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  <p:sldMasterId id="2147483670" r:id="rId2"/>
    <p:sldMasterId id="2147483680" r:id="rId3"/>
  </p:sldMasterIdLst>
  <p:notesMasterIdLst>
    <p:notesMasterId r:id="rId108"/>
  </p:notesMasterIdLst>
  <p:sldIdLst>
    <p:sldId id="257" r:id="rId4"/>
    <p:sldId id="441" r:id="rId5"/>
    <p:sldId id="436" r:id="rId6"/>
    <p:sldId id="259" r:id="rId7"/>
    <p:sldId id="261" r:id="rId8"/>
    <p:sldId id="263" r:id="rId9"/>
    <p:sldId id="265" r:id="rId10"/>
    <p:sldId id="266" r:id="rId11"/>
    <p:sldId id="268" r:id="rId12"/>
    <p:sldId id="269" r:id="rId13"/>
    <p:sldId id="416" r:id="rId14"/>
    <p:sldId id="272" r:id="rId15"/>
    <p:sldId id="273" r:id="rId16"/>
    <p:sldId id="274" r:id="rId17"/>
    <p:sldId id="277" r:id="rId18"/>
    <p:sldId id="278" r:id="rId19"/>
    <p:sldId id="279" r:id="rId20"/>
    <p:sldId id="280" r:id="rId21"/>
    <p:sldId id="417" r:id="rId22"/>
    <p:sldId id="282" r:id="rId23"/>
    <p:sldId id="283" r:id="rId24"/>
    <p:sldId id="284" r:id="rId25"/>
    <p:sldId id="437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435" r:id="rId47"/>
    <p:sldId id="397" r:id="rId48"/>
    <p:sldId id="359" r:id="rId49"/>
    <p:sldId id="360" r:id="rId50"/>
    <p:sldId id="361" r:id="rId51"/>
    <p:sldId id="362" r:id="rId52"/>
    <p:sldId id="363" r:id="rId53"/>
    <p:sldId id="364" r:id="rId54"/>
    <p:sldId id="365" r:id="rId55"/>
    <p:sldId id="366" r:id="rId56"/>
    <p:sldId id="367" r:id="rId57"/>
    <p:sldId id="368" r:id="rId58"/>
    <p:sldId id="369" r:id="rId59"/>
    <p:sldId id="370" r:id="rId60"/>
    <p:sldId id="371" r:id="rId61"/>
    <p:sldId id="372" r:id="rId62"/>
    <p:sldId id="374" r:id="rId63"/>
    <p:sldId id="375" r:id="rId64"/>
    <p:sldId id="438" r:id="rId65"/>
    <p:sldId id="376" r:id="rId66"/>
    <p:sldId id="377" r:id="rId67"/>
    <p:sldId id="382" r:id="rId68"/>
    <p:sldId id="383" r:id="rId69"/>
    <p:sldId id="384" r:id="rId70"/>
    <p:sldId id="398" r:id="rId71"/>
    <p:sldId id="426" r:id="rId72"/>
    <p:sldId id="260" r:id="rId73"/>
    <p:sldId id="400" r:id="rId74"/>
    <p:sldId id="418" r:id="rId75"/>
    <p:sldId id="419" r:id="rId76"/>
    <p:sldId id="420" r:id="rId77"/>
    <p:sldId id="421" r:id="rId78"/>
    <p:sldId id="424" r:id="rId79"/>
    <p:sldId id="425" r:id="rId80"/>
    <p:sldId id="427" r:id="rId81"/>
    <p:sldId id="428" r:id="rId82"/>
    <p:sldId id="429" r:id="rId83"/>
    <p:sldId id="430" r:id="rId84"/>
    <p:sldId id="431" r:id="rId85"/>
    <p:sldId id="432" r:id="rId86"/>
    <p:sldId id="433" r:id="rId87"/>
    <p:sldId id="405" r:id="rId88"/>
    <p:sldId id="406" r:id="rId89"/>
    <p:sldId id="434" r:id="rId90"/>
    <p:sldId id="408" r:id="rId91"/>
    <p:sldId id="281" r:id="rId92"/>
    <p:sldId id="409" r:id="rId93"/>
    <p:sldId id="439" r:id="rId94"/>
    <p:sldId id="396" r:id="rId95"/>
    <p:sldId id="394" r:id="rId96"/>
    <p:sldId id="395" r:id="rId97"/>
    <p:sldId id="410" r:id="rId98"/>
    <p:sldId id="411" r:id="rId99"/>
    <p:sldId id="412" r:id="rId100"/>
    <p:sldId id="413" r:id="rId101"/>
    <p:sldId id="338" r:id="rId102"/>
    <p:sldId id="339" r:id="rId103"/>
    <p:sldId id="340" r:id="rId104"/>
    <p:sldId id="414" r:id="rId105"/>
    <p:sldId id="415" r:id="rId106"/>
    <p:sldId id="440" r:id="rId107"/>
  </p:sldIdLst>
  <p:sldSz cx="12192000" cy="6858000"/>
  <p:notesSz cx="6858000" cy="9144000"/>
  <p:embeddedFontLst>
    <p:embeddedFont>
      <p:font typeface="Calibri" panose="020F0502020204030204" pitchFamily="34" charset="0"/>
      <p:regular r:id="rId109"/>
      <p:bold r:id="rId110"/>
      <p:italic r:id="rId111"/>
      <p:boldItalic r:id="rId112"/>
    </p:embeddedFont>
    <p:embeddedFont>
      <p:font typeface="Cambria Math" panose="02040503050406030204" pitchFamily="18" charset="0"/>
      <p:regular r:id="rId113"/>
    </p:embeddedFont>
    <p:embeddedFont>
      <p:font typeface="Euphemia" panose="020B0503040102020104" pitchFamily="34" charset="0"/>
      <p:regular r:id="rId114"/>
    </p:embeddedFont>
    <p:embeddedFont>
      <p:font typeface="Franklin Gothic Book" panose="020B0503020102020204" pitchFamily="34" charset="0"/>
      <p:regular r:id="rId115"/>
      <p:italic r:id="rId116"/>
    </p:embeddedFont>
    <p:embeddedFont>
      <p:font typeface="Wingdings 3" panose="05040102010807070707" pitchFamily="18" charset="2"/>
      <p:regular r:id="rId1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01A496F-52FD-40D7-9C84-F9AB111BFDCE}">
          <p14:sldIdLst>
            <p14:sldId id="257"/>
            <p14:sldId id="441"/>
          </p14:sldIdLst>
        </p14:section>
        <p14:section name="From waveguide to cavity" id="{8B42F967-70B0-40B2-ADB2-414E85236B26}">
          <p14:sldIdLst>
            <p14:sldId id="436"/>
            <p14:sldId id="259"/>
            <p14:sldId id="261"/>
            <p14:sldId id="263"/>
            <p14:sldId id="265"/>
            <p14:sldId id="266"/>
            <p14:sldId id="268"/>
            <p14:sldId id="269"/>
            <p14:sldId id="416"/>
            <p14:sldId id="272"/>
            <p14:sldId id="273"/>
            <p14:sldId id="274"/>
            <p14:sldId id="277"/>
            <p14:sldId id="278"/>
            <p14:sldId id="279"/>
            <p14:sldId id="280"/>
            <p14:sldId id="417"/>
            <p14:sldId id="282"/>
            <p14:sldId id="283"/>
            <p14:sldId id="284"/>
          </p14:sldIdLst>
        </p14:section>
        <p14:section name="Characterizing a cavity" id="{DBD92D7E-2441-4265-8AC1-900CE1738900}">
          <p14:sldIdLst>
            <p14:sldId id="437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</p14:sldIdLst>
        </p14:section>
        <p14:section name="Multipactor" id="{9098ABA6-32A4-45A3-893C-F4D6D2258903}">
          <p14:sldIdLst>
            <p14:sldId id="300"/>
            <p14:sldId id="301"/>
          </p14:sldIdLst>
        </p14:section>
        <p14:section name="Many gaps" id="{F1697430-9D6D-4914-968C-18E9B9C0E39B}">
          <p14:sldIdLst>
            <p14:sldId id="302"/>
            <p14:sldId id="303"/>
            <p14:sldId id="304"/>
            <p14:sldId id="305"/>
            <p14:sldId id="306"/>
          </p14:sldIdLst>
        </p14:section>
        <p14:section name="Elliptical Cavities" id="{59B08353-811C-46D0-B9CF-1DBD1D4827C8}">
          <p14:sldIdLst>
            <p14:sldId id="435"/>
            <p14:sldId id="397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4"/>
            <p14:sldId id="375"/>
          </p14:sldIdLst>
        </p14:section>
        <p14:section name="Higher Order Modes" id="{90807E78-9C47-42D4-BEE6-92DA32A4AA42}">
          <p14:sldIdLst>
            <p14:sldId id="438"/>
            <p14:sldId id="376"/>
            <p14:sldId id="377"/>
            <p14:sldId id="382"/>
            <p14:sldId id="383"/>
            <p14:sldId id="384"/>
          </p14:sldIdLst>
        </p14:section>
        <p14:section name="Non-elliptical Cavities" id="{61FAE085-B1AA-468B-87DD-12F633447B8B}">
          <p14:sldIdLst>
            <p14:sldId id="398"/>
            <p14:sldId id="426"/>
            <p14:sldId id="260"/>
            <p14:sldId id="400"/>
            <p14:sldId id="418"/>
            <p14:sldId id="419"/>
            <p14:sldId id="420"/>
            <p14:sldId id="421"/>
            <p14:sldId id="424"/>
            <p14:sldId id="425"/>
            <p14:sldId id="427"/>
            <p14:sldId id="428"/>
            <p14:sldId id="429"/>
            <p14:sldId id="430"/>
            <p14:sldId id="431"/>
            <p14:sldId id="432"/>
            <p14:sldId id="433"/>
            <p14:sldId id="405"/>
            <p14:sldId id="406"/>
            <p14:sldId id="434"/>
            <p14:sldId id="408"/>
            <p14:sldId id="281"/>
            <p14:sldId id="409"/>
          </p14:sldIdLst>
        </p14:section>
        <p14:section name="Power Couplers" id="{B9A8B959-A8A8-4DD1-919D-A00BFBE437EB}">
          <p14:sldIdLst>
            <p14:sldId id="439"/>
            <p14:sldId id="396"/>
            <p14:sldId id="394"/>
            <p14:sldId id="395"/>
          </p14:sldIdLst>
        </p14:section>
        <p14:section name="Tuners" id="{546281C1-29B9-4497-9CCA-FD256F90CDD1}">
          <p14:sldIdLst>
            <p14:sldId id="410"/>
            <p14:sldId id="411"/>
            <p14:sldId id="412"/>
            <p14:sldId id="413"/>
            <p14:sldId id="338"/>
            <p14:sldId id="339"/>
            <p14:sldId id="340"/>
            <p14:sldId id="414"/>
            <p14:sldId id="415"/>
          </p14:sldIdLst>
        </p14:section>
        <p14:section name="Thanks!" id="{19EB26D1-3999-4CC2-8C7D-52B37FCD1078}">
          <p14:sldIdLst>
            <p14:sldId id="4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370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-181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117" Type="http://schemas.openxmlformats.org/officeDocument/2006/relationships/font" Target="fonts/font9.fntdata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112" Type="http://schemas.openxmlformats.org/officeDocument/2006/relationships/font" Target="fonts/font4.fntdata"/><Relationship Id="rId16" Type="http://schemas.openxmlformats.org/officeDocument/2006/relationships/slide" Target="slides/slide13.xml"/><Relationship Id="rId107" Type="http://schemas.openxmlformats.org/officeDocument/2006/relationships/slide" Target="slides/slide104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102" Type="http://schemas.openxmlformats.org/officeDocument/2006/relationships/slide" Target="slides/slide99.xml"/><Relationship Id="rId5" Type="http://schemas.openxmlformats.org/officeDocument/2006/relationships/slide" Target="slides/slide2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113" Type="http://schemas.openxmlformats.org/officeDocument/2006/relationships/font" Target="fonts/font5.fntdata"/><Relationship Id="rId118" Type="http://schemas.openxmlformats.org/officeDocument/2006/relationships/presProps" Target="presProps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59" Type="http://schemas.openxmlformats.org/officeDocument/2006/relationships/slide" Target="slides/slide56.xml"/><Relationship Id="rId103" Type="http://schemas.openxmlformats.org/officeDocument/2006/relationships/slide" Target="slides/slide100.xml"/><Relationship Id="rId108" Type="http://schemas.openxmlformats.org/officeDocument/2006/relationships/notesMaster" Target="notesMasters/notesMaster1.xml"/><Relationship Id="rId54" Type="http://schemas.openxmlformats.org/officeDocument/2006/relationships/slide" Target="slides/slide51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49" Type="http://schemas.openxmlformats.org/officeDocument/2006/relationships/slide" Target="slides/slide46.xml"/><Relationship Id="rId114" Type="http://schemas.openxmlformats.org/officeDocument/2006/relationships/font" Target="fonts/font6.fntdata"/><Relationship Id="rId119" Type="http://schemas.openxmlformats.org/officeDocument/2006/relationships/viewProps" Target="viewProps.xml"/><Relationship Id="rId44" Type="http://schemas.openxmlformats.org/officeDocument/2006/relationships/slide" Target="slides/slide41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109" Type="http://schemas.openxmlformats.org/officeDocument/2006/relationships/font" Target="fonts/font1.fntdata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Relationship Id="rId104" Type="http://schemas.openxmlformats.org/officeDocument/2006/relationships/slide" Target="slides/slide101.xml"/><Relationship Id="rId120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slide" Target="slides/slide84.xml"/><Relationship Id="rId110" Type="http://schemas.openxmlformats.org/officeDocument/2006/relationships/font" Target="fonts/font2.fntdata"/><Relationship Id="rId115" Type="http://schemas.openxmlformats.org/officeDocument/2006/relationships/font" Target="fonts/font7.fntdata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56" Type="http://schemas.openxmlformats.org/officeDocument/2006/relationships/slide" Target="slides/slide53.xml"/><Relationship Id="rId77" Type="http://schemas.openxmlformats.org/officeDocument/2006/relationships/slide" Target="slides/slide74.xml"/><Relationship Id="rId100" Type="http://schemas.openxmlformats.org/officeDocument/2006/relationships/slide" Target="slides/slide97.xml"/><Relationship Id="rId105" Type="http://schemas.openxmlformats.org/officeDocument/2006/relationships/slide" Target="slides/slide102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93" Type="http://schemas.openxmlformats.org/officeDocument/2006/relationships/slide" Target="slides/slide90.xml"/><Relationship Id="rId98" Type="http://schemas.openxmlformats.org/officeDocument/2006/relationships/slide" Target="slides/slide95.xml"/><Relationship Id="rId12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22.xml"/><Relationship Id="rId46" Type="http://schemas.openxmlformats.org/officeDocument/2006/relationships/slide" Target="slides/slide43.xml"/><Relationship Id="rId67" Type="http://schemas.openxmlformats.org/officeDocument/2006/relationships/slide" Target="slides/slide64.xml"/><Relationship Id="rId116" Type="http://schemas.openxmlformats.org/officeDocument/2006/relationships/font" Target="fonts/font8.fntdata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62" Type="http://schemas.openxmlformats.org/officeDocument/2006/relationships/slide" Target="slides/slide59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111" Type="http://schemas.openxmlformats.org/officeDocument/2006/relationships/font" Target="fonts/font3.fntdata"/><Relationship Id="rId15" Type="http://schemas.openxmlformats.org/officeDocument/2006/relationships/slide" Target="slides/slide12.xml"/><Relationship Id="rId36" Type="http://schemas.openxmlformats.org/officeDocument/2006/relationships/slide" Target="slides/slide33.xml"/><Relationship Id="rId57" Type="http://schemas.openxmlformats.org/officeDocument/2006/relationships/slide" Target="slides/slide54.xml"/><Relationship Id="rId106" Type="http://schemas.openxmlformats.org/officeDocument/2006/relationships/slide" Target="slides/slide103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52" Type="http://schemas.openxmlformats.org/officeDocument/2006/relationships/slide" Target="slides/slide49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94" Type="http://schemas.openxmlformats.org/officeDocument/2006/relationships/slide" Target="slides/slide91.xml"/><Relationship Id="rId99" Type="http://schemas.openxmlformats.org/officeDocument/2006/relationships/slide" Target="slides/slide96.xml"/><Relationship Id="rId101" Type="http://schemas.openxmlformats.org/officeDocument/2006/relationships/slide" Target="slides/slide98.xml"/><Relationship Id="rId1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rve Mcfly" userId="f3ed59f6af35dc1b" providerId="LiveId" clId="{19B360CA-2E02-4E9E-A161-8BC9BC18D066}"/>
    <pc:docChg chg="undo custSel addSld delSld modSld sldOrd delMainMaster addSection delSection modSection">
      <pc:chgData name="Herve Mcfly" userId="f3ed59f6af35dc1b" providerId="LiveId" clId="{19B360CA-2E02-4E9E-A161-8BC9BC18D066}" dt="2020-09-28T05:28:12.308" v="707" actId="14100"/>
      <pc:docMkLst>
        <pc:docMk/>
      </pc:docMkLst>
      <pc:sldChg chg="addSp modSp mod">
        <pc:chgData name="Herve Mcfly" userId="f3ed59f6af35dc1b" providerId="LiveId" clId="{19B360CA-2E02-4E9E-A161-8BC9BC18D066}" dt="2020-09-28T05:12:36.220" v="508" actId="1076"/>
        <pc:sldMkLst>
          <pc:docMk/>
          <pc:sldMk cId="2220792417" sldId="257"/>
        </pc:sldMkLst>
        <pc:spChg chg="mod">
          <ac:chgData name="Herve Mcfly" userId="f3ed59f6af35dc1b" providerId="LiveId" clId="{19B360CA-2E02-4E9E-A161-8BC9BC18D066}" dt="2020-09-28T05:12:31.177" v="507" actId="113"/>
          <ac:spMkLst>
            <pc:docMk/>
            <pc:sldMk cId="2220792417" sldId="257"/>
            <ac:spMk id="2" creationId="{00000000-0000-0000-0000-000000000000}"/>
          </ac:spMkLst>
        </pc:spChg>
        <pc:spChg chg="add mod">
          <ac:chgData name="Herve Mcfly" userId="f3ed59f6af35dc1b" providerId="LiveId" clId="{19B360CA-2E02-4E9E-A161-8BC9BC18D066}" dt="2020-09-27T14:46:12.193" v="505" actId="2085"/>
          <ac:spMkLst>
            <pc:docMk/>
            <pc:sldMk cId="2220792417" sldId="257"/>
            <ac:spMk id="6" creationId="{65F8EE7F-5547-4A0B-9941-610060FFEDC2}"/>
          </ac:spMkLst>
        </pc:spChg>
        <pc:picChg chg="add mod">
          <ac:chgData name="Herve Mcfly" userId="f3ed59f6af35dc1b" providerId="LiveId" clId="{19B360CA-2E02-4E9E-A161-8BC9BC18D066}" dt="2020-09-28T05:12:36.220" v="508" actId="1076"/>
          <ac:picMkLst>
            <pc:docMk/>
            <pc:sldMk cId="2220792417" sldId="257"/>
            <ac:picMk id="4" creationId="{CF180655-2518-4C9D-8002-CF04A923D4E3}"/>
          </ac:picMkLst>
        </pc:picChg>
      </pc:sldChg>
      <pc:sldChg chg="add ord">
        <pc:chgData name="Herve Mcfly" userId="f3ed59f6af35dc1b" providerId="LiveId" clId="{19B360CA-2E02-4E9E-A161-8BC9BC18D066}" dt="2020-09-27T11:39:04.088" v="213"/>
        <pc:sldMkLst>
          <pc:docMk/>
          <pc:sldMk cId="2529985481" sldId="260"/>
        </pc:sldMkLst>
      </pc:sldChg>
      <pc:sldChg chg="modSp add del mod">
        <pc:chgData name="Herve Mcfly" userId="f3ed59f6af35dc1b" providerId="LiveId" clId="{19B360CA-2E02-4E9E-A161-8BC9BC18D066}" dt="2020-09-27T11:41:05.301" v="217" actId="47"/>
        <pc:sldMkLst>
          <pc:docMk/>
          <pc:sldMk cId="2055808209" sldId="262"/>
        </pc:sldMkLst>
        <pc:spChg chg="mod">
          <ac:chgData name="Herve Mcfly" userId="f3ed59f6af35dc1b" providerId="LiveId" clId="{19B360CA-2E02-4E9E-A161-8BC9BC18D066}" dt="2020-09-27T11:32:16.265" v="144" actId="14100"/>
          <ac:spMkLst>
            <pc:docMk/>
            <pc:sldMk cId="2055808209" sldId="262"/>
            <ac:spMk id="10" creationId="{00000000-0000-0000-0000-000000000000}"/>
          </ac:spMkLst>
        </pc:spChg>
      </pc:sldChg>
      <pc:sldChg chg="modSp add del mod">
        <pc:chgData name="Herve Mcfly" userId="f3ed59f6af35dc1b" providerId="LiveId" clId="{19B360CA-2E02-4E9E-A161-8BC9BC18D066}" dt="2020-09-27T11:41:01.460" v="216" actId="47"/>
        <pc:sldMkLst>
          <pc:docMk/>
          <pc:sldMk cId="605335687" sldId="264"/>
        </pc:sldMkLst>
        <pc:spChg chg="mod">
          <ac:chgData name="Herve Mcfly" userId="f3ed59f6af35dc1b" providerId="LiveId" clId="{19B360CA-2E02-4E9E-A161-8BC9BC18D066}" dt="2020-09-27T11:31:48.537" v="142" actId="14100"/>
          <ac:spMkLst>
            <pc:docMk/>
            <pc:sldMk cId="605335687" sldId="264"/>
            <ac:spMk id="10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31:57.207" v="143" actId="1076"/>
          <ac:spMkLst>
            <pc:docMk/>
            <pc:sldMk cId="605335687" sldId="264"/>
            <ac:spMk id="11" creationId="{00000000-0000-0000-0000-000000000000}"/>
          </ac:spMkLst>
        </pc:spChg>
      </pc:sldChg>
      <pc:sldChg chg="modSp mod">
        <pc:chgData name="Herve Mcfly" userId="f3ed59f6af35dc1b" providerId="LiveId" clId="{19B360CA-2E02-4E9E-A161-8BC9BC18D066}" dt="2020-09-27T14:15:17.449" v="322" actId="14100"/>
        <pc:sldMkLst>
          <pc:docMk/>
          <pc:sldMk cId="3417366958" sldId="266"/>
        </pc:sldMkLst>
        <pc:spChg chg="mod">
          <ac:chgData name="Herve Mcfly" userId="f3ed59f6af35dc1b" providerId="LiveId" clId="{19B360CA-2E02-4E9E-A161-8BC9BC18D066}" dt="2020-09-27T14:15:17.449" v="322" actId="14100"/>
          <ac:spMkLst>
            <pc:docMk/>
            <pc:sldMk cId="3417366958" sldId="266"/>
            <ac:spMk id="5" creationId="{00000000-0000-0000-0000-000000000000}"/>
          </ac:spMkLst>
        </pc:spChg>
      </pc:sldChg>
      <pc:sldChg chg="modSp add del mod">
        <pc:chgData name="Herve Mcfly" userId="f3ed59f6af35dc1b" providerId="LiveId" clId="{19B360CA-2E02-4E9E-A161-8BC9BC18D066}" dt="2020-09-27T11:41:08.417" v="218" actId="47"/>
        <pc:sldMkLst>
          <pc:docMk/>
          <pc:sldMk cId="2696760985" sldId="267"/>
        </pc:sldMkLst>
        <pc:spChg chg="mod">
          <ac:chgData name="Herve Mcfly" userId="f3ed59f6af35dc1b" providerId="LiveId" clId="{19B360CA-2E02-4E9E-A161-8BC9BC18D066}" dt="2020-09-25T15:40:16.308" v="89" actId="27636"/>
          <ac:spMkLst>
            <pc:docMk/>
            <pc:sldMk cId="2696760985" sldId="267"/>
            <ac:spMk id="5" creationId="{00000000-0000-0000-0000-000000000000}"/>
          </ac:spMkLst>
        </pc:spChg>
      </pc:sldChg>
      <pc:sldChg chg="modSp mod">
        <pc:chgData name="Herve Mcfly" userId="f3ed59f6af35dc1b" providerId="LiveId" clId="{19B360CA-2E02-4E9E-A161-8BC9BC18D066}" dt="2020-09-27T10:51:53.598" v="99" actId="1076"/>
        <pc:sldMkLst>
          <pc:docMk/>
          <pc:sldMk cId="3893850259" sldId="268"/>
        </pc:sldMkLst>
        <pc:spChg chg="mod">
          <ac:chgData name="Herve Mcfly" userId="f3ed59f6af35dc1b" providerId="LiveId" clId="{19B360CA-2E02-4E9E-A161-8BC9BC18D066}" dt="2020-09-27T10:51:53.598" v="99" actId="1076"/>
          <ac:spMkLst>
            <pc:docMk/>
            <pc:sldMk cId="3893850259" sldId="268"/>
            <ac:spMk id="27" creationId="{00000000-0000-0000-0000-000000000000}"/>
          </ac:spMkLst>
        </pc:spChg>
      </pc:sldChg>
      <pc:sldChg chg="add">
        <pc:chgData name="Herve Mcfly" userId="f3ed59f6af35dc1b" providerId="LiveId" clId="{19B360CA-2E02-4E9E-A161-8BC9BC18D066}" dt="2020-09-27T11:15:27.913" v="117"/>
        <pc:sldMkLst>
          <pc:docMk/>
          <pc:sldMk cId="568434457" sldId="269"/>
        </pc:sldMkLst>
      </pc:sldChg>
      <pc:sldChg chg="add del">
        <pc:chgData name="Herve Mcfly" userId="f3ed59f6af35dc1b" providerId="LiveId" clId="{19B360CA-2E02-4E9E-A161-8BC9BC18D066}" dt="2020-09-27T11:41:45.486" v="220" actId="47"/>
        <pc:sldMkLst>
          <pc:docMk/>
          <pc:sldMk cId="659182575" sldId="270"/>
        </pc:sldMkLst>
      </pc:sldChg>
      <pc:sldChg chg="modSp add del mod">
        <pc:chgData name="Herve Mcfly" userId="f3ed59f6af35dc1b" providerId="LiveId" clId="{19B360CA-2E02-4E9E-A161-8BC9BC18D066}" dt="2020-09-27T11:41:46.737" v="221" actId="47"/>
        <pc:sldMkLst>
          <pc:docMk/>
          <pc:sldMk cId="1652640982" sldId="271"/>
        </pc:sldMkLst>
        <pc:spChg chg="mod">
          <ac:chgData name="Herve Mcfly" userId="f3ed59f6af35dc1b" providerId="LiveId" clId="{19B360CA-2E02-4E9E-A161-8BC9BC18D066}" dt="2020-09-25T15:40:16.354" v="90" actId="27636"/>
          <ac:spMkLst>
            <pc:docMk/>
            <pc:sldMk cId="1652640982" sldId="271"/>
            <ac:spMk id="5" creationId="{00000000-0000-0000-0000-000000000000}"/>
          </ac:spMkLst>
        </pc:spChg>
      </pc:sldChg>
      <pc:sldChg chg="add del">
        <pc:chgData name="Herve Mcfly" userId="f3ed59f6af35dc1b" providerId="LiveId" clId="{19B360CA-2E02-4E9E-A161-8BC9BC18D066}" dt="2020-09-27T11:42:32.896" v="224" actId="47"/>
        <pc:sldMkLst>
          <pc:docMk/>
          <pc:sldMk cId="2978830004" sldId="274"/>
        </pc:sldMkLst>
      </pc:sldChg>
      <pc:sldChg chg="add del">
        <pc:chgData name="Herve Mcfly" userId="f3ed59f6af35dc1b" providerId="LiveId" clId="{19B360CA-2E02-4E9E-A161-8BC9BC18D066}" dt="2020-09-27T11:42:37.161" v="225" actId="47"/>
        <pc:sldMkLst>
          <pc:docMk/>
          <pc:sldMk cId="2183280649" sldId="275"/>
        </pc:sldMkLst>
      </pc:sldChg>
      <pc:sldChg chg="add del">
        <pc:chgData name="Herve Mcfly" userId="f3ed59f6af35dc1b" providerId="LiveId" clId="{19B360CA-2E02-4E9E-A161-8BC9BC18D066}" dt="2020-09-27T11:43:03.068" v="226" actId="47"/>
        <pc:sldMkLst>
          <pc:docMk/>
          <pc:sldMk cId="2954829053" sldId="276"/>
        </pc:sldMkLst>
      </pc:sldChg>
      <pc:sldChg chg="modSp mod">
        <pc:chgData name="Herve Mcfly" userId="f3ed59f6af35dc1b" providerId="LiveId" clId="{19B360CA-2E02-4E9E-A161-8BC9BC18D066}" dt="2020-09-27T11:06:29.472" v="116" actId="1035"/>
        <pc:sldMkLst>
          <pc:docMk/>
          <pc:sldMk cId="2703480317" sldId="278"/>
        </pc:sldMkLst>
        <pc:spChg chg="mod">
          <ac:chgData name="Herve Mcfly" userId="f3ed59f6af35dc1b" providerId="LiveId" clId="{19B360CA-2E02-4E9E-A161-8BC9BC18D066}" dt="2020-09-27T11:06:29.472" v="116" actId="1035"/>
          <ac:spMkLst>
            <pc:docMk/>
            <pc:sldMk cId="2703480317" sldId="278"/>
            <ac:spMk id="2" creationId="{00000000-0000-0000-0000-000000000000}"/>
          </ac:spMkLst>
        </pc:spChg>
      </pc:sldChg>
      <pc:sldChg chg="modSp add mod">
        <pc:chgData name="Herve Mcfly" userId="f3ed59f6af35dc1b" providerId="LiveId" clId="{19B360CA-2E02-4E9E-A161-8BC9BC18D066}" dt="2020-09-27T11:46:17.848" v="237" actId="14100"/>
        <pc:sldMkLst>
          <pc:docMk/>
          <pc:sldMk cId="345013658" sldId="281"/>
        </pc:sldMkLst>
        <pc:spChg chg="mod">
          <ac:chgData name="Herve Mcfly" userId="f3ed59f6af35dc1b" providerId="LiveId" clId="{19B360CA-2E02-4E9E-A161-8BC9BC18D066}" dt="2020-09-27T11:46:17.848" v="237" actId="14100"/>
          <ac:spMkLst>
            <pc:docMk/>
            <pc:sldMk cId="345013658" sldId="281"/>
            <ac:spMk id="6" creationId="{00000000-0000-0000-0000-000000000000}"/>
          </ac:spMkLst>
        </pc:spChg>
      </pc:sldChg>
      <pc:sldChg chg="modSp">
        <pc:chgData name="Herve Mcfly" userId="f3ed59f6af35dc1b" providerId="LiveId" clId="{19B360CA-2E02-4E9E-A161-8BC9BC18D066}" dt="2020-09-27T14:18:38.736" v="328" actId="12"/>
        <pc:sldMkLst>
          <pc:docMk/>
          <pc:sldMk cId="613923764" sldId="287"/>
        </pc:sldMkLst>
        <pc:spChg chg="mod">
          <ac:chgData name="Herve Mcfly" userId="f3ed59f6af35dc1b" providerId="LiveId" clId="{19B360CA-2E02-4E9E-A161-8BC9BC18D066}" dt="2020-09-27T14:18:38.736" v="328" actId="12"/>
          <ac:spMkLst>
            <pc:docMk/>
            <pc:sldMk cId="613923764" sldId="287"/>
            <ac:spMk id="6" creationId="{00000000-0000-0000-0000-000000000000}"/>
          </ac:spMkLst>
        </pc:spChg>
      </pc:sldChg>
      <pc:sldChg chg="modSp">
        <pc:chgData name="Herve Mcfly" userId="f3ed59f6af35dc1b" providerId="LiveId" clId="{19B360CA-2E02-4E9E-A161-8BC9BC18D066}" dt="2020-09-27T14:19:42.237" v="334" actId="114"/>
        <pc:sldMkLst>
          <pc:docMk/>
          <pc:sldMk cId="896426362" sldId="291"/>
        </pc:sldMkLst>
        <pc:spChg chg="mod">
          <ac:chgData name="Herve Mcfly" userId="f3ed59f6af35dc1b" providerId="LiveId" clId="{19B360CA-2E02-4E9E-A161-8BC9BC18D066}" dt="2020-09-27T14:19:42.237" v="334" actId="114"/>
          <ac:spMkLst>
            <pc:docMk/>
            <pc:sldMk cId="896426362" sldId="291"/>
            <ac:spMk id="6" creationId="{00000000-0000-0000-0000-000000000000}"/>
          </ac:spMkLst>
        </pc:spChg>
      </pc:sldChg>
      <pc:sldChg chg="modSp">
        <pc:chgData name="Herve Mcfly" userId="f3ed59f6af35dc1b" providerId="LiveId" clId="{19B360CA-2E02-4E9E-A161-8BC9BC18D066}" dt="2020-09-27T14:19:17.850" v="331" actId="12"/>
        <pc:sldMkLst>
          <pc:docMk/>
          <pc:sldMk cId="4204906205" sldId="292"/>
        </pc:sldMkLst>
        <pc:spChg chg="mod">
          <ac:chgData name="Herve Mcfly" userId="f3ed59f6af35dc1b" providerId="LiveId" clId="{19B360CA-2E02-4E9E-A161-8BC9BC18D066}" dt="2020-09-27T14:19:17.850" v="331" actId="12"/>
          <ac:spMkLst>
            <pc:docMk/>
            <pc:sldMk cId="4204906205" sldId="292"/>
            <ac:spMk id="3" creationId="{00000000-0000-0000-0000-000000000000}"/>
          </ac:spMkLst>
        </pc:spChg>
      </pc:sldChg>
      <pc:sldChg chg="modSp">
        <pc:chgData name="Herve Mcfly" userId="f3ed59f6af35dc1b" providerId="LiveId" clId="{19B360CA-2E02-4E9E-A161-8BC9BC18D066}" dt="2020-09-27T14:19:34.808" v="333" actId="114"/>
        <pc:sldMkLst>
          <pc:docMk/>
          <pc:sldMk cId="3009250712" sldId="293"/>
        </pc:sldMkLst>
        <pc:spChg chg="mod">
          <ac:chgData name="Herve Mcfly" userId="f3ed59f6af35dc1b" providerId="LiveId" clId="{19B360CA-2E02-4E9E-A161-8BC9BC18D066}" dt="2020-09-27T14:19:34.808" v="333" actId="114"/>
          <ac:spMkLst>
            <pc:docMk/>
            <pc:sldMk cId="3009250712" sldId="293"/>
            <ac:spMk id="6" creationId="{00000000-0000-0000-0000-000000000000}"/>
          </ac:spMkLst>
        </pc:spChg>
      </pc:sldChg>
      <pc:sldChg chg="modSp">
        <pc:chgData name="Herve Mcfly" userId="f3ed59f6af35dc1b" providerId="LiveId" clId="{19B360CA-2E02-4E9E-A161-8BC9BC18D066}" dt="2020-09-27T14:20:08.409" v="335" actId="114"/>
        <pc:sldMkLst>
          <pc:docMk/>
          <pc:sldMk cId="1227871077" sldId="294"/>
        </pc:sldMkLst>
        <pc:spChg chg="mod">
          <ac:chgData name="Herve Mcfly" userId="f3ed59f6af35dc1b" providerId="LiveId" clId="{19B360CA-2E02-4E9E-A161-8BC9BC18D066}" dt="2020-09-27T14:20:08.409" v="335" actId="114"/>
          <ac:spMkLst>
            <pc:docMk/>
            <pc:sldMk cId="1227871077" sldId="294"/>
            <ac:spMk id="82" creationId="{00000000-0000-0000-0000-000000000000}"/>
          </ac:spMkLst>
        </pc:spChg>
      </pc:sldChg>
      <pc:sldChg chg="modSp">
        <pc:chgData name="Herve Mcfly" userId="f3ed59f6af35dc1b" providerId="LiveId" clId="{19B360CA-2E02-4E9E-A161-8BC9BC18D066}" dt="2020-09-27T14:20:25.727" v="336" actId="114"/>
        <pc:sldMkLst>
          <pc:docMk/>
          <pc:sldMk cId="557861433" sldId="295"/>
        </pc:sldMkLst>
        <pc:spChg chg="mod">
          <ac:chgData name="Herve Mcfly" userId="f3ed59f6af35dc1b" providerId="LiveId" clId="{19B360CA-2E02-4E9E-A161-8BC9BC18D066}" dt="2020-09-27T14:20:25.727" v="336" actId="114"/>
          <ac:spMkLst>
            <pc:docMk/>
            <pc:sldMk cId="557861433" sldId="295"/>
            <ac:spMk id="6" creationId="{00000000-0000-0000-0000-000000000000}"/>
          </ac:spMkLst>
        </pc:spChg>
      </pc:sldChg>
      <pc:sldChg chg="modSp mod chgLayout">
        <pc:chgData name="Herve Mcfly" userId="f3ed59f6af35dc1b" providerId="LiveId" clId="{19B360CA-2E02-4E9E-A161-8BC9BC18D066}" dt="2020-09-27T14:32:27.535" v="376" actId="27636"/>
        <pc:sldMkLst>
          <pc:docMk/>
          <pc:sldMk cId="2931850590" sldId="296"/>
        </pc:sldMkLst>
        <pc:spChg chg="mod ord">
          <ac:chgData name="Herve Mcfly" userId="f3ed59f6af35dc1b" providerId="LiveId" clId="{19B360CA-2E02-4E9E-A161-8BC9BC18D066}" dt="2020-09-27T14:32:27.535" v="376" actId="27636"/>
          <ac:spMkLst>
            <pc:docMk/>
            <pc:sldMk cId="2931850590" sldId="296"/>
            <ac:spMk id="2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2:27.488" v="375" actId="700"/>
          <ac:spMkLst>
            <pc:docMk/>
            <pc:sldMk cId="2931850590" sldId="296"/>
            <ac:spMk id="5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2:27.488" v="375" actId="700"/>
          <ac:spMkLst>
            <pc:docMk/>
            <pc:sldMk cId="2931850590" sldId="296"/>
            <ac:spMk id="6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2:27.488" v="375" actId="700"/>
          <ac:spMkLst>
            <pc:docMk/>
            <pc:sldMk cId="2931850590" sldId="296"/>
            <ac:spMk id="7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2:27.488" v="375" actId="700"/>
          <ac:spMkLst>
            <pc:docMk/>
            <pc:sldMk cId="2931850590" sldId="296"/>
            <ac:spMk id="21509" creationId="{00000000-0000-0000-0000-000000000000}"/>
          </ac:spMkLst>
        </pc:spChg>
      </pc:sldChg>
      <pc:sldChg chg="modSp add mod chgLayout">
        <pc:chgData name="Herve Mcfly" userId="f3ed59f6af35dc1b" providerId="LiveId" clId="{19B360CA-2E02-4E9E-A161-8BC9BC18D066}" dt="2020-09-27T14:33:15.944" v="379" actId="121"/>
        <pc:sldMkLst>
          <pc:docMk/>
          <pc:sldMk cId="3254470602" sldId="297"/>
        </pc:sldMkLst>
        <pc:spChg chg="mod ord">
          <ac:chgData name="Herve Mcfly" userId="f3ed59f6af35dc1b" providerId="LiveId" clId="{19B360CA-2E02-4E9E-A161-8BC9BC18D066}" dt="2020-09-27T14:32:49.937" v="378" actId="700"/>
          <ac:spMkLst>
            <pc:docMk/>
            <pc:sldMk cId="3254470602" sldId="297"/>
            <ac:spMk id="10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3:15.944" v="379" actId="121"/>
          <ac:spMkLst>
            <pc:docMk/>
            <pc:sldMk cId="3254470602" sldId="297"/>
            <ac:spMk id="1984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2:49.937" v="378" actId="700"/>
          <ac:spMkLst>
            <pc:docMk/>
            <pc:sldMk cId="3254470602" sldId="297"/>
            <ac:spMk id="1985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2:49.937" v="378" actId="700"/>
          <ac:spMkLst>
            <pc:docMk/>
            <pc:sldMk cId="3254470602" sldId="297"/>
            <ac:spMk id="1986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2:49.937" v="378" actId="700"/>
          <ac:spMkLst>
            <pc:docMk/>
            <pc:sldMk cId="3254470602" sldId="297"/>
            <ac:spMk id="22535" creationId="{00000000-0000-0000-0000-000000000000}"/>
          </ac:spMkLst>
        </pc:spChg>
      </pc:sldChg>
      <pc:sldChg chg="modSp mod">
        <pc:chgData name="Herve Mcfly" userId="f3ed59f6af35dc1b" providerId="LiveId" clId="{19B360CA-2E02-4E9E-A161-8BC9BC18D066}" dt="2020-09-27T14:33:21.889" v="380" actId="121"/>
        <pc:sldMkLst>
          <pc:docMk/>
          <pc:sldMk cId="4128979897" sldId="298"/>
        </pc:sldMkLst>
        <pc:spChg chg="mod">
          <ac:chgData name="Herve Mcfly" userId="f3ed59f6af35dc1b" providerId="LiveId" clId="{19B360CA-2E02-4E9E-A161-8BC9BC18D066}" dt="2020-09-27T14:22:01.970" v="343" actId="114"/>
          <ac:spMkLst>
            <pc:docMk/>
            <pc:sldMk cId="4128979897" sldId="298"/>
            <ac:spMk id="3" creationId="{00000000-0000-0000-0000-000000000000}"/>
          </ac:spMkLst>
        </pc:spChg>
        <pc:spChg chg="mod">
          <ac:chgData name="Herve Mcfly" userId="f3ed59f6af35dc1b" providerId="LiveId" clId="{19B360CA-2E02-4E9E-A161-8BC9BC18D066}" dt="2020-09-27T14:21:41.602" v="341" actId="114"/>
          <ac:spMkLst>
            <pc:docMk/>
            <pc:sldMk cId="4128979897" sldId="298"/>
            <ac:spMk id="4" creationId="{00000000-0000-0000-0000-000000000000}"/>
          </ac:spMkLst>
        </pc:spChg>
        <pc:spChg chg="mod">
          <ac:chgData name="Herve Mcfly" userId="f3ed59f6af35dc1b" providerId="LiveId" clId="{19B360CA-2E02-4E9E-A161-8BC9BC18D066}" dt="2020-09-27T14:21:24.470" v="339" actId="114"/>
          <ac:spMkLst>
            <pc:docMk/>
            <pc:sldMk cId="4128979897" sldId="298"/>
            <ac:spMk id="5" creationId="{00000000-0000-0000-0000-000000000000}"/>
          </ac:spMkLst>
        </pc:spChg>
        <pc:spChg chg="mod">
          <ac:chgData name="Herve Mcfly" userId="f3ed59f6af35dc1b" providerId="LiveId" clId="{19B360CA-2E02-4E9E-A161-8BC9BC18D066}" dt="2020-09-27T14:33:21.889" v="380" actId="121"/>
          <ac:spMkLst>
            <pc:docMk/>
            <pc:sldMk cId="4128979897" sldId="298"/>
            <ac:spMk id="15" creationId="{00000000-0000-0000-0000-000000000000}"/>
          </ac:spMkLst>
        </pc:spChg>
        <pc:spChg chg="mod">
          <ac:chgData name="Herve Mcfly" userId="f3ed59f6af35dc1b" providerId="LiveId" clId="{19B360CA-2E02-4E9E-A161-8BC9BC18D066}" dt="2020-09-27T14:21:49.289" v="342" actId="114"/>
          <ac:spMkLst>
            <pc:docMk/>
            <pc:sldMk cId="4128979897" sldId="298"/>
            <ac:spMk id="23561" creationId="{00000000-0000-0000-0000-000000000000}"/>
          </ac:spMkLst>
        </pc:spChg>
        <pc:graphicFrameChg chg="mod">
          <ac:chgData name="Herve Mcfly" userId="f3ed59f6af35dc1b" providerId="LiveId" clId="{19B360CA-2E02-4E9E-A161-8BC9BC18D066}" dt="2020-09-27T14:21:33.406" v="340" actId="114"/>
          <ac:graphicFrameMkLst>
            <pc:docMk/>
            <pc:sldMk cId="4128979897" sldId="298"/>
            <ac:graphicFrameMk id="13" creationId="{00000000-0000-0000-0000-000000000000}"/>
          </ac:graphicFrameMkLst>
        </pc:graphicFrameChg>
      </pc:sldChg>
      <pc:sldChg chg="modSp">
        <pc:chgData name="Herve Mcfly" userId="f3ed59f6af35dc1b" providerId="LiveId" clId="{19B360CA-2E02-4E9E-A161-8BC9BC18D066}" dt="2020-09-27T14:22:14.951" v="344" actId="114"/>
        <pc:sldMkLst>
          <pc:docMk/>
          <pc:sldMk cId="1852705118" sldId="299"/>
        </pc:sldMkLst>
        <pc:spChg chg="mod">
          <ac:chgData name="Herve Mcfly" userId="f3ed59f6af35dc1b" providerId="LiveId" clId="{19B360CA-2E02-4E9E-A161-8BC9BC18D066}" dt="2020-09-27T14:22:14.951" v="344" actId="114"/>
          <ac:spMkLst>
            <pc:docMk/>
            <pc:sldMk cId="1852705118" sldId="299"/>
            <ac:spMk id="6" creationId="{00000000-0000-0000-0000-000000000000}"/>
          </ac:spMkLst>
        </pc:spChg>
      </pc:sldChg>
      <pc:sldChg chg="modSp">
        <pc:chgData name="Herve Mcfly" userId="f3ed59f6af35dc1b" providerId="LiveId" clId="{19B360CA-2E02-4E9E-A161-8BC9BC18D066}" dt="2020-09-27T14:23:34.696" v="345" actId="114"/>
        <pc:sldMkLst>
          <pc:docMk/>
          <pc:sldMk cId="3516915764" sldId="303"/>
        </pc:sldMkLst>
        <pc:spChg chg="mod">
          <ac:chgData name="Herve Mcfly" userId="f3ed59f6af35dc1b" providerId="LiveId" clId="{19B360CA-2E02-4E9E-A161-8BC9BC18D066}" dt="2020-09-27T14:23:34.696" v="345" actId="114"/>
          <ac:spMkLst>
            <pc:docMk/>
            <pc:sldMk cId="3516915764" sldId="303"/>
            <ac:spMk id="3" creationId="{00000000-0000-0000-0000-000000000000}"/>
          </ac:spMkLst>
        </pc:spChg>
      </pc:sldChg>
      <pc:sldChg chg="modSp">
        <pc:chgData name="Herve Mcfly" userId="f3ed59f6af35dc1b" providerId="LiveId" clId="{19B360CA-2E02-4E9E-A161-8BC9BC18D066}" dt="2020-09-27T14:24:29.549" v="346" actId="114"/>
        <pc:sldMkLst>
          <pc:docMk/>
          <pc:sldMk cId="2006237271" sldId="306"/>
        </pc:sldMkLst>
        <pc:spChg chg="mod">
          <ac:chgData name="Herve Mcfly" userId="f3ed59f6af35dc1b" providerId="LiveId" clId="{19B360CA-2E02-4E9E-A161-8BC9BC18D066}" dt="2020-09-27T14:24:29.549" v="346" actId="114"/>
          <ac:spMkLst>
            <pc:docMk/>
            <pc:sldMk cId="2006237271" sldId="306"/>
            <ac:spMk id="6" creationId="{00000000-0000-0000-0000-000000000000}"/>
          </ac:spMkLst>
        </pc:spChg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3358725241" sldId="307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4100182408" sldId="308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2569227960" sldId="309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2933765708" sldId="310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3092045990" sldId="311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3977034646" sldId="312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4208590606" sldId="313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1526658098" sldId="314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334718587" sldId="317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2226833047" sldId="318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2301165025" sldId="319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1082527168" sldId="320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562682881" sldId="321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3722080342" sldId="322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2534318387" sldId="323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3200385589" sldId="324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2849957948" sldId="325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3740102436" sldId="326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479824123" sldId="327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4280223007" sldId="328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999906825" sldId="329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1107720451" sldId="330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70442142" sldId="331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3176861790" sldId="332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3130859780" sldId="333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1443646924" sldId="334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1113799416" sldId="335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370694944" sldId="336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1997084256" sldId="337"/>
        </pc:sldMkLst>
      </pc:sldChg>
      <pc:sldChg chg="del">
        <pc:chgData name="Herve Mcfly" userId="f3ed59f6af35dc1b" providerId="LiveId" clId="{19B360CA-2E02-4E9E-A161-8BC9BC18D066}" dt="2020-09-25T15:37:26.456" v="73" actId="2696"/>
        <pc:sldMkLst>
          <pc:docMk/>
          <pc:sldMk cId="2223601883" sldId="338"/>
        </pc:sldMkLst>
      </pc:sldChg>
      <pc:sldChg chg="modSp add del">
        <pc:chgData name="Herve Mcfly" userId="f3ed59f6af35dc1b" providerId="LiveId" clId="{19B360CA-2E02-4E9E-A161-8BC9BC18D066}" dt="2020-09-27T14:25:00.658" v="349" actId="114"/>
        <pc:sldMkLst>
          <pc:docMk/>
          <pc:sldMk cId="3271017770" sldId="359"/>
        </pc:sldMkLst>
        <pc:spChg chg="mod">
          <ac:chgData name="Herve Mcfly" userId="f3ed59f6af35dc1b" providerId="LiveId" clId="{19B360CA-2E02-4E9E-A161-8BC9BC18D066}" dt="2020-09-27T14:24:49.819" v="347" actId="114"/>
          <ac:spMkLst>
            <pc:docMk/>
            <pc:sldMk cId="3271017770" sldId="359"/>
            <ac:spMk id="3" creationId="{00000000-0000-0000-0000-000000000000}"/>
          </ac:spMkLst>
        </pc:spChg>
        <pc:spChg chg="mod">
          <ac:chgData name="Herve Mcfly" userId="f3ed59f6af35dc1b" providerId="LiveId" clId="{19B360CA-2E02-4E9E-A161-8BC9BC18D066}" dt="2020-09-27T14:25:00.658" v="349" actId="114"/>
          <ac:spMkLst>
            <pc:docMk/>
            <pc:sldMk cId="3271017770" sldId="359"/>
            <ac:spMk id="5" creationId="{00000000-0000-0000-0000-000000000000}"/>
          </ac:spMkLst>
        </pc:spChg>
        <pc:spChg chg="mod">
          <ac:chgData name="Herve Mcfly" userId="f3ed59f6af35dc1b" providerId="LiveId" clId="{19B360CA-2E02-4E9E-A161-8BC9BC18D066}" dt="2020-09-27T14:24:58.072" v="348" actId="114"/>
          <ac:spMkLst>
            <pc:docMk/>
            <pc:sldMk cId="3271017770" sldId="359"/>
            <ac:spMk id="25" creationId="{00000000-0000-0000-0000-000000000000}"/>
          </ac:spMkLst>
        </pc:spChg>
      </pc:sldChg>
      <pc:sldChg chg="modSp add del">
        <pc:chgData name="Herve Mcfly" userId="f3ed59f6af35dc1b" providerId="LiveId" clId="{19B360CA-2E02-4E9E-A161-8BC9BC18D066}" dt="2020-09-27T14:25:12.587" v="351" actId="114"/>
        <pc:sldMkLst>
          <pc:docMk/>
          <pc:sldMk cId="4221773265" sldId="360"/>
        </pc:sldMkLst>
        <pc:spChg chg="mod">
          <ac:chgData name="Herve Mcfly" userId="f3ed59f6af35dc1b" providerId="LiveId" clId="{19B360CA-2E02-4E9E-A161-8BC9BC18D066}" dt="2020-09-27T14:25:12.587" v="351" actId="114"/>
          <ac:spMkLst>
            <pc:docMk/>
            <pc:sldMk cId="4221773265" sldId="360"/>
            <ac:spMk id="3" creationId="{00000000-0000-0000-0000-000000000000}"/>
          </ac:spMkLst>
        </pc:spChg>
      </pc:sldChg>
      <pc:sldChg chg="add del">
        <pc:chgData name="Herve Mcfly" userId="f3ed59f6af35dc1b" providerId="LiveId" clId="{19B360CA-2E02-4E9E-A161-8BC9BC18D066}" dt="2020-09-25T15:38:22.629" v="76"/>
        <pc:sldMkLst>
          <pc:docMk/>
          <pc:sldMk cId="2331034501" sldId="361"/>
        </pc:sldMkLst>
      </pc:sldChg>
      <pc:sldChg chg="add del">
        <pc:chgData name="Herve Mcfly" userId="f3ed59f6af35dc1b" providerId="LiveId" clId="{19B360CA-2E02-4E9E-A161-8BC9BC18D066}" dt="2020-09-25T15:38:22.629" v="76"/>
        <pc:sldMkLst>
          <pc:docMk/>
          <pc:sldMk cId="2103092904" sldId="362"/>
        </pc:sldMkLst>
      </pc:sldChg>
      <pc:sldChg chg="add del">
        <pc:chgData name="Herve Mcfly" userId="f3ed59f6af35dc1b" providerId="LiveId" clId="{19B360CA-2E02-4E9E-A161-8BC9BC18D066}" dt="2020-09-25T15:38:22.629" v="76"/>
        <pc:sldMkLst>
          <pc:docMk/>
          <pc:sldMk cId="604553878" sldId="363"/>
        </pc:sldMkLst>
      </pc:sldChg>
      <pc:sldChg chg="modSp add del">
        <pc:chgData name="Herve Mcfly" userId="f3ed59f6af35dc1b" providerId="LiveId" clId="{19B360CA-2E02-4E9E-A161-8BC9BC18D066}" dt="2020-09-27T14:25:50.524" v="353" actId="114"/>
        <pc:sldMkLst>
          <pc:docMk/>
          <pc:sldMk cId="767105020" sldId="364"/>
        </pc:sldMkLst>
        <pc:spChg chg="mod">
          <ac:chgData name="Herve Mcfly" userId="f3ed59f6af35dc1b" providerId="LiveId" clId="{19B360CA-2E02-4E9E-A161-8BC9BC18D066}" dt="2020-09-27T14:25:50.524" v="353" actId="114"/>
          <ac:spMkLst>
            <pc:docMk/>
            <pc:sldMk cId="767105020" sldId="364"/>
            <ac:spMk id="5" creationId="{00000000-0000-0000-0000-000000000000}"/>
          </ac:spMkLst>
        </pc:spChg>
      </pc:sldChg>
      <pc:sldChg chg="modSp add del mod">
        <pc:chgData name="Herve Mcfly" userId="f3ed59f6af35dc1b" providerId="LiveId" clId="{19B360CA-2E02-4E9E-A161-8BC9BC18D066}" dt="2020-09-27T14:26:17.993" v="357" actId="114"/>
        <pc:sldMkLst>
          <pc:docMk/>
          <pc:sldMk cId="3509029912" sldId="365"/>
        </pc:sldMkLst>
        <pc:graphicFrameChg chg="mod modGraphic">
          <ac:chgData name="Herve Mcfly" userId="f3ed59f6af35dc1b" providerId="LiveId" clId="{19B360CA-2E02-4E9E-A161-8BC9BC18D066}" dt="2020-09-27T14:26:17.993" v="357" actId="114"/>
          <ac:graphicFrameMkLst>
            <pc:docMk/>
            <pc:sldMk cId="3509029912" sldId="365"/>
            <ac:graphicFrameMk id="4" creationId="{00000000-0000-0000-0000-000000000000}"/>
          </ac:graphicFrameMkLst>
        </pc:graphicFrameChg>
      </pc:sldChg>
      <pc:sldChg chg="add del">
        <pc:chgData name="Herve Mcfly" userId="f3ed59f6af35dc1b" providerId="LiveId" clId="{19B360CA-2E02-4E9E-A161-8BC9BC18D066}" dt="2020-09-25T15:38:22.629" v="76"/>
        <pc:sldMkLst>
          <pc:docMk/>
          <pc:sldMk cId="1828939438" sldId="366"/>
        </pc:sldMkLst>
      </pc:sldChg>
      <pc:sldChg chg="add del">
        <pc:chgData name="Herve Mcfly" userId="f3ed59f6af35dc1b" providerId="LiveId" clId="{19B360CA-2E02-4E9E-A161-8BC9BC18D066}" dt="2020-09-25T15:38:22.629" v="76"/>
        <pc:sldMkLst>
          <pc:docMk/>
          <pc:sldMk cId="3732702641" sldId="367"/>
        </pc:sldMkLst>
      </pc:sldChg>
      <pc:sldChg chg="modSp add del">
        <pc:chgData name="Herve Mcfly" userId="f3ed59f6af35dc1b" providerId="LiveId" clId="{19B360CA-2E02-4E9E-A161-8BC9BC18D066}" dt="2020-09-27T14:26:37.259" v="359" actId="114"/>
        <pc:sldMkLst>
          <pc:docMk/>
          <pc:sldMk cId="1156241739" sldId="368"/>
        </pc:sldMkLst>
        <pc:spChg chg="mod">
          <ac:chgData name="Herve Mcfly" userId="f3ed59f6af35dc1b" providerId="LiveId" clId="{19B360CA-2E02-4E9E-A161-8BC9BC18D066}" dt="2020-09-27T14:26:37.259" v="359" actId="114"/>
          <ac:spMkLst>
            <pc:docMk/>
            <pc:sldMk cId="1156241739" sldId="368"/>
            <ac:spMk id="4" creationId="{00000000-0000-0000-0000-000000000000}"/>
          </ac:spMkLst>
        </pc:spChg>
      </pc:sldChg>
      <pc:sldChg chg="modSp add del">
        <pc:chgData name="Herve Mcfly" userId="f3ed59f6af35dc1b" providerId="LiveId" clId="{19B360CA-2E02-4E9E-A161-8BC9BC18D066}" dt="2020-09-27T14:26:43.528" v="360" actId="114"/>
        <pc:sldMkLst>
          <pc:docMk/>
          <pc:sldMk cId="2676231892" sldId="369"/>
        </pc:sldMkLst>
        <pc:spChg chg="mod">
          <ac:chgData name="Herve Mcfly" userId="f3ed59f6af35dc1b" providerId="LiveId" clId="{19B360CA-2E02-4E9E-A161-8BC9BC18D066}" dt="2020-09-27T14:26:43.528" v="360" actId="114"/>
          <ac:spMkLst>
            <pc:docMk/>
            <pc:sldMk cId="2676231892" sldId="369"/>
            <ac:spMk id="4" creationId="{00000000-0000-0000-0000-000000000000}"/>
          </ac:spMkLst>
        </pc:spChg>
      </pc:sldChg>
      <pc:sldChg chg="modSp add del">
        <pc:chgData name="Herve Mcfly" userId="f3ed59f6af35dc1b" providerId="LiveId" clId="{19B360CA-2E02-4E9E-A161-8BC9BC18D066}" dt="2020-09-27T14:26:59.495" v="364" actId="114"/>
        <pc:sldMkLst>
          <pc:docMk/>
          <pc:sldMk cId="1559500402" sldId="370"/>
        </pc:sldMkLst>
        <pc:spChg chg="mod">
          <ac:chgData name="Herve Mcfly" userId="f3ed59f6af35dc1b" providerId="LiveId" clId="{19B360CA-2E02-4E9E-A161-8BC9BC18D066}" dt="2020-09-27T14:26:54.042" v="362" actId="114"/>
          <ac:spMkLst>
            <pc:docMk/>
            <pc:sldMk cId="1559500402" sldId="370"/>
            <ac:spMk id="3" creationId="{00000000-0000-0000-0000-000000000000}"/>
          </ac:spMkLst>
        </pc:spChg>
        <pc:spChg chg="mod">
          <ac:chgData name="Herve Mcfly" userId="f3ed59f6af35dc1b" providerId="LiveId" clId="{19B360CA-2E02-4E9E-A161-8BC9BC18D066}" dt="2020-09-27T14:26:59.495" v="364" actId="114"/>
          <ac:spMkLst>
            <pc:docMk/>
            <pc:sldMk cId="1559500402" sldId="370"/>
            <ac:spMk id="19" creationId="{00000000-0000-0000-0000-000000000000}"/>
          </ac:spMkLst>
        </pc:spChg>
      </pc:sldChg>
      <pc:sldChg chg="modSp add del">
        <pc:chgData name="Herve Mcfly" userId="f3ed59f6af35dc1b" providerId="LiveId" clId="{19B360CA-2E02-4E9E-A161-8BC9BC18D066}" dt="2020-09-27T14:27:20.646" v="368" actId="114"/>
        <pc:sldMkLst>
          <pc:docMk/>
          <pc:sldMk cId="2934481571" sldId="371"/>
        </pc:sldMkLst>
        <pc:spChg chg="mod">
          <ac:chgData name="Herve Mcfly" userId="f3ed59f6af35dc1b" providerId="LiveId" clId="{19B360CA-2E02-4E9E-A161-8BC9BC18D066}" dt="2020-09-27T14:27:13.355" v="366" actId="114"/>
          <ac:spMkLst>
            <pc:docMk/>
            <pc:sldMk cId="2934481571" sldId="371"/>
            <ac:spMk id="3" creationId="{00000000-0000-0000-0000-000000000000}"/>
          </ac:spMkLst>
        </pc:spChg>
        <pc:spChg chg="mod">
          <ac:chgData name="Herve Mcfly" userId="f3ed59f6af35dc1b" providerId="LiveId" clId="{19B360CA-2E02-4E9E-A161-8BC9BC18D066}" dt="2020-09-27T14:27:20.646" v="368" actId="114"/>
          <ac:spMkLst>
            <pc:docMk/>
            <pc:sldMk cId="2934481571" sldId="371"/>
            <ac:spMk id="19" creationId="{00000000-0000-0000-0000-000000000000}"/>
          </ac:spMkLst>
        </pc:spChg>
      </pc:sldChg>
      <pc:sldChg chg="add del">
        <pc:chgData name="Herve Mcfly" userId="f3ed59f6af35dc1b" providerId="LiveId" clId="{19B360CA-2E02-4E9E-A161-8BC9BC18D066}" dt="2020-09-25T15:38:22.629" v="76"/>
        <pc:sldMkLst>
          <pc:docMk/>
          <pc:sldMk cId="948422510" sldId="372"/>
        </pc:sldMkLst>
      </pc:sldChg>
      <pc:sldChg chg="modSp add del mod chgLayout">
        <pc:chgData name="Herve Mcfly" userId="f3ed59f6af35dc1b" providerId="LiveId" clId="{19B360CA-2E02-4E9E-A161-8BC9BC18D066}" dt="2020-09-27T14:31:23.121" v="373" actId="700"/>
        <pc:sldMkLst>
          <pc:docMk/>
          <pc:sldMk cId="3178400486" sldId="374"/>
        </pc:sldMkLst>
        <pc:spChg chg="mod ord">
          <ac:chgData name="Herve Mcfly" userId="f3ed59f6af35dc1b" providerId="LiveId" clId="{19B360CA-2E02-4E9E-A161-8BC9BC18D066}" dt="2020-09-27T14:31:23.121" v="373" actId="700"/>
          <ac:spMkLst>
            <pc:docMk/>
            <pc:sldMk cId="3178400486" sldId="374"/>
            <ac:spMk id="2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1:23.121" v="373" actId="700"/>
          <ac:spMkLst>
            <pc:docMk/>
            <pc:sldMk cId="3178400486" sldId="374"/>
            <ac:spMk id="4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1:23.121" v="373" actId="700"/>
          <ac:spMkLst>
            <pc:docMk/>
            <pc:sldMk cId="3178400486" sldId="374"/>
            <ac:spMk id="5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1:23.121" v="373" actId="700"/>
          <ac:spMkLst>
            <pc:docMk/>
            <pc:sldMk cId="3178400486" sldId="374"/>
            <ac:spMk id="6" creationId="{00000000-0000-0000-0000-000000000000}"/>
          </ac:spMkLst>
        </pc:spChg>
        <pc:graphicFrameChg chg="mod">
          <ac:chgData name="Herve Mcfly" userId="f3ed59f6af35dc1b" providerId="LiveId" clId="{19B360CA-2E02-4E9E-A161-8BC9BC18D066}" dt="2020-09-27T14:27:37.635" v="370" actId="114"/>
          <ac:graphicFrameMkLst>
            <pc:docMk/>
            <pc:sldMk cId="3178400486" sldId="374"/>
            <ac:graphicFrameMk id="50428" creationId="{00000000-0000-0000-0000-000000000000}"/>
          </ac:graphicFrameMkLst>
        </pc:graphicFrameChg>
      </pc:sldChg>
      <pc:sldChg chg="delSp modSp add del mod chgLayout">
        <pc:chgData name="Herve Mcfly" userId="f3ed59f6af35dc1b" providerId="LiveId" clId="{19B360CA-2E02-4E9E-A161-8BC9BC18D066}" dt="2020-09-27T14:31:30.038" v="374" actId="700"/>
        <pc:sldMkLst>
          <pc:docMk/>
          <pc:sldMk cId="4120097076" sldId="375"/>
        </pc:sldMkLst>
        <pc:spChg chg="mod ord">
          <ac:chgData name="Herve Mcfly" userId="f3ed59f6af35dc1b" providerId="LiveId" clId="{19B360CA-2E02-4E9E-A161-8BC9BC18D066}" dt="2020-09-27T14:31:30.038" v="374" actId="700"/>
          <ac:spMkLst>
            <pc:docMk/>
            <pc:sldMk cId="4120097076" sldId="375"/>
            <ac:spMk id="4" creationId="{00000000-0000-0000-0000-000000000000}"/>
          </ac:spMkLst>
        </pc:spChg>
        <pc:spChg chg="del mod">
          <ac:chgData name="Herve Mcfly" userId="f3ed59f6af35dc1b" providerId="LiveId" clId="{19B360CA-2E02-4E9E-A161-8BC9BC18D066}" dt="2020-09-27T14:30:34.601" v="372" actId="478"/>
          <ac:spMkLst>
            <pc:docMk/>
            <pc:sldMk cId="4120097076" sldId="375"/>
            <ac:spMk id="5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1:30.038" v="374" actId="700"/>
          <ac:spMkLst>
            <pc:docMk/>
            <pc:sldMk cId="4120097076" sldId="375"/>
            <ac:spMk id="6" creationId="{00000000-0000-0000-0000-000000000000}"/>
          </ac:spMkLst>
        </pc:spChg>
        <pc:spChg chg="mod ord">
          <ac:chgData name="Herve Mcfly" userId="f3ed59f6af35dc1b" providerId="LiveId" clId="{19B360CA-2E02-4E9E-A161-8BC9BC18D066}" dt="2020-09-27T14:31:30.038" v="374" actId="700"/>
          <ac:spMkLst>
            <pc:docMk/>
            <pc:sldMk cId="4120097076" sldId="375"/>
            <ac:spMk id="10" creationId="{00000000-0000-0000-0000-000000000000}"/>
          </ac:spMkLst>
        </pc:spChg>
      </pc:sldChg>
      <pc:sldChg chg="add del">
        <pc:chgData name="Herve Mcfly" userId="f3ed59f6af35dc1b" providerId="LiveId" clId="{19B360CA-2E02-4E9E-A161-8BC9BC18D066}" dt="2020-09-25T15:39:18.968" v="82"/>
        <pc:sldMkLst>
          <pc:docMk/>
          <pc:sldMk cId="1206367155" sldId="376"/>
        </pc:sldMkLst>
      </pc:sldChg>
      <pc:sldChg chg="add del">
        <pc:chgData name="Herve Mcfly" userId="f3ed59f6af35dc1b" providerId="LiveId" clId="{19B360CA-2E02-4E9E-A161-8BC9BC18D066}" dt="2020-09-25T15:39:18.968" v="82"/>
        <pc:sldMkLst>
          <pc:docMk/>
          <pc:sldMk cId="2963582677" sldId="377"/>
        </pc:sldMkLst>
      </pc:sldChg>
      <pc:sldChg chg="add del">
        <pc:chgData name="Herve Mcfly" userId="f3ed59f6af35dc1b" providerId="LiveId" clId="{19B360CA-2E02-4E9E-A161-8BC9BC18D066}" dt="2020-09-25T15:39:18.968" v="82"/>
        <pc:sldMkLst>
          <pc:docMk/>
          <pc:sldMk cId="2374406152" sldId="382"/>
        </pc:sldMkLst>
      </pc:sldChg>
      <pc:sldChg chg="add del">
        <pc:chgData name="Herve Mcfly" userId="f3ed59f6af35dc1b" providerId="LiveId" clId="{19B360CA-2E02-4E9E-A161-8BC9BC18D066}" dt="2020-09-25T15:39:18.968" v="82"/>
        <pc:sldMkLst>
          <pc:docMk/>
          <pc:sldMk cId="1527030774" sldId="383"/>
        </pc:sldMkLst>
      </pc:sldChg>
      <pc:sldChg chg="add del">
        <pc:chgData name="Herve Mcfly" userId="f3ed59f6af35dc1b" providerId="LiveId" clId="{19B360CA-2E02-4E9E-A161-8BC9BC18D066}" dt="2020-09-25T15:39:18.968" v="82"/>
        <pc:sldMkLst>
          <pc:docMk/>
          <pc:sldMk cId="1581733584" sldId="384"/>
        </pc:sldMkLst>
      </pc:sldChg>
      <pc:sldChg chg="add ord">
        <pc:chgData name="Herve Mcfly" userId="f3ed59f6af35dc1b" providerId="LiveId" clId="{19B360CA-2E02-4E9E-A161-8BC9BC18D066}" dt="2020-09-27T11:27:53.169" v="140"/>
        <pc:sldMkLst>
          <pc:docMk/>
          <pc:sldMk cId="2779322807" sldId="394"/>
        </pc:sldMkLst>
      </pc:sldChg>
      <pc:sldChg chg="add ord">
        <pc:chgData name="Herve Mcfly" userId="f3ed59f6af35dc1b" providerId="LiveId" clId="{19B360CA-2E02-4E9E-A161-8BC9BC18D066}" dt="2020-09-27T11:27:53.169" v="140"/>
        <pc:sldMkLst>
          <pc:docMk/>
          <pc:sldMk cId="1936539551" sldId="395"/>
        </pc:sldMkLst>
      </pc:sldChg>
      <pc:sldChg chg="add ord">
        <pc:chgData name="Herve Mcfly" userId="f3ed59f6af35dc1b" providerId="LiveId" clId="{19B360CA-2E02-4E9E-A161-8BC9BC18D066}" dt="2020-09-27T11:27:53.169" v="140"/>
        <pc:sldMkLst>
          <pc:docMk/>
          <pc:sldMk cId="3249912279" sldId="396"/>
        </pc:sldMkLst>
      </pc:sldChg>
      <pc:sldChg chg="add del">
        <pc:chgData name="Herve Mcfly" userId="f3ed59f6af35dc1b" providerId="LiveId" clId="{19B360CA-2E02-4E9E-A161-8BC9BC18D066}" dt="2020-09-25T15:38:22.629" v="76"/>
        <pc:sldMkLst>
          <pc:docMk/>
          <pc:sldMk cId="3945397147" sldId="397"/>
        </pc:sldMkLst>
      </pc:sldChg>
      <pc:sldChg chg="modSp add mod">
        <pc:chgData name="Herve Mcfly" userId="f3ed59f6af35dc1b" providerId="LiveId" clId="{19B360CA-2E02-4E9E-A161-8BC9BC18D066}" dt="2020-09-27T11:56:08.378" v="304" actId="20577"/>
        <pc:sldMkLst>
          <pc:docMk/>
          <pc:sldMk cId="1289714128" sldId="398"/>
        </pc:sldMkLst>
        <pc:spChg chg="mod">
          <ac:chgData name="Herve Mcfly" userId="f3ed59f6af35dc1b" providerId="LiveId" clId="{19B360CA-2E02-4E9E-A161-8BC9BC18D066}" dt="2020-09-27T11:56:08.378" v="304" actId="20577"/>
          <ac:spMkLst>
            <pc:docMk/>
            <pc:sldMk cId="1289714128" sldId="398"/>
            <ac:spMk id="7" creationId="{00000000-0000-0000-0000-000000000000}"/>
          </ac:spMkLst>
        </pc:spChg>
      </pc:sldChg>
      <pc:sldChg chg="add del">
        <pc:chgData name="Herve Mcfly" userId="f3ed59f6af35dc1b" providerId="LiveId" clId="{19B360CA-2E02-4E9E-A161-8BC9BC18D066}" dt="2020-09-27T11:38:26.664" v="211" actId="47"/>
        <pc:sldMkLst>
          <pc:docMk/>
          <pc:sldMk cId="1367660051" sldId="399"/>
        </pc:sldMkLst>
      </pc:sldChg>
      <pc:sldChg chg="modSp add mod ord">
        <pc:chgData name="Herve Mcfly" userId="f3ed59f6af35dc1b" providerId="LiveId" clId="{19B360CA-2E02-4E9E-A161-8BC9BC18D066}" dt="2020-09-27T11:40:09.217" v="215"/>
        <pc:sldMkLst>
          <pc:docMk/>
          <pc:sldMk cId="2288174491" sldId="400"/>
        </pc:sldMkLst>
        <pc:spChg chg="mod">
          <ac:chgData name="Herve Mcfly" userId="f3ed59f6af35dc1b" providerId="LiveId" clId="{19B360CA-2E02-4E9E-A161-8BC9BC18D066}" dt="2020-09-27T11:31:07.086" v="141" actId="14100"/>
          <ac:spMkLst>
            <pc:docMk/>
            <pc:sldMk cId="2288174491" sldId="400"/>
            <ac:spMk id="6" creationId="{00000000-0000-0000-0000-000000000000}"/>
          </ac:spMkLst>
        </pc:spChg>
      </pc:sldChg>
      <pc:sldChg chg="add del">
        <pc:chgData name="Herve Mcfly" userId="f3ed59f6af35dc1b" providerId="LiveId" clId="{19B360CA-2E02-4E9E-A161-8BC9BC18D066}" dt="2020-09-27T11:33:49.034" v="147" actId="47"/>
        <pc:sldMkLst>
          <pc:docMk/>
          <pc:sldMk cId="3688934921" sldId="401"/>
        </pc:sldMkLst>
      </pc:sldChg>
      <pc:sldChg chg="add del">
        <pc:chgData name="Herve Mcfly" userId="f3ed59f6af35dc1b" providerId="LiveId" clId="{19B360CA-2E02-4E9E-A161-8BC9BC18D066}" dt="2020-09-27T11:41:14.872" v="219" actId="47"/>
        <pc:sldMkLst>
          <pc:docMk/>
          <pc:sldMk cId="1714268951" sldId="402"/>
        </pc:sldMkLst>
      </pc:sldChg>
      <pc:sldChg chg="add del">
        <pc:chgData name="Herve Mcfly" userId="f3ed59f6af35dc1b" providerId="LiveId" clId="{19B360CA-2E02-4E9E-A161-8BC9BC18D066}" dt="2020-09-27T11:41:52.035" v="222" actId="47"/>
        <pc:sldMkLst>
          <pc:docMk/>
          <pc:sldMk cId="2337557117" sldId="403"/>
        </pc:sldMkLst>
      </pc:sldChg>
      <pc:sldChg chg="add del">
        <pc:chgData name="Herve Mcfly" userId="f3ed59f6af35dc1b" providerId="LiveId" clId="{19B360CA-2E02-4E9E-A161-8BC9BC18D066}" dt="2020-09-27T11:42:26.922" v="223" actId="47"/>
        <pc:sldMkLst>
          <pc:docMk/>
          <pc:sldMk cId="834335332" sldId="404"/>
        </pc:sldMkLst>
      </pc:sldChg>
      <pc:sldChg chg="modSp add mod">
        <pc:chgData name="Herve Mcfly" userId="f3ed59f6af35dc1b" providerId="LiveId" clId="{19B360CA-2E02-4E9E-A161-8BC9BC18D066}" dt="2020-09-27T11:43:08.467" v="227" actId="14100"/>
        <pc:sldMkLst>
          <pc:docMk/>
          <pc:sldMk cId="851173935" sldId="405"/>
        </pc:sldMkLst>
        <pc:spChg chg="mod">
          <ac:chgData name="Herve Mcfly" userId="f3ed59f6af35dc1b" providerId="LiveId" clId="{19B360CA-2E02-4E9E-A161-8BC9BC18D066}" dt="2020-09-27T11:43:08.467" v="227" actId="14100"/>
          <ac:spMkLst>
            <pc:docMk/>
            <pc:sldMk cId="851173935" sldId="405"/>
            <ac:spMk id="6" creationId="{00000000-0000-0000-0000-000000000000}"/>
          </ac:spMkLst>
        </pc:spChg>
      </pc:sldChg>
      <pc:sldChg chg="modSp add mod">
        <pc:chgData name="Herve Mcfly" userId="f3ed59f6af35dc1b" providerId="LiveId" clId="{19B360CA-2E02-4E9E-A161-8BC9BC18D066}" dt="2020-09-27T11:44:38.091" v="229" actId="14100"/>
        <pc:sldMkLst>
          <pc:docMk/>
          <pc:sldMk cId="1520253909" sldId="406"/>
        </pc:sldMkLst>
        <pc:spChg chg="mod">
          <ac:chgData name="Herve Mcfly" userId="f3ed59f6af35dc1b" providerId="LiveId" clId="{19B360CA-2E02-4E9E-A161-8BC9BC18D066}" dt="2020-09-27T11:44:38.091" v="229" actId="14100"/>
          <ac:spMkLst>
            <pc:docMk/>
            <pc:sldMk cId="1520253909" sldId="406"/>
            <ac:spMk id="6" creationId="{00000000-0000-0000-0000-000000000000}"/>
          </ac:spMkLst>
        </pc:spChg>
      </pc:sldChg>
      <pc:sldChg chg="modSp add del mod">
        <pc:chgData name="Herve Mcfly" userId="f3ed59f6af35dc1b" providerId="LiveId" clId="{19B360CA-2E02-4E9E-A161-8BC9BC18D066}" dt="2020-09-27T11:45:08.972" v="231" actId="47"/>
        <pc:sldMkLst>
          <pc:docMk/>
          <pc:sldMk cId="3538943290" sldId="407"/>
        </pc:sldMkLst>
        <pc:spChg chg="mod">
          <ac:chgData name="Herve Mcfly" userId="f3ed59f6af35dc1b" providerId="LiveId" clId="{19B360CA-2E02-4E9E-A161-8BC9BC18D066}" dt="2020-09-25T15:40:16.378" v="91" actId="27636"/>
          <ac:spMkLst>
            <pc:docMk/>
            <pc:sldMk cId="3538943290" sldId="407"/>
            <ac:spMk id="5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44:50.624" v="230" actId="14100"/>
          <ac:spMkLst>
            <pc:docMk/>
            <pc:sldMk cId="3538943290" sldId="407"/>
            <ac:spMk id="6" creationId="{00000000-0000-0000-0000-000000000000}"/>
          </ac:spMkLst>
        </pc:spChg>
      </pc:sldChg>
      <pc:sldChg chg="modSp add mod">
        <pc:chgData name="Herve Mcfly" userId="f3ed59f6af35dc1b" providerId="LiveId" clId="{19B360CA-2E02-4E9E-A161-8BC9BC18D066}" dt="2020-09-27T11:46:05.195" v="236" actId="14100"/>
        <pc:sldMkLst>
          <pc:docMk/>
          <pc:sldMk cId="333063795" sldId="408"/>
        </pc:sldMkLst>
        <pc:spChg chg="mod">
          <ac:chgData name="Herve Mcfly" userId="f3ed59f6af35dc1b" providerId="LiveId" clId="{19B360CA-2E02-4E9E-A161-8BC9BC18D066}" dt="2020-09-27T11:46:05.195" v="236" actId="14100"/>
          <ac:spMkLst>
            <pc:docMk/>
            <pc:sldMk cId="333063795" sldId="408"/>
            <ac:spMk id="6" creationId="{00000000-0000-0000-0000-000000000000}"/>
          </ac:spMkLst>
        </pc:spChg>
      </pc:sldChg>
      <pc:sldChg chg="modSp add mod">
        <pc:chgData name="Herve Mcfly" userId="f3ed59f6af35dc1b" providerId="LiveId" clId="{19B360CA-2E02-4E9E-A161-8BC9BC18D066}" dt="2020-09-27T12:00:11.209" v="305" actId="14100"/>
        <pc:sldMkLst>
          <pc:docMk/>
          <pc:sldMk cId="110585938" sldId="409"/>
        </pc:sldMkLst>
        <pc:spChg chg="mod">
          <ac:chgData name="Herve Mcfly" userId="f3ed59f6af35dc1b" providerId="LiveId" clId="{19B360CA-2E02-4E9E-A161-8BC9BC18D066}" dt="2020-09-27T12:00:11.209" v="305" actId="14100"/>
          <ac:spMkLst>
            <pc:docMk/>
            <pc:sldMk cId="110585938" sldId="409"/>
            <ac:spMk id="5" creationId="{00000000-0000-0000-0000-000000000000}"/>
          </ac:spMkLst>
        </pc:spChg>
      </pc:sldChg>
      <pc:sldChg chg="add">
        <pc:chgData name="Herve Mcfly" userId="f3ed59f6af35dc1b" providerId="LiveId" clId="{19B360CA-2E02-4E9E-A161-8BC9BC18D066}" dt="2020-09-25T15:40:43.831" v="94"/>
        <pc:sldMkLst>
          <pc:docMk/>
          <pc:sldMk cId="4193513207" sldId="410"/>
        </pc:sldMkLst>
      </pc:sldChg>
      <pc:sldChg chg="add">
        <pc:chgData name="Herve Mcfly" userId="f3ed59f6af35dc1b" providerId="LiveId" clId="{19B360CA-2E02-4E9E-A161-8BC9BC18D066}" dt="2020-09-25T15:40:43.831" v="94"/>
        <pc:sldMkLst>
          <pc:docMk/>
          <pc:sldMk cId="3572302277" sldId="411"/>
        </pc:sldMkLst>
      </pc:sldChg>
      <pc:sldChg chg="add">
        <pc:chgData name="Herve Mcfly" userId="f3ed59f6af35dc1b" providerId="LiveId" clId="{19B360CA-2E02-4E9E-A161-8BC9BC18D066}" dt="2020-09-25T15:40:43.831" v="94"/>
        <pc:sldMkLst>
          <pc:docMk/>
          <pc:sldMk cId="3390876553" sldId="412"/>
        </pc:sldMkLst>
      </pc:sldChg>
      <pc:sldChg chg="modSp add mod">
        <pc:chgData name="Herve Mcfly" userId="f3ed59f6af35dc1b" providerId="LiveId" clId="{19B360CA-2E02-4E9E-A161-8BC9BC18D066}" dt="2020-09-27T11:50:22.227" v="279" actId="1076"/>
        <pc:sldMkLst>
          <pc:docMk/>
          <pc:sldMk cId="546747517" sldId="413"/>
        </pc:sldMkLst>
        <pc:spChg chg="mod">
          <ac:chgData name="Herve Mcfly" userId="f3ed59f6af35dc1b" providerId="LiveId" clId="{19B360CA-2E02-4E9E-A161-8BC9BC18D066}" dt="2020-09-27T11:50:13.330" v="278" actId="403"/>
          <ac:spMkLst>
            <pc:docMk/>
            <pc:sldMk cId="546747517" sldId="413"/>
            <ac:spMk id="6" creationId="{00000000-0000-0000-0000-000000000000}"/>
          </ac:spMkLst>
        </pc:spChg>
        <pc:picChg chg="mod">
          <ac:chgData name="Herve Mcfly" userId="f3ed59f6af35dc1b" providerId="LiveId" clId="{19B360CA-2E02-4E9E-A161-8BC9BC18D066}" dt="2020-09-27T11:50:22.227" v="279" actId="1076"/>
          <ac:picMkLst>
            <pc:docMk/>
            <pc:sldMk cId="546747517" sldId="413"/>
            <ac:picMk id="7" creationId="{00000000-0000-0000-0000-000000000000}"/>
          </ac:picMkLst>
        </pc:picChg>
      </pc:sldChg>
      <pc:sldChg chg="modSp add mod">
        <pc:chgData name="Herve Mcfly" userId="f3ed59f6af35dc1b" providerId="LiveId" clId="{19B360CA-2E02-4E9E-A161-8BC9BC18D066}" dt="2020-09-27T11:48:55.603" v="273" actId="1038"/>
        <pc:sldMkLst>
          <pc:docMk/>
          <pc:sldMk cId="534981561" sldId="414"/>
        </pc:sldMkLst>
        <pc:spChg chg="mod">
          <ac:chgData name="Herve Mcfly" userId="f3ed59f6af35dc1b" providerId="LiveId" clId="{19B360CA-2E02-4E9E-A161-8BC9BC18D066}" dt="2020-09-27T11:48:33.416" v="253" actId="20577"/>
          <ac:spMkLst>
            <pc:docMk/>
            <pc:sldMk cId="534981561" sldId="414"/>
            <ac:spMk id="5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47:38.885" v="243" actId="14100"/>
          <ac:spMkLst>
            <pc:docMk/>
            <pc:sldMk cId="534981561" sldId="414"/>
            <ac:spMk id="6" creationId="{00000000-0000-0000-0000-000000000000}"/>
          </ac:spMkLst>
        </pc:spChg>
        <pc:picChg chg="mod">
          <ac:chgData name="Herve Mcfly" userId="f3ed59f6af35dc1b" providerId="LiveId" clId="{19B360CA-2E02-4E9E-A161-8BC9BC18D066}" dt="2020-09-27T11:48:55.603" v="273" actId="1038"/>
          <ac:picMkLst>
            <pc:docMk/>
            <pc:sldMk cId="534981561" sldId="414"/>
            <ac:picMk id="7" creationId="{00000000-0000-0000-0000-000000000000}"/>
          </ac:picMkLst>
        </pc:picChg>
        <pc:picChg chg="mod">
          <ac:chgData name="Herve Mcfly" userId="f3ed59f6af35dc1b" providerId="LiveId" clId="{19B360CA-2E02-4E9E-A161-8BC9BC18D066}" dt="2020-09-27T11:48:55.603" v="273" actId="1038"/>
          <ac:picMkLst>
            <pc:docMk/>
            <pc:sldMk cId="534981561" sldId="414"/>
            <ac:picMk id="8" creationId="{00000000-0000-0000-0000-000000000000}"/>
          </ac:picMkLst>
        </pc:picChg>
      </pc:sldChg>
      <pc:sldChg chg="modSp add mod">
        <pc:chgData name="Herve Mcfly" userId="f3ed59f6af35dc1b" providerId="LiveId" clId="{19B360CA-2E02-4E9E-A161-8BC9BC18D066}" dt="2020-09-27T11:49:24.400" v="277" actId="14100"/>
        <pc:sldMkLst>
          <pc:docMk/>
          <pc:sldMk cId="3664246352" sldId="415"/>
        </pc:sldMkLst>
        <pc:spChg chg="mod">
          <ac:chgData name="Herve Mcfly" userId="f3ed59f6af35dc1b" providerId="LiveId" clId="{19B360CA-2E02-4E9E-A161-8BC9BC18D066}" dt="2020-09-27T11:49:24.400" v="277" actId="14100"/>
          <ac:spMkLst>
            <pc:docMk/>
            <pc:sldMk cId="3664246352" sldId="415"/>
            <ac:spMk id="5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49:09.115" v="274" actId="14100"/>
          <ac:spMkLst>
            <pc:docMk/>
            <pc:sldMk cId="3664246352" sldId="415"/>
            <ac:spMk id="6" creationId="{00000000-0000-0000-0000-000000000000}"/>
          </ac:spMkLst>
        </pc:spChg>
      </pc:sldChg>
      <pc:sldChg chg="add">
        <pc:chgData name="Herve Mcfly" userId="f3ed59f6af35dc1b" providerId="LiveId" clId="{19B360CA-2E02-4E9E-A161-8BC9BC18D066}" dt="2020-09-27T11:15:27.913" v="117"/>
        <pc:sldMkLst>
          <pc:docMk/>
          <pc:sldMk cId="1525854075" sldId="416"/>
        </pc:sldMkLst>
      </pc:sldChg>
      <pc:sldChg chg="add">
        <pc:chgData name="Herve Mcfly" userId="f3ed59f6af35dc1b" providerId="LiveId" clId="{19B360CA-2E02-4E9E-A161-8BC9BC18D066}" dt="2020-09-27T11:17:06.027" v="118"/>
        <pc:sldMkLst>
          <pc:docMk/>
          <pc:sldMk cId="1852750338" sldId="417"/>
        </pc:sldMkLst>
      </pc:sldChg>
      <pc:sldChg chg="modSp add mod">
        <pc:chgData name="Herve Mcfly" userId="f3ed59f6af35dc1b" providerId="LiveId" clId="{19B360CA-2E02-4E9E-A161-8BC9BC18D066}" dt="2020-09-27T11:54:15.244" v="300" actId="122"/>
        <pc:sldMkLst>
          <pc:docMk/>
          <pc:sldMk cId="1143721194" sldId="418"/>
        </pc:sldMkLst>
        <pc:spChg chg="mod">
          <ac:chgData name="Herve Mcfly" userId="f3ed59f6af35dc1b" providerId="LiveId" clId="{19B360CA-2E02-4E9E-A161-8BC9BC18D066}" dt="2020-09-27T11:35:18.505" v="151" actId="14100"/>
          <ac:spMkLst>
            <pc:docMk/>
            <pc:sldMk cId="1143721194" sldId="418"/>
            <ac:spMk id="6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54:15.244" v="300" actId="122"/>
          <ac:spMkLst>
            <pc:docMk/>
            <pc:sldMk cId="1143721194" sldId="418"/>
            <ac:spMk id="7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35:35.855" v="179" actId="1035"/>
          <ac:spMkLst>
            <pc:docMk/>
            <pc:sldMk cId="1143721194" sldId="418"/>
            <ac:spMk id="8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54:15.244" v="300" actId="122"/>
          <ac:spMkLst>
            <pc:docMk/>
            <pc:sldMk cId="1143721194" sldId="418"/>
            <ac:spMk id="9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35:35.855" v="179" actId="1035"/>
          <ac:spMkLst>
            <pc:docMk/>
            <pc:sldMk cId="1143721194" sldId="418"/>
            <ac:spMk id="10" creationId="{00000000-0000-0000-0000-000000000000}"/>
          </ac:spMkLst>
        </pc:spChg>
        <pc:picChg chg="mod">
          <ac:chgData name="Herve Mcfly" userId="f3ed59f6af35dc1b" providerId="LiveId" clId="{19B360CA-2E02-4E9E-A161-8BC9BC18D066}" dt="2020-09-27T11:35:35.855" v="179" actId="1035"/>
          <ac:picMkLst>
            <pc:docMk/>
            <pc:sldMk cId="1143721194" sldId="418"/>
            <ac:picMk id="11" creationId="{00000000-0000-0000-0000-000000000000}"/>
          </ac:picMkLst>
        </pc:picChg>
        <pc:picChg chg="mod">
          <ac:chgData name="Herve Mcfly" userId="f3ed59f6af35dc1b" providerId="LiveId" clId="{19B360CA-2E02-4E9E-A161-8BC9BC18D066}" dt="2020-09-27T11:35:35.855" v="179" actId="1035"/>
          <ac:picMkLst>
            <pc:docMk/>
            <pc:sldMk cId="1143721194" sldId="418"/>
            <ac:picMk id="12" creationId="{00000000-0000-0000-0000-000000000000}"/>
          </ac:picMkLst>
        </pc:picChg>
      </pc:sldChg>
      <pc:sldChg chg="modSp add mod">
        <pc:chgData name="Herve Mcfly" userId="f3ed59f6af35dc1b" providerId="LiveId" clId="{19B360CA-2E02-4E9E-A161-8BC9BC18D066}" dt="2020-09-27T11:36:04.933" v="205" actId="1036"/>
        <pc:sldMkLst>
          <pc:docMk/>
          <pc:sldMk cId="2701383999" sldId="419"/>
        </pc:sldMkLst>
        <pc:spChg chg="mod">
          <ac:chgData name="Herve Mcfly" userId="f3ed59f6af35dc1b" providerId="LiveId" clId="{19B360CA-2E02-4E9E-A161-8BC9BC18D066}" dt="2020-09-27T11:35:52.847" v="182" actId="14100"/>
          <ac:spMkLst>
            <pc:docMk/>
            <pc:sldMk cId="2701383999" sldId="419"/>
            <ac:spMk id="10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36:04.933" v="205" actId="1036"/>
          <ac:spMkLst>
            <pc:docMk/>
            <pc:sldMk cId="2701383999" sldId="419"/>
            <ac:spMk id="11" creationId="{00000000-0000-0000-0000-000000000000}"/>
          </ac:spMkLst>
        </pc:spChg>
        <pc:grpChg chg="mod">
          <ac:chgData name="Herve Mcfly" userId="f3ed59f6af35dc1b" providerId="LiveId" clId="{19B360CA-2E02-4E9E-A161-8BC9BC18D066}" dt="2020-09-27T11:36:04.933" v="205" actId="1036"/>
          <ac:grpSpMkLst>
            <pc:docMk/>
            <pc:sldMk cId="2701383999" sldId="419"/>
            <ac:grpSpMk id="14" creationId="{00000000-0000-0000-0000-000000000000}"/>
          </ac:grpSpMkLst>
        </pc:grpChg>
      </pc:sldChg>
      <pc:sldChg chg="modSp add mod">
        <pc:chgData name="Herve Mcfly" userId="f3ed59f6af35dc1b" providerId="LiveId" clId="{19B360CA-2E02-4E9E-A161-8BC9BC18D066}" dt="2020-09-27T11:34:46.788" v="150" actId="14100"/>
        <pc:sldMkLst>
          <pc:docMk/>
          <pc:sldMk cId="3218691377" sldId="420"/>
        </pc:sldMkLst>
        <pc:spChg chg="mod">
          <ac:chgData name="Herve Mcfly" userId="f3ed59f6af35dc1b" providerId="LiveId" clId="{19B360CA-2E02-4E9E-A161-8BC9BC18D066}" dt="2020-09-27T11:34:46.788" v="150" actId="14100"/>
          <ac:spMkLst>
            <pc:docMk/>
            <pc:sldMk cId="3218691377" sldId="420"/>
            <ac:spMk id="6" creationId="{00000000-0000-0000-0000-000000000000}"/>
          </ac:spMkLst>
        </pc:spChg>
      </pc:sldChg>
      <pc:sldChg chg="modSp add mod">
        <pc:chgData name="Herve Mcfly" userId="f3ed59f6af35dc1b" providerId="LiveId" clId="{19B360CA-2E02-4E9E-A161-8BC9BC18D066}" dt="2020-09-27T11:37:05.753" v="208" actId="255"/>
        <pc:sldMkLst>
          <pc:docMk/>
          <pc:sldMk cId="89731897" sldId="421"/>
        </pc:sldMkLst>
        <pc:spChg chg="mod">
          <ac:chgData name="Herve Mcfly" userId="f3ed59f6af35dc1b" providerId="LiveId" clId="{19B360CA-2E02-4E9E-A161-8BC9BC18D066}" dt="2020-09-27T11:36:18.482" v="206" actId="14100"/>
          <ac:spMkLst>
            <pc:docMk/>
            <pc:sldMk cId="89731897" sldId="421"/>
            <ac:spMk id="10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37:05.753" v="208" actId="255"/>
          <ac:spMkLst>
            <pc:docMk/>
            <pc:sldMk cId="89731897" sldId="421"/>
            <ac:spMk id="11" creationId="{00000000-0000-0000-0000-000000000000}"/>
          </ac:spMkLst>
        </pc:spChg>
      </pc:sldChg>
      <pc:sldChg chg="modSp add del mod">
        <pc:chgData name="Herve Mcfly" userId="f3ed59f6af35dc1b" providerId="LiveId" clId="{19B360CA-2E02-4E9E-A161-8BC9BC18D066}" dt="2020-09-27T11:38:00.442" v="209" actId="47"/>
        <pc:sldMkLst>
          <pc:docMk/>
          <pc:sldMk cId="1320663535" sldId="422"/>
        </pc:sldMkLst>
        <pc:spChg chg="mod">
          <ac:chgData name="Herve Mcfly" userId="f3ed59f6af35dc1b" providerId="LiveId" clId="{19B360CA-2E02-4E9E-A161-8BC9BC18D066}" dt="2020-09-27T11:33:18.829" v="146" actId="27636"/>
          <ac:spMkLst>
            <pc:docMk/>
            <pc:sldMk cId="1320663535" sldId="422"/>
            <ac:spMk id="5" creationId="{00000000-0000-0000-0000-000000000000}"/>
          </ac:spMkLst>
        </pc:spChg>
      </pc:sldChg>
      <pc:sldChg chg="add del">
        <pc:chgData name="Herve Mcfly" userId="f3ed59f6af35dc1b" providerId="LiveId" clId="{19B360CA-2E02-4E9E-A161-8BC9BC18D066}" dt="2020-09-27T11:38:20.710" v="210" actId="47"/>
        <pc:sldMkLst>
          <pc:docMk/>
          <pc:sldMk cId="2131933632" sldId="423"/>
        </pc:sldMkLst>
      </pc:sldChg>
      <pc:sldChg chg="modSp">
        <pc:chgData name="Herve Mcfly" userId="f3ed59f6af35dc1b" providerId="LiveId" clId="{19B360CA-2E02-4E9E-A161-8BC9BC18D066}" dt="2020-09-27T12:03:51.398" v="320" actId="20577"/>
        <pc:sldMkLst>
          <pc:docMk/>
          <pc:sldMk cId="2772386422" sldId="424"/>
        </pc:sldMkLst>
        <pc:spChg chg="mod">
          <ac:chgData name="Herve Mcfly" userId="f3ed59f6af35dc1b" providerId="LiveId" clId="{19B360CA-2E02-4E9E-A161-8BC9BC18D066}" dt="2020-09-27T12:03:51.398" v="320" actId="20577"/>
          <ac:spMkLst>
            <pc:docMk/>
            <pc:sldMk cId="2772386422" sldId="424"/>
            <ac:spMk id="5" creationId="{00000000-0000-0000-0000-000000000000}"/>
          </ac:spMkLst>
        </pc:spChg>
      </pc:sldChg>
      <pc:sldChg chg="modSp mod">
        <pc:chgData name="Herve Mcfly" userId="f3ed59f6af35dc1b" providerId="LiveId" clId="{19B360CA-2E02-4E9E-A161-8BC9BC18D066}" dt="2020-09-27T12:03:16.612" v="317" actId="14100"/>
        <pc:sldMkLst>
          <pc:docMk/>
          <pc:sldMk cId="3040660049" sldId="425"/>
        </pc:sldMkLst>
        <pc:spChg chg="mod">
          <ac:chgData name="Herve Mcfly" userId="f3ed59f6af35dc1b" providerId="LiveId" clId="{19B360CA-2E02-4E9E-A161-8BC9BC18D066}" dt="2020-09-27T12:03:16.612" v="317" actId="14100"/>
          <ac:spMkLst>
            <pc:docMk/>
            <pc:sldMk cId="3040660049" sldId="425"/>
            <ac:spMk id="5" creationId="{00000000-0000-0000-0000-000000000000}"/>
          </ac:spMkLst>
        </pc:spChg>
        <pc:picChg chg="mod">
          <ac:chgData name="Herve Mcfly" userId="f3ed59f6af35dc1b" providerId="LiveId" clId="{19B360CA-2E02-4E9E-A161-8BC9BC18D066}" dt="2020-09-27T12:02:39.783" v="314" actId="1076"/>
          <ac:picMkLst>
            <pc:docMk/>
            <pc:sldMk cId="3040660049" sldId="425"/>
            <ac:picMk id="8" creationId="{00000000-0000-0000-0000-000000000000}"/>
          </ac:picMkLst>
        </pc:picChg>
      </pc:sldChg>
      <pc:sldChg chg="modSp">
        <pc:chgData name="Herve Mcfly" userId="f3ed59f6af35dc1b" providerId="LiveId" clId="{19B360CA-2E02-4E9E-A161-8BC9BC18D066}" dt="2020-09-27T11:54:33.564" v="302" actId="20577"/>
        <pc:sldMkLst>
          <pc:docMk/>
          <pc:sldMk cId="1367660051" sldId="426"/>
        </pc:sldMkLst>
        <pc:spChg chg="mod">
          <ac:chgData name="Herve Mcfly" userId="f3ed59f6af35dc1b" providerId="LiveId" clId="{19B360CA-2E02-4E9E-A161-8BC9BC18D066}" dt="2020-09-27T11:51:25.760" v="281" actId="113"/>
          <ac:spMkLst>
            <pc:docMk/>
            <pc:sldMk cId="1367660051" sldId="426"/>
            <ac:spMk id="7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54:30.585" v="301" actId="20577"/>
          <ac:spMkLst>
            <pc:docMk/>
            <pc:sldMk cId="1367660051" sldId="426"/>
            <ac:spMk id="8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51:25.760" v="281" actId="113"/>
          <ac:spMkLst>
            <pc:docMk/>
            <pc:sldMk cId="1367660051" sldId="426"/>
            <ac:spMk id="9" creationId="{00000000-0000-0000-0000-000000000000}"/>
          </ac:spMkLst>
        </pc:spChg>
        <pc:spChg chg="mod">
          <ac:chgData name="Herve Mcfly" userId="f3ed59f6af35dc1b" providerId="LiveId" clId="{19B360CA-2E02-4E9E-A161-8BC9BC18D066}" dt="2020-09-27T11:54:33.564" v="302" actId="20577"/>
          <ac:spMkLst>
            <pc:docMk/>
            <pc:sldMk cId="1367660051" sldId="426"/>
            <ac:spMk id="10" creationId="{00000000-0000-0000-0000-000000000000}"/>
          </ac:spMkLst>
        </pc:spChg>
      </pc:sldChg>
      <pc:sldChg chg="modSp mod">
        <pc:chgData name="Herve Mcfly" userId="f3ed59f6af35dc1b" providerId="LiveId" clId="{19B360CA-2E02-4E9E-A161-8BC9BC18D066}" dt="2020-09-27T12:01:30.945" v="313" actId="27636"/>
        <pc:sldMkLst>
          <pc:docMk/>
          <pc:sldMk cId="1883894142" sldId="428"/>
        </pc:sldMkLst>
        <pc:spChg chg="mod">
          <ac:chgData name="Herve Mcfly" userId="f3ed59f6af35dc1b" providerId="LiveId" clId="{19B360CA-2E02-4E9E-A161-8BC9BC18D066}" dt="2020-09-27T12:01:30.945" v="313" actId="27636"/>
          <ac:spMkLst>
            <pc:docMk/>
            <pc:sldMk cId="1883894142" sldId="428"/>
            <ac:spMk id="5" creationId="{00000000-0000-0000-0000-000000000000}"/>
          </ac:spMkLst>
        </pc:spChg>
      </pc:sldChg>
      <pc:sldChg chg="modSp mod">
        <pc:chgData name="Herve Mcfly" userId="f3ed59f6af35dc1b" providerId="LiveId" clId="{19B360CA-2E02-4E9E-A161-8BC9BC18D066}" dt="2020-09-27T12:00:39.548" v="306" actId="1076"/>
        <pc:sldMkLst>
          <pc:docMk/>
          <pc:sldMk cId="3740915531" sldId="433"/>
        </pc:sldMkLst>
        <pc:spChg chg="mod">
          <ac:chgData name="Herve Mcfly" userId="f3ed59f6af35dc1b" providerId="LiveId" clId="{19B360CA-2E02-4E9E-A161-8BC9BC18D066}" dt="2020-09-27T12:00:39.548" v="306" actId="1076"/>
          <ac:spMkLst>
            <pc:docMk/>
            <pc:sldMk cId="3740915531" sldId="433"/>
            <ac:spMk id="10" creationId="{00000000-0000-0000-0000-000000000000}"/>
          </ac:spMkLst>
        </pc:spChg>
      </pc:sldChg>
      <pc:sldChg chg="modSp mod">
        <pc:chgData name="Herve Mcfly" userId="f3ed59f6af35dc1b" providerId="LiveId" clId="{19B360CA-2E02-4E9E-A161-8BC9BC18D066}" dt="2020-09-27T11:45:39.517" v="235" actId="14100"/>
        <pc:sldMkLst>
          <pc:docMk/>
          <pc:sldMk cId="551197691" sldId="434"/>
        </pc:sldMkLst>
        <pc:spChg chg="mod">
          <ac:chgData name="Herve Mcfly" userId="f3ed59f6af35dc1b" providerId="LiveId" clId="{19B360CA-2E02-4E9E-A161-8BC9BC18D066}" dt="2020-09-27T11:45:39.517" v="235" actId="14100"/>
          <ac:spMkLst>
            <pc:docMk/>
            <pc:sldMk cId="551197691" sldId="434"/>
            <ac:spMk id="5" creationId="{00000000-0000-0000-0000-000000000000}"/>
          </ac:spMkLst>
        </pc:spChg>
        <pc:picChg chg="mod">
          <ac:chgData name="Herve Mcfly" userId="f3ed59f6af35dc1b" providerId="LiveId" clId="{19B360CA-2E02-4E9E-A161-8BC9BC18D066}" dt="2020-09-27T11:45:32.668" v="234" actId="1076"/>
          <ac:picMkLst>
            <pc:docMk/>
            <pc:sldMk cId="551197691" sldId="434"/>
            <ac:picMk id="7" creationId="{00000000-0000-0000-0000-000000000000}"/>
          </ac:picMkLst>
        </pc:picChg>
      </pc:sldChg>
      <pc:sldChg chg="modSp add mod">
        <pc:chgData name="Herve Mcfly" userId="f3ed59f6af35dc1b" providerId="LiveId" clId="{19B360CA-2E02-4E9E-A161-8BC9BC18D066}" dt="2020-09-27T14:35:37.263" v="388" actId="6549"/>
        <pc:sldMkLst>
          <pc:docMk/>
          <pc:sldMk cId="772877253" sldId="435"/>
        </pc:sldMkLst>
        <pc:spChg chg="mod">
          <ac:chgData name="Herve Mcfly" userId="f3ed59f6af35dc1b" providerId="LiveId" clId="{19B360CA-2E02-4E9E-A161-8BC9BC18D066}" dt="2020-09-27T14:35:31.131" v="387" actId="20577"/>
          <ac:spMkLst>
            <pc:docMk/>
            <pc:sldMk cId="772877253" sldId="435"/>
            <ac:spMk id="6" creationId="{00000000-0000-0000-0000-000000000000}"/>
          </ac:spMkLst>
        </pc:spChg>
        <pc:spChg chg="mod">
          <ac:chgData name="Herve Mcfly" userId="f3ed59f6af35dc1b" providerId="LiveId" clId="{19B360CA-2E02-4E9E-A161-8BC9BC18D066}" dt="2020-09-27T14:35:37.263" v="388" actId="6549"/>
          <ac:spMkLst>
            <pc:docMk/>
            <pc:sldMk cId="772877253" sldId="435"/>
            <ac:spMk id="7" creationId="{00000000-0000-0000-0000-000000000000}"/>
          </ac:spMkLst>
        </pc:spChg>
      </pc:sldChg>
      <pc:sldChg chg="modSp add mod">
        <pc:chgData name="Herve Mcfly" userId="f3ed59f6af35dc1b" providerId="LiveId" clId="{19B360CA-2E02-4E9E-A161-8BC9BC18D066}" dt="2020-09-27T14:36:58.715" v="416" actId="20577"/>
        <pc:sldMkLst>
          <pc:docMk/>
          <pc:sldMk cId="2157924895" sldId="436"/>
        </pc:sldMkLst>
        <pc:spChg chg="mod">
          <ac:chgData name="Herve Mcfly" userId="f3ed59f6af35dc1b" providerId="LiveId" clId="{19B360CA-2E02-4E9E-A161-8BC9BC18D066}" dt="2020-09-27T14:36:58.715" v="416" actId="20577"/>
          <ac:spMkLst>
            <pc:docMk/>
            <pc:sldMk cId="2157924895" sldId="436"/>
            <ac:spMk id="6" creationId="{00000000-0000-0000-0000-000000000000}"/>
          </ac:spMkLst>
        </pc:spChg>
        <pc:spChg chg="mod">
          <ac:chgData name="Herve Mcfly" userId="f3ed59f6af35dc1b" providerId="LiveId" clId="{19B360CA-2E02-4E9E-A161-8BC9BC18D066}" dt="2020-09-27T14:36:48.332" v="390" actId="20577"/>
          <ac:spMkLst>
            <pc:docMk/>
            <pc:sldMk cId="2157924895" sldId="436"/>
            <ac:spMk id="7" creationId="{00000000-0000-0000-0000-000000000000}"/>
          </ac:spMkLst>
        </pc:spChg>
      </pc:sldChg>
      <pc:sldChg chg="modSp add mod">
        <pc:chgData name="Herve Mcfly" userId="f3ed59f6af35dc1b" providerId="LiveId" clId="{19B360CA-2E02-4E9E-A161-8BC9BC18D066}" dt="2020-09-27T14:37:32.909" v="440" actId="20577"/>
        <pc:sldMkLst>
          <pc:docMk/>
          <pc:sldMk cId="2711344619" sldId="437"/>
        </pc:sldMkLst>
        <pc:spChg chg="mod">
          <ac:chgData name="Herve Mcfly" userId="f3ed59f6af35dc1b" providerId="LiveId" clId="{19B360CA-2E02-4E9E-A161-8BC9BC18D066}" dt="2020-09-27T14:37:32.909" v="440" actId="20577"/>
          <ac:spMkLst>
            <pc:docMk/>
            <pc:sldMk cId="2711344619" sldId="437"/>
            <ac:spMk id="6" creationId="{00000000-0000-0000-0000-000000000000}"/>
          </ac:spMkLst>
        </pc:spChg>
      </pc:sldChg>
      <pc:sldChg chg="modSp add mod">
        <pc:chgData name="Herve Mcfly" userId="f3ed59f6af35dc1b" providerId="LiveId" clId="{19B360CA-2E02-4E9E-A161-8BC9BC18D066}" dt="2020-09-27T14:38:09.912" v="459" actId="20577"/>
        <pc:sldMkLst>
          <pc:docMk/>
          <pc:sldMk cId="2105450170" sldId="438"/>
        </pc:sldMkLst>
        <pc:spChg chg="mod">
          <ac:chgData name="Herve Mcfly" userId="f3ed59f6af35dc1b" providerId="LiveId" clId="{19B360CA-2E02-4E9E-A161-8BC9BC18D066}" dt="2020-09-27T14:38:09.912" v="459" actId="20577"/>
          <ac:spMkLst>
            <pc:docMk/>
            <pc:sldMk cId="2105450170" sldId="438"/>
            <ac:spMk id="6" creationId="{00000000-0000-0000-0000-000000000000}"/>
          </ac:spMkLst>
        </pc:spChg>
      </pc:sldChg>
      <pc:sldChg chg="modSp add mod">
        <pc:chgData name="Herve Mcfly" userId="f3ed59f6af35dc1b" providerId="LiveId" clId="{19B360CA-2E02-4E9E-A161-8BC9BC18D066}" dt="2020-09-27T14:38:33.138" v="474" actId="20577"/>
        <pc:sldMkLst>
          <pc:docMk/>
          <pc:sldMk cId="805430140" sldId="439"/>
        </pc:sldMkLst>
        <pc:spChg chg="mod">
          <ac:chgData name="Herve Mcfly" userId="f3ed59f6af35dc1b" providerId="LiveId" clId="{19B360CA-2E02-4E9E-A161-8BC9BC18D066}" dt="2020-09-27T14:38:33.138" v="474" actId="20577"/>
          <ac:spMkLst>
            <pc:docMk/>
            <pc:sldMk cId="805430140" sldId="439"/>
            <ac:spMk id="6" creationId="{00000000-0000-0000-0000-000000000000}"/>
          </ac:spMkLst>
        </pc:spChg>
      </pc:sldChg>
      <pc:sldChg chg="addSp delSp modSp new mod modClrScheme chgLayout">
        <pc:chgData name="Herve Mcfly" userId="f3ed59f6af35dc1b" providerId="LiveId" clId="{19B360CA-2E02-4E9E-A161-8BC9BC18D066}" dt="2020-09-28T05:13:42.251" v="532" actId="20577"/>
        <pc:sldMkLst>
          <pc:docMk/>
          <pc:sldMk cId="1255786671" sldId="440"/>
        </pc:sldMkLst>
        <pc:spChg chg="mod ord">
          <ac:chgData name="Herve Mcfly" userId="f3ed59f6af35dc1b" providerId="LiveId" clId="{19B360CA-2E02-4E9E-A161-8BC9BC18D066}" dt="2020-09-28T05:13:28.176" v="512" actId="700"/>
          <ac:spMkLst>
            <pc:docMk/>
            <pc:sldMk cId="1255786671" sldId="440"/>
            <ac:spMk id="2" creationId="{B9963926-4777-4195-95C2-68A3E768E62F}"/>
          </ac:spMkLst>
        </pc:spChg>
        <pc:spChg chg="mod ord">
          <ac:chgData name="Herve Mcfly" userId="f3ed59f6af35dc1b" providerId="LiveId" clId="{19B360CA-2E02-4E9E-A161-8BC9BC18D066}" dt="2020-09-28T05:13:28.176" v="512" actId="700"/>
          <ac:spMkLst>
            <pc:docMk/>
            <pc:sldMk cId="1255786671" sldId="440"/>
            <ac:spMk id="3" creationId="{D7A6D3DB-7B4B-460F-8A53-B159D5F349CE}"/>
          </ac:spMkLst>
        </pc:spChg>
        <pc:spChg chg="mod ord">
          <ac:chgData name="Herve Mcfly" userId="f3ed59f6af35dc1b" providerId="LiveId" clId="{19B360CA-2E02-4E9E-A161-8BC9BC18D066}" dt="2020-09-28T05:13:28.176" v="512" actId="700"/>
          <ac:spMkLst>
            <pc:docMk/>
            <pc:sldMk cId="1255786671" sldId="440"/>
            <ac:spMk id="4" creationId="{9AF2F205-6112-4710-AEDC-3029583F65F8}"/>
          </ac:spMkLst>
        </pc:spChg>
        <pc:spChg chg="del mod ord">
          <ac:chgData name="Herve Mcfly" userId="f3ed59f6af35dc1b" providerId="LiveId" clId="{19B360CA-2E02-4E9E-A161-8BC9BC18D066}" dt="2020-09-28T05:13:28.176" v="512" actId="700"/>
          <ac:spMkLst>
            <pc:docMk/>
            <pc:sldMk cId="1255786671" sldId="440"/>
            <ac:spMk id="5" creationId="{FA17B64E-DEEF-41E1-94A9-8F1776F9BD22}"/>
          </ac:spMkLst>
        </pc:spChg>
        <pc:spChg chg="del mod ord">
          <ac:chgData name="Herve Mcfly" userId="f3ed59f6af35dc1b" providerId="LiveId" clId="{19B360CA-2E02-4E9E-A161-8BC9BC18D066}" dt="2020-09-28T05:13:28.176" v="512" actId="700"/>
          <ac:spMkLst>
            <pc:docMk/>
            <pc:sldMk cId="1255786671" sldId="440"/>
            <ac:spMk id="6" creationId="{F720AC5C-0F48-4F83-B83E-A5E959CF46FA}"/>
          </ac:spMkLst>
        </pc:spChg>
        <pc:spChg chg="add mod ord">
          <ac:chgData name="Herve Mcfly" userId="f3ed59f6af35dc1b" providerId="LiveId" clId="{19B360CA-2E02-4E9E-A161-8BC9BC18D066}" dt="2020-09-28T05:13:42.251" v="532" actId="20577"/>
          <ac:spMkLst>
            <pc:docMk/>
            <pc:sldMk cId="1255786671" sldId="440"/>
            <ac:spMk id="7" creationId="{A8B42B26-26DE-4BD2-97A0-43085A2E03C9}"/>
          </ac:spMkLst>
        </pc:spChg>
        <pc:spChg chg="add mod ord">
          <ac:chgData name="Herve Mcfly" userId="f3ed59f6af35dc1b" providerId="LiveId" clId="{19B360CA-2E02-4E9E-A161-8BC9BC18D066}" dt="2020-09-28T05:13:28.176" v="512" actId="700"/>
          <ac:spMkLst>
            <pc:docMk/>
            <pc:sldMk cId="1255786671" sldId="440"/>
            <ac:spMk id="8" creationId="{48D43A0D-C37F-4B56-ACD0-C198544098E7}"/>
          </ac:spMkLst>
        </pc:spChg>
      </pc:sldChg>
      <pc:sldChg chg="modSp new mod">
        <pc:chgData name="Herve Mcfly" userId="f3ed59f6af35dc1b" providerId="LiveId" clId="{19B360CA-2E02-4E9E-A161-8BC9BC18D066}" dt="2020-09-28T05:28:12.308" v="707" actId="14100"/>
        <pc:sldMkLst>
          <pc:docMk/>
          <pc:sldMk cId="1423933952" sldId="441"/>
        </pc:sldMkLst>
        <pc:spChg chg="mod">
          <ac:chgData name="Herve Mcfly" userId="f3ed59f6af35dc1b" providerId="LiveId" clId="{19B360CA-2E02-4E9E-A161-8BC9BC18D066}" dt="2020-09-28T05:16:28.840" v="699" actId="113"/>
          <ac:spMkLst>
            <pc:docMk/>
            <pc:sldMk cId="1423933952" sldId="441"/>
            <ac:spMk id="5" creationId="{B1E7357F-2241-4E0F-A6AD-F747C566D3A4}"/>
          </ac:spMkLst>
        </pc:spChg>
        <pc:spChg chg="mod">
          <ac:chgData name="Herve Mcfly" userId="f3ed59f6af35dc1b" providerId="LiveId" clId="{19B360CA-2E02-4E9E-A161-8BC9BC18D066}" dt="2020-09-28T05:28:12.308" v="707" actId="14100"/>
          <ac:spMkLst>
            <pc:docMk/>
            <pc:sldMk cId="1423933952" sldId="441"/>
            <ac:spMk id="6" creationId="{33C8F394-A2F1-4E6A-AC0A-CC0A167DE386}"/>
          </ac:spMkLst>
        </pc:spChg>
      </pc:sldChg>
      <pc:sldMasterChg chg="del delSldLayout">
        <pc:chgData name="Herve Mcfly" userId="f3ed59f6af35dc1b" providerId="LiveId" clId="{19B360CA-2E02-4E9E-A161-8BC9BC18D066}" dt="2020-09-25T15:37:26.456" v="73" actId="2696"/>
        <pc:sldMasterMkLst>
          <pc:docMk/>
          <pc:sldMasterMk cId="3050182929" sldId="2147483670"/>
        </pc:sldMasterMkLst>
        <pc:sldLayoutChg chg="del">
          <pc:chgData name="Herve Mcfly" userId="f3ed59f6af35dc1b" providerId="LiveId" clId="{19B360CA-2E02-4E9E-A161-8BC9BC18D066}" dt="2020-09-25T15:37:26.456" v="73" actId="2696"/>
          <pc:sldLayoutMkLst>
            <pc:docMk/>
            <pc:sldMasterMk cId="3050182929" sldId="2147483670"/>
            <pc:sldLayoutMk cId="2561731527" sldId="2147483671"/>
          </pc:sldLayoutMkLst>
        </pc:sldLayoutChg>
        <pc:sldLayoutChg chg="del">
          <pc:chgData name="Herve Mcfly" userId="f3ed59f6af35dc1b" providerId="LiveId" clId="{19B360CA-2E02-4E9E-A161-8BC9BC18D066}" dt="2020-09-25T15:37:26.456" v="73" actId="2696"/>
          <pc:sldLayoutMkLst>
            <pc:docMk/>
            <pc:sldMasterMk cId="3050182929" sldId="2147483670"/>
            <pc:sldLayoutMk cId="1317953547" sldId="2147483672"/>
          </pc:sldLayoutMkLst>
        </pc:sldLayoutChg>
        <pc:sldLayoutChg chg="del">
          <pc:chgData name="Herve Mcfly" userId="f3ed59f6af35dc1b" providerId="LiveId" clId="{19B360CA-2E02-4E9E-A161-8BC9BC18D066}" dt="2020-09-25T15:37:26.456" v="73" actId="2696"/>
          <pc:sldLayoutMkLst>
            <pc:docMk/>
            <pc:sldMasterMk cId="3050182929" sldId="2147483670"/>
            <pc:sldLayoutMk cId="849348354" sldId="2147483673"/>
          </pc:sldLayoutMkLst>
        </pc:sldLayoutChg>
        <pc:sldLayoutChg chg="del">
          <pc:chgData name="Herve Mcfly" userId="f3ed59f6af35dc1b" providerId="LiveId" clId="{19B360CA-2E02-4E9E-A161-8BC9BC18D066}" dt="2020-09-25T15:37:26.456" v="73" actId="2696"/>
          <pc:sldLayoutMkLst>
            <pc:docMk/>
            <pc:sldMasterMk cId="3050182929" sldId="2147483670"/>
            <pc:sldLayoutMk cId="3562583046" sldId="2147483674"/>
          </pc:sldLayoutMkLst>
        </pc:sldLayoutChg>
        <pc:sldLayoutChg chg="del">
          <pc:chgData name="Herve Mcfly" userId="f3ed59f6af35dc1b" providerId="LiveId" clId="{19B360CA-2E02-4E9E-A161-8BC9BC18D066}" dt="2020-09-25T15:37:26.456" v="73" actId="2696"/>
          <pc:sldLayoutMkLst>
            <pc:docMk/>
            <pc:sldMasterMk cId="3050182929" sldId="2147483670"/>
            <pc:sldLayoutMk cId="2989998627" sldId="2147483675"/>
          </pc:sldLayoutMkLst>
        </pc:sldLayoutChg>
        <pc:sldLayoutChg chg="del">
          <pc:chgData name="Herve Mcfly" userId="f3ed59f6af35dc1b" providerId="LiveId" clId="{19B360CA-2E02-4E9E-A161-8BC9BC18D066}" dt="2020-09-25T15:37:26.456" v="73" actId="2696"/>
          <pc:sldLayoutMkLst>
            <pc:docMk/>
            <pc:sldMasterMk cId="3050182929" sldId="2147483670"/>
            <pc:sldLayoutMk cId="2693224438" sldId="2147483676"/>
          </pc:sldLayoutMkLst>
        </pc:sldLayoutChg>
        <pc:sldLayoutChg chg="del">
          <pc:chgData name="Herve Mcfly" userId="f3ed59f6af35dc1b" providerId="LiveId" clId="{19B360CA-2E02-4E9E-A161-8BC9BC18D066}" dt="2020-09-25T15:37:26.456" v="73" actId="2696"/>
          <pc:sldLayoutMkLst>
            <pc:docMk/>
            <pc:sldMasterMk cId="3050182929" sldId="2147483670"/>
            <pc:sldLayoutMk cId="2231130706" sldId="2147483677"/>
          </pc:sldLayoutMkLst>
        </pc:sldLayoutChg>
        <pc:sldLayoutChg chg="del">
          <pc:chgData name="Herve Mcfly" userId="f3ed59f6af35dc1b" providerId="LiveId" clId="{19B360CA-2E02-4E9E-A161-8BC9BC18D066}" dt="2020-09-25T15:37:26.456" v="73" actId="2696"/>
          <pc:sldLayoutMkLst>
            <pc:docMk/>
            <pc:sldMasterMk cId="3050182929" sldId="2147483670"/>
            <pc:sldLayoutMk cId="3354264742" sldId="2147483678"/>
          </pc:sldLayoutMkLst>
        </pc:sldLayoutChg>
        <pc:sldLayoutChg chg="del">
          <pc:chgData name="Herve Mcfly" userId="f3ed59f6af35dc1b" providerId="LiveId" clId="{19B360CA-2E02-4E9E-A161-8BC9BC18D066}" dt="2020-09-25T15:37:26.456" v="73" actId="2696"/>
          <pc:sldLayoutMkLst>
            <pc:docMk/>
            <pc:sldMasterMk cId="3050182929" sldId="2147483670"/>
            <pc:sldLayoutMk cId="1145339353" sldId="2147483679"/>
          </pc:sldLayoutMkLst>
        </pc:sldLayoutChg>
      </pc:sldMaster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1.png"/><Relationship Id="rId2" Type="http://schemas.openxmlformats.org/officeDocument/2006/relationships/image" Target="../media/image123.png"/><Relationship Id="rId1" Type="http://schemas.openxmlformats.org/officeDocument/2006/relationships/image" Target="../media/image12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D0DF7E-39EF-4D2F-BFA4-715EF82B7CB6}" type="doc">
      <dgm:prSet loTypeId="urn:microsoft.com/office/officeart/2005/8/layout/cycle7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CED0FFB7-F75A-4693-839C-B41A0A625142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acc</m:t>
                        </m:r>
                      </m:sub>
                    </m:sSub>
                  </m:oMath>
                </m:oMathPara>
              </a14:m>
              <a:endParaRPr lang="en-GB" sz="2800" b="0" i="1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r>
                <a:rPr lang="en-GB" sz="2800" b="0" i="0" dirty="0">
                  <a:latin typeface="+mn-lt"/>
                </a:rPr>
                <a:t>Accelerating voltage</a:t>
              </a:r>
            </a:p>
          </dgm:t>
        </dgm:pt>
      </mc:Choice>
      <mc:Fallback xmlns="">
        <dgm:pt modelId="{CED0FFB7-F75A-4693-839C-B41A0A625142}">
          <dgm:prSet phldrT="[Text]" custT="1"/>
          <dgm:spPr/>
          <dgm:t>
            <a:bodyPr/>
            <a:lstStyle/>
            <a:p>
              <a:pPr/>
              <a:r>
                <a:rPr lang="en-GB" sz="28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𝑉_acc</a:t>
              </a:r>
              <a:endParaRPr lang="en-GB" sz="2800" b="0" i="1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r>
                <a:rPr lang="en-GB" sz="2800" b="0" i="0" dirty="0">
                  <a:latin typeface="+mn-lt"/>
                </a:rPr>
                <a:t>Accelerating voltage</a:t>
              </a:r>
            </a:p>
          </dgm:t>
        </dgm:pt>
      </mc:Fallback>
    </mc:AlternateContent>
    <dgm:pt modelId="{2560114B-35FC-4D00-802C-8169A77E51BB}" type="parTrans" cxnId="{F2C41EC1-BA0A-4282-B7F9-EB7FC26B4A86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9A4CDD27-B17F-46DE-B3A7-DD3A294D2615}" type="sibTrans" cxnId="{F2C41EC1-BA0A-4282-B7F9-EB7FC26B4A86}">
      <dgm:prSet custT="1"/>
      <dgm:spPr/>
      <dgm:t>
        <a:bodyPr/>
        <a:lstStyle/>
        <a:p>
          <a:endParaRPr lang="en-GB" sz="1600">
            <a:latin typeface="+mn-lt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218F7588-13DF-4921-9488-5A2239B33E78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loss</m:t>
                        </m:r>
                      </m:sub>
                    </m:sSub>
                  </m:oMath>
                </m:oMathPara>
              </a14:m>
              <a:endParaRPr lang="en-US" sz="2800" i="1" baseline="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r>
                <a:rPr lang="en-US" sz="2800" i="0" baseline="0" dirty="0">
                  <a:latin typeface="+mn-lt"/>
                </a:rPr>
                <a:t>wall losses</a:t>
              </a:r>
              <a:endParaRPr lang="en-US" sz="2800" i="0" baseline="-25000" dirty="0">
                <a:latin typeface="+mn-lt"/>
              </a:endParaRPr>
            </a:p>
          </dgm:t>
        </dgm:pt>
      </mc:Choice>
      <mc:Fallback xmlns="">
        <dgm:pt modelId="{218F7588-13DF-4921-9488-5A2239B33E78}">
          <dgm:prSet phldrT="[Text]" custT="1"/>
          <dgm:spPr/>
          <dgm:t>
            <a:bodyPr/>
            <a:lstStyle/>
            <a:p>
              <a:pPr/>
              <a:r>
                <a:rPr lang="en-GB" sz="2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𝑃</a:t>
              </a:r>
              <a:r>
                <a:rPr lang="en-GB" sz="2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_loss</a:t>
              </a:r>
              <a:endParaRPr lang="en-US" sz="2800" i="1" baseline="0" dirty="0" smtClean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r>
                <a:rPr lang="en-US" sz="2800" i="0" baseline="0" dirty="0" smtClean="0">
                  <a:latin typeface="+mn-lt"/>
                </a:rPr>
                <a:t>wall losses</a:t>
              </a:r>
              <a:endParaRPr lang="en-US" sz="2800" i="0" baseline="-25000" dirty="0" smtClean="0">
                <a:latin typeface="+mn-lt"/>
              </a:endParaRPr>
            </a:p>
          </dgm:t>
        </dgm:pt>
      </mc:Fallback>
    </mc:AlternateContent>
    <dgm:pt modelId="{C8D82B85-7C18-4222-8647-70F623177A0A}" type="parTrans" cxnId="{7D79A14C-A4F4-4519-8B69-97CD8A26C3FB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A5801ABF-E9D4-447B-92FB-E73284EEA336}" type="sibTrans" cxnId="{7D79A14C-A4F4-4519-8B69-97CD8A26C3FB}">
      <dgm:prSet custT="1"/>
      <dgm:spPr/>
      <dgm:t>
        <a:bodyPr/>
        <a:lstStyle/>
        <a:p>
          <a:endParaRPr lang="en-GB" sz="1600">
            <a:latin typeface="+mn-lt"/>
          </a:endParaRPr>
        </a:p>
      </dgm:t>
    </dgm:pt>
    <mc:AlternateContent xmlns:mc="http://schemas.openxmlformats.org/markup-compatibility/2006" xmlns:a14="http://schemas.microsoft.com/office/drawing/2010/main">
      <mc:Choice Requires="a14">
        <dgm:pt modelId="{38A50FC9-D890-4CBE-9036-B3AFCA220694}">
          <dgm:prSet phldrT="[Text]" custT="1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</m:oMath>
                </m:oMathPara>
              </a14:m>
              <a:endParaRPr lang="en-US" sz="2800" i="1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r>
                <a:rPr lang="en-US" sz="2800" i="0" dirty="0">
                  <a:latin typeface="+mn-lt"/>
                </a:rPr>
                <a:t>Energy stored</a:t>
              </a:r>
            </a:p>
          </dgm:t>
        </dgm:pt>
      </mc:Choice>
      <mc:Fallback xmlns="">
        <dgm:pt modelId="{38A50FC9-D890-4CBE-9036-B3AFCA220694}">
          <dgm:prSet phldrT="[Text]" custT="1"/>
          <dgm:spPr/>
          <dgm:t>
            <a:bodyPr/>
            <a:lstStyle/>
            <a:p>
              <a:pPr/>
              <a:r>
                <a:rPr lang="en-GB" sz="2800" b="0" i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𝑊</a:t>
              </a:r>
              <a:endParaRPr lang="en-US" sz="2800" i="1" dirty="0" smtClean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  <a:p>
              <a:r>
                <a:rPr lang="en-US" sz="2800" i="0" dirty="0" smtClean="0">
                  <a:latin typeface="+mn-lt"/>
                </a:rPr>
                <a:t>Energy stored</a:t>
              </a:r>
            </a:p>
          </dgm:t>
        </dgm:pt>
      </mc:Fallback>
    </mc:AlternateContent>
    <dgm:pt modelId="{12527614-52A8-4CDB-A93E-C70BD547FE4C}" type="parTrans" cxnId="{1261D7C1-7598-4CAA-98FF-791DDB8925EF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683A143D-1F83-49AB-A0AA-B9104DCCF2C6}" type="sibTrans" cxnId="{1261D7C1-7598-4CAA-98FF-791DDB8925EF}">
      <dgm:prSet custT="1"/>
      <dgm:spPr/>
      <dgm:t>
        <a:bodyPr/>
        <a:lstStyle/>
        <a:p>
          <a:endParaRPr lang="en-GB" sz="1600">
            <a:latin typeface="+mn-lt"/>
          </a:endParaRPr>
        </a:p>
      </dgm:t>
    </dgm:pt>
    <dgm:pt modelId="{695009F9-D694-467C-9417-B6B5DF422D77}" type="pres">
      <dgm:prSet presAssocID="{05D0DF7E-39EF-4D2F-BFA4-715EF82B7CB6}" presName="Name0" presStyleCnt="0">
        <dgm:presLayoutVars>
          <dgm:dir/>
          <dgm:resizeHandles val="exact"/>
        </dgm:presLayoutVars>
      </dgm:prSet>
      <dgm:spPr/>
    </dgm:pt>
    <dgm:pt modelId="{7FE52E8C-2398-4888-B713-109EB6340F29}" type="pres">
      <dgm:prSet presAssocID="{CED0FFB7-F75A-4693-839C-B41A0A625142}" presName="node" presStyleLbl="node1" presStyleIdx="0" presStyleCnt="3" custScaleX="138657" custRadScaleRad="112518" custRadScaleInc="-439">
        <dgm:presLayoutVars>
          <dgm:bulletEnabled val="1"/>
        </dgm:presLayoutVars>
      </dgm:prSet>
      <dgm:spPr/>
    </dgm:pt>
    <dgm:pt modelId="{62697DB8-30EA-4C11-9588-EE78A9A0AA36}" type="pres">
      <dgm:prSet presAssocID="{9A4CDD27-B17F-46DE-B3A7-DD3A294D2615}" presName="sibTrans" presStyleLbl="sibTrans2D1" presStyleIdx="0" presStyleCnt="3"/>
      <dgm:spPr/>
    </dgm:pt>
    <dgm:pt modelId="{9EEDB957-FCBE-41DF-8798-E0A14B26306B}" type="pres">
      <dgm:prSet presAssocID="{9A4CDD27-B17F-46DE-B3A7-DD3A294D2615}" presName="connectorText" presStyleLbl="sibTrans2D1" presStyleIdx="0" presStyleCnt="3"/>
      <dgm:spPr/>
    </dgm:pt>
    <dgm:pt modelId="{BA7AB414-2B19-4A1C-87A4-F275608ECC7B}" type="pres">
      <dgm:prSet presAssocID="{218F7588-13DF-4921-9488-5A2239B33E78}" presName="node" presStyleLbl="node1" presStyleIdx="1" presStyleCnt="3">
        <dgm:presLayoutVars>
          <dgm:bulletEnabled val="1"/>
        </dgm:presLayoutVars>
      </dgm:prSet>
      <dgm:spPr/>
    </dgm:pt>
    <dgm:pt modelId="{F5812A09-B061-44BB-87EE-B5067F129057}" type="pres">
      <dgm:prSet presAssocID="{A5801ABF-E9D4-447B-92FB-E73284EEA336}" presName="sibTrans" presStyleLbl="sibTrans2D1" presStyleIdx="1" presStyleCnt="3"/>
      <dgm:spPr/>
    </dgm:pt>
    <dgm:pt modelId="{7F15608D-D6D2-4323-AC52-5B7656EB8C75}" type="pres">
      <dgm:prSet presAssocID="{A5801ABF-E9D4-447B-92FB-E73284EEA336}" presName="connectorText" presStyleLbl="sibTrans2D1" presStyleIdx="1" presStyleCnt="3"/>
      <dgm:spPr/>
    </dgm:pt>
    <dgm:pt modelId="{B859BCFD-E775-4E58-B3BB-B81F43B72C42}" type="pres">
      <dgm:prSet presAssocID="{38A50FC9-D890-4CBE-9036-B3AFCA220694}" presName="node" presStyleLbl="node1" presStyleIdx="2" presStyleCnt="3">
        <dgm:presLayoutVars>
          <dgm:bulletEnabled val="1"/>
        </dgm:presLayoutVars>
      </dgm:prSet>
      <dgm:spPr/>
    </dgm:pt>
    <dgm:pt modelId="{BF20729E-2A60-47D9-A4C0-A25E50BB29AE}" type="pres">
      <dgm:prSet presAssocID="{683A143D-1F83-49AB-A0AA-B9104DCCF2C6}" presName="sibTrans" presStyleLbl="sibTrans2D1" presStyleIdx="2" presStyleCnt="3"/>
      <dgm:spPr/>
    </dgm:pt>
    <dgm:pt modelId="{FCDC9C0E-853B-4A42-BDB1-A5873CDFB5E1}" type="pres">
      <dgm:prSet presAssocID="{683A143D-1F83-49AB-A0AA-B9104DCCF2C6}" presName="connectorText" presStyleLbl="sibTrans2D1" presStyleIdx="2" presStyleCnt="3"/>
      <dgm:spPr/>
    </dgm:pt>
  </dgm:ptLst>
  <dgm:cxnLst>
    <dgm:cxn modelId="{97474F0F-E4E7-4A74-A47B-49D0A001D4D3}" type="presOf" srcId="{A5801ABF-E9D4-447B-92FB-E73284EEA336}" destId="{7F15608D-D6D2-4323-AC52-5B7656EB8C75}" srcOrd="1" destOrd="0" presId="urn:microsoft.com/office/officeart/2005/8/layout/cycle7"/>
    <dgm:cxn modelId="{AD7D781D-D097-4B4F-9AF7-C25F3BE46EEF}" type="presOf" srcId="{A5801ABF-E9D4-447B-92FB-E73284EEA336}" destId="{F5812A09-B061-44BB-87EE-B5067F129057}" srcOrd="0" destOrd="0" presId="urn:microsoft.com/office/officeart/2005/8/layout/cycle7"/>
    <dgm:cxn modelId="{AA8C973C-21DA-4B2B-8591-DDBDA6E0D1C4}" type="presOf" srcId="{05D0DF7E-39EF-4D2F-BFA4-715EF82B7CB6}" destId="{695009F9-D694-467C-9417-B6B5DF422D77}" srcOrd="0" destOrd="0" presId="urn:microsoft.com/office/officeart/2005/8/layout/cycle7"/>
    <dgm:cxn modelId="{7D79A14C-A4F4-4519-8B69-97CD8A26C3FB}" srcId="{05D0DF7E-39EF-4D2F-BFA4-715EF82B7CB6}" destId="{218F7588-13DF-4921-9488-5A2239B33E78}" srcOrd="1" destOrd="0" parTransId="{C8D82B85-7C18-4222-8647-70F623177A0A}" sibTransId="{A5801ABF-E9D4-447B-92FB-E73284EEA336}"/>
    <dgm:cxn modelId="{D8F8C56D-A5D3-4DCF-97B7-56DEA886C6EB}" type="presOf" srcId="{9A4CDD27-B17F-46DE-B3A7-DD3A294D2615}" destId="{9EEDB957-FCBE-41DF-8798-E0A14B26306B}" srcOrd="1" destOrd="0" presId="urn:microsoft.com/office/officeart/2005/8/layout/cycle7"/>
    <dgm:cxn modelId="{7B43D250-ABC3-43AE-9270-DB9A0DF8AF73}" type="presOf" srcId="{683A143D-1F83-49AB-A0AA-B9104DCCF2C6}" destId="{BF20729E-2A60-47D9-A4C0-A25E50BB29AE}" srcOrd="0" destOrd="0" presId="urn:microsoft.com/office/officeart/2005/8/layout/cycle7"/>
    <dgm:cxn modelId="{024E7D85-D205-410E-911F-4E22B3051C1D}" type="presOf" srcId="{CED0FFB7-F75A-4693-839C-B41A0A625142}" destId="{7FE52E8C-2398-4888-B713-109EB6340F29}" srcOrd="0" destOrd="0" presId="urn:microsoft.com/office/officeart/2005/8/layout/cycle7"/>
    <dgm:cxn modelId="{664128A3-BC57-45D7-8D14-A99E4C609572}" type="presOf" srcId="{218F7588-13DF-4921-9488-5A2239B33E78}" destId="{BA7AB414-2B19-4A1C-87A4-F275608ECC7B}" srcOrd="0" destOrd="0" presId="urn:microsoft.com/office/officeart/2005/8/layout/cycle7"/>
    <dgm:cxn modelId="{A3496DA4-CB44-43FB-ACBB-9DB76C38CF41}" type="presOf" srcId="{9A4CDD27-B17F-46DE-B3A7-DD3A294D2615}" destId="{62697DB8-30EA-4C11-9588-EE78A9A0AA36}" srcOrd="0" destOrd="0" presId="urn:microsoft.com/office/officeart/2005/8/layout/cycle7"/>
    <dgm:cxn modelId="{F2C41EC1-BA0A-4282-B7F9-EB7FC26B4A86}" srcId="{05D0DF7E-39EF-4D2F-BFA4-715EF82B7CB6}" destId="{CED0FFB7-F75A-4693-839C-B41A0A625142}" srcOrd="0" destOrd="0" parTransId="{2560114B-35FC-4D00-802C-8169A77E51BB}" sibTransId="{9A4CDD27-B17F-46DE-B3A7-DD3A294D2615}"/>
    <dgm:cxn modelId="{1261D7C1-7598-4CAA-98FF-791DDB8925EF}" srcId="{05D0DF7E-39EF-4D2F-BFA4-715EF82B7CB6}" destId="{38A50FC9-D890-4CBE-9036-B3AFCA220694}" srcOrd="2" destOrd="0" parTransId="{12527614-52A8-4CDB-A93E-C70BD547FE4C}" sibTransId="{683A143D-1F83-49AB-A0AA-B9104DCCF2C6}"/>
    <dgm:cxn modelId="{D96A2FC2-A739-44EA-A693-C6BD0027AECE}" type="presOf" srcId="{38A50FC9-D890-4CBE-9036-B3AFCA220694}" destId="{B859BCFD-E775-4E58-B3BB-B81F43B72C42}" srcOrd="0" destOrd="0" presId="urn:microsoft.com/office/officeart/2005/8/layout/cycle7"/>
    <dgm:cxn modelId="{4B59DDD7-7BDF-44F3-8595-B1AE6938AC18}" type="presOf" srcId="{683A143D-1F83-49AB-A0AA-B9104DCCF2C6}" destId="{FCDC9C0E-853B-4A42-BDB1-A5873CDFB5E1}" srcOrd="1" destOrd="0" presId="urn:microsoft.com/office/officeart/2005/8/layout/cycle7"/>
    <dgm:cxn modelId="{B6382F12-EC8A-44AE-A82A-1DBA8A094D1B}" type="presParOf" srcId="{695009F9-D694-467C-9417-B6B5DF422D77}" destId="{7FE52E8C-2398-4888-B713-109EB6340F29}" srcOrd="0" destOrd="0" presId="urn:microsoft.com/office/officeart/2005/8/layout/cycle7"/>
    <dgm:cxn modelId="{9073EFD8-299C-47CF-94A0-AA944A04FEAD}" type="presParOf" srcId="{695009F9-D694-467C-9417-B6B5DF422D77}" destId="{62697DB8-30EA-4C11-9588-EE78A9A0AA36}" srcOrd="1" destOrd="0" presId="urn:microsoft.com/office/officeart/2005/8/layout/cycle7"/>
    <dgm:cxn modelId="{25C51A74-C739-4436-8CC9-381ED553EB4C}" type="presParOf" srcId="{62697DB8-30EA-4C11-9588-EE78A9A0AA36}" destId="{9EEDB957-FCBE-41DF-8798-E0A14B26306B}" srcOrd="0" destOrd="0" presId="urn:microsoft.com/office/officeart/2005/8/layout/cycle7"/>
    <dgm:cxn modelId="{116DAD1E-803F-427C-A07A-34F3C635568B}" type="presParOf" srcId="{695009F9-D694-467C-9417-B6B5DF422D77}" destId="{BA7AB414-2B19-4A1C-87A4-F275608ECC7B}" srcOrd="2" destOrd="0" presId="urn:microsoft.com/office/officeart/2005/8/layout/cycle7"/>
    <dgm:cxn modelId="{BFE263BE-467C-45F3-A4FF-B53E9C6271E9}" type="presParOf" srcId="{695009F9-D694-467C-9417-B6B5DF422D77}" destId="{F5812A09-B061-44BB-87EE-B5067F129057}" srcOrd="3" destOrd="0" presId="urn:microsoft.com/office/officeart/2005/8/layout/cycle7"/>
    <dgm:cxn modelId="{A8190428-E07E-4EE6-97DC-DCCE5B6867EB}" type="presParOf" srcId="{F5812A09-B061-44BB-87EE-B5067F129057}" destId="{7F15608D-D6D2-4323-AC52-5B7656EB8C75}" srcOrd="0" destOrd="0" presId="urn:microsoft.com/office/officeart/2005/8/layout/cycle7"/>
    <dgm:cxn modelId="{4789927C-5752-49FA-852C-E2B691E154AA}" type="presParOf" srcId="{695009F9-D694-467C-9417-B6B5DF422D77}" destId="{B859BCFD-E775-4E58-B3BB-B81F43B72C42}" srcOrd="4" destOrd="0" presId="urn:microsoft.com/office/officeart/2005/8/layout/cycle7"/>
    <dgm:cxn modelId="{59A587DD-B362-450B-A789-E6A2D371D48F}" type="presParOf" srcId="{695009F9-D694-467C-9417-B6B5DF422D77}" destId="{BF20729E-2A60-47D9-A4C0-A25E50BB29AE}" srcOrd="5" destOrd="0" presId="urn:microsoft.com/office/officeart/2005/8/layout/cycle7"/>
    <dgm:cxn modelId="{3533AF61-2FCC-4F26-9B0B-5EBAA4F3D6F9}" type="presParOf" srcId="{BF20729E-2A60-47D9-A4C0-A25E50BB29AE}" destId="{FCDC9C0E-853B-4A42-BDB1-A5873CDFB5E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D0DF7E-39EF-4D2F-BFA4-715EF82B7CB6}" type="doc">
      <dgm:prSet loTypeId="urn:microsoft.com/office/officeart/2005/8/layout/cycle7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CED0FFB7-F75A-4693-839C-B41A0A625142}">
      <dgm:prSet phldrT="[Text]" custT="1"/>
      <dgm:spPr>
        <a:blipFill>
          <a:blip xmlns:r="http://schemas.openxmlformats.org/officeDocument/2006/relationships" r:embed="rId1"/>
          <a:stretch>
            <a:fillRect b="-6030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560114B-35FC-4D00-802C-8169A77E51BB}" type="parTrans" cxnId="{F2C41EC1-BA0A-4282-B7F9-EB7FC26B4A86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9A4CDD27-B17F-46DE-B3A7-DD3A294D2615}" type="sibTrans" cxnId="{F2C41EC1-BA0A-4282-B7F9-EB7FC26B4A86}">
      <dgm:prSet custT="1"/>
      <dgm:spPr/>
      <dgm:t>
        <a:bodyPr/>
        <a:lstStyle/>
        <a:p>
          <a:endParaRPr lang="en-GB" sz="1600">
            <a:latin typeface="+mn-lt"/>
          </a:endParaRPr>
        </a:p>
      </dgm:t>
    </dgm:pt>
    <dgm:pt modelId="{218F7588-13DF-4921-9488-5A2239B33E78}">
      <dgm:prSet phldrT="[Text]" custT="1"/>
      <dgm:spPr>
        <a:blipFill>
          <a:blip xmlns:r="http://schemas.openxmlformats.org/officeDocument/2006/relationships" r:embed="rId2"/>
          <a:stretch>
            <a:fillRect b="-5500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C8D82B85-7C18-4222-8647-70F623177A0A}" type="parTrans" cxnId="{7D79A14C-A4F4-4519-8B69-97CD8A26C3FB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A5801ABF-E9D4-447B-92FB-E73284EEA336}" type="sibTrans" cxnId="{7D79A14C-A4F4-4519-8B69-97CD8A26C3FB}">
      <dgm:prSet custT="1"/>
      <dgm:spPr/>
      <dgm:t>
        <a:bodyPr/>
        <a:lstStyle/>
        <a:p>
          <a:endParaRPr lang="en-GB" sz="1600">
            <a:latin typeface="+mn-lt"/>
          </a:endParaRPr>
        </a:p>
      </dgm:t>
    </dgm:pt>
    <dgm:pt modelId="{38A50FC9-D890-4CBE-9036-B3AFCA220694}">
      <dgm:prSet phldrT="[Text]" custT="1"/>
      <dgm:spPr>
        <a:blipFill>
          <a:blip xmlns:r="http://schemas.openxmlformats.org/officeDocument/2006/relationships" r:embed="rId3"/>
          <a:stretch>
            <a:fillRect b="-5500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12527614-52A8-4CDB-A93E-C70BD547FE4C}" type="parTrans" cxnId="{1261D7C1-7598-4CAA-98FF-791DDB8925EF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683A143D-1F83-49AB-A0AA-B9104DCCF2C6}" type="sibTrans" cxnId="{1261D7C1-7598-4CAA-98FF-791DDB8925EF}">
      <dgm:prSet custT="1"/>
      <dgm:spPr/>
      <dgm:t>
        <a:bodyPr/>
        <a:lstStyle/>
        <a:p>
          <a:endParaRPr lang="en-GB" sz="1600">
            <a:latin typeface="+mn-lt"/>
          </a:endParaRPr>
        </a:p>
      </dgm:t>
    </dgm:pt>
    <dgm:pt modelId="{695009F9-D694-467C-9417-B6B5DF422D77}" type="pres">
      <dgm:prSet presAssocID="{05D0DF7E-39EF-4D2F-BFA4-715EF82B7CB6}" presName="Name0" presStyleCnt="0">
        <dgm:presLayoutVars>
          <dgm:dir/>
          <dgm:resizeHandles val="exact"/>
        </dgm:presLayoutVars>
      </dgm:prSet>
      <dgm:spPr/>
    </dgm:pt>
    <dgm:pt modelId="{7FE52E8C-2398-4888-B713-109EB6340F29}" type="pres">
      <dgm:prSet presAssocID="{CED0FFB7-F75A-4693-839C-B41A0A625142}" presName="node" presStyleLbl="node1" presStyleIdx="0" presStyleCnt="3" custScaleX="138657" custRadScaleRad="112518" custRadScaleInc="-439">
        <dgm:presLayoutVars>
          <dgm:bulletEnabled val="1"/>
        </dgm:presLayoutVars>
      </dgm:prSet>
      <dgm:spPr/>
    </dgm:pt>
    <dgm:pt modelId="{62697DB8-30EA-4C11-9588-EE78A9A0AA36}" type="pres">
      <dgm:prSet presAssocID="{9A4CDD27-B17F-46DE-B3A7-DD3A294D2615}" presName="sibTrans" presStyleLbl="sibTrans2D1" presStyleIdx="0" presStyleCnt="3"/>
      <dgm:spPr/>
    </dgm:pt>
    <dgm:pt modelId="{9EEDB957-FCBE-41DF-8798-E0A14B26306B}" type="pres">
      <dgm:prSet presAssocID="{9A4CDD27-B17F-46DE-B3A7-DD3A294D2615}" presName="connectorText" presStyleLbl="sibTrans2D1" presStyleIdx="0" presStyleCnt="3"/>
      <dgm:spPr/>
    </dgm:pt>
    <dgm:pt modelId="{BA7AB414-2B19-4A1C-87A4-F275608ECC7B}" type="pres">
      <dgm:prSet presAssocID="{218F7588-13DF-4921-9488-5A2239B33E78}" presName="node" presStyleLbl="node1" presStyleIdx="1" presStyleCnt="3">
        <dgm:presLayoutVars>
          <dgm:bulletEnabled val="1"/>
        </dgm:presLayoutVars>
      </dgm:prSet>
      <dgm:spPr/>
    </dgm:pt>
    <dgm:pt modelId="{F5812A09-B061-44BB-87EE-B5067F129057}" type="pres">
      <dgm:prSet presAssocID="{A5801ABF-E9D4-447B-92FB-E73284EEA336}" presName="sibTrans" presStyleLbl="sibTrans2D1" presStyleIdx="1" presStyleCnt="3"/>
      <dgm:spPr/>
    </dgm:pt>
    <dgm:pt modelId="{7F15608D-D6D2-4323-AC52-5B7656EB8C75}" type="pres">
      <dgm:prSet presAssocID="{A5801ABF-E9D4-447B-92FB-E73284EEA336}" presName="connectorText" presStyleLbl="sibTrans2D1" presStyleIdx="1" presStyleCnt="3"/>
      <dgm:spPr/>
    </dgm:pt>
    <dgm:pt modelId="{B859BCFD-E775-4E58-B3BB-B81F43B72C42}" type="pres">
      <dgm:prSet presAssocID="{38A50FC9-D890-4CBE-9036-B3AFCA220694}" presName="node" presStyleLbl="node1" presStyleIdx="2" presStyleCnt="3">
        <dgm:presLayoutVars>
          <dgm:bulletEnabled val="1"/>
        </dgm:presLayoutVars>
      </dgm:prSet>
      <dgm:spPr/>
    </dgm:pt>
    <dgm:pt modelId="{BF20729E-2A60-47D9-A4C0-A25E50BB29AE}" type="pres">
      <dgm:prSet presAssocID="{683A143D-1F83-49AB-A0AA-B9104DCCF2C6}" presName="sibTrans" presStyleLbl="sibTrans2D1" presStyleIdx="2" presStyleCnt="3"/>
      <dgm:spPr/>
    </dgm:pt>
    <dgm:pt modelId="{FCDC9C0E-853B-4A42-BDB1-A5873CDFB5E1}" type="pres">
      <dgm:prSet presAssocID="{683A143D-1F83-49AB-A0AA-B9104DCCF2C6}" presName="connectorText" presStyleLbl="sibTrans2D1" presStyleIdx="2" presStyleCnt="3"/>
      <dgm:spPr/>
    </dgm:pt>
  </dgm:ptLst>
  <dgm:cxnLst>
    <dgm:cxn modelId="{97474F0F-E4E7-4A74-A47B-49D0A001D4D3}" type="presOf" srcId="{A5801ABF-E9D4-447B-92FB-E73284EEA336}" destId="{7F15608D-D6D2-4323-AC52-5B7656EB8C75}" srcOrd="1" destOrd="0" presId="urn:microsoft.com/office/officeart/2005/8/layout/cycle7"/>
    <dgm:cxn modelId="{AD7D781D-D097-4B4F-9AF7-C25F3BE46EEF}" type="presOf" srcId="{A5801ABF-E9D4-447B-92FB-E73284EEA336}" destId="{F5812A09-B061-44BB-87EE-B5067F129057}" srcOrd="0" destOrd="0" presId="urn:microsoft.com/office/officeart/2005/8/layout/cycle7"/>
    <dgm:cxn modelId="{AA8C973C-21DA-4B2B-8591-DDBDA6E0D1C4}" type="presOf" srcId="{05D0DF7E-39EF-4D2F-BFA4-715EF82B7CB6}" destId="{695009F9-D694-467C-9417-B6B5DF422D77}" srcOrd="0" destOrd="0" presId="urn:microsoft.com/office/officeart/2005/8/layout/cycle7"/>
    <dgm:cxn modelId="{7D79A14C-A4F4-4519-8B69-97CD8A26C3FB}" srcId="{05D0DF7E-39EF-4D2F-BFA4-715EF82B7CB6}" destId="{218F7588-13DF-4921-9488-5A2239B33E78}" srcOrd="1" destOrd="0" parTransId="{C8D82B85-7C18-4222-8647-70F623177A0A}" sibTransId="{A5801ABF-E9D4-447B-92FB-E73284EEA336}"/>
    <dgm:cxn modelId="{D8F8C56D-A5D3-4DCF-97B7-56DEA886C6EB}" type="presOf" srcId="{9A4CDD27-B17F-46DE-B3A7-DD3A294D2615}" destId="{9EEDB957-FCBE-41DF-8798-E0A14B26306B}" srcOrd="1" destOrd="0" presId="urn:microsoft.com/office/officeart/2005/8/layout/cycle7"/>
    <dgm:cxn modelId="{7B43D250-ABC3-43AE-9270-DB9A0DF8AF73}" type="presOf" srcId="{683A143D-1F83-49AB-A0AA-B9104DCCF2C6}" destId="{BF20729E-2A60-47D9-A4C0-A25E50BB29AE}" srcOrd="0" destOrd="0" presId="urn:microsoft.com/office/officeart/2005/8/layout/cycle7"/>
    <dgm:cxn modelId="{024E7D85-D205-410E-911F-4E22B3051C1D}" type="presOf" srcId="{CED0FFB7-F75A-4693-839C-B41A0A625142}" destId="{7FE52E8C-2398-4888-B713-109EB6340F29}" srcOrd="0" destOrd="0" presId="urn:microsoft.com/office/officeart/2005/8/layout/cycle7"/>
    <dgm:cxn modelId="{664128A3-BC57-45D7-8D14-A99E4C609572}" type="presOf" srcId="{218F7588-13DF-4921-9488-5A2239B33E78}" destId="{BA7AB414-2B19-4A1C-87A4-F275608ECC7B}" srcOrd="0" destOrd="0" presId="urn:microsoft.com/office/officeart/2005/8/layout/cycle7"/>
    <dgm:cxn modelId="{A3496DA4-CB44-43FB-ACBB-9DB76C38CF41}" type="presOf" srcId="{9A4CDD27-B17F-46DE-B3A7-DD3A294D2615}" destId="{62697DB8-30EA-4C11-9588-EE78A9A0AA36}" srcOrd="0" destOrd="0" presId="urn:microsoft.com/office/officeart/2005/8/layout/cycle7"/>
    <dgm:cxn modelId="{F2C41EC1-BA0A-4282-B7F9-EB7FC26B4A86}" srcId="{05D0DF7E-39EF-4D2F-BFA4-715EF82B7CB6}" destId="{CED0FFB7-F75A-4693-839C-B41A0A625142}" srcOrd="0" destOrd="0" parTransId="{2560114B-35FC-4D00-802C-8169A77E51BB}" sibTransId="{9A4CDD27-B17F-46DE-B3A7-DD3A294D2615}"/>
    <dgm:cxn modelId="{1261D7C1-7598-4CAA-98FF-791DDB8925EF}" srcId="{05D0DF7E-39EF-4D2F-BFA4-715EF82B7CB6}" destId="{38A50FC9-D890-4CBE-9036-B3AFCA220694}" srcOrd="2" destOrd="0" parTransId="{12527614-52A8-4CDB-A93E-C70BD547FE4C}" sibTransId="{683A143D-1F83-49AB-A0AA-B9104DCCF2C6}"/>
    <dgm:cxn modelId="{D96A2FC2-A739-44EA-A693-C6BD0027AECE}" type="presOf" srcId="{38A50FC9-D890-4CBE-9036-B3AFCA220694}" destId="{B859BCFD-E775-4E58-B3BB-B81F43B72C42}" srcOrd="0" destOrd="0" presId="urn:microsoft.com/office/officeart/2005/8/layout/cycle7"/>
    <dgm:cxn modelId="{4B59DDD7-7BDF-44F3-8595-B1AE6938AC18}" type="presOf" srcId="{683A143D-1F83-49AB-A0AA-B9104DCCF2C6}" destId="{FCDC9C0E-853B-4A42-BDB1-A5873CDFB5E1}" srcOrd="1" destOrd="0" presId="urn:microsoft.com/office/officeart/2005/8/layout/cycle7"/>
    <dgm:cxn modelId="{B6382F12-EC8A-44AE-A82A-1DBA8A094D1B}" type="presParOf" srcId="{695009F9-D694-467C-9417-B6B5DF422D77}" destId="{7FE52E8C-2398-4888-B713-109EB6340F29}" srcOrd="0" destOrd="0" presId="urn:microsoft.com/office/officeart/2005/8/layout/cycle7"/>
    <dgm:cxn modelId="{9073EFD8-299C-47CF-94A0-AA944A04FEAD}" type="presParOf" srcId="{695009F9-D694-467C-9417-B6B5DF422D77}" destId="{62697DB8-30EA-4C11-9588-EE78A9A0AA36}" srcOrd="1" destOrd="0" presId="urn:microsoft.com/office/officeart/2005/8/layout/cycle7"/>
    <dgm:cxn modelId="{25C51A74-C739-4436-8CC9-381ED553EB4C}" type="presParOf" srcId="{62697DB8-30EA-4C11-9588-EE78A9A0AA36}" destId="{9EEDB957-FCBE-41DF-8798-E0A14B26306B}" srcOrd="0" destOrd="0" presId="urn:microsoft.com/office/officeart/2005/8/layout/cycle7"/>
    <dgm:cxn modelId="{116DAD1E-803F-427C-A07A-34F3C635568B}" type="presParOf" srcId="{695009F9-D694-467C-9417-B6B5DF422D77}" destId="{BA7AB414-2B19-4A1C-87A4-F275608ECC7B}" srcOrd="2" destOrd="0" presId="urn:microsoft.com/office/officeart/2005/8/layout/cycle7"/>
    <dgm:cxn modelId="{BFE263BE-467C-45F3-A4FF-B53E9C6271E9}" type="presParOf" srcId="{695009F9-D694-467C-9417-B6B5DF422D77}" destId="{F5812A09-B061-44BB-87EE-B5067F129057}" srcOrd="3" destOrd="0" presId="urn:microsoft.com/office/officeart/2005/8/layout/cycle7"/>
    <dgm:cxn modelId="{A8190428-E07E-4EE6-97DC-DCCE5B6867EB}" type="presParOf" srcId="{F5812A09-B061-44BB-87EE-B5067F129057}" destId="{7F15608D-D6D2-4323-AC52-5B7656EB8C75}" srcOrd="0" destOrd="0" presId="urn:microsoft.com/office/officeart/2005/8/layout/cycle7"/>
    <dgm:cxn modelId="{4789927C-5752-49FA-852C-E2B691E154AA}" type="presParOf" srcId="{695009F9-D694-467C-9417-B6B5DF422D77}" destId="{B859BCFD-E775-4E58-B3BB-B81F43B72C42}" srcOrd="4" destOrd="0" presId="urn:microsoft.com/office/officeart/2005/8/layout/cycle7"/>
    <dgm:cxn modelId="{59A587DD-B362-450B-A789-E6A2D371D48F}" type="presParOf" srcId="{695009F9-D694-467C-9417-B6B5DF422D77}" destId="{BF20729E-2A60-47D9-A4C0-A25E50BB29AE}" srcOrd="5" destOrd="0" presId="urn:microsoft.com/office/officeart/2005/8/layout/cycle7"/>
    <dgm:cxn modelId="{3533AF61-2FCC-4F26-9B0B-5EBAA4F3D6F9}" type="presParOf" srcId="{BF20729E-2A60-47D9-A4C0-A25E50BB29AE}" destId="{FCDC9C0E-853B-4A42-BDB1-A5873CDFB5E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E52E8C-2398-4888-B713-109EB6340F29}">
      <dsp:nvSpPr>
        <dsp:cNvPr id="0" name=""/>
        <dsp:cNvSpPr/>
      </dsp:nvSpPr>
      <dsp:spPr>
        <a:xfrm>
          <a:off x="1964010" y="0"/>
          <a:ext cx="3334939" cy="120258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GB" sz="2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bPr>
                  <m:e>
                    <m:r>
                      <a:rPr lang="en-GB" sz="2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e>
                  <m:sub>
                    <m:r>
                      <m:rPr>
                        <m:sty m:val="p"/>
                      </m:rPr>
                      <a:rPr lang="en-GB" sz="2800" b="0" i="0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acc</m:t>
                    </m:r>
                  </m:sub>
                </m:sSub>
              </m:oMath>
            </m:oMathPara>
          </a14:m>
          <a:endParaRPr lang="en-GB" sz="2800" b="0" i="1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0" i="0" kern="1200" dirty="0">
              <a:latin typeface="+mn-lt"/>
            </a:rPr>
            <a:t>Accelerating voltage</a:t>
          </a:r>
        </a:p>
      </dsp:txBody>
      <dsp:txXfrm>
        <a:off x="1999233" y="35223"/>
        <a:ext cx="3264493" cy="1132140"/>
      </dsp:txXfrm>
    </dsp:sp>
    <dsp:sp modelId="{62697DB8-30EA-4C11-9588-EE78A9A0AA36}">
      <dsp:nvSpPr>
        <dsp:cNvPr id="0" name=""/>
        <dsp:cNvSpPr/>
      </dsp:nvSpPr>
      <dsp:spPr>
        <a:xfrm rot="3591634">
          <a:off x="4003908" y="2110692"/>
          <a:ext cx="1252236" cy="420905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>
            <a:latin typeface="+mn-lt"/>
          </a:endParaRPr>
        </a:p>
      </dsp:txBody>
      <dsp:txXfrm>
        <a:off x="4130180" y="2194873"/>
        <a:ext cx="999693" cy="252543"/>
      </dsp:txXfrm>
    </dsp:sp>
    <dsp:sp modelId="{BA7AB414-2B19-4A1C-87A4-F275608ECC7B}">
      <dsp:nvSpPr>
        <dsp:cNvPr id="0" name=""/>
        <dsp:cNvSpPr/>
      </dsp:nvSpPr>
      <dsp:spPr>
        <a:xfrm>
          <a:off x="4425985" y="3439704"/>
          <a:ext cx="2405172" cy="120258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sSub>
                  <m:sSubPr>
                    <m:ctrlPr>
                      <a:rPr lang="en-GB" sz="2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</m:ctrlPr>
                  </m:sSubPr>
                  <m:e>
                    <m:r>
                      <a:rPr lang="en-GB" sz="28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</m:e>
                  <m:sub>
                    <m:r>
                      <m:rPr>
                        <m:sty m:val="p"/>
                      </m:rPr>
                      <a:rPr lang="en-GB" sz="2800" b="0" i="0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loss</m:t>
                    </m:r>
                  </m:sub>
                </m:sSub>
              </m:oMath>
            </m:oMathPara>
          </a14:m>
          <a:endParaRPr lang="en-US" sz="2800" i="1" kern="1200" baseline="0" dirty="0">
            <a:latin typeface="Cambria Math" panose="02040503050406030204" pitchFamily="18" charset="0"/>
            <a:ea typeface="Cambria Math" panose="02040503050406030204" pitchFamily="18" charset="0"/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i="0" kern="1200" baseline="0" dirty="0">
              <a:latin typeface="+mn-lt"/>
            </a:rPr>
            <a:t>wall losses</a:t>
          </a:r>
          <a:endParaRPr lang="en-US" sz="2800" i="0" kern="1200" baseline="-25000" dirty="0">
            <a:latin typeface="+mn-lt"/>
          </a:endParaRPr>
        </a:p>
      </dsp:txBody>
      <dsp:txXfrm>
        <a:off x="4461208" y="3474927"/>
        <a:ext cx="2334726" cy="1132140"/>
      </dsp:txXfrm>
    </dsp:sp>
    <dsp:sp modelId="{F5812A09-B061-44BB-87EE-B5067F129057}">
      <dsp:nvSpPr>
        <dsp:cNvPr id="0" name=""/>
        <dsp:cNvSpPr/>
      </dsp:nvSpPr>
      <dsp:spPr>
        <a:xfrm rot="10800000">
          <a:off x="3017219" y="3830545"/>
          <a:ext cx="1252236" cy="420905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>
            <a:latin typeface="+mn-lt"/>
          </a:endParaRPr>
        </a:p>
      </dsp:txBody>
      <dsp:txXfrm rot="10800000">
        <a:off x="3143490" y="3914726"/>
        <a:ext cx="999693" cy="252543"/>
      </dsp:txXfrm>
    </dsp:sp>
    <dsp:sp modelId="{B859BCFD-E775-4E58-B3BB-B81F43B72C42}">
      <dsp:nvSpPr>
        <dsp:cNvPr id="0" name=""/>
        <dsp:cNvSpPr/>
      </dsp:nvSpPr>
      <dsp:spPr>
        <a:xfrm>
          <a:off x="455518" y="3439704"/>
          <a:ext cx="2405172" cy="120258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r>
                  <a:rPr lang="en-GB" sz="2800" b="0" i="1" kern="120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m:t>𝑊</m:t>
                </m:r>
              </m:oMath>
            </m:oMathPara>
          </a14:m>
          <a:endParaRPr lang="en-US" sz="2800" i="1" kern="1200" dirty="0">
            <a:latin typeface="Cambria Math" panose="02040503050406030204" pitchFamily="18" charset="0"/>
            <a:ea typeface="Cambria Math" panose="02040503050406030204" pitchFamily="18" charset="0"/>
          </a:endParaRP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i="0" kern="1200" dirty="0">
              <a:latin typeface="+mn-lt"/>
            </a:rPr>
            <a:t>Energy stored</a:t>
          </a:r>
        </a:p>
      </dsp:txBody>
      <dsp:txXfrm>
        <a:off x="490741" y="3474927"/>
        <a:ext cx="2334726" cy="1132140"/>
      </dsp:txXfrm>
    </dsp:sp>
    <dsp:sp modelId="{BF20729E-2A60-47D9-A4C0-A25E50BB29AE}">
      <dsp:nvSpPr>
        <dsp:cNvPr id="0" name=""/>
        <dsp:cNvSpPr/>
      </dsp:nvSpPr>
      <dsp:spPr>
        <a:xfrm rot="17990587">
          <a:off x="2018674" y="2110692"/>
          <a:ext cx="1252236" cy="420905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>
            <a:latin typeface="+mn-lt"/>
          </a:endParaRPr>
        </a:p>
      </dsp:txBody>
      <dsp:txXfrm>
        <a:off x="2144946" y="2194873"/>
        <a:ext cx="999693" cy="2525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0BA71-B3A2-4578-95CF-FE529459D2C9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DD8C3-6A29-46E7-AB34-D9902FF4E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739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>
                <a:solidFill>
                  <a:prstClr val="black"/>
                </a:solidFill>
                <a:latin typeface="Franklin Gothic Book" panose="020B0503020102020204"/>
              </a:rPr>
              <a:pPr/>
              <a:t>1</a:t>
            </a:fld>
            <a:endParaRPr lang="en-US">
              <a:solidFill>
                <a:prstClr val="black"/>
              </a:solidFill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198527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01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F0B832-2CF4-42D2-A431-4302A5AA1AD1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1193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6122E5-49BE-4260-AE9F-C086E2301B9A}" type="slidenum">
              <a:rPr lang="en-US"/>
              <a:pPr/>
              <a:t>33</a:t>
            </a:fld>
            <a:endParaRPr lang="en-US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4187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BD7390-0242-408F-ADA6-5A829CD05049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6872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624239-08D1-4007-BFF5-6709CA5CEAC1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9454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D0985F-5427-48B0-8020-0A97857D95A1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516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9928DF-52F6-4C81-8410-69E787D7B9D8}" type="slidenum">
              <a:rPr lang="en-US"/>
              <a:pPr/>
              <a:t>40</a:t>
            </a:fld>
            <a:endParaRPr lang="en-US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8998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94D4A3-A7F3-461D-9B80-0D0E4AF04CDE}" type="slidenum">
              <a:rPr lang="en-US"/>
              <a:pPr/>
              <a:t>41</a:t>
            </a:fld>
            <a:endParaRPr lang="en-US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2389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A26E70-0061-4891-B6E5-7967245DDA46}" type="slidenum">
              <a:rPr lang="en-US"/>
              <a:pPr/>
              <a:t>42</a:t>
            </a:fld>
            <a:endParaRPr lang="en-US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8214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9F57CF-F674-473D-A481-41A9DC44F80F}" type="slidenum">
              <a:rPr lang="en-US"/>
              <a:pPr/>
              <a:t>63</a:t>
            </a:fld>
            <a:endParaRPr lang="en-US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929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>
                <a:solidFill>
                  <a:prstClr val="black"/>
                </a:solidFill>
                <a:latin typeface="Franklin Gothic Book" panose="020B0503020102020204"/>
              </a:rPr>
              <a:pPr/>
              <a:t>7</a:t>
            </a:fld>
            <a:endParaRPr lang="en-US">
              <a:solidFill>
                <a:prstClr val="black"/>
              </a:solidFill>
              <a:latin typeface="Franklin Gothic Book" panose="020B05030201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74090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1B5022-A1EC-4E86-B239-3D557EE025E0}" type="slidenum">
              <a:rPr lang="en-US">
                <a:solidFill>
                  <a:prstClr val="black"/>
                </a:solidFill>
                <a:latin typeface="Franklin Gothic Book" panose="020B0503020102020204"/>
              </a:rPr>
              <a:pPr/>
              <a:t>19</a:t>
            </a:fld>
            <a:endParaRPr lang="en-US">
              <a:solidFill>
                <a:prstClr val="black"/>
              </a:solidFill>
              <a:latin typeface="Franklin Gothic Book" panose="020B0503020102020204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95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52ACB-346A-4833-9894-2625493C5ADC}" type="slidenum">
              <a:rPr lang="en-US">
                <a:solidFill>
                  <a:prstClr val="black"/>
                </a:solidFill>
                <a:latin typeface="Franklin Gothic Book" panose="020B0503020102020204"/>
              </a:rPr>
              <a:pPr/>
              <a:t>20</a:t>
            </a:fld>
            <a:endParaRPr lang="en-US">
              <a:solidFill>
                <a:prstClr val="black"/>
              </a:solidFill>
              <a:latin typeface="Franklin Gothic Book" panose="020B0503020102020204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15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52ACB-346A-4833-9894-2625493C5ADC}" type="slidenum">
              <a:rPr lang="en-US">
                <a:solidFill>
                  <a:prstClr val="black"/>
                </a:solidFill>
                <a:latin typeface="Franklin Gothic Book" panose="020B0503020102020204"/>
              </a:rPr>
              <a:pPr/>
              <a:t>21</a:t>
            </a:fld>
            <a:endParaRPr lang="en-US">
              <a:solidFill>
                <a:prstClr val="black"/>
              </a:solidFill>
              <a:latin typeface="Franklin Gothic Book" panose="020B0503020102020204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655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D0985F-5427-48B0-8020-0A97857D95A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418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5453C2-47BE-45E6-AC02-A8AC4404E625}" type="slidenum">
              <a:rPr lang="en-US"/>
              <a:pPr/>
              <a:t>25</a:t>
            </a:fld>
            <a:endParaRPr lang="en-US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77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74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57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00249" y="6356352"/>
            <a:ext cx="121920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16301" y="6356352"/>
            <a:ext cx="39751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88251" y="6356352"/>
            <a:ext cx="609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1895662" y="0"/>
            <a:ext cx="304800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9302" y="4344916"/>
            <a:ext cx="7518400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302" y="1600201"/>
            <a:ext cx="8331201" cy="2680127"/>
          </a:xfrm>
        </p:spPr>
        <p:txBody>
          <a:bodyPr>
            <a:noAutofit/>
          </a:bodyPr>
          <a:lstStyle>
            <a:lvl1pPr>
              <a:defRPr sz="5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" y="30778"/>
            <a:ext cx="1908722" cy="6782598"/>
            <a:chOff x="0" y="30778"/>
            <a:chExt cx="1908225" cy="6782598"/>
          </a:xfrm>
        </p:grpSpPr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2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25514" t="22068" r="50044" b="18663"/>
            <a:stretch/>
          </p:blipFill>
          <p:spPr>
            <a:xfrm>
              <a:off x="45740" y="44624"/>
              <a:ext cx="1862485" cy="676875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 userDrawn="1"/>
          </p:nvSpPr>
          <p:spPr>
            <a:xfrm>
              <a:off x="0" y="30778"/>
              <a:ext cx="70083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Photo:  </a:t>
              </a:r>
              <a:b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</a:br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Reidar Hahn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173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11895662" y="0"/>
            <a:ext cx="304800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9302" y="4344916"/>
            <a:ext cx="7518400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302" y="1600201"/>
            <a:ext cx="8331201" cy="2680127"/>
          </a:xfrm>
        </p:spPr>
        <p:txBody>
          <a:bodyPr>
            <a:noAutofit/>
          </a:bodyPr>
          <a:lstStyle>
            <a:lvl1pPr>
              <a:defRPr sz="5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" y="30778"/>
            <a:ext cx="1908722" cy="6782598"/>
            <a:chOff x="0" y="30778"/>
            <a:chExt cx="1908225" cy="6782598"/>
          </a:xfrm>
        </p:grpSpPr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2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25514" t="22068" r="50044" b="18663"/>
            <a:stretch/>
          </p:blipFill>
          <p:spPr>
            <a:xfrm>
              <a:off x="45740" y="44624"/>
              <a:ext cx="1862485" cy="676875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 userDrawn="1"/>
          </p:nvSpPr>
          <p:spPr>
            <a:xfrm>
              <a:off x="0" y="30778"/>
              <a:ext cx="70083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Photo:  </a:t>
              </a:r>
              <a:b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</a:br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Reidar Hahn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980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46888" indent="-24688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  <a:lvl2pPr marL="612648" indent="-24688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2pPr>
            <a:lvl3pPr marL="978408" indent="-24688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1344168" indent="-24688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1709928" indent="-246888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1452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895662" y="0"/>
            <a:ext cx="304800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73916" y="4259997"/>
            <a:ext cx="8285429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3915" y="1600201"/>
            <a:ext cx="8285430" cy="2654064"/>
          </a:xfrm>
        </p:spPr>
        <p:txBody>
          <a:bodyPr anchor="b">
            <a:normAutofit/>
          </a:bodyPr>
          <a:lstStyle>
            <a:lvl1pPr algn="l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1" y="30778"/>
            <a:ext cx="1908722" cy="6782598"/>
            <a:chOff x="0" y="30778"/>
            <a:chExt cx="1908225" cy="6782598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2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25514" t="22068" r="50044" b="18663"/>
            <a:stretch/>
          </p:blipFill>
          <p:spPr>
            <a:xfrm>
              <a:off x="45740" y="44624"/>
              <a:ext cx="1862485" cy="676875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0" y="30778"/>
              <a:ext cx="70083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Photo:  </a:t>
              </a:r>
              <a:b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</a:br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Reidar Hahn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350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106" y="1600200"/>
            <a:ext cx="4573191" cy="457200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36000" y="1600200"/>
            <a:ext cx="4573191" cy="457200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9401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6106" y="2514600"/>
            <a:ext cx="4573191" cy="365556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26106" y="1499616"/>
            <a:ext cx="4573191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7119" y="2514707"/>
            <a:ext cx="4573191" cy="365749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7119" y="1499616"/>
            <a:ext cx="4573191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909" y="177801"/>
            <a:ext cx="9475292" cy="123983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403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9065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652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482600"/>
            <a:ext cx="6197600" cy="5689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520" y="1828800"/>
            <a:ext cx="329428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520" y="381000"/>
            <a:ext cx="329428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9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9" name="Rectangle 8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1600" y="482600"/>
            <a:ext cx="6197600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520" y="1828800"/>
            <a:ext cx="329428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520" y="381000"/>
            <a:ext cx="329428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411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00249" y="6356352"/>
            <a:ext cx="121920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16301" y="6356352"/>
            <a:ext cx="39751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88251" y="6356352"/>
            <a:ext cx="609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1895662" y="0"/>
            <a:ext cx="304800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9302" y="4344916"/>
            <a:ext cx="7518400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302" y="1600201"/>
            <a:ext cx="8331201" cy="2680127"/>
          </a:xfrm>
        </p:spPr>
        <p:txBody>
          <a:bodyPr>
            <a:noAutofit/>
          </a:bodyPr>
          <a:lstStyle>
            <a:lvl1pPr>
              <a:defRPr sz="5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1" y="30778"/>
            <a:ext cx="1908722" cy="6782598"/>
            <a:chOff x="0" y="30778"/>
            <a:chExt cx="1908225" cy="6782598"/>
          </a:xfrm>
        </p:grpSpPr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2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25514" t="22068" r="50044" b="18663"/>
            <a:stretch/>
          </p:blipFill>
          <p:spPr>
            <a:xfrm>
              <a:off x="45740" y="44624"/>
              <a:ext cx="1862485" cy="676875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 userDrawn="1"/>
          </p:nvSpPr>
          <p:spPr>
            <a:xfrm>
              <a:off x="0" y="30778"/>
              <a:ext cx="70083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Photo:  </a:t>
              </a:r>
              <a:b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</a:br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Reidar Hahn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18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3597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555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895662" y="0"/>
            <a:ext cx="304800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19955" y="4259997"/>
            <a:ext cx="7266515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954" y="1600201"/>
            <a:ext cx="8285430" cy="2654064"/>
          </a:xfrm>
        </p:spPr>
        <p:txBody>
          <a:bodyPr anchor="b">
            <a:normAutofit/>
          </a:bodyPr>
          <a:lstStyle>
            <a:lvl1pPr algn="l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331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106" y="1600200"/>
            <a:ext cx="4573191" cy="457200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36000" y="1600200"/>
            <a:ext cx="4573191" cy="457200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0579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6106" y="2514600"/>
            <a:ext cx="4573191" cy="365556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26106" y="1499616"/>
            <a:ext cx="4573191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7119" y="2514707"/>
            <a:ext cx="4573191" cy="365749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7119" y="1499616"/>
            <a:ext cx="4573191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909" y="177801"/>
            <a:ext cx="9475292" cy="123983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6779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713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5181600" y="6356352"/>
            <a:ext cx="1219201" cy="365125"/>
          </a:xfrm>
        </p:spPr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7652" y="6356352"/>
            <a:ext cx="3975100" cy="365125"/>
          </a:xfrm>
        </p:spPr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69601" y="6356352"/>
            <a:ext cx="609600" cy="365125"/>
          </a:xfrm>
        </p:spPr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29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482600"/>
            <a:ext cx="6197600" cy="5689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520" y="1828800"/>
            <a:ext cx="329428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520" y="381000"/>
            <a:ext cx="329428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03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9" name="Rectangle 8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1600" y="482600"/>
            <a:ext cx="6197600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520" y="1828800"/>
            <a:ext cx="329428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520" y="381000"/>
            <a:ext cx="329428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285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895662" y="0"/>
            <a:ext cx="304800" cy="68580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19955" y="4259997"/>
            <a:ext cx="7266515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954" y="1600201"/>
            <a:ext cx="8285430" cy="2654064"/>
          </a:xfrm>
        </p:spPr>
        <p:txBody>
          <a:bodyPr anchor="b">
            <a:normAutofit/>
          </a:bodyPr>
          <a:lstStyle>
            <a:lvl1pPr algn="l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3207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106" y="1600200"/>
            <a:ext cx="4573191" cy="457200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36000" y="1600200"/>
            <a:ext cx="4573191" cy="457200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3131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6106" y="2514600"/>
            <a:ext cx="4573191" cy="365556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26106" y="1499616"/>
            <a:ext cx="4573191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7119" y="2514707"/>
            <a:ext cx="4573191" cy="365749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7119" y="1499616"/>
            <a:ext cx="4573191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909" y="177801"/>
            <a:ext cx="9475292" cy="123983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9701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3168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5181600" y="6356352"/>
            <a:ext cx="1219201" cy="365125"/>
          </a:xfrm>
        </p:spPr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7652" y="6356352"/>
            <a:ext cx="3975100" cy="365125"/>
          </a:xfrm>
        </p:spPr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69601" y="6356352"/>
            <a:ext cx="609600" cy="365125"/>
          </a:xfrm>
        </p:spPr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04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482600"/>
            <a:ext cx="6197600" cy="5689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520" y="1828800"/>
            <a:ext cx="329428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520" y="381000"/>
            <a:ext cx="329428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9" name="Rectangle 8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43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9" name="Rectangle 8"/>
          <p:cNvSpPr/>
          <p:nvPr/>
        </p:nvSpPr>
        <p:spPr>
          <a:xfrm>
            <a:off x="11887200" y="0"/>
            <a:ext cx="304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1600" y="482600"/>
            <a:ext cx="6197600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520" y="1828800"/>
            <a:ext cx="329428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520" y="381000"/>
            <a:ext cx="3294280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1898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786114" y="0"/>
            <a:ext cx="407474" cy="6858000"/>
          </a:xfrm>
          <a:prstGeom prst="rect">
            <a:avLst/>
          </a:prstGeom>
          <a:solidFill>
            <a:schemeClr val="tx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1462689" y="323424"/>
            <a:ext cx="1052736" cy="40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baseline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612793" y="3226056"/>
            <a:ext cx="4752528" cy="40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baseline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32984" y="6597352"/>
            <a:ext cx="4590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3909" y="1600200"/>
            <a:ext cx="9475292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3909" y="177801"/>
            <a:ext cx="9475292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" y="30778"/>
            <a:ext cx="1908722" cy="6782598"/>
            <a:chOff x="0" y="30778"/>
            <a:chExt cx="1908225" cy="6782598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11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25514" t="22068" r="50044" b="18663"/>
            <a:stretch/>
          </p:blipFill>
          <p:spPr>
            <a:xfrm>
              <a:off x="45740" y="44624"/>
              <a:ext cx="1862485" cy="676875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0" y="30778"/>
              <a:ext cx="70083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Photo:  </a:t>
              </a:r>
              <a:b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</a:br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Reidar Hahn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136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  <p15:guide id="3" pos="1199">
          <p15:clr>
            <a:srgbClr val="F26B43"/>
          </p15:clr>
        </p15:guide>
        <p15:guide id="4" pos="71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786114" y="0"/>
            <a:ext cx="407474" cy="6858000"/>
          </a:xfrm>
          <a:prstGeom prst="rect">
            <a:avLst/>
          </a:prstGeom>
          <a:solidFill>
            <a:schemeClr val="tx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1462689" y="323424"/>
            <a:ext cx="1052736" cy="40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baseline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612793" y="3226056"/>
            <a:ext cx="4752528" cy="40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baseline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32984" y="6597352"/>
            <a:ext cx="4590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3909" y="1185914"/>
            <a:ext cx="9475292" cy="498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3909" y="177802"/>
            <a:ext cx="9475292" cy="8749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" y="30778"/>
            <a:ext cx="1908722" cy="6782598"/>
            <a:chOff x="0" y="30778"/>
            <a:chExt cx="1908225" cy="6782598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11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25514" t="22068" r="50044" b="18663"/>
            <a:stretch/>
          </p:blipFill>
          <p:spPr>
            <a:xfrm>
              <a:off x="45740" y="44624"/>
              <a:ext cx="1862485" cy="676875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0" y="30778"/>
              <a:ext cx="70083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Photo:  </a:t>
              </a:r>
              <a:b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</a:br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Reidar Hahn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678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  <p15:guide id="3" pos="1199">
          <p15:clr>
            <a:srgbClr val="F26B43"/>
          </p15:clr>
        </p15:guide>
        <p15:guide id="4" pos="71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20000"/>
                <a:lumOff val="80000"/>
              </a:schemeClr>
            </a:gs>
            <a:gs pos="90000">
              <a:schemeClr val="tx2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786114" y="0"/>
            <a:ext cx="407474" cy="6858000"/>
          </a:xfrm>
          <a:prstGeom prst="rect">
            <a:avLst/>
          </a:prstGeom>
          <a:solidFill>
            <a:schemeClr val="tx2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180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1462689" y="323424"/>
            <a:ext cx="1052736" cy="40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baseline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28-Sep-20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612793" y="3226056"/>
            <a:ext cx="4752528" cy="40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baseline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32984" y="6597352"/>
            <a:ext cx="4590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3909" y="1600200"/>
            <a:ext cx="9475292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3909" y="177801"/>
            <a:ext cx="9475292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" y="30778"/>
            <a:ext cx="1908722" cy="6782598"/>
            <a:chOff x="0" y="30778"/>
            <a:chExt cx="1908225" cy="6782598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11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25514" t="22068" r="50044" b="18663"/>
            <a:stretch/>
          </p:blipFill>
          <p:spPr>
            <a:xfrm>
              <a:off x="45740" y="44624"/>
              <a:ext cx="1862485" cy="676875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0" y="30778"/>
              <a:ext cx="70083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Photo:  </a:t>
              </a:r>
              <a:b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</a:br>
              <a:r>
                <a:rPr lang="en-GB" sz="800" dirty="0">
                  <a:solidFill>
                    <a:srgbClr val="ED7D31">
                      <a:lumMod val="75000"/>
                    </a:srgbClr>
                  </a:solidFill>
                </a:rPr>
                <a:t>Reidar Hahn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315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  <p15:guide id="3" pos="1199">
          <p15:clr>
            <a:srgbClr val="F26B43"/>
          </p15:clr>
        </p15:guide>
        <p15:guide id="4" pos="71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box.cern.ch/index.php/s/E4qimjeXzf67RLS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3.png"/><Relationship Id="rId2" Type="http://schemas.openxmlformats.org/officeDocument/2006/relationships/image" Target="../media/image252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55.jpeg"/><Relationship Id="rId4" Type="http://schemas.openxmlformats.org/officeDocument/2006/relationships/image" Target="../media/image254.jpe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7.png"/><Relationship Id="rId2" Type="http://schemas.openxmlformats.org/officeDocument/2006/relationships/image" Target="../media/image256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59.jpeg"/><Relationship Id="rId4" Type="http://schemas.openxmlformats.org/officeDocument/2006/relationships/image" Target="../media/image258.jpe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1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2.png"/><Relationship Id="rId2" Type="http://schemas.openxmlformats.org/officeDocument/2006/relationships/image" Target="../media/image26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3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42.png"/><Relationship Id="rId18" Type="http://schemas.openxmlformats.org/officeDocument/2006/relationships/image" Target="../media/image56.png"/><Relationship Id="rId3" Type="http://schemas.openxmlformats.org/officeDocument/2006/relationships/image" Target="../media/image21.png"/><Relationship Id="rId21" Type="http://schemas.openxmlformats.org/officeDocument/2006/relationships/image" Target="../media/image60.png"/><Relationship Id="rId7" Type="http://schemas.openxmlformats.org/officeDocument/2006/relationships/image" Target="../media/image31.png"/><Relationship Id="rId12" Type="http://schemas.openxmlformats.org/officeDocument/2006/relationships/image" Target="../media/image41.png"/><Relationship Id="rId17" Type="http://schemas.openxmlformats.org/officeDocument/2006/relationships/image" Target="../media/image51.png"/><Relationship Id="rId2" Type="http://schemas.openxmlformats.org/officeDocument/2006/relationships/image" Target="../media/image20.png"/><Relationship Id="rId16" Type="http://schemas.openxmlformats.org/officeDocument/2006/relationships/image" Target="../media/image45.png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40.png"/><Relationship Id="rId5" Type="http://schemas.openxmlformats.org/officeDocument/2006/relationships/image" Target="../media/image23.png"/><Relationship Id="rId15" Type="http://schemas.openxmlformats.org/officeDocument/2006/relationships/image" Target="../media/image44.png"/><Relationship Id="rId10" Type="http://schemas.openxmlformats.org/officeDocument/2006/relationships/image" Target="../media/image39.png"/><Relationship Id="rId19" Type="http://schemas.openxmlformats.org/officeDocument/2006/relationships/image" Target="../media/image57.png"/><Relationship Id="rId4" Type="http://schemas.openxmlformats.org/officeDocument/2006/relationships/image" Target="../media/image22.png"/><Relationship Id="rId9" Type="http://schemas.openxmlformats.org/officeDocument/2006/relationships/image" Target="../media/image33.png"/><Relationship Id="rId1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64.gif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63.wmf"/><Relationship Id="rId5" Type="http://schemas.openxmlformats.org/officeDocument/2006/relationships/image" Target="../media/image66.gif"/><Relationship Id="rId10" Type="http://schemas.openxmlformats.org/officeDocument/2006/relationships/oleObject" Target="../embeddings/oleObject3.bin"/><Relationship Id="rId4" Type="http://schemas.openxmlformats.org/officeDocument/2006/relationships/image" Target="../media/image65.gif"/><Relationship Id="rId9" Type="http://schemas.openxmlformats.org/officeDocument/2006/relationships/image" Target="../media/image62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9.wmf"/><Relationship Id="rId3" Type="http://schemas.openxmlformats.org/officeDocument/2006/relationships/image" Target="../media/image70.gif"/><Relationship Id="rId7" Type="http://schemas.openxmlformats.org/officeDocument/2006/relationships/image" Target="../media/image74.gi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3.gif"/><Relationship Id="rId11" Type="http://schemas.openxmlformats.org/officeDocument/2006/relationships/image" Target="../media/image68.wmf"/><Relationship Id="rId5" Type="http://schemas.openxmlformats.org/officeDocument/2006/relationships/image" Target="../media/image72.gif"/><Relationship Id="rId10" Type="http://schemas.openxmlformats.org/officeDocument/2006/relationships/oleObject" Target="../embeddings/oleObject5.bin"/><Relationship Id="rId4" Type="http://schemas.openxmlformats.org/officeDocument/2006/relationships/image" Target="../media/image71.gif"/><Relationship Id="rId9" Type="http://schemas.openxmlformats.org/officeDocument/2006/relationships/image" Target="../media/image67.wmf"/><Relationship Id="rId14" Type="http://schemas.openxmlformats.org/officeDocument/2006/relationships/image" Target="../media/image75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gif"/><Relationship Id="rId2" Type="http://schemas.openxmlformats.org/officeDocument/2006/relationships/image" Target="../media/image85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gif"/><Relationship Id="rId7" Type="http://schemas.openxmlformats.org/officeDocument/2006/relationships/image" Target="../media/image92.gif"/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1.gif"/><Relationship Id="rId5" Type="http://schemas.openxmlformats.org/officeDocument/2006/relationships/image" Target="../media/image90.gif"/><Relationship Id="rId4" Type="http://schemas.openxmlformats.org/officeDocument/2006/relationships/image" Target="../media/image89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Relationship Id="rId9" Type="http://schemas.openxmlformats.org/officeDocument/2006/relationships/image" Target="../media/image1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gif"/><Relationship Id="rId2" Type="http://schemas.openxmlformats.org/officeDocument/2006/relationships/image" Target="../media/image93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1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gif"/><Relationship Id="rId2" Type="http://schemas.openxmlformats.org/officeDocument/2006/relationships/image" Target="../media/image100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gif"/><Relationship Id="rId4" Type="http://schemas.openxmlformats.org/officeDocument/2006/relationships/image" Target="../media/image9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5.png"/><Relationship Id="rId5" Type="http://schemas.openxmlformats.org/officeDocument/2006/relationships/image" Target="../media/image510.png"/><Relationship Id="rId4" Type="http://schemas.openxmlformats.org/officeDocument/2006/relationships/image" Target="../media/image102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3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0.png"/><Relationship Id="rId5" Type="http://schemas.openxmlformats.org/officeDocument/2006/relationships/image" Target="../media/image104.emf"/><Relationship Id="rId4" Type="http://schemas.openxmlformats.org/officeDocument/2006/relationships/image" Target="../media/image103.emf"/><Relationship Id="rId9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8.jpg"/><Relationship Id="rId5" Type="http://schemas.openxmlformats.org/officeDocument/2006/relationships/image" Target="../media/image107.gif"/><Relationship Id="rId4" Type="http://schemas.openxmlformats.org/officeDocument/2006/relationships/image" Target="../media/image106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0.png"/><Relationship Id="rId4" Type="http://schemas.openxmlformats.org/officeDocument/2006/relationships/image" Target="../media/image10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png"/><Relationship Id="rId13" Type="http://schemas.openxmlformats.org/officeDocument/2006/relationships/image" Target="../media/image1200.png"/><Relationship Id="rId3" Type="http://schemas.openxmlformats.org/officeDocument/2006/relationships/image" Target="../media/image134.png"/><Relationship Id="rId7" Type="http://schemas.openxmlformats.org/officeDocument/2006/relationships/image" Target="../media/image1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6.png"/><Relationship Id="rId5" Type="http://schemas.openxmlformats.org/officeDocument/2006/relationships/image" Target="../media/image104.png"/><Relationship Id="rId4" Type="http://schemas.openxmlformats.org/officeDocument/2006/relationships/image" Target="../media/image144.png"/><Relationship Id="rId9" Type="http://schemas.openxmlformats.org/officeDocument/2006/relationships/image" Target="../media/image135.png"/><Relationship Id="rId14" Type="http://schemas.openxmlformats.org/officeDocument/2006/relationships/image" Target="../media/image1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4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0.png"/><Relationship Id="rId3" Type="http://schemas.openxmlformats.org/officeDocument/2006/relationships/image" Target="../media/image1130.png"/><Relationship Id="rId7" Type="http://schemas.openxmlformats.org/officeDocument/2006/relationships/image" Target="../media/image15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0.png"/><Relationship Id="rId5" Type="http://schemas.openxmlformats.org/officeDocument/2006/relationships/image" Target="../media/image1510.png"/><Relationship Id="rId10" Type="http://schemas.openxmlformats.org/officeDocument/2006/relationships/image" Target="../media/image156.png"/><Relationship Id="rId4" Type="http://schemas.openxmlformats.org/officeDocument/2006/relationships/image" Target="../media/image115.png"/><Relationship Id="rId9" Type="http://schemas.openxmlformats.org/officeDocument/2006/relationships/image" Target="../media/image15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png"/><Relationship Id="rId13" Type="http://schemas.openxmlformats.org/officeDocument/2006/relationships/image" Target="../media/image167.png"/><Relationship Id="rId3" Type="http://schemas.openxmlformats.org/officeDocument/2006/relationships/image" Target="../media/image116.png"/><Relationship Id="rId7" Type="http://schemas.openxmlformats.org/officeDocument/2006/relationships/image" Target="../media/image161.png"/><Relationship Id="rId12" Type="http://schemas.openxmlformats.org/officeDocument/2006/relationships/image" Target="../media/image116.emf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17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0.png"/><Relationship Id="rId11" Type="http://schemas.openxmlformats.org/officeDocument/2006/relationships/image" Target="../media/image165.png"/><Relationship Id="rId5" Type="http://schemas.openxmlformats.org/officeDocument/2006/relationships/image" Target="../media/image159.png"/><Relationship Id="rId15" Type="http://schemas.openxmlformats.org/officeDocument/2006/relationships/image" Target="../media/image169.png"/><Relationship Id="rId10" Type="http://schemas.openxmlformats.org/officeDocument/2006/relationships/image" Target="../media/image164.png"/><Relationship Id="rId4" Type="http://schemas.openxmlformats.org/officeDocument/2006/relationships/image" Target="../media/image158.png"/><Relationship Id="rId9" Type="http://schemas.openxmlformats.org/officeDocument/2006/relationships/image" Target="../media/image163.png"/><Relationship Id="rId14" Type="http://schemas.openxmlformats.org/officeDocument/2006/relationships/image" Target="../media/image16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2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26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177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29.png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10.xml"/><Relationship Id="rId14" Type="http://schemas.openxmlformats.org/officeDocument/2006/relationships/image" Target="../media/image12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gif"/><Relationship Id="rId2" Type="http://schemas.openxmlformats.org/officeDocument/2006/relationships/image" Target="../media/image6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emf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54.png"/><Relationship Id="rId7" Type="http://schemas.openxmlformats.org/officeDocument/2006/relationships/image" Target="../media/image187.png"/><Relationship Id="rId12" Type="http://schemas.openxmlformats.org/officeDocument/2006/relationships/image" Target="../media/image19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6.png"/><Relationship Id="rId11" Type="http://schemas.openxmlformats.org/officeDocument/2006/relationships/image" Target="../media/image191.png"/><Relationship Id="rId5" Type="http://schemas.openxmlformats.org/officeDocument/2006/relationships/image" Target="../media/image185.png"/><Relationship Id="rId10" Type="http://schemas.openxmlformats.org/officeDocument/2006/relationships/image" Target="../media/image190.png"/><Relationship Id="rId4" Type="http://schemas.openxmlformats.org/officeDocument/2006/relationships/image" Target="../media/image184.png"/><Relationship Id="rId9" Type="http://schemas.openxmlformats.org/officeDocument/2006/relationships/image" Target="../media/image18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gif"/><Relationship Id="rId7" Type="http://schemas.openxmlformats.org/officeDocument/2006/relationships/image" Target="../media/image16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gif"/><Relationship Id="rId5" Type="http://schemas.openxmlformats.org/officeDocument/2006/relationships/image" Target="../media/image127.gif"/><Relationship Id="rId4" Type="http://schemas.openxmlformats.org/officeDocument/2006/relationships/image" Target="../media/image126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.jpeg"/><Relationship Id="rId5" Type="http://schemas.openxmlformats.org/officeDocument/2006/relationships/image" Target="../media/image201.png"/><Relationship Id="rId4" Type="http://schemas.openxmlformats.org/officeDocument/2006/relationships/image" Target="../media/image13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../media/image153.emf"/><Relationship Id="rId3" Type="http://schemas.openxmlformats.org/officeDocument/2006/relationships/image" Target="../media/image139.emf"/><Relationship Id="rId7" Type="http://schemas.openxmlformats.org/officeDocument/2006/relationships/image" Target="../media/image143.png"/><Relationship Id="rId12" Type="http://schemas.openxmlformats.org/officeDocument/2006/relationships/image" Target="../media/image152.emf"/><Relationship Id="rId2" Type="http://schemas.openxmlformats.org/officeDocument/2006/relationships/image" Target="../media/image13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2.png"/><Relationship Id="rId11" Type="http://schemas.openxmlformats.org/officeDocument/2006/relationships/image" Target="../media/image151.emf"/><Relationship Id="rId5" Type="http://schemas.openxmlformats.org/officeDocument/2006/relationships/image" Target="../media/image141.emf"/><Relationship Id="rId15" Type="http://schemas.openxmlformats.org/officeDocument/2006/relationships/image" Target="../media/image155.jpeg"/><Relationship Id="rId10" Type="http://schemas.openxmlformats.org/officeDocument/2006/relationships/image" Target="../media/image150.emf"/><Relationship Id="rId4" Type="http://schemas.openxmlformats.org/officeDocument/2006/relationships/image" Target="../media/image140.emf"/><Relationship Id="rId9" Type="http://schemas.openxmlformats.org/officeDocument/2006/relationships/image" Target="../media/image149.png"/><Relationship Id="rId14" Type="http://schemas.openxmlformats.org/officeDocument/2006/relationships/image" Target="../media/image154.e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57.emf"/><Relationship Id="rId7" Type="http://schemas.openxmlformats.org/officeDocument/2006/relationships/image" Target="NULL"/><Relationship Id="rId12" Type="http://schemas.openxmlformats.org/officeDocument/2006/relationships/image" Target="../media/image183.png"/><Relationship Id="rId2" Type="http://schemas.openxmlformats.org/officeDocument/2006/relationships/image" Target="../media/image156.emf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182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../media/image18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56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../media/image158.emf"/><Relationship Id="rId7" Type="http://schemas.openxmlformats.org/officeDocument/2006/relationships/image" Target="NULL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image" Target="NUL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1.emf"/><Relationship Id="rId11" Type="http://schemas.openxmlformats.org/officeDocument/2006/relationships/image" Target="NULL"/><Relationship Id="rId5" Type="http://schemas.openxmlformats.org/officeDocument/2006/relationships/image" Target="../media/image160.emf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159.emf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emf"/><Relationship Id="rId2" Type="http://schemas.openxmlformats.org/officeDocument/2006/relationships/image" Target="../media/image162.emf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emf"/><Relationship Id="rId2" Type="http://schemas.openxmlformats.org/officeDocument/2006/relationships/image" Target="../media/image19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png"/><Relationship Id="rId2" Type="http://schemas.openxmlformats.org/officeDocument/2006/relationships/image" Target="NUL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65.emf"/><Relationship Id="rId7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4.wmf"/><Relationship Id="rId11" Type="http://schemas.openxmlformats.org/officeDocument/2006/relationships/image" Target="NULL"/><Relationship Id="rId5" Type="http://schemas.openxmlformats.org/officeDocument/2006/relationships/oleObject" Target="../embeddings/oleObject7.bin"/><Relationship Id="rId10" Type="http://schemas.openxmlformats.org/officeDocument/2006/relationships/image" Target="NULL"/><Relationship Id="rId4" Type="http://schemas.openxmlformats.org/officeDocument/2006/relationships/image" Target="../media/image166.emf"/><Relationship Id="rId9" Type="http://schemas.openxmlformats.org/officeDocument/2006/relationships/image" Target="NUL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7.emf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emf"/><Relationship Id="rId2" Type="http://schemas.openxmlformats.org/officeDocument/2006/relationships/image" Target="../media/image16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4.png"/><Relationship Id="rId4" Type="http://schemas.openxmlformats.org/officeDocument/2006/relationships/image" Target="../media/image170.e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72.emf"/><Relationship Id="rId7" Type="http://schemas.openxmlformats.org/officeDocument/2006/relationships/image" Target="NULL"/><Relationship Id="rId2" Type="http://schemas.openxmlformats.org/officeDocument/2006/relationships/image" Target="../media/image17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8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../media/image173.emf"/><Relationship Id="rId9" Type="http://schemas.openxmlformats.org/officeDocument/2006/relationships/image" Target="NUL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75.emf"/><Relationship Id="rId7" Type="http://schemas.openxmlformats.org/officeDocument/2006/relationships/image" Target="../media/image213.png"/><Relationship Id="rId2" Type="http://schemas.openxmlformats.org/officeDocument/2006/relationships/image" Target="../media/image174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2.png"/><Relationship Id="rId5" Type="http://schemas.openxmlformats.org/officeDocument/2006/relationships/image" Target="../media/image176.png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76.png"/><Relationship Id="rId7" Type="http://schemas.openxmlformats.org/officeDocument/2006/relationships/image" Target="NULL"/><Relationship Id="rId2" Type="http://schemas.openxmlformats.org/officeDocument/2006/relationships/image" Target="../media/image175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3.png"/><Relationship Id="rId5" Type="http://schemas.openxmlformats.org/officeDocument/2006/relationships/image" Target="../media/image212.png"/><Relationship Id="rId4" Type="http://schemas.openxmlformats.org/officeDocument/2006/relationships/image" Target="NULL"/><Relationship Id="rId9" Type="http://schemas.openxmlformats.org/officeDocument/2006/relationships/image" Target="../media/image177.em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79.emf"/><Relationship Id="rId7" Type="http://schemas.openxmlformats.org/officeDocument/2006/relationships/image" Target="NUL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NULL"/><Relationship Id="rId5" Type="http://schemas.openxmlformats.org/officeDocument/2006/relationships/image" Target="../media/image178.png"/><Relationship Id="rId4" Type="http://schemas.openxmlformats.org/officeDocument/2006/relationships/oleObject" Target="../embeddings/oleObject8.bin"/><Relationship Id="rId9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218.png"/><Relationship Id="rId7" Type="http://schemas.openxmlformats.org/officeDocument/2006/relationships/image" Target="NULL"/><Relationship Id="rId2" Type="http://schemas.openxmlformats.org/officeDocument/2006/relationships/image" Target="../media/image180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2.emf"/><Relationship Id="rId5" Type="http://schemas.openxmlformats.org/officeDocument/2006/relationships/image" Target="../media/image181.emf"/><Relationship Id="rId4" Type="http://schemas.openxmlformats.org/officeDocument/2006/relationships/image" Target="NUL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5.gif"/><Relationship Id="rId2" Type="http://schemas.openxmlformats.org/officeDocument/2006/relationships/image" Target="../media/image194.gif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9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7.png"/><Relationship Id="rId5" Type="http://schemas.openxmlformats.org/officeDocument/2006/relationships/image" Target="../media/image128.gif"/><Relationship Id="rId4" Type="http://schemas.openxmlformats.org/officeDocument/2006/relationships/image" Target="../media/image125.gi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emf"/><Relationship Id="rId2" Type="http://schemas.openxmlformats.org/officeDocument/2006/relationships/image" Target="../media/image19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0.e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2.emf"/><Relationship Id="rId2" Type="http://schemas.openxmlformats.org/officeDocument/2006/relationships/image" Target="../media/image20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5.emf"/><Relationship Id="rId5" Type="http://schemas.openxmlformats.org/officeDocument/2006/relationships/image" Target="../media/image204.emf"/><Relationship Id="rId4" Type="http://schemas.openxmlformats.org/officeDocument/2006/relationships/image" Target="../media/image203.em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0.png"/><Relationship Id="rId2" Type="http://schemas.openxmlformats.org/officeDocument/2006/relationships/image" Target="../media/image193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60.png"/><Relationship Id="rId4" Type="http://schemas.openxmlformats.org/officeDocument/2006/relationships/image" Target="../media/image19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5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9.gif"/><Relationship Id="rId4" Type="http://schemas.openxmlformats.org/officeDocument/2006/relationships/image" Target="../media/image26.png"/><Relationship Id="rId9" Type="http://schemas.openxmlformats.org/officeDocument/2006/relationships/image" Target="../media/image8.gi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1160.png"/><Relationship Id="rId2" Type="http://schemas.openxmlformats.org/officeDocument/2006/relationships/image" Target="../media/image2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10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0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20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emf"/><Relationship Id="rId7" Type="http://schemas.openxmlformats.org/officeDocument/2006/relationships/image" Target="../media/image219.png"/><Relationship Id="rId2" Type="http://schemas.openxmlformats.org/officeDocument/2006/relationships/image" Target="../media/image20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8.emf"/><Relationship Id="rId5" Type="http://schemas.openxmlformats.org/officeDocument/2006/relationships/image" Target="../media/image217.emf"/><Relationship Id="rId4" Type="http://schemas.openxmlformats.org/officeDocument/2006/relationships/image" Target="../media/image216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image" Target="../media/image2120.png"/><Relationship Id="rId1" Type="http://schemas.openxmlformats.org/officeDocument/2006/relationships/slideLayout" Target="../slideLayouts/slideLayout1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image" Target="../media/image2140.png"/><Relationship Id="rId1" Type="http://schemas.openxmlformats.org/officeDocument/2006/relationships/slideLayout" Target="../slideLayouts/slideLayout1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1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2" Type="http://schemas.openxmlformats.org/officeDocument/2006/relationships/image" Target="../media/image217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11.gif"/><Relationship Id="rId7" Type="http://schemas.openxmlformats.org/officeDocument/2006/relationships/image" Target="../media/image37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1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226.png"/><Relationship Id="rId1" Type="http://schemas.openxmlformats.org/officeDocument/2006/relationships/slideLayout" Target="../slideLayouts/slideLayout11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227.png"/><Relationship Id="rId1" Type="http://schemas.openxmlformats.org/officeDocument/2006/relationships/slideLayout" Target="../slideLayouts/slideLayout1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1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9.png"/><Relationship Id="rId1" Type="http://schemas.openxmlformats.org/officeDocument/2006/relationships/slideLayout" Target="../slideLayouts/slideLayout1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70.png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0.png"/><Relationship Id="rId4" Type="http://schemas.openxmlformats.org/officeDocument/2006/relationships/image" Target="../media/image430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228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2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5.png"/><Relationship Id="rId2" Type="http://schemas.openxmlformats.org/officeDocument/2006/relationships/image" Target="../media/image2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49.png"/><Relationship Id="rId18" Type="http://schemas.openxmlformats.org/officeDocument/2006/relationships/image" Target="../media/image54.png"/><Relationship Id="rId3" Type="http://schemas.openxmlformats.org/officeDocument/2006/relationships/image" Target="../media/image17.png"/><Relationship Id="rId7" Type="http://schemas.openxmlformats.org/officeDocument/2006/relationships/image" Target="../media/image14.gif"/><Relationship Id="rId12" Type="http://schemas.openxmlformats.org/officeDocument/2006/relationships/image" Target="../media/image220.png"/><Relationship Id="rId17" Type="http://schemas.openxmlformats.org/officeDocument/2006/relationships/image" Target="../media/image53.png"/><Relationship Id="rId2" Type="http://schemas.openxmlformats.org/officeDocument/2006/relationships/image" Target="../media/image12.png"/><Relationship Id="rId16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gif"/><Relationship Id="rId11" Type="http://schemas.openxmlformats.org/officeDocument/2006/relationships/image" Target="../media/image19.png"/><Relationship Id="rId5" Type="http://schemas.openxmlformats.org/officeDocument/2006/relationships/image" Target="../media/image12.gif"/><Relationship Id="rId15" Type="http://schemas.openxmlformats.org/officeDocument/2006/relationships/image" Target="../media/image52.png"/><Relationship Id="rId10" Type="http://schemas.openxmlformats.org/officeDocument/2006/relationships/image" Target="../media/image48.png"/><Relationship Id="rId19" Type="http://schemas.openxmlformats.org/officeDocument/2006/relationships/image" Target="../media/image55.png"/><Relationship Id="rId4" Type="http://schemas.openxmlformats.org/officeDocument/2006/relationships/image" Target="../media/image18.png"/><Relationship Id="rId9" Type="http://schemas.openxmlformats.org/officeDocument/2006/relationships/image" Target="../media/image47.png"/><Relationship Id="rId14" Type="http://schemas.openxmlformats.org/officeDocument/2006/relationships/image" Target="../media/image50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2" Type="http://schemas.openxmlformats.org/officeDocument/2006/relationships/image" Target="../media/image237.jpe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jpeg"/><Relationship Id="rId2" Type="http://schemas.openxmlformats.org/officeDocument/2006/relationships/image" Target="../media/image2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3.png"/><Relationship Id="rId5" Type="http://schemas.openxmlformats.org/officeDocument/2006/relationships/image" Target="../media/image242.png"/><Relationship Id="rId4" Type="http://schemas.openxmlformats.org/officeDocument/2006/relationships/image" Target="../media/image241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emf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emf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6.jpg"/><Relationship Id="rId4" Type="http://schemas.openxmlformats.org/officeDocument/2006/relationships/image" Target="NUL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7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8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jpeg"/><Relationship Id="rId2" Type="http://schemas.openxmlformats.org/officeDocument/2006/relationships/image" Target="../media/image249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Erk JENSEN, CERN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b="1" dirty="0"/>
              <a:t>Cavity Design</a:t>
            </a:r>
            <a:br>
              <a:rPr lang="en-US" sz="4900" dirty="0"/>
            </a:br>
            <a:br>
              <a:rPr lang="en-US" dirty="0"/>
            </a:br>
            <a:r>
              <a:rPr lang="en-US" sz="3200" dirty="0"/>
              <a:t>Elliptical and non-elliptical cavities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180655-2518-4C9D-8002-CF04A923D4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AEAEA"/>
              </a:clrFrom>
              <a:clrTo>
                <a:srgbClr val="EAEA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4677" y="76509"/>
            <a:ext cx="4218575" cy="24337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F8EE7F-5547-4A0B-9941-610060FFEDC2}"/>
              </a:ext>
            </a:extLst>
          </p:cNvPr>
          <p:cNvSpPr txBox="1"/>
          <p:nvPr/>
        </p:nvSpPr>
        <p:spPr>
          <a:xfrm>
            <a:off x="2512502" y="5515761"/>
            <a:ext cx="7948569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2400" dirty="0">
                <a:hlinkClick r:id="rId4"/>
              </a:rPr>
              <a:t>https://cernbox.cern.ch/index.php/s/E4qimjeXzf67RLS</a:t>
            </a:r>
            <a:endParaRPr lang="en-GB" sz="2400" dirty="0"/>
          </a:p>
          <a:p>
            <a:r>
              <a:rPr lang="en-GB" sz="2400" dirty="0"/>
              <a:t>Password: </a:t>
            </a:r>
            <a:r>
              <a:rPr lang="en-GB" sz="2400" dirty="0" err="1"/>
              <a:t>easischool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2079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905002" y="1600200"/>
                <a:ext cx="5127103" cy="3484984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400" dirty="0"/>
                  <a:t>In a </a:t>
                </a:r>
                <a:r>
                  <a:rPr lang="en-GB" sz="2400" b="1" dirty="0"/>
                  <a:t>general</a:t>
                </a:r>
                <a:r>
                  <a:rPr lang="en-GB" sz="2400" dirty="0"/>
                  <a:t> cylindrical waveguide:</a:t>
                </a:r>
              </a:p>
              <a:p>
                <a:pPr marL="365760" lvl="1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num>
                                  <m:den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GB" sz="2000" i="1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𝜔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GB" sz="2000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GB" sz="2000" dirty="0"/>
                  <a:t> </a:t>
                </a:r>
              </a:p>
              <a:p>
                <a:pPr marL="365760" lvl="1" indent="0">
                  <a:lnSpc>
                    <a:spcPct val="150000"/>
                  </a:lnSpc>
                  <a:buNone/>
                </a:pPr>
                <a:r>
                  <a:rPr lang="en-GB" sz="2000" dirty="0">
                    <a:latin typeface="Cambria Math" panose="02040503050406030204" pitchFamily="18" charset="0"/>
                  </a:rPr>
                  <a:t>Propagation in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sz="2000" dirty="0">
                    <a:latin typeface="Cambria Math" panose="02040503050406030204" pitchFamily="18" charset="0"/>
                  </a:rPr>
                  <a:t>-direction: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ⅇ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𝑗</m:t>
                        </m:r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sup>
                    </m:sSup>
                  </m:oMath>
                </a14:m>
                <a:endParaRPr lang="en-GB" sz="2000" dirty="0">
                  <a:latin typeface="Cambria Math" panose="02040503050406030204" pitchFamily="18" charset="0"/>
                </a:endParaRPr>
              </a:p>
              <a:p>
                <a:pPr marL="365760" lvl="1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𝜔𝜇</m:t>
                        </m:r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dirty="0"/>
                  <a:t> for TE,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𝜔𝜀</m:t>
                        </m:r>
                      </m:den>
                    </m:f>
                  </m:oMath>
                </a14:m>
                <a:r>
                  <a:rPr lang="en-GB" sz="2000" dirty="0"/>
                  <a:t> for TE</a:t>
                </a:r>
              </a:p>
              <a:p>
                <a:pPr marL="365760" lvl="1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3413" y="1600200"/>
                <a:ext cx="5127103" cy="3484984"/>
              </a:xfrm>
              <a:blipFill rotWithShape="0">
                <a:blip r:embed="rId2"/>
                <a:stretch>
                  <a:fillRect l="-15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Summary waveguide dispersion and phase velocity: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 bwMode="auto">
              <a:xfrm>
                <a:off x="7320137" y="1772816"/>
                <a:ext cx="4109865" cy="3526222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900" dirty="0">
                    <a:solidFill>
                      <a:prstClr val="black"/>
                    </a:solidFill>
                  </a:rPr>
                  <a:t>Example: TE10-mode in a rectangular waveguide of width </a:t>
                </a:r>
                <a14:m>
                  <m:oMath xmlns:m="http://schemas.openxmlformats.org/officeDocument/2006/math">
                    <m:r>
                      <a:rPr lang="en-GB" sz="19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sz="1900" dirty="0">
                    <a:solidFill>
                      <a:prstClr val="black"/>
                    </a:solidFill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GB" sz="19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GB" sz="1900" i="1" dirty="0">
                    <a:solidFill>
                      <a:prstClr val="black"/>
                    </a:solidFill>
                    <a:latin typeface="Cambria Math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1900" i="1">
                        <a:solidFill>
                          <a:prstClr val="black"/>
                        </a:solidFill>
                        <a:latin typeface="Cambria Math"/>
                      </a:rPr>
                      <m:t>𝛾</m:t>
                    </m:r>
                    <m:r>
                      <a:rPr lang="en-GB" sz="1900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GB" sz="1900">
                        <a:solidFill>
                          <a:prstClr val="black"/>
                        </a:solidFill>
                        <a:latin typeface="Cambria Math"/>
                      </a:rPr>
                      <m:t>j</m:t>
                    </m:r>
                    <m:rad>
                      <m:radPr>
                        <m:degHide m:val="on"/>
                        <m:ctrlP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sz="1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1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sz="19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9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𝜔</m:t>
                                    </m:r>
                                  </m:num>
                                  <m:den>
                                    <m:r>
                                      <a:rPr lang="en-GB" sz="19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sz="19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sz="19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GB" sz="1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19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sz="19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9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en-GB" sz="19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𝑎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sz="19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GB" sz="1900" dirty="0">
                    <a:solidFill>
                      <a:prstClr val="black"/>
                    </a:solidFill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9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𝜔𝜇</m:t>
                        </m:r>
                      </m:num>
                      <m:den>
                        <m:sSub>
                          <m:sSubPr>
                            <m:ctrlPr>
                              <a:rPr lang="en-GB" sz="1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19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900" dirty="0">
                    <a:solidFill>
                      <a:prstClr val="black"/>
                    </a:solidFill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9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900">
                            <a:solidFill>
                              <a:prstClr val="black"/>
                            </a:solidFill>
                            <a:latin typeface="Cambria Math"/>
                          </a:rPr>
                          <m:t>cutoff</m:t>
                        </m:r>
                      </m:sub>
                    </m:sSub>
                    <m:r>
                      <a:rPr lang="en-GB" sz="1900" i="1">
                        <a:solidFill>
                          <a:prstClr val="black"/>
                        </a:solidFill>
                        <a:latin typeface="Cambria Math"/>
                      </a:rPr>
                      <m:t>=2</m:t>
                    </m:r>
                    <m:r>
                      <a:rPr lang="en-GB" sz="1900" i="1">
                        <a:solidFill>
                          <a:prstClr val="black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GB" sz="1900" dirty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18548" y="1772816"/>
                <a:ext cx="4109865" cy="3526222"/>
              </a:xfrm>
              <a:prstGeom prst="rect">
                <a:avLst/>
              </a:prstGeom>
              <a:blipFill rotWithShape="0">
                <a:blip r:embed="rId3"/>
                <a:stretch>
                  <a:fillRect l="-1329" b="-516"/>
                </a:stretch>
              </a:blipFill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35"/>
              <p:cNvSpPr txBox="1">
                <a:spLocks noChangeArrowheads="1"/>
              </p:cNvSpPr>
              <p:nvPr/>
            </p:nvSpPr>
            <p:spPr bwMode="auto">
              <a:xfrm>
                <a:off x="2351584" y="5517232"/>
                <a:ext cx="8257132" cy="415242"/>
              </a:xfrm>
              <a:prstGeom prst="rect">
                <a:avLst/>
              </a:prstGeom>
              <a:solidFill>
                <a:srgbClr val="0000D2"/>
              </a:solidFill>
              <a:ln w="12700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</a:rPr>
                  <a:t>In a hollow waveguide:   phase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𝜑</m:t>
                        </m:r>
                      </m:sub>
                    </m:sSub>
                    <m:r>
                      <a:rPr lang="en-GB" i="1">
                        <a:solidFill>
                          <a:srgbClr val="FFFF00"/>
                        </a:solidFill>
                        <a:latin typeface="Cambria Math"/>
                      </a:rPr>
                      <m:t>&gt;</m:t>
                    </m:r>
                    <m:r>
                      <a:rPr lang="en-GB" i="1">
                        <a:solidFill>
                          <a:srgbClr val="FFFF00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en-US" i="1" dirty="0">
                    <a:solidFill>
                      <a:srgbClr val="FFFF00"/>
                    </a:solidFill>
                  </a:rPr>
                  <a:t>, </a:t>
                </a:r>
                <a:r>
                  <a:rPr lang="en-US" dirty="0">
                    <a:solidFill>
                      <a:srgbClr val="FFFF00"/>
                    </a:solidFill>
                  </a:rPr>
                  <a:t>group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GB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𝑔𝑟</m:t>
                        </m:r>
                      </m:sub>
                    </m:sSub>
                    <m:r>
                      <a:rPr lang="en-GB" i="1">
                        <a:solidFill>
                          <a:srgbClr val="FFFF00"/>
                        </a:solidFill>
                        <a:latin typeface="Cambria Math"/>
                      </a:rPr>
                      <m:t>&lt;</m:t>
                    </m:r>
                    <m:r>
                      <a:rPr lang="en-GB" i="1">
                        <a:solidFill>
                          <a:srgbClr val="FFFF00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en-US" sz="2000" i="1" dirty="0">
                    <a:solidFill>
                      <a:srgbClr val="FFFF0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i="1" dirty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𝑔𝑟</m:t>
                        </m:r>
                      </m:sub>
                    </m:sSub>
                    <m:r>
                      <a:rPr lang="en-GB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GB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sub>
                    </m:sSub>
                    <m:r>
                      <a:rPr lang="en-GB" sz="2000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i="1" dirty="0">
                    <a:solidFill>
                      <a:srgbClr val="FFFF00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8" name="Text 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49996" y="5517232"/>
                <a:ext cx="8257132" cy="415242"/>
              </a:xfrm>
              <a:prstGeom prst="rect">
                <a:avLst/>
              </a:prstGeom>
              <a:blipFill rotWithShape="0">
                <a:blip r:embed="rId4"/>
                <a:stretch>
                  <a:fillRect l="-516" t="-5714" r="-590" b="-20000"/>
                </a:stretch>
              </a:blipFill>
              <a:ln w="12700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843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659746"/>
          </a:xfrm>
        </p:spPr>
        <p:txBody>
          <a:bodyPr/>
          <a:lstStyle/>
          <a:p>
            <a:r>
              <a:rPr lang="en-GB" dirty="0"/>
              <a:t>“</a:t>
            </a:r>
            <a:r>
              <a:rPr lang="en-GB" dirty="0" err="1"/>
              <a:t>Saclay</a:t>
            </a:r>
            <a:r>
              <a:rPr lang="en-GB" dirty="0"/>
              <a:t>” lever-arm tuner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795703-93D4-4BEB-9CE9-B9DD4D45F1FC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100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auto">
          <a:xfrm>
            <a:off x="2095760" y="977494"/>
            <a:ext cx="6048672" cy="1993868"/>
            <a:chOff x="1425" y="10243"/>
            <a:chExt cx="9611" cy="3166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5" y="10243"/>
              <a:ext cx="6271" cy="31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6" y="10938"/>
              <a:ext cx="3340" cy="2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85" y="816874"/>
            <a:ext cx="2776104" cy="231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1" descr="tuner a KEK 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27" y="3229130"/>
            <a:ext cx="3897983" cy="280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 bwMode="auto">
          <a:xfrm>
            <a:off x="8950117" y="6133225"/>
            <a:ext cx="20790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courtesy: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Eiji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Kako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/KEK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14482" y="3693674"/>
            <a:ext cx="5660977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Developed by DESY based on the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Saclay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design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Double lever system (leverage 1.25)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Cold stepping motor and gear combination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Screw nut system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Two piezo actuators for fast action in a preloaded frame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 components in cold location</a:t>
            </a:r>
          </a:p>
        </p:txBody>
      </p:sp>
    </p:spTree>
    <p:extLst>
      <p:ext uri="{BB962C8B-B14F-4D97-AF65-F5344CB8AC3E}">
        <p14:creationId xmlns:p14="http://schemas.microsoft.com/office/powerpoint/2010/main" val="381453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677337"/>
          </a:xfrm>
        </p:spPr>
        <p:txBody>
          <a:bodyPr/>
          <a:lstStyle/>
          <a:p>
            <a:r>
              <a:rPr lang="en-GB" dirty="0"/>
              <a:t>Slide-jack tuner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795703-93D4-4BEB-9CE9-B9DD4D45F1FC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101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図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419" y="882837"/>
            <a:ext cx="3202852" cy="3316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オブジェクト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17" t="-386" r="-439" b="-244"/>
          <a:stretch>
            <a:fillRect/>
          </a:stretch>
        </p:blipFill>
        <p:spPr bwMode="auto">
          <a:xfrm>
            <a:off x="5499720" y="862957"/>
            <a:ext cx="3888432" cy="302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3" descr="S1-G KEK Slide-Jack Tuner 20100413Di-024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539" y="3898383"/>
            <a:ext cx="3144995" cy="209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4" descr="S1-G Slide-Jack Tuner 20100324Di-002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2128" y="1224679"/>
            <a:ext cx="1748408" cy="263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 bwMode="auto">
          <a:xfrm>
            <a:off x="8465961" y="6133225"/>
            <a:ext cx="20790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courtesy: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Eiji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Kako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/KEK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91545" y="4327935"/>
            <a:ext cx="5055095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Developed by KEK for STF cryomodule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Slide-jack mechanism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Single high voltage piezo actuator for fast action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Warm stepping motor for easy maintenance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Access port for replacing piezo</a:t>
            </a:r>
          </a:p>
        </p:txBody>
      </p:sp>
    </p:spTree>
    <p:extLst>
      <p:ext uri="{BB962C8B-B14F-4D97-AF65-F5344CB8AC3E}">
        <p14:creationId xmlns:p14="http://schemas.microsoft.com/office/powerpoint/2010/main" val="230025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102</a:t>
            </a:fld>
            <a:endParaRPr lang="en-US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903909" y="939568"/>
                <a:ext cx="6493471" cy="4986286"/>
              </a:xfrm>
            </p:spPr>
            <p:txBody>
              <a:bodyPr>
                <a:no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Driven by mechanical vibration in the environment.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QWRs are particularly problematic due to the pendulum action of the inner conductor, which can have very low mechanical frequencies (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50…100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400" b="0" i="0" smtClean="0">
                        <a:latin typeface="Cambria Math" panose="02040503050406030204" pitchFamily="18" charset="0"/>
                      </a:rPr>
                      <m:t>Hz</m:t>
                    </m:r>
                  </m:oMath>
                </a14:m>
                <a:r>
                  <a:rPr lang="en-GB" sz="2400" dirty="0"/>
                  <a:t>)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need to reduce the RMS detuning to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≪10%</m:t>
                    </m:r>
                  </m:oMath>
                </a14:m>
                <a:r>
                  <a:rPr lang="en-GB" sz="1800" dirty="0"/>
                  <a:t> of the available BW to avoid nuisance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the other option is to increase the BW (lower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1800" dirty="0"/>
                  <a:t>, </a:t>
                </a:r>
                <a:br>
                  <a:rPr lang="en-GB" sz="1800" dirty="0"/>
                </a:br>
                <a:r>
                  <a:rPr lang="en-GB" sz="1800" dirty="0"/>
                  <a:t>costs power)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Mitigation: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stiffening during design/manufacture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centring the inner conductor by plastic deformation </a:t>
                </a:r>
                <a:br>
                  <a:rPr lang="en-GB" sz="1800" dirty="0"/>
                </a:br>
                <a:r>
                  <a:rPr lang="en-GB" sz="1800" dirty="0"/>
                  <a:t>so that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ⅆ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ⅆ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1800" dirty="0"/>
                  <a:t>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adding passive dampers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reduce environmental noise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3909" y="939568"/>
                <a:ext cx="6493471" cy="4986286"/>
              </a:xfrm>
              <a:blipFill>
                <a:blip r:embed="rId2"/>
                <a:stretch>
                  <a:fillRect l="-1220" t="-1711" r="-657" b="-1088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03909" y="177802"/>
            <a:ext cx="9475292" cy="761766"/>
          </a:xfrm>
        </p:spPr>
        <p:txBody>
          <a:bodyPr/>
          <a:lstStyle/>
          <a:p>
            <a:r>
              <a:rPr lang="en-GB" dirty="0"/>
              <a:t>Microphonics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3529" y="445763"/>
            <a:ext cx="2944609" cy="35726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2580" y="4038074"/>
            <a:ext cx="3974300" cy="268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98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103</a:t>
            </a:fld>
            <a:endParaRPr lang="en-US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903909" y="1185914"/>
                <a:ext cx="7231702" cy="4986286"/>
              </a:xfr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For QWRs a tuning plate at the open end near the beam tube is generally used.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For QWRs with removable tuning plate, a Nb puck can be welded to it – this reduces the cavity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400" dirty="0"/>
                  <a:t> by increasing the equivalent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sz="2400" dirty="0"/>
                  <a:t>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This puck can be trimmed after final fabrication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3909" y="1185914"/>
                <a:ext cx="7231702" cy="4986286"/>
              </a:xfrm>
              <a:blipFill>
                <a:blip r:embed="rId2"/>
                <a:stretch>
                  <a:fillRect l="-1095" t="-1711" r="-33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03909" y="177802"/>
            <a:ext cx="9475292" cy="744988"/>
          </a:xfrm>
        </p:spPr>
        <p:txBody>
          <a:bodyPr/>
          <a:lstStyle/>
          <a:p>
            <a:r>
              <a:rPr lang="en-GB" dirty="0"/>
              <a:t>Frequency compensation/tuning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9329" y="120004"/>
            <a:ext cx="1193651" cy="36698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09011" y="2661782"/>
            <a:ext cx="139875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tuning plate</a:t>
            </a:r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>
            <a:off x="9708387" y="3031114"/>
            <a:ext cx="1316785" cy="555541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3894" y="3955986"/>
            <a:ext cx="3269086" cy="264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24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963926-4777-4195-95C2-68A3E768E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A6D3DB-7B4B-460F-8A53-B159D5F34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F2F205-6112-4710-AEDC-3029583F6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104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8D43A0D-C37F-4B56-ACD0-C198544098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8B42B26-26DE-4BD2-97A0-43085A2E0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very much!</a:t>
            </a:r>
          </a:p>
        </p:txBody>
      </p:sp>
    </p:spTree>
    <p:extLst>
      <p:ext uri="{BB962C8B-B14F-4D97-AF65-F5344CB8AC3E}">
        <p14:creationId xmlns:p14="http://schemas.microsoft.com/office/powerpoint/2010/main" val="125578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69130"/>
            <a:ext cx="8229600" cy="787473"/>
          </a:xfrm>
        </p:spPr>
        <p:txBody>
          <a:bodyPr/>
          <a:lstStyle/>
          <a:p>
            <a:r>
              <a:rPr lang="en-GB" dirty="0">
                <a:latin typeface="+mn-lt"/>
              </a:rPr>
              <a:t>Rectangular waveguide modes</a:t>
            </a: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2316" y="101734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5890" y="101734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4310" y="101734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72186" y="101734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92316" y="210123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15890" y="2107948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34310" y="2107948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572186" y="2107948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092316" y="317280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15890" y="317280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34310" y="317280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572186" y="317280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92316" y="424437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515890" y="424437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034310" y="424437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572186" y="424437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7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092316" y="531594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8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515890" y="531594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9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034310" y="531594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0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9572186" y="5315945"/>
            <a:ext cx="1885962" cy="93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25"/>
          <p:cNvSpPr/>
          <p:nvPr/>
        </p:nvSpPr>
        <p:spPr>
          <a:xfrm>
            <a:off x="2781278" y="828000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10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247716" y="828000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20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677252" y="828000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01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215128" y="828000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11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781278" y="1971008"/>
            <a:ext cx="5485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TM</a:t>
            </a:r>
            <a:r>
              <a:rPr lang="en-US" sz="1400" baseline="-25000" dirty="0">
                <a:solidFill>
                  <a:prstClr val="black"/>
                </a:solidFill>
              </a:rPr>
              <a:t>11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176278" y="1971008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21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677252" y="1971008"/>
            <a:ext cx="5485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TM</a:t>
            </a:r>
            <a:r>
              <a:rPr lang="en-US" sz="1400" baseline="-25000" dirty="0">
                <a:solidFill>
                  <a:prstClr val="black"/>
                </a:solidFill>
              </a:rPr>
              <a:t>21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0215128" y="1971008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30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781278" y="3042578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31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176278" y="3042578"/>
            <a:ext cx="5485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TM</a:t>
            </a:r>
            <a:r>
              <a:rPr lang="en-US" sz="1400" baseline="-25000" dirty="0">
                <a:solidFill>
                  <a:prstClr val="black"/>
                </a:solidFill>
              </a:rPr>
              <a:t>31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748690" y="3042578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40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0215128" y="3042578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02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781278" y="4114148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12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176278" y="4114148"/>
            <a:ext cx="5485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TM</a:t>
            </a:r>
            <a:r>
              <a:rPr lang="en-US" sz="1400" baseline="-25000" dirty="0">
                <a:solidFill>
                  <a:prstClr val="black"/>
                </a:solidFill>
              </a:rPr>
              <a:t>12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748690" y="4114148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41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286566" y="4114148"/>
            <a:ext cx="5485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TM</a:t>
            </a:r>
            <a:r>
              <a:rPr lang="en-US" sz="1400" baseline="-25000" dirty="0">
                <a:solidFill>
                  <a:prstClr val="black"/>
                </a:solidFill>
              </a:rPr>
              <a:t>41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781278" y="5185718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22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176278" y="5185718"/>
            <a:ext cx="5485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TM</a:t>
            </a:r>
            <a:r>
              <a:rPr lang="en-US" sz="1400" baseline="-25000" dirty="0">
                <a:solidFill>
                  <a:prstClr val="black"/>
                </a:solidFill>
              </a:rPr>
              <a:t>22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748690" y="5185718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50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0286566" y="5185718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TE</a:t>
            </a:r>
            <a:r>
              <a:rPr lang="en-US" sz="1400" baseline="-25000" dirty="0">
                <a:solidFill>
                  <a:prstClr val="black"/>
                </a:solidFill>
              </a:rPr>
              <a:t>32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951985" y="6289576"/>
            <a:ext cx="131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plotted: </a:t>
            </a:r>
            <a:r>
              <a:rPr lang="en-GB" sz="1400" i="1" dirty="0">
                <a:solidFill>
                  <a:prstClr val="black"/>
                </a:solidFill>
              </a:rPr>
              <a:t>E</a:t>
            </a:r>
            <a:r>
              <a:rPr lang="en-GB" sz="1400" dirty="0">
                <a:solidFill>
                  <a:prstClr val="black"/>
                </a:solidFill>
              </a:rPr>
              <a:t>-field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</p:spTree>
    <p:extLst>
      <p:ext uri="{BB962C8B-B14F-4D97-AF65-F5344CB8AC3E}">
        <p14:creationId xmlns:p14="http://schemas.microsoft.com/office/powerpoint/2010/main" val="152585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Radial waves</a:t>
            </a:r>
          </a:p>
        </p:txBody>
      </p:sp>
      <p:pic>
        <p:nvPicPr>
          <p:cNvPr id="151553" name="Picture 1" descr="radialwav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2774" y="2852936"/>
            <a:ext cx="2808287" cy="2792412"/>
          </a:xfrm>
          <a:prstGeom prst="rect">
            <a:avLst/>
          </a:prstGeom>
          <a:noFill/>
        </p:spPr>
      </p:pic>
      <p:pic>
        <p:nvPicPr>
          <p:cNvPr id="151554" name="Picture 2" descr="radialwav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5524" y="2852936"/>
            <a:ext cx="2808287" cy="2792412"/>
          </a:xfrm>
          <a:prstGeom prst="rect">
            <a:avLst/>
          </a:prstGeom>
          <a:noFill/>
        </p:spPr>
      </p:pic>
      <p:pic>
        <p:nvPicPr>
          <p:cNvPr id="151555" name="Picture 3" descr="Roundwg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28274" y="2852936"/>
            <a:ext cx="2808287" cy="2792412"/>
          </a:xfrm>
          <a:prstGeom prst="rect">
            <a:avLst/>
          </a:prstGeom>
          <a:noFill/>
        </p:spPr>
      </p:pic>
      <p:graphicFrame>
        <p:nvGraphicFramePr>
          <p:cNvPr id="151556" name="Object 4"/>
          <p:cNvGraphicFramePr>
            <a:graphicFrameLocks noChangeAspect="1"/>
          </p:cNvGraphicFramePr>
          <p:nvPr/>
        </p:nvGraphicFramePr>
        <p:xfrm>
          <a:off x="2762497" y="5767588"/>
          <a:ext cx="2195512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6" imgW="1460160" imgH="253800" progId="Equation.3">
                  <p:embed/>
                </p:oleObj>
              </mc:Choice>
              <mc:Fallback>
                <p:oleObj name="Equation" r:id="rId6" imgW="1460160" imgH="253800" progId="Equation.3">
                  <p:embed/>
                  <p:pic>
                    <p:nvPicPr>
                      <p:cNvPr id="1515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2497" y="5767588"/>
                        <a:ext cx="2195512" cy="382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57" name="Object 5"/>
          <p:cNvGraphicFramePr>
            <a:graphicFrameLocks noChangeAspect="1"/>
          </p:cNvGraphicFramePr>
          <p:nvPr/>
        </p:nvGraphicFramePr>
        <p:xfrm>
          <a:off x="5567611" y="5767588"/>
          <a:ext cx="2176463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8" imgW="1447560" imgH="253800" progId="Equation.3">
                  <p:embed/>
                </p:oleObj>
              </mc:Choice>
              <mc:Fallback>
                <p:oleObj name="Equation" r:id="rId8" imgW="1447560" imgH="253800" progId="Equation.3">
                  <p:embed/>
                  <p:pic>
                    <p:nvPicPr>
                      <p:cNvPr id="15155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lum brigh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7611" y="5767588"/>
                        <a:ext cx="2176463" cy="382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58" name="Object 6"/>
          <p:cNvGraphicFramePr>
            <a:graphicFrameLocks noChangeAspect="1"/>
          </p:cNvGraphicFramePr>
          <p:nvPr/>
        </p:nvGraphicFramePr>
        <p:xfrm>
          <a:off x="8507661" y="5777113"/>
          <a:ext cx="2022475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10" imgW="1346040" imgH="241200" progId="Equation.3">
                  <p:embed/>
                </p:oleObj>
              </mc:Choice>
              <mc:Fallback>
                <p:oleObj name="Equation" r:id="rId10" imgW="1346040" imgH="241200" progId="Equation.3">
                  <p:embed/>
                  <p:pic>
                    <p:nvPicPr>
                      <p:cNvPr id="15155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lum brigh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7661" y="5777113"/>
                        <a:ext cx="2022475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2839110" y="1404206"/>
            <a:ext cx="67034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Also radial waves may be interpreted as superposition of plane waves.</a:t>
            </a:r>
          </a:p>
          <a:p>
            <a:r>
              <a:rPr lang="en-GB" dirty="0">
                <a:solidFill>
                  <a:prstClr val="black"/>
                </a:solidFill>
              </a:rPr>
              <a:t>The superposition of an outward and an inward radial wave can result in the field of a round hollow waveguide.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</p:spTree>
    <p:extLst>
      <p:ext uri="{BB962C8B-B14F-4D97-AF65-F5344CB8AC3E}">
        <p14:creationId xmlns:p14="http://schemas.microsoft.com/office/powerpoint/2010/main" val="165018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RTE11-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63552" y="1052513"/>
            <a:ext cx="3048000" cy="2705100"/>
          </a:xfrm>
          <a:prstGeom prst="rect">
            <a:avLst/>
          </a:prstGeom>
        </p:spPr>
      </p:pic>
      <p:pic>
        <p:nvPicPr>
          <p:cNvPr id="29" name="Picture 28" descr="RTE11-H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63552" y="3643314"/>
            <a:ext cx="3048000" cy="2705100"/>
          </a:xfrm>
          <a:prstGeom prst="rect">
            <a:avLst/>
          </a:prstGeom>
        </p:spPr>
      </p:pic>
      <p:pic>
        <p:nvPicPr>
          <p:cNvPr id="26" name="Picture 25" descr="RTM01-H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6629" y="3643314"/>
            <a:ext cx="3048000" cy="2705100"/>
          </a:xfrm>
          <a:prstGeom prst="rect">
            <a:avLst/>
          </a:prstGeom>
        </p:spPr>
      </p:pic>
      <p:pic>
        <p:nvPicPr>
          <p:cNvPr id="27" name="Picture 26" descr="RTM01-E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6629" y="1052513"/>
            <a:ext cx="3048000" cy="2705100"/>
          </a:xfrm>
          <a:prstGeom prst="rect">
            <a:avLst/>
          </a:prstGeom>
        </p:spPr>
      </p:pic>
      <p:pic>
        <p:nvPicPr>
          <p:cNvPr id="24" name="Picture 23" descr="RTE01-E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76592" y="1052513"/>
            <a:ext cx="3048000" cy="2705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596" y="214290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en-GB" dirty="0"/>
              <a:t>Round waveguide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330194" y="285729"/>
            <a:ext cx="8983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prstClr val="black"/>
                </a:solidFill>
              </a:rPr>
              <a:t>f/</a:t>
            </a:r>
            <a:r>
              <a:rPr lang="en-GB" sz="1400" i="1" dirty="0" err="1">
                <a:solidFill>
                  <a:prstClr val="black"/>
                </a:solidFill>
              </a:rPr>
              <a:t>f</a:t>
            </a:r>
            <a:r>
              <a:rPr lang="en-GB" sz="1400" i="1" baseline="-25000" dirty="0" err="1">
                <a:solidFill>
                  <a:prstClr val="black"/>
                </a:solidFill>
              </a:rPr>
              <a:t>c</a:t>
            </a:r>
            <a:r>
              <a:rPr lang="en-GB" sz="1400" dirty="0">
                <a:solidFill>
                  <a:prstClr val="black"/>
                </a:solidFill>
              </a:rPr>
              <a:t> = 1.44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77947" y="683183"/>
            <a:ext cx="1589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TE</a:t>
            </a:r>
            <a:r>
              <a:rPr lang="en-GB" sz="1400" baseline="-25000" dirty="0">
                <a:solidFill>
                  <a:prstClr val="black"/>
                </a:solidFill>
              </a:rPr>
              <a:t>11</a:t>
            </a:r>
            <a:r>
              <a:rPr lang="en-GB" sz="1400" dirty="0">
                <a:solidFill>
                  <a:prstClr val="black"/>
                </a:solidFill>
              </a:rPr>
              <a:t> – fundamental</a:t>
            </a:r>
          </a:p>
        </p:txBody>
      </p:sp>
      <p:graphicFrame>
        <p:nvGraphicFramePr>
          <p:cNvPr id="90113" name="Object 1"/>
          <p:cNvGraphicFramePr>
            <a:graphicFrameLocks noChangeAspect="1"/>
          </p:cNvGraphicFramePr>
          <p:nvPr/>
        </p:nvGraphicFramePr>
        <p:xfrm>
          <a:off x="3778066" y="1052515"/>
          <a:ext cx="1068387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8" imgW="1777680" imgH="723600" progId="Equation.3">
                  <p:embed/>
                </p:oleObj>
              </mc:Choice>
              <mc:Fallback>
                <p:oleObj name="Equation" r:id="rId8" imgW="1777680" imgH="723600" progId="Equation.3">
                  <p:embed/>
                  <p:pic>
                    <p:nvPicPr>
                      <p:cNvPr id="90113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8066" y="1052515"/>
                        <a:ext cx="1068387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4" name="Object 2"/>
          <p:cNvGraphicFramePr>
            <a:graphicFrameLocks noChangeAspect="1"/>
          </p:cNvGraphicFramePr>
          <p:nvPr/>
        </p:nvGraphicFramePr>
        <p:xfrm>
          <a:off x="7074019" y="1052515"/>
          <a:ext cx="1068387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10" imgW="1777680" imgH="723600" progId="Equation.3">
                  <p:embed/>
                </p:oleObj>
              </mc:Choice>
              <mc:Fallback>
                <p:oleObj name="Equation" r:id="rId10" imgW="1777680" imgH="723600" progId="Equation.3">
                  <p:embed/>
                  <p:pic>
                    <p:nvPicPr>
                      <p:cNvPr id="9011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4019" y="1052515"/>
                        <a:ext cx="1068387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5" name="Object 3"/>
          <p:cNvGraphicFramePr>
            <a:graphicFrameLocks noChangeAspect="1"/>
          </p:cNvGraphicFramePr>
          <p:nvPr/>
        </p:nvGraphicFramePr>
        <p:xfrm>
          <a:off x="10067302" y="1052515"/>
          <a:ext cx="1068388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12" imgW="1777680" imgH="723600" progId="Equation.3">
                  <p:embed/>
                </p:oleObj>
              </mc:Choice>
              <mc:Fallback>
                <p:oleObj name="Equation" r:id="rId12" imgW="1777680" imgH="723600" progId="Equation.3">
                  <p:embed/>
                  <p:pic>
                    <p:nvPicPr>
                      <p:cNvPr id="9011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7302" y="1052515"/>
                        <a:ext cx="1068388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788135" y="683183"/>
            <a:ext cx="1414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TM</a:t>
            </a:r>
            <a:r>
              <a:rPr lang="en-GB" sz="1400" baseline="-25000" dirty="0">
                <a:solidFill>
                  <a:prstClr val="black"/>
                </a:solidFill>
              </a:rPr>
              <a:t>01</a:t>
            </a:r>
            <a:r>
              <a:rPr lang="en-GB" sz="1400" dirty="0">
                <a:solidFill>
                  <a:prstClr val="black"/>
                </a:solidFill>
              </a:rPr>
              <a:t> – axial field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52856" y="683183"/>
            <a:ext cx="1233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TE</a:t>
            </a:r>
            <a:r>
              <a:rPr lang="en-GB" sz="1400" baseline="-25000" dirty="0">
                <a:solidFill>
                  <a:prstClr val="black"/>
                </a:solidFill>
              </a:rPr>
              <a:t>01</a:t>
            </a:r>
            <a:r>
              <a:rPr lang="en-GB" sz="1400" dirty="0">
                <a:solidFill>
                  <a:prstClr val="black"/>
                </a:solidFill>
              </a:rPr>
              <a:t> – low loss</a:t>
            </a:r>
          </a:p>
        </p:txBody>
      </p:sp>
      <p:pic>
        <p:nvPicPr>
          <p:cNvPr id="25" name="Picture 24" descr="RTE01-H.g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8376592" y="3643314"/>
            <a:ext cx="3048000" cy="27051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</p:spTree>
    <p:extLst>
      <p:ext uri="{BB962C8B-B14F-4D97-AF65-F5344CB8AC3E}">
        <p14:creationId xmlns:p14="http://schemas.microsoft.com/office/powerpoint/2010/main" val="292978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2" grpId="1"/>
      <p:bldP spid="22" grpId="2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596" y="28572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GB" dirty="0"/>
              <a:t>Circular waveguide modes</a:t>
            </a:r>
          </a:p>
        </p:txBody>
      </p:sp>
      <p:pic>
        <p:nvPicPr>
          <p:cNvPr id="2160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8854" y="1071548"/>
            <a:ext cx="1567058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6672" y="1071548"/>
            <a:ext cx="1567058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7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8176" y="1071548"/>
            <a:ext cx="1567058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7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8854" y="2852740"/>
            <a:ext cx="1567058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7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56672" y="2852740"/>
            <a:ext cx="1567058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7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38176" y="2852740"/>
            <a:ext cx="1567058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74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08854" y="4643448"/>
            <a:ext cx="1567058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75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56672" y="4643448"/>
            <a:ext cx="1567058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076" name="Picture 1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38176" y="4643448"/>
            <a:ext cx="1567058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4016300" y="1285860"/>
            <a:ext cx="522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TE</a:t>
            </a:r>
            <a:r>
              <a:rPr lang="en-US" sz="1600" baseline="-25000" dirty="0">
                <a:solidFill>
                  <a:prstClr val="black"/>
                </a:solidFill>
              </a:rPr>
              <a:t>11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802780" y="1285860"/>
            <a:ext cx="6142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TM</a:t>
            </a:r>
            <a:r>
              <a:rPr lang="en-US" sz="1600" baseline="-25000" dirty="0">
                <a:solidFill>
                  <a:prstClr val="black"/>
                </a:solidFill>
              </a:rPr>
              <a:t>01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944862" y="3000372"/>
            <a:ext cx="522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TE</a:t>
            </a:r>
            <a:r>
              <a:rPr lang="en-US" sz="1600" baseline="-25000" dirty="0">
                <a:solidFill>
                  <a:prstClr val="black"/>
                </a:solidFill>
              </a:rPr>
              <a:t>21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016696" y="2997200"/>
            <a:ext cx="522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TE</a:t>
            </a:r>
            <a:r>
              <a:rPr lang="en-US" sz="1600" baseline="-25000" dirty="0">
                <a:solidFill>
                  <a:prstClr val="black"/>
                </a:solidFill>
              </a:rPr>
              <a:t>21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945258" y="1285860"/>
            <a:ext cx="522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TE</a:t>
            </a:r>
            <a:r>
              <a:rPr lang="en-US" sz="1600" baseline="-25000" dirty="0">
                <a:solidFill>
                  <a:prstClr val="black"/>
                </a:solidFill>
              </a:rPr>
              <a:t>11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874216" y="2997200"/>
            <a:ext cx="522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TE</a:t>
            </a:r>
            <a:r>
              <a:rPr lang="en-US" sz="1600" baseline="-25000" dirty="0">
                <a:solidFill>
                  <a:prstClr val="black"/>
                </a:solidFill>
              </a:rPr>
              <a:t>31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73424" y="4868863"/>
            <a:ext cx="522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TE</a:t>
            </a:r>
            <a:r>
              <a:rPr lang="en-US" sz="1600" baseline="-25000" dirty="0">
                <a:solidFill>
                  <a:prstClr val="black"/>
                </a:solidFill>
              </a:rPr>
              <a:t>31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016696" y="4868863"/>
            <a:ext cx="5229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TE</a:t>
            </a:r>
            <a:r>
              <a:rPr lang="en-US" sz="1600" baseline="-25000" dirty="0">
                <a:solidFill>
                  <a:prstClr val="black"/>
                </a:solidFill>
              </a:rPr>
              <a:t>01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874218" y="4868863"/>
            <a:ext cx="6142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TM</a:t>
            </a:r>
            <a:r>
              <a:rPr lang="en-US" sz="1600" baseline="-25000" dirty="0">
                <a:solidFill>
                  <a:prstClr val="black"/>
                </a:solidFill>
              </a:rPr>
              <a:t>11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951985" y="6289576"/>
            <a:ext cx="131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plotted: </a:t>
            </a:r>
            <a:r>
              <a:rPr lang="en-GB" sz="1400" i="1" dirty="0">
                <a:solidFill>
                  <a:prstClr val="black"/>
                </a:solidFill>
              </a:rPr>
              <a:t>E</a:t>
            </a:r>
            <a:r>
              <a:rPr lang="en-GB" sz="1400" dirty="0">
                <a:solidFill>
                  <a:prstClr val="black"/>
                </a:solidFill>
              </a:rPr>
              <a:t>-field</a:t>
            </a:r>
          </a:p>
        </p:txBody>
      </p:sp>
    </p:spTree>
    <p:extLst>
      <p:ext uri="{BB962C8B-B14F-4D97-AF65-F5344CB8AC3E}">
        <p14:creationId xmlns:p14="http://schemas.microsoft.com/office/powerpoint/2010/main" val="203240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596" y="214290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GB" dirty="0"/>
              <a:t>Waveguide perturbed by notches</a:t>
            </a:r>
          </a:p>
        </p:txBody>
      </p:sp>
      <p:pic>
        <p:nvPicPr>
          <p:cNvPr id="8" name="Picture 7" descr="Perurbed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09920" y="773113"/>
            <a:ext cx="5953125" cy="4095750"/>
          </a:xfrm>
          <a:prstGeom prst="rect">
            <a:avLst/>
          </a:prstGeom>
        </p:spPr>
      </p:pic>
      <p:pic>
        <p:nvPicPr>
          <p:cNvPr id="9" name="Picture 8" descr="PerurbedE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09920" y="773113"/>
            <a:ext cx="5953125" cy="40957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30785" y="796884"/>
            <a:ext cx="2334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perturbations (“notches”)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24168" y="5500704"/>
            <a:ext cx="6209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Reflections from notches lead to a superimposed standing wave pattern.</a:t>
            </a:r>
          </a:p>
          <a:p>
            <a:r>
              <a:rPr lang="en-GB" sz="16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“Trapped mode”</a:t>
            </a:r>
          </a:p>
        </p:txBody>
      </p:sp>
      <p:sp>
        <p:nvSpPr>
          <p:cNvPr id="26" name="Curved Right Arrow 25"/>
          <p:cNvSpPr/>
          <p:nvPr/>
        </p:nvSpPr>
        <p:spPr>
          <a:xfrm flipV="1">
            <a:off x="5024430" y="4786324"/>
            <a:ext cx="215904" cy="5860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8" name="Right Arrow 27"/>
          <p:cNvSpPr/>
          <p:nvPr/>
        </p:nvSpPr>
        <p:spPr>
          <a:xfrm flipH="1">
            <a:off x="5310182" y="5286388"/>
            <a:ext cx="1571636" cy="1208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5310182" y="4758959"/>
            <a:ext cx="1571636" cy="120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1" name="Curved Right Arrow 30"/>
          <p:cNvSpPr/>
          <p:nvPr/>
        </p:nvSpPr>
        <p:spPr>
          <a:xfrm flipV="1">
            <a:off x="5024430" y="4786324"/>
            <a:ext cx="215904" cy="5860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3" name="Right Arrow 32"/>
          <p:cNvSpPr/>
          <p:nvPr/>
        </p:nvSpPr>
        <p:spPr>
          <a:xfrm>
            <a:off x="4738678" y="4758961"/>
            <a:ext cx="357190" cy="988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 flipH="1">
            <a:off x="4881554" y="5286388"/>
            <a:ext cx="357190" cy="988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6" name="Curved Right Arrow 35"/>
          <p:cNvSpPr/>
          <p:nvPr/>
        </p:nvSpPr>
        <p:spPr>
          <a:xfrm flipH="1">
            <a:off x="4738678" y="4786322"/>
            <a:ext cx="212724" cy="58602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 flipH="1">
            <a:off x="3238480" y="5286390"/>
            <a:ext cx="1428760" cy="1099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8" name="Right Arrow 37"/>
          <p:cNvSpPr/>
          <p:nvPr/>
        </p:nvSpPr>
        <p:spPr>
          <a:xfrm>
            <a:off x="3238480" y="4758959"/>
            <a:ext cx="1428760" cy="1099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9" name="Curved Right Arrow 38"/>
          <p:cNvSpPr/>
          <p:nvPr/>
        </p:nvSpPr>
        <p:spPr>
          <a:xfrm flipV="1">
            <a:off x="7239008" y="4786324"/>
            <a:ext cx="215904" cy="5860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40" name="Right Arrow 39"/>
          <p:cNvSpPr/>
          <p:nvPr/>
        </p:nvSpPr>
        <p:spPr>
          <a:xfrm flipH="1">
            <a:off x="7524760" y="5286389"/>
            <a:ext cx="1284422" cy="988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1" name="Right Arrow 40"/>
          <p:cNvSpPr/>
          <p:nvPr/>
        </p:nvSpPr>
        <p:spPr>
          <a:xfrm>
            <a:off x="7524760" y="4758961"/>
            <a:ext cx="1284420" cy="988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2" name="Curved Right Arrow 41"/>
          <p:cNvSpPr/>
          <p:nvPr/>
        </p:nvSpPr>
        <p:spPr>
          <a:xfrm flipV="1">
            <a:off x="7239008" y="4786324"/>
            <a:ext cx="215904" cy="58602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43" name="Right Arrow 42"/>
          <p:cNvSpPr/>
          <p:nvPr/>
        </p:nvSpPr>
        <p:spPr>
          <a:xfrm>
            <a:off x="6953256" y="4758961"/>
            <a:ext cx="357190" cy="988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 flipH="1">
            <a:off x="7096132" y="5286388"/>
            <a:ext cx="357190" cy="988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5" name="Curved Right Arrow 44"/>
          <p:cNvSpPr/>
          <p:nvPr/>
        </p:nvSpPr>
        <p:spPr>
          <a:xfrm flipH="1">
            <a:off x="6953256" y="4786322"/>
            <a:ext cx="212724" cy="58602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38414" y="4940834"/>
            <a:ext cx="1564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Signal flow chart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</p:spTree>
    <p:extLst>
      <p:ext uri="{BB962C8B-B14F-4D97-AF65-F5344CB8AC3E}">
        <p14:creationId xmlns:p14="http://schemas.microsoft.com/office/powerpoint/2010/main" val="93448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ece-of-round0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9726" y="928672"/>
            <a:ext cx="2743200" cy="2886075"/>
          </a:xfrm>
          <a:prstGeom prst="rect">
            <a:avLst/>
          </a:prstGeom>
        </p:spPr>
      </p:pic>
      <p:pic>
        <p:nvPicPr>
          <p:cNvPr id="20" name="Picture 19" descr="piece-of-round0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9726" y="3643316"/>
            <a:ext cx="2743200" cy="2886075"/>
          </a:xfrm>
          <a:prstGeom prst="rect">
            <a:avLst/>
          </a:prstGeom>
        </p:spPr>
      </p:pic>
      <p:pic>
        <p:nvPicPr>
          <p:cNvPr id="21" name="Picture 20" descr="piece-of-round1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38684" y="928672"/>
            <a:ext cx="2743200" cy="2886075"/>
          </a:xfrm>
          <a:prstGeom prst="rect">
            <a:avLst/>
          </a:prstGeom>
        </p:spPr>
      </p:pic>
      <p:pic>
        <p:nvPicPr>
          <p:cNvPr id="22" name="Picture 21" descr="piece-of-round1H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38684" y="3643316"/>
            <a:ext cx="2743200" cy="2886075"/>
          </a:xfrm>
          <a:prstGeom prst="rect">
            <a:avLst/>
          </a:prstGeom>
        </p:spPr>
      </p:pic>
      <p:pic>
        <p:nvPicPr>
          <p:cNvPr id="23" name="Picture 22" descr="piece-of-round2E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96198" y="928672"/>
            <a:ext cx="2743200" cy="2886075"/>
          </a:xfrm>
          <a:prstGeom prst="rect">
            <a:avLst/>
          </a:prstGeom>
        </p:spPr>
      </p:pic>
      <p:pic>
        <p:nvPicPr>
          <p:cNvPr id="24" name="Picture 23" descr="piece-of-round2H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96198" y="3643316"/>
            <a:ext cx="2743200" cy="28860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90081"/>
            <a:ext cx="8229600" cy="745270"/>
          </a:xfrm>
        </p:spPr>
        <p:txBody>
          <a:bodyPr>
            <a:normAutofit/>
          </a:bodyPr>
          <a:lstStyle/>
          <a:p>
            <a:r>
              <a:rPr lang="en-GB" dirty="0"/>
              <a:t>Short-circuited waveguide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38284" y="924320"/>
            <a:ext cx="25551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</a:rPr>
              <a:t>TM</a:t>
            </a:r>
            <a:r>
              <a:rPr lang="en-GB" sz="1600" baseline="-25000" dirty="0">
                <a:solidFill>
                  <a:prstClr val="black"/>
                </a:solidFill>
              </a:rPr>
              <a:t>010</a:t>
            </a:r>
            <a:r>
              <a:rPr lang="en-GB" sz="1600" dirty="0">
                <a:solidFill>
                  <a:prstClr val="black"/>
                </a:solidFill>
              </a:rPr>
              <a:t> (no axial dependence)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38810" y="924320"/>
            <a:ext cx="68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</a:rPr>
              <a:t>TM</a:t>
            </a:r>
            <a:r>
              <a:rPr lang="en-GB" sz="1600" baseline="-25000" dirty="0">
                <a:solidFill>
                  <a:prstClr val="black"/>
                </a:solidFill>
              </a:rPr>
              <a:t>011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39206" y="924320"/>
            <a:ext cx="68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</a:rPr>
              <a:t>TM</a:t>
            </a:r>
            <a:r>
              <a:rPr lang="en-GB" sz="1600" baseline="-25000" dirty="0">
                <a:solidFill>
                  <a:prstClr val="black"/>
                </a:solidFill>
              </a:rPr>
              <a:t>012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</p:spTree>
    <p:extLst>
      <p:ext uri="{BB962C8B-B14F-4D97-AF65-F5344CB8AC3E}">
        <p14:creationId xmlns:p14="http://schemas.microsoft.com/office/powerpoint/2010/main" val="270348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>
            <a:stCxn id="22" idx="0"/>
          </p:cNvCxnSpPr>
          <p:nvPr/>
        </p:nvCxnSpPr>
        <p:spPr>
          <a:xfrm>
            <a:off x="4652416" y="1785926"/>
            <a:ext cx="3424" cy="214713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841169" y="1785926"/>
            <a:ext cx="3424" cy="214713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661780" y="3750464"/>
            <a:ext cx="3216820" cy="0"/>
          </a:xfrm>
          <a:prstGeom prst="straightConnector1">
            <a:avLst/>
          </a:prstGeom>
          <a:ln w="127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171226" cy="787473"/>
          </a:xfrm>
        </p:spPr>
        <p:txBody>
          <a:bodyPr>
            <a:normAutofit/>
          </a:bodyPr>
          <a:lstStyle/>
          <a:p>
            <a:r>
              <a:rPr lang="en-GB" sz="4000" dirty="0"/>
              <a:t>Single WG mode between two shorts</a:t>
            </a:r>
          </a:p>
        </p:txBody>
      </p:sp>
      <p:sp>
        <p:nvSpPr>
          <p:cNvPr id="12" name="Curved Left Arrow 11"/>
          <p:cNvSpPr/>
          <p:nvPr/>
        </p:nvSpPr>
        <p:spPr>
          <a:xfrm>
            <a:off x="8024826" y="1857364"/>
            <a:ext cx="500066" cy="128588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3" name="Curved Right Arrow 12"/>
          <p:cNvSpPr/>
          <p:nvPr/>
        </p:nvSpPr>
        <p:spPr>
          <a:xfrm flipV="1">
            <a:off x="3951270" y="1785926"/>
            <a:ext cx="500066" cy="135732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4881554" y="1785926"/>
            <a:ext cx="278608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flipH="1">
            <a:off x="4881554" y="3000372"/>
            <a:ext cx="278608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08330" y="1214424"/>
            <a:ext cx="761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short</a:t>
            </a:r>
            <a:br>
              <a:rPr lang="en-GB" dirty="0">
                <a:solidFill>
                  <a:prstClr val="black"/>
                </a:solidFill>
              </a:rPr>
            </a:br>
            <a:r>
              <a:rPr lang="en-GB" dirty="0">
                <a:solidFill>
                  <a:prstClr val="black"/>
                </a:solidFill>
              </a:rPr>
              <a:t>circuit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382018" y="1357300"/>
            <a:ext cx="761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short</a:t>
            </a:r>
            <a:br>
              <a:rPr lang="en-GB" dirty="0">
                <a:solidFill>
                  <a:prstClr val="black"/>
                </a:solidFill>
              </a:rPr>
            </a:br>
            <a:r>
              <a:rPr lang="en-GB" dirty="0">
                <a:solidFill>
                  <a:prstClr val="black"/>
                </a:solidFill>
              </a:rPr>
              <a:t>circuit</a:t>
            </a:r>
          </a:p>
        </p:txBody>
      </p:sp>
      <p:sp>
        <p:nvSpPr>
          <p:cNvPr id="22" name="Oval 21"/>
          <p:cNvSpPr/>
          <p:nvPr/>
        </p:nvSpPr>
        <p:spPr>
          <a:xfrm>
            <a:off x="4545259" y="178592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199975" y="4036158"/>
                <a:ext cx="5679888" cy="21991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dirty="0">
                    <a:solidFill>
                      <a:prstClr val="black"/>
                    </a:solidFill>
                  </a:rPr>
                  <a:t>Eigenvalue equation for field amplitude </a:t>
                </a:r>
                <a14:m>
                  <m:oMath xmlns:m="http://schemas.openxmlformats.org/officeDocument/2006/math">
                    <m:r>
                      <a:rPr lang="en-GB" i="1" dirty="0">
                        <a:solidFill>
                          <a:prstClr val="black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GB" dirty="0">
                    <a:solidFill>
                      <a:prstClr val="black"/>
                    </a:solidFill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prstClr val="black"/>
                          </a:solidFill>
                          <a:latin typeface="Cambria Math"/>
                        </a:rPr>
                        <m:t>𝑎</m:t>
                      </m:r>
                      <m:r>
                        <a:rPr lang="en-GB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j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p>
                      </m:sSup>
                      <m:r>
                        <a:rPr lang="en-GB" i="1">
                          <a:solidFill>
                            <a:prstClr val="black"/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dirty="0">
                    <a:solidFill>
                      <a:prstClr val="black"/>
                    </a:solidFill>
                  </a:rPr>
                  <a:t>Non-vanishing solutions exist for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ℓ=2</m:t>
                    </m:r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𝜋</m:t>
                    </m:r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𝑚</m:t>
                    </m:r>
                  </m:oMath>
                </a14:m>
                <a:r>
                  <a:rPr lang="en-GB" dirty="0">
                    <a:solidFill>
                      <a:prstClr val="black"/>
                    </a:solidFill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dirty="0">
                    <a:solidFill>
                      <a:prstClr val="black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</m:num>
                      <m:den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𝑐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𝜔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GB" dirty="0">
                    <a:solidFill>
                      <a:prstClr val="black"/>
                    </a:solidFill>
                  </a:rPr>
                  <a:t>, this becomes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𝑐</m:t>
                        </m:r>
                      </m:sub>
                      <m:sup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GB" i="1">
                        <a:solidFill>
                          <a:prstClr val="black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𝑐</m:t>
                            </m:r>
                            <m:f>
                              <m:fPr>
                                <m:ctrlP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𝓁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prstClr val="black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975" y="4036158"/>
                <a:ext cx="5679888" cy="2199192"/>
              </a:xfrm>
              <a:prstGeom prst="rect">
                <a:avLst/>
              </a:prstGeom>
              <a:blipFill rotWithShape="1">
                <a:blip r:embed="rId2"/>
                <a:stretch>
                  <a:fillRect l="-9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5238746" y="2357430"/>
            <a:ext cx="1740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Signal flow chart</a:t>
            </a:r>
          </a:p>
        </p:txBody>
      </p:sp>
      <p:sp>
        <p:nvSpPr>
          <p:cNvPr id="31" name="Oval 30"/>
          <p:cNvSpPr/>
          <p:nvPr/>
        </p:nvSpPr>
        <p:spPr>
          <a:xfrm>
            <a:off x="4550832" y="300037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7731579" y="178592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7739074" y="300037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 bwMode="auto">
              <a:xfrm>
                <a:off x="4456753" y="1337532"/>
                <a:ext cx="39132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dirty="0">
                          <a:solidFill>
                            <a:prstClr val="black"/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en-GB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32753" y="1337532"/>
                <a:ext cx="391326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 bwMode="auto">
              <a:xfrm>
                <a:off x="5883271" y="1337532"/>
                <a:ext cx="930191" cy="411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p>
                      </m:sSup>
                    </m:oMath>
                  </m:oMathPara>
                </a14:m>
                <a:endParaRPr lang="en-GB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9269" y="1337532"/>
                <a:ext cx="930191" cy="41113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 bwMode="auto">
              <a:xfrm>
                <a:off x="7389075" y="3339326"/>
                <a:ext cx="1271502" cy="411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dirty="0">
                          <a:solidFill>
                            <a:prstClr val="black"/>
                          </a:solidFill>
                          <a:latin typeface="Cambria Math"/>
                        </a:rPr>
                        <m:t>−</m:t>
                      </m:r>
                      <m:r>
                        <a:rPr lang="en-GB" sz="2000" i="1" dirty="0">
                          <a:solidFill>
                            <a:prstClr val="black"/>
                          </a:solidFill>
                          <a:latin typeface="Cambria Math"/>
                        </a:rPr>
                        <m:t>𝑎</m:t>
                      </m:r>
                      <m:sSup>
                        <m:sSupPr>
                          <m:ctrlP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p>
                      </m:sSup>
                    </m:oMath>
                  </m:oMathPara>
                </a14:m>
                <a:endParaRPr lang="en-GB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65075" y="3339326"/>
                <a:ext cx="1271502" cy="41113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 bwMode="auto">
              <a:xfrm>
                <a:off x="3308328" y="2264532"/>
                <a:ext cx="57740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dirty="0">
                          <a:solidFill>
                            <a:prstClr val="black"/>
                          </a:solidFill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n-GB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84328" y="2264532"/>
                <a:ext cx="577402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 bwMode="auto">
              <a:xfrm>
                <a:off x="8629971" y="2264532"/>
                <a:ext cx="57740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dirty="0">
                          <a:solidFill>
                            <a:prstClr val="black"/>
                          </a:solidFill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n-GB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05971" y="2264532"/>
                <a:ext cx="577402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 bwMode="auto">
              <a:xfrm>
                <a:off x="5883271" y="3214686"/>
                <a:ext cx="930191" cy="411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ℓ</m:t>
                          </m:r>
                        </m:sup>
                      </m:sSup>
                    </m:oMath>
                  </m:oMathPara>
                </a14:m>
                <a:endParaRPr lang="en-GB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59269" y="3214686"/>
                <a:ext cx="930191" cy="41113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017698" y="3755518"/>
                <a:ext cx="3754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ℓ</m:t>
                      </m:r>
                    </m:oMath>
                  </m:oMathPara>
                </a14:m>
                <a:endParaRPr lang="en-GB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6109" y="3755518"/>
                <a:ext cx="375423" cy="40011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864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717550"/>
          </a:xfrm>
        </p:spPr>
        <p:txBody>
          <a:bodyPr/>
          <a:lstStyle/>
          <a:p>
            <a:r>
              <a:rPr lang="en-GB" dirty="0"/>
              <a:t>Simple pillbox</a:t>
            </a:r>
          </a:p>
        </p:txBody>
      </p:sp>
      <p:pic>
        <p:nvPicPr>
          <p:cNvPr id="11" name="Picture 10" descr="pill0-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7044" y="895350"/>
            <a:ext cx="2581275" cy="5067300"/>
          </a:xfrm>
          <a:prstGeom prst="rect">
            <a:avLst/>
          </a:prstGeom>
        </p:spPr>
      </p:pic>
      <p:pic>
        <p:nvPicPr>
          <p:cNvPr id="12" name="Picture 11" descr="pill0-H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7440" y="895350"/>
            <a:ext cx="2581275" cy="5067300"/>
          </a:xfrm>
          <a:prstGeom prst="rect">
            <a:avLst/>
          </a:prstGeom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085975" y="6019802"/>
            <a:ext cx="4095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</a:rPr>
              <a:t>electric field (purely axial)</a:t>
            </a: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6165852" y="6019802"/>
            <a:ext cx="3940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</a:rPr>
              <a:t>magnetic field (purely </a:t>
            </a:r>
            <a:r>
              <a:rPr lang="en-US" sz="2000" dirty="0" err="1">
                <a:solidFill>
                  <a:prstClr val="black"/>
                </a:solidFill>
              </a:rPr>
              <a:t>azimuthal</a:t>
            </a:r>
            <a:r>
              <a:rPr lang="en-US" sz="200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8182570" y="477561"/>
            <a:ext cx="16523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(only 1/2 shown)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167306" y="1071546"/>
            <a:ext cx="13436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TM</a:t>
            </a:r>
            <a:r>
              <a:rPr lang="en-US" baseline="-25000" dirty="0">
                <a:solidFill>
                  <a:prstClr val="black"/>
                </a:solidFill>
              </a:rPr>
              <a:t>010</a:t>
            </a:r>
            <a:r>
              <a:rPr lang="en-US" dirty="0">
                <a:solidFill>
                  <a:prstClr val="black"/>
                </a:solidFill>
              </a:rPr>
              <a:t>-mode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</p:spTree>
    <p:extLst>
      <p:ext uri="{BB962C8B-B14F-4D97-AF65-F5344CB8AC3E}">
        <p14:creationId xmlns:p14="http://schemas.microsoft.com/office/powerpoint/2010/main" val="360631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1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596" y="214290"/>
            <a:ext cx="8229600" cy="58259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/>
              <a:t>Pillbox cavity field (w/o beam tube)</a:t>
            </a:r>
          </a:p>
        </p:txBody>
      </p:sp>
      <p:sp>
        <p:nvSpPr>
          <p:cNvPr id="15372" name="Text Box 27"/>
          <p:cNvSpPr txBox="1">
            <a:spLocks noChangeArrowheads="1"/>
          </p:cNvSpPr>
          <p:nvPr/>
        </p:nvSpPr>
        <p:spPr bwMode="auto">
          <a:xfrm>
            <a:off x="1955854" y="2829817"/>
            <a:ext cx="4737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The only non-vanishing field components :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850036" y="742096"/>
            <a:ext cx="3173413" cy="2535237"/>
            <a:chOff x="7096085" y="746679"/>
            <a:chExt cx="3173413" cy="2535237"/>
          </a:xfrm>
        </p:grpSpPr>
        <p:pic>
          <p:nvPicPr>
            <p:cNvPr id="15373" name="Picture 32" descr="bessel0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85011" y="1540429"/>
              <a:ext cx="2735263" cy="1741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" name="Group 1"/>
            <p:cNvGrpSpPr/>
            <p:nvPr/>
          </p:nvGrpSpPr>
          <p:grpSpPr>
            <a:xfrm>
              <a:off x="7096085" y="746679"/>
              <a:ext cx="3173413" cy="1031874"/>
              <a:chOff x="7096085" y="746679"/>
              <a:chExt cx="3173413" cy="1031874"/>
            </a:xfrm>
          </p:grpSpPr>
          <p:sp>
            <p:nvSpPr>
              <p:cNvPr id="15374" name="Oval 33"/>
              <p:cNvSpPr>
                <a:spLocks noChangeArrowheads="1"/>
              </p:cNvSpPr>
              <p:nvPr/>
            </p:nvSpPr>
            <p:spPr bwMode="auto">
              <a:xfrm>
                <a:off x="7478674" y="832404"/>
                <a:ext cx="2562225" cy="37782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75" name="Oval 34"/>
              <p:cNvSpPr>
                <a:spLocks noChangeArrowheads="1"/>
              </p:cNvSpPr>
              <p:nvPr/>
            </p:nvSpPr>
            <p:spPr bwMode="auto">
              <a:xfrm>
                <a:off x="7473911" y="1149904"/>
                <a:ext cx="2562225" cy="37782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76" name="Line 36"/>
              <p:cNvSpPr>
                <a:spLocks noChangeShapeType="1"/>
              </p:cNvSpPr>
              <p:nvPr/>
            </p:nvSpPr>
            <p:spPr bwMode="auto">
              <a:xfrm>
                <a:off x="7473910" y="1013378"/>
                <a:ext cx="0" cy="3238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prstClr val="black"/>
                  </a:solidFill>
                </a:endParaRPr>
              </a:p>
            </p:txBody>
          </p:sp>
          <p:sp>
            <p:nvSpPr>
              <p:cNvPr id="15377" name="Line 37"/>
              <p:cNvSpPr>
                <a:spLocks noChangeShapeType="1"/>
              </p:cNvSpPr>
              <p:nvPr/>
            </p:nvSpPr>
            <p:spPr bwMode="auto">
              <a:xfrm flipH="1">
                <a:off x="10031373" y="1018140"/>
                <a:ext cx="4762" cy="3190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prstClr val="black"/>
                  </a:solidFill>
                </a:endParaRPr>
              </a:p>
            </p:txBody>
          </p:sp>
          <p:sp>
            <p:nvSpPr>
              <p:cNvPr id="15378" name="Text Box 38"/>
              <p:cNvSpPr txBox="1">
                <a:spLocks noChangeArrowheads="1"/>
              </p:cNvSpPr>
              <p:nvPr/>
            </p:nvSpPr>
            <p:spPr bwMode="auto">
              <a:xfrm>
                <a:off x="7096085" y="991153"/>
                <a:ext cx="27305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i="1">
                    <a:solidFill>
                      <a:prstClr val="black"/>
                    </a:solidFill>
                    <a:latin typeface="Times New Roman" pitchFamily="18" charset="0"/>
                  </a:rPr>
                  <a:t>h</a:t>
                </a:r>
              </a:p>
            </p:txBody>
          </p:sp>
          <p:sp>
            <p:nvSpPr>
              <p:cNvPr id="15379" name="Line 39"/>
              <p:cNvSpPr>
                <a:spLocks noChangeShapeType="1"/>
              </p:cNvSpPr>
              <p:nvPr/>
            </p:nvSpPr>
            <p:spPr bwMode="auto">
              <a:xfrm>
                <a:off x="8755023" y="746679"/>
                <a:ext cx="4762" cy="909637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  <a:prstDash val="lgDash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>
                  <a:solidFill>
                    <a:prstClr val="black"/>
                  </a:solidFill>
                </a:endParaRPr>
              </a:p>
            </p:txBody>
          </p:sp>
          <p:sp>
            <p:nvSpPr>
              <p:cNvPr id="15380" name="Text Box 40"/>
              <p:cNvSpPr txBox="1">
                <a:spLocks noChangeArrowheads="1"/>
              </p:cNvSpPr>
              <p:nvPr/>
            </p:nvSpPr>
            <p:spPr bwMode="auto">
              <a:xfrm>
                <a:off x="9645610" y="1473753"/>
                <a:ext cx="623888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400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Ø</a:t>
                </a:r>
                <a:r>
                  <a:rPr lang="en-US" sz="1400" i="1" dirty="0">
                    <a:solidFill>
                      <a:prstClr val="black"/>
                    </a:solidFill>
                    <a:latin typeface="Times New Roman" pitchFamily="18" charset="0"/>
                  </a:rPr>
                  <a:t>   2a</a:t>
                </a:r>
              </a:p>
            </p:txBody>
          </p:sp>
        </p:grp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096186" y="881787"/>
                <a:ext cx="2876813" cy="9796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rad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01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4597" y="881786"/>
                <a:ext cx="2876813" cy="97962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187490" y="1196913"/>
                <a:ext cx="2424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prstClr val="black"/>
                    </a:solidFill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01</m:t>
                        </m:r>
                      </m:sub>
                    </m:sSub>
                    <m:r>
                      <a:rPr lang="en-GB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=2.40483… </m:t>
                    </m:r>
                  </m:oMath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5902" y="1196913"/>
                <a:ext cx="2424318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162240" y="3308342"/>
                <a:ext cx="3025251" cy="18669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ⅉ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𝜔𝜀</m:t>
                          </m:r>
                        </m:den>
                      </m:f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rad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01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  <m:r>
                        <a:rPr lang="en-GB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rad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01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651" y="3308341"/>
                <a:ext cx="3025251" cy="186692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511043" y="3791100"/>
                <a:ext cx="3918958" cy="2381101"/>
              </a:xfrm>
              <a:prstGeom prst="rect">
                <a:avLst/>
              </a:prstGeom>
              <a:noFill/>
              <a:ln w="28575">
                <a:solidFill>
                  <a:schemeClr val="accent1">
                    <a:lumMod val="75000"/>
                  </a:schemeClr>
                </a:solidFill>
              </a:ln>
            </p:spPr>
            <p:txBody>
              <a:bodyPr wrap="none" rtlCol="0" anchor="ctr" anchorCtr="1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GB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pillbox</m:t>
                        </m:r>
                      </m:sub>
                    </m:sSub>
                    <m:r>
                      <a:rPr lang="en-GB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01</m:t>
                            </m:r>
                          </m:sub>
                        </m:sSub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prstClr val="black"/>
                    </a:solidFill>
                  </a:rPr>
                  <a:t>,   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GB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rad>
                    <m:r>
                      <a:rPr lang="en-GB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=377 </m:t>
                    </m:r>
                    <m:r>
                      <m:rPr>
                        <m:sty m:val="p"/>
                      </m:rPr>
                      <a:rPr lang="en-GB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endParaRPr lang="en-GB" dirty="0">
                  <a:solidFill>
                    <a:prstClr val="black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sSub>
                        <m:sSubPr>
                          <m:ctrlP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GB" sz="2000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pillbox</m:t>
                          </m:r>
                        </m:sub>
                      </m:sSub>
                      <m:r>
                        <a:rPr lang="en-GB" sz="2000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𝜂𝜎</m:t>
                              </m:r>
                              <m:sSub>
                                <m:sSubPr>
                                  <m:ctrlPr>
                                    <a:rPr lang="en-GB" sz="20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GB" sz="20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01</m:t>
                                  </m:r>
                                </m:sub>
                              </m:sSub>
                            </m:e>
                          </m:rad>
                        </m:num>
                        <m:den>
                          <m:r>
                            <a:rPr lang="en-GB" sz="2000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i="1" dirty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GB" sz="20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GB" sz="2000" i="1" dirty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pillbox</m:t>
                          </m:r>
                        </m:sub>
                      </m:sSub>
                      <m:r>
                        <a:rPr lang="en-GB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num>
                        <m:den>
                          <m:sSubSup>
                            <m:sSubSup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01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01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𝜒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num>
                        <m:den>
                          <m:f>
                            <m:fPr>
                              <m:type m:val="lin"/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9455" y="3791099"/>
                <a:ext cx="3918958" cy="238110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 w="28575">
                <a:solidFill>
                  <a:schemeClr val="accent1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275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79963E-6A48-4011-B93C-F25F51F7A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AF8194-8062-4472-8229-9433AE0AB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A4A760-55B0-47BB-87B1-54BB441FB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E7357F-2241-4E0F-A6AD-F747C566D3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From waveguide to cavity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Characterizing a cavity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err="1"/>
              <a:t>Multipactor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Many gaps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Elliptical cavities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Higher Order Modes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Non-elliptical cavities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Power couplers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Tuners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3C8F394-A2F1-4E6A-AC0A-CC0A167DE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3909" y="177802"/>
            <a:ext cx="9475292" cy="874934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42393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ll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38414" y="1257320"/>
            <a:ext cx="2838450" cy="5029200"/>
          </a:xfrm>
          <a:prstGeom prst="rect">
            <a:avLst/>
          </a:prstGeom>
        </p:spPr>
      </p:pic>
      <p:pic>
        <p:nvPicPr>
          <p:cNvPr id="17" name="Picture 16" descr="PillH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8942" y="1257320"/>
            <a:ext cx="2838450" cy="5029200"/>
          </a:xfrm>
          <a:prstGeom prst="rect">
            <a:avLst/>
          </a:prstGeom>
        </p:spPr>
      </p:pic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6186502" cy="52979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/>
              <a:t>Pillbox with beam pipe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2085975" y="6019802"/>
            <a:ext cx="4095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</a:rPr>
              <a:t>electric field</a:t>
            </a:r>
          </a:p>
        </p:txBody>
      </p:sp>
      <p:sp>
        <p:nvSpPr>
          <p:cNvPr id="36872" name="Text Box 7"/>
          <p:cNvSpPr txBox="1">
            <a:spLocks noChangeArrowheads="1"/>
          </p:cNvSpPr>
          <p:nvPr/>
        </p:nvSpPr>
        <p:spPr bwMode="auto">
          <a:xfrm>
            <a:off x="6165852" y="6019802"/>
            <a:ext cx="3940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prstClr val="black"/>
                </a:solidFill>
              </a:rPr>
              <a:t>magnetic field</a:t>
            </a:r>
          </a:p>
        </p:txBody>
      </p:sp>
      <p:sp>
        <p:nvSpPr>
          <p:cNvPr id="36873" name="Text Box 8"/>
          <p:cNvSpPr txBox="1">
            <a:spLocks noChangeArrowheads="1"/>
          </p:cNvSpPr>
          <p:nvPr/>
        </p:nvSpPr>
        <p:spPr bwMode="auto">
          <a:xfrm>
            <a:off x="8818589" y="804430"/>
            <a:ext cx="16523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(only 1/4 shown)</a:t>
            </a:r>
          </a:p>
        </p:txBody>
      </p:sp>
      <p:sp>
        <p:nvSpPr>
          <p:cNvPr id="36874" name="Text Box 9"/>
          <p:cNvSpPr txBox="1">
            <a:spLocks noChangeArrowheads="1"/>
          </p:cNvSpPr>
          <p:nvPr/>
        </p:nvSpPr>
        <p:spPr bwMode="auto">
          <a:xfrm>
            <a:off x="7270775" y="796493"/>
            <a:ext cx="13436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TM</a:t>
            </a:r>
            <a:r>
              <a:rPr lang="en-US" baseline="-25000" dirty="0">
                <a:solidFill>
                  <a:prstClr val="black"/>
                </a:solidFill>
              </a:rPr>
              <a:t>010</a:t>
            </a:r>
            <a:r>
              <a:rPr lang="en-US" dirty="0">
                <a:solidFill>
                  <a:prstClr val="black"/>
                </a:solidFill>
              </a:rPr>
              <a:t>-mode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08213" y="1142984"/>
            <a:ext cx="6268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</a:rPr>
              <a:t>One needs a hole for the beam passage – circular waveguide below cutoff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99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4167" y="181400"/>
            <a:ext cx="7005711" cy="667897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A more practical pillbox cavity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3014669" y="6019802"/>
            <a:ext cx="4095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</a:rPr>
              <a:t>electric field</a:t>
            </a:r>
          </a:p>
        </p:txBody>
      </p:sp>
      <p:sp>
        <p:nvSpPr>
          <p:cNvPr id="36872" name="Text Box 7"/>
          <p:cNvSpPr txBox="1">
            <a:spLocks noChangeArrowheads="1"/>
          </p:cNvSpPr>
          <p:nvPr/>
        </p:nvSpPr>
        <p:spPr bwMode="auto">
          <a:xfrm>
            <a:off x="6165852" y="6019802"/>
            <a:ext cx="3940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prstClr val="black"/>
                </a:solidFill>
              </a:rPr>
              <a:t>magnetic field</a:t>
            </a:r>
          </a:p>
        </p:txBody>
      </p:sp>
      <p:sp>
        <p:nvSpPr>
          <p:cNvPr id="36873" name="Text Box 8"/>
          <p:cNvSpPr txBox="1">
            <a:spLocks noChangeArrowheads="1"/>
          </p:cNvSpPr>
          <p:nvPr/>
        </p:nvSpPr>
        <p:spPr bwMode="auto">
          <a:xfrm>
            <a:off x="8739208" y="857232"/>
            <a:ext cx="16523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(only 1/4 shown)</a:t>
            </a:r>
          </a:p>
        </p:txBody>
      </p:sp>
      <p:sp>
        <p:nvSpPr>
          <p:cNvPr id="36874" name="Text Box 9"/>
          <p:cNvSpPr txBox="1">
            <a:spLocks noChangeArrowheads="1"/>
          </p:cNvSpPr>
          <p:nvPr/>
        </p:nvSpPr>
        <p:spPr bwMode="auto">
          <a:xfrm>
            <a:off x="7191394" y="849295"/>
            <a:ext cx="13436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TM</a:t>
            </a:r>
            <a:r>
              <a:rPr lang="en-US" baseline="-25000" dirty="0">
                <a:solidFill>
                  <a:prstClr val="black"/>
                </a:solidFill>
              </a:rPr>
              <a:t>010</a:t>
            </a:r>
            <a:r>
              <a:rPr lang="en-US" dirty="0">
                <a:solidFill>
                  <a:prstClr val="black"/>
                </a:solidFill>
              </a:rPr>
              <a:t>-mode</a:t>
            </a:r>
          </a:p>
        </p:txBody>
      </p:sp>
      <p:pic>
        <p:nvPicPr>
          <p:cNvPr id="15" name="Picture 14" descr="pill0r-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67176" y="1428736"/>
            <a:ext cx="2105025" cy="4705350"/>
          </a:xfrm>
          <a:prstGeom prst="rect">
            <a:avLst/>
          </a:prstGeom>
        </p:spPr>
      </p:pic>
      <p:pic>
        <p:nvPicPr>
          <p:cNvPr id="19" name="Picture 18" descr="pill0r-H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6134" y="1428736"/>
            <a:ext cx="2105025" cy="470535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67133" y="1142984"/>
            <a:ext cx="5143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</a:rPr>
              <a:t>Rounding of sharp edges (to reduce field enhancement!)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1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A (real) elliptical cavity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28-Sep-20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371" y="1322004"/>
            <a:ext cx="4129890" cy="45830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107" y="1322004"/>
            <a:ext cx="4129891" cy="4583031"/>
          </a:xfrm>
          <a:prstGeom prst="rect">
            <a:avLst/>
          </a:prstGeom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034371" y="5905035"/>
            <a:ext cx="4095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>
                <a:solidFill>
                  <a:prstClr val="black"/>
                </a:solidFill>
              </a:rPr>
              <a:t>electric field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114248" y="5905035"/>
            <a:ext cx="3940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prstClr val="black"/>
                </a:solidFill>
              </a:rPr>
              <a:t>magnetic field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8739208" y="857232"/>
            <a:ext cx="16523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(only 1/4 shown)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191394" y="849295"/>
            <a:ext cx="13436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TM</a:t>
            </a:r>
            <a:r>
              <a:rPr lang="en-US" baseline="-25000" dirty="0">
                <a:solidFill>
                  <a:prstClr val="black"/>
                </a:solidFill>
              </a:rPr>
              <a:t>010</a:t>
            </a:r>
            <a:r>
              <a:rPr lang="en-US" dirty="0">
                <a:solidFill>
                  <a:prstClr val="black"/>
                </a:solidFill>
              </a:rPr>
              <a:t>-mode</a:t>
            </a:r>
          </a:p>
        </p:txBody>
      </p:sp>
    </p:spTree>
    <p:extLst>
      <p:ext uri="{BB962C8B-B14F-4D97-AF65-F5344CB8AC3E}">
        <p14:creationId xmlns:p14="http://schemas.microsoft.com/office/powerpoint/2010/main" val="72336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Characterizing a Cavity</a:t>
            </a:r>
          </a:p>
        </p:txBody>
      </p:sp>
    </p:spTree>
    <p:extLst>
      <p:ext uri="{BB962C8B-B14F-4D97-AF65-F5344CB8AC3E}">
        <p14:creationId xmlns:p14="http://schemas.microsoft.com/office/powerpoint/2010/main" val="271134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718400" y="75190"/>
                <a:ext cx="8755200" cy="787473"/>
              </a:xfrm>
            </p:spPr>
            <p:txBody>
              <a:bodyPr>
                <a:normAutofit/>
              </a:bodyPr>
              <a:lstStyle/>
              <a:p>
                <a:r>
                  <a:rPr lang="en-GB" sz="4000" dirty="0"/>
                  <a:t>Acceleration voltage and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sz="40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endParaRPr lang="en-GB" sz="40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4400" y="75188"/>
                <a:ext cx="8755200" cy="787473"/>
              </a:xfrm>
              <a:blipFill rotWithShape="0">
                <a:blip r:embed="rId3"/>
                <a:stretch>
                  <a:fillRect t="-8462" b="-26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4778202" y="1123950"/>
                <a:ext cx="6646391" cy="5233988"/>
              </a:xfrm>
              <a:prstGeom prst="rect">
                <a:avLst/>
              </a:prstGeom>
            </p:spPr>
            <p:txBody>
              <a:bodyPr>
                <a:normAutofit fontScale="92500" lnSpcReduction="10000"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 define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200" i="0">
                              <a:latin typeface="Cambria Math" panose="02040503050406030204" pitchFamily="18" charset="0"/>
                            </a:rPr>
                            <m:t>acc</m:t>
                          </m:r>
                        </m:sub>
                      </m:sSub>
                      <m:r>
                        <a:rPr lang="en-GB" sz="22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2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200" i="1">
                                  <a:latin typeface="Cambria Math" panose="02040503050406030204" pitchFamily="18" charset="0"/>
                                </a:rPr>
                                <m:t>ⅇ</m:t>
                              </m:r>
                            </m:e>
                            <m:sup>
                              <m:r>
                                <a:rPr lang="en-GB" sz="2200" i="1">
                                  <a:latin typeface="Cambria Math" panose="02040503050406030204" pitchFamily="18" charset="0"/>
                                </a:rPr>
                                <m:t>ⅉ</m:t>
                              </m:r>
                              <m:f>
                                <m:f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den>
                              </m:f>
                              <m:r>
                                <a:rPr lang="en-GB" sz="22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p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nary>
                      <m:r>
                        <a:rPr lang="en-GB" sz="2200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exponential factor accounts for the variation of the field while particles with velocity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sz="2000" dirty="0"/>
                  <a:t> are traversing the cavity gap.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With this definition,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i="0"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</m:oMath>
                </a14:m>
                <a:r>
                  <a:rPr lang="en-GB" sz="2000" dirty="0"/>
                  <a:t> is generally complex – this becomes important with more than one gap (cell).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For the time being we are only interested in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000" dirty="0"/>
                  <a:t>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square of the acceleration voltage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000" i="0">
                                    <a:latin typeface="Cambria Math" panose="02040503050406030204" pitchFamily="18" charset="0"/>
                                  </a:rPr>
                                  <m:t>acc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/>
                  <a:t> is proportional to the stored energy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GB" sz="2000">
                        <a:latin typeface="Cambria Math" panose="02040503050406030204" pitchFamily="18" charset="0"/>
                      </a:rPr>
                      <m:t>; </m:t>
                    </m:r>
                  </m:oMath>
                </a14:m>
                <a:r>
                  <a:rPr lang="en-GB" sz="2000" dirty="0"/>
                  <a:t>the proportionality constant defines the quantity called “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sz="2000" dirty="0"/>
                  <a:t>-upon-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sz="2000" i="1" dirty="0"/>
                  <a:t>”:</a:t>
                </a:r>
                <a:br>
                  <a:rPr lang="en-GB" sz="2000" i="1" dirty="0"/>
                </a:br>
                <a:endParaRPr lang="en-GB" sz="20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GB" sz="2200" i="1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r>
                        <a:rPr lang="en-GB" sz="2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200" i="1">
                                          <a:latin typeface="Cambria Math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2200" i="0">
                                          <a:latin typeface="Cambria Math" panose="02040503050406030204" pitchFamily="18" charset="0"/>
                                        </a:rPr>
                                        <m:t>acc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2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200" i="1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200" i="1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2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200" i="1">
                              <a:latin typeface="Cambria Math"/>
                            </a:rPr>
                            <m:t>𝑊</m:t>
                          </m:r>
                        </m:den>
                      </m:f>
                      <m:r>
                        <a:rPr lang="en-GB" sz="2200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2000" dirty="0"/>
              </a:p>
              <a:p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b="1" dirty="0"/>
                  <a:t>Attention – different definitions are used in literature!</a:t>
                </a:r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4778202" y="1123950"/>
                <a:ext cx="6646391" cy="5233988"/>
              </a:xfrm>
              <a:prstGeom prst="rect">
                <a:avLst/>
              </a:prstGeom>
              <a:blipFill>
                <a:blip r:embed="rId4"/>
                <a:stretch>
                  <a:fillRect l="-734" t="-1513" r="-1376" b="-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2385145" y="1416544"/>
            <a:ext cx="2105025" cy="5000132"/>
            <a:chOff x="1756247" y="1416544"/>
            <a:chExt cx="2105025" cy="5000132"/>
          </a:xfrm>
        </p:grpSpPr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1756247" y="6019801"/>
              <a:ext cx="21050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/>
                <a:t>electric field</a:t>
              </a:r>
            </a:p>
          </p:txBody>
        </p:sp>
        <p:pic>
          <p:nvPicPr>
            <p:cNvPr id="8" name="Picture 7" descr="pill0r-E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56247" y="1416544"/>
              <a:ext cx="2105025" cy="4705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392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1" y="88900"/>
            <a:ext cx="9472824" cy="87493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/>
              <a:t>Transit time factor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28-Sep-20</a:t>
            </a:r>
            <a:endParaRPr lang="en-GB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EJ: Cavity Design             EASISchool3          2020 Genoa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09466B3A-9071-43F7-9EE8-A64D389E131A}" type="slidenum">
              <a:rPr lang="en-US">
                <a:solidFill>
                  <a:schemeClr val="tx1"/>
                </a:solidFill>
              </a:rPr>
              <a:pPr>
                <a:defRPr/>
              </a:pPr>
              <a:t>25</a:t>
            </a:fld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208215" y="928671"/>
                <a:ext cx="7816877" cy="5207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transit time factor is the ratio of the acceleration voltage to the (non-physical) voltage a particle with infinite velocity would see: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𝑇𝑇</m:t>
                      </m:r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𝑎𝑐𝑐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∫</m:t>
                              </m:r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ⅆ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den>
                      </m:f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subHide m:val="on"/>
                                  <m:supHide m:val="on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d>
                                    <m:dPr>
                                      <m:begChr m:val=""/>
                                      <m:endChr m:val=""/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GB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sSup>
                                        <m:sSupPr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ⅇ</m:t>
                                          </m:r>
                                        </m:e>
                                        <m:sup>
                                          <m:r>
                                            <a:rPr lang="en-GB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ⅉ</m:t>
                                          </m:r>
                                          <m:f>
                                            <m:fPr>
                                              <m:ctrlP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𝜔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𝛽</m:t>
                                              </m:r>
                                              <m: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den>
                                          </m:f>
                                          <m:r>
                                            <a:rPr lang="en-GB" sz="20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sup>
                                      </m:sSup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ⅆ</m:t>
                                      </m:r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nary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∫</m:t>
                              </m:r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ⅆ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den>
                      </m:f>
                      <m:r>
                        <a:rPr lang="en-GB" sz="2000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transit time factor of an ideal pillbox cavity (no axial field dependence) of height (gap length)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GB" sz="2000" dirty="0"/>
                  <a:t> is:</a:t>
                </a:r>
              </a:p>
              <a:p>
                <a:endParaRPr lang="en-GB" sz="2000" dirty="0"/>
              </a:p>
              <a:p>
                <a:endParaRPr lang="en-GB" sz="2000" dirty="0"/>
              </a:p>
              <a:p>
                <a:r>
                  <a:rPr lang="en-GB" sz="2000" dirty="0">
                    <a:ea typeface="Cambria Math" panose="02040503050406030204" pitchFamily="18" charset="0"/>
                  </a:rPr>
                  <a:t> 	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𝑇𝑇</m:t>
                    </m:r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2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  <m:d>
                          <m:dPr>
                            <m:ctrlPr>
                              <a:rPr lang="en-GB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en-GB" sz="20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01</m:t>
                                    </m:r>
                                  </m:sub>
                                </m:sSub>
                                <m:r>
                                  <a:rPr lang="en-GB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num>
                              <m:den>
                                <m:r>
                                  <a:rPr lang="en-GB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den>
                            </m:f>
                          </m:e>
                        </m:d>
                      </m:num>
                      <m:den>
                        <m:f>
                          <m:fPr>
                            <m:ctrlPr>
                              <a:rPr lang="en-GB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GB" sz="20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01</m:t>
                                </m:r>
                              </m:sub>
                            </m:sSub>
                            <m:r>
                              <a:rPr lang="en-GB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GB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0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den>
                    </m:f>
                  </m:oMath>
                </a14:m>
                <a:endParaRPr lang="en-GB" sz="2000" dirty="0"/>
              </a:p>
              <a:p>
                <a:endParaRPr lang="en-GB" sz="2000" dirty="0"/>
              </a:p>
              <a:p>
                <a:endParaRPr lang="en-GB" sz="2000" dirty="0"/>
              </a:p>
              <a:p>
                <a:r>
                  <a:rPr lang="en-GB" sz="1600" dirty="0"/>
                  <a:t>(remember: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𝜆</m:t>
                        </m:r>
                      </m:den>
                    </m:f>
                    <m:r>
                      <a:rPr lang="en-GB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01</m:t>
                            </m:r>
                          </m:sub>
                        </m:s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GB" sz="1600" dirty="0"/>
                  <a:t>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6626" y="928670"/>
                <a:ext cx="7816877" cy="5207901"/>
              </a:xfrm>
              <a:prstGeom prst="rect">
                <a:avLst/>
              </a:prstGeom>
              <a:blipFill rotWithShape="0">
                <a:blip r:embed="rId3"/>
                <a:stretch>
                  <a:fillRect l="-702" t="-5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5728239" y="3486152"/>
            <a:ext cx="4745370" cy="2794813"/>
            <a:chOff x="4128482" y="3357563"/>
            <a:chExt cx="4745370" cy="279481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91507" y="3429200"/>
              <a:ext cx="4256957" cy="27231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8"/>
                <p:cNvSpPr>
                  <a:spLocks noChangeArrowheads="1"/>
                </p:cNvSpPr>
                <p:nvPr/>
              </p:nvSpPr>
              <p:spPr bwMode="auto">
                <a:xfrm>
                  <a:off x="8520550" y="5301208"/>
                  <a:ext cx="353302" cy="5598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num>
                          <m:den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𝜆</m:t>
                            </m:r>
                          </m:den>
                        </m:f>
                      </m:oMath>
                    </m:oMathPara>
                  </a14:m>
                  <a:endParaRPr lang="en-US" sz="1600" i="1" dirty="0">
                    <a:latin typeface="Symbol" pitchFamily="18" charset="2"/>
                  </a:endParaRPr>
                </a:p>
              </p:txBody>
            </p:sp>
          </mc:Choice>
          <mc:Fallback xmlns="">
            <p:sp>
              <p:nvSpPr>
                <p:cNvPr id="13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520550" y="5301208"/>
                  <a:ext cx="353302" cy="55983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TextBox 24"/>
            <p:cNvSpPr txBox="1"/>
            <p:nvPr/>
          </p:nvSpPr>
          <p:spPr>
            <a:xfrm>
              <a:off x="5857884" y="3357563"/>
              <a:ext cx="25003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Field rotates by 360° during particle passage.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5400000">
              <a:off x="5393537" y="4607727"/>
              <a:ext cx="1785950" cy="57150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Rectangle 2"/>
                <p:cNvSpPr/>
                <p:nvPr/>
              </p:nvSpPr>
              <p:spPr>
                <a:xfrm>
                  <a:off x="4128482" y="3526839"/>
                  <a:ext cx="474810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𝑇𝑇</m:t>
                        </m:r>
                      </m:oMath>
                    </m:oMathPara>
                  </a14:m>
                  <a:endParaRPr lang="en-GB" sz="1600" dirty="0"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28482" y="3526839"/>
                  <a:ext cx="474810" cy="33855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9999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>
            <a:normAutofit/>
          </a:bodyPr>
          <a:lstStyle/>
          <a:p>
            <a:r>
              <a:rPr lang="en-GB" sz="4000" dirty="0"/>
              <a:t>Stored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4294967295"/>
              </p:nvPr>
            </p:nvSpPr>
            <p:spPr>
              <a:xfrm>
                <a:off x="1919536" y="980729"/>
                <a:ext cx="8352928" cy="5688632"/>
              </a:xfrm>
              <a:prstGeom prst="rect">
                <a:avLst/>
              </a:prstGeom>
            </p:spPr>
            <p:txBody>
              <a:bodyPr>
                <a:normAutofit fontScale="70000" lnSpcReduction="20000"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/>
                  <a:t>The energy stored in the electric field is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∭"/>
                          <m:limLoc m:val="undOvr"/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GB" dirty="0">
                              <a:latin typeface="Cambria Math" panose="02040503050406030204" pitchFamily="18" charset="0"/>
                            </a:rPr>
                            <m:t>cavity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𝑑𝑉</m:t>
                          </m:r>
                        </m:e>
                      </m:nary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b="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/>
                  <a:t>The energy stored in the magnetic field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∭"/>
                          <m:limLoc m:val="undOvr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GB" dirty="0">
                              <a:latin typeface="Cambria Math" panose="02040503050406030204" pitchFamily="18" charset="0"/>
                            </a:rPr>
                            <m:t>cavity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𝑑𝑉</m:t>
                          </m:r>
                        </m:e>
                      </m:nary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/>
                  <a:t>Since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GB" dirty="0"/>
                  <a:t> are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90°</m:t>
                    </m:r>
                  </m:oMath>
                </a14:m>
                <a:r>
                  <a:rPr lang="en-GB" dirty="0"/>
                  <a:t> out of phase, the stored energy continuously swaps from electric energy to magnetic energy.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/>
                  <a:t>On average, electric and magnetic energy must be equal.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/>
                  <a:t>In steady state, the Poynting vector describes this energy flux.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/>
                  <a:t>In steady state, the total energy stored (constant)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∭"/>
                          <m:limLoc m:val="undOvr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i="1" dirty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𝑎𝑣𝑖𝑡𝑦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.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1917948" y="980729"/>
                <a:ext cx="8352928" cy="5688632"/>
              </a:xfrm>
              <a:prstGeom prst="rect">
                <a:avLst/>
              </a:prstGeom>
              <a:blipFill rotWithShape="0">
                <a:blip r:embed="rId3"/>
                <a:stretch>
                  <a:fillRect l="-657" t="-20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28-Sep-20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tabLst>
                <a:tab pos="4841875" algn="r"/>
              </a:tabLst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EJ: Cavity Design             EASISchool3          2020 Genoa</a:t>
            </a:r>
            <a:endParaRPr lang="en-US" i="1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EE2.e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198" y="1155626"/>
            <a:ext cx="2166000" cy="1302000"/>
          </a:xfrm>
          <a:prstGeom prst="rect">
            <a:avLst/>
          </a:prstGeom>
        </p:spPr>
      </p:pic>
      <p:pic>
        <p:nvPicPr>
          <p:cNvPr id="8" name="Picture 7" descr="HH2.e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96198" y="2500306"/>
            <a:ext cx="2166000" cy="130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398890" y="2025369"/>
                <a:ext cx="390876" cy="402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4890" y="2025367"/>
                <a:ext cx="390876" cy="4029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922134" y="3312816"/>
                <a:ext cx="412613" cy="402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8132" y="3312814"/>
                <a:ext cx="412613" cy="4029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9340970" y="1202131"/>
                <a:ext cx="5500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6970" y="1202131"/>
                <a:ext cx="55002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820708" y="2534246"/>
                <a:ext cx="587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6708" y="2534246"/>
                <a:ext cx="587660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76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3712" y="111766"/>
            <a:ext cx="7992888" cy="787473"/>
          </a:xfrm>
        </p:spPr>
        <p:txBody>
          <a:bodyPr>
            <a:normAutofit/>
          </a:bodyPr>
          <a:lstStyle/>
          <a:p>
            <a:r>
              <a:rPr lang="en-GB" dirty="0"/>
              <a:t>Stored energy and Poynting vector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algn="ctr"/>
              <a:t>27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Pill0r-po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3317" y="1076325"/>
            <a:ext cx="2105025" cy="4705350"/>
          </a:xfrm>
          <a:prstGeom prst="rect">
            <a:avLst/>
          </a:prstGeom>
        </p:spPr>
      </p:pic>
      <p:pic>
        <p:nvPicPr>
          <p:cNvPr id="8" name="Picture 7" descr="Pill0r-E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22490" y="1076325"/>
            <a:ext cx="2114550" cy="4705350"/>
          </a:xfrm>
          <a:prstGeom prst="rect">
            <a:avLst/>
          </a:prstGeom>
        </p:spPr>
      </p:pic>
      <p:pic>
        <p:nvPicPr>
          <p:cNvPr id="9" name="Picture 8" descr="Pill0r-M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66026" y="1076325"/>
            <a:ext cx="2114550" cy="47053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22490" y="5805264"/>
            <a:ext cx="2114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electric field energy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13316" y="5767275"/>
            <a:ext cx="2105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/>
              <a:t>Poynting</a:t>
            </a:r>
            <a:r>
              <a:rPr lang="en-GB" sz="1400" dirty="0"/>
              <a:t> vector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37998" y="5781676"/>
            <a:ext cx="2142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magnetic field energy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012966" y="177802"/>
            <a:ext cx="1490746" cy="1521061"/>
            <a:chOff x="2011378" y="177801"/>
            <a:chExt cx="1490746" cy="1521061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0" t="2927" r="1405" b="44866"/>
            <a:stretch/>
          </p:blipFill>
          <p:spPr>
            <a:xfrm>
              <a:off x="2016166" y="177801"/>
              <a:ext cx="1485958" cy="109096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011378" y="1237197"/>
              <a:ext cx="1467325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pPr algn="ctr"/>
              <a:r>
                <a:rPr lang="en-GB" sz="1200" dirty="0"/>
                <a:t>John Henry </a:t>
              </a:r>
              <a:r>
                <a:rPr lang="en-GB" sz="1200" dirty="0" err="1"/>
                <a:t>Poynting</a:t>
              </a:r>
              <a:endParaRPr lang="en-GB" sz="1200" dirty="0"/>
            </a:p>
            <a:p>
              <a:pPr algn="ctr"/>
              <a:r>
                <a:rPr lang="en-GB" sz="1200" dirty="0"/>
                <a:t>1852 – 1914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937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/>
              <p:cNvSpPr>
                <a:spLocks noGrp="1"/>
              </p:cNvSpPr>
              <p:nvPr>
                <p:ph type="title"/>
              </p:nvPr>
            </p:nvSpPr>
            <p:spPr>
              <a:xfrm>
                <a:off x="1566017" y="111766"/>
                <a:ext cx="8321697" cy="787473"/>
              </a:xfrm>
            </p:spPr>
            <p:txBody>
              <a:bodyPr>
                <a:normAutofit/>
              </a:bodyPr>
              <a:lstStyle/>
              <a:p>
                <a:r>
                  <a:rPr lang="en-GB" sz="4200" dirty="0"/>
                  <a:t>Wall losses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42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4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4200" dirty="0"/>
              </a:p>
            </p:txBody>
          </p:sp>
        </mc:Choice>
        <mc:Fallback xmlns="">
          <p:sp>
            <p:nvSpPr>
              <p:cNvPr id="5" name="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2015" y="111764"/>
                <a:ext cx="8321697" cy="787473"/>
              </a:xfrm>
              <a:blipFill rotWithShape="0">
                <a:blip r:embed="rId3"/>
                <a:stretch>
                  <a:fillRect t="-11538" b="-323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4294967295"/>
              </p:nvPr>
            </p:nvSpPr>
            <p:spPr>
              <a:xfrm>
                <a:off x="2112052" y="899238"/>
                <a:ext cx="8520452" cy="5551568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The losses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loss</m:t>
                        </m:r>
                      </m:sub>
                    </m:sSub>
                  </m:oMath>
                </a14:m>
                <a:r>
                  <a:rPr lang="en-GB" sz="1800" dirty="0"/>
                  <a:t> are proportional to the stored energy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GB" sz="1800" dirty="0"/>
                  <a:t>.</a:t>
                </a:r>
              </a:p>
              <a:p>
                <a:pPr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The tangential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GB" sz="1800" dirty="0"/>
                  <a:t> on the surface is linked to a surface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</m:acc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GB" sz="1800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  <m:r>
                      <a:rPr lang="en-GB" sz="1800" i="1" dirty="0">
                        <a:latin typeface="Cambria Math" panose="02040503050406030204" pitchFamily="18" charset="0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GB" sz="18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GB" sz="1800" dirty="0"/>
                  <a:t> (flowing in the skin depth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2∕</m:t>
                        </m:r>
                        <m:d>
                          <m:d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𝜔𝜇𝜎</m:t>
                            </m:r>
                          </m:e>
                        </m:d>
                      </m:e>
                    </m:rad>
                  </m:oMath>
                </a14:m>
                <a:r>
                  <a:rPr lang="en-GB" sz="1800" dirty="0"/>
                  <a:t>).</a:t>
                </a:r>
              </a:p>
              <a:p>
                <a:pPr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This surface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</m:acc>
                      </m:e>
                      <m:sub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800" dirty="0"/>
                  <a:t> sees a surface resistance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1800" dirty="0"/>
                  <a:t>, resulting in a local power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p>
                      <m:sSup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800" dirty="0"/>
                  <a:t> flowing into the wall.</a:t>
                </a:r>
              </a:p>
              <a:p>
                <a:pPr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1800" dirty="0"/>
                  <a:t> is related to skin depth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sz="1800" dirty="0"/>
                  <a:t> as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𝛿𝜎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18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sz="1800" dirty="0"/>
                  <a:t>.</a:t>
                </a:r>
              </a:p>
              <a:p>
                <a:pPr lvl="1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/>
                  <a:t>Cu at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300 </m:t>
                    </m:r>
                    <m:r>
                      <m:rPr>
                        <m:nor/>
                      </m:rPr>
                      <a:rPr lang="en-GB" sz="1400"/>
                      <m:t>K</m:t>
                    </m:r>
                  </m:oMath>
                </a14:m>
                <a:r>
                  <a:rPr lang="en-GB" sz="1400" dirty="0"/>
                  <a:t> has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≈5.8∙</m:t>
                    </m:r>
                    <m:f>
                      <m:fPr>
                        <m:type m:val="lin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GB" sz="1400"/>
                          <m:t>S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1400"/>
                          <m:t>m</m:t>
                        </m:r>
                      </m:den>
                    </m:f>
                  </m:oMath>
                </a14:m>
                <a:r>
                  <a:rPr lang="en-GB" sz="1400" dirty="0"/>
                  <a:t>, leading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</a:rPr>
                      <m:t>≈8 </m:t>
                    </m:r>
                    <m:r>
                      <m:rPr>
                        <m:nor/>
                      </m:rPr>
                      <a:rPr lang="en-GB" sz="1400"/>
                      <m:t>mΩ</m:t>
                    </m:r>
                  </m:oMath>
                </a14:m>
                <a:r>
                  <a:rPr lang="en-GB" sz="1400" dirty="0"/>
                  <a:t> at 1 GHz, scaling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rad>
                  </m:oMath>
                </a14:m>
                <a:r>
                  <a:rPr lang="en-GB" sz="1400" dirty="0"/>
                  <a:t>. </a:t>
                </a:r>
              </a:p>
              <a:p>
                <a:pPr lvl="1"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GB" sz="1400" dirty="0" err="1"/>
                  <a:t>Nb</a:t>
                </a:r>
                <a:r>
                  <a:rPr lang="en-GB" sz="1400" dirty="0"/>
                  <a:t> at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nor/>
                      </m:rPr>
                      <a:rPr lang="en-GB" sz="1400"/>
                      <m:t>K</m:t>
                    </m:r>
                  </m:oMath>
                </a14:m>
                <a:r>
                  <a:rPr lang="en-GB" sz="1400" dirty="0"/>
                  <a:t> has a typical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</a:rPr>
                      <m:t>≈10 </m:t>
                    </m:r>
                    <m:r>
                      <m:rPr>
                        <m:nor/>
                      </m:rPr>
                      <a:rPr lang="en-GB" sz="1400"/>
                      <m:t>nΩ</m:t>
                    </m:r>
                  </m:oMath>
                </a14:m>
                <a:r>
                  <a:rPr lang="en-GB" sz="1400" dirty="0"/>
                  <a:t> at 1 GHz, scaling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/>
                  <a:t>. </a:t>
                </a:r>
              </a:p>
              <a:p>
                <a:pPr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The total wall losses result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loss</m:t>
                        </m:r>
                      </m:sub>
                    </m:sSub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limLow>
                      <m:limLow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limLowPr>
                      <m:e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∬</m:t>
                        </m:r>
                      </m:e>
                      <m:lim>
                        <m:r>
                          <m:rPr>
                            <m:sty m:val="p"/>
                          </m:rPr>
                          <a:rPr lang="en-GB" sz="18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wall</m:t>
                        </m:r>
                      </m:lim>
                    </m:limLow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p>
                      <m:sSup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ⅆ</m:t>
                    </m:r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</a:p>
              <a:p>
                <a:pPr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The cavity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800" dirty="0"/>
                  <a:t> (caused by wall losses) is defined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GB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loss</m:t>
                            </m:r>
                          </m:sub>
                        </m:sSub>
                      </m:den>
                    </m:f>
                    <m:r>
                      <a:rPr lang="en-GB" sz="1800" i="1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sz="1800" dirty="0"/>
              </a:p>
              <a:p>
                <a:pPr>
                  <a:lnSpc>
                    <a:spcPct val="110000"/>
                  </a:lnSpc>
                  <a:buFont typeface="Arial" panose="020B0604020202020204" pitchFamily="34" charset="0"/>
                  <a:buChar char="•"/>
                </a:pPr>
                <a:r>
                  <a:rPr lang="en-GB" sz="1800" dirty="0"/>
                  <a:t>Typical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800" dirty="0"/>
                  <a:t>values: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sz="1400" dirty="0"/>
                  <a:t>Cu at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300 </m:t>
                    </m:r>
                    <m:r>
                      <m:rPr>
                        <m:nor/>
                      </m:rPr>
                      <a:rPr lang="en-GB" sz="1400"/>
                      <m:t>K</m:t>
                    </m:r>
                  </m:oMath>
                </a14:m>
                <a:r>
                  <a:rPr lang="en-GB" sz="1400" dirty="0"/>
                  <a:t> (normal-conducting):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…</m:t>
                        </m:r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sz="1400" dirty="0"/>
                  <a:t>, </a:t>
                </a:r>
                <a:r>
                  <a:rPr lang="en-GB" sz="1400" b="1" dirty="0"/>
                  <a:t>should</a:t>
                </a:r>
                <a:r>
                  <a:rPr lang="en-GB" sz="1400" dirty="0"/>
                  <a:t> improve at cryogenic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1400" dirty="0"/>
                  <a:t> by a factor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𝑅𝑅𝑅</m:t>
                        </m:r>
                      </m:e>
                    </m:rad>
                  </m:oMath>
                </a14:m>
                <a:r>
                  <a:rPr lang="en-GB" sz="1400" dirty="0"/>
                  <a:t>.</a:t>
                </a:r>
              </a:p>
              <a:p>
                <a:pPr lvl="1">
                  <a:lnSpc>
                    <a:spcPct val="110000"/>
                  </a:lnSpc>
                </a:pPr>
                <a:r>
                  <a:rPr lang="en-GB" sz="1400" dirty="0" err="1"/>
                  <a:t>Nb</a:t>
                </a:r>
                <a:r>
                  <a:rPr lang="en-GB" sz="1400" dirty="0"/>
                  <a:t> at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2 </m:t>
                    </m:r>
                    <m:r>
                      <m:rPr>
                        <m:nor/>
                      </m:rPr>
                      <a:rPr lang="en-GB" sz="1400"/>
                      <m:t>K</m:t>
                    </m:r>
                  </m:oMath>
                </a14:m>
                <a:r>
                  <a:rPr lang="en-GB" sz="1400" dirty="0"/>
                  <a:t> (superconducting):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sup>
                        </m:sSup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…</m:t>
                        </m:r>
                        <m:sSup>
                          <m:sSup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11</m:t>
                            </m:r>
                          </m:sup>
                        </m:sSup>
                      </m:e>
                    </m:d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2112052" y="899238"/>
                <a:ext cx="8520452" cy="5551568"/>
              </a:xfrm>
              <a:prstGeom prst="rect">
                <a:avLst/>
              </a:prstGeom>
              <a:blipFill>
                <a:blip r:embed="rId4"/>
                <a:stretch>
                  <a:fillRect l="-429" t="-440" b="-19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28-Sep-20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tabLst>
                <a:tab pos="4841875" algn="r"/>
              </a:tabLst>
            </a:pPr>
            <a:r>
              <a:rPr lang="en-US"/>
              <a:t>EJ: Cavity Design             EASISchool3          2020 Genoa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28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 bwMode="auto">
              <a:xfrm>
                <a:off x="6958037" y="5661249"/>
                <a:ext cx="2831673" cy="584775"/>
              </a:xfrm>
              <a:prstGeom prst="rect">
                <a:avLst/>
              </a:prstGeom>
              <a:solidFill>
                <a:srgbClr val="BDD7EE">
                  <a:alpha val="67059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600" dirty="0"/>
                  <a:t>No! Anomalous skin effect!</a:t>
                </a:r>
              </a:p>
              <a:p>
                <a:r>
                  <a:rPr lang="en-GB" sz="1600" dirty="0"/>
                  <a:t>improves only by a factor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</a:rPr>
                      <m:t>≈10</m:t>
                    </m:r>
                  </m:oMath>
                </a14:m>
                <a:r>
                  <a:rPr lang="en-GB" sz="1600" dirty="0"/>
                  <a:t>!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56448" y="5661248"/>
                <a:ext cx="2831673" cy="584775"/>
              </a:xfrm>
              <a:prstGeom prst="rect">
                <a:avLst/>
              </a:prstGeom>
              <a:blipFill rotWithShape="0">
                <a:blip r:embed="rId5"/>
                <a:stretch>
                  <a:fillRect l="-1075" t="-3125" r="-215" b="-125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64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>
            <a:normAutofit/>
          </a:bodyPr>
          <a:lstStyle/>
          <a:p>
            <a:r>
              <a:rPr lang="en-GB" dirty="0"/>
              <a:t>Shunt impedance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072828" y="1123950"/>
                <a:ext cx="8775700" cy="523398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Also the power loss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loss</m:t>
                        </m:r>
                      </m:sub>
                    </m:sSub>
                  </m:oMath>
                </a14:m>
                <a:r>
                  <a:rPr lang="en-GB" sz="2400" dirty="0"/>
                  <a:t> is also proportional to the square of the acceleration voltage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GB" sz="2400" i="0">
                                    <a:latin typeface="Cambria Math" panose="02040503050406030204" pitchFamily="18" charset="0"/>
                                  </a:rPr>
                                  <m:t>acc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/>
                  <a:t>; the proportionality constant defines the “shunt impedance”</a:t>
                </a:r>
              </a:p>
              <a:p>
                <a:endParaRPr lang="en-GB" sz="12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2400" i="0">
                                          <a:latin typeface="Cambria Math" panose="02040503050406030204" pitchFamily="18" charset="0"/>
                                        </a:rPr>
                                        <m:t>acc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2 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>
                                  <a:latin typeface="Cambria Math" panose="02040503050406030204" pitchFamily="18" charset="0"/>
                                </a:rPr>
                                <m:t>loss</m:t>
                              </m:r>
                            </m:sub>
                          </m:sSub>
                        </m:den>
                      </m:f>
                      <m:r>
                        <a:rPr lang="en-GB" sz="2400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24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b="1" dirty="0"/>
                  <a:t>Attention, also here different definitions are used!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Traditionally, the shunt impedance is the quantity to optimize in order to minimize the power required for a given gap voltage.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Now the previously introduced term “</a:t>
                </a:r>
                <a14:m>
                  <m:oMath xmlns:m="http://schemas.openxmlformats.org/officeDocument/2006/math">
                    <m:r>
                      <a:rPr lang="en-GB" sz="2400" i="1" dirty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sz="2400" dirty="0"/>
                  <a:t>-upon-</a:t>
                </a:r>
                <a14:m>
                  <m:oMath xmlns:m="http://schemas.openxmlformats.org/officeDocument/2006/math">
                    <m:r>
                      <a:rPr lang="en-GB" sz="2400" i="1" dirty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sz="2400" dirty="0"/>
                  <a:t>” makes sense:</a:t>
                </a:r>
                <a:br>
                  <a:rPr lang="en-GB" sz="2400" dirty="0"/>
                </a:br>
                <a:br>
                  <a:rPr lang="en-GB" sz="1200" dirty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num>
                          <m:den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den>
                        </m:f>
                      </m:e>
                    </m:d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endParaRPr lang="en-GB" sz="2400" b="1" dirty="0"/>
              </a:p>
              <a:p>
                <a:endParaRPr lang="en-GB" sz="24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2072828" y="1123950"/>
                <a:ext cx="8775700" cy="5233988"/>
              </a:xfrm>
              <a:prstGeom prst="rect">
                <a:avLst/>
              </a:prstGeom>
              <a:blipFill>
                <a:blip r:embed="rId2"/>
                <a:stretch>
                  <a:fillRect l="-903" t="-1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490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Waveguide to Cavity</a:t>
            </a:r>
          </a:p>
        </p:txBody>
      </p:sp>
    </p:spTree>
    <p:extLst>
      <p:ext uri="{BB962C8B-B14F-4D97-AF65-F5344CB8AC3E}">
        <p14:creationId xmlns:p14="http://schemas.microsoft.com/office/powerpoint/2010/main" val="215792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Geometric factor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000820" y="1123950"/>
                <a:ext cx="8775700" cy="523398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With</a:t>
                </a:r>
              </a:p>
              <a:p>
                <a:pPr marL="358775" indent="-358775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limLow>
                            <m:limLow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∬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en-GB" sz="2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wall</m:t>
                              </m:r>
                            </m:lim>
                          </m:limLow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ⅆ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br>
                  <a:rPr lang="en-GB" sz="2400" dirty="0">
                    <a:ea typeface="Cambria Math" panose="02040503050406030204" pitchFamily="18" charset="0"/>
                  </a:rPr>
                </a:br>
                <a:r>
                  <a:rPr lang="en-GB" sz="2400" dirty="0">
                    <a:ea typeface="Cambria Math" panose="02040503050406030204" pitchFamily="18" charset="0"/>
                  </a:rPr>
                  <a:t>	and assuming an average surface resistance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400" dirty="0"/>
                  <a:t>, one can introduce the “geometric factor”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GB" sz="2400" dirty="0"/>
                  <a:t> as</a:t>
                </a:r>
              </a:p>
              <a:p>
                <a:pPr marL="358775" indent="-358775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limLow>
                            <m:limLow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∬</m:t>
                              </m:r>
                            </m:e>
                            <m:lim>
                              <m:r>
                                <m:rPr>
                                  <m:sty m:val="p"/>
                                </m:rPr>
                                <a:rPr lang="en-GB" sz="24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wall</m:t>
                              </m:r>
                            </m:lim>
                          </m:limLow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ⅆ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 dirty="0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GB" sz="2400" dirty="0"/>
                  <a:t> has dimension Ohm, depends only on the cavity geometry (as the name suggests) and typically is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100 </m:t>
                        </m:r>
                        <m:r>
                          <m:rPr>
                            <m:nor/>
                          </m:rPr>
                          <a:rPr lang="en-GB" sz="2400"/>
                          <m:t>Ω</m:t>
                        </m:r>
                      </m:e>
                    </m:d>
                  </m:oMath>
                </a14:m>
                <a:r>
                  <a:rPr lang="en-GB" sz="2400" dirty="0"/>
                  <a:t>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Note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∙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num>
                          <m:den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2400" dirty="0"/>
                  <a:t> (dimension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/>
                  <a:t>, purely geometric)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GB" sz="2400" dirty="0"/>
                  <a:t> is only used for SC cavities.</a:t>
                </a:r>
              </a:p>
              <a:p>
                <a:pPr marL="0" indent="0">
                  <a:buNone/>
                </a:pPr>
                <a:endParaRPr lang="en-GB" sz="2400" dirty="0"/>
              </a:p>
              <a:p>
                <a:pPr marL="358775" indent="-358775">
                  <a:buNone/>
                </a:pPr>
                <a:endParaRPr lang="en-GB" sz="24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2000820" y="1123950"/>
                <a:ext cx="8775700" cy="5233988"/>
              </a:xfrm>
              <a:prstGeom prst="rect">
                <a:avLst/>
              </a:prstGeom>
              <a:blipFill>
                <a:blip r:embed="rId2"/>
                <a:stretch>
                  <a:fillRect l="-903" t="-1630" r="-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925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1718402" y="111766"/>
            <a:ext cx="7953557" cy="78747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/>
              <a:t>Cavity resonator – equivalent circuit</a:t>
            </a:r>
          </a:p>
        </p:txBody>
      </p:sp>
      <p:sp>
        <p:nvSpPr>
          <p:cNvPr id="79" name="Date Placeholder 7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28-Sep-20</a:t>
            </a:r>
            <a:endParaRPr lang="en-US" dirty="0"/>
          </a:p>
        </p:txBody>
      </p:sp>
      <p:sp>
        <p:nvSpPr>
          <p:cNvPr id="78" name="Footer Placeholder 7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EJ: Cavity Design             EASISchool3          2020 Genoa</a:t>
            </a:r>
            <a:endParaRPr lang="en-US" dirty="0"/>
          </a:p>
        </p:txBody>
      </p:sp>
      <p:sp>
        <p:nvSpPr>
          <p:cNvPr id="77" name="Slide Number Placeholder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0484" name="Freeform 4"/>
          <p:cNvSpPr>
            <a:spLocks/>
          </p:cNvSpPr>
          <p:nvPr/>
        </p:nvSpPr>
        <p:spPr bwMode="auto">
          <a:xfrm>
            <a:off x="5792253" y="3101977"/>
            <a:ext cx="411162" cy="22225"/>
          </a:xfrm>
          <a:custGeom>
            <a:avLst/>
            <a:gdLst>
              <a:gd name="T0" fmla="*/ 411162 w 280"/>
              <a:gd name="T1" fmla="*/ 9525 h 14"/>
              <a:gd name="T2" fmla="*/ 411162 w 280"/>
              <a:gd name="T3" fmla="*/ 0 h 14"/>
              <a:gd name="T4" fmla="*/ 0 w 280"/>
              <a:gd name="T5" fmla="*/ 0 h 14"/>
              <a:gd name="T6" fmla="*/ 0 w 280"/>
              <a:gd name="T7" fmla="*/ 22225 h 14"/>
              <a:gd name="T8" fmla="*/ 411162 w 280"/>
              <a:gd name="T9" fmla="*/ 22225 h 14"/>
              <a:gd name="T10" fmla="*/ 411162 w 280"/>
              <a:gd name="T11" fmla="*/ 9525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"/>
              <a:gd name="T19" fmla="*/ 0 h 14"/>
              <a:gd name="T20" fmla="*/ 280 w 280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" h="14">
                <a:moveTo>
                  <a:pt x="280" y="6"/>
                </a:moveTo>
                <a:lnTo>
                  <a:pt x="280" y="0"/>
                </a:lnTo>
                <a:lnTo>
                  <a:pt x="0" y="0"/>
                </a:lnTo>
                <a:lnTo>
                  <a:pt x="0" y="14"/>
                </a:lnTo>
                <a:lnTo>
                  <a:pt x="280" y="14"/>
                </a:lnTo>
                <a:lnTo>
                  <a:pt x="28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5" name="Freeform 5"/>
          <p:cNvSpPr>
            <a:spLocks/>
          </p:cNvSpPr>
          <p:nvPr/>
        </p:nvSpPr>
        <p:spPr bwMode="auto">
          <a:xfrm>
            <a:off x="5792253" y="3022600"/>
            <a:ext cx="411162" cy="25400"/>
          </a:xfrm>
          <a:custGeom>
            <a:avLst/>
            <a:gdLst>
              <a:gd name="T0" fmla="*/ 411162 w 280"/>
              <a:gd name="T1" fmla="*/ 12700 h 16"/>
              <a:gd name="T2" fmla="*/ 411162 w 280"/>
              <a:gd name="T3" fmla="*/ 0 h 16"/>
              <a:gd name="T4" fmla="*/ 0 w 280"/>
              <a:gd name="T5" fmla="*/ 0 h 16"/>
              <a:gd name="T6" fmla="*/ 0 w 280"/>
              <a:gd name="T7" fmla="*/ 25400 h 16"/>
              <a:gd name="T8" fmla="*/ 411162 w 280"/>
              <a:gd name="T9" fmla="*/ 25400 h 16"/>
              <a:gd name="T10" fmla="*/ 411162 w 280"/>
              <a:gd name="T11" fmla="*/ 12700 h 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"/>
              <a:gd name="T19" fmla="*/ 0 h 16"/>
              <a:gd name="T20" fmla="*/ 280 w 280"/>
              <a:gd name="T21" fmla="*/ 16 h 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" h="16">
                <a:moveTo>
                  <a:pt x="280" y="8"/>
                </a:moveTo>
                <a:lnTo>
                  <a:pt x="280" y="0"/>
                </a:lnTo>
                <a:lnTo>
                  <a:pt x="0" y="0"/>
                </a:lnTo>
                <a:lnTo>
                  <a:pt x="0" y="16"/>
                </a:lnTo>
                <a:lnTo>
                  <a:pt x="280" y="16"/>
                </a:lnTo>
                <a:lnTo>
                  <a:pt x="280" y="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6" name="Freeform 6"/>
          <p:cNvSpPr>
            <a:spLocks/>
          </p:cNvSpPr>
          <p:nvPr/>
        </p:nvSpPr>
        <p:spPr bwMode="auto">
          <a:xfrm>
            <a:off x="5998628" y="2105027"/>
            <a:ext cx="1274762" cy="658813"/>
          </a:xfrm>
          <a:custGeom>
            <a:avLst/>
            <a:gdLst>
              <a:gd name="T0" fmla="*/ 0 w 870"/>
              <a:gd name="T1" fmla="*/ 0 h 415"/>
              <a:gd name="T2" fmla="*/ 1274762 w 870"/>
              <a:gd name="T3" fmla="*/ 0 h 415"/>
              <a:gd name="T4" fmla="*/ 1274762 w 870"/>
              <a:gd name="T5" fmla="*/ 658813 h 415"/>
              <a:gd name="T6" fmla="*/ 0 60000 65536"/>
              <a:gd name="T7" fmla="*/ 0 60000 65536"/>
              <a:gd name="T8" fmla="*/ 0 60000 65536"/>
              <a:gd name="T9" fmla="*/ 0 w 870"/>
              <a:gd name="T10" fmla="*/ 0 h 415"/>
              <a:gd name="T11" fmla="*/ 870 w 870"/>
              <a:gd name="T12" fmla="*/ 415 h 4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70" h="415">
                <a:moveTo>
                  <a:pt x="0" y="0"/>
                </a:moveTo>
                <a:lnTo>
                  <a:pt x="870" y="0"/>
                </a:lnTo>
                <a:lnTo>
                  <a:pt x="870" y="41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7" name="Freeform 7"/>
          <p:cNvSpPr>
            <a:spLocks/>
          </p:cNvSpPr>
          <p:nvPr/>
        </p:nvSpPr>
        <p:spPr bwMode="auto">
          <a:xfrm>
            <a:off x="5998628" y="3460750"/>
            <a:ext cx="1274762" cy="661988"/>
          </a:xfrm>
          <a:custGeom>
            <a:avLst/>
            <a:gdLst>
              <a:gd name="T0" fmla="*/ 1274762 w 870"/>
              <a:gd name="T1" fmla="*/ 0 h 417"/>
              <a:gd name="T2" fmla="*/ 1274762 w 870"/>
              <a:gd name="T3" fmla="*/ 661988 h 417"/>
              <a:gd name="T4" fmla="*/ 0 w 870"/>
              <a:gd name="T5" fmla="*/ 661988 h 417"/>
              <a:gd name="T6" fmla="*/ 0 60000 65536"/>
              <a:gd name="T7" fmla="*/ 0 60000 65536"/>
              <a:gd name="T8" fmla="*/ 0 60000 65536"/>
              <a:gd name="T9" fmla="*/ 0 w 870"/>
              <a:gd name="T10" fmla="*/ 0 h 417"/>
              <a:gd name="T11" fmla="*/ 870 w 870"/>
              <a:gd name="T12" fmla="*/ 417 h 4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70" h="417">
                <a:moveTo>
                  <a:pt x="870" y="0"/>
                </a:moveTo>
                <a:lnTo>
                  <a:pt x="870" y="417"/>
                </a:lnTo>
                <a:lnTo>
                  <a:pt x="0" y="417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5998630" y="3124200"/>
            <a:ext cx="1587" cy="9985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5998630" y="2105027"/>
            <a:ext cx="1587" cy="9318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6684430" y="3765550"/>
            <a:ext cx="1587" cy="3571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92" name="Freeform 12"/>
          <p:cNvSpPr>
            <a:spLocks/>
          </p:cNvSpPr>
          <p:nvPr/>
        </p:nvSpPr>
        <p:spPr bwMode="auto">
          <a:xfrm>
            <a:off x="6659030" y="2076452"/>
            <a:ext cx="53975" cy="53975"/>
          </a:xfrm>
          <a:custGeom>
            <a:avLst/>
            <a:gdLst>
              <a:gd name="T0" fmla="*/ 53975 w 37"/>
              <a:gd name="T1" fmla="*/ 28575 h 34"/>
              <a:gd name="T2" fmla="*/ 51057 w 37"/>
              <a:gd name="T3" fmla="*/ 25400 h 34"/>
              <a:gd name="T4" fmla="*/ 51057 w 37"/>
              <a:gd name="T5" fmla="*/ 19050 h 34"/>
              <a:gd name="T6" fmla="*/ 48140 w 37"/>
              <a:gd name="T7" fmla="*/ 15875 h 34"/>
              <a:gd name="T8" fmla="*/ 45222 w 37"/>
              <a:gd name="T9" fmla="*/ 9525 h 34"/>
              <a:gd name="T10" fmla="*/ 42305 w 37"/>
              <a:gd name="T11" fmla="*/ 6350 h 34"/>
              <a:gd name="T12" fmla="*/ 35011 w 37"/>
              <a:gd name="T13" fmla="*/ 3175 h 34"/>
              <a:gd name="T14" fmla="*/ 29176 w 37"/>
              <a:gd name="T15" fmla="*/ 3175 h 34"/>
              <a:gd name="T16" fmla="*/ 26258 w 37"/>
              <a:gd name="T17" fmla="*/ 0 h 34"/>
              <a:gd name="T18" fmla="*/ 23341 w 37"/>
              <a:gd name="T19" fmla="*/ 3175 h 34"/>
              <a:gd name="T20" fmla="*/ 16047 w 37"/>
              <a:gd name="T21" fmla="*/ 3175 h 34"/>
              <a:gd name="T22" fmla="*/ 13129 w 37"/>
              <a:gd name="T23" fmla="*/ 6350 h 34"/>
              <a:gd name="T24" fmla="*/ 10211 w 37"/>
              <a:gd name="T25" fmla="*/ 9525 h 34"/>
              <a:gd name="T26" fmla="*/ 7294 w 37"/>
              <a:gd name="T27" fmla="*/ 12700 h 34"/>
              <a:gd name="T28" fmla="*/ 4376 w 37"/>
              <a:gd name="T29" fmla="*/ 15875 h 34"/>
              <a:gd name="T30" fmla="*/ 0 w 37"/>
              <a:gd name="T31" fmla="*/ 22225 h 34"/>
              <a:gd name="T32" fmla="*/ 0 w 37"/>
              <a:gd name="T33" fmla="*/ 28575 h 34"/>
              <a:gd name="T34" fmla="*/ 0 w 37"/>
              <a:gd name="T35" fmla="*/ 34925 h 34"/>
              <a:gd name="T36" fmla="*/ 4376 w 37"/>
              <a:gd name="T37" fmla="*/ 38100 h 34"/>
              <a:gd name="T38" fmla="*/ 4376 w 37"/>
              <a:gd name="T39" fmla="*/ 44450 h 34"/>
              <a:gd name="T40" fmla="*/ 7294 w 37"/>
              <a:gd name="T41" fmla="*/ 47625 h 34"/>
              <a:gd name="T42" fmla="*/ 10211 w 37"/>
              <a:gd name="T43" fmla="*/ 50800 h 34"/>
              <a:gd name="T44" fmla="*/ 16047 w 37"/>
              <a:gd name="T45" fmla="*/ 50800 h 34"/>
              <a:gd name="T46" fmla="*/ 18964 w 37"/>
              <a:gd name="T47" fmla="*/ 53975 h 34"/>
              <a:gd name="T48" fmla="*/ 26258 w 37"/>
              <a:gd name="T49" fmla="*/ 53975 h 34"/>
              <a:gd name="T50" fmla="*/ 32093 w 37"/>
              <a:gd name="T51" fmla="*/ 53975 h 34"/>
              <a:gd name="T52" fmla="*/ 39387 w 37"/>
              <a:gd name="T53" fmla="*/ 50800 h 34"/>
              <a:gd name="T54" fmla="*/ 42305 w 37"/>
              <a:gd name="T55" fmla="*/ 47625 h 34"/>
              <a:gd name="T56" fmla="*/ 45222 w 37"/>
              <a:gd name="T57" fmla="*/ 44450 h 34"/>
              <a:gd name="T58" fmla="*/ 48140 w 37"/>
              <a:gd name="T59" fmla="*/ 41275 h 34"/>
              <a:gd name="T60" fmla="*/ 51057 w 37"/>
              <a:gd name="T61" fmla="*/ 38100 h 34"/>
              <a:gd name="T62" fmla="*/ 51057 w 37"/>
              <a:gd name="T63" fmla="*/ 31750 h 34"/>
              <a:gd name="T64" fmla="*/ 53975 w 37"/>
              <a:gd name="T65" fmla="*/ 28575 h 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7"/>
              <a:gd name="T100" fmla="*/ 0 h 34"/>
              <a:gd name="T101" fmla="*/ 37 w 37"/>
              <a:gd name="T102" fmla="*/ 34 h 3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7" h="34">
                <a:moveTo>
                  <a:pt x="18" y="18"/>
                </a:moveTo>
                <a:lnTo>
                  <a:pt x="37" y="18"/>
                </a:lnTo>
                <a:lnTo>
                  <a:pt x="37" y="16"/>
                </a:lnTo>
                <a:lnTo>
                  <a:pt x="35" y="16"/>
                </a:lnTo>
                <a:lnTo>
                  <a:pt x="35" y="14"/>
                </a:lnTo>
                <a:lnTo>
                  <a:pt x="35" y="12"/>
                </a:lnTo>
                <a:lnTo>
                  <a:pt x="35" y="10"/>
                </a:lnTo>
                <a:lnTo>
                  <a:pt x="33" y="10"/>
                </a:lnTo>
                <a:lnTo>
                  <a:pt x="33" y="8"/>
                </a:lnTo>
                <a:lnTo>
                  <a:pt x="31" y="6"/>
                </a:lnTo>
                <a:lnTo>
                  <a:pt x="31" y="4"/>
                </a:lnTo>
                <a:lnTo>
                  <a:pt x="29" y="4"/>
                </a:lnTo>
                <a:lnTo>
                  <a:pt x="27" y="2"/>
                </a:lnTo>
                <a:lnTo>
                  <a:pt x="24" y="2"/>
                </a:lnTo>
                <a:lnTo>
                  <a:pt x="22" y="2"/>
                </a:lnTo>
                <a:lnTo>
                  <a:pt x="20" y="2"/>
                </a:lnTo>
                <a:lnTo>
                  <a:pt x="20" y="0"/>
                </a:lnTo>
                <a:lnTo>
                  <a:pt x="18" y="0"/>
                </a:lnTo>
                <a:lnTo>
                  <a:pt x="16" y="0"/>
                </a:lnTo>
                <a:lnTo>
                  <a:pt x="16" y="2"/>
                </a:lnTo>
                <a:lnTo>
                  <a:pt x="13" y="2"/>
                </a:lnTo>
                <a:lnTo>
                  <a:pt x="11" y="2"/>
                </a:lnTo>
                <a:lnTo>
                  <a:pt x="9" y="2"/>
                </a:lnTo>
                <a:lnTo>
                  <a:pt x="9" y="4"/>
                </a:lnTo>
                <a:lnTo>
                  <a:pt x="7" y="4"/>
                </a:lnTo>
                <a:lnTo>
                  <a:pt x="7" y="6"/>
                </a:lnTo>
                <a:lnTo>
                  <a:pt x="5" y="6"/>
                </a:lnTo>
                <a:lnTo>
                  <a:pt x="5" y="8"/>
                </a:lnTo>
                <a:lnTo>
                  <a:pt x="3" y="8"/>
                </a:lnTo>
                <a:lnTo>
                  <a:pt x="3" y="10"/>
                </a:lnTo>
                <a:lnTo>
                  <a:pt x="0" y="12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20"/>
                </a:lnTo>
                <a:lnTo>
                  <a:pt x="0" y="22"/>
                </a:lnTo>
                <a:lnTo>
                  <a:pt x="0" y="24"/>
                </a:lnTo>
                <a:lnTo>
                  <a:pt x="3" y="24"/>
                </a:lnTo>
                <a:lnTo>
                  <a:pt x="3" y="26"/>
                </a:lnTo>
                <a:lnTo>
                  <a:pt x="3" y="28"/>
                </a:lnTo>
                <a:lnTo>
                  <a:pt x="5" y="28"/>
                </a:lnTo>
                <a:lnTo>
                  <a:pt x="5" y="30"/>
                </a:lnTo>
                <a:lnTo>
                  <a:pt x="7" y="30"/>
                </a:lnTo>
                <a:lnTo>
                  <a:pt x="7" y="32"/>
                </a:lnTo>
                <a:lnTo>
                  <a:pt x="9" y="32"/>
                </a:lnTo>
                <a:lnTo>
                  <a:pt x="11" y="32"/>
                </a:lnTo>
                <a:lnTo>
                  <a:pt x="11" y="34"/>
                </a:lnTo>
                <a:lnTo>
                  <a:pt x="13" y="34"/>
                </a:lnTo>
                <a:lnTo>
                  <a:pt x="16" y="34"/>
                </a:lnTo>
                <a:lnTo>
                  <a:pt x="18" y="34"/>
                </a:lnTo>
                <a:lnTo>
                  <a:pt x="20" y="34"/>
                </a:lnTo>
                <a:lnTo>
                  <a:pt x="22" y="34"/>
                </a:lnTo>
                <a:lnTo>
                  <a:pt x="24" y="34"/>
                </a:lnTo>
                <a:lnTo>
                  <a:pt x="27" y="32"/>
                </a:lnTo>
                <a:lnTo>
                  <a:pt x="29" y="32"/>
                </a:lnTo>
                <a:lnTo>
                  <a:pt x="29" y="30"/>
                </a:lnTo>
                <a:lnTo>
                  <a:pt x="31" y="30"/>
                </a:lnTo>
                <a:lnTo>
                  <a:pt x="31" y="28"/>
                </a:lnTo>
                <a:lnTo>
                  <a:pt x="33" y="28"/>
                </a:lnTo>
                <a:lnTo>
                  <a:pt x="33" y="26"/>
                </a:lnTo>
                <a:lnTo>
                  <a:pt x="35" y="26"/>
                </a:lnTo>
                <a:lnTo>
                  <a:pt x="35" y="24"/>
                </a:lnTo>
                <a:lnTo>
                  <a:pt x="35" y="22"/>
                </a:lnTo>
                <a:lnTo>
                  <a:pt x="35" y="20"/>
                </a:lnTo>
                <a:lnTo>
                  <a:pt x="37" y="20"/>
                </a:lnTo>
                <a:lnTo>
                  <a:pt x="37" y="18"/>
                </a:lnTo>
                <a:lnTo>
                  <a:pt x="18" y="18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6684430" y="2105027"/>
            <a:ext cx="1587" cy="3794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94" name="Freeform 14"/>
          <p:cNvSpPr>
            <a:spLocks/>
          </p:cNvSpPr>
          <p:nvPr/>
        </p:nvSpPr>
        <p:spPr bwMode="auto">
          <a:xfrm>
            <a:off x="6560603" y="2484440"/>
            <a:ext cx="127000" cy="257175"/>
          </a:xfrm>
          <a:custGeom>
            <a:avLst/>
            <a:gdLst>
              <a:gd name="T0" fmla="*/ 121161 w 87"/>
              <a:gd name="T1" fmla="*/ 257175 h 162"/>
              <a:gd name="T2" fmla="*/ 108023 w 87"/>
              <a:gd name="T3" fmla="*/ 254000 h 162"/>
              <a:gd name="T4" fmla="*/ 94885 w 87"/>
              <a:gd name="T5" fmla="*/ 254000 h 162"/>
              <a:gd name="T6" fmla="*/ 83207 w 87"/>
              <a:gd name="T7" fmla="*/ 247650 h 162"/>
              <a:gd name="T8" fmla="*/ 72989 w 87"/>
              <a:gd name="T9" fmla="*/ 244475 h 162"/>
              <a:gd name="T10" fmla="*/ 59851 w 87"/>
              <a:gd name="T11" fmla="*/ 238125 h 162"/>
              <a:gd name="T12" fmla="*/ 51092 w 87"/>
              <a:gd name="T13" fmla="*/ 230188 h 162"/>
              <a:gd name="T14" fmla="*/ 40874 w 87"/>
              <a:gd name="T15" fmla="*/ 223838 h 162"/>
              <a:gd name="T16" fmla="*/ 35034 w 87"/>
              <a:gd name="T17" fmla="*/ 214313 h 162"/>
              <a:gd name="T18" fmla="*/ 24816 w 87"/>
              <a:gd name="T19" fmla="*/ 204788 h 162"/>
              <a:gd name="T20" fmla="*/ 18977 w 87"/>
              <a:gd name="T21" fmla="*/ 195262 h 162"/>
              <a:gd name="T22" fmla="*/ 13138 w 87"/>
              <a:gd name="T23" fmla="*/ 182562 h 162"/>
              <a:gd name="T24" fmla="*/ 8759 w 87"/>
              <a:gd name="T25" fmla="*/ 173037 h 162"/>
              <a:gd name="T26" fmla="*/ 2920 w 87"/>
              <a:gd name="T27" fmla="*/ 160337 h 162"/>
              <a:gd name="T28" fmla="*/ 2920 w 87"/>
              <a:gd name="T29" fmla="*/ 147637 h 162"/>
              <a:gd name="T30" fmla="*/ 0 w 87"/>
              <a:gd name="T31" fmla="*/ 134937 h 162"/>
              <a:gd name="T32" fmla="*/ 0 w 87"/>
              <a:gd name="T33" fmla="*/ 122238 h 162"/>
              <a:gd name="T34" fmla="*/ 2920 w 87"/>
              <a:gd name="T35" fmla="*/ 109538 h 162"/>
              <a:gd name="T36" fmla="*/ 2920 w 87"/>
              <a:gd name="T37" fmla="*/ 95250 h 162"/>
              <a:gd name="T38" fmla="*/ 8759 w 87"/>
              <a:gd name="T39" fmla="*/ 82550 h 162"/>
              <a:gd name="T40" fmla="*/ 13138 w 87"/>
              <a:gd name="T41" fmla="*/ 73025 h 162"/>
              <a:gd name="T42" fmla="*/ 18977 w 87"/>
              <a:gd name="T43" fmla="*/ 60325 h 162"/>
              <a:gd name="T44" fmla="*/ 24816 w 87"/>
              <a:gd name="T45" fmla="*/ 50800 h 162"/>
              <a:gd name="T46" fmla="*/ 35034 w 87"/>
              <a:gd name="T47" fmla="*/ 41275 h 162"/>
              <a:gd name="T48" fmla="*/ 40874 w 87"/>
              <a:gd name="T49" fmla="*/ 31750 h 162"/>
              <a:gd name="T50" fmla="*/ 51092 w 87"/>
              <a:gd name="T51" fmla="*/ 25400 h 162"/>
              <a:gd name="T52" fmla="*/ 59851 w 87"/>
              <a:gd name="T53" fmla="*/ 19050 h 162"/>
              <a:gd name="T54" fmla="*/ 72989 w 87"/>
              <a:gd name="T55" fmla="*/ 12700 h 162"/>
              <a:gd name="T56" fmla="*/ 83207 w 87"/>
              <a:gd name="T57" fmla="*/ 9525 h 162"/>
              <a:gd name="T58" fmla="*/ 94885 w 87"/>
              <a:gd name="T59" fmla="*/ 3175 h 162"/>
              <a:gd name="T60" fmla="*/ 108023 w 87"/>
              <a:gd name="T61" fmla="*/ 3175 h 162"/>
              <a:gd name="T62" fmla="*/ 121161 w 87"/>
              <a:gd name="T63" fmla="*/ 0 h 16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7"/>
              <a:gd name="T97" fmla="*/ 0 h 162"/>
              <a:gd name="T98" fmla="*/ 87 w 87"/>
              <a:gd name="T99" fmla="*/ 162 h 16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7" h="162">
                <a:moveTo>
                  <a:pt x="87" y="162"/>
                </a:moveTo>
                <a:lnTo>
                  <a:pt x="83" y="162"/>
                </a:lnTo>
                <a:lnTo>
                  <a:pt x="78" y="162"/>
                </a:lnTo>
                <a:lnTo>
                  <a:pt x="74" y="160"/>
                </a:lnTo>
                <a:lnTo>
                  <a:pt x="70" y="160"/>
                </a:lnTo>
                <a:lnTo>
                  <a:pt x="65" y="160"/>
                </a:lnTo>
                <a:lnTo>
                  <a:pt x="61" y="158"/>
                </a:lnTo>
                <a:lnTo>
                  <a:pt x="57" y="156"/>
                </a:lnTo>
                <a:lnTo>
                  <a:pt x="54" y="156"/>
                </a:lnTo>
                <a:lnTo>
                  <a:pt x="50" y="154"/>
                </a:lnTo>
                <a:lnTo>
                  <a:pt x="46" y="152"/>
                </a:lnTo>
                <a:lnTo>
                  <a:pt x="41" y="150"/>
                </a:lnTo>
                <a:lnTo>
                  <a:pt x="39" y="147"/>
                </a:lnTo>
                <a:lnTo>
                  <a:pt x="35" y="145"/>
                </a:lnTo>
                <a:lnTo>
                  <a:pt x="33" y="143"/>
                </a:lnTo>
                <a:lnTo>
                  <a:pt x="28" y="141"/>
                </a:lnTo>
                <a:lnTo>
                  <a:pt x="26" y="137"/>
                </a:lnTo>
                <a:lnTo>
                  <a:pt x="24" y="135"/>
                </a:lnTo>
                <a:lnTo>
                  <a:pt x="20" y="131"/>
                </a:lnTo>
                <a:lnTo>
                  <a:pt x="17" y="129"/>
                </a:lnTo>
                <a:lnTo>
                  <a:pt x="15" y="125"/>
                </a:lnTo>
                <a:lnTo>
                  <a:pt x="13" y="123"/>
                </a:lnTo>
                <a:lnTo>
                  <a:pt x="11" y="119"/>
                </a:lnTo>
                <a:lnTo>
                  <a:pt x="9" y="115"/>
                </a:lnTo>
                <a:lnTo>
                  <a:pt x="6" y="111"/>
                </a:lnTo>
                <a:lnTo>
                  <a:pt x="6" y="109"/>
                </a:lnTo>
                <a:lnTo>
                  <a:pt x="4" y="105"/>
                </a:lnTo>
                <a:lnTo>
                  <a:pt x="2" y="101"/>
                </a:lnTo>
                <a:lnTo>
                  <a:pt x="2" y="97"/>
                </a:lnTo>
                <a:lnTo>
                  <a:pt x="2" y="93"/>
                </a:lnTo>
                <a:lnTo>
                  <a:pt x="0" y="89"/>
                </a:lnTo>
                <a:lnTo>
                  <a:pt x="0" y="85"/>
                </a:lnTo>
                <a:lnTo>
                  <a:pt x="0" y="81"/>
                </a:lnTo>
                <a:lnTo>
                  <a:pt x="0" y="77"/>
                </a:lnTo>
                <a:lnTo>
                  <a:pt x="0" y="73"/>
                </a:lnTo>
                <a:lnTo>
                  <a:pt x="2" y="69"/>
                </a:lnTo>
                <a:lnTo>
                  <a:pt x="2" y="65"/>
                </a:lnTo>
                <a:lnTo>
                  <a:pt x="2" y="60"/>
                </a:lnTo>
                <a:lnTo>
                  <a:pt x="4" y="56"/>
                </a:lnTo>
                <a:lnTo>
                  <a:pt x="6" y="52"/>
                </a:lnTo>
                <a:lnTo>
                  <a:pt x="6" y="48"/>
                </a:lnTo>
                <a:lnTo>
                  <a:pt x="9" y="46"/>
                </a:lnTo>
                <a:lnTo>
                  <a:pt x="11" y="42"/>
                </a:lnTo>
                <a:lnTo>
                  <a:pt x="13" y="38"/>
                </a:lnTo>
                <a:lnTo>
                  <a:pt x="15" y="36"/>
                </a:lnTo>
                <a:lnTo>
                  <a:pt x="17" y="32"/>
                </a:lnTo>
                <a:lnTo>
                  <a:pt x="20" y="30"/>
                </a:lnTo>
                <a:lnTo>
                  <a:pt x="24" y="26"/>
                </a:lnTo>
                <a:lnTo>
                  <a:pt x="26" y="24"/>
                </a:lnTo>
                <a:lnTo>
                  <a:pt x="28" y="20"/>
                </a:lnTo>
                <a:lnTo>
                  <a:pt x="33" y="18"/>
                </a:lnTo>
                <a:lnTo>
                  <a:pt x="35" y="16"/>
                </a:lnTo>
                <a:lnTo>
                  <a:pt x="39" y="14"/>
                </a:lnTo>
                <a:lnTo>
                  <a:pt x="41" y="12"/>
                </a:lnTo>
                <a:lnTo>
                  <a:pt x="46" y="10"/>
                </a:lnTo>
                <a:lnTo>
                  <a:pt x="50" y="8"/>
                </a:lnTo>
                <a:lnTo>
                  <a:pt x="54" y="6"/>
                </a:lnTo>
                <a:lnTo>
                  <a:pt x="57" y="6"/>
                </a:lnTo>
                <a:lnTo>
                  <a:pt x="61" y="4"/>
                </a:lnTo>
                <a:lnTo>
                  <a:pt x="65" y="2"/>
                </a:lnTo>
                <a:lnTo>
                  <a:pt x="70" y="2"/>
                </a:lnTo>
                <a:lnTo>
                  <a:pt x="74" y="2"/>
                </a:lnTo>
                <a:lnTo>
                  <a:pt x="78" y="0"/>
                </a:lnTo>
                <a:lnTo>
                  <a:pt x="83" y="0"/>
                </a:lnTo>
                <a:lnTo>
                  <a:pt x="87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5" name="Freeform 15"/>
          <p:cNvSpPr>
            <a:spLocks/>
          </p:cNvSpPr>
          <p:nvPr/>
        </p:nvSpPr>
        <p:spPr bwMode="auto">
          <a:xfrm>
            <a:off x="6560603" y="2741615"/>
            <a:ext cx="127000" cy="257175"/>
          </a:xfrm>
          <a:custGeom>
            <a:avLst/>
            <a:gdLst>
              <a:gd name="T0" fmla="*/ 121161 w 87"/>
              <a:gd name="T1" fmla="*/ 0 h 162"/>
              <a:gd name="T2" fmla="*/ 108023 w 87"/>
              <a:gd name="T3" fmla="*/ 0 h 162"/>
              <a:gd name="T4" fmla="*/ 94885 w 87"/>
              <a:gd name="T5" fmla="*/ 3175 h 162"/>
              <a:gd name="T6" fmla="*/ 83207 w 87"/>
              <a:gd name="T7" fmla="*/ 6350 h 162"/>
              <a:gd name="T8" fmla="*/ 72989 w 87"/>
              <a:gd name="T9" fmla="*/ 12700 h 162"/>
              <a:gd name="T10" fmla="*/ 59851 w 87"/>
              <a:gd name="T11" fmla="*/ 19050 h 162"/>
              <a:gd name="T12" fmla="*/ 51092 w 87"/>
              <a:gd name="T13" fmla="*/ 25400 h 162"/>
              <a:gd name="T14" fmla="*/ 40874 w 87"/>
              <a:gd name="T15" fmla="*/ 31750 h 162"/>
              <a:gd name="T16" fmla="*/ 35034 w 87"/>
              <a:gd name="T17" fmla="*/ 41275 h 162"/>
              <a:gd name="T18" fmla="*/ 24816 w 87"/>
              <a:gd name="T19" fmla="*/ 50800 h 162"/>
              <a:gd name="T20" fmla="*/ 18977 w 87"/>
              <a:gd name="T21" fmla="*/ 60325 h 162"/>
              <a:gd name="T22" fmla="*/ 13138 w 87"/>
              <a:gd name="T23" fmla="*/ 73025 h 162"/>
              <a:gd name="T24" fmla="*/ 8759 w 87"/>
              <a:gd name="T25" fmla="*/ 82550 h 162"/>
              <a:gd name="T26" fmla="*/ 2920 w 87"/>
              <a:gd name="T27" fmla="*/ 95250 h 162"/>
              <a:gd name="T28" fmla="*/ 2920 w 87"/>
              <a:gd name="T29" fmla="*/ 107950 h 162"/>
              <a:gd name="T30" fmla="*/ 0 w 87"/>
              <a:gd name="T31" fmla="*/ 122238 h 162"/>
              <a:gd name="T32" fmla="*/ 0 w 87"/>
              <a:gd name="T33" fmla="*/ 134937 h 162"/>
              <a:gd name="T34" fmla="*/ 2920 w 87"/>
              <a:gd name="T35" fmla="*/ 147637 h 162"/>
              <a:gd name="T36" fmla="*/ 2920 w 87"/>
              <a:gd name="T37" fmla="*/ 160337 h 162"/>
              <a:gd name="T38" fmla="*/ 8759 w 87"/>
              <a:gd name="T39" fmla="*/ 169862 h 162"/>
              <a:gd name="T40" fmla="*/ 13138 w 87"/>
              <a:gd name="T41" fmla="*/ 182562 h 162"/>
              <a:gd name="T42" fmla="*/ 18977 w 87"/>
              <a:gd name="T43" fmla="*/ 192087 h 162"/>
              <a:gd name="T44" fmla="*/ 24816 w 87"/>
              <a:gd name="T45" fmla="*/ 204788 h 162"/>
              <a:gd name="T46" fmla="*/ 35034 w 87"/>
              <a:gd name="T47" fmla="*/ 214313 h 162"/>
              <a:gd name="T48" fmla="*/ 40874 w 87"/>
              <a:gd name="T49" fmla="*/ 220663 h 162"/>
              <a:gd name="T50" fmla="*/ 51092 w 87"/>
              <a:gd name="T51" fmla="*/ 230188 h 162"/>
              <a:gd name="T52" fmla="*/ 59851 w 87"/>
              <a:gd name="T53" fmla="*/ 236538 h 162"/>
              <a:gd name="T54" fmla="*/ 72989 w 87"/>
              <a:gd name="T55" fmla="*/ 242888 h 162"/>
              <a:gd name="T56" fmla="*/ 83207 w 87"/>
              <a:gd name="T57" fmla="*/ 247650 h 162"/>
              <a:gd name="T58" fmla="*/ 94885 w 87"/>
              <a:gd name="T59" fmla="*/ 250825 h 162"/>
              <a:gd name="T60" fmla="*/ 108023 w 87"/>
              <a:gd name="T61" fmla="*/ 254000 h 162"/>
              <a:gd name="T62" fmla="*/ 121161 w 87"/>
              <a:gd name="T63" fmla="*/ 257175 h 16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7"/>
              <a:gd name="T97" fmla="*/ 0 h 162"/>
              <a:gd name="T98" fmla="*/ 87 w 87"/>
              <a:gd name="T99" fmla="*/ 162 h 16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7" h="162">
                <a:moveTo>
                  <a:pt x="87" y="0"/>
                </a:moveTo>
                <a:lnTo>
                  <a:pt x="83" y="0"/>
                </a:lnTo>
                <a:lnTo>
                  <a:pt x="78" y="0"/>
                </a:lnTo>
                <a:lnTo>
                  <a:pt x="74" y="0"/>
                </a:lnTo>
                <a:lnTo>
                  <a:pt x="70" y="2"/>
                </a:lnTo>
                <a:lnTo>
                  <a:pt x="65" y="2"/>
                </a:lnTo>
                <a:lnTo>
                  <a:pt x="61" y="4"/>
                </a:lnTo>
                <a:lnTo>
                  <a:pt x="57" y="4"/>
                </a:lnTo>
                <a:lnTo>
                  <a:pt x="54" y="6"/>
                </a:lnTo>
                <a:lnTo>
                  <a:pt x="50" y="8"/>
                </a:lnTo>
                <a:lnTo>
                  <a:pt x="46" y="10"/>
                </a:lnTo>
                <a:lnTo>
                  <a:pt x="41" y="12"/>
                </a:lnTo>
                <a:lnTo>
                  <a:pt x="39" y="14"/>
                </a:lnTo>
                <a:lnTo>
                  <a:pt x="35" y="16"/>
                </a:lnTo>
                <a:lnTo>
                  <a:pt x="33" y="18"/>
                </a:lnTo>
                <a:lnTo>
                  <a:pt x="28" y="20"/>
                </a:lnTo>
                <a:lnTo>
                  <a:pt x="26" y="24"/>
                </a:lnTo>
                <a:lnTo>
                  <a:pt x="24" y="26"/>
                </a:lnTo>
                <a:lnTo>
                  <a:pt x="20" y="28"/>
                </a:lnTo>
                <a:lnTo>
                  <a:pt x="17" y="32"/>
                </a:lnTo>
                <a:lnTo>
                  <a:pt x="15" y="36"/>
                </a:lnTo>
                <a:lnTo>
                  <a:pt x="13" y="38"/>
                </a:lnTo>
                <a:lnTo>
                  <a:pt x="11" y="42"/>
                </a:lnTo>
                <a:lnTo>
                  <a:pt x="9" y="46"/>
                </a:lnTo>
                <a:lnTo>
                  <a:pt x="6" y="48"/>
                </a:lnTo>
                <a:lnTo>
                  <a:pt x="6" y="52"/>
                </a:lnTo>
                <a:lnTo>
                  <a:pt x="4" y="56"/>
                </a:lnTo>
                <a:lnTo>
                  <a:pt x="2" y="60"/>
                </a:lnTo>
                <a:lnTo>
                  <a:pt x="2" y="64"/>
                </a:lnTo>
                <a:lnTo>
                  <a:pt x="2" y="68"/>
                </a:lnTo>
                <a:lnTo>
                  <a:pt x="0" y="73"/>
                </a:lnTo>
                <a:lnTo>
                  <a:pt x="0" y="77"/>
                </a:lnTo>
                <a:lnTo>
                  <a:pt x="0" y="81"/>
                </a:lnTo>
                <a:lnTo>
                  <a:pt x="0" y="85"/>
                </a:lnTo>
                <a:lnTo>
                  <a:pt x="0" y="89"/>
                </a:lnTo>
                <a:lnTo>
                  <a:pt x="2" y="93"/>
                </a:lnTo>
                <a:lnTo>
                  <a:pt x="2" y="97"/>
                </a:lnTo>
                <a:lnTo>
                  <a:pt x="2" y="101"/>
                </a:lnTo>
                <a:lnTo>
                  <a:pt x="4" y="105"/>
                </a:lnTo>
                <a:lnTo>
                  <a:pt x="6" y="107"/>
                </a:lnTo>
                <a:lnTo>
                  <a:pt x="6" y="111"/>
                </a:lnTo>
                <a:lnTo>
                  <a:pt x="9" y="115"/>
                </a:lnTo>
                <a:lnTo>
                  <a:pt x="11" y="119"/>
                </a:lnTo>
                <a:lnTo>
                  <a:pt x="13" y="121"/>
                </a:lnTo>
                <a:lnTo>
                  <a:pt x="15" y="125"/>
                </a:lnTo>
                <a:lnTo>
                  <a:pt x="17" y="129"/>
                </a:lnTo>
                <a:lnTo>
                  <a:pt x="20" y="131"/>
                </a:lnTo>
                <a:lnTo>
                  <a:pt x="24" y="135"/>
                </a:lnTo>
                <a:lnTo>
                  <a:pt x="26" y="137"/>
                </a:lnTo>
                <a:lnTo>
                  <a:pt x="28" y="139"/>
                </a:lnTo>
                <a:lnTo>
                  <a:pt x="33" y="143"/>
                </a:lnTo>
                <a:lnTo>
                  <a:pt x="35" y="145"/>
                </a:lnTo>
                <a:lnTo>
                  <a:pt x="39" y="147"/>
                </a:lnTo>
                <a:lnTo>
                  <a:pt x="41" y="149"/>
                </a:lnTo>
                <a:lnTo>
                  <a:pt x="46" y="151"/>
                </a:lnTo>
                <a:lnTo>
                  <a:pt x="50" y="153"/>
                </a:lnTo>
                <a:lnTo>
                  <a:pt x="54" y="156"/>
                </a:lnTo>
                <a:lnTo>
                  <a:pt x="57" y="156"/>
                </a:lnTo>
                <a:lnTo>
                  <a:pt x="61" y="158"/>
                </a:lnTo>
                <a:lnTo>
                  <a:pt x="65" y="158"/>
                </a:lnTo>
                <a:lnTo>
                  <a:pt x="70" y="160"/>
                </a:lnTo>
                <a:lnTo>
                  <a:pt x="74" y="160"/>
                </a:lnTo>
                <a:lnTo>
                  <a:pt x="78" y="160"/>
                </a:lnTo>
                <a:lnTo>
                  <a:pt x="83" y="162"/>
                </a:lnTo>
                <a:lnTo>
                  <a:pt x="87" y="16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6" name="Freeform 16"/>
          <p:cNvSpPr>
            <a:spLocks/>
          </p:cNvSpPr>
          <p:nvPr/>
        </p:nvSpPr>
        <p:spPr bwMode="auto">
          <a:xfrm>
            <a:off x="6560603" y="2998788"/>
            <a:ext cx="127000" cy="252412"/>
          </a:xfrm>
          <a:custGeom>
            <a:avLst/>
            <a:gdLst>
              <a:gd name="T0" fmla="*/ 121161 w 87"/>
              <a:gd name="T1" fmla="*/ 252412 h 159"/>
              <a:gd name="T2" fmla="*/ 108023 w 87"/>
              <a:gd name="T3" fmla="*/ 252412 h 159"/>
              <a:gd name="T4" fmla="*/ 94885 w 87"/>
              <a:gd name="T5" fmla="*/ 249237 h 159"/>
              <a:gd name="T6" fmla="*/ 83207 w 87"/>
              <a:gd name="T7" fmla="*/ 246062 h 159"/>
              <a:gd name="T8" fmla="*/ 72989 w 87"/>
              <a:gd name="T9" fmla="*/ 242887 h 159"/>
              <a:gd name="T10" fmla="*/ 59851 w 87"/>
              <a:gd name="T11" fmla="*/ 236537 h 159"/>
              <a:gd name="T12" fmla="*/ 51092 w 87"/>
              <a:gd name="T13" fmla="*/ 230187 h 159"/>
              <a:gd name="T14" fmla="*/ 40874 w 87"/>
              <a:gd name="T15" fmla="*/ 220662 h 159"/>
              <a:gd name="T16" fmla="*/ 35034 w 87"/>
              <a:gd name="T17" fmla="*/ 211137 h 159"/>
              <a:gd name="T18" fmla="*/ 24816 w 87"/>
              <a:gd name="T19" fmla="*/ 201612 h 159"/>
              <a:gd name="T20" fmla="*/ 18977 w 87"/>
              <a:gd name="T21" fmla="*/ 192087 h 159"/>
              <a:gd name="T22" fmla="*/ 13138 w 87"/>
              <a:gd name="T23" fmla="*/ 182562 h 159"/>
              <a:gd name="T24" fmla="*/ 8759 w 87"/>
              <a:gd name="T25" fmla="*/ 169862 h 159"/>
              <a:gd name="T26" fmla="*/ 2920 w 87"/>
              <a:gd name="T27" fmla="*/ 160337 h 159"/>
              <a:gd name="T28" fmla="*/ 2920 w 87"/>
              <a:gd name="T29" fmla="*/ 147637 h 159"/>
              <a:gd name="T30" fmla="*/ 0 w 87"/>
              <a:gd name="T31" fmla="*/ 134937 h 159"/>
              <a:gd name="T32" fmla="*/ 0 w 87"/>
              <a:gd name="T33" fmla="*/ 120650 h 159"/>
              <a:gd name="T34" fmla="*/ 2920 w 87"/>
              <a:gd name="T35" fmla="*/ 107950 h 159"/>
              <a:gd name="T36" fmla="*/ 2920 w 87"/>
              <a:gd name="T37" fmla="*/ 95250 h 159"/>
              <a:gd name="T38" fmla="*/ 8759 w 87"/>
              <a:gd name="T39" fmla="*/ 82550 h 159"/>
              <a:gd name="T40" fmla="*/ 13138 w 87"/>
              <a:gd name="T41" fmla="*/ 69850 h 159"/>
              <a:gd name="T42" fmla="*/ 18977 w 87"/>
              <a:gd name="T43" fmla="*/ 60325 h 159"/>
              <a:gd name="T44" fmla="*/ 24816 w 87"/>
              <a:gd name="T45" fmla="*/ 50800 h 159"/>
              <a:gd name="T46" fmla="*/ 35034 w 87"/>
              <a:gd name="T47" fmla="*/ 41275 h 159"/>
              <a:gd name="T48" fmla="*/ 40874 w 87"/>
              <a:gd name="T49" fmla="*/ 31750 h 159"/>
              <a:gd name="T50" fmla="*/ 51092 w 87"/>
              <a:gd name="T51" fmla="*/ 25400 h 159"/>
              <a:gd name="T52" fmla="*/ 59851 w 87"/>
              <a:gd name="T53" fmla="*/ 15875 h 159"/>
              <a:gd name="T54" fmla="*/ 72989 w 87"/>
              <a:gd name="T55" fmla="*/ 12700 h 159"/>
              <a:gd name="T56" fmla="*/ 83207 w 87"/>
              <a:gd name="T57" fmla="*/ 6350 h 159"/>
              <a:gd name="T58" fmla="*/ 94885 w 87"/>
              <a:gd name="T59" fmla="*/ 3175 h 159"/>
              <a:gd name="T60" fmla="*/ 108023 w 87"/>
              <a:gd name="T61" fmla="*/ 0 h 159"/>
              <a:gd name="T62" fmla="*/ 121161 w 87"/>
              <a:gd name="T63" fmla="*/ 0 h 15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7"/>
              <a:gd name="T97" fmla="*/ 0 h 159"/>
              <a:gd name="T98" fmla="*/ 87 w 87"/>
              <a:gd name="T99" fmla="*/ 159 h 15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7" h="159">
                <a:moveTo>
                  <a:pt x="87" y="159"/>
                </a:moveTo>
                <a:lnTo>
                  <a:pt x="83" y="159"/>
                </a:lnTo>
                <a:lnTo>
                  <a:pt x="78" y="159"/>
                </a:lnTo>
                <a:lnTo>
                  <a:pt x="74" y="159"/>
                </a:lnTo>
                <a:lnTo>
                  <a:pt x="70" y="159"/>
                </a:lnTo>
                <a:lnTo>
                  <a:pt x="65" y="157"/>
                </a:lnTo>
                <a:lnTo>
                  <a:pt x="61" y="157"/>
                </a:lnTo>
                <a:lnTo>
                  <a:pt x="57" y="155"/>
                </a:lnTo>
                <a:lnTo>
                  <a:pt x="54" y="153"/>
                </a:lnTo>
                <a:lnTo>
                  <a:pt x="50" y="153"/>
                </a:lnTo>
                <a:lnTo>
                  <a:pt x="46" y="151"/>
                </a:lnTo>
                <a:lnTo>
                  <a:pt x="41" y="149"/>
                </a:lnTo>
                <a:lnTo>
                  <a:pt x="39" y="147"/>
                </a:lnTo>
                <a:lnTo>
                  <a:pt x="35" y="145"/>
                </a:lnTo>
                <a:lnTo>
                  <a:pt x="33" y="141"/>
                </a:lnTo>
                <a:lnTo>
                  <a:pt x="28" y="139"/>
                </a:lnTo>
                <a:lnTo>
                  <a:pt x="26" y="137"/>
                </a:lnTo>
                <a:lnTo>
                  <a:pt x="24" y="133"/>
                </a:lnTo>
                <a:lnTo>
                  <a:pt x="20" y="131"/>
                </a:lnTo>
                <a:lnTo>
                  <a:pt x="17" y="127"/>
                </a:lnTo>
                <a:lnTo>
                  <a:pt x="15" y="125"/>
                </a:lnTo>
                <a:lnTo>
                  <a:pt x="13" y="121"/>
                </a:lnTo>
                <a:lnTo>
                  <a:pt x="11" y="119"/>
                </a:lnTo>
                <a:lnTo>
                  <a:pt x="9" y="115"/>
                </a:lnTo>
                <a:lnTo>
                  <a:pt x="6" y="111"/>
                </a:lnTo>
                <a:lnTo>
                  <a:pt x="6" y="107"/>
                </a:lnTo>
                <a:lnTo>
                  <a:pt x="4" y="103"/>
                </a:lnTo>
                <a:lnTo>
                  <a:pt x="2" y="101"/>
                </a:lnTo>
                <a:lnTo>
                  <a:pt x="2" y="97"/>
                </a:lnTo>
                <a:lnTo>
                  <a:pt x="2" y="93"/>
                </a:lnTo>
                <a:lnTo>
                  <a:pt x="0" y="89"/>
                </a:lnTo>
                <a:lnTo>
                  <a:pt x="0" y="85"/>
                </a:lnTo>
                <a:lnTo>
                  <a:pt x="0" y="81"/>
                </a:lnTo>
                <a:lnTo>
                  <a:pt x="0" y="76"/>
                </a:lnTo>
                <a:lnTo>
                  <a:pt x="0" y="72"/>
                </a:lnTo>
                <a:lnTo>
                  <a:pt x="2" y="68"/>
                </a:lnTo>
                <a:lnTo>
                  <a:pt x="2" y="64"/>
                </a:lnTo>
                <a:lnTo>
                  <a:pt x="2" y="60"/>
                </a:lnTo>
                <a:lnTo>
                  <a:pt x="4" y="56"/>
                </a:lnTo>
                <a:lnTo>
                  <a:pt x="6" y="52"/>
                </a:lnTo>
                <a:lnTo>
                  <a:pt x="6" y="48"/>
                </a:lnTo>
                <a:lnTo>
                  <a:pt x="9" y="44"/>
                </a:lnTo>
                <a:lnTo>
                  <a:pt x="11" y="42"/>
                </a:lnTo>
                <a:lnTo>
                  <a:pt x="13" y="38"/>
                </a:lnTo>
                <a:lnTo>
                  <a:pt x="15" y="34"/>
                </a:lnTo>
                <a:lnTo>
                  <a:pt x="17" y="32"/>
                </a:lnTo>
                <a:lnTo>
                  <a:pt x="20" y="28"/>
                </a:lnTo>
                <a:lnTo>
                  <a:pt x="24" y="26"/>
                </a:lnTo>
                <a:lnTo>
                  <a:pt x="26" y="22"/>
                </a:lnTo>
                <a:lnTo>
                  <a:pt x="28" y="20"/>
                </a:lnTo>
                <a:lnTo>
                  <a:pt x="33" y="18"/>
                </a:lnTo>
                <a:lnTo>
                  <a:pt x="35" y="16"/>
                </a:lnTo>
                <a:lnTo>
                  <a:pt x="39" y="14"/>
                </a:lnTo>
                <a:lnTo>
                  <a:pt x="41" y="10"/>
                </a:lnTo>
                <a:lnTo>
                  <a:pt x="46" y="10"/>
                </a:lnTo>
                <a:lnTo>
                  <a:pt x="50" y="8"/>
                </a:lnTo>
                <a:lnTo>
                  <a:pt x="54" y="6"/>
                </a:lnTo>
                <a:lnTo>
                  <a:pt x="57" y="4"/>
                </a:lnTo>
                <a:lnTo>
                  <a:pt x="61" y="2"/>
                </a:lnTo>
                <a:lnTo>
                  <a:pt x="65" y="2"/>
                </a:lnTo>
                <a:lnTo>
                  <a:pt x="70" y="2"/>
                </a:lnTo>
                <a:lnTo>
                  <a:pt x="74" y="0"/>
                </a:lnTo>
                <a:lnTo>
                  <a:pt x="78" y="0"/>
                </a:lnTo>
                <a:lnTo>
                  <a:pt x="83" y="0"/>
                </a:lnTo>
                <a:lnTo>
                  <a:pt x="87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7" name="Freeform 17"/>
          <p:cNvSpPr>
            <a:spLocks/>
          </p:cNvSpPr>
          <p:nvPr/>
        </p:nvSpPr>
        <p:spPr bwMode="auto">
          <a:xfrm>
            <a:off x="6560603" y="3251202"/>
            <a:ext cx="127000" cy="257175"/>
          </a:xfrm>
          <a:custGeom>
            <a:avLst/>
            <a:gdLst>
              <a:gd name="T0" fmla="*/ 121161 w 87"/>
              <a:gd name="T1" fmla="*/ 3175 h 162"/>
              <a:gd name="T2" fmla="*/ 108023 w 87"/>
              <a:gd name="T3" fmla="*/ 3175 h 162"/>
              <a:gd name="T4" fmla="*/ 94885 w 87"/>
              <a:gd name="T5" fmla="*/ 7938 h 162"/>
              <a:gd name="T6" fmla="*/ 83207 w 87"/>
              <a:gd name="T7" fmla="*/ 11112 h 162"/>
              <a:gd name="T8" fmla="*/ 72989 w 87"/>
              <a:gd name="T9" fmla="*/ 14288 h 162"/>
              <a:gd name="T10" fmla="*/ 59851 w 87"/>
              <a:gd name="T11" fmla="*/ 20637 h 162"/>
              <a:gd name="T12" fmla="*/ 51092 w 87"/>
              <a:gd name="T13" fmla="*/ 26988 h 162"/>
              <a:gd name="T14" fmla="*/ 40874 w 87"/>
              <a:gd name="T15" fmla="*/ 36512 h 162"/>
              <a:gd name="T16" fmla="*/ 35034 w 87"/>
              <a:gd name="T17" fmla="*/ 46037 h 162"/>
              <a:gd name="T18" fmla="*/ 24816 w 87"/>
              <a:gd name="T19" fmla="*/ 55563 h 162"/>
              <a:gd name="T20" fmla="*/ 18977 w 87"/>
              <a:gd name="T21" fmla="*/ 65087 h 162"/>
              <a:gd name="T22" fmla="*/ 13138 w 87"/>
              <a:gd name="T23" fmla="*/ 74612 h 162"/>
              <a:gd name="T24" fmla="*/ 8759 w 87"/>
              <a:gd name="T25" fmla="*/ 87312 h 162"/>
              <a:gd name="T26" fmla="*/ 2920 w 87"/>
              <a:gd name="T27" fmla="*/ 96837 h 162"/>
              <a:gd name="T28" fmla="*/ 2920 w 87"/>
              <a:gd name="T29" fmla="*/ 109538 h 162"/>
              <a:gd name="T30" fmla="*/ 0 w 87"/>
              <a:gd name="T31" fmla="*/ 122238 h 162"/>
              <a:gd name="T32" fmla="*/ 0 w 87"/>
              <a:gd name="T33" fmla="*/ 134937 h 162"/>
              <a:gd name="T34" fmla="*/ 2920 w 87"/>
              <a:gd name="T35" fmla="*/ 149225 h 162"/>
              <a:gd name="T36" fmla="*/ 2920 w 87"/>
              <a:gd name="T37" fmla="*/ 161925 h 162"/>
              <a:gd name="T38" fmla="*/ 8759 w 87"/>
              <a:gd name="T39" fmla="*/ 174625 h 162"/>
              <a:gd name="T40" fmla="*/ 13138 w 87"/>
              <a:gd name="T41" fmla="*/ 187325 h 162"/>
              <a:gd name="T42" fmla="*/ 18977 w 87"/>
              <a:gd name="T43" fmla="*/ 196850 h 162"/>
              <a:gd name="T44" fmla="*/ 24816 w 87"/>
              <a:gd name="T45" fmla="*/ 206375 h 162"/>
              <a:gd name="T46" fmla="*/ 35034 w 87"/>
              <a:gd name="T47" fmla="*/ 215900 h 162"/>
              <a:gd name="T48" fmla="*/ 40874 w 87"/>
              <a:gd name="T49" fmla="*/ 225425 h 162"/>
              <a:gd name="T50" fmla="*/ 51092 w 87"/>
              <a:gd name="T51" fmla="*/ 231775 h 162"/>
              <a:gd name="T52" fmla="*/ 59851 w 87"/>
              <a:gd name="T53" fmla="*/ 241300 h 162"/>
              <a:gd name="T54" fmla="*/ 72989 w 87"/>
              <a:gd name="T55" fmla="*/ 244475 h 162"/>
              <a:gd name="T56" fmla="*/ 83207 w 87"/>
              <a:gd name="T57" fmla="*/ 250825 h 162"/>
              <a:gd name="T58" fmla="*/ 94885 w 87"/>
              <a:gd name="T59" fmla="*/ 254000 h 162"/>
              <a:gd name="T60" fmla="*/ 108023 w 87"/>
              <a:gd name="T61" fmla="*/ 257175 h 162"/>
              <a:gd name="T62" fmla="*/ 121161 w 87"/>
              <a:gd name="T63" fmla="*/ 257175 h 16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7"/>
              <a:gd name="T97" fmla="*/ 0 h 162"/>
              <a:gd name="T98" fmla="*/ 87 w 87"/>
              <a:gd name="T99" fmla="*/ 162 h 16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7" h="162">
                <a:moveTo>
                  <a:pt x="87" y="0"/>
                </a:moveTo>
                <a:lnTo>
                  <a:pt x="83" y="2"/>
                </a:lnTo>
                <a:lnTo>
                  <a:pt x="78" y="2"/>
                </a:lnTo>
                <a:lnTo>
                  <a:pt x="74" y="2"/>
                </a:lnTo>
                <a:lnTo>
                  <a:pt x="70" y="2"/>
                </a:lnTo>
                <a:lnTo>
                  <a:pt x="65" y="5"/>
                </a:lnTo>
                <a:lnTo>
                  <a:pt x="61" y="5"/>
                </a:lnTo>
                <a:lnTo>
                  <a:pt x="57" y="7"/>
                </a:lnTo>
                <a:lnTo>
                  <a:pt x="54" y="9"/>
                </a:lnTo>
                <a:lnTo>
                  <a:pt x="50" y="9"/>
                </a:lnTo>
                <a:lnTo>
                  <a:pt x="46" y="11"/>
                </a:lnTo>
                <a:lnTo>
                  <a:pt x="41" y="13"/>
                </a:lnTo>
                <a:lnTo>
                  <a:pt x="39" y="15"/>
                </a:lnTo>
                <a:lnTo>
                  <a:pt x="35" y="17"/>
                </a:lnTo>
                <a:lnTo>
                  <a:pt x="33" y="21"/>
                </a:lnTo>
                <a:lnTo>
                  <a:pt x="28" y="23"/>
                </a:lnTo>
                <a:lnTo>
                  <a:pt x="26" y="25"/>
                </a:lnTo>
                <a:lnTo>
                  <a:pt x="24" y="29"/>
                </a:lnTo>
                <a:lnTo>
                  <a:pt x="20" y="31"/>
                </a:lnTo>
                <a:lnTo>
                  <a:pt x="17" y="35"/>
                </a:lnTo>
                <a:lnTo>
                  <a:pt x="15" y="37"/>
                </a:lnTo>
                <a:lnTo>
                  <a:pt x="13" y="41"/>
                </a:lnTo>
                <a:lnTo>
                  <a:pt x="11" y="43"/>
                </a:lnTo>
                <a:lnTo>
                  <a:pt x="9" y="47"/>
                </a:lnTo>
                <a:lnTo>
                  <a:pt x="6" y="51"/>
                </a:lnTo>
                <a:lnTo>
                  <a:pt x="6" y="55"/>
                </a:lnTo>
                <a:lnTo>
                  <a:pt x="4" y="59"/>
                </a:lnTo>
                <a:lnTo>
                  <a:pt x="2" y="61"/>
                </a:lnTo>
                <a:lnTo>
                  <a:pt x="2" y="65"/>
                </a:lnTo>
                <a:lnTo>
                  <a:pt x="2" y="69"/>
                </a:lnTo>
                <a:lnTo>
                  <a:pt x="0" y="73"/>
                </a:lnTo>
                <a:lnTo>
                  <a:pt x="0" y="77"/>
                </a:lnTo>
                <a:lnTo>
                  <a:pt x="0" y="81"/>
                </a:lnTo>
                <a:lnTo>
                  <a:pt x="0" y="85"/>
                </a:lnTo>
                <a:lnTo>
                  <a:pt x="0" y="90"/>
                </a:lnTo>
                <a:lnTo>
                  <a:pt x="2" y="94"/>
                </a:lnTo>
                <a:lnTo>
                  <a:pt x="2" y="98"/>
                </a:lnTo>
                <a:lnTo>
                  <a:pt x="2" y="102"/>
                </a:lnTo>
                <a:lnTo>
                  <a:pt x="4" y="106"/>
                </a:lnTo>
                <a:lnTo>
                  <a:pt x="6" y="110"/>
                </a:lnTo>
                <a:lnTo>
                  <a:pt x="6" y="114"/>
                </a:lnTo>
                <a:lnTo>
                  <a:pt x="9" y="118"/>
                </a:lnTo>
                <a:lnTo>
                  <a:pt x="11" y="120"/>
                </a:lnTo>
                <a:lnTo>
                  <a:pt x="13" y="124"/>
                </a:lnTo>
                <a:lnTo>
                  <a:pt x="15" y="128"/>
                </a:lnTo>
                <a:lnTo>
                  <a:pt x="17" y="130"/>
                </a:lnTo>
                <a:lnTo>
                  <a:pt x="20" y="134"/>
                </a:lnTo>
                <a:lnTo>
                  <a:pt x="24" y="136"/>
                </a:lnTo>
                <a:lnTo>
                  <a:pt x="26" y="140"/>
                </a:lnTo>
                <a:lnTo>
                  <a:pt x="28" y="142"/>
                </a:lnTo>
                <a:lnTo>
                  <a:pt x="33" y="144"/>
                </a:lnTo>
                <a:lnTo>
                  <a:pt x="35" y="146"/>
                </a:lnTo>
                <a:lnTo>
                  <a:pt x="39" y="148"/>
                </a:lnTo>
                <a:lnTo>
                  <a:pt x="41" y="152"/>
                </a:lnTo>
                <a:lnTo>
                  <a:pt x="46" y="152"/>
                </a:lnTo>
                <a:lnTo>
                  <a:pt x="50" y="154"/>
                </a:lnTo>
                <a:lnTo>
                  <a:pt x="54" y="156"/>
                </a:lnTo>
                <a:lnTo>
                  <a:pt x="57" y="158"/>
                </a:lnTo>
                <a:lnTo>
                  <a:pt x="61" y="158"/>
                </a:lnTo>
                <a:lnTo>
                  <a:pt x="65" y="160"/>
                </a:lnTo>
                <a:lnTo>
                  <a:pt x="70" y="160"/>
                </a:lnTo>
                <a:lnTo>
                  <a:pt x="74" y="162"/>
                </a:lnTo>
                <a:lnTo>
                  <a:pt x="78" y="162"/>
                </a:lnTo>
                <a:lnTo>
                  <a:pt x="83" y="162"/>
                </a:lnTo>
                <a:lnTo>
                  <a:pt x="87" y="16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8" name="Freeform 18"/>
          <p:cNvSpPr>
            <a:spLocks/>
          </p:cNvSpPr>
          <p:nvPr/>
        </p:nvSpPr>
        <p:spPr bwMode="auto">
          <a:xfrm>
            <a:off x="6560603" y="3508377"/>
            <a:ext cx="127000" cy="257175"/>
          </a:xfrm>
          <a:custGeom>
            <a:avLst/>
            <a:gdLst>
              <a:gd name="T0" fmla="*/ 121161 w 87"/>
              <a:gd name="T1" fmla="*/ 257175 h 162"/>
              <a:gd name="T2" fmla="*/ 108023 w 87"/>
              <a:gd name="T3" fmla="*/ 257175 h 162"/>
              <a:gd name="T4" fmla="*/ 94885 w 87"/>
              <a:gd name="T5" fmla="*/ 254000 h 162"/>
              <a:gd name="T6" fmla="*/ 83207 w 87"/>
              <a:gd name="T7" fmla="*/ 250825 h 162"/>
              <a:gd name="T8" fmla="*/ 72989 w 87"/>
              <a:gd name="T9" fmla="*/ 244475 h 162"/>
              <a:gd name="T10" fmla="*/ 59851 w 87"/>
              <a:gd name="T11" fmla="*/ 238125 h 162"/>
              <a:gd name="T12" fmla="*/ 51092 w 87"/>
              <a:gd name="T13" fmla="*/ 231775 h 162"/>
              <a:gd name="T14" fmla="*/ 40874 w 87"/>
              <a:gd name="T15" fmla="*/ 225425 h 162"/>
              <a:gd name="T16" fmla="*/ 35034 w 87"/>
              <a:gd name="T17" fmla="*/ 215900 h 162"/>
              <a:gd name="T18" fmla="*/ 24816 w 87"/>
              <a:gd name="T19" fmla="*/ 206375 h 162"/>
              <a:gd name="T20" fmla="*/ 18977 w 87"/>
              <a:gd name="T21" fmla="*/ 196850 h 162"/>
              <a:gd name="T22" fmla="*/ 13138 w 87"/>
              <a:gd name="T23" fmla="*/ 184150 h 162"/>
              <a:gd name="T24" fmla="*/ 8759 w 87"/>
              <a:gd name="T25" fmla="*/ 174625 h 162"/>
              <a:gd name="T26" fmla="*/ 2920 w 87"/>
              <a:gd name="T27" fmla="*/ 161925 h 162"/>
              <a:gd name="T28" fmla="*/ 2920 w 87"/>
              <a:gd name="T29" fmla="*/ 147637 h 162"/>
              <a:gd name="T30" fmla="*/ 0 w 87"/>
              <a:gd name="T31" fmla="*/ 134937 h 162"/>
              <a:gd name="T32" fmla="*/ 0 w 87"/>
              <a:gd name="T33" fmla="*/ 122238 h 162"/>
              <a:gd name="T34" fmla="*/ 2920 w 87"/>
              <a:gd name="T35" fmla="*/ 109538 h 162"/>
              <a:gd name="T36" fmla="*/ 2920 w 87"/>
              <a:gd name="T37" fmla="*/ 96837 h 162"/>
              <a:gd name="T38" fmla="*/ 8759 w 87"/>
              <a:gd name="T39" fmla="*/ 84137 h 162"/>
              <a:gd name="T40" fmla="*/ 13138 w 87"/>
              <a:gd name="T41" fmla="*/ 74612 h 162"/>
              <a:gd name="T42" fmla="*/ 18977 w 87"/>
              <a:gd name="T43" fmla="*/ 65087 h 162"/>
              <a:gd name="T44" fmla="*/ 24816 w 87"/>
              <a:gd name="T45" fmla="*/ 52388 h 162"/>
              <a:gd name="T46" fmla="*/ 35034 w 87"/>
              <a:gd name="T47" fmla="*/ 42862 h 162"/>
              <a:gd name="T48" fmla="*/ 40874 w 87"/>
              <a:gd name="T49" fmla="*/ 36512 h 162"/>
              <a:gd name="T50" fmla="*/ 51092 w 87"/>
              <a:gd name="T51" fmla="*/ 26988 h 162"/>
              <a:gd name="T52" fmla="*/ 59851 w 87"/>
              <a:gd name="T53" fmla="*/ 20637 h 162"/>
              <a:gd name="T54" fmla="*/ 72989 w 87"/>
              <a:gd name="T55" fmla="*/ 12700 h 162"/>
              <a:gd name="T56" fmla="*/ 83207 w 87"/>
              <a:gd name="T57" fmla="*/ 9525 h 162"/>
              <a:gd name="T58" fmla="*/ 94885 w 87"/>
              <a:gd name="T59" fmla="*/ 6350 h 162"/>
              <a:gd name="T60" fmla="*/ 108023 w 87"/>
              <a:gd name="T61" fmla="*/ 3175 h 162"/>
              <a:gd name="T62" fmla="*/ 121161 w 87"/>
              <a:gd name="T63" fmla="*/ 0 h 16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7"/>
              <a:gd name="T97" fmla="*/ 0 h 162"/>
              <a:gd name="T98" fmla="*/ 87 w 87"/>
              <a:gd name="T99" fmla="*/ 162 h 16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7" h="162">
                <a:moveTo>
                  <a:pt x="87" y="162"/>
                </a:moveTo>
                <a:lnTo>
                  <a:pt x="83" y="162"/>
                </a:lnTo>
                <a:lnTo>
                  <a:pt x="78" y="162"/>
                </a:lnTo>
                <a:lnTo>
                  <a:pt x="74" y="162"/>
                </a:lnTo>
                <a:lnTo>
                  <a:pt x="70" y="160"/>
                </a:lnTo>
                <a:lnTo>
                  <a:pt x="65" y="160"/>
                </a:lnTo>
                <a:lnTo>
                  <a:pt x="61" y="158"/>
                </a:lnTo>
                <a:lnTo>
                  <a:pt x="57" y="158"/>
                </a:lnTo>
                <a:lnTo>
                  <a:pt x="54" y="156"/>
                </a:lnTo>
                <a:lnTo>
                  <a:pt x="50" y="154"/>
                </a:lnTo>
                <a:lnTo>
                  <a:pt x="46" y="152"/>
                </a:lnTo>
                <a:lnTo>
                  <a:pt x="41" y="150"/>
                </a:lnTo>
                <a:lnTo>
                  <a:pt x="39" y="148"/>
                </a:lnTo>
                <a:lnTo>
                  <a:pt x="35" y="146"/>
                </a:lnTo>
                <a:lnTo>
                  <a:pt x="33" y="144"/>
                </a:lnTo>
                <a:lnTo>
                  <a:pt x="28" y="142"/>
                </a:lnTo>
                <a:lnTo>
                  <a:pt x="26" y="138"/>
                </a:lnTo>
                <a:lnTo>
                  <a:pt x="24" y="136"/>
                </a:lnTo>
                <a:lnTo>
                  <a:pt x="20" y="134"/>
                </a:lnTo>
                <a:lnTo>
                  <a:pt x="17" y="130"/>
                </a:lnTo>
                <a:lnTo>
                  <a:pt x="15" y="126"/>
                </a:lnTo>
                <a:lnTo>
                  <a:pt x="13" y="124"/>
                </a:lnTo>
                <a:lnTo>
                  <a:pt x="11" y="120"/>
                </a:lnTo>
                <a:lnTo>
                  <a:pt x="9" y="116"/>
                </a:lnTo>
                <a:lnTo>
                  <a:pt x="6" y="114"/>
                </a:lnTo>
                <a:lnTo>
                  <a:pt x="6" y="110"/>
                </a:lnTo>
                <a:lnTo>
                  <a:pt x="4" y="106"/>
                </a:lnTo>
                <a:lnTo>
                  <a:pt x="2" y="102"/>
                </a:lnTo>
                <a:lnTo>
                  <a:pt x="2" y="98"/>
                </a:lnTo>
                <a:lnTo>
                  <a:pt x="2" y="93"/>
                </a:lnTo>
                <a:lnTo>
                  <a:pt x="0" y="89"/>
                </a:lnTo>
                <a:lnTo>
                  <a:pt x="0" y="85"/>
                </a:lnTo>
                <a:lnTo>
                  <a:pt x="0" y="81"/>
                </a:lnTo>
                <a:lnTo>
                  <a:pt x="0" y="77"/>
                </a:lnTo>
                <a:lnTo>
                  <a:pt x="0" y="73"/>
                </a:lnTo>
                <a:lnTo>
                  <a:pt x="2" y="69"/>
                </a:lnTo>
                <a:lnTo>
                  <a:pt x="2" y="65"/>
                </a:lnTo>
                <a:lnTo>
                  <a:pt x="2" y="61"/>
                </a:lnTo>
                <a:lnTo>
                  <a:pt x="4" y="57"/>
                </a:lnTo>
                <a:lnTo>
                  <a:pt x="6" y="53"/>
                </a:lnTo>
                <a:lnTo>
                  <a:pt x="6" y="51"/>
                </a:lnTo>
                <a:lnTo>
                  <a:pt x="9" y="47"/>
                </a:lnTo>
                <a:lnTo>
                  <a:pt x="11" y="43"/>
                </a:lnTo>
                <a:lnTo>
                  <a:pt x="13" y="41"/>
                </a:lnTo>
                <a:lnTo>
                  <a:pt x="15" y="37"/>
                </a:lnTo>
                <a:lnTo>
                  <a:pt x="17" y="33"/>
                </a:lnTo>
                <a:lnTo>
                  <a:pt x="20" y="31"/>
                </a:lnTo>
                <a:lnTo>
                  <a:pt x="24" y="27"/>
                </a:lnTo>
                <a:lnTo>
                  <a:pt x="26" y="25"/>
                </a:lnTo>
                <a:lnTo>
                  <a:pt x="28" y="23"/>
                </a:lnTo>
                <a:lnTo>
                  <a:pt x="33" y="19"/>
                </a:lnTo>
                <a:lnTo>
                  <a:pt x="35" y="17"/>
                </a:lnTo>
                <a:lnTo>
                  <a:pt x="39" y="15"/>
                </a:lnTo>
                <a:lnTo>
                  <a:pt x="41" y="13"/>
                </a:lnTo>
                <a:lnTo>
                  <a:pt x="46" y="11"/>
                </a:lnTo>
                <a:lnTo>
                  <a:pt x="50" y="8"/>
                </a:lnTo>
                <a:lnTo>
                  <a:pt x="54" y="6"/>
                </a:lnTo>
                <a:lnTo>
                  <a:pt x="57" y="6"/>
                </a:lnTo>
                <a:lnTo>
                  <a:pt x="61" y="4"/>
                </a:lnTo>
                <a:lnTo>
                  <a:pt x="65" y="4"/>
                </a:lnTo>
                <a:lnTo>
                  <a:pt x="70" y="2"/>
                </a:lnTo>
                <a:lnTo>
                  <a:pt x="74" y="2"/>
                </a:lnTo>
                <a:lnTo>
                  <a:pt x="78" y="0"/>
                </a:lnTo>
                <a:lnTo>
                  <a:pt x="83" y="0"/>
                </a:lnTo>
                <a:lnTo>
                  <a:pt x="87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2" name="Freeform 22"/>
          <p:cNvSpPr>
            <a:spLocks/>
          </p:cNvSpPr>
          <p:nvPr/>
        </p:nvSpPr>
        <p:spPr bwMode="auto">
          <a:xfrm>
            <a:off x="4019015" y="2779713"/>
            <a:ext cx="407988" cy="411162"/>
          </a:xfrm>
          <a:custGeom>
            <a:avLst/>
            <a:gdLst>
              <a:gd name="T0" fmla="*/ 226008 w 278"/>
              <a:gd name="T1" fmla="*/ 3175 h 259"/>
              <a:gd name="T2" fmla="*/ 255359 w 278"/>
              <a:gd name="T3" fmla="*/ 6350 h 259"/>
              <a:gd name="T4" fmla="*/ 283243 w 278"/>
              <a:gd name="T5" fmla="*/ 15875 h 259"/>
              <a:gd name="T6" fmla="*/ 309660 w 278"/>
              <a:gd name="T7" fmla="*/ 28575 h 259"/>
              <a:gd name="T8" fmla="*/ 334609 w 278"/>
              <a:gd name="T9" fmla="*/ 47625 h 259"/>
              <a:gd name="T10" fmla="*/ 358090 w 278"/>
              <a:gd name="T11" fmla="*/ 66675 h 259"/>
              <a:gd name="T12" fmla="*/ 372766 w 278"/>
              <a:gd name="T13" fmla="*/ 90487 h 259"/>
              <a:gd name="T14" fmla="*/ 388909 w 278"/>
              <a:gd name="T15" fmla="*/ 119062 h 259"/>
              <a:gd name="T16" fmla="*/ 402118 w 278"/>
              <a:gd name="T17" fmla="*/ 144462 h 259"/>
              <a:gd name="T18" fmla="*/ 407988 w 278"/>
              <a:gd name="T19" fmla="*/ 176212 h 259"/>
              <a:gd name="T20" fmla="*/ 407988 w 278"/>
              <a:gd name="T21" fmla="*/ 204787 h 259"/>
              <a:gd name="T22" fmla="*/ 407988 w 278"/>
              <a:gd name="T23" fmla="*/ 238125 h 259"/>
              <a:gd name="T24" fmla="*/ 402118 w 278"/>
              <a:gd name="T25" fmla="*/ 266700 h 259"/>
              <a:gd name="T26" fmla="*/ 388909 w 278"/>
              <a:gd name="T27" fmla="*/ 295275 h 259"/>
              <a:gd name="T28" fmla="*/ 372766 w 278"/>
              <a:gd name="T29" fmla="*/ 320675 h 259"/>
              <a:gd name="T30" fmla="*/ 358090 w 278"/>
              <a:gd name="T31" fmla="*/ 344487 h 259"/>
              <a:gd name="T32" fmla="*/ 334609 w 278"/>
              <a:gd name="T33" fmla="*/ 366712 h 259"/>
              <a:gd name="T34" fmla="*/ 309660 w 278"/>
              <a:gd name="T35" fmla="*/ 382587 h 259"/>
              <a:gd name="T36" fmla="*/ 283243 w 278"/>
              <a:gd name="T37" fmla="*/ 395287 h 259"/>
              <a:gd name="T38" fmla="*/ 255359 w 278"/>
              <a:gd name="T39" fmla="*/ 404812 h 259"/>
              <a:gd name="T40" fmla="*/ 226008 w 278"/>
              <a:gd name="T41" fmla="*/ 411162 h 259"/>
              <a:gd name="T42" fmla="*/ 195189 w 278"/>
              <a:gd name="T43" fmla="*/ 411162 h 259"/>
              <a:gd name="T44" fmla="*/ 162902 w 278"/>
              <a:gd name="T45" fmla="*/ 407987 h 259"/>
              <a:gd name="T46" fmla="*/ 133550 w 278"/>
              <a:gd name="T47" fmla="*/ 398462 h 259"/>
              <a:gd name="T48" fmla="*/ 108601 w 278"/>
              <a:gd name="T49" fmla="*/ 388937 h 259"/>
              <a:gd name="T50" fmla="*/ 82185 w 278"/>
              <a:gd name="T51" fmla="*/ 373062 h 259"/>
              <a:gd name="T52" fmla="*/ 60171 w 278"/>
              <a:gd name="T53" fmla="*/ 354012 h 259"/>
              <a:gd name="T54" fmla="*/ 41092 w 278"/>
              <a:gd name="T55" fmla="*/ 330200 h 259"/>
              <a:gd name="T56" fmla="*/ 24949 w 278"/>
              <a:gd name="T57" fmla="*/ 304800 h 259"/>
              <a:gd name="T58" fmla="*/ 13208 w 278"/>
              <a:gd name="T59" fmla="*/ 276225 h 259"/>
              <a:gd name="T60" fmla="*/ 2935 w 278"/>
              <a:gd name="T61" fmla="*/ 247650 h 259"/>
              <a:gd name="T62" fmla="*/ 0 w 278"/>
              <a:gd name="T63" fmla="*/ 219075 h 259"/>
              <a:gd name="T64" fmla="*/ 0 w 278"/>
              <a:gd name="T65" fmla="*/ 185737 h 259"/>
              <a:gd name="T66" fmla="*/ 5870 w 278"/>
              <a:gd name="T67" fmla="*/ 153987 h 259"/>
              <a:gd name="T68" fmla="*/ 16143 w 278"/>
              <a:gd name="T69" fmla="*/ 125412 h 259"/>
              <a:gd name="T70" fmla="*/ 27884 w 278"/>
              <a:gd name="T71" fmla="*/ 100012 h 259"/>
              <a:gd name="T72" fmla="*/ 46963 w 278"/>
              <a:gd name="T73" fmla="*/ 77787 h 259"/>
              <a:gd name="T74" fmla="*/ 67509 w 278"/>
              <a:gd name="T75" fmla="*/ 53975 h 259"/>
              <a:gd name="T76" fmla="*/ 89523 w 278"/>
              <a:gd name="T77" fmla="*/ 34925 h 259"/>
              <a:gd name="T78" fmla="*/ 117407 w 278"/>
              <a:gd name="T79" fmla="*/ 22225 h 259"/>
              <a:gd name="T80" fmla="*/ 143823 w 278"/>
              <a:gd name="T81" fmla="*/ 9525 h 259"/>
              <a:gd name="T82" fmla="*/ 174642 w 278"/>
              <a:gd name="T83" fmla="*/ 3175 h 259"/>
              <a:gd name="T84" fmla="*/ 203994 w 278"/>
              <a:gd name="T85" fmla="*/ 0 h 25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78"/>
              <a:gd name="T130" fmla="*/ 0 h 259"/>
              <a:gd name="T131" fmla="*/ 278 w 278"/>
              <a:gd name="T132" fmla="*/ 259 h 259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78" h="259">
                <a:moveTo>
                  <a:pt x="139" y="0"/>
                </a:moveTo>
                <a:lnTo>
                  <a:pt x="148" y="0"/>
                </a:lnTo>
                <a:lnTo>
                  <a:pt x="154" y="2"/>
                </a:lnTo>
                <a:lnTo>
                  <a:pt x="161" y="2"/>
                </a:lnTo>
                <a:lnTo>
                  <a:pt x="167" y="2"/>
                </a:lnTo>
                <a:lnTo>
                  <a:pt x="174" y="4"/>
                </a:lnTo>
                <a:lnTo>
                  <a:pt x="180" y="6"/>
                </a:lnTo>
                <a:lnTo>
                  <a:pt x="187" y="8"/>
                </a:lnTo>
                <a:lnTo>
                  <a:pt x="193" y="10"/>
                </a:lnTo>
                <a:lnTo>
                  <a:pt x="200" y="14"/>
                </a:lnTo>
                <a:lnTo>
                  <a:pt x="207" y="16"/>
                </a:lnTo>
                <a:lnTo>
                  <a:pt x="211" y="18"/>
                </a:lnTo>
                <a:lnTo>
                  <a:pt x="217" y="22"/>
                </a:lnTo>
                <a:lnTo>
                  <a:pt x="224" y="26"/>
                </a:lnTo>
                <a:lnTo>
                  <a:pt x="228" y="30"/>
                </a:lnTo>
                <a:lnTo>
                  <a:pt x="233" y="34"/>
                </a:lnTo>
                <a:lnTo>
                  <a:pt x="239" y="38"/>
                </a:lnTo>
                <a:lnTo>
                  <a:pt x="244" y="42"/>
                </a:lnTo>
                <a:lnTo>
                  <a:pt x="248" y="49"/>
                </a:lnTo>
                <a:lnTo>
                  <a:pt x="252" y="53"/>
                </a:lnTo>
                <a:lnTo>
                  <a:pt x="254" y="57"/>
                </a:lnTo>
                <a:lnTo>
                  <a:pt x="259" y="63"/>
                </a:lnTo>
                <a:lnTo>
                  <a:pt x="263" y="69"/>
                </a:lnTo>
                <a:lnTo>
                  <a:pt x="265" y="75"/>
                </a:lnTo>
                <a:lnTo>
                  <a:pt x="267" y="79"/>
                </a:lnTo>
                <a:lnTo>
                  <a:pt x="272" y="85"/>
                </a:lnTo>
                <a:lnTo>
                  <a:pt x="274" y="91"/>
                </a:lnTo>
                <a:lnTo>
                  <a:pt x="274" y="97"/>
                </a:lnTo>
                <a:lnTo>
                  <a:pt x="276" y="103"/>
                </a:lnTo>
                <a:lnTo>
                  <a:pt x="278" y="111"/>
                </a:lnTo>
                <a:lnTo>
                  <a:pt x="278" y="117"/>
                </a:lnTo>
                <a:lnTo>
                  <a:pt x="278" y="123"/>
                </a:lnTo>
                <a:lnTo>
                  <a:pt x="278" y="129"/>
                </a:lnTo>
                <a:lnTo>
                  <a:pt x="278" y="138"/>
                </a:lnTo>
                <a:lnTo>
                  <a:pt x="278" y="144"/>
                </a:lnTo>
                <a:lnTo>
                  <a:pt x="278" y="150"/>
                </a:lnTo>
                <a:lnTo>
                  <a:pt x="276" y="156"/>
                </a:lnTo>
                <a:lnTo>
                  <a:pt x="274" y="162"/>
                </a:lnTo>
                <a:lnTo>
                  <a:pt x="274" y="168"/>
                </a:lnTo>
                <a:lnTo>
                  <a:pt x="272" y="174"/>
                </a:lnTo>
                <a:lnTo>
                  <a:pt x="267" y="180"/>
                </a:lnTo>
                <a:lnTo>
                  <a:pt x="265" y="186"/>
                </a:lnTo>
                <a:lnTo>
                  <a:pt x="263" y="192"/>
                </a:lnTo>
                <a:lnTo>
                  <a:pt x="259" y="196"/>
                </a:lnTo>
                <a:lnTo>
                  <a:pt x="254" y="202"/>
                </a:lnTo>
                <a:lnTo>
                  <a:pt x="252" y="208"/>
                </a:lnTo>
                <a:lnTo>
                  <a:pt x="248" y="212"/>
                </a:lnTo>
                <a:lnTo>
                  <a:pt x="244" y="217"/>
                </a:lnTo>
                <a:lnTo>
                  <a:pt x="239" y="223"/>
                </a:lnTo>
                <a:lnTo>
                  <a:pt x="233" y="227"/>
                </a:lnTo>
                <a:lnTo>
                  <a:pt x="228" y="231"/>
                </a:lnTo>
                <a:lnTo>
                  <a:pt x="224" y="235"/>
                </a:lnTo>
                <a:lnTo>
                  <a:pt x="217" y="237"/>
                </a:lnTo>
                <a:lnTo>
                  <a:pt x="211" y="241"/>
                </a:lnTo>
                <a:lnTo>
                  <a:pt x="207" y="245"/>
                </a:lnTo>
                <a:lnTo>
                  <a:pt x="200" y="247"/>
                </a:lnTo>
                <a:lnTo>
                  <a:pt x="193" y="249"/>
                </a:lnTo>
                <a:lnTo>
                  <a:pt x="187" y="251"/>
                </a:lnTo>
                <a:lnTo>
                  <a:pt x="180" y="253"/>
                </a:lnTo>
                <a:lnTo>
                  <a:pt x="174" y="255"/>
                </a:lnTo>
                <a:lnTo>
                  <a:pt x="167" y="257"/>
                </a:lnTo>
                <a:lnTo>
                  <a:pt x="161" y="259"/>
                </a:lnTo>
                <a:lnTo>
                  <a:pt x="154" y="259"/>
                </a:lnTo>
                <a:lnTo>
                  <a:pt x="148" y="259"/>
                </a:lnTo>
                <a:lnTo>
                  <a:pt x="139" y="259"/>
                </a:lnTo>
                <a:lnTo>
                  <a:pt x="133" y="259"/>
                </a:lnTo>
                <a:lnTo>
                  <a:pt x="126" y="259"/>
                </a:lnTo>
                <a:lnTo>
                  <a:pt x="119" y="259"/>
                </a:lnTo>
                <a:lnTo>
                  <a:pt x="111" y="257"/>
                </a:lnTo>
                <a:lnTo>
                  <a:pt x="104" y="255"/>
                </a:lnTo>
                <a:lnTo>
                  <a:pt x="98" y="253"/>
                </a:lnTo>
                <a:lnTo>
                  <a:pt x="91" y="251"/>
                </a:lnTo>
                <a:lnTo>
                  <a:pt x="85" y="249"/>
                </a:lnTo>
                <a:lnTo>
                  <a:pt x="80" y="247"/>
                </a:lnTo>
                <a:lnTo>
                  <a:pt x="74" y="245"/>
                </a:lnTo>
                <a:lnTo>
                  <a:pt x="67" y="241"/>
                </a:lnTo>
                <a:lnTo>
                  <a:pt x="61" y="237"/>
                </a:lnTo>
                <a:lnTo>
                  <a:pt x="56" y="235"/>
                </a:lnTo>
                <a:lnTo>
                  <a:pt x="52" y="231"/>
                </a:lnTo>
                <a:lnTo>
                  <a:pt x="46" y="227"/>
                </a:lnTo>
                <a:lnTo>
                  <a:pt x="41" y="223"/>
                </a:lnTo>
                <a:lnTo>
                  <a:pt x="37" y="217"/>
                </a:lnTo>
                <a:lnTo>
                  <a:pt x="32" y="212"/>
                </a:lnTo>
                <a:lnTo>
                  <a:pt x="28" y="208"/>
                </a:lnTo>
                <a:lnTo>
                  <a:pt x="24" y="202"/>
                </a:lnTo>
                <a:lnTo>
                  <a:pt x="19" y="196"/>
                </a:lnTo>
                <a:lnTo>
                  <a:pt x="17" y="192"/>
                </a:lnTo>
                <a:lnTo>
                  <a:pt x="13" y="186"/>
                </a:lnTo>
                <a:lnTo>
                  <a:pt x="11" y="180"/>
                </a:lnTo>
                <a:lnTo>
                  <a:pt x="9" y="174"/>
                </a:lnTo>
                <a:lnTo>
                  <a:pt x="6" y="168"/>
                </a:lnTo>
                <a:lnTo>
                  <a:pt x="4" y="162"/>
                </a:lnTo>
                <a:lnTo>
                  <a:pt x="2" y="156"/>
                </a:lnTo>
                <a:lnTo>
                  <a:pt x="2" y="150"/>
                </a:lnTo>
                <a:lnTo>
                  <a:pt x="0" y="144"/>
                </a:lnTo>
                <a:lnTo>
                  <a:pt x="0" y="138"/>
                </a:lnTo>
                <a:lnTo>
                  <a:pt x="0" y="129"/>
                </a:lnTo>
                <a:lnTo>
                  <a:pt x="0" y="123"/>
                </a:lnTo>
                <a:lnTo>
                  <a:pt x="0" y="117"/>
                </a:lnTo>
                <a:lnTo>
                  <a:pt x="2" y="111"/>
                </a:lnTo>
                <a:lnTo>
                  <a:pt x="2" y="103"/>
                </a:lnTo>
                <a:lnTo>
                  <a:pt x="4" y="97"/>
                </a:lnTo>
                <a:lnTo>
                  <a:pt x="6" y="91"/>
                </a:lnTo>
                <a:lnTo>
                  <a:pt x="9" y="85"/>
                </a:lnTo>
                <a:lnTo>
                  <a:pt x="11" y="79"/>
                </a:lnTo>
                <a:lnTo>
                  <a:pt x="13" y="75"/>
                </a:lnTo>
                <a:lnTo>
                  <a:pt x="17" y="69"/>
                </a:lnTo>
                <a:lnTo>
                  <a:pt x="19" y="63"/>
                </a:lnTo>
                <a:lnTo>
                  <a:pt x="24" y="57"/>
                </a:lnTo>
                <a:lnTo>
                  <a:pt x="28" y="53"/>
                </a:lnTo>
                <a:lnTo>
                  <a:pt x="32" y="49"/>
                </a:lnTo>
                <a:lnTo>
                  <a:pt x="37" y="42"/>
                </a:lnTo>
                <a:lnTo>
                  <a:pt x="41" y="38"/>
                </a:lnTo>
                <a:lnTo>
                  <a:pt x="46" y="34"/>
                </a:lnTo>
                <a:lnTo>
                  <a:pt x="52" y="30"/>
                </a:lnTo>
                <a:lnTo>
                  <a:pt x="56" y="26"/>
                </a:lnTo>
                <a:lnTo>
                  <a:pt x="61" y="22"/>
                </a:lnTo>
                <a:lnTo>
                  <a:pt x="67" y="18"/>
                </a:lnTo>
                <a:lnTo>
                  <a:pt x="74" y="16"/>
                </a:lnTo>
                <a:lnTo>
                  <a:pt x="80" y="14"/>
                </a:lnTo>
                <a:lnTo>
                  <a:pt x="85" y="10"/>
                </a:lnTo>
                <a:lnTo>
                  <a:pt x="91" y="8"/>
                </a:lnTo>
                <a:lnTo>
                  <a:pt x="98" y="6"/>
                </a:lnTo>
                <a:lnTo>
                  <a:pt x="104" y="4"/>
                </a:lnTo>
                <a:lnTo>
                  <a:pt x="111" y="2"/>
                </a:lnTo>
                <a:lnTo>
                  <a:pt x="119" y="2"/>
                </a:lnTo>
                <a:lnTo>
                  <a:pt x="126" y="2"/>
                </a:lnTo>
                <a:lnTo>
                  <a:pt x="133" y="0"/>
                </a:lnTo>
                <a:lnTo>
                  <a:pt x="139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3" name="Freeform 23"/>
          <p:cNvSpPr>
            <a:spLocks/>
          </p:cNvSpPr>
          <p:nvPr/>
        </p:nvSpPr>
        <p:spPr bwMode="auto">
          <a:xfrm>
            <a:off x="4019015" y="2968627"/>
            <a:ext cx="407988" cy="411163"/>
          </a:xfrm>
          <a:custGeom>
            <a:avLst/>
            <a:gdLst>
              <a:gd name="T0" fmla="*/ 226008 w 278"/>
              <a:gd name="T1" fmla="*/ 3175 h 259"/>
              <a:gd name="T2" fmla="*/ 255359 w 278"/>
              <a:gd name="T3" fmla="*/ 6350 h 259"/>
              <a:gd name="T4" fmla="*/ 283243 w 278"/>
              <a:gd name="T5" fmla="*/ 15875 h 259"/>
              <a:gd name="T6" fmla="*/ 309660 w 278"/>
              <a:gd name="T7" fmla="*/ 33338 h 259"/>
              <a:gd name="T8" fmla="*/ 334609 w 278"/>
              <a:gd name="T9" fmla="*/ 49213 h 259"/>
              <a:gd name="T10" fmla="*/ 358090 w 278"/>
              <a:gd name="T11" fmla="*/ 68263 h 259"/>
              <a:gd name="T12" fmla="*/ 372766 w 278"/>
              <a:gd name="T13" fmla="*/ 93663 h 259"/>
              <a:gd name="T14" fmla="*/ 388909 w 278"/>
              <a:gd name="T15" fmla="*/ 119063 h 259"/>
              <a:gd name="T16" fmla="*/ 402118 w 278"/>
              <a:gd name="T17" fmla="*/ 144463 h 259"/>
              <a:gd name="T18" fmla="*/ 407988 w 278"/>
              <a:gd name="T19" fmla="*/ 177800 h 259"/>
              <a:gd name="T20" fmla="*/ 407988 w 278"/>
              <a:gd name="T21" fmla="*/ 206375 h 259"/>
              <a:gd name="T22" fmla="*/ 407988 w 278"/>
              <a:gd name="T23" fmla="*/ 238125 h 259"/>
              <a:gd name="T24" fmla="*/ 402118 w 278"/>
              <a:gd name="T25" fmla="*/ 266700 h 259"/>
              <a:gd name="T26" fmla="*/ 388909 w 278"/>
              <a:gd name="T27" fmla="*/ 296863 h 259"/>
              <a:gd name="T28" fmla="*/ 372766 w 278"/>
              <a:gd name="T29" fmla="*/ 322263 h 259"/>
              <a:gd name="T30" fmla="*/ 358090 w 278"/>
              <a:gd name="T31" fmla="*/ 344488 h 259"/>
              <a:gd name="T32" fmla="*/ 334609 w 278"/>
              <a:gd name="T33" fmla="*/ 366713 h 259"/>
              <a:gd name="T34" fmla="*/ 309660 w 278"/>
              <a:gd name="T35" fmla="*/ 382588 h 259"/>
              <a:gd name="T36" fmla="*/ 283243 w 278"/>
              <a:gd name="T37" fmla="*/ 395288 h 259"/>
              <a:gd name="T38" fmla="*/ 255359 w 278"/>
              <a:gd name="T39" fmla="*/ 404813 h 259"/>
              <a:gd name="T40" fmla="*/ 226008 w 278"/>
              <a:gd name="T41" fmla="*/ 411163 h 259"/>
              <a:gd name="T42" fmla="*/ 195189 w 278"/>
              <a:gd name="T43" fmla="*/ 411163 h 259"/>
              <a:gd name="T44" fmla="*/ 162902 w 278"/>
              <a:gd name="T45" fmla="*/ 407988 h 259"/>
              <a:gd name="T46" fmla="*/ 133550 w 278"/>
              <a:gd name="T47" fmla="*/ 401638 h 259"/>
              <a:gd name="T48" fmla="*/ 108601 w 278"/>
              <a:gd name="T49" fmla="*/ 388938 h 259"/>
              <a:gd name="T50" fmla="*/ 82185 w 278"/>
              <a:gd name="T51" fmla="*/ 373063 h 259"/>
              <a:gd name="T52" fmla="*/ 60171 w 278"/>
              <a:gd name="T53" fmla="*/ 354013 h 259"/>
              <a:gd name="T54" fmla="*/ 41092 w 278"/>
              <a:gd name="T55" fmla="*/ 331788 h 259"/>
              <a:gd name="T56" fmla="*/ 24949 w 278"/>
              <a:gd name="T57" fmla="*/ 306388 h 259"/>
              <a:gd name="T58" fmla="*/ 13208 w 278"/>
              <a:gd name="T59" fmla="*/ 276225 h 259"/>
              <a:gd name="T60" fmla="*/ 2935 w 278"/>
              <a:gd name="T61" fmla="*/ 247650 h 259"/>
              <a:gd name="T62" fmla="*/ 0 w 278"/>
              <a:gd name="T63" fmla="*/ 219075 h 259"/>
              <a:gd name="T64" fmla="*/ 0 w 278"/>
              <a:gd name="T65" fmla="*/ 187325 h 259"/>
              <a:gd name="T66" fmla="*/ 5870 w 278"/>
              <a:gd name="T67" fmla="*/ 155575 h 259"/>
              <a:gd name="T68" fmla="*/ 16143 w 278"/>
              <a:gd name="T69" fmla="*/ 125413 h 259"/>
              <a:gd name="T70" fmla="*/ 27884 w 278"/>
              <a:gd name="T71" fmla="*/ 100013 h 259"/>
              <a:gd name="T72" fmla="*/ 46963 w 278"/>
              <a:gd name="T73" fmla="*/ 77788 h 259"/>
              <a:gd name="T74" fmla="*/ 67509 w 278"/>
              <a:gd name="T75" fmla="*/ 55563 h 259"/>
              <a:gd name="T76" fmla="*/ 89523 w 278"/>
              <a:gd name="T77" fmla="*/ 36513 h 259"/>
              <a:gd name="T78" fmla="*/ 117407 w 278"/>
              <a:gd name="T79" fmla="*/ 23813 h 259"/>
              <a:gd name="T80" fmla="*/ 143823 w 278"/>
              <a:gd name="T81" fmla="*/ 9525 h 259"/>
              <a:gd name="T82" fmla="*/ 174642 w 278"/>
              <a:gd name="T83" fmla="*/ 3175 h 259"/>
              <a:gd name="T84" fmla="*/ 203994 w 278"/>
              <a:gd name="T85" fmla="*/ 0 h 25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78"/>
              <a:gd name="T130" fmla="*/ 0 h 259"/>
              <a:gd name="T131" fmla="*/ 278 w 278"/>
              <a:gd name="T132" fmla="*/ 259 h 259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78" h="259">
                <a:moveTo>
                  <a:pt x="139" y="0"/>
                </a:moveTo>
                <a:lnTo>
                  <a:pt x="148" y="0"/>
                </a:lnTo>
                <a:lnTo>
                  <a:pt x="154" y="2"/>
                </a:lnTo>
                <a:lnTo>
                  <a:pt x="161" y="2"/>
                </a:lnTo>
                <a:lnTo>
                  <a:pt x="167" y="4"/>
                </a:lnTo>
                <a:lnTo>
                  <a:pt x="174" y="4"/>
                </a:lnTo>
                <a:lnTo>
                  <a:pt x="180" y="6"/>
                </a:lnTo>
                <a:lnTo>
                  <a:pt x="187" y="8"/>
                </a:lnTo>
                <a:lnTo>
                  <a:pt x="193" y="10"/>
                </a:lnTo>
                <a:lnTo>
                  <a:pt x="200" y="15"/>
                </a:lnTo>
                <a:lnTo>
                  <a:pt x="207" y="17"/>
                </a:lnTo>
                <a:lnTo>
                  <a:pt x="211" y="21"/>
                </a:lnTo>
                <a:lnTo>
                  <a:pt x="217" y="23"/>
                </a:lnTo>
                <a:lnTo>
                  <a:pt x="224" y="27"/>
                </a:lnTo>
                <a:lnTo>
                  <a:pt x="228" y="31"/>
                </a:lnTo>
                <a:lnTo>
                  <a:pt x="233" y="35"/>
                </a:lnTo>
                <a:lnTo>
                  <a:pt x="239" y="39"/>
                </a:lnTo>
                <a:lnTo>
                  <a:pt x="244" y="43"/>
                </a:lnTo>
                <a:lnTo>
                  <a:pt x="248" y="49"/>
                </a:lnTo>
                <a:lnTo>
                  <a:pt x="252" y="53"/>
                </a:lnTo>
                <a:lnTo>
                  <a:pt x="254" y="59"/>
                </a:lnTo>
                <a:lnTo>
                  <a:pt x="259" y="63"/>
                </a:lnTo>
                <a:lnTo>
                  <a:pt x="263" y="69"/>
                </a:lnTo>
                <a:lnTo>
                  <a:pt x="265" y="75"/>
                </a:lnTo>
                <a:lnTo>
                  <a:pt x="267" y="79"/>
                </a:lnTo>
                <a:lnTo>
                  <a:pt x="272" y="85"/>
                </a:lnTo>
                <a:lnTo>
                  <a:pt x="274" y="91"/>
                </a:lnTo>
                <a:lnTo>
                  <a:pt x="274" y="98"/>
                </a:lnTo>
                <a:lnTo>
                  <a:pt x="276" y="104"/>
                </a:lnTo>
                <a:lnTo>
                  <a:pt x="278" y="112"/>
                </a:lnTo>
                <a:lnTo>
                  <a:pt x="278" y="118"/>
                </a:lnTo>
                <a:lnTo>
                  <a:pt x="278" y="124"/>
                </a:lnTo>
                <a:lnTo>
                  <a:pt x="278" y="130"/>
                </a:lnTo>
                <a:lnTo>
                  <a:pt x="278" y="138"/>
                </a:lnTo>
                <a:lnTo>
                  <a:pt x="278" y="144"/>
                </a:lnTo>
                <a:lnTo>
                  <a:pt x="278" y="150"/>
                </a:lnTo>
                <a:lnTo>
                  <a:pt x="276" y="156"/>
                </a:lnTo>
                <a:lnTo>
                  <a:pt x="274" y="162"/>
                </a:lnTo>
                <a:lnTo>
                  <a:pt x="274" y="168"/>
                </a:lnTo>
                <a:lnTo>
                  <a:pt x="272" y="174"/>
                </a:lnTo>
                <a:lnTo>
                  <a:pt x="267" y="180"/>
                </a:lnTo>
                <a:lnTo>
                  <a:pt x="265" y="187"/>
                </a:lnTo>
                <a:lnTo>
                  <a:pt x="263" y="193"/>
                </a:lnTo>
                <a:lnTo>
                  <a:pt x="259" y="199"/>
                </a:lnTo>
                <a:lnTo>
                  <a:pt x="254" y="203"/>
                </a:lnTo>
                <a:lnTo>
                  <a:pt x="252" y="209"/>
                </a:lnTo>
                <a:lnTo>
                  <a:pt x="248" y="213"/>
                </a:lnTo>
                <a:lnTo>
                  <a:pt x="244" y="217"/>
                </a:lnTo>
                <a:lnTo>
                  <a:pt x="239" y="223"/>
                </a:lnTo>
                <a:lnTo>
                  <a:pt x="233" y="227"/>
                </a:lnTo>
                <a:lnTo>
                  <a:pt x="228" y="231"/>
                </a:lnTo>
                <a:lnTo>
                  <a:pt x="224" y="235"/>
                </a:lnTo>
                <a:lnTo>
                  <a:pt x="217" y="237"/>
                </a:lnTo>
                <a:lnTo>
                  <a:pt x="211" y="241"/>
                </a:lnTo>
                <a:lnTo>
                  <a:pt x="207" y="245"/>
                </a:lnTo>
                <a:lnTo>
                  <a:pt x="200" y="247"/>
                </a:lnTo>
                <a:lnTo>
                  <a:pt x="193" y="249"/>
                </a:lnTo>
                <a:lnTo>
                  <a:pt x="187" y="253"/>
                </a:lnTo>
                <a:lnTo>
                  <a:pt x="180" y="255"/>
                </a:lnTo>
                <a:lnTo>
                  <a:pt x="174" y="255"/>
                </a:lnTo>
                <a:lnTo>
                  <a:pt x="167" y="257"/>
                </a:lnTo>
                <a:lnTo>
                  <a:pt x="161" y="259"/>
                </a:lnTo>
                <a:lnTo>
                  <a:pt x="154" y="259"/>
                </a:lnTo>
                <a:lnTo>
                  <a:pt x="148" y="259"/>
                </a:lnTo>
                <a:lnTo>
                  <a:pt x="139" y="259"/>
                </a:lnTo>
                <a:lnTo>
                  <a:pt x="133" y="259"/>
                </a:lnTo>
                <a:lnTo>
                  <a:pt x="126" y="259"/>
                </a:lnTo>
                <a:lnTo>
                  <a:pt x="119" y="259"/>
                </a:lnTo>
                <a:lnTo>
                  <a:pt x="111" y="257"/>
                </a:lnTo>
                <a:lnTo>
                  <a:pt x="104" y="255"/>
                </a:lnTo>
                <a:lnTo>
                  <a:pt x="98" y="255"/>
                </a:lnTo>
                <a:lnTo>
                  <a:pt x="91" y="253"/>
                </a:lnTo>
                <a:lnTo>
                  <a:pt x="85" y="249"/>
                </a:lnTo>
                <a:lnTo>
                  <a:pt x="80" y="247"/>
                </a:lnTo>
                <a:lnTo>
                  <a:pt x="74" y="245"/>
                </a:lnTo>
                <a:lnTo>
                  <a:pt x="67" y="241"/>
                </a:lnTo>
                <a:lnTo>
                  <a:pt x="61" y="237"/>
                </a:lnTo>
                <a:lnTo>
                  <a:pt x="56" y="235"/>
                </a:lnTo>
                <a:lnTo>
                  <a:pt x="52" y="231"/>
                </a:lnTo>
                <a:lnTo>
                  <a:pt x="46" y="227"/>
                </a:lnTo>
                <a:lnTo>
                  <a:pt x="41" y="223"/>
                </a:lnTo>
                <a:lnTo>
                  <a:pt x="37" y="217"/>
                </a:lnTo>
                <a:lnTo>
                  <a:pt x="32" y="213"/>
                </a:lnTo>
                <a:lnTo>
                  <a:pt x="28" y="209"/>
                </a:lnTo>
                <a:lnTo>
                  <a:pt x="24" y="203"/>
                </a:lnTo>
                <a:lnTo>
                  <a:pt x="19" y="199"/>
                </a:lnTo>
                <a:lnTo>
                  <a:pt x="17" y="193"/>
                </a:lnTo>
                <a:lnTo>
                  <a:pt x="13" y="187"/>
                </a:lnTo>
                <a:lnTo>
                  <a:pt x="11" y="180"/>
                </a:lnTo>
                <a:lnTo>
                  <a:pt x="9" y="174"/>
                </a:lnTo>
                <a:lnTo>
                  <a:pt x="6" y="168"/>
                </a:lnTo>
                <a:lnTo>
                  <a:pt x="4" y="162"/>
                </a:lnTo>
                <a:lnTo>
                  <a:pt x="2" y="156"/>
                </a:lnTo>
                <a:lnTo>
                  <a:pt x="2" y="150"/>
                </a:lnTo>
                <a:lnTo>
                  <a:pt x="0" y="144"/>
                </a:lnTo>
                <a:lnTo>
                  <a:pt x="0" y="138"/>
                </a:lnTo>
                <a:lnTo>
                  <a:pt x="0" y="130"/>
                </a:lnTo>
                <a:lnTo>
                  <a:pt x="0" y="124"/>
                </a:lnTo>
                <a:lnTo>
                  <a:pt x="0" y="118"/>
                </a:lnTo>
                <a:lnTo>
                  <a:pt x="2" y="112"/>
                </a:lnTo>
                <a:lnTo>
                  <a:pt x="2" y="104"/>
                </a:lnTo>
                <a:lnTo>
                  <a:pt x="4" y="98"/>
                </a:lnTo>
                <a:lnTo>
                  <a:pt x="6" y="91"/>
                </a:lnTo>
                <a:lnTo>
                  <a:pt x="9" y="85"/>
                </a:lnTo>
                <a:lnTo>
                  <a:pt x="11" y="79"/>
                </a:lnTo>
                <a:lnTo>
                  <a:pt x="13" y="75"/>
                </a:lnTo>
                <a:lnTo>
                  <a:pt x="17" y="69"/>
                </a:lnTo>
                <a:lnTo>
                  <a:pt x="19" y="63"/>
                </a:lnTo>
                <a:lnTo>
                  <a:pt x="24" y="59"/>
                </a:lnTo>
                <a:lnTo>
                  <a:pt x="28" y="53"/>
                </a:lnTo>
                <a:lnTo>
                  <a:pt x="32" y="49"/>
                </a:lnTo>
                <a:lnTo>
                  <a:pt x="37" y="43"/>
                </a:lnTo>
                <a:lnTo>
                  <a:pt x="41" y="39"/>
                </a:lnTo>
                <a:lnTo>
                  <a:pt x="46" y="35"/>
                </a:lnTo>
                <a:lnTo>
                  <a:pt x="52" y="31"/>
                </a:lnTo>
                <a:lnTo>
                  <a:pt x="56" y="27"/>
                </a:lnTo>
                <a:lnTo>
                  <a:pt x="61" y="23"/>
                </a:lnTo>
                <a:lnTo>
                  <a:pt x="67" y="21"/>
                </a:lnTo>
                <a:lnTo>
                  <a:pt x="74" y="17"/>
                </a:lnTo>
                <a:lnTo>
                  <a:pt x="80" y="15"/>
                </a:lnTo>
                <a:lnTo>
                  <a:pt x="85" y="10"/>
                </a:lnTo>
                <a:lnTo>
                  <a:pt x="91" y="8"/>
                </a:lnTo>
                <a:lnTo>
                  <a:pt x="98" y="6"/>
                </a:lnTo>
                <a:lnTo>
                  <a:pt x="104" y="4"/>
                </a:lnTo>
                <a:lnTo>
                  <a:pt x="111" y="4"/>
                </a:lnTo>
                <a:lnTo>
                  <a:pt x="119" y="2"/>
                </a:lnTo>
                <a:lnTo>
                  <a:pt x="126" y="2"/>
                </a:lnTo>
                <a:lnTo>
                  <a:pt x="133" y="0"/>
                </a:lnTo>
                <a:lnTo>
                  <a:pt x="139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4" name="Freeform 24"/>
          <p:cNvSpPr>
            <a:spLocks/>
          </p:cNvSpPr>
          <p:nvPr/>
        </p:nvSpPr>
        <p:spPr bwMode="auto">
          <a:xfrm>
            <a:off x="5970055" y="2076452"/>
            <a:ext cx="53975" cy="53975"/>
          </a:xfrm>
          <a:custGeom>
            <a:avLst/>
            <a:gdLst>
              <a:gd name="T0" fmla="*/ 29176 w 37"/>
              <a:gd name="T1" fmla="*/ 53975 h 34"/>
              <a:gd name="T2" fmla="*/ 35011 w 37"/>
              <a:gd name="T3" fmla="*/ 53975 h 34"/>
              <a:gd name="T4" fmla="*/ 39387 w 37"/>
              <a:gd name="T5" fmla="*/ 50800 h 34"/>
              <a:gd name="T6" fmla="*/ 45222 w 37"/>
              <a:gd name="T7" fmla="*/ 50800 h 34"/>
              <a:gd name="T8" fmla="*/ 48140 w 37"/>
              <a:gd name="T9" fmla="*/ 47625 h 34"/>
              <a:gd name="T10" fmla="*/ 51057 w 37"/>
              <a:gd name="T11" fmla="*/ 44450 h 34"/>
              <a:gd name="T12" fmla="*/ 51057 w 37"/>
              <a:gd name="T13" fmla="*/ 38100 h 34"/>
              <a:gd name="T14" fmla="*/ 53975 w 37"/>
              <a:gd name="T15" fmla="*/ 34925 h 34"/>
              <a:gd name="T16" fmla="*/ 53975 w 37"/>
              <a:gd name="T17" fmla="*/ 28575 h 34"/>
              <a:gd name="T18" fmla="*/ 53975 w 37"/>
              <a:gd name="T19" fmla="*/ 22225 h 34"/>
              <a:gd name="T20" fmla="*/ 51057 w 37"/>
              <a:gd name="T21" fmla="*/ 19050 h 34"/>
              <a:gd name="T22" fmla="*/ 51057 w 37"/>
              <a:gd name="T23" fmla="*/ 12700 h 34"/>
              <a:gd name="T24" fmla="*/ 48140 w 37"/>
              <a:gd name="T25" fmla="*/ 9525 h 34"/>
              <a:gd name="T26" fmla="*/ 45222 w 37"/>
              <a:gd name="T27" fmla="*/ 6350 h 34"/>
              <a:gd name="T28" fmla="*/ 42305 w 37"/>
              <a:gd name="T29" fmla="*/ 3175 h 34"/>
              <a:gd name="T30" fmla="*/ 35011 w 37"/>
              <a:gd name="T31" fmla="*/ 3175 h 34"/>
              <a:gd name="T32" fmla="*/ 32093 w 37"/>
              <a:gd name="T33" fmla="*/ 0 h 34"/>
              <a:gd name="T34" fmla="*/ 26258 w 37"/>
              <a:gd name="T35" fmla="*/ 0 h 34"/>
              <a:gd name="T36" fmla="*/ 18964 w 37"/>
              <a:gd name="T37" fmla="*/ 3175 h 34"/>
              <a:gd name="T38" fmla="*/ 13129 w 37"/>
              <a:gd name="T39" fmla="*/ 6350 h 34"/>
              <a:gd name="T40" fmla="*/ 10211 w 37"/>
              <a:gd name="T41" fmla="*/ 9525 h 34"/>
              <a:gd name="T42" fmla="*/ 7294 w 37"/>
              <a:gd name="T43" fmla="*/ 12700 h 34"/>
              <a:gd name="T44" fmla="*/ 4376 w 37"/>
              <a:gd name="T45" fmla="*/ 15875 h 34"/>
              <a:gd name="T46" fmla="*/ 4376 w 37"/>
              <a:gd name="T47" fmla="*/ 22225 h 34"/>
              <a:gd name="T48" fmla="*/ 0 w 37"/>
              <a:gd name="T49" fmla="*/ 25400 h 34"/>
              <a:gd name="T50" fmla="*/ 0 w 37"/>
              <a:gd name="T51" fmla="*/ 31750 h 34"/>
              <a:gd name="T52" fmla="*/ 4376 w 37"/>
              <a:gd name="T53" fmla="*/ 34925 h 34"/>
              <a:gd name="T54" fmla="*/ 4376 w 37"/>
              <a:gd name="T55" fmla="*/ 41275 h 34"/>
              <a:gd name="T56" fmla="*/ 10211 w 37"/>
              <a:gd name="T57" fmla="*/ 47625 h 34"/>
              <a:gd name="T58" fmla="*/ 16047 w 37"/>
              <a:gd name="T59" fmla="*/ 50800 h 34"/>
              <a:gd name="T60" fmla="*/ 18964 w 37"/>
              <a:gd name="T61" fmla="*/ 53975 h 34"/>
              <a:gd name="T62" fmla="*/ 26258 w 37"/>
              <a:gd name="T63" fmla="*/ 53975 h 34"/>
              <a:gd name="T64" fmla="*/ 29176 w 37"/>
              <a:gd name="T65" fmla="*/ 28575 h 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7"/>
              <a:gd name="T100" fmla="*/ 0 h 34"/>
              <a:gd name="T101" fmla="*/ 37 w 37"/>
              <a:gd name="T102" fmla="*/ 34 h 3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7" h="34">
                <a:moveTo>
                  <a:pt x="20" y="18"/>
                </a:moveTo>
                <a:lnTo>
                  <a:pt x="20" y="34"/>
                </a:lnTo>
                <a:lnTo>
                  <a:pt x="22" y="34"/>
                </a:lnTo>
                <a:lnTo>
                  <a:pt x="24" y="34"/>
                </a:lnTo>
                <a:lnTo>
                  <a:pt x="27" y="34"/>
                </a:lnTo>
                <a:lnTo>
                  <a:pt x="27" y="32"/>
                </a:lnTo>
                <a:lnTo>
                  <a:pt x="29" y="32"/>
                </a:lnTo>
                <a:lnTo>
                  <a:pt x="31" y="32"/>
                </a:lnTo>
                <a:lnTo>
                  <a:pt x="31" y="30"/>
                </a:lnTo>
                <a:lnTo>
                  <a:pt x="33" y="30"/>
                </a:lnTo>
                <a:lnTo>
                  <a:pt x="33" y="28"/>
                </a:lnTo>
                <a:lnTo>
                  <a:pt x="35" y="28"/>
                </a:lnTo>
                <a:lnTo>
                  <a:pt x="35" y="26"/>
                </a:lnTo>
                <a:lnTo>
                  <a:pt x="35" y="24"/>
                </a:lnTo>
                <a:lnTo>
                  <a:pt x="37" y="24"/>
                </a:lnTo>
                <a:lnTo>
                  <a:pt x="37" y="22"/>
                </a:lnTo>
                <a:lnTo>
                  <a:pt x="37" y="20"/>
                </a:lnTo>
                <a:lnTo>
                  <a:pt x="37" y="18"/>
                </a:lnTo>
                <a:lnTo>
                  <a:pt x="37" y="16"/>
                </a:lnTo>
                <a:lnTo>
                  <a:pt x="37" y="14"/>
                </a:lnTo>
                <a:lnTo>
                  <a:pt x="37" y="12"/>
                </a:lnTo>
                <a:lnTo>
                  <a:pt x="35" y="12"/>
                </a:lnTo>
                <a:lnTo>
                  <a:pt x="35" y="10"/>
                </a:lnTo>
                <a:lnTo>
                  <a:pt x="35" y="8"/>
                </a:lnTo>
                <a:lnTo>
                  <a:pt x="33" y="8"/>
                </a:lnTo>
                <a:lnTo>
                  <a:pt x="33" y="6"/>
                </a:lnTo>
                <a:lnTo>
                  <a:pt x="31" y="6"/>
                </a:lnTo>
                <a:lnTo>
                  <a:pt x="31" y="4"/>
                </a:lnTo>
                <a:lnTo>
                  <a:pt x="29" y="4"/>
                </a:lnTo>
                <a:lnTo>
                  <a:pt x="29" y="2"/>
                </a:lnTo>
                <a:lnTo>
                  <a:pt x="27" y="2"/>
                </a:lnTo>
                <a:lnTo>
                  <a:pt x="24" y="2"/>
                </a:lnTo>
                <a:lnTo>
                  <a:pt x="22" y="2"/>
                </a:lnTo>
                <a:lnTo>
                  <a:pt x="22" y="0"/>
                </a:lnTo>
                <a:lnTo>
                  <a:pt x="20" y="0"/>
                </a:lnTo>
                <a:lnTo>
                  <a:pt x="18" y="0"/>
                </a:lnTo>
                <a:lnTo>
                  <a:pt x="16" y="2"/>
                </a:lnTo>
                <a:lnTo>
                  <a:pt x="13" y="2"/>
                </a:lnTo>
                <a:lnTo>
                  <a:pt x="11" y="2"/>
                </a:lnTo>
                <a:lnTo>
                  <a:pt x="9" y="4"/>
                </a:lnTo>
                <a:lnTo>
                  <a:pt x="7" y="4"/>
                </a:lnTo>
                <a:lnTo>
                  <a:pt x="7" y="6"/>
                </a:lnTo>
                <a:lnTo>
                  <a:pt x="5" y="6"/>
                </a:lnTo>
                <a:lnTo>
                  <a:pt x="5" y="8"/>
                </a:lnTo>
                <a:lnTo>
                  <a:pt x="3" y="8"/>
                </a:lnTo>
                <a:lnTo>
                  <a:pt x="3" y="10"/>
                </a:lnTo>
                <a:lnTo>
                  <a:pt x="3" y="12"/>
                </a:lnTo>
                <a:lnTo>
                  <a:pt x="3" y="14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20"/>
                </a:lnTo>
                <a:lnTo>
                  <a:pt x="0" y="22"/>
                </a:lnTo>
                <a:lnTo>
                  <a:pt x="3" y="22"/>
                </a:lnTo>
                <a:lnTo>
                  <a:pt x="3" y="24"/>
                </a:lnTo>
                <a:lnTo>
                  <a:pt x="3" y="26"/>
                </a:lnTo>
                <a:lnTo>
                  <a:pt x="5" y="28"/>
                </a:lnTo>
                <a:lnTo>
                  <a:pt x="7" y="30"/>
                </a:lnTo>
                <a:lnTo>
                  <a:pt x="9" y="32"/>
                </a:lnTo>
                <a:lnTo>
                  <a:pt x="11" y="32"/>
                </a:lnTo>
                <a:lnTo>
                  <a:pt x="11" y="34"/>
                </a:lnTo>
                <a:lnTo>
                  <a:pt x="13" y="34"/>
                </a:lnTo>
                <a:lnTo>
                  <a:pt x="16" y="34"/>
                </a:lnTo>
                <a:lnTo>
                  <a:pt x="18" y="34"/>
                </a:lnTo>
                <a:lnTo>
                  <a:pt x="20" y="34"/>
                </a:lnTo>
                <a:lnTo>
                  <a:pt x="20" y="18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5" name="Freeform 25"/>
          <p:cNvSpPr>
            <a:spLocks/>
          </p:cNvSpPr>
          <p:nvPr/>
        </p:nvSpPr>
        <p:spPr bwMode="auto">
          <a:xfrm>
            <a:off x="4222217" y="2105025"/>
            <a:ext cx="1776413" cy="674688"/>
          </a:xfrm>
          <a:custGeom>
            <a:avLst/>
            <a:gdLst>
              <a:gd name="T0" fmla="*/ 1776413 w 1212"/>
              <a:gd name="T1" fmla="*/ 0 h 425"/>
              <a:gd name="T2" fmla="*/ 0 w 1212"/>
              <a:gd name="T3" fmla="*/ 0 h 425"/>
              <a:gd name="T4" fmla="*/ 0 w 1212"/>
              <a:gd name="T5" fmla="*/ 674688 h 425"/>
              <a:gd name="T6" fmla="*/ 0 60000 65536"/>
              <a:gd name="T7" fmla="*/ 0 60000 65536"/>
              <a:gd name="T8" fmla="*/ 0 60000 65536"/>
              <a:gd name="T9" fmla="*/ 0 w 1212"/>
              <a:gd name="T10" fmla="*/ 0 h 425"/>
              <a:gd name="T11" fmla="*/ 1212 w 1212"/>
              <a:gd name="T12" fmla="*/ 425 h 4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12" h="425">
                <a:moveTo>
                  <a:pt x="1212" y="0"/>
                </a:moveTo>
                <a:lnTo>
                  <a:pt x="0" y="0"/>
                </a:lnTo>
                <a:lnTo>
                  <a:pt x="0" y="42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7" name="Freeform 27"/>
          <p:cNvSpPr>
            <a:spLocks/>
          </p:cNvSpPr>
          <p:nvPr/>
        </p:nvSpPr>
        <p:spPr bwMode="auto">
          <a:xfrm>
            <a:off x="4222217" y="3379788"/>
            <a:ext cx="1776413" cy="742950"/>
          </a:xfrm>
          <a:custGeom>
            <a:avLst/>
            <a:gdLst>
              <a:gd name="T0" fmla="*/ 1776413 w 1212"/>
              <a:gd name="T1" fmla="*/ 742950 h 468"/>
              <a:gd name="T2" fmla="*/ 0 w 1212"/>
              <a:gd name="T3" fmla="*/ 742950 h 468"/>
              <a:gd name="T4" fmla="*/ 0 w 1212"/>
              <a:gd name="T5" fmla="*/ 0 h 468"/>
              <a:gd name="T6" fmla="*/ 0 60000 65536"/>
              <a:gd name="T7" fmla="*/ 0 60000 65536"/>
              <a:gd name="T8" fmla="*/ 0 60000 65536"/>
              <a:gd name="T9" fmla="*/ 0 w 1212"/>
              <a:gd name="T10" fmla="*/ 0 h 468"/>
              <a:gd name="T11" fmla="*/ 1212 w 1212"/>
              <a:gd name="T12" fmla="*/ 468 h 4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12" h="468">
                <a:moveTo>
                  <a:pt x="1212" y="468"/>
                </a:moveTo>
                <a:lnTo>
                  <a:pt x="0" y="468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2536640" y="2871787"/>
            <a:ext cx="12782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400" dirty="0"/>
              <a:t>Generator</a:t>
            </a:r>
          </a:p>
        </p:txBody>
      </p:sp>
      <p:sp>
        <p:nvSpPr>
          <p:cNvPr id="20514" name="Rectangle 45"/>
          <p:cNvSpPr>
            <a:spLocks noChangeArrowheads="1"/>
          </p:cNvSpPr>
          <p:nvPr/>
        </p:nvSpPr>
        <p:spPr bwMode="auto">
          <a:xfrm>
            <a:off x="7170205" y="2763838"/>
            <a:ext cx="206375" cy="696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5" name="Rectangle 48"/>
          <p:cNvSpPr>
            <a:spLocks noChangeArrowheads="1"/>
          </p:cNvSpPr>
          <p:nvPr/>
        </p:nvSpPr>
        <p:spPr bwMode="auto">
          <a:xfrm>
            <a:off x="4831815" y="2763838"/>
            <a:ext cx="204788" cy="696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6" name="Freeform 49"/>
          <p:cNvSpPr>
            <a:spLocks/>
          </p:cNvSpPr>
          <p:nvPr/>
        </p:nvSpPr>
        <p:spPr bwMode="auto">
          <a:xfrm>
            <a:off x="4927067" y="2091533"/>
            <a:ext cx="9525" cy="658813"/>
          </a:xfrm>
          <a:custGeom>
            <a:avLst/>
            <a:gdLst>
              <a:gd name="T0" fmla="*/ 6350 w 6"/>
              <a:gd name="T1" fmla="*/ 0 h 415"/>
              <a:gd name="T2" fmla="*/ 0 w 6"/>
              <a:gd name="T3" fmla="*/ 0 h 415"/>
              <a:gd name="T4" fmla="*/ 0 w 6"/>
              <a:gd name="T5" fmla="*/ 658813 h 415"/>
              <a:gd name="T6" fmla="*/ 9525 w 6"/>
              <a:gd name="T7" fmla="*/ 658813 h 415"/>
              <a:gd name="T8" fmla="*/ 9525 w 6"/>
              <a:gd name="T9" fmla="*/ 0 h 415"/>
              <a:gd name="T10" fmla="*/ 6350 w 6"/>
              <a:gd name="T11" fmla="*/ 0 h 4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415"/>
              <a:gd name="T20" fmla="*/ 6 w 6"/>
              <a:gd name="T21" fmla="*/ 415 h 41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415">
                <a:moveTo>
                  <a:pt x="4" y="0"/>
                </a:moveTo>
                <a:lnTo>
                  <a:pt x="0" y="0"/>
                </a:lnTo>
                <a:lnTo>
                  <a:pt x="0" y="415"/>
                </a:lnTo>
                <a:lnTo>
                  <a:pt x="6" y="415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7" name="Freeform 50"/>
          <p:cNvSpPr>
            <a:spLocks/>
          </p:cNvSpPr>
          <p:nvPr/>
        </p:nvSpPr>
        <p:spPr bwMode="auto">
          <a:xfrm>
            <a:off x="4906430" y="2076452"/>
            <a:ext cx="53975" cy="53975"/>
          </a:xfrm>
          <a:custGeom>
            <a:avLst/>
            <a:gdLst>
              <a:gd name="T0" fmla="*/ 27717 w 37"/>
              <a:gd name="T1" fmla="*/ 28575 h 34"/>
              <a:gd name="T2" fmla="*/ 0 w 37"/>
              <a:gd name="T3" fmla="*/ 28575 h 34"/>
              <a:gd name="T4" fmla="*/ 0 w 37"/>
              <a:gd name="T5" fmla="*/ 25400 h 34"/>
              <a:gd name="T6" fmla="*/ 2918 w 37"/>
              <a:gd name="T7" fmla="*/ 22225 h 34"/>
              <a:gd name="T8" fmla="*/ 2918 w 37"/>
              <a:gd name="T9" fmla="*/ 19050 h 34"/>
              <a:gd name="T10" fmla="*/ 2918 w 37"/>
              <a:gd name="T11" fmla="*/ 15875 h 34"/>
              <a:gd name="T12" fmla="*/ 5835 w 37"/>
              <a:gd name="T13" fmla="*/ 12700 h 34"/>
              <a:gd name="T14" fmla="*/ 8753 w 37"/>
              <a:gd name="T15" fmla="*/ 9525 h 34"/>
              <a:gd name="T16" fmla="*/ 8753 w 37"/>
              <a:gd name="T17" fmla="*/ 6350 h 34"/>
              <a:gd name="T18" fmla="*/ 11670 w 37"/>
              <a:gd name="T19" fmla="*/ 6350 h 34"/>
              <a:gd name="T20" fmla="*/ 16047 w 37"/>
              <a:gd name="T21" fmla="*/ 3175 h 34"/>
              <a:gd name="T22" fmla="*/ 18964 w 37"/>
              <a:gd name="T23" fmla="*/ 3175 h 34"/>
              <a:gd name="T24" fmla="*/ 21882 w 37"/>
              <a:gd name="T25" fmla="*/ 3175 h 34"/>
              <a:gd name="T26" fmla="*/ 24799 w 37"/>
              <a:gd name="T27" fmla="*/ 3175 h 34"/>
              <a:gd name="T28" fmla="*/ 24799 w 37"/>
              <a:gd name="T29" fmla="*/ 0 h 34"/>
              <a:gd name="T30" fmla="*/ 27717 w 37"/>
              <a:gd name="T31" fmla="*/ 0 h 34"/>
              <a:gd name="T32" fmla="*/ 30634 w 37"/>
              <a:gd name="T33" fmla="*/ 0 h 34"/>
              <a:gd name="T34" fmla="*/ 30634 w 37"/>
              <a:gd name="T35" fmla="*/ 3175 h 34"/>
              <a:gd name="T36" fmla="*/ 35011 w 37"/>
              <a:gd name="T37" fmla="*/ 3175 h 34"/>
              <a:gd name="T38" fmla="*/ 37928 w 37"/>
              <a:gd name="T39" fmla="*/ 3175 h 34"/>
              <a:gd name="T40" fmla="*/ 40846 w 37"/>
              <a:gd name="T41" fmla="*/ 3175 h 34"/>
              <a:gd name="T42" fmla="*/ 40846 w 37"/>
              <a:gd name="T43" fmla="*/ 6350 h 34"/>
              <a:gd name="T44" fmla="*/ 43764 w 37"/>
              <a:gd name="T45" fmla="*/ 6350 h 34"/>
              <a:gd name="T46" fmla="*/ 43764 w 37"/>
              <a:gd name="T47" fmla="*/ 9525 h 34"/>
              <a:gd name="T48" fmla="*/ 46681 w 37"/>
              <a:gd name="T49" fmla="*/ 9525 h 34"/>
              <a:gd name="T50" fmla="*/ 46681 w 37"/>
              <a:gd name="T51" fmla="*/ 12700 h 34"/>
              <a:gd name="T52" fmla="*/ 51057 w 37"/>
              <a:gd name="T53" fmla="*/ 12700 h 34"/>
              <a:gd name="T54" fmla="*/ 51057 w 37"/>
              <a:gd name="T55" fmla="*/ 15875 h 34"/>
              <a:gd name="T56" fmla="*/ 53975 w 37"/>
              <a:gd name="T57" fmla="*/ 19050 h 34"/>
              <a:gd name="T58" fmla="*/ 53975 w 37"/>
              <a:gd name="T59" fmla="*/ 22225 h 34"/>
              <a:gd name="T60" fmla="*/ 53975 w 37"/>
              <a:gd name="T61" fmla="*/ 25400 h 34"/>
              <a:gd name="T62" fmla="*/ 53975 w 37"/>
              <a:gd name="T63" fmla="*/ 28575 h 34"/>
              <a:gd name="T64" fmla="*/ 53975 w 37"/>
              <a:gd name="T65" fmla="*/ 31750 h 34"/>
              <a:gd name="T66" fmla="*/ 53975 w 37"/>
              <a:gd name="T67" fmla="*/ 34925 h 34"/>
              <a:gd name="T68" fmla="*/ 53975 w 37"/>
              <a:gd name="T69" fmla="*/ 38100 h 34"/>
              <a:gd name="T70" fmla="*/ 51057 w 37"/>
              <a:gd name="T71" fmla="*/ 38100 h 34"/>
              <a:gd name="T72" fmla="*/ 51057 w 37"/>
              <a:gd name="T73" fmla="*/ 41275 h 34"/>
              <a:gd name="T74" fmla="*/ 51057 w 37"/>
              <a:gd name="T75" fmla="*/ 44450 h 34"/>
              <a:gd name="T76" fmla="*/ 46681 w 37"/>
              <a:gd name="T77" fmla="*/ 44450 h 34"/>
              <a:gd name="T78" fmla="*/ 46681 w 37"/>
              <a:gd name="T79" fmla="*/ 47625 h 34"/>
              <a:gd name="T80" fmla="*/ 43764 w 37"/>
              <a:gd name="T81" fmla="*/ 47625 h 34"/>
              <a:gd name="T82" fmla="*/ 43764 w 37"/>
              <a:gd name="T83" fmla="*/ 50800 h 34"/>
              <a:gd name="T84" fmla="*/ 40846 w 37"/>
              <a:gd name="T85" fmla="*/ 50800 h 34"/>
              <a:gd name="T86" fmla="*/ 37928 w 37"/>
              <a:gd name="T87" fmla="*/ 50800 h 34"/>
              <a:gd name="T88" fmla="*/ 37928 w 37"/>
              <a:gd name="T89" fmla="*/ 53975 h 34"/>
              <a:gd name="T90" fmla="*/ 35011 w 37"/>
              <a:gd name="T91" fmla="*/ 53975 h 34"/>
              <a:gd name="T92" fmla="*/ 30634 w 37"/>
              <a:gd name="T93" fmla="*/ 53975 h 34"/>
              <a:gd name="T94" fmla="*/ 27717 w 37"/>
              <a:gd name="T95" fmla="*/ 53975 h 34"/>
              <a:gd name="T96" fmla="*/ 24799 w 37"/>
              <a:gd name="T97" fmla="*/ 53975 h 34"/>
              <a:gd name="T98" fmla="*/ 21882 w 37"/>
              <a:gd name="T99" fmla="*/ 53975 h 34"/>
              <a:gd name="T100" fmla="*/ 18964 w 37"/>
              <a:gd name="T101" fmla="*/ 53975 h 34"/>
              <a:gd name="T102" fmla="*/ 16047 w 37"/>
              <a:gd name="T103" fmla="*/ 50800 h 34"/>
              <a:gd name="T104" fmla="*/ 11670 w 37"/>
              <a:gd name="T105" fmla="*/ 50800 h 34"/>
              <a:gd name="T106" fmla="*/ 8753 w 37"/>
              <a:gd name="T107" fmla="*/ 47625 h 34"/>
              <a:gd name="T108" fmla="*/ 8753 w 37"/>
              <a:gd name="T109" fmla="*/ 44450 h 34"/>
              <a:gd name="T110" fmla="*/ 5835 w 37"/>
              <a:gd name="T111" fmla="*/ 44450 h 34"/>
              <a:gd name="T112" fmla="*/ 5835 w 37"/>
              <a:gd name="T113" fmla="*/ 41275 h 34"/>
              <a:gd name="T114" fmla="*/ 2918 w 37"/>
              <a:gd name="T115" fmla="*/ 41275 h 34"/>
              <a:gd name="T116" fmla="*/ 2918 w 37"/>
              <a:gd name="T117" fmla="*/ 38100 h 34"/>
              <a:gd name="T118" fmla="*/ 2918 w 37"/>
              <a:gd name="T119" fmla="*/ 34925 h 34"/>
              <a:gd name="T120" fmla="*/ 0 w 37"/>
              <a:gd name="T121" fmla="*/ 31750 h 34"/>
              <a:gd name="T122" fmla="*/ 0 w 37"/>
              <a:gd name="T123" fmla="*/ 28575 h 34"/>
              <a:gd name="T124" fmla="*/ 27717 w 37"/>
              <a:gd name="T125" fmla="*/ 28575 h 3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"/>
              <a:gd name="T190" fmla="*/ 0 h 34"/>
              <a:gd name="T191" fmla="*/ 37 w 37"/>
              <a:gd name="T192" fmla="*/ 34 h 34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7" h="34">
                <a:moveTo>
                  <a:pt x="19" y="18"/>
                </a:moveTo>
                <a:lnTo>
                  <a:pt x="0" y="18"/>
                </a:lnTo>
                <a:lnTo>
                  <a:pt x="0" y="16"/>
                </a:lnTo>
                <a:lnTo>
                  <a:pt x="2" y="14"/>
                </a:lnTo>
                <a:lnTo>
                  <a:pt x="2" y="12"/>
                </a:lnTo>
                <a:lnTo>
                  <a:pt x="2" y="10"/>
                </a:lnTo>
                <a:lnTo>
                  <a:pt x="4" y="8"/>
                </a:lnTo>
                <a:lnTo>
                  <a:pt x="6" y="6"/>
                </a:lnTo>
                <a:lnTo>
                  <a:pt x="6" y="4"/>
                </a:lnTo>
                <a:lnTo>
                  <a:pt x="8" y="4"/>
                </a:lnTo>
                <a:lnTo>
                  <a:pt x="11" y="2"/>
                </a:lnTo>
                <a:lnTo>
                  <a:pt x="13" y="2"/>
                </a:lnTo>
                <a:lnTo>
                  <a:pt x="15" y="2"/>
                </a:lnTo>
                <a:lnTo>
                  <a:pt x="17" y="2"/>
                </a:lnTo>
                <a:lnTo>
                  <a:pt x="17" y="0"/>
                </a:lnTo>
                <a:lnTo>
                  <a:pt x="19" y="0"/>
                </a:lnTo>
                <a:lnTo>
                  <a:pt x="21" y="0"/>
                </a:lnTo>
                <a:lnTo>
                  <a:pt x="21" y="2"/>
                </a:lnTo>
                <a:lnTo>
                  <a:pt x="24" y="2"/>
                </a:lnTo>
                <a:lnTo>
                  <a:pt x="26" y="2"/>
                </a:lnTo>
                <a:lnTo>
                  <a:pt x="28" y="2"/>
                </a:lnTo>
                <a:lnTo>
                  <a:pt x="28" y="4"/>
                </a:lnTo>
                <a:lnTo>
                  <a:pt x="30" y="4"/>
                </a:lnTo>
                <a:lnTo>
                  <a:pt x="30" y="6"/>
                </a:lnTo>
                <a:lnTo>
                  <a:pt x="32" y="6"/>
                </a:lnTo>
                <a:lnTo>
                  <a:pt x="32" y="8"/>
                </a:lnTo>
                <a:lnTo>
                  <a:pt x="35" y="8"/>
                </a:lnTo>
                <a:lnTo>
                  <a:pt x="35" y="10"/>
                </a:lnTo>
                <a:lnTo>
                  <a:pt x="37" y="12"/>
                </a:lnTo>
                <a:lnTo>
                  <a:pt x="37" y="14"/>
                </a:lnTo>
                <a:lnTo>
                  <a:pt x="37" y="16"/>
                </a:lnTo>
                <a:lnTo>
                  <a:pt x="37" y="18"/>
                </a:lnTo>
                <a:lnTo>
                  <a:pt x="37" y="20"/>
                </a:lnTo>
                <a:lnTo>
                  <a:pt x="37" y="22"/>
                </a:lnTo>
                <a:lnTo>
                  <a:pt x="37" y="24"/>
                </a:lnTo>
                <a:lnTo>
                  <a:pt x="35" y="24"/>
                </a:lnTo>
                <a:lnTo>
                  <a:pt x="35" y="26"/>
                </a:lnTo>
                <a:lnTo>
                  <a:pt x="35" y="28"/>
                </a:lnTo>
                <a:lnTo>
                  <a:pt x="32" y="28"/>
                </a:lnTo>
                <a:lnTo>
                  <a:pt x="32" y="30"/>
                </a:lnTo>
                <a:lnTo>
                  <a:pt x="30" y="30"/>
                </a:lnTo>
                <a:lnTo>
                  <a:pt x="30" y="32"/>
                </a:lnTo>
                <a:lnTo>
                  <a:pt x="28" y="32"/>
                </a:lnTo>
                <a:lnTo>
                  <a:pt x="26" y="32"/>
                </a:lnTo>
                <a:lnTo>
                  <a:pt x="26" y="34"/>
                </a:lnTo>
                <a:lnTo>
                  <a:pt x="24" y="34"/>
                </a:lnTo>
                <a:lnTo>
                  <a:pt x="21" y="34"/>
                </a:lnTo>
                <a:lnTo>
                  <a:pt x="19" y="34"/>
                </a:lnTo>
                <a:lnTo>
                  <a:pt x="17" y="34"/>
                </a:lnTo>
                <a:lnTo>
                  <a:pt x="15" y="34"/>
                </a:lnTo>
                <a:lnTo>
                  <a:pt x="13" y="34"/>
                </a:lnTo>
                <a:lnTo>
                  <a:pt x="11" y="32"/>
                </a:lnTo>
                <a:lnTo>
                  <a:pt x="8" y="32"/>
                </a:lnTo>
                <a:lnTo>
                  <a:pt x="6" y="30"/>
                </a:lnTo>
                <a:lnTo>
                  <a:pt x="6" y="28"/>
                </a:lnTo>
                <a:lnTo>
                  <a:pt x="4" y="28"/>
                </a:lnTo>
                <a:lnTo>
                  <a:pt x="4" y="26"/>
                </a:lnTo>
                <a:lnTo>
                  <a:pt x="2" y="26"/>
                </a:lnTo>
                <a:lnTo>
                  <a:pt x="2" y="24"/>
                </a:lnTo>
                <a:lnTo>
                  <a:pt x="2" y="22"/>
                </a:lnTo>
                <a:lnTo>
                  <a:pt x="0" y="20"/>
                </a:lnTo>
                <a:lnTo>
                  <a:pt x="0" y="18"/>
                </a:lnTo>
                <a:lnTo>
                  <a:pt x="19" y="18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8" name="Freeform 51"/>
          <p:cNvSpPr>
            <a:spLocks/>
          </p:cNvSpPr>
          <p:nvPr/>
        </p:nvSpPr>
        <p:spPr bwMode="auto">
          <a:xfrm>
            <a:off x="4927067" y="3460750"/>
            <a:ext cx="9525" cy="661988"/>
          </a:xfrm>
          <a:custGeom>
            <a:avLst/>
            <a:gdLst>
              <a:gd name="T0" fmla="*/ 6350 w 6"/>
              <a:gd name="T1" fmla="*/ 661988 h 417"/>
              <a:gd name="T2" fmla="*/ 9525 w 6"/>
              <a:gd name="T3" fmla="*/ 661988 h 417"/>
              <a:gd name="T4" fmla="*/ 9525 w 6"/>
              <a:gd name="T5" fmla="*/ 0 h 417"/>
              <a:gd name="T6" fmla="*/ 0 w 6"/>
              <a:gd name="T7" fmla="*/ 0 h 417"/>
              <a:gd name="T8" fmla="*/ 0 w 6"/>
              <a:gd name="T9" fmla="*/ 661988 h 417"/>
              <a:gd name="T10" fmla="*/ 6350 w 6"/>
              <a:gd name="T11" fmla="*/ 661988 h 4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417"/>
              <a:gd name="T20" fmla="*/ 6 w 6"/>
              <a:gd name="T21" fmla="*/ 417 h 4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417">
                <a:moveTo>
                  <a:pt x="4" y="417"/>
                </a:moveTo>
                <a:lnTo>
                  <a:pt x="6" y="417"/>
                </a:lnTo>
                <a:lnTo>
                  <a:pt x="6" y="0"/>
                </a:lnTo>
                <a:lnTo>
                  <a:pt x="0" y="0"/>
                </a:lnTo>
                <a:lnTo>
                  <a:pt x="0" y="417"/>
                </a:lnTo>
                <a:lnTo>
                  <a:pt x="4" y="417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657317" y="4797152"/>
            <a:ext cx="1884363" cy="708382"/>
            <a:chOff x="3597275" y="4919663"/>
            <a:chExt cx="1884363" cy="708382"/>
          </a:xfrm>
        </p:grpSpPr>
        <p:sp>
          <p:nvSpPr>
            <p:cNvPr id="20501" name="Rectangle 21"/>
            <p:cNvSpPr>
              <a:spLocks noChangeArrowheads="1"/>
            </p:cNvSpPr>
            <p:nvPr/>
          </p:nvSpPr>
          <p:spPr bwMode="auto">
            <a:xfrm>
              <a:off x="4107137" y="5258713"/>
              <a:ext cx="7579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400" dirty="0"/>
                <a:t>Cavity</a:t>
              </a:r>
            </a:p>
          </p:txBody>
        </p:sp>
        <p:sp>
          <p:nvSpPr>
            <p:cNvPr id="20520" name="Rectangle 53"/>
            <p:cNvSpPr>
              <a:spLocks noChangeArrowheads="1"/>
            </p:cNvSpPr>
            <p:nvPr/>
          </p:nvSpPr>
          <p:spPr bwMode="auto">
            <a:xfrm>
              <a:off x="3597275" y="4919663"/>
              <a:ext cx="19050" cy="1587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1" name="Freeform 54"/>
            <p:cNvSpPr>
              <a:spLocks/>
            </p:cNvSpPr>
            <p:nvPr/>
          </p:nvSpPr>
          <p:spPr bwMode="auto">
            <a:xfrm>
              <a:off x="3597275" y="4935538"/>
              <a:ext cx="57150" cy="80962"/>
            </a:xfrm>
            <a:custGeom>
              <a:avLst/>
              <a:gdLst>
                <a:gd name="T0" fmla="*/ 57150 w 39"/>
                <a:gd name="T1" fmla="*/ 63500 h 51"/>
                <a:gd name="T2" fmla="*/ 54219 w 39"/>
                <a:gd name="T3" fmla="*/ 60325 h 51"/>
                <a:gd name="T4" fmla="*/ 51288 w 39"/>
                <a:gd name="T5" fmla="*/ 60325 h 51"/>
                <a:gd name="T6" fmla="*/ 48358 w 39"/>
                <a:gd name="T7" fmla="*/ 57150 h 51"/>
                <a:gd name="T8" fmla="*/ 45427 w 39"/>
                <a:gd name="T9" fmla="*/ 53975 h 51"/>
                <a:gd name="T10" fmla="*/ 41031 w 39"/>
                <a:gd name="T11" fmla="*/ 53975 h 51"/>
                <a:gd name="T12" fmla="*/ 38100 w 39"/>
                <a:gd name="T13" fmla="*/ 50800 h 51"/>
                <a:gd name="T14" fmla="*/ 35169 w 39"/>
                <a:gd name="T15" fmla="*/ 47625 h 51"/>
                <a:gd name="T16" fmla="*/ 32238 w 39"/>
                <a:gd name="T17" fmla="*/ 44450 h 51"/>
                <a:gd name="T18" fmla="*/ 32238 w 39"/>
                <a:gd name="T19" fmla="*/ 41275 h 51"/>
                <a:gd name="T20" fmla="*/ 29308 w 39"/>
                <a:gd name="T21" fmla="*/ 38100 h 51"/>
                <a:gd name="T22" fmla="*/ 29308 w 39"/>
                <a:gd name="T23" fmla="*/ 34925 h 51"/>
                <a:gd name="T24" fmla="*/ 26377 w 39"/>
                <a:gd name="T25" fmla="*/ 34925 h 51"/>
                <a:gd name="T26" fmla="*/ 26377 w 39"/>
                <a:gd name="T27" fmla="*/ 31750 h 51"/>
                <a:gd name="T28" fmla="*/ 26377 w 39"/>
                <a:gd name="T29" fmla="*/ 28575 h 51"/>
                <a:gd name="T30" fmla="*/ 26377 w 39"/>
                <a:gd name="T31" fmla="*/ 25400 h 51"/>
                <a:gd name="T32" fmla="*/ 21981 w 39"/>
                <a:gd name="T33" fmla="*/ 25400 h 51"/>
                <a:gd name="T34" fmla="*/ 21981 w 39"/>
                <a:gd name="T35" fmla="*/ 22225 h 51"/>
                <a:gd name="T36" fmla="*/ 21981 w 39"/>
                <a:gd name="T37" fmla="*/ 19050 h 51"/>
                <a:gd name="T38" fmla="*/ 21981 w 39"/>
                <a:gd name="T39" fmla="*/ 15875 h 51"/>
                <a:gd name="T40" fmla="*/ 21981 w 39"/>
                <a:gd name="T41" fmla="*/ 12700 h 51"/>
                <a:gd name="T42" fmla="*/ 19050 w 39"/>
                <a:gd name="T43" fmla="*/ 9525 h 51"/>
                <a:gd name="T44" fmla="*/ 19050 w 39"/>
                <a:gd name="T45" fmla="*/ 6350 h 51"/>
                <a:gd name="T46" fmla="*/ 19050 w 39"/>
                <a:gd name="T47" fmla="*/ 3175 h 51"/>
                <a:gd name="T48" fmla="*/ 19050 w 39"/>
                <a:gd name="T49" fmla="*/ 0 h 51"/>
                <a:gd name="T50" fmla="*/ 0 w 39"/>
                <a:gd name="T51" fmla="*/ 0 h 51"/>
                <a:gd name="T52" fmla="*/ 0 w 39"/>
                <a:gd name="T53" fmla="*/ 3175 h 51"/>
                <a:gd name="T54" fmla="*/ 0 w 39"/>
                <a:gd name="T55" fmla="*/ 6350 h 51"/>
                <a:gd name="T56" fmla="*/ 0 w 39"/>
                <a:gd name="T57" fmla="*/ 9525 h 51"/>
                <a:gd name="T58" fmla="*/ 2931 w 39"/>
                <a:gd name="T59" fmla="*/ 12700 h 51"/>
                <a:gd name="T60" fmla="*/ 2931 w 39"/>
                <a:gd name="T61" fmla="*/ 15875 h 51"/>
                <a:gd name="T62" fmla="*/ 2931 w 39"/>
                <a:gd name="T63" fmla="*/ 19050 h 51"/>
                <a:gd name="T64" fmla="*/ 2931 w 39"/>
                <a:gd name="T65" fmla="*/ 22225 h 51"/>
                <a:gd name="T66" fmla="*/ 2931 w 39"/>
                <a:gd name="T67" fmla="*/ 25400 h 51"/>
                <a:gd name="T68" fmla="*/ 7327 w 39"/>
                <a:gd name="T69" fmla="*/ 28575 h 51"/>
                <a:gd name="T70" fmla="*/ 7327 w 39"/>
                <a:gd name="T71" fmla="*/ 31750 h 51"/>
                <a:gd name="T72" fmla="*/ 7327 w 39"/>
                <a:gd name="T73" fmla="*/ 34925 h 51"/>
                <a:gd name="T74" fmla="*/ 7327 w 39"/>
                <a:gd name="T75" fmla="*/ 38100 h 51"/>
                <a:gd name="T76" fmla="*/ 10258 w 39"/>
                <a:gd name="T77" fmla="*/ 41275 h 51"/>
                <a:gd name="T78" fmla="*/ 10258 w 39"/>
                <a:gd name="T79" fmla="*/ 44450 h 51"/>
                <a:gd name="T80" fmla="*/ 13188 w 39"/>
                <a:gd name="T81" fmla="*/ 47625 h 51"/>
                <a:gd name="T82" fmla="*/ 13188 w 39"/>
                <a:gd name="T83" fmla="*/ 50800 h 51"/>
                <a:gd name="T84" fmla="*/ 16119 w 39"/>
                <a:gd name="T85" fmla="*/ 50800 h 51"/>
                <a:gd name="T86" fmla="*/ 16119 w 39"/>
                <a:gd name="T87" fmla="*/ 53975 h 51"/>
                <a:gd name="T88" fmla="*/ 19050 w 39"/>
                <a:gd name="T89" fmla="*/ 57150 h 51"/>
                <a:gd name="T90" fmla="*/ 19050 w 39"/>
                <a:gd name="T91" fmla="*/ 60325 h 51"/>
                <a:gd name="T92" fmla="*/ 21981 w 39"/>
                <a:gd name="T93" fmla="*/ 60325 h 51"/>
                <a:gd name="T94" fmla="*/ 26377 w 39"/>
                <a:gd name="T95" fmla="*/ 63500 h 51"/>
                <a:gd name="T96" fmla="*/ 26377 w 39"/>
                <a:gd name="T97" fmla="*/ 66675 h 51"/>
                <a:gd name="T98" fmla="*/ 29308 w 39"/>
                <a:gd name="T99" fmla="*/ 66675 h 51"/>
                <a:gd name="T100" fmla="*/ 32238 w 39"/>
                <a:gd name="T101" fmla="*/ 71437 h 51"/>
                <a:gd name="T102" fmla="*/ 35169 w 39"/>
                <a:gd name="T103" fmla="*/ 71437 h 51"/>
                <a:gd name="T104" fmla="*/ 35169 w 39"/>
                <a:gd name="T105" fmla="*/ 74612 h 51"/>
                <a:gd name="T106" fmla="*/ 38100 w 39"/>
                <a:gd name="T107" fmla="*/ 74612 h 51"/>
                <a:gd name="T108" fmla="*/ 41031 w 39"/>
                <a:gd name="T109" fmla="*/ 77787 h 51"/>
                <a:gd name="T110" fmla="*/ 45427 w 39"/>
                <a:gd name="T111" fmla="*/ 77787 h 51"/>
                <a:gd name="T112" fmla="*/ 48358 w 39"/>
                <a:gd name="T113" fmla="*/ 80962 h 51"/>
                <a:gd name="T114" fmla="*/ 51288 w 39"/>
                <a:gd name="T115" fmla="*/ 80962 h 51"/>
                <a:gd name="T116" fmla="*/ 57150 w 39"/>
                <a:gd name="T117" fmla="*/ 63500 h 5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9"/>
                <a:gd name="T178" fmla="*/ 0 h 51"/>
                <a:gd name="T179" fmla="*/ 39 w 39"/>
                <a:gd name="T180" fmla="*/ 51 h 5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9" h="51">
                  <a:moveTo>
                    <a:pt x="39" y="40"/>
                  </a:moveTo>
                  <a:lnTo>
                    <a:pt x="37" y="38"/>
                  </a:lnTo>
                  <a:lnTo>
                    <a:pt x="35" y="38"/>
                  </a:lnTo>
                  <a:lnTo>
                    <a:pt x="33" y="36"/>
                  </a:lnTo>
                  <a:lnTo>
                    <a:pt x="31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4" y="30"/>
                  </a:lnTo>
                  <a:lnTo>
                    <a:pt x="22" y="28"/>
                  </a:lnTo>
                  <a:lnTo>
                    <a:pt x="22" y="26"/>
                  </a:lnTo>
                  <a:lnTo>
                    <a:pt x="20" y="24"/>
                  </a:lnTo>
                  <a:lnTo>
                    <a:pt x="20" y="22"/>
                  </a:lnTo>
                  <a:lnTo>
                    <a:pt x="18" y="22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5" y="16"/>
                  </a:lnTo>
                  <a:lnTo>
                    <a:pt x="15" y="14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8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5" y="18"/>
                  </a:lnTo>
                  <a:lnTo>
                    <a:pt x="5" y="20"/>
                  </a:lnTo>
                  <a:lnTo>
                    <a:pt x="5" y="22"/>
                  </a:lnTo>
                  <a:lnTo>
                    <a:pt x="5" y="24"/>
                  </a:lnTo>
                  <a:lnTo>
                    <a:pt x="7" y="26"/>
                  </a:lnTo>
                  <a:lnTo>
                    <a:pt x="7" y="28"/>
                  </a:lnTo>
                  <a:lnTo>
                    <a:pt x="9" y="30"/>
                  </a:lnTo>
                  <a:lnTo>
                    <a:pt x="9" y="32"/>
                  </a:lnTo>
                  <a:lnTo>
                    <a:pt x="11" y="32"/>
                  </a:lnTo>
                  <a:lnTo>
                    <a:pt x="11" y="34"/>
                  </a:lnTo>
                  <a:lnTo>
                    <a:pt x="13" y="36"/>
                  </a:lnTo>
                  <a:lnTo>
                    <a:pt x="13" y="38"/>
                  </a:lnTo>
                  <a:lnTo>
                    <a:pt x="15" y="38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20" y="42"/>
                  </a:lnTo>
                  <a:lnTo>
                    <a:pt x="22" y="45"/>
                  </a:lnTo>
                  <a:lnTo>
                    <a:pt x="24" y="45"/>
                  </a:lnTo>
                  <a:lnTo>
                    <a:pt x="24" y="47"/>
                  </a:lnTo>
                  <a:lnTo>
                    <a:pt x="26" y="47"/>
                  </a:lnTo>
                  <a:lnTo>
                    <a:pt x="28" y="49"/>
                  </a:lnTo>
                  <a:lnTo>
                    <a:pt x="31" y="49"/>
                  </a:lnTo>
                  <a:lnTo>
                    <a:pt x="33" y="51"/>
                  </a:lnTo>
                  <a:lnTo>
                    <a:pt x="35" y="51"/>
                  </a:lnTo>
                  <a:lnTo>
                    <a:pt x="39" y="4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2" name="Freeform 55"/>
            <p:cNvSpPr>
              <a:spLocks/>
            </p:cNvSpPr>
            <p:nvPr/>
          </p:nvSpPr>
          <p:spPr bwMode="auto">
            <a:xfrm>
              <a:off x="3648075" y="4999038"/>
              <a:ext cx="198438" cy="36512"/>
            </a:xfrm>
            <a:custGeom>
              <a:avLst/>
              <a:gdLst>
                <a:gd name="T0" fmla="*/ 188149 w 135"/>
                <a:gd name="T1" fmla="*/ 17462 h 23"/>
                <a:gd name="T2" fmla="*/ 169040 w 135"/>
                <a:gd name="T3" fmla="*/ 17462 h 23"/>
                <a:gd name="T4" fmla="*/ 152871 w 135"/>
                <a:gd name="T5" fmla="*/ 17462 h 23"/>
                <a:gd name="T6" fmla="*/ 138172 w 135"/>
                <a:gd name="T7" fmla="*/ 17462 h 23"/>
                <a:gd name="T8" fmla="*/ 122003 w 135"/>
                <a:gd name="T9" fmla="*/ 14287 h 23"/>
                <a:gd name="T10" fmla="*/ 105834 w 135"/>
                <a:gd name="T11" fmla="*/ 14287 h 23"/>
                <a:gd name="T12" fmla="*/ 92604 w 135"/>
                <a:gd name="T13" fmla="*/ 14287 h 23"/>
                <a:gd name="T14" fmla="*/ 79375 w 135"/>
                <a:gd name="T15" fmla="*/ 14287 h 23"/>
                <a:gd name="T16" fmla="*/ 67616 w 135"/>
                <a:gd name="T17" fmla="*/ 11112 h 23"/>
                <a:gd name="T18" fmla="*/ 57327 w 135"/>
                <a:gd name="T19" fmla="*/ 11112 h 23"/>
                <a:gd name="T20" fmla="*/ 48507 w 135"/>
                <a:gd name="T21" fmla="*/ 11112 h 23"/>
                <a:gd name="T22" fmla="*/ 38218 w 135"/>
                <a:gd name="T23" fmla="*/ 7937 h 23"/>
                <a:gd name="T24" fmla="*/ 29398 w 135"/>
                <a:gd name="T25" fmla="*/ 7937 h 23"/>
                <a:gd name="T26" fmla="*/ 22049 w 135"/>
                <a:gd name="T27" fmla="*/ 3175 h 23"/>
                <a:gd name="T28" fmla="*/ 16169 w 135"/>
                <a:gd name="T29" fmla="*/ 0 h 23"/>
                <a:gd name="T30" fmla="*/ 10289 w 135"/>
                <a:gd name="T31" fmla="*/ 0 h 23"/>
                <a:gd name="T32" fmla="*/ 0 w 135"/>
                <a:gd name="T33" fmla="*/ 17462 h 23"/>
                <a:gd name="T34" fmla="*/ 5880 w 135"/>
                <a:gd name="T35" fmla="*/ 20637 h 23"/>
                <a:gd name="T36" fmla="*/ 13229 w 135"/>
                <a:gd name="T37" fmla="*/ 23812 h 23"/>
                <a:gd name="T38" fmla="*/ 22049 w 135"/>
                <a:gd name="T39" fmla="*/ 23812 h 23"/>
                <a:gd name="T40" fmla="*/ 29398 w 135"/>
                <a:gd name="T41" fmla="*/ 26987 h 23"/>
                <a:gd name="T42" fmla="*/ 38218 w 135"/>
                <a:gd name="T43" fmla="*/ 26987 h 23"/>
                <a:gd name="T44" fmla="*/ 51447 w 135"/>
                <a:gd name="T45" fmla="*/ 30162 h 23"/>
                <a:gd name="T46" fmla="*/ 60266 w 135"/>
                <a:gd name="T47" fmla="*/ 30162 h 23"/>
                <a:gd name="T48" fmla="*/ 73496 w 135"/>
                <a:gd name="T49" fmla="*/ 30162 h 23"/>
                <a:gd name="T50" fmla="*/ 86725 w 135"/>
                <a:gd name="T51" fmla="*/ 33337 h 23"/>
                <a:gd name="T52" fmla="*/ 98484 w 135"/>
                <a:gd name="T53" fmla="*/ 33337 h 23"/>
                <a:gd name="T54" fmla="*/ 111713 w 135"/>
                <a:gd name="T55" fmla="*/ 33337 h 23"/>
                <a:gd name="T56" fmla="*/ 127882 w 135"/>
                <a:gd name="T57" fmla="*/ 36512 h 23"/>
                <a:gd name="T58" fmla="*/ 144051 w 135"/>
                <a:gd name="T59" fmla="*/ 36512 h 23"/>
                <a:gd name="T60" fmla="*/ 160220 w 135"/>
                <a:gd name="T61" fmla="*/ 36512 h 23"/>
                <a:gd name="T62" fmla="*/ 179329 w 135"/>
                <a:gd name="T63" fmla="*/ 36512 h 23"/>
                <a:gd name="T64" fmla="*/ 198438 w 135"/>
                <a:gd name="T65" fmla="*/ 36512 h 2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5"/>
                <a:gd name="T100" fmla="*/ 0 h 23"/>
                <a:gd name="T101" fmla="*/ 135 w 135"/>
                <a:gd name="T102" fmla="*/ 23 h 2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5" h="23">
                  <a:moveTo>
                    <a:pt x="135" y="11"/>
                  </a:moveTo>
                  <a:lnTo>
                    <a:pt x="128" y="11"/>
                  </a:lnTo>
                  <a:lnTo>
                    <a:pt x="122" y="11"/>
                  </a:lnTo>
                  <a:lnTo>
                    <a:pt x="115" y="11"/>
                  </a:lnTo>
                  <a:lnTo>
                    <a:pt x="111" y="11"/>
                  </a:lnTo>
                  <a:lnTo>
                    <a:pt x="104" y="11"/>
                  </a:lnTo>
                  <a:lnTo>
                    <a:pt x="98" y="11"/>
                  </a:lnTo>
                  <a:lnTo>
                    <a:pt x="94" y="11"/>
                  </a:lnTo>
                  <a:lnTo>
                    <a:pt x="87" y="11"/>
                  </a:lnTo>
                  <a:lnTo>
                    <a:pt x="83" y="9"/>
                  </a:lnTo>
                  <a:lnTo>
                    <a:pt x="78" y="9"/>
                  </a:lnTo>
                  <a:lnTo>
                    <a:pt x="72" y="9"/>
                  </a:lnTo>
                  <a:lnTo>
                    <a:pt x="67" y="9"/>
                  </a:lnTo>
                  <a:lnTo>
                    <a:pt x="63" y="9"/>
                  </a:lnTo>
                  <a:lnTo>
                    <a:pt x="59" y="9"/>
                  </a:lnTo>
                  <a:lnTo>
                    <a:pt x="54" y="9"/>
                  </a:lnTo>
                  <a:lnTo>
                    <a:pt x="50" y="9"/>
                  </a:lnTo>
                  <a:lnTo>
                    <a:pt x="46" y="7"/>
                  </a:lnTo>
                  <a:lnTo>
                    <a:pt x="44" y="7"/>
                  </a:lnTo>
                  <a:lnTo>
                    <a:pt x="39" y="7"/>
                  </a:lnTo>
                  <a:lnTo>
                    <a:pt x="35" y="7"/>
                  </a:lnTo>
                  <a:lnTo>
                    <a:pt x="33" y="7"/>
                  </a:lnTo>
                  <a:lnTo>
                    <a:pt x="28" y="5"/>
                  </a:lnTo>
                  <a:lnTo>
                    <a:pt x="26" y="5"/>
                  </a:lnTo>
                  <a:lnTo>
                    <a:pt x="22" y="5"/>
                  </a:lnTo>
                  <a:lnTo>
                    <a:pt x="20" y="5"/>
                  </a:lnTo>
                  <a:lnTo>
                    <a:pt x="17" y="2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7" y="13"/>
                  </a:lnTo>
                  <a:lnTo>
                    <a:pt x="9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7" y="15"/>
                  </a:lnTo>
                  <a:lnTo>
                    <a:pt x="20" y="17"/>
                  </a:lnTo>
                  <a:lnTo>
                    <a:pt x="24" y="17"/>
                  </a:lnTo>
                  <a:lnTo>
                    <a:pt x="26" y="17"/>
                  </a:lnTo>
                  <a:lnTo>
                    <a:pt x="30" y="17"/>
                  </a:lnTo>
                  <a:lnTo>
                    <a:pt x="35" y="19"/>
                  </a:lnTo>
                  <a:lnTo>
                    <a:pt x="37" y="19"/>
                  </a:lnTo>
                  <a:lnTo>
                    <a:pt x="41" y="19"/>
                  </a:lnTo>
                  <a:lnTo>
                    <a:pt x="46" y="19"/>
                  </a:lnTo>
                  <a:lnTo>
                    <a:pt x="50" y="19"/>
                  </a:lnTo>
                  <a:lnTo>
                    <a:pt x="54" y="21"/>
                  </a:lnTo>
                  <a:lnTo>
                    <a:pt x="59" y="21"/>
                  </a:lnTo>
                  <a:lnTo>
                    <a:pt x="63" y="21"/>
                  </a:lnTo>
                  <a:lnTo>
                    <a:pt x="67" y="21"/>
                  </a:lnTo>
                  <a:lnTo>
                    <a:pt x="72" y="21"/>
                  </a:lnTo>
                  <a:lnTo>
                    <a:pt x="76" y="21"/>
                  </a:lnTo>
                  <a:lnTo>
                    <a:pt x="83" y="21"/>
                  </a:lnTo>
                  <a:lnTo>
                    <a:pt x="87" y="23"/>
                  </a:lnTo>
                  <a:lnTo>
                    <a:pt x="94" y="23"/>
                  </a:lnTo>
                  <a:lnTo>
                    <a:pt x="98" y="23"/>
                  </a:lnTo>
                  <a:lnTo>
                    <a:pt x="104" y="23"/>
                  </a:lnTo>
                  <a:lnTo>
                    <a:pt x="109" y="23"/>
                  </a:lnTo>
                  <a:lnTo>
                    <a:pt x="115" y="23"/>
                  </a:lnTo>
                  <a:lnTo>
                    <a:pt x="122" y="23"/>
                  </a:lnTo>
                  <a:lnTo>
                    <a:pt x="128" y="23"/>
                  </a:lnTo>
                  <a:lnTo>
                    <a:pt x="135" y="23"/>
                  </a:lnTo>
                  <a:lnTo>
                    <a:pt x="135" y="11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3" name="Freeform 56"/>
            <p:cNvSpPr>
              <a:spLocks/>
            </p:cNvSpPr>
            <p:nvPr/>
          </p:nvSpPr>
          <p:spPr bwMode="auto">
            <a:xfrm>
              <a:off x="3846513" y="5016500"/>
              <a:ext cx="382587" cy="25400"/>
            </a:xfrm>
            <a:custGeom>
              <a:avLst/>
              <a:gdLst>
                <a:gd name="T0" fmla="*/ 379655 w 261"/>
                <a:gd name="T1" fmla="*/ 6350 h 16"/>
                <a:gd name="T2" fmla="*/ 366463 w 261"/>
                <a:gd name="T3" fmla="*/ 3175 h 16"/>
                <a:gd name="T4" fmla="*/ 353270 w 261"/>
                <a:gd name="T5" fmla="*/ 3175 h 16"/>
                <a:gd name="T6" fmla="*/ 338611 w 261"/>
                <a:gd name="T7" fmla="*/ 3175 h 16"/>
                <a:gd name="T8" fmla="*/ 322487 w 261"/>
                <a:gd name="T9" fmla="*/ 3175 h 16"/>
                <a:gd name="T10" fmla="*/ 303431 w 261"/>
                <a:gd name="T11" fmla="*/ 3175 h 16"/>
                <a:gd name="T12" fmla="*/ 279977 w 261"/>
                <a:gd name="T13" fmla="*/ 3175 h 16"/>
                <a:gd name="T14" fmla="*/ 257990 w 261"/>
                <a:gd name="T15" fmla="*/ 0 h 16"/>
                <a:gd name="T16" fmla="*/ 236002 w 261"/>
                <a:gd name="T17" fmla="*/ 0 h 16"/>
                <a:gd name="T18" fmla="*/ 211082 w 261"/>
                <a:gd name="T19" fmla="*/ 0 h 16"/>
                <a:gd name="T20" fmla="*/ 181765 w 261"/>
                <a:gd name="T21" fmla="*/ 0 h 16"/>
                <a:gd name="T22" fmla="*/ 152448 w 261"/>
                <a:gd name="T23" fmla="*/ 0 h 16"/>
                <a:gd name="T24" fmla="*/ 121666 w 261"/>
                <a:gd name="T25" fmla="*/ 0 h 16"/>
                <a:gd name="T26" fmla="*/ 89417 w 261"/>
                <a:gd name="T27" fmla="*/ 0 h 16"/>
                <a:gd name="T28" fmla="*/ 54236 w 261"/>
                <a:gd name="T29" fmla="*/ 0 h 16"/>
                <a:gd name="T30" fmla="*/ 19056 w 261"/>
                <a:gd name="T31" fmla="*/ 0 h 16"/>
                <a:gd name="T32" fmla="*/ 0 w 261"/>
                <a:gd name="T33" fmla="*/ 19050 h 16"/>
                <a:gd name="T34" fmla="*/ 35180 w 261"/>
                <a:gd name="T35" fmla="*/ 19050 h 16"/>
                <a:gd name="T36" fmla="*/ 70361 w 261"/>
                <a:gd name="T37" fmla="*/ 19050 h 16"/>
                <a:gd name="T38" fmla="*/ 105541 w 261"/>
                <a:gd name="T39" fmla="*/ 19050 h 16"/>
                <a:gd name="T40" fmla="*/ 136324 w 261"/>
                <a:gd name="T41" fmla="*/ 19050 h 16"/>
                <a:gd name="T42" fmla="*/ 165641 w 261"/>
                <a:gd name="T43" fmla="*/ 19050 h 16"/>
                <a:gd name="T44" fmla="*/ 194958 w 261"/>
                <a:gd name="T45" fmla="*/ 19050 h 16"/>
                <a:gd name="T46" fmla="*/ 222809 w 261"/>
                <a:gd name="T47" fmla="*/ 19050 h 16"/>
                <a:gd name="T48" fmla="*/ 244797 w 261"/>
                <a:gd name="T49" fmla="*/ 19050 h 16"/>
                <a:gd name="T50" fmla="*/ 271182 w 261"/>
                <a:gd name="T51" fmla="*/ 19050 h 16"/>
                <a:gd name="T52" fmla="*/ 290238 w 261"/>
                <a:gd name="T53" fmla="*/ 22225 h 16"/>
                <a:gd name="T54" fmla="*/ 309294 w 261"/>
                <a:gd name="T55" fmla="*/ 22225 h 16"/>
                <a:gd name="T56" fmla="*/ 328350 w 261"/>
                <a:gd name="T57" fmla="*/ 22225 h 16"/>
                <a:gd name="T58" fmla="*/ 344475 w 261"/>
                <a:gd name="T59" fmla="*/ 22225 h 16"/>
                <a:gd name="T60" fmla="*/ 360599 w 261"/>
                <a:gd name="T61" fmla="*/ 22225 h 16"/>
                <a:gd name="T62" fmla="*/ 369394 w 261"/>
                <a:gd name="T63" fmla="*/ 22225 h 16"/>
                <a:gd name="T64" fmla="*/ 382587 w 261"/>
                <a:gd name="T65" fmla="*/ 25400 h 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61"/>
                <a:gd name="T100" fmla="*/ 0 h 16"/>
                <a:gd name="T101" fmla="*/ 261 w 261"/>
                <a:gd name="T102" fmla="*/ 16 h 1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61" h="16">
                  <a:moveTo>
                    <a:pt x="261" y="4"/>
                  </a:moveTo>
                  <a:lnTo>
                    <a:pt x="259" y="4"/>
                  </a:lnTo>
                  <a:lnTo>
                    <a:pt x="254" y="2"/>
                  </a:lnTo>
                  <a:lnTo>
                    <a:pt x="250" y="2"/>
                  </a:lnTo>
                  <a:lnTo>
                    <a:pt x="246" y="2"/>
                  </a:lnTo>
                  <a:lnTo>
                    <a:pt x="241" y="2"/>
                  </a:lnTo>
                  <a:lnTo>
                    <a:pt x="235" y="2"/>
                  </a:lnTo>
                  <a:lnTo>
                    <a:pt x="231" y="2"/>
                  </a:lnTo>
                  <a:lnTo>
                    <a:pt x="224" y="2"/>
                  </a:lnTo>
                  <a:lnTo>
                    <a:pt x="220" y="2"/>
                  </a:lnTo>
                  <a:lnTo>
                    <a:pt x="213" y="2"/>
                  </a:lnTo>
                  <a:lnTo>
                    <a:pt x="207" y="2"/>
                  </a:lnTo>
                  <a:lnTo>
                    <a:pt x="198" y="2"/>
                  </a:lnTo>
                  <a:lnTo>
                    <a:pt x="191" y="2"/>
                  </a:lnTo>
                  <a:lnTo>
                    <a:pt x="185" y="0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61" y="0"/>
                  </a:lnTo>
                  <a:lnTo>
                    <a:pt x="152" y="0"/>
                  </a:lnTo>
                  <a:lnTo>
                    <a:pt x="144" y="0"/>
                  </a:lnTo>
                  <a:lnTo>
                    <a:pt x="133" y="0"/>
                  </a:lnTo>
                  <a:lnTo>
                    <a:pt x="124" y="0"/>
                  </a:lnTo>
                  <a:lnTo>
                    <a:pt x="113" y="0"/>
                  </a:lnTo>
                  <a:lnTo>
                    <a:pt x="104" y="0"/>
                  </a:lnTo>
                  <a:lnTo>
                    <a:pt x="93" y="0"/>
                  </a:lnTo>
                  <a:lnTo>
                    <a:pt x="83" y="0"/>
                  </a:lnTo>
                  <a:lnTo>
                    <a:pt x="72" y="0"/>
                  </a:lnTo>
                  <a:lnTo>
                    <a:pt x="61" y="0"/>
                  </a:lnTo>
                  <a:lnTo>
                    <a:pt x="48" y="0"/>
                  </a:lnTo>
                  <a:lnTo>
                    <a:pt x="37" y="0"/>
                  </a:lnTo>
                  <a:lnTo>
                    <a:pt x="24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24" y="12"/>
                  </a:lnTo>
                  <a:lnTo>
                    <a:pt x="37" y="12"/>
                  </a:lnTo>
                  <a:lnTo>
                    <a:pt x="48" y="12"/>
                  </a:lnTo>
                  <a:lnTo>
                    <a:pt x="61" y="12"/>
                  </a:lnTo>
                  <a:lnTo>
                    <a:pt x="72" y="12"/>
                  </a:lnTo>
                  <a:lnTo>
                    <a:pt x="83" y="12"/>
                  </a:lnTo>
                  <a:lnTo>
                    <a:pt x="93" y="12"/>
                  </a:lnTo>
                  <a:lnTo>
                    <a:pt x="104" y="12"/>
                  </a:lnTo>
                  <a:lnTo>
                    <a:pt x="113" y="12"/>
                  </a:lnTo>
                  <a:lnTo>
                    <a:pt x="124" y="12"/>
                  </a:lnTo>
                  <a:lnTo>
                    <a:pt x="133" y="12"/>
                  </a:lnTo>
                  <a:lnTo>
                    <a:pt x="144" y="12"/>
                  </a:lnTo>
                  <a:lnTo>
                    <a:pt x="152" y="12"/>
                  </a:lnTo>
                  <a:lnTo>
                    <a:pt x="161" y="12"/>
                  </a:lnTo>
                  <a:lnTo>
                    <a:pt x="167" y="12"/>
                  </a:lnTo>
                  <a:lnTo>
                    <a:pt x="176" y="12"/>
                  </a:lnTo>
                  <a:lnTo>
                    <a:pt x="185" y="12"/>
                  </a:lnTo>
                  <a:lnTo>
                    <a:pt x="191" y="14"/>
                  </a:lnTo>
                  <a:lnTo>
                    <a:pt x="198" y="14"/>
                  </a:lnTo>
                  <a:lnTo>
                    <a:pt x="204" y="14"/>
                  </a:lnTo>
                  <a:lnTo>
                    <a:pt x="211" y="14"/>
                  </a:lnTo>
                  <a:lnTo>
                    <a:pt x="217" y="14"/>
                  </a:lnTo>
                  <a:lnTo>
                    <a:pt x="224" y="14"/>
                  </a:lnTo>
                  <a:lnTo>
                    <a:pt x="231" y="14"/>
                  </a:lnTo>
                  <a:lnTo>
                    <a:pt x="235" y="14"/>
                  </a:lnTo>
                  <a:lnTo>
                    <a:pt x="239" y="14"/>
                  </a:lnTo>
                  <a:lnTo>
                    <a:pt x="246" y="14"/>
                  </a:lnTo>
                  <a:lnTo>
                    <a:pt x="250" y="14"/>
                  </a:lnTo>
                  <a:lnTo>
                    <a:pt x="252" y="14"/>
                  </a:lnTo>
                  <a:lnTo>
                    <a:pt x="257" y="16"/>
                  </a:lnTo>
                  <a:lnTo>
                    <a:pt x="261" y="16"/>
                  </a:lnTo>
                  <a:lnTo>
                    <a:pt x="261" y="4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4" name="Freeform 57"/>
            <p:cNvSpPr>
              <a:spLocks/>
            </p:cNvSpPr>
            <p:nvPr/>
          </p:nvSpPr>
          <p:spPr bwMode="auto">
            <a:xfrm>
              <a:off x="4229100" y="5022850"/>
              <a:ext cx="195263" cy="50800"/>
            </a:xfrm>
            <a:custGeom>
              <a:avLst/>
              <a:gdLst>
                <a:gd name="T0" fmla="*/ 192327 w 133"/>
                <a:gd name="T1" fmla="*/ 28575 h 32"/>
                <a:gd name="T2" fmla="*/ 182050 w 133"/>
                <a:gd name="T3" fmla="*/ 28575 h 32"/>
                <a:gd name="T4" fmla="*/ 173241 w 133"/>
                <a:gd name="T5" fmla="*/ 25400 h 32"/>
                <a:gd name="T6" fmla="*/ 162964 w 133"/>
                <a:gd name="T7" fmla="*/ 22225 h 32"/>
                <a:gd name="T8" fmla="*/ 149751 w 133"/>
                <a:gd name="T9" fmla="*/ 19050 h 32"/>
                <a:gd name="T10" fmla="*/ 140942 w 133"/>
                <a:gd name="T11" fmla="*/ 15875 h 32"/>
                <a:gd name="T12" fmla="*/ 130665 w 133"/>
                <a:gd name="T13" fmla="*/ 15875 h 32"/>
                <a:gd name="T14" fmla="*/ 118920 w 133"/>
                <a:gd name="T15" fmla="*/ 12700 h 32"/>
                <a:gd name="T16" fmla="*/ 105706 w 133"/>
                <a:gd name="T17" fmla="*/ 9525 h 32"/>
                <a:gd name="T18" fmla="*/ 92493 w 133"/>
                <a:gd name="T19" fmla="*/ 9525 h 32"/>
                <a:gd name="T20" fmla="*/ 79280 w 133"/>
                <a:gd name="T21" fmla="*/ 6350 h 32"/>
                <a:gd name="T22" fmla="*/ 67535 w 133"/>
                <a:gd name="T23" fmla="*/ 6350 h 32"/>
                <a:gd name="T24" fmla="*/ 54321 w 133"/>
                <a:gd name="T25" fmla="*/ 3175 h 32"/>
                <a:gd name="T26" fmla="*/ 38172 w 133"/>
                <a:gd name="T27" fmla="*/ 3175 h 32"/>
                <a:gd name="T28" fmla="*/ 22022 w 133"/>
                <a:gd name="T29" fmla="*/ 0 h 32"/>
                <a:gd name="T30" fmla="*/ 10277 w 133"/>
                <a:gd name="T31" fmla="*/ 0 h 32"/>
                <a:gd name="T32" fmla="*/ 0 w 133"/>
                <a:gd name="T33" fmla="*/ 19050 h 32"/>
                <a:gd name="T34" fmla="*/ 16150 w 133"/>
                <a:gd name="T35" fmla="*/ 19050 h 32"/>
                <a:gd name="T36" fmla="*/ 29363 w 133"/>
                <a:gd name="T37" fmla="*/ 19050 h 32"/>
                <a:gd name="T38" fmla="*/ 44044 w 133"/>
                <a:gd name="T39" fmla="*/ 22225 h 32"/>
                <a:gd name="T40" fmla="*/ 57258 w 133"/>
                <a:gd name="T41" fmla="*/ 22225 h 32"/>
                <a:gd name="T42" fmla="*/ 70471 w 133"/>
                <a:gd name="T43" fmla="*/ 25400 h 32"/>
                <a:gd name="T44" fmla="*/ 83684 w 133"/>
                <a:gd name="T45" fmla="*/ 25400 h 32"/>
                <a:gd name="T46" fmla="*/ 95429 w 133"/>
                <a:gd name="T47" fmla="*/ 28575 h 32"/>
                <a:gd name="T48" fmla="*/ 108643 w 133"/>
                <a:gd name="T49" fmla="*/ 31750 h 32"/>
                <a:gd name="T50" fmla="*/ 121856 w 133"/>
                <a:gd name="T51" fmla="*/ 31750 h 32"/>
                <a:gd name="T52" fmla="*/ 130665 w 133"/>
                <a:gd name="T53" fmla="*/ 34925 h 32"/>
                <a:gd name="T54" fmla="*/ 140942 w 133"/>
                <a:gd name="T55" fmla="*/ 38100 h 32"/>
                <a:gd name="T56" fmla="*/ 152687 w 133"/>
                <a:gd name="T57" fmla="*/ 38100 h 32"/>
                <a:gd name="T58" fmla="*/ 162964 w 133"/>
                <a:gd name="T59" fmla="*/ 41275 h 32"/>
                <a:gd name="T60" fmla="*/ 173241 w 133"/>
                <a:gd name="T61" fmla="*/ 44450 h 32"/>
                <a:gd name="T62" fmla="*/ 179113 w 133"/>
                <a:gd name="T63" fmla="*/ 47625 h 32"/>
                <a:gd name="T64" fmla="*/ 187922 w 133"/>
                <a:gd name="T65" fmla="*/ 50800 h 3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33"/>
                <a:gd name="T100" fmla="*/ 0 h 32"/>
                <a:gd name="T101" fmla="*/ 133 w 133"/>
                <a:gd name="T102" fmla="*/ 32 h 3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33" h="32">
                  <a:moveTo>
                    <a:pt x="133" y="20"/>
                  </a:moveTo>
                  <a:lnTo>
                    <a:pt x="131" y="18"/>
                  </a:lnTo>
                  <a:lnTo>
                    <a:pt x="126" y="18"/>
                  </a:lnTo>
                  <a:lnTo>
                    <a:pt x="124" y="18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3" y="14"/>
                  </a:lnTo>
                  <a:lnTo>
                    <a:pt x="111" y="14"/>
                  </a:lnTo>
                  <a:lnTo>
                    <a:pt x="107" y="14"/>
                  </a:lnTo>
                  <a:lnTo>
                    <a:pt x="102" y="12"/>
                  </a:lnTo>
                  <a:lnTo>
                    <a:pt x="100" y="12"/>
                  </a:lnTo>
                  <a:lnTo>
                    <a:pt x="96" y="10"/>
                  </a:lnTo>
                  <a:lnTo>
                    <a:pt x="91" y="10"/>
                  </a:lnTo>
                  <a:lnTo>
                    <a:pt x="89" y="10"/>
                  </a:lnTo>
                  <a:lnTo>
                    <a:pt x="85" y="8"/>
                  </a:lnTo>
                  <a:lnTo>
                    <a:pt x="81" y="8"/>
                  </a:lnTo>
                  <a:lnTo>
                    <a:pt x="76" y="8"/>
                  </a:lnTo>
                  <a:lnTo>
                    <a:pt x="72" y="6"/>
                  </a:lnTo>
                  <a:lnTo>
                    <a:pt x="67" y="6"/>
                  </a:lnTo>
                  <a:lnTo>
                    <a:pt x="63" y="6"/>
                  </a:lnTo>
                  <a:lnTo>
                    <a:pt x="59" y="6"/>
                  </a:lnTo>
                  <a:lnTo>
                    <a:pt x="54" y="4"/>
                  </a:lnTo>
                  <a:lnTo>
                    <a:pt x="50" y="4"/>
                  </a:lnTo>
                  <a:lnTo>
                    <a:pt x="46" y="4"/>
                  </a:lnTo>
                  <a:lnTo>
                    <a:pt x="41" y="2"/>
                  </a:lnTo>
                  <a:lnTo>
                    <a:pt x="37" y="2"/>
                  </a:lnTo>
                  <a:lnTo>
                    <a:pt x="30" y="2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11" y="12"/>
                  </a:lnTo>
                  <a:lnTo>
                    <a:pt x="15" y="12"/>
                  </a:lnTo>
                  <a:lnTo>
                    <a:pt x="20" y="12"/>
                  </a:lnTo>
                  <a:lnTo>
                    <a:pt x="24" y="14"/>
                  </a:lnTo>
                  <a:lnTo>
                    <a:pt x="30" y="14"/>
                  </a:lnTo>
                  <a:lnTo>
                    <a:pt x="35" y="14"/>
                  </a:lnTo>
                  <a:lnTo>
                    <a:pt x="39" y="14"/>
                  </a:lnTo>
                  <a:lnTo>
                    <a:pt x="44" y="16"/>
                  </a:lnTo>
                  <a:lnTo>
                    <a:pt x="48" y="16"/>
                  </a:lnTo>
                  <a:lnTo>
                    <a:pt x="52" y="16"/>
                  </a:lnTo>
                  <a:lnTo>
                    <a:pt x="57" y="16"/>
                  </a:lnTo>
                  <a:lnTo>
                    <a:pt x="61" y="18"/>
                  </a:lnTo>
                  <a:lnTo>
                    <a:pt x="65" y="18"/>
                  </a:lnTo>
                  <a:lnTo>
                    <a:pt x="70" y="18"/>
                  </a:lnTo>
                  <a:lnTo>
                    <a:pt x="74" y="20"/>
                  </a:lnTo>
                  <a:lnTo>
                    <a:pt x="78" y="20"/>
                  </a:lnTo>
                  <a:lnTo>
                    <a:pt x="83" y="20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4" y="22"/>
                  </a:lnTo>
                  <a:lnTo>
                    <a:pt x="96" y="24"/>
                  </a:lnTo>
                  <a:lnTo>
                    <a:pt x="100" y="24"/>
                  </a:lnTo>
                  <a:lnTo>
                    <a:pt x="104" y="24"/>
                  </a:lnTo>
                  <a:lnTo>
                    <a:pt x="107" y="26"/>
                  </a:lnTo>
                  <a:lnTo>
                    <a:pt x="111" y="26"/>
                  </a:lnTo>
                  <a:lnTo>
                    <a:pt x="113" y="26"/>
                  </a:lnTo>
                  <a:lnTo>
                    <a:pt x="118" y="28"/>
                  </a:lnTo>
                  <a:lnTo>
                    <a:pt x="120" y="28"/>
                  </a:lnTo>
                  <a:lnTo>
                    <a:pt x="122" y="30"/>
                  </a:lnTo>
                  <a:lnTo>
                    <a:pt x="126" y="30"/>
                  </a:lnTo>
                  <a:lnTo>
                    <a:pt x="128" y="32"/>
                  </a:lnTo>
                  <a:lnTo>
                    <a:pt x="133" y="2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5" name="Freeform 58"/>
            <p:cNvSpPr>
              <a:spLocks/>
            </p:cNvSpPr>
            <p:nvPr/>
          </p:nvSpPr>
          <p:spPr bwMode="auto">
            <a:xfrm>
              <a:off x="4416425" y="5054600"/>
              <a:ext cx="131763" cy="93663"/>
            </a:xfrm>
            <a:custGeom>
              <a:avLst/>
              <a:gdLst>
                <a:gd name="T0" fmla="*/ 131763 w 90"/>
                <a:gd name="T1" fmla="*/ 73025 h 59"/>
                <a:gd name="T2" fmla="*/ 121515 w 90"/>
                <a:gd name="T3" fmla="*/ 66675 h 59"/>
                <a:gd name="T4" fmla="*/ 115659 w 90"/>
                <a:gd name="T5" fmla="*/ 60325 h 59"/>
                <a:gd name="T6" fmla="*/ 108338 w 90"/>
                <a:gd name="T7" fmla="*/ 53975 h 59"/>
                <a:gd name="T8" fmla="*/ 102482 w 90"/>
                <a:gd name="T9" fmla="*/ 47625 h 59"/>
                <a:gd name="T10" fmla="*/ 92234 w 90"/>
                <a:gd name="T11" fmla="*/ 44450 h 59"/>
                <a:gd name="T12" fmla="*/ 86378 w 90"/>
                <a:gd name="T13" fmla="*/ 38100 h 59"/>
                <a:gd name="T14" fmla="*/ 80522 w 90"/>
                <a:gd name="T15" fmla="*/ 34925 h 59"/>
                <a:gd name="T16" fmla="*/ 70274 w 90"/>
                <a:gd name="T17" fmla="*/ 28575 h 59"/>
                <a:gd name="T18" fmla="*/ 64417 w 90"/>
                <a:gd name="T19" fmla="*/ 25400 h 59"/>
                <a:gd name="T20" fmla="*/ 58561 w 90"/>
                <a:gd name="T21" fmla="*/ 22225 h 59"/>
                <a:gd name="T22" fmla="*/ 48313 w 90"/>
                <a:gd name="T23" fmla="*/ 15875 h 59"/>
                <a:gd name="T24" fmla="*/ 38065 w 90"/>
                <a:gd name="T25" fmla="*/ 12700 h 59"/>
                <a:gd name="T26" fmla="*/ 32209 w 90"/>
                <a:gd name="T27" fmla="*/ 9525 h 59"/>
                <a:gd name="T28" fmla="*/ 23425 w 90"/>
                <a:gd name="T29" fmla="*/ 6350 h 59"/>
                <a:gd name="T30" fmla="*/ 16104 w 90"/>
                <a:gd name="T31" fmla="*/ 3175 h 59"/>
                <a:gd name="T32" fmla="*/ 7320 w 90"/>
                <a:gd name="T33" fmla="*/ 0 h 59"/>
                <a:gd name="T34" fmla="*/ 4392 w 90"/>
                <a:gd name="T35" fmla="*/ 19050 h 59"/>
                <a:gd name="T36" fmla="*/ 13176 w 90"/>
                <a:gd name="T37" fmla="*/ 22225 h 59"/>
                <a:gd name="T38" fmla="*/ 19032 w 90"/>
                <a:gd name="T39" fmla="*/ 25400 h 59"/>
                <a:gd name="T40" fmla="*/ 29281 w 90"/>
                <a:gd name="T41" fmla="*/ 28575 h 59"/>
                <a:gd name="T42" fmla="*/ 35137 w 90"/>
                <a:gd name="T43" fmla="*/ 31750 h 59"/>
                <a:gd name="T44" fmla="*/ 45385 w 90"/>
                <a:gd name="T45" fmla="*/ 34925 h 59"/>
                <a:gd name="T46" fmla="*/ 51241 w 90"/>
                <a:gd name="T47" fmla="*/ 38100 h 59"/>
                <a:gd name="T48" fmla="*/ 58561 w 90"/>
                <a:gd name="T49" fmla="*/ 44450 h 59"/>
                <a:gd name="T50" fmla="*/ 67346 w 90"/>
                <a:gd name="T51" fmla="*/ 47625 h 59"/>
                <a:gd name="T52" fmla="*/ 73202 w 90"/>
                <a:gd name="T53" fmla="*/ 50800 h 59"/>
                <a:gd name="T54" fmla="*/ 80522 w 90"/>
                <a:gd name="T55" fmla="*/ 57150 h 59"/>
                <a:gd name="T56" fmla="*/ 86378 w 90"/>
                <a:gd name="T57" fmla="*/ 60325 h 59"/>
                <a:gd name="T58" fmla="*/ 92234 w 90"/>
                <a:gd name="T59" fmla="*/ 66675 h 59"/>
                <a:gd name="T60" fmla="*/ 99554 w 90"/>
                <a:gd name="T61" fmla="*/ 73025 h 59"/>
                <a:gd name="T62" fmla="*/ 105410 w 90"/>
                <a:gd name="T63" fmla="*/ 76200 h 59"/>
                <a:gd name="T64" fmla="*/ 112731 w 90"/>
                <a:gd name="T65" fmla="*/ 84138 h 59"/>
                <a:gd name="T66" fmla="*/ 131763 w 90"/>
                <a:gd name="T67" fmla="*/ 87313 h 59"/>
                <a:gd name="T68" fmla="*/ 124443 w 90"/>
                <a:gd name="T69" fmla="*/ 93663 h 59"/>
                <a:gd name="T70" fmla="*/ 115659 w 90"/>
                <a:gd name="T71" fmla="*/ 73025 h 5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"/>
                <a:gd name="T109" fmla="*/ 0 h 59"/>
                <a:gd name="T110" fmla="*/ 90 w 90"/>
                <a:gd name="T111" fmla="*/ 59 h 5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" h="59">
                  <a:moveTo>
                    <a:pt x="79" y="46"/>
                  </a:moveTo>
                  <a:lnTo>
                    <a:pt x="90" y="46"/>
                  </a:lnTo>
                  <a:lnTo>
                    <a:pt x="85" y="44"/>
                  </a:lnTo>
                  <a:lnTo>
                    <a:pt x="83" y="42"/>
                  </a:lnTo>
                  <a:lnTo>
                    <a:pt x="81" y="40"/>
                  </a:lnTo>
                  <a:lnTo>
                    <a:pt x="79" y="38"/>
                  </a:lnTo>
                  <a:lnTo>
                    <a:pt x="77" y="36"/>
                  </a:lnTo>
                  <a:lnTo>
                    <a:pt x="74" y="34"/>
                  </a:lnTo>
                  <a:lnTo>
                    <a:pt x="72" y="32"/>
                  </a:lnTo>
                  <a:lnTo>
                    <a:pt x="70" y="30"/>
                  </a:lnTo>
                  <a:lnTo>
                    <a:pt x="68" y="30"/>
                  </a:lnTo>
                  <a:lnTo>
                    <a:pt x="63" y="28"/>
                  </a:lnTo>
                  <a:lnTo>
                    <a:pt x="61" y="26"/>
                  </a:lnTo>
                  <a:lnTo>
                    <a:pt x="59" y="24"/>
                  </a:lnTo>
                  <a:lnTo>
                    <a:pt x="57" y="22"/>
                  </a:lnTo>
                  <a:lnTo>
                    <a:pt x="55" y="22"/>
                  </a:lnTo>
                  <a:lnTo>
                    <a:pt x="53" y="20"/>
                  </a:lnTo>
                  <a:lnTo>
                    <a:pt x="48" y="18"/>
                  </a:lnTo>
                  <a:lnTo>
                    <a:pt x="46" y="18"/>
                  </a:lnTo>
                  <a:lnTo>
                    <a:pt x="44" y="16"/>
                  </a:lnTo>
                  <a:lnTo>
                    <a:pt x="42" y="14"/>
                  </a:lnTo>
                  <a:lnTo>
                    <a:pt x="40" y="14"/>
                  </a:lnTo>
                  <a:lnTo>
                    <a:pt x="35" y="12"/>
                  </a:lnTo>
                  <a:lnTo>
                    <a:pt x="33" y="10"/>
                  </a:lnTo>
                  <a:lnTo>
                    <a:pt x="31" y="10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6" y="4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7" y="12"/>
                  </a:lnTo>
                  <a:lnTo>
                    <a:pt x="9" y="14"/>
                  </a:lnTo>
                  <a:lnTo>
                    <a:pt x="11" y="14"/>
                  </a:lnTo>
                  <a:lnTo>
                    <a:pt x="13" y="16"/>
                  </a:lnTo>
                  <a:lnTo>
                    <a:pt x="18" y="16"/>
                  </a:lnTo>
                  <a:lnTo>
                    <a:pt x="20" y="18"/>
                  </a:lnTo>
                  <a:lnTo>
                    <a:pt x="22" y="18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31" y="22"/>
                  </a:lnTo>
                  <a:lnTo>
                    <a:pt x="33" y="24"/>
                  </a:lnTo>
                  <a:lnTo>
                    <a:pt x="35" y="24"/>
                  </a:lnTo>
                  <a:lnTo>
                    <a:pt x="37" y="26"/>
                  </a:lnTo>
                  <a:lnTo>
                    <a:pt x="40" y="28"/>
                  </a:lnTo>
                  <a:lnTo>
                    <a:pt x="42" y="28"/>
                  </a:lnTo>
                  <a:lnTo>
                    <a:pt x="46" y="30"/>
                  </a:lnTo>
                  <a:lnTo>
                    <a:pt x="48" y="32"/>
                  </a:lnTo>
                  <a:lnTo>
                    <a:pt x="50" y="32"/>
                  </a:lnTo>
                  <a:lnTo>
                    <a:pt x="53" y="34"/>
                  </a:lnTo>
                  <a:lnTo>
                    <a:pt x="55" y="36"/>
                  </a:lnTo>
                  <a:lnTo>
                    <a:pt x="57" y="38"/>
                  </a:lnTo>
                  <a:lnTo>
                    <a:pt x="59" y="38"/>
                  </a:lnTo>
                  <a:lnTo>
                    <a:pt x="61" y="40"/>
                  </a:lnTo>
                  <a:lnTo>
                    <a:pt x="63" y="42"/>
                  </a:lnTo>
                  <a:lnTo>
                    <a:pt x="66" y="44"/>
                  </a:lnTo>
                  <a:lnTo>
                    <a:pt x="68" y="46"/>
                  </a:lnTo>
                  <a:lnTo>
                    <a:pt x="70" y="48"/>
                  </a:lnTo>
                  <a:lnTo>
                    <a:pt x="72" y="48"/>
                  </a:lnTo>
                  <a:lnTo>
                    <a:pt x="74" y="50"/>
                  </a:lnTo>
                  <a:lnTo>
                    <a:pt x="77" y="53"/>
                  </a:lnTo>
                  <a:lnTo>
                    <a:pt x="79" y="55"/>
                  </a:lnTo>
                  <a:lnTo>
                    <a:pt x="90" y="55"/>
                  </a:lnTo>
                  <a:lnTo>
                    <a:pt x="79" y="55"/>
                  </a:lnTo>
                  <a:lnTo>
                    <a:pt x="85" y="59"/>
                  </a:lnTo>
                  <a:lnTo>
                    <a:pt x="90" y="55"/>
                  </a:lnTo>
                  <a:lnTo>
                    <a:pt x="79" y="4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6" name="Freeform 59"/>
            <p:cNvSpPr>
              <a:spLocks/>
            </p:cNvSpPr>
            <p:nvPr/>
          </p:nvSpPr>
          <p:spPr bwMode="auto">
            <a:xfrm>
              <a:off x="4532313" y="5041900"/>
              <a:ext cx="171450" cy="100013"/>
            </a:xfrm>
            <a:custGeom>
              <a:avLst/>
              <a:gdLst>
                <a:gd name="T0" fmla="*/ 162658 w 117"/>
                <a:gd name="T1" fmla="*/ 3175 h 63"/>
                <a:gd name="T2" fmla="*/ 146538 w 117"/>
                <a:gd name="T3" fmla="*/ 6350 h 63"/>
                <a:gd name="T4" fmla="*/ 133350 w 117"/>
                <a:gd name="T5" fmla="*/ 9525 h 63"/>
                <a:gd name="T6" fmla="*/ 120162 w 117"/>
                <a:gd name="T7" fmla="*/ 12700 h 63"/>
                <a:gd name="T8" fmla="*/ 111369 w 117"/>
                <a:gd name="T9" fmla="*/ 15875 h 63"/>
                <a:gd name="T10" fmla="*/ 98181 w 117"/>
                <a:gd name="T11" fmla="*/ 22225 h 63"/>
                <a:gd name="T12" fmla="*/ 84992 w 117"/>
                <a:gd name="T13" fmla="*/ 25400 h 63"/>
                <a:gd name="T14" fmla="*/ 76200 w 117"/>
                <a:gd name="T15" fmla="*/ 31750 h 63"/>
                <a:gd name="T16" fmla="*/ 65942 w 117"/>
                <a:gd name="T17" fmla="*/ 38100 h 63"/>
                <a:gd name="T18" fmla="*/ 54219 w 117"/>
                <a:gd name="T19" fmla="*/ 41275 h 63"/>
                <a:gd name="T20" fmla="*/ 43962 w 117"/>
                <a:gd name="T21" fmla="*/ 47625 h 63"/>
                <a:gd name="T22" fmla="*/ 38100 w 117"/>
                <a:gd name="T23" fmla="*/ 53975 h 63"/>
                <a:gd name="T24" fmla="*/ 27842 w 117"/>
                <a:gd name="T25" fmla="*/ 60325 h 63"/>
                <a:gd name="T26" fmla="*/ 19050 w 117"/>
                <a:gd name="T27" fmla="*/ 66675 h 63"/>
                <a:gd name="T28" fmla="*/ 11723 w 117"/>
                <a:gd name="T29" fmla="*/ 73025 h 63"/>
                <a:gd name="T30" fmla="*/ 2931 w 117"/>
                <a:gd name="T31" fmla="*/ 82550 h 63"/>
                <a:gd name="T32" fmla="*/ 16119 w 117"/>
                <a:gd name="T33" fmla="*/ 100013 h 63"/>
                <a:gd name="T34" fmla="*/ 21981 w 117"/>
                <a:gd name="T35" fmla="*/ 92075 h 63"/>
                <a:gd name="T36" fmla="*/ 27842 w 117"/>
                <a:gd name="T37" fmla="*/ 85725 h 63"/>
                <a:gd name="T38" fmla="*/ 35169 w 117"/>
                <a:gd name="T39" fmla="*/ 79375 h 63"/>
                <a:gd name="T40" fmla="*/ 43962 w 117"/>
                <a:gd name="T41" fmla="*/ 73025 h 63"/>
                <a:gd name="T42" fmla="*/ 51288 w 117"/>
                <a:gd name="T43" fmla="*/ 66675 h 63"/>
                <a:gd name="T44" fmla="*/ 60081 w 117"/>
                <a:gd name="T45" fmla="*/ 60325 h 63"/>
                <a:gd name="T46" fmla="*/ 70338 w 117"/>
                <a:gd name="T47" fmla="*/ 57150 h 63"/>
                <a:gd name="T48" fmla="*/ 79131 w 117"/>
                <a:gd name="T49" fmla="*/ 50800 h 63"/>
                <a:gd name="T50" fmla="*/ 89388 w 117"/>
                <a:gd name="T51" fmla="*/ 47625 h 63"/>
                <a:gd name="T52" fmla="*/ 98181 w 117"/>
                <a:gd name="T53" fmla="*/ 41275 h 63"/>
                <a:gd name="T54" fmla="*/ 111369 w 117"/>
                <a:gd name="T55" fmla="*/ 38100 h 63"/>
                <a:gd name="T56" fmla="*/ 120162 w 117"/>
                <a:gd name="T57" fmla="*/ 31750 h 63"/>
                <a:gd name="T58" fmla="*/ 133350 w 117"/>
                <a:gd name="T59" fmla="*/ 28575 h 63"/>
                <a:gd name="T60" fmla="*/ 146538 w 117"/>
                <a:gd name="T61" fmla="*/ 25400 h 63"/>
                <a:gd name="T62" fmla="*/ 159727 w 117"/>
                <a:gd name="T63" fmla="*/ 22225 h 63"/>
                <a:gd name="T64" fmla="*/ 171450 w 117"/>
                <a:gd name="T65" fmla="*/ 19050 h 6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7"/>
                <a:gd name="T100" fmla="*/ 0 h 63"/>
                <a:gd name="T101" fmla="*/ 117 w 117"/>
                <a:gd name="T102" fmla="*/ 63 h 6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7" h="63">
                  <a:moveTo>
                    <a:pt x="115" y="0"/>
                  </a:moveTo>
                  <a:lnTo>
                    <a:pt x="111" y="2"/>
                  </a:lnTo>
                  <a:lnTo>
                    <a:pt x="104" y="2"/>
                  </a:lnTo>
                  <a:lnTo>
                    <a:pt x="100" y="4"/>
                  </a:lnTo>
                  <a:lnTo>
                    <a:pt x="95" y="4"/>
                  </a:lnTo>
                  <a:lnTo>
                    <a:pt x="91" y="6"/>
                  </a:lnTo>
                  <a:lnTo>
                    <a:pt x="87" y="6"/>
                  </a:lnTo>
                  <a:lnTo>
                    <a:pt x="82" y="8"/>
                  </a:lnTo>
                  <a:lnTo>
                    <a:pt x="78" y="10"/>
                  </a:lnTo>
                  <a:lnTo>
                    <a:pt x="76" y="10"/>
                  </a:lnTo>
                  <a:lnTo>
                    <a:pt x="72" y="12"/>
                  </a:lnTo>
                  <a:lnTo>
                    <a:pt x="67" y="14"/>
                  </a:lnTo>
                  <a:lnTo>
                    <a:pt x="63" y="16"/>
                  </a:lnTo>
                  <a:lnTo>
                    <a:pt x="58" y="16"/>
                  </a:lnTo>
                  <a:lnTo>
                    <a:pt x="56" y="18"/>
                  </a:lnTo>
                  <a:lnTo>
                    <a:pt x="52" y="20"/>
                  </a:lnTo>
                  <a:lnTo>
                    <a:pt x="48" y="22"/>
                  </a:lnTo>
                  <a:lnTo>
                    <a:pt x="45" y="24"/>
                  </a:lnTo>
                  <a:lnTo>
                    <a:pt x="41" y="26"/>
                  </a:lnTo>
                  <a:lnTo>
                    <a:pt x="37" y="26"/>
                  </a:lnTo>
                  <a:lnTo>
                    <a:pt x="35" y="28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6" y="34"/>
                  </a:lnTo>
                  <a:lnTo>
                    <a:pt x="21" y="36"/>
                  </a:lnTo>
                  <a:lnTo>
                    <a:pt x="19" y="38"/>
                  </a:lnTo>
                  <a:lnTo>
                    <a:pt x="15" y="40"/>
                  </a:lnTo>
                  <a:lnTo>
                    <a:pt x="13" y="42"/>
                  </a:lnTo>
                  <a:lnTo>
                    <a:pt x="11" y="44"/>
                  </a:lnTo>
                  <a:lnTo>
                    <a:pt x="8" y="46"/>
                  </a:lnTo>
                  <a:lnTo>
                    <a:pt x="6" y="50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11" y="63"/>
                  </a:lnTo>
                  <a:lnTo>
                    <a:pt x="13" y="61"/>
                  </a:lnTo>
                  <a:lnTo>
                    <a:pt x="15" y="58"/>
                  </a:lnTo>
                  <a:lnTo>
                    <a:pt x="17" y="56"/>
                  </a:lnTo>
                  <a:lnTo>
                    <a:pt x="19" y="54"/>
                  </a:lnTo>
                  <a:lnTo>
                    <a:pt x="21" y="52"/>
                  </a:lnTo>
                  <a:lnTo>
                    <a:pt x="24" y="50"/>
                  </a:lnTo>
                  <a:lnTo>
                    <a:pt x="26" y="48"/>
                  </a:lnTo>
                  <a:lnTo>
                    <a:pt x="30" y="46"/>
                  </a:lnTo>
                  <a:lnTo>
                    <a:pt x="32" y="44"/>
                  </a:lnTo>
                  <a:lnTo>
                    <a:pt x="35" y="42"/>
                  </a:lnTo>
                  <a:lnTo>
                    <a:pt x="39" y="40"/>
                  </a:lnTo>
                  <a:lnTo>
                    <a:pt x="41" y="38"/>
                  </a:lnTo>
                  <a:lnTo>
                    <a:pt x="43" y="38"/>
                  </a:lnTo>
                  <a:lnTo>
                    <a:pt x="48" y="36"/>
                  </a:lnTo>
                  <a:lnTo>
                    <a:pt x="50" y="34"/>
                  </a:lnTo>
                  <a:lnTo>
                    <a:pt x="54" y="32"/>
                  </a:lnTo>
                  <a:lnTo>
                    <a:pt x="56" y="30"/>
                  </a:lnTo>
                  <a:lnTo>
                    <a:pt x="61" y="30"/>
                  </a:lnTo>
                  <a:lnTo>
                    <a:pt x="65" y="28"/>
                  </a:lnTo>
                  <a:lnTo>
                    <a:pt x="67" y="26"/>
                  </a:lnTo>
                  <a:lnTo>
                    <a:pt x="72" y="24"/>
                  </a:lnTo>
                  <a:lnTo>
                    <a:pt x="76" y="24"/>
                  </a:lnTo>
                  <a:lnTo>
                    <a:pt x="80" y="22"/>
                  </a:lnTo>
                  <a:lnTo>
                    <a:pt x="82" y="20"/>
                  </a:lnTo>
                  <a:lnTo>
                    <a:pt x="87" y="20"/>
                  </a:lnTo>
                  <a:lnTo>
                    <a:pt x="91" y="18"/>
                  </a:lnTo>
                  <a:lnTo>
                    <a:pt x="95" y="18"/>
                  </a:lnTo>
                  <a:lnTo>
                    <a:pt x="100" y="16"/>
                  </a:lnTo>
                  <a:lnTo>
                    <a:pt x="104" y="14"/>
                  </a:lnTo>
                  <a:lnTo>
                    <a:pt x="109" y="14"/>
                  </a:lnTo>
                  <a:lnTo>
                    <a:pt x="113" y="12"/>
                  </a:lnTo>
                  <a:lnTo>
                    <a:pt x="117" y="1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7" name="Freeform 60"/>
            <p:cNvSpPr>
              <a:spLocks/>
            </p:cNvSpPr>
            <p:nvPr/>
          </p:nvSpPr>
          <p:spPr bwMode="auto">
            <a:xfrm>
              <a:off x="4700588" y="5016500"/>
              <a:ext cx="360362" cy="44450"/>
            </a:xfrm>
            <a:custGeom>
              <a:avLst/>
              <a:gdLst>
                <a:gd name="T0" fmla="*/ 344248 w 246"/>
                <a:gd name="T1" fmla="*/ 0 h 28"/>
                <a:gd name="T2" fmla="*/ 314951 w 246"/>
                <a:gd name="T3" fmla="*/ 0 h 28"/>
                <a:gd name="T4" fmla="*/ 287118 w 246"/>
                <a:gd name="T5" fmla="*/ 0 h 28"/>
                <a:gd name="T6" fmla="*/ 257820 w 246"/>
                <a:gd name="T7" fmla="*/ 0 h 28"/>
                <a:gd name="T8" fmla="*/ 229987 w 246"/>
                <a:gd name="T9" fmla="*/ 3175 h 28"/>
                <a:gd name="T10" fmla="*/ 203619 w 246"/>
                <a:gd name="T11" fmla="*/ 3175 h 28"/>
                <a:gd name="T12" fmla="*/ 181646 w 246"/>
                <a:gd name="T13" fmla="*/ 3175 h 28"/>
                <a:gd name="T14" fmla="*/ 156743 w 246"/>
                <a:gd name="T15" fmla="*/ 6350 h 28"/>
                <a:gd name="T16" fmla="*/ 133305 w 246"/>
                <a:gd name="T17" fmla="*/ 6350 h 28"/>
                <a:gd name="T18" fmla="*/ 111331 w 246"/>
                <a:gd name="T19" fmla="*/ 9525 h 28"/>
                <a:gd name="T20" fmla="*/ 92288 w 246"/>
                <a:gd name="T21" fmla="*/ 9525 h 28"/>
                <a:gd name="T22" fmla="*/ 73244 w 246"/>
                <a:gd name="T23" fmla="*/ 12700 h 28"/>
                <a:gd name="T24" fmla="*/ 54201 w 246"/>
                <a:gd name="T25" fmla="*/ 15875 h 28"/>
                <a:gd name="T26" fmla="*/ 38087 w 246"/>
                <a:gd name="T27" fmla="*/ 19050 h 28"/>
                <a:gd name="T28" fmla="*/ 21973 w 246"/>
                <a:gd name="T29" fmla="*/ 22225 h 28"/>
                <a:gd name="T30" fmla="*/ 5860 w 246"/>
                <a:gd name="T31" fmla="*/ 25400 h 28"/>
                <a:gd name="T32" fmla="*/ 2930 w 246"/>
                <a:gd name="T33" fmla="*/ 44450 h 28"/>
                <a:gd name="T34" fmla="*/ 19044 w 246"/>
                <a:gd name="T35" fmla="*/ 41275 h 28"/>
                <a:gd name="T36" fmla="*/ 32227 w 246"/>
                <a:gd name="T37" fmla="*/ 38100 h 28"/>
                <a:gd name="T38" fmla="*/ 48341 w 246"/>
                <a:gd name="T39" fmla="*/ 34925 h 28"/>
                <a:gd name="T40" fmla="*/ 67385 w 246"/>
                <a:gd name="T41" fmla="*/ 31750 h 28"/>
                <a:gd name="T42" fmla="*/ 86428 w 246"/>
                <a:gd name="T43" fmla="*/ 31750 h 28"/>
                <a:gd name="T44" fmla="*/ 105472 w 246"/>
                <a:gd name="T45" fmla="*/ 28575 h 28"/>
                <a:gd name="T46" fmla="*/ 124515 w 246"/>
                <a:gd name="T47" fmla="*/ 25400 h 28"/>
                <a:gd name="T48" fmla="*/ 146489 w 246"/>
                <a:gd name="T49" fmla="*/ 25400 h 28"/>
                <a:gd name="T50" fmla="*/ 168462 w 246"/>
                <a:gd name="T51" fmla="*/ 22225 h 28"/>
                <a:gd name="T52" fmla="*/ 194830 w 246"/>
                <a:gd name="T53" fmla="*/ 22225 h 28"/>
                <a:gd name="T54" fmla="*/ 219733 w 246"/>
                <a:gd name="T55" fmla="*/ 22225 h 28"/>
                <a:gd name="T56" fmla="*/ 246101 w 246"/>
                <a:gd name="T57" fmla="*/ 19050 h 28"/>
                <a:gd name="T58" fmla="*/ 271004 w 246"/>
                <a:gd name="T59" fmla="*/ 19050 h 28"/>
                <a:gd name="T60" fmla="*/ 300302 w 246"/>
                <a:gd name="T61" fmla="*/ 19050 h 28"/>
                <a:gd name="T62" fmla="*/ 328135 w 246"/>
                <a:gd name="T63" fmla="*/ 19050 h 28"/>
                <a:gd name="T64" fmla="*/ 360362 w 246"/>
                <a:gd name="T65" fmla="*/ 19050 h 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6"/>
                <a:gd name="T100" fmla="*/ 0 h 28"/>
                <a:gd name="T101" fmla="*/ 246 w 246"/>
                <a:gd name="T102" fmla="*/ 28 h 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6" h="28">
                  <a:moveTo>
                    <a:pt x="246" y="0"/>
                  </a:moveTo>
                  <a:lnTo>
                    <a:pt x="235" y="0"/>
                  </a:lnTo>
                  <a:lnTo>
                    <a:pt x="224" y="0"/>
                  </a:lnTo>
                  <a:lnTo>
                    <a:pt x="215" y="0"/>
                  </a:lnTo>
                  <a:lnTo>
                    <a:pt x="205" y="0"/>
                  </a:lnTo>
                  <a:lnTo>
                    <a:pt x="196" y="0"/>
                  </a:lnTo>
                  <a:lnTo>
                    <a:pt x="185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57" y="2"/>
                  </a:lnTo>
                  <a:lnTo>
                    <a:pt x="148" y="2"/>
                  </a:lnTo>
                  <a:lnTo>
                    <a:pt x="139" y="2"/>
                  </a:lnTo>
                  <a:lnTo>
                    <a:pt x="131" y="2"/>
                  </a:lnTo>
                  <a:lnTo>
                    <a:pt x="124" y="2"/>
                  </a:lnTo>
                  <a:lnTo>
                    <a:pt x="115" y="2"/>
                  </a:lnTo>
                  <a:lnTo>
                    <a:pt x="107" y="4"/>
                  </a:lnTo>
                  <a:lnTo>
                    <a:pt x="100" y="4"/>
                  </a:lnTo>
                  <a:lnTo>
                    <a:pt x="91" y="4"/>
                  </a:lnTo>
                  <a:lnTo>
                    <a:pt x="85" y="4"/>
                  </a:lnTo>
                  <a:lnTo>
                    <a:pt x="76" y="6"/>
                  </a:lnTo>
                  <a:lnTo>
                    <a:pt x="70" y="6"/>
                  </a:lnTo>
                  <a:lnTo>
                    <a:pt x="63" y="6"/>
                  </a:lnTo>
                  <a:lnTo>
                    <a:pt x="57" y="8"/>
                  </a:lnTo>
                  <a:lnTo>
                    <a:pt x="50" y="8"/>
                  </a:lnTo>
                  <a:lnTo>
                    <a:pt x="44" y="8"/>
                  </a:lnTo>
                  <a:lnTo>
                    <a:pt x="37" y="10"/>
                  </a:lnTo>
                  <a:lnTo>
                    <a:pt x="30" y="10"/>
                  </a:lnTo>
                  <a:lnTo>
                    <a:pt x="26" y="12"/>
                  </a:lnTo>
                  <a:lnTo>
                    <a:pt x="20" y="12"/>
                  </a:lnTo>
                  <a:lnTo>
                    <a:pt x="15" y="14"/>
                  </a:lnTo>
                  <a:lnTo>
                    <a:pt x="9" y="14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2" y="28"/>
                  </a:lnTo>
                  <a:lnTo>
                    <a:pt x="7" y="26"/>
                  </a:lnTo>
                  <a:lnTo>
                    <a:pt x="13" y="26"/>
                  </a:lnTo>
                  <a:lnTo>
                    <a:pt x="17" y="24"/>
                  </a:lnTo>
                  <a:lnTo>
                    <a:pt x="22" y="24"/>
                  </a:lnTo>
                  <a:lnTo>
                    <a:pt x="28" y="24"/>
                  </a:lnTo>
                  <a:lnTo>
                    <a:pt x="33" y="22"/>
                  </a:lnTo>
                  <a:lnTo>
                    <a:pt x="39" y="22"/>
                  </a:lnTo>
                  <a:lnTo>
                    <a:pt x="46" y="20"/>
                  </a:lnTo>
                  <a:lnTo>
                    <a:pt x="52" y="20"/>
                  </a:lnTo>
                  <a:lnTo>
                    <a:pt x="59" y="20"/>
                  </a:lnTo>
                  <a:lnTo>
                    <a:pt x="65" y="18"/>
                  </a:lnTo>
                  <a:lnTo>
                    <a:pt x="72" y="18"/>
                  </a:lnTo>
                  <a:lnTo>
                    <a:pt x="78" y="18"/>
                  </a:lnTo>
                  <a:lnTo>
                    <a:pt x="85" y="16"/>
                  </a:lnTo>
                  <a:lnTo>
                    <a:pt x="94" y="16"/>
                  </a:lnTo>
                  <a:lnTo>
                    <a:pt x="100" y="16"/>
                  </a:lnTo>
                  <a:lnTo>
                    <a:pt x="109" y="16"/>
                  </a:lnTo>
                  <a:lnTo>
                    <a:pt x="115" y="14"/>
                  </a:lnTo>
                  <a:lnTo>
                    <a:pt x="124" y="14"/>
                  </a:lnTo>
                  <a:lnTo>
                    <a:pt x="133" y="14"/>
                  </a:lnTo>
                  <a:lnTo>
                    <a:pt x="141" y="14"/>
                  </a:lnTo>
                  <a:lnTo>
                    <a:pt x="150" y="14"/>
                  </a:lnTo>
                  <a:lnTo>
                    <a:pt x="159" y="14"/>
                  </a:lnTo>
                  <a:lnTo>
                    <a:pt x="168" y="12"/>
                  </a:lnTo>
                  <a:lnTo>
                    <a:pt x="176" y="12"/>
                  </a:lnTo>
                  <a:lnTo>
                    <a:pt x="185" y="12"/>
                  </a:lnTo>
                  <a:lnTo>
                    <a:pt x="196" y="12"/>
                  </a:lnTo>
                  <a:lnTo>
                    <a:pt x="205" y="12"/>
                  </a:lnTo>
                  <a:lnTo>
                    <a:pt x="215" y="12"/>
                  </a:lnTo>
                  <a:lnTo>
                    <a:pt x="224" y="12"/>
                  </a:lnTo>
                  <a:lnTo>
                    <a:pt x="235" y="12"/>
                  </a:lnTo>
                  <a:lnTo>
                    <a:pt x="246" y="12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8" name="Freeform 61"/>
            <p:cNvSpPr>
              <a:spLocks/>
            </p:cNvSpPr>
            <p:nvPr/>
          </p:nvSpPr>
          <p:spPr bwMode="auto">
            <a:xfrm>
              <a:off x="5060950" y="5013325"/>
              <a:ext cx="268288" cy="22225"/>
            </a:xfrm>
            <a:custGeom>
              <a:avLst/>
              <a:gdLst>
                <a:gd name="T0" fmla="*/ 263890 w 183"/>
                <a:gd name="T1" fmla="*/ 0 h 14"/>
                <a:gd name="T2" fmla="*/ 258026 w 183"/>
                <a:gd name="T3" fmla="*/ 0 h 14"/>
                <a:gd name="T4" fmla="*/ 252161 w 183"/>
                <a:gd name="T5" fmla="*/ 0 h 14"/>
                <a:gd name="T6" fmla="*/ 241899 w 183"/>
                <a:gd name="T7" fmla="*/ 3175 h 14"/>
                <a:gd name="T8" fmla="*/ 230171 w 183"/>
                <a:gd name="T9" fmla="*/ 3175 h 14"/>
                <a:gd name="T10" fmla="*/ 216976 w 183"/>
                <a:gd name="T11" fmla="*/ 3175 h 14"/>
                <a:gd name="T12" fmla="*/ 203782 w 183"/>
                <a:gd name="T13" fmla="*/ 3175 h 14"/>
                <a:gd name="T14" fmla="*/ 187655 w 183"/>
                <a:gd name="T15" fmla="*/ 3175 h 14"/>
                <a:gd name="T16" fmla="*/ 171528 w 183"/>
                <a:gd name="T17" fmla="*/ 3175 h 14"/>
                <a:gd name="T18" fmla="*/ 152470 w 183"/>
                <a:gd name="T19" fmla="*/ 3175 h 14"/>
                <a:gd name="T20" fmla="*/ 133411 w 183"/>
                <a:gd name="T21" fmla="*/ 3175 h 14"/>
                <a:gd name="T22" fmla="*/ 111420 w 183"/>
                <a:gd name="T23" fmla="*/ 3175 h 14"/>
                <a:gd name="T24" fmla="*/ 89429 w 183"/>
                <a:gd name="T25" fmla="*/ 3175 h 14"/>
                <a:gd name="T26" fmla="*/ 67439 w 183"/>
                <a:gd name="T27" fmla="*/ 3175 h 14"/>
                <a:gd name="T28" fmla="*/ 41050 w 183"/>
                <a:gd name="T29" fmla="*/ 3175 h 14"/>
                <a:gd name="T30" fmla="*/ 13194 w 183"/>
                <a:gd name="T31" fmla="*/ 3175 h 14"/>
                <a:gd name="T32" fmla="*/ 0 w 183"/>
                <a:gd name="T33" fmla="*/ 22225 h 14"/>
                <a:gd name="T34" fmla="*/ 27855 w 183"/>
                <a:gd name="T35" fmla="*/ 22225 h 14"/>
                <a:gd name="T36" fmla="*/ 54244 w 183"/>
                <a:gd name="T37" fmla="*/ 22225 h 14"/>
                <a:gd name="T38" fmla="*/ 79167 w 183"/>
                <a:gd name="T39" fmla="*/ 22225 h 14"/>
                <a:gd name="T40" fmla="*/ 102624 w 183"/>
                <a:gd name="T41" fmla="*/ 22225 h 14"/>
                <a:gd name="T42" fmla="*/ 124615 w 183"/>
                <a:gd name="T43" fmla="*/ 22225 h 14"/>
                <a:gd name="T44" fmla="*/ 143673 w 183"/>
                <a:gd name="T45" fmla="*/ 22225 h 14"/>
                <a:gd name="T46" fmla="*/ 162732 w 183"/>
                <a:gd name="T47" fmla="*/ 22225 h 14"/>
                <a:gd name="T48" fmla="*/ 178859 w 183"/>
                <a:gd name="T49" fmla="*/ 22225 h 14"/>
                <a:gd name="T50" fmla="*/ 197917 w 183"/>
                <a:gd name="T51" fmla="*/ 22225 h 14"/>
                <a:gd name="T52" fmla="*/ 211112 w 183"/>
                <a:gd name="T53" fmla="*/ 22225 h 14"/>
                <a:gd name="T54" fmla="*/ 222840 w 183"/>
                <a:gd name="T55" fmla="*/ 22225 h 14"/>
                <a:gd name="T56" fmla="*/ 236035 w 183"/>
                <a:gd name="T57" fmla="*/ 22225 h 14"/>
                <a:gd name="T58" fmla="*/ 244831 w 183"/>
                <a:gd name="T59" fmla="*/ 19050 h 14"/>
                <a:gd name="T60" fmla="*/ 255094 w 183"/>
                <a:gd name="T61" fmla="*/ 19050 h 14"/>
                <a:gd name="T62" fmla="*/ 260958 w 183"/>
                <a:gd name="T63" fmla="*/ 19050 h 14"/>
                <a:gd name="T64" fmla="*/ 268288 w 183"/>
                <a:gd name="T65" fmla="*/ 0 h 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3"/>
                <a:gd name="T100" fmla="*/ 0 h 14"/>
                <a:gd name="T101" fmla="*/ 183 w 183"/>
                <a:gd name="T102" fmla="*/ 14 h 1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3" h="14">
                  <a:moveTo>
                    <a:pt x="183" y="0"/>
                  </a:moveTo>
                  <a:lnTo>
                    <a:pt x="180" y="0"/>
                  </a:lnTo>
                  <a:lnTo>
                    <a:pt x="178" y="0"/>
                  </a:lnTo>
                  <a:lnTo>
                    <a:pt x="176" y="0"/>
                  </a:lnTo>
                  <a:lnTo>
                    <a:pt x="174" y="0"/>
                  </a:lnTo>
                  <a:lnTo>
                    <a:pt x="172" y="0"/>
                  </a:lnTo>
                  <a:lnTo>
                    <a:pt x="167" y="0"/>
                  </a:lnTo>
                  <a:lnTo>
                    <a:pt x="165" y="2"/>
                  </a:lnTo>
                  <a:lnTo>
                    <a:pt x="161" y="2"/>
                  </a:lnTo>
                  <a:lnTo>
                    <a:pt x="157" y="2"/>
                  </a:lnTo>
                  <a:lnTo>
                    <a:pt x="152" y="2"/>
                  </a:lnTo>
                  <a:lnTo>
                    <a:pt x="148" y="2"/>
                  </a:lnTo>
                  <a:lnTo>
                    <a:pt x="144" y="2"/>
                  </a:lnTo>
                  <a:lnTo>
                    <a:pt x="139" y="2"/>
                  </a:lnTo>
                  <a:lnTo>
                    <a:pt x="135" y="2"/>
                  </a:lnTo>
                  <a:lnTo>
                    <a:pt x="128" y="2"/>
                  </a:lnTo>
                  <a:lnTo>
                    <a:pt x="122" y="2"/>
                  </a:lnTo>
                  <a:lnTo>
                    <a:pt x="117" y="2"/>
                  </a:lnTo>
                  <a:lnTo>
                    <a:pt x="111" y="2"/>
                  </a:lnTo>
                  <a:lnTo>
                    <a:pt x="104" y="2"/>
                  </a:lnTo>
                  <a:lnTo>
                    <a:pt x="98" y="2"/>
                  </a:lnTo>
                  <a:lnTo>
                    <a:pt x="91" y="2"/>
                  </a:lnTo>
                  <a:lnTo>
                    <a:pt x="85" y="2"/>
                  </a:lnTo>
                  <a:lnTo>
                    <a:pt x="76" y="2"/>
                  </a:lnTo>
                  <a:lnTo>
                    <a:pt x="70" y="2"/>
                  </a:lnTo>
                  <a:lnTo>
                    <a:pt x="61" y="2"/>
                  </a:lnTo>
                  <a:lnTo>
                    <a:pt x="54" y="2"/>
                  </a:lnTo>
                  <a:lnTo>
                    <a:pt x="46" y="2"/>
                  </a:lnTo>
                  <a:lnTo>
                    <a:pt x="37" y="2"/>
                  </a:lnTo>
                  <a:lnTo>
                    <a:pt x="28" y="2"/>
                  </a:lnTo>
                  <a:lnTo>
                    <a:pt x="19" y="2"/>
                  </a:lnTo>
                  <a:lnTo>
                    <a:pt x="9" y="2"/>
                  </a:lnTo>
                  <a:lnTo>
                    <a:pt x="0" y="2"/>
                  </a:lnTo>
                  <a:lnTo>
                    <a:pt x="0" y="14"/>
                  </a:lnTo>
                  <a:lnTo>
                    <a:pt x="9" y="14"/>
                  </a:lnTo>
                  <a:lnTo>
                    <a:pt x="19" y="14"/>
                  </a:lnTo>
                  <a:lnTo>
                    <a:pt x="28" y="14"/>
                  </a:lnTo>
                  <a:lnTo>
                    <a:pt x="37" y="14"/>
                  </a:lnTo>
                  <a:lnTo>
                    <a:pt x="46" y="14"/>
                  </a:lnTo>
                  <a:lnTo>
                    <a:pt x="54" y="14"/>
                  </a:lnTo>
                  <a:lnTo>
                    <a:pt x="61" y="14"/>
                  </a:lnTo>
                  <a:lnTo>
                    <a:pt x="70" y="14"/>
                  </a:lnTo>
                  <a:lnTo>
                    <a:pt x="76" y="14"/>
                  </a:lnTo>
                  <a:lnTo>
                    <a:pt x="85" y="14"/>
                  </a:lnTo>
                  <a:lnTo>
                    <a:pt x="91" y="14"/>
                  </a:lnTo>
                  <a:lnTo>
                    <a:pt x="98" y="14"/>
                  </a:lnTo>
                  <a:lnTo>
                    <a:pt x="104" y="14"/>
                  </a:lnTo>
                  <a:lnTo>
                    <a:pt x="111" y="14"/>
                  </a:lnTo>
                  <a:lnTo>
                    <a:pt x="117" y="14"/>
                  </a:lnTo>
                  <a:lnTo>
                    <a:pt x="122" y="14"/>
                  </a:lnTo>
                  <a:lnTo>
                    <a:pt x="128" y="14"/>
                  </a:lnTo>
                  <a:lnTo>
                    <a:pt x="135" y="14"/>
                  </a:lnTo>
                  <a:lnTo>
                    <a:pt x="139" y="14"/>
                  </a:lnTo>
                  <a:lnTo>
                    <a:pt x="144" y="14"/>
                  </a:lnTo>
                  <a:lnTo>
                    <a:pt x="148" y="14"/>
                  </a:lnTo>
                  <a:lnTo>
                    <a:pt x="152" y="14"/>
                  </a:lnTo>
                  <a:lnTo>
                    <a:pt x="157" y="14"/>
                  </a:lnTo>
                  <a:lnTo>
                    <a:pt x="161" y="14"/>
                  </a:lnTo>
                  <a:lnTo>
                    <a:pt x="165" y="14"/>
                  </a:lnTo>
                  <a:lnTo>
                    <a:pt x="167" y="12"/>
                  </a:lnTo>
                  <a:lnTo>
                    <a:pt x="172" y="12"/>
                  </a:lnTo>
                  <a:lnTo>
                    <a:pt x="174" y="12"/>
                  </a:lnTo>
                  <a:lnTo>
                    <a:pt x="176" y="12"/>
                  </a:lnTo>
                  <a:lnTo>
                    <a:pt x="178" y="12"/>
                  </a:lnTo>
                  <a:lnTo>
                    <a:pt x="183" y="12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9" name="Freeform 62"/>
            <p:cNvSpPr>
              <a:spLocks/>
            </p:cNvSpPr>
            <p:nvPr/>
          </p:nvSpPr>
          <p:spPr bwMode="auto">
            <a:xfrm>
              <a:off x="5329238" y="4992688"/>
              <a:ext cx="114300" cy="39687"/>
            </a:xfrm>
            <a:custGeom>
              <a:avLst/>
              <a:gdLst>
                <a:gd name="T0" fmla="*/ 104042 w 78"/>
                <a:gd name="T1" fmla="*/ 0 h 25"/>
                <a:gd name="T2" fmla="*/ 101112 w 78"/>
                <a:gd name="T3" fmla="*/ 3175 h 25"/>
                <a:gd name="T4" fmla="*/ 98181 w 78"/>
                <a:gd name="T5" fmla="*/ 3175 h 25"/>
                <a:gd name="T6" fmla="*/ 95250 w 78"/>
                <a:gd name="T7" fmla="*/ 3175 h 25"/>
                <a:gd name="T8" fmla="*/ 95250 w 78"/>
                <a:gd name="T9" fmla="*/ 6350 h 25"/>
                <a:gd name="T10" fmla="*/ 92319 w 78"/>
                <a:gd name="T11" fmla="*/ 6350 h 25"/>
                <a:gd name="T12" fmla="*/ 89388 w 78"/>
                <a:gd name="T13" fmla="*/ 6350 h 25"/>
                <a:gd name="T14" fmla="*/ 84992 w 78"/>
                <a:gd name="T15" fmla="*/ 6350 h 25"/>
                <a:gd name="T16" fmla="*/ 82062 w 78"/>
                <a:gd name="T17" fmla="*/ 9525 h 25"/>
                <a:gd name="T18" fmla="*/ 79131 w 78"/>
                <a:gd name="T19" fmla="*/ 9525 h 25"/>
                <a:gd name="T20" fmla="*/ 76200 w 78"/>
                <a:gd name="T21" fmla="*/ 9525 h 25"/>
                <a:gd name="T22" fmla="*/ 73269 w 78"/>
                <a:gd name="T23" fmla="*/ 14287 h 25"/>
                <a:gd name="T24" fmla="*/ 70338 w 78"/>
                <a:gd name="T25" fmla="*/ 14287 h 25"/>
                <a:gd name="T26" fmla="*/ 65942 w 78"/>
                <a:gd name="T27" fmla="*/ 14287 h 25"/>
                <a:gd name="T28" fmla="*/ 63012 w 78"/>
                <a:gd name="T29" fmla="*/ 14287 h 25"/>
                <a:gd name="T30" fmla="*/ 60081 w 78"/>
                <a:gd name="T31" fmla="*/ 14287 h 25"/>
                <a:gd name="T32" fmla="*/ 54219 w 78"/>
                <a:gd name="T33" fmla="*/ 17462 h 25"/>
                <a:gd name="T34" fmla="*/ 49823 w 78"/>
                <a:gd name="T35" fmla="*/ 17462 h 25"/>
                <a:gd name="T36" fmla="*/ 46892 w 78"/>
                <a:gd name="T37" fmla="*/ 17462 h 25"/>
                <a:gd name="T38" fmla="*/ 43962 w 78"/>
                <a:gd name="T39" fmla="*/ 17462 h 25"/>
                <a:gd name="T40" fmla="*/ 41031 w 78"/>
                <a:gd name="T41" fmla="*/ 17462 h 25"/>
                <a:gd name="T42" fmla="*/ 35169 w 78"/>
                <a:gd name="T43" fmla="*/ 17462 h 25"/>
                <a:gd name="T44" fmla="*/ 30773 w 78"/>
                <a:gd name="T45" fmla="*/ 20637 h 25"/>
                <a:gd name="T46" fmla="*/ 27842 w 78"/>
                <a:gd name="T47" fmla="*/ 20637 h 25"/>
                <a:gd name="T48" fmla="*/ 21981 w 78"/>
                <a:gd name="T49" fmla="*/ 20637 h 25"/>
                <a:gd name="T50" fmla="*/ 19050 w 78"/>
                <a:gd name="T51" fmla="*/ 20637 h 25"/>
                <a:gd name="T52" fmla="*/ 16119 w 78"/>
                <a:gd name="T53" fmla="*/ 20637 h 25"/>
                <a:gd name="T54" fmla="*/ 8792 w 78"/>
                <a:gd name="T55" fmla="*/ 20637 h 25"/>
                <a:gd name="T56" fmla="*/ 5862 w 78"/>
                <a:gd name="T57" fmla="*/ 20637 h 25"/>
                <a:gd name="T58" fmla="*/ 0 w 78"/>
                <a:gd name="T59" fmla="*/ 20637 h 25"/>
                <a:gd name="T60" fmla="*/ 0 w 78"/>
                <a:gd name="T61" fmla="*/ 39687 h 25"/>
                <a:gd name="T62" fmla="*/ 5862 w 78"/>
                <a:gd name="T63" fmla="*/ 39687 h 25"/>
                <a:gd name="T64" fmla="*/ 8792 w 78"/>
                <a:gd name="T65" fmla="*/ 39687 h 25"/>
                <a:gd name="T66" fmla="*/ 16119 w 78"/>
                <a:gd name="T67" fmla="*/ 39687 h 25"/>
                <a:gd name="T68" fmla="*/ 19050 w 78"/>
                <a:gd name="T69" fmla="*/ 39687 h 25"/>
                <a:gd name="T70" fmla="*/ 24912 w 78"/>
                <a:gd name="T71" fmla="*/ 39687 h 25"/>
                <a:gd name="T72" fmla="*/ 27842 w 78"/>
                <a:gd name="T73" fmla="*/ 39687 h 25"/>
                <a:gd name="T74" fmla="*/ 35169 w 78"/>
                <a:gd name="T75" fmla="*/ 36512 h 25"/>
                <a:gd name="T76" fmla="*/ 38100 w 78"/>
                <a:gd name="T77" fmla="*/ 36512 h 25"/>
                <a:gd name="T78" fmla="*/ 41031 w 78"/>
                <a:gd name="T79" fmla="*/ 36512 h 25"/>
                <a:gd name="T80" fmla="*/ 46892 w 78"/>
                <a:gd name="T81" fmla="*/ 36512 h 25"/>
                <a:gd name="T82" fmla="*/ 49823 w 78"/>
                <a:gd name="T83" fmla="*/ 36512 h 25"/>
                <a:gd name="T84" fmla="*/ 54219 w 78"/>
                <a:gd name="T85" fmla="*/ 36512 h 25"/>
                <a:gd name="T86" fmla="*/ 57150 w 78"/>
                <a:gd name="T87" fmla="*/ 33337 h 25"/>
                <a:gd name="T88" fmla="*/ 60081 w 78"/>
                <a:gd name="T89" fmla="*/ 33337 h 25"/>
                <a:gd name="T90" fmla="*/ 65942 w 78"/>
                <a:gd name="T91" fmla="*/ 33337 h 25"/>
                <a:gd name="T92" fmla="*/ 70338 w 78"/>
                <a:gd name="T93" fmla="*/ 33337 h 25"/>
                <a:gd name="T94" fmla="*/ 73269 w 78"/>
                <a:gd name="T95" fmla="*/ 33337 h 25"/>
                <a:gd name="T96" fmla="*/ 76200 w 78"/>
                <a:gd name="T97" fmla="*/ 30162 h 25"/>
                <a:gd name="T98" fmla="*/ 79131 w 78"/>
                <a:gd name="T99" fmla="*/ 30162 h 25"/>
                <a:gd name="T100" fmla="*/ 82062 w 78"/>
                <a:gd name="T101" fmla="*/ 30162 h 25"/>
                <a:gd name="T102" fmla="*/ 84992 w 78"/>
                <a:gd name="T103" fmla="*/ 30162 h 25"/>
                <a:gd name="T104" fmla="*/ 89388 w 78"/>
                <a:gd name="T105" fmla="*/ 26987 h 25"/>
                <a:gd name="T106" fmla="*/ 92319 w 78"/>
                <a:gd name="T107" fmla="*/ 26987 h 25"/>
                <a:gd name="T108" fmla="*/ 95250 w 78"/>
                <a:gd name="T109" fmla="*/ 26987 h 25"/>
                <a:gd name="T110" fmla="*/ 98181 w 78"/>
                <a:gd name="T111" fmla="*/ 26987 h 25"/>
                <a:gd name="T112" fmla="*/ 101112 w 78"/>
                <a:gd name="T113" fmla="*/ 23812 h 25"/>
                <a:gd name="T114" fmla="*/ 104042 w 78"/>
                <a:gd name="T115" fmla="*/ 23812 h 25"/>
                <a:gd name="T116" fmla="*/ 108438 w 78"/>
                <a:gd name="T117" fmla="*/ 20637 h 25"/>
                <a:gd name="T118" fmla="*/ 111369 w 78"/>
                <a:gd name="T119" fmla="*/ 20637 h 25"/>
                <a:gd name="T120" fmla="*/ 114300 w 78"/>
                <a:gd name="T121" fmla="*/ 17462 h 25"/>
                <a:gd name="T122" fmla="*/ 104042 w 78"/>
                <a:gd name="T123" fmla="*/ 0 h 2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8"/>
                <a:gd name="T187" fmla="*/ 0 h 25"/>
                <a:gd name="T188" fmla="*/ 78 w 78"/>
                <a:gd name="T189" fmla="*/ 25 h 2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8" h="25">
                  <a:moveTo>
                    <a:pt x="71" y="0"/>
                  </a:moveTo>
                  <a:lnTo>
                    <a:pt x="69" y="2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5" y="4"/>
                  </a:lnTo>
                  <a:lnTo>
                    <a:pt x="63" y="4"/>
                  </a:lnTo>
                  <a:lnTo>
                    <a:pt x="61" y="4"/>
                  </a:lnTo>
                  <a:lnTo>
                    <a:pt x="58" y="4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2" y="6"/>
                  </a:lnTo>
                  <a:lnTo>
                    <a:pt x="50" y="9"/>
                  </a:lnTo>
                  <a:lnTo>
                    <a:pt x="48" y="9"/>
                  </a:lnTo>
                  <a:lnTo>
                    <a:pt x="45" y="9"/>
                  </a:lnTo>
                  <a:lnTo>
                    <a:pt x="43" y="9"/>
                  </a:lnTo>
                  <a:lnTo>
                    <a:pt x="41" y="9"/>
                  </a:lnTo>
                  <a:lnTo>
                    <a:pt x="37" y="11"/>
                  </a:lnTo>
                  <a:lnTo>
                    <a:pt x="34" y="11"/>
                  </a:lnTo>
                  <a:lnTo>
                    <a:pt x="32" y="11"/>
                  </a:lnTo>
                  <a:lnTo>
                    <a:pt x="30" y="11"/>
                  </a:lnTo>
                  <a:lnTo>
                    <a:pt x="28" y="11"/>
                  </a:lnTo>
                  <a:lnTo>
                    <a:pt x="24" y="11"/>
                  </a:lnTo>
                  <a:lnTo>
                    <a:pt x="21" y="13"/>
                  </a:lnTo>
                  <a:lnTo>
                    <a:pt x="19" y="13"/>
                  </a:lnTo>
                  <a:lnTo>
                    <a:pt x="15" y="13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6" y="13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6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7" y="25"/>
                  </a:lnTo>
                  <a:lnTo>
                    <a:pt x="19" y="25"/>
                  </a:lnTo>
                  <a:lnTo>
                    <a:pt x="24" y="23"/>
                  </a:lnTo>
                  <a:lnTo>
                    <a:pt x="26" y="23"/>
                  </a:lnTo>
                  <a:lnTo>
                    <a:pt x="28" y="23"/>
                  </a:lnTo>
                  <a:lnTo>
                    <a:pt x="32" y="23"/>
                  </a:lnTo>
                  <a:lnTo>
                    <a:pt x="34" y="23"/>
                  </a:lnTo>
                  <a:lnTo>
                    <a:pt x="37" y="23"/>
                  </a:lnTo>
                  <a:lnTo>
                    <a:pt x="39" y="21"/>
                  </a:lnTo>
                  <a:lnTo>
                    <a:pt x="41" y="21"/>
                  </a:lnTo>
                  <a:lnTo>
                    <a:pt x="45" y="21"/>
                  </a:lnTo>
                  <a:lnTo>
                    <a:pt x="48" y="21"/>
                  </a:lnTo>
                  <a:lnTo>
                    <a:pt x="50" y="21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61" y="17"/>
                  </a:lnTo>
                  <a:lnTo>
                    <a:pt x="63" y="17"/>
                  </a:lnTo>
                  <a:lnTo>
                    <a:pt x="65" y="17"/>
                  </a:lnTo>
                  <a:lnTo>
                    <a:pt x="67" y="17"/>
                  </a:lnTo>
                  <a:lnTo>
                    <a:pt x="69" y="15"/>
                  </a:lnTo>
                  <a:lnTo>
                    <a:pt x="71" y="15"/>
                  </a:lnTo>
                  <a:lnTo>
                    <a:pt x="74" y="13"/>
                  </a:lnTo>
                  <a:lnTo>
                    <a:pt x="76" y="13"/>
                  </a:lnTo>
                  <a:lnTo>
                    <a:pt x="78" y="1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0" name="Freeform 63"/>
            <p:cNvSpPr>
              <a:spLocks/>
            </p:cNvSpPr>
            <p:nvPr/>
          </p:nvSpPr>
          <p:spPr bwMode="auto">
            <a:xfrm>
              <a:off x="5434013" y="4935538"/>
              <a:ext cx="47625" cy="74612"/>
            </a:xfrm>
            <a:custGeom>
              <a:avLst/>
              <a:gdLst>
                <a:gd name="T0" fmla="*/ 28864 w 33"/>
                <a:gd name="T1" fmla="*/ 0 h 47"/>
                <a:gd name="T2" fmla="*/ 28864 w 33"/>
                <a:gd name="T3" fmla="*/ 3175 h 47"/>
                <a:gd name="T4" fmla="*/ 28864 w 33"/>
                <a:gd name="T5" fmla="*/ 6350 h 47"/>
                <a:gd name="T6" fmla="*/ 25977 w 33"/>
                <a:gd name="T7" fmla="*/ 9525 h 47"/>
                <a:gd name="T8" fmla="*/ 25977 w 33"/>
                <a:gd name="T9" fmla="*/ 12700 h 47"/>
                <a:gd name="T10" fmla="*/ 25977 w 33"/>
                <a:gd name="T11" fmla="*/ 15875 h 47"/>
                <a:gd name="T12" fmla="*/ 25977 w 33"/>
                <a:gd name="T13" fmla="*/ 19050 h 47"/>
                <a:gd name="T14" fmla="*/ 25977 w 33"/>
                <a:gd name="T15" fmla="*/ 22225 h 47"/>
                <a:gd name="T16" fmla="*/ 25977 w 33"/>
                <a:gd name="T17" fmla="*/ 25400 h 47"/>
                <a:gd name="T18" fmla="*/ 25977 w 33"/>
                <a:gd name="T19" fmla="*/ 28575 h 47"/>
                <a:gd name="T20" fmla="*/ 23091 w 33"/>
                <a:gd name="T21" fmla="*/ 28575 h 47"/>
                <a:gd name="T22" fmla="*/ 23091 w 33"/>
                <a:gd name="T23" fmla="*/ 31750 h 47"/>
                <a:gd name="T24" fmla="*/ 23091 w 33"/>
                <a:gd name="T25" fmla="*/ 34925 h 47"/>
                <a:gd name="T26" fmla="*/ 20205 w 33"/>
                <a:gd name="T27" fmla="*/ 38100 h 47"/>
                <a:gd name="T28" fmla="*/ 20205 w 33"/>
                <a:gd name="T29" fmla="*/ 41275 h 47"/>
                <a:gd name="T30" fmla="*/ 15875 w 33"/>
                <a:gd name="T31" fmla="*/ 44450 h 47"/>
                <a:gd name="T32" fmla="*/ 15875 w 33"/>
                <a:gd name="T33" fmla="*/ 47625 h 47"/>
                <a:gd name="T34" fmla="*/ 12989 w 33"/>
                <a:gd name="T35" fmla="*/ 47625 h 47"/>
                <a:gd name="T36" fmla="*/ 10102 w 33"/>
                <a:gd name="T37" fmla="*/ 50800 h 47"/>
                <a:gd name="T38" fmla="*/ 7216 w 33"/>
                <a:gd name="T39" fmla="*/ 53975 h 47"/>
                <a:gd name="T40" fmla="*/ 4330 w 33"/>
                <a:gd name="T41" fmla="*/ 53975 h 47"/>
                <a:gd name="T42" fmla="*/ 4330 w 33"/>
                <a:gd name="T43" fmla="*/ 57150 h 47"/>
                <a:gd name="T44" fmla="*/ 0 w 33"/>
                <a:gd name="T45" fmla="*/ 57150 h 47"/>
                <a:gd name="T46" fmla="*/ 10102 w 33"/>
                <a:gd name="T47" fmla="*/ 74612 h 47"/>
                <a:gd name="T48" fmla="*/ 12989 w 33"/>
                <a:gd name="T49" fmla="*/ 74612 h 47"/>
                <a:gd name="T50" fmla="*/ 12989 w 33"/>
                <a:gd name="T51" fmla="*/ 71437 h 47"/>
                <a:gd name="T52" fmla="*/ 15875 w 33"/>
                <a:gd name="T53" fmla="*/ 71437 h 47"/>
                <a:gd name="T54" fmla="*/ 20205 w 33"/>
                <a:gd name="T55" fmla="*/ 71437 h 47"/>
                <a:gd name="T56" fmla="*/ 20205 w 33"/>
                <a:gd name="T57" fmla="*/ 66675 h 47"/>
                <a:gd name="T58" fmla="*/ 23091 w 33"/>
                <a:gd name="T59" fmla="*/ 66675 h 47"/>
                <a:gd name="T60" fmla="*/ 25977 w 33"/>
                <a:gd name="T61" fmla="*/ 63500 h 47"/>
                <a:gd name="T62" fmla="*/ 25977 w 33"/>
                <a:gd name="T63" fmla="*/ 60325 h 47"/>
                <a:gd name="T64" fmla="*/ 28864 w 33"/>
                <a:gd name="T65" fmla="*/ 60325 h 47"/>
                <a:gd name="T66" fmla="*/ 28864 w 33"/>
                <a:gd name="T67" fmla="*/ 57150 h 47"/>
                <a:gd name="T68" fmla="*/ 31750 w 33"/>
                <a:gd name="T69" fmla="*/ 57150 h 47"/>
                <a:gd name="T70" fmla="*/ 31750 w 33"/>
                <a:gd name="T71" fmla="*/ 53975 h 47"/>
                <a:gd name="T72" fmla="*/ 34636 w 33"/>
                <a:gd name="T73" fmla="*/ 50800 h 47"/>
                <a:gd name="T74" fmla="*/ 34636 w 33"/>
                <a:gd name="T75" fmla="*/ 47625 h 47"/>
                <a:gd name="T76" fmla="*/ 38966 w 33"/>
                <a:gd name="T77" fmla="*/ 44450 h 47"/>
                <a:gd name="T78" fmla="*/ 38966 w 33"/>
                <a:gd name="T79" fmla="*/ 41275 h 47"/>
                <a:gd name="T80" fmla="*/ 41852 w 33"/>
                <a:gd name="T81" fmla="*/ 38100 h 47"/>
                <a:gd name="T82" fmla="*/ 41852 w 33"/>
                <a:gd name="T83" fmla="*/ 34925 h 47"/>
                <a:gd name="T84" fmla="*/ 41852 w 33"/>
                <a:gd name="T85" fmla="*/ 31750 h 47"/>
                <a:gd name="T86" fmla="*/ 41852 w 33"/>
                <a:gd name="T87" fmla="*/ 28575 h 47"/>
                <a:gd name="T88" fmla="*/ 44739 w 33"/>
                <a:gd name="T89" fmla="*/ 25400 h 47"/>
                <a:gd name="T90" fmla="*/ 44739 w 33"/>
                <a:gd name="T91" fmla="*/ 22225 h 47"/>
                <a:gd name="T92" fmla="*/ 44739 w 33"/>
                <a:gd name="T93" fmla="*/ 19050 h 47"/>
                <a:gd name="T94" fmla="*/ 44739 w 33"/>
                <a:gd name="T95" fmla="*/ 15875 h 47"/>
                <a:gd name="T96" fmla="*/ 44739 w 33"/>
                <a:gd name="T97" fmla="*/ 12700 h 47"/>
                <a:gd name="T98" fmla="*/ 44739 w 33"/>
                <a:gd name="T99" fmla="*/ 9525 h 47"/>
                <a:gd name="T100" fmla="*/ 47625 w 33"/>
                <a:gd name="T101" fmla="*/ 6350 h 47"/>
                <a:gd name="T102" fmla="*/ 47625 w 33"/>
                <a:gd name="T103" fmla="*/ 3175 h 47"/>
                <a:gd name="T104" fmla="*/ 47625 w 33"/>
                <a:gd name="T105" fmla="*/ 0 h 47"/>
                <a:gd name="T106" fmla="*/ 28864 w 33"/>
                <a:gd name="T107" fmla="*/ 0 h 4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3"/>
                <a:gd name="T163" fmla="*/ 0 h 47"/>
                <a:gd name="T164" fmla="*/ 33 w 33"/>
                <a:gd name="T165" fmla="*/ 47 h 4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3" h="47">
                  <a:moveTo>
                    <a:pt x="20" y="0"/>
                  </a:moveTo>
                  <a:lnTo>
                    <a:pt x="20" y="2"/>
                  </a:lnTo>
                  <a:lnTo>
                    <a:pt x="20" y="4"/>
                  </a:lnTo>
                  <a:lnTo>
                    <a:pt x="18" y="6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1" y="28"/>
                  </a:lnTo>
                  <a:lnTo>
                    <a:pt x="11" y="30"/>
                  </a:lnTo>
                  <a:lnTo>
                    <a:pt x="9" y="30"/>
                  </a:lnTo>
                  <a:lnTo>
                    <a:pt x="7" y="32"/>
                  </a:lnTo>
                  <a:lnTo>
                    <a:pt x="5" y="34"/>
                  </a:lnTo>
                  <a:lnTo>
                    <a:pt x="3" y="34"/>
                  </a:lnTo>
                  <a:lnTo>
                    <a:pt x="3" y="36"/>
                  </a:lnTo>
                  <a:lnTo>
                    <a:pt x="0" y="36"/>
                  </a:lnTo>
                  <a:lnTo>
                    <a:pt x="7" y="47"/>
                  </a:lnTo>
                  <a:lnTo>
                    <a:pt x="9" y="47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4" y="45"/>
                  </a:lnTo>
                  <a:lnTo>
                    <a:pt x="14" y="42"/>
                  </a:lnTo>
                  <a:lnTo>
                    <a:pt x="16" y="42"/>
                  </a:lnTo>
                  <a:lnTo>
                    <a:pt x="18" y="40"/>
                  </a:lnTo>
                  <a:lnTo>
                    <a:pt x="18" y="38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22" y="36"/>
                  </a:lnTo>
                  <a:lnTo>
                    <a:pt x="22" y="34"/>
                  </a:lnTo>
                  <a:lnTo>
                    <a:pt x="24" y="32"/>
                  </a:lnTo>
                  <a:lnTo>
                    <a:pt x="24" y="30"/>
                  </a:lnTo>
                  <a:lnTo>
                    <a:pt x="27" y="28"/>
                  </a:lnTo>
                  <a:lnTo>
                    <a:pt x="27" y="26"/>
                  </a:lnTo>
                  <a:lnTo>
                    <a:pt x="29" y="24"/>
                  </a:lnTo>
                  <a:lnTo>
                    <a:pt x="29" y="22"/>
                  </a:lnTo>
                  <a:lnTo>
                    <a:pt x="29" y="20"/>
                  </a:lnTo>
                  <a:lnTo>
                    <a:pt x="29" y="18"/>
                  </a:lnTo>
                  <a:lnTo>
                    <a:pt x="31" y="16"/>
                  </a:lnTo>
                  <a:lnTo>
                    <a:pt x="31" y="14"/>
                  </a:lnTo>
                  <a:lnTo>
                    <a:pt x="31" y="12"/>
                  </a:lnTo>
                  <a:lnTo>
                    <a:pt x="31" y="10"/>
                  </a:lnTo>
                  <a:lnTo>
                    <a:pt x="31" y="8"/>
                  </a:lnTo>
                  <a:lnTo>
                    <a:pt x="31" y="6"/>
                  </a:lnTo>
                  <a:lnTo>
                    <a:pt x="33" y="4"/>
                  </a:lnTo>
                  <a:lnTo>
                    <a:pt x="33" y="2"/>
                  </a:lnTo>
                  <a:lnTo>
                    <a:pt x="33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1" name="Freeform 64"/>
            <p:cNvSpPr>
              <a:spLocks/>
            </p:cNvSpPr>
            <p:nvPr/>
          </p:nvSpPr>
          <p:spPr bwMode="auto">
            <a:xfrm>
              <a:off x="5462588" y="4919663"/>
              <a:ext cx="19050" cy="15875"/>
            </a:xfrm>
            <a:custGeom>
              <a:avLst/>
              <a:gdLst>
                <a:gd name="T0" fmla="*/ 10258 w 13"/>
                <a:gd name="T1" fmla="*/ 0 h 10"/>
                <a:gd name="T2" fmla="*/ 0 w 13"/>
                <a:gd name="T3" fmla="*/ 0 h 10"/>
                <a:gd name="T4" fmla="*/ 0 w 13"/>
                <a:gd name="T5" fmla="*/ 15875 h 10"/>
                <a:gd name="T6" fmla="*/ 19050 w 13"/>
                <a:gd name="T7" fmla="*/ 15875 h 10"/>
                <a:gd name="T8" fmla="*/ 19050 w 13"/>
                <a:gd name="T9" fmla="*/ 0 h 10"/>
                <a:gd name="T10" fmla="*/ 10258 w 13"/>
                <a:gd name="T11" fmla="*/ 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10"/>
                <a:gd name="T20" fmla="*/ 13 w 13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10">
                  <a:moveTo>
                    <a:pt x="7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13" y="10"/>
                  </a:lnTo>
                  <a:lnTo>
                    <a:pt x="1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55" name="Rectangle 69"/>
          <p:cNvSpPr>
            <a:spLocks noChangeArrowheads="1"/>
          </p:cNvSpPr>
          <p:nvPr/>
        </p:nvSpPr>
        <p:spPr bwMode="auto">
          <a:xfrm>
            <a:off x="7947062" y="1301752"/>
            <a:ext cx="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40" name="Rectangle 73"/>
              <p:cNvSpPr>
                <a:spLocks noChangeArrowheads="1"/>
              </p:cNvSpPr>
              <p:nvPr/>
            </p:nvSpPr>
            <p:spPr bwMode="auto">
              <a:xfrm>
                <a:off x="2456489" y="4799294"/>
                <a:ext cx="2586542" cy="1301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400" i="1" dirty="0"/>
                  <a:t>: </a:t>
                </a:r>
                <a:r>
                  <a:rPr lang="en-US" sz="2400" dirty="0"/>
                  <a:t>coupling factor</a:t>
                </a:r>
              </a:p>
              <a:p>
                <a:pPr eaLnBrk="0" hangingPunct="0"/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: shunt impedance</a:t>
                </a:r>
              </a:p>
              <a:p>
                <a:pPr eaLnBrk="0" hangingPunct="0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skw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den>
                        </m:f>
                      </m:e>
                    </m:rad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US" sz="2400" dirty="0"/>
                  <a:t>: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-upon-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0540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54901" y="4799294"/>
                <a:ext cx="2586542" cy="1301318"/>
              </a:xfrm>
              <a:prstGeom prst="rect">
                <a:avLst/>
              </a:prstGeom>
              <a:blipFill rotWithShape="0">
                <a:blip r:embed="rId3"/>
                <a:stretch>
                  <a:fillRect l="-5660" t="-7009" r="-3066" b="-467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43" name="Rectangle 80"/>
          <p:cNvSpPr>
            <a:spLocks noChangeArrowheads="1"/>
          </p:cNvSpPr>
          <p:nvPr/>
        </p:nvSpPr>
        <p:spPr bwMode="auto">
          <a:xfrm>
            <a:off x="7490878" y="920750"/>
            <a:ext cx="3357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2400" dirty="0"/>
              <a:t>Simplification: single mode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147731" y="1480675"/>
                <a:ext cx="5227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6142" y="1480674"/>
                <a:ext cx="522707" cy="461665"/>
              </a:xfrm>
              <a:prstGeom prst="rect">
                <a:avLst/>
              </a:prstGeom>
              <a:blipFill rotWithShape="0">
                <a:blip r:embed="rId4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6333202" y="1536014"/>
                <a:ext cx="73443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i="0">
                              <a:latin typeface="Cambria Math" panose="02040503050406030204" pitchFamily="18" charset="0"/>
                            </a:rPr>
                            <m:t>acc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3202" y="1536014"/>
                <a:ext cx="734432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777276" y="4229429"/>
                <a:ext cx="45147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688" y="4229428"/>
                <a:ext cx="451470" cy="4616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6466251" y="4229429"/>
                <a:ext cx="42338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4663" y="4229428"/>
                <a:ext cx="423386" cy="4616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7117766" y="4229429"/>
                <a:ext cx="4582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6178" y="4229428"/>
                <a:ext cx="458202" cy="4616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7350801" y="2554343"/>
            <a:ext cx="937646" cy="636532"/>
            <a:chOff x="7435315" y="2662293"/>
            <a:chExt cx="937646" cy="636532"/>
          </a:xfrm>
        </p:grpSpPr>
        <p:sp>
          <p:nvSpPr>
            <p:cNvPr id="20532" name="Rectangle 65"/>
            <p:cNvSpPr>
              <a:spLocks noChangeArrowheads="1"/>
            </p:cNvSpPr>
            <p:nvPr/>
          </p:nvSpPr>
          <p:spPr bwMode="auto">
            <a:xfrm>
              <a:off x="7435315" y="2917825"/>
              <a:ext cx="298450" cy="3810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500">
                  <a:latin typeface="Wingdings 3" pitchFamily="18" charset="2"/>
                </a:rPr>
                <a:t>Z</a:t>
              </a:r>
              <a:endParaRPr lang="en-US" sz="2400">
                <a:latin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7489449" y="2662293"/>
                  <a:ext cx="88351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 dirty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dirty="0">
                                <a:latin typeface="Cambria Math" panose="02040503050406030204" pitchFamily="18" charset="0"/>
                              </a:rPr>
                              <m:t>loss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89449" y="2662293"/>
                  <a:ext cx="883512" cy="461665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263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" name="Straight Arrow Connector 7"/>
          <p:cNvCxnSpPr/>
          <p:nvPr/>
        </p:nvCxnSpPr>
        <p:spPr>
          <a:xfrm>
            <a:off x="5079864" y="1936743"/>
            <a:ext cx="575469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7246403" y="1480673"/>
            <a:ext cx="2780282" cy="2670640"/>
            <a:chOff x="5186363" y="1480673"/>
            <a:chExt cx="2780282" cy="2670640"/>
          </a:xfrm>
        </p:grpSpPr>
        <p:sp>
          <p:nvSpPr>
            <p:cNvPr id="20544" name="Freeform 30"/>
            <p:cNvSpPr>
              <a:spLocks/>
            </p:cNvSpPr>
            <p:nvPr/>
          </p:nvSpPr>
          <p:spPr bwMode="auto">
            <a:xfrm>
              <a:off x="5186363" y="2076450"/>
              <a:ext cx="54235" cy="53975"/>
            </a:xfrm>
            <a:custGeom>
              <a:avLst/>
              <a:gdLst>
                <a:gd name="T0" fmla="*/ 19 w 37"/>
                <a:gd name="T1" fmla="*/ 0 h 34"/>
                <a:gd name="T2" fmla="*/ 15 w 37"/>
                <a:gd name="T3" fmla="*/ 2 h 34"/>
                <a:gd name="T4" fmla="*/ 11 w 37"/>
                <a:gd name="T5" fmla="*/ 2 h 34"/>
                <a:gd name="T6" fmla="*/ 6 w 37"/>
                <a:gd name="T7" fmla="*/ 4 h 34"/>
                <a:gd name="T8" fmla="*/ 4 w 37"/>
                <a:gd name="T9" fmla="*/ 6 h 34"/>
                <a:gd name="T10" fmla="*/ 2 w 37"/>
                <a:gd name="T11" fmla="*/ 8 h 34"/>
                <a:gd name="T12" fmla="*/ 2 w 37"/>
                <a:gd name="T13" fmla="*/ 12 h 34"/>
                <a:gd name="T14" fmla="*/ 0 w 37"/>
                <a:gd name="T15" fmla="*/ 14 h 34"/>
                <a:gd name="T16" fmla="*/ 0 w 37"/>
                <a:gd name="T17" fmla="*/ 18 h 34"/>
                <a:gd name="T18" fmla="*/ 0 w 37"/>
                <a:gd name="T19" fmla="*/ 22 h 34"/>
                <a:gd name="T20" fmla="*/ 2 w 37"/>
                <a:gd name="T21" fmla="*/ 24 h 34"/>
                <a:gd name="T22" fmla="*/ 4 w 37"/>
                <a:gd name="T23" fmla="*/ 28 h 34"/>
                <a:gd name="T24" fmla="*/ 8 w 37"/>
                <a:gd name="T25" fmla="*/ 32 h 34"/>
                <a:gd name="T26" fmla="*/ 11 w 37"/>
                <a:gd name="T27" fmla="*/ 34 h 34"/>
                <a:gd name="T28" fmla="*/ 15 w 37"/>
                <a:gd name="T29" fmla="*/ 34 h 34"/>
                <a:gd name="T30" fmla="*/ 19 w 37"/>
                <a:gd name="T31" fmla="*/ 34 h 34"/>
                <a:gd name="T32" fmla="*/ 24 w 37"/>
                <a:gd name="T33" fmla="*/ 34 h 34"/>
                <a:gd name="T34" fmla="*/ 26 w 37"/>
                <a:gd name="T35" fmla="*/ 32 h 34"/>
                <a:gd name="T36" fmla="*/ 30 w 37"/>
                <a:gd name="T37" fmla="*/ 32 h 34"/>
                <a:gd name="T38" fmla="*/ 32 w 37"/>
                <a:gd name="T39" fmla="*/ 30 h 34"/>
                <a:gd name="T40" fmla="*/ 35 w 37"/>
                <a:gd name="T41" fmla="*/ 28 h 34"/>
                <a:gd name="T42" fmla="*/ 35 w 37"/>
                <a:gd name="T43" fmla="*/ 24 h 34"/>
                <a:gd name="T44" fmla="*/ 37 w 37"/>
                <a:gd name="T45" fmla="*/ 22 h 34"/>
                <a:gd name="T46" fmla="*/ 37 w 37"/>
                <a:gd name="T47" fmla="*/ 18 h 34"/>
                <a:gd name="T48" fmla="*/ 37 w 37"/>
                <a:gd name="T49" fmla="*/ 14 h 34"/>
                <a:gd name="T50" fmla="*/ 35 w 37"/>
                <a:gd name="T51" fmla="*/ 12 h 34"/>
                <a:gd name="T52" fmla="*/ 35 w 37"/>
                <a:gd name="T53" fmla="*/ 8 h 34"/>
                <a:gd name="T54" fmla="*/ 32 w 37"/>
                <a:gd name="T55" fmla="*/ 6 h 34"/>
                <a:gd name="T56" fmla="*/ 30 w 37"/>
                <a:gd name="T57" fmla="*/ 4 h 34"/>
                <a:gd name="T58" fmla="*/ 28 w 37"/>
                <a:gd name="T59" fmla="*/ 2 h 34"/>
                <a:gd name="T60" fmla="*/ 24 w 37"/>
                <a:gd name="T61" fmla="*/ 2 h 34"/>
                <a:gd name="T62" fmla="*/ 22 w 37"/>
                <a:gd name="T63" fmla="*/ 0 h 34"/>
                <a:gd name="T64" fmla="*/ 19 w 37"/>
                <a:gd name="T65" fmla="*/ 18 h 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7"/>
                <a:gd name="T100" fmla="*/ 0 h 34"/>
                <a:gd name="T101" fmla="*/ 37 w 37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7" h="34">
                  <a:moveTo>
                    <a:pt x="19" y="18"/>
                  </a:moveTo>
                  <a:lnTo>
                    <a:pt x="19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1" y="32"/>
                  </a:lnTo>
                  <a:lnTo>
                    <a:pt x="11" y="34"/>
                  </a:lnTo>
                  <a:lnTo>
                    <a:pt x="13" y="34"/>
                  </a:lnTo>
                  <a:lnTo>
                    <a:pt x="15" y="34"/>
                  </a:lnTo>
                  <a:lnTo>
                    <a:pt x="17" y="34"/>
                  </a:lnTo>
                  <a:lnTo>
                    <a:pt x="19" y="34"/>
                  </a:lnTo>
                  <a:lnTo>
                    <a:pt x="22" y="34"/>
                  </a:lnTo>
                  <a:lnTo>
                    <a:pt x="24" y="34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8" y="32"/>
                  </a:lnTo>
                  <a:lnTo>
                    <a:pt x="30" y="32"/>
                  </a:lnTo>
                  <a:lnTo>
                    <a:pt x="30" y="30"/>
                  </a:lnTo>
                  <a:lnTo>
                    <a:pt x="32" y="30"/>
                  </a:lnTo>
                  <a:lnTo>
                    <a:pt x="32" y="28"/>
                  </a:lnTo>
                  <a:lnTo>
                    <a:pt x="35" y="28"/>
                  </a:lnTo>
                  <a:lnTo>
                    <a:pt x="35" y="26"/>
                  </a:lnTo>
                  <a:lnTo>
                    <a:pt x="35" y="24"/>
                  </a:lnTo>
                  <a:lnTo>
                    <a:pt x="37" y="24"/>
                  </a:lnTo>
                  <a:lnTo>
                    <a:pt x="37" y="22"/>
                  </a:lnTo>
                  <a:lnTo>
                    <a:pt x="37" y="20"/>
                  </a:lnTo>
                  <a:lnTo>
                    <a:pt x="37" y="18"/>
                  </a:lnTo>
                  <a:lnTo>
                    <a:pt x="37" y="16"/>
                  </a:lnTo>
                  <a:lnTo>
                    <a:pt x="37" y="14"/>
                  </a:lnTo>
                  <a:lnTo>
                    <a:pt x="37" y="12"/>
                  </a:lnTo>
                  <a:lnTo>
                    <a:pt x="35" y="12"/>
                  </a:lnTo>
                  <a:lnTo>
                    <a:pt x="35" y="10"/>
                  </a:lnTo>
                  <a:lnTo>
                    <a:pt x="35" y="8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18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6600"/>
            </a:p>
          </p:txBody>
        </p:sp>
        <p:sp>
          <p:nvSpPr>
            <p:cNvPr id="20545" name="Freeform 32"/>
            <p:cNvSpPr>
              <a:spLocks/>
            </p:cNvSpPr>
            <p:nvPr/>
          </p:nvSpPr>
          <p:spPr bwMode="auto">
            <a:xfrm>
              <a:off x="5186363" y="4097338"/>
              <a:ext cx="54235" cy="53975"/>
            </a:xfrm>
            <a:custGeom>
              <a:avLst/>
              <a:gdLst>
                <a:gd name="T0" fmla="*/ 19 w 37"/>
                <a:gd name="T1" fmla="*/ 16 h 34"/>
                <a:gd name="T2" fmla="*/ 19 w 37"/>
                <a:gd name="T3" fmla="*/ 0 h 34"/>
                <a:gd name="T4" fmla="*/ 17 w 37"/>
                <a:gd name="T5" fmla="*/ 0 h 34"/>
                <a:gd name="T6" fmla="*/ 15 w 37"/>
                <a:gd name="T7" fmla="*/ 0 h 34"/>
                <a:gd name="T8" fmla="*/ 13 w 37"/>
                <a:gd name="T9" fmla="*/ 0 h 34"/>
                <a:gd name="T10" fmla="*/ 11 w 37"/>
                <a:gd name="T11" fmla="*/ 2 h 34"/>
                <a:gd name="T12" fmla="*/ 8 w 37"/>
                <a:gd name="T13" fmla="*/ 2 h 34"/>
                <a:gd name="T14" fmla="*/ 8 w 37"/>
                <a:gd name="T15" fmla="*/ 4 h 34"/>
                <a:gd name="T16" fmla="*/ 6 w 37"/>
                <a:gd name="T17" fmla="*/ 4 h 34"/>
                <a:gd name="T18" fmla="*/ 4 w 37"/>
                <a:gd name="T19" fmla="*/ 6 h 34"/>
                <a:gd name="T20" fmla="*/ 4 w 37"/>
                <a:gd name="T21" fmla="*/ 8 h 34"/>
                <a:gd name="T22" fmla="*/ 2 w 37"/>
                <a:gd name="T23" fmla="*/ 8 h 34"/>
                <a:gd name="T24" fmla="*/ 2 w 37"/>
                <a:gd name="T25" fmla="*/ 10 h 34"/>
                <a:gd name="T26" fmla="*/ 2 w 37"/>
                <a:gd name="T27" fmla="*/ 12 h 34"/>
                <a:gd name="T28" fmla="*/ 0 w 37"/>
                <a:gd name="T29" fmla="*/ 14 h 34"/>
                <a:gd name="T30" fmla="*/ 0 w 37"/>
                <a:gd name="T31" fmla="*/ 16 h 34"/>
                <a:gd name="T32" fmla="*/ 0 w 37"/>
                <a:gd name="T33" fmla="*/ 18 h 34"/>
                <a:gd name="T34" fmla="*/ 0 w 37"/>
                <a:gd name="T35" fmla="*/ 20 h 34"/>
                <a:gd name="T36" fmla="*/ 2 w 37"/>
                <a:gd name="T37" fmla="*/ 20 h 34"/>
                <a:gd name="T38" fmla="*/ 2 w 37"/>
                <a:gd name="T39" fmla="*/ 22 h 34"/>
                <a:gd name="T40" fmla="*/ 2 w 37"/>
                <a:gd name="T41" fmla="*/ 24 h 34"/>
                <a:gd name="T42" fmla="*/ 2 w 37"/>
                <a:gd name="T43" fmla="*/ 26 h 34"/>
                <a:gd name="T44" fmla="*/ 4 w 37"/>
                <a:gd name="T45" fmla="*/ 26 h 34"/>
                <a:gd name="T46" fmla="*/ 4 w 37"/>
                <a:gd name="T47" fmla="*/ 28 h 34"/>
                <a:gd name="T48" fmla="*/ 6 w 37"/>
                <a:gd name="T49" fmla="*/ 28 h 34"/>
                <a:gd name="T50" fmla="*/ 6 w 37"/>
                <a:gd name="T51" fmla="*/ 30 h 34"/>
                <a:gd name="T52" fmla="*/ 8 w 37"/>
                <a:gd name="T53" fmla="*/ 30 h 34"/>
                <a:gd name="T54" fmla="*/ 11 w 37"/>
                <a:gd name="T55" fmla="*/ 32 h 34"/>
                <a:gd name="T56" fmla="*/ 13 w 37"/>
                <a:gd name="T57" fmla="*/ 32 h 34"/>
                <a:gd name="T58" fmla="*/ 15 w 37"/>
                <a:gd name="T59" fmla="*/ 32 h 34"/>
                <a:gd name="T60" fmla="*/ 15 w 37"/>
                <a:gd name="T61" fmla="*/ 34 h 34"/>
                <a:gd name="T62" fmla="*/ 17 w 37"/>
                <a:gd name="T63" fmla="*/ 34 h 34"/>
                <a:gd name="T64" fmla="*/ 19 w 37"/>
                <a:gd name="T65" fmla="*/ 34 h 34"/>
                <a:gd name="T66" fmla="*/ 22 w 37"/>
                <a:gd name="T67" fmla="*/ 34 h 34"/>
                <a:gd name="T68" fmla="*/ 24 w 37"/>
                <a:gd name="T69" fmla="*/ 32 h 34"/>
                <a:gd name="T70" fmla="*/ 26 w 37"/>
                <a:gd name="T71" fmla="*/ 32 h 34"/>
                <a:gd name="T72" fmla="*/ 28 w 37"/>
                <a:gd name="T73" fmla="*/ 32 h 34"/>
                <a:gd name="T74" fmla="*/ 28 w 37"/>
                <a:gd name="T75" fmla="*/ 30 h 34"/>
                <a:gd name="T76" fmla="*/ 30 w 37"/>
                <a:gd name="T77" fmla="*/ 30 h 34"/>
                <a:gd name="T78" fmla="*/ 30 w 37"/>
                <a:gd name="T79" fmla="*/ 28 h 34"/>
                <a:gd name="T80" fmla="*/ 32 w 37"/>
                <a:gd name="T81" fmla="*/ 28 h 34"/>
                <a:gd name="T82" fmla="*/ 32 w 37"/>
                <a:gd name="T83" fmla="*/ 26 h 34"/>
                <a:gd name="T84" fmla="*/ 35 w 37"/>
                <a:gd name="T85" fmla="*/ 26 h 34"/>
                <a:gd name="T86" fmla="*/ 35 w 37"/>
                <a:gd name="T87" fmla="*/ 24 h 34"/>
                <a:gd name="T88" fmla="*/ 37 w 37"/>
                <a:gd name="T89" fmla="*/ 22 h 34"/>
                <a:gd name="T90" fmla="*/ 37 w 37"/>
                <a:gd name="T91" fmla="*/ 20 h 34"/>
                <a:gd name="T92" fmla="*/ 37 w 37"/>
                <a:gd name="T93" fmla="*/ 18 h 34"/>
                <a:gd name="T94" fmla="*/ 37 w 37"/>
                <a:gd name="T95" fmla="*/ 16 h 34"/>
                <a:gd name="T96" fmla="*/ 37 w 37"/>
                <a:gd name="T97" fmla="*/ 14 h 34"/>
                <a:gd name="T98" fmla="*/ 37 w 37"/>
                <a:gd name="T99" fmla="*/ 12 h 34"/>
                <a:gd name="T100" fmla="*/ 37 w 37"/>
                <a:gd name="T101" fmla="*/ 10 h 34"/>
                <a:gd name="T102" fmla="*/ 35 w 37"/>
                <a:gd name="T103" fmla="*/ 10 h 34"/>
                <a:gd name="T104" fmla="*/ 35 w 37"/>
                <a:gd name="T105" fmla="*/ 8 h 34"/>
                <a:gd name="T106" fmla="*/ 32 w 37"/>
                <a:gd name="T107" fmla="*/ 6 h 34"/>
                <a:gd name="T108" fmla="*/ 32 w 37"/>
                <a:gd name="T109" fmla="*/ 4 h 34"/>
                <a:gd name="T110" fmla="*/ 30 w 37"/>
                <a:gd name="T111" fmla="*/ 4 h 34"/>
                <a:gd name="T112" fmla="*/ 28 w 37"/>
                <a:gd name="T113" fmla="*/ 2 h 34"/>
                <a:gd name="T114" fmla="*/ 26 w 37"/>
                <a:gd name="T115" fmla="*/ 2 h 34"/>
                <a:gd name="T116" fmla="*/ 26 w 37"/>
                <a:gd name="T117" fmla="*/ 0 h 34"/>
                <a:gd name="T118" fmla="*/ 24 w 37"/>
                <a:gd name="T119" fmla="*/ 0 h 34"/>
                <a:gd name="T120" fmla="*/ 22 w 37"/>
                <a:gd name="T121" fmla="*/ 0 h 34"/>
                <a:gd name="T122" fmla="*/ 19 w 37"/>
                <a:gd name="T123" fmla="*/ 0 h 34"/>
                <a:gd name="T124" fmla="*/ 19 w 37"/>
                <a:gd name="T125" fmla="*/ 16 h 3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7"/>
                <a:gd name="T190" fmla="*/ 0 h 34"/>
                <a:gd name="T191" fmla="*/ 37 w 37"/>
                <a:gd name="T192" fmla="*/ 34 h 3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7" h="34">
                  <a:moveTo>
                    <a:pt x="19" y="16"/>
                  </a:move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1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1" y="32"/>
                  </a:lnTo>
                  <a:lnTo>
                    <a:pt x="13" y="32"/>
                  </a:lnTo>
                  <a:lnTo>
                    <a:pt x="15" y="32"/>
                  </a:lnTo>
                  <a:lnTo>
                    <a:pt x="15" y="34"/>
                  </a:lnTo>
                  <a:lnTo>
                    <a:pt x="17" y="34"/>
                  </a:lnTo>
                  <a:lnTo>
                    <a:pt x="19" y="34"/>
                  </a:lnTo>
                  <a:lnTo>
                    <a:pt x="22" y="34"/>
                  </a:lnTo>
                  <a:lnTo>
                    <a:pt x="24" y="32"/>
                  </a:lnTo>
                  <a:lnTo>
                    <a:pt x="26" y="32"/>
                  </a:lnTo>
                  <a:lnTo>
                    <a:pt x="28" y="32"/>
                  </a:lnTo>
                  <a:lnTo>
                    <a:pt x="28" y="30"/>
                  </a:lnTo>
                  <a:lnTo>
                    <a:pt x="30" y="30"/>
                  </a:lnTo>
                  <a:lnTo>
                    <a:pt x="30" y="28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5" y="24"/>
                  </a:lnTo>
                  <a:lnTo>
                    <a:pt x="37" y="22"/>
                  </a:lnTo>
                  <a:lnTo>
                    <a:pt x="37" y="20"/>
                  </a:lnTo>
                  <a:lnTo>
                    <a:pt x="37" y="18"/>
                  </a:lnTo>
                  <a:lnTo>
                    <a:pt x="37" y="16"/>
                  </a:lnTo>
                  <a:lnTo>
                    <a:pt x="37" y="14"/>
                  </a:lnTo>
                  <a:lnTo>
                    <a:pt x="37" y="12"/>
                  </a:lnTo>
                  <a:lnTo>
                    <a:pt x="37" y="10"/>
                  </a:lnTo>
                  <a:lnTo>
                    <a:pt x="35" y="10"/>
                  </a:lnTo>
                  <a:lnTo>
                    <a:pt x="35" y="8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6600"/>
            </a:p>
          </p:txBody>
        </p:sp>
        <p:sp>
          <p:nvSpPr>
            <p:cNvPr id="20546" name="Freeform 28"/>
            <p:cNvSpPr>
              <a:spLocks/>
            </p:cNvSpPr>
            <p:nvPr/>
          </p:nvSpPr>
          <p:spPr bwMode="auto">
            <a:xfrm>
              <a:off x="6879373" y="2779713"/>
              <a:ext cx="408961" cy="411163"/>
            </a:xfrm>
            <a:custGeom>
              <a:avLst/>
              <a:gdLst>
                <a:gd name="T0" fmla="*/ 126 w 279"/>
                <a:gd name="T1" fmla="*/ 2 h 259"/>
                <a:gd name="T2" fmla="*/ 105 w 279"/>
                <a:gd name="T3" fmla="*/ 4 h 259"/>
                <a:gd name="T4" fmla="*/ 85 w 279"/>
                <a:gd name="T5" fmla="*/ 10 h 259"/>
                <a:gd name="T6" fmla="*/ 68 w 279"/>
                <a:gd name="T7" fmla="*/ 18 h 259"/>
                <a:gd name="T8" fmla="*/ 50 w 279"/>
                <a:gd name="T9" fmla="*/ 30 h 259"/>
                <a:gd name="T10" fmla="*/ 37 w 279"/>
                <a:gd name="T11" fmla="*/ 42 h 259"/>
                <a:gd name="T12" fmla="*/ 24 w 279"/>
                <a:gd name="T13" fmla="*/ 57 h 259"/>
                <a:gd name="T14" fmla="*/ 13 w 279"/>
                <a:gd name="T15" fmla="*/ 75 h 259"/>
                <a:gd name="T16" fmla="*/ 7 w 279"/>
                <a:gd name="T17" fmla="*/ 91 h 259"/>
                <a:gd name="T18" fmla="*/ 2 w 279"/>
                <a:gd name="T19" fmla="*/ 111 h 259"/>
                <a:gd name="T20" fmla="*/ 0 w 279"/>
                <a:gd name="T21" fmla="*/ 129 h 259"/>
                <a:gd name="T22" fmla="*/ 2 w 279"/>
                <a:gd name="T23" fmla="*/ 150 h 259"/>
                <a:gd name="T24" fmla="*/ 7 w 279"/>
                <a:gd name="T25" fmla="*/ 168 h 259"/>
                <a:gd name="T26" fmla="*/ 13 w 279"/>
                <a:gd name="T27" fmla="*/ 186 h 259"/>
                <a:gd name="T28" fmla="*/ 24 w 279"/>
                <a:gd name="T29" fmla="*/ 202 h 259"/>
                <a:gd name="T30" fmla="*/ 37 w 279"/>
                <a:gd name="T31" fmla="*/ 217 h 259"/>
                <a:gd name="T32" fmla="*/ 50 w 279"/>
                <a:gd name="T33" fmla="*/ 231 h 259"/>
                <a:gd name="T34" fmla="*/ 68 w 279"/>
                <a:gd name="T35" fmla="*/ 241 h 259"/>
                <a:gd name="T36" fmla="*/ 85 w 279"/>
                <a:gd name="T37" fmla="*/ 249 h 259"/>
                <a:gd name="T38" fmla="*/ 105 w 279"/>
                <a:gd name="T39" fmla="*/ 255 h 259"/>
                <a:gd name="T40" fmla="*/ 126 w 279"/>
                <a:gd name="T41" fmla="*/ 259 h 259"/>
                <a:gd name="T42" fmla="*/ 146 w 279"/>
                <a:gd name="T43" fmla="*/ 259 h 259"/>
                <a:gd name="T44" fmla="*/ 168 w 279"/>
                <a:gd name="T45" fmla="*/ 257 h 259"/>
                <a:gd name="T46" fmla="*/ 187 w 279"/>
                <a:gd name="T47" fmla="*/ 251 h 259"/>
                <a:gd name="T48" fmla="*/ 207 w 279"/>
                <a:gd name="T49" fmla="*/ 245 h 259"/>
                <a:gd name="T50" fmla="*/ 222 w 279"/>
                <a:gd name="T51" fmla="*/ 235 h 259"/>
                <a:gd name="T52" fmla="*/ 237 w 279"/>
                <a:gd name="T53" fmla="*/ 223 h 259"/>
                <a:gd name="T54" fmla="*/ 250 w 279"/>
                <a:gd name="T55" fmla="*/ 208 h 259"/>
                <a:gd name="T56" fmla="*/ 261 w 279"/>
                <a:gd name="T57" fmla="*/ 192 h 259"/>
                <a:gd name="T58" fmla="*/ 270 w 279"/>
                <a:gd name="T59" fmla="*/ 174 h 259"/>
                <a:gd name="T60" fmla="*/ 276 w 279"/>
                <a:gd name="T61" fmla="*/ 156 h 259"/>
                <a:gd name="T62" fmla="*/ 279 w 279"/>
                <a:gd name="T63" fmla="*/ 138 h 259"/>
                <a:gd name="T64" fmla="*/ 279 w 279"/>
                <a:gd name="T65" fmla="*/ 117 h 259"/>
                <a:gd name="T66" fmla="*/ 274 w 279"/>
                <a:gd name="T67" fmla="*/ 97 h 259"/>
                <a:gd name="T68" fmla="*/ 268 w 279"/>
                <a:gd name="T69" fmla="*/ 79 h 259"/>
                <a:gd name="T70" fmla="*/ 259 w 279"/>
                <a:gd name="T71" fmla="*/ 63 h 259"/>
                <a:gd name="T72" fmla="*/ 248 w 279"/>
                <a:gd name="T73" fmla="*/ 49 h 259"/>
                <a:gd name="T74" fmla="*/ 233 w 279"/>
                <a:gd name="T75" fmla="*/ 34 h 259"/>
                <a:gd name="T76" fmla="*/ 218 w 279"/>
                <a:gd name="T77" fmla="*/ 22 h 259"/>
                <a:gd name="T78" fmla="*/ 200 w 279"/>
                <a:gd name="T79" fmla="*/ 14 h 259"/>
                <a:gd name="T80" fmla="*/ 181 w 279"/>
                <a:gd name="T81" fmla="*/ 6 h 259"/>
                <a:gd name="T82" fmla="*/ 161 w 279"/>
                <a:gd name="T83" fmla="*/ 2 h 259"/>
                <a:gd name="T84" fmla="*/ 139 w 279"/>
                <a:gd name="T85" fmla="*/ 0 h 25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79"/>
                <a:gd name="T130" fmla="*/ 0 h 259"/>
                <a:gd name="T131" fmla="*/ 279 w 279"/>
                <a:gd name="T132" fmla="*/ 259 h 25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79" h="259">
                  <a:moveTo>
                    <a:pt x="139" y="0"/>
                  </a:moveTo>
                  <a:lnTo>
                    <a:pt x="133" y="0"/>
                  </a:lnTo>
                  <a:lnTo>
                    <a:pt x="126" y="2"/>
                  </a:lnTo>
                  <a:lnTo>
                    <a:pt x="118" y="2"/>
                  </a:lnTo>
                  <a:lnTo>
                    <a:pt x="111" y="2"/>
                  </a:lnTo>
                  <a:lnTo>
                    <a:pt x="105" y="4"/>
                  </a:lnTo>
                  <a:lnTo>
                    <a:pt x="98" y="6"/>
                  </a:lnTo>
                  <a:lnTo>
                    <a:pt x="92" y="8"/>
                  </a:lnTo>
                  <a:lnTo>
                    <a:pt x="85" y="10"/>
                  </a:lnTo>
                  <a:lnTo>
                    <a:pt x="78" y="14"/>
                  </a:lnTo>
                  <a:lnTo>
                    <a:pt x="74" y="16"/>
                  </a:lnTo>
                  <a:lnTo>
                    <a:pt x="68" y="18"/>
                  </a:lnTo>
                  <a:lnTo>
                    <a:pt x="61" y="22"/>
                  </a:lnTo>
                  <a:lnTo>
                    <a:pt x="57" y="26"/>
                  </a:lnTo>
                  <a:lnTo>
                    <a:pt x="50" y="30"/>
                  </a:lnTo>
                  <a:lnTo>
                    <a:pt x="46" y="34"/>
                  </a:lnTo>
                  <a:lnTo>
                    <a:pt x="41" y="38"/>
                  </a:lnTo>
                  <a:lnTo>
                    <a:pt x="37" y="42"/>
                  </a:lnTo>
                  <a:lnTo>
                    <a:pt x="33" y="49"/>
                  </a:lnTo>
                  <a:lnTo>
                    <a:pt x="28" y="53"/>
                  </a:lnTo>
                  <a:lnTo>
                    <a:pt x="24" y="57"/>
                  </a:lnTo>
                  <a:lnTo>
                    <a:pt x="20" y="63"/>
                  </a:lnTo>
                  <a:lnTo>
                    <a:pt x="18" y="69"/>
                  </a:lnTo>
                  <a:lnTo>
                    <a:pt x="13" y="75"/>
                  </a:lnTo>
                  <a:lnTo>
                    <a:pt x="11" y="79"/>
                  </a:lnTo>
                  <a:lnTo>
                    <a:pt x="9" y="85"/>
                  </a:lnTo>
                  <a:lnTo>
                    <a:pt x="7" y="91"/>
                  </a:lnTo>
                  <a:lnTo>
                    <a:pt x="4" y="97"/>
                  </a:lnTo>
                  <a:lnTo>
                    <a:pt x="2" y="103"/>
                  </a:lnTo>
                  <a:lnTo>
                    <a:pt x="2" y="111"/>
                  </a:lnTo>
                  <a:lnTo>
                    <a:pt x="0" y="117"/>
                  </a:lnTo>
                  <a:lnTo>
                    <a:pt x="0" y="123"/>
                  </a:lnTo>
                  <a:lnTo>
                    <a:pt x="0" y="129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2" y="150"/>
                  </a:lnTo>
                  <a:lnTo>
                    <a:pt x="2" y="156"/>
                  </a:lnTo>
                  <a:lnTo>
                    <a:pt x="4" y="162"/>
                  </a:lnTo>
                  <a:lnTo>
                    <a:pt x="7" y="168"/>
                  </a:lnTo>
                  <a:lnTo>
                    <a:pt x="9" y="174"/>
                  </a:lnTo>
                  <a:lnTo>
                    <a:pt x="11" y="180"/>
                  </a:lnTo>
                  <a:lnTo>
                    <a:pt x="13" y="186"/>
                  </a:lnTo>
                  <a:lnTo>
                    <a:pt x="18" y="192"/>
                  </a:lnTo>
                  <a:lnTo>
                    <a:pt x="20" y="196"/>
                  </a:lnTo>
                  <a:lnTo>
                    <a:pt x="24" y="202"/>
                  </a:lnTo>
                  <a:lnTo>
                    <a:pt x="28" y="208"/>
                  </a:lnTo>
                  <a:lnTo>
                    <a:pt x="33" y="212"/>
                  </a:lnTo>
                  <a:lnTo>
                    <a:pt x="37" y="217"/>
                  </a:lnTo>
                  <a:lnTo>
                    <a:pt x="41" y="223"/>
                  </a:lnTo>
                  <a:lnTo>
                    <a:pt x="46" y="227"/>
                  </a:lnTo>
                  <a:lnTo>
                    <a:pt x="50" y="231"/>
                  </a:lnTo>
                  <a:lnTo>
                    <a:pt x="57" y="235"/>
                  </a:lnTo>
                  <a:lnTo>
                    <a:pt x="61" y="237"/>
                  </a:lnTo>
                  <a:lnTo>
                    <a:pt x="68" y="241"/>
                  </a:lnTo>
                  <a:lnTo>
                    <a:pt x="74" y="245"/>
                  </a:lnTo>
                  <a:lnTo>
                    <a:pt x="78" y="247"/>
                  </a:lnTo>
                  <a:lnTo>
                    <a:pt x="85" y="249"/>
                  </a:lnTo>
                  <a:lnTo>
                    <a:pt x="92" y="251"/>
                  </a:lnTo>
                  <a:lnTo>
                    <a:pt x="98" y="253"/>
                  </a:lnTo>
                  <a:lnTo>
                    <a:pt x="105" y="255"/>
                  </a:lnTo>
                  <a:lnTo>
                    <a:pt x="111" y="257"/>
                  </a:lnTo>
                  <a:lnTo>
                    <a:pt x="118" y="259"/>
                  </a:lnTo>
                  <a:lnTo>
                    <a:pt x="126" y="259"/>
                  </a:lnTo>
                  <a:lnTo>
                    <a:pt x="133" y="259"/>
                  </a:lnTo>
                  <a:lnTo>
                    <a:pt x="139" y="259"/>
                  </a:lnTo>
                  <a:lnTo>
                    <a:pt x="146" y="259"/>
                  </a:lnTo>
                  <a:lnTo>
                    <a:pt x="155" y="259"/>
                  </a:lnTo>
                  <a:lnTo>
                    <a:pt x="161" y="259"/>
                  </a:lnTo>
                  <a:lnTo>
                    <a:pt x="168" y="257"/>
                  </a:lnTo>
                  <a:lnTo>
                    <a:pt x="174" y="255"/>
                  </a:lnTo>
                  <a:lnTo>
                    <a:pt x="181" y="253"/>
                  </a:lnTo>
                  <a:lnTo>
                    <a:pt x="187" y="251"/>
                  </a:lnTo>
                  <a:lnTo>
                    <a:pt x="194" y="249"/>
                  </a:lnTo>
                  <a:lnTo>
                    <a:pt x="200" y="247"/>
                  </a:lnTo>
                  <a:lnTo>
                    <a:pt x="207" y="245"/>
                  </a:lnTo>
                  <a:lnTo>
                    <a:pt x="211" y="241"/>
                  </a:lnTo>
                  <a:lnTo>
                    <a:pt x="218" y="237"/>
                  </a:lnTo>
                  <a:lnTo>
                    <a:pt x="222" y="235"/>
                  </a:lnTo>
                  <a:lnTo>
                    <a:pt x="229" y="231"/>
                  </a:lnTo>
                  <a:lnTo>
                    <a:pt x="233" y="227"/>
                  </a:lnTo>
                  <a:lnTo>
                    <a:pt x="237" y="223"/>
                  </a:lnTo>
                  <a:lnTo>
                    <a:pt x="244" y="217"/>
                  </a:lnTo>
                  <a:lnTo>
                    <a:pt x="248" y="212"/>
                  </a:lnTo>
                  <a:lnTo>
                    <a:pt x="250" y="208"/>
                  </a:lnTo>
                  <a:lnTo>
                    <a:pt x="255" y="202"/>
                  </a:lnTo>
                  <a:lnTo>
                    <a:pt x="259" y="196"/>
                  </a:lnTo>
                  <a:lnTo>
                    <a:pt x="261" y="192"/>
                  </a:lnTo>
                  <a:lnTo>
                    <a:pt x="266" y="186"/>
                  </a:lnTo>
                  <a:lnTo>
                    <a:pt x="268" y="180"/>
                  </a:lnTo>
                  <a:lnTo>
                    <a:pt x="270" y="174"/>
                  </a:lnTo>
                  <a:lnTo>
                    <a:pt x="272" y="168"/>
                  </a:lnTo>
                  <a:lnTo>
                    <a:pt x="274" y="162"/>
                  </a:lnTo>
                  <a:lnTo>
                    <a:pt x="276" y="156"/>
                  </a:lnTo>
                  <a:lnTo>
                    <a:pt x="276" y="150"/>
                  </a:lnTo>
                  <a:lnTo>
                    <a:pt x="279" y="144"/>
                  </a:lnTo>
                  <a:lnTo>
                    <a:pt x="279" y="138"/>
                  </a:lnTo>
                  <a:lnTo>
                    <a:pt x="279" y="129"/>
                  </a:lnTo>
                  <a:lnTo>
                    <a:pt x="279" y="123"/>
                  </a:lnTo>
                  <a:lnTo>
                    <a:pt x="279" y="117"/>
                  </a:lnTo>
                  <a:lnTo>
                    <a:pt x="276" y="111"/>
                  </a:lnTo>
                  <a:lnTo>
                    <a:pt x="276" y="103"/>
                  </a:lnTo>
                  <a:lnTo>
                    <a:pt x="274" y="97"/>
                  </a:lnTo>
                  <a:lnTo>
                    <a:pt x="272" y="91"/>
                  </a:lnTo>
                  <a:lnTo>
                    <a:pt x="270" y="85"/>
                  </a:lnTo>
                  <a:lnTo>
                    <a:pt x="268" y="79"/>
                  </a:lnTo>
                  <a:lnTo>
                    <a:pt x="266" y="75"/>
                  </a:lnTo>
                  <a:lnTo>
                    <a:pt x="261" y="69"/>
                  </a:lnTo>
                  <a:lnTo>
                    <a:pt x="259" y="63"/>
                  </a:lnTo>
                  <a:lnTo>
                    <a:pt x="255" y="57"/>
                  </a:lnTo>
                  <a:lnTo>
                    <a:pt x="250" y="53"/>
                  </a:lnTo>
                  <a:lnTo>
                    <a:pt x="248" y="49"/>
                  </a:lnTo>
                  <a:lnTo>
                    <a:pt x="244" y="42"/>
                  </a:lnTo>
                  <a:lnTo>
                    <a:pt x="237" y="38"/>
                  </a:lnTo>
                  <a:lnTo>
                    <a:pt x="233" y="34"/>
                  </a:lnTo>
                  <a:lnTo>
                    <a:pt x="229" y="30"/>
                  </a:lnTo>
                  <a:lnTo>
                    <a:pt x="222" y="26"/>
                  </a:lnTo>
                  <a:lnTo>
                    <a:pt x="218" y="22"/>
                  </a:lnTo>
                  <a:lnTo>
                    <a:pt x="211" y="18"/>
                  </a:lnTo>
                  <a:lnTo>
                    <a:pt x="207" y="16"/>
                  </a:lnTo>
                  <a:lnTo>
                    <a:pt x="200" y="14"/>
                  </a:lnTo>
                  <a:lnTo>
                    <a:pt x="194" y="10"/>
                  </a:lnTo>
                  <a:lnTo>
                    <a:pt x="187" y="8"/>
                  </a:lnTo>
                  <a:lnTo>
                    <a:pt x="181" y="6"/>
                  </a:lnTo>
                  <a:lnTo>
                    <a:pt x="174" y="4"/>
                  </a:lnTo>
                  <a:lnTo>
                    <a:pt x="168" y="2"/>
                  </a:lnTo>
                  <a:lnTo>
                    <a:pt x="161" y="2"/>
                  </a:lnTo>
                  <a:lnTo>
                    <a:pt x="155" y="2"/>
                  </a:lnTo>
                  <a:lnTo>
                    <a:pt x="146" y="0"/>
                  </a:lnTo>
                  <a:lnTo>
                    <a:pt x="13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6600"/>
            </a:p>
          </p:txBody>
        </p:sp>
        <p:sp>
          <p:nvSpPr>
            <p:cNvPr id="20547" name="Freeform 29"/>
            <p:cNvSpPr>
              <a:spLocks/>
            </p:cNvSpPr>
            <p:nvPr/>
          </p:nvSpPr>
          <p:spPr bwMode="auto">
            <a:xfrm>
              <a:off x="6879373" y="2968625"/>
              <a:ext cx="408961" cy="411163"/>
            </a:xfrm>
            <a:custGeom>
              <a:avLst/>
              <a:gdLst>
                <a:gd name="T0" fmla="*/ 126 w 279"/>
                <a:gd name="T1" fmla="*/ 2 h 259"/>
                <a:gd name="T2" fmla="*/ 105 w 279"/>
                <a:gd name="T3" fmla="*/ 4 h 259"/>
                <a:gd name="T4" fmla="*/ 85 w 279"/>
                <a:gd name="T5" fmla="*/ 10 h 259"/>
                <a:gd name="T6" fmla="*/ 68 w 279"/>
                <a:gd name="T7" fmla="*/ 21 h 259"/>
                <a:gd name="T8" fmla="*/ 50 w 279"/>
                <a:gd name="T9" fmla="*/ 31 h 259"/>
                <a:gd name="T10" fmla="*/ 37 w 279"/>
                <a:gd name="T11" fmla="*/ 43 h 259"/>
                <a:gd name="T12" fmla="*/ 24 w 279"/>
                <a:gd name="T13" fmla="*/ 59 h 259"/>
                <a:gd name="T14" fmla="*/ 13 w 279"/>
                <a:gd name="T15" fmla="*/ 75 h 259"/>
                <a:gd name="T16" fmla="*/ 7 w 279"/>
                <a:gd name="T17" fmla="*/ 91 h 259"/>
                <a:gd name="T18" fmla="*/ 2 w 279"/>
                <a:gd name="T19" fmla="*/ 112 h 259"/>
                <a:gd name="T20" fmla="*/ 0 w 279"/>
                <a:gd name="T21" fmla="*/ 130 h 259"/>
                <a:gd name="T22" fmla="*/ 2 w 279"/>
                <a:gd name="T23" fmla="*/ 150 h 259"/>
                <a:gd name="T24" fmla="*/ 7 w 279"/>
                <a:gd name="T25" fmla="*/ 168 h 259"/>
                <a:gd name="T26" fmla="*/ 13 w 279"/>
                <a:gd name="T27" fmla="*/ 187 h 259"/>
                <a:gd name="T28" fmla="*/ 24 w 279"/>
                <a:gd name="T29" fmla="*/ 203 h 259"/>
                <a:gd name="T30" fmla="*/ 37 w 279"/>
                <a:gd name="T31" fmla="*/ 217 h 259"/>
                <a:gd name="T32" fmla="*/ 50 w 279"/>
                <a:gd name="T33" fmla="*/ 231 h 259"/>
                <a:gd name="T34" fmla="*/ 68 w 279"/>
                <a:gd name="T35" fmla="*/ 241 h 259"/>
                <a:gd name="T36" fmla="*/ 85 w 279"/>
                <a:gd name="T37" fmla="*/ 249 h 259"/>
                <a:gd name="T38" fmla="*/ 105 w 279"/>
                <a:gd name="T39" fmla="*/ 255 h 259"/>
                <a:gd name="T40" fmla="*/ 126 w 279"/>
                <a:gd name="T41" fmla="*/ 259 h 259"/>
                <a:gd name="T42" fmla="*/ 146 w 279"/>
                <a:gd name="T43" fmla="*/ 259 h 259"/>
                <a:gd name="T44" fmla="*/ 168 w 279"/>
                <a:gd name="T45" fmla="*/ 257 h 259"/>
                <a:gd name="T46" fmla="*/ 187 w 279"/>
                <a:gd name="T47" fmla="*/ 253 h 259"/>
                <a:gd name="T48" fmla="*/ 207 w 279"/>
                <a:gd name="T49" fmla="*/ 245 h 259"/>
                <a:gd name="T50" fmla="*/ 222 w 279"/>
                <a:gd name="T51" fmla="*/ 235 h 259"/>
                <a:gd name="T52" fmla="*/ 237 w 279"/>
                <a:gd name="T53" fmla="*/ 223 h 259"/>
                <a:gd name="T54" fmla="*/ 250 w 279"/>
                <a:gd name="T55" fmla="*/ 209 h 259"/>
                <a:gd name="T56" fmla="*/ 261 w 279"/>
                <a:gd name="T57" fmla="*/ 193 h 259"/>
                <a:gd name="T58" fmla="*/ 270 w 279"/>
                <a:gd name="T59" fmla="*/ 174 h 259"/>
                <a:gd name="T60" fmla="*/ 276 w 279"/>
                <a:gd name="T61" fmla="*/ 156 h 259"/>
                <a:gd name="T62" fmla="*/ 279 w 279"/>
                <a:gd name="T63" fmla="*/ 138 h 259"/>
                <a:gd name="T64" fmla="*/ 279 w 279"/>
                <a:gd name="T65" fmla="*/ 118 h 259"/>
                <a:gd name="T66" fmla="*/ 274 w 279"/>
                <a:gd name="T67" fmla="*/ 98 h 259"/>
                <a:gd name="T68" fmla="*/ 268 w 279"/>
                <a:gd name="T69" fmla="*/ 79 h 259"/>
                <a:gd name="T70" fmla="*/ 259 w 279"/>
                <a:gd name="T71" fmla="*/ 63 h 259"/>
                <a:gd name="T72" fmla="*/ 248 w 279"/>
                <a:gd name="T73" fmla="*/ 49 h 259"/>
                <a:gd name="T74" fmla="*/ 233 w 279"/>
                <a:gd name="T75" fmla="*/ 35 h 259"/>
                <a:gd name="T76" fmla="*/ 218 w 279"/>
                <a:gd name="T77" fmla="*/ 23 h 259"/>
                <a:gd name="T78" fmla="*/ 200 w 279"/>
                <a:gd name="T79" fmla="*/ 15 h 259"/>
                <a:gd name="T80" fmla="*/ 181 w 279"/>
                <a:gd name="T81" fmla="*/ 6 h 259"/>
                <a:gd name="T82" fmla="*/ 161 w 279"/>
                <a:gd name="T83" fmla="*/ 2 h 259"/>
                <a:gd name="T84" fmla="*/ 139 w 279"/>
                <a:gd name="T85" fmla="*/ 0 h 25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79"/>
                <a:gd name="T130" fmla="*/ 0 h 259"/>
                <a:gd name="T131" fmla="*/ 279 w 279"/>
                <a:gd name="T132" fmla="*/ 259 h 25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79" h="259">
                  <a:moveTo>
                    <a:pt x="139" y="0"/>
                  </a:moveTo>
                  <a:lnTo>
                    <a:pt x="133" y="0"/>
                  </a:lnTo>
                  <a:lnTo>
                    <a:pt x="126" y="2"/>
                  </a:lnTo>
                  <a:lnTo>
                    <a:pt x="118" y="2"/>
                  </a:lnTo>
                  <a:lnTo>
                    <a:pt x="111" y="4"/>
                  </a:lnTo>
                  <a:lnTo>
                    <a:pt x="105" y="4"/>
                  </a:lnTo>
                  <a:lnTo>
                    <a:pt x="98" y="6"/>
                  </a:lnTo>
                  <a:lnTo>
                    <a:pt x="92" y="8"/>
                  </a:lnTo>
                  <a:lnTo>
                    <a:pt x="85" y="10"/>
                  </a:lnTo>
                  <a:lnTo>
                    <a:pt x="78" y="15"/>
                  </a:lnTo>
                  <a:lnTo>
                    <a:pt x="74" y="17"/>
                  </a:lnTo>
                  <a:lnTo>
                    <a:pt x="68" y="21"/>
                  </a:lnTo>
                  <a:lnTo>
                    <a:pt x="61" y="23"/>
                  </a:lnTo>
                  <a:lnTo>
                    <a:pt x="57" y="27"/>
                  </a:lnTo>
                  <a:lnTo>
                    <a:pt x="50" y="31"/>
                  </a:lnTo>
                  <a:lnTo>
                    <a:pt x="46" y="35"/>
                  </a:lnTo>
                  <a:lnTo>
                    <a:pt x="41" y="39"/>
                  </a:lnTo>
                  <a:lnTo>
                    <a:pt x="37" y="43"/>
                  </a:lnTo>
                  <a:lnTo>
                    <a:pt x="33" y="49"/>
                  </a:lnTo>
                  <a:lnTo>
                    <a:pt x="28" y="53"/>
                  </a:lnTo>
                  <a:lnTo>
                    <a:pt x="24" y="59"/>
                  </a:lnTo>
                  <a:lnTo>
                    <a:pt x="20" y="63"/>
                  </a:lnTo>
                  <a:lnTo>
                    <a:pt x="18" y="69"/>
                  </a:lnTo>
                  <a:lnTo>
                    <a:pt x="13" y="75"/>
                  </a:lnTo>
                  <a:lnTo>
                    <a:pt x="11" y="79"/>
                  </a:lnTo>
                  <a:lnTo>
                    <a:pt x="9" y="85"/>
                  </a:lnTo>
                  <a:lnTo>
                    <a:pt x="7" y="91"/>
                  </a:lnTo>
                  <a:lnTo>
                    <a:pt x="4" y="98"/>
                  </a:lnTo>
                  <a:lnTo>
                    <a:pt x="2" y="104"/>
                  </a:lnTo>
                  <a:lnTo>
                    <a:pt x="2" y="112"/>
                  </a:lnTo>
                  <a:lnTo>
                    <a:pt x="0" y="118"/>
                  </a:lnTo>
                  <a:lnTo>
                    <a:pt x="0" y="124"/>
                  </a:lnTo>
                  <a:lnTo>
                    <a:pt x="0" y="130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2" y="150"/>
                  </a:lnTo>
                  <a:lnTo>
                    <a:pt x="2" y="156"/>
                  </a:lnTo>
                  <a:lnTo>
                    <a:pt x="4" y="162"/>
                  </a:lnTo>
                  <a:lnTo>
                    <a:pt x="7" y="168"/>
                  </a:lnTo>
                  <a:lnTo>
                    <a:pt x="9" y="174"/>
                  </a:lnTo>
                  <a:lnTo>
                    <a:pt x="11" y="180"/>
                  </a:lnTo>
                  <a:lnTo>
                    <a:pt x="13" y="187"/>
                  </a:lnTo>
                  <a:lnTo>
                    <a:pt x="18" y="193"/>
                  </a:lnTo>
                  <a:lnTo>
                    <a:pt x="20" y="199"/>
                  </a:lnTo>
                  <a:lnTo>
                    <a:pt x="24" y="203"/>
                  </a:lnTo>
                  <a:lnTo>
                    <a:pt x="28" y="209"/>
                  </a:lnTo>
                  <a:lnTo>
                    <a:pt x="33" y="213"/>
                  </a:lnTo>
                  <a:lnTo>
                    <a:pt x="37" y="217"/>
                  </a:lnTo>
                  <a:lnTo>
                    <a:pt x="41" y="223"/>
                  </a:lnTo>
                  <a:lnTo>
                    <a:pt x="46" y="227"/>
                  </a:lnTo>
                  <a:lnTo>
                    <a:pt x="50" y="231"/>
                  </a:lnTo>
                  <a:lnTo>
                    <a:pt x="57" y="235"/>
                  </a:lnTo>
                  <a:lnTo>
                    <a:pt x="61" y="237"/>
                  </a:lnTo>
                  <a:lnTo>
                    <a:pt x="68" y="241"/>
                  </a:lnTo>
                  <a:lnTo>
                    <a:pt x="74" y="245"/>
                  </a:lnTo>
                  <a:lnTo>
                    <a:pt x="78" y="247"/>
                  </a:lnTo>
                  <a:lnTo>
                    <a:pt x="85" y="249"/>
                  </a:lnTo>
                  <a:lnTo>
                    <a:pt x="92" y="253"/>
                  </a:lnTo>
                  <a:lnTo>
                    <a:pt x="98" y="255"/>
                  </a:lnTo>
                  <a:lnTo>
                    <a:pt x="105" y="255"/>
                  </a:lnTo>
                  <a:lnTo>
                    <a:pt x="111" y="257"/>
                  </a:lnTo>
                  <a:lnTo>
                    <a:pt x="118" y="259"/>
                  </a:lnTo>
                  <a:lnTo>
                    <a:pt x="126" y="259"/>
                  </a:lnTo>
                  <a:lnTo>
                    <a:pt x="133" y="259"/>
                  </a:lnTo>
                  <a:lnTo>
                    <a:pt x="139" y="259"/>
                  </a:lnTo>
                  <a:lnTo>
                    <a:pt x="146" y="259"/>
                  </a:lnTo>
                  <a:lnTo>
                    <a:pt x="155" y="259"/>
                  </a:lnTo>
                  <a:lnTo>
                    <a:pt x="161" y="259"/>
                  </a:lnTo>
                  <a:lnTo>
                    <a:pt x="168" y="257"/>
                  </a:lnTo>
                  <a:lnTo>
                    <a:pt x="174" y="255"/>
                  </a:lnTo>
                  <a:lnTo>
                    <a:pt x="181" y="255"/>
                  </a:lnTo>
                  <a:lnTo>
                    <a:pt x="187" y="253"/>
                  </a:lnTo>
                  <a:lnTo>
                    <a:pt x="194" y="249"/>
                  </a:lnTo>
                  <a:lnTo>
                    <a:pt x="200" y="247"/>
                  </a:lnTo>
                  <a:lnTo>
                    <a:pt x="207" y="245"/>
                  </a:lnTo>
                  <a:lnTo>
                    <a:pt x="211" y="241"/>
                  </a:lnTo>
                  <a:lnTo>
                    <a:pt x="218" y="237"/>
                  </a:lnTo>
                  <a:lnTo>
                    <a:pt x="222" y="235"/>
                  </a:lnTo>
                  <a:lnTo>
                    <a:pt x="229" y="231"/>
                  </a:lnTo>
                  <a:lnTo>
                    <a:pt x="233" y="227"/>
                  </a:lnTo>
                  <a:lnTo>
                    <a:pt x="237" y="223"/>
                  </a:lnTo>
                  <a:lnTo>
                    <a:pt x="244" y="217"/>
                  </a:lnTo>
                  <a:lnTo>
                    <a:pt x="248" y="213"/>
                  </a:lnTo>
                  <a:lnTo>
                    <a:pt x="250" y="209"/>
                  </a:lnTo>
                  <a:lnTo>
                    <a:pt x="255" y="203"/>
                  </a:lnTo>
                  <a:lnTo>
                    <a:pt x="259" y="199"/>
                  </a:lnTo>
                  <a:lnTo>
                    <a:pt x="261" y="193"/>
                  </a:lnTo>
                  <a:lnTo>
                    <a:pt x="266" y="187"/>
                  </a:lnTo>
                  <a:lnTo>
                    <a:pt x="268" y="180"/>
                  </a:lnTo>
                  <a:lnTo>
                    <a:pt x="270" y="174"/>
                  </a:lnTo>
                  <a:lnTo>
                    <a:pt x="272" y="168"/>
                  </a:lnTo>
                  <a:lnTo>
                    <a:pt x="274" y="162"/>
                  </a:lnTo>
                  <a:lnTo>
                    <a:pt x="276" y="156"/>
                  </a:lnTo>
                  <a:lnTo>
                    <a:pt x="276" y="150"/>
                  </a:lnTo>
                  <a:lnTo>
                    <a:pt x="279" y="144"/>
                  </a:lnTo>
                  <a:lnTo>
                    <a:pt x="279" y="138"/>
                  </a:lnTo>
                  <a:lnTo>
                    <a:pt x="279" y="130"/>
                  </a:lnTo>
                  <a:lnTo>
                    <a:pt x="279" y="124"/>
                  </a:lnTo>
                  <a:lnTo>
                    <a:pt x="279" y="118"/>
                  </a:lnTo>
                  <a:lnTo>
                    <a:pt x="276" y="112"/>
                  </a:lnTo>
                  <a:lnTo>
                    <a:pt x="276" y="104"/>
                  </a:lnTo>
                  <a:lnTo>
                    <a:pt x="274" y="98"/>
                  </a:lnTo>
                  <a:lnTo>
                    <a:pt x="272" y="91"/>
                  </a:lnTo>
                  <a:lnTo>
                    <a:pt x="270" y="85"/>
                  </a:lnTo>
                  <a:lnTo>
                    <a:pt x="268" y="79"/>
                  </a:lnTo>
                  <a:lnTo>
                    <a:pt x="266" y="75"/>
                  </a:lnTo>
                  <a:lnTo>
                    <a:pt x="261" y="69"/>
                  </a:lnTo>
                  <a:lnTo>
                    <a:pt x="259" y="63"/>
                  </a:lnTo>
                  <a:lnTo>
                    <a:pt x="255" y="59"/>
                  </a:lnTo>
                  <a:lnTo>
                    <a:pt x="250" y="53"/>
                  </a:lnTo>
                  <a:lnTo>
                    <a:pt x="248" y="49"/>
                  </a:lnTo>
                  <a:lnTo>
                    <a:pt x="244" y="43"/>
                  </a:lnTo>
                  <a:lnTo>
                    <a:pt x="237" y="39"/>
                  </a:lnTo>
                  <a:lnTo>
                    <a:pt x="233" y="35"/>
                  </a:lnTo>
                  <a:lnTo>
                    <a:pt x="229" y="31"/>
                  </a:lnTo>
                  <a:lnTo>
                    <a:pt x="222" y="27"/>
                  </a:lnTo>
                  <a:lnTo>
                    <a:pt x="218" y="23"/>
                  </a:lnTo>
                  <a:lnTo>
                    <a:pt x="211" y="21"/>
                  </a:lnTo>
                  <a:lnTo>
                    <a:pt x="207" y="17"/>
                  </a:lnTo>
                  <a:lnTo>
                    <a:pt x="200" y="15"/>
                  </a:lnTo>
                  <a:lnTo>
                    <a:pt x="194" y="10"/>
                  </a:lnTo>
                  <a:lnTo>
                    <a:pt x="187" y="8"/>
                  </a:lnTo>
                  <a:lnTo>
                    <a:pt x="181" y="6"/>
                  </a:lnTo>
                  <a:lnTo>
                    <a:pt x="174" y="4"/>
                  </a:lnTo>
                  <a:lnTo>
                    <a:pt x="168" y="4"/>
                  </a:lnTo>
                  <a:lnTo>
                    <a:pt x="161" y="2"/>
                  </a:lnTo>
                  <a:lnTo>
                    <a:pt x="155" y="2"/>
                  </a:lnTo>
                  <a:lnTo>
                    <a:pt x="146" y="0"/>
                  </a:lnTo>
                  <a:lnTo>
                    <a:pt x="139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6600"/>
            </a:p>
          </p:txBody>
        </p:sp>
        <p:sp>
          <p:nvSpPr>
            <p:cNvPr id="20548" name="Freeform 31"/>
            <p:cNvSpPr>
              <a:spLocks/>
            </p:cNvSpPr>
            <p:nvPr/>
          </p:nvSpPr>
          <p:spPr bwMode="auto">
            <a:xfrm>
              <a:off x="5214213" y="2105025"/>
              <a:ext cx="1868908" cy="674688"/>
            </a:xfrm>
            <a:custGeom>
              <a:avLst/>
              <a:gdLst>
                <a:gd name="T0" fmla="*/ 0 w 1275"/>
                <a:gd name="T1" fmla="*/ 0 h 425"/>
                <a:gd name="T2" fmla="*/ 1275 w 1275"/>
                <a:gd name="T3" fmla="*/ 0 h 425"/>
                <a:gd name="T4" fmla="*/ 1275 w 1275"/>
                <a:gd name="T5" fmla="*/ 425 h 425"/>
                <a:gd name="T6" fmla="*/ 0 60000 65536"/>
                <a:gd name="T7" fmla="*/ 0 60000 65536"/>
                <a:gd name="T8" fmla="*/ 0 60000 65536"/>
                <a:gd name="T9" fmla="*/ 0 w 1275"/>
                <a:gd name="T10" fmla="*/ 0 h 425"/>
                <a:gd name="T11" fmla="*/ 1275 w 1275"/>
                <a:gd name="T12" fmla="*/ 425 h 42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75" h="425">
                  <a:moveTo>
                    <a:pt x="0" y="0"/>
                  </a:moveTo>
                  <a:lnTo>
                    <a:pt x="1275" y="0"/>
                  </a:lnTo>
                  <a:lnTo>
                    <a:pt x="1275" y="425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6600"/>
            </a:p>
          </p:txBody>
        </p:sp>
        <p:sp>
          <p:nvSpPr>
            <p:cNvPr id="20549" name="Freeform 33"/>
            <p:cNvSpPr>
              <a:spLocks/>
            </p:cNvSpPr>
            <p:nvPr/>
          </p:nvSpPr>
          <p:spPr bwMode="auto">
            <a:xfrm>
              <a:off x="5214213" y="3379788"/>
              <a:ext cx="1868908" cy="742950"/>
            </a:xfrm>
            <a:custGeom>
              <a:avLst/>
              <a:gdLst>
                <a:gd name="T0" fmla="*/ 0 w 1275"/>
                <a:gd name="T1" fmla="*/ 468 h 468"/>
                <a:gd name="T2" fmla="*/ 1275 w 1275"/>
                <a:gd name="T3" fmla="*/ 468 h 468"/>
                <a:gd name="T4" fmla="*/ 1275 w 1275"/>
                <a:gd name="T5" fmla="*/ 0 h 468"/>
                <a:gd name="T6" fmla="*/ 0 60000 65536"/>
                <a:gd name="T7" fmla="*/ 0 60000 65536"/>
                <a:gd name="T8" fmla="*/ 0 60000 65536"/>
                <a:gd name="T9" fmla="*/ 0 w 1275"/>
                <a:gd name="T10" fmla="*/ 0 h 468"/>
                <a:gd name="T11" fmla="*/ 1275 w 1275"/>
                <a:gd name="T12" fmla="*/ 468 h 4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75" h="468">
                  <a:moveTo>
                    <a:pt x="0" y="468"/>
                  </a:moveTo>
                  <a:lnTo>
                    <a:pt x="1275" y="468"/>
                  </a:lnTo>
                  <a:lnTo>
                    <a:pt x="127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6600"/>
            </a:p>
          </p:txBody>
        </p:sp>
        <p:sp>
          <p:nvSpPr>
            <p:cNvPr id="20550" name="Rectangle 34"/>
            <p:cNvSpPr>
              <a:spLocks noChangeArrowheads="1"/>
            </p:cNvSpPr>
            <p:nvPr/>
          </p:nvSpPr>
          <p:spPr bwMode="auto">
            <a:xfrm>
              <a:off x="7370328" y="2871788"/>
              <a:ext cx="59631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000" dirty="0"/>
                <a:t>Beam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5819595" y="1480673"/>
                  <a:ext cx="52366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19595" y="1480673"/>
                  <a:ext cx="439736" cy="369332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0" name="Straight Arrow Connector 89"/>
            <p:cNvCxnSpPr/>
            <p:nvPr/>
          </p:nvCxnSpPr>
          <p:spPr>
            <a:xfrm flipH="1">
              <a:off x="5752704" y="1935570"/>
              <a:ext cx="55761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/>
              <p:cNvSpPr txBox="1"/>
              <p:nvPr/>
            </p:nvSpPr>
            <p:spPr>
              <a:xfrm>
                <a:off x="4573420" y="4229429"/>
                <a:ext cx="8511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832" y="4229428"/>
                <a:ext cx="851130" cy="461665"/>
              </a:xfrm>
              <a:prstGeom prst="rect">
                <a:avLst/>
              </a:prstGeom>
              <a:blipFill rotWithShape="0">
                <a:blip r:embed="rId14"/>
                <a:stretch>
                  <a:fillRect l="-25000" t="-125000" r="-72857" b="-190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Freeform 50"/>
          <p:cNvSpPr>
            <a:spLocks/>
          </p:cNvSpPr>
          <p:nvPr/>
        </p:nvSpPr>
        <p:spPr bwMode="auto">
          <a:xfrm>
            <a:off x="4906430" y="4097051"/>
            <a:ext cx="53975" cy="53975"/>
          </a:xfrm>
          <a:custGeom>
            <a:avLst/>
            <a:gdLst>
              <a:gd name="T0" fmla="*/ 27717 w 37"/>
              <a:gd name="T1" fmla="*/ 28575 h 34"/>
              <a:gd name="T2" fmla="*/ 0 w 37"/>
              <a:gd name="T3" fmla="*/ 28575 h 34"/>
              <a:gd name="T4" fmla="*/ 0 w 37"/>
              <a:gd name="T5" fmla="*/ 25400 h 34"/>
              <a:gd name="T6" fmla="*/ 2918 w 37"/>
              <a:gd name="T7" fmla="*/ 22225 h 34"/>
              <a:gd name="T8" fmla="*/ 2918 w 37"/>
              <a:gd name="T9" fmla="*/ 19050 h 34"/>
              <a:gd name="T10" fmla="*/ 2918 w 37"/>
              <a:gd name="T11" fmla="*/ 15875 h 34"/>
              <a:gd name="T12" fmla="*/ 5835 w 37"/>
              <a:gd name="T13" fmla="*/ 12700 h 34"/>
              <a:gd name="T14" fmla="*/ 8753 w 37"/>
              <a:gd name="T15" fmla="*/ 9525 h 34"/>
              <a:gd name="T16" fmla="*/ 8753 w 37"/>
              <a:gd name="T17" fmla="*/ 6350 h 34"/>
              <a:gd name="T18" fmla="*/ 11670 w 37"/>
              <a:gd name="T19" fmla="*/ 6350 h 34"/>
              <a:gd name="T20" fmla="*/ 16047 w 37"/>
              <a:gd name="T21" fmla="*/ 3175 h 34"/>
              <a:gd name="T22" fmla="*/ 18964 w 37"/>
              <a:gd name="T23" fmla="*/ 3175 h 34"/>
              <a:gd name="T24" fmla="*/ 21882 w 37"/>
              <a:gd name="T25" fmla="*/ 3175 h 34"/>
              <a:gd name="T26" fmla="*/ 24799 w 37"/>
              <a:gd name="T27" fmla="*/ 3175 h 34"/>
              <a:gd name="T28" fmla="*/ 24799 w 37"/>
              <a:gd name="T29" fmla="*/ 0 h 34"/>
              <a:gd name="T30" fmla="*/ 27717 w 37"/>
              <a:gd name="T31" fmla="*/ 0 h 34"/>
              <a:gd name="T32" fmla="*/ 30634 w 37"/>
              <a:gd name="T33" fmla="*/ 0 h 34"/>
              <a:gd name="T34" fmla="*/ 30634 w 37"/>
              <a:gd name="T35" fmla="*/ 3175 h 34"/>
              <a:gd name="T36" fmla="*/ 35011 w 37"/>
              <a:gd name="T37" fmla="*/ 3175 h 34"/>
              <a:gd name="T38" fmla="*/ 37928 w 37"/>
              <a:gd name="T39" fmla="*/ 3175 h 34"/>
              <a:gd name="T40" fmla="*/ 40846 w 37"/>
              <a:gd name="T41" fmla="*/ 3175 h 34"/>
              <a:gd name="T42" fmla="*/ 40846 w 37"/>
              <a:gd name="T43" fmla="*/ 6350 h 34"/>
              <a:gd name="T44" fmla="*/ 43764 w 37"/>
              <a:gd name="T45" fmla="*/ 6350 h 34"/>
              <a:gd name="T46" fmla="*/ 43764 w 37"/>
              <a:gd name="T47" fmla="*/ 9525 h 34"/>
              <a:gd name="T48" fmla="*/ 46681 w 37"/>
              <a:gd name="T49" fmla="*/ 9525 h 34"/>
              <a:gd name="T50" fmla="*/ 46681 w 37"/>
              <a:gd name="T51" fmla="*/ 12700 h 34"/>
              <a:gd name="T52" fmla="*/ 51057 w 37"/>
              <a:gd name="T53" fmla="*/ 12700 h 34"/>
              <a:gd name="T54" fmla="*/ 51057 w 37"/>
              <a:gd name="T55" fmla="*/ 15875 h 34"/>
              <a:gd name="T56" fmla="*/ 53975 w 37"/>
              <a:gd name="T57" fmla="*/ 19050 h 34"/>
              <a:gd name="T58" fmla="*/ 53975 w 37"/>
              <a:gd name="T59" fmla="*/ 22225 h 34"/>
              <a:gd name="T60" fmla="*/ 53975 w 37"/>
              <a:gd name="T61" fmla="*/ 25400 h 34"/>
              <a:gd name="T62" fmla="*/ 53975 w 37"/>
              <a:gd name="T63" fmla="*/ 28575 h 34"/>
              <a:gd name="T64" fmla="*/ 53975 w 37"/>
              <a:gd name="T65" fmla="*/ 31750 h 34"/>
              <a:gd name="T66" fmla="*/ 53975 w 37"/>
              <a:gd name="T67" fmla="*/ 34925 h 34"/>
              <a:gd name="T68" fmla="*/ 53975 w 37"/>
              <a:gd name="T69" fmla="*/ 38100 h 34"/>
              <a:gd name="T70" fmla="*/ 51057 w 37"/>
              <a:gd name="T71" fmla="*/ 38100 h 34"/>
              <a:gd name="T72" fmla="*/ 51057 w 37"/>
              <a:gd name="T73" fmla="*/ 41275 h 34"/>
              <a:gd name="T74" fmla="*/ 51057 w 37"/>
              <a:gd name="T75" fmla="*/ 44450 h 34"/>
              <a:gd name="T76" fmla="*/ 46681 w 37"/>
              <a:gd name="T77" fmla="*/ 44450 h 34"/>
              <a:gd name="T78" fmla="*/ 46681 w 37"/>
              <a:gd name="T79" fmla="*/ 47625 h 34"/>
              <a:gd name="T80" fmla="*/ 43764 w 37"/>
              <a:gd name="T81" fmla="*/ 47625 h 34"/>
              <a:gd name="T82" fmla="*/ 43764 w 37"/>
              <a:gd name="T83" fmla="*/ 50800 h 34"/>
              <a:gd name="T84" fmla="*/ 40846 w 37"/>
              <a:gd name="T85" fmla="*/ 50800 h 34"/>
              <a:gd name="T86" fmla="*/ 37928 w 37"/>
              <a:gd name="T87" fmla="*/ 50800 h 34"/>
              <a:gd name="T88" fmla="*/ 37928 w 37"/>
              <a:gd name="T89" fmla="*/ 53975 h 34"/>
              <a:gd name="T90" fmla="*/ 35011 w 37"/>
              <a:gd name="T91" fmla="*/ 53975 h 34"/>
              <a:gd name="T92" fmla="*/ 30634 w 37"/>
              <a:gd name="T93" fmla="*/ 53975 h 34"/>
              <a:gd name="T94" fmla="*/ 27717 w 37"/>
              <a:gd name="T95" fmla="*/ 53975 h 34"/>
              <a:gd name="T96" fmla="*/ 24799 w 37"/>
              <a:gd name="T97" fmla="*/ 53975 h 34"/>
              <a:gd name="T98" fmla="*/ 21882 w 37"/>
              <a:gd name="T99" fmla="*/ 53975 h 34"/>
              <a:gd name="T100" fmla="*/ 18964 w 37"/>
              <a:gd name="T101" fmla="*/ 53975 h 34"/>
              <a:gd name="T102" fmla="*/ 16047 w 37"/>
              <a:gd name="T103" fmla="*/ 50800 h 34"/>
              <a:gd name="T104" fmla="*/ 11670 w 37"/>
              <a:gd name="T105" fmla="*/ 50800 h 34"/>
              <a:gd name="T106" fmla="*/ 8753 w 37"/>
              <a:gd name="T107" fmla="*/ 47625 h 34"/>
              <a:gd name="T108" fmla="*/ 8753 w 37"/>
              <a:gd name="T109" fmla="*/ 44450 h 34"/>
              <a:gd name="T110" fmla="*/ 5835 w 37"/>
              <a:gd name="T111" fmla="*/ 44450 h 34"/>
              <a:gd name="T112" fmla="*/ 5835 w 37"/>
              <a:gd name="T113" fmla="*/ 41275 h 34"/>
              <a:gd name="T114" fmla="*/ 2918 w 37"/>
              <a:gd name="T115" fmla="*/ 41275 h 34"/>
              <a:gd name="T116" fmla="*/ 2918 w 37"/>
              <a:gd name="T117" fmla="*/ 38100 h 34"/>
              <a:gd name="T118" fmla="*/ 2918 w 37"/>
              <a:gd name="T119" fmla="*/ 34925 h 34"/>
              <a:gd name="T120" fmla="*/ 0 w 37"/>
              <a:gd name="T121" fmla="*/ 31750 h 34"/>
              <a:gd name="T122" fmla="*/ 0 w 37"/>
              <a:gd name="T123" fmla="*/ 28575 h 34"/>
              <a:gd name="T124" fmla="*/ 27717 w 37"/>
              <a:gd name="T125" fmla="*/ 28575 h 3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"/>
              <a:gd name="T190" fmla="*/ 0 h 34"/>
              <a:gd name="T191" fmla="*/ 37 w 37"/>
              <a:gd name="T192" fmla="*/ 34 h 34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7" h="34">
                <a:moveTo>
                  <a:pt x="19" y="18"/>
                </a:moveTo>
                <a:lnTo>
                  <a:pt x="0" y="18"/>
                </a:lnTo>
                <a:lnTo>
                  <a:pt x="0" y="16"/>
                </a:lnTo>
                <a:lnTo>
                  <a:pt x="2" y="14"/>
                </a:lnTo>
                <a:lnTo>
                  <a:pt x="2" y="12"/>
                </a:lnTo>
                <a:lnTo>
                  <a:pt x="2" y="10"/>
                </a:lnTo>
                <a:lnTo>
                  <a:pt x="4" y="8"/>
                </a:lnTo>
                <a:lnTo>
                  <a:pt x="6" y="6"/>
                </a:lnTo>
                <a:lnTo>
                  <a:pt x="6" y="4"/>
                </a:lnTo>
                <a:lnTo>
                  <a:pt x="8" y="4"/>
                </a:lnTo>
                <a:lnTo>
                  <a:pt x="11" y="2"/>
                </a:lnTo>
                <a:lnTo>
                  <a:pt x="13" y="2"/>
                </a:lnTo>
                <a:lnTo>
                  <a:pt x="15" y="2"/>
                </a:lnTo>
                <a:lnTo>
                  <a:pt x="17" y="2"/>
                </a:lnTo>
                <a:lnTo>
                  <a:pt x="17" y="0"/>
                </a:lnTo>
                <a:lnTo>
                  <a:pt x="19" y="0"/>
                </a:lnTo>
                <a:lnTo>
                  <a:pt x="21" y="0"/>
                </a:lnTo>
                <a:lnTo>
                  <a:pt x="21" y="2"/>
                </a:lnTo>
                <a:lnTo>
                  <a:pt x="24" y="2"/>
                </a:lnTo>
                <a:lnTo>
                  <a:pt x="26" y="2"/>
                </a:lnTo>
                <a:lnTo>
                  <a:pt x="28" y="2"/>
                </a:lnTo>
                <a:lnTo>
                  <a:pt x="28" y="4"/>
                </a:lnTo>
                <a:lnTo>
                  <a:pt x="30" y="4"/>
                </a:lnTo>
                <a:lnTo>
                  <a:pt x="30" y="6"/>
                </a:lnTo>
                <a:lnTo>
                  <a:pt x="32" y="6"/>
                </a:lnTo>
                <a:lnTo>
                  <a:pt x="32" y="8"/>
                </a:lnTo>
                <a:lnTo>
                  <a:pt x="35" y="8"/>
                </a:lnTo>
                <a:lnTo>
                  <a:pt x="35" y="10"/>
                </a:lnTo>
                <a:lnTo>
                  <a:pt x="37" y="12"/>
                </a:lnTo>
                <a:lnTo>
                  <a:pt x="37" y="14"/>
                </a:lnTo>
                <a:lnTo>
                  <a:pt x="37" y="16"/>
                </a:lnTo>
                <a:lnTo>
                  <a:pt x="37" y="18"/>
                </a:lnTo>
                <a:lnTo>
                  <a:pt x="37" y="20"/>
                </a:lnTo>
                <a:lnTo>
                  <a:pt x="37" y="22"/>
                </a:lnTo>
                <a:lnTo>
                  <a:pt x="37" y="24"/>
                </a:lnTo>
                <a:lnTo>
                  <a:pt x="35" y="24"/>
                </a:lnTo>
                <a:lnTo>
                  <a:pt x="35" y="26"/>
                </a:lnTo>
                <a:lnTo>
                  <a:pt x="35" y="28"/>
                </a:lnTo>
                <a:lnTo>
                  <a:pt x="32" y="28"/>
                </a:lnTo>
                <a:lnTo>
                  <a:pt x="32" y="30"/>
                </a:lnTo>
                <a:lnTo>
                  <a:pt x="30" y="30"/>
                </a:lnTo>
                <a:lnTo>
                  <a:pt x="30" y="32"/>
                </a:lnTo>
                <a:lnTo>
                  <a:pt x="28" y="32"/>
                </a:lnTo>
                <a:lnTo>
                  <a:pt x="26" y="32"/>
                </a:lnTo>
                <a:lnTo>
                  <a:pt x="26" y="34"/>
                </a:lnTo>
                <a:lnTo>
                  <a:pt x="24" y="34"/>
                </a:lnTo>
                <a:lnTo>
                  <a:pt x="21" y="34"/>
                </a:lnTo>
                <a:lnTo>
                  <a:pt x="19" y="34"/>
                </a:lnTo>
                <a:lnTo>
                  <a:pt x="17" y="34"/>
                </a:lnTo>
                <a:lnTo>
                  <a:pt x="15" y="34"/>
                </a:lnTo>
                <a:lnTo>
                  <a:pt x="13" y="34"/>
                </a:lnTo>
                <a:lnTo>
                  <a:pt x="11" y="32"/>
                </a:lnTo>
                <a:lnTo>
                  <a:pt x="8" y="32"/>
                </a:lnTo>
                <a:lnTo>
                  <a:pt x="6" y="30"/>
                </a:lnTo>
                <a:lnTo>
                  <a:pt x="6" y="28"/>
                </a:lnTo>
                <a:lnTo>
                  <a:pt x="4" y="28"/>
                </a:lnTo>
                <a:lnTo>
                  <a:pt x="4" y="26"/>
                </a:lnTo>
                <a:lnTo>
                  <a:pt x="2" y="26"/>
                </a:lnTo>
                <a:lnTo>
                  <a:pt x="2" y="24"/>
                </a:lnTo>
                <a:lnTo>
                  <a:pt x="2" y="22"/>
                </a:lnTo>
                <a:lnTo>
                  <a:pt x="0" y="20"/>
                </a:lnTo>
                <a:lnTo>
                  <a:pt x="0" y="18"/>
                </a:lnTo>
                <a:lnTo>
                  <a:pt x="19" y="18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" name="Freeform 24"/>
          <p:cNvSpPr>
            <a:spLocks/>
          </p:cNvSpPr>
          <p:nvPr/>
        </p:nvSpPr>
        <p:spPr bwMode="auto">
          <a:xfrm>
            <a:off x="5970055" y="4095122"/>
            <a:ext cx="53975" cy="53975"/>
          </a:xfrm>
          <a:custGeom>
            <a:avLst/>
            <a:gdLst>
              <a:gd name="T0" fmla="*/ 29176 w 37"/>
              <a:gd name="T1" fmla="*/ 53975 h 34"/>
              <a:gd name="T2" fmla="*/ 35011 w 37"/>
              <a:gd name="T3" fmla="*/ 53975 h 34"/>
              <a:gd name="T4" fmla="*/ 39387 w 37"/>
              <a:gd name="T5" fmla="*/ 50800 h 34"/>
              <a:gd name="T6" fmla="*/ 45222 w 37"/>
              <a:gd name="T7" fmla="*/ 50800 h 34"/>
              <a:gd name="T8" fmla="*/ 48140 w 37"/>
              <a:gd name="T9" fmla="*/ 47625 h 34"/>
              <a:gd name="T10" fmla="*/ 51057 w 37"/>
              <a:gd name="T11" fmla="*/ 44450 h 34"/>
              <a:gd name="T12" fmla="*/ 51057 w 37"/>
              <a:gd name="T13" fmla="*/ 38100 h 34"/>
              <a:gd name="T14" fmla="*/ 53975 w 37"/>
              <a:gd name="T15" fmla="*/ 34925 h 34"/>
              <a:gd name="T16" fmla="*/ 53975 w 37"/>
              <a:gd name="T17" fmla="*/ 28575 h 34"/>
              <a:gd name="T18" fmla="*/ 53975 w 37"/>
              <a:gd name="T19" fmla="*/ 22225 h 34"/>
              <a:gd name="T20" fmla="*/ 51057 w 37"/>
              <a:gd name="T21" fmla="*/ 19050 h 34"/>
              <a:gd name="T22" fmla="*/ 51057 w 37"/>
              <a:gd name="T23" fmla="*/ 12700 h 34"/>
              <a:gd name="T24" fmla="*/ 48140 w 37"/>
              <a:gd name="T25" fmla="*/ 9525 h 34"/>
              <a:gd name="T26" fmla="*/ 45222 w 37"/>
              <a:gd name="T27" fmla="*/ 6350 h 34"/>
              <a:gd name="T28" fmla="*/ 42305 w 37"/>
              <a:gd name="T29" fmla="*/ 3175 h 34"/>
              <a:gd name="T30" fmla="*/ 35011 w 37"/>
              <a:gd name="T31" fmla="*/ 3175 h 34"/>
              <a:gd name="T32" fmla="*/ 32093 w 37"/>
              <a:gd name="T33" fmla="*/ 0 h 34"/>
              <a:gd name="T34" fmla="*/ 26258 w 37"/>
              <a:gd name="T35" fmla="*/ 0 h 34"/>
              <a:gd name="T36" fmla="*/ 18964 w 37"/>
              <a:gd name="T37" fmla="*/ 3175 h 34"/>
              <a:gd name="T38" fmla="*/ 13129 w 37"/>
              <a:gd name="T39" fmla="*/ 6350 h 34"/>
              <a:gd name="T40" fmla="*/ 10211 w 37"/>
              <a:gd name="T41" fmla="*/ 9525 h 34"/>
              <a:gd name="T42" fmla="*/ 7294 w 37"/>
              <a:gd name="T43" fmla="*/ 12700 h 34"/>
              <a:gd name="T44" fmla="*/ 4376 w 37"/>
              <a:gd name="T45" fmla="*/ 15875 h 34"/>
              <a:gd name="T46" fmla="*/ 4376 w 37"/>
              <a:gd name="T47" fmla="*/ 22225 h 34"/>
              <a:gd name="T48" fmla="*/ 0 w 37"/>
              <a:gd name="T49" fmla="*/ 25400 h 34"/>
              <a:gd name="T50" fmla="*/ 0 w 37"/>
              <a:gd name="T51" fmla="*/ 31750 h 34"/>
              <a:gd name="T52" fmla="*/ 4376 w 37"/>
              <a:gd name="T53" fmla="*/ 34925 h 34"/>
              <a:gd name="T54" fmla="*/ 4376 w 37"/>
              <a:gd name="T55" fmla="*/ 41275 h 34"/>
              <a:gd name="T56" fmla="*/ 10211 w 37"/>
              <a:gd name="T57" fmla="*/ 47625 h 34"/>
              <a:gd name="T58" fmla="*/ 16047 w 37"/>
              <a:gd name="T59" fmla="*/ 50800 h 34"/>
              <a:gd name="T60" fmla="*/ 18964 w 37"/>
              <a:gd name="T61" fmla="*/ 53975 h 34"/>
              <a:gd name="T62" fmla="*/ 26258 w 37"/>
              <a:gd name="T63" fmla="*/ 53975 h 34"/>
              <a:gd name="T64" fmla="*/ 29176 w 37"/>
              <a:gd name="T65" fmla="*/ 28575 h 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7"/>
              <a:gd name="T100" fmla="*/ 0 h 34"/>
              <a:gd name="T101" fmla="*/ 37 w 37"/>
              <a:gd name="T102" fmla="*/ 34 h 3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7" h="34">
                <a:moveTo>
                  <a:pt x="20" y="18"/>
                </a:moveTo>
                <a:lnTo>
                  <a:pt x="20" y="34"/>
                </a:lnTo>
                <a:lnTo>
                  <a:pt x="22" y="34"/>
                </a:lnTo>
                <a:lnTo>
                  <a:pt x="24" y="34"/>
                </a:lnTo>
                <a:lnTo>
                  <a:pt x="27" y="34"/>
                </a:lnTo>
                <a:lnTo>
                  <a:pt x="27" y="32"/>
                </a:lnTo>
                <a:lnTo>
                  <a:pt x="29" y="32"/>
                </a:lnTo>
                <a:lnTo>
                  <a:pt x="31" y="32"/>
                </a:lnTo>
                <a:lnTo>
                  <a:pt x="31" y="30"/>
                </a:lnTo>
                <a:lnTo>
                  <a:pt x="33" y="30"/>
                </a:lnTo>
                <a:lnTo>
                  <a:pt x="33" y="28"/>
                </a:lnTo>
                <a:lnTo>
                  <a:pt x="35" y="28"/>
                </a:lnTo>
                <a:lnTo>
                  <a:pt x="35" y="26"/>
                </a:lnTo>
                <a:lnTo>
                  <a:pt x="35" y="24"/>
                </a:lnTo>
                <a:lnTo>
                  <a:pt x="37" y="24"/>
                </a:lnTo>
                <a:lnTo>
                  <a:pt x="37" y="22"/>
                </a:lnTo>
                <a:lnTo>
                  <a:pt x="37" y="20"/>
                </a:lnTo>
                <a:lnTo>
                  <a:pt x="37" y="18"/>
                </a:lnTo>
                <a:lnTo>
                  <a:pt x="37" y="16"/>
                </a:lnTo>
                <a:lnTo>
                  <a:pt x="37" y="14"/>
                </a:lnTo>
                <a:lnTo>
                  <a:pt x="37" y="12"/>
                </a:lnTo>
                <a:lnTo>
                  <a:pt x="35" y="12"/>
                </a:lnTo>
                <a:lnTo>
                  <a:pt x="35" y="10"/>
                </a:lnTo>
                <a:lnTo>
                  <a:pt x="35" y="8"/>
                </a:lnTo>
                <a:lnTo>
                  <a:pt x="33" y="8"/>
                </a:lnTo>
                <a:lnTo>
                  <a:pt x="33" y="6"/>
                </a:lnTo>
                <a:lnTo>
                  <a:pt x="31" y="6"/>
                </a:lnTo>
                <a:lnTo>
                  <a:pt x="31" y="4"/>
                </a:lnTo>
                <a:lnTo>
                  <a:pt x="29" y="4"/>
                </a:lnTo>
                <a:lnTo>
                  <a:pt x="29" y="2"/>
                </a:lnTo>
                <a:lnTo>
                  <a:pt x="27" y="2"/>
                </a:lnTo>
                <a:lnTo>
                  <a:pt x="24" y="2"/>
                </a:lnTo>
                <a:lnTo>
                  <a:pt x="22" y="2"/>
                </a:lnTo>
                <a:lnTo>
                  <a:pt x="22" y="0"/>
                </a:lnTo>
                <a:lnTo>
                  <a:pt x="20" y="0"/>
                </a:lnTo>
                <a:lnTo>
                  <a:pt x="18" y="0"/>
                </a:lnTo>
                <a:lnTo>
                  <a:pt x="16" y="2"/>
                </a:lnTo>
                <a:lnTo>
                  <a:pt x="13" y="2"/>
                </a:lnTo>
                <a:lnTo>
                  <a:pt x="11" y="2"/>
                </a:lnTo>
                <a:lnTo>
                  <a:pt x="9" y="4"/>
                </a:lnTo>
                <a:lnTo>
                  <a:pt x="7" y="4"/>
                </a:lnTo>
                <a:lnTo>
                  <a:pt x="7" y="6"/>
                </a:lnTo>
                <a:lnTo>
                  <a:pt x="5" y="6"/>
                </a:lnTo>
                <a:lnTo>
                  <a:pt x="5" y="8"/>
                </a:lnTo>
                <a:lnTo>
                  <a:pt x="3" y="8"/>
                </a:lnTo>
                <a:lnTo>
                  <a:pt x="3" y="10"/>
                </a:lnTo>
                <a:lnTo>
                  <a:pt x="3" y="12"/>
                </a:lnTo>
                <a:lnTo>
                  <a:pt x="3" y="14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20"/>
                </a:lnTo>
                <a:lnTo>
                  <a:pt x="0" y="22"/>
                </a:lnTo>
                <a:lnTo>
                  <a:pt x="3" y="22"/>
                </a:lnTo>
                <a:lnTo>
                  <a:pt x="3" y="24"/>
                </a:lnTo>
                <a:lnTo>
                  <a:pt x="3" y="26"/>
                </a:lnTo>
                <a:lnTo>
                  <a:pt x="5" y="28"/>
                </a:lnTo>
                <a:lnTo>
                  <a:pt x="7" y="30"/>
                </a:lnTo>
                <a:lnTo>
                  <a:pt x="9" y="32"/>
                </a:lnTo>
                <a:lnTo>
                  <a:pt x="11" y="32"/>
                </a:lnTo>
                <a:lnTo>
                  <a:pt x="11" y="34"/>
                </a:lnTo>
                <a:lnTo>
                  <a:pt x="13" y="34"/>
                </a:lnTo>
                <a:lnTo>
                  <a:pt x="16" y="34"/>
                </a:lnTo>
                <a:lnTo>
                  <a:pt x="18" y="34"/>
                </a:lnTo>
                <a:lnTo>
                  <a:pt x="20" y="34"/>
                </a:lnTo>
                <a:lnTo>
                  <a:pt x="20" y="18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" name="Freeform 12"/>
          <p:cNvSpPr>
            <a:spLocks/>
          </p:cNvSpPr>
          <p:nvPr/>
        </p:nvSpPr>
        <p:spPr bwMode="auto">
          <a:xfrm>
            <a:off x="6659030" y="4095940"/>
            <a:ext cx="53975" cy="53975"/>
          </a:xfrm>
          <a:custGeom>
            <a:avLst/>
            <a:gdLst>
              <a:gd name="T0" fmla="*/ 53975 w 37"/>
              <a:gd name="T1" fmla="*/ 28575 h 34"/>
              <a:gd name="T2" fmla="*/ 51057 w 37"/>
              <a:gd name="T3" fmla="*/ 25400 h 34"/>
              <a:gd name="T4" fmla="*/ 51057 w 37"/>
              <a:gd name="T5" fmla="*/ 19050 h 34"/>
              <a:gd name="T6" fmla="*/ 48140 w 37"/>
              <a:gd name="T7" fmla="*/ 15875 h 34"/>
              <a:gd name="T8" fmla="*/ 45222 w 37"/>
              <a:gd name="T9" fmla="*/ 9525 h 34"/>
              <a:gd name="T10" fmla="*/ 42305 w 37"/>
              <a:gd name="T11" fmla="*/ 6350 h 34"/>
              <a:gd name="T12" fmla="*/ 35011 w 37"/>
              <a:gd name="T13" fmla="*/ 3175 h 34"/>
              <a:gd name="T14" fmla="*/ 29176 w 37"/>
              <a:gd name="T15" fmla="*/ 3175 h 34"/>
              <a:gd name="T16" fmla="*/ 26258 w 37"/>
              <a:gd name="T17" fmla="*/ 0 h 34"/>
              <a:gd name="T18" fmla="*/ 23341 w 37"/>
              <a:gd name="T19" fmla="*/ 3175 h 34"/>
              <a:gd name="T20" fmla="*/ 16047 w 37"/>
              <a:gd name="T21" fmla="*/ 3175 h 34"/>
              <a:gd name="T22" fmla="*/ 13129 w 37"/>
              <a:gd name="T23" fmla="*/ 6350 h 34"/>
              <a:gd name="T24" fmla="*/ 10211 w 37"/>
              <a:gd name="T25" fmla="*/ 9525 h 34"/>
              <a:gd name="T26" fmla="*/ 7294 w 37"/>
              <a:gd name="T27" fmla="*/ 12700 h 34"/>
              <a:gd name="T28" fmla="*/ 4376 w 37"/>
              <a:gd name="T29" fmla="*/ 15875 h 34"/>
              <a:gd name="T30" fmla="*/ 0 w 37"/>
              <a:gd name="T31" fmla="*/ 22225 h 34"/>
              <a:gd name="T32" fmla="*/ 0 w 37"/>
              <a:gd name="T33" fmla="*/ 28575 h 34"/>
              <a:gd name="T34" fmla="*/ 0 w 37"/>
              <a:gd name="T35" fmla="*/ 34925 h 34"/>
              <a:gd name="T36" fmla="*/ 4376 w 37"/>
              <a:gd name="T37" fmla="*/ 38100 h 34"/>
              <a:gd name="T38" fmla="*/ 4376 w 37"/>
              <a:gd name="T39" fmla="*/ 44450 h 34"/>
              <a:gd name="T40" fmla="*/ 7294 w 37"/>
              <a:gd name="T41" fmla="*/ 47625 h 34"/>
              <a:gd name="T42" fmla="*/ 10211 w 37"/>
              <a:gd name="T43" fmla="*/ 50800 h 34"/>
              <a:gd name="T44" fmla="*/ 16047 w 37"/>
              <a:gd name="T45" fmla="*/ 50800 h 34"/>
              <a:gd name="T46" fmla="*/ 18964 w 37"/>
              <a:gd name="T47" fmla="*/ 53975 h 34"/>
              <a:gd name="T48" fmla="*/ 26258 w 37"/>
              <a:gd name="T49" fmla="*/ 53975 h 34"/>
              <a:gd name="T50" fmla="*/ 32093 w 37"/>
              <a:gd name="T51" fmla="*/ 53975 h 34"/>
              <a:gd name="T52" fmla="*/ 39387 w 37"/>
              <a:gd name="T53" fmla="*/ 50800 h 34"/>
              <a:gd name="T54" fmla="*/ 42305 w 37"/>
              <a:gd name="T55" fmla="*/ 47625 h 34"/>
              <a:gd name="T56" fmla="*/ 45222 w 37"/>
              <a:gd name="T57" fmla="*/ 44450 h 34"/>
              <a:gd name="T58" fmla="*/ 48140 w 37"/>
              <a:gd name="T59" fmla="*/ 41275 h 34"/>
              <a:gd name="T60" fmla="*/ 51057 w 37"/>
              <a:gd name="T61" fmla="*/ 38100 h 34"/>
              <a:gd name="T62" fmla="*/ 51057 w 37"/>
              <a:gd name="T63" fmla="*/ 31750 h 34"/>
              <a:gd name="T64" fmla="*/ 53975 w 37"/>
              <a:gd name="T65" fmla="*/ 28575 h 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7"/>
              <a:gd name="T100" fmla="*/ 0 h 34"/>
              <a:gd name="T101" fmla="*/ 37 w 37"/>
              <a:gd name="T102" fmla="*/ 34 h 3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7" h="34">
                <a:moveTo>
                  <a:pt x="18" y="18"/>
                </a:moveTo>
                <a:lnTo>
                  <a:pt x="37" y="18"/>
                </a:lnTo>
                <a:lnTo>
                  <a:pt x="37" y="16"/>
                </a:lnTo>
                <a:lnTo>
                  <a:pt x="35" y="16"/>
                </a:lnTo>
                <a:lnTo>
                  <a:pt x="35" y="14"/>
                </a:lnTo>
                <a:lnTo>
                  <a:pt x="35" y="12"/>
                </a:lnTo>
                <a:lnTo>
                  <a:pt x="35" y="10"/>
                </a:lnTo>
                <a:lnTo>
                  <a:pt x="33" y="10"/>
                </a:lnTo>
                <a:lnTo>
                  <a:pt x="33" y="8"/>
                </a:lnTo>
                <a:lnTo>
                  <a:pt x="31" y="6"/>
                </a:lnTo>
                <a:lnTo>
                  <a:pt x="31" y="4"/>
                </a:lnTo>
                <a:lnTo>
                  <a:pt x="29" y="4"/>
                </a:lnTo>
                <a:lnTo>
                  <a:pt x="27" y="2"/>
                </a:lnTo>
                <a:lnTo>
                  <a:pt x="24" y="2"/>
                </a:lnTo>
                <a:lnTo>
                  <a:pt x="22" y="2"/>
                </a:lnTo>
                <a:lnTo>
                  <a:pt x="20" y="2"/>
                </a:lnTo>
                <a:lnTo>
                  <a:pt x="20" y="0"/>
                </a:lnTo>
                <a:lnTo>
                  <a:pt x="18" y="0"/>
                </a:lnTo>
                <a:lnTo>
                  <a:pt x="16" y="0"/>
                </a:lnTo>
                <a:lnTo>
                  <a:pt x="16" y="2"/>
                </a:lnTo>
                <a:lnTo>
                  <a:pt x="13" y="2"/>
                </a:lnTo>
                <a:lnTo>
                  <a:pt x="11" y="2"/>
                </a:lnTo>
                <a:lnTo>
                  <a:pt x="9" y="2"/>
                </a:lnTo>
                <a:lnTo>
                  <a:pt x="9" y="4"/>
                </a:lnTo>
                <a:lnTo>
                  <a:pt x="7" y="4"/>
                </a:lnTo>
                <a:lnTo>
                  <a:pt x="7" y="6"/>
                </a:lnTo>
                <a:lnTo>
                  <a:pt x="5" y="6"/>
                </a:lnTo>
                <a:lnTo>
                  <a:pt x="5" y="8"/>
                </a:lnTo>
                <a:lnTo>
                  <a:pt x="3" y="8"/>
                </a:lnTo>
                <a:lnTo>
                  <a:pt x="3" y="10"/>
                </a:lnTo>
                <a:lnTo>
                  <a:pt x="0" y="12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20"/>
                </a:lnTo>
                <a:lnTo>
                  <a:pt x="0" y="22"/>
                </a:lnTo>
                <a:lnTo>
                  <a:pt x="0" y="24"/>
                </a:lnTo>
                <a:lnTo>
                  <a:pt x="3" y="24"/>
                </a:lnTo>
                <a:lnTo>
                  <a:pt x="3" y="26"/>
                </a:lnTo>
                <a:lnTo>
                  <a:pt x="3" y="28"/>
                </a:lnTo>
                <a:lnTo>
                  <a:pt x="5" y="28"/>
                </a:lnTo>
                <a:lnTo>
                  <a:pt x="5" y="30"/>
                </a:lnTo>
                <a:lnTo>
                  <a:pt x="7" y="30"/>
                </a:lnTo>
                <a:lnTo>
                  <a:pt x="7" y="32"/>
                </a:lnTo>
                <a:lnTo>
                  <a:pt x="9" y="32"/>
                </a:lnTo>
                <a:lnTo>
                  <a:pt x="11" y="32"/>
                </a:lnTo>
                <a:lnTo>
                  <a:pt x="11" y="34"/>
                </a:lnTo>
                <a:lnTo>
                  <a:pt x="13" y="34"/>
                </a:lnTo>
                <a:lnTo>
                  <a:pt x="16" y="34"/>
                </a:lnTo>
                <a:lnTo>
                  <a:pt x="18" y="34"/>
                </a:lnTo>
                <a:lnTo>
                  <a:pt x="20" y="34"/>
                </a:lnTo>
                <a:lnTo>
                  <a:pt x="22" y="34"/>
                </a:lnTo>
                <a:lnTo>
                  <a:pt x="24" y="34"/>
                </a:lnTo>
                <a:lnTo>
                  <a:pt x="27" y="32"/>
                </a:lnTo>
                <a:lnTo>
                  <a:pt x="29" y="32"/>
                </a:lnTo>
                <a:lnTo>
                  <a:pt x="29" y="30"/>
                </a:lnTo>
                <a:lnTo>
                  <a:pt x="31" y="30"/>
                </a:lnTo>
                <a:lnTo>
                  <a:pt x="31" y="28"/>
                </a:lnTo>
                <a:lnTo>
                  <a:pt x="33" y="28"/>
                </a:lnTo>
                <a:lnTo>
                  <a:pt x="33" y="26"/>
                </a:lnTo>
                <a:lnTo>
                  <a:pt x="35" y="26"/>
                </a:lnTo>
                <a:lnTo>
                  <a:pt x="35" y="24"/>
                </a:lnTo>
                <a:lnTo>
                  <a:pt x="35" y="22"/>
                </a:lnTo>
                <a:lnTo>
                  <a:pt x="35" y="20"/>
                </a:lnTo>
                <a:lnTo>
                  <a:pt x="37" y="20"/>
                </a:lnTo>
                <a:lnTo>
                  <a:pt x="37" y="18"/>
                </a:lnTo>
                <a:lnTo>
                  <a:pt x="18" y="18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87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718400" y="111766"/>
                <a:ext cx="8755200" cy="787473"/>
              </a:xfrm>
            </p:spPr>
            <p:txBody>
              <a:bodyPr/>
              <a:lstStyle/>
              <a:p>
                <a:r>
                  <a:rPr lang="en-GB" dirty="0"/>
                  <a:t>Power coupling - Loaded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t="-13846" b="-3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1991544" y="1052736"/>
                <a:ext cx="9145016" cy="5305997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Note that the generator inner impedance also loads the cavity – for very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000" dirty="0"/>
                  <a:t> more than the cavity wall losses.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To calculate the loaded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sz="20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2000" dirty="0"/>
                  <a:t>), losses have to be added:</a:t>
                </a:r>
              </a:p>
              <a:p>
                <a:endParaRPr lang="en-GB" sz="5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 panose="02040503050406030204" pitchFamily="18" charset="0"/>
                                </a:rPr>
                                <m:t>loss</m:t>
                              </m:r>
                            </m:sub>
                          </m:s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 panose="02040503050406030204" pitchFamily="18" charset="0"/>
                                </a:rPr>
                                <m:t>ext</m:t>
                              </m:r>
                            </m:sub>
                          </m:s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+…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𝑊</m:t>
                          </m:r>
                        </m:den>
                      </m:f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sz="20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latin typeface="Cambria Math" panose="02040503050406030204" pitchFamily="18" charset="0"/>
                                </a:rPr>
                                <m:t>ext</m:t>
                              </m:r>
                            </m:sub>
                          </m:sSub>
                        </m:den>
                      </m:f>
                      <m:r>
                        <a:rPr lang="en-GB" sz="20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…</m:t>
                          </m:r>
                        </m:den>
                      </m:f>
                      <m:r>
                        <a:rPr lang="en-GB" sz="2000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endParaRPr lang="en-GB" sz="5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coupling factor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000" dirty="0"/>
                  <a:t> is the ratio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ext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loss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dirty="0"/>
                  <a:t>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With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000" dirty="0"/>
                  <a:t>, the loaded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GB" sz="2000" dirty="0"/>
                  <a:t> can be written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𝛽</m:t>
                          </m:r>
                        </m:den>
                      </m:f>
                      <m:r>
                        <a:rPr lang="en-GB" sz="2000" i="1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For NC cavities, often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sz="2000" dirty="0"/>
                  <a:t> is chosen (power amplifier matched to empty cavity); for SC cavities,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…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sz="2000" dirty="0"/>
                  <a:t>.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1991544" y="1052736"/>
                <a:ext cx="9145016" cy="5305997"/>
              </a:xfrm>
              <a:prstGeom prst="rect">
                <a:avLst/>
              </a:prstGeom>
              <a:blipFill>
                <a:blip r:embed="rId3"/>
                <a:stretch>
                  <a:fillRect l="-600" t="-12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591" t="3585" r="3817" b="5606"/>
          <a:stretch/>
        </p:blipFill>
        <p:spPr>
          <a:xfrm>
            <a:off x="7665396" y="5155661"/>
            <a:ext cx="3540868" cy="147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86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While a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000" dirty="0"/>
                  <a:t> results in small wall losses, so less power is needed for the same voltage.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On the other hand the bandwidth becomes very narrow.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Note: a 1 GHz cavity with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000" dirty="0"/>
                  <a:t>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GB" sz="2000" dirty="0"/>
                  <a:t> has a natural bandwidth of 0.1 Hz!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… to make this manageable,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i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GB" sz="2000" dirty="0"/>
                  <a:t> is chosen much smaller!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 l="-579" t="-14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Resonance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877822" y="899239"/>
            <a:ext cx="6414961" cy="3588819"/>
            <a:chOff x="2558589" y="1124744"/>
            <a:chExt cx="6414961" cy="358881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t="6760"/>
            <a:stretch/>
          </p:blipFill>
          <p:spPr>
            <a:xfrm>
              <a:off x="2558589" y="1124744"/>
              <a:ext cx="6414961" cy="358881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 bwMode="auto">
                <a:xfrm>
                  <a:off x="6065384" y="1270001"/>
                  <a:ext cx="1055610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=1000</m:t>
                        </m:r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542972" y="1270000"/>
                  <a:ext cx="1055610" cy="30777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5882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 bwMode="auto">
                <a:xfrm>
                  <a:off x="6094412" y="2406181"/>
                  <a:ext cx="956224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=100</m:t>
                        </m:r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572000" y="2406180"/>
                  <a:ext cx="956224" cy="307777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600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 bwMode="auto">
                <a:xfrm>
                  <a:off x="5661010" y="3455483"/>
                  <a:ext cx="808748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a14:m>
                  <a:r>
                    <a:rPr lang="en-GB" sz="1400" dirty="0"/>
                    <a:t>0</a:t>
                  </a: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38598" y="3455482"/>
                  <a:ext cx="808748" cy="30777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t="-4000" r="-1504" b="-2000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 bwMode="auto">
                <a:xfrm>
                  <a:off x="5766070" y="4177462"/>
                  <a:ext cx="757450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243658" y="4177461"/>
                  <a:ext cx="757450" cy="30777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5882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rot="16200000">
                <a:off x="2192537" y="718705"/>
                <a:ext cx="617733" cy="5425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𝑍</m:t>
                          </m:r>
                          <m:d>
                            <m:d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f>
                            <m:fPr>
                              <m:type m:val="lin"/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190948" y="718704"/>
                <a:ext cx="617733" cy="542521"/>
              </a:xfrm>
              <a:prstGeom prst="rect">
                <a:avLst/>
              </a:prstGeom>
              <a:blipFill rotWithShape="0">
                <a:blip r:embed="rId9"/>
                <a:stretch>
                  <a:fillRect l="-8989" t="-43564" r="-88764" b="-118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9397941" y="4239143"/>
                <a:ext cx="437363" cy="4978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6352" y="4239142"/>
                <a:ext cx="437363" cy="49782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185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Rectangle 2"/>
          <p:cNvSpPr>
            <a:spLocks noGrp="1" noChangeArrowheads="1"/>
          </p:cNvSpPr>
          <p:nvPr>
            <p:ph type="title"/>
          </p:nvPr>
        </p:nvSpPr>
        <p:spPr>
          <a:xfrm>
            <a:off x="1718400" y="111766"/>
            <a:ext cx="5615850" cy="78747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Loss factor</a:t>
            </a:r>
          </a:p>
        </p:txBody>
      </p:sp>
      <p:sp>
        <p:nvSpPr>
          <p:cNvPr id="1986" name="Date Placeholder 19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28-Sep-20</a:t>
            </a:r>
          </a:p>
        </p:txBody>
      </p:sp>
      <p:sp>
        <p:nvSpPr>
          <p:cNvPr id="1985" name="Footer Placeholder 198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EJ: Cavity Design             EASISchool3          2020 Genoa</a:t>
            </a:r>
          </a:p>
        </p:txBody>
      </p:sp>
      <p:sp>
        <p:nvSpPr>
          <p:cNvPr id="1984" name="Slide Number Placeholder 19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34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/>
              <p:cNvSpPr>
                <a:spLocks noGrp="1"/>
              </p:cNvSpPr>
              <p:nvPr>
                <p:ph idx="4294967295"/>
              </p:nvPr>
            </p:nvSpPr>
            <p:spPr>
              <a:xfrm>
                <a:off x="2055343" y="1125539"/>
                <a:ext cx="3783013" cy="862012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loss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den>
                          </m:f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b="0" i="0" smtClean="0">
                                          <a:latin typeface="Cambria Math" panose="02040503050406030204" pitchFamily="18" charset="0"/>
                                        </a:rPr>
                                        <m:t>acc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2055343" y="1125539"/>
                <a:ext cx="3783013" cy="8620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847" name="Rectangle 892"/>
              <p:cNvSpPr>
                <a:spLocks noChangeArrowheads="1"/>
              </p:cNvSpPr>
              <p:nvPr/>
            </p:nvSpPr>
            <p:spPr bwMode="auto">
              <a:xfrm>
                <a:off x="2620452" y="3599657"/>
                <a:ext cx="2533650" cy="4985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eaLnBrk="0" hangingPunct="0">
                  <a:lnSpc>
                    <a:spcPct val="90000"/>
                  </a:lnSpc>
                </a:pPr>
                <a:r>
                  <a:rPr lang="en-US" dirty="0"/>
                  <a:t>Voltage induced by a single charge</a:t>
                </a:r>
                <a:r>
                  <a:rPr lang="en-US" i="1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i="1" dirty="0"/>
                  <a:t>:   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2 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loss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2847" name="Rectangle 89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18864" y="3599657"/>
                <a:ext cx="2533650" cy="498598"/>
              </a:xfrm>
              <a:prstGeom prst="rect">
                <a:avLst/>
              </a:prstGeom>
              <a:blipFill rotWithShape="0">
                <a:blip r:embed="rId4"/>
                <a:stretch>
                  <a:fillRect l="-5783" t="-20732" r="-7229" b="-2804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849" name="Freeform 967"/>
          <p:cNvSpPr>
            <a:spLocks/>
          </p:cNvSpPr>
          <p:nvPr/>
        </p:nvSpPr>
        <p:spPr bwMode="auto">
          <a:xfrm>
            <a:off x="6908331" y="2009775"/>
            <a:ext cx="280987" cy="14288"/>
          </a:xfrm>
          <a:custGeom>
            <a:avLst/>
            <a:gdLst>
              <a:gd name="T0" fmla="*/ 280987 w 280"/>
              <a:gd name="T1" fmla="*/ 6123 h 14"/>
              <a:gd name="T2" fmla="*/ 280987 w 280"/>
              <a:gd name="T3" fmla="*/ 0 h 14"/>
              <a:gd name="T4" fmla="*/ 0 w 280"/>
              <a:gd name="T5" fmla="*/ 0 h 14"/>
              <a:gd name="T6" fmla="*/ 0 w 280"/>
              <a:gd name="T7" fmla="*/ 14288 h 14"/>
              <a:gd name="T8" fmla="*/ 280987 w 280"/>
              <a:gd name="T9" fmla="*/ 14288 h 14"/>
              <a:gd name="T10" fmla="*/ 280987 w 280"/>
              <a:gd name="T11" fmla="*/ 6123 h 1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"/>
              <a:gd name="T19" fmla="*/ 0 h 14"/>
              <a:gd name="T20" fmla="*/ 280 w 280"/>
              <a:gd name="T21" fmla="*/ 14 h 1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" h="14">
                <a:moveTo>
                  <a:pt x="280" y="6"/>
                </a:moveTo>
                <a:lnTo>
                  <a:pt x="280" y="0"/>
                </a:lnTo>
                <a:lnTo>
                  <a:pt x="0" y="0"/>
                </a:lnTo>
                <a:lnTo>
                  <a:pt x="0" y="14"/>
                </a:lnTo>
                <a:lnTo>
                  <a:pt x="280" y="14"/>
                </a:lnTo>
                <a:lnTo>
                  <a:pt x="28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50" name="Freeform 968"/>
          <p:cNvSpPr>
            <a:spLocks/>
          </p:cNvSpPr>
          <p:nvPr/>
        </p:nvSpPr>
        <p:spPr bwMode="auto">
          <a:xfrm>
            <a:off x="6908331" y="1965327"/>
            <a:ext cx="280987" cy="15875"/>
          </a:xfrm>
          <a:custGeom>
            <a:avLst/>
            <a:gdLst>
              <a:gd name="T0" fmla="*/ 280987 w 280"/>
              <a:gd name="T1" fmla="*/ 7938 h 16"/>
              <a:gd name="T2" fmla="*/ 280987 w 280"/>
              <a:gd name="T3" fmla="*/ 0 h 16"/>
              <a:gd name="T4" fmla="*/ 0 w 280"/>
              <a:gd name="T5" fmla="*/ 0 h 16"/>
              <a:gd name="T6" fmla="*/ 0 w 280"/>
              <a:gd name="T7" fmla="*/ 15875 h 16"/>
              <a:gd name="T8" fmla="*/ 280987 w 280"/>
              <a:gd name="T9" fmla="*/ 15875 h 16"/>
              <a:gd name="T10" fmla="*/ 280987 w 280"/>
              <a:gd name="T11" fmla="*/ 7938 h 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"/>
              <a:gd name="T19" fmla="*/ 0 h 16"/>
              <a:gd name="T20" fmla="*/ 280 w 280"/>
              <a:gd name="T21" fmla="*/ 16 h 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" h="16">
                <a:moveTo>
                  <a:pt x="280" y="8"/>
                </a:moveTo>
                <a:lnTo>
                  <a:pt x="280" y="0"/>
                </a:lnTo>
                <a:lnTo>
                  <a:pt x="0" y="0"/>
                </a:lnTo>
                <a:lnTo>
                  <a:pt x="0" y="16"/>
                </a:lnTo>
                <a:lnTo>
                  <a:pt x="280" y="16"/>
                </a:lnTo>
                <a:lnTo>
                  <a:pt x="280" y="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51" name="Freeform 969"/>
          <p:cNvSpPr>
            <a:spLocks/>
          </p:cNvSpPr>
          <p:nvPr/>
        </p:nvSpPr>
        <p:spPr bwMode="auto">
          <a:xfrm>
            <a:off x="7049616" y="1354140"/>
            <a:ext cx="865188" cy="447675"/>
          </a:xfrm>
          <a:custGeom>
            <a:avLst/>
            <a:gdLst>
              <a:gd name="T0" fmla="*/ 0 w 870"/>
              <a:gd name="T1" fmla="*/ 0 h 415"/>
              <a:gd name="T2" fmla="*/ 865188 w 870"/>
              <a:gd name="T3" fmla="*/ 0 h 415"/>
              <a:gd name="T4" fmla="*/ 865188 w 870"/>
              <a:gd name="T5" fmla="*/ 447675 h 415"/>
              <a:gd name="T6" fmla="*/ 0 60000 65536"/>
              <a:gd name="T7" fmla="*/ 0 60000 65536"/>
              <a:gd name="T8" fmla="*/ 0 60000 65536"/>
              <a:gd name="T9" fmla="*/ 0 w 870"/>
              <a:gd name="T10" fmla="*/ 0 h 415"/>
              <a:gd name="T11" fmla="*/ 870 w 870"/>
              <a:gd name="T12" fmla="*/ 415 h 4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70" h="415">
                <a:moveTo>
                  <a:pt x="0" y="0"/>
                </a:moveTo>
                <a:lnTo>
                  <a:pt x="870" y="0"/>
                </a:lnTo>
                <a:lnTo>
                  <a:pt x="870" y="41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52" name="Freeform 970"/>
          <p:cNvSpPr>
            <a:spLocks/>
          </p:cNvSpPr>
          <p:nvPr/>
        </p:nvSpPr>
        <p:spPr bwMode="auto">
          <a:xfrm>
            <a:off x="7049616" y="2274888"/>
            <a:ext cx="865188" cy="449262"/>
          </a:xfrm>
          <a:custGeom>
            <a:avLst/>
            <a:gdLst>
              <a:gd name="T0" fmla="*/ 865188 w 870"/>
              <a:gd name="T1" fmla="*/ 0 h 417"/>
              <a:gd name="T2" fmla="*/ 865188 w 870"/>
              <a:gd name="T3" fmla="*/ 449262 h 417"/>
              <a:gd name="T4" fmla="*/ 0 w 870"/>
              <a:gd name="T5" fmla="*/ 449262 h 417"/>
              <a:gd name="T6" fmla="*/ 0 60000 65536"/>
              <a:gd name="T7" fmla="*/ 0 60000 65536"/>
              <a:gd name="T8" fmla="*/ 0 60000 65536"/>
              <a:gd name="T9" fmla="*/ 0 w 870"/>
              <a:gd name="T10" fmla="*/ 0 h 417"/>
              <a:gd name="T11" fmla="*/ 870 w 870"/>
              <a:gd name="T12" fmla="*/ 417 h 4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70" h="417">
                <a:moveTo>
                  <a:pt x="870" y="0"/>
                </a:moveTo>
                <a:lnTo>
                  <a:pt x="870" y="417"/>
                </a:lnTo>
                <a:lnTo>
                  <a:pt x="0" y="417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53" name="Line 971"/>
          <p:cNvSpPr>
            <a:spLocks noChangeShapeType="1"/>
          </p:cNvSpPr>
          <p:nvPr/>
        </p:nvSpPr>
        <p:spPr bwMode="auto">
          <a:xfrm>
            <a:off x="7049616" y="2016127"/>
            <a:ext cx="1588" cy="708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854" name="Line 972"/>
          <p:cNvSpPr>
            <a:spLocks noChangeShapeType="1"/>
          </p:cNvSpPr>
          <p:nvPr/>
        </p:nvSpPr>
        <p:spPr bwMode="auto">
          <a:xfrm>
            <a:off x="7049616" y="1354138"/>
            <a:ext cx="1588" cy="6334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855" name="Line 973"/>
          <p:cNvSpPr>
            <a:spLocks noChangeShapeType="1"/>
          </p:cNvSpPr>
          <p:nvPr/>
        </p:nvSpPr>
        <p:spPr bwMode="auto">
          <a:xfrm>
            <a:off x="7514756" y="2482850"/>
            <a:ext cx="1587" cy="24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856" name="Freeform 974"/>
          <p:cNvSpPr>
            <a:spLocks/>
          </p:cNvSpPr>
          <p:nvPr/>
        </p:nvSpPr>
        <p:spPr bwMode="auto">
          <a:xfrm>
            <a:off x="7497293" y="2706688"/>
            <a:ext cx="36513" cy="36512"/>
          </a:xfrm>
          <a:custGeom>
            <a:avLst/>
            <a:gdLst>
              <a:gd name="T0" fmla="*/ 36513 w 37"/>
              <a:gd name="T1" fmla="*/ 17182 h 34"/>
              <a:gd name="T2" fmla="*/ 34539 w 37"/>
              <a:gd name="T3" fmla="*/ 21478 h 34"/>
              <a:gd name="T4" fmla="*/ 34539 w 37"/>
              <a:gd name="T5" fmla="*/ 25773 h 34"/>
              <a:gd name="T6" fmla="*/ 32566 w 37"/>
              <a:gd name="T7" fmla="*/ 30069 h 34"/>
              <a:gd name="T8" fmla="*/ 28618 w 37"/>
              <a:gd name="T9" fmla="*/ 32216 h 34"/>
              <a:gd name="T10" fmla="*/ 23684 w 37"/>
              <a:gd name="T11" fmla="*/ 34364 h 34"/>
              <a:gd name="T12" fmla="*/ 19737 w 37"/>
              <a:gd name="T13" fmla="*/ 36512 h 34"/>
              <a:gd name="T14" fmla="*/ 15789 w 37"/>
              <a:gd name="T15" fmla="*/ 36512 h 34"/>
              <a:gd name="T16" fmla="*/ 10855 w 37"/>
              <a:gd name="T17" fmla="*/ 34364 h 34"/>
              <a:gd name="T18" fmla="*/ 8882 w 37"/>
              <a:gd name="T19" fmla="*/ 32216 h 34"/>
              <a:gd name="T20" fmla="*/ 6908 w 37"/>
              <a:gd name="T21" fmla="*/ 30069 h 34"/>
              <a:gd name="T22" fmla="*/ 2961 w 37"/>
              <a:gd name="T23" fmla="*/ 27921 h 34"/>
              <a:gd name="T24" fmla="*/ 0 w 37"/>
              <a:gd name="T25" fmla="*/ 25773 h 34"/>
              <a:gd name="T26" fmla="*/ 0 w 37"/>
              <a:gd name="T27" fmla="*/ 21478 h 34"/>
              <a:gd name="T28" fmla="*/ 0 w 37"/>
              <a:gd name="T29" fmla="*/ 17182 h 34"/>
              <a:gd name="T30" fmla="*/ 0 w 37"/>
              <a:gd name="T31" fmla="*/ 12887 h 34"/>
              <a:gd name="T32" fmla="*/ 2961 w 37"/>
              <a:gd name="T33" fmla="*/ 10739 h 34"/>
              <a:gd name="T34" fmla="*/ 2961 w 37"/>
              <a:gd name="T35" fmla="*/ 6443 h 34"/>
              <a:gd name="T36" fmla="*/ 4934 w 37"/>
              <a:gd name="T37" fmla="*/ 4296 h 34"/>
              <a:gd name="T38" fmla="*/ 6908 w 37"/>
              <a:gd name="T39" fmla="*/ 2148 h 34"/>
              <a:gd name="T40" fmla="*/ 10855 w 37"/>
              <a:gd name="T41" fmla="*/ 2148 h 34"/>
              <a:gd name="T42" fmla="*/ 12829 w 37"/>
              <a:gd name="T43" fmla="*/ 0 h 34"/>
              <a:gd name="T44" fmla="*/ 17763 w 37"/>
              <a:gd name="T45" fmla="*/ 0 h 34"/>
              <a:gd name="T46" fmla="*/ 21710 w 37"/>
              <a:gd name="T47" fmla="*/ 0 h 34"/>
              <a:gd name="T48" fmla="*/ 23684 w 37"/>
              <a:gd name="T49" fmla="*/ 2148 h 34"/>
              <a:gd name="T50" fmla="*/ 28618 w 37"/>
              <a:gd name="T51" fmla="*/ 2148 h 34"/>
              <a:gd name="T52" fmla="*/ 30592 w 37"/>
              <a:gd name="T53" fmla="*/ 4296 h 34"/>
              <a:gd name="T54" fmla="*/ 32566 w 37"/>
              <a:gd name="T55" fmla="*/ 6443 h 34"/>
              <a:gd name="T56" fmla="*/ 34539 w 37"/>
              <a:gd name="T57" fmla="*/ 8591 h 34"/>
              <a:gd name="T58" fmla="*/ 34539 w 37"/>
              <a:gd name="T59" fmla="*/ 12887 h 34"/>
              <a:gd name="T60" fmla="*/ 36513 w 37"/>
              <a:gd name="T61" fmla="*/ 15034 h 34"/>
              <a:gd name="T62" fmla="*/ 17763 w 37"/>
              <a:gd name="T63" fmla="*/ 17182 h 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7"/>
              <a:gd name="T97" fmla="*/ 0 h 34"/>
              <a:gd name="T98" fmla="*/ 37 w 37"/>
              <a:gd name="T99" fmla="*/ 34 h 3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7" h="34">
                <a:moveTo>
                  <a:pt x="18" y="16"/>
                </a:moveTo>
                <a:lnTo>
                  <a:pt x="37" y="16"/>
                </a:lnTo>
                <a:lnTo>
                  <a:pt x="37" y="18"/>
                </a:lnTo>
                <a:lnTo>
                  <a:pt x="35" y="20"/>
                </a:lnTo>
                <a:lnTo>
                  <a:pt x="35" y="22"/>
                </a:lnTo>
                <a:lnTo>
                  <a:pt x="35" y="24"/>
                </a:lnTo>
                <a:lnTo>
                  <a:pt x="33" y="26"/>
                </a:lnTo>
                <a:lnTo>
                  <a:pt x="33" y="28"/>
                </a:lnTo>
                <a:lnTo>
                  <a:pt x="31" y="28"/>
                </a:lnTo>
                <a:lnTo>
                  <a:pt x="29" y="30"/>
                </a:lnTo>
                <a:lnTo>
                  <a:pt x="27" y="32"/>
                </a:lnTo>
                <a:lnTo>
                  <a:pt x="24" y="32"/>
                </a:lnTo>
                <a:lnTo>
                  <a:pt x="22" y="32"/>
                </a:lnTo>
                <a:lnTo>
                  <a:pt x="20" y="34"/>
                </a:lnTo>
                <a:lnTo>
                  <a:pt x="18" y="34"/>
                </a:lnTo>
                <a:lnTo>
                  <a:pt x="16" y="34"/>
                </a:lnTo>
                <a:lnTo>
                  <a:pt x="13" y="32"/>
                </a:lnTo>
                <a:lnTo>
                  <a:pt x="11" y="32"/>
                </a:lnTo>
                <a:lnTo>
                  <a:pt x="9" y="32"/>
                </a:lnTo>
                <a:lnTo>
                  <a:pt x="9" y="30"/>
                </a:lnTo>
                <a:lnTo>
                  <a:pt x="7" y="30"/>
                </a:lnTo>
                <a:lnTo>
                  <a:pt x="7" y="28"/>
                </a:lnTo>
                <a:lnTo>
                  <a:pt x="5" y="28"/>
                </a:lnTo>
                <a:lnTo>
                  <a:pt x="3" y="26"/>
                </a:lnTo>
                <a:lnTo>
                  <a:pt x="3" y="24"/>
                </a:lnTo>
                <a:lnTo>
                  <a:pt x="0" y="24"/>
                </a:lnTo>
                <a:lnTo>
                  <a:pt x="0" y="22"/>
                </a:lnTo>
                <a:lnTo>
                  <a:pt x="0" y="20"/>
                </a:lnTo>
                <a:lnTo>
                  <a:pt x="0" y="18"/>
                </a:lnTo>
                <a:lnTo>
                  <a:pt x="0" y="16"/>
                </a:lnTo>
                <a:lnTo>
                  <a:pt x="0" y="14"/>
                </a:lnTo>
                <a:lnTo>
                  <a:pt x="0" y="12"/>
                </a:lnTo>
                <a:lnTo>
                  <a:pt x="0" y="10"/>
                </a:lnTo>
                <a:lnTo>
                  <a:pt x="3" y="10"/>
                </a:lnTo>
                <a:lnTo>
                  <a:pt x="3" y="8"/>
                </a:lnTo>
                <a:lnTo>
                  <a:pt x="3" y="6"/>
                </a:lnTo>
                <a:lnTo>
                  <a:pt x="5" y="6"/>
                </a:lnTo>
                <a:lnTo>
                  <a:pt x="5" y="4"/>
                </a:lnTo>
                <a:lnTo>
                  <a:pt x="7" y="4"/>
                </a:lnTo>
                <a:lnTo>
                  <a:pt x="7" y="2"/>
                </a:lnTo>
                <a:lnTo>
                  <a:pt x="9" y="2"/>
                </a:lnTo>
                <a:lnTo>
                  <a:pt x="11" y="2"/>
                </a:lnTo>
                <a:lnTo>
                  <a:pt x="11" y="0"/>
                </a:lnTo>
                <a:lnTo>
                  <a:pt x="13" y="0"/>
                </a:lnTo>
                <a:lnTo>
                  <a:pt x="16" y="0"/>
                </a:lnTo>
                <a:lnTo>
                  <a:pt x="18" y="0"/>
                </a:lnTo>
                <a:lnTo>
                  <a:pt x="20" y="0"/>
                </a:lnTo>
                <a:lnTo>
                  <a:pt x="22" y="0"/>
                </a:lnTo>
                <a:lnTo>
                  <a:pt x="24" y="0"/>
                </a:lnTo>
                <a:lnTo>
                  <a:pt x="24" y="2"/>
                </a:lnTo>
                <a:lnTo>
                  <a:pt x="27" y="2"/>
                </a:lnTo>
                <a:lnTo>
                  <a:pt x="29" y="2"/>
                </a:lnTo>
                <a:lnTo>
                  <a:pt x="29" y="4"/>
                </a:lnTo>
                <a:lnTo>
                  <a:pt x="31" y="4"/>
                </a:lnTo>
                <a:lnTo>
                  <a:pt x="31" y="6"/>
                </a:lnTo>
                <a:lnTo>
                  <a:pt x="33" y="6"/>
                </a:lnTo>
                <a:lnTo>
                  <a:pt x="33" y="8"/>
                </a:lnTo>
                <a:lnTo>
                  <a:pt x="35" y="8"/>
                </a:lnTo>
                <a:lnTo>
                  <a:pt x="35" y="10"/>
                </a:lnTo>
                <a:lnTo>
                  <a:pt x="35" y="12"/>
                </a:lnTo>
                <a:lnTo>
                  <a:pt x="35" y="14"/>
                </a:lnTo>
                <a:lnTo>
                  <a:pt x="37" y="14"/>
                </a:lnTo>
                <a:lnTo>
                  <a:pt x="37" y="16"/>
                </a:lnTo>
                <a:lnTo>
                  <a:pt x="18" y="16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57" name="Freeform 975"/>
          <p:cNvSpPr>
            <a:spLocks/>
          </p:cNvSpPr>
          <p:nvPr/>
        </p:nvSpPr>
        <p:spPr bwMode="auto">
          <a:xfrm>
            <a:off x="7497293" y="1335088"/>
            <a:ext cx="36513" cy="36512"/>
          </a:xfrm>
          <a:custGeom>
            <a:avLst/>
            <a:gdLst>
              <a:gd name="T0" fmla="*/ 36513 w 37"/>
              <a:gd name="T1" fmla="*/ 19330 h 34"/>
              <a:gd name="T2" fmla="*/ 34539 w 37"/>
              <a:gd name="T3" fmla="*/ 17182 h 34"/>
              <a:gd name="T4" fmla="*/ 34539 w 37"/>
              <a:gd name="T5" fmla="*/ 12887 h 34"/>
              <a:gd name="T6" fmla="*/ 32566 w 37"/>
              <a:gd name="T7" fmla="*/ 10739 h 34"/>
              <a:gd name="T8" fmla="*/ 30592 w 37"/>
              <a:gd name="T9" fmla="*/ 6443 h 34"/>
              <a:gd name="T10" fmla="*/ 28618 w 37"/>
              <a:gd name="T11" fmla="*/ 4296 h 34"/>
              <a:gd name="T12" fmla="*/ 23684 w 37"/>
              <a:gd name="T13" fmla="*/ 2148 h 34"/>
              <a:gd name="T14" fmla="*/ 19737 w 37"/>
              <a:gd name="T15" fmla="*/ 2148 h 34"/>
              <a:gd name="T16" fmla="*/ 17763 w 37"/>
              <a:gd name="T17" fmla="*/ 0 h 34"/>
              <a:gd name="T18" fmla="*/ 15789 w 37"/>
              <a:gd name="T19" fmla="*/ 2148 h 34"/>
              <a:gd name="T20" fmla="*/ 10855 w 37"/>
              <a:gd name="T21" fmla="*/ 2148 h 34"/>
              <a:gd name="T22" fmla="*/ 8882 w 37"/>
              <a:gd name="T23" fmla="*/ 4296 h 34"/>
              <a:gd name="T24" fmla="*/ 6908 w 37"/>
              <a:gd name="T25" fmla="*/ 6443 h 34"/>
              <a:gd name="T26" fmla="*/ 4934 w 37"/>
              <a:gd name="T27" fmla="*/ 8591 h 34"/>
              <a:gd name="T28" fmla="*/ 2961 w 37"/>
              <a:gd name="T29" fmla="*/ 10739 h 34"/>
              <a:gd name="T30" fmla="*/ 0 w 37"/>
              <a:gd name="T31" fmla="*/ 15034 h 34"/>
              <a:gd name="T32" fmla="*/ 0 w 37"/>
              <a:gd name="T33" fmla="*/ 19330 h 34"/>
              <a:gd name="T34" fmla="*/ 0 w 37"/>
              <a:gd name="T35" fmla="*/ 23625 h 34"/>
              <a:gd name="T36" fmla="*/ 2961 w 37"/>
              <a:gd name="T37" fmla="*/ 25773 h 34"/>
              <a:gd name="T38" fmla="*/ 2961 w 37"/>
              <a:gd name="T39" fmla="*/ 30069 h 34"/>
              <a:gd name="T40" fmla="*/ 4934 w 37"/>
              <a:gd name="T41" fmla="*/ 32216 h 34"/>
              <a:gd name="T42" fmla="*/ 6908 w 37"/>
              <a:gd name="T43" fmla="*/ 34364 h 34"/>
              <a:gd name="T44" fmla="*/ 10855 w 37"/>
              <a:gd name="T45" fmla="*/ 34364 h 34"/>
              <a:gd name="T46" fmla="*/ 12829 w 37"/>
              <a:gd name="T47" fmla="*/ 36512 h 34"/>
              <a:gd name="T48" fmla="*/ 17763 w 37"/>
              <a:gd name="T49" fmla="*/ 36512 h 34"/>
              <a:gd name="T50" fmla="*/ 21710 w 37"/>
              <a:gd name="T51" fmla="*/ 36512 h 34"/>
              <a:gd name="T52" fmla="*/ 26645 w 37"/>
              <a:gd name="T53" fmla="*/ 34364 h 34"/>
              <a:gd name="T54" fmla="*/ 28618 w 37"/>
              <a:gd name="T55" fmla="*/ 32216 h 34"/>
              <a:gd name="T56" fmla="*/ 30592 w 37"/>
              <a:gd name="T57" fmla="*/ 30069 h 34"/>
              <a:gd name="T58" fmla="*/ 32566 w 37"/>
              <a:gd name="T59" fmla="*/ 27921 h 34"/>
              <a:gd name="T60" fmla="*/ 34539 w 37"/>
              <a:gd name="T61" fmla="*/ 25773 h 34"/>
              <a:gd name="T62" fmla="*/ 34539 w 37"/>
              <a:gd name="T63" fmla="*/ 21478 h 34"/>
              <a:gd name="T64" fmla="*/ 36513 w 37"/>
              <a:gd name="T65" fmla="*/ 19330 h 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7"/>
              <a:gd name="T100" fmla="*/ 0 h 34"/>
              <a:gd name="T101" fmla="*/ 37 w 37"/>
              <a:gd name="T102" fmla="*/ 34 h 3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7" h="34">
                <a:moveTo>
                  <a:pt x="18" y="18"/>
                </a:moveTo>
                <a:lnTo>
                  <a:pt x="37" y="18"/>
                </a:lnTo>
                <a:lnTo>
                  <a:pt x="37" y="16"/>
                </a:lnTo>
                <a:lnTo>
                  <a:pt x="35" y="16"/>
                </a:lnTo>
                <a:lnTo>
                  <a:pt x="35" y="14"/>
                </a:lnTo>
                <a:lnTo>
                  <a:pt x="35" y="12"/>
                </a:lnTo>
                <a:lnTo>
                  <a:pt x="35" y="10"/>
                </a:lnTo>
                <a:lnTo>
                  <a:pt x="33" y="10"/>
                </a:lnTo>
                <a:lnTo>
                  <a:pt x="33" y="8"/>
                </a:lnTo>
                <a:lnTo>
                  <a:pt x="31" y="6"/>
                </a:lnTo>
                <a:lnTo>
                  <a:pt x="31" y="4"/>
                </a:lnTo>
                <a:lnTo>
                  <a:pt x="29" y="4"/>
                </a:lnTo>
                <a:lnTo>
                  <a:pt x="27" y="2"/>
                </a:lnTo>
                <a:lnTo>
                  <a:pt x="24" y="2"/>
                </a:lnTo>
                <a:lnTo>
                  <a:pt x="22" y="2"/>
                </a:lnTo>
                <a:lnTo>
                  <a:pt x="20" y="2"/>
                </a:lnTo>
                <a:lnTo>
                  <a:pt x="20" y="0"/>
                </a:lnTo>
                <a:lnTo>
                  <a:pt x="18" y="0"/>
                </a:lnTo>
                <a:lnTo>
                  <a:pt x="16" y="0"/>
                </a:lnTo>
                <a:lnTo>
                  <a:pt x="16" y="2"/>
                </a:lnTo>
                <a:lnTo>
                  <a:pt x="13" y="2"/>
                </a:lnTo>
                <a:lnTo>
                  <a:pt x="11" y="2"/>
                </a:lnTo>
                <a:lnTo>
                  <a:pt x="9" y="2"/>
                </a:lnTo>
                <a:lnTo>
                  <a:pt x="9" y="4"/>
                </a:lnTo>
                <a:lnTo>
                  <a:pt x="7" y="4"/>
                </a:lnTo>
                <a:lnTo>
                  <a:pt x="7" y="6"/>
                </a:lnTo>
                <a:lnTo>
                  <a:pt x="5" y="6"/>
                </a:lnTo>
                <a:lnTo>
                  <a:pt x="5" y="8"/>
                </a:lnTo>
                <a:lnTo>
                  <a:pt x="3" y="8"/>
                </a:lnTo>
                <a:lnTo>
                  <a:pt x="3" y="10"/>
                </a:lnTo>
                <a:lnTo>
                  <a:pt x="0" y="12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20"/>
                </a:lnTo>
                <a:lnTo>
                  <a:pt x="0" y="22"/>
                </a:lnTo>
                <a:lnTo>
                  <a:pt x="0" y="24"/>
                </a:lnTo>
                <a:lnTo>
                  <a:pt x="3" y="24"/>
                </a:lnTo>
                <a:lnTo>
                  <a:pt x="3" y="26"/>
                </a:lnTo>
                <a:lnTo>
                  <a:pt x="3" y="28"/>
                </a:lnTo>
                <a:lnTo>
                  <a:pt x="5" y="28"/>
                </a:lnTo>
                <a:lnTo>
                  <a:pt x="5" y="30"/>
                </a:lnTo>
                <a:lnTo>
                  <a:pt x="7" y="30"/>
                </a:lnTo>
                <a:lnTo>
                  <a:pt x="7" y="32"/>
                </a:lnTo>
                <a:lnTo>
                  <a:pt x="9" y="32"/>
                </a:lnTo>
                <a:lnTo>
                  <a:pt x="11" y="32"/>
                </a:lnTo>
                <a:lnTo>
                  <a:pt x="11" y="34"/>
                </a:lnTo>
                <a:lnTo>
                  <a:pt x="13" y="34"/>
                </a:lnTo>
                <a:lnTo>
                  <a:pt x="16" y="34"/>
                </a:lnTo>
                <a:lnTo>
                  <a:pt x="18" y="34"/>
                </a:lnTo>
                <a:lnTo>
                  <a:pt x="20" y="34"/>
                </a:lnTo>
                <a:lnTo>
                  <a:pt x="22" y="34"/>
                </a:lnTo>
                <a:lnTo>
                  <a:pt x="24" y="34"/>
                </a:lnTo>
                <a:lnTo>
                  <a:pt x="27" y="32"/>
                </a:lnTo>
                <a:lnTo>
                  <a:pt x="29" y="32"/>
                </a:lnTo>
                <a:lnTo>
                  <a:pt x="29" y="30"/>
                </a:lnTo>
                <a:lnTo>
                  <a:pt x="31" y="30"/>
                </a:lnTo>
                <a:lnTo>
                  <a:pt x="31" y="28"/>
                </a:lnTo>
                <a:lnTo>
                  <a:pt x="33" y="28"/>
                </a:lnTo>
                <a:lnTo>
                  <a:pt x="33" y="26"/>
                </a:lnTo>
                <a:lnTo>
                  <a:pt x="35" y="26"/>
                </a:lnTo>
                <a:lnTo>
                  <a:pt x="35" y="24"/>
                </a:lnTo>
                <a:lnTo>
                  <a:pt x="35" y="22"/>
                </a:lnTo>
                <a:lnTo>
                  <a:pt x="35" y="20"/>
                </a:lnTo>
                <a:lnTo>
                  <a:pt x="37" y="20"/>
                </a:lnTo>
                <a:lnTo>
                  <a:pt x="37" y="18"/>
                </a:lnTo>
                <a:lnTo>
                  <a:pt x="18" y="18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58" name="Line 976"/>
          <p:cNvSpPr>
            <a:spLocks noChangeShapeType="1"/>
          </p:cNvSpPr>
          <p:nvPr/>
        </p:nvSpPr>
        <p:spPr bwMode="auto">
          <a:xfrm>
            <a:off x="7514756" y="1354138"/>
            <a:ext cx="1587" cy="258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859" name="Freeform 977"/>
          <p:cNvSpPr>
            <a:spLocks/>
          </p:cNvSpPr>
          <p:nvPr/>
        </p:nvSpPr>
        <p:spPr bwMode="auto">
          <a:xfrm>
            <a:off x="7430618" y="1612902"/>
            <a:ext cx="85725" cy="174625"/>
          </a:xfrm>
          <a:custGeom>
            <a:avLst/>
            <a:gdLst>
              <a:gd name="T0" fmla="*/ 81784 w 87"/>
              <a:gd name="T1" fmla="*/ 174625 h 162"/>
              <a:gd name="T2" fmla="*/ 72916 w 87"/>
              <a:gd name="T3" fmla="*/ 172469 h 162"/>
              <a:gd name="T4" fmla="*/ 64047 w 87"/>
              <a:gd name="T5" fmla="*/ 172469 h 162"/>
              <a:gd name="T6" fmla="*/ 56165 w 87"/>
              <a:gd name="T7" fmla="*/ 168157 h 162"/>
              <a:gd name="T8" fmla="*/ 49267 w 87"/>
              <a:gd name="T9" fmla="*/ 166002 h 162"/>
              <a:gd name="T10" fmla="*/ 40399 w 87"/>
              <a:gd name="T11" fmla="*/ 161690 h 162"/>
              <a:gd name="T12" fmla="*/ 34487 w 87"/>
              <a:gd name="T13" fmla="*/ 156300 h 162"/>
              <a:gd name="T14" fmla="*/ 27590 w 87"/>
              <a:gd name="T15" fmla="*/ 151988 h 162"/>
              <a:gd name="T16" fmla="*/ 23648 w 87"/>
              <a:gd name="T17" fmla="*/ 145521 h 162"/>
              <a:gd name="T18" fmla="*/ 16751 w 87"/>
              <a:gd name="T19" fmla="*/ 139053 h 162"/>
              <a:gd name="T20" fmla="*/ 12809 w 87"/>
              <a:gd name="T21" fmla="*/ 132586 h 162"/>
              <a:gd name="T22" fmla="*/ 8868 w 87"/>
              <a:gd name="T23" fmla="*/ 123962 h 162"/>
              <a:gd name="T24" fmla="*/ 5912 w 87"/>
              <a:gd name="T25" fmla="*/ 117495 h 162"/>
              <a:gd name="T26" fmla="*/ 1971 w 87"/>
              <a:gd name="T27" fmla="*/ 108871 h 162"/>
              <a:gd name="T28" fmla="*/ 1971 w 87"/>
              <a:gd name="T29" fmla="*/ 100248 h 162"/>
              <a:gd name="T30" fmla="*/ 0 w 87"/>
              <a:gd name="T31" fmla="*/ 91624 h 162"/>
              <a:gd name="T32" fmla="*/ 0 w 87"/>
              <a:gd name="T33" fmla="*/ 83001 h 162"/>
              <a:gd name="T34" fmla="*/ 1971 w 87"/>
              <a:gd name="T35" fmla="*/ 74377 h 162"/>
              <a:gd name="T36" fmla="*/ 1971 w 87"/>
              <a:gd name="T37" fmla="*/ 64676 h 162"/>
              <a:gd name="T38" fmla="*/ 5912 w 87"/>
              <a:gd name="T39" fmla="*/ 56052 h 162"/>
              <a:gd name="T40" fmla="*/ 8868 w 87"/>
              <a:gd name="T41" fmla="*/ 49585 h 162"/>
              <a:gd name="T42" fmla="*/ 12809 w 87"/>
              <a:gd name="T43" fmla="*/ 40961 h 162"/>
              <a:gd name="T44" fmla="*/ 16751 w 87"/>
              <a:gd name="T45" fmla="*/ 34494 h 162"/>
              <a:gd name="T46" fmla="*/ 23648 w 87"/>
              <a:gd name="T47" fmla="*/ 28026 h 162"/>
              <a:gd name="T48" fmla="*/ 27590 w 87"/>
              <a:gd name="T49" fmla="*/ 21559 h 162"/>
              <a:gd name="T50" fmla="*/ 34487 w 87"/>
              <a:gd name="T51" fmla="*/ 17247 h 162"/>
              <a:gd name="T52" fmla="*/ 40399 w 87"/>
              <a:gd name="T53" fmla="*/ 12935 h 162"/>
              <a:gd name="T54" fmla="*/ 49267 w 87"/>
              <a:gd name="T55" fmla="*/ 8623 h 162"/>
              <a:gd name="T56" fmla="*/ 56165 w 87"/>
              <a:gd name="T57" fmla="*/ 6468 h 162"/>
              <a:gd name="T58" fmla="*/ 64047 w 87"/>
              <a:gd name="T59" fmla="*/ 2156 h 162"/>
              <a:gd name="T60" fmla="*/ 72916 w 87"/>
              <a:gd name="T61" fmla="*/ 2156 h 162"/>
              <a:gd name="T62" fmla="*/ 81784 w 87"/>
              <a:gd name="T63" fmla="*/ 0 h 16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7"/>
              <a:gd name="T97" fmla="*/ 0 h 162"/>
              <a:gd name="T98" fmla="*/ 87 w 87"/>
              <a:gd name="T99" fmla="*/ 162 h 16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7" h="162">
                <a:moveTo>
                  <a:pt x="87" y="162"/>
                </a:moveTo>
                <a:lnTo>
                  <a:pt x="83" y="162"/>
                </a:lnTo>
                <a:lnTo>
                  <a:pt x="78" y="162"/>
                </a:lnTo>
                <a:lnTo>
                  <a:pt x="74" y="160"/>
                </a:lnTo>
                <a:lnTo>
                  <a:pt x="70" y="160"/>
                </a:lnTo>
                <a:lnTo>
                  <a:pt x="65" y="160"/>
                </a:lnTo>
                <a:lnTo>
                  <a:pt x="61" y="158"/>
                </a:lnTo>
                <a:lnTo>
                  <a:pt x="57" y="156"/>
                </a:lnTo>
                <a:lnTo>
                  <a:pt x="54" y="156"/>
                </a:lnTo>
                <a:lnTo>
                  <a:pt x="50" y="154"/>
                </a:lnTo>
                <a:lnTo>
                  <a:pt x="46" y="152"/>
                </a:lnTo>
                <a:lnTo>
                  <a:pt x="41" y="150"/>
                </a:lnTo>
                <a:lnTo>
                  <a:pt x="39" y="147"/>
                </a:lnTo>
                <a:lnTo>
                  <a:pt x="35" y="145"/>
                </a:lnTo>
                <a:lnTo>
                  <a:pt x="33" y="143"/>
                </a:lnTo>
                <a:lnTo>
                  <a:pt x="28" y="141"/>
                </a:lnTo>
                <a:lnTo>
                  <a:pt x="26" y="137"/>
                </a:lnTo>
                <a:lnTo>
                  <a:pt x="24" y="135"/>
                </a:lnTo>
                <a:lnTo>
                  <a:pt x="20" y="131"/>
                </a:lnTo>
                <a:lnTo>
                  <a:pt x="17" y="129"/>
                </a:lnTo>
                <a:lnTo>
                  <a:pt x="15" y="125"/>
                </a:lnTo>
                <a:lnTo>
                  <a:pt x="13" y="123"/>
                </a:lnTo>
                <a:lnTo>
                  <a:pt x="11" y="119"/>
                </a:lnTo>
                <a:lnTo>
                  <a:pt x="9" y="115"/>
                </a:lnTo>
                <a:lnTo>
                  <a:pt x="6" y="111"/>
                </a:lnTo>
                <a:lnTo>
                  <a:pt x="6" y="109"/>
                </a:lnTo>
                <a:lnTo>
                  <a:pt x="4" y="105"/>
                </a:lnTo>
                <a:lnTo>
                  <a:pt x="2" y="101"/>
                </a:lnTo>
                <a:lnTo>
                  <a:pt x="2" y="97"/>
                </a:lnTo>
                <a:lnTo>
                  <a:pt x="2" y="93"/>
                </a:lnTo>
                <a:lnTo>
                  <a:pt x="0" y="89"/>
                </a:lnTo>
                <a:lnTo>
                  <a:pt x="0" y="85"/>
                </a:lnTo>
                <a:lnTo>
                  <a:pt x="0" y="81"/>
                </a:lnTo>
                <a:lnTo>
                  <a:pt x="0" y="77"/>
                </a:lnTo>
                <a:lnTo>
                  <a:pt x="0" y="73"/>
                </a:lnTo>
                <a:lnTo>
                  <a:pt x="2" y="69"/>
                </a:lnTo>
                <a:lnTo>
                  <a:pt x="2" y="65"/>
                </a:lnTo>
                <a:lnTo>
                  <a:pt x="2" y="60"/>
                </a:lnTo>
                <a:lnTo>
                  <a:pt x="4" y="56"/>
                </a:lnTo>
                <a:lnTo>
                  <a:pt x="6" y="52"/>
                </a:lnTo>
                <a:lnTo>
                  <a:pt x="6" y="48"/>
                </a:lnTo>
                <a:lnTo>
                  <a:pt x="9" y="46"/>
                </a:lnTo>
                <a:lnTo>
                  <a:pt x="11" y="42"/>
                </a:lnTo>
                <a:lnTo>
                  <a:pt x="13" y="38"/>
                </a:lnTo>
                <a:lnTo>
                  <a:pt x="15" y="36"/>
                </a:lnTo>
                <a:lnTo>
                  <a:pt x="17" y="32"/>
                </a:lnTo>
                <a:lnTo>
                  <a:pt x="20" y="30"/>
                </a:lnTo>
                <a:lnTo>
                  <a:pt x="24" y="26"/>
                </a:lnTo>
                <a:lnTo>
                  <a:pt x="26" y="24"/>
                </a:lnTo>
                <a:lnTo>
                  <a:pt x="28" y="20"/>
                </a:lnTo>
                <a:lnTo>
                  <a:pt x="33" y="18"/>
                </a:lnTo>
                <a:lnTo>
                  <a:pt x="35" y="16"/>
                </a:lnTo>
                <a:lnTo>
                  <a:pt x="39" y="14"/>
                </a:lnTo>
                <a:lnTo>
                  <a:pt x="41" y="12"/>
                </a:lnTo>
                <a:lnTo>
                  <a:pt x="46" y="10"/>
                </a:lnTo>
                <a:lnTo>
                  <a:pt x="50" y="8"/>
                </a:lnTo>
                <a:lnTo>
                  <a:pt x="54" y="6"/>
                </a:lnTo>
                <a:lnTo>
                  <a:pt x="57" y="6"/>
                </a:lnTo>
                <a:lnTo>
                  <a:pt x="61" y="4"/>
                </a:lnTo>
                <a:lnTo>
                  <a:pt x="65" y="2"/>
                </a:lnTo>
                <a:lnTo>
                  <a:pt x="70" y="2"/>
                </a:lnTo>
                <a:lnTo>
                  <a:pt x="74" y="2"/>
                </a:lnTo>
                <a:lnTo>
                  <a:pt x="78" y="0"/>
                </a:lnTo>
                <a:lnTo>
                  <a:pt x="83" y="0"/>
                </a:lnTo>
                <a:lnTo>
                  <a:pt x="87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60" name="Freeform 978"/>
          <p:cNvSpPr>
            <a:spLocks/>
          </p:cNvSpPr>
          <p:nvPr/>
        </p:nvSpPr>
        <p:spPr bwMode="auto">
          <a:xfrm>
            <a:off x="7430618" y="1787527"/>
            <a:ext cx="85725" cy="174625"/>
          </a:xfrm>
          <a:custGeom>
            <a:avLst/>
            <a:gdLst>
              <a:gd name="T0" fmla="*/ 81784 w 87"/>
              <a:gd name="T1" fmla="*/ 0 h 162"/>
              <a:gd name="T2" fmla="*/ 72916 w 87"/>
              <a:gd name="T3" fmla="*/ 0 h 162"/>
              <a:gd name="T4" fmla="*/ 64047 w 87"/>
              <a:gd name="T5" fmla="*/ 2156 h 162"/>
              <a:gd name="T6" fmla="*/ 56165 w 87"/>
              <a:gd name="T7" fmla="*/ 4312 h 162"/>
              <a:gd name="T8" fmla="*/ 49267 w 87"/>
              <a:gd name="T9" fmla="*/ 8623 h 162"/>
              <a:gd name="T10" fmla="*/ 40399 w 87"/>
              <a:gd name="T11" fmla="*/ 12935 h 162"/>
              <a:gd name="T12" fmla="*/ 34487 w 87"/>
              <a:gd name="T13" fmla="*/ 17247 h 162"/>
              <a:gd name="T14" fmla="*/ 27590 w 87"/>
              <a:gd name="T15" fmla="*/ 21559 h 162"/>
              <a:gd name="T16" fmla="*/ 23648 w 87"/>
              <a:gd name="T17" fmla="*/ 28026 h 162"/>
              <a:gd name="T18" fmla="*/ 16751 w 87"/>
              <a:gd name="T19" fmla="*/ 34494 h 162"/>
              <a:gd name="T20" fmla="*/ 12809 w 87"/>
              <a:gd name="T21" fmla="*/ 40961 h 162"/>
              <a:gd name="T22" fmla="*/ 8868 w 87"/>
              <a:gd name="T23" fmla="*/ 49585 h 162"/>
              <a:gd name="T24" fmla="*/ 5912 w 87"/>
              <a:gd name="T25" fmla="*/ 56052 h 162"/>
              <a:gd name="T26" fmla="*/ 1971 w 87"/>
              <a:gd name="T27" fmla="*/ 64676 h 162"/>
              <a:gd name="T28" fmla="*/ 1971 w 87"/>
              <a:gd name="T29" fmla="*/ 73299 h 162"/>
              <a:gd name="T30" fmla="*/ 0 w 87"/>
              <a:gd name="T31" fmla="*/ 83001 h 162"/>
              <a:gd name="T32" fmla="*/ 0 w 87"/>
              <a:gd name="T33" fmla="*/ 91624 h 162"/>
              <a:gd name="T34" fmla="*/ 1971 w 87"/>
              <a:gd name="T35" fmla="*/ 100248 h 162"/>
              <a:gd name="T36" fmla="*/ 1971 w 87"/>
              <a:gd name="T37" fmla="*/ 108871 h 162"/>
              <a:gd name="T38" fmla="*/ 5912 w 87"/>
              <a:gd name="T39" fmla="*/ 115339 h 162"/>
              <a:gd name="T40" fmla="*/ 8868 w 87"/>
              <a:gd name="T41" fmla="*/ 123962 h 162"/>
              <a:gd name="T42" fmla="*/ 12809 w 87"/>
              <a:gd name="T43" fmla="*/ 130430 h 162"/>
              <a:gd name="T44" fmla="*/ 16751 w 87"/>
              <a:gd name="T45" fmla="*/ 139053 h 162"/>
              <a:gd name="T46" fmla="*/ 23648 w 87"/>
              <a:gd name="T47" fmla="*/ 145521 h 162"/>
              <a:gd name="T48" fmla="*/ 27590 w 87"/>
              <a:gd name="T49" fmla="*/ 149833 h 162"/>
              <a:gd name="T50" fmla="*/ 34487 w 87"/>
              <a:gd name="T51" fmla="*/ 156300 h 162"/>
              <a:gd name="T52" fmla="*/ 40399 w 87"/>
              <a:gd name="T53" fmla="*/ 160612 h 162"/>
              <a:gd name="T54" fmla="*/ 49267 w 87"/>
              <a:gd name="T55" fmla="*/ 164924 h 162"/>
              <a:gd name="T56" fmla="*/ 56165 w 87"/>
              <a:gd name="T57" fmla="*/ 168157 h 162"/>
              <a:gd name="T58" fmla="*/ 64047 w 87"/>
              <a:gd name="T59" fmla="*/ 170313 h 162"/>
              <a:gd name="T60" fmla="*/ 72916 w 87"/>
              <a:gd name="T61" fmla="*/ 172469 h 162"/>
              <a:gd name="T62" fmla="*/ 81784 w 87"/>
              <a:gd name="T63" fmla="*/ 174625 h 16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7"/>
              <a:gd name="T97" fmla="*/ 0 h 162"/>
              <a:gd name="T98" fmla="*/ 87 w 87"/>
              <a:gd name="T99" fmla="*/ 162 h 16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7" h="162">
                <a:moveTo>
                  <a:pt x="87" y="0"/>
                </a:moveTo>
                <a:lnTo>
                  <a:pt x="83" y="0"/>
                </a:lnTo>
                <a:lnTo>
                  <a:pt x="78" y="0"/>
                </a:lnTo>
                <a:lnTo>
                  <a:pt x="74" y="0"/>
                </a:lnTo>
                <a:lnTo>
                  <a:pt x="70" y="2"/>
                </a:lnTo>
                <a:lnTo>
                  <a:pt x="65" y="2"/>
                </a:lnTo>
                <a:lnTo>
                  <a:pt x="61" y="4"/>
                </a:lnTo>
                <a:lnTo>
                  <a:pt x="57" y="4"/>
                </a:lnTo>
                <a:lnTo>
                  <a:pt x="54" y="6"/>
                </a:lnTo>
                <a:lnTo>
                  <a:pt x="50" y="8"/>
                </a:lnTo>
                <a:lnTo>
                  <a:pt x="46" y="10"/>
                </a:lnTo>
                <a:lnTo>
                  <a:pt x="41" y="12"/>
                </a:lnTo>
                <a:lnTo>
                  <a:pt x="39" y="14"/>
                </a:lnTo>
                <a:lnTo>
                  <a:pt x="35" y="16"/>
                </a:lnTo>
                <a:lnTo>
                  <a:pt x="33" y="18"/>
                </a:lnTo>
                <a:lnTo>
                  <a:pt x="28" y="20"/>
                </a:lnTo>
                <a:lnTo>
                  <a:pt x="26" y="24"/>
                </a:lnTo>
                <a:lnTo>
                  <a:pt x="24" y="26"/>
                </a:lnTo>
                <a:lnTo>
                  <a:pt x="20" y="28"/>
                </a:lnTo>
                <a:lnTo>
                  <a:pt x="17" y="32"/>
                </a:lnTo>
                <a:lnTo>
                  <a:pt x="15" y="36"/>
                </a:lnTo>
                <a:lnTo>
                  <a:pt x="13" y="38"/>
                </a:lnTo>
                <a:lnTo>
                  <a:pt x="11" y="42"/>
                </a:lnTo>
                <a:lnTo>
                  <a:pt x="9" y="46"/>
                </a:lnTo>
                <a:lnTo>
                  <a:pt x="6" y="48"/>
                </a:lnTo>
                <a:lnTo>
                  <a:pt x="6" y="52"/>
                </a:lnTo>
                <a:lnTo>
                  <a:pt x="4" y="56"/>
                </a:lnTo>
                <a:lnTo>
                  <a:pt x="2" y="60"/>
                </a:lnTo>
                <a:lnTo>
                  <a:pt x="2" y="64"/>
                </a:lnTo>
                <a:lnTo>
                  <a:pt x="2" y="68"/>
                </a:lnTo>
                <a:lnTo>
                  <a:pt x="0" y="73"/>
                </a:lnTo>
                <a:lnTo>
                  <a:pt x="0" y="77"/>
                </a:lnTo>
                <a:lnTo>
                  <a:pt x="0" y="81"/>
                </a:lnTo>
                <a:lnTo>
                  <a:pt x="0" y="85"/>
                </a:lnTo>
                <a:lnTo>
                  <a:pt x="0" y="89"/>
                </a:lnTo>
                <a:lnTo>
                  <a:pt x="2" y="93"/>
                </a:lnTo>
                <a:lnTo>
                  <a:pt x="2" y="97"/>
                </a:lnTo>
                <a:lnTo>
                  <a:pt x="2" y="101"/>
                </a:lnTo>
                <a:lnTo>
                  <a:pt x="4" y="105"/>
                </a:lnTo>
                <a:lnTo>
                  <a:pt x="6" y="107"/>
                </a:lnTo>
                <a:lnTo>
                  <a:pt x="6" y="111"/>
                </a:lnTo>
                <a:lnTo>
                  <a:pt x="9" y="115"/>
                </a:lnTo>
                <a:lnTo>
                  <a:pt x="11" y="119"/>
                </a:lnTo>
                <a:lnTo>
                  <a:pt x="13" y="121"/>
                </a:lnTo>
                <a:lnTo>
                  <a:pt x="15" y="125"/>
                </a:lnTo>
                <a:lnTo>
                  <a:pt x="17" y="129"/>
                </a:lnTo>
                <a:lnTo>
                  <a:pt x="20" y="131"/>
                </a:lnTo>
                <a:lnTo>
                  <a:pt x="24" y="135"/>
                </a:lnTo>
                <a:lnTo>
                  <a:pt x="26" y="137"/>
                </a:lnTo>
                <a:lnTo>
                  <a:pt x="28" y="139"/>
                </a:lnTo>
                <a:lnTo>
                  <a:pt x="33" y="143"/>
                </a:lnTo>
                <a:lnTo>
                  <a:pt x="35" y="145"/>
                </a:lnTo>
                <a:lnTo>
                  <a:pt x="39" y="147"/>
                </a:lnTo>
                <a:lnTo>
                  <a:pt x="41" y="149"/>
                </a:lnTo>
                <a:lnTo>
                  <a:pt x="46" y="151"/>
                </a:lnTo>
                <a:lnTo>
                  <a:pt x="50" y="153"/>
                </a:lnTo>
                <a:lnTo>
                  <a:pt x="54" y="156"/>
                </a:lnTo>
                <a:lnTo>
                  <a:pt x="57" y="156"/>
                </a:lnTo>
                <a:lnTo>
                  <a:pt x="61" y="158"/>
                </a:lnTo>
                <a:lnTo>
                  <a:pt x="65" y="158"/>
                </a:lnTo>
                <a:lnTo>
                  <a:pt x="70" y="160"/>
                </a:lnTo>
                <a:lnTo>
                  <a:pt x="74" y="160"/>
                </a:lnTo>
                <a:lnTo>
                  <a:pt x="78" y="160"/>
                </a:lnTo>
                <a:lnTo>
                  <a:pt x="83" y="162"/>
                </a:lnTo>
                <a:lnTo>
                  <a:pt x="87" y="16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61" name="Freeform 979"/>
          <p:cNvSpPr>
            <a:spLocks/>
          </p:cNvSpPr>
          <p:nvPr/>
        </p:nvSpPr>
        <p:spPr bwMode="auto">
          <a:xfrm>
            <a:off x="7430618" y="1962150"/>
            <a:ext cx="85725" cy="171450"/>
          </a:xfrm>
          <a:custGeom>
            <a:avLst/>
            <a:gdLst>
              <a:gd name="T0" fmla="*/ 81784 w 87"/>
              <a:gd name="T1" fmla="*/ 171450 h 159"/>
              <a:gd name="T2" fmla="*/ 72916 w 87"/>
              <a:gd name="T3" fmla="*/ 171450 h 159"/>
              <a:gd name="T4" fmla="*/ 64047 w 87"/>
              <a:gd name="T5" fmla="*/ 169293 h 159"/>
              <a:gd name="T6" fmla="*/ 56165 w 87"/>
              <a:gd name="T7" fmla="*/ 167137 h 159"/>
              <a:gd name="T8" fmla="*/ 49267 w 87"/>
              <a:gd name="T9" fmla="*/ 164980 h 159"/>
              <a:gd name="T10" fmla="*/ 40399 w 87"/>
              <a:gd name="T11" fmla="*/ 160667 h 159"/>
              <a:gd name="T12" fmla="*/ 34487 w 87"/>
              <a:gd name="T13" fmla="*/ 156354 h 159"/>
              <a:gd name="T14" fmla="*/ 27590 w 87"/>
              <a:gd name="T15" fmla="*/ 149884 h 159"/>
              <a:gd name="T16" fmla="*/ 23648 w 87"/>
              <a:gd name="T17" fmla="*/ 143414 h 159"/>
              <a:gd name="T18" fmla="*/ 16751 w 87"/>
              <a:gd name="T19" fmla="*/ 136944 h 159"/>
              <a:gd name="T20" fmla="*/ 12809 w 87"/>
              <a:gd name="T21" fmla="*/ 130475 h 159"/>
              <a:gd name="T22" fmla="*/ 8868 w 87"/>
              <a:gd name="T23" fmla="*/ 124005 h 159"/>
              <a:gd name="T24" fmla="*/ 5912 w 87"/>
              <a:gd name="T25" fmla="*/ 115378 h 159"/>
              <a:gd name="T26" fmla="*/ 1971 w 87"/>
              <a:gd name="T27" fmla="*/ 108908 h 159"/>
              <a:gd name="T28" fmla="*/ 1971 w 87"/>
              <a:gd name="T29" fmla="*/ 100282 h 159"/>
              <a:gd name="T30" fmla="*/ 0 w 87"/>
              <a:gd name="T31" fmla="*/ 91656 h 159"/>
              <a:gd name="T32" fmla="*/ 0 w 87"/>
              <a:gd name="T33" fmla="*/ 81951 h 159"/>
              <a:gd name="T34" fmla="*/ 1971 w 87"/>
              <a:gd name="T35" fmla="*/ 73325 h 159"/>
              <a:gd name="T36" fmla="*/ 1971 w 87"/>
              <a:gd name="T37" fmla="*/ 64698 h 159"/>
              <a:gd name="T38" fmla="*/ 5912 w 87"/>
              <a:gd name="T39" fmla="*/ 56072 h 159"/>
              <a:gd name="T40" fmla="*/ 8868 w 87"/>
              <a:gd name="T41" fmla="*/ 47445 h 159"/>
              <a:gd name="T42" fmla="*/ 12809 w 87"/>
              <a:gd name="T43" fmla="*/ 40975 h 159"/>
              <a:gd name="T44" fmla="*/ 16751 w 87"/>
              <a:gd name="T45" fmla="*/ 34506 h 159"/>
              <a:gd name="T46" fmla="*/ 23648 w 87"/>
              <a:gd name="T47" fmla="*/ 28036 h 159"/>
              <a:gd name="T48" fmla="*/ 27590 w 87"/>
              <a:gd name="T49" fmla="*/ 21566 h 159"/>
              <a:gd name="T50" fmla="*/ 34487 w 87"/>
              <a:gd name="T51" fmla="*/ 17253 h 159"/>
              <a:gd name="T52" fmla="*/ 40399 w 87"/>
              <a:gd name="T53" fmla="*/ 10783 h 159"/>
              <a:gd name="T54" fmla="*/ 49267 w 87"/>
              <a:gd name="T55" fmla="*/ 8626 h 159"/>
              <a:gd name="T56" fmla="*/ 56165 w 87"/>
              <a:gd name="T57" fmla="*/ 4313 h 159"/>
              <a:gd name="T58" fmla="*/ 64047 w 87"/>
              <a:gd name="T59" fmla="*/ 2157 h 159"/>
              <a:gd name="T60" fmla="*/ 72916 w 87"/>
              <a:gd name="T61" fmla="*/ 0 h 159"/>
              <a:gd name="T62" fmla="*/ 81784 w 87"/>
              <a:gd name="T63" fmla="*/ 0 h 15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7"/>
              <a:gd name="T97" fmla="*/ 0 h 159"/>
              <a:gd name="T98" fmla="*/ 87 w 87"/>
              <a:gd name="T99" fmla="*/ 159 h 15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7" h="159">
                <a:moveTo>
                  <a:pt x="87" y="159"/>
                </a:moveTo>
                <a:lnTo>
                  <a:pt x="83" y="159"/>
                </a:lnTo>
                <a:lnTo>
                  <a:pt x="78" y="159"/>
                </a:lnTo>
                <a:lnTo>
                  <a:pt x="74" y="159"/>
                </a:lnTo>
                <a:lnTo>
                  <a:pt x="70" y="159"/>
                </a:lnTo>
                <a:lnTo>
                  <a:pt x="65" y="157"/>
                </a:lnTo>
                <a:lnTo>
                  <a:pt x="61" y="157"/>
                </a:lnTo>
                <a:lnTo>
                  <a:pt x="57" y="155"/>
                </a:lnTo>
                <a:lnTo>
                  <a:pt x="54" y="153"/>
                </a:lnTo>
                <a:lnTo>
                  <a:pt x="50" y="153"/>
                </a:lnTo>
                <a:lnTo>
                  <a:pt x="46" y="151"/>
                </a:lnTo>
                <a:lnTo>
                  <a:pt x="41" y="149"/>
                </a:lnTo>
                <a:lnTo>
                  <a:pt x="39" y="147"/>
                </a:lnTo>
                <a:lnTo>
                  <a:pt x="35" y="145"/>
                </a:lnTo>
                <a:lnTo>
                  <a:pt x="33" y="141"/>
                </a:lnTo>
                <a:lnTo>
                  <a:pt x="28" y="139"/>
                </a:lnTo>
                <a:lnTo>
                  <a:pt x="26" y="137"/>
                </a:lnTo>
                <a:lnTo>
                  <a:pt x="24" y="133"/>
                </a:lnTo>
                <a:lnTo>
                  <a:pt x="20" y="131"/>
                </a:lnTo>
                <a:lnTo>
                  <a:pt x="17" y="127"/>
                </a:lnTo>
                <a:lnTo>
                  <a:pt x="15" y="125"/>
                </a:lnTo>
                <a:lnTo>
                  <a:pt x="13" y="121"/>
                </a:lnTo>
                <a:lnTo>
                  <a:pt x="11" y="119"/>
                </a:lnTo>
                <a:lnTo>
                  <a:pt x="9" y="115"/>
                </a:lnTo>
                <a:lnTo>
                  <a:pt x="6" y="111"/>
                </a:lnTo>
                <a:lnTo>
                  <a:pt x="6" y="107"/>
                </a:lnTo>
                <a:lnTo>
                  <a:pt x="4" y="103"/>
                </a:lnTo>
                <a:lnTo>
                  <a:pt x="2" y="101"/>
                </a:lnTo>
                <a:lnTo>
                  <a:pt x="2" y="97"/>
                </a:lnTo>
                <a:lnTo>
                  <a:pt x="2" y="93"/>
                </a:lnTo>
                <a:lnTo>
                  <a:pt x="0" y="89"/>
                </a:lnTo>
                <a:lnTo>
                  <a:pt x="0" y="85"/>
                </a:lnTo>
                <a:lnTo>
                  <a:pt x="0" y="81"/>
                </a:lnTo>
                <a:lnTo>
                  <a:pt x="0" y="76"/>
                </a:lnTo>
                <a:lnTo>
                  <a:pt x="0" y="72"/>
                </a:lnTo>
                <a:lnTo>
                  <a:pt x="2" y="68"/>
                </a:lnTo>
                <a:lnTo>
                  <a:pt x="2" y="64"/>
                </a:lnTo>
                <a:lnTo>
                  <a:pt x="2" y="60"/>
                </a:lnTo>
                <a:lnTo>
                  <a:pt x="4" y="56"/>
                </a:lnTo>
                <a:lnTo>
                  <a:pt x="6" y="52"/>
                </a:lnTo>
                <a:lnTo>
                  <a:pt x="6" y="48"/>
                </a:lnTo>
                <a:lnTo>
                  <a:pt x="9" y="44"/>
                </a:lnTo>
                <a:lnTo>
                  <a:pt x="11" y="42"/>
                </a:lnTo>
                <a:lnTo>
                  <a:pt x="13" y="38"/>
                </a:lnTo>
                <a:lnTo>
                  <a:pt x="15" y="34"/>
                </a:lnTo>
                <a:lnTo>
                  <a:pt x="17" y="32"/>
                </a:lnTo>
                <a:lnTo>
                  <a:pt x="20" y="28"/>
                </a:lnTo>
                <a:lnTo>
                  <a:pt x="24" y="26"/>
                </a:lnTo>
                <a:lnTo>
                  <a:pt x="26" y="22"/>
                </a:lnTo>
                <a:lnTo>
                  <a:pt x="28" y="20"/>
                </a:lnTo>
                <a:lnTo>
                  <a:pt x="33" y="18"/>
                </a:lnTo>
                <a:lnTo>
                  <a:pt x="35" y="16"/>
                </a:lnTo>
                <a:lnTo>
                  <a:pt x="39" y="14"/>
                </a:lnTo>
                <a:lnTo>
                  <a:pt x="41" y="10"/>
                </a:lnTo>
                <a:lnTo>
                  <a:pt x="46" y="10"/>
                </a:lnTo>
                <a:lnTo>
                  <a:pt x="50" y="8"/>
                </a:lnTo>
                <a:lnTo>
                  <a:pt x="54" y="6"/>
                </a:lnTo>
                <a:lnTo>
                  <a:pt x="57" y="4"/>
                </a:lnTo>
                <a:lnTo>
                  <a:pt x="61" y="2"/>
                </a:lnTo>
                <a:lnTo>
                  <a:pt x="65" y="2"/>
                </a:lnTo>
                <a:lnTo>
                  <a:pt x="70" y="2"/>
                </a:lnTo>
                <a:lnTo>
                  <a:pt x="74" y="0"/>
                </a:lnTo>
                <a:lnTo>
                  <a:pt x="78" y="0"/>
                </a:lnTo>
                <a:lnTo>
                  <a:pt x="83" y="0"/>
                </a:lnTo>
                <a:lnTo>
                  <a:pt x="87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62" name="Freeform 980"/>
          <p:cNvSpPr>
            <a:spLocks/>
          </p:cNvSpPr>
          <p:nvPr/>
        </p:nvSpPr>
        <p:spPr bwMode="auto">
          <a:xfrm>
            <a:off x="7430618" y="2133602"/>
            <a:ext cx="85725" cy="174625"/>
          </a:xfrm>
          <a:custGeom>
            <a:avLst/>
            <a:gdLst>
              <a:gd name="T0" fmla="*/ 81784 w 87"/>
              <a:gd name="T1" fmla="*/ 2156 h 162"/>
              <a:gd name="T2" fmla="*/ 72916 w 87"/>
              <a:gd name="T3" fmla="*/ 2156 h 162"/>
              <a:gd name="T4" fmla="*/ 64047 w 87"/>
              <a:gd name="T5" fmla="*/ 5390 h 162"/>
              <a:gd name="T6" fmla="*/ 56165 w 87"/>
              <a:gd name="T7" fmla="*/ 7546 h 162"/>
              <a:gd name="T8" fmla="*/ 49267 w 87"/>
              <a:gd name="T9" fmla="*/ 9701 h 162"/>
              <a:gd name="T10" fmla="*/ 40399 w 87"/>
              <a:gd name="T11" fmla="*/ 14013 h 162"/>
              <a:gd name="T12" fmla="*/ 34487 w 87"/>
              <a:gd name="T13" fmla="*/ 18325 h 162"/>
              <a:gd name="T14" fmla="*/ 27590 w 87"/>
              <a:gd name="T15" fmla="*/ 24792 h 162"/>
              <a:gd name="T16" fmla="*/ 23648 w 87"/>
              <a:gd name="T17" fmla="*/ 31260 h 162"/>
              <a:gd name="T18" fmla="*/ 16751 w 87"/>
              <a:gd name="T19" fmla="*/ 37728 h 162"/>
              <a:gd name="T20" fmla="*/ 12809 w 87"/>
              <a:gd name="T21" fmla="*/ 44195 h 162"/>
              <a:gd name="T22" fmla="*/ 8868 w 87"/>
              <a:gd name="T23" fmla="*/ 50663 h 162"/>
              <a:gd name="T24" fmla="*/ 5912 w 87"/>
              <a:gd name="T25" fmla="*/ 59286 h 162"/>
              <a:gd name="T26" fmla="*/ 1971 w 87"/>
              <a:gd name="T27" fmla="*/ 65754 h 162"/>
              <a:gd name="T28" fmla="*/ 1971 w 87"/>
              <a:gd name="T29" fmla="*/ 74377 h 162"/>
              <a:gd name="T30" fmla="*/ 0 w 87"/>
              <a:gd name="T31" fmla="*/ 83001 h 162"/>
              <a:gd name="T32" fmla="*/ 0 w 87"/>
              <a:gd name="T33" fmla="*/ 91624 h 162"/>
              <a:gd name="T34" fmla="*/ 1971 w 87"/>
              <a:gd name="T35" fmla="*/ 101326 h 162"/>
              <a:gd name="T36" fmla="*/ 1971 w 87"/>
              <a:gd name="T37" fmla="*/ 109949 h 162"/>
              <a:gd name="T38" fmla="*/ 5912 w 87"/>
              <a:gd name="T39" fmla="*/ 118573 h 162"/>
              <a:gd name="T40" fmla="*/ 8868 w 87"/>
              <a:gd name="T41" fmla="*/ 127196 h 162"/>
              <a:gd name="T42" fmla="*/ 12809 w 87"/>
              <a:gd name="T43" fmla="*/ 133664 h 162"/>
              <a:gd name="T44" fmla="*/ 16751 w 87"/>
              <a:gd name="T45" fmla="*/ 140131 h 162"/>
              <a:gd name="T46" fmla="*/ 23648 w 87"/>
              <a:gd name="T47" fmla="*/ 146599 h 162"/>
              <a:gd name="T48" fmla="*/ 27590 w 87"/>
              <a:gd name="T49" fmla="*/ 153066 h 162"/>
              <a:gd name="T50" fmla="*/ 34487 w 87"/>
              <a:gd name="T51" fmla="*/ 157378 h 162"/>
              <a:gd name="T52" fmla="*/ 40399 w 87"/>
              <a:gd name="T53" fmla="*/ 163846 h 162"/>
              <a:gd name="T54" fmla="*/ 49267 w 87"/>
              <a:gd name="T55" fmla="*/ 166002 h 162"/>
              <a:gd name="T56" fmla="*/ 56165 w 87"/>
              <a:gd name="T57" fmla="*/ 170313 h 162"/>
              <a:gd name="T58" fmla="*/ 64047 w 87"/>
              <a:gd name="T59" fmla="*/ 172469 h 162"/>
              <a:gd name="T60" fmla="*/ 72916 w 87"/>
              <a:gd name="T61" fmla="*/ 174625 h 162"/>
              <a:gd name="T62" fmla="*/ 81784 w 87"/>
              <a:gd name="T63" fmla="*/ 174625 h 16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7"/>
              <a:gd name="T97" fmla="*/ 0 h 162"/>
              <a:gd name="T98" fmla="*/ 87 w 87"/>
              <a:gd name="T99" fmla="*/ 162 h 16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7" h="162">
                <a:moveTo>
                  <a:pt x="87" y="0"/>
                </a:moveTo>
                <a:lnTo>
                  <a:pt x="83" y="2"/>
                </a:lnTo>
                <a:lnTo>
                  <a:pt x="78" y="2"/>
                </a:lnTo>
                <a:lnTo>
                  <a:pt x="74" y="2"/>
                </a:lnTo>
                <a:lnTo>
                  <a:pt x="70" y="2"/>
                </a:lnTo>
                <a:lnTo>
                  <a:pt x="65" y="5"/>
                </a:lnTo>
                <a:lnTo>
                  <a:pt x="61" y="5"/>
                </a:lnTo>
                <a:lnTo>
                  <a:pt x="57" y="7"/>
                </a:lnTo>
                <a:lnTo>
                  <a:pt x="54" y="9"/>
                </a:lnTo>
                <a:lnTo>
                  <a:pt x="50" y="9"/>
                </a:lnTo>
                <a:lnTo>
                  <a:pt x="46" y="11"/>
                </a:lnTo>
                <a:lnTo>
                  <a:pt x="41" y="13"/>
                </a:lnTo>
                <a:lnTo>
                  <a:pt x="39" y="15"/>
                </a:lnTo>
                <a:lnTo>
                  <a:pt x="35" y="17"/>
                </a:lnTo>
                <a:lnTo>
                  <a:pt x="33" y="21"/>
                </a:lnTo>
                <a:lnTo>
                  <a:pt x="28" y="23"/>
                </a:lnTo>
                <a:lnTo>
                  <a:pt x="26" y="25"/>
                </a:lnTo>
                <a:lnTo>
                  <a:pt x="24" y="29"/>
                </a:lnTo>
                <a:lnTo>
                  <a:pt x="20" y="31"/>
                </a:lnTo>
                <a:lnTo>
                  <a:pt x="17" y="35"/>
                </a:lnTo>
                <a:lnTo>
                  <a:pt x="15" y="37"/>
                </a:lnTo>
                <a:lnTo>
                  <a:pt x="13" y="41"/>
                </a:lnTo>
                <a:lnTo>
                  <a:pt x="11" y="43"/>
                </a:lnTo>
                <a:lnTo>
                  <a:pt x="9" y="47"/>
                </a:lnTo>
                <a:lnTo>
                  <a:pt x="6" y="51"/>
                </a:lnTo>
                <a:lnTo>
                  <a:pt x="6" y="55"/>
                </a:lnTo>
                <a:lnTo>
                  <a:pt x="4" y="59"/>
                </a:lnTo>
                <a:lnTo>
                  <a:pt x="2" y="61"/>
                </a:lnTo>
                <a:lnTo>
                  <a:pt x="2" y="65"/>
                </a:lnTo>
                <a:lnTo>
                  <a:pt x="2" y="69"/>
                </a:lnTo>
                <a:lnTo>
                  <a:pt x="0" y="73"/>
                </a:lnTo>
                <a:lnTo>
                  <a:pt x="0" y="77"/>
                </a:lnTo>
                <a:lnTo>
                  <a:pt x="0" y="81"/>
                </a:lnTo>
                <a:lnTo>
                  <a:pt x="0" y="85"/>
                </a:lnTo>
                <a:lnTo>
                  <a:pt x="0" y="90"/>
                </a:lnTo>
                <a:lnTo>
                  <a:pt x="2" y="94"/>
                </a:lnTo>
                <a:lnTo>
                  <a:pt x="2" y="98"/>
                </a:lnTo>
                <a:lnTo>
                  <a:pt x="2" y="102"/>
                </a:lnTo>
                <a:lnTo>
                  <a:pt x="4" y="106"/>
                </a:lnTo>
                <a:lnTo>
                  <a:pt x="6" y="110"/>
                </a:lnTo>
                <a:lnTo>
                  <a:pt x="6" y="114"/>
                </a:lnTo>
                <a:lnTo>
                  <a:pt x="9" y="118"/>
                </a:lnTo>
                <a:lnTo>
                  <a:pt x="11" y="120"/>
                </a:lnTo>
                <a:lnTo>
                  <a:pt x="13" y="124"/>
                </a:lnTo>
                <a:lnTo>
                  <a:pt x="15" y="128"/>
                </a:lnTo>
                <a:lnTo>
                  <a:pt x="17" y="130"/>
                </a:lnTo>
                <a:lnTo>
                  <a:pt x="20" y="134"/>
                </a:lnTo>
                <a:lnTo>
                  <a:pt x="24" y="136"/>
                </a:lnTo>
                <a:lnTo>
                  <a:pt x="26" y="140"/>
                </a:lnTo>
                <a:lnTo>
                  <a:pt x="28" y="142"/>
                </a:lnTo>
                <a:lnTo>
                  <a:pt x="33" y="144"/>
                </a:lnTo>
                <a:lnTo>
                  <a:pt x="35" y="146"/>
                </a:lnTo>
                <a:lnTo>
                  <a:pt x="39" y="148"/>
                </a:lnTo>
                <a:lnTo>
                  <a:pt x="41" y="152"/>
                </a:lnTo>
                <a:lnTo>
                  <a:pt x="46" y="152"/>
                </a:lnTo>
                <a:lnTo>
                  <a:pt x="50" y="154"/>
                </a:lnTo>
                <a:lnTo>
                  <a:pt x="54" y="156"/>
                </a:lnTo>
                <a:lnTo>
                  <a:pt x="57" y="158"/>
                </a:lnTo>
                <a:lnTo>
                  <a:pt x="61" y="158"/>
                </a:lnTo>
                <a:lnTo>
                  <a:pt x="65" y="160"/>
                </a:lnTo>
                <a:lnTo>
                  <a:pt x="70" y="160"/>
                </a:lnTo>
                <a:lnTo>
                  <a:pt x="74" y="162"/>
                </a:lnTo>
                <a:lnTo>
                  <a:pt x="78" y="162"/>
                </a:lnTo>
                <a:lnTo>
                  <a:pt x="83" y="162"/>
                </a:lnTo>
                <a:lnTo>
                  <a:pt x="87" y="16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63" name="Freeform 981"/>
          <p:cNvSpPr>
            <a:spLocks/>
          </p:cNvSpPr>
          <p:nvPr/>
        </p:nvSpPr>
        <p:spPr bwMode="auto">
          <a:xfrm>
            <a:off x="7430618" y="2308227"/>
            <a:ext cx="85725" cy="174625"/>
          </a:xfrm>
          <a:custGeom>
            <a:avLst/>
            <a:gdLst>
              <a:gd name="T0" fmla="*/ 81784 w 87"/>
              <a:gd name="T1" fmla="*/ 174625 h 162"/>
              <a:gd name="T2" fmla="*/ 72916 w 87"/>
              <a:gd name="T3" fmla="*/ 174625 h 162"/>
              <a:gd name="T4" fmla="*/ 64047 w 87"/>
              <a:gd name="T5" fmla="*/ 172469 h 162"/>
              <a:gd name="T6" fmla="*/ 56165 w 87"/>
              <a:gd name="T7" fmla="*/ 170313 h 162"/>
              <a:gd name="T8" fmla="*/ 49267 w 87"/>
              <a:gd name="T9" fmla="*/ 166002 h 162"/>
              <a:gd name="T10" fmla="*/ 40399 w 87"/>
              <a:gd name="T11" fmla="*/ 161690 h 162"/>
              <a:gd name="T12" fmla="*/ 34487 w 87"/>
              <a:gd name="T13" fmla="*/ 157378 h 162"/>
              <a:gd name="T14" fmla="*/ 27590 w 87"/>
              <a:gd name="T15" fmla="*/ 153066 h 162"/>
              <a:gd name="T16" fmla="*/ 23648 w 87"/>
              <a:gd name="T17" fmla="*/ 146599 h 162"/>
              <a:gd name="T18" fmla="*/ 16751 w 87"/>
              <a:gd name="T19" fmla="*/ 140131 h 162"/>
              <a:gd name="T20" fmla="*/ 12809 w 87"/>
              <a:gd name="T21" fmla="*/ 133664 h 162"/>
              <a:gd name="T22" fmla="*/ 8868 w 87"/>
              <a:gd name="T23" fmla="*/ 125040 h 162"/>
              <a:gd name="T24" fmla="*/ 5912 w 87"/>
              <a:gd name="T25" fmla="*/ 118573 h 162"/>
              <a:gd name="T26" fmla="*/ 1971 w 87"/>
              <a:gd name="T27" fmla="*/ 109949 h 162"/>
              <a:gd name="T28" fmla="*/ 1971 w 87"/>
              <a:gd name="T29" fmla="*/ 100248 h 162"/>
              <a:gd name="T30" fmla="*/ 0 w 87"/>
              <a:gd name="T31" fmla="*/ 91624 h 162"/>
              <a:gd name="T32" fmla="*/ 0 w 87"/>
              <a:gd name="T33" fmla="*/ 83001 h 162"/>
              <a:gd name="T34" fmla="*/ 1971 w 87"/>
              <a:gd name="T35" fmla="*/ 74377 h 162"/>
              <a:gd name="T36" fmla="*/ 1971 w 87"/>
              <a:gd name="T37" fmla="*/ 65754 h 162"/>
              <a:gd name="T38" fmla="*/ 5912 w 87"/>
              <a:gd name="T39" fmla="*/ 57130 h 162"/>
              <a:gd name="T40" fmla="*/ 8868 w 87"/>
              <a:gd name="T41" fmla="*/ 50663 h 162"/>
              <a:gd name="T42" fmla="*/ 12809 w 87"/>
              <a:gd name="T43" fmla="*/ 44195 h 162"/>
              <a:gd name="T44" fmla="*/ 16751 w 87"/>
              <a:gd name="T45" fmla="*/ 35572 h 162"/>
              <a:gd name="T46" fmla="*/ 23648 w 87"/>
              <a:gd name="T47" fmla="*/ 29104 h 162"/>
              <a:gd name="T48" fmla="*/ 27590 w 87"/>
              <a:gd name="T49" fmla="*/ 24792 h 162"/>
              <a:gd name="T50" fmla="*/ 34487 w 87"/>
              <a:gd name="T51" fmla="*/ 18325 h 162"/>
              <a:gd name="T52" fmla="*/ 40399 w 87"/>
              <a:gd name="T53" fmla="*/ 14013 h 162"/>
              <a:gd name="T54" fmla="*/ 49267 w 87"/>
              <a:gd name="T55" fmla="*/ 8623 h 162"/>
              <a:gd name="T56" fmla="*/ 56165 w 87"/>
              <a:gd name="T57" fmla="*/ 6468 h 162"/>
              <a:gd name="T58" fmla="*/ 64047 w 87"/>
              <a:gd name="T59" fmla="*/ 4312 h 162"/>
              <a:gd name="T60" fmla="*/ 72916 w 87"/>
              <a:gd name="T61" fmla="*/ 2156 h 162"/>
              <a:gd name="T62" fmla="*/ 81784 w 87"/>
              <a:gd name="T63" fmla="*/ 0 h 16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7"/>
              <a:gd name="T97" fmla="*/ 0 h 162"/>
              <a:gd name="T98" fmla="*/ 87 w 87"/>
              <a:gd name="T99" fmla="*/ 162 h 16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7" h="162">
                <a:moveTo>
                  <a:pt x="87" y="162"/>
                </a:moveTo>
                <a:lnTo>
                  <a:pt x="83" y="162"/>
                </a:lnTo>
                <a:lnTo>
                  <a:pt x="78" y="162"/>
                </a:lnTo>
                <a:lnTo>
                  <a:pt x="74" y="162"/>
                </a:lnTo>
                <a:lnTo>
                  <a:pt x="70" y="160"/>
                </a:lnTo>
                <a:lnTo>
                  <a:pt x="65" y="160"/>
                </a:lnTo>
                <a:lnTo>
                  <a:pt x="61" y="158"/>
                </a:lnTo>
                <a:lnTo>
                  <a:pt x="57" y="158"/>
                </a:lnTo>
                <a:lnTo>
                  <a:pt x="54" y="156"/>
                </a:lnTo>
                <a:lnTo>
                  <a:pt x="50" y="154"/>
                </a:lnTo>
                <a:lnTo>
                  <a:pt x="46" y="152"/>
                </a:lnTo>
                <a:lnTo>
                  <a:pt x="41" y="150"/>
                </a:lnTo>
                <a:lnTo>
                  <a:pt x="39" y="148"/>
                </a:lnTo>
                <a:lnTo>
                  <a:pt x="35" y="146"/>
                </a:lnTo>
                <a:lnTo>
                  <a:pt x="33" y="144"/>
                </a:lnTo>
                <a:lnTo>
                  <a:pt x="28" y="142"/>
                </a:lnTo>
                <a:lnTo>
                  <a:pt x="26" y="138"/>
                </a:lnTo>
                <a:lnTo>
                  <a:pt x="24" y="136"/>
                </a:lnTo>
                <a:lnTo>
                  <a:pt x="20" y="134"/>
                </a:lnTo>
                <a:lnTo>
                  <a:pt x="17" y="130"/>
                </a:lnTo>
                <a:lnTo>
                  <a:pt x="15" y="126"/>
                </a:lnTo>
                <a:lnTo>
                  <a:pt x="13" y="124"/>
                </a:lnTo>
                <a:lnTo>
                  <a:pt x="11" y="120"/>
                </a:lnTo>
                <a:lnTo>
                  <a:pt x="9" y="116"/>
                </a:lnTo>
                <a:lnTo>
                  <a:pt x="6" y="114"/>
                </a:lnTo>
                <a:lnTo>
                  <a:pt x="6" y="110"/>
                </a:lnTo>
                <a:lnTo>
                  <a:pt x="4" y="106"/>
                </a:lnTo>
                <a:lnTo>
                  <a:pt x="2" y="102"/>
                </a:lnTo>
                <a:lnTo>
                  <a:pt x="2" y="98"/>
                </a:lnTo>
                <a:lnTo>
                  <a:pt x="2" y="93"/>
                </a:lnTo>
                <a:lnTo>
                  <a:pt x="0" y="89"/>
                </a:lnTo>
                <a:lnTo>
                  <a:pt x="0" y="85"/>
                </a:lnTo>
                <a:lnTo>
                  <a:pt x="0" y="81"/>
                </a:lnTo>
                <a:lnTo>
                  <a:pt x="0" y="77"/>
                </a:lnTo>
                <a:lnTo>
                  <a:pt x="0" y="73"/>
                </a:lnTo>
                <a:lnTo>
                  <a:pt x="2" y="69"/>
                </a:lnTo>
                <a:lnTo>
                  <a:pt x="2" y="65"/>
                </a:lnTo>
                <a:lnTo>
                  <a:pt x="2" y="61"/>
                </a:lnTo>
                <a:lnTo>
                  <a:pt x="4" y="57"/>
                </a:lnTo>
                <a:lnTo>
                  <a:pt x="6" y="53"/>
                </a:lnTo>
                <a:lnTo>
                  <a:pt x="6" y="51"/>
                </a:lnTo>
                <a:lnTo>
                  <a:pt x="9" y="47"/>
                </a:lnTo>
                <a:lnTo>
                  <a:pt x="11" y="43"/>
                </a:lnTo>
                <a:lnTo>
                  <a:pt x="13" y="41"/>
                </a:lnTo>
                <a:lnTo>
                  <a:pt x="15" y="37"/>
                </a:lnTo>
                <a:lnTo>
                  <a:pt x="17" y="33"/>
                </a:lnTo>
                <a:lnTo>
                  <a:pt x="20" y="31"/>
                </a:lnTo>
                <a:lnTo>
                  <a:pt x="24" y="27"/>
                </a:lnTo>
                <a:lnTo>
                  <a:pt x="26" y="25"/>
                </a:lnTo>
                <a:lnTo>
                  <a:pt x="28" y="23"/>
                </a:lnTo>
                <a:lnTo>
                  <a:pt x="33" y="19"/>
                </a:lnTo>
                <a:lnTo>
                  <a:pt x="35" y="17"/>
                </a:lnTo>
                <a:lnTo>
                  <a:pt x="39" y="15"/>
                </a:lnTo>
                <a:lnTo>
                  <a:pt x="41" y="13"/>
                </a:lnTo>
                <a:lnTo>
                  <a:pt x="46" y="11"/>
                </a:lnTo>
                <a:lnTo>
                  <a:pt x="50" y="8"/>
                </a:lnTo>
                <a:lnTo>
                  <a:pt x="54" y="6"/>
                </a:lnTo>
                <a:lnTo>
                  <a:pt x="57" y="6"/>
                </a:lnTo>
                <a:lnTo>
                  <a:pt x="61" y="4"/>
                </a:lnTo>
                <a:lnTo>
                  <a:pt x="65" y="4"/>
                </a:lnTo>
                <a:lnTo>
                  <a:pt x="70" y="2"/>
                </a:lnTo>
                <a:lnTo>
                  <a:pt x="74" y="2"/>
                </a:lnTo>
                <a:lnTo>
                  <a:pt x="78" y="0"/>
                </a:lnTo>
                <a:lnTo>
                  <a:pt x="83" y="0"/>
                </a:lnTo>
                <a:lnTo>
                  <a:pt x="87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864" name="Rectangle 982"/>
              <p:cNvSpPr>
                <a:spLocks noChangeArrowheads="1"/>
              </p:cNvSpPr>
              <p:nvPr/>
            </p:nvSpPr>
            <p:spPr bwMode="auto">
              <a:xfrm>
                <a:off x="7902104" y="2855915"/>
                <a:ext cx="23512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2000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2864" name="Rectangle 9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00516" y="2855914"/>
                <a:ext cx="235128" cy="307777"/>
              </a:xfrm>
              <a:prstGeom prst="rect">
                <a:avLst/>
              </a:prstGeom>
              <a:blipFill rotWithShape="0">
                <a:blip r:embed="rId5"/>
                <a:stretch>
                  <a:fillRect l="-23077" r="-20513" b="-784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865" name="Rectangle 983"/>
              <p:cNvSpPr>
                <a:spLocks noChangeArrowheads="1"/>
              </p:cNvSpPr>
              <p:nvPr/>
            </p:nvSpPr>
            <p:spPr bwMode="auto">
              <a:xfrm>
                <a:off x="6181254" y="2855915"/>
                <a:ext cx="523412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2000" i="1" dirty="0">
                          <a:latin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US" sz="2000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2865" name="Rectangle 9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79666" y="2855914"/>
                <a:ext cx="523412" cy="307777"/>
              </a:xfrm>
              <a:prstGeom prst="rect">
                <a:avLst/>
              </a:prstGeom>
              <a:blipFill rotWithShape="0">
                <a:blip r:embed="rId6"/>
                <a:stretch>
                  <a:fillRect l="-10465" r="-13953" b="-3529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866" name="Rectangle 984"/>
          <p:cNvSpPr>
            <a:spLocks noChangeArrowheads="1"/>
          </p:cNvSpPr>
          <p:nvPr/>
        </p:nvSpPr>
        <p:spPr bwMode="auto">
          <a:xfrm>
            <a:off x="7189318" y="3547022"/>
            <a:ext cx="5684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dirty="0"/>
              <a:t>Cavity</a:t>
            </a:r>
          </a:p>
        </p:txBody>
      </p:sp>
      <p:sp>
        <p:nvSpPr>
          <p:cNvPr id="22867" name="Freeform 987"/>
          <p:cNvSpPr>
            <a:spLocks/>
          </p:cNvSpPr>
          <p:nvPr/>
        </p:nvSpPr>
        <p:spPr bwMode="auto">
          <a:xfrm>
            <a:off x="7030568" y="1335088"/>
            <a:ext cx="36513" cy="36512"/>
          </a:xfrm>
          <a:custGeom>
            <a:avLst/>
            <a:gdLst>
              <a:gd name="T0" fmla="*/ 19737 w 37"/>
              <a:gd name="T1" fmla="*/ 36512 h 34"/>
              <a:gd name="T2" fmla="*/ 23684 w 37"/>
              <a:gd name="T3" fmla="*/ 36512 h 34"/>
              <a:gd name="T4" fmla="*/ 26645 w 37"/>
              <a:gd name="T5" fmla="*/ 34364 h 34"/>
              <a:gd name="T6" fmla="*/ 30592 w 37"/>
              <a:gd name="T7" fmla="*/ 34364 h 34"/>
              <a:gd name="T8" fmla="*/ 32566 w 37"/>
              <a:gd name="T9" fmla="*/ 32216 h 34"/>
              <a:gd name="T10" fmla="*/ 34539 w 37"/>
              <a:gd name="T11" fmla="*/ 30069 h 34"/>
              <a:gd name="T12" fmla="*/ 34539 w 37"/>
              <a:gd name="T13" fmla="*/ 25773 h 34"/>
              <a:gd name="T14" fmla="*/ 36513 w 37"/>
              <a:gd name="T15" fmla="*/ 23625 h 34"/>
              <a:gd name="T16" fmla="*/ 36513 w 37"/>
              <a:gd name="T17" fmla="*/ 19330 h 34"/>
              <a:gd name="T18" fmla="*/ 36513 w 37"/>
              <a:gd name="T19" fmla="*/ 15034 h 34"/>
              <a:gd name="T20" fmla="*/ 34539 w 37"/>
              <a:gd name="T21" fmla="*/ 12887 h 34"/>
              <a:gd name="T22" fmla="*/ 34539 w 37"/>
              <a:gd name="T23" fmla="*/ 8591 h 34"/>
              <a:gd name="T24" fmla="*/ 32566 w 37"/>
              <a:gd name="T25" fmla="*/ 6443 h 34"/>
              <a:gd name="T26" fmla="*/ 30592 w 37"/>
              <a:gd name="T27" fmla="*/ 4296 h 34"/>
              <a:gd name="T28" fmla="*/ 28618 w 37"/>
              <a:gd name="T29" fmla="*/ 2148 h 34"/>
              <a:gd name="T30" fmla="*/ 23684 w 37"/>
              <a:gd name="T31" fmla="*/ 2148 h 34"/>
              <a:gd name="T32" fmla="*/ 21710 w 37"/>
              <a:gd name="T33" fmla="*/ 0 h 34"/>
              <a:gd name="T34" fmla="*/ 17763 w 37"/>
              <a:gd name="T35" fmla="*/ 0 h 34"/>
              <a:gd name="T36" fmla="*/ 12829 w 37"/>
              <a:gd name="T37" fmla="*/ 2148 h 34"/>
              <a:gd name="T38" fmla="*/ 8882 w 37"/>
              <a:gd name="T39" fmla="*/ 4296 h 34"/>
              <a:gd name="T40" fmla="*/ 6908 w 37"/>
              <a:gd name="T41" fmla="*/ 6443 h 34"/>
              <a:gd name="T42" fmla="*/ 4934 w 37"/>
              <a:gd name="T43" fmla="*/ 8591 h 34"/>
              <a:gd name="T44" fmla="*/ 2961 w 37"/>
              <a:gd name="T45" fmla="*/ 10739 h 34"/>
              <a:gd name="T46" fmla="*/ 2961 w 37"/>
              <a:gd name="T47" fmla="*/ 15034 h 34"/>
              <a:gd name="T48" fmla="*/ 0 w 37"/>
              <a:gd name="T49" fmla="*/ 17182 h 34"/>
              <a:gd name="T50" fmla="*/ 0 w 37"/>
              <a:gd name="T51" fmla="*/ 21478 h 34"/>
              <a:gd name="T52" fmla="*/ 2961 w 37"/>
              <a:gd name="T53" fmla="*/ 23625 h 34"/>
              <a:gd name="T54" fmla="*/ 2961 w 37"/>
              <a:gd name="T55" fmla="*/ 27921 h 34"/>
              <a:gd name="T56" fmla="*/ 6908 w 37"/>
              <a:gd name="T57" fmla="*/ 32216 h 34"/>
              <a:gd name="T58" fmla="*/ 10855 w 37"/>
              <a:gd name="T59" fmla="*/ 34364 h 34"/>
              <a:gd name="T60" fmla="*/ 12829 w 37"/>
              <a:gd name="T61" fmla="*/ 36512 h 34"/>
              <a:gd name="T62" fmla="*/ 17763 w 37"/>
              <a:gd name="T63" fmla="*/ 36512 h 34"/>
              <a:gd name="T64" fmla="*/ 19737 w 37"/>
              <a:gd name="T65" fmla="*/ 19330 h 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7"/>
              <a:gd name="T100" fmla="*/ 0 h 34"/>
              <a:gd name="T101" fmla="*/ 37 w 37"/>
              <a:gd name="T102" fmla="*/ 34 h 3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7" h="34">
                <a:moveTo>
                  <a:pt x="20" y="18"/>
                </a:moveTo>
                <a:lnTo>
                  <a:pt x="20" y="34"/>
                </a:lnTo>
                <a:lnTo>
                  <a:pt x="22" y="34"/>
                </a:lnTo>
                <a:lnTo>
                  <a:pt x="24" y="34"/>
                </a:lnTo>
                <a:lnTo>
                  <a:pt x="27" y="34"/>
                </a:lnTo>
                <a:lnTo>
                  <a:pt x="27" y="32"/>
                </a:lnTo>
                <a:lnTo>
                  <a:pt x="29" y="32"/>
                </a:lnTo>
                <a:lnTo>
                  <a:pt x="31" y="32"/>
                </a:lnTo>
                <a:lnTo>
                  <a:pt x="31" y="30"/>
                </a:lnTo>
                <a:lnTo>
                  <a:pt x="33" y="30"/>
                </a:lnTo>
                <a:lnTo>
                  <a:pt x="33" y="28"/>
                </a:lnTo>
                <a:lnTo>
                  <a:pt x="35" y="28"/>
                </a:lnTo>
                <a:lnTo>
                  <a:pt x="35" y="26"/>
                </a:lnTo>
                <a:lnTo>
                  <a:pt x="35" y="24"/>
                </a:lnTo>
                <a:lnTo>
                  <a:pt x="37" y="24"/>
                </a:lnTo>
                <a:lnTo>
                  <a:pt x="37" y="22"/>
                </a:lnTo>
                <a:lnTo>
                  <a:pt x="37" y="20"/>
                </a:lnTo>
                <a:lnTo>
                  <a:pt x="37" y="18"/>
                </a:lnTo>
                <a:lnTo>
                  <a:pt x="37" y="16"/>
                </a:lnTo>
                <a:lnTo>
                  <a:pt x="37" y="14"/>
                </a:lnTo>
                <a:lnTo>
                  <a:pt x="37" y="12"/>
                </a:lnTo>
                <a:lnTo>
                  <a:pt x="35" y="12"/>
                </a:lnTo>
                <a:lnTo>
                  <a:pt x="35" y="10"/>
                </a:lnTo>
                <a:lnTo>
                  <a:pt x="35" y="8"/>
                </a:lnTo>
                <a:lnTo>
                  <a:pt x="33" y="8"/>
                </a:lnTo>
                <a:lnTo>
                  <a:pt x="33" y="6"/>
                </a:lnTo>
                <a:lnTo>
                  <a:pt x="31" y="6"/>
                </a:lnTo>
                <a:lnTo>
                  <a:pt x="31" y="4"/>
                </a:lnTo>
                <a:lnTo>
                  <a:pt x="29" y="4"/>
                </a:lnTo>
                <a:lnTo>
                  <a:pt x="29" y="2"/>
                </a:lnTo>
                <a:lnTo>
                  <a:pt x="27" y="2"/>
                </a:lnTo>
                <a:lnTo>
                  <a:pt x="24" y="2"/>
                </a:lnTo>
                <a:lnTo>
                  <a:pt x="22" y="2"/>
                </a:lnTo>
                <a:lnTo>
                  <a:pt x="22" y="0"/>
                </a:lnTo>
                <a:lnTo>
                  <a:pt x="20" y="0"/>
                </a:lnTo>
                <a:lnTo>
                  <a:pt x="18" y="0"/>
                </a:lnTo>
                <a:lnTo>
                  <a:pt x="16" y="2"/>
                </a:lnTo>
                <a:lnTo>
                  <a:pt x="13" y="2"/>
                </a:lnTo>
                <a:lnTo>
                  <a:pt x="11" y="2"/>
                </a:lnTo>
                <a:lnTo>
                  <a:pt x="9" y="4"/>
                </a:lnTo>
                <a:lnTo>
                  <a:pt x="7" y="4"/>
                </a:lnTo>
                <a:lnTo>
                  <a:pt x="7" y="6"/>
                </a:lnTo>
                <a:lnTo>
                  <a:pt x="5" y="6"/>
                </a:lnTo>
                <a:lnTo>
                  <a:pt x="5" y="8"/>
                </a:lnTo>
                <a:lnTo>
                  <a:pt x="3" y="8"/>
                </a:lnTo>
                <a:lnTo>
                  <a:pt x="3" y="10"/>
                </a:lnTo>
                <a:lnTo>
                  <a:pt x="3" y="12"/>
                </a:lnTo>
                <a:lnTo>
                  <a:pt x="3" y="14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20"/>
                </a:lnTo>
                <a:lnTo>
                  <a:pt x="0" y="22"/>
                </a:lnTo>
                <a:lnTo>
                  <a:pt x="3" y="22"/>
                </a:lnTo>
                <a:lnTo>
                  <a:pt x="3" y="24"/>
                </a:lnTo>
                <a:lnTo>
                  <a:pt x="3" y="26"/>
                </a:lnTo>
                <a:lnTo>
                  <a:pt x="5" y="28"/>
                </a:lnTo>
                <a:lnTo>
                  <a:pt x="7" y="30"/>
                </a:lnTo>
                <a:lnTo>
                  <a:pt x="9" y="32"/>
                </a:lnTo>
                <a:lnTo>
                  <a:pt x="11" y="32"/>
                </a:lnTo>
                <a:lnTo>
                  <a:pt x="11" y="34"/>
                </a:lnTo>
                <a:lnTo>
                  <a:pt x="13" y="34"/>
                </a:lnTo>
                <a:lnTo>
                  <a:pt x="16" y="34"/>
                </a:lnTo>
                <a:lnTo>
                  <a:pt x="18" y="34"/>
                </a:lnTo>
                <a:lnTo>
                  <a:pt x="20" y="34"/>
                </a:lnTo>
                <a:lnTo>
                  <a:pt x="20" y="18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68" name="Freeform 989"/>
          <p:cNvSpPr>
            <a:spLocks/>
          </p:cNvSpPr>
          <p:nvPr/>
        </p:nvSpPr>
        <p:spPr bwMode="auto">
          <a:xfrm>
            <a:off x="7030568" y="2706688"/>
            <a:ext cx="36513" cy="36512"/>
          </a:xfrm>
          <a:custGeom>
            <a:avLst/>
            <a:gdLst>
              <a:gd name="T0" fmla="*/ 19737 w 37"/>
              <a:gd name="T1" fmla="*/ 17182 h 34"/>
              <a:gd name="T2" fmla="*/ 19737 w 37"/>
              <a:gd name="T3" fmla="*/ 36512 h 34"/>
              <a:gd name="T4" fmla="*/ 21710 w 37"/>
              <a:gd name="T5" fmla="*/ 36512 h 34"/>
              <a:gd name="T6" fmla="*/ 23684 w 37"/>
              <a:gd name="T7" fmla="*/ 34364 h 34"/>
              <a:gd name="T8" fmla="*/ 26645 w 37"/>
              <a:gd name="T9" fmla="*/ 34364 h 34"/>
              <a:gd name="T10" fmla="*/ 28618 w 37"/>
              <a:gd name="T11" fmla="*/ 34364 h 34"/>
              <a:gd name="T12" fmla="*/ 28618 w 37"/>
              <a:gd name="T13" fmla="*/ 32216 h 34"/>
              <a:gd name="T14" fmla="*/ 30592 w 37"/>
              <a:gd name="T15" fmla="*/ 32216 h 34"/>
              <a:gd name="T16" fmla="*/ 30592 w 37"/>
              <a:gd name="T17" fmla="*/ 30069 h 34"/>
              <a:gd name="T18" fmla="*/ 32566 w 37"/>
              <a:gd name="T19" fmla="*/ 30069 h 34"/>
              <a:gd name="T20" fmla="*/ 32566 w 37"/>
              <a:gd name="T21" fmla="*/ 27921 h 34"/>
              <a:gd name="T22" fmla="*/ 34539 w 37"/>
              <a:gd name="T23" fmla="*/ 27921 h 34"/>
              <a:gd name="T24" fmla="*/ 34539 w 37"/>
              <a:gd name="T25" fmla="*/ 25773 h 34"/>
              <a:gd name="T26" fmla="*/ 36513 w 37"/>
              <a:gd name="T27" fmla="*/ 23625 h 34"/>
              <a:gd name="T28" fmla="*/ 36513 w 37"/>
              <a:gd name="T29" fmla="*/ 21478 h 34"/>
              <a:gd name="T30" fmla="*/ 36513 w 37"/>
              <a:gd name="T31" fmla="*/ 19330 h 34"/>
              <a:gd name="T32" fmla="*/ 36513 w 37"/>
              <a:gd name="T33" fmla="*/ 17182 h 34"/>
              <a:gd name="T34" fmla="*/ 36513 w 37"/>
              <a:gd name="T35" fmla="*/ 15034 h 34"/>
              <a:gd name="T36" fmla="*/ 36513 w 37"/>
              <a:gd name="T37" fmla="*/ 12887 h 34"/>
              <a:gd name="T38" fmla="*/ 36513 w 37"/>
              <a:gd name="T39" fmla="*/ 10739 h 34"/>
              <a:gd name="T40" fmla="*/ 34539 w 37"/>
              <a:gd name="T41" fmla="*/ 10739 h 34"/>
              <a:gd name="T42" fmla="*/ 34539 w 37"/>
              <a:gd name="T43" fmla="*/ 8591 h 34"/>
              <a:gd name="T44" fmla="*/ 32566 w 37"/>
              <a:gd name="T45" fmla="*/ 6443 h 34"/>
              <a:gd name="T46" fmla="*/ 32566 w 37"/>
              <a:gd name="T47" fmla="*/ 4296 h 34"/>
              <a:gd name="T48" fmla="*/ 30592 w 37"/>
              <a:gd name="T49" fmla="*/ 4296 h 34"/>
              <a:gd name="T50" fmla="*/ 28618 w 37"/>
              <a:gd name="T51" fmla="*/ 2148 h 34"/>
              <a:gd name="T52" fmla="*/ 26645 w 37"/>
              <a:gd name="T53" fmla="*/ 2148 h 34"/>
              <a:gd name="T54" fmla="*/ 26645 w 37"/>
              <a:gd name="T55" fmla="*/ 0 h 34"/>
              <a:gd name="T56" fmla="*/ 23684 w 37"/>
              <a:gd name="T57" fmla="*/ 0 h 34"/>
              <a:gd name="T58" fmla="*/ 21710 w 37"/>
              <a:gd name="T59" fmla="*/ 0 h 34"/>
              <a:gd name="T60" fmla="*/ 19737 w 37"/>
              <a:gd name="T61" fmla="*/ 0 h 34"/>
              <a:gd name="T62" fmla="*/ 17763 w 37"/>
              <a:gd name="T63" fmla="*/ 0 h 34"/>
              <a:gd name="T64" fmla="*/ 15789 w 37"/>
              <a:gd name="T65" fmla="*/ 0 h 34"/>
              <a:gd name="T66" fmla="*/ 12829 w 37"/>
              <a:gd name="T67" fmla="*/ 0 h 34"/>
              <a:gd name="T68" fmla="*/ 10855 w 37"/>
              <a:gd name="T69" fmla="*/ 2148 h 34"/>
              <a:gd name="T70" fmla="*/ 8882 w 37"/>
              <a:gd name="T71" fmla="*/ 2148 h 34"/>
              <a:gd name="T72" fmla="*/ 8882 w 37"/>
              <a:gd name="T73" fmla="*/ 4296 h 34"/>
              <a:gd name="T74" fmla="*/ 6908 w 37"/>
              <a:gd name="T75" fmla="*/ 4296 h 34"/>
              <a:gd name="T76" fmla="*/ 4934 w 37"/>
              <a:gd name="T77" fmla="*/ 6443 h 34"/>
              <a:gd name="T78" fmla="*/ 4934 w 37"/>
              <a:gd name="T79" fmla="*/ 8591 h 34"/>
              <a:gd name="T80" fmla="*/ 2961 w 37"/>
              <a:gd name="T81" fmla="*/ 8591 h 34"/>
              <a:gd name="T82" fmla="*/ 2961 w 37"/>
              <a:gd name="T83" fmla="*/ 10739 h 34"/>
              <a:gd name="T84" fmla="*/ 2961 w 37"/>
              <a:gd name="T85" fmla="*/ 12887 h 34"/>
              <a:gd name="T86" fmla="*/ 0 w 37"/>
              <a:gd name="T87" fmla="*/ 15034 h 34"/>
              <a:gd name="T88" fmla="*/ 0 w 37"/>
              <a:gd name="T89" fmla="*/ 17182 h 34"/>
              <a:gd name="T90" fmla="*/ 0 w 37"/>
              <a:gd name="T91" fmla="*/ 19330 h 34"/>
              <a:gd name="T92" fmla="*/ 0 w 37"/>
              <a:gd name="T93" fmla="*/ 21478 h 34"/>
              <a:gd name="T94" fmla="*/ 2961 w 37"/>
              <a:gd name="T95" fmla="*/ 21478 h 34"/>
              <a:gd name="T96" fmla="*/ 2961 w 37"/>
              <a:gd name="T97" fmla="*/ 23625 h 34"/>
              <a:gd name="T98" fmla="*/ 2961 w 37"/>
              <a:gd name="T99" fmla="*/ 25773 h 34"/>
              <a:gd name="T100" fmla="*/ 2961 w 37"/>
              <a:gd name="T101" fmla="*/ 27921 h 34"/>
              <a:gd name="T102" fmla="*/ 4934 w 37"/>
              <a:gd name="T103" fmla="*/ 27921 h 34"/>
              <a:gd name="T104" fmla="*/ 4934 w 37"/>
              <a:gd name="T105" fmla="*/ 30069 h 34"/>
              <a:gd name="T106" fmla="*/ 6908 w 37"/>
              <a:gd name="T107" fmla="*/ 30069 h 34"/>
              <a:gd name="T108" fmla="*/ 6908 w 37"/>
              <a:gd name="T109" fmla="*/ 32216 h 34"/>
              <a:gd name="T110" fmla="*/ 8882 w 37"/>
              <a:gd name="T111" fmla="*/ 32216 h 34"/>
              <a:gd name="T112" fmla="*/ 10855 w 37"/>
              <a:gd name="T113" fmla="*/ 34364 h 34"/>
              <a:gd name="T114" fmla="*/ 12829 w 37"/>
              <a:gd name="T115" fmla="*/ 34364 h 34"/>
              <a:gd name="T116" fmla="*/ 15789 w 37"/>
              <a:gd name="T117" fmla="*/ 34364 h 34"/>
              <a:gd name="T118" fmla="*/ 15789 w 37"/>
              <a:gd name="T119" fmla="*/ 36512 h 34"/>
              <a:gd name="T120" fmla="*/ 17763 w 37"/>
              <a:gd name="T121" fmla="*/ 36512 h 34"/>
              <a:gd name="T122" fmla="*/ 19737 w 37"/>
              <a:gd name="T123" fmla="*/ 36512 h 34"/>
              <a:gd name="T124" fmla="*/ 19737 w 37"/>
              <a:gd name="T125" fmla="*/ 17182 h 3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"/>
              <a:gd name="T190" fmla="*/ 0 h 34"/>
              <a:gd name="T191" fmla="*/ 37 w 37"/>
              <a:gd name="T192" fmla="*/ 34 h 34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7" h="34">
                <a:moveTo>
                  <a:pt x="20" y="16"/>
                </a:moveTo>
                <a:lnTo>
                  <a:pt x="20" y="34"/>
                </a:lnTo>
                <a:lnTo>
                  <a:pt x="22" y="34"/>
                </a:lnTo>
                <a:lnTo>
                  <a:pt x="24" y="32"/>
                </a:lnTo>
                <a:lnTo>
                  <a:pt x="27" y="32"/>
                </a:lnTo>
                <a:lnTo>
                  <a:pt x="29" y="32"/>
                </a:lnTo>
                <a:lnTo>
                  <a:pt x="29" y="30"/>
                </a:lnTo>
                <a:lnTo>
                  <a:pt x="31" y="30"/>
                </a:lnTo>
                <a:lnTo>
                  <a:pt x="31" y="28"/>
                </a:lnTo>
                <a:lnTo>
                  <a:pt x="33" y="28"/>
                </a:lnTo>
                <a:lnTo>
                  <a:pt x="33" y="26"/>
                </a:lnTo>
                <a:lnTo>
                  <a:pt x="35" y="26"/>
                </a:lnTo>
                <a:lnTo>
                  <a:pt x="35" y="24"/>
                </a:lnTo>
                <a:lnTo>
                  <a:pt x="37" y="22"/>
                </a:lnTo>
                <a:lnTo>
                  <a:pt x="37" y="20"/>
                </a:lnTo>
                <a:lnTo>
                  <a:pt x="37" y="18"/>
                </a:lnTo>
                <a:lnTo>
                  <a:pt x="37" y="16"/>
                </a:lnTo>
                <a:lnTo>
                  <a:pt x="37" y="14"/>
                </a:lnTo>
                <a:lnTo>
                  <a:pt x="37" y="12"/>
                </a:lnTo>
                <a:lnTo>
                  <a:pt x="37" y="10"/>
                </a:lnTo>
                <a:lnTo>
                  <a:pt x="35" y="10"/>
                </a:lnTo>
                <a:lnTo>
                  <a:pt x="35" y="8"/>
                </a:lnTo>
                <a:lnTo>
                  <a:pt x="33" y="6"/>
                </a:lnTo>
                <a:lnTo>
                  <a:pt x="33" y="4"/>
                </a:lnTo>
                <a:lnTo>
                  <a:pt x="31" y="4"/>
                </a:lnTo>
                <a:lnTo>
                  <a:pt x="29" y="2"/>
                </a:lnTo>
                <a:lnTo>
                  <a:pt x="27" y="2"/>
                </a:lnTo>
                <a:lnTo>
                  <a:pt x="27" y="0"/>
                </a:lnTo>
                <a:lnTo>
                  <a:pt x="24" y="0"/>
                </a:lnTo>
                <a:lnTo>
                  <a:pt x="22" y="0"/>
                </a:lnTo>
                <a:lnTo>
                  <a:pt x="20" y="0"/>
                </a:lnTo>
                <a:lnTo>
                  <a:pt x="18" y="0"/>
                </a:lnTo>
                <a:lnTo>
                  <a:pt x="16" y="0"/>
                </a:lnTo>
                <a:lnTo>
                  <a:pt x="13" y="0"/>
                </a:lnTo>
                <a:lnTo>
                  <a:pt x="11" y="2"/>
                </a:lnTo>
                <a:lnTo>
                  <a:pt x="9" y="2"/>
                </a:lnTo>
                <a:lnTo>
                  <a:pt x="9" y="4"/>
                </a:lnTo>
                <a:lnTo>
                  <a:pt x="7" y="4"/>
                </a:lnTo>
                <a:lnTo>
                  <a:pt x="5" y="6"/>
                </a:lnTo>
                <a:lnTo>
                  <a:pt x="5" y="8"/>
                </a:lnTo>
                <a:lnTo>
                  <a:pt x="3" y="8"/>
                </a:lnTo>
                <a:lnTo>
                  <a:pt x="3" y="10"/>
                </a:lnTo>
                <a:lnTo>
                  <a:pt x="3" y="12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20"/>
                </a:lnTo>
                <a:lnTo>
                  <a:pt x="3" y="20"/>
                </a:lnTo>
                <a:lnTo>
                  <a:pt x="3" y="22"/>
                </a:lnTo>
                <a:lnTo>
                  <a:pt x="3" y="24"/>
                </a:lnTo>
                <a:lnTo>
                  <a:pt x="3" y="26"/>
                </a:lnTo>
                <a:lnTo>
                  <a:pt x="5" y="26"/>
                </a:lnTo>
                <a:lnTo>
                  <a:pt x="5" y="28"/>
                </a:lnTo>
                <a:lnTo>
                  <a:pt x="7" y="28"/>
                </a:lnTo>
                <a:lnTo>
                  <a:pt x="7" y="30"/>
                </a:lnTo>
                <a:lnTo>
                  <a:pt x="9" y="30"/>
                </a:lnTo>
                <a:lnTo>
                  <a:pt x="11" y="32"/>
                </a:lnTo>
                <a:lnTo>
                  <a:pt x="13" y="32"/>
                </a:lnTo>
                <a:lnTo>
                  <a:pt x="16" y="32"/>
                </a:lnTo>
                <a:lnTo>
                  <a:pt x="16" y="34"/>
                </a:lnTo>
                <a:lnTo>
                  <a:pt x="18" y="34"/>
                </a:lnTo>
                <a:lnTo>
                  <a:pt x="20" y="34"/>
                </a:lnTo>
                <a:lnTo>
                  <a:pt x="20" y="16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69" name="Freeform 991"/>
          <p:cNvSpPr>
            <a:spLocks/>
          </p:cNvSpPr>
          <p:nvPr/>
        </p:nvSpPr>
        <p:spPr bwMode="auto">
          <a:xfrm>
            <a:off x="9045104" y="1812925"/>
            <a:ext cx="277812" cy="279400"/>
          </a:xfrm>
          <a:custGeom>
            <a:avLst/>
            <a:gdLst>
              <a:gd name="T0" fmla="*/ 125463 w 279"/>
              <a:gd name="T1" fmla="*/ 2158 h 259"/>
              <a:gd name="T2" fmla="*/ 104553 w 279"/>
              <a:gd name="T3" fmla="*/ 4315 h 259"/>
              <a:gd name="T4" fmla="*/ 84638 w 279"/>
              <a:gd name="T5" fmla="*/ 10788 h 259"/>
              <a:gd name="T6" fmla="*/ 67710 w 279"/>
              <a:gd name="T7" fmla="*/ 19418 h 259"/>
              <a:gd name="T8" fmla="*/ 49787 w 279"/>
              <a:gd name="T9" fmla="*/ 32363 h 259"/>
              <a:gd name="T10" fmla="*/ 36842 w 279"/>
              <a:gd name="T11" fmla="*/ 45308 h 259"/>
              <a:gd name="T12" fmla="*/ 23898 w 279"/>
              <a:gd name="T13" fmla="*/ 61490 h 259"/>
              <a:gd name="T14" fmla="*/ 12945 w 279"/>
              <a:gd name="T15" fmla="*/ 80907 h 259"/>
              <a:gd name="T16" fmla="*/ 6970 w 279"/>
              <a:gd name="T17" fmla="*/ 98168 h 259"/>
              <a:gd name="T18" fmla="*/ 1991 w 279"/>
              <a:gd name="T19" fmla="*/ 119743 h 259"/>
              <a:gd name="T20" fmla="*/ 0 w 279"/>
              <a:gd name="T21" fmla="*/ 139161 h 259"/>
              <a:gd name="T22" fmla="*/ 1991 w 279"/>
              <a:gd name="T23" fmla="*/ 161815 h 259"/>
              <a:gd name="T24" fmla="*/ 6970 w 279"/>
              <a:gd name="T25" fmla="*/ 181232 h 259"/>
              <a:gd name="T26" fmla="*/ 12945 w 279"/>
              <a:gd name="T27" fmla="*/ 200650 h 259"/>
              <a:gd name="T28" fmla="*/ 23898 w 279"/>
              <a:gd name="T29" fmla="*/ 217910 h 259"/>
              <a:gd name="T30" fmla="*/ 36842 w 279"/>
              <a:gd name="T31" fmla="*/ 234092 h 259"/>
              <a:gd name="T32" fmla="*/ 49787 w 279"/>
              <a:gd name="T33" fmla="*/ 249195 h 259"/>
              <a:gd name="T34" fmla="*/ 67710 w 279"/>
              <a:gd name="T35" fmla="*/ 259982 h 259"/>
              <a:gd name="T36" fmla="*/ 84638 w 279"/>
              <a:gd name="T37" fmla="*/ 268612 h 259"/>
              <a:gd name="T38" fmla="*/ 104553 w 279"/>
              <a:gd name="T39" fmla="*/ 275085 h 259"/>
              <a:gd name="T40" fmla="*/ 125463 w 279"/>
              <a:gd name="T41" fmla="*/ 279400 h 259"/>
              <a:gd name="T42" fmla="*/ 145378 w 279"/>
              <a:gd name="T43" fmla="*/ 279400 h 259"/>
              <a:gd name="T44" fmla="*/ 167285 w 279"/>
              <a:gd name="T45" fmla="*/ 277242 h 259"/>
              <a:gd name="T46" fmla="*/ 186204 w 279"/>
              <a:gd name="T47" fmla="*/ 270770 h 259"/>
              <a:gd name="T48" fmla="*/ 206119 w 279"/>
              <a:gd name="T49" fmla="*/ 264297 h 259"/>
              <a:gd name="T50" fmla="*/ 221055 w 279"/>
              <a:gd name="T51" fmla="*/ 253510 h 259"/>
              <a:gd name="T52" fmla="*/ 235991 w 279"/>
              <a:gd name="T53" fmla="*/ 240564 h 259"/>
              <a:gd name="T54" fmla="*/ 248935 w 279"/>
              <a:gd name="T55" fmla="*/ 224383 h 259"/>
              <a:gd name="T56" fmla="*/ 259889 w 279"/>
              <a:gd name="T57" fmla="*/ 207123 h 259"/>
              <a:gd name="T58" fmla="*/ 268850 w 279"/>
              <a:gd name="T59" fmla="*/ 187705 h 259"/>
              <a:gd name="T60" fmla="*/ 274825 w 279"/>
              <a:gd name="T61" fmla="*/ 168287 h 259"/>
              <a:gd name="T62" fmla="*/ 277812 w 279"/>
              <a:gd name="T63" fmla="*/ 148869 h 259"/>
              <a:gd name="T64" fmla="*/ 277812 w 279"/>
              <a:gd name="T65" fmla="*/ 126215 h 259"/>
              <a:gd name="T66" fmla="*/ 272833 w 279"/>
              <a:gd name="T67" fmla="*/ 104640 h 259"/>
              <a:gd name="T68" fmla="*/ 266859 w 279"/>
              <a:gd name="T69" fmla="*/ 85222 h 259"/>
              <a:gd name="T70" fmla="*/ 257897 w 279"/>
              <a:gd name="T71" fmla="*/ 67962 h 259"/>
              <a:gd name="T72" fmla="*/ 246944 w 279"/>
              <a:gd name="T73" fmla="*/ 52859 h 259"/>
              <a:gd name="T74" fmla="*/ 232008 w 279"/>
              <a:gd name="T75" fmla="*/ 36678 h 259"/>
              <a:gd name="T76" fmla="*/ 217072 w 279"/>
              <a:gd name="T77" fmla="*/ 23733 h 259"/>
              <a:gd name="T78" fmla="*/ 199148 w 279"/>
              <a:gd name="T79" fmla="*/ 15103 h 259"/>
              <a:gd name="T80" fmla="*/ 180229 w 279"/>
              <a:gd name="T81" fmla="*/ 6473 h 259"/>
              <a:gd name="T82" fmla="*/ 160314 w 279"/>
              <a:gd name="T83" fmla="*/ 2158 h 259"/>
              <a:gd name="T84" fmla="*/ 138408 w 279"/>
              <a:gd name="T85" fmla="*/ 0 h 25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79"/>
              <a:gd name="T130" fmla="*/ 0 h 259"/>
              <a:gd name="T131" fmla="*/ 279 w 279"/>
              <a:gd name="T132" fmla="*/ 259 h 259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79" h="259">
                <a:moveTo>
                  <a:pt x="139" y="0"/>
                </a:moveTo>
                <a:lnTo>
                  <a:pt x="133" y="0"/>
                </a:lnTo>
                <a:lnTo>
                  <a:pt x="126" y="2"/>
                </a:lnTo>
                <a:lnTo>
                  <a:pt x="118" y="2"/>
                </a:lnTo>
                <a:lnTo>
                  <a:pt x="111" y="2"/>
                </a:lnTo>
                <a:lnTo>
                  <a:pt x="105" y="4"/>
                </a:lnTo>
                <a:lnTo>
                  <a:pt x="98" y="6"/>
                </a:lnTo>
                <a:lnTo>
                  <a:pt x="92" y="8"/>
                </a:lnTo>
                <a:lnTo>
                  <a:pt x="85" y="10"/>
                </a:lnTo>
                <a:lnTo>
                  <a:pt x="78" y="14"/>
                </a:lnTo>
                <a:lnTo>
                  <a:pt x="74" y="16"/>
                </a:lnTo>
                <a:lnTo>
                  <a:pt x="68" y="18"/>
                </a:lnTo>
                <a:lnTo>
                  <a:pt x="61" y="22"/>
                </a:lnTo>
                <a:lnTo>
                  <a:pt x="57" y="26"/>
                </a:lnTo>
                <a:lnTo>
                  <a:pt x="50" y="30"/>
                </a:lnTo>
                <a:lnTo>
                  <a:pt x="46" y="34"/>
                </a:lnTo>
                <a:lnTo>
                  <a:pt x="41" y="38"/>
                </a:lnTo>
                <a:lnTo>
                  <a:pt x="37" y="42"/>
                </a:lnTo>
                <a:lnTo>
                  <a:pt x="33" y="49"/>
                </a:lnTo>
                <a:lnTo>
                  <a:pt x="28" y="53"/>
                </a:lnTo>
                <a:lnTo>
                  <a:pt x="24" y="57"/>
                </a:lnTo>
                <a:lnTo>
                  <a:pt x="20" y="63"/>
                </a:lnTo>
                <a:lnTo>
                  <a:pt x="18" y="69"/>
                </a:lnTo>
                <a:lnTo>
                  <a:pt x="13" y="75"/>
                </a:lnTo>
                <a:lnTo>
                  <a:pt x="11" y="79"/>
                </a:lnTo>
                <a:lnTo>
                  <a:pt x="9" y="85"/>
                </a:lnTo>
                <a:lnTo>
                  <a:pt x="7" y="91"/>
                </a:lnTo>
                <a:lnTo>
                  <a:pt x="4" y="97"/>
                </a:lnTo>
                <a:lnTo>
                  <a:pt x="2" y="103"/>
                </a:lnTo>
                <a:lnTo>
                  <a:pt x="2" y="111"/>
                </a:lnTo>
                <a:lnTo>
                  <a:pt x="0" y="117"/>
                </a:lnTo>
                <a:lnTo>
                  <a:pt x="0" y="123"/>
                </a:lnTo>
                <a:lnTo>
                  <a:pt x="0" y="129"/>
                </a:lnTo>
                <a:lnTo>
                  <a:pt x="0" y="138"/>
                </a:lnTo>
                <a:lnTo>
                  <a:pt x="0" y="144"/>
                </a:lnTo>
                <a:lnTo>
                  <a:pt x="2" y="150"/>
                </a:lnTo>
                <a:lnTo>
                  <a:pt x="2" y="156"/>
                </a:lnTo>
                <a:lnTo>
                  <a:pt x="4" y="162"/>
                </a:lnTo>
                <a:lnTo>
                  <a:pt x="7" y="168"/>
                </a:lnTo>
                <a:lnTo>
                  <a:pt x="9" y="174"/>
                </a:lnTo>
                <a:lnTo>
                  <a:pt x="11" y="180"/>
                </a:lnTo>
                <a:lnTo>
                  <a:pt x="13" y="186"/>
                </a:lnTo>
                <a:lnTo>
                  <a:pt x="18" y="192"/>
                </a:lnTo>
                <a:lnTo>
                  <a:pt x="20" y="196"/>
                </a:lnTo>
                <a:lnTo>
                  <a:pt x="24" y="202"/>
                </a:lnTo>
                <a:lnTo>
                  <a:pt x="28" y="208"/>
                </a:lnTo>
                <a:lnTo>
                  <a:pt x="33" y="212"/>
                </a:lnTo>
                <a:lnTo>
                  <a:pt x="37" y="217"/>
                </a:lnTo>
                <a:lnTo>
                  <a:pt x="41" y="223"/>
                </a:lnTo>
                <a:lnTo>
                  <a:pt x="46" y="227"/>
                </a:lnTo>
                <a:lnTo>
                  <a:pt x="50" y="231"/>
                </a:lnTo>
                <a:lnTo>
                  <a:pt x="57" y="235"/>
                </a:lnTo>
                <a:lnTo>
                  <a:pt x="61" y="237"/>
                </a:lnTo>
                <a:lnTo>
                  <a:pt x="68" y="241"/>
                </a:lnTo>
                <a:lnTo>
                  <a:pt x="74" y="245"/>
                </a:lnTo>
                <a:lnTo>
                  <a:pt x="78" y="247"/>
                </a:lnTo>
                <a:lnTo>
                  <a:pt x="85" y="249"/>
                </a:lnTo>
                <a:lnTo>
                  <a:pt x="92" y="251"/>
                </a:lnTo>
                <a:lnTo>
                  <a:pt x="98" y="253"/>
                </a:lnTo>
                <a:lnTo>
                  <a:pt x="105" y="255"/>
                </a:lnTo>
                <a:lnTo>
                  <a:pt x="111" y="257"/>
                </a:lnTo>
                <a:lnTo>
                  <a:pt x="118" y="259"/>
                </a:lnTo>
                <a:lnTo>
                  <a:pt x="126" y="259"/>
                </a:lnTo>
                <a:lnTo>
                  <a:pt x="133" y="259"/>
                </a:lnTo>
                <a:lnTo>
                  <a:pt x="139" y="259"/>
                </a:lnTo>
                <a:lnTo>
                  <a:pt x="146" y="259"/>
                </a:lnTo>
                <a:lnTo>
                  <a:pt x="155" y="259"/>
                </a:lnTo>
                <a:lnTo>
                  <a:pt x="161" y="259"/>
                </a:lnTo>
                <a:lnTo>
                  <a:pt x="168" y="257"/>
                </a:lnTo>
                <a:lnTo>
                  <a:pt x="174" y="255"/>
                </a:lnTo>
                <a:lnTo>
                  <a:pt x="181" y="253"/>
                </a:lnTo>
                <a:lnTo>
                  <a:pt x="187" y="251"/>
                </a:lnTo>
                <a:lnTo>
                  <a:pt x="194" y="249"/>
                </a:lnTo>
                <a:lnTo>
                  <a:pt x="200" y="247"/>
                </a:lnTo>
                <a:lnTo>
                  <a:pt x="207" y="245"/>
                </a:lnTo>
                <a:lnTo>
                  <a:pt x="211" y="241"/>
                </a:lnTo>
                <a:lnTo>
                  <a:pt x="218" y="237"/>
                </a:lnTo>
                <a:lnTo>
                  <a:pt x="222" y="235"/>
                </a:lnTo>
                <a:lnTo>
                  <a:pt x="229" y="231"/>
                </a:lnTo>
                <a:lnTo>
                  <a:pt x="233" y="227"/>
                </a:lnTo>
                <a:lnTo>
                  <a:pt x="237" y="223"/>
                </a:lnTo>
                <a:lnTo>
                  <a:pt x="244" y="217"/>
                </a:lnTo>
                <a:lnTo>
                  <a:pt x="248" y="212"/>
                </a:lnTo>
                <a:lnTo>
                  <a:pt x="250" y="208"/>
                </a:lnTo>
                <a:lnTo>
                  <a:pt x="255" y="202"/>
                </a:lnTo>
                <a:lnTo>
                  <a:pt x="259" y="196"/>
                </a:lnTo>
                <a:lnTo>
                  <a:pt x="261" y="192"/>
                </a:lnTo>
                <a:lnTo>
                  <a:pt x="266" y="186"/>
                </a:lnTo>
                <a:lnTo>
                  <a:pt x="268" y="180"/>
                </a:lnTo>
                <a:lnTo>
                  <a:pt x="270" y="174"/>
                </a:lnTo>
                <a:lnTo>
                  <a:pt x="272" y="168"/>
                </a:lnTo>
                <a:lnTo>
                  <a:pt x="274" y="162"/>
                </a:lnTo>
                <a:lnTo>
                  <a:pt x="276" y="156"/>
                </a:lnTo>
                <a:lnTo>
                  <a:pt x="276" y="150"/>
                </a:lnTo>
                <a:lnTo>
                  <a:pt x="279" y="144"/>
                </a:lnTo>
                <a:lnTo>
                  <a:pt x="279" y="138"/>
                </a:lnTo>
                <a:lnTo>
                  <a:pt x="279" y="129"/>
                </a:lnTo>
                <a:lnTo>
                  <a:pt x="279" y="123"/>
                </a:lnTo>
                <a:lnTo>
                  <a:pt x="279" y="117"/>
                </a:lnTo>
                <a:lnTo>
                  <a:pt x="276" y="111"/>
                </a:lnTo>
                <a:lnTo>
                  <a:pt x="276" y="103"/>
                </a:lnTo>
                <a:lnTo>
                  <a:pt x="274" y="97"/>
                </a:lnTo>
                <a:lnTo>
                  <a:pt x="272" y="91"/>
                </a:lnTo>
                <a:lnTo>
                  <a:pt x="270" y="85"/>
                </a:lnTo>
                <a:lnTo>
                  <a:pt x="268" y="79"/>
                </a:lnTo>
                <a:lnTo>
                  <a:pt x="266" y="75"/>
                </a:lnTo>
                <a:lnTo>
                  <a:pt x="261" y="69"/>
                </a:lnTo>
                <a:lnTo>
                  <a:pt x="259" y="63"/>
                </a:lnTo>
                <a:lnTo>
                  <a:pt x="255" y="57"/>
                </a:lnTo>
                <a:lnTo>
                  <a:pt x="250" y="53"/>
                </a:lnTo>
                <a:lnTo>
                  <a:pt x="248" y="49"/>
                </a:lnTo>
                <a:lnTo>
                  <a:pt x="244" y="42"/>
                </a:lnTo>
                <a:lnTo>
                  <a:pt x="237" y="38"/>
                </a:lnTo>
                <a:lnTo>
                  <a:pt x="233" y="34"/>
                </a:lnTo>
                <a:lnTo>
                  <a:pt x="229" y="30"/>
                </a:lnTo>
                <a:lnTo>
                  <a:pt x="222" y="26"/>
                </a:lnTo>
                <a:lnTo>
                  <a:pt x="218" y="22"/>
                </a:lnTo>
                <a:lnTo>
                  <a:pt x="211" y="18"/>
                </a:lnTo>
                <a:lnTo>
                  <a:pt x="207" y="16"/>
                </a:lnTo>
                <a:lnTo>
                  <a:pt x="200" y="14"/>
                </a:lnTo>
                <a:lnTo>
                  <a:pt x="194" y="10"/>
                </a:lnTo>
                <a:lnTo>
                  <a:pt x="187" y="8"/>
                </a:lnTo>
                <a:lnTo>
                  <a:pt x="181" y="6"/>
                </a:lnTo>
                <a:lnTo>
                  <a:pt x="174" y="4"/>
                </a:lnTo>
                <a:lnTo>
                  <a:pt x="168" y="2"/>
                </a:lnTo>
                <a:lnTo>
                  <a:pt x="161" y="2"/>
                </a:lnTo>
                <a:lnTo>
                  <a:pt x="155" y="2"/>
                </a:lnTo>
                <a:lnTo>
                  <a:pt x="146" y="0"/>
                </a:lnTo>
                <a:lnTo>
                  <a:pt x="139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70" name="Freeform 992"/>
          <p:cNvSpPr>
            <a:spLocks/>
          </p:cNvSpPr>
          <p:nvPr/>
        </p:nvSpPr>
        <p:spPr bwMode="auto">
          <a:xfrm>
            <a:off x="9045104" y="1941513"/>
            <a:ext cx="277812" cy="279400"/>
          </a:xfrm>
          <a:custGeom>
            <a:avLst/>
            <a:gdLst>
              <a:gd name="T0" fmla="*/ 125463 w 279"/>
              <a:gd name="T1" fmla="*/ 2158 h 259"/>
              <a:gd name="T2" fmla="*/ 104553 w 279"/>
              <a:gd name="T3" fmla="*/ 4315 h 259"/>
              <a:gd name="T4" fmla="*/ 84638 w 279"/>
              <a:gd name="T5" fmla="*/ 10788 h 259"/>
              <a:gd name="T6" fmla="*/ 67710 w 279"/>
              <a:gd name="T7" fmla="*/ 22654 h 259"/>
              <a:gd name="T8" fmla="*/ 49787 w 279"/>
              <a:gd name="T9" fmla="*/ 33442 h 259"/>
              <a:gd name="T10" fmla="*/ 36842 w 279"/>
              <a:gd name="T11" fmla="*/ 46387 h 259"/>
              <a:gd name="T12" fmla="*/ 23898 w 279"/>
              <a:gd name="T13" fmla="*/ 63647 h 259"/>
              <a:gd name="T14" fmla="*/ 12945 w 279"/>
              <a:gd name="T15" fmla="*/ 80907 h 259"/>
              <a:gd name="T16" fmla="*/ 6970 w 279"/>
              <a:gd name="T17" fmla="*/ 98168 h 259"/>
              <a:gd name="T18" fmla="*/ 1991 w 279"/>
              <a:gd name="T19" fmla="*/ 120822 h 259"/>
              <a:gd name="T20" fmla="*/ 0 w 279"/>
              <a:gd name="T21" fmla="*/ 140239 h 259"/>
              <a:gd name="T22" fmla="*/ 1991 w 279"/>
              <a:gd name="T23" fmla="*/ 161815 h 259"/>
              <a:gd name="T24" fmla="*/ 6970 w 279"/>
              <a:gd name="T25" fmla="*/ 181232 h 259"/>
              <a:gd name="T26" fmla="*/ 12945 w 279"/>
              <a:gd name="T27" fmla="*/ 201729 h 259"/>
              <a:gd name="T28" fmla="*/ 23898 w 279"/>
              <a:gd name="T29" fmla="*/ 218989 h 259"/>
              <a:gd name="T30" fmla="*/ 36842 w 279"/>
              <a:gd name="T31" fmla="*/ 234092 h 259"/>
              <a:gd name="T32" fmla="*/ 49787 w 279"/>
              <a:gd name="T33" fmla="*/ 249195 h 259"/>
              <a:gd name="T34" fmla="*/ 67710 w 279"/>
              <a:gd name="T35" fmla="*/ 259982 h 259"/>
              <a:gd name="T36" fmla="*/ 84638 w 279"/>
              <a:gd name="T37" fmla="*/ 268612 h 259"/>
              <a:gd name="T38" fmla="*/ 104553 w 279"/>
              <a:gd name="T39" fmla="*/ 275085 h 259"/>
              <a:gd name="T40" fmla="*/ 125463 w 279"/>
              <a:gd name="T41" fmla="*/ 279400 h 259"/>
              <a:gd name="T42" fmla="*/ 145378 w 279"/>
              <a:gd name="T43" fmla="*/ 279400 h 259"/>
              <a:gd name="T44" fmla="*/ 167285 w 279"/>
              <a:gd name="T45" fmla="*/ 277242 h 259"/>
              <a:gd name="T46" fmla="*/ 186204 w 279"/>
              <a:gd name="T47" fmla="*/ 272927 h 259"/>
              <a:gd name="T48" fmla="*/ 206119 w 279"/>
              <a:gd name="T49" fmla="*/ 264297 h 259"/>
              <a:gd name="T50" fmla="*/ 221055 w 279"/>
              <a:gd name="T51" fmla="*/ 253510 h 259"/>
              <a:gd name="T52" fmla="*/ 235991 w 279"/>
              <a:gd name="T53" fmla="*/ 240564 h 259"/>
              <a:gd name="T54" fmla="*/ 248935 w 279"/>
              <a:gd name="T55" fmla="*/ 225462 h 259"/>
              <a:gd name="T56" fmla="*/ 259889 w 279"/>
              <a:gd name="T57" fmla="*/ 208202 h 259"/>
              <a:gd name="T58" fmla="*/ 268850 w 279"/>
              <a:gd name="T59" fmla="*/ 187705 h 259"/>
              <a:gd name="T60" fmla="*/ 274825 w 279"/>
              <a:gd name="T61" fmla="*/ 168287 h 259"/>
              <a:gd name="T62" fmla="*/ 277812 w 279"/>
              <a:gd name="T63" fmla="*/ 148869 h 259"/>
              <a:gd name="T64" fmla="*/ 277812 w 279"/>
              <a:gd name="T65" fmla="*/ 127294 h 259"/>
              <a:gd name="T66" fmla="*/ 272833 w 279"/>
              <a:gd name="T67" fmla="*/ 105719 h 259"/>
              <a:gd name="T68" fmla="*/ 266859 w 279"/>
              <a:gd name="T69" fmla="*/ 85222 h 259"/>
              <a:gd name="T70" fmla="*/ 257897 w 279"/>
              <a:gd name="T71" fmla="*/ 67962 h 259"/>
              <a:gd name="T72" fmla="*/ 246944 w 279"/>
              <a:gd name="T73" fmla="*/ 52859 h 259"/>
              <a:gd name="T74" fmla="*/ 232008 w 279"/>
              <a:gd name="T75" fmla="*/ 37757 h 259"/>
              <a:gd name="T76" fmla="*/ 217072 w 279"/>
              <a:gd name="T77" fmla="*/ 24812 h 259"/>
              <a:gd name="T78" fmla="*/ 199148 w 279"/>
              <a:gd name="T79" fmla="*/ 16181 h 259"/>
              <a:gd name="T80" fmla="*/ 180229 w 279"/>
              <a:gd name="T81" fmla="*/ 6473 h 259"/>
              <a:gd name="T82" fmla="*/ 160314 w 279"/>
              <a:gd name="T83" fmla="*/ 2158 h 259"/>
              <a:gd name="T84" fmla="*/ 138408 w 279"/>
              <a:gd name="T85" fmla="*/ 0 h 25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79"/>
              <a:gd name="T130" fmla="*/ 0 h 259"/>
              <a:gd name="T131" fmla="*/ 279 w 279"/>
              <a:gd name="T132" fmla="*/ 259 h 259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79" h="259">
                <a:moveTo>
                  <a:pt x="139" y="0"/>
                </a:moveTo>
                <a:lnTo>
                  <a:pt x="133" y="0"/>
                </a:lnTo>
                <a:lnTo>
                  <a:pt x="126" y="2"/>
                </a:lnTo>
                <a:lnTo>
                  <a:pt x="118" y="2"/>
                </a:lnTo>
                <a:lnTo>
                  <a:pt x="111" y="4"/>
                </a:lnTo>
                <a:lnTo>
                  <a:pt x="105" y="4"/>
                </a:lnTo>
                <a:lnTo>
                  <a:pt x="98" y="6"/>
                </a:lnTo>
                <a:lnTo>
                  <a:pt x="92" y="8"/>
                </a:lnTo>
                <a:lnTo>
                  <a:pt x="85" y="10"/>
                </a:lnTo>
                <a:lnTo>
                  <a:pt x="78" y="15"/>
                </a:lnTo>
                <a:lnTo>
                  <a:pt x="74" y="17"/>
                </a:lnTo>
                <a:lnTo>
                  <a:pt x="68" y="21"/>
                </a:lnTo>
                <a:lnTo>
                  <a:pt x="61" y="23"/>
                </a:lnTo>
                <a:lnTo>
                  <a:pt x="57" y="27"/>
                </a:lnTo>
                <a:lnTo>
                  <a:pt x="50" y="31"/>
                </a:lnTo>
                <a:lnTo>
                  <a:pt x="46" y="35"/>
                </a:lnTo>
                <a:lnTo>
                  <a:pt x="41" y="39"/>
                </a:lnTo>
                <a:lnTo>
                  <a:pt x="37" y="43"/>
                </a:lnTo>
                <a:lnTo>
                  <a:pt x="33" y="49"/>
                </a:lnTo>
                <a:lnTo>
                  <a:pt x="28" y="53"/>
                </a:lnTo>
                <a:lnTo>
                  <a:pt x="24" y="59"/>
                </a:lnTo>
                <a:lnTo>
                  <a:pt x="20" y="63"/>
                </a:lnTo>
                <a:lnTo>
                  <a:pt x="18" y="69"/>
                </a:lnTo>
                <a:lnTo>
                  <a:pt x="13" y="75"/>
                </a:lnTo>
                <a:lnTo>
                  <a:pt x="11" y="79"/>
                </a:lnTo>
                <a:lnTo>
                  <a:pt x="9" y="85"/>
                </a:lnTo>
                <a:lnTo>
                  <a:pt x="7" y="91"/>
                </a:lnTo>
                <a:lnTo>
                  <a:pt x="4" y="98"/>
                </a:lnTo>
                <a:lnTo>
                  <a:pt x="2" y="104"/>
                </a:lnTo>
                <a:lnTo>
                  <a:pt x="2" y="112"/>
                </a:lnTo>
                <a:lnTo>
                  <a:pt x="0" y="118"/>
                </a:lnTo>
                <a:lnTo>
                  <a:pt x="0" y="124"/>
                </a:lnTo>
                <a:lnTo>
                  <a:pt x="0" y="130"/>
                </a:lnTo>
                <a:lnTo>
                  <a:pt x="0" y="138"/>
                </a:lnTo>
                <a:lnTo>
                  <a:pt x="0" y="144"/>
                </a:lnTo>
                <a:lnTo>
                  <a:pt x="2" y="150"/>
                </a:lnTo>
                <a:lnTo>
                  <a:pt x="2" y="156"/>
                </a:lnTo>
                <a:lnTo>
                  <a:pt x="4" y="162"/>
                </a:lnTo>
                <a:lnTo>
                  <a:pt x="7" y="168"/>
                </a:lnTo>
                <a:lnTo>
                  <a:pt x="9" y="174"/>
                </a:lnTo>
                <a:lnTo>
                  <a:pt x="11" y="180"/>
                </a:lnTo>
                <a:lnTo>
                  <a:pt x="13" y="187"/>
                </a:lnTo>
                <a:lnTo>
                  <a:pt x="18" y="193"/>
                </a:lnTo>
                <a:lnTo>
                  <a:pt x="20" y="199"/>
                </a:lnTo>
                <a:lnTo>
                  <a:pt x="24" y="203"/>
                </a:lnTo>
                <a:lnTo>
                  <a:pt x="28" y="209"/>
                </a:lnTo>
                <a:lnTo>
                  <a:pt x="33" y="213"/>
                </a:lnTo>
                <a:lnTo>
                  <a:pt x="37" y="217"/>
                </a:lnTo>
                <a:lnTo>
                  <a:pt x="41" y="223"/>
                </a:lnTo>
                <a:lnTo>
                  <a:pt x="46" y="227"/>
                </a:lnTo>
                <a:lnTo>
                  <a:pt x="50" y="231"/>
                </a:lnTo>
                <a:lnTo>
                  <a:pt x="57" y="235"/>
                </a:lnTo>
                <a:lnTo>
                  <a:pt x="61" y="237"/>
                </a:lnTo>
                <a:lnTo>
                  <a:pt x="68" y="241"/>
                </a:lnTo>
                <a:lnTo>
                  <a:pt x="74" y="245"/>
                </a:lnTo>
                <a:lnTo>
                  <a:pt x="78" y="247"/>
                </a:lnTo>
                <a:lnTo>
                  <a:pt x="85" y="249"/>
                </a:lnTo>
                <a:lnTo>
                  <a:pt x="92" y="253"/>
                </a:lnTo>
                <a:lnTo>
                  <a:pt x="98" y="255"/>
                </a:lnTo>
                <a:lnTo>
                  <a:pt x="105" y="255"/>
                </a:lnTo>
                <a:lnTo>
                  <a:pt x="111" y="257"/>
                </a:lnTo>
                <a:lnTo>
                  <a:pt x="118" y="259"/>
                </a:lnTo>
                <a:lnTo>
                  <a:pt x="126" y="259"/>
                </a:lnTo>
                <a:lnTo>
                  <a:pt x="133" y="259"/>
                </a:lnTo>
                <a:lnTo>
                  <a:pt x="139" y="259"/>
                </a:lnTo>
                <a:lnTo>
                  <a:pt x="146" y="259"/>
                </a:lnTo>
                <a:lnTo>
                  <a:pt x="155" y="259"/>
                </a:lnTo>
                <a:lnTo>
                  <a:pt x="161" y="259"/>
                </a:lnTo>
                <a:lnTo>
                  <a:pt x="168" y="257"/>
                </a:lnTo>
                <a:lnTo>
                  <a:pt x="174" y="255"/>
                </a:lnTo>
                <a:lnTo>
                  <a:pt x="181" y="255"/>
                </a:lnTo>
                <a:lnTo>
                  <a:pt x="187" y="253"/>
                </a:lnTo>
                <a:lnTo>
                  <a:pt x="194" y="249"/>
                </a:lnTo>
                <a:lnTo>
                  <a:pt x="200" y="247"/>
                </a:lnTo>
                <a:lnTo>
                  <a:pt x="207" y="245"/>
                </a:lnTo>
                <a:lnTo>
                  <a:pt x="211" y="241"/>
                </a:lnTo>
                <a:lnTo>
                  <a:pt x="218" y="237"/>
                </a:lnTo>
                <a:lnTo>
                  <a:pt x="222" y="235"/>
                </a:lnTo>
                <a:lnTo>
                  <a:pt x="229" y="231"/>
                </a:lnTo>
                <a:lnTo>
                  <a:pt x="233" y="227"/>
                </a:lnTo>
                <a:lnTo>
                  <a:pt x="237" y="223"/>
                </a:lnTo>
                <a:lnTo>
                  <a:pt x="244" y="217"/>
                </a:lnTo>
                <a:lnTo>
                  <a:pt x="248" y="213"/>
                </a:lnTo>
                <a:lnTo>
                  <a:pt x="250" y="209"/>
                </a:lnTo>
                <a:lnTo>
                  <a:pt x="255" y="203"/>
                </a:lnTo>
                <a:lnTo>
                  <a:pt x="259" y="199"/>
                </a:lnTo>
                <a:lnTo>
                  <a:pt x="261" y="193"/>
                </a:lnTo>
                <a:lnTo>
                  <a:pt x="266" y="187"/>
                </a:lnTo>
                <a:lnTo>
                  <a:pt x="268" y="180"/>
                </a:lnTo>
                <a:lnTo>
                  <a:pt x="270" y="174"/>
                </a:lnTo>
                <a:lnTo>
                  <a:pt x="272" y="168"/>
                </a:lnTo>
                <a:lnTo>
                  <a:pt x="274" y="162"/>
                </a:lnTo>
                <a:lnTo>
                  <a:pt x="276" y="156"/>
                </a:lnTo>
                <a:lnTo>
                  <a:pt x="276" y="150"/>
                </a:lnTo>
                <a:lnTo>
                  <a:pt x="279" y="144"/>
                </a:lnTo>
                <a:lnTo>
                  <a:pt x="279" y="138"/>
                </a:lnTo>
                <a:lnTo>
                  <a:pt x="279" y="130"/>
                </a:lnTo>
                <a:lnTo>
                  <a:pt x="279" y="124"/>
                </a:lnTo>
                <a:lnTo>
                  <a:pt x="279" y="118"/>
                </a:lnTo>
                <a:lnTo>
                  <a:pt x="276" y="112"/>
                </a:lnTo>
                <a:lnTo>
                  <a:pt x="276" y="104"/>
                </a:lnTo>
                <a:lnTo>
                  <a:pt x="274" y="98"/>
                </a:lnTo>
                <a:lnTo>
                  <a:pt x="272" y="91"/>
                </a:lnTo>
                <a:lnTo>
                  <a:pt x="270" y="85"/>
                </a:lnTo>
                <a:lnTo>
                  <a:pt x="268" y="79"/>
                </a:lnTo>
                <a:lnTo>
                  <a:pt x="266" y="75"/>
                </a:lnTo>
                <a:lnTo>
                  <a:pt x="261" y="69"/>
                </a:lnTo>
                <a:lnTo>
                  <a:pt x="259" y="63"/>
                </a:lnTo>
                <a:lnTo>
                  <a:pt x="255" y="59"/>
                </a:lnTo>
                <a:lnTo>
                  <a:pt x="250" y="53"/>
                </a:lnTo>
                <a:lnTo>
                  <a:pt x="248" y="49"/>
                </a:lnTo>
                <a:lnTo>
                  <a:pt x="244" y="43"/>
                </a:lnTo>
                <a:lnTo>
                  <a:pt x="237" y="39"/>
                </a:lnTo>
                <a:lnTo>
                  <a:pt x="233" y="35"/>
                </a:lnTo>
                <a:lnTo>
                  <a:pt x="229" y="31"/>
                </a:lnTo>
                <a:lnTo>
                  <a:pt x="222" y="27"/>
                </a:lnTo>
                <a:lnTo>
                  <a:pt x="218" y="23"/>
                </a:lnTo>
                <a:lnTo>
                  <a:pt x="211" y="21"/>
                </a:lnTo>
                <a:lnTo>
                  <a:pt x="207" y="17"/>
                </a:lnTo>
                <a:lnTo>
                  <a:pt x="200" y="15"/>
                </a:lnTo>
                <a:lnTo>
                  <a:pt x="194" y="10"/>
                </a:lnTo>
                <a:lnTo>
                  <a:pt x="187" y="8"/>
                </a:lnTo>
                <a:lnTo>
                  <a:pt x="181" y="6"/>
                </a:lnTo>
                <a:lnTo>
                  <a:pt x="174" y="4"/>
                </a:lnTo>
                <a:lnTo>
                  <a:pt x="168" y="4"/>
                </a:lnTo>
                <a:lnTo>
                  <a:pt x="161" y="2"/>
                </a:lnTo>
                <a:lnTo>
                  <a:pt x="155" y="2"/>
                </a:lnTo>
                <a:lnTo>
                  <a:pt x="146" y="0"/>
                </a:lnTo>
                <a:lnTo>
                  <a:pt x="139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71" name="Freeform 993"/>
          <p:cNvSpPr>
            <a:spLocks/>
          </p:cNvSpPr>
          <p:nvPr/>
        </p:nvSpPr>
        <p:spPr bwMode="auto">
          <a:xfrm>
            <a:off x="7895754" y="1335088"/>
            <a:ext cx="36512" cy="36512"/>
          </a:xfrm>
          <a:custGeom>
            <a:avLst/>
            <a:gdLst>
              <a:gd name="T0" fmla="*/ 18749 w 37"/>
              <a:gd name="T1" fmla="*/ 0 h 34"/>
              <a:gd name="T2" fmla="*/ 14802 w 37"/>
              <a:gd name="T3" fmla="*/ 2148 h 34"/>
              <a:gd name="T4" fmla="*/ 10855 w 37"/>
              <a:gd name="T5" fmla="*/ 2148 h 34"/>
              <a:gd name="T6" fmla="*/ 5921 w 37"/>
              <a:gd name="T7" fmla="*/ 4296 h 34"/>
              <a:gd name="T8" fmla="*/ 3947 w 37"/>
              <a:gd name="T9" fmla="*/ 6443 h 34"/>
              <a:gd name="T10" fmla="*/ 1974 w 37"/>
              <a:gd name="T11" fmla="*/ 8591 h 34"/>
              <a:gd name="T12" fmla="*/ 1974 w 37"/>
              <a:gd name="T13" fmla="*/ 12887 h 34"/>
              <a:gd name="T14" fmla="*/ 0 w 37"/>
              <a:gd name="T15" fmla="*/ 15034 h 34"/>
              <a:gd name="T16" fmla="*/ 0 w 37"/>
              <a:gd name="T17" fmla="*/ 19330 h 34"/>
              <a:gd name="T18" fmla="*/ 0 w 37"/>
              <a:gd name="T19" fmla="*/ 23625 h 34"/>
              <a:gd name="T20" fmla="*/ 1974 w 37"/>
              <a:gd name="T21" fmla="*/ 25773 h 34"/>
              <a:gd name="T22" fmla="*/ 3947 w 37"/>
              <a:gd name="T23" fmla="*/ 30069 h 34"/>
              <a:gd name="T24" fmla="*/ 7894 w 37"/>
              <a:gd name="T25" fmla="*/ 34364 h 34"/>
              <a:gd name="T26" fmla="*/ 10855 w 37"/>
              <a:gd name="T27" fmla="*/ 36512 h 34"/>
              <a:gd name="T28" fmla="*/ 14802 w 37"/>
              <a:gd name="T29" fmla="*/ 36512 h 34"/>
              <a:gd name="T30" fmla="*/ 18749 w 37"/>
              <a:gd name="T31" fmla="*/ 36512 h 34"/>
              <a:gd name="T32" fmla="*/ 23683 w 37"/>
              <a:gd name="T33" fmla="*/ 36512 h 34"/>
              <a:gd name="T34" fmla="*/ 25657 w 37"/>
              <a:gd name="T35" fmla="*/ 34364 h 34"/>
              <a:gd name="T36" fmla="*/ 29604 w 37"/>
              <a:gd name="T37" fmla="*/ 34364 h 34"/>
              <a:gd name="T38" fmla="*/ 31578 w 37"/>
              <a:gd name="T39" fmla="*/ 32216 h 34"/>
              <a:gd name="T40" fmla="*/ 34538 w 37"/>
              <a:gd name="T41" fmla="*/ 30069 h 34"/>
              <a:gd name="T42" fmla="*/ 34538 w 37"/>
              <a:gd name="T43" fmla="*/ 25773 h 34"/>
              <a:gd name="T44" fmla="*/ 36512 w 37"/>
              <a:gd name="T45" fmla="*/ 23625 h 34"/>
              <a:gd name="T46" fmla="*/ 36512 w 37"/>
              <a:gd name="T47" fmla="*/ 19330 h 34"/>
              <a:gd name="T48" fmla="*/ 36512 w 37"/>
              <a:gd name="T49" fmla="*/ 15034 h 34"/>
              <a:gd name="T50" fmla="*/ 34538 w 37"/>
              <a:gd name="T51" fmla="*/ 12887 h 34"/>
              <a:gd name="T52" fmla="*/ 34538 w 37"/>
              <a:gd name="T53" fmla="*/ 8591 h 34"/>
              <a:gd name="T54" fmla="*/ 31578 w 37"/>
              <a:gd name="T55" fmla="*/ 6443 h 34"/>
              <a:gd name="T56" fmla="*/ 29604 w 37"/>
              <a:gd name="T57" fmla="*/ 4296 h 34"/>
              <a:gd name="T58" fmla="*/ 27631 w 37"/>
              <a:gd name="T59" fmla="*/ 2148 h 34"/>
              <a:gd name="T60" fmla="*/ 23683 w 37"/>
              <a:gd name="T61" fmla="*/ 2148 h 34"/>
              <a:gd name="T62" fmla="*/ 21710 w 37"/>
              <a:gd name="T63" fmla="*/ 0 h 34"/>
              <a:gd name="T64" fmla="*/ 18749 w 37"/>
              <a:gd name="T65" fmla="*/ 19330 h 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37"/>
              <a:gd name="T100" fmla="*/ 0 h 34"/>
              <a:gd name="T101" fmla="*/ 37 w 37"/>
              <a:gd name="T102" fmla="*/ 34 h 3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37" h="34">
                <a:moveTo>
                  <a:pt x="19" y="18"/>
                </a:moveTo>
                <a:lnTo>
                  <a:pt x="19" y="0"/>
                </a:lnTo>
                <a:lnTo>
                  <a:pt x="17" y="0"/>
                </a:lnTo>
                <a:lnTo>
                  <a:pt x="15" y="2"/>
                </a:lnTo>
                <a:lnTo>
                  <a:pt x="13" y="2"/>
                </a:lnTo>
                <a:lnTo>
                  <a:pt x="11" y="2"/>
                </a:lnTo>
                <a:lnTo>
                  <a:pt x="8" y="4"/>
                </a:lnTo>
                <a:lnTo>
                  <a:pt x="6" y="4"/>
                </a:lnTo>
                <a:lnTo>
                  <a:pt x="6" y="6"/>
                </a:lnTo>
                <a:lnTo>
                  <a:pt x="4" y="6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2" y="12"/>
                </a:lnTo>
                <a:lnTo>
                  <a:pt x="2" y="14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20"/>
                </a:lnTo>
                <a:lnTo>
                  <a:pt x="0" y="22"/>
                </a:lnTo>
                <a:lnTo>
                  <a:pt x="2" y="22"/>
                </a:lnTo>
                <a:lnTo>
                  <a:pt x="2" y="24"/>
                </a:lnTo>
                <a:lnTo>
                  <a:pt x="2" y="26"/>
                </a:lnTo>
                <a:lnTo>
                  <a:pt x="4" y="28"/>
                </a:lnTo>
                <a:lnTo>
                  <a:pt x="6" y="30"/>
                </a:lnTo>
                <a:lnTo>
                  <a:pt x="8" y="32"/>
                </a:lnTo>
                <a:lnTo>
                  <a:pt x="11" y="32"/>
                </a:lnTo>
                <a:lnTo>
                  <a:pt x="11" y="34"/>
                </a:lnTo>
                <a:lnTo>
                  <a:pt x="13" y="34"/>
                </a:lnTo>
                <a:lnTo>
                  <a:pt x="15" y="34"/>
                </a:lnTo>
                <a:lnTo>
                  <a:pt x="17" y="34"/>
                </a:lnTo>
                <a:lnTo>
                  <a:pt x="19" y="34"/>
                </a:lnTo>
                <a:lnTo>
                  <a:pt x="22" y="34"/>
                </a:lnTo>
                <a:lnTo>
                  <a:pt x="24" y="34"/>
                </a:lnTo>
                <a:lnTo>
                  <a:pt x="26" y="34"/>
                </a:lnTo>
                <a:lnTo>
                  <a:pt x="26" y="32"/>
                </a:lnTo>
                <a:lnTo>
                  <a:pt x="28" y="32"/>
                </a:lnTo>
                <a:lnTo>
                  <a:pt x="30" y="32"/>
                </a:lnTo>
                <a:lnTo>
                  <a:pt x="30" y="30"/>
                </a:lnTo>
                <a:lnTo>
                  <a:pt x="32" y="30"/>
                </a:lnTo>
                <a:lnTo>
                  <a:pt x="32" y="28"/>
                </a:lnTo>
                <a:lnTo>
                  <a:pt x="35" y="28"/>
                </a:lnTo>
                <a:lnTo>
                  <a:pt x="35" y="26"/>
                </a:lnTo>
                <a:lnTo>
                  <a:pt x="35" y="24"/>
                </a:lnTo>
                <a:lnTo>
                  <a:pt x="37" y="24"/>
                </a:lnTo>
                <a:lnTo>
                  <a:pt x="37" y="22"/>
                </a:lnTo>
                <a:lnTo>
                  <a:pt x="37" y="20"/>
                </a:lnTo>
                <a:lnTo>
                  <a:pt x="37" y="18"/>
                </a:lnTo>
                <a:lnTo>
                  <a:pt x="37" y="16"/>
                </a:lnTo>
                <a:lnTo>
                  <a:pt x="37" y="14"/>
                </a:lnTo>
                <a:lnTo>
                  <a:pt x="37" y="12"/>
                </a:lnTo>
                <a:lnTo>
                  <a:pt x="35" y="12"/>
                </a:lnTo>
                <a:lnTo>
                  <a:pt x="35" y="10"/>
                </a:lnTo>
                <a:lnTo>
                  <a:pt x="35" y="8"/>
                </a:lnTo>
                <a:lnTo>
                  <a:pt x="32" y="8"/>
                </a:lnTo>
                <a:lnTo>
                  <a:pt x="32" y="6"/>
                </a:lnTo>
                <a:lnTo>
                  <a:pt x="30" y="6"/>
                </a:lnTo>
                <a:lnTo>
                  <a:pt x="30" y="4"/>
                </a:lnTo>
                <a:lnTo>
                  <a:pt x="28" y="4"/>
                </a:lnTo>
                <a:lnTo>
                  <a:pt x="28" y="2"/>
                </a:lnTo>
                <a:lnTo>
                  <a:pt x="26" y="2"/>
                </a:lnTo>
                <a:lnTo>
                  <a:pt x="24" y="2"/>
                </a:lnTo>
                <a:lnTo>
                  <a:pt x="22" y="2"/>
                </a:lnTo>
                <a:lnTo>
                  <a:pt x="22" y="0"/>
                </a:lnTo>
                <a:lnTo>
                  <a:pt x="19" y="0"/>
                </a:lnTo>
                <a:lnTo>
                  <a:pt x="19" y="18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72" name="Freeform 994"/>
          <p:cNvSpPr>
            <a:spLocks/>
          </p:cNvSpPr>
          <p:nvPr/>
        </p:nvSpPr>
        <p:spPr bwMode="auto">
          <a:xfrm>
            <a:off x="7914804" y="1354140"/>
            <a:ext cx="1268412" cy="458787"/>
          </a:xfrm>
          <a:custGeom>
            <a:avLst/>
            <a:gdLst>
              <a:gd name="T0" fmla="*/ 0 w 1275"/>
              <a:gd name="T1" fmla="*/ 0 h 425"/>
              <a:gd name="T2" fmla="*/ 1268412 w 1275"/>
              <a:gd name="T3" fmla="*/ 0 h 425"/>
              <a:gd name="T4" fmla="*/ 1268412 w 1275"/>
              <a:gd name="T5" fmla="*/ 458787 h 425"/>
              <a:gd name="T6" fmla="*/ 0 60000 65536"/>
              <a:gd name="T7" fmla="*/ 0 60000 65536"/>
              <a:gd name="T8" fmla="*/ 0 60000 65536"/>
              <a:gd name="T9" fmla="*/ 0 w 1275"/>
              <a:gd name="T10" fmla="*/ 0 h 425"/>
              <a:gd name="T11" fmla="*/ 1275 w 1275"/>
              <a:gd name="T12" fmla="*/ 425 h 4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5" h="425">
                <a:moveTo>
                  <a:pt x="0" y="0"/>
                </a:moveTo>
                <a:lnTo>
                  <a:pt x="1275" y="0"/>
                </a:lnTo>
                <a:lnTo>
                  <a:pt x="1275" y="42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73" name="Freeform 995"/>
          <p:cNvSpPr>
            <a:spLocks/>
          </p:cNvSpPr>
          <p:nvPr/>
        </p:nvSpPr>
        <p:spPr bwMode="auto">
          <a:xfrm>
            <a:off x="7895754" y="2706688"/>
            <a:ext cx="36512" cy="36512"/>
          </a:xfrm>
          <a:custGeom>
            <a:avLst/>
            <a:gdLst>
              <a:gd name="T0" fmla="*/ 18749 w 37"/>
              <a:gd name="T1" fmla="*/ 17182 h 34"/>
              <a:gd name="T2" fmla="*/ 18749 w 37"/>
              <a:gd name="T3" fmla="*/ 0 h 34"/>
              <a:gd name="T4" fmla="*/ 16776 w 37"/>
              <a:gd name="T5" fmla="*/ 0 h 34"/>
              <a:gd name="T6" fmla="*/ 14802 w 37"/>
              <a:gd name="T7" fmla="*/ 0 h 34"/>
              <a:gd name="T8" fmla="*/ 12829 w 37"/>
              <a:gd name="T9" fmla="*/ 0 h 34"/>
              <a:gd name="T10" fmla="*/ 10855 w 37"/>
              <a:gd name="T11" fmla="*/ 2148 h 34"/>
              <a:gd name="T12" fmla="*/ 7894 w 37"/>
              <a:gd name="T13" fmla="*/ 2148 h 34"/>
              <a:gd name="T14" fmla="*/ 7894 w 37"/>
              <a:gd name="T15" fmla="*/ 4296 h 34"/>
              <a:gd name="T16" fmla="*/ 5921 w 37"/>
              <a:gd name="T17" fmla="*/ 4296 h 34"/>
              <a:gd name="T18" fmla="*/ 3947 w 37"/>
              <a:gd name="T19" fmla="*/ 6443 h 34"/>
              <a:gd name="T20" fmla="*/ 3947 w 37"/>
              <a:gd name="T21" fmla="*/ 8591 h 34"/>
              <a:gd name="T22" fmla="*/ 1974 w 37"/>
              <a:gd name="T23" fmla="*/ 8591 h 34"/>
              <a:gd name="T24" fmla="*/ 1974 w 37"/>
              <a:gd name="T25" fmla="*/ 10739 h 34"/>
              <a:gd name="T26" fmla="*/ 1974 w 37"/>
              <a:gd name="T27" fmla="*/ 12887 h 34"/>
              <a:gd name="T28" fmla="*/ 0 w 37"/>
              <a:gd name="T29" fmla="*/ 15034 h 34"/>
              <a:gd name="T30" fmla="*/ 0 w 37"/>
              <a:gd name="T31" fmla="*/ 17182 h 34"/>
              <a:gd name="T32" fmla="*/ 0 w 37"/>
              <a:gd name="T33" fmla="*/ 19330 h 34"/>
              <a:gd name="T34" fmla="*/ 0 w 37"/>
              <a:gd name="T35" fmla="*/ 21478 h 34"/>
              <a:gd name="T36" fmla="*/ 1974 w 37"/>
              <a:gd name="T37" fmla="*/ 21478 h 34"/>
              <a:gd name="T38" fmla="*/ 1974 w 37"/>
              <a:gd name="T39" fmla="*/ 23625 h 34"/>
              <a:gd name="T40" fmla="*/ 1974 w 37"/>
              <a:gd name="T41" fmla="*/ 25773 h 34"/>
              <a:gd name="T42" fmla="*/ 1974 w 37"/>
              <a:gd name="T43" fmla="*/ 27921 h 34"/>
              <a:gd name="T44" fmla="*/ 3947 w 37"/>
              <a:gd name="T45" fmla="*/ 27921 h 34"/>
              <a:gd name="T46" fmla="*/ 3947 w 37"/>
              <a:gd name="T47" fmla="*/ 30069 h 34"/>
              <a:gd name="T48" fmla="*/ 5921 w 37"/>
              <a:gd name="T49" fmla="*/ 30069 h 34"/>
              <a:gd name="T50" fmla="*/ 5921 w 37"/>
              <a:gd name="T51" fmla="*/ 32216 h 34"/>
              <a:gd name="T52" fmla="*/ 7894 w 37"/>
              <a:gd name="T53" fmla="*/ 32216 h 34"/>
              <a:gd name="T54" fmla="*/ 10855 w 37"/>
              <a:gd name="T55" fmla="*/ 34364 h 34"/>
              <a:gd name="T56" fmla="*/ 12829 w 37"/>
              <a:gd name="T57" fmla="*/ 34364 h 34"/>
              <a:gd name="T58" fmla="*/ 14802 w 37"/>
              <a:gd name="T59" fmla="*/ 34364 h 34"/>
              <a:gd name="T60" fmla="*/ 14802 w 37"/>
              <a:gd name="T61" fmla="*/ 36512 h 34"/>
              <a:gd name="T62" fmla="*/ 16776 w 37"/>
              <a:gd name="T63" fmla="*/ 36512 h 34"/>
              <a:gd name="T64" fmla="*/ 18749 w 37"/>
              <a:gd name="T65" fmla="*/ 36512 h 34"/>
              <a:gd name="T66" fmla="*/ 21710 w 37"/>
              <a:gd name="T67" fmla="*/ 36512 h 34"/>
              <a:gd name="T68" fmla="*/ 23683 w 37"/>
              <a:gd name="T69" fmla="*/ 34364 h 34"/>
              <a:gd name="T70" fmla="*/ 25657 w 37"/>
              <a:gd name="T71" fmla="*/ 34364 h 34"/>
              <a:gd name="T72" fmla="*/ 27631 w 37"/>
              <a:gd name="T73" fmla="*/ 34364 h 34"/>
              <a:gd name="T74" fmla="*/ 27631 w 37"/>
              <a:gd name="T75" fmla="*/ 32216 h 34"/>
              <a:gd name="T76" fmla="*/ 29604 w 37"/>
              <a:gd name="T77" fmla="*/ 32216 h 34"/>
              <a:gd name="T78" fmla="*/ 29604 w 37"/>
              <a:gd name="T79" fmla="*/ 30069 h 34"/>
              <a:gd name="T80" fmla="*/ 31578 w 37"/>
              <a:gd name="T81" fmla="*/ 30069 h 34"/>
              <a:gd name="T82" fmla="*/ 31578 w 37"/>
              <a:gd name="T83" fmla="*/ 27921 h 34"/>
              <a:gd name="T84" fmla="*/ 34538 w 37"/>
              <a:gd name="T85" fmla="*/ 27921 h 34"/>
              <a:gd name="T86" fmla="*/ 34538 w 37"/>
              <a:gd name="T87" fmla="*/ 25773 h 34"/>
              <a:gd name="T88" fmla="*/ 36512 w 37"/>
              <a:gd name="T89" fmla="*/ 23625 h 34"/>
              <a:gd name="T90" fmla="*/ 36512 w 37"/>
              <a:gd name="T91" fmla="*/ 21478 h 34"/>
              <a:gd name="T92" fmla="*/ 36512 w 37"/>
              <a:gd name="T93" fmla="*/ 19330 h 34"/>
              <a:gd name="T94" fmla="*/ 36512 w 37"/>
              <a:gd name="T95" fmla="*/ 17182 h 34"/>
              <a:gd name="T96" fmla="*/ 36512 w 37"/>
              <a:gd name="T97" fmla="*/ 15034 h 34"/>
              <a:gd name="T98" fmla="*/ 36512 w 37"/>
              <a:gd name="T99" fmla="*/ 12887 h 34"/>
              <a:gd name="T100" fmla="*/ 36512 w 37"/>
              <a:gd name="T101" fmla="*/ 10739 h 34"/>
              <a:gd name="T102" fmla="*/ 34538 w 37"/>
              <a:gd name="T103" fmla="*/ 10739 h 34"/>
              <a:gd name="T104" fmla="*/ 34538 w 37"/>
              <a:gd name="T105" fmla="*/ 8591 h 34"/>
              <a:gd name="T106" fmla="*/ 31578 w 37"/>
              <a:gd name="T107" fmla="*/ 6443 h 34"/>
              <a:gd name="T108" fmla="*/ 31578 w 37"/>
              <a:gd name="T109" fmla="*/ 4296 h 34"/>
              <a:gd name="T110" fmla="*/ 29604 w 37"/>
              <a:gd name="T111" fmla="*/ 4296 h 34"/>
              <a:gd name="T112" fmla="*/ 27631 w 37"/>
              <a:gd name="T113" fmla="*/ 2148 h 34"/>
              <a:gd name="T114" fmla="*/ 25657 w 37"/>
              <a:gd name="T115" fmla="*/ 2148 h 34"/>
              <a:gd name="T116" fmla="*/ 25657 w 37"/>
              <a:gd name="T117" fmla="*/ 0 h 34"/>
              <a:gd name="T118" fmla="*/ 23683 w 37"/>
              <a:gd name="T119" fmla="*/ 0 h 34"/>
              <a:gd name="T120" fmla="*/ 21710 w 37"/>
              <a:gd name="T121" fmla="*/ 0 h 34"/>
              <a:gd name="T122" fmla="*/ 18749 w 37"/>
              <a:gd name="T123" fmla="*/ 0 h 34"/>
              <a:gd name="T124" fmla="*/ 18749 w 37"/>
              <a:gd name="T125" fmla="*/ 17182 h 3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7"/>
              <a:gd name="T190" fmla="*/ 0 h 34"/>
              <a:gd name="T191" fmla="*/ 37 w 37"/>
              <a:gd name="T192" fmla="*/ 34 h 34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7" h="34">
                <a:moveTo>
                  <a:pt x="19" y="16"/>
                </a:moveTo>
                <a:lnTo>
                  <a:pt x="19" y="0"/>
                </a:lnTo>
                <a:lnTo>
                  <a:pt x="17" y="0"/>
                </a:lnTo>
                <a:lnTo>
                  <a:pt x="15" y="0"/>
                </a:lnTo>
                <a:lnTo>
                  <a:pt x="13" y="0"/>
                </a:lnTo>
                <a:lnTo>
                  <a:pt x="11" y="2"/>
                </a:lnTo>
                <a:lnTo>
                  <a:pt x="8" y="2"/>
                </a:lnTo>
                <a:lnTo>
                  <a:pt x="8" y="4"/>
                </a:lnTo>
                <a:lnTo>
                  <a:pt x="6" y="4"/>
                </a:lnTo>
                <a:lnTo>
                  <a:pt x="4" y="6"/>
                </a:lnTo>
                <a:lnTo>
                  <a:pt x="4" y="8"/>
                </a:lnTo>
                <a:lnTo>
                  <a:pt x="2" y="8"/>
                </a:lnTo>
                <a:lnTo>
                  <a:pt x="2" y="10"/>
                </a:lnTo>
                <a:lnTo>
                  <a:pt x="2" y="12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20"/>
                </a:lnTo>
                <a:lnTo>
                  <a:pt x="2" y="20"/>
                </a:lnTo>
                <a:lnTo>
                  <a:pt x="2" y="22"/>
                </a:lnTo>
                <a:lnTo>
                  <a:pt x="2" y="24"/>
                </a:lnTo>
                <a:lnTo>
                  <a:pt x="2" y="26"/>
                </a:lnTo>
                <a:lnTo>
                  <a:pt x="4" y="26"/>
                </a:lnTo>
                <a:lnTo>
                  <a:pt x="4" y="28"/>
                </a:lnTo>
                <a:lnTo>
                  <a:pt x="6" y="28"/>
                </a:lnTo>
                <a:lnTo>
                  <a:pt x="6" y="30"/>
                </a:lnTo>
                <a:lnTo>
                  <a:pt x="8" y="30"/>
                </a:lnTo>
                <a:lnTo>
                  <a:pt x="11" y="32"/>
                </a:lnTo>
                <a:lnTo>
                  <a:pt x="13" y="32"/>
                </a:lnTo>
                <a:lnTo>
                  <a:pt x="15" y="32"/>
                </a:lnTo>
                <a:lnTo>
                  <a:pt x="15" y="34"/>
                </a:lnTo>
                <a:lnTo>
                  <a:pt x="17" y="34"/>
                </a:lnTo>
                <a:lnTo>
                  <a:pt x="19" y="34"/>
                </a:lnTo>
                <a:lnTo>
                  <a:pt x="22" y="34"/>
                </a:lnTo>
                <a:lnTo>
                  <a:pt x="24" y="32"/>
                </a:lnTo>
                <a:lnTo>
                  <a:pt x="26" y="32"/>
                </a:lnTo>
                <a:lnTo>
                  <a:pt x="28" y="32"/>
                </a:lnTo>
                <a:lnTo>
                  <a:pt x="28" y="30"/>
                </a:lnTo>
                <a:lnTo>
                  <a:pt x="30" y="30"/>
                </a:lnTo>
                <a:lnTo>
                  <a:pt x="30" y="28"/>
                </a:lnTo>
                <a:lnTo>
                  <a:pt x="32" y="28"/>
                </a:lnTo>
                <a:lnTo>
                  <a:pt x="32" y="26"/>
                </a:lnTo>
                <a:lnTo>
                  <a:pt x="35" y="26"/>
                </a:lnTo>
                <a:lnTo>
                  <a:pt x="35" y="24"/>
                </a:lnTo>
                <a:lnTo>
                  <a:pt x="37" y="22"/>
                </a:lnTo>
                <a:lnTo>
                  <a:pt x="37" y="20"/>
                </a:lnTo>
                <a:lnTo>
                  <a:pt x="37" y="18"/>
                </a:lnTo>
                <a:lnTo>
                  <a:pt x="37" y="16"/>
                </a:lnTo>
                <a:lnTo>
                  <a:pt x="37" y="14"/>
                </a:lnTo>
                <a:lnTo>
                  <a:pt x="37" y="12"/>
                </a:lnTo>
                <a:lnTo>
                  <a:pt x="37" y="10"/>
                </a:lnTo>
                <a:lnTo>
                  <a:pt x="35" y="10"/>
                </a:lnTo>
                <a:lnTo>
                  <a:pt x="35" y="8"/>
                </a:lnTo>
                <a:lnTo>
                  <a:pt x="32" y="6"/>
                </a:lnTo>
                <a:lnTo>
                  <a:pt x="32" y="4"/>
                </a:lnTo>
                <a:lnTo>
                  <a:pt x="30" y="4"/>
                </a:lnTo>
                <a:lnTo>
                  <a:pt x="28" y="2"/>
                </a:lnTo>
                <a:lnTo>
                  <a:pt x="26" y="2"/>
                </a:lnTo>
                <a:lnTo>
                  <a:pt x="26" y="0"/>
                </a:lnTo>
                <a:lnTo>
                  <a:pt x="24" y="0"/>
                </a:lnTo>
                <a:lnTo>
                  <a:pt x="22" y="0"/>
                </a:lnTo>
                <a:lnTo>
                  <a:pt x="19" y="0"/>
                </a:lnTo>
                <a:lnTo>
                  <a:pt x="19" y="16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74" name="Freeform 996"/>
          <p:cNvSpPr>
            <a:spLocks/>
          </p:cNvSpPr>
          <p:nvPr/>
        </p:nvSpPr>
        <p:spPr bwMode="auto">
          <a:xfrm>
            <a:off x="7914804" y="2220915"/>
            <a:ext cx="1268412" cy="503237"/>
          </a:xfrm>
          <a:custGeom>
            <a:avLst/>
            <a:gdLst>
              <a:gd name="T0" fmla="*/ 0 w 1275"/>
              <a:gd name="T1" fmla="*/ 503237 h 468"/>
              <a:gd name="T2" fmla="*/ 1268412 w 1275"/>
              <a:gd name="T3" fmla="*/ 503237 h 468"/>
              <a:gd name="T4" fmla="*/ 1268412 w 1275"/>
              <a:gd name="T5" fmla="*/ 0 h 468"/>
              <a:gd name="T6" fmla="*/ 0 60000 65536"/>
              <a:gd name="T7" fmla="*/ 0 60000 65536"/>
              <a:gd name="T8" fmla="*/ 0 60000 65536"/>
              <a:gd name="T9" fmla="*/ 0 w 1275"/>
              <a:gd name="T10" fmla="*/ 0 h 468"/>
              <a:gd name="T11" fmla="*/ 1275 w 1275"/>
              <a:gd name="T12" fmla="*/ 468 h 4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5" h="468">
                <a:moveTo>
                  <a:pt x="0" y="468"/>
                </a:moveTo>
                <a:lnTo>
                  <a:pt x="1275" y="468"/>
                </a:lnTo>
                <a:lnTo>
                  <a:pt x="1275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75" name="Rectangle 997"/>
          <p:cNvSpPr>
            <a:spLocks noChangeArrowheads="1"/>
          </p:cNvSpPr>
          <p:nvPr/>
        </p:nvSpPr>
        <p:spPr bwMode="auto">
          <a:xfrm>
            <a:off x="9476904" y="1976440"/>
            <a:ext cx="47609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600"/>
              <a:t>Beam</a:t>
            </a:r>
          </a:p>
        </p:txBody>
      </p:sp>
      <p:sp>
        <p:nvSpPr>
          <p:cNvPr id="22876" name="Freeform 1002"/>
          <p:cNvSpPr>
            <a:spLocks/>
          </p:cNvSpPr>
          <p:nvPr/>
        </p:nvSpPr>
        <p:spPr bwMode="auto">
          <a:xfrm>
            <a:off x="8587906" y="1203327"/>
            <a:ext cx="377825" cy="11113"/>
          </a:xfrm>
          <a:custGeom>
            <a:avLst/>
            <a:gdLst>
              <a:gd name="T0" fmla="*/ 0 w 381"/>
              <a:gd name="T1" fmla="*/ 6668 h 10"/>
              <a:gd name="T2" fmla="*/ 0 w 381"/>
              <a:gd name="T3" fmla="*/ 11113 h 10"/>
              <a:gd name="T4" fmla="*/ 377825 w 381"/>
              <a:gd name="T5" fmla="*/ 11113 h 10"/>
              <a:gd name="T6" fmla="*/ 377825 w 381"/>
              <a:gd name="T7" fmla="*/ 0 h 10"/>
              <a:gd name="T8" fmla="*/ 0 w 381"/>
              <a:gd name="T9" fmla="*/ 0 h 10"/>
              <a:gd name="T10" fmla="*/ 0 w 381"/>
              <a:gd name="T11" fmla="*/ 6668 h 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1"/>
              <a:gd name="T19" fmla="*/ 0 h 10"/>
              <a:gd name="T20" fmla="*/ 381 w 381"/>
              <a:gd name="T21" fmla="*/ 10 h 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1" h="10">
                <a:moveTo>
                  <a:pt x="0" y="6"/>
                </a:moveTo>
                <a:lnTo>
                  <a:pt x="0" y="10"/>
                </a:lnTo>
                <a:lnTo>
                  <a:pt x="381" y="10"/>
                </a:lnTo>
                <a:lnTo>
                  <a:pt x="381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77" name="Freeform 1003"/>
          <p:cNvSpPr>
            <a:spLocks/>
          </p:cNvSpPr>
          <p:nvPr/>
        </p:nvSpPr>
        <p:spPr bwMode="auto">
          <a:xfrm>
            <a:off x="8576791" y="1206500"/>
            <a:ext cx="46038" cy="33338"/>
          </a:xfrm>
          <a:custGeom>
            <a:avLst/>
            <a:gdLst>
              <a:gd name="T0" fmla="*/ 0 w 46"/>
              <a:gd name="T1" fmla="*/ 0 h 32"/>
              <a:gd name="T2" fmla="*/ 0 w 46"/>
              <a:gd name="T3" fmla="*/ 8335 h 32"/>
              <a:gd name="T4" fmla="*/ 41034 w 46"/>
              <a:gd name="T5" fmla="*/ 33338 h 32"/>
              <a:gd name="T6" fmla="*/ 46038 w 46"/>
              <a:gd name="T7" fmla="*/ 25003 h 32"/>
              <a:gd name="T8" fmla="*/ 7006 w 46"/>
              <a:gd name="T9" fmla="*/ 0 h 32"/>
              <a:gd name="T10" fmla="*/ 7006 w 46"/>
              <a:gd name="T11" fmla="*/ 8335 h 32"/>
              <a:gd name="T12" fmla="*/ 0 w 46"/>
              <a:gd name="T13" fmla="*/ 0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6"/>
              <a:gd name="T22" fmla="*/ 0 h 32"/>
              <a:gd name="T23" fmla="*/ 46 w 46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6" h="32">
                <a:moveTo>
                  <a:pt x="0" y="0"/>
                </a:moveTo>
                <a:lnTo>
                  <a:pt x="0" y="8"/>
                </a:lnTo>
                <a:lnTo>
                  <a:pt x="41" y="32"/>
                </a:lnTo>
                <a:lnTo>
                  <a:pt x="46" y="24"/>
                </a:lnTo>
                <a:lnTo>
                  <a:pt x="7" y="0"/>
                </a:lnTo>
                <a:lnTo>
                  <a:pt x="7" y="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78" name="Freeform 1004"/>
          <p:cNvSpPr>
            <a:spLocks/>
          </p:cNvSpPr>
          <p:nvPr/>
        </p:nvSpPr>
        <p:spPr bwMode="auto">
          <a:xfrm>
            <a:off x="8576793" y="1206500"/>
            <a:ext cx="3175" cy="7938"/>
          </a:xfrm>
          <a:custGeom>
            <a:avLst/>
            <a:gdLst>
              <a:gd name="T0" fmla="*/ 0 w 2"/>
              <a:gd name="T1" fmla="*/ 0 h 8"/>
              <a:gd name="T2" fmla="*/ 3175 w 2"/>
              <a:gd name="T3" fmla="*/ 3969 h 8"/>
              <a:gd name="T4" fmla="*/ 0 w 2"/>
              <a:gd name="T5" fmla="*/ 7938 h 8"/>
              <a:gd name="T6" fmla="*/ 0 w 2"/>
              <a:gd name="T7" fmla="*/ 0 h 8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8"/>
              <a:gd name="T14" fmla="*/ 2 w 2"/>
              <a:gd name="T15" fmla="*/ 8 h 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8">
                <a:moveTo>
                  <a:pt x="0" y="0"/>
                </a:moveTo>
                <a:lnTo>
                  <a:pt x="2" y="4"/>
                </a:lnTo>
                <a:lnTo>
                  <a:pt x="0" y="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79" name="Freeform 1005"/>
          <p:cNvSpPr>
            <a:spLocks/>
          </p:cNvSpPr>
          <p:nvPr/>
        </p:nvSpPr>
        <p:spPr bwMode="auto">
          <a:xfrm>
            <a:off x="8576791" y="1179515"/>
            <a:ext cx="46038" cy="34925"/>
          </a:xfrm>
          <a:custGeom>
            <a:avLst/>
            <a:gdLst>
              <a:gd name="T0" fmla="*/ 44036 w 46"/>
              <a:gd name="T1" fmla="*/ 4366 h 32"/>
              <a:gd name="T2" fmla="*/ 41034 w 46"/>
              <a:gd name="T3" fmla="*/ 0 h 32"/>
              <a:gd name="T4" fmla="*/ 0 w 46"/>
              <a:gd name="T5" fmla="*/ 26194 h 32"/>
              <a:gd name="T6" fmla="*/ 7006 w 46"/>
              <a:gd name="T7" fmla="*/ 34925 h 32"/>
              <a:gd name="T8" fmla="*/ 46038 w 46"/>
              <a:gd name="T9" fmla="*/ 6548 h 32"/>
              <a:gd name="T10" fmla="*/ 44036 w 46"/>
              <a:gd name="T11" fmla="*/ 4366 h 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6"/>
              <a:gd name="T19" fmla="*/ 0 h 32"/>
              <a:gd name="T20" fmla="*/ 46 w 46"/>
              <a:gd name="T21" fmla="*/ 32 h 3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6" h="32">
                <a:moveTo>
                  <a:pt x="44" y="4"/>
                </a:moveTo>
                <a:lnTo>
                  <a:pt x="41" y="0"/>
                </a:lnTo>
                <a:lnTo>
                  <a:pt x="0" y="24"/>
                </a:lnTo>
                <a:lnTo>
                  <a:pt x="7" y="32"/>
                </a:lnTo>
                <a:lnTo>
                  <a:pt x="46" y="6"/>
                </a:lnTo>
                <a:lnTo>
                  <a:pt x="44" y="4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80" name="Rectangle 1007"/>
          <p:cNvSpPr>
            <a:spLocks noChangeArrowheads="1"/>
          </p:cNvSpPr>
          <p:nvPr/>
        </p:nvSpPr>
        <p:spPr bwMode="auto">
          <a:xfrm>
            <a:off x="7844954" y="1801815"/>
            <a:ext cx="139700" cy="4730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81" name="Freeform 1008"/>
          <p:cNvSpPr>
            <a:spLocks/>
          </p:cNvSpPr>
          <p:nvPr/>
        </p:nvSpPr>
        <p:spPr bwMode="auto">
          <a:xfrm>
            <a:off x="7911629" y="1354140"/>
            <a:ext cx="6350" cy="447675"/>
          </a:xfrm>
          <a:custGeom>
            <a:avLst/>
            <a:gdLst>
              <a:gd name="T0" fmla="*/ 3629 w 7"/>
              <a:gd name="T1" fmla="*/ 0 h 415"/>
              <a:gd name="T2" fmla="*/ 0 w 7"/>
              <a:gd name="T3" fmla="*/ 0 h 415"/>
              <a:gd name="T4" fmla="*/ 0 w 7"/>
              <a:gd name="T5" fmla="*/ 447675 h 415"/>
              <a:gd name="T6" fmla="*/ 6350 w 7"/>
              <a:gd name="T7" fmla="*/ 447675 h 415"/>
              <a:gd name="T8" fmla="*/ 6350 w 7"/>
              <a:gd name="T9" fmla="*/ 0 h 415"/>
              <a:gd name="T10" fmla="*/ 3629 w 7"/>
              <a:gd name="T11" fmla="*/ 0 h 4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415"/>
              <a:gd name="T20" fmla="*/ 7 w 7"/>
              <a:gd name="T21" fmla="*/ 415 h 41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415">
                <a:moveTo>
                  <a:pt x="4" y="0"/>
                </a:moveTo>
                <a:lnTo>
                  <a:pt x="0" y="0"/>
                </a:lnTo>
                <a:lnTo>
                  <a:pt x="0" y="415"/>
                </a:lnTo>
                <a:lnTo>
                  <a:pt x="7" y="415"/>
                </a:lnTo>
                <a:lnTo>
                  <a:pt x="7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82" name="Freeform 1009"/>
          <p:cNvSpPr>
            <a:spLocks/>
          </p:cNvSpPr>
          <p:nvPr/>
        </p:nvSpPr>
        <p:spPr bwMode="auto">
          <a:xfrm>
            <a:off x="7911629" y="2274888"/>
            <a:ext cx="6350" cy="449262"/>
          </a:xfrm>
          <a:custGeom>
            <a:avLst/>
            <a:gdLst>
              <a:gd name="T0" fmla="*/ 3629 w 7"/>
              <a:gd name="T1" fmla="*/ 449262 h 417"/>
              <a:gd name="T2" fmla="*/ 6350 w 7"/>
              <a:gd name="T3" fmla="*/ 449262 h 417"/>
              <a:gd name="T4" fmla="*/ 6350 w 7"/>
              <a:gd name="T5" fmla="*/ 0 h 417"/>
              <a:gd name="T6" fmla="*/ 0 w 7"/>
              <a:gd name="T7" fmla="*/ 0 h 417"/>
              <a:gd name="T8" fmla="*/ 0 w 7"/>
              <a:gd name="T9" fmla="*/ 449262 h 417"/>
              <a:gd name="T10" fmla="*/ 3629 w 7"/>
              <a:gd name="T11" fmla="*/ 449262 h 4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"/>
              <a:gd name="T19" fmla="*/ 0 h 417"/>
              <a:gd name="T20" fmla="*/ 7 w 7"/>
              <a:gd name="T21" fmla="*/ 417 h 4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" h="417">
                <a:moveTo>
                  <a:pt x="4" y="417"/>
                </a:moveTo>
                <a:lnTo>
                  <a:pt x="7" y="417"/>
                </a:lnTo>
                <a:lnTo>
                  <a:pt x="7" y="0"/>
                </a:lnTo>
                <a:lnTo>
                  <a:pt x="0" y="0"/>
                </a:lnTo>
                <a:lnTo>
                  <a:pt x="0" y="417"/>
                </a:lnTo>
                <a:lnTo>
                  <a:pt x="4" y="417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83" name="Rectangle 1010"/>
          <p:cNvSpPr>
            <a:spLocks noChangeArrowheads="1"/>
          </p:cNvSpPr>
          <p:nvPr/>
        </p:nvSpPr>
        <p:spPr bwMode="auto">
          <a:xfrm>
            <a:off x="6274918" y="1811340"/>
            <a:ext cx="138113" cy="4730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84" name="Freeform 1011"/>
          <p:cNvSpPr>
            <a:spLocks/>
          </p:cNvSpPr>
          <p:nvPr/>
        </p:nvSpPr>
        <p:spPr bwMode="auto">
          <a:xfrm>
            <a:off x="6340004" y="1363665"/>
            <a:ext cx="6350" cy="447675"/>
          </a:xfrm>
          <a:custGeom>
            <a:avLst/>
            <a:gdLst>
              <a:gd name="T0" fmla="*/ 4233 w 6"/>
              <a:gd name="T1" fmla="*/ 0 h 415"/>
              <a:gd name="T2" fmla="*/ 0 w 6"/>
              <a:gd name="T3" fmla="*/ 0 h 415"/>
              <a:gd name="T4" fmla="*/ 0 w 6"/>
              <a:gd name="T5" fmla="*/ 447675 h 415"/>
              <a:gd name="T6" fmla="*/ 6350 w 6"/>
              <a:gd name="T7" fmla="*/ 447675 h 415"/>
              <a:gd name="T8" fmla="*/ 6350 w 6"/>
              <a:gd name="T9" fmla="*/ 0 h 415"/>
              <a:gd name="T10" fmla="*/ 4233 w 6"/>
              <a:gd name="T11" fmla="*/ 0 h 4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415"/>
              <a:gd name="T20" fmla="*/ 6 w 6"/>
              <a:gd name="T21" fmla="*/ 415 h 41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415">
                <a:moveTo>
                  <a:pt x="4" y="0"/>
                </a:moveTo>
                <a:lnTo>
                  <a:pt x="0" y="0"/>
                </a:lnTo>
                <a:lnTo>
                  <a:pt x="0" y="415"/>
                </a:lnTo>
                <a:lnTo>
                  <a:pt x="6" y="415"/>
                </a:lnTo>
                <a:lnTo>
                  <a:pt x="6" y="0"/>
                </a:lnTo>
                <a:lnTo>
                  <a:pt x="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85" name="Freeform 1013"/>
          <p:cNvSpPr>
            <a:spLocks/>
          </p:cNvSpPr>
          <p:nvPr/>
        </p:nvSpPr>
        <p:spPr bwMode="auto">
          <a:xfrm>
            <a:off x="6340004" y="2284413"/>
            <a:ext cx="6350" cy="449262"/>
          </a:xfrm>
          <a:custGeom>
            <a:avLst/>
            <a:gdLst>
              <a:gd name="T0" fmla="*/ 4233 w 6"/>
              <a:gd name="T1" fmla="*/ 449262 h 417"/>
              <a:gd name="T2" fmla="*/ 6350 w 6"/>
              <a:gd name="T3" fmla="*/ 449262 h 417"/>
              <a:gd name="T4" fmla="*/ 6350 w 6"/>
              <a:gd name="T5" fmla="*/ 0 h 417"/>
              <a:gd name="T6" fmla="*/ 0 w 6"/>
              <a:gd name="T7" fmla="*/ 0 h 417"/>
              <a:gd name="T8" fmla="*/ 0 w 6"/>
              <a:gd name="T9" fmla="*/ 449262 h 417"/>
              <a:gd name="T10" fmla="*/ 4233 w 6"/>
              <a:gd name="T11" fmla="*/ 449262 h 41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417"/>
              <a:gd name="T20" fmla="*/ 6 w 6"/>
              <a:gd name="T21" fmla="*/ 417 h 41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417">
                <a:moveTo>
                  <a:pt x="4" y="417"/>
                </a:moveTo>
                <a:lnTo>
                  <a:pt x="6" y="417"/>
                </a:lnTo>
                <a:lnTo>
                  <a:pt x="6" y="0"/>
                </a:lnTo>
                <a:lnTo>
                  <a:pt x="0" y="0"/>
                </a:lnTo>
                <a:lnTo>
                  <a:pt x="0" y="417"/>
                </a:lnTo>
                <a:lnTo>
                  <a:pt x="4" y="417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86" name="Rectangle 1015"/>
          <p:cNvSpPr>
            <a:spLocks noChangeArrowheads="1"/>
          </p:cNvSpPr>
          <p:nvPr/>
        </p:nvSpPr>
        <p:spPr bwMode="auto">
          <a:xfrm>
            <a:off x="6825779" y="3294063"/>
            <a:ext cx="12700" cy="1111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87" name="Freeform 1016"/>
          <p:cNvSpPr>
            <a:spLocks/>
          </p:cNvSpPr>
          <p:nvPr/>
        </p:nvSpPr>
        <p:spPr bwMode="auto">
          <a:xfrm>
            <a:off x="6825779" y="3305177"/>
            <a:ext cx="38100" cy="53975"/>
          </a:xfrm>
          <a:custGeom>
            <a:avLst/>
            <a:gdLst>
              <a:gd name="T0" fmla="*/ 38100 w 39"/>
              <a:gd name="T1" fmla="*/ 42333 h 51"/>
              <a:gd name="T2" fmla="*/ 36146 w 39"/>
              <a:gd name="T3" fmla="*/ 40217 h 51"/>
              <a:gd name="T4" fmla="*/ 34192 w 39"/>
              <a:gd name="T5" fmla="*/ 40217 h 51"/>
              <a:gd name="T6" fmla="*/ 32238 w 39"/>
              <a:gd name="T7" fmla="*/ 38100 h 51"/>
              <a:gd name="T8" fmla="*/ 30285 w 39"/>
              <a:gd name="T9" fmla="*/ 35983 h 51"/>
              <a:gd name="T10" fmla="*/ 27354 w 39"/>
              <a:gd name="T11" fmla="*/ 35983 h 51"/>
              <a:gd name="T12" fmla="*/ 25400 w 39"/>
              <a:gd name="T13" fmla="*/ 33867 h 51"/>
              <a:gd name="T14" fmla="*/ 23446 w 39"/>
              <a:gd name="T15" fmla="*/ 31750 h 51"/>
              <a:gd name="T16" fmla="*/ 21492 w 39"/>
              <a:gd name="T17" fmla="*/ 29633 h 51"/>
              <a:gd name="T18" fmla="*/ 21492 w 39"/>
              <a:gd name="T19" fmla="*/ 27517 h 51"/>
              <a:gd name="T20" fmla="*/ 19538 w 39"/>
              <a:gd name="T21" fmla="*/ 25400 h 51"/>
              <a:gd name="T22" fmla="*/ 19538 w 39"/>
              <a:gd name="T23" fmla="*/ 23283 h 51"/>
              <a:gd name="T24" fmla="*/ 17585 w 39"/>
              <a:gd name="T25" fmla="*/ 23283 h 51"/>
              <a:gd name="T26" fmla="*/ 17585 w 39"/>
              <a:gd name="T27" fmla="*/ 21167 h 51"/>
              <a:gd name="T28" fmla="*/ 17585 w 39"/>
              <a:gd name="T29" fmla="*/ 19050 h 51"/>
              <a:gd name="T30" fmla="*/ 17585 w 39"/>
              <a:gd name="T31" fmla="*/ 16933 h 51"/>
              <a:gd name="T32" fmla="*/ 14654 w 39"/>
              <a:gd name="T33" fmla="*/ 16933 h 51"/>
              <a:gd name="T34" fmla="*/ 14654 w 39"/>
              <a:gd name="T35" fmla="*/ 14817 h 51"/>
              <a:gd name="T36" fmla="*/ 14654 w 39"/>
              <a:gd name="T37" fmla="*/ 12700 h 51"/>
              <a:gd name="T38" fmla="*/ 14654 w 39"/>
              <a:gd name="T39" fmla="*/ 10583 h 51"/>
              <a:gd name="T40" fmla="*/ 14654 w 39"/>
              <a:gd name="T41" fmla="*/ 8467 h 51"/>
              <a:gd name="T42" fmla="*/ 12700 w 39"/>
              <a:gd name="T43" fmla="*/ 6350 h 51"/>
              <a:gd name="T44" fmla="*/ 12700 w 39"/>
              <a:gd name="T45" fmla="*/ 4233 h 51"/>
              <a:gd name="T46" fmla="*/ 12700 w 39"/>
              <a:gd name="T47" fmla="*/ 2117 h 51"/>
              <a:gd name="T48" fmla="*/ 12700 w 39"/>
              <a:gd name="T49" fmla="*/ 0 h 51"/>
              <a:gd name="T50" fmla="*/ 0 w 39"/>
              <a:gd name="T51" fmla="*/ 0 h 51"/>
              <a:gd name="T52" fmla="*/ 0 w 39"/>
              <a:gd name="T53" fmla="*/ 2117 h 51"/>
              <a:gd name="T54" fmla="*/ 0 w 39"/>
              <a:gd name="T55" fmla="*/ 4233 h 51"/>
              <a:gd name="T56" fmla="*/ 0 w 39"/>
              <a:gd name="T57" fmla="*/ 6350 h 51"/>
              <a:gd name="T58" fmla="*/ 1954 w 39"/>
              <a:gd name="T59" fmla="*/ 8467 h 51"/>
              <a:gd name="T60" fmla="*/ 1954 w 39"/>
              <a:gd name="T61" fmla="*/ 10583 h 51"/>
              <a:gd name="T62" fmla="*/ 1954 w 39"/>
              <a:gd name="T63" fmla="*/ 12700 h 51"/>
              <a:gd name="T64" fmla="*/ 1954 w 39"/>
              <a:gd name="T65" fmla="*/ 14817 h 51"/>
              <a:gd name="T66" fmla="*/ 1954 w 39"/>
              <a:gd name="T67" fmla="*/ 16933 h 51"/>
              <a:gd name="T68" fmla="*/ 4885 w 39"/>
              <a:gd name="T69" fmla="*/ 19050 h 51"/>
              <a:gd name="T70" fmla="*/ 4885 w 39"/>
              <a:gd name="T71" fmla="*/ 21167 h 51"/>
              <a:gd name="T72" fmla="*/ 4885 w 39"/>
              <a:gd name="T73" fmla="*/ 23283 h 51"/>
              <a:gd name="T74" fmla="*/ 4885 w 39"/>
              <a:gd name="T75" fmla="*/ 25400 h 51"/>
              <a:gd name="T76" fmla="*/ 6838 w 39"/>
              <a:gd name="T77" fmla="*/ 27517 h 51"/>
              <a:gd name="T78" fmla="*/ 6838 w 39"/>
              <a:gd name="T79" fmla="*/ 29633 h 51"/>
              <a:gd name="T80" fmla="*/ 8792 w 39"/>
              <a:gd name="T81" fmla="*/ 31750 h 51"/>
              <a:gd name="T82" fmla="*/ 8792 w 39"/>
              <a:gd name="T83" fmla="*/ 33867 h 51"/>
              <a:gd name="T84" fmla="*/ 10746 w 39"/>
              <a:gd name="T85" fmla="*/ 33867 h 51"/>
              <a:gd name="T86" fmla="*/ 10746 w 39"/>
              <a:gd name="T87" fmla="*/ 35983 h 51"/>
              <a:gd name="T88" fmla="*/ 12700 w 39"/>
              <a:gd name="T89" fmla="*/ 38100 h 51"/>
              <a:gd name="T90" fmla="*/ 12700 w 39"/>
              <a:gd name="T91" fmla="*/ 40217 h 51"/>
              <a:gd name="T92" fmla="*/ 14654 w 39"/>
              <a:gd name="T93" fmla="*/ 40217 h 51"/>
              <a:gd name="T94" fmla="*/ 17585 w 39"/>
              <a:gd name="T95" fmla="*/ 42333 h 51"/>
              <a:gd name="T96" fmla="*/ 17585 w 39"/>
              <a:gd name="T97" fmla="*/ 44450 h 51"/>
              <a:gd name="T98" fmla="*/ 19538 w 39"/>
              <a:gd name="T99" fmla="*/ 44450 h 51"/>
              <a:gd name="T100" fmla="*/ 21492 w 39"/>
              <a:gd name="T101" fmla="*/ 47625 h 51"/>
              <a:gd name="T102" fmla="*/ 23446 w 39"/>
              <a:gd name="T103" fmla="*/ 47625 h 51"/>
              <a:gd name="T104" fmla="*/ 23446 w 39"/>
              <a:gd name="T105" fmla="*/ 49742 h 51"/>
              <a:gd name="T106" fmla="*/ 25400 w 39"/>
              <a:gd name="T107" fmla="*/ 49742 h 51"/>
              <a:gd name="T108" fmla="*/ 27354 w 39"/>
              <a:gd name="T109" fmla="*/ 51858 h 51"/>
              <a:gd name="T110" fmla="*/ 30285 w 39"/>
              <a:gd name="T111" fmla="*/ 51858 h 51"/>
              <a:gd name="T112" fmla="*/ 32238 w 39"/>
              <a:gd name="T113" fmla="*/ 53975 h 51"/>
              <a:gd name="T114" fmla="*/ 34192 w 39"/>
              <a:gd name="T115" fmla="*/ 53975 h 51"/>
              <a:gd name="T116" fmla="*/ 38100 w 39"/>
              <a:gd name="T117" fmla="*/ 42333 h 5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39"/>
              <a:gd name="T178" fmla="*/ 0 h 51"/>
              <a:gd name="T179" fmla="*/ 39 w 39"/>
              <a:gd name="T180" fmla="*/ 51 h 51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39" h="51">
                <a:moveTo>
                  <a:pt x="39" y="40"/>
                </a:moveTo>
                <a:lnTo>
                  <a:pt x="37" y="38"/>
                </a:lnTo>
                <a:lnTo>
                  <a:pt x="35" y="38"/>
                </a:lnTo>
                <a:lnTo>
                  <a:pt x="33" y="36"/>
                </a:lnTo>
                <a:lnTo>
                  <a:pt x="31" y="34"/>
                </a:lnTo>
                <a:lnTo>
                  <a:pt x="28" y="34"/>
                </a:lnTo>
                <a:lnTo>
                  <a:pt x="26" y="32"/>
                </a:lnTo>
                <a:lnTo>
                  <a:pt x="24" y="30"/>
                </a:lnTo>
                <a:lnTo>
                  <a:pt x="22" y="28"/>
                </a:lnTo>
                <a:lnTo>
                  <a:pt x="22" y="26"/>
                </a:lnTo>
                <a:lnTo>
                  <a:pt x="20" y="24"/>
                </a:lnTo>
                <a:lnTo>
                  <a:pt x="20" y="22"/>
                </a:lnTo>
                <a:lnTo>
                  <a:pt x="18" y="22"/>
                </a:lnTo>
                <a:lnTo>
                  <a:pt x="18" y="20"/>
                </a:lnTo>
                <a:lnTo>
                  <a:pt x="18" y="18"/>
                </a:lnTo>
                <a:lnTo>
                  <a:pt x="18" y="16"/>
                </a:lnTo>
                <a:lnTo>
                  <a:pt x="15" y="16"/>
                </a:lnTo>
                <a:lnTo>
                  <a:pt x="15" y="14"/>
                </a:lnTo>
                <a:lnTo>
                  <a:pt x="15" y="12"/>
                </a:lnTo>
                <a:lnTo>
                  <a:pt x="15" y="10"/>
                </a:lnTo>
                <a:lnTo>
                  <a:pt x="15" y="8"/>
                </a:lnTo>
                <a:lnTo>
                  <a:pt x="13" y="6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2" y="8"/>
                </a:lnTo>
                <a:lnTo>
                  <a:pt x="2" y="10"/>
                </a:lnTo>
                <a:lnTo>
                  <a:pt x="2" y="12"/>
                </a:lnTo>
                <a:lnTo>
                  <a:pt x="2" y="14"/>
                </a:lnTo>
                <a:lnTo>
                  <a:pt x="2" y="16"/>
                </a:lnTo>
                <a:lnTo>
                  <a:pt x="5" y="18"/>
                </a:lnTo>
                <a:lnTo>
                  <a:pt x="5" y="20"/>
                </a:lnTo>
                <a:lnTo>
                  <a:pt x="5" y="22"/>
                </a:lnTo>
                <a:lnTo>
                  <a:pt x="5" y="24"/>
                </a:lnTo>
                <a:lnTo>
                  <a:pt x="7" y="26"/>
                </a:lnTo>
                <a:lnTo>
                  <a:pt x="7" y="28"/>
                </a:lnTo>
                <a:lnTo>
                  <a:pt x="9" y="30"/>
                </a:lnTo>
                <a:lnTo>
                  <a:pt x="9" y="32"/>
                </a:lnTo>
                <a:lnTo>
                  <a:pt x="11" y="32"/>
                </a:lnTo>
                <a:lnTo>
                  <a:pt x="11" y="34"/>
                </a:lnTo>
                <a:lnTo>
                  <a:pt x="13" y="36"/>
                </a:lnTo>
                <a:lnTo>
                  <a:pt x="13" y="38"/>
                </a:lnTo>
                <a:lnTo>
                  <a:pt x="15" y="38"/>
                </a:lnTo>
                <a:lnTo>
                  <a:pt x="18" y="40"/>
                </a:lnTo>
                <a:lnTo>
                  <a:pt x="18" y="42"/>
                </a:lnTo>
                <a:lnTo>
                  <a:pt x="20" y="42"/>
                </a:lnTo>
                <a:lnTo>
                  <a:pt x="22" y="45"/>
                </a:lnTo>
                <a:lnTo>
                  <a:pt x="24" y="45"/>
                </a:lnTo>
                <a:lnTo>
                  <a:pt x="24" y="47"/>
                </a:lnTo>
                <a:lnTo>
                  <a:pt x="26" y="47"/>
                </a:lnTo>
                <a:lnTo>
                  <a:pt x="28" y="49"/>
                </a:lnTo>
                <a:lnTo>
                  <a:pt x="31" y="49"/>
                </a:lnTo>
                <a:lnTo>
                  <a:pt x="33" y="51"/>
                </a:lnTo>
                <a:lnTo>
                  <a:pt x="35" y="51"/>
                </a:lnTo>
                <a:lnTo>
                  <a:pt x="39" y="4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88" name="Freeform 1017"/>
          <p:cNvSpPr>
            <a:spLocks/>
          </p:cNvSpPr>
          <p:nvPr/>
        </p:nvSpPr>
        <p:spPr bwMode="auto">
          <a:xfrm>
            <a:off x="6860704" y="3348038"/>
            <a:ext cx="133350" cy="25400"/>
          </a:xfrm>
          <a:custGeom>
            <a:avLst/>
            <a:gdLst>
              <a:gd name="T0" fmla="*/ 126436 w 135"/>
              <a:gd name="T1" fmla="*/ 12148 h 23"/>
              <a:gd name="T2" fmla="*/ 113594 w 135"/>
              <a:gd name="T3" fmla="*/ 12148 h 23"/>
              <a:gd name="T4" fmla="*/ 102729 w 135"/>
              <a:gd name="T5" fmla="*/ 12148 h 23"/>
              <a:gd name="T6" fmla="*/ 92851 w 135"/>
              <a:gd name="T7" fmla="*/ 12148 h 23"/>
              <a:gd name="T8" fmla="*/ 81986 w 135"/>
              <a:gd name="T9" fmla="*/ 9939 h 23"/>
              <a:gd name="T10" fmla="*/ 71120 w 135"/>
              <a:gd name="T11" fmla="*/ 9939 h 23"/>
              <a:gd name="T12" fmla="*/ 62230 w 135"/>
              <a:gd name="T13" fmla="*/ 9939 h 23"/>
              <a:gd name="T14" fmla="*/ 53340 w 135"/>
              <a:gd name="T15" fmla="*/ 9939 h 23"/>
              <a:gd name="T16" fmla="*/ 45438 w 135"/>
              <a:gd name="T17" fmla="*/ 7730 h 23"/>
              <a:gd name="T18" fmla="*/ 38523 w 135"/>
              <a:gd name="T19" fmla="*/ 7730 h 23"/>
              <a:gd name="T20" fmla="*/ 32597 w 135"/>
              <a:gd name="T21" fmla="*/ 7730 h 23"/>
              <a:gd name="T22" fmla="*/ 25682 w 135"/>
              <a:gd name="T23" fmla="*/ 5522 h 23"/>
              <a:gd name="T24" fmla="*/ 19756 w 135"/>
              <a:gd name="T25" fmla="*/ 5522 h 23"/>
              <a:gd name="T26" fmla="*/ 14817 w 135"/>
              <a:gd name="T27" fmla="*/ 2209 h 23"/>
              <a:gd name="T28" fmla="*/ 10866 w 135"/>
              <a:gd name="T29" fmla="*/ 0 h 23"/>
              <a:gd name="T30" fmla="*/ 6914 w 135"/>
              <a:gd name="T31" fmla="*/ 0 h 23"/>
              <a:gd name="T32" fmla="*/ 0 w 135"/>
              <a:gd name="T33" fmla="*/ 12148 h 23"/>
              <a:gd name="T34" fmla="*/ 3951 w 135"/>
              <a:gd name="T35" fmla="*/ 14357 h 23"/>
              <a:gd name="T36" fmla="*/ 8890 w 135"/>
              <a:gd name="T37" fmla="*/ 16565 h 23"/>
              <a:gd name="T38" fmla="*/ 14817 w 135"/>
              <a:gd name="T39" fmla="*/ 16565 h 23"/>
              <a:gd name="T40" fmla="*/ 19756 w 135"/>
              <a:gd name="T41" fmla="*/ 18774 h 23"/>
              <a:gd name="T42" fmla="*/ 25682 w 135"/>
              <a:gd name="T43" fmla="*/ 18774 h 23"/>
              <a:gd name="T44" fmla="*/ 34572 w 135"/>
              <a:gd name="T45" fmla="*/ 20983 h 23"/>
              <a:gd name="T46" fmla="*/ 40499 w 135"/>
              <a:gd name="T47" fmla="*/ 20983 h 23"/>
              <a:gd name="T48" fmla="*/ 49389 w 135"/>
              <a:gd name="T49" fmla="*/ 20983 h 23"/>
              <a:gd name="T50" fmla="*/ 58279 w 135"/>
              <a:gd name="T51" fmla="*/ 23191 h 23"/>
              <a:gd name="T52" fmla="*/ 66181 w 135"/>
              <a:gd name="T53" fmla="*/ 23191 h 23"/>
              <a:gd name="T54" fmla="*/ 75071 w 135"/>
              <a:gd name="T55" fmla="*/ 23191 h 23"/>
              <a:gd name="T56" fmla="*/ 85937 w 135"/>
              <a:gd name="T57" fmla="*/ 25400 h 23"/>
              <a:gd name="T58" fmla="*/ 96802 w 135"/>
              <a:gd name="T59" fmla="*/ 25400 h 23"/>
              <a:gd name="T60" fmla="*/ 107668 w 135"/>
              <a:gd name="T61" fmla="*/ 25400 h 23"/>
              <a:gd name="T62" fmla="*/ 120509 w 135"/>
              <a:gd name="T63" fmla="*/ 25400 h 23"/>
              <a:gd name="T64" fmla="*/ 133350 w 135"/>
              <a:gd name="T65" fmla="*/ 25400 h 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5"/>
              <a:gd name="T100" fmla="*/ 0 h 23"/>
              <a:gd name="T101" fmla="*/ 135 w 135"/>
              <a:gd name="T102" fmla="*/ 23 h 2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5" h="23">
                <a:moveTo>
                  <a:pt x="135" y="11"/>
                </a:moveTo>
                <a:lnTo>
                  <a:pt x="128" y="11"/>
                </a:lnTo>
                <a:lnTo>
                  <a:pt x="122" y="11"/>
                </a:lnTo>
                <a:lnTo>
                  <a:pt x="115" y="11"/>
                </a:lnTo>
                <a:lnTo>
                  <a:pt x="111" y="11"/>
                </a:lnTo>
                <a:lnTo>
                  <a:pt x="104" y="11"/>
                </a:lnTo>
                <a:lnTo>
                  <a:pt x="98" y="11"/>
                </a:lnTo>
                <a:lnTo>
                  <a:pt x="94" y="11"/>
                </a:lnTo>
                <a:lnTo>
                  <a:pt x="87" y="11"/>
                </a:lnTo>
                <a:lnTo>
                  <a:pt x="83" y="9"/>
                </a:lnTo>
                <a:lnTo>
                  <a:pt x="78" y="9"/>
                </a:lnTo>
                <a:lnTo>
                  <a:pt x="72" y="9"/>
                </a:lnTo>
                <a:lnTo>
                  <a:pt x="67" y="9"/>
                </a:lnTo>
                <a:lnTo>
                  <a:pt x="63" y="9"/>
                </a:lnTo>
                <a:lnTo>
                  <a:pt x="59" y="9"/>
                </a:lnTo>
                <a:lnTo>
                  <a:pt x="54" y="9"/>
                </a:lnTo>
                <a:lnTo>
                  <a:pt x="50" y="9"/>
                </a:lnTo>
                <a:lnTo>
                  <a:pt x="46" y="7"/>
                </a:lnTo>
                <a:lnTo>
                  <a:pt x="44" y="7"/>
                </a:lnTo>
                <a:lnTo>
                  <a:pt x="39" y="7"/>
                </a:lnTo>
                <a:lnTo>
                  <a:pt x="35" y="7"/>
                </a:lnTo>
                <a:lnTo>
                  <a:pt x="33" y="7"/>
                </a:lnTo>
                <a:lnTo>
                  <a:pt x="28" y="5"/>
                </a:lnTo>
                <a:lnTo>
                  <a:pt x="26" y="5"/>
                </a:lnTo>
                <a:lnTo>
                  <a:pt x="22" y="5"/>
                </a:lnTo>
                <a:lnTo>
                  <a:pt x="20" y="5"/>
                </a:lnTo>
                <a:lnTo>
                  <a:pt x="17" y="2"/>
                </a:lnTo>
                <a:lnTo>
                  <a:pt x="15" y="2"/>
                </a:lnTo>
                <a:lnTo>
                  <a:pt x="13" y="2"/>
                </a:lnTo>
                <a:lnTo>
                  <a:pt x="11" y="0"/>
                </a:lnTo>
                <a:lnTo>
                  <a:pt x="9" y="0"/>
                </a:lnTo>
                <a:lnTo>
                  <a:pt x="7" y="0"/>
                </a:lnTo>
                <a:lnTo>
                  <a:pt x="4" y="0"/>
                </a:lnTo>
                <a:lnTo>
                  <a:pt x="0" y="11"/>
                </a:lnTo>
                <a:lnTo>
                  <a:pt x="2" y="13"/>
                </a:lnTo>
                <a:lnTo>
                  <a:pt x="4" y="13"/>
                </a:lnTo>
                <a:lnTo>
                  <a:pt x="7" y="13"/>
                </a:lnTo>
                <a:lnTo>
                  <a:pt x="9" y="15"/>
                </a:lnTo>
                <a:lnTo>
                  <a:pt x="11" y="15"/>
                </a:lnTo>
                <a:lnTo>
                  <a:pt x="15" y="15"/>
                </a:lnTo>
                <a:lnTo>
                  <a:pt x="17" y="15"/>
                </a:lnTo>
                <a:lnTo>
                  <a:pt x="20" y="17"/>
                </a:lnTo>
                <a:lnTo>
                  <a:pt x="24" y="17"/>
                </a:lnTo>
                <a:lnTo>
                  <a:pt x="26" y="17"/>
                </a:lnTo>
                <a:lnTo>
                  <a:pt x="30" y="17"/>
                </a:lnTo>
                <a:lnTo>
                  <a:pt x="35" y="19"/>
                </a:lnTo>
                <a:lnTo>
                  <a:pt x="37" y="19"/>
                </a:lnTo>
                <a:lnTo>
                  <a:pt x="41" y="19"/>
                </a:lnTo>
                <a:lnTo>
                  <a:pt x="46" y="19"/>
                </a:lnTo>
                <a:lnTo>
                  <a:pt x="50" y="19"/>
                </a:lnTo>
                <a:lnTo>
                  <a:pt x="54" y="21"/>
                </a:lnTo>
                <a:lnTo>
                  <a:pt x="59" y="21"/>
                </a:lnTo>
                <a:lnTo>
                  <a:pt x="63" y="21"/>
                </a:lnTo>
                <a:lnTo>
                  <a:pt x="67" y="21"/>
                </a:lnTo>
                <a:lnTo>
                  <a:pt x="72" y="21"/>
                </a:lnTo>
                <a:lnTo>
                  <a:pt x="76" y="21"/>
                </a:lnTo>
                <a:lnTo>
                  <a:pt x="83" y="21"/>
                </a:lnTo>
                <a:lnTo>
                  <a:pt x="87" y="23"/>
                </a:lnTo>
                <a:lnTo>
                  <a:pt x="94" y="23"/>
                </a:lnTo>
                <a:lnTo>
                  <a:pt x="98" y="23"/>
                </a:lnTo>
                <a:lnTo>
                  <a:pt x="104" y="23"/>
                </a:lnTo>
                <a:lnTo>
                  <a:pt x="109" y="23"/>
                </a:lnTo>
                <a:lnTo>
                  <a:pt x="115" y="23"/>
                </a:lnTo>
                <a:lnTo>
                  <a:pt x="122" y="23"/>
                </a:lnTo>
                <a:lnTo>
                  <a:pt x="128" y="23"/>
                </a:lnTo>
                <a:lnTo>
                  <a:pt x="135" y="23"/>
                </a:lnTo>
                <a:lnTo>
                  <a:pt x="135" y="1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89" name="Freeform 1018"/>
          <p:cNvSpPr>
            <a:spLocks/>
          </p:cNvSpPr>
          <p:nvPr/>
        </p:nvSpPr>
        <p:spPr bwMode="auto">
          <a:xfrm>
            <a:off x="6994054" y="3359152"/>
            <a:ext cx="260350" cy="17463"/>
          </a:xfrm>
          <a:custGeom>
            <a:avLst/>
            <a:gdLst>
              <a:gd name="T0" fmla="*/ 258355 w 261"/>
              <a:gd name="T1" fmla="*/ 4366 h 16"/>
              <a:gd name="T2" fmla="*/ 249377 w 261"/>
              <a:gd name="T3" fmla="*/ 2183 h 16"/>
              <a:gd name="T4" fmla="*/ 240400 w 261"/>
              <a:gd name="T5" fmla="*/ 2183 h 16"/>
              <a:gd name="T6" fmla="*/ 230425 w 261"/>
              <a:gd name="T7" fmla="*/ 2183 h 16"/>
              <a:gd name="T8" fmla="*/ 219452 w 261"/>
              <a:gd name="T9" fmla="*/ 2183 h 16"/>
              <a:gd name="T10" fmla="*/ 206484 w 261"/>
              <a:gd name="T11" fmla="*/ 2183 h 16"/>
              <a:gd name="T12" fmla="*/ 190524 w 261"/>
              <a:gd name="T13" fmla="*/ 2183 h 16"/>
              <a:gd name="T14" fmla="*/ 175562 w 261"/>
              <a:gd name="T15" fmla="*/ 0 h 16"/>
              <a:gd name="T16" fmla="*/ 160599 w 261"/>
              <a:gd name="T17" fmla="*/ 0 h 16"/>
              <a:gd name="T18" fmla="*/ 143641 w 261"/>
              <a:gd name="T19" fmla="*/ 0 h 16"/>
              <a:gd name="T20" fmla="*/ 123691 w 261"/>
              <a:gd name="T21" fmla="*/ 0 h 16"/>
              <a:gd name="T22" fmla="*/ 103741 w 261"/>
              <a:gd name="T23" fmla="*/ 0 h 16"/>
              <a:gd name="T24" fmla="*/ 82793 w 261"/>
              <a:gd name="T25" fmla="*/ 0 h 16"/>
              <a:gd name="T26" fmla="*/ 60848 w 261"/>
              <a:gd name="T27" fmla="*/ 0 h 16"/>
              <a:gd name="T28" fmla="*/ 36908 w 261"/>
              <a:gd name="T29" fmla="*/ 0 h 16"/>
              <a:gd name="T30" fmla="*/ 12968 w 261"/>
              <a:gd name="T31" fmla="*/ 0 h 16"/>
              <a:gd name="T32" fmla="*/ 0 w 261"/>
              <a:gd name="T33" fmla="*/ 13097 h 16"/>
              <a:gd name="T34" fmla="*/ 23940 w 261"/>
              <a:gd name="T35" fmla="*/ 13097 h 16"/>
              <a:gd name="T36" fmla="*/ 47880 w 261"/>
              <a:gd name="T37" fmla="*/ 13097 h 16"/>
              <a:gd name="T38" fmla="*/ 71821 w 261"/>
              <a:gd name="T39" fmla="*/ 13097 h 16"/>
              <a:gd name="T40" fmla="*/ 92768 w 261"/>
              <a:gd name="T41" fmla="*/ 13097 h 16"/>
              <a:gd name="T42" fmla="*/ 112719 w 261"/>
              <a:gd name="T43" fmla="*/ 13097 h 16"/>
              <a:gd name="T44" fmla="*/ 132669 w 261"/>
              <a:gd name="T45" fmla="*/ 13097 h 16"/>
              <a:gd name="T46" fmla="*/ 151621 w 261"/>
              <a:gd name="T47" fmla="*/ 13097 h 16"/>
              <a:gd name="T48" fmla="*/ 166584 w 261"/>
              <a:gd name="T49" fmla="*/ 13097 h 16"/>
              <a:gd name="T50" fmla="*/ 184539 w 261"/>
              <a:gd name="T51" fmla="*/ 13097 h 16"/>
              <a:gd name="T52" fmla="*/ 197507 w 261"/>
              <a:gd name="T53" fmla="*/ 15280 h 16"/>
              <a:gd name="T54" fmla="*/ 210474 w 261"/>
              <a:gd name="T55" fmla="*/ 15280 h 16"/>
              <a:gd name="T56" fmla="*/ 223442 w 261"/>
              <a:gd name="T57" fmla="*/ 15280 h 16"/>
              <a:gd name="T58" fmla="*/ 234415 w 261"/>
              <a:gd name="T59" fmla="*/ 15280 h 16"/>
              <a:gd name="T60" fmla="*/ 245387 w 261"/>
              <a:gd name="T61" fmla="*/ 15280 h 16"/>
              <a:gd name="T62" fmla="*/ 251372 w 261"/>
              <a:gd name="T63" fmla="*/ 15280 h 16"/>
              <a:gd name="T64" fmla="*/ 260350 w 261"/>
              <a:gd name="T65" fmla="*/ 17463 h 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61"/>
              <a:gd name="T100" fmla="*/ 0 h 16"/>
              <a:gd name="T101" fmla="*/ 261 w 261"/>
              <a:gd name="T102" fmla="*/ 16 h 1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61" h="16">
                <a:moveTo>
                  <a:pt x="261" y="4"/>
                </a:moveTo>
                <a:lnTo>
                  <a:pt x="259" y="4"/>
                </a:lnTo>
                <a:lnTo>
                  <a:pt x="254" y="2"/>
                </a:lnTo>
                <a:lnTo>
                  <a:pt x="250" y="2"/>
                </a:lnTo>
                <a:lnTo>
                  <a:pt x="246" y="2"/>
                </a:lnTo>
                <a:lnTo>
                  <a:pt x="241" y="2"/>
                </a:lnTo>
                <a:lnTo>
                  <a:pt x="235" y="2"/>
                </a:lnTo>
                <a:lnTo>
                  <a:pt x="231" y="2"/>
                </a:lnTo>
                <a:lnTo>
                  <a:pt x="224" y="2"/>
                </a:lnTo>
                <a:lnTo>
                  <a:pt x="220" y="2"/>
                </a:lnTo>
                <a:lnTo>
                  <a:pt x="213" y="2"/>
                </a:lnTo>
                <a:lnTo>
                  <a:pt x="207" y="2"/>
                </a:lnTo>
                <a:lnTo>
                  <a:pt x="198" y="2"/>
                </a:lnTo>
                <a:lnTo>
                  <a:pt x="191" y="2"/>
                </a:lnTo>
                <a:lnTo>
                  <a:pt x="185" y="0"/>
                </a:lnTo>
                <a:lnTo>
                  <a:pt x="176" y="0"/>
                </a:lnTo>
                <a:lnTo>
                  <a:pt x="167" y="0"/>
                </a:lnTo>
                <a:lnTo>
                  <a:pt x="161" y="0"/>
                </a:lnTo>
                <a:lnTo>
                  <a:pt x="152" y="0"/>
                </a:lnTo>
                <a:lnTo>
                  <a:pt x="144" y="0"/>
                </a:lnTo>
                <a:lnTo>
                  <a:pt x="133" y="0"/>
                </a:lnTo>
                <a:lnTo>
                  <a:pt x="124" y="0"/>
                </a:lnTo>
                <a:lnTo>
                  <a:pt x="113" y="0"/>
                </a:lnTo>
                <a:lnTo>
                  <a:pt x="104" y="0"/>
                </a:lnTo>
                <a:lnTo>
                  <a:pt x="93" y="0"/>
                </a:lnTo>
                <a:lnTo>
                  <a:pt x="83" y="0"/>
                </a:lnTo>
                <a:lnTo>
                  <a:pt x="72" y="0"/>
                </a:lnTo>
                <a:lnTo>
                  <a:pt x="61" y="0"/>
                </a:lnTo>
                <a:lnTo>
                  <a:pt x="48" y="0"/>
                </a:lnTo>
                <a:lnTo>
                  <a:pt x="37" y="0"/>
                </a:lnTo>
                <a:lnTo>
                  <a:pt x="24" y="0"/>
                </a:lnTo>
                <a:lnTo>
                  <a:pt x="13" y="0"/>
                </a:lnTo>
                <a:lnTo>
                  <a:pt x="0" y="0"/>
                </a:lnTo>
                <a:lnTo>
                  <a:pt x="0" y="12"/>
                </a:lnTo>
                <a:lnTo>
                  <a:pt x="13" y="12"/>
                </a:lnTo>
                <a:lnTo>
                  <a:pt x="24" y="12"/>
                </a:lnTo>
                <a:lnTo>
                  <a:pt x="37" y="12"/>
                </a:lnTo>
                <a:lnTo>
                  <a:pt x="48" y="12"/>
                </a:lnTo>
                <a:lnTo>
                  <a:pt x="61" y="12"/>
                </a:lnTo>
                <a:lnTo>
                  <a:pt x="72" y="12"/>
                </a:lnTo>
                <a:lnTo>
                  <a:pt x="83" y="12"/>
                </a:lnTo>
                <a:lnTo>
                  <a:pt x="93" y="12"/>
                </a:lnTo>
                <a:lnTo>
                  <a:pt x="104" y="12"/>
                </a:lnTo>
                <a:lnTo>
                  <a:pt x="113" y="12"/>
                </a:lnTo>
                <a:lnTo>
                  <a:pt x="124" y="12"/>
                </a:lnTo>
                <a:lnTo>
                  <a:pt x="133" y="12"/>
                </a:lnTo>
                <a:lnTo>
                  <a:pt x="144" y="12"/>
                </a:lnTo>
                <a:lnTo>
                  <a:pt x="152" y="12"/>
                </a:lnTo>
                <a:lnTo>
                  <a:pt x="161" y="12"/>
                </a:lnTo>
                <a:lnTo>
                  <a:pt x="167" y="12"/>
                </a:lnTo>
                <a:lnTo>
                  <a:pt x="176" y="12"/>
                </a:lnTo>
                <a:lnTo>
                  <a:pt x="185" y="12"/>
                </a:lnTo>
                <a:lnTo>
                  <a:pt x="191" y="14"/>
                </a:lnTo>
                <a:lnTo>
                  <a:pt x="198" y="14"/>
                </a:lnTo>
                <a:lnTo>
                  <a:pt x="204" y="14"/>
                </a:lnTo>
                <a:lnTo>
                  <a:pt x="211" y="14"/>
                </a:lnTo>
                <a:lnTo>
                  <a:pt x="217" y="14"/>
                </a:lnTo>
                <a:lnTo>
                  <a:pt x="224" y="14"/>
                </a:lnTo>
                <a:lnTo>
                  <a:pt x="231" y="14"/>
                </a:lnTo>
                <a:lnTo>
                  <a:pt x="235" y="14"/>
                </a:lnTo>
                <a:lnTo>
                  <a:pt x="239" y="14"/>
                </a:lnTo>
                <a:lnTo>
                  <a:pt x="246" y="14"/>
                </a:lnTo>
                <a:lnTo>
                  <a:pt x="250" y="14"/>
                </a:lnTo>
                <a:lnTo>
                  <a:pt x="252" y="14"/>
                </a:lnTo>
                <a:lnTo>
                  <a:pt x="257" y="16"/>
                </a:lnTo>
                <a:lnTo>
                  <a:pt x="261" y="16"/>
                </a:lnTo>
                <a:lnTo>
                  <a:pt x="261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90" name="Freeform 1019"/>
          <p:cNvSpPr>
            <a:spLocks/>
          </p:cNvSpPr>
          <p:nvPr/>
        </p:nvSpPr>
        <p:spPr bwMode="auto">
          <a:xfrm>
            <a:off x="7254404" y="3363915"/>
            <a:ext cx="131762" cy="34925"/>
          </a:xfrm>
          <a:custGeom>
            <a:avLst/>
            <a:gdLst>
              <a:gd name="T0" fmla="*/ 129781 w 133"/>
              <a:gd name="T1" fmla="*/ 19645 h 32"/>
              <a:gd name="T2" fmla="*/ 122846 w 133"/>
              <a:gd name="T3" fmla="*/ 19645 h 32"/>
              <a:gd name="T4" fmla="*/ 116902 w 133"/>
              <a:gd name="T5" fmla="*/ 17463 h 32"/>
              <a:gd name="T6" fmla="*/ 109967 w 133"/>
              <a:gd name="T7" fmla="*/ 15280 h 32"/>
              <a:gd name="T8" fmla="*/ 101051 w 133"/>
              <a:gd name="T9" fmla="*/ 13097 h 32"/>
              <a:gd name="T10" fmla="*/ 95106 w 133"/>
              <a:gd name="T11" fmla="*/ 10914 h 32"/>
              <a:gd name="T12" fmla="*/ 88172 w 133"/>
              <a:gd name="T13" fmla="*/ 10914 h 32"/>
              <a:gd name="T14" fmla="*/ 80246 w 133"/>
              <a:gd name="T15" fmla="*/ 8731 h 32"/>
              <a:gd name="T16" fmla="*/ 71330 w 133"/>
              <a:gd name="T17" fmla="*/ 6548 h 32"/>
              <a:gd name="T18" fmla="*/ 62414 w 133"/>
              <a:gd name="T19" fmla="*/ 6548 h 32"/>
              <a:gd name="T20" fmla="*/ 53497 w 133"/>
              <a:gd name="T21" fmla="*/ 4366 h 32"/>
              <a:gd name="T22" fmla="*/ 45572 w 133"/>
              <a:gd name="T23" fmla="*/ 4366 h 32"/>
              <a:gd name="T24" fmla="*/ 36656 w 133"/>
              <a:gd name="T25" fmla="*/ 2183 h 32"/>
              <a:gd name="T26" fmla="*/ 25758 w 133"/>
              <a:gd name="T27" fmla="*/ 2183 h 32"/>
              <a:gd name="T28" fmla="*/ 14860 w 133"/>
              <a:gd name="T29" fmla="*/ 0 h 32"/>
              <a:gd name="T30" fmla="*/ 6935 w 133"/>
              <a:gd name="T31" fmla="*/ 0 h 32"/>
              <a:gd name="T32" fmla="*/ 0 w 133"/>
              <a:gd name="T33" fmla="*/ 13097 h 32"/>
              <a:gd name="T34" fmla="*/ 10898 w 133"/>
              <a:gd name="T35" fmla="*/ 13097 h 32"/>
              <a:gd name="T36" fmla="*/ 19814 w 133"/>
              <a:gd name="T37" fmla="*/ 13097 h 32"/>
              <a:gd name="T38" fmla="*/ 29721 w 133"/>
              <a:gd name="T39" fmla="*/ 15280 h 32"/>
              <a:gd name="T40" fmla="*/ 38637 w 133"/>
              <a:gd name="T41" fmla="*/ 15280 h 32"/>
              <a:gd name="T42" fmla="*/ 47553 w 133"/>
              <a:gd name="T43" fmla="*/ 17463 h 32"/>
              <a:gd name="T44" fmla="*/ 56469 w 133"/>
              <a:gd name="T45" fmla="*/ 17463 h 32"/>
              <a:gd name="T46" fmla="*/ 64395 w 133"/>
              <a:gd name="T47" fmla="*/ 19645 h 32"/>
              <a:gd name="T48" fmla="*/ 73311 w 133"/>
              <a:gd name="T49" fmla="*/ 21828 h 32"/>
              <a:gd name="T50" fmla="*/ 82227 w 133"/>
              <a:gd name="T51" fmla="*/ 21828 h 32"/>
              <a:gd name="T52" fmla="*/ 88172 w 133"/>
              <a:gd name="T53" fmla="*/ 24011 h 32"/>
              <a:gd name="T54" fmla="*/ 95106 w 133"/>
              <a:gd name="T55" fmla="*/ 26194 h 32"/>
              <a:gd name="T56" fmla="*/ 103032 w 133"/>
              <a:gd name="T57" fmla="*/ 26194 h 32"/>
              <a:gd name="T58" fmla="*/ 109967 w 133"/>
              <a:gd name="T59" fmla="*/ 28377 h 32"/>
              <a:gd name="T60" fmla="*/ 116902 w 133"/>
              <a:gd name="T61" fmla="*/ 30559 h 32"/>
              <a:gd name="T62" fmla="*/ 120864 w 133"/>
              <a:gd name="T63" fmla="*/ 32742 h 32"/>
              <a:gd name="T64" fmla="*/ 126809 w 133"/>
              <a:gd name="T65" fmla="*/ 34925 h 3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3"/>
              <a:gd name="T100" fmla="*/ 0 h 32"/>
              <a:gd name="T101" fmla="*/ 133 w 133"/>
              <a:gd name="T102" fmla="*/ 32 h 3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3" h="32">
                <a:moveTo>
                  <a:pt x="133" y="20"/>
                </a:moveTo>
                <a:lnTo>
                  <a:pt x="131" y="18"/>
                </a:lnTo>
                <a:lnTo>
                  <a:pt x="126" y="18"/>
                </a:lnTo>
                <a:lnTo>
                  <a:pt x="124" y="18"/>
                </a:lnTo>
                <a:lnTo>
                  <a:pt x="120" y="16"/>
                </a:lnTo>
                <a:lnTo>
                  <a:pt x="118" y="16"/>
                </a:lnTo>
                <a:lnTo>
                  <a:pt x="113" y="14"/>
                </a:lnTo>
                <a:lnTo>
                  <a:pt x="111" y="14"/>
                </a:lnTo>
                <a:lnTo>
                  <a:pt x="107" y="14"/>
                </a:lnTo>
                <a:lnTo>
                  <a:pt x="102" y="12"/>
                </a:lnTo>
                <a:lnTo>
                  <a:pt x="100" y="12"/>
                </a:lnTo>
                <a:lnTo>
                  <a:pt x="96" y="10"/>
                </a:lnTo>
                <a:lnTo>
                  <a:pt x="91" y="10"/>
                </a:lnTo>
                <a:lnTo>
                  <a:pt x="89" y="10"/>
                </a:lnTo>
                <a:lnTo>
                  <a:pt x="85" y="8"/>
                </a:lnTo>
                <a:lnTo>
                  <a:pt x="81" y="8"/>
                </a:lnTo>
                <a:lnTo>
                  <a:pt x="76" y="8"/>
                </a:lnTo>
                <a:lnTo>
                  <a:pt x="72" y="6"/>
                </a:lnTo>
                <a:lnTo>
                  <a:pt x="67" y="6"/>
                </a:lnTo>
                <a:lnTo>
                  <a:pt x="63" y="6"/>
                </a:lnTo>
                <a:lnTo>
                  <a:pt x="59" y="6"/>
                </a:lnTo>
                <a:lnTo>
                  <a:pt x="54" y="4"/>
                </a:lnTo>
                <a:lnTo>
                  <a:pt x="50" y="4"/>
                </a:lnTo>
                <a:lnTo>
                  <a:pt x="46" y="4"/>
                </a:lnTo>
                <a:lnTo>
                  <a:pt x="41" y="2"/>
                </a:lnTo>
                <a:lnTo>
                  <a:pt x="37" y="2"/>
                </a:lnTo>
                <a:lnTo>
                  <a:pt x="30" y="2"/>
                </a:lnTo>
                <a:lnTo>
                  <a:pt x="26" y="2"/>
                </a:lnTo>
                <a:lnTo>
                  <a:pt x="22" y="2"/>
                </a:lnTo>
                <a:lnTo>
                  <a:pt x="15" y="0"/>
                </a:lnTo>
                <a:lnTo>
                  <a:pt x="11" y="0"/>
                </a:lnTo>
                <a:lnTo>
                  <a:pt x="7" y="0"/>
                </a:lnTo>
                <a:lnTo>
                  <a:pt x="0" y="0"/>
                </a:lnTo>
                <a:lnTo>
                  <a:pt x="0" y="12"/>
                </a:lnTo>
                <a:lnTo>
                  <a:pt x="4" y="12"/>
                </a:lnTo>
                <a:lnTo>
                  <a:pt x="11" y="12"/>
                </a:lnTo>
                <a:lnTo>
                  <a:pt x="15" y="12"/>
                </a:lnTo>
                <a:lnTo>
                  <a:pt x="20" y="12"/>
                </a:lnTo>
                <a:lnTo>
                  <a:pt x="24" y="14"/>
                </a:lnTo>
                <a:lnTo>
                  <a:pt x="30" y="14"/>
                </a:lnTo>
                <a:lnTo>
                  <a:pt x="35" y="14"/>
                </a:lnTo>
                <a:lnTo>
                  <a:pt x="39" y="14"/>
                </a:lnTo>
                <a:lnTo>
                  <a:pt x="44" y="16"/>
                </a:lnTo>
                <a:lnTo>
                  <a:pt x="48" y="16"/>
                </a:lnTo>
                <a:lnTo>
                  <a:pt x="52" y="16"/>
                </a:lnTo>
                <a:lnTo>
                  <a:pt x="57" y="16"/>
                </a:lnTo>
                <a:lnTo>
                  <a:pt x="61" y="18"/>
                </a:lnTo>
                <a:lnTo>
                  <a:pt x="65" y="18"/>
                </a:lnTo>
                <a:lnTo>
                  <a:pt x="70" y="18"/>
                </a:lnTo>
                <a:lnTo>
                  <a:pt x="74" y="20"/>
                </a:lnTo>
                <a:lnTo>
                  <a:pt x="78" y="20"/>
                </a:lnTo>
                <a:lnTo>
                  <a:pt x="83" y="20"/>
                </a:lnTo>
                <a:lnTo>
                  <a:pt x="85" y="22"/>
                </a:lnTo>
                <a:lnTo>
                  <a:pt x="89" y="22"/>
                </a:lnTo>
                <a:lnTo>
                  <a:pt x="94" y="22"/>
                </a:lnTo>
                <a:lnTo>
                  <a:pt x="96" y="24"/>
                </a:lnTo>
                <a:lnTo>
                  <a:pt x="100" y="24"/>
                </a:lnTo>
                <a:lnTo>
                  <a:pt x="104" y="24"/>
                </a:lnTo>
                <a:lnTo>
                  <a:pt x="107" y="26"/>
                </a:lnTo>
                <a:lnTo>
                  <a:pt x="111" y="26"/>
                </a:lnTo>
                <a:lnTo>
                  <a:pt x="113" y="26"/>
                </a:lnTo>
                <a:lnTo>
                  <a:pt x="118" y="28"/>
                </a:lnTo>
                <a:lnTo>
                  <a:pt x="120" y="28"/>
                </a:lnTo>
                <a:lnTo>
                  <a:pt x="122" y="30"/>
                </a:lnTo>
                <a:lnTo>
                  <a:pt x="126" y="30"/>
                </a:lnTo>
                <a:lnTo>
                  <a:pt x="128" y="32"/>
                </a:lnTo>
                <a:lnTo>
                  <a:pt x="133" y="2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91" name="Freeform 1020"/>
          <p:cNvSpPr>
            <a:spLocks/>
          </p:cNvSpPr>
          <p:nvPr/>
        </p:nvSpPr>
        <p:spPr bwMode="auto">
          <a:xfrm>
            <a:off x="7379818" y="3386138"/>
            <a:ext cx="92075" cy="63500"/>
          </a:xfrm>
          <a:custGeom>
            <a:avLst/>
            <a:gdLst>
              <a:gd name="T0" fmla="*/ 92075 w 90"/>
              <a:gd name="T1" fmla="*/ 49508 h 59"/>
              <a:gd name="T2" fmla="*/ 84914 w 90"/>
              <a:gd name="T3" fmla="*/ 45203 h 59"/>
              <a:gd name="T4" fmla="*/ 80821 w 90"/>
              <a:gd name="T5" fmla="*/ 40898 h 59"/>
              <a:gd name="T6" fmla="*/ 75706 w 90"/>
              <a:gd name="T7" fmla="*/ 36593 h 59"/>
              <a:gd name="T8" fmla="*/ 71614 w 90"/>
              <a:gd name="T9" fmla="*/ 32288 h 59"/>
              <a:gd name="T10" fmla="*/ 64452 w 90"/>
              <a:gd name="T11" fmla="*/ 30136 h 59"/>
              <a:gd name="T12" fmla="*/ 60360 w 90"/>
              <a:gd name="T13" fmla="*/ 25831 h 59"/>
              <a:gd name="T14" fmla="*/ 56268 w 90"/>
              <a:gd name="T15" fmla="*/ 23678 h 59"/>
              <a:gd name="T16" fmla="*/ 49107 w 90"/>
              <a:gd name="T17" fmla="*/ 19373 h 59"/>
              <a:gd name="T18" fmla="*/ 45014 w 90"/>
              <a:gd name="T19" fmla="*/ 17220 h 59"/>
              <a:gd name="T20" fmla="*/ 40922 w 90"/>
              <a:gd name="T21" fmla="*/ 15068 h 59"/>
              <a:gd name="T22" fmla="*/ 33761 w 90"/>
              <a:gd name="T23" fmla="*/ 10763 h 59"/>
              <a:gd name="T24" fmla="*/ 26599 w 90"/>
              <a:gd name="T25" fmla="*/ 8610 h 59"/>
              <a:gd name="T26" fmla="*/ 22507 w 90"/>
              <a:gd name="T27" fmla="*/ 6458 h 59"/>
              <a:gd name="T28" fmla="*/ 16369 w 90"/>
              <a:gd name="T29" fmla="*/ 4305 h 59"/>
              <a:gd name="T30" fmla="*/ 11254 w 90"/>
              <a:gd name="T31" fmla="*/ 2153 h 59"/>
              <a:gd name="T32" fmla="*/ 5115 w 90"/>
              <a:gd name="T33" fmla="*/ 0 h 59"/>
              <a:gd name="T34" fmla="*/ 3069 w 90"/>
              <a:gd name="T35" fmla="*/ 12915 h 59"/>
              <a:gd name="T36" fmla="*/ 9208 w 90"/>
              <a:gd name="T37" fmla="*/ 15068 h 59"/>
              <a:gd name="T38" fmla="*/ 13300 w 90"/>
              <a:gd name="T39" fmla="*/ 17220 h 59"/>
              <a:gd name="T40" fmla="*/ 20461 w 90"/>
              <a:gd name="T41" fmla="*/ 19373 h 59"/>
              <a:gd name="T42" fmla="*/ 24553 w 90"/>
              <a:gd name="T43" fmla="*/ 21525 h 59"/>
              <a:gd name="T44" fmla="*/ 31715 w 90"/>
              <a:gd name="T45" fmla="*/ 23678 h 59"/>
              <a:gd name="T46" fmla="*/ 35807 w 90"/>
              <a:gd name="T47" fmla="*/ 25831 h 59"/>
              <a:gd name="T48" fmla="*/ 40922 w 90"/>
              <a:gd name="T49" fmla="*/ 30136 h 59"/>
              <a:gd name="T50" fmla="*/ 47061 w 90"/>
              <a:gd name="T51" fmla="*/ 32288 h 59"/>
              <a:gd name="T52" fmla="*/ 51153 w 90"/>
              <a:gd name="T53" fmla="*/ 34441 h 59"/>
              <a:gd name="T54" fmla="*/ 56268 w 90"/>
              <a:gd name="T55" fmla="*/ 38746 h 59"/>
              <a:gd name="T56" fmla="*/ 60360 w 90"/>
              <a:gd name="T57" fmla="*/ 40898 h 59"/>
              <a:gd name="T58" fmla="*/ 64452 w 90"/>
              <a:gd name="T59" fmla="*/ 45203 h 59"/>
              <a:gd name="T60" fmla="*/ 69568 w 90"/>
              <a:gd name="T61" fmla="*/ 49508 h 59"/>
              <a:gd name="T62" fmla="*/ 73660 w 90"/>
              <a:gd name="T63" fmla="*/ 51661 h 59"/>
              <a:gd name="T64" fmla="*/ 78775 w 90"/>
              <a:gd name="T65" fmla="*/ 57042 h 59"/>
              <a:gd name="T66" fmla="*/ 92075 w 90"/>
              <a:gd name="T67" fmla="*/ 59195 h 59"/>
              <a:gd name="T68" fmla="*/ 86960 w 90"/>
              <a:gd name="T69" fmla="*/ 63500 h 59"/>
              <a:gd name="T70" fmla="*/ 80821 w 90"/>
              <a:gd name="T71" fmla="*/ 49508 h 5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0"/>
              <a:gd name="T109" fmla="*/ 0 h 59"/>
              <a:gd name="T110" fmla="*/ 90 w 90"/>
              <a:gd name="T111" fmla="*/ 59 h 5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0" h="59">
                <a:moveTo>
                  <a:pt x="79" y="46"/>
                </a:moveTo>
                <a:lnTo>
                  <a:pt x="90" y="46"/>
                </a:lnTo>
                <a:lnTo>
                  <a:pt x="85" y="44"/>
                </a:lnTo>
                <a:lnTo>
                  <a:pt x="83" y="42"/>
                </a:lnTo>
                <a:lnTo>
                  <a:pt x="81" y="40"/>
                </a:lnTo>
                <a:lnTo>
                  <a:pt x="79" y="38"/>
                </a:lnTo>
                <a:lnTo>
                  <a:pt x="77" y="36"/>
                </a:lnTo>
                <a:lnTo>
                  <a:pt x="74" y="34"/>
                </a:lnTo>
                <a:lnTo>
                  <a:pt x="72" y="32"/>
                </a:lnTo>
                <a:lnTo>
                  <a:pt x="70" y="30"/>
                </a:lnTo>
                <a:lnTo>
                  <a:pt x="68" y="30"/>
                </a:lnTo>
                <a:lnTo>
                  <a:pt x="63" y="28"/>
                </a:lnTo>
                <a:lnTo>
                  <a:pt x="61" y="26"/>
                </a:lnTo>
                <a:lnTo>
                  <a:pt x="59" y="24"/>
                </a:lnTo>
                <a:lnTo>
                  <a:pt x="57" y="22"/>
                </a:lnTo>
                <a:lnTo>
                  <a:pt x="55" y="22"/>
                </a:lnTo>
                <a:lnTo>
                  <a:pt x="53" y="20"/>
                </a:lnTo>
                <a:lnTo>
                  <a:pt x="48" y="18"/>
                </a:lnTo>
                <a:lnTo>
                  <a:pt x="46" y="18"/>
                </a:lnTo>
                <a:lnTo>
                  <a:pt x="44" y="16"/>
                </a:lnTo>
                <a:lnTo>
                  <a:pt x="42" y="14"/>
                </a:lnTo>
                <a:lnTo>
                  <a:pt x="40" y="14"/>
                </a:lnTo>
                <a:lnTo>
                  <a:pt x="35" y="12"/>
                </a:lnTo>
                <a:lnTo>
                  <a:pt x="33" y="10"/>
                </a:lnTo>
                <a:lnTo>
                  <a:pt x="31" y="10"/>
                </a:lnTo>
                <a:lnTo>
                  <a:pt x="26" y="8"/>
                </a:lnTo>
                <a:lnTo>
                  <a:pt x="24" y="6"/>
                </a:lnTo>
                <a:lnTo>
                  <a:pt x="22" y="6"/>
                </a:lnTo>
                <a:lnTo>
                  <a:pt x="20" y="4"/>
                </a:lnTo>
                <a:lnTo>
                  <a:pt x="16" y="4"/>
                </a:lnTo>
                <a:lnTo>
                  <a:pt x="13" y="2"/>
                </a:lnTo>
                <a:lnTo>
                  <a:pt x="11" y="2"/>
                </a:lnTo>
                <a:lnTo>
                  <a:pt x="7" y="0"/>
                </a:lnTo>
                <a:lnTo>
                  <a:pt x="5" y="0"/>
                </a:lnTo>
                <a:lnTo>
                  <a:pt x="0" y="12"/>
                </a:lnTo>
                <a:lnTo>
                  <a:pt x="3" y="12"/>
                </a:lnTo>
                <a:lnTo>
                  <a:pt x="7" y="12"/>
                </a:lnTo>
                <a:lnTo>
                  <a:pt x="9" y="14"/>
                </a:lnTo>
                <a:lnTo>
                  <a:pt x="11" y="14"/>
                </a:lnTo>
                <a:lnTo>
                  <a:pt x="13" y="16"/>
                </a:lnTo>
                <a:lnTo>
                  <a:pt x="18" y="16"/>
                </a:lnTo>
                <a:lnTo>
                  <a:pt x="20" y="18"/>
                </a:lnTo>
                <a:lnTo>
                  <a:pt x="22" y="18"/>
                </a:lnTo>
                <a:lnTo>
                  <a:pt x="24" y="20"/>
                </a:lnTo>
                <a:lnTo>
                  <a:pt x="26" y="22"/>
                </a:lnTo>
                <a:lnTo>
                  <a:pt x="31" y="22"/>
                </a:lnTo>
                <a:lnTo>
                  <a:pt x="33" y="24"/>
                </a:lnTo>
                <a:lnTo>
                  <a:pt x="35" y="24"/>
                </a:lnTo>
                <a:lnTo>
                  <a:pt x="37" y="26"/>
                </a:lnTo>
                <a:lnTo>
                  <a:pt x="40" y="28"/>
                </a:lnTo>
                <a:lnTo>
                  <a:pt x="42" y="28"/>
                </a:lnTo>
                <a:lnTo>
                  <a:pt x="46" y="30"/>
                </a:lnTo>
                <a:lnTo>
                  <a:pt x="48" y="32"/>
                </a:lnTo>
                <a:lnTo>
                  <a:pt x="50" y="32"/>
                </a:lnTo>
                <a:lnTo>
                  <a:pt x="53" y="34"/>
                </a:lnTo>
                <a:lnTo>
                  <a:pt x="55" y="36"/>
                </a:lnTo>
                <a:lnTo>
                  <a:pt x="57" y="38"/>
                </a:lnTo>
                <a:lnTo>
                  <a:pt x="59" y="38"/>
                </a:lnTo>
                <a:lnTo>
                  <a:pt x="61" y="40"/>
                </a:lnTo>
                <a:lnTo>
                  <a:pt x="63" y="42"/>
                </a:lnTo>
                <a:lnTo>
                  <a:pt x="66" y="44"/>
                </a:lnTo>
                <a:lnTo>
                  <a:pt x="68" y="46"/>
                </a:lnTo>
                <a:lnTo>
                  <a:pt x="70" y="48"/>
                </a:lnTo>
                <a:lnTo>
                  <a:pt x="72" y="48"/>
                </a:lnTo>
                <a:lnTo>
                  <a:pt x="74" y="50"/>
                </a:lnTo>
                <a:lnTo>
                  <a:pt x="77" y="53"/>
                </a:lnTo>
                <a:lnTo>
                  <a:pt x="79" y="55"/>
                </a:lnTo>
                <a:lnTo>
                  <a:pt x="90" y="55"/>
                </a:lnTo>
                <a:lnTo>
                  <a:pt x="79" y="55"/>
                </a:lnTo>
                <a:lnTo>
                  <a:pt x="85" y="59"/>
                </a:lnTo>
                <a:lnTo>
                  <a:pt x="90" y="55"/>
                </a:lnTo>
                <a:lnTo>
                  <a:pt x="79" y="4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92" name="Freeform 1021"/>
          <p:cNvSpPr>
            <a:spLocks/>
          </p:cNvSpPr>
          <p:nvPr/>
        </p:nvSpPr>
        <p:spPr bwMode="auto">
          <a:xfrm>
            <a:off x="7459193" y="3376613"/>
            <a:ext cx="117475" cy="68262"/>
          </a:xfrm>
          <a:custGeom>
            <a:avLst/>
            <a:gdLst>
              <a:gd name="T0" fmla="*/ 111451 w 117"/>
              <a:gd name="T1" fmla="*/ 2167 h 63"/>
              <a:gd name="T2" fmla="*/ 100406 w 117"/>
              <a:gd name="T3" fmla="*/ 4334 h 63"/>
              <a:gd name="T4" fmla="*/ 91369 w 117"/>
              <a:gd name="T5" fmla="*/ 6501 h 63"/>
              <a:gd name="T6" fmla="*/ 82333 w 117"/>
              <a:gd name="T7" fmla="*/ 8668 h 63"/>
              <a:gd name="T8" fmla="*/ 76309 w 117"/>
              <a:gd name="T9" fmla="*/ 10835 h 63"/>
              <a:gd name="T10" fmla="*/ 67272 w 117"/>
              <a:gd name="T11" fmla="*/ 15169 h 63"/>
              <a:gd name="T12" fmla="*/ 58235 w 117"/>
              <a:gd name="T13" fmla="*/ 17336 h 63"/>
              <a:gd name="T14" fmla="*/ 52211 w 117"/>
              <a:gd name="T15" fmla="*/ 21670 h 63"/>
              <a:gd name="T16" fmla="*/ 45183 w 117"/>
              <a:gd name="T17" fmla="*/ 26005 h 63"/>
              <a:gd name="T18" fmla="*/ 37150 w 117"/>
              <a:gd name="T19" fmla="*/ 28172 h 63"/>
              <a:gd name="T20" fmla="*/ 30122 w 117"/>
              <a:gd name="T21" fmla="*/ 32506 h 63"/>
              <a:gd name="T22" fmla="*/ 26106 w 117"/>
              <a:gd name="T23" fmla="*/ 36840 h 63"/>
              <a:gd name="T24" fmla="*/ 19077 w 117"/>
              <a:gd name="T25" fmla="*/ 41174 h 63"/>
              <a:gd name="T26" fmla="*/ 13053 w 117"/>
              <a:gd name="T27" fmla="*/ 45508 h 63"/>
              <a:gd name="T28" fmla="*/ 8032 w 117"/>
              <a:gd name="T29" fmla="*/ 49842 h 63"/>
              <a:gd name="T30" fmla="*/ 2008 w 117"/>
              <a:gd name="T31" fmla="*/ 56343 h 63"/>
              <a:gd name="T32" fmla="*/ 11045 w 117"/>
              <a:gd name="T33" fmla="*/ 68262 h 63"/>
              <a:gd name="T34" fmla="*/ 15061 w 117"/>
              <a:gd name="T35" fmla="*/ 62844 h 63"/>
              <a:gd name="T36" fmla="*/ 19077 w 117"/>
              <a:gd name="T37" fmla="*/ 58510 h 63"/>
              <a:gd name="T38" fmla="*/ 24097 w 117"/>
              <a:gd name="T39" fmla="*/ 54176 h 63"/>
              <a:gd name="T40" fmla="*/ 30122 w 117"/>
              <a:gd name="T41" fmla="*/ 49842 h 63"/>
              <a:gd name="T42" fmla="*/ 35142 w 117"/>
              <a:gd name="T43" fmla="*/ 45508 h 63"/>
              <a:gd name="T44" fmla="*/ 41166 w 117"/>
              <a:gd name="T45" fmla="*/ 41174 h 63"/>
              <a:gd name="T46" fmla="*/ 48195 w 117"/>
              <a:gd name="T47" fmla="*/ 39007 h 63"/>
              <a:gd name="T48" fmla="*/ 54219 w 117"/>
              <a:gd name="T49" fmla="*/ 34673 h 63"/>
              <a:gd name="T50" fmla="*/ 61248 w 117"/>
              <a:gd name="T51" fmla="*/ 32506 h 63"/>
              <a:gd name="T52" fmla="*/ 67272 w 117"/>
              <a:gd name="T53" fmla="*/ 28172 h 63"/>
              <a:gd name="T54" fmla="*/ 76309 w 117"/>
              <a:gd name="T55" fmla="*/ 26005 h 63"/>
              <a:gd name="T56" fmla="*/ 82333 w 117"/>
              <a:gd name="T57" fmla="*/ 21670 h 63"/>
              <a:gd name="T58" fmla="*/ 91369 w 117"/>
              <a:gd name="T59" fmla="*/ 19503 h 63"/>
              <a:gd name="T60" fmla="*/ 100406 w 117"/>
              <a:gd name="T61" fmla="*/ 17336 h 63"/>
              <a:gd name="T62" fmla="*/ 109443 w 117"/>
              <a:gd name="T63" fmla="*/ 15169 h 63"/>
              <a:gd name="T64" fmla="*/ 117475 w 117"/>
              <a:gd name="T65" fmla="*/ 13002 h 6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17"/>
              <a:gd name="T100" fmla="*/ 0 h 63"/>
              <a:gd name="T101" fmla="*/ 117 w 117"/>
              <a:gd name="T102" fmla="*/ 63 h 6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17" h="63">
                <a:moveTo>
                  <a:pt x="115" y="0"/>
                </a:moveTo>
                <a:lnTo>
                  <a:pt x="111" y="2"/>
                </a:lnTo>
                <a:lnTo>
                  <a:pt x="104" y="2"/>
                </a:lnTo>
                <a:lnTo>
                  <a:pt x="100" y="4"/>
                </a:lnTo>
                <a:lnTo>
                  <a:pt x="95" y="4"/>
                </a:lnTo>
                <a:lnTo>
                  <a:pt x="91" y="6"/>
                </a:lnTo>
                <a:lnTo>
                  <a:pt x="87" y="6"/>
                </a:lnTo>
                <a:lnTo>
                  <a:pt x="82" y="8"/>
                </a:lnTo>
                <a:lnTo>
                  <a:pt x="78" y="10"/>
                </a:lnTo>
                <a:lnTo>
                  <a:pt x="76" y="10"/>
                </a:lnTo>
                <a:lnTo>
                  <a:pt x="72" y="12"/>
                </a:lnTo>
                <a:lnTo>
                  <a:pt x="67" y="14"/>
                </a:lnTo>
                <a:lnTo>
                  <a:pt x="63" y="16"/>
                </a:lnTo>
                <a:lnTo>
                  <a:pt x="58" y="16"/>
                </a:lnTo>
                <a:lnTo>
                  <a:pt x="56" y="18"/>
                </a:lnTo>
                <a:lnTo>
                  <a:pt x="52" y="20"/>
                </a:lnTo>
                <a:lnTo>
                  <a:pt x="48" y="22"/>
                </a:lnTo>
                <a:lnTo>
                  <a:pt x="45" y="24"/>
                </a:lnTo>
                <a:lnTo>
                  <a:pt x="41" y="26"/>
                </a:lnTo>
                <a:lnTo>
                  <a:pt x="37" y="26"/>
                </a:lnTo>
                <a:lnTo>
                  <a:pt x="35" y="28"/>
                </a:lnTo>
                <a:lnTo>
                  <a:pt x="30" y="30"/>
                </a:lnTo>
                <a:lnTo>
                  <a:pt x="28" y="32"/>
                </a:lnTo>
                <a:lnTo>
                  <a:pt x="26" y="34"/>
                </a:lnTo>
                <a:lnTo>
                  <a:pt x="21" y="36"/>
                </a:lnTo>
                <a:lnTo>
                  <a:pt x="19" y="38"/>
                </a:lnTo>
                <a:lnTo>
                  <a:pt x="15" y="40"/>
                </a:lnTo>
                <a:lnTo>
                  <a:pt x="13" y="42"/>
                </a:lnTo>
                <a:lnTo>
                  <a:pt x="11" y="44"/>
                </a:lnTo>
                <a:lnTo>
                  <a:pt x="8" y="46"/>
                </a:lnTo>
                <a:lnTo>
                  <a:pt x="6" y="50"/>
                </a:lnTo>
                <a:lnTo>
                  <a:pt x="2" y="52"/>
                </a:lnTo>
                <a:lnTo>
                  <a:pt x="0" y="54"/>
                </a:lnTo>
                <a:lnTo>
                  <a:pt x="11" y="63"/>
                </a:lnTo>
                <a:lnTo>
                  <a:pt x="13" y="61"/>
                </a:lnTo>
                <a:lnTo>
                  <a:pt x="15" y="58"/>
                </a:lnTo>
                <a:lnTo>
                  <a:pt x="17" y="56"/>
                </a:lnTo>
                <a:lnTo>
                  <a:pt x="19" y="54"/>
                </a:lnTo>
                <a:lnTo>
                  <a:pt x="21" y="52"/>
                </a:lnTo>
                <a:lnTo>
                  <a:pt x="24" y="50"/>
                </a:lnTo>
                <a:lnTo>
                  <a:pt x="26" y="48"/>
                </a:lnTo>
                <a:lnTo>
                  <a:pt x="30" y="46"/>
                </a:lnTo>
                <a:lnTo>
                  <a:pt x="32" y="44"/>
                </a:lnTo>
                <a:lnTo>
                  <a:pt x="35" y="42"/>
                </a:lnTo>
                <a:lnTo>
                  <a:pt x="39" y="40"/>
                </a:lnTo>
                <a:lnTo>
                  <a:pt x="41" y="38"/>
                </a:lnTo>
                <a:lnTo>
                  <a:pt x="43" y="38"/>
                </a:lnTo>
                <a:lnTo>
                  <a:pt x="48" y="36"/>
                </a:lnTo>
                <a:lnTo>
                  <a:pt x="50" y="34"/>
                </a:lnTo>
                <a:lnTo>
                  <a:pt x="54" y="32"/>
                </a:lnTo>
                <a:lnTo>
                  <a:pt x="56" y="30"/>
                </a:lnTo>
                <a:lnTo>
                  <a:pt x="61" y="30"/>
                </a:lnTo>
                <a:lnTo>
                  <a:pt x="65" y="28"/>
                </a:lnTo>
                <a:lnTo>
                  <a:pt x="67" y="26"/>
                </a:lnTo>
                <a:lnTo>
                  <a:pt x="72" y="24"/>
                </a:lnTo>
                <a:lnTo>
                  <a:pt x="76" y="24"/>
                </a:lnTo>
                <a:lnTo>
                  <a:pt x="80" y="22"/>
                </a:lnTo>
                <a:lnTo>
                  <a:pt x="82" y="20"/>
                </a:lnTo>
                <a:lnTo>
                  <a:pt x="87" y="20"/>
                </a:lnTo>
                <a:lnTo>
                  <a:pt x="91" y="18"/>
                </a:lnTo>
                <a:lnTo>
                  <a:pt x="95" y="18"/>
                </a:lnTo>
                <a:lnTo>
                  <a:pt x="100" y="16"/>
                </a:lnTo>
                <a:lnTo>
                  <a:pt x="104" y="14"/>
                </a:lnTo>
                <a:lnTo>
                  <a:pt x="109" y="14"/>
                </a:lnTo>
                <a:lnTo>
                  <a:pt x="113" y="12"/>
                </a:lnTo>
                <a:lnTo>
                  <a:pt x="117" y="12"/>
                </a:lnTo>
                <a:lnTo>
                  <a:pt x="11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893" name="Freeform 1022"/>
          <p:cNvSpPr>
            <a:spLocks/>
          </p:cNvSpPr>
          <p:nvPr/>
        </p:nvSpPr>
        <p:spPr bwMode="auto">
          <a:xfrm>
            <a:off x="7573493" y="3359152"/>
            <a:ext cx="244475" cy="30163"/>
          </a:xfrm>
          <a:custGeom>
            <a:avLst/>
            <a:gdLst>
              <a:gd name="T0" fmla="*/ 233543 w 246"/>
              <a:gd name="T1" fmla="*/ 0 h 28"/>
              <a:gd name="T2" fmla="*/ 213667 w 246"/>
              <a:gd name="T3" fmla="*/ 0 h 28"/>
              <a:gd name="T4" fmla="*/ 194785 w 246"/>
              <a:gd name="T5" fmla="*/ 0 h 28"/>
              <a:gd name="T6" fmla="*/ 174909 w 246"/>
              <a:gd name="T7" fmla="*/ 0 h 28"/>
              <a:gd name="T8" fmla="*/ 156027 w 246"/>
              <a:gd name="T9" fmla="*/ 2155 h 28"/>
              <a:gd name="T10" fmla="*/ 138138 w 246"/>
              <a:gd name="T11" fmla="*/ 2155 h 28"/>
              <a:gd name="T12" fmla="*/ 123231 w 246"/>
              <a:gd name="T13" fmla="*/ 2155 h 28"/>
              <a:gd name="T14" fmla="*/ 106337 w 246"/>
              <a:gd name="T15" fmla="*/ 4309 h 28"/>
              <a:gd name="T16" fmla="*/ 90436 w 246"/>
              <a:gd name="T17" fmla="*/ 4309 h 28"/>
              <a:gd name="T18" fmla="*/ 75529 w 246"/>
              <a:gd name="T19" fmla="*/ 6464 h 28"/>
              <a:gd name="T20" fmla="*/ 62609 w 246"/>
              <a:gd name="T21" fmla="*/ 6464 h 28"/>
              <a:gd name="T22" fmla="*/ 49690 w 246"/>
              <a:gd name="T23" fmla="*/ 8618 h 28"/>
              <a:gd name="T24" fmla="*/ 36771 w 246"/>
              <a:gd name="T25" fmla="*/ 10773 h 28"/>
              <a:gd name="T26" fmla="*/ 25839 w 246"/>
              <a:gd name="T27" fmla="*/ 12927 h 28"/>
              <a:gd name="T28" fmla="*/ 14907 w 246"/>
              <a:gd name="T29" fmla="*/ 15082 h 28"/>
              <a:gd name="T30" fmla="*/ 3975 w 246"/>
              <a:gd name="T31" fmla="*/ 17236 h 28"/>
              <a:gd name="T32" fmla="*/ 1988 w 246"/>
              <a:gd name="T33" fmla="*/ 30163 h 28"/>
              <a:gd name="T34" fmla="*/ 12919 w 246"/>
              <a:gd name="T35" fmla="*/ 28009 h 28"/>
              <a:gd name="T36" fmla="*/ 21864 w 246"/>
              <a:gd name="T37" fmla="*/ 25854 h 28"/>
              <a:gd name="T38" fmla="*/ 32795 w 246"/>
              <a:gd name="T39" fmla="*/ 23700 h 28"/>
              <a:gd name="T40" fmla="*/ 45715 w 246"/>
              <a:gd name="T41" fmla="*/ 21545 h 28"/>
              <a:gd name="T42" fmla="*/ 58634 w 246"/>
              <a:gd name="T43" fmla="*/ 21545 h 28"/>
              <a:gd name="T44" fmla="*/ 71554 w 246"/>
              <a:gd name="T45" fmla="*/ 19391 h 28"/>
              <a:gd name="T46" fmla="*/ 84473 w 246"/>
              <a:gd name="T47" fmla="*/ 17236 h 28"/>
              <a:gd name="T48" fmla="*/ 99380 w 246"/>
              <a:gd name="T49" fmla="*/ 17236 h 28"/>
              <a:gd name="T50" fmla="*/ 114287 w 246"/>
              <a:gd name="T51" fmla="*/ 15082 h 28"/>
              <a:gd name="T52" fmla="*/ 132176 w 246"/>
              <a:gd name="T53" fmla="*/ 15082 h 28"/>
              <a:gd name="T54" fmla="*/ 149070 w 246"/>
              <a:gd name="T55" fmla="*/ 15082 h 28"/>
              <a:gd name="T56" fmla="*/ 166959 w 246"/>
              <a:gd name="T57" fmla="*/ 12927 h 28"/>
              <a:gd name="T58" fmla="*/ 183853 w 246"/>
              <a:gd name="T59" fmla="*/ 12927 h 28"/>
              <a:gd name="T60" fmla="*/ 203729 w 246"/>
              <a:gd name="T61" fmla="*/ 12927 h 28"/>
              <a:gd name="T62" fmla="*/ 222611 w 246"/>
              <a:gd name="T63" fmla="*/ 12927 h 28"/>
              <a:gd name="T64" fmla="*/ 244475 w 246"/>
              <a:gd name="T65" fmla="*/ 12927 h 2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46"/>
              <a:gd name="T100" fmla="*/ 0 h 28"/>
              <a:gd name="T101" fmla="*/ 246 w 246"/>
              <a:gd name="T102" fmla="*/ 28 h 28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46" h="28">
                <a:moveTo>
                  <a:pt x="246" y="0"/>
                </a:moveTo>
                <a:lnTo>
                  <a:pt x="235" y="0"/>
                </a:lnTo>
                <a:lnTo>
                  <a:pt x="224" y="0"/>
                </a:lnTo>
                <a:lnTo>
                  <a:pt x="215" y="0"/>
                </a:lnTo>
                <a:lnTo>
                  <a:pt x="205" y="0"/>
                </a:lnTo>
                <a:lnTo>
                  <a:pt x="196" y="0"/>
                </a:lnTo>
                <a:lnTo>
                  <a:pt x="185" y="0"/>
                </a:lnTo>
                <a:lnTo>
                  <a:pt x="176" y="0"/>
                </a:lnTo>
                <a:lnTo>
                  <a:pt x="168" y="0"/>
                </a:lnTo>
                <a:lnTo>
                  <a:pt x="157" y="2"/>
                </a:lnTo>
                <a:lnTo>
                  <a:pt x="148" y="2"/>
                </a:lnTo>
                <a:lnTo>
                  <a:pt x="139" y="2"/>
                </a:lnTo>
                <a:lnTo>
                  <a:pt x="131" y="2"/>
                </a:lnTo>
                <a:lnTo>
                  <a:pt x="124" y="2"/>
                </a:lnTo>
                <a:lnTo>
                  <a:pt x="115" y="2"/>
                </a:lnTo>
                <a:lnTo>
                  <a:pt x="107" y="4"/>
                </a:lnTo>
                <a:lnTo>
                  <a:pt x="100" y="4"/>
                </a:lnTo>
                <a:lnTo>
                  <a:pt x="91" y="4"/>
                </a:lnTo>
                <a:lnTo>
                  <a:pt x="85" y="4"/>
                </a:lnTo>
                <a:lnTo>
                  <a:pt x="76" y="6"/>
                </a:lnTo>
                <a:lnTo>
                  <a:pt x="70" y="6"/>
                </a:lnTo>
                <a:lnTo>
                  <a:pt x="63" y="6"/>
                </a:lnTo>
                <a:lnTo>
                  <a:pt x="57" y="8"/>
                </a:lnTo>
                <a:lnTo>
                  <a:pt x="50" y="8"/>
                </a:lnTo>
                <a:lnTo>
                  <a:pt x="44" y="8"/>
                </a:lnTo>
                <a:lnTo>
                  <a:pt x="37" y="10"/>
                </a:lnTo>
                <a:lnTo>
                  <a:pt x="30" y="10"/>
                </a:lnTo>
                <a:lnTo>
                  <a:pt x="26" y="12"/>
                </a:lnTo>
                <a:lnTo>
                  <a:pt x="20" y="12"/>
                </a:lnTo>
                <a:lnTo>
                  <a:pt x="15" y="14"/>
                </a:lnTo>
                <a:lnTo>
                  <a:pt x="9" y="14"/>
                </a:lnTo>
                <a:lnTo>
                  <a:pt x="4" y="16"/>
                </a:lnTo>
                <a:lnTo>
                  <a:pt x="0" y="16"/>
                </a:lnTo>
                <a:lnTo>
                  <a:pt x="2" y="28"/>
                </a:lnTo>
                <a:lnTo>
                  <a:pt x="7" y="26"/>
                </a:lnTo>
                <a:lnTo>
                  <a:pt x="13" y="26"/>
                </a:lnTo>
                <a:lnTo>
                  <a:pt x="17" y="24"/>
                </a:lnTo>
                <a:lnTo>
                  <a:pt x="22" y="24"/>
                </a:lnTo>
                <a:lnTo>
                  <a:pt x="28" y="24"/>
                </a:lnTo>
                <a:lnTo>
                  <a:pt x="33" y="22"/>
                </a:lnTo>
                <a:lnTo>
                  <a:pt x="39" y="22"/>
                </a:lnTo>
                <a:lnTo>
                  <a:pt x="46" y="20"/>
                </a:lnTo>
                <a:lnTo>
                  <a:pt x="52" y="20"/>
                </a:lnTo>
                <a:lnTo>
                  <a:pt x="59" y="20"/>
                </a:lnTo>
                <a:lnTo>
                  <a:pt x="65" y="18"/>
                </a:lnTo>
                <a:lnTo>
                  <a:pt x="72" y="18"/>
                </a:lnTo>
                <a:lnTo>
                  <a:pt x="78" y="18"/>
                </a:lnTo>
                <a:lnTo>
                  <a:pt x="85" y="16"/>
                </a:lnTo>
                <a:lnTo>
                  <a:pt x="94" y="16"/>
                </a:lnTo>
                <a:lnTo>
                  <a:pt x="100" y="16"/>
                </a:lnTo>
                <a:lnTo>
                  <a:pt x="109" y="16"/>
                </a:lnTo>
                <a:lnTo>
                  <a:pt x="115" y="14"/>
                </a:lnTo>
                <a:lnTo>
                  <a:pt x="124" y="14"/>
                </a:lnTo>
                <a:lnTo>
                  <a:pt x="133" y="14"/>
                </a:lnTo>
                <a:lnTo>
                  <a:pt x="141" y="14"/>
                </a:lnTo>
                <a:lnTo>
                  <a:pt x="150" y="14"/>
                </a:lnTo>
                <a:lnTo>
                  <a:pt x="159" y="14"/>
                </a:lnTo>
                <a:lnTo>
                  <a:pt x="168" y="12"/>
                </a:lnTo>
                <a:lnTo>
                  <a:pt x="176" y="12"/>
                </a:lnTo>
                <a:lnTo>
                  <a:pt x="185" y="12"/>
                </a:lnTo>
                <a:lnTo>
                  <a:pt x="196" y="12"/>
                </a:lnTo>
                <a:lnTo>
                  <a:pt x="205" y="12"/>
                </a:lnTo>
                <a:lnTo>
                  <a:pt x="215" y="12"/>
                </a:lnTo>
                <a:lnTo>
                  <a:pt x="224" y="12"/>
                </a:lnTo>
                <a:lnTo>
                  <a:pt x="235" y="12"/>
                </a:lnTo>
                <a:lnTo>
                  <a:pt x="246" y="12"/>
                </a:lnTo>
                <a:lnTo>
                  <a:pt x="24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94" name="Freeform 1023"/>
          <p:cNvSpPr>
            <a:spLocks/>
          </p:cNvSpPr>
          <p:nvPr/>
        </p:nvSpPr>
        <p:spPr bwMode="auto">
          <a:xfrm>
            <a:off x="7817968" y="3357565"/>
            <a:ext cx="182563" cy="15875"/>
          </a:xfrm>
          <a:custGeom>
            <a:avLst/>
            <a:gdLst>
              <a:gd name="T0" fmla="*/ 179570 w 183"/>
              <a:gd name="T1" fmla="*/ 0 h 14"/>
              <a:gd name="T2" fmla="*/ 175580 w 183"/>
              <a:gd name="T3" fmla="*/ 0 h 14"/>
              <a:gd name="T4" fmla="*/ 171589 w 183"/>
              <a:gd name="T5" fmla="*/ 0 h 14"/>
              <a:gd name="T6" fmla="*/ 164606 w 183"/>
              <a:gd name="T7" fmla="*/ 2268 h 14"/>
              <a:gd name="T8" fmla="*/ 156625 w 183"/>
              <a:gd name="T9" fmla="*/ 2268 h 14"/>
              <a:gd name="T10" fmla="*/ 147647 w 183"/>
              <a:gd name="T11" fmla="*/ 2268 h 14"/>
              <a:gd name="T12" fmla="*/ 138668 w 183"/>
              <a:gd name="T13" fmla="*/ 2268 h 14"/>
              <a:gd name="T14" fmla="*/ 127694 w 183"/>
              <a:gd name="T15" fmla="*/ 2268 h 14"/>
              <a:gd name="T16" fmla="*/ 116721 w 183"/>
              <a:gd name="T17" fmla="*/ 2268 h 14"/>
              <a:gd name="T18" fmla="*/ 103752 w 183"/>
              <a:gd name="T19" fmla="*/ 2268 h 14"/>
              <a:gd name="T20" fmla="*/ 90783 w 183"/>
              <a:gd name="T21" fmla="*/ 2268 h 14"/>
              <a:gd name="T22" fmla="*/ 75819 w 183"/>
              <a:gd name="T23" fmla="*/ 2268 h 14"/>
              <a:gd name="T24" fmla="*/ 60854 w 183"/>
              <a:gd name="T25" fmla="*/ 2268 h 14"/>
              <a:gd name="T26" fmla="*/ 45890 w 183"/>
              <a:gd name="T27" fmla="*/ 2268 h 14"/>
              <a:gd name="T28" fmla="*/ 27933 w 183"/>
              <a:gd name="T29" fmla="*/ 2268 h 14"/>
              <a:gd name="T30" fmla="*/ 8979 w 183"/>
              <a:gd name="T31" fmla="*/ 2268 h 14"/>
              <a:gd name="T32" fmla="*/ 0 w 183"/>
              <a:gd name="T33" fmla="*/ 15875 h 14"/>
              <a:gd name="T34" fmla="*/ 18955 w 183"/>
              <a:gd name="T35" fmla="*/ 15875 h 14"/>
              <a:gd name="T36" fmla="*/ 36912 w 183"/>
              <a:gd name="T37" fmla="*/ 15875 h 14"/>
              <a:gd name="T38" fmla="*/ 53871 w 183"/>
              <a:gd name="T39" fmla="*/ 15875 h 14"/>
              <a:gd name="T40" fmla="*/ 69833 w 183"/>
              <a:gd name="T41" fmla="*/ 15875 h 14"/>
              <a:gd name="T42" fmla="*/ 84797 w 183"/>
              <a:gd name="T43" fmla="*/ 15875 h 14"/>
              <a:gd name="T44" fmla="*/ 97766 w 183"/>
              <a:gd name="T45" fmla="*/ 15875 h 14"/>
              <a:gd name="T46" fmla="*/ 110735 w 183"/>
              <a:gd name="T47" fmla="*/ 15875 h 14"/>
              <a:gd name="T48" fmla="*/ 121709 w 183"/>
              <a:gd name="T49" fmla="*/ 15875 h 14"/>
              <a:gd name="T50" fmla="*/ 134678 w 183"/>
              <a:gd name="T51" fmla="*/ 15875 h 14"/>
              <a:gd name="T52" fmla="*/ 143656 w 183"/>
              <a:gd name="T53" fmla="*/ 15875 h 14"/>
              <a:gd name="T54" fmla="*/ 151637 w 183"/>
              <a:gd name="T55" fmla="*/ 15875 h 14"/>
              <a:gd name="T56" fmla="*/ 160616 w 183"/>
              <a:gd name="T57" fmla="*/ 15875 h 14"/>
              <a:gd name="T58" fmla="*/ 166601 w 183"/>
              <a:gd name="T59" fmla="*/ 13607 h 14"/>
              <a:gd name="T60" fmla="*/ 173584 w 183"/>
              <a:gd name="T61" fmla="*/ 13607 h 14"/>
              <a:gd name="T62" fmla="*/ 177575 w 183"/>
              <a:gd name="T63" fmla="*/ 13607 h 14"/>
              <a:gd name="T64" fmla="*/ 182563 w 183"/>
              <a:gd name="T65" fmla="*/ 0 h 1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83"/>
              <a:gd name="T100" fmla="*/ 0 h 14"/>
              <a:gd name="T101" fmla="*/ 183 w 183"/>
              <a:gd name="T102" fmla="*/ 14 h 1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83" h="14">
                <a:moveTo>
                  <a:pt x="183" y="0"/>
                </a:moveTo>
                <a:lnTo>
                  <a:pt x="180" y="0"/>
                </a:lnTo>
                <a:lnTo>
                  <a:pt x="178" y="0"/>
                </a:lnTo>
                <a:lnTo>
                  <a:pt x="176" y="0"/>
                </a:lnTo>
                <a:lnTo>
                  <a:pt x="174" y="0"/>
                </a:lnTo>
                <a:lnTo>
                  <a:pt x="172" y="0"/>
                </a:lnTo>
                <a:lnTo>
                  <a:pt x="167" y="0"/>
                </a:lnTo>
                <a:lnTo>
                  <a:pt x="165" y="2"/>
                </a:lnTo>
                <a:lnTo>
                  <a:pt x="161" y="2"/>
                </a:lnTo>
                <a:lnTo>
                  <a:pt x="157" y="2"/>
                </a:lnTo>
                <a:lnTo>
                  <a:pt x="152" y="2"/>
                </a:lnTo>
                <a:lnTo>
                  <a:pt x="148" y="2"/>
                </a:lnTo>
                <a:lnTo>
                  <a:pt x="144" y="2"/>
                </a:lnTo>
                <a:lnTo>
                  <a:pt x="139" y="2"/>
                </a:lnTo>
                <a:lnTo>
                  <a:pt x="135" y="2"/>
                </a:lnTo>
                <a:lnTo>
                  <a:pt x="128" y="2"/>
                </a:lnTo>
                <a:lnTo>
                  <a:pt x="122" y="2"/>
                </a:lnTo>
                <a:lnTo>
                  <a:pt x="117" y="2"/>
                </a:lnTo>
                <a:lnTo>
                  <a:pt x="111" y="2"/>
                </a:lnTo>
                <a:lnTo>
                  <a:pt x="104" y="2"/>
                </a:lnTo>
                <a:lnTo>
                  <a:pt x="98" y="2"/>
                </a:lnTo>
                <a:lnTo>
                  <a:pt x="91" y="2"/>
                </a:lnTo>
                <a:lnTo>
                  <a:pt x="85" y="2"/>
                </a:lnTo>
                <a:lnTo>
                  <a:pt x="76" y="2"/>
                </a:lnTo>
                <a:lnTo>
                  <a:pt x="70" y="2"/>
                </a:lnTo>
                <a:lnTo>
                  <a:pt x="61" y="2"/>
                </a:lnTo>
                <a:lnTo>
                  <a:pt x="54" y="2"/>
                </a:lnTo>
                <a:lnTo>
                  <a:pt x="46" y="2"/>
                </a:lnTo>
                <a:lnTo>
                  <a:pt x="37" y="2"/>
                </a:lnTo>
                <a:lnTo>
                  <a:pt x="28" y="2"/>
                </a:lnTo>
                <a:lnTo>
                  <a:pt x="19" y="2"/>
                </a:lnTo>
                <a:lnTo>
                  <a:pt x="9" y="2"/>
                </a:lnTo>
                <a:lnTo>
                  <a:pt x="0" y="2"/>
                </a:lnTo>
                <a:lnTo>
                  <a:pt x="0" y="14"/>
                </a:lnTo>
                <a:lnTo>
                  <a:pt x="9" y="14"/>
                </a:lnTo>
                <a:lnTo>
                  <a:pt x="19" y="14"/>
                </a:lnTo>
                <a:lnTo>
                  <a:pt x="28" y="14"/>
                </a:lnTo>
                <a:lnTo>
                  <a:pt x="37" y="14"/>
                </a:lnTo>
                <a:lnTo>
                  <a:pt x="46" y="14"/>
                </a:lnTo>
                <a:lnTo>
                  <a:pt x="54" y="14"/>
                </a:lnTo>
                <a:lnTo>
                  <a:pt x="61" y="14"/>
                </a:lnTo>
                <a:lnTo>
                  <a:pt x="70" y="14"/>
                </a:lnTo>
                <a:lnTo>
                  <a:pt x="76" y="14"/>
                </a:lnTo>
                <a:lnTo>
                  <a:pt x="85" y="14"/>
                </a:lnTo>
                <a:lnTo>
                  <a:pt x="91" y="14"/>
                </a:lnTo>
                <a:lnTo>
                  <a:pt x="98" y="14"/>
                </a:lnTo>
                <a:lnTo>
                  <a:pt x="104" y="14"/>
                </a:lnTo>
                <a:lnTo>
                  <a:pt x="111" y="14"/>
                </a:lnTo>
                <a:lnTo>
                  <a:pt x="117" y="14"/>
                </a:lnTo>
                <a:lnTo>
                  <a:pt x="122" y="14"/>
                </a:lnTo>
                <a:lnTo>
                  <a:pt x="128" y="14"/>
                </a:lnTo>
                <a:lnTo>
                  <a:pt x="135" y="14"/>
                </a:lnTo>
                <a:lnTo>
                  <a:pt x="139" y="14"/>
                </a:lnTo>
                <a:lnTo>
                  <a:pt x="144" y="14"/>
                </a:lnTo>
                <a:lnTo>
                  <a:pt x="148" y="14"/>
                </a:lnTo>
                <a:lnTo>
                  <a:pt x="152" y="14"/>
                </a:lnTo>
                <a:lnTo>
                  <a:pt x="157" y="14"/>
                </a:lnTo>
                <a:lnTo>
                  <a:pt x="161" y="14"/>
                </a:lnTo>
                <a:lnTo>
                  <a:pt x="165" y="14"/>
                </a:lnTo>
                <a:lnTo>
                  <a:pt x="167" y="12"/>
                </a:lnTo>
                <a:lnTo>
                  <a:pt x="172" y="12"/>
                </a:lnTo>
                <a:lnTo>
                  <a:pt x="174" y="12"/>
                </a:lnTo>
                <a:lnTo>
                  <a:pt x="176" y="12"/>
                </a:lnTo>
                <a:lnTo>
                  <a:pt x="178" y="12"/>
                </a:lnTo>
                <a:lnTo>
                  <a:pt x="183" y="12"/>
                </a:lnTo>
                <a:lnTo>
                  <a:pt x="183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95" name="Freeform 0"/>
          <p:cNvSpPr>
            <a:spLocks/>
          </p:cNvSpPr>
          <p:nvPr/>
        </p:nvSpPr>
        <p:spPr bwMode="auto">
          <a:xfrm>
            <a:off x="8000531" y="3343275"/>
            <a:ext cx="77787" cy="26988"/>
          </a:xfrm>
          <a:custGeom>
            <a:avLst/>
            <a:gdLst>
              <a:gd name="T0" fmla="*/ 70806 w 78"/>
              <a:gd name="T1" fmla="*/ 0 h 25"/>
              <a:gd name="T2" fmla="*/ 68812 w 78"/>
              <a:gd name="T3" fmla="*/ 2159 h 25"/>
              <a:gd name="T4" fmla="*/ 66817 w 78"/>
              <a:gd name="T5" fmla="*/ 2159 h 25"/>
              <a:gd name="T6" fmla="*/ 64823 w 78"/>
              <a:gd name="T7" fmla="*/ 2159 h 25"/>
              <a:gd name="T8" fmla="*/ 64823 w 78"/>
              <a:gd name="T9" fmla="*/ 4318 h 25"/>
              <a:gd name="T10" fmla="*/ 62828 w 78"/>
              <a:gd name="T11" fmla="*/ 4318 h 25"/>
              <a:gd name="T12" fmla="*/ 60833 w 78"/>
              <a:gd name="T13" fmla="*/ 4318 h 25"/>
              <a:gd name="T14" fmla="*/ 57842 w 78"/>
              <a:gd name="T15" fmla="*/ 4318 h 25"/>
              <a:gd name="T16" fmla="*/ 55847 w 78"/>
              <a:gd name="T17" fmla="*/ 6477 h 25"/>
              <a:gd name="T18" fmla="*/ 53853 w 78"/>
              <a:gd name="T19" fmla="*/ 6477 h 25"/>
              <a:gd name="T20" fmla="*/ 51858 w 78"/>
              <a:gd name="T21" fmla="*/ 6477 h 25"/>
              <a:gd name="T22" fmla="*/ 49863 w 78"/>
              <a:gd name="T23" fmla="*/ 9716 h 25"/>
              <a:gd name="T24" fmla="*/ 47869 w 78"/>
              <a:gd name="T25" fmla="*/ 9716 h 25"/>
              <a:gd name="T26" fmla="*/ 44877 w 78"/>
              <a:gd name="T27" fmla="*/ 9716 h 25"/>
              <a:gd name="T28" fmla="*/ 42883 w 78"/>
              <a:gd name="T29" fmla="*/ 9716 h 25"/>
              <a:gd name="T30" fmla="*/ 40888 w 78"/>
              <a:gd name="T31" fmla="*/ 9716 h 25"/>
              <a:gd name="T32" fmla="*/ 36899 w 78"/>
              <a:gd name="T33" fmla="*/ 11875 h 25"/>
              <a:gd name="T34" fmla="*/ 33907 w 78"/>
              <a:gd name="T35" fmla="*/ 11875 h 25"/>
              <a:gd name="T36" fmla="*/ 31913 w 78"/>
              <a:gd name="T37" fmla="*/ 11875 h 25"/>
              <a:gd name="T38" fmla="*/ 29918 w 78"/>
              <a:gd name="T39" fmla="*/ 11875 h 25"/>
              <a:gd name="T40" fmla="*/ 27924 w 78"/>
              <a:gd name="T41" fmla="*/ 11875 h 25"/>
              <a:gd name="T42" fmla="*/ 23934 w 78"/>
              <a:gd name="T43" fmla="*/ 11875 h 25"/>
              <a:gd name="T44" fmla="*/ 20943 w 78"/>
              <a:gd name="T45" fmla="*/ 14034 h 25"/>
              <a:gd name="T46" fmla="*/ 18948 w 78"/>
              <a:gd name="T47" fmla="*/ 14034 h 25"/>
              <a:gd name="T48" fmla="*/ 14959 w 78"/>
              <a:gd name="T49" fmla="*/ 14034 h 25"/>
              <a:gd name="T50" fmla="*/ 12964 w 78"/>
              <a:gd name="T51" fmla="*/ 14034 h 25"/>
              <a:gd name="T52" fmla="*/ 10970 w 78"/>
              <a:gd name="T53" fmla="*/ 14034 h 25"/>
              <a:gd name="T54" fmla="*/ 5984 w 78"/>
              <a:gd name="T55" fmla="*/ 14034 h 25"/>
              <a:gd name="T56" fmla="*/ 3989 w 78"/>
              <a:gd name="T57" fmla="*/ 14034 h 25"/>
              <a:gd name="T58" fmla="*/ 0 w 78"/>
              <a:gd name="T59" fmla="*/ 14034 h 25"/>
              <a:gd name="T60" fmla="*/ 0 w 78"/>
              <a:gd name="T61" fmla="*/ 26988 h 25"/>
              <a:gd name="T62" fmla="*/ 3989 w 78"/>
              <a:gd name="T63" fmla="*/ 26988 h 25"/>
              <a:gd name="T64" fmla="*/ 5984 w 78"/>
              <a:gd name="T65" fmla="*/ 26988 h 25"/>
              <a:gd name="T66" fmla="*/ 10970 w 78"/>
              <a:gd name="T67" fmla="*/ 26988 h 25"/>
              <a:gd name="T68" fmla="*/ 12964 w 78"/>
              <a:gd name="T69" fmla="*/ 26988 h 25"/>
              <a:gd name="T70" fmla="*/ 16954 w 78"/>
              <a:gd name="T71" fmla="*/ 26988 h 25"/>
              <a:gd name="T72" fmla="*/ 18948 w 78"/>
              <a:gd name="T73" fmla="*/ 26988 h 25"/>
              <a:gd name="T74" fmla="*/ 23934 w 78"/>
              <a:gd name="T75" fmla="*/ 24829 h 25"/>
              <a:gd name="T76" fmla="*/ 25929 w 78"/>
              <a:gd name="T77" fmla="*/ 24829 h 25"/>
              <a:gd name="T78" fmla="*/ 27924 w 78"/>
              <a:gd name="T79" fmla="*/ 24829 h 25"/>
              <a:gd name="T80" fmla="*/ 31913 w 78"/>
              <a:gd name="T81" fmla="*/ 24829 h 25"/>
              <a:gd name="T82" fmla="*/ 33907 w 78"/>
              <a:gd name="T83" fmla="*/ 24829 h 25"/>
              <a:gd name="T84" fmla="*/ 36899 w 78"/>
              <a:gd name="T85" fmla="*/ 24829 h 25"/>
              <a:gd name="T86" fmla="*/ 38894 w 78"/>
              <a:gd name="T87" fmla="*/ 22670 h 25"/>
              <a:gd name="T88" fmla="*/ 40888 w 78"/>
              <a:gd name="T89" fmla="*/ 22670 h 25"/>
              <a:gd name="T90" fmla="*/ 44877 w 78"/>
              <a:gd name="T91" fmla="*/ 22670 h 25"/>
              <a:gd name="T92" fmla="*/ 47869 w 78"/>
              <a:gd name="T93" fmla="*/ 22670 h 25"/>
              <a:gd name="T94" fmla="*/ 49863 w 78"/>
              <a:gd name="T95" fmla="*/ 22670 h 25"/>
              <a:gd name="T96" fmla="*/ 51858 w 78"/>
              <a:gd name="T97" fmla="*/ 20511 h 25"/>
              <a:gd name="T98" fmla="*/ 53853 w 78"/>
              <a:gd name="T99" fmla="*/ 20511 h 25"/>
              <a:gd name="T100" fmla="*/ 55847 w 78"/>
              <a:gd name="T101" fmla="*/ 20511 h 25"/>
              <a:gd name="T102" fmla="*/ 57842 w 78"/>
              <a:gd name="T103" fmla="*/ 20511 h 25"/>
              <a:gd name="T104" fmla="*/ 60833 w 78"/>
              <a:gd name="T105" fmla="*/ 18352 h 25"/>
              <a:gd name="T106" fmla="*/ 62828 w 78"/>
              <a:gd name="T107" fmla="*/ 18352 h 25"/>
              <a:gd name="T108" fmla="*/ 64823 w 78"/>
              <a:gd name="T109" fmla="*/ 18352 h 25"/>
              <a:gd name="T110" fmla="*/ 66817 w 78"/>
              <a:gd name="T111" fmla="*/ 18352 h 25"/>
              <a:gd name="T112" fmla="*/ 68812 w 78"/>
              <a:gd name="T113" fmla="*/ 16193 h 25"/>
              <a:gd name="T114" fmla="*/ 70806 w 78"/>
              <a:gd name="T115" fmla="*/ 16193 h 25"/>
              <a:gd name="T116" fmla="*/ 73798 w 78"/>
              <a:gd name="T117" fmla="*/ 14034 h 25"/>
              <a:gd name="T118" fmla="*/ 75792 w 78"/>
              <a:gd name="T119" fmla="*/ 14034 h 25"/>
              <a:gd name="T120" fmla="*/ 77787 w 78"/>
              <a:gd name="T121" fmla="*/ 11875 h 25"/>
              <a:gd name="T122" fmla="*/ 70806 w 78"/>
              <a:gd name="T123" fmla="*/ 0 h 2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8"/>
              <a:gd name="T187" fmla="*/ 0 h 25"/>
              <a:gd name="T188" fmla="*/ 78 w 78"/>
              <a:gd name="T189" fmla="*/ 25 h 2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8" h="25">
                <a:moveTo>
                  <a:pt x="71" y="0"/>
                </a:moveTo>
                <a:lnTo>
                  <a:pt x="69" y="2"/>
                </a:lnTo>
                <a:lnTo>
                  <a:pt x="67" y="2"/>
                </a:lnTo>
                <a:lnTo>
                  <a:pt x="65" y="2"/>
                </a:lnTo>
                <a:lnTo>
                  <a:pt x="65" y="4"/>
                </a:lnTo>
                <a:lnTo>
                  <a:pt x="63" y="4"/>
                </a:lnTo>
                <a:lnTo>
                  <a:pt x="61" y="4"/>
                </a:lnTo>
                <a:lnTo>
                  <a:pt x="58" y="4"/>
                </a:lnTo>
                <a:lnTo>
                  <a:pt x="56" y="6"/>
                </a:lnTo>
                <a:lnTo>
                  <a:pt x="54" y="6"/>
                </a:lnTo>
                <a:lnTo>
                  <a:pt x="52" y="6"/>
                </a:lnTo>
                <a:lnTo>
                  <a:pt x="50" y="9"/>
                </a:lnTo>
                <a:lnTo>
                  <a:pt x="48" y="9"/>
                </a:lnTo>
                <a:lnTo>
                  <a:pt x="45" y="9"/>
                </a:lnTo>
                <a:lnTo>
                  <a:pt x="43" y="9"/>
                </a:lnTo>
                <a:lnTo>
                  <a:pt x="41" y="9"/>
                </a:lnTo>
                <a:lnTo>
                  <a:pt x="37" y="11"/>
                </a:lnTo>
                <a:lnTo>
                  <a:pt x="34" y="11"/>
                </a:lnTo>
                <a:lnTo>
                  <a:pt x="32" y="11"/>
                </a:lnTo>
                <a:lnTo>
                  <a:pt x="30" y="11"/>
                </a:lnTo>
                <a:lnTo>
                  <a:pt x="28" y="11"/>
                </a:lnTo>
                <a:lnTo>
                  <a:pt x="24" y="11"/>
                </a:lnTo>
                <a:lnTo>
                  <a:pt x="21" y="13"/>
                </a:lnTo>
                <a:lnTo>
                  <a:pt x="19" y="13"/>
                </a:lnTo>
                <a:lnTo>
                  <a:pt x="15" y="13"/>
                </a:lnTo>
                <a:lnTo>
                  <a:pt x="13" y="13"/>
                </a:lnTo>
                <a:lnTo>
                  <a:pt x="11" y="13"/>
                </a:lnTo>
                <a:lnTo>
                  <a:pt x="6" y="13"/>
                </a:lnTo>
                <a:lnTo>
                  <a:pt x="4" y="13"/>
                </a:lnTo>
                <a:lnTo>
                  <a:pt x="0" y="13"/>
                </a:lnTo>
                <a:lnTo>
                  <a:pt x="0" y="25"/>
                </a:lnTo>
                <a:lnTo>
                  <a:pt x="4" y="25"/>
                </a:lnTo>
                <a:lnTo>
                  <a:pt x="6" y="25"/>
                </a:lnTo>
                <a:lnTo>
                  <a:pt x="11" y="25"/>
                </a:lnTo>
                <a:lnTo>
                  <a:pt x="13" y="25"/>
                </a:lnTo>
                <a:lnTo>
                  <a:pt x="17" y="25"/>
                </a:lnTo>
                <a:lnTo>
                  <a:pt x="19" y="25"/>
                </a:lnTo>
                <a:lnTo>
                  <a:pt x="24" y="23"/>
                </a:lnTo>
                <a:lnTo>
                  <a:pt x="26" y="23"/>
                </a:lnTo>
                <a:lnTo>
                  <a:pt x="28" y="23"/>
                </a:lnTo>
                <a:lnTo>
                  <a:pt x="32" y="23"/>
                </a:lnTo>
                <a:lnTo>
                  <a:pt x="34" y="23"/>
                </a:lnTo>
                <a:lnTo>
                  <a:pt x="37" y="23"/>
                </a:lnTo>
                <a:lnTo>
                  <a:pt x="39" y="21"/>
                </a:lnTo>
                <a:lnTo>
                  <a:pt x="41" y="21"/>
                </a:lnTo>
                <a:lnTo>
                  <a:pt x="45" y="21"/>
                </a:lnTo>
                <a:lnTo>
                  <a:pt x="48" y="21"/>
                </a:lnTo>
                <a:lnTo>
                  <a:pt x="50" y="21"/>
                </a:lnTo>
                <a:lnTo>
                  <a:pt x="52" y="19"/>
                </a:lnTo>
                <a:lnTo>
                  <a:pt x="54" y="19"/>
                </a:lnTo>
                <a:lnTo>
                  <a:pt x="56" y="19"/>
                </a:lnTo>
                <a:lnTo>
                  <a:pt x="58" y="19"/>
                </a:lnTo>
                <a:lnTo>
                  <a:pt x="61" y="17"/>
                </a:lnTo>
                <a:lnTo>
                  <a:pt x="63" y="17"/>
                </a:lnTo>
                <a:lnTo>
                  <a:pt x="65" y="17"/>
                </a:lnTo>
                <a:lnTo>
                  <a:pt x="67" y="17"/>
                </a:lnTo>
                <a:lnTo>
                  <a:pt x="69" y="15"/>
                </a:lnTo>
                <a:lnTo>
                  <a:pt x="71" y="15"/>
                </a:lnTo>
                <a:lnTo>
                  <a:pt x="74" y="13"/>
                </a:lnTo>
                <a:lnTo>
                  <a:pt x="76" y="13"/>
                </a:lnTo>
                <a:lnTo>
                  <a:pt x="78" y="11"/>
                </a:lnTo>
                <a:lnTo>
                  <a:pt x="71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96" name="Freeform 1"/>
          <p:cNvSpPr>
            <a:spLocks/>
          </p:cNvSpPr>
          <p:nvPr/>
        </p:nvSpPr>
        <p:spPr bwMode="auto">
          <a:xfrm>
            <a:off x="8071966" y="3305175"/>
            <a:ext cx="31750" cy="50800"/>
          </a:xfrm>
          <a:custGeom>
            <a:avLst/>
            <a:gdLst>
              <a:gd name="T0" fmla="*/ 19242 w 33"/>
              <a:gd name="T1" fmla="*/ 0 h 47"/>
              <a:gd name="T2" fmla="*/ 19242 w 33"/>
              <a:gd name="T3" fmla="*/ 2162 h 47"/>
              <a:gd name="T4" fmla="*/ 19242 w 33"/>
              <a:gd name="T5" fmla="*/ 4323 h 47"/>
              <a:gd name="T6" fmla="*/ 17318 w 33"/>
              <a:gd name="T7" fmla="*/ 6485 h 47"/>
              <a:gd name="T8" fmla="*/ 17318 w 33"/>
              <a:gd name="T9" fmla="*/ 8647 h 47"/>
              <a:gd name="T10" fmla="*/ 17318 w 33"/>
              <a:gd name="T11" fmla="*/ 10809 h 47"/>
              <a:gd name="T12" fmla="*/ 17318 w 33"/>
              <a:gd name="T13" fmla="*/ 12970 h 47"/>
              <a:gd name="T14" fmla="*/ 17318 w 33"/>
              <a:gd name="T15" fmla="*/ 15132 h 47"/>
              <a:gd name="T16" fmla="*/ 17318 w 33"/>
              <a:gd name="T17" fmla="*/ 17294 h 47"/>
              <a:gd name="T18" fmla="*/ 17318 w 33"/>
              <a:gd name="T19" fmla="*/ 19455 h 47"/>
              <a:gd name="T20" fmla="*/ 15394 w 33"/>
              <a:gd name="T21" fmla="*/ 19455 h 47"/>
              <a:gd name="T22" fmla="*/ 15394 w 33"/>
              <a:gd name="T23" fmla="*/ 21617 h 47"/>
              <a:gd name="T24" fmla="*/ 15394 w 33"/>
              <a:gd name="T25" fmla="*/ 23779 h 47"/>
              <a:gd name="T26" fmla="*/ 13470 w 33"/>
              <a:gd name="T27" fmla="*/ 25940 h 47"/>
              <a:gd name="T28" fmla="*/ 13470 w 33"/>
              <a:gd name="T29" fmla="*/ 28102 h 47"/>
              <a:gd name="T30" fmla="*/ 10583 w 33"/>
              <a:gd name="T31" fmla="*/ 30264 h 47"/>
              <a:gd name="T32" fmla="*/ 10583 w 33"/>
              <a:gd name="T33" fmla="*/ 32426 h 47"/>
              <a:gd name="T34" fmla="*/ 8659 w 33"/>
              <a:gd name="T35" fmla="*/ 32426 h 47"/>
              <a:gd name="T36" fmla="*/ 6735 w 33"/>
              <a:gd name="T37" fmla="*/ 34587 h 47"/>
              <a:gd name="T38" fmla="*/ 4811 w 33"/>
              <a:gd name="T39" fmla="*/ 36749 h 47"/>
              <a:gd name="T40" fmla="*/ 2886 w 33"/>
              <a:gd name="T41" fmla="*/ 36749 h 47"/>
              <a:gd name="T42" fmla="*/ 2886 w 33"/>
              <a:gd name="T43" fmla="*/ 38911 h 47"/>
              <a:gd name="T44" fmla="*/ 0 w 33"/>
              <a:gd name="T45" fmla="*/ 38911 h 47"/>
              <a:gd name="T46" fmla="*/ 6735 w 33"/>
              <a:gd name="T47" fmla="*/ 50800 h 47"/>
              <a:gd name="T48" fmla="*/ 8659 w 33"/>
              <a:gd name="T49" fmla="*/ 50800 h 47"/>
              <a:gd name="T50" fmla="*/ 8659 w 33"/>
              <a:gd name="T51" fmla="*/ 48638 h 47"/>
              <a:gd name="T52" fmla="*/ 10583 w 33"/>
              <a:gd name="T53" fmla="*/ 48638 h 47"/>
              <a:gd name="T54" fmla="*/ 13470 w 33"/>
              <a:gd name="T55" fmla="*/ 48638 h 47"/>
              <a:gd name="T56" fmla="*/ 13470 w 33"/>
              <a:gd name="T57" fmla="*/ 45396 h 47"/>
              <a:gd name="T58" fmla="*/ 15394 w 33"/>
              <a:gd name="T59" fmla="*/ 45396 h 47"/>
              <a:gd name="T60" fmla="*/ 17318 w 33"/>
              <a:gd name="T61" fmla="*/ 43234 h 47"/>
              <a:gd name="T62" fmla="*/ 17318 w 33"/>
              <a:gd name="T63" fmla="*/ 41072 h 47"/>
              <a:gd name="T64" fmla="*/ 19242 w 33"/>
              <a:gd name="T65" fmla="*/ 41072 h 47"/>
              <a:gd name="T66" fmla="*/ 19242 w 33"/>
              <a:gd name="T67" fmla="*/ 38911 h 47"/>
              <a:gd name="T68" fmla="*/ 21167 w 33"/>
              <a:gd name="T69" fmla="*/ 38911 h 47"/>
              <a:gd name="T70" fmla="*/ 21167 w 33"/>
              <a:gd name="T71" fmla="*/ 36749 h 47"/>
              <a:gd name="T72" fmla="*/ 23091 w 33"/>
              <a:gd name="T73" fmla="*/ 34587 h 47"/>
              <a:gd name="T74" fmla="*/ 23091 w 33"/>
              <a:gd name="T75" fmla="*/ 32426 h 47"/>
              <a:gd name="T76" fmla="*/ 25977 w 33"/>
              <a:gd name="T77" fmla="*/ 30264 h 47"/>
              <a:gd name="T78" fmla="*/ 25977 w 33"/>
              <a:gd name="T79" fmla="*/ 28102 h 47"/>
              <a:gd name="T80" fmla="*/ 27902 w 33"/>
              <a:gd name="T81" fmla="*/ 25940 h 47"/>
              <a:gd name="T82" fmla="*/ 27902 w 33"/>
              <a:gd name="T83" fmla="*/ 23779 h 47"/>
              <a:gd name="T84" fmla="*/ 27902 w 33"/>
              <a:gd name="T85" fmla="*/ 21617 h 47"/>
              <a:gd name="T86" fmla="*/ 27902 w 33"/>
              <a:gd name="T87" fmla="*/ 19455 h 47"/>
              <a:gd name="T88" fmla="*/ 29826 w 33"/>
              <a:gd name="T89" fmla="*/ 17294 h 47"/>
              <a:gd name="T90" fmla="*/ 29826 w 33"/>
              <a:gd name="T91" fmla="*/ 15132 h 47"/>
              <a:gd name="T92" fmla="*/ 29826 w 33"/>
              <a:gd name="T93" fmla="*/ 12970 h 47"/>
              <a:gd name="T94" fmla="*/ 29826 w 33"/>
              <a:gd name="T95" fmla="*/ 10809 h 47"/>
              <a:gd name="T96" fmla="*/ 29826 w 33"/>
              <a:gd name="T97" fmla="*/ 8647 h 47"/>
              <a:gd name="T98" fmla="*/ 29826 w 33"/>
              <a:gd name="T99" fmla="*/ 6485 h 47"/>
              <a:gd name="T100" fmla="*/ 31750 w 33"/>
              <a:gd name="T101" fmla="*/ 4323 h 47"/>
              <a:gd name="T102" fmla="*/ 31750 w 33"/>
              <a:gd name="T103" fmla="*/ 2162 h 47"/>
              <a:gd name="T104" fmla="*/ 31750 w 33"/>
              <a:gd name="T105" fmla="*/ 0 h 47"/>
              <a:gd name="T106" fmla="*/ 19242 w 33"/>
              <a:gd name="T107" fmla="*/ 0 h 47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3"/>
              <a:gd name="T163" fmla="*/ 0 h 47"/>
              <a:gd name="T164" fmla="*/ 33 w 33"/>
              <a:gd name="T165" fmla="*/ 47 h 47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3" h="47">
                <a:moveTo>
                  <a:pt x="20" y="0"/>
                </a:moveTo>
                <a:lnTo>
                  <a:pt x="20" y="2"/>
                </a:lnTo>
                <a:lnTo>
                  <a:pt x="20" y="4"/>
                </a:lnTo>
                <a:lnTo>
                  <a:pt x="18" y="6"/>
                </a:lnTo>
                <a:lnTo>
                  <a:pt x="18" y="8"/>
                </a:lnTo>
                <a:lnTo>
                  <a:pt x="18" y="10"/>
                </a:lnTo>
                <a:lnTo>
                  <a:pt x="18" y="12"/>
                </a:lnTo>
                <a:lnTo>
                  <a:pt x="18" y="14"/>
                </a:lnTo>
                <a:lnTo>
                  <a:pt x="18" y="16"/>
                </a:lnTo>
                <a:lnTo>
                  <a:pt x="18" y="18"/>
                </a:lnTo>
                <a:lnTo>
                  <a:pt x="16" y="18"/>
                </a:lnTo>
                <a:lnTo>
                  <a:pt x="16" y="20"/>
                </a:lnTo>
                <a:lnTo>
                  <a:pt x="16" y="22"/>
                </a:lnTo>
                <a:lnTo>
                  <a:pt x="14" y="24"/>
                </a:lnTo>
                <a:lnTo>
                  <a:pt x="14" y="26"/>
                </a:lnTo>
                <a:lnTo>
                  <a:pt x="11" y="28"/>
                </a:lnTo>
                <a:lnTo>
                  <a:pt x="11" y="30"/>
                </a:lnTo>
                <a:lnTo>
                  <a:pt x="9" y="30"/>
                </a:lnTo>
                <a:lnTo>
                  <a:pt x="7" y="32"/>
                </a:lnTo>
                <a:lnTo>
                  <a:pt x="5" y="34"/>
                </a:lnTo>
                <a:lnTo>
                  <a:pt x="3" y="34"/>
                </a:lnTo>
                <a:lnTo>
                  <a:pt x="3" y="36"/>
                </a:lnTo>
                <a:lnTo>
                  <a:pt x="0" y="36"/>
                </a:lnTo>
                <a:lnTo>
                  <a:pt x="7" y="47"/>
                </a:lnTo>
                <a:lnTo>
                  <a:pt x="9" y="47"/>
                </a:lnTo>
                <a:lnTo>
                  <a:pt x="9" y="45"/>
                </a:lnTo>
                <a:lnTo>
                  <a:pt x="11" y="45"/>
                </a:lnTo>
                <a:lnTo>
                  <a:pt x="14" y="45"/>
                </a:lnTo>
                <a:lnTo>
                  <a:pt x="14" y="42"/>
                </a:lnTo>
                <a:lnTo>
                  <a:pt x="16" y="42"/>
                </a:lnTo>
                <a:lnTo>
                  <a:pt x="18" y="40"/>
                </a:lnTo>
                <a:lnTo>
                  <a:pt x="18" y="38"/>
                </a:lnTo>
                <a:lnTo>
                  <a:pt x="20" y="38"/>
                </a:lnTo>
                <a:lnTo>
                  <a:pt x="20" y="36"/>
                </a:lnTo>
                <a:lnTo>
                  <a:pt x="22" y="36"/>
                </a:lnTo>
                <a:lnTo>
                  <a:pt x="22" y="34"/>
                </a:lnTo>
                <a:lnTo>
                  <a:pt x="24" y="32"/>
                </a:lnTo>
                <a:lnTo>
                  <a:pt x="24" y="30"/>
                </a:lnTo>
                <a:lnTo>
                  <a:pt x="27" y="28"/>
                </a:lnTo>
                <a:lnTo>
                  <a:pt x="27" y="26"/>
                </a:lnTo>
                <a:lnTo>
                  <a:pt x="29" y="24"/>
                </a:lnTo>
                <a:lnTo>
                  <a:pt x="29" y="22"/>
                </a:lnTo>
                <a:lnTo>
                  <a:pt x="29" y="20"/>
                </a:lnTo>
                <a:lnTo>
                  <a:pt x="29" y="18"/>
                </a:lnTo>
                <a:lnTo>
                  <a:pt x="31" y="16"/>
                </a:lnTo>
                <a:lnTo>
                  <a:pt x="31" y="14"/>
                </a:lnTo>
                <a:lnTo>
                  <a:pt x="31" y="12"/>
                </a:lnTo>
                <a:lnTo>
                  <a:pt x="31" y="10"/>
                </a:lnTo>
                <a:lnTo>
                  <a:pt x="31" y="8"/>
                </a:lnTo>
                <a:lnTo>
                  <a:pt x="31" y="6"/>
                </a:lnTo>
                <a:lnTo>
                  <a:pt x="33" y="4"/>
                </a:lnTo>
                <a:lnTo>
                  <a:pt x="33" y="2"/>
                </a:lnTo>
                <a:lnTo>
                  <a:pt x="33" y="0"/>
                </a:lnTo>
                <a:lnTo>
                  <a:pt x="2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97" name="Freeform 2"/>
          <p:cNvSpPr>
            <a:spLocks/>
          </p:cNvSpPr>
          <p:nvPr/>
        </p:nvSpPr>
        <p:spPr bwMode="auto">
          <a:xfrm>
            <a:off x="8091016" y="3294063"/>
            <a:ext cx="12700" cy="11112"/>
          </a:xfrm>
          <a:custGeom>
            <a:avLst/>
            <a:gdLst>
              <a:gd name="T0" fmla="*/ 6838 w 13"/>
              <a:gd name="T1" fmla="*/ 0 h 10"/>
              <a:gd name="T2" fmla="*/ 0 w 13"/>
              <a:gd name="T3" fmla="*/ 0 h 10"/>
              <a:gd name="T4" fmla="*/ 0 w 13"/>
              <a:gd name="T5" fmla="*/ 11112 h 10"/>
              <a:gd name="T6" fmla="*/ 12700 w 13"/>
              <a:gd name="T7" fmla="*/ 11112 h 10"/>
              <a:gd name="T8" fmla="*/ 12700 w 13"/>
              <a:gd name="T9" fmla="*/ 0 h 10"/>
              <a:gd name="T10" fmla="*/ 6838 w 13"/>
              <a:gd name="T11" fmla="*/ 0 h 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3"/>
              <a:gd name="T19" fmla="*/ 0 h 10"/>
              <a:gd name="T20" fmla="*/ 13 w 13"/>
              <a:gd name="T21" fmla="*/ 10 h 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3" h="10">
                <a:moveTo>
                  <a:pt x="7" y="0"/>
                </a:moveTo>
                <a:lnTo>
                  <a:pt x="0" y="0"/>
                </a:lnTo>
                <a:lnTo>
                  <a:pt x="0" y="10"/>
                </a:lnTo>
                <a:lnTo>
                  <a:pt x="13" y="10"/>
                </a:lnTo>
                <a:lnTo>
                  <a:pt x="13" y="0"/>
                </a:lnTo>
                <a:lnTo>
                  <a:pt x="7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000"/>
          </a:p>
        </p:txBody>
      </p:sp>
      <p:sp>
        <p:nvSpPr>
          <p:cNvPr id="22899" name="Rectangle 6"/>
          <p:cNvSpPr>
            <a:spLocks noChangeArrowheads="1"/>
          </p:cNvSpPr>
          <p:nvPr/>
        </p:nvSpPr>
        <p:spPr bwMode="auto">
          <a:xfrm>
            <a:off x="7332191" y="947740"/>
            <a:ext cx="9682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i="1" dirty="0"/>
              <a:t>V</a:t>
            </a:r>
            <a:r>
              <a:rPr lang="en-US" sz="1600" dirty="0"/>
              <a:t> (induced)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900" name="Rectangle 7"/>
              <p:cNvSpPr>
                <a:spLocks noChangeArrowheads="1"/>
              </p:cNvSpPr>
              <p:nvPr/>
            </p:nvSpPr>
            <p:spPr bwMode="auto">
              <a:xfrm>
                <a:off x="8741893" y="885033"/>
                <a:ext cx="26019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2900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40304" y="885032"/>
                <a:ext cx="260199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21429" r="-7143" b="-1739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902" name="Rectangle 9"/>
              <p:cNvSpPr>
                <a:spLocks noChangeArrowheads="1"/>
              </p:cNvSpPr>
              <p:nvPr/>
            </p:nvSpPr>
            <p:spPr bwMode="auto">
              <a:xfrm>
                <a:off x="7471893" y="2855915"/>
                <a:ext cx="205633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US" sz="2000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2902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70304" y="2855914"/>
                <a:ext cx="205633" cy="307777"/>
              </a:xfrm>
              <a:prstGeom prst="rect">
                <a:avLst/>
              </a:prstGeom>
              <a:blipFill rotWithShape="0">
                <a:blip r:embed="rId8"/>
                <a:stretch>
                  <a:fillRect l="-26471" r="-23529" b="-784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903" name="Rectangle 10"/>
              <p:cNvSpPr>
                <a:spLocks noChangeArrowheads="1"/>
              </p:cNvSpPr>
              <p:nvPr/>
            </p:nvSpPr>
            <p:spPr bwMode="auto">
              <a:xfrm>
                <a:off x="6994054" y="2855915"/>
                <a:ext cx="22769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dirty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sz="2000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2903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92466" y="2855914"/>
                <a:ext cx="227690" cy="307777"/>
              </a:xfrm>
              <a:prstGeom prst="rect">
                <a:avLst/>
              </a:prstGeom>
              <a:blipFill rotWithShape="0">
                <a:blip r:embed="rId9"/>
                <a:stretch>
                  <a:fillRect l="-24324" r="-21622" b="-784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904" name="Line 11"/>
          <p:cNvSpPr>
            <a:spLocks noChangeShapeType="1"/>
          </p:cNvSpPr>
          <p:nvPr/>
        </p:nvSpPr>
        <p:spPr bwMode="auto">
          <a:xfrm>
            <a:off x="6343179" y="1358900"/>
            <a:ext cx="7032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905" name="Line 13"/>
          <p:cNvSpPr>
            <a:spLocks noChangeShapeType="1"/>
          </p:cNvSpPr>
          <p:nvPr/>
        </p:nvSpPr>
        <p:spPr bwMode="auto">
          <a:xfrm>
            <a:off x="6340004" y="2727325"/>
            <a:ext cx="7032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906" name="Rectangle 14"/>
              <p:cNvSpPr>
                <a:spLocks noChangeArrowheads="1"/>
              </p:cNvSpPr>
              <p:nvPr/>
            </p:nvSpPr>
            <p:spPr bwMode="auto">
              <a:xfrm>
                <a:off x="2617316" y="2743200"/>
                <a:ext cx="2673350" cy="635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eaLnBrk="0" hangingPunct="0">
                  <a:lnSpc>
                    <a:spcPct val="110000"/>
                  </a:lnSpc>
                </a:pPr>
                <a:r>
                  <a:rPr lang="en-US" dirty="0"/>
                  <a:t>Energy deposited by a single charge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dirty="0"/>
                  <a:t>: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loss</m:t>
                        </m:r>
                      </m:sub>
                    </m:sSub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22906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15728" y="2743200"/>
                <a:ext cx="2673350" cy="635430"/>
              </a:xfrm>
              <a:prstGeom prst="rect">
                <a:avLst/>
              </a:prstGeom>
              <a:blipFill rotWithShape="0">
                <a:blip r:embed="rId10"/>
                <a:stretch>
                  <a:fillRect l="-5239" t="-10577" r="-5923" b="-1826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907" name="Line 18"/>
          <p:cNvSpPr>
            <a:spLocks noChangeShapeType="1"/>
          </p:cNvSpPr>
          <p:nvPr/>
        </p:nvSpPr>
        <p:spPr bwMode="auto">
          <a:xfrm>
            <a:off x="5625629" y="1812926"/>
            <a:ext cx="1143000" cy="168275"/>
          </a:xfrm>
          <a:prstGeom prst="line">
            <a:avLst/>
          </a:prstGeom>
          <a:noFill/>
          <a:ln w="25400">
            <a:solidFill>
              <a:srgbClr val="FF0066"/>
            </a:solidFill>
            <a:prstDash val="solid"/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987" name="Group 1986"/>
          <p:cNvGrpSpPr/>
          <p:nvPr/>
        </p:nvGrpSpPr>
        <p:grpSpPr>
          <a:xfrm>
            <a:off x="5700241" y="571086"/>
            <a:ext cx="4365398" cy="2583279"/>
            <a:chOff x="3644900" y="571084"/>
            <a:chExt cx="4365398" cy="2583279"/>
          </a:xfrm>
        </p:grpSpPr>
        <p:sp>
          <p:nvSpPr>
            <p:cNvPr id="22908" name="Oval 19"/>
            <p:cNvSpPr>
              <a:spLocks noChangeArrowheads="1"/>
            </p:cNvSpPr>
            <p:nvPr/>
          </p:nvSpPr>
          <p:spPr bwMode="auto">
            <a:xfrm>
              <a:off x="3644900" y="1001713"/>
              <a:ext cx="2801938" cy="2152650"/>
            </a:xfrm>
            <a:prstGeom prst="ellipse">
              <a:avLst/>
            </a:prstGeom>
            <a:noFill/>
            <a:ln w="2540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09" name="Text Box 20"/>
            <p:cNvSpPr txBox="1">
              <a:spLocks noChangeArrowheads="1"/>
            </p:cNvSpPr>
            <p:nvPr/>
          </p:nvSpPr>
          <p:spPr bwMode="auto">
            <a:xfrm>
              <a:off x="5139191" y="571084"/>
              <a:ext cx="287110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/>
                <a:t>Impedance seen by the beam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805764" y="4825932"/>
                <a:ext cx="1081515" cy="665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𝑎𝑐𝑐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2 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loss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4175" y="4825932"/>
                <a:ext cx="1081515" cy="66588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36457" y="4280437"/>
            <a:ext cx="5503070" cy="19191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322916" y="5993800"/>
                <a:ext cx="5325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1328" y="5993800"/>
                <a:ext cx="532518" cy="369332"/>
              </a:xfrm>
              <a:prstGeom prst="rect">
                <a:avLst/>
              </a:prstGeom>
              <a:blipFill rotWithShape="0">
                <a:blip r:embed="rId1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Line Callout 2 (No Border) 15"/>
              <p:cNvSpPr/>
              <p:nvPr/>
            </p:nvSpPr>
            <p:spPr>
              <a:xfrm>
                <a:off x="6722409" y="4458634"/>
                <a:ext cx="1076325" cy="456406"/>
              </a:xfrm>
              <a:prstGeom prst="callout2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ⅇ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 algn="ctr"/>
                <a:endParaRPr lang="en-GB" dirty="0"/>
              </a:p>
            </p:txBody>
          </p:sp>
        </mc:Choice>
        <mc:Fallback xmlns="">
          <p:sp>
            <p:nvSpPr>
              <p:cNvPr id="16" name="Line Callout 2 (No Border)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0820" y="4458634"/>
                <a:ext cx="1076325" cy="456406"/>
              </a:xfrm>
              <a:prstGeom prst="callout2">
                <a:avLst/>
              </a:prstGeom>
              <a:blipFill rotWithShape="0">
                <a:blip r:embed="rId14"/>
                <a:stretch>
                  <a:fillRect t="-17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 bwMode="auto">
              <a:xfrm>
                <a:off x="9007514" y="2869597"/>
                <a:ext cx="189096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d>
                            <m:d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05925" y="2869597"/>
                <a:ext cx="1890967" cy="400110"/>
              </a:xfrm>
              <a:prstGeom prst="rect">
                <a:avLst/>
              </a:prstGeom>
              <a:blipFill rotWithShape="0">
                <a:blip r:embed="rId15"/>
                <a:stretch>
                  <a:fillRect t="-118462" b="-18153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 bwMode="auto">
              <a:xfrm>
                <a:off x="9007514" y="3337316"/>
                <a:ext cx="1913023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05925" y="3337316"/>
                <a:ext cx="1913023" cy="400110"/>
              </a:xfrm>
              <a:prstGeom prst="rect">
                <a:avLst/>
              </a:prstGeom>
              <a:blipFill rotWithShape="0">
                <a:blip r:embed="rId16"/>
                <a:stretch>
                  <a:fillRect t="-116667" b="-17727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447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1898474074"/>
                  </p:ext>
                </p:extLst>
              </p:nvPr>
            </p:nvGraphicFramePr>
            <p:xfrm>
              <a:off x="2381224" y="1214422"/>
              <a:ext cx="7286676" cy="464347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1898474074"/>
                  </p:ext>
                </p:extLst>
              </p:nvPr>
            </p:nvGraphicFramePr>
            <p:xfrm>
              <a:off x="2381224" y="1214422"/>
              <a:ext cx="7286676" cy="464347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561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1718400" y="111766"/>
                <a:ext cx="8092350" cy="787473"/>
              </a:xfrm>
            </p:spPr>
            <p:txBody>
              <a:bodyPr>
                <a:normAutofit/>
              </a:bodyPr>
              <a:lstStyle/>
              <a:p>
                <a:pPr eaLnBrk="1" hangingPunct="1"/>
                <a:r>
                  <a:rPr lang="en-US" dirty="0"/>
                  <a:t>Summary: relations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loss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3561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18400" y="111766"/>
                <a:ext cx="8092350" cy="787473"/>
              </a:xfrm>
              <a:blipFill>
                <a:blip r:embed="rId12"/>
                <a:stretch>
                  <a:fillRect b="-2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28-Sep-20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EJ: Cavity Design             EASISchool3          2020 Genoa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35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386431" y="2312459"/>
                <a:ext cx="1482201" cy="7621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/>
                            </a:rPr>
                            <m:t>𝑅</m:t>
                          </m:r>
                        </m:num>
                        <m:den>
                          <m:r>
                            <a:rPr lang="en-GB" sz="2000" i="1">
                              <a:latin typeface="Cambria Math"/>
                            </a:rPr>
                            <m:t>𝑄</m:t>
                          </m:r>
                        </m:den>
                      </m:f>
                      <m:r>
                        <a:rPr lang="en-GB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2000" i="0">
                                          <a:latin typeface="Cambria Math" panose="02040503050406030204" pitchFamily="18" charset="0"/>
                                        </a:rPr>
                                        <m:t>acc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000" i="1">
                              <a:latin typeface="Cambria Math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6431" y="2312459"/>
                <a:ext cx="1482201" cy="7621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865867" y="3233711"/>
                <a:ext cx="2683107" cy="755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>
                              <a:latin typeface="Cambria Math"/>
                            </a:rPr>
                            <m:t>loss</m:t>
                          </m:r>
                        </m:sub>
                      </m:sSub>
                      <m:r>
                        <a:rPr lang="en-GB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/>
                            </a:rPr>
                            <m:t>𝑅</m:t>
                          </m:r>
                        </m:num>
                        <m:den>
                          <m:r>
                            <a:rPr lang="en-GB" sz="2000" i="1">
                              <a:latin typeface="Cambria Math"/>
                            </a:rPr>
                            <m:t>𝑄</m:t>
                          </m:r>
                        </m:den>
                      </m:f>
                      <m:r>
                        <a:rPr lang="en-GB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2000" i="0">
                                          <a:latin typeface="Cambria Math" panose="02040503050406030204" pitchFamily="18" charset="0"/>
                                        </a:rPr>
                                        <m:t>acc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000" i="1">
                              <a:latin typeface="Cambria Math"/>
                            </a:rPr>
                            <m:t>4</m:t>
                          </m:r>
                          <m:r>
                            <a:rPr lang="en-GB" sz="2000" i="1">
                              <a:latin typeface="Cambria Math"/>
                            </a:rPr>
                            <m:t>𝑊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5867" y="3233711"/>
                <a:ext cx="2683107" cy="7557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680176" y="2842030"/>
                <a:ext cx="2317686" cy="7618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/>
                        </a:rPr>
                        <m:t>𝑅</m:t>
                      </m:r>
                      <m:r>
                        <a:rPr lang="en-GB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2000" i="0">
                                          <a:latin typeface="Cambria Math" panose="02040503050406030204" pitchFamily="18" charset="0"/>
                                        </a:rPr>
                                        <m:t>acc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0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/>
                                </a:rPr>
                                <m:t>loss</m:t>
                              </m:r>
                            </m:sub>
                          </m:sSub>
                        </m:den>
                      </m:f>
                      <m:r>
                        <a:rPr lang="en-GB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2000" i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176" y="2842030"/>
                <a:ext cx="2317686" cy="76187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302794" y="5497633"/>
                <a:ext cx="1443536" cy="7205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𝑊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/>
                                </a:rPr>
                                <m:t>loss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206" y="5497633"/>
                <a:ext cx="1443536" cy="720518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753025" y="854163"/>
            <a:ext cx="67290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Attention     –        different          definitions       are     used     in     literature    !</a:t>
            </a:r>
          </a:p>
        </p:txBody>
      </p:sp>
    </p:spTree>
    <p:extLst>
      <p:ext uri="{BB962C8B-B14F-4D97-AF65-F5344CB8AC3E}">
        <p14:creationId xmlns:p14="http://schemas.microsoft.com/office/powerpoint/2010/main" val="412897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>
            <a:normAutofit/>
          </a:bodyPr>
          <a:lstStyle/>
          <a:p>
            <a:r>
              <a:rPr lang="en-US" dirty="0"/>
              <a:t>Beam loading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027486" y="1123950"/>
                <a:ext cx="8775700" cy="523398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beam current “loads” the cavity, in the </a:t>
                </a:r>
                <a:br>
                  <a:rPr lang="en-GB" sz="2000" dirty="0"/>
                </a:br>
                <a:r>
                  <a:rPr lang="en-GB" sz="2000" dirty="0"/>
                  <a:t>equivalent circuit this appears as an impedance in </a:t>
                </a:r>
                <a:br>
                  <a:rPr lang="en-GB" sz="2000" dirty="0"/>
                </a:br>
                <a:r>
                  <a:rPr lang="en-GB" sz="2000" dirty="0"/>
                  <a:t>parallel to the shunt impedance.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If the generator is matched to the unloaded cavity </a:t>
                </a:r>
                <a:br>
                  <a:rPr lang="en-GB" sz="2000" dirty="0"/>
                </a:br>
                <a:r>
                  <a:rPr lang="en-GB" sz="2000" dirty="0"/>
                  <a:t>(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sz="2000" dirty="0"/>
                  <a:t>), beam loading will (normally) cause the accelerating voltage to decrease.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power absorbed by the beam is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ℜ</m:t>
                    </m:r>
                    <m:d>
                      <m:dPr>
                        <m:begChr m:val="{"/>
                        <m:endChr m:val="}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d>
                  </m:oMath>
                </a14:m>
                <a:r>
                  <a:rPr lang="en-GB" sz="2000" dirty="0"/>
                  <a:t>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For high power transfer efficiency RF </a:t>
                </a:r>
                <a:r>
                  <a:rPr lang="en-GB" sz="2000" dirty="0">
                    <a:sym typeface="Wingdings" panose="05000000000000000000" pitchFamily="2" charset="2"/>
                  </a:rPr>
                  <a:t> beam</a:t>
                </a:r>
                <a:r>
                  <a:rPr lang="en-GB" sz="2000" dirty="0"/>
                  <a:t>, beam loading must be high!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For SC cavities (very large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dirty="0"/>
                  <a:t>, the generator is typically matched to the beam impedance!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Variation in the beam current leads to </a:t>
                </a:r>
                <a:r>
                  <a:rPr lang="en-GB" sz="2000" b="1" dirty="0"/>
                  <a:t>transient beam loading</a:t>
                </a:r>
                <a:r>
                  <a:rPr lang="en-GB" sz="2000" dirty="0"/>
                  <a:t>, which requires special care!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Often the “impedance” the beam presents is strongly reactive – this leads to a detuning of the cavity.</a:t>
                </a:r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2027486" y="1123950"/>
                <a:ext cx="8775700" cy="5233988"/>
              </a:xfrm>
              <a:prstGeom prst="rect">
                <a:avLst/>
              </a:prstGeom>
              <a:blipFill>
                <a:blip r:embed="rId2"/>
                <a:stretch>
                  <a:fillRect l="-625" t="-1164" r="-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5086" y="1093164"/>
            <a:ext cx="3113442" cy="129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70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>
            <a:normAutofit/>
          </a:bodyPr>
          <a:lstStyle/>
          <a:p>
            <a:r>
              <a:rPr lang="en-GB" dirty="0"/>
              <a:t>Multipactor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025382" y="1123950"/>
                <a:ext cx="8775700" cy="523398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words “multipactor”, “to </a:t>
                </a:r>
                <a:r>
                  <a:rPr lang="en-GB" sz="2000" dirty="0" err="1"/>
                  <a:t>multipact</a:t>
                </a:r>
                <a:r>
                  <a:rPr lang="en-GB" sz="2000" dirty="0"/>
                  <a:t>” and “multipacting” are artificially composed of “multiple” “impact”.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Multipactor describes a resonant RF phenomenon in vacuum: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Consider a free electron in a simple cavity – it gets accelerated by the </a:t>
                </a:r>
                <a:br>
                  <a:rPr lang="en-GB" sz="1600" dirty="0"/>
                </a:br>
                <a:r>
                  <a:rPr lang="en-GB" sz="1600" dirty="0"/>
                  <a:t>electric field towards the wall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when it impacts the wall, secondary electrons will be emitted, described </a:t>
                </a:r>
                <a:br>
                  <a:rPr lang="en-GB" sz="1600" dirty="0"/>
                </a:br>
                <a:r>
                  <a:rPr lang="en-GB" sz="1600" dirty="0"/>
                  <a:t>by the secondary emission yield (SEY)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in certain impact energy ranges, more than one electron is emitted for </a:t>
                </a:r>
                <a:br>
                  <a:rPr lang="en-GB" sz="1600" dirty="0"/>
                </a:br>
                <a:r>
                  <a:rPr lang="en-GB" sz="1600" dirty="0"/>
                  <a:t>one electron impacting! So the number of electrons can increase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When the time for an electron from emission to impact takes exactly </a:t>
                </a:r>
                <a:br>
                  <a:rPr lang="en-GB" sz="1600" dirty="0"/>
                </a:br>
                <a:r>
                  <a:rPr lang="en-GB" sz="1600" dirty="0"/>
                  <a:t>½ of the RF period, resonance occurs – with the SEY&gt;1, this leads to an</a:t>
                </a:r>
                <a:br>
                  <a:rPr lang="en-GB" sz="1600" dirty="0"/>
                </a:br>
                <a:r>
                  <a:rPr lang="en-GB" sz="1600" dirty="0"/>
                  <a:t>avalanche increase of electrons, effectively taking all RF power at this </a:t>
                </a:r>
                <a:br>
                  <a:rPr lang="en-GB" sz="1600" dirty="0"/>
                </a:br>
                <a:r>
                  <a:rPr lang="en-GB" sz="1600" dirty="0"/>
                  <a:t>field level, depleting the stored energy and limiting the field!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For this simple “2-point MP”, this resonance </a:t>
                </a:r>
                <a:br>
                  <a:rPr lang="en-GB" sz="2000" dirty="0"/>
                </a:br>
                <a:r>
                  <a:rPr lang="en-GB" sz="2000" dirty="0"/>
                  <a:t>condition is reached at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𝑓𝑑</m:t>
                            </m:r>
                          </m:e>
                        </m:d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 or </a:t>
                </a:r>
                <a:br>
                  <a:rPr lang="en-GB" sz="2000" dirty="0"/>
                </a:b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112 </m:t>
                        </m:r>
                        <m:r>
                          <m:rPr>
                            <m:nor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V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MHz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/>
                  <a:t>. There exist other resonant bands.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2025382" y="1123950"/>
                <a:ext cx="8775700" cy="5233988"/>
              </a:xfrm>
              <a:prstGeom prst="rect">
                <a:avLst/>
              </a:prstGeom>
              <a:blipFill>
                <a:blip r:embed="rId2"/>
                <a:stretch>
                  <a:fillRect l="-625" t="-11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pill0-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79360" y="1609646"/>
            <a:ext cx="1435958" cy="28189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727"/>
          <a:stretch/>
        </p:blipFill>
        <p:spPr>
          <a:xfrm>
            <a:off x="8377548" y="4354252"/>
            <a:ext cx="2423534" cy="18910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8590126" y="6175011"/>
            <a:ext cx="23625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Sarah </a:t>
            </a:r>
            <a:r>
              <a:rPr lang="en-GB" sz="1600" dirty="0" err="1"/>
              <a:t>Aull</a:t>
            </a:r>
            <a:r>
              <a:rPr lang="en-GB" sz="1600" dirty="0"/>
              <a:t>/CERN</a:t>
            </a:r>
          </a:p>
        </p:txBody>
      </p:sp>
    </p:spTree>
    <p:extLst>
      <p:ext uri="{BB962C8B-B14F-4D97-AF65-F5344CB8AC3E}">
        <p14:creationId xmlns:p14="http://schemas.microsoft.com/office/powerpoint/2010/main" val="37886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Multipactor (contd.)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1928812" y="1123950"/>
                <a:ext cx="8775700" cy="523398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Unfortunately, good metallic conductors (Cu, Ag, </a:t>
                </a:r>
                <a:r>
                  <a:rPr lang="en-GB" sz="2000" dirty="0" err="1"/>
                  <a:t>Nb</a:t>
                </a:r>
                <a:r>
                  <a:rPr lang="en-GB" sz="2000" dirty="0"/>
                  <a:t>) all have SEY&gt;1!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1-point MP occurs when the electron impact where they were emitted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Electron trajectories can be complex since both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GB" sz="20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GB" sz="2000" dirty="0"/>
                  <a:t> influence them; computer simulations allow to determine the MP bands (barriers)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To reduce or suppress MP, a combination of the following may be considered: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Use materials with low SEY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Optimize the shape of your cavity (</a:t>
                </a:r>
                <a:r>
                  <a:rPr lang="en-GB" sz="1600" dirty="0">
                    <a:sym typeface="Wingdings" panose="05000000000000000000" pitchFamily="2" charset="2"/>
                  </a:rPr>
                  <a:t> elliptical cavity</a:t>
                </a:r>
                <a:r>
                  <a:rPr lang="en-GB" sz="1600" dirty="0"/>
                  <a:t>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Conditioning (surface altered by exposure to RF fields)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Coating (</a:t>
                </a:r>
                <a:r>
                  <a:rPr lang="en-GB" sz="1600" dirty="0" err="1"/>
                  <a:t>Ti</a:t>
                </a:r>
                <a:r>
                  <a:rPr lang="en-GB" sz="1600" dirty="0"/>
                  <a:t>, </a:t>
                </a:r>
                <a:r>
                  <a:rPr lang="en-GB" sz="1600" dirty="0" err="1"/>
                  <a:t>TiN</a:t>
                </a:r>
                <a:r>
                  <a:rPr lang="en-GB" sz="1600" dirty="0"/>
                  <a:t>, NEG, amorphous C …)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Clearing electrode (for a superimposed DC electric field)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Rough surfaces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1927224" y="1123950"/>
                <a:ext cx="8775700" cy="5233988"/>
              </a:xfrm>
              <a:prstGeom prst="rect">
                <a:avLst/>
              </a:prstGeom>
              <a:blipFill rotWithShape="0">
                <a:blip r:embed="rId2"/>
                <a:stretch>
                  <a:fillRect l="-625" t="-11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3913" t="28752" r="20041" b="15830"/>
          <a:stretch/>
        </p:blipFill>
        <p:spPr>
          <a:xfrm>
            <a:off x="8087262" y="3212977"/>
            <a:ext cx="2418247" cy="235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26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gaps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09F624-0A0A-47BD-ACFF-D29C722547BB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</p:spTree>
    <p:extLst>
      <p:ext uri="{BB962C8B-B14F-4D97-AF65-F5344CB8AC3E}">
        <p14:creationId xmlns:p14="http://schemas.microsoft.com/office/powerpoint/2010/main" val="558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Lorentz force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1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A charged particle moving with velocity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GB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/>
                              </a:rPr>
                              <m:t>𝑝</m:t>
                            </m:r>
                          </m:e>
                        </m:acc>
                      </m:num>
                      <m:den>
                        <m:r>
                          <a:rPr lang="en-GB" i="1">
                            <a:latin typeface="Cambria Math"/>
                          </a:rPr>
                          <m:t>𝑚</m:t>
                        </m:r>
                        <m:r>
                          <a:rPr lang="en-GB" i="1">
                            <a:latin typeface="Cambria Math"/>
                          </a:rPr>
                          <m:t> 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𝛾</m:t>
                        </m:r>
                      </m:den>
                    </m:f>
                  </m:oMath>
                </a14:m>
                <a:r>
                  <a:rPr lang="en-GB" dirty="0"/>
                  <a:t> through an electromagnetic field in vacuum experiences the Lorentz force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1">
                            <a:latin typeface="Cambria Math"/>
                          </a:rPr>
                          <m:t>𝒅</m:t>
                        </m:r>
                        <m:acc>
                          <m:accPr>
                            <m:chr m:val="⃗"/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1" i="1">
                                <a:latin typeface="Cambria Math"/>
                              </a:rPr>
                              <m:t>𝒑</m:t>
                            </m:r>
                          </m:e>
                        </m:acc>
                      </m:num>
                      <m:den>
                        <m:r>
                          <a:rPr lang="en-GB" b="1" i="1">
                            <a:latin typeface="Cambria Math"/>
                          </a:rPr>
                          <m:t>𝒅𝒕</m:t>
                        </m:r>
                      </m:den>
                    </m:f>
                    <m:r>
                      <a:rPr lang="en-GB" b="1" i="1">
                        <a:latin typeface="Cambria Math"/>
                      </a:rPr>
                      <m:t>=</m:t>
                    </m:r>
                    <m:r>
                      <a:rPr lang="en-GB" b="1" i="1">
                        <a:latin typeface="Cambria Math"/>
                      </a:rPr>
                      <m:t>𝒒</m:t>
                    </m:r>
                    <m:d>
                      <m:d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1" i="1">
                                <a:latin typeface="Cambria Math"/>
                              </a:rPr>
                              <m:t>𝑬</m:t>
                            </m:r>
                          </m:e>
                        </m:acc>
                        <m:r>
                          <a:rPr lang="en-GB" b="1" i="1">
                            <a:latin typeface="Cambria Math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GB" b="1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1" i="1">
                                <a:latin typeface="Cambria Math"/>
                              </a:rPr>
                              <m:t>𝒗</m:t>
                            </m:r>
                          </m:e>
                        </m:acc>
                        <m:r>
                          <a:rPr lang="en-GB" b="1" i="1">
                            <a:latin typeface="Cambria Math"/>
                            <a:ea typeface="Cambria Math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GB" b="1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GB" b="1" i="1">
                                <a:latin typeface="Cambria Math"/>
                                <a:ea typeface="Cambria Math"/>
                              </a:rPr>
                              <m:t>𝑩</m:t>
                            </m:r>
                          </m:e>
                        </m:acc>
                      </m:e>
                    </m:d>
                  </m:oMath>
                </a14:m>
                <a:r>
                  <a:rPr lang="en-GB" dirty="0"/>
                  <a:t>.</a:t>
                </a:r>
              </a:p>
              <a:p>
                <a:pPr>
                  <a:lnSpc>
                    <a:spcPct val="12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The total energy of this particle is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𝑊</m:t>
                    </m:r>
                    <m:r>
                      <a:rPr lang="en-GB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GB" i="1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GB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𝑝𝑐</m:t>
                                </m:r>
                              </m:e>
                            </m:d>
                          </m:e>
                          <m:sup>
                            <m:r>
                              <a:rPr lang="en-GB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𝛾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GB" i="1">
                        <a:latin typeface="Cambria Math"/>
                        <a:ea typeface="Cambria Math"/>
                      </a:rPr>
                      <m:t>𝑚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p>
                        <m:r>
                          <a:rPr lang="en-GB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, the kinetic energy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𝑘𝑖𝑛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𝑚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  <a:ea typeface="Cambria Math"/>
                          </a:rPr>
                          <m:t>𝛾</m:t>
                        </m:r>
                        <m:r>
                          <a:rPr lang="en-GB" i="1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en-GB" dirty="0"/>
                  <a:t>.</a:t>
                </a:r>
              </a:p>
              <a:p>
                <a:pPr>
                  <a:lnSpc>
                    <a:spcPct val="12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The role of acceleration is to increase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𝑊</m:t>
                    </m:r>
                  </m:oMath>
                </a14:m>
                <a:r>
                  <a:rPr lang="en-GB" dirty="0"/>
                  <a:t>.</a:t>
                </a:r>
              </a:p>
              <a:p>
                <a:pPr>
                  <a:lnSpc>
                    <a:spcPct val="120000"/>
                  </a:lnSpc>
                  <a:spcBef>
                    <a:spcPts val="1800"/>
                  </a:spcBef>
                  <a:buFont typeface="Arial" panose="020B0604020202020204" pitchFamily="34" charset="0"/>
                  <a:buChar char="•"/>
                </a:pPr>
                <a:r>
                  <a:rPr lang="en-GB" dirty="0"/>
                  <a:t>Change of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</a:rPr>
                      <m:t>𝑊</m:t>
                    </m:r>
                  </m:oMath>
                </a14:m>
                <a:r>
                  <a:rPr lang="en-GB" dirty="0"/>
                  <a:t> (by differentiation):</a:t>
                </a:r>
              </a:p>
              <a:p>
                <a:pPr marL="68580" indent="0">
                  <a:lnSpc>
                    <a:spcPct val="120000"/>
                  </a:lnSpc>
                  <a:spcBef>
                    <a:spcPts val="18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𝑊𝑑𝑊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/>
                            </a:rPr>
                            <m:t>𝑝</m:t>
                          </m:r>
                        </m:e>
                      </m:acc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𝑑</m:t>
                      </m:r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</m:acc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GB" i="1">
                          <a:latin typeface="Cambria Math"/>
                        </a:rPr>
                        <m:t>𝑞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/>
                            </a:rPr>
                            <m:t>𝑝</m:t>
                          </m:r>
                        </m:e>
                      </m:acc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𝐸</m:t>
                              </m:r>
                            </m:e>
                          </m:acc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</m:acc>
                        </m:e>
                      </m:d>
                      <m:r>
                        <a:rPr lang="en-GB" i="1">
                          <a:latin typeface="Cambria Math"/>
                          <a:ea typeface="Cambria Math"/>
                        </a:rPr>
                        <m:t>𝑑𝑡</m:t>
                      </m:r>
                      <m:r>
                        <a:rPr lang="en-GB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i="1">
                          <a:latin typeface="Cambria Math"/>
                        </a:rPr>
                        <m:t>𝑞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/>
                            </a:rPr>
                            <m:t>𝑝</m:t>
                          </m:r>
                        </m:e>
                      </m:acc>
                      <m:r>
                        <a:rPr lang="en-GB" i="1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/>
                            </a:rPr>
                            <m:t>𝐸</m:t>
                          </m:r>
                        </m:e>
                      </m:acc>
                      <m:r>
                        <a:rPr lang="en-GB" i="1">
                          <a:latin typeface="Cambria Math"/>
                        </a:rPr>
                        <m:t>𝑑𝑡</m:t>
                      </m:r>
                    </m:oMath>
                  </m:oMathPara>
                </a14:m>
                <a:endParaRPr lang="en-GB" dirty="0"/>
              </a:p>
              <a:p>
                <a:pPr marL="68580" indent="0">
                  <a:lnSpc>
                    <a:spcPct val="120000"/>
                  </a:lnSpc>
                  <a:spcBef>
                    <a:spcPts val="18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/>
                        </a:rPr>
                        <m:t>𝒅𝑾</m:t>
                      </m:r>
                      <m:r>
                        <a:rPr lang="en-GB" b="1" i="1">
                          <a:latin typeface="Cambria Math"/>
                        </a:rPr>
                        <m:t>=</m:t>
                      </m:r>
                      <m:r>
                        <a:rPr lang="en-GB" b="1" i="1">
                          <a:latin typeface="Cambria Math"/>
                        </a:rPr>
                        <m:t>𝒒</m:t>
                      </m:r>
                      <m:acc>
                        <m:accPr>
                          <m:chr m:val="⃗"/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1" i="1">
                              <a:latin typeface="Cambria Math"/>
                            </a:rPr>
                            <m:t>𝒗</m:t>
                          </m:r>
                        </m:e>
                      </m:acc>
                      <m:r>
                        <a:rPr lang="en-GB" b="1" i="1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GB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GB" b="1" i="1">
                              <a:latin typeface="Cambria Math"/>
                              <a:ea typeface="Cambria Math"/>
                            </a:rPr>
                            <m:t>𝑬</m:t>
                          </m:r>
                        </m:e>
                      </m:acc>
                      <m:r>
                        <a:rPr lang="en-GB" b="1" i="1">
                          <a:latin typeface="Cambria Math"/>
                        </a:rPr>
                        <m:t>𝒅𝒕</m:t>
                      </m:r>
                    </m:oMath>
                  </m:oMathPara>
                </a14:m>
                <a:endParaRPr lang="en-GB" b="1" dirty="0"/>
              </a:p>
              <a:p>
                <a:pPr marL="68580" indent="0">
                  <a:lnSpc>
                    <a:spcPct val="120000"/>
                  </a:lnSpc>
                  <a:spcBef>
                    <a:spcPts val="1800"/>
                  </a:spcBef>
                  <a:buNone/>
                </a:pPr>
                <a:r>
                  <a:rPr lang="en-GB" dirty="0"/>
                  <a:t>Note: </a:t>
                </a:r>
                <a:r>
                  <a:rPr lang="en-GB" b="1" dirty="0"/>
                  <a:t>Only the electric field can change the particle energy!</a:t>
                </a:r>
              </a:p>
            </p:txBody>
          </p:sp>
        </mc:Choice>
        <mc:Fallback xmlns="">
          <p:sp>
            <p:nvSpPr>
              <p:cNvPr id="7" name="Content Placeholder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79" r="-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2006168" y="225157"/>
            <a:ext cx="1515901" cy="1510597"/>
            <a:chOff x="2004579" y="225156"/>
            <a:chExt cx="1515901" cy="1510597"/>
          </a:xfrm>
        </p:grpSpPr>
        <p:sp>
          <p:nvSpPr>
            <p:cNvPr id="9" name="TextBox 8"/>
            <p:cNvSpPr txBox="1"/>
            <p:nvPr/>
          </p:nvSpPr>
          <p:spPr>
            <a:xfrm>
              <a:off x="2004579" y="1274088"/>
              <a:ext cx="149754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200" dirty="0">
                  <a:solidFill>
                    <a:prstClr val="black"/>
                  </a:solidFill>
                </a:rPr>
                <a:t>Hendrik A. Lorentz 1853 – 1928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90" b="43473"/>
            <a:stretch/>
          </p:blipFill>
          <p:spPr>
            <a:xfrm>
              <a:off x="2004579" y="225156"/>
              <a:ext cx="1515901" cy="10489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73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1" y="177801"/>
            <a:ext cx="9472824" cy="773112"/>
          </a:xfrm>
        </p:spPr>
        <p:txBody>
          <a:bodyPr/>
          <a:lstStyle/>
          <a:p>
            <a:pPr eaLnBrk="1" hangingPunct="1"/>
            <a:r>
              <a:rPr lang="en-US" dirty="0"/>
              <a:t>What do you gain with many gaps?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52" name="Rectangle 5"/>
              <p:cNvSpPr>
                <a:spLocks noChangeArrowheads="1"/>
              </p:cNvSpPr>
              <p:nvPr/>
            </p:nvSpPr>
            <p:spPr bwMode="auto">
              <a:xfrm>
                <a:off x="2116306" y="950913"/>
                <a:ext cx="8389938" cy="2722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marL="346075" indent="-346075">
                  <a:lnSpc>
                    <a:spcPct val="120000"/>
                  </a:lnSpc>
                  <a:buFontTx/>
                  <a:buChar char="•"/>
                </a:pPr>
                <a:r>
                  <a:rPr lang="en-US" sz="2400" dirty="0"/>
                  <a:t>The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US" sz="2400" dirty="0"/>
                  <a:t> of a single gap cavity is limited to some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400" dirty="0"/>
                  <a:t>.</a:t>
                </a:r>
                <a:br>
                  <a:rPr lang="en-US" sz="2400" dirty="0"/>
                </a:br>
                <a:r>
                  <a:rPr lang="en-US" sz="2400" dirty="0"/>
                  <a:t>Now consider to distribute the available power to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/>
                  <a:t> identical cavities: each will receive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𝑃</m:t>
                        </m:r>
                      </m:num>
                      <m:den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sz="2400" dirty="0"/>
                  <a:t>, thus produce an accelerating voltage of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lin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𝑅𝑃</m:t>
                            </m:r>
                          </m:num>
                          <m:den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/>
                  <a:t>. (Attention: phase important!)</a:t>
                </a:r>
                <a:br>
                  <a:rPr lang="en-US" sz="2400" dirty="0"/>
                </a:br>
                <a:r>
                  <a:rPr lang="en-US" sz="2400" dirty="0"/>
                  <a:t>The total accelerating voltage thus increased, equivalent to a total equivalent shunt impedance of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𝑛𝑅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.</a:t>
                </a:r>
              </a:p>
            </p:txBody>
          </p:sp>
        </mc:Choice>
        <mc:Fallback xmlns="">
          <p:sp>
            <p:nvSpPr>
              <p:cNvPr id="31752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14718" y="950913"/>
                <a:ext cx="8389938" cy="2722562"/>
              </a:xfrm>
              <a:prstGeom prst="rect">
                <a:avLst/>
              </a:prstGeom>
              <a:blipFill rotWithShape="0">
                <a:blip r:embed="rId3"/>
                <a:stretch>
                  <a:fillRect l="-1163" t="-19687" b="-738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2686221" y="5097465"/>
            <a:ext cx="2698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4" name="Freeform 10"/>
          <p:cNvSpPr>
            <a:spLocks/>
          </p:cNvSpPr>
          <p:nvPr/>
        </p:nvSpPr>
        <p:spPr bwMode="auto">
          <a:xfrm>
            <a:off x="2956094" y="5021265"/>
            <a:ext cx="69850" cy="90487"/>
          </a:xfrm>
          <a:custGeom>
            <a:avLst/>
            <a:gdLst>
              <a:gd name="T0" fmla="*/ 35 w 44"/>
              <a:gd name="T1" fmla="*/ 3 h 57"/>
              <a:gd name="T2" fmla="*/ 34 w 44"/>
              <a:gd name="T3" fmla="*/ 8 h 57"/>
              <a:gd name="T4" fmla="*/ 34 w 44"/>
              <a:gd name="T5" fmla="*/ 12 h 57"/>
              <a:gd name="T6" fmla="*/ 32 w 44"/>
              <a:gd name="T7" fmla="*/ 17 h 57"/>
              <a:gd name="T8" fmla="*/ 31 w 44"/>
              <a:gd name="T9" fmla="*/ 21 h 57"/>
              <a:gd name="T10" fmla="*/ 30 w 44"/>
              <a:gd name="T11" fmla="*/ 25 h 57"/>
              <a:gd name="T12" fmla="*/ 28 w 44"/>
              <a:gd name="T13" fmla="*/ 28 h 57"/>
              <a:gd name="T14" fmla="*/ 25 w 44"/>
              <a:gd name="T15" fmla="*/ 33 h 57"/>
              <a:gd name="T16" fmla="*/ 24 w 44"/>
              <a:gd name="T17" fmla="*/ 36 h 57"/>
              <a:gd name="T18" fmla="*/ 21 w 44"/>
              <a:gd name="T19" fmla="*/ 39 h 57"/>
              <a:gd name="T20" fmla="*/ 18 w 44"/>
              <a:gd name="T21" fmla="*/ 40 h 57"/>
              <a:gd name="T22" fmla="*/ 15 w 44"/>
              <a:gd name="T23" fmla="*/ 43 h 57"/>
              <a:gd name="T24" fmla="*/ 12 w 44"/>
              <a:gd name="T25" fmla="*/ 45 h 57"/>
              <a:gd name="T26" fmla="*/ 8 w 44"/>
              <a:gd name="T27" fmla="*/ 46 h 57"/>
              <a:gd name="T28" fmla="*/ 5 w 44"/>
              <a:gd name="T29" fmla="*/ 46 h 57"/>
              <a:gd name="T30" fmla="*/ 2 w 44"/>
              <a:gd name="T31" fmla="*/ 48 h 57"/>
              <a:gd name="T32" fmla="*/ 0 w 44"/>
              <a:gd name="T33" fmla="*/ 57 h 57"/>
              <a:gd name="T34" fmla="*/ 5 w 44"/>
              <a:gd name="T35" fmla="*/ 57 h 57"/>
              <a:gd name="T36" fmla="*/ 9 w 44"/>
              <a:gd name="T37" fmla="*/ 55 h 57"/>
              <a:gd name="T38" fmla="*/ 13 w 44"/>
              <a:gd name="T39" fmla="*/ 54 h 57"/>
              <a:gd name="T40" fmla="*/ 18 w 44"/>
              <a:gd name="T41" fmla="*/ 52 h 57"/>
              <a:gd name="T42" fmla="*/ 21 w 44"/>
              <a:gd name="T43" fmla="*/ 49 h 57"/>
              <a:gd name="T44" fmla="*/ 25 w 44"/>
              <a:gd name="T45" fmla="*/ 46 h 57"/>
              <a:gd name="T46" fmla="*/ 28 w 44"/>
              <a:gd name="T47" fmla="*/ 43 h 57"/>
              <a:gd name="T48" fmla="*/ 31 w 44"/>
              <a:gd name="T49" fmla="*/ 39 h 57"/>
              <a:gd name="T50" fmla="*/ 34 w 44"/>
              <a:gd name="T51" fmla="*/ 36 h 57"/>
              <a:gd name="T52" fmla="*/ 37 w 44"/>
              <a:gd name="T53" fmla="*/ 31 h 57"/>
              <a:gd name="T54" fmla="*/ 38 w 44"/>
              <a:gd name="T55" fmla="*/ 27 h 57"/>
              <a:gd name="T56" fmla="*/ 40 w 44"/>
              <a:gd name="T57" fmla="*/ 23 h 57"/>
              <a:gd name="T58" fmla="*/ 41 w 44"/>
              <a:gd name="T59" fmla="*/ 17 h 57"/>
              <a:gd name="T60" fmla="*/ 43 w 44"/>
              <a:gd name="T61" fmla="*/ 12 h 57"/>
              <a:gd name="T62" fmla="*/ 44 w 44"/>
              <a:gd name="T63" fmla="*/ 6 h 57"/>
              <a:gd name="T64" fmla="*/ 44 w 44"/>
              <a:gd name="T65" fmla="*/ 0 h 5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7"/>
              <a:gd name="T101" fmla="*/ 44 w 44"/>
              <a:gd name="T102" fmla="*/ 57 h 5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7">
                <a:moveTo>
                  <a:pt x="35" y="0"/>
                </a:moveTo>
                <a:lnTo>
                  <a:pt x="35" y="3"/>
                </a:lnTo>
                <a:lnTo>
                  <a:pt x="35" y="6"/>
                </a:lnTo>
                <a:lnTo>
                  <a:pt x="34" y="8"/>
                </a:lnTo>
                <a:lnTo>
                  <a:pt x="34" y="11"/>
                </a:lnTo>
                <a:lnTo>
                  <a:pt x="34" y="12"/>
                </a:lnTo>
                <a:lnTo>
                  <a:pt x="34" y="15"/>
                </a:lnTo>
                <a:lnTo>
                  <a:pt x="32" y="17"/>
                </a:lnTo>
                <a:lnTo>
                  <a:pt x="32" y="20"/>
                </a:lnTo>
                <a:lnTo>
                  <a:pt x="31" y="21"/>
                </a:lnTo>
                <a:lnTo>
                  <a:pt x="31" y="24"/>
                </a:lnTo>
                <a:lnTo>
                  <a:pt x="30" y="25"/>
                </a:lnTo>
                <a:lnTo>
                  <a:pt x="28" y="27"/>
                </a:lnTo>
                <a:lnTo>
                  <a:pt x="28" y="28"/>
                </a:lnTo>
                <a:lnTo>
                  <a:pt x="27" y="31"/>
                </a:lnTo>
                <a:lnTo>
                  <a:pt x="25" y="33"/>
                </a:lnTo>
                <a:lnTo>
                  <a:pt x="24" y="34"/>
                </a:lnTo>
                <a:lnTo>
                  <a:pt x="24" y="36"/>
                </a:lnTo>
                <a:lnTo>
                  <a:pt x="22" y="37"/>
                </a:lnTo>
                <a:lnTo>
                  <a:pt x="21" y="39"/>
                </a:lnTo>
                <a:lnTo>
                  <a:pt x="19" y="40"/>
                </a:lnTo>
                <a:lnTo>
                  <a:pt x="18" y="40"/>
                </a:lnTo>
                <a:lnTo>
                  <a:pt x="16" y="42"/>
                </a:lnTo>
                <a:lnTo>
                  <a:pt x="15" y="43"/>
                </a:lnTo>
                <a:lnTo>
                  <a:pt x="13" y="43"/>
                </a:lnTo>
                <a:lnTo>
                  <a:pt x="12" y="45"/>
                </a:lnTo>
                <a:lnTo>
                  <a:pt x="10" y="45"/>
                </a:lnTo>
                <a:lnTo>
                  <a:pt x="8" y="46"/>
                </a:lnTo>
                <a:lnTo>
                  <a:pt x="6" y="46"/>
                </a:lnTo>
                <a:lnTo>
                  <a:pt x="5" y="46"/>
                </a:lnTo>
                <a:lnTo>
                  <a:pt x="3" y="48"/>
                </a:lnTo>
                <a:lnTo>
                  <a:pt x="2" y="48"/>
                </a:lnTo>
                <a:lnTo>
                  <a:pt x="0" y="48"/>
                </a:lnTo>
                <a:lnTo>
                  <a:pt x="0" y="57"/>
                </a:lnTo>
                <a:lnTo>
                  <a:pt x="2" y="57"/>
                </a:lnTo>
                <a:lnTo>
                  <a:pt x="5" y="57"/>
                </a:lnTo>
                <a:lnTo>
                  <a:pt x="6" y="55"/>
                </a:lnTo>
                <a:lnTo>
                  <a:pt x="9" y="55"/>
                </a:lnTo>
                <a:lnTo>
                  <a:pt x="10" y="55"/>
                </a:lnTo>
                <a:lnTo>
                  <a:pt x="13" y="54"/>
                </a:lnTo>
                <a:lnTo>
                  <a:pt x="15" y="52"/>
                </a:lnTo>
                <a:lnTo>
                  <a:pt x="18" y="52"/>
                </a:lnTo>
                <a:lnTo>
                  <a:pt x="19" y="51"/>
                </a:lnTo>
                <a:lnTo>
                  <a:pt x="21" y="49"/>
                </a:lnTo>
                <a:lnTo>
                  <a:pt x="24" y="48"/>
                </a:lnTo>
                <a:lnTo>
                  <a:pt x="25" y="46"/>
                </a:lnTo>
                <a:lnTo>
                  <a:pt x="27" y="45"/>
                </a:lnTo>
                <a:lnTo>
                  <a:pt x="28" y="43"/>
                </a:lnTo>
                <a:lnTo>
                  <a:pt x="30" y="42"/>
                </a:lnTo>
                <a:lnTo>
                  <a:pt x="31" y="39"/>
                </a:lnTo>
                <a:lnTo>
                  <a:pt x="32" y="37"/>
                </a:lnTo>
                <a:lnTo>
                  <a:pt x="34" y="36"/>
                </a:lnTo>
                <a:lnTo>
                  <a:pt x="35" y="33"/>
                </a:lnTo>
                <a:lnTo>
                  <a:pt x="37" y="31"/>
                </a:lnTo>
                <a:lnTo>
                  <a:pt x="38" y="28"/>
                </a:lnTo>
                <a:lnTo>
                  <a:pt x="38" y="27"/>
                </a:lnTo>
                <a:lnTo>
                  <a:pt x="40" y="24"/>
                </a:lnTo>
                <a:lnTo>
                  <a:pt x="40" y="23"/>
                </a:lnTo>
                <a:lnTo>
                  <a:pt x="41" y="20"/>
                </a:lnTo>
                <a:lnTo>
                  <a:pt x="41" y="17"/>
                </a:lnTo>
                <a:lnTo>
                  <a:pt x="43" y="14"/>
                </a:lnTo>
                <a:lnTo>
                  <a:pt x="43" y="12"/>
                </a:lnTo>
                <a:lnTo>
                  <a:pt x="43" y="9"/>
                </a:lnTo>
                <a:lnTo>
                  <a:pt x="44" y="6"/>
                </a:lnTo>
                <a:lnTo>
                  <a:pt x="44" y="3"/>
                </a:lnTo>
                <a:lnTo>
                  <a:pt x="44" y="0"/>
                </a:lnTo>
                <a:lnTo>
                  <a:pt x="3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5" name="Freeform 11"/>
          <p:cNvSpPr>
            <a:spLocks/>
          </p:cNvSpPr>
          <p:nvPr/>
        </p:nvSpPr>
        <p:spPr bwMode="auto">
          <a:xfrm>
            <a:off x="2986256" y="4946652"/>
            <a:ext cx="39688" cy="74613"/>
          </a:xfrm>
          <a:custGeom>
            <a:avLst/>
            <a:gdLst>
              <a:gd name="T0" fmla="*/ 0 w 25"/>
              <a:gd name="T1" fmla="*/ 7 h 47"/>
              <a:gd name="T2" fmla="*/ 2 w 25"/>
              <a:gd name="T3" fmla="*/ 10 h 47"/>
              <a:gd name="T4" fmla="*/ 3 w 25"/>
              <a:gd name="T5" fmla="*/ 12 h 47"/>
              <a:gd name="T6" fmla="*/ 6 w 25"/>
              <a:gd name="T7" fmla="*/ 15 h 47"/>
              <a:gd name="T8" fmla="*/ 8 w 25"/>
              <a:gd name="T9" fmla="*/ 16 h 47"/>
              <a:gd name="T10" fmla="*/ 9 w 25"/>
              <a:gd name="T11" fmla="*/ 19 h 47"/>
              <a:gd name="T12" fmla="*/ 11 w 25"/>
              <a:gd name="T13" fmla="*/ 22 h 47"/>
              <a:gd name="T14" fmla="*/ 12 w 25"/>
              <a:gd name="T15" fmla="*/ 25 h 47"/>
              <a:gd name="T16" fmla="*/ 12 w 25"/>
              <a:gd name="T17" fmla="*/ 28 h 47"/>
              <a:gd name="T18" fmla="*/ 13 w 25"/>
              <a:gd name="T19" fmla="*/ 31 h 47"/>
              <a:gd name="T20" fmla="*/ 15 w 25"/>
              <a:gd name="T21" fmla="*/ 34 h 47"/>
              <a:gd name="T22" fmla="*/ 15 w 25"/>
              <a:gd name="T23" fmla="*/ 37 h 47"/>
              <a:gd name="T24" fmla="*/ 15 w 25"/>
              <a:gd name="T25" fmla="*/ 40 h 47"/>
              <a:gd name="T26" fmla="*/ 16 w 25"/>
              <a:gd name="T27" fmla="*/ 43 h 47"/>
              <a:gd name="T28" fmla="*/ 16 w 25"/>
              <a:gd name="T29" fmla="*/ 46 h 47"/>
              <a:gd name="T30" fmla="*/ 25 w 25"/>
              <a:gd name="T31" fmla="*/ 47 h 47"/>
              <a:gd name="T32" fmla="*/ 25 w 25"/>
              <a:gd name="T33" fmla="*/ 44 h 47"/>
              <a:gd name="T34" fmla="*/ 25 w 25"/>
              <a:gd name="T35" fmla="*/ 41 h 47"/>
              <a:gd name="T36" fmla="*/ 24 w 25"/>
              <a:gd name="T37" fmla="*/ 37 h 47"/>
              <a:gd name="T38" fmla="*/ 24 w 25"/>
              <a:gd name="T39" fmla="*/ 34 h 47"/>
              <a:gd name="T40" fmla="*/ 22 w 25"/>
              <a:gd name="T41" fmla="*/ 31 h 47"/>
              <a:gd name="T42" fmla="*/ 22 w 25"/>
              <a:gd name="T43" fmla="*/ 28 h 47"/>
              <a:gd name="T44" fmla="*/ 21 w 25"/>
              <a:gd name="T45" fmla="*/ 25 h 47"/>
              <a:gd name="T46" fmla="*/ 19 w 25"/>
              <a:gd name="T47" fmla="*/ 22 h 47"/>
              <a:gd name="T48" fmla="*/ 18 w 25"/>
              <a:gd name="T49" fmla="*/ 19 h 47"/>
              <a:gd name="T50" fmla="*/ 16 w 25"/>
              <a:gd name="T51" fmla="*/ 16 h 47"/>
              <a:gd name="T52" fmla="*/ 15 w 25"/>
              <a:gd name="T53" fmla="*/ 13 h 47"/>
              <a:gd name="T54" fmla="*/ 13 w 25"/>
              <a:gd name="T55" fmla="*/ 10 h 47"/>
              <a:gd name="T56" fmla="*/ 12 w 25"/>
              <a:gd name="T57" fmla="*/ 9 h 47"/>
              <a:gd name="T58" fmla="*/ 11 w 25"/>
              <a:gd name="T59" fmla="*/ 6 h 47"/>
              <a:gd name="T60" fmla="*/ 8 w 25"/>
              <a:gd name="T61" fmla="*/ 3 h 47"/>
              <a:gd name="T62" fmla="*/ 5 w 25"/>
              <a:gd name="T63" fmla="*/ 0 h 47"/>
              <a:gd name="T64" fmla="*/ 5 w 25"/>
              <a:gd name="T65" fmla="*/ 0 h 4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5"/>
              <a:gd name="T100" fmla="*/ 0 h 47"/>
              <a:gd name="T101" fmla="*/ 25 w 25"/>
              <a:gd name="T102" fmla="*/ 47 h 4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5" h="47">
                <a:moveTo>
                  <a:pt x="2" y="9"/>
                </a:moveTo>
                <a:lnTo>
                  <a:pt x="0" y="7"/>
                </a:lnTo>
                <a:lnTo>
                  <a:pt x="0" y="9"/>
                </a:lnTo>
                <a:lnTo>
                  <a:pt x="2" y="10"/>
                </a:lnTo>
                <a:lnTo>
                  <a:pt x="3" y="10"/>
                </a:lnTo>
                <a:lnTo>
                  <a:pt x="3" y="12"/>
                </a:lnTo>
                <a:lnTo>
                  <a:pt x="5" y="13"/>
                </a:lnTo>
                <a:lnTo>
                  <a:pt x="6" y="15"/>
                </a:lnTo>
                <a:lnTo>
                  <a:pt x="6" y="16"/>
                </a:lnTo>
                <a:lnTo>
                  <a:pt x="8" y="16"/>
                </a:lnTo>
                <a:lnTo>
                  <a:pt x="8" y="18"/>
                </a:lnTo>
                <a:lnTo>
                  <a:pt x="9" y="19"/>
                </a:lnTo>
                <a:lnTo>
                  <a:pt x="9" y="21"/>
                </a:lnTo>
                <a:lnTo>
                  <a:pt x="11" y="22"/>
                </a:lnTo>
                <a:lnTo>
                  <a:pt x="11" y="24"/>
                </a:lnTo>
                <a:lnTo>
                  <a:pt x="12" y="25"/>
                </a:lnTo>
                <a:lnTo>
                  <a:pt x="12" y="27"/>
                </a:lnTo>
                <a:lnTo>
                  <a:pt x="12" y="28"/>
                </a:lnTo>
                <a:lnTo>
                  <a:pt x="13" y="30"/>
                </a:lnTo>
                <a:lnTo>
                  <a:pt x="13" y="31"/>
                </a:lnTo>
                <a:lnTo>
                  <a:pt x="13" y="32"/>
                </a:lnTo>
                <a:lnTo>
                  <a:pt x="15" y="34"/>
                </a:lnTo>
                <a:lnTo>
                  <a:pt x="15" y="35"/>
                </a:lnTo>
                <a:lnTo>
                  <a:pt x="15" y="37"/>
                </a:lnTo>
                <a:lnTo>
                  <a:pt x="15" y="38"/>
                </a:lnTo>
                <a:lnTo>
                  <a:pt x="15" y="40"/>
                </a:lnTo>
                <a:lnTo>
                  <a:pt x="16" y="41"/>
                </a:lnTo>
                <a:lnTo>
                  <a:pt x="16" y="43"/>
                </a:lnTo>
                <a:lnTo>
                  <a:pt x="16" y="44"/>
                </a:lnTo>
                <a:lnTo>
                  <a:pt x="16" y="46"/>
                </a:lnTo>
                <a:lnTo>
                  <a:pt x="16" y="47"/>
                </a:lnTo>
                <a:lnTo>
                  <a:pt x="25" y="47"/>
                </a:lnTo>
                <a:lnTo>
                  <a:pt x="25" y="46"/>
                </a:lnTo>
                <a:lnTo>
                  <a:pt x="25" y="44"/>
                </a:lnTo>
                <a:lnTo>
                  <a:pt x="25" y="43"/>
                </a:lnTo>
                <a:lnTo>
                  <a:pt x="25" y="41"/>
                </a:lnTo>
                <a:lnTo>
                  <a:pt x="24" y="40"/>
                </a:lnTo>
                <a:lnTo>
                  <a:pt x="24" y="37"/>
                </a:lnTo>
                <a:lnTo>
                  <a:pt x="24" y="35"/>
                </a:lnTo>
                <a:lnTo>
                  <a:pt x="24" y="34"/>
                </a:lnTo>
                <a:lnTo>
                  <a:pt x="24" y="32"/>
                </a:lnTo>
                <a:lnTo>
                  <a:pt x="22" y="31"/>
                </a:lnTo>
                <a:lnTo>
                  <a:pt x="22" y="30"/>
                </a:lnTo>
                <a:lnTo>
                  <a:pt x="22" y="28"/>
                </a:lnTo>
                <a:lnTo>
                  <a:pt x="21" y="27"/>
                </a:lnTo>
                <a:lnTo>
                  <a:pt x="21" y="25"/>
                </a:lnTo>
                <a:lnTo>
                  <a:pt x="21" y="24"/>
                </a:lnTo>
                <a:lnTo>
                  <a:pt x="19" y="22"/>
                </a:lnTo>
                <a:lnTo>
                  <a:pt x="19" y="21"/>
                </a:lnTo>
                <a:lnTo>
                  <a:pt x="18" y="19"/>
                </a:lnTo>
                <a:lnTo>
                  <a:pt x="18" y="18"/>
                </a:lnTo>
                <a:lnTo>
                  <a:pt x="16" y="16"/>
                </a:lnTo>
                <a:lnTo>
                  <a:pt x="16" y="15"/>
                </a:lnTo>
                <a:lnTo>
                  <a:pt x="15" y="13"/>
                </a:lnTo>
                <a:lnTo>
                  <a:pt x="15" y="12"/>
                </a:lnTo>
                <a:lnTo>
                  <a:pt x="13" y="10"/>
                </a:lnTo>
                <a:lnTo>
                  <a:pt x="13" y="9"/>
                </a:lnTo>
                <a:lnTo>
                  <a:pt x="12" y="9"/>
                </a:lnTo>
                <a:lnTo>
                  <a:pt x="11" y="7"/>
                </a:lnTo>
                <a:lnTo>
                  <a:pt x="11" y="6"/>
                </a:lnTo>
                <a:lnTo>
                  <a:pt x="9" y="4"/>
                </a:lnTo>
                <a:lnTo>
                  <a:pt x="8" y="3"/>
                </a:lnTo>
                <a:lnTo>
                  <a:pt x="6" y="1"/>
                </a:lnTo>
                <a:lnTo>
                  <a:pt x="5" y="0"/>
                </a:lnTo>
                <a:lnTo>
                  <a:pt x="6" y="1"/>
                </a:lnTo>
                <a:lnTo>
                  <a:pt x="5" y="0"/>
                </a:lnTo>
                <a:lnTo>
                  <a:pt x="2" y="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6" name="Freeform 12"/>
          <p:cNvSpPr>
            <a:spLocks/>
          </p:cNvSpPr>
          <p:nvPr/>
        </p:nvSpPr>
        <p:spPr bwMode="auto">
          <a:xfrm>
            <a:off x="2776706" y="4672015"/>
            <a:ext cx="217488" cy="288925"/>
          </a:xfrm>
          <a:custGeom>
            <a:avLst/>
            <a:gdLst>
              <a:gd name="T0" fmla="*/ 0 w 137"/>
              <a:gd name="T1" fmla="*/ 7 h 182"/>
              <a:gd name="T2" fmla="*/ 2 w 137"/>
              <a:gd name="T3" fmla="*/ 20 h 182"/>
              <a:gd name="T4" fmla="*/ 3 w 137"/>
              <a:gd name="T5" fmla="*/ 35 h 182"/>
              <a:gd name="T6" fmla="*/ 8 w 137"/>
              <a:gd name="T7" fmla="*/ 49 h 182"/>
              <a:gd name="T8" fmla="*/ 12 w 137"/>
              <a:gd name="T9" fmla="*/ 63 h 182"/>
              <a:gd name="T10" fmla="*/ 18 w 137"/>
              <a:gd name="T11" fmla="*/ 77 h 182"/>
              <a:gd name="T12" fmla="*/ 25 w 137"/>
              <a:gd name="T13" fmla="*/ 89 h 182"/>
              <a:gd name="T14" fmla="*/ 32 w 137"/>
              <a:gd name="T15" fmla="*/ 102 h 182"/>
              <a:gd name="T16" fmla="*/ 41 w 137"/>
              <a:gd name="T17" fmla="*/ 114 h 182"/>
              <a:gd name="T18" fmla="*/ 50 w 137"/>
              <a:gd name="T19" fmla="*/ 126 h 182"/>
              <a:gd name="T20" fmla="*/ 62 w 137"/>
              <a:gd name="T21" fmla="*/ 136 h 182"/>
              <a:gd name="T22" fmla="*/ 72 w 137"/>
              <a:gd name="T23" fmla="*/ 146 h 182"/>
              <a:gd name="T24" fmla="*/ 85 w 137"/>
              <a:gd name="T25" fmla="*/ 155 h 182"/>
              <a:gd name="T26" fmla="*/ 98 w 137"/>
              <a:gd name="T27" fmla="*/ 164 h 182"/>
              <a:gd name="T28" fmla="*/ 112 w 137"/>
              <a:gd name="T29" fmla="*/ 171 h 182"/>
              <a:gd name="T30" fmla="*/ 126 w 137"/>
              <a:gd name="T31" fmla="*/ 179 h 182"/>
              <a:gd name="T32" fmla="*/ 137 w 137"/>
              <a:gd name="T33" fmla="*/ 173 h 182"/>
              <a:gd name="T34" fmla="*/ 122 w 137"/>
              <a:gd name="T35" fmla="*/ 167 h 182"/>
              <a:gd name="T36" fmla="*/ 109 w 137"/>
              <a:gd name="T37" fmla="*/ 160 h 182"/>
              <a:gd name="T38" fmla="*/ 96 w 137"/>
              <a:gd name="T39" fmla="*/ 152 h 182"/>
              <a:gd name="T40" fmla="*/ 84 w 137"/>
              <a:gd name="T41" fmla="*/ 143 h 182"/>
              <a:gd name="T42" fmla="*/ 72 w 137"/>
              <a:gd name="T43" fmla="*/ 134 h 182"/>
              <a:gd name="T44" fmla="*/ 62 w 137"/>
              <a:gd name="T45" fmla="*/ 124 h 182"/>
              <a:gd name="T46" fmla="*/ 53 w 137"/>
              <a:gd name="T47" fmla="*/ 114 h 182"/>
              <a:gd name="T48" fmla="*/ 44 w 137"/>
              <a:gd name="T49" fmla="*/ 102 h 182"/>
              <a:gd name="T50" fmla="*/ 35 w 137"/>
              <a:gd name="T51" fmla="*/ 90 h 182"/>
              <a:gd name="T52" fmla="*/ 28 w 137"/>
              <a:gd name="T53" fmla="*/ 78 h 182"/>
              <a:gd name="T54" fmla="*/ 22 w 137"/>
              <a:gd name="T55" fmla="*/ 66 h 182"/>
              <a:gd name="T56" fmla="*/ 18 w 137"/>
              <a:gd name="T57" fmla="*/ 53 h 182"/>
              <a:gd name="T58" fmla="*/ 13 w 137"/>
              <a:gd name="T59" fmla="*/ 40 h 182"/>
              <a:gd name="T60" fmla="*/ 10 w 137"/>
              <a:gd name="T61" fmla="*/ 26 h 182"/>
              <a:gd name="T62" fmla="*/ 9 w 137"/>
              <a:gd name="T63" fmla="*/ 13 h 182"/>
              <a:gd name="T64" fmla="*/ 9 w 137"/>
              <a:gd name="T65" fmla="*/ 0 h 18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7"/>
              <a:gd name="T100" fmla="*/ 0 h 182"/>
              <a:gd name="T101" fmla="*/ 137 w 137"/>
              <a:gd name="T102" fmla="*/ 182 h 18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7" h="182">
                <a:moveTo>
                  <a:pt x="0" y="0"/>
                </a:moveTo>
                <a:lnTo>
                  <a:pt x="0" y="7"/>
                </a:lnTo>
                <a:lnTo>
                  <a:pt x="0" y="15"/>
                </a:lnTo>
                <a:lnTo>
                  <a:pt x="2" y="20"/>
                </a:lnTo>
                <a:lnTo>
                  <a:pt x="2" y="28"/>
                </a:lnTo>
                <a:lnTo>
                  <a:pt x="3" y="35"/>
                </a:lnTo>
                <a:lnTo>
                  <a:pt x="6" y="43"/>
                </a:lnTo>
                <a:lnTo>
                  <a:pt x="8" y="49"/>
                </a:lnTo>
                <a:lnTo>
                  <a:pt x="9" y="56"/>
                </a:lnTo>
                <a:lnTo>
                  <a:pt x="12" y="63"/>
                </a:lnTo>
                <a:lnTo>
                  <a:pt x="15" y="69"/>
                </a:lnTo>
                <a:lnTo>
                  <a:pt x="18" y="77"/>
                </a:lnTo>
                <a:lnTo>
                  <a:pt x="21" y="83"/>
                </a:lnTo>
                <a:lnTo>
                  <a:pt x="25" y="89"/>
                </a:lnTo>
                <a:lnTo>
                  <a:pt x="28" y="96"/>
                </a:lnTo>
                <a:lnTo>
                  <a:pt x="32" y="102"/>
                </a:lnTo>
                <a:lnTo>
                  <a:pt x="37" y="108"/>
                </a:lnTo>
                <a:lnTo>
                  <a:pt x="41" y="114"/>
                </a:lnTo>
                <a:lnTo>
                  <a:pt x="46" y="120"/>
                </a:lnTo>
                <a:lnTo>
                  <a:pt x="50" y="126"/>
                </a:lnTo>
                <a:lnTo>
                  <a:pt x="56" y="130"/>
                </a:lnTo>
                <a:lnTo>
                  <a:pt x="62" y="136"/>
                </a:lnTo>
                <a:lnTo>
                  <a:pt x="66" y="140"/>
                </a:lnTo>
                <a:lnTo>
                  <a:pt x="72" y="146"/>
                </a:lnTo>
                <a:lnTo>
                  <a:pt x="78" y="151"/>
                </a:lnTo>
                <a:lnTo>
                  <a:pt x="85" y="155"/>
                </a:lnTo>
                <a:lnTo>
                  <a:pt x="91" y="160"/>
                </a:lnTo>
                <a:lnTo>
                  <a:pt x="98" y="164"/>
                </a:lnTo>
                <a:lnTo>
                  <a:pt x="104" y="168"/>
                </a:lnTo>
                <a:lnTo>
                  <a:pt x="112" y="171"/>
                </a:lnTo>
                <a:lnTo>
                  <a:pt x="119" y="176"/>
                </a:lnTo>
                <a:lnTo>
                  <a:pt x="126" y="179"/>
                </a:lnTo>
                <a:lnTo>
                  <a:pt x="134" y="182"/>
                </a:lnTo>
                <a:lnTo>
                  <a:pt x="137" y="173"/>
                </a:lnTo>
                <a:lnTo>
                  <a:pt x="129" y="170"/>
                </a:lnTo>
                <a:lnTo>
                  <a:pt x="122" y="167"/>
                </a:lnTo>
                <a:lnTo>
                  <a:pt x="116" y="164"/>
                </a:lnTo>
                <a:lnTo>
                  <a:pt x="109" y="160"/>
                </a:lnTo>
                <a:lnTo>
                  <a:pt x="103" y="157"/>
                </a:lnTo>
                <a:lnTo>
                  <a:pt x="96" y="152"/>
                </a:lnTo>
                <a:lnTo>
                  <a:pt x="90" y="148"/>
                </a:lnTo>
                <a:lnTo>
                  <a:pt x="84" y="143"/>
                </a:lnTo>
                <a:lnTo>
                  <a:pt x="78" y="139"/>
                </a:lnTo>
                <a:lnTo>
                  <a:pt x="72" y="134"/>
                </a:lnTo>
                <a:lnTo>
                  <a:pt x="68" y="129"/>
                </a:lnTo>
                <a:lnTo>
                  <a:pt x="62" y="124"/>
                </a:lnTo>
                <a:lnTo>
                  <a:pt x="57" y="120"/>
                </a:lnTo>
                <a:lnTo>
                  <a:pt x="53" y="114"/>
                </a:lnTo>
                <a:lnTo>
                  <a:pt x="49" y="108"/>
                </a:lnTo>
                <a:lnTo>
                  <a:pt x="44" y="102"/>
                </a:lnTo>
                <a:lnTo>
                  <a:pt x="40" y="96"/>
                </a:lnTo>
                <a:lnTo>
                  <a:pt x="35" y="90"/>
                </a:lnTo>
                <a:lnTo>
                  <a:pt x="32" y="84"/>
                </a:lnTo>
                <a:lnTo>
                  <a:pt x="28" y="78"/>
                </a:lnTo>
                <a:lnTo>
                  <a:pt x="25" y="72"/>
                </a:lnTo>
                <a:lnTo>
                  <a:pt x="22" y="66"/>
                </a:lnTo>
                <a:lnTo>
                  <a:pt x="21" y="60"/>
                </a:lnTo>
                <a:lnTo>
                  <a:pt x="18" y="53"/>
                </a:lnTo>
                <a:lnTo>
                  <a:pt x="16" y="47"/>
                </a:lnTo>
                <a:lnTo>
                  <a:pt x="13" y="40"/>
                </a:lnTo>
                <a:lnTo>
                  <a:pt x="12" y="34"/>
                </a:lnTo>
                <a:lnTo>
                  <a:pt x="10" y="26"/>
                </a:lnTo>
                <a:lnTo>
                  <a:pt x="10" y="20"/>
                </a:lnTo>
                <a:lnTo>
                  <a:pt x="9" y="13"/>
                </a:lnTo>
                <a:lnTo>
                  <a:pt x="9" y="7"/>
                </a:lnTo>
                <a:lnTo>
                  <a:pt x="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7" name="Freeform 13"/>
          <p:cNvSpPr>
            <a:spLocks/>
          </p:cNvSpPr>
          <p:nvPr/>
        </p:nvSpPr>
        <p:spPr bwMode="auto">
          <a:xfrm>
            <a:off x="2776706" y="4354513"/>
            <a:ext cx="363538" cy="317500"/>
          </a:xfrm>
          <a:custGeom>
            <a:avLst/>
            <a:gdLst>
              <a:gd name="T0" fmla="*/ 217 w 229"/>
              <a:gd name="T1" fmla="*/ 0 h 200"/>
              <a:gd name="T2" fmla="*/ 194 w 229"/>
              <a:gd name="T3" fmla="*/ 3 h 200"/>
              <a:gd name="T4" fmla="*/ 172 w 229"/>
              <a:gd name="T5" fmla="*/ 6 h 200"/>
              <a:gd name="T6" fmla="*/ 151 w 229"/>
              <a:gd name="T7" fmla="*/ 12 h 200"/>
              <a:gd name="T8" fmla="*/ 131 w 229"/>
              <a:gd name="T9" fmla="*/ 19 h 200"/>
              <a:gd name="T10" fmla="*/ 110 w 229"/>
              <a:gd name="T11" fmla="*/ 28 h 200"/>
              <a:gd name="T12" fmla="*/ 93 w 229"/>
              <a:gd name="T13" fmla="*/ 40 h 200"/>
              <a:gd name="T14" fmla="*/ 75 w 229"/>
              <a:gd name="T15" fmla="*/ 52 h 200"/>
              <a:gd name="T16" fmla="*/ 60 w 229"/>
              <a:gd name="T17" fmla="*/ 65 h 200"/>
              <a:gd name="T18" fmla="*/ 46 w 229"/>
              <a:gd name="T19" fmla="*/ 80 h 200"/>
              <a:gd name="T20" fmla="*/ 34 w 229"/>
              <a:gd name="T21" fmla="*/ 96 h 200"/>
              <a:gd name="T22" fmla="*/ 22 w 229"/>
              <a:gd name="T23" fmla="*/ 112 h 200"/>
              <a:gd name="T24" fmla="*/ 13 w 229"/>
              <a:gd name="T25" fmla="*/ 130 h 200"/>
              <a:gd name="T26" fmla="*/ 8 w 229"/>
              <a:gd name="T27" fmla="*/ 149 h 200"/>
              <a:gd name="T28" fmla="*/ 3 w 229"/>
              <a:gd name="T29" fmla="*/ 169 h 200"/>
              <a:gd name="T30" fmla="*/ 0 w 229"/>
              <a:gd name="T31" fmla="*/ 189 h 200"/>
              <a:gd name="T32" fmla="*/ 9 w 229"/>
              <a:gd name="T33" fmla="*/ 200 h 200"/>
              <a:gd name="T34" fmla="*/ 10 w 229"/>
              <a:gd name="T35" fmla="*/ 180 h 200"/>
              <a:gd name="T36" fmla="*/ 13 w 229"/>
              <a:gd name="T37" fmla="*/ 161 h 200"/>
              <a:gd name="T38" fmla="*/ 19 w 229"/>
              <a:gd name="T39" fmla="*/ 143 h 200"/>
              <a:gd name="T40" fmla="*/ 27 w 229"/>
              <a:gd name="T41" fmla="*/ 126 h 200"/>
              <a:gd name="T42" fmla="*/ 35 w 229"/>
              <a:gd name="T43" fmla="*/ 109 h 200"/>
              <a:gd name="T44" fmla="*/ 46 w 229"/>
              <a:gd name="T45" fmla="*/ 93 h 200"/>
              <a:gd name="T46" fmla="*/ 59 w 229"/>
              <a:gd name="T47" fmla="*/ 78 h 200"/>
              <a:gd name="T48" fmla="*/ 74 w 229"/>
              <a:gd name="T49" fmla="*/ 65 h 200"/>
              <a:gd name="T50" fmla="*/ 88 w 229"/>
              <a:gd name="T51" fmla="*/ 53 h 200"/>
              <a:gd name="T52" fmla="*/ 106 w 229"/>
              <a:gd name="T53" fmla="*/ 41 h 200"/>
              <a:gd name="T54" fmla="*/ 123 w 229"/>
              <a:gd name="T55" fmla="*/ 32 h 200"/>
              <a:gd name="T56" fmla="*/ 143 w 229"/>
              <a:gd name="T57" fmla="*/ 24 h 200"/>
              <a:gd name="T58" fmla="*/ 163 w 229"/>
              <a:gd name="T59" fmla="*/ 18 h 200"/>
              <a:gd name="T60" fmla="*/ 185 w 229"/>
              <a:gd name="T61" fmla="*/ 13 h 200"/>
              <a:gd name="T62" fmla="*/ 207 w 229"/>
              <a:gd name="T63" fmla="*/ 10 h 200"/>
              <a:gd name="T64" fmla="*/ 229 w 229"/>
              <a:gd name="T65" fmla="*/ 9 h 2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9"/>
              <a:gd name="T100" fmla="*/ 0 h 200"/>
              <a:gd name="T101" fmla="*/ 229 w 229"/>
              <a:gd name="T102" fmla="*/ 200 h 20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9" h="200">
                <a:moveTo>
                  <a:pt x="229" y="0"/>
                </a:moveTo>
                <a:lnTo>
                  <a:pt x="217" y="0"/>
                </a:lnTo>
                <a:lnTo>
                  <a:pt x="206" y="1"/>
                </a:lnTo>
                <a:lnTo>
                  <a:pt x="194" y="3"/>
                </a:lnTo>
                <a:lnTo>
                  <a:pt x="184" y="4"/>
                </a:lnTo>
                <a:lnTo>
                  <a:pt x="172" y="6"/>
                </a:lnTo>
                <a:lnTo>
                  <a:pt x="162" y="9"/>
                </a:lnTo>
                <a:lnTo>
                  <a:pt x="151" y="12"/>
                </a:lnTo>
                <a:lnTo>
                  <a:pt x="140" y="16"/>
                </a:lnTo>
                <a:lnTo>
                  <a:pt x="131" y="19"/>
                </a:lnTo>
                <a:lnTo>
                  <a:pt x="121" y="24"/>
                </a:lnTo>
                <a:lnTo>
                  <a:pt x="110" y="28"/>
                </a:lnTo>
                <a:lnTo>
                  <a:pt x="101" y="34"/>
                </a:lnTo>
                <a:lnTo>
                  <a:pt x="93" y="40"/>
                </a:lnTo>
                <a:lnTo>
                  <a:pt x="84" y="46"/>
                </a:lnTo>
                <a:lnTo>
                  <a:pt x="75" y="52"/>
                </a:lnTo>
                <a:lnTo>
                  <a:pt x="68" y="58"/>
                </a:lnTo>
                <a:lnTo>
                  <a:pt x="60" y="65"/>
                </a:lnTo>
                <a:lnTo>
                  <a:pt x="53" y="72"/>
                </a:lnTo>
                <a:lnTo>
                  <a:pt x="46" y="80"/>
                </a:lnTo>
                <a:lnTo>
                  <a:pt x="40" y="87"/>
                </a:lnTo>
                <a:lnTo>
                  <a:pt x="34" y="96"/>
                </a:lnTo>
                <a:lnTo>
                  <a:pt x="28" y="103"/>
                </a:lnTo>
                <a:lnTo>
                  <a:pt x="22" y="112"/>
                </a:lnTo>
                <a:lnTo>
                  <a:pt x="18" y="121"/>
                </a:lnTo>
                <a:lnTo>
                  <a:pt x="13" y="130"/>
                </a:lnTo>
                <a:lnTo>
                  <a:pt x="10" y="141"/>
                </a:lnTo>
                <a:lnTo>
                  <a:pt x="8" y="149"/>
                </a:lnTo>
                <a:lnTo>
                  <a:pt x="5" y="160"/>
                </a:lnTo>
                <a:lnTo>
                  <a:pt x="3" y="169"/>
                </a:lnTo>
                <a:lnTo>
                  <a:pt x="2" y="179"/>
                </a:lnTo>
                <a:lnTo>
                  <a:pt x="0" y="189"/>
                </a:lnTo>
                <a:lnTo>
                  <a:pt x="0" y="200"/>
                </a:lnTo>
                <a:lnTo>
                  <a:pt x="9" y="200"/>
                </a:lnTo>
                <a:lnTo>
                  <a:pt x="9" y="189"/>
                </a:lnTo>
                <a:lnTo>
                  <a:pt x="10" y="180"/>
                </a:lnTo>
                <a:lnTo>
                  <a:pt x="12" y="170"/>
                </a:lnTo>
                <a:lnTo>
                  <a:pt x="13" y="161"/>
                </a:lnTo>
                <a:lnTo>
                  <a:pt x="15" y="152"/>
                </a:lnTo>
                <a:lnTo>
                  <a:pt x="19" y="143"/>
                </a:lnTo>
                <a:lnTo>
                  <a:pt x="22" y="135"/>
                </a:lnTo>
                <a:lnTo>
                  <a:pt x="27" y="126"/>
                </a:lnTo>
                <a:lnTo>
                  <a:pt x="31" y="117"/>
                </a:lnTo>
                <a:lnTo>
                  <a:pt x="35" y="109"/>
                </a:lnTo>
                <a:lnTo>
                  <a:pt x="40" y="101"/>
                </a:lnTo>
                <a:lnTo>
                  <a:pt x="46" y="93"/>
                </a:lnTo>
                <a:lnTo>
                  <a:pt x="53" y="86"/>
                </a:lnTo>
                <a:lnTo>
                  <a:pt x="59" y="78"/>
                </a:lnTo>
                <a:lnTo>
                  <a:pt x="66" y="71"/>
                </a:lnTo>
                <a:lnTo>
                  <a:pt x="74" y="65"/>
                </a:lnTo>
                <a:lnTo>
                  <a:pt x="81" y="59"/>
                </a:lnTo>
                <a:lnTo>
                  <a:pt x="88" y="53"/>
                </a:lnTo>
                <a:lnTo>
                  <a:pt x="97" y="47"/>
                </a:lnTo>
                <a:lnTo>
                  <a:pt x="106" y="41"/>
                </a:lnTo>
                <a:lnTo>
                  <a:pt x="115" y="37"/>
                </a:lnTo>
                <a:lnTo>
                  <a:pt x="123" y="32"/>
                </a:lnTo>
                <a:lnTo>
                  <a:pt x="134" y="28"/>
                </a:lnTo>
                <a:lnTo>
                  <a:pt x="143" y="24"/>
                </a:lnTo>
                <a:lnTo>
                  <a:pt x="153" y="21"/>
                </a:lnTo>
                <a:lnTo>
                  <a:pt x="163" y="18"/>
                </a:lnTo>
                <a:lnTo>
                  <a:pt x="173" y="15"/>
                </a:lnTo>
                <a:lnTo>
                  <a:pt x="185" y="13"/>
                </a:lnTo>
                <a:lnTo>
                  <a:pt x="195" y="10"/>
                </a:lnTo>
                <a:lnTo>
                  <a:pt x="207" y="10"/>
                </a:lnTo>
                <a:lnTo>
                  <a:pt x="217" y="9"/>
                </a:lnTo>
                <a:lnTo>
                  <a:pt x="229" y="9"/>
                </a:lnTo>
                <a:lnTo>
                  <a:pt x="2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8" name="Freeform 14"/>
          <p:cNvSpPr>
            <a:spLocks/>
          </p:cNvSpPr>
          <p:nvPr/>
        </p:nvSpPr>
        <p:spPr bwMode="auto">
          <a:xfrm>
            <a:off x="3140246" y="4354513"/>
            <a:ext cx="363537" cy="317500"/>
          </a:xfrm>
          <a:custGeom>
            <a:avLst/>
            <a:gdLst>
              <a:gd name="T0" fmla="*/ 229 w 229"/>
              <a:gd name="T1" fmla="*/ 189 h 200"/>
              <a:gd name="T2" fmla="*/ 226 w 229"/>
              <a:gd name="T3" fmla="*/ 169 h 200"/>
              <a:gd name="T4" fmla="*/ 222 w 229"/>
              <a:gd name="T5" fmla="*/ 149 h 200"/>
              <a:gd name="T6" fmla="*/ 216 w 229"/>
              <a:gd name="T7" fmla="*/ 130 h 200"/>
              <a:gd name="T8" fmla="*/ 207 w 229"/>
              <a:gd name="T9" fmla="*/ 112 h 200"/>
              <a:gd name="T10" fmla="*/ 195 w 229"/>
              <a:gd name="T11" fmla="*/ 96 h 200"/>
              <a:gd name="T12" fmla="*/ 183 w 229"/>
              <a:gd name="T13" fmla="*/ 80 h 200"/>
              <a:gd name="T14" fmla="*/ 169 w 229"/>
              <a:gd name="T15" fmla="*/ 65 h 200"/>
              <a:gd name="T16" fmla="*/ 154 w 229"/>
              <a:gd name="T17" fmla="*/ 52 h 200"/>
              <a:gd name="T18" fmla="*/ 137 w 229"/>
              <a:gd name="T19" fmla="*/ 40 h 200"/>
              <a:gd name="T20" fmla="*/ 119 w 229"/>
              <a:gd name="T21" fmla="*/ 28 h 200"/>
              <a:gd name="T22" fmla="*/ 98 w 229"/>
              <a:gd name="T23" fmla="*/ 19 h 200"/>
              <a:gd name="T24" fmla="*/ 78 w 229"/>
              <a:gd name="T25" fmla="*/ 12 h 200"/>
              <a:gd name="T26" fmla="*/ 57 w 229"/>
              <a:gd name="T27" fmla="*/ 6 h 200"/>
              <a:gd name="T28" fmla="*/ 35 w 229"/>
              <a:gd name="T29" fmla="*/ 3 h 200"/>
              <a:gd name="T30" fmla="*/ 12 w 229"/>
              <a:gd name="T31" fmla="*/ 0 h 200"/>
              <a:gd name="T32" fmla="*/ 0 w 229"/>
              <a:gd name="T33" fmla="*/ 9 h 200"/>
              <a:gd name="T34" fmla="*/ 22 w 229"/>
              <a:gd name="T35" fmla="*/ 10 h 200"/>
              <a:gd name="T36" fmla="*/ 44 w 229"/>
              <a:gd name="T37" fmla="*/ 13 h 200"/>
              <a:gd name="T38" fmla="*/ 66 w 229"/>
              <a:gd name="T39" fmla="*/ 18 h 200"/>
              <a:gd name="T40" fmla="*/ 87 w 229"/>
              <a:gd name="T41" fmla="*/ 24 h 200"/>
              <a:gd name="T42" fmla="*/ 106 w 229"/>
              <a:gd name="T43" fmla="*/ 32 h 200"/>
              <a:gd name="T44" fmla="*/ 123 w 229"/>
              <a:gd name="T45" fmla="*/ 41 h 200"/>
              <a:gd name="T46" fmla="*/ 141 w 229"/>
              <a:gd name="T47" fmla="*/ 53 h 200"/>
              <a:gd name="T48" fmla="*/ 156 w 229"/>
              <a:gd name="T49" fmla="*/ 65 h 200"/>
              <a:gd name="T50" fmla="*/ 170 w 229"/>
              <a:gd name="T51" fmla="*/ 78 h 200"/>
              <a:gd name="T52" fmla="*/ 183 w 229"/>
              <a:gd name="T53" fmla="*/ 93 h 200"/>
              <a:gd name="T54" fmla="*/ 194 w 229"/>
              <a:gd name="T55" fmla="*/ 109 h 200"/>
              <a:gd name="T56" fmla="*/ 203 w 229"/>
              <a:gd name="T57" fmla="*/ 126 h 200"/>
              <a:gd name="T58" fmla="*/ 210 w 229"/>
              <a:gd name="T59" fmla="*/ 143 h 200"/>
              <a:gd name="T60" fmla="*/ 216 w 229"/>
              <a:gd name="T61" fmla="*/ 161 h 200"/>
              <a:gd name="T62" fmla="*/ 219 w 229"/>
              <a:gd name="T63" fmla="*/ 180 h 200"/>
              <a:gd name="T64" fmla="*/ 220 w 229"/>
              <a:gd name="T65" fmla="*/ 200 h 2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9"/>
              <a:gd name="T100" fmla="*/ 0 h 200"/>
              <a:gd name="T101" fmla="*/ 229 w 229"/>
              <a:gd name="T102" fmla="*/ 200 h 20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9" h="200">
                <a:moveTo>
                  <a:pt x="229" y="200"/>
                </a:moveTo>
                <a:lnTo>
                  <a:pt x="229" y="189"/>
                </a:lnTo>
                <a:lnTo>
                  <a:pt x="228" y="179"/>
                </a:lnTo>
                <a:lnTo>
                  <a:pt x="226" y="169"/>
                </a:lnTo>
                <a:lnTo>
                  <a:pt x="225" y="160"/>
                </a:lnTo>
                <a:lnTo>
                  <a:pt x="222" y="149"/>
                </a:lnTo>
                <a:lnTo>
                  <a:pt x="219" y="141"/>
                </a:lnTo>
                <a:lnTo>
                  <a:pt x="216" y="130"/>
                </a:lnTo>
                <a:lnTo>
                  <a:pt x="211" y="121"/>
                </a:lnTo>
                <a:lnTo>
                  <a:pt x="207" y="112"/>
                </a:lnTo>
                <a:lnTo>
                  <a:pt x="201" y="103"/>
                </a:lnTo>
                <a:lnTo>
                  <a:pt x="195" y="96"/>
                </a:lnTo>
                <a:lnTo>
                  <a:pt x="189" y="87"/>
                </a:lnTo>
                <a:lnTo>
                  <a:pt x="183" y="80"/>
                </a:lnTo>
                <a:lnTo>
                  <a:pt x="176" y="72"/>
                </a:lnTo>
                <a:lnTo>
                  <a:pt x="169" y="65"/>
                </a:lnTo>
                <a:lnTo>
                  <a:pt x="161" y="58"/>
                </a:lnTo>
                <a:lnTo>
                  <a:pt x="154" y="52"/>
                </a:lnTo>
                <a:lnTo>
                  <a:pt x="145" y="46"/>
                </a:lnTo>
                <a:lnTo>
                  <a:pt x="137" y="40"/>
                </a:lnTo>
                <a:lnTo>
                  <a:pt x="128" y="34"/>
                </a:lnTo>
                <a:lnTo>
                  <a:pt x="119" y="28"/>
                </a:lnTo>
                <a:lnTo>
                  <a:pt x="109" y="24"/>
                </a:lnTo>
                <a:lnTo>
                  <a:pt x="98" y="19"/>
                </a:lnTo>
                <a:lnTo>
                  <a:pt x="90" y="16"/>
                </a:lnTo>
                <a:lnTo>
                  <a:pt x="78" y="12"/>
                </a:lnTo>
                <a:lnTo>
                  <a:pt x="68" y="9"/>
                </a:lnTo>
                <a:lnTo>
                  <a:pt x="57" y="6"/>
                </a:lnTo>
                <a:lnTo>
                  <a:pt x="46" y="4"/>
                </a:lnTo>
                <a:lnTo>
                  <a:pt x="35" y="3"/>
                </a:lnTo>
                <a:lnTo>
                  <a:pt x="24" y="1"/>
                </a:lnTo>
                <a:lnTo>
                  <a:pt x="12" y="0"/>
                </a:lnTo>
                <a:lnTo>
                  <a:pt x="0" y="0"/>
                </a:lnTo>
                <a:lnTo>
                  <a:pt x="0" y="9"/>
                </a:lnTo>
                <a:lnTo>
                  <a:pt x="12" y="9"/>
                </a:lnTo>
                <a:lnTo>
                  <a:pt x="22" y="10"/>
                </a:lnTo>
                <a:lnTo>
                  <a:pt x="34" y="10"/>
                </a:lnTo>
                <a:lnTo>
                  <a:pt x="44" y="13"/>
                </a:lnTo>
                <a:lnTo>
                  <a:pt x="56" y="15"/>
                </a:lnTo>
                <a:lnTo>
                  <a:pt x="66" y="18"/>
                </a:lnTo>
                <a:lnTo>
                  <a:pt x="76" y="21"/>
                </a:lnTo>
                <a:lnTo>
                  <a:pt x="87" y="24"/>
                </a:lnTo>
                <a:lnTo>
                  <a:pt x="95" y="28"/>
                </a:lnTo>
                <a:lnTo>
                  <a:pt x="106" y="32"/>
                </a:lnTo>
                <a:lnTo>
                  <a:pt x="115" y="37"/>
                </a:lnTo>
                <a:lnTo>
                  <a:pt x="123" y="41"/>
                </a:lnTo>
                <a:lnTo>
                  <a:pt x="132" y="47"/>
                </a:lnTo>
                <a:lnTo>
                  <a:pt x="141" y="53"/>
                </a:lnTo>
                <a:lnTo>
                  <a:pt x="148" y="59"/>
                </a:lnTo>
                <a:lnTo>
                  <a:pt x="156" y="65"/>
                </a:lnTo>
                <a:lnTo>
                  <a:pt x="163" y="71"/>
                </a:lnTo>
                <a:lnTo>
                  <a:pt x="170" y="78"/>
                </a:lnTo>
                <a:lnTo>
                  <a:pt x="176" y="86"/>
                </a:lnTo>
                <a:lnTo>
                  <a:pt x="183" y="93"/>
                </a:lnTo>
                <a:lnTo>
                  <a:pt x="189" y="101"/>
                </a:lnTo>
                <a:lnTo>
                  <a:pt x="194" y="109"/>
                </a:lnTo>
                <a:lnTo>
                  <a:pt x="198" y="117"/>
                </a:lnTo>
                <a:lnTo>
                  <a:pt x="203" y="126"/>
                </a:lnTo>
                <a:lnTo>
                  <a:pt x="207" y="135"/>
                </a:lnTo>
                <a:lnTo>
                  <a:pt x="210" y="143"/>
                </a:lnTo>
                <a:lnTo>
                  <a:pt x="214" y="152"/>
                </a:lnTo>
                <a:lnTo>
                  <a:pt x="216" y="161"/>
                </a:lnTo>
                <a:lnTo>
                  <a:pt x="217" y="170"/>
                </a:lnTo>
                <a:lnTo>
                  <a:pt x="219" y="180"/>
                </a:lnTo>
                <a:lnTo>
                  <a:pt x="220" y="189"/>
                </a:lnTo>
                <a:lnTo>
                  <a:pt x="220" y="200"/>
                </a:lnTo>
                <a:lnTo>
                  <a:pt x="229" y="2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9" name="Freeform 15"/>
          <p:cNvSpPr>
            <a:spLocks/>
          </p:cNvSpPr>
          <p:nvPr/>
        </p:nvSpPr>
        <p:spPr bwMode="auto">
          <a:xfrm>
            <a:off x="3287881" y="4672015"/>
            <a:ext cx="215900" cy="288925"/>
          </a:xfrm>
          <a:custGeom>
            <a:avLst/>
            <a:gdLst>
              <a:gd name="T0" fmla="*/ 10 w 136"/>
              <a:gd name="T1" fmla="*/ 179 h 182"/>
              <a:gd name="T2" fmla="*/ 24 w 136"/>
              <a:gd name="T3" fmla="*/ 170 h 182"/>
              <a:gd name="T4" fmla="*/ 38 w 136"/>
              <a:gd name="T5" fmla="*/ 163 h 182"/>
              <a:gd name="T6" fmla="*/ 51 w 136"/>
              <a:gd name="T7" fmla="*/ 154 h 182"/>
              <a:gd name="T8" fmla="*/ 64 w 136"/>
              <a:gd name="T9" fmla="*/ 143 h 182"/>
              <a:gd name="T10" fmla="*/ 74 w 136"/>
              <a:gd name="T11" fmla="*/ 134 h 182"/>
              <a:gd name="T12" fmla="*/ 86 w 136"/>
              <a:gd name="T13" fmla="*/ 123 h 182"/>
              <a:gd name="T14" fmla="*/ 95 w 136"/>
              <a:gd name="T15" fmla="*/ 112 h 182"/>
              <a:gd name="T16" fmla="*/ 104 w 136"/>
              <a:gd name="T17" fmla="*/ 100 h 182"/>
              <a:gd name="T18" fmla="*/ 111 w 136"/>
              <a:gd name="T19" fmla="*/ 89 h 182"/>
              <a:gd name="T20" fmla="*/ 118 w 136"/>
              <a:gd name="T21" fmla="*/ 75 h 182"/>
              <a:gd name="T22" fmla="*/ 124 w 136"/>
              <a:gd name="T23" fmla="*/ 62 h 182"/>
              <a:gd name="T24" fmla="*/ 129 w 136"/>
              <a:gd name="T25" fmla="*/ 49 h 182"/>
              <a:gd name="T26" fmla="*/ 133 w 136"/>
              <a:gd name="T27" fmla="*/ 35 h 182"/>
              <a:gd name="T28" fmla="*/ 135 w 136"/>
              <a:gd name="T29" fmla="*/ 22 h 182"/>
              <a:gd name="T30" fmla="*/ 136 w 136"/>
              <a:gd name="T31" fmla="*/ 7 h 182"/>
              <a:gd name="T32" fmla="*/ 127 w 136"/>
              <a:gd name="T33" fmla="*/ 0 h 182"/>
              <a:gd name="T34" fmla="*/ 127 w 136"/>
              <a:gd name="T35" fmla="*/ 13 h 182"/>
              <a:gd name="T36" fmla="*/ 126 w 136"/>
              <a:gd name="T37" fmla="*/ 26 h 182"/>
              <a:gd name="T38" fmla="*/ 123 w 136"/>
              <a:gd name="T39" fmla="*/ 40 h 182"/>
              <a:gd name="T40" fmla="*/ 118 w 136"/>
              <a:gd name="T41" fmla="*/ 53 h 182"/>
              <a:gd name="T42" fmla="*/ 114 w 136"/>
              <a:gd name="T43" fmla="*/ 65 h 182"/>
              <a:gd name="T44" fmla="*/ 108 w 136"/>
              <a:gd name="T45" fmla="*/ 78 h 182"/>
              <a:gd name="T46" fmla="*/ 101 w 136"/>
              <a:gd name="T47" fmla="*/ 90 h 182"/>
              <a:gd name="T48" fmla="*/ 92 w 136"/>
              <a:gd name="T49" fmla="*/ 100 h 182"/>
              <a:gd name="T50" fmla="*/ 83 w 136"/>
              <a:gd name="T51" fmla="*/ 112 h 182"/>
              <a:gd name="T52" fmla="*/ 74 w 136"/>
              <a:gd name="T53" fmla="*/ 123 h 182"/>
              <a:gd name="T54" fmla="*/ 64 w 136"/>
              <a:gd name="T55" fmla="*/ 133 h 182"/>
              <a:gd name="T56" fmla="*/ 52 w 136"/>
              <a:gd name="T57" fmla="*/ 142 h 182"/>
              <a:gd name="T58" fmla="*/ 41 w 136"/>
              <a:gd name="T59" fmla="*/ 151 h 182"/>
              <a:gd name="T60" fmla="*/ 27 w 136"/>
              <a:gd name="T61" fmla="*/ 160 h 182"/>
              <a:gd name="T62" fmla="*/ 14 w 136"/>
              <a:gd name="T63" fmla="*/ 167 h 182"/>
              <a:gd name="T64" fmla="*/ 0 w 136"/>
              <a:gd name="T65" fmla="*/ 174 h 18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182"/>
              <a:gd name="T101" fmla="*/ 136 w 136"/>
              <a:gd name="T102" fmla="*/ 182 h 18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182">
                <a:moveTo>
                  <a:pt x="2" y="182"/>
                </a:moveTo>
                <a:lnTo>
                  <a:pt x="10" y="179"/>
                </a:lnTo>
                <a:lnTo>
                  <a:pt x="17" y="174"/>
                </a:lnTo>
                <a:lnTo>
                  <a:pt x="24" y="170"/>
                </a:lnTo>
                <a:lnTo>
                  <a:pt x="32" y="167"/>
                </a:lnTo>
                <a:lnTo>
                  <a:pt x="38" y="163"/>
                </a:lnTo>
                <a:lnTo>
                  <a:pt x="45" y="158"/>
                </a:lnTo>
                <a:lnTo>
                  <a:pt x="51" y="154"/>
                </a:lnTo>
                <a:lnTo>
                  <a:pt x="58" y="149"/>
                </a:lnTo>
                <a:lnTo>
                  <a:pt x="64" y="143"/>
                </a:lnTo>
                <a:lnTo>
                  <a:pt x="70" y="139"/>
                </a:lnTo>
                <a:lnTo>
                  <a:pt x="74" y="134"/>
                </a:lnTo>
                <a:lnTo>
                  <a:pt x="80" y="129"/>
                </a:lnTo>
                <a:lnTo>
                  <a:pt x="86" y="123"/>
                </a:lnTo>
                <a:lnTo>
                  <a:pt x="90" y="118"/>
                </a:lnTo>
                <a:lnTo>
                  <a:pt x="95" y="112"/>
                </a:lnTo>
                <a:lnTo>
                  <a:pt x="99" y="106"/>
                </a:lnTo>
                <a:lnTo>
                  <a:pt x="104" y="100"/>
                </a:lnTo>
                <a:lnTo>
                  <a:pt x="108" y="94"/>
                </a:lnTo>
                <a:lnTo>
                  <a:pt x="111" y="89"/>
                </a:lnTo>
                <a:lnTo>
                  <a:pt x="115" y="83"/>
                </a:lnTo>
                <a:lnTo>
                  <a:pt x="118" y="75"/>
                </a:lnTo>
                <a:lnTo>
                  <a:pt x="121" y="69"/>
                </a:lnTo>
                <a:lnTo>
                  <a:pt x="124" y="62"/>
                </a:lnTo>
                <a:lnTo>
                  <a:pt x="127" y="56"/>
                </a:lnTo>
                <a:lnTo>
                  <a:pt x="129" y="49"/>
                </a:lnTo>
                <a:lnTo>
                  <a:pt x="130" y="43"/>
                </a:lnTo>
                <a:lnTo>
                  <a:pt x="133" y="35"/>
                </a:lnTo>
                <a:lnTo>
                  <a:pt x="135" y="28"/>
                </a:lnTo>
                <a:lnTo>
                  <a:pt x="135" y="22"/>
                </a:lnTo>
                <a:lnTo>
                  <a:pt x="136" y="15"/>
                </a:lnTo>
                <a:lnTo>
                  <a:pt x="136" y="7"/>
                </a:lnTo>
                <a:lnTo>
                  <a:pt x="136" y="0"/>
                </a:lnTo>
                <a:lnTo>
                  <a:pt x="127" y="0"/>
                </a:lnTo>
                <a:lnTo>
                  <a:pt x="127" y="7"/>
                </a:lnTo>
                <a:lnTo>
                  <a:pt x="127" y="13"/>
                </a:lnTo>
                <a:lnTo>
                  <a:pt x="126" y="20"/>
                </a:lnTo>
                <a:lnTo>
                  <a:pt x="126" y="26"/>
                </a:lnTo>
                <a:lnTo>
                  <a:pt x="124" y="34"/>
                </a:lnTo>
                <a:lnTo>
                  <a:pt x="123" y="40"/>
                </a:lnTo>
                <a:lnTo>
                  <a:pt x="120" y="47"/>
                </a:lnTo>
                <a:lnTo>
                  <a:pt x="118" y="53"/>
                </a:lnTo>
                <a:lnTo>
                  <a:pt x="115" y="59"/>
                </a:lnTo>
                <a:lnTo>
                  <a:pt x="114" y="65"/>
                </a:lnTo>
                <a:lnTo>
                  <a:pt x="111" y="72"/>
                </a:lnTo>
                <a:lnTo>
                  <a:pt x="108" y="78"/>
                </a:lnTo>
                <a:lnTo>
                  <a:pt x="104" y="84"/>
                </a:lnTo>
                <a:lnTo>
                  <a:pt x="101" y="90"/>
                </a:lnTo>
                <a:lnTo>
                  <a:pt x="96" y="96"/>
                </a:lnTo>
                <a:lnTo>
                  <a:pt x="92" y="100"/>
                </a:lnTo>
                <a:lnTo>
                  <a:pt x="88" y="106"/>
                </a:lnTo>
                <a:lnTo>
                  <a:pt x="83" y="112"/>
                </a:lnTo>
                <a:lnTo>
                  <a:pt x="79" y="117"/>
                </a:lnTo>
                <a:lnTo>
                  <a:pt x="74" y="123"/>
                </a:lnTo>
                <a:lnTo>
                  <a:pt x="68" y="127"/>
                </a:lnTo>
                <a:lnTo>
                  <a:pt x="64" y="133"/>
                </a:lnTo>
                <a:lnTo>
                  <a:pt x="58" y="137"/>
                </a:lnTo>
                <a:lnTo>
                  <a:pt x="52" y="142"/>
                </a:lnTo>
                <a:lnTo>
                  <a:pt x="46" y="146"/>
                </a:lnTo>
                <a:lnTo>
                  <a:pt x="41" y="151"/>
                </a:lnTo>
                <a:lnTo>
                  <a:pt x="33" y="155"/>
                </a:lnTo>
                <a:lnTo>
                  <a:pt x="27" y="160"/>
                </a:lnTo>
                <a:lnTo>
                  <a:pt x="20" y="163"/>
                </a:lnTo>
                <a:lnTo>
                  <a:pt x="14" y="167"/>
                </a:lnTo>
                <a:lnTo>
                  <a:pt x="7" y="170"/>
                </a:lnTo>
                <a:lnTo>
                  <a:pt x="0" y="174"/>
                </a:lnTo>
                <a:lnTo>
                  <a:pt x="2" y="18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0" name="Freeform 16"/>
          <p:cNvSpPr>
            <a:spLocks/>
          </p:cNvSpPr>
          <p:nvPr/>
        </p:nvSpPr>
        <p:spPr bwMode="auto">
          <a:xfrm>
            <a:off x="3254544" y="4948240"/>
            <a:ext cx="36512" cy="73025"/>
          </a:xfrm>
          <a:custGeom>
            <a:avLst/>
            <a:gdLst>
              <a:gd name="T0" fmla="*/ 9 w 23"/>
              <a:gd name="T1" fmla="*/ 46 h 46"/>
              <a:gd name="T2" fmla="*/ 9 w 23"/>
              <a:gd name="T3" fmla="*/ 45 h 46"/>
              <a:gd name="T4" fmla="*/ 9 w 23"/>
              <a:gd name="T5" fmla="*/ 43 h 46"/>
              <a:gd name="T6" fmla="*/ 9 w 23"/>
              <a:gd name="T7" fmla="*/ 42 h 46"/>
              <a:gd name="T8" fmla="*/ 10 w 23"/>
              <a:gd name="T9" fmla="*/ 40 h 46"/>
              <a:gd name="T10" fmla="*/ 10 w 23"/>
              <a:gd name="T11" fmla="*/ 39 h 46"/>
              <a:gd name="T12" fmla="*/ 10 w 23"/>
              <a:gd name="T13" fmla="*/ 37 h 46"/>
              <a:gd name="T14" fmla="*/ 10 w 23"/>
              <a:gd name="T15" fmla="*/ 36 h 46"/>
              <a:gd name="T16" fmla="*/ 10 w 23"/>
              <a:gd name="T17" fmla="*/ 34 h 46"/>
              <a:gd name="T18" fmla="*/ 10 w 23"/>
              <a:gd name="T19" fmla="*/ 33 h 46"/>
              <a:gd name="T20" fmla="*/ 10 w 23"/>
              <a:gd name="T21" fmla="*/ 31 h 46"/>
              <a:gd name="T22" fmla="*/ 12 w 23"/>
              <a:gd name="T23" fmla="*/ 30 h 46"/>
              <a:gd name="T24" fmla="*/ 12 w 23"/>
              <a:gd name="T25" fmla="*/ 29 h 46"/>
              <a:gd name="T26" fmla="*/ 12 w 23"/>
              <a:gd name="T27" fmla="*/ 27 h 46"/>
              <a:gd name="T28" fmla="*/ 12 w 23"/>
              <a:gd name="T29" fmla="*/ 26 h 46"/>
              <a:gd name="T30" fmla="*/ 13 w 23"/>
              <a:gd name="T31" fmla="*/ 24 h 46"/>
              <a:gd name="T32" fmla="*/ 13 w 23"/>
              <a:gd name="T33" fmla="*/ 23 h 46"/>
              <a:gd name="T34" fmla="*/ 13 w 23"/>
              <a:gd name="T35" fmla="*/ 21 h 46"/>
              <a:gd name="T36" fmla="*/ 15 w 23"/>
              <a:gd name="T37" fmla="*/ 20 h 46"/>
              <a:gd name="T38" fmla="*/ 15 w 23"/>
              <a:gd name="T39" fmla="*/ 18 h 46"/>
              <a:gd name="T40" fmla="*/ 15 w 23"/>
              <a:gd name="T41" fmla="*/ 17 h 46"/>
              <a:gd name="T42" fmla="*/ 16 w 23"/>
              <a:gd name="T43" fmla="*/ 17 h 46"/>
              <a:gd name="T44" fmla="*/ 16 w 23"/>
              <a:gd name="T45" fmla="*/ 15 h 46"/>
              <a:gd name="T46" fmla="*/ 18 w 23"/>
              <a:gd name="T47" fmla="*/ 14 h 46"/>
              <a:gd name="T48" fmla="*/ 19 w 23"/>
              <a:gd name="T49" fmla="*/ 12 h 46"/>
              <a:gd name="T50" fmla="*/ 19 w 23"/>
              <a:gd name="T51" fmla="*/ 11 h 46"/>
              <a:gd name="T52" fmla="*/ 21 w 23"/>
              <a:gd name="T53" fmla="*/ 11 h 46"/>
              <a:gd name="T54" fmla="*/ 21 w 23"/>
              <a:gd name="T55" fmla="*/ 9 h 46"/>
              <a:gd name="T56" fmla="*/ 22 w 23"/>
              <a:gd name="T57" fmla="*/ 9 h 46"/>
              <a:gd name="T58" fmla="*/ 23 w 23"/>
              <a:gd name="T59" fmla="*/ 8 h 46"/>
              <a:gd name="T60" fmla="*/ 21 w 23"/>
              <a:gd name="T61" fmla="*/ 0 h 46"/>
              <a:gd name="T62" fmla="*/ 19 w 23"/>
              <a:gd name="T63" fmla="*/ 0 h 46"/>
              <a:gd name="T64" fmla="*/ 18 w 23"/>
              <a:gd name="T65" fmla="*/ 2 h 46"/>
              <a:gd name="T66" fmla="*/ 16 w 23"/>
              <a:gd name="T67" fmla="*/ 2 h 46"/>
              <a:gd name="T68" fmla="*/ 15 w 23"/>
              <a:gd name="T69" fmla="*/ 3 h 46"/>
              <a:gd name="T70" fmla="*/ 13 w 23"/>
              <a:gd name="T71" fmla="*/ 5 h 46"/>
              <a:gd name="T72" fmla="*/ 12 w 23"/>
              <a:gd name="T73" fmla="*/ 6 h 46"/>
              <a:gd name="T74" fmla="*/ 10 w 23"/>
              <a:gd name="T75" fmla="*/ 8 h 46"/>
              <a:gd name="T76" fmla="*/ 10 w 23"/>
              <a:gd name="T77" fmla="*/ 9 h 46"/>
              <a:gd name="T78" fmla="*/ 9 w 23"/>
              <a:gd name="T79" fmla="*/ 11 h 46"/>
              <a:gd name="T80" fmla="*/ 9 w 23"/>
              <a:gd name="T81" fmla="*/ 12 h 46"/>
              <a:gd name="T82" fmla="*/ 7 w 23"/>
              <a:gd name="T83" fmla="*/ 14 h 46"/>
              <a:gd name="T84" fmla="*/ 7 w 23"/>
              <a:gd name="T85" fmla="*/ 15 h 46"/>
              <a:gd name="T86" fmla="*/ 6 w 23"/>
              <a:gd name="T87" fmla="*/ 17 h 46"/>
              <a:gd name="T88" fmla="*/ 6 w 23"/>
              <a:gd name="T89" fmla="*/ 18 h 46"/>
              <a:gd name="T90" fmla="*/ 4 w 23"/>
              <a:gd name="T91" fmla="*/ 20 h 46"/>
              <a:gd name="T92" fmla="*/ 4 w 23"/>
              <a:gd name="T93" fmla="*/ 21 h 46"/>
              <a:gd name="T94" fmla="*/ 4 w 23"/>
              <a:gd name="T95" fmla="*/ 23 h 46"/>
              <a:gd name="T96" fmla="*/ 3 w 23"/>
              <a:gd name="T97" fmla="*/ 24 h 46"/>
              <a:gd name="T98" fmla="*/ 3 w 23"/>
              <a:gd name="T99" fmla="*/ 26 h 46"/>
              <a:gd name="T100" fmla="*/ 3 w 23"/>
              <a:gd name="T101" fmla="*/ 29 h 46"/>
              <a:gd name="T102" fmla="*/ 1 w 23"/>
              <a:gd name="T103" fmla="*/ 30 h 46"/>
              <a:gd name="T104" fmla="*/ 1 w 23"/>
              <a:gd name="T105" fmla="*/ 31 h 46"/>
              <a:gd name="T106" fmla="*/ 1 w 23"/>
              <a:gd name="T107" fmla="*/ 33 h 46"/>
              <a:gd name="T108" fmla="*/ 1 w 23"/>
              <a:gd name="T109" fmla="*/ 34 h 46"/>
              <a:gd name="T110" fmla="*/ 1 w 23"/>
              <a:gd name="T111" fmla="*/ 36 h 46"/>
              <a:gd name="T112" fmla="*/ 1 w 23"/>
              <a:gd name="T113" fmla="*/ 39 h 46"/>
              <a:gd name="T114" fmla="*/ 1 w 23"/>
              <a:gd name="T115" fmla="*/ 40 h 46"/>
              <a:gd name="T116" fmla="*/ 0 w 23"/>
              <a:gd name="T117" fmla="*/ 42 h 46"/>
              <a:gd name="T118" fmla="*/ 0 w 23"/>
              <a:gd name="T119" fmla="*/ 43 h 46"/>
              <a:gd name="T120" fmla="*/ 0 w 23"/>
              <a:gd name="T121" fmla="*/ 45 h 46"/>
              <a:gd name="T122" fmla="*/ 0 w 23"/>
              <a:gd name="T123" fmla="*/ 46 h 46"/>
              <a:gd name="T124" fmla="*/ 9 w 23"/>
              <a:gd name="T125" fmla="*/ 46 h 4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3"/>
              <a:gd name="T190" fmla="*/ 0 h 46"/>
              <a:gd name="T191" fmla="*/ 23 w 23"/>
              <a:gd name="T192" fmla="*/ 46 h 4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3" h="46">
                <a:moveTo>
                  <a:pt x="9" y="46"/>
                </a:moveTo>
                <a:lnTo>
                  <a:pt x="9" y="45"/>
                </a:lnTo>
                <a:lnTo>
                  <a:pt x="9" y="43"/>
                </a:lnTo>
                <a:lnTo>
                  <a:pt x="9" y="42"/>
                </a:lnTo>
                <a:lnTo>
                  <a:pt x="10" y="40"/>
                </a:lnTo>
                <a:lnTo>
                  <a:pt x="10" y="39"/>
                </a:lnTo>
                <a:lnTo>
                  <a:pt x="10" y="37"/>
                </a:lnTo>
                <a:lnTo>
                  <a:pt x="10" y="36"/>
                </a:lnTo>
                <a:lnTo>
                  <a:pt x="10" y="34"/>
                </a:lnTo>
                <a:lnTo>
                  <a:pt x="10" y="33"/>
                </a:lnTo>
                <a:lnTo>
                  <a:pt x="10" y="31"/>
                </a:lnTo>
                <a:lnTo>
                  <a:pt x="12" y="30"/>
                </a:lnTo>
                <a:lnTo>
                  <a:pt x="12" y="29"/>
                </a:lnTo>
                <a:lnTo>
                  <a:pt x="12" y="27"/>
                </a:lnTo>
                <a:lnTo>
                  <a:pt x="12" y="26"/>
                </a:lnTo>
                <a:lnTo>
                  <a:pt x="13" y="24"/>
                </a:lnTo>
                <a:lnTo>
                  <a:pt x="13" y="23"/>
                </a:lnTo>
                <a:lnTo>
                  <a:pt x="13" y="21"/>
                </a:lnTo>
                <a:lnTo>
                  <a:pt x="15" y="20"/>
                </a:lnTo>
                <a:lnTo>
                  <a:pt x="15" y="18"/>
                </a:lnTo>
                <a:lnTo>
                  <a:pt x="15" y="17"/>
                </a:lnTo>
                <a:lnTo>
                  <a:pt x="16" y="17"/>
                </a:lnTo>
                <a:lnTo>
                  <a:pt x="16" y="15"/>
                </a:lnTo>
                <a:lnTo>
                  <a:pt x="18" y="14"/>
                </a:lnTo>
                <a:lnTo>
                  <a:pt x="19" y="12"/>
                </a:lnTo>
                <a:lnTo>
                  <a:pt x="19" y="11"/>
                </a:lnTo>
                <a:lnTo>
                  <a:pt x="21" y="11"/>
                </a:lnTo>
                <a:lnTo>
                  <a:pt x="21" y="9"/>
                </a:lnTo>
                <a:lnTo>
                  <a:pt x="22" y="9"/>
                </a:lnTo>
                <a:lnTo>
                  <a:pt x="23" y="8"/>
                </a:lnTo>
                <a:lnTo>
                  <a:pt x="21" y="0"/>
                </a:lnTo>
                <a:lnTo>
                  <a:pt x="19" y="0"/>
                </a:lnTo>
                <a:lnTo>
                  <a:pt x="18" y="2"/>
                </a:lnTo>
                <a:lnTo>
                  <a:pt x="16" y="2"/>
                </a:lnTo>
                <a:lnTo>
                  <a:pt x="15" y="3"/>
                </a:lnTo>
                <a:lnTo>
                  <a:pt x="13" y="5"/>
                </a:lnTo>
                <a:lnTo>
                  <a:pt x="12" y="6"/>
                </a:lnTo>
                <a:lnTo>
                  <a:pt x="10" y="8"/>
                </a:lnTo>
                <a:lnTo>
                  <a:pt x="10" y="9"/>
                </a:lnTo>
                <a:lnTo>
                  <a:pt x="9" y="11"/>
                </a:lnTo>
                <a:lnTo>
                  <a:pt x="9" y="12"/>
                </a:lnTo>
                <a:lnTo>
                  <a:pt x="7" y="14"/>
                </a:lnTo>
                <a:lnTo>
                  <a:pt x="7" y="15"/>
                </a:lnTo>
                <a:lnTo>
                  <a:pt x="6" y="17"/>
                </a:lnTo>
                <a:lnTo>
                  <a:pt x="6" y="18"/>
                </a:lnTo>
                <a:lnTo>
                  <a:pt x="4" y="20"/>
                </a:lnTo>
                <a:lnTo>
                  <a:pt x="4" y="21"/>
                </a:lnTo>
                <a:lnTo>
                  <a:pt x="4" y="23"/>
                </a:lnTo>
                <a:lnTo>
                  <a:pt x="3" y="24"/>
                </a:lnTo>
                <a:lnTo>
                  <a:pt x="3" y="26"/>
                </a:lnTo>
                <a:lnTo>
                  <a:pt x="3" y="29"/>
                </a:lnTo>
                <a:lnTo>
                  <a:pt x="1" y="30"/>
                </a:lnTo>
                <a:lnTo>
                  <a:pt x="1" y="31"/>
                </a:lnTo>
                <a:lnTo>
                  <a:pt x="1" y="33"/>
                </a:lnTo>
                <a:lnTo>
                  <a:pt x="1" y="34"/>
                </a:lnTo>
                <a:lnTo>
                  <a:pt x="1" y="36"/>
                </a:lnTo>
                <a:lnTo>
                  <a:pt x="1" y="39"/>
                </a:lnTo>
                <a:lnTo>
                  <a:pt x="1" y="40"/>
                </a:lnTo>
                <a:lnTo>
                  <a:pt x="0" y="42"/>
                </a:lnTo>
                <a:lnTo>
                  <a:pt x="0" y="43"/>
                </a:lnTo>
                <a:lnTo>
                  <a:pt x="0" y="45"/>
                </a:lnTo>
                <a:lnTo>
                  <a:pt x="0" y="46"/>
                </a:lnTo>
                <a:lnTo>
                  <a:pt x="9" y="4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1" name="Freeform 17"/>
          <p:cNvSpPr>
            <a:spLocks/>
          </p:cNvSpPr>
          <p:nvPr/>
        </p:nvSpPr>
        <p:spPr bwMode="auto">
          <a:xfrm>
            <a:off x="3254544" y="5021265"/>
            <a:ext cx="69850" cy="90487"/>
          </a:xfrm>
          <a:custGeom>
            <a:avLst/>
            <a:gdLst>
              <a:gd name="T0" fmla="*/ 43 w 44"/>
              <a:gd name="T1" fmla="*/ 48 h 57"/>
              <a:gd name="T2" fmla="*/ 40 w 44"/>
              <a:gd name="T3" fmla="*/ 46 h 57"/>
              <a:gd name="T4" fmla="*/ 37 w 44"/>
              <a:gd name="T5" fmla="*/ 46 h 57"/>
              <a:gd name="T6" fmla="*/ 32 w 44"/>
              <a:gd name="T7" fmla="*/ 45 h 57"/>
              <a:gd name="T8" fmla="*/ 29 w 44"/>
              <a:gd name="T9" fmla="*/ 43 h 57"/>
              <a:gd name="T10" fmla="*/ 26 w 44"/>
              <a:gd name="T11" fmla="*/ 40 h 57"/>
              <a:gd name="T12" fmla="*/ 23 w 44"/>
              <a:gd name="T13" fmla="*/ 39 h 57"/>
              <a:gd name="T14" fmla="*/ 22 w 44"/>
              <a:gd name="T15" fmla="*/ 36 h 57"/>
              <a:gd name="T16" fmla="*/ 19 w 44"/>
              <a:gd name="T17" fmla="*/ 33 h 57"/>
              <a:gd name="T18" fmla="*/ 16 w 44"/>
              <a:gd name="T19" fmla="*/ 28 h 57"/>
              <a:gd name="T20" fmla="*/ 15 w 44"/>
              <a:gd name="T21" fmla="*/ 25 h 57"/>
              <a:gd name="T22" fmla="*/ 13 w 44"/>
              <a:gd name="T23" fmla="*/ 21 h 57"/>
              <a:gd name="T24" fmla="*/ 12 w 44"/>
              <a:gd name="T25" fmla="*/ 17 h 57"/>
              <a:gd name="T26" fmla="*/ 10 w 44"/>
              <a:gd name="T27" fmla="*/ 12 h 57"/>
              <a:gd name="T28" fmla="*/ 10 w 44"/>
              <a:gd name="T29" fmla="*/ 8 h 57"/>
              <a:gd name="T30" fmla="*/ 9 w 44"/>
              <a:gd name="T31" fmla="*/ 3 h 57"/>
              <a:gd name="T32" fmla="*/ 0 w 44"/>
              <a:gd name="T33" fmla="*/ 0 h 57"/>
              <a:gd name="T34" fmla="*/ 1 w 44"/>
              <a:gd name="T35" fmla="*/ 6 h 57"/>
              <a:gd name="T36" fmla="*/ 1 w 44"/>
              <a:gd name="T37" fmla="*/ 12 h 57"/>
              <a:gd name="T38" fmla="*/ 3 w 44"/>
              <a:gd name="T39" fmla="*/ 17 h 57"/>
              <a:gd name="T40" fmla="*/ 4 w 44"/>
              <a:gd name="T41" fmla="*/ 23 h 57"/>
              <a:gd name="T42" fmla="*/ 6 w 44"/>
              <a:gd name="T43" fmla="*/ 27 h 57"/>
              <a:gd name="T44" fmla="*/ 7 w 44"/>
              <a:gd name="T45" fmla="*/ 31 h 57"/>
              <a:gd name="T46" fmla="*/ 10 w 44"/>
              <a:gd name="T47" fmla="*/ 36 h 57"/>
              <a:gd name="T48" fmla="*/ 13 w 44"/>
              <a:gd name="T49" fmla="*/ 40 h 57"/>
              <a:gd name="T50" fmla="*/ 16 w 44"/>
              <a:gd name="T51" fmla="*/ 43 h 57"/>
              <a:gd name="T52" fmla="*/ 19 w 44"/>
              <a:gd name="T53" fmla="*/ 46 h 57"/>
              <a:gd name="T54" fmla="*/ 23 w 44"/>
              <a:gd name="T55" fmla="*/ 49 h 57"/>
              <a:gd name="T56" fmla="*/ 28 w 44"/>
              <a:gd name="T57" fmla="*/ 52 h 57"/>
              <a:gd name="T58" fmla="*/ 31 w 44"/>
              <a:gd name="T59" fmla="*/ 54 h 57"/>
              <a:gd name="T60" fmla="*/ 35 w 44"/>
              <a:gd name="T61" fmla="*/ 55 h 57"/>
              <a:gd name="T62" fmla="*/ 40 w 44"/>
              <a:gd name="T63" fmla="*/ 57 h 57"/>
              <a:gd name="T64" fmla="*/ 44 w 44"/>
              <a:gd name="T65" fmla="*/ 57 h 5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7"/>
              <a:gd name="T101" fmla="*/ 44 w 44"/>
              <a:gd name="T102" fmla="*/ 57 h 5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7">
                <a:moveTo>
                  <a:pt x="44" y="48"/>
                </a:moveTo>
                <a:lnTo>
                  <a:pt x="43" y="48"/>
                </a:lnTo>
                <a:lnTo>
                  <a:pt x="41" y="48"/>
                </a:lnTo>
                <a:lnTo>
                  <a:pt x="40" y="46"/>
                </a:lnTo>
                <a:lnTo>
                  <a:pt x="38" y="46"/>
                </a:lnTo>
                <a:lnTo>
                  <a:pt x="37" y="46"/>
                </a:lnTo>
                <a:lnTo>
                  <a:pt x="35" y="45"/>
                </a:lnTo>
                <a:lnTo>
                  <a:pt x="32" y="45"/>
                </a:lnTo>
                <a:lnTo>
                  <a:pt x="31" y="43"/>
                </a:lnTo>
                <a:lnTo>
                  <a:pt x="29" y="43"/>
                </a:lnTo>
                <a:lnTo>
                  <a:pt x="28" y="42"/>
                </a:lnTo>
                <a:lnTo>
                  <a:pt x="26" y="40"/>
                </a:lnTo>
                <a:lnTo>
                  <a:pt x="25" y="40"/>
                </a:lnTo>
                <a:lnTo>
                  <a:pt x="23" y="39"/>
                </a:lnTo>
                <a:lnTo>
                  <a:pt x="22" y="37"/>
                </a:lnTo>
                <a:lnTo>
                  <a:pt x="22" y="36"/>
                </a:lnTo>
                <a:lnTo>
                  <a:pt x="21" y="34"/>
                </a:lnTo>
                <a:lnTo>
                  <a:pt x="19" y="33"/>
                </a:lnTo>
                <a:lnTo>
                  <a:pt x="18" y="31"/>
                </a:lnTo>
                <a:lnTo>
                  <a:pt x="16" y="28"/>
                </a:lnTo>
                <a:lnTo>
                  <a:pt x="16" y="27"/>
                </a:lnTo>
                <a:lnTo>
                  <a:pt x="15" y="25"/>
                </a:lnTo>
                <a:lnTo>
                  <a:pt x="13" y="24"/>
                </a:lnTo>
                <a:lnTo>
                  <a:pt x="13" y="21"/>
                </a:lnTo>
                <a:lnTo>
                  <a:pt x="12" y="20"/>
                </a:lnTo>
                <a:lnTo>
                  <a:pt x="12" y="17"/>
                </a:lnTo>
                <a:lnTo>
                  <a:pt x="10" y="15"/>
                </a:lnTo>
                <a:lnTo>
                  <a:pt x="10" y="12"/>
                </a:lnTo>
                <a:lnTo>
                  <a:pt x="10" y="11"/>
                </a:lnTo>
                <a:lnTo>
                  <a:pt x="10" y="8"/>
                </a:lnTo>
                <a:lnTo>
                  <a:pt x="9" y="6"/>
                </a:lnTo>
                <a:lnTo>
                  <a:pt x="9" y="3"/>
                </a:lnTo>
                <a:lnTo>
                  <a:pt x="9" y="0"/>
                </a:lnTo>
                <a:lnTo>
                  <a:pt x="0" y="0"/>
                </a:lnTo>
                <a:lnTo>
                  <a:pt x="0" y="3"/>
                </a:lnTo>
                <a:lnTo>
                  <a:pt x="1" y="6"/>
                </a:lnTo>
                <a:lnTo>
                  <a:pt x="1" y="9"/>
                </a:lnTo>
                <a:lnTo>
                  <a:pt x="1" y="12"/>
                </a:lnTo>
                <a:lnTo>
                  <a:pt x="1" y="14"/>
                </a:lnTo>
                <a:lnTo>
                  <a:pt x="3" y="17"/>
                </a:lnTo>
                <a:lnTo>
                  <a:pt x="3" y="20"/>
                </a:lnTo>
                <a:lnTo>
                  <a:pt x="4" y="23"/>
                </a:lnTo>
                <a:lnTo>
                  <a:pt x="4" y="24"/>
                </a:lnTo>
                <a:lnTo>
                  <a:pt x="6" y="27"/>
                </a:lnTo>
                <a:lnTo>
                  <a:pt x="7" y="28"/>
                </a:lnTo>
                <a:lnTo>
                  <a:pt x="7" y="31"/>
                </a:lnTo>
                <a:lnTo>
                  <a:pt x="9" y="33"/>
                </a:lnTo>
                <a:lnTo>
                  <a:pt x="10" y="36"/>
                </a:lnTo>
                <a:lnTo>
                  <a:pt x="12" y="37"/>
                </a:lnTo>
                <a:lnTo>
                  <a:pt x="13" y="40"/>
                </a:lnTo>
                <a:lnTo>
                  <a:pt x="15" y="42"/>
                </a:lnTo>
                <a:lnTo>
                  <a:pt x="16" y="43"/>
                </a:lnTo>
                <a:lnTo>
                  <a:pt x="18" y="45"/>
                </a:lnTo>
                <a:lnTo>
                  <a:pt x="19" y="46"/>
                </a:lnTo>
                <a:lnTo>
                  <a:pt x="22" y="48"/>
                </a:lnTo>
                <a:lnTo>
                  <a:pt x="23" y="49"/>
                </a:lnTo>
                <a:lnTo>
                  <a:pt x="25" y="51"/>
                </a:lnTo>
                <a:lnTo>
                  <a:pt x="28" y="52"/>
                </a:lnTo>
                <a:lnTo>
                  <a:pt x="29" y="52"/>
                </a:lnTo>
                <a:lnTo>
                  <a:pt x="31" y="54"/>
                </a:lnTo>
                <a:lnTo>
                  <a:pt x="34" y="55"/>
                </a:lnTo>
                <a:lnTo>
                  <a:pt x="35" y="55"/>
                </a:lnTo>
                <a:lnTo>
                  <a:pt x="38" y="55"/>
                </a:lnTo>
                <a:lnTo>
                  <a:pt x="40" y="57"/>
                </a:lnTo>
                <a:lnTo>
                  <a:pt x="43" y="57"/>
                </a:lnTo>
                <a:lnTo>
                  <a:pt x="44" y="57"/>
                </a:lnTo>
                <a:lnTo>
                  <a:pt x="44" y="4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2" name="Freeform 18"/>
          <p:cNvSpPr>
            <a:spLocks/>
          </p:cNvSpPr>
          <p:nvPr/>
        </p:nvSpPr>
        <p:spPr bwMode="auto">
          <a:xfrm>
            <a:off x="3324394" y="5097465"/>
            <a:ext cx="273050" cy="14287"/>
          </a:xfrm>
          <a:custGeom>
            <a:avLst/>
            <a:gdLst>
              <a:gd name="T0" fmla="*/ 172 w 172"/>
              <a:gd name="T1" fmla="*/ 4 h 9"/>
              <a:gd name="T2" fmla="*/ 172 w 172"/>
              <a:gd name="T3" fmla="*/ 0 h 9"/>
              <a:gd name="T4" fmla="*/ 0 w 172"/>
              <a:gd name="T5" fmla="*/ 0 h 9"/>
              <a:gd name="T6" fmla="*/ 0 w 172"/>
              <a:gd name="T7" fmla="*/ 9 h 9"/>
              <a:gd name="T8" fmla="*/ 172 w 172"/>
              <a:gd name="T9" fmla="*/ 9 h 9"/>
              <a:gd name="T10" fmla="*/ 172 w 172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2"/>
              <a:gd name="T19" fmla="*/ 0 h 9"/>
              <a:gd name="T20" fmla="*/ 172 w 172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2" h="9">
                <a:moveTo>
                  <a:pt x="172" y="4"/>
                </a:moveTo>
                <a:lnTo>
                  <a:pt x="172" y="0"/>
                </a:lnTo>
                <a:lnTo>
                  <a:pt x="0" y="0"/>
                </a:lnTo>
                <a:lnTo>
                  <a:pt x="0" y="9"/>
                </a:lnTo>
                <a:lnTo>
                  <a:pt x="172" y="9"/>
                </a:lnTo>
                <a:lnTo>
                  <a:pt x="172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3325983" y="5268915"/>
            <a:ext cx="271463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4" name="Freeform 20"/>
          <p:cNvSpPr>
            <a:spLocks/>
          </p:cNvSpPr>
          <p:nvPr/>
        </p:nvSpPr>
        <p:spPr bwMode="auto">
          <a:xfrm>
            <a:off x="3256131" y="5268913"/>
            <a:ext cx="69850" cy="88900"/>
          </a:xfrm>
          <a:custGeom>
            <a:avLst/>
            <a:gdLst>
              <a:gd name="T0" fmla="*/ 9 w 44"/>
              <a:gd name="T1" fmla="*/ 53 h 56"/>
              <a:gd name="T2" fmla="*/ 9 w 44"/>
              <a:gd name="T3" fmla="*/ 49 h 56"/>
              <a:gd name="T4" fmla="*/ 11 w 44"/>
              <a:gd name="T5" fmla="*/ 44 h 56"/>
              <a:gd name="T6" fmla="*/ 11 w 44"/>
              <a:gd name="T7" fmla="*/ 40 h 56"/>
              <a:gd name="T8" fmla="*/ 12 w 44"/>
              <a:gd name="T9" fmla="*/ 35 h 56"/>
              <a:gd name="T10" fmla="*/ 14 w 44"/>
              <a:gd name="T11" fmla="*/ 31 h 56"/>
              <a:gd name="T12" fmla="*/ 17 w 44"/>
              <a:gd name="T13" fmla="*/ 28 h 56"/>
              <a:gd name="T14" fmla="*/ 18 w 44"/>
              <a:gd name="T15" fmla="*/ 23 h 56"/>
              <a:gd name="T16" fmla="*/ 21 w 44"/>
              <a:gd name="T17" fmla="*/ 20 h 56"/>
              <a:gd name="T18" fmla="*/ 24 w 44"/>
              <a:gd name="T19" fmla="*/ 18 h 56"/>
              <a:gd name="T20" fmla="*/ 27 w 44"/>
              <a:gd name="T21" fmla="*/ 16 h 56"/>
              <a:gd name="T22" fmla="*/ 30 w 44"/>
              <a:gd name="T23" fmla="*/ 13 h 56"/>
              <a:gd name="T24" fmla="*/ 33 w 44"/>
              <a:gd name="T25" fmla="*/ 12 h 56"/>
              <a:gd name="T26" fmla="*/ 36 w 44"/>
              <a:gd name="T27" fmla="*/ 10 h 56"/>
              <a:gd name="T28" fmla="*/ 39 w 44"/>
              <a:gd name="T29" fmla="*/ 10 h 56"/>
              <a:gd name="T30" fmla="*/ 43 w 44"/>
              <a:gd name="T31" fmla="*/ 9 h 56"/>
              <a:gd name="T32" fmla="*/ 44 w 44"/>
              <a:gd name="T33" fmla="*/ 0 h 56"/>
              <a:gd name="T34" fmla="*/ 40 w 44"/>
              <a:gd name="T35" fmla="*/ 0 h 56"/>
              <a:gd name="T36" fmla="*/ 36 w 44"/>
              <a:gd name="T37" fmla="*/ 1 h 56"/>
              <a:gd name="T38" fmla="*/ 31 w 44"/>
              <a:gd name="T39" fmla="*/ 3 h 56"/>
              <a:gd name="T40" fmla="*/ 27 w 44"/>
              <a:gd name="T41" fmla="*/ 4 h 56"/>
              <a:gd name="T42" fmla="*/ 22 w 44"/>
              <a:gd name="T43" fmla="*/ 7 h 56"/>
              <a:gd name="T44" fmla="*/ 20 w 44"/>
              <a:gd name="T45" fmla="*/ 10 h 56"/>
              <a:gd name="T46" fmla="*/ 17 w 44"/>
              <a:gd name="T47" fmla="*/ 13 h 56"/>
              <a:gd name="T48" fmla="*/ 12 w 44"/>
              <a:gd name="T49" fmla="*/ 16 h 56"/>
              <a:gd name="T50" fmla="*/ 9 w 44"/>
              <a:gd name="T51" fmla="*/ 20 h 56"/>
              <a:gd name="T52" fmla="*/ 8 w 44"/>
              <a:gd name="T53" fmla="*/ 25 h 56"/>
              <a:gd name="T54" fmla="*/ 5 w 44"/>
              <a:gd name="T55" fmla="*/ 29 h 56"/>
              <a:gd name="T56" fmla="*/ 3 w 44"/>
              <a:gd name="T57" fmla="*/ 34 h 56"/>
              <a:gd name="T58" fmla="*/ 2 w 44"/>
              <a:gd name="T59" fmla="*/ 40 h 56"/>
              <a:gd name="T60" fmla="*/ 0 w 44"/>
              <a:gd name="T61" fmla="*/ 44 h 56"/>
              <a:gd name="T62" fmla="*/ 0 w 44"/>
              <a:gd name="T63" fmla="*/ 50 h 56"/>
              <a:gd name="T64" fmla="*/ 0 w 44"/>
              <a:gd name="T65" fmla="*/ 56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6"/>
              <a:gd name="T101" fmla="*/ 44 w 44"/>
              <a:gd name="T102" fmla="*/ 56 h 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6">
                <a:moveTo>
                  <a:pt x="9" y="56"/>
                </a:moveTo>
                <a:lnTo>
                  <a:pt x="9" y="53"/>
                </a:lnTo>
                <a:lnTo>
                  <a:pt x="9" y="50"/>
                </a:lnTo>
                <a:lnTo>
                  <a:pt x="9" y="49"/>
                </a:lnTo>
                <a:lnTo>
                  <a:pt x="9" y="46"/>
                </a:lnTo>
                <a:lnTo>
                  <a:pt x="11" y="44"/>
                </a:lnTo>
                <a:lnTo>
                  <a:pt x="11" y="41"/>
                </a:lnTo>
                <a:lnTo>
                  <a:pt x="11" y="40"/>
                </a:lnTo>
                <a:lnTo>
                  <a:pt x="12" y="37"/>
                </a:lnTo>
                <a:lnTo>
                  <a:pt x="12" y="35"/>
                </a:lnTo>
                <a:lnTo>
                  <a:pt x="14" y="32"/>
                </a:lnTo>
                <a:lnTo>
                  <a:pt x="14" y="31"/>
                </a:lnTo>
                <a:lnTo>
                  <a:pt x="15" y="29"/>
                </a:lnTo>
                <a:lnTo>
                  <a:pt x="17" y="28"/>
                </a:lnTo>
                <a:lnTo>
                  <a:pt x="18" y="25"/>
                </a:lnTo>
                <a:lnTo>
                  <a:pt x="18" y="23"/>
                </a:lnTo>
                <a:lnTo>
                  <a:pt x="20" y="22"/>
                </a:lnTo>
                <a:lnTo>
                  <a:pt x="21" y="20"/>
                </a:lnTo>
                <a:lnTo>
                  <a:pt x="22" y="19"/>
                </a:lnTo>
                <a:lnTo>
                  <a:pt x="24" y="18"/>
                </a:lnTo>
                <a:lnTo>
                  <a:pt x="25" y="16"/>
                </a:lnTo>
                <a:lnTo>
                  <a:pt x="27" y="16"/>
                </a:lnTo>
                <a:lnTo>
                  <a:pt x="28" y="15"/>
                </a:lnTo>
                <a:lnTo>
                  <a:pt x="30" y="13"/>
                </a:lnTo>
                <a:lnTo>
                  <a:pt x="31" y="13"/>
                </a:lnTo>
                <a:lnTo>
                  <a:pt x="33" y="12"/>
                </a:lnTo>
                <a:lnTo>
                  <a:pt x="34" y="12"/>
                </a:lnTo>
                <a:lnTo>
                  <a:pt x="36" y="10"/>
                </a:lnTo>
                <a:lnTo>
                  <a:pt x="37" y="10"/>
                </a:lnTo>
                <a:lnTo>
                  <a:pt x="39" y="10"/>
                </a:lnTo>
                <a:lnTo>
                  <a:pt x="42" y="9"/>
                </a:lnTo>
                <a:lnTo>
                  <a:pt x="43" y="9"/>
                </a:lnTo>
                <a:lnTo>
                  <a:pt x="44" y="9"/>
                </a:lnTo>
                <a:lnTo>
                  <a:pt x="44" y="0"/>
                </a:lnTo>
                <a:lnTo>
                  <a:pt x="42" y="0"/>
                </a:lnTo>
                <a:lnTo>
                  <a:pt x="40" y="0"/>
                </a:lnTo>
                <a:lnTo>
                  <a:pt x="37" y="1"/>
                </a:lnTo>
                <a:lnTo>
                  <a:pt x="36" y="1"/>
                </a:lnTo>
                <a:lnTo>
                  <a:pt x="33" y="1"/>
                </a:lnTo>
                <a:lnTo>
                  <a:pt x="31" y="3"/>
                </a:lnTo>
                <a:lnTo>
                  <a:pt x="28" y="4"/>
                </a:lnTo>
                <a:lnTo>
                  <a:pt x="27" y="4"/>
                </a:lnTo>
                <a:lnTo>
                  <a:pt x="25" y="6"/>
                </a:lnTo>
                <a:lnTo>
                  <a:pt x="22" y="7"/>
                </a:lnTo>
                <a:lnTo>
                  <a:pt x="21" y="9"/>
                </a:lnTo>
                <a:lnTo>
                  <a:pt x="20" y="10"/>
                </a:lnTo>
                <a:lnTo>
                  <a:pt x="18" y="12"/>
                </a:lnTo>
                <a:lnTo>
                  <a:pt x="17" y="13"/>
                </a:lnTo>
                <a:lnTo>
                  <a:pt x="14" y="15"/>
                </a:lnTo>
                <a:lnTo>
                  <a:pt x="12" y="16"/>
                </a:lnTo>
                <a:lnTo>
                  <a:pt x="11" y="19"/>
                </a:lnTo>
                <a:lnTo>
                  <a:pt x="9" y="20"/>
                </a:lnTo>
                <a:lnTo>
                  <a:pt x="9" y="23"/>
                </a:lnTo>
                <a:lnTo>
                  <a:pt x="8" y="25"/>
                </a:lnTo>
                <a:lnTo>
                  <a:pt x="6" y="28"/>
                </a:lnTo>
                <a:lnTo>
                  <a:pt x="5" y="29"/>
                </a:lnTo>
                <a:lnTo>
                  <a:pt x="5" y="32"/>
                </a:lnTo>
                <a:lnTo>
                  <a:pt x="3" y="34"/>
                </a:lnTo>
                <a:lnTo>
                  <a:pt x="3" y="37"/>
                </a:lnTo>
                <a:lnTo>
                  <a:pt x="2" y="40"/>
                </a:lnTo>
                <a:lnTo>
                  <a:pt x="2" y="43"/>
                </a:lnTo>
                <a:lnTo>
                  <a:pt x="0" y="44"/>
                </a:lnTo>
                <a:lnTo>
                  <a:pt x="0" y="47"/>
                </a:lnTo>
                <a:lnTo>
                  <a:pt x="0" y="50"/>
                </a:lnTo>
                <a:lnTo>
                  <a:pt x="0" y="53"/>
                </a:lnTo>
                <a:lnTo>
                  <a:pt x="0" y="56"/>
                </a:lnTo>
                <a:lnTo>
                  <a:pt x="9" y="5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5" name="Freeform 21"/>
          <p:cNvSpPr>
            <a:spLocks/>
          </p:cNvSpPr>
          <p:nvPr/>
        </p:nvSpPr>
        <p:spPr bwMode="auto">
          <a:xfrm>
            <a:off x="3256131" y="5357813"/>
            <a:ext cx="39688" cy="74612"/>
          </a:xfrm>
          <a:custGeom>
            <a:avLst/>
            <a:gdLst>
              <a:gd name="T0" fmla="*/ 25 w 25"/>
              <a:gd name="T1" fmla="*/ 40 h 47"/>
              <a:gd name="T2" fmla="*/ 22 w 25"/>
              <a:gd name="T3" fmla="*/ 37 h 47"/>
              <a:gd name="T4" fmla="*/ 21 w 25"/>
              <a:gd name="T5" fmla="*/ 34 h 47"/>
              <a:gd name="T6" fmla="*/ 20 w 25"/>
              <a:gd name="T7" fmla="*/ 33 h 47"/>
              <a:gd name="T8" fmla="*/ 17 w 25"/>
              <a:gd name="T9" fmla="*/ 30 h 47"/>
              <a:gd name="T10" fmla="*/ 15 w 25"/>
              <a:gd name="T11" fmla="*/ 27 h 47"/>
              <a:gd name="T12" fmla="*/ 14 w 25"/>
              <a:gd name="T13" fmla="*/ 24 h 47"/>
              <a:gd name="T14" fmla="*/ 12 w 25"/>
              <a:gd name="T15" fmla="*/ 21 h 47"/>
              <a:gd name="T16" fmla="*/ 12 w 25"/>
              <a:gd name="T17" fmla="*/ 18 h 47"/>
              <a:gd name="T18" fmla="*/ 11 w 25"/>
              <a:gd name="T19" fmla="*/ 15 h 47"/>
              <a:gd name="T20" fmla="*/ 11 w 25"/>
              <a:gd name="T21" fmla="*/ 12 h 47"/>
              <a:gd name="T22" fmla="*/ 9 w 25"/>
              <a:gd name="T23" fmla="*/ 9 h 47"/>
              <a:gd name="T24" fmla="*/ 9 w 25"/>
              <a:gd name="T25" fmla="*/ 6 h 47"/>
              <a:gd name="T26" fmla="*/ 9 w 25"/>
              <a:gd name="T27" fmla="*/ 3 h 47"/>
              <a:gd name="T28" fmla="*/ 9 w 25"/>
              <a:gd name="T29" fmla="*/ 0 h 47"/>
              <a:gd name="T30" fmla="*/ 0 w 25"/>
              <a:gd name="T31" fmla="*/ 1 h 47"/>
              <a:gd name="T32" fmla="*/ 0 w 25"/>
              <a:gd name="T33" fmla="*/ 4 h 47"/>
              <a:gd name="T34" fmla="*/ 0 w 25"/>
              <a:gd name="T35" fmla="*/ 7 h 47"/>
              <a:gd name="T36" fmla="*/ 0 w 25"/>
              <a:gd name="T37" fmla="*/ 12 h 47"/>
              <a:gd name="T38" fmla="*/ 2 w 25"/>
              <a:gd name="T39" fmla="*/ 15 h 47"/>
              <a:gd name="T40" fmla="*/ 2 w 25"/>
              <a:gd name="T41" fmla="*/ 18 h 47"/>
              <a:gd name="T42" fmla="*/ 3 w 25"/>
              <a:gd name="T43" fmla="*/ 21 h 47"/>
              <a:gd name="T44" fmla="*/ 5 w 25"/>
              <a:gd name="T45" fmla="*/ 24 h 47"/>
              <a:gd name="T46" fmla="*/ 6 w 25"/>
              <a:gd name="T47" fmla="*/ 27 h 47"/>
              <a:gd name="T48" fmla="*/ 8 w 25"/>
              <a:gd name="T49" fmla="*/ 30 h 47"/>
              <a:gd name="T50" fmla="*/ 9 w 25"/>
              <a:gd name="T51" fmla="*/ 33 h 47"/>
              <a:gd name="T52" fmla="*/ 11 w 25"/>
              <a:gd name="T53" fmla="*/ 36 h 47"/>
              <a:gd name="T54" fmla="*/ 12 w 25"/>
              <a:gd name="T55" fmla="*/ 38 h 47"/>
              <a:gd name="T56" fmla="*/ 15 w 25"/>
              <a:gd name="T57" fmla="*/ 41 h 47"/>
              <a:gd name="T58" fmla="*/ 17 w 25"/>
              <a:gd name="T59" fmla="*/ 44 h 47"/>
              <a:gd name="T60" fmla="*/ 20 w 25"/>
              <a:gd name="T61" fmla="*/ 46 h 47"/>
              <a:gd name="T62" fmla="*/ 20 w 25"/>
              <a:gd name="T63" fmla="*/ 46 h 47"/>
              <a:gd name="T64" fmla="*/ 24 w 25"/>
              <a:gd name="T65" fmla="*/ 38 h 4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5"/>
              <a:gd name="T100" fmla="*/ 0 h 47"/>
              <a:gd name="T101" fmla="*/ 25 w 25"/>
              <a:gd name="T102" fmla="*/ 47 h 4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5" h="47">
                <a:moveTo>
                  <a:pt x="24" y="38"/>
                </a:moveTo>
                <a:lnTo>
                  <a:pt x="25" y="40"/>
                </a:lnTo>
                <a:lnTo>
                  <a:pt x="24" y="38"/>
                </a:lnTo>
                <a:lnTo>
                  <a:pt x="22" y="37"/>
                </a:lnTo>
                <a:lnTo>
                  <a:pt x="21" y="36"/>
                </a:lnTo>
                <a:lnTo>
                  <a:pt x="21" y="34"/>
                </a:lnTo>
                <a:lnTo>
                  <a:pt x="20" y="34"/>
                </a:lnTo>
                <a:lnTo>
                  <a:pt x="20" y="33"/>
                </a:lnTo>
                <a:lnTo>
                  <a:pt x="18" y="31"/>
                </a:lnTo>
                <a:lnTo>
                  <a:pt x="17" y="30"/>
                </a:lnTo>
                <a:lnTo>
                  <a:pt x="17" y="28"/>
                </a:lnTo>
                <a:lnTo>
                  <a:pt x="15" y="27"/>
                </a:lnTo>
                <a:lnTo>
                  <a:pt x="15" y="25"/>
                </a:lnTo>
                <a:lnTo>
                  <a:pt x="14" y="24"/>
                </a:lnTo>
                <a:lnTo>
                  <a:pt x="14" y="22"/>
                </a:lnTo>
                <a:lnTo>
                  <a:pt x="12" y="21"/>
                </a:lnTo>
                <a:lnTo>
                  <a:pt x="12" y="19"/>
                </a:lnTo>
                <a:lnTo>
                  <a:pt x="12" y="18"/>
                </a:lnTo>
                <a:lnTo>
                  <a:pt x="11" y="16"/>
                </a:lnTo>
                <a:lnTo>
                  <a:pt x="11" y="15"/>
                </a:lnTo>
                <a:lnTo>
                  <a:pt x="11" y="13"/>
                </a:lnTo>
                <a:lnTo>
                  <a:pt x="11" y="12"/>
                </a:lnTo>
                <a:lnTo>
                  <a:pt x="9" y="10"/>
                </a:lnTo>
                <a:lnTo>
                  <a:pt x="9" y="9"/>
                </a:lnTo>
                <a:lnTo>
                  <a:pt x="9" y="7"/>
                </a:lnTo>
                <a:lnTo>
                  <a:pt x="9" y="6"/>
                </a:lnTo>
                <a:lnTo>
                  <a:pt x="9" y="4"/>
                </a:lnTo>
                <a:lnTo>
                  <a:pt x="9" y="3"/>
                </a:lnTo>
                <a:lnTo>
                  <a:pt x="9" y="1"/>
                </a:lnTo>
                <a:lnTo>
                  <a:pt x="9" y="0"/>
                </a:ln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  <a:lnTo>
                  <a:pt x="0" y="9"/>
                </a:lnTo>
                <a:lnTo>
                  <a:pt x="0" y="12"/>
                </a:lnTo>
                <a:lnTo>
                  <a:pt x="2" y="13"/>
                </a:lnTo>
                <a:lnTo>
                  <a:pt x="2" y="15"/>
                </a:lnTo>
                <a:lnTo>
                  <a:pt x="2" y="16"/>
                </a:lnTo>
                <a:lnTo>
                  <a:pt x="2" y="18"/>
                </a:lnTo>
                <a:lnTo>
                  <a:pt x="3" y="19"/>
                </a:lnTo>
                <a:lnTo>
                  <a:pt x="3" y="21"/>
                </a:lnTo>
                <a:lnTo>
                  <a:pt x="3" y="22"/>
                </a:lnTo>
                <a:lnTo>
                  <a:pt x="5" y="24"/>
                </a:lnTo>
                <a:lnTo>
                  <a:pt x="5" y="25"/>
                </a:lnTo>
                <a:lnTo>
                  <a:pt x="6" y="27"/>
                </a:lnTo>
                <a:lnTo>
                  <a:pt x="6" y="28"/>
                </a:lnTo>
                <a:lnTo>
                  <a:pt x="8" y="30"/>
                </a:lnTo>
                <a:lnTo>
                  <a:pt x="8" y="31"/>
                </a:lnTo>
                <a:lnTo>
                  <a:pt x="9" y="33"/>
                </a:lnTo>
                <a:lnTo>
                  <a:pt x="9" y="34"/>
                </a:lnTo>
                <a:lnTo>
                  <a:pt x="11" y="36"/>
                </a:lnTo>
                <a:lnTo>
                  <a:pt x="11" y="37"/>
                </a:lnTo>
                <a:lnTo>
                  <a:pt x="12" y="38"/>
                </a:lnTo>
                <a:lnTo>
                  <a:pt x="14" y="40"/>
                </a:lnTo>
                <a:lnTo>
                  <a:pt x="15" y="41"/>
                </a:lnTo>
                <a:lnTo>
                  <a:pt x="15" y="43"/>
                </a:lnTo>
                <a:lnTo>
                  <a:pt x="17" y="44"/>
                </a:lnTo>
                <a:lnTo>
                  <a:pt x="18" y="44"/>
                </a:lnTo>
                <a:lnTo>
                  <a:pt x="20" y="46"/>
                </a:lnTo>
                <a:lnTo>
                  <a:pt x="21" y="47"/>
                </a:lnTo>
                <a:lnTo>
                  <a:pt x="20" y="46"/>
                </a:lnTo>
                <a:lnTo>
                  <a:pt x="21" y="47"/>
                </a:lnTo>
                <a:lnTo>
                  <a:pt x="24" y="3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6" name="Freeform 22"/>
          <p:cNvSpPr>
            <a:spLocks/>
          </p:cNvSpPr>
          <p:nvPr/>
        </p:nvSpPr>
        <p:spPr bwMode="auto">
          <a:xfrm>
            <a:off x="3289469" y="5418138"/>
            <a:ext cx="215900" cy="290512"/>
          </a:xfrm>
          <a:custGeom>
            <a:avLst/>
            <a:gdLst>
              <a:gd name="T0" fmla="*/ 136 w 136"/>
              <a:gd name="T1" fmla="*/ 175 h 183"/>
              <a:gd name="T2" fmla="*/ 135 w 136"/>
              <a:gd name="T3" fmla="*/ 162 h 183"/>
              <a:gd name="T4" fmla="*/ 132 w 136"/>
              <a:gd name="T5" fmla="*/ 147 h 183"/>
              <a:gd name="T6" fmla="*/ 129 w 136"/>
              <a:gd name="T7" fmla="*/ 132 h 183"/>
              <a:gd name="T8" fmla="*/ 125 w 136"/>
              <a:gd name="T9" fmla="*/ 119 h 183"/>
              <a:gd name="T10" fmla="*/ 119 w 136"/>
              <a:gd name="T11" fmla="*/ 106 h 183"/>
              <a:gd name="T12" fmla="*/ 111 w 136"/>
              <a:gd name="T13" fmla="*/ 94 h 183"/>
              <a:gd name="T14" fmla="*/ 104 w 136"/>
              <a:gd name="T15" fmla="*/ 80 h 183"/>
              <a:gd name="T16" fmla="*/ 95 w 136"/>
              <a:gd name="T17" fmla="*/ 69 h 183"/>
              <a:gd name="T18" fmla="*/ 85 w 136"/>
              <a:gd name="T19" fmla="*/ 57 h 183"/>
              <a:gd name="T20" fmla="*/ 75 w 136"/>
              <a:gd name="T21" fmla="*/ 46 h 183"/>
              <a:gd name="T22" fmla="*/ 63 w 136"/>
              <a:gd name="T23" fmla="*/ 36 h 183"/>
              <a:gd name="T24" fmla="*/ 51 w 136"/>
              <a:gd name="T25" fmla="*/ 27 h 183"/>
              <a:gd name="T26" fmla="*/ 38 w 136"/>
              <a:gd name="T27" fmla="*/ 18 h 183"/>
              <a:gd name="T28" fmla="*/ 25 w 136"/>
              <a:gd name="T29" fmla="*/ 11 h 183"/>
              <a:gd name="T30" fmla="*/ 10 w 136"/>
              <a:gd name="T31" fmla="*/ 3 h 183"/>
              <a:gd name="T32" fmla="*/ 0 w 136"/>
              <a:gd name="T33" fmla="*/ 9 h 183"/>
              <a:gd name="T34" fmla="*/ 13 w 136"/>
              <a:gd name="T35" fmla="*/ 15 h 183"/>
              <a:gd name="T36" fmla="*/ 26 w 136"/>
              <a:gd name="T37" fmla="*/ 23 h 183"/>
              <a:gd name="T38" fmla="*/ 40 w 136"/>
              <a:gd name="T39" fmla="*/ 30 h 183"/>
              <a:gd name="T40" fmla="*/ 51 w 136"/>
              <a:gd name="T41" fmla="*/ 39 h 183"/>
              <a:gd name="T42" fmla="*/ 63 w 136"/>
              <a:gd name="T43" fmla="*/ 48 h 183"/>
              <a:gd name="T44" fmla="*/ 73 w 136"/>
              <a:gd name="T45" fmla="*/ 58 h 183"/>
              <a:gd name="T46" fmla="*/ 84 w 136"/>
              <a:gd name="T47" fmla="*/ 69 h 183"/>
              <a:gd name="T48" fmla="*/ 92 w 136"/>
              <a:gd name="T49" fmla="*/ 80 h 183"/>
              <a:gd name="T50" fmla="*/ 100 w 136"/>
              <a:gd name="T51" fmla="*/ 92 h 183"/>
              <a:gd name="T52" fmla="*/ 107 w 136"/>
              <a:gd name="T53" fmla="*/ 104 h 183"/>
              <a:gd name="T54" fmla="*/ 113 w 136"/>
              <a:gd name="T55" fmla="*/ 116 h 183"/>
              <a:gd name="T56" fmla="*/ 119 w 136"/>
              <a:gd name="T57" fmla="*/ 129 h 183"/>
              <a:gd name="T58" fmla="*/ 122 w 136"/>
              <a:gd name="T59" fmla="*/ 143 h 183"/>
              <a:gd name="T60" fmla="*/ 125 w 136"/>
              <a:gd name="T61" fmla="*/ 156 h 183"/>
              <a:gd name="T62" fmla="*/ 126 w 136"/>
              <a:gd name="T63" fmla="*/ 169 h 183"/>
              <a:gd name="T64" fmla="*/ 128 w 136"/>
              <a:gd name="T65" fmla="*/ 183 h 18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183"/>
              <a:gd name="T101" fmla="*/ 136 w 136"/>
              <a:gd name="T102" fmla="*/ 183 h 18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183">
                <a:moveTo>
                  <a:pt x="136" y="183"/>
                </a:moveTo>
                <a:lnTo>
                  <a:pt x="136" y="175"/>
                </a:lnTo>
                <a:lnTo>
                  <a:pt x="135" y="168"/>
                </a:lnTo>
                <a:lnTo>
                  <a:pt x="135" y="162"/>
                </a:lnTo>
                <a:lnTo>
                  <a:pt x="134" y="154"/>
                </a:lnTo>
                <a:lnTo>
                  <a:pt x="132" y="147"/>
                </a:lnTo>
                <a:lnTo>
                  <a:pt x="131" y="140"/>
                </a:lnTo>
                <a:lnTo>
                  <a:pt x="129" y="132"/>
                </a:lnTo>
                <a:lnTo>
                  <a:pt x="126" y="126"/>
                </a:lnTo>
                <a:lnTo>
                  <a:pt x="125" y="119"/>
                </a:lnTo>
                <a:lnTo>
                  <a:pt x="122" y="113"/>
                </a:lnTo>
                <a:lnTo>
                  <a:pt x="119" y="106"/>
                </a:lnTo>
                <a:lnTo>
                  <a:pt x="114" y="100"/>
                </a:lnTo>
                <a:lnTo>
                  <a:pt x="111" y="94"/>
                </a:lnTo>
                <a:lnTo>
                  <a:pt x="107" y="86"/>
                </a:lnTo>
                <a:lnTo>
                  <a:pt x="104" y="80"/>
                </a:lnTo>
                <a:lnTo>
                  <a:pt x="100" y="75"/>
                </a:lnTo>
                <a:lnTo>
                  <a:pt x="95" y="69"/>
                </a:lnTo>
                <a:lnTo>
                  <a:pt x="91" y="63"/>
                </a:lnTo>
                <a:lnTo>
                  <a:pt x="85" y="57"/>
                </a:lnTo>
                <a:lnTo>
                  <a:pt x="81" y="52"/>
                </a:lnTo>
                <a:lnTo>
                  <a:pt x="75" y="46"/>
                </a:lnTo>
                <a:lnTo>
                  <a:pt x="69" y="42"/>
                </a:lnTo>
                <a:lnTo>
                  <a:pt x="63" y="36"/>
                </a:lnTo>
                <a:lnTo>
                  <a:pt x="57" y="32"/>
                </a:lnTo>
                <a:lnTo>
                  <a:pt x="51" y="27"/>
                </a:lnTo>
                <a:lnTo>
                  <a:pt x="44" y="23"/>
                </a:lnTo>
                <a:lnTo>
                  <a:pt x="38" y="18"/>
                </a:lnTo>
                <a:lnTo>
                  <a:pt x="31" y="14"/>
                </a:lnTo>
                <a:lnTo>
                  <a:pt x="25" y="11"/>
                </a:lnTo>
                <a:lnTo>
                  <a:pt x="18" y="6"/>
                </a:lnTo>
                <a:lnTo>
                  <a:pt x="10" y="3"/>
                </a:lnTo>
                <a:lnTo>
                  <a:pt x="3" y="0"/>
                </a:lnTo>
                <a:lnTo>
                  <a:pt x="0" y="9"/>
                </a:lnTo>
                <a:lnTo>
                  <a:pt x="6" y="12"/>
                </a:lnTo>
                <a:lnTo>
                  <a:pt x="13" y="15"/>
                </a:lnTo>
                <a:lnTo>
                  <a:pt x="21" y="18"/>
                </a:lnTo>
                <a:lnTo>
                  <a:pt x="26" y="23"/>
                </a:lnTo>
                <a:lnTo>
                  <a:pt x="34" y="26"/>
                </a:lnTo>
                <a:lnTo>
                  <a:pt x="40" y="30"/>
                </a:lnTo>
                <a:lnTo>
                  <a:pt x="45" y="35"/>
                </a:lnTo>
                <a:lnTo>
                  <a:pt x="51" y="39"/>
                </a:lnTo>
                <a:lnTo>
                  <a:pt x="57" y="43"/>
                </a:lnTo>
                <a:lnTo>
                  <a:pt x="63" y="48"/>
                </a:lnTo>
                <a:lnTo>
                  <a:pt x="69" y="52"/>
                </a:lnTo>
                <a:lnTo>
                  <a:pt x="73" y="58"/>
                </a:lnTo>
                <a:lnTo>
                  <a:pt x="79" y="63"/>
                </a:lnTo>
                <a:lnTo>
                  <a:pt x="84" y="69"/>
                </a:lnTo>
                <a:lnTo>
                  <a:pt x="88" y="75"/>
                </a:lnTo>
                <a:lnTo>
                  <a:pt x="92" y="80"/>
                </a:lnTo>
                <a:lnTo>
                  <a:pt x="97" y="86"/>
                </a:lnTo>
                <a:lnTo>
                  <a:pt x="100" y="92"/>
                </a:lnTo>
                <a:lnTo>
                  <a:pt x="104" y="98"/>
                </a:lnTo>
                <a:lnTo>
                  <a:pt x="107" y="104"/>
                </a:lnTo>
                <a:lnTo>
                  <a:pt x="110" y="110"/>
                </a:lnTo>
                <a:lnTo>
                  <a:pt x="113" y="116"/>
                </a:lnTo>
                <a:lnTo>
                  <a:pt x="116" y="122"/>
                </a:lnTo>
                <a:lnTo>
                  <a:pt x="119" y="129"/>
                </a:lnTo>
                <a:lnTo>
                  <a:pt x="120" y="135"/>
                </a:lnTo>
                <a:lnTo>
                  <a:pt x="122" y="143"/>
                </a:lnTo>
                <a:lnTo>
                  <a:pt x="123" y="149"/>
                </a:lnTo>
                <a:lnTo>
                  <a:pt x="125" y="156"/>
                </a:lnTo>
                <a:lnTo>
                  <a:pt x="126" y="162"/>
                </a:lnTo>
                <a:lnTo>
                  <a:pt x="126" y="169"/>
                </a:lnTo>
                <a:lnTo>
                  <a:pt x="128" y="175"/>
                </a:lnTo>
                <a:lnTo>
                  <a:pt x="128" y="183"/>
                </a:lnTo>
                <a:lnTo>
                  <a:pt x="136" y="18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7" name="Freeform 23"/>
          <p:cNvSpPr>
            <a:spLocks/>
          </p:cNvSpPr>
          <p:nvPr/>
        </p:nvSpPr>
        <p:spPr bwMode="auto">
          <a:xfrm>
            <a:off x="3143419" y="5708652"/>
            <a:ext cx="361950" cy="315913"/>
          </a:xfrm>
          <a:custGeom>
            <a:avLst/>
            <a:gdLst>
              <a:gd name="T0" fmla="*/ 11 w 228"/>
              <a:gd name="T1" fmla="*/ 199 h 199"/>
              <a:gd name="T2" fmla="*/ 33 w 228"/>
              <a:gd name="T3" fmla="*/ 196 h 199"/>
              <a:gd name="T4" fmla="*/ 55 w 228"/>
              <a:gd name="T5" fmla="*/ 194 h 199"/>
              <a:gd name="T6" fmla="*/ 77 w 228"/>
              <a:gd name="T7" fmla="*/ 188 h 199"/>
              <a:gd name="T8" fmla="*/ 98 w 228"/>
              <a:gd name="T9" fmla="*/ 180 h 199"/>
              <a:gd name="T10" fmla="*/ 117 w 228"/>
              <a:gd name="T11" fmla="*/ 171 h 199"/>
              <a:gd name="T12" fmla="*/ 136 w 228"/>
              <a:gd name="T13" fmla="*/ 159 h 199"/>
              <a:gd name="T14" fmla="*/ 152 w 228"/>
              <a:gd name="T15" fmla="*/ 148 h 199"/>
              <a:gd name="T16" fmla="*/ 168 w 228"/>
              <a:gd name="T17" fmla="*/ 134 h 199"/>
              <a:gd name="T18" fmla="*/ 183 w 228"/>
              <a:gd name="T19" fmla="*/ 119 h 199"/>
              <a:gd name="T20" fmla="*/ 195 w 228"/>
              <a:gd name="T21" fmla="*/ 103 h 199"/>
              <a:gd name="T22" fmla="*/ 205 w 228"/>
              <a:gd name="T23" fmla="*/ 87 h 199"/>
              <a:gd name="T24" fmla="*/ 214 w 228"/>
              <a:gd name="T25" fmla="*/ 69 h 199"/>
              <a:gd name="T26" fmla="*/ 221 w 228"/>
              <a:gd name="T27" fmla="*/ 50 h 199"/>
              <a:gd name="T28" fmla="*/ 226 w 228"/>
              <a:gd name="T29" fmla="*/ 31 h 199"/>
              <a:gd name="T30" fmla="*/ 228 w 228"/>
              <a:gd name="T31" fmla="*/ 10 h 199"/>
              <a:gd name="T32" fmla="*/ 220 w 228"/>
              <a:gd name="T33" fmla="*/ 0 h 199"/>
              <a:gd name="T34" fmla="*/ 218 w 228"/>
              <a:gd name="T35" fmla="*/ 19 h 199"/>
              <a:gd name="T36" fmla="*/ 215 w 228"/>
              <a:gd name="T37" fmla="*/ 38 h 199"/>
              <a:gd name="T38" fmla="*/ 209 w 228"/>
              <a:gd name="T39" fmla="*/ 56 h 199"/>
              <a:gd name="T40" fmla="*/ 202 w 228"/>
              <a:gd name="T41" fmla="*/ 74 h 199"/>
              <a:gd name="T42" fmla="*/ 193 w 228"/>
              <a:gd name="T43" fmla="*/ 90 h 199"/>
              <a:gd name="T44" fmla="*/ 181 w 228"/>
              <a:gd name="T45" fmla="*/ 106 h 199"/>
              <a:gd name="T46" fmla="*/ 170 w 228"/>
              <a:gd name="T47" fmla="*/ 121 h 199"/>
              <a:gd name="T48" fmla="*/ 155 w 228"/>
              <a:gd name="T49" fmla="*/ 134 h 199"/>
              <a:gd name="T50" fmla="*/ 139 w 228"/>
              <a:gd name="T51" fmla="*/ 146 h 199"/>
              <a:gd name="T52" fmla="*/ 123 w 228"/>
              <a:gd name="T53" fmla="*/ 158 h 199"/>
              <a:gd name="T54" fmla="*/ 104 w 228"/>
              <a:gd name="T55" fmla="*/ 167 h 199"/>
              <a:gd name="T56" fmla="*/ 85 w 228"/>
              <a:gd name="T57" fmla="*/ 176 h 199"/>
              <a:gd name="T58" fmla="*/ 64 w 228"/>
              <a:gd name="T59" fmla="*/ 182 h 199"/>
              <a:gd name="T60" fmla="*/ 44 w 228"/>
              <a:gd name="T61" fmla="*/ 186 h 199"/>
              <a:gd name="T62" fmla="*/ 22 w 228"/>
              <a:gd name="T63" fmla="*/ 189 h 199"/>
              <a:gd name="T64" fmla="*/ 0 w 228"/>
              <a:gd name="T65" fmla="*/ 191 h 1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8"/>
              <a:gd name="T100" fmla="*/ 0 h 199"/>
              <a:gd name="T101" fmla="*/ 228 w 228"/>
              <a:gd name="T102" fmla="*/ 199 h 1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8" h="199">
                <a:moveTo>
                  <a:pt x="0" y="199"/>
                </a:moveTo>
                <a:lnTo>
                  <a:pt x="11" y="199"/>
                </a:lnTo>
                <a:lnTo>
                  <a:pt x="22" y="198"/>
                </a:lnTo>
                <a:lnTo>
                  <a:pt x="33" y="196"/>
                </a:lnTo>
                <a:lnTo>
                  <a:pt x="45" y="195"/>
                </a:lnTo>
                <a:lnTo>
                  <a:pt x="55" y="194"/>
                </a:lnTo>
                <a:lnTo>
                  <a:pt x="67" y="191"/>
                </a:lnTo>
                <a:lnTo>
                  <a:pt x="77" y="188"/>
                </a:lnTo>
                <a:lnTo>
                  <a:pt x="88" y="183"/>
                </a:lnTo>
                <a:lnTo>
                  <a:pt x="98" y="180"/>
                </a:lnTo>
                <a:lnTo>
                  <a:pt x="108" y="176"/>
                </a:lnTo>
                <a:lnTo>
                  <a:pt x="117" y="171"/>
                </a:lnTo>
                <a:lnTo>
                  <a:pt x="127" y="165"/>
                </a:lnTo>
                <a:lnTo>
                  <a:pt x="136" y="159"/>
                </a:lnTo>
                <a:lnTo>
                  <a:pt x="145" y="154"/>
                </a:lnTo>
                <a:lnTo>
                  <a:pt x="152" y="148"/>
                </a:lnTo>
                <a:lnTo>
                  <a:pt x="161" y="142"/>
                </a:lnTo>
                <a:lnTo>
                  <a:pt x="168" y="134"/>
                </a:lnTo>
                <a:lnTo>
                  <a:pt x="176" y="127"/>
                </a:lnTo>
                <a:lnTo>
                  <a:pt x="183" y="119"/>
                </a:lnTo>
                <a:lnTo>
                  <a:pt x="189" y="112"/>
                </a:lnTo>
                <a:lnTo>
                  <a:pt x="195" y="103"/>
                </a:lnTo>
                <a:lnTo>
                  <a:pt x="201" y="94"/>
                </a:lnTo>
                <a:lnTo>
                  <a:pt x="205" y="87"/>
                </a:lnTo>
                <a:lnTo>
                  <a:pt x="209" y="78"/>
                </a:lnTo>
                <a:lnTo>
                  <a:pt x="214" y="69"/>
                </a:lnTo>
                <a:lnTo>
                  <a:pt x="218" y="59"/>
                </a:lnTo>
                <a:lnTo>
                  <a:pt x="221" y="50"/>
                </a:lnTo>
                <a:lnTo>
                  <a:pt x="224" y="40"/>
                </a:lnTo>
                <a:lnTo>
                  <a:pt x="226" y="31"/>
                </a:lnTo>
                <a:lnTo>
                  <a:pt x="227" y="20"/>
                </a:lnTo>
                <a:lnTo>
                  <a:pt x="228" y="10"/>
                </a:lnTo>
                <a:lnTo>
                  <a:pt x="228" y="0"/>
                </a:lnTo>
                <a:lnTo>
                  <a:pt x="220" y="0"/>
                </a:lnTo>
                <a:lnTo>
                  <a:pt x="220" y="10"/>
                </a:lnTo>
                <a:lnTo>
                  <a:pt x="218" y="19"/>
                </a:lnTo>
                <a:lnTo>
                  <a:pt x="217" y="29"/>
                </a:lnTo>
                <a:lnTo>
                  <a:pt x="215" y="38"/>
                </a:lnTo>
                <a:lnTo>
                  <a:pt x="212" y="47"/>
                </a:lnTo>
                <a:lnTo>
                  <a:pt x="209" y="56"/>
                </a:lnTo>
                <a:lnTo>
                  <a:pt x="206" y="65"/>
                </a:lnTo>
                <a:lnTo>
                  <a:pt x="202" y="74"/>
                </a:lnTo>
                <a:lnTo>
                  <a:pt x="198" y="82"/>
                </a:lnTo>
                <a:lnTo>
                  <a:pt x="193" y="90"/>
                </a:lnTo>
                <a:lnTo>
                  <a:pt x="187" y="99"/>
                </a:lnTo>
                <a:lnTo>
                  <a:pt x="181" y="106"/>
                </a:lnTo>
                <a:lnTo>
                  <a:pt x="176" y="114"/>
                </a:lnTo>
                <a:lnTo>
                  <a:pt x="170" y="121"/>
                </a:lnTo>
                <a:lnTo>
                  <a:pt x="162" y="128"/>
                </a:lnTo>
                <a:lnTo>
                  <a:pt x="155" y="134"/>
                </a:lnTo>
                <a:lnTo>
                  <a:pt x="148" y="140"/>
                </a:lnTo>
                <a:lnTo>
                  <a:pt x="139" y="146"/>
                </a:lnTo>
                <a:lnTo>
                  <a:pt x="132" y="152"/>
                </a:lnTo>
                <a:lnTo>
                  <a:pt x="123" y="158"/>
                </a:lnTo>
                <a:lnTo>
                  <a:pt x="114" y="162"/>
                </a:lnTo>
                <a:lnTo>
                  <a:pt x="104" y="167"/>
                </a:lnTo>
                <a:lnTo>
                  <a:pt x="95" y="171"/>
                </a:lnTo>
                <a:lnTo>
                  <a:pt x="85" y="176"/>
                </a:lnTo>
                <a:lnTo>
                  <a:pt x="74" y="179"/>
                </a:lnTo>
                <a:lnTo>
                  <a:pt x="64" y="182"/>
                </a:lnTo>
                <a:lnTo>
                  <a:pt x="54" y="185"/>
                </a:lnTo>
                <a:lnTo>
                  <a:pt x="44" y="186"/>
                </a:lnTo>
                <a:lnTo>
                  <a:pt x="32" y="189"/>
                </a:lnTo>
                <a:lnTo>
                  <a:pt x="22" y="189"/>
                </a:lnTo>
                <a:lnTo>
                  <a:pt x="10" y="191"/>
                </a:lnTo>
                <a:lnTo>
                  <a:pt x="0" y="191"/>
                </a:lnTo>
                <a:lnTo>
                  <a:pt x="0" y="19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8" name="Freeform 24"/>
          <p:cNvSpPr>
            <a:spLocks/>
          </p:cNvSpPr>
          <p:nvPr/>
        </p:nvSpPr>
        <p:spPr bwMode="auto">
          <a:xfrm>
            <a:off x="2776708" y="5708652"/>
            <a:ext cx="366713" cy="315913"/>
          </a:xfrm>
          <a:custGeom>
            <a:avLst/>
            <a:gdLst>
              <a:gd name="T0" fmla="*/ 2 w 231"/>
              <a:gd name="T1" fmla="*/ 10 h 199"/>
              <a:gd name="T2" fmla="*/ 3 w 231"/>
              <a:gd name="T3" fmla="*/ 31 h 199"/>
              <a:gd name="T4" fmla="*/ 8 w 231"/>
              <a:gd name="T5" fmla="*/ 50 h 199"/>
              <a:gd name="T6" fmla="*/ 15 w 231"/>
              <a:gd name="T7" fmla="*/ 69 h 199"/>
              <a:gd name="T8" fmla="*/ 24 w 231"/>
              <a:gd name="T9" fmla="*/ 87 h 199"/>
              <a:gd name="T10" fmla="*/ 34 w 231"/>
              <a:gd name="T11" fmla="*/ 103 h 199"/>
              <a:gd name="T12" fmla="*/ 47 w 231"/>
              <a:gd name="T13" fmla="*/ 119 h 199"/>
              <a:gd name="T14" fmla="*/ 60 w 231"/>
              <a:gd name="T15" fmla="*/ 134 h 199"/>
              <a:gd name="T16" fmla="*/ 76 w 231"/>
              <a:gd name="T17" fmla="*/ 148 h 199"/>
              <a:gd name="T18" fmla="*/ 93 w 231"/>
              <a:gd name="T19" fmla="*/ 159 h 199"/>
              <a:gd name="T20" fmla="*/ 112 w 231"/>
              <a:gd name="T21" fmla="*/ 171 h 199"/>
              <a:gd name="T22" fmla="*/ 131 w 231"/>
              <a:gd name="T23" fmla="*/ 180 h 199"/>
              <a:gd name="T24" fmla="*/ 151 w 231"/>
              <a:gd name="T25" fmla="*/ 188 h 199"/>
              <a:gd name="T26" fmla="*/ 173 w 231"/>
              <a:gd name="T27" fmla="*/ 194 h 199"/>
              <a:gd name="T28" fmla="*/ 195 w 231"/>
              <a:gd name="T29" fmla="*/ 196 h 199"/>
              <a:gd name="T30" fmla="*/ 219 w 231"/>
              <a:gd name="T31" fmla="*/ 199 h 199"/>
              <a:gd name="T32" fmla="*/ 231 w 231"/>
              <a:gd name="T33" fmla="*/ 191 h 199"/>
              <a:gd name="T34" fmla="*/ 207 w 231"/>
              <a:gd name="T35" fmla="*/ 189 h 199"/>
              <a:gd name="T36" fmla="*/ 185 w 231"/>
              <a:gd name="T37" fmla="*/ 186 h 199"/>
              <a:gd name="T38" fmla="*/ 165 w 231"/>
              <a:gd name="T39" fmla="*/ 182 h 199"/>
              <a:gd name="T40" fmla="*/ 144 w 231"/>
              <a:gd name="T41" fmla="*/ 176 h 199"/>
              <a:gd name="T42" fmla="*/ 125 w 231"/>
              <a:gd name="T43" fmla="*/ 167 h 199"/>
              <a:gd name="T44" fmla="*/ 106 w 231"/>
              <a:gd name="T45" fmla="*/ 158 h 199"/>
              <a:gd name="T46" fmla="*/ 90 w 231"/>
              <a:gd name="T47" fmla="*/ 146 h 199"/>
              <a:gd name="T48" fmla="*/ 74 w 231"/>
              <a:gd name="T49" fmla="*/ 134 h 199"/>
              <a:gd name="T50" fmla="*/ 60 w 231"/>
              <a:gd name="T51" fmla="*/ 121 h 199"/>
              <a:gd name="T52" fmla="*/ 47 w 231"/>
              <a:gd name="T53" fmla="*/ 106 h 199"/>
              <a:gd name="T54" fmla="*/ 35 w 231"/>
              <a:gd name="T55" fmla="*/ 90 h 199"/>
              <a:gd name="T56" fmla="*/ 27 w 231"/>
              <a:gd name="T57" fmla="*/ 74 h 199"/>
              <a:gd name="T58" fmla="*/ 19 w 231"/>
              <a:gd name="T59" fmla="*/ 56 h 199"/>
              <a:gd name="T60" fmla="*/ 13 w 231"/>
              <a:gd name="T61" fmla="*/ 38 h 199"/>
              <a:gd name="T62" fmla="*/ 10 w 231"/>
              <a:gd name="T63" fmla="*/ 19 h 199"/>
              <a:gd name="T64" fmla="*/ 9 w 231"/>
              <a:gd name="T65" fmla="*/ 0 h 1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31"/>
              <a:gd name="T100" fmla="*/ 0 h 199"/>
              <a:gd name="T101" fmla="*/ 231 w 231"/>
              <a:gd name="T102" fmla="*/ 199 h 1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31" h="199">
                <a:moveTo>
                  <a:pt x="0" y="0"/>
                </a:moveTo>
                <a:lnTo>
                  <a:pt x="2" y="10"/>
                </a:lnTo>
                <a:lnTo>
                  <a:pt x="2" y="20"/>
                </a:lnTo>
                <a:lnTo>
                  <a:pt x="3" y="31"/>
                </a:lnTo>
                <a:lnTo>
                  <a:pt x="6" y="40"/>
                </a:lnTo>
                <a:lnTo>
                  <a:pt x="8" y="50"/>
                </a:lnTo>
                <a:lnTo>
                  <a:pt x="10" y="59"/>
                </a:lnTo>
                <a:lnTo>
                  <a:pt x="15" y="69"/>
                </a:lnTo>
                <a:lnTo>
                  <a:pt x="19" y="78"/>
                </a:lnTo>
                <a:lnTo>
                  <a:pt x="24" y="87"/>
                </a:lnTo>
                <a:lnTo>
                  <a:pt x="28" y="94"/>
                </a:lnTo>
                <a:lnTo>
                  <a:pt x="34" y="103"/>
                </a:lnTo>
                <a:lnTo>
                  <a:pt x="40" y="112"/>
                </a:lnTo>
                <a:lnTo>
                  <a:pt x="47" y="119"/>
                </a:lnTo>
                <a:lnTo>
                  <a:pt x="53" y="127"/>
                </a:lnTo>
                <a:lnTo>
                  <a:pt x="60" y="134"/>
                </a:lnTo>
                <a:lnTo>
                  <a:pt x="68" y="142"/>
                </a:lnTo>
                <a:lnTo>
                  <a:pt x="76" y="148"/>
                </a:lnTo>
                <a:lnTo>
                  <a:pt x="84" y="154"/>
                </a:lnTo>
                <a:lnTo>
                  <a:pt x="93" y="159"/>
                </a:lnTo>
                <a:lnTo>
                  <a:pt x="101" y="165"/>
                </a:lnTo>
                <a:lnTo>
                  <a:pt x="112" y="171"/>
                </a:lnTo>
                <a:lnTo>
                  <a:pt x="121" y="176"/>
                </a:lnTo>
                <a:lnTo>
                  <a:pt x="131" y="180"/>
                </a:lnTo>
                <a:lnTo>
                  <a:pt x="141" y="183"/>
                </a:lnTo>
                <a:lnTo>
                  <a:pt x="151" y="188"/>
                </a:lnTo>
                <a:lnTo>
                  <a:pt x="162" y="191"/>
                </a:lnTo>
                <a:lnTo>
                  <a:pt x="173" y="194"/>
                </a:lnTo>
                <a:lnTo>
                  <a:pt x="184" y="195"/>
                </a:lnTo>
                <a:lnTo>
                  <a:pt x="195" y="196"/>
                </a:lnTo>
                <a:lnTo>
                  <a:pt x="207" y="198"/>
                </a:lnTo>
                <a:lnTo>
                  <a:pt x="219" y="199"/>
                </a:lnTo>
                <a:lnTo>
                  <a:pt x="231" y="199"/>
                </a:lnTo>
                <a:lnTo>
                  <a:pt x="231" y="191"/>
                </a:lnTo>
                <a:lnTo>
                  <a:pt x="219" y="191"/>
                </a:lnTo>
                <a:lnTo>
                  <a:pt x="207" y="189"/>
                </a:lnTo>
                <a:lnTo>
                  <a:pt x="197" y="189"/>
                </a:lnTo>
                <a:lnTo>
                  <a:pt x="185" y="186"/>
                </a:lnTo>
                <a:lnTo>
                  <a:pt x="175" y="185"/>
                </a:lnTo>
                <a:lnTo>
                  <a:pt x="165" y="182"/>
                </a:lnTo>
                <a:lnTo>
                  <a:pt x="154" y="179"/>
                </a:lnTo>
                <a:lnTo>
                  <a:pt x="144" y="176"/>
                </a:lnTo>
                <a:lnTo>
                  <a:pt x="134" y="171"/>
                </a:lnTo>
                <a:lnTo>
                  <a:pt x="125" y="167"/>
                </a:lnTo>
                <a:lnTo>
                  <a:pt x="116" y="162"/>
                </a:lnTo>
                <a:lnTo>
                  <a:pt x="106" y="158"/>
                </a:lnTo>
                <a:lnTo>
                  <a:pt x="98" y="152"/>
                </a:lnTo>
                <a:lnTo>
                  <a:pt x="90" y="146"/>
                </a:lnTo>
                <a:lnTo>
                  <a:pt x="81" y="140"/>
                </a:lnTo>
                <a:lnTo>
                  <a:pt x="74" y="134"/>
                </a:lnTo>
                <a:lnTo>
                  <a:pt x="66" y="128"/>
                </a:lnTo>
                <a:lnTo>
                  <a:pt x="60" y="121"/>
                </a:lnTo>
                <a:lnTo>
                  <a:pt x="53" y="114"/>
                </a:lnTo>
                <a:lnTo>
                  <a:pt x="47" y="106"/>
                </a:lnTo>
                <a:lnTo>
                  <a:pt x="41" y="99"/>
                </a:lnTo>
                <a:lnTo>
                  <a:pt x="35" y="90"/>
                </a:lnTo>
                <a:lnTo>
                  <a:pt x="31" y="82"/>
                </a:lnTo>
                <a:lnTo>
                  <a:pt x="27" y="74"/>
                </a:lnTo>
                <a:lnTo>
                  <a:pt x="22" y="65"/>
                </a:lnTo>
                <a:lnTo>
                  <a:pt x="19" y="56"/>
                </a:lnTo>
                <a:lnTo>
                  <a:pt x="16" y="47"/>
                </a:lnTo>
                <a:lnTo>
                  <a:pt x="13" y="38"/>
                </a:lnTo>
                <a:lnTo>
                  <a:pt x="12" y="29"/>
                </a:lnTo>
                <a:lnTo>
                  <a:pt x="10" y="19"/>
                </a:lnTo>
                <a:lnTo>
                  <a:pt x="10" y="10"/>
                </a:lnTo>
                <a:lnTo>
                  <a:pt x="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9" name="Freeform 25"/>
          <p:cNvSpPr>
            <a:spLocks/>
          </p:cNvSpPr>
          <p:nvPr/>
        </p:nvSpPr>
        <p:spPr bwMode="auto">
          <a:xfrm>
            <a:off x="2776708" y="5418138"/>
            <a:ext cx="219075" cy="290512"/>
          </a:xfrm>
          <a:custGeom>
            <a:avLst/>
            <a:gdLst>
              <a:gd name="T0" fmla="*/ 126 w 138"/>
              <a:gd name="T1" fmla="*/ 3 h 183"/>
              <a:gd name="T2" fmla="*/ 112 w 138"/>
              <a:gd name="T3" fmla="*/ 12 h 183"/>
              <a:gd name="T4" fmla="*/ 98 w 138"/>
              <a:gd name="T5" fmla="*/ 20 h 183"/>
              <a:gd name="T6" fmla="*/ 85 w 138"/>
              <a:gd name="T7" fmla="*/ 29 h 183"/>
              <a:gd name="T8" fmla="*/ 74 w 138"/>
              <a:gd name="T9" fmla="*/ 39 h 183"/>
              <a:gd name="T10" fmla="*/ 62 w 138"/>
              <a:gd name="T11" fmla="*/ 48 h 183"/>
              <a:gd name="T12" fmla="*/ 52 w 138"/>
              <a:gd name="T13" fmla="*/ 60 h 183"/>
              <a:gd name="T14" fmla="*/ 41 w 138"/>
              <a:gd name="T15" fmla="*/ 70 h 183"/>
              <a:gd name="T16" fmla="*/ 32 w 138"/>
              <a:gd name="T17" fmla="*/ 82 h 183"/>
              <a:gd name="T18" fmla="*/ 25 w 138"/>
              <a:gd name="T19" fmla="*/ 94 h 183"/>
              <a:gd name="T20" fmla="*/ 19 w 138"/>
              <a:gd name="T21" fmla="*/ 107 h 183"/>
              <a:gd name="T22" fmla="*/ 13 w 138"/>
              <a:gd name="T23" fmla="*/ 120 h 183"/>
              <a:gd name="T24" fmla="*/ 8 w 138"/>
              <a:gd name="T25" fmla="*/ 134 h 183"/>
              <a:gd name="T26" fmla="*/ 5 w 138"/>
              <a:gd name="T27" fmla="*/ 147 h 183"/>
              <a:gd name="T28" fmla="*/ 2 w 138"/>
              <a:gd name="T29" fmla="*/ 160 h 183"/>
              <a:gd name="T30" fmla="*/ 0 w 138"/>
              <a:gd name="T31" fmla="*/ 175 h 183"/>
              <a:gd name="T32" fmla="*/ 9 w 138"/>
              <a:gd name="T33" fmla="*/ 183 h 183"/>
              <a:gd name="T34" fmla="*/ 10 w 138"/>
              <a:gd name="T35" fmla="*/ 169 h 183"/>
              <a:gd name="T36" fmla="*/ 12 w 138"/>
              <a:gd name="T37" fmla="*/ 156 h 183"/>
              <a:gd name="T38" fmla="*/ 15 w 138"/>
              <a:gd name="T39" fmla="*/ 143 h 183"/>
              <a:gd name="T40" fmla="*/ 19 w 138"/>
              <a:gd name="T41" fmla="*/ 129 h 183"/>
              <a:gd name="T42" fmla="*/ 24 w 138"/>
              <a:gd name="T43" fmla="*/ 117 h 183"/>
              <a:gd name="T44" fmla="*/ 30 w 138"/>
              <a:gd name="T45" fmla="*/ 104 h 183"/>
              <a:gd name="T46" fmla="*/ 37 w 138"/>
              <a:gd name="T47" fmla="*/ 92 h 183"/>
              <a:gd name="T48" fmla="*/ 44 w 138"/>
              <a:gd name="T49" fmla="*/ 82 h 183"/>
              <a:gd name="T50" fmla="*/ 53 w 138"/>
              <a:gd name="T51" fmla="*/ 70 h 183"/>
              <a:gd name="T52" fmla="*/ 63 w 138"/>
              <a:gd name="T53" fmla="*/ 60 h 183"/>
              <a:gd name="T54" fmla="*/ 74 w 138"/>
              <a:gd name="T55" fmla="*/ 49 h 183"/>
              <a:gd name="T56" fmla="*/ 85 w 138"/>
              <a:gd name="T57" fmla="*/ 40 h 183"/>
              <a:gd name="T58" fmla="*/ 97 w 138"/>
              <a:gd name="T59" fmla="*/ 32 h 183"/>
              <a:gd name="T60" fmla="*/ 110 w 138"/>
              <a:gd name="T61" fmla="*/ 23 h 183"/>
              <a:gd name="T62" fmla="*/ 123 w 138"/>
              <a:gd name="T63" fmla="*/ 15 h 183"/>
              <a:gd name="T64" fmla="*/ 138 w 138"/>
              <a:gd name="T65" fmla="*/ 8 h 18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8"/>
              <a:gd name="T100" fmla="*/ 0 h 183"/>
              <a:gd name="T101" fmla="*/ 138 w 138"/>
              <a:gd name="T102" fmla="*/ 183 h 18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8" h="183">
                <a:moveTo>
                  <a:pt x="134" y="0"/>
                </a:moveTo>
                <a:lnTo>
                  <a:pt x="126" y="3"/>
                </a:lnTo>
                <a:lnTo>
                  <a:pt x="119" y="8"/>
                </a:lnTo>
                <a:lnTo>
                  <a:pt x="112" y="12"/>
                </a:lnTo>
                <a:lnTo>
                  <a:pt x="106" y="15"/>
                </a:lnTo>
                <a:lnTo>
                  <a:pt x="98" y="20"/>
                </a:lnTo>
                <a:lnTo>
                  <a:pt x="93" y="24"/>
                </a:lnTo>
                <a:lnTo>
                  <a:pt x="85" y="29"/>
                </a:lnTo>
                <a:lnTo>
                  <a:pt x="79" y="33"/>
                </a:lnTo>
                <a:lnTo>
                  <a:pt x="74" y="39"/>
                </a:lnTo>
                <a:lnTo>
                  <a:pt x="68" y="43"/>
                </a:lnTo>
                <a:lnTo>
                  <a:pt x="62" y="48"/>
                </a:lnTo>
                <a:lnTo>
                  <a:pt x="57" y="54"/>
                </a:lnTo>
                <a:lnTo>
                  <a:pt x="52" y="60"/>
                </a:lnTo>
                <a:lnTo>
                  <a:pt x="47" y="64"/>
                </a:lnTo>
                <a:lnTo>
                  <a:pt x="41" y="70"/>
                </a:lnTo>
                <a:lnTo>
                  <a:pt x="37" y="76"/>
                </a:lnTo>
                <a:lnTo>
                  <a:pt x="32" y="82"/>
                </a:lnTo>
                <a:lnTo>
                  <a:pt x="30" y="88"/>
                </a:lnTo>
                <a:lnTo>
                  <a:pt x="25" y="94"/>
                </a:lnTo>
                <a:lnTo>
                  <a:pt x="22" y="100"/>
                </a:lnTo>
                <a:lnTo>
                  <a:pt x="19" y="107"/>
                </a:lnTo>
                <a:lnTo>
                  <a:pt x="15" y="113"/>
                </a:lnTo>
                <a:lnTo>
                  <a:pt x="13" y="120"/>
                </a:lnTo>
                <a:lnTo>
                  <a:pt x="10" y="126"/>
                </a:lnTo>
                <a:lnTo>
                  <a:pt x="8" y="134"/>
                </a:lnTo>
                <a:lnTo>
                  <a:pt x="6" y="140"/>
                </a:lnTo>
                <a:lnTo>
                  <a:pt x="5" y="147"/>
                </a:lnTo>
                <a:lnTo>
                  <a:pt x="3" y="154"/>
                </a:lnTo>
                <a:lnTo>
                  <a:pt x="2" y="160"/>
                </a:lnTo>
                <a:lnTo>
                  <a:pt x="2" y="168"/>
                </a:lnTo>
                <a:lnTo>
                  <a:pt x="0" y="175"/>
                </a:lnTo>
                <a:lnTo>
                  <a:pt x="0" y="183"/>
                </a:lnTo>
                <a:lnTo>
                  <a:pt x="9" y="183"/>
                </a:lnTo>
                <a:lnTo>
                  <a:pt x="9" y="175"/>
                </a:lnTo>
                <a:lnTo>
                  <a:pt x="10" y="169"/>
                </a:lnTo>
                <a:lnTo>
                  <a:pt x="10" y="162"/>
                </a:lnTo>
                <a:lnTo>
                  <a:pt x="12" y="156"/>
                </a:lnTo>
                <a:lnTo>
                  <a:pt x="13" y="149"/>
                </a:lnTo>
                <a:lnTo>
                  <a:pt x="15" y="143"/>
                </a:lnTo>
                <a:lnTo>
                  <a:pt x="16" y="135"/>
                </a:lnTo>
                <a:lnTo>
                  <a:pt x="19" y="129"/>
                </a:lnTo>
                <a:lnTo>
                  <a:pt x="21" y="123"/>
                </a:lnTo>
                <a:lnTo>
                  <a:pt x="24" y="117"/>
                </a:lnTo>
                <a:lnTo>
                  <a:pt x="27" y="110"/>
                </a:lnTo>
                <a:lnTo>
                  <a:pt x="30" y="104"/>
                </a:lnTo>
                <a:lnTo>
                  <a:pt x="32" y="98"/>
                </a:lnTo>
                <a:lnTo>
                  <a:pt x="37" y="92"/>
                </a:lnTo>
                <a:lnTo>
                  <a:pt x="40" y="86"/>
                </a:lnTo>
                <a:lnTo>
                  <a:pt x="44" y="82"/>
                </a:lnTo>
                <a:lnTo>
                  <a:pt x="49" y="76"/>
                </a:lnTo>
                <a:lnTo>
                  <a:pt x="53" y="70"/>
                </a:lnTo>
                <a:lnTo>
                  <a:pt x="57" y="66"/>
                </a:lnTo>
                <a:lnTo>
                  <a:pt x="63" y="60"/>
                </a:lnTo>
                <a:lnTo>
                  <a:pt x="68" y="55"/>
                </a:lnTo>
                <a:lnTo>
                  <a:pt x="74" y="49"/>
                </a:lnTo>
                <a:lnTo>
                  <a:pt x="79" y="45"/>
                </a:lnTo>
                <a:lnTo>
                  <a:pt x="85" y="40"/>
                </a:lnTo>
                <a:lnTo>
                  <a:pt x="91" y="36"/>
                </a:lnTo>
                <a:lnTo>
                  <a:pt x="97" y="32"/>
                </a:lnTo>
                <a:lnTo>
                  <a:pt x="103" y="27"/>
                </a:lnTo>
                <a:lnTo>
                  <a:pt x="110" y="23"/>
                </a:lnTo>
                <a:lnTo>
                  <a:pt x="116" y="20"/>
                </a:lnTo>
                <a:lnTo>
                  <a:pt x="123" y="15"/>
                </a:lnTo>
                <a:lnTo>
                  <a:pt x="131" y="12"/>
                </a:lnTo>
                <a:lnTo>
                  <a:pt x="138" y="8"/>
                </a:lnTo>
                <a:lnTo>
                  <a:pt x="134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0" name="Freeform 26"/>
          <p:cNvSpPr>
            <a:spLocks/>
          </p:cNvSpPr>
          <p:nvPr/>
        </p:nvSpPr>
        <p:spPr bwMode="auto">
          <a:xfrm>
            <a:off x="2989433" y="5357815"/>
            <a:ext cx="36513" cy="73025"/>
          </a:xfrm>
          <a:custGeom>
            <a:avLst/>
            <a:gdLst>
              <a:gd name="T0" fmla="*/ 14 w 23"/>
              <a:gd name="T1" fmla="*/ 0 h 46"/>
              <a:gd name="T2" fmla="*/ 14 w 23"/>
              <a:gd name="T3" fmla="*/ 1 h 46"/>
              <a:gd name="T4" fmla="*/ 14 w 23"/>
              <a:gd name="T5" fmla="*/ 3 h 46"/>
              <a:gd name="T6" fmla="*/ 14 w 23"/>
              <a:gd name="T7" fmla="*/ 4 h 46"/>
              <a:gd name="T8" fmla="*/ 14 w 23"/>
              <a:gd name="T9" fmla="*/ 6 h 46"/>
              <a:gd name="T10" fmla="*/ 14 w 23"/>
              <a:gd name="T11" fmla="*/ 7 h 46"/>
              <a:gd name="T12" fmla="*/ 14 w 23"/>
              <a:gd name="T13" fmla="*/ 9 h 46"/>
              <a:gd name="T14" fmla="*/ 14 w 23"/>
              <a:gd name="T15" fmla="*/ 10 h 46"/>
              <a:gd name="T16" fmla="*/ 14 w 23"/>
              <a:gd name="T17" fmla="*/ 12 h 46"/>
              <a:gd name="T18" fmla="*/ 13 w 23"/>
              <a:gd name="T19" fmla="*/ 13 h 46"/>
              <a:gd name="T20" fmla="*/ 13 w 23"/>
              <a:gd name="T21" fmla="*/ 15 h 46"/>
              <a:gd name="T22" fmla="*/ 13 w 23"/>
              <a:gd name="T23" fmla="*/ 16 h 46"/>
              <a:gd name="T24" fmla="*/ 13 w 23"/>
              <a:gd name="T25" fmla="*/ 18 h 46"/>
              <a:gd name="T26" fmla="*/ 13 w 23"/>
              <a:gd name="T27" fmla="*/ 19 h 46"/>
              <a:gd name="T28" fmla="*/ 11 w 23"/>
              <a:gd name="T29" fmla="*/ 21 h 46"/>
              <a:gd name="T30" fmla="*/ 11 w 23"/>
              <a:gd name="T31" fmla="*/ 22 h 46"/>
              <a:gd name="T32" fmla="*/ 11 w 23"/>
              <a:gd name="T33" fmla="*/ 24 h 46"/>
              <a:gd name="T34" fmla="*/ 10 w 23"/>
              <a:gd name="T35" fmla="*/ 25 h 46"/>
              <a:gd name="T36" fmla="*/ 10 w 23"/>
              <a:gd name="T37" fmla="*/ 27 h 46"/>
              <a:gd name="T38" fmla="*/ 10 w 23"/>
              <a:gd name="T39" fmla="*/ 28 h 46"/>
              <a:gd name="T40" fmla="*/ 9 w 23"/>
              <a:gd name="T41" fmla="*/ 30 h 46"/>
              <a:gd name="T42" fmla="*/ 7 w 23"/>
              <a:gd name="T43" fmla="*/ 31 h 46"/>
              <a:gd name="T44" fmla="*/ 7 w 23"/>
              <a:gd name="T45" fmla="*/ 33 h 46"/>
              <a:gd name="T46" fmla="*/ 6 w 23"/>
              <a:gd name="T47" fmla="*/ 33 h 46"/>
              <a:gd name="T48" fmla="*/ 6 w 23"/>
              <a:gd name="T49" fmla="*/ 34 h 46"/>
              <a:gd name="T50" fmla="*/ 4 w 23"/>
              <a:gd name="T51" fmla="*/ 36 h 46"/>
              <a:gd name="T52" fmla="*/ 3 w 23"/>
              <a:gd name="T53" fmla="*/ 37 h 46"/>
              <a:gd name="T54" fmla="*/ 1 w 23"/>
              <a:gd name="T55" fmla="*/ 37 h 46"/>
              <a:gd name="T56" fmla="*/ 1 w 23"/>
              <a:gd name="T57" fmla="*/ 38 h 46"/>
              <a:gd name="T58" fmla="*/ 0 w 23"/>
              <a:gd name="T59" fmla="*/ 38 h 46"/>
              <a:gd name="T60" fmla="*/ 4 w 23"/>
              <a:gd name="T61" fmla="*/ 46 h 46"/>
              <a:gd name="T62" fmla="*/ 6 w 23"/>
              <a:gd name="T63" fmla="*/ 46 h 46"/>
              <a:gd name="T64" fmla="*/ 7 w 23"/>
              <a:gd name="T65" fmla="*/ 44 h 46"/>
              <a:gd name="T66" fmla="*/ 9 w 23"/>
              <a:gd name="T67" fmla="*/ 43 h 46"/>
              <a:gd name="T68" fmla="*/ 10 w 23"/>
              <a:gd name="T69" fmla="*/ 41 h 46"/>
              <a:gd name="T70" fmla="*/ 11 w 23"/>
              <a:gd name="T71" fmla="*/ 41 h 46"/>
              <a:gd name="T72" fmla="*/ 13 w 23"/>
              <a:gd name="T73" fmla="*/ 40 h 46"/>
              <a:gd name="T74" fmla="*/ 13 w 23"/>
              <a:gd name="T75" fmla="*/ 38 h 46"/>
              <a:gd name="T76" fmla="*/ 14 w 23"/>
              <a:gd name="T77" fmla="*/ 37 h 46"/>
              <a:gd name="T78" fmla="*/ 14 w 23"/>
              <a:gd name="T79" fmla="*/ 36 h 46"/>
              <a:gd name="T80" fmla="*/ 16 w 23"/>
              <a:gd name="T81" fmla="*/ 34 h 46"/>
              <a:gd name="T82" fmla="*/ 16 w 23"/>
              <a:gd name="T83" fmla="*/ 33 h 46"/>
              <a:gd name="T84" fmla="*/ 17 w 23"/>
              <a:gd name="T85" fmla="*/ 31 h 46"/>
              <a:gd name="T86" fmla="*/ 17 w 23"/>
              <a:gd name="T87" fmla="*/ 30 h 46"/>
              <a:gd name="T88" fmla="*/ 19 w 23"/>
              <a:gd name="T89" fmla="*/ 28 h 46"/>
              <a:gd name="T90" fmla="*/ 19 w 23"/>
              <a:gd name="T91" fmla="*/ 27 h 46"/>
              <a:gd name="T92" fmla="*/ 20 w 23"/>
              <a:gd name="T93" fmla="*/ 25 h 46"/>
              <a:gd name="T94" fmla="*/ 20 w 23"/>
              <a:gd name="T95" fmla="*/ 24 h 46"/>
              <a:gd name="T96" fmla="*/ 20 w 23"/>
              <a:gd name="T97" fmla="*/ 22 h 46"/>
              <a:gd name="T98" fmla="*/ 22 w 23"/>
              <a:gd name="T99" fmla="*/ 21 h 46"/>
              <a:gd name="T100" fmla="*/ 22 w 23"/>
              <a:gd name="T101" fmla="*/ 18 h 46"/>
              <a:gd name="T102" fmla="*/ 22 w 23"/>
              <a:gd name="T103" fmla="*/ 16 h 46"/>
              <a:gd name="T104" fmla="*/ 22 w 23"/>
              <a:gd name="T105" fmla="*/ 15 h 46"/>
              <a:gd name="T106" fmla="*/ 22 w 23"/>
              <a:gd name="T107" fmla="*/ 13 h 46"/>
              <a:gd name="T108" fmla="*/ 23 w 23"/>
              <a:gd name="T109" fmla="*/ 12 h 46"/>
              <a:gd name="T110" fmla="*/ 23 w 23"/>
              <a:gd name="T111" fmla="*/ 10 h 46"/>
              <a:gd name="T112" fmla="*/ 23 w 23"/>
              <a:gd name="T113" fmla="*/ 7 h 46"/>
              <a:gd name="T114" fmla="*/ 23 w 23"/>
              <a:gd name="T115" fmla="*/ 6 h 46"/>
              <a:gd name="T116" fmla="*/ 23 w 23"/>
              <a:gd name="T117" fmla="*/ 4 h 46"/>
              <a:gd name="T118" fmla="*/ 23 w 23"/>
              <a:gd name="T119" fmla="*/ 3 h 46"/>
              <a:gd name="T120" fmla="*/ 23 w 23"/>
              <a:gd name="T121" fmla="*/ 1 h 46"/>
              <a:gd name="T122" fmla="*/ 23 w 23"/>
              <a:gd name="T123" fmla="*/ 0 h 46"/>
              <a:gd name="T124" fmla="*/ 14 w 23"/>
              <a:gd name="T125" fmla="*/ 0 h 4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3"/>
              <a:gd name="T190" fmla="*/ 0 h 46"/>
              <a:gd name="T191" fmla="*/ 23 w 23"/>
              <a:gd name="T192" fmla="*/ 46 h 4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3" h="46">
                <a:moveTo>
                  <a:pt x="14" y="0"/>
                </a:moveTo>
                <a:lnTo>
                  <a:pt x="14" y="1"/>
                </a:lnTo>
                <a:lnTo>
                  <a:pt x="14" y="3"/>
                </a:lnTo>
                <a:lnTo>
                  <a:pt x="14" y="4"/>
                </a:lnTo>
                <a:lnTo>
                  <a:pt x="14" y="6"/>
                </a:lnTo>
                <a:lnTo>
                  <a:pt x="14" y="7"/>
                </a:lnTo>
                <a:lnTo>
                  <a:pt x="14" y="9"/>
                </a:lnTo>
                <a:lnTo>
                  <a:pt x="14" y="10"/>
                </a:lnTo>
                <a:lnTo>
                  <a:pt x="14" y="12"/>
                </a:lnTo>
                <a:lnTo>
                  <a:pt x="13" y="13"/>
                </a:lnTo>
                <a:lnTo>
                  <a:pt x="13" y="15"/>
                </a:lnTo>
                <a:lnTo>
                  <a:pt x="13" y="16"/>
                </a:lnTo>
                <a:lnTo>
                  <a:pt x="13" y="18"/>
                </a:lnTo>
                <a:lnTo>
                  <a:pt x="13" y="19"/>
                </a:lnTo>
                <a:lnTo>
                  <a:pt x="11" y="21"/>
                </a:lnTo>
                <a:lnTo>
                  <a:pt x="11" y="22"/>
                </a:lnTo>
                <a:lnTo>
                  <a:pt x="11" y="24"/>
                </a:lnTo>
                <a:lnTo>
                  <a:pt x="10" y="25"/>
                </a:lnTo>
                <a:lnTo>
                  <a:pt x="10" y="27"/>
                </a:lnTo>
                <a:lnTo>
                  <a:pt x="10" y="28"/>
                </a:lnTo>
                <a:lnTo>
                  <a:pt x="9" y="30"/>
                </a:lnTo>
                <a:lnTo>
                  <a:pt x="7" y="31"/>
                </a:lnTo>
                <a:lnTo>
                  <a:pt x="7" y="33"/>
                </a:lnTo>
                <a:lnTo>
                  <a:pt x="6" y="33"/>
                </a:lnTo>
                <a:lnTo>
                  <a:pt x="6" y="34"/>
                </a:lnTo>
                <a:lnTo>
                  <a:pt x="4" y="36"/>
                </a:lnTo>
                <a:lnTo>
                  <a:pt x="3" y="37"/>
                </a:lnTo>
                <a:lnTo>
                  <a:pt x="1" y="37"/>
                </a:lnTo>
                <a:lnTo>
                  <a:pt x="1" y="38"/>
                </a:lnTo>
                <a:lnTo>
                  <a:pt x="0" y="38"/>
                </a:lnTo>
                <a:lnTo>
                  <a:pt x="4" y="46"/>
                </a:lnTo>
                <a:lnTo>
                  <a:pt x="6" y="46"/>
                </a:lnTo>
                <a:lnTo>
                  <a:pt x="7" y="44"/>
                </a:lnTo>
                <a:lnTo>
                  <a:pt x="9" y="43"/>
                </a:lnTo>
                <a:lnTo>
                  <a:pt x="10" y="41"/>
                </a:lnTo>
                <a:lnTo>
                  <a:pt x="11" y="41"/>
                </a:lnTo>
                <a:lnTo>
                  <a:pt x="13" y="40"/>
                </a:lnTo>
                <a:lnTo>
                  <a:pt x="13" y="38"/>
                </a:lnTo>
                <a:lnTo>
                  <a:pt x="14" y="37"/>
                </a:lnTo>
                <a:lnTo>
                  <a:pt x="14" y="36"/>
                </a:lnTo>
                <a:lnTo>
                  <a:pt x="16" y="34"/>
                </a:lnTo>
                <a:lnTo>
                  <a:pt x="16" y="33"/>
                </a:lnTo>
                <a:lnTo>
                  <a:pt x="17" y="31"/>
                </a:lnTo>
                <a:lnTo>
                  <a:pt x="17" y="30"/>
                </a:lnTo>
                <a:lnTo>
                  <a:pt x="19" y="28"/>
                </a:lnTo>
                <a:lnTo>
                  <a:pt x="19" y="27"/>
                </a:lnTo>
                <a:lnTo>
                  <a:pt x="20" y="25"/>
                </a:lnTo>
                <a:lnTo>
                  <a:pt x="20" y="24"/>
                </a:lnTo>
                <a:lnTo>
                  <a:pt x="20" y="22"/>
                </a:lnTo>
                <a:lnTo>
                  <a:pt x="22" y="21"/>
                </a:lnTo>
                <a:lnTo>
                  <a:pt x="22" y="18"/>
                </a:lnTo>
                <a:lnTo>
                  <a:pt x="22" y="16"/>
                </a:lnTo>
                <a:lnTo>
                  <a:pt x="22" y="15"/>
                </a:lnTo>
                <a:lnTo>
                  <a:pt x="22" y="13"/>
                </a:lnTo>
                <a:lnTo>
                  <a:pt x="23" y="12"/>
                </a:lnTo>
                <a:lnTo>
                  <a:pt x="23" y="10"/>
                </a:lnTo>
                <a:lnTo>
                  <a:pt x="23" y="7"/>
                </a:lnTo>
                <a:lnTo>
                  <a:pt x="23" y="6"/>
                </a:lnTo>
                <a:lnTo>
                  <a:pt x="23" y="4"/>
                </a:lnTo>
                <a:lnTo>
                  <a:pt x="23" y="3"/>
                </a:lnTo>
                <a:lnTo>
                  <a:pt x="23" y="1"/>
                </a:lnTo>
                <a:lnTo>
                  <a:pt x="23" y="0"/>
                </a:lnTo>
                <a:lnTo>
                  <a:pt x="14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1" name="Freeform 27"/>
          <p:cNvSpPr>
            <a:spLocks/>
          </p:cNvSpPr>
          <p:nvPr/>
        </p:nvSpPr>
        <p:spPr bwMode="auto">
          <a:xfrm>
            <a:off x="2956094" y="5268913"/>
            <a:ext cx="69850" cy="88900"/>
          </a:xfrm>
          <a:custGeom>
            <a:avLst/>
            <a:gdLst>
              <a:gd name="T0" fmla="*/ 2 w 44"/>
              <a:gd name="T1" fmla="*/ 9 h 56"/>
              <a:gd name="T2" fmla="*/ 6 w 44"/>
              <a:gd name="T3" fmla="*/ 10 h 56"/>
              <a:gd name="T4" fmla="*/ 9 w 44"/>
              <a:gd name="T5" fmla="*/ 10 h 56"/>
              <a:gd name="T6" fmla="*/ 12 w 44"/>
              <a:gd name="T7" fmla="*/ 12 h 56"/>
              <a:gd name="T8" fmla="*/ 15 w 44"/>
              <a:gd name="T9" fmla="*/ 13 h 56"/>
              <a:gd name="T10" fmla="*/ 18 w 44"/>
              <a:gd name="T11" fmla="*/ 16 h 56"/>
              <a:gd name="T12" fmla="*/ 21 w 44"/>
              <a:gd name="T13" fmla="*/ 18 h 56"/>
              <a:gd name="T14" fmla="*/ 24 w 44"/>
              <a:gd name="T15" fmla="*/ 20 h 56"/>
              <a:gd name="T16" fmla="*/ 27 w 44"/>
              <a:gd name="T17" fmla="*/ 23 h 56"/>
              <a:gd name="T18" fmla="*/ 28 w 44"/>
              <a:gd name="T19" fmla="*/ 28 h 56"/>
              <a:gd name="T20" fmla="*/ 31 w 44"/>
              <a:gd name="T21" fmla="*/ 31 h 56"/>
              <a:gd name="T22" fmla="*/ 32 w 44"/>
              <a:gd name="T23" fmla="*/ 35 h 56"/>
              <a:gd name="T24" fmla="*/ 34 w 44"/>
              <a:gd name="T25" fmla="*/ 40 h 56"/>
              <a:gd name="T26" fmla="*/ 34 w 44"/>
              <a:gd name="T27" fmla="*/ 44 h 56"/>
              <a:gd name="T28" fmla="*/ 35 w 44"/>
              <a:gd name="T29" fmla="*/ 49 h 56"/>
              <a:gd name="T30" fmla="*/ 35 w 44"/>
              <a:gd name="T31" fmla="*/ 53 h 56"/>
              <a:gd name="T32" fmla="*/ 44 w 44"/>
              <a:gd name="T33" fmla="*/ 56 h 56"/>
              <a:gd name="T34" fmla="*/ 44 w 44"/>
              <a:gd name="T35" fmla="*/ 50 h 56"/>
              <a:gd name="T36" fmla="*/ 44 w 44"/>
              <a:gd name="T37" fmla="*/ 44 h 56"/>
              <a:gd name="T38" fmla="*/ 43 w 44"/>
              <a:gd name="T39" fmla="*/ 40 h 56"/>
              <a:gd name="T40" fmla="*/ 41 w 44"/>
              <a:gd name="T41" fmla="*/ 34 h 56"/>
              <a:gd name="T42" fmla="*/ 40 w 44"/>
              <a:gd name="T43" fmla="*/ 29 h 56"/>
              <a:gd name="T44" fmla="*/ 37 w 44"/>
              <a:gd name="T45" fmla="*/ 25 h 56"/>
              <a:gd name="T46" fmla="*/ 34 w 44"/>
              <a:gd name="T47" fmla="*/ 20 h 56"/>
              <a:gd name="T48" fmla="*/ 32 w 44"/>
              <a:gd name="T49" fmla="*/ 16 h 56"/>
              <a:gd name="T50" fmla="*/ 28 w 44"/>
              <a:gd name="T51" fmla="*/ 13 h 56"/>
              <a:gd name="T52" fmla="*/ 25 w 44"/>
              <a:gd name="T53" fmla="*/ 10 h 56"/>
              <a:gd name="T54" fmla="*/ 22 w 44"/>
              <a:gd name="T55" fmla="*/ 7 h 56"/>
              <a:gd name="T56" fmla="*/ 18 w 44"/>
              <a:gd name="T57" fmla="*/ 4 h 56"/>
              <a:gd name="T58" fmla="*/ 13 w 44"/>
              <a:gd name="T59" fmla="*/ 3 h 56"/>
              <a:gd name="T60" fmla="*/ 9 w 44"/>
              <a:gd name="T61" fmla="*/ 1 h 56"/>
              <a:gd name="T62" fmla="*/ 5 w 44"/>
              <a:gd name="T63" fmla="*/ 0 h 56"/>
              <a:gd name="T64" fmla="*/ 0 w 44"/>
              <a:gd name="T65" fmla="*/ 0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6"/>
              <a:gd name="T101" fmla="*/ 44 w 44"/>
              <a:gd name="T102" fmla="*/ 56 h 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6">
                <a:moveTo>
                  <a:pt x="0" y="9"/>
                </a:moveTo>
                <a:lnTo>
                  <a:pt x="2" y="9"/>
                </a:lnTo>
                <a:lnTo>
                  <a:pt x="3" y="9"/>
                </a:lnTo>
                <a:lnTo>
                  <a:pt x="6" y="10"/>
                </a:lnTo>
                <a:lnTo>
                  <a:pt x="8" y="10"/>
                </a:lnTo>
                <a:lnTo>
                  <a:pt x="9" y="10"/>
                </a:lnTo>
                <a:lnTo>
                  <a:pt x="10" y="12"/>
                </a:lnTo>
                <a:lnTo>
                  <a:pt x="12" y="12"/>
                </a:lnTo>
                <a:lnTo>
                  <a:pt x="13" y="13"/>
                </a:lnTo>
                <a:lnTo>
                  <a:pt x="15" y="13"/>
                </a:lnTo>
                <a:lnTo>
                  <a:pt x="16" y="15"/>
                </a:lnTo>
                <a:lnTo>
                  <a:pt x="18" y="16"/>
                </a:lnTo>
                <a:lnTo>
                  <a:pt x="19" y="16"/>
                </a:lnTo>
                <a:lnTo>
                  <a:pt x="21" y="18"/>
                </a:lnTo>
                <a:lnTo>
                  <a:pt x="22" y="19"/>
                </a:lnTo>
                <a:lnTo>
                  <a:pt x="24" y="20"/>
                </a:lnTo>
                <a:lnTo>
                  <a:pt x="25" y="22"/>
                </a:lnTo>
                <a:lnTo>
                  <a:pt x="27" y="23"/>
                </a:lnTo>
                <a:lnTo>
                  <a:pt x="27" y="25"/>
                </a:lnTo>
                <a:lnTo>
                  <a:pt x="28" y="28"/>
                </a:lnTo>
                <a:lnTo>
                  <a:pt x="30" y="29"/>
                </a:lnTo>
                <a:lnTo>
                  <a:pt x="31" y="31"/>
                </a:lnTo>
                <a:lnTo>
                  <a:pt x="31" y="32"/>
                </a:lnTo>
                <a:lnTo>
                  <a:pt x="32" y="35"/>
                </a:lnTo>
                <a:lnTo>
                  <a:pt x="32" y="37"/>
                </a:lnTo>
                <a:lnTo>
                  <a:pt x="34" y="40"/>
                </a:lnTo>
                <a:lnTo>
                  <a:pt x="34" y="41"/>
                </a:lnTo>
                <a:lnTo>
                  <a:pt x="34" y="44"/>
                </a:lnTo>
                <a:lnTo>
                  <a:pt x="35" y="46"/>
                </a:lnTo>
                <a:lnTo>
                  <a:pt x="35" y="49"/>
                </a:lnTo>
                <a:lnTo>
                  <a:pt x="35" y="50"/>
                </a:lnTo>
                <a:lnTo>
                  <a:pt x="35" y="53"/>
                </a:lnTo>
                <a:lnTo>
                  <a:pt x="35" y="56"/>
                </a:lnTo>
                <a:lnTo>
                  <a:pt x="44" y="56"/>
                </a:lnTo>
                <a:lnTo>
                  <a:pt x="44" y="53"/>
                </a:lnTo>
                <a:lnTo>
                  <a:pt x="44" y="50"/>
                </a:lnTo>
                <a:lnTo>
                  <a:pt x="44" y="47"/>
                </a:lnTo>
                <a:lnTo>
                  <a:pt x="44" y="44"/>
                </a:lnTo>
                <a:lnTo>
                  <a:pt x="43" y="43"/>
                </a:lnTo>
                <a:lnTo>
                  <a:pt x="43" y="40"/>
                </a:lnTo>
                <a:lnTo>
                  <a:pt x="41" y="37"/>
                </a:lnTo>
                <a:lnTo>
                  <a:pt x="41" y="34"/>
                </a:lnTo>
                <a:lnTo>
                  <a:pt x="40" y="32"/>
                </a:lnTo>
                <a:lnTo>
                  <a:pt x="40" y="29"/>
                </a:lnTo>
                <a:lnTo>
                  <a:pt x="38" y="28"/>
                </a:lnTo>
                <a:lnTo>
                  <a:pt x="37" y="25"/>
                </a:lnTo>
                <a:lnTo>
                  <a:pt x="35" y="23"/>
                </a:lnTo>
                <a:lnTo>
                  <a:pt x="34" y="20"/>
                </a:lnTo>
                <a:lnTo>
                  <a:pt x="34" y="19"/>
                </a:lnTo>
                <a:lnTo>
                  <a:pt x="32" y="16"/>
                </a:lnTo>
                <a:lnTo>
                  <a:pt x="31" y="15"/>
                </a:lnTo>
                <a:lnTo>
                  <a:pt x="28" y="13"/>
                </a:lnTo>
                <a:lnTo>
                  <a:pt x="27" y="12"/>
                </a:lnTo>
                <a:lnTo>
                  <a:pt x="25" y="10"/>
                </a:lnTo>
                <a:lnTo>
                  <a:pt x="24" y="9"/>
                </a:lnTo>
                <a:lnTo>
                  <a:pt x="22" y="7"/>
                </a:lnTo>
                <a:lnTo>
                  <a:pt x="19" y="6"/>
                </a:lnTo>
                <a:lnTo>
                  <a:pt x="18" y="4"/>
                </a:lnTo>
                <a:lnTo>
                  <a:pt x="16" y="4"/>
                </a:lnTo>
                <a:lnTo>
                  <a:pt x="13" y="3"/>
                </a:lnTo>
                <a:lnTo>
                  <a:pt x="12" y="1"/>
                </a:lnTo>
                <a:lnTo>
                  <a:pt x="9" y="1"/>
                </a:lnTo>
                <a:lnTo>
                  <a:pt x="8" y="1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2" name="Freeform 28"/>
          <p:cNvSpPr>
            <a:spLocks/>
          </p:cNvSpPr>
          <p:nvPr/>
        </p:nvSpPr>
        <p:spPr bwMode="auto">
          <a:xfrm>
            <a:off x="2686221" y="5268915"/>
            <a:ext cx="269875" cy="14287"/>
          </a:xfrm>
          <a:custGeom>
            <a:avLst/>
            <a:gdLst>
              <a:gd name="T0" fmla="*/ 0 w 170"/>
              <a:gd name="T1" fmla="*/ 4 h 9"/>
              <a:gd name="T2" fmla="*/ 0 w 170"/>
              <a:gd name="T3" fmla="*/ 9 h 9"/>
              <a:gd name="T4" fmla="*/ 170 w 170"/>
              <a:gd name="T5" fmla="*/ 9 h 9"/>
              <a:gd name="T6" fmla="*/ 170 w 170"/>
              <a:gd name="T7" fmla="*/ 0 h 9"/>
              <a:gd name="T8" fmla="*/ 0 w 170"/>
              <a:gd name="T9" fmla="*/ 0 h 9"/>
              <a:gd name="T10" fmla="*/ 0 w 170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0"/>
              <a:gd name="T19" fmla="*/ 0 h 9"/>
              <a:gd name="T20" fmla="*/ 170 w 170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0" h="9">
                <a:moveTo>
                  <a:pt x="0" y="4"/>
                </a:moveTo>
                <a:lnTo>
                  <a:pt x="0" y="9"/>
                </a:lnTo>
                <a:lnTo>
                  <a:pt x="170" y="9"/>
                </a:lnTo>
                <a:lnTo>
                  <a:pt x="170" y="0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3" name="Line 29"/>
          <p:cNvSpPr>
            <a:spLocks noChangeShapeType="1"/>
          </p:cNvSpPr>
          <p:nvPr/>
        </p:nvSpPr>
        <p:spPr bwMode="auto">
          <a:xfrm>
            <a:off x="2581446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74" name="Line 30"/>
          <p:cNvSpPr>
            <a:spLocks noChangeShapeType="1"/>
          </p:cNvSpPr>
          <p:nvPr/>
        </p:nvSpPr>
        <p:spPr bwMode="auto">
          <a:xfrm>
            <a:off x="2686219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75" name="Line 31"/>
          <p:cNvSpPr>
            <a:spLocks noChangeShapeType="1"/>
          </p:cNvSpPr>
          <p:nvPr/>
        </p:nvSpPr>
        <p:spPr bwMode="auto">
          <a:xfrm>
            <a:off x="2762421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76" name="Line 32"/>
          <p:cNvSpPr>
            <a:spLocks noChangeShapeType="1"/>
          </p:cNvSpPr>
          <p:nvPr/>
        </p:nvSpPr>
        <p:spPr bwMode="auto">
          <a:xfrm>
            <a:off x="2867196" y="5187950"/>
            <a:ext cx="7937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77" name="Line 33"/>
          <p:cNvSpPr>
            <a:spLocks noChangeShapeType="1"/>
          </p:cNvSpPr>
          <p:nvPr/>
        </p:nvSpPr>
        <p:spPr bwMode="auto">
          <a:xfrm>
            <a:off x="2944983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78" name="Line 34"/>
          <p:cNvSpPr>
            <a:spLocks noChangeShapeType="1"/>
          </p:cNvSpPr>
          <p:nvPr/>
        </p:nvSpPr>
        <p:spPr bwMode="auto">
          <a:xfrm>
            <a:off x="3049756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79" name="Line 35"/>
          <p:cNvSpPr>
            <a:spLocks noChangeShapeType="1"/>
          </p:cNvSpPr>
          <p:nvPr/>
        </p:nvSpPr>
        <p:spPr bwMode="auto">
          <a:xfrm>
            <a:off x="3125958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80" name="Line 36"/>
          <p:cNvSpPr>
            <a:spLocks noChangeShapeType="1"/>
          </p:cNvSpPr>
          <p:nvPr/>
        </p:nvSpPr>
        <p:spPr bwMode="auto">
          <a:xfrm>
            <a:off x="3230731" y="5187950"/>
            <a:ext cx="7938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81" name="Line 37"/>
          <p:cNvSpPr>
            <a:spLocks noChangeShapeType="1"/>
          </p:cNvSpPr>
          <p:nvPr/>
        </p:nvSpPr>
        <p:spPr bwMode="auto">
          <a:xfrm>
            <a:off x="3308521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82" name="Line 38"/>
          <p:cNvSpPr>
            <a:spLocks noChangeShapeType="1"/>
          </p:cNvSpPr>
          <p:nvPr/>
        </p:nvSpPr>
        <p:spPr bwMode="auto">
          <a:xfrm>
            <a:off x="3413294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83" name="Line 39"/>
          <p:cNvSpPr>
            <a:spLocks noChangeShapeType="1"/>
          </p:cNvSpPr>
          <p:nvPr/>
        </p:nvSpPr>
        <p:spPr bwMode="auto">
          <a:xfrm>
            <a:off x="3489496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84" name="Line 40"/>
          <p:cNvSpPr>
            <a:spLocks noChangeShapeType="1"/>
          </p:cNvSpPr>
          <p:nvPr/>
        </p:nvSpPr>
        <p:spPr bwMode="auto">
          <a:xfrm>
            <a:off x="3594271" y="5187950"/>
            <a:ext cx="7937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85" name="Line 41"/>
          <p:cNvSpPr>
            <a:spLocks noChangeShapeType="1"/>
          </p:cNvSpPr>
          <p:nvPr/>
        </p:nvSpPr>
        <p:spPr bwMode="auto">
          <a:xfrm>
            <a:off x="3672058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86" name="Line 42"/>
          <p:cNvSpPr>
            <a:spLocks noChangeShapeType="1"/>
          </p:cNvSpPr>
          <p:nvPr/>
        </p:nvSpPr>
        <p:spPr bwMode="auto">
          <a:xfrm>
            <a:off x="3776831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87" name="Line 43"/>
          <p:cNvSpPr>
            <a:spLocks noChangeShapeType="1"/>
          </p:cNvSpPr>
          <p:nvPr/>
        </p:nvSpPr>
        <p:spPr bwMode="auto">
          <a:xfrm>
            <a:off x="3853033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88" name="Line 44"/>
          <p:cNvSpPr>
            <a:spLocks noChangeShapeType="1"/>
          </p:cNvSpPr>
          <p:nvPr/>
        </p:nvSpPr>
        <p:spPr bwMode="auto">
          <a:xfrm>
            <a:off x="3957806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89" name="Line 45"/>
          <p:cNvSpPr>
            <a:spLocks noChangeShapeType="1"/>
          </p:cNvSpPr>
          <p:nvPr/>
        </p:nvSpPr>
        <p:spPr bwMode="auto">
          <a:xfrm>
            <a:off x="4035596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90" name="Line 46"/>
          <p:cNvSpPr>
            <a:spLocks noChangeShapeType="1"/>
          </p:cNvSpPr>
          <p:nvPr/>
        </p:nvSpPr>
        <p:spPr bwMode="auto">
          <a:xfrm>
            <a:off x="4140369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91" name="Line 47"/>
          <p:cNvSpPr>
            <a:spLocks noChangeShapeType="1"/>
          </p:cNvSpPr>
          <p:nvPr/>
        </p:nvSpPr>
        <p:spPr bwMode="auto">
          <a:xfrm>
            <a:off x="4216571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92" name="Line 48"/>
          <p:cNvSpPr>
            <a:spLocks noChangeShapeType="1"/>
          </p:cNvSpPr>
          <p:nvPr/>
        </p:nvSpPr>
        <p:spPr bwMode="auto">
          <a:xfrm>
            <a:off x="4321344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93" name="Line 49"/>
          <p:cNvSpPr>
            <a:spLocks noChangeShapeType="1"/>
          </p:cNvSpPr>
          <p:nvPr/>
        </p:nvSpPr>
        <p:spPr bwMode="auto">
          <a:xfrm>
            <a:off x="4397546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94" name="Line 50"/>
          <p:cNvSpPr>
            <a:spLocks noChangeShapeType="1"/>
          </p:cNvSpPr>
          <p:nvPr/>
        </p:nvSpPr>
        <p:spPr bwMode="auto">
          <a:xfrm>
            <a:off x="4502321" y="5187950"/>
            <a:ext cx="7937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95" name="Line 51"/>
          <p:cNvSpPr>
            <a:spLocks noChangeShapeType="1"/>
          </p:cNvSpPr>
          <p:nvPr/>
        </p:nvSpPr>
        <p:spPr bwMode="auto">
          <a:xfrm>
            <a:off x="4580108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96" name="Line 52"/>
          <p:cNvSpPr>
            <a:spLocks noChangeShapeType="1"/>
          </p:cNvSpPr>
          <p:nvPr/>
        </p:nvSpPr>
        <p:spPr bwMode="auto">
          <a:xfrm>
            <a:off x="4684881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97" name="Line 53"/>
          <p:cNvSpPr>
            <a:spLocks noChangeShapeType="1"/>
          </p:cNvSpPr>
          <p:nvPr/>
        </p:nvSpPr>
        <p:spPr bwMode="auto">
          <a:xfrm>
            <a:off x="4764258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98" name="Line 54"/>
          <p:cNvSpPr>
            <a:spLocks noChangeShapeType="1"/>
          </p:cNvSpPr>
          <p:nvPr/>
        </p:nvSpPr>
        <p:spPr bwMode="auto">
          <a:xfrm>
            <a:off x="4869031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799" name="Line 55"/>
          <p:cNvSpPr>
            <a:spLocks noChangeShapeType="1"/>
          </p:cNvSpPr>
          <p:nvPr/>
        </p:nvSpPr>
        <p:spPr bwMode="auto">
          <a:xfrm>
            <a:off x="4945233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00" name="Line 56"/>
          <p:cNvSpPr>
            <a:spLocks noChangeShapeType="1"/>
          </p:cNvSpPr>
          <p:nvPr/>
        </p:nvSpPr>
        <p:spPr bwMode="auto">
          <a:xfrm>
            <a:off x="5050006" y="5187950"/>
            <a:ext cx="7938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01" name="Line 57"/>
          <p:cNvSpPr>
            <a:spLocks noChangeShapeType="1"/>
          </p:cNvSpPr>
          <p:nvPr/>
        </p:nvSpPr>
        <p:spPr bwMode="auto">
          <a:xfrm>
            <a:off x="5127796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02" name="Line 58"/>
          <p:cNvSpPr>
            <a:spLocks noChangeShapeType="1"/>
          </p:cNvSpPr>
          <p:nvPr/>
        </p:nvSpPr>
        <p:spPr bwMode="auto">
          <a:xfrm>
            <a:off x="5232569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03" name="Line 59"/>
          <p:cNvSpPr>
            <a:spLocks noChangeShapeType="1"/>
          </p:cNvSpPr>
          <p:nvPr/>
        </p:nvSpPr>
        <p:spPr bwMode="auto">
          <a:xfrm>
            <a:off x="5308771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04" name="Line 60"/>
          <p:cNvSpPr>
            <a:spLocks noChangeShapeType="1"/>
          </p:cNvSpPr>
          <p:nvPr/>
        </p:nvSpPr>
        <p:spPr bwMode="auto">
          <a:xfrm>
            <a:off x="5413546" y="5187950"/>
            <a:ext cx="7937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05" name="Line 61"/>
          <p:cNvSpPr>
            <a:spLocks noChangeShapeType="1"/>
          </p:cNvSpPr>
          <p:nvPr/>
        </p:nvSpPr>
        <p:spPr bwMode="auto">
          <a:xfrm>
            <a:off x="5491333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06" name="Line 62"/>
          <p:cNvSpPr>
            <a:spLocks noChangeShapeType="1"/>
          </p:cNvSpPr>
          <p:nvPr/>
        </p:nvSpPr>
        <p:spPr bwMode="auto">
          <a:xfrm>
            <a:off x="5596106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07" name="Line 63"/>
          <p:cNvSpPr>
            <a:spLocks noChangeShapeType="1"/>
          </p:cNvSpPr>
          <p:nvPr/>
        </p:nvSpPr>
        <p:spPr bwMode="auto">
          <a:xfrm>
            <a:off x="5672308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08" name="Line 64"/>
          <p:cNvSpPr>
            <a:spLocks noChangeShapeType="1"/>
          </p:cNvSpPr>
          <p:nvPr/>
        </p:nvSpPr>
        <p:spPr bwMode="auto">
          <a:xfrm>
            <a:off x="5777081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09" name="Line 65"/>
          <p:cNvSpPr>
            <a:spLocks noChangeShapeType="1"/>
          </p:cNvSpPr>
          <p:nvPr/>
        </p:nvSpPr>
        <p:spPr bwMode="auto">
          <a:xfrm>
            <a:off x="5853283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10" name="Line 66"/>
          <p:cNvSpPr>
            <a:spLocks noChangeShapeType="1"/>
          </p:cNvSpPr>
          <p:nvPr/>
        </p:nvSpPr>
        <p:spPr bwMode="auto">
          <a:xfrm>
            <a:off x="5958056" y="5187950"/>
            <a:ext cx="7938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11" name="Line 67"/>
          <p:cNvSpPr>
            <a:spLocks noChangeShapeType="1"/>
          </p:cNvSpPr>
          <p:nvPr/>
        </p:nvSpPr>
        <p:spPr bwMode="auto">
          <a:xfrm>
            <a:off x="6035846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12" name="Line 68"/>
          <p:cNvSpPr>
            <a:spLocks noChangeShapeType="1"/>
          </p:cNvSpPr>
          <p:nvPr/>
        </p:nvSpPr>
        <p:spPr bwMode="auto">
          <a:xfrm>
            <a:off x="6140619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13" name="Line 69"/>
          <p:cNvSpPr>
            <a:spLocks noChangeShapeType="1"/>
          </p:cNvSpPr>
          <p:nvPr/>
        </p:nvSpPr>
        <p:spPr bwMode="auto">
          <a:xfrm>
            <a:off x="6216821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14" name="Line 70"/>
          <p:cNvSpPr>
            <a:spLocks noChangeShapeType="1"/>
          </p:cNvSpPr>
          <p:nvPr/>
        </p:nvSpPr>
        <p:spPr bwMode="auto">
          <a:xfrm>
            <a:off x="6321596" y="5187950"/>
            <a:ext cx="7937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15" name="Line 71"/>
          <p:cNvSpPr>
            <a:spLocks noChangeShapeType="1"/>
          </p:cNvSpPr>
          <p:nvPr/>
        </p:nvSpPr>
        <p:spPr bwMode="auto">
          <a:xfrm>
            <a:off x="6399383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16" name="Line 72"/>
          <p:cNvSpPr>
            <a:spLocks noChangeShapeType="1"/>
          </p:cNvSpPr>
          <p:nvPr/>
        </p:nvSpPr>
        <p:spPr bwMode="auto">
          <a:xfrm>
            <a:off x="6504156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17" name="Line 73"/>
          <p:cNvSpPr>
            <a:spLocks noChangeShapeType="1"/>
          </p:cNvSpPr>
          <p:nvPr/>
        </p:nvSpPr>
        <p:spPr bwMode="auto">
          <a:xfrm>
            <a:off x="6580358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18" name="Line 74"/>
          <p:cNvSpPr>
            <a:spLocks noChangeShapeType="1"/>
          </p:cNvSpPr>
          <p:nvPr/>
        </p:nvSpPr>
        <p:spPr bwMode="auto">
          <a:xfrm>
            <a:off x="6685131" y="5187950"/>
            <a:ext cx="7938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19" name="Line 75"/>
          <p:cNvSpPr>
            <a:spLocks noChangeShapeType="1"/>
          </p:cNvSpPr>
          <p:nvPr/>
        </p:nvSpPr>
        <p:spPr bwMode="auto">
          <a:xfrm>
            <a:off x="6762921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20" name="Line 76"/>
          <p:cNvSpPr>
            <a:spLocks noChangeShapeType="1"/>
          </p:cNvSpPr>
          <p:nvPr/>
        </p:nvSpPr>
        <p:spPr bwMode="auto">
          <a:xfrm>
            <a:off x="6867694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21" name="Line 77"/>
          <p:cNvSpPr>
            <a:spLocks noChangeShapeType="1"/>
          </p:cNvSpPr>
          <p:nvPr/>
        </p:nvSpPr>
        <p:spPr bwMode="auto">
          <a:xfrm>
            <a:off x="6943896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22" name="Line 78"/>
          <p:cNvSpPr>
            <a:spLocks noChangeShapeType="1"/>
          </p:cNvSpPr>
          <p:nvPr/>
        </p:nvSpPr>
        <p:spPr bwMode="auto">
          <a:xfrm>
            <a:off x="7048671" y="5187950"/>
            <a:ext cx="7937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23" name="Line 79"/>
          <p:cNvSpPr>
            <a:spLocks noChangeShapeType="1"/>
          </p:cNvSpPr>
          <p:nvPr/>
        </p:nvSpPr>
        <p:spPr bwMode="auto">
          <a:xfrm>
            <a:off x="7126458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24" name="Line 80"/>
          <p:cNvSpPr>
            <a:spLocks noChangeShapeType="1"/>
          </p:cNvSpPr>
          <p:nvPr/>
        </p:nvSpPr>
        <p:spPr bwMode="auto">
          <a:xfrm>
            <a:off x="7231231" y="5187950"/>
            <a:ext cx="6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25" name="Line 81"/>
          <p:cNvSpPr>
            <a:spLocks noChangeShapeType="1"/>
          </p:cNvSpPr>
          <p:nvPr/>
        </p:nvSpPr>
        <p:spPr bwMode="auto">
          <a:xfrm>
            <a:off x="7307433" y="5187950"/>
            <a:ext cx="34925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26" name="Freeform 82"/>
          <p:cNvSpPr>
            <a:spLocks/>
          </p:cNvSpPr>
          <p:nvPr/>
        </p:nvSpPr>
        <p:spPr bwMode="auto">
          <a:xfrm>
            <a:off x="2884658" y="4448175"/>
            <a:ext cx="34925" cy="58738"/>
          </a:xfrm>
          <a:custGeom>
            <a:avLst/>
            <a:gdLst>
              <a:gd name="T0" fmla="*/ 22 w 22"/>
              <a:gd name="T1" fmla="*/ 37 h 37"/>
              <a:gd name="T2" fmla="*/ 22 w 22"/>
              <a:gd name="T3" fmla="*/ 36 h 37"/>
              <a:gd name="T4" fmla="*/ 22 w 22"/>
              <a:gd name="T5" fmla="*/ 34 h 37"/>
              <a:gd name="T6" fmla="*/ 22 w 22"/>
              <a:gd name="T7" fmla="*/ 33 h 37"/>
              <a:gd name="T8" fmla="*/ 22 w 22"/>
              <a:gd name="T9" fmla="*/ 31 h 37"/>
              <a:gd name="T10" fmla="*/ 22 w 22"/>
              <a:gd name="T11" fmla="*/ 30 h 37"/>
              <a:gd name="T12" fmla="*/ 22 w 22"/>
              <a:gd name="T13" fmla="*/ 28 h 37"/>
              <a:gd name="T14" fmla="*/ 20 w 22"/>
              <a:gd name="T15" fmla="*/ 27 h 37"/>
              <a:gd name="T16" fmla="*/ 20 w 22"/>
              <a:gd name="T17" fmla="*/ 25 h 37"/>
              <a:gd name="T18" fmla="*/ 20 w 22"/>
              <a:gd name="T19" fmla="*/ 24 h 37"/>
              <a:gd name="T20" fmla="*/ 20 w 22"/>
              <a:gd name="T21" fmla="*/ 22 h 37"/>
              <a:gd name="T22" fmla="*/ 19 w 22"/>
              <a:gd name="T23" fmla="*/ 21 h 37"/>
              <a:gd name="T24" fmla="*/ 19 w 22"/>
              <a:gd name="T25" fmla="*/ 19 h 37"/>
              <a:gd name="T26" fmla="*/ 17 w 22"/>
              <a:gd name="T27" fmla="*/ 18 h 37"/>
              <a:gd name="T28" fmla="*/ 17 w 22"/>
              <a:gd name="T29" fmla="*/ 16 h 37"/>
              <a:gd name="T30" fmla="*/ 17 w 22"/>
              <a:gd name="T31" fmla="*/ 15 h 37"/>
              <a:gd name="T32" fmla="*/ 16 w 22"/>
              <a:gd name="T33" fmla="*/ 15 h 37"/>
              <a:gd name="T34" fmla="*/ 16 w 22"/>
              <a:gd name="T35" fmla="*/ 13 h 37"/>
              <a:gd name="T36" fmla="*/ 14 w 22"/>
              <a:gd name="T37" fmla="*/ 12 h 37"/>
              <a:gd name="T38" fmla="*/ 14 w 22"/>
              <a:gd name="T39" fmla="*/ 10 h 37"/>
              <a:gd name="T40" fmla="*/ 13 w 22"/>
              <a:gd name="T41" fmla="*/ 10 h 37"/>
              <a:gd name="T42" fmla="*/ 13 w 22"/>
              <a:gd name="T43" fmla="*/ 9 h 37"/>
              <a:gd name="T44" fmla="*/ 11 w 22"/>
              <a:gd name="T45" fmla="*/ 7 h 37"/>
              <a:gd name="T46" fmla="*/ 11 w 22"/>
              <a:gd name="T47" fmla="*/ 6 h 37"/>
              <a:gd name="T48" fmla="*/ 10 w 22"/>
              <a:gd name="T49" fmla="*/ 6 h 37"/>
              <a:gd name="T50" fmla="*/ 10 w 22"/>
              <a:gd name="T51" fmla="*/ 5 h 37"/>
              <a:gd name="T52" fmla="*/ 8 w 22"/>
              <a:gd name="T53" fmla="*/ 3 h 37"/>
              <a:gd name="T54" fmla="*/ 7 w 22"/>
              <a:gd name="T55" fmla="*/ 3 h 37"/>
              <a:gd name="T56" fmla="*/ 7 w 22"/>
              <a:gd name="T57" fmla="*/ 2 h 37"/>
              <a:gd name="T58" fmla="*/ 6 w 22"/>
              <a:gd name="T59" fmla="*/ 2 h 37"/>
              <a:gd name="T60" fmla="*/ 6 w 22"/>
              <a:gd name="T61" fmla="*/ 0 h 37"/>
              <a:gd name="T62" fmla="*/ 0 w 22"/>
              <a:gd name="T63" fmla="*/ 7 h 37"/>
              <a:gd name="T64" fmla="*/ 1 w 22"/>
              <a:gd name="T65" fmla="*/ 9 h 37"/>
              <a:gd name="T66" fmla="*/ 3 w 22"/>
              <a:gd name="T67" fmla="*/ 10 h 37"/>
              <a:gd name="T68" fmla="*/ 4 w 22"/>
              <a:gd name="T69" fmla="*/ 12 h 37"/>
              <a:gd name="T70" fmla="*/ 6 w 22"/>
              <a:gd name="T71" fmla="*/ 13 h 37"/>
              <a:gd name="T72" fmla="*/ 7 w 22"/>
              <a:gd name="T73" fmla="*/ 15 h 37"/>
              <a:gd name="T74" fmla="*/ 7 w 22"/>
              <a:gd name="T75" fmla="*/ 16 h 37"/>
              <a:gd name="T76" fmla="*/ 8 w 22"/>
              <a:gd name="T77" fmla="*/ 18 h 37"/>
              <a:gd name="T78" fmla="*/ 8 w 22"/>
              <a:gd name="T79" fmla="*/ 19 h 37"/>
              <a:gd name="T80" fmla="*/ 10 w 22"/>
              <a:gd name="T81" fmla="*/ 21 h 37"/>
              <a:gd name="T82" fmla="*/ 10 w 22"/>
              <a:gd name="T83" fmla="*/ 22 h 37"/>
              <a:gd name="T84" fmla="*/ 11 w 22"/>
              <a:gd name="T85" fmla="*/ 24 h 37"/>
              <a:gd name="T86" fmla="*/ 11 w 22"/>
              <a:gd name="T87" fmla="*/ 25 h 37"/>
              <a:gd name="T88" fmla="*/ 11 w 22"/>
              <a:gd name="T89" fmla="*/ 27 h 37"/>
              <a:gd name="T90" fmla="*/ 13 w 22"/>
              <a:gd name="T91" fmla="*/ 28 h 37"/>
              <a:gd name="T92" fmla="*/ 13 w 22"/>
              <a:gd name="T93" fmla="*/ 30 h 37"/>
              <a:gd name="T94" fmla="*/ 13 w 22"/>
              <a:gd name="T95" fmla="*/ 31 h 37"/>
              <a:gd name="T96" fmla="*/ 13 w 22"/>
              <a:gd name="T97" fmla="*/ 33 h 37"/>
              <a:gd name="T98" fmla="*/ 13 w 22"/>
              <a:gd name="T99" fmla="*/ 34 h 37"/>
              <a:gd name="T100" fmla="*/ 13 w 22"/>
              <a:gd name="T101" fmla="*/ 36 h 37"/>
              <a:gd name="T102" fmla="*/ 13 w 22"/>
              <a:gd name="T103" fmla="*/ 37 h 37"/>
              <a:gd name="T104" fmla="*/ 22 w 22"/>
              <a:gd name="T105" fmla="*/ 37 h 3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2"/>
              <a:gd name="T160" fmla="*/ 0 h 37"/>
              <a:gd name="T161" fmla="*/ 22 w 22"/>
              <a:gd name="T162" fmla="*/ 37 h 3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2" h="37">
                <a:moveTo>
                  <a:pt x="22" y="37"/>
                </a:moveTo>
                <a:lnTo>
                  <a:pt x="22" y="36"/>
                </a:lnTo>
                <a:lnTo>
                  <a:pt x="22" y="34"/>
                </a:lnTo>
                <a:lnTo>
                  <a:pt x="22" y="33"/>
                </a:lnTo>
                <a:lnTo>
                  <a:pt x="22" y="31"/>
                </a:lnTo>
                <a:lnTo>
                  <a:pt x="22" y="30"/>
                </a:lnTo>
                <a:lnTo>
                  <a:pt x="22" y="28"/>
                </a:lnTo>
                <a:lnTo>
                  <a:pt x="20" y="27"/>
                </a:lnTo>
                <a:lnTo>
                  <a:pt x="20" y="25"/>
                </a:lnTo>
                <a:lnTo>
                  <a:pt x="20" y="24"/>
                </a:lnTo>
                <a:lnTo>
                  <a:pt x="20" y="22"/>
                </a:lnTo>
                <a:lnTo>
                  <a:pt x="19" y="21"/>
                </a:lnTo>
                <a:lnTo>
                  <a:pt x="19" y="19"/>
                </a:lnTo>
                <a:lnTo>
                  <a:pt x="17" y="18"/>
                </a:lnTo>
                <a:lnTo>
                  <a:pt x="17" y="16"/>
                </a:lnTo>
                <a:lnTo>
                  <a:pt x="17" y="15"/>
                </a:lnTo>
                <a:lnTo>
                  <a:pt x="16" y="15"/>
                </a:lnTo>
                <a:lnTo>
                  <a:pt x="16" y="13"/>
                </a:lnTo>
                <a:lnTo>
                  <a:pt x="14" y="12"/>
                </a:lnTo>
                <a:lnTo>
                  <a:pt x="14" y="10"/>
                </a:lnTo>
                <a:lnTo>
                  <a:pt x="13" y="10"/>
                </a:lnTo>
                <a:lnTo>
                  <a:pt x="13" y="9"/>
                </a:lnTo>
                <a:lnTo>
                  <a:pt x="11" y="7"/>
                </a:lnTo>
                <a:lnTo>
                  <a:pt x="11" y="6"/>
                </a:lnTo>
                <a:lnTo>
                  <a:pt x="10" y="6"/>
                </a:lnTo>
                <a:lnTo>
                  <a:pt x="10" y="5"/>
                </a:lnTo>
                <a:lnTo>
                  <a:pt x="8" y="3"/>
                </a:lnTo>
                <a:lnTo>
                  <a:pt x="7" y="3"/>
                </a:lnTo>
                <a:lnTo>
                  <a:pt x="7" y="2"/>
                </a:lnTo>
                <a:lnTo>
                  <a:pt x="6" y="2"/>
                </a:lnTo>
                <a:lnTo>
                  <a:pt x="6" y="0"/>
                </a:lnTo>
                <a:lnTo>
                  <a:pt x="0" y="7"/>
                </a:lnTo>
                <a:lnTo>
                  <a:pt x="1" y="9"/>
                </a:lnTo>
                <a:lnTo>
                  <a:pt x="3" y="10"/>
                </a:lnTo>
                <a:lnTo>
                  <a:pt x="4" y="12"/>
                </a:lnTo>
                <a:lnTo>
                  <a:pt x="6" y="13"/>
                </a:lnTo>
                <a:lnTo>
                  <a:pt x="7" y="15"/>
                </a:lnTo>
                <a:lnTo>
                  <a:pt x="7" y="16"/>
                </a:lnTo>
                <a:lnTo>
                  <a:pt x="8" y="18"/>
                </a:lnTo>
                <a:lnTo>
                  <a:pt x="8" y="19"/>
                </a:lnTo>
                <a:lnTo>
                  <a:pt x="10" y="21"/>
                </a:lnTo>
                <a:lnTo>
                  <a:pt x="10" y="22"/>
                </a:lnTo>
                <a:lnTo>
                  <a:pt x="11" y="24"/>
                </a:lnTo>
                <a:lnTo>
                  <a:pt x="11" y="25"/>
                </a:lnTo>
                <a:lnTo>
                  <a:pt x="11" y="27"/>
                </a:lnTo>
                <a:lnTo>
                  <a:pt x="13" y="28"/>
                </a:lnTo>
                <a:lnTo>
                  <a:pt x="13" y="30"/>
                </a:lnTo>
                <a:lnTo>
                  <a:pt x="13" y="31"/>
                </a:lnTo>
                <a:lnTo>
                  <a:pt x="13" y="33"/>
                </a:lnTo>
                <a:lnTo>
                  <a:pt x="13" y="34"/>
                </a:lnTo>
                <a:lnTo>
                  <a:pt x="13" y="36"/>
                </a:lnTo>
                <a:lnTo>
                  <a:pt x="13" y="37"/>
                </a:lnTo>
                <a:lnTo>
                  <a:pt x="22" y="3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7" name="Freeform 83"/>
          <p:cNvSpPr>
            <a:spLocks/>
          </p:cNvSpPr>
          <p:nvPr/>
        </p:nvSpPr>
        <p:spPr bwMode="auto">
          <a:xfrm>
            <a:off x="2844969" y="4506913"/>
            <a:ext cx="74612" cy="74612"/>
          </a:xfrm>
          <a:custGeom>
            <a:avLst/>
            <a:gdLst>
              <a:gd name="T0" fmla="*/ 3 w 47"/>
              <a:gd name="T1" fmla="*/ 47 h 47"/>
              <a:gd name="T2" fmla="*/ 7 w 47"/>
              <a:gd name="T3" fmla="*/ 46 h 47"/>
              <a:gd name="T4" fmla="*/ 11 w 47"/>
              <a:gd name="T5" fmla="*/ 46 h 47"/>
              <a:gd name="T6" fmla="*/ 16 w 47"/>
              <a:gd name="T7" fmla="*/ 45 h 47"/>
              <a:gd name="T8" fmla="*/ 20 w 47"/>
              <a:gd name="T9" fmla="*/ 43 h 47"/>
              <a:gd name="T10" fmla="*/ 25 w 47"/>
              <a:gd name="T11" fmla="*/ 40 h 47"/>
              <a:gd name="T12" fmla="*/ 28 w 47"/>
              <a:gd name="T13" fmla="*/ 37 h 47"/>
              <a:gd name="T14" fmla="*/ 32 w 47"/>
              <a:gd name="T15" fmla="*/ 34 h 47"/>
              <a:gd name="T16" fmla="*/ 35 w 47"/>
              <a:gd name="T17" fmla="*/ 31 h 47"/>
              <a:gd name="T18" fmla="*/ 38 w 47"/>
              <a:gd name="T19" fmla="*/ 28 h 47"/>
              <a:gd name="T20" fmla="*/ 41 w 47"/>
              <a:gd name="T21" fmla="*/ 24 h 47"/>
              <a:gd name="T22" fmla="*/ 42 w 47"/>
              <a:gd name="T23" fmla="*/ 21 h 47"/>
              <a:gd name="T24" fmla="*/ 44 w 47"/>
              <a:gd name="T25" fmla="*/ 16 h 47"/>
              <a:gd name="T26" fmla="*/ 45 w 47"/>
              <a:gd name="T27" fmla="*/ 12 h 47"/>
              <a:gd name="T28" fmla="*/ 47 w 47"/>
              <a:gd name="T29" fmla="*/ 7 h 47"/>
              <a:gd name="T30" fmla="*/ 47 w 47"/>
              <a:gd name="T31" fmla="*/ 2 h 47"/>
              <a:gd name="T32" fmla="*/ 38 w 47"/>
              <a:gd name="T33" fmla="*/ 0 h 47"/>
              <a:gd name="T34" fmla="*/ 38 w 47"/>
              <a:gd name="T35" fmla="*/ 3 h 47"/>
              <a:gd name="T36" fmla="*/ 38 w 47"/>
              <a:gd name="T37" fmla="*/ 7 h 47"/>
              <a:gd name="T38" fmla="*/ 36 w 47"/>
              <a:gd name="T39" fmla="*/ 12 h 47"/>
              <a:gd name="T40" fmla="*/ 35 w 47"/>
              <a:gd name="T41" fmla="*/ 15 h 47"/>
              <a:gd name="T42" fmla="*/ 33 w 47"/>
              <a:gd name="T43" fmla="*/ 18 h 47"/>
              <a:gd name="T44" fmla="*/ 32 w 47"/>
              <a:gd name="T45" fmla="*/ 21 h 47"/>
              <a:gd name="T46" fmla="*/ 29 w 47"/>
              <a:gd name="T47" fmla="*/ 24 h 47"/>
              <a:gd name="T48" fmla="*/ 28 w 47"/>
              <a:gd name="T49" fmla="*/ 27 h 47"/>
              <a:gd name="T50" fmla="*/ 25 w 47"/>
              <a:gd name="T51" fmla="*/ 30 h 47"/>
              <a:gd name="T52" fmla="*/ 22 w 47"/>
              <a:gd name="T53" fmla="*/ 31 h 47"/>
              <a:gd name="T54" fmla="*/ 19 w 47"/>
              <a:gd name="T55" fmla="*/ 34 h 47"/>
              <a:gd name="T56" fmla="*/ 14 w 47"/>
              <a:gd name="T57" fmla="*/ 36 h 47"/>
              <a:gd name="T58" fmla="*/ 11 w 47"/>
              <a:gd name="T59" fmla="*/ 37 h 47"/>
              <a:gd name="T60" fmla="*/ 7 w 47"/>
              <a:gd name="T61" fmla="*/ 37 h 47"/>
              <a:gd name="T62" fmla="*/ 4 w 47"/>
              <a:gd name="T63" fmla="*/ 39 h 47"/>
              <a:gd name="T64" fmla="*/ 0 w 47"/>
              <a:gd name="T65" fmla="*/ 39 h 4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7"/>
              <a:gd name="T100" fmla="*/ 0 h 47"/>
              <a:gd name="T101" fmla="*/ 47 w 47"/>
              <a:gd name="T102" fmla="*/ 47 h 4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7" h="47">
                <a:moveTo>
                  <a:pt x="0" y="47"/>
                </a:moveTo>
                <a:lnTo>
                  <a:pt x="3" y="47"/>
                </a:lnTo>
                <a:lnTo>
                  <a:pt x="6" y="47"/>
                </a:lnTo>
                <a:lnTo>
                  <a:pt x="7" y="46"/>
                </a:lnTo>
                <a:lnTo>
                  <a:pt x="10" y="46"/>
                </a:lnTo>
                <a:lnTo>
                  <a:pt x="11" y="46"/>
                </a:lnTo>
                <a:lnTo>
                  <a:pt x="14" y="45"/>
                </a:lnTo>
                <a:lnTo>
                  <a:pt x="16" y="45"/>
                </a:lnTo>
                <a:lnTo>
                  <a:pt x="19" y="43"/>
                </a:lnTo>
                <a:lnTo>
                  <a:pt x="20" y="43"/>
                </a:lnTo>
                <a:lnTo>
                  <a:pt x="22" y="42"/>
                </a:lnTo>
                <a:lnTo>
                  <a:pt x="25" y="40"/>
                </a:lnTo>
                <a:lnTo>
                  <a:pt x="26" y="39"/>
                </a:lnTo>
                <a:lnTo>
                  <a:pt x="28" y="37"/>
                </a:lnTo>
                <a:lnTo>
                  <a:pt x="31" y="36"/>
                </a:lnTo>
                <a:lnTo>
                  <a:pt x="32" y="34"/>
                </a:lnTo>
                <a:lnTo>
                  <a:pt x="33" y="33"/>
                </a:lnTo>
                <a:lnTo>
                  <a:pt x="35" y="31"/>
                </a:lnTo>
                <a:lnTo>
                  <a:pt x="36" y="30"/>
                </a:lnTo>
                <a:lnTo>
                  <a:pt x="38" y="28"/>
                </a:lnTo>
                <a:lnTo>
                  <a:pt x="39" y="27"/>
                </a:lnTo>
                <a:lnTo>
                  <a:pt x="41" y="24"/>
                </a:lnTo>
                <a:lnTo>
                  <a:pt x="41" y="22"/>
                </a:lnTo>
                <a:lnTo>
                  <a:pt x="42" y="21"/>
                </a:lnTo>
                <a:lnTo>
                  <a:pt x="44" y="18"/>
                </a:lnTo>
                <a:lnTo>
                  <a:pt x="44" y="16"/>
                </a:lnTo>
                <a:lnTo>
                  <a:pt x="45" y="13"/>
                </a:lnTo>
                <a:lnTo>
                  <a:pt x="45" y="12"/>
                </a:lnTo>
                <a:lnTo>
                  <a:pt x="47" y="9"/>
                </a:lnTo>
                <a:lnTo>
                  <a:pt x="47" y="7"/>
                </a:lnTo>
                <a:lnTo>
                  <a:pt x="47" y="5"/>
                </a:lnTo>
                <a:lnTo>
                  <a:pt x="47" y="2"/>
                </a:lnTo>
                <a:lnTo>
                  <a:pt x="47" y="0"/>
                </a:lnTo>
                <a:lnTo>
                  <a:pt x="38" y="0"/>
                </a:lnTo>
                <a:lnTo>
                  <a:pt x="38" y="2"/>
                </a:lnTo>
                <a:lnTo>
                  <a:pt x="38" y="3"/>
                </a:lnTo>
                <a:lnTo>
                  <a:pt x="38" y="6"/>
                </a:lnTo>
                <a:lnTo>
                  <a:pt x="38" y="7"/>
                </a:lnTo>
                <a:lnTo>
                  <a:pt x="36" y="9"/>
                </a:lnTo>
                <a:lnTo>
                  <a:pt x="36" y="12"/>
                </a:lnTo>
                <a:lnTo>
                  <a:pt x="36" y="13"/>
                </a:lnTo>
                <a:lnTo>
                  <a:pt x="35" y="15"/>
                </a:lnTo>
                <a:lnTo>
                  <a:pt x="35" y="16"/>
                </a:lnTo>
                <a:lnTo>
                  <a:pt x="33" y="18"/>
                </a:lnTo>
                <a:lnTo>
                  <a:pt x="32" y="19"/>
                </a:lnTo>
                <a:lnTo>
                  <a:pt x="32" y="21"/>
                </a:lnTo>
                <a:lnTo>
                  <a:pt x="31" y="22"/>
                </a:lnTo>
                <a:lnTo>
                  <a:pt x="29" y="24"/>
                </a:lnTo>
                <a:lnTo>
                  <a:pt x="28" y="25"/>
                </a:lnTo>
                <a:lnTo>
                  <a:pt x="28" y="27"/>
                </a:lnTo>
                <a:lnTo>
                  <a:pt x="26" y="28"/>
                </a:lnTo>
                <a:lnTo>
                  <a:pt x="25" y="30"/>
                </a:lnTo>
                <a:lnTo>
                  <a:pt x="23" y="31"/>
                </a:lnTo>
                <a:lnTo>
                  <a:pt x="22" y="31"/>
                </a:lnTo>
                <a:lnTo>
                  <a:pt x="20" y="33"/>
                </a:lnTo>
                <a:lnTo>
                  <a:pt x="19" y="34"/>
                </a:lnTo>
                <a:lnTo>
                  <a:pt x="17" y="34"/>
                </a:lnTo>
                <a:lnTo>
                  <a:pt x="14" y="36"/>
                </a:lnTo>
                <a:lnTo>
                  <a:pt x="13" y="36"/>
                </a:lnTo>
                <a:lnTo>
                  <a:pt x="11" y="37"/>
                </a:lnTo>
                <a:lnTo>
                  <a:pt x="10" y="37"/>
                </a:lnTo>
                <a:lnTo>
                  <a:pt x="7" y="37"/>
                </a:lnTo>
                <a:lnTo>
                  <a:pt x="6" y="39"/>
                </a:lnTo>
                <a:lnTo>
                  <a:pt x="4" y="39"/>
                </a:lnTo>
                <a:lnTo>
                  <a:pt x="3" y="39"/>
                </a:lnTo>
                <a:lnTo>
                  <a:pt x="0" y="39"/>
                </a:lnTo>
                <a:lnTo>
                  <a:pt x="0" y="4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8" name="Freeform 84"/>
          <p:cNvSpPr>
            <a:spLocks/>
          </p:cNvSpPr>
          <p:nvPr/>
        </p:nvSpPr>
        <p:spPr bwMode="auto">
          <a:xfrm>
            <a:off x="2800519" y="4556125"/>
            <a:ext cx="44450" cy="25400"/>
          </a:xfrm>
          <a:custGeom>
            <a:avLst/>
            <a:gdLst>
              <a:gd name="T0" fmla="*/ 0 w 28"/>
              <a:gd name="T1" fmla="*/ 8 h 16"/>
              <a:gd name="T2" fmla="*/ 1 w 28"/>
              <a:gd name="T3" fmla="*/ 8 h 16"/>
              <a:gd name="T4" fmla="*/ 3 w 28"/>
              <a:gd name="T5" fmla="*/ 9 h 16"/>
              <a:gd name="T6" fmla="*/ 4 w 28"/>
              <a:gd name="T7" fmla="*/ 9 h 16"/>
              <a:gd name="T8" fmla="*/ 4 w 28"/>
              <a:gd name="T9" fmla="*/ 11 h 16"/>
              <a:gd name="T10" fmla="*/ 6 w 28"/>
              <a:gd name="T11" fmla="*/ 11 h 16"/>
              <a:gd name="T12" fmla="*/ 7 w 28"/>
              <a:gd name="T13" fmla="*/ 12 h 16"/>
              <a:gd name="T14" fmla="*/ 9 w 28"/>
              <a:gd name="T15" fmla="*/ 12 h 16"/>
              <a:gd name="T16" fmla="*/ 10 w 28"/>
              <a:gd name="T17" fmla="*/ 12 h 16"/>
              <a:gd name="T18" fmla="*/ 10 w 28"/>
              <a:gd name="T19" fmla="*/ 14 h 16"/>
              <a:gd name="T20" fmla="*/ 12 w 28"/>
              <a:gd name="T21" fmla="*/ 14 h 16"/>
              <a:gd name="T22" fmla="*/ 13 w 28"/>
              <a:gd name="T23" fmla="*/ 14 h 16"/>
              <a:gd name="T24" fmla="*/ 15 w 28"/>
              <a:gd name="T25" fmla="*/ 14 h 16"/>
              <a:gd name="T26" fmla="*/ 15 w 28"/>
              <a:gd name="T27" fmla="*/ 15 h 16"/>
              <a:gd name="T28" fmla="*/ 16 w 28"/>
              <a:gd name="T29" fmla="*/ 15 h 16"/>
              <a:gd name="T30" fmla="*/ 17 w 28"/>
              <a:gd name="T31" fmla="*/ 15 h 16"/>
              <a:gd name="T32" fmla="*/ 19 w 28"/>
              <a:gd name="T33" fmla="*/ 15 h 16"/>
              <a:gd name="T34" fmla="*/ 20 w 28"/>
              <a:gd name="T35" fmla="*/ 15 h 16"/>
              <a:gd name="T36" fmla="*/ 22 w 28"/>
              <a:gd name="T37" fmla="*/ 15 h 16"/>
              <a:gd name="T38" fmla="*/ 22 w 28"/>
              <a:gd name="T39" fmla="*/ 16 h 16"/>
              <a:gd name="T40" fmla="*/ 23 w 28"/>
              <a:gd name="T41" fmla="*/ 16 h 16"/>
              <a:gd name="T42" fmla="*/ 25 w 28"/>
              <a:gd name="T43" fmla="*/ 16 h 16"/>
              <a:gd name="T44" fmla="*/ 26 w 28"/>
              <a:gd name="T45" fmla="*/ 16 h 16"/>
              <a:gd name="T46" fmla="*/ 28 w 28"/>
              <a:gd name="T47" fmla="*/ 16 h 16"/>
              <a:gd name="T48" fmla="*/ 28 w 28"/>
              <a:gd name="T49" fmla="*/ 8 h 16"/>
              <a:gd name="T50" fmla="*/ 26 w 28"/>
              <a:gd name="T51" fmla="*/ 8 h 16"/>
              <a:gd name="T52" fmla="*/ 25 w 28"/>
              <a:gd name="T53" fmla="*/ 8 h 16"/>
              <a:gd name="T54" fmla="*/ 23 w 28"/>
              <a:gd name="T55" fmla="*/ 8 h 16"/>
              <a:gd name="T56" fmla="*/ 22 w 28"/>
              <a:gd name="T57" fmla="*/ 6 h 16"/>
              <a:gd name="T58" fmla="*/ 20 w 28"/>
              <a:gd name="T59" fmla="*/ 6 h 16"/>
              <a:gd name="T60" fmla="*/ 19 w 28"/>
              <a:gd name="T61" fmla="*/ 6 h 16"/>
              <a:gd name="T62" fmla="*/ 17 w 28"/>
              <a:gd name="T63" fmla="*/ 6 h 16"/>
              <a:gd name="T64" fmla="*/ 16 w 28"/>
              <a:gd name="T65" fmla="*/ 5 h 16"/>
              <a:gd name="T66" fmla="*/ 15 w 28"/>
              <a:gd name="T67" fmla="*/ 5 h 16"/>
              <a:gd name="T68" fmla="*/ 13 w 28"/>
              <a:gd name="T69" fmla="*/ 5 h 16"/>
              <a:gd name="T70" fmla="*/ 12 w 28"/>
              <a:gd name="T71" fmla="*/ 3 h 16"/>
              <a:gd name="T72" fmla="*/ 10 w 28"/>
              <a:gd name="T73" fmla="*/ 3 h 16"/>
              <a:gd name="T74" fmla="*/ 9 w 28"/>
              <a:gd name="T75" fmla="*/ 2 h 16"/>
              <a:gd name="T76" fmla="*/ 7 w 28"/>
              <a:gd name="T77" fmla="*/ 2 h 16"/>
              <a:gd name="T78" fmla="*/ 7 w 28"/>
              <a:gd name="T79" fmla="*/ 0 h 16"/>
              <a:gd name="T80" fmla="*/ 6 w 28"/>
              <a:gd name="T81" fmla="*/ 0 h 16"/>
              <a:gd name="T82" fmla="*/ 0 w 28"/>
              <a:gd name="T83" fmla="*/ 8 h 1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8"/>
              <a:gd name="T127" fmla="*/ 0 h 16"/>
              <a:gd name="T128" fmla="*/ 28 w 28"/>
              <a:gd name="T129" fmla="*/ 16 h 1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8" h="16">
                <a:moveTo>
                  <a:pt x="0" y="8"/>
                </a:moveTo>
                <a:lnTo>
                  <a:pt x="1" y="8"/>
                </a:lnTo>
                <a:lnTo>
                  <a:pt x="3" y="9"/>
                </a:lnTo>
                <a:lnTo>
                  <a:pt x="4" y="9"/>
                </a:lnTo>
                <a:lnTo>
                  <a:pt x="4" y="11"/>
                </a:lnTo>
                <a:lnTo>
                  <a:pt x="6" y="11"/>
                </a:lnTo>
                <a:lnTo>
                  <a:pt x="7" y="12"/>
                </a:lnTo>
                <a:lnTo>
                  <a:pt x="9" y="12"/>
                </a:lnTo>
                <a:lnTo>
                  <a:pt x="10" y="12"/>
                </a:lnTo>
                <a:lnTo>
                  <a:pt x="10" y="14"/>
                </a:lnTo>
                <a:lnTo>
                  <a:pt x="12" y="14"/>
                </a:lnTo>
                <a:lnTo>
                  <a:pt x="13" y="14"/>
                </a:lnTo>
                <a:lnTo>
                  <a:pt x="15" y="14"/>
                </a:lnTo>
                <a:lnTo>
                  <a:pt x="15" y="15"/>
                </a:lnTo>
                <a:lnTo>
                  <a:pt x="16" y="15"/>
                </a:lnTo>
                <a:lnTo>
                  <a:pt x="17" y="15"/>
                </a:lnTo>
                <a:lnTo>
                  <a:pt x="19" y="15"/>
                </a:lnTo>
                <a:lnTo>
                  <a:pt x="20" y="15"/>
                </a:lnTo>
                <a:lnTo>
                  <a:pt x="22" y="15"/>
                </a:lnTo>
                <a:lnTo>
                  <a:pt x="22" y="16"/>
                </a:lnTo>
                <a:lnTo>
                  <a:pt x="23" y="16"/>
                </a:lnTo>
                <a:lnTo>
                  <a:pt x="25" y="16"/>
                </a:lnTo>
                <a:lnTo>
                  <a:pt x="26" y="16"/>
                </a:lnTo>
                <a:lnTo>
                  <a:pt x="28" y="16"/>
                </a:lnTo>
                <a:lnTo>
                  <a:pt x="28" y="8"/>
                </a:lnTo>
                <a:lnTo>
                  <a:pt x="26" y="8"/>
                </a:lnTo>
                <a:lnTo>
                  <a:pt x="25" y="8"/>
                </a:lnTo>
                <a:lnTo>
                  <a:pt x="23" y="8"/>
                </a:lnTo>
                <a:lnTo>
                  <a:pt x="22" y="6"/>
                </a:lnTo>
                <a:lnTo>
                  <a:pt x="20" y="6"/>
                </a:lnTo>
                <a:lnTo>
                  <a:pt x="19" y="6"/>
                </a:lnTo>
                <a:lnTo>
                  <a:pt x="17" y="6"/>
                </a:lnTo>
                <a:lnTo>
                  <a:pt x="16" y="5"/>
                </a:lnTo>
                <a:lnTo>
                  <a:pt x="15" y="5"/>
                </a:lnTo>
                <a:lnTo>
                  <a:pt x="13" y="5"/>
                </a:lnTo>
                <a:lnTo>
                  <a:pt x="12" y="3"/>
                </a:lnTo>
                <a:lnTo>
                  <a:pt x="10" y="3"/>
                </a:lnTo>
                <a:lnTo>
                  <a:pt x="9" y="2"/>
                </a:lnTo>
                <a:lnTo>
                  <a:pt x="7" y="2"/>
                </a:lnTo>
                <a:lnTo>
                  <a:pt x="7" y="0"/>
                </a:lnTo>
                <a:lnTo>
                  <a:pt x="6" y="0"/>
                </a:lnTo>
                <a:lnTo>
                  <a:pt x="0" y="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9" name="Line 85"/>
          <p:cNvSpPr>
            <a:spLocks noChangeShapeType="1"/>
          </p:cNvSpPr>
          <p:nvPr/>
        </p:nvSpPr>
        <p:spPr bwMode="auto">
          <a:xfrm>
            <a:off x="2606844" y="4373563"/>
            <a:ext cx="228600" cy="138112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30" name="Line 86"/>
          <p:cNvSpPr>
            <a:spLocks noChangeShapeType="1"/>
          </p:cNvSpPr>
          <p:nvPr/>
        </p:nvSpPr>
        <p:spPr bwMode="auto">
          <a:xfrm flipH="1" flipV="1">
            <a:off x="2541758" y="4467227"/>
            <a:ext cx="244475" cy="1508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31" name="Freeform 87"/>
          <p:cNvSpPr>
            <a:spLocks/>
          </p:cNvSpPr>
          <p:nvPr/>
        </p:nvSpPr>
        <p:spPr bwMode="auto">
          <a:xfrm>
            <a:off x="2586206" y="4422775"/>
            <a:ext cx="223838" cy="146050"/>
          </a:xfrm>
          <a:custGeom>
            <a:avLst/>
            <a:gdLst>
              <a:gd name="T0" fmla="*/ 3 w 141"/>
              <a:gd name="T1" fmla="*/ 3 h 92"/>
              <a:gd name="T2" fmla="*/ 0 w 141"/>
              <a:gd name="T3" fmla="*/ 7 h 92"/>
              <a:gd name="T4" fmla="*/ 135 w 141"/>
              <a:gd name="T5" fmla="*/ 92 h 92"/>
              <a:gd name="T6" fmla="*/ 141 w 141"/>
              <a:gd name="T7" fmla="*/ 84 h 92"/>
              <a:gd name="T8" fmla="*/ 4 w 141"/>
              <a:gd name="T9" fmla="*/ 0 h 92"/>
              <a:gd name="T10" fmla="*/ 3 w 141"/>
              <a:gd name="T11" fmla="*/ 3 h 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1"/>
              <a:gd name="T19" fmla="*/ 0 h 92"/>
              <a:gd name="T20" fmla="*/ 141 w 141"/>
              <a:gd name="T21" fmla="*/ 92 h 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1" h="92">
                <a:moveTo>
                  <a:pt x="3" y="3"/>
                </a:moveTo>
                <a:lnTo>
                  <a:pt x="0" y="7"/>
                </a:lnTo>
                <a:lnTo>
                  <a:pt x="135" y="92"/>
                </a:lnTo>
                <a:lnTo>
                  <a:pt x="141" y="84"/>
                </a:lnTo>
                <a:lnTo>
                  <a:pt x="4" y="0"/>
                </a:lnTo>
                <a:lnTo>
                  <a:pt x="3" y="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32" name="Freeform 88"/>
          <p:cNvSpPr>
            <a:spLocks/>
          </p:cNvSpPr>
          <p:nvPr/>
        </p:nvSpPr>
        <p:spPr bwMode="auto">
          <a:xfrm>
            <a:off x="2921171" y="5181600"/>
            <a:ext cx="377825" cy="14288"/>
          </a:xfrm>
          <a:custGeom>
            <a:avLst/>
            <a:gdLst>
              <a:gd name="T0" fmla="*/ 238 w 238"/>
              <a:gd name="T1" fmla="*/ 4 h 9"/>
              <a:gd name="T2" fmla="*/ 238 w 238"/>
              <a:gd name="T3" fmla="*/ 0 h 9"/>
              <a:gd name="T4" fmla="*/ 0 w 238"/>
              <a:gd name="T5" fmla="*/ 0 h 9"/>
              <a:gd name="T6" fmla="*/ 0 w 238"/>
              <a:gd name="T7" fmla="*/ 9 h 9"/>
              <a:gd name="T8" fmla="*/ 238 w 238"/>
              <a:gd name="T9" fmla="*/ 9 h 9"/>
              <a:gd name="T10" fmla="*/ 238 w 238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8"/>
              <a:gd name="T19" fmla="*/ 0 h 9"/>
              <a:gd name="T20" fmla="*/ 238 w 238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8" h="9">
                <a:moveTo>
                  <a:pt x="238" y="4"/>
                </a:moveTo>
                <a:lnTo>
                  <a:pt x="238" y="0"/>
                </a:lnTo>
                <a:lnTo>
                  <a:pt x="0" y="0"/>
                </a:lnTo>
                <a:lnTo>
                  <a:pt x="0" y="9"/>
                </a:lnTo>
                <a:lnTo>
                  <a:pt x="238" y="9"/>
                </a:lnTo>
                <a:lnTo>
                  <a:pt x="238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33" name="Freeform 89"/>
          <p:cNvSpPr>
            <a:spLocks/>
          </p:cNvSpPr>
          <p:nvPr/>
        </p:nvSpPr>
        <p:spPr bwMode="auto">
          <a:xfrm>
            <a:off x="3249781" y="5148265"/>
            <a:ext cx="63500" cy="47625"/>
          </a:xfrm>
          <a:custGeom>
            <a:avLst/>
            <a:gdLst>
              <a:gd name="T0" fmla="*/ 40 w 40"/>
              <a:gd name="T1" fmla="*/ 30 h 30"/>
              <a:gd name="T2" fmla="*/ 40 w 40"/>
              <a:gd name="T3" fmla="*/ 22 h 30"/>
              <a:gd name="T4" fmla="*/ 4 w 40"/>
              <a:gd name="T5" fmla="*/ 0 h 30"/>
              <a:gd name="T6" fmla="*/ 0 w 40"/>
              <a:gd name="T7" fmla="*/ 8 h 30"/>
              <a:gd name="T8" fmla="*/ 35 w 40"/>
              <a:gd name="T9" fmla="*/ 30 h 30"/>
              <a:gd name="T10" fmla="*/ 35 w 40"/>
              <a:gd name="T11" fmla="*/ 22 h 30"/>
              <a:gd name="T12" fmla="*/ 40 w 40"/>
              <a:gd name="T13" fmla="*/ 30 h 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"/>
              <a:gd name="T22" fmla="*/ 0 h 30"/>
              <a:gd name="T23" fmla="*/ 40 w 40"/>
              <a:gd name="T24" fmla="*/ 30 h 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" h="30">
                <a:moveTo>
                  <a:pt x="40" y="30"/>
                </a:moveTo>
                <a:lnTo>
                  <a:pt x="40" y="22"/>
                </a:lnTo>
                <a:lnTo>
                  <a:pt x="4" y="0"/>
                </a:lnTo>
                <a:lnTo>
                  <a:pt x="0" y="8"/>
                </a:lnTo>
                <a:lnTo>
                  <a:pt x="35" y="30"/>
                </a:lnTo>
                <a:lnTo>
                  <a:pt x="35" y="22"/>
                </a:lnTo>
                <a:lnTo>
                  <a:pt x="40" y="3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34" name="Freeform 90"/>
          <p:cNvSpPr>
            <a:spLocks/>
          </p:cNvSpPr>
          <p:nvPr/>
        </p:nvSpPr>
        <p:spPr bwMode="auto">
          <a:xfrm>
            <a:off x="3308519" y="5183188"/>
            <a:ext cx="4762" cy="12700"/>
          </a:xfrm>
          <a:custGeom>
            <a:avLst/>
            <a:gdLst>
              <a:gd name="T0" fmla="*/ 3 w 3"/>
              <a:gd name="T1" fmla="*/ 8 h 8"/>
              <a:gd name="T2" fmla="*/ 0 w 3"/>
              <a:gd name="T3" fmla="*/ 3 h 8"/>
              <a:gd name="T4" fmla="*/ 3 w 3"/>
              <a:gd name="T5" fmla="*/ 0 h 8"/>
              <a:gd name="T6" fmla="*/ 3 w 3"/>
              <a:gd name="T7" fmla="*/ 8 h 8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8"/>
              <a:gd name="T14" fmla="*/ 3 w 3"/>
              <a:gd name="T15" fmla="*/ 8 h 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8">
                <a:moveTo>
                  <a:pt x="3" y="8"/>
                </a:moveTo>
                <a:lnTo>
                  <a:pt x="0" y="3"/>
                </a:lnTo>
                <a:lnTo>
                  <a:pt x="3" y="0"/>
                </a:lnTo>
                <a:lnTo>
                  <a:pt x="3" y="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35" name="Freeform 91"/>
          <p:cNvSpPr>
            <a:spLocks/>
          </p:cNvSpPr>
          <p:nvPr/>
        </p:nvSpPr>
        <p:spPr bwMode="auto">
          <a:xfrm>
            <a:off x="3249781" y="5183190"/>
            <a:ext cx="63500" cy="47625"/>
          </a:xfrm>
          <a:custGeom>
            <a:avLst/>
            <a:gdLst>
              <a:gd name="T0" fmla="*/ 3 w 40"/>
              <a:gd name="T1" fmla="*/ 27 h 30"/>
              <a:gd name="T2" fmla="*/ 4 w 40"/>
              <a:gd name="T3" fmla="*/ 30 h 30"/>
              <a:gd name="T4" fmla="*/ 40 w 40"/>
              <a:gd name="T5" fmla="*/ 8 h 30"/>
              <a:gd name="T6" fmla="*/ 35 w 40"/>
              <a:gd name="T7" fmla="*/ 0 h 30"/>
              <a:gd name="T8" fmla="*/ 0 w 40"/>
              <a:gd name="T9" fmla="*/ 23 h 30"/>
              <a:gd name="T10" fmla="*/ 3 w 40"/>
              <a:gd name="T11" fmla="*/ 27 h 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"/>
              <a:gd name="T19" fmla="*/ 0 h 30"/>
              <a:gd name="T20" fmla="*/ 40 w 40"/>
              <a:gd name="T21" fmla="*/ 30 h 3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" h="30">
                <a:moveTo>
                  <a:pt x="3" y="27"/>
                </a:moveTo>
                <a:lnTo>
                  <a:pt x="4" y="30"/>
                </a:lnTo>
                <a:lnTo>
                  <a:pt x="40" y="8"/>
                </a:lnTo>
                <a:lnTo>
                  <a:pt x="35" y="0"/>
                </a:lnTo>
                <a:lnTo>
                  <a:pt x="0" y="23"/>
                </a:lnTo>
                <a:lnTo>
                  <a:pt x="3" y="2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36" name="Rectangle 92"/>
          <p:cNvSpPr>
            <a:spLocks noChangeArrowheads="1"/>
          </p:cNvSpPr>
          <p:nvPr/>
        </p:nvSpPr>
        <p:spPr bwMode="auto">
          <a:xfrm>
            <a:off x="3594271" y="5097465"/>
            <a:ext cx="2698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37" name="Freeform 93"/>
          <p:cNvSpPr>
            <a:spLocks/>
          </p:cNvSpPr>
          <p:nvPr/>
        </p:nvSpPr>
        <p:spPr bwMode="auto">
          <a:xfrm>
            <a:off x="3864144" y="5021265"/>
            <a:ext cx="69850" cy="90487"/>
          </a:xfrm>
          <a:custGeom>
            <a:avLst/>
            <a:gdLst>
              <a:gd name="T0" fmla="*/ 36 w 44"/>
              <a:gd name="T1" fmla="*/ 3 h 57"/>
              <a:gd name="T2" fmla="*/ 36 w 44"/>
              <a:gd name="T3" fmla="*/ 8 h 57"/>
              <a:gd name="T4" fmla="*/ 34 w 44"/>
              <a:gd name="T5" fmla="*/ 12 h 57"/>
              <a:gd name="T6" fmla="*/ 33 w 44"/>
              <a:gd name="T7" fmla="*/ 17 h 57"/>
              <a:gd name="T8" fmla="*/ 31 w 44"/>
              <a:gd name="T9" fmla="*/ 21 h 57"/>
              <a:gd name="T10" fmla="*/ 30 w 44"/>
              <a:gd name="T11" fmla="*/ 25 h 57"/>
              <a:gd name="T12" fmla="*/ 28 w 44"/>
              <a:gd name="T13" fmla="*/ 28 h 57"/>
              <a:gd name="T14" fmla="*/ 25 w 44"/>
              <a:gd name="T15" fmla="*/ 33 h 57"/>
              <a:gd name="T16" fmla="*/ 24 w 44"/>
              <a:gd name="T17" fmla="*/ 36 h 57"/>
              <a:gd name="T18" fmla="*/ 21 w 44"/>
              <a:gd name="T19" fmla="*/ 39 h 57"/>
              <a:gd name="T20" fmla="*/ 18 w 44"/>
              <a:gd name="T21" fmla="*/ 40 h 57"/>
              <a:gd name="T22" fmla="*/ 15 w 44"/>
              <a:gd name="T23" fmla="*/ 43 h 57"/>
              <a:gd name="T24" fmla="*/ 12 w 44"/>
              <a:gd name="T25" fmla="*/ 45 h 57"/>
              <a:gd name="T26" fmla="*/ 9 w 44"/>
              <a:gd name="T27" fmla="*/ 46 h 57"/>
              <a:gd name="T28" fmla="*/ 5 w 44"/>
              <a:gd name="T29" fmla="*/ 46 h 57"/>
              <a:gd name="T30" fmla="*/ 2 w 44"/>
              <a:gd name="T31" fmla="*/ 48 h 57"/>
              <a:gd name="T32" fmla="*/ 0 w 44"/>
              <a:gd name="T33" fmla="*/ 57 h 57"/>
              <a:gd name="T34" fmla="*/ 5 w 44"/>
              <a:gd name="T35" fmla="*/ 57 h 57"/>
              <a:gd name="T36" fmla="*/ 9 w 44"/>
              <a:gd name="T37" fmla="*/ 55 h 57"/>
              <a:gd name="T38" fmla="*/ 14 w 44"/>
              <a:gd name="T39" fmla="*/ 54 h 57"/>
              <a:gd name="T40" fmla="*/ 18 w 44"/>
              <a:gd name="T41" fmla="*/ 52 h 57"/>
              <a:gd name="T42" fmla="*/ 21 w 44"/>
              <a:gd name="T43" fmla="*/ 49 h 57"/>
              <a:gd name="T44" fmla="*/ 25 w 44"/>
              <a:gd name="T45" fmla="*/ 46 h 57"/>
              <a:gd name="T46" fmla="*/ 28 w 44"/>
              <a:gd name="T47" fmla="*/ 43 h 57"/>
              <a:gd name="T48" fmla="*/ 31 w 44"/>
              <a:gd name="T49" fmla="*/ 39 h 57"/>
              <a:gd name="T50" fmla="*/ 34 w 44"/>
              <a:gd name="T51" fmla="*/ 36 h 57"/>
              <a:gd name="T52" fmla="*/ 37 w 44"/>
              <a:gd name="T53" fmla="*/ 31 h 57"/>
              <a:gd name="T54" fmla="*/ 39 w 44"/>
              <a:gd name="T55" fmla="*/ 27 h 57"/>
              <a:gd name="T56" fmla="*/ 41 w 44"/>
              <a:gd name="T57" fmla="*/ 23 h 57"/>
              <a:gd name="T58" fmla="*/ 43 w 44"/>
              <a:gd name="T59" fmla="*/ 17 h 57"/>
              <a:gd name="T60" fmla="*/ 43 w 44"/>
              <a:gd name="T61" fmla="*/ 12 h 57"/>
              <a:gd name="T62" fmla="*/ 44 w 44"/>
              <a:gd name="T63" fmla="*/ 6 h 57"/>
              <a:gd name="T64" fmla="*/ 44 w 44"/>
              <a:gd name="T65" fmla="*/ 0 h 5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7"/>
              <a:gd name="T101" fmla="*/ 44 w 44"/>
              <a:gd name="T102" fmla="*/ 57 h 5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7">
                <a:moveTo>
                  <a:pt x="36" y="0"/>
                </a:moveTo>
                <a:lnTo>
                  <a:pt x="36" y="3"/>
                </a:lnTo>
                <a:lnTo>
                  <a:pt x="36" y="6"/>
                </a:lnTo>
                <a:lnTo>
                  <a:pt x="36" y="8"/>
                </a:lnTo>
                <a:lnTo>
                  <a:pt x="34" y="11"/>
                </a:lnTo>
                <a:lnTo>
                  <a:pt x="34" y="12"/>
                </a:lnTo>
                <a:lnTo>
                  <a:pt x="34" y="15"/>
                </a:lnTo>
                <a:lnTo>
                  <a:pt x="33" y="17"/>
                </a:lnTo>
                <a:lnTo>
                  <a:pt x="33" y="20"/>
                </a:lnTo>
                <a:lnTo>
                  <a:pt x="31" y="21"/>
                </a:lnTo>
                <a:lnTo>
                  <a:pt x="31" y="24"/>
                </a:lnTo>
                <a:lnTo>
                  <a:pt x="30" y="25"/>
                </a:lnTo>
                <a:lnTo>
                  <a:pt x="30" y="27"/>
                </a:lnTo>
                <a:lnTo>
                  <a:pt x="28" y="28"/>
                </a:lnTo>
                <a:lnTo>
                  <a:pt x="27" y="31"/>
                </a:lnTo>
                <a:lnTo>
                  <a:pt x="25" y="33"/>
                </a:lnTo>
                <a:lnTo>
                  <a:pt x="25" y="34"/>
                </a:lnTo>
                <a:lnTo>
                  <a:pt x="24" y="36"/>
                </a:lnTo>
                <a:lnTo>
                  <a:pt x="22" y="37"/>
                </a:lnTo>
                <a:lnTo>
                  <a:pt x="21" y="39"/>
                </a:lnTo>
                <a:lnTo>
                  <a:pt x="19" y="40"/>
                </a:lnTo>
                <a:lnTo>
                  <a:pt x="18" y="40"/>
                </a:lnTo>
                <a:lnTo>
                  <a:pt x="17" y="42"/>
                </a:lnTo>
                <a:lnTo>
                  <a:pt x="15" y="43"/>
                </a:lnTo>
                <a:lnTo>
                  <a:pt x="14" y="43"/>
                </a:lnTo>
                <a:lnTo>
                  <a:pt x="12" y="45"/>
                </a:lnTo>
                <a:lnTo>
                  <a:pt x="11" y="45"/>
                </a:lnTo>
                <a:lnTo>
                  <a:pt x="9" y="46"/>
                </a:lnTo>
                <a:lnTo>
                  <a:pt x="8" y="46"/>
                </a:lnTo>
                <a:lnTo>
                  <a:pt x="5" y="46"/>
                </a:lnTo>
                <a:lnTo>
                  <a:pt x="3" y="48"/>
                </a:lnTo>
                <a:lnTo>
                  <a:pt x="2" y="48"/>
                </a:lnTo>
                <a:lnTo>
                  <a:pt x="0" y="48"/>
                </a:lnTo>
                <a:lnTo>
                  <a:pt x="0" y="57"/>
                </a:lnTo>
                <a:lnTo>
                  <a:pt x="2" y="57"/>
                </a:lnTo>
                <a:lnTo>
                  <a:pt x="5" y="57"/>
                </a:lnTo>
                <a:lnTo>
                  <a:pt x="8" y="55"/>
                </a:lnTo>
                <a:lnTo>
                  <a:pt x="9" y="55"/>
                </a:lnTo>
                <a:lnTo>
                  <a:pt x="12" y="55"/>
                </a:lnTo>
                <a:lnTo>
                  <a:pt x="14" y="54"/>
                </a:lnTo>
                <a:lnTo>
                  <a:pt x="15" y="52"/>
                </a:lnTo>
                <a:lnTo>
                  <a:pt x="18" y="52"/>
                </a:lnTo>
                <a:lnTo>
                  <a:pt x="19" y="51"/>
                </a:lnTo>
                <a:lnTo>
                  <a:pt x="21" y="49"/>
                </a:lnTo>
                <a:lnTo>
                  <a:pt x="24" y="48"/>
                </a:lnTo>
                <a:lnTo>
                  <a:pt x="25" y="46"/>
                </a:lnTo>
                <a:lnTo>
                  <a:pt x="27" y="45"/>
                </a:lnTo>
                <a:lnTo>
                  <a:pt x="28" y="43"/>
                </a:lnTo>
                <a:lnTo>
                  <a:pt x="30" y="42"/>
                </a:lnTo>
                <a:lnTo>
                  <a:pt x="31" y="39"/>
                </a:lnTo>
                <a:lnTo>
                  <a:pt x="33" y="37"/>
                </a:lnTo>
                <a:lnTo>
                  <a:pt x="34" y="36"/>
                </a:lnTo>
                <a:lnTo>
                  <a:pt x="36" y="33"/>
                </a:lnTo>
                <a:lnTo>
                  <a:pt x="37" y="31"/>
                </a:lnTo>
                <a:lnTo>
                  <a:pt x="39" y="28"/>
                </a:lnTo>
                <a:lnTo>
                  <a:pt x="39" y="27"/>
                </a:lnTo>
                <a:lnTo>
                  <a:pt x="40" y="24"/>
                </a:lnTo>
                <a:lnTo>
                  <a:pt x="41" y="23"/>
                </a:lnTo>
                <a:lnTo>
                  <a:pt x="41" y="20"/>
                </a:lnTo>
                <a:lnTo>
                  <a:pt x="43" y="17"/>
                </a:lnTo>
                <a:lnTo>
                  <a:pt x="43" y="14"/>
                </a:lnTo>
                <a:lnTo>
                  <a:pt x="43" y="12"/>
                </a:lnTo>
                <a:lnTo>
                  <a:pt x="44" y="9"/>
                </a:lnTo>
                <a:lnTo>
                  <a:pt x="44" y="6"/>
                </a:lnTo>
                <a:lnTo>
                  <a:pt x="44" y="3"/>
                </a:lnTo>
                <a:lnTo>
                  <a:pt x="44" y="0"/>
                </a:lnTo>
                <a:lnTo>
                  <a:pt x="3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38" name="Freeform 94"/>
          <p:cNvSpPr>
            <a:spLocks/>
          </p:cNvSpPr>
          <p:nvPr/>
        </p:nvSpPr>
        <p:spPr bwMode="auto">
          <a:xfrm>
            <a:off x="3894306" y="4946652"/>
            <a:ext cx="39688" cy="74613"/>
          </a:xfrm>
          <a:custGeom>
            <a:avLst/>
            <a:gdLst>
              <a:gd name="T0" fmla="*/ 0 w 25"/>
              <a:gd name="T1" fmla="*/ 7 h 47"/>
              <a:gd name="T2" fmla="*/ 2 w 25"/>
              <a:gd name="T3" fmla="*/ 10 h 47"/>
              <a:gd name="T4" fmla="*/ 3 w 25"/>
              <a:gd name="T5" fmla="*/ 12 h 47"/>
              <a:gd name="T6" fmla="*/ 6 w 25"/>
              <a:gd name="T7" fmla="*/ 15 h 47"/>
              <a:gd name="T8" fmla="*/ 8 w 25"/>
              <a:gd name="T9" fmla="*/ 18 h 47"/>
              <a:gd name="T10" fmla="*/ 9 w 25"/>
              <a:gd name="T11" fmla="*/ 21 h 47"/>
              <a:gd name="T12" fmla="*/ 12 w 25"/>
              <a:gd name="T13" fmla="*/ 24 h 47"/>
              <a:gd name="T14" fmla="*/ 12 w 25"/>
              <a:gd name="T15" fmla="*/ 27 h 47"/>
              <a:gd name="T16" fmla="*/ 14 w 25"/>
              <a:gd name="T17" fmla="*/ 30 h 47"/>
              <a:gd name="T18" fmla="*/ 14 w 25"/>
              <a:gd name="T19" fmla="*/ 32 h 47"/>
              <a:gd name="T20" fmla="*/ 15 w 25"/>
              <a:gd name="T21" fmla="*/ 35 h 47"/>
              <a:gd name="T22" fmla="*/ 15 w 25"/>
              <a:gd name="T23" fmla="*/ 38 h 47"/>
              <a:gd name="T24" fmla="*/ 17 w 25"/>
              <a:gd name="T25" fmla="*/ 41 h 47"/>
              <a:gd name="T26" fmla="*/ 17 w 25"/>
              <a:gd name="T27" fmla="*/ 44 h 47"/>
              <a:gd name="T28" fmla="*/ 17 w 25"/>
              <a:gd name="T29" fmla="*/ 47 h 47"/>
              <a:gd name="T30" fmla="*/ 25 w 25"/>
              <a:gd name="T31" fmla="*/ 46 h 47"/>
              <a:gd name="T32" fmla="*/ 25 w 25"/>
              <a:gd name="T33" fmla="*/ 43 h 47"/>
              <a:gd name="T34" fmla="*/ 25 w 25"/>
              <a:gd name="T35" fmla="*/ 40 h 47"/>
              <a:gd name="T36" fmla="*/ 24 w 25"/>
              <a:gd name="T37" fmla="*/ 35 h 47"/>
              <a:gd name="T38" fmla="*/ 24 w 25"/>
              <a:gd name="T39" fmla="*/ 32 h 47"/>
              <a:gd name="T40" fmla="*/ 22 w 25"/>
              <a:gd name="T41" fmla="*/ 30 h 47"/>
              <a:gd name="T42" fmla="*/ 22 w 25"/>
              <a:gd name="T43" fmla="*/ 27 h 47"/>
              <a:gd name="T44" fmla="*/ 21 w 25"/>
              <a:gd name="T45" fmla="*/ 24 h 47"/>
              <a:gd name="T46" fmla="*/ 20 w 25"/>
              <a:gd name="T47" fmla="*/ 21 h 47"/>
              <a:gd name="T48" fmla="*/ 18 w 25"/>
              <a:gd name="T49" fmla="*/ 18 h 47"/>
              <a:gd name="T50" fmla="*/ 17 w 25"/>
              <a:gd name="T51" fmla="*/ 15 h 47"/>
              <a:gd name="T52" fmla="*/ 15 w 25"/>
              <a:gd name="T53" fmla="*/ 12 h 47"/>
              <a:gd name="T54" fmla="*/ 14 w 25"/>
              <a:gd name="T55" fmla="*/ 9 h 47"/>
              <a:gd name="T56" fmla="*/ 12 w 25"/>
              <a:gd name="T57" fmla="*/ 7 h 47"/>
              <a:gd name="T58" fmla="*/ 9 w 25"/>
              <a:gd name="T59" fmla="*/ 4 h 47"/>
              <a:gd name="T60" fmla="*/ 8 w 25"/>
              <a:gd name="T61" fmla="*/ 3 h 47"/>
              <a:gd name="T62" fmla="*/ 5 w 25"/>
              <a:gd name="T63" fmla="*/ 0 h 47"/>
              <a:gd name="T64" fmla="*/ 5 w 25"/>
              <a:gd name="T65" fmla="*/ 0 h 4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5"/>
              <a:gd name="T100" fmla="*/ 0 h 47"/>
              <a:gd name="T101" fmla="*/ 25 w 25"/>
              <a:gd name="T102" fmla="*/ 47 h 4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5" h="47">
                <a:moveTo>
                  <a:pt x="2" y="9"/>
                </a:moveTo>
                <a:lnTo>
                  <a:pt x="0" y="7"/>
                </a:lnTo>
                <a:lnTo>
                  <a:pt x="2" y="9"/>
                </a:lnTo>
                <a:lnTo>
                  <a:pt x="2" y="10"/>
                </a:lnTo>
                <a:lnTo>
                  <a:pt x="3" y="10"/>
                </a:lnTo>
                <a:lnTo>
                  <a:pt x="3" y="12"/>
                </a:lnTo>
                <a:lnTo>
                  <a:pt x="5" y="13"/>
                </a:lnTo>
                <a:lnTo>
                  <a:pt x="6" y="15"/>
                </a:lnTo>
                <a:lnTo>
                  <a:pt x="8" y="16"/>
                </a:lnTo>
                <a:lnTo>
                  <a:pt x="8" y="18"/>
                </a:lnTo>
                <a:lnTo>
                  <a:pt x="9" y="19"/>
                </a:lnTo>
                <a:lnTo>
                  <a:pt x="9" y="21"/>
                </a:lnTo>
                <a:lnTo>
                  <a:pt x="11" y="22"/>
                </a:lnTo>
                <a:lnTo>
                  <a:pt x="12" y="24"/>
                </a:lnTo>
                <a:lnTo>
                  <a:pt x="12" y="25"/>
                </a:lnTo>
                <a:lnTo>
                  <a:pt x="12" y="27"/>
                </a:lnTo>
                <a:lnTo>
                  <a:pt x="14" y="28"/>
                </a:lnTo>
                <a:lnTo>
                  <a:pt x="14" y="30"/>
                </a:lnTo>
                <a:lnTo>
                  <a:pt x="14" y="31"/>
                </a:lnTo>
                <a:lnTo>
                  <a:pt x="14" y="32"/>
                </a:lnTo>
                <a:lnTo>
                  <a:pt x="15" y="34"/>
                </a:lnTo>
                <a:lnTo>
                  <a:pt x="15" y="35"/>
                </a:lnTo>
                <a:lnTo>
                  <a:pt x="15" y="37"/>
                </a:lnTo>
                <a:lnTo>
                  <a:pt x="15" y="38"/>
                </a:lnTo>
                <a:lnTo>
                  <a:pt x="17" y="40"/>
                </a:lnTo>
                <a:lnTo>
                  <a:pt x="17" y="41"/>
                </a:lnTo>
                <a:lnTo>
                  <a:pt x="17" y="43"/>
                </a:lnTo>
                <a:lnTo>
                  <a:pt x="17" y="44"/>
                </a:lnTo>
                <a:lnTo>
                  <a:pt x="17" y="46"/>
                </a:lnTo>
                <a:lnTo>
                  <a:pt x="17" y="47"/>
                </a:lnTo>
                <a:lnTo>
                  <a:pt x="25" y="47"/>
                </a:lnTo>
                <a:lnTo>
                  <a:pt x="25" y="46"/>
                </a:lnTo>
                <a:lnTo>
                  <a:pt x="25" y="44"/>
                </a:lnTo>
                <a:lnTo>
                  <a:pt x="25" y="43"/>
                </a:lnTo>
                <a:lnTo>
                  <a:pt x="25" y="41"/>
                </a:lnTo>
                <a:lnTo>
                  <a:pt x="25" y="40"/>
                </a:lnTo>
                <a:lnTo>
                  <a:pt x="24" y="37"/>
                </a:lnTo>
                <a:lnTo>
                  <a:pt x="24" y="35"/>
                </a:lnTo>
                <a:lnTo>
                  <a:pt x="24" y="34"/>
                </a:lnTo>
                <a:lnTo>
                  <a:pt x="24" y="32"/>
                </a:lnTo>
                <a:lnTo>
                  <a:pt x="24" y="31"/>
                </a:lnTo>
                <a:lnTo>
                  <a:pt x="22" y="30"/>
                </a:lnTo>
                <a:lnTo>
                  <a:pt x="22" y="28"/>
                </a:lnTo>
                <a:lnTo>
                  <a:pt x="22" y="27"/>
                </a:lnTo>
                <a:lnTo>
                  <a:pt x="21" y="25"/>
                </a:lnTo>
                <a:lnTo>
                  <a:pt x="21" y="24"/>
                </a:lnTo>
                <a:lnTo>
                  <a:pt x="21" y="22"/>
                </a:lnTo>
                <a:lnTo>
                  <a:pt x="20" y="21"/>
                </a:lnTo>
                <a:lnTo>
                  <a:pt x="20" y="19"/>
                </a:lnTo>
                <a:lnTo>
                  <a:pt x="18" y="18"/>
                </a:lnTo>
                <a:lnTo>
                  <a:pt x="18" y="16"/>
                </a:lnTo>
                <a:lnTo>
                  <a:pt x="17" y="15"/>
                </a:lnTo>
                <a:lnTo>
                  <a:pt x="17" y="13"/>
                </a:lnTo>
                <a:lnTo>
                  <a:pt x="15" y="12"/>
                </a:lnTo>
                <a:lnTo>
                  <a:pt x="14" y="10"/>
                </a:lnTo>
                <a:lnTo>
                  <a:pt x="14" y="9"/>
                </a:lnTo>
                <a:lnTo>
                  <a:pt x="12" y="9"/>
                </a:lnTo>
                <a:lnTo>
                  <a:pt x="12" y="7"/>
                </a:lnTo>
                <a:lnTo>
                  <a:pt x="11" y="6"/>
                </a:lnTo>
                <a:lnTo>
                  <a:pt x="9" y="4"/>
                </a:lnTo>
                <a:lnTo>
                  <a:pt x="9" y="3"/>
                </a:lnTo>
                <a:lnTo>
                  <a:pt x="8" y="3"/>
                </a:lnTo>
                <a:lnTo>
                  <a:pt x="6" y="1"/>
                </a:lnTo>
                <a:lnTo>
                  <a:pt x="5" y="0"/>
                </a:lnTo>
                <a:lnTo>
                  <a:pt x="6" y="1"/>
                </a:lnTo>
                <a:lnTo>
                  <a:pt x="5" y="0"/>
                </a:lnTo>
                <a:lnTo>
                  <a:pt x="2" y="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39" name="Freeform 95"/>
          <p:cNvSpPr>
            <a:spLocks/>
          </p:cNvSpPr>
          <p:nvPr/>
        </p:nvSpPr>
        <p:spPr bwMode="auto">
          <a:xfrm>
            <a:off x="3684756" y="4672015"/>
            <a:ext cx="217488" cy="288925"/>
          </a:xfrm>
          <a:custGeom>
            <a:avLst/>
            <a:gdLst>
              <a:gd name="T0" fmla="*/ 0 w 137"/>
              <a:gd name="T1" fmla="*/ 7 h 182"/>
              <a:gd name="T2" fmla="*/ 2 w 137"/>
              <a:gd name="T3" fmla="*/ 20 h 182"/>
              <a:gd name="T4" fmla="*/ 5 w 137"/>
              <a:gd name="T5" fmla="*/ 35 h 182"/>
              <a:gd name="T6" fmla="*/ 8 w 137"/>
              <a:gd name="T7" fmla="*/ 49 h 182"/>
              <a:gd name="T8" fmla="*/ 12 w 137"/>
              <a:gd name="T9" fmla="*/ 63 h 182"/>
              <a:gd name="T10" fmla="*/ 18 w 137"/>
              <a:gd name="T11" fmla="*/ 77 h 182"/>
              <a:gd name="T12" fmla="*/ 25 w 137"/>
              <a:gd name="T13" fmla="*/ 89 h 182"/>
              <a:gd name="T14" fmla="*/ 33 w 137"/>
              <a:gd name="T15" fmla="*/ 102 h 182"/>
              <a:gd name="T16" fmla="*/ 42 w 137"/>
              <a:gd name="T17" fmla="*/ 114 h 182"/>
              <a:gd name="T18" fmla="*/ 52 w 137"/>
              <a:gd name="T19" fmla="*/ 126 h 182"/>
              <a:gd name="T20" fmla="*/ 62 w 137"/>
              <a:gd name="T21" fmla="*/ 136 h 182"/>
              <a:gd name="T22" fmla="*/ 74 w 137"/>
              <a:gd name="T23" fmla="*/ 146 h 182"/>
              <a:gd name="T24" fmla="*/ 86 w 137"/>
              <a:gd name="T25" fmla="*/ 155 h 182"/>
              <a:gd name="T26" fmla="*/ 99 w 137"/>
              <a:gd name="T27" fmla="*/ 164 h 182"/>
              <a:gd name="T28" fmla="*/ 112 w 137"/>
              <a:gd name="T29" fmla="*/ 171 h 182"/>
              <a:gd name="T30" fmla="*/ 127 w 137"/>
              <a:gd name="T31" fmla="*/ 179 h 182"/>
              <a:gd name="T32" fmla="*/ 137 w 137"/>
              <a:gd name="T33" fmla="*/ 173 h 182"/>
              <a:gd name="T34" fmla="*/ 124 w 137"/>
              <a:gd name="T35" fmla="*/ 167 h 182"/>
              <a:gd name="T36" fmla="*/ 109 w 137"/>
              <a:gd name="T37" fmla="*/ 160 h 182"/>
              <a:gd name="T38" fmla="*/ 97 w 137"/>
              <a:gd name="T39" fmla="*/ 152 h 182"/>
              <a:gd name="T40" fmla="*/ 84 w 137"/>
              <a:gd name="T41" fmla="*/ 143 h 182"/>
              <a:gd name="T42" fmla="*/ 74 w 137"/>
              <a:gd name="T43" fmla="*/ 134 h 182"/>
              <a:gd name="T44" fmla="*/ 62 w 137"/>
              <a:gd name="T45" fmla="*/ 124 h 182"/>
              <a:gd name="T46" fmla="*/ 53 w 137"/>
              <a:gd name="T47" fmla="*/ 114 h 182"/>
              <a:gd name="T48" fmla="*/ 44 w 137"/>
              <a:gd name="T49" fmla="*/ 102 h 182"/>
              <a:gd name="T50" fmla="*/ 36 w 137"/>
              <a:gd name="T51" fmla="*/ 90 h 182"/>
              <a:gd name="T52" fmla="*/ 30 w 137"/>
              <a:gd name="T53" fmla="*/ 78 h 182"/>
              <a:gd name="T54" fmla="*/ 24 w 137"/>
              <a:gd name="T55" fmla="*/ 66 h 182"/>
              <a:gd name="T56" fmla="*/ 18 w 137"/>
              <a:gd name="T57" fmla="*/ 53 h 182"/>
              <a:gd name="T58" fmla="*/ 14 w 137"/>
              <a:gd name="T59" fmla="*/ 40 h 182"/>
              <a:gd name="T60" fmla="*/ 12 w 137"/>
              <a:gd name="T61" fmla="*/ 26 h 182"/>
              <a:gd name="T62" fmla="*/ 9 w 137"/>
              <a:gd name="T63" fmla="*/ 13 h 182"/>
              <a:gd name="T64" fmla="*/ 9 w 137"/>
              <a:gd name="T65" fmla="*/ 0 h 18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7"/>
              <a:gd name="T100" fmla="*/ 0 h 182"/>
              <a:gd name="T101" fmla="*/ 137 w 137"/>
              <a:gd name="T102" fmla="*/ 182 h 18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7" h="182">
                <a:moveTo>
                  <a:pt x="0" y="0"/>
                </a:moveTo>
                <a:lnTo>
                  <a:pt x="0" y="7"/>
                </a:lnTo>
                <a:lnTo>
                  <a:pt x="0" y="15"/>
                </a:lnTo>
                <a:lnTo>
                  <a:pt x="2" y="20"/>
                </a:lnTo>
                <a:lnTo>
                  <a:pt x="3" y="28"/>
                </a:lnTo>
                <a:lnTo>
                  <a:pt x="5" y="35"/>
                </a:lnTo>
                <a:lnTo>
                  <a:pt x="6" y="43"/>
                </a:lnTo>
                <a:lnTo>
                  <a:pt x="8" y="49"/>
                </a:lnTo>
                <a:lnTo>
                  <a:pt x="9" y="56"/>
                </a:lnTo>
                <a:lnTo>
                  <a:pt x="12" y="63"/>
                </a:lnTo>
                <a:lnTo>
                  <a:pt x="15" y="69"/>
                </a:lnTo>
                <a:lnTo>
                  <a:pt x="18" y="77"/>
                </a:lnTo>
                <a:lnTo>
                  <a:pt x="21" y="83"/>
                </a:lnTo>
                <a:lnTo>
                  <a:pt x="25" y="89"/>
                </a:lnTo>
                <a:lnTo>
                  <a:pt x="28" y="96"/>
                </a:lnTo>
                <a:lnTo>
                  <a:pt x="33" y="102"/>
                </a:lnTo>
                <a:lnTo>
                  <a:pt x="37" y="108"/>
                </a:lnTo>
                <a:lnTo>
                  <a:pt x="42" y="114"/>
                </a:lnTo>
                <a:lnTo>
                  <a:pt x="46" y="120"/>
                </a:lnTo>
                <a:lnTo>
                  <a:pt x="52" y="126"/>
                </a:lnTo>
                <a:lnTo>
                  <a:pt x="56" y="130"/>
                </a:lnTo>
                <a:lnTo>
                  <a:pt x="62" y="136"/>
                </a:lnTo>
                <a:lnTo>
                  <a:pt x="68" y="140"/>
                </a:lnTo>
                <a:lnTo>
                  <a:pt x="74" y="146"/>
                </a:lnTo>
                <a:lnTo>
                  <a:pt x="80" y="151"/>
                </a:lnTo>
                <a:lnTo>
                  <a:pt x="86" y="155"/>
                </a:lnTo>
                <a:lnTo>
                  <a:pt x="91" y="160"/>
                </a:lnTo>
                <a:lnTo>
                  <a:pt x="99" y="164"/>
                </a:lnTo>
                <a:lnTo>
                  <a:pt x="105" y="168"/>
                </a:lnTo>
                <a:lnTo>
                  <a:pt x="112" y="171"/>
                </a:lnTo>
                <a:lnTo>
                  <a:pt x="119" y="176"/>
                </a:lnTo>
                <a:lnTo>
                  <a:pt x="127" y="179"/>
                </a:lnTo>
                <a:lnTo>
                  <a:pt x="134" y="182"/>
                </a:lnTo>
                <a:lnTo>
                  <a:pt x="137" y="173"/>
                </a:lnTo>
                <a:lnTo>
                  <a:pt x="130" y="170"/>
                </a:lnTo>
                <a:lnTo>
                  <a:pt x="124" y="167"/>
                </a:lnTo>
                <a:lnTo>
                  <a:pt x="116" y="164"/>
                </a:lnTo>
                <a:lnTo>
                  <a:pt x="109" y="160"/>
                </a:lnTo>
                <a:lnTo>
                  <a:pt x="103" y="157"/>
                </a:lnTo>
                <a:lnTo>
                  <a:pt x="97" y="152"/>
                </a:lnTo>
                <a:lnTo>
                  <a:pt x="90" y="148"/>
                </a:lnTo>
                <a:lnTo>
                  <a:pt x="84" y="143"/>
                </a:lnTo>
                <a:lnTo>
                  <a:pt x="78" y="139"/>
                </a:lnTo>
                <a:lnTo>
                  <a:pt x="74" y="134"/>
                </a:lnTo>
                <a:lnTo>
                  <a:pt x="68" y="129"/>
                </a:lnTo>
                <a:lnTo>
                  <a:pt x="62" y="124"/>
                </a:lnTo>
                <a:lnTo>
                  <a:pt x="58" y="120"/>
                </a:lnTo>
                <a:lnTo>
                  <a:pt x="53" y="114"/>
                </a:lnTo>
                <a:lnTo>
                  <a:pt x="49" y="108"/>
                </a:lnTo>
                <a:lnTo>
                  <a:pt x="44" y="102"/>
                </a:lnTo>
                <a:lnTo>
                  <a:pt x="40" y="96"/>
                </a:lnTo>
                <a:lnTo>
                  <a:pt x="36" y="90"/>
                </a:lnTo>
                <a:lnTo>
                  <a:pt x="33" y="84"/>
                </a:lnTo>
                <a:lnTo>
                  <a:pt x="30" y="78"/>
                </a:lnTo>
                <a:lnTo>
                  <a:pt x="25" y="72"/>
                </a:lnTo>
                <a:lnTo>
                  <a:pt x="24" y="66"/>
                </a:lnTo>
                <a:lnTo>
                  <a:pt x="21" y="60"/>
                </a:lnTo>
                <a:lnTo>
                  <a:pt x="18" y="53"/>
                </a:lnTo>
                <a:lnTo>
                  <a:pt x="17" y="47"/>
                </a:lnTo>
                <a:lnTo>
                  <a:pt x="14" y="40"/>
                </a:lnTo>
                <a:lnTo>
                  <a:pt x="12" y="34"/>
                </a:lnTo>
                <a:lnTo>
                  <a:pt x="12" y="26"/>
                </a:lnTo>
                <a:lnTo>
                  <a:pt x="11" y="20"/>
                </a:lnTo>
                <a:lnTo>
                  <a:pt x="9" y="13"/>
                </a:lnTo>
                <a:lnTo>
                  <a:pt x="9" y="7"/>
                </a:lnTo>
                <a:lnTo>
                  <a:pt x="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0" name="Freeform 96"/>
          <p:cNvSpPr>
            <a:spLocks/>
          </p:cNvSpPr>
          <p:nvPr/>
        </p:nvSpPr>
        <p:spPr bwMode="auto">
          <a:xfrm>
            <a:off x="3684756" y="4354513"/>
            <a:ext cx="363538" cy="317500"/>
          </a:xfrm>
          <a:custGeom>
            <a:avLst/>
            <a:gdLst>
              <a:gd name="T0" fmla="*/ 218 w 229"/>
              <a:gd name="T1" fmla="*/ 0 h 200"/>
              <a:gd name="T2" fmla="*/ 196 w 229"/>
              <a:gd name="T3" fmla="*/ 3 h 200"/>
              <a:gd name="T4" fmla="*/ 172 w 229"/>
              <a:gd name="T5" fmla="*/ 6 h 200"/>
              <a:gd name="T6" fmla="*/ 152 w 229"/>
              <a:gd name="T7" fmla="*/ 12 h 200"/>
              <a:gd name="T8" fmla="*/ 131 w 229"/>
              <a:gd name="T9" fmla="*/ 19 h 200"/>
              <a:gd name="T10" fmla="*/ 110 w 229"/>
              <a:gd name="T11" fmla="*/ 28 h 200"/>
              <a:gd name="T12" fmla="*/ 93 w 229"/>
              <a:gd name="T13" fmla="*/ 40 h 200"/>
              <a:gd name="T14" fmla="*/ 75 w 229"/>
              <a:gd name="T15" fmla="*/ 52 h 200"/>
              <a:gd name="T16" fmla="*/ 61 w 229"/>
              <a:gd name="T17" fmla="*/ 65 h 200"/>
              <a:gd name="T18" fmla="*/ 46 w 229"/>
              <a:gd name="T19" fmla="*/ 80 h 200"/>
              <a:gd name="T20" fmla="*/ 34 w 229"/>
              <a:gd name="T21" fmla="*/ 96 h 200"/>
              <a:gd name="T22" fmla="*/ 22 w 229"/>
              <a:gd name="T23" fmla="*/ 112 h 200"/>
              <a:gd name="T24" fmla="*/ 15 w 229"/>
              <a:gd name="T25" fmla="*/ 130 h 200"/>
              <a:gd name="T26" fmla="*/ 8 w 229"/>
              <a:gd name="T27" fmla="*/ 149 h 200"/>
              <a:gd name="T28" fmla="*/ 3 w 229"/>
              <a:gd name="T29" fmla="*/ 169 h 200"/>
              <a:gd name="T30" fmla="*/ 0 w 229"/>
              <a:gd name="T31" fmla="*/ 189 h 200"/>
              <a:gd name="T32" fmla="*/ 9 w 229"/>
              <a:gd name="T33" fmla="*/ 200 h 200"/>
              <a:gd name="T34" fmla="*/ 11 w 229"/>
              <a:gd name="T35" fmla="*/ 180 h 200"/>
              <a:gd name="T36" fmla="*/ 14 w 229"/>
              <a:gd name="T37" fmla="*/ 161 h 200"/>
              <a:gd name="T38" fmla="*/ 19 w 229"/>
              <a:gd name="T39" fmla="*/ 143 h 200"/>
              <a:gd name="T40" fmla="*/ 27 w 229"/>
              <a:gd name="T41" fmla="*/ 126 h 200"/>
              <a:gd name="T42" fmla="*/ 36 w 229"/>
              <a:gd name="T43" fmla="*/ 109 h 200"/>
              <a:gd name="T44" fmla="*/ 47 w 229"/>
              <a:gd name="T45" fmla="*/ 93 h 200"/>
              <a:gd name="T46" fmla="*/ 59 w 229"/>
              <a:gd name="T47" fmla="*/ 78 h 200"/>
              <a:gd name="T48" fmla="*/ 74 w 229"/>
              <a:gd name="T49" fmla="*/ 65 h 200"/>
              <a:gd name="T50" fmla="*/ 90 w 229"/>
              <a:gd name="T51" fmla="*/ 53 h 200"/>
              <a:gd name="T52" fmla="*/ 106 w 229"/>
              <a:gd name="T53" fmla="*/ 41 h 200"/>
              <a:gd name="T54" fmla="*/ 125 w 229"/>
              <a:gd name="T55" fmla="*/ 32 h 200"/>
              <a:gd name="T56" fmla="*/ 144 w 229"/>
              <a:gd name="T57" fmla="*/ 24 h 200"/>
              <a:gd name="T58" fmla="*/ 163 w 229"/>
              <a:gd name="T59" fmla="*/ 18 h 200"/>
              <a:gd name="T60" fmla="*/ 185 w 229"/>
              <a:gd name="T61" fmla="*/ 13 h 200"/>
              <a:gd name="T62" fmla="*/ 207 w 229"/>
              <a:gd name="T63" fmla="*/ 10 h 200"/>
              <a:gd name="T64" fmla="*/ 229 w 229"/>
              <a:gd name="T65" fmla="*/ 9 h 2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9"/>
              <a:gd name="T100" fmla="*/ 0 h 200"/>
              <a:gd name="T101" fmla="*/ 229 w 229"/>
              <a:gd name="T102" fmla="*/ 200 h 20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9" h="200">
                <a:moveTo>
                  <a:pt x="229" y="0"/>
                </a:moveTo>
                <a:lnTo>
                  <a:pt x="218" y="0"/>
                </a:lnTo>
                <a:lnTo>
                  <a:pt x="206" y="1"/>
                </a:lnTo>
                <a:lnTo>
                  <a:pt x="196" y="3"/>
                </a:lnTo>
                <a:lnTo>
                  <a:pt x="184" y="4"/>
                </a:lnTo>
                <a:lnTo>
                  <a:pt x="172" y="6"/>
                </a:lnTo>
                <a:lnTo>
                  <a:pt x="162" y="9"/>
                </a:lnTo>
                <a:lnTo>
                  <a:pt x="152" y="12"/>
                </a:lnTo>
                <a:lnTo>
                  <a:pt x="141" y="16"/>
                </a:lnTo>
                <a:lnTo>
                  <a:pt x="131" y="19"/>
                </a:lnTo>
                <a:lnTo>
                  <a:pt x="121" y="24"/>
                </a:lnTo>
                <a:lnTo>
                  <a:pt x="110" y="28"/>
                </a:lnTo>
                <a:lnTo>
                  <a:pt x="102" y="34"/>
                </a:lnTo>
                <a:lnTo>
                  <a:pt x="93" y="40"/>
                </a:lnTo>
                <a:lnTo>
                  <a:pt x="84" y="46"/>
                </a:lnTo>
                <a:lnTo>
                  <a:pt x="75" y="52"/>
                </a:lnTo>
                <a:lnTo>
                  <a:pt x="68" y="58"/>
                </a:lnTo>
                <a:lnTo>
                  <a:pt x="61" y="65"/>
                </a:lnTo>
                <a:lnTo>
                  <a:pt x="53" y="72"/>
                </a:lnTo>
                <a:lnTo>
                  <a:pt x="46" y="80"/>
                </a:lnTo>
                <a:lnTo>
                  <a:pt x="40" y="87"/>
                </a:lnTo>
                <a:lnTo>
                  <a:pt x="34" y="96"/>
                </a:lnTo>
                <a:lnTo>
                  <a:pt x="28" y="103"/>
                </a:lnTo>
                <a:lnTo>
                  <a:pt x="22" y="112"/>
                </a:lnTo>
                <a:lnTo>
                  <a:pt x="18" y="121"/>
                </a:lnTo>
                <a:lnTo>
                  <a:pt x="15" y="130"/>
                </a:lnTo>
                <a:lnTo>
                  <a:pt x="11" y="141"/>
                </a:lnTo>
                <a:lnTo>
                  <a:pt x="8" y="149"/>
                </a:lnTo>
                <a:lnTo>
                  <a:pt x="5" y="160"/>
                </a:lnTo>
                <a:lnTo>
                  <a:pt x="3" y="169"/>
                </a:lnTo>
                <a:lnTo>
                  <a:pt x="2" y="179"/>
                </a:lnTo>
                <a:lnTo>
                  <a:pt x="0" y="189"/>
                </a:lnTo>
                <a:lnTo>
                  <a:pt x="0" y="200"/>
                </a:lnTo>
                <a:lnTo>
                  <a:pt x="9" y="200"/>
                </a:lnTo>
                <a:lnTo>
                  <a:pt x="9" y="189"/>
                </a:lnTo>
                <a:lnTo>
                  <a:pt x="11" y="180"/>
                </a:lnTo>
                <a:lnTo>
                  <a:pt x="12" y="170"/>
                </a:lnTo>
                <a:lnTo>
                  <a:pt x="14" y="161"/>
                </a:lnTo>
                <a:lnTo>
                  <a:pt x="17" y="152"/>
                </a:lnTo>
                <a:lnTo>
                  <a:pt x="19" y="143"/>
                </a:lnTo>
                <a:lnTo>
                  <a:pt x="22" y="135"/>
                </a:lnTo>
                <a:lnTo>
                  <a:pt x="27" y="126"/>
                </a:lnTo>
                <a:lnTo>
                  <a:pt x="31" y="117"/>
                </a:lnTo>
                <a:lnTo>
                  <a:pt x="36" y="109"/>
                </a:lnTo>
                <a:lnTo>
                  <a:pt x="42" y="101"/>
                </a:lnTo>
                <a:lnTo>
                  <a:pt x="47" y="93"/>
                </a:lnTo>
                <a:lnTo>
                  <a:pt x="53" y="86"/>
                </a:lnTo>
                <a:lnTo>
                  <a:pt x="59" y="78"/>
                </a:lnTo>
                <a:lnTo>
                  <a:pt x="66" y="71"/>
                </a:lnTo>
                <a:lnTo>
                  <a:pt x="74" y="65"/>
                </a:lnTo>
                <a:lnTo>
                  <a:pt x="81" y="59"/>
                </a:lnTo>
                <a:lnTo>
                  <a:pt x="90" y="53"/>
                </a:lnTo>
                <a:lnTo>
                  <a:pt x="97" y="47"/>
                </a:lnTo>
                <a:lnTo>
                  <a:pt x="106" y="41"/>
                </a:lnTo>
                <a:lnTo>
                  <a:pt x="115" y="37"/>
                </a:lnTo>
                <a:lnTo>
                  <a:pt x="125" y="32"/>
                </a:lnTo>
                <a:lnTo>
                  <a:pt x="134" y="28"/>
                </a:lnTo>
                <a:lnTo>
                  <a:pt x="144" y="24"/>
                </a:lnTo>
                <a:lnTo>
                  <a:pt x="153" y="21"/>
                </a:lnTo>
                <a:lnTo>
                  <a:pt x="163" y="18"/>
                </a:lnTo>
                <a:lnTo>
                  <a:pt x="175" y="15"/>
                </a:lnTo>
                <a:lnTo>
                  <a:pt x="185" y="13"/>
                </a:lnTo>
                <a:lnTo>
                  <a:pt x="196" y="10"/>
                </a:lnTo>
                <a:lnTo>
                  <a:pt x="207" y="10"/>
                </a:lnTo>
                <a:lnTo>
                  <a:pt x="218" y="9"/>
                </a:lnTo>
                <a:lnTo>
                  <a:pt x="229" y="9"/>
                </a:lnTo>
                <a:lnTo>
                  <a:pt x="2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1" name="Freeform 97"/>
          <p:cNvSpPr>
            <a:spLocks/>
          </p:cNvSpPr>
          <p:nvPr/>
        </p:nvSpPr>
        <p:spPr bwMode="auto">
          <a:xfrm>
            <a:off x="4048296" y="4354513"/>
            <a:ext cx="363537" cy="317500"/>
          </a:xfrm>
          <a:custGeom>
            <a:avLst/>
            <a:gdLst>
              <a:gd name="T0" fmla="*/ 229 w 229"/>
              <a:gd name="T1" fmla="*/ 189 h 200"/>
              <a:gd name="T2" fmla="*/ 228 w 229"/>
              <a:gd name="T3" fmla="*/ 169 h 200"/>
              <a:gd name="T4" fmla="*/ 222 w 229"/>
              <a:gd name="T5" fmla="*/ 149 h 200"/>
              <a:gd name="T6" fmla="*/ 216 w 229"/>
              <a:gd name="T7" fmla="*/ 130 h 200"/>
              <a:gd name="T8" fmla="*/ 207 w 229"/>
              <a:gd name="T9" fmla="*/ 112 h 200"/>
              <a:gd name="T10" fmla="*/ 197 w 229"/>
              <a:gd name="T11" fmla="*/ 96 h 200"/>
              <a:gd name="T12" fmla="*/ 184 w 229"/>
              <a:gd name="T13" fmla="*/ 80 h 200"/>
              <a:gd name="T14" fmla="*/ 171 w 229"/>
              <a:gd name="T15" fmla="*/ 65 h 200"/>
              <a:gd name="T16" fmla="*/ 154 w 229"/>
              <a:gd name="T17" fmla="*/ 52 h 200"/>
              <a:gd name="T18" fmla="*/ 137 w 229"/>
              <a:gd name="T19" fmla="*/ 40 h 200"/>
              <a:gd name="T20" fmla="*/ 119 w 229"/>
              <a:gd name="T21" fmla="*/ 28 h 200"/>
              <a:gd name="T22" fmla="*/ 100 w 229"/>
              <a:gd name="T23" fmla="*/ 19 h 200"/>
              <a:gd name="T24" fmla="*/ 80 w 229"/>
              <a:gd name="T25" fmla="*/ 12 h 200"/>
              <a:gd name="T26" fmla="*/ 58 w 229"/>
              <a:gd name="T27" fmla="*/ 6 h 200"/>
              <a:gd name="T28" fmla="*/ 36 w 229"/>
              <a:gd name="T29" fmla="*/ 3 h 200"/>
              <a:gd name="T30" fmla="*/ 12 w 229"/>
              <a:gd name="T31" fmla="*/ 0 h 200"/>
              <a:gd name="T32" fmla="*/ 0 w 229"/>
              <a:gd name="T33" fmla="*/ 9 h 200"/>
              <a:gd name="T34" fmla="*/ 24 w 229"/>
              <a:gd name="T35" fmla="*/ 10 h 200"/>
              <a:gd name="T36" fmla="*/ 44 w 229"/>
              <a:gd name="T37" fmla="*/ 13 h 200"/>
              <a:gd name="T38" fmla="*/ 66 w 229"/>
              <a:gd name="T39" fmla="*/ 18 h 200"/>
              <a:gd name="T40" fmla="*/ 87 w 229"/>
              <a:gd name="T41" fmla="*/ 24 h 200"/>
              <a:gd name="T42" fmla="*/ 106 w 229"/>
              <a:gd name="T43" fmla="*/ 32 h 200"/>
              <a:gd name="T44" fmla="*/ 124 w 229"/>
              <a:gd name="T45" fmla="*/ 41 h 200"/>
              <a:gd name="T46" fmla="*/ 141 w 229"/>
              <a:gd name="T47" fmla="*/ 53 h 200"/>
              <a:gd name="T48" fmla="*/ 156 w 229"/>
              <a:gd name="T49" fmla="*/ 65 h 200"/>
              <a:gd name="T50" fmla="*/ 171 w 229"/>
              <a:gd name="T51" fmla="*/ 78 h 200"/>
              <a:gd name="T52" fmla="*/ 184 w 229"/>
              <a:gd name="T53" fmla="*/ 93 h 200"/>
              <a:gd name="T54" fmla="*/ 194 w 229"/>
              <a:gd name="T55" fmla="*/ 109 h 200"/>
              <a:gd name="T56" fmla="*/ 204 w 229"/>
              <a:gd name="T57" fmla="*/ 126 h 200"/>
              <a:gd name="T58" fmla="*/ 212 w 229"/>
              <a:gd name="T59" fmla="*/ 143 h 200"/>
              <a:gd name="T60" fmla="*/ 216 w 229"/>
              <a:gd name="T61" fmla="*/ 161 h 200"/>
              <a:gd name="T62" fmla="*/ 220 w 229"/>
              <a:gd name="T63" fmla="*/ 180 h 200"/>
              <a:gd name="T64" fmla="*/ 220 w 229"/>
              <a:gd name="T65" fmla="*/ 200 h 2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9"/>
              <a:gd name="T100" fmla="*/ 0 h 200"/>
              <a:gd name="T101" fmla="*/ 229 w 229"/>
              <a:gd name="T102" fmla="*/ 200 h 20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9" h="200">
                <a:moveTo>
                  <a:pt x="229" y="200"/>
                </a:moveTo>
                <a:lnTo>
                  <a:pt x="229" y="189"/>
                </a:lnTo>
                <a:lnTo>
                  <a:pt x="229" y="179"/>
                </a:lnTo>
                <a:lnTo>
                  <a:pt x="228" y="169"/>
                </a:lnTo>
                <a:lnTo>
                  <a:pt x="225" y="160"/>
                </a:lnTo>
                <a:lnTo>
                  <a:pt x="222" y="149"/>
                </a:lnTo>
                <a:lnTo>
                  <a:pt x="219" y="141"/>
                </a:lnTo>
                <a:lnTo>
                  <a:pt x="216" y="130"/>
                </a:lnTo>
                <a:lnTo>
                  <a:pt x="212" y="121"/>
                </a:lnTo>
                <a:lnTo>
                  <a:pt x="207" y="112"/>
                </a:lnTo>
                <a:lnTo>
                  <a:pt x="201" y="103"/>
                </a:lnTo>
                <a:lnTo>
                  <a:pt x="197" y="96"/>
                </a:lnTo>
                <a:lnTo>
                  <a:pt x="191" y="87"/>
                </a:lnTo>
                <a:lnTo>
                  <a:pt x="184" y="80"/>
                </a:lnTo>
                <a:lnTo>
                  <a:pt x="176" y="72"/>
                </a:lnTo>
                <a:lnTo>
                  <a:pt x="171" y="65"/>
                </a:lnTo>
                <a:lnTo>
                  <a:pt x="162" y="58"/>
                </a:lnTo>
                <a:lnTo>
                  <a:pt x="154" y="52"/>
                </a:lnTo>
                <a:lnTo>
                  <a:pt x="146" y="46"/>
                </a:lnTo>
                <a:lnTo>
                  <a:pt x="137" y="40"/>
                </a:lnTo>
                <a:lnTo>
                  <a:pt x="128" y="34"/>
                </a:lnTo>
                <a:lnTo>
                  <a:pt x="119" y="28"/>
                </a:lnTo>
                <a:lnTo>
                  <a:pt x="109" y="24"/>
                </a:lnTo>
                <a:lnTo>
                  <a:pt x="100" y="19"/>
                </a:lnTo>
                <a:lnTo>
                  <a:pt x="90" y="16"/>
                </a:lnTo>
                <a:lnTo>
                  <a:pt x="80" y="12"/>
                </a:lnTo>
                <a:lnTo>
                  <a:pt x="68" y="9"/>
                </a:lnTo>
                <a:lnTo>
                  <a:pt x="58" y="6"/>
                </a:lnTo>
                <a:lnTo>
                  <a:pt x="47" y="4"/>
                </a:lnTo>
                <a:lnTo>
                  <a:pt x="36" y="3"/>
                </a:lnTo>
                <a:lnTo>
                  <a:pt x="24" y="1"/>
                </a:lnTo>
                <a:lnTo>
                  <a:pt x="12" y="0"/>
                </a:lnTo>
                <a:lnTo>
                  <a:pt x="0" y="0"/>
                </a:lnTo>
                <a:lnTo>
                  <a:pt x="0" y="9"/>
                </a:lnTo>
                <a:lnTo>
                  <a:pt x="12" y="9"/>
                </a:lnTo>
                <a:lnTo>
                  <a:pt x="24" y="10"/>
                </a:lnTo>
                <a:lnTo>
                  <a:pt x="34" y="10"/>
                </a:lnTo>
                <a:lnTo>
                  <a:pt x="44" y="13"/>
                </a:lnTo>
                <a:lnTo>
                  <a:pt x="56" y="15"/>
                </a:lnTo>
                <a:lnTo>
                  <a:pt x="66" y="18"/>
                </a:lnTo>
                <a:lnTo>
                  <a:pt x="77" y="21"/>
                </a:lnTo>
                <a:lnTo>
                  <a:pt x="87" y="24"/>
                </a:lnTo>
                <a:lnTo>
                  <a:pt x="96" y="28"/>
                </a:lnTo>
                <a:lnTo>
                  <a:pt x="106" y="32"/>
                </a:lnTo>
                <a:lnTo>
                  <a:pt x="115" y="37"/>
                </a:lnTo>
                <a:lnTo>
                  <a:pt x="124" y="41"/>
                </a:lnTo>
                <a:lnTo>
                  <a:pt x="132" y="47"/>
                </a:lnTo>
                <a:lnTo>
                  <a:pt x="141" y="53"/>
                </a:lnTo>
                <a:lnTo>
                  <a:pt x="149" y="59"/>
                </a:lnTo>
                <a:lnTo>
                  <a:pt x="156" y="65"/>
                </a:lnTo>
                <a:lnTo>
                  <a:pt x="163" y="71"/>
                </a:lnTo>
                <a:lnTo>
                  <a:pt x="171" y="78"/>
                </a:lnTo>
                <a:lnTo>
                  <a:pt x="178" y="86"/>
                </a:lnTo>
                <a:lnTo>
                  <a:pt x="184" y="93"/>
                </a:lnTo>
                <a:lnTo>
                  <a:pt x="190" y="101"/>
                </a:lnTo>
                <a:lnTo>
                  <a:pt x="194" y="109"/>
                </a:lnTo>
                <a:lnTo>
                  <a:pt x="200" y="117"/>
                </a:lnTo>
                <a:lnTo>
                  <a:pt x="204" y="126"/>
                </a:lnTo>
                <a:lnTo>
                  <a:pt x="207" y="135"/>
                </a:lnTo>
                <a:lnTo>
                  <a:pt x="212" y="143"/>
                </a:lnTo>
                <a:lnTo>
                  <a:pt x="215" y="152"/>
                </a:lnTo>
                <a:lnTo>
                  <a:pt x="216" y="161"/>
                </a:lnTo>
                <a:lnTo>
                  <a:pt x="219" y="170"/>
                </a:lnTo>
                <a:lnTo>
                  <a:pt x="220" y="180"/>
                </a:lnTo>
                <a:lnTo>
                  <a:pt x="220" y="189"/>
                </a:lnTo>
                <a:lnTo>
                  <a:pt x="220" y="200"/>
                </a:lnTo>
                <a:lnTo>
                  <a:pt x="229" y="2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2" name="Freeform 98"/>
          <p:cNvSpPr>
            <a:spLocks/>
          </p:cNvSpPr>
          <p:nvPr/>
        </p:nvSpPr>
        <p:spPr bwMode="auto">
          <a:xfrm>
            <a:off x="4195931" y="4672015"/>
            <a:ext cx="215900" cy="288925"/>
          </a:xfrm>
          <a:custGeom>
            <a:avLst/>
            <a:gdLst>
              <a:gd name="T0" fmla="*/ 11 w 136"/>
              <a:gd name="T1" fmla="*/ 179 h 182"/>
              <a:gd name="T2" fmla="*/ 25 w 136"/>
              <a:gd name="T3" fmla="*/ 170 h 182"/>
              <a:gd name="T4" fmla="*/ 39 w 136"/>
              <a:gd name="T5" fmla="*/ 163 h 182"/>
              <a:gd name="T6" fmla="*/ 51 w 136"/>
              <a:gd name="T7" fmla="*/ 154 h 182"/>
              <a:gd name="T8" fmla="*/ 64 w 136"/>
              <a:gd name="T9" fmla="*/ 143 h 182"/>
              <a:gd name="T10" fmla="*/ 76 w 136"/>
              <a:gd name="T11" fmla="*/ 134 h 182"/>
              <a:gd name="T12" fmla="*/ 86 w 136"/>
              <a:gd name="T13" fmla="*/ 123 h 182"/>
              <a:gd name="T14" fmla="*/ 95 w 136"/>
              <a:gd name="T15" fmla="*/ 112 h 182"/>
              <a:gd name="T16" fmla="*/ 104 w 136"/>
              <a:gd name="T17" fmla="*/ 100 h 182"/>
              <a:gd name="T18" fmla="*/ 113 w 136"/>
              <a:gd name="T19" fmla="*/ 89 h 182"/>
              <a:gd name="T20" fmla="*/ 119 w 136"/>
              <a:gd name="T21" fmla="*/ 75 h 182"/>
              <a:gd name="T22" fmla="*/ 124 w 136"/>
              <a:gd name="T23" fmla="*/ 62 h 182"/>
              <a:gd name="T24" fmla="*/ 129 w 136"/>
              <a:gd name="T25" fmla="*/ 49 h 182"/>
              <a:gd name="T26" fmla="*/ 133 w 136"/>
              <a:gd name="T27" fmla="*/ 35 h 182"/>
              <a:gd name="T28" fmla="*/ 135 w 136"/>
              <a:gd name="T29" fmla="*/ 22 h 182"/>
              <a:gd name="T30" fmla="*/ 136 w 136"/>
              <a:gd name="T31" fmla="*/ 7 h 182"/>
              <a:gd name="T32" fmla="*/ 127 w 136"/>
              <a:gd name="T33" fmla="*/ 0 h 182"/>
              <a:gd name="T34" fmla="*/ 127 w 136"/>
              <a:gd name="T35" fmla="*/ 13 h 182"/>
              <a:gd name="T36" fmla="*/ 126 w 136"/>
              <a:gd name="T37" fmla="*/ 26 h 182"/>
              <a:gd name="T38" fmla="*/ 123 w 136"/>
              <a:gd name="T39" fmla="*/ 40 h 182"/>
              <a:gd name="T40" fmla="*/ 119 w 136"/>
              <a:gd name="T41" fmla="*/ 53 h 182"/>
              <a:gd name="T42" fmla="*/ 114 w 136"/>
              <a:gd name="T43" fmla="*/ 65 h 182"/>
              <a:gd name="T44" fmla="*/ 108 w 136"/>
              <a:gd name="T45" fmla="*/ 78 h 182"/>
              <a:gd name="T46" fmla="*/ 101 w 136"/>
              <a:gd name="T47" fmla="*/ 90 h 182"/>
              <a:gd name="T48" fmla="*/ 94 w 136"/>
              <a:gd name="T49" fmla="*/ 100 h 182"/>
              <a:gd name="T50" fmla="*/ 85 w 136"/>
              <a:gd name="T51" fmla="*/ 112 h 182"/>
              <a:gd name="T52" fmla="*/ 75 w 136"/>
              <a:gd name="T53" fmla="*/ 123 h 182"/>
              <a:gd name="T54" fmla="*/ 64 w 136"/>
              <a:gd name="T55" fmla="*/ 133 h 182"/>
              <a:gd name="T56" fmla="*/ 53 w 136"/>
              <a:gd name="T57" fmla="*/ 142 h 182"/>
              <a:gd name="T58" fmla="*/ 41 w 136"/>
              <a:gd name="T59" fmla="*/ 151 h 182"/>
              <a:gd name="T60" fmla="*/ 28 w 136"/>
              <a:gd name="T61" fmla="*/ 160 h 182"/>
              <a:gd name="T62" fmla="*/ 14 w 136"/>
              <a:gd name="T63" fmla="*/ 167 h 182"/>
              <a:gd name="T64" fmla="*/ 0 w 136"/>
              <a:gd name="T65" fmla="*/ 174 h 18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182"/>
              <a:gd name="T101" fmla="*/ 136 w 136"/>
              <a:gd name="T102" fmla="*/ 182 h 18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182">
                <a:moveTo>
                  <a:pt x="4" y="182"/>
                </a:moveTo>
                <a:lnTo>
                  <a:pt x="11" y="179"/>
                </a:lnTo>
                <a:lnTo>
                  <a:pt x="19" y="174"/>
                </a:lnTo>
                <a:lnTo>
                  <a:pt x="25" y="170"/>
                </a:lnTo>
                <a:lnTo>
                  <a:pt x="32" y="167"/>
                </a:lnTo>
                <a:lnTo>
                  <a:pt x="39" y="163"/>
                </a:lnTo>
                <a:lnTo>
                  <a:pt x="45" y="158"/>
                </a:lnTo>
                <a:lnTo>
                  <a:pt x="51" y="154"/>
                </a:lnTo>
                <a:lnTo>
                  <a:pt x="58" y="149"/>
                </a:lnTo>
                <a:lnTo>
                  <a:pt x="64" y="143"/>
                </a:lnTo>
                <a:lnTo>
                  <a:pt x="70" y="139"/>
                </a:lnTo>
                <a:lnTo>
                  <a:pt x="76" y="134"/>
                </a:lnTo>
                <a:lnTo>
                  <a:pt x="80" y="129"/>
                </a:lnTo>
                <a:lnTo>
                  <a:pt x="86" y="123"/>
                </a:lnTo>
                <a:lnTo>
                  <a:pt x="91" y="118"/>
                </a:lnTo>
                <a:lnTo>
                  <a:pt x="95" y="112"/>
                </a:lnTo>
                <a:lnTo>
                  <a:pt x="100" y="106"/>
                </a:lnTo>
                <a:lnTo>
                  <a:pt x="104" y="100"/>
                </a:lnTo>
                <a:lnTo>
                  <a:pt x="108" y="94"/>
                </a:lnTo>
                <a:lnTo>
                  <a:pt x="113" y="89"/>
                </a:lnTo>
                <a:lnTo>
                  <a:pt x="116" y="83"/>
                </a:lnTo>
                <a:lnTo>
                  <a:pt x="119" y="75"/>
                </a:lnTo>
                <a:lnTo>
                  <a:pt x="122" y="69"/>
                </a:lnTo>
                <a:lnTo>
                  <a:pt x="124" y="62"/>
                </a:lnTo>
                <a:lnTo>
                  <a:pt x="127" y="56"/>
                </a:lnTo>
                <a:lnTo>
                  <a:pt x="129" y="49"/>
                </a:lnTo>
                <a:lnTo>
                  <a:pt x="132" y="43"/>
                </a:lnTo>
                <a:lnTo>
                  <a:pt x="133" y="35"/>
                </a:lnTo>
                <a:lnTo>
                  <a:pt x="135" y="28"/>
                </a:lnTo>
                <a:lnTo>
                  <a:pt x="135" y="22"/>
                </a:lnTo>
                <a:lnTo>
                  <a:pt x="136" y="15"/>
                </a:lnTo>
                <a:lnTo>
                  <a:pt x="136" y="7"/>
                </a:lnTo>
                <a:lnTo>
                  <a:pt x="136" y="0"/>
                </a:lnTo>
                <a:lnTo>
                  <a:pt x="127" y="0"/>
                </a:lnTo>
                <a:lnTo>
                  <a:pt x="127" y="7"/>
                </a:lnTo>
                <a:lnTo>
                  <a:pt x="127" y="13"/>
                </a:lnTo>
                <a:lnTo>
                  <a:pt x="127" y="20"/>
                </a:lnTo>
                <a:lnTo>
                  <a:pt x="126" y="26"/>
                </a:lnTo>
                <a:lnTo>
                  <a:pt x="124" y="34"/>
                </a:lnTo>
                <a:lnTo>
                  <a:pt x="123" y="40"/>
                </a:lnTo>
                <a:lnTo>
                  <a:pt x="122" y="47"/>
                </a:lnTo>
                <a:lnTo>
                  <a:pt x="119" y="53"/>
                </a:lnTo>
                <a:lnTo>
                  <a:pt x="117" y="59"/>
                </a:lnTo>
                <a:lnTo>
                  <a:pt x="114" y="65"/>
                </a:lnTo>
                <a:lnTo>
                  <a:pt x="111" y="72"/>
                </a:lnTo>
                <a:lnTo>
                  <a:pt x="108" y="78"/>
                </a:lnTo>
                <a:lnTo>
                  <a:pt x="104" y="84"/>
                </a:lnTo>
                <a:lnTo>
                  <a:pt x="101" y="90"/>
                </a:lnTo>
                <a:lnTo>
                  <a:pt x="97" y="96"/>
                </a:lnTo>
                <a:lnTo>
                  <a:pt x="94" y="100"/>
                </a:lnTo>
                <a:lnTo>
                  <a:pt x="89" y="106"/>
                </a:lnTo>
                <a:lnTo>
                  <a:pt x="85" y="112"/>
                </a:lnTo>
                <a:lnTo>
                  <a:pt x="79" y="117"/>
                </a:lnTo>
                <a:lnTo>
                  <a:pt x="75" y="123"/>
                </a:lnTo>
                <a:lnTo>
                  <a:pt x="69" y="127"/>
                </a:lnTo>
                <a:lnTo>
                  <a:pt x="64" y="133"/>
                </a:lnTo>
                <a:lnTo>
                  <a:pt x="58" y="137"/>
                </a:lnTo>
                <a:lnTo>
                  <a:pt x="53" y="142"/>
                </a:lnTo>
                <a:lnTo>
                  <a:pt x="47" y="146"/>
                </a:lnTo>
                <a:lnTo>
                  <a:pt x="41" y="151"/>
                </a:lnTo>
                <a:lnTo>
                  <a:pt x="33" y="155"/>
                </a:lnTo>
                <a:lnTo>
                  <a:pt x="28" y="160"/>
                </a:lnTo>
                <a:lnTo>
                  <a:pt x="20" y="163"/>
                </a:lnTo>
                <a:lnTo>
                  <a:pt x="14" y="167"/>
                </a:lnTo>
                <a:lnTo>
                  <a:pt x="7" y="170"/>
                </a:lnTo>
                <a:lnTo>
                  <a:pt x="0" y="174"/>
                </a:lnTo>
                <a:lnTo>
                  <a:pt x="4" y="18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3" name="Freeform 99"/>
          <p:cNvSpPr>
            <a:spLocks/>
          </p:cNvSpPr>
          <p:nvPr/>
        </p:nvSpPr>
        <p:spPr bwMode="auto">
          <a:xfrm>
            <a:off x="4165769" y="4948240"/>
            <a:ext cx="36512" cy="73025"/>
          </a:xfrm>
          <a:custGeom>
            <a:avLst/>
            <a:gdLst>
              <a:gd name="T0" fmla="*/ 8 w 23"/>
              <a:gd name="T1" fmla="*/ 45 h 46"/>
              <a:gd name="T2" fmla="*/ 8 w 23"/>
              <a:gd name="T3" fmla="*/ 42 h 46"/>
              <a:gd name="T4" fmla="*/ 8 w 23"/>
              <a:gd name="T5" fmla="*/ 39 h 46"/>
              <a:gd name="T6" fmla="*/ 8 w 23"/>
              <a:gd name="T7" fmla="*/ 36 h 46"/>
              <a:gd name="T8" fmla="*/ 8 w 23"/>
              <a:gd name="T9" fmla="*/ 33 h 46"/>
              <a:gd name="T10" fmla="*/ 10 w 23"/>
              <a:gd name="T11" fmla="*/ 30 h 46"/>
              <a:gd name="T12" fmla="*/ 10 w 23"/>
              <a:gd name="T13" fmla="*/ 27 h 46"/>
              <a:gd name="T14" fmla="*/ 11 w 23"/>
              <a:gd name="T15" fmla="*/ 24 h 46"/>
              <a:gd name="T16" fmla="*/ 11 w 23"/>
              <a:gd name="T17" fmla="*/ 21 h 46"/>
              <a:gd name="T18" fmla="*/ 13 w 23"/>
              <a:gd name="T19" fmla="*/ 18 h 46"/>
              <a:gd name="T20" fmla="*/ 14 w 23"/>
              <a:gd name="T21" fmla="*/ 15 h 46"/>
              <a:gd name="T22" fmla="*/ 17 w 23"/>
              <a:gd name="T23" fmla="*/ 12 h 46"/>
              <a:gd name="T24" fmla="*/ 19 w 23"/>
              <a:gd name="T25" fmla="*/ 11 h 46"/>
              <a:gd name="T26" fmla="*/ 20 w 23"/>
              <a:gd name="T27" fmla="*/ 9 h 46"/>
              <a:gd name="T28" fmla="*/ 23 w 23"/>
              <a:gd name="T29" fmla="*/ 8 h 46"/>
              <a:gd name="T30" fmla="*/ 17 w 23"/>
              <a:gd name="T31" fmla="*/ 0 h 46"/>
              <a:gd name="T32" fmla="*/ 14 w 23"/>
              <a:gd name="T33" fmla="*/ 2 h 46"/>
              <a:gd name="T34" fmla="*/ 13 w 23"/>
              <a:gd name="T35" fmla="*/ 5 h 46"/>
              <a:gd name="T36" fmla="*/ 10 w 23"/>
              <a:gd name="T37" fmla="*/ 6 h 46"/>
              <a:gd name="T38" fmla="*/ 8 w 23"/>
              <a:gd name="T39" fmla="*/ 9 h 46"/>
              <a:gd name="T40" fmla="*/ 7 w 23"/>
              <a:gd name="T41" fmla="*/ 12 h 46"/>
              <a:gd name="T42" fmla="*/ 6 w 23"/>
              <a:gd name="T43" fmla="*/ 15 h 46"/>
              <a:gd name="T44" fmla="*/ 4 w 23"/>
              <a:gd name="T45" fmla="*/ 18 h 46"/>
              <a:gd name="T46" fmla="*/ 3 w 23"/>
              <a:gd name="T47" fmla="*/ 21 h 46"/>
              <a:gd name="T48" fmla="*/ 1 w 23"/>
              <a:gd name="T49" fmla="*/ 24 h 46"/>
              <a:gd name="T50" fmla="*/ 1 w 23"/>
              <a:gd name="T51" fmla="*/ 29 h 46"/>
              <a:gd name="T52" fmla="*/ 0 w 23"/>
              <a:gd name="T53" fmla="*/ 31 h 46"/>
              <a:gd name="T54" fmla="*/ 0 w 23"/>
              <a:gd name="T55" fmla="*/ 34 h 46"/>
              <a:gd name="T56" fmla="*/ 0 w 23"/>
              <a:gd name="T57" fmla="*/ 39 h 46"/>
              <a:gd name="T58" fmla="*/ 0 w 23"/>
              <a:gd name="T59" fmla="*/ 42 h 46"/>
              <a:gd name="T60" fmla="*/ 0 w 23"/>
              <a:gd name="T61" fmla="*/ 45 h 46"/>
              <a:gd name="T62" fmla="*/ 8 w 23"/>
              <a:gd name="T63" fmla="*/ 46 h 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3"/>
              <a:gd name="T97" fmla="*/ 0 h 46"/>
              <a:gd name="T98" fmla="*/ 23 w 23"/>
              <a:gd name="T99" fmla="*/ 46 h 4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3" h="46">
                <a:moveTo>
                  <a:pt x="8" y="46"/>
                </a:moveTo>
                <a:lnTo>
                  <a:pt x="8" y="45"/>
                </a:lnTo>
                <a:lnTo>
                  <a:pt x="8" y="43"/>
                </a:lnTo>
                <a:lnTo>
                  <a:pt x="8" y="42"/>
                </a:lnTo>
                <a:lnTo>
                  <a:pt x="8" y="40"/>
                </a:lnTo>
                <a:lnTo>
                  <a:pt x="8" y="39"/>
                </a:lnTo>
                <a:lnTo>
                  <a:pt x="8" y="37"/>
                </a:lnTo>
                <a:lnTo>
                  <a:pt x="8" y="36"/>
                </a:lnTo>
                <a:lnTo>
                  <a:pt x="8" y="34"/>
                </a:lnTo>
                <a:lnTo>
                  <a:pt x="8" y="33"/>
                </a:lnTo>
                <a:lnTo>
                  <a:pt x="10" y="31"/>
                </a:lnTo>
                <a:lnTo>
                  <a:pt x="10" y="30"/>
                </a:lnTo>
                <a:lnTo>
                  <a:pt x="10" y="29"/>
                </a:lnTo>
                <a:lnTo>
                  <a:pt x="10" y="27"/>
                </a:lnTo>
                <a:lnTo>
                  <a:pt x="10" y="26"/>
                </a:lnTo>
                <a:lnTo>
                  <a:pt x="11" y="24"/>
                </a:lnTo>
                <a:lnTo>
                  <a:pt x="11" y="23"/>
                </a:lnTo>
                <a:lnTo>
                  <a:pt x="11" y="21"/>
                </a:lnTo>
                <a:lnTo>
                  <a:pt x="13" y="20"/>
                </a:lnTo>
                <a:lnTo>
                  <a:pt x="13" y="18"/>
                </a:lnTo>
                <a:lnTo>
                  <a:pt x="14" y="17"/>
                </a:lnTo>
                <a:lnTo>
                  <a:pt x="14" y="15"/>
                </a:lnTo>
                <a:lnTo>
                  <a:pt x="16" y="14"/>
                </a:lnTo>
                <a:lnTo>
                  <a:pt x="17" y="12"/>
                </a:lnTo>
                <a:lnTo>
                  <a:pt x="17" y="11"/>
                </a:lnTo>
                <a:lnTo>
                  <a:pt x="19" y="11"/>
                </a:lnTo>
                <a:lnTo>
                  <a:pt x="19" y="9"/>
                </a:lnTo>
                <a:lnTo>
                  <a:pt x="20" y="9"/>
                </a:lnTo>
                <a:lnTo>
                  <a:pt x="22" y="8"/>
                </a:lnTo>
                <a:lnTo>
                  <a:pt x="23" y="8"/>
                </a:lnTo>
                <a:lnTo>
                  <a:pt x="19" y="0"/>
                </a:lnTo>
                <a:lnTo>
                  <a:pt x="17" y="0"/>
                </a:lnTo>
                <a:lnTo>
                  <a:pt x="16" y="2"/>
                </a:lnTo>
                <a:lnTo>
                  <a:pt x="14" y="2"/>
                </a:lnTo>
                <a:lnTo>
                  <a:pt x="13" y="3"/>
                </a:lnTo>
                <a:lnTo>
                  <a:pt x="13" y="5"/>
                </a:lnTo>
                <a:lnTo>
                  <a:pt x="11" y="5"/>
                </a:lnTo>
                <a:lnTo>
                  <a:pt x="10" y="6"/>
                </a:lnTo>
                <a:lnTo>
                  <a:pt x="10" y="8"/>
                </a:lnTo>
                <a:lnTo>
                  <a:pt x="8" y="9"/>
                </a:lnTo>
                <a:lnTo>
                  <a:pt x="7" y="11"/>
                </a:lnTo>
                <a:lnTo>
                  <a:pt x="7" y="12"/>
                </a:lnTo>
                <a:lnTo>
                  <a:pt x="6" y="14"/>
                </a:lnTo>
                <a:lnTo>
                  <a:pt x="6" y="15"/>
                </a:lnTo>
                <a:lnTo>
                  <a:pt x="4" y="17"/>
                </a:lnTo>
                <a:lnTo>
                  <a:pt x="4" y="18"/>
                </a:lnTo>
                <a:lnTo>
                  <a:pt x="3" y="20"/>
                </a:lnTo>
                <a:lnTo>
                  <a:pt x="3" y="21"/>
                </a:lnTo>
                <a:lnTo>
                  <a:pt x="3" y="23"/>
                </a:lnTo>
                <a:lnTo>
                  <a:pt x="1" y="24"/>
                </a:lnTo>
                <a:lnTo>
                  <a:pt x="1" y="26"/>
                </a:lnTo>
                <a:lnTo>
                  <a:pt x="1" y="29"/>
                </a:lnTo>
                <a:lnTo>
                  <a:pt x="1" y="30"/>
                </a:lnTo>
                <a:lnTo>
                  <a:pt x="0" y="31"/>
                </a:lnTo>
                <a:lnTo>
                  <a:pt x="0" y="33"/>
                </a:lnTo>
                <a:lnTo>
                  <a:pt x="0" y="34"/>
                </a:lnTo>
                <a:lnTo>
                  <a:pt x="0" y="36"/>
                </a:lnTo>
                <a:lnTo>
                  <a:pt x="0" y="39"/>
                </a:lnTo>
                <a:lnTo>
                  <a:pt x="0" y="40"/>
                </a:lnTo>
                <a:lnTo>
                  <a:pt x="0" y="42"/>
                </a:lnTo>
                <a:lnTo>
                  <a:pt x="0" y="43"/>
                </a:lnTo>
                <a:lnTo>
                  <a:pt x="0" y="45"/>
                </a:lnTo>
                <a:lnTo>
                  <a:pt x="0" y="46"/>
                </a:lnTo>
                <a:lnTo>
                  <a:pt x="8" y="4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4" name="Freeform 100"/>
          <p:cNvSpPr>
            <a:spLocks/>
          </p:cNvSpPr>
          <p:nvPr/>
        </p:nvSpPr>
        <p:spPr bwMode="auto">
          <a:xfrm>
            <a:off x="4165769" y="5021265"/>
            <a:ext cx="69850" cy="90487"/>
          </a:xfrm>
          <a:custGeom>
            <a:avLst/>
            <a:gdLst>
              <a:gd name="T0" fmla="*/ 41 w 44"/>
              <a:gd name="T1" fmla="*/ 48 h 57"/>
              <a:gd name="T2" fmla="*/ 38 w 44"/>
              <a:gd name="T3" fmla="*/ 46 h 57"/>
              <a:gd name="T4" fmla="*/ 35 w 44"/>
              <a:gd name="T5" fmla="*/ 46 h 57"/>
              <a:gd name="T6" fmla="*/ 32 w 44"/>
              <a:gd name="T7" fmla="*/ 45 h 57"/>
              <a:gd name="T8" fmla="*/ 28 w 44"/>
              <a:gd name="T9" fmla="*/ 43 h 57"/>
              <a:gd name="T10" fmla="*/ 25 w 44"/>
              <a:gd name="T11" fmla="*/ 40 h 57"/>
              <a:gd name="T12" fmla="*/ 22 w 44"/>
              <a:gd name="T13" fmla="*/ 39 h 57"/>
              <a:gd name="T14" fmla="*/ 20 w 44"/>
              <a:gd name="T15" fmla="*/ 36 h 57"/>
              <a:gd name="T16" fmla="*/ 17 w 44"/>
              <a:gd name="T17" fmla="*/ 33 h 57"/>
              <a:gd name="T18" fmla="*/ 16 w 44"/>
              <a:gd name="T19" fmla="*/ 28 h 57"/>
              <a:gd name="T20" fmla="*/ 13 w 44"/>
              <a:gd name="T21" fmla="*/ 25 h 57"/>
              <a:gd name="T22" fmla="*/ 11 w 44"/>
              <a:gd name="T23" fmla="*/ 21 h 57"/>
              <a:gd name="T24" fmla="*/ 10 w 44"/>
              <a:gd name="T25" fmla="*/ 17 h 57"/>
              <a:gd name="T26" fmla="*/ 8 w 44"/>
              <a:gd name="T27" fmla="*/ 12 h 57"/>
              <a:gd name="T28" fmla="*/ 8 w 44"/>
              <a:gd name="T29" fmla="*/ 8 h 57"/>
              <a:gd name="T30" fmla="*/ 8 w 44"/>
              <a:gd name="T31" fmla="*/ 3 h 57"/>
              <a:gd name="T32" fmla="*/ 0 w 44"/>
              <a:gd name="T33" fmla="*/ 0 h 57"/>
              <a:gd name="T34" fmla="*/ 0 w 44"/>
              <a:gd name="T35" fmla="*/ 6 h 57"/>
              <a:gd name="T36" fmla="*/ 0 w 44"/>
              <a:gd name="T37" fmla="*/ 12 h 57"/>
              <a:gd name="T38" fmla="*/ 1 w 44"/>
              <a:gd name="T39" fmla="*/ 17 h 57"/>
              <a:gd name="T40" fmla="*/ 3 w 44"/>
              <a:gd name="T41" fmla="*/ 23 h 57"/>
              <a:gd name="T42" fmla="*/ 4 w 44"/>
              <a:gd name="T43" fmla="*/ 27 h 57"/>
              <a:gd name="T44" fmla="*/ 7 w 44"/>
              <a:gd name="T45" fmla="*/ 31 h 57"/>
              <a:gd name="T46" fmla="*/ 8 w 44"/>
              <a:gd name="T47" fmla="*/ 36 h 57"/>
              <a:gd name="T48" fmla="*/ 11 w 44"/>
              <a:gd name="T49" fmla="*/ 40 h 57"/>
              <a:gd name="T50" fmla="*/ 14 w 44"/>
              <a:gd name="T51" fmla="*/ 43 h 57"/>
              <a:gd name="T52" fmla="*/ 19 w 44"/>
              <a:gd name="T53" fmla="*/ 46 h 57"/>
              <a:gd name="T54" fmla="*/ 22 w 44"/>
              <a:gd name="T55" fmla="*/ 49 h 57"/>
              <a:gd name="T56" fmla="*/ 26 w 44"/>
              <a:gd name="T57" fmla="*/ 52 h 57"/>
              <a:gd name="T58" fmla="*/ 29 w 44"/>
              <a:gd name="T59" fmla="*/ 54 h 57"/>
              <a:gd name="T60" fmla="*/ 33 w 44"/>
              <a:gd name="T61" fmla="*/ 55 h 57"/>
              <a:gd name="T62" fmla="*/ 38 w 44"/>
              <a:gd name="T63" fmla="*/ 57 h 57"/>
              <a:gd name="T64" fmla="*/ 44 w 44"/>
              <a:gd name="T65" fmla="*/ 57 h 5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7"/>
              <a:gd name="T101" fmla="*/ 44 w 44"/>
              <a:gd name="T102" fmla="*/ 57 h 5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7">
                <a:moveTo>
                  <a:pt x="44" y="48"/>
                </a:moveTo>
                <a:lnTo>
                  <a:pt x="41" y="48"/>
                </a:lnTo>
                <a:lnTo>
                  <a:pt x="39" y="48"/>
                </a:lnTo>
                <a:lnTo>
                  <a:pt x="38" y="46"/>
                </a:lnTo>
                <a:lnTo>
                  <a:pt x="36" y="46"/>
                </a:lnTo>
                <a:lnTo>
                  <a:pt x="35" y="46"/>
                </a:lnTo>
                <a:lnTo>
                  <a:pt x="33" y="45"/>
                </a:lnTo>
                <a:lnTo>
                  <a:pt x="32" y="45"/>
                </a:lnTo>
                <a:lnTo>
                  <a:pt x="30" y="43"/>
                </a:lnTo>
                <a:lnTo>
                  <a:pt x="28" y="43"/>
                </a:lnTo>
                <a:lnTo>
                  <a:pt x="26" y="42"/>
                </a:lnTo>
                <a:lnTo>
                  <a:pt x="25" y="40"/>
                </a:lnTo>
                <a:lnTo>
                  <a:pt x="23" y="40"/>
                </a:lnTo>
                <a:lnTo>
                  <a:pt x="22" y="39"/>
                </a:lnTo>
                <a:lnTo>
                  <a:pt x="22" y="37"/>
                </a:lnTo>
                <a:lnTo>
                  <a:pt x="20" y="36"/>
                </a:lnTo>
                <a:lnTo>
                  <a:pt x="19" y="34"/>
                </a:lnTo>
                <a:lnTo>
                  <a:pt x="17" y="33"/>
                </a:lnTo>
                <a:lnTo>
                  <a:pt x="16" y="31"/>
                </a:lnTo>
                <a:lnTo>
                  <a:pt x="16" y="28"/>
                </a:lnTo>
                <a:lnTo>
                  <a:pt x="14" y="27"/>
                </a:lnTo>
                <a:lnTo>
                  <a:pt x="13" y="25"/>
                </a:lnTo>
                <a:lnTo>
                  <a:pt x="13" y="24"/>
                </a:lnTo>
                <a:lnTo>
                  <a:pt x="11" y="21"/>
                </a:lnTo>
                <a:lnTo>
                  <a:pt x="11" y="20"/>
                </a:lnTo>
                <a:lnTo>
                  <a:pt x="10" y="17"/>
                </a:lnTo>
                <a:lnTo>
                  <a:pt x="10" y="15"/>
                </a:lnTo>
                <a:lnTo>
                  <a:pt x="8" y="12"/>
                </a:lnTo>
                <a:lnTo>
                  <a:pt x="8" y="11"/>
                </a:lnTo>
                <a:lnTo>
                  <a:pt x="8" y="8"/>
                </a:lnTo>
                <a:lnTo>
                  <a:pt x="8" y="6"/>
                </a:lnTo>
                <a:lnTo>
                  <a:pt x="8" y="3"/>
                </a:lnTo>
                <a:lnTo>
                  <a:pt x="8" y="0"/>
                </a:lnTo>
                <a:lnTo>
                  <a:pt x="0" y="0"/>
                </a:lnTo>
                <a:lnTo>
                  <a:pt x="0" y="3"/>
                </a:lnTo>
                <a:lnTo>
                  <a:pt x="0" y="6"/>
                </a:lnTo>
                <a:lnTo>
                  <a:pt x="0" y="9"/>
                </a:lnTo>
                <a:lnTo>
                  <a:pt x="0" y="12"/>
                </a:lnTo>
                <a:lnTo>
                  <a:pt x="0" y="14"/>
                </a:lnTo>
                <a:lnTo>
                  <a:pt x="1" y="17"/>
                </a:lnTo>
                <a:lnTo>
                  <a:pt x="1" y="20"/>
                </a:lnTo>
                <a:lnTo>
                  <a:pt x="3" y="23"/>
                </a:lnTo>
                <a:lnTo>
                  <a:pt x="3" y="24"/>
                </a:lnTo>
                <a:lnTo>
                  <a:pt x="4" y="27"/>
                </a:lnTo>
                <a:lnTo>
                  <a:pt x="6" y="28"/>
                </a:lnTo>
                <a:lnTo>
                  <a:pt x="7" y="31"/>
                </a:lnTo>
                <a:lnTo>
                  <a:pt x="7" y="33"/>
                </a:lnTo>
                <a:lnTo>
                  <a:pt x="8" y="36"/>
                </a:lnTo>
                <a:lnTo>
                  <a:pt x="10" y="37"/>
                </a:lnTo>
                <a:lnTo>
                  <a:pt x="11" y="40"/>
                </a:lnTo>
                <a:lnTo>
                  <a:pt x="13" y="42"/>
                </a:lnTo>
                <a:lnTo>
                  <a:pt x="14" y="43"/>
                </a:lnTo>
                <a:lnTo>
                  <a:pt x="16" y="45"/>
                </a:lnTo>
                <a:lnTo>
                  <a:pt x="19" y="46"/>
                </a:lnTo>
                <a:lnTo>
                  <a:pt x="20" y="48"/>
                </a:lnTo>
                <a:lnTo>
                  <a:pt x="22" y="49"/>
                </a:lnTo>
                <a:lnTo>
                  <a:pt x="23" y="51"/>
                </a:lnTo>
                <a:lnTo>
                  <a:pt x="26" y="52"/>
                </a:lnTo>
                <a:lnTo>
                  <a:pt x="28" y="52"/>
                </a:lnTo>
                <a:lnTo>
                  <a:pt x="29" y="54"/>
                </a:lnTo>
                <a:lnTo>
                  <a:pt x="32" y="55"/>
                </a:lnTo>
                <a:lnTo>
                  <a:pt x="33" y="55"/>
                </a:lnTo>
                <a:lnTo>
                  <a:pt x="36" y="55"/>
                </a:lnTo>
                <a:lnTo>
                  <a:pt x="38" y="57"/>
                </a:lnTo>
                <a:lnTo>
                  <a:pt x="41" y="57"/>
                </a:lnTo>
                <a:lnTo>
                  <a:pt x="44" y="57"/>
                </a:lnTo>
                <a:lnTo>
                  <a:pt x="44" y="4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5" name="Freeform 101"/>
          <p:cNvSpPr>
            <a:spLocks/>
          </p:cNvSpPr>
          <p:nvPr/>
        </p:nvSpPr>
        <p:spPr bwMode="auto">
          <a:xfrm>
            <a:off x="4235621" y="5097465"/>
            <a:ext cx="269875" cy="14287"/>
          </a:xfrm>
          <a:custGeom>
            <a:avLst/>
            <a:gdLst>
              <a:gd name="T0" fmla="*/ 170 w 170"/>
              <a:gd name="T1" fmla="*/ 4 h 9"/>
              <a:gd name="T2" fmla="*/ 170 w 170"/>
              <a:gd name="T3" fmla="*/ 0 h 9"/>
              <a:gd name="T4" fmla="*/ 0 w 170"/>
              <a:gd name="T5" fmla="*/ 0 h 9"/>
              <a:gd name="T6" fmla="*/ 0 w 170"/>
              <a:gd name="T7" fmla="*/ 9 h 9"/>
              <a:gd name="T8" fmla="*/ 170 w 170"/>
              <a:gd name="T9" fmla="*/ 9 h 9"/>
              <a:gd name="T10" fmla="*/ 170 w 170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0"/>
              <a:gd name="T19" fmla="*/ 0 h 9"/>
              <a:gd name="T20" fmla="*/ 170 w 170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0" h="9">
                <a:moveTo>
                  <a:pt x="170" y="4"/>
                </a:moveTo>
                <a:lnTo>
                  <a:pt x="170" y="0"/>
                </a:lnTo>
                <a:lnTo>
                  <a:pt x="0" y="0"/>
                </a:lnTo>
                <a:lnTo>
                  <a:pt x="0" y="9"/>
                </a:lnTo>
                <a:lnTo>
                  <a:pt x="170" y="9"/>
                </a:lnTo>
                <a:lnTo>
                  <a:pt x="170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6" name="Rectangle 102"/>
          <p:cNvSpPr>
            <a:spLocks noChangeArrowheads="1"/>
          </p:cNvSpPr>
          <p:nvPr/>
        </p:nvSpPr>
        <p:spPr bwMode="auto">
          <a:xfrm>
            <a:off x="4235621" y="5268915"/>
            <a:ext cx="2698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7" name="Freeform 103"/>
          <p:cNvSpPr>
            <a:spLocks/>
          </p:cNvSpPr>
          <p:nvPr/>
        </p:nvSpPr>
        <p:spPr bwMode="auto">
          <a:xfrm>
            <a:off x="4165769" y="5268913"/>
            <a:ext cx="69850" cy="88900"/>
          </a:xfrm>
          <a:custGeom>
            <a:avLst/>
            <a:gdLst>
              <a:gd name="T0" fmla="*/ 8 w 44"/>
              <a:gd name="T1" fmla="*/ 53 h 56"/>
              <a:gd name="T2" fmla="*/ 8 w 44"/>
              <a:gd name="T3" fmla="*/ 49 h 56"/>
              <a:gd name="T4" fmla="*/ 10 w 44"/>
              <a:gd name="T5" fmla="*/ 44 h 56"/>
              <a:gd name="T6" fmla="*/ 11 w 44"/>
              <a:gd name="T7" fmla="*/ 40 h 56"/>
              <a:gd name="T8" fmla="*/ 11 w 44"/>
              <a:gd name="T9" fmla="*/ 35 h 56"/>
              <a:gd name="T10" fmla="*/ 14 w 44"/>
              <a:gd name="T11" fmla="*/ 31 h 56"/>
              <a:gd name="T12" fmla="*/ 16 w 44"/>
              <a:gd name="T13" fmla="*/ 28 h 56"/>
              <a:gd name="T14" fmla="*/ 17 w 44"/>
              <a:gd name="T15" fmla="*/ 23 h 56"/>
              <a:gd name="T16" fmla="*/ 20 w 44"/>
              <a:gd name="T17" fmla="*/ 20 h 56"/>
              <a:gd name="T18" fmla="*/ 23 w 44"/>
              <a:gd name="T19" fmla="*/ 18 h 56"/>
              <a:gd name="T20" fmla="*/ 26 w 44"/>
              <a:gd name="T21" fmla="*/ 16 h 56"/>
              <a:gd name="T22" fmla="*/ 29 w 44"/>
              <a:gd name="T23" fmla="*/ 13 h 56"/>
              <a:gd name="T24" fmla="*/ 32 w 44"/>
              <a:gd name="T25" fmla="*/ 12 h 56"/>
              <a:gd name="T26" fmla="*/ 35 w 44"/>
              <a:gd name="T27" fmla="*/ 10 h 56"/>
              <a:gd name="T28" fmla="*/ 39 w 44"/>
              <a:gd name="T29" fmla="*/ 10 h 56"/>
              <a:gd name="T30" fmla="*/ 42 w 44"/>
              <a:gd name="T31" fmla="*/ 9 h 56"/>
              <a:gd name="T32" fmla="*/ 44 w 44"/>
              <a:gd name="T33" fmla="*/ 0 h 56"/>
              <a:gd name="T34" fmla="*/ 39 w 44"/>
              <a:gd name="T35" fmla="*/ 0 h 56"/>
              <a:gd name="T36" fmla="*/ 35 w 44"/>
              <a:gd name="T37" fmla="*/ 1 h 56"/>
              <a:gd name="T38" fmla="*/ 30 w 44"/>
              <a:gd name="T39" fmla="*/ 3 h 56"/>
              <a:gd name="T40" fmla="*/ 26 w 44"/>
              <a:gd name="T41" fmla="*/ 4 h 56"/>
              <a:gd name="T42" fmla="*/ 22 w 44"/>
              <a:gd name="T43" fmla="*/ 7 h 56"/>
              <a:gd name="T44" fmla="*/ 19 w 44"/>
              <a:gd name="T45" fmla="*/ 10 h 56"/>
              <a:gd name="T46" fmla="*/ 16 w 44"/>
              <a:gd name="T47" fmla="*/ 13 h 56"/>
              <a:gd name="T48" fmla="*/ 13 w 44"/>
              <a:gd name="T49" fmla="*/ 16 h 56"/>
              <a:gd name="T50" fmla="*/ 10 w 44"/>
              <a:gd name="T51" fmla="*/ 20 h 56"/>
              <a:gd name="T52" fmla="*/ 7 w 44"/>
              <a:gd name="T53" fmla="*/ 25 h 56"/>
              <a:gd name="T54" fmla="*/ 6 w 44"/>
              <a:gd name="T55" fmla="*/ 29 h 56"/>
              <a:gd name="T56" fmla="*/ 3 w 44"/>
              <a:gd name="T57" fmla="*/ 34 h 56"/>
              <a:gd name="T58" fmla="*/ 1 w 44"/>
              <a:gd name="T59" fmla="*/ 40 h 56"/>
              <a:gd name="T60" fmla="*/ 1 w 44"/>
              <a:gd name="T61" fmla="*/ 44 h 56"/>
              <a:gd name="T62" fmla="*/ 0 w 44"/>
              <a:gd name="T63" fmla="*/ 50 h 56"/>
              <a:gd name="T64" fmla="*/ 0 w 44"/>
              <a:gd name="T65" fmla="*/ 56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6"/>
              <a:gd name="T101" fmla="*/ 44 w 44"/>
              <a:gd name="T102" fmla="*/ 56 h 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6">
                <a:moveTo>
                  <a:pt x="8" y="56"/>
                </a:moveTo>
                <a:lnTo>
                  <a:pt x="8" y="53"/>
                </a:lnTo>
                <a:lnTo>
                  <a:pt x="8" y="50"/>
                </a:lnTo>
                <a:lnTo>
                  <a:pt x="8" y="49"/>
                </a:lnTo>
                <a:lnTo>
                  <a:pt x="8" y="46"/>
                </a:lnTo>
                <a:lnTo>
                  <a:pt x="10" y="44"/>
                </a:lnTo>
                <a:lnTo>
                  <a:pt x="10" y="41"/>
                </a:lnTo>
                <a:lnTo>
                  <a:pt x="11" y="40"/>
                </a:lnTo>
                <a:lnTo>
                  <a:pt x="11" y="37"/>
                </a:lnTo>
                <a:lnTo>
                  <a:pt x="11" y="35"/>
                </a:lnTo>
                <a:lnTo>
                  <a:pt x="13" y="32"/>
                </a:lnTo>
                <a:lnTo>
                  <a:pt x="14" y="31"/>
                </a:lnTo>
                <a:lnTo>
                  <a:pt x="14" y="29"/>
                </a:lnTo>
                <a:lnTo>
                  <a:pt x="16" y="28"/>
                </a:lnTo>
                <a:lnTo>
                  <a:pt x="17" y="25"/>
                </a:lnTo>
                <a:lnTo>
                  <a:pt x="17" y="23"/>
                </a:lnTo>
                <a:lnTo>
                  <a:pt x="19" y="22"/>
                </a:lnTo>
                <a:lnTo>
                  <a:pt x="20" y="20"/>
                </a:lnTo>
                <a:lnTo>
                  <a:pt x="22" y="19"/>
                </a:lnTo>
                <a:lnTo>
                  <a:pt x="23" y="18"/>
                </a:lnTo>
                <a:lnTo>
                  <a:pt x="25" y="16"/>
                </a:lnTo>
                <a:lnTo>
                  <a:pt x="26" y="16"/>
                </a:lnTo>
                <a:lnTo>
                  <a:pt x="28" y="15"/>
                </a:lnTo>
                <a:lnTo>
                  <a:pt x="29" y="13"/>
                </a:lnTo>
                <a:lnTo>
                  <a:pt x="30" y="13"/>
                </a:lnTo>
                <a:lnTo>
                  <a:pt x="32" y="12"/>
                </a:lnTo>
                <a:lnTo>
                  <a:pt x="33" y="12"/>
                </a:lnTo>
                <a:lnTo>
                  <a:pt x="35" y="10"/>
                </a:lnTo>
                <a:lnTo>
                  <a:pt x="36" y="10"/>
                </a:lnTo>
                <a:lnTo>
                  <a:pt x="39" y="10"/>
                </a:lnTo>
                <a:lnTo>
                  <a:pt x="41" y="9"/>
                </a:lnTo>
                <a:lnTo>
                  <a:pt x="42" y="9"/>
                </a:lnTo>
                <a:lnTo>
                  <a:pt x="44" y="9"/>
                </a:lnTo>
                <a:lnTo>
                  <a:pt x="44" y="0"/>
                </a:lnTo>
                <a:lnTo>
                  <a:pt x="42" y="0"/>
                </a:lnTo>
                <a:lnTo>
                  <a:pt x="39" y="0"/>
                </a:lnTo>
                <a:lnTo>
                  <a:pt x="36" y="1"/>
                </a:lnTo>
                <a:lnTo>
                  <a:pt x="35" y="1"/>
                </a:lnTo>
                <a:lnTo>
                  <a:pt x="32" y="1"/>
                </a:lnTo>
                <a:lnTo>
                  <a:pt x="30" y="3"/>
                </a:lnTo>
                <a:lnTo>
                  <a:pt x="29" y="4"/>
                </a:lnTo>
                <a:lnTo>
                  <a:pt x="26" y="4"/>
                </a:lnTo>
                <a:lnTo>
                  <a:pt x="25" y="6"/>
                </a:lnTo>
                <a:lnTo>
                  <a:pt x="22" y="7"/>
                </a:lnTo>
                <a:lnTo>
                  <a:pt x="20" y="9"/>
                </a:lnTo>
                <a:lnTo>
                  <a:pt x="19" y="10"/>
                </a:lnTo>
                <a:lnTo>
                  <a:pt x="17" y="12"/>
                </a:lnTo>
                <a:lnTo>
                  <a:pt x="16" y="13"/>
                </a:lnTo>
                <a:lnTo>
                  <a:pt x="14" y="15"/>
                </a:lnTo>
                <a:lnTo>
                  <a:pt x="13" y="16"/>
                </a:lnTo>
                <a:lnTo>
                  <a:pt x="11" y="19"/>
                </a:lnTo>
                <a:lnTo>
                  <a:pt x="10" y="20"/>
                </a:lnTo>
                <a:lnTo>
                  <a:pt x="8" y="23"/>
                </a:lnTo>
                <a:lnTo>
                  <a:pt x="7" y="25"/>
                </a:lnTo>
                <a:lnTo>
                  <a:pt x="6" y="28"/>
                </a:lnTo>
                <a:lnTo>
                  <a:pt x="6" y="29"/>
                </a:lnTo>
                <a:lnTo>
                  <a:pt x="4" y="32"/>
                </a:lnTo>
                <a:lnTo>
                  <a:pt x="3" y="34"/>
                </a:lnTo>
                <a:lnTo>
                  <a:pt x="3" y="37"/>
                </a:lnTo>
                <a:lnTo>
                  <a:pt x="1" y="40"/>
                </a:lnTo>
                <a:lnTo>
                  <a:pt x="1" y="43"/>
                </a:lnTo>
                <a:lnTo>
                  <a:pt x="1" y="44"/>
                </a:lnTo>
                <a:lnTo>
                  <a:pt x="0" y="47"/>
                </a:lnTo>
                <a:lnTo>
                  <a:pt x="0" y="50"/>
                </a:lnTo>
                <a:lnTo>
                  <a:pt x="0" y="53"/>
                </a:lnTo>
                <a:lnTo>
                  <a:pt x="0" y="56"/>
                </a:lnTo>
                <a:lnTo>
                  <a:pt x="8" y="5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8" name="Freeform 104"/>
          <p:cNvSpPr>
            <a:spLocks/>
          </p:cNvSpPr>
          <p:nvPr/>
        </p:nvSpPr>
        <p:spPr bwMode="auto">
          <a:xfrm>
            <a:off x="4165771" y="5357813"/>
            <a:ext cx="39687" cy="74612"/>
          </a:xfrm>
          <a:custGeom>
            <a:avLst/>
            <a:gdLst>
              <a:gd name="T0" fmla="*/ 25 w 25"/>
              <a:gd name="T1" fmla="*/ 40 h 47"/>
              <a:gd name="T2" fmla="*/ 23 w 25"/>
              <a:gd name="T3" fmla="*/ 37 h 47"/>
              <a:gd name="T4" fmla="*/ 20 w 25"/>
              <a:gd name="T5" fmla="*/ 36 h 47"/>
              <a:gd name="T6" fmla="*/ 19 w 25"/>
              <a:gd name="T7" fmla="*/ 34 h 47"/>
              <a:gd name="T8" fmla="*/ 17 w 25"/>
              <a:gd name="T9" fmla="*/ 31 h 47"/>
              <a:gd name="T10" fmla="*/ 16 w 25"/>
              <a:gd name="T11" fmla="*/ 28 h 47"/>
              <a:gd name="T12" fmla="*/ 14 w 25"/>
              <a:gd name="T13" fmla="*/ 25 h 47"/>
              <a:gd name="T14" fmla="*/ 13 w 25"/>
              <a:gd name="T15" fmla="*/ 22 h 47"/>
              <a:gd name="T16" fmla="*/ 11 w 25"/>
              <a:gd name="T17" fmla="*/ 19 h 47"/>
              <a:gd name="T18" fmla="*/ 11 w 25"/>
              <a:gd name="T19" fmla="*/ 16 h 47"/>
              <a:gd name="T20" fmla="*/ 10 w 25"/>
              <a:gd name="T21" fmla="*/ 13 h 47"/>
              <a:gd name="T22" fmla="*/ 10 w 25"/>
              <a:gd name="T23" fmla="*/ 10 h 47"/>
              <a:gd name="T24" fmla="*/ 8 w 25"/>
              <a:gd name="T25" fmla="*/ 7 h 47"/>
              <a:gd name="T26" fmla="*/ 8 w 25"/>
              <a:gd name="T27" fmla="*/ 4 h 47"/>
              <a:gd name="T28" fmla="*/ 8 w 25"/>
              <a:gd name="T29" fmla="*/ 1 h 47"/>
              <a:gd name="T30" fmla="*/ 0 w 25"/>
              <a:gd name="T31" fmla="*/ 0 h 47"/>
              <a:gd name="T32" fmla="*/ 0 w 25"/>
              <a:gd name="T33" fmla="*/ 3 h 47"/>
              <a:gd name="T34" fmla="*/ 0 w 25"/>
              <a:gd name="T35" fmla="*/ 6 h 47"/>
              <a:gd name="T36" fmla="*/ 0 w 25"/>
              <a:gd name="T37" fmla="*/ 9 h 47"/>
              <a:gd name="T38" fmla="*/ 1 w 25"/>
              <a:gd name="T39" fmla="*/ 13 h 47"/>
              <a:gd name="T40" fmla="*/ 1 w 25"/>
              <a:gd name="T41" fmla="*/ 16 h 47"/>
              <a:gd name="T42" fmla="*/ 3 w 25"/>
              <a:gd name="T43" fmla="*/ 19 h 47"/>
              <a:gd name="T44" fmla="*/ 4 w 25"/>
              <a:gd name="T45" fmla="*/ 22 h 47"/>
              <a:gd name="T46" fmla="*/ 4 w 25"/>
              <a:gd name="T47" fmla="*/ 25 h 47"/>
              <a:gd name="T48" fmla="*/ 6 w 25"/>
              <a:gd name="T49" fmla="*/ 28 h 47"/>
              <a:gd name="T50" fmla="*/ 7 w 25"/>
              <a:gd name="T51" fmla="*/ 31 h 47"/>
              <a:gd name="T52" fmla="*/ 8 w 25"/>
              <a:gd name="T53" fmla="*/ 34 h 47"/>
              <a:gd name="T54" fmla="*/ 10 w 25"/>
              <a:gd name="T55" fmla="*/ 37 h 47"/>
              <a:gd name="T56" fmla="*/ 13 w 25"/>
              <a:gd name="T57" fmla="*/ 38 h 47"/>
              <a:gd name="T58" fmla="*/ 14 w 25"/>
              <a:gd name="T59" fmla="*/ 41 h 47"/>
              <a:gd name="T60" fmla="*/ 16 w 25"/>
              <a:gd name="T61" fmla="*/ 44 h 47"/>
              <a:gd name="T62" fmla="*/ 19 w 25"/>
              <a:gd name="T63" fmla="*/ 46 h 47"/>
              <a:gd name="T64" fmla="*/ 19 w 25"/>
              <a:gd name="T65" fmla="*/ 46 h 47"/>
              <a:gd name="T66" fmla="*/ 23 w 25"/>
              <a:gd name="T67" fmla="*/ 38 h 4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5"/>
              <a:gd name="T103" fmla="*/ 0 h 47"/>
              <a:gd name="T104" fmla="*/ 25 w 25"/>
              <a:gd name="T105" fmla="*/ 47 h 4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5" h="47">
                <a:moveTo>
                  <a:pt x="23" y="38"/>
                </a:moveTo>
                <a:lnTo>
                  <a:pt x="25" y="40"/>
                </a:lnTo>
                <a:lnTo>
                  <a:pt x="23" y="38"/>
                </a:lnTo>
                <a:lnTo>
                  <a:pt x="23" y="37"/>
                </a:lnTo>
                <a:lnTo>
                  <a:pt x="22" y="37"/>
                </a:lnTo>
                <a:lnTo>
                  <a:pt x="20" y="36"/>
                </a:lnTo>
                <a:lnTo>
                  <a:pt x="20" y="34"/>
                </a:lnTo>
                <a:lnTo>
                  <a:pt x="19" y="34"/>
                </a:lnTo>
                <a:lnTo>
                  <a:pt x="19" y="33"/>
                </a:lnTo>
                <a:lnTo>
                  <a:pt x="17" y="31"/>
                </a:lnTo>
                <a:lnTo>
                  <a:pt x="16" y="30"/>
                </a:lnTo>
                <a:lnTo>
                  <a:pt x="16" y="28"/>
                </a:lnTo>
                <a:lnTo>
                  <a:pt x="16" y="27"/>
                </a:lnTo>
                <a:lnTo>
                  <a:pt x="14" y="25"/>
                </a:lnTo>
                <a:lnTo>
                  <a:pt x="13" y="24"/>
                </a:lnTo>
                <a:lnTo>
                  <a:pt x="13" y="22"/>
                </a:lnTo>
                <a:lnTo>
                  <a:pt x="13" y="21"/>
                </a:lnTo>
                <a:lnTo>
                  <a:pt x="11" y="19"/>
                </a:lnTo>
                <a:lnTo>
                  <a:pt x="11" y="18"/>
                </a:lnTo>
                <a:lnTo>
                  <a:pt x="11" y="16"/>
                </a:lnTo>
                <a:lnTo>
                  <a:pt x="10" y="15"/>
                </a:lnTo>
                <a:lnTo>
                  <a:pt x="10" y="13"/>
                </a:lnTo>
                <a:lnTo>
                  <a:pt x="10" y="12"/>
                </a:lnTo>
                <a:lnTo>
                  <a:pt x="10" y="10"/>
                </a:lnTo>
                <a:lnTo>
                  <a:pt x="8" y="9"/>
                </a:lnTo>
                <a:lnTo>
                  <a:pt x="8" y="7"/>
                </a:lnTo>
                <a:lnTo>
                  <a:pt x="8" y="6"/>
                </a:lnTo>
                <a:lnTo>
                  <a:pt x="8" y="4"/>
                </a:lnTo>
                <a:lnTo>
                  <a:pt x="8" y="3"/>
                </a:lnTo>
                <a:lnTo>
                  <a:pt x="8" y="1"/>
                </a:lnTo>
                <a:lnTo>
                  <a:pt x="8" y="0"/>
                </a:ln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  <a:lnTo>
                  <a:pt x="0" y="9"/>
                </a:lnTo>
                <a:lnTo>
                  <a:pt x="1" y="12"/>
                </a:lnTo>
                <a:lnTo>
                  <a:pt x="1" y="13"/>
                </a:lnTo>
                <a:lnTo>
                  <a:pt x="1" y="15"/>
                </a:lnTo>
                <a:lnTo>
                  <a:pt x="1" y="16"/>
                </a:lnTo>
                <a:lnTo>
                  <a:pt x="3" y="18"/>
                </a:lnTo>
                <a:lnTo>
                  <a:pt x="3" y="19"/>
                </a:lnTo>
                <a:lnTo>
                  <a:pt x="3" y="21"/>
                </a:lnTo>
                <a:lnTo>
                  <a:pt x="4" y="22"/>
                </a:lnTo>
                <a:lnTo>
                  <a:pt x="4" y="24"/>
                </a:lnTo>
                <a:lnTo>
                  <a:pt x="4" y="25"/>
                </a:lnTo>
                <a:lnTo>
                  <a:pt x="6" y="27"/>
                </a:lnTo>
                <a:lnTo>
                  <a:pt x="6" y="28"/>
                </a:lnTo>
                <a:lnTo>
                  <a:pt x="7" y="30"/>
                </a:lnTo>
                <a:lnTo>
                  <a:pt x="7" y="31"/>
                </a:lnTo>
                <a:lnTo>
                  <a:pt x="8" y="33"/>
                </a:lnTo>
                <a:lnTo>
                  <a:pt x="8" y="34"/>
                </a:lnTo>
                <a:lnTo>
                  <a:pt x="10" y="36"/>
                </a:lnTo>
                <a:lnTo>
                  <a:pt x="10" y="37"/>
                </a:lnTo>
                <a:lnTo>
                  <a:pt x="11" y="38"/>
                </a:lnTo>
                <a:lnTo>
                  <a:pt x="13" y="38"/>
                </a:lnTo>
                <a:lnTo>
                  <a:pt x="13" y="40"/>
                </a:lnTo>
                <a:lnTo>
                  <a:pt x="14" y="41"/>
                </a:lnTo>
                <a:lnTo>
                  <a:pt x="16" y="43"/>
                </a:lnTo>
                <a:lnTo>
                  <a:pt x="16" y="44"/>
                </a:lnTo>
                <a:lnTo>
                  <a:pt x="17" y="44"/>
                </a:lnTo>
                <a:lnTo>
                  <a:pt x="19" y="46"/>
                </a:lnTo>
                <a:lnTo>
                  <a:pt x="20" y="47"/>
                </a:lnTo>
                <a:lnTo>
                  <a:pt x="19" y="46"/>
                </a:lnTo>
                <a:lnTo>
                  <a:pt x="20" y="47"/>
                </a:lnTo>
                <a:lnTo>
                  <a:pt x="23" y="3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9" name="Freeform 105"/>
          <p:cNvSpPr>
            <a:spLocks/>
          </p:cNvSpPr>
          <p:nvPr/>
        </p:nvSpPr>
        <p:spPr bwMode="auto">
          <a:xfrm>
            <a:off x="4197521" y="5418138"/>
            <a:ext cx="217487" cy="290512"/>
          </a:xfrm>
          <a:custGeom>
            <a:avLst/>
            <a:gdLst>
              <a:gd name="T0" fmla="*/ 137 w 137"/>
              <a:gd name="T1" fmla="*/ 175 h 183"/>
              <a:gd name="T2" fmla="*/ 135 w 137"/>
              <a:gd name="T3" fmla="*/ 162 h 183"/>
              <a:gd name="T4" fmla="*/ 132 w 137"/>
              <a:gd name="T5" fmla="*/ 147 h 183"/>
              <a:gd name="T6" fmla="*/ 129 w 137"/>
              <a:gd name="T7" fmla="*/ 132 h 183"/>
              <a:gd name="T8" fmla="*/ 125 w 137"/>
              <a:gd name="T9" fmla="*/ 119 h 183"/>
              <a:gd name="T10" fmla="*/ 119 w 137"/>
              <a:gd name="T11" fmla="*/ 106 h 183"/>
              <a:gd name="T12" fmla="*/ 112 w 137"/>
              <a:gd name="T13" fmla="*/ 94 h 183"/>
              <a:gd name="T14" fmla="*/ 104 w 137"/>
              <a:gd name="T15" fmla="*/ 80 h 183"/>
              <a:gd name="T16" fmla="*/ 96 w 137"/>
              <a:gd name="T17" fmla="*/ 69 h 183"/>
              <a:gd name="T18" fmla="*/ 85 w 137"/>
              <a:gd name="T19" fmla="*/ 57 h 183"/>
              <a:gd name="T20" fmla="*/ 75 w 137"/>
              <a:gd name="T21" fmla="*/ 46 h 183"/>
              <a:gd name="T22" fmla="*/ 63 w 137"/>
              <a:gd name="T23" fmla="*/ 36 h 183"/>
              <a:gd name="T24" fmla="*/ 52 w 137"/>
              <a:gd name="T25" fmla="*/ 27 h 183"/>
              <a:gd name="T26" fmla="*/ 38 w 137"/>
              <a:gd name="T27" fmla="*/ 18 h 183"/>
              <a:gd name="T28" fmla="*/ 25 w 137"/>
              <a:gd name="T29" fmla="*/ 11 h 183"/>
              <a:gd name="T30" fmla="*/ 10 w 137"/>
              <a:gd name="T31" fmla="*/ 3 h 183"/>
              <a:gd name="T32" fmla="*/ 0 w 137"/>
              <a:gd name="T33" fmla="*/ 9 h 183"/>
              <a:gd name="T34" fmla="*/ 13 w 137"/>
              <a:gd name="T35" fmla="*/ 15 h 183"/>
              <a:gd name="T36" fmla="*/ 28 w 137"/>
              <a:gd name="T37" fmla="*/ 23 h 183"/>
              <a:gd name="T38" fmla="*/ 40 w 137"/>
              <a:gd name="T39" fmla="*/ 30 h 183"/>
              <a:gd name="T40" fmla="*/ 53 w 137"/>
              <a:gd name="T41" fmla="*/ 39 h 183"/>
              <a:gd name="T42" fmla="*/ 63 w 137"/>
              <a:gd name="T43" fmla="*/ 48 h 183"/>
              <a:gd name="T44" fmla="*/ 75 w 137"/>
              <a:gd name="T45" fmla="*/ 58 h 183"/>
              <a:gd name="T46" fmla="*/ 84 w 137"/>
              <a:gd name="T47" fmla="*/ 69 h 183"/>
              <a:gd name="T48" fmla="*/ 93 w 137"/>
              <a:gd name="T49" fmla="*/ 80 h 183"/>
              <a:gd name="T50" fmla="*/ 101 w 137"/>
              <a:gd name="T51" fmla="*/ 92 h 183"/>
              <a:gd name="T52" fmla="*/ 107 w 137"/>
              <a:gd name="T53" fmla="*/ 104 h 183"/>
              <a:gd name="T54" fmla="*/ 113 w 137"/>
              <a:gd name="T55" fmla="*/ 116 h 183"/>
              <a:gd name="T56" fmla="*/ 119 w 137"/>
              <a:gd name="T57" fmla="*/ 129 h 183"/>
              <a:gd name="T58" fmla="*/ 122 w 137"/>
              <a:gd name="T59" fmla="*/ 143 h 183"/>
              <a:gd name="T60" fmla="*/ 125 w 137"/>
              <a:gd name="T61" fmla="*/ 156 h 183"/>
              <a:gd name="T62" fmla="*/ 128 w 137"/>
              <a:gd name="T63" fmla="*/ 169 h 183"/>
              <a:gd name="T64" fmla="*/ 128 w 137"/>
              <a:gd name="T65" fmla="*/ 183 h 18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7"/>
              <a:gd name="T100" fmla="*/ 0 h 183"/>
              <a:gd name="T101" fmla="*/ 137 w 137"/>
              <a:gd name="T102" fmla="*/ 183 h 18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7" h="183">
                <a:moveTo>
                  <a:pt x="137" y="183"/>
                </a:moveTo>
                <a:lnTo>
                  <a:pt x="137" y="175"/>
                </a:lnTo>
                <a:lnTo>
                  <a:pt x="137" y="168"/>
                </a:lnTo>
                <a:lnTo>
                  <a:pt x="135" y="162"/>
                </a:lnTo>
                <a:lnTo>
                  <a:pt x="134" y="154"/>
                </a:lnTo>
                <a:lnTo>
                  <a:pt x="132" y="147"/>
                </a:lnTo>
                <a:lnTo>
                  <a:pt x="131" y="140"/>
                </a:lnTo>
                <a:lnTo>
                  <a:pt x="129" y="132"/>
                </a:lnTo>
                <a:lnTo>
                  <a:pt x="126" y="126"/>
                </a:lnTo>
                <a:lnTo>
                  <a:pt x="125" y="119"/>
                </a:lnTo>
                <a:lnTo>
                  <a:pt x="122" y="113"/>
                </a:lnTo>
                <a:lnTo>
                  <a:pt x="119" y="106"/>
                </a:lnTo>
                <a:lnTo>
                  <a:pt x="116" y="100"/>
                </a:lnTo>
                <a:lnTo>
                  <a:pt x="112" y="94"/>
                </a:lnTo>
                <a:lnTo>
                  <a:pt x="109" y="86"/>
                </a:lnTo>
                <a:lnTo>
                  <a:pt x="104" y="80"/>
                </a:lnTo>
                <a:lnTo>
                  <a:pt x="100" y="75"/>
                </a:lnTo>
                <a:lnTo>
                  <a:pt x="96" y="69"/>
                </a:lnTo>
                <a:lnTo>
                  <a:pt x="91" y="63"/>
                </a:lnTo>
                <a:lnTo>
                  <a:pt x="85" y="57"/>
                </a:lnTo>
                <a:lnTo>
                  <a:pt x="81" y="52"/>
                </a:lnTo>
                <a:lnTo>
                  <a:pt x="75" y="46"/>
                </a:lnTo>
                <a:lnTo>
                  <a:pt x="69" y="42"/>
                </a:lnTo>
                <a:lnTo>
                  <a:pt x="63" y="36"/>
                </a:lnTo>
                <a:lnTo>
                  <a:pt x="57" y="32"/>
                </a:lnTo>
                <a:lnTo>
                  <a:pt x="52" y="27"/>
                </a:lnTo>
                <a:lnTo>
                  <a:pt x="46" y="23"/>
                </a:lnTo>
                <a:lnTo>
                  <a:pt x="38" y="18"/>
                </a:lnTo>
                <a:lnTo>
                  <a:pt x="32" y="14"/>
                </a:lnTo>
                <a:lnTo>
                  <a:pt x="25" y="11"/>
                </a:lnTo>
                <a:lnTo>
                  <a:pt x="18" y="6"/>
                </a:lnTo>
                <a:lnTo>
                  <a:pt x="10" y="3"/>
                </a:lnTo>
                <a:lnTo>
                  <a:pt x="3" y="0"/>
                </a:lnTo>
                <a:lnTo>
                  <a:pt x="0" y="9"/>
                </a:lnTo>
                <a:lnTo>
                  <a:pt x="8" y="12"/>
                </a:lnTo>
                <a:lnTo>
                  <a:pt x="13" y="15"/>
                </a:lnTo>
                <a:lnTo>
                  <a:pt x="21" y="18"/>
                </a:lnTo>
                <a:lnTo>
                  <a:pt x="28" y="23"/>
                </a:lnTo>
                <a:lnTo>
                  <a:pt x="34" y="26"/>
                </a:lnTo>
                <a:lnTo>
                  <a:pt x="40" y="30"/>
                </a:lnTo>
                <a:lnTo>
                  <a:pt x="47" y="35"/>
                </a:lnTo>
                <a:lnTo>
                  <a:pt x="53" y="39"/>
                </a:lnTo>
                <a:lnTo>
                  <a:pt x="59" y="43"/>
                </a:lnTo>
                <a:lnTo>
                  <a:pt x="63" y="48"/>
                </a:lnTo>
                <a:lnTo>
                  <a:pt x="69" y="52"/>
                </a:lnTo>
                <a:lnTo>
                  <a:pt x="75" y="58"/>
                </a:lnTo>
                <a:lnTo>
                  <a:pt x="79" y="63"/>
                </a:lnTo>
                <a:lnTo>
                  <a:pt x="84" y="69"/>
                </a:lnTo>
                <a:lnTo>
                  <a:pt x="88" y="75"/>
                </a:lnTo>
                <a:lnTo>
                  <a:pt x="93" y="80"/>
                </a:lnTo>
                <a:lnTo>
                  <a:pt x="97" y="86"/>
                </a:lnTo>
                <a:lnTo>
                  <a:pt x="101" y="92"/>
                </a:lnTo>
                <a:lnTo>
                  <a:pt x="104" y="98"/>
                </a:lnTo>
                <a:lnTo>
                  <a:pt x="107" y="104"/>
                </a:lnTo>
                <a:lnTo>
                  <a:pt x="110" y="110"/>
                </a:lnTo>
                <a:lnTo>
                  <a:pt x="113" y="116"/>
                </a:lnTo>
                <a:lnTo>
                  <a:pt x="116" y="122"/>
                </a:lnTo>
                <a:lnTo>
                  <a:pt x="119" y="129"/>
                </a:lnTo>
                <a:lnTo>
                  <a:pt x="121" y="135"/>
                </a:lnTo>
                <a:lnTo>
                  <a:pt x="122" y="143"/>
                </a:lnTo>
                <a:lnTo>
                  <a:pt x="123" y="149"/>
                </a:lnTo>
                <a:lnTo>
                  <a:pt x="125" y="156"/>
                </a:lnTo>
                <a:lnTo>
                  <a:pt x="126" y="162"/>
                </a:lnTo>
                <a:lnTo>
                  <a:pt x="128" y="169"/>
                </a:lnTo>
                <a:lnTo>
                  <a:pt x="128" y="175"/>
                </a:lnTo>
                <a:lnTo>
                  <a:pt x="128" y="183"/>
                </a:lnTo>
                <a:lnTo>
                  <a:pt x="137" y="18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0" name="Freeform 106"/>
          <p:cNvSpPr>
            <a:spLocks/>
          </p:cNvSpPr>
          <p:nvPr/>
        </p:nvSpPr>
        <p:spPr bwMode="auto">
          <a:xfrm>
            <a:off x="4051471" y="5708652"/>
            <a:ext cx="363537" cy="315913"/>
          </a:xfrm>
          <a:custGeom>
            <a:avLst/>
            <a:gdLst>
              <a:gd name="T0" fmla="*/ 12 w 229"/>
              <a:gd name="T1" fmla="*/ 199 h 199"/>
              <a:gd name="T2" fmla="*/ 34 w 229"/>
              <a:gd name="T3" fmla="*/ 196 h 199"/>
              <a:gd name="T4" fmla="*/ 57 w 229"/>
              <a:gd name="T5" fmla="*/ 194 h 199"/>
              <a:gd name="T6" fmla="*/ 78 w 229"/>
              <a:gd name="T7" fmla="*/ 188 h 199"/>
              <a:gd name="T8" fmla="*/ 98 w 229"/>
              <a:gd name="T9" fmla="*/ 180 h 199"/>
              <a:gd name="T10" fmla="*/ 117 w 229"/>
              <a:gd name="T11" fmla="*/ 171 h 199"/>
              <a:gd name="T12" fmla="*/ 136 w 229"/>
              <a:gd name="T13" fmla="*/ 159 h 199"/>
              <a:gd name="T14" fmla="*/ 152 w 229"/>
              <a:gd name="T15" fmla="*/ 148 h 199"/>
              <a:gd name="T16" fmla="*/ 169 w 229"/>
              <a:gd name="T17" fmla="*/ 134 h 199"/>
              <a:gd name="T18" fmla="*/ 183 w 229"/>
              <a:gd name="T19" fmla="*/ 119 h 199"/>
              <a:gd name="T20" fmla="*/ 195 w 229"/>
              <a:gd name="T21" fmla="*/ 103 h 199"/>
              <a:gd name="T22" fmla="*/ 205 w 229"/>
              <a:gd name="T23" fmla="*/ 87 h 199"/>
              <a:gd name="T24" fmla="*/ 214 w 229"/>
              <a:gd name="T25" fmla="*/ 69 h 199"/>
              <a:gd name="T26" fmla="*/ 221 w 229"/>
              <a:gd name="T27" fmla="*/ 50 h 199"/>
              <a:gd name="T28" fmla="*/ 226 w 229"/>
              <a:gd name="T29" fmla="*/ 31 h 199"/>
              <a:gd name="T30" fmla="*/ 229 w 229"/>
              <a:gd name="T31" fmla="*/ 10 h 199"/>
              <a:gd name="T32" fmla="*/ 220 w 229"/>
              <a:gd name="T33" fmla="*/ 0 h 199"/>
              <a:gd name="T34" fmla="*/ 218 w 229"/>
              <a:gd name="T35" fmla="*/ 19 h 199"/>
              <a:gd name="T36" fmla="*/ 215 w 229"/>
              <a:gd name="T37" fmla="*/ 38 h 199"/>
              <a:gd name="T38" fmla="*/ 210 w 229"/>
              <a:gd name="T39" fmla="*/ 56 h 199"/>
              <a:gd name="T40" fmla="*/ 202 w 229"/>
              <a:gd name="T41" fmla="*/ 74 h 199"/>
              <a:gd name="T42" fmla="*/ 193 w 229"/>
              <a:gd name="T43" fmla="*/ 90 h 199"/>
              <a:gd name="T44" fmla="*/ 182 w 229"/>
              <a:gd name="T45" fmla="*/ 106 h 199"/>
              <a:gd name="T46" fmla="*/ 170 w 229"/>
              <a:gd name="T47" fmla="*/ 121 h 199"/>
              <a:gd name="T48" fmla="*/ 155 w 229"/>
              <a:gd name="T49" fmla="*/ 134 h 199"/>
              <a:gd name="T50" fmla="*/ 139 w 229"/>
              <a:gd name="T51" fmla="*/ 146 h 199"/>
              <a:gd name="T52" fmla="*/ 123 w 229"/>
              <a:gd name="T53" fmla="*/ 158 h 199"/>
              <a:gd name="T54" fmla="*/ 104 w 229"/>
              <a:gd name="T55" fmla="*/ 167 h 199"/>
              <a:gd name="T56" fmla="*/ 85 w 229"/>
              <a:gd name="T57" fmla="*/ 176 h 199"/>
              <a:gd name="T58" fmla="*/ 64 w 229"/>
              <a:gd name="T59" fmla="*/ 182 h 199"/>
              <a:gd name="T60" fmla="*/ 44 w 229"/>
              <a:gd name="T61" fmla="*/ 186 h 199"/>
              <a:gd name="T62" fmla="*/ 22 w 229"/>
              <a:gd name="T63" fmla="*/ 189 h 199"/>
              <a:gd name="T64" fmla="*/ 0 w 229"/>
              <a:gd name="T65" fmla="*/ 191 h 1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9"/>
              <a:gd name="T100" fmla="*/ 0 h 199"/>
              <a:gd name="T101" fmla="*/ 229 w 229"/>
              <a:gd name="T102" fmla="*/ 199 h 1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9" h="199">
                <a:moveTo>
                  <a:pt x="0" y="199"/>
                </a:moveTo>
                <a:lnTo>
                  <a:pt x="12" y="199"/>
                </a:lnTo>
                <a:lnTo>
                  <a:pt x="23" y="198"/>
                </a:lnTo>
                <a:lnTo>
                  <a:pt x="34" y="196"/>
                </a:lnTo>
                <a:lnTo>
                  <a:pt x="45" y="195"/>
                </a:lnTo>
                <a:lnTo>
                  <a:pt x="57" y="194"/>
                </a:lnTo>
                <a:lnTo>
                  <a:pt x="67" y="191"/>
                </a:lnTo>
                <a:lnTo>
                  <a:pt x="78" y="188"/>
                </a:lnTo>
                <a:lnTo>
                  <a:pt x="88" y="183"/>
                </a:lnTo>
                <a:lnTo>
                  <a:pt x="98" y="180"/>
                </a:lnTo>
                <a:lnTo>
                  <a:pt x="108" y="176"/>
                </a:lnTo>
                <a:lnTo>
                  <a:pt x="117" y="171"/>
                </a:lnTo>
                <a:lnTo>
                  <a:pt x="127" y="165"/>
                </a:lnTo>
                <a:lnTo>
                  <a:pt x="136" y="159"/>
                </a:lnTo>
                <a:lnTo>
                  <a:pt x="145" y="154"/>
                </a:lnTo>
                <a:lnTo>
                  <a:pt x="152" y="148"/>
                </a:lnTo>
                <a:lnTo>
                  <a:pt x="161" y="142"/>
                </a:lnTo>
                <a:lnTo>
                  <a:pt x="169" y="134"/>
                </a:lnTo>
                <a:lnTo>
                  <a:pt x="176" y="127"/>
                </a:lnTo>
                <a:lnTo>
                  <a:pt x="183" y="119"/>
                </a:lnTo>
                <a:lnTo>
                  <a:pt x="189" y="112"/>
                </a:lnTo>
                <a:lnTo>
                  <a:pt x="195" y="103"/>
                </a:lnTo>
                <a:lnTo>
                  <a:pt x="201" y="94"/>
                </a:lnTo>
                <a:lnTo>
                  <a:pt x="205" y="87"/>
                </a:lnTo>
                <a:lnTo>
                  <a:pt x="211" y="78"/>
                </a:lnTo>
                <a:lnTo>
                  <a:pt x="214" y="69"/>
                </a:lnTo>
                <a:lnTo>
                  <a:pt x="218" y="59"/>
                </a:lnTo>
                <a:lnTo>
                  <a:pt x="221" y="50"/>
                </a:lnTo>
                <a:lnTo>
                  <a:pt x="224" y="40"/>
                </a:lnTo>
                <a:lnTo>
                  <a:pt x="226" y="31"/>
                </a:lnTo>
                <a:lnTo>
                  <a:pt x="227" y="20"/>
                </a:lnTo>
                <a:lnTo>
                  <a:pt x="229" y="10"/>
                </a:lnTo>
                <a:lnTo>
                  <a:pt x="229" y="0"/>
                </a:lnTo>
                <a:lnTo>
                  <a:pt x="220" y="0"/>
                </a:lnTo>
                <a:lnTo>
                  <a:pt x="220" y="10"/>
                </a:lnTo>
                <a:lnTo>
                  <a:pt x="218" y="19"/>
                </a:lnTo>
                <a:lnTo>
                  <a:pt x="217" y="29"/>
                </a:lnTo>
                <a:lnTo>
                  <a:pt x="215" y="38"/>
                </a:lnTo>
                <a:lnTo>
                  <a:pt x="213" y="47"/>
                </a:lnTo>
                <a:lnTo>
                  <a:pt x="210" y="56"/>
                </a:lnTo>
                <a:lnTo>
                  <a:pt x="207" y="65"/>
                </a:lnTo>
                <a:lnTo>
                  <a:pt x="202" y="74"/>
                </a:lnTo>
                <a:lnTo>
                  <a:pt x="198" y="82"/>
                </a:lnTo>
                <a:lnTo>
                  <a:pt x="193" y="90"/>
                </a:lnTo>
                <a:lnTo>
                  <a:pt x="188" y="99"/>
                </a:lnTo>
                <a:lnTo>
                  <a:pt x="182" y="106"/>
                </a:lnTo>
                <a:lnTo>
                  <a:pt x="176" y="114"/>
                </a:lnTo>
                <a:lnTo>
                  <a:pt x="170" y="121"/>
                </a:lnTo>
                <a:lnTo>
                  <a:pt x="163" y="128"/>
                </a:lnTo>
                <a:lnTo>
                  <a:pt x="155" y="134"/>
                </a:lnTo>
                <a:lnTo>
                  <a:pt x="148" y="140"/>
                </a:lnTo>
                <a:lnTo>
                  <a:pt x="139" y="146"/>
                </a:lnTo>
                <a:lnTo>
                  <a:pt x="132" y="152"/>
                </a:lnTo>
                <a:lnTo>
                  <a:pt x="123" y="158"/>
                </a:lnTo>
                <a:lnTo>
                  <a:pt x="114" y="162"/>
                </a:lnTo>
                <a:lnTo>
                  <a:pt x="104" y="167"/>
                </a:lnTo>
                <a:lnTo>
                  <a:pt x="95" y="171"/>
                </a:lnTo>
                <a:lnTo>
                  <a:pt x="85" y="176"/>
                </a:lnTo>
                <a:lnTo>
                  <a:pt x="75" y="179"/>
                </a:lnTo>
                <a:lnTo>
                  <a:pt x="64" y="182"/>
                </a:lnTo>
                <a:lnTo>
                  <a:pt x="54" y="185"/>
                </a:lnTo>
                <a:lnTo>
                  <a:pt x="44" y="186"/>
                </a:lnTo>
                <a:lnTo>
                  <a:pt x="34" y="189"/>
                </a:lnTo>
                <a:lnTo>
                  <a:pt x="22" y="189"/>
                </a:lnTo>
                <a:lnTo>
                  <a:pt x="10" y="191"/>
                </a:lnTo>
                <a:lnTo>
                  <a:pt x="0" y="191"/>
                </a:lnTo>
                <a:lnTo>
                  <a:pt x="0" y="19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1" name="Freeform 107"/>
          <p:cNvSpPr>
            <a:spLocks/>
          </p:cNvSpPr>
          <p:nvPr/>
        </p:nvSpPr>
        <p:spPr bwMode="auto">
          <a:xfrm>
            <a:off x="3687931" y="5708652"/>
            <a:ext cx="363538" cy="315913"/>
          </a:xfrm>
          <a:custGeom>
            <a:avLst/>
            <a:gdLst>
              <a:gd name="T0" fmla="*/ 0 w 229"/>
              <a:gd name="T1" fmla="*/ 10 h 199"/>
              <a:gd name="T2" fmla="*/ 1 w 229"/>
              <a:gd name="T3" fmla="*/ 31 h 199"/>
              <a:gd name="T4" fmla="*/ 6 w 229"/>
              <a:gd name="T5" fmla="*/ 50 h 199"/>
              <a:gd name="T6" fmla="*/ 13 w 229"/>
              <a:gd name="T7" fmla="*/ 69 h 199"/>
              <a:gd name="T8" fmla="*/ 22 w 229"/>
              <a:gd name="T9" fmla="*/ 87 h 199"/>
              <a:gd name="T10" fmla="*/ 32 w 229"/>
              <a:gd name="T11" fmla="*/ 103 h 199"/>
              <a:gd name="T12" fmla="*/ 45 w 229"/>
              <a:gd name="T13" fmla="*/ 119 h 199"/>
              <a:gd name="T14" fmla="*/ 59 w 229"/>
              <a:gd name="T15" fmla="*/ 134 h 199"/>
              <a:gd name="T16" fmla="*/ 75 w 229"/>
              <a:gd name="T17" fmla="*/ 148 h 199"/>
              <a:gd name="T18" fmla="*/ 92 w 229"/>
              <a:gd name="T19" fmla="*/ 159 h 199"/>
              <a:gd name="T20" fmla="*/ 110 w 229"/>
              <a:gd name="T21" fmla="*/ 171 h 199"/>
              <a:gd name="T22" fmla="*/ 129 w 229"/>
              <a:gd name="T23" fmla="*/ 180 h 199"/>
              <a:gd name="T24" fmla="*/ 150 w 229"/>
              <a:gd name="T25" fmla="*/ 188 h 199"/>
              <a:gd name="T26" fmla="*/ 172 w 229"/>
              <a:gd name="T27" fmla="*/ 194 h 199"/>
              <a:gd name="T28" fmla="*/ 194 w 229"/>
              <a:gd name="T29" fmla="*/ 196 h 199"/>
              <a:gd name="T30" fmla="*/ 217 w 229"/>
              <a:gd name="T31" fmla="*/ 199 h 199"/>
              <a:gd name="T32" fmla="*/ 229 w 229"/>
              <a:gd name="T33" fmla="*/ 191 h 199"/>
              <a:gd name="T34" fmla="*/ 205 w 229"/>
              <a:gd name="T35" fmla="*/ 189 h 199"/>
              <a:gd name="T36" fmla="*/ 183 w 229"/>
              <a:gd name="T37" fmla="*/ 186 h 199"/>
              <a:gd name="T38" fmla="*/ 163 w 229"/>
              <a:gd name="T39" fmla="*/ 182 h 199"/>
              <a:gd name="T40" fmla="*/ 142 w 229"/>
              <a:gd name="T41" fmla="*/ 176 h 199"/>
              <a:gd name="T42" fmla="*/ 123 w 229"/>
              <a:gd name="T43" fmla="*/ 167 h 199"/>
              <a:gd name="T44" fmla="*/ 106 w 229"/>
              <a:gd name="T45" fmla="*/ 158 h 199"/>
              <a:gd name="T46" fmla="*/ 88 w 229"/>
              <a:gd name="T47" fmla="*/ 146 h 199"/>
              <a:gd name="T48" fmla="*/ 72 w 229"/>
              <a:gd name="T49" fmla="*/ 134 h 199"/>
              <a:gd name="T50" fmla="*/ 59 w 229"/>
              <a:gd name="T51" fmla="*/ 121 h 199"/>
              <a:gd name="T52" fmla="*/ 45 w 229"/>
              <a:gd name="T53" fmla="*/ 106 h 199"/>
              <a:gd name="T54" fmla="*/ 35 w 229"/>
              <a:gd name="T55" fmla="*/ 90 h 199"/>
              <a:gd name="T56" fmla="*/ 25 w 229"/>
              <a:gd name="T57" fmla="*/ 74 h 199"/>
              <a:gd name="T58" fmla="*/ 17 w 229"/>
              <a:gd name="T59" fmla="*/ 56 h 199"/>
              <a:gd name="T60" fmla="*/ 13 w 229"/>
              <a:gd name="T61" fmla="*/ 38 h 199"/>
              <a:gd name="T62" fmla="*/ 9 w 229"/>
              <a:gd name="T63" fmla="*/ 19 h 199"/>
              <a:gd name="T64" fmla="*/ 9 w 229"/>
              <a:gd name="T65" fmla="*/ 0 h 1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9"/>
              <a:gd name="T100" fmla="*/ 0 h 199"/>
              <a:gd name="T101" fmla="*/ 229 w 229"/>
              <a:gd name="T102" fmla="*/ 199 h 1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9" h="199">
                <a:moveTo>
                  <a:pt x="0" y="0"/>
                </a:moveTo>
                <a:lnTo>
                  <a:pt x="0" y="10"/>
                </a:lnTo>
                <a:lnTo>
                  <a:pt x="0" y="20"/>
                </a:lnTo>
                <a:lnTo>
                  <a:pt x="1" y="31"/>
                </a:lnTo>
                <a:lnTo>
                  <a:pt x="4" y="40"/>
                </a:lnTo>
                <a:lnTo>
                  <a:pt x="6" y="50"/>
                </a:lnTo>
                <a:lnTo>
                  <a:pt x="10" y="59"/>
                </a:lnTo>
                <a:lnTo>
                  <a:pt x="13" y="69"/>
                </a:lnTo>
                <a:lnTo>
                  <a:pt x="17" y="78"/>
                </a:lnTo>
                <a:lnTo>
                  <a:pt x="22" y="87"/>
                </a:lnTo>
                <a:lnTo>
                  <a:pt x="28" y="94"/>
                </a:lnTo>
                <a:lnTo>
                  <a:pt x="32" y="103"/>
                </a:lnTo>
                <a:lnTo>
                  <a:pt x="38" y="112"/>
                </a:lnTo>
                <a:lnTo>
                  <a:pt x="45" y="119"/>
                </a:lnTo>
                <a:lnTo>
                  <a:pt x="51" y="127"/>
                </a:lnTo>
                <a:lnTo>
                  <a:pt x="59" y="134"/>
                </a:lnTo>
                <a:lnTo>
                  <a:pt x="67" y="142"/>
                </a:lnTo>
                <a:lnTo>
                  <a:pt x="75" y="148"/>
                </a:lnTo>
                <a:lnTo>
                  <a:pt x="84" y="154"/>
                </a:lnTo>
                <a:lnTo>
                  <a:pt x="92" y="159"/>
                </a:lnTo>
                <a:lnTo>
                  <a:pt x="101" y="165"/>
                </a:lnTo>
                <a:lnTo>
                  <a:pt x="110" y="171"/>
                </a:lnTo>
                <a:lnTo>
                  <a:pt x="120" y="176"/>
                </a:lnTo>
                <a:lnTo>
                  <a:pt x="129" y="180"/>
                </a:lnTo>
                <a:lnTo>
                  <a:pt x="139" y="183"/>
                </a:lnTo>
                <a:lnTo>
                  <a:pt x="150" y="188"/>
                </a:lnTo>
                <a:lnTo>
                  <a:pt x="160" y="191"/>
                </a:lnTo>
                <a:lnTo>
                  <a:pt x="172" y="194"/>
                </a:lnTo>
                <a:lnTo>
                  <a:pt x="182" y="195"/>
                </a:lnTo>
                <a:lnTo>
                  <a:pt x="194" y="196"/>
                </a:lnTo>
                <a:lnTo>
                  <a:pt x="205" y="198"/>
                </a:lnTo>
                <a:lnTo>
                  <a:pt x="217" y="199"/>
                </a:lnTo>
                <a:lnTo>
                  <a:pt x="229" y="199"/>
                </a:lnTo>
                <a:lnTo>
                  <a:pt x="229" y="191"/>
                </a:lnTo>
                <a:lnTo>
                  <a:pt x="217" y="191"/>
                </a:lnTo>
                <a:lnTo>
                  <a:pt x="205" y="189"/>
                </a:lnTo>
                <a:lnTo>
                  <a:pt x="195" y="189"/>
                </a:lnTo>
                <a:lnTo>
                  <a:pt x="183" y="186"/>
                </a:lnTo>
                <a:lnTo>
                  <a:pt x="173" y="185"/>
                </a:lnTo>
                <a:lnTo>
                  <a:pt x="163" y="182"/>
                </a:lnTo>
                <a:lnTo>
                  <a:pt x="152" y="179"/>
                </a:lnTo>
                <a:lnTo>
                  <a:pt x="142" y="176"/>
                </a:lnTo>
                <a:lnTo>
                  <a:pt x="133" y="171"/>
                </a:lnTo>
                <a:lnTo>
                  <a:pt x="123" y="167"/>
                </a:lnTo>
                <a:lnTo>
                  <a:pt x="114" y="162"/>
                </a:lnTo>
                <a:lnTo>
                  <a:pt x="106" y="158"/>
                </a:lnTo>
                <a:lnTo>
                  <a:pt x="97" y="152"/>
                </a:lnTo>
                <a:lnTo>
                  <a:pt x="88" y="146"/>
                </a:lnTo>
                <a:lnTo>
                  <a:pt x="81" y="140"/>
                </a:lnTo>
                <a:lnTo>
                  <a:pt x="72" y="134"/>
                </a:lnTo>
                <a:lnTo>
                  <a:pt x="64" y="128"/>
                </a:lnTo>
                <a:lnTo>
                  <a:pt x="59" y="121"/>
                </a:lnTo>
                <a:lnTo>
                  <a:pt x="51" y="114"/>
                </a:lnTo>
                <a:lnTo>
                  <a:pt x="45" y="106"/>
                </a:lnTo>
                <a:lnTo>
                  <a:pt x="40" y="99"/>
                </a:lnTo>
                <a:lnTo>
                  <a:pt x="35" y="90"/>
                </a:lnTo>
                <a:lnTo>
                  <a:pt x="29" y="82"/>
                </a:lnTo>
                <a:lnTo>
                  <a:pt x="25" y="74"/>
                </a:lnTo>
                <a:lnTo>
                  <a:pt x="22" y="65"/>
                </a:lnTo>
                <a:lnTo>
                  <a:pt x="17" y="56"/>
                </a:lnTo>
                <a:lnTo>
                  <a:pt x="15" y="47"/>
                </a:lnTo>
                <a:lnTo>
                  <a:pt x="13" y="38"/>
                </a:lnTo>
                <a:lnTo>
                  <a:pt x="10" y="29"/>
                </a:lnTo>
                <a:lnTo>
                  <a:pt x="9" y="19"/>
                </a:lnTo>
                <a:lnTo>
                  <a:pt x="9" y="10"/>
                </a:lnTo>
                <a:lnTo>
                  <a:pt x="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2" name="Freeform 108"/>
          <p:cNvSpPr>
            <a:spLocks/>
          </p:cNvSpPr>
          <p:nvPr/>
        </p:nvSpPr>
        <p:spPr bwMode="auto">
          <a:xfrm>
            <a:off x="3687931" y="5418138"/>
            <a:ext cx="215900" cy="290512"/>
          </a:xfrm>
          <a:custGeom>
            <a:avLst/>
            <a:gdLst>
              <a:gd name="T0" fmla="*/ 125 w 136"/>
              <a:gd name="T1" fmla="*/ 3 h 183"/>
              <a:gd name="T2" fmla="*/ 111 w 136"/>
              <a:gd name="T3" fmla="*/ 12 h 183"/>
              <a:gd name="T4" fmla="*/ 97 w 136"/>
              <a:gd name="T5" fmla="*/ 20 h 183"/>
              <a:gd name="T6" fmla="*/ 84 w 136"/>
              <a:gd name="T7" fmla="*/ 29 h 183"/>
              <a:gd name="T8" fmla="*/ 72 w 136"/>
              <a:gd name="T9" fmla="*/ 39 h 183"/>
              <a:gd name="T10" fmla="*/ 60 w 136"/>
              <a:gd name="T11" fmla="*/ 48 h 183"/>
              <a:gd name="T12" fmla="*/ 50 w 136"/>
              <a:gd name="T13" fmla="*/ 60 h 183"/>
              <a:gd name="T14" fmla="*/ 41 w 136"/>
              <a:gd name="T15" fmla="*/ 70 h 183"/>
              <a:gd name="T16" fmla="*/ 32 w 136"/>
              <a:gd name="T17" fmla="*/ 82 h 183"/>
              <a:gd name="T18" fmla="*/ 23 w 136"/>
              <a:gd name="T19" fmla="*/ 94 h 183"/>
              <a:gd name="T20" fmla="*/ 17 w 136"/>
              <a:gd name="T21" fmla="*/ 107 h 183"/>
              <a:gd name="T22" fmla="*/ 12 w 136"/>
              <a:gd name="T23" fmla="*/ 120 h 183"/>
              <a:gd name="T24" fmla="*/ 7 w 136"/>
              <a:gd name="T25" fmla="*/ 134 h 183"/>
              <a:gd name="T26" fmla="*/ 3 w 136"/>
              <a:gd name="T27" fmla="*/ 147 h 183"/>
              <a:gd name="T28" fmla="*/ 0 w 136"/>
              <a:gd name="T29" fmla="*/ 160 h 183"/>
              <a:gd name="T30" fmla="*/ 0 w 136"/>
              <a:gd name="T31" fmla="*/ 175 h 183"/>
              <a:gd name="T32" fmla="*/ 9 w 136"/>
              <a:gd name="T33" fmla="*/ 183 h 183"/>
              <a:gd name="T34" fmla="*/ 9 w 136"/>
              <a:gd name="T35" fmla="*/ 169 h 183"/>
              <a:gd name="T36" fmla="*/ 10 w 136"/>
              <a:gd name="T37" fmla="*/ 156 h 183"/>
              <a:gd name="T38" fmla="*/ 13 w 136"/>
              <a:gd name="T39" fmla="*/ 143 h 183"/>
              <a:gd name="T40" fmla="*/ 17 w 136"/>
              <a:gd name="T41" fmla="*/ 129 h 183"/>
              <a:gd name="T42" fmla="*/ 22 w 136"/>
              <a:gd name="T43" fmla="*/ 117 h 183"/>
              <a:gd name="T44" fmla="*/ 28 w 136"/>
              <a:gd name="T45" fmla="*/ 104 h 183"/>
              <a:gd name="T46" fmla="*/ 35 w 136"/>
              <a:gd name="T47" fmla="*/ 92 h 183"/>
              <a:gd name="T48" fmla="*/ 42 w 136"/>
              <a:gd name="T49" fmla="*/ 82 h 183"/>
              <a:gd name="T50" fmla="*/ 51 w 136"/>
              <a:gd name="T51" fmla="*/ 70 h 183"/>
              <a:gd name="T52" fmla="*/ 62 w 136"/>
              <a:gd name="T53" fmla="*/ 60 h 183"/>
              <a:gd name="T54" fmla="*/ 72 w 136"/>
              <a:gd name="T55" fmla="*/ 49 h 183"/>
              <a:gd name="T56" fmla="*/ 84 w 136"/>
              <a:gd name="T57" fmla="*/ 40 h 183"/>
              <a:gd name="T58" fmla="*/ 95 w 136"/>
              <a:gd name="T59" fmla="*/ 32 h 183"/>
              <a:gd name="T60" fmla="*/ 108 w 136"/>
              <a:gd name="T61" fmla="*/ 23 h 183"/>
              <a:gd name="T62" fmla="*/ 122 w 136"/>
              <a:gd name="T63" fmla="*/ 15 h 183"/>
              <a:gd name="T64" fmla="*/ 136 w 136"/>
              <a:gd name="T65" fmla="*/ 8 h 18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183"/>
              <a:gd name="T101" fmla="*/ 136 w 136"/>
              <a:gd name="T102" fmla="*/ 183 h 18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183">
                <a:moveTo>
                  <a:pt x="132" y="0"/>
                </a:moveTo>
                <a:lnTo>
                  <a:pt x="125" y="3"/>
                </a:lnTo>
                <a:lnTo>
                  <a:pt x="117" y="8"/>
                </a:lnTo>
                <a:lnTo>
                  <a:pt x="111" y="12"/>
                </a:lnTo>
                <a:lnTo>
                  <a:pt x="104" y="15"/>
                </a:lnTo>
                <a:lnTo>
                  <a:pt x="97" y="20"/>
                </a:lnTo>
                <a:lnTo>
                  <a:pt x="91" y="24"/>
                </a:lnTo>
                <a:lnTo>
                  <a:pt x="84" y="29"/>
                </a:lnTo>
                <a:lnTo>
                  <a:pt x="78" y="33"/>
                </a:lnTo>
                <a:lnTo>
                  <a:pt x="72" y="39"/>
                </a:lnTo>
                <a:lnTo>
                  <a:pt x="66" y="43"/>
                </a:lnTo>
                <a:lnTo>
                  <a:pt x="60" y="48"/>
                </a:lnTo>
                <a:lnTo>
                  <a:pt x="56" y="54"/>
                </a:lnTo>
                <a:lnTo>
                  <a:pt x="50" y="60"/>
                </a:lnTo>
                <a:lnTo>
                  <a:pt x="45" y="64"/>
                </a:lnTo>
                <a:lnTo>
                  <a:pt x="41" y="70"/>
                </a:lnTo>
                <a:lnTo>
                  <a:pt x="37" y="76"/>
                </a:lnTo>
                <a:lnTo>
                  <a:pt x="32" y="82"/>
                </a:lnTo>
                <a:lnTo>
                  <a:pt x="28" y="88"/>
                </a:lnTo>
                <a:lnTo>
                  <a:pt x="23" y="94"/>
                </a:lnTo>
                <a:lnTo>
                  <a:pt x="20" y="100"/>
                </a:lnTo>
                <a:lnTo>
                  <a:pt x="17" y="107"/>
                </a:lnTo>
                <a:lnTo>
                  <a:pt x="15" y="113"/>
                </a:lnTo>
                <a:lnTo>
                  <a:pt x="12" y="120"/>
                </a:lnTo>
                <a:lnTo>
                  <a:pt x="9" y="126"/>
                </a:lnTo>
                <a:lnTo>
                  <a:pt x="7" y="134"/>
                </a:lnTo>
                <a:lnTo>
                  <a:pt x="4" y="140"/>
                </a:lnTo>
                <a:lnTo>
                  <a:pt x="3" y="147"/>
                </a:lnTo>
                <a:lnTo>
                  <a:pt x="1" y="154"/>
                </a:lnTo>
                <a:lnTo>
                  <a:pt x="0" y="160"/>
                </a:lnTo>
                <a:lnTo>
                  <a:pt x="0" y="168"/>
                </a:lnTo>
                <a:lnTo>
                  <a:pt x="0" y="175"/>
                </a:lnTo>
                <a:lnTo>
                  <a:pt x="0" y="183"/>
                </a:lnTo>
                <a:lnTo>
                  <a:pt x="9" y="183"/>
                </a:lnTo>
                <a:lnTo>
                  <a:pt x="9" y="175"/>
                </a:lnTo>
                <a:lnTo>
                  <a:pt x="9" y="169"/>
                </a:lnTo>
                <a:lnTo>
                  <a:pt x="9" y="162"/>
                </a:lnTo>
                <a:lnTo>
                  <a:pt x="10" y="156"/>
                </a:lnTo>
                <a:lnTo>
                  <a:pt x="12" y="149"/>
                </a:lnTo>
                <a:lnTo>
                  <a:pt x="13" y="143"/>
                </a:lnTo>
                <a:lnTo>
                  <a:pt x="15" y="135"/>
                </a:lnTo>
                <a:lnTo>
                  <a:pt x="17" y="129"/>
                </a:lnTo>
                <a:lnTo>
                  <a:pt x="19" y="123"/>
                </a:lnTo>
                <a:lnTo>
                  <a:pt x="22" y="117"/>
                </a:lnTo>
                <a:lnTo>
                  <a:pt x="25" y="110"/>
                </a:lnTo>
                <a:lnTo>
                  <a:pt x="28" y="104"/>
                </a:lnTo>
                <a:lnTo>
                  <a:pt x="31" y="98"/>
                </a:lnTo>
                <a:lnTo>
                  <a:pt x="35" y="92"/>
                </a:lnTo>
                <a:lnTo>
                  <a:pt x="40" y="86"/>
                </a:lnTo>
                <a:lnTo>
                  <a:pt x="42" y="82"/>
                </a:lnTo>
                <a:lnTo>
                  <a:pt x="47" y="76"/>
                </a:lnTo>
                <a:lnTo>
                  <a:pt x="51" y="70"/>
                </a:lnTo>
                <a:lnTo>
                  <a:pt x="57" y="66"/>
                </a:lnTo>
                <a:lnTo>
                  <a:pt x="62" y="60"/>
                </a:lnTo>
                <a:lnTo>
                  <a:pt x="66" y="55"/>
                </a:lnTo>
                <a:lnTo>
                  <a:pt x="72" y="49"/>
                </a:lnTo>
                <a:lnTo>
                  <a:pt x="78" y="45"/>
                </a:lnTo>
                <a:lnTo>
                  <a:pt x="84" y="40"/>
                </a:lnTo>
                <a:lnTo>
                  <a:pt x="89" y="36"/>
                </a:lnTo>
                <a:lnTo>
                  <a:pt x="95" y="32"/>
                </a:lnTo>
                <a:lnTo>
                  <a:pt x="101" y="27"/>
                </a:lnTo>
                <a:lnTo>
                  <a:pt x="108" y="23"/>
                </a:lnTo>
                <a:lnTo>
                  <a:pt x="114" y="20"/>
                </a:lnTo>
                <a:lnTo>
                  <a:pt x="122" y="15"/>
                </a:lnTo>
                <a:lnTo>
                  <a:pt x="129" y="12"/>
                </a:lnTo>
                <a:lnTo>
                  <a:pt x="136" y="8"/>
                </a:lnTo>
                <a:lnTo>
                  <a:pt x="132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3" name="Freeform 109"/>
          <p:cNvSpPr>
            <a:spLocks/>
          </p:cNvSpPr>
          <p:nvPr/>
        </p:nvSpPr>
        <p:spPr bwMode="auto">
          <a:xfrm>
            <a:off x="3897483" y="5357815"/>
            <a:ext cx="36513" cy="73025"/>
          </a:xfrm>
          <a:custGeom>
            <a:avLst/>
            <a:gdLst>
              <a:gd name="T0" fmla="*/ 15 w 23"/>
              <a:gd name="T1" fmla="*/ 1 h 46"/>
              <a:gd name="T2" fmla="*/ 15 w 23"/>
              <a:gd name="T3" fmla="*/ 4 h 46"/>
              <a:gd name="T4" fmla="*/ 15 w 23"/>
              <a:gd name="T5" fmla="*/ 7 h 46"/>
              <a:gd name="T6" fmla="*/ 15 w 23"/>
              <a:gd name="T7" fmla="*/ 10 h 46"/>
              <a:gd name="T8" fmla="*/ 15 w 23"/>
              <a:gd name="T9" fmla="*/ 13 h 46"/>
              <a:gd name="T10" fmla="*/ 13 w 23"/>
              <a:gd name="T11" fmla="*/ 16 h 46"/>
              <a:gd name="T12" fmla="*/ 13 w 23"/>
              <a:gd name="T13" fmla="*/ 19 h 46"/>
              <a:gd name="T14" fmla="*/ 12 w 23"/>
              <a:gd name="T15" fmla="*/ 22 h 46"/>
              <a:gd name="T16" fmla="*/ 10 w 23"/>
              <a:gd name="T17" fmla="*/ 25 h 46"/>
              <a:gd name="T18" fmla="*/ 10 w 23"/>
              <a:gd name="T19" fmla="*/ 28 h 46"/>
              <a:gd name="T20" fmla="*/ 7 w 23"/>
              <a:gd name="T21" fmla="*/ 31 h 46"/>
              <a:gd name="T22" fmla="*/ 6 w 23"/>
              <a:gd name="T23" fmla="*/ 34 h 46"/>
              <a:gd name="T24" fmla="*/ 4 w 23"/>
              <a:gd name="T25" fmla="*/ 36 h 46"/>
              <a:gd name="T26" fmla="*/ 3 w 23"/>
              <a:gd name="T27" fmla="*/ 37 h 46"/>
              <a:gd name="T28" fmla="*/ 1 w 23"/>
              <a:gd name="T29" fmla="*/ 38 h 46"/>
              <a:gd name="T30" fmla="*/ 4 w 23"/>
              <a:gd name="T31" fmla="*/ 46 h 46"/>
              <a:gd name="T32" fmla="*/ 7 w 23"/>
              <a:gd name="T33" fmla="*/ 44 h 46"/>
              <a:gd name="T34" fmla="*/ 9 w 23"/>
              <a:gd name="T35" fmla="*/ 43 h 46"/>
              <a:gd name="T36" fmla="*/ 12 w 23"/>
              <a:gd name="T37" fmla="*/ 41 h 46"/>
              <a:gd name="T38" fmla="*/ 13 w 23"/>
              <a:gd name="T39" fmla="*/ 38 h 46"/>
              <a:gd name="T40" fmla="*/ 16 w 23"/>
              <a:gd name="T41" fmla="*/ 36 h 46"/>
              <a:gd name="T42" fmla="*/ 18 w 23"/>
              <a:gd name="T43" fmla="*/ 33 h 46"/>
              <a:gd name="T44" fmla="*/ 19 w 23"/>
              <a:gd name="T45" fmla="*/ 30 h 46"/>
              <a:gd name="T46" fmla="*/ 19 w 23"/>
              <a:gd name="T47" fmla="*/ 27 h 46"/>
              <a:gd name="T48" fmla="*/ 20 w 23"/>
              <a:gd name="T49" fmla="*/ 24 h 46"/>
              <a:gd name="T50" fmla="*/ 22 w 23"/>
              <a:gd name="T51" fmla="*/ 21 h 46"/>
              <a:gd name="T52" fmla="*/ 22 w 23"/>
              <a:gd name="T53" fmla="*/ 16 h 46"/>
              <a:gd name="T54" fmla="*/ 23 w 23"/>
              <a:gd name="T55" fmla="*/ 13 h 46"/>
              <a:gd name="T56" fmla="*/ 23 w 23"/>
              <a:gd name="T57" fmla="*/ 10 h 46"/>
              <a:gd name="T58" fmla="*/ 23 w 23"/>
              <a:gd name="T59" fmla="*/ 6 h 46"/>
              <a:gd name="T60" fmla="*/ 23 w 23"/>
              <a:gd name="T61" fmla="*/ 3 h 46"/>
              <a:gd name="T62" fmla="*/ 23 w 23"/>
              <a:gd name="T63" fmla="*/ 0 h 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3"/>
              <a:gd name="T97" fmla="*/ 0 h 46"/>
              <a:gd name="T98" fmla="*/ 23 w 23"/>
              <a:gd name="T99" fmla="*/ 46 h 4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3" h="46">
                <a:moveTo>
                  <a:pt x="15" y="0"/>
                </a:moveTo>
                <a:lnTo>
                  <a:pt x="15" y="1"/>
                </a:lnTo>
                <a:lnTo>
                  <a:pt x="15" y="3"/>
                </a:lnTo>
                <a:lnTo>
                  <a:pt x="15" y="4"/>
                </a:lnTo>
                <a:lnTo>
                  <a:pt x="15" y="6"/>
                </a:lnTo>
                <a:lnTo>
                  <a:pt x="15" y="7"/>
                </a:lnTo>
                <a:lnTo>
                  <a:pt x="15" y="9"/>
                </a:lnTo>
                <a:lnTo>
                  <a:pt x="15" y="10"/>
                </a:lnTo>
                <a:lnTo>
                  <a:pt x="15" y="12"/>
                </a:lnTo>
                <a:lnTo>
                  <a:pt x="15" y="13"/>
                </a:lnTo>
                <a:lnTo>
                  <a:pt x="13" y="15"/>
                </a:lnTo>
                <a:lnTo>
                  <a:pt x="13" y="16"/>
                </a:lnTo>
                <a:lnTo>
                  <a:pt x="13" y="18"/>
                </a:lnTo>
                <a:lnTo>
                  <a:pt x="13" y="19"/>
                </a:lnTo>
                <a:lnTo>
                  <a:pt x="12" y="21"/>
                </a:lnTo>
                <a:lnTo>
                  <a:pt x="12" y="22"/>
                </a:lnTo>
                <a:lnTo>
                  <a:pt x="12" y="24"/>
                </a:lnTo>
                <a:lnTo>
                  <a:pt x="10" y="25"/>
                </a:lnTo>
                <a:lnTo>
                  <a:pt x="10" y="27"/>
                </a:lnTo>
                <a:lnTo>
                  <a:pt x="10" y="28"/>
                </a:lnTo>
                <a:lnTo>
                  <a:pt x="9" y="30"/>
                </a:lnTo>
                <a:lnTo>
                  <a:pt x="7" y="31"/>
                </a:lnTo>
                <a:lnTo>
                  <a:pt x="7" y="33"/>
                </a:lnTo>
                <a:lnTo>
                  <a:pt x="6" y="34"/>
                </a:lnTo>
                <a:lnTo>
                  <a:pt x="6" y="36"/>
                </a:lnTo>
                <a:lnTo>
                  <a:pt x="4" y="36"/>
                </a:lnTo>
                <a:lnTo>
                  <a:pt x="4" y="37"/>
                </a:lnTo>
                <a:lnTo>
                  <a:pt x="3" y="37"/>
                </a:lnTo>
                <a:lnTo>
                  <a:pt x="1" y="37"/>
                </a:lnTo>
                <a:lnTo>
                  <a:pt x="1" y="38"/>
                </a:lnTo>
                <a:lnTo>
                  <a:pt x="0" y="38"/>
                </a:lnTo>
                <a:lnTo>
                  <a:pt x="4" y="46"/>
                </a:lnTo>
                <a:lnTo>
                  <a:pt x="6" y="46"/>
                </a:lnTo>
                <a:lnTo>
                  <a:pt x="7" y="44"/>
                </a:lnTo>
                <a:lnTo>
                  <a:pt x="9" y="44"/>
                </a:lnTo>
                <a:lnTo>
                  <a:pt x="9" y="43"/>
                </a:lnTo>
                <a:lnTo>
                  <a:pt x="10" y="41"/>
                </a:lnTo>
                <a:lnTo>
                  <a:pt x="12" y="41"/>
                </a:lnTo>
                <a:lnTo>
                  <a:pt x="13" y="40"/>
                </a:lnTo>
                <a:lnTo>
                  <a:pt x="13" y="38"/>
                </a:lnTo>
                <a:lnTo>
                  <a:pt x="15" y="37"/>
                </a:lnTo>
                <a:lnTo>
                  <a:pt x="16" y="36"/>
                </a:lnTo>
                <a:lnTo>
                  <a:pt x="16" y="34"/>
                </a:lnTo>
                <a:lnTo>
                  <a:pt x="18" y="33"/>
                </a:lnTo>
                <a:lnTo>
                  <a:pt x="18" y="31"/>
                </a:lnTo>
                <a:lnTo>
                  <a:pt x="19" y="30"/>
                </a:lnTo>
                <a:lnTo>
                  <a:pt x="19" y="28"/>
                </a:lnTo>
                <a:lnTo>
                  <a:pt x="19" y="27"/>
                </a:lnTo>
                <a:lnTo>
                  <a:pt x="20" y="25"/>
                </a:lnTo>
                <a:lnTo>
                  <a:pt x="20" y="24"/>
                </a:lnTo>
                <a:lnTo>
                  <a:pt x="20" y="22"/>
                </a:lnTo>
                <a:lnTo>
                  <a:pt x="22" y="21"/>
                </a:lnTo>
                <a:lnTo>
                  <a:pt x="22" y="18"/>
                </a:lnTo>
                <a:lnTo>
                  <a:pt x="22" y="16"/>
                </a:lnTo>
                <a:lnTo>
                  <a:pt x="22" y="15"/>
                </a:lnTo>
                <a:lnTo>
                  <a:pt x="23" y="13"/>
                </a:lnTo>
                <a:lnTo>
                  <a:pt x="23" y="12"/>
                </a:lnTo>
                <a:lnTo>
                  <a:pt x="23" y="10"/>
                </a:lnTo>
                <a:lnTo>
                  <a:pt x="23" y="7"/>
                </a:lnTo>
                <a:lnTo>
                  <a:pt x="23" y="6"/>
                </a:lnTo>
                <a:lnTo>
                  <a:pt x="23" y="4"/>
                </a:lnTo>
                <a:lnTo>
                  <a:pt x="23" y="3"/>
                </a:lnTo>
                <a:lnTo>
                  <a:pt x="23" y="1"/>
                </a:lnTo>
                <a:lnTo>
                  <a:pt x="23" y="0"/>
                </a:lnTo>
                <a:lnTo>
                  <a:pt x="1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4" name="Freeform 110"/>
          <p:cNvSpPr>
            <a:spLocks/>
          </p:cNvSpPr>
          <p:nvPr/>
        </p:nvSpPr>
        <p:spPr bwMode="auto">
          <a:xfrm>
            <a:off x="3864144" y="5268913"/>
            <a:ext cx="69850" cy="88900"/>
          </a:xfrm>
          <a:custGeom>
            <a:avLst/>
            <a:gdLst>
              <a:gd name="T0" fmla="*/ 2 w 44"/>
              <a:gd name="T1" fmla="*/ 9 h 56"/>
              <a:gd name="T2" fmla="*/ 6 w 44"/>
              <a:gd name="T3" fmla="*/ 10 h 56"/>
              <a:gd name="T4" fmla="*/ 9 w 44"/>
              <a:gd name="T5" fmla="*/ 10 h 56"/>
              <a:gd name="T6" fmla="*/ 12 w 44"/>
              <a:gd name="T7" fmla="*/ 12 h 56"/>
              <a:gd name="T8" fmla="*/ 15 w 44"/>
              <a:gd name="T9" fmla="*/ 13 h 56"/>
              <a:gd name="T10" fmla="*/ 18 w 44"/>
              <a:gd name="T11" fmla="*/ 16 h 56"/>
              <a:gd name="T12" fmla="*/ 21 w 44"/>
              <a:gd name="T13" fmla="*/ 18 h 56"/>
              <a:gd name="T14" fmla="*/ 24 w 44"/>
              <a:gd name="T15" fmla="*/ 20 h 56"/>
              <a:gd name="T16" fmla="*/ 27 w 44"/>
              <a:gd name="T17" fmla="*/ 23 h 56"/>
              <a:gd name="T18" fmla="*/ 28 w 44"/>
              <a:gd name="T19" fmla="*/ 28 h 56"/>
              <a:gd name="T20" fmla="*/ 31 w 44"/>
              <a:gd name="T21" fmla="*/ 31 h 56"/>
              <a:gd name="T22" fmla="*/ 33 w 44"/>
              <a:gd name="T23" fmla="*/ 35 h 56"/>
              <a:gd name="T24" fmla="*/ 34 w 44"/>
              <a:gd name="T25" fmla="*/ 40 h 56"/>
              <a:gd name="T26" fmla="*/ 36 w 44"/>
              <a:gd name="T27" fmla="*/ 44 h 56"/>
              <a:gd name="T28" fmla="*/ 36 w 44"/>
              <a:gd name="T29" fmla="*/ 49 h 56"/>
              <a:gd name="T30" fmla="*/ 36 w 44"/>
              <a:gd name="T31" fmla="*/ 53 h 56"/>
              <a:gd name="T32" fmla="*/ 44 w 44"/>
              <a:gd name="T33" fmla="*/ 56 h 56"/>
              <a:gd name="T34" fmla="*/ 44 w 44"/>
              <a:gd name="T35" fmla="*/ 50 h 56"/>
              <a:gd name="T36" fmla="*/ 44 w 44"/>
              <a:gd name="T37" fmla="*/ 44 h 56"/>
              <a:gd name="T38" fmla="*/ 43 w 44"/>
              <a:gd name="T39" fmla="*/ 40 h 56"/>
              <a:gd name="T40" fmla="*/ 41 w 44"/>
              <a:gd name="T41" fmla="*/ 34 h 56"/>
              <a:gd name="T42" fmla="*/ 40 w 44"/>
              <a:gd name="T43" fmla="*/ 29 h 56"/>
              <a:gd name="T44" fmla="*/ 37 w 44"/>
              <a:gd name="T45" fmla="*/ 25 h 56"/>
              <a:gd name="T46" fmla="*/ 36 w 44"/>
              <a:gd name="T47" fmla="*/ 20 h 56"/>
              <a:gd name="T48" fmla="*/ 33 w 44"/>
              <a:gd name="T49" fmla="*/ 16 h 56"/>
              <a:gd name="T50" fmla="*/ 30 w 44"/>
              <a:gd name="T51" fmla="*/ 13 h 56"/>
              <a:gd name="T52" fmla="*/ 25 w 44"/>
              <a:gd name="T53" fmla="*/ 10 h 56"/>
              <a:gd name="T54" fmla="*/ 22 w 44"/>
              <a:gd name="T55" fmla="*/ 7 h 56"/>
              <a:gd name="T56" fmla="*/ 18 w 44"/>
              <a:gd name="T57" fmla="*/ 4 h 56"/>
              <a:gd name="T58" fmla="*/ 14 w 44"/>
              <a:gd name="T59" fmla="*/ 3 h 56"/>
              <a:gd name="T60" fmla="*/ 9 w 44"/>
              <a:gd name="T61" fmla="*/ 1 h 56"/>
              <a:gd name="T62" fmla="*/ 5 w 44"/>
              <a:gd name="T63" fmla="*/ 0 h 56"/>
              <a:gd name="T64" fmla="*/ 0 w 44"/>
              <a:gd name="T65" fmla="*/ 0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6"/>
              <a:gd name="T101" fmla="*/ 44 w 44"/>
              <a:gd name="T102" fmla="*/ 56 h 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6">
                <a:moveTo>
                  <a:pt x="0" y="9"/>
                </a:moveTo>
                <a:lnTo>
                  <a:pt x="2" y="9"/>
                </a:lnTo>
                <a:lnTo>
                  <a:pt x="5" y="9"/>
                </a:lnTo>
                <a:lnTo>
                  <a:pt x="6" y="10"/>
                </a:lnTo>
                <a:lnTo>
                  <a:pt x="8" y="10"/>
                </a:lnTo>
                <a:lnTo>
                  <a:pt x="9" y="10"/>
                </a:lnTo>
                <a:lnTo>
                  <a:pt x="11" y="12"/>
                </a:lnTo>
                <a:lnTo>
                  <a:pt x="12" y="12"/>
                </a:lnTo>
                <a:lnTo>
                  <a:pt x="14" y="13"/>
                </a:lnTo>
                <a:lnTo>
                  <a:pt x="15" y="13"/>
                </a:lnTo>
                <a:lnTo>
                  <a:pt x="17" y="15"/>
                </a:lnTo>
                <a:lnTo>
                  <a:pt x="18" y="16"/>
                </a:lnTo>
                <a:lnTo>
                  <a:pt x="19" y="16"/>
                </a:lnTo>
                <a:lnTo>
                  <a:pt x="21" y="18"/>
                </a:lnTo>
                <a:lnTo>
                  <a:pt x="22" y="19"/>
                </a:lnTo>
                <a:lnTo>
                  <a:pt x="24" y="20"/>
                </a:lnTo>
                <a:lnTo>
                  <a:pt x="25" y="22"/>
                </a:lnTo>
                <a:lnTo>
                  <a:pt x="27" y="23"/>
                </a:lnTo>
                <a:lnTo>
                  <a:pt x="28" y="25"/>
                </a:lnTo>
                <a:lnTo>
                  <a:pt x="28" y="28"/>
                </a:lnTo>
                <a:lnTo>
                  <a:pt x="30" y="29"/>
                </a:lnTo>
                <a:lnTo>
                  <a:pt x="31" y="31"/>
                </a:lnTo>
                <a:lnTo>
                  <a:pt x="31" y="32"/>
                </a:lnTo>
                <a:lnTo>
                  <a:pt x="33" y="35"/>
                </a:lnTo>
                <a:lnTo>
                  <a:pt x="33" y="37"/>
                </a:lnTo>
                <a:lnTo>
                  <a:pt x="34" y="40"/>
                </a:lnTo>
                <a:lnTo>
                  <a:pt x="34" y="41"/>
                </a:lnTo>
                <a:lnTo>
                  <a:pt x="36" y="44"/>
                </a:lnTo>
                <a:lnTo>
                  <a:pt x="36" y="46"/>
                </a:lnTo>
                <a:lnTo>
                  <a:pt x="36" y="49"/>
                </a:lnTo>
                <a:lnTo>
                  <a:pt x="36" y="50"/>
                </a:lnTo>
                <a:lnTo>
                  <a:pt x="36" y="53"/>
                </a:lnTo>
                <a:lnTo>
                  <a:pt x="36" y="56"/>
                </a:lnTo>
                <a:lnTo>
                  <a:pt x="44" y="56"/>
                </a:lnTo>
                <a:lnTo>
                  <a:pt x="44" y="53"/>
                </a:lnTo>
                <a:lnTo>
                  <a:pt x="44" y="50"/>
                </a:lnTo>
                <a:lnTo>
                  <a:pt x="44" y="47"/>
                </a:lnTo>
                <a:lnTo>
                  <a:pt x="44" y="44"/>
                </a:lnTo>
                <a:lnTo>
                  <a:pt x="43" y="43"/>
                </a:lnTo>
                <a:lnTo>
                  <a:pt x="43" y="40"/>
                </a:lnTo>
                <a:lnTo>
                  <a:pt x="43" y="37"/>
                </a:lnTo>
                <a:lnTo>
                  <a:pt x="41" y="34"/>
                </a:lnTo>
                <a:lnTo>
                  <a:pt x="40" y="32"/>
                </a:lnTo>
                <a:lnTo>
                  <a:pt x="40" y="29"/>
                </a:lnTo>
                <a:lnTo>
                  <a:pt x="39" y="28"/>
                </a:lnTo>
                <a:lnTo>
                  <a:pt x="37" y="25"/>
                </a:lnTo>
                <a:lnTo>
                  <a:pt x="37" y="23"/>
                </a:lnTo>
                <a:lnTo>
                  <a:pt x="36" y="20"/>
                </a:lnTo>
                <a:lnTo>
                  <a:pt x="34" y="19"/>
                </a:lnTo>
                <a:lnTo>
                  <a:pt x="33" y="16"/>
                </a:lnTo>
                <a:lnTo>
                  <a:pt x="31" y="15"/>
                </a:lnTo>
                <a:lnTo>
                  <a:pt x="30" y="13"/>
                </a:lnTo>
                <a:lnTo>
                  <a:pt x="28" y="12"/>
                </a:lnTo>
                <a:lnTo>
                  <a:pt x="25" y="10"/>
                </a:lnTo>
                <a:lnTo>
                  <a:pt x="24" y="9"/>
                </a:lnTo>
                <a:lnTo>
                  <a:pt x="22" y="7"/>
                </a:lnTo>
                <a:lnTo>
                  <a:pt x="21" y="6"/>
                </a:lnTo>
                <a:lnTo>
                  <a:pt x="18" y="4"/>
                </a:lnTo>
                <a:lnTo>
                  <a:pt x="17" y="4"/>
                </a:lnTo>
                <a:lnTo>
                  <a:pt x="14" y="3"/>
                </a:lnTo>
                <a:lnTo>
                  <a:pt x="12" y="1"/>
                </a:lnTo>
                <a:lnTo>
                  <a:pt x="9" y="1"/>
                </a:lnTo>
                <a:lnTo>
                  <a:pt x="8" y="1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5" name="Freeform 111"/>
          <p:cNvSpPr>
            <a:spLocks/>
          </p:cNvSpPr>
          <p:nvPr/>
        </p:nvSpPr>
        <p:spPr bwMode="auto">
          <a:xfrm>
            <a:off x="3594271" y="5268915"/>
            <a:ext cx="269875" cy="14287"/>
          </a:xfrm>
          <a:custGeom>
            <a:avLst/>
            <a:gdLst>
              <a:gd name="T0" fmla="*/ 0 w 170"/>
              <a:gd name="T1" fmla="*/ 4 h 9"/>
              <a:gd name="T2" fmla="*/ 0 w 170"/>
              <a:gd name="T3" fmla="*/ 9 h 9"/>
              <a:gd name="T4" fmla="*/ 170 w 170"/>
              <a:gd name="T5" fmla="*/ 9 h 9"/>
              <a:gd name="T6" fmla="*/ 170 w 170"/>
              <a:gd name="T7" fmla="*/ 0 h 9"/>
              <a:gd name="T8" fmla="*/ 0 w 170"/>
              <a:gd name="T9" fmla="*/ 0 h 9"/>
              <a:gd name="T10" fmla="*/ 0 w 170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0"/>
              <a:gd name="T19" fmla="*/ 0 h 9"/>
              <a:gd name="T20" fmla="*/ 170 w 170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0" h="9">
                <a:moveTo>
                  <a:pt x="0" y="4"/>
                </a:moveTo>
                <a:lnTo>
                  <a:pt x="0" y="9"/>
                </a:lnTo>
                <a:lnTo>
                  <a:pt x="170" y="9"/>
                </a:lnTo>
                <a:lnTo>
                  <a:pt x="170" y="0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6" name="Freeform 112"/>
          <p:cNvSpPr>
            <a:spLocks/>
          </p:cNvSpPr>
          <p:nvPr/>
        </p:nvSpPr>
        <p:spPr bwMode="auto">
          <a:xfrm>
            <a:off x="3792708" y="4448175"/>
            <a:ext cx="34925" cy="58738"/>
          </a:xfrm>
          <a:custGeom>
            <a:avLst/>
            <a:gdLst>
              <a:gd name="T0" fmla="*/ 22 w 22"/>
              <a:gd name="T1" fmla="*/ 37 h 37"/>
              <a:gd name="T2" fmla="*/ 22 w 22"/>
              <a:gd name="T3" fmla="*/ 36 h 37"/>
              <a:gd name="T4" fmla="*/ 22 w 22"/>
              <a:gd name="T5" fmla="*/ 34 h 37"/>
              <a:gd name="T6" fmla="*/ 22 w 22"/>
              <a:gd name="T7" fmla="*/ 33 h 37"/>
              <a:gd name="T8" fmla="*/ 22 w 22"/>
              <a:gd name="T9" fmla="*/ 31 h 37"/>
              <a:gd name="T10" fmla="*/ 22 w 22"/>
              <a:gd name="T11" fmla="*/ 30 h 37"/>
              <a:gd name="T12" fmla="*/ 22 w 22"/>
              <a:gd name="T13" fmla="*/ 28 h 37"/>
              <a:gd name="T14" fmla="*/ 22 w 22"/>
              <a:gd name="T15" fmla="*/ 27 h 37"/>
              <a:gd name="T16" fmla="*/ 20 w 22"/>
              <a:gd name="T17" fmla="*/ 25 h 37"/>
              <a:gd name="T18" fmla="*/ 20 w 22"/>
              <a:gd name="T19" fmla="*/ 24 h 37"/>
              <a:gd name="T20" fmla="*/ 20 w 22"/>
              <a:gd name="T21" fmla="*/ 22 h 37"/>
              <a:gd name="T22" fmla="*/ 20 w 22"/>
              <a:gd name="T23" fmla="*/ 21 h 37"/>
              <a:gd name="T24" fmla="*/ 19 w 22"/>
              <a:gd name="T25" fmla="*/ 21 h 37"/>
              <a:gd name="T26" fmla="*/ 19 w 22"/>
              <a:gd name="T27" fmla="*/ 19 h 37"/>
              <a:gd name="T28" fmla="*/ 19 w 22"/>
              <a:gd name="T29" fmla="*/ 18 h 37"/>
              <a:gd name="T30" fmla="*/ 18 w 22"/>
              <a:gd name="T31" fmla="*/ 16 h 37"/>
              <a:gd name="T32" fmla="*/ 18 w 22"/>
              <a:gd name="T33" fmla="*/ 15 h 37"/>
              <a:gd name="T34" fmla="*/ 16 w 22"/>
              <a:gd name="T35" fmla="*/ 15 h 37"/>
              <a:gd name="T36" fmla="*/ 16 w 22"/>
              <a:gd name="T37" fmla="*/ 13 h 37"/>
              <a:gd name="T38" fmla="*/ 16 w 22"/>
              <a:gd name="T39" fmla="*/ 12 h 37"/>
              <a:gd name="T40" fmla="*/ 15 w 22"/>
              <a:gd name="T41" fmla="*/ 10 h 37"/>
              <a:gd name="T42" fmla="*/ 13 w 22"/>
              <a:gd name="T43" fmla="*/ 9 h 37"/>
              <a:gd name="T44" fmla="*/ 13 w 22"/>
              <a:gd name="T45" fmla="*/ 7 h 37"/>
              <a:gd name="T46" fmla="*/ 12 w 22"/>
              <a:gd name="T47" fmla="*/ 6 h 37"/>
              <a:gd name="T48" fmla="*/ 10 w 22"/>
              <a:gd name="T49" fmla="*/ 6 h 37"/>
              <a:gd name="T50" fmla="*/ 10 w 22"/>
              <a:gd name="T51" fmla="*/ 5 h 37"/>
              <a:gd name="T52" fmla="*/ 9 w 22"/>
              <a:gd name="T53" fmla="*/ 3 h 37"/>
              <a:gd name="T54" fmla="*/ 7 w 22"/>
              <a:gd name="T55" fmla="*/ 2 h 37"/>
              <a:gd name="T56" fmla="*/ 6 w 22"/>
              <a:gd name="T57" fmla="*/ 2 h 37"/>
              <a:gd name="T58" fmla="*/ 6 w 22"/>
              <a:gd name="T59" fmla="*/ 0 h 37"/>
              <a:gd name="T60" fmla="*/ 0 w 22"/>
              <a:gd name="T61" fmla="*/ 7 h 37"/>
              <a:gd name="T62" fmla="*/ 1 w 22"/>
              <a:gd name="T63" fmla="*/ 9 h 37"/>
              <a:gd name="T64" fmla="*/ 3 w 22"/>
              <a:gd name="T65" fmla="*/ 10 h 37"/>
              <a:gd name="T66" fmla="*/ 4 w 22"/>
              <a:gd name="T67" fmla="*/ 12 h 37"/>
              <a:gd name="T68" fmla="*/ 6 w 22"/>
              <a:gd name="T69" fmla="*/ 13 h 37"/>
              <a:gd name="T70" fmla="*/ 7 w 22"/>
              <a:gd name="T71" fmla="*/ 15 h 37"/>
              <a:gd name="T72" fmla="*/ 7 w 22"/>
              <a:gd name="T73" fmla="*/ 16 h 37"/>
              <a:gd name="T74" fmla="*/ 9 w 22"/>
              <a:gd name="T75" fmla="*/ 18 h 37"/>
              <a:gd name="T76" fmla="*/ 10 w 22"/>
              <a:gd name="T77" fmla="*/ 19 h 37"/>
              <a:gd name="T78" fmla="*/ 10 w 22"/>
              <a:gd name="T79" fmla="*/ 21 h 37"/>
              <a:gd name="T80" fmla="*/ 10 w 22"/>
              <a:gd name="T81" fmla="*/ 22 h 37"/>
              <a:gd name="T82" fmla="*/ 12 w 22"/>
              <a:gd name="T83" fmla="*/ 24 h 37"/>
              <a:gd name="T84" fmla="*/ 12 w 22"/>
              <a:gd name="T85" fmla="*/ 25 h 37"/>
              <a:gd name="T86" fmla="*/ 12 w 22"/>
              <a:gd name="T87" fmla="*/ 27 h 37"/>
              <a:gd name="T88" fmla="*/ 13 w 22"/>
              <a:gd name="T89" fmla="*/ 27 h 37"/>
              <a:gd name="T90" fmla="*/ 13 w 22"/>
              <a:gd name="T91" fmla="*/ 28 h 37"/>
              <a:gd name="T92" fmla="*/ 13 w 22"/>
              <a:gd name="T93" fmla="*/ 30 h 37"/>
              <a:gd name="T94" fmla="*/ 13 w 22"/>
              <a:gd name="T95" fmla="*/ 31 h 37"/>
              <a:gd name="T96" fmla="*/ 13 w 22"/>
              <a:gd name="T97" fmla="*/ 33 h 37"/>
              <a:gd name="T98" fmla="*/ 13 w 22"/>
              <a:gd name="T99" fmla="*/ 34 h 37"/>
              <a:gd name="T100" fmla="*/ 13 w 22"/>
              <a:gd name="T101" fmla="*/ 36 h 37"/>
              <a:gd name="T102" fmla="*/ 13 w 22"/>
              <a:gd name="T103" fmla="*/ 37 h 37"/>
              <a:gd name="T104" fmla="*/ 22 w 22"/>
              <a:gd name="T105" fmla="*/ 37 h 37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22"/>
              <a:gd name="T160" fmla="*/ 0 h 37"/>
              <a:gd name="T161" fmla="*/ 22 w 22"/>
              <a:gd name="T162" fmla="*/ 37 h 37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22" h="37">
                <a:moveTo>
                  <a:pt x="22" y="37"/>
                </a:moveTo>
                <a:lnTo>
                  <a:pt x="22" y="36"/>
                </a:lnTo>
                <a:lnTo>
                  <a:pt x="22" y="34"/>
                </a:lnTo>
                <a:lnTo>
                  <a:pt x="22" y="33"/>
                </a:lnTo>
                <a:lnTo>
                  <a:pt x="22" y="31"/>
                </a:lnTo>
                <a:lnTo>
                  <a:pt x="22" y="30"/>
                </a:lnTo>
                <a:lnTo>
                  <a:pt x="22" y="28"/>
                </a:lnTo>
                <a:lnTo>
                  <a:pt x="22" y="27"/>
                </a:lnTo>
                <a:lnTo>
                  <a:pt x="20" y="25"/>
                </a:lnTo>
                <a:lnTo>
                  <a:pt x="20" y="24"/>
                </a:lnTo>
                <a:lnTo>
                  <a:pt x="20" y="22"/>
                </a:lnTo>
                <a:lnTo>
                  <a:pt x="20" y="21"/>
                </a:lnTo>
                <a:lnTo>
                  <a:pt x="19" y="21"/>
                </a:lnTo>
                <a:lnTo>
                  <a:pt x="19" y="19"/>
                </a:lnTo>
                <a:lnTo>
                  <a:pt x="19" y="18"/>
                </a:lnTo>
                <a:lnTo>
                  <a:pt x="18" y="16"/>
                </a:lnTo>
                <a:lnTo>
                  <a:pt x="18" y="15"/>
                </a:lnTo>
                <a:lnTo>
                  <a:pt x="16" y="15"/>
                </a:lnTo>
                <a:lnTo>
                  <a:pt x="16" y="13"/>
                </a:lnTo>
                <a:lnTo>
                  <a:pt x="16" y="12"/>
                </a:lnTo>
                <a:lnTo>
                  <a:pt x="15" y="10"/>
                </a:lnTo>
                <a:lnTo>
                  <a:pt x="13" y="9"/>
                </a:lnTo>
                <a:lnTo>
                  <a:pt x="13" y="7"/>
                </a:lnTo>
                <a:lnTo>
                  <a:pt x="12" y="6"/>
                </a:lnTo>
                <a:lnTo>
                  <a:pt x="10" y="6"/>
                </a:lnTo>
                <a:lnTo>
                  <a:pt x="10" y="5"/>
                </a:lnTo>
                <a:lnTo>
                  <a:pt x="9" y="3"/>
                </a:lnTo>
                <a:lnTo>
                  <a:pt x="7" y="2"/>
                </a:lnTo>
                <a:lnTo>
                  <a:pt x="6" y="2"/>
                </a:lnTo>
                <a:lnTo>
                  <a:pt x="6" y="0"/>
                </a:lnTo>
                <a:lnTo>
                  <a:pt x="0" y="7"/>
                </a:lnTo>
                <a:lnTo>
                  <a:pt x="1" y="9"/>
                </a:lnTo>
                <a:lnTo>
                  <a:pt x="3" y="10"/>
                </a:lnTo>
                <a:lnTo>
                  <a:pt x="4" y="12"/>
                </a:lnTo>
                <a:lnTo>
                  <a:pt x="6" y="13"/>
                </a:lnTo>
                <a:lnTo>
                  <a:pt x="7" y="15"/>
                </a:lnTo>
                <a:lnTo>
                  <a:pt x="7" y="16"/>
                </a:lnTo>
                <a:lnTo>
                  <a:pt x="9" y="18"/>
                </a:lnTo>
                <a:lnTo>
                  <a:pt x="10" y="19"/>
                </a:lnTo>
                <a:lnTo>
                  <a:pt x="10" y="21"/>
                </a:lnTo>
                <a:lnTo>
                  <a:pt x="10" y="22"/>
                </a:lnTo>
                <a:lnTo>
                  <a:pt x="12" y="24"/>
                </a:lnTo>
                <a:lnTo>
                  <a:pt x="12" y="25"/>
                </a:lnTo>
                <a:lnTo>
                  <a:pt x="12" y="27"/>
                </a:lnTo>
                <a:lnTo>
                  <a:pt x="13" y="27"/>
                </a:lnTo>
                <a:lnTo>
                  <a:pt x="13" y="28"/>
                </a:lnTo>
                <a:lnTo>
                  <a:pt x="13" y="30"/>
                </a:lnTo>
                <a:lnTo>
                  <a:pt x="13" y="31"/>
                </a:lnTo>
                <a:lnTo>
                  <a:pt x="13" y="33"/>
                </a:lnTo>
                <a:lnTo>
                  <a:pt x="13" y="34"/>
                </a:lnTo>
                <a:lnTo>
                  <a:pt x="13" y="36"/>
                </a:lnTo>
                <a:lnTo>
                  <a:pt x="13" y="37"/>
                </a:lnTo>
                <a:lnTo>
                  <a:pt x="22" y="3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7" name="Freeform 113"/>
          <p:cNvSpPr>
            <a:spLocks/>
          </p:cNvSpPr>
          <p:nvPr/>
        </p:nvSpPr>
        <p:spPr bwMode="auto">
          <a:xfrm>
            <a:off x="3753019" y="4506913"/>
            <a:ext cx="74612" cy="74612"/>
          </a:xfrm>
          <a:custGeom>
            <a:avLst/>
            <a:gdLst>
              <a:gd name="T0" fmla="*/ 3 w 47"/>
              <a:gd name="T1" fmla="*/ 47 h 47"/>
              <a:gd name="T2" fmla="*/ 7 w 47"/>
              <a:gd name="T3" fmla="*/ 46 h 47"/>
              <a:gd name="T4" fmla="*/ 12 w 47"/>
              <a:gd name="T5" fmla="*/ 46 h 47"/>
              <a:gd name="T6" fmla="*/ 16 w 47"/>
              <a:gd name="T7" fmla="*/ 45 h 47"/>
              <a:gd name="T8" fmla="*/ 21 w 47"/>
              <a:gd name="T9" fmla="*/ 43 h 47"/>
              <a:gd name="T10" fmla="*/ 25 w 47"/>
              <a:gd name="T11" fmla="*/ 40 h 47"/>
              <a:gd name="T12" fmla="*/ 29 w 47"/>
              <a:gd name="T13" fmla="*/ 37 h 47"/>
              <a:gd name="T14" fmla="*/ 32 w 47"/>
              <a:gd name="T15" fmla="*/ 34 h 47"/>
              <a:gd name="T16" fmla="*/ 35 w 47"/>
              <a:gd name="T17" fmla="*/ 31 h 47"/>
              <a:gd name="T18" fmla="*/ 38 w 47"/>
              <a:gd name="T19" fmla="*/ 28 h 47"/>
              <a:gd name="T20" fmla="*/ 41 w 47"/>
              <a:gd name="T21" fmla="*/ 24 h 47"/>
              <a:gd name="T22" fmla="*/ 43 w 47"/>
              <a:gd name="T23" fmla="*/ 21 h 47"/>
              <a:gd name="T24" fmla="*/ 44 w 47"/>
              <a:gd name="T25" fmla="*/ 16 h 47"/>
              <a:gd name="T26" fmla="*/ 45 w 47"/>
              <a:gd name="T27" fmla="*/ 12 h 47"/>
              <a:gd name="T28" fmla="*/ 47 w 47"/>
              <a:gd name="T29" fmla="*/ 7 h 47"/>
              <a:gd name="T30" fmla="*/ 47 w 47"/>
              <a:gd name="T31" fmla="*/ 2 h 47"/>
              <a:gd name="T32" fmla="*/ 38 w 47"/>
              <a:gd name="T33" fmla="*/ 0 h 47"/>
              <a:gd name="T34" fmla="*/ 38 w 47"/>
              <a:gd name="T35" fmla="*/ 3 h 47"/>
              <a:gd name="T36" fmla="*/ 38 w 47"/>
              <a:gd name="T37" fmla="*/ 7 h 47"/>
              <a:gd name="T38" fmla="*/ 37 w 47"/>
              <a:gd name="T39" fmla="*/ 12 h 47"/>
              <a:gd name="T40" fmla="*/ 35 w 47"/>
              <a:gd name="T41" fmla="*/ 15 h 47"/>
              <a:gd name="T42" fmla="*/ 34 w 47"/>
              <a:gd name="T43" fmla="*/ 18 h 47"/>
              <a:gd name="T44" fmla="*/ 32 w 47"/>
              <a:gd name="T45" fmla="*/ 21 h 47"/>
              <a:gd name="T46" fmla="*/ 29 w 47"/>
              <a:gd name="T47" fmla="*/ 24 h 47"/>
              <a:gd name="T48" fmla="*/ 28 w 47"/>
              <a:gd name="T49" fmla="*/ 27 h 47"/>
              <a:gd name="T50" fmla="*/ 25 w 47"/>
              <a:gd name="T51" fmla="*/ 30 h 47"/>
              <a:gd name="T52" fmla="*/ 22 w 47"/>
              <a:gd name="T53" fmla="*/ 31 h 47"/>
              <a:gd name="T54" fmla="*/ 19 w 47"/>
              <a:gd name="T55" fmla="*/ 34 h 47"/>
              <a:gd name="T56" fmla="*/ 16 w 47"/>
              <a:gd name="T57" fmla="*/ 36 h 47"/>
              <a:gd name="T58" fmla="*/ 12 w 47"/>
              <a:gd name="T59" fmla="*/ 37 h 47"/>
              <a:gd name="T60" fmla="*/ 9 w 47"/>
              <a:gd name="T61" fmla="*/ 37 h 47"/>
              <a:gd name="T62" fmla="*/ 4 w 47"/>
              <a:gd name="T63" fmla="*/ 39 h 47"/>
              <a:gd name="T64" fmla="*/ 0 w 47"/>
              <a:gd name="T65" fmla="*/ 39 h 4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7"/>
              <a:gd name="T100" fmla="*/ 0 h 47"/>
              <a:gd name="T101" fmla="*/ 47 w 47"/>
              <a:gd name="T102" fmla="*/ 47 h 4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7" h="47">
                <a:moveTo>
                  <a:pt x="0" y="47"/>
                </a:moveTo>
                <a:lnTo>
                  <a:pt x="3" y="47"/>
                </a:lnTo>
                <a:lnTo>
                  <a:pt x="6" y="47"/>
                </a:lnTo>
                <a:lnTo>
                  <a:pt x="7" y="46"/>
                </a:lnTo>
                <a:lnTo>
                  <a:pt x="10" y="46"/>
                </a:lnTo>
                <a:lnTo>
                  <a:pt x="12" y="46"/>
                </a:lnTo>
                <a:lnTo>
                  <a:pt x="15" y="45"/>
                </a:lnTo>
                <a:lnTo>
                  <a:pt x="16" y="45"/>
                </a:lnTo>
                <a:lnTo>
                  <a:pt x="19" y="43"/>
                </a:lnTo>
                <a:lnTo>
                  <a:pt x="21" y="43"/>
                </a:lnTo>
                <a:lnTo>
                  <a:pt x="23" y="42"/>
                </a:lnTo>
                <a:lnTo>
                  <a:pt x="25" y="40"/>
                </a:lnTo>
                <a:lnTo>
                  <a:pt x="26" y="39"/>
                </a:lnTo>
                <a:lnTo>
                  <a:pt x="29" y="37"/>
                </a:lnTo>
                <a:lnTo>
                  <a:pt x="31" y="36"/>
                </a:lnTo>
                <a:lnTo>
                  <a:pt x="32" y="34"/>
                </a:lnTo>
                <a:lnTo>
                  <a:pt x="34" y="33"/>
                </a:lnTo>
                <a:lnTo>
                  <a:pt x="35" y="31"/>
                </a:lnTo>
                <a:lnTo>
                  <a:pt x="37" y="30"/>
                </a:lnTo>
                <a:lnTo>
                  <a:pt x="38" y="28"/>
                </a:lnTo>
                <a:lnTo>
                  <a:pt x="40" y="27"/>
                </a:lnTo>
                <a:lnTo>
                  <a:pt x="41" y="24"/>
                </a:lnTo>
                <a:lnTo>
                  <a:pt x="43" y="22"/>
                </a:lnTo>
                <a:lnTo>
                  <a:pt x="43" y="21"/>
                </a:lnTo>
                <a:lnTo>
                  <a:pt x="44" y="18"/>
                </a:lnTo>
                <a:lnTo>
                  <a:pt x="44" y="16"/>
                </a:lnTo>
                <a:lnTo>
                  <a:pt x="45" y="13"/>
                </a:lnTo>
                <a:lnTo>
                  <a:pt x="45" y="12"/>
                </a:lnTo>
                <a:lnTo>
                  <a:pt x="47" y="9"/>
                </a:lnTo>
                <a:lnTo>
                  <a:pt x="47" y="7"/>
                </a:lnTo>
                <a:lnTo>
                  <a:pt x="47" y="5"/>
                </a:lnTo>
                <a:lnTo>
                  <a:pt x="47" y="2"/>
                </a:lnTo>
                <a:lnTo>
                  <a:pt x="47" y="0"/>
                </a:lnTo>
                <a:lnTo>
                  <a:pt x="38" y="0"/>
                </a:lnTo>
                <a:lnTo>
                  <a:pt x="38" y="2"/>
                </a:lnTo>
                <a:lnTo>
                  <a:pt x="38" y="3"/>
                </a:lnTo>
                <a:lnTo>
                  <a:pt x="38" y="6"/>
                </a:lnTo>
                <a:lnTo>
                  <a:pt x="38" y="7"/>
                </a:lnTo>
                <a:lnTo>
                  <a:pt x="38" y="9"/>
                </a:lnTo>
                <a:lnTo>
                  <a:pt x="37" y="12"/>
                </a:lnTo>
                <a:lnTo>
                  <a:pt x="37" y="13"/>
                </a:lnTo>
                <a:lnTo>
                  <a:pt x="35" y="15"/>
                </a:lnTo>
                <a:lnTo>
                  <a:pt x="35" y="16"/>
                </a:lnTo>
                <a:lnTo>
                  <a:pt x="34" y="18"/>
                </a:lnTo>
                <a:lnTo>
                  <a:pt x="34" y="19"/>
                </a:lnTo>
                <a:lnTo>
                  <a:pt x="32" y="21"/>
                </a:lnTo>
                <a:lnTo>
                  <a:pt x="31" y="22"/>
                </a:lnTo>
                <a:lnTo>
                  <a:pt x="29" y="24"/>
                </a:lnTo>
                <a:lnTo>
                  <a:pt x="29" y="25"/>
                </a:lnTo>
                <a:lnTo>
                  <a:pt x="28" y="27"/>
                </a:lnTo>
                <a:lnTo>
                  <a:pt x="26" y="28"/>
                </a:lnTo>
                <a:lnTo>
                  <a:pt x="25" y="30"/>
                </a:lnTo>
                <a:lnTo>
                  <a:pt x="23" y="31"/>
                </a:lnTo>
                <a:lnTo>
                  <a:pt x="22" y="31"/>
                </a:lnTo>
                <a:lnTo>
                  <a:pt x="21" y="33"/>
                </a:lnTo>
                <a:lnTo>
                  <a:pt x="19" y="34"/>
                </a:lnTo>
                <a:lnTo>
                  <a:pt x="18" y="34"/>
                </a:lnTo>
                <a:lnTo>
                  <a:pt x="16" y="36"/>
                </a:lnTo>
                <a:lnTo>
                  <a:pt x="13" y="36"/>
                </a:lnTo>
                <a:lnTo>
                  <a:pt x="12" y="37"/>
                </a:lnTo>
                <a:lnTo>
                  <a:pt x="10" y="37"/>
                </a:lnTo>
                <a:lnTo>
                  <a:pt x="9" y="37"/>
                </a:lnTo>
                <a:lnTo>
                  <a:pt x="6" y="39"/>
                </a:lnTo>
                <a:lnTo>
                  <a:pt x="4" y="39"/>
                </a:lnTo>
                <a:lnTo>
                  <a:pt x="3" y="39"/>
                </a:lnTo>
                <a:lnTo>
                  <a:pt x="0" y="39"/>
                </a:lnTo>
                <a:lnTo>
                  <a:pt x="0" y="4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8" name="Freeform 114"/>
          <p:cNvSpPr>
            <a:spLocks/>
          </p:cNvSpPr>
          <p:nvPr/>
        </p:nvSpPr>
        <p:spPr bwMode="auto">
          <a:xfrm>
            <a:off x="3708569" y="4556125"/>
            <a:ext cx="44450" cy="25400"/>
          </a:xfrm>
          <a:custGeom>
            <a:avLst/>
            <a:gdLst>
              <a:gd name="T0" fmla="*/ 0 w 28"/>
              <a:gd name="T1" fmla="*/ 8 h 16"/>
              <a:gd name="T2" fmla="*/ 2 w 28"/>
              <a:gd name="T3" fmla="*/ 8 h 16"/>
              <a:gd name="T4" fmla="*/ 3 w 28"/>
              <a:gd name="T5" fmla="*/ 9 h 16"/>
              <a:gd name="T6" fmla="*/ 4 w 28"/>
              <a:gd name="T7" fmla="*/ 9 h 16"/>
              <a:gd name="T8" fmla="*/ 6 w 28"/>
              <a:gd name="T9" fmla="*/ 11 h 16"/>
              <a:gd name="T10" fmla="*/ 7 w 28"/>
              <a:gd name="T11" fmla="*/ 11 h 16"/>
              <a:gd name="T12" fmla="*/ 7 w 28"/>
              <a:gd name="T13" fmla="*/ 12 h 16"/>
              <a:gd name="T14" fmla="*/ 9 w 28"/>
              <a:gd name="T15" fmla="*/ 12 h 16"/>
              <a:gd name="T16" fmla="*/ 10 w 28"/>
              <a:gd name="T17" fmla="*/ 12 h 16"/>
              <a:gd name="T18" fmla="*/ 12 w 28"/>
              <a:gd name="T19" fmla="*/ 14 h 16"/>
              <a:gd name="T20" fmla="*/ 13 w 28"/>
              <a:gd name="T21" fmla="*/ 14 h 16"/>
              <a:gd name="T22" fmla="*/ 15 w 28"/>
              <a:gd name="T23" fmla="*/ 14 h 16"/>
              <a:gd name="T24" fmla="*/ 16 w 28"/>
              <a:gd name="T25" fmla="*/ 15 h 16"/>
              <a:gd name="T26" fmla="*/ 18 w 28"/>
              <a:gd name="T27" fmla="*/ 15 h 16"/>
              <a:gd name="T28" fmla="*/ 19 w 28"/>
              <a:gd name="T29" fmla="*/ 15 h 16"/>
              <a:gd name="T30" fmla="*/ 21 w 28"/>
              <a:gd name="T31" fmla="*/ 15 h 16"/>
              <a:gd name="T32" fmla="*/ 22 w 28"/>
              <a:gd name="T33" fmla="*/ 15 h 16"/>
              <a:gd name="T34" fmla="*/ 24 w 28"/>
              <a:gd name="T35" fmla="*/ 16 h 16"/>
              <a:gd name="T36" fmla="*/ 25 w 28"/>
              <a:gd name="T37" fmla="*/ 16 h 16"/>
              <a:gd name="T38" fmla="*/ 27 w 28"/>
              <a:gd name="T39" fmla="*/ 16 h 16"/>
              <a:gd name="T40" fmla="*/ 28 w 28"/>
              <a:gd name="T41" fmla="*/ 16 h 16"/>
              <a:gd name="T42" fmla="*/ 28 w 28"/>
              <a:gd name="T43" fmla="*/ 8 h 16"/>
              <a:gd name="T44" fmla="*/ 27 w 28"/>
              <a:gd name="T45" fmla="*/ 8 h 16"/>
              <a:gd name="T46" fmla="*/ 25 w 28"/>
              <a:gd name="T47" fmla="*/ 8 h 16"/>
              <a:gd name="T48" fmla="*/ 24 w 28"/>
              <a:gd name="T49" fmla="*/ 8 h 16"/>
              <a:gd name="T50" fmla="*/ 22 w 28"/>
              <a:gd name="T51" fmla="*/ 6 h 16"/>
              <a:gd name="T52" fmla="*/ 21 w 28"/>
              <a:gd name="T53" fmla="*/ 6 h 16"/>
              <a:gd name="T54" fmla="*/ 19 w 28"/>
              <a:gd name="T55" fmla="*/ 6 h 16"/>
              <a:gd name="T56" fmla="*/ 18 w 28"/>
              <a:gd name="T57" fmla="*/ 6 h 16"/>
              <a:gd name="T58" fmla="*/ 16 w 28"/>
              <a:gd name="T59" fmla="*/ 5 h 16"/>
              <a:gd name="T60" fmla="*/ 15 w 28"/>
              <a:gd name="T61" fmla="*/ 5 h 16"/>
              <a:gd name="T62" fmla="*/ 13 w 28"/>
              <a:gd name="T63" fmla="*/ 5 h 16"/>
              <a:gd name="T64" fmla="*/ 12 w 28"/>
              <a:gd name="T65" fmla="*/ 3 h 16"/>
              <a:gd name="T66" fmla="*/ 10 w 28"/>
              <a:gd name="T67" fmla="*/ 3 h 16"/>
              <a:gd name="T68" fmla="*/ 9 w 28"/>
              <a:gd name="T69" fmla="*/ 2 h 16"/>
              <a:gd name="T70" fmla="*/ 7 w 28"/>
              <a:gd name="T71" fmla="*/ 2 h 16"/>
              <a:gd name="T72" fmla="*/ 7 w 28"/>
              <a:gd name="T73" fmla="*/ 0 h 16"/>
              <a:gd name="T74" fmla="*/ 6 w 28"/>
              <a:gd name="T75" fmla="*/ 0 h 16"/>
              <a:gd name="T76" fmla="*/ 0 w 28"/>
              <a:gd name="T77" fmla="*/ 8 h 1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8"/>
              <a:gd name="T118" fmla="*/ 0 h 16"/>
              <a:gd name="T119" fmla="*/ 28 w 28"/>
              <a:gd name="T120" fmla="*/ 16 h 1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8" h="16">
                <a:moveTo>
                  <a:pt x="0" y="8"/>
                </a:moveTo>
                <a:lnTo>
                  <a:pt x="2" y="8"/>
                </a:lnTo>
                <a:lnTo>
                  <a:pt x="3" y="9"/>
                </a:lnTo>
                <a:lnTo>
                  <a:pt x="4" y="9"/>
                </a:lnTo>
                <a:lnTo>
                  <a:pt x="6" y="11"/>
                </a:lnTo>
                <a:lnTo>
                  <a:pt x="7" y="11"/>
                </a:lnTo>
                <a:lnTo>
                  <a:pt x="7" y="12"/>
                </a:lnTo>
                <a:lnTo>
                  <a:pt x="9" y="12"/>
                </a:lnTo>
                <a:lnTo>
                  <a:pt x="10" y="12"/>
                </a:lnTo>
                <a:lnTo>
                  <a:pt x="12" y="14"/>
                </a:lnTo>
                <a:lnTo>
                  <a:pt x="13" y="14"/>
                </a:lnTo>
                <a:lnTo>
                  <a:pt x="15" y="14"/>
                </a:lnTo>
                <a:lnTo>
                  <a:pt x="16" y="15"/>
                </a:lnTo>
                <a:lnTo>
                  <a:pt x="18" y="15"/>
                </a:lnTo>
                <a:lnTo>
                  <a:pt x="19" y="15"/>
                </a:lnTo>
                <a:lnTo>
                  <a:pt x="21" y="15"/>
                </a:lnTo>
                <a:lnTo>
                  <a:pt x="22" y="15"/>
                </a:lnTo>
                <a:lnTo>
                  <a:pt x="24" y="16"/>
                </a:lnTo>
                <a:lnTo>
                  <a:pt x="25" y="16"/>
                </a:lnTo>
                <a:lnTo>
                  <a:pt x="27" y="16"/>
                </a:lnTo>
                <a:lnTo>
                  <a:pt x="28" y="16"/>
                </a:lnTo>
                <a:lnTo>
                  <a:pt x="28" y="8"/>
                </a:lnTo>
                <a:lnTo>
                  <a:pt x="27" y="8"/>
                </a:lnTo>
                <a:lnTo>
                  <a:pt x="25" y="8"/>
                </a:lnTo>
                <a:lnTo>
                  <a:pt x="24" y="8"/>
                </a:lnTo>
                <a:lnTo>
                  <a:pt x="22" y="6"/>
                </a:lnTo>
                <a:lnTo>
                  <a:pt x="21" y="6"/>
                </a:lnTo>
                <a:lnTo>
                  <a:pt x="19" y="6"/>
                </a:lnTo>
                <a:lnTo>
                  <a:pt x="18" y="6"/>
                </a:lnTo>
                <a:lnTo>
                  <a:pt x="16" y="5"/>
                </a:lnTo>
                <a:lnTo>
                  <a:pt x="15" y="5"/>
                </a:lnTo>
                <a:lnTo>
                  <a:pt x="13" y="5"/>
                </a:lnTo>
                <a:lnTo>
                  <a:pt x="12" y="3"/>
                </a:lnTo>
                <a:lnTo>
                  <a:pt x="10" y="3"/>
                </a:lnTo>
                <a:lnTo>
                  <a:pt x="9" y="2"/>
                </a:lnTo>
                <a:lnTo>
                  <a:pt x="7" y="2"/>
                </a:lnTo>
                <a:lnTo>
                  <a:pt x="7" y="0"/>
                </a:lnTo>
                <a:lnTo>
                  <a:pt x="6" y="0"/>
                </a:lnTo>
                <a:lnTo>
                  <a:pt x="0" y="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9" name="Line 115"/>
          <p:cNvSpPr>
            <a:spLocks noChangeShapeType="1"/>
          </p:cNvSpPr>
          <p:nvPr/>
        </p:nvSpPr>
        <p:spPr bwMode="auto">
          <a:xfrm>
            <a:off x="3514894" y="4373563"/>
            <a:ext cx="228600" cy="138112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60" name="Line 116"/>
          <p:cNvSpPr>
            <a:spLocks noChangeShapeType="1"/>
          </p:cNvSpPr>
          <p:nvPr/>
        </p:nvSpPr>
        <p:spPr bwMode="auto">
          <a:xfrm flipH="1" flipV="1">
            <a:off x="3449808" y="4467227"/>
            <a:ext cx="244475" cy="1508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61" name="Freeform 117"/>
          <p:cNvSpPr>
            <a:spLocks/>
          </p:cNvSpPr>
          <p:nvPr/>
        </p:nvSpPr>
        <p:spPr bwMode="auto">
          <a:xfrm>
            <a:off x="3494256" y="4422775"/>
            <a:ext cx="223838" cy="146050"/>
          </a:xfrm>
          <a:custGeom>
            <a:avLst/>
            <a:gdLst>
              <a:gd name="T0" fmla="*/ 3 w 141"/>
              <a:gd name="T1" fmla="*/ 3 h 92"/>
              <a:gd name="T2" fmla="*/ 0 w 141"/>
              <a:gd name="T3" fmla="*/ 7 h 92"/>
              <a:gd name="T4" fmla="*/ 137 w 141"/>
              <a:gd name="T5" fmla="*/ 92 h 92"/>
              <a:gd name="T6" fmla="*/ 141 w 141"/>
              <a:gd name="T7" fmla="*/ 84 h 92"/>
              <a:gd name="T8" fmla="*/ 5 w 141"/>
              <a:gd name="T9" fmla="*/ 0 h 92"/>
              <a:gd name="T10" fmla="*/ 3 w 141"/>
              <a:gd name="T11" fmla="*/ 3 h 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1"/>
              <a:gd name="T19" fmla="*/ 0 h 92"/>
              <a:gd name="T20" fmla="*/ 141 w 141"/>
              <a:gd name="T21" fmla="*/ 92 h 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1" h="92">
                <a:moveTo>
                  <a:pt x="3" y="3"/>
                </a:moveTo>
                <a:lnTo>
                  <a:pt x="0" y="7"/>
                </a:lnTo>
                <a:lnTo>
                  <a:pt x="137" y="92"/>
                </a:lnTo>
                <a:lnTo>
                  <a:pt x="141" y="84"/>
                </a:lnTo>
                <a:lnTo>
                  <a:pt x="5" y="0"/>
                </a:lnTo>
                <a:lnTo>
                  <a:pt x="3" y="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2" name="Freeform 118"/>
          <p:cNvSpPr>
            <a:spLocks/>
          </p:cNvSpPr>
          <p:nvPr/>
        </p:nvSpPr>
        <p:spPr bwMode="auto">
          <a:xfrm>
            <a:off x="3829221" y="5181600"/>
            <a:ext cx="377825" cy="14288"/>
          </a:xfrm>
          <a:custGeom>
            <a:avLst/>
            <a:gdLst>
              <a:gd name="T0" fmla="*/ 238 w 238"/>
              <a:gd name="T1" fmla="*/ 4 h 9"/>
              <a:gd name="T2" fmla="*/ 238 w 238"/>
              <a:gd name="T3" fmla="*/ 0 h 9"/>
              <a:gd name="T4" fmla="*/ 0 w 238"/>
              <a:gd name="T5" fmla="*/ 0 h 9"/>
              <a:gd name="T6" fmla="*/ 0 w 238"/>
              <a:gd name="T7" fmla="*/ 9 h 9"/>
              <a:gd name="T8" fmla="*/ 238 w 238"/>
              <a:gd name="T9" fmla="*/ 9 h 9"/>
              <a:gd name="T10" fmla="*/ 238 w 238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8"/>
              <a:gd name="T19" fmla="*/ 0 h 9"/>
              <a:gd name="T20" fmla="*/ 238 w 238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8" h="9">
                <a:moveTo>
                  <a:pt x="238" y="4"/>
                </a:moveTo>
                <a:lnTo>
                  <a:pt x="238" y="0"/>
                </a:lnTo>
                <a:lnTo>
                  <a:pt x="0" y="0"/>
                </a:lnTo>
                <a:lnTo>
                  <a:pt x="0" y="9"/>
                </a:lnTo>
                <a:lnTo>
                  <a:pt x="238" y="9"/>
                </a:lnTo>
                <a:lnTo>
                  <a:pt x="238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3" name="Freeform 119"/>
          <p:cNvSpPr>
            <a:spLocks/>
          </p:cNvSpPr>
          <p:nvPr/>
        </p:nvSpPr>
        <p:spPr bwMode="auto">
          <a:xfrm>
            <a:off x="4157831" y="5148265"/>
            <a:ext cx="63500" cy="47625"/>
          </a:xfrm>
          <a:custGeom>
            <a:avLst/>
            <a:gdLst>
              <a:gd name="T0" fmla="*/ 40 w 40"/>
              <a:gd name="T1" fmla="*/ 30 h 30"/>
              <a:gd name="T2" fmla="*/ 40 w 40"/>
              <a:gd name="T3" fmla="*/ 22 h 30"/>
              <a:gd name="T4" fmla="*/ 6 w 40"/>
              <a:gd name="T5" fmla="*/ 0 h 30"/>
              <a:gd name="T6" fmla="*/ 0 w 40"/>
              <a:gd name="T7" fmla="*/ 8 h 30"/>
              <a:gd name="T8" fmla="*/ 35 w 40"/>
              <a:gd name="T9" fmla="*/ 30 h 30"/>
              <a:gd name="T10" fmla="*/ 35 w 40"/>
              <a:gd name="T11" fmla="*/ 22 h 30"/>
              <a:gd name="T12" fmla="*/ 40 w 40"/>
              <a:gd name="T13" fmla="*/ 30 h 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"/>
              <a:gd name="T22" fmla="*/ 0 h 30"/>
              <a:gd name="T23" fmla="*/ 40 w 40"/>
              <a:gd name="T24" fmla="*/ 30 h 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" h="30">
                <a:moveTo>
                  <a:pt x="40" y="30"/>
                </a:moveTo>
                <a:lnTo>
                  <a:pt x="40" y="22"/>
                </a:lnTo>
                <a:lnTo>
                  <a:pt x="6" y="0"/>
                </a:lnTo>
                <a:lnTo>
                  <a:pt x="0" y="8"/>
                </a:lnTo>
                <a:lnTo>
                  <a:pt x="35" y="30"/>
                </a:lnTo>
                <a:lnTo>
                  <a:pt x="35" y="22"/>
                </a:lnTo>
                <a:lnTo>
                  <a:pt x="40" y="3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4" name="Freeform 120"/>
          <p:cNvSpPr>
            <a:spLocks/>
          </p:cNvSpPr>
          <p:nvPr/>
        </p:nvSpPr>
        <p:spPr bwMode="auto">
          <a:xfrm>
            <a:off x="4218158" y="5183188"/>
            <a:ext cx="3175" cy="12700"/>
          </a:xfrm>
          <a:custGeom>
            <a:avLst/>
            <a:gdLst>
              <a:gd name="T0" fmla="*/ 2 w 2"/>
              <a:gd name="T1" fmla="*/ 8 h 8"/>
              <a:gd name="T2" fmla="*/ 0 w 2"/>
              <a:gd name="T3" fmla="*/ 3 h 8"/>
              <a:gd name="T4" fmla="*/ 2 w 2"/>
              <a:gd name="T5" fmla="*/ 0 h 8"/>
              <a:gd name="T6" fmla="*/ 2 w 2"/>
              <a:gd name="T7" fmla="*/ 8 h 8"/>
              <a:gd name="T8" fmla="*/ 0 60000 65536"/>
              <a:gd name="T9" fmla="*/ 0 60000 65536"/>
              <a:gd name="T10" fmla="*/ 0 60000 65536"/>
              <a:gd name="T11" fmla="*/ 0 60000 65536"/>
              <a:gd name="T12" fmla="*/ 0 w 2"/>
              <a:gd name="T13" fmla="*/ 0 h 8"/>
              <a:gd name="T14" fmla="*/ 2 w 2"/>
              <a:gd name="T15" fmla="*/ 8 h 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" h="8">
                <a:moveTo>
                  <a:pt x="2" y="8"/>
                </a:moveTo>
                <a:lnTo>
                  <a:pt x="0" y="3"/>
                </a:lnTo>
                <a:lnTo>
                  <a:pt x="2" y="0"/>
                </a:lnTo>
                <a:lnTo>
                  <a:pt x="2" y="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5" name="Freeform 121"/>
          <p:cNvSpPr>
            <a:spLocks/>
          </p:cNvSpPr>
          <p:nvPr/>
        </p:nvSpPr>
        <p:spPr bwMode="auto">
          <a:xfrm>
            <a:off x="4157831" y="5183190"/>
            <a:ext cx="63500" cy="47625"/>
          </a:xfrm>
          <a:custGeom>
            <a:avLst/>
            <a:gdLst>
              <a:gd name="T0" fmla="*/ 3 w 40"/>
              <a:gd name="T1" fmla="*/ 27 h 30"/>
              <a:gd name="T2" fmla="*/ 6 w 40"/>
              <a:gd name="T3" fmla="*/ 30 h 30"/>
              <a:gd name="T4" fmla="*/ 40 w 40"/>
              <a:gd name="T5" fmla="*/ 8 h 30"/>
              <a:gd name="T6" fmla="*/ 35 w 40"/>
              <a:gd name="T7" fmla="*/ 0 h 30"/>
              <a:gd name="T8" fmla="*/ 0 w 40"/>
              <a:gd name="T9" fmla="*/ 23 h 30"/>
              <a:gd name="T10" fmla="*/ 3 w 40"/>
              <a:gd name="T11" fmla="*/ 27 h 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"/>
              <a:gd name="T19" fmla="*/ 0 h 30"/>
              <a:gd name="T20" fmla="*/ 40 w 40"/>
              <a:gd name="T21" fmla="*/ 30 h 3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" h="30">
                <a:moveTo>
                  <a:pt x="3" y="27"/>
                </a:moveTo>
                <a:lnTo>
                  <a:pt x="6" y="30"/>
                </a:lnTo>
                <a:lnTo>
                  <a:pt x="40" y="8"/>
                </a:lnTo>
                <a:lnTo>
                  <a:pt x="35" y="0"/>
                </a:lnTo>
                <a:lnTo>
                  <a:pt x="0" y="23"/>
                </a:lnTo>
                <a:lnTo>
                  <a:pt x="3" y="2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6" name="Rectangle 122"/>
          <p:cNvSpPr>
            <a:spLocks noChangeArrowheads="1"/>
          </p:cNvSpPr>
          <p:nvPr/>
        </p:nvSpPr>
        <p:spPr bwMode="auto">
          <a:xfrm>
            <a:off x="4502319" y="5097465"/>
            <a:ext cx="271462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7" name="Freeform 123"/>
          <p:cNvSpPr>
            <a:spLocks/>
          </p:cNvSpPr>
          <p:nvPr/>
        </p:nvSpPr>
        <p:spPr bwMode="auto">
          <a:xfrm>
            <a:off x="4773781" y="5021265"/>
            <a:ext cx="69850" cy="90487"/>
          </a:xfrm>
          <a:custGeom>
            <a:avLst/>
            <a:gdLst>
              <a:gd name="T0" fmla="*/ 35 w 44"/>
              <a:gd name="T1" fmla="*/ 3 h 57"/>
              <a:gd name="T2" fmla="*/ 35 w 44"/>
              <a:gd name="T3" fmla="*/ 8 h 57"/>
              <a:gd name="T4" fmla="*/ 33 w 44"/>
              <a:gd name="T5" fmla="*/ 12 h 57"/>
              <a:gd name="T6" fmla="*/ 33 w 44"/>
              <a:gd name="T7" fmla="*/ 17 h 57"/>
              <a:gd name="T8" fmla="*/ 32 w 44"/>
              <a:gd name="T9" fmla="*/ 21 h 57"/>
              <a:gd name="T10" fmla="*/ 29 w 44"/>
              <a:gd name="T11" fmla="*/ 25 h 57"/>
              <a:gd name="T12" fmla="*/ 28 w 44"/>
              <a:gd name="T13" fmla="*/ 28 h 57"/>
              <a:gd name="T14" fmla="*/ 26 w 44"/>
              <a:gd name="T15" fmla="*/ 33 h 57"/>
              <a:gd name="T16" fmla="*/ 23 w 44"/>
              <a:gd name="T17" fmla="*/ 36 h 57"/>
              <a:gd name="T18" fmla="*/ 20 w 44"/>
              <a:gd name="T19" fmla="*/ 39 h 57"/>
              <a:gd name="T20" fmla="*/ 17 w 44"/>
              <a:gd name="T21" fmla="*/ 40 h 57"/>
              <a:gd name="T22" fmla="*/ 14 w 44"/>
              <a:gd name="T23" fmla="*/ 43 h 57"/>
              <a:gd name="T24" fmla="*/ 11 w 44"/>
              <a:gd name="T25" fmla="*/ 45 h 57"/>
              <a:gd name="T26" fmla="*/ 8 w 44"/>
              <a:gd name="T27" fmla="*/ 46 h 57"/>
              <a:gd name="T28" fmla="*/ 5 w 44"/>
              <a:gd name="T29" fmla="*/ 46 h 57"/>
              <a:gd name="T30" fmla="*/ 1 w 44"/>
              <a:gd name="T31" fmla="*/ 48 h 57"/>
              <a:gd name="T32" fmla="*/ 0 w 44"/>
              <a:gd name="T33" fmla="*/ 57 h 57"/>
              <a:gd name="T34" fmla="*/ 4 w 44"/>
              <a:gd name="T35" fmla="*/ 57 h 57"/>
              <a:gd name="T36" fmla="*/ 8 w 44"/>
              <a:gd name="T37" fmla="*/ 55 h 57"/>
              <a:gd name="T38" fmla="*/ 13 w 44"/>
              <a:gd name="T39" fmla="*/ 54 h 57"/>
              <a:gd name="T40" fmla="*/ 17 w 44"/>
              <a:gd name="T41" fmla="*/ 52 h 57"/>
              <a:gd name="T42" fmla="*/ 22 w 44"/>
              <a:gd name="T43" fmla="*/ 49 h 57"/>
              <a:gd name="T44" fmla="*/ 25 w 44"/>
              <a:gd name="T45" fmla="*/ 46 h 57"/>
              <a:gd name="T46" fmla="*/ 28 w 44"/>
              <a:gd name="T47" fmla="*/ 43 h 57"/>
              <a:gd name="T48" fmla="*/ 30 w 44"/>
              <a:gd name="T49" fmla="*/ 39 h 57"/>
              <a:gd name="T50" fmla="*/ 33 w 44"/>
              <a:gd name="T51" fmla="*/ 36 h 57"/>
              <a:gd name="T52" fmla="*/ 36 w 44"/>
              <a:gd name="T53" fmla="*/ 31 h 57"/>
              <a:gd name="T54" fmla="*/ 39 w 44"/>
              <a:gd name="T55" fmla="*/ 27 h 57"/>
              <a:gd name="T56" fmla="*/ 41 w 44"/>
              <a:gd name="T57" fmla="*/ 23 h 57"/>
              <a:gd name="T58" fmla="*/ 42 w 44"/>
              <a:gd name="T59" fmla="*/ 17 h 57"/>
              <a:gd name="T60" fmla="*/ 44 w 44"/>
              <a:gd name="T61" fmla="*/ 12 h 57"/>
              <a:gd name="T62" fmla="*/ 44 w 44"/>
              <a:gd name="T63" fmla="*/ 6 h 57"/>
              <a:gd name="T64" fmla="*/ 44 w 44"/>
              <a:gd name="T65" fmla="*/ 0 h 5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7"/>
              <a:gd name="T101" fmla="*/ 44 w 44"/>
              <a:gd name="T102" fmla="*/ 57 h 5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7">
                <a:moveTo>
                  <a:pt x="35" y="0"/>
                </a:moveTo>
                <a:lnTo>
                  <a:pt x="35" y="3"/>
                </a:lnTo>
                <a:lnTo>
                  <a:pt x="35" y="6"/>
                </a:lnTo>
                <a:lnTo>
                  <a:pt x="35" y="8"/>
                </a:lnTo>
                <a:lnTo>
                  <a:pt x="35" y="11"/>
                </a:lnTo>
                <a:lnTo>
                  <a:pt x="33" y="12"/>
                </a:lnTo>
                <a:lnTo>
                  <a:pt x="33" y="15"/>
                </a:lnTo>
                <a:lnTo>
                  <a:pt x="33" y="17"/>
                </a:lnTo>
                <a:lnTo>
                  <a:pt x="32" y="20"/>
                </a:lnTo>
                <a:lnTo>
                  <a:pt x="32" y="21"/>
                </a:lnTo>
                <a:lnTo>
                  <a:pt x="30" y="24"/>
                </a:lnTo>
                <a:lnTo>
                  <a:pt x="29" y="25"/>
                </a:lnTo>
                <a:lnTo>
                  <a:pt x="29" y="27"/>
                </a:lnTo>
                <a:lnTo>
                  <a:pt x="28" y="28"/>
                </a:lnTo>
                <a:lnTo>
                  <a:pt x="26" y="31"/>
                </a:lnTo>
                <a:lnTo>
                  <a:pt x="26" y="33"/>
                </a:lnTo>
                <a:lnTo>
                  <a:pt x="25" y="34"/>
                </a:lnTo>
                <a:lnTo>
                  <a:pt x="23" y="36"/>
                </a:lnTo>
                <a:lnTo>
                  <a:pt x="22" y="37"/>
                </a:lnTo>
                <a:lnTo>
                  <a:pt x="20" y="39"/>
                </a:lnTo>
                <a:lnTo>
                  <a:pt x="19" y="40"/>
                </a:lnTo>
                <a:lnTo>
                  <a:pt x="17" y="40"/>
                </a:lnTo>
                <a:lnTo>
                  <a:pt x="16" y="42"/>
                </a:lnTo>
                <a:lnTo>
                  <a:pt x="14" y="43"/>
                </a:lnTo>
                <a:lnTo>
                  <a:pt x="13" y="43"/>
                </a:lnTo>
                <a:lnTo>
                  <a:pt x="11" y="45"/>
                </a:lnTo>
                <a:lnTo>
                  <a:pt x="10" y="45"/>
                </a:lnTo>
                <a:lnTo>
                  <a:pt x="8" y="46"/>
                </a:lnTo>
                <a:lnTo>
                  <a:pt x="7" y="46"/>
                </a:lnTo>
                <a:lnTo>
                  <a:pt x="5" y="46"/>
                </a:lnTo>
                <a:lnTo>
                  <a:pt x="3" y="48"/>
                </a:lnTo>
                <a:lnTo>
                  <a:pt x="1" y="48"/>
                </a:lnTo>
                <a:lnTo>
                  <a:pt x="0" y="48"/>
                </a:lnTo>
                <a:lnTo>
                  <a:pt x="0" y="57"/>
                </a:lnTo>
                <a:lnTo>
                  <a:pt x="3" y="57"/>
                </a:lnTo>
                <a:lnTo>
                  <a:pt x="4" y="57"/>
                </a:lnTo>
                <a:lnTo>
                  <a:pt x="7" y="55"/>
                </a:lnTo>
                <a:lnTo>
                  <a:pt x="8" y="55"/>
                </a:lnTo>
                <a:lnTo>
                  <a:pt x="11" y="55"/>
                </a:lnTo>
                <a:lnTo>
                  <a:pt x="13" y="54"/>
                </a:lnTo>
                <a:lnTo>
                  <a:pt x="16" y="52"/>
                </a:lnTo>
                <a:lnTo>
                  <a:pt x="17" y="52"/>
                </a:lnTo>
                <a:lnTo>
                  <a:pt x="19" y="51"/>
                </a:lnTo>
                <a:lnTo>
                  <a:pt x="22" y="49"/>
                </a:lnTo>
                <a:lnTo>
                  <a:pt x="23" y="48"/>
                </a:lnTo>
                <a:lnTo>
                  <a:pt x="25" y="46"/>
                </a:lnTo>
                <a:lnTo>
                  <a:pt x="26" y="45"/>
                </a:lnTo>
                <a:lnTo>
                  <a:pt x="28" y="43"/>
                </a:lnTo>
                <a:lnTo>
                  <a:pt x="29" y="42"/>
                </a:lnTo>
                <a:lnTo>
                  <a:pt x="30" y="39"/>
                </a:lnTo>
                <a:lnTo>
                  <a:pt x="32" y="37"/>
                </a:lnTo>
                <a:lnTo>
                  <a:pt x="33" y="36"/>
                </a:lnTo>
                <a:lnTo>
                  <a:pt x="35" y="33"/>
                </a:lnTo>
                <a:lnTo>
                  <a:pt x="36" y="31"/>
                </a:lnTo>
                <a:lnTo>
                  <a:pt x="38" y="28"/>
                </a:lnTo>
                <a:lnTo>
                  <a:pt x="39" y="27"/>
                </a:lnTo>
                <a:lnTo>
                  <a:pt x="39" y="24"/>
                </a:lnTo>
                <a:lnTo>
                  <a:pt x="41" y="23"/>
                </a:lnTo>
                <a:lnTo>
                  <a:pt x="41" y="20"/>
                </a:lnTo>
                <a:lnTo>
                  <a:pt x="42" y="17"/>
                </a:lnTo>
                <a:lnTo>
                  <a:pt x="42" y="14"/>
                </a:lnTo>
                <a:lnTo>
                  <a:pt x="44" y="12"/>
                </a:lnTo>
                <a:lnTo>
                  <a:pt x="44" y="9"/>
                </a:lnTo>
                <a:lnTo>
                  <a:pt x="44" y="6"/>
                </a:lnTo>
                <a:lnTo>
                  <a:pt x="44" y="3"/>
                </a:lnTo>
                <a:lnTo>
                  <a:pt x="44" y="0"/>
                </a:lnTo>
                <a:lnTo>
                  <a:pt x="3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8" name="Freeform 124"/>
          <p:cNvSpPr>
            <a:spLocks/>
          </p:cNvSpPr>
          <p:nvPr/>
        </p:nvSpPr>
        <p:spPr bwMode="auto">
          <a:xfrm>
            <a:off x="4803946" y="4946652"/>
            <a:ext cx="39687" cy="74613"/>
          </a:xfrm>
          <a:custGeom>
            <a:avLst/>
            <a:gdLst>
              <a:gd name="T0" fmla="*/ 0 w 25"/>
              <a:gd name="T1" fmla="*/ 7 h 47"/>
              <a:gd name="T2" fmla="*/ 1 w 25"/>
              <a:gd name="T3" fmla="*/ 10 h 47"/>
              <a:gd name="T4" fmla="*/ 4 w 25"/>
              <a:gd name="T5" fmla="*/ 12 h 47"/>
              <a:gd name="T6" fmla="*/ 6 w 25"/>
              <a:gd name="T7" fmla="*/ 13 h 47"/>
              <a:gd name="T8" fmla="*/ 7 w 25"/>
              <a:gd name="T9" fmla="*/ 16 h 47"/>
              <a:gd name="T10" fmla="*/ 9 w 25"/>
              <a:gd name="T11" fmla="*/ 19 h 47"/>
              <a:gd name="T12" fmla="*/ 10 w 25"/>
              <a:gd name="T13" fmla="*/ 22 h 47"/>
              <a:gd name="T14" fmla="*/ 11 w 25"/>
              <a:gd name="T15" fmla="*/ 25 h 47"/>
              <a:gd name="T16" fmla="*/ 13 w 25"/>
              <a:gd name="T17" fmla="*/ 28 h 47"/>
              <a:gd name="T18" fmla="*/ 13 w 25"/>
              <a:gd name="T19" fmla="*/ 31 h 47"/>
              <a:gd name="T20" fmla="*/ 14 w 25"/>
              <a:gd name="T21" fmla="*/ 34 h 47"/>
              <a:gd name="T22" fmla="*/ 16 w 25"/>
              <a:gd name="T23" fmla="*/ 37 h 47"/>
              <a:gd name="T24" fmla="*/ 16 w 25"/>
              <a:gd name="T25" fmla="*/ 40 h 47"/>
              <a:gd name="T26" fmla="*/ 16 w 25"/>
              <a:gd name="T27" fmla="*/ 43 h 47"/>
              <a:gd name="T28" fmla="*/ 16 w 25"/>
              <a:gd name="T29" fmla="*/ 46 h 47"/>
              <a:gd name="T30" fmla="*/ 25 w 25"/>
              <a:gd name="T31" fmla="*/ 47 h 47"/>
              <a:gd name="T32" fmla="*/ 25 w 25"/>
              <a:gd name="T33" fmla="*/ 44 h 47"/>
              <a:gd name="T34" fmla="*/ 25 w 25"/>
              <a:gd name="T35" fmla="*/ 41 h 47"/>
              <a:gd name="T36" fmla="*/ 25 w 25"/>
              <a:gd name="T37" fmla="*/ 37 h 47"/>
              <a:gd name="T38" fmla="*/ 23 w 25"/>
              <a:gd name="T39" fmla="*/ 34 h 47"/>
              <a:gd name="T40" fmla="*/ 23 w 25"/>
              <a:gd name="T41" fmla="*/ 31 h 47"/>
              <a:gd name="T42" fmla="*/ 22 w 25"/>
              <a:gd name="T43" fmla="*/ 28 h 47"/>
              <a:gd name="T44" fmla="*/ 20 w 25"/>
              <a:gd name="T45" fmla="*/ 25 h 47"/>
              <a:gd name="T46" fmla="*/ 20 w 25"/>
              <a:gd name="T47" fmla="*/ 22 h 47"/>
              <a:gd name="T48" fmla="*/ 19 w 25"/>
              <a:gd name="T49" fmla="*/ 19 h 47"/>
              <a:gd name="T50" fmla="*/ 17 w 25"/>
              <a:gd name="T51" fmla="*/ 16 h 47"/>
              <a:gd name="T52" fmla="*/ 16 w 25"/>
              <a:gd name="T53" fmla="*/ 13 h 47"/>
              <a:gd name="T54" fmla="*/ 14 w 25"/>
              <a:gd name="T55" fmla="*/ 10 h 47"/>
              <a:gd name="T56" fmla="*/ 11 w 25"/>
              <a:gd name="T57" fmla="*/ 9 h 47"/>
              <a:gd name="T58" fmla="*/ 10 w 25"/>
              <a:gd name="T59" fmla="*/ 6 h 47"/>
              <a:gd name="T60" fmla="*/ 9 w 25"/>
              <a:gd name="T61" fmla="*/ 3 h 47"/>
              <a:gd name="T62" fmla="*/ 6 w 25"/>
              <a:gd name="T63" fmla="*/ 1 h 47"/>
              <a:gd name="T64" fmla="*/ 6 w 25"/>
              <a:gd name="T65" fmla="*/ 1 h 47"/>
              <a:gd name="T66" fmla="*/ 1 w 25"/>
              <a:gd name="T67" fmla="*/ 9 h 4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5"/>
              <a:gd name="T103" fmla="*/ 0 h 47"/>
              <a:gd name="T104" fmla="*/ 25 w 25"/>
              <a:gd name="T105" fmla="*/ 47 h 4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5" h="47">
                <a:moveTo>
                  <a:pt x="1" y="9"/>
                </a:moveTo>
                <a:lnTo>
                  <a:pt x="0" y="7"/>
                </a:lnTo>
                <a:lnTo>
                  <a:pt x="1" y="9"/>
                </a:lnTo>
                <a:lnTo>
                  <a:pt x="1" y="10"/>
                </a:lnTo>
                <a:lnTo>
                  <a:pt x="3" y="10"/>
                </a:lnTo>
                <a:lnTo>
                  <a:pt x="4" y="12"/>
                </a:lnTo>
                <a:lnTo>
                  <a:pt x="4" y="13"/>
                </a:lnTo>
                <a:lnTo>
                  <a:pt x="6" y="13"/>
                </a:lnTo>
                <a:lnTo>
                  <a:pt x="6" y="15"/>
                </a:lnTo>
                <a:lnTo>
                  <a:pt x="7" y="16"/>
                </a:lnTo>
                <a:lnTo>
                  <a:pt x="9" y="18"/>
                </a:lnTo>
                <a:lnTo>
                  <a:pt x="9" y="19"/>
                </a:lnTo>
                <a:lnTo>
                  <a:pt x="10" y="21"/>
                </a:lnTo>
                <a:lnTo>
                  <a:pt x="10" y="22"/>
                </a:lnTo>
                <a:lnTo>
                  <a:pt x="11" y="24"/>
                </a:lnTo>
                <a:lnTo>
                  <a:pt x="11" y="25"/>
                </a:lnTo>
                <a:lnTo>
                  <a:pt x="11" y="27"/>
                </a:lnTo>
                <a:lnTo>
                  <a:pt x="13" y="28"/>
                </a:lnTo>
                <a:lnTo>
                  <a:pt x="13" y="30"/>
                </a:lnTo>
                <a:lnTo>
                  <a:pt x="13" y="31"/>
                </a:lnTo>
                <a:lnTo>
                  <a:pt x="14" y="32"/>
                </a:lnTo>
                <a:lnTo>
                  <a:pt x="14" y="34"/>
                </a:lnTo>
                <a:lnTo>
                  <a:pt x="14" y="35"/>
                </a:lnTo>
                <a:lnTo>
                  <a:pt x="16" y="37"/>
                </a:lnTo>
                <a:lnTo>
                  <a:pt x="16" y="38"/>
                </a:lnTo>
                <a:lnTo>
                  <a:pt x="16" y="40"/>
                </a:lnTo>
                <a:lnTo>
                  <a:pt x="16" y="41"/>
                </a:lnTo>
                <a:lnTo>
                  <a:pt x="16" y="43"/>
                </a:lnTo>
                <a:lnTo>
                  <a:pt x="16" y="44"/>
                </a:lnTo>
                <a:lnTo>
                  <a:pt x="16" y="46"/>
                </a:lnTo>
                <a:lnTo>
                  <a:pt x="16" y="47"/>
                </a:lnTo>
                <a:lnTo>
                  <a:pt x="25" y="47"/>
                </a:lnTo>
                <a:lnTo>
                  <a:pt x="25" y="46"/>
                </a:lnTo>
                <a:lnTo>
                  <a:pt x="25" y="44"/>
                </a:lnTo>
                <a:lnTo>
                  <a:pt x="25" y="43"/>
                </a:lnTo>
                <a:lnTo>
                  <a:pt x="25" y="41"/>
                </a:lnTo>
                <a:lnTo>
                  <a:pt x="25" y="40"/>
                </a:lnTo>
                <a:lnTo>
                  <a:pt x="25" y="37"/>
                </a:lnTo>
                <a:lnTo>
                  <a:pt x="23" y="35"/>
                </a:lnTo>
                <a:lnTo>
                  <a:pt x="23" y="34"/>
                </a:lnTo>
                <a:lnTo>
                  <a:pt x="23" y="32"/>
                </a:lnTo>
                <a:lnTo>
                  <a:pt x="23" y="31"/>
                </a:lnTo>
                <a:lnTo>
                  <a:pt x="22" y="30"/>
                </a:lnTo>
                <a:lnTo>
                  <a:pt x="22" y="28"/>
                </a:lnTo>
                <a:lnTo>
                  <a:pt x="22" y="27"/>
                </a:lnTo>
                <a:lnTo>
                  <a:pt x="20" y="25"/>
                </a:lnTo>
                <a:lnTo>
                  <a:pt x="20" y="24"/>
                </a:lnTo>
                <a:lnTo>
                  <a:pt x="20" y="22"/>
                </a:lnTo>
                <a:lnTo>
                  <a:pt x="19" y="21"/>
                </a:lnTo>
                <a:lnTo>
                  <a:pt x="19" y="19"/>
                </a:lnTo>
                <a:lnTo>
                  <a:pt x="17" y="18"/>
                </a:lnTo>
                <a:lnTo>
                  <a:pt x="17" y="16"/>
                </a:lnTo>
                <a:lnTo>
                  <a:pt x="16" y="15"/>
                </a:lnTo>
                <a:lnTo>
                  <a:pt x="16" y="13"/>
                </a:lnTo>
                <a:lnTo>
                  <a:pt x="14" y="12"/>
                </a:lnTo>
                <a:lnTo>
                  <a:pt x="14" y="10"/>
                </a:lnTo>
                <a:lnTo>
                  <a:pt x="13" y="9"/>
                </a:lnTo>
                <a:lnTo>
                  <a:pt x="11" y="9"/>
                </a:lnTo>
                <a:lnTo>
                  <a:pt x="11" y="7"/>
                </a:lnTo>
                <a:lnTo>
                  <a:pt x="10" y="6"/>
                </a:lnTo>
                <a:lnTo>
                  <a:pt x="9" y="4"/>
                </a:lnTo>
                <a:lnTo>
                  <a:pt x="9" y="3"/>
                </a:lnTo>
                <a:lnTo>
                  <a:pt x="7" y="3"/>
                </a:lnTo>
                <a:lnTo>
                  <a:pt x="6" y="1"/>
                </a:lnTo>
                <a:lnTo>
                  <a:pt x="4" y="0"/>
                </a:lnTo>
                <a:lnTo>
                  <a:pt x="6" y="1"/>
                </a:lnTo>
                <a:lnTo>
                  <a:pt x="4" y="0"/>
                </a:lnTo>
                <a:lnTo>
                  <a:pt x="1" y="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9" name="Freeform 125"/>
          <p:cNvSpPr>
            <a:spLocks/>
          </p:cNvSpPr>
          <p:nvPr/>
        </p:nvSpPr>
        <p:spPr bwMode="auto">
          <a:xfrm>
            <a:off x="4594394" y="4672015"/>
            <a:ext cx="215900" cy="288925"/>
          </a:xfrm>
          <a:custGeom>
            <a:avLst/>
            <a:gdLst>
              <a:gd name="T0" fmla="*/ 0 w 136"/>
              <a:gd name="T1" fmla="*/ 7 h 182"/>
              <a:gd name="T2" fmla="*/ 1 w 136"/>
              <a:gd name="T3" fmla="*/ 20 h 182"/>
              <a:gd name="T4" fmla="*/ 4 w 136"/>
              <a:gd name="T5" fmla="*/ 35 h 182"/>
              <a:gd name="T6" fmla="*/ 7 w 136"/>
              <a:gd name="T7" fmla="*/ 49 h 182"/>
              <a:gd name="T8" fmla="*/ 11 w 136"/>
              <a:gd name="T9" fmla="*/ 63 h 182"/>
              <a:gd name="T10" fmla="*/ 17 w 136"/>
              <a:gd name="T11" fmla="*/ 77 h 182"/>
              <a:gd name="T12" fmla="*/ 25 w 136"/>
              <a:gd name="T13" fmla="*/ 89 h 182"/>
              <a:gd name="T14" fmla="*/ 32 w 136"/>
              <a:gd name="T15" fmla="*/ 102 h 182"/>
              <a:gd name="T16" fmla="*/ 41 w 136"/>
              <a:gd name="T17" fmla="*/ 114 h 182"/>
              <a:gd name="T18" fmla="*/ 51 w 136"/>
              <a:gd name="T19" fmla="*/ 126 h 182"/>
              <a:gd name="T20" fmla="*/ 61 w 136"/>
              <a:gd name="T21" fmla="*/ 136 h 182"/>
              <a:gd name="T22" fmla="*/ 73 w 136"/>
              <a:gd name="T23" fmla="*/ 146 h 182"/>
              <a:gd name="T24" fmla="*/ 85 w 136"/>
              <a:gd name="T25" fmla="*/ 155 h 182"/>
              <a:gd name="T26" fmla="*/ 98 w 136"/>
              <a:gd name="T27" fmla="*/ 164 h 182"/>
              <a:gd name="T28" fmla="*/ 111 w 136"/>
              <a:gd name="T29" fmla="*/ 171 h 182"/>
              <a:gd name="T30" fmla="*/ 126 w 136"/>
              <a:gd name="T31" fmla="*/ 179 h 182"/>
              <a:gd name="T32" fmla="*/ 136 w 136"/>
              <a:gd name="T33" fmla="*/ 173 h 182"/>
              <a:gd name="T34" fmla="*/ 123 w 136"/>
              <a:gd name="T35" fmla="*/ 167 h 182"/>
              <a:gd name="T36" fmla="*/ 108 w 136"/>
              <a:gd name="T37" fmla="*/ 160 h 182"/>
              <a:gd name="T38" fmla="*/ 96 w 136"/>
              <a:gd name="T39" fmla="*/ 152 h 182"/>
              <a:gd name="T40" fmla="*/ 83 w 136"/>
              <a:gd name="T41" fmla="*/ 143 h 182"/>
              <a:gd name="T42" fmla="*/ 73 w 136"/>
              <a:gd name="T43" fmla="*/ 134 h 182"/>
              <a:gd name="T44" fmla="*/ 63 w 136"/>
              <a:gd name="T45" fmla="*/ 124 h 182"/>
              <a:gd name="T46" fmla="*/ 52 w 136"/>
              <a:gd name="T47" fmla="*/ 114 h 182"/>
              <a:gd name="T48" fmla="*/ 44 w 136"/>
              <a:gd name="T49" fmla="*/ 102 h 182"/>
              <a:gd name="T50" fmla="*/ 36 w 136"/>
              <a:gd name="T51" fmla="*/ 90 h 182"/>
              <a:gd name="T52" fmla="*/ 29 w 136"/>
              <a:gd name="T53" fmla="*/ 78 h 182"/>
              <a:gd name="T54" fmla="*/ 23 w 136"/>
              <a:gd name="T55" fmla="*/ 66 h 182"/>
              <a:gd name="T56" fmla="*/ 17 w 136"/>
              <a:gd name="T57" fmla="*/ 53 h 182"/>
              <a:gd name="T58" fmla="*/ 14 w 136"/>
              <a:gd name="T59" fmla="*/ 40 h 182"/>
              <a:gd name="T60" fmla="*/ 11 w 136"/>
              <a:gd name="T61" fmla="*/ 26 h 182"/>
              <a:gd name="T62" fmla="*/ 10 w 136"/>
              <a:gd name="T63" fmla="*/ 13 h 182"/>
              <a:gd name="T64" fmla="*/ 8 w 136"/>
              <a:gd name="T65" fmla="*/ 0 h 18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182"/>
              <a:gd name="T101" fmla="*/ 136 w 136"/>
              <a:gd name="T102" fmla="*/ 182 h 18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182">
                <a:moveTo>
                  <a:pt x="0" y="0"/>
                </a:moveTo>
                <a:lnTo>
                  <a:pt x="0" y="7"/>
                </a:lnTo>
                <a:lnTo>
                  <a:pt x="1" y="15"/>
                </a:lnTo>
                <a:lnTo>
                  <a:pt x="1" y="20"/>
                </a:lnTo>
                <a:lnTo>
                  <a:pt x="3" y="28"/>
                </a:lnTo>
                <a:lnTo>
                  <a:pt x="4" y="35"/>
                </a:lnTo>
                <a:lnTo>
                  <a:pt x="6" y="43"/>
                </a:lnTo>
                <a:lnTo>
                  <a:pt x="7" y="49"/>
                </a:lnTo>
                <a:lnTo>
                  <a:pt x="10" y="56"/>
                </a:lnTo>
                <a:lnTo>
                  <a:pt x="11" y="63"/>
                </a:lnTo>
                <a:lnTo>
                  <a:pt x="14" y="69"/>
                </a:lnTo>
                <a:lnTo>
                  <a:pt x="17" y="77"/>
                </a:lnTo>
                <a:lnTo>
                  <a:pt x="20" y="83"/>
                </a:lnTo>
                <a:lnTo>
                  <a:pt x="25" y="89"/>
                </a:lnTo>
                <a:lnTo>
                  <a:pt x="28" y="96"/>
                </a:lnTo>
                <a:lnTo>
                  <a:pt x="32" y="102"/>
                </a:lnTo>
                <a:lnTo>
                  <a:pt x="36" y="108"/>
                </a:lnTo>
                <a:lnTo>
                  <a:pt x="41" y="114"/>
                </a:lnTo>
                <a:lnTo>
                  <a:pt x="45" y="120"/>
                </a:lnTo>
                <a:lnTo>
                  <a:pt x="51" y="126"/>
                </a:lnTo>
                <a:lnTo>
                  <a:pt x="55" y="130"/>
                </a:lnTo>
                <a:lnTo>
                  <a:pt x="61" y="136"/>
                </a:lnTo>
                <a:lnTo>
                  <a:pt x="67" y="140"/>
                </a:lnTo>
                <a:lnTo>
                  <a:pt x="73" y="146"/>
                </a:lnTo>
                <a:lnTo>
                  <a:pt x="79" y="151"/>
                </a:lnTo>
                <a:lnTo>
                  <a:pt x="85" y="155"/>
                </a:lnTo>
                <a:lnTo>
                  <a:pt x="91" y="160"/>
                </a:lnTo>
                <a:lnTo>
                  <a:pt x="98" y="164"/>
                </a:lnTo>
                <a:lnTo>
                  <a:pt x="105" y="168"/>
                </a:lnTo>
                <a:lnTo>
                  <a:pt x="111" y="171"/>
                </a:lnTo>
                <a:lnTo>
                  <a:pt x="118" y="176"/>
                </a:lnTo>
                <a:lnTo>
                  <a:pt x="126" y="179"/>
                </a:lnTo>
                <a:lnTo>
                  <a:pt x="133" y="182"/>
                </a:lnTo>
                <a:lnTo>
                  <a:pt x="136" y="173"/>
                </a:lnTo>
                <a:lnTo>
                  <a:pt x="129" y="170"/>
                </a:lnTo>
                <a:lnTo>
                  <a:pt x="123" y="167"/>
                </a:lnTo>
                <a:lnTo>
                  <a:pt x="116" y="164"/>
                </a:lnTo>
                <a:lnTo>
                  <a:pt x="108" y="160"/>
                </a:lnTo>
                <a:lnTo>
                  <a:pt x="102" y="157"/>
                </a:lnTo>
                <a:lnTo>
                  <a:pt x="96" y="152"/>
                </a:lnTo>
                <a:lnTo>
                  <a:pt x="91" y="148"/>
                </a:lnTo>
                <a:lnTo>
                  <a:pt x="83" y="143"/>
                </a:lnTo>
                <a:lnTo>
                  <a:pt x="79" y="139"/>
                </a:lnTo>
                <a:lnTo>
                  <a:pt x="73" y="134"/>
                </a:lnTo>
                <a:lnTo>
                  <a:pt x="67" y="129"/>
                </a:lnTo>
                <a:lnTo>
                  <a:pt x="63" y="124"/>
                </a:lnTo>
                <a:lnTo>
                  <a:pt x="57" y="120"/>
                </a:lnTo>
                <a:lnTo>
                  <a:pt x="52" y="114"/>
                </a:lnTo>
                <a:lnTo>
                  <a:pt x="48" y="108"/>
                </a:lnTo>
                <a:lnTo>
                  <a:pt x="44" y="102"/>
                </a:lnTo>
                <a:lnTo>
                  <a:pt x="39" y="96"/>
                </a:lnTo>
                <a:lnTo>
                  <a:pt x="36" y="90"/>
                </a:lnTo>
                <a:lnTo>
                  <a:pt x="32" y="84"/>
                </a:lnTo>
                <a:lnTo>
                  <a:pt x="29" y="78"/>
                </a:lnTo>
                <a:lnTo>
                  <a:pt x="26" y="72"/>
                </a:lnTo>
                <a:lnTo>
                  <a:pt x="23" y="66"/>
                </a:lnTo>
                <a:lnTo>
                  <a:pt x="20" y="60"/>
                </a:lnTo>
                <a:lnTo>
                  <a:pt x="17" y="53"/>
                </a:lnTo>
                <a:lnTo>
                  <a:pt x="16" y="47"/>
                </a:lnTo>
                <a:lnTo>
                  <a:pt x="14" y="40"/>
                </a:lnTo>
                <a:lnTo>
                  <a:pt x="13" y="34"/>
                </a:lnTo>
                <a:lnTo>
                  <a:pt x="11" y="26"/>
                </a:lnTo>
                <a:lnTo>
                  <a:pt x="10" y="20"/>
                </a:lnTo>
                <a:lnTo>
                  <a:pt x="10" y="13"/>
                </a:lnTo>
                <a:lnTo>
                  <a:pt x="8" y="7"/>
                </a:lnTo>
                <a:lnTo>
                  <a:pt x="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70" name="Freeform 126"/>
          <p:cNvSpPr>
            <a:spLocks/>
          </p:cNvSpPr>
          <p:nvPr/>
        </p:nvSpPr>
        <p:spPr bwMode="auto">
          <a:xfrm>
            <a:off x="4594396" y="4354513"/>
            <a:ext cx="363537" cy="317500"/>
          </a:xfrm>
          <a:custGeom>
            <a:avLst/>
            <a:gdLst>
              <a:gd name="T0" fmla="*/ 217 w 229"/>
              <a:gd name="T1" fmla="*/ 0 h 200"/>
              <a:gd name="T2" fmla="*/ 195 w 229"/>
              <a:gd name="T3" fmla="*/ 3 h 200"/>
              <a:gd name="T4" fmla="*/ 171 w 229"/>
              <a:gd name="T5" fmla="*/ 6 h 200"/>
              <a:gd name="T6" fmla="*/ 151 w 229"/>
              <a:gd name="T7" fmla="*/ 12 h 200"/>
              <a:gd name="T8" fmla="*/ 130 w 229"/>
              <a:gd name="T9" fmla="*/ 19 h 200"/>
              <a:gd name="T10" fmla="*/ 111 w 229"/>
              <a:gd name="T11" fmla="*/ 28 h 200"/>
              <a:gd name="T12" fmla="*/ 92 w 229"/>
              <a:gd name="T13" fmla="*/ 40 h 200"/>
              <a:gd name="T14" fmla="*/ 76 w 229"/>
              <a:gd name="T15" fmla="*/ 52 h 200"/>
              <a:gd name="T16" fmla="*/ 60 w 229"/>
              <a:gd name="T17" fmla="*/ 65 h 200"/>
              <a:gd name="T18" fmla="*/ 45 w 229"/>
              <a:gd name="T19" fmla="*/ 80 h 200"/>
              <a:gd name="T20" fmla="*/ 33 w 229"/>
              <a:gd name="T21" fmla="*/ 96 h 200"/>
              <a:gd name="T22" fmla="*/ 23 w 229"/>
              <a:gd name="T23" fmla="*/ 112 h 200"/>
              <a:gd name="T24" fmla="*/ 14 w 229"/>
              <a:gd name="T25" fmla="*/ 130 h 200"/>
              <a:gd name="T26" fmla="*/ 7 w 229"/>
              <a:gd name="T27" fmla="*/ 149 h 200"/>
              <a:gd name="T28" fmla="*/ 3 w 229"/>
              <a:gd name="T29" fmla="*/ 169 h 200"/>
              <a:gd name="T30" fmla="*/ 0 w 229"/>
              <a:gd name="T31" fmla="*/ 189 h 200"/>
              <a:gd name="T32" fmla="*/ 8 w 229"/>
              <a:gd name="T33" fmla="*/ 200 h 200"/>
              <a:gd name="T34" fmla="*/ 10 w 229"/>
              <a:gd name="T35" fmla="*/ 180 h 200"/>
              <a:gd name="T36" fmla="*/ 13 w 229"/>
              <a:gd name="T37" fmla="*/ 161 h 200"/>
              <a:gd name="T38" fmla="*/ 19 w 229"/>
              <a:gd name="T39" fmla="*/ 143 h 200"/>
              <a:gd name="T40" fmla="*/ 26 w 229"/>
              <a:gd name="T41" fmla="*/ 126 h 200"/>
              <a:gd name="T42" fmla="*/ 35 w 229"/>
              <a:gd name="T43" fmla="*/ 109 h 200"/>
              <a:gd name="T44" fmla="*/ 47 w 229"/>
              <a:gd name="T45" fmla="*/ 93 h 200"/>
              <a:gd name="T46" fmla="*/ 58 w 229"/>
              <a:gd name="T47" fmla="*/ 78 h 200"/>
              <a:gd name="T48" fmla="*/ 73 w 229"/>
              <a:gd name="T49" fmla="*/ 65 h 200"/>
              <a:gd name="T50" fmla="*/ 89 w 229"/>
              <a:gd name="T51" fmla="*/ 53 h 200"/>
              <a:gd name="T52" fmla="*/ 105 w 229"/>
              <a:gd name="T53" fmla="*/ 41 h 200"/>
              <a:gd name="T54" fmla="*/ 124 w 229"/>
              <a:gd name="T55" fmla="*/ 32 h 200"/>
              <a:gd name="T56" fmla="*/ 143 w 229"/>
              <a:gd name="T57" fmla="*/ 24 h 200"/>
              <a:gd name="T58" fmla="*/ 164 w 229"/>
              <a:gd name="T59" fmla="*/ 18 h 200"/>
              <a:gd name="T60" fmla="*/ 185 w 229"/>
              <a:gd name="T61" fmla="*/ 13 h 200"/>
              <a:gd name="T62" fmla="*/ 207 w 229"/>
              <a:gd name="T63" fmla="*/ 10 h 200"/>
              <a:gd name="T64" fmla="*/ 229 w 229"/>
              <a:gd name="T65" fmla="*/ 9 h 2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9"/>
              <a:gd name="T100" fmla="*/ 0 h 200"/>
              <a:gd name="T101" fmla="*/ 229 w 229"/>
              <a:gd name="T102" fmla="*/ 200 h 20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9" h="200">
                <a:moveTo>
                  <a:pt x="229" y="0"/>
                </a:moveTo>
                <a:lnTo>
                  <a:pt x="217" y="0"/>
                </a:lnTo>
                <a:lnTo>
                  <a:pt x="205" y="1"/>
                </a:lnTo>
                <a:lnTo>
                  <a:pt x="195" y="3"/>
                </a:lnTo>
                <a:lnTo>
                  <a:pt x="183" y="4"/>
                </a:lnTo>
                <a:lnTo>
                  <a:pt x="171" y="6"/>
                </a:lnTo>
                <a:lnTo>
                  <a:pt x="161" y="9"/>
                </a:lnTo>
                <a:lnTo>
                  <a:pt x="151" y="12"/>
                </a:lnTo>
                <a:lnTo>
                  <a:pt x="141" y="16"/>
                </a:lnTo>
                <a:lnTo>
                  <a:pt x="130" y="19"/>
                </a:lnTo>
                <a:lnTo>
                  <a:pt x="120" y="24"/>
                </a:lnTo>
                <a:lnTo>
                  <a:pt x="111" y="28"/>
                </a:lnTo>
                <a:lnTo>
                  <a:pt x="101" y="34"/>
                </a:lnTo>
                <a:lnTo>
                  <a:pt x="92" y="40"/>
                </a:lnTo>
                <a:lnTo>
                  <a:pt x="83" y="46"/>
                </a:lnTo>
                <a:lnTo>
                  <a:pt x="76" y="52"/>
                </a:lnTo>
                <a:lnTo>
                  <a:pt x="67" y="58"/>
                </a:lnTo>
                <a:lnTo>
                  <a:pt x="60" y="65"/>
                </a:lnTo>
                <a:lnTo>
                  <a:pt x="52" y="72"/>
                </a:lnTo>
                <a:lnTo>
                  <a:pt x="45" y="80"/>
                </a:lnTo>
                <a:lnTo>
                  <a:pt x="39" y="87"/>
                </a:lnTo>
                <a:lnTo>
                  <a:pt x="33" y="96"/>
                </a:lnTo>
                <a:lnTo>
                  <a:pt x="28" y="103"/>
                </a:lnTo>
                <a:lnTo>
                  <a:pt x="23" y="112"/>
                </a:lnTo>
                <a:lnTo>
                  <a:pt x="19" y="121"/>
                </a:lnTo>
                <a:lnTo>
                  <a:pt x="14" y="130"/>
                </a:lnTo>
                <a:lnTo>
                  <a:pt x="10" y="141"/>
                </a:lnTo>
                <a:lnTo>
                  <a:pt x="7" y="149"/>
                </a:lnTo>
                <a:lnTo>
                  <a:pt x="4" y="160"/>
                </a:lnTo>
                <a:lnTo>
                  <a:pt x="3" y="169"/>
                </a:lnTo>
                <a:lnTo>
                  <a:pt x="1" y="179"/>
                </a:lnTo>
                <a:lnTo>
                  <a:pt x="0" y="189"/>
                </a:lnTo>
                <a:lnTo>
                  <a:pt x="0" y="200"/>
                </a:lnTo>
                <a:lnTo>
                  <a:pt x="8" y="200"/>
                </a:lnTo>
                <a:lnTo>
                  <a:pt x="8" y="189"/>
                </a:lnTo>
                <a:lnTo>
                  <a:pt x="10" y="180"/>
                </a:lnTo>
                <a:lnTo>
                  <a:pt x="11" y="170"/>
                </a:lnTo>
                <a:lnTo>
                  <a:pt x="13" y="161"/>
                </a:lnTo>
                <a:lnTo>
                  <a:pt x="16" y="152"/>
                </a:lnTo>
                <a:lnTo>
                  <a:pt x="19" y="143"/>
                </a:lnTo>
                <a:lnTo>
                  <a:pt x="22" y="135"/>
                </a:lnTo>
                <a:lnTo>
                  <a:pt x="26" y="126"/>
                </a:lnTo>
                <a:lnTo>
                  <a:pt x="30" y="117"/>
                </a:lnTo>
                <a:lnTo>
                  <a:pt x="35" y="109"/>
                </a:lnTo>
                <a:lnTo>
                  <a:pt x="41" y="101"/>
                </a:lnTo>
                <a:lnTo>
                  <a:pt x="47" y="93"/>
                </a:lnTo>
                <a:lnTo>
                  <a:pt x="52" y="86"/>
                </a:lnTo>
                <a:lnTo>
                  <a:pt x="58" y="78"/>
                </a:lnTo>
                <a:lnTo>
                  <a:pt x="66" y="71"/>
                </a:lnTo>
                <a:lnTo>
                  <a:pt x="73" y="65"/>
                </a:lnTo>
                <a:lnTo>
                  <a:pt x="80" y="59"/>
                </a:lnTo>
                <a:lnTo>
                  <a:pt x="89" y="53"/>
                </a:lnTo>
                <a:lnTo>
                  <a:pt x="96" y="47"/>
                </a:lnTo>
                <a:lnTo>
                  <a:pt x="105" y="41"/>
                </a:lnTo>
                <a:lnTo>
                  <a:pt x="114" y="37"/>
                </a:lnTo>
                <a:lnTo>
                  <a:pt x="124" y="32"/>
                </a:lnTo>
                <a:lnTo>
                  <a:pt x="133" y="28"/>
                </a:lnTo>
                <a:lnTo>
                  <a:pt x="143" y="24"/>
                </a:lnTo>
                <a:lnTo>
                  <a:pt x="154" y="21"/>
                </a:lnTo>
                <a:lnTo>
                  <a:pt x="164" y="18"/>
                </a:lnTo>
                <a:lnTo>
                  <a:pt x="174" y="15"/>
                </a:lnTo>
                <a:lnTo>
                  <a:pt x="185" y="13"/>
                </a:lnTo>
                <a:lnTo>
                  <a:pt x="195" y="10"/>
                </a:lnTo>
                <a:lnTo>
                  <a:pt x="207" y="10"/>
                </a:lnTo>
                <a:lnTo>
                  <a:pt x="218" y="9"/>
                </a:lnTo>
                <a:lnTo>
                  <a:pt x="229" y="9"/>
                </a:lnTo>
                <a:lnTo>
                  <a:pt x="2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71" name="Freeform 127"/>
          <p:cNvSpPr>
            <a:spLocks/>
          </p:cNvSpPr>
          <p:nvPr/>
        </p:nvSpPr>
        <p:spPr bwMode="auto">
          <a:xfrm>
            <a:off x="4957933" y="4354513"/>
            <a:ext cx="365125" cy="317500"/>
          </a:xfrm>
          <a:custGeom>
            <a:avLst/>
            <a:gdLst>
              <a:gd name="T0" fmla="*/ 228 w 230"/>
              <a:gd name="T1" fmla="*/ 189 h 200"/>
              <a:gd name="T2" fmla="*/ 227 w 230"/>
              <a:gd name="T3" fmla="*/ 169 h 200"/>
              <a:gd name="T4" fmla="*/ 223 w 230"/>
              <a:gd name="T5" fmla="*/ 149 h 200"/>
              <a:gd name="T6" fmla="*/ 215 w 230"/>
              <a:gd name="T7" fmla="*/ 130 h 200"/>
              <a:gd name="T8" fmla="*/ 206 w 230"/>
              <a:gd name="T9" fmla="*/ 112 h 200"/>
              <a:gd name="T10" fmla="*/ 196 w 230"/>
              <a:gd name="T11" fmla="*/ 96 h 200"/>
              <a:gd name="T12" fmla="*/ 183 w 230"/>
              <a:gd name="T13" fmla="*/ 80 h 200"/>
              <a:gd name="T14" fmla="*/ 170 w 230"/>
              <a:gd name="T15" fmla="*/ 65 h 200"/>
              <a:gd name="T16" fmla="*/ 154 w 230"/>
              <a:gd name="T17" fmla="*/ 52 h 200"/>
              <a:gd name="T18" fmla="*/ 137 w 230"/>
              <a:gd name="T19" fmla="*/ 40 h 200"/>
              <a:gd name="T20" fmla="*/ 118 w 230"/>
              <a:gd name="T21" fmla="*/ 28 h 200"/>
              <a:gd name="T22" fmla="*/ 99 w 230"/>
              <a:gd name="T23" fmla="*/ 19 h 200"/>
              <a:gd name="T24" fmla="*/ 79 w 230"/>
              <a:gd name="T25" fmla="*/ 12 h 200"/>
              <a:gd name="T26" fmla="*/ 57 w 230"/>
              <a:gd name="T27" fmla="*/ 6 h 200"/>
              <a:gd name="T28" fmla="*/ 35 w 230"/>
              <a:gd name="T29" fmla="*/ 3 h 200"/>
              <a:gd name="T30" fmla="*/ 11 w 230"/>
              <a:gd name="T31" fmla="*/ 0 h 200"/>
              <a:gd name="T32" fmla="*/ 0 w 230"/>
              <a:gd name="T33" fmla="*/ 9 h 200"/>
              <a:gd name="T34" fmla="*/ 23 w 230"/>
              <a:gd name="T35" fmla="*/ 10 h 200"/>
              <a:gd name="T36" fmla="*/ 45 w 230"/>
              <a:gd name="T37" fmla="*/ 13 h 200"/>
              <a:gd name="T38" fmla="*/ 66 w 230"/>
              <a:gd name="T39" fmla="*/ 18 h 200"/>
              <a:gd name="T40" fmla="*/ 86 w 230"/>
              <a:gd name="T41" fmla="*/ 24 h 200"/>
              <a:gd name="T42" fmla="*/ 105 w 230"/>
              <a:gd name="T43" fmla="*/ 32 h 200"/>
              <a:gd name="T44" fmla="*/ 123 w 230"/>
              <a:gd name="T45" fmla="*/ 41 h 200"/>
              <a:gd name="T46" fmla="*/ 140 w 230"/>
              <a:gd name="T47" fmla="*/ 53 h 200"/>
              <a:gd name="T48" fmla="*/ 157 w 230"/>
              <a:gd name="T49" fmla="*/ 65 h 200"/>
              <a:gd name="T50" fmla="*/ 170 w 230"/>
              <a:gd name="T51" fmla="*/ 78 h 200"/>
              <a:gd name="T52" fmla="*/ 183 w 230"/>
              <a:gd name="T53" fmla="*/ 93 h 200"/>
              <a:gd name="T54" fmla="*/ 193 w 230"/>
              <a:gd name="T55" fmla="*/ 109 h 200"/>
              <a:gd name="T56" fmla="*/ 203 w 230"/>
              <a:gd name="T57" fmla="*/ 126 h 200"/>
              <a:gd name="T58" fmla="*/ 211 w 230"/>
              <a:gd name="T59" fmla="*/ 143 h 200"/>
              <a:gd name="T60" fmla="*/ 217 w 230"/>
              <a:gd name="T61" fmla="*/ 161 h 200"/>
              <a:gd name="T62" fmla="*/ 220 w 230"/>
              <a:gd name="T63" fmla="*/ 180 h 200"/>
              <a:gd name="T64" fmla="*/ 221 w 230"/>
              <a:gd name="T65" fmla="*/ 200 h 2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30"/>
              <a:gd name="T100" fmla="*/ 0 h 200"/>
              <a:gd name="T101" fmla="*/ 230 w 230"/>
              <a:gd name="T102" fmla="*/ 200 h 20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30" h="200">
                <a:moveTo>
                  <a:pt x="230" y="200"/>
                </a:moveTo>
                <a:lnTo>
                  <a:pt x="228" y="189"/>
                </a:lnTo>
                <a:lnTo>
                  <a:pt x="228" y="179"/>
                </a:lnTo>
                <a:lnTo>
                  <a:pt x="227" y="169"/>
                </a:lnTo>
                <a:lnTo>
                  <a:pt x="224" y="160"/>
                </a:lnTo>
                <a:lnTo>
                  <a:pt x="223" y="149"/>
                </a:lnTo>
                <a:lnTo>
                  <a:pt x="218" y="141"/>
                </a:lnTo>
                <a:lnTo>
                  <a:pt x="215" y="130"/>
                </a:lnTo>
                <a:lnTo>
                  <a:pt x="211" y="121"/>
                </a:lnTo>
                <a:lnTo>
                  <a:pt x="206" y="112"/>
                </a:lnTo>
                <a:lnTo>
                  <a:pt x="202" y="103"/>
                </a:lnTo>
                <a:lnTo>
                  <a:pt x="196" y="96"/>
                </a:lnTo>
                <a:lnTo>
                  <a:pt x="190" y="87"/>
                </a:lnTo>
                <a:lnTo>
                  <a:pt x="183" y="80"/>
                </a:lnTo>
                <a:lnTo>
                  <a:pt x="177" y="72"/>
                </a:lnTo>
                <a:lnTo>
                  <a:pt x="170" y="65"/>
                </a:lnTo>
                <a:lnTo>
                  <a:pt x="162" y="58"/>
                </a:lnTo>
                <a:lnTo>
                  <a:pt x="154" y="52"/>
                </a:lnTo>
                <a:lnTo>
                  <a:pt x="145" y="46"/>
                </a:lnTo>
                <a:lnTo>
                  <a:pt x="137" y="40"/>
                </a:lnTo>
                <a:lnTo>
                  <a:pt x="127" y="34"/>
                </a:lnTo>
                <a:lnTo>
                  <a:pt x="118" y="28"/>
                </a:lnTo>
                <a:lnTo>
                  <a:pt x="110" y="24"/>
                </a:lnTo>
                <a:lnTo>
                  <a:pt x="99" y="19"/>
                </a:lnTo>
                <a:lnTo>
                  <a:pt x="89" y="16"/>
                </a:lnTo>
                <a:lnTo>
                  <a:pt x="79" y="12"/>
                </a:lnTo>
                <a:lnTo>
                  <a:pt x="68" y="9"/>
                </a:lnTo>
                <a:lnTo>
                  <a:pt x="57" y="6"/>
                </a:lnTo>
                <a:lnTo>
                  <a:pt x="46" y="4"/>
                </a:lnTo>
                <a:lnTo>
                  <a:pt x="35" y="3"/>
                </a:lnTo>
                <a:lnTo>
                  <a:pt x="23" y="1"/>
                </a:lnTo>
                <a:lnTo>
                  <a:pt x="11" y="0"/>
                </a:lnTo>
                <a:lnTo>
                  <a:pt x="0" y="0"/>
                </a:lnTo>
                <a:lnTo>
                  <a:pt x="0" y="9"/>
                </a:lnTo>
                <a:lnTo>
                  <a:pt x="11" y="9"/>
                </a:lnTo>
                <a:lnTo>
                  <a:pt x="23" y="10"/>
                </a:lnTo>
                <a:lnTo>
                  <a:pt x="33" y="10"/>
                </a:lnTo>
                <a:lnTo>
                  <a:pt x="45" y="13"/>
                </a:lnTo>
                <a:lnTo>
                  <a:pt x="55" y="15"/>
                </a:lnTo>
                <a:lnTo>
                  <a:pt x="66" y="18"/>
                </a:lnTo>
                <a:lnTo>
                  <a:pt x="76" y="21"/>
                </a:lnTo>
                <a:lnTo>
                  <a:pt x="86" y="24"/>
                </a:lnTo>
                <a:lnTo>
                  <a:pt x="96" y="28"/>
                </a:lnTo>
                <a:lnTo>
                  <a:pt x="105" y="32"/>
                </a:lnTo>
                <a:lnTo>
                  <a:pt x="114" y="37"/>
                </a:lnTo>
                <a:lnTo>
                  <a:pt x="123" y="41"/>
                </a:lnTo>
                <a:lnTo>
                  <a:pt x="132" y="47"/>
                </a:lnTo>
                <a:lnTo>
                  <a:pt x="140" y="53"/>
                </a:lnTo>
                <a:lnTo>
                  <a:pt x="148" y="59"/>
                </a:lnTo>
                <a:lnTo>
                  <a:pt x="157" y="65"/>
                </a:lnTo>
                <a:lnTo>
                  <a:pt x="164" y="71"/>
                </a:lnTo>
                <a:lnTo>
                  <a:pt x="170" y="78"/>
                </a:lnTo>
                <a:lnTo>
                  <a:pt x="177" y="86"/>
                </a:lnTo>
                <a:lnTo>
                  <a:pt x="183" y="93"/>
                </a:lnTo>
                <a:lnTo>
                  <a:pt x="189" y="101"/>
                </a:lnTo>
                <a:lnTo>
                  <a:pt x="193" y="109"/>
                </a:lnTo>
                <a:lnTo>
                  <a:pt x="199" y="117"/>
                </a:lnTo>
                <a:lnTo>
                  <a:pt x="203" y="126"/>
                </a:lnTo>
                <a:lnTo>
                  <a:pt x="206" y="135"/>
                </a:lnTo>
                <a:lnTo>
                  <a:pt x="211" y="143"/>
                </a:lnTo>
                <a:lnTo>
                  <a:pt x="214" y="152"/>
                </a:lnTo>
                <a:lnTo>
                  <a:pt x="217" y="161"/>
                </a:lnTo>
                <a:lnTo>
                  <a:pt x="218" y="170"/>
                </a:lnTo>
                <a:lnTo>
                  <a:pt x="220" y="180"/>
                </a:lnTo>
                <a:lnTo>
                  <a:pt x="220" y="189"/>
                </a:lnTo>
                <a:lnTo>
                  <a:pt x="221" y="200"/>
                </a:lnTo>
                <a:lnTo>
                  <a:pt x="230" y="2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72" name="Freeform 128"/>
          <p:cNvSpPr>
            <a:spLocks/>
          </p:cNvSpPr>
          <p:nvPr/>
        </p:nvSpPr>
        <p:spPr bwMode="auto">
          <a:xfrm>
            <a:off x="5103983" y="4672015"/>
            <a:ext cx="219075" cy="288925"/>
          </a:xfrm>
          <a:custGeom>
            <a:avLst/>
            <a:gdLst>
              <a:gd name="T0" fmla="*/ 12 w 138"/>
              <a:gd name="T1" fmla="*/ 179 h 182"/>
              <a:gd name="T2" fmla="*/ 26 w 138"/>
              <a:gd name="T3" fmla="*/ 170 h 182"/>
              <a:gd name="T4" fmla="*/ 40 w 138"/>
              <a:gd name="T5" fmla="*/ 163 h 182"/>
              <a:gd name="T6" fmla="*/ 53 w 138"/>
              <a:gd name="T7" fmla="*/ 154 h 182"/>
              <a:gd name="T8" fmla="*/ 65 w 138"/>
              <a:gd name="T9" fmla="*/ 143 h 182"/>
              <a:gd name="T10" fmla="*/ 76 w 138"/>
              <a:gd name="T11" fmla="*/ 134 h 182"/>
              <a:gd name="T12" fmla="*/ 87 w 138"/>
              <a:gd name="T13" fmla="*/ 123 h 182"/>
              <a:gd name="T14" fmla="*/ 95 w 138"/>
              <a:gd name="T15" fmla="*/ 112 h 182"/>
              <a:gd name="T16" fmla="*/ 104 w 138"/>
              <a:gd name="T17" fmla="*/ 100 h 182"/>
              <a:gd name="T18" fmla="*/ 113 w 138"/>
              <a:gd name="T19" fmla="*/ 89 h 182"/>
              <a:gd name="T20" fmla="*/ 119 w 138"/>
              <a:gd name="T21" fmla="*/ 75 h 182"/>
              <a:gd name="T22" fmla="*/ 125 w 138"/>
              <a:gd name="T23" fmla="*/ 62 h 182"/>
              <a:gd name="T24" fmla="*/ 131 w 138"/>
              <a:gd name="T25" fmla="*/ 49 h 182"/>
              <a:gd name="T26" fmla="*/ 133 w 138"/>
              <a:gd name="T27" fmla="*/ 35 h 182"/>
              <a:gd name="T28" fmla="*/ 136 w 138"/>
              <a:gd name="T29" fmla="*/ 22 h 182"/>
              <a:gd name="T30" fmla="*/ 136 w 138"/>
              <a:gd name="T31" fmla="*/ 7 h 182"/>
              <a:gd name="T32" fmla="*/ 129 w 138"/>
              <a:gd name="T33" fmla="*/ 0 h 182"/>
              <a:gd name="T34" fmla="*/ 128 w 138"/>
              <a:gd name="T35" fmla="*/ 13 h 182"/>
              <a:gd name="T36" fmla="*/ 126 w 138"/>
              <a:gd name="T37" fmla="*/ 26 h 182"/>
              <a:gd name="T38" fmla="*/ 123 w 138"/>
              <a:gd name="T39" fmla="*/ 40 h 182"/>
              <a:gd name="T40" fmla="*/ 119 w 138"/>
              <a:gd name="T41" fmla="*/ 53 h 182"/>
              <a:gd name="T42" fmla="*/ 114 w 138"/>
              <a:gd name="T43" fmla="*/ 65 h 182"/>
              <a:gd name="T44" fmla="*/ 109 w 138"/>
              <a:gd name="T45" fmla="*/ 78 h 182"/>
              <a:gd name="T46" fmla="*/ 101 w 138"/>
              <a:gd name="T47" fmla="*/ 90 h 182"/>
              <a:gd name="T48" fmla="*/ 94 w 138"/>
              <a:gd name="T49" fmla="*/ 100 h 182"/>
              <a:gd name="T50" fmla="*/ 85 w 138"/>
              <a:gd name="T51" fmla="*/ 112 h 182"/>
              <a:gd name="T52" fmla="*/ 75 w 138"/>
              <a:gd name="T53" fmla="*/ 123 h 182"/>
              <a:gd name="T54" fmla="*/ 65 w 138"/>
              <a:gd name="T55" fmla="*/ 133 h 182"/>
              <a:gd name="T56" fmla="*/ 53 w 138"/>
              <a:gd name="T57" fmla="*/ 142 h 182"/>
              <a:gd name="T58" fmla="*/ 41 w 138"/>
              <a:gd name="T59" fmla="*/ 151 h 182"/>
              <a:gd name="T60" fmla="*/ 28 w 138"/>
              <a:gd name="T61" fmla="*/ 160 h 182"/>
              <a:gd name="T62" fmla="*/ 15 w 138"/>
              <a:gd name="T63" fmla="*/ 167 h 182"/>
              <a:gd name="T64" fmla="*/ 0 w 138"/>
              <a:gd name="T65" fmla="*/ 174 h 18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8"/>
              <a:gd name="T100" fmla="*/ 0 h 182"/>
              <a:gd name="T101" fmla="*/ 138 w 138"/>
              <a:gd name="T102" fmla="*/ 182 h 18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8" h="182">
                <a:moveTo>
                  <a:pt x="4" y="182"/>
                </a:moveTo>
                <a:lnTo>
                  <a:pt x="12" y="179"/>
                </a:lnTo>
                <a:lnTo>
                  <a:pt x="19" y="174"/>
                </a:lnTo>
                <a:lnTo>
                  <a:pt x="26" y="170"/>
                </a:lnTo>
                <a:lnTo>
                  <a:pt x="32" y="167"/>
                </a:lnTo>
                <a:lnTo>
                  <a:pt x="40" y="163"/>
                </a:lnTo>
                <a:lnTo>
                  <a:pt x="45" y="158"/>
                </a:lnTo>
                <a:lnTo>
                  <a:pt x="53" y="154"/>
                </a:lnTo>
                <a:lnTo>
                  <a:pt x="59" y="149"/>
                </a:lnTo>
                <a:lnTo>
                  <a:pt x="65" y="143"/>
                </a:lnTo>
                <a:lnTo>
                  <a:pt x="70" y="139"/>
                </a:lnTo>
                <a:lnTo>
                  <a:pt x="76" y="134"/>
                </a:lnTo>
                <a:lnTo>
                  <a:pt x="81" y="129"/>
                </a:lnTo>
                <a:lnTo>
                  <a:pt x="87" y="123"/>
                </a:lnTo>
                <a:lnTo>
                  <a:pt x="91" y="118"/>
                </a:lnTo>
                <a:lnTo>
                  <a:pt x="95" y="112"/>
                </a:lnTo>
                <a:lnTo>
                  <a:pt x="101" y="106"/>
                </a:lnTo>
                <a:lnTo>
                  <a:pt x="104" y="100"/>
                </a:lnTo>
                <a:lnTo>
                  <a:pt x="109" y="94"/>
                </a:lnTo>
                <a:lnTo>
                  <a:pt x="113" y="89"/>
                </a:lnTo>
                <a:lnTo>
                  <a:pt x="116" y="83"/>
                </a:lnTo>
                <a:lnTo>
                  <a:pt x="119" y="75"/>
                </a:lnTo>
                <a:lnTo>
                  <a:pt x="122" y="69"/>
                </a:lnTo>
                <a:lnTo>
                  <a:pt x="125" y="62"/>
                </a:lnTo>
                <a:lnTo>
                  <a:pt x="128" y="56"/>
                </a:lnTo>
                <a:lnTo>
                  <a:pt x="131" y="49"/>
                </a:lnTo>
                <a:lnTo>
                  <a:pt x="132" y="43"/>
                </a:lnTo>
                <a:lnTo>
                  <a:pt x="133" y="35"/>
                </a:lnTo>
                <a:lnTo>
                  <a:pt x="135" y="28"/>
                </a:lnTo>
                <a:lnTo>
                  <a:pt x="136" y="22"/>
                </a:lnTo>
                <a:lnTo>
                  <a:pt x="136" y="15"/>
                </a:lnTo>
                <a:lnTo>
                  <a:pt x="136" y="7"/>
                </a:lnTo>
                <a:lnTo>
                  <a:pt x="138" y="0"/>
                </a:lnTo>
                <a:lnTo>
                  <a:pt x="129" y="0"/>
                </a:lnTo>
                <a:lnTo>
                  <a:pt x="128" y="7"/>
                </a:lnTo>
                <a:lnTo>
                  <a:pt x="128" y="13"/>
                </a:lnTo>
                <a:lnTo>
                  <a:pt x="128" y="20"/>
                </a:lnTo>
                <a:lnTo>
                  <a:pt x="126" y="26"/>
                </a:lnTo>
                <a:lnTo>
                  <a:pt x="125" y="34"/>
                </a:lnTo>
                <a:lnTo>
                  <a:pt x="123" y="40"/>
                </a:lnTo>
                <a:lnTo>
                  <a:pt x="122" y="47"/>
                </a:lnTo>
                <a:lnTo>
                  <a:pt x="119" y="53"/>
                </a:lnTo>
                <a:lnTo>
                  <a:pt x="117" y="59"/>
                </a:lnTo>
                <a:lnTo>
                  <a:pt x="114" y="65"/>
                </a:lnTo>
                <a:lnTo>
                  <a:pt x="111" y="72"/>
                </a:lnTo>
                <a:lnTo>
                  <a:pt x="109" y="78"/>
                </a:lnTo>
                <a:lnTo>
                  <a:pt x="106" y="84"/>
                </a:lnTo>
                <a:lnTo>
                  <a:pt x="101" y="90"/>
                </a:lnTo>
                <a:lnTo>
                  <a:pt x="98" y="96"/>
                </a:lnTo>
                <a:lnTo>
                  <a:pt x="94" y="100"/>
                </a:lnTo>
                <a:lnTo>
                  <a:pt x="89" y="106"/>
                </a:lnTo>
                <a:lnTo>
                  <a:pt x="85" y="112"/>
                </a:lnTo>
                <a:lnTo>
                  <a:pt x="79" y="117"/>
                </a:lnTo>
                <a:lnTo>
                  <a:pt x="75" y="123"/>
                </a:lnTo>
                <a:lnTo>
                  <a:pt x="70" y="127"/>
                </a:lnTo>
                <a:lnTo>
                  <a:pt x="65" y="133"/>
                </a:lnTo>
                <a:lnTo>
                  <a:pt x="59" y="137"/>
                </a:lnTo>
                <a:lnTo>
                  <a:pt x="53" y="142"/>
                </a:lnTo>
                <a:lnTo>
                  <a:pt x="47" y="146"/>
                </a:lnTo>
                <a:lnTo>
                  <a:pt x="41" y="151"/>
                </a:lnTo>
                <a:lnTo>
                  <a:pt x="35" y="155"/>
                </a:lnTo>
                <a:lnTo>
                  <a:pt x="28" y="160"/>
                </a:lnTo>
                <a:lnTo>
                  <a:pt x="22" y="163"/>
                </a:lnTo>
                <a:lnTo>
                  <a:pt x="15" y="167"/>
                </a:lnTo>
                <a:lnTo>
                  <a:pt x="7" y="170"/>
                </a:lnTo>
                <a:lnTo>
                  <a:pt x="0" y="174"/>
                </a:lnTo>
                <a:lnTo>
                  <a:pt x="4" y="18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73" name="Freeform 129"/>
          <p:cNvSpPr>
            <a:spLocks/>
          </p:cNvSpPr>
          <p:nvPr/>
        </p:nvSpPr>
        <p:spPr bwMode="auto">
          <a:xfrm>
            <a:off x="5073819" y="4948240"/>
            <a:ext cx="36512" cy="73025"/>
          </a:xfrm>
          <a:custGeom>
            <a:avLst/>
            <a:gdLst>
              <a:gd name="T0" fmla="*/ 9 w 23"/>
              <a:gd name="T1" fmla="*/ 45 h 46"/>
              <a:gd name="T2" fmla="*/ 9 w 23"/>
              <a:gd name="T3" fmla="*/ 42 h 46"/>
              <a:gd name="T4" fmla="*/ 9 w 23"/>
              <a:gd name="T5" fmla="*/ 39 h 46"/>
              <a:gd name="T6" fmla="*/ 9 w 23"/>
              <a:gd name="T7" fmla="*/ 36 h 46"/>
              <a:gd name="T8" fmla="*/ 10 w 23"/>
              <a:gd name="T9" fmla="*/ 33 h 46"/>
              <a:gd name="T10" fmla="*/ 10 w 23"/>
              <a:gd name="T11" fmla="*/ 30 h 46"/>
              <a:gd name="T12" fmla="*/ 10 w 23"/>
              <a:gd name="T13" fmla="*/ 27 h 46"/>
              <a:gd name="T14" fmla="*/ 12 w 23"/>
              <a:gd name="T15" fmla="*/ 24 h 46"/>
              <a:gd name="T16" fmla="*/ 13 w 23"/>
              <a:gd name="T17" fmla="*/ 21 h 46"/>
              <a:gd name="T18" fmla="*/ 13 w 23"/>
              <a:gd name="T19" fmla="*/ 18 h 46"/>
              <a:gd name="T20" fmla="*/ 16 w 23"/>
              <a:gd name="T21" fmla="*/ 15 h 46"/>
              <a:gd name="T22" fmla="*/ 18 w 23"/>
              <a:gd name="T23" fmla="*/ 14 h 46"/>
              <a:gd name="T24" fmla="*/ 18 w 23"/>
              <a:gd name="T25" fmla="*/ 11 h 46"/>
              <a:gd name="T26" fmla="*/ 20 w 23"/>
              <a:gd name="T27" fmla="*/ 9 h 46"/>
              <a:gd name="T28" fmla="*/ 22 w 23"/>
              <a:gd name="T29" fmla="*/ 8 h 46"/>
              <a:gd name="T30" fmla="*/ 19 w 23"/>
              <a:gd name="T31" fmla="*/ 0 h 46"/>
              <a:gd name="T32" fmla="*/ 16 w 23"/>
              <a:gd name="T33" fmla="*/ 2 h 46"/>
              <a:gd name="T34" fmla="*/ 15 w 23"/>
              <a:gd name="T35" fmla="*/ 3 h 46"/>
              <a:gd name="T36" fmla="*/ 12 w 23"/>
              <a:gd name="T37" fmla="*/ 5 h 46"/>
              <a:gd name="T38" fmla="*/ 10 w 23"/>
              <a:gd name="T39" fmla="*/ 8 h 46"/>
              <a:gd name="T40" fmla="*/ 7 w 23"/>
              <a:gd name="T41" fmla="*/ 11 h 46"/>
              <a:gd name="T42" fmla="*/ 6 w 23"/>
              <a:gd name="T43" fmla="*/ 14 h 46"/>
              <a:gd name="T44" fmla="*/ 4 w 23"/>
              <a:gd name="T45" fmla="*/ 17 h 46"/>
              <a:gd name="T46" fmla="*/ 4 w 23"/>
              <a:gd name="T47" fmla="*/ 20 h 46"/>
              <a:gd name="T48" fmla="*/ 3 w 23"/>
              <a:gd name="T49" fmla="*/ 23 h 46"/>
              <a:gd name="T50" fmla="*/ 1 w 23"/>
              <a:gd name="T51" fmla="*/ 26 h 46"/>
              <a:gd name="T52" fmla="*/ 1 w 23"/>
              <a:gd name="T53" fmla="*/ 30 h 46"/>
              <a:gd name="T54" fmla="*/ 0 w 23"/>
              <a:gd name="T55" fmla="*/ 33 h 46"/>
              <a:gd name="T56" fmla="*/ 0 w 23"/>
              <a:gd name="T57" fmla="*/ 36 h 46"/>
              <a:gd name="T58" fmla="*/ 0 w 23"/>
              <a:gd name="T59" fmla="*/ 40 h 46"/>
              <a:gd name="T60" fmla="*/ 0 w 23"/>
              <a:gd name="T61" fmla="*/ 43 h 46"/>
              <a:gd name="T62" fmla="*/ 0 w 23"/>
              <a:gd name="T63" fmla="*/ 46 h 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3"/>
              <a:gd name="T97" fmla="*/ 0 h 46"/>
              <a:gd name="T98" fmla="*/ 23 w 23"/>
              <a:gd name="T99" fmla="*/ 46 h 4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3" h="46">
                <a:moveTo>
                  <a:pt x="9" y="46"/>
                </a:moveTo>
                <a:lnTo>
                  <a:pt x="9" y="45"/>
                </a:lnTo>
                <a:lnTo>
                  <a:pt x="9" y="43"/>
                </a:lnTo>
                <a:lnTo>
                  <a:pt x="9" y="42"/>
                </a:lnTo>
                <a:lnTo>
                  <a:pt x="9" y="40"/>
                </a:lnTo>
                <a:lnTo>
                  <a:pt x="9" y="39"/>
                </a:lnTo>
                <a:lnTo>
                  <a:pt x="9" y="37"/>
                </a:lnTo>
                <a:lnTo>
                  <a:pt x="9" y="36"/>
                </a:lnTo>
                <a:lnTo>
                  <a:pt x="9" y="34"/>
                </a:lnTo>
                <a:lnTo>
                  <a:pt x="10" y="33"/>
                </a:lnTo>
                <a:lnTo>
                  <a:pt x="10" y="31"/>
                </a:lnTo>
                <a:lnTo>
                  <a:pt x="10" y="30"/>
                </a:lnTo>
                <a:lnTo>
                  <a:pt x="10" y="29"/>
                </a:lnTo>
                <a:lnTo>
                  <a:pt x="10" y="27"/>
                </a:lnTo>
                <a:lnTo>
                  <a:pt x="12" y="26"/>
                </a:lnTo>
                <a:lnTo>
                  <a:pt x="12" y="24"/>
                </a:lnTo>
                <a:lnTo>
                  <a:pt x="12" y="23"/>
                </a:lnTo>
                <a:lnTo>
                  <a:pt x="13" y="21"/>
                </a:lnTo>
                <a:lnTo>
                  <a:pt x="13" y="20"/>
                </a:lnTo>
                <a:lnTo>
                  <a:pt x="13" y="18"/>
                </a:lnTo>
                <a:lnTo>
                  <a:pt x="15" y="17"/>
                </a:lnTo>
                <a:lnTo>
                  <a:pt x="16" y="15"/>
                </a:lnTo>
                <a:lnTo>
                  <a:pt x="16" y="14"/>
                </a:lnTo>
                <a:lnTo>
                  <a:pt x="18" y="14"/>
                </a:lnTo>
                <a:lnTo>
                  <a:pt x="18" y="12"/>
                </a:lnTo>
                <a:lnTo>
                  <a:pt x="18" y="11"/>
                </a:lnTo>
                <a:lnTo>
                  <a:pt x="19" y="11"/>
                </a:lnTo>
                <a:lnTo>
                  <a:pt x="20" y="9"/>
                </a:lnTo>
                <a:lnTo>
                  <a:pt x="22" y="9"/>
                </a:lnTo>
                <a:lnTo>
                  <a:pt x="22" y="8"/>
                </a:lnTo>
                <a:lnTo>
                  <a:pt x="23" y="8"/>
                </a:lnTo>
                <a:lnTo>
                  <a:pt x="19" y="0"/>
                </a:lnTo>
                <a:lnTo>
                  <a:pt x="18" y="0"/>
                </a:lnTo>
                <a:lnTo>
                  <a:pt x="16" y="2"/>
                </a:lnTo>
                <a:lnTo>
                  <a:pt x="15" y="2"/>
                </a:lnTo>
                <a:lnTo>
                  <a:pt x="15" y="3"/>
                </a:lnTo>
                <a:lnTo>
                  <a:pt x="13" y="5"/>
                </a:lnTo>
                <a:lnTo>
                  <a:pt x="12" y="5"/>
                </a:lnTo>
                <a:lnTo>
                  <a:pt x="10" y="6"/>
                </a:lnTo>
                <a:lnTo>
                  <a:pt x="10" y="8"/>
                </a:lnTo>
                <a:lnTo>
                  <a:pt x="9" y="9"/>
                </a:lnTo>
                <a:lnTo>
                  <a:pt x="7" y="11"/>
                </a:lnTo>
                <a:lnTo>
                  <a:pt x="7" y="12"/>
                </a:lnTo>
                <a:lnTo>
                  <a:pt x="6" y="14"/>
                </a:lnTo>
                <a:lnTo>
                  <a:pt x="6" y="15"/>
                </a:lnTo>
                <a:lnTo>
                  <a:pt x="4" y="17"/>
                </a:lnTo>
                <a:lnTo>
                  <a:pt x="4" y="18"/>
                </a:lnTo>
                <a:lnTo>
                  <a:pt x="4" y="20"/>
                </a:lnTo>
                <a:lnTo>
                  <a:pt x="3" y="21"/>
                </a:lnTo>
                <a:lnTo>
                  <a:pt x="3" y="23"/>
                </a:lnTo>
                <a:lnTo>
                  <a:pt x="3" y="24"/>
                </a:lnTo>
                <a:lnTo>
                  <a:pt x="1" y="26"/>
                </a:lnTo>
                <a:lnTo>
                  <a:pt x="1" y="29"/>
                </a:lnTo>
                <a:lnTo>
                  <a:pt x="1" y="30"/>
                </a:lnTo>
                <a:lnTo>
                  <a:pt x="1" y="31"/>
                </a:lnTo>
                <a:lnTo>
                  <a:pt x="0" y="33"/>
                </a:lnTo>
                <a:lnTo>
                  <a:pt x="0" y="34"/>
                </a:lnTo>
                <a:lnTo>
                  <a:pt x="0" y="36"/>
                </a:lnTo>
                <a:lnTo>
                  <a:pt x="0" y="39"/>
                </a:lnTo>
                <a:lnTo>
                  <a:pt x="0" y="40"/>
                </a:lnTo>
                <a:lnTo>
                  <a:pt x="0" y="42"/>
                </a:lnTo>
                <a:lnTo>
                  <a:pt x="0" y="43"/>
                </a:lnTo>
                <a:lnTo>
                  <a:pt x="0" y="45"/>
                </a:lnTo>
                <a:lnTo>
                  <a:pt x="0" y="46"/>
                </a:lnTo>
                <a:lnTo>
                  <a:pt x="9" y="4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74" name="Freeform 130"/>
          <p:cNvSpPr>
            <a:spLocks/>
          </p:cNvSpPr>
          <p:nvPr/>
        </p:nvSpPr>
        <p:spPr bwMode="auto">
          <a:xfrm>
            <a:off x="5073819" y="5021265"/>
            <a:ext cx="69850" cy="90487"/>
          </a:xfrm>
          <a:custGeom>
            <a:avLst/>
            <a:gdLst>
              <a:gd name="T0" fmla="*/ 42 w 44"/>
              <a:gd name="T1" fmla="*/ 48 h 57"/>
              <a:gd name="T2" fmla="*/ 38 w 44"/>
              <a:gd name="T3" fmla="*/ 46 h 57"/>
              <a:gd name="T4" fmla="*/ 35 w 44"/>
              <a:gd name="T5" fmla="*/ 46 h 57"/>
              <a:gd name="T6" fmla="*/ 32 w 44"/>
              <a:gd name="T7" fmla="*/ 45 h 57"/>
              <a:gd name="T8" fmla="*/ 29 w 44"/>
              <a:gd name="T9" fmla="*/ 43 h 57"/>
              <a:gd name="T10" fmla="*/ 26 w 44"/>
              <a:gd name="T11" fmla="*/ 40 h 57"/>
              <a:gd name="T12" fmla="*/ 23 w 44"/>
              <a:gd name="T13" fmla="*/ 39 h 57"/>
              <a:gd name="T14" fmla="*/ 20 w 44"/>
              <a:gd name="T15" fmla="*/ 36 h 57"/>
              <a:gd name="T16" fmla="*/ 18 w 44"/>
              <a:gd name="T17" fmla="*/ 33 h 57"/>
              <a:gd name="T18" fmla="*/ 16 w 44"/>
              <a:gd name="T19" fmla="*/ 28 h 57"/>
              <a:gd name="T20" fmla="*/ 13 w 44"/>
              <a:gd name="T21" fmla="*/ 25 h 57"/>
              <a:gd name="T22" fmla="*/ 12 w 44"/>
              <a:gd name="T23" fmla="*/ 21 h 57"/>
              <a:gd name="T24" fmla="*/ 10 w 44"/>
              <a:gd name="T25" fmla="*/ 17 h 57"/>
              <a:gd name="T26" fmla="*/ 9 w 44"/>
              <a:gd name="T27" fmla="*/ 12 h 57"/>
              <a:gd name="T28" fmla="*/ 9 w 44"/>
              <a:gd name="T29" fmla="*/ 8 h 57"/>
              <a:gd name="T30" fmla="*/ 9 w 44"/>
              <a:gd name="T31" fmla="*/ 3 h 57"/>
              <a:gd name="T32" fmla="*/ 0 w 44"/>
              <a:gd name="T33" fmla="*/ 0 h 57"/>
              <a:gd name="T34" fmla="*/ 0 w 44"/>
              <a:gd name="T35" fmla="*/ 6 h 57"/>
              <a:gd name="T36" fmla="*/ 0 w 44"/>
              <a:gd name="T37" fmla="*/ 12 h 57"/>
              <a:gd name="T38" fmla="*/ 1 w 44"/>
              <a:gd name="T39" fmla="*/ 17 h 57"/>
              <a:gd name="T40" fmla="*/ 3 w 44"/>
              <a:gd name="T41" fmla="*/ 23 h 57"/>
              <a:gd name="T42" fmla="*/ 4 w 44"/>
              <a:gd name="T43" fmla="*/ 27 h 57"/>
              <a:gd name="T44" fmla="*/ 7 w 44"/>
              <a:gd name="T45" fmla="*/ 31 h 57"/>
              <a:gd name="T46" fmla="*/ 9 w 44"/>
              <a:gd name="T47" fmla="*/ 36 h 57"/>
              <a:gd name="T48" fmla="*/ 12 w 44"/>
              <a:gd name="T49" fmla="*/ 40 h 57"/>
              <a:gd name="T50" fmla="*/ 15 w 44"/>
              <a:gd name="T51" fmla="*/ 43 h 57"/>
              <a:gd name="T52" fmla="*/ 19 w 44"/>
              <a:gd name="T53" fmla="*/ 46 h 57"/>
              <a:gd name="T54" fmla="*/ 22 w 44"/>
              <a:gd name="T55" fmla="*/ 49 h 57"/>
              <a:gd name="T56" fmla="*/ 26 w 44"/>
              <a:gd name="T57" fmla="*/ 52 h 57"/>
              <a:gd name="T58" fmla="*/ 31 w 44"/>
              <a:gd name="T59" fmla="*/ 54 h 57"/>
              <a:gd name="T60" fmla="*/ 35 w 44"/>
              <a:gd name="T61" fmla="*/ 55 h 57"/>
              <a:gd name="T62" fmla="*/ 40 w 44"/>
              <a:gd name="T63" fmla="*/ 57 h 57"/>
              <a:gd name="T64" fmla="*/ 44 w 44"/>
              <a:gd name="T65" fmla="*/ 57 h 5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7"/>
              <a:gd name="T101" fmla="*/ 44 w 44"/>
              <a:gd name="T102" fmla="*/ 57 h 5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7">
                <a:moveTo>
                  <a:pt x="44" y="48"/>
                </a:moveTo>
                <a:lnTo>
                  <a:pt x="42" y="48"/>
                </a:lnTo>
                <a:lnTo>
                  <a:pt x="40" y="48"/>
                </a:lnTo>
                <a:lnTo>
                  <a:pt x="38" y="46"/>
                </a:lnTo>
                <a:lnTo>
                  <a:pt x="37" y="46"/>
                </a:lnTo>
                <a:lnTo>
                  <a:pt x="35" y="46"/>
                </a:lnTo>
                <a:lnTo>
                  <a:pt x="34" y="45"/>
                </a:lnTo>
                <a:lnTo>
                  <a:pt x="32" y="45"/>
                </a:lnTo>
                <a:lnTo>
                  <a:pt x="31" y="43"/>
                </a:lnTo>
                <a:lnTo>
                  <a:pt x="29" y="43"/>
                </a:lnTo>
                <a:lnTo>
                  <a:pt x="28" y="42"/>
                </a:lnTo>
                <a:lnTo>
                  <a:pt x="26" y="40"/>
                </a:lnTo>
                <a:lnTo>
                  <a:pt x="25" y="40"/>
                </a:lnTo>
                <a:lnTo>
                  <a:pt x="23" y="39"/>
                </a:lnTo>
                <a:lnTo>
                  <a:pt x="22" y="37"/>
                </a:lnTo>
                <a:lnTo>
                  <a:pt x="20" y="36"/>
                </a:lnTo>
                <a:lnTo>
                  <a:pt x="19" y="34"/>
                </a:lnTo>
                <a:lnTo>
                  <a:pt x="18" y="33"/>
                </a:lnTo>
                <a:lnTo>
                  <a:pt x="16" y="31"/>
                </a:lnTo>
                <a:lnTo>
                  <a:pt x="16" y="28"/>
                </a:lnTo>
                <a:lnTo>
                  <a:pt x="15" y="27"/>
                </a:lnTo>
                <a:lnTo>
                  <a:pt x="13" y="25"/>
                </a:lnTo>
                <a:lnTo>
                  <a:pt x="13" y="24"/>
                </a:lnTo>
                <a:lnTo>
                  <a:pt x="12" y="21"/>
                </a:lnTo>
                <a:lnTo>
                  <a:pt x="12" y="20"/>
                </a:lnTo>
                <a:lnTo>
                  <a:pt x="10" y="17"/>
                </a:lnTo>
                <a:lnTo>
                  <a:pt x="10" y="15"/>
                </a:lnTo>
                <a:lnTo>
                  <a:pt x="9" y="12"/>
                </a:lnTo>
                <a:lnTo>
                  <a:pt x="9" y="11"/>
                </a:lnTo>
                <a:lnTo>
                  <a:pt x="9" y="8"/>
                </a:lnTo>
                <a:lnTo>
                  <a:pt x="9" y="6"/>
                </a:lnTo>
                <a:lnTo>
                  <a:pt x="9" y="3"/>
                </a:lnTo>
                <a:lnTo>
                  <a:pt x="9" y="0"/>
                </a:lnTo>
                <a:lnTo>
                  <a:pt x="0" y="0"/>
                </a:lnTo>
                <a:lnTo>
                  <a:pt x="0" y="3"/>
                </a:lnTo>
                <a:lnTo>
                  <a:pt x="0" y="6"/>
                </a:lnTo>
                <a:lnTo>
                  <a:pt x="0" y="9"/>
                </a:lnTo>
                <a:lnTo>
                  <a:pt x="0" y="12"/>
                </a:lnTo>
                <a:lnTo>
                  <a:pt x="1" y="14"/>
                </a:lnTo>
                <a:lnTo>
                  <a:pt x="1" y="17"/>
                </a:lnTo>
                <a:lnTo>
                  <a:pt x="1" y="20"/>
                </a:lnTo>
                <a:lnTo>
                  <a:pt x="3" y="23"/>
                </a:lnTo>
                <a:lnTo>
                  <a:pt x="4" y="24"/>
                </a:lnTo>
                <a:lnTo>
                  <a:pt x="4" y="27"/>
                </a:lnTo>
                <a:lnTo>
                  <a:pt x="6" y="28"/>
                </a:lnTo>
                <a:lnTo>
                  <a:pt x="7" y="31"/>
                </a:lnTo>
                <a:lnTo>
                  <a:pt x="9" y="33"/>
                </a:lnTo>
                <a:lnTo>
                  <a:pt x="9" y="36"/>
                </a:lnTo>
                <a:lnTo>
                  <a:pt x="10" y="37"/>
                </a:lnTo>
                <a:lnTo>
                  <a:pt x="12" y="40"/>
                </a:lnTo>
                <a:lnTo>
                  <a:pt x="13" y="42"/>
                </a:lnTo>
                <a:lnTo>
                  <a:pt x="15" y="43"/>
                </a:lnTo>
                <a:lnTo>
                  <a:pt x="18" y="45"/>
                </a:lnTo>
                <a:lnTo>
                  <a:pt x="19" y="46"/>
                </a:lnTo>
                <a:lnTo>
                  <a:pt x="20" y="48"/>
                </a:lnTo>
                <a:lnTo>
                  <a:pt x="22" y="49"/>
                </a:lnTo>
                <a:lnTo>
                  <a:pt x="25" y="51"/>
                </a:lnTo>
                <a:lnTo>
                  <a:pt x="26" y="52"/>
                </a:lnTo>
                <a:lnTo>
                  <a:pt x="28" y="52"/>
                </a:lnTo>
                <a:lnTo>
                  <a:pt x="31" y="54"/>
                </a:lnTo>
                <a:lnTo>
                  <a:pt x="32" y="55"/>
                </a:lnTo>
                <a:lnTo>
                  <a:pt x="35" y="55"/>
                </a:lnTo>
                <a:lnTo>
                  <a:pt x="37" y="55"/>
                </a:lnTo>
                <a:lnTo>
                  <a:pt x="40" y="57"/>
                </a:lnTo>
                <a:lnTo>
                  <a:pt x="41" y="57"/>
                </a:lnTo>
                <a:lnTo>
                  <a:pt x="44" y="57"/>
                </a:lnTo>
                <a:lnTo>
                  <a:pt x="44" y="4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75" name="Freeform 131"/>
          <p:cNvSpPr>
            <a:spLocks/>
          </p:cNvSpPr>
          <p:nvPr/>
        </p:nvSpPr>
        <p:spPr bwMode="auto">
          <a:xfrm>
            <a:off x="5143671" y="5097465"/>
            <a:ext cx="269875" cy="14287"/>
          </a:xfrm>
          <a:custGeom>
            <a:avLst/>
            <a:gdLst>
              <a:gd name="T0" fmla="*/ 170 w 170"/>
              <a:gd name="T1" fmla="*/ 4 h 9"/>
              <a:gd name="T2" fmla="*/ 170 w 170"/>
              <a:gd name="T3" fmla="*/ 0 h 9"/>
              <a:gd name="T4" fmla="*/ 0 w 170"/>
              <a:gd name="T5" fmla="*/ 0 h 9"/>
              <a:gd name="T6" fmla="*/ 0 w 170"/>
              <a:gd name="T7" fmla="*/ 9 h 9"/>
              <a:gd name="T8" fmla="*/ 170 w 170"/>
              <a:gd name="T9" fmla="*/ 9 h 9"/>
              <a:gd name="T10" fmla="*/ 170 w 170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0"/>
              <a:gd name="T19" fmla="*/ 0 h 9"/>
              <a:gd name="T20" fmla="*/ 170 w 170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0" h="9">
                <a:moveTo>
                  <a:pt x="170" y="4"/>
                </a:moveTo>
                <a:lnTo>
                  <a:pt x="170" y="0"/>
                </a:lnTo>
                <a:lnTo>
                  <a:pt x="0" y="0"/>
                </a:lnTo>
                <a:lnTo>
                  <a:pt x="0" y="9"/>
                </a:lnTo>
                <a:lnTo>
                  <a:pt x="170" y="9"/>
                </a:lnTo>
                <a:lnTo>
                  <a:pt x="170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76" name="Rectangle 132"/>
          <p:cNvSpPr>
            <a:spLocks noChangeArrowheads="1"/>
          </p:cNvSpPr>
          <p:nvPr/>
        </p:nvSpPr>
        <p:spPr bwMode="auto">
          <a:xfrm>
            <a:off x="5143671" y="5268915"/>
            <a:ext cx="2698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77" name="Freeform 133"/>
          <p:cNvSpPr>
            <a:spLocks/>
          </p:cNvSpPr>
          <p:nvPr/>
        </p:nvSpPr>
        <p:spPr bwMode="auto">
          <a:xfrm>
            <a:off x="5073819" y="5268913"/>
            <a:ext cx="69850" cy="88900"/>
          </a:xfrm>
          <a:custGeom>
            <a:avLst/>
            <a:gdLst>
              <a:gd name="T0" fmla="*/ 9 w 44"/>
              <a:gd name="T1" fmla="*/ 53 h 56"/>
              <a:gd name="T2" fmla="*/ 9 w 44"/>
              <a:gd name="T3" fmla="*/ 49 h 56"/>
              <a:gd name="T4" fmla="*/ 10 w 44"/>
              <a:gd name="T5" fmla="*/ 44 h 56"/>
              <a:gd name="T6" fmla="*/ 12 w 44"/>
              <a:gd name="T7" fmla="*/ 40 h 56"/>
              <a:gd name="T8" fmla="*/ 13 w 44"/>
              <a:gd name="T9" fmla="*/ 35 h 56"/>
              <a:gd name="T10" fmla="*/ 15 w 44"/>
              <a:gd name="T11" fmla="*/ 31 h 56"/>
              <a:gd name="T12" fmla="*/ 16 w 44"/>
              <a:gd name="T13" fmla="*/ 28 h 56"/>
              <a:gd name="T14" fmla="*/ 19 w 44"/>
              <a:gd name="T15" fmla="*/ 23 h 56"/>
              <a:gd name="T16" fmla="*/ 20 w 44"/>
              <a:gd name="T17" fmla="*/ 20 h 56"/>
              <a:gd name="T18" fmla="*/ 23 w 44"/>
              <a:gd name="T19" fmla="*/ 18 h 56"/>
              <a:gd name="T20" fmla="*/ 26 w 44"/>
              <a:gd name="T21" fmla="*/ 16 h 56"/>
              <a:gd name="T22" fmla="*/ 29 w 44"/>
              <a:gd name="T23" fmla="*/ 13 h 56"/>
              <a:gd name="T24" fmla="*/ 32 w 44"/>
              <a:gd name="T25" fmla="*/ 12 h 56"/>
              <a:gd name="T26" fmla="*/ 35 w 44"/>
              <a:gd name="T27" fmla="*/ 10 h 56"/>
              <a:gd name="T28" fmla="*/ 40 w 44"/>
              <a:gd name="T29" fmla="*/ 10 h 56"/>
              <a:gd name="T30" fmla="*/ 42 w 44"/>
              <a:gd name="T31" fmla="*/ 9 h 56"/>
              <a:gd name="T32" fmla="*/ 44 w 44"/>
              <a:gd name="T33" fmla="*/ 0 h 56"/>
              <a:gd name="T34" fmla="*/ 40 w 44"/>
              <a:gd name="T35" fmla="*/ 0 h 56"/>
              <a:gd name="T36" fmla="*/ 35 w 44"/>
              <a:gd name="T37" fmla="*/ 1 h 56"/>
              <a:gd name="T38" fmla="*/ 31 w 44"/>
              <a:gd name="T39" fmla="*/ 3 h 56"/>
              <a:gd name="T40" fmla="*/ 26 w 44"/>
              <a:gd name="T41" fmla="*/ 4 h 56"/>
              <a:gd name="T42" fmla="*/ 23 w 44"/>
              <a:gd name="T43" fmla="*/ 7 h 56"/>
              <a:gd name="T44" fmla="*/ 19 w 44"/>
              <a:gd name="T45" fmla="*/ 10 h 56"/>
              <a:gd name="T46" fmla="*/ 16 w 44"/>
              <a:gd name="T47" fmla="*/ 13 h 56"/>
              <a:gd name="T48" fmla="*/ 13 w 44"/>
              <a:gd name="T49" fmla="*/ 16 h 56"/>
              <a:gd name="T50" fmla="*/ 10 w 44"/>
              <a:gd name="T51" fmla="*/ 20 h 56"/>
              <a:gd name="T52" fmla="*/ 7 w 44"/>
              <a:gd name="T53" fmla="*/ 25 h 56"/>
              <a:gd name="T54" fmla="*/ 6 w 44"/>
              <a:gd name="T55" fmla="*/ 29 h 56"/>
              <a:gd name="T56" fmla="*/ 3 w 44"/>
              <a:gd name="T57" fmla="*/ 34 h 56"/>
              <a:gd name="T58" fmla="*/ 1 w 44"/>
              <a:gd name="T59" fmla="*/ 40 h 56"/>
              <a:gd name="T60" fmla="*/ 1 w 44"/>
              <a:gd name="T61" fmla="*/ 44 h 56"/>
              <a:gd name="T62" fmla="*/ 0 w 44"/>
              <a:gd name="T63" fmla="*/ 50 h 56"/>
              <a:gd name="T64" fmla="*/ 0 w 44"/>
              <a:gd name="T65" fmla="*/ 56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6"/>
              <a:gd name="T101" fmla="*/ 44 w 44"/>
              <a:gd name="T102" fmla="*/ 56 h 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6">
                <a:moveTo>
                  <a:pt x="9" y="56"/>
                </a:moveTo>
                <a:lnTo>
                  <a:pt x="9" y="53"/>
                </a:lnTo>
                <a:lnTo>
                  <a:pt x="9" y="50"/>
                </a:lnTo>
                <a:lnTo>
                  <a:pt x="9" y="49"/>
                </a:lnTo>
                <a:lnTo>
                  <a:pt x="10" y="46"/>
                </a:lnTo>
                <a:lnTo>
                  <a:pt x="10" y="44"/>
                </a:lnTo>
                <a:lnTo>
                  <a:pt x="10" y="41"/>
                </a:lnTo>
                <a:lnTo>
                  <a:pt x="12" y="40"/>
                </a:lnTo>
                <a:lnTo>
                  <a:pt x="12" y="37"/>
                </a:lnTo>
                <a:lnTo>
                  <a:pt x="13" y="35"/>
                </a:lnTo>
                <a:lnTo>
                  <a:pt x="13" y="32"/>
                </a:lnTo>
                <a:lnTo>
                  <a:pt x="15" y="31"/>
                </a:lnTo>
                <a:lnTo>
                  <a:pt x="15" y="29"/>
                </a:lnTo>
                <a:lnTo>
                  <a:pt x="16" y="28"/>
                </a:lnTo>
                <a:lnTo>
                  <a:pt x="18" y="25"/>
                </a:lnTo>
                <a:lnTo>
                  <a:pt x="19" y="23"/>
                </a:lnTo>
                <a:lnTo>
                  <a:pt x="19" y="22"/>
                </a:lnTo>
                <a:lnTo>
                  <a:pt x="20" y="20"/>
                </a:lnTo>
                <a:lnTo>
                  <a:pt x="22" y="19"/>
                </a:lnTo>
                <a:lnTo>
                  <a:pt x="23" y="18"/>
                </a:lnTo>
                <a:lnTo>
                  <a:pt x="25" y="16"/>
                </a:lnTo>
                <a:lnTo>
                  <a:pt x="26" y="16"/>
                </a:lnTo>
                <a:lnTo>
                  <a:pt x="28" y="15"/>
                </a:lnTo>
                <a:lnTo>
                  <a:pt x="29" y="13"/>
                </a:lnTo>
                <a:lnTo>
                  <a:pt x="31" y="13"/>
                </a:lnTo>
                <a:lnTo>
                  <a:pt x="32" y="12"/>
                </a:lnTo>
                <a:lnTo>
                  <a:pt x="34" y="12"/>
                </a:lnTo>
                <a:lnTo>
                  <a:pt x="35" y="10"/>
                </a:lnTo>
                <a:lnTo>
                  <a:pt x="38" y="10"/>
                </a:lnTo>
                <a:lnTo>
                  <a:pt x="40" y="10"/>
                </a:lnTo>
                <a:lnTo>
                  <a:pt x="41" y="9"/>
                </a:lnTo>
                <a:lnTo>
                  <a:pt x="42" y="9"/>
                </a:lnTo>
                <a:lnTo>
                  <a:pt x="44" y="9"/>
                </a:lnTo>
                <a:lnTo>
                  <a:pt x="44" y="0"/>
                </a:lnTo>
                <a:lnTo>
                  <a:pt x="42" y="0"/>
                </a:lnTo>
                <a:lnTo>
                  <a:pt x="40" y="0"/>
                </a:lnTo>
                <a:lnTo>
                  <a:pt x="38" y="1"/>
                </a:lnTo>
                <a:lnTo>
                  <a:pt x="35" y="1"/>
                </a:lnTo>
                <a:lnTo>
                  <a:pt x="34" y="1"/>
                </a:lnTo>
                <a:lnTo>
                  <a:pt x="31" y="3"/>
                </a:lnTo>
                <a:lnTo>
                  <a:pt x="29" y="4"/>
                </a:lnTo>
                <a:lnTo>
                  <a:pt x="26" y="4"/>
                </a:lnTo>
                <a:lnTo>
                  <a:pt x="25" y="6"/>
                </a:lnTo>
                <a:lnTo>
                  <a:pt x="23" y="7"/>
                </a:lnTo>
                <a:lnTo>
                  <a:pt x="20" y="9"/>
                </a:lnTo>
                <a:lnTo>
                  <a:pt x="19" y="10"/>
                </a:lnTo>
                <a:lnTo>
                  <a:pt x="18" y="12"/>
                </a:lnTo>
                <a:lnTo>
                  <a:pt x="16" y="13"/>
                </a:lnTo>
                <a:lnTo>
                  <a:pt x="15" y="15"/>
                </a:lnTo>
                <a:lnTo>
                  <a:pt x="13" y="16"/>
                </a:lnTo>
                <a:lnTo>
                  <a:pt x="12" y="19"/>
                </a:lnTo>
                <a:lnTo>
                  <a:pt x="10" y="20"/>
                </a:lnTo>
                <a:lnTo>
                  <a:pt x="9" y="23"/>
                </a:lnTo>
                <a:lnTo>
                  <a:pt x="7" y="25"/>
                </a:lnTo>
                <a:lnTo>
                  <a:pt x="6" y="28"/>
                </a:lnTo>
                <a:lnTo>
                  <a:pt x="6" y="29"/>
                </a:lnTo>
                <a:lnTo>
                  <a:pt x="4" y="32"/>
                </a:lnTo>
                <a:lnTo>
                  <a:pt x="3" y="34"/>
                </a:lnTo>
                <a:lnTo>
                  <a:pt x="3" y="37"/>
                </a:lnTo>
                <a:lnTo>
                  <a:pt x="1" y="40"/>
                </a:lnTo>
                <a:lnTo>
                  <a:pt x="1" y="43"/>
                </a:lnTo>
                <a:lnTo>
                  <a:pt x="1" y="44"/>
                </a:lnTo>
                <a:lnTo>
                  <a:pt x="0" y="47"/>
                </a:lnTo>
                <a:lnTo>
                  <a:pt x="0" y="50"/>
                </a:lnTo>
                <a:lnTo>
                  <a:pt x="0" y="53"/>
                </a:lnTo>
                <a:lnTo>
                  <a:pt x="0" y="56"/>
                </a:lnTo>
                <a:lnTo>
                  <a:pt x="9" y="5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78" name="Freeform 134"/>
          <p:cNvSpPr>
            <a:spLocks/>
          </p:cNvSpPr>
          <p:nvPr/>
        </p:nvSpPr>
        <p:spPr bwMode="auto">
          <a:xfrm>
            <a:off x="5073821" y="5357813"/>
            <a:ext cx="39687" cy="74612"/>
          </a:xfrm>
          <a:custGeom>
            <a:avLst/>
            <a:gdLst>
              <a:gd name="T0" fmla="*/ 25 w 25"/>
              <a:gd name="T1" fmla="*/ 40 h 47"/>
              <a:gd name="T2" fmla="*/ 23 w 25"/>
              <a:gd name="T3" fmla="*/ 37 h 47"/>
              <a:gd name="T4" fmla="*/ 22 w 25"/>
              <a:gd name="T5" fmla="*/ 36 h 47"/>
              <a:gd name="T6" fmla="*/ 19 w 25"/>
              <a:gd name="T7" fmla="*/ 33 h 47"/>
              <a:gd name="T8" fmla="*/ 18 w 25"/>
              <a:gd name="T9" fmla="*/ 31 h 47"/>
              <a:gd name="T10" fmla="*/ 16 w 25"/>
              <a:gd name="T11" fmla="*/ 28 h 47"/>
              <a:gd name="T12" fmla="*/ 15 w 25"/>
              <a:gd name="T13" fmla="*/ 25 h 47"/>
              <a:gd name="T14" fmla="*/ 13 w 25"/>
              <a:gd name="T15" fmla="*/ 22 h 47"/>
              <a:gd name="T16" fmla="*/ 12 w 25"/>
              <a:gd name="T17" fmla="*/ 19 h 47"/>
              <a:gd name="T18" fmla="*/ 12 w 25"/>
              <a:gd name="T19" fmla="*/ 16 h 47"/>
              <a:gd name="T20" fmla="*/ 10 w 25"/>
              <a:gd name="T21" fmla="*/ 13 h 47"/>
              <a:gd name="T22" fmla="*/ 10 w 25"/>
              <a:gd name="T23" fmla="*/ 10 h 47"/>
              <a:gd name="T24" fmla="*/ 9 w 25"/>
              <a:gd name="T25" fmla="*/ 7 h 47"/>
              <a:gd name="T26" fmla="*/ 9 w 25"/>
              <a:gd name="T27" fmla="*/ 4 h 47"/>
              <a:gd name="T28" fmla="*/ 9 w 25"/>
              <a:gd name="T29" fmla="*/ 1 h 47"/>
              <a:gd name="T30" fmla="*/ 0 w 25"/>
              <a:gd name="T31" fmla="*/ 0 h 47"/>
              <a:gd name="T32" fmla="*/ 0 w 25"/>
              <a:gd name="T33" fmla="*/ 3 h 47"/>
              <a:gd name="T34" fmla="*/ 0 w 25"/>
              <a:gd name="T35" fmla="*/ 6 h 47"/>
              <a:gd name="T36" fmla="*/ 1 w 25"/>
              <a:gd name="T37" fmla="*/ 9 h 47"/>
              <a:gd name="T38" fmla="*/ 1 w 25"/>
              <a:gd name="T39" fmla="*/ 13 h 47"/>
              <a:gd name="T40" fmla="*/ 3 w 25"/>
              <a:gd name="T41" fmla="*/ 16 h 47"/>
              <a:gd name="T42" fmla="*/ 3 w 25"/>
              <a:gd name="T43" fmla="*/ 19 h 47"/>
              <a:gd name="T44" fmla="*/ 4 w 25"/>
              <a:gd name="T45" fmla="*/ 22 h 47"/>
              <a:gd name="T46" fmla="*/ 6 w 25"/>
              <a:gd name="T47" fmla="*/ 25 h 47"/>
              <a:gd name="T48" fmla="*/ 6 w 25"/>
              <a:gd name="T49" fmla="*/ 28 h 47"/>
              <a:gd name="T50" fmla="*/ 7 w 25"/>
              <a:gd name="T51" fmla="*/ 31 h 47"/>
              <a:gd name="T52" fmla="*/ 9 w 25"/>
              <a:gd name="T53" fmla="*/ 34 h 47"/>
              <a:gd name="T54" fmla="*/ 12 w 25"/>
              <a:gd name="T55" fmla="*/ 37 h 47"/>
              <a:gd name="T56" fmla="*/ 13 w 25"/>
              <a:gd name="T57" fmla="*/ 38 h 47"/>
              <a:gd name="T58" fmla="*/ 15 w 25"/>
              <a:gd name="T59" fmla="*/ 41 h 47"/>
              <a:gd name="T60" fmla="*/ 16 w 25"/>
              <a:gd name="T61" fmla="*/ 44 h 47"/>
              <a:gd name="T62" fmla="*/ 19 w 25"/>
              <a:gd name="T63" fmla="*/ 46 h 47"/>
              <a:gd name="T64" fmla="*/ 19 w 25"/>
              <a:gd name="T65" fmla="*/ 46 h 47"/>
              <a:gd name="T66" fmla="*/ 23 w 25"/>
              <a:gd name="T67" fmla="*/ 38 h 4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5"/>
              <a:gd name="T103" fmla="*/ 0 h 47"/>
              <a:gd name="T104" fmla="*/ 25 w 25"/>
              <a:gd name="T105" fmla="*/ 47 h 4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5" h="47">
                <a:moveTo>
                  <a:pt x="23" y="38"/>
                </a:moveTo>
                <a:lnTo>
                  <a:pt x="25" y="40"/>
                </a:lnTo>
                <a:lnTo>
                  <a:pt x="23" y="38"/>
                </a:lnTo>
                <a:lnTo>
                  <a:pt x="23" y="37"/>
                </a:lnTo>
                <a:lnTo>
                  <a:pt x="22" y="37"/>
                </a:lnTo>
                <a:lnTo>
                  <a:pt x="22" y="36"/>
                </a:lnTo>
                <a:lnTo>
                  <a:pt x="20" y="34"/>
                </a:lnTo>
                <a:lnTo>
                  <a:pt x="19" y="33"/>
                </a:lnTo>
                <a:lnTo>
                  <a:pt x="19" y="31"/>
                </a:lnTo>
                <a:lnTo>
                  <a:pt x="18" y="31"/>
                </a:lnTo>
                <a:lnTo>
                  <a:pt x="18" y="30"/>
                </a:lnTo>
                <a:lnTo>
                  <a:pt x="16" y="28"/>
                </a:lnTo>
                <a:lnTo>
                  <a:pt x="16" y="27"/>
                </a:lnTo>
                <a:lnTo>
                  <a:pt x="15" y="25"/>
                </a:lnTo>
                <a:lnTo>
                  <a:pt x="13" y="24"/>
                </a:lnTo>
                <a:lnTo>
                  <a:pt x="13" y="22"/>
                </a:lnTo>
                <a:lnTo>
                  <a:pt x="13" y="21"/>
                </a:lnTo>
                <a:lnTo>
                  <a:pt x="12" y="19"/>
                </a:lnTo>
                <a:lnTo>
                  <a:pt x="12" y="18"/>
                </a:lnTo>
                <a:lnTo>
                  <a:pt x="12" y="16"/>
                </a:lnTo>
                <a:lnTo>
                  <a:pt x="12" y="15"/>
                </a:lnTo>
                <a:lnTo>
                  <a:pt x="10" y="13"/>
                </a:lnTo>
                <a:lnTo>
                  <a:pt x="10" y="12"/>
                </a:lnTo>
                <a:lnTo>
                  <a:pt x="10" y="10"/>
                </a:lnTo>
                <a:lnTo>
                  <a:pt x="10" y="9"/>
                </a:lnTo>
                <a:lnTo>
                  <a:pt x="9" y="7"/>
                </a:lnTo>
                <a:lnTo>
                  <a:pt x="9" y="6"/>
                </a:lnTo>
                <a:lnTo>
                  <a:pt x="9" y="4"/>
                </a:lnTo>
                <a:lnTo>
                  <a:pt x="9" y="3"/>
                </a:lnTo>
                <a:lnTo>
                  <a:pt x="9" y="1"/>
                </a:lnTo>
                <a:lnTo>
                  <a:pt x="9" y="0"/>
                </a:ln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0" y="6"/>
                </a:lnTo>
                <a:lnTo>
                  <a:pt x="1" y="7"/>
                </a:lnTo>
                <a:lnTo>
                  <a:pt x="1" y="9"/>
                </a:lnTo>
                <a:lnTo>
                  <a:pt x="1" y="12"/>
                </a:lnTo>
                <a:lnTo>
                  <a:pt x="1" y="13"/>
                </a:lnTo>
                <a:lnTo>
                  <a:pt x="1" y="15"/>
                </a:lnTo>
                <a:lnTo>
                  <a:pt x="3" y="16"/>
                </a:lnTo>
                <a:lnTo>
                  <a:pt x="3" y="18"/>
                </a:lnTo>
                <a:lnTo>
                  <a:pt x="3" y="19"/>
                </a:lnTo>
                <a:lnTo>
                  <a:pt x="3" y="21"/>
                </a:lnTo>
                <a:lnTo>
                  <a:pt x="4" y="22"/>
                </a:lnTo>
                <a:lnTo>
                  <a:pt x="4" y="24"/>
                </a:lnTo>
                <a:lnTo>
                  <a:pt x="6" y="25"/>
                </a:lnTo>
                <a:lnTo>
                  <a:pt x="6" y="27"/>
                </a:lnTo>
                <a:lnTo>
                  <a:pt x="6" y="28"/>
                </a:lnTo>
                <a:lnTo>
                  <a:pt x="7" y="30"/>
                </a:lnTo>
                <a:lnTo>
                  <a:pt x="7" y="31"/>
                </a:lnTo>
                <a:lnTo>
                  <a:pt x="9" y="33"/>
                </a:lnTo>
                <a:lnTo>
                  <a:pt x="9" y="34"/>
                </a:lnTo>
                <a:lnTo>
                  <a:pt x="10" y="36"/>
                </a:lnTo>
                <a:lnTo>
                  <a:pt x="12" y="37"/>
                </a:lnTo>
                <a:lnTo>
                  <a:pt x="12" y="38"/>
                </a:lnTo>
                <a:lnTo>
                  <a:pt x="13" y="38"/>
                </a:lnTo>
                <a:lnTo>
                  <a:pt x="13" y="40"/>
                </a:lnTo>
                <a:lnTo>
                  <a:pt x="15" y="41"/>
                </a:lnTo>
                <a:lnTo>
                  <a:pt x="16" y="43"/>
                </a:lnTo>
                <a:lnTo>
                  <a:pt x="16" y="44"/>
                </a:lnTo>
                <a:lnTo>
                  <a:pt x="18" y="44"/>
                </a:lnTo>
                <a:lnTo>
                  <a:pt x="19" y="46"/>
                </a:lnTo>
                <a:lnTo>
                  <a:pt x="20" y="47"/>
                </a:lnTo>
                <a:lnTo>
                  <a:pt x="19" y="46"/>
                </a:lnTo>
                <a:lnTo>
                  <a:pt x="20" y="47"/>
                </a:lnTo>
                <a:lnTo>
                  <a:pt x="23" y="3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79" name="Freeform 135"/>
          <p:cNvSpPr>
            <a:spLocks/>
          </p:cNvSpPr>
          <p:nvPr/>
        </p:nvSpPr>
        <p:spPr bwMode="auto">
          <a:xfrm>
            <a:off x="5105571" y="5418138"/>
            <a:ext cx="217487" cy="290512"/>
          </a:xfrm>
          <a:custGeom>
            <a:avLst/>
            <a:gdLst>
              <a:gd name="T0" fmla="*/ 137 w 137"/>
              <a:gd name="T1" fmla="*/ 175 h 183"/>
              <a:gd name="T2" fmla="*/ 135 w 137"/>
              <a:gd name="T3" fmla="*/ 162 h 183"/>
              <a:gd name="T4" fmla="*/ 134 w 137"/>
              <a:gd name="T5" fmla="*/ 147 h 183"/>
              <a:gd name="T6" fmla="*/ 130 w 137"/>
              <a:gd name="T7" fmla="*/ 132 h 183"/>
              <a:gd name="T8" fmla="*/ 125 w 137"/>
              <a:gd name="T9" fmla="*/ 119 h 183"/>
              <a:gd name="T10" fmla="*/ 119 w 137"/>
              <a:gd name="T11" fmla="*/ 106 h 183"/>
              <a:gd name="T12" fmla="*/ 112 w 137"/>
              <a:gd name="T13" fmla="*/ 94 h 183"/>
              <a:gd name="T14" fmla="*/ 105 w 137"/>
              <a:gd name="T15" fmla="*/ 80 h 183"/>
              <a:gd name="T16" fmla="*/ 96 w 137"/>
              <a:gd name="T17" fmla="*/ 69 h 183"/>
              <a:gd name="T18" fmla="*/ 86 w 137"/>
              <a:gd name="T19" fmla="*/ 57 h 183"/>
              <a:gd name="T20" fmla="*/ 75 w 137"/>
              <a:gd name="T21" fmla="*/ 46 h 183"/>
              <a:gd name="T22" fmla="*/ 65 w 137"/>
              <a:gd name="T23" fmla="*/ 36 h 183"/>
              <a:gd name="T24" fmla="*/ 52 w 137"/>
              <a:gd name="T25" fmla="*/ 27 h 183"/>
              <a:gd name="T26" fmla="*/ 39 w 137"/>
              <a:gd name="T27" fmla="*/ 18 h 183"/>
              <a:gd name="T28" fmla="*/ 25 w 137"/>
              <a:gd name="T29" fmla="*/ 11 h 183"/>
              <a:gd name="T30" fmla="*/ 11 w 137"/>
              <a:gd name="T31" fmla="*/ 3 h 183"/>
              <a:gd name="T32" fmla="*/ 0 w 137"/>
              <a:gd name="T33" fmla="*/ 9 h 183"/>
              <a:gd name="T34" fmla="*/ 15 w 137"/>
              <a:gd name="T35" fmla="*/ 15 h 183"/>
              <a:gd name="T36" fmla="*/ 28 w 137"/>
              <a:gd name="T37" fmla="*/ 23 h 183"/>
              <a:gd name="T38" fmla="*/ 42 w 137"/>
              <a:gd name="T39" fmla="*/ 30 h 183"/>
              <a:gd name="T40" fmla="*/ 53 w 137"/>
              <a:gd name="T41" fmla="*/ 39 h 183"/>
              <a:gd name="T42" fmla="*/ 65 w 137"/>
              <a:gd name="T43" fmla="*/ 48 h 183"/>
              <a:gd name="T44" fmla="*/ 75 w 137"/>
              <a:gd name="T45" fmla="*/ 58 h 183"/>
              <a:gd name="T46" fmla="*/ 84 w 137"/>
              <a:gd name="T47" fmla="*/ 69 h 183"/>
              <a:gd name="T48" fmla="*/ 93 w 137"/>
              <a:gd name="T49" fmla="*/ 80 h 183"/>
              <a:gd name="T50" fmla="*/ 102 w 137"/>
              <a:gd name="T51" fmla="*/ 92 h 183"/>
              <a:gd name="T52" fmla="*/ 108 w 137"/>
              <a:gd name="T53" fmla="*/ 104 h 183"/>
              <a:gd name="T54" fmla="*/ 115 w 137"/>
              <a:gd name="T55" fmla="*/ 116 h 183"/>
              <a:gd name="T56" fmla="*/ 119 w 137"/>
              <a:gd name="T57" fmla="*/ 129 h 183"/>
              <a:gd name="T58" fmla="*/ 124 w 137"/>
              <a:gd name="T59" fmla="*/ 143 h 183"/>
              <a:gd name="T60" fmla="*/ 127 w 137"/>
              <a:gd name="T61" fmla="*/ 156 h 183"/>
              <a:gd name="T62" fmla="*/ 128 w 137"/>
              <a:gd name="T63" fmla="*/ 169 h 183"/>
              <a:gd name="T64" fmla="*/ 128 w 137"/>
              <a:gd name="T65" fmla="*/ 183 h 18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7"/>
              <a:gd name="T100" fmla="*/ 0 h 183"/>
              <a:gd name="T101" fmla="*/ 137 w 137"/>
              <a:gd name="T102" fmla="*/ 183 h 18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7" h="183">
                <a:moveTo>
                  <a:pt x="137" y="183"/>
                </a:moveTo>
                <a:lnTo>
                  <a:pt x="137" y="175"/>
                </a:lnTo>
                <a:lnTo>
                  <a:pt x="137" y="168"/>
                </a:lnTo>
                <a:lnTo>
                  <a:pt x="135" y="162"/>
                </a:lnTo>
                <a:lnTo>
                  <a:pt x="134" y="154"/>
                </a:lnTo>
                <a:lnTo>
                  <a:pt x="134" y="147"/>
                </a:lnTo>
                <a:lnTo>
                  <a:pt x="131" y="140"/>
                </a:lnTo>
                <a:lnTo>
                  <a:pt x="130" y="132"/>
                </a:lnTo>
                <a:lnTo>
                  <a:pt x="128" y="126"/>
                </a:lnTo>
                <a:lnTo>
                  <a:pt x="125" y="119"/>
                </a:lnTo>
                <a:lnTo>
                  <a:pt x="122" y="113"/>
                </a:lnTo>
                <a:lnTo>
                  <a:pt x="119" y="106"/>
                </a:lnTo>
                <a:lnTo>
                  <a:pt x="116" y="100"/>
                </a:lnTo>
                <a:lnTo>
                  <a:pt x="112" y="94"/>
                </a:lnTo>
                <a:lnTo>
                  <a:pt x="109" y="86"/>
                </a:lnTo>
                <a:lnTo>
                  <a:pt x="105" y="80"/>
                </a:lnTo>
                <a:lnTo>
                  <a:pt x="100" y="75"/>
                </a:lnTo>
                <a:lnTo>
                  <a:pt x="96" y="69"/>
                </a:lnTo>
                <a:lnTo>
                  <a:pt x="91" y="63"/>
                </a:lnTo>
                <a:lnTo>
                  <a:pt x="86" y="57"/>
                </a:lnTo>
                <a:lnTo>
                  <a:pt x="81" y="52"/>
                </a:lnTo>
                <a:lnTo>
                  <a:pt x="75" y="46"/>
                </a:lnTo>
                <a:lnTo>
                  <a:pt x="69" y="42"/>
                </a:lnTo>
                <a:lnTo>
                  <a:pt x="65" y="36"/>
                </a:lnTo>
                <a:lnTo>
                  <a:pt x="58" y="32"/>
                </a:lnTo>
                <a:lnTo>
                  <a:pt x="52" y="27"/>
                </a:lnTo>
                <a:lnTo>
                  <a:pt x="46" y="23"/>
                </a:lnTo>
                <a:lnTo>
                  <a:pt x="39" y="18"/>
                </a:lnTo>
                <a:lnTo>
                  <a:pt x="33" y="14"/>
                </a:lnTo>
                <a:lnTo>
                  <a:pt x="25" y="11"/>
                </a:lnTo>
                <a:lnTo>
                  <a:pt x="18" y="6"/>
                </a:lnTo>
                <a:lnTo>
                  <a:pt x="11" y="3"/>
                </a:lnTo>
                <a:lnTo>
                  <a:pt x="3" y="0"/>
                </a:lnTo>
                <a:lnTo>
                  <a:pt x="0" y="9"/>
                </a:lnTo>
                <a:lnTo>
                  <a:pt x="8" y="12"/>
                </a:lnTo>
                <a:lnTo>
                  <a:pt x="15" y="15"/>
                </a:lnTo>
                <a:lnTo>
                  <a:pt x="21" y="18"/>
                </a:lnTo>
                <a:lnTo>
                  <a:pt x="28" y="23"/>
                </a:lnTo>
                <a:lnTo>
                  <a:pt x="34" y="26"/>
                </a:lnTo>
                <a:lnTo>
                  <a:pt x="42" y="30"/>
                </a:lnTo>
                <a:lnTo>
                  <a:pt x="47" y="35"/>
                </a:lnTo>
                <a:lnTo>
                  <a:pt x="53" y="39"/>
                </a:lnTo>
                <a:lnTo>
                  <a:pt x="59" y="43"/>
                </a:lnTo>
                <a:lnTo>
                  <a:pt x="65" y="48"/>
                </a:lnTo>
                <a:lnTo>
                  <a:pt x="69" y="52"/>
                </a:lnTo>
                <a:lnTo>
                  <a:pt x="75" y="58"/>
                </a:lnTo>
                <a:lnTo>
                  <a:pt x="80" y="63"/>
                </a:lnTo>
                <a:lnTo>
                  <a:pt x="84" y="69"/>
                </a:lnTo>
                <a:lnTo>
                  <a:pt x="88" y="75"/>
                </a:lnTo>
                <a:lnTo>
                  <a:pt x="93" y="80"/>
                </a:lnTo>
                <a:lnTo>
                  <a:pt x="97" y="86"/>
                </a:lnTo>
                <a:lnTo>
                  <a:pt x="102" y="92"/>
                </a:lnTo>
                <a:lnTo>
                  <a:pt x="105" y="98"/>
                </a:lnTo>
                <a:lnTo>
                  <a:pt x="108" y="104"/>
                </a:lnTo>
                <a:lnTo>
                  <a:pt x="112" y="110"/>
                </a:lnTo>
                <a:lnTo>
                  <a:pt x="115" y="116"/>
                </a:lnTo>
                <a:lnTo>
                  <a:pt x="116" y="122"/>
                </a:lnTo>
                <a:lnTo>
                  <a:pt x="119" y="129"/>
                </a:lnTo>
                <a:lnTo>
                  <a:pt x="121" y="135"/>
                </a:lnTo>
                <a:lnTo>
                  <a:pt x="124" y="143"/>
                </a:lnTo>
                <a:lnTo>
                  <a:pt x="125" y="149"/>
                </a:lnTo>
                <a:lnTo>
                  <a:pt x="127" y="156"/>
                </a:lnTo>
                <a:lnTo>
                  <a:pt x="127" y="162"/>
                </a:lnTo>
                <a:lnTo>
                  <a:pt x="128" y="169"/>
                </a:lnTo>
                <a:lnTo>
                  <a:pt x="128" y="175"/>
                </a:lnTo>
                <a:lnTo>
                  <a:pt x="128" y="183"/>
                </a:lnTo>
                <a:lnTo>
                  <a:pt x="137" y="18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80" name="Freeform 136"/>
          <p:cNvSpPr>
            <a:spLocks/>
          </p:cNvSpPr>
          <p:nvPr/>
        </p:nvSpPr>
        <p:spPr bwMode="auto">
          <a:xfrm>
            <a:off x="4959521" y="5708652"/>
            <a:ext cx="363537" cy="315913"/>
          </a:xfrm>
          <a:custGeom>
            <a:avLst/>
            <a:gdLst>
              <a:gd name="T0" fmla="*/ 12 w 229"/>
              <a:gd name="T1" fmla="*/ 199 h 199"/>
              <a:gd name="T2" fmla="*/ 35 w 229"/>
              <a:gd name="T3" fmla="*/ 196 h 199"/>
              <a:gd name="T4" fmla="*/ 57 w 229"/>
              <a:gd name="T5" fmla="*/ 194 h 199"/>
              <a:gd name="T6" fmla="*/ 78 w 229"/>
              <a:gd name="T7" fmla="*/ 188 h 199"/>
              <a:gd name="T8" fmla="*/ 98 w 229"/>
              <a:gd name="T9" fmla="*/ 180 h 199"/>
              <a:gd name="T10" fmla="*/ 119 w 229"/>
              <a:gd name="T11" fmla="*/ 171 h 199"/>
              <a:gd name="T12" fmla="*/ 136 w 229"/>
              <a:gd name="T13" fmla="*/ 159 h 199"/>
              <a:gd name="T14" fmla="*/ 154 w 229"/>
              <a:gd name="T15" fmla="*/ 148 h 199"/>
              <a:gd name="T16" fmla="*/ 169 w 229"/>
              <a:gd name="T17" fmla="*/ 134 h 199"/>
              <a:gd name="T18" fmla="*/ 183 w 229"/>
              <a:gd name="T19" fmla="*/ 119 h 199"/>
              <a:gd name="T20" fmla="*/ 195 w 229"/>
              <a:gd name="T21" fmla="*/ 103 h 199"/>
              <a:gd name="T22" fmla="*/ 207 w 229"/>
              <a:gd name="T23" fmla="*/ 87 h 199"/>
              <a:gd name="T24" fmla="*/ 216 w 229"/>
              <a:gd name="T25" fmla="*/ 69 h 199"/>
              <a:gd name="T26" fmla="*/ 222 w 229"/>
              <a:gd name="T27" fmla="*/ 50 h 199"/>
              <a:gd name="T28" fmla="*/ 226 w 229"/>
              <a:gd name="T29" fmla="*/ 31 h 199"/>
              <a:gd name="T30" fmla="*/ 229 w 229"/>
              <a:gd name="T31" fmla="*/ 10 h 199"/>
              <a:gd name="T32" fmla="*/ 220 w 229"/>
              <a:gd name="T33" fmla="*/ 0 h 199"/>
              <a:gd name="T34" fmla="*/ 219 w 229"/>
              <a:gd name="T35" fmla="*/ 19 h 199"/>
              <a:gd name="T36" fmla="*/ 216 w 229"/>
              <a:gd name="T37" fmla="*/ 38 h 199"/>
              <a:gd name="T38" fmla="*/ 210 w 229"/>
              <a:gd name="T39" fmla="*/ 56 h 199"/>
              <a:gd name="T40" fmla="*/ 202 w 229"/>
              <a:gd name="T41" fmla="*/ 74 h 199"/>
              <a:gd name="T42" fmla="*/ 194 w 229"/>
              <a:gd name="T43" fmla="*/ 90 h 199"/>
              <a:gd name="T44" fmla="*/ 183 w 229"/>
              <a:gd name="T45" fmla="*/ 106 h 199"/>
              <a:gd name="T46" fmla="*/ 170 w 229"/>
              <a:gd name="T47" fmla="*/ 121 h 199"/>
              <a:gd name="T48" fmla="*/ 156 w 229"/>
              <a:gd name="T49" fmla="*/ 134 h 199"/>
              <a:gd name="T50" fmla="*/ 141 w 229"/>
              <a:gd name="T51" fmla="*/ 146 h 199"/>
              <a:gd name="T52" fmla="*/ 123 w 229"/>
              <a:gd name="T53" fmla="*/ 158 h 199"/>
              <a:gd name="T54" fmla="*/ 106 w 229"/>
              <a:gd name="T55" fmla="*/ 167 h 199"/>
              <a:gd name="T56" fmla="*/ 85 w 229"/>
              <a:gd name="T57" fmla="*/ 176 h 199"/>
              <a:gd name="T58" fmla="*/ 66 w 229"/>
              <a:gd name="T59" fmla="*/ 182 h 199"/>
              <a:gd name="T60" fmla="*/ 44 w 229"/>
              <a:gd name="T61" fmla="*/ 186 h 199"/>
              <a:gd name="T62" fmla="*/ 22 w 229"/>
              <a:gd name="T63" fmla="*/ 189 h 199"/>
              <a:gd name="T64" fmla="*/ 0 w 229"/>
              <a:gd name="T65" fmla="*/ 191 h 1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9"/>
              <a:gd name="T100" fmla="*/ 0 h 199"/>
              <a:gd name="T101" fmla="*/ 229 w 229"/>
              <a:gd name="T102" fmla="*/ 199 h 1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9" h="199">
                <a:moveTo>
                  <a:pt x="0" y="199"/>
                </a:moveTo>
                <a:lnTo>
                  <a:pt x="12" y="199"/>
                </a:lnTo>
                <a:lnTo>
                  <a:pt x="23" y="198"/>
                </a:lnTo>
                <a:lnTo>
                  <a:pt x="35" y="196"/>
                </a:lnTo>
                <a:lnTo>
                  <a:pt x="45" y="195"/>
                </a:lnTo>
                <a:lnTo>
                  <a:pt x="57" y="194"/>
                </a:lnTo>
                <a:lnTo>
                  <a:pt x="67" y="191"/>
                </a:lnTo>
                <a:lnTo>
                  <a:pt x="78" y="188"/>
                </a:lnTo>
                <a:lnTo>
                  <a:pt x="88" y="183"/>
                </a:lnTo>
                <a:lnTo>
                  <a:pt x="98" y="180"/>
                </a:lnTo>
                <a:lnTo>
                  <a:pt x="109" y="176"/>
                </a:lnTo>
                <a:lnTo>
                  <a:pt x="119" y="171"/>
                </a:lnTo>
                <a:lnTo>
                  <a:pt x="128" y="165"/>
                </a:lnTo>
                <a:lnTo>
                  <a:pt x="136" y="159"/>
                </a:lnTo>
                <a:lnTo>
                  <a:pt x="145" y="154"/>
                </a:lnTo>
                <a:lnTo>
                  <a:pt x="154" y="148"/>
                </a:lnTo>
                <a:lnTo>
                  <a:pt x="161" y="142"/>
                </a:lnTo>
                <a:lnTo>
                  <a:pt x="169" y="134"/>
                </a:lnTo>
                <a:lnTo>
                  <a:pt x="176" y="127"/>
                </a:lnTo>
                <a:lnTo>
                  <a:pt x="183" y="119"/>
                </a:lnTo>
                <a:lnTo>
                  <a:pt x="189" y="112"/>
                </a:lnTo>
                <a:lnTo>
                  <a:pt x="195" y="103"/>
                </a:lnTo>
                <a:lnTo>
                  <a:pt x="201" y="94"/>
                </a:lnTo>
                <a:lnTo>
                  <a:pt x="207" y="87"/>
                </a:lnTo>
                <a:lnTo>
                  <a:pt x="211" y="78"/>
                </a:lnTo>
                <a:lnTo>
                  <a:pt x="216" y="69"/>
                </a:lnTo>
                <a:lnTo>
                  <a:pt x="219" y="59"/>
                </a:lnTo>
                <a:lnTo>
                  <a:pt x="222" y="50"/>
                </a:lnTo>
                <a:lnTo>
                  <a:pt x="224" y="40"/>
                </a:lnTo>
                <a:lnTo>
                  <a:pt x="226" y="31"/>
                </a:lnTo>
                <a:lnTo>
                  <a:pt x="227" y="20"/>
                </a:lnTo>
                <a:lnTo>
                  <a:pt x="229" y="10"/>
                </a:lnTo>
                <a:lnTo>
                  <a:pt x="229" y="0"/>
                </a:lnTo>
                <a:lnTo>
                  <a:pt x="220" y="0"/>
                </a:lnTo>
                <a:lnTo>
                  <a:pt x="220" y="10"/>
                </a:lnTo>
                <a:lnTo>
                  <a:pt x="219" y="19"/>
                </a:lnTo>
                <a:lnTo>
                  <a:pt x="217" y="29"/>
                </a:lnTo>
                <a:lnTo>
                  <a:pt x="216" y="38"/>
                </a:lnTo>
                <a:lnTo>
                  <a:pt x="213" y="47"/>
                </a:lnTo>
                <a:lnTo>
                  <a:pt x="210" y="56"/>
                </a:lnTo>
                <a:lnTo>
                  <a:pt x="207" y="65"/>
                </a:lnTo>
                <a:lnTo>
                  <a:pt x="202" y="74"/>
                </a:lnTo>
                <a:lnTo>
                  <a:pt x="198" y="82"/>
                </a:lnTo>
                <a:lnTo>
                  <a:pt x="194" y="90"/>
                </a:lnTo>
                <a:lnTo>
                  <a:pt x="188" y="99"/>
                </a:lnTo>
                <a:lnTo>
                  <a:pt x="183" y="106"/>
                </a:lnTo>
                <a:lnTo>
                  <a:pt x="176" y="114"/>
                </a:lnTo>
                <a:lnTo>
                  <a:pt x="170" y="121"/>
                </a:lnTo>
                <a:lnTo>
                  <a:pt x="163" y="128"/>
                </a:lnTo>
                <a:lnTo>
                  <a:pt x="156" y="134"/>
                </a:lnTo>
                <a:lnTo>
                  <a:pt x="148" y="140"/>
                </a:lnTo>
                <a:lnTo>
                  <a:pt x="141" y="146"/>
                </a:lnTo>
                <a:lnTo>
                  <a:pt x="132" y="152"/>
                </a:lnTo>
                <a:lnTo>
                  <a:pt x="123" y="158"/>
                </a:lnTo>
                <a:lnTo>
                  <a:pt x="114" y="162"/>
                </a:lnTo>
                <a:lnTo>
                  <a:pt x="106" y="167"/>
                </a:lnTo>
                <a:lnTo>
                  <a:pt x="95" y="171"/>
                </a:lnTo>
                <a:lnTo>
                  <a:pt x="85" y="176"/>
                </a:lnTo>
                <a:lnTo>
                  <a:pt x="76" y="179"/>
                </a:lnTo>
                <a:lnTo>
                  <a:pt x="66" y="182"/>
                </a:lnTo>
                <a:lnTo>
                  <a:pt x="54" y="185"/>
                </a:lnTo>
                <a:lnTo>
                  <a:pt x="44" y="186"/>
                </a:lnTo>
                <a:lnTo>
                  <a:pt x="34" y="189"/>
                </a:lnTo>
                <a:lnTo>
                  <a:pt x="22" y="189"/>
                </a:lnTo>
                <a:lnTo>
                  <a:pt x="12" y="191"/>
                </a:lnTo>
                <a:lnTo>
                  <a:pt x="0" y="191"/>
                </a:lnTo>
                <a:lnTo>
                  <a:pt x="0" y="19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81" name="Freeform 137"/>
          <p:cNvSpPr>
            <a:spLocks/>
          </p:cNvSpPr>
          <p:nvPr/>
        </p:nvSpPr>
        <p:spPr bwMode="auto">
          <a:xfrm>
            <a:off x="4595981" y="5708652"/>
            <a:ext cx="363538" cy="315913"/>
          </a:xfrm>
          <a:custGeom>
            <a:avLst/>
            <a:gdLst>
              <a:gd name="T0" fmla="*/ 0 w 229"/>
              <a:gd name="T1" fmla="*/ 10 h 199"/>
              <a:gd name="T2" fmla="*/ 2 w 229"/>
              <a:gd name="T3" fmla="*/ 31 h 199"/>
              <a:gd name="T4" fmla="*/ 7 w 229"/>
              <a:gd name="T5" fmla="*/ 50 h 199"/>
              <a:gd name="T6" fmla="*/ 13 w 229"/>
              <a:gd name="T7" fmla="*/ 69 h 199"/>
              <a:gd name="T8" fmla="*/ 22 w 229"/>
              <a:gd name="T9" fmla="*/ 87 h 199"/>
              <a:gd name="T10" fmla="*/ 32 w 229"/>
              <a:gd name="T11" fmla="*/ 103 h 199"/>
              <a:gd name="T12" fmla="*/ 46 w 229"/>
              <a:gd name="T13" fmla="*/ 119 h 199"/>
              <a:gd name="T14" fmla="*/ 60 w 229"/>
              <a:gd name="T15" fmla="*/ 134 h 199"/>
              <a:gd name="T16" fmla="*/ 75 w 229"/>
              <a:gd name="T17" fmla="*/ 148 h 199"/>
              <a:gd name="T18" fmla="*/ 93 w 229"/>
              <a:gd name="T19" fmla="*/ 159 h 199"/>
              <a:gd name="T20" fmla="*/ 110 w 229"/>
              <a:gd name="T21" fmla="*/ 171 h 199"/>
              <a:gd name="T22" fmla="*/ 129 w 229"/>
              <a:gd name="T23" fmla="*/ 180 h 199"/>
              <a:gd name="T24" fmla="*/ 150 w 229"/>
              <a:gd name="T25" fmla="*/ 188 h 199"/>
              <a:gd name="T26" fmla="*/ 172 w 229"/>
              <a:gd name="T27" fmla="*/ 194 h 199"/>
              <a:gd name="T28" fmla="*/ 194 w 229"/>
              <a:gd name="T29" fmla="*/ 196 h 199"/>
              <a:gd name="T30" fmla="*/ 217 w 229"/>
              <a:gd name="T31" fmla="*/ 199 h 199"/>
              <a:gd name="T32" fmla="*/ 229 w 229"/>
              <a:gd name="T33" fmla="*/ 191 h 199"/>
              <a:gd name="T34" fmla="*/ 207 w 229"/>
              <a:gd name="T35" fmla="*/ 189 h 199"/>
              <a:gd name="T36" fmla="*/ 185 w 229"/>
              <a:gd name="T37" fmla="*/ 186 h 199"/>
              <a:gd name="T38" fmla="*/ 163 w 229"/>
              <a:gd name="T39" fmla="*/ 182 h 199"/>
              <a:gd name="T40" fmla="*/ 142 w 229"/>
              <a:gd name="T41" fmla="*/ 176 h 199"/>
              <a:gd name="T42" fmla="*/ 123 w 229"/>
              <a:gd name="T43" fmla="*/ 167 h 199"/>
              <a:gd name="T44" fmla="*/ 106 w 229"/>
              <a:gd name="T45" fmla="*/ 158 h 199"/>
              <a:gd name="T46" fmla="*/ 88 w 229"/>
              <a:gd name="T47" fmla="*/ 146 h 199"/>
              <a:gd name="T48" fmla="*/ 73 w 229"/>
              <a:gd name="T49" fmla="*/ 134 h 199"/>
              <a:gd name="T50" fmla="*/ 59 w 229"/>
              <a:gd name="T51" fmla="*/ 121 h 199"/>
              <a:gd name="T52" fmla="*/ 46 w 229"/>
              <a:gd name="T53" fmla="*/ 106 h 199"/>
              <a:gd name="T54" fmla="*/ 35 w 229"/>
              <a:gd name="T55" fmla="*/ 90 h 199"/>
              <a:gd name="T56" fmla="*/ 25 w 229"/>
              <a:gd name="T57" fmla="*/ 74 h 199"/>
              <a:gd name="T58" fmla="*/ 18 w 229"/>
              <a:gd name="T59" fmla="*/ 56 h 199"/>
              <a:gd name="T60" fmla="*/ 13 w 229"/>
              <a:gd name="T61" fmla="*/ 38 h 199"/>
              <a:gd name="T62" fmla="*/ 9 w 229"/>
              <a:gd name="T63" fmla="*/ 19 h 199"/>
              <a:gd name="T64" fmla="*/ 9 w 229"/>
              <a:gd name="T65" fmla="*/ 0 h 1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9"/>
              <a:gd name="T100" fmla="*/ 0 h 199"/>
              <a:gd name="T101" fmla="*/ 229 w 229"/>
              <a:gd name="T102" fmla="*/ 199 h 1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9" h="199">
                <a:moveTo>
                  <a:pt x="0" y="0"/>
                </a:moveTo>
                <a:lnTo>
                  <a:pt x="0" y="10"/>
                </a:lnTo>
                <a:lnTo>
                  <a:pt x="0" y="20"/>
                </a:lnTo>
                <a:lnTo>
                  <a:pt x="2" y="31"/>
                </a:lnTo>
                <a:lnTo>
                  <a:pt x="5" y="40"/>
                </a:lnTo>
                <a:lnTo>
                  <a:pt x="7" y="50"/>
                </a:lnTo>
                <a:lnTo>
                  <a:pt x="10" y="59"/>
                </a:lnTo>
                <a:lnTo>
                  <a:pt x="13" y="69"/>
                </a:lnTo>
                <a:lnTo>
                  <a:pt x="18" y="78"/>
                </a:lnTo>
                <a:lnTo>
                  <a:pt x="22" y="87"/>
                </a:lnTo>
                <a:lnTo>
                  <a:pt x="28" y="94"/>
                </a:lnTo>
                <a:lnTo>
                  <a:pt x="32" y="103"/>
                </a:lnTo>
                <a:lnTo>
                  <a:pt x="40" y="112"/>
                </a:lnTo>
                <a:lnTo>
                  <a:pt x="46" y="119"/>
                </a:lnTo>
                <a:lnTo>
                  <a:pt x="53" y="127"/>
                </a:lnTo>
                <a:lnTo>
                  <a:pt x="60" y="134"/>
                </a:lnTo>
                <a:lnTo>
                  <a:pt x="68" y="142"/>
                </a:lnTo>
                <a:lnTo>
                  <a:pt x="75" y="148"/>
                </a:lnTo>
                <a:lnTo>
                  <a:pt x="84" y="154"/>
                </a:lnTo>
                <a:lnTo>
                  <a:pt x="93" y="159"/>
                </a:lnTo>
                <a:lnTo>
                  <a:pt x="101" y="165"/>
                </a:lnTo>
                <a:lnTo>
                  <a:pt x="110" y="171"/>
                </a:lnTo>
                <a:lnTo>
                  <a:pt x="120" y="176"/>
                </a:lnTo>
                <a:lnTo>
                  <a:pt x="129" y="180"/>
                </a:lnTo>
                <a:lnTo>
                  <a:pt x="140" y="183"/>
                </a:lnTo>
                <a:lnTo>
                  <a:pt x="150" y="188"/>
                </a:lnTo>
                <a:lnTo>
                  <a:pt x="162" y="191"/>
                </a:lnTo>
                <a:lnTo>
                  <a:pt x="172" y="194"/>
                </a:lnTo>
                <a:lnTo>
                  <a:pt x="184" y="195"/>
                </a:lnTo>
                <a:lnTo>
                  <a:pt x="194" y="196"/>
                </a:lnTo>
                <a:lnTo>
                  <a:pt x="206" y="198"/>
                </a:lnTo>
                <a:lnTo>
                  <a:pt x="217" y="199"/>
                </a:lnTo>
                <a:lnTo>
                  <a:pt x="229" y="199"/>
                </a:lnTo>
                <a:lnTo>
                  <a:pt x="229" y="191"/>
                </a:lnTo>
                <a:lnTo>
                  <a:pt x="217" y="191"/>
                </a:lnTo>
                <a:lnTo>
                  <a:pt x="207" y="189"/>
                </a:lnTo>
                <a:lnTo>
                  <a:pt x="195" y="189"/>
                </a:lnTo>
                <a:lnTo>
                  <a:pt x="185" y="186"/>
                </a:lnTo>
                <a:lnTo>
                  <a:pt x="173" y="185"/>
                </a:lnTo>
                <a:lnTo>
                  <a:pt x="163" y="182"/>
                </a:lnTo>
                <a:lnTo>
                  <a:pt x="153" y="179"/>
                </a:lnTo>
                <a:lnTo>
                  <a:pt x="142" y="176"/>
                </a:lnTo>
                <a:lnTo>
                  <a:pt x="134" y="171"/>
                </a:lnTo>
                <a:lnTo>
                  <a:pt x="123" y="167"/>
                </a:lnTo>
                <a:lnTo>
                  <a:pt x="115" y="162"/>
                </a:lnTo>
                <a:lnTo>
                  <a:pt x="106" y="158"/>
                </a:lnTo>
                <a:lnTo>
                  <a:pt x="97" y="152"/>
                </a:lnTo>
                <a:lnTo>
                  <a:pt x="88" y="146"/>
                </a:lnTo>
                <a:lnTo>
                  <a:pt x="81" y="140"/>
                </a:lnTo>
                <a:lnTo>
                  <a:pt x="73" y="134"/>
                </a:lnTo>
                <a:lnTo>
                  <a:pt x="66" y="128"/>
                </a:lnTo>
                <a:lnTo>
                  <a:pt x="59" y="121"/>
                </a:lnTo>
                <a:lnTo>
                  <a:pt x="51" y="114"/>
                </a:lnTo>
                <a:lnTo>
                  <a:pt x="46" y="106"/>
                </a:lnTo>
                <a:lnTo>
                  <a:pt x="40" y="99"/>
                </a:lnTo>
                <a:lnTo>
                  <a:pt x="35" y="90"/>
                </a:lnTo>
                <a:lnTo>
                  <a:pt x="29" y="82"/>
                </a:lnTo>
                <a:lnTo>
                  <a:pt x="25" y="74"/>
                </a:lnTo>
                <a:lnTo>
                  <a:pt x="22" y="65"/>
                </a:lnTo>
                <a:lnTo>
                  <a:pt x="18" y="56"/>
                </a:lnTo>
                <a:lnTo>
                  <a:pt x="15" y="47"/>
                </a:lnTo>
                <a:lnTo>
                  <a:pt x="13" y="38"/>
                </a:lnTo>
                <a:lnTo>
                  <a:pt x="10" y="29"/>
                </a:lnTo>
                <a:lnTo>
                  <a:pt x="9" y="19"/>
                </a:lnTo>
                <a:lnTo>
                  <a:pt x="9" y="10"/>
                </a:lnTo>
                <a:lnTo>
                  <a:pt x="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82" name="Freeform 138"/>
          <p:cNvSpPr>
            <a:spLocks/>
          </p:cNvSpPr>
          <p:nvPr/>
        </p:nvSpPr>
        <p:spPr bwMode="auto">
          <a:xfrm>
            <a:off x="4595981" y="5418138"/>
            <a:ext cx="217488" cy="290512"/>
          </a:xfrm>
          <a:custGeom>
            <a:avLst/>
            <a:gdLst>
              <a:gd name="T0" fmla="*/ 125 w 137"/>
              <a:gd name="T1" fmla="*/ 3 h 183"/>
              <a:gd name="T2" fmla="*/ 112 w 137"/>
              <a:gd name="T3" fmla="*/ 12 h 183"/>
              <a:gd name="T4" fmla="*/ 97 w 137"/>
              <a:gd name="T5" fmla="*/ 20 h 183"/>
              <a:gd name="T6" fmla="*/ 85 w 137"/>
              <a:gd name="T7" fmla="*/ 29 h 183"/>
              <a:gd name="T8" fmla="*/ 72 w 137"/>
              <a:gd name="T9" fmla="*/ 39 h 183"/>
              <a:gd name="T10" fmla="*/ 62 w 137"/>
              <a:gd name="T11" fmla="*/ 48 h 183"/>
              <a:gd name="T12" fmla="*/ 50 w 137"/>
              <a:gd name="T13" fmla="*/ 60 h 183"/>
              <a:gd name="T14" fmla="*/ 41 w 137"/>
              <a:gd name="T15" fmla="*/ 70 h 183"/>
              <a:gd name="T16" fmla="*/ 32 w 137"/>
              <a:gd name="T17" fmla="*/ 82 h 183"/>
              <a:gd name="T18" fmla="*/ 25 w 137"/>
              <a:gd name="T19" fmla="*/ 94 h 183"/>
              <a:gd name="T20" fmla="*/ 18 w 137"/>
              <a:gd name="T21" fmla="*/ 107 h 183"/>
              <a:gd name="T22" fmla="*/ 12 w 137"/>
              <a:gd name="T23" fmla="*/ 120 h 183"/>
              <a:gd name="T24" fmla="*/ 7 w 137"/>
              <a:gd name="T25" fmla="*/ 134 h 183"/>
              <a:gd name="T26" fmla="*/ 3 w 137"/>
              <a:gd name="T27" fmla="*/ 147 h 183"/>
              <a:gd name="T28" fmla="*/ 2 w 137"/>
              <a:gd name="T29" fmla="*/ 160 h 183"/>
              <a:gd name="T30" fmla="*/ 0 w 137"/>
              <a:gd name="T31" fmla="*/ 175 h 183"/>
              <a:gd name="T32" fmla="*/ 9 w 137"/>
              <a:gd name="T33" fmla="*/ 183 h 183"/>
              <a:gd name="T34" fmla="*/ 9 w 137"/>
              <a:gd name="T35" fmla="*/ 169 h 183"/>
              <a:gd name="T36" fmla="*/ 10 w 137"/>
              <a:gd name="T37" fmla="*/ 156 h 183"/>
              <a:gd name="T38" fmla="*/ 13 w 137"/>
              <a:gd name="T39" fmla="*/ 143 h 183"/>
              <a:gd name="T40" fmla="*/ 18 w 137"/>
              <a:gd name="T41" fmla="*/ 129 h 183"/>
              <a:gd name="T42" fmla="*/ 22 w 137"/>
              <a:gd name="T43" fmla="*/ 117 h 183"/>
              <a:gd name="T44" fmla="*/ 28 w 137"/>
              <a:gd name="T45" fmla="*/ 104 h 183"/>
              <a:gd name="T46" fmla="*/ 35 w 137"/>
              <a:gd name="T47" fmla="*/ 92 h 183"/>
              <a:gd name="T48" fmla="*/ 44 w 137"/>
              <a:gd name="T49" fmla="*/ 82 h 183"/>
              <a:gd name="T50" fmla="*/ 53 w 137"/>
              <a:gd name="T51" fmla="*/ 70 h 183"/>
              <a:gd name="T52" fmla="*/ 62 w 137"/>
              <a:gd name="T53" fmla="*/ 60 h 183"/>
              <a:gd name="T54" fmla="*/ 72 w 137"/>
              <a:gd name="T55" fmla="*/ 49 h 183"/>
              <a:gd name="T56" fmla="*/ 84 w 137"/>
              <a:gd name="T57" fmla="*/ 40 h 183"/>
              <a:gd name="T58" fmla="*/ 95 w 137"/>
              <a:gd name="T59" fmla="*/ 32 h 183"/>
              <a:gd name="T60" fmla="*/ 109 w 137"/>
              <a:gd name="T61" fmla="*/ 23 h 183"/>
              <a:gd name="T62" fmla="*/ 122 w 137"/>
              <a:gd name="T63" fmla="*/ 15 h 183"/>
              <a:gd name="T64" fmla="*/ 137 w 137"/>
              <a:gd name="T65" fmla="*/ 8 h 18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7"/>
              <a:gd name="T100" fmla="*/ 0 h 183"/>
              <a:gd name="T101" fmla="*/ 137 w 137"/>
              <a:gd name="T102" fmla="*/ 183 h 18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7" h="183">
                <a:moveTo>
                  <a:pt x="134" y="0"/>
                </a:moveTo>
                <a:lnTo>
                  <a:pt x="125" y="3"/>
                </a:lnTo>
                <a:lnTo>
                  <a:pt x="119" y="8"/>
                </a:lnTo>
                <a:lnTo>
                  <a:pt x="112" y="12"/>
                </a:lnTo>
                <a:lnTo>
                  <a:pt x="104" y="15"/>
                </a:lnTo>
                <a:lnTo>
                  <a:pt x="97" y="20"/>
                </a:lnTo>
                <a:lnTo>
                  <a:pt x="91" y="24"/>
                </a:lnTo>
                <a:lnTo>
                  <a:pt x="85" y="29"/>
                </a:lnTo>
                <a:lnTo>
                  <a:pt x="78" y="33"/>
                </a:lnTo>
                <a:lnTo>
                  <a:pt x="72" y="39"/>
                </a:lnTo>
                <a:lnTo>
                  <a:pt x="66" y="43"/>
                </a:lnTo>
                <a:lnTo>
                  <a:pt x="62" y="48"/>
                </a:lnTo>
                <a:lnTo>
                  <a:pt x="56" y="54"/>
                </a:lnTo>
                <a:lnTo>
                  <a:pt x="50" y="60"/>
                </a:lnTo>
                <a:lnTo>
                  <a:pt x="46" y="64"/>
                </a:lnTo>
                <a:lnTo>
                  <a:pt x="41" y="70"/>
                </a:lnTo>
                <a:lnTo>
                  <a:pt x="37" y="76"/>
                </a:lnTo>
                <a:lnTo>
                  <a:pt x="32" y="82"/>
                </a:lnTo>
                <a:lnTo>
                  <a:pt x="28" y="88"/>
                </a:lnTo>
                <a:lnTo>
                  <a:pt x="25" y="94"/>
                </a:lnTo>
                <a:lnTo>
                  <a:pt x="21" y="100"/>
                </a:lnTo>
                <a:lnTo>
                  <a:pt x="18" y="107"/>
                </a:lnTo>
                <a:lnTo>
                  <a:pt x="15" y="113"/>
                </a:lnTo>
                <a:lnTo>
                  <a:pt x="12" y="120"/>
                </a:lnTo>
                <a:lnTo>
                  <a:pt x="9" y="126"/>
                </a:lnTo>
                <a:lnTo>
                  <a:pt x="7" y="134"/>
                </a:lnTo>
                <a:lnTo>
                  <a:pt x="5" y="140"/>
                </a:lnTo>
                <a:lnTo>
                  <a:pt x="3" y="147"/>
                </a:lnTo>
                <a:lnTo>
                  <a:pt x="2" y="154"/>
                </a:lnTo>
                <a:lnTo>
                  <a:pt x="2" y="160"/>
                </a:lnTo>
                <a:lnTo>
                  <a:pt x="0" y="168"/>
                </a:lnTo>
                <a:lnTo>
                  <a:pt x="0" y="175"/>
                </a:lnTo>
                <a:lnTo>
                  <a:pt x="0" y="183"/>
                </a:lnTo>
                <a:lnTo>
                  <a:pt x="9" y="183"/>
                </a:lnTo>
                <a:lnTo>
                  <a:pt x="9" y="175"/>
                </a:lnTo>
                <a:lnTo>
                  <a:pt x="9" y="169"/>
                </a:lnTo>
                <a:lnTo>
                  <a:pt x="10" y="162"/>
                </a:lnTo>
                <a:lnTo>
                  <a:pt x="10" y="156"/>
                </a:lnTo>
                <a:lnTo>
                  <a:pt x="12" y="149"/>
                </a:lnTo>
                <a:lnTo>
                  <a:pt x="13" y="143"/>
                </a:lnTo>
                <a:lnTo>
                  <a:pt x="15" y="135"/>
                </a:lnTo>
                <a:lnTo>
                  <a:pt x="18" y="129"/>
                </a:lnTo>
                <a:lnTo>
                  <a:pt x="19" y="123"/>
                </a:lnTo>
                <a:lnTo>
                  <a:pt x="22" y="117"/>
                </a:lnTo>
                <a:lnTo>
                  <a:pt x="25" y="110"/>
                </a:lnTo>
                <a:lnTo>
                  <a:pt x="28" y="104"/>
                </a:lnTo>
                <a:lnTo>
                  <a:pt x="32" y="98"/>
                </a:lnTo>
                <a:lnTo>
                  <a:pt x="35" y="92"/>
                </a:lnTo>
                <a:lnTo>
                  <a:pt x="40" y="86"/>
                </a:lnTo>
                <a:lnTo>
                  <a:pt x="44" y="82"/>
                </a:lnTo>
                <a:lnTo>
                  <a:pt x="47" y="76"/>
                </a:lnTo>
                <a:lnTo>
                  <a:pt x="53" y="70"/>
                </a:lnTo>
                <a:lnTo>
                  <a:pt x="57" y="66"/>
                </a:lnTo>
                <a:lnTo>
                  <a:pt x="62" y="60"/>
                </a:lnTo>
                <a:lnTo>
                  <a:pt x="68" y="55"/>
                </a:lnTo>
                <a:lnTo>
                  <a:pt x="72" y="49"/>
                </a:lnTo>
                <a:lnTo>
                  <a:pt x="78" y="45"/>
                </a:lnTo>
                <a:lnTo>
                  <a:pt x="84" y="40"/>
                </a:lnTo>
                <a:lnTo>
                  <a:pt x="90" y="36"/>
                </a:lnTo>
                <a:lnTo>
                  <a:pt x="95" y="32"/>
                </a:lnTo>
                <a:lnTo>
                  <a:pt x="103" y="27"/>
                </a:lnTo>
                <a:lnTo>
                  <a:pt x="109" y="23"/>
                </a:lnTo>
                <a:lnTo>
                  <a:pt x="116" y="20"/>
                </a:lnTo>
                <a:lnTo>
                  <a:pt x="122" y="15"/>
                </a:lnTo>
                <a:lnTo>
                  <a:pt x="129" y="12"/>
                </a:lnTo>
                <a:lnTo>
                  <a:pt x="137" y="8"/>
                </a:lnTo>
                <a:lnTo>
                  <a:pt x="134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83" name="Freeform 139"/>
          <p:cNvSpPr>
            <a:spLocks/>
          </p:cNvSpPr>
          <p:nvPr/>
        </p:nvSpPr>
        <p:spPr bwMode="auto">
          <a:xfrm>
            <a:off x="4808708" y="5357815"/>
            <a:ext cx="36513" cy="73025"/>
          </a:xfrm>
          <a:custGeom>
            <a:avLst/>
            <a:gdLst>
              <a:gd name="T0" fmla="*/ 14 w 23"/>
              <a:gd name="T1" fmla="*/ 0 h 46"/>
              <a:gd name="T2" fmla="*/ 14 w 23"/>
              <a:gd name="T3" fmla="*/ 1 h 46"/>
              <a:gd name="T4" fmla="*/ 14 w 23"/>
              <a:gd name="T5" fmla="*/ 3 h 46"/>
              <a:gd name="T6" fmla="*/ 13 w 23"/>
              <a:gd name="T7" fmla="*/ 4 h 46"/>
              <a:gd name="T8" fmla="*/ 13 w 23"/>
              <a:gd name="T9" fmla="*/ 6 h 46"/>
              <a:gd name="T10" fmla="*/ 13 w 23"/>
              <a:gd name="T11" fmla="*/ 7 h 46"/>
              <a:gd name="T12" fmla="*/ 13 w 23"/>
              <a:gd name="T13" fmla="*/ 9 h 46"/>
              <a:gd name="T14" fmla="*/ 13 w 23"/>
              <a:gd name="T15" fmla="*/ 10 h 46"/>
              <a:gd name="T16" fmla="*/ 13 w 23"/>
              <a:gd name="T17" fmla="*/ 12 h 46"/>
              <a:gd name="T18" fmla="*/ 13 w 23"/>
              <a:gd name="T19" fmla="*/ 13 h 46"/>
              <a:gd name="T20" fmla="*/ 13 w 23"/>
              <a:gd name="T21" fmla="*/ 15 h 46"/>
              <a:gd name="T22" fmla="*/ 11 w 23"/>
              <a:gd name="T23" fmla="*/ 16 h 46"/>
              <a:gd name="T24" fmla="*/ 11 w 23"/>
              <a:gd name="T25" fmla="*/ 18 h 46"/>
              <a:gd name="T26" fmla="*/ 11 w 23"/>
              <a:gd name="T27" fmla="*/ 19 h 46"/>
              <a:gd name="T28" fmla="*/ 11 w 23"/>
              <a:gd name="T29" fmla="*/ 21 h 46"/>
              <a:gd name="T30" fmla="*/ 10 w 23"/>
              <a:gd name="T31" fmla="*/ 22 h 46"/>
              <a:gd name="T32" fmla="*/ 10 w 23"/>
              <a:gd name="T33" fmla="*/ 24 h 46"/>
              <a:gd name="T34" fmla="*/ 10 w 23"/>
              <a:gd name="T35" fmla="*/ 25 h 46"/>
              <a:gd name="T36" fmla="*/ 8 w 23"/>
              <a:gd name="T37" fmla="*/ 27 h 46"/>
              <a:gd name="T38" fmla="*/ 8 w 23"/>
              <a:gd name="T39" fmla="*/ 28 h 46"/>
              <a:gd name="T40" fmla="*/ 7 w 23"/>
              <a:gd name="T41" fmla="*/ 30 h 46"/>
              <a:gd name="T42" fmla="*/ 7 w 23"/>
              <a:gd name="T43" fmla="*/ 31 h 46"/>
              <a:gd name="T44" fmla="*/ 6 w 23"/>
              <a:gd name="T45" fmla="*/ 33 h 46"/>
              <a:gd name="T46" fmla="*/ 4 w 23"/>
              <a:gd name="T47" fmla="*/ 34 h 46"/>
              <a:gd name="T48" fmla="*/ 4 w 23"/>
              <a:gd name="T49" fmla="*/ 36 h 46"/>
              <a:gd name="T50" fmla="*/ 3 w 23"/>
              <a:gd name="T51" fmla="*/ 36 h 46"/>
              <a:gd name="T52" fmla="*/ 3 w 23"/>
              <a:gd name="T53" fmla="*/ 37 h 46"/>
              <a:gd name="T54" fmla="*/ 1 w 23"/>
              <a:gd name="T55" fmla="*/ 37 h 46"/>
              <a:gd name="T56" fmla="*/ 0 w 23"/>
              <a:gd name="T57" fmla="*/ 38 h 46"/>
              <a:gd name="T58" fmla="*/ 3 w 23"/>
              <a:gd name="T59" fmla="*/ 46 h 46"/>
              <a:gd name="T60" fmla="*/ 4 w 23"/>
              <a:gd name="T61" fmla="*/ 46 h 46"/>
              <a:gd name="T62" fmla="*/ 6 w 23"/>
              <a:gd name="T63" fmla="*/ 44 h 46"/>
              <a:gd name="T64" fmla="*/ 7 w 23"/>
              <a:gd name="T65" fmla="*/ 44 h 46"/>
              <a:gd name="T66" fmla="*/ 8 w 23"/>
              <a:gd name="T67" fmla="*/ 43 h 46"/>
              <a:gd name="T68" fmla="*/ 8 w 23"/>
              <a:gd name="T69" fmla="*/ 41 h 46"/>
              <a:gd name="T70" fmla="*/ 10 w 23"/>
              <a:gd name="T71" fmla="*/ 41 h 46"/>
              <a:gd name="T72" fmla="*/ 11 w 23"/>
              <a:gd name="T73" fmla="*/ 40 h 46"/>
              <a:gd name="T74" fmla="*/ 13 w 23"/>
              <a:gd name="T75" fmla="*/ 38 h 46"/>
              <a:gd name="T76" fmla="*/ 13 w 23"/>
              <a:gd name="T77" fmla="*/ 37 h 46"/>
              <a:gd name="T78" fmla="*/ 14 w 23"/>
              <a:gd name="T79" fmla="*/ 36 h 46"/>
              <a:gd name="T80" fmla="*/ 14 w 23"/>
              <a:gd name="T81" fmla="*/ 34 h 46"/>
              <a:gd name="T82" fmla="*/ 16 w 23"/>
              <a:gd name="T83" fmla="*/ 33 h 46"/>
              <a:gd name="T84" fmla="*/ 16 w 23"/>
              <a:gd name="T85" fmla="*/ 31 h 46"/>
              <a:gd name="T86" fmla="*/ 17 w 23"/>
              <a:gd name="T87" fmla="*/ 30 h 46"/>
              <a:gd name="T88" fmla="*/ 17 w 23"/>
              <a:gd name="T89" fmla="*/ 28 h 46"/>
              <a:gd name="T90" fmla="*/ 19 w 23"/>
              <a:gd name="T91" fmla="*/ 27 h 46"/>
              <a:gd name="T92" fmla="*/ 19 w 23"/>
              <a:gd name="T93" fmla="*/ 25 h 46"/>
              <a:gd name="T94" fmla="*/ 19 w 23"/>
              <a:gd name="T95" fmla="*/ 24 h 46"/>
              <a:gd name="T96" fmla="*/ 20 w 23"/>
              <a:gd name="T97" fmla="*/ 22 h 46"/>
              <a:gd name="T98" fmla="*/ 20 w 23"/>
              <a:gd name="T99" fmla="*/ 21 h 46"/>
              <a:gd name="T100" fmla="*/ 20 w 23"/>
              <a:gd name="T101" fmla="*/ 18 h 46"/>
              <a:gd name="T102" fmla="*/ 20 w 23"/>
              <a:gd name="T103" fmla="*/ 16 h 46"/>
              <a:gd name="T104" fmla="*/ 22 w 23"/>
              <a:gd name="T105" fmla="*/ 15 h 46"/>
              <a:gd name="T106" fmla="*/ 22 w 23"/>
              <a:gd name="T107" fmla="*/ 13 h 46"/>
              <a:gd name="T108" fmla="*/ 22 w 23"/>
              <a:gd name="T109" fmla="*/ 12 h 46"/>
              <a:gd name="T110" fmla="*/ 22 w 23"/>
              <a:gd name="T111" fmla="*/ 10 h 46"/>
              <a:gd name="T112" fmla="*/ 22 w 23"/>
              <a:gd name="T113" fmla="*/ 7 h 46"/>
              <a:gd name="T114" fmla="*/ 22 w 23"/>
              <a:gd name="T115" fmla="*/ 6 h 46"/>
              <a:gd name="T116" fmla="*/ 22 w 23"/>
              <a:gd name="T117" fmla="*/ 4 h 46"/>
              <a:gd name="T118" fmla="*/ 22 w 23"/>
              <a:gd name="T119" fmla="*/ 3 h 46"/>
              <a:gd name="T120" fmla="*/ 23 w 23"/>
              <a:gd name="T121" fmla="*/ 1 h 46"/>
              <a:gd name="T122" fmla="*/ 23 w 23"/>
              <a:gd name="T123" fmla="*/ 0 h 46"/>
              <a:gd name="T124" fmla="*/ 14 w 23"/>
              <a:gd name="T125" fmla="*/ 0 h 4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3"/>
              <a:gd name="T190" fmla="*/ 0 h 46"/>
              <a:gd name="T191" fmla="*/ 23 w 23"/>
              <a:gd name="T192" fmla="*/ 46 h 4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3" h="46">
                <a:moveTo>
                  <a:pt x="14" y="0"/>
                </a:moveTo>
                <a:lnTo>
                  <a:pt x="14" y="1"/>
                </a:lnTo>
                <a:lnTo>
                  <a:pt x="14" y="3"/>
                </a:lnTo>
                <a:lnTo>
                  <a:pt x="13" y="4"/>
                </a:lnTo>
                <a:lnTo>
                  <a:pt x="13" y="6"/>
                </a:lnTo>
                <a:lnTo>
                  <a:pt x="13" y="7"/>
                </a:lnTo>
                <a:lnTo>
                  <a:pt x="13" y="9"/>
                </a:lnTo>
                <a:lnTo>
                  <a:pt x="13" y="10"/>
                </a:lnTo>
                <a:lnTo>
                  <a:pt x="13" y="12"/>
                </a:lnTo>
                <a:lnTo>
                  <a:pt x="13" y="13"/>
                </a:lnTo>
                <a:lnTo>
                  <a:pt x="13" y="15"/>
                </a:lnTo>
                <a:lnTo>
                  <a:pt x="11" y="16"/>
                </a:lnTo>
                <a:lnTo>
                  <a:pt x="11" y="18"/>
                </a:lnTo>
                <a:lnTo>
                  <a:pt x="11" y="19"/>
                </a:lnTo>
                <a:lnTo>
                  <a:pt x="11" y="21"/>
                </a:lnTo>
                <a:lnTo>
                  <a:pt x="10" y="22"/>
                </a:lnTo>
                <a:lnTo>
                  <a:pt x="10" y="24"/>
                </a:lnTo>
                <a:lnTo>
                  <a:pt x="10" y="25"/>
                </a:lnTo>
                <a:lnTo>
                  <a:pt x="8" y="27"/>
                </a:lnTo>
                <a:lnTo>
                  <a:pt x="8" y="28"/>
                </a:lnTo>
                <a:lnTo>
                  <a:pt x="7" y="30"/>
                </a:lnTo>
                <a:lnTo>
                  <a:pt x="7" y="31"/>
                </a:lnTo>
                <a:lnTo>
                  <a:pt x="6" y="33"/>
                </a:lnTo>
                <a:lnTo>
                  <a:pt x="4" y="34"/>
                </a:lnTo>
                <a:lnTo>
                  <a:pt x="4" y="36"/>
                </a:lnTo>
                <a:lnTo>
                  <a:pt x="3" y="36"/>
                </a:lnTo>
                <a:lnTo>
                  <a:pt x="3" y="37"/>
                </a:lnTo>
                <a:lnTo>
                  <a:pt x="1" y="37"/>
                </a:lnTo>
                <a:lnTo>
                  <a:pt x="0" y="38"/>
                </a:lnTo>
                <a:lnTo>
                  <a:pt x="3" y="46"/>
                </a:lnTo>
                <a:lnTo>
                  <a:pt x="4" y="46"/>
                </a:lnTo>
                <a:lnTo>
                  <a:pt x="6" y="44"/>
                </a:lnTo>
                <a:lnTo>
                  <a:pt x="7" y="44"/>
                </a:lnTo>
                <a:lnTo>
                  <a:pt x="8" y="43"/>
                </a:lnTo>
                <a:lnTo>
                  <a:pt x="8" y="41"/>
                </a:lnTo>
                <a:lnTo>
                  <a:pt x="10" y="41"/>
                </a:lnTo>
                <a:lnTo>
                  <a:pt x="11" y="40"/>
                </a:lnTo>
                <a:lnTo>
                  <a:pt x="13" y="38"/>
                </a:lnTo>
                <a:lnTo>
                  <a:pt x="13" y="37"/>
                </a:lnTo>
                <a:lnTo>
                  <a:pt x="14" y="36"/>
                </a:lnTo>
                <a:lnTo>
                  <a:pt x="14" y="34"/>
                </a:lnTo>
                <a:lnTo>
                  <a:pt x="16" y="33"/>
                </a:lnTo>
                <a:lnTo>
                  <a:pt x="16" y="31"/>
                </a:lnTo>
                <a:lnTo>
                  <a:pt x="17" y="30"/>
                </a:lnTo>
                <a:lnTo>
                  <a:pt x="17" y="28"/>
                </a:lnTo>
                <a:lnTo>
                  <a:pt x="19" y="27"/>
                </a:lnTo>
                <a:lnTo>
                  <a:pt x="19" y="25"/>
                </a:lnTo>
                <a:lnTo>
                  <a:pt x="19" y="24"/>
                </a:lnTo>
                <a:lnTo>
                  <a:pt x="20" y="22"/>
                </a:lnTo>
                <a:lnTo>
                  <a:pt x="20" y="21"/>
                </a:lnTo>
                <a:lnTo>
                  <a:pt x="20" y="18"/>
                </a:lnTo>
                <a:lnTo>
                  <a:pt x="20" y="16"/>
                </a:lnTo>
                <a:lnTo>
                  <a:pt x="22" y="15"/>
                </a:lnTo>
                <a:lnTo>
                  <a:pt x="22" y="13"/>
                </a:lnTo>
                <a:lnTo>
                  <a:pt x="22" y="12"/>
                </a:lnTo>
                <a:lnTo>
                  <a:pt x="22" y="10"/>
                </a:lnTo>
                <a:lnTo>
                  <a:pt x="22" y="7"/>
                </a:lnTo>
                <a:lnTo>
                  <a:pt x="22" y="6"/>
                </a:lnTo>
                <a:lnTo>
                  <a:pt x="22" y="4"/>
                </a:lnTo>
                <a:lnTo>
                  <a:pt x="22" y="3"/>
                </a:lnTo>
                <a:lnTo>
                  <a:pt x="23" y="1"/>
                </a:lnTo>
                <a:lnTo>
                  <a:pt x="23" y="0"/>
                </a:lnTo>
                <a:lnTo>
                  <a:pt x="14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84" name="Freeform 140"/>
          <p:cNvSpPr>
            <a:spLocks/>
          </p:cNvSpPr>
          <p:nvPr/>
        </p:nvSpPr>
        <p:spPr bwMode="auto">
          <a:xfrm>
            <a:off x="4773781" y="5268913"/>
            <a:ext cx="71438" cy="88900"/>
          </a:xfrm>
          <a:custGeom>
            <a:avLst/>
            <a:gdLst>
              <a:gd name="T0" fmla="*/ 3 w 45"/>
              <a:gd name="T1" fmla="*/ 9 h 56"/>
              <a:gd name="T2" fmla="*/ 5 w 45"/>
              <a:gd name="T3" fmla="*/ 10 h 56"/>
              <a:gd name="T4" fmla="*/ 8 w 45"/>
              <a:gd name="T5" fmla="*/ 10 h 56"/>
              <a:gd name="T6" fmla="*/ 11 w 45"/>
              <a:gd name="T7" fmla="*/ 12 h 56"/>
              <a:gd name="T8" fmla="*/ 16 w 45"/>
              <a:gd name="T9" fmla="*/ 13 h 56"/>
              <a:gd name="T10" fmla="*/ 19 w 45"/>
              <a:gd name="T11" fmla="*/ 16 h 56"/>
              <a:gd name="T12" fmla="*/ 22 w 45"/>
              <a:gd name="T13" fmla="*/ 18 h 56"/>
              <a:gd name="T14" fmla="*/ 23 w 45"/>
              <a:gd name="T15" fmla="*/ 20 h 56"/>
              <a:gd name="T16" fmla="*/ 26 w 45"/>
              <a:gd name="T17" fmla="*/ 23 h 56"/>
              <a:gd name="T18" fmla="*/ 29 w 45"/>
              <a:gd name="T19" fmla="*/ 28 h 56"/>
              <a:gd name="T20" fmla="*/ 30 w 45"/>
              <a:gd name="T21" fmla="*/ 31 h 56"/>
              <a:gd name="T22" fmla="*/ 32 w 45"/>
              <a:gd name="T23" fmla="*/ 35 h 56"/>
              <a:gd name="T24" fmla="*/ 33 w 45"/>
              <a:gd name="T25" fmla="*/ 40 h 56"/>
              <a:gd name="T26" fmla="*/ 35 w 45"/>
              <a:gd name="T27" fmla="*/ 44 h 56"/>
              <a:gd name="T28" fmla="*/ 35 w 45"/>
              <a:gd name="T29" fmla="*/ 49 h 56"/>
              <a:gd name="T30" fmla="*/ 36 w 45"/>
              <a:gd name="T31" fmla="*/ 53 h 56"/>
              <a:gd name="T32" fmla="*/ 45 w 45"/>
              <a:gd name="T33" fmla="*/ 56 h 56"/>
              <a:gd name="T34" fmla="*/ 44 w 45"/>
              <a:gd name="T35" fmla="*/ 50 h 56"/>
              <a:gd name="T36" fmla="*/ 44 w 45"/>
              <a:gd name="T37" fmla="*/ 44 h 56"/>
              <a:gd name="T38" fmla="*/ 42 w 45"/>
              <a:gd name="T39" fmla="*/ 40 h 56"/>
              <a:gd name="T40" fmla="*/ 41 w 45"/>
              <a:gd name="T41" fmla="*/ 34 h 56"/>
              <a:gd name="T42" fmla="*/ 39 w 45"/>
              <a:gd name="T43" fmla="*/ 29 h 56"/>
              <a:gd name="T44" fmla="*/ 38 w 45"/>
              <a:gd name="T45" fmla="*/ 25 h 56"/>
              <a:gd name="T46" fmla="*/ 35 w 45"/>
              <a:gd name="T47" fmla="*/ 20 h 56"/>
              <a:gd name="T48" fmla="*/ 32 w 45"/>
              <a:gd name="T49" fmla="*/ 16 h 56"/>
              <a:gd name="T50" fmla="*/ 29 w 45"/>
              <a:gd name="T51" fmla="*/ 13 h 56"/>
              <a:gd name="T52" fmla="*/ 26 w 45"/>
              <a:gd name="T53" fmla="*/ 10 h 56"/>
              <a:gd name="T54" fmla="*/ 22 w 45"/>
              <a:gd name="T55" fmla="*/ 7 h 56"/>
              <a:gd name="T56" fmla="*/ 17 w 45"/>
              <a:gd name="T57" fmla="*/ 4 h 56"/>
              <a:gd name="T58" fmla="*/ 14 w 45"/>
              <a:gd name="T59" fmla="*/ 3 h 56"/>
              <a:gd name="T60" fmla="*/ 10 w 45"/>
              <a:gd name="T61" fmla="*/ 1 h 56"/>
              <a:gd name="T62" fmla="*/ 5 w 45"/>
              <a:gd name="T63" fmla="*/ 0 h 56"/>
              <a:gd name="T64" fmla="*/ 0 w 45"/>
              <a:gd name="T65" fmla="*/ 0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5"/>
              <a:gd name="T100" fmla="*/ 0 h 56"/>
              <a:gd name="T101" fmla="*/ 45 w 45"/>
              <a:gd name="T102" fmla="*/ 56 h 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5" h="56">
                <a:moveTo>
                  <a:pt x="0" y="9"/>
                </a:moveTo>
                <a:lnTo>
                  <a:pt x="3" y="9"/>
                </a:lnTo>
                <a:lnTo>
                  <a:pt x="4" y="9"/>
                </a:lnTo>
                <a:lnTo>
                  <a:pt x="5" y="10"/>
                </a:lnTo>
                <a:lnTo>
                  <a:pt x="7" y="10"/>
                </a:lnTo>
                <a:lnTo>
                  <a:pt x="8" y="10"/>
                </a:lnTo>
                <a:lnTo>
                  <a:pt x="10" y="12"/>
                </a:lnTo>
                <a:lnTo>
                  <a:pt x="11" y="12"/>
                </a:lnTo>
                <a:lnTo>
                  <a:pt x="14" y="13"/>
                </a:lnTo>
                <a:lnTo>
                  <a:pt x="16" y="13"/>
                </a:lnTo>
                <a:lnTo>
                  <a:pt x="17" y="15"/>
                </a:lnTo>
                <a:lnTo>
                  <a:pt x="19" y="16"/>
                </a:lnTo>
                <a:lnTo>
                  <a:pt x="20" y="16"/>
                </a:lnTo>
                <a:lnTo>
                  <a:pt x="22" y="18"/>
                </a:lnTo>
                <a:lnTo>
                  <a:pt x="22" y="19"/>
                </a:lnTo>
                <a:lnTo>
                  <a:pt x="23" y="20"/>
                </a:lnTo>
                <a:lnTo>
                  <a:pt x="25" y="22"/>
                </a:lnTo>
                <a:lnTo>
                  <a:pt x="26" y="23"/>
                </a:lnTo>
                <a:lnTo>
                  <a:pt x="28" y="25"/>
                </a:lnTo>
                <a:lnTo>
                  <a:pt x="29" y="28"/>
                </a:lnTo>
                <a:lnTo>
                  <a:pt x="29" y="29"/>
                </a:lnTo>
                <a:lnTo>
                  <a:pt x="30" y="31"/>
                </a:lnTo>
                <a:lnTo>
                  <a:pt x="32" y="32"/>
                </a:lnTo>
                <a:lnTo>
                  <a:pt x="32" y="35"/>
                </a:lnTo>
                <a:lnTo>
                  <a:pt x="33" y="37"/>
                </a:lnTo>
                <a:lnTo>
                  <a:pt x="33" y="40"/>
                </a:lnTo>
                <a:lnTo>
                  <a:pt x="33" y="41"/>
                </a:lnTo>
                <a:lnTo>
                  <a:pt x="35" y="44"/>
                </a:lnTo>
                <a:lnTo>
                  <a:pt x="35" y="46"/>
                </a:lnTo>
                <a:lnTo>
                  <a:pt x="35" y="49"/>
                </a:lnTo>
                <a:lnTo>
                  <a:pt x="35" y="50"/>
                </a:lnTo>
                <a:lnTo>
                  <a:pt x="36" y="53"/>
                </a:lnTo>
                <a:lnTo>
                  <a:pt x="36" y="56"/>
                </a:lnTo>
                <a:lnTo>
                  <a:pt x="45" y="56"/>
                </a:lnTo>
                <a:lnTo>
                  <a:pt x="44" y="53"/>
                </a:lnTo>
                <a:lnTo>
                  <a:pt x="44" y="50"/>
                </a:lnTo>
                <a:lnTo>
                  <a:pt x="44" y="47"/>
                </a:lnTo>
                <a:lnTo>
                  <a:pt x="44" y="44"/>
                </a:lnTo>
                <a:lnTo>
                  <a:pt x="44" y="43"/>
                </a:lnTo>
                <a:lnTo>
                  <a:pt x="42" y="40"/>
                </a:lnTo>
                <a:lnTo>
                  <a:pt x="42" y="37"/>
                </a:lnTo>
                <a:lnTo>
                  <a:pt x="41" y="34"/>
                </a:lnTo>
                <a:lnTo>
                  <a:pt x="41" y="32"/>
                </a:lnTo>
                <a:lnTo>
                  <a:pt x="39" y="29"/>
                </a:lnTo>
                <a:lnTo>
                  <a:pt x="38" y="28"/>
                </a:lnTo>
                <a:lnTo>
                  <a:pt x="38" y="25"/>
                </a:lnTo>
                <a:lnTo>
                  <a:pt x="36" y="23"/>
                </a:lnTo>
                <a:lnTo>
                  <a:pt x="35" y="20"/>
                </a:lnTo>
                <a:lnTo>
                  <a:pt x="33" y="19"/>
                </a:lnTo>
                <a:lnTo>
                  <a:pt x="32" y="16"/>
                </a:lnTo>
                <a:lnTo>
                  <a:pt x="30" y="15"/>
                </a:lnTo>
                <a:lnTo>
                  <a:pt x="29" y="13"/>
                </a:lnTo>
                <a:lnTo>
                  <a:pt x="28" y="12"/>
                </a:lnTo>
                <a:lnTo>
                  <a:pt x="26" y="10"/>
                </a:lnTo>
                <a:lnTo>
                  <a:pt x="23" y="9"/>
                </a:lnTo>
                <a:lnTo>
                  <a:pt x="22" y="7"/>
                </a:lnTo>
                <a:lnTo>
                  <a:pt x="20" y="6"/>
                </a:lnTo>
                <a:lnTo>
                  <a:pt x="17" y="4"/>
                </a:lnTo>
                <a:lnTo>
                  <a:pt x="16" y="4"/>
                </a:lnTo>
                <a:lnTo>
                  <a:pt x="14" y="3"/>
                </a:lnTo>
                <a:lnTo>
                  <a:pt x="11" y="1"/>
                </a:lnTo>
                <a:lnTo>
                  <a:pt x="10" y="1"/>
                </a:lnTo>
                <a:lnTo>
                  <a:pt x="7" y="1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85" name="Freeform 141"/>
          <p:cNvSpPr>
            <a:spLocks/>
          </p:cNvSpPr>
          <p:nvPr/>
        </p:nvSpPr>
        <p:spPr bwMode="auto">
          <a:xfrm>
            <a:off x="4502319" y="5268915"/>
            <a:ext cx="271462" cy="14287"/>
          </a:xfrm>
          <a:custGeom>
            <a:avLst/>
            <a:gdLst>
              <a:gd name="T0" fmla="*/ 0 w 171"/>
              <a:gd name="T1" fmla="*/ 4 h 9"/>
              <a:gd name="T2" fmla="*/ 0 w 171"/>
              <a:gd name="T3" fmla="*/ 9 h 9"/>
              <a:gd name="T4" fmla="*/ 171 w 171"/>
              <a:gd name="T5" fmla="*/ 9 h 9"/>
              <a:gd name="T6" fmla="*/ 171 w 171"/>
              <a:gd name="T7" fmla="*/ 0 h 9"/>
              <a:gd name="T8" fmla="*/ 0 w 171"/>
              <a:gd name="T9" fmla="*/ 0 h 9"/>
              <a:gd name="T10" fmla="*/ 0 w 171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1"/>
              <a:gd name="T19" fmla="*/ 0 h 9"/>
              <a:gd name="T20" fmla="*/ 171 w 171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1" h="9">
                <a:moveTo>
                  <a:pt x="0" y="4"/>
                </a:moveTo>
                <a:lnTo>
                  <a:pt x="0" y="9"/>
                </a:lnTo>
                <a:lnTo>
                  <a:pt x="171" y="9"/>
                </a:lnTo>
                <a:lnTo>
                  <a:pt x="171" y="0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86" name="Freeform 142"/>
          <p:cNvSpPr>
            <a:spLocks/>
          </p:cNvSpPr>
          <p:nvPr/>
        </p:nvSpPr>
        <p:spPr bwMode="auto">
          <a:xfrm>
            <a:off x="4700756" y="4448175"/>
            <a:ext cx="38100" cy="58738"/>
          </a:xfrm>
          <a:custGeom>
            <a:avLst/>
            <a:gdLst>
              <a:gd name="T0" fmla="*/ 24 w 24"/>
              <a:gd name="T1" fmla="*/ 37 h 37"/>
              <a:gd name="T2" fmla="*/ 24 w 24"/>
              <a:gd name="T3" fmla="*/ 36 h 37"/>
              <a:gd name="T4" fmla="*/ 24 w 24"/>
              <a:gd name="T5" fmla="*/ 34 h 37"/>
              <a:gd name="T6" fmla="*/ 22 w 24"/>
              <a:gd name="T7" fmla="*/ 33 h 37"/>
              <a:gd name="T8" fmla="*/ 22 w 24"/>
              <a:gd name="T9" fmla="*/ 31 h 37"/>
              <a:gd name="T10" fmla="*/ 22 w 24"/>
              <a:gd name="T11" fmla="*/ 30 h 37"/>
              <a:gd name="T12" fmla="*/ 22 w 24"/>
              <a:gd name="T13" fmla="*/ 28 h 37"/>
              <a:gd name="T14" fmla="*/ 22 w 24"/>
              <a:gd name="T15" fmla="*/ 27 h 37"/>
              <a:gd name="T16" fmla="*/ 22 w 24"/>
              <a:gd name="T17" fmla="*/ 25 h 37"/>
              <a:gd name="T18" fmla="*/ 21 w 24"/>
              <a:gd name="T19" fmla="*/ 24 h 37"/>
              <a:gd name="T20" fmla="*/ 21 w 24"/>
              <a:gd name="T21" fmla="*/ 22 h 37"/>
              <a:gd name="T22" fmla="*/ 21 w 24"/>
              <a:gd name="T23" fmla="*/ 21 h 37"/>
              <a:gd name="T24" fmla="*/ 19 w 24"/>
              <a:gd name="T25" fmla="*/ 21 h 37"/>
              <a:gd name="T26" fmla="*/ 19 w 24"/>
              <a:gd name="T27" fmla="*/ 19 h 37"/>
              <a:gd name="T28" fmla="*/ 19 w 24"/>
              <a:gd name="T29" fmla="*/ 18 h 37"/>
              <a:gd name="T30" fmla="*/ 18 w 24"/>
              <a:gd name="T31" fmla="*/ 16 h 37"/>
              <a:gd name="T32" fmla="*/ 18 w 24"/>
              <a:gd name="T33" fmla="*/ 15 h 37"/>
              <a:gd name="T34" fmla="*/ 16 w 24"/>
              <a:gd name="T35" fmla="*/ 13 h 37"/>
              <a:gd name="T36" fmla="*/ 16 w 24"/>
              <a:gd name="T37" fmla="*/ 12 h 37"/>
              <a:gd name="T38" fmla="*/ 15 w 24"/>
              <a:gd name="T39" fmla="*/ 10 h 37"/>
              <a:gd name="T40" fmla="*/ 13 w 24"/>
              <a:gd name="T41" fmla="*/ 9 h 37"/>
              <a:gd name="T42" fmla="*/ 13 w 24"/>
              <a:gd name="T43" fmla="*/ 7 h 37"/>
              <a:gd name="T44" fmla="*/ 12 w 24"/>
              <a:gd name="T45" fmla="*/ 6 h 37"/>
              <a:gd name="T46" fmla="*/ 10 w 24"/>
              <a:gd name="T47" fmla="*/ 5 h 37"/>
              <a:gd name="T48" fmla="*/ 9 w 24"/>
              <a:gd name="T49" fmla="*/ 3 h 37"/>
              <a:gd name="T50" fmla="*/ 7 w 24"/>
              <a:gd name="T51" fmla="*/ 2 h 37"/>
              <a:gd name="T52" fmla="*/ 6 w 24"/>
              <a:gd name="T53" fmla="*/ 0 h 37"/>
              <a:gd name="T54" fmla="*/ 0 w 24"/>
              <a:gd name="T55" fmla="*/ 7 h 37"/>
              <a:gd name="T56" fmla="*/ 2 w 24"/>
              <a:gd name="T57" fmla="*/ 7 h 37"/>
              <a:gd name="T58" fmla="*/ 2 w 24"/>
              <a:gd name="T59" fmla="*/ 9 h 37"/>
              <a:gd name="T60" fmla="*/ 3 w 24"/>
              <a:gd name="T61" fmla="*/ 9 h 37"/>
              <a:gd name="T62" fmla="*/ 3 w 24"/>
              <a:gd name="T63" fmla="*/ 10 h 37"/>
              <a:gd name="T64" fmla="*/ 5 w 24"/>
              <a:gd name="T65" fmla="*/ 10 h 37"/>
              <a:gd name="T66" fmla="*/ 5 w 24"/>
              <a:gd name="T67" fmla="*/ 12 h 37"/>
              <a:gd name="T68" fmla="*/ 6 w 24"/>
              <a:gd name="T69" fmla="*/ 12 h 37"/>
              <a:gd name="T70" fmla="*/ 6 w 24"/>
              <a:gd name="T71" fmla="*/ 13 h 37"/>
              <a:gd name="T72" fmla="*/ 7 w 24"/>
              <a:gd name="T73" fmla="*/ 15 h 37"/>
              <a:gd name="T74" fmla="*/ 7 w 24"/>
              <a:gd name="T75" fmla="*/ 16 h 37"/>
              <a:gd name="T76" fmla="*/ 9 w 24"/>
              <a:gd name="T77" fmla="*/ 16 h 37"/>
              <a:gd name="T78" fmla="*/ 9 w 24"/>
              <a:gd name="T79" fmla="*/ 18 h 37"/>
              <a:gd name="T80" fmla="*/ 10 w 24"/>
              <a:gd name="T81" fmla="*/ 19 h 37"/>
              <a:gd name="T82" fmla="*/ 10 w 24"/>
              <a:gd name="T83" fmla="*/ 21 h 37"/>
              <a:gd name="T84" fmla="*/ 12 w 24"/>
              <a:gd name="T85" fmla="*/ 22 h 37"/>
              <a:gd name="T86" fmla="*/ 12 w 24"/>
              <a:gd name="T87" fmla="*/ 24 h 37"/>
              <a:gd name="T88" fmla="*/ 12 w 24"/>
              <a:gd name="T89" fmla="*/ 25 h 37"/>
              <a:gd name="T90" fmla="*/ 13 w 24"/>
              <a:gd name="T91" fmla="*/ 27 h 37"/>
              <a:gd name="T92" fmla="*/ 13 w 24"/>
              <a:gd name="T93" fmla="*/ 28 h 37"/>
              <a:gd name="T94" fmla="*/ 13 w 24"/>
              <a:gd name="T95" fmla="*/ 30 h 37"/>
              <a:gd name="T96" fmla="*/ 13 w 24"/>
              <a:gd name="T97" fmla="*/ 31 h 37"/>
              <a:gd name="T98" fmla="*/ 13 w 24"/>
              <a:gd name="T99" fmla="*/ 33 h 37"/>
              <a:gd name="T100" fmla="*/ 13 w 24"/>
              <a:gd name="T101" fmla="*/ 34 h 37"/>
              <a:gd name="T102" fmla="*/ 15 w 24"/>
              <a:gd name="T103" fmla="*/ 34 h 37"/>
              <a:gd name="T104" fmla="*/ 15 w 24"/>
              <a:gd name="T105" fmla="*/ 36 h 37"/>
              <a:gd name="T106" fmla="*/ 15 w 24"/>
              <a:gd name="T107" fmla="*/ 37 h 37"/>
              <a:gd name="T108" fmla="*/ 24 w 24"/>
              <a:gd name="T109" fmla="*/ 37 h 3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4"/>
              <a:gd name="T166" fmla="*/ 0 h 37"/>
              <a:gd name="T167" fmla="*/ 24 w 24"/>
              <a:gd name="T168" fmla="*/ 37 h 3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4" h="37">
                <a:moveTo>
                  <a:pt x="24" y="37"/>
                </a:moveTo>
                <a:lnTo>
                  <a:pt x="24" y="36"/>
                </a:lnTo>
                <a:lnTo>
                  <a:pt x="24" y="34"/>
                </a:lnTo>
                <a:lnTo>
                  <a:pt x="22" y="33"/>
                </a:lnTo>
                <a:lnTo>
                  <a:pt x="22" y="31"/>
                </a:lnTo>
                <a:lnTo>
                  <a:pt x="22" y="30"/>
                </a:lnTo>
                <a:lnTo>
                  <a:pt x="22" y="28"/>
                </a:lnTo>
                <a:lnTo>
                  <a:pt x="22" y="27"/>
                </a:lnTo>
                <a:lnTo>
                  <a:pt x="22" y="25"/>
                </a:lnTo>
                <a:lnTo>
                  <a:pt x="21" y="24"/>
                </a:lnTo>
                <a:lnTo>
                  <a:pt x="21" y="22"/>
                </a:lnTo>
                <a:lnTo>
                  <a:pt x="21" y="21"/>
                </a:lnTo>
                <a:lnTo>
                  <a:pt x="19" y="21"/>
                </a:lnTo>
                <a:lnTo>
                  <a:pt x="19" y="19"/>
                </a:lnTo>
                <a:lnTo>
                  <a:pt x="19" y="18"/>
                </a:lnTo>
                <a:lnTo>
                  <a:pt x="18" y="16"/>
                </a:lnTo>
                <a:lnTo>
                  <a:pt x="18" y="15"/>
                </a:lnTo>
                <a:lnTo>
                  <a:pt x="16" y="13"/>
                </a:lnTo>
                <a:lnTo>
                  <a:pt x="16" y="12"/>
                </a:lnTo>
                <a:lnTo>
                  <a:pt x="15" y="10"/>
                </a:lnTo>
                <a:lnTo>
                  <a:pt x="13" y="9"/>
                </a:lnTo>
                <a:lnTo>
                  <a:pt x="13" y="7"/>
                </a:lnTo>
                <a:lnTo>
                  <a:pt x="12" y="6"/>
                </a:lnTo>
                <a:lnTo>
                  <a:pt x="10" y="5"/>
                </a:lnTo>
                <a:lnTo>
                  <a:pt x="9" y="3"/>
                </a:lnTo>
                <a:lnTo>
                  <a:pt x="7" y="2"/>
                </a:lnTo>
                <a:lnTo>
                  <a:pt x="6" y="0"/>
                </a:lnTo>
                <a:lnTo>
                  <a:pt x="0" y="7"/>
                </a:lnTo>
                <a:lnTo>
                  <a:pt x="2" y="7"/>
                </a:lnTo>
                <a:lnTo>
                  <a:pt x="2" y="9"/>
                </a:lnTo>
                <a:lnTo>
                  <a:pt x="3" y="9"/>
                </a:lnTo>
                <a:lnTo>
                  <a:pt x="3" y="10"/>
                </a:lnTo>
                <a:lnTo>
                  <a:pt x="5" y="10"/>
                </a:lnTo>
                <a:lnTo>
                  <a:pt x="5" y="12"/>
                </a:lnTo>
                <a:lnTo>
                  <a:pt x="6" y="12"/>
                </a:lnTo>
                <a:lnTo>
                  <a:pt x="6" y="13"/>
                </a:lnTo>
                <a:lnTo>
                  <a:pt x="7" y="15"/>
                </a:lnTo>
                <a:lnTo>
                  <a:pt x="7" y="16"/>
                </a:lnTo>
                <a:lnTo>
                  <a:pt x="9" y="16"/>
                </a:lnTo>
                <a:lnTo>
                  <a:pt x="9" y="18"/>
                </a:lnTo>
                <a:lnTo>
                  <a:pt x="10" y="19"/>
                </a:lnTo>
                <a:lnTo>
                  <a:pt x="10" y="21"/>
                </a:lnTo>
                <a:lnTo>
                  <a:pt x="12" y="22"/>
                </a:lnTo>
                <a:lnTo>
                  <a:pt x="12" y="24"/>
                </a:lnTo>
                <a:lnTo>
                  <a:pt x="12" y="25"/>
                </a:lnTo>
                <a:lnTo>
                  <a:pt x="13" y="27"/>
                </a:lnTo>
                <a:lnTo>
                  <a:pt x="13" y="28"/>
                </a:lnTo>
                <a:lnTo>
                  <a:pt x="13" y="30"/>
                </a:lnTo>
                <a:lnTo>
                  <a:pt x="13" y="31"/>
                </a:lnTo>
                <a:lnTo>
                  <a:pt x="13" y="33"/>
                </a:lnTo>
                <a:lnTo>
                  <a:pt x="13" y="34"/>
                </a:lnTo>
                <a:lnTo>
                  <a:pt x="15" y="34"/>
                </a:lnTo>
                <a:lnTo>
                  <a:pt x="15" y="36"/>
                </a:lnTo>
                <a:lnTo>
                  <a:pt x="15" y="37"/>
                </a:lnTo>
                <a:lnTo>
                  <a:pt x="24" y="3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87" name="Freeform 143"/>
          <p:cNvSpPr>
            <a:spLocks/>
          </p:cNvSpPr>
          <p:nvPr/>
        </p:nvSpPr>
        <p:spPr bwMode="auto">
          <a:xfrm>
            <a:off x="4664244" y="4506913"/>
            <a:ext cx="74612" cy="74612"/>
          </a:xfrm>
          <a:custGeom>
            <a:avLst/>
            <a:gdLst>
              <a:gd name="T0" fmla="*/ 1 w 47"/>
              <a:gd name="T1" fmla="*/ 47 h 47"/>
              <a:gd name="T2" fmla="*/ 6 w 47"/>
              <a:gd name="T3" fmla="*/ 46 h 47"/>
              <a:gd name="T4" fmla="*/ 11 w 47"/>
              <a:gd name="T5" fmla="*/ 46 h 47"/>
              <a:gd name="T6" fmla="*/ 16 w 47"/>
              <a:gd name="T7" fmla="*/ 45 h 47"/>
              <a:gd name="T8" fmla="*/ 19 w 47"/>
              <a:gd name="T9" fmla="*/ 43 h 47"/>
              <a:gd name="T10" fmla="*/ 23 w 47"/>
              <a:gd name="T11" fmla="*/ 40 h 47"/>
              <a:gd name="T12" fmla="*/ 28 w 47"/>
              <a:gd name="T13" fmla="*/ 37 h 47"/>
              <a:gd name="T14" fmla="*/ 30 w 47"/>
              <a:gd name="T15" fmla="*/ 34 h 47"/>
              <a:gd name="T16" fmla="*/ 33 w 47"/>
              <a:gd name="T17" fmla="*/ 31 h 47"/>
              <a:gd name="T18" fmla="*/ 36 w 47"/>
              <a:gd name="T19" fmla="*/ 28 h 47"/>
              <a:gd name="T20" fmla="*/ 39 w 47"/>
              <a:gd name="T21" fmla="*/ 24 h 47"/>
              <a:gd name="T22" fmla="*/ 41 w 47"/>
              <a:gd name="T23" fmla="*/ 21 h 47"/>
              <a:gd name="T24" fmla="*/ 44 w 47"/>
              <a:gd name="T25" fmla="*/ 16 h 47"/>
              <a:gd name="T26" fmla="*/ 45 w 47"/>
              <a:gd name="T27" fmla="*/ 12 h 47"/>
              <a:gd name="T28" fmla="*/ 45 w 47"/>
              <a:gd name="T29" fmla="*/ 7 h 47"/>
              <a:gd name="T30" fmla="*/ 47 w 47"/>
              <a:gd name="T31" fmla="*/ 2 h 47"/>
              <a:gd name="T32" fmla="*/ 38 w 47"/>
              <a:gd name="T33" fmla="*/ 0 h 47"/>
              <a:gd name="T34" fmla="*/ 36 w 47"/>
              <a:gd name="T35" fmla="*/ 3 h 47"/>
              <a:gd name="T36" fmla="*/ 36 w 47"/>
              <a:gd name="T37" fmla="*/ 7 h 47"/>
              <a:gd name="T38" fmla="*/ 35 w 47"/>
              <a:gd name="T39" fmla="*/ 12 h 47"/>
              <a:gd name="T40" fmla="*/ 35 w 47"/>
              <a:gd name="T41" fmla="*/ 15 h 47"/>
              <a:gd name="T42" fmla="*/ 32 w 47"/>
              <a:gd name="T43" fmla="*/ 18 h 47"/>
              <a:gd name="T44" fmla="*/ 30 w 47"/>
              <a:gd name="T45" fmla="*/ 21 h 47"/>
              <a:gd name="T46" fmla="*/ 29 w 47"/>
              <a:gd name="T47" fmla="*/ 24 h 47"/>
              <a:gd name="T48" fmla="*/ 26 w 47"/>
              <a:gd name="T49" fmla="*/ 27 h 47"/>
              <a:gd name="T50" fmla="*/ 23 w 47"/>
              <a:gd name="T51" fmla="*/ 30 h 47"/>
              <a:gd name="T52" fmla="*/ 20 w 47"/>
              <a:gd name="T53" fmla="*/ 31 h 47"/>
              <a:gd name="T54" fmla="*/ 17 w 47"/>
              <a:gd name="T55" fmla="*/ 34 h 47"/>
              <a:gd name="T56" fmla="*/ 14 w 47"/>
              <a:gd name="T57" fmla="*/ 36 h 47"/>
              <a:gd name="T58" fmla="*/ 10 w 47"/>
              <a:gd name="T59" fmla="*/ 37 h 47"/>
              <a:gd name="T60" fmla="*/ 7 w 47"/>
              <a:gd name="T61" fmla="*/ 37 h 47"/>
              <a:gd name="T62" fmla="*/ 3 w 47"/>
              <a:gd name="T63" fmla="*/ 39 h 47"/>
              <a:gd name="T64" fmla="*/ 0 w 47"/>
              <a:gd name="T65" fmla="*/ 39 h 4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7"/>
              <a:gd name="T100" fmla="*/ 0 h 47"/>
              <a:gd name="T101" fmla="*/ 47 w 47"/>
              <a:gd name="T102" fmla="*/ 47 h 4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7" h="47">
                <a:moveTo>
                  <a:pt x="0" y="47"/>
                </a:moveTo>
                <a:lnTo>
                  <a:pt x="1" y="47"/>
                </a:lnTo>
                <a:lnTo>
                  <a:pt x="4" y="47"/>
                </a:lnTo>
                <a:lnTo>
                  <a:pt x="6" y="46"/>
                </a:lnTo>
                <a:lnTo>
                  <a:pt x="8" y="46"/>
                </a:lnTo>
                <a:lnTo>
                  <a:pt x="11" y="46"/>
                </a:lnTo>
                <a:lnTo>
                  <a:pt x="13" y="45"/>
                </a:lnTo>
                <a:lnTo>
                  <a:pt x="16" y="45"/>
                </a:lnTo>
                <a:lnTo>
                  <a:pt x="17" y="43"/>
                </a:lnTo>
                <a:lnTo>
                  <a:pt x="19" y="43"/>
                </a:lnTo>
                <a:lnTo>
                  <a:pt x="22" y="42"/>
                </a:lnTo>
                <a:lnTo>
                  <a:pt x="23" y="40"/>
                </a:lnTo>
                <a:lnTo>
                  <a:pt x="25" y="39"/>
                </a:lnTo>
                <a:lnTo>
                  <a:pt x="28" y="37"/>
                </a:lnTo>
                <a:lnTo>
                  <a:pt x="29" y="36"/>
                </a:lnTo>
                <a:lnTo>
                  <a:pt x="30" y="34"/>
                </a:lnTo>
                <a:lnTo>
                  <a:pt x="32" y="33"/>
                </a:lnTo>
                <a:lnTo>
                  <a:pt x="33" y="31"/>
                </a:lnTo>
                <a:lnTo>
                  <a:pt x="35" y="30"/>
                </a:lnTo>
                <a:lnTo>
                  <a:pt x="36" y="28"/>
                </a:lnTo>
                <a:lnTo>
                  <a:pt x="38" y="27"/>
                </a:lnTo>
                <a:lnTo>
                  <a:pt x="39" y="24"/>
                </a:lnTo>
                <a:lnTo>
                  <a:pt x="41" y="22"/>
                </a:lnTo>
                <a:lnTo>
                  <a:pt x="41" y="21"/>
                </a:lnTo>
                <a:lnTo>
                  <a:pt x="42" y="18"/>
                </a:lnTo>
                <a:lnTo>
                  <a:pt x="44" y="16"/>
                </a:lnTo>
                <a:lnTo>
                  <a:pt x="44" y="13"/>
                </a:lnTo>
                <a:lnTo>
                  <a:pt x="45" y="12"/>
                </a:lnTo>
                <a:lnTo>
                  <a:pt x="45" y="9"/>
                </a:lnTo>
                <a:lnTo>
                  <a:pt x="45" y="7"/>
                </a:lnTo>
                <a:lnTo>
                  <a:pt x="45" y="5"/>
                </a:lnTo>
                <a:lnTo>
                  <a:pt x="47" y="2"/>
                </a:lnTo>
                <a:lnTo>
                  <a:pt x="47" y="0"/>
                </a:lnTo>
                <a:lnTo>
                  <a:pt x="38" y="0"/>
                </a:lnTo>
                <a:lnTo>
                  <a:pt x="38" y="2"/>
                </a:lnTo>
                <a:lnTo>
                  <a:pt x="36" y="3"/>
                </a:lnTo>
                <a:lnTo>
                  <a:pt x="36" y="6"/>
                </a:lnTo>
                <a:lnTo>
                  <a:pt x="36" y="7"/>
                </a:lnTo>
                <a:lnTo>
                  <a:pt x="36" y="9"/>
                </a:lnTo>
                <a:lnTo>
                  <a:pt x="35" y="12"/>
                </a:lnTo>
                <a:lnTo>
                  <a:pt x="35" y="13"/>
                </a:lnTo>
                <a:lnTo>
                  <a:pt x="35" y="15"/>
                </a:lnTo>
                <a:lnTo>
                  <a:pt x="33" y="16"/>
                </a:lnTo>
                <a:lnTo>
                  <a:pt x="32" y="18"/>
                </a:lnTo>
                <a:lnTo>
                  <a:pt x="32" y="19"/>
                </a:lnTo>
                <a:lnTo>
                  <a:pt x="30" y="21"/>
                </a:lnTo>
                <a:lnTo>
                  <a:pt x="29" y="22"/>
                </a:lnTo>
                <a:lnTo>
                  <a:pt x="29" y="24"/>
                </a:lnTo>
                <a:lnTo>
                  <a:pt x="28" y="25"/>
                </a:lnTo>
                <a:lnTo>
                  <a:pt x="26" y="27"/>
                </a:lnTo>
                <a:lnTo>
                  <a:pt x="25" y="28"/>
                </a:lnTo>
                <a:lnTo>
                  <a:pt x="23" y="30"/>
                </a:lnTo>
                <a:lnTo>
                  <a:pt x="22" y="31"/>
                </a:lnTo>
                <a:lnTo>
                  <a:pt x="20" y="31"/>
                </a:lnTo>
                <a:lnTo>
                  <a:pt x="19" y="33"/>
                </a:lnTo>
                <a:lnTo>
                  <a:pt x="17" y="34"/>
                </a:lnTo>
                <a:lnTo>
                  <a:pt x="16" y="34"/>
                </a:lnTo>
                <a:lnTo>
                  <a:pt x="14" y="36"/>
                </a:lnTo>
                <a:lnTo>
                  <a:pt x="13" y="36"/>
                </a:lnTo>
                <a:lnTo>
                  <a:pt x="10" y="37"/>
                </a:lnTo>
                <a:lnTo>
                  <a:pt x="8" y="37"/>
                </a:lnTo>
                <a:lnTo>
                  <a:pt x="7" y="37"/>
                </a:lnTo>
                <a:lnTo>
                  <a:pt x="6" y="39"/>
                </a:lnTo>
                <a:lnTo>
                  <a:pt x="3" y="39"/>
                </a:lnTo>
                <a:lnTo>
                  <a:pt x="1" y="39"/>
                </a:lnTo>
                <a:lnTo>
                  <a:pt x="0" y="39"/>
                </a:lnTo>
                <a:lnTo>
                  <a:pt x="0" y="4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88" name="Freeform 144"/>
          <p:cNvSpPr>
            <a:spLocks/>
          </p:cNvSpPr>
          <p:nvPr/>
        </p:nvSpPr>
        <p:spPr bwMode="auto">
          <a:xfrm>
            <a:off x="4616621" y="4556125"/>
            <a:ext cx="47625" cy="25400"/>
          </a:xfrm>
          <a:custGeom>
            <a:avLst/>
            <a:gdLst>
              <a:gd name="T0" fmla="*/ 0 w 30"/>
              <a:gd name="T1" fmla="*/ 8 h 16"/>
              <a:gd name="T2" fmla="*/ 2 w 30"/>
              <a:gd name="T3" fmla="*/ 8 h 16"/>
              <a:gd name="T4" fmla="*/ 3 w 30"/>
              <a:gd name="T5" fmla="*/ 8 h 16"/>
              <a:gd name="T6" fmla="*/ 3 w 30"/>
              <a:gd name="T7" fmla="*/ 9 h 16"/>
              <a:gd name="T8" fmla="*/ 5 w 30"/>
              <a:gd name="T9" fmla="*/ 9 h 16"/>
              <a:gd name="T10" fmla="*/ 6 w 30"/>
              <a:gd name="T11" fmla="*/ 11 h 16"/>
              <a:gd name="T12" fmla="*/ 8 w 30"/>
              <a:gd name="T13" fmla="*/ 11 h 16"/>
              <a:gd name="T14" fmla="*/ 8 w 30"/>
              <a:gd name="T15" fmla="*/ 12 h 16"/>
              <a:gd name="T16" fmla="*/ 9 w 30"/>
              <a:gd name="T17" fmla="*/ 12 h 16"/>
              <a:gd name="T18" fmla="*/ 11 w 30"/>
              <a:gd name="T19" fmla="*/ 12 h 16"/>
              <a:gd name="T20" fmla="*/ 12 w 30"/>
              <a:gd name="T21" fmla="*/ 14 h 16"/>
              <a:gd name="T22" fmla="*/ 14 w 30"/>
              <a:gd name="T23" fmla="*/ 14 h 16"/>
              <a:gd name="T24" fmla="*/ 15 w 30"/>
              <a:gd name="T25" fmla="*/ 14 h 16"/>
              <a:gd name="T26" fmla="*/ 16 w 30"/>
              <a:gd name="T27" fmla="*/ 15 h 16"/>
              <a:gd name="T28" fmla="*/ 18 w 30"/>
              <a:gd name="T29" fmla="*/ 15 h 16"/>
              <a:gd name="T30" fmla="*/ 19 w 30"/>
              <a:gd name="T31" fmla="*/ 15 h 16"/>
              <a:gd name="T32" fmla="*/ 21 w 30"/>
              <a:gd name="T33" fmla="*/ 15 h 16"/>
              <a:gd name="T34" fmla="*/ 22 w 30"/>
              <a:gd name="T35" fmla="*/ 15 h 16"/>
              <a:gd name="T36" fmla="*/ 24 w 30"/>
              <a:gd name="T37" fmla="*/ 16 h 16"/>
              <a:gd name="T38" fmla="*/ 25 w 30"/>
              <a:gd name="T39" fmla="*/ 16 h 16"/>
              <a:gd name="T40" fmla="*/ 27 w 30"/>
              <a:gd name="T41" fmla="*/ 16 h 16"/>
              <a:gd name="T42" fmla="*/ 28 w 30"/>
              <a:gd name="T43" fmla="*/ 16 h 16"/>
              <a:gd name="T44" fmla="*/ 30 w 30"/>
              <a:gd name="T45" fmla="*/ 16 h 16"/>
              <a:gd name="T46" fmla="*/ 30 w 30"/>
              <a:gd name="T47" fmla="*/ 8 h 16"/>
              <a:gd name="T48" fmla="*/ 28 w 30"/>
              <a:gd name="T49" fmla="*/ 8 h 16"/>
              <a:gd name="T50" fmla="*/ 27 w 30"/>
              <a:gd name="T51" fmla="*/ 8 h 16"/>
              <a:gd name="T52" fmla="*/ 25 w 30"/>
              <a:gd name="T53" fmla="*/ 8 h 16"/>
              <a:gd name="T54" fmla="*/ 24 w 30"/>
              <a:gd name="T55" fmla="*/ 8 h 16"/>
              <a:gd name="T56" fmla="*/ 22 w 30"/>
              <a:gd name="T57" fmla="*/ 6 h 16"/>
              <a:gd name="T58" fmla="*/ 21 w 30"/>
              <a:gd name="T59" fmla="*/ 6 h 16"/>
              <a:gd name="T60" fmla="*/ 19 w 30"/>
              <a:gd name="T61" fmla="*/ 6 h 16"/>
              <a:gd name="T62" fmla="*/ 18 w 30"/>
              <a:gd name="T63" fmla="*/ 6 h 16"/>
              <a:gd name="T64" fmla="*/ 16 w 30"/>
              <a:gd name="T65" fmla="*/ 5 h 16"/>
              <a:gd name="T66" fmla="*/ 15 w 30"/>
              <a:gd name="T67" fmla="*/ 5 h 16"/>
              <a:gd name="T68" fmla="*/ 14 w 30"/>
              <a:gd name="T69" fmla="*/ 5 h 16"/>
              <a:gd name="T70" fmla="*/ 12 w 30"/>
              <a:gd name="T71" fmla="*/ 3 h 16"/>
              <a:gd name="T72" fmla="*/ 11 w 30"/>
              <a:gd name="T73" fmla="*/ 3 h 16"/>
              <a:gd name="T74" fmla="*/ 11 w 30"/>
              <a:gd name="T75" fmla="*/ 2 h 16"/>
              <a:gd name="T76" fmla="*/ 9 w 30"/>
              <a:gd name="T77" fmla="*/ 2 h 16"/>
              <a:gd name="T78" fmla="*/ 8 w 30"/>
              <a:gd name="T79" fmla="*/ 2 h 16"/>
              <a:gd name="T80" fmla="*/ 8 w 30"/>
              <a:gd name="T81" fmla="*/ 0 h 16"/>
              <a:gd name="T82" fmla="*/ 6 w 30"/>
              <a:gd name="T83" fmla="*/ 0 h 16"/>
              <a:gd name="T84" fmla="*/ 0 w 30"/>
              <a:gd name="T85" fmla="*/ 8 h 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0"/>
              <a:gd name="T130" fmla="*/ 0 h 16"/>
              <a:gd name="T131" fmla="*/ 30 w 30"/>
              <a:gd name="T132" fmla="*/ 16 h 1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0" h="16">
                <a:moveTo>
                  <a:pt x="0" y="8"/>
                </a:moveTo>
                <a:lnTo>
                  <a:pt x="2" y="8"/>
                </a:lnTo>
                <a:lnTo>
                  <a:pt x="3" y="8"/>
                </a:lnTo>
                <a:lnTo>
                  <a:pt x="3" y="9"/>
                </a:lnTo>
                <a:lnTo>
                  <a:pt x="5" y="9"/>
                </a:lnTo>
                <a:lnTo>
                  <a:pt x="6" y="11"/>
                </a:lnTo>
                <a:lnTo>
                  <a:pt x="8" y="11"/>
                </a:lnTo>
                <a:lnTo>
                  <a:pt x="8" y="12"/>
                </a:lnTo>
                <a:lnTo>
                  <a:pt x="9" y="12"/>
                </a:lnTo>
                <a:lnTo>
                  <a:pt x="11" y="12"/>
                </a:lnTo>
                <a:lnTo>
                  <a:pt x="12" y="14"/>
                </a:lnTo>
                <a:lnTo>
                  <a:pt x="14" y="14"/>
                </a:lnTo>
                <a:lnTo>
                  <a:pt x="15" y="14"/>
                </a:lnTo>
                <a:lnTo>
                  <a:pt x="16" y="15"/>
                </a:lnTo>
                <a:lnTo>
                  <a:pt x="18" y="15"/>
                </a:lnTo>
                <a:lnTo>
                  <a:pt x="19" y="15"/>
                </a:lnTo>
                <a:lnTo>
                  <a:pt x="21" y="15"/>
                </a:lnTo>
                <a:lnTo>
                  <a:pt x="22" y="15"/>
                </a:lnTo>
                <a:lnTo>
                  <a:pt x="24" y="16"/>
                </a:lnTo>
                <a:lnTo>
                  <a:pt x="25" y="16"/>
                </a:lnTo>
                <a:lnTo>
                  <a:pt x="27" y="16"/>
                </a:lnTo>
                <a:lnTo>
                  <a:pt x="28" y="16"/>
                </a:lnTo>
                <a:lnTo>
                  <a:pt x="30" y="16"/>
                </a:lnTo>
                <a:lnTo>
                  <a:pt x="30" y="8"/>
                </a:lnTo>
                <a:lnTo>
                  <a:pt x="28" y="8"/>
                </a:lnTo>
                <a:lnTo>
                  <a:pt x="27" y="8"/>
                </a:lnTo>
                <a:lnTo>
                  <a:pt x="25" y="8"/>
                </a:lnTo>
                <a:lnTo>
                  <a:pt x="24" y="8"/>
                </a:lnTo>
                <a:lnTo>
                  <a:pt x="22" y="6"/>
                </a:lnTo>
                <a:lnTo>
                  <a:pt x="21" y="6"/>
                </a:lnTo>
                <a:lnTo>
                  <a:pt x="19" y="6"/>
                </a:lnTo>
                <a:lnTo>
                  <a:pt x="18" y="6"/>
                </a:lnTo>
                <a:lnTo>
                  <a:pt x="16" y="5"/>
                </a:lnTo>
                <a:lnTo>
                  <a:pt x="15" y="5"/>
                </a:lnTo>
                <a:lnTo>
                  <a:pt x="14" y="5"/>
                </a:lnTo>
                <a:lnTo>
                  <a:pt x="12" y="3"/>
                </a:lnTo>
                <a:lnTo>
                  <a:pt x="11" y="3"/>
                </a:lnTo>
                <a:lnTo>
                  <a:pt x="11" y="2"/>
                </a:lnTo>
                <a:lnTo>
                  <a:pt x="9" y="2"/>
                </a:lnTo>
                <a:lnTo>
                  <a:pt x="8" y="2"/>
                </a:lnTo>
                <a:lnTo>
                  <a:pt x="8" y="0"/>
                </a:lnTo>
                <a:lnTo>
                  <a:pt x="6" y="0"/>
                </a:lnTo>
                <a:lnTo>
                  <a:pt x="0" y="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89" name="Line 145"/>
          <p:cNvSpPr>
            <a:spLocks noChangeShapeType="1"/>
          </p:cNvSpPr>
          <p:nvPr/>
        </p:nvSpPr>
        <p:spPr bwMode="auto">
          <a:xfrm>
            <a:off x="4424533" y="4373563"/>
            <a:ext cx="227013" cy="138112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90" name="Line 146"/>
          <p:cNvSpPr>
            <a:spLocks noChangeShapeType="1"/>
          </p:cNvSpPr>
          <p:nvPr/>
        </p:nvSpPr>
        <p:spPr bwMode="auto">
          <a:xfrm flipH="1" flipV="1">
            <a:off x="4357858" y="4467227"/>
            <a:ext cx="246063" cy="1508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891" name="Freeform 147"/>
          <p:cNvSpPr>
            <a:spLocks/>
          </p:cNvSpPr>
          <p:nvPr/>
        </p:nvSpPr>
        <p:spPr bwMode="auto">
          <a:xfrm>
            <a:off x="4402306" y="4422775"/>
            <a:ext cx="223838" cy="146050"/>
          </a:xfrm>
          <a:custGeom>
            <a:avLst/>
            <a:gdLst>
              <a:gd name="T0" fmla="*/ 3 w 141"/>
              <a:gd name="T1" fmla="*/ 3 h 92"/>
              <a:gd name="T2" fmla="*/ 0 w 141"/>
              <a:gd name="T3" fmla="*/ 7 h 92"/>
              <a:gd name="T4" fmla="*/ 137 w 141"/>
              <a:gd name="T5" fmla="*/ 92 h 92"/>
              <a:gd name="T6" fmla="*/ 141 w 141"/>
              <a:gd name="T7" fmla="*/ 84 h 92"/>
              <a:gd name="T8" fmla="*/ 6 w 141"/>
              <a:gd name="T9" fmla="*/ 0 h 92"/>
              <a:gd name="T10" fmla="*/ 3 w 141"/>
              <a:gd name="T11" fmla="*/ 3 h 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1"/>
              <a:gd name="T19" fmla="*/ 0 h 92"/>
              <a:gd name="T20" fmla="*/ 141 w 141"/>
              <a:gd name="T21" fmla="*/ 92 h 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1" h="92">
                <a:moveTo>
                  <a:pt x="3" y="3"/>
                </a:moveTo>
                <a:lnTo>
                  <a:pt x="0" y="7"/>
                </a:lnTo>
                <a:lnTo>
                  <a:pt x="137" y="92"/>
                </a:lnTo>
                <a:lnTo>
                  <a:pt x="141" y="84"/>
                </a:lnTo>
                <a:lnTo>
                  <a:pt x="6" y="0"/>
                </a:lnTo>
                <a:lnTo>
                  <a:pt x="3" y="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92" name="Freeform 148"/>
          <p:cNvSpPr>
            <a:spLocks/>
          </p:cNvSpPr>
          <p:nvPr/>
        </p:nvSpPr>
        <p:spPr bwMode="auto">
          <a:xfrm>
            <a:off x="4738856" y="5181600"/>
            <a:ext cx="376238" cy="14288"/>
          </a:xfrm>
          <a:custGeom>
            <a:avLst/>
            <a:gdLst>
              <a:gd name="T0" fmla="*/ 237 w 237"/>
              <a:gd name="T1" fmla="*/ 4 h 9"/>
              <a:gd name="T2" fmla="*/ 237 w 237"/>
              <a:gd name="T3" fmla="*/ 0 h 9"/>
              <a:gd name="T4" fmla="*/ 0 w 237"/>
              <a:gd name="T5" fmla="*/ 0 h 9"/>
              <a:gd name="T6" fmla="*/ 0 w 237"/>
              <a:gd name="T7" fmla="*/ 9 h 9"/>
              <a:gd name="T8" fmla="*/ 237 w 237"/>
              <a:gd name="T9" fmla="*/ 9 h 9"/>
              <a:gd name="T10" fmla="*/ 237 w 237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7"/>
              <a:gd name="T19" fmla="*/ 0 h 9"/>
              <a:gd name="T20" fmla="*/ 237 w 237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7" h="9">
                <a:moveTo>
                  <a:pt x="237" y="4"/>
                </a:moveTo>
                <a:lnTo>
                  <a:pt x="237" y="0"/>
                </a:lnTo>
                <a:lnTo>
                  <a:pt x="0" y="0"/>
                </a:lnTo>
                <a:lnTo>
                  <a:pt x="0" y="9"/>
                </a:lnTo>
                <a:lnTo>
                  <a:pt x="237" y="9"/>
                </a:lnTo>
                <a:lnTo>
                  <a:pt x="237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93" name="Freeform 149"/>
          <p:cNvSpPr>
            <a:spLocks/>
          </p:cNvSpPr>
          <p:nvPr/>
        </p:nvSpPr>
        <p:spPr bwMode="auto">
          <a:xfrm>
            <a:off x="5065881" y="5148265"/>
            <a:ext cx="63500" cy="47625"/>
          </a:xfrm>
          <a:custGeom>
            <a:avLst/>
            <a:gdLst>
              <a:gd name="T0" fmla="*/ 40 w 40"/>
              <a:gd name="T1" fmla="*/ 30 h 30"/>
              <a:gd name="T2" fmla="*/ 40 w 40"/>
              <a:gd name="T3" fmla="*/ 22 h 30"/>
              <a:gd name="T4" fmla="*/ 6 w 40"/>
              <a:gd name="T5" fmla="*/ 0 h 30"/>
              <a:gd name="T6" fmla="*/ 0 w 40"/>
              <a:gd name="T7" fmla="*/ 8 h 30"/>
              <a:gd name="T8" fmla="*/ 36 w 40"/>
              <a:gd name="T9" fmla="*/ 30 h 30"/>
              <a:gd name="T10" fmla="*/ 36 w 40"/>
              <a:gd name="T11" fmla="*/ 22 h 30"/>
              <a:gd name="T12" fmla="*/ 40 w 40"/>
              <a:gd name="T13" fmla="*/ 30 h 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"/>
              <a:gd name="T22" fmla="*/ 0 h 30"/>
              <a:gd name="T23" fmla="*/ 40 w 40"/>
              <a:gd name="T24" fmla="*/ 30 h 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" h="30">
                <a:moveTo>
                  <a:pt x="40" y="30"/>
                </a:moveTo>
                <a:lnTo>
                  <a:pt x="40" y="22"/>
                </a:lnTo>
                <a:lnTo>
                  <a:pt x="6" y="0"/>
                </a:lnTo>
                <a:lnTo>
                  <a:pt x="0" y="8"/>
                </a:lnTo>
                <a:lnTo>
                  <a:pt x="36" y="30"/>
                </a:lnTo>
                <a:lnTo>
                  <a:pt x="36" y="22"/>
                </a:lnTo>
                <a:lnTo>
                  <a:pt x="40" y="3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94" name="Freeform 150"/>
          <p:cNvSpPr>
            <a:spLocks/>
          </p:cNvSpPr>
          <p:nvPr/>
        </p:nvSpPr>
        <p:spPr bwMode="auto">
          <a:xfrm>
            <a:off x="5127796" y="5183188"/>
            <a:ext cx="1587" cy="12700"/>
          </a:xfrm>
          <a:custGeom>
            <a:avLst/>
            <a:gdLst>
              <a:gd name="T0" fmla="*/ 1 w 1"/>
              <a:gd name="T1" fmla="*/ 8 h 8"/>
              <a:gd name="T2" fmla="*/ 0 w 1"/>
              <a:gd name="T3" fmla="*/ 3 h 8"/>
              <a:gd name="T4" fmla="*/ 1 w 1"/>
              <a:gd name="T5" fmla="*/ 0 h 8"/>
              <a:gd name="T6" fmla="*/ 1 w 1"/>
              <a:gd name="T7" fmla="*/ 8 h 8"/>
              <a:gd name="T8" fmla="*/ 0 60000 65536"/>
              <a:gd name="T9" fmla="*/ 0 60000 65536"/>
              <a:gd name="T10" fmla="*/ 0 60000 65536"/>
              <a:gd name="T11" fmla="*/ 0 60000 65536"/>
              <a:gd name="T12" fmla="*/ 0 w 1"/>
              <a:gd name="T13" fmla="*/ 0 h 8"/>
              <a:gd name="T14" fmla="*/ 1 w 1"/>
              <a:gd name="T15" fmla="*/ 8 h 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" h="8">
                <a:moveTo>
                  <a:pt x="1" y="8"/>
                </a:moveTo>
                <a:lnTo>
                  <a:pt x="0" y="3"/>
                </a:lnTo>
                <a:lnTo>
                  <a:pt x="1" y="0"/>
                </a:lnTo>
                <a:lnTo>
                  <a:pt x="1" y="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95" name="Freeform 151"/>
          <p:cNvSpPr>
            <a:spLocks/>
          </p:cNvSpPr>
          <p:nvPr/>
        </p:nvSpPr>
        <p:spPr bwMode="auto">
          <a:xfrm>
            <a:off x="5065881" y="5183190"/>
            <a:ext cx="63500" cy="47625"/>
          </a:xfrm>
          <a:custGeom>
            <a:avLst/>
            <a:gdLst>
              <a:gd name="T0" fmla="*/ 3 w 40"/>
              <a:gd name="T1" fmla="*/ 27 h 30"/>
              <a:gd name="T2" fmla="*/ 6 w 40"/>
              <a:gd name="T3" fmla="*/ 30 h 30"/>
              <a:gd name="T4" fmla="*/ 40 w 40"/>
              <a:gd name="T5" fmla="*/ 8 h 30"/>
              <a:gd name="T6" fmla="*/ 36 w 40"/>
              <a:gd name="T7" fmla="*/ 0 h 30"/>
              <a:gd name="T8" fmla="*/ 0 w 40"/>
              <a:gd name="T9" fmla="*/ 23 h 30"/>
              <a:gd name="T10" fmla="*/ 3 w 40"/>
              <a:gd name="T11" fmla="*/ 27 h 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"/>
              <a:gd name="T19" fmla="*/ 0 h 30"/>
              <a:gd name="T20" fmla="*/ 40 w 40"/>
              <a:gd name="T21" fmla="*/ 30 h 3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" h="30">
                <a:moveTo>
                  <a:pt x="3" y="27"/>
                </a:moveTo>
                <a:lnTo>
                  <a:pt x="6" y="30"/>
                </a:lnTo>
                <a:lnTo>
                  <a:pt x="40" y="8"/>
                </a:lnTo>
                <a:lnTo>
                  <a:pt x="36" y="0"/>
                </a:lnTo>
                <a:lnTo>
                  <a:pt x="0" y="23"/>
                </a:lnTo>
                <a:lnTo>
                  <a:pt x="3" y="2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96" name="Rectangle 152"/>
          <p:cNvSpPr>
            <a:spLocks noChangeArrowheads="1"/>
          </p:cNvSpPr>
          <p:nvPr/>
        </p:nvSpPr>
        <p:spPr bwMode="auto">
          <a:xfrm>
            <a:off x="6320008" y="5097465"/>
            <a:ext cx="2698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97" name="Freeform 153"/>
          <p:cNvSpPr>
            <a:spLocks/>
          </p:cNvSpPr>
          <p:nvPr/>
        </p:nvSpPr>
        <p:spPr bwMode="auto">
          <a:xfrm>
            <a:off x="6589881" y="5021265"/>
            <a:ext cx="69850" cy="90487"/>
          </a:xfrm>
          <a:custGeom>
            <a:avLst/>
            <a:gdLst>
              <a:gd name="T0" fmla="*/ 35 w 44"/>
              <a:gd name="T1" fmla="*/ 3 h 57"/>
              <a:gd name="T2" fmla="*/ 35 w 44"/>
              <a:gd name="T3" fmla="*/ 8 h 57"/>
              <a:gd name="T4" fmla="*/ 35 w 44"/>
              <a:gd name="T5" fmla="*/ 12 h 57"/>
              <a:gd name="T6" fmla="*/ 34 w 44"/>
              <a:gd name="T7" fmla="*/ 17 h 57"/>
              <a:gd name="T8" fmla="*/ 32 w 44"/>
              <a:gd name="T9" fmla="*/ 21 h 57"/>
              <a:gd name="T10" fmla="*/ 31 w 44"/>
              <a:gd name="T11" fmla="*/ 25 h 57"/>
              <a:gd name="T12" fmla="*/ 28 w 44"/>
              <a:gd name="T13" fmla="*/ 28 h 57"/>
              <a:gd name="T14" fmla="*/ 26 w 44"/>
              <a:gd name="T15" fmla="*/ 33 h 57"/>
              <a:gd name="T16" fmla="*/ 24 w 44"/>
              <a:gd name="T17" fmla="*/ 36 h 57"/>
              <a:gd name="T18" fmla="*/ 21 w 44"/>
              <a:gd name="T19" fmla="*/ 39 h 57"/>
              <a:gd name="T20" fmla="*/ 19 w 44"/>
              <a:gd name="T21" fmla="*/ 40 h 57"/>
              <a:gd name="T22" fmla="*/ 16 w 44"/>
              <a:gd name="T23" fmla="*/ 43 h 57"/>
              <a:gd name="T24" fmla="*/ 12 w 44"/>
              <a:gd name="T25" fmla="*/ 45 h 57"/>
              <a:gd name="T26" fmla="*/ 9 w 44"/>
              <a:gd name="T27" fmla="*/ 46 h 57"/>
              <a:gd name="T28" fmla="*/ 6 w 44"/>
              <a:gd name="T29" fmla="*/ 46 h 57"/>
              <a:gd name="T30" fmla="*/ 3 w 44"/>
              <a:gd name="T31" fmla="*/ 48 h 57"/>
              <a:gd name="T32" fmla="*/ 0 w 44"/>
              <a:gd name="T33" fmla="*/ 57 h 57"/>
              <a:gd name="T34" fmla="*/ 4 w 44"/>
              <a:gd name="T35" fmla="*/ 57 h 57"/>
              <a:gd name="T36" fmla="*/ 10 w 44"/>
              <a:gd name="T37" fmla="*/ 55 h 57"/>
              <a:gd name="T38" fmla="*/ 13 w 44"/>
              <a:gd name="T39" fmla="*/ 54 h 57"/>
              <a:gd name="T40" fmla="*/ 18 w 44"/>
              <a:gd name="T41" fmla="*/ 52 h 57"/>
              <a:gd name="T42" fmla="*/ 22 w 44"/>
              <a:gd name="T43" fmla="*/ 49 h 57"/>
              <a:gd name="T44" fmla="*/ 25 w 44"/>
              <a:gd name="T45" fmla="*/ 46 h 57"/>
              <a:gd name="T46" fmla="*/ 29 w 44"/>
              <a:gd name="T47" fmla="*/ 43 h 57"/>
              <a:gd name="T48" fmla="*/ 32 w 44"/>
              <a:gd name="T49" fmla="*/ 39 h 57"/>
              <a:gd name="T50" fmla="*/ 35 w 44"/>
              <a:gd name="T51" fmla="*/ 36 h 57"/>
              <a:gd name="T52" fmla="*/ 37 w 44"/>
              <a:gd name="T53" fmla="*/ 31 h 57"/>
              <a:gd name="T54" fmla="*/ 40 w 44"/>
              <a:gd name="T55" fmla="*/ 27 h 57"/>
              <a:gd name="T56" fmla="*/ 41 w 44"/>
              <a:gd name="T57" fmla="*/ 23 h 57"/>
              <a:gd name="T58" fmla="*/ 43 w 44"/>
              <a:gd name="T59" fmla="*/ 17 h 57"/>
              <a:gd name="T60" fmla="*/ 44 w 44"/>
              <a:gd name="T61" fmla="*/ 12 h 57"/>
              <a:gd name="T62" fmla="*/ 44 w 44"/>
              <a:gd name="T63" fmla="*/ 6 h 57"/>
              <a:gd name="T64" fmla="*/ 44 w 44"/>
              <a:gd name="T65" fmla="*/ 0 h 5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7"/>
              <a:gd name="T101" fmla="*/ 44 w 44"/>
              <a:gd name="T102" fmla="*/ 57 h 5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7">
                <a:moveTo>
                  <a:pt x="35" y="0"/>
                </a:moveTo>
                <a:lnTo>
                  <a:pt x="35" y="3"/>
                </a:lnTo>
                <a:lnTo>
                  <a:pt x="35" y="6"/>
                </a:lnTo>
                <a:lnTo>
                  <a:pt x="35" y="8"/>
                </a:lnTo>
                <a:lnTo>
                  <a:pt x="35" y="11"/>
                </a:lnTo>
                <a:lnTo>
                  <a:pt x="35" y="12"/>
                </a:lnTo>
                <a:lnTo>
                  <a:pt x="34" y="15"/>
                </a:lnTo>
                <a:lnTo>
                  <a:pt x="34" y="17"/>
                </a:lnTo>
                <a:lnTo>
                  <a:pt x="32" y="20"/>
                </a:lnTo>
                <a:lnTo>
                  <a:pt x="32" y="21"/>
                </a:lnTo>
                <a:lnTo>
                  <a:pt x="31" y="24"/>
                </a:lnTo>
                <a:lnTo>
                  <a:pt x="31" y="25"/>
                </a:lnTo>
                <a:lnTo>
                  <a:pt x="29" y="27"/>
                </a:lnTo>
                <a:lnTo>
                  <a:pt x="28" y="28"/>
                </a:lnTo>
                <a:lnTo>
                  <a:pt x="28" y="31"/>
                </a:lnTo>
                <a:lnTo>
                  <a:pt x="26" y="33"/>
                </a:lnTo>
                <a:lnTo>
                  <a:pt x="25" y="34"/>
                </a:lnTo>
                <a:lnTo>
                  <a:pt x="24" y="36"/>
                </a:lnTo>
                <a:lnTo>
                  <a:pt x="22" y="37"/>
                </a:lnTo>
                <a:lnTo>
                  <a:pt x="21" y="39"/>
                </a:lnTo>
                <a:lnTo>
                  <a:pt x="21" y="40"/>
                </a:lnTo>
                <a:lnTo>
                  <a:pt x="19" y="40"/>
                </a:lnTo>
                <a:lnTo>
                  <a:pt x="18" y="42"/>
                </a:lnTo>
                <a:lnTo>
                  <a:pt x="16" y="43"/>
                </a:lnTo>
                <a:lnTo>
                  <a:pt x="13" y="43"/>
                </a:lnTo>
                <a:lnTo>
                  <a:pt x="12" y="45"/>
                </a:lnTo>
                <a:lnTo>
                  <a:pt x="10" y="45"/>
                </a:lnTo>
                <a:lnTo>
                  <a:pt x="9" y="46"/>
                </a:lnTo>
                <a:lnTo>
                  <a:pt x="7" y="46"/>
                </a:lnTo>
                <a:lnTo>
                  <a:pt x="6" y="46"/>
                </a:lnTo>
                <a:lnTo>
                  <a:pt x="4" y="48"/>
                </a:lnTo>
                <a:lnTo>
                  <a:pt x="3" y="48"/>
                </a:lnTo>
                <a:lnTo>
                  <a:pt x="0" y="48"/>
                </a:lnTo>
                <a:lnTo>
                  <a:pt x="0" y="57"/>
                </a:lnTo>
                <a:lnTo>
                  <a:pt x="3" y="57"/>
                </a:lnTo>
                <a:lnTo>
                  <a:pt x="4" y="57"/>
                </a:lnTo>
                <a:lnTo>
                  <a:pt x="7" y="55"/>
                </a:lnTo>
                <a:lnTo>
                  <a:pt x="10" y="55"/>
                </a:lnTo>
                <a:lnTo>
                  <a:pt x="12" y="55"/>
                </a:lnTo>
                <a:lnTo>
                  <a:pt x="13" y="54"/>
                </a:lnTo>
                <a:lnTo>
                  <a:pt x="16" y="52"/>
                </a:lnTo>
                <a:lnTo>
                  <a:pt x="18" y="52"/>
                </a:lnTo>
                <a:lnTo>
                  <a:pt x="21" y="51"/>
                </a:lnTo>
                <a:lnTo>
                  <a:pt x="22" y="49"/>
                </a:lnTo>
                <a:lnTo>
                  <a:pt x="24" y="48"/>
                </a:lnTo>
                <a:lnTo>
                  <a:pt x="25" y="46"/>
                </a:lnTo>
                <a:lnTo>
                  <a:pt x="28" y="45"/>
                </a:lnTo>
                <a:lnTo>
                  <a:pt x="29" y="43"/>
                </a:lnTo>
                <a:lnTo>
                  <a:pt x="31" y="42"/>
                </a:lnTo>
                <a:lnTo>
                  <a:pt x="32" y="39"/>
                </a:lnTo>
                <a:lnTo>
                  <a:pt x="34" y="37"/>
                </a:lnTo>
                <a:lnTo>
                  <a:pt x="35" y="36"/>
                </a:lnTo>
                <a:lnTo>
                  <a:pt x="37" y="33"/>
                </a:lnTo>
                <a:lnTo>
                  <a:pt x="37" y="31"/>
                </a:lnTo>
                <a:lnTo>
                  <a:pt x="38" y="28"/>
                </a:lnTo>
                <a:lnTo>
                  <a:pt x="40" y="27"/>
                </a:lnTo>
                <a:lnTo>
                  <a:pt x="41" y="24"/>
                </a:lnTo>
                <a:lnTo>
                  <a:pt x="41" y="23"/>
                </a:lnTo>
                <a:lnTo>
                  <a:pt x="43" y="20"/>
                </a:lnTo>
                <a:lnTo>
                  <a:pt x="43" y="17"/>
                </a:lnTo>
                <a:lnTo>
                  <a:pt x="44" y="14"/>
                </a:lnTo>
                <a:lnTo>
                  <a:pt x="44" y="12"/>
                </a:lnTo>
                <a:lnTo>
                  <a:pt x="44" y="9"/>
                </a:lnTo>
                <a:lnTo>
                  <a:pt x="44" y="6"/>
                </a:lnTo>
                <a:lnTo>
                  <a:pt x="44" y="3"/>
                </a:lnTo>
                <a:lnTo>
                  <a:pt x="44" y="0"/>
                </a:lnTo>
                <a:lnTo>
                  <a:pt x="3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98" name="Freeform 154"/>
          <p:cNvSpPr>
            <a:spLocks/>
          </p:cNvSpPr>
          <p:nvPr/>
        </p:nvSpPr>
        <p:spPr bwMode="auto">
          <a:xfrm>
            <a:off x="6623219" y="4946652"/>
            <a:ext cx="36512" cy="74613"/>
          </a:xfrm>
          <a:custGeom>
            <a:avLst/>
            <a:gdLst>
              <a:gd name="T0" fmla="*/ 0 w 23"/>
              <a:gd name="T1" fmla="*/ 7 h 47"/>
              <a:gd name="T2" fmla="*/ 1 w 23"/>
              <a:gd name="T3" fmla="*/ 10 h 47"/>
              <a:gd name="T4" fmla="*/ 3 w 23"/>
              <a:gd name="T5" fmla="*/ 13 h 47"/>
              <a:gd name="T6" fmla="*/ 5 w 23"/>
              <a:gd name="T7" fmla="*/ 15 h 47"/>
              <a:gd name="T8" fmla="*/ 7 w 23"/>
              <a:gd name="T9" fmla="*/ 16 h 47"/>
              <a:gd name="T10" fmla="*/ 7 w 23"/>
              <a:gd name="T11" fmla="*/ 19 h 47"/>
              <a:gd name="T12" fmla="*/ 8 w 23"/>
              <a:gd name="T13" fmla="*/ 22 h 47"/>
              <a:gd name="T14" fmla="*/ 10 w 23"/>
              <a:gd name="T15" fmla="*/ 24 h 47"/>
              <a:gd name="T16" fmla="*/ 11 w 23"/>
              <a:gd name="T17" fmla="*/ 27 h 47"/>
              <a:gd name="T18" fmla="*/ 11 w 23"/>
              <a:gd name="T19" fmla="*/ 30 h 47"/>
              <a:gd name="T20" fmla="*/ 13 w 23"/>
              <a:gd name="T21" fmla="*/ 32 h 47"/>
              <a:gd name="T22" fmla="*/ 14 w 23"/>
              <a:gd name="T23" fmla="*/ 35 h 47"/>
              <a:gd name="T24" fmla="*/ 14 w 23"/>
              <a:gd name="T25" fmla="*/ 38 h 47"/>
              <a:gd name="T26" fmla="*/ 14 w 23"/>
              <a:gd name="T27" fmla="*/ 41 h 47"/>
              <a:gd name="T28" fmla="*/ 14 w 23"/>
              <a:gd name="T29" fmla="*/ 44 h 47"/>
              <a:gd name="T30" fmla="*/ 14 w 23"/>
              <a:gd name="T31" fmla="*/ 47 h 47"/>
              <a:gd name="T32" fmla="*/ 23 w 23"/>
              <a:gd name="T33" fmla="*/ 46 h 47"/>
              <a:gd name="T34" fmla="*/ 23 w 23"/>
              <a:gd name="T35" fmla="*/ 43 h 47"/>
              <a:gd name="T36" fmla="*/ 23 w 23"/>
              <a:gd name="T37" fmla="*/ 40 h 47"/>
              <a:gd name="T38" fmla="*/ 23 w 23"/>
              <a:gd name="T39" fmla="*/ 35 h 47"/>
              <a:gd name="T40" fmla="*/ 22 w 23"/>
              <a:gd name="T41" fmla="*/ 32 h 47"/>
              <a:gd name="T42" fmla="*/ 22 w 23"/>
              <a:gd name="T43" fmla="*/ 30 h 47"/>
              <a:gd name="T44" fmla="*/ 20 w 23"/>
              <a:gd name="T45" fmla="*/ 27 h 47"/>
              <a:gd name="T46" fmla="*/ 19 w 23"/>
              <a:gd name="T47" fmla="*/ 24 h 47"/>
              <a:gd name="T48" fmla="*/ 19 w 23"/>
              <a:gd name="T49" fmla="*/ 21 h 47"/>
              <a:gd name="T50" fmla="*/ 17 w 23"/>
              <a:gd name="T51" fmla="*/ 18 h 47"/>
              <a:gd name="T52" fmla="*/ 16 w 23"/>
              <a:gd name="T53" fmla="*/ 15 h 47"/>
              <a:gd name="T54" fmla="*/ 14 w 23"/>
              <a:gd name="T55" fmla="*/ 12 h 47"/>
              <a:gd name="T56" fmla="*/ 11 w 23"/>
              <a:gd name="T57" fmla="*/ 9 h 47"/>
              <a:gd name="T58" fmla="*/ 8 w 23"/>
              <a:gd name="T59" fmla="*/ 6 h 47"/>
              <a:gd name="T60" fmla="*/ 7 w 23"/>
              <a:gd name="T61" fmla="*/ 3 h 47"/>
              <a:gd name="T62" fmla="*/ 5 w 23"/>
              <a:gd name="T63" fmla="*/ 1 h 47"/>
              <a:gd name="T64" fmla="*/ 5 w 23"/>
              <a:gd name="T65" fmla="*/ 1 h 47"/>
              <a:gd name="T66" fmla="*/ 4 w 23"/>
              <a:gd name="T67" fmla="*/ 0 h 4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3"/>
              <a:gd name="T103" fmla="*/ 0 h 47"/>
              <a:gd name="T104" fmla="*/ 23 w 23"/>
              <a:gd name="T105" fmla="*/ 47 h 4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3" h="47">
                <a:moveTo>
                  <a:pt x="1" y="9"/>
                </a:moveTo>
                <a:lnTo>
                  <a:pt x="0" y="7"/>
                </a:lnTo>
                <a:lnTo>
                  <a:pt x="0" y="9"/>
                </a:lnTo>
                <a:lnTo>
                  <a:pt x="1" y="10"/>
                </a:lnTo>
                <a:lnTo>
                  <a:pt x="3" y="12"/>
                </a:lnTo>
                <a:lnTo>
                  <a:pt x="3" y="13"/>
                </a:lnTo>
                <a:lnTo>
                  <a:pt x="4" y="13"/>
                </a:lnTo>
                <a:lnTo>
                  <a:pt x="5" y="15"/>
                </a:lnTo>
                <a:lnTo>
                  <a:pt x="5" y="16"/>
                </a:lnTo>
                <a:lnTo>
                  <a:pt x="7" y="16"/>
                </a:lnTo>
                <a:lnTo>
                  <a:pt x="7" y="18"/>
                </a:lnTo>
                <a:lnTo>
                  <a:pt x="7" y="19"/>
                </a:lnTo>
                <a:lnTo>
                  <a:pt x="8" y="21"/>
                </a:lnTo>
                <a:lnTo>
                  <a:pt x="8" y="22"/>
                </a:lnTo>
                <a:lnTo>
                  <a:pt x="10" y="22"/>
                </a:lnTo>
                <a:lnTo>
                  <a:pt x="10" y="24"/>
                </a:lnTo>
                <a:lnTo>
                  <a:pt x="10" y="25"/>
                </a:lnTo>
                <a:lnTo>
                  <a:pt x="11" y="27"/>
                </a:lnTo>
                <a:lnTo>
                  <a:pt x="11" y="28"/>
                </a:lnTo>
                <a:lnTo>
                  <a:pt x="11" y="30"/>
                </a:lnTo>
                <a:lnTo>
                  <a:pt x="13" y="31"/>
                </a:lnTo>
                <a:lnTo>
                  <a:pt x="13" y="32"/>
                </a:lnTo>
                <a:lnTo>
                  <a:pt x="13" y="34"/>
                </a:lnTo>
                <a:lnTo>
                  <a:pt x="14" y="35"/>
                </a:lnTo>
                <a:lnTo>
                  <a:pt x="14" y="37"/>
                </a:lnTo>
                <a:lnTo>
                  <a:pt x="14" y="38"/>
                </a:lnTo>
                <a:lnTo>
                  <a:pt x="14" y="40"/>
                </a:lnTo>
                <a:lnTo>
                  <a:pt x="14" y="41"/>
                </a:lnTo>
                <a:lnTo>
                  <a:pt x="14" y="43"/>
                </a:lnTo>
                <a:lnTo>
                  <a:pt x="14" y="44"/>
                </a:lnTo>
                <a:lnTo>
                  <a:pt x="14" y="46"/>
                </a:lnTo>
                <a:lnTo>
                  <a:pt x="14" y="47"/>
                </a:lnTo>
                <a:lnTo>
                  <a:pt x="23" y="47"/>
                </a:lnTo>
                <a:lnTo>
                  <a:pt x="23" y="46"/>
                </a:lnTo>
                <a:lnTo>
                  <a:pt x="23" y="44"/>
                </a:lnTo>
                <a:lnTo>
                  <a:pt x="23" y="43"/>
                </a:lnTo>
                <a:lnTo>
                  <a:pt x="23" y="41"/>
                </a:lnTo>
                <a:lnTo>
                  <a:pt x="23" y="40"/>
                </a:lnTo>
                <a:lnTo>
                  <a:pt x="23" y="37"/>
                </a:lnTo>
                <a:lnTo>
                  <a:pt x="23" y="35"/>
                </a:lnTo>
                <a:lnTo>
                  <a:pt x="23" y="34"/>
                </a:lnTo>
                <a:lnTo>
                  <a:pt x="22" y="32"/>
                </a:lnTo>
                <a:lnTo>
                  <a:pt x="22" y="31"/>
                </a:lnTo>
                <a:lnTo>
                  <a:pt x="22" y="30"/>
                </a:lnTo>
                <a:lnTo>
                  <a:pt x="20" y="28"/>
                </a:lnTo>
                <a:lnTo>
                  <a:pt x="20" y="27"/>
                </a:lnTo>
                <a:lnTo>
                  <a:pt x="20" y="25"/>
                </a:lnTo>
                <a:lnTo>
                  <a:pt x="19" y="24"/>
                </a:lnTo>
                <a:lnTo>
                  <a:pt x="19" y="22"/>
                </a:lnTo>
                <a:lnTo>
                  <a:pt x="19" y="21"/>
                </a:lnTo>
                <a:lnTo>
                  <a:pt x="17" y="19"/>
                </a:lnTo>
                <a:lnTo>
                  <a:pt x="17" y="18"/>
                </a:lnTo>
                <a:lnTo>
                  <a:pt x="16" y="16"/>
                </a:lnTo>
                <a:lnTo>
                  <a:pt x="16" y="15"/>
                </a:lnTo>
                <a:lnTo>
                  <a:pt x="14" y="13"/>
                </a:lnTo>
                <a:lnTo>
                  <a:pt x="14" y="12"/>
                </a:lnTo>
                <a:lnTo>
                  <a:pt x="13" y="10"/>
                </a:lnTo>
                <a:lnTo>
                  <a:pt x="11" y="9"/>
                </a:lnTo>
                <a:lnTo>
                  <a:pt x="10" y="7"/>
                </a:lnTo>
                <a:lnTo>
                  <a:pt x="8" y="6"/>
                </a:lnTo>
                <a:lnTo>
                  <a:pt x="8" y="4"/>
                </a:lnTo>
                <a:lnTo>
                  <a:pt x="7" y="3"/>
                </a:lnTo>
                <a:lnTo>
                  <a:pt x="5" y="3"/>
                </a:lnTo>
                <a:lnTo>
                  <a:pt x="5" y="1"/>
                </a:lnTo>
                <a:lnTo>
                  <a:pt x="4" y="0"/>
                </a:lnTo>
                <a:lnTo>
                  <a:pt x="5" y="1"/>
                </a:lnTo>
                <a:lnTo>
                  <a:pt x="4" y="1"/>
                </a:lnTo>
                <a:lnTo>
                  <a:pt x="4" y="0"/>
                </a:lnTo>
                <a:lnTo>
                  <a:pt x="1" y="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99" name="Freeform 155"/>
          <p:cNvSpPr>
            <a:spLocks/>
          </p:cNvSpPr>
          <p:nvPr/>
        </p:nvSpPr>
        <p:spPr bwMode="auto">
          <a:xfrm>
            <a:off x="6410496" y="4672015"/>
            <a:ext cx="219075" cy="288925"/>
          </a:xfrm>
          <a:custGeom>
            <a:avLst/>
            <a:gdLst>
              <a:gd name="T0" fmla="*/ 2 w 138"/>
              <a:gd name="T1" fmla="*/ 7 h 182"/>
              <a:gd name="T2" fmla="*/ 2 w 138"/>
              <a:gd name="T3" fmla="*/ 20 h 182"/>
              <a:gd name="T4" fmla="*/ 5 w 138"/>
              <a:gd name="T5" fmla="*/ 35 h 182"/>
              <a:gd name="T6" fmla="*/ 9 w 138"/>
              <a:gd name="T7" fmla="*/ 49 h 182"/>
              <a:gd name="T8" fmla="*/ 13 w 138"/>
              <a:gd name="T9" fmla="*/ 63 h 182"/>
              <a:gd name="T10" fmla="*/ 19 w 138"/>
              <a:gd name="T11" fmla="*/ 77 h 182"/>
              <a:gd name="T12" fmla="*/ 25 w 138"/>
              <a:gd name="T13" fmla="*/ 89 h 182"/>
              <a:gd name="T14" fmla="*/ 34 w 138"/>
              <a:gd name="T15" fmla="*/ 102 h 182"/>
              <a:gd name="T16" fmla="*/ 43 w 138"/>
              <a:gd name="T17" fmla="*/ 114 h 182"/>
              <a:gd name="T18" fmla="*/ 51 w 138"/>
              <a:gd name="T19" fmla="*/ 126 h 182"/>
              <a:gd name="T20" fmla="*/ 62 w 138"/>
              <a:gd name="T21" fmla="*/ 136 h 182"/>
              <a:gd name="T22" fmla="*/ 73 w 138"/>
              <a:gd name="T23" fmla="*/ 146 h 182"/>
              <a:gd name="T24" fmla="*/ 85 w 138"/>
              <a:gd name="T25" fmla="*/ 155 h 182"/>
              <a:gd name="T26" fmla="*/ 98 w 138"/>
              <a:gd name="T27" fmla="*/ 164 h 182"/>
              <a:gd name="T28" fmla="*/ 113 w 138"/>
              <a:gd name="T29" fmla="*/ 171 h 182"/>
              <a:gd name="T30" fmla="*/ 126 w 138"/>
              <a:gd name="T31" fmla="*/ 179 h 182"/>
              <a:gd name="T32" fmla="*/ 138 w 138"/>
              <a:gd name="T33" fmla="*/ 173 h 182"/>
              <a:gd name="T34" fmla="*/ 123 w 138"/>
              <a:gd name="T35" fmla="*/ 167 h 182"/>
              <a:gd name="T36" fmla="*/ 110 w 138"/>
              <a:gd name="T37" fmla="*/ 160 h 182"/>
              <a:gd name="T38" fmla="*/ 97 w 138"/>
              <a:gd name="T39" fmla="*/ 152 h 182"/>
              <a:gd name="T40" fmla="*/ 85 w 138"/>
              <a:gd name="T41" fmla="*/ 143 h 182"/>
              <a:gd name="T42" fmla="*/ 73 w 138"/>
              <a:gd name="T43" fmla="*/ 134 h 182"/>
              <a:gd name="T44" fmla="*/ 63 w 138"/>
              <a:gd name="T45" fmla="*/ 124 h 182"/>
              <a:gd name="T46" fmla="*/ 53 w 138"/>
              <a:gd name="T47" fmla="*/ 114 h 182"/>
              <a:gd name="T48" fmla="*/ 44 w 138"/>
              <a:gd name="T49" fmla="*/ 102 h 182"/>
              <a:gd name="T50" fmla="*/ 37 w 138"/>
              <a:gd name="T51" fmla="*/ 90 h 182"/>
              <a:gd name="T52" fmla="*/ 29 w 138"/>
              <a:gd name="T53" fmla="*/ 78 h 182"/>
              <a:gd name="T54" fmla="*/ 24 w 138"/>
              <a:gd name="T55" fmla="*/ 66 h 182"/>
              <a:gd name="T56" fmla="*/ 19 w 138"/>
              <a:gd name="T57" fmla="*/ 53 h 182"/>
              <a:gd name="T58" fmla="*/ 15 w 138"/>
              <a:gd name="T59" fmla="*/ 40 h 182"/>
              <a:gd name="T60" fmla="*/ 12 w 138"/>
              <a:gd name="T61" fmla="*/ 26 h 182"/>
              <a:gd name="T62" fmla="*/ 10 w 138"/>
              <a:gd name="T63" fmla="*/ 13 h 182"/>
              <a:gd name="T64" fmla="*/ 9 w 138"/>
              <a:gd name="T65" fmla="*/ 0 h 18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8"/>
              <a:gd name="T100" fmla="*/ 0 h 182"/>
              <a:gd name="T101" fmla="*/ 138 w 138"/>
              <a:gd name="T102" fmla="*/ 182 h 18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8" h="182">
                <a:moveTo>
                  <a:pt x="0" y="0"/>
                </a:moveTo>
                <a:lnTo>
                  <a:pt x="2" y="7"/>
                </a:lnTo>
                <a:lnTo>
                  <a:pt x="2" y="15"/>
                </a:lnTo>
                <a:lnTo>
                  <a:pt x="2" y="20"/>
                </a:lnTo>
                <a:lnTo>
                  <a:pt x="3" y="28"/>
                </a:lnTo>
                <a:lnTo>
                  <a:pt x="5" y="35"/>
                </a:lnTo>
                <a:lnTo>
                  <a:pt x="6" y="43"/>
                </a:lnTo>
                <a:lnTo>
                  <a:pt x="9" y="49"/>
                </a:lnTo>
                <a:lnTo>
                  <a:pt x="10" y="56"/>
                </a:lnTo>
                <a:lnTo>
                  <a:pt x="13" y="63"/>
                </a:lnTo>
                <a:lnTo>
                  <a:pt x="16" y="69"/>
                </a:lnTo>
                <a:lnTo>
                  <a:pt x="19" y="77"/>
                </a:lnTo>
                <a:lnTo>
                  <a:pt x="22" y="83"/>
                </a:lnTo>
                <a:lnTo>
                  <a:pt x="25" y="89"/>
                </a:lnTo>
                <a:lnTo>
                  <a:pt x="29" y="96"/>
                </a:lnTo>
                <a:lnTo>
                  <a:pt x="34" y="102"/>
                </a:lnTo>
                <a:lnTo>
                  <a:pt x="37" y="108"/>
                </a:lnTo>
                <a:lnTo>
                  <a:pt x="43" y="114"/>
                </a:lnTo>
                <a:lnTo>
                  <a:pt x="47" y="120"/>
                </a:lnTo>
                <a:lnTo>
                  <a:pt x="51" y="126"/>
                </a:lnTo>
                <a:lnTo>
                  <a:pt x="57" y="130"/>
                </a:lnTo>
                <a:lnTo>
                  <a:pt x="62" y="136"/>
                </a:lnTo>
                <a:lnTo>
                  <a:pt x="68" y="140"/>
                </a:lnTo>
                <a:lnTo>
                  <a:pt x="73" y="146"/>
                </a:lnTo>
                <a:lnTo>
                  <a:pt x="79" y="151"/>
                </a:lnTo>
                <a:lnTo>
                  <a:pt x="85" y="155"/>
                </a:lnTo>
                <a:lnTo>
                  <a:pt x="93" y="160"/>
                </a:lnTo>
                <a:lnTo>
                  <a:pt x="98" y="164"/>
                </a:lnTo>
                <a:lnTo>
                  <a:pt x="106" y="168"/>
                </a:lnTo>
                <a:lnTo>
                  <a:pt x="113" y="171"/>
                </a:lnTo>
                <a:lnTo>
                  <a:pt x="119" y="176"/>
                </a:lnTo>
                <a:lnTo>
                  <a:pt x="126" y="179"/>
                </a:lnTo>
                <a:lnTo>
                  <a:pt x="135" y="182"/>
                </a:lnTo>
                <a:lnTo>
                  <a:pt x="138" y="173"/>
                </a:lnTo>
                <a:lnTo>
                  <a:pt x="131" y="170"/>
                </a:lnTo>
                <a:lnTo>
                  <a:pt x="123" y="167"/>
                </a:lnTo>
                <a:lnTo>
                  <a:pt x="116" y="164"/>
                </a:lnTo>
                <a:lnTo>
                  <a:pt x="110" y="160"/>
                </a:lnTo>
                <a:lnTo>
                  <a:pt x="103" y="157"/>
                </a:lnTo>
                <a:lnTo>
                  <a:pt x="97" y="152"/>
                </a:lnTo>
                <a:lnTo>
                  <a:pt x="91" y="148"/>
                </a:lnTo>
                <a:lnTo>
                  <a:pt x="85" y="143"/>
                </a:lnTo>
                <a:lnTo>
                  <a:pt x="79" y="139"/>
                </a:lnTo>
                <a:lnTo>
                  <a:pt x="73" y="134"/>
                </a:lnTo>
                <a:lnTo>
                  <a:pt x="68" y="129"/>
                </a:lnTo>
                <a:lnTo>
                  <a:pt x="63" y="124"/>
                </a:lnTo>
                <a:lnTo>
                  <a:pt x="59" y="120"/>
                </a:lnTo>
                <a:lnTo>
                  <a:pt x="53" y="114"/>
                </a:lnTo>
                <a:lnTo>
                  <a:pt x="49" y="108"/>
                </a:lnTo>
                <a:lnTo>
                  <a:pt x="44" y="102"/>
                </a:lnTo>
                <a:lnTo>
                  <a:pt x="41" y="96"/>
                </a:lnTo>
                <a:lnTo>
                  <a:pt x="37" y="90"/>
                </a:lnTo>
                <a:lnTo>
                  <a:pt x="32" y="84"/>
                </a:lnTo>
                <a:lnTo>
                  <a:pt x="29" y="78"/>
                </a:lnTo>
                <a:lnTo>
                  <a:pt x="27" y="72"/>
                </a:lnTo>
                <a:lnTo>
                  <a:pt x="24" y="66"/>
                </a:lnTo>
                <a:lnTo>
                  <a:pt x="21" y="60"/>
                </a:lnTo>
                <a:lnTo>
                  <a:pt x="19" y="53"/>
                </a:lnTo>
                <a:lnTo>
                  <a:pt x="16" y="47"/>
                </a:lnTo>
                <a:lnTo>
                  <a:pt x="15" y="40"/>
                </a:lnTo>
                <a:lnTo>
                  <a:pt x="13" y="34"/>
                </a:lnTo>
                <a:lnTo>
                  <a:pt x="12" y="26"/>
                </a:lnTo>
                <a:lnTo>
                  <a:pt x="10" y="20"/>
                </a:lnTo>
                <a:lnTo>
                  <a:pt x="10" y="13"/>
                </a:lnTo>
                <a:lnTo>
                  <a:pt x="10" y="7"/>
                </a:lnTo>
                <a:lnTo>
                  <a:pt x="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00" name="Freeform 156"/>
          <p:cNvSpPr>
            <a:spLocks/>
          </p:cNvSpPr>
          <p:nvPr/>
        </p:nvSpPr>
        <p:spPr bwMode="auto">
          <a:xfrm>
            <a:off x="6410496" y="4354513"/>
            <a:ext cx="365125" cy="317500"/>
          </a:xfrm>
          <a:custGeom>
            <a:avLst/>
            <a:gdLst>
              <a:gd name="T0" fmla="*/ 219 w 230"/>
              <a:gd name="T1" fmla="*/ 0 h 200"/>
              <a:gd name="T2" fmla="*/ 195 w 230"/>
              <a:gd name="T3" fmla="*/ 3 h 200"/>
              <a:gd name="T4" fmla="*/ 173 w 230"/>
              <a:gd name="T5" fmla="*/ 6 h 200"/>
              <a:gd name="T6" fmla="*/ 151 w 230"/>
              <a:gd name="T7" fmla="*/ 12 h 200"/>
              <a:gd name="T8" fmla="*/ 131 w 230"/>
              <a:gd name="T9" fmla="*/ 19 h 200"/>
              <a:gd name="T10" fmla="*/ 112 w 230"/>
              <a:gd name="T11" fmla="*/ 28 h 200"/>
              <a:gd name="T12" fmla="*/ 94 w 230"/>
              <a:gd name="T13" fmla="*/ 40 h 200"/>
              <a:gd name="T14" fmla="*/ 76 w 230"/>
              <a:gd name="T15" fmla="*/ 52 h 200"/>
              <a:gd name="T16" fmla="*/ 60 w 230"/>
              <a:gd name="T17" fmla="*/ 65 h 200"/>
              <a:gd name="T18" fmla="*/ 47 w 230"/>
              <a:gd name="T19" fmla="*/ 80 h 200"/>
              <a:gd name="T20" fmla="*/ 34 w 230"/>
              <a:gd name="T21" fmla="*/ 96 h 200"/>
              <a:gd name="T22" fmla="*/ 24 w 230"/>
              <a:gd name="T23" fmla="*/ 112 h 200"/>
              <a:gd name="T24" fmla="*/ 15 w 230"/>
              <a:gd name="T25" fmla="*/ 130 h 200"/>
              <a:gd name="T26" fmla="*/ 7 w 230"/>
              <a:gd name="T27" fmla="*/ 149 h 200"/>
              <a:gd name="T28" fmla="*/ 3 w 230"/>
              <a:gd name="T29" fmla="*/ 169 h 200"/>
              <a:gd name="T30" fmla="*/ 2 w 230"/>
              <a:gd name="T31" fmla="*/ 189 h 200"/>
              <a:gd name="T32" fmla="*/ 9 w 230"/>
              <a:gd name="T33" fmla="*/ 200 h 200"/>
              <a:gd name="T34" fmla="*/ 10 w 230"/>
              <a:gd name="T35" fmla="*/ 180 h 200"/>
              <a:gd name="T36" fmla="*/ 15 w 230"/>
              <a:gd name="T37" fmla="*/ 161 h 200"/>
              <a:gd name="T38" fmla="*/ 19 w 230"/>
              <a:gd name="T39" fmla="*/ 143 h 200"/>
              <a:gd name="T40" fmla="*/ 27 w 230"/>
              <a:gd name="T41" fmla="*/ 126 h 200"/>
              <a:gd name="T42" fmla="*/ 37 w 230"/>
              <a:gd name="T43" fmla="*/ 109 h 200"/>
              <a:gd name="T44" fmla="*/ 47 w 230"/>
              <a:gd name="T45" fmla="*/ 93 h 200"/>
              <a:gd name="T46" fmla="*/ 60 w 230"/>
              <a:gd name="T47" fmla="*/ 78 h 200"/>
              <a:gd name="T48" fmla="*/ 73 w 230"/>
              <a:gd name="T49" fmla="*/ 65 h 200"/>
              <a:gd name="T50" fmla="*/ 90 w 230"/>
              <a:gd name="T51" fmla="*/ 53 h 200"/>
              <a:gd name="T52" fmla="*/ 107 w 230"/>
              <a:gd name="T53" fmla="*/ 41 h 200"/>
              <a:gd name="T54" fmla="*/ 125 w 230"/>
              <a:gd name="T55" fmla="*/ 32 h 200"/>
              <a:gd name="T56" fmla="*/ 144 w 230"/>
              <a:gd name="T57" fmla="*/ 24 h 200"/>
              <a:gd name="T58" fmla="*/ 164 w 230"/>
              <a:gd name="T59" fmla="*/ 18 h 200"/>
              <a:gd name="T60" fmla="*/ 185 w 230"/>
              <a:gd name="T61" fmla="*/ 13 h 200"/>
              <a:gd name="T62" fmla="*/ 207 w 230"/>
              <a:gd name="T63" fmla="*/ 10 h 200"/>
              <a:gd name="T64" fmla="*/ 230 w 230"/>
              <a:gd name="T65" fmla="*/ 9 h 2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30"/>
              <a:gd name="T100" fmla="*/ 0 h 200"/>
              <a:gd name="T101" fmla="*/ 230 w 230"/>
              <a:gd name="T102" fmla="*/ 200 h 20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30" h="200">
                <a:moveTo>
                  <a:pt x="230" y="0"/>
                </a:moveTo>
                <a:lnTo>
                  <a:pt x="219" y="0"/>
                </a:lnTo>
                <a:lnTo>
                  <a:pt x="207" y="1"/>
                </a:lnTo>
                <a:lnTo>
                  <a:pt x="195" y="3"/>
                </a:lnTo>
                <a:lnTo>
                  <a:pt x="184" y="4"/>
                </a:lnTo>
                <a:lnTo>
                  <a:pt x="173" y="6"/>
                </a:lnTo>
                <a:lnTo>
                  <a:pt x="161" y="9"/>
                </a:lnTo>
                <a:lnTo>
                  <a:pt x="151" y="12"/>
                </a:lnTo>
                <a:lnTo>
                  <a:pt x="141" y="16"/>
                </a:lnTo>
                <a:lnTo>
                  <a:pt x="131" y="19"/>
                </a:lnTo>
                <a:lnTo>
                  <a:pt x="122" y="24"/>
                </a:lnTo>
                <a:lnTo>
                  <a:pt x="112" y="28"/>
                </a:lnTo>
                <a:lnTo>
                  <a:pt x="103" y="34"/>
                </a:lnTo>
                <a:lnTo>
                  <a:pt x="94" y="40"/>
                </a:lnTo>
                <a:lnTo>
                  <a:pt x="85" y="46"/>
                </a:lnTo>
                <a:lnTo>
                  <a:pt x="76" y="52"/>
                </a:lnTo>
                <a:lnTo>
                  <a:pt x="69" y="58"/>
                </a:lnTo>
                <a:lnTo>
                  <a:pt x="60" y="65"/>
                </a:lnTo>
                <a:lnTo>
                  <a:pt x="53" y="72"/>
                </a:lnTo>
                <a:lnTo>
                  <a:pt x="47" y="80"/>
                </a:lnTo>
                <a:lnTo>
                  <a:pt x="40" y="87"/>
                </a:lnTo>
                <a:lnTo>
                  <a:pt x="34" y="96"/>
                </a:lnTo>
                <a:lnTo>
                  <a:pt x="28" y="103"/>
                </a:lnTo>
                <a:lnTo>
                  <a:pt x="24" y="112"/>
                </a:lnTo>
                <a:lnTo>
                  <a:pt x="19" y="121"/>
                </a:lnTo>
                <a:lnTo>
                  <a:pt x="15" y="130"/>
                </a:lnTo>
                <a:lnTo>
                  <a:pt x="12" y="141"/>
                </a:lnTo>
                <a:lnTo>
                  <a:pt x="7" y="149"/>
                </a:lnTo>
                <a:lnTo>
                  <a:pt x="6" y="160"/>
                </a:lnTo>
                <a:lnTo>
                  <a:pt x="3" y="169"/>
                </a:lnTo>
                <a:lnTo>
                  <a:pt x="2" y="179"/>
                </a:lnTo>
                <a:lnTo>
                  <a:pt x="2" y="189"/>
                </a:lnTo>
                <a:lnTo>
                  <a:pt x="0" y="200"/>
                </a:lnTo>
                <a:lnTo>
                  <a:pt x="9" y="200"/>
                </a:lnTo>
                <a:lnTo>
                  <a:pt x="10" y="189"/>
                </a:lnTo>
                <a:lnTo>
                  <a:pt x="10" y="180"/>
                </a:lnTo>
                <a:lnTo>
                  <a:pt x="12" y="170"/>
                </a:lnTo>
                <a:lnTo>
                  <a:pt x="15" y="161"/>
                </a:lnTo>
                <a:lnTo>
                  <a:pt x="16" y="152"/>
                </a:lnTo>
                <a:lnTo>
                  <a:pt x="19" y="143"/>
                </a:lnTo>
                <a:lnTo>
                  <a:pt x="24" y="135"/>
                </a:lnTo>
                <a:lnTo>
                  <a:pt x="27" y="126"/>
                </a:lnTo>
                <a:lnTo>
                  <a:pt x="31" y="117"/>
                </a:lnTo>
                <a:lnTo>
                  <a:pt x="37" y="109"/>
                </a:lnTo>
                <a:lnTo>
                  <a:pt x="41" y="101"/>
                </a:lnTo>
                <a:lnTo>
                  <a:pt x="47" y="93"/>
                </a:lnTo>
                <a:lnTo>
                  <a:pt x="53" y="86"/>
                </a:lnTo>
                <a:lnTo>
                  <a:pt x="60" y="78"/>
                </a:lnTo>
                <a:lnTo>
                  <a:pt x="66" y="71"/>
                </a:lnTo>
                <a:lnTo>
                  <a:pt x="73" y="65"/>
                </a:lnTo>
                <a:lnTo>
                  <a:pt x="82" y="59"/>
                </a:lnTo>
                <a:lnTo>
                  <a:pt x="90" y="53"/>
                </a:lnTo>
                <a:lnTo>
                  <a:pt x="98" y="47"/>
                </a:lnTo>
                <a:lnTo>
                  <a:pt x="107" y="41"/>
                </a:lnTo>
                <a:lnTo>
                  <a:pt x="116" y="37"/>
                </a:lnTo>
                <a:lnTo>
                  <a:pt x="125" y="32"/>
                </a:lnTo>
                <a:lnTo>
                  <a:pt x="135" y="28"/>
                </a:lnTo>
                <a:lnTo>
                  <a:pt x="144" y="24"/>
                </a:lnTo>
                <a:lnTo>
                  <a:pt x="154" y="21"/>
                </a:lnTo>
                <a:lnTo>
                  <a:pt x="164" y="18"/>
                </a:lnTo>
                <a:lnTo>
                  <a:pt x="175" y="15"/>
                </a:lnTo>
                <a:lnTo>
                  <a:pt x="185" y="13"/>
                </a:lnTo>
                <a:lnTo>
                  <a:pt x="197" y="10"/>
                </a:lnTo>
                <a:lnTo>
                  <a:pt x="207" y="10"/>
                </a:lnTo>
                <a:lnTo>
                  <a:pt x="219" y="9"/>
                </a:lnTo>
                <a:lnTo>
                  <a:pt x="230" y="9"/>
                </a:lnTo>
                <a:lnTo>
                  <a:pt x="23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01" name="Freeform 157"/>
          <p:cNvSpPr>
            <a:spLocks/>
          </p:cNvSpPr>
          <p:nvPr/>
        </p:nvSpPr>
        <p:spPr bwMode="auto">
          <a:xfrm>
            <a:off x="6775621" y="4354513"/>
            <a:ext cx="363537" cy="317500"/>
          </a:xfrm>
          <a:custGeom>
            <a:avLst/>
            <a:gdLst>
              <a:gd name="T0" fmla="*/ 229 w 229"/>
              <a:gd name="T1" fmla="*/ 189 h 200"/>
              <a:gd name="T2" fmla="*/ 226 w 229"/>
              <a:gd name="T3" fmla="*/ 169 h 200"/>
              <a:gd name="T4" fmla="*/ 222 w 229"/>
              <a:gd name="T5" fmla="*/ 149 h 200"/>
              <a:gd name="T6" fmla="*/ 215 w 229"/>
              <a:gd name="T7" fmla="*/ 130 h 200"/>
              <a:gd name="T8" fmla="*/ 206 w 229"/>
              <a:gd name="T9" fmla="*/ 112 h 200"/>
              <a:gd name="T10" fmla="*/ 196 w 229"/>
              <a:gd name="T11" fmla="*/ 96 h 200"/>
              <a:gd name="T12" fmla="*/ 184 w 229"/>
              <a:gd name="T13" fmla="*/ 80 h 200"/>
              <a:gd name="T14" fmla="*/ 169 w 229"/>
              <a:gd name="T15" fmla="*/ 65 h 200"/>
              <a:gd name="T16" fmla="*/ 153 w 229"/>
              <a:gd name="T17" fmla="*/ 52 h 200"/>
              <a:gd name="T18" fmla="*/ 137 w 229"/>
              <a:gd name="T19" fmla="*/ 40 h 200"/>
              <a:gd name="T20" fmla="*/ 118 w 229"/>
              <a:gd name="T21" fmla="*/ 28 h 200"/>
              <a:gd name="T22" fmla="*/ 99 w 229"/>
              <a:gd name="T23" fmla="*/ 19 h 200"/>
              <a:gd name="T24" fmla="*/ 78 w 229"/>
              <a:gd name="T25" fmla="*/ 12 h 200"/>
              <a:gd name="T26" fmla="*/ 58 w 229"/>
              <a:gd name="T27" fmla="*/ 6 h 200"/>
              <a:gd name="T28" fmla="*/ 34 w 229"/>
              <a:gd name="T29" fmla="*/ 3 h 200"/>
              <a:gd name="T30" fmla="*/ 12 w 229"/>
              <a:gd name="T31" fmla="*/ 0 h 200"/>
              <a:gd name="T32" fmla="*/ 0 w 229"/>
              <a:gd name="T33" fmla="*/ 9 h 200"/>
              <a:gd name="T34" fmla="*/ 22 w 229"/>
              <a:gd name="T35" fmla="*/ 10 h 200"/>
              <a:gd name="T36" fmla="*/ 44 w 229"/>
              <a:gd name="T37" fmla="*/ 13 h 200"/>
              <a:gd name="T38" fmla="*/ 65 w 229"/>
              <a:gd name="T39" fmla="*/ 18 h 200"/>
              <a:gd name="T40" fmla="*/ 86 w 229"/>
              <a:gd name="T41" fmla="*/ 24 h 200"/>
              <a:gd name="T42" fmla="*/ 105 w 229"/>
              <a:gd name="T43" fmla="*/ 32 h 200"/>
              <a:gd name="T44" fmla="*/ 124 w 229"/>
              <a:gd name="T45" fmla="*/ 41 h 200"/>
              <a:gd name="T46" fmla="*/ 140 w 229"/>
              <a:gd name="T47" fmla="*/ 53 h 200"/>
              <a:gd name="T48" fmla="*/ 156 w 229"/>
              <a:gd name="T49" fmla="*/ 65 h 200"/>
              <a:gd name="T50" fmla="*/ 171 w 229"/>
              <a:gd name="T51" fmla="*/ 78 h 200"/>
              <a:gd name="T52" fmla="*/ 182 w 229"/>
              <a:gd name="T53" fmla="*/ 93 h 200"/>
              <a:gd name="T54" fmla="*/ 194 w 229"/>
              <a:gd name="T55" fmla="*/ 109 h 200"/>
              <a:gd name="T56" fmla="*/ 203 w 229"/>
              <a:gd name="T57" fmla="*/ 126 h 200"/>
              <a:gd name="T58" fmla="*/ 210 w 229"/>
              <a:gd name="T59" fmla="*/ 143 h 200"/>
              <a:gd name="T60" fmla="*/ 216 w 229"/>
              <a:gd name="T61" fmla="*/ 161 h 200"/>
              <a:gd name="T62" fmla="*/ 219 w 229"/>
              <a:gd name="T63" fmla="*/ 180 h 200"/>
              <a:gd name="T64" fmla="*/ 221 w 229"/>
              <a:gd name="T65" fmla="*/ 200 h 2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9"/>
              <a:gd name="T100" fmla="*/ 0 h 200"/>
              <a:gd name="T101" fmla="*/ 229 w 229"/>
              <a:gd name="T102" fmla="*/ 200 h 20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9" h="200">
                <a:moveTo>
                  <a:pt x="229" y="200"/>
                </a:moveTo>
                <a:lnTo>
                  <a:pt x="229" y="189"/>
                </a:lnTo>
                <a:lnTo>
                  <a:pt x="228" y="179"/>
                </a:lnTo>
                <a:lnTo>
                  <a:pt x="226" y="169"/>
                </a:lnTo>
                <a:lnTo>
                  <a:pt x="225" y="160"/>
                </a:lnTo>
                <a:lnTo>
                  <a:pt x="222" y="149"/>
                </a:lnTo>
                <a:lnTo>
                  <a:pt x="219" y="141"/>
                </a:lnTo>
                <a:lnTo>
                  <a:pt x="215" y="130"/>
                </a:lnTo>
                <a:lnTo>
                  <a:pt x="212" y="121"/>
                </a:lnTo>
                <a:lnTo>
                  <a:pt x="206" y="112"/>
                </a:lnTo>
                <a:lnTo>
                  <a:pt x="201" y="103"/>
                </a:lnTo>
                <a:lnTo>
                  <a:pt x="196" y="96"/>
                </a:lnTo>
                <a:lnTo>
                  <a:pt x="190" y="87"/>
                </a:lnTo>
                <a:lnTo>
                  <a:pt x="184" y="80"/>
                </a:lnTo>
                <a:lnTo>
                  <a:pt x="177" y="72"/>
                </a:lnTo>
                <a:lnTo>
                  <a:pt x="169" y="65"/>
                </a:lnTo>
                <a:lnTo>
                  <a:pt x="162" y="58"/>
                </a:lnTo>
                <a:lnTo>
                  <a:pt x="153" y="52"/>
                </a:lnTo>
                <a:lnTo>
                  <a:pt x="146" y="46"/>
                </a:lnTo>
                <a:lnTo>
                  <a:pt x="137" y="40"/>
                </a:lnTo>
                <a:lnTo>
                  <a:pt x="128" y="34"/>
                </a:lnTo>
                <a:lnTo>
                  <a:pt x="118" y="28"/>
                </a:lnTo>
                <a:lnTo>
                  <a:pt x="109" y="24"/>
                </a:lnTo>
                <a:lnTo>
                  <a:pt x="99" y="19"/>
                </a:lnTo>
                <a:lnTo>
                  <a:pt x="88" y="16"/>
                </a:lnTo>
                <a:lnTo>
                  <a:pt x="78" y="12"/>
                </a:lnTo>
                <a:lnTo>
                  <a:pt x="68" y="9"/>
                </a:lnTo>
                <a:lnTo>
                  <a:pt x="58" y="6"/>
                </a:lnTo>
                <a:lnTo>
                  <a:pt x="46" y="4"/>
                </a:lnTo>
                <a:lnTo>
                  <a:pt x="34" y="3"/>
                </a:lnTo>
                <a:lnTo>
                  <a:pt x="24" y="1"/>
                </a:lnTo>
                <a:lnTo>
                  <a:pt x="12" y="0"/>
                </a:lnTo>
                <a:lnTo>
                  <a:pt x="0" y="0"/>
                </a:lnTo>
                <a:lnTo>
                  <a:pt x="0" y="9"/>
                </a:lnTo>
                <a:lnTo>
                  <a:pt x="11" y="9"/>
                </a:lnTo>
                <a:lnTo>
                  <a:pt x="22" y="10"/>
                </a:lnTo>
                <a:lnTo>
                  <a:pt x="34" y="10"/>
                </a:lnTo>
                <a:lnTo>
                  <a:pt x="44" y="13"/>
                </a:lnTo>
                <a:lnTo>
                  <a:pt x="55" y="15"/>
                </a:lnTo>
                <a:lnTo>
                  <a:pt x="65" y="18"/>
                </a:lnTo>
                <a:lnTo>
                  <a:pt x="75" y="21"/>
                </a:lnTo>
                <a:lnTo>
                  <a:pt x="86" y="24"/>
                </a:lnTo>
                <a:lnTo>
                  <a:pt x="96" y="28"/>
                </a:lnTo>
                <a:lnTo>
                  <a:pt x="105" y="32"/>
                </a:lnTo>
                <a:lnTo>
                  <a:pt x="115" y="37"/>
                </a:lnTo>
                <a:lnTo>
                  <a:pt x="124" y="41"/>
                </a:lnTo>
                <a:lnTo>
                  <a:pt x="133" y="47"/>
                </a:lnTo>
                <a:lnTo>
                  <a:pt x="140" y="53"/>
                </a:lnTo>
                <a:lnTo>
                  <a:pt x="149" y="59"/>
                </a:lnTo>
                <a:lnTo>
                  <a:pt x="156" y="65"/>
                </a:lnTo>
                <a:lnTo>
                  <a:pt x="163" y="71"/>
                </a:lnTo>
                <a:lnTo>
                  <a:pt x="171" y="78"/>
                </a:lnTo>
                <a:lnTo>
                  <a:pt x="177" y="86"/>
                </a:lnTo>
                <a:lnTo>
                  <a:pt x="182" y="93"/>
                </a:lnTo>
                <a:lnTo>
                  <a:pt x="188" y="101"/>
                </a:lnTo>
                <a:lnTo>
                  <a:pt x="194" y="109"/>
                </a:lnTo>
                <a:lnTo>
                  <a:pt x="199" y="117"/>
                </a:lnTo>
                <a:lnTo>
                  <a:pt x="203" y="126"/>
                </a:lnTo>
                <a:lnTo>
                  <a:pt x="207" y="135"/>
                </a:lnTo>
                <a:lnTo>
                  <a:pt x="210" y="143"/>
                </a:lnTo>
                <a:lnTo>
                  <a:pt x="213" y="152"/>
                </a:lnTo>
                <a:lnTo>
                  <a:pt x="216" y="161"/>
                </a:lnTo>
                <a:lnTo>
                  <a:pt x="218" y="170"/>
                </a:lnTo>
                <a:lnTo>
                  <a:pt x="219" y="180"/>
                </a:lnTo>
                <a:lnTo>
                  <a:pt x="221" y="189"/>
                </a:lnTo>
                <a:lnTo>
                  <a:pt x="221" y="200"/>
                </a:lnTo>
                <a:lnTo>
                  <a:pt x="229" y="2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02" name="Freeform 158"/>
          <p:cNvSpPr>
            <a:spLocks/>
          </p:cNvSpPr>
          <p:nvPr/>
        </p:nvSpPr>
        <p:spPr bwMode="auto">
          <a:xfrm>
            <a:off x="6923256" y="4672015"/>
            <a:ext cx="215900" cy="288925"/>
          </a:xfrm>
          <a:custGeom>
            <a:avLst/>
            <a:gdLst>
              <a:gd name="T0" fmla="*/ 10 w 136"/>
              <a:gd name="T1" fmla="*/ 179 h 182"/>
              <a:gd name="T2" fmla="*/ 25 w 136"/>
              <a:gd name="T3" fmla="*/ 170 h 182"/>
              <a:gd name="T4" fmla="*/ 38 w 136"/>
              <a:gd name="T5" fmla="*/ 163 h 182"/>
              <a:gd name="T6" fmla="*/ 51 w 136"/>
              <a:gd name="T7" fmla="*/ 154 h 182"/>
              <a:gd name="T8" fmla="*/ 63 w 136"/>
              <a:gd name="T9" fmla="*/ 143 h 182"/>
              <a:gd name="T10" fmla="*/ 75 w 136"/>
              <a:gd name="T11" fmla="*/ 134 h 182"/>
              <a:gd name="T12" fmla="*/ 85 w 136"/>
              <a:gd name="T13" fmla="*/ 123 h 182"/>
              <a:gd name="T14" fmla="*/ 95 w 136"/>
              <a:gd name="T15" fmla="*/ 112 h 182"/>
              <a:gd name="T16" fmla="*/ 104 w 136"/>
              <a:gd name="T17" fmla="*/ 100 h 182"/>
              <a:gd name="T18" fmla="*/ 111 w 136"/>
              <a:gd name="T19" fmla="*/ 89 h 182"/>
              <a:gd name="T20" fmla="*/ 119 w 136"/>
              <a:gd name="T21" fmla="*/ 75 h 182"/>
              <a:gd name="T22" fmla="*/ 125 w 136"/>
              <a:gd name="T23" fmla="*/ 62 h 182"/>
              <a:gd name="T24" fmla="*/ 129 w 136"/>
              <a:gd name="T25" fmla="*/ 49 h 182"/>
              <a:gd name="T26" fmla="*/ 132 w 136"/>
              <a:gd name="T27" fmla="*/ 35 h 182"/>
              <a:gd name="T28" fmla="*/ 135 w 136"/>
              <a:gd name="T29" fmla="*/ 22 h 182"/>
              <a:gd name="T30" fmla="*/ 136 w 136"/>
              <a:gd name="T31" fmla="*/ 7 h 182"/>
              <a:gd name="T32" fmla="*/ 128 w 136"/>
              <a:gd name="T33" fmla="*/ 0 h 182"/>
              <a:gd name="T34" fmla="*/ 128 w 136"/>
              <a:gd name="T35" fmla="*/ 13 h 182"/>
              <a:gd name="T36" fmla="*/ 125 w 136"/>
              <a:gd name="T37" fmla="*/ 26 h 182"/>
              <a:gd name="T38" fmla="*/ 122 w 136"/>
              <a:gd name="T39" fmla="*/ 40 h 182"/>
              <a:gd name="T40" fmla="*/ 119 w 136"/>
              <a:gd name="T41" fmla="*/ 53 h 182"/>
              <a:gd name="T42" fmla="*/ 113 w 136"/>
              <a:gd name="T43" fmla="*/ 65 h 182"/>
              <a:gd name="T44" fmla="*/ 107 w 136"/>
              <a:gd name="T45" fmla="*/ 78 h 182"/>
              <a:gd name="T46" fmla="*/ 100 w 136"/>
              <a:gd name="T47" fmla="*/ 90 h 182"/>
              <a:gd name="T48" fmla="*/ 92 w 136"/>
              <a:gd name="T49" fmla="*/ 100 h 182"/>
              <a:gd name="T50" fmla="*/ 84 w 136"/>
              <a:gd name="T51" fmla="*/ 112 h 182"/>
              <a:gd name="T52" fmla="*/ 73 w 136"/>
              <a:gd name="T53" fmla="*/ 123 h 182"/>
              <a:gd name="T54" fmla="*/ 63 w 136"/>
              <a:gd name="T55" fmla="*/ 133 h 182"/>
              <a:gd name="T56" fmla="*/ 53 w 136"/>
              <a:gd name="T57" fmla="*/ 142 h 182"/>
              <a:gd name="T58" fmla="*/ 40 w 136"/>
              <a:gd name="T59" fmla="*/ 151 h 182"/>
              <a:gd name="T60" fmla="*/ 28 w 136"/>
              <a:gd name="T61" fmla="*/ 160 h 182"/>
              <a:gd name="T62" fmla="*/ 13 w 136"/>
              <a:gd name="T63" fmla="*/ 167 h 182"/>
              <a:gd name="T64" fmla="*/ 0 w 136"/>
              <a:gd name="T65" fmla="*/ 174 h 18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182"/>
              <a:gd name="T101" fmla="*/ 136 w 136"/>
              <a:gd name="T102" fmla="*/ 182 h 18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182">
                <a:moveTo>
                  <a:pt x="3" y="182"/>
                </a:moveTo>
                <a:lnTo>
                  <a:pt x="10" y="179"/>
                </a:lnTo>
                <a:lnTo>
                  <a:pt x="18" y="174"/>
                </a:lnTo>
                <a:lnTo>
                  <a:pt x="25" y="170"/>
                </a:lnTo>
                <a:lnTo>
                  <a:pt x="32" y="167"/>
                </a:lnTo>
                <a:lnTo>
                  <a:pt x="38" y="163"/>
                </a:lnTo>
                <a:lnTo>
                  <a:pt x="45" y="158"/>
                </a:lnTo>
                <a:lnTo>
                  <a:pt x="51" y="154"/>
                </a:lnTo>
                <a:lnTo>
                  <a:pt x="57" y="149"/>
                </a:lnTo>
                <a:lnTo>
                  <a:pt x="63" y="143"/>
                </a:lnTo>
                <a:lnTo>
                  <a:pt x="69" y="139"/>
                </a:lnTo>
                <a:lnTo>
                  <a:pt x="75" y="134"/>
                </a:lnTo>
                <a:lnTo>
                  <a:pt x="81" y="129"/>
                </a:lnTo>
                <a:lnTo>
                  <a:pt x="85" y="123"/>
                </a:lnTo>
                <a:lnTo>
                  <a:pt x="91" y="118"/>
                </a:lnTo>
                <a:lnTo>
                  <a:pt x="95" y="112"/>
                </a:lnTo>
                <a:lnTo>
                  <a:pt x="100" y="106"/>
                </a:lnTo>
                <a:lnTo>
                  <a:pt x="104" y="100"/>
                </a:lnTo>
                <a:lnTo>
                  <a:pt x="108" y="94"/>
                </a:lnTo>
                <a:lnTo>
                  <a:pt x="111" y="89"/>
                </a:lnTo>
                <a:lnTo>
                  <a:pt x="114" y="83"/>
                </a:lnTo>
                <a:lnTo>
                  <a:pt x="119" y="75"/>
                </a:lnTo>
                <a:lnTo>
                  <a:pt x="122" y="69"/>
                </a:lnTo>
                <a:lnTo>
                  <a:pt x="125" y="62"/>
                </a:lnTo>
                <a:lnTo>
                  <a:pt x="126" y="56"/>
                </a:lnTo>
                <a:lnTo>
                  <a:pt x="129" y="49"/>
                </a:lnTo>
                <a:lnTo>
                  <a:pt x="130" y="43"/>
                </a:lnTo>
                <a:lnTo>
                  <a:pt x="132" y="35"/>
                </a:lnTo>
                <a:lnTo>
                  <a:pt x="133" y="28"/>
                </a:lnTo>
                <a:lnTo>
                  <a:pt x="135" y="22"/>
                </a:lnTo>
                <a:lnTo>
                  <a:pt x="135" y="15"/>
                </a:lnTo>
                <a:lnTo>
                  <a:pt x="136" y="7"/>
                </a:lnTo>
                <a:lnTo>
                  <a:pt x="136" y="0"/>
                </a:lnTo>
                <a:lnTo>
                  <a:pt x="128" y="0"/>
                </a:lnTo>
                <a:lnTo>
                  <a:pt x="128" y="7"/>
                </a:lnTo>
                <a:lnTo>
                  <a:pt x="128" y="13"/>
                </a:lnTo>
                <a:lnTo>
                  <a:pt x="126" y="20"/>
                </a:lnTo>
                <a:lnTo>
                  <a:pt x="125" y="26"/>
                </a:lnTo>
                <a:lnTo>
                  <a:pt x="123" y="34"/>
                </a:lnTo>
                <a:lnTo>
                  <a:pt x="122" y="40"/>
                </a:lnTo>
                <a:lnTo>
                  <a:pt x="120" y="47"/>
                </a:lnTo>
                <a:lnTo>
                  <a:pt x="119" y="53"/>
                </a:lnTo>
                <a:lnTo>
                  <a:pt x="116" y="59"/>
                </a:lnTo>
                <a:lnTo>
                  <a:pt x="113" y="65"/>
                </a:lnTo>
                <a:lnTo>
                  <a:pt x="110" y="72"/>
                </a:lnTo>
                <a:lnTo>
                  <a:pt x="107" y="78"/>
                </a:lnTo>
                <a:lnTo>
                  <a:pt x="104" y="84"/>
                </a:lnTo>
                <a:lnTo>
                  <a:pt x="100" y="90"/>
                </a:lnTo>
                <a:lnTo>
                  <a:pt x="97" y="96"/>
                </a:lnTo>
                <a:lnTo>
                  <a:pt x="92" y="100"/>
                </a:lnTo>
                <a:lnTo>
                  <a:pt x="88" y="106"/>
                </a:lnTo>
                <a:lnTo>
                  <a:pt x="84" y="112"/>
                </a:lnTo>
                <a:lnTo>
                  <a:pt x="79" y="117"/>
                </a:lnTo>
                <a:lnTo>
                  <a:pt x="73" y="123"/>
                </a:lnTo>
                <a:lnTo>
                  <a:pt x="69" y="127"/>
                </a:lnTo>
                <a:lnTo>
                  <a:pt x="63" y="133"/>
                </a:lnTo>
                <a:lnTo>
                  <a:pt x="57" y="137"/>
                </a:lnTo>
                <a:lnTo>
                  <a:pt x="53" y="142"/>
                </a:lnTo>
                <a:lnTo>
                  <a:pt x="45" y="146"/>
                </a:lnTo>
                <a:lnTo>
                  <a:pt x="40" y="151"/>
                </a:lnTo>
                <a:lnTo>
                  <a:pt x="34" y="155"/>
                </a:lnTo>
                <a:lnTo>
                  <a:pt x="28" y="160"/>
                </a:lnTo>
                <a:lnTo>
                  <a:pt x="20" y="163"/>
                </a:lnTo>
                <a:lnTo>
                  <a:pt x="13" y="167"/>
                </a:lnTo>
                <a:lnTo>
                  <a:pt x="6" y="170"/>
                </a:lnTo>
                <a:lnTo>
                  <a:pt x="0" y="174"/>
                </a:lnTo>
                <a:lnTo>
                  <a:pt x="3" y="18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03" name="Freeform 159"/>
          <p:cNvSpPr>
            <a:spLocks/>
          </p:cNvSpPr>
          <p:nvPr/>
        </p:nvSpPr>
        <p:spPr bwMode="auto">
          <a:xfrm>
            <a:off x="6889919" y="4948240"/>
            <a:ext cx="38100" cy="73025"/>
          </a:xfrm>
          <a:custGeom>
            <a:avLst/>
            <a:gdLst>
              <a:gd name="T0" fmla="*/ 9 w 24"/>
              <a:gd name="T1" fmla="*/ 45 h 46"/>
              <a:gd name="T2" fmla="*/ 9 w 24"/>
              <a:gd name="T3" fmla="*/ 42 h 46"/>
              <a:gd name="T4" fmla="*/ 9 w 24"/>
              <a:gd name="T5" fmla="*/ 39 h 46"/>
              <a:gd name="T6" fmla="*/ 11 w 24"/>
              <a:gd name="T7" fmla="*/ 36 h 46"/>
              <a:gd name="T8" fmla="*/ 11 w 24"/>
              <a:gd name="T9" fmla="*/ 33 h 46"/>
              <a:gd name="T10" fmla="*/ 11 w 24"/>
              <a:gd name="T11" fmla="*/ 30 h 46"/>
              <a:gd name="T12" fmla="*/ 12 w 24"/>
              <a:gd name="T13" fmla="*/ 27 h 46"/>
              <a:gd name="T14" fmla="*/ 12 w 24"/>
              <a:gd name="T15" fmla="*/ 24 h 46"/>
              <a:gd name="T16" fmla="*/ 14 w 24"/>
              <a:gd name="T17" fmla="*/ 21 h 46"/>
              <a:gd name="T18" fmla="*/ 15 w 24"/>
              <a:gd name="T19" fmla="*/ 18 h 46"/>
              <a:gd name="T20" fmla="*/ 16 w 24"/>
              <a:gd name="T21" fmla="*/ 17 h 46"/>
              <a:gd name="T22" fmla="*/ 16 w 24"/>
              <a:gd name="T23" fmla="*/ 14 h 46"/>
              <a:gd name="T24" fmla="*/ 18 w 24"/>
              <a:gd name="T25" fmla="*/ 12 h 46"/>
              <a:gd name="T26" fmla="*/ 21 w 24"/>
              <a:gd name="T27" fmla="*/ 9 h 46"/>
              <a:gd name="T28" fmla="*/ 24 w 24"/>
              <a:gd name="T29" fmla="*/ 8 h 46"/>
              <a:gd name="T30" fmla="*/ 19 w 24"/>
              <a:gd name="T31" fmla="*/ 0 h 46"/>
              <a:gd name="T32" fmla="*/ 16 w 24"/>
              <a:gd name="T33" fmla="*/ 2 h 46"/>
              <a:gd name="T34" fmla="*/ 14 w 24"/>
              <a:gd name="T35" fmla="*/ 5 h 46"/>
              <a:gd name="T36" fmla="*/ 12 w 24"/>
              <a:gd name="T37" fmla="*/ 6 h 46"/>
              <a:gd name="T38" fmla="*/ 9 w 24"/>
              <a:gd name="T39" fmla="*/ 9 h 46"/>
              <a:gd name="T40" fmla="*/ 8 w 24"/>
              <a:gd name="T41" fmla="*/ 12 h 46"/>
              <a:gd name="T42" fmla="*/ 6 w 24"/>
              <a:gd name="T43" fmla="*/ 15 h 46"/>
              <a:gd name="T44" fmla="*/ 5 w 24"/>
              <a:gd name="T45" fmla="*/ 18 h 46"/>
              <a:gd name="T46" fmla="*/ 5 w 24"/>
              <a:gd name="T47" fmla="*/ 21 h 46"/>
              <a:gd name="T48" fmla="*/ 3 w 24"/>
              <a:gd name="T49" fmla="*/ 24 h 46"/>
              <a:gd name="T50" fmla="*/ 2 w 24"/>
              <a:gd name="T51" fmla="*/ 29 h 46"/>
              <a:gd name="T52" fmla="*/ 2 w 24"/>
              <a:gd name="T53" fmla="*/ 31 h 46"/>
              <a:gd name="T54" fmla="*/ 2 w 24"/>
              <a:gd name="T55" fmla="*/ 34 h 46"/>
              <a:gd name="T56" fmla="*/ 0 w 24"/>
              <a:gd name="T57" fmla="*/ 39 h 46"/>
              <a:gd name="T58" fmla="*/ 0 w 24"/>
              <a:gd name="T59" fmla="*/ 42 h 46"/>
              <a:gd name="T60" fmla="*/ 0 w 24"/>
              <a:gd name="T61" fmla="*/ 45 h 46"/>
              <a:gd name="T62" fmla="*/ 9 w 24"/>
              <a:gd name="T63" fmla="*/ 46 h 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4"/>
              <a:gd name="T97" fmla="*/ 0 h 46"/>
              <a:gd name="T98" fmla="*/ 24 w 24"/>
              <a:gd name="T99" fmla="*/ 46 h 4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4" h="46">
                <a:moveTo>
                  <a:pt x="9" y="46"/>
                </a:moveTo>
                <a:lnTo>
                  <a:pt x="9" y="45"/>
                </a:lnTo>
                <a:lnTo>
                  <a:pt x="9" y="43"/>
                </a:lnTo>
                <a:lnTo>
                  <a:pt x="9" y="42"/>
                </a:lnTo>
                <a:lnTo>
                  <a:pt x="9" y="40"/>
                </a:lnTo>
                <a:lnTo>
                  <a:pt x="9" y="39"/>
                </a:lnTo>
                <a:lnTo>
                  <a:pt x="9" y="37"/>
                </a:lnTo>
                <a:lnTo>
                  <a:pt x="11" y="36"/>
                </a:lnTo>
                <a:lnTo>
                  <a:pt x="11" y="34"/>
                </a:lnTo>
                <a:lnTo>
                  <a:pt x="11" y="33"/>
                </a:lnTo>
                <a:lnTo>
                  <a:pt x="11" y="31"/>
                </a:lnTo>
                <a:lnTo>
                  <a:pt x="11" y="30"/>
                </a:lnTo>
                <a:lnTo>
                  <a:pt x="11" y="29"/>
                </a:lnTo>
                <a:lnTo>
                  <a:pt x="12" y="27"/>
                </a:lnTo>
                <a:lnTo>
                  <a:pt x="12" y="26"/>
                </a:lnTo>
                <a:lnTo>
                  <a:pt x="12" y="24"/>
                </a:lnTo>
                <a:lnTo>
                  <a:pt x="14" y="23"/>
                </a:lnTo>
                <a:lnTo>
                  <a:pt x="14" y="21"/>
                </a:lnTo>
                <a:lnTo>
                  <a:pt x="14" y="20"/>
                </a:lnTo>
                <a:lnTo>
                  <a:pt x="15" y="18"/>
                </a:lnTo>
                <a:lnTo>
                  <a:pt x="15" y="17"/>
                </a:lnTo>
                <a:lnTo>
                  <a:pt x="16" y="17"/>
                </a:lnTo>
                <a:lnTo>
                  <a:pt x="16" y="15"/>
                </a:lnTo>
                <a:lnTo>
                  <a:pt x="16" y="14"/>
                </a:lnTo>
                <a:lnTo>
                  <a:pt x="18" y="14"/>
                </a:lnTo>
                <a:lnTo>
                  <a:pt x="18" y="12"/>
                </a:lnTo>
                <a:lnTo>
                  <a:pt x="19" y="11"/>
                </a:lnTo>
                <a:lnTo>
                  <a:pt x="21" y="9"/>
                </a:lnTo>
                <a:lnTo>
                  <a:pt x="22" y="9"/>
                </a:lnTo>
                <a:lnTo>
                  <a:pt x="24" y="8"/>
                </a:lnTo>
                <a:lnTo>
                  <a:pt x="21" y="0"/>
                </a:lnTo>
                <a:lnTo>
                  <a:pt x="19" y="0"/>
                </a:lnTo>
                <a:lnTo>
                  <a:pt x="18" y="2"/>
                </a:lnTo>
                <a:lnTo>
                  <a:pt x="16" y="2"/>
                </a:lnTo>
                <a:lnTo>
                  <a:pt x="15" y="3"/>
                </a:lnTo>
                <a:lnTo>
                  <a:pt x="14" y="5"/>
                </a:lnTo>
                <a:lnTo>
                  <a:pt x="12" y="5"/>
                </a:lnTo>
                <a:lnTo>
                  <a:pt x="12" y="6"/>
                </a:lnTo>
                <a:lnTo>
                  <a:pt x="11" y="8"/>
                </a:lnTo>
                <a:lnTo>
                  <a:pt x="9" y="9"/>
                </a:lnTo>
                <a:lnTo>
                  <a:pt x="9" y="11"/>
                </a:lnTo>
                <a:lnTo>
                  <a:pt x="8" y="12"/>
                </a:lnTo>
                <a:lnTo>
                  <a:pt x="8" y="14"/>
                </a:lnTo>
                <a:lnTo>
                  <a:pt x="6" y="15"/>
                </a:lnTo>
                <a:lnTo>
                  <a:pt x="6" y="17"/>
                </a:lnTo>
                <a:lnTo>
                  <a:pt x="5" y="18"/>
                </a:lnTo>
                <a:lnTo>
                  <a:pt x="5" y="20"/>
                </a:lnTo>
                <a:lnTo>
                  <a:pt x="5" y="21"/>
                </a:lnTo>
                <a:lnTo>
                  <a:pt x="3" y="23"/>
                </a:lnTo>
                <a:lnTo>
                  <a:pt x="3" y="24"/>
                </a:lnTo>
                <a:lnTo>
                  <a:pt x="3" y="26"/>
                </a:lnTo>
                <a:lnTo>
                  <a:pt x="2" y="29"/>
                </a:lnTo>
                <a:lnTo>
                  <a:pt x="2" y="30"/>
                </a:lnTo>
                <a:lnTo>
                  <a:pt x="2" y="31"/>
                </a:lnTo>
                <a:lnTo>
                  <a:pt x="2" y="33"/>
                </a:lnTo>
                <a:lnTo>
                  <a:pt x="2" y="34"/>
                </a:lnTo>
                <a:lnTo>
                  <a:pt x="0" y="36"/>
                </a:lnTo>
                <a:lnTo>
                  <a:pt x="0" y="39"/>
                </a:lnTo>
                <a:lnTo>
                  <a:pt x="0" y="40"/>
                </a:lnTo>
                <a:lnTo>
                  <a:pt x="0" y="42"/>
                </a:lnTo>
                <a:lnTo>
                  <a:pt x="0" y="43"/>
                </a:lnTo>
                <a:lnTo>
                  <a:pt x="0" y="45"/>
                </a:lnTo>
                <a:lnTo>
                  <a:pt x="0" y="46"/>
                </a:lnTo>
                <a:lnTo>
                  <a:pt x="9" y="4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04" name="Freeform 160"/>
          <p:cNvSpPr>
            <a:spLocks/>
          </p:cNvSpPr>
          <p:nvPr/>
        </p:nvSpPr>
        <p:spPr bwMode="auto">
          <a:xfrm>
            <a:off x="6889919" y="5021265"/>
            <a:ext cx="69850" cy="90487"/>
          </a:xfrm>
          <a:custGeom>
            <a:avLst/>
            <a:gdLst>
              <a:gd name="T0" fmla="*/ 43 w 44"/>
              <a:gd name="T1" fmla="*/ 48 h 57"/>
              <a:gd name="T2" fmla="*/ 40 w 44"/>
              <a:gd name="T3" fmla="*/ 46 h 57"/>
              <a:gd name="T4" fmla="*/ 36 w 44"/>
              <a:gd name="T5" fmla="*/ 46 h 57"/>
              <a:gd name="T6" fmla="*/ 33 w 44"/>
              <a:gd name="T7" fmla="*/ 45 h 57"/>
              <a:gd name="T8" fmla="*/ 30 w 44"/>
              <a:gd name="T9" fmla="*/ 43 h 57"/>
              <a:gd name="T10" fmla="*/ 27 w 44"/>
              <a:gd name="T11" fmla="*/ 40 h 57"/>
              <a:gd name="T12" fmla="*/ 24 w 44"/>
              <a:gd name="T13" fmla="*/ 39 h 57"/>
              <a:gd name="T14" fmla="*/ 21 w 44"/>
              <a:gd name="T15" fmla="*/ 36 h 57"/>
              <a:gd name="T16" fmla="*/ 19 w 44"/>
              <a:gd name="T17" fmla="*/ 33 h 57"/>
              <a:gd name="T18" fmla="*/ 16 w 44"/>
              <a:gd name="T19" fmla="*/ 28 h 57"/>
              <a:gd name="T20" fmla="*/ 15 w 44"/>
              <a:gd name="T21" fmla="*/ 25 h 57"/>
              <a:gd name="T22" fmla="*/ 14 w 44"/>
              <a:gd name="T23" fmla="*/ 21 h 57"/>
              <a:gd name="T24" fmla="*/ 12 w 44"/>
              <a:gd name="T25" fmla="*/ 17 h 57"/>
              <a:gd name="T26" fmla="*/ 11 w 44"/>
              <a:gd name="T27" fmla="*/ 12 h 57"/>
              <a:gd name="T28" fmla="*/ 9 w 44"/>
              <a:gd name="T29" fmla="*/ 8 h 57"/>
              <a:gd name="T30" fmla="*/ 9 w 44"/>
              <a:gd name="T31" fmla="*/ 3 h 57"/>
              <a:gd name="T32" fmla="*/ 0 w 44"/>
              <a:gd name="T33" fmla="*/ 0 h 57"/>
              <a:gd name="T34" fmla="*/ 0 w 44"/>
              <a:gd name="T35" fmla="*/ 6 h 57"/>
              <a:gd name="T36" fmla="*/ 2 w 44"/>
              <a:gd name="T37" fmla="*/ 12 h 57"/>
              <a:gd name="T38" fmla="*/ 2 w 44"/>
              <a:gd name="T39" fmla="*/ 17 h 57"/>
              <a:gd name="T40" fmla="*/ 3 w 44"/>
              <a:gd name="T41" fmla="*/ 23 h 57"/>
              <a:gd name="T42" fmla="*/ 6 w 44"/>
              <a:gd name="T43" fmla="*/ 27 h 57"/>
              <a:gd name="T44" fmla="*/ 8 w 44"/>
              <a:gd name="T45" fmla="*/ 31 h 57"/>
              <a:gd name="T46" fmla="*/ 11 w 44"/>
              <a:gd name="T47" fmla="*/ 36 h 57"/>
              <a:gd name="T48" fmla="*/ 14 w 44"/>
              <a:gd name="T49" fmla="*/ 40 h 57"/>
              <a:gd name="T50" fmla="*/ 16 w 44"/>
              <a:gd name="T51" fmla="*/ 43 h 57"/>
              <a:gd name="T52" fmla="*/ 19 w 44"/>
              <a:gd name="T53" fmla="*/ 46 h 57"/>
              <a:gd name="T54" fmla="*/ 24 w 44"/>
              <a:gd name="T55" fmla="*/ 49 h 57"/>
              <a:gd name="T56" fmla="*/ 27 w 44"/>
              <a:gd name="T57" fmla="*/ 52 h 57"/>
              <a:gd name="T58" fmla="*/ 31 w 44"/>
              <a:gd name="T59" fmla="*/ 54 h 57"/>
              <a:gd name="T60" fmla="*/ 36 w 44"/>
              <a:gd name="T61" fmla="*/ 55 h 57"/>
              <a:gd name="T62" fmla="*/ 40 w 44"/>
              <a:gd name="T63" fmla="*/ 57 h 57"/>
              <a:gd name="T64" fmla="*/ 44 w 44"/>
              <a:gd name="T65" fmla="*/ 57 h 5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7"/>
              <a:gd name="T101" fmla="*/ 44 w 44"/>
              <a:gd name="T102" fmla="*/ 57 h 5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7">
                <a:moveTo>
                  <a:pt x="44" y="48"/>
                </a:moveTo>
                <a:lnTo>
                  <a:pt x="43" y="48"/>
                </a:lnTo>
                <a:lnTo>
                  <a:pt x="41" y="48"/>
                </a:lnTo>
                <a:lnTo>
                  <a:pt x="40" y="46"/>
                </a:lnTo>
                <a:lnTo>
                  <a:pt x="37" y="46"/>
                </a:lnTo>
                <a:lnTo>
                  <a:pt x="36" y="46"/>
                </a:lnTo>
                <a:lnTo>
                  <a:pt x="34" y="45"/>
                </a:lnTo>
                <a:lnTo>
                  <a:pt x="33" y="45"/>
                </a:lnTo>
                <a:lnTo>
                  <a:pt x="31" y="43"/>
                </a:lnTo>
                <a:lnTo>
                  <a:pt x="30" y="43"/>
                </a:lnTo>
                <a:lnTo>
                  <a:pt x="28" y="42"/>
                </a:lnTo>
                <a:lnTo>
                  <a:pt x="27" y="40"/>
                </a:lnTo>
                <a:lnTo>
                  <a:pt x="25" y="40"/>
                </a:lnTo>
                <a:lnTo>
                  <a:pt x="24" y="39"/>
                </a:lnTo>
                <a:lnTo>
                  <a:pt x="22" y="37"/>
                </a:lnTo>
                <a:lnTo>
                  <a:pt x="21" y="36"/>
                </a:lnTo>
                <a:lnTo>
                  <a:pt x="19" y="34"/>
                </a:lnTo>
                <a:lnTo>
                  <a:pt x="19" y="33"/>
                </a:lnTo>
                <a:lnTo>
                  <a:pt x="18" y="31"/>
                </a:lnTo>
                <a:lnTo>
                  <a:pt x="16" y="28"/>
                </a:lnTo>
                <a:lnTo>
                  <a:pt x="15" y="27"/>
                </a:lnTo>
                <a:lnTo>
                  <a:pt x="15" y="25"/>
                </a:lnTo>
                <a:lnTo>
                  <a:pt x="14" y="24"/>
                </a:lnTo>
                <a:lnTo>
                  <a:pt x="14" y="21"/>
                </a:lnTo>
                <a:lnTo>
                  <a:pt x="12" y="20"/>
                </a:lnTo>
                <a:lnTo>
                  <a:pt x="12" y="17"/>
                </a:lnTo>
                <a:lnTo>
                  <a:pt x="11" y="15"/>
                </a:lnTo>
                <a:lnTo>
                  <a:pt x="11" y="12"/>
                </a:lnTo>
                <a:lnTo>
                  <a:pt x="11" y="11"/>
                </a:lnTo>
                <a:lnTo>
                  <a:pt x="9" y="8"/>
                </a:lnTo>
                <a:lnTo>
                  <a:pt x="9" y="6"/>
                </a:lnTo>
                <a:lnTo>
                  <a:pt x="9" y="3"/>
                </a:lnTo>
                <a:lnTo>
                  <a:pt x="9" y="0"/>
                </a:lnTo>
                <a:lnTo>
                  <a:pt x="0" y="0"/>
                </a:lnTo>
                <a:lnTo>
                  <a:pt x="0" y="3"/>
                </a:lnTo>
                <a:lnTo>
                  <a:pt x="0" y="6"/>
                </a:lnTo>
                <a:lnTo>
                  <a:pt x="0" y="9"/>
                </a:lnTo>
                <a:lnTo>
                  <a:pt x="2" y="12"/>
                </a:lnTo>
                <a:lnTo>
                  <a:pt x="2" y="14"/>
                </a:lnTo>
                <a:lnTo>
                  <a:pt x="2" y="17"/>
                </a:lnTo>
                <a:lnTo>
                  <a:pt x="3" y="20"/>
                </a:lnTo>
                <a:lnTo>
                  <a:pt x="3" y="23"/>
                </a:lnTo>
                <a:lnTo>
                  <a:pt x="5" y="24"/>
                </a:lnTo>
                <a:lnTo>
                  <a:pt x="6" y="27"/>
                </a:lnTo>
                <a:lnTo>
                  <a:pt x="6" y="28"/>
                </a:lnTo>
                <a:lnTo>
                  <a:pt x="8" y="31"/>
                </a:lnTo>
                <a:lnTo>
                  <a:pt x="9" y="33"/>
                </a:lnTo>
                <a:lnTo>
                  <a:pt x="11" y="36"/>
                </a:lnTo>
                <a:lnTo>
                  <a:pt x="12" y="37"/>
                </a:lnTo>
                <a:lnTo>
                  <a:pt x="14" y="40"/>
                </a:lnTo>
                <a:lnTo>
                  <a:pt x="15" y="42"/>
                </a:lnTo>
                <a:lnTo>
                  <a:pt x="16" y="43"/>
                </a:lnTo>
                <a:lnTo>
                  <a:pt x="18" y="45"/>
                </a:lnTo>
                <a:lnTo>
                  <a:pt x="19" y="46"/>
                </a:lnTo>
                <a:lnTo>
                  <a:pt x="21" y="48"/>
                </a:lnTo>
                <a:lnTo>
                  <a:pt x="24" y="49"/>
                </a:lnTo>
                <a:lnTo>
                  <a:pt x="25" y="51"/>
                </a:lnTo>
                <a:lnTo>
                  <a:pt x="27" y="52"/>
                </a:lnTo>
                <a:lnTo>
                  <a:pt x="30" y="52"/>
                </a:lnTo>
                <a:lnTo>
                  <a:pt x="31" y="54"/>
                </a:lnTo>
                <a:lnTo>
                  <a:pt x="33" y="55"/>
                </a:lnTo>
                <a:lnTo>
                  <a:pt x="36" y="55"/>
                </a:lnTo>
                <a:lnTo>
                  <a:pt x="37" y="55"/>
                </a:lnTo>
                <a:lnTo>
                  <a:pt x="40" y="57"/>
                </a:lnTo>
                <a:lnTo>
                  <a:pt x="43" y="57"/>
                </a:lnTo>
                <a:lnTo>
                  <a:pt x="44" y="57"/>
                </a:lnTo>
                <a:lnTo>
                  <a:pt x="44" y="4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05" name="Freeform 161"/>
          <p:cNvSpPr>
            <a:spLocks/>
          </p:cNvSpPr>
          <p:nvPr/>
        </p:nvSpPr>
        <p:spPr bwMode="auto">
          <a:xfrm>
            <a:off x="6959769" y="5097465"/>
            <a:ext cx="273050" cy="14287"/>
          </a:xfrm>
          <a:custGeom>
            <a:avLst/>
            <a:gdLst>
              <a:gd name="T0" fmla="*/ 172 w 172"/>
              <a:gd name="T1" fmla="*/ 4 h 9"/>
              <a:gd name="T2" fmla="*/ 172 w 172"/>
              <a:gd name="T3" fmla="*/ 0 h 9"/>
              <a:gd name="T4" fmla="*/ 0 w 172"/>
              <a:gd name="T5" fmla="*/ 0 h 9"/>
              <a:gd name="T6" fmla="*/ 0 w 172"/>
              <a:gd name="T7" fmla="*/ 9 h 9"/>
              <a:gd name="T8" fmla="*/ 172 w 172"/>
              <a:gd name="T9" fmla="*/ 9 h 9"/>
              <a:gd name="T10" fmla="*/ 172 w 172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2"/>
              <a:gd name="T19" fmla="*/ 0 h 9"/>
              <a:gd name="T20" fmla="*/ 172 w 172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2" h="9">
                <a:moveTo>
                  <a:pt x="172" y="4"/>
                </a:moveTo>
                <a:lnTo>
                  <a:pt x="172" y="0"/>
                </a:lnTo>
                <a:lnTo>
                  <a:pt x="0" y="0"/>
                </a:lnTo>
                <a:lnTo>
                  <a:pt x="0" y="9"/>
                </a:lnTo>
                <a:lnTo>
                  <a:pt x="172" y="9"/>
                </a:lnTo>
                <a:lnTo>
                  <a:pt x="172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06" name="Rectangle 162"/>
          <p:cNvSpPr>
            <a:spLocks noChangeArrowheads="1"/>
          </p:cNvSpPr>
          <p:nvPr/>
        </p:nvSpPr>
        <p:spPr bwMode="auto">
          <a:xfrm>
            <a:off x="6962946" y="5268915"/>
            <a:ext cx="2698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07" name="Freeform 163"/>
          <p:cNvSpPr>
            <a:spLocks/>
          </p:cNvSpPr>
          <p:nvPr/>
        </p:nvSpPr>
        <p:spPr bwMode="auto">
          <a:xfrm>
            <a:off x="6893094" y="5268913"/>
            <a:ext cx="69850" cy="88900"/>
          </a:xfrm>
          <a:custGeom>
            <a:avLst/>
            <a:gdLst>
              <a:gd name="T0" fmla="*/ 9 w 44"/>
              <a:gd name="T1" fmla="*/ 53 h 56"/>
              <a:gd name="T2" fmla="*/ 9 w 44"/>
              <a:gd name="T3" fmla="*/ 49 h 56"/>
              <a:gd name="T4" fmla="*/ 9 w 44"/>
              <a:gd name="T5" fmla="*/ 44 h 56"/>
              <a:gd name="T6" fmla="*/ 10 w 44"/>
              <a:gd name="T7" fmla="*/ 40 h 56"/>
              <a:gd name="T8" fmla="*/ 12 w 44"/>
              <a:gd name="T9" fmla="*/ 35 h 56"/>
              <a:gd name="T10" fmla="*/ 13 w 44"/>
              <a:gd name="T11" fmla="*/ 31 h 56"/>
              <a:gd name="T12" fmla="*/ 14 w 44"/>
              <a:gd name="T13" fmla="*/ 28 h 56"/>
              <a:gd name="T14" fmla="*/ 17 w 44"/>
              <a:gd name="T15" fmla="*/ 23 h 56"/>
              <a:gd name="T16" fmla="*/ 20 w 44"/>
              <a:gd name="T17" fmla="*/ 20 h 56"/>
              <a:gd name="T18" fmla="*/ 22 w 44"/>
              <a:gd name="T19" fmla="*/ 18 h 56"/>
              <a:gd name="T20" fmla="*/ 25 w 44"/>
              <a:gd name="T21" fmla="*/ 16 h 56"/>
              <a:gd name="T22" fmla="*/ 28 w 44"/>
              <a:gd name="T23" fmla="*/ 13 h 56"/>
              <a:gd name="T24" fmla="*/ 32 w 44"/>
              <a:gd name="T25" fmla="*/ 12 h 56"/>
              <a:gd name="T26" fmla="*/ 35 w 44"/>
              <a:gd name="T27" fmla="*/ 10 h 56"/>
              <a:gd name="T28" fmla="*/ 38 w 44"/>
              <a:gd name="T29" fmla="*/ 10 h 56"/>
              <a:gd name="T30" fmla="*/ 41 w 44"/>
              <a:gd name="T31" fmla="*/ 9 h 56"/>
              <a:gd name="T32" fmla="*/ 44 w 44"/>
              <a:gd name="T33" fmla="*/ 0 h 56"/>
              <a:gd name="T34" fmla="*/ 38 w 44"/>
              <a:gd name="T35" fmla="*/ 0 h 56"/>
              <a:gd name="T36" fmla="*/ 34 w 44"/>
              <a:gd name="T37" fmla="*/ 1 h 56"/>
              <a:gd name="T38" fmla="*/ 29 w 44"/>
              <a:gd name="T39" fmla="*/ 3 h 56"/>
              <a:gd name="T40" fmla="*/ 26 w 44"/>
              <a:gd name="T41" fmla="*/ 4 h 56"/>
              <a:gd name="T42" fmla="*/ 22 w 44"/>
              <a:gd name="T43" fmla="*/ 7 h 56"/>
              <a:gd name="T44" fmla="*/ 19 w 44"/>
              <a:gd name="T45" fmla="*/ 10 h 56"/>
              <a:gd name="T46" fmla="*/ 14 w 44"/>
              <a:gd name="T47" fmla="*/ 13 h 56"/>
              <a:gd name="T48" fmla="*/ 12 w 44"/>
              <a:gd name="T49" fmla="*/ 16 h 56"/>
              <a:gd name="T50" fmla="*/ 9 w 44"/>
              <a:gd name="T51" fmla="*/ 20 h 56"/>
              <a:gd name="T52" fmla="*/ 6 w 44"/>
              <a:gd name="T53" fmla="*/ 25 h 56"/>
              <a:gd name="T54" fmla="*/ 4 w 44"/>
              <a:gd name="T55" fmla="*/ 29 h 56"/>
              <a:gd name="T56" fmla="*/ 3 w 44"/>
              <a:gd name="T57" fmla="*/ 34 h 56"/>
              <a:gd name="T58" fmla="*/ 1 w 44"/>
              <a:gd name="T59" fmla="*/ 40 h 56"/>
              <a:gd name="T60" fmla="*/ 0 w 44"/>
              <a:gd name="T61" fmla="*/ 44 h 56"/>
              <a:gd name="T62" fmla="*/ 0 w 44"/>
              <a:gd name="T63" fmla="*/ 50 h 56"/>
              <a:gd name="T64" fmla="*/ 0 w 44"/>
              <a:gd name="T65" fmla="*/ 56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6"/>
              <a:gd name="T101" fmla="*/ 44 w 44"/>
              <a:gd name="T102" fmla="*/ 56 h 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6">
                <a:moveTo>
                  <a:pt x="9" y="56"/>
                </a:moveTo>
                <a:lnTo>
                  <a:pt x="9" y="53"/>
                </a:lnTo>
                <a:lnTo>
                  <a:pt x="9" y="50"/>
                </a:lnTo>
                <a:lnTo>
                  <a:pt x="9" y="49"/>
                </a:lnTo>
                <a:lnTo>
                  <a:pt x="9" y="46"/>
                </a:lnTo>
                <a:lnTo>
                  <a:pt x="9" y="44"/>
                </a:lnTo>
                <a:lnTo>
                  <a:pt x="10" y="41"/>
                </a:lnTo>
                <a:lnTo>
                  <a:pt x="10" y="40"/>
                </a:lnTo>
                <a:lnTo>
                  <a:pt x="10" y="37"/>
                </a:lnTo>
                <a:lnTo>
                  <a:pt x="12" y="35"/>
                </a:lnTo>
                <a:lnTo>
                  <a:pt x="13" y="32"/>
                </a:lnTo>
                <a:lnTo>
                  <a:pt x="13" y="31"/>
                </a:lnTo>
                <a:lnTo>
                  <a:pt x="14" y="29"/>
                </a:lnTo>
                <a:lnTo>
                  <a:pt x="14" y="28"/>
                </a:lnTo>
                <a:lnTo>
                  <a:pt x="16" y="25"/>
                </a:lnTo>
                <a:lnTo>
                  <a:pt x="17" y="23"/>
                </a:lnTo>
                <a:lnTo>
                  <a:pt x="19" y="22"/>
                </a:lnTo>
                <a:lnTo>
                  <a:pt x="20" y="20"/>
                </a:lnTo>
                <a:lnTo>
                  <a:pt x="22" y="19"/>
                </a:lnTo>
                <a:lnTo>
                  <a:pt x="22" y="18"/>
                </a:lnTo>
                <a:lnTo>
                  <a:pt x="23" y="16"/>
                </a:lnTo>
                <a:lnTo>
                  <a:pt x="25" y="16"/>
                </a:lnTo>
                <a:lnTo>
                  <a:pt x="26" y="15"/>
                </a:lnTo>
                <a:lnTo>
                  <a:pt x="28" y="13"/>
                </a:lnTo>
                <a:lnTo>
                  <a:pt x="29" y="13"/>
                </a:lnTo>
                <a:lnTo>
                  <a:pt x="32" y="12"/>
                </a:lnTo>
                <a:lnTo>
                  <a:pt x="34" y="12"/>
                </a:lnTo>
                <a:lnTo>
                  <a:pt x="35" y="10"/>
                </a:lnTo>
                <a:lnTo>
                  <a:pt x="37" y="10"/>
                </a:lnTo>
                <a:lnTo>
                  <a:pt x="38" y="10"/>
                </a:lnTo>
                <a:lnTo>
                  <a:pt x="39" y="9"/>
                </a:lnTo>
                <a:lnTo>
                  <a:pt x="41" y="9"/>
                </a:lnTo>
                <a:lnTo>
                  <a:pt x="44" y="9"/>
                </a:lnTo>
                <a:lnTo>
                  <a:pt x="44" y="0"/>
                </a:lnTo>
                <a:lnTo>
                  <a:pt x="41" y="0"/>
                </a:lnTo>
                <a:lnTo>
                  <a:pt x="38" y="0"/>
                </a:lnTo>
                <a:lnTo>
                  <a:pt x="37" y="1"/>
                </a:lnTo>
                <a:lnTo>
                  <a:pt x="34" y="1"/>
                </a:lnTo>
                <a:lnTo>
                  <a:pt x="32" y="1"/>
                </a:lnTo>
                <a:lnTo>
                  <a:pt x="29" y="3"/>
                </a:lnTo>
                <a:lnTo>
                  <a:pt x="28" y="4"/>
                </a:lnTo>
                <a:lnTo>
                  <a:pt x="26" y="4"/>
                </a:lnTo>
                <a:lnTo>
                  <a:pt x="23" y="6"/>
                </a:lnTo>
                <a:lnTo>
                  <a:pt x="22" y="7"/>
                </a:lnTo>
                <a:lnTo>
                  <a:pt x="20" y="9"/>
                </a:lnTo>
                <a:lnTo>
                  <a:pt x="19" y="10"/>
                </a:lnTo>
                <a:lnTo>
                  <a:pt x="16" y="12"/>
                </a:lnTo>
                <a:lnTo>
                  <a:pt x="14" y="13"/>
                </a:lnTo>
                <a:lnTo>
                  <a:pt x="13" y="15"/>
                </a:lnTo>
                <a:lnTo>
                  <a:pt x="12" y="16"/>
                </a:lnTo>
                <a:lnTo>
                  <a:pt x="10" y="19"/>
                </a:lnTo>
                <a:lnTo>
                  <a:pt x="9" y="20"/>
                </a:lnTo>
                <a:lnTo>
                  <a:pt x="7" y="23"/>
                </a:lnTo>
                <a:lnTo>
                  <a:pt x="6" y="25"/>
                </a:lnTo>
                <a:lnTo>
                  <a:pt x="6" y="28"/>
                </a:lnTo>
                <a:lnTo>
                  <a:pt x="4" y="29"/>
                </a:lnTo>
                <a:lnTo>
                  <a:pt x="3" y="32"/>
                </a:lnTo>
                <a:lnTo>
                  <a:pt x="3" y="34"/>
                </a:lnTo>
                <a:lnTo>
                  <a:pt x="1" y="37"/>
                </a:lnTo>
                <a:lnTo>
                  <a:pt x="1" y="40"/>
                </a:lnTo>
                <a:lnTo>
                  <a:pt x="0" y="43"/>
                </a:lnTo>
                <a:lnTo>
                  <a:pt x="0" y="44"/>
                </a:lnTo>
                <a:lnTo>
                  <a:pt x="0" y="47"/>
                </a:lnTo>
                <a:lnTo>
                  <a:pt x="0" y="50"/>
                </a:lnTo>
                <a:lnTo>
                  <a:pt x="0" y="53"/>
                </a:lnTo>
                <a:lnTo>
                  <a:pt x="0" y="56"/>
                </a:lnTo>
                <a:lnTo>
                  <a:pt x="9" y="5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08" name="Freeform 164"/>
          <p:cNvSpPr>
            <a:spLocks/>
          </p:cNvSpPr>
          <p:nvPr/>
        </p:nvSpPr>
        <p:spPr bwMode="auto">
          <a:xfrm>
            <a:off x="6893094" y="5357813"/>
            <a:ext cx="36512" cy="74612"/>
          </a:xfrm>
          <a:custGeom>
            <a:avLst/>
            <a:gdLst>
              <a:gd name="T0" fmla="*/ 23 w 23"/>
              <a:gd name="T1" fmla="*/ 40 h 47"/>
              <a:gd name="T2" fmla="*/ 22 w 23"/>
              <a:gd name="T3" fmla="*/ 37 h 47"/>
              <a:gd name="T4" fmla="*/ 19 w 23"/>
              <a:gd name="T5" fmla="*/ 34 h 47"/>
              <a:gd name="T6" fmla="*/ 17 w 23"/>
              <a:gd name="T7" fmla="*/ 31 h 47"/>
              <a:gd name="T8" fmla="*/ 16 w 23"/>
              <a:gd name="T9" fmla="*/ 30 h 47"/>
              <a:gd name="T10" fmla="*/ 14 w 23"/>
              <a:gd name="T11" fmla="*/ 27 h 47"/>
              <a:gd name="T12" fmla="*/ 13 w 23"/>
              <a:gd name="T13" fmla="*/ 25 h 47"/>
              <a:gd name="T14" fmla="*/ 12 w 23"/>
              <a:gd name="T15" fmla="*/ 22 h 47"/>
              <a:gd name="T16" fmla="*/ 12 w 23"/>
              <a:gd name="T17" fmla="*/ 19 h 47"/>
              <a:gd name="T18" fmla="*/ 10 w 23"/>
              <a:gd name="T19" fmla="*/ 16 h 47"/>
              <a:gd name="T20" fmla="*/ 10 w 23"/>
              <a:gd name="T21" fmla="*/ 13 h 47"/>
              <a:gd name="T22" fmla="*/ 9 w 23"/>
              <a:gd name="T23" fmla="*/ 10 h 47"/>
              <a:gd name="T24" fmla="*/ 9 w 23"/>
              <a:gd name="T25" fmla="*/ 7 h 47"/>
              <a:gd name="T26" fmla="*/ 9 w 23"/>
              <a:gd name="T27" fmla="*/ 4 h 47"/>
              <a:gd name="T28" fmla="*/ 9 w 23"/>
              <a:gd name="T29" fmla="*/ 1 h 47"/>
              <a:gd name="T30" fmla="*/ 0 w 23"/>
              <a:gd name="T31" fmla="*/ 0 h 47"/>
              <a:gd name="T32" fmla="*/ 0 w 23"/>
              <a:gd name="T33" fmla="*/ 3 h 47"/>
              <a:gd name="T34" fmla="*/ 0 w 23"/>
              <a:gd name="T35" fmla="*/ 6 h 47"/>
              <a:gd name="T36" fmla="*/ 0 w 23"/>
              <a:gd name="T37" fmla="*/ 9 h 47"/>
              <a:gd name="T38" fmla="*/ 0 w 23"/>
              <a:gd name="T39" fmla="*/ 13 h 47"/>
              <a:gd name="T40" fmla="*/ 1 w 23"/>
              <a:gd name="T41" fmla="*/ 16 h 47"/>
              <a:gd name="T42" fmla="*/ 1 w 23"/>
              <a:gd name="T43" fmla="*/ 19 h 47"/>
              <a:gd name="T44" fmla="*/ 3 w 23"/>
              <a:gd name="T45" fmla="*/ 22 h 47"/>
              <a:gd name="T46" fmla="*/ 4 w 23"/>
              <a:gd name="T47" fmla="*/ 25 h 47"/>
              <a:gd name="T48" fmla="*/ 6 w 23"/>
              <a:gd name="T49" fmla="*/ 28 h 47"/>
              <a:gd name="T50" fmla="*/ 7 w 23"/>
              <a:gd name="T51" fmla="*/ 31 h 47"/>
              <a:gd name="T52" fmla="*/ 9 w 23"/>
              <a:gd name="T53" fmla="*/ 34 h 47"/>
              <a:gd name="T54" fmla="*/ 10 w 23"/>
              <a:gd name="T55" fmla="*/ 37 h 47"/>
              <a:gd name="T56" fmla="*/ 13 w 23"/>
              <a:gd name="T57" fmla="*/ 40 h 47"/>
              <a:gd name="T58" fmla="*/ 14 w 23"/>
              <a:gd name="T59" fmla="*/ 43 h 47"/>
              <a:gd name="T60" fmla="*/ 17 w 23"/>
              <a:gd name="T61" fmla="*/ 44 h 47"/>
              <a:gd name="T62" fmla="*/ 19 w 23"/>
              <a:gd name="T63" fmla="*/ 47 h 47"/>
              <a:gd name="T64" fmla="*/ 19 w 23"/>
              <a:gd name="T65" fmla="*/ 46 h 47"/>
              <a:gd name="T66" fmla="*/ 22 w 23"/>
              <a:gd name="T67" fmla="*/ 38 h 4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3"/>
              <a:gd name="T103" fmla="*/ 0 h 47"/>
              <a:gd name="T104" fmla="*/ 23 w 23"/>
              <a:gd name="T105" fmla="*/ 47 h 4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3" h="47">
                <a:moveTo>
                  <a:pt x="22" y="38"/>
                </a:moveTo>
                <a:lnTo>
                  <a:pt x="23" y="40"/>
                </a:lnTo>
                <a:lnTo>
                  <a:pt x="23" y="38"/>
                </a:lnTo>
                <a:lnTo>
                  <a:pt x="22" y="37"/>
                </a:lnTo>
                <a:lnTo>
                  <a:pt x="20" y="36"/>
                </a:lnTo>
                <a:lnTo>
                  <a:pt x="19" y="34"/>
                </a:lnTo>
                <a:lnTo>
                  <a:pt x="17" y="33"/>
                </a:lnTo>
                <a:lnTo>
                  <a:pt x="17" y="31"/>
                </a:lnTo>
                <a:lnTo>
                  <a:pt x="16" y="31"/>
                </a:lnTo>
                <a:lnTo>
                  <a:pt x="16" y="30"/>
                </a:lnTo>
                <a:lnTo>
                  <a:pt x="14" y="28"/>
                </a:lnTo>
                <a:lnTo>
                  <a:pt x="14" y="27"/>
                </a:lnTo>
                <a:lnTo>
                  <a:pt x="14" y="25"/>
                </a:lnTo>
                <a:lnTo>
                  <a:pt x="13" y="25"/>
                </a:lnTo>
                <a:lnTo>
                  <a:pt x="13" y="24"/>
                </a:lnTo>
                <a:lnTo>
                  <a:pt x="12" y="22"/>
                </a:lnTo>
                <a:lnTo>
                  <a:pt x="12" y="21"/>
                </a:lnTo>
                <a:lnTo>
                  <a:pt x="12" y="19"/>
                </a:lnTo>
                <a:lnTo>
                  <a:pt x="10" y="18"/>
                </a:lnTo>
                <a:lnTo>
                  <a:pt x="10" y="16"/>
                </a:lnTo>
                <a:lnTo>
                  <a:pt x="10" y="15"/>
                </a:lnTo>
                <a:lnTo>
                  <a:pt x="10" y="13"/>
                </a:lnTo>
                <a:lnTo>
                  <a:pt x="9" y="12"/>
                </a:lnTo>
                <a:lnTo>
                  <a:pt x="9" y="10"/>
                </a:lnTo>
                <a:lnTo>
                  <a:pt x="9" y="9"/>
                </a:lnTo>
                <a:lnTo>
                  <a:pt x="9" y="7"/>
                </a:lnTo>
                <a:lnTo>
                  <a:pt x="9" y="6"/>
                </a:lnTo>
                <a:lnTo>
                  <a:pt x="9" y="4"/>
                </a:lnTo>
                <a:lnTo>
                  <a:pt x="9" y="3"/>
                </a:lnTo>
                <a:lnTo>
                  <a:pt x="9" y="1"/>
                </a:lnTo>
                <a:lnTo>
                  <a:pt x="9" y="0"/>
                </a:ln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  <a:lnTo>
                  <a:pt x="0" y="9"/>
                </a:lnTo>
                <a:lnTo>
                  <a:pt x="0" y="12"/>
                </a:lnTo>
                <a:lnTo>
                  <a:pt x="0" y="13"/>
                </a:lnTo>
                <a:lnTo>
                  <a:pt x="1" y="15"/>
                </a:lnTo>
                <a:lnTo>
                  <a:pt x="1" y="16"/>
                </a:lnTo>
                <a:lnTo>
                  <a:pt x="1" y="18"/>
                </a:lnTo>
                <a:lnTo>
                  <a:pt x="1" y="19"/>
                </a:lnTo>
                <a:lnTo>
                  <a:pt x="3" y="21"/>
                </a:lnTo>
                <a:lnTo>
                  <a:pt x="3" y="22"/>
                </a:lnTo>
                <a:lnTo>
                  <a:pt x="4" y="24"/>
                </a:lnTo>
                <a:lnTo>
                  <a:pt x="4" y="25"/>
                </a:lnTo>
                <a:lnTo>
                  <a:pt x="4" y="27"/>
                </a:lnTo>
                <a:lnTo>
                  <a:pt x="6" y="28"/>
                </a:lnTo>
                <a:lnTo>
                  <a:pt x="6" y="30"/>
                </a:lnTo>
                <a:lnTo>
                  <a:pt x="7" y="31"/>
                </a:lnTo>
                <a:lnTo>
                  <a:pt x="7" y="33"/>
                </a:lnTo>
                <a:lnTo>
                  <a:pt x="9" y="34"/>
                </a:lnTo>
                <a:lnTo>
                  <a:pt x="9" y="36"/>
                </a:lnTo>
                <a:lnTo>
                  <a:pt x="10" y="37"/>
                </a:lnTo>
                <a:lnTo>
                  <a:pt x="12" y="38"/>
                </a:lnTo>
                <a:lnTo>
                  <a:pt x="13" y="40"/>
                </a:lnTo>
                <a:lnTo>
                  <a:pt x="13" y="41"/>
                </a:lnTo>
                <a:lnTo>
                  <a:pt x="14" y="43"/>
                </a:lnTo>
                <a:lnTo>
                  <a:pt x="16" y="44"/>
                </a:lnTo>
                <a:lnTo>
                  <a:pt x="17" y="44"/>
                </a:lnTo>
                <a:lnTo>
                  <a:pt x="17" y="46"/>
                </a:lnTo>
                <a:lnTo>
                  <a:pt x="19" y="47"/>
                </a:lnTo>
                <a:lnTo>
                  <a:pt x="17" y="46"/>
                </a:lnTo>
                <a:lnTo>
                  <a:pt x="19" y="46"/>
                </a:lnTo>
                <a:lnTo>
                  <a:pt x="19" y="47"/>
                </a:lnTo>
                <a:lnTo>
                  <a:pt x="22" y="3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09" name="Freeform 165"/>
          <p:cNvSpPr>
            <a:spLocks/>
          </p:cNvSpPr>
          <p:nvPr/>
        </p:nvSpPr>
        <p:spPr bwMode="auto">
          <a:xfrm>
            <a:off x="6923256" y="5418138"/>
            <a:ext cx="215900" cy="290512"/>
          </a:xfrm>
          <a:custGeom>
            <a:avLst/>
            <a:gdLst>
              <a:gd name="T0" fmla="*/ 136 w 136"/>
              <a:gd name="T1" fmla="*/ 175 h 183"/>
              <a:gd name="T2" fmla="*/ 136 w 136"/>
              <a:gd name="T3" fmla="*/ 162 h 183"/>
              <a:gd name="T4" fmla="*/ 133 w 136"/>
              <a:gd name="T5" fmla="*/ 147 h 183"/>
              <a:gd name="T6" fmla="*/ 129 w 136"/>
              <a:gd name="T7" fmla="*/ 132 h 183"/>
              <a:gd name="T8" fmla="*/ 125 w 136"/>
              <a:gd name="T9" fmla="*/ 119 h 183"/>
              <a:gd name="T10" fmla="*/ 119 w 136"/>
              <a:gd name="T11" fmla="*/ 106 h 183"/>
              <a:gd name="T12" fmla="*/ 113 w 136"/>
              <a:gd name="T13" fmla="*/ 94 h 183"/>
              <a:gd name="T14" fmla="*/ 104 w 136"/>
              <a:gd name="T15" fmla="*/ 80 h 183"/>
              <a:gd name="T16" fmla="*/ 95 w 136"/>
              <a:gd name="T17" fmla="*/ 69 h 183"/>
              <a:gd name="T18" fmla="*/ 86 w 136"/>
              <a:gd name="T19" fmla="*/ 57 h 183"/>
              <a:gd name="T20" fmla="*/ 76 w 136"/>
              <a:gd name="T21" fmla="*/ 46 h 183"/>
              <a:gd name="T22" fmla="*/ 64 w 136"/>
              <a:gd name="T23" fmla="*/ 36 h 183"/>
              <a:gd name="T24" fmla="*/ 53 w 136"/>
              <a:gd name="T25" fmla="*/ 27 h 183"/>
              <a:gd name="T26" fmla="*/ 40 w 136"/>
              <a:gd name="T27" fmla="*/ 18 h 183"/>
              <a:gd name="T28" fmla="*/ 25 w 136"/>
              <a:gd name="T29" fmla="*/ 11 h 183"/>
              <a:gd name="T30" fmla="*/ 12 w 136"/>
              <a:gd name="T31" fmla="*/ 3 h 183"/>
              <a:gd name="T32" fmla="*/ 0 w 136"/>
              <a:gd name="T33" fmla="*/ 9 h 183"/>
              <a:gd name="T34" fmla="*/ 15 w 136"/>
              <a:gd name="T35" fmla="*/ 15 h 183"/>
              <a:gd name="T36" fmla="*/ 28 w 136"/>
              <a:gd name="T37" fmla="*/ 23 h 183"/>
              <a:gd name="T38" fmla="*/ 41 w 136"/>
              <a:gd name="T39" fmla="*/ 30 h 183"/>
              <a:gd name="T40" fmla="*/ 53 w 136"/>
              <a:gd name="T41" fmla="*/ 39 h 183"/>
              <a:gd name="T42" fmla="*/ 64 w 136"/>
              <a:gd name="T43" fmla="*/ 48 h 183"/>
              <a:gd name="T44" fmla="*/ 75 w 136"/>
              <a:gd name="T45" fmla="*/ 58 h 183"/>
              <a:gd name="T46" fmla="*/ 85 w 136"/>
              <a:gd name="T47" fmla="*/ 69 h 183"/>
              <a:gd name="T48" fmla="*/ 94 w 136"/>
              <a:gd name="T49" fmla="*/ 80 h 183"/>
              <a:gd name="T50" fmla="*/ 101 w 136"/>
              <a:gd name="T51" fmla="*/ 92 h 183"/>
              <a:gd name="T52" fmla="*/ 108 w 136"/>
              <a:gd name="T53" fmla="*/ 104 h 183"/>
              <a:gd name="T54" fmla="*/ 114 w 136"/>
              <a:gd name="T55" fmla="*/ 116 h 183"/>
              <a:gd name="T56" fmla="*/ 119 w 136"/>
              <a:gd name="T57" fmla="*/ 129 h 183"/>
              <a:gd name="T58" fmla="*/ 123 w 136"/>
              <a:gd name="T59" fmla="*/ 143 h 183"/>
              <a:gd name="T60" fmla="*/ 126 w 136"/>
              <a:gd name="T61" fmla="*/ 156 h 183"/>
              <a:gd name="T62" fmla="*/ 128 w 136"/>
              <a:gd name="T63" fmla="*/ 169 h 183"/>
              <a:gd name="T64" fmla="*/ 128 w 136"/>
              <a:gd name="T65" fmla="*/ 183 h 18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183"/>
              <a:gd name="T101" fmla="*/ 136 w 136"/>
              <a:gd name="T102" fmla="*/ 183 h 18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183">
                <a:moveTo>
                  <a:pt x="136" y="183"/>
                </a:moveTo>
                <a:lnTo>
                  <a:pt x="136" y="175"/>
                </a:lnTo>
                <a:lnTo>
                  <a:pt x="136" y="168"/>
                </a:lnTo>
                <a:lnTo>
                  <a:pt x="136" y="162"/>
                </a:lnTo>
                <a:lnTo>
                  <a:pt x="135" y="154"/>
                </a:lnTo>
                <a:lnTo>
                  <a:pt x="133" y="147"/>
                </a:lnTo>
                <a:lnTo>
                  <a:pt x="132" y="140"/>
                </a:lnTo>
                <a:lnTo>
                  <a:pt x="129" y="132"/>
                </a:lnTo>
                <a:lnTo>
                  <a:pt x="128" y="126"/>
                </a:lnTo>
                <a:lnTo>
                  <a:pt x="125" y="119"/>
                </a:lnTo>
                <a:lnTo>
                  <a:pt x="122" y="113"/>
                </a:lnTo>
                <a:lnTo>
                  <a:pt x="119" y="106"/>
                </a:lnTo>
                <a:lnTo>
                  <a:pt x="116" y="100"/>
                </a:lnTo>
                <a:lnTo>
                  <a:pt x="113" y="94"/>
                </a:lnTo>
                <a:lnTo>
                  <a:pt x="108" y="86"/>
                </a:lnTo>
                <a:lnTo>
                  <a:pt x="104" y="80"/>
                </a:lnTo>
                <a:lnTo>
                  <a:pt x="100" y="75"/>
                </a:lnTo>
                <a:lnTo>
                  <a:pt x="95" y="69"/>
                </a:lnTo>
                <a:lnTo>
                  <a:pt x="91" y="63"/>
                </a:lnTo>
                <a:lnTo>
                  <a:pt x="86" y="57"/>
                </a:lnTo>
                <a:lnTo>
                  <a:pt x="81" y="52"/>
                </a:lnTo>
                <a:lnTo>
                  <a:pt x="76" y="46"/>
                </a:lnTo>
                <a:lnTo>
                  <a:pt x="70" y="42"/>
                </a:lnTo>
                <a:lnTo>
                  <a:pt x="64" y="36"/>
                </a:lnTo>
                <a:lnTo>
                  <a:pt x="59" y="32"/>
                </a:lnTo>
                <a:lnTo>
                  <a:pt x="53" y="27"/>
                </a:lnTo>
                <a:lnTo>
                  <a:pt x="45" y="23"/>
                </a:lnTo>
                <a:lnTo>
                  <a:pt x="40" y="18"/>
                </a:lnTo>
                <a:lnTo>
                  <a:pt x="32" y="14"/>
                </a:lnTo>
                <a:lnTo>
                  <a:pt x="25" y="11"/>
                </a:lnTo>
                <a:lnTo>
                  <a:pt x="18" y="6"/>
                </a:lnTo>
                <a:lnTo>
                  <a:pt x="12" y="3"/>
                </a:lnTo>
                <a:lnTo>
                  <a:pt x="3" y="0"/>
                </a:lnTo>
                <a:lnTo>
                  <a:pt x="0" y="9"/>
                </a:lnTo>
                <a:lnTo>
                  <a:pt x="7" y="12"/>
                </a:lnTo>
                <a:lnTo>
                  <a:pt x="15" y="15"/>
                </a:lnTo>
                <a:lnTo>
                  <a:pt x="22" y="18"/>
                </a:lnTo>
                <a:lnTo>
                  <a:pt x="28" y="23"/>
                </a:lnTo>
                <a:lnTo>
                  <a:pt x="35" y="26"/>
                </a:lnTo>
                <a:lnTo>
                  <a:pt x="41" y="30"/>
                </a:lnTo>
                <a:lnTo>
                  <a:pt x="47" y="35"/>
                </a:lnTo>
                <a:lnTo>
                  <a:pt x="53" y="39"/>
                </a:lnTo>
                <a:lnTo>
                  <a:pt x="59" y="43"/>
                </a:lnTo>
                <a:lnTo>
                  <a:pt x="64" y="48"/>
                </a:lnTo>
                <a:lnTo>
                  <a:pt x="70" y="52"/>
                </a:lnTo>
                <a:lnTo>
                  <a:pt x="75" y="58"/>
                </a:lnTo>
                <a:lnTo>
                  <a:pt x="79" y="63"/>
                </a:lnTo>
                <a:lnTo>
                  <a:pt x="85" y="69"/>
                </a:lnTo>
                <a:lnTo>
                  <a:pt x="89" y="75"/>
                </a:lnTo>
                <a:lnTo>
                  <a:pt x="94" y="80"/>
                </a:lnTo>
                <a:lnTo>
                  <a:pt x="97" y="86"/>
                </a:lnTo>
                <a:lnTo>
                  <a:pt x="101" y="92"/>
                </a:lnTo>
                <a:lnTo>
                  <a:pt x="106" y="98"/>
                </a:lnTo>
                <a:lnTo>
                  <a:pt x="108" y="104"/>
                </a:lnTo>
                <a:lnTo>
                  <a:pt x="111" y="110"/>
                </a:lnTo>
                <a:lnTo>
                  <a:pt x="114" y="116"/>
                </a:lnTo>
                <a:lnTo>
                  <a:pt x="117" y="122"/>
                </a:lnTo>
                <a:lnTo>
                  <a:pt x="119" y="129"/>
                </a:lnTo>
                <a:lnTo>
                  <a:pt x="122" y="135"/>
                </a:lnTo>
                <a:lnTo>
                  <a:pt x="123" y="143"/>
                </a:lnTo>
                <a:lnTo>
                  <a:pt x="125" y="149"/>
                </a:lnTo>
                <a:lnTo>
                  <a:pt x="126" y="156"/>
                </a:lnTo>
                <a:lnTo>
                  <a:pt x="128" y="162"/>
                </a:lnTo>
                <a:lnTo>
                  <a:pt x="128" y="169"/>
                </a:lnTo>
                <a:lnTo>
                  <a:pt x="128" y="175"/>
                </a:lnTo>
                <a:lnTo>
                  <a:pt x="128" y="183"/>
                </a:lnTo>
                <a:lnTo>
                  <a:pt x="136" y="18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10" name="Freeform 166"/>
          <p:cNvSpPr>
            <a:spLocks/>
          </p:cNvSpPr>
          <p:nvPr/>
        </p:nvSpPr>
        <p:spPr bwMode="auto">
          <a:xfrm>
            <a:off x="6775621" y="5708652"/>
            <a:ext cx="363537" cy="315913"/>
          </a:xfrm>
          <a:custGeom>
            <a:avLst/>
            <a:gdLst>
              <a:gd name="T0" fmla="*/ 12 w 229"/>
              <a:gd name="T1" fmla="*/ 199 h 199"/>
              <a:gd name="T2" fmla="*/ 36 w 229"/>
              <a:gd name="T3" fmla="*/ 196 h 199"/>
              <a:gd name="T4" fmla="*/ 58 w 229"/>
              <a:gd name="T5" fmla="*/ 194 h 199"/>
              <a:gd name="T6" fmla="*/ 80 w 229"/>
              <a:gd name="T7" fmla="*/ 188 h 199"/>
              <a:gd name="T8" fmla="*/ 100 w 229"/>
              <a:gd name="T9" fmla="*/ 180 h 199"/>
              <a:gd name="T10" fmla="*/ 119 w 229"/>
              <a:gd name="T11" fmla="*/ 171 h 199"/>
              <a:gd name="T12" fmla="*/ 137 w 229"/>
              <a:gd name="T13" fmla="*/ 159 h 199"/>
              <a:gd name="T14" fmla="*/ 155 w 229"/>
              <a:gd name="T15" fmla="*/ 148 h 199"/>
              <a:gd name="T16" fmla="*/ 171 w 229"/>
              <a:gd name="T17" fmla="*/ 134 h 199"/>
              <a:gd name="T18" fmla="*/ 184 w 229"/>
              <a:gd name="T19" fmla="*/ 119 h 199"/>
              <a:gd name="T20" fmla="*/ 197 w 229"/>
              <a:gd name="T21" fmla="*/ 103 h 199"/>
              <a:gd name="T22" fmla="*/ 207 w 229"/>
              <a:gd name="T23" fmla="*/ 87 h 199"/>
              <a:gd name="T24" fmla="*/ 216 w 229"/>
              <a:gd name="T25" fmla="*/ 69 h 199"/>
              <a:gd name="T26" fmla="*/ 223 w 229"/>
              <a:gd name="T27" fmla="*/ 50 h 199"/>
              <a:gd name="T28" fmla="*/ 228 w 229"/>
              <a:gd name="T29" fmla="*/ 31 h 199"/>
              <a:gd name="T30" fmla="*/ 229 w 229"/>
              <a:gd name="T31" fmla="*/ 10 h 199"/>
              <a:gd name="T32" fmla="*/ 221 w 229"/>
              <a:gd name="T33" fmla="*/ 0 h 199"/>
              <a:gd name="T34" fmla="*/ 221 w 229"/>
              <a:gd name="T35" fmla="*/ 19 h 199"/>
              <a:gd name="T36" fmla="*/ 216 w 229"/>
              <a:gd name="T37" fmla="*/ 38 h 199"/>
              <a:gd name="T38" fmla="*/ 212 w 229"/>
              <a:gd name="T39" fmla="*/ 56 h 199"/>
              <a:gd name="T40" fmla="*/ 204 w 229"/>
              <a:gd name="T41" fmla="*/ 74 h 199"/>
              <a:gd name="T42" fmla="*/ 194 w 229"/>
              <a:gd name="T43" fmla="*/ 90 h 199"/>
              <a:gd name="T44" fmla="*/ 184 w 229"/>
              <a:gd name="T45" fmla="*/ 106 h 199"/>
              <a:gd name="T46" fmla="*/ 171 w 229"/>
              <a:gd name="T47" fmla="*/ 121 h 199"/>
              <a:gd name="T48" fmla="*/ 157 w 229"/>
              <a:gd name="T49" fmla="*/ 134 h 199"/>
              <a:gd name="T50" fmla="*/ 141 w 229"/>
              <a:gd name="T51" fmla="*/ 146 h 199"/>
              <a:gd name="T52" fmla="*/ 124 w 229"/>
              <a:gd name="T53" fmla="*/ 158 h 199"/>
              <a:gd name="T54" fmla="*/ 106 w 229"/>
              <a:gd name="T55" fmla="*/ 167 h 199"/>
              <a:gd name="T56" fmla="*/ 87 w 229"/>
              <a:gd name="T57" fmla="*/ 176 h 199"/>
              <a:gd name="T58" fmla="*/ 66 w 229"/>
              <a:gd name="T59" fmla="*/ 182 h 199"/>
              <a:gd name="T60" fmla="*/ 46 w 229"/>
              <a:gd name="T61" fmla="*/ 186 h 199"/>
              <a:gd name="T62" fmla="*/ 24 w 229"/>
              <a:gd name="T63" fmla="*/ 189 h 199"/>
              <a:gd name="T64" fmla="*/ 0 w 229"/>
              <a:gd name="T65" fmla="*/ 191 h 1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9"/>
              <a:gd name="T100" fmla="*/ 0 h 199"/>
              <a:gd name="T101" fmla="*/ 229 w 229"/>
              <a:gd name="T102" fmla="*/ 199 h 1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9" h="199">
                <a:moveTo>
                  <a:pt x="0" y="199"/>
                </a:moveTo>
                <a:lnTo>
                  <a:pt x="12" y="199"/>
                </a:lnTo>
                <a:lnTo>
                  <a:pt x="24" y="198"/>
                </a:lnTo>
                <a:lnTo>
                  <a:pt x="36" y="196"/>
                </a:lnTo>
                <a:lnTo>
                  <a:pt x="47" y="195"/>
                </a:lnTo>
                <a:lnTo>
                  <a:pt x="58" y="194"/>
                </a:lnTo>
                <a:lnTo>
                  <a:pt x="69" y="191"/>
                </a:lnTo>
                <a:lnTo>
                  <a:pt x="80" y="188"/>
                </a:lnTo>
                <a:lnTo>
                  <a:pt x="90" y="183"/>
                </a:lnTo>
                <a:lnTo>
                  <a:pt x="100" y="180"/>
                </a:lnTo>
                <a:lnTo>
                  <a:pt x="109" y="176"/>
                </a:lnTo>
                <a:lnTo>
                  <a:pt x="119" y="171"/>
                </a:lnTo>
                <a:lnTo>
                  <a:pt x="128" y="165"/>
                </a:lnTo>
                <a:lnTo>
                  <a:pt x="137" y="159"/>
                </a:lnTo>
                <a:lnTo>
                  <a:pt x="146" y="154"/>
                </a:lnTo>
                <a:lnTo>
                  <a:pt x="155" y="148"/>
                </a:lnTo>
                <a:lnTo>
                  <a:pt x="162" y="142"/>
                </a:lnTo>
                <a:lnTo>
                  <a:pt x="171" y="134"/>
                </a:lnTo>
                <a:lnTo>
                  <a:pt x="178" y="127"/>
                </a:lnTo>
                <a:lnTo>
                  <a:pt x="184" y="119"/>
                </a:lnTo>
                <a:lnTo>
                  <a:pt x="191" y="112"/>
                </a:lnTo>
                <a:lnTo>
                  <a:pt x="197" y="103"/>
                </a:lnTo>
                <a:lnTo>
                  <a:pt x="201" y="94"/>
                </a:lnTo>
                <a:lnTo>
                  <a:pt x="207" y="87"/>
                </a:lnTo>
                <a:lnTo>
                  <a:pt x="212" y="78"/>
                </a:lnTo>
                <a:lnTo>
                  <a:pt x="216" y="69"/>
                </a:lnTo>
                <a:lnTo>
                  <a:pt x="219" y="59"/>
                </a:lnTo>
                <a:lnTo>
                  <a:pt x="223" y="50"/>
                </a:lnTo>
                <a:lnTo>
                  <a:pt x="225" y="40"/>
                </a:lnTo>
                <a:lnTo>
                  <a:pt x="228" y="31"/>
                </a:lnTo>
                <a:lnTo>
                  <a:pt x="229" y="20"/>
                </a:lnTo>
                <a:lnTo>
                  <a:pt x="229" y="10"/>
                </a:lnTo>
                <a:lnTo>
                  <a:pt x="229" y="0"/>
                </a:lnTo>
                <a:lnTo>
                  <a:pt x="221" y="0"/>
                </a:lnTo>
                <a:lnTo>
                  <a:pt x="221" y="10"/>
                </a:lnTo>
                <a:lnTo>
                  <a:pt x="221" y="19"/>
                </a:lnTo>
                <a:lnTo>
                  <a:pt x="219" y="29"/>
                </a:lnTo>
                <a:lnTo>
                  <a:pt x="216" y="38"/>
                </a:lnTo>
                <a:lnTo>
                  <a:pt x="215" y="47"/>
                </a:lnTo>
                <a:lnTo>
                  <a:pt x="212" y="56"/>
                </a:lnTo>
                <a:lnTo>
                  <a:pt x="207" y="65"/>
                </a:lnTo>
                <a:lnTo>
                  <a:pt x="204" y="74"/>
                </a:lnTo>
                <a:lnTo>
                  <a:pt x="200" y="82"/>
                </a:lnTo>
                <a:lnTo>
                  <a:pt x="194" y="90"/>
                </a:lnTo>
                <a:lnTo>
                  <a:pt x="190" y="99"/>
                </a:lnTo>
                <a:lnTo>
                  <a:pt x="184" y="106"/>
                </a:lnTo>
                <a:lnTo>
                  <a:pt x="178" y="114"/>
                </a:lnTo>
                <a:lnTo>
                  <a:pt x="171" y="121"/>
                </a:lnTo>
                <a:lnTo>
                  <a:pt x="165" y="128"/>
                </a:lnTo>
                <a:lnTo>
                  <a:pt x="157" y="134"/>
                </a:lnTo>
                <a:lnTo>
                  <a:pt x="149" y="140"/>
                </a:lnTo>
                <a:lnTo>
                  <a:pt x="141" y="146"/>
                </a:lnTo>
                <a:lnTo>
                  <a:pt x="133" y="152"/>
                </a:lnTo>
                <a:lnTo>
                  <a:pt x="124" y="158"/>
                </a:lnTo>
                <a:lnTo>
                  <a:pt x="115" y="162"/>
                </a:lnTo>
                <a:lnTo>
                  <a:pt x="106" y="167"/>
                </a:lnTo>
                <a:lnTo>
                  <a:pt x="96" y="171"/>
                </a:lnTo>
                <a:lnTo>
                  <a:pt x="87" y="176"/>
                </a:lnTo>
                <a:lnTo>
                  <a:pt x="77" y="179"/>
                </a:lnTo>
                <a:lnTo>
                  <a:pt x="66" y="182"/>
                </a:lnTo>
                <a:lnTo>
                  <a:pt x="56" y="185"/>
                </a:lnTo>
                <a:lnTo>
                  <a:pt x="46" y="186"/>
                </a:lnTo>
                <a:lnTo>
                  <a:pt x="34" y="189"/>
                </a:lnTo>
                <a:lnTo>
                  <a:pt x="24" y="189"/>
                </a:lnTo>
                <a:lnTo>
                  <a:pt x="12" y="191"/>
                </a:lnTo>
                <a:lnTo>
                  <a:pt x="0" y="191"/>
                </a:lnTo>
                <a:lnTo>
                  <a:pt x="0" y="19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11" name="Freeform 167"/>
          <p:cNvSpPr>
            <a:spLocks/>
          </p:cNvSpPr>
          <p:nvPr/>
        </p:nvSpPr>
        <p:spPr bwMode="auto">
          <a:xfrm>
            <a:off x="6413669" y="5708652"/>
            <a:ext cx="361950" cy="315913"/>
          </a:xfrm>
          <a:custGeom>
            <a:avLst/>
            <a:gdLst>
              <a:gd name="T0" fmla="*/ 0 w 228"/>
              <a:gd name="T1" fmla="*/ 10 h 199"/>
              <a:gd name="T2" fmla="*/ 3 w 228"/>
              <a:gd name="T3" fmla="*/ 31 h 199"/>
              <a:gd name="T4" fmla="*/ 7 w 228"/>
              <a:gd name="T5" fmla="*/ 50 h 199"/>
              <a:gd name="T6" fmla="*/ 14 w 228"/>
              <a:gd name="T7" fmla="*/ 69 h 199"/>
              <a:gd name="T8" fmla="*/ 23 w 228"/>
              <a:gd name="T9" fmla="*/ 87 h 199"/>
              <a:gd name="T10" fmla="*/ 33 w 228"/>
              <a:gd name="T11" fmla="*/ 103 h 199"/>
              <a:gd name="T12" fmla="*/ 45 w 228"/>
              <a:gd name="T13" fmla="*/ 119 h 199"/>
              <a:gd name="T14" fmla="*/ 60 w 228"/>
              <a:gd name="T15" fmla="*/ 134 h 199"/>
              <a:gd name="T16" fmla="*/ 74 w 228"/>
              <a:gd name="T17" fmla="*/ 148 h 199"/>
              <a:gd name="T18" fmla="*/ 92 w 228"/>
              <a:gd name="T19" fmla="*/ 159 h 199"/>
              <a:gd name="T20" fmla="*/ 111 w 228"/>
              <a:gd name="T21" fmla="*/ 171 h 199"/>
              <a:gd name="T22" fmla="*/ 130 w 228"/>
              <a:gd name="T23" fmla="*/ 180 h 199"/>
              <a:gd name="T24" fmla="*/ 151 w 228"/>
              <a:gd name="T25" fmla="*/ 188 h 199"/>
              <a:gd name="T26" fmla="*/ 171 w 228"/>
              <a:gd name="T27" fmla="*/ 194 h 199"/>
              <a:gd name="T28" fmla="*/ 195 w 228"/>
              <a:gd name="T29" fmla="*/ 196 h 199"/>
              <a:gd name="T30" fmla="*/ 217 w 228"/>
              <a:gd name="T31" fmla="*/ 199 h 199"/>
              <a:gd name="T32" fmla="*/ 228 w 228"/>
              <a:gd name="T33" fmla="*/ 191 h 199"/>
              <a:gd name="T34" fmla="*/ 206 w 228"/>
              <a:gd name="T35" fmla="*/ 189 h 199"/>
              <a:gd name="T36" fmla="*/ 184 w 228"/>
              <a:gd name="T37" fmla="*/ 186 h 199"/>
              <a:gd name="T38" fmla="*/ 164 w 228"/>
              <a:gd name="T39" fmla="*/ 182 h 199"/>
              <a:gd name="T40" fmla="*/ 143 w 228"/>
              <a:gd name="T41" fmla="*/ 176 h 199"/>
              <a:gd name="T42" fmla="*/ 124 w 228"/>
              <a:gd name="T43" fmla="*/ 167 h 199"/>
              <a:gd name="T44" fmla="*/ 105 w 228"/>
              <a:gd name="T45" fmla="*/ 158 h 199"/>
              <a:gd name="T46" fmla="*/ 89 w 228"/>
              <a:gd name="T47" fmla="*/ 146 h 199"/>
              <a:gd name="T48" fmla="*/ 73 w 228"/>
              <a:gd name="T49" fmla="*/ 134 h 199"/>
              <a:gd name="T50" fmla="*/ 58 w 228"/>
              <a:gd name="T51" fmla="*/ 121 h 199"/>
              <a:gd name="T52" fmla="*/ 47 w 228"/>
              <a:gd name="T53" fmla="*/ 106 h 199"/>
              <a:gd name="T54" fmla="*/ 35 w 228"/>
              <a:gd name="T55" fmla="*/ 90 h 199"/>
              <a:gd name="T56" fmla="*/ 26 w 228"/>
              <a:gd name="T57" fmla="*/ 74 h 199"/>
              <a:gd name="T58" fmla="*/ 19 w 228"/>
              <a:gd name="T59" fmla="*/ 56 h 199"/>
              <a:gd name="T60" fmla="*/ 13 w 228"/>
              <a:gd name="T61" fmla="*/ 38 h 199"/>
              <a:gd name="T62" fmla="*/ 10 w 228"/>
              <a:gd name="T63" fmla="*/ 19 h 199"/>
              <a:gd name="T64" fmla="*/ 8 w 228"/>
              <a:gd name="T65" fmla="*/ 0 h 1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28"/>
              <a:gd name="T100" fmla="*/ 0 h 199"/>
              <a:gd name="T101" fmla="*/ 228 w 228"/>
              <a:gd name="T102" fmla="*/ 199 h 1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28" h="199">
                <a:moveTo>
                  <a:pt x="0" y="0"/>
                </a:moveTo>
                <a:lnTo>
                  <a:pt x="0" y="10"/>
                </a:lnTo>
                <a:lnTo>
                  <a:pt x="1" y="20"/>
                </a:lnTo>
                <a:lnTo>
                  <a:pt x="3" y="31"/>
                </a:lnTo>
                <a:lnTo>
                  <a:pt x="4" y="40"/>
                </a:lnTo>
                <a:lnTo>
                  <a:pt x="7" y="50"/>
                </a:lnTo>
                <a:lnTo>
                  <a:pt x="10" y="59"/>
                </a:lnTo>
                <a:lnTo>
                  <a:pt x="14" y="69"/>
                </a:lnTo>
                <a:lnTo>
                  <a:pt x="17" y="78"/>
                </a:lnTo>
                <a:lnTo>
                  <a:pt x="23" y="87"/>
                </a:lnTo>
                <a:lnTo>
                  <a:pt x="27" y="94"/>
                </a:lnTo>
                <a:lnTo>
                  <a:pt x="33" y="103"/>
                </a:lnTo>
                <a:lnTo>
                  <a:pt x="39" y="112"/>
                </a:lnTo>
                <a:lnTo>
                  <a:pt x="45" y="119"/>
                </a:lnTo>
                <a:lnTo>
                  <a:pt x="52" y="127"/>
                </a:lnTo>
                <a:lnTo>
                  <a:pt x="60" y="134"/>
                </a:lnTo>
                <a:lnTo>
                  <a:pt x="67" y="142"/>
                </a:lnTo>
                <a:lnTo>
                  <a:pt x="74" y="148"/>
                </a:lnTo>
                <a:lnTo>
                  <a:pt x="83" y="154"/>
                </a:lnTo>
                <a:lnTo>
                  <a:pt x="92" y="159"/>
                </a:lnTo>
                <a:lnTo>
                  <a:pt x="101" y="165"/>
                </a:lnTo>
                <a:lnTo>
                  <a:pt x="111" y="171"/>
                </a:lnTo>
                <a:lnTo>
                  <a:pt x="120" y="176"/>
                </a:lnTo>
                <a:lnTo>
                  <a:pt x="130" y="180"/>
                </a:lnTo>
                <a:lnTo>
                  <a:pt x="140" y="183"/>
                </a:lnTo>
                <a:lnTo>
                  <a:pt x="151" y="188"/>
                </a:lnTo>
                <a:lnTo>
                  <a:pt x="161" y="191"/>
                </a:lnTo>
                <a:lnTo>
                  <a:pt x="171" y="194"/>
                </a:lnTo>
                <a:lnTo>
                  <a:pt x="183" y="195"/>
                </a:lnTo>
                <a:lnTo>
                  <a:pt x="195" y="196"/>
                </a:lnTo>
                <a:lnTo>
                  <a:pt x="205" y="198"/>
                </a:lnTo>
                <a:lnTo>
                  <a:pt x="217" y="199"/>
                </a:lnTo>
                <a:lnTo>
                  <a:pt x="228" y="199"/>
                </a:lnTo>
                <a:lnTo>
                  <a:pt x="228" y="191"/>
                </a:lnTo>
                <a:lnTo>
                  <a:pt x="218" y="191"/>
                </a:lnTo>
                <a:lnTo>
                  <a:pt x="206" y="189"/>
                </a:lnTo>
                <a:lnTo>
                  <a:pt x="195" y="189"/>
                </a:lnTo>
                <a:lnTo>
                  <a:pt x="184" y="186"/>
                </a:lnTo>
                <a:lnTo>
                  <a:pt x="174" y="185"/>
                </a:lnTo>
                <a:lnTo>
                  <a:pt x="164" y="182"/>
                </a:lnTo>
                <a:lnTo>
                  <a:pt x="154" y="179"/>
                </a:lnTo>
                <a:lnTo>
                  <a:pt x="143" y="176"/>
                </a:lnTo>
                <a:lnTo>
                  <a:pt x="133" y="171"/>
                </a:lnTo>
                <a:lnTo>
                  <a:pt x="124" y="167"/>
                </a:lnTo>
                <a:lnTo>
                  <a:pt x="114" y="162"/>
                </a:lnTo>
                <a:lnTo>
                  <a:pt x="105" y="158"/>
                </a:lnTo>
                <a:lnTo>
                  <a:pt x="96" y="152"/>
                </a:lnTo>
                <a:lnTo>
                  <a:pt x="89" y="146"/>
                </a:lnTo>
                <a:lnTo>
                  <a:pt x="80" y="140"/>
                </a:lnTo>
                <a:lnTo>
                  <a:pt x="73" y="134"/>
                </a:lnTo>
                <a:lnTo>
                  <a:pt x="66" y="128"/>
                </a:lnTo>
                <a:lnTo>
                  <a:pt x="58" y="121"/>
                </a:lnTo>
                <a:lnTo>
                  <a:pt x="52" y="114"/>
                </a:lnTo>
                <a:lnTo>
                  <a:pt x="47" y="106"/>
                </a:lnTo>
                <a:lnTo>
                  <a:pt x="41" y="99"/>
                </a:lnTo>
                <a:lnTo>
                  <a:pt x="35" y="90"/>
                </a:lnTo>
                <a:lnTo>
                  <a:pt x="30" y="82"/>
                </a:lnTo>
                <a:lnTo>
                  <a:pt x="26" y="74"/>
                </a:lnTo>
                <a:lnTo>
                  <a:pt x="22" y="65"/>
                </a:lnTo>
                <a:lnTo>
                  <a:pt x="19" y="56"/>
                </a:lnTo>
                <a:lnTo>
                  <a:pt x="16" y="47"/>
                </a:lnTo>
                <a:lnTo>
                  <a:pt x="13" y="38"/>
                </a:lnTo>
                <a:lnTo>
                  <a:pt x="11" y="29"/>
                </a:lnTo>
                <a:lnTo>
                  <a:pt x="10" y="19"/>
                </a:lnTo>
                <a:lnTo>
                  <a:pt x="8" y="10"/>
                </a:lnTo>
                <a:lnTo>
                  <a:pt x="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12" name="Freeform 168"/>
          <p:cNvSpPr>
            <a:spLocks/>
          </p:cNvSpPr>
          <p:nvPr/>
        </p:nvSpPr>
        <p:spPr bwMode="auto">
          <a:xfrm>
            <a:off x="6413669" y="5418138"/>
            <a:ext cx="215900" cy="290512"/>
          </a:xfrm>
          <a:custGeom>
            <a:avLst/>
            <a:gdLst>
              <a:gd name="T0" fmla="*/ 126 w 136"/>
              <a:gd name="T1" fmla="*/ 3 h 183"/>
              <a:gd name="T2" fmla="*/ 111 w 136"/>
              <a:gd name="T3" fmla="*/ 12 h 183"/>
              <a:gd name="T4" fmla="*/ 98 w 136"/>
              <a:gd name="T5" fmla="*/ 20 h 183"/>
              <a:gd name="T6" fmla="*/ 85 w 136"/>
              <a:gd name="T7" fmla="*/ 29 h 183"/>
              <a:gd name="T8" fmla="*/ 73 w 136"/>
              <a:gd name="T9" fmla="*/ 39 h 183"/>
              <a:gd name="T10" fmla="*/ 61 w 136"/>
              <a:gd name="T11" fmla="*/ 48 h 183"/>
              <a:gd name="T12" fmla="*/ 51 w 136"/>
              <a:gd name="T13" fmla="*/ 60 h 183"/>
              <a:gd name="T14" fmla="*/ 41 w 136"/>
              <a:gd name="T15" fmla="*/ 70 h 183"/>
              <a:gd name="T16" fmla="*/ 32 w 136"/>
              <a:gd name="T17" fmla="*/ 82 h 183"/>
              <a:gd name="T18" fmla="*/ 25 w 136"/>
              <a:gd name="T19" fmla="*/ 94 h 183"/>
              <a:gd name="T20" fmla="*/ 17 w 136"/>
              <a:gd name="T21" fmla="*/ 107 h 183"/>
              <a:gd name="T22" fmla="*/ 11 w 136"/>
              <a:gd name="T23" fmla="*/ 120 h 183"/>
              <a:gd name="T24" fmla="*/ 7 w 136"/>
              <a:gd name="T25" fmla="*/ 134 h 183"/>
              <a:gd name="T26" fmla="*/ 4 w 136"/>
              <a:gd name="T27" fmla="*/ 147 h 183"/>
              <a:gd name="T28" fmla="*/ 1 w 136"/>
              <a:gd name="T29" fmla="*/ 160 h 183"/>
              <a:gd name="T30" fmla="*/ 0 w 136"/>
              <a:gd name="T31" fmla="*/ 175 h 183"/>
              <a:gd name="T32" fmla="*/ 8 w 136"/>
              <a:gd name="T33" fmla="*/ 183 h 183"/>
              <a:gd name="T34" fmla="*/ 8 w 136"/>
              <a:gd name="T35" fmla="*/ 169 h 183"/>
              <a:gd name="T36" fmla="*/ 11 w 136"/>
              <a:gd name="T37" fmla="*/ 156 h 183"/>
              <a:gd name="T38" fmla="*/ 14 w 136"/>
              <a:gd name="T39" fmla="*/ 143 h 183"/>
              <a:gd name="T40" fmla="*/ 17 w 136"/>
              <a:gd name="T41" fmla="*/ 129 h 183"/>
              <a:gd name="T42" fmla="*/ 23 w 136"/>
              <a:gd name="T43" fmla="*/ 117 h 183"/>
              <a:gd name="T44" fmla="*/ 29 w 136"/>
              <a:gd name="T45" fmla="*/ 104 h 183"/>
              <a:gd name="T46" fmla="*/ 35 w 136"/>
              <a:gd name="T47" fmla="*/ 92 h 183"/>
              <a:gd name="T48" fmla="*/ 44 w 136"/>
              <a:gd name="T49" fmla="*/ 82 h 183"/>
              <a:gd name="T50" fmla="*/ 52 w 136"/>
              <a:gd name="T51" fmla="*/ 70 h 183"/>
              <a:gd name="T52" fmla="*/ 61 w 136"/>
              <a:gd name="T53" fmla="*/ 60 h 183"/>
              <a:gd name="T54" fmla="*/ 73 w 136"/>
              <a:gd name="T55" fmla="*/ 49 h 183"/>
              <a:gd name="T56" fmla="*/ 83 w 136"/>
              <a:gd name="T57" fmla="*/ 40 h 183"/>
              <a:gd name="T58" fmla="*/ 96 w 136"/>
              <a:gd name="T59" fmla="*/ 32 h 183"/>
              <a:gd name="T60" fmla="*/ 108 w 136"/>
              <a:gd name="T61" fmla="*/ 23 h 183"/>
              <a:gd name="T62" fmla="*/ 123 w 136"/>
              <a:gd name="T63" fmla="*/ 15 h 183"/>
              <a:gd name="T64" fmla="*/ 136 w 136"/>
              <a:gd name="T65" fmla="*/ 8 h 18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36"/>
              <a:gd name="T100" fmla="*/ 0 h 183"/>
              <a:gd name="T101" fmla="*/ 136 w 136"/>
              <a:gd name="T102" fmla="*/ 183 h 18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36" h="183">
                <a:moveTo>
                  <a:pt x="133" y="0"/>
                </a:moveTo>
                <a:lnTo>
                  <a:pt x="126" y="3"/>
                </a:lnTo>
                <a:lnTo>
                  <a:pt x="118" y="8"/>
                </a:lnTo>
                <a:lnTo>
                  <a:pt x="111" y="12"/>
                </a:lnTo>
                <a:lnTo>
                  <a:pt x="104" y="15"/>
                </a:lnTo>
                <a:lnTo>
                  <a:pt x="98" y="20"/>
                </a:lnTo>
                <a:lnTo>
                  <a:pt x="91" y="24"/>
                </a:lnTo>
                <a:lnTo>
                  <a:pt x="85" y="29"/>
                </a:lnTo>
                <a:lnTo>
                  <a:pt x="79" y="33"/>
                </a:lnTo>
                <a:lnTo>
                  <a:pt x="73" y="39"/>
                </a:lnTo>
                <a:lnTo>
                  <a:pt x="67" y="43"/>
                </a:lnTo>
                <a:lnTo>
                  <a:pt x="61" y="48"/>
                </a:lnTo>
                <a:lnTo>
                  <a:pt x="55" y="54"/>
                </a:lnTo>
                <a:lnTo>
                  <a:pt x="51" y="60"/>
                </a:lnTo>
                <a:lnTo>
                  <a:pt x="45" y="64"/>
                </a:lnTo>
                <a:lnTo>
                  <a:pt x="41" y="70"/>
                </a:lnTo>
                <a:lnTo>
                  <a:pt x="36" y="76"/>
                </a:lnTo>
                <a:lnTo>
                  <a:pt x="32" y="82"/>
                </a:lnTo>
                <a:lnTo>
                  <a:pt x="27" y="88"/>
                </a:lnTo>
                <a:lnTo>
                  <a:pt x="25" y="94"/>
                </a:lnTo>
                <a:lnTo>
                  <a:pt x="20" y="100"/>
                </a:lnTo>
                <a:lnTo>
                  <a:pt x="17" y="107"/>
                </a:lnTo>
                <a:lnTo>
                  <a:pt x="14" y="113"/>
                </a:lnTo>
                <a:lnTo>
                  <a:pt x="11" y="120"/>
                </a:lnTo>
                <a:lnTo>
                  <a:pt x="10" y="126"/>
                </a:lnTo>
                <a:lnTo>
                  <a:pt x="7" y="134"/>
                </a:lnTo>
                <a:lnTo>
                  <a:pt x="5" y="140"/>
                </a:lnTo>
                <a:lnTo>
                  <a:pt x="4" y="147"/>
                </a:lnTo>
                <a:lnTo>
                  <a:pt x="3" y="154"/>
                </a:lnTo>
                <a:lnTo>
                  <a:pt x="1" y="160"/>
                </a:lnTo>
                <a:lnTo>
                  <a:pt x="0" y="168"/>
                </a:lnTo>
                <a:lnTo>
                  <a:pt x="0" y="175"/>
                </a:lnTo>
                <a:lnTo>
                  <a:pt x="0" y="183"/>
                </a:lnTo>
                <a:lnTo>
                  <a:pt x="8" y="183"/>
                </a:lnTo>
                <a:lnTo>
                  <a:pt x="8" y="175"/>
                </a:lnTo>
                <a:lnTo>
                  <a:pt x="8" y="169"/>
                </a:lnTo>
                <a:lnTo>
                  <a:pt x="10" y="162"/>
                </a:lnTo>
                <a:lnTo>
                  <a:pt x="11" y="156"/>
                </a:lnTo>
                <a:lnTo>
                  <a:pt x="11" y="149"/>
                </a:lnTo>
                <a:lnTo>
                  <a:pt x="14" y="143"/>
                </a:lnTo>
                <a:lnTo>
                  <a:pt x="16" y="135"/>
                </a:lnTo>
                <a:lnTo>
                  <a:pt x="17" y="129"/>
                </a:lnTo>
                <a:lnTo>
                  <a:pt x="20" y="123"/>
                </a:lnTo>
                <a:lnTo>
                  <a:pt x="23" y="117"/>
                </a:lnTo>
                <a:lnTo>
                  <a:pt x="26" y="110"/>
                </a:lnTo>
                <a:lnTo>
                  <a:pt x="29" y="104"/>
                </a:lnTo>
                <a:lnTo>
                  <a:pt x="32" y="98"/>
                </a:lnTo>
                <a:lnTo>
                  <a:pt x="35" y="92"/>
                </a:lnTo>
                <a:lnTo>
                  <a:pt x="39" y="86"/>
                </a:lnTo>
                <a:lnTo>
                  <a:pt x="44" y="82"/>
                </a:lnTo>
                <a:lnTo>
                  <a:pt x="48" y="76"/>
                </a:lnTo>
                <a:lnTo>
                  <a:pt x="52" y="70"/>
                </a:lnTo>
                <a:lnTo>
                  <a:pt x="57" y="66"/>
                </a:lnTo>
                <a:lnTo>
                  <a:pt x="61" y="60"/>
                </a:lnTo>
                <a:lnTo>
                  <a:pt x="67" y="55"/>
                </a:lnTo>
                <a:lnTo>
                  <a:pt x="73" y="49"/>
                </a:lnTo>
                <a:lnTo>
                  <a:pt x="77" y="45"/>
                </a:lnTo>
                <a:lnTo>
                  <a:pt x="83" y="40"/>
                </a:lnTo>
                <a:lnTo>
                  <a:pt x="89" y="36"/>
                </a:lnTo>
                <a:lnTo>
                  <a:pt x="96" y="32"/>
                </a:lnTo>
                <a:lnTo>
                  <a:pt x="102" y="27"/>
                </a:lnTo>
                <a:lnTo>
                  <a:pt x="108" y="23"/>
                </a:lnTo>
                <a:lnTo>
                  <a:pt x="115" y="20"/>
                </a:lnTo>
                <a:lnTo>
                  <a:pt x="123" y="15"/>
                </a:lnTo>
                <a:lnTo>
                  <a:pt x="129" y="12"/>
                </a:lnTo>
                <a:lnTo>
                  <a:pt x="136" y="8"/>
                </a:lnTo>
                <a:lnTo>
                  <a:pt x="133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13" name="Freeform 169"/>
          <p:cNvSpPr>
            <a:spLocks/>
          </p:cNvSpPr>
          <p:nvPr/>
        </p:nvSpPr>
        <p:spPr bwMode="auto">
          <a:xfrm>
            <a:off x="6624806" y="5357815"/>
            <a:ext cx="38100" cy="73025"/>
          </a:xfrm>
          <a:custGeom>
            <a:avLst/>
            <a:gdLst>
              <a:gd name="T0" fmla="*/ 15 w 24"/>
              <a:gd name="T1" fmla="*/ 1 h 46"/>
              <a:gd name="T2" fmla="*/ 15 w 24"/>
              <a:gd name="T3" fmla="*/ 4 h 46"/>
              <a:gd name="T4" fmla="*/ 15 w 24"/>
              <a:gd name="T5" fmla="*/ 7 h 46"/>
              <a:gd name="T6" fmla="*/ 13 w 24"/>
              <a:gd name="T7" fmla="*/ 10 h 46"/>
              <a:gd name="T8" fmla="*/ 13 w 24"/>
              <a:gd name="T9" fmla="*/ 13 h 46"/>
              <a:gd name="T10" fmla="*/ 13 w 24"/>
              <a:gd name="T11" fmla="*/ 16 h 46"/>
              <a:gd name="T12" fmla="*/ 12 w 24"/>
              <a:gd name="T13" fmla="*/ 19 h 46"/>
              <a:gd name="T14" fmla="*/ 12 w 24"/>
              <a:gd name="T15" fmla="*/ 22 h 46"/>
              <a:gd name="T16" fmla="*/ 10 w 24"/>
              <a:gd name="T17" fmla="*/ 25 h 46"/>
              <a:gd name="T18" fmla="*/ 9 w 24"/>
              <a:gd name="T19" fmla="*/ 28 h 46"/>
              <a:gd name="T20" fmla="*/ 7 w 24"/>
              <a:gd name="T21" fmla="*/ 30 h 46"/>
              <a:gd name="T22" fmla="*/ 7 w 24"/>
              <a:gd name="T23" fmla="*/ 33 h 46"/>
              <a:gd name="T24" fmla="*/ 6 w 24"/>
              <a:gd name="T25" fmla="*/ 34 h 46"/>
              <a:gd name="T26" fmla="*/ 3 w 24"/>
              <a:gd name="T27" fmla="*/ 37 h 46"/>
              <a:gd name="T28" fmla="*/ 0 w 24"/>
              <a:gd name="T29" fmla="*/ 38 h 46"/>
              <a:gd name="T30" fmla="*/ 4 w 24"/>
              <a:gd name="T31" fmla="*/ 46 h 46"/>
              <a:gd name="T32" fmla="*/ 7 w 24"/>
              <a:gd name="T33" fmla="*/ 44 h 46"/>
              <a:gd name="T34" fmla="*/ 10 w 24"/>
              <a:gd name="T35" fmla="*/ 41 h 46"/>
              <a:gd name="T36" fmla="*/ 12 w 24"/>
              <a:gd name="T37" fmla="*/ 40 h 46"/>
              <a:gd name="T38" fmla="*/ 15 w 24"/>
              <a:gd name="T39" fmla="*/ 37 h 46"/>
              <a:gd name="T40" fmla="*/ 16 w 24"/>
              <a:gd name="T41" fmla="*/ 34 h 46"/>
              <a:gd name="T42" fmla="*/ 18 w 24"/>
              <a:gd name="T43" fmla="*/ 31 h 46"/>
              <a:gd name="T44" fmla="*/ 19 w 24"/>
              <a:gd name="T45" fmla="*/ 28 h 46"/>
              <a:gd name="T46" fmla="*/ 19 w 24"/>
              <a:gd name="T47" fmla="*/ 25 h 46"/>
              <a:gd name="T48" fmla="*/ 21 w 24"/>
              <a:gd name="T49" fmla="*/ 22 h 46"/>
              <a:gd name="T50" fmla="*/ 22 w 24"/>
              <a:gd name="T51" fmla="*/ 18 h 46"/>
              <a:gd name="T52" fmla="*/ 22 w 24"/>
              <a:gd name="T53" fmla="*/ 15 h 46"/>
              <a:gd name="T54" fmla="*/ 22 w 24"/>
              <a:gd name="T55" fmla="*/ 12 h 46"/>
              <a:gd name="T56" fmla="*/ 24 w 24"/>
              <a:gd name="T57" fmla="*/ 7 h 46"/>
              <a:gd name="T58" fmla="*/ 24 w 24"/>
              <a:gd name="T59" fmla="*/ 4 h 46"/>
              <a:gd name="T60" fmla="*/ 24 w 24"/>
              <a:gd name="T61" fmla="*/ 1 h 46"/>
              <a:gd name="T62" fmla="*/ 15 w 24"/>
              <a:gd name="T63" fmla="*/ 0 h 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4"/>
              <a:gd name="T97" fmla="*/ 0 h 46"/>
              <a:gd name="T98" fmla="*/ 24 w 24"/>
              <a:gd name="T99" fmla="*/ 46 h 4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4" h="46">
                <a:moveTo>
                  <a:pt x="15" y="0"/>
                </a:moveTo>
                <a:lnTo>
                  <a:pt x="15" y="1"/>
                </a:lnTo>
                <a:lnTo>
                  <a:pt x="15" y="3"/>
                </a:lnTo>
                <a:lnTo>
                  <a:pt x="15" y="4"/>
                </a:lnTo>
                <a:lnTo>
                  <a:pt x="15" y="6"/>
                </a:lnTo>
                <a:lnTo>
                  <a:pt x="15" y="7"/>
                </a:lnTo>
                <a:lnTo>
                  <a:pt x="15" y="9"/>
                </a:lnTo>
                <a:lnTo>
                  <a:pt x="13" y="10"/>
                </a:lnTo>
                <a:lnTo>
                  <a:pt x="13" y="12"/>
                </a:lnTo>
                <a:lnTo>
                  <a:pt x="13" y="13"/>
                </a:lnTo>
                <a:lnTo>
                  <a:pt x="13" y="15"/>
                </a:lnTo>
                <a:lnTo>
                  <a:pt x="13" y="16"/>
                </a:lnTo>
                <a:lnTo>
                  <a:pt x="12" y="18"/>
                </a:lnTo>
                <a:lnTo>
                  <a:pt x="12" y="19"/>
                </a:lnTo>
                <a:lnTo>
                  <a:pt x="12" y="21"/>
                </a:lnTo>
                <a:lnTo>
                  <a:pt x="12" y="22"/>
                </a:lnTo>
                <a:lnTo>
                  <a:pt x="10" y="24"/>
                </a:lnTo>
                <a:lnTo>
                  <a:pt x="10" y="25"/>
                </a:lnTo>
                <a:lnTo>
                  <a:pt x="10" y="27"/>
                </a:lnTo>
                <a:lnTo>
                  <a:pt x="9" y="28"/>
                </a:lnTo>
                <a:lnTo>
                  <a:pt x="9" y="30"/>
                </a:lnTo>
                <a:lnTo>
                  <a:pt x="7" y="30"/>
                </a:lnTo>
                <a:lnTo>
                  <a:pt x="7" y="31"/>
                </a:lnTo>
                <a:lnTo>
                  <a:pt x="7" y="33"/>
                </a:lnTo>
                <a:lnTo>
                  <a:pt x="6" y="33"/>
                </a:lnTo>
                <a:lnTo>
                  <a:pt x="6" y="34"/>
                </a:lnTo>
                <a:lnTo>
                  <a:pt x="4" y="36"/>
                </a:lnTo>
                <a:lnTo>
                  <a:pt x="3" y="37"/>
                </a:lnTo>
                <a:lnTo>
                  <a:pt x="2" y="37"/>
                </a:lnTo>
                <a:lnTo>
                  <a:pt x="0" y="38"/>
                </a:lnTo>
                <a:lnTo>
                  <a:pt x="3" y="46"/>
                </a:lnTo>
                <a:lnTo>
                  <a:pt x="4" y="46"/>
                </a:lnTo>
                <a:lnTo>
                  <a:pt x="6" y="44"/>
                </a:lnTo>
                <a:lnTo>
                  <a:pt x="7" y="44"/>
                </a:lnTo>
                <a:lnTo>
                  <a:pt x="9" y="43"/>
                </a:lnTo>
                <a:lnTo>
                  <a:pt x="10" y="41"/>
                </a:lnTo>
                <a:lnTo>
                  <a:pt x="12" y="41"/>
                </a:lnTo>
                <a:lnTo>
                  <a:pt x="12" y="40"/>
                </a:lnTo>
                <a:lnTo>
                  <a:pt x="13" y="38"/>
                </a:lnTo>
                <a:lnTo>
                  <a:pt x="15" y="37"/>
                </a:lnTo>
                <a:lnTo>
                  <a:pt x="15" y="36"/>
                </a:lnTo>
                <a:lnTo>
                  <a:pt x="16" y="34"/>
                </a:lnTo>
                <a:lnTo>
                  <a:pt x="16" y="33"/>
                </a:lnTo>
                <a:lnTo>
                  <a:pt x="18" y="31"/>
                </a:lnTo>
                <a:lnTo>
                  <a:pt x="18" y="30"/>
                </a:lnTo>
                <a:lnTo>
                  <a:pt x="19" y="28"/>
                </a:lnTo>
                <a:lnTo>
                  <a:pt x="19" y="27"/>
                </a:lnTo>
                <a:lnTo>
                  <a:pt x="19" y="25"/>
                </a:lnTo>
                <a:lnTo>
                  <a:pt x="21" y="24"/>
                </a:lnTo>
                <a:lnTo>
                  <a:pt x="21" y="22"/>
                </a:lnTo>
                <a:lnTo>
                  <a:pt x="21" y="21"/>
                </a:lnTo>
                <a:lnTo>
                  <a:pt x="22" y="18"/>
                </a:lnTo>
                <a:lnTo>
                  <a:pt x="22" y="16"/>
                </a:lnTo>
                <a:lnTo>
                  <a:pt x="22" y="15"/>
                </a:lnTo>
                <a:lnTo>
                  <a:pt x="22" y="13"/>
                </a:lnTo>
                <a:lnTo>
                  <a:pt x="22" y="12"/>
                </a:lnTo>
                <a:lnTo>
                  <a:pt x="24" y="10"/>
                </a:lnTo>
                <a:lnTo>
                  <a:pt x="24" y="7"/>
                </a:lnTo>
                <a:lnTo>
                  <a:pt x="24" y="6"/>
                </a:lnTo>
                <a:lnTo>
                  <a:pt x="24" y="4"/>
                </a:lnTo>
                <a:lnTo>
                  <a:pt x="24" y="3"/>
                </a:lnTo>
                <a:lnTo>
                  <a:pt x="24" y="1"/>
                </a:lnTo>
                <a:lnTo>
                  <a:pt x="24" y="0"/>
                </a:lnTo>
                <a:lnTo>
                  <a:pt x="1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14" name="Freeform 170"/>
          <p:cNvSpPr>
            <a:spLocks/>
          </p:cNvSpPr>
          <p:nvPr/>
        </p:nvSpPr>
        <p:spPr bwMode="auto">
          <a:xfrm>
            <a:off x="6593056" y="5268913"/>
            <a:ext cx="69850" cy="88900"/>
          </a:xfrm>
          <a:custGeom>
            <a:avLst/>
            <a:gdLst>
              <a:gd name="T0" fmla="*/ 1 w 44"/>
              <a:gd name="T1" fmla="*/ 9 h 56"/>
              <a:gd name="T2" fmla="*/ 4 w 44"/>
              <a:gd name="T3" fmla="*/ 10 h 56"/>
              <a:gd name="T4" fmla="*/ 8 w 44"/>
              <a:gd name="T5" fmla="*/ 10 h 56"/>
              <a:gd name="T6" fmla="*/ 11 w 44"/>
              <a:gd name="T7" fmla="*/ 12 h 56"/>
              <a:gd name="T8" fmla="*/ 14 w 44"/>
              <a:gd name="T9" fmla="*/ 13 h 56"/>
              <a:gd name="T10" fmla="*/ 17 w 44"/>
              <a:gd name="T11" fmla="*/ 16 h 56"/>
              <a:gd name="T12" fmla="*/ 20 w 44"/>
              <a:gd name="T13" fmla="*/ 18 h 56"/>
              <a:gd name="T14" fmla="*/ 23 w 44"/>
              <a:gd name="T15" fmla="*/ 20 h 56"/>
              <a:gd name="T16" fmla="*/ 24 w 44"/>
              <a:gd name="T17" fmla="*/ 23 h 56"/>
              <a:gd name="T18" fmla="*/ 27 w 44"/>
              <a:gd name="T19" fmla="*/ 28 h 56"/>
              <a:gd name="T20" fmla="*/ 29 w 44"/>
              <a:gd name="T21" fmla="*/ 31 h 56"/>
              <a:gd name="T22" fmla="*/ 30 w 44"/>
              <a:gd name="T23" fmla="*/ 35 h 56"/>
              <a:gd name="T24" fmla="*/ 32 w 44"/>
              <a:gd name="T25" fmla="*/ 40 h 56"/>
              <a:gd name="T26" fmla="*/ 33 w 44"/>
              <a:gd name="T27" fmla="*/ 44 h 56"/>
              <a:gd name="T28" fmla="*/ 35 w 44"/>
              <a:gd name="T29" fmla="*/ 49 h 56"/>
              <a:gd name="T30" fmla="*/ 35 w 44"/>
              <a:gd name="T31" fmla="*/ 53 h 56"/>
              <a:gd name="T32" fmla="*/ 44 w 44"/>
              <a:gd name="T33" fmla="*/ 56 h 56"/>
              <a:gd name="T34" fmla="*/ 44 w 44"/>
              <a:gd name="T35" fmla="*/ 50 h 56"/>
              <a:gd name="T36" fmla="*/ 42 w 44"/>
              <a:gd name="T37" fmla="*/ 44 h 56"/>
              <a:gd name="T38" fmla="*/ 42 w 44"/>
              <a:gd name="T39" fmla="*/ 40 h 56"/>
              <a:gd name="T40" fmla="*/ 41 w 44"/>
              <a:gd name="T41" fmla="*/ 34 h 56"/>
              <a:gd name="T42" fmla="*/ 38 w 44"/>
              <a:gd name="T43" fmla="*/ 29 h 56"/>
              <a:gd name="T44" fmla="*/ 36 w 44"/>
              <a:gd name="T45" fmla="*/ 25 h 56"/>
              <a:gd name="T46" fmla="*/ 33 w 44"/>
              <a:gd name="T47" fmla="*/ 20 h 56"/>
              <a:gd name="T48" fmla="*/ 30 w 44"/>
              <a:gd name="T49" fmla="*/ 16 h 56"/>
              <a:gd name="T50" fmla="*/ 27 w 44"/>
              <a:gd name="T51" fmla="*/ 13 h 56"/>
              <a:gd name="T52" fmla="*/ 24 w 44"/>
              <a:gd name="T53" fmla="*/ 10 h 56"/>
              <a:gd name="T54" fmla="*/ 20 w 44"/>
              <a:gd name="T55" fmla="*/ 7 h 56"/>
              <a:gd name="T56" fmla="*/ 17 w 44"/>
              <a:gd name="T57" fmla="*/ 4 h 56"/>
              <a:gd name="T58" fmla="*/ 13 w 44"/>
              <a:gd name="T59" fmla="*/ 3 h 56"/>
              <a:gd name="T60" fmla="*/ 8 w 44"/>
              <a:gd name="T61" fmla="*/ 1 h 56"/>
              <a:gd name="T62" fmla="*/ 4 w 44"/>
              <a:gd name="T63" fmla="*/ 0 h 56"/>
              <a:gd name="T64" fmla="*/ 0 w 44"/>
              <a:gd name="T65" fmla="*/ 0 h 5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4"/>
              <a:gd name="T100" fmla="*/ 0 h 56"/>
              <a:gd name="T101" fmla="*/ 44 w 44"/>
              <a:gd name="T102" fmla="*/ 56 h 5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4" h="56">
                <a:moveTo>
                  <a:pt x="0" y="9"/>
                </a:moveTo>
                <a:lnTo>
                  <a:pt x="1" y="9"/>
                </a:lnTo>
                <a:lnTo>
                  <a:pt x="2" y="9"/>
                </a:lnTo>
                <a:lnTo>
                  <a:pt x="4" y="10"/>
                </a:lnTo>
                <a:lnTo>
                  <a:pt x="5" y="10"/>
                </a:lnTo>
                <a:lnTo>
                  <a:pt x="8" y="10"/>
                </a:lnTo>
                <a:lnTo>
                  <a:pt x="10" y="12"/>
                </a:lnTo>
                <a:lnTo>
                  <a:pt x="11" y="12"/>
                </a:lnTo>
                <a:lnTo>
                  <a:pt x="13" y="13"/>
                </a:lnTo>
                <a:lnTo>
                  <a:pt x="14" y="13"/>
                </a:lnTo>
                <a:lnTo>
                  <a:pt x="16" y="15"/>
                </a:lnTo>
                <a:lnTo>
                  <a:pt x="17" y="16"/>
                </a:lnTo>
                <a:lnTo>
                  <a:pt x="19" y="16"/>
                </a:lnTo>
                <a:lnTo>
                  <a:pt x="20" y="18"/>
                </a:lnTo>
                <a:lnTo>
                  <a:pt x="22" y="19"/>
                </a:lnTo>
                <a:lnTo>
                  <a:pt x="23" y="20"/>
                </a:lnTo>
                <a:lnTo>
                  <a:pt x="24" y="22"/>
                </a:lnTo>
                <a:lnTo>
                  <a:pt x="24" y="23"/>
                </a:lnTo>
                <a:lnTo>
                  <a:pt x="26" y="25"/>
                </a:lnTo>
                <a:lnTo>
                  <a:pt x="27" y="28"/>
                </a:lnTo>
                <a:lnTo>
                  <a:pt x="29" y="29"/>
                </a:lnTo>
                <a:lnTo>
                  <a:pt x="29" y="31"/>
                </a:lnTo>
                <a:lnTo>
                  <a:pt x="30" y="32"/>
                </a:lnTo>
                <a:lnTo>
                  <a:pt x="30" y="35"/>
                </a:lnTo>
                <a:lnTo>
                  <a:pt x="32" y="37"/>
                </a:lnTo>
                <a:lnTo>
                  <a:pt x="32" y="40"/>
                </a:lnTo>
                <a:lnTo>
                  <a:pt x="33" y="41"/>
                </a:lnTo>
                <a:lnTo>
                  <a:pt x="33" y="44"/>
                </a:lnTo>
                <a:lnTo>
                  <a:pt x="33" y="46"/>
                </a:lnTo>
                <a:lnTo>
                  <a:pt x="35" y="49"/>
                </a:lnTo>
                <a:lnTo>
                  <a:pt x="35" y="50"/>
                </a:lnTo>
                <a:lnTo>
                  <a:pt x="35" y="53"/>
                </a:lnTo>
                <a:lnTo>
                  <a:pt x="35" y="56"/>
                </a:lnTo>
                <a:lnTo>
                  <a:pt x="44" y="56"/>
                </a:lnTo>
                <a:lnTo>
                  <a:pt x="44" y="53"/>
                </a:lnTo>
                <a:lnTo>
                  <a:pt x="44" y="50"/>
                </a:lnTo>
                <a:lnTo>
                  <a:pt x="44" y="47"/>
                </a:lnTo>
                <a:lnTo>
                  <a:pt x="42" y="44"/>
                </a:lnTo>
                <a:lnTo>
                  <a:pt x="42" y="43"/>
                </a:lnTo>
                <a:lnTo>
                  <a:pt x="42" y="40"/>
                </a:lnTo>
                <a:lnTo>
                  <a:pt x="41" y="37"/>
                </a:lnTo>
                <a:lnTo>
                  <a:pt x="41" y="34"/>
                </a:lnTo>
                <a:lnTo>
                  <a:pt x="39" y="32"/>
                </a:lnTo>
                <a:lnTo>
                  <a:pt x="38" y="29"/>
                </a:lnTo>
                <a:lnTo>
                  <a:pt x="38" y="28"/>
                </a:lnTo>
                <a:lnTo>
                  <a:pt x="36" y="25"/>
                </a:lnTo>
                <a:lnTo>
                  <a:pt x="35" y="23"/>
                </a:lnTo>
                <a:lnTo>
                  <a:pt x="33" y="20"/>
                </a:lnTo>
                <a:lnTo>
                  <a:pt x="32" y="19"/>
                </a:lnTo>
                <a:lnTo>
                  <a:pt x="30" y="16"/>
                </a:lnTo>
                <a:lnTo>
                  <a:pt x="29" y="15"/>
                </a:lnTo>
                <a:lnTo>
                  <a:pt x="27" y="13"/>
                </a:lnTo>
                <a:lnTo>
                  <a:pt x="26" y="12"/>
                </a:lnTo>
                <a:lnTo>
                  <a:pt x="24" y="10"/>
                </a:lnTo>
                <a:lnTo>
                  <a:pt x="23" y="9"/>
                </a:lnTo>
                <a:lnTo>
                  <a:pt x="20" y="7"/>
                </a:lnTo>
                <a:lnTo>
                  <a:pt x="19" y="6"/>
                </a:lnTo>
                <a:lnTo>
                  <a:pt x="17" y="4"/>
                </a:lnTo>
                <a:lnTo>
                  <a:pt x="14" y="4"/>
                </a:lnTo>
                <a:lnTo>
                  <a:pt x="13" y="3"/>
                </a:lnTo>
                <a:lnTo>
                  <a:pt x="10" y="1"/>
                </a:lnTo>
                <a:lnTo>
                  <a:pt x="8" y="1"/>
                </a:lnTo>
                <a:lnTo>
                  <a:pt x="5" y="1"/>
                </a:lnTo>
                <a:lnTo>
                  <a:pt x="4" y="0"/>
                </a:lnTo>
                <a:lnTo>
                  <a:pt x="1" y="0"/>
                </a:lnTo>
                <a:lnTo>
                  <a:pt x="0" y="0"/>
                </a:lnTo>
                <a:lnTo>
                  <a:pt x="0" y="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15" name="Freeform 171"/>
          <p:cNvSpPr>
            <a:spLocks/>
          </p:cNvSpPr>
          <p:nvPr/>
        </p:nvSpPr>
        <p:spPr bwMode="auto">
          <a:xfrm>
            <a:off x="6320006" y="5268915"/>
            <a:ext cx="273050" cy="14287"/>
          </a:xfrm>
          <a:custGeom>
            <a:avLst/>
            <a:gdLst>
              <a:gd name="T0" fmla="*/ 0 w 172"/>
              <a:gd name="T1" fmla="*/ 4 h 9"/>
              <a:gd name="T2" fmla="*/ 0 w 172"/>
              <a:gd name="T3" fmla="*/ 9 h 9"/>
              <a:gd name="T4" fmla="*/ 172 w 172"/>
              <a:gd name="T5" fmla="*/ 9 h 9"/>
              <a:gd name="T6" fmla="*/ 172 w 172"/>
              <a:gd name="T7" fmla="*/ 0 h 9"/>
              <a:gd name="T8" fmla="*/ 0 w 172"/>
              <a:gd name="T9" fmla="*/ 0 h 9"/>
              <a:gd name="T10" fmla="*/ 0 w 172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2"/>
              <a:gd name="T19" fmla="*/ 0 h 9"/>
              <a:gd name="T20" fmla="*/ 172 w 172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2" h="9">
                <a:moveTo>
                  <a:pt x="0" y="4"/>
                </a:moveTo>
                <a:lnTo>
                  <a:pt x="0" y="9"/>
                </a:lnTo>
                <a:lnTo>
                  <a:pt x="172" y="9"/>
                </a:lnTo>
                <a:lnTo>
                  <a:pt x="172" y="0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16" name="Freeform 172"/>
          <p:cNvSpPr>
            <a:spLocks/>
          </p:cNvSpPr>
          <p:nvPr/>
        </p:nvSpPr>
        <p:spPr bwMode="auto">
          <a:xfrm>
            <a:off x="6518444" y="4448175"/>
            <a:ext cx="36512" cy="58738"/>
          </a:xfrm>
          <a:custGeom>
            <a:avLst/>
            <a:gdLst>
              <a:gd name="T0" fmla="*/ 23 w 23"/>
              <a:gd name="T1" fmla="*/ 37 h 37"/>
              <a:gd name="T2" fmla="*/ 23 w 23"/>
              <a:gd name="T3" fmla="*/ 36 h 37"/>
              <a:gd name="T4" fmla="*/ 23 w 23"/>
              <a:gd name="T5" fmla="*/ 34 h 37"/>
              <a:gd name="T6" fmla="*/ 23 w 23"/>
              <a:gd name="T7" fmla="*/ 33 h 37"/>
              <a:gd name="T8" fmla="*/ 23 w 23"/>
              <a:gd name="T9" fmla="*/ 31 h 37"/>
              <a:gd name="T10" fmla="*/ 23 w 23"/>
              <a:gd name="T11" fmla="*/ 30 h 37"/>
              <a:gd name="T12" fmla="*/ 22 w 23"/>
              <a:gd name="T13" fmla="*/ 30 h 37"/>
              <a:gd name="T14" fmla="*/ 22 w 23"/>
              <a:gd name="T15" fmla="*/ 28 h 37"/>
              <a:gd name="T16" fmla="*/ 22 w 23"/>
              <a:gd name="T17" fmla="*/ 27 h 37"/>
              <a:gd name="T18" fmla="*/ 22 w 23"/>
              <a:gd name="T19" fmla="*/ 25 h 37"/>
              <a:gd name="T20" fmla="*/ 22 w 23"/>
              <a:gd name="T21" fmla="*/ 24 h 37"/>
              <a:gd name="T22" fmla="*/ 20 w 23"/>
              <a:gd name="T23" fmla="*/ 22 h 37"/>
              <a:gd name="T24" fmla="*/ 20 w 23"/>
              <a:gd name="T25" fmla="*/ 21 h 37"/>
              <a:gd name="T26" fmla="*/ 20 w 23"/>
              <a:gd name="T27" fmla="*/ 19 h 37"/>
              <a:gd name="T28" fmla="*/ 19 w 23"/>
              <a:gd name="T29" fmla="*/ 18 h 37"/>
              <a:gd name="T30" fmla="*/ 19 w 23"/>
              <a:gd name="T31" fmla="*/ 16 h 37"/>
              <a:gd name="T32" fmla="*/ 17 w 23"/>
              <a:gd name="T33" fmla="*/ 15 h 37"/>
              <a:gd name="T34" fmla="*/ 17 w 23"/>
              <a:gd name="T35" fmla="*/ 13 h 37"/>
              <a:gd name="T36" fmla="*/ 16 w 23"/>
              <a:gd name="T37" fmla="*/ 12 h 37"/>
              <a:gd name="T38" fmla="*/ 16 w 23"/>
              <a:gd name="T39" fmla="*/ 10 h 37"/>
              <a:gd name="T40" fmla="*/ 14 w 23"/>
              <a:gd name="T41" fmla="*/ 10 h 37"/>
              <a:gd name="T42" fmla="*/ 14 w 23"/>
              <a:gd name="T43" fmla="*/ 9 h 37"/>
              <a:gd name="T44" fmla="*/ 13 w 23"/>
              <a:gd name="T45" fmla="*/ 7 h 37"/>
              <a:gd name="T46" fmla="*/ 13 w 23"/>
              <a:gd name="T47" fmla="*/ 6 h 37"/>
              <a:gd name="T48" fmla="*/ 11 w 23"/>
              <a:gd name="T49" fmla="*/ 6 h 37"/>
              <a:gd name="T50" fmla="*/ 10 w 23"/>
              <a:gd name="T51" fmla="*/ 5 h 37"/>
              <a:gd name="T52" fmla="*/ 10 w 23"/>
              <a:gd name="T53" fmla="*/ 3 h 37"/>
              <a:gd name="T54" fmla="*/ 8 w 23"/>
              <a:gd name="T55" fmla="*/ 3 h 37"/>
              <a:gd name="T56" fmla="*/ 8 w 23"/>
              <a:gd name="T57" fmla="*/ 2 h 37"/>
              <a:gd name="T58" fmla="*/ 7 w 23"/>
              <a:gd name="T59" fmla="*/ 2 h 37"/>
              <a:gd name="T60" fmla="*/ 5 w 23"/>
              <a:gd name="T61" fmla="*/ 0 h 37"/>
              <a:gd name="T62" fmla="*/ 0 w 23"/>
              <a:gd name="T63" fmla="*/ 7 h 37"/>
              <a:gd name="T64" fmla="*/ 1 w 23"/>
              <a:gd name="T65" fmla="*/ 7 h 37"/>
              <a:gd name="T66" fmla="*/ 1 w 23"/>
              <a:gd name="T67" fmla="*/ 9 h 37"/>
              <a:gd name="T68" fmla="*/ 3 w 23"/>
              <a:gd name="T69" fmla="*/ 9 h 37"/>
              <a:gd name="T70" fmla="*/ 3 w 23"/>
              <a:gd name="T71" fmla="*/ 10 h 37"/>
              <a:gd name="T72" fmla="*/ 4 w 23"/>
              <a:gd name="T73" fmla="*/ 10 h 37"/>
              <a:gd name="T74" fmla="*/ 4 w 23"/>
              <a:gd name="T75" fmla="*/ 12 h 37"/>
              <a:gd name="T76" fmla="*/ 5 w 23"/>
              <a:gd name="T77" fmla="*/ 12 h 37"/>
              <a:gd name="T78" fmla="*/ 5 w 23"/>
              <a:gd name="T79" fmla="*/ 13 h 37"/>
              <a:gd name="T80" fmla="*/ 7 w 23"/>
              <a:gd name="T81" fmla="*/ 13 h 37"/>
              <a:gd name="T82" fmla="*/ 7 w 23"/>
              <a:gd name="T83" fmla="*/ 15 h 37"/>
              <a:gd name="T84" fmla="*/ 8 w 23"/>
              <a:gd name="T85" fmla="*/ 16 h 37"/>
              <a:gd name="T86" fmla="*/ 8 w 23"/>
              <a:gd name="T87" fmla="*/ 18 h 37"/>
              <a:gd name="T88" fmla="*/ 10 w 23"/>
              <a:gd name="T89" fmla="*/ 18 h 37"/>
              <a:gd name="T90" fmla="*/ 10 w 23"/>
              <a:gd name="T91" fmla="*/ 19 h 37"/>
              <a:gd name="T92" fmla="*/ 10 w 23"/>
              <a:gd name="T93" fmla="*/ 21 h 37"/>
              <a:gd name="T94" fmla="*/ 11 w 23"/>
              <a:gd name="T95" fmla="*/ 21 h 37"/>
              <a:gd name="T96" fmla="*/ 11 w 23"/>
              <a:gd name="T97" fmla="*/ 22 h 37"/>
              <a:gd name="T98" fmla="*/ 11 w 23"/>
              <a:gd name="T99" fmla="*/ 24 h 37"/>
              <a:gd name="T100" fmla="*/ 13 w 23"/>
              <a:gd name="T101" fmla="*/ 25 h 37"/>
              <a:gd name="T102" fmla="*/ 13 w 23"/>
              <a:gd name="T103" fmla="*/ 27 h 37"/>
              <a:gd name="T104" fmla="*/ 13 w 23"/>
              <a:gd name="T105" fmla="*/ 28 h 37"/>
              <a:gd name="T106" fmla="*/ 13 w 23"/>
              <a:gd name="T107" fmla="*/ 30 h 37"/>
              <a:gd name="T108" fmla="*/ 14 w 23"/>
              <a:gd name="T109" fmla="*/ 31 h 37"/>
              <a:gd name="T110" fmla="*/ 14 w 23"/>
              <a:gd name="T111" fmla="*/ 33 h 37"/>
              <a:gd name="T112" fmla="*/ 14 w 23"/>
              <a:gd name="T113" fmla="*/ 34 h 37"/>
              <a:gd name="T114" fmla="*/ 14 w 23"/>
              <a:gd name="T115" fmla="*/ 36 h 37"/>
              <a:gd name="T116" fmla="*/ 14 w 23"/>
              <a:gd name="T117" fmla="*/ 37 h 37"/>
              <a:gd name="T118" fmla="*/ 23 w 23"/>
              <a:gd name="T119" fmla="*/ 37 h 3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3"/>
              <a:gd name="T181" fmla="*/ 0 h 37"/>
              <a:gd name="T182" fmla="*/ 23 w 23"/>
              <a:gd name="T183" fmla="*/ 37 h 3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3" h="37">
                <a:moveTo>
                  <a:pt x="23" y="37"/>
                </a:moveTo>
                <a:lnTo>
                  <a:pt x="23" y="36"/>
                </a:lnTo>
                <a:lnTo>
                  <a:pt x="23" y="34"/>
                </a:lnTo>
                <a:lnTo>
                  <a:pt x="23" y="33"/>
                </a:lnTo>
                <a:lnTo>
                  <a:pt x="23" y="31"/>
                </a:lnTo>
                <a:lnTo>
                  <a:pt x="23" y="30"/>
                </a:lnTo>
                <a:lnTo>
                  <a:pt x="22" y="30"/>
                </a:lnTo>
                <a:lnTo>
                  <a:pt x="22" y="28"/>
                </a:lnTo>
                <a:lnTo>
                  <a:pt x="22" y="27"/>
                </a:lnTo>
                <a:lnTo>
                  <a:pt x="22" y="25"/>
                </a:lnTo>
                <a:lnTo>
                  <a:pt x="22" y="24"/>
                </a:lnTo>
                <a:lnTo>
                  <a:pt x="20" y="22"/>
                </a:lnTo>
                <a:lnTo>
                  <a:pt x="20" y="21"/>
                </a:lnTo>
                <a:lnTo>
                  <a:pt x="20" y="19"/>
                </a:lnTo>
                <a:lnTo>
                  <a:pt x="19" y="18"/>
                </a:lnTo>
                <a:lnTo>
                  <a:pt x="19" y="16"/>
                </a:lnTo>
                <a:lnTo>
                  <a:pt x="17" y="15"/>
                </a:lnTo>
                <a:lnTo>
                  <a:pt x="17" y="13"/>
                </a:lnTo>
                <a:lnTo>
                  <a:pt x="16" y="12"/>
                </a:lnTo>
                <a:lnTo>
                  <a:pt x="16" y="10"/>
                </a:lnTo>
                <a:lnTo>
                  <a:pt x="14" y="10"/>
                </a:lnTo>
                <a:lnTo>
                  <a:pt x="14" y="9"/>
                </a:lnTo>
                <a:lnTo>
                  <a:pt x="13" y="7"/>
                </a:lnTo>
                <a:lnTo>
                  <a:pt x="13" y="6"/>
                </a:lnTo>
                <a:lnTo>
                  <a:pt x="11" y="6"/>
                </a:lnTo>
                <a:lnTo>
                  <a:pt x="10" y="5"/>
                </a:lnTo>
                <a:lnTo>
                  <a:pt x="10" y="3"/>
                </a:lnTo>
                <a:lnTo>
                  <a:pt x="8" y="3"/>
                </a:lnTo>
                <a:lnTo>
                  <a:pt x="8" y="2"/>
                </a:lnTo>
                <a:lnTo>
                  <a:pt x="7" y="2"/>
                </a:lnTo>
                <a:lnTo>
                  <a:pt x="5" y="0"/>
                </a:lnTo>
                <a:lnTo>
                  <a:pt x="0" y="7"/>
                </a:lnTo>
                <a:lnTo>
                  <a:pt x="1" y="7"/>
                </a:lnTo>
                <a:lnTo>
                  <a:pt x="1" y="9"/>
                </a:lnTo>
                <a:lnTo>
                  <a:pt x="3" y="9"/>
                </a:lnTo>
                <a:lnTo>
                  <a:pt x="3" y="10"/>
                </a:lnTo>
                <a:lnTo>
                  <a:pt x="4" y="10"/>
                </a:lnTo>
                <a:lnTo>
                  <a:pt x="4" y="12"/>
                </a:lnTo>
                <a:lnTo>
                  <a:pt x="5" y="12"/>
                </a:lnTo>
                <a:lnTo>
                  <a:pt x="5" y="13"/>
                </a:lnTo>
                <a:lnTo>
                  <a:pt x="7" y="13"/>
                </a:lnTo>
                <a:lnTo>
                  <a:pt x="7" y="15"/>
                </a:lnTo>
                <a:lnTo>
                  <a:pt x="8" y="16"/>
                </a:lnTo>
                <a:lnTo>
                  <a:pt x="8" y="18"/>
                </a:lnTo>
                <a:lnTo>
                  <a:pt x="10" y="18"/>
                </a:lnTo>
                <a:lnTo>
                  <a:pt x="10" y="19"/>
                </a:lnTo>
                <a:lnTo>
                  <a:pt x="10" y="21"/>
                </a:lnTo>
                <a:lnTo>
                  <a:pt x="11" y="21"/>
                </a:lnTo>
                <a:lnTo>
                  <a:pt x="11" y="22"/>
                </a:lnTo>
                <a:lnTo>
                  <a:pt x="11" y="24"/>
                </a:lnTo>
                <a:lnTo>
                  <a:pt x="13" y="25"/>
                </a:lnTo>
                <a:lnTo>
                  <a:pt x="13" y="27"/>
                </a:lnTo>
                <a:lnTo>
                  <a:pt x="13" y="28"/>
                </a:lnTo>
                <a:lnTo>
                  <a:pt x="13" y="30"/>
                </a:lnTo>
                <a:lnTo>
                  <a:pt x="14" y="31"/>
                </a:lnTo>
                <a:lnTo>
                  <a:pt x="14" y="33"/>
                </a:lnTo>
                <a:lnTo>
                  <a:pt x="14" y="34"/>
                </a:lnTo>
                <a:lnTo>
                  <a:pt x="14" y="36"/>
                </a:lnTo>
                <a:lnTo>
                  <a:pt x="14" y="37"/>
                </a:lnTo>
                <a:lnTo>
                  <a:pt x="23" y="3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17" name="Freeform 173"/>
          <p:cNvSpPr>
            <a:spLocks/>
          </p:cNvSpPr>
          <p:nvPr/>
        </p:nvSpPr>
        <p:spPr bwMode="auto">
          <a:xfrm>
            <a:off x="6480344" y="4506913"/>
            <a:ext cx="74612" cy="74612"/>
          </a:xfrm>
          <a:custGeom>
            <a:avLst/>
            <a:gdLst>
              <a:gd name="T0" fmla="*/ 3 w 47"/>
              <a:gd name="T1" fmla="*/ 47 h 47"/>
              <a:gd name="T2" fmla="*/ 7 w 47"/>
              <a:gd name="T3" fmla="*/ 46 h 47"/>
              <a:gd name="T4" fmla="*/ 12 w 47"/>
              <a:gd name="T5" fmla="*/ 46 h 47"/>
              <a:gd name="T6" fmla="*/ 16 w 47"/>
              <a:gd name="T7" fmla="*/ 45 h 47"/>
              <a:gd name="T8" fmla="*/ 21 w 47"/>
              <a:gd name="T9" fmla="*/ 43 h 47"/>
              <a:gd name="T10" fmla="*/ 25 w 47"/>
              <a:gd name="T11" fmla="*/ 40 h 47"/>
              <a:gd name="T12" fmla="*/ 28 w 47"/>
              <a:gd name="T13" fmla="*/ 37 h 47"/>
              <a:gd name="T14" fmla="*/ 31 w 47"/>
              <a:gd name="T15" fmla="*/ 34 h 47"/>
              <a:gd name="T16" fmla="*/ 35 w 47"/>
              <a:gd name="T17" fmla="*/ 31 h 47"/>
              <a:gd name="T18" fmla="*/ 38 w 47"/>
              <a:gd name="T19" fmla="*/ 28 h 47"/>
              <a:gd name="T20" fmla="*/ 40 w 47"/>
              <a:gd name="T21" fmla="*/ 24 h 47"/>
              <a:gd name="T22" fmla="*/ 43 w 47"/>
              <a:gd name="T23" fmla="*/ 21 h 47"/>
              <a:gd name="T24" fmla="*/ 44 w 47"/>
              <a:gd name="T25" fmla="*/ 16 h 47"/>
              <a:gd name="T26" fmla="*/ 46 w 47"/>
              <a:gd name="T27" fmla="*/ 12 h 47"/>
              <a:gd name="T28" fmla="*/ 47 w 47"/>
              <a:gd name="T29" fmla="*/ 7 h 47"/>
              <a:gd name="T30" fmla="*/ 47 w 47"/>
              <a:gd name="T31" fmla="*/ 2 h 47"/>
              <a:gd name="T32" fmla="*/ 38 w 47"/>
              <a:gd name="T33" fmla="*/ 0 h 47"/>
              <a:gd name="T34" fmla="*/ 38 w 47"/>
              <a:gd name="T35" fmla="*/ 3 h 47"/>
              <a:gd name="T36" fmla="*/ 37 w 47"/>
              <a:gd name="T37" fmla="*/ 7 h 47"/>
              <a:gd name="T38" fmla="*/ 37 w 47"/>
              <a:gd name="T39" fmla="*/ 12 h 47"/>
              <a:gd name="T40" fmla="*/ 35 w 47"/>
              <a:gd name="T41" fmla="*/ 15 h 47"/>
              <a:gd name="T42" fmla="*/ 34 w 47"/>
              <a:gd name="T43" fmla="*/ 18 h 47"/>
              <a:gd name="T44" fmla="*/ 31 w 47"/>
              <a:gd name="T45" fmla="*/ 21 h 47"/>
              <a:gd name="T46" fmla="*/ 29 w 47"/>
              <a:gd name="T47" fmla="*/ 24 h 47"/>
              <a:gd name="T48" fmla="*/ 27 w 47"/>
              <a:gd name="T49" fmla="*/ 27 h 47"/>
              <a:gd name="T50" fmla="*/ 24 w 47"/>
              <a:gd name="T51" fmla="*/ 30 h 47"/>
              <a:gd name="T52" fmla="*/ 21 w 47"/>
              <a:gd name="T53" fmla="*/ 31 h 47"/>
              <a:gd name="T54" fmla="*/ 18 w 47"/>
              <a:gd name="T55" fmla="*/ 34 h 47"/>
              <a:gd name="T56" fmla="*/ 15 w 47"/>
              <a:gd name="T57" fmla="*/ 36 h 47"/>
              <a:gd name="T58" fmla="*/ 12 w 47"/>
              <a:gd name="T59" fmla="*/ 37 h 47"/>
              <a:gd name="T60" fmla="*/ 7 w 47"/>
              <a:gd name="T61" fmla="*/ 37 h 47"/>
              <a:gd name="T62" fmla="*/ 5 w 47"/>
              <a:gd name="T63" fmla="*/ 39 h 47"/>
              <a:gd name="T64" fmla="*/ 0 w 47"/>
              <a:gd name="T65" fmla="*/ 39 h 4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7"/>
              <a:gd name="T100" fmla="*/ 0 h 47"/>
              <a:gd name="T101" fmla="*/ 47 w 47"/>
              <a:gd name="T102" fmla="*/ 47 h 4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7" h="47">
                <a:moveTo>
                  <a:pt x="0" y="47"/>
                </a:moveTo>
                <a:lnTo>
                  <a:pt x="3" y="47"/>
                </a:lnTo>
                <a:lnTo>
                  <a:pt x="5" y="47"/>
                </a:lnTo>
                <a:lnTo>
                  <a:pt x="7" y="46"/>
                </a:lnTo>
                <a:lnTo>
                  <a:pt x="9" y="46"/>
                </a:lnTo>
                <a:lnTo>
                  <a:pt x="12" y="46"/>
                </a:lnTo>
                <a:lnTo>
                  <a:pt x="13" y="45"/>
                </a:lnTo>
                <a:lnTo>
                  <a:pt x="16" y="45"/>
                </a:lnTo>
                <a:lnTo>
                  <a:pt x="18" y="43"/>
                </a:lnTo>
                <a:lnTo>
                  <a:pt x="21" y="43"/>
                </a:lnTo>
                <a:lnTo>
                  <a:pt x="22" y="42"/>
                </a:lnTo>
                <a:lnTo>
                  <a:pt x="25" y="40"/>
                </a:lnTo>
                <a:lnTo>
                  <a:pt x="27" y="39"/>
                </a:lnTo>
                <a:lnTo>
                  <a:pt x="28" y="37"/>
                </a:lnTo>
                <a:lnTo>
                  <a:pt x="29" y="36"/>
                </a:lnTo>
                <a:lnTo>
                  <a:pt x="31" y="34"/>
                </a:lnTo>
                <a:lnTo>
                  <a:pt x="34" y="33"/>
                </a:lnTo>
                <a:lnTo>
                  <a:pt x="35" y="31"/>
                </a:lnTo>
                <a:lnTo>
                  <a:pt x="37" y="30"/>
                </a:lnTo>
                <a:lnTo>
                  <a:pt x="38" y="28"/>
                </a:lnTo>
                <a:lnTo>
                  <a:pt x="38" y="27"/>
                </a:lnTo>
                <a:lnTo>
                  <a:pt x="40" y="24"/>
                </a:lnTo>
                <a:lnTo>
                  <a:pt x="41" y="22"/>
                </a:lnTo>
                <a:lnTo>
                  <a:pt x="43" y="21"/>
                </a:lnTo>
                <a:lnTo>
                  <a:pt x="43" y="18"/>
                </a:lnTo>
                <a:lnTo>
                  <a:pt x="44" y="16"/>
                </a:lnTo>
                <a:lnTo>
                  <a:pt x="44" y="13"/>
                </a:lnTo>
                <a:lnTo>
                  <a:pt x="46" y="12"/>
                </a:lnTo>
                <a:lnTo>
                  <a:pt x="46" y="9"/>
                </a:lnTo>
                <a:lnTo>
                  <a:pt x="47" y="7"/>
                </a:lnTo>
                <a:lnTo>
                  <a:pt x="47" y="5"/>
                </a:lnTo>
                <a:lnTo>
                  <a:pt x="47" y="2"/>
                </a:lnTo>
                <a:lnTo>
                  <a:pt x="47" y="0"/>
                </a:lnTo>
                <a:lnTo>
                  <a:pt x="38" y="0"/>
                </a:lnTo>
                <a:lnTo>
                  <a:pt x="38" y="2"/>
                </a:lnTo>
                <a:lnTo>
                  <a:pt x="38" y="3"/>
                </a:lnTo>
                <a:lnTo>
                  <a:pt x="38" y="6"/>
                </a:lnTo>
                <a:lnTo>
                  <a:pt x="37" y="7"/>
                </a:lnTo>
                <a:lnTo>
                  <a:pt x="37" y="9"/>
                </a:lnTo>
                <a:lnTo>
                  <a:pt x="37" y="12"/>
                </a:lnTo>
                <a:lnTo>
                  <a:pt x="35" y="13"/>
                </a:lnTo>
                <a:lnTo>
                  <a:pt x="35" y="15"/>
                </a:lnTo>
                <a:lnTo>
                  <a:pt x="34" y="16"/>
                </a:lnTo>
                <a:lnTo>
                  <a:pt x="34" y="18"/>
                </a:lnTo>
                <a:lnTo>
                  <a:pt x="32" y="19"/>
                </a:lnTo>
                <a:lnTo>
                  <a:pt x="31" y="21"/>
                </a:lnTo>
                <a:lnTo>
                  <a:pt x="31" y="22"/>
                </a:lnTo>
                <a:lnTo>
                  <a:pt x="29" y="24"/>
                </a:lnTo>
                <a:lnTo>
                  <a:pt x="28" y="25"/>
                </a:lnTo>
                <a:lnTo>
                  <a:pt x="27" y="27"/>
                </a:lnTo>
                <a:lnTo>
                  <a:pt x="25" y="28"/>
                </a:lnTo>
                <a:lnTo>
                  <a:pt x="24" y="30"/>
                </a:lnTo>
                <a:lnTo>
                  <a:pt x="22" y="31"/>
                </a:lnTo>
                <a:lnTo>
                  <a:pt x="21" y="31"/>
                </a:lnTo>
                <a:lnTo>
                  <a:pt x="19" y="33"/>
                </a:lnTo>
                <a:lnTo>
                  <a:pt x="18" y="34"/>
                </a:lnTo>
                <a:lnTo>
                  <a:pt x="16" y="34"/>
                </a:lnTo>
                <a:lnTo>
                  <a:pt x="15" y="36"/>
                </a:lnTo>
                <a:lnTo>
                  <a:pt x="13" y="36"/>
                </a:lnTo>
                <a:lnTo>
                  <a:pt x="12" y="37"/>
                </a:lnTo>
                <a:lnTo>
                  <a:pt x="9" y="37"/>
                </a:lnTo>
                <a:lnTo>
                  <a:pt x="7" y="37"/>
                </a:lnTo>
                <a:lnTo>
                  <a:pt x="6" y="39"/>
                </a:lnTo>
                <a:lnTo>
                  <a:pt x="5" y="39"/>
                </a:lnTo>
                <a:lnTo>
                  <a:pt x="2" y="39"/>
                </a:lnTo>
                <a:lnTo>
                  <a:pt x="0" y="39"/>
                </a:lnTo>
                <a:lnTo>
                  <a:pt x="0" y="4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18" name="Freeform 174"/>
          <p:cNvSpPr>
            <a:spLocks/>
          </p:cNvSpPr>
          <p:nvPr/>
        </p:nvSpPr>
        <p:spPr bwMode="auto">
          <a:xfrm>
            <a:off x="6435894" y="4556125"/>
            <a:ext cx="44450" cy="25400"/>
          </a:xfrm>
          <a:custGeom>
            <a:avLst/>
            <a:gdLst>
              <a:gd name="T0" fmla="*/ 0 w 28"/>
              <a:gd name="T1" fmla="*/ 8 h 16"/>
              <a:gd name="T2" fmla="*/ 2 w 28"/>
              <a:gd name="T3" fmla="*/ 8 h 16"/>
              <a:gd name="T4" fmla="*/ 2 w 28"/>
              <a:gd name="T5" fmla="*/ 9 h 16"/>
              <a:gd name="T6" fmla="*/ 3 w 28"/>
              <a:gd name="T7" fmla="*/ 9 h 16"/>
              <a:gd name="T8" fmla="*/ 5 w 28"/>
              <a:gd name="T9" fmla="*/ 11 h 16"/>
              <a:gd name="T10" fmla="*/ 6 w 28"/>
              <a:gd name="T11" fmla="*/ 11 h 16"/>
              <a:gd name="T12" fmla="*/ 8 w 28"/>
              <a:gd name="T13" fmla="*/ 12 h 16"/>
              <a:gd name="T14" fmla="*/ 9 w 28"/>
              <a:gd name="T15" fmla="*/ 12 h 16"/>
              <a:gd name="T16" fmla="*/ 11 w 28"/>
              <a:gd name="T17" fmla="*/ 12 h 16"/>
              <a:gd name="T18" fmla="*/ 11 w 28"/>
              <a:gd name="T19" fmla="*/ 14 h 16"/>
              <a:gd name="T20" fmla="*/ 12 w 28"/>
              <a:gd name="T21" fmla="*/ 14 h 16"/>
              <a:gd name="T22" fmla="*/ 13 w 28"/>
              <a:gd name="T23" fmla="*/ 14 h 16"/>
              <a:gd name="T24" fmla="*/ 15 w 28"/>
              <a:gd name="T25" fmla="*/ 14 h 16"/>
              <a:gd name="T26" fmla="*/ 15 w 28"/>
              <a:gd name="T27" fmla="*/ 15 h 16"/>
              <a:gd name="T28" fmla="*/ 16 w 28"/>
              <a:gd name="T29" fmla="*/ 15 h 16"/>
              <a:gd name="T30" fmla="*/ 18 w 28"/>
              <a:gd name="T31" fmla="*/ 15 h 16"/>
              <a:gd name="T32" fmla="*/ 19 w 28"/>
              <a:gd name="T33" fmla="*/ 15 h 16"/>
              <a:gd name="T34" fmla="*/ 21 w 28"/>
              <a:gd name="T35" fmla="*/ 15 h 16"/>
              <a:gd name="T36" fmla="*/ 22 w 28"/>
              <a:gd name="T37" fmla="*/ 15 h 16"/>
              <a:gd name="T38" fmla="*/ 22 w 28"/>
              <a:gd name="T39" fmla="*/ 16 h 16"/>
              <a:gd name="T40" fmla="*/ 24 w 28"/>
              <a:gd name="T41" fmla="*/ 16 h 16"/>
              <a:gd name="T42" fmla="*/ 25 w 28"/>
              <a:gd name="T43" fmla="*/ 16 h 16"/>
              <a:gd name="T44" fmla="*/ 27 w 28"/>
              <a:gd name="T45" fmla="*/ 16 h 16"/>
              <a:gd name="T46" fmla="*/ 28 w 28"/>
              <a:gd name="T47" fmla="*/ 16 h 16"/>
              <a:gd name="T48" fmla="*/ 28 w 28"/>
              <a:gd name="T49" fmla="*/ 8 h 16"/>
              <a:gd name="T50" fmla="*/ 27 w 28"/>
              <a:gd name="T51" fmla="*/ 8 h 16"/>
              <a:gd name="T52" fmla="*/ 25 w 28"/>
              <a:gd name="T53" fmla="*/ 8 h 16"/>
              <a:gd name="T54" fmla="*/ 24 w 28"/>
              <a:gd name="T55" fmla="*/ 8 h 16"/>
              <a:gd name="T56" fmla="*/ 22 w 28"/>
              <a:gd name="T57" fmla="*/ 8 h 16"/>
              <a:gd name="T58" fmla="*/ 22 w 28"/>
              <a:gd name="T59" fmla="*/ 6 h 16"/>
              <a:gd name="T60" fmla="*/ 21 w 28"/>
              <a:gd name="T61" fmla="*/ 6 h 16"/>
              <a:gd name="T62" fmla="*/ 19 w 28"/>
              <a:gd name="T63" fmla="*/ 6 h 16"/>
              <a:gd name="T64" fmla="*/ 18 w 28"/>
              <a:gd name="T65" fmla="*/ 6 h 16"/>
              <a:gd name="T66" fmla="*/ 16 w 28"/>
              <a:gd name="T67" fmla="*/ 6 h 16"/>
              <a:gd name="T68" fmla="*/ 16 w 28"/>
              <a:gd name="T69" fmla="*/ 5 h 16"/>
              <a:gd name="T70" fmla="*/ 15 w 28"/>
              <a:gd name="T71" fmla="*/ 5 h 16"/>
              <a:gd name="T72" fmla="*/ 13 w 28"/>
              <a:gd name="T73" fmla="*/ 5 h 16"/>
              <a:gd name="T74" fmla="*/ 12 w 28"/>
              <a:gd name="T75" fmla="*/ 5 h 16"/>
              <a:gd name="T76" fmla="*/ 12 w 28"/>
              <a:gd name="T77" fmla="*/ 3 h 16"/>
              <a:gd name="T78" fmla="*/ 11 w 28"/>
              <a:gd name="T79" fmla="*/ 3 h 16"/>
              <a:gd name="T80" fmla="*/ 9 w 28"/>
              <a:gd name="T81" fmla="*/ 3 h 16"/>
              <a:gd name="T82" fmla="*/ 9 w 28"/>
              <a:gd name="T83" fmla="*/ 2 h 16"/>
              <a:gd name="T84" fmla="*/ 8 w 28"/>
              <a:gd name="T85" fmla="*/ 2 h 16"/>
              <a:gd name="T86" fmla="*/ 6 w 28"/>
              <a:gd name="T87" fmla="*/ 0 h 16"/>
              <a:gd name="T88" fmla="*/ 5 w 28"/>
              <a:gd name="T89" fmla="*/ 0 h 16"/>
              <a:gd name="T90" fmla="*/ 0 w 28"/>
              <a:gd name="T91" fmla="*/ 8 h 1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8"/>
              <a:gd name="T139" fmla="*/ 0 h 16"/>
              <a:gd name="T140" fmla="*/ 28 w 28"/>
              <a:gd name="T141" fmla="*/ 16 h 1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8" h="16">
                <a:moveTo>
                  <a:pt x="0" y="8"/>
                </a:moveTo>
                <a:lnTo>
                  <a:pt x="2" y="8"/>
                </a:lnTo>
                <a:lnTo>
                  <a:pt x="2" y="9"/>
                </a:lnTo>
                <a:lnTo>
                  <a:pt x="3" y="9"/>
                </a:lnTo>
                <a:lnTo>
                  <a:pt x="5" y="11"/>
                </a:lnTo>
                <a:lnTo>
                  <a:pt x="6" y="11"/>
                </a:lnTo>
                <a:lnTo>
                  <a:pt x="8" y="12"/>
                </a:lnTo>
                <a:lnTo>
                  <a:pt x="9" y="12"/>
                </a:lnTo>
                <a:lnTo>
                  <a:pt x="11" y="12"/>
                </a:lnTo>
                <a:lnTo>
                  <a:pt x="11" y="14"/>
                </a:lnTo>
                <a:lnTo>
                  <a:pt x="12" y="14"/>
                </a:lnTo>
                <a:lnTo>
                  <a:pt x="13" y="14"/>
                </a:lnTo>
                <a:lnTo>
                  <a:pt x="15" y="14"/>
                </a:lnTo>
                <a:lnTo>
                  <a:pt x="15" y="15"/>
                </a:lnTo>
                <a:lnTo>
                  <a:pt x="16" y="15"/>
                </a:lnTo>
                <a:lnTo>
                  <a:pt x="18" y="15"/>
                </a:lnTo>
                <a:lnTo>
                  <a:pt x="19" y="15"/>
                </a:lnTo>
                <a:lnTo>
                  <a:pt x="21" y="15"/>
                </a:lnTo>
                <a:lnTo>
                  <a:pt x="22" y="15"/>
                </a:lnTo>
                <a:lnTo>
                  <a:pt x="22" y="16"/>
                </a:lnTo>
                <a:lnTo>
                  <a:pt x="24" y="16"/>
                </a:lnTo>
                <a:lnTo>
                  <a:pt x="25" y="16"/>
                </a:lnTo>
                <a:lnTo>
                  <a:pt x="27" y="16"/>
                </a:lnTo>
                <a:lnTo>
                  <a:pt x="28" y="16"/>
                </a:lnTo>
                <a:lnTo>
                  <a:pt x="28" y="8"/>
                </a:lnTo>
                <a:lnTo>
                  <a:pt x="27" y="8"/>
                </a:lnTo>
                <a:lnTo>
                  <a:pt x="25" y="8"/>
                </a:lnTo>
                <a:lnTo>
                  <a:pt x="24" y="8"/>
                </a:lnTo>
                <a:lnTo>
                  <a:pt x="22" y="8"/>
                </a:lnTo>
                <a:lnTo>
                  <a:pt x="22" y="6"/>
                </a:lnTo>
                <a:lnTo>
                  <a:pt x="21" y="6"/>
                </a:lnTo>
                <a:lnTo>
                  <a:pt x="19" y="6"/>
                </a:lnTo>
                <a:lnTo>
                  <a:pt x="18" y="6"/>
                </a:lnTo>
                <a:lnTo>
                  <a:pt x="16" y="6"/>
                </a:lnTo>
                <a:lnTo>
                  <a:pt x="16" y="5"/>
                </a:lnTo>
                <a:lnTo>
                  <a:pt x="15" y="5"/>
                </a:lnTo>
                <a:lnTo>
                  <a:pt x="13" y="5"/>
                </a:lnTo>
                <a:lnTo>
                  <a:pt x="12" y="5"/>
                </a:lnTo>
                <a:lnTo>
                  <a:pt x="12" y="3"/>
                </a:lnTo>
                <a:lnTo>
                  <a:pt x="11" y="3"/>
                </a:lnTo>
                <a:lnTo>
                  <a:pt x="9" y="3"/>
                </a:lnTo>
                <a:lnTo>
                  <a:pt x="9" y="2"/>
                </a:lnTo>
                <a:lnTo>
                  <a:pt x="8" y="2"/>
                </a:lnTo>
                <a:lnTo>
                  <a:pt x="6" y="0"/>
                </a:lnTo>
                <a:lnTo>
                  <a:pt x="5" y="0"/>
                </a:lnTo>
                <a:lnTo>
                  <a:pt x="0" y="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19" name="Line 175"/>
          <p:cNvSpPr>
            <a:spLocks noChangeShapeType="1"/>
          </p:cNvSpPr>
          <p:nvPr/>
        </p:nvSpPr>
        <p:spPr bwMode="auto">
          <a:xfrm>
            <a:off x="6242219" y="4373563"/>
            <a:ext cx="228600" cy="138112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920" name="Line 176"/>
          <p:cNvSpPr>
            <a:spLocks noChangeShapeType="1"/>
          </p:cNvSpPr>
          <p:nvPr/>
        </p:nvSpPr>
        <p:spPr bwMode="auto">
          <a:xfrm flipH="1" flipV="1">
            <a:off x="6177133" y="4467227"/>
            <a:ext cx="244475" cy="1508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1921" name="Freeform 177"/>
          <p:cNvSpPr>
            <a:spLocks/>
          </p:cNvSpPr>
          <p:nvPr/>
        </p:nvSpPr>
        <p:spPr bwMode="auto">
          <a:xfrm>
            <a:off x="6221581" y="4422775"/>
            <a:ext cx="222250" cy="146050"/>
          </a:xfrm>
          <a:custGeom>
            <a:avLst/>
            <a:gdLst>
              <a:gd name="T0" fmla="*/ 2 w 140"/>
              <a:gd name="T1" fmla="*/ 3 h 92"/>
              <a:gd name="T2" fmla="*/ 0 w 140"/>
              <a:gd name="T3" fmla="*/ 7 h 92"/>
              <a:gd name="T4" fmla="*/ 135 w 140"/>
              <a:gd name="T5" fmla="*/ 92 h 92"/>
              <a:gd name="T6" fmla="*/ 140 w 140"/>
              <a:gd name="T7" fmla="*/ 84 h 92"/>
              <a:gd name="T8" fmla="*/ 5 w 140"/>
              <a:gd name="T9" fmla="*/ 0 h 92"/>
              <a:gd name="T10" fmla="*/ 2 w 140"/>
              <a:gd name="T11" fmla="*/ 3 h 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0"/>
              <a:gd name="T19" fmla="*/ 0 h 92"/>
              <a:gd name="T20" fmla="*/ 140 w 140"/>
              <a:gd name="T21" fmla="*/ 92 h 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0" h="92">
                <a:moveTo>
                  <a:pt x="2" y="3"/>
                </a:moveTo>
                <a:lnTo>
                  <a:pt x="0" y="7"/>
                </a:lnTo>
                <a:lnTo>
                  <a:pt x="135" y="92"/>
                </a:lnTo>
                <a:lnTo>
                  <a:pt x="140" y="84"/>
                </a:lnTo>
                <a:lnTo>
                  <a:pt x="5" y="0"/>
                </a:lnTo>
                <a:lnTo>
                  <a:pt x="2" y="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22" name="Freeform 178"/>
          <p:cNvSpPr>
            <a:spLocks/>
          </p:cNvSpPr>
          <p:nvPr/>
        </p:nvSpPr>
        <p:spPr bwMode="auto">
          <a:xfrm>
            <a:off x="6554958" y="5181600"/>
            <a:ext cx="377825" cy="14288"/>
          </a:xfrm>
          <a:custGeom>
            <a:avLst/>
            <a:gdLst>
              <a:gd name="T0" fmla="*/ 238 w 238"/>
              <a:gd name="T1" fmla="*/ 4 h 9"/>
              <a:gd name="T2" fmla="*/ 238 w 238"/>
              <a:gd name="T3" fmla="*/ 0 h 9"/>
              <a:gd name="T4" fmla="*/ 0 w 238"/>
              <a:gd name="T5" fmla="*/ 0 h 9"/>
              <a:gd name="T6" fmla="*/ 0 w 238"/>
              <a:gd name="T7" fmla="*/ 9 h 9"/>
              <a:gd name="T8" fmla="*/ 238 w 238"/>
              <a:gd name="T9" fmla="*/ 9 h 9"/>
              <a:gd name="T10" fmla="*/ 238 w 238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8"/>
              <a:gd name="T19" fmla="*/ 0 h 9"/>
              <a:gd name="T20" fmla="*/ 238 w 238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8" h="9">
                <a:moveTo>
                  <a:pt x="238" y="4"/>
                </a:moveTo>
                <a:lnTo>
                  <a:pt x="238" y="0"/>
                </a:lnTo>
                <a:lnTo>
                  <a:pt x="0" y="0"/>
                </a:lnTo>
                <a:lnTo>
                  <a:pt x="0" y="9"/>
                </a:lnTo>
                <a:lnTo>
                  <a:pt x="238" y="9"/>
                </a:lnTo>
                <a:lnTo>
                  <a:pt x="238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23" name="Freeform 179"/>
          <p:cNvSpPr>
            <a:spLocks/>
          </p:cNvSpPr>
          <p:nvPr/>
        </p:nvSpPr>
        <p:spPr bwMode="auto">
          <a:xfrm>
            <a:off x="6885156" y="5148265"/>
            <a:ext cx="63500" cy="47625"/>
          </a:xfrm>
          <a:custGeom>
            <a:avLst/>
            <a:gdLst>
              <a:gd name="T0" fmla="*/ 40 w 40"/>
              <a:gd name="T1" fmla="*/ 30 h 30"/>
              <a:gd name="T2" fmla="*/ 40 w 40"/>
              <a:gd name="T3" fmla="*/ 22 h 30"/>
              <a:gd name="T4" fmla="*/ 5 w 40"/>
              <a:gd name="T5" fmla="*/ 0 h 30"/>
              <a:gd name="T6" fmla="*/ 0 w 40"/>
              <a:gd name="T7" fmla="*/ 8 h 30"/>
              <a:gd name="T8" fmla="*/ 34 w 40"/>
              <a:gd name="T9" fmla="*/ 30 h 30"/>
              <a:gd name="T10" fmla="*/ 34 w 40"/>
              <a:gd name="T11" fmla="*/ 22 h 30"/>
              <a:gd name="T12" fmla="*/ 40 w 40"/>
              <a:gd name="T13" fmla="*/ 30 h 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0"/>
              <a:gd name="T22" fmla="*/ 0 h 30"/>
              <a:gd name="T23" fmla="*/ 40 w 40"/>
              <a:gd name="T24" fmla="*/ 30 h 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0" h="30">
                <a:moveTo>
                  <a:pt x="40" y="30"/>
                </a:moveTo>
                <a:lnTo>
                  <a:pt x="40" y="22"/>
                </a:lnTo>
                <a:lnTo>
                  <a:pt x="5" y="0"/>
                </a:lnTo>
                <a:lnTo>
                  <a:pt x="0" y="8"/>
                </a:lnTo>
                <a:lnTo>
                  <a:pt x="34" y="30"/>
                </a:lnTo>
                <a:lnTo>
                  <a:pt x="34" y="22"/>
                </a:lnTo>
                <a:lnTo>
                  <a:pt x="40" y="3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24" name="Freeform 180"/>
          <p:cNvSpPr>
            <a:spLocks/>
          </p:cNvSpPr>
          <p:nvPr/>
        </p:nvSpPr>
        <p:spPr bwMode="auto">
          <a:xfrm>
            <a:off x="6943894" y="5183188"/>
            <a:ext cx="4762" cy="12700"/>
          </a:xfrm>
          <a:custGeom>
            <a:avLst/>
            <a:gdLst>
              <a:gd name="T0" fmla="*/ 3 w 3"/>
              <a:gd name="T1" fmla="*/ 8 h 8"/>
              <a:gd name="T2" fmla="*/ 0 w 3"/>
              <a:gd name="T3" fmla="*/ 3 h 8"/>
              <a:gd name="T4" fmla="*/ 3 w 3"/>
              <a:gd name="T5" fmla="*/ 0 h 8"/>
              <a:gd name="T6" fmla="*/ 3 w 3"/>
              <a:gd name="T7" fmla="*/ 8 h 8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8"/>
              <a:gd name="T14" fmla="*/ 3 w 3"/>
              <a:gd name="T15" fmla="*/ 8 h 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8">
                <a:moveTo>
                  <a:pt x="3" y="8"/>
                </a:moveTo>
                <a:lnTo>
                  <a:pt x="0" y="3"/>
                </a:lnTo>
                <a:lnTo>
                  <a:pt x="3" y="0"/>
                </a:lnTo>
                <a:lnTo>
                  <a:pt x="3" y="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25" name="Freeform 181"/>
          <p:cNvSpPr>
            <a:spLocks/>
          </p:cNvSpPr>
          <p:nvPr/>
        </p:nvSpPr>
        <p:spPr bwMode="auto">
          <a:xfrm>
            <a:off x="6885156" y="5183190"/>
            <a:ext cx="63500" cy="47625"/>
          </a:xfrm>
          <a:custGeom>
            <a:avLst/>
            <a:gdLst>
              <a:gd name="T0" fmla="*/ 2 w 40"/>
              <a:gd name="T1" fmla="*/ 27 h 30"/>
              <a:gd name="T2" fmla="*/ 5 w 40"/>
              <a:gd name="T3" fmla="*/ 30 h 30"/>
              <a:gd name="T4" fmla="*/ 40 w 40"/>
              <a:gd name="T5" fmla="*/ 8 h 30"/>
              <a:gd name="T6" fmla="*/ 34 w 40"/>
              <a:gd name="T7" fmla="*/ 0 h 30"/>
              <a:gd name="T8" fmla="*/ 0 w 40"/>
              <a:gd name="T9" fmla="*/ 23 h 30"/>
              <a:gd name="T10" fmla="*/ 2 w 40"/>
              <a:gd name="T11" fmla="*/ 27 h 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"/>
              <a:gd name="T19" fmla="*/ 0 h 30"/>
              <a:gd name="T20" fmla="*/ 40 w 40"/>
              <a:gd name="T21" fmla="*/ 30 h 3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" h="30">
                <a:moveTo>
                  <a:pt x="2" y="27"/>
                </a:moveTo>
                <a:lnTo>
                  <a:pt x="5" y="30"/>
                </a:lnTo>
                <a:lnTo>
                  <a:pt x="40" y="8"/>
                </a:lnTo>
                <a:lnTo>
                  <a:pt x="34" y="0"/>
                </a:lnTo>
                <a:lnTo>
                  <a:pt x="0" y="23"/>
                </a:lnTo>
                <a:lnTo>
                  <a:pt x="2" y="2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26" name="Rectangle 182"/>
          <p:cNvSpPr>
            <a:spLocks noChangeArrowheads="1"/>
          </p:cNvSpPr>
          <p:nvPr/>
        </p:nvSpPr>
        <p:spPr bwMode="auto">
          <a:xfrm>
            <a:off x="5413546" y="509746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27" name="Rectangle 183"/>
          <p:cNvSpPr>
            <a:spLocks noChangeArrowheads="1"/>
          </p:cNvSpPr>
          <p:nvPr/>
        </p:nvSpPr>
        <p:spPr bwMode="auto">
          <a:xfrm>
            <a:off x="5511971" y="5097465"/>
            <a:ext cx="26987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28" name="Rectangle 184"/>
          <p:cNvSpPr>
            <a:spLocks noChangeArrowheads="1"/>
          </p:cNvSpPr>
          <p:nvPr/>
        </p:nvSpPr>
        <p:spPr bwMode="auto">
          <a:xfrm>
            <a:off x="5608808" y="509746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29" name="Rectangle 185"/>
          <p:cNvSpPr>
            <a:spLocks noChangeArrowheads="1"/>
          </p:cNvSpPr>
          <p:nvPr/>
        </p:nvSpPr>
        <p:spPr bwMode="auto">
          <a:xfrm>
            <a:off x="5707233" y="509746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30" name="Rectangle 186"/>
          <p:cNvSpPr>
            <a:spLocks noChangeArrowheads="1"/>
          </p:cNvSpPr>
          <p:nvPr/>
        </p:nvSpPr>
        <p:spPr bwMode="auto">
          <a:xfrm>
            <a:off x="5805656" y="5097465"/>
            <a:ext cx="26988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31" name="Rectangle 187"/>
          <p:cNvSpPr>
            <a:spLocks noChangeArrowheads="1"/>
          </p:cNvSpPr>
          <p:nvPr/>
        </p:nvSpPr>
        <p:spPr bwMode="auto">
          <a:xfrm>
            <a:off x="5902496" y="509746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32" name="Rectangle 188"/>
          <p:cNvSpPr>
            <a:spLocks noChangeArrowheads="1"/>
          </p:cNvSpPr>
          <p:nvPr/>
        </p:nvSpPr>
        <p:spPr bwMode="auto">
          <a:xfrm>
            <a:off x="6000921" y="5097465"/>
            <a:ext cx="26987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33" name="Rectangle 189"/>
          <p:cNvSpPr>
            <a:spLocks noChangeArrowheads="1"/>
          </p:cNvSpPr>
          <p:nvPr/>
        </p:nvSpPr>
        <p:spPr bwMode="auto">
          <a:xfrm>
            <a:off x="6097758" y="509746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34" name="Rectangle 190"/>
          <p:cNvSpPr>
            <a:spLocks noChangeArrowheads="1"/>
          </p:cNvSpPr>
          <p:nvPr/>
        </p:nvSpPr>
        <p:spPr bwMode="auto">
          <a:xfrm>
            <a:off x="6196183" y="509746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35" name="Freeform 191"/>
          <p:cNvSpPr>
            <a:spLocks/>
          </p:cNvSpPr>
          <p:nvPr/>
        </p:nvSpPr>
        <p:spPr bwMode="auto">
          <a:xfrm>
            <a:off x="6294606" y="5097465"/>
            <a:ext cx="25400" cy="14287"/>
          </a:xfrm>
          <a:custGeom>
            <a:avLst/>
            <a:gdLst>
              <a:gd name="T0" fmla="*/ 16 w 16"/>
              <a:gd name="T1" fmla="*/ 4 h 9"/>
              <a:gd name="T2" fmla="*/ 16 w 16"/>
              <a:gd name="T3" fmla="*/ 0 h 9"/>
              <a:gd name="T4" fmla="*/ 0 w 16"/>
              <a:gd name="T5" fmla="*/ 0 h 9"/>
              <a:gd name="T6" fmla="*/ 0 w 16"/>
              <a:gd name="T7" fmla="*/ 9 h 9"/>
              <a:gd name="T8" fmla="*/ 16 w 16"/>
              <a:gd name="T9" fmla="*/ 9 h 9"/>
              <a:gd name="T10" fmla="*/ 16 w 16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"/>
              <a:gd name="T19" fmla="*/ 0 h 9"/>
              <a:gd name="T20" fmla="*/ 16 w 16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" h="9">
                <a:moveTo>
                  <a:pt x="16" y="4"/>
                </a:moveTo>
                <a:lnTo>
                  <a:pt x="16" y="0"/>
                </a:lnTo>
                <a:lnTo>
                  <a:pt x="0" y="0"/>
                </a:lnTo>
                <a:lnTo>
                  <a:pt x="0" y="9"/>
                </a:lnTo>
                <a:lnTo>
                  <a:pt x="16" y="9"/>
                </a:lnTo>
                <a:lnTo>
                  <a:pt x="16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36" name="Rectangle 192"/>
          <p:cNvSpPr>
            <a:spLocks noChangeArrowheads="1"/>
          </p:cNvSpPr>
          <p:nvPr/>
        </p:nvSpPr>
        <p:spPr bwMode="auto">
          <a:xfrm>
            <a:off x="5413546" y="526891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37" name="Rectangle 193"/>
          <p:cNvSpPr>
            <a:spLocks noChangeArrowheads="1"/>
          </p:cNvSpPr>
          <p:nvPr/>
        </p:nvSpPr>
        <p:spPr bwMode="auto">
          <a:xfrm>
            <a:off x="5511971" y="5268915"/>
            <a:ext cx="26987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38" name="Rectangle 194"/>
          <p:cNvSpPr>
            <a:spLocks noChangeArrowheads="1"/>
          </p:cNvSpPr>
          <p:nvPr/>
        </p:nvSpPr>
        <p:spPr bwMode="auto">
          <a:xfrm>
            <a:off x="5608808" y="526891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39" name="Rectangle 195"/>
          <p:cNvSpPr>
            <a:spLocks noChangeArrowheads="1"/>
          </p:cNvSpPr>
          <p:nvPr/>
        </p:nvSpPr>
        <p:spPr bwMode="auto">
          <a:xfrm>
            <a:off x="5707233" y="526891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40" name="Rectangle 196"/>
          <p:cNvSpPr>
            <a:spLocks noChangeArrowheads="1"/>
          </p:cNvSpPr>
          <p:nvPr/>
        </p:nvSpPr>
        <p:spPr bwMode="auto">
          <a:xfrm>
            <a:off x="5805656" y="5268915"/>
            <a:ext cx="26988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41" name="Rectangle 197"/>
          <p:cNvSpPr>
            <a:spLocks noChangeArrowheads="1"/>
          </p:cNvSpPr>
          <p:nvPr/>
        </p:nvSpPr>
        <p:spPr bwMode="auto">
          <a:xfrm>
            <a:off x="5902496" y="526891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42" name="Rectangle 198"/>
          <p:cNvSpPr>
            <a:spLocks noChangeArrowheads="1"/>
          </p:cNvSpPr>
          <p:nvPr/>
        </p:nvSpPr>
        <p:spPr bwMode="auto">
          <a:xfrm>
            <a:off x="6000921" y="5268915"/>
            <a:ext cx="26987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43" name="Rectangle 199"/>
          <p:cNvSpPr>
            <a:spLocks noChangeArrowheads="1"/>
          </p:cNvSpPr>
          <p:nvPr/>
        </p:nvSpPr>
        <p:spPr bwMode="auto">
          <a:xfrm>
            <a:off x="6097758" y="526891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44" name="Rectangle 200"/>
          <p:cNvSpPr>
            <a:spLocks noChangeArrowheads="1"/>
          </p:cNvSpPr>
          <p:nvPr/>
        </p:nvSpPr>
        <p:spPr bwMode="auto">
          <a:xfrm>
            <a:off x="6196183" y="5268915"/>
            <a:ext cx="28575" cy="142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945" name="Freeform 201"/>
          <p:cNvSpPr>
            <a:spLocks/>
          </p:cNvSpPr>
          <p:nvPr/>
        </p:nvSpPr>
        <p:spPr bwMode="auto">
          <a:xfrm>
            <a:off x="6294606" y="5268915"/>
            <a:ext cx="25400" cy="14287"/>
          </a:xfrm>
          <a:custGeom>
            <a:avLst/>
            <a:gdLst>
              <a:gd name="T0" fmla="*/ 16 w 16"/>
              <a:gd name="T1" fmla="*/ 4 h 9"/>
              <a:gd name="T2" fmla="*/ 16 w 16"/>
              <a:gd name="T3" fmla="*/ 0 h 9"/>
              <a:gd name="T4" fmla="*/ 0 w 16"/>
              <a:gd name="T5" fmla="*/ 0 h 9"/>
              <a:gd name="T6" fmla="*/ 0 w 16"/>
              <a:gd name="T7" fmla="*/ 9 h 9"/>
              <a:gd name="T8" fmla="*/ 16 w 16"/>
              <a:gd name="T9" fmla="*/ 9 h 9"/>
              <a:gd name="T10" fmla="*/ 16 w 16"/>
              <a:gd name="T11" fmla="*/ 4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"/>
              <a:gd name="T19" fmla="*/ 0 h 9"/>
              <a:gd name="T20" fmla="*/ 16 w 16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" h="9">
                <a:moveTo>
                  <a:pt x="16" y="4"/>
                </a:moveTo>
                <a:lnTo>
                  <a:pt x="16" y="0"/>
                </a:lnTo>
                <a:lnTo>
                  <a:pt x="0" y="0"/>
                </a:lnTo>
                <a:lnTo>
                  <a:pt x="0" y="9"/>
                </a:lnTo>
                <a:lnTo>
                  <a:pt x="16" y="9"/>
                </a:lnTo>
                <a:lnTo>
                  <a:pt x="16" y="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950" name="Text Box 206"/>
              <p:cNvSpPr txBox="1">
                <a:spLocks noChangeArrowheads="1"/>
              </p:cNvSpPr>
              <p:nvPr/>
            </p:nvSpPr>
            <p:spPr bwMode="auto">
              <a:xfrm>
                <a:off x="2082969" y="3915160"/>
                <a:ext cx="609600" cy="40011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20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000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31950" name="Text Box 2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81381" y="3915160"/>
                <a:ext cx="609600" cy="400110"/>
              </a:xfrm>
              <a:prstGeom prst="rect">
                <a:avLst/>
              </a:prstGeom>
              <a:blipFill rotWithShape="0">
                <a:blip r:embed="rId4"/>
                <a:stretch>
                  <a:fillRect l="-32000" t="-115152" r="-87000" b="-178788"/>
                </a:stretch>
              </a:blip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2" name="Text Box 206"/>
              <p:cNvSpPr txBox="1">
                <a:spLocks noChangeArrowheads="1"/>
              </p:cNvSpPr>
              <p:nvPr/>
            </p:nvSpPr>
            <p:spPr bwMode="auto">
              <a:xfrm>
                <a:off x="3190250" y="3915160"/>
                <a:ext cx="609600" cy="40011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20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000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12" name="Text Box 2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88662" y="3915160"/>
                <a:ext cx="609600" cy="400110"/>
              </a:xfrm>
              <a:prstGeom prst="rect">
                <a:avLst/>
              </a:prstGeom>
              <a:blipFill rotWithShape="0">
                <a:blip r:embed="rId5"/>
                <a:stretch>
                  <a:fillRect l="-32000" t="-115152" r="-87000" b="-178788"/>
                </a:stretch>
              </a:blip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3" name="Text Box 206"/>
              <p:cNvSpPr txBox="1">
                <a:spLocks noChangeArrowheads="1"/>
              </p:cNvSpPr>
              <p:nvPr/>
            </p:nvSpPr>
            <p:spPr bwMode="auto">
              <a:xfrm>
                <a:off x="4066191" y="3915160"/>
                <a:ext cx="609600" cy="40011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20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000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13" name="Text Box 2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64603" y="3915160"/>
                <a:ext cx="609600" cy="400110"/>
              </a:xfrm>
              <a:prstGeom prst="rect">
                <a:avLst/>
              </a:prstGeom>
              <a:blipFill rotWithShape="0">
                <a:blip r:embed="rId6"/>
                <a:stretch>
                  <a:fillRect l="-33000" t="-115152" r="-86000" b="-178788"/>
                </a:stretch>
              </a:blip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4" name="Text Box 206"/>
              <p:cNvSpPr txBox="1">
                <a:spLocks noChangeArrowheads="1"/>
              </p:cNvSpPr>
              <p:nvPr/>
            </p:nvSpPr>
            <p:spPr bwMode="auto">
              <a:xfrm>
                <a:off x="5820738" y="3915160"/>
                <a:ext cx="609600" cy="40011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20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 dirty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000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14" name="Text Box 2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19150" y="3915160"/>
                <a:ext cx="609600" cy="400110"/>
              </a:xfrm>
              <a:prstGeom prst="rect">
                <a:avLst/>
              </a:prstGeom>
              <a:blipFill rotWithShape="0">
                <a:blip r:embed="rId7"/>
                <a:stretch>
                  <a:fillRect l="-33000" t="-115152" r="-86000" b="-178788"/>
                </a:stretch>
              </a:blip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 bwMode="auto">
              <a:xfrm>
                <a:off x="7164182" y="3606843"/>
                <a:ext cx="3396314" cy="10016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latin typeface="Cambria Math" panose="02040503050406030204" pitchFamily="18" charset="0"/>
                                </a:rPr>
                                <m:t>acc</m:t>
                              </m:r>
                            </m:sub>
                          </m:sSub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𝑛</m:t>
                      </m:r>
                      <m:rad>
                        <m:radPr>
                          <m:degHide m:val="o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  <m:f>
                            <m:f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num>
                            <m:den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rad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𝑛𝑅</m:t>
                              </m:r>
                            </m:e>
                          </m:d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ra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64182" y="3606843"/>
                <a:ext cx="3396314" cy="100168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 bwMode="auto">
              <a:xfrm>
                <a:off x="6607344" y="5480051"/>
                <a:ext cx="39421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05756" y="5480051"/>
                <a:ext cx="394210" cy="40011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7" name="TextBox 216"/>
              <p:cNvSpPr txBox="1"/>
              <p:nvPr/>
            </p:nvSpPr>
            <p:spPr bwMode="auto">
              <a:xfrm>
                <a:off x="2975683" y="5480051"/>
                <a:ext cx="38504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17" name="TextBox 2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974095" y="5480051"/>
                <a:ext cx="385042" cy="40011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/>
              <p:cNvSpPr txBox="1"/>
              <p:nvPr/>
            </p:nvSpPr>
            <p:spPr bwMode="auto">
              <a:xfrm>
                <a:off x="3873414" y="5480051"/>
                <a:ext cx="38504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18" name="TextBox 2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71826" y="5480051"/>
                <a:ext cx="385042" cy="40011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9" name="TextBox 218"/>
              <p:cNvSpPr txBox="1"/>
              <p:nvPr/>
            </p:nvSpPr>
            <p:spPr bwMode="auto">
              <a:xfrm>
                <a:off x="4792576" y="5480051"/>
                <a:ext cx="38504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19" name="TextBox 2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90988" y="5480051"/>
                <a:ext cx="385042" cy="40011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91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1" y="177801"/>
            <a:ext cx="9472824" cy="874935"/>
          </a:xfrm>
        </p:spPr>
        <p:txBody>
          <a:bodyPr/>
          <a:lstStyle/>
          <a:p>
            <a:pPr eaLnBrk="1" hangingPunct="1"/>
            <a:r>
              <a:rPr lang="en-US" dirty="0"/>
              <a:t>Standing wave multi-cell cavity</a:t>
            </a:r>
          </a:p>
        </p:txBody>
      </p:sp>
      <p:sp>
        <p:nvSpPr>
          <p:cNvPr id="57349" name="Rectangle 3"/>
          <p:cNvSpPr>
            <a:spLocks noChangeArrowheads="1"/>
          </p:cNvSpPr>
          <p:nvPr/>
        </p:nvSpPr>
        <p:spPr bwMode="auto">
          <a:xfrm>
            <a:off x="2026542" y="1030885"/>
            <a:ext cx="8389938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6075" indent="-346075">
              <a:buFontTx/>
              <a:buChar char="•"/>
            </a:pPr>
            <a:r>
              <a:rPr lang="en-US" sz="2400" dirty="0"/>
              <a:t>Instead of distributing the power from the amplifier, one might as well couple the cavities, such that the power automatically distributes, or have a cavity with many gaps (e.g. drift tube linac). </a:t>
            </a:r>
          </a:p>
        </p:txBody>
      </p:sp>
      <p:pic>
        <p:nvPicPr>
          <p:cNvPr id="57350" name="Picture 4" descr="scl"/>
          <p:cNvPicPr>
            <a:picLocks noChangeAspect="1" noChangeArrowheads="1"/>
          </p:cNvPicPr>
          <p:nvPr/>
        </p:nvPicPr>
        <p:blipFill>
          <a:blip r:embed="rId3" cstate="print"/>
          <a:srcRect t="7028" r="8899" b="61885"/>
          <a:stretch>
            <a:fillRect/>
          </a:stretch>
        </p:blipFill>
        <p:spPr bwMode="auto">
          <a:xfrm>
            <a:off x="3298130" y="3258145"/>
            <a:ext cx="472916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1" name="Rectangle 5"/>
          <p:cNvSpPr>
            <a:spLocks noChangeArrowheads="1"/>
          </p:cNvSpPr>
          <p:nvPr/>
        </p:nvSpPr>
        <p:spPr bwMode="auto">
          <a:xfrm>
            <a:off x="2026542" y="2796183"/>
            <a:ext cx="838993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6075" indent="-346075">
              <a:buFontTx/>
              <a:buChar char="•"/>
            </a:pPr>
            <a:r>
              <a:rPr lang="en-US" sz="2400" dirty="0"/>
              <a:t>Coupled cavity accelerating structure (side coupled)</a:t>
            </a:r>
          </a:p>
        </p:txBody>
      </p:sp>
      <p:sp>
        <p:nvSpPr>
          <p:cNvPr id="57352" name="Rectangle 6"/>
          <p:cNvSpPr>
            <a:spLocks noChangeArrowheads="1"/>
          </p:cNvSpPr>
          <p:nvPr/>
        </p:nvSpPr>
        <p:spPr bwMode="auto">
          <a:xfrm>
            <a:off x="2026544" y="5860058"/>
            <a:ext cx="7451725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6075" indent="-346075">
              <a:buFontTx/>
              <a:buChar char="•"/>
            </a:pPr>
            <a:r>
              <a:rPr lang="en-US" sz="2400" dirty="0"/>
              <a:t>The phase relation between gaps is important!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</p:spTree>
    <p:extLst>
      <p:ext uri="{BB962C8B-B14F-4D97-AF65-F5344CB8AC3E}">
        <p14:creationId xmlns:p14="http://schemas.microsoft.com/office/powerpoint/2010/main" val="38613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0-mod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694" y="4906094"/>
            <a:ext cx="5276850" cy="1619250"/>
          </a:xfrm>
          <a:prstGeom prst="rect">
            <a:avLst/>
          </a:prstGeom>
        </p:spPr>
      </p:pic>
      <p:pic>
        <p:nvPicPr>
          <p:cNvPr id="61" name="Picture 60" descr="pi2-mod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75907" y="3191582"/>
            <a:ext cx="5191125" cy="1733550"/>
          </a:xfrm>
          <a:prstGeom prst="rect">
            <a:avLst/>
          </a:prstGeom>
        </p:spPr>
      </p:pic>
      <p:pic>
        <p:nvPicPr>
          <p:cNvPr id="57" name="Picture 56" descr="2pi3-mod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9786" y="1691384"/>
            <a:ext cx="5276850" cy="1619250"/>
          </a:xfrm>
          <a:prstGeom prst="rect">
            <a:avLst/>
          </a:prstGeom>
        </p:spPr>
      </p:pic>
      <p:pic>
        <p:nvPicPr>
          <p:cNvPr id="56" name="Picture 55" descr="pi-mode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694" y="48334"/>
            <a:ext cx="5276850" cy="1619250"/>
          </a:xfrm>
          <a:prstGeom prst="rect">
            <a:avLst/>
          </a:prstGeom>
        </p:spPr>
      </p:pic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2260542" y="308684"/>
            <a:ext cx="3629025" cy="1326910"/>
          </a:xfrm>
        </p:spPr>
        <p:txBody>
          <a:bodyPr>
            <a:noAutofit/>
          </a:bodyPr>
          <a:lstStyle/>
          <a:p>
            <a:pPr eaLnBrk="1" hangingPunct="1"/>
            <a:r>
              <a:rPr lang="en-GB" sz="2800" dirty="0"/>
              <a:t>Brillouin diagram; </a:t>
            </a:r>
            <a:br>
              <a:rPr lang="en-GB" sz="2800" dirty="0"/>
            </a:br>
            <a:r>
              <a:rPr lang="en-GB" sz="2800" dirty="0"/>
              <a:t>Travelling wave structure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68" name="Line 36"/>
          <p:cNvSpPr>
            <a:spLocks noChangeShapeType="1"/>
          </p:cNvSpPr>
          <p:nvPr/>
        </p:nvSpPr>
        <p:spPr bwMode="auto">
          <a:xfrm>
            <a:off x="2723602" y="5394057"/>
            <a:ext cx="3013558" cy="583608"/>
          </a:xfrm>
          <a:prstGeom prst="line">
            <a:avLst/>
          </a:prstGeom>
          <a:noFill/>
          <a:ln w="19050">
            <a:solidFill>
              <a:srgbClr val="FF0066"/>
            </a:solidFill>
            <a:prstDash val="sysDot"/>
            <a:round/>
            <a:headEnd type="arrow" w="med" len="med"/>
            <a:tailEnd type="arrow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9" name="Line 37"/>
          <p:cNvSpPr>
            <a:spLocks noChangeShapeType="1"/>
          </p:cNvSpPr>
          <p:nvPr/>
        </p:nvSpPr>
        <p:spPr bwMode="auto">
          <a:xfrm flipV="1">
            <a:off x="5466802" y="1405632"/>
            <a:ext cx="341796" cy="3109194"/>
          </a:xfrm>
          <a:prstGeom prst="line">
            <a:avLst/>
          </a:prstGeom>
          <a:noFill/>
          <a:ln w="19050">
            <a:solidFill>
              <a:srgbClr val="FF0066"/>
            </a:solidFill>
            <a:prstDash val="sysDot"/>
            <a:round/>
            <a:headEnd type="arrow" w="med" len="med"/>
            <a:tailEnd type="arrow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0" name="Line 38"/>
          <p:cNvSpPr>
            <a:spLocks noChangeShapeType="1"/>
          </p:cNvSpPr>
          <p:nvPr/>
        </p:nvSpPr>
        <p:spPr bwMode="auto">
          <a:xfrm flipV="1">
            <a:off x="4875958" y="3048705"/>
            <a:ext cx="932640" cy="1613830"/>
          </a:xfrm>
          <a:prstGeom prst="line">
            <a:avLst/>
          </a:prstGeom>
          <a:noFill/>
          <a:ln w="19050">
            <a:solidFill>
              <a:srgbClr val="FF0066"/>
            </a:solidFill>
            <a:prstDash val="sysDot"/>
            <a:round/>
            <a:headEnd type="arrow" w="med" len="med"/>
            <a:tailEnd type="arrow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1" name="Line 5"/>
          <p:cNvSpPr>
            <a:spLocks noChangeShapeType="1"/>
          </p:cNvSpPr>
          <p:nvPr/>
        </p:nvSpPr>
        <p:spPr bwMode="auto">
          <a:xfrm>
            <a:off x="2727267" y="5968617"/>
            <a:ext cx="2760663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2" name="Line 6"/>
          <p:cNvSpPr>
            <a:spLocks noChangeShapeType="1"/>
          </p:cNvSpPr>
          <p:nvPr/>
        </p:nvSpPr>
        <p:spPr bwMode="auto">
          <a:xfrm>
            <a:off x="2727267" y="5146292"/>
            <a:ext cx="17463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" name="Line 7"/>
          <p:cNvSpPr>
            <a:spLocks noChangeShapeType="1"/>
          </p:cNvSpPr>
          <p:nvPr/>
        </p:nvSpPr>
        <p:spPr bwMode="auto">
          <a:xfrm>
            <a:off x="2727267" y="4323967"/>
            <a:ext cx="17463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4" name="Line 8"/>
          <p:cNvSpPr>
            <a:spLocks noChangeShapeType="1"/>
          </p:cNvSpPr>
          <p:nvPr/>
        </p:nvSpPr>
        <p:spPr bwMode="auto">
          <a:xfrm>
            <a:off x="2727267" y="2679317"/>
            <a:ext cx="17463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5" name="Line 9"/>
          <p:cNvSpPr>
            <a:spLocks noChangeShapeType="1"/>
          </p:cNvSpPr>
          <p:nvPr/>
        </p:nvSpPr>
        <p:spPr bwMode="auto">
          <a:xfrm flipV="1">
            <a:off x="2727265" y="1780794"/>
            <a:ext cx="0" cy="4187825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6" name="Line 10"/>
          <p:cNvSpPr>
            <a:spLocks noChangeShapeType="1"/>
          </p:cNvSpPr>
          <p:nvPr/>
        </p:nvSpPr>
        <p:spPr bwMode="auto">
          <a:xfrm>
            <a:off x="2727267" y="1780792"/>
            <a:ext cx="2760663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7" name="Line 11"/>
          <p:cNvSpPr>
            <a:spLocks noChangeShapeType="1"/>
          </p:cNvSpPr>
          <p:nvPr/>
        </p:nvSpPr>
        <p:spPr bwMode="auto">
          <a:xfrm flipV="1">
            <a:off x="5487930" y="1780794"/>
            <a:ext cx="1587" cy="4187825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8" name="Freeform 12"/>
          <p:cNvSpPr>
            <a:spLocks/>
          </p:cNvSpPr>
          <p:nvPr/>
        </p:nvSpPr>
        <p:spPr bwMode="auto">
          <a:xfrm>
            <a:off x="2752667" y="4498592"/>
            <a:ext cx="2697163" cy="896938"/>
          </a:xfrm>
          <a:custGeom>
            <a:avLst/>
            <a:gdLst>
              <a:gd name="T0" fmla="*/ 0 w 1840"/>
              <a:gd name="T1" fmla="*/ 565 h 565"/>
              <a:gd name="T2" fmla="*/ 7 w 1840"/>
              <a:gd name="T3" fmla="*/ 565 h 565"/>
              <a:gd name="T4" fmla="*/ 42 w 1840"/>
              <a:gd name="T5" fmla="*/ 564 h 565"/>
              <a:gd name="T6" fmla="*/ 65 w 1840"/>
              <a:gd name="T7" fmla="*/ 562 h 565"/>
              <a:gd name="T8" fmla="*/ 94 w 1840"/>
              <a:gd name="T9" fmla="*/ 561 h 565"/>
              <a:gd name="T10" fmla="*/ 136 w 1840"/>
              <a:gd name="T11" fmla="*/ 557 h 565"/>
              <a:gd name="T12" fmla="*/ 168 w 1840"/>
              <a:gd name="T13" fmla="*/ 554 h 565"/>
              <a:gd name="T14" fmla="*/ 215 w 1840"/>
              <a:gd name="T15" fmla="*/ 546 h 565"/>
              <a:gd name="T16" fmla="*/ 351 w 1840"/>
              <a:gd name="T17" fmla="*/ 520 h 565"/>
              <a:gd name="T18" fmla="*/ 463 w 1840"/>
              <a:gd name="T19" fmla="*/ 493 h 565"/>
              <a:gd name="T20" fmla="*/ 643 w 1840"/>
              <a:gd name="T21" fmla="*/ 437 h 565"/>
              <a:gd name="T22" fmla="*/ 794 w 1840"/>
              <a:gd name="T23" fmla="*/ 384 h 565"/>
              <a:gd name="T24" fmla="*/ 931 w 1840"/>
              <a:gd name="T25" fmla="*/ 331 h 565"/>
              <a:gd name="T26" fmla="*/ 1067 w 1840"/>
              <a:gd name="T27" fmla="*/ 278 h 565"/>
              <a:gd name="T28" fmla="*/ 1197 w 1840"/>
              <a:gd name="T29" fmla="*/ 224 h 565"/>
              <a:gd name="T30" fmla="*/ 1332 w 1840"/>
              <a:gd name="T31" fmla="*/ 169 h 565"/>
              <a:gd name="T32" fmla="*/ 1464 w 1840"/>
              <a:gd name="T33" fmla="*/ 115 h 565"/>
              <a:gd name="T34" fmla="*/ 1598 w 1840"/>
              <a:gd name="T35" fmla="*/ 63 h 565"/>
              <a:gd name="T36" fmla="*/ 1682 w 1840"/>
              <a:gd name="T37" fmla="*/ 33 h 565"/>
              <a:gd name="T38" fmla="*/ 1725 w 1840"/>
              <a:gd name="T39" fmla="*/ 20 h 565"/>
              <a:gd name="T40" fmla="*/ 1751 w 1840"/>
              <a:gd name="T41" fmla="*/ 15 h 565"/>
              <a:gd name="T42" fmla="*/ 1769 w 1840"/>
              <a:gd name="T43" fmla="*/ 10 h 565"/>
              <a:gd name="T44" fmla="*/ 1786 w 1840"/>
              <a:gd name="T45" fmla="*/ 6 h 565"/>
              <a:gd name="T46" fmla="*/ 1807 w 1840"/>
              <a:gd name="T47" fmla="*/ 3 h 565"/>
              <a:gd name="T48" fmla="*/ 1821 w 1840"/>
              <a:gd name="T49" fmla="*/ 1 h 565"/>
              <a:gd name="T50" fmla="*/ 1840 w 1840"/>
              <a:gd name="T51" fmla="*/ 0 h 565"/>
              <a:gd name="T52" fmla="*/ 1821 w 1840"/>
              <a:gd name="T53" fmla="*/ 1 h 565"/>
              <a:gd name="T54" fmla="*/ 1807 w 1840"/>
              <a:gd name="T55" fmla="*/ 3 h 565"/>
              <a:gd name="T56" fmla="*/ 1786 w 1840"/>
              <a:gd name="T57" fmla="*/ 6 h 565"/>
              <a:gd name="T58" fmla="*/ 1769 w 1840"/>
              <a:gd name="T59" fmla="*/ 10 h 565"/>
              <a:gd name="T60" fmla="*/ 1751 w 1840"/>
              <a:gd name="T61" fmla="*/ 15 h 565"/>
              <a:gd name="T62" fmla="*/ 1725 w 1840"/>
              <a:gd name="T63" fmla="*/ 20 h 565"/>
              <a:gd name="T64" fmla="*/ 1682 w 1840"/>
              <a:gd name="T65" fmla="*/ 33 h 565"/>
              <a:gd name="T66" fmla="*/ 1598 w 1840"/>
              <a:gd name="T67" fmla="*/ 63 h 565"/>
              <a:gd name="T68" fmla="*/ 1464 w 1840"/>
              <a:gd name="T69" fmla="*/ 115 h 565"/>
              <a:gd name="T70" fmla="*/ 1332 w 1840"/>
              <a:gd name="T71" fmla="*/ 169 h 565"/>
              <a:gd name="T72" fmla="*/ 1197 w 1840"/>
              <a:gd name="T73" fmla="*/ 224 h 565"/>
              <a:gd name="T74" fmla="*/ 1067 w 1840"/>
              <a:gd name="T75" fmla="*/ 278 h 565"/>
              <a:gd name="T76" fmla="*/ 931 w 1840"/>
              <a:gd name="T77" fmla="*/ 331 h 565"/>
              <a:gd name="T78" fmla="*/ 794 w 1840"/>
              <a:gd name="T79" fmla="*/ 384 h 565"/>
              <a:gd name="T80" fmla="*/ 643 w 1840"/>
              <a:gd name="T81" fmla="*/ 437 h 565"/>
              <a:gd name="T82" fmla="*/ 463 w 1840"/>
              <a:gd name="T83" fmla="*/ 493 h 565"/>
              <a:gd name="T84" fmla="*/ 351 w 1840"/>
              <a:gd name="T85" fmla="*/ 520 h 565"/>
              <a:gd name="T86" fmla="*/ 215 w 1840"/>
              <a:gd name="T87" fmla="*/ 546 h 565"/>
              <a:gd name="T88" fmla="*/ 168 w 1840"/>
              <a:gd name="T89" fmla="*/ 554 h 565"/>
              <a:gd name="T90" fmla="*/ 136 w 1840"/>
              <a:gd name="T91" fmla="*/ 557 h 565"/>
              <a:gd name="T92" fmla="*/ 94 w 1840"/>
              <a:gd name="T93" fmla="*/ 561 h 565"/>
              <a:gd name="T94" fmla="*/ 65 w 1840"/>
              <a:gd name="T95" fmla="*/ 562 h 565"/>
              <a:gd name="T96" fmla="*/ 42 w 1840"/>
              <a:gd name="T97" fmla="*/ 564 h 565"/>
              <a:gd name="T98" fmla="*/ 7 w 1840"/>
              <a:gd name="T99" fmla="*/ 565 h 565"/>
              <a:gd name="T100" fmla="*/ 0 w 1840"/>
              <a:gd name="T101" fmla="*/ 565 h 56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840"/>
              <a:gd name="T154" fmla="*/ 0 h 565"/>
              <a:gd name="T155" fmla="*/ 1840 w 1840"/>
              <a:gd name="T156" fmla="*/ 565 h 565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840" h="565">
                <a:moveTo>
                  <a:pt x="0" y="565"/>
                </a:moveTo>
                <a:lnTo>
                  <a:pt x="7" y="565"/>
                </a:lnTo>
                <a:lnTo>
                  <a:pt x="42" y="564"/>
                </a:lnTo>
                <a:lnTo>
                  <a:pt x="65" y="562"/>
                </a:lnTo>
                <a:lnTo>
                  <a:pt x="94" y="561"/>
                </a:lnTo>
                <a:lnTo>
                  <a:pt x="136" y="557"/>
                </a:lnTo>
                <a:lnTo>
                  <a:pt x="168" y="554"/>
                </a:lnTo>
                <a:lnTo>
                  <a:pt x="215" y="546"/>
                </a:lnTo>
                <a:lnTo>
                  <a:pt x="351" y="520"/>
                </a:lnTo>
                <a:lnTo>
                  <a:pt x="463" y="493"/>
                </a:lnTo>
                <a:lnTo>
                  <a:pt x="643" y="437"/>
                </a:lnTo>
                <a:lnTo>
                  <a:pt x="794" y="384"/>
                </a:lnTo>
                <a:lnTo>
                  <a:pt x="931" y="331"/>
                </a:lnTo>
                <a:lnTo>
                  <a:pt x="1067" y="278"/>
                </a:lnTo>
                <a:lnTo>
                  <a:pt x="1197" y="224"/>
                </a:lnTo>
                <a:lnTo>
                  <a:pt x="1332" y="169"/>
                </a:lnTo>
                <a:lnTo>
                  <a:pt x="1464" y="115"/>
                </a:lnTo>
                <a:lnTo>
                  <a:pt x="1598" y="63"/>
                </a:lnTo>
                <a:lnTo>
                  <a:pt x="1682" y="33"/>
                </a:lnTo>
                <a:lnTo>
                  <a:pt x="1725" y="20"/>
                </a:lnTo>
                <a:lnTo>
                  <a:pt x="1751" y="15"/>
                </a:lnTo>
                <a:lnTo>
                  <a:pt x="1769" y="10"/>
                </a:lnTo>
                <a:lnTo>
                  <a:pt x="1786" y="6"/>
                </a:lnTo>
                <a:lnTo>
                  <a:pt x="1807" y="3"/>
                </a:lnTo>
                <a:lnTo>
                  <a:pt x="1821" y="1"/>
                </a:lnTo>
                <a:lnTo>
                  <a:pt x="1840" y="0"/>
                </a:lnTo>
                <a:lnTo>
                  <a:pt x="1821" y="1"/>
                </a:lnTo>
                <a:lnTo>
                  <a:pt x="1807" y="3"/>
                </a:lnTo>
                <a:lnTo>
                  <a:pt x="1786" y="6"/>
                </a:lnTo>
                <a:lnTo>
                  <a:pt x="1769" y="10"/>
                </a:lnTo>
                <a:lnTo>
                  <a:pt x="1751" y="15"/>
                </a:lnTo>
                <a:lnTo>
                  <a:pt x="1725" y="20"/>
                </a:lnTo>
                <a:lnTo>
                  <a:pt x="1682" y="33"/>
                </a:lnTo>
                <a:lnTo>
                  <a:pt x="1598" y="63"/>
                </a:lnTo>
                <a:lnTo>
                  <a:pt x="1464" y="115"/>
                </a:lnTo>
                <a:lnTo>
                  <a:pt x="1332" y="169"/>
                </a:lnTo>
                <a:lnTo>
                  <a:pt x="1197" y="224"/>
                </a:lnTo>
                <a:lnTo>
                  <a:pt x="1067" y="278"/>
                </a:lnTo>
                <a:lnTo>
                  <a:pt x="931" y="331"/>
                </a:lnTo>
                <a:lnTo>
                  <a:pt x="794" y="384"/>
                </a:lnTo>
                <a:lnTo>
                  <a:pt x="643" y="437"/>
                </a:lnTo>
                <a:lnTo>
                  <a:pt x="463" y="493"/>
                </a:lnTo>
                <a:lnTo>
                  <a:pt x="351" y="520"/>
                </a:lnTo>
                <a:lnTo>
                  <a:pt x="215" y="546"/>
                </a:lnTo>
                <a:lnTo>
                  <a:pt x="168" y="554"/>
                </a:lnTo>
                <a:lnTo>
                  <a:pt x="136" y="557"/>
                </a:lnTo>
                <a:lnTo>
                  <a:pt x="94" y="561"/>
                </a:lnTo>
                <a:lnTo>
                  <a:pt x="65" y="562"/>
                </a:lnTo>
                <a:lnTo>
                  <a:pt x="42" y="564"/>
                </a:lnTo>
                <a:lnTo>
                  <a:pt x="7" y="565"/>
                </a:lnTo>
                <a:lnTo>
                  <a:pt x="0" y="565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" name="Freeform 13"/>
          <p:cNvSpPr>
            <a:spLocks/>
          </p:cNvSpPr>
          <p:nvPr/>
        </p:nvSpPr>
        <p:spPr bwMode="auto">
          <a:xfrm>
            <a:off x="2786005" y="3139692"/>
            <a:ext cx="2695575" cy="1068388"/>
          </a:xfrm>
          <a:custGeom>
            <a:avLst/>
            <a:gdLst>
              <a:gd name="T0" fmla="*/ 1839 w 1839"/>
              <a:gd name="T1" fmla="*/ 673 h 673"/>
              <a:gd name="T2" fmla="*/ 1833 w 1839"/>
              <a:gd name="T3" fmla="*/ 673 h 673"/>
              <a:gd name="T4" fmla="*/ 1807 w 1839"/>
              <a:gd name="T5" fmla="*/ 671 h 673"/>
              <a:gd name="T6" fmla="*/ 1791 w 1839"/>
              <a:gd name="T7" fmla="*/ 670 h 673"/>
              <a:gd name="T8" fmla="*/ 1768 w 1839"/>
              <a:gd name="T9" fmla="*/ 666 h 673"/>
              <a:gd name="T10" fmla="*/ 1749 w 1839"/>
              <a:gd name="T11" fmla="*/ 663 h 673"/>
              <a:gd name="T12" fmla="*/ 1697 w 1839"/>
              <a:gd name="T13" fmla="*/ 650 h 673"/>
              <a:gd name="T14" fmla="*/ 1544 w 1839"/>
              <a:gd name="T15" fmla="*/ 597 h 673"/>
              <a:gd name="T16" fmla="*/ 1410 w 1839"/>
              <a:gd name="T17" fmla="*/ 542 h 673"/>
              <a:gd name="T18" fmla="*/ 1290 w 1839"/>
              <a:gd name="T19" fmla="*/ 490 h 673"/>
              <a:gd name="T20" fmla="*/ 1163 w 1839"/>
              <a:gd name="T21" fmla="*/ 433 h 673"/>
              <a:gd name="T22" fmla="*/ 1041 w 1839"/>
              <a:gd name="T23" fmla="*/ 379 h 673"/>
              <a:gd name="T24" fmla="*/ 925 w 1839"/>
              <a:gd name="T25" fmla="*/ 327 h 673"/>
              <a:gd name="T26" fmla="*/ 802 w 1839"/>
              <a:gd name="T27" fmla="*/ 272 h 673"/>
              <a:gd name="T28" fmla="*/ 680 w 1839"/>
              <a:gd name="T29" fmla="*/ 218 h 673"/>
              <a:gd name="T30" fmla="*/ 559 w 1839"/>
              <a:gd name="T31" fmla="*/ 167 h 673"/>
              <a:gd name="T32" fmla="*/ 424 w 1839"/>
              <a:gd name="T33" fmla="*/ 112 h 673"/>
              <a:gd name="T34" fmla="*/ 279 w 1839"/>
              <a:gd name="T35" fmla="*/ 60 h 673"/>
              <a:gd name="T36" fmla="*/ 187 w 1839"/>
              <a:gd name="T37" fmla="*/ 32 h 673"/>
              <a:gd name="T38" fmla="*/ 132 w 1839"/>
              <a:gd name="T39" fmla="*/ 19 h 673"/>
              <a:gd name="T40" fmla="*/ 92 w 1839"/>
              <a:gd name="T41" fmla="*/ 12 h 673"/>
              <a:gd name="T42" fmla="*/ 70 w 1839"/>
              <a:gd name="T43" fmla="*/ 7 h 673"/>
              <a:gd name="T44" fmla="*/ 58 w 1839"/>
              <a:gd name="T45" fmla="*/ 6 h 673"/>
              <a:gd name="T46" fmla="*/ 42 w 1839"/>
              <a:gd name="T47" fmla="*/ 4 h 673"/>
              <a:gd name="T48" fmla="*/ 23 w 1839"/>
              <a:gd name="T49" fmla="*/ 2 h 673"/>
              <a:gd name="T50" fmla="*/ 0 w 1839"/>
              <a:gd name="T51" fmla="*/ 0 h 673"/>
              <a:gd name="T52" fmla="*/ 23 w 1839"/>
              <a:gd name="T53" fmla="*/ 2 h 673"/>
              <a:gd name="T54" fmla="*/ 42 w 1839"/>
              <a:gd name="T55" fmla="*/ 4 h 673"/>
              <a:gd name="T56" fmla="*/ 58 w 1839"/>
              <a:gd name="T57" fmla="*/ 6 h 673"/>
              <a:gd name="T58" fmla="*/ 70 w 1839"/>
              <a:gd name="T59" fmla="*/ 7 h 673"/>
              <a:gd name="T60" fmla="*/ 92 w 1839"/>
              <a:gd name="T61" fmla="*/ 12 h 673"/>
              <a:gd name="T62" fmla="*/ 132 w 1839"/>
              <a:gd name="T63" fmla="*/ 19 h 673"/>
              <a:gd name="T64" fmla="*/ 187 w 1839"/>
              <a:gd name="T65" fmla="*/ 32 h 673"/>
              <a:gd name="T66" fmla="*/ 279 w 1839"/>
              <a:gd name="T67" fmla="*/ 60 h 673"/>
              <a:gd name="T68" fmla="*/ 424 w 1839"/>
              <a:gd name="T69" fmla="*/ 112 h 673"/>
              <a:gd name="T70" fmla="*/ 559 w 1839"/>
              <a:gd name="T71" fmla="*/ 167 h 673"/>
              <a:gd name="T72" fmla="*/ 680 w 1839"/>
              <a:gd name="T73" fmla="*/ 218 h 673"/>
              <a:gd name="T74" fmla="*/ 802 w 1839"/>
              <a:gd name="T75" fmla="*/ 272 h 673"/>
              <a:gd name="T76" fmla="*/ 925 w 1839"/>
              <a:gd name="T77" fmla="*/ 327 h 673"/>
              <a:gd name="T78" fmla="*/ 1041 w 1839"/>
              <a:gd name="T79" fmla="*/ 379 h 673"/>
              <a:gd name="T80" fmla="*/ 1163 w 1839"/>
              <a:gd name="T81" fmla="*/ 433 h 673"/>
              <a:gd name="T82" fmla="*/ 1290 w 1839"/>
              <a:gd name="T83" fmla="*/ 490 h 673"/>
              <a:gd name="T84" fmla="*/ 1410 w 1839"/>
              <a:gd name="T85" fmla="*/ 542 h 673"/>
              <a:gd name="T86" fmla="*/ 1544 w 1839"/>
              <a:gd name="T87" fmla="*/ 597 h 673"/>
              <a:gd name="T88" fmla="*/ 1697 w 1839"/>
              <a:gd name="T89" fmla="*/ 650 h 673"/>
              <a:gd name="T90" fmla="*/ 1749 w 1839"/>
              <a:gd name="T91" fmla="*/ 663 h 673"/>
              <a:gd name="T92" fmla="*/ 1768 w 1839"/>
              <a:gd name="T93" fmla="*/ 666 h 673"/>
              <a:gd name="T94" fmla="*/ 1791 w 1839"/>
              <a:gd name="T95" fmla="*/ 670 h 673"/>
              <a:gd name="T96" fmla="*/ 1807 w 1839"/>
              <a:gd name="T97" fmla="*/ 671 h 673"/>
              <a:gd name="T98" fmla="*/ 1833 w 1839"/>
              <a:gd name="T99" fmla="*/ 673 h 673"/>
              <a:gd name="T100" fmla="*/ 1839 w 1839"/>
              <a:gd name="T101" fmla="*/ 673 h 67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839"/>
              <a:gd name="T154" fmla="*/ 0 h 673"/>
              <a:gd name="T155" fmla="*/ 1839 w 1839"/>
              <a:gd name="T156" fmla="*/ 673 h 67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839" h="673">
                <a:moveTo>
                  <a:pt x="1839" y="673"/>
                </a:moveTo>
                <a:lnTo>
                  <a:pt x="1833" y="673"/>
                </a:lnTo>
                <a:lnTo>
                  <a:pt x="1807" y="671"/>
                </a:lnTo>
                <a:lnTo>
                  <a:pt x="1791" y="670"/>
                </a:lnTo>
                <a:lnTo>
                  <a:pt x="1768" y="666"/>
                </a:lnTo>
                <a:lnTo>
                  <a:pt x="1749" y="663"/>
                </a:lnTo>
                <a:lnTo>
                  <a:pt x="1697" y="650"/>
                </a:lnTo>
                <a:lnTo>
                  <a:pt x="1544" y="597"/>
                </a:lnTo>
                <a:lnTo>
                  <a:pt x="1410" y="542"/>
                </a:lnTo>
                <a:lnTo>
                  <a:pt x="1290" y="490"/>
                </a:lnTo>
                <a:lnTo>
                  <a:pt x="1163" y="433"/>
                </a:lnTo>
                <a:lnTo>
                  <a:pt x="1041" y="379"/>
                </a:lnTo>
                <a:lnTo>
                  <a:pt x="925" y="327"/>
                </a:lnTo>
                <a:lnTo>
                  <a:pt x="802" y="272"/>
                </a:lnTo>
                <a:lnTo>
                  <a:pt x="680" y="218"/>
                </a:lnTo>
                <a:lnTo>
                  <a:pt x="559" y="167"/>
                </a:lnTo>
                <a:lnTo>
                  <a:pt x="424" y="112"/>
                </a:lnTo>
                <a:lnTo>
                  <a:pt x="279" y="60"/>
                </a:lnTo>
                <a:lnTo>
                  <a:pt x="187" y="32"/>
                </a:lnTo>
                <a:lnTo>
                  <a:pt x="132" y="19"/>
                </a:lnTo>
                <a:lnTo>
                  <a:pt x="92" y="12"/>
                </a:lnTo>
                <a:lnTo>
                  <a:pt x="70" y="7"/>
                </a:lnTo>
                <a:lnTo>
                  <a:pt x="58" y="6"/>
                </a:lnTo>
                <a:lnTo>
                  <a:pt x="42" y="4"/>
                </a:lnTo>
                <a:lnTo>
                  <a:pt x="23" y="2"/>
                </a:lnTo>
                <a:lnTo>
                  <a:pt x="0" y="0"/>
                </a:lnTo>
                <a:lnTo>
                  <a:pt x="23" y="2"/>
                </a:lnTo>
                <a:lnTo>
                  <a:pt x="42" y="4"/>
                </a:lnTo>
                <a:lnTo>
                  <a:pt x="58" y="6"/>
                </a:lnTo>
                <a:lnTo>
                  <a:pt x="70" y="7"/>
                </a:lnTo>
                <a:lnTo>
                  <a:pt x="92" y="12"/>
                </a:lnTo>
                <a:lnTo>
                  <a:pt x="132" y="19"/>
                </a:lnTo>
                <a:lnTo>
                  <a:pt x="187" y="32"/>
                </a:lnTo>
                <a:lnTo>
                  <a:pt x="279" y="60"/>
                </a:lnTo>
                <a:lnTo>
                  <a:pt x="424" y="112"/>
                </a:lnTo>
                <a:lnTo>
                  <a:pt x="559" y="167"/>
                </a:lnTo>
                <a:lnTo>
                  <a:pt x="680" y="218"/>
                </a:lnTo>
                <a:lnTo>
                  <a:pt x="802" y="272"/>
                </a:lnTo>
                <a:lnTo>
                  <a:pt x="925" y="327"/>
                </a:lnTo>
                <a:lnTo>
                  <a:pt x="1041" y="379"/>
                </a:lnTo>
                <a:lnTo>
                  <a:pt x="1163" y="433"/>
                </a:lnTo>
                <a:lnTo>
                  <a:pt x="1290" y="490"/>
                </a:lnTo>
                <a:lnTo>
                  <a:pt x="1410" y="542"/>
                </a:lnTo>
                <a:lnTo>
                  <a:pt x="1544" y="597"/>
                </a:lnTo>
                <a:lnTo>
                  <a:pt x="1697" y="650"/>
                </a:lnTo>
                <a:lnTo>
                  <a:pt x="1749" y="663"/>
                </a:lnTo>
                <a:lnTo>
                  <a:pt x="1768" y="666"/>
                </a:lnTo>
                <a:lnTo>
                  <a:pt x="1791" y="670"/>
                </a:lnTo>
                <a:lnTo>
                  <a:pt x="1807" y="671"/>
                </a:lnTo>
                <a:lnTo>
                  <a:pt x="1833" y="673"/>
                </a:lnTo>
                <a:lnTo>
                  <a:pt x="1839" y="673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0" name="Freeform 14"/>
          <p:cNvSpPr>
            <a:spLocks/>
          </p:cNvSpPr>
          <p:nvPr/>
        </p:nvSpPr>
        <p:spPr bwMode="auto">
          <a:xfrm>
            <a:off x="2771717" y="1780792"/>
            <a:ext cx="2252663" cy="838200"/>
          </a:xfrm>
          <a:custGeom>
            <a:avLst/>
            <a:gdLst>
              <a:gd name="T0" fmla="*/ 0 w 1537"/>
              <a:gd name="T1" fmla="*/ 528 h 528"/>
              <a:gd name="T2" fmla="*/ 16 w 1537"/>
              <a:gd name="T3" fmla="*/ 526 h 528"/>
              <a:gd name="T4" fmla="*/ 29 w 1537"/>
              <a:gd name="T5" fmla="*/ 526 h 528"/>
              <a:gd name="T6" fmla="*/ 39 w 1537"/>
              <a:gd name="T7" fmla="*/ 525 h 528"/>
              <a:gd name="T8" fmla="*/ 54 w 1537"/>
              <a:gd name="T9" fmla="*/ 523 h 528"/>
              <a:gd name="T10" fmla="*/ 94 w 1537"/>
              <a:gd name="T11" fmla="*/ 518 h 528"/>
              <a:gd name="T12" fmla="*/ 129 w 1537"/>
              <a:gd name="T13" fmla="*/ 512 h 528"/>
              <a:gd name="T14" fmla="*/ 235 w 1537"/>
              <a:gd name="T15" fmla="*/ 486 h 528"/>
              <a:gd name="T16" fmla="*/ 401 w 1537"/>
              <a:gd name="T17" fmla="*/ 430 h 528"/>
              <a:gd name="T18" fmla="*/ 546 w 1537"/>
              <a:gd name="T19" fmla="*/ 375 h 528"/>
              <a:gd name="T20" fmla="*/ 677 w 1537"/>
              <a:gd name="T21" fmla="*/ 321 h 528"/>
              <a:gd name="T22" fmla="*/ 803 w 1537"/>
              <a:gd name="T23" fmla="*/ 271 h 528"/>
              <a:gd name="T24" fmla="*/ 935 w 1537"/>
              <a:gd name="T25" fmla="*/ 215 h 528"/>
              <a:gd name="T26" fmla="*/ 1066 w 1537"/>
              <a:gd name="T27" fmla="*/ 163 h 528"/>
              <a:gd name="T28" fmla="*/ 1210 w 1537"/>
              <a:gd name="T29" fmla="*/ 106 h 528"/>
              <a:gd name="T30" fmla="*/ 1359 w 1537"/>
              <a:gd name="T31" fmla="*/ 53 h 528"/>
              <a:gd name="T32" fmla="*/ 1529 w 1537"/>
              <a:gd name="T33" fmla="*/ 2 h 528"/>
              <a:gd name="T34" fmla="*/ 1537 w 1537"/>
              <a:gd name="T35" fmla="*/ 0 h 528"/>
              <a:gd name="T36" fmla="*/ 1529 w 1537"/>
              <a:gd name="T37" fmla="*/ 2 h 528"/>
              <a:gd name="T38" fmla="*/ 1359 w 1537"/>
              <a:gd name="T39" fmla="*/ 53 h 528"/>
              <a:gd name="T40" fmla="*/ 1210 w 1537"/>
              <a:gd name="T41" fmla="*/ 106 h 528"/>
              <a:gd name="T42" fmla="*/ 1066 w 1537"/>
              <a:gd name="T43" fmla="*/ 163 h 528"/>
              <a:gd name="T44" fmla="*/ 935 w 1537"/>
              <a:gd name="T45" fmla="*/ 215 h 528"/>
              <a:gd name="T46" fmla="*/ 803 w 1537"/>
              <a:gd name="T47" fmla="*/ 271 h 528"/>
              <a:gd name="T48" fmla="*/ 677 w 1537"/>
              <a:gd name="T49" fmla="*/ 321 h 528"/>
              <a:gd name="T50" fmla="*/ 546 w 1537"/>
              <a:gd name="T51" fmla="*/ 375 h 528"/>
              <a:gd name="T52" fmla="*/ 401 w 1537"/>
              <a:gd name="T53" fmla="*/ 430 h 528"/>
              <a:gd name="T54" fmla="*/ 235 w 1537"/>
              <a:gd name="T55" fmla="*/ 486 h 528"/>
              <a:gd name="T56" fmla="*/ 129 w 1537"/>
              <a:gd name="T57" fmla="*/ 512 h 528"/>
              <a:gd name="T58" fmla="*/ 94 w 1537"/>
              <a:gd name="T59" fmla="*/ 518 h 528"/>
              <a:gd name="T60" fmla="*/ 54 w 1537"/>
              <a:gd name="T61" fmla="*/ 523 h 528"/>
              <a:gd name="T62" fmla="*/ 39 w 1537"/>
              <a:gd name="T63" fmla="*/ 525 h 528"/>
              <a:gd name="T64" fmla="*/ 29 w 1537"/>
              <a:gd name="T65" fmla="*/ 526 h 528"/>
              <a:gd name="T66" fmla="*/ 16 w 1537"/>
              <a:gd name="T67" fmla="*/ 526 h 528"/>
              <a:gd name="T68" fmla="*/ 0 w 1537"/>
              <a:gd name="T69" fmla="*/ 528 h 52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537"/>
              <a:gd name="T106" fmla="*/ 0 h 528"/>
              <a:gd name="T107" fmla="*/ 1537 w 1537"/>
              <a:gd name="T108" fmla="*/ 528 h 52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537" h="528">
                <a:moveTo>
                  <a:pt x="0" y="528"/>
                </a:moveTo>
                <a:lnTo>
                  <a:pt x="16" y="526"/>
                </a:lnTo>
                <a:lnTo>
                  <a:pt x="29" y="526"/>
                </a:lnTo>
                <a:lnTo>
                  <a:pt x="39" y="525"/>
                </a:lnTo>
                <a:lnTo>
                  <a:pt x="54" y="523"/>
                </a:lnTo>
                <a:lnTo>
                  <a:pt x="94" y="518"/>
                </a:lnTo>
                <a:lnTo>
                  <a:pt x="129" y="512"/>
                </a:lnTo>
                <a:lnTo>
                  <a:pt x="235" y="486"/>
                </a:lnTo>
                <a:lnTo>
                  <a:pt x="401" y="430"/>
                </a:lnTo>
                <a:lnTo>
                  <a:pt x="546" y="375"/>
                </a:lnTo>
                <a:lnTo>
                  <a:pt x="677" y="321"/>
                </a:lnTo>
                <a:lnTo>
                  <a:pt x="803" y="271"/>
                </a:lnTo>
                <a:lnTo>
                  <a:pt x="935" y="215"/>
                </a:lnTo>
                <a:lnTo>
                  <a:pt x="1066" y="163"/>
                </a:lnTo>
                <a:lnTo>
                  <a:pt x="1210" y="106"/>
                </a:lnTo>
                <a:lnTo>
                  <a:pt x="1359" y="53"/>
                </a:lnTo>
                <a:lnTo>
                  <a:pt x="1529" y="2"/>
                </a:lnTo>
                <a:lnTo>
                  <a:pt x="1537" y="0"/>
                </a:lnTo>
                <a:lnTo>
                  <a:pt x="1529" y="2"/>
                </a:lnTo>
                <a:lnTo>
                  <a:pt x="1359" y="53"/>
                </a:lnTo>
                <a:lnTo>
                  <a:pt x="1210" y="106"/>
                </a:lnTo>
                <a:lnTo>
                  <a:pt x="1066" y="163"/>
                </a:lnTo>
                <a:lnTo>
                  <a:pt x="935" y="215"/>
                </a:lnTo>
                <a:lnTo>
                  <a:pt x="803" y="271"/>
                </a:lnTo>
                <a:lnTo>
                  <a:pt x="677" y="321"/>
                </a:lnTo>
                <a:lnTo>
                  <a:pt x="546" y="375"/>
                </a:lnTo>
                <a:lnTo>
                  <a:pt x="401" y="430"/>
                </a:lnTo>
                <a:lnTo>
                  <a:pt x="235" y="486"/>
                </a:lnTo>
                <a:lnTo>
                  <a:pt x="129" y="512"/>
                </a:lnTo>
                <a:lnTo>
                  <a:pt x="94" y="518"/>
                </a:lnTo>
                <a:lnTo>
                  <a:pt x="54" y="523"/>
                </a:lnTo>
                <a:lnTo>
                  <a:pt x="39" y="525"/>
                </a:lnTo>
                <a:lnTo>
                  <a:pt x="29" y="526"/>
                </a:lnTo>
                <a:lnTo>
                  <a:pt x="16" y="526"/>
                </a:lnTo>
                <a:lnTo>
                  <a:pt x="0" y="528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" name="Freeform 15"/>
          <p:cNvSpPr>
            <a:spLocks/>
          </p:cNvSpPr>
          <p:nvPr/>
        </p:nvSpPr>
        <p:spPr bwMode="auto">
          <a:xfrm>
            <a:off x="2727267" y="2685667"/>
            <a:ext cx="2760663" cy="3282950"/>
          </a:xfrm>
          <a:custGeom>
            <a:avLst/>
            <a:gdLst>
              <a:gd name="T0" fmla="*/ 95 w 1884"/>
              <a:gd name="T1" fmla="*/ 2015 h 2068"/>
              <a:gd name="T2" fmla="*/ 297 w 1884"/>
              <a:gd name="T3" fmla="*/ 1905 h 2068"/>
              <a:gd name="T4" fmla="*/ 491 w 1884"/>
              <a:gd name="T5" fmla="*/ 1797 h 2068"/>
              <a:gd name="T6" fmla="*/ 690 w 1884"/>
              <a:gd name="T7" fmla="*/ 1688 h 2068"/>
              <a:gd name="T8" fmla="*/ 884 w 1884"/>
              <a:gd name="T9" fmla="*/ 1582 h 2068"/>
              <a:gd name="T10" fmla="*/ 1081 w 1884"/>
              <a:gd name="T11" fmla="*/ 1473 h 2068"/>
              <a:gd name="T12" fmla="*/ 1274 w 1884"/>
              <a:gd name="T13" fmla="*/ 1367 h 2068"/>
              <a:gd name="T14" fmla="*/ 1470 w 1884"/>
              <a:gd name="T15" fmla="*/ 1260 h 2068"/>
              <a:gd name="T16" fmla="*/ 1663 w 1884"/>
              <a:gd name="T17" fmla="*/ 1154 h 2068"/>
              <a:gd name="T18" fmla="*/ 1810 w 1884"/>
              <a:gd name="T19" fmla="*/ 1074 h 2068"/>
              <a:gd name="T20" fmla="*/ 1874 w 1884"/>
              <a:gd name="T21" fmla="*/ 1037 h 2068"/>
              <a:gd name="T22" fmla="*/ 1881 w 1884"/>
              <a:gd name="T23" fmla="*/ 1033 h 2068"/>
              <a:gd name="T24" fmla="*/ 1883 w 1884"/>
              <a:gd name="T25" fmla="*/ 1032 h 2068"/>
              <a:gd name="T26" fmla="*/ 1857 w 1884"/>
              <a:gd name="T27" fmla="*/ 1016 h 2068"/>
              <a:gd name="T28" fmla="*/ 1708 w 1884"/>
              <a:gd name="T29" fmla="*/ 934 h 2068"/>
              <a:gd name="T30" fmla="*/ 1512 w 1884"/>
              <a:gd name="T31" fmla="*/ 828 h 2068"/>
              <a:gd name="T32" fmla="*/ 1322 w 1884"/>
              <a:gd name="T33" fmla="*/ 724 h 2068"/>
              <a:gd name="T34" fmla="*/ 1128 w 1884"/>
              <a:gd name="T35" fmla="*/ 616 h 2068"/>
              <a:gd name="T36" fmla="*/ 929 w 1884"/>
              <a:gd name="T37" fmla="*/ 507 h 2068"/>
              <a:gd name="T38" fmla="*/ 734 w 1884"/>
              <a:gd name="T39" fmla="*/ 399 h 2068"/>
              <a:gd name="T40" fmla="*/ 536 w 1884"/>
              <a:gd name="T41" fmla="*/ 290 h 2068"/>
              <a:gd name="T42" fmla="*/ 342 w 1884"/>
              <a:gd name="T43" fmla="*/ 184 h 2068"/>
              <a:gd name="T44" fmla="*/ 144 w 1884"/>
              <a:gd name="T45" fmla="*/ 75 h 2068"/>
              <a:gd name="T46" fmla="*/ 25 w 1884"/>
              <a:gd name="T47" fmla="*/ 10 h 2068"/>
              <a:gd name="T48" fmla="*/ 8 w 1884"/>
              <a:gd name="T49" fmla="*/ 0 h 2068"/>
              <a:gd name="T50" fmla="*/ 25 w 1884"/>
              <a:gd name="T51" fmla="*/ 10 h 2068"/>
              <a:gd name="T52" fmla="*/ 144 w 1884"/>
              <a:gd name="T53" fmla="*/ 75 h 2068"/>
              <a:gd name="T54" fmla="*/ 342 w 1884"/>
              <a:gd name="T55" fmla="*/ 184 h 2068"/>
              <a:gd name="T56" fmla="*/ 536 w 1884"/>
              <a:gd name="T57" fmla="*/ 290 h 2068"/>
              <a:gd name="T58" fmla="*/ 734 w 1884"/>
              <a:gd name="T59" fmla="*/ 399 h 2068"/>
              <a:gd name="T60" fmla="*/ 929 w 1884"/>
              <a:gd name="T61" fmla="*/ 507 h 2068"/>
              <a:gd name="T62" fmla="*/ 1128 w 1884"/>
              <a:gd name="T63" fmla="*/ 616 h 2068"/>
              <a:gd name="T64" fmla="*/ 1322 w 1884"/>
              <a:gd name="T65" fmla="*/ 724 h 2068"/>
              <a:gd name="T66" fmla="*/ 1512 w 1884"/>
              <a:gd name="T67" fmla="*/ 828 h 2068"/>
              <a:gd name="T68" fmla="*/ 1708 w 1884"/>
              <a:gd name="T69" fmla="*/ 934 h 2068"/>
              <a:gd name="T70" fmla="*/ 1857 w 1884"/>
              <a:gd name="T71" fmla="*/ 1016 h 2068"/>
              <a:gd name="T72" fmla="*/ 1883 w 1884"/>
              <a:gd name="T73" fmla="*/ 1032 h 2068"/>
              <a:gd name="T74" fmla="*/ 1881 w 1884"/>
              <a:gd name="T75" fmla="*/ 1033 h 2068"/>
              <a:gd name="T76" fmla="*/ 1874 w 1884"/>
              <a:gd name="T77" fmla="*/ 1037 h 2068"/>
              <a:gd name="T78" fmla="*/ 1810 w 1884"/>
              <a:gd name="T79" fmla="*/ 1074 h 2068"/>
              <a:gd name="T80" fmla="*/ 1663 w 1884"/>
              <a:gd name="T81" fmla="*/ 1154 h 2068"/>
              <a:gd name="T82" fmla="*/ 1470 w 1884"/>
              <a:gd name="T83" fmla="*/ 1260 h 2068"/>
              <a:gd name="T84" fmla="*/ 1274 w 1884"/>
              <a:gd name="T85" fmla="*/ 1367 h 2068"/>
              <a:gd name="T86" fmla="*/ 1081 w 1884"/>
              <a:gd name="T87" fmla="*/ 1473 h 2068"/>
              <a:gd name="T88" fmla="*/ 884 w 1884"/>
              <a:gd name="T89" fmla="*/ 1582 h 2068"/>
              <a:gd name="T90" fmla="*/ 690 w 1884"/>
              <a:gd name="T91" fmla="*/ 1688 h 2068"/>
              <a:gd name="T92" fmla="*/ 491 w 1884"/>
              <a:gd name="T93" fmla="*/ 1797 h 2068"/>
              <a:gd name="T94" fmla="*/ 297 w 1884"/>
              <a:gd name="T95" fmla="*/ 1905 h 2068"/>
              <a:gd name="T96" fmla="*/ 95 w 1884"/>
              <a:gd name="T97" fmla="*/ 2015 h 206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884"/>
              <a:gd name="T148" fmla="*/ 0 h 2068"/>
              <a:gd name="T149" fmla="*/ 1884 w 1884"/>
              <a:gd name="T150" fmla="*/ 2068 h 2068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884" h="2068">
                <a:moveTo>
                  <a:pt x="0" y="2068"/>
                </a:moveTo>
                <a:lnTo>
                  <a:pt x="95" y="2015"/>
                </a:lnTo>
                <a:lnTo>
                  <a:pt x="199" y="1959"/>
                </a:lnTo>
                <a:lnTo>
                  <a:pt x="297" y="1905"/>
                </a:lnTo>
                <a:lnTo>
                  <a:pt x="391" y="1853"/>
                </a:lnTo>
                <a:lnTo>
                  <a:pt x="491" y="1797"/>
                </a:lnTo>
                <a:lnTo>
                  <a:pt x="587" y="1745"/>
                </a:lnTo>
                <a:lnTo>
                  <a:pt x="690" y="1688"/>
                </a:lnTo>
                <a:lnTo>
                  <a:pt x="788" y="1635"/>
                </a:lnTo>
                <a:lnTo>
                  <a:pt x="884" y="1582"/>
                </a:lnTo>
                <a:lnTo>
                  <a:pt x="984" y="1527"/>
                </a:lnTo>
                <a:lnTo>
                  <a:pt x="1081" y="1473"/>
                </a:lnTo>
                <a:lnTo>
                  <a:pt x="1174" y="1422"/>
                </a:lnTo>
                <a:lnTo>
                  <a:pt x="1274" y="1367"/>
                </a:lnTo>
                <a:lnTo>
                  <a:pt x="1370" y="1315"/>
                </a:lnTo>
                <a:lnTo>
                  <a:pt x="1470" y="1260"/>
                </a:lnTo>
                <a:lnTo>
                  <a:pt x="1569" y="1205"/>
                </a:lnTo>
                <a:lnTo>
                  <a:pt x="1663" y="1154"/>
                </a:lnTo>
                <a:lnTo>
                  <a:pt x="1764" y="1098"/>
                </a:lnTo>
                <a:lnTo>
                  <a:pt x="1810" y="1074"/>
                </a:lnTo>
                <a:lnTo>
                  <a:pt x="1860" y="1045"/>
                </a:lnTo>
                <a:lnTo>
                  <a:pt x="1874" y="1037"/>
                </a:lnTo>
                <a:lnTo>
                  <a:pt x="1880" y="1034"/>
                </a:lnTo>
                <a:lnTo>
                  <a:pt x="1881" y="1033"/>
                </a:lnTo>
                <a:lnTo>
                  <a:pt x="1884" y="1032"/>
                </a:lnTo>
                <a:lnTo>
                  <a:pt x="1883" y="1032"/>
                </a:lnTo>
                <a:lnTo>
                  <a:pt x="1881" y="1030"/>
                </a:lnTo>
                <a:lnTo>
                  <a:pt x="1857" y="1016"/>
                </a:lnTo>
                <a:lnTo>
                  <a:pt x="1806" y="988"/>
                </a:lnTo>
                <a:lnTo>
                  <a:pt x="1708" y="934"/>
                </a:lnTo>
                <a:lnTo>
                  <a:pt x="1613" y="882"/>
                </a:lnTo>
                <a:lnTo>
                  <a:pt x="1512" y="828"/>
                </a:lnTo>
                <a:lnTo>
                  <a:pt x="1417" y="774"/>
                </a:lnTo>
                <a:lnTo>
                  <a:pt x="1322" y="724"/>
                </a:lnTo>
                <a:lnTo>
                  <a:pt x="1223" y="668"/>
                </a:lnTo>
                <a:lnTo>
                  <a:pt x="1128" y="616"/>
                </a:lnTo>
                <a:lnTo>
                  <a:pt x="1026" y="559"/>
                </a:lnTo>
                <a:lnTo>
                  <a:pt x="929" y="507"/>
                </a:lnTo>
                <a:lnTo>
                  <a:pt x="836" y="455"/>
                </a:lnTo>
                <a:lnTo>
                  <a:pt x="734" y="399"/>
                </a:lnTo>
                <a:lnTo>
                  <a:pt x="638" y="347"/>
                </a:lnTo>
                <a:lnTo>
                  <a:pt x="536" y="290"/>
                </a:lnTo>
                <a:lnTo>
                  <a:pt x="438" y="235"/>
                </a:lnTo>
                <a:lnTo>
                  <a:pt x="342" y="184"/>
                </a:lnTo>
                <a:lnTo>
                  <a:pt x="242" y="128"/>
                </a:lnTo>
                <a:lnTo>
                  <a:pt x="144" y="75"/>
                </a:lnTo>
                <a:lnTo>
                  <a:pt x="51" y="23"/>
                </a:lnTo>
                <a:lnTo>
                  <a:pt x="25" y="10"/>
                </a:lnTo>
                <a:lnTo>
                  <a:pt x="13" y="3"/>
                </a:lnTo>
                <a:lnTo>
                  <a:pt x="8" y="0"/>
                </a:lnTo>
                <a:lnTo>
                  <a:pt x="13" y="3"/>
                </a:lnTo>
                <a:lnTo>
                  <a:pt x="25" y="10"/>
                </a:lnTo>
                <a:lnTo>
                  <a:pt x="51" y="23"/>
                </a:lnTo>
                <a:lnTo>
                  <a:pt x="144" y="75"/>
                </a:lnTo>
                <a:lnTo>
                  <a:pt x="242" y="128"/>
                </a:lnTo>
                <a:lnTo>
                  <a:pt x="342" y="184"/>
                </a:lnTo>
                <a:lnTo>
                  <a:pt x="438" y="235"/>
                </a:lnTo>
                <a:lnTo>
                  <a:pt x="536" y="290"/>
                </a:lnTo>
                <a:lnTo>
                  <a:pt x="638" y="347"/>
                </a:lnTo>
                <a:lnTo>
                  <a:pt x="734" y="399"/>
                </a:lnTo>
                <a:lnTo>
                  <a:pt x="836" y="455"/>
                </a:lnTo>
                <a:lnTo>
                  <a:pt x="929" y="507"/>
                </a:lnTo>
                <a:lnTo>
                  <a:pt x="1026" y="559"/>
                </a:lnTo>
                <a:lnTo>
                  <a:pt x="1128" y="616"/>
                </a:lnTo>
                <a:lnTo>
                  <a:pt x="1223" y="668"/>
                </a:lnTo>
                <a:lnTo>
                  <a:pt x="1322" y="724"/>
                </a:lnTo>
                <a:lnTo>
                  <a:pt x="1417" y="774"/>
                </a:lnTo>
                <a:lnTo>
                  <a:pt x="1512" y="828"/>
                </a:lnTo>
                <a:lnTo>
                  <a:pt x="1613" y="882"/>
                </a:lnTo>
                <a:lnTo>
                  <a:pt x="1708" y="934"/>
                </a:lnTo>
                <a:lnTo>
                  <a:pt x="1806" y="988"/>
                </a:lnTo>
                <a:lnTo>
                  <a:pt x="1857" y="1016"/>
                </a:lnTo>
                <a:lnTo>
                  <a:pt x="1881" y="1030"/>
                </a:lnTo>
                <a:lnTo>
                  <a:pt x="1883" y="1032"/>
                </a:lnTo>
                <a:lnTo>
                  <a:pt x="1884" y="1032"/>
                </a:lnTo>
                <a:lnTo>
                  <a:pt x="1881" y="1033"/>
                </a:lnTo>
                <a:lnTo>
                  <a:pt x="1880" y="1034"/>
                </a:lnTo>
                <a:lnTo>
                  <a:pt x="1874" y="1037"/>
                </a:lnTo>
                <a:lnTo>
                  <a:pt x="1860" y="1045"/>
                </a:lnTo>
                <a:lnTo>
                  <a:pt x="1810" y="1074"/>
                </a:lnTo>
                <a:lnTo>
                  <a:pt x="1764" y="1098"/>
                </a:lnTo>
                <a:lnTo>
                  <a:pt x="1663" y="1154"/>
                </a:lnTo>
                <a:lnTo>
                  <a:pt x="1569" y="1205"/>
                </a:lnTo>
                <a:lnTo>
                  <a:pt x="1470" y="1260"/>
                </a:lnTo>
                <a:lnTo>
                  <a:pt x="1370" y="1315"/>
                </a:lnTo>
                <a:lnTo>
                  <a:pt x="1274" y="1367"/>
                </a:lnTo>
                <a:lnTo>
                  <a:pt x="1174" y="1422"/>
                </a:lnTo>
                <a:lnTo>
                  <a:pt x="1081" y="1473"/>
                </a:lnTo>
                <a:lnTo>
                  <a:pt x="984" y="1527"/>
                </a:lnTo>
                <a:lnTo>
                  <a:pt x="884" y="1582"/>
                </a:lnTo>
                <a:lnTo>
                  <a:pt x="788" y="1635"/>
                </a:lnTo>
                <a:lnTo>
                  <a:pt x="690" y="1688"/>
                </a:lnTo>
                <a:lnTo>
                  <a:pt x="587" y="1745"/>
                </a:lnTo>
                <a:lnTo>
                  <a:pt x="491" y="1797"/>
                </a:lnTo>
                <a:lnTo>
                  <a:pt x="391" y="1853"/>
                </a:lnTo>
                <a:lnTo>
                  <a:pt x="297" y="1905"/>
                </a:lnTo>
                <a:lnTo>
                  <a:pt x="199" y="1959"/>
                </a:lnTo>
                <a:lnTo>
                  <a:pt x="95" y="2015"/>
                </a:lnTo>
                <a:lnTo>
                  <a:pt x="0" y="2068"/>
                </a:lnTo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" name="Freeform 16"/>
          <p:cNvSpPr>
            <a:spLocks/>
          </p:cNvSpPr>
          <p:nvPr/>
        </p:nvSpPr>
        <p:spPr bwMode="auto">
          <a:xfrm>
            <a:off x="2728855" y="1780794"/>
            <a:ext cx="1506537" cy="904875"/>
          </a:xfrm>
          <a:custGeom>
            <a:avLst/>
            <a:gdLst>
              <a:gd name="T0" fmla="*/ 6 w 1028"/>
              <a:gd name="T1" fmla="*/ 570 h 570"/>
              <a:gd name="T2" fmla="*/ 3 w 1028"/>
              <a:gd name="T3" fmla="*/ 568 h 570"/>
              <a:gd name="T4" fmla="*/ 0 w 1028"/>
              <a:gd name="T5" fmla="*/ 567 h 570"/>
              <a:gd name="T6" fmla="*/ 0 w 1028"/>
              <a:gd name="T7" fmla="*/ 566 h 570"/>
              <a:gd name="T8" fmla="*/ 3 w 1028"/>
              <a:gd name="T9" fmla="*/ 563 h 570"/>
              <a:gd name="T10" fmla="*/ 9 w 1028"/>
              <a:gd name="T11" fmla="*/ 560 h 570"/>
              <a:gd name="T12" fmla="*/ 23 w 1028"/>
              <a:gd name="T13" fmla="*/ 552 h 570"/>
              <a:gd name="T14" fmla="*/ 48 w 1028"/>
              <a:gd name="T15" fmla="*/ 539 h 570"/>
              <a:gd name="T16" fmla="*/ 149 w 1028"/>
              <a:gd name="T17" fmla="*/ 483 h 570"/>
              <a:gd name="T18" fmla="*/ 247 w 1028"/>
              <a:gd name="T19" fmla="*/ 429 h 570"/>
              <a:gd name="T20" fmla="*/ 340 w 1028"/>
              <a:gd name="T21" fmla="*/ 378 h 570"/>
              <a:gd name="T22" fmla="*/ 440 w 1028"/>
              <a:gd name="T23" fmla="*/ 323 h 570"/>
              <a:gd name="T24" fmla="*/ 536 w 1028"/>
              <a:gd name="T25" fmla="*/ 271 h 570"/>
              <a:gd name="T26" fmla="*/ 639 w 1028"/>
              <a:gd name="T27" fmla="*/ 214 h 570"/>
              <a:gd name="T28" fmla="*/ 738 w 1028"/>
              <a:gd name="T29" fmla="*/ 160 h 570"/>
              <a:gd name="T30" fmla="*/ 832 w 1028"/>
              <a:gd name="T31" fmla="*/ 108 h 570"/>
              <a:gd name="T32" fmla="*/ 932 w 1028"/>
              <a:gd name="T33" fmla="*/ 53 h 570"/>
              <a:gd name="T34" fmla="*/ 1028 w 1028"/>
              <a:gd name="T35" fmla="*/ 0 h 570"/>
              <a:gd name="T36" fmla="*/ 932 w 1028"/>
              <a:gd name="T37" fmla="*/ 53 h 570"/>
              <a:gd name="T38" fmla="*/ 832 w 1028"/>
              <a:gd name="T39" fmla="*/ 108 h 570"/>
              <a:gd name="T40" fmla="*/ 738 w 1028"/>
              <a:gd name="T41" fmla="*/ 160 h 570"/>
              <a:gd name="T42" fmla="*/ 639 w 1028"/>
              <a:gd name="T43" fmla="*/ 214 h 570"/>
              <a:gd name="T44" fmla="*/ 536 w 1028"/>
              <a:gd name="T45" fmla="*/ 271 h 570"/>
              <a:gd name="T46" fmla="*/ 440 w 1028"/>
              <a:gd name="T47" fmla="*/ 323 h 570"/>
              <a:gd name="T48" fmla="*/ 340 w 1028"/>
              <a:gd name="T49" fmla="*/ 378 h 570"/>
              <a:gd name="T50" fmla="*/ 247 w 1028"/>
              <a:gd name="T51" fmla="*/ 429 h 570"/>
              <a:gd name="T52" fmla="*/ 149 w 1028"/>
              <a:gd name="T53" fmla="*/ 483 h 570"/>
              <a:gd name="T54" fmla="*/ 48 w 1028"/>
              <a:gd name="T55" fmla="*/ 539 h 570"/>
              <a:gd name="T56" fmla="*/ 23 w 1028"/>
              <a:gd name="T57" fmla="*/ 552 h 570"/>
              <a:gd name="T58" fmla="*/ 9 w 1028"/>
              <a:gd name="T59" fmla="*/ 560 h 570"/>
              <a:gd name="T60" fmla="*/ 3 w 1028"/>
              <a:gd name="T61" fmla="*/ 563 h 570"/>
              <a:gd name="T62" fmla="*/ 0 w 1028"/>
              <a:gd name="T63" fmla="*/ 566 h 570"/>
              <a:gd name="T64" fmla="*/ 0 w 1028"/>
              <a:gd name="T65" fmla="*/ 567 h 570"/>
              <a:gd name="T66" fmla="*/ 3 w 1028"/>
              <a:gd name="T67" fmla="*/ 568 h 570"/>
              <a:gd name="T68" fmla="*/ 6 w 1028"/>
              <a:gd name="T69" fmla="*/ 570 h 57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028"/>
              <a:gd name="T106" fmla="*/ 0 h 570"/>
              <a:gd name="T107" fmla="*/ 1028 w 1028"/>
              <a:gd name="T108" fmla="*/ 570 h 57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028" h="570">
                <a:moveTo>
                  <a:pt x="6" y="570"/>
                </a:moveTo>
                <a:lnTo>
                  <a:pt x="3" y="568"/>
                </a:lnTo>
                <a:lnTo>
                  <a:pt x="0" y="567"/>
                </a:lnTo>
                <a:lnTo>
                  <a:pt x="0" y="566"/>
                </a:lnTo>
                <a:lnTo>
                  <a:pt x="3" y="563"/>
                </a:lnTo>
                <a:lnTo>
                  <a:pt x="9" y="560"/>
                </a:lnTo>
                <a:lnTo>
                  <a:pt x="23" y="552"/>
                </a:lnTo>
                <a:lnTo>
                  <a:pt x="48" y="539"/>
                </a:lnTo>
                <a:lnTo>
                  <a:pt x="149" y="483"/>
                </a:lnTo>
                <a:lnTo>
                  <a:pt x="247" y="429"/>
                </a:lnTo>
                <a:lnTo>
                  <a:pt x="340" y="378"/>
                </a:lnTo>
                <a:lnTo>
                  <a:pt x="440" y="323"/>
                </a:lnTo>
                <a:lnTo>
                  <a:pt x="536" y="271"/>
                </a:lnTo>
                <a:lnTo>
                  <a:pt x="639" y="214"/>
                </a:lnTo>
                <a:lnTo>
                  <a:pt x="738" y="160"/>
                </a:lnTo>
                <a:lnTo>
                  <a:pt x="832" y="108"/>
                </a:lnTo>
                <a:lnTo>
                  <a:pt x="932" y="53"/>
                </a:lnTo>
                <a:lnTo>
                  <a:pt x="1028" y="0"/>
                </a:lnTo>
                <a:lnTo>
                  <a:pt x="932" y="53"/>
                </a:lnTo>
                <a:lnTo>
                  <a:pt x="832" y="108"/>
                </a:lnTo>
                <a:lnTo>
                  <a:pt x="738" y="160"/>
                </a:lnTo>
                <a:lnTo>
                  <a:pt x="639" y="214"/>
                </a:lnTo>
                <a:lnTo>
                  <a:pt x="536" y="271"/>
                </a:lnTo>
                <a:lnTo>
                  <a:pt x="440" y="323"/>
                </a:lnTo>
                <a:lnTo>
                  <a:pt x="340" y="378"/>
                </a:lnTo>
                <a:lnTo>
                  <a:pt x="247" y="429"/>
                </a:lnTo>
                <a:lnTo>
                  <a:pt x="149" y="483"/>
                </a:lnTo>
                <a:lnTo>
                  <a:pt x="48" y="539"/>
                </a:lnTo>
                <a:lnTo>
                  <a:pt x="23" y="552"/>
                </a:lnTo>
                <a:lnTo>
                  <a:pt x="9" y="560"/>
                </a:lnTo>
                <a:lnTo>
                  <a:pt x="3" y="563"/>
                </a:lnTo>
                <a:lnTo>
                  <a:pt x="0" y="566"/>
                </a:lnTo>
                <a:lnTo>
                  <a:pt x="0" y="567"/>
                </a:lnTo>
                <a:lnTo>
                  <a:pt x="3" y="568"/>
                </a:lnTo>
                <a:lnTo>
                  <a:pt x="6" y="570"/>
                </a:lnTo>
              </a:path>
            </a:pathLst>
          </a:cu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" name="Freeform 17"/>
          <p:cNvSpPr>
            <a:spLocks/>
          </p:cNvSpPr>
          <p:nvPr/>
        </p:nvSpPr>
        <p:spPr bwMode="auto">
          <a:xfrm flipV="1">
            <a:off x="4827528" y="4655755"/>
            <a:ext cx="76200" cy="76200"/>
          </a:xfrm>
          <a:custGeom>
            <a:avLst/>
            <a:gdLst>
              <a:gd name="T0" fmla="*/ 16 w 29"/>
              <a:gd name="T1" fmla="*/ 0 h 28"/>
              <a:gd name="T2" fmla="*/ 18 w 29"/>
              <a:gd name="T3" fmla="*/ 0 h 28"/>
              <a:gd name="T4" fmla="*/ 20 w 29"/>
              <a:gd name="T5" fmla="*/ 1 h 28"/>
              <a:gd name="T6" fmla="*/ 23 w 29"/>
              <a:gd name="T7" fmla="*/ 1 h 28"/>
              <a:gd name="T8" fmla="*/ 24 w 29"/>
              <a:gd name="T9" fmla="*/ 3 h 28"/>
              <a:gd name="T10" fmla="*/ 26 w 29"/>
              <a:gd name="T11" fmla="*/ 4 h 28"/>
              <a:gd name="T12" fmla="*/ 27 w 29"/>
              <a:gd name="T13" fmla="*/ 7 h 28"/>
              <a:gd name="T14" fmla="*/ 29 w 29"/>
              <a:gd name="T15" fmla="*/ 10 h 28"/>
              <a:gd name="T16" fmla="*/ 29 w 29"/>
              <a:gd name="T17" fmla="*/ 13 h 28"/>
              <a:gd name="T18" fmla="*/ 29 w 29"/>
              <a:gd name="T19" fmla="*/ 16 h 28"/>
              <a:gd name="T20" fmla="*/ 29 w 29"/>
              <a:gd name="T21" fmla="*/ 19 h 28"/>
              <a:gd name="T22" fmla="*/ 27 w 29"/>
              <a:gd name="T23" fmla="*/ 20 h 28"/>
              <a:gd name="T24" fmla="*/ 26 w 29"/>
              <a:gd name="T25" fmla="*/ 22 h 28"/>
              <a:gd name="T26" fmla="*/ 24 w 29"/>
              <a:gd name="T27" fmla="*/ 23 h 28"/>
              <a:gd name="T28" fmla="*/ 23 w 29"/>
              <a:gd name="T29" fmla="*/ 25 h 28"/>
              <a:gd name="T30" fmla="*/ 21 w 29"/>
              <a:gd name="T31" fmla="*/ 26 h 28"/>
              <a:gd name="T32" fmla="*/ 20 w 29"/>
              <a:gd name="T33" fmla="*/ 28 h 28"/>
              <a:gd name="T34" fmla="*/ 17 w 29"/>
              <a:gd name="T35" fmla="*/ 28 h 28"/>
              <a:gd name="T36" fmla="*/ 14 w 29"/>
              <a:gd name="T37" fmla="*/ 28 h 28"/>
              <a:gd name="T38" fmla="*/ 11 w 29"/>
              <a:gd name="T39" fmla="*/ 28 h 28"/>
              <a:gd name="T40" fmla="*/ 8 w 29"/>
              <a:gd name="T41" fmla="*/ 28 h 28"/>
              <a:gd name="T42" fmla="*/ 7 w 29"/>
              <a:gd name="T43" fmla="*/ 26 h 28"/>
              <a:gd name="T44" fmla="*/ 4 w 29"/>
              <a:gd name="T45" fmla="*/ 25 h 28"/>
              <a:gd name="T46" fmla="*/ 3 w 29"/>
              <a:gd name="T47" fmla="*/ 22 h 28"/>
              <a:gd name="T48" fmla="*/ 1 w 29"/>
              <a:gd name="T49" fmla="*/ 20 h 28"/>
              <a:gd name="T50" fmla="*/ 1 w 29"/>
              <a:gd name="T51" fmla="*/ 17 h 28"/>
              <a:gd name="T52" fmla="*/ 0 w 29"/>
              <a:gd name="T53" fmla="*/ 15 h 28"/>
              <a:gd name="T54" fmla="*/ 0 w 29"/>
              <a:gd name="T55" fmla="*/ 12 h 28"/>
              <a:gd name="T56" fmla="*/ 1 w 29"/>
              <a:gd name="T57" fmla="*/ 10 h 28"/>
              <a:gd name="T58" fmla="*/ 1 w 29"/>
              <a:gd name="T59" fmla="*/ 7 h 28"/>
              <a:gd name="T60" fmla="*/ 3 w 29"/>
              <a:gd name="T61" fmla="*/ 6 h 28"/>
              <a:gd name="T62" fmla="*/ 5 w 29"/>
              <a:gd name="T63" fmla="*/ 3 h 28"/>
              <a:gd name="T64" fmla="*/ 8 w 29"/>
              <a:gd name="T65" fmla="*/ 1 h 28"/>
              <a:gd name="T66" fmla="*/ 11 w 29"/>
              <a:gd name="T67" fmla="*/ 0 h 28"/>
              <a:gd name="T68" fmla="*/ 14 w 29"/>
              <a:gd name="T69" fmla="*/ 0 h 2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9"/>
              <a:gd name="T106" fmla="*/ 0 h 28"/>
              <a:gd name="T107" fmla="*/ 29 w 29"/>
              <a:gd name="T108" fmla="*/ 28 h 2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9" h="28">
                <a:moveTo>
                  <a:pt x="14" y="0"/>
                </a:moveTo>
                <a:lnTo>
                  <a:pt x="16" y="0"/>
                </a:lnTo>
                <a:lnTo>
                  <a:pt x="17" y="0"/>
                </a:lnTo>
                <a:lnTo>
                  <a:pt x="18" y="0"/>
                </a:lnTo>
                <a:lnTo>
                  <a:pt x="20" y="0"/>
                </a:lnTo>
                <a:lnTo>
                  <a:pt x="20" y="1"/>
                </a:lnTo>
                <a:lnTo>
                  <a:pt x="21" y="1"/>
                </a:lnTo>
                <a:lnTo>
                  <a:pt x="23" y="1"/>
                </a:lnTo>
                <a:lnTo>
                  <a:pt x="23" y="3"/>
                </a:lnTo>
                <a:lnTo>
                  <a:pt x="24" y="3"/>
                </a:lnTo>
                <a:lnTo>
                  <a:pt x="24" y="4"/>
                </a:lnTo>
                <a:lnTo>
                  <a:pt x="26" y="4"/>
                </a:lnTo>
                <a:lnTo>
                  <a:pt x="26" y="6"/>
                </a:lnTo>
                <a:lnTo>
                  <a:pt x="27" y="7"/>
                </a:lnTo>
                <a:lnTo>
                  <a:pt x="27" y="9"/>
                </a:lnTo>
                <a:lnTo>
                  <a:pt x="29" y="10"/>
                </a:lnTo>
                <a:lnTo>
                  <a:pt x="29" y="12"/>
                </a:lnTo>
                <a:lnTo>
                  <a:pt x="29" y="13"/>
                </a:lnTo>
                <a:lnTo>
                  <a:pt x="29" y="15"/>
                </a:lnTo>
                <a:lnTo>
                  <a:pt x="29" y="16"/>
                </a:lnTo>
                <a:lnTo>
                  <a:pt x="29" y="17"/>
                </a:lnTo>
                <a:lnTo>
                  <a:pt x="29" y="19"/>
                </a:lnTo>
                <a:lnTo>
                  <a:pt x="27" y="19"/>
                </a:lnTo>
                <a:lnTo>
                  <a:pt x="27" y="20"/>
                </a:lnTo>
                <a:lnTo>
                  <a:pt x="27" y="22"/>
                </a:lnTo>
                <a:lnTo>
                  <a:pt x="26" y="22"/>
                </a:lnTo>
                <a:lnTo>
                  <a:pt x="26" y="23"/>
                </a:lnTo>
                <a:lnTo>
                  <a:pt x="24" y="23"/>
                </a:lnTo>
                <a:lnTo>
                  <a:pt x="24" y="25"/>
                </a:lnTo>
                <a:lnTo>
                  <a:pt x="23" y="25"/>
                </a:lnTo>
                <a:lnTo>
                  <a:pt x="23" y="26"/>
                </a:lnTo>
                <a:lnTo>
                  <a:pt x="21" y="26"/>
                </a:lnTo>
                <a:lnTo>
                  <a:pt x="20" y="26"/>
                </a:lnTo>
                <a:lnTo>
                  <a:pt x="20" y="28"/>
                </a:lnTo>
                <a:lnTo>
                  <a:pt x="18" y="28"/>
                </a:lnTo>
                <a:lnTo>
                  <a:pt x="17" y="28"/>
                </a:lnTo>
                <a:lnTo>
                  <a:pt x="16" y="28"/>
                </a:lnTo>
                <a:lnTo>
                  <a:pt x="14" y="28"/>
                </a:lnTo>
                <a:lnTo>
                  <a:pt x="13" y="28"/>
                </a:lnTo>
                <a:lnTo>
                  <a:pt x="11" y="28"/>
                </a:lnTo>
                <a:lnTo>
                  <a:pt x="10" y="28"/>
                </a:lnTo>
                <a:lnTo>
                  <a:pt x="8" y="28"/>
                </a:lnTo>
                <a:lnTo>
                  <a:pt x="8" y="26"/>
                </a:lnTo>
                <a:lnTo>
                  <a:pt x="7" y="26"/>
                </a:lnTo>
                <a:lnTo>
                  <a:pt x="5" y="25"/>
                </a:lnTo>
                <a:lnTo>
                  <a:pt x="4" y="25"/>
                </a:lnTo>
                <a:lnTo>
                  <a:pt x="4" y="23"/>
                </a:lnTo>
                <a:lnTo>
                  <a:pt x="3" y="22"/>
                </a:lnTo>
                <a:lnTo>
                  <a:pt x="3" y="20"/>
                </a:lnTo>
                <a:lnTo>
                  <a:pt x="1" y="20"/>
                </a:lnTo>
                <a:lnTo>
                  <a:pt x="1" y="19"/>
                </a:lnTo>
                <a:lnTo>
                  <a:pt x="1" y="17"/>
                </a:lnTo>
                <a:lnTo>
                  <a:pt x="0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1" y="12"/>
                </a:lnTo>
                <a:lnTo>
                  <a:pt x="1" y="10"/>
                </a:lnTo>
                <a:lnTo>
                  <a:pt x="1" y="9"/>
                </a:lnTo>
                <a:lnTo>
                  <a:pt x="1" y="7"/>
                </a:lnTo>
                <a:lnTo>
                  <a:pt x="3" y="7"/>
                </a:lnTo>
                <a:lnTo>
                  <a:pt x="3" y="6"/>
                </a:lnTo>
                <a:lnTo>
                  <a:pt x="4" y="4"/>
                </a:lnTo>
                <a:lnTo>
                  <a:pt x="5" y="3"/>
                </a:lnTo>
                <a:lnTo>
                  <a:pt x="7" y="1"/>
                </a:lnTo>
                <a:lnTo>
                  <a:pt x="8" y="1"/>
                </a:lnTo>
                <a:lnTo>
                  <a:pt x="10" y="0"/>
                </a:lnTo>
                <a:lnTo>
                  <a:pt x="11" y="0"/>
                </a:lnTo>
                <a:lnTo>
                  <a:pt x="13" y="0"/>
                </a:lnTo>
                <a:lnTo>
                  <a:pt x="14" y="0"/>
                </a:lnTo>
              </a:path>
            </a:pathLst>
          </a:custGeom>
          <a:solidFill>
            <a:schemeClr val="tx1"/>
          </a:solidFill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4" name="Rectangle 18"/>
          <p:cNvSpPr>
            <a:spLocks noChangeArrowheads="1"/>
          </p:cNvSpPr>
          <p:nvPr/>
        </p:nvSpPr>
        <p:spPr bwMode="auto">
          <a:xfrm>
            <a:off x="3849628" y="4371594"/>
            <a:ext cx="1028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600" i="1" dirty="0">
                <a:latin typeface="Times New Roman" pitchFamily="18" charset="0"/>
              </a:rPr>
              <a:t>synchronous</a:t>
            </a:r>
          </a:p>
        </p:txBody>
      </p:sp>
      <p:sp>
        <p:nvSpPr>
          <p:cNvPr id="85" name="Text Box 19"/>
          <p:cNvSpPr txBox="1">
            <a:spLocks noChangeArrowheads="1"/>
          </p:cNvSpPr>
          <p:nvPr/>
        </p:nvSpPr>
        <p:spPr bwMode="auto">
          <a:xfrm>
            <a:off x="2301817" y="2485642"/>
            <a:ext cx="4365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>
                <a:latin typeface="Times New Roman" pitchFamily="18" charset="0"/>
              </a:rPr>
              <a:t>2</a:t>
            </a:r>
            <a:r>
              <a:rPr lang="en-US" sz="1600" i="1">
                <a:latin typeface="Symbol" pitchFamily="18" charset="2"/>
              </a:rPr>
              <a:t>p</a:t>
            </a:r>
            <a:endParaRPr lang="en-US" sz="1600" i="1"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 Box 20"/>
              <p:cNvSpPr txBox="1">
                <a:spLocks noChangeArrowheads="1"/>
              </p:cNvSpPr>
              <p:nvPr/>
            </p:nvSpPr>
            <p:spPr bwMode="auto">
              <a:xfrm>
                <a:off x="2148475" y="1965189"/>
                <a:ext cx="655638" cy="33855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sz="1600" i="1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86" name="Text 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46887" y="1965189"/>
                <a:ext cx="655638" cy="338554"/>
              </a:xfrm>
              <a:prstGeom prst="rect">
                <a:avLst/>
              </a:prstGeom>
              <a:blipFill rotWithShape="0">
                <a:blip r:embed="rId7"/>
                <a:stretch>
                  <a:fillRect t="-100000" r="-67593" b="-164286"/>
                </a:stretch>
              </a:blipFill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Text Box 21"/>
          <p:cNvSpPr txBox="1">
            <a:spLocks noChangeArrowheads="1"/>
          </p:cNvSpPr>
          <p:nvPr/>
        </p:nvSpPr>
        <p:spPr bwMode="auto">
          <a:xfrm>
            <a:off x="3708340" y="2714244"/>
            <a:ext cx="1747838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>
                <a:latin typeface="Times New Roman" pitchFamily="18" charset="0"/>
              </a:rPr>
              <a:t>speed of light line, </a:t>
            </a:r>
          </a:p>
          <a:p>
            <a:pPr eaLnBrk="0" hangingPunct="0"/>
            <a:r>
              <a:rPr lang="en-US" sz="1600" i="1">
                <a:latin typeface="Symbol" pitchFamily="18" charset="2"/>
              </a:rPr>
              <a:t>w = b </a:t>
            </a:r>
            <a:r>
              <a:rPr lang="en-US" sz="1600" i="1">
                <a:latin typeface="Times New Roman" pitchFamily="18" charset="0"/>
              </a:rPr>
              <a:t>/c</a:t>
            </a:r>
          </a:p>
        </p:txBody>
      </p:sp>
      <p:sp>
        <p:nvSpPr>
          <p:cNvPr id="88" name="Text Box 22"/>
          <p:cNvSpPr txBox="1">
            <a:spLocks noChangeArrowheads="1"/>
          </p:cNvSpPr>
          <p:nvPr/>
        </p:nvSpPr>
        <p:spPr bwMode="auto">
          <a:xfrm>
            <a:off x="2371667" y="4085842"/>
            <a:ext cx="3524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>
                <a:latin typeface="Symbol" pitchFamily="18" charset="2"/>
              </a:rPr>
              <a:t>p</a:t>
            </a:r>
            <a:endParaRPr lang="en-US" sz="1600" i="1">
              <a:latin typeface="Times New Roman" pitchFamily="18" charset="0"/>
            </a:endParaRPr>
          </a:p>
        </p:txBody>
      </p:sp>
      <p:sp>
        <p:nvSpPr>
          <p:cNvPr id="89" name="Text Box 23"/>
          <p:cNvSpPr txBox="1">
            <a:spLocks noChangeArrowheads="1"/>
          </p:cNvSpPr>
          <p:nvPr/>
        </p:nvSpPr>
        <p:spPr bwMode="auto">
          <a:xfrm>
            <a:off x="2231967" y="4924042"/>
            <a:ext cx="4921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>
                <a:latin typeface="Symbol" pitchFamily="18" charset="2"/>
              </a:rPr>
              <a:t>p/2</a:t>
            </a:r>
            <a:endParaRPr lang="en-US" sz="1600" i="1">
              <a:latin typeface="Times New Roman" pitchFamily="18" charset="0"/>
            </a:endParaRPr>
          </a:p>
        </p:txBody>
      </p:sp>
      <p:sp>
        <p:nvSpPr>
          <p:cNvPr id="90" name="Text Box 24"/>
          <p:cNvSpPr txBox="1">
            <a:spLocks noChangeArrowheads="1"/>
          </p:cNvSpPr>
          <p:nvPr/>
        </p:nvSpPr>
        <p:spPr bwMode="auto">
          <a:xfrm>
            <a:off x="5326005" y="5971792"/>
            <a:ext cx="3524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>
                <a:latin typeface="Symbol" pitchFamily="18" charset="2"/>
              </a:rPr>
              <a:t>p</a:t>
            </a:r>
            <a:endParaRPr lang="en-US" sz="1600" i="1">
              <a:latin typeface="Times New Roman" pitchFamily="18" charset="0"/>
            </a:endParaRPr>
          </a:p>
        </p:txBody>
      </p:sp>
      <p:sp>
        <p:nvSpPr>
          <p:cNvPr id="91" name="Text Box 25"/>
          <p:cNvSpPr txBox="1">
            <a:spLocks noChangeArrowheads="1"/>
          </p:cNvSpPr>
          <p:nvPr/>
        </p:nvSpPr>
        <p:spPr bwMode="auto">
          <a:xfrm>
            <a:off x="3849630" y="5990842"/>
            <a:ext cx="4921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>
                <a:latin typeface="Symbol" pitchFamily="18" charset="2"/>
              </a:rPr>
              <a:t>p/2</a:t>
            </a:r>
            <a:endParaRPr lang="en-US" sz="1600" i="1">
              <a:latin typeface="Times New Roman" pitchFamily="18" charset="0"/>
            </a:endParaRPr>
          </a:p>
        </p:txBody>
      </p:sp>
      <p:sp>
        <p:nvSpPr>
          <p:cNvPr id="92" name="Text Box 26"/>
          <p:cNvSpPr txBox="1">
            <a:spLocks noChangeArrowheads="1"/>
          </p:cNvSpPr>
          <p:nvPr/>
        </p:nvSpPr>
        <p:spPr bwMode="auto">
          <a:xfrm>
            <a:off x="4827529" y="5986284"/>
            <a:ext cx="4921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 dirty="0">
                <a:latin typeface="Symbol" pitchFamily="18" charset="2"/>
              </a:rPr>
              <a:t>b </a:t>
            </a:r>
            <a:r>
              <a:rPr lang="en-US" sz="1600" i="1" dirty="0">
                <a:latin typeface="Times New Roman" pitchFamily="18" charset="0"/>
              </a:rPr>
              <a:t>L</a:t>
            </a:r>
          </a:p>
        </p:txBody>
      </p:sp>
      <p:sp>
        <p:nvSpPr>
          <p:cNvPr id="93" name="Text Box 40"/>
          <p:cNvSpPr txBox="1">
            <a:spLocks noChangeArrowheads="1"/>
          </p:cNvSpPr>
          <p:nvPr/>
        </p:nvSpPr>
        <p:spPr bwMode="auto">
          <a:xfrm>
            <a:off x="2652655" y="5971792"/>
            <a:ext cx="3524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>
                <a:latin typeface="Symbol" pitchFamily="18" charset="2"/>
              </a:rPr>
              <a:t>0</a:t>
            </a:r>
            <a:endParaRPr lang="en-US" sz="1600" i="1">
              <a:latin typeface="Times New Roman" pitchFamily="18" charset="0"/>
            </a:endParaRPr>
          </a:p>
        </p:txBody>
      </p:sp>
      <p:sp>
        <p:nvSpPr>
          <p:cNvPr id="94" name="Line 43"/>
          <p:cNvSpPr>
            <a:spLocks noChangeShapeType="1"/>
          </p:cNvSpPr>
          <p:nvPr/>
        </p:nvSpPr>
        <p:spPr bwMode="auto">
          <a:xfrm flipV="1">
            <a:off x="4102237" y="4477465"/>
            <a:ext cx="1777801" cy="550830"/>
          </a:xfrm>
          <a:prstGeom prst="line">
            <a:avLst/>
          </a:prstGeom>
          <a:noFill/>
          <a:ln w="19050">
            <a:solidFill>
              <a:srgbClr val="FF0066"/>
            </a:solidFill>
            <a:prstDash val="sysDot"/>
            <a:round/>
            <a:headEnd type="arrow" w="med" len="med"/>
            <a:tailEnd type="arrow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5" name="Text Box 44"/>
          <p:cNvSpPr txBox="1">
            <a:spLocks noChangeArrowheads="1"/>
          </p:cNvSpPr>
          <p:nvPr/>
        </p:nvSpPr>
        <p:spPr bwMode="auto">
          <a:xfrm>
            <a:off x="5522848" y="5549036"/>
            <a:ext cx="3524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 dirty="0">
                <a:latin typeface="Symbol" pitchFamily="18" charset="2"/>
              </a:rPr>
              <a:t>0</a:t>
            </a:r>
            <a:endParaRPr lang="en-US" sz="1600" i="1" dirty="0">
              <a:latin typeface="Times New Roman" pitchFamily="18" charset="0"/>
            </a:endParaRPr>
          </a:p>
        </p:txBody>
      </p:sp>
      <p:sp>
        <p:nvSpPr>
          <p:cNvPr id="96" name="Text Box 45"/>
          <p:cNvSpPr txBox="1">
            <a:spLocks noChangeArrowheads="1"/>
          </p:cNvSpPr>
          <p:nvPr/>
        </p:nvSpPr>
        <p:spPr bwMode="auto">
          <a:xfrm>
            <a:off x="5379972" y="4691780"/>
            <a:ext cx="4921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 dirty="0">
                <a:latin typeface="Symbol" pitchFamily="18" charset="2"/>
              </a:rPr>
              <a:t>p/2</a:t>
            </a:r>
            <a:endParaRPr lang="en-US" sz="1600" i="1" dirty="0">
              <a:latin typeface="Times New Roman" pitchFamily="18" charset="0"/>
            </a:endParaRPr>
          </a:p>
        </p:txBody>
      </p:sp>
      <p:sp>
        <p:nvSpPr>
          <p:cNvPr id="97" name="Text Box 46"/>
          <p:cNvSpPr txBox="1">
            <a:spLocks noChangeArrowheads="1"/>
          </p:cNvSpPr>
          <p:nvPr/>
        </p:nvSpPr>
        <p:spPr bwMode="auto">
          <a:xfrm>
            <a:off x="5483575" y="1316535"/>
            <a:ext cx="3524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 dirty="0">
                <a:latin typeface="Symbol" pitchFamily="18" charset="2"/>
              </a:rPr>
              <a:t>p</a:t>
            </a:r>
            <a:endParaRPr lang="en-US" sz="1600" i="1" dirty="0">
              <a:latin typeface="Times New Roman" pitchFamily="18" charset="0"/>
            </a:endParaRPr>
          </a:p>
        </p:txBody>
      </p:sp>
      <p:sp>
        <p:nvSpPr>
          <p:cNvPr id="98" name="Text Box 47"/>
          <p:cNvSpPr txBox="1">
            <a:spLocks noChangeArrowheads="1"/>
          </p:cNvSpPr>
          <p:nvPr/>
        </p:nvSpPr>
        <p:spPr bwMode="auto">
          <a:xfrm>
            <a:off x="5779299" y="2887950"/>
            <a:ext cx="633412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i="1" dirty="0">
                <a:latin typeface="Symbol" pitchFamily="18" charset="2"/>
              </a:rPr>
              <a:t>2p/3</a:t>
            </a:r>
            <a:endParaRPr lang="en-US" sz="1600" i="1" dirty="0">
              <a:latin typeface="Times New Roman" pitchFamily="18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875959" y="6312124"/>
            <a:ext cx="39079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148475" y="1949361"/>
            <a:ext cx="0" cy="354382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82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8" grpId="1" animBg="1"/>
      <p:bldP spid="68" grpId="2" animBg="1"/>
      <p:bldP spid="69" grpId="0" animBg="1"/>
      <p:bldP spid="70" grpId="0" animBg="1"/>
      <p:bldP spid="70" grpId="1" animBg="1"/>
      <p:bldP spid="70" grpId="2" animBg="1"/>
      <p:bldP spid="77" grpId="0" animBg="1"/>
      <p:bldP spid="94" grpId="0" animBg="1"/>
      <p:bldP spid="94" grpId="1" animBg="1"/>
      <p:bldP spid="94" grpId="2" animBg="1"/>
      <p:bldP spid="95" grpId="0"/>
      <p:bldP spid="95" grpId="1"/>
      <p:bldP spid="95" grpId="2"/>
      <p:bldP spid="96" grpId="0"/>
      <p:bldP spid="96" grpId="1"/>
      <p:bldP spid="96" grpId="2"/>
      <p:bldP spid="97" grpId="0"/>
      <p:bldP spid="98" grpId="0"/>
      <p:bldP spid="98" grpId="1"/>
      <p:bldP spid="98" grpId="2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The elliptical cavity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058094" y="1123950"/>
                <a:ext cx="8775700" cy="523398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elliptical shape was found as </a:t>
                </a:r>
                <a:br>
                  <a:rPr lang="en-GB" sz="2000" dirty="0"/>
                </a:br>
                <a:r>
                  <a:rPr lang="en-GB" sz="2000" dirty="0"/>
                  <a:t>optimum compromise between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maximum gradient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 i="0">
                            <a:latin typeface="Cambria Math"/>
                          </a:rPr>
                          <m:t>acc</m:t>
                        </m:r>
                      </m:sub>
                    </m:sSub>
                    <m:r>
                      <a:rPr lang="en-GB" sz="18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>
                            <a:latin typeface="Cambria Math"/>
                          </a:rPr>
                          <m:t>surf</m:t>
                        </m:r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ace</m:t>
                        </m:r>
                      </m:sub>
                    </m:sSub>
                  </m:oMath>
                </a14:m>
                <a:r>
                  <a:rPr lang="en-GB" sz="1800" dirty="0"/>
                  <a:t>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suppression of multipactor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mode purity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machinability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A multi-cell elliptical cavity is typically</a:t>
                </a:r>
                <a:br>
                  <a:rPr lang="en-GB" sz="2000" dirty="0"/>
                </a:br>
                <a:r>
                  <a:rPr lang="en-GB" sz="2000" dirty="0"/>
                  <a:t>operated in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GB" sz="2000" dirty="0"/>
                  <a:t>-mode, i.e. cell length </a:t>
                </a:r>
                <a:br>
                  <a:rPr lang="en-GB" sz="2000" dirty="0"/>
                </a:br>
                <a:r>
                  <a:rPr lang="en-GB" sz="2000" dirty="0"/>
                  <a:t>is exactly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𝛽𝜆</m:t>
                        </m:r>
                      </m:num>
                      <m:den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 dirty="0"/>
                  <a:t>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It has become de facto standard, </a:t>
                </a:r>
                <a:br>
                  <a:rPr lang="en-GB" sz="2000" dirty="0"/>
                </a:br>
                <a:r>
                  <a:rPr lang="en-GB" sz="2000" dirty="0"/>
                  <a:t>used for ions and leptons! E.g.: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ILC/X-FEL: 1.3 GHz, 9-cell cavity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SNS (805 MHz)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SPL/ESS (704 MHz)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LHC (400 MHz)</a:t>
                </a: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2058094" y="1123950"/>
                <a:ext cx="8775700" cy="5233988"/>
              </a:xfrm>
              <a:prstGeom prst="rect">
                <a:avLst/>
              </a:prstGeom>
              <a:blipFill>
                <a:blip r:embed="rId2"/>
                <a:stretch>
                  <a:fillRect l="-625" t="-11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564" y="3163603"/>
            <a:ext cx="2157988" cy="3104394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186" y="1024540"/>
            <a:ext cx="2676577" cy="178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 bwMode="auto">
              <a:xfrm>
                <a:off x="9461309" y="1044869"/>
                <a:ext cx="1475917" cy="73866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At </a:t>
                </a:r>
                <a14:m>
                  <m:oMath xmlns:m="http://schemas.openxmlformats.org/officeDocument/2006/math">
                    <m:r>
                      <a:rPr lang="en-GB" sz="1400" i="1" dirty="0">
                        <a:latin typeface="Cambria Math"/>
                      </a:rPr>
                      <m:t>1.3 </m:t>
                    </m:r>
                    <m:r>
                      <m:rPr>
                        <m:sty m:val="p"/>
                      </m:rPr>
                      <a:rPr lang="en-GB" sz="1400" dirty="0">
                        <a:latin typeface="Cambria Math"/>
                      </a:rPr>
                      <m:t>GHz</m:t>
                    </m:r>
                  </m:oMath>
                </a14:m>
                <a:r>
                  <a:rPr lang="en-GB" sz="1400" dirty="0"/>
                  <a:t>: </a:t>
                </a:r>
                <a:br>
                  <a:rPr lang="en-GB" sz="14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GB" sz="14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sz="1400" i="1">
                        <a:latin typeface="Cambria Math"/>
                      </a:rPr>
                      <m:t>=103.3 </m:t>
                    </m:r>
                    <m:r>
                      <m:rPr>
                        <m:sty m:val="p"/>
                      </m:rPr>
                      <a:rPr lang="en-GB" sz="1400">
                        <a:latin typeface="Cambria Math"/>
                      </a:rPr>
                      <m:t>mm</m:t>
                    </m:r>
                  </m:oMath>
                </a14:m>
                <a:r>
                  <a:rPr lang="en-GB" sz="1400" dirty="0"/>
                  <a:t>, </a:t>
                </a:r>
                <a:br>
                  <a:rPr lang="en-GB" sz="1400" dirty="0"/>
                </a:br>
                <a14:m>
                  <m:oMath xmlns:m="http://schemas.openxmlformats.org/officeDocument/2006/math">
                    <m:r>
                      <a:rPr lang="en-GB" sz="1400" i="1">
                        <a:latin typeface="Cambria Math"/>
                      </a:rPr>
                      <m:t>2</m:t>
                    </m:r>
                    <m:r>
                      <a:rPr lang="en-GB" sz="1400" i="1">
                        <a:latin typeface="Cambria Math"/>
                      </a:rPr>
                      <m:t>𝐿</m:t>
                    </m:r>
                    <m:r>
                      <a:rPr lang="en-GB" sz="1400" i="1">
                        <a:latin typeface="Cambria Math"/>
                      </a:rPr>
                      <m:t>=115.3 </m:t>
                    </m:r>
                    <m:r>
                      <m:rPr>
                        <m:sty m:val="p"/>
                      </m:rPr>
                      <a:rPr lang="en-GB" sz="1400">
                        <a:latin typeface="Cambria Math"/>
                      </a:rPr>
                      <m:t>mm</m:t>
                    </m:r>
                  </m:oMath>
                </a14:m>
                <a:r>
                  <a:rPr lang="en-GB" sz="1400" dirty="0"/>
                  <a:t>. 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59720" y="1044869"/>
                <a:ext cx="1475917" cy="738664"/>
              </a:xfrm>
              <a:prstGeom prst="rect">
                <a:avLst/>
              </a:prstGeom>
              <a:blipFill rotWithShape="0">
                <a:blip r:embed="rId5"/>
                <a:stretch>
                  <a:fillRect l="-1240" t="-820" r="-413" b="-737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 bwMode="auto">
          <a:xfrm>
            <a:off x="1951785" y="6156774"/>
            <a:ext cx="46264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*): http://accelconf.web.cern.ch/</a:t>
            </a:r>
            <a:r>
              <a:rPr lang="en-GB" sz="1200" dirty="0" err="1"/>
              <a:t>AccelConf</a:t>
            </a:r>
            <a:r>
              <a:rPr lang="en-GB" sz="1200" dirty="0"/>
              <a:t>/SRF93/papers/srf93g01.pdf‎</a:t>
            </a:r>
          </a:p>
        </p:txBody>
      </p:sp>
      <p:pic>
        <p:nvPicPr>
          <p:cNvPr id="12" name="Picture 4" descr="Neunzeller_im_Einsatz_I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684" y="3072905"/>
            <a:ext cx="2212498" cy="2931307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 bwMode="auto">
          <a:xfrm>
            <a:off x="9032264" y="2691268"/>
            <a:ext cx="19602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D. </a:t>
            </a:r>
            <a:r>
              <a:rPr lang="en-GB" sz="2000" dirty="0" err="1"/>
              <a:t>Proch</a:t>
            </a:r>
            <a:r>
              <a:rPr lang="en-GB" sz="2000" dirty="0"/>
              <a:t>, 1993 </a:t>
            </a:r>
            <a:r>
              <a:rPr lang="en-GB" sz="2000" baseline="30000" dirty="0"/>
              <a:t>*)</a:t>
            </a:r>
          </a:p>
        </p:txBody>
      </p:sp>
    </p:spTree>
    <p:extLst>
      <p:ext uri="{BB962C8B-B14F-4D97-AF65-F5344CB8AC3E}">
        <p14:creationId xmlns:p14="http://schemas.microsoft.com/office/powerpoint/2010/main" val="200623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Elliptical cavities</a:t>
            </a:r>
          </a:p>
        </p:txBody>
      </p:sp>
    </p:spTree>
    <p:extLst>
      <p:ext uri="{BB962C8B-B14F-4D97-AF65-F5344CB8AC3E}">
        <p14:creationId xmlns:p14="http://schemas.microsoft.com/office/powerpoint/2010/main" val="77287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9147716" cy="787473"/>
          </a:xfrm>
        </p:spPr>
        <p:txBody>
          <a:bodyPr>
            <a:normAutofit/>
          </a:bodyPr>
          <a:lstStyle/>
          <a:p>
            <a:r>
              <a:rPr lang="en-GB" sz="3200" dirty="0"/>
              <a:t>Elliptical cavities – the </a:t>
            </a:r>
            <a:r>
              <a:rPr lang="en-GB" sz="3200" i="1" dirty="0"/>
              <a:t>de facto </a:t>
            </a:r>
            <a:r>
              <a:rPr lang="en-GB" sz="3200" dirty="0"/>
              <a:t>standard for SRF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798" y="4669529"/>
            <a:ext cx="1479312" cy="42986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190" y="3678510"/>
            <a:ext cx="1836737" cy="635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Group 37"/>
          <p:cNvGrpSpPr/>
          <p:nvPr/>
        </p:nvGrpSpPr>
        <p:grpSpPr>
          <a:xfrm>
            <a:off x="2279327" y="1104004"/>
            <a:ext cx="1476375" cy="852488"/>
            <a:chOff x="2277738" y="1104004"/>
            <a:chExt cx="1476375" cy="852488"/>
          </a:xfrm>
        </p:grpSpPr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2277738" y="1104004"/>
              <a:ext cx="1476375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8000" tIns="10800" rIns="18000" bIns="10800" anchor="ctr">
              <a:spAutoFit/>
            </a:bodyPr>
            <a:lstStyle/>
            <a:p>
              <a:pPr algn="ctr"/>
              <a:r>
                <a:rPr lang="en-GB" sz="1600" dirty="0"/>
                <a:t>FERMI 3.9 GHz </a:t>
              </a:r>
            </a:p>
          </p:txBody>
        </p:sp>
        <p:pic>
          <p:nvPicPr>
            <p:cNvPr id="13" name="Picture 2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2663" y="1370705"/>
              <a:ext cx="1441450" cy="58578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Group 39"/>
          <p:cNvGrpSpPr/>
          <p:nvPr/>
        </p:nvGrpSpPr>
        <p:grpSpPr>
          <a:xfrm>
            <a:off x="2370188" y="2764110"/>
            <a:ext cx="1476376" cy="858838"/>
            <a:chOff x="2368600" y="2764110"/>
            <a:chExt cx="1476376" cy="858838"/>
          </a:xfrm>
        </p:grpSpPr>
        <p:pic>
          <p:nvPicPr>
            <p:cNvPr id="14" name="Picture 2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601" y="3030811"/>
              <a:ext cx="1476375" cy="59213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31"/>
            <p:cNvSpPr>
              <a:spLocks noChangeArrowheads="1"/>
            </p:cNvSpPr>
            <p:nvPr/>
          </p:nvSpPr>
          <p:spPr bwMode="auto">
            <a:xfrm>
              <a:off x="2368600" y="2764110"/>
              <a:ext cx="1476376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8000" tIns="10800" rIns="18000" bIns="10800" anchor="ctr">
              <a:spAutoFit/>
            </a:bodyPr>
            <a:lstStyle/>
            <a:p>
              <a:pPr algn="ctr"/>
              <a:r>
                <a:rPr lang="en-GB" sz="1600" dirty="0"/>
                <a:t>CEBAF 1.5 GHz </a:t>
              </a:r>
            </a:p>
          </p:txBody>
        </p:sp>
      </p:grpSp>
      <p:sp>
        <p:nvSpPr>
          <p:cNvPr id="17" name="Rectangle 32"/>
          <p:cNvSpPr>
            <a:spLocks noChangeArrowheads="1"/>
          </p:cNvSpPr>
          <p:nvPr/>
        </p:nvSpPr>
        <p:spPr bwMode="auto">
          <a:xfrm>
            <a:off x="2333860" y="4377054"/>
            <a:ext cx="16192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 anchor="ctr">
            <a:spAutoFit/>
          </a:bodyPr>
          <a:lstStyle/>
          <a:p>
            <a:pPr algn="ctr"/>
            <a:r>
              <a:rPr lang="en-GB" sz="1600" dirty="0"/>
              <a:t>HEPL 1.3 GHz </a:t>
            </a:r>
          </a:p>
        </p:txBody>
      </p:sp>
      <p:sp>
        <p:nvSpPr>
          <p:cNvPr id="18" name="Rectangle 33"/>
          <p:cNvSpPr>
            <a:spLocks noChangeArrowheads="1"/>
          </p:cNvSpPr>
          <p:nvPr/>
        </p:nvSpPr>
        <p:spPr bwMode="auto">
          <a:xfrm>
            <a:off x="5663878" y="1118291"/>
            <a:ext cx="2195513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 anchor="ctr">
            <a:spAutoFit/>
          </a:bodyPr>
          <a:lstStyle/>
          <a:p>
            <a:pPr algn="ctr"/>
            <a:r>
              <a:rPr lang="en-GB" sz="1600"/>
              <a:t>TESLA/ILC 1.3 GHz 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4655814" y="2193401"/>
            <a:ext cx="4211638" cy="1025528"/>
            <a:chOff x="4654226" y="2193401"/>
            <a:chExt cx="4211638" cy="1025528"/>
          </a:xfrm>
        </p:grpSpPr>
        <p:pic>
          <p:nvPicPr>
            <p:cNvPr id="8" name="Picture 15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729" b="-1"/>
            <a:stretch/>
          </p:blipFill>
          <p:spPr bwMode="auto">
            <a:xfrm>
              <a:off x="6633839" y="2420888"/>
              <a:ext cx="2232025" cy="798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4226" y="2461692"/>
              <a:ext cx="2087562" cy="752475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34"/>
                <p:cNvSpPr>
                  <a:spLocks noChangeArrowheads="1"/>
                </p:cNvSpPr>
                <p:nvPr/>
              </p:nvSpPr>
              <p:spPr bwMode="auto">
                <a:xfrm>
                  <a:off x="4654226" y="2193401"/>
                  <a:ext cx="4211638" cy="2680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18000" tIns="10800" rIns="18000" bIns="10800" anchor="ctr">
                  <a:spAutoFit/>
                </a:bodyPr>
                <a:lstStyle/>
                <a:p>
                  <a:pPr algn="ctr"/>
                  <a:r>
                    <a:rPr lang="en-GB" sz="1600" dirty="0"/>
                    <a:t>SNS </a:t>
                  </a:r>
                  <a14:m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600" i="1">
                          <a:latin typeface="Cambria Math" panose="02040503050406030204" pitchFamily="18" charset="0"/>
                        </a:rPr>
                        <m:t>=0.61, 0.81</m:t>
                      </m:r>
                    </m:oMath>
                  </a14:m>
                  <a:r>
                    <a:rPr lang="en-GB" sz="1600" dirty="0"/>
                    <a:t>,  0.805 GHz </a:t>
                  </a:r>
                </a:p>
              </p:txBody>
            </p:sp>
          </mc:Choice>
          <mc:Fallback xmlns="">
            <p:sp>
              <p:nvSpPr>
                <p:cNvPr id="19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54226" y="2193401"/>
                  <a:ext cx="4211638" cy="2680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20455" b="-40909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1" name="Group 40"/>
          <p:cNvGrpSpPr/>
          <p:nvPr/>
        </p:nvGrpSpPr>
        <p:grpSpPr>
          <a:xfrm>
            <a:off x="3999244" y="5042943"/>
            <a:ext cx="1638859" cy="976238"/>
            <a:chOff x="3997655" y="5042943"/>
            <a:chExt cx="1638859" cy="976238"/>
          </a:xfrm>
        </p:grpSpPr>
        <p:pic>
          <p:nvPicPr>
            <p:cNvPr id="10" name="Picture 1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377" y="5335462"/>
              <a:ext cx="1120311" cy="68371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36"/>
            <p:cNvSpPr>
              <a:spLocks noChangeArrowheads="1"/>
            </p:cNvSpPr>
            <p:nvPr/>
          </p:nvSpPr>
          <p:spPr bwMode="auto">
            <a:xfrm>
              <a:off x="3997655" y="5042943"/>
              <a:ext cx="1638859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8000" tIns="10800" rIns="18000" bIns="10800" anchor="ctr">
              <a:spAutoFit/>
            </a:bodyPr>
            <a:lstStyle/>
            <a:p>
              <a:pPr algn="ctr"/>
              <a:r>
                <a:rPr lang="en-GB" sz="1600" dirty="0"/>
                <a:t>KEK-B 0.5 GHz </a:t>
              </a:r>
            </a:p>
          </p:txBody>
        </p:sp>
      </p:grpSp>
      <p:sp>
        <p:nvSpPr>
          <p:cNvPr id="22" name="Rectangle 37"/>
          <p:cNvSpPr>
            <a:spLocks noChangeArrowheads="1"/>
          </p:cNvSpPr>
          <p:nvPr/>
        </p:nvSpPr>
        <p:spPr bwMode="auto">
          <a:xfrm>
            <a:off x="2306969" y="5151028"/>
            <a:ext cx="169227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 anchor="ctr">
            <a:spAutoFit/>
          </a:bodyPr>
          <a:lstStyle/>
          <a:p>
            <a:pPr algn="ctr"/>
            <a:r>
              <a:rPr lang="en-GB" sz="1600" dirty="0"/>
              <a:t>CESR 0.5 GHz 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9551665" y="1189729"/>
            <a:ext cx="1314451" cy="4392612"/>
            <a:chOff x="9550076" y="1189729"/>
            <a:chExt cx="1314451" cy="4392612"/>
          </a:xfrm>
        </p:grpSpPr>
        <p:pic>
          <p:nvPicPr>
            <p:cNvPr id="12" name="Picture 2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8155458" y="2873273"/>
              <a:ext cx="4103687" cy="131445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9550076" y="1189729"/>
              <a:ext cx="1314451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8000" tIns="10800" rIns="18000" bIns="10800" anchor="ctr">
              <a:spAutoFit/>
            </a:bodyPr>
            <a:lstStyle/>
            <a:p>
              <a:pPr algn="ctr"/>
              <a:r>
                <a:rPr lang="en-GB" sz="1600" dirty="0"/>
                <a:t>LEP 0.352 GHz </a:t>
              </a:r>
            </a:p>
          </p:txBody>
        </p:sp>
      </p:grpSp>
      <p:pic>
        <p:nvPicPr>
          <p:cNvPr id="24" name="Picture 4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401941" y="1370706"/>
            <a:ext cx="2682875" cy="73183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38"/>
          <p:cNvGrpSpPr/>
          <p:nvPr/>
        </p:nvGrpSpPr>
        <p:grpSpPr>
          <a:xfrm>
            <a:off x="2377237" y="2158046"/>
            <a:ext cx="1918537" cy="555077"/>
            <a:chOff x="2375648" y="2158045"/>
            <a:chExt cx="1918537" cy="555077"/>
          </a:xfrm>
        </p:grpSpPr>
        <p:sp>
          <p:nvSpPr>
            <p:cNvPr id="15" name="Rectangle 30"/>
            <p:cNvSpPr>
              <a:spLocks noChangeArrowheads="1"/>
            </p:cNvSpPr>
            <p:nvPr/>
          </p:nvSpPr>
          <p:spPr bwMode="auto">
            <a:xfrm>
              <a:off x="2386010" y="2158045"/>
              <a:ext cx="1908175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8000" tIns="10800" rIns="18000" bIns="10800" anchor="ctr">
              <a:spAutoFit/>
            </a:bodyPr>
            <a:lstStyle/>
            <a:p>
              <a:pPr algn="ctr"/>
              <a:r>
                <a:rPr lang="en-GB" sz="1600" dirty="0"/>
                <a:t>S-DALINAC 3 GHz </a:t>
              </a:r>
            </a:p>
          </p:txBody>
        </p:sp>
        <p:pic>
          <p:nvPicPr>
            <p:cNvPr id="25" name="Picture 4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5648" y="2425784"/>
              <a:ext cx="1908175" cy="287338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6" name="Picture 4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091" y="5417728"/>
            <a:ext cx="924442" cy="629972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" name="Group 35"/>
          <p:cNvGrpSpPr/>
          <p:nvPr/>
        </p:nvGrpSpPr>
        <p:grpSpPr>
          <a:xfrm>
            <a:off x="5122541" y="3326880"/>
            <a:ext cx="3240087" cy="1377951"/>
            <a:chOff x="5120952" y="3326879"/>
            <a:chExt cx="3240087" cy="1377951"/>
          </a:xfrm>
        </p:grpSpPr>
        <p:sp>
          <p:nvSpPr>
            <p:cNvPr id="20" name="Rectangle 35"/>
            <p:cNvSpPr>
              <a:spLocks noChangeArrowheads="1"/>
            </p:cNvSpPr>
            <p:nvPr/>
          </p:nvSpPr>
          <p:spPr bwMode="auto">
            <a:xfrm>
              <a:off x="5120952" y="3326879"/>
              <a:ext cx="3240087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8000" tIns="10800" rIns="18000" bIns="10800" anchor="ctr">
              <a:spAutoFit/>
            </a:bodyPr>
            <a:lstStyle/>
            <a:p>
              <a:pPr algn="ctr"/>
              <a:r>
                <a:rPr lang="en-GB" sz="1600" dirty="0"/>
                <a:t>HERA 0.5 GHz </a:t>
              </a:r>
            </a:p>
          </p:txBody>
        </p:sp>
        <p:pic>
          <p:nvPicPr>
            <p:cNvPr id="27" name="Picture 4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0952" y="3614217"/>
              <a:ext cx="3240087" cy="1090613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Rectangle 46"/>
          <p:cNvSpPr>
            <a:spLocks noChangeArrowheads="1"/>
          </p:cNvSpPr>
          <p:nvPr/>
        </p:nvSpPr>
        <p:spPr bwMode="auto">
          <a:xfrm>
            <a:off x="8605516" y="3494779"/>
            <a:ext cx="5469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1600"/>
              <a:t>cells</a:t>
            </a:r>
            <a:endParaRPr lang="en-US" sz="1600"/>
          </a:p>
        </p:txBody>
      </p:sp>
      <p:sp>
        <p:nvSpPr>
          <p:cNvPr id="29" name="Line 47"/>
          <p:cNvSpPr>
            <a:spLocks noChangeShapeType="1"/>
          </p:cNvSpPr>
          <p:nvPr/>
        </p:nvSpPr>
        <p:spPr bwMode="auto">
          <a:xfrm flipV="1">
            <a:off x="9242103" y="2486716"/>
            <a:ext cx="309563" cy="1176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48"/>
          <p:cNvSpPr>
            <a:spLocks noChangeShapeType="1"/>
          </p:cNvSpPr>
          <p:nvPr/>
        </p:nvSpPr>
        <p:spPr bwMode="auto">
          <a:xfrm flipV="1">
            <a:off x="9242103" y="3386831"/>
            <a:ext cx="309563" cy="276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Line 49"/>
          <p:cNvSpPr>
            <a:spLocks noChangeShapeType="1"/>
          </p:cNvSpPr>
          <p:nvPr/>
        </p:nvSpPr>
        <p:spPr bwMode="auto">
          <a:xfrm>
            <a:off x="9242103" y="3663054"/>
            <a:ext cx="309563" cy="315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2" name="Line 50"/>
          <p:cNvSpPr>
            <a:spLocks noChangeShapeType="1"/>
          </p:cNvSpPr>
          <p:nvPr/>
        </p:nvSpPr>
        <p:spPr bwMode="auto">
          <a:xfrm>
            <a:off x="9242103" y="3663056"/>
            <a:ext cx="309563" cy="1006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35" name="Group 34"/>
          <p:cNvGrpSpPr/>
          <p:nvPr/>
        </p:nvGrpSpPr>
        <p:grpSpPr>
          <a:xfrm>
            <a:off x="5744810" y="4854844"/>
            <a:ext cx="3182241" cy="1161279"/>
            <a:chOff x="5743221" y="4854843"/>
            <a:chExt cx="3182241" cy="1161279"/>
          </a:xfrm>
        </p:grpSpPr>
        <p:sp>
          <p:nvSpPr>
            <p:cNvPr id="33" name="Rectangle 36"/>
            <p:cNvSpPr>
              <a:spLocks noChangeArrowheads="1"/>
            </p:cNvSpPr>
            <p:nvPr/>
          </p:nvSpPr>
          <p:spPr bwMode="auto">
            <a:xfrm>
              <a:off x="5743221" y="4854843"/>
              <a:ext cx="3182241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8000" tIns="10800" rIns="18000" bIns="10800" anchor="ctr">
              <a:spAutoFit/>
            </a:bodyPr>
            <a:lstStyle/>
            <a:p>
              <a:pPr algn="ctr"/>
              <a:r>
                <a:rPr lang="en-GB" sz="1600" dirty="0"/>
                <a:t>TRISTAN 0.5 GHz </a:t>
              </a:r>
            </a:p>
          </p:txBody>
        </p:sp>
        <p:pic>
          <p:nvPicPr>
            <p:cNvPr id="34" name="Picture 2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9" t="35228" r="4000" b="29543"/>
            <a:stretch/>
          </p:blipFill>
          <p:spPr bwMode="auto">
            <a:xfrm>
              <a:off x="5743222" y="5126305"/>
              <a:ext cx="3182240" cy="8898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4539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8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19"/>
              </a:clrFrom>
              <a:clrTo>
                <a:srgbClr val="00001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5" b="994"/>
          <a:stretch/>
        </p:blipFill>
        <p:spPr bwMode="auto">
          <a:xfrm>
            <a:off x="7955775" y="2756214"/>
            <a:ext cx="1104900" cy="180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21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000019"/>
              </a:clrFrom>
              <a:clrTo>
                <a:srgbClr val="00001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65"/>
          <a:stretch/>
        </p:blipFill>
        <p:spPr bwMode="auto">
          <a:xfrm>
            <a:off x="3936106" y="2997200"/>
            <a:ext cx="1116012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2" name="Line 14"/>
          <p:cNvSpPr>
            <a:spLocks noChangeShapeType="1"/>
          </p:cNvSpPr>
          <p:nvPr/>
        </p:nvSpPr>
        <p:spPr bwMode="auto">
          <a:xfrm>
            <a:off x="2172393" y="1997077"/>
            <a:ext cx="1836738" cy="1503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53" name="Rectangle 27"/>
              <p:cNvSpPr>
                <a:spLocks noChangeArrowheads="1"/>
              </p:cNvSpPr>
              <p:nvPr/>
            </p:nvSpPr>
            <p:spPr bwMode="auto">
              <a:xfrm rot="16200000">
                <a:off x="8640761" y="3564396"/>
                <a:ext cx="200061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</a:rPr>
                  <a:t>Contour plot of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253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8639173" y="3564396"/>
                <a:ext cx="2000612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9836" r="-24590" b="-27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54" name="Line 28"/>
          <p:cNvSpPr>
            <a:spLocks noChangeShapeType="1"/>
          </p:cNvSpPr>
          <p:nvPr/>
        </p:nvSpPr>
        <p:spPr bwMode="auto">
          <a:xfrm>
            <a:off x="3972618" y="3897313"/>
            <a:ext cx="10795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55" name="Rectangle 16"/>
              <p:cNvSpPr>
                <a:spLocks noChangeArrowheads="1"/>
              </p:cNvSpPr>
              <p:nvPr/>
            </p:nvSpPr>
            <p:spPr bwMode="auto">
              <a:xfrm rot="2400000">
                <a:off x="2208607" y="2471626"/>
                <a:ext cx="2084388" cy="390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000000"/>
                    </a:solidFill>
                  </a:rPr>
                  <a:t> on the wall</a:t>
                </a:r>
              </a:p>
            </p:txBody>
          </p:sp>
        </mc:Choice>
        <mc:Fallback xmlns="">
          <p:sp>
            <p:nvSpPr>
              <p:cNvPr id="10255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2400000">
                <a:off x="2207019" y="2471626"/>
                <a:ext cx="2084388" cy="39074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56" name="Line 30"/>
          <p:cNvSpPr>
            <a:spLocks noChangeShapeType="1"/>
          </p:cNvSpPr>
          <p:nvPr/>
        </p:nvSpPr>
        <p:spPr bwMode="auto">
          <a:xfrm rot="5772025">
            <a:off x="9236539" y="1817094"/>
            <a:ext cx="1049180" cy="163089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57" name="Rectangle 31"/>
              <p:cNvSpPr>
                <a:spLocks noChangeArrowheads="1"/>
              </p:cNvSpPr>
              <p:nvPr/>
            </p:nvSpPr>
            <p:spPr bwMode="auto">
              <a:xfrm rot="20024269">
                <a:off x="8760715" y="2229072"/>
                <a:ext cx="1838517" cy="390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peak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000000"/>
                    </a:solidFill>
                  </a:rPr>
                  <a:t> on the wall</a:t>
                </a:r>
              </a:p>
            </p:txBody>
          </p:sp>
        </mc:Choice>
        <mc:Fallback xmlns="">
          <p:sp>
            <p:nvSpPr>
              <p:cNvPr id="10257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20024269">
                <a:off x="8759126" y="2229072"/>
                <a:ext cx="1838517" cy="390748"/>
              </a:xfrm>
              <a:prstGeom prst="rect">
                <a:avLst/>
              </a:prstGeom>
              <a:blipFill rotWithShape="0">
                <a:blip r:embed="rId6"/>
                <a:stretch>
                  <a:fillRect t="-2604" r="-2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58" name="Text Box 32"/>
              <p:cNvSpPr txBox="1">
                <a:spLocks noChangeArrowheads="1"/>
              </p:cNvSpPr>
              <p:nvPr/>
            </p:nvSpPr>
            <p:spPr bwMode="auto">
              <a:xfrm>
                <a:off x="4080568" y="3608388"/>
                <a:ext cx="863600" cy="298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0800" rIns="18000" bIns="108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active</m:t>
                          </m:r>
                        </m:sub>
                      </m:sSub>
                    </m:oMath>
                  </m:oMathPara>
                </a14:m>
                <a:endParaRPr lang="en-GB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258" name="Text 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80568" y="3608388"/>
                <a:ext cx="863600" cy="298810"/>
              </a:xfrm>
              <a:prstGeom prst="rect">
                <a:avLst/>
              </a:prstGeom>
              <a:blipFill rotWithShape="0">
                <a:blip r:embed="rId7"/>
                <a:stretch>
                  <a:fillRect b="-1428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59" name="Rectangle 40"/>
          <p:cNvSpPr>
            <a:spLocks noChangeArrowheads="1"/>
          </p:cNvSpPr>
          <p:nvPr/>
        </p:nvSpPr>
        <p:spPr bwMode="auto">
          <a:xfrm>
            <a:off x="1991420" y="5192715"/>
            <a:ext cx="3684983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dirty="0">
                <a:solidFill>
                  <a:srgbClr val="000000"/>
                </a:solidFill>
              </a:rPr>
              <a:t>The ratio shows sensitivity of the shape to the </a:t>
            </a:r>
            <a:r>
              <a:rPr lang="en-US" b="1" dirty="0">
                <a:solidFill>
                  <a:srgbClr val="000000"/>
                </a:solidFill>
              </a:rPr>
              <a:t>field emission</a:t>
            </a:r>
            <a:r>
              <a:rPr lang="en-US" dirty="0">
                <a:solidFill>
                  <a:srgbClr val="000000"/>
                </a:solidFill>
              </a:rPr>
              <a:t> of electrons.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60" name="Rectangle 41"/>
              <p:cNvSpPr>
                <a:spLocks noChangeArrowheads="1"/>
              </p:cNvSpPr>
              <p:nvPr/>
            </p:nvSpPr>
            <p:spPr bwMode="auto">
              <a:xfrm>
                <a:off x="6600056" y="5192715"/>
                <a:ext cx="4392488" cy="765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8000" tIns="10800" rIns="18000" bIns="10800">
                <a:spAutoFit/>
              </a:bodyPr>
              <a:lstStyle/>
              <a:p>
                <a:pPr algn="just">
                  <a:lnSpc>
                    <a:spcPct val="90000"/>
                  </a:lnSpc>
                </a:pPr>
                <a:r>
                  <a:rPr lang="en-US" dirty="0">
                    <a:solidFill>
                      <a:srgbClr val="000000"/>
                    </a:solidFill>
                  </a:rPr>
                  <a:t>The ratio shows limit in </a:t>
                </a:r>
                <a:r>
                  <a:rPr lang="en-US" i="1" dirty="0">
                    <a:solidFill>
                      <a:srgbClr val="000000"/>
                    </a:solidFill>
                  </a:rPr>
                  <a:t>E</a:t>
                </a:r>
                <a:r>
                  <a:rPr lang="en-US" i="1" baseline="-25000" dirty="0">
                    <a:solidFill>
                      <a:srgbClr val="000000"/>
                    </a:solidFill>
                  </a:rPr>
                  <a:t>acc</a:t>
                </a:r>
                <a:r>
                  <a:rPr lang="en-US" dirty="0">
                    <a:solidFill>
                      <a:srgbClr val="000000"/>
                    </a:solidFill>
                  </a:rPr>
                  <a:t> due to the breakdown of superconductivity (</a:t>
                </a:r>
                <a:r>
                  <a:rPr lang="en-US" b="1" dirty="0">
                    <a:solidFill>
                      <a:srgbClr val="000000"/>
                    </a:solidFill>
                  </a:rPr>
                  <a:t>quench</a:t>
                </a:r>
                <a:r>
                  <a:rPr lang="en-US" dirty="0">
                    <a:solidFill>
                      <a:srgbClr val="000000"/>
                    </a:solidFill>
                  </a:rPr>
                  <a:t>, </a:t>
                </a:r>
                <a:br>
                  <a:rPr lang="en-US" dirty="0">
                    <a:solidFill>
                      <a:srgbClr val="000000"/>
                    </a:solidFill>
                  </a:rPr>
                </a:br>
                <a:r>
                  <a:rPr lang="en-US" dirty="0">
                    <a:solidFill>
                      <a:srgbClr val="000000"/>
                    </a:solidFill>
                  </a:rPr>
                  <a:t>Nb: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≈190 </m:t>
                    </m:r>
                    <m:r>
                      <m:rPr>
                        <m:sty m:val="p"/>
                      </m:rPr>
                      <a:rPr lang="en-GB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mT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).</a:t>
                </a:r>
              </a:p>
            </p:txBody>
          </p:sp>
        </mc:Choice>
        <mc:Fallback xmlns="">
          <p:sp>
            <p:nvSpPr>
              <p:cNvPr id="10260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98468" y="5192714"/>
                <a:ext cx="4392488" cy="765175"/>
              </a:xfrm>
              <a:prstGeom prst="rect">
                <a:avLst/>
              </a:prstGeom>
              <a:blipFill rotWithShape="0">
                <a:blip r:embed="rId8"/>
                <a:stretch>
                  <a:fillRect l="-2774" t="-12000" r="-2913" b="-176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Practical RF parameters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160521" y="1132068"/>
                <a:ext cx="8775700" cy="851145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Average accelerating gradient: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400" i="0"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  <m:d>
                              <m:d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lin"/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den>
                                </m:f>
                              </m:e>
                            </m:d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>
                                <a:latin typeface="Cambria Math" panose="02040503050406030204" pitchFamily="18" charset="0"/>
                              </a:rPr>
                              <m:t>active</m:t>
                            </m:r>
                          </m:sub>
                        </m:sSub>
                      </m:den>
                    </m:f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2160521" y="1132068"/>
                <a:ext cx="8775700" cy="851145"/>
              </a:xfrm>
              <a:prstGeom prst="rect">
                <a:avLst/>
              </a:prstGeom>
              <a:blipFill>
                <a:blip r:embed="rId9"/>
                <a:stretch>
                  <a:fillRect l="-9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7"/>
              <p:cNvSpPr>
                <a:spLocks noChangeArrowheads="1"/>
              </p:cNvSpPr>
              <p:nvPr/>
            </p:nvSpPr>
            <p:spPr bwMode="auto">
              <a:xfrm rot="16200000">
                <a:off x="4447892" y="3564396"/>
                <a:ext cx="200061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000000"/>
                    </a:solidFill>
                  </a:rPr>
                  <a:t>Contour plot of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3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rot="16200000">
                <a:off x="4446304" y="3564396"/>
                <a:ext cx="2000612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8197" r="-24590" b="-274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 bwMode="auto">
              <a:xfrm>
                <a:off x="2314397" y="3328012"/>
                <a:ext cx="855491" cy="7283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peak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acc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14397" y="3328012"/>
                <a:ext cx="855491" cy="72834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 bwMode="auto">
              <a:xfrm>
                <a:off x="6689141" y="3328012"/>
                <a:ext cx="866006" cy="7283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peak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000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acc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89141" y="3328012"/>
                <a:ext cx="866006" cy="72834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 bwMode="auto">
          <a:xfrm>
            <a:off x="8103100" y="6166969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01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23"/>
          <p:cNvSpPr>
            <a:spLocks noChangeArrowheads="1"/>
          </p:cNvSpPr>
          <p:nvPr/>
        </p:nvSpPr>
        <p:spPr bwMode="auto">
          <a:xfrm>
            <a:off x="1892425" y="362284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Practical RF parameters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1986085" y="1123950"/>
                <a:ext cx="8775700" cy="3889226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GB" sz="2400" i="1"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num>
                            <m:den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24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Both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GB" sz="2400" dirty="0"/>
                  <a:t> and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GB" sz="2400" dirty="0"/>
                  <a:t> are purely geometric parameters.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Like the shunt impedance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sz="2400" dirty="0"/>
                  <a:t>, the product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num>
                          <m:den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2400" dirty="0"/>
                  <a:t> is a measure of the power loss for given acceleration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400" i="0"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</m:oMath>
                </a14:m>
                <a:r>
                  <a:rPr lang="en-GB" sz="2400" dirty="0"/>
                  <a:t> and surface resistance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400" dirty="0"/>
                  <a:t>.</a:t>
                </a:r>
              </a:p>
              <a:p>
                <a:pPr marL="0" indent="0">
                  <a:buNone/>
                </a:pPr>
                <a:endParaRPr lang="en-GB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>
                              <a:latin typeface="Cambria Math" panose="02040503050406030204" pitchFamily="18" charset="0"/>
                            </a:rPr>
                            <m:t>loss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2400" i="0">
                                          <a:latin typeface="Cambria Math" panose="02040503050406030204" pitchFamily="18" charset="0"/>
                                        </a:rPr>
                                        <m:t>acc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𝐺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∙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1986085" y="1123950"/>
                <a:ext cx="8775700" cy="3889226"/>
              </a:xfrm>
              <a:prstGeom prst="rect">
                <a:avLst/>
              </a:prstGeom>
              <a:blipFill>
                <a:blip r:embed="rId2"/>
                <a:stretch>
                  <a:fillRect l="-973" t="-15831" r="-15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 flipH="1">
            <a:off x="7408932" y="3352852"/>
            <a:ext cx="563128" cy="3201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 bwMode="auto">
              <a:xfrm>
                <a:off x="7730068" y="2983741"/>
                <a:ext cx="3369897" cy="1323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2000" dirty="0"/>
                  <a:t>Minimize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/>
                  <a:t>:</a:t>
                </a:r>
              </a:p>
              <a:p>
                <a:pPr lvl="1"/>
                <a:r>
                  <a:rPr lang="en-GB" sz="2000" dirty="0"/>
                  <a:t>operation at lower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2000" dirty="0"/>
                  <a:t>,</a:t>
                </a:r>
              </a:p>
              <a:p>
                <a:pPr lvl="1"/>
                <a:r>
                  <a:rPr lang="en-GB" sz="2000" dirty="0"/>
                  <a:t>better surface cleanliness,</a:t>
                </a:r>
              </a:p>
              <a:p>
                <a:pPr lvl="1"/>
                <a:r>
                  <a:rPr lang="en-GB" sz="2000" dirty="0"/>
                  <a:t>lower residual resistance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28479" y="2983740"/>
                <a:ext cx="3369897" cy="1323439"/>
              </a:xfrm>
              <a:prstGeom prst="rect">
                <a:avLst/>
              </a:prstGeom>
              <a:blipFill rotWithShape="0">
                <a:blip r:embed="rId3"/>
                <a:stretch>
                  <a:fillRect l="-1989" t="-2294" r="-904" b="-688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 flipV="1">
            <a:off x="6842071" y="4757696"/>
            <a:ext cx="84524" cy="5916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utoShape 33"/>
          <p:cNvSpPr>
            <a:spLocks/>
          </p:cNvSpPr>
          <p:nvPr/>
        </p:nvSpPr>
        <p:spPr bwMode="auto">
          <a:xfrm rot="16200000">
            <a:off x="6842145" y="3946567"/>
            <a:ext cx="326788" cy="1228537"/>
          </a:xfrm>
          <a:prstGeom prst="leftBrace">
            <a:avLst>
              <a:gd name="adj1" fmla="val 23849"/>
              <a:gd name="adj2" fmla="val 49118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 bwMode="auto">
              <a:xfrm>
                <a:off x="4814462" y="5349368"/>
                <a:ext cx="4600555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2000" dirty="0"/>
                  <a:t>Optimize geometry maximizing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num>
                          <m:den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2000" dirty="0"/>
                  <a:t>.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12873" y="5349368"/>
                <a:ext cx="4600555" cy="400110"/>
              </a:xfrm>
              <a:prstGeom prst="rect">
                <a:avLst/>
              </a:prstGeom>
              <a:blipFill rotWithShape="0">
                <a:blip r:embed="rId4"/>
                <a:stretch>
                  <a:fillRect l="-1459" t="-118462" r="-7162" b="-18153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 bwMode="auto">
          <a:xfrm>
            <a:off x="8031092" y="6166969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7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9" name="Group 38"/>
          <p:cNvGrpSpPr>
            <a:grpSpLocks/>
          </p:cNvGrpSpPr>
          <p:nvPr/>
        </p:nvGrpSpPr>
        <p:grpSpPr bwMode="auto">
          <a:xfrm>
            <a:off x="2037448" y="4766358"/>
            <a:ext cx="3382963" cy="993775"/>
            <a:chOff x="142" y="2341"/>
            <a:chExt cx="2284" cy="761"/>
          </a:xfrm>
        </p:grpSpPr>
        <p:pic>
          <p:nvPicPr>
            <p:cNvPr id="57356" name="Picture 26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" y="2341"/>
              <a:ext cx="469" cy="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7" name="Picture 27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" y="2341"/>
              <a:ext cx="469" cy="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8" name="Picture 28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0" y="2341"/>
              <a:ext cx="469" cy="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9" name="Picture 29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4" y="2341"/>
              <a:ext cx="469" cy="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60" name="Picture 30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7" y="2341"/>
              <a:ext cx="469" cy="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7350" name="Picture 33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000019"/>
              </a:clrFrom>
              <a:clrTo>
                <a:srgbClr val="00001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4"/>
          <a:stretch/>
        </p:blipFill>
        <p:spPr bwMode="auto">
          <a:xfrm>
            <a:off x="3407346" y="1765302"/>
            <a:ext cx="647436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83" name="AutoShape 39"/>
          <p:cNvSpPr>
            <a:spLocks noChangeArrowheads="1"/>
          </p:cNvSpPr>
          <p:nvPr/>
        </p:nvSpPr>
        <p:spPr bwMode="auto">
          <a:xfrm>
            <a:off x="3612814" y="3054351"/>
            <a:ext cx="232228" cy="1575707"/>
          </a:xfrm>
          <a:prstGeom prst="downArrow">
            <a:avLst>
              <a:gd name="adj1" fmla="val 50000"/>
              <a:gd name="adj2" fmla="val 50092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5531998" y="1123950"/>
                <a:ext cx="5244522" cy="489733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Advantages of single-cell cavities: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It is easier to manage HOM damping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There is no field flatness problem.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Input coupler transfers less power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They are easy for cleaning and preparation</a:t>
                </a:r>
                <a:br>
                  <a:rPr lang="en-GB" sz="2000" dirty="0"/>
                </a:br>
                <a:br>
                  <a:rPr lang="en-GB" sz="2000" dirty="0"/>
                </a:br>
                <a:br>
                  <a:rPr lang="en-GB" sz="2000" dirty="0"/>
                </a:br>
                <a:br>
                  <a:rPr lang="en-GB" sz="2000" dirty="0"/>
                </a:br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Advantages of multi-cell cavities: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much more acceleration per meter!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better use of the power (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sz="2000" dirty="0"/>
                  <a:t>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more cost-effective for most applications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5530410" y="1123950"/>
                <a:ext cx="5244522" cy="4897338"/>
              </a:xfrm>
              <a:prstGeom prst="rect">
                <a:avLst/>
              </a:prstGeom>
              <a:blipFill rotWithShape="0">
                <a:blip r:embed="rId3"/>
                <a:stretch>
                  <a:fillRect l="-1510" t="-1741" r="-3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6017" y="111766"/>
            <a:ext cx="8293911" cy="787473"/>
          </a:xfrm>
        </p:spPr>
        <p:txBody>
          <a:bodyPr>
            <a:normAutofit/>
          </a:bodyPr>
          <a:lstStyle/>
          <a:p>
            <a:r>
              <a:rPr lang="en-GB" dirty="0"/>
              <a:t>Single-cell versus multi-cell cavities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7778557" y="6166969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03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Practical RF parameters 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1905002" y="919874"/>
                <a:ext cx="9524999" cy="5438064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b="1" dirty="0"/>
                  <a:t>Cell-to-cell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</m:sSub>
                  </m:oMath>
                </a14:m>
                <a:r>
                  <a:rPr lang="en-GB" sz="2000" dirty="0"/>
                  <a:t> will determine the width of the passbands in multi-cell cavities.</a:t>
                </a:r>
                <a:br>
                  <a:rPr lang="en-GB" sz="2000" dirty="0"/>
                </a:br>
                <a:endParaRPr lang="en-GB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</m:sSub>
                      <m:r>
                        <a:rPr lang="en-GB" sz="2000" i="1">
                          <a:latin typeface="Cambria Math" panose="02040503050406030204" pitchFamily="18" charset="0"/>
                        </a:rPr>
                        <m:t>=2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b>
                              </m:s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  <a:p>
                <a:pPr marL="0" indent="0"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1903413" y="919874"/>
                <a:ext cx="9524999" cy="5438064"/>
              </a:xfrm>
              <a:prstGeom prst="rect">
                <a:avLst/>
              </a:prstGeom>
              <a:blipFill rotWithShape="0">
                <a:blip r:embed="rId2"/>
                <a:stretch>
                  <a:fillRect l="-576" t="-1233" r="-3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1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000019"/>
              </a:clrFrom>
              <a:clrTo>
                <a:srgbClr val="00001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24"/>
          <a:stretch/>
        </p:blipFill>
        <p:spPr bwMode="auto">
          <a:xfrm>
            <a:off x="2798200" y="1685196"/>
            <a:ext cx="1403350" cy="229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000019"/>
              </a:clrFrom>
              <a:clrTo>
                <a:srgbClr val="00001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7" b="1141"/>
          <a:stretch/>
        </p:blipFill>
        <p:spPr bwMode="auto">
          <a:xfrm>
            <a:off x="8942712" y="1707265"/>
            <a:ext cx="1401761" cy="2255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2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573" y="3993416"/>
            <a:ext cx="1439862" cy="237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9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000019"/>
              </a:clrFrom>
              <a:clrTo>
                <a:srgbClr val="00001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33"/>
          <a:stretch/>
        </p:blipFill>
        <p:spPr bwMode="auto">
          <a:xfrm>
            <a:off x="8925248" y="3962282"/>
            <a:ext cx="141922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824446" y="2303828"/>
            <a:ext cx="3408923" cy="4132971"/>
            <a:chOff x="542365" y="2300491"/>
            <a:chExt cx="3408923" cy="4132971"/>
          </a:xfrm>
        </p:grpSpPr>
        <p:sp>
          <p:nvSpPr>
            <p:cNvPr id="20" name="Line 5"/>
            <p:cNvSpPr>
              <a:spLocks noChangeShapeType="1"/>
            </p:cNvSpPr>
            <p:nvPr/>
          </p:nvSpPr>
          <p:spPr bwMode="auto">
            <a:xfrm>
              <a:off x="1000125" y="6072683"/>
              <a:ext cx="2760663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6"/>
            <p:cNvSpPr>
              <a:spLocks noChangeShapeType="1"/>
            </p:cNvSpPr>
            <p:nvPr/>
          </p:nvSpPr>
          <p:spPr bwMode="auto">
            <a:xfrm>
              <a:off x="1000125" y="5250358"/>
              <a:ext cx="17463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Line 7"/>
            <p:cNvSpPr>
              <a:spLocks noChangeShapeType="1"/>
            </p:cNvSpPr>
            <p:nvPr/>
          </p:nvSpPr>
          <p:spPr bwMode="auto">
            <a:xfrm>
              <a:off x="1000125" y="4428033"/>
              <a:ext cx="17463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Line 8"/>
            <p:cNvSpPr>
              <a:spLocks noChangeShapeType="1"/>
            </p:cNvSpPr>
            <p:nvPr/>
          </p:nvSpPr>
          <p:spPr bwMode="auto">
            <a:xfrm>
              <a:off x="1000125" y="2783383"/>
              <a:ext cx="17463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9"/>
            <p:cNvSpPr>
              <a:spLocks noChangeShapeType="1"/>
            </p:cNvSpPr>
            <p:nvPr/>
          </p:nvSpPr>
          <p:spPr bwMode="auto">
            <a:xfrm flipV="1">
              <a:off x="1000125" y="2300492"/>
              <a:ext cx="0" cy="377219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10"/>
            <p:cNvSpPr>
              <a:spLocks noChangeShapeType="1"/>
            </p:cNvSpPr>
            <p:nvPr/>
          </p:nvSpPr>
          <p:spPr bwMode="auto">
            <a:xfrm>
              <a:off x="1000125" y="2300493"/>
              <a:ext cx="2760663" cy="1588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11"/>
            <p:cNvSpPr>
              <a:spLocks noChangeShapeType="1"/>
            </p:cNvSpPr>
            <p:nvPr/>
          </p:nvSpPr>
          <p:spPr bwMode="auto">
            <a:xfrm flipV="1">
              <a:off x="3760789" y="2300491"/>
              <a:ext cx="0" cy="377219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1025525" y="4602658"/>
              <a:ext cx="2697163" cy="896938"/>
            </a:xfrm>
            <a:custGeom>
              <a:avLst/>
              <a:gdLst>
                <a:gd name="T0" fmla="*/ 0 w 1840"/>
                <a:gd name="T1" fmla="*/ 565 h 565"/>
                <a:gd name="T2" fmla="*/ 7 w 1840"/>
                <a:gd name="T3" fmla="*/ 565 h 565"/>
                <a:gd name="T4" fmla="*/ 42 w 1840"/>
                <a:gd name="T5" fmla="*/ 564 h 565"/>
                <a:gd name="T6" fmla="*/ 65 w 1840"/>
                <a:gd name="T7" fmla="*/ 562 h 565"/>
                <a:gd name="T8" fmla="*/ 94 w 1840"/>
                <a:gd name="T9" fmla="*/ 561 h 565"/>
                <a:gd name="T10" fmla="*/ 136 w 1840"/>
                <a:gd name="T11" fmla="*/ 557 h 565"/>
                <a:gd name="T12" fmla="*/ 168 w 1840"/>
                <a:gd name="T13" fmla="*/ 554 h 565"/>
                <a:gd name="T14" fmla="*/ 215 w 1840"/>
                <a:gd name="T15" fmla="*/ 546 h 565"/>
                <a:gd name="T16" fmla="*/ 351 w 1840"/>
                <a:gd name="T17" fmla="*/ 520 h 565"/>
                <a:gd name="T18" fmla="*/ 463 w 1840"/>
                <a:gd name="T19" fmla="*/ 493 h 565"/>
                <a:gd name="T20" fmla="*/ 643 w 1840"/>
                <a:gd name="T21" fmla="*/ 437 h 565"/>
                <a:gd name="T22" fmla="*/ 794 w 1840"/>
                <a:gd name="T23" fmla="*/ 384 h 565"/>
                <a:gd name="T24" fmla="*/ 931 w 1840"/>
                <a:gd name="T25" fmla="*/ 331 h 565"/>
                <a:gd name="T26" fmla="*/ 1067 w 1840"/>
                <a:gd name="T27" fmla="*/ 278 h 565"/>
                <a:gd name="T28" fmla="*/ 1197 w 1840"/>
                <a:gd name="T29" fmla="*/ 224 h 565"/>
                <a:gd name="T30" fmla="*/ 1332 w 1840"/>
                <a:gd name="T31" fmla="*/ 169 h 565"/>
                <a:gd name="T32" fmla="*/ 1464 w 1840"/>
                <a:gd name="T33" fmla="*/ 115 h 565"/>
                <a:gd name="T34" fmla="*/ 1598 w 1840"/>
                <a:gd name="T35" fmla="*/ 63 h 565"/>
                <a:gd name="T36" fmla="*/ 1682 w 1840"/>
                <a:gd name="T37" fmla="*/ 33 h 565"/>
                <a:gd name="T38" fmla="*/ 1725 w 1840"/>
                <a:gd name="T39" fmla="*/ 20 h 565"/>
                <a:gd name="T40" fmla="*/ 1751 w 1840"/>
                <a:gd name="T41" fmla="*/ 15 h 565"/>
                <a:gd name="T42" fmla="*/ 1769 w 1840"/>
                <a:gd name="T43" fmla="*/ 10 h 565"/>
                <a:gd name="T44" fmla="*/ 1786 w 1840"/>
                <a:gd name="T45" fmla="*/ 6 h 565"/>
                <a:gd name="T46" fmla="*/ 1807 w 1840"/>
                <a:gd name="T47" fmla="*/ 3 h 565"/>
                <a:gd name="T48" fmla="*/ 1821 w 1840"/>
                <a:gd name="T49" fmla="*/ 1 h 565"/>
                <a:gd name="T50" fmla="*/ 1840 w 1840"/>
                <a:gd name="T51" fmla="*/ 0 h 565"/>
                <a:gd name="T52" fmla="*/ 1821 w 1840"/>
                <a:gd name="T53" fmla="*/ 1 h 565"/>
                <a:gd name="T54" fmla="*/ 1807 w 1840"/>
                <a:gd name="T55" fmla="*/ 3 h 565"/>
                <a:gd name="T56" fmla="*/ 1786 w 1840"/>
                <a:gd name="T57" fmla="*/ 6 h 565"/>
                <a:gd name="T58" fmla="*/ 1769 w 1840"/>
                <a:gd name="T59" fmla="*/ 10 h 565"/>
                <a:gd name="T60" fmla="*/ 1751 w 1840"/>
                <a:gd name="T61" fmla="*/ 15 h 565"/>
                <a:gd name="T62" fmla="*/ 1725 w 1840"/>
                <a:gd name="T63" fmla="*/ 20 h 565"/>
                <a:gd name="T64" fmla="*/ 1682 w 1840"/>
                <a:gd name="T65" fmla="*/ 33 h 565"/>
                <a:gd name="T66" fmla="*/ 1598 w 1840"/>
                <a:gd name="T67" fmla="*/ 63 h 565"/>
                <a:gd name="T68" fmla="*/ 1464 w 1840"/>
                <a:gd name="T69" fmla="*/ 115 h 565"/>
                <a:gd name="T70" fmla="*/ 1332 w 1840"/>
                <a:gd name="T71" fmla="*/ 169 h 565"/>
                <a:gd name="T72" fmla="*/ 1197 w 1840"/>
                <a:gd name="T73" fmla="*/ 224 h 565"/>
                <a:gd name="T74" fmla="*/ 1067 w 1840"/>
                <a:gd name="T75" fmla="*/ 278 h 565"/>
                <a:gd name="T76" fmla="*/ 931 w 1840"/>
                <a:gd name="T77" fmla="*/ 331 h 565"/>
                <a:gd name="T78" fmla="*/ 794 w 1840"/>
                <a:gd name="T79" fmla="*/ 384 h 565"/>
                <a:gd name="T80" fmla="*/ 643 w 1840"/>
                <a:gd name="T81" fmla="*/ 437 h 565"/>
                <a:gd name="T82" fmla="*/ 463 w 1840"/>
                <a:gd name="T83" fmla="*/ 493 h 565"/>
                <a:gd name="T84" fmla="*/ 351 w 1840"/>
                <a:gd name="T85" fmla="*/ 520 h 565"/>
                <a:gd name="T86" fmla="*/ 215 w 1840"/>
                <a:gd name="T87" fmla="*/ 546 h 565"/>
                <a:gd name="T88" fmla="*/ 168 w 1840"/>
                <a:gd name="T89" fmla="*/ 554 h 565"/>
                <a:gd name="T90" fmla="*/ 136 w 1840"/>
                <a:gd name="T91" fmla="*/ 557 h 565"/>
                <a:gd name="T92" fmla="*/ 94 w 1840"/>
                <a:gd name="T93" fmla="*/ 561 h 565"/>
                <a:gd name="T94" fmla="*/ 65 w 1840"/>
                <a:gd name="T95" fmla="*/ 562 h 565"/>
                <a:gd name="T96" fmla="*/ 42 w 1840"/>
                <a:gd name="T97" fmla="*/ 564 h 565"/>
                <a:gd name="T98" fmla="*/ 7 w 1840"/>
                <a:gd name="T99" fmla="*/ 565 h 565"/>
                <a:gd name="T100" fmla="*/ 0 w 1840"/>
                <a:gd name="T101" fmla="*/ 565 h 56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40"/>
                <a:gd name="T154" fmla="*/ 0 h 565"/>
                <a:gd name="T155" fmla="*/ 1840 w 1840"/>
                <a:gd name="T156" fmla="*/ 565 h 56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40" h="565">
                  <a:moveTo>
                    <a:pt x="0" y="565"/>
                  </a:moveTo>
                  <a:lnTo>
                    <a:pt x="7" y="565"/>
                  </a:lnTo>
                  <a:lnTo>
                    <a:pt x="42" y="564"/>
                  </a:lnTo>
                  <a:lnTo>
                    <a:pt x="65" y="562"/>
                  </a:lnTo>
                  <a:lnTo>
                    <a:pt x="94" y="561"/>
                  </a:lnTo>
                  <a:lnTo>
                    <a:pt x="136" y="557"/>
                  </a:lnTo>
                  <a:lnTo>
                    <a:pt x="168" y="554"/>
                  </a:lnTo>
                  <a:lnTo>
                    <a:pt x="215" y="546"/>
                  </a:lnTo>
                  <a:lnTo>
                    <a:pt x="351" y="520"/>
                  </a:lnTo>
                  <a:lnTo>
                    <a:pt x="463" y="493"/>
                  </a:lnTo>
                  <a:lnTo>
                    <a:pt x="643" y="437"/>
                  </a:lnTo>
                  <a:lnTo>
                    <a:pt x="794" y="384"/>
                  </a:lnTo>
                  <a:lnTo>
                    <a:pt x="931" y="331"/>
                  </a:lnTo>
                  <a:lnTo>
                    <a:pt x="1067" y="278"/>
                  </a:lnTo>
                  <a:lnTo>
                    <a:pt x="1197" y="224"/>
                  </a:lnTo>
                  <a:lnTo>
                    <a:pt x="1332" y="169"/>
                  </a:lnTo>
                  <a:lnTo>
                    <a:pt x="1464" y="115"/>
                  </a:lnTo>
                  <a:lnTo>
                    <a:pt x="1598" y="63"/>
                  </a:lnTo>
                  <a:lnTo>
                    <a:pt x="1682" y="33"/>
                  </a:lnTo>
                  <a:lnTo>
                    <a:pt x="1725" y="20"/>
                  </a:lnTo>
                  <a:lnTo>
                    <a:pt x="1751" y="15"/>
                  </a:lnTo>
                  <a:lnTo>
                    <a:pt x="1769" y="10"/>
                  </a:lnTo>
                  <a:lnTo>
                    <a:pt x="1786" y="6"/>
                  </a:lnTo>
                  <a:lnTo>
                    <a:pt x="1807" y="3"/>
                  </a:lnTo>
                  <a:lnTo>
                    <a:pt x="1821" y="1"/>
                  </a:lnTo>
                  <a:lnTo>
                    <a:pt x="1840" y="0"/>
                  </a:lnTo>
                  <a:lnTo>
                    <a:pt x="1821" y="1"/>
                  </a:lnTo>
                  <a:lnTo>
                    <a:pt x="1807" y="3"/>
                  </a:lnTo>
                  <a:lnTo>
                    <a:pt x="1786" y="6"/>
                  </a:lnTo>
                  <a:lnTo>
                    <a:pt x="1769" y="10"/>
                  </a:lnTo>
                  <a:lnTo>
                    <a:pt x="1751" y="15"/>
                  </a:lnTo>
                  <a:lnTo>
                    <a:pt x="1725" y="20"/>
                  </a:lnTo>
                  <a:lnTo>
                    <a:pt x="1682" y="33"/>
                  </a:lnTo>
                  <a:lnTo>
                    <a:pt x="1598" y="63"/>
                  </a:lnTo>
                  <a:lnTo>
                    <a:pt x="1464" y="115"/>
                  </a:lnTo>
                  <a:lnTo>
                    <a:pt x="1332" y="169"/>
                  </a:lnTo>
                  <a:lnTo>
                    <a:pt x="1197" y="224"/>
                  </a:lnTo>
                  <a:lnTo>
                    <a:pt x="1067" y="278"/>
                  </a:lnTo>
                  <a:lnTo>
                    <a:pt x="931" y="331"/>
                  </a:lnTo>
                  <a:lnTo>
                    <a:pt x="794" y="384"/>
                  </a:lnTo>
                  <a:lnTo>
                    <a:pt x="643" y="437"/>
                  </a:lnTo>
                  <a:lnTo>
                    <a:pt x="463" y="493"/>
                  </a:lnTo>
                  <a:lnTo>
                    <a:pt x="351" y="520"/>
                  </a:lnTo>
                  <a:lnTo>
                    <a:pt x="215" y="546"/>
                  </a:lnTo>
                  <a:lnTo>
                    <a:pt x="168" y="554"/>
                  </a:lnTo>
                  <a:lnTo>
                    <a:pt x="136" y="557"/>
                  </a:lnTo>
                  <a:lnTo>
                    <a:pt x="94" y="561"/>
                  </a:lnTo>
                  <a:lnTo>
                    <a:pt x="65" y="562"/>
                  </a:lnTo>
                  <a:lnTo>
                    <a:pt x="42" y="564"/>
                  </a:lnTo>
                  <a:lnTo>
                    <a:pt x="7" y="565"/>
                  </a:lnTo>
                  <a:lnTo>
                    <a:pt x="0" y="565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598863" y="6075858"/>
                  <a:ext cx="352425" cy="33855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US" sz="1600" i="1" dirty="0">
                    <a:latin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0" name="Text 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598863" y="6075858"/>
                  <a:ext cx="352425" cy="338554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2122488" y="6094908"/>
                  <a:ext cx="492125" cy="33855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lin"/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1600" i="1" dirty="0">
                    <a:latin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1" name="Text 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122488" y="6094908"/>
                  <a:ext cx="492125" cy="33855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27160" t="-100000" r="-80247" b="-164286"/>
                  </a:stretch>
                </a:blipFill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2996169" y="6078738"/>
                  <a:ext cx="556863" cy="33855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square">
                  <a:spAutoFit/>
                </a:bodyPr>
                <a:lstStyle/>
                <a:p>
                  <a:pPr eaLnBrk="0" hangingPunct="0"/>
                  <a:r>
                    <a:rPr lang="en-US" sz="1600" i="1" dirty="0">
                      <a:latin typeface="Symbol" pitchFamily="18" charset="2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𝐿</m:t>
                      </m:r>
                    </m:oMath>
                  </a14:m>
                  <a:endParaRPr lang="en-US" sz="1600" i="1" dirty="0">
                    <a:latin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2" name="Text 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996169" y="6078738"/>
                  <a:ext cx="556863" cy="338554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Text Box 40"/>
            <p:cNvSpPr txBox="1">
              <a:spLocks noChangeArrowheads="1"/>
            </p:cNvSpPr>
            <p:nvPr/>
          </p:nvSpPr>
          <p:spPr bwMode="auto">
            <a:xfrm>
              <a:off x="925513" y="6075858"/>
              <a:ext cx="352425" cy="3365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 i="1">
                  <a:latin typeface="Symbol" pitchFamily="18" charset="2"/>
                </a:rPr>
                <a:t>0</a:t>
              </a:r>
              <a:endParaRPr lang="en-US" sz="1600" i="1">
                <a:latin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542365" y="5085606"/>
                  <a:ext cx="492125" cy="33855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lin"/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1600" i="1" dirty="0">
                    <a:latin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6" name="Text 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42365" y="5085606"/>
                  <a:ext cx="492125" cy="338554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28395" t="-101818" r="-79012" b="-169091"/>
                  </a:stretch>
                </a:blipFill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656431" y="4256585"/>
                  <a:ext cx="352425" cy="33855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US" sz="1600" i="1" dirty="0">
                    <a:latin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7" name="Text 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56431" y="4256585"/>
                  <a:ext cx="352425" cy="338554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640854" y="2632772"/>
                  <a:ext cx="352425" cy="33855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US" sz="1600" i="1" dirty="0">
                    <a:latin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6" name="Text 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40854" y="2632772"/>
                  <a:ext cx="352425" cy="338554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r="-12069"/>
                  </a:stretch>
                </a:blipFill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 bwMode="auto">
              <a:xfrm>
                <a:off x="8027526" y="4483186"/>
                <a:ext cx="85619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25937" y="4483186"/>
                <a:ext cx="856195" cy="338554"/>
              </a:xfrm>
              <a:prstGeom prst="rect">
                <a:avLst/>
              </a:prstGeom>
              <a:blipFill rotWithShape="0">
                <a:blip r:embed="rId13"/>
                <a:stretch>
                  <a:fillRect t="-101786" r="-48571" b="-1625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 bwMode="auto">
              <a:xfrm>
                <a:off x="4809574" y="5468114"/>
                <a:ext cx="848181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07985" y="5468114"/>
                <a:ext cx="848181" cy="338554"/>
              </a:xfrm>
              <a:prstGeom prst="rect">
                <a:avLst/>
              </a:prstGeom>
              <a:blipFill rotWithShape="0">
                <a:blip r:embed="rId14"/>
                <a:stretch>
                  <a:fillRect t="-101786" r="-48201" b="-1625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 bwMode="auto">
              <a:xfrm>
                <a:off x="4520948" y="3375011"/>
                <a:ext cx="70820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9360" y="3375011"/>
                <a:ext cx="708206" cy="338554"/>
              </a:xfrm>
              <a:prstGeom prst="rect">
                <a:avLst/>
              </a:prstGeom>
              <a:blipFill rotWithShape="0">
                <a:blip r:embed="rId15"/>
                <a:stretch>
                  <a:fillRect t="-103636" r="-58120" b="-16727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flipV="1">
            <a:off x="5207592" y="3046859"/>
            <a:ext cx="0" cy="7839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44" idx="0"/>
          </p:cNvCxnSpPr>
          <p:nvPr/>
        </p:nvCxnSpPr>
        <p:spPr>
          <a:xfrm flipH="1" flipV="1">
            <a:off x="4327426" y="4189924"/>
            <a:ext cx="906239" cy="127819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8102773" y="3914017"/>
            <a:ext cx="715293" cy="68445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 bwMode="auto">
          <a:xfrm>
            <a:off x="5740588" y="2929593"/>
            <a:ext cx="19635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Brillouin diagram</a:t>
            </a:r>
          </a:p>
        </p:txBody>
      </p:sp>
      <p:sp>
        <p:nvSpPr>
          <p:cNvPr id="53" name="TextBox 52"/>
          <p:cNvSpPr txBox="1"/>
          <p:nvPr/>
        </p:nvSpPr>
        <p:spPr bwMode="auto">
          <a:xfrm>
            <a:off x="8184233" y="6337182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52" name="Date Placeholder 5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54" name="Footer Placeholder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7241600" y="6415745"/>
            <a:ext cx="688110" cy="5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230538" y="3766886"/>
                <a:ext cx="93980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dirty="0"/>
                  <a:t>-mode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8949" y="3766886"/>
                <a:ext cx="939809" cy="369332"/>
              </a:xfrm>
              <a:prstGeom prst="rect">
                <a:avLst/>
              </a:prstGeom>
              <a:blipFill rotWithShape="0">
                <a:blip r:embed="rId16"/>
                <a:stretch>
                  <a:fillRect t="-8197" r="-5844" b="-24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3127691" y="3766886"/>
                <a:ext cx="93980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dirty="0"/>
                  <a:t>-mode</a:t>
                </a: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6102" y="3766886"/>
                <a:ext cx="939809" cy="369332"/>
              </a:xfrm>
              <a:prstGeom prst="rect">
                <a:avLst/>
              </a:prstGeom>
              <a:blipFill rotWithShape="0">
                <a:blip r:embed="rId17"/>
                <a:stretch>
                  <a:fillRect t="-8197" r="-5195" b="-24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309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Maxwell’s equations in vacuum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11"/>
              <p:cNvSpPr txBox="1">
                <a:spLocks/>
              </p:cNvSpPr>
              <p:nvPr/>
            </p:nvSpPr>
            <p:spPr>
              <a:xfrm>
                <a:off x="2279577" y="1354633"/>
                <a:ext cx="9150425" cy="5233988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2400" dirty="0">
                    <a:solidFill>
                      <a:prstClr val="black"/>
                    </a:solidFill>
                    <a:ea typeface="Cambria Math"/>
                  </a:rPr>
                  <a:t>                  Source-free: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en-GB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mPr>
                        <m:mr>
                          <m:e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𝛻</m:t>
                            </m:r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acc>
                              <m:accPr>
                                <m:chr m:val="⃗"/>
                                <m:ctrlP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</m:acc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GB" sz="2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4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GB" sz="2400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f>
                              <m:fPr>
                                <m:ctrlP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</m:num>
                              <m:den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den>
                            </m:f>
                            <m:acc>
                              <m:accPr>
                                <m:chr m:val="⃗"/>
                                <m:ctrlP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</m:acc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=0</m:t>
                            </m:r>
                          </m:e>
                          <m:e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𝛻</m:t>
                            </m:r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acc>
                              <m:accPr>
                                <m:chr m:val="⃗"/>
                                <m:ctrlP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</m:acc>
                            <m:r>
                              <m:rPr>
                                <m:brk m:alnAt="7"/>
                              </m:rP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𝛻</m:t>
                            </m:r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×</m:t>
                            </m:r>
                            <m:acc>
                              <m:accPr>
                                <m:chr m:val="⃗"/>
                                <m:ctrlP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</m:acc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</m:num>
                              <m:den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𝜕</m:t>
                                </m:r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den>
                            </m:f>
                            <m:acc>
                              <m:accPr>
                                <m:chr m:val="⃗"/>
                                <m:ctrlP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</m:acc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=0</m:t>
                            </m:r>
                          </m:e>
                          <m:e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𝛻</m:t>
                            </m:r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acc>
                              <m:accPr>
                                <m:chr m:val="⃗"/>
                                <m:ctrlP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</m:acc>
                            <m:r>
                              <m:rPr>
                                <m:brk m:alnAt="7"/>
                              </m:rP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=</m:t>
                            </m:r>
                            <m:r>
                              <a:rPr lang="en-GB" sz="24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e>
                        </m:mr>
                      </m:m>
                    </m:oMath>
                  </m:oMathPara>
                </a14:m>
                <a:endParaRPr lang="en-US" sz="2000" dirty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r>
                  <a:rPr lang="en-US" sz="2400" dirty="0">
                    <a:solidFill>
                      <a:prstClr val="black"/>
                    </a:solidFill>
                  </a:rPr>
                  <a:t>curl (rot,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𝛻</m:t>
                    </m:r>
                    <m:r>
                      <a:rPr lang="en-US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×</m:t>
                    </m:r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) of 3</a:t>
                </a:r>
                <a:r>
                  <a:rPr lang="en-US" sz="2400" baseline="30000" dirty="0">
                    <a:solidFill>
                      <a:prstClr val="black"/>
                    </a:solidFill>
                  </a:rPr>
                  <a:t>rd</a:t>
                </a:r>
                <a:r>
                  <a:rPr lang="en-US" sz="2400" dirty="0">
                    <a:solidFill>
                      <a:prstClr val="black"/>
                    </a:solidFill>
                  </a:rPr>
                  <a:t> equation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𝜕</m:t>
                        </m:r>
                      </m:num>
                      <m:den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𝜕</m:t>
                        </m:r>
                        <m:r>
                          <a:rPr lang="en-GB" sz="24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 of 1</a:t>
                </a:r>
                <a:r>
                  <a:rPr lang="en-US" sz="2400" baseline="30000" dirty="0">
                    <a:solidFill>
                      <a:prstClr val="black"/>
                    </a:solidFill>
                  </a:rPr>
                  <a:t>st </a:t>
                </a:r>
                <a:r>
                  <a:rPr lang="en-US" sz="2400" dirty="0">
                    <a:solidFill>
                      <a:prstClr val="black"/>
                    </a:solidFill>
                  </a:rPr>
                  <a:t>equation: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𝛻</m:t>
                      </m:r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𝛻</m:t>
                      </m:r>
                      <m:r>
                        <a:rPr lang="en-US" sz="24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GB" sz="24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</m:acc>
                      <m:r>
                        <a:rPr lang="en-GB" sz="24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GB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4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GB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GB" sz="2400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⃗"/>
                          <m:ctrlPr>
                            <a:rPr lang="en-GB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GB" sz="24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</m:acc>
                      <m:r>
                        <a:rPr lang="en-GB" sz="24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=0.</m:t>
                      </m:r>
                    </m:oMath>
                  </m:oMathPara>
                </a14:m>
                <a:endParaRPr lang="en-GB" sz="2400" dirty="0">
                  <a:solidFill>
                    <a:prstClr val="black"/>
                  </a:solidFill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solidFill>
                      <a:prstClr val="black"/>
                    </a:solidFill>
                  </a:rPr>
                  <a:t>Using the vector identity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𝛻</m:t>
                    </m:r>
                    <m:r>
                      <a:rPr lang="en-US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𝛻</m:t>
                    </m:r>
                    <m:r>
                      <a:rPr lang="en-US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×</m:t>
                    </m:r>
                    <m:acc>
                      <m:accPr>
                        <m:chr m:val="⃗"/>
                        <m:ctrlP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GB" sz="24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</m:acc>
                    <m:r>
                      <a:rPr lang="en-GB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GB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𝛻𝛻</m:t>
                    </m:r>
                    <m:r>
                      <a:rPr lang="en-GB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GB" sz="24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</m:acc>
                    <m:r>
                      <a:rPr lang="en-GB" sz="24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−</m:t>
                    </m:r>
                    <m:sSup>
                      <m:sSupPr>
                        <m:ctrlPr>
                          <a:rPr lang="en-GB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GB" sz="24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𝛻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2</m:t>
                        </m:r>
                      </m:sup>
                    </m:sSup>
                    <m:acc>
                      <m:accPr>
                        <m:chr m:val="⃗"/>
                        <m:ctrlPr>
                          <a:rPr lang="en-GB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GB" sz="24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 and the 4</a:t>
                </a:r>
                <a:r>
                  <a:rPr lang="en-US" sz="2400" baseline="30000" dirty="0">
                    <a:solidFill>
                      <a:prstClr val="black"/>
                    </a:solidFill>
                  </a:rPr>
                  <a:t>th</a:t>
                </a:r>
                <a:r>
                  <a:rPr lang="en-US" sz="2400" dirty="0">
                    <a:solidFill>
                      <a:prstClr val="black"/>
                    </a:solidFill>
                  </a:rPr>
                  <a:t> Maxwell equation, this yields: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GB" sz="2400" b="1" i="0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𝛁</m:t>
                          </m:r>
                        </m:e>
                        <m:sup>
                          <m:r>
                            <a:rPr lang="en-GB" sz="24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𝟐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US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𝑬</m:t>
                          </m:r>
                        </m:e>
                      </m:acc>
                      <m:r>
                        <a:rPr lang="en-GB" sz="24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sSup>
                            <m:sSupPr>
                              <m:ctrlP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𝝏</m:t>
                              </m:r>
                            </m:e>
                            <m:sup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𝝏</m:t>
                              </m:r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𝒕</m:t>
                              </m:r>
                            </m:e>
                            <m:sup>
                              <m:r>
                                <a:rPr lang="en-GB" sz="2400" b="1" i="1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⃗"/>
                          <m:ctrlP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GB" sz="2400" b="1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𝑬</m:t>
                          </m:r>
                        </m:e>
                      </m:acc>
                      <m:r>
                        <a:rPr lang="en-GB" sz="24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GB" sz="2400" b="1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GB" sz="24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GB" sz="2400" dirty="0">
                  <a:solidFill>
                    <a:prstClr val="black"/>
                  </a:solidFill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GB" sz="2400" dirty="0">
                    <a:solidFill>
                      <a:prstClr val="black"/>
                    </a:solidFill>
                    <a:ea typeface="Cambria Math"/>
                  </a:rPr>
                  <a:t>i.e. the 4-dimensional Laplace equation.</a:t>
                </a:r>
              </a:p>
              <a:p>
                <a:pPr marL="0" indent="0">
                  <a:buNone/>
                </a:pPr>
                <a:endParaRPr lang="en-US" sz="2400" dirty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endParaRPr lang="en-US" sz="2400" dirty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endParaRPr lang="en-US" sz="2000" dirty="0">
                  <a:solidFill>
                    <a:prstClr val="black"/>
                  </a:solidFill>
                </a:endParaRPr>
              </a:p>
              <a:p>
                <a:endParaRPr lang="en-GB" sz="2400" dirty="0">
                  <a:solidFill>
                    <a:prstClr val="black"/>
                  </a:solidFill>
                </a:endParaRPr>
              </a:p>
              <a:p>
                <a:endParaRPr lang="en-GB" sz="2400" dirty="0">
                  <a:solidFill>
                    <a:prstClr val="black"/>
                  </a:solidFill>
                </a:endParaRPr>
              </a:p>
              <a:p>
                <a:endParaRPr lang="en-GB" sz="2400" dirty="0">
                  <a:solidFill>
                    <a:prstClr val="black"/>
                  </a:solidFill>
                </a:endParaRPr>
              </a:p>
              <a:p>
                <a:endParaRPr lang="en-GB" sz="2400" dirty="0">
                  <a:solidFill>
                    <a:prstClr val="black"/>
                  </a:solidFill>
                </a:endParaRPr>
              </a:p>
              <a:p>
                <a:endParaRPr lang="en-GB" sz="2400" dirty="0">
                  <a:solidFill>
                    <a:prstClr val="black"/>
                  </a:solidFill>
                </a:endParaRPr>
              </a:p>
              <a:p>
                <a:endParaRPr lang="en-GB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8" name="Content Placeholder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9577" y="1354633"/>
                <a:ext cx="9150425" cy="5233988"/>
              </a:xfrm>
              <a:prstGeom prst="rect">
                <a:avLst/>
              </a:prstGeom>
              <a:blipFill>
                <a:blip r:embed="rId2"/>
                <a:stretch>
                  <a:fillRect l="-1066" t="-1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1991543" y="219829"/>
            <a:ext cx="1512170" cy="1515925"/>
            <a:chOff x="1989955" y="219828"/>
            <a:chExt cx="1512170" cy="151592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l="10911" r="8408"/>
            <a:stretch/>
          </p:blipFill>
          <p:spPr>
            <a:xfrm>
              <a:off x="1989955" y="219828"/>
              <a:ext cx="1512169" cy="105426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004579" y="1274088"/>
              <a:ext cx="149754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200" dirty="0">
                  <a:solidFill>
                    <a:prstClr val="black"/>
                  </a:solidFill>
                </a:rPr>
                <a:t>James Clerk Maxwell</a:t>
              </a:r>
              <a:br>
                <a:rPr lang="en-GB" sz="1200" dirty="0">
                  <a:solidFill>
                    <a:prstClr val="black"/>
                  </a:solidFill>
                </a:rPr>
              </a:br>
              <a:r>
                <a:rPr lang="en-GB" sz="1200" dirty="0">
                  <a:solidFill>
                    <a:prstClr val="black"/>
                  </a:solidFill>
                </a:rPr>
                <a:t>1831 – 1879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946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3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19"/>
              </a:clrFrom>
              <a:clrTo>
                <a:srgbClr val="000019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2996953"/>
            <a:ext cx="8856984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4" name="Group 60"/>
          <p:cNvGrpSpPr>
            <a:grpSpLocks/>
          </p:cNvGrpSpPr>
          <p:nvPr/>
        </p:nvGrpSpPr>
        <p:grpSpPr bwMode="auto">
          <a:xfrm>
            <a:off x="1956050" y="2002371"/>
            <a:ext cx="8736013" cy="935038"/>
            <a:chOff x="136" y="414"/>
            <a:chExt cx="5503" cy="589"/>
          </a:xfrm>
        </p:grpSpPr>
        <p:pic>
          <p:nvPicPr>
            <p:cNvPr id="14349" name="Picture 1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414"/>
              <a:ext cx="305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0" name="Picture 20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" y="414"/>
              <a:ext cx="305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1" name="Picture 2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" y="414"/>
              <a:ext cx="305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2" name="Picture 2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0" y="414"/>
              <a:ext cx="306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3" name="Picture 2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414"/>
              <a:ext cx="304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4" name="Picture 2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2" y="414"/>
              <a:ext cx="306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5" name="Picture 2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7" y="414"/>
              <a:ext cx="306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6" name="Picture 2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" y="414"/>
              <a:ext cx="305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7" name="Picture 2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414"/>
              <a:ext cx="305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8" name="Picture 2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1" y="414"/>
              <a:ext cx="304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9" name="Picture 3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" y="414"/>
              <a:ext cx="306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0" name="Picture 3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8" y="414"/>
              <a:ext cx="306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1" name="Picture 3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3" y="414"/>
              <a:ext cx="306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2" name="Picture 3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8" y="414"/>
              <a:ext cx="306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3" name="Picture 40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3" y="414"/>
              <a:ext cx="305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4" name="Picture 4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0" y="414"/>
              <a:ext cx="305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5" name="Picture 4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5" y="414"/>
              <a:ext cx="305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6" name="Picture 4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0" y="414"/>
              <a:ext cx="305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7" name="Picture 4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" y="414"/>
              <a:ext cx="305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8" name="Picture 4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19"/>
                </a:clrFrom>
                <a:clrTo>
                  <a:srgbClr val="000019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0" y="414"/>
              <a:ext cx="304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9" name="Rectangle 47"/>
            <p:cNvSpPr>
              <a:spLocks noChangeArrowheads="1"/>
            </p:cNvSpPr>
            <p:nvPr/>
          </p:nvSpPr>
          <p:spPr bwMode="auto">
            <a:xfrm>
              <a:off x="5360" y="592"/>
              <a:ext cx="279" cy="20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370" name="Rectangle 48"/>
            <p:cNvSpPr>
              <a:spLocks noChangeArrowheads="1"/>
            </p:cNvSpPr>
            <p:nvPr/>
          </p:nvSpPr>
          <p:spPr bwMode="auto">
            <a:xfrm>
              <a:off x="136" y="595"/>
              <a:ext cx="255" cy="20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798565"/>
          </a:xfrm>
        </p:spPr>
        <p:txBody>
          <a:bodyPr/>
          <a:lstStyle/>
          <a:p>
            <a:r>
              <a:rPr lang="en-GB" dirty="0"/>
              <a:t>Field flatness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1949698" y="1052736"/>
                <a:ext cx="8775700" cy="5305203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Field amplitude variation from cell to cell in a multi-cell structure</a:t>
                </a:r>
              </a:p>
              <a:p>
                <a:pPr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Should be small for maximum acceleration.</a:t>
                </a:r>
              </a:p>
              <a:p>
                <a:pPr>
                  <a:lnSpc>
                    <a:spcPct val="120000"/>
                  </a:lnSpc>
                </a:pPr>
                <a:endParaRPr lang="en-GB" sz="1600" dirty="0"/>
              </a:p>
              <a:p>
                <a:pPr>
                  <a:lnSpc>
                    <a:spcPct val="120000"/>
                  </a:lnSpc>
                </a:pPr>
                <a:endParaRPr lang="en-GB" sz="1600" dirty="0"/>
              </a:p>
              <a:p>
                <a:pPr>
                  <a:lnSpc>
                    <a:spcPct val="120000"/>
                  </a:lnSpc>
                </a:pPr>
                <a:endParaRPr lang="en-GB" sz="1600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sz="1600" dirty="0"/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Field flatness sensitivity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𝑓𝑓</m:t>
                        </m:r>
                      </m:sub>
                    </m:sSub>
                  </m:oMath>
                </a14:m>
                <a:r>
                  <a:rPr lang="en-GB" sz="2000" dirty="0"/>
                  <a:t> for a structure made of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sz="2000" dirty="0"/>
                  <a:t> cells:</a:t>
                </a:r>
                <a:br>
                  <a:rPr lang="en-GB" sz="1800" dirty="0"/>
                </a:br>
                <a:endParaRPr lang="en-GB" sz="1200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𝑓𝑓</m:t>
                          </m:r>
                        </m:sub>
                      </m:sSub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800" dirty="0"/>
              </a:p>
              <a:p>
                <a:pPr marL="92075" lvl="1" indent="0">
                  <a:lnSpc>
                    <a:spcPct val="120000"/>
                  </a:lnSpc>
                  <a:buNone/>
                </a:pPr>
                <a:br>
                  <a:rPr lang="en-GB" sz="120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𝑓𝑓</m:t>
                        </m:r>
                      </m:sub>
                    </m:sSub>
                  </m:oMath>
                </a14:m>
                <a:r>
                  <a:rPr lang="en-GB" sz="1800" dirty="0"/>
                  <a:t>is related to the cell-to-cell coupling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𝑓𝑓</m:t>
                        </m:r>
                      </m:sub>
                    </m:sSub>
                    <m:r>
                      <a:rPr lang="en-GB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1800" i="1">
                                <a:latin typeface="Cambria Math" panose="02040503050406030204" pitchFamily="18" charset="0"/>
                              </a:rPr>
                              <m:t>𝑐𝑐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800" dirty="0"/>
                  <a:t> and describes the sensitivity of the field flatness on the errors in individual cells.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1948110" y="1052735"/>
                <a:ext cx="8775700" cy="5305203"/>
              </a:xfrm>
              <a:prstGeom prst="rect">
                <a:avLst/>
              </a:prstGeom>
              <a:blipFill rotWithShape="0">
                <a:blip r:embed="rId4"/>
                <a:stretch>
                  <a:fillRect l="-625" t="-690" b="-49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 bwMode="auto">
          <a:xfrm>
            <a:off x="7994705" y="6166969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5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789500"/>
          </a:xfrm>
        </p:spPr>
        <p:txBody>
          <a:bodyPr/>
          <a:lstStyle/>
          <a:p>
            <a:r>
              <a:rPr lang="en-GB" dirty="0"/>
              <a:t>Criteria for Cavity Design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1914077" y="967301"/>
                <a:ext cx="8775700" cy="5463729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Here: Inner cells of multi-cell structures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Parameters for optimization: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Fundamental mode: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</m:sSub>
                  </m:oMath>
                </a14:m>
                <a:r>
                  <a:rPr lang="en-GB" sz="2000" dirty="0"/>
                  <a:t>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Higher order modes: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2000" dirty="0"/>
                  <a:t>.</a:t>
                </a:r>
                <a:endParaRPr lang="en-GB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The elliptical cavity design has distinct advantages: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easy to clean (rinse)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little susceptible to MP – can be conditioned …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Geometric parameters for optimization: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iris ellipse half axes: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sz="2000" dirty="0"/>
                  <a:t>: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iris aperture radius: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/>
                  <a:t>,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equator ellipse half axes: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Problem: 7 parameters to optimize, only 5 to play </a:t>
                </a:r>
                <a:br>
                  <a:rPr lang="en-GB" sz="2400" dirty="0"/>
                </a:br>
                <a:r>
                  <a:rPr lang="en-GB" sz="2400" dirty="0"/>
                  <a:t>with – some compromise has to be found!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1914077" y="967301"/>
                <a:ext cx="8775700" cy="5463729"/>
              </a:xfrm>
              <a:prstGeom prst="rect">
                <a:avLst/>
              </a:prstGeom>
              <a:blipFill>
                <a:blip r:embed="rId2"/>
                <a:stretch>
                  <a:fillRect l="-972" t="-1563" b="-1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375" name="Group 28"/>
          <p:cNvGrpSpPr>
            <a:grpSpLocks/>
          </p:cNvGrpSpPr>
          <p:nvPr/>
        </p:nvGrpSpPr>
        <p:grpSpPr bwMode="auto">
          <a:xfrm>
            <a:off x="5241404" y="3883582"/>
            <a:ext cx="5250322" cy="2207891"/>
            <a:chOff x="1217" y="2160"/>
            <a:chExt cx="3974" cy="1905"/>
          </a:xfrm>
        </p:grpSpPr>
        <p:pic>
          <p:nvPicPr>
            <p:cNvPr id="58380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6" y="2160"/>
              <a:ext cx="1135" cy="1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381" name="Oval 17"/>
            <p:cNvSpPr>
              <a:spLocks noChangeArrowheads="1"/>
            </p:cNvSpPr>
            <p:nvPr/>
          </p:nvSpPr>
          <p:spPr bwMode="auto">
            <a:xfrm>
              <a:off x="3901" y="2364"/>
              <a:ext cx="320" cy="440"/>
            </a:xfrm>
            <a:prstGeom prst="ellipse">
              <a:avLst/>
            </a:prstGeom>
            <a:noFill/>
            <a:ln w="4762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8382" name="Oval 18"/>
            <p:cNvSpPr>
              <a:spLocks noChangeArrowheads="1"/>
            </p:cNvSpPr>
            <p:nvPr/>
          </p:nvSpPr>
          <p:spPr bwMode="auto">
            <a:xfrm>
              <a:off x="4264" y="3453"/>
              <a:ext cx="703" cy="567"/>
            </a:xfrm>
            <a:prstGeom prst="ellipse">
              <a:avLst/>
            </a:prstGeom>
            <a:noFill/>
            <a:ln w="4762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8383" name="Line 20"/>
            <p:cNvSpPr>
              <a:spLocks noChangeShapeType="1"/>
            </p:cNvSpPr>
            <p:nvPr/>
          </p:nvSpPr>
          <p:spPr bwMode="auto">
            <a:xfrm>
              <a:off x="3807" y="2804"/>
              <a:ext cx="1" cy="5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prstDash val="sysDot"/>
              <a:round/>
              <a:headEnd type="triangle" w="lg" len="med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8384" name="Line 21"/>
            <p:cNvSpPr>
              <a:spLocks noChangeShapeType="1"/>
            </p:cNvSpPr>
            <p:nvPr/>
          </p:nvSpPr>
          <p:spPr bwMode="auto">
            <a:xfrm>
              <a:off x="3751" y="2803"/>
              <a:ext cx="348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8385" name="Line 22"/>
            <p:cNvSpPr>
              <a:spLocks noChangeShapeType="1"/>
            </p:cNvSpPr>
            <p:nvPr/>
          </p:nvSpPr>
          <p:spPr bwMode="auto">
            <a:xfrm>
              <a:off x="3766" y="3348"/>
              <a:ext cx="333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DE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58386" name="AutoShape 23"/>
            <p:cNvCxnSpPr>
              <a:cxnSpLocks noChangeShapeType="1"/>
            </p:cNvCxnSpPr>
            <p:nvPr/>
          </p:nvCxnSpPr>
          <p:spPr bwMode="auto">
            <a:xfrm flipH="1">
              <a:off x="1217" y="3112"/>
              <a:ext cx="2534" cy="1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8387" name="AutoShape 24"/>
            <p:cNvCxnSpPr>
              <a:cxnSpLocks noChangeShapeType="1"/>
            </p:cNvCxnSpPr>
            <p:nvPr/>
          </p:nvCxnSpPr>
          <p:spPr bwMode="auto">
            <a:xfrm flipH="1">
              <a:off x="1411" y="2573"/>
              <a:ext cx="2396" cy="22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24"/>
            <p:cNvCxnSpPr>
              <a:cxnSpLocks noChangeShapeType="1"/>
            </p:cNvCxnSpPr>
            <p:nvPr/>
          </p:nvCxnSpPr>
          <p:spPr bwMode="auto">
            <a:xfrm flipH="1" flipV="1">
              <a:off x="1714" y="3434"/>
              <a:ext cx="2745" cy="28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9" name="TextBox 28"/>
          <p:cNvSpPr txBox="1"/>
          <p:nvPr/>
        </p:nvSpPr>
        <p:spPr bwMode="auto">
          <a:xfrm>
            <a:off x="7959084" y="6166969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10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9429" name="Text Box 53"/>
              <p:cNvSpPr txBox="1">
                <a:spLocks noChangeArrowheads="1"/>
              </p:cNvSpPr>
              <p:nvPr/>
            </p:nvSpPr>
            <p:spPr bwMode="auto">
              <a:xfrm>
                <a:off x="2159107" y="4710499"/>
                <a:ext cx="8964613" cy="6924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 eaLnBrk="1" hangingPunct="1">
                  <a:spcBef>
                    <a:spcPct val="50000"/>
                  </a:spcBef>
                </a:pPr>
                <a:r>
                  <a:rPr lang="en-US" dirty="0">
                    <a:solidFill>
                      <a:srgbClr val="000000"/>
                    </a:solidFill>
                  </a:rPr>
                  <a:t>We see here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is a very “powerful” variable to trim the RF-parameters of a cavity.</a:t>
                </a:r>
              </a:p>
              <a:p>
                <a:pPr algn="just" eaLnBrk="1" hangingPunct="1">
                  <a:spcBef>
                    <a:spcPct val="50000"/>
                  </a:spcBef>
                </a:pPr>
                <a:r>
                  <a:rPr lang="en-US" dirty="0">
                    <a:solidFill>
                      <a:srgbClr val="000000"/>
                    </a:solidFill>
                  </a:rPr>
                  <a:t>Of course it has to fit the aperture required for the beam!</a:t>
                </a:r>
              </a:p>
            </p:txBody>
          </p:sp>
        </mc:Choice>
        <mc:Fallback xmlns="">
          <p:sp>
            <p:nvSpPr>
              <p:cNvPr id="59429" name="Text 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57518" y="4710498"/>
                <a:ext cx="8964613" cy="692497"/>
              </a:xfrm>
              <a:prstGeom prst="rect">
                <a:avLst/>
              </a:prstGeom>
              <a:blipFill rotWithShape="0">
                <a:blip r:embed="rId2"/>
                <a:stretch>
                  <a:fillRect l="-1633" t="-11504" b="-2035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783529"/>
          </a:xfrm>
        </p:spPr>
        <p:txBody>
          <a:bodyPr/>
          <a:lstStyle/>
          <a:p>
            <a:r>
              <a:rPr lang="en-GB" dirty="0"/>
              <a:t>Criteria for Cavity Design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4567339"/>
                  </p:ext>
                </p:extLst>
              </p:nvPr>
            </p:nvGraphicFramePr>
            <p:xfrm>
              <a:off x="2763355" y="1397002"/>
              <a:ext cx="6876893" cy="28097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0788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2476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20245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Criterion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RF</a:t>
                          </a:r>
                          <a:r>
                            <a:rPr lang="en-GB" baseline="0" dirty="0"/>
                            <a:t> 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Improves if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examples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high </a:t>
                          </a:r>
                          <a:r>
                            <a:rPr lang="en-GB" baseline="0" dirty="0"/>
                            <a:t>gradient operation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b="0" i="0" smtClean="0">
                                          <a:latin typeface="Cambria Math" panose="02040503050406030204" pitchFamily="18" charset="0"/>
                                        </a:rPr>
                                        <m:t>peak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b="0" i="0" smtClean="0">
                                          <a:latin typeface="Cambria Math" panose="02040503050406030204" pitchFamily="18" charset="0"/>
                                        </a:rPr>
                                        <m:t>acc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GB" b="0" dirty="0"/>
                            <a:t> </a:t>
                          </a:r>
                        </a:p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 dirty="0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i="0" dirty="0" smtClean="0">
                                          <a:latin typeface="Cambria Math" panose="02040503050406030204" pitchFamily="18" charset="0"/>
                                        </a:rPr>
                                        <m:t>peak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dirty="0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b="0" i="0" dirty="0" smtClean="0">
                                          <a:latin typeface="Cambria Math" panose="02040503050406030204" pitchFamily="18" charset="0"/>
                                        </a:rPr>
                                        <m:t>acc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GB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  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4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ILC,</a:t>
                          </a:r>
                        </a:p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4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CEBAF 12 GeV HG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low cryogenic losses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den>
                                </m:f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CEBAF LL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High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i="1" dirty="0" smtClean="0">
                                      <a:latin typeface="Cambria Math" panose="02040503050406030204" pitchFamily="18" charset="0"/>
                                    </a:rPr>
                                    <m:t>𝑏𝑒𝑎𝑚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B-factory</a:t>
                          </a:r>
                        </a:p>
                        <a:p>
                          <a:pPr algn="ctr"/>
                          <a:r>
                            <a:rPr lang="en-GB" dirty="0"/>
                            <a:t>RHIC cooling</a:t>
                          </a:r>
                        </a:p>
                        <a:p>
                          <a:pPr algn="ctr"/>
                          <a:r>
                            <a:rPr lang="en-GB" dirty="0" err="1"/>
                            <a:t>LHeC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4567339"/>
                  </p:ext>
                </p:extLst>
              </p:nvPr>
            </p:nvGraphicFramePr>
            <p:xfrm>
              <a:off x="2763355" y="1397002"/>
              <a:ext cx="6876893" cy="280974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0788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2476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20245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Criterion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RF</a:t>
                          </a:r>
                          <a:r>
                            <a:rPr lang="en-GB" baseline="0" dirty="0"/>
                            <a:t> 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Improves if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examples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787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high </a:t>
                          </a:r>
                          <a:r>
                            <a:rPr lang="en-GB" baseline="0" dirty="0"/>
                            <a:t>gradient operation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05243" t="-45833" r="-219476" b="-18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19200" t="-45833" r="-134400" b="-18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4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ILC,</a:t>
                          </a:r>
                        </a:p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4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CEBAF 12 GeV HG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457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low cryogenic losses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05243" t="-196262" r="-219476" b="-1542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19200" t="-196262" r="-134400" b="-1542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CEBAF LL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914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57" t="-211333" r="-304643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05243" t="-211333" r="-219476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19200" t="-211333" r="-134400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B-factory</a:t>
                          </a:r>
                        </a:p>
                        <a:p>
                          <a:pPr algn="ctr"/>
                          <a:r>
                            <a:rPr lang="en-GB" dirty="0"/>
                            <a:t>RHIC cooling</a:t>
                          </a:r>
                        </a:p>
                        <a:p>
                          <a:pPr algn="ctr"/>
                          <a:r>
                            <a:rPr lang="en-GB" dirty="0" err="1"/>
                            <a:t>LHeC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Down Arrow 4"/>
          <p:cNvSpPr/>
          <p:nvPr/>
        </p:nvSpPr>
        <p:spPr>
          <a:xfrm>
            <a:off x="7202085" y="2164001"/>
            <a:ext cx="264496" cy="2569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>
            <a:off x="5811197" y="2249815"/>
            <a:ext cx="264496" cy="2569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 flipV="1">
            <a:off x="5789163" y="2856610"/>
            <a:ext cx="264496" cy="2569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>
            <a:off x="7202085" y="2856612"/>
            <a:ext cx="264496" cy="2569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own Arrow 18"/>
          <p:cNvSpPr/>
          <p:nvPr/>
        </p:nvSpPr>
        <p:spPr>
          <a:xfrm flipV="1">
            <a:off x="7200670" y="3660141"/>
            <a:ext cx="264496" cy="2569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19"/>
          <p:cNvSpPr/>
          <p:nvPr/>
        </p:nvSpPr>
        <p:spPr>
          <a:xfrm>
            <a:off x="5779172" y="3660143"/>
            <a:ext cx="264496" cy="2569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 bwMode="auto">
          <a:xfrm>
            <a:off x="7778557" y="6166969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2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839" y="1960563"/>
            <a:ext cx="4356100" cy="3251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5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19"/>
              </a:clrFrom>
              <a:clrTo>
                <a:srgbClr val="00001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122" y="2960690"/>
            <a:ext cx="1298575" cy="2306637"/>
          </a:xfrm>
          <a:prstGeom prst="rect">
            <a:avLst/>
          </a:prstGeom>
          <a:noFill/>
          <a:ln w="19050">
            <a:solidFill>
              <a:srgbClr val="00FF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362" name="Object 49"/>
          <p:cNvGraphicFramePr>
            <a:graphicFrameLocks noChangeAspect="1"/>
          </p:cNvGraphicFramePr>
          <p:nvPr/>
        </p:nvGraphicFramePr>
        <p:xfrm>
          <a:off x="3986214" y="2960688"/>
          <a:ext cx="1370013" cy="230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Bitmap Image" r:id="rId5" imgW="1638360" imgH="2752560" progId="Paint.Picture">
                  <p:embed/>
                </p:oleObj>
              </mc:Choice>
              <mc:Fallback>
                <p:oleObj name="Bitmap Image" r:id="rId5" imgW="1638360" imgH="2752560" progId="Paint.Picture">
                  <p:embed/>
                  <p:pic>
                    <p:nvPicPr>
                      <p:cNvPr id="15362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6214" y="2960688"/>
                        <a:ext cx="1370013" cy="2303462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E8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9" name="Line 18"/>
          <p:cNvSpPr>
            <a:spLocks noChangeShapeType="1"/>
          </p:cNvSpPr>
          <p:nvPr/>
        </p:nvSpPr>
        <p:spPr bwMode="auto">
          <a:xfrm>
            <a:off x="1835720" y="4106863"/>
            <a:ext cx="3987800" cy="6350"/>
          </a:xfrm>
          <a:prstGeom prst="line">
            <a:avLst/>
          </a:prstGeom>
          <a:noFill/>
          <a:ln w="34925">
            <a:solidFill>
              <a:srgbClr val="FF0000"/>
            </a:solidFill>
            <a:prstDash val="sysDot"/>
            <a:round/>
            <a:headEnd type="non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74" name="Text Box 24"/>
              <p:cNvSpPr txBox="1">
                <a:spLocks noChangeArrowheads="1"/>
              </p:cNvSpPr>
              <p:nvPr/>
            </p:nvSpPr>
            <p:spPr bwMode="auto">
              <a:xfrm>
                <a:off x="6578840" y="5210661"/>
                <a:ext cx="432276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just" eaLnBrk="1" hangingPunct="1">
                  <a:spcBef>
                    <a:spcPct val="500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for small and big iris radius</a:t>
                </a:r>
              </a:p>
            </p:txBody>
          </p:sp>
        </mc:Choice>
        <mc:Fallback xmlns="">
          <p:sp>
            <p:nvSpPr>
              <p:cNvPr id="15374" name="Text 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77251" y="5210661"/>
                <a:ext cx="4322763" cy="369332"/>
              </a:xfrm>
              <a:prstGeom prst="rect">
                <a:avLst/>
              </a:prstGeom>
              <a:blipFill rotWithShape="0">
                <a:blip r:embed="rId7"/>
                <a:stretch>
                  <a:fillRect t="-10000" b="-2666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376" name="Line 26"/>
          <p:cNvSpPr>
            <a:spLocks noChangeShapeType="1"/>
          </p:cNvSpPr>
          <p:nvPr/>
        </p:nvSpPr>
        <p:spPr bwMode="auto">
          <a:xfrm>
            <a:off x="2148458" y="3694113"/>
            <a:ext cx="69850" cy="1444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7" name="Line 27"/>
          <p:cNvSpPr>
            <a:spLocks noChangeShapeType="1"/>
          </p:cNvSpPr>
          <p:nvPr/>
        </p:nvSpPr>
        <p:spPr bwMode="auto">
          <a:xfrm>
            <a:off x="2218308" y="3838575"/>
            <a:ext cx="107950" cy="10953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8" name="Line 28"/>
          <p:cNvSpPr>
            <a:spLocks noChangeShapeType="1"/>
          </p:cNvSpPr>
          <p:nvPr/>
        </p:nvSpPr>
        <p:spPr bwMode="auto">
          <a:xfrm>
            <a:off x="2326258" y="3948113"/>
            <a:ext cx="146050" cy="698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79" name="Line 29"/>
          <p:cNvSpPr>
            <a:spLocks noChangeShapeType="1"/>
          </p:cNvSpPr>
          <p:nvPr/>
        </p:nvSpPr>
        <p:spPr bwMode="auto">
          <a:xfrm>
            <a:off x="2472308" y="4017963"/>
            <a:ext cx="144462" cy="3651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0" name="Line 30"/>
          <p:cNvSpPr>
            <a:spLocks noChangeShapeType="1"/>
          </p:cNvSpPr>
          <p:nvPr/>
        </p:nvSpPr>
        <p:spPr bwMode="auto">
          <a:xfrm>
            <a:off x="2616772" y="4054475"/>
            <a:ext cx="14446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1" name="Line 31"/>
          <p:cNvSpPr>
            <a:spLocks noChangeShapeType="1"/>
          </p:cNvSpPr>
          <p:nvPr/>
        </p:nvSpPr>
        <p:spPr bwMode="auto">
          <a:xfrm flipV="1">
            <a:off x="2761233" y="4052888"/>
            <a:ext cx="144462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2" name="Line 32"/>
          <p:cNvSpPr>
            <a:spLocks noChangeShapeType="1"/>
          </p:cNvSpPr>
          <p:nvPr/>
        </p:nvSpPr>
        <p:spPr bwMode="auto">
          <a:xfrm flipV="1">
            <a:off x="2905697" y="4017965"/>
            <a:ext cx="144463" cy="349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3" name="Line 33"/>
          <p:cNvSpPr>
            <a:spLocks noChangeShapeType="1"/>
          </p:cNvSpPr>
          <p:nvPr/>
        </p:nvSpPr>
        <p:spPr bwMode="auto">
          <a:xfrm flipV="1">
            <a:off x="3050158" y="3913190"/>
            <a:ext cx="144462" cy="1047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4" name="Line 34"/>
          <p:cNvSpPr>
            <a:spLocks noChangeShapeType="1"/>
          </p:cNvSpPr>
          <p:nvPr/>
        </p:nvSpPr>
        <p:spPr bwMode="auto">
          <a:xfrm flipV="1">
            <a:off x="3194622" y="3838575"/>
            <a:ext cx="73025" cy="698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5" name="Line 35"/>
          <p:cNvSpPr>
            <a:spLocks noChangeShapeType="1"/>
          </p:cNvSpPr>
          <p:nvPr/>
        </p:nvSpPr>
        <p:spPr bwMode="auto">
          <a:xfrm flipV="1">
            <a:off x="3267647" y="3730627"/>
            <a:ext cx="68263" cy="106363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6" name="Line 36"/>
          <p:cNvSpPr>
            <a:spLocks noChangeShapeType="1"/>
          </p:cNvSpPr>
          <p:nvPr/>
        </p:nvSpPr>
        <p:spPr bwMode="auto">
          <a:xfrm>
            <a:off x="4028060" y="3821115"/>
            <a:ext cx="28575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7" name="Line 37"/>
          <p:cNvSpPr>
            <a:spLocks noChangeShapeType="1"/>
          </p:cNvSpPr>
          <p:nvPr/>
        </p:nvSpPr>
        <p:spPr bwMode="auto">
          <a:xfrm>
            <a:off x="4056635" y="3930652"/>
            <a:ext cx="71437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8" name="Line 38"/>
          <p:cNvSpPr>
            <a:spLocks noChangeShapeType="1"/>
          </p:cNvSpPr>
          <p:nvPr/>
        </p:nvSpPr>
        <p:spPr bwMode="auto">
          <a:xfrm>
            <a:off x="4128070" y="4035425"/>
            <a:ext cx="146050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89" name="Line 39"/>
          <p:cNvSpPr>
            <a:spLocks noChangeShapeType="1"/>
          </p:cNvSpPr>
          <p:nvPr/>
        </p:nvSpPr>
        <p:spPr bwMode="auto">
          <a:xfrm>
            <a:off x="4274120" y="4086225"/>
            <a:ext cx="17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0" name="Line 40"/>
          <p:cNvSpPr>
            <a:spLocks noChangeShapeType="1"/>
          </p:cNvSpPr>
          <p:nvPr/>
        </p:nvSpPr>
        <p:spPr bwMode="auto">
          <a:xfrm>
            <a:off x="4451922" y="408622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1" name="Line 41"/>
          <p:cNvSpPr>
            <a:spLocks noChangeShapeType="1"/>
          </p:cNvSpPr>
          <p:nvPr/>
        </p:nvSpPr>
        <p:spPr bwMode="auto">
          <a:xfrm flipV="1">
            <a:off x="4596383" y="408622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2" name="Line 42"/>
          <p:cNvSpPr>
            <a:spLocks noChangeShapeType="1"/>
          </p:cNvSpPr>
          <p:nvPr/>
        </p:nvSpPr>
        <p:spPr bwMode="auto">
          <a:xfrm flipV="1">
            <a:off x="4740847" y="408622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3" name="Line 43"/>
          <p:cNvSpPr>
            <a:spLocks noChangeShapeType="1"/>
          </p:cNvSpPr>
          <p:nvPr/>
        </p:nvSpPr>
        <p:spPr bwMode="auto">
          <a:xfrm flipV="1">
            <a:off x="4885310" y="4086225"/>
            <a:ext cx="17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4" name="Line 44"/>
          <p:cNvSpPr>
            <a:spLocks noChangeShapeType="1"/>
          </p:cNvSpPr>
          <p:nvPr/>
        </p:nvSpPr>
        <p:spPr bwMode="auto">
          <a:xfrm flipV="1">
            <a:off x="5064695" y="4000502"/>
            <a:ext cx="107950" cy="8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5" name="Line 45"/>
          <p:cNvSpPr>
            <a:spLocks noChangeShapeType="1"/>
          </p:cNvSpPr>
          <p:nvPr/>
        </p:nvSpPr>
        <p:spPr bwMode="auto">
          <a:xfrm flipV="1">
            <a:off x="5174233" y="3894138"/>
            <a:ext cx="68262" cy="106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6" name="Line 46"/>
          <p:cNvSpPr>
            <a:spLocks noChangeShapeType="1"/>
          </p:cNvSpPr>
          <p:nvPr/>
        </p:nvSpPr>
        <p:spPr bwMode="auto">
          <a:xfrm flipV="1">
            <a:off x="5207572" y="3840163"/>
            <a:ext cx="68263" cy="106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7" name="Line 47"/>
          <p:cNvSpPr>
            <a:spLocks noChangeShapeType="1"/>
          </p:cNvSpPr>
          <p:nvPr/>
        </p:nvSpPr>
        <p:spPr bwMode="auto">
          <a:xfrm flipV="1">
            <a:off x="3335908" y="3624263"/>
            <a:ext cx="6350" cy="1063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98" name="Line 48"/>
          <p:cNvSpPr>
            <a:spLocks noChangeShapeType="1"/>
          </p:cNvSpPr>
          <p:nvPr/>
        </p:nvSpPr>
        <p:spPr bwMode="auto">
          <a:xfrm>
            <a:off x="2148458" y="3586163"/>
            <a:ext cx="0" cy="1079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905001" y="177801"/>
                <a:ext cx="9472824" cy="892175"/>
              </a:xfrm>
            </p:spPr>
            <p:txBody>
              <a:bodyPr/>
              <a:lstStyle/>
              <a:p>
                <a:r>
                  <a:rPr lang="en-GB" dirty="0"/>
                  <a:t>Effect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03413" y="177800"/>
                <a:ext cx="9472824" cy="892175"/>
              </a:xfrm>
              <a:blipFill rotWithShape="0">
                <a:blip r:embed="rId8"/>
                <a:stretch>
                  <a:fillRect b="-258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326258" y="1116966"/>
                <a:ext cx="8775700" cy="440373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Smaller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000" dirty="0"/>
                  <a:t> allows to concentrate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2000" dirty="0"/>
                  <a:t> where it is needed for acceleration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2324670" y="1116965"/>
                <a:ext cx="8775700" cy="440373"/>
              </a:xfrm>
              <a:prstGeom prst="rect">
                <a:avLst/>
              </a:prstGeom>
              <a:blipFill rotWithShape="0">
                <a:blip r:embed="rId9"/>
                <a:stretch>
                  <a:fillRect l="-625" t="-13889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 bwMode="auto">
          <a:xfrm>
            <a:off x="7778557" y="6166969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sp>
        <p:nvSpPr>
          <p:cNvPr id="3" name="Arc 2"/>
          <p:cNvSpPr/>
          <p:nvPr/>
        </p:nvSpPr>
        <p:spPr>
          <a:xfrm>
            <a:off x="3019360" y="2245857"/>
            <a:ext cx="6244992" cy="1907953"/>
          </a:xfrm>
          <a:prstGeom prst="arc">
            <a:avLst>
              <a:gd name="adj1" fmla="val 11101412"/>
              <a:gd name="adj2" fmla="val 20860930"/>
            </a:avLst>
          </a:prstGeom>
          <a:ln w="38100">
            <a:solidFill>
              <a:srgbClr val="00FF8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c 42"/>
          <p:cNvSpPr/>
          <p:nvPr/>
        </p:nvSpPr>
        <p:spPr>
          <a:xfrm>
            <a:off x="4985346" y="2575679"/>
            <a:ext cx="3244493" cy="1516897"/>
          </a:xfrm>
          <a:prstGeom prst="arc">
            <a:avLst>
              <a:gd name="adj1" fmla="val 11820730"/>
              <a:gd name="adj2" fmla="val 20296621"/>
            </a:avLst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100070" y="5293311"/>
                <a:ext cx="130308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=40 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8481" y="5293311"/>
                <a:ext cx="1303085" cy="33855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3978846" y="5293311"/>
                <a:ext cx="137738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=20 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7257" y="5293311"/>
                <a:ext cx="1377381" cy="33855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893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6"/>
          <p:cNvSpPr>
            <a:spLocks noChangeArrowheads="1"/>
          </p:cNvSpPr>
          <p:nvPr/>
        </p:nvSpPr>
        <p:spPr bwMode="auto">
          <a:xfrm>
            <a:off x="7536160" y="6170003"/>
            <a:ext cx="35283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A. </a:t>
            </a:r>
            <a:r>
              <a:rPr lang="en-US" sz="1400" dirty="0" err="1">
                <a:solidFill>
                  <a:srgbClr val="000000"/>
                </a:solidFill>
              </a:rPr>
              <a:t>Mosnier</a:t>
            </a:r>
            <a:r>
              <a:rPr lang="en-US" sz="1400" dirty="0">
                <a:solidFill>
                  <a:srgbClr val="000000"/>
                </a:solidFill>
              </a:rPr>
              <a:t>, E. </a:t>
            </a:r>
            <a:r>
              <a:rPr lang="en-US" sz="1400" dirty="0" err="1">
                <a:solidFill>
                  <a:srgbClr val="000000"/>
                </a:solidFill>
              </a:rPr>
              <a:t>Haebel</a:t>
            </a:r>
            <a:r>
              <a:rPr lang="en-US" sz="1400" dirty="0">
                <a:solidFill>
                  <a:srgbClr val="000000"/>
                </a:solidFill>
              </a:rPr>
              <a:t>, SRF Workshop 1991</a:t>
            </a:r>
            <a:endParaRPr lang="en-GB" sz="1400" dirty="0">
              <a:solidFill>
                <a:srgbClr val="000000"/>
              </a:solidFill>
            </a:endParaRPr>
          </a:p>
        </p:txBody>
      </p:sp>
      <p:grpSp>
        <p:nvGrpSpPr>
          <p:cNvPr id="60422" name="Group 18"/>
          <p:cNvGrpSpPr>
            <a:grpSpLocks/>
          </p:cNvGrpSpPr>
          <p:nvPr/>
        </p:nvGrpSpPr>
        <p:grpSpPr bwMode="auto">
          <a:xfrm>
            <a:off x="2711452" y="1428750"/>
            <a:ext cx="6297613" cy="4643438"/>
            <a:chOff x="1107" y="436"/>
            <a:chExt cx="4380" cy="3176"/>
          </a:xfrm>
        </p:grpSpPr>
        <p:sp>
          <p:nvSpPr>
            <p:cNvPr id="60424" name="Rectangle 16"/>
            <p:cNvSpPr>
              <a:spLocks noChangeArrowheads="1"/>
            </p:cNvSpPr>
            <p:nvPr/>
          </p:nvSpPr>
          <p:spPr bwMode="auto">
            <a:xfrm>
              <a:off x="1107" y="436"/>
              <a:ext cx="4380" cy="317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>
                <a:solidFill>
                  <a:srgbClr val="000000"/>
                </a:solidFill>
                <a:latin typeface="Arial" charset="0"/>
              </a:endParaRPr>
            </a:p>
          </p:txBody>
        </p:sp>
        <p:pic>
          <p:nvPicPr>
            <p:cNvPr id="60425" name="Picture 1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7" y="474"/>
              <a:ext cx="4291" cy="3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1005358"/>
          </a:xfrm>
        </p:spPr>
        <p:txBody>
          <a:bodyPr>
            <a:normAutofit/>
          </a:bodyPr>
          <a:lstStyle/>
          <a:p>
            <a:r>
              <a:rPr lang="en-GB" dirty="0"/>
              <a:t>Example: cell optimization at 1.5 GHz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0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245494" y="1988840"/>
            <a:ext cx="8263757" cy="3625850"/>
            <a:chOff x="462731" y="2044700"/>
            <a:chExt cx="8263757" cy="3625850"/>
          </a:xfrm>
        </p:grpSpPr>
        <p:pic>
          <p:nvPicPr>
            <p:cNvPr id="61444" name="Picture 13"/>
            <p:cNvPicPr preferRelativeResize="0"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2325" y="2044700"/>
              <a:ext cx="4957763" cy="362585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</p:spPr>
        </p:pic>
        <p:pic>
          <p:nvPicPr>
            <p:cNvPr id="61446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000080"/>
                </a:clrFrom>
                <a:clrTo>
                  <a:srgbClr val="00008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29" r="2750"/>
            <a:stretch/>
          </p:blipFill>
          <p:spPr bwMode="auto">
            <a:xfrm>
              <a:off x="462731" y="2728913"/>
              <a:ext cx="1300956" cy="2330450"/>
            </a:xfrm>
            <a:prstGeom prst="rect">
              <a:avLst/>
            </a:prstGeom>
            <a:noFill/>
            <a:ln w="38100" cmpd="sng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51" name="Picture 10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000080"/>
                </a:clrFrom>
                <a:clrTo>
                  <a:srgbClr val="00008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2350" y="2727325"/>
              <a:ext cx="1354138" cy="2330450"/>
            </a:xfrm>
            <a:prstGeom prst="rect">
              <a:avLst/>
            </a:prstGeom>
            <a:noFill/>
            <a:ln w="38100" cmpd="sng" algn="ctr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798565"/>
          </a:xfrm>
        </p:spPr>
        <p:txBody>
          <a:bodyPr/>
          <a:lstStyle/>
          <a:p>
            <a:r>
              <a:rPr lang="en-GB" dirty="0"/>
              <a:t>Equator shape optimization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1966118" y="1232842"/>
                <a:ext cx="8775700" cy="404694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000" dirty="0"/>
                  <a:t> (and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GB" sz="2000" dirty="0"/>
                  <a:t>) change when changing the equator shape.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1966118" y="1232842"/>
                <a:ext cx="8775700" cy="404694"/>
              </a:xfrm>
              <a:prstGeom prst="rect">
                <a:avLst/>
              </a:prstGeom>
              <a:blipFill>
                <a:blip r:embed="rId5"/>
                <a:stretch>
                  <a:fillRect l="-625" t="-120896" b="-1671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 bwMode="auto">
          <a:xfrm>
            <a:off x="7778557" y="6166969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17" name="Arc 16"/>
          <p:cNvSpPr/>
          <p:nvPr/>
        </p:nvSpPr>
        <p:spPr>
          <a:xfrm>
            <a:off x="2851509" y="1970446"/>
            <a:ext cx="3244493" cy="1516897"/>
          </a:xfrm>
          <a:prstGeom prst="arc">
            <a:avLst>
              <a:gd name="adj1" fmla="val 11000504"/>
              <a:gd name="adj2" fmla="val 20296621"/>
            </a:avLst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/>
          <p:cNvSpPr/>
          <p:nvPr/>
        </p:nvSpPr>
        <p:spPr>
          <a:xfrm flipH="1">
            <a:off x="6960096" y="2119187"/>
            <a:ext cx="3024336" cy="1516897"/>
          </a:xfrm>
          <a:prstGeom prst="arc">
            <a:avLst>
              <a:gd name="adj1" fmla="val 11380297"/>
              <a:gd name="adj2" fmla="val 20644145"/>
            </a:avLst>
          </a:prstGeom>
          <a:ln w="3810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24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794" y="2225558"/>
            <a:ext cx="4429125" cy="3333750"/>
          </a:xfrm>
          <a:prstGeom prst="rect">
            <a:avLst/>
          </a:prstGeom>
          <a:solidFill>
            <a:schemeClr val="tx1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000080"/>
              </a:clrFrom>
              <a:clrTo>
                <a:srgbClr val="000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275" b="1015"/>
          <a:stretch/>
        </p:blipFill>
        <p:spPr bwMode="auto">
          <a:xfrm>
            <a:off x="9103869" y="2825634"/>
            <a:ext cx="1261268" cy="23225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000080"/>
              </a:clrFrom>
              <a:clrTo>
                <a:srgbClr val="000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78"/>
          <a:stretch/>
        </p:blipFill>
        <p:spPr bwMode="auto">
          <a:xfrm>
            <a:off x="3126931" y="2836746"/>
            <a:ext cx="1298575" cy="2311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Line 8"/>
          <p:cNvSpPr>
            <a:spLocks noChangeShapeType="1"/>
          </p:cNvSpPr>
          <p:nvPr/>
        </p:nvSpPr>
        <p:spPr bwMode="auto">
          <a:xfrm>
            <a:off x="2920084" y="2027607"/>
            <a:ext cx="0" cy="109611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" name="Line 9"/>
          <p:cNvSpPr>
            <a:spLocks noChangeShapeType="1"/>
          </p:cNvSpPr>
          <p:nvPr/>
        </p:nvSpPr>
        <p:spPr bwMode="auto">
          <a:xfrm>
            <a:off x="3342830" y="2044583"/>
            <a:ext cx="0" cy="952369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" name="Line 10"/>
          <p:cNvSpPr>
            <a:spLocks noChangeShapeType="1"/>
          </p:cNvSpPr>
          <p:nvPr/>
        </p:nvSpPr>
        <p:spPr bwMode="auto">
          <a:xfrm>
            <a:off x="2918942" y="2044583"/>
            <a:ext cx="423888" cy="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" name="Line 11"/>
          <p:cNvSpPr>
            <a:spLocks noChangeShapeType="1"/>
          </p:cNvSpPr>
          <p:nvPr/>
        </p:nvSpPr>
        <p:spPr bwMode="auto">
          <a:xfrm>
            <a:off x="2464943" y="2439870"/>
            <a:ext cx="406400" cy="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2" name="Line 12"/>
          <p:cNvSpPr>
            <a:spLocks noChangeShapeType="1"/>
          </p:cNvSpPr>
          <p:nvPr/>
        </p:nvSpPr>
        <p:spPr bwMode="auto">
          <a:xfrm>
            <a:off x="2464943" y="3595570"/>
            <a:ext cx="406400" cy="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3" name="Line 13"/>
          <p:cNvSpPr>
            <a:spLocks noChangeShapeType="1"/>
          </p:cNvSpPr>
          <p:nvPr/>
        </p:nvSpPr>
        <p:spPr bwMode="auto">
          <a:xfrm>
            <a:off x="2510980" y="2441459"/>
            <a:ext cx="0" cy="1152525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" name="Line 14"/>
          <p:cNvSpPr>
            <a:spLocks noChangeShapeType="1"/>
          </p:cNvSpPr>
          <p:nvPr/>
        </p:nvSpPr>
        <p:spPr bwMode="auto">
          <a:xfrm>
            <a:off x="10195941" y="2138919"/>
            <a:ext cx="0" cy="989231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5" name="Line 15"/>
          <p:cNvSpPr>
            <a:spLocks noChangeShapeType="1"/>
          </p:cNvSpPr>
          <p:nvPr/>
        </p:nvSpPr>
        <p:spPr bwMode="auto">
          <a:xfrm>
            <a:off x="10545317" y="2117973"/>
            <a:ext cx="0" cy="1005745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6" name="Line 16"/>
          <p:cNvSpPr>
            <a:spLocks noChangeShapeType="1"/>
          </p:cNvSpPr>
          <p:nvPr/>
        </p:nvSpPr>
        <p:spPr bwMode="auto">
          <a:xfrm flipV="1">
            <a:off x="10181781" y="2248886"/>
            <a:ext cx="363537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7" name="Line 17"/>
          <p:cNvSpPr>
            <a:spLocks noChangeShapeType="1"/>
          </p:cNvSpPr>
          <p:nvPr/>
        </p:nvSpPr>
        <p:spPr bwMode="auto">
          <a:xfrm>
            <a:off x="10545318" y="2441458"/>
            <a:ext cx="406400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8" name="Line 18"/>
          <p:cNvSpPr>
            <a:spLocks noChangeShapeType="1"/>
          </p:cNvSpPr>
          <p:nvPr/>
        </p:nvSpPr>
        <p:spPr bwMode="auto">
          <a:xfrm>
            <a:off x="10545318" y="3597158"/>
            <a:ext cx="406400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9" name="Line 19"/>
          <p:cNvSpPr>
            <a:spLocks noChangeShapeType="1"/>
          </p:cNvSpPr>
          <p:nvPr/>
        </p:nvSpPr>
        <p:spPr bwMode="auto">
          <a:xfrm>
            <a:off x="10870755" y="2444634"/>
            <a:ext cx="0" cy="1152525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 Box 24"/>
              <p:cNvSpPr txBox="1">
                <a:spLocks noChangeArrowheads="1"/>
              </p:cNvSpPr>
              <p:nvPr/>
            </p:nvSpPr>
            <p:spPr bwMode="auto">
              <a:xfrm>
                <a:off x="4668328" y="5822834"/>
                <a:ext cx="4078425" cy="2264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Both cells have the same: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000000"/>
                    </a:solidFill>
                    <a:latin typeface="+mn-lt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US" i="1" dirty="0">
                    <a:solidFill>
                      <a:srgbClr val="000000"/>
                    </a:solidFill>
                    <a:latin typeface="+mn-lt"/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000000"/>
                    </a:solidFill>
                    <a:latin typeface="+mn-lt"/>
                  </a:rPr>
                  <a:t>.</a:t>
                </a:r>
                <a:endParaRPr lang="en-US" i="1" baseline="-25000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4" name="Text 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66739" y="5822833"/>
                <a:ext cx="4078425" cy="226409"/>
              </a:xfrm>
              <a:prstGeom prst="rect">
                <a:avLst/>
              </a:prstGeom>
              <a:blipFill rotWithShape="0">
                <a:blip r:embed="rId5"/>
                <a:stretch>
                  <a:fillRect l="-1345" t="-232432" r="-1196" b="-31351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Line 25"/>
          <p:cNvSpPr>
            <a:spLocks noChangeShapeType="1"/>
          </p:cNvSpPr>
          <p:nvPr/>
        </p:nvSpPr>
        <p:spPr bwMode="auto">
          <a:xfrm>
            <a:off x="3125343" y="514814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6" name="Line 26"/>
          <p:cNvSpPr>
            <a:spLocks noChangeShapeType="1"/>
          </p:cNvSpPr>
          <p:nvPr/>
        </p:nvSpPr>
        <p:spPr bwMode="auto">
          <a:xfrm flipV="1">
            <a:off x="4256708" y="2944695"/>
            <a:ext cx="1283222" cy="179022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" name="Line 27"/>
          <p:cNvSpPr>
            <a:spLocks noChangeShapeType="1"/>
          </p:cNvSpPr>
          <p:nvPr/>
        </p:nvSpPr>
        <p:spPr bwMode="auto">
          <a:xfrm flipH="1" flipV="1">
            <a:off x="8599043" y="2801820"/>
            <a:ext cx="720725" cy="14287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750119"/>
          </a:xfrm>
        </p:spPr>
        <p:txBody>
          <a:bodyPr/>
          <a:lstStyle/>
          <a:p>
            <a:r>
              <a:rPr lang="en-GB" dirty="0"/>
              <a:t>Iris shape optimization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100263" y="997529"/>
                <a:ext cx="8408987" cy="580331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4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400" dirty="0"/>
                  <a:t> changes with the iris shape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2100263" y="997529"/>
                <a:ext cx="8408987" cy="580331"/>
              </a:xfrm>
              <a:prstGeom prst="rect">
                <a:avLst/>
              </a:prstGeom>
              <a:blipFill>
                <a:blip r:embed="rId6"/>
                <a:stretch>
                  <a:fillRect l="-1015" t="-104211" b="-128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 bwMode="auto">
          <a:xfrm>
            <a:off x="8462769" y="6207007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703577" y="1660789"/>
                <a:ext cx="846706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25 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989" y="1660789"/>
                <a:ext cx="846706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9966923" y="1660322"/>
                <a:ext cx="846706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20 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5335" y="1660322"/>
                <a:ext cx="846706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 rot="16200000">
                <a:off x="1873935" y="2800816"/>
                <a:ext cx="84670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42 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872346" y="2800816"/>
                <a:ext cx="846707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 rot="16200000">
                <a:off x="10646724" y="2800817"/>
                <a:ext cx="846707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1600" i="1">
                          <a:latin typeface="Cambria Math" panose="02040503050406030204" pitchFamily="18" charset="0"/>
                        </a:rPr>
                        <m:t>42 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0645135" y="2800817"/>
                <a:ext cx="846707" cy="33855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>
            <a:off x="10195941" y="2439870"/>
            <a:ext cx="335216" cy="1154113"/>
          </a:xfrm>
          <a:prstGeom prst="ellipse">
            <a:avLst/>
          </a:prstGeom>
          <a:noFill/>
          <a:ln w="28575">
            <a:solidFill>
              <a:srgbClr val="FF00FF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/>
          <p:cNvSpPr/>
          <p:nvPr/>
        </p:nvSpPr>
        <p:spPr>
          <a:xfrm>
            <a:off x="2918942" y="2439870"/>
            <a:ext cx="416376" cy="1154113"/>
          </a:xfrm>
          <a:prstGeom prst="ellipse">
            <a:avLst/>
          </a:prstGeom>
          <a:noFill/>
          <a:ln w="28575">
            <a:solidFill>
              <a:srgbClr val="00FFFF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623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833" y="1322390"/>
            <a:ext cx="5291138" cy="36734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4519" name="Picture 5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000080"/>
              </a:clrFrom>
              <a:clrTo>
                <a:srgbClr val="000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1"/>
          <a:stretch/>
        </p:blipFill>
        <p:spPr bwMode="auto">
          <a:xfrm>
            <a:off x="2335584" y="1898650"/>
            <a:ext cx="1370806" cy="2330450"/>
          </a:xfrm>
          <a:prstGeom prst="rect">
            <a:avLst/>
          </a:prstGeom>
          <a:noFill/>
          <a:ln w="19050" algn="ctr">
            <a:solidFill>
              <a:srgbClr val="FFE8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143" name="Rectangle 15"/>
              <p:cNvSpPr>
                <a:spLocks noChangeArrowheads="1"/>
              </p:cNvSpPr>
              <p:nvPr/>
            </p:nvSpPr>
            <p:spPr bwMode="auto">
              <a:xfrm>
                <a:off x="4081833" y="932320"/>
                <a:ext cx="5291138" cy="3815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HOMs loss factors</a:t>
                </a:r>
                <a:r>
                  <a:rPr lang="en-US" i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0000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loss</m:t>
                        </m:r>
                        <m:r>
                          <a:rPr lang="en-GB" i="1">
                            <a:solidFill>
                              <a:srgbClr val="0000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,⊥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0000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0000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loss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)</a:t>
                </a:r>
              </a:p>
            </p:txBody>
          </p:sp>
        </mc:Choice>
        <mc:Fallback xmlns="">
          <p:sp>
            <p:nvSpPr>
              <p:cNvPr id="48143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80245" y="932319"/>
                <a:ext cx="5291138" cy="381515"/>
              </a:xfrm>
              <a:prstGeom prst="rect">
                <a:avLst/>
              </a:prstGeom>
              <a:blipFill rotWithShape="0">
                <a:blip r:embed="rId4"/>
                <a:stretch>
                  <a:fillRect t="-9524" b="-26984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52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9"/>
          <a:stretch/>
        </p:blipFill>
        <p:spPr bwMode="auto">
          <a:xfrm>
            <a:off x="9758735" y="1898198"/>
            <a:ext cx="1296307" cy="2371725"/>
          </a:xfrm>
          <a:prstGeom prst="rect">
            <a:avLst/>
          </a:prstGeom>
          <a:noFill/>
          <a:ln w="28575">
            <a:solidFill>
              <a:srgbClr val="66FF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754518"/>
          </a:xfrm>
        </p:spPr>
        <p:txBody>
          <a:bodyPr/>
          <a:lstStyle/>
          <a:p>
            <a:r>
              <a:rPr lang="en-GB" dirty="0"/>
              <a:t>Minimizing HOM excitation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 bwMode="auto">
              <a:xfrm>
                <a:off x="2265503" y="5107702"/>
                <a:ext cx="3612720" cy="1070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=152 </m:t>
                    </m:r>
                    <m:r>
                      <m:rPr>
                        <m:nor/>
                      </m:rPr>
                      <a:rPr lang="en-GB" sz="200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2000" dirty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=3.5</m:t>
                    </m:r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mT</m:t>
                        </m:r>
                      </m:num>
                      <m:den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MV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GB" sz="2000" dirty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=1.9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65503" y="5107702"/>
                <a:ext cx="3612720" cy="1070293"/>
              </a:xfrm>
              <a:prstGeom prst="rect">
                <a:avLst/>
              </a:prstGeom>
              <a:blipFill>
                <a:blip r:embed="rId6"/>
                <a:stretch>
                  <a:fillRect l="-5405" t="-44000" r="-7770" b="-6457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 bwMode="auto">
              <a:xfrm>
                <a:off x="7682396" y="5107702"/>
                <a:ext cx="3612720" cy="1070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=86 </m:t>
                    </m:r>
                    <m:r>
                      <m:rPr>
                        <m:nor/>
                      </m:rPr>
                      <a:rPr lang="en-GB" sz="200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2000" dirty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=4.6</m:t>
                    </m:r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mT</m:t>
                        </m:r>
                      </m:num>
                      <m:den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MV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GB" sz="2000" dirty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=3.2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82396" y="5107702"/>
                <a:ext cx="3612720" cy="1070293"/>
              </a:xfrm>
              <a:prstGeom prst="rect">
                <a:avLst/>
              </a:prstGeom>
              <a:blipFill>
                <a:blip r:embed="rId7"/>
                <a:stretch>
                  <a:fillRect l="-5228" t="-44000" r="-7757" b="-6457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 bwMode="auto">
          <a:xfrm>
            <a:off x="8660401" y="6242735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9832773" y="2888336"/>
                <a:ext cx="130308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=40 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1184" y="2888336"/>
                <a:ext cx="1303085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335585" y="2878901"/>
                <a:ext cx="137738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=20 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3996" y="2878901"/>
                <a:ext cx="1377381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950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9" name="Picture 5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00080"/>
              </a:clrFrom>
              <a:clrTo>
                <a:srgbClr val="00008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1"/>
          <a:stretch/>
        </p:blipFill>
        <p:spPr bwMode="auto">
          <a:xfrm>
            <a:off x="2335584" y="1898650"/>
            <a:ext cx="1370806" cy="2330450"/>
          </a:xfrm>
          <a:prstGeom prst="rect">
            <a:avLst/>
          </a:prstGeom>
          <a:noFill/>
          <a:ln w="19050" algn="ctr">
            <a:solidFill>
              <a:srgbClr val="FFE8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9"/>
          <a:stretch/>
        </p:blipFill>
        <p:spPr bwMode="auto">
          <a:xfrm>
            <a:off x="9758735" y="1898198"/>
            <a:ext cx="1296307" cy="2371725"/>
          </a:xfrm>
          <a:prstGeom prst="rect">
            <a:avLst/>
          </a:prstGeom>
          <a:noFill/>
          <a:ln w="28575">
            <a:solidFill>
              <a:srgbClr val="66FF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905001" y="177801"/>
                <a:ext cx="9472824" cy="754518"/>
              </a:xfrm>
            </p:spPr>
            <p:txBody>
              <a:bodyPr/>
              <a:lstStyle/>
              <a:p>
                <a:r>
                  <a:rPr lang="en-GB" dirty="0"/>
                  <a:t>Cell-to-cell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03413" y="177801"/>
                <a:ext cx="9472824" cy="754518"/>
              </a:xfrm>
              <a:blipFill rotWithShape="0">
                <a:blip r:embed="rId4"/>
                <a:stretch>
                  <a:fillRect b="-30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 bwMode="auto">
              <a:xfrm>
                <a:off x="2265503" y="5107702"/>
                <a:ext cx="3612720" cy="1070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=152 </m:t>
                    </m:r>
                    <m:r>
                      <m:rPr>
                        <m:nor/>
                      </m:rPr>
                      <a:rPr lang="en-GB" sz="200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2000" dirty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=3.5</m:t>
                    </m:r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mT</m:t>
                        </m:r>
                      </m:num>
                      <m:den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MV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GB" sz="2000" dirty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=1.9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65503" y="5107702"/>
                <a:ext cx="3612720" cy="1070293"/>
              </a:xfrm>
              <a:prstGeom prst="rect">
                <a:avLst/>
              </a:prstGeom>
              <a:blipFill>
                <a:blip r:embed="rId5"/>
                <a:stretch>
                  <a:fillRect l="-5405" t="-44000" r="-7770" b="-6457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 bwMode="auto">
              <a:xfrm>
                <a:off x="7682396" y="5107702"/>
                <a:ext cx="3612720" cy="10702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=86 </m:t>
                    </m:r>
                    <m:r>
                      <m:rPr>
                        <m:nor/>
                      </m:rPr>
                      <a:rPr lang="en-GB" sz="200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GB" sz="2000" dirty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=4.6</m:t>
                    </m:r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mT</m:t>
                        </m:r>
                      </m:num>
                      <m:den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MV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GB" sz="2000" dirty="0"/>
                  <a:t> 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peak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acc</m:t>
                            </m:r>
                          </m:sub>
                        </m:sSub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=3.2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82396" y="5107702"/>
                <a:ext cx="3612720" cy="1070293"/>
              </a:xfrm>
              <a:prstGeom prst="rect">
                <a:avLst/>
              </a:prstGeom>
              <a:blipFill>
                <a:blip r:embed="rId6"/>
                <a:stretch>
                  <a:fillRect l="-5228" t="-44000" r="-7757" b="-6457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 bwMode="auto">
          <a:xfrm>
            <a:off x="8660401" y="6242735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9832773" y="2888336"/>
                <a:ext cx="130308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=40 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1184" y="2888336"/>
                <a:ext cx="1303085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335585" y="2878901"/>
                <a:ext cx="137738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=20 </m:t>
                      </m:r>
                      <m:r>
                        <m:rPr>
                          <m:sty m:val="p"/>
                        </m:rPr>
                        <a:rPr lang="en-GB" sz="160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3996" y="2878901"/>
                <a:ext cx="1377381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385" y="1365242"/>
            <a:ext cx="5177778" cy="3437634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448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201" y="1873250"/>
            <a:ext cx="501650" cy="1295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386" name="Object 39"/>
          <p:cNvGraphicFramePr>
            <a:graphicFrameLocks noChangeAspect="1"/>
          </p:cNvGraphicFramePr>
          <p:nvPr/>
        </p:nvGraphicFramePr>
        <p:xfrm>
          <a:off x="7674298" y="1196803"/>
          <a:ext cx="1011238" cy="255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Bitmap Image" r:id="rId4" imgW="2629267" imgH="6647619" progId="Paint.Picture">
                  <p:embed/>
                </p:oleObj>
              </mc:Choice>
              <mc:Fallback>
                <p:oleObj name="Bitmap Image" r:id="rId4" imgW="2629267" imgH="6647619" progId="Paint.Picture">
                  <p:embed/>
                  <p:pic>
                    <p:nvPicPr>
                      <p:cNvPr id="16386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4298" y="1196803"/>
                        <a:ext cx="1011238" cy="25558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33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2893" name="Group 189"/>
              <p:cNvGraphicFramePr>
                <a:graphicFrameLocks noGrp="1"/>
              </p:cNvGraphicFramePr>
              <p:nvPr/>
            </p:nvGraphicFramePr>
            <p:xfrm>
              <a:off x="2316165" y="3968752"/>
              <a:ext cx="3203575" cy="1450975"/>
            </p:xfrm>
            <a:graphic>
              <a:graphicData uri="http://schemas.openxmlformats.org/drawingml/2006/table">
                <a:tbl>
                  <a:tblPr/>
                  <a:tblGrid>
                    <a:gridCol w="117792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7316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524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9052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Arial Unicode MS" pitchFamily="34" charset="-128"/>
                                        <a:cs typeface="Arial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Arial Unicode MS" pitchFamily="34" charset="-128"/>
                                        <a:cs typeface="Arial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Arial Unicode MS" pitchFamily="34" charset="-128"/>
                                        <a:cs typeface="Arial" charset="0"/>
                                      </a:rPr>
                                      <m:t>𝜋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el-GR" sz="18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  <a:ea typeface="Arial Unicode MS" pitchFamily="34" charset="-128"/>
                            <a:cs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[MHz]</a:t>
                          </a:r>
                          <a:endParaRPr kumimoji="0" lang="en-US" sz="1800" b="0" i="0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2600</a:t>
                          </a:r>
                          <a:endParaRPr kumimoji="0" lang="en-US" sz="1800" b="0" i="1" u="none" strike="noStrike" cap="none" normalizeH="0" baseline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5242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en-US" sz="18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  <a:endParaRPr kumimoji="0" lang="en-US" sz="18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57</a:t>
                          </a:r>
                          <a:endParaRPr kumimoji="0" lang="en-US" sz="18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5242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charset="0"/>
                                      </a:rPr>
                                      <m:t>𝑟</m:t>
                                    </m:r>
                                  </m:num>
                                  <m:den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charset="0"/>
                                      </a:rPr>
                                      <m:t>𝑄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en-US" sz="18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  <a:cs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ea typeface="Arial Unicode MS" pitchFamily="34" charset="-128"/>
                              <a:cs typeface="Arial Unicode MS" pitchFamily="34" charset="-128"/>
                            </a:rPr>
                            <a:t>/m</a:t>
                          </a:r>
                          <a:r>
                            <a:rPr kumimoji="0" lang="en-US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2000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556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GB" sz="1800" b="0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kumimoji="0" lang="en-US" sz="18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271</a:t>
                          </a:r>
                          <a:endParaRPr kumimoji="0" lang="en-US" sz="18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2893" name="Group 18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7555033"/>
                  </p:ext>
                </p:extLst>
              </p:nvPr>
            </p:nvGraphicFramePr>
            <p:xfrm>
              <a:off x="2314576" y="3968751"/>
              <a:ext cx="3203575" cy="1450975"/>
            </p:xfrm>
            <a:graphic>
              <a:graphicData uri="http://schemas.openxmlformats.org/drawingml/2006/table">
                <a:tbl>
                  <a:tblPr/>
                  <a:tblGrid>
                    <a:gridCol w="1177925"/>
                    <a:gridCol w="1173162"/>
                    <a:gridCol w="852488"/>
                  </a:tblGrid>
                  <a:tr h="3905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0">
                          <a:blip r:embed="rId6"/>
                          <a:stretch>
                            <a:fillRect l="-515" t="-9375" r="-172680" b="-35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[MHz]</a:t>
                          </a:r>
                          <a:endParaRPr kumimoji="0" lang="en-US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2600</a:t>
                          </a:r>
                          <a:endPara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</a:tr>
                  <a:tr h="3524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0">
                          <a:blip r:embed="rId6"/>
                          <a:stretch>
                            <a:fillRect l="-515" t="-120690" r="-172680" b="-29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  <a:endParaRPr kumimoji="0" lang="en-US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57</a:t>
                          </a:r>
                          <a:endPara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</a:tr>
                  <a:tr h="3524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0">
                          <a:blip r:embed="rId6"/>
                          <a:stretch>
                            <a:fillRect l="-515" t="-220690" r="-172680" b="-19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ea typeface="Arial Unicode MS" pitchFamily="34" charset="-128"/>
                              <a:cs typeface="Arial Unicode MS" pitchFamily="34" charset="-128"/>
                            </a:rPr>
                            <a:t>/m</a:t>
                          </a:r>
                          <a:r>
                            <a: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2000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</a:tr>
                  <a:tr h="355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0">
                          <a:blip r:embed="rId6"/>
                          <a:stretch>
                            <a:fillRect l="-515" t="-315254" r="-172680" b="-881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271</a:t>
                          </a:r>
                          <a:endPara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2894" name="Group 190"/>
              <p:cNvGraphicFramePr>
                <a:graphicFrameLocks noGrp="1"/>
              </p:cNvGraphicFramePr>
              <p:nvPr/>
            </p:nvGraphicFramePr>
            <p:xfrm>
              <a:off x="6311902" y="3968750"/>
              <a:ext cx="3203575" cy="1454150"/>
            </p:xfrm>
            <a:graphic>
              <a:graphicData uri="http://schemas.openxmlformats.org/drawingml/2006/table">
                <a:tbl>
                  <a:tblPr/>
                  <a:tblGrid>
                    <a:gridCol w="11080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1285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8265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9052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Arial Unicode MS" pitchFamily="34" charset="-128"/>
                                        <a:cs typeface="Arial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Arial Unicode MS" pitchFamily="34" charset="-128"/>
                                        <a:cs typeface="Arial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Arial Unicode MS" pitchFamily="34" charset="-128"/>
                                        <a:cs typeface="Arial" charset="0"/>
                                      </a:rPr>
                                      <m:t>𝜋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el-GR" sz="18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  <a:ea typeface="Arial Unicode MS" pitchFamily="34" charset="-128"/>
                            <a:cs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[MHz]</a:t>
                          </a:r>
                          <a:endParaRPr kumimoji="0" lang="en-US" sz="18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1300</a:t>
                          </a:r>
                          <a:endParaRPr kumimoji="0" lang="en-US" sz="1800" b="0" i="1" u="none" strike="noStrike" cap="none" normalizeH="0" baseline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5242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en-US" sz="18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57</a:t>
                          </a:r>
                          <a:endParaRPr kumimoji="0" lang="en-US" sz="18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556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charset="0"/>
                                      </a:rPr>
                                      <m:t>𝑟</m:t>
                                    </m:r>
                                  </m:num>
                                  <m:den>
                                    <m:r>
                                      <a:rPr kumimoji="0" lang="en-GB" sz="18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Arial" charset="0"/>
                                      </a:rPr>
                                      <m:t>𝑄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en-US" sz="18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  <a:cs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ea typeface="Arial Unicode MS" pitchFamily="34" charset="-128"/>
                              <a:cs typeface="Arial Unicode MS" pitchFamily="34" charset="-128"/>
                            </a:rPr>
                            <a:t>/m</a:t>
                          </a:r>
                          <a:r>
                            <a:rPr kumimoji="0" lang="en-US" sz="1800" b="0" i="0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1000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556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GB" sz="1800" b="0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kumimoji="0" lang="en-US" sz="18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271</a:t>
                          </a:r>
                          <a:endParaRPr kumimoji="0" lang="en-US" sz="18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2894" name="Group 19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4420703"/>
                  </p:ext>
                </p:extLst>
              </p:nvPr>
            </p:nvGraphicFramePr>
            <p:xfrm>
              <a:off x="6310313" y="3968750"/>
              <a:ext cx="3203575" cy="1454150"/>
            </p:xfrm>
            <a:graphic>
              <a:graphicData uri="http://schemas.openxmlformats.org/drawingml/2006/table">
                <a:tbl>
                  <a:tblPr/>
                  <a:tblGrid>
                    <a:gridCol w="1108075"/>
                    <a:gridCol w="1212850"/>
                    <a:gridCol w="882650"/>
                  </a:tblGrid>
                  <a:tr h="3905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0">
                          <a:blip r:embed="rId7"/>
                          <a:stretch>
                            <a:fillRect l="-549" t="-9375" r="-190110" b="-35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[MHz]</a:t>
                          </a:r>
                          <a:endParaRPr kumimoji="0" lang="en-US" sz="1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1300</a:t>
                          </a:r>
                          <a:endPara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</a:tr>
                  <a:tr h="3524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0">
                          <a:blip r:embed="rId7"/>
                          <a:stretch>
                            <a:fillRect l="-549" t="-120690" r="-190110" b="-29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57</a:t>
                          </a:r>
                          <a:endPara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</a:tr>
                  <a:tr h="355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0">
                          <a:blip r:embed="rId7"/>
                          <a:stretch>
                            <a:fillRect l="-549" t="-216949" r="-190110" b="-1864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ea typeface="Arial Unicode MS" pitchFamily="34" charset="-128"/>
                              <a:cs typeface="Arial Unicode MS" pitchFamily="34" charset="-128"/>
                            </a:rPr>
                            <a:t>/m</a:t>
                          </a:r>
                          <a:r>
                            <a: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Arial" charset="0"/>
                            </a:rPr>
                            <a:t>1000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</a:tr>
                  <a:tr h="355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0">
                          <a:blip r:embed="rId7"/>
                          <a:stretch>
                            <a:fillRect l="-549" t="-322414" r="-190110" b="-896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8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charset="0"/>
                              <a:cs typeface="Arial" charset="0"/>
                            </a:rPr>
                            <a:t>271</a:t>
                          </a:r>
                          <a:endParaRPr kumimoji="0" lang="en-US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35" name="Rectangle 153"/>
              <p:cNvSpPr>
                <a:spLocks noChangeArrowheads="1"/>
              </p:cNvSpPr>
              <p:nvPr/>
            </p:nvSpPr>
            <p:spPr bwMode="auto">
              <a:xfrm>
                <a:off x="5167421" y="2153173"/>
                <a:ext cx="1595309" cy="535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sz="3600" b="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</m:oMath>
                  </m:oMathPara>
                </a14:m>
                <a:endParaRPr lang="en-US" sz="3600" b="1" i="1" dirty="0">
                  <a:solidFill>
                    <a:srgbClr val="000000"/>
                  </a:solidFill>
                  <a:latin typeface="Arial" charset="0"/>
                </a:endParaRPr>
              </a:p>
            </p:txBody>
          </p:sp>
        </mc:Choice>
        <mc:Fallback xmlns="">
          <p:sp>
            <p:nvSpPr>
              <p:cNvPr id="16435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65832" y="2153172"/>
                <a:ext cx="1595309" cy="53553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802928"/>
          </a:xfrm>
        </p:spPr>
        <p:txBody>
          <a:bodyPr/>
          <a:lstStyle/>
          <a:p>
            <a:r>
              <a:rPr lang="en-GB" dirty="0"/>
              <a:t>Scaling the frequency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 bwMode="auto">
              <a:xfrm>
                <a:off x="3647729" y="5590463"/>
                <a:ext cx="600210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𝑙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∝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sz="2000" dirty="0"/>
                  <a:t>              (or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𝜆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sz="2000">
                        <a:latin typeface="Cambria Math" panose="02040503050406030204" pitchFamily="18" charset="0"/>
                      </a:rPr>
                      <m:t>const</m:t>
                    </m:r>
                  </m:oMath>
                </a14:m>
                <a:r>
                  <a:rPr lang="en-GB" sz="2000" dirty="0"/>
                  <a:t>)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46141" y="5590463"/>
                <a:ext cx="6002102" cy="400110"/>
              </a:xfrm>
              <a:prstGeom prst="rect">
                <a:avLst/>
              </a:prstGeom>
              <a:blipFill rotWithShape="0">
                <a:blip r:embed="rId9"/>
                <a:stretch>
                  <a:fillRect l="-3858" t="-116667" b="-17727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 bwMode="auto">
          <a:xfrm>
            <a:off x="8400272" y="6165850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42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Homogeneous plane wave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384032" y="1579562"/>
                <a:ext cx="4143404" cy="2121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prstClr val="black"/>
                    </a:solidFill>
                  </a:rPr>
                  <a:t>Wave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𝒌</m:t>
                        </m:r>
                      </m:e>
                    </m:acc>
                  </m:oMath>
                </a14:m>
                <a:r>
                  <a:rPr lang="en-GB" sz="2000" dirty="0">
                    <a:solidFill>
                      <a:prstClr val="black"/>
                    </a:solidFill>
                  </a:rPr>
                  <a:t>: </a:t>
                </a:r>
              </a:p>
              <a:p>
                <a:r>
                  <a:rPr lang="en-GB" sz="2000" dirty="0">
                    <a:solidFill>
                      <a:prstClr val="black"/>
                    </a:solidFill>
                  </a:rPr>
                  <a:t>the direction of</a:t>
                </a:r>
                <a:r>
                  <a:rPr lang="en-GB" sz="20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</m:t>
                        </m:r>
                      </m:e>
                    </m:acc>
                    <m:r>
                      <a:rPr lang="en-GB" sz="2000" b="1" i="1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prstClr val="black"/>
                    </a:solidFill>
                  </a:rPr>
                  <a:t>is the direction of propagation,</a:t>
                </a:r>
              </a:p>
              <a:p>
                <a:r>
                  <a:rPr lang="en-GB" sz="2000" dirty="0">
                    <a:solidFill>
                      <a:prstClr val="black"/>
                    </a:solidFill>
                  </a:rPr>
                  <a:t>the length of</a:t>
                </a:r>
                <a:r>
                  <a:rPr lang="en-GB" sz="20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</m:t>
                        </m:r>
                      </m:e>
                    </m:acc>
                  </m:oMath>
                </a14:m>
                <a:r>
                  <a:rPr lang="en-GB" sz="2000" dirty="0">
                    <a:solidFill>
                      <a:prstClr val="black"/>
                    </a:solidFill>
                  </a:rPr>
                  <a:t> is the phase shift per unit length.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</m:t>
                        </m:r>
                      </m:e>
                    </m:acc>
                  </m:oMath>
                </a14:m>
                <a:r>
                  <a:rPr lang="en-GB" sz="2000" dirty="0">
                    <a:solidFill>
                      <a:prstClr val="black"/>
                    </a:solidFill>
                  </a:rPr>
                  <a:t> behaves like a vector.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2444" y="1579562"/>
                <a:ext cx="4143404" cy="2121350"/>
              </a:xfrm>
              <a:prstGeom prst="rect">
                <a:avLst/>
              </a:prstGeom>
              <a:blipFill rotWithShape="0">
                <a:blip r:embed="rId2"/>
                <a:stretch>
                  <a:fillRect l="-1618" b="-43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Line 3"/>
          <p:cNvSpPr>
            <a:spLocks noChangeShapeType="1"/>
          </p:cNvSpPr>
          <p:nvPr/>
        </p:nvSpPr>
        <p:spPr bwMode="auto">
          <a:xfrm flipV="1">
            <a:off x="7428608" y="4579958"/>
            <a:ext cx="1876450" cy="10906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V="1">
            <a:off x="7428608" y="5667390"/>
            <a:ext cx="187645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>
            <a:off x="7428607" y="4589477"/>
            <a:ext cx="1588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883833" y="6034052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98279" y="6139453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z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4038362" y="3537416"/>
            <a:ext cx="42862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27509" y="3579827"/>
            <a:ext cx="264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x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2026313" y="500858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97751" y="4651397"/>
            <a:ext cx="346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1400" i="1" baseline="-25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en-GB" sz="1400" i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27171" y="5222900"/>
            <a:ext cx="29848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600" i="1" dirty="0">
                <a:solidFill>
                  <a:prstClr val="black"/>
                </a:solidFill>
                <a:latin typeface="Times New Roman"/>
                <a:cs typeface="Times New Roman"/>
              </a:rPr>
              <a:t>φ</a:t>
            </a:r>
            <a:endParaRPr lang="en-GB" sz="1600" i="1" dirty="0">
              <a:solidFill>
                <a:prstClr val="black"/>
              </a:solidFill>
            </a:endParaRPr>
          </a:p>
        </p:txBody>
      </p:sp>
      <p:pic>
        <p:nvPicPr>
          <p:cNvPr id="19" name="Picture 5" descr="pw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095" y="3970351"/>
            <a:ext cx="3429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 bwMode="auto">
              <a:xfrm>
                <a:off x="2751713" y="1579563"/>
                <a:ext cx="3234412" cy="12817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𝐸</m:t>
                        </m:r>
                      </m:e>
                    </m:acc>
                    <m:r>
                      <a:rPr lang="en-GB" sz="2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∝</m:t>
                    </m:r>
                    <m:sSub>
                      <m:sSubPr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𝑦</m:t>
                        </m:r>
                      </m:sub>
                    </m:sSub>
                    <m:func>
                      <m:funcPr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prstClr val="black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acc>
                              <m:accPr>
                                <m:chr m:val="⃗"/>
                                <m:ctrlPr>
                                  <a:rPr lang="en-GB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e>
                            </m:acc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acc>
                              <m:accPr>
                                <m:chr m:val="⃗"/>
                                <m:ctrlPr>
                                  <a:rPr lang="en-GB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</m:e>
                    </m:func>
                  </m:oMath>
                </a14:m>
                <a:r>
                  <a:rPr lang="en-GB" sz="2000" dirty="0">
                    <a:solidFill>
                      <a:prstClr val="black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𝐵</m:t>
                        </m:r>
                      </m:e>
                    </m:acc>
                    <m:r>
                      <a:rPr lang="en-GB" sz="2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∝</m:t>
                    </m:r>
                    <m:sSub>
                      <m:sSubPr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𝑥</m:t>
                        </m:r>
                      </m:sub>
                    </m:sSub>
                    <m:func>
                      <m:funcPr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prstClr val="black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acc>
                              <m:accPr>
                                <m:chr m:val="⃗"/>
                                <m:ctrlPr>
                                  <a:rPr lang="en-GB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𝑘</m:t>
                                </m:r>
                              </m:e>
                            </m:acc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acc>
                              <m:accPr>
                                <m:chr m:val="⃗"/>
                                <m:ctrlPr>
                                  <a:rPr lang="en-GB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20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</m:e>
                    </m:func>
                  </m:oMath>
                </a14:m>
                <a:r>
                  <a:rPr lang="en-GB" sz="2000" dirty="0">
                    <a:solidFill>
                      <a:prstClr val="black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𝑘</m:t>
                        </m:r>
                      </m:e>
                    </m:acc>
                    <m:r>
                      <a:rPr lang="en-GB" sz="2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accPr>
                      <m:e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acc>
                    <m:r>
                      <a:rPr lang="en-GB" sz="2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</m:num>
                      <m:den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𝑐</m:t>
                        </m:r>
                      </m:den>
                    </m:f>
                    <m:d>
                      <m:dPr>
                        <m:ctrlPr>
                          <a:rPr lang="en-GB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𝑧</m:t>
                        </m:r>
                        <m:func>
                          <m:funcPr>
                            <m:ctrlP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cos</m:t>
                            </m:r>
                          </m:fName>
                          <m:e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</m:func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GB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  <m:func>
                          <m:funcPr>
                            <m:ctrlP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n-GB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</m:func>
                      </m:e>
                    </m:d>
                  </m:oMath>
                </a14:m>
                <a:r>
                  <a:rPr lang="en-GB" sz="2000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50125" y="1579562"/>
                <a:ext cx="3234412" cy="1281761"/>
              </a:xfrm>
              <a:prstGeom prst="rect">
                <a:avLst/>
              </a:prstGeom>
              <a:blipFill rotWithShape="0">
                <a:blip r:embed="rId4"/>
                <a:stretch>
                  <a:fillRect t="-142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 bwMode="auto">
              <a:xfrm>
                <a:off x="6498332" y="4022718"/>
                <a:ext cx="1051250" cy="5667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⊥</m:t>
                          </m:r>
                        </m:sub>
                      </m:sSub>
                      <m:r>
                        <a:rPr lang="en-GB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96744" y="4022718"/>
                <a:ext cx="1051250" cy="56675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 bwMode="auto">
              <a:xfrm>
                <a:off x="8455734" y="5574583"/>
                <a:ext cx="2150524" cy="9106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GB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𝜔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54146" y="5574582"/>
                <a:ext cx="2150524" cy="9106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 bwMode="auto">
              <a:xfrm>
                <a:off x="9305059" y="3958083"/>
                <a:ext cx="844077" cy="5667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prstClr val="black"/>
                          </a:solidFill>
                          <a:latin typeface="Cambria Math"/>
                        </a:rPr>
                        <m:t>𝑘</m:t>
                      </m:r>
                      <m:r>
                        <a:rPr lang="en-GB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03470" y="3958083"/>
                <a:ext cx="844077" cy="56675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94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235"/>
          <p:cNvSpPr>
            <a:spLocks noChangeArrowheads="1"/>
          </p:cNvSpPr>
          <p:nvPr/>
        </p:nvSpPr>
        <p:spPr bwMode="auto">
          <a:xfrm>
            <a:off x="5844084" y="1628775"/>
            <a:ext cx="5364163" cy="21145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7589" name="Picture 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1044" y="1805781"/>
            <a:ext cx="985838" cy="17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0428" name="Group 25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40156911"/>
                  </p:ext>
                </p:extLst>
              </p:nvPr>
            </p:nvGraphicFramePr>
            <p:xfrm>
              <a:off x="2279577" y="3744915"/>
              <a:ext cx="8928670" cy="2511427"/>
            </p:xfrm>
            <a:graphic>
              <a:graphicData uri="http://schemas.openxmlformats.org/drawingml/2006/table">
                <a:tbl>
                  <a:tblPr/>
                  <a:tblGrid>
                    <a:gridCol w="187220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00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002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2787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2794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[mm]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35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30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30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94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[%]</a:t>
                          </a:r>
                          <a:endParaRPr kumimoji="0" lang="en-US" sz="16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1.9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1.56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1.52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94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kumimoji="0" lang="en-GB" sz="1600" b="0" i="1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600" b="0" i="1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GB" sz="1600" b="0" i="0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peak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kumimoji="0" lang="en-GB" sz="1600" b="0" i="1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600" b="0" i="1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GB" sz="1600" b="0" i="0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acc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-</a:t>
                          </a:r>
                          <a:endParaRPr kumimoji="0" lang="en-US" sz="16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1.98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66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2.30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2.36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94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kumimoji="0" lang="en-GB" sz="1600" b="0" i="1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600" b="0" i="1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GB" sz="1600" b="0" i="0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peak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kumimoji="0" lang="en-GB" sz="1600" b="0" i="1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GB" sz="1600" b="0" i="1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kumimoji="0" lang="en-GB" sz="1600" b="0" i="0" u="none" strike="noStrike" cap="none" normalizeH="0" baseline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acc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</a:t>
                          </a:r>
                          <a:r>
                            <a:rPr kumimoji="0" lang="en-US" sz="1600" b="0" i="0" u="none" strike="noStrike" cap="none" normalizeH="0" baseline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mT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/(MV/m)]</a:t>
                          </a:r>
                          <a:endParaRPr kumimoji="0" lang="en-US" sz="16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4.15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3.57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66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3.61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66FF9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781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113.8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135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133.7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794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GB" sz="1600" b="0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271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284.3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284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8098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num>
                                  <m:den>
                                    <m:r>
                                      <a:rPr kumimoji="0" lang="en-GB" sz="1600" b="0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den>
                                </m:f>
                                <m:r>
                                  <a:rPr kumimoji="0" lang="en-GB" sz="1600" b="0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kumimoji="0" lang="en-GB" sz="1600" b="0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oMath>
                            </m:oMathPara>
                          </a14:m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Arial Unicode MS" pitchFamily="34" charset="-128"/>
                              <a:cs typeface="Arial Unicode MS" pitchFamily="34" charset="-128"/>
                            </a:rPr>
                            <a:t>*</a:t>
                          </a:r>
                          <a:r>
                            <a:rPr kumimoji="0" lang="el-GR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30840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38380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37970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74638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loss</m:t>
                                  </m:r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,⊥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=1 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dirty="0" smtClean="0">
                                  <a:latin typeface="Cambria Math" panose="02040503050406030204" pitchFamily="18" charset="0"/>
                                </a:rPr>
                                <m:t>mm</m:t>
                              </m:r>
                            </m:oMath>
                          </a14:m>
                          <a:r>
                            <a:rPr lang="en-GB" sz="1600" dirty="0"/>
                            <a:t>)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[V/</a:t>
                          </a:r>
                          <a:r>
                            <a:rPr kumimoji="0" lang="en-US" sz="1600" b="0" i="0" u="none" strike="noStrike" cap="none" normalizeH="0" baseline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pC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/cm</a:t>
                          </a:r>
                          <a:r>
                            <a:rPr kumimoji="0" lang="en-US" sz="1600" b="0" i="0" u="none" strike="noStrike" cap="none" normalizeH="0" baseline="30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]</a:t>
                          </a:r>
                          <a:endParaRPr kumimoji="0" lang="en-US" sz="16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0.23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0.38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0.38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8098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loss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1600" b="0" i="1" dirty="0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=1 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dirty="0" smtClean="0">
                                  <a:latin typeface="Cambria Math" panose="02040503050406030204" pitchFamily="18" charset="0"/>
                                </a:rPr>
                                <m:t>mm</m:t>
                              </m:r>
                            </m:oMath>
                          </a14:m>
                          <a:r>
                            <a:rPr lang="en-GB" sz="1600" dirty="0"/>
                            <a:t>)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[V/</a:t>
                          </a:r>
                          <a:r>
                            <a:rPr kumimoji="0" lang="en-US" sz="1600" b="0" i="0" u="none" strike="noStrike" cap="none" normalizeH="0" baseline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pC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]</a:t>
                          </a:r>
                          <a:endParaRPr kumimoji="0" lang="en-US" sz="1600" b="0" i="0" u="none" strike="noStrike" cap="none" normalizeH="0" baseline="300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  <a:cs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1.46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1.75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1.72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0428" name="Group 25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40156911"/>
                  </p:ext>
                </p:extLst>
              </p:nvPr>
            </p:nvGraphicFramePr>
            <p:xfrm>
              <a:off x="2279577" y="3744915"/>
              <a:ext cx="8928670" cy="2511427"/>
            </p:xfrm>
            <a:graphic>
              <a:graphicData uri="http://schemas.openxmlformats.org/drawingml/2006/table">
                <a:tbl>
                  <a:tblPr/>
                  <a:tblGrid>
                    <a:gridCol w="187220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281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002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002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2787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279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3"/>
                          <a:stretch>
                            <a:fillRect l="-326" t="-15217" r="-378176" b="-8369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[mm]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35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30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30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79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3"/>
                          <a:stretch>
                            <a:fillRect l="-326" t="-115217" r="-378176" b="-7369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[%]</a:t>
                          </a:r>
                          <a:endParaRPr kumimoji="0" lang="en-US" sz="16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1.9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1.56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1.52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79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3"/>
                          <a:stretch>
                            <a:fillRect l="-326" t="-215217" r="-378176" b="-6369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-</a:t>
                          </a:r>
                          <a:endParaRPr kumimoji="0" lang="en-US" sz="16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1.98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66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2.30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2.36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79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3"/>
                          <a:stretch>
                            <a:fillRect l="-326" t="-315217" r="-378176" b="-5369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</a:t>
                          </a:r>
                          <a:r>
                            <a:rPr kumimoji="0" lang="en-US" sz="1600" b="0" i="0" u="none" strike="noStrike" cap="none" normalizeH="0" baseline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mT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/(MV/m)]</a:t>
                          </a:r>
                          <a:endParaRPr kumimoji="0" lang="en-US" sz="16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4.15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3.57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66FF99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3.61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66FF99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7781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3"/>
                          <a:stretch>
                            <a:fillRect l="-326" t="-424444" r="-378176" b="-44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113.8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135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133.7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794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3"/>
                          <a:stretch>
                            <a:fillRect l="-326" t="-513043" r="-378176" b="-3391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271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284.3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284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809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3"/>
                          <a:stretch>
                            <a:fillRect l="-326" t="-600000" r="-378176" b="-2319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</a:t>
                          </a:r>
                          <a:r>
                            <a:rPr kumimoji="0" lang="el-GR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Arial Unicode MS" pitchFamily="34" charset="-128"/>
                              <a:cs typeface="Arial Unicode MS" pitchFamily="34" charset="-128"/>
                            </a:rPr>
                            <a:t>*</a:t>
                          </a:r>
                          <a:r>
                            <a:rPr kumimoji="0" lang="el-GR" sz="18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Ω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]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30840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38380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37970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746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3"/>
                          <a:stretch>
                            <a:fillRect l="-326" t="-731111" r="-378176" b="-14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[V/</a:t>
                          </a:r>
                          <a:r>
                            <a:rPr kumimoji="0" lang="en-US" sz="1600" b="0" i="0" u="none" strike="noStrike" cap="none" normalizeH="0" baseline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pC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/cm</a:t>
                          </a:r>
                          <a:r>
                            <a:rPr kumimoji="0" lang="en-US" sz="1600" b="0" i="0" u="none" strike="noStrike" cap="none" normalizeH="0" baseline="3000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2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]</a:t>
                          </a:r>
                          <a:endParaRPr kumimoji="0" lang="en-US" sz="16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0.23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0.38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0.38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809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>
                          <a:blip r:embed="rId3"/>
                          <a:stretch>
                            <a:fillRect l="-326" t="-813043" r="-378176" b="-391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[V/</a:t>
                          </a:r>
                          <a:r>
                            <a:rPr kumimoji="0" lang="en-US" sz="1600" b="0" i="0" u="none" strike="noStrike" cap="none" normalizeH="0" baseline="0" dirty="0" err="1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pC</a:t>
                          </a:r>
                          <a:r>
                            <a:rPr kumimoji="0" lang="en-US" sz="1600" b="0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]</a:t>
                          </a:r>
                          <a:endParaRPr kumimoji="0" lang="en-US" sz="1600" b="0" i="0" u="none" strike="noStrike" cap="none" normalizeH="0" baseline="3000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  <a:cs typeface="Arial" charset="0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</a:rPr>
                            <a:t>1.46</a:t>
                          </a: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1.75</a:t>
                          </a:r>
                          <a:endParaRPr kumimoji="0" lang="en-US" sz="1600" b="0" i="1" u="none" strike="noStrike" cap="none" normalizeH="0" baseline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0" i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cs typeface="Arial" charset="0"/>
                            </a:rPr>
                            <a:t>1.72</a:t>
                          </a:r>
                          <a:endParaRPr kumimoji="0" lang="en-US" sz="1600" b="0" i="1" u="none" strike="noStrike" cap="none" normalizeH="0" baseline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0" marR="0" marT="0" marB="0" anchor="ctr" horzOverflow="overflow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653" name="Text Box 69"/>
              <p:cNvSpPr txBox="1">
                <a:spLocks noChangeArrowheads="1"/>
              </p:cNvSpPr>
              <p:nvPr/>
            </p:nvSpPr>
            <p:spPr bwMode="auto">
              <a:xfrm>
                <a:off x="7644307" y="1142955"/>
                <a:ext cx="1800224" cy="475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7200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lnSpc>
                    <a:spcPct val="90000"/>
                  </a:lnSpc>
                  <a:spcBef>
                    <a:spcPct val="40000"/>
                  </a:spcBef>
                </a:pPr>
                <a:r>
                  <a:rPr lang="en-US" sz="1400" i="1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r>
                  <a:rPr lang="en-US" sz="1400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Re-entrant, </a:t>
                </a:r>
                <a:br>
                  <a:rPr lang="en-US" sz="1400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</a:br>
                <a:r>
                  <a:rPr lang="en-US" sz="1400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optimized</a:t>
                </a:r>
                <a:r>
                  <a:rPr lang="en-US" sz="1400" i="1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itchFamily="34" charset="-128"/>
                            <a:cs typeface="Arial Unicode MS" pitchFamily="34" charset="-128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𝑝𝑒𝑎𝑘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𝑎𝑐𝑐</m:t>
                            </m:r>
                          </m:sub>
                        </m:sSub>
                      </m:den>
                    </m:f>
                  </m:oMath>
                </a14:m>
                <a:endParaRPr lang="en-GB" sz="1400" i="1" baseline="-25000" dirty="0">
                  <a:solidFill>
                    <a:srgbClr val="000000"/>
                  </a:solidFill>
                  <a:latin typeface="+mn-lt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mc:Choice>
        <mc:Fallback xmlns="">
          <p:sp>
            <p:nvSpPr>
              <p:cNvPr id="67653" name="Text 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42719" y="1142955"/>
                <a:ext cx="1800224" cy="475442"/>
              </a:xfrm>
              <a:prstGeom prst="rect">
                <a:avLst/>
              </a:prstGeom>
              <a:blipFill rotWithShape="0">
                <a:blip r:embed="rId4"/>
                <a:stretch>
                  <a:fillRect l="-1017" t="-17949" r="-7119" b="-10769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655" name="Picture 7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3633" y="1769270"/>
            <a:ext cx="10334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656" name="Picture 23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959" y="1762127"/>
            <a:ext cx="10207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7657" name="Text Box 239"/>
              <p:cNvSpPr txBox="1">
                <a:spLocks noChangeArrowheads="1"/>
              </p:cNvSpPr>
              <p:nvPr/>
            </p:nvSpPr>
            <p:spPr bwMode="auto">
              <a:xfrm>
                <a:off x="5844083" y="1143171"/>
                <a:ext cx="1800224" cy="481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7200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lnSpc>
                    <a:spcPct val="90000"/>
                  </a:lnSpc>
                  <a:spcBef>
                    <a:spcPct val="40000"/>
                  </a:spcBef>
                </a:pPr>
                <a:r>
                  <a:rPr lang="en-US" sz="1400" i="1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r>
                  <a:rPr lang="en-US" sz="1400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TESLA,</a:t>
                </a:r>
                <a:br>
                  <a:rPr lang="en-US" sz="1400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</a:br>
                <a:r>
                  <a:rPr lang="en-US" sz="1400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optimized</a:t>
                </a:r>
                <a:r>
                  <a:rPr lang="en-US" sz="1400" i="1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itchFamily="34" charset="-128"/>
                            <a:cs typeface="Arial Unicode MS" pitchFamily="34" charset="-128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𝑝𝑒𝑎𝑘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𝑎𝑐𝑐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400" i="1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 </a:t>
                </a:r>
              </a:p>
            </p:txBody>
          </p:sp>
        </mc:Choice>
        <mc:Fallback xmlns="">
          <p:sp>
            <p:nvSpPr>
              <p:cNvPr id="67657" name="Text Box 2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42495" y="1143170"/>
                <a:ext cx="1800224" cy="481213"/>
              </a:xfrm>
              <a:prstGeom prst="rect">
                <a:avLst/>
              </a:prstGeom>
              <a:blipFill rotWithShape="0">
                <a:blip r:embed="rId7"/>
                <a:stretch>
                  <a:fillRect l="-338" t="-19231" r="-6757" b="-1064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658" name="Rectangle 240"/>
          <p:cNvSpPr>
            <a:spLocks noChangeArrowheads="1"/>
          </p:cNvSpPr>
          <p:nvPr/>
        </p:nvSpPr>
        <p:spPr bwMode="auto">
          <a:xfrm>
            <a:off x="6420345" y="2516188"/>
            <a:ext cx="60144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i="1">
                <a:solidFill>
                  <a:schemeClr val="bg1"/>
                </a:solidFill>
              </a:rPr>
              <a:t>1992</a:t>
            </a:r>
          </a:p>
        </p:txBody>
      </p:sp>
      <p:sp>
        <p:nvSpPr>
          <p:cNvPr id="67659" name="Rectangle 241"/>
          <p:cNvSpPr>
            <a:spLocks noChangeArrowheads="1"/>
          </p:cNvSpPr>
          <p:nvPr/>
        </p:nvSpPr>
        <p:spPr bwMode="auto">
          <a:xfrm>
            <a:off x="8211046" y="2516188"/>
            <a:ext cx="917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chemeClr val="bg1"/>
                </a:solidFill>
              </a:rPr>
              <a:t>2002/04</a:t>
            </a:r>
          </a:p>
        </p:txBody>
      </p:sp>
      <p:sp>
        <p:nvSpPr>
          <p:cNvPr id="67660" name="Rectangle 242"/>
          <p:cNvSpPr>
            <a:spLocks noChangeArrowheads="1"/>
          </p:cNvSpPr>
          <p:nvPr/>
        </p:nvSpPr>
        <p:spPr bwMode="auto">
          <a:xfrm>
            <a:off x="9863631" y="2501108"/>
            <a:ext cx="1009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2002/04</a:t>
            </a:r>
          </a:p>
        </p:txBody>
      </p:sp>
      <p:sp>
        <p:nvSpPr>
          <p:cNvPr id="67661" name="Line 246"/>
          <p:cNvSpPr>
            <a:spLocks noChangeShapeType="1"/>
          </p:cNvSpPr>
          <p:nvPr/>
        </p:nvSpPr>
        <p:spPr bwMode="auto">
          <a:xfrm flipV="1">
            <a:off x="7680326" y="943829"/>
            <a:ext cx="0" cy="695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67662" name="Line 247"/>
          <p:cNvSpPr>
            <a:spLocks noChangeShapeType="1"/>
          </p:cNvSpPr>
          <p:nvPr/>
        </p:nvSpPr>
        <p:spPr bwMode="auto">
          <a:xfrm flipV="1">
            <a:off x="9499142" y="943829"/>
            <a:ext cx="0" cy="695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Historic evolution of inner cell geometry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2900702" y="1239044"/>
            <a:ext cx="14981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Example: ILC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8687076" y="6243725"/>
            <a:ext cx="2889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Jacek </a:t>
            </a:r>
            <a:r>
              <a:rPr lang="en-GB" sz="1600" dirty="0" err="1"/>
              <a:t>Sekutovicz</a:t>
            </a:r>
            <a:r>
              <a:rPr lang="en-GB" sz="1600" dirty="0"/>
              <a:t>/DESY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69"/>
              <p:cNvSpPr txBox="1">
                <a:spLocks noChangeArrowheads="1"/>
              </p:cNvSpPr>
              <p:nvPr/>
            </p:nvSpPr>
            <p:spPr bwMode="auto">
              <a:xfrm>
                <a:off x="9438401" y="1140352"/>
                <a:ext cx="1800224" cy="4754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7200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>
                  <a:lnSpc>
                    <a:spcPct val="90000"/>
                  </a:lnSpc>
                  <a:spcBef>
                    <a:spcPct val="40000"/>
                  </a:spcBef>
                </a:pPr>
                <a:r>
                  <a:rPr lang="en-US" sz="1400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Low-loss (LL) </a:t>
                </a:r>
                <a:br>
                  <a:rPr lang="en-US" sz="1400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</a:br>
                <a:r>
                  <a:rPr lang="en-US" sz="1400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optimized</a:t>
                </a:r>
                <a:r>
                  <a:rPr lang="en-US" sz="1400" i="1" dirty="0">
                    <a:solidFill>
                      <a:srgbClr val="000000"/>
                    </a:solidFill>
                    <a:latin typeface="+mn-lt"/>
                    <a:ea typeface="Arial Unicode MS" pitchFamily="34" charset="-128"/>
                    <a:cs typeface="Arial Unicode MS" pitchFamily="34" charset="-128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itchFamily="34" charset="-128"/>
                            <a:cs typeface="Arial Unicode MS" pitchFamily="34" charset="-128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𝑝𝑒𝑎𝑘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 Unicode MS" pitchFamily="34" charset="-128"/>
                                <a:cs typeface="Arial Unicode MS" pitchFamily="34" charset="-128"/>
                              </a:rPr>
                              <m:t>𝑎𝑐𝑐</m:t>
                            </m:r>
                          </m:sub>
                        </m:sSub>
                      </m:den>
                    </m:f>
                  </m:oMath>
                </a14:m>
                <a:endParaRPr lang="en-GB" sz="1400" i="1" baseline="-25000" dirty="0">
                  <a:solidFill>
                    <a:srgbClr val="000000"/>
                  </a:solidFill>
                  <a:latin typeface="+mn-lt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mc:Choice>
        <mc:Fallback xmlns="">
          <p:sp>
            <p:nvSpPr>
              <p:cNvPr id="21" name="Text 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436813" y="1140352"/>
                <a:ext cx="1800224" cy="475442"/>
              </a:xfrm>
              <a:prstGeom prst="rect">
                <a:avLst/>
              </a:prstGeom>
              <a:blipFill rotWithShape="0">
                <a:blip r:embed="rId8"/>
                <a:stretch>
                  <a:fillRect l="-1017" t="-19231" r="-7458" b="-1064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8400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EJ: Cavity Design             EASISchool3          2020 Genoa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Cavity optimization example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8043074" y="6180941"/>
            <a:ext cx="28749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Frank </a:t>
            </a:r>
            <a:r>
              <a:rPr lang="en-GB" sz="1600" dirty="0" err="1"/>
              <a:t>Marhauser</a:t>
            </a:r>
            <a:r>
              <a:rPr lang="en-GB" sz="1600" dirty="0"/>
              <a:t>/JLAB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863607"/>
            <a:ext cx="7874002" cy="530289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EA46A4-1B62-415A-901A-05CB04A96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61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9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62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Higher Order Modes</a:t>
            </a:r>
          </a:p>
        </p:txBody>
      </p:sp>
    </p:spTree>
    <p:extLst>
      <p:ext uri="{BB962C8B-B14F-4D97-AF65-F5344CB8AC3E}">
        <p14:creationId xmlns:p14="http://schemas.microsoft.com/office/powerpoint/2010/main" val="210545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Higher order modes</a:t>
            </a:r>
          </a:p>
        </p:txBody>
      </p:sp>
      <p:sp>
        <p:nvSpPr>
          <p:cNvPr id="46085" name="Freeform 3"/>
          <p:cNvSpPr>
            <a:spLocks/>
          </p:cNvSpPr>
          <p:nvPr/>
        </p:nvSpPr>
        <p:spPr bwMode="auto">
          <a:xfrm>
            <a:off x="6319840" y="2887665"/>
            <a:ext cx="15875" cy="288925"/>
          </a:xfrm>
          <a:custGeom>
            <a:avLst/>
            <a:gdLst>
              <a:gd name="T0" fmla="*/ 5 w 10"/>
              <a:gd name="T1" fmla="*/ 182 h 182"/>
              <a:gd name="T2" fmla="*/ 10 w 10"/>
              <a:gd name="T3" fmla="*/ 182 h 182"/>
              <a:gd name="T4" fmla="*/ 10 w 10"/>
              <a:gd name="T5" fmla="*/ 0 h 182"/>
              <a:gd name="T6" fmla="*/ 0 w 10"/>
              <a:gd name="T7" fmla="*/ 0 h 182"/>
              <a:gd name="T8" fmla="*/ 0 w 10"/>
              <a:gd name="T9" fmla="*/ 182 h 182"/>
              <a:gd name="T10" fmla="*/ 5 w 10"/>
              <a:gd name="T11" fmla="*/ 182 h 1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"/>
              <a:gd name="T19" fmla="*/ 0 h 182"/>
              <a:gd name="T20" fmla="*/ 10 w 10"/>
              <a:gd name="T21" fmla="*/ 182 h 1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" h="182">
                <a:moveTo>
                  <a:pt x="5" y="182"/>
                </a:moveTo>
                <a:lnTo>
                  <a:pt x="10" y="182"/>
                </a:lnTo>
                <a:lnTo>
                  <a:pt x="10" y="0"/>
                </a:lnTo>
                <a:lnTo>
                  <a:pt x="0" y="0"/>
                </a:lnTo>
                <a:lnTo>
                  <a:pt x="0" y="182"/>
                </a:lnTo>
                <a:lnTo>
                  <a:pt x="5" y="182"/>
                </a:ln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6" name="Freeform 4"/>
          <p:cNvSpPr>
            <a:spLocks/>
          </p:cNvSpPr>
          <p:nvPr/>
        </p:nvSpPr>
        <p:spPr bwMode="auto">
          <a:xfrm>
            <a:off x="6354382" y="2887665"/>
            <a:ext cx="19050" cy="288925"/>
          </a:xfrm>
          <a:custGeom>
            <a:avLst/>
            <a:gdLst>
              <a:gd name="T0" fmla="*/ 5 w 12"/>
              <a:gd name="T1" fmla="*/ 182 h 182"/>
              <a:gd name="T2" fmla="*/ 12 w 12"/>
              <a:gd name="T3" fmla="*/ 182 h 182"/>
              <a:gd name="T4" fmla="*/ 12 w 12"/>
              <a:gd name="T5" fmla="*/ 0 h 182"/>
              <a:gd name="T6" fmla="*/ 0 w 12"/>
              <a:gd name="T7" fmla="*/ 0 h 182"/>
              <a:gd name="T8" fmla="*/ 0 w 12"/>
              <a:gd name="T9" fmla="*/ 182 h 182"/>
              <a:gd name="T10" fmla="*/ 5 w 12"/>
              <a:gd name="T11" fmla="*/ 182 h 1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182"/>
              <a:gd name="T20" fmla="*/ 12 w 12"/>
              <a:gd name="T21" fmla="*/ 182 h 1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182">
                <a:moveTo>
                  <a:pt x="5" y="182"/>
                </a:moveTo>
                <a:lnTo>
                  <a:pt x="12" y="182"/>
                </a:lnTo>
                <a:lnTo>
                  <a:pt x="12" y="0"/>
                </a:lnTo>
                <a:lnTo>
                  <a:pt x="0" y="0"/>
                </a:lnTo>
                <a:lnTo>
                  <a:pt x="0" y="182"/>
                </a:lnTo>
                <a:lnTo>
                  <a:pt x="5" y="182"/>
                </a:ln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7" name="Freeform 5"/>
          <p:cNvSpPr>
            <a:spLocks/>
          </p:cNvSpPr>
          <p:nvPr/>
        </p:nvSpPr>
        <p:spPr bwMode="auto">
          <a:xfrm>
            <a:off x="6948488" y="3032127"/>
            <a:ext cx="19050" cy="892175"/>
          </a:xfrm>
          <a:custGeom>
            <a:avLst/>
            <a:gdLst>
              <a:gd name="T0" fmla="*/ 7 w 12"/>
              <a:gd name="T1" fmla="*/ 562 h 562"/>
              <a:gd name="T2" fmla="*/ 12 w 12"/>
              <a:gd name="T3" fmla="*/ 562 h 562"/>
              <a:gd name="T4" fmla="*/ 12 w 12"/>
              <a:gd name="T5" fmla="*/ 0 h 562"/>
              <a:gd name="T6" fmla="*/ 0 w 12"/>
              <a:gd name="T7" fmla="*/ 0 h 562"/>
              <a:gd name="T8" fmla="*/ 0 w 12"/>
              <a:gd name="T9" fmla="*/ 562 h 562"/>
              <a:gd name="T10" fmla="*/ 7 w 12"/>
              <a:gd name="T11" fmla="*/ 562 h 5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562"/>
              <a:gd name="T20" fmla="*/ 12 w 12"/>
              <a:gd name="T21" fmla="*/ 562 h 56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562">
                <a:moveTo>
                  <a:pt x="7" y="562"/>
                </a:moveTo>
                <a:lnTo>
                  <a:pt x="12" y="562"/>
                </a:lnTo>
                <a:lnTo>
                  <a:pt x="12" y="0"/>
                </a:lnTo>
                <a:lnTo>
                  <a:pt x="0" y="0"/>
                </a:lnTo>
                <a:lnTo>
                  <a:pt x="0" y="562"/>
                </a:lnTo>
                <a:lnTo>
                  <a:pt x="7" y="56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8" name="Freeform 6"/>
          <p:cNvSpPr>
            <a:spLocks/>
          </p:cNvSpPr>
          <p:nvPr/>
        </p:nvSpPr>
        <p:spPr bwMode="auto">
          <a:xfrm>
            <a:off x="5643563" y="3914777"/>
            <a:ext cx="436562" cy="17463"/>
          </a:xfrm>
          <a:custGeom>
            <a:avLst/>
            <a:gdLst>
              <a:gd name="T0" fmla="*/ 0 w 275"/>
              <a:gd name="T1" fmla="*/ 6 h 11"/>
              <a:gd name="T2" fmla="*/ 6 w 275"/>
              <a:gd name="T3" fmla="*/ 11 h 11"/>
              <a:gd name="T4" fmla="*/ 275 w 275"/>
              <a:gd name="T5" fmla="*/ 11 h 11"/>
              <a:gd name="T6" fmla="*/ 275 w 275"/>
              <a:gd name="T7" fmla="*/ 0 h 11"/>
              <a:gd name="T8" fmla="*/ 6 w 275"/>
              <a:gd name="T9" fmla="*/ 0 h 11"/>
              <a:gd name="T10" fmla="*/ 11 w 275"/>
              <a:gd name="T11" fmla="*/ 6 h 11"/>
              <a:gd name="T12" fmla="*/ 0 w 275"/>
              <a:gd name="T13" fmla="*/ 6 h 11"/>
              <a:gd name="T14" fmla="*/ 0 w 275"/>
              <a:gd name="T15" fmla="*/ 11 h 11"/>
              <a:gd name="T16" fmla="*/ 6 w 275"/>
              <a:gd name="T17" fmla="*/ 11 h 11"/>
              <a:gd name="T18" fmla="*/ 0 w 275"/>
              <a:gd name="T19" fmla="*/ 6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75"/>
              <a:gd name="T31" fmla="*/ 0 h 11"/>
              <a:gd name="T32" fmla="*/ 275 w 275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75" h="11">
                <a:moveTo>
                  <a:pt x="0" y="6"/>
                </a:moveTo>
                <a:lnTo>
                  <a:pt x="6" y="11"/>
                </a:lnTo>
                <a:lnTo>
                  <a:pt x="275" y="11"/>
                </a:lnTo>
                <a:lnTo>
                  <a:pt x="275" y="0"/>
                </a:lnTo>
                <a:lnTo>
                  <a:pt x="6" y="0"/>
                </a:lnTo>
                <a:lnTo>
                  <a:pt x="11" y="6"/>
                </a:lnTo>
                <a:lnTo>
                  <a:pt x="0" y="6"/>
                </a:lnTo>
                <a:lnTo>
                  <a:pt x="0" y="11"/>
                </a:lnTo>
                <a:lnTo>
                  <a:pt x="6" y="11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89" name="Freeform 7"/>
          <p:cNvSpPr>
            <a:spLocks/>
          </p:cNvSpPr>
          <p:nvPr/>
        </p:nvSpPr>
        <p:spPr bwMode="auto">
          <a:xfrm>
            <a:off x="5643563" y="3032127"/>
            <a:ext cx="17462" cy="892175"/>
          </a:xfrm>
          <a:custGeom>
            <a:avLst/>
            <a:gdLst>
              <a:gd name="T0" fmla="*/ 6 w 11"/>
              <a:gd name="T1" fmla="*/ 0 h 562"/>
              <a:gd name="T2" fmla="*/ 0 w 11"/>
              <a:gd name="T3" fmla="*/ 0 h 562"/>
              <a:gd name="T4" fmla="*/ 0 w 11"/>
              <a:gd name="T5" fmla="*/ 562 h 562"/>
              <a:gd name="T6" fmla="*/ 11 w 11"/>
              <a:gd name="T7" fmla="*/ 562 h 562"/>
              <a:gd name="T8" fmla="*/ 11 w 11"/>
              <a:gd name="T9" fmla="*/ 0 h 562"/>
              <a:gd name="T10" fmla="*/ 6 w 11"/>
              <a:gd name="T11" fmla="*/ 0 h 5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562"/>
              <a:gd name="T20" fmla="*/ 11 w 11"/>
              <a:gd name="T21" fmla="*/ 562 h 56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562">
                <a:moveTo>
                  <a:pt x="6" y="0"/>
                </a:moveTo>
                <a:lnTo>
                  <a:pt x="0" y="0"/>
                </a:lnTo>
                <a:lnTo>
                  <a:pt x="0" y="562"/>
                </a:lnTo>
                <a:lnTo>
                  <a:pt x="11" y="562"/>
                </a:lnTo>
                <a:lnTo>
                  <a:pt x="11" y="0"/>
                </a:lnTo>
                <a:lnTo>
                  <a:pt x="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0" name="Freeform 8"/>
          <p:cNvSpPr>
            <a:spLocks/>
          </p:cNvSpPr>
          <p:nvPr/>
        </p:nvSpPr>
        <p:spPr bwMode="auto">
          <a:xfrm>
            <a:off x="5614988" y="2992440"/>
            <a:ext cx="74612" cy="79375"/>
          </a:xfrm>
          <a:custGeom>
            <a:avLst/>
            <a:gdLst>
              <a:gd name="T0" fmla="*/ 24 w 47"/>
              <a:gd name="T1" fmla="*/ 0 h 50"/>
              <a:gd name="T2" fmla="*/ 21 w 47"/>
              <a:gd name="T3" fmla="*/ 0 h 50"/>
              <a:gd name="T4" fmla="*/ 18 w 47"/>
              <a:gd name="T5" fmla="*/ 0 h 50"/>
              <a:gd name="T6" fmla="*/ 16 w 47"/>
              <a:gd name="T7" fmla="*/ 1 h 50"/>
              <a:gd name="T8" fmla="*/ 13 w 47"/>
              <a:gd name="T9" fmla="*/ 3 h 50"/>
              <a:gd name="T10" fmla="*/ 12 w 47"/>
              <a:gd name="T11" fmla="*/ 4 h 50"/>
              <a:gd name="T12" fmla="*/ 9 w 47"/>
              <a:gd name="T13" fmla="*/ 5 h 50"/>
              <a:gd name="T14" fmla="*/ 8 w 47"/>
              <a:gd name="T15" fmla="*/ 7 h 50"/>
              <a:gd name="T16" fmla="*/ 7 w 47"/>
              <a:gd name="T17" fmla="*/ 8 h 50"/>
              <a:gd name="T18" fmla="*/ 4 w 47"/>
              <a:gd name="T19" fmla="*/ 11 h 50"/>
              <a:gd name="T20" fmla="*/ 3 w 47"/>
              <a:gd name="T21" fmla="*/ 12 h 50"/>
              <a:gd name="T22" fmla="*/ 1 w 47"/>
              <a:gd name="T23" fmla="*/ 15 h 50"/>
              <a:gd name="T24" fmla="*/ 1 w 47"/>
              <a:gd name="T25" fmla="*/ 18 h 50"/>
              <a:gd name="T26" fmla="*/ 0 w 47"/>
              <a:gd name="T27" fmla="*/ 21 h 50"/>
              <a:gd name="T28" fmla="*/ 0 w 47"/>
              <a:gd name="T29" fmla="*/ 24 h 50"/>
              <a:gd name="T30" fmla="*/ 0 w 47"/>
              <a:gd name="T31" fmla="*/ 26 h 50"/>
              <a:gd name="T32" fmla="*/ 0 w 47"/>
              <a:gd name="T33" fmla="*/ 29 h 50"/>
              <a:gd name="T34" fmla="*/ 0 w 47"/>
              <a:gd name="T35" fmla="*/ 32 h 50"/>
              <a:gd name="T36" fmla="*/ 1 w 47"/>
              <a:gd name="T37" fmla="*/ 33 h 50"/>
              <a:gd name="T38" fmla="*/ 3 w 47"/>
              <a:gd name="T39" fmla="*/ 36 h 50"/>
              <a:gd name="T40" fmla="*/ 4 w 47"/>
              <a:gd name="T41" fmla="*/ 38 h 50"/>
              <a:gd name="T42" fmla="*/ 5 w 47"/>
              <a:gd name="T43" fmla="*/ 40 h 50"/>
              <a:gd name="T44" fmla="*/ 7 w 47"/>
              <a:gd name="T45" fmla="*/ 43 h 50"/>
              <a:gd name="T46" fmla="*/ 8 w 47"/>
              <a:gd name="T47" fmla="*/ 45 h 50"/>
              <a:gd name="T48" fmla="*/ 10 w 47"/>
              <a:gd name="T49" fmla="*/ 46 h 50"/>
              <a:gd name="T50" fmla="*/ 12 w 47"/>
              <a:gd name="T51" fmla="*/ 47 h 50"/>
              <a:gd name="T52" fmla="*/ 14 w 47"/>
              <a:gd name="T53" fmla="*/ 49 h 50"/>
              <a:gd name="T54" fmla="*/ 17 w 47"/>
              <a:gd name="T55" fmla="*/ 49 h 50"/>
              <a:gd name="T56" fmla="*/ 20 w 47"/>
              <a:gd name="T57" fmla="*/ 50 h 50"/>
              <a:gd name="T58" fmla="*/ 22 w 47"/>
              <a:gd name="T59" fmla="*/ 50 h 50"/>
              <a:gd name="T60" fmla="*/ 25 w 47"/>
              <a:gd name="T61" fmla="*/ 50 h 50"/>
              <a:gd name="T62" fmla="*/ 27 w 47"/>
              <a:gd name="T63" fmla="*/ 50 h 50"/>
              <a:gd name="T64" fmla="*/ 29 w 47"/>
              <a:gd name="T65" fmla="*/ 49 h 50"/>
              <a:gd name="T66" fmla="*/ 31 w 47"/>
              <a:gd name="T67" fmla="*/ 49 h 50"/>
              <a:gd name="T68" fmla="*/ 34 w 47"/>
              <a:gd name="T69" fmla="*/ 47 h 50"/>
              <a:gd name="T70" fmla="*/ 37 w 47"/>
              <a:gd name="T71" fmla="*/ 46 h 50"/>
              <a:gd name="T72" fmla="*/ 39 w 47"/>
              <a:gd name="T73" fmla="*/ 43 h 50"/>
              <a:gd name="T74" fmla="*/ 41 w 47"/>
              <a:gd name="T75" fmla="*/ 42 h 50"/>
              <a:gd name="T76" fmla="*/ 43 w 47"/>
              <a:gd name="T77" fmla="*/ 39 h 50"/>
              <a:gd name="T78" fmla="*/ 45 w 47"/>
              <a:gd name="T79" fmla="*/ 38 h 50"/>
              <a:gd name="T80" fmla="*/ 46 w 47"/>
              <a:gd name="T81" fmla="*/ 35 h 50"/>
              <a:gd name="T82" fmla="*/ 46 w 47"/>
              <a:gd name="T83" fmla="*/ 32 h 50"/>
              <a:gd name="T84" fmla="*/ 47 w 47"/>
              <a:gd name="T85" fmla="*/ 29 h 50"/>
              <a:gd name="T86" fmla="*/ 47 w 47"/>
              <a:gd name="T87" fmla="*/ 26 h 50"/>
              <a:gd name="T88" fmla="*/ 47 w 47"/>
              <a:gd name="T89" fmla="*/ 24 h 50"/>
              <a:gd name="T90" fmla="*/ 47 w 47"/>
              <a:gd name="T91" fmla="*/ 21 h 50"/>
              <a:gd name="T92" fmla="*/ 46 w 47"/>
              <a:gd name="T93" fmla="*/ 19 h 50"/>
              <a:gd name="T94" fmla="*/ 46 w 47"/>
              <a:gd name="T95" fmla="*/ 17 h 50"/>
              <a:gd name="T96" fmla="*/ 45 w 47"/>
              <a:gd name="T97" fmla="*/ 14 h 50"/>
              <a:gd name="T98" fmla="*/ 43 w 47"/>
              <a:gd name="T99" fmla="*/ 12 h 50"/>
              <a:gd name="T100" fmla="*/ 42 w 47"/>
              <a:gd name="T101" fmla="*/ 10 h 50"/>
              <a:gd name="T102" fmla="*/ 41 w 47"/>
              <a:gd name="T103" fmla="*/ 7 h 50"/>
              <a:gd name="T104" fmla="*/ 38 w 47"/>
              <a:gd name="T105" fmla="*/ 5 h 50"/>
              <a:gd name="T106" fmla="*/ 35 w 47"/>
              <a:gd name="T107" fmla="*/ 4 h 50"/>
              <a:gd name="T108" fmla="*/ 33 w 47"/>
              <a:gd name="T109" fmla="*/ 1 h 50"/>
              <a:gd name="T110" fmla="*/ 30 w 47"/>
              <a:gd name="T111" fmla="*/ 1 h 50"/>
              <a:gd name="T112" fmla="*/ 29 w 47"/>
              <a:gd name="T113" fmla="*/ 0 h 50"/>
              <a:gd name="T114" fmla="*/ 26 w 47"/>
              <a:gd name="T115" fmla="*/ 0 h 50"/>
              <a:gd name="T116" fmla="*/ 24 w 47"/>
              <a:gd name="T117" fmla="*/ 0 h 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7"/>
              <a:gd name="T178" fmla="*/ 0 h 50"/>
              <a:gd name="T179" fmla="*/ 47 w 47"/>
              <a:gd name="T180" fmla="*/ 50 h 50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7" h="50">
                <a:moveTo>
                  <a:pt x="24" y="25"/>
                </a:moveTo>
                <a:lnTo>
                  <a:pt x="24" y="0"/>
                </a:lnTo>
                <a:lnTo>
                  <a:pt x="22" y="0"/>
                </a:lnTo>
                <a:lnTo>
                  <a:pt x="21" y="0"/>
                </a:lnTo>
                <a:lnTo>
                  <a:pt x="20" y="0"/>
                </a:lnTo>
                <a:lnTo>
                  <a:pt x="18" y="0"/>
                </a:lnTo>
                <a:lnTo>
                  <a:pt x="17" y="1"/>
                </a:lnTo>
                <a:lnTo>
                  <a:pt x="16" y="1"/>
                </a:lnTo>
                <a:lnTo>
                  <a:pt x="14" y="1"/>
                </a:lnTo>
                <a:lnTo>
                  <a:pt x="13" y="3"/>
                </a:lnTo>
                <a:lnTo>
                  <a:pt x="12" y="3"/>
                </a:lnTo>
                <a:lnTo>
                  <a:pt x="12" y="4"/>
                </a:lnTo>
                <a:lnTo>
                  <a:pt x="10" y="4"/>
                </a:lnTo>
                <a:lnTo>
                  <a:pt x="9" y="5"/>
                </a:lnTo>
                <a:lnTo>
                  <a:pt x="8" y="5"/>
                </a:lnTo>
                <a:lnTo>
                  <a:pt x="8" y="7"/>
                </a:lnTo>
                <a:lnTo>
                  <a:pt x="7" y="7"/>
                </a:lnTo>
                <a:lnTo>
                  <a:pt x="7" y="8"/>
                </a:lnTo>
                <a:lnTo>
                  <a:pt x="5" y="10"/>
                </a:lnTo>
                <a:lnTo>
                  <a:pt x="4" y="11"/>
                </a:lnTo>
                <a:lnTo>
                  <a:pt x="4" y="12"/>
                </a:lnTo>
                <a:lnTo>
                  <a:pt x="3" y="12"/>
                </a:lnTo>
                <a:lnTo>
                  <a:pt x="3" y="14"/>
                </a:lnTo>
                <a:lnTo>
                  <a:pt x="1" y="15"/>
                </a:lnTo>
                <a:lnTo>
                  <a:pt x="1" y="17"/>
                </a:lnTo>
                <a:lnTo>
                  <a:pt x="1" y="18"/>
                </a:lnTo>
                <a:lnTo>
                  <a:pt x="0" y="19"/>
                </a:lnTo>
                <a:lnTo>
                  <a:pt x="0" y="21"/>
                </a:lnTo>
                <a:lnTo>
                  <a:pt x="0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0" y="29"/>
                </a:lnTo>
                <a:lnTo>
                  <a:pt x="0" y="31"/>
                </a:lnTo>
                <a:lnTo>
                  <a:pt x="0" y="32"/>
                </a:lnTo>
                <a:lnTo>
                  <a:pt x="1" y="32"/>
                </a:lnTo>
                <a:lnTo>
                  <a:pt x="1" y="33"/>
                </a:lnTo>
                <a:lnTo>
                  <a:pt x="1" y="35"/>
                </a:lnTo>
                <a:lnTo>
                  <a:pt x="3" y="36"/>
                </a:lnTo>
                <a:lnTo>
                  <a:pt x="3" y="38"/>
                </a:lnTo>
                <a:lnTo>
                  <a:pt x="4" y="38"/>
                </a:lnTo>
                <a:lnTo>
                  <a:pt x="4" y="39"/>
                </a:lnTo>
                <a:lnTo>
                  <a:pt x="5" y="40"/>
                </a:lnTo>
                <a:lnTo>
                  <a:pt x="7" y="42"/>
                </a:lnTo>
                <a:lnTo>
                  <a:pt x="7" y="43"/>
                </a:lnTo>
                <a:lnTo>
                  <a:pt x="8" y="43"/>
                </a:lnTo>
                <a:lnTo>
                  <a:pt x="8" y="45"/>
                </a:lnTo>
                <a:lnTo>
                  <a:pt x="9" y="45"/>
                </a:lnTo>
                <a:lnTo>
                  <a:pt x="10" y="46"/>
                </a:lnTo>
                <a:lnTo>
                  <a:pt x="12" y="46"/>
                </a:lnTo>
                <a:lnTo>
                  <a:pt x="12" y="47"/>
                </a:lnTo>
                <a:lnTo>
                  <a:pt x="13" y="47"/>
                </a:lnTo>
                <a:lnTo>
                  <a:pt x="14" y="49"/>
                </a:lnTo>
                <a:lnTo>
                  <a:pt x="16" y="49"/>
                </a:lnTo>
                <a:lnTo>
                  <a:pt x="17" y="49"/>
                </a:lnTo>
                <a:lnTo>
                  <a:pt x="18" y="50"/>
                </a:lnTo>
                <a:lnTo>
                  <a:pt x="20" y="50"/>
                </a:lnTo>
                <a:lnTo>
                  <a:pt x="21" y="50"/>
                </a:lnTo>
                <a:lnTo>
                  <a:pt x="22" y="50"/>
                </a:lnTo>
                <a:lnTo>
                  <a:pt x="24" y="50"/>
                </a:lnTo>
                <a:lnTo>
                  <a:pt x="25" y="50"/>
                </a:lnTo>
                <a:lnTo>
                  <a:pt x="26" y="50"/>
                </a:lnTo>
                <a:lnTo>
                  <a:pt x="27" y="50"/>
                </a:lnTo>
                <a:lnTo>
                  <a:pt x="29" y="50"/>
                </a:lnTo>
                <a:lnTo>
                  <a:pt x="29" y="49"/>
                </a:lnTo>
                <a:lnTo>
                  <a:pt x="30" y="49"/>
                </a:lnTo>
                <a:lnTo>
                  <a:pt x="31" y="49"/>
                </a:lnTo>
                <a:lnTo>
                  <a:pt x="33" y="49"/>
                </a:lnTo>
                <a:lnTo>
                  <a:pt x="34" y="47"/>
                </a:lnTo>
                <a:lnTo>
                  <a:pt x="35" y="46"/>
                </a:lnTo>
                <a:lnTo>
                  <a:pt x="37" y="46"/>
                </a:lnTo>
                <a:lnTo>
                  <a:pt x="38" y="45"/>
                </a:lnTo>
                <a:lnTo>
                  <a:pt x="39" y="43"/>
                </a:lnTo>
                <a:lnTo>
                  <a:pt x="41" y="43"/>
                </a:lnTo>
                <a:lnTo>
                  <a:pt x="41" y="42"/>
                </a:lnTo>
                <a:lnTo>
                  <a:pt x="42" y="40"/>
                </a:lnTo>
                <a:lnTo>
                  <a:pt x="43" y="39"/>
                </a:lnTo>
                <a:lnTo>
                  <a:pt x="43" y="38"/>
                </a:lnTo>
                <a:lnTo>
                  <a:pt x="45" y="38"/>
                </a:lnTo>
                <a:lnTo>
                  <a:pt x="45" y="36"/>
                </a:lnTo>
                <a:lnTo>
                  <a:pt x="46" y="35"/>
                </a:lnTo>
                <a:lnTo>
                  <a:pt x="46" y="33"/>
                </a:lnTo>
                <a:lnTo>
                  <a:pt x="46" y="32"/>
                </a:lnTo>
                <a:lnTo>
                  <a:pt x="47" y="31"/>
                </a:lnTo>
                <a:lnTo>
                  <a:pt x="47" y="29"/>
                </a:lnTo>
                <a:lnTo>
                  <a:pt x="47" y="28"/>
                </a:lnTo>
                <a:lnTo>
                  <a:pt x="47" y="26"/>
                </a:lnTo>
                <a:lnTo>
                  <a:pt x="47" y="25"/>
                </a:lnTo>
                <a:lnTo>
                  <a:pt x="47" y="24"/>
                </a:lnTo>
                <a:lnTo>
                  <a:pt x="47" y="22"/>
                </a:lnTo>
                <a:lnTo>
                  <a:pt x="47" y="21"/>
                </a:lnTo>
                <a:lnTo>
                  <a:pt x="47" y="19"/>
                </a:lnTo>
                <a:lnTo>
                  <a:pt x="46" y="19"/>
                </a:lnTo>
                <a:lnTo>
                  <a:pt x="46" y="18"/>
                </a:lnTo>
                <a:lnTo>
                  <a:pt x="46" y="17"/>
                </a:lnTo>
                <a:lnTo>
                  <a:pt x="46" y="15"/>
                </a:lnTo>
                <a:lnTo>
                  <a:pt x="45" y="14"/>
                </a:lnTo>
                <a:lnTo>
                  <a:pt x="45" y="12"/>
                </a:lnTo>
                <a:lnTo>
                  <a:pt x="43" y="12"/>
                </a:lnTo>
                <a:lnTo>
                  <a:pt x="43" y="11"/>
                </a:lnTo>
                <a:lnTo>
                  <a:pt x="42" y="10"/>
                </a:lnTo>
                <a:lnTo>
                  <a:pt x="41" y="8"/>
                </a:lnTo>
                <a:lnTo>
                  <a:pt x="41" y="7"/>
                </a:lnTo>
                <a:lnTo>
                  <a:pt x="39" y="7"/>
                </a:lnTo>
                <a:lnTo>
                  <a:pt x="38" y="5"/>
                </a:lnTo>
                <a:lnTo>
                  <a:pt x="37" y="4"/>
                </a:lnTo>
                <a:lnTo>
                  <a:pt x="35" y="4"/>
                </a:lnTo>
                <a:lnTo>
                  <a:pt x="34" y="3"/>
                </a:lnTo>
                <a:lnTo>
                  <a:pt x="33" y="1"/>
                </a:lnTo>
                <a:lnTo>
                  <a:pt x="31" y="1"/>
                </a:lnTo>
                <a:lnTo>
                  <a:pt x="30" y="1"/>
                </a:lnTo>
                <a:lnTo>
                  <a:pt x="29" y="1"/>
                </a:lnTo>
                <a:lnTo>
                  <a:pt x="29" y="0"/>
                </a:lnTo>
                <a:lnTo>
                  <a:pt x="27" y="0"/>
                </a:lnTo>
                <a:lnTo>
                  <a:pt x="26" y="0"/>
                </a:lnTo>
                <a:lnTo>
                  <a:pt x="25" y="0"/>
                </a:lnTo>
                <a:lnTo>
                  <a:pt x="24" y="0"/>
                </a:lnTo>
                <a:lnTo>
                  <a:pt x="24" y="2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1" name="Freeform 9"/>
          <p:cNvSpPr>
            <a:spLocks/>
          </p:cNvSpPr>
          <p:nvPr/>
        </p:nvSpPr>
        <p:spPr bwMode="auto">
          <a:xfrm>
            <a:off x="5653090" y="3022600"/>
            <a:ext cx="674687" cy="20638"/>
          </a:xfrm>
          <a:custGeom>
            <a:avLst/>
            <a:gdLst>
              <a:gd name="T0" fmla="*/ 425 w 425"/>
              <a:gd name="T1" fmla="*/ 6 h 13"/>
              <a:gd name="T2" fmla="*/ 425 w 425"/>
              <a:gd name="T3" fmla="*/ 0 h 13"/>
              <a:gd name="T4" fmla="*/ 0 w 425"/>
              <a:gd name="T5" fmla="*/ 0 h 13"/>
              <a:gd name="T6" fmla="*/ 0 w 425"/>
              <a:gd name="T7" fmla="*/ 13 h 13"/>
              <a:gd name="T8" fmla="*/ 425 w 425"/>
              <a:gd name="T9" fmla="*/ 13 h 13"/>
              <a:gd name="T10" fmla="*/ 425 w 425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5"/>
              <a:gd name="T19" fmla="*/ 0 h 13"/>
              <a:gd name="T20" fmla="*/ 425 w 425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5" h="13">
                <a:moveTo>
                  <a:pt x="425" y="6"/>
                </a:moveTo>
                <a:lnTo>
                  <a:pt x="425" y="0"/>
                </a:lnTo>
                <a:lnTo>
                  <a:pt x="0" y="0"/>
                </a:lnTo>
                <a:lnTo>
                  <a:pt x="0" y="13"/>
                </a:lnTo>
                <a:lnTo>
                  <a:pt x="425" y="13"/>
                </a:lnTo>
                <a:lnTo>
                  <a:pt x="425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2" name="Freeform 10"/>
          <p:cNvSpPr>
            <a:spLocks/>
          </p:cNvSpPr>
          <p:nvPr/>
        </p:nvSpPr>
        <p:spPr bwMode="auto">
          <a:xfrm>
            <a:off x="6921502" y="2992440"/>
            <a:ext cx="74613" cy="79375"/>
          </a:xfrm>
          <a:custGeom>
            <a:avLst/>
            <a:gdLst>
              <a:gd name="T0" fmla="*/ 24 w 47"/>
              <a:gd name="T1" fmla="*/ 50 h 50"/>
              <a:gd name="T2" fmla="*/ 27 w 47"/>
              <a:gd name="T3" fmla="*/ 50 h 50"/>
              <a:gd name="T4" fmla="*/ 29 w 47"/>
              <a:gd name="T5" fmla="*/ 49 h 50"/>
              <a:gd name="T6" fmla="*/ 32 w 47"/>
              <a:gd name="T7" fmla="*/ 49 h 50"/>
              <a:gd name="T8" fmla="*/ 33 w 47"/>
              <a:gd name="T9" fmla="*/ 47 h 50"/>
              <a:gd name="T10" fmla="*/ 36 w 47"/>
              <a:gd name="T11" fmla="*/ 46 h 50"/>
              <a:gd name="T12" fmla="*/ 37 w 47"/>
              <a:gd name="T13" fmla="*/ 45 h 50"/>
              <a:gd name="T14" fmla="*/ 40 w 47"/>
              <a:gd name="T15" fmla="*/ 43 h 50"/>
              <a:gd name="T16" fmla="*/ 42 w 47"/>
              <a:gd name="T17" fmla="*/ 40 h 50"/>
              <a:gd name="T18" fmla="*/ 44 w 47"/>
              <a:gd name="T19" fmla="*/ 38 h 50"/>
              <a:gd name="T20" fmla="*/ 45 w 47"/>
              <a:gd name="T21" fmla="*/ 35 h 50"/>
              <a:gd name="T22" fmla="*/ 46 w 47"/>
              <a:gd name="T23" fmla="*/ 32 h 50"/>
              <a:gd name="T24" fmla="*/ 46 w 47"/>
              <a:gd name="T25" fmla="*/ 29 h 50"/>
              <a:gd name="T26" fmla="*/ 47 w 47"/>
              <a:gd name="T27" fmla="*/ 26 h 50"/>
              <a:gd name="T28" fmla="*/ 47 w 47"/>
              <a:gd name="T29" fmla="*/ 24 h 50"/>
              <a:gd name="T30" fmla="*/ 46 w 47"/>
              <a:gd name="T31" fmla="*/ 21 h 50"/>
              <a:gd name="T32" fmla="*/ 46 w 47"/>
              <a:gd name="T33" fmla="*/ 18 h 50"/>
              <a:gd name="T34" fmla="*/ 45 w 47"/>
              <a:gd name="T35" fmla="*/ 15 h 50"/>
              <a:gd name="T36" fmla="*/ 44 w 47"/>
              <a:gd name="T37" fmla="*/ 12 h 50"/>
              <a:gd name="T38" fmla="*/ 42 w 47"/>
              <a:gd name="T39" fmla="*/ 10 h 50"/>
              <a:gd name="T40" fmla="*/ 41 w 47"/>
              <a:gd name="T41" fmla="*/ 8 h 50"/>
              <a:gd name="T42" fmla="*/ 38 w 47"/>
              <a:gd name="T43" fmla="*/ 5 h 50"/>
              <a:gd name="T44" fmla="*/ 37 w 47"/>
              <a:gd name="T45" fmla="*/ 4 h 50"/>
              <a:gd name="T46" fmla="*/ 34 w 47"/>
              <a:gd name="T47" fmla="*/ 3 h 50"/>
              <a:gd name="T48" fmla="*/ 33 w 47"/>
              <a:gd name="T49" fmla="*/ 1 h 50"/>
              <a:gd name="T50" fmla="*/ 30 w 47"/>
              <a:gd name="T51" fmla="*/ 1 h 50"/>
              <a:gd name="T52" fmla="*/ 28 w 47"/>
              <a:gd name="T53" fmla="*/ 0 h 50"/>
              <a:gd name="T54" fmla="*/ 25 w 47"/>
              <a:gd name="T55" fmla="*/ 0 h 50"/>
              <a:gd name="T56" fmla="*/ 23 w 47"/>
              <a:gd name="T57" fmla="*/ 0 h 50"/>
              <a:gd name="T58" fmla="*/ 20 w 47"/>
              <a:gd name="T59" fmla="*/ 0 h 50"/>
              <a:gd name="T60" fmla="*/ 17 w 47"/>
              <a:gd name="T61" fmla="*/ 1 h 50"/>
              <a:gd name="T62" fmla="*/ 15 w 47"/>
              <a:gd name="T63" fmla="*/ 1 h 50"/>
              <a:gd name="T64" fmla="*/ 12 w 47"/>
              <a:gd name="T65" fmla="*/ 3 h 50"/>
              <a:gd name="T66" fmla="*/ 10 w 47"/>
              <a:gd name="T67" fmla="*/ 5 h 50"/>
              <a:gd name="T68" fmla="*/ 7 w 47"/>
              <a:gd name="T69" fmla="*/ 7 h 50"/>
              <a:gd name="T70" fmla="*/ 6 w 47"/>
              <a:gd name="T71" fmla="*/ 10 h 50"/>
              <a:gd name="T72" fmla="*/ 4 w 47"/>
              <a:gd name="T73" fmla="*/ 11 h 50"/>
              <a:gd name="T74" fmla="*/ 2 w 47"/>
              <a:gd name="T75" fmla="*/ 14 h 50"/>
              <a:gd name="T76" fmla="*/ 2 w 47"/>
              <a:gd name="T77" fmla="*/ 17 h 50"/>
              <a:gd name="T78" fmla="*/ 0 w 47"/>
              <a:gd name="T79" fmla="*/ 19 h 50"/>
              <a:gd name="T80" fmla="*/ 0 w 47"/>
              <a:gd name="T81" fmla="*/ 22 h 50"/>
              <a:gd name="T82" fmla="*/ 0 w 47"/>
              <a:gd name="T83" fmla="*/ 25 h 50"/>
              <a:gd name="T84" fmla="*/ 0 w 47"/>
              <a:gd name="T85" fmla="*/ 28 h 50"/>
              <a:gd name="T86" fmla="*/ 0 w 47"/>
              <a:gd name="T87" fmla="*/ 31 h 50"/>
              <a:gd name="T88" fmla="*/ 2 w 47"/>
              <a:gd name="T89" fmla="*/ 33 h 50"/>
              <a:gd name="T90" fmla="*/ 2 w 47"/>
              <a:gd name="T91" fmla="*/ 36 h 50"/>
              <a:gd name="T92" fmla="*/ 4 w 47"/>
              <a:gd name="T93" fmla="*/ 39 h 50"/>
              <a:gd name="T94" fmla="*/ 6 w 47"/>
              <a:gd name="T95" fmla="*/ 42 h 50"/>
              <a:gd name="T96" fmla="*/ 8 w 47"/>
              <a:gd name="T97" fmla="*/ 45 h 50"/>
              <a:gd name="T98" fmla="*/ 11 w 47"/>
              <a:gd name="T99" fmla="*/ 46 h 50"/>
              <a:gd name="T100" fmla="*/ 13 w 47"/>
              <a:gd name="T101" fmla="*/ 47 h 50"/>
              <a:gd name="T102" fmla="*/ 16 w 47"/>
              <a:gd name="T103" fmla="*/ 49 h 50"/>
              <a:gd name="T104" fmla="*/ 19 w 47"/>
              <a:gd name="T105" fmla="*/ 50 h 50"/>
              <a:gd name="T106" fmla="*/ 21 w 47"/>
              <a:gd name="T107" fmla="*/ 50 h 50"/>
              <a:gd name="T108" fmla="*/ 24 w 47"/>
              <a:gd name="T109" fmla="*/ 50 h 5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47"/>
              <a:gd name="T166" fmla="*/ 0 h 50"/>
              <a:gd name="T167" fmla="*/ 47 w 47"/>
              <a:gd name="T168" fmla="*/ 50 h 5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47" h="50">
                <a:moveTo>
                  <a:pt x="24" y="25"/>
                </a:moveTo>
                <a:lnTo>
                  <a:pt x="24" y="50"/>
                </a:lnTo>
                <a:lnTo>
                  <a:pt x="25" y="50"/>
                </a:lnTo>
                <a:lnTo>
                  <a:pt x="27" y="50"/>
                </a:lnTo>
                <a:lnTo>
                  <a:pt x="28" y="50"/>
                </a:lnTo>
                <a:lnTo>
                  <a:pt x="29" y="49"/>
                </a:lnTo>
                <a:lnTo>
                  <a:pt x="30" y="49"/>
                </a:lnTo>
                <a:lnTo>
                  <a:pt x="32" y="49"/>
                </a:lnTo>
                <a:lnTo>
                  <a:pt x="33" y="49"/>
                </a:lnTo>
                <a:lnTo>
                  <a:pt x="33" y="47"/>
                </a:lnTo>
                <a:lnTo>
                  <a:pt x="34" y="47"/>
                </a:lnTo>
                <a:lnTo>
                  <a:pt x="36" y="46"/>
                </a:lnTo>
                <a:lnTo>
                  <a:pt x="37" y="46"/>
                </a:lnTo>
                <a:lnTo>
                  <a:pt x="37" y="45"/>
                </a:lnTo>
                <a:lnTo>
                  <a:pt x="38" y="45"/>
                </a:lnTo>
                <a:lnTo>
                  <a:pt x="40" y="43"/>
                </a:lnTo>
                <a:lnTo>
                  <a:pt x="41" y="42"/>
                </a:lnTo>
                <a:lnTo>
                  <a:pt x="42" y="40"/>
                </a:lnTo>
                <a:lnTo>
                  <a:pt x="42" y="39"/>
                </a:lnTo>
                <a:lnTo>
                  <a:pt x="44" y="38"/>
                </a:lnTo>
                <a:lnTo>
                  <a:pt x="45" y="36"/>
                </a:lnTo>
                <a:lnTo>
                  <a:pt x="45" y="35"/>
                </a:lnTo>
                <a:lnTo>
                  <a:pt x="45" y="33"/>
                </a:lnTo>
                <a:lnTo>
                  <a:pt x="46" y="32"/>
                </a:lnTo>
                <a:lnTo>
                  <a:pt x="46" y="31"/>
                </a:lnTo>
                <a:lnTo>
                  <a:pt x="46" y="29"/>
                </a:lnTo>
                <a:lnTo>
                  <a:pt x="46" y="28"/>
                </a:lnTo>
                <a:lnTo>
                  <a:pt x="47" y="26"/>
                </a:lnTo>
                <a:lnTo>
                  <a:pt x="47" y="25"/>
                </a:lnTo>
                <a:lnTo>
                  <a:pt x="47" y="24"/>
                </a:lnTo>
                <a:lnTo>
                  <a:pt x="46" y="22"/>
                </a:lnTo>
                <a:lnTo>
                  <a:pt x="46" y="21"/>
                </a:lnTo>
                <a:lnTo>
                  <a:pt x="46" y="19"/>
                </a:lnTo>
                <a:lnTo>
                  <a:pt x="46" y="18"/>
                </a:lnTo>
                <a:lnTo>
                  <a:pt x="45" y="17"/>
                </a:lnTo>
                <a:lnTo>
                  <a:pt x="45" y="15"/>
                </a:lnTo>
                <a:lnTo>
                  <a:pt x="45" y="14"/>
                </a:lnTo>
                <a:lnTo>
                  <a:pt x="44" y="12"/>
                </a:lnTo>
                <a:lnTo>
                  <a:pt x="42" y="11"/>
                </a:lnTo>
                <a:lnTo>
                  <a:pt x="42" y="10"/>
                </a:lnTo>
                <a:lnTo>
                  <a:pt x="41" y="10"/>
                </a:lnTo>
                <a:lnTo>
                  <a:pt x="41" y="8"/>
                </a:lnTo>
                <a:lnTo>
                  <a:pt x="40" y="7"/>
                </a:lnTo>
                <a:lnTo>
                  <a:pt x="38" y="5"/>
                </a:lnTo>
                <a:lnTo>
                  <a:pt x="37" y="5"/>
                </a:lnTo>
                <a:lnTo>
                  <a:pt x="37" y="4"/>
                </a:lnTo>
                <a:lnTo>
                  <a:pt x="36" y="4"/>
                </a:lnTo>
                <a:lnTo>
                  <a:pt x="34" y="3"/>
                </a:lnTo>
                <a:lnTo>
                  <a:pt x="33" y="3"/>
                </a:lnTo>
                <a:lnTo>
                  <a:pt x="33" y="1"/>
                </a:lnTo>
                <a:lnTo>
                  <a:pt x="32" y="1"/>
                </a:lnTo>
                <a:lnTo>
                  <a:pt x="30" y="1"/>
                </a:lnTo>
                <a:lnTo>
                  <a:pt x="29" y="1"/>
                </a:lnTo>
                <a:lnTo>
                  <a:pt x="28" y="0"/>
                </a:lnTo>
                <a:lnTo>
                  <a:pt x="27" y="0"/>
                </a:lnTo>
                <a:lnTo>
                  <a:pt x="25" y="0"/>
                </a:lnTo>
                <a:lnTo>
                  <a:pt x="24" y="0"/>
                </a:lnTo>
                <a:lnTo>
                  <a:pt x="23" y="0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7" y="1"/>
                </a:lnTo>
                <a:lnTo>
                  <a:pt x="16" y="1"/>
                </a:lnTo>
                <a:lnTo>
                  <a:pt x="15" y="1"/>
                </a:lnTo>
                <a:lnTo>
                  <a:pt x="13" y="3"/>
                </a:lnTo>
                <a:lnTo>
                  <a:pt x="12" y="3"/>
                </a:lnTo>
                <a:lnTo>
                  <a:pt x="11" y="4"/>
                </a:lnTo>
                <a:lnTo>
                  <a:pt x="10" y="5"/>
                </a:lnTo>
                <a:lnTo>
                  <a:pt x="8" y="5"/>
                </a:lnTo>
                <a:lnTo>
                  <a:pt x="7" y="7"/>
                </a:lnTo>
                <a:lnTo>
                  <a:pt x="6" y="8"/>
                </a:lnTo>
                <a:lnTo>
                  <a:pt x="6" y="10"/>
                </a:lnTo>
                <a:lnTo>
                  <a:pt x="4" y="10"/>
                </a:lnTo>
                <a:lnTo>
                  <a:pt x="4" y="11"/>
                </a:lnTo>
                <a:lnTo>
                  <a:pt x="3" y="12"/>
                </a:lnTo>
                <a:lnTo>
                  <a:pt x="2" y="14"/>
                </a:lnTo>
                <a:lnTo>
                  <a:pt x="2" y="15"/>
                </a:lnTo>
                <a:lnTo>
                  <a:pt x="2" y="17"/>
                </a:lnTo>
                <a:lnTo>
                  <a:pt x="0" y="18"/>
                </a:lnTo>
                <a:lnTo>
                  <a:pt x="0" y="19"/>
                </a:lnTo>
                <a:lnTo>
                  <a:pt x="0" y="21"/>
                </a:lnTo>
                <a:lnTo>
                  <a:pt x="0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0" y="29"/>
                </a:lnTo>
                <a:lnTo>
                  <a:pt x="0" y="31"/>
                </a:lnTo>
                <a:lnTo>
                  <a:pt x="0" y="32"/>
                </a:lnTo>
                <a:lnTo>
                  <a:pt x="2" y="33"/>
                </a:lnTo>
                <a:lnTo>
                  <a:pt x="2" y="35"/>
                </a:lnTo>
                <a:lnTo>
                  <a:pt x="2" y="36"/>
                </a:lnTo>
                <a:lnTo>
                  <a:pt x="3" y="38"/>
                </a:lnTo>
                <a:lnTo>
                  <a:pt x="4" y="39"/>
                </a:lnTo>
                <a:lnTo>
                  <a:pt x="4" y="40"/>
                </a:lnTo>
                <a:lnTo>
                  <a:pt x="6" y="42"/>
                </a:lnTo>
                <a:lnTo>
                  <a:pt x="7" y="43"/>
                </a:lnTo>
                <a:lnTo>
                  <a:pt x="8" y="45"/>
                </a:lnTo>
                <a:lnTo>
                  <a:pt x="10" y="45"/>
                </a:lnTo>
                <a:lnTo>
                  <a:pt x="11" y="46"/>
                </a:lnTo>
                <a:lnTo>
                  <a:pt x="12" y="47"/>
                </a:lnTo>
                <a:lnTo>
                  <a:pt x="13" y="47"/>
                </a:lnTo>
                <a:lnTo>
                  <a:pt x="15" y="49"/>
                </a:lnTo>
                <a:lnTo>
                  <a:pt x="16" y="49"/>
                </a:lnTo>
                <a:lnTo>
                  <a:pt x="17" y="49"/>
                </a:lnTo>
                <a:lnTo>
                  <a:pt x="19" y="50"/>
                </a:lnTo>
                <a:lnTo>
                  <a:pt x="20" y="50"/>
                </a:lnTo>
                <a:lnTo>
                  <a:pt x="21" y="50"/>
                </a:lnTo>
                <a:lnTo>
                  <a:pt x="23" y="50"/>
                </a:lnTo>
                <a:lnTo>
                  <a:pt x="24" y="50"/>
                </a:lnTo>
                <a:lnTo>
                  <a:pt x="24" y="2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3" name="Freeform 11"/>
          <p:cNvSpPr>
            <a:spLocks/>
          </p:cNvSpPr>
          <p:nvPr/>
        </p:nvSpPr>
        <p:spPr bwMode="auto">
          <a:xfrm>
            <a:off x="6354765" y="3022600"/>
            <a:ext cx="604837" cy="20638"/>
          </a:xfrm>
          <a:custGeom>
            <a:avLst/>
            <a:gdLst>
              <a:gd name="T0" fmla="*/ 0 w 381"/>
              <a:gd name="T1" fmla="*/ 6 h 13"/>
              <a:gd name="T2" fmla="*/ 0 w 381"/>
              <a:gd name="T3" fmla="*/ 13 h 13"/>
              <a:gd name="T4" fmla="*/ 381 w 381"/>
              <a:gd name="T5" fmla="*/ 13 h 13"/>
              <a:gd name="T6" fmla="*/ 381 w 381"/>
              <a:gd name="T7" fmla="*/ 0 h 13"/>
              <a:gd name="T8" fmla="*/ 0 w 381"/>
              <a:gd name="T9" fmla="*/ 0 h 13"/>
              <a:gd name="T10" fmla="*/ 0 w 381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1"/>
              <a:gd name="T19" fmla="*/ 0 h 13"/>
              <a:gd name="T20" fmla="*/ 381 w 381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1" h="13">
                <a:moveTo>
                  <a:pt x="0" y="6"/>
                </a:moveTo>
                <a:lnTo>
                  <a:pt x="0" y="13"/>
                </a:lnTo>
                <a:lnTo>
                  <a:pt x="381" y="13"/>
                </a:lnTo>
                <a:lnTo>
                  <a:pt x="381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4" name="Freeform 12"/>
          <p:cNvSpPr>
            <a:spLocks/>
          </p:cNvSpPr>
          <p:nvPr/>
        </p:nvSpPr>
        <p:spPr bwMode="auto">
          <a:xfrm>
            <a:off x="5614988" y="3471863"/>
            <a:ext cx="74612" cy="82550"/>
          </a:xfrm>
          <a:custGeom>
            <a:avLst/>
            <a:gdLst>
              <a:gd name="T0" fmla="*/ 24 w 47"/>
              <a:gd name="T1" fmla="*/ 0 h 52"/>
              <a:gd name="T2" fmla="*/ 21 w 47"/>
              <a:gd name="T3" fmla="*/ 1 h 52"/>
              <a:gd name="T4" fmla="*/ 18 w 47"/>
              <a:gd name="T5" fmla="*/ 1 h 52"/>
              <a:gd name="T6" fmla="*/ 16 w 47"/>
              <a:gd name="T7" fmla="*/ 2 h 52"/>
              <a:gd name="T8" fmla="*/ 13 w 47"/>
              <a:gd name="T9" fmla="*/ 2 h 52"/>
              <a:gd name="T10" fmla="*/ 10 w 47"/>
              <a:gd name="T11" fmla="*/ 5 h 52"/>
              <a:gd name="T12" fmla="*/ 8 w 47"/>
              <a:gd name="T13" fmla="*/ 7 h 52"/>
              <a:gd name="T14" fmla="*/ 5 w 47"/>
              <a:gd name="T15" fmla="*/ 9 h 52"/>
              <a:gd name="T16" fmla="*/ 4 w 47"/>
              <a:gd name="T17" fmla="*/ 11 h 52"/>
              <a:gd name="T18" fmla="*/ 3 w 47"/>
              <a:gd name="T19" fmla="*/ 14 h 52"/>
              <a:gd name="T20" fmla="*/ 1 w 47"/>
              <a:gd name="T21" fmla="*/ 16 h 52"/>
              <a:gd name="T22" fmla="*/ 0 w 47"/>
              <a:gd name="T23" fmla="*/ 19 h 52"/>
              <a:gd name="T24" fmla="*/ 0 w 47"/>
              <a:gd name="T25" fmla="*/ 22 h 52"/>
              <a:gd name="T26" fmla="*/ 0 w 47"/>
              <a:gd name="T27" fmla="*/ 25 h 52"/>
              <a:gd name="T28" fmla="*/ 0 w 47"/>
              <a:gd name="T29" fmla="*/ 28 h 52"/>
              <a:gd name="T30" fmla="*/ 0 w 47"/>
              <a:gd name="T31" fmla="*/ 31 h 52"/>
              <a:gd name="T32" fmla="*/ 1 w 47"/>
              <a:gd name="T33" fmla="*/ 33 h 52"/>
              <a:gd name="T34" fmla="*/ 1 w 47"/>
              <a:gd name="T35" fmla="*/ 36 h 52"/>
              <a:gd name="T36" fmla="*/ 3 w 47"/>
              <a:gd name="T37" fmla="*/ 38 h 52"/>
              <a:gd name="T38" fmla="*/ 4 w 47"/>
              <a:gd name="T39" fmla="*/ 40 h 52"/>
              <a:gd name="T40" fmla="*/ 5 w 47"/>
              <a:gd name="T41" fmla="*/ 42 h 52"/>
              <a:gd name="T42" fmla="*/ 8 w 47"/>
              <a:gd name="T43" fmla="*/ 45 h 52"/>
              <a:gd name="T44" fmla="*/ 10 w 47"/>
              <a:gd name="T45" fmla="*/ 46 h 52"/>
              <a:gd name="T46" fmla="*/ 13 w 47"/>
              <a:gd name="T47" fmla="*/ 49 h 52"/>
              <a:gd name="T48" fmla="*/ 16 w 47"/>
              <a:gd name="T49" fmla="*/ 49 h 52"/>
              <a:gd name="T50" fmla="*/ 18 w 47"/>
              <a:gd name="T51" fmla="*/ 50 h 52"/>
              <a:gd name="T52" fmla="*/ 21 w 47"/>
              <a:gd name="T53" fmla="*/ 50 h 52"/>
              <a:gd name="T54" fmla="*/ 24 w 47"/>
              <a:gd name="T55" fmla="*/ 52 h 52"/>
              <a:gd name="T56" fmla="*/ 26 w 47"/>
              <a:gd name="T57" fmla="*/ 50 h 52"/>
              <a:gd name="T58" fmla="*/ 29 w 47"/>
              <a:gd name="T59" fmla="*/ 50 h 52"/>
              <a:gd name="T60" fmla="*/ 31 w 47"/>
              <a:gd name="T61" fmla="*/ 49 h 52"/>
              <a:gd name="T62" fmla="*/ 34 w 47"/>
              <a:gd name="T63" fmla="*/ 49 h 52"/>
              <a:gd name="T64" fmla="*/ 35 w 47"/>
              <a:gd name="T65" fmla="*/ 47 h 52"/>
              <a:gd name="T66" fmla="*/ 38 w 47"/>
              <a:gd name="T67" fmla="*/ 46 h 52"/>
              <a:gd name="T68" fmla="*/ 39 w 47"/>
              <a:gd name="T69" fmla="*/ 45 h 52"/>
              <a:gd name="T70" fmla="*/ 42 w 47"/>
              <a:gd name="T71" fmla="*/ 42 h 52"/>
              <a:gd name="T72" fmla="*/ 43 w 47"/>
              <a:gd name="T73" fmla="*/ 40 h 52"/>
              <a:gd name="T74" fmla="*/ 45 w 47"/>
              <a:gd name="T75" fmla="*/ 38 h 52"/>
              <a:gd name="T76" fmla="*/ 46 w 47"/>
              <a:gd name="T77" fmla="*/ 36 h 52"/>
              <a:gd name="T78" fmla="*/ 46 w 47"/>
              <a:gd name="T79" fmla="*/ 33 h 52"/>
              <a:gd name="T80" fmla="*/ 47 w 47"/>
              <a:gd name="T81" fmla="*/ 31 h 52"/>
              <a:gd name="T82" fmla="*/ 47 w 47"/>
              <a:gd name="T83" fmla="*/ 28 h 52"/>
              <a:gd name="T84" fmla="*/ 47 w 47"/>
              <a:gd name="T85" fmla="*/ 25 h 52"/>
              <a:gd name="T86" fmla="*/ 47 w 47"/>
              <a:gd name="T87" fmla="*/ 22 h 52"/>
              <a:gd name="T88" fmla="*/ 46 w 47"/>
              <a:gd name="T89" fmla="*/ 19 h 52"/>
              <a:gd name="T90" fmla="*/ 46 w 47"/>
              <a:gd name="T91" fmla="*/ 16 h 52"/>
              <a:gd name="T92" fmla="*/ 45 w 47"/>
              <a:gd name="T93" fmla="*/ 14 h 52"/>
              <a:gd name="T94" fmla="*/ 43 w 47"/>
              <a:gd name="T95" fmla="*/ 11 h 52"/>
              <a:gd name="T96" fmla="*/ 42 w 47"/>
              <a:gd name="T97" fmla="*/ 9 h 52"/>
              <a:gd name="T98" fmla="*/ 39 w 47"/>
              <a:gd name="T99" fmla="*/ 7 h 52"/>
              <a:gd name="T100" fmla="*/ 38 w 47"/>
              <a:gd name="T101" fmla="*/ 5 h 52"/>
              <a:gd name="T102" fmla="*/ 35 w 47"/>
              <a:gd name="T103" fmla="*/ 4 h 52"/>
              <a:gd name="T104" fmla="*/ 34 w 47"/>
              <a:gd name="T105" fmla="*/ 2 h 52"/>
              <a:gd name="T106" fmla="*/ 31 w 47"/>
              <a:gd name="T107" fmla="*/ 2 h 52"/>
              <a:gd name="T108" fmla="*/ 29 w 47"/>
              <a:gd name="T109" fmla="*/ 1 h 52"/>
              <a:gd name="T110" fmla="*/ 26 w 47"/>
              <a:gd name="T111" fmla="*/ 1 h 52"/>
              <a:gd name="T112" fmla="*/ 24 w 47"/>
              <a:gd name="T113" fmla="*/ 0 h 5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7"/>
              <a:gd name="T172" fmla="*/ 0 h 52"/>
              <a:gd name="T173" fmla="*/ 47 w 47"/>
              <a:gd name="T174" fmla="*/ 52 h 5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7" h="52">
                <a:moveTo>
                  <a:pt x="24" y="26"/>
                </a:moveTo>
                <a:lnTo>
                  <a:pt x="24" y="0"/>
                </a:lnTo>
                <a:lnTo>
                  <a:pt x="22" y="1"/>
                </a:lnTo>
                <a:lnTo>
                  <a:pt x="21" y="1"/>
                </a:lnTo>
                <a:lnTo>
                  <a:pt x="20" y="1"/>
                </a:lnTo>
                <a:lnTo>
                  <a:pt x="18" y="1"/>
                </a:lnTo>
                <a:lnTo>
                  <a:pt x="17" y="1"/>
                </a:lnTo>
                <a:lnTo>
                  <a:pt x="16" y="2"/>
                </a:lnTo>
                <a:lnTo>
                  <a:pt x="14" y="2"/>
                </a:lnTo>
                <a:lnTo>
                  <a:pt x="13" y="2"/>
                </a:lnTo>
                <a:lnTo>
                  <a:pt x="12" y="4"/>
                </a:lnTo>
                <a:lnTo>
                  <a:pt x="10" y="5"/>
                </a:lnTo>
                <a:lnTo>
                  <a:pt x="9" y="5"/>
                </a:lnTo>
                <a:lnTo>
                  <a:pt x="8" y="7"/>
                </a:lnTo>
                <a:lnTo>
                  <a:pt x="7" y="8"/>
                </a:lnTo>
                <a:lnTo>
                  <a:pt x="5" y="9"/>
                </a:lnTo>
                <a:lnTo>
                  <a:pt x="5" y="11"/>
                </a:lnTo>
                <a:lnTo>
                  <a:pt x="4" y="11"/>
                </a:lnTo>
                <a:lnTo>
                  <a:pt x="4" y="12"/>
                </a:lnTo>
                <a:lnTo>
                  <a:pt x="3" y="14"/>
                </a:lnTo>
                <a:lnTo>
                  <a:pt x="3" y="15"/>
                </a:lnTo>
                <a:lnTo>
                  <a:pt x="1" y="16"/>
                </a:lnTo>
                <a:lnTo>
                  <a:pt x="1" y="18"/>
                </a:lnTo>
                <a:lnTo>
                  <a:pt x="0" y="19"/>
                </a:lnTo>
                <a:lnTo>
                  <a:pt x="0" y="21"/>
                </a:lnTo>
                <a:lnTo>
                  <a:pt x="0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0" y="29"/>
                </a:lnTo>
                <a:lnTo>
                  <a:pt x="0" y="31"/>
                </a:lnTo>
                <a:lnTo>
                  <a:pt x="0" y="32"/>
                </a:lnTo>
                <a:lnTo>
                  <a:pt x="1" y="33"/>
                </a:lnTo>
                <a:lnTo>
                  <a:pt x="1" y="35"/>
                </a:lnTo>
                <a:lnTo>
                  <a:pt x="1" y="36"/>
                </a:lnTo>
                <a:lnTo>
                  <a:pt x="3" y="36"/>
                </a:lnTo>
                <a:lnTo>
                  <a:pt x="3" y="38"/>
                </a:lnTo>
                <a:lnTo>
                  <a:pt x="4" y="39"/>
                </a:lnTo>
                <a:lnTo>
                  <a:pt x="4" y="40"/>
                </a:lnTo>
                <a:lnTo>
                  <a:pt x="5" y="40"/>
                </a:lnTo>
                <a:lnTo>
                  <a:pt x="5" y="42"/>
                </a:lnTo>
                <a:lnTo>
                  <a:pt x="7" y="43"/>
                </a:lnTo>
                <a:lnTo>
                  <a:pt x="8" y="45"/>
                </a:lnTo>
                <a:lnTo>
                  <a:pt x="9" y="46"/>
                </a:lnTo>
                <a:lnTo>
                  <a:pt x="10" y="46"/>
                </a:lnTo>
                <a:lnTo>
                  <a:pt x="12" y="47"/>
                </a:lnTo>
                <a:lnTo>
                  <a:pt x="13" y="49"/>
                </a:lnTo>
                <a:lnTo>
                  <a:pt x="14" y="49"/>
                </a:lnTo>
                <a:lnTo>
                  <a:pt x="16" y="49"/>
                </a:lnTo>
                <a:lnTo>
                  <a:pt x="17" y="50"/>
                </a:lnTo>
                <a:lnTo>
                  <a:pt x="18" y="50"/>
                </a:lnTo>
                <a:lnTo>
                  <a:pt x="20" y="50"/>
                </a:lnTo>
                <a:lnTo>
                  <a:pt x="21" y="50"/>
                </a:lnTo>
                <a:lnTo>
                  <a:pt x="22" y="50"/>
                </a:lnTo>
                <a:lnTo>
                  <a:pt x="24" y="52"/>
                </a:lnTo>
                <a:lnTo>
                  <a:pt x="25" y="50"/>
                </a:lnTo>
                <a:lnTo>
                  <a:pt x="26" y="50"/>
                </a:lnTo>
                <a:lnTo>
                  <a:pt x="27" y="50"/>
                </a:lnTo>
                <a:lnTo>
                  <a:pt x="29" y="50"/>
                </a:lnTo>
                <a:lnTo>
                  <a:pt x="30" y="50"/>
                </a:lnTo>
                <a:lnTo>
                  <a:pt x="31" y="49"/>
                </a:lnTo>
                <a:lnTo>
                  <a:pt x="33" y="49"/>
                </a:lnTo>
                <a:lnTo>
                  <a:pt x="34" y="49"/>
                </a:lnTo>
                <a:lnTo>
                  <a:pt x="34" y="47"/>
                </a:lnTo>
                <a:lnTo>
                  <a:pt x="35" y="47"/>
                </a:lnTo>
                <a:lnTo>
                  <a:pt x="37" y="46"/>
                </a:lnTo>
                <a:lnTo>
                  <a:pt x="38" y="46"/>
                </a:lnTo>
                <a:lnTo>
                  <a:pt x="38" y="45"/>
                </a:lnTo>
                <a:lnTo>
                  <a:pt x="39" y="45"/>
                </a:lnTo>
                <a:lnTo>
                  <a:pt x="41" y="43"/>
                </a:lnTo>
                <a:lnTo>
                  <a:pt x="42" y="42"/>
                </a:lnTo>
                <a:lnTo>
                  <a:pt x="42" y="40"/>
                </a:lnTo>
                <a:lnTo>
                  <a:pt x="43" y="40"/>
                </a:lnTo>
                <a:lnTo>
                  <a:pt x="43" y="39"/>
                </a:lnTo>
                <a:lnTo>
                  <a:pt x="45" y="38"/>
                </a:lnTo>
                <a:lnTo>
                  <a:pt x="45" y="36"/>
                </a:lnTo>
                <a:lnTo>
                  <a:pt x="46" y="36"/>
                </a:lnTo>
                <a:lnTo>
                  <a:pt x="46" y="35"/>
                </a:lnTo>
                <a:lnTo>
                  <a:pt x="46" y="33"/>
                </a:lnTo>
                <a:lnTo>
                  <a:pt x="46" y="32"/>
                </a:lnTo>
                <a:lnTo>
                  <a:pt x="47" y="31"/>
                </a:lnTo>
                <a:lnTo>
                  <a:pt x="47" y="29"/>
                </a:lnTo>
                <a:lnTo>
                  <a:pt x="47" y="28"/>
                </a:lnTo>
                <a:lnTo>
                  <a:pt x="47" y="26"/>
                </a:lnTo>
                <a:lnTo>
                  <a:pt x="47" y="25"/>
                </a:lnTo>
                <a:lnTo>
                  <a:pt x="47" y="24"/>
                </a:lnTo>
                <a:lnTo>
                  <a:pt x="47" y="22"/>
                </a:lnTo>
                <a:lnTo>
                  <a:pt x="47" y="21"/>
                </a:lnTo>
                <a:lnTo>
                  <a:pt x="46" y="19"/>
                </a:lnTo>
                <a:lnTo>
                  <a:pt x="46" y="18"/>
                </a:lnTo>
                <a:lnTo>
                  <a:pt x="46" y="16"/>
                </a:lnTo>
                <a:lnTo>
                  <a:pt x="45" y="15"/>
                </a:lnTo>
                <a:lnTo>
                  <a:pt x="45" y="14"/>
                </a:lnTo>
                <a:lnTo>
                  <a:pt x="43" y="12"/>
                </a:lnTo>
                <a:lnTo>
                  <a:pt x="43" y="11"/>
                </a:lnTo>
                <a:lnTo>
                  <a:pt x="42" y="11"/>
                </a:lnTo>
                <a:lnTo>
                  <a:pt x="42" y="9"/>
                </a:lnTo>
                <a:lnTo>
                  <a:pt x="41" y="8"/>
                </a:lnTo>
                <a:lnTo>
                  <a:pt x="39" y="7"/>
                </a:lnTo>
                <a:lnTo>
                  <a:pt x="38" y="7"/>
                </a:lnTo>
                <a:lnTo>
                  <a:pt x="38" y="5"/>
                </a:lnTo>
                <a:lnTo>
                  <a:pt x="37" y="5"/>
                </a:lnTo>
                <a:lnTo>
                  <a:pt x="35" y="4"/>
                </a:lnTo>
                <a:lnTo>
                  <a:pt x="34" y="4"/>
                </a:lnTo>
                <a:lnTo>
                  <a:pt x="34" y="2"/>
                </a:lnTo>
                <a:lnTo>
                  <a:pt x="33" y="2"/>
                </a:lnTo>
                <a:lnTo>
                  <a:pt x="31" y="2"/>
                </a:lnTo>
                <a:lnTo>
                  <a:pt x="30" y="1"/>
                </a:lnTo>
                <a:lnTo>
                  <a:pt x="29" y="1"/>
                </a:lnTo>
                <a:lnTo>
                  <a:pt x="27" y="1"/>
                </a:lnTo>
                <a:lnTo>
                  <a:pt x="26" y="1"/>
                </a:lnTo>
                <a:lnTo>
                  <a:pt x="25" y="1"/>
                </a:lnTo>
                <a:lnTo>
                  <a:pt x="24" y="0"/>
                </a:lnTo>
                <a:lnTo>
                  <a:pt x="24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5" name="Freeform 13"/>
          <p:cNvSpPr>
            <a:spLocks/>
          </p:cNvSpPr>
          <p:nvPr/>
        </p:nvSpPr>
        <p:spPr bwMode="auto">
          <a:xfrm>
            <a:off x="5653090" y="3502025"/>
            <a:ext cx="230187" cy="20638"/>
          </a:xfrm>
          <a:custGeom>
            <a:avLst/>
            <a:gdLst>
              <a:gd name="T0" fmla="*/ 145 w 145"/>
              <a:gd name="T1" fmla="*/ 7 h 13"/>
              <a:gd name="T2" fmla="*/ 145 w 145"/>
              <a:gd name="T3" fmla="*/ 0 h 13"/>
              <a:gd name="T4" fmla="*/ 0 w 145"/>
              <a:gd name="T5" fmla="*/ 0 h 13"/>
              <a:gd name="T6" fmla="*/ 0 w 145"/>
              <a:gd name="T7" fmla="*/ 13 h 13"/>
              <a:gd name="T8" fmla="*/ 145 w 145"/>
              <a:gd name="T9" fmla="*/ 13 h 13"/>
              <a:gd name="T10" fmla="*/ 145 w 145"/>
              <a:gd name="T11" fmla="*/ 7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5"/>
              <a:gd name="T19" fmla="*/ 0 h 13"/>
              <a:gd name="T20" fmla="*/ 145 w 145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5" h="13">
                <a:moveTo>
                  <a:pt x="145" y="7"/>
                </a:moveTo>
                <a:lnTo>
                  <a:pt x="145" y="0"/>
                </a:lnTo>
                <a:lnTo>
                  <a:pt x="0" y="0"/>
                </a:lnTo>
                <a:lnTo>
                  <a:pt x="0" y="13"/>
                </a:lnTo>
                <a:lnTo>
                  <a:pt x="145" y="13"/>
                </a:lnTo>
                <a:lnTo>
                  <a:pt x="145" y="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6" name="Freeform 14"/>
          <p:cNvSpPr>
            <a:spLocks/>
          </p:cNvSpPr>
          <p:nvPr/>
        </p:nvSpPr>
        <p:spPr bwMode="auto">
          <a:xfrm>
            <a:off x="6921502" y="3471863"/>
            <a:ext cx="74613" cy="82550"/>
          </a:xfrm>
          <a:custGeom>
            <a:avLst/>
            <a:gdLst>
              <a:gd name="T0" fmla="*/ 24 w 47"/>
              <a:gd name="T1" fmla="*/ 52 h 52"/>
              <a:gd name="T2" fmla="*/ 25 w 47"/>
              <a:gd name="T3" fmla="*/ 50 h 52"/>
              <a:gd name="T4" fmla="*/ 28 w 47"/>
              <a:gd name="T5" fmla="*/ 50 h 52"/>
              <a:gd name="T6" fmla="*/ 30 w 47"/>
              <a:gd name="T7" fmla="*/ 50 h 52"/>
              <a:gd name="T8" fmla="*/ 33 w 47"/>
              <a:gd name="T9" fmla="*/ 49 h 52"/>
              <a:gd name="T10" fmla="*/ 36 w 47"/>
              <a:gd name="T11" fmla="*/ 47 h 52"/>
              <a:gd name="T12" fmla="*/ 38 w 47"/>
              <a:gd name="T13" fmla="*/ 45 h 52"/>
              <a:gd name="T14" fmla="*/ 40 w 47"/>
              <a:gd name="T15" fmla="*/ 43 h 52"/>
              <a:gd name="T16" fmla="*/ 41 w 47"/>
              <a:gd name="T17" fmla="*/ 42 h 52"/>
              <a:gd name="T18" fmla="*/ 44 w 47"/>
              <a:gd name="T19" fmla="*/ 39 h 52"/>
              <a:gd name="T20" fmla="*/ 45 w 47"/>
              <a:gd name="T21" fmla="*/ 36 h 52"/>
              <a:gd name="T22" fmla="*/ 46 w 47"/>
              <a:gd name="T23" fmla="*/ 33 h 52"/>
              <a:gd name="T24" fmla="*/ 46 w 47"/>
              <a:gd name="T25" fmla="*/ 31 h 52"/>
              <a:gd name="T26" fmla="*/ 46 w 47"/>
              <a:gd name="T27" fmla="*/ 28 h 52"/>
              <a:gd name="T28" fmla="*/ 47 w 47"/>
              <a:gd name="T29" fmla="*/ 25 h 52"/>
              <a:gd name="T30" fmla="*/ 46 w 47"/>
              <a:gd name="T31" fmla="*/ 22 h 52"/>
              <a:gd name="T32" fmla="*/ 46 w 47"/>
              <a:gd name="T33" fmla="*/ 19 h 52"/>
              <a:gd name="T34" fmla="*/ 45 w 47"/>
              <a:gd name="T35" fmla="*/ 16 h 52"/>
              <a:gd name="T36" fmla="*/ 44 w 47"/>
              <a:gd name="T37" fmla="*/ 14 h 52"/>
              <a:gd name="T38" fmla="*/ 44 w 47"/>
              <a:gd name="T39" fmla="*/ 11 h 52"/>
              <a:gd name="T40" fmla="*/ 41 w 47"/>
              <a:gd name="T41" fmla="*/ 9 h 52"/>
              <a:gd name="T42" fmla="*/ 40 w 47"/>
              <a:gd name="T43" fmla="*/ 8 h 52"/>
              <a:gd name="T44" fmla="*/ 38 w 47"/>
              <a:gd name="T45" fmla="*/ 7 h 52"/>
              <a:gd name="T46" fmla="*/ 36 w 47"/>
              <a:gd name="T47" fmla="*/ 4 h 52"/>
              <a:gd name="T48" fmla="*/ 33 w 47"/>
              <a:gd name="T49" fmla="*/ 2 h 52"/>
              <a:gd name="T50" fmla="*/ 30 w 47"/>
              <a:gd name="T51" fmla="*/ 1 h 52"/>
              <a:gd name="T52" fmla="*/ 28 w 47"/>
              <a:gd name="T53" fmla="*/ 1 h 52"/>
              <a:gd name="T54" fmla="*/ 25 w 47"/>
              <a:gd name="T55" fmla="*/ 1 h 52"/>
              <a:gd name="T56" fmla="*/ 23 w 47"/>
              <a:gd name="T57" fmla="*/ 1 h 52"/>
              <a:gd name="T58" fmla="*/ 20 w 47"/>
              <a:gd name="T59" fmla="*/ 1 h 52"/>
              <a:gd name="T60" fmla="*/ 17 w 47"/>
              <a:gd name="T61" fmla="*/ 1 h 52"/>
              <a:gd name="T62" fmla="*/ 15 w 47"/>
              <a:gd name="T63" fmla="*/ 2 h 52"/>
              <a:gd name="T64" fmla="*/ 12 w 47"/>
              <a:gd name="T65" fmla="*/ 4 h 52"/>
              <a:gd name="T66" fmla="*/ 11 w 47"/>
              <a:gd name="T67" fmla="*/ 5 h 52"/>
              <a:gd name="T68" fmla="*/ 8 w 47"/>
              <a:gd name="T69" fmla="*/ 7 h 52"/>
              <a:gd name="T70" fmla="*/ 7 w 47"/>
              <a:gd name="T71" fmla="*/ 8 h 52"/>
              <a:gd name="T72" fmla="*/ 6 w 47"/>
              <a:gd name="T73" fmla="*/ 9 h 52"/>
              <a:gd name="T74" fmla="*/ 3 w 47"/>
              <a:gd name="T75" fmla="*/ 12 h 52"/>
              <a:gd name="T76" fmla="*/ 2 w 47"/>
              <a:gd name="T77" fmla="*/ 15 h 52"/>
              <a:gd name="T78" fmla="*/ 0 w 47"/>
              <a:gd name="T79" fmla="*/ 18 h 52"/>
              <a:gd name="T80" fmla="*/ 0 w 47"/>
              <a:gd name="T81" fmla="*/ 21 h 52"/>
              <a:gd name="T82" fmla="*/ 0 w 47"/>
              <a:gd name="T83" fmla="*/ 24 h 52"/>
              <a:gd name="T84" fmla="*/ 0 w 47"/>
              <a:gd name="T85" fmla="*/ 26 h 52"/>
              <a:gd name="T86" fmla="*/ 0 w 47"/>
              <a:gd name="T87" fmla="*/ 29 h 52"/>
              <a:gd name="T88" fmla="*/ 0 w 47"/>
              <a:gd name="T89" fmla="*/ 32 h 52"/>
              <a:gd name="T90" fmla="*/ 2 w 47"/>
              <a:gd name="T91" fmla="*/ 35 h 52"/>
              <a:gd name="T92" fmla="*/ 3 w 47"/>
              <a:gd name="T93" fmla="*/ 38 h 52"/>
              <a:gd name="T94" fmla="*/ 4 w 47"/>
              <a:gd name="T95" fmla="*/ 40 h 52"/>
              <a:gd name="T96" fmla="*/ 6 w 47"/>
              <a:gd name="T97" fmla="*/ 43 h 52"/>
              <a:gd name="T98" fmla="*/ 7 w 47"/>
              <a:gd name="T99" fmla="*/ 45 h 52"/>
              <a:gd name="T100" fmla="*/ 10 w 47"/>
              <a:gd name="T101" fmla="*/ 46 h 52"/>
              <a:gd name="T102" fmla="*/ 12 w 47"/>
              <a:gd name="T103" fmla="*/ 47 h 52"/>
              <a:gd name="T104" fmla="*/ 15 w 47"/>
              <a:gd name="T105" fmla="*/ 49 h 52"/>
              <a:gd name="T106" fmla="*/ 17 w 47"/>
              <a:gd name="T107" fmla="*/ 50 h 52"/>
              <a:gd name="T108" fmla="*/ 20 w 47"/>
              <a:gd name="T109" fmla="*/ 50 h 52"/>
              <a:gd name="T110" fmla="*/ 23 w 47"/>
              <a:gd name="T111" fmla="*/ 50 h 52"/>
              <a:gd name="T112" fmla="*/ 24 w 47"/>
              <a:gd name="T113" fmla="*/ 26 h 5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7"/>
              <a:gd name="T172" fmla="*/ 0 h 52"/>
              <a:gd name="T173" fmla="*/ 47 w 47"/>
              <a:gd name="T174" fmla="*/ 52 h 5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7" h="52">
                <a:moveTo>
                  <a:pt x="24" y="26"/>
                </a:moveTo>
                <a:lnTo>
                  <a:pt x="24" y="52"/>
                </a:lnTo>
                <a:lnTo>
                  <a:pt x="24" y="50"/>
                </a:lnTo>
                <a:lnTo>
                  <a:pt x="25" y="50"/>
                </a:lnTo>
                <a:lnTo>
                  <a:pt x="27" y="50"/>
                </a:lnTo>
                <a:lnTo>
                  <a:pt x="28" y="50"/>
                </a:lnTo>
                <a:lnTo>
                  <a:pt x="29" y="50"/>
                </a:lnTo>
                <a:lnTo>
                  <a:pt x="30" y="50"/>
                </a:lnTo>
                <a:lnTo>
                  <a:pt x="32" y="49"/>
                </a:lnTo>
                <a:lnTo>
                  <a:pt x="33" y="49"/>
                </a:lnTo>
                <a:lnTo>
                  <a:pt x="34" y="47"/>
                </a:lnTo>
                <a:lnTo>
                  <a:pt x="36" y="47"/>
                </a:lnTo>
                <a:lnTo>
                  <a:pt x="37" y="46"/>
                </a:lnTo>
                <a:lnTo>
                  <a:pt x="38" y="45"/>
                </a:lnTo>
                <a:lnTo>
                  <a:pt x="40" y="45"/>
                </a:lnTo>
                <a:lnTo>
                  <a:pt x="40" y="43"/>
                </a:lnTo>
                <a:lnTo>
                  <a:pt x="41" y="43"/>
                </a:lnTo>
                <a:lnTo>
                  <a:pt x="41" y="42"/>
                </a:lnTo>
                <a:lnTo>
                  <a:pt x="42" y="40"/>
                </a:lnTo>
                <a:lnTo>
                  <a:pt x="44" y="39"/>
                </a:lnTo>
                <a:lnTo>
                  <a:pt x="44" y="38"/>
                </a:lnTo>
                <a:lnTo>
                  <a:pt x="45" y="36"/>
                </a:lnTo>
                <a:lnTo>
                  <a:pt x="45" y="35"/>
                </a:lnTo>
                <a:lnTo>
                  <a:pt x="46" y="33"/>
                </a:lnTo>
                <a:lnTo>
                  <a:pt x="46" y="32"/>
                </a:lnTo>
                <a:lnTo>
                  <a:pt x="46" y="31"/>
                </a:lnTo>
                <a:lnTo>
                  <a:pt x="46" y="29"/>
                </a:lnTo>
                <a:lnTo>
                  <a:pt x="46" y="28"/>
                </a:lnTo>
                <a:lnTo>
                  <a:pt x="47" y="26"/>
                </a:lnTo>
                <a:lnTo>
                  <a:pt x="47" y="25"/>
                </a:lnTo>
                <a:lnTo>
                  <a:pt x="46" y="24"/>
                </a:lnTo>
                <a:lnTo>
                  <a:pt x="46" y="22"/>
                </a:lnTo>
                <a:lnTo>
                  <a:pt x="46" y="21"/>
                </a:lnTo>
                <a:lnTo>
                  <a:pt x="46" y="19"/>
                </a:lnTo>
                <a:lnTo>
                  <a:pt x="46" y="18"/>
                </a:lnTo>
                <a:lnTo>
                  <a:pt x="45" y="16"/>
                </a:lnTo>
                <a:lnTo>
                  <a:pt x="45" y="15"/>
                </a:lnTo>
                <a:lnTo>
                  <a:pt x="44" y="14"/>
                </a:lnTo>
                <a:lnTo>
                  <a:pt x="44" y="12"/>
                </a:lnTo>
                <a:lnTo>
                  <a:pt x="44" y="11"/>
                </a:lnTo>
                <a:lnTo>
                  <a:pt x="42" y="11"/>
                </a:lnTo>
                <a:lnTo>
                  <a:pt x="41" y="9"/>
                </a:lnTo>
                <a:lnTo>
                  <a:pt x="41" y="8"/>
                </a:lnTo>
                <a:lnTo>
                  <a:pt x="40" y="8"/>
                </a:lnTo>
                <a:lnTo>
                  <a:pt x="40" y="7"/>
                </a:lnTo>
                <a:lnTo>
                  <a:pt x="38" y="7"/>
                </a:lnTo>
                <a:lnTo>
                  <a:pt x="37" y="5"/>
                </a:lnTo>
                <a:lnTo>
                  <a:pt x="36" y="4"/>
                </a:lnTo>
                <a:lnTo>
                  <a:pt x="34" y="4"/>
                </a:lnTo>
                <a:lnTo>
                  <a:pt x="33" y="2"/>
                </a:lnTo>
                <a:lnTo>
                  <a:pt x="32" y="2"/>
                </a:lnTo>
                <a:lnTo>
                  <a:pt x="30" y="1"/>
                </a:lnTo>
                <a:lnTo>
                  <a:pt x="29" y="1"/>
                </a:lnTo>
                <a:lnTo>
                  <a:pt x="28" y="1"/>
                </a:lnTo>
                <a:lnTo>
                  <a:pt x="27" y="1"/>
                </a:lnTo>
                <a:lnTo>
                  <a:pt x="25" y="1"/>
                </a:lnTo>
                <a:lnTo>
                  <a:pt x="24" y="0"/>
                </a:lnTo>
                <a:lnTo>
                  <a:pt x="23" y="1"/>
                </a:lnTo>
                <a:lnTo>
                  <a:pt x="21" y="1"/>
                </a:lnTo>
                <a:lnTo>
                  <a:pt x="20" y="1"/>
                </a:lnTo>
                <a:lnTo>
                  <a:pt x="19" y="1"/>
                </a:lnTo>
                <a:lnTo>
                  <a:pt x="17" y="1"/>
                </a:lnTo>
                <a:lnTo>
                  <a:pt x="16" y="1"/>
                </a:lnTo>
                <a:lnTo>
                  <a:pt x="15" y="2"/>
                </a:lnTo>
                <a:lnTo>
                  <a:pt x="13" y="2"/>
                </a:lnTo>
                <a:lnTo>
                  <a:pt x="12" y="4"/>
                </a:lnTo>
                <a:lnTo>
                  <a:pt x="11" y="4"/>
                </a:lnTo>
                <a:lnTo>
                  <a:pt x="11" y="5"/>
                </a:lnTo>
                <a:lnTo>
                  <a:pt x="10" y="5"/>
                </a:lnTo>
                <a:lnTo>
                  <a:pt x="8" y="7"/>
                </a:lnTo>
                <a:lnTo>
                  <a:pt x="7" y="7"/>
                </a:lnTo>
                <a:lnTo>
                  <a:pt x="7" y="8"/>
                </a:lnTo>
                <a:lnTo>
                  <a:pt x="6" y="8"/>
                </a:lnTo>
                <a:lnTo>
                  <a:pt x="6" y="9"/>
                </a:lnTo>
                <a:lnTo>
                  <a:pt x="4" y="11"/>
                </a:lnTo>
                <a:lnTo>
                  <a:pt x="3" y="12"/>
                </a:lnTo>
                <a:lnTo>
                  <a:pt x="3" y="14"/>
                </a:lnTo>
                <a:lnTo>
                  <a:pt x="2" y="15"/>
                </a:lnTo>
                <a:lnTo>
                  <a:pt x="2" y="16"/>
                </a:lnTo>
                <a:lnTo>
                  <a:pt x="0" y="18"/>
                </a:lnTo>
                <a:lnTo>
                  <a:pt x="0" y="19"/>
                </a:lnTo>
                <a:lnTo>
                  <a:pt x="0" y="21"/>
                </a:lnTo>
                <a:lnTo>
                  <a:pt x="0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0" y="29"/>
                </a:lnTo>
                <a:lnTo>
                  <a:pt x="0" y="31"/>
                </a:lnTo>
                <a:lnTo>
                  <a:pt x="0" y="32"/>
                </a:lnTo>
                <a:lnTo>
                  <a:pt x="0" y="33"/>
                </a:lnTo>
                <a:lnTo>
                  <a:pt x="2" y="35"/>
                </a:lnTo>
                <a:lnTo>
                  <a:pt x="2" y="36"/>
                </a:lnTo>
                <a:lnTo>
                  <a:pt x="3" y="38"/>
                </a:lnTo>
                <a:lnTo>
                  <a:pt x="3" y="39"/>
                </a:lnTo>
                <a:lnTo>
                  <a:pt x="4" y="40"/>
                </a:lnTo>
                <a:lnTo>
                  <a:pt x="6" y="42"/>
                </a:lnTo>
                <a:lnTo>
                  <a:pt x="6" y="43"/>
                </a:lnTo>
                <a:lnTo>
                  <a:pt x="7" y="43"/>
                </a:lnTo>
                <a:lnTo>
                  <a:pt x="7" y="45"/>
                </a:lnTo>
                <a:lnTo>
                  <a:pt x="8" y="45"/>
                </a:lnTo>
                <a:lnTo>
                  <a:pt x="10" y="46"/>
                </a:lnTo>
                <a:lnTo>
                  <a:pt x="11" y="47"/>
                </a:lnTo>
                <a:lnTo>
                  <a:pt x="12" y="47"/>
                </a:lnTo>
                <a:lnTo>
                  <a:pt x="13" y="49"/>
                </a:lnTo>
                <a:lnTo>
                  <a:pt x="15" y="49"/>
                </a:lnTo>
                <a:lnTo>
                  <a:pt x="16" y="50"/>
                </a:lnTo>
                <a:lnTo>
                  <a:pt x="17" y="50"/>
                </a:lnTo>
                <a:lnTo>
                  <a:pt x="19" y="50"/>
                </a:lnTo>
                <a:lnTo>
                  <a:pt x="20" y="50"/>
                </a:lnTo>
                <a:lnTo>
                  <a:pt x="21" y="50"/>
                </a:lnTo>
                <a:lnTo>
                  <a:pt x="23" y="50"/>
                </a:lnTo>
                <a:lnTo>
                  <a:pt x="24" y="52"/>
                </a:lnTo>
                <a:lnTo>
                  <a:pt x="24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7" name="Freeform 15"/>
          <p:cNvSpPr>
            <a:spLocks/>
          </p:cNvSpPr>
          <p:nvPr/>
        </p:nvSpPr>
        <p:spPr bwMode="auto">
          <a:xfrm>
            <a:off x="6711950" y="3502025"/>
            <a:ext cx="247650" cy="20638"/>
          </a:xfrm>
          <a:custGeom>
            <a:avLst/>
            <a:gdLst>
              <a:gd name="T0" fmla="*/ 0 w 156"/>
              <a:gd name="T1" fmla="*/ 6 h 13"/>
              <a:gd name="T2" fmla="*/ 0 w 156"/>
              <a:gd name="T3" fmla="*/ 13 h 13"/>
              <a:gd name="T4" fmla="*/ 156 w 156"/>
              <a:gd name="T5" fmla="*/ 13 h 13"/>
              <a:gd name="T6" fmla="*/ 156 w 156"/>
              <a:gd name="T7" fmla="*/ 0 h 13"/>
              <a:gd name="T8" fmla="*/ 0 w 156"/>
              <a:gd name="T9" fmla="*/ 0 h 13"/>
              <a:gd name="T10" fmla="*/ 0 w 156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6"/>
              <a:gd name="T19" fmla="*/ 0 h 13"/>
              <a:gd name="T20" fmla="*/ 156 w 15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6" h="13">
                <a:moveTo>
                  <a:pt x="0" y="6"/>
                </a:moveTo>
                <a:lnTo>
                  <a:pt x="0" y="13"/>
                </a:lnTo>
                <a:lnTo>
                  <a:pt x="156" y="13"/>
                </a:lnTo>
                <a:lnTo>
                  <a:pt x="156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8" name="Freeform 16"/>
          <p:cNvSpPr>
            <a:spLocks/>
          </p:cNvSpPr>
          <p:nvPr/>
        </p:nvSpPr>
        <p:spPr bwMode="auto">
          <a:xfrm>
            <a:off x="6537327" y="3416300"/>
            <a:ext cx="92075" cy="96838"/>
          </a:xfrm>
          <a:custGeom>
            <a:avLst/>
            <a:gdLst>
              <a:gd name="T0" fmla="*/ 55 w 58"/>
              <a:gd name="T1" fmla="*/ 0 h 61"/>
              <a:gd name="T2" fmla="*/ 50 w 58"/>
              <a:gd name="T3" fmla="*/ 1 h 61"/>
              <a:gd name="T4" fmla="*/ 43 w 58"/>
              <a:gd name="T5" fmla="*/ 2 h 61"/>
              <a:gd name="T6" fmla="*/ 38 w 58"/>
              <a:gd name="T7" fmla="*/ 4 h 61"/>
              <a:gd name="T8" fmla="*/ 33 w 58"/>
              <a:gd name="T9" fmla="*/ 7 h 61"/>
              <a:gd name="T10" fmla="*/ 29 w 58"/>
              <a:gd name="T11" fmla="*/ 9 h 61"/>
              <a:gd name="T12" fmla="*/ 24 w 58"/>
              <a:gd name="T13" fmla="*/ 12 h 61"/>
              <a:gd name="T14" fmla="*/ 20 w 58"/>
              <a:gd name="T15" fmla="*/ 16 h 61"/>
              <a:gd name="T16" fmla="*/ 16 w 58"/>
              <a:gd name="T17" fmla="*/ 21 h 61"/>
              <a:gd name="T18" fmla="*/ 12 w 58"/>
              <a:gd name="T19" fmla="*/ 25 h 61"/>
              <a:gd name="T20" fmla="*/ 9 w 58"/>
              <a:gd name="T21" fmla="*/ 30 h 61"/>
              <a:gd name="T22" fmla="*/ 7 w 58"/>
              <a:gd name="T23" fmla="*/ 35 h 61"/>
              <a:gd name="T24" fmla="*/ 4 w 58"/>
              <a:gd name="T25" fmla="*/ 40 h 61"/>
              <a:gd name="T26" fmla="*/ 3 w 58"/>
              <a:gd name="T27" fmla="*/ 46 h 61"/>
              <a:gd name="T28" fmla="*/ 1 w 58"/>
              <a:gd name="T29" fmla="*/ 53 h 61"/>
              <a:gd name="T30" fmla="*/ 0 w 58"/>
              <a:gd name="T31" fmla="*/ 59 h 61"/>
              <a:gd name="T32" fmla="*/ 12 w 58"/>
              <a:gd name="T33" fmla="*/ 61 h 61"/>
              <a:gd name="T34" fmla="*/ 12 w 58"/>
              <a:gd name="T35" fmla="*/ 57 h 61"/>
              <a:gd name="T36" fmla="*/ 12 w 58"/>
              <a:gd name="T37" fmla="*/ 51 h 61"/>
              <a:gd name="T38" fmla="*/ 13 w 58"/>
              <a:gd name="T39" fmla="*/ 47 h 61"/>
              <a:gd name="T40" fmla="*/ 15 w 58"/>
              <a:gd name="T41" fmla="*/ 43 h 61"/>
              <a:gd name="T42" fmla="*/ 17 w 58"/>
              <a:gd name="T43" fmla="*/ 37 h 61"/>
              <a:gd name="T44" fmla="*/ 20 w 58"/>
              <a:gd name="T45" fmla="*/ 33 h 61"/>
              <a:gd name="T46" fmla="*/ 22 w 58"/>
              <a:gd name="T47" fmla="*/ 30 h 61"/>
              <a:gd name="T48" fmla="*/ 25 w 58"/>
              <a:gd name="T49" fmla="*/ 26 h 61"/>
              <a:gd name="T50" fmla="*/ 29 w 58"/>
              <a:gd name="T51" fmla="*/ 23 h 61"/>
              <a:gd name="T52" fmla="*/ 32 w 58"/>
              <a:gd name="T53" fmla="*/ 21 h 61"/>
              <a:gd name="T54" fmla="*/ 36 w 58"/>
              <a:gd name="T55" fmla="*/ 18 h 61"/>
              <a:gd name="T56" fmla="*/ 39 w 58"/>
              <a:gd name="T57" fmla="*/ 16 h 61"/>
              <a:gd name="T58" fmla="*/ 45 w 58"/>
              <a:gd name="T59" fmla="*/ 14 h 61"/>
              <a:gd name="T60" fmla="*/ 49 w 58"/>
              <a:gd name="T61" fmla="*/ 12 h 61"/>
              <a:gd name="T62" fmla="*/ 54 w 58"/>
              <a:gd name="T63" fmla="*/ 12 h 61"/>
              <a:gd name="T64" fmla="*/ 58 w 58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0"/>
                </a:moveTo>
                <a:lnTo>
                  <a:pt x="55" y="0"/>
                </a:lnTo>
                <a:lnTo>
                  <a:pt x="53" y="1"/>
                </a:lnTo>
                <a:lnTo>
                  <a:pt x="50" y="1"/>
                </a:lnTo>
                <a:lnTo>
                  <a:pt x="47" y="1"/>
                </a:lnTo>
                <a:lnTo>
                  <a:pt x="43" y="2"/>
                </a:lnTo>
                <a:lnTo>
                  <a:pt x="41" y="2"/>
                </a:lnTo>
                <a:lnTo>
                  <a:pt x="38" y="4"/>
                </a:lnTo>
                <a:lnTo>
                  <a:pt x="36" y="5"/>
                </a:lnTo>
                <a:lnTo>
                  <a:pt x="33" y="7"/>
                </a:lnTo>
                <a:lnTo>
                  <a:pt x="30" y="8"/>
                </a:lnTo>
                <a:lnTo>
                  <a:pt x="29" y="9"/>
                </a:lnTo>
                <a:lnTo>
                  <a:pt x="26" y="11"/>
                </a:lnTo>
                <a:lnTo>
                  <a:pt x="24" y="12"/>
                </a:lnTo>
                <a:lnTo>
                  <a:pt x="21" y="14"/>
                </a:lnTo>
                <a:lnTo>
                  <a:pt x="20" y="16"/>
                </a:lnTo>
                <a:lnTo>
                  <a:pt x="17" y="18"/>
                </a:lnTo>
                <a:lnTo>
                  <a:pt x="16" y="21"/>
                </a:lnTo>
                <a:lnTo>
                  <a:pt x="13" y="22"/>
                </a:lnTo>
                <a:lnTo>
                  <a:pt x="12" y="25"/>
                </a:lnTo>
                <a:lnTo>
                  <a:pt x="11" y="28"/>
                </a:lnTo>
                <a:lnTo>
                  <a:pt x="9" y="30"/>
                </a:lnTo>
                <a:lnTo>
                  <a:pt x="8" y="32"/>
                </a:lnTo>
                <a:lnTo>
                  <a:pt x="7" y="35"/>
                </a:lnTo>
                <a:lnTo>
                  <a:pt x="5" y="37"/>
                </a:lnTo>
                <a:lnTo>
                  <a:pt x="4" y="40"/>
                </a:lnTo>
                <a:lnTo>
                  <a:pt x="3" y="43"/>
                </a:lnTo>
                <a:lnTo>
                  <a:pt x="3" y="46"/>
                </a:lnTo>
                <a:lnTo>
                  <a:pt x="1" y="50"/>
                </a:lnTo>
                <a:lnTo>
                  <a:pt x="1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2" y="61"/>
                </a:lnTo>
                <a:lnTo>
                  <a:pt x="12" y="60"/>
                </a:lnTo>
                <a:lnTo>
                  <a:pt x="12" y="57"/>
                </a:lnTo>
                <a:lnTo>
                  <a:pt x="12" y="54"/>
                </a:lnTo>
                <a:lnTo>
                  <a:pt x="12" y="51"/>
                </a:lnTo>
                <a:lnTo>
                  <a:pt x="13" y="50"/>
                </a:lnTo>
                <a:lnTo>
                  <a:pt x="13" y="47"/>
                </a:lnTo>
                <a:lnTo>
                  <a:pt x="15" y="44"/>
                </a:lnTo>
                <a:lnTo>
                  <a:pt x="15" y="43"/>
                </a:lnTo>
                <a:lnTo>
                  <a:pt x="16" y="40"/>
                </a:lnTo>
                <a:lnTo>
                  <a:pt x="17" y="37"/>
                </a:lnTo>
                <a:lnTo>
                  <a:pt x="19" y="36"/>
                </a:lnTo>
                <a:lnTo>
                  <a:pt x="20" y="33"/>
                </a:lnTo>
                <a:lnTo>
                  <a:pt x="21" y="32"/>
                </a:lnTo>
                <a:lnTo>
                  <a:pt x="22" y="30"/>
                </a:lnTo>
                <a:lnTo>
                  <a:pt x="24" y="28"/>
                </a:lnTo>
                <a:lnTo>
                  <a:pt x="25" y="26"/>
                </a:lnTo>
                <a:lnTo>
                  <a:pt x="26" y="25"/>
                </a:lnTo>
                <a:lnTo>
                  <a:pt x="29" y="23"/>
                </a:lnTo>
                <a:lnTo>
                  <a:pt x="30" y="22"/>
                </a:lnTo>
                <a:lnTo>
                  <a:pt x="32" y="21"/>
                </a:lnTo>
                <a:lnTo>
                  <a:pt x="34" y="19"/>
                </a:lnTo>
                <a:lnTo>
                  <a:pt x="36" y="18"/>
                </a:lnTo>
                <a:lnTo>
                  <a:pt x="38" y="16"/>
                </a:lnTo>
                <a:lnTo>
                  <a:pt x="39" y="16"/>
                </a:lnTo>
                <a:lnTo>
                  <a:pt x="42" y="15"/>
                </a:lnTo>
                <a:lnTo>
                  <a:pt x="45" y="14"/>
                </a:lnTo>
                <a:lnTo>
                  <a:pt x="46" y="14"/>
                </a:lnTo>
                <a:lnTo>
                  <a:pt x="49" y="12"/>
                </a:lnTo>
                <a:lnTo>
                  <a:pt x="51" y="12"/>
                </a:lnTo>
                <a:lnTo>
                  <a:pt x="54" y="12"/>
                </a:lnTo>
                <a:lnTo>
                  <a:pt x="56" y="12"/>
                </a:lnTo>
                <a:lnTo>
                  <a:pt x="58" y="12"/>
                </a:lnTo>
                <a:lnTo>
                  <a:pt x="5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9" name="Freeform 17"/>
          <p:cNvSpPr>
            <a:spLocks/>
          </p:cNvSpPr>
          <p:nvPr/>
        </p:nvSpPr>
        <p:spPr bwMode="auto">
          <a:xfrm>
            <a:off x="6629400" y="3416300"/>
            <a:ext cx="90488" cy="96838"/>
          </a:xfrm>
          <a:custGeom>
            <a:avLst/>
            <a:gdLst>
              <a:gd name="T0" fmla="*/ 57 w 57"/>
              <a:gd name="T1" fmla="*/ 59 h 61"/>
              <a:gd name="T2" fmla="*/ 57 w 57"/>
              <a:gd name="T3" fmla="*/ 53 h 61"/>
              <a:gd name="T4" fmla="*/ 56 w 57"/>
              <a:gd name="T5" fmla="*/ 46 h 61"/>
              <a:gd name="T6" fmla="*/ 55 w 57"/>
              <a:gd name="T7" fmla="*/ 40 h 61"/>
              <a:gd name="T8" fmla="*/ 52 w 57"/>
              <a:gd name="T9" fmla="*/ 35 h 61"/>
              <a:gd name="T10" fmla="*/ 50 w 57"/>
              <a:gd name="T11" fmla="*/ 30 h 61"/>
              <a:gd name="T12" fmla="*/ 47 w 57"/>
              <a:gd name="T13" fmla="*/ 25 h 61"/>
              <a:gd name="T14" fmla="*/ 43 w 57"/>
              <a:gd name="T15" fmla="*/ 21 h 61"/>
              <a:gd name="T16" fmla="*/ 39 w 57"/>
              <a:gd name="T17" fmla="*/ 16 h 61"/>
              <a:gd name="T18" fmla="*/ 35 w 57"/>
              <a:gd name="T19" fmla="*/ 12 h 61"/>
              <a:gd name="T20" fmla="*/ 30 w 57"/>
              <a:gd name="T21" fmla="*/ 9 h 61"/>
              <a:gd name="T22" fmla="*/ 25 w 57"/>
              <a:gd name="T23" fmla="*/ 7 h 61"/>
              <a:gd name="T24" fmla="*/ 21 w 57"/>
              <a:gd name="T25" fmla="*/ 4 h 61"/>
              <a:gd name="T26" fmla="*/ 14 w 57"/>
              <a:gd name="T27" fmla="*/ 2 h 61"/>
              <a:gd name="T28" fmla="*/ 9 w 57"/>
              <a:gd name="T29" fmla="*/ 1 h 61"/>
              <a:gd name="T30" fmla="*/ 4 w 57"/>
              <a:gd name="T31" fmla="*/ 0 h 61"/>
              <a:gd name="T32" fmla="*/ 0 w 57"/>
              <a:gd name="T33" fmla="*/ 12 h 61"/>
              <a:gd name="T34" fmla="*/ 5 w 57"/>
              <a:gd name="T35" fmla="*/ 12 h 61"/>
              <a:gd name="T36" fmla="*/ 10 w 57"/>
              <a:gd name="T37" fmla="*/ 12 h 61"/>
              <a:gd name="T38" fmla="*/ 14 w 57"/>
              <a:gd name="T39" fmla="*/ 14 h 61"/>
              <a:gd name="T40" fmla="*/ 18 w 57"/>
              <a:gd name="T41" fmla="*/ 16 h 61"/>
              <a:gd name="T42" fmla="*/ 22 w 57"/>
              <a:gd name="T43" fmla="*/ 18 h 61"/>
              <a:gd name="T44" fmla="*/ 26 w 57"/>
              <a:gd name="T45" fmla="*/ 21 h 61"/>
              <a:gd name="T46" fmla="*/ 30 w 57"/>
              <a:gd name="T47" fmla="*/ 23 h 61"/>
              <a:gd name="T48" fmla="*/ 34 w 57"/>
              <a:gd name="T49" fmla="*/ 26 h 61"/>
              <a:gd name="T50" fmla="*/ 36 w 57"/>
              <a:gd name="T51" fmla="*/ 30 h 61"/>
              <a:gd name="T52" fmla="*/ 39 w 57"/>
              <a:gd name="T53" fmla="*/ 33 h 61"/>
              <a:gd name="T54" fmla="*/ 42 w 57"/>
              <a:gd name="T55" fmla="*/ 37 h 61"/>
              <a:gd name="T56" fmla="*/ 43 w 57"/>
              <a:gd name="T57" fmla="*/ 43 h 61"/>
              <a:gd name="T58" fmla="*/ 44 w 57"/>
              <a:gd name="T59" fmla="*/ 47 h 61"/>
              <a:gd name="T60" fmla="*/ 46 w 57"/>
              <a:gd name="T61" fmla="*/ 51 h 61"/>
              <a:gd name="T62" fmla="*/ 47 w 57"/>
              <a:gd name="T63" fmla="*/ 57 h 61"/>
              <a:gd name="T64" fmla="*/ 47 w 57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57" y="61"/>
                </a:moveTo>
                <a:lnTo>
                  <a:pt x="57" y="59"/>
                </a:lnTo>
                <a:lnTo>
                  <a:pt x="57" y="56"/>
                </a:lnTo>
                <a:lnTo>
                  <a:pt x="57" y="53"/>
                </a:lnTo>
                <a:lnTo>
                  <a:pt x="57" y="50"/>
                </a:lnTo>
                <a:lnTo>
                  <a:pt x="56" y="46"/>
                </a:lnTo>
                <a:lnTo>
                  <a:pt x="55" y="43"/>
                </a:lnTo>
                <a:lnTo>
                  <a:pt x="55" y="40"/>
                </a:lnTo>
                <a:lnTo>
                  <a:pt x="53" y="37"/>
                </a:lnTo>
                <a:lnTo>
                  <a:pt x="52" y="35"/>
                </a:lnTo>
                <a:lnTo>
                  <a:pt x="51" y="32"/>
                </a:lnTo>
                <a:lnTo>
                  <a:pt x="50" y="30"/>
                </a:lnTo>
                <a:lnTo>
                  <a:pt x="48" y="28"/>
                </a:lnTo>
                <a:lnTo>
                  <a:pt x="47" y="25"/>
                </a:lnTo>
                <a:lnTo>
                  <a:pt x="44" y="22"/>
                </a:lnTo>
                <a:lnTo>
                  <a:pt x="43" y="21"/>
                </a:lnTo>
                <a:lnTo>
                  <a:pt x="42" y="18"/>
                </a:lnTo>
                <a:lnTo>
                  <a:pt x="39" y="16"/>
                </a:lnTo>
                <a:lnTo>
                  <a:pt x="36" y="14"/>
                </a:lnTo>
                <a:lnTo>
                  <a:pt x="35" y="12"/>
                </a:lnTo>
                <a:lnTo>
                  <a:pt x="33" y="11"/>
                </a:lnTo>
                <a:lnTo>
                  <a:pt x="30" y="9"/>
                </a:lnTo>
                <a:lnTo>
                  <a:pt x="27" y="8"/>
                </a:lnTo>
                <a:lnTo>
                  <a:pt x="25" y="7"/>
                </a:lnTo>
                <a:lnTo>
                  <a:pt x="23" y="5"/>
                </a:lnTo>
                <a:lnTo>
                  <a:pt x="21" y="4"/>
                </a:lnTo>
                <a:lnTo>
                  <a:pt x="17" y="2"/>
                </a:lnTo>
                <a:lnTo>
                  <a:pt x="14" y="2"/>
                </a:lnTo>
                <a:lnTo>
                  <a:pt x="12" y="1"/>
                </a:lnTo>
                <a:lnTo>
                  <a:pt x="9" y="1"/>
                </a:lnTo>
                <a:lnTo>
                  <a:pt x="6" y="1"/>
                </a:lnTo>
                <a:lnTo>
                  <a:pt x="4" y="0"/>
                </a:lnTo>
                <a:lnTo>
                  <a:pt x="0" y="0"/>
                </a:lnTo>
                <a:lnTo>
                  <a:pt x="0" y="12"/>
                </a:lnTo>
                <a:lnTo>
                  <a:pt x="2" y="12"/>
                </a:lnTo>
                <a:lnTo>
                  <a:pt x="5" y="12"/>
                </a:lnTo>
                <a:lnTo>
                  <a:pt x="8" y="12"/>
                </a:lnTo>
                <a:lnTo>
                  <a:pt x="10" y="12"/>
                </a:lnTo>
                <a:lnTo>
                  <a:pt x="12" y="14"/>
                </a:lnTo>
                <a:lnTo>
                  <a:pt x="14" y="14"/>
                </a:lnTo>
                <a:lnTo>
                  <a:pt x="17" y="15"/>
                </a:lnTo>
                <a:lnTo>
                  <a:pt x="18" y="16"/>
                </a:lnTo>
                <a:lnTo>
                  <a:pt x="21" y="16"/>
                </a:lnTo>
                <a:lnTo>
                  <a:pt x="22" y="18"/>
                </a:lnTo>
                <a:lnTo>
                  <a:pt x="25" y="19"/>
                </a:lnTo>
                <a:lnTo>
                  <a:pt x="26" y="21"/>
                </a:lnTo>
                <a:lnTo>
                  <a:pt x="29" y="22"/>
                </a:lnTo>
                <a:lnTo>
                  <a:pt x="30" y="23"/>
                </a:lnTo>
                <a:lnTo>
                  <a:pt x="31" y="25"/>
                </a:lnTo>
                <a:lnTo>
                  <a:pt x="34" y="26"/>
                </a:lnTo>
                <a:lnTo>
                  <a:pt x="35" y="28"/>
                </a:lnTo>
                <a:lnTo>
                  <a:pt x="36" y="30"/>
                </a:lnTo>
                <a:lnTo>
                  <a:pt x="38" y="32"/>
                </a:lnTo>
                <a:lnTo>
                  <a:pt x="39" y="33"/>
                </a:lnTo>
                <a:lnTo>
                  <a:pt x="40" y="36"/>
                </a:lnTo>
                <a:lnTo>
                  <a:pt x="42" y="37"/>
                </a:lnTo>
                <a:lnTo>
                  <a:pt x="43" y="40"/>
                </a:lnTo>
                <a:lnTo>
                  <a:pt x="43" y="43"/>
                </a:lnTo>
                <a:lnTo>
                  <a:pt x="44" y="44"/>
                </a:lnTo>
                <a:lnTo>
                  <a:pt x="44" y="47"/>
                </a:lnTo>
                <a:lnTo>
                  <a:pt x="46" y="50"/>
                </a:lnTo>
                <a:lnTo>
                  <a:pt x="46" y="51"/>
                </a:lnTo>
                <a:lnTo>
                  <a:pt x="47" y="54"/>
                </a:lnTo>
                <a:lnTo>
                  <a:pt x="47" y="57"/>
                </a:lnTo>
                <a:lnTo>
                  <a:pt x="47" y="60"/>
                </a:lnTo>
                <a:lnTo>
                  <a:pt x="47" y="61"/>
                </a:lnTo>
                <a:lnTo>
                  <a:pt x="57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0" name="Freeform 18"/>
          <p:cNvSpPr>
            <a:spLocks/>
          </p:cNvSpPr>
          <p:nvPr/>
        </p:nvSpPr>
        <p:spPr bwMode="auto">
          <a:xfrm>
            <a:off x="6464302" y="3416300"/>
            <a:ext cx="92075" cy="96838"/>
          </a:xfrm>
          <a:custGeom>
            <a:avLst/>
            <a:gdLst>
              <a:gd name="T0" fmla="*/ 2 w 58"/>
              <a:gd name="T1" fmla="*/ 12 h 61"/>
              <a:gd name="T2" fmla="*/ 7 w 58"/>
              <a:gd name="T3" fmla="*/ 12 h 61"/>
              <a:gd name="T4" fmla="*/ 11 w 58"/>
              <a:gd name="T5" fmla="*/ 14 h 61"/>
              <a:gd name="T6" fmla="*/ 16 w 58"/>
              <a:gd name="T7" fmla="*/ 15 h 61"/>
              <a:gd name="T8" fmla="*/ 20 w 58"/>
              <a:gd name="T9" fmla="*/ 16 h 61"/>
              <a:gd name="T10" fmla="*/ 24 w 58"/>
              <a:gd name="T11" fmla="*/ 19 h 61"/>
              <a:gd name="T12" fmla="*/ 28 w 58"/>
              <a:gd name="T13" fmla="*/ 22 h 61"/>
              <a:gd name="T14" fmla="*/ 32 w 58"/>
              <a:gd name="T15" fmla="*/ 25 h 61"/>
              <a:gd name="T16" fmla="*/ 34 w 58"/>
              <a:gd name="T17" fmla="*/ 28 h 61"/>
              <a:gd name="T18" fmla="*/ 37 w 58"/>
              <a:gd name="T19" fmla="*/ 32 h 61"/>
              <a:gd name="T20" fmla="*/ 40 w 58"/>
              <a:gd name="T21" fmla="*/ 36 h 61"/>
              <a:gd name="T22" fmla="*/ 42 w 58"/>
              <a:gd name="T23" fmla="*/ 40 h 61"/>
              <a:gd name="T24" fmla="*/ 44 w 58"/>
              <a:gd name="T25" fmla="*/ 44 h 61"/>
              <a:gd name="T26" fmla="*/ 45 w 58"/>
              <a:gd name="T27" fmla="*/ 50 h 61"/>
              <a:gd name="T28" fmla="*/ 46 w 58"/>
              <a:gd name="T29" fmla="*/ 54 h 61"/>
              <a:gd name="T30" fmla="*/ 46 w 58"/>
              <a:gd name="T31" fmla="*/ 60 h 61"/>
              <a:gd name="T32" fmla="*/ 58 w 58"/>
              <a:gd name="T33" fmla="*/ 61 h 61"/>
              <a:gd name="T34" fmla="*/ 57 w 58"/>
              <a:gd name="T35" fmla="*/ 56 h 61"/>
              <a:gd name="T36" fmla="*/ 57 w 58"/>
              <a:gd name="T37" fmla="*/ 50 h 61"/>
              <a:gd name="T38" fmla="*/ 55 w 58"/>
              <a:gd name="T39" fmla="*/ 43 h 61"/>
              <a:gd name="T40" fmla="*/ 53 w 58"/>
              <a:gd name="T41" fmla="*/ 37 h 61"/>
              <a:gd name="T42" fmla="*/ 50 w 58"/>
              <a:gd name="T43" fmla="*/ 32 h 61"/>
              <a:gd name="T44" fmla="*/ 47 w 58"/>
              <a:gd name="T45" fmla="*/ 28 h 61"/>
              <a:gd name="T46" fmla="*/ 45 w 58"/>
              <a:gd name="T47" fmla="*/ 22 h 61"/>
              <a:gd name="T48" fmla="*/ 41 w 58"/>
              <a:gd name="T49" fmla="*/ 18 h 61"/>
              <a:gd name="T50" fmla="*/ 37 w 58"/>
              <a:gd name="T51" fmla="*/ 14 h 61"/>
              <a:gd name="T52" fmla="*/ 32 w 58"/>
              <a:gd name="T53" fmla="*/ 11 h 61"/>
              <a:gd name="T54" fmla="*/ 28 w 58"/>
              <a:gd name="T55" fmla="*/ 8 h 61"/>
              <a:gd name="T56" fmla="*/ 23 w 58"/>
              <a:gd name="T57" fmla="*/ 5 h 61"/>
              <a:gd name="T58" fmla="*/ 17 w 58"/>
              <a:gd name="T59" fmla="*/ 2 h 61"/>
              <a:gd name="T60" fmla="*/ 11 w 58"/>
              <a:gd name="T61" fmla="*/ 1 h 61"/>
              <a:gd name="T62" fmla="*/ 6 w 58"/>
              <a:gd name="T63" fmla="*/ 1 h 61"/>
              <a:gd name="T64" fmla="*/ 0 w 58"/>
              <a:gd name="T65" fmla="*/ 0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0" y="12"/>
                </a:moveTo>
                <a:lnTo>
                  <a:pt x="2" y="12"/>
                </a:lnTo>
                <a:lnTo>
                  <a:pt x="4" y="12"/>
                </a:lnTo>
                <a:lnTo>
                  <a:pt x="7" y="12"/>
                </a:lnTo>
                <a:lnTo>
                  <a:pt x="10" y="12"/>
                </a:lnTo>
                <a:lnTo>
                  <a:pt x="11" y="14"/>
                </a:lnTo>
                <a:lnTo>
                  <a:pt x="13" y="14"/>
                </a:lnTo>
                <a:lnTo>
                  <a:pt x="16" y="15"/>
                </a:lnTo>
                <a:lnTo>
                  <a:pt x="17" y="16"/>
                </a:lnTo>
                <a:lnTo>
                  <a:pt x="20" y="16"/>
                </a:lnTo>
                <a:lnTo>
                  <a:pt x="23" y="18"/>
                </a:lnTo>
                <a:lnTo>
                  <a:pt x="24" y="19"/>
                </a:lnTo>
                <a:lnTo>
                  <a:pt x="25" y="21"/>
                </a:lnTo>
                <a:lnTo>
                  <a:pt x="28" y="22"/>
                </a:lnTo>
                <a:lnTo>
                  <a:pt x="29" y="23"/>
                </a:lnTo>
                <a:lnTo>
                  <a:pt x="32" y="25"/>
                </a:lnTo>
                <a:lnTo>
                  <a:pt x="33" y="26"/>
                </a:lnTo>
                <a:lnTo>
                  <a:pt x="34" y="28"/>
                </a:lnTo>
                <a:lnTo>
                  <a:pt x="36" y="30"/>
                </a:lnTo>
                <a:lnTo>
                  <a:pt x="37" y="32"/>
                </a:lnTo>
                <a:lnTo>
                  <a:pt x="38" y="33"/>
                </a:lnTo>
                <a:lnTo>
                  <a:pt x="40" y="36"/>
                </a:lnTo>
                <a:lnTo>
                  <a:pt x="41" y="37"/>
                </a:lnTo>
                <a:lnTo>
                  <a:pt x="42" y="40"/>
                </a:lnTo>
                <a:lnTo>
                  <a:pt x="42" y="43"/>
                </a:lnTo>
                <a:lnTo>
                  <a:pt x="44" y="44"/>
                </a:lnTo>
                <a:lnTo>
                  <a:pt x="45" y="47"/>
                </a:lnTo>
                <a:lnTo>
                  <a:pt x="45" y="50"/>
                </a:lnTo>
                <a:lnTo>
                  <a:pt x="46" y="51"/>
                </a:lnTo>
                <a:lnTo>
                  <a:pt x="46" y="54"/>
                </a:lnTo>
                <a:lnTo>
                  <a:pt x="46" y="57"/>
                </a:lnTo>
                <a:lnTo>
                  <a:pt x="46" y="60"/>
                </a:lnTo>
                <a:lnTo>
                  <a:pt x="46" y="61"/>
                </a:lnTo>
                <a:lnTo>
                  <a:pt x="58" y="61"/>
                </a:lnTo>
                <a:lnTo>
                  <a:pt x="58" y="59"/>
                </a:lnTo>
                <a:lnTo>
                  <a:pt x="57" y="56"/>
                </a:lnTo>
                <a:lnTo>
                  <a:pt x="57" y="53"/>
                </a:lnTo>
                <a:lnTo>
                  <a:pt x="57" y="50"/>
                </a:lnTo>
                <a:lnTo>
                  <a:pt x="55" y="46"/>
                </a:lnTo>
                <a:lnTo>
                  <a:pt x="55" y="43"/>
                </a:lnTo>
                <a:lnTo>
                  <a:pt x="54" y="40"/>
                </a:lnTo>
                <a:lnTo>
                  <a:pt x="53" y="37"/>
                </a:lnTo>
                <a:lnTo>
                  <a:pt x="51" y="35"/>
                </a:lnTo>
                <a:lnTo>
                  <a:pt x="50" y="32"/>
                </a:lnTo>
                <a:lnTo>
                  <a:pt x="49" y="30"/>
                </a:lnTo>
                <a:lnTo>
                  <a:pt x="47" y="28"/>
                </a:lnTo>
                <a:lnTo>
                  <a:pt x="46" y="25"/>
                </a:lnTo>
                <a:lnTo>
                  <a:pt x="45" y="22"/>
                </a:lnTo>
                <a:lnTo>
                  <a:pt x="42" y="21"/>
                </a:lnTo>
                <a:lnTo>
                  <a:pt x="41" y="18"/>
                </a:lnTo>
                <a:lnTo>
                  <a:pt x="38" y="16"/>
                </a:lnTo>
                <a:lnTo>
                  <a:pt x="37" y="14"/>
                </a:lnTo>
                <a:lnTo>
                  <a:pt x="34" y="12"/>
                </a:lnTo>
                <a:lnTo>
                  <a:pt x="32" y="11"/>
                </a:lnTo>
                <a:lnTo>
                  <a:pt x="29" y="9"/>
                </a:lnTo>
                <a:lnTo>
                  <a:pt x="28" y="8"/>
                </a:lnTo>
                <a:lnTo>
                  <a:pt x="25" y="7"/>
                </a:lnTo>
                <a:lnTo>
                  <a:pt x="23" y="5"/>
                </a:lnTo>
                <a:lnTo>
                  <a:pt x="20" y="4"/>
                </a:lnTo>
                <a:lnTo>
                  <a:pt x="17" y="2"/>
                </a:lnTo>
                <a:lnTo>
                  <a:pt x="15" y="2"/>
                </a:lnTo>
                <a:lnTo>
                  <a:pt x="11" y="1"/>
                </a:lnTo>
                <a:lnTo>
                  <a:pt x="8" y="1"/>
                </a:lnTo>
                <a:lnTo>
                  <a:pt x="6" y="1"/>
                </a:lnTo>
                <a:lnTo>
                  <a:pt x="3" y="0"/>
                </a:lnTo>
                <a:lnTo>
                  <a:pt x="0" y="0"/>
                </a:lnTo>
                <a:lnTo>
                  <a:pt x="0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1" name="Freeform 19"/>
          <p:cNvSpPr>
            <a:spLocks/>
          </p:cNvSpPr>
          <p:nvPr/>
        </p:nvSpPr>
        <p:spPr bwMode="auto">
          <a:xfrm>
            <a:off x="6370638" y="3416300"/>
            <a:ext cx="93662" cy="96838"/>
          </a:xfrm>
          <a:custGeom>
            <a:avLst/>
            <a:gdLst>
              <a:gd name="T0" fmla="*/ 12 w 59"/>
              <a:gd name="T1" fmla="*/ 60 h 61"/>
              <a:gd name="T2" fmla="*/ 12 w 59"/>
              <a:gd name="T3" fmla="*/ 54 h 61"/>
              <a:gd name="T4" fmla="*/ 14 w 59"/>
              <a:gd name="T5" fmla="*/ 50 h 61"/>
              <a:gd name="T6" fmla="*/ 15 w 59"/>
              <a:gd name="T7" fmla="*/ 44 h 61"/>
              <a:gd name="T8" fmla="*/ 16 w 59"/>
              <a:gd name="T9" fmla="*/ 40 h 61"/>
              <a:gd name="T10" fmla="*/ 19 w 59"/>
              <a:gd name="T11" fmla="*/ 36 h 61"/>
              <a:gd name="T12" fmla="*/ 21 w 59"/>
              <a:gd name="T13" fmla="*/ 32 h 61"/>
              <a:gd name="T14" fmla="*/ 24 w 59"/>
              <a:gd name="T15" fmla="*/ 28 h 61"/>
              <a:gd name="T16" fmla="*/ 28 w 59"/>
              <a:gd name="T17" fmla="*/ 25 h 61"/>
              <a:gd name="T18" fmla="*/ 31 w 59"/>
              <a:gd name="T19" fmla="*/ 22 h 61"/>
              <a:gd name="T20" fmla="*/ 35 w 59"/>
              <a:gd name="T21" fmla="*/ 19 h 61"/>
              <a:gd name="T22" fmla="*/ 38 w 59"/>
              <a:gd name="T23" fmla="*/ 16 h 61"/>
              <a:gd name="T24" fmla="*/ 42 w 59"/>
              <a:gd name="T25" fmla="*/ 15 h 61"/>
              <a:gd name="T26" fmla="*/ 48 w 59"/>
              <a:gd name="T27" fmla="*/ 14 h 61"/>
              <a:gd name="T28" fmla="*/ 52 w 59"/>
              <a:gd name="T29" fmla="*/ 12 h 61"/>
              <a:gd name="T30" fmla="*/ 57 w 59"/>
              <a:gd name="T31" fmla="*/ 12 h 61"/>
              <a:gd name="T32" fmla="*/ 59 w 59"/>
              <a:gd name="T33" fmla="*/ 0 h 61"/>
              <a:gd name="T34" fmla="*/ 53 w 59"/>
              <a:gd name="T35" fmla="*/ 1 h 61"/>
              <a:gd name="T36" fmla="*/ 48 w 59"/>
              <a:gd name="T37" fmla="*/ 1 h 61"/>
              <a:gd name="T38" fmla="*/ 41 w 59"/>
              <a:gd name="T39" fmla="*/ 2 h 61"/>
              <a:gd name="T40" fmla="*/ 36 w 59"/>
              <a:gd name="T41" fmla="*/ 5 h 61"/>
              <a:gd name="T42" fmla="*/ 32 w 59"/>
              <a:gd name="T43" fmla="*/ 8 h 61"/>
              <a:gd name="T44" fmla="*/ 27 w 59"/>
              <a:gd name="T45" fmla="*/ 11 h 61"/>
              <a:gd name="T46" fmla="*/ 23 w 59"/>
              <a:gd name="T47" fmla="*/ 14 h 61"/>
              <a:gd name="T48" fmla="*/ 17 w 59"/>
              <a:gd name="T49" fmla="*/ 18 h 61"/>
              <a:gd name="T50" fmla="*/ 15 w 59"/>
              <a:gd name="T51" fmla="*/ 22 h 61"/>
              <a:gd name="T52" fmla="*/ 11 w 59"/>
              <a:gd name="T53" fmla="*/ 28 h 61"/>
              <a:gd name="T54" fmla="*/ 8 w 59"/>
              <a:gd name="T55" fmla="*/ 32 h 61"/>
              <a:gd name="T56" fmla="*/ 6 w 59"/>
              <a:gd name="T57" fmla="*/ 37 h 61"/>
              <a:gd name="T58" fmla="*/ 3 w 59"/>
              <a:gd name="T59" fmla="*/ 43 h 61"/>
              <a:gd name="T60" fmla="*/ 2 w 59"/>
              <a:gd name="T61" fmla="*/ 50 h 61"/>
              <a:gd name="T62" fmla="*/ 2 w 59"/>
              <a:gd name="T63" fmla="*/ 56 h 61"/>
              <a:gd name="T64" fmla="*/ 0 w 59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1"/>
              <a:gd name="T101" fmla="*/ 59 w 59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1">
                <a:moveTo>
                  <a:pt x="12" y="61"/>
                </a:moveTo>
                <a:lnTo>
                  <a:pt x="12" y="60"/>
                </a:lnTo>
                <a:lnTo>
                  <a:pt x="12" y="57"/>
                </a:lnTo>
                <a:lnTo>
                  <a:pt x="12" y="54"/>
                </a:lnTo>
                <a:lnTo>
                  <a:pt x="14" y="51"/>
                </a:lnTo>
                <a:lnTo>
                  <a:pt x="14" y="50"/>
                </a:lnTo>
                <a:lnTo>
                  <a:pt x="14" y="47"/>
                </a:lnTo>
                <a:lnTo>
                  <a:pt x="15" y="44"/>
                </a:lnTo>
                <a:lnTo>
                  <a:pt x="16" y="43"/>
                </a:lnTo>
                <a:lnTo>
                  <a:pt x="16" y="40"/>
                </a:lnTo>
                <a:lnTo>
                  <a:pt x="17" y="37"/>
                </a:lnTo>
                <a:lnTo>
                  <a:pt x="19" y="36"/>
                </a:lnTo>
                <a:lnTo>
                  <a:pt x="20" y="33"/>
                </a:lnTo>
                <a:lnTo>
                  <a:pt x="21" y="32"/>
                </a:lnTo>
                <a:lnTo>
                  <a:pt x="23" y="30"/>
                </a:lnTo>
                <a:lnTo>
                  <a:pt x="24" y="28"/>
                </a:lnTo>
                <a:lnTo>
                  <a:pt x="25" y="26"/>
                </a:lnTo>
                <a:lnTo>
                  <a:pt x="28" y="25"/>
                </a:lnTo>
                <a:lnTo>
                  <a:pt x="29" y="23"/>
                </a:lnTo>
                <a:lnTo>
                  <a:pt x="31" y="22"/>
                </a:lnTo>
                <a:lnTo>
                  <a:pt x="33" y="21"/>
                </a:lnTo>
                <a:lnTo>
                  <a:pt x="35" y="19"/>
                </a:lnTo>
                <a:lnTo>
                  <a:pt x="37" y="18"/>
                </a:lnTo>
                <a:lnTo>
                  <a:pt x="38" y="16"/>
                </a:lnTo>
                <a:lnTo>
                  <a:pt x="41" y="16"/>
                </a:lnTo>
                <a:lnTo>
                  <a:pt x="42" y="15"/>
                </a:lnTo>
                <a:lnTo>
                  <a:pt x="45" y="14"/>
                </a:lnTo>
                <a:lnTo>
                  <a:pt x="48" y="14"/>
                </a:lnTo>
                <a:lnTo>
                  <a:pt x="49" y="12"/>
                </a:lnTo>
                <a:lnTo>
                  <a:pt x="52" y="12"/>
                </a:lnTo>
                <a:lnTo>
                  <a:pt x="54" y="12"/>
                </a:lnTo>
                <a:lnTo>
                  <a:pt x="57" y="12"/>
                </a:lnTo>
                <a:lnTo>
                  <a:pt x="59" y="12"/>
                </a:lnTo>
                <a:lnTo>
                  <a:pt x="59" y="0"/>
                </a:lnTo>
                <a:lnTo>
                  <a:pt x="55" y="0"/>
                </a:lnTo>
                <a:lnTo>
                  <a:pt x="53" y="1"/>
                </a:lnTo>
                <a:lnTo>
                  <a:pt x="50" y="1"/>
                </a:lnTo>
                <a:lnTo>
                  <a:pt x="48" y="1"/>
                </a:lnTo>
                <a:lnTo>
                  <a:pt x="45" y="2"/>
                </a:lnTo>
                <a:lnTo>
                  <a:pt x="41" y="2"/>
                </a:lnTo>
                <a:lnTo>
                  <a:pt x="38" y="4"/>
                </a:lnTo>
                <a:lnTo>
                  <a:pt x="36" y="5"/>
                </a:lnTo>
                <a:lnTo>
                  <a:pt x="33" y="7"/>
                </a:lnTo>
                <a:lnTo>
                  <a:pt x="32" y="8"/>
                </a:lnTo>
                <a:lnTo>
                  <a:pt x="29" y="9"/>
                </a:lnTo>
                <a:lnTo>
                  <a:pt x="27" y="11"/>
                </a:lnTo>
                <a:lnTo>
                  <a:pt x="24" y="12"/>
                </a:lnTo>
                <a:lnTo>
                  <a:pt x="23" y="14"/>
                </a:lnTo>
                <a:lnTo>
                  <a:pt x="20" y="16"/>
                </a:lnTo>
                <a:lnTo>
                  <a:pt x="17" y="18"/>
                </a:lnTo>
                <a:lnTo>
                  <a:pt x="16" y="21"/>
                </a:lnTo>
                <a:lnTo>
                  <a:pt x="15" y="22"/>
                </a:lnTo>
                <a:lnTo>
                  <a:pt x="12" y="25"/>
                </a:lnTo>
                <a:lnTo>
                  <a:pt x="11" y="28"/>
                </a:lnTo>
                <a:lnTo>
                  <a:pt x="10" y="30"/>
                </a:lnTo>
                <a:lnTo>
                  <a:pt x="8" y="32"/>
                </a:lnTo>
                <a:lnTo>
                  <a:pt x="7" y="35"/>
                </a:lnTo>
                <a:lnTo>
                  <a:pt x="6" y="37"/>
                </a:lnTo>
                <a:lnTo>
                  <a:pt x="4" y="40"/>
                </a:lnTo>
                <a:lnTo>
                  <a:pt x="3" y="43"/>
                </a:lnTo>
                <a:lnTo>
                  <a:pt x="3" y="46"/>
                </a:lnTo>
                <a:lnTo>
                  <a:pt x="2" y="50"/>
                </a:lnTo>
                <a:lnTo>
                  <a:pt x="2" y="53"/>
                </a:lnTo>
                <a:lnTo>
                  <a:pt x="2" y="56"/>
                </a:lnTo>
                <a:lnTo>
                  <a:pt x="0" y="59"/>
                </a:lnTo>
                <a:lnTo>
                  <a:pt x="0" y="61"/>
                </a:lnTo>
                <a:lnTo>
                  <a:pt x="12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2" name="Freeform 20"/>
          <p:cNvSpPr>
            <a:spLocks/>
          </p:cNvSpPr>
          <p:nvPr/>
        </p:nvSpPr>
        <p:spPr bwMode="auto">
          <a:xfrm>
            <a:off x="6207127" y="3416300"/>
            <a:ext cx="92075" cy="96838"/>
          </a:xfrm>
          <a:custGeom>
            <a:avLst/>
            <a:gdLst>
              <a:gd name="T0" fmla="*/ 54 w 58"/>
              <a:gd name="T1" fmla="*/ 0 h 61"/>
              <a:gd name="T2" fmla="*/ 48 w 58"/>
              <a:gd name="T3" fmla="*/ 1 h 61"/>
              <a:gd name="T4" fmla="*/ 43 w 58"/>
              <a:gd name="T5" fmla="*/ 2 h 61"/>
              <a:gd name="T6" fmla="*/ 38 w 58"/>
              <a:gd name="T7" fmla="*/ 4 h 61"/>
              <a:gd name="T8" fmla="*/ 33 w 58"/>
              <a:gd name="T9" fmla="*/ 7 h 61"/>
              <a:gd name="T10" fmla="*/ 28 w 58"/>
              <a:gd name="T11" fmla="*/ 9 h 61"/>
              <a:gd name="T12" fmla="*/ 22 w 58"/>
              <a:gd name="T13" fmla="*/ 12 h 61"/>
              <a:gd name="T14" fmla="*/ 18 w 58"/>
              <a:gd name="T15" fmla="*/ 16 h 61"/>
              <a:gd name="T16" fmla="*/ 14 w 58"/>
              <a:gd name="T17" fmla="*/ 21 h 61"/>
              <a:gd name="T18" fmla="*/ 11 w 58"/>
              <a:gd name="T19" fmla="*/ 25 h 61"/>
              <a:gd name="T20" fmla="*/ 8 w 58"/>
              <a:gd name="T21" fmla="*/ 30 h 61"/>
              <a:gd name="T22" fmla="*/ 5 w 58"/>
              <a:gd name="T23" fmla="*/ 35 h 61"/>
              <a:gd name="T24" fmla="*/ 3 w 58"/>
              <a:gd name="T25" fmla="*/ 40 h 61"/>
              <a:gd name="T26" fmla="*/ 1 w 58"/>
              <a:gd name="T27" fmla="*/ 46 h 61"/>
              <a:gd name="T28" fmla="*/ 0 w 58"/>
              <a:gd name="T29" fmla="*/ 53 h 61"/>
              <a:gd name="T30" fmla="*/ 0 w 58"/>
              <a:gd name="T31" fmla="*/ 59 h 61"/>
              <a:gd name="T32" fmla="*/ 11 w 58"/>
              <a:gd name="T33" fmla="*/ 61 h 61"/>
              <a:gd name="T34" fmla="*/ 11 w 58"/>
              <a:gd name="T35" fmla="*/ 57 h 61"/>
              <a:gd name="T36" fmla="*/ 12 w 58"/>
              <a:gd name="T37" fmla="*/ 51 h 61"/>
              <a:gd name="T38" fmla="*/ 13 w 58"/>
              <a:gd name="T39" fmla="*/ 47 h 61"/>
              <a:gd name="T40" fmla="*/ 14 w 58"/>
              <a:gd name="T41" fmla="*/ 43 h 61"/>
              <a:gd name="T42" fmla="*/ 16 w 58"/>
              <a:gd name="T43" fmla="*/ 37 h 61"/>
              <a:gd name="T44" fmla="*/ 18 w 58"/>
              <a:gd name="T45" fmla="*/ 33 h 61"/>
              <a:gd name="T46" fmla="*/ 21 w 58"/>
              <a:gd name="T47" fmla="*/ 30 h 61"/>
              <a:gd name="T48" fmla="*/ 24 w 58"/>
              <a:gd name="T49" fmla="*/ 26 h 61"/>
              <a:gd name="T50" fmla="*/ 28 w 58"/>
              <a:gd name="T51" fmla="*/ 23 h 61"/>
              <a:gd name="T52" fmla="*/ 31 w 58"/>
              <a:gd name="T53" fmla="*/ 21 h 61"/>
              <a:gd name="T54" fmla="*/ 35 w 58"/>
              <a:gd name="T55" fmla="*/ 18 h 61"/>
              <a:gd name="T56" fmla="*/ 39 w 58"/>
              <a:gd name="T57" fmla="*/ 16 h 61"/>
              <a:gd name="T58" fmla="*/ 43 w 58"/>
              <a:gd name="T59" fmla="*/ 14 h 61"/>
              <a:gd name="T60" fmla="*/ 48 w 58"/>
              <a:gd name="T61" fmla="*/ 12 h 61"/>
              <a:gd name="T62" fmla="*/ 52 w 58"/>
              <a:gd name="T63" fmla="*/ 12 h 61"/>
              <a:gd name="T64" fmla="*/ 58 w 58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0"/>
                </a:moveTo>
                <a:lnTo>
                  <a:pt x="54" y="0"/>
                </a:lnTo>
                <a:lnTo>
                  <a:pt x="51" y="1"/>
                </a:lnTo>
                <a:lnTo>
                  <a:pt x="48" y="1"/>
                </a:lnTo>
                <a:lnTo>
                  <a:pt x="46" y="1"/>
                </a:lnTo>
                <a:lnTo>
                  <a:pt x="43" y="2"/>
                </a:lnTo>
                <a:lnTo>
                  <a:pt x="41" y="2"/>
                </a:lnTo>
                <a:lnTo>
                  <a:pt x="38" y="4"/>
                </a:lnTo>
                <a:lnTo>
                  <a:pt x="35" y="5"/>
                </a:lnTo>
                <a:lnTo>
                  <a:pt x="33" y="7"/>
                </a:lnTo>
                <a:lnTo>
                  <a:pt x="30" y="8"/>
                </a:lnTo>
                <a:lnTo>
                  <a:pt x="28" y="9"/>
                </a:lnTo>
                <a:lnTo>
                  <a:pt x="25" y="11"/>
                </a:lnTo>
                <a:lnTo>
                  <a:pt x="22" y="12"/>
                </a:lnTo>
                <a:lnTo>
                  <a:pt x="21" y="14"/>
                </a:lnTo>
                <a:lnTo>
                  <a:pt x="18" y="16"/>
                </a:lnTo>
                <a:lnTo>
                  <a:pt x="17" y="18"/>
                </a:lnTo>
                <a:lnTo>
                  <a:pt x="14" y="21"/>
                </a:lnTo>
                <a:lnTo>
                  <a:pt x="13" y="22"/>
                </a:lnTo>
                <a:lnTo>
                  <a:pt x="11" y="25"/>
                </a:lnTo>
                <a:lnTo>
                  <a:pt x="9" y="28"/>
                </a:lnTo>
                <a:lnTo>
                  <a:pt x="8" y="30"/>
                </a:lnTo>
                <a:lnTo>
                  <a:pt x="7" y="32"/>
                </a:lnTo>
                <a:lnTo>
                  <a:pt x="5" y="35"/>
                </a:lnTo>
                <a:lnTo>
                  <a:pt x="4" y="37"/>
                </a:lnTo>
                <a:lnTo>
                  <a:pt x="3" y="40"/>
                </a:lnTo>
                <a:lnTo>
                  <a:pt x="3" y="43"/>
                </a:lnTo>
                <a:lnTo>
                  <a:pt x="1" y="46"/>
                </a:lnTo>
                <a:lnTo>
                  <a:pt x="1" y="50"/>
                </a:lnTo>
                <a:lnTo>
                  <a:pt x="0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1" y="61"/>
                </a:lnTo>
                <a:lnTo>
                  <a:pt x="11" y="60"/>
                </a:lnTo>
                <a:lnTo>
                  <a:pt x="11" y="57"/>
                </a:lnTo>
                <a:lnTo>
                  <a:pt x="11" y="54"/>
                </a:lnTo>
                <a:lnTo>
                  <a:pt x="12" y="51"/>
                </a:lnTo>
                <a:lnTo>
                  <a:pt x="12" y="50"/>
                </a:lnTo>
                <a:lnTo>
                  <a:pt x="13" y="47"/>
                </a:lnTo>
                <a:lnTo>
                  <a:pt x="13" y="44"/>
                </a:lnTo>
                <a:lnTo>
                  <a:pt x="14" y="43"/>
                </a:lnTo>
                <a:lnTo>
                  <a:pt x="16" y="40"/>
                </a:lnTo>
                <a:lnTo>
                  <a:pt x="16" y="37"/>
                </a:lnTo>
                <a:lnTo>
                  <a:pt x="17" y="36"/>
                </a:lnTo>
                <a:lnTo>
                  <a:pt x="18" y="33"/>
                </a:lnTo>
                <a:lnTo>
                  <a:pt x="20" y="32"/>
                </a:lnTo>
                <a:lnTo>
                  <a:pt x="21" y="30"/>
                </a:lnTo>
                <a:lnTo>
                  <a:pt x="22" y="28"/>
                </a:lnTo>
                <a:lnTo>
                  <a:pt x="24" y="26"/>
                </a:lnTo>
                <a:lnTo>
                  <a:pt x="26" y="25"/>
                </a:lnTo>
                <a:lnTo>
                  <a:pt x="28" y="23"/>
                </a:lnTo>
                <a:lnTo>
                  <a:pt x="29" y="22"/>
                </a:lnTo>
                <a:lnTo>
                  <a:pt x="31" y="21"/>
                </a:lnTo>
                <a:lnTo>
                  <a:pt x="33" y="19"/>
                </a:lnTo>
                <a:lnTo>
                  <a:pt x="35" y="18"/>
                </a:lnTo>
                <a:lnTo>
                  <a:pt x="37" y="16"/>
                </a:lnTo>
                <a:lnTo>
                  <a:pt x="39" y="16"/>
                </a:lnTo>
                <a:lnTo>
                  <a:pt x="41" y="15"/>
                </a:lnTo>
                <a:lnTo>
                  <a:pt x="43" y="14"/>
                </a:lnTo>
                <a:lnTo>
                  <a:pt x="46" y="14"/>
                </a:lnTo>
                <a:lnTo>
                  <a:pt x="48" y="12"/>
                </a:lnTo>
                <a:lnTo>
                  <a:pt x="50" y="12"/>
                </a:lnTo>
                <a:lnTo>
                  <a:pt x="52" y="12"/>
                </a:lnTo>
                <a:lnTo>
                  <a:pt x="55" y="12"/>
                </a:lnTo>
                <a:lnTo>
                  <a:pt x="58" y="12"/>
                </a:lnTo>
                <a:lnTo>
                  <a:pt x="5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3" name="Freeform 21"/>
          <p:cNvSpPr>
            <a:spLocks/>
          </p:cNvSpPr>
          <p:nvPr/>
        </p:nvSpPr>
        <p:spPr bwMode="auto">
          <a:xfrm>
            <a:off x="6299200" y="3416300"/>
            <a:ext cx="90488" cy="96838"/>
          </a:xfrm>
          <a:custGeom>
            <a:avLst/>
            <a:gdLst>
              <a:gd name="T0" fmla="*/ 57 w 57"/>
              <a:gd name="T1" fmla="*/ 59 h 61"/>
              <a:gd name="T2" fmla="*/ 56 w 57"/>
              <a:gd name="T3" fmla="*/ 53 h 61"/>
              <a:gd name="T4" fmla="*/ 55 w 57"/>
              <a:gd name="T5" fmla="*/ 46 h 61"/>
              <a:gd name="T6" fmla="*/ 53 w 57"/>
              <a:gd name="T7" fmla="*/ 40 h 61"/>
              <a:gd name="T8" fmla="*/ 51 w 57"/>
              <a:gd name="T9" fmla="*/ 35 h 61"/>
              <a:gd name="T10" fmla="*/ 48 w 57"/>
              <a:gd name="T11" fmla="*/ 30 h 61"/>
              <a:gd name="T12" fmla="*/ 45 w 57"/>
              <a:gd name="T13" fmla="*/ 25 h 61"/>
              <a:gd name="T14" fmla="*/ 42 w 57"/>
              <a:gd name="T15" fmla="*/ 21 h 61"/>
              <a:gd name="T16" fmla="*/ 38 w 57"/>
              <a:gd name="T17" fmla="*/ 16 h 61"/>
              <a:gd name="T18" fmla="*/ 34 w 57"/>
              <a:gd name="T19" fmla="*/ 12 h 61"/>
              <a:gd name="T20" fmla="*/ 30 w 57"/>
              <a:gd name="T21" fmla="*/ 9 h 61"/>
              <a:gd name="T22" fmla="*/ 25 w 57"/>
              <a:gd name="T23" fmla="*/ 7 h 61"/>
              <a:gd name="T24" fmla="*/ 19 w 57"/>
              <a:gd name="T25" fmla="*/ 4 h 61"/>
              <a:gd name="T26" fmla="*/ 14 w 57"/>
              <a:gd name="T27" fmla="*/ 2 h 61"/>
              <a:gd name="T28" fmla="*/ 8 w 57"/>
              <a:gd name="T29" fmla="*/ 1 h 61"/>
              <a:gd name="T30" fmla="*/ 2 w 57"/>
              <a:gd name="T31" fmla="*/ 0 h 61"/>
              <a:gd name="T32" fmla="*/ 0 w 57"/>
              <a:gd name="T33" fmla="*/ 12 h 61"/>
              <a:gd name="T34" fmla="*/ 4 w 57"/>
              <a:gd name="T35" fmla="*/ 12 h 61"/>
              <a:gd name="T36" fmla="*/ 9 w 57"/>
              <a:gd name="T37" fmla="*/ 12 h 61"/>
              <a:gd name="T38" fmla="*/ 13 w 57"/>
              <a:gd name="T39" fmla="*/ 14 h 61"/>
              <a:gd name="T40" fmla="*/ 18 w 57"/>
              <a:gd name="T41" fmla="*/ 16 h 61"/>
              <a:gd name="T42" fmla="*/ 22 w 57"/>
              <a:gd name="T43" fmla="*/ 18 h 61"/>
              <a:gd name="T44" fmla="*/ 26 w 57"/>
              <a:gd name="T45" fmla="*/ 21 h 61"/>
              <a:gd name="T46" fmla="*/ 28 w 57"/>
              <a:gd name="T47" fmla="*/ 23 h 61"/>
              <a:gd name="T48" fmla="*/ 32 w 57"/>
              <a:gd name="T49" fmla="*/ 26 h 61"/>
              <a:gd name="T50" fmla="*/ 35 w 57"/>
              <a:gd name="T51" fmla="*/ 30 h 61"/>
              <a:gd name="T52" fmla="*/ 38 w 57"/>
              <a:gd name="T53" fmla="*/ 33 h 61"/>
              <a:gd name="T54" fmla="*/ 40 w 57"/>
              <a:gd name="T55" fmla="*/ 37 h 61"/>
              <a:gd name="T56" fmla="*/ 43 w 57"/>
              <a:gd name="T57" fmla="*/ 43 h 61"/>
              <a:gd name="T58" fmla="*/ 44 w 57"/>
              <a:gd name="T59" fmla="*/ 47 h 61"/>
              <a:gd name="T60" fmla="*/ 45 w 57"/>
              <a:gd name="T61" fmla="*/ 51 h 61"/>
              <a:gd name="T62" fmla="*/ 45 w 57"/>
              <a:gd name="T63" fmla="*/ 57 h 61"/>
              <a:gd name="T64" fmla="*/ 45 w 57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57" y="61"/>
                </a:moveTo>
                <a:lnTo>
                  <a:pt x="57" y="59"/>
                </a:lnTo>
                <a:lnTo>
                  <a:pt x="57" y="56"/>
                </a:lnTo>
                <a:lnTo>
                  <a:pt x="56" y="53"/>
                </a:lnTo>
                <a:lnTo>
                  <a:pt x="56" y="50"/>
                </a:lnTo>
                <a:lnTo>
                  <a:pt x="55" y="46"/>
                </a:lnTo>
                <a:lnTo>
                  <a:pt x="55" y="43"/>
                </a:lnTo>
                <a:lnTo>
                  <a:pt x="53" y="40"/>
                </a:lnTo>
                <a:lnTo>
                  <a:pt x="52" y="37"/>
                </a:lnTo>
                <a:lnTo>
                  <a:pt x="51" y="35"/>
                </a:lnTo>
                <a:lnTo>
                  <a:pt x="49" y="32"/>
                </a:lnTo>
                <a:lnTo>
                  <a:pt x="48" y="30"/>
                </a:lnTo>
                <a:lnTo>
                  <a:pt x="47" y="28"/>
                </a:lnTo>
                <a:lnTo>
                  <a:pt x="45" y="25"/>
                </a:lnTo>
                <a:lnTo>
                  <a:pt x="44" y="22"/>
                </a:lnTo>
                <a:lnTo>
                  <a:pt x="42" y="21"/>
                </a:lnTo>
                <a:lnTo>
                  <a:pt x="40" y="18"/>
                </a:lnTo>
                <a:lnTo>
                  <a:pt x="38" y="16"/>
                </a:lnTo>
                <a:lnTo>
                  <a:pt x="36" y="14"/>
                </a:lnTo>
                <a:lnTo>
                  <a:pt x="34" y="12"/>
                </a:lnTo>
                <a:lnTo>
                  <a:pt x="31" y="11"/>
                </a:lnTo>
                <a:lnTo>
                  <a:pt x="30" y="9"/>
                </a:lnTo>
                <a:lnTo>
                  <a:pt x="27" y="8"/>
                </a:lnTo>
                <a:lnTo>
                  <a:pt x="25" y="7"/>
                </a:lnTo>
                <a:lnTo>
                  <a:pt x="22" y="5"/>
                </a:lnTo>
                <a:lnTo>
                  <a:pt x="19" y="4"/>
                </a:lnTo>
                <a:lnTo>
                  <a:pt x="17" y="2"/>
                </a:lnTo>
                <a:lnTo>
                  <a:pt x="14" y="2"/>
                </a:lnTo>
                <a:lnTo>
                  <a:pt x="11" y="1"/>
                </a:lnTo>
                <a:lnTo>
                  <a:pt x="8" y="1"/>
                </a:lnTo>
                <a:lnTo>
                  <a:pt x="5" y="1"/>
                </a:lnTo>
                <a:lnTo>
                  <a:pt x="2" y="0"/>
                </a:lnTo>
                <a:lnTo>
                  <a:pt x="0" y="0"/>
                </a:lnTo>
                <a:lnTo>
                  <a:pt x="0" y="12"/>
                </a:lnTo>
                <a:lnTo>
                  <a:pt x="2" y="12"/>
                </a:lnTo>
                <a:lnTo>
                  <a:pt x="4" y="12"/>
                </a:lnTo>
                <a:lnTo>
                  <a:pt x="6" y="12"/>
                </a:lnTo>
                <a:lnTo>
                  <a:pt x="9" y="12"/>
                </a:lnTo>
                <a:lnTo>
                  <a:pt x="11" y="14"/>
                </a:lnTo>
                <a:lnTo>
                  <a:pt x="13" y="14"/>
                </a:lnTo>
                <a:lnTo>
                  <a:pt x="15" y="15"/>
                </a:lnTo>
                <a:lnTo>
                  <a:pt x="18" y="16"/>
                </a:lnTo>
                <a:lnTo>
                  <a:pt x="19" y="16"/>
                </a:lnTo>
                <a:lnTo>
                  <a:pt x="22" y="18"/>
                </a:lnTo>
                <a:lnTo>
                  <a:pt x="23" y="19"/>
                </a:lnTo>
                <a:lnTo>
                  <a:pt x="26" y="21"/>
                </a:lnTo>
                <a:lnTo>
                  <a:pt x="27" y="22"/>
                </a:lnTo>
                <a:lnTo>
                  <a:pt x="28" y="23"/>
                </a:lnTo>
                <a:lnTo>
                  <a:pt x="31" y="25"/>
                </a:lnTo>
                <a:lnTo>
                  <a:pt x="32" y="26"/>
                </a:lnTo>
                <a:lnTo>
                  <a:pt x="34" y="28"/>
                </a:lnTo>
                <a:lnTo>
                  <a:pt x="35" y="30"/>
                </a:lnTo>
                <a:lnTo>
                  <a:pt x="36" y="32"/>
                </a:lnTo>
                <a:lnTo>
                  <a:pt x="38" y="33"/>
                </a:lnTo>
                <a:lnTo>
                  <a:pt x="39" y="36"/>
                </a:lnTo>
                <a:lnTo>
                  <a:pt x="40" y="37"/>
                </a:lnTo>
                <a:lnTo>
                  <a:pt x="42" y="40"/>
                </a:lnTo>
                <a:lnTo>
                  <a:pt x="43" y="43"/>
                </a:lnTo>
                <a:lnTo>
                  <a:pt x="43" y="44"/>
                </a:lnTo>
                <a:lnTo>
                  <a:pt x="44" y="47"/>
                </a:lnTo>
                <a:lnTo>
                  <a:pt x="44" y="50"/>
                </a:lnTo>
                <a:lnTo>
                  <a:pt x="45" y="51"/>
                </a:lnTo>
                <a:lnTo>
                  <a:pt x="45" y="54"/>
                </a:lnTo>
                <a:lnTo>
                  <a:pt x="45" y="57"/>
                </a:lnTo>
                <a:lnTo>
                  <a:pt x="45" y="60"/>
                </a:lnTo>
                <a:lnTo>
                  <a:pt x="45" y="61"/>
                </a:lnTo>
                <a:lnTo>
                  <a:pt x="57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4" name="Freeform 22"/>
          <p:cNvSpPr>
            <a:spLocks/>
          </p:cNvSpPr>
          <p:nvPr/>
        </p:nvSpPr>
        <p:spPr bwMode="auto">
          <a:xfrm>
            <a:off x="6132515" y="3416300"/>
            <a:ext cx="92075" cy="96838"/>
          </a:xfrm>
          <a:custGeom>
            <a:avLst/>
            <a:gdLst>
              <a:gd name="T0" fmla="*/ 3 w 58"/>
              <a:gd name="T1" fmla="*/ 12 h 61"/>
              <a:gd name="T2" fmla="*/ 6 w 58"/>
              <a:gd name="T3" fmla="*/ 12 h 61"/>
              <a:gd name="T4" fmla="*/ 12 w 58"/>
              <a:gd name="T5" fmla="*/ 14 h 61"/>
              <a:gd name="T6" fmla="*/ 16 w 58"/>
              <a:gd name="T7" fmla="*/ 15 h 61"/>
              <a:gd name="T8" fmla="*/ 20 w 58"/>
              <a:gd name="T9" fmla="*/ 16 h 61"/>
              <a:gd name="T10" fmla="*/ 24 w 58"/>
              <a:gd name="T11" fmla="*/ 19 h 61"/>
              <a:gd name="T12" fmla="*/ 27 w 58"/>
              <a:gd name="T13" fmla="*/ 22 h 61"/>
              <a:gd name="T14" fmla="*/ 31 w 58"/>
              <a:gd name="T15" fmla="*/ 25 h 61"/>
              <a:gd name="T16" fmla="*/ 34 w 58"/>
              <a:gd name="T17" fmla="*/ 28 h 61"/>
              <a:gd name="T18" fmla="*/ 38 w 58"/>
              <a:gd name="T19" fmla="*/ 32 h 61"/>
              <a:gd name="T20" fmla="*/ 39 w 58"/>
              <a:gd name="T21" fmla="*/ 36 h 61"/>
              <a:gd name="T22" fmla="*/ 42 w 58"/>
              <a:gd name="T23" fmla="*/ 40 h 61"/>
              <a:gd name="T24" fmla="*/ 43 w 58"/>
              <a:gd name="T25" fmla="*/ 44 h 61"/>
              <a:gd name="T26" fmla="*/ 44 w 58"/>
              <a:gd name="T27" fmla="*/ 50 h 61"/>
              <a:gd name="T28" fmla="*/ 46 w 58"/>
              <a:gd name="T29" fmla="*/ 54 h 61"/>
              <a:gd name="T30" fmla="*/ 47 w 58"/>
              <a:gd name="T31" fmla="*/ 60 h 61"/>
              <a:gd name="T32" fmla="*/ 58 w 58"/>
              <a:gd name="T33" fmla="*/ 61 h 61"/>
              <a:gd name="T34" fmla="*/ 58 w 58"/>
              <a:gd name="T35" fmla="*/ 56 h 61"/>
              <a:gd name="T36" fmla="*/ 56 w 58"/>
              <a:gd name="T37" fmla="*/ 50 h 61"/>
              <a:gd name="T38" fmla="*/ 55 w 58"/>
              <a:gd name="T39" fmla="*/ 43 h 61"/>
              <a:gd name="T40" fmla="*/ 54 w 58"/>
              <a:gd name="T41" fmla="*/ 37 h 61"/>
              <a:gd name="T42" fmla="*/ 51 w 58"/>
              <a:gd name="T43" fmla="*/ 32 h 61"/>
              <a:gd name="T44" fmla="*/ 47 w 58"/>
              <a:gd name="T45" fmla="*/ 28 h 61"/>
              <a:gd name="T46" fmla="*/ 44 w 58"/>
              <a:gd name="T47" fmla="*/ 22 h 61"/>
              <a:gd name="T48" fmla="*/ 41 w 58"/>
              <a:gd name="T49" fmla="*/ 18 h 61"/>
              <a:gd name="T50" fmla="*/ 37 w 58"/>
              <a:gd name="T51" fmla="*/ 14 h 61"/>
              <a:gd name="T52" fmla="*/ 33 w 58"/>
              <a:gd name="T53" fmla="*/ 11 h 61"/>
              <a:gd name="T54" fmla="*/ 27 w 58"/>
              <a:gd name="T55" fmla="*/ 8 h 61"/>
              <a:gd name="T56" fmla="*/ 22 w 58"/>
              <a:gd name="T57" fmla="*/ 5 h 61"/>
              <a:gd name="T58" fmla="*/ 17 w 58"/>
              <a:gd name="T59" fmla="*/ 2 h 61"/>
              <a:gd name="T60" fmla="*/ 12 w 58"/>
              <a:gd name="T61" fmla="*/ 1 h 61"/>
              <a:gd name="T62" fmla="*/ 5 w 58"/>
              <a:gd name="T63" fmla="*/ 1 h 61"/>
              <a:gd name="T64" fmla="*/ 0 w 58"/>
              <a:gd name="T65" fmla="*/ 0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0" y="12"/>
                </a:moveTo>
                <a:lnTo>
                  <a:pt x="3" y="12"/>
                </a:lnTo>
                <a:lnTo>
                  <a:pt x="5" y="12"/>
                </a:lnTo>
                <a:lnTo>
                  <a:pt x="6" y="12"/>
                </a:lnTo>
                <a:lnTo>
                  <a:pt x="9" y="12"/>
                </a:lnTo>
                <a:lnTo>
                  <a:pt x="12" y="14"/>
                </a:lnTo>
                <a:lnTo>
                  <a:pt x="13" y="14"/>
                </a:lnTo>
                <a:lnTo>
                  <a:pt x="16" y="15"/>
                </a:lnTo>
                <a:lnTo>
                  <a:pt x="18" y="16"/>
                </a:lnTo>
                <a:lnTo>
                  <a:pt x="20" y="16"/>
                </a:lnTo>
                <a:lnTo>
                  <a:pt x="22" y="18"/>
                </a:lnTo>
                <a:lnTo>
                  <a:pt x="24" y="19"/>
                </a:lnTo>
                <a:lnTo>
                  <a:pt x="26" y="21"/>
                </a:lnTo>
                <a:lnTo>
                  <a:pt x="27" y="22"/>
                </a:lnTo>
                <a:lnTo>
                  <a:pt x="30" y="23"/>
                </a:lnTo>
                <a:lnTo>
                  <a:pt x="31" y="25"/>
                </a:lnTo>
                <a:lnTo>
                  <a:pt x="33" y="26"/>
                </a:lnTo>
                <a:lnTo>
                  <a:pt x="34" y="28"/>
                </a:lnTo>
                <a:lnTo>
                  <a:pt x="35" y="30"/>
                </a:lnTo>
                <a:lnTo>
                  <a:pt x="38" y="32"/>
                </a:lnTo>
                <a:lnTo>
                  <a:pt x="38" y="33"/>
                </a:lnTo>
                <a:lnTo>
                  <a:pt x="39" y="36"/>
                </a:lnTo>
                <a:lnTo>
                  <a:pt x="41" y="37"/>
                </a:lnTo>
                <a:lnTo>
                  <a:pt x="42" y="40"/>
                </a:lnTo>
                <a:lnTo>
                  <a:pt x="43" y="43"/>
                </a:lnTo>
                <a:lnTo>
                  <a:pt x="43" y="44"/>
                </a:lnTo>
                <a:lnTo>
                  <a:pt x="44" y="47"/>
                </a:lnTo>
                <a:lnTo>
                  <a:pt x="44" y="50"/>
                </a:lnTo>
                <a:lnTo>
                  <a:pt x="46" y="51"/>
                </a:lnTo>
                <a:lnTo>
                  <a:pt x="46" y="54"/>
                </a:lnTo>
                <a:lnTo>
                  <a:pt x="46" y="57"/>
                </a:lnTo>
                <a:lnTo>
                  <a:pt x="47" y="60"/>
                </a:lnTo>
                <a:lnTo>
                  <a:pt x="47" y="61"/>
                </a:lnTo>
                <a:lnTo>
                  <a:pt x="58" y="61"/>
                </a:lnTo>
                <a:lnTo>
                  <a:pt x="58" y="59"/>
                </a:lnTo>
                <a:lnTo>
                  <a:pt x="58" y="56"/>
                </a:lnTo>
                <a:lnTo>
                  <a:pt x="56" y="53"/>
                </a:lnTo>
                <a:lnTo>
                  <a:pt x="56" y="50"/>
                </a:lnTo>
                <a:lnTo>
                  <a:pt x="56" y="46"/>
                </a:lnTo>
                <a:lnTo>
                  <a:pt x="55" y="43"/>
                </a:lnTo>
                <a:lnTo>
                  <a:pt x="54" y="40"/>
                </a:lnTo>
                <a:lnTo>
                  <a:pt x="54" y="37"/>
                </a:lnTo>
                <a:lnTo>
                  <a:pt x="52" y="35"/>
                </a:lnTo>
                <a:lnTo>
                  <a:pt x="51" y="32"/>
                </a:lnTo>
                <a:lnTo>
                  <a:pt x="50" y="30"/>
                </a:lnTo>
                <a:lnTo>
                  <a:pt x="47" y="28"/>
                </a:lnTo>
                <a:lnTo>
                  <a:pt x="46" y="25"/>
                </a:lnTo>
                <a:lnTo>
                  <a:pt x="44" y="22"/>
                </a:lnTo>
                <a:lnTo>
                  <a:pt x="43" y="21"/>
                </a:lnTo>
                <a:lnTo>
                  <a:pt x="41" y="18"/>
                </a:lnTo>
                <a:lnTo>
                  <a:pt x="39" y="16"/>
                </a:lnTo>
                <a:lnTo>
                  <a:pt x="37" y="14"/>
                </a:lnTo>
                <a:lnTo>
                  <a:pt x="34" y="12"/>
                </a:lnTo>
                <a:lnTo>
                  <a:pt x="33" y="11"/>
                </a:lnTo>
                <a:lnTo>
                  <a:pt x="30" y="9"/>
                </a:lnTo>
                <a:lnTo>
                  <a:pt x="27" y="8"/>
                </a:lnTo>
                <a:lnTo>
                  <a:pt x="25" y="7"/>
                </a:lnTo>
                <a:lnTo>
                  <a:pt x="22" y="5"/>
                </a:lnTo>
                <a:lnTo>
                  <a:pt x="20" y="4"/>
                </a:lnTo>
                <a:lnTo>
                  <a:pt x="17" y="2"/>
                </a:lnTo>
                <a:lnTo>
                  <a:pt x="14" y="2"/>
                </a:lnTo>
                <a:lnTo>
                  <a:pt x="12" y="1"/>
                </a:lnTo>
                <a:lnTo>
                  <a:pt x="9" y="1"/>
                </a:lnTo>
                <a:lnTo>
                  <a:pt x="5" y="1"/>
                </a:lnTo>
                <a:lnTo>
                  <a:pt x="3" y="0"/>
                </a:lnTo>
                <a:lnTo>
                  <a:pt x="0" y="0"/>
                </a:lnTo>
                <a:lnTo>
                  <a:pt x="0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5" name="Freeform 23"/>
          <p:cNvSpPr>
            <a:spLocks/>
          </p:cNvSpPr>
          <p:nvPr/>
        </p:nvSpPr>
        <p:spPr bwMode="auto">
          <a:xfrm>
            <a:off x="6040440" y="3416300"/>
            <a:ext cx="92075" cy="96838"/>
          </a:xfrm>
          <a:custGeom>
            <a:avLst/>
            <a:gdLst>
              <a:gd name="T0" fmla="*/ 11 w 58"/>
              <a:gd name="T1" fmla="*/ 60 h 61"/>
              <a:gd name="T2" fmla="*/ 12 w 58"/>
              <a:gd name="T3" fmla="*/ 54 h 61"/>
              <a:gd name="T4" fmla="*/ 12 w 58"/>
              <a:gd name="T5" fmla="*/ 50 h 61"/>
              <a:gd name="T6" fmla="*/ 13 w 58"/>
              <a:gd name="T7" fmla="*/ 44 h 61"/>
              <a:gd name="T8" fmla="*/ 16 w 58"/>
              <a:gd name="T9" fmla="*/ 40 h 61"/>
              <a:gd name="T10" fmla="*/ 17 w 58"/>
              <a:gd name="T11" fmla="*/ 36 h 61"/>
              <a:gd name="T12" fmla="*/ 20 w 58"/>
              <a:gd name="T13" fmla="*/ 32 h 61"/>
              <a:gd name="T14" fmla="*/ 23 w 58"/>
              <a:gd name="T15" fmla="*/ 28 h 61"/>
              <a:gd name="T16" fmla="*/ 27 w 58"/>
              <a:gd name="T17" fmla="*/ 25 h 61"/>
              <a:gd name="T18" fmla="*/ 30 w 58"/>
              <a:gd name="T19" fmla="*/ 22 h 61"/>
              <a:gd name="T20" fmla="*/ 33 w 58"/>
              <a:gd name="T21" fmla="*/ 19 h 61"/>
              <a:gd name="T22" fmla="*/ 37 w 58"/>
              <a:gd name="T23" fmla="*/ 16 h 61"/>
              <a:gd name="T24" fmla="*/ 42 w 58"/>
              <a:gd name="T25" fmla="*/ 15 h 61"/>
              <a:gd name="T26" fmla="*/ 46 w 58"/>
              <a:gd name="T27" fmla="*/ 14 h 61"/>
              <a:gd name="T28" fmla="*/ 50 w 58"/>
              <a:gd name="T29" fmla="*/ 12 h 61"/>
              <a:gd name="T30" fmla="*/ 55 w 58"/>
              <a:gd name="T31" fmla="*/ 12 h 61"/>
              <a:gd name="T32" fmla="*/ 58 w 58"/>
              <a:gd name="T33" fmla="*/ 0 h 61"/>
              <a:gd name="T34" fmla="*/ 51 w 58"/>
              <a:gd name="T35" fmla="*/ 1 h 61"/>
              <a:gd name="T36" fmla="*/ 46 w 58"/>
              <a:gd name="T37" fmla="*/ 1 h 61"/>
              <a:gd name="T38" fmla="*/ 41 w 58"/>
              <a:gd name="T39" fmla="*/ 2 h 61"/>
              <a:gd name="T40" fmla="*/ 36 w 58"/>
              <a:gd name="T41" fmla="*/ 5 h 61"/>
              <a:gd name="T42" fmla="*/ 30 w 58"/>
              <a:gd name="T43" fmla="*/ 8 h 61"/>
              <a:gd name="T44" fmla="*/ 25 w 58"/>
              <a:gd name="T45" fmla="*/ 11 h 61"/>
              <a:gd name="T46" fmla="*/ 21 w 58"/>
              <a:gd name="T47" fmla="*/ 14 h 61"/>
              <a:gd name="T48" fmla="*/ 17 w 58"/>
              <a:gd name="T49" fmla="*/ 18 h 61"/>
              <a:gd name="T50" fmla="*/ 13 w 58"/>
              <a:gd name="T51" fmla="*/ 22 h 61"/>
              <a:gd name="T52" fmla="*/ 10 w 58"/>
              <a:gd name="T53" fmla="*/ 28 h 61"/>
              <a:gd name="T54" fmla="*/ 7 w 58"/>
              <a:gd name="T55" fmla="*/ 32 h 61"/>
              <a:gd name="T56" fmla="*/ 4 w 58"/>
              <a:gd name="T57" fmla="*/ 37 h 61"/>
              <a:gd name="T58" fmla="*/ 3 w 58"/>
              <a:gd name="T59" fmla="*/ 43 h 61"/>
              <a:gd name="T60" fmla="*/ 2 w 58"/>
              <a:gd name="T61" fmla="*/ 50 h 61"/>
              <a:gd name="T62" fmla="*/ 0 w 58"/>
              <a:gd name="T63" fmla="*/ 56 h 61"/>
              <a:gd name="T64" fmla="*/ 0 w 58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11" y="61"/>
                </a:moveTo>
                <a:lnTo>
                  <a:pt x="11" y="60"/>
                </a:lnTo>
                <a:lnTo>
                  <a:pt x="11" y="57"/>
                </a:lnTo>
                <a:lnTo>
                  <a:pt x="12" y="54"/>
                </a:lnTo>
                <a:lnTo>
                  <a:pt x="12" y="51"/>
                </a:lnTo>
                <a:lnTo>
                  <a:pt x="12" y="50"/>
                </a:lnTo>
                <a:lnTo>
                  <a:pt x="13" y="47"/>
                </a:lnTo>
                <a:lnTo>
                  <a:pt x="13" y="44"/>
                </a:lnTo>
                <a:lnTo>
                  <a:pt x="15" y="43"/>
                </a:lnTo>
                <a:lnTo>
                  <a:pt x="16" y="40"/>
                </a:lnTo>
                <a:lnTo>
                  <a:pt x="16" y="37"/>
                </a:lnTo>
                <a:lnTo>
                  <a:pt x="17" y="36"/>
                </a:lnTo>
                <a:lnTo>
                  <a:pt x="19" y="33"/>
                </a:lnTo>
                <a:lnTo>
                  <a:pt x="20" y="32"/>
                </a:lnTo>
                <a:lnTo>
                  <a:pt x="21" y="30"/>
                </a:lnTo>
                <a:lnTo>
                  <a:pt x="23" y="28"/>
                </a:lnTo>
                <a:lnTo>
                  <a:pt x="25" y="26"/>
                </a:lnTo>
                <a:lnTo>
                  <a:pt x="27" y="25"/>
                </a:lnTo>
                <a:lnTo>
                  <a:pt x="28" y="23"/>
                </a:lnTo>
                <a:lnTo>
                  <a:pt x="30" y="22"/>
                </a:lnTo>
                <a:lnTo>
                  <a:pt x="32" y="21"/>
                </a:lnTo>
                <a:lnTo>
                  <a:pt x="33" y="19"/>
                </a:lnTo>
                <a:lnTo>
                  <a:pt x="36" y="18"/>
                </a:lnTo>
                <a:lnTo>
                  <a:pt x="37" y="16"/>
                </a:lnTo>
                <a:lnTo>
                  <a:pt x="40" y="16"/>
                </a:lnTo>
                <a:lnTo>
                  <a:pt x="42" y="15"/>
                </a:lnTo>
                <a:lnTo>
                  <a:pt x="44" y="14"/>
                </a:lnTo>
                <a:lnTo>
                  <a:pt x="46" y="14"/>
                </a:lnTo>
                <a:lnTo>
                  <a:pt x="49" y="12"/>
                </a:lnTo>
                <a:lnTo>
                  <a:pt x="50" y="12"/>
                </a:lnTo>
                <a:lnTo>
                  <a:pt x="53" y="12"/>
                </a:lnTo>
                <a:lnTo>
                  <a:pt x="55" y="12"/>
                </a:lnTo>
                <a:lnTo>
                  <a:pt x="58" y="12"/>
                </a:lnTo>
                <a:lnTo>
                  <a:pt x="58" y="0"/>
                </a:lnTo>
                <a:lnTo>
                  <a:pt x="55" y="0"/>
                </a:lnTo>
                <a:lnTo>
                  <a:pt x="51" y="1"/>
                </a:lnTo>
                <a:lnTo>
                  <a:pt x="49" y="1"/>
                </a:lnTo>
                <a:lnTo>
                  <a:pt x="46" y="1"/>
                </a:lnTo>
                <a:lnTo>
                  <a:pt x="44" y="2"/>
                </a:lnTo>
                <a:lnTo>
                  <a:pt x="41" y="2"/>
                </a:lnTo>
                <a:lnTo>
                  <a:pt x="38" y="4"/>
                </a:lnTo>
                <a:lnTo>
                  <a:pt x="36" y="5"/>
                </a:lnTo>
                <a:lnTo>
                  <a:pt x="33" y="7"/>
                </a:lnTo>
                <a:lnTo>
                  <a:pt x="30" y="8"/>
                </a:lnTo>
                <a:lnTo>
                  <a:pt x="28" y="9"/>
                </a:lnTo>
                <a:lnTo>
                  <a:pt x="25" y="11"/>
                </a:lnTo>
                <a:lnTo>
                  <a:pt x="24" y="12"/>
                </a:lnTo>
                <a:lnTo>
                  <a:pt x="21" y="14"/>
                </a:lnTo>
                <a:lnTo>
                  <a:pt x="19" y="16"/>
                </a:lnTo>
                <a:lnTo>
                  <a:pt x="17" y="18"/>
                </a:lnTo>
                <a:lnTo>
                  <a:pt x="15" y="21"/>
                </a:lnTo>
                <a:lnTo>
                  <a:pt x="13" y="22"/>
                </a:lnTo>
                <a:lnTo>
                  <a:pt x="12" y="25"/>
                </a:lnTo>
                <a:lnTo>
                  <a:pt x="10" y="28"/>
                </a:lnTo>
                <a:lnTo>
                  <a:pt x="8" y="30"/>
                </a:lnTo>
                <a:lnTo>
                  <a:pt x="7" y="32"/>
                </a:lnTo>
                <a:lnTo>
                  <a:pt x="6" y="35"/>
                </a:lnTo>
                <a:lnTo>
                  <a:pt x="4" y="37"/>
                </a:lnTo>
                <a:lnTo>
                  <a:pt x="3" y="40"/>
                </a:lnTo>
                <a:lnTo>
                  <a:pt x="3" y="43"/>
                </a:lnTo>
                <a:lnTo>
                  <a:pt x="2" y="46"/>
                </a:lnTo>
                <a:lnTo>
                  <a:pt x="2" y="50"/>
                </a:lnTo>
                <a:lnTo>
                  <a:pt x="0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1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6" name="Freeform 24"/>
          <p:cNvSpPr>
            <a:spLocks/>
          </p:cNvSpPr>
          <p:nvPr/>
        </p:nvSpPr>
        <p:spPr bwMode="auto">
          <a:xfrm>
            <a:off x="5875340" y="3416300"/>
            <a:ext cx="90487" cy="96838"/>
          </a:xfrm>
          <a:custGeom>
            <a:avLst/>
            <a:gdLst>
              <a:gd name="T0" fmla="*/ 55 w 57"/>
              <a:gd name="T1" fmla="*/ 0 h 61"/>
              <a:gd name="T2" fmla="*/ 48 w 57"/>
              <a:gd name="T3" fmla="*/ 1 h 61"/>
              <a:gd name="T4" fmla="*/ 43 w 57"/>
              <a:gd name="T5" fmla="*/ 2 h 61"/>
              <a:gd name="T6" fmla="*/ 38 w 57"/>
              <a:gd name="T7" fmla="*/ 4 h 61"/>
              <a:gd name="T8" fmla="*/ 32 w 57"/>
              <a:gd name="T9" fmla="*/ 7 h 61"/>
              <a:gd name="T10" fmla="*/ 27 w 57"/>
              <a:gd name="T11" fmla="*/ 9 h 61"/>
              <a:gd name="T12" fmla="*/ 23 w 57"/>
              <a:gd name="T13" fmla="*/ 12 h 61"/>
              <a:gd name="T14" fmla="*/ 18 w 57"/>
              <a:gd name="T15" fmla="*/ 16 h 61"/>
              <a:gd name="T16" fmla="*/ 14 w 57"/>
              <a:gd name="T17" fmla="*/ 21 h 61"/>
              <a:gd name="T18" fmla="*/ 11 w 57"/>
              <a:gd name="T19" fmla="*/ 25 h 61"/>
              <a:gd name="T20" fmla="*/ 7 w 57"/>
              <a:gd name="T21" fmla="*/ 30 h 61"/>
              <a:gd name="T22" fmla="*/ 5 w 57"/>
              <a:gd name="T23" fmla="*/ 35 h 61"/>
              <a:gd name="T24" fmla="*/ 4 w 57"/>
              <a:gd name="T25" fmla="*/ 40 h 61"/>
              <a:gd name="T26" fmla="*/ 1 w 57"/>
              <a:gd name="T27" fmla="*/ 46 h 61"/>
              <a:gd name="T28" fmla="*/ 0 w 57"/>
              <a:gd name="T29" fmla="*/ 53 h 61"/>
              <a:gd name="T30" fmla="*/ 0 w 57"/>
              <a:gd name="T31" fmla="*/ 59 h 61"/>
              <a:gd name="T32" fmla="*/ 10 w 57"/>
              <a:gd name="T33" fmla="*/ 61 h 61"/>
              <a:gd name="T34" fmla="*/ 11 w 57"/>
              <a:gd name="T35" fmla="*/ 57 h 61"/>
              <a:gd name="T36" fmla="*/ 11 w 57"/>
              <a:gd name="T37" fmla="*/ 51 h 61"/>
              <a:gd name="T38" fmla="*/ 13 w 57"/>
              <a:gd name="T39" fmla="*/ 47 h 61"/>
              <a:gd name="T40" fmla="*/ 14 w 57"/>
              <a:gd name="T41" fmla="*/ 43 h 61"/>
              <a:gd name="T42" fmla="*/ 17 w 57"/>
              <a:gd name="T43" fmla="*/ 37 h 61"/>
              <a:gd name="T44" fmla="*/ 18 w 57"/>
              <a:gd name="T45" fmla="*/ 33 h 61"/>
              <a:gd name="T46" fmla="*/ 22 w 57"/>
              <a:gd name="T47" fmla="*/ 30 h 61"/>
              <a:gd name="T48" fmla="*/ 24 w 57"/>
              <a:gd name="T49" fmla="*/ 26 h 61"/>
              <a:gd name="T50" fmla="*/ 27 w 57"/>
              <a:gd name="T51" fmla="*/ 23 h 61"/>
              <a:gd name="T52" fmla="*/ 31 w 57"/>
              <a:gd name="T53" fmla="*/ 21 h 61"/>
              <a:gd name="T54" fmla="*/ 35 w 57"/>
              <a:gd name="T55" fmla="*/ 18 h 61"/>
              <a:gd name="T56" fmla="*/ 39 w 57"/>
              <a:gd name="T57" fmla="*/ 16 h 61"/>
              <a:gd name="T58" fmla="*/ 43 w 57"/>
              <a:gd name="T59" fmla="*/ 14 h 61"/>
              <a:gd name="T60" fmla="*/ 48 w 57"/>
              <a:gd name="T61" fmla="*/ 12 h 61"/>
              <a:gd name="T62" fmla="*/ 52 w 57"/>
              <a:gd name="T63" fmla="*/ 12 h 61"/>
              <a:gd name="T64" fmla="*/ 57 w 57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57" y="0"/>
                </a:moveTo>
                <a:lnTo>
                  <a:pt x="55" y="0"/>
                </a:lnTo>
                <a:lnTo>
                  <a:pt x="52" y="1"/>
                </a:lnTo>
                <a:lnTo>
                  <a:pt x="48" y="1"/>
                </a:lnTo>
                <a:lnTo>
                  <a:pt x="45" y="1"/>
                </a:lnTo>
                <a:lnTo>
                  <a:pt x="43" y="2"/>
                </a:lnTo>
                <a:lnTo>
                  <a:pt x="40" y="2"/>
                </a:lnTo>
                <a:lnTo>
                  <a:pt x="38" y="4"/>
                </a:lnTo>
                <a:lnTo>
                  <a:pt x="35" y="5"/>
                </a:lnTo>
                <a:lnTo>
                  <a:pt x="32" y="7"/>
                </a:lnTo>
                <a:lnTo>
                  <a:pt x="30" y="8"/>
                </a:lnTo>
                <a:lnTo>
                  <a:pt x="27" y="9"/>
                </a:lnTo>
                <a:lnTo>
                  <a:pt x="24" y="11"/>
                </a:lnTo>
                <a:lnTo>
                  <a:pt x="23" y="12"/>
                </a:lnTo>
                <a:lnTo>
                  <a:pt x="21" y="14"/>
                </a:lnTo>
                <a:lnTo>
                  <a:pt x="18" y="16"/>
                </a:lnTo>
                <a:lnTo>
                  <a:pt x="17" y="18"/>
                </a:lnTo>
                <a:lnTo>
                  <a:pt x="14" y="21"/>
                </a:lnTo>
                <a:lnTo>
                  <a:pt x="13" y="22"/>
                </a:lnTo>
                <a:lnTo>
                  <a:pt x="11" y="25"/>
                </a:lnTo>
                <a:lnTo>
                  <a:pt x="9" y="28"/>
                </a:lnTo>
                <a:lnTo>
                  <a:pt x="7" y="30"/>
                </a:lnTo>
                <a:lnTo>
                  <a:pt x="6" y="32"/>
                </a:lnTo>
                <a:lnTo>
                  <a:pt x="5" y="35"/>
                </a:lnTo>
                <a:lnTo>
                  <a:pt x="4" y="37"/>
                </a:lnTo>
                <a:lnTo>
                  <a:pt x="4" y="40"/>
                </a:lnTo>
                <a:lnTo>
                  <a:pt x="2" y="43"/>
                </a:lnTo>
                <a:lnTo>
                  <a:pt x="1" y="46"/>
                </a:lnTo>
                <a:lnTo>
                  <a:pt x="1" y="50"/>
                </a:lnTo>
                <a:lnTo>
                  <a:pt x="0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0" y="61"/>
                </a:lnTo>
                <a:lnTo>
                  <a:pt x="10" y="60"/>
                </a:lnTo>
                <a:lnTo>
                  <a:pt x="11" y="57"/>
                </a:lnTo>
                <a:lnTo>
                  <a:pt x="11" y="54"/>
                </a:lnTo>
                <a:lnTo>
                  <a:pt x="11" y="51"/>
                </a:lnTo>
                <a:lnTo>
                  <a:pt x="11" y="50"/>
                </a:lnTo>
                <a:lnTo>
                  <a:pt x="13" y="47"/>
                </a:lnTo>
                <a:lnTo>
                  <a:pt x="14" y="44"/>
                </a:lnTo>
                <a:lnTo>
                  <a:pt x="14" y="43"/>
                </a:lnTo>
                <a:lnTo>
                  <a:pt x="15" y="40"/>
                </a:lnTo>
                <a:lnTo>
                  <a:pt x="17" y="37"/>
                </a:lnTo>
                <a:lnTo>
                  <a:pt x="18" y="36"/>
                </a:lnTo>
                <a:lnTo>
                  <a:pt x="18" y="33"/>
                </a:lnTo>
                <a:lnTo>
                  <a:pt x="19" y="32"/>
                </a:lnTo>
                <a:lnTo>
                  <a:pt x="22" y="30"/>
                </a:lnTo>
                <a:lnTo>
                  <a:pt x="23" y="28"/>
                </a:lnTo>
                <a:lnTo>
                  <a:pt x="24" y="26"/>
                </a:lnTo>
                <a:lnTo>
                  <a:pt x="26" y="25"/>
                </a:lnTo>
                <a:lnTo>
                  <a:pt x="27" y="23"/>
                </a:lnTo>
                <a:lnTo>
                  <a:pt x="30" y="22"/>
                </a:lnTo>
                <a:lnTo>
                  <a:pt x="31" y="21"/>
                </a:lnTo>
                <a:lnTo>
                  <a:pt x="34" y="19"/>
                </a:lnTo>
                <a:lnTo>
                  <a:pt x="35" y="18"/>
                </a:lnTo>
                <a:lnTo>
                  <a:pt x="38" y="16"/>
                </a:lnTo>
                <a:lnTo>
                  <a:pt x="39" y="16"/>
                </a:lnTo>
                <a:lnTo>
                  <a:pt x="42" y="15"/>
                </a:lnTo>
                <a:lnTo>
                  <a:pt x="43" y="14"/>
                </a:lnTo>
                <a:lnTo>
                  <a:pt x="45" y="14"/>
                </a:lnTo>
                <a:lnTo>
                  <a:pt x="48" y="12"/>
                </a:lnTo>
                <a:lnTo>
                  <a:pt x="51" y="12"/>
                </a:lnTo>
                <a:lnTo>
                  <a:pt x="52" y="12"/>
                </a:lnTo>
                <a:lnTo>
                  <a:pt x="55" y="12"/>
                </a:lnTo>
                <a:lnTo>
                  <a:pt x="57" y="12"/>
                </a:lnTo>
                <a:lnTo>
                  <a:pt x="57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7" name="Freeform 25"/>
          <p:cNvSpPr>
            <a:spLocks/>
          </p:cNvSpPr>
          <p:nvPr/>
        </p:nvSpPr>
        <p:spPr bwMode="auto">
          <a:xfrm>
            <a:off x="5965827" y="3416300"/>
            <a:ext cx="92075" cy="96838"/>
          </a:xfrm>
          <a:custGeom>
            <a:avLst/>
            <a:gdLst>
              <a:gd name="T0" fmla="*/ 58 w 58"/>
              <a:gd name="T1" fmla="*/ 59 h 61"/>
              <a:gd name="T2" fmla="*/ 58 w 58"/>
              <a:gd name="T3" fmla="*/ 53 h 61"/>
              <a:gd name="T4" fmla="*/ 57 w 58"/>
              <a:gd name="T5" fmla="*/ 46 h 61"/>
              <a:gd name="T6" fmla="*/ 54 w 58"/>
              <a:gd name="T7" fmla="*/ 40 h 61"/>
              <a:gd name="T8" fmla="*/ 53 w 58"/>
              <a:gd name="T9" fmla="*/ 35 h 61"/>
              <a:gd name="T10" fmla="*/ 50 w 58"/>
              <a:gd name="T11" fmla="*/ 30 h 61"/>
              <a:gd name="T12" fmla="*/ 46 w 58"/>
              <a:gd name="T13" fmla="*/ 25 h 61"/>
              <a:gd name="T14" fmla="*/ 43 w 58"/>
              <a:gd name="T15" fmla="*/ 21 h 61"/>
              <a:gd name="T16" fmla="*/ 39 w 58"/>
              <a:gd name="T17" fmla="*/ 16 h 61"/>
              <a:gd name="T18" fmla="*/ 34 w 58"/>
              <a:gd name="T19" fmla="*/ 12 h 61"/>
              <a:gd name="T20" fmla="*/ 30 w 58"/>
              <a:gd name="T21" fmla="*/ 9 h 61"/>
              <a:gd name="T22" fmla="*/ 25 w 58"/>
              <a:gd name="T23" fmla="*/ 7 h 61"/>
              <a:gd name="T24" fmla="*/ 20 w 58"/>
              <a:gd name="T25" fmla="*/ 4 h 61"/>
              <a:gd name="T26" fmla="*/ 15 w 58"/>
              <a:gd name="T27" fmla="*/ 2 h 61"/>
              <a:gd name="T28" fmla="*/ 9 w 58"/>
              <a:gd name="T29" fmla="*/ 1 h 61"/>
              <a:gd name="T30" fmla="*/ 3 w 58"/>
              <a:gd name="T31" fmla="*/ 0 h 61"/>
              <a:gd name="T32" fmla="*/ 0 w 58"/>
              <a:gd name="T33" fmla="*/ 12 h 61"/>
              <a:gd name="T34" fmla="*/ 5 w 58"/>
              <a:gd name="T35" fmla="*/ 12 h 61"/>
              <a:gd name="T36" fmla="*/ 9 w 58"/>
              <a:gd name="T37" fmla="*/ 12 h 61"/>
              <a:gd name="T38" fmla="*/ 15 w 58"/>
              <a:gd name="T39" fmla="*/ 14 h 61"/>
              <a:gd name="T40" fmla="*/ 19 w 58"/>
              <a:gd name="T41" fmla="*/ 16 h 61"/>
              <a:gd name="T42" fmla="*/ 22 w 58"/>
              <a:gd name="T43" fmla="*/ 18 h 61"/>
              <a:gd name="T44" fmla="*/ 26 w 58"/>
              <a:gd name="T45" fmla="*/ 21 h 61"/>
              <a:gd name="T46" fmla="*/ 30 w 58"/>
              <a:gd name="T47" fmla="*/ 23 h 61"/>
              <a:gd name="T48" fmla="*/ 33 w 58"/>
              <a:gd name="T49" fmla="*/ 26 h 61"/>
              <a:gd name="T50" fmla="*/ 37 w 58"/>
              <a:gd name="T51" fmla="*/ 30 h 61"/>
              <a:gd name="T52" fmla="*/ 39 w 58"/>
              <a:gd name="T53" fmla="*/ 33 h 61"/>
              <a:gd name="T54" fmla="*/ 41 w 58"/>
              <a:gd name="T55" fmla="*/ 37 h 61"/>
              <a:gd name="T56" fmla="*/ 43 w 58"/>
              <a:gd name="T57" fmla="*/ 43 h 61"/>
              <a:gd name="T58" fmla="*/ 45 w 58"/>
              <a:gd name="T59" fmla="*/ 47 h 61"/>
              <a:gd name="T60" fmla="*/ 46 w 58"/>
              <a:gd name="T61" fmla="*/ 51 h 61"/>
              <a:gd name="T62" fmla="*/ 47 w 58"/>
              <a:gd name="T63" fmla="*/ 57 h 61"/>
              <a:gd name="T64" fmla="*/ 47 w 58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61"/>
                </a:moveTo>
                <a:lnTo>
                  <a:pt x="58" y="59"/>
                </a:lnTo>
                <a:lnTo>
                  <a:pt x="58" y="56"/>
                </a:lnTo>
                <a:lnTo>
                  <a:pt x="58" y="53"/>
                </a:lnTo>
                <a:lnTo>
                  <a:pt x="57" y="50"/>
                </a:lnTo>
                <a:lnTo>
                  <a:pt x="57" y="46"/>
                </a:lnTo>
                <a:lnTo>
                  <a:pt x="55" y="43"/>
                </a:lnTo>
                <a:lnTo>
                  <a:pt x="54" y="40"/>
                </a:lnTo>
                <a:lnTo>
                  <a:pt x="54" y="37"/>
                </a:lnTo>
                <a:lnTo>
                  <a:pt x="53" y="35"/>
                </a:lnTo>
                <a:lnTo>
                  <a:pt x="51" y="32"/>
                </a:lnTo>
                <a:lnTo>
                  <a:pt x="50" y="30"/>
                </a:lnTo>
                <a:lnTo>
                  <a:pt x="49" y="28"/>
                </a:lnTo>
                <a:lnTo>
                  <a:pt x="46" y="25"/>
                </a:lnTo>
                <a:lnTo>
                  <a:pt x="45" y="22"/>
                </a:lnTo>
                <a:lnTo>
                  <a:pt x="43" y="21"/>
                </a:lnTo>
                <a:lnTo>
                  <a:pt x="41" y="18"/>
                </a:lnTo>
                <a:lnTo>
                  <a:pt x="39" y="16"/>
                </a:lnTo>
                <a:lnTo>
                  <a:pt x="37" y="14"/>
                </a:lnTo>
                <a:lnTo>
                  <a:pt x="34" y="12"/>
                </a:lnTo>
                <a:lnTo>
                  <a:pt x="33" y="11"/>
                </a:lnTo>
                <a:lnTo>
                  <a:pt x="30" y="9"/>
                </a:lnTo>
                <a:lnTo>
                  <a:pt x="28" y="8"/>
                </a:lnTo>
                <a:lnTo>
                  <a:pt x="25" y="7"/>
                </a:lnTo>
                <a:lnTo>
                  <a:pt x="22" y="5"/>
                </a:lnTo>
                <a:lnTo>
                  <a:pt x="20" y="4"/>
                </a:lnTo>
                <a:lnTo>
                  <a:pt x="17" y="2"/>
                </a:lnTo>
                <a:lnTo>
                  <a:pt x="15" y="2"/>
                </a:lnTo>
                <a:lnTo>
                  <a:pt x="12" y="1"/>
                </a:lnTo>
                <a:lnTo>
                  <a:pt x="9" y="1"/>
                </a:lnTo>
                <a:lnTo>
                  <a:pt x="7" y="1"/>
                </a:lnTo>
                <a:lnTo>
                  <a:pt x="3" y="0"/>
                </a:lnTo>
                <a:lnTo>
                  <a:pt x="0" y="0"/>
                </a:lnTo>
                <a:lnTo>
                  <a:pt x="0" y="12"/>
                </a:lnTo>
                <a:lnTo>
                  <a:pt x="3" y="12"/>
                </a:lnTo>
                <a:lnTo>
                  <a:pt x="5" y="12"/>
                </a:lnTo>
                <a:lnTo>
                  <a:pt x="7" y="12"/>
                </a:lnTo>
                <a:lnTo>
                  <a:pt x="9" y="12"/>
                </a:lnTo>
                <a:lnTo>
                  <a:pt x="12" y="14"/>
                </a:lnTo>
                <a:lnTo>
                  <a:pt x="15" y="14"/>
                </a:lnTo>
                <a:lnTo>
                  <a:pt x="16" y="15"/>
                </a:lnTo>
                <a:lnTo>
                  <a:pt x="19" y="16"/>
                </a:lnTo>
                <a:lnTo>
                  <a:pt x="21" y="16"/>
                </a:lnTo>
                <a:lnTo>
                  <a:pt x="22" y="18"/>
                </a:lnTo>
                <a:lnTo>
                  <a:pt x="25" y="19"/>
                </a:lnTo>
                <a:lnTo>
                  <a:pt x="26" y="21"/>
                </a:lnTo>
                <a:lnTo>
                  <a:pt x="28" y="22"/>
                </a:lnTo>
                <a:lnTo>
                  <a:pt x="30" y="23"/>
                </a:lnTo>
                <a:lnTo>
                  <a:pt x="32" y="25"/>
                </a:lnTo>
                <a:lnTo>
                  <a:pt x="33" y="26"/>
                </a:lnTo>
                <a:lnTo>
                  <a:pt x="34" y="28"/>
                </a:lnTo>
                <a:lnTo>
                  <a:pt x="37" y="30"/>
                </a:lnTo>
                <a:lnTo>
                  <a:pt x="38" y="32"/>
                </a:lnTo>
                <a:lnTo>
                  <a:pt x="39" y="33"/>
                </a:lnTo>
                <a:lnTo>
                  <a:pt x="41" y="36"/>
                </a:lnTo>
                <a:lnTo>
                  <a:pt x="41" y="37"/>
                </a:lnTo>
                <a:lnTo>
                  <a:pt x="42" y="40"/>
                </a:lnTo>
                <a:lnTo>
                  <a:pt x="43" y="43"/>
                </a:lnTo>
                <a:lnTo>
                  <a:pt x="45" y="44"/>
                </a:lnTo>
                <a:lnTo>
                  <a:pt x="45" y="47"/>
                </a:lnTo>
                <a:lnTo>
                  <a:pt x="46" y="50"/>
                </a:lnTo>
                <a:lnTo>
                  <a:pt x="46" y="51"/>
                </a:lnTo>
                <a:lnTo>
                  <a:pt x="46" y="54"/>
                </a:lnTo>
                <a:lnTo>
                  <a:pt x="47" y="57"/>
                </a:lnTo>
                <a:lnTo>
                  <a:pt x="47" y="60"/>
                </a:lnTo>
                <a:lnTo>
                  <a:pt x="47" y="61"/>
                </a:lnTo>
                <a:lnTo>
                  <a:pt x="58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8" name="Freeform 26"/>
          <p:cNvSpPr>
            <a:spLocks/>
          </p:cNvSpPr>
          <p:nvPr/>
        </p:nvSpPr>
        <p:spPr bwMode="auto">
          <a:xfrm>
            <a:off x="6948488" y="2287590"/>
            <a:ext cx="19050" cy="744537"/>
          </a:xfrm>
          <a:custGeom>
            <a:avLst/>
            <a:gdLst>
              <a:gd name="T0" fmla="*/ 7 w 12"/>
              <a:gd name="T1" fmla="*/ 0 h 469"/>
              <a:gd name="T2" fmla="*/ 0 w 12"/>
              <a:gd name="T3" fmla="*/ 0 h 469"/>
              <a:gd name="T4" fmla="*/ 0 w 12"/>
              <a:gd name="T5" fmla="*/ 469 h 469"/>
              <a:gd name="T6" fmla="*/ 12 w 12"/>
              <a:gd name="T7" fmla="*/ 469 h 469"/>
              <a:gd name="T8" fmla="*/ 12 w 12"/>
              <a:gd name="T9" fmla="*/ 0 h 469"/>
              <a:gd name="T10" fmla="*/ 7 w 12"/>
              <a:gd name="T11" fmla="*/ 0 h 4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469"/>
              <a:gd name="T20" fmla="*/ 12 w 12"/>
              <a:gd name="T21" fmla="*/ 469 h 4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469">
                <a:moveTo>
                  <a:pt x="7" y="0"/>
                </a:moveTo>
                <a:lnTo>
                  <a:pt x="0" y="0"/>
                </a:lnTo>
                <a:lnTo>
                  <a:pt x="0" y="469"/>
                </a:lnTo>
                <a:lnTo>
                  <a:pt x="12" y="469"/>
                </a:lnTo>
                <a:lnTo>
                  <a:pt x="12" y="0"/>
                </a:lnTo>
                <a:lnTo>
                  <a:pt x="7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9" name="Freeform 27"/>
          <p:cNvSpPr>
            <a:spLocks/>
          </p:cNvSpPr>
          <p:nvPr/>
        </p:nvSpPr>
        <p:spPr bwMode="auto">
          <a:xfrm>
            <a:off x="5643563" y="2287590"/>
            <a:ext cx="17462" cy="744537"/>
          </a:xfrm>
          <a:custGeom>
            <a:avLst/>
            <a:gdLst>
              <a:gd name="T0" fmla="*/ 6 w 11"/>
              <a:gd name="T1" fmla="*/ 0 h 469"/>
              <a:gd name="T2" fmla="*/ 0 w 11"/>
              <a:gd name="T3" fmla="*/ 0 h 469"/>
              <a:gd name="T4" fmla="*/ 0 w 11"/>
              <a:gd name="T5" fmla="*/ 469 h 469"/>
              <a:gd name="T6" fmla="*/ 11 w 11"/>
              <a:gd name="T7" fmla="*/ 469 h 469"/>
              <a:gd name="T8" fmla="*/ 11 w 11"/>
              <a:gd name="T9" fmla="*/ 0 h 469"/>
              <a:gd name="T10" fmla="*/ 6 w 11"/>
              <a:gd name="T11" fmla="*/ 0 h 4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469"/>
              <a:gd name="T20" fmla="*/ 11 w 11"/>
              <a:gd name="T21" fmla="*/ 469 h 4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469">
                <a:moveTo>
                  <a:pt x="6" y="0"/>
                </a:moveTo>
                <a:lnTo>
                  <a:pt x="0" y="0"/>
                </a:lnTo>
                <a:lnTo>
                  <a:pt x="0" y="469"/>
                </a:lnTo>
                <a:lnTo>
                  <a:pt x="11" y="469"/>
                </a:lnTo>
                <a:lnTo>
                  <a:pt x="11" y="0"/>
                </a:lnTo>
                <a:lnTo>
                  <a:pt x="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0" name="Freeform 28"/>
          <p:cNvSpPr>
            <a:spLocks/>
          </p:cNvSpPr>
          <p:nvPr/>
        </p:nvSpPr>
        <p:spPr bwMode="auto">
          <a:xfrm>
            <a:off x="6388100" y="5557840"/>
            <a:ext cx="141288" cy="153987"/>
          </a:xfrm>
          <a:custGeom>
            <a:avLst/>
            <a:gdLst>
              <a:gd name="T0" fmla="*/ 4 w 89"/>
              <a:gd name="T1" fmla="*/ 13 h 97"/>
              <a:gd name="T2" fmla="*/ 12 w 89"/>
              <a:gd name="T3" fmla="*/ 13 h 97"/>
              <a:gd name="T4" fmla="*/ 20 w 89"/>
              <a:gd name="T5" fmla="*/ 16 h 97"/>
              <a:gd name="T6" fmla="*/ 27 w 89"/>
              <a:gd name="T7" fmla="*/ 17 h 97"/>
              <a:gd name="T8" fmla="*/ 34 w 89"/>
              <a:gd name="T9" fmla="*/ 21 h 97"/>
              <a:gd name="T10" fmla="*/ 41 w 89"/>
              <a:gd name="T11" fmla="*/ 24 h 97"/>
              <a:gd name="T12" fmla="*/ 47 w 89"/>
              <a:gd name="T13" fmla="*/ 30 h 97"/>
              <a:gd name="T14" fmla="*/ 52 w 89"/>
              <a:gd name="T15" fmla="*/ 34 h 97"/>
              <a:gd name="T16" fmla="*/ 58 w 89"/>
              <a:gd name="T17" fmla="*/ 39 h 97"/>
              <a:gd name="T18" fmla="*/ 63 w 89"/>
              <a:gd name="T19" fmla="*/ 46 h 97"/>
              <a:gd name="T20" fmla="*/ 67 w 89"/>
              <a:gd name="T21" fmla="*/ 53 h 97"/>
              <a:gd name="T22" fmla="*/ 71 w 89"/>
              <a:gd name="T23" fmla="*/ 60 h 97"/>
              <a:gd name="T24" fmla="*/ 73 w 89"/>
              <a:gd name="T25" fmla="*/ 67 h 97"/>
              <a:gd name="T26" fmla="*/ 76 w 89"/>
              <a:gd name="T27" fmla="*/ 76 h 97"/>
              <a:gd name="T28" fmla="*/ 77 w 89"/>
              <a:gd name="T29" fmla="*/ 83 h 97"/>
              <a:gd name="T30" fmla="*/ 78 w 89"/>
              <a:gd name="T31" fmla="*/ 91 h 97"/>
              <a:gd name="T32" fmla="*/ 89 w 89"/>
              <a:gd name="T33" fmla="*/ 97 h 97"/>
              <a:gd name="T34" fmla="*/ 89 w 89"/>
              <a:gd name="T35" fmla="*/ 87 h 97"/>
              <a:gd name="T36" fmla="*/ 88 w 89"/>
              <a:gd name="T37" fmla="*/ 77 h 97"/>
              <a:gd name="T38" fmla="*/ 85 w 89"/>
              <a:gd name="T39" fmla="*/ 67 h 97"/>
              <a:gd name="T40" fmla="*/ 82 w 89"/>
              <a:gd name="T41" fmla="*/ 59 h 97"/>
              <a:gd name="T42" fmla="*/ 78 w 89"/>
              <a:gd name="T43" fmla="*/ 51 h 97"/>
              <a:gd name="T44" fmla="*/ 75 w 89"/>
              <a:gd name="T45" fmla="*/ 42 h 97"/>
              <a:gd name="T46" fmla="*/ 69 w 89"/>
              <a:gd name="T47" fmla="*/ 35 h 97"/>
              <a:gd name="T48" fmla="*/ 63 w 89"/>
              <a:gd name="T49" fmla="*/ 28 h 97"/>
              <a:gd name="T50" fmla="*/ 56 w 89"/>
              <a:gd name="T51" fmla="*/ 23 h 97"/>
              <a:gd name="T52" fmla="*/ 50 w 89"/>
              <a:gd name="T53" fmla="*/ 17 h 97"/>
              <a:gd name="T54" fmla="*/ 43 w 89"/>
              <a:gd name="T55" fmla="*/ 13 h 97"/>
              <a:gd name="T56" fmla="*/ 35 w 89"/>
              <a:gd name="T57" fmla="*/ 8 h 97"/>
              <a:gd name="T58" fmla="*/ 26 w 89"/>
              <a:gd name="T59" fmla="*/ 4 h 97"/>
              <a:gd name="T60" fmla="*/ 18 w 89"/>
              <a:gd name="T61" fmla="*/ 3 h 97"/>
              <a:gd name="T62" fmla="*/ 9 w 89"/>
              <a:gd name="T63" fmla="*/ 1 h 97"/>
              <a:gd name="T64" fmla="*/ 0 w 89"/>
              <a:gd name="T65" fmla="*/ 0 h 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9"/>
              <a:gd name="T100" fmla="*/ 0 h 97"/>
              <a:gd name="T101" fmla="*/ 89 w 89"/>
              <a:gd name="T102" fmla="*/ 97 h 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9" h="97">
                <a:moveTo>
                  <a:pt x="0" y="13"/>
                </a:moveTo>
                <a:lnTo>
                  <a:pt x="4" y="13"/>
                </a:lnTo>
                <a:lnTo>
                  <a:pt x="8" y="13"/>
                </a:lnTo>
                <a:lnTo>
                  <a:pt x="12" y="13"/>
                </a:lnTo>
                <a:lnTo>
                  <a:pt x="16" y="14"/>
                </a:lnTo>
                <a:lnTo>
                  <a:pt x="20" y="16"/>
                </a:lnTo>
                <a:lnTo>
                  <a:pt x="24" y="16"/>
                </a:lnTo>
                <a:lnTo>
                  <a:pt x="27" y="17"/>
                </a:lnTo>
                <a:lnTo>
                  <a:pt x="30" y="18"/>
                </a:lnTo>
                <a:lnTo>
                  <a:pt x="34" y="21"/>
                </a:lnTo>
                <a:lnTo>
                  <a:pt x="38" y="23"/>
                </a:lnTo>
                <a:lnTo>
                  <a:pt x="41" y="24"/>
                </a:lnTo>
                <a:lnTo>
                  <a:pt x="44" y="27"/>
                </a:lnTo>
                <a:lnTo>
                  <a:pt x="47" y="30"/>
                </a:lnTo>
                <a:lnTo>
                  <a:pt x="50" y="31"/>
                </a:lnTo>
                <a:lnTo>
                  <a:pt x="52" y="34"/>
                </a:lnTo>
                <a:lnTo>
                  <a:pt x="55" y="37"/>
                </a:lnTo>
                <a:lnTo>
                  <a:pt x="58" y="39"/>
                </a:lnTo>
                <a:lnTo>
                  <a:pt x="60" y="44"/>
                </a:lnTo>
                <a:lnTo>
                  <a:pt x="63" y="46"/>
                </a:lnTo>
                <a:lnTo>
                  <a:pt x="65" y="49"/>
                </a:lnTo>
                <a:lnTo>
                  <a:pt x="67" y="53"/>
                </a:lnTo>
                <a:lnTo>
                  <a:pt x="69" y="56"/>
                </a:lnTo>
                <a:lnTo>
                  <a:pt x="71" y="60"/>
                </a:lnTo>
                <a:lnTo>
                  <a:pt x="72" y="63"/>
                </a:lnTo>
                <a:lnTo>
                  <a:pt x="73" y="67"/>
                </a:lnTo>
                <a:lnTo>
                  <a:pt x="75" y="72"/>
                </a:lnTo>
                <a:lnTo>
                  <a:pt x="76" y="76"/>
                </a:lnTo>
                <a:lnTo>
                  <a:pt x="77" y="80"/>
                </a:lnTo>
                <a:lnTo>
                  <a:pt x="77" y="83"/>
                </a:lnTo>
                <a:lnTo>
                  <a:pt x="78" y="87"/>
                </a:lnTo>
                <a:lnTo>
                  <a:pt x="78" y="91"/>
                </a:lnTo>
                <a:lnTo>
                  <a:pt x="78" y="97"/>
                </a:lnTo>
                <a:lnTo>
                  <a:pt x="89" y="97"/>
                </a:lnTo>
                <a:lnTo>
                  <a:pt x="89" y="91"/>
                </a:lnTo>
                <a:lnTo>
                  <a:pt x="89" y="87"/>
                </a:lnTo>
                <a:lnTo>
                  <a:pt x="89" y="82"/>
                </a:lnTo>
                <a:lnTo>
                  <a:pt x="88" y="77"/>
                </a:lnTo>
                <a:lnTo>
                  <a:pt x="86" y="73"/>
                </a:lnTo>
                <a:lnTo>
                  <a:pt x="85" y="67"/>
                </a:lnTo>
                <a:lnTo>
                  <a:pt x="84" y="63"/>
                </a:lnTo>
                <a:lnTo>
                  <a:pt x="82" y="59"/>
                </a:lnTo>
                <a:lnTo>
                  <a:pt x="81" y="55"/>
                </a:lnTo>
                <a:lnTo>
                  <a:pt x="78" y="51"/>
                </a:lnTo>
                <a:lnTo>
                  <a:pt x="76" y="46"/>
                </a:lnTo>
                <a:lnTo>
                  <a:pt x="75" y="42"/>
                </a:lnTo>
                <a:lnTo>
                  <a:pt x="72" y="39"/>
                </a:lnTo>
                <a:lnTo>
                  <a:pt x="69" y="35"/>
                </a:lnTo>
                <a:lnTo>
                  <a:pt x="67" y="32"/>
                </a:lnTo>
                <a:lnTo>
                  <a:pt x="63" y="28"/>
                </a:lnTo>
                <a:lnTo>
                  <a:pt x="60" y="25"/>
                </a:lnTo>
                <a:lnTo>
                  <a:pt x="56" y="23"/>
                </a:lnTo>
                <a:lnTo>
                  <a:pt x="54" y="20"/>
                </a:lnTo>
                <a:lnTo>
                  <a:pt x="50" y="17"/>
                </a:lnTo>
                <a:lnTo>
                  <a:pt x="46" y="14"/>
                </a:lnTo>
                <a:lnTo>
                  <a:pt x="43" y="13"/>
                </a:lnTo>
                <a:lnTo>
                  <a:pt x="39" y="10"/>
                </a:lnTo>
                <a:lnTo>
                  <a:pt x="35" y="8"/>
                </a:lnTo>
                <a:lnTo>
                  <a:pt x="31" y="6"/>
                </a:lnTo>
                <a:lnTo>
                  <a:pt x="26" y="4"/>
                </a:lnTo>
                <a:lnTo>
                  <a:pt x="22" y="3"/>
                </a:lnTo>
                <a:lnTo>
                  <a:pt x="18" y="3"/>
                </a:lnTo>
                <a:lnTo>
                  <a:pt x="13" y="1"/>
                </a:lnTo>
                <a:lnTo>
                  <a:pt x="9" y="1"/>
                </a:lnTo>
                <a:lnTo>
                  <a:pt x="5" y="0"/>
                </a:lnTo>
                <a:lnTo>
                  <a:pt x="0" y="0"/>
                </a:lnTo>
                <a:lnTo>
                  <a:pt x="0" y="1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1" name="Freeform 29"/>
          <p:cNvSpPr>
            <a:spLocks/>
          </p:cNvSpPr>
          <p:nvPr/>
        </p:nvSpPr>
        <p:spPr bwMode="auto">
          <a:xfrm>
            <a:off x="6246815" y="5557840"/>
            <a:ext cx="141287" cy="153987"/>
          </a:xfrm>
          <a:custGeom>
            <a:avLst/>
            <a:gdLst>
              <a:gd name="T0" fmla="*/ 10 w 89"/>
              <a:gd name="T1" fmla="*/ 91 h 97"/>
              <a:gd name="T2" fmla="*/ 12 w 89"/>
              <a:gd name="T3" fmla="*/ 83 h 97"/>
              <a:gd name="T4" fmla="*/ 13 w 89"/>
              <a:gd name="T5" fmla="*/ 76 h 97"/>
              <a:gd name="T6" fmla="*/ 16 w 89"/>
              <a:gd name="T7" fmla="*/ 67 h 97"/>
              <a:gd name="T8" fmla="*/ 18 w 89"/>
              <a:gd name="T9" fmla="*/ 60 h 97"/>
              <a:gd name="T10" fmla="*/ 22 w 89"/>
              <a:gd name="T11" fmla="*/ 53 h 97"/>
              <a:gd name="T12" fmla="*/ 26 w 89"/>
              <a:gd name="T13" fmla="*/ 46 h 97"/>
              <a:gd name="T14" fmla="*/ 31 w 89"/>
              <a:gd name="T15" fmla="*/ 39 h 97"/>
              <a:gd name="T16" fmla="*/ 37 w 89"/>
              <a:gd name="T17" fmla="*/ 34 h 97"/>
              <a:gd name="T18" fmla="*/ 42 w 89"/>
              <a:gd name="T19" fmla="*/ 30 h 97"/>
              <a:gd name="T20" fmla="*/ 48 w 89"/>
              <a:gd name="T21" fmla="*/ 24 h 97"/>
              <a:gd name="T22" fmla="*/ 55 w 89"/>
              <a:gd name="T23" fmla="*/ 21 h 97"/>
              <a:gd name="T24" fmla="*/ 61 w 89"/>
              <a:gd name="T25" fmla="*/ 17 h 97"/>
              <a:gd name="T26" fmla="*/ 69 w 89"/>
              <a:gd name="T27" fmla="*/ 16 h 97"/>
              <a:gd name="T28" fmla="*/ 77 w 89"/>
              <a:gd name="T29" fmla="*/ 13 h 97"/>
              <a:gd name="T30" fmla="*/ 85 w 89"/>
              <a:gd name="T31" fmla="*/ 13 h 97"/>
              <a:gd name="T32" fmla="*/ 89 w 89"/>
              <a:gd name="T33" fmla="*/ 0 h 97"/>
              <a:gd name="T34" fmla="*/ 80 w 89"/>
              <a:gd name="T35" fmla="*/ 1 h 97"/>
              <a:gd name="T36" fmla="*/ 71 w 89"/>
              <a:gd name="T37" fmla="*/ 3 h 97"/>
              <a:gd name="T38" fmla="*/ 63 w 89"/>
              <a:gd name="T39" fmla="*/ 4 h 97"/>
              <a:gd name="T40" fmla="*/ 55 w 89"/>
              <a:gd name="T41" fmla="*/ 8 h 97"/>
              <a:gd name="T42" fmla="*/ 47 w 89"/>
              <a:gd name="T43" fmla="*/ 13 h 97"/>
              <a:gd name="T44" fmla="*/ 39 w 89"/>
              <a:gd name="T45" fmla="*/ 17 h 97"/>
              <a:gd name="T46" fmla="*/ 33 w 89"/>
              <a:gd name="T47" fmla="*/ 23 h 97"/>
              <a:gd name="T48" fmla="*/ 26 w 89"/>
              <a:gd name="T49" fmla="*/ 28 h 97"/>
              <a:gd name="T50" fmla="*/ 20 w 89"/>
              <a:gd name="T51" fmla="*/ 35 h 97"/>
              <a:gd name="T52" fmla="*/ 14 w 89"/>
              <a:gd name="T53" fmla="*/ 42 h 97"/>
              <a:gd name="T54" fmla="*/ 10 w 89"/>
              <a:gd name="T55" fmla="*/ 51 h 97"/>
              <a:gd name="T56" fmla="*/ 6 w 89"/>
              <a:gd name="T57" fmla="*/ 59 h 97"/>
              <a:gd name="T58" fmla="*/ 4 w 89"/>
              <a:gd name="T59" fmla="*/ 67 h 97"/>
              <a:gd name="T60" fmla="*/ 1 w 89"/>
              <a:gd name="T61" fmla="*/ 77 h 97"/>
              <a:gd name="T62" fmla="*/ 0 w 89"/>
              <a:gd name="T63" fmla="*/ 87 h 97"/>
              <a:gd name="T64" fmla="*/ 0 w 89"/>
              <a:gd name="T65" fmla="*/ 97 h 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9"/>
              <a:gd name="T100" fmla="*/ 0 h 97"/>
              <a:gd name="T101" fmla="*/ 89 w 89"/>
              <a:gd name="T102" fmla="*/ 97 h 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9" h="97">
                <a:moveTo>
                  <a:pt x="10" y="97"/>
                </a:moveTo>
                <a:lnTo>
                  <a:pt x="10" y="91"/>
                </a:lnTo>
                <a:lnTo>
                  <a:pt x="10" y="87"/>
                </a:lnTo>
                <a:lnTo>
                  <a:pt x="12" y="83"/>
                </a:lnTo>
                <a:lnTo>
                  <a:pt x="12" y="80"/>
                </a:lnTo>
                <a:lnTo>
                  <a:pt x="13" y="76"/>
                </a:lnTo>
                <a:lnTo>
                  <a:pt x="14" y="72"/>
                </a:lnTo>
                <a:lnTo>
                  <a:pt x="16" y="67"/>
                </a:lnTo>
                <a:lnTo>
                  <a:pt x="17" y="63"/>
                </a:lnTo>
                <a:lnTo>
                  <a:pt x="18" y="60"/>
                </a:lnTo>
                <a:lnTo>
                  <a:pt x="20" y="56"/>
                </a:lnTo>
                <a:lnTo>
                  <a:pt x="22" y="53"/>
                </a:lnTo>
                <a:lnTo>
                  <a:pt x="23" y="49"/>
                </a:lnTo>
                <a:lnTo>
                  <a:pt x="26" y="46"/>
                </a:lnTo>
                <a:lnTo>
                  <a:pt x="29" y="44"/>
                </a:lnTo>
                <a:lnTo>
                  <a:pt x="31" y="39"/>
                </a:lnTo>
                <a:lnTo>
                  <a:pt x="34" y="37"/>
                </a:lnTo>
                <a:lnTo>
                  <a:pt x="37" y="34"/>
                </a:lnTo>
                <a:lnTo>
                  <a:pt x="39" y="31"/>
                </a:lnTo>
                <a:lnTo>
                  <a:pt x="42" y="30"/>
                </a:lnTo>
                <a:lnTo>
                  <a:pt x="46" y="27"/>
                </a:lnTo>
                <a:lnTo>
                  <a:pt x="48" y="24"/>
                </a:lnTo>
                <a:lnTo>
                  <a:pt x="52" y="23"/>
                </a:lnTo>
                <a:lnTo>
                  <a:pt x="55" y="21"/>
                </a:lnTo>
                <a:lnTo>
                  <a:pt x="59" y="18"/>
                </a:lnTo>
                <a:lnTo>
                  <a:pt x="61" y="17"/>
                </a:lnTo>
                <a:lnTo>
                  <a:pt x="65" y="16"/>
                </a:lnTo>
                <a:lnTo>
                  <a:pt x="69" y="16"/>
                </a:lnTo>
                <a:lnTo>
                  <a:pt x="73" y="14"/>
                </a:lnTo>
                <a:lnTo>
                  <a:pt x="77" y="13"/>
                </a:lnTo>
                <a:lnTo>
                  <a:pt x="81" y="13"/>
                </a:lnTo>
                <a:lnTo>
                  <a:pt x="85" y="13"/>
                </a:lnTo>
                <a:lnTo>
                  <a:pt x="89" y="13"/>
                </a:lnTo>
                <a:lnTo>
                  <a:pt x="89" y="0"/>
                </a:lnTo>
                <a:lnTo>
                  <a:pt x="85" y="0"/>
                </a:lnTo>
                <a:lnTo>
                  <a:pt x="80" y="1"/>
                </a:lnTo>
                <a:lnTo>
                  <a:pt x="76" y="1"/>
                </a:lnTo>
                <a:lnTo>
                  <a:pt x="71" y="3"/>
                </a:lnTo>
                <a:lnTo>
                  <a:pt x="67" y="3"/>
                </a:lnTo>
                <a:lnTo>
                  <a:pt x="63" y="4"/>
                </a:lnTo>
                <a:lnTo>
                  <a:pt x="59" y="6"/>
                </a:lnTo>
                <a:lnTo>
                  <a:pt x="55" y="8"/>
                </a:lnTo>
                <a:lnTo>
                  <a:pt x="50" y="10"/>
                </a:lnTo>
                <a:lnTo>
                  <a:pt x="47" y="13"/>
                </a:lnTo>
                <a:lnTo>
                  <a:pt x="43" y="14"/>
                </a:lnTo>
                <a:lnTo>
                  <a:pt x="39" y="17"/>
                </a:lnTo>
                <a:lnTo>
                  <a:pt x="35" y="20"/>
                </a:lnTo>
                <a:lnTo>
                  <a:pt x="33" y="23"/>
                </a:lnTo>
                <a:lnTo>
                  <a:pt x="29" y="25"/>
                </a:lnTo>
                <a:lnTo>
                  <a:pt x="26" y="28"/>
                </a:lnTo>
                <a:lnTo>
                  <a:pt x="23" y="32"/>
                </a:lnTo>
                <a:lnTo>
                  <a:pt x="20" y="35"/>
                </a:lnTo>
                <a:lnTo>
                  <a:pt x="17" y="39"/>
                </a:lnTo>
                <a:lnTo>
                  <a:pt x="14" y="42"/>
                </a:lnTo>
                <a:lnTo>
                  <a:pt x="13" y="46"/>
                </a:lnTo>
                <a:lnTo>
                  <a:pt x="10" y="51"/>
                </a:lnTo>
                <a:lnTo>
                  <a:pt x="8" y="55"/>
                </a:lnTo>
                <a:lnTo>
                  <a:pt x="6" y="59"/>
                </a:lnTo>
                <a:lnTo>
                  <a:pt x="5" y="63"/>
                </a:lnTo>
                <a:lnTo>
                  <a:pt x="4" y="67"/>
                </a:lnTo>
                <a:lnTo>
                  <a:pt x="3" y="73"/>
                </a:lnTo>
                <a:lnTo>
                  <a:pt x="1" y="77"/>
                </a:lnTo>
                <a:lnTo>
                  <a:pt x="1" y="82"/>
                </a:lnTo>
                <a:lnTo>
                  <a:pt x="0" y="87"/>
                </a:lnTo>
                <a:lnTo>
                  <a:pt x="0" y="91"/>
                </a:lnTo>
                <a:lnTo>
                  <a:pt x="0" y="97"/>
                </a:lnTo>
                <a:lnTo>
                  <a:pt x="10" y="9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2" name="Freeform 30"/>
          <p:cNvSpPr>
            <a:spLocks/>
          </p:cNvSpPr>
          <p:nvPr/>
        </p:nvSpPr>
        <p:spPr bwMode="auto">
          <a:xfrm>
            <a:off x="6246815" y="5711827"/>
            <a:ext cx="141287" cy="150813"/>
          </a:xfrm>
          <a:custGeom>
            <a:avLst/>
            <a:gdLst>
              <a:gd name="T0" fmla="*/ 85 w 89"/>
              <a:gd name="T1" fmla="*/ 83 h 95"/>
              <a:gd name="T2" fmla="*/ 77 w 89"/>
              <a:gd name="T3" fmla="*/ 83 h 95"/>
              <a:gd name="T4" fmla="*/ 69 w 89"/>
              <a:gd name="T5" fmla="*/ 81 h 95"/>
              <a:gd name="T6" fmla="*/ 61 w 89"/>
              <a:gd name="T7" fmla="*/ 79 h 95"/>
              <a:gd name="T8" fmla="*/ 55 w 89"/>
              <a:gd name="T9" fmla="*/ 76 h 95"/>
              <a:gd name="T10" fmla="*/ 48 w 89"/>
              <a:gd name="T11" fmla="*/ 72 h 95"/>
              <a:gd name="T12" fmla="*/ 42 w 89"/>
              <a:gd name="T13" fmla="*/ 67 h 95"/>
              <a:gd name="T14" fmla="*/ 37 w 89"/>
              <a:gd name="T15" fmla="*/ 62 h 95"/>
              <a:gd name="T16" fmla="*/ 31 w 89"/>
              <a:gd name="T17" fmla="*/ 56 h 95"/>
              <a:gd name="T18" fmla="*/ 26 w 89"/>
              <a:gd name="T19" fmla="*/ 49 h 95"/>
              <a:gd name="T20" fmla="*/ 22 w 89"/>
              <a:gd name="T21" fmla="*/ 43 h 95"/>
              <a:gd name="T22" fmla="*/ 18 w 89"/>
              <a:gd name="T23" fmla="*/ 36 h 95"/>
              <a:gd name="T24" fmla="*/ 16 w 89"/>
              <a:gd name="T25" fmla="*/ 28 h 95"/>
              <a:gd name="T26" fmla="*/ 13 w 89"/>
              <a:gd name="T27" fmla="*/ 21 h 95"/>
              <a:gd name="T28" fmla="*/ 12 w 89"/>
              <a:gd name="T29" fmla="*/ 13 h 95"/>
              <a:gd name="T30" fmla="*/ 10 w 89"/>
              <a:gd name="T31" fmla="*/ 4 h 95"/>
              <a:gd name="T32" fmla="*/ 0 w 89"/>
              <a:gd name="T33" fmla="*/ 0 h 95"/>
              <a:gd name="T34" fmla="*/ 0 w 89"/>
              <a:gd name="T35" fmla="*/ 10 h 95"/>
              <a:gd name="T36" fmla="*/ 1 w 89"/>
              <a:gd name="T37" fmla="*/ 18 h 95"/>
              <a:gd name="T38" fmla="*/ 4 w 89"/>
              <a:gd name="T39" fmla="*/ 28 h 95"/>
              <a:gd name="T40" fmla="*/ 6 w 89"/>
              <a:gd name="T41" fmla="*/ 36 h 95"/>
              <a:gd name="T42" fmla="*/ 10 w 89"/>
              <a:gd name="T43" fmla="*/ 45 h 95"/>
              <a:gd name="T44" fmla="*/ 14 w 89"/>
              <a:gd name="T45" fmla="*/ 53 h 95"/>
              <a:gd name="T46" fmla="*/ 20 w 89"/>
              <a:gd name="T47" fmla="*/ 60 h 95"/>
              <a:gd name="T48" fmla="*/ 26 w 89"/>
              <a:gd name="T49" fmla="*/ 67 h 95"/>
              <a:gd name="T50" fmla="*/ 33 w 89"/>
              <a:gd name="T51" fmla="*/ 73 h 95"/>
              <a:gd name="T52" fmla="*/ 39 w 89"/>
              <a:gd name="T53" fmla="*/ 79 h 95"/>
              <a:gd name="T54" fmla="*/ 47 w 89"/>
              <a:gd name="T55" fmla="*/ 84 h 95"/>
              <a:gd name="T56" fmla="*/ 55 w 89"/>
              <a:gd name="T57" fmla="*/ 88 h 95"/>
              <a:gd name="T58" fmla="*/ 63 w 89"/>
              <a:gd name="T59" fmla="*/ 91 h 95"/>
              <a:gd name="T60" fmla="*/ 71 w 89"/>
              <a:gd name="T61" fmla="*/ 94 h 95"/>
              <a:gd name="T62" fmla="*/ 80 w 89"/>
              <a:gd name="T63" fmla="*/ 95 h 95"/>
              <a:gd name="T64" fmla="*/ 89 w 89"/>
              <a:gd name="T65" fmla="*/ 95 h 9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9"/>
              <a:gd name="T100" fmla="*/ 0 h 95"/>
              <a:gd name="T101" fmla="*/ 89 w 89"/>
              <a:gd name="T102" fmla="*/ 95 h 9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9" h="95">
                <a:moveTo>
                  <a:pt x="89" y="84"/>
                </a:moveTo>
                <a:lnTo>
                  <a:pt x="85" y="83"/>
                </a:lnTo>
                <a:lnTo>
                  <a:pt x="81" y="83"/>
                </a:lnTo>
                <a:lnTo>
                  <a:pt x="77" y="83"/>
                </a:lnTo>
                <a:lnTo>
                  <a:pt x="73" y="81"/>
                </a:lnTo>
                <a:lnTo>
                  <a:pt x="69" y="81"/>
                </a:lnTo>
                <a:lnTo>
                  <a:pt x="65" y="80"/>
                </a:lnTo>
                <a:lnTo>
                  <a:pt x="61" y="79"/>
                </a:lnTo>
                <a:lnTo>
                  <a:pt x="59" y="77"/>
                </a:lnTo>
                <a:lnTo>
                  <a:pt x="55" y="76"/>
                </a:lnTo>
                <a:lnTo>
                  <a:pt x="52" y="73"/>
                </a:lnTo>
                <a:lnTo>
                  <a:pt x="48" y="72"/>
                </a:lnTo>
                <a:lnTo>
                  <a:pt x="46" y="69"/>
                </a:lnTo>
                <a:lnTo>
                  <a:pt x="42" y="67"/>
                </a:lnTo>
                <a:lnTo>
                  <a:pt x="39" y="65"/>
                </a:lnTo>
                <a:lnTo>
                  <a:pt x="37" y="62"/>
                </a:lnTo>
                <a:lnTo>
                  <a:pt x="34" y="59"/>
                </a:lnTo>
                <a:lnTo>
                  <a:pt x="31" y="56"/>
                </a:lnTo>
                <a:lnTo>
                  <a:pt x="29" y="53"/>
                </a:lnTo>
                <a:lnTo>
                  <a:pt x="26" y="49"/>
                </a:lnTo>
                <a:lnTo>
                  <a:pt x="23" y="46"/>
                </a:lnTo>
                <a:lnTo>
                  <a:pt x="22" y="43"/>
                </a:lnTo>
                <a:lnTo>
                  <a:pt x="20" y="39"/>
                </a:lnTo>
                <a:lnTo>
                  <a:pt x="18" y="36"/>
                </a:lnTo>
                <a:lnTo>
                  <a:pt x="17" y="32"/>
                </a:lnTo>
                <a:lnTo>
                  <a:pt x="16" y="28"/>
                </a:lnTo>
                <a:lnTo>
                  <a:pt x="14" y="24"/>
                </a:lnTo>
                <a:lnTo>
                  <a:pt x="13" y="21"/>
                </a:lnTo>
                <a:lnTo>
                  <a:pt x="12" y="17"/>
                </a:lnTo>
                <a:lnTo>
                  <a:pt x="12" y="13"/>
                </a:lnTo>
                <a:lnTo>
                  <a:pt x="10" y="8"/>
                </a:lnTo>
                <a:lnTo>
                  <a:pt x="10" y="4"/>
                </a:lnTo>
                <a:lnTo>
                  <a:pt x="10" y="0"/>
                </a:lnTo>
                <a:lnTo>
                  <a:pt x="0" y="0"/>
                </a:lnTo>
                <a:lnTo>
                  <a:pt x="0" y="4"/>
                </a:lnTo>
                <a:lnTo>
                  <a:pt x="0" y="10"/>
                </a:lnTo>
                <a:lnTo>
                  <a:pt x="1" y="14"/>
                </a:lnTo>
                <a:lnTo>
                  <a:pt x="1" y="18"/>
                </a:lnTo>
                <a:lnTo>
                  <a:pt x="3" y="24"/>
                </a:lnTo>
                <a:lnTo>
                  <a:pt x="4" y="28"/>
                </a:lnTo>
                <a:lnTo>
                  <a:pt x="5" y="32"/>
                </a:lnTo>
                <a:lnTo>
                  <a:pt x="6" y="36"/>
                </a:lnTo>
                <a:lnTo>
                  <a:pt x="8" y="41"/>
                </a:lnTo>
                <a:lnTo>
                  <a:pt x="10" y="45"/>
                </a:lnTo>
                <a:lnTo>
                  <a:pt x="13" y="49"/>
                </a:lnTo>
                <a:lnTo>
                  <a:pt x="14" y="53"/>
                </a:lnTo>
                <a:lnTo>
                  <a:pt x="17" y="56"/>
                </a:lnTo>
                <a:lnTo>
                  <a:pt x="20" y="60"/>
                </a:lnTo>
                <a:lnTo>
                  <a:pt x="23" y="63"/>
                </a:lnTo>
                <a:lnTo>
                  <a:pt x="26" y="67"/>
                </a:lnTo>
                <a:lnTo>
                  <a:pt x="29" y="70"/>
                </a:lnTo>
                <a:lnTo>
                  <a:pt x="33" y="73"/>
                </a:lnTo>
                <a:lnTo>
                  <a:pt x="35" y="76"/>
                </a:lnTo>
                <a:lnTo>
                  <a:pt x="39" y="79"/>
                </a:lnTo>
                <a:lnTo>
                  <a:pt x="43" y="81"/>
                </a:lnTo>
                <a:lnTo>
                  <a:pt x="47" y="84"/>
                </a:lnTo>
                <a:lnTo>
                  <a:pt x="50" y="86"/>
                </a:lnTo>
                <a:lnTo>
                  <a:pt x="55" y="88"/>
                </a:lnTo>
                <a:lnTo>
                  <a:pt x="59" y="90"/>
                </a:lnTo>
                <a:lnTo>
                  <a:pt x="63" y="91"/>
                </a:lnTo>
                <a:lnTo>
                  <a:pt x="67" y="93"/>
                </a:lnTo>
                <a:lnTo>
                  <a:pt x="71" y="94"/>
                </a:lnTo>
                <a:lnTo>
                  <a:pt x="76" y="94"/>
                </a:lnTo>
                <a:lnTo>
                  <a:pt x="80" y="95"/>
                </a:lnTo>
                <a:lnTo>
                  <a:pt x="85" y="95"/>
                </a:lnTo>
                <a:lnTo>
                  <a:pt x="89" y="95"/>
                </a:lnTo>
                <a:lnTo>
                  <a:pt x="89" y="8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3" name="Freeform 31"/>
          <p:cNvSpPr>
            <a:spLocks/>
          </p:cNvSpPr>
          <p:nvPr/>
        </p:nvSpPr>
        <p:spPr bwMode="auto">
          <a:xfrm>
            <a:off x="6388100" y="5711827"/>
            <a:ext cx="141288" cy="150813"/>
          </a:xfrm>
          <a:custGeom>
            <a:avLst/>
            <a:gdLst>
              <a:gd name="T0" fmla="*/ 78 w 89"/>
              <a:gd name="T1" fmla="*/ 4 h 95"/>
              <a:gd name="T2" fmla="*/ 77 w 89"/>
              <a:gd name="T3" fmla="*/ 13 h 95"/>
              <a:gd name="T4" fmla="*/ 76 w 89"/>
              <a:gd name="T5" fmla="*/ 21 h 95"/>
              <a:gd name="T6" fmla="*/ 73 w 89"/>
              <a:gd name="T7" fmla="*/ 28 h 95"/>
              <a:gd name="T8" fmla="*/ 71 w 89"/>
              <a:gd name="T9" fmla="*/ 36 h 95"/>
              <a:gd name="T10" fmla="*/ 67 w 89"/>
              <a:gd name="T11" fmla="*/ 43 h 95"/>
              <a:gd name="T12" fmla="*/ 63 w 89"/>
              <a:gd name="T13" fmla="*/ 49 h 95"/>
              <a:gd name="T14" fmla="*/ 58 w 89"/>
              <a:gd name="T15" fmla="*/ 56 h 95"/>
              <a:gd name="T16" fmla="*/ 52 w 89"/>
              <a:gd name="T17" fmla="*/ 62 h 95"/>
              <a:gd name="T18" fmla="*/ 47 w 89"/>
              <a:gd name="T19" fmla="*/ 67 h 95"/>
              <a:gd name="T20" fmla="*/ 41 w 89"/>
              <a:gd name="T21" fmla="*/ 72 h 95"/>
              <a:gd name="T22" fmla="*/ 34 w 89"/>
              <a:gd name="T23" fmla="*/ 76 h 95"/>
              <a:gd name="T24" fmla="*/ 27 w 89"/>
              <a:gd name="T25" fmla="*/ 79 h 95"/>
              <a:gd name="T26" fmla="*/ 20 w 89"/>
              <a:gd name="T27" fmla="*/ 81 h 95"/>
              <a:gd name="T28" fmla="*/ 12 w 89"/>
              <a:gd name="T29" fmla="*/ 83 h 95"/>
              <a:gd name="T30" fmla="*/ 4 w 89"/>
              <a:gd name="T31" fmla="*/ 83 h 95"/>
              <a:gd name="T32" fmla="*/ 0 w 89"/>
              <a:gd name="T33" fmla="*/ 95 h 95"/>
              <a:gd name="T34" fmla="*/ 9 w 89"/>
              <a:gd name="T35" fmla="*/ 95 h 95"/>
              <a:gd name="T36" fmla="*/ 18 w 89"/>
              <a:gd name="T37" fmla="*/ 94 h 95"/>
              <a:gd name="T38" fmla="*/ 26 w 89"/>
              <a:gd name="T39" fmla="*/ 91 h 95"/>
              <a:gd name="T40" fmla="*/ 35 w 89"/>
              <a:gd name="T41" fmla="*/ 88 h 95"/>
              <a:gd name="T42" fmla="*/ 43 w 89"/>
              <a:gd name="T43" fmla="*/ 84 h 95"/>
              <a:gd name="T44" fmla="*/ 50 w 89"/>
              <a:gd name="T45" fmla="*/ 79 h 95"/>
              <a:gd name="T46" fmla="*/ 56 w 89"/>
              <a:gd name="T47" fmla="*/ 73 h 95"/>
              <a:gd name="T48" fmla="*/ 63 w 89"/>
              <a:gd name="T49" fmla="*/ 67 h 95"/>
              <a:gd name="T50" fmla="*/ 69 w 89"/>
              <a:gd name="T51" fmla="*/ 60 h 95"/>
              <a:gd name="T52" fmla="*/ 75 w 89"/>
              <a:gd name="T53" fmla="*/ 53 h 95"/>
              <a:gd name="T54" fmla="*/ 78 w 89"/>
              <a:gd name="T55" fmla="*/ 45 h 95"/>
              <a:gd name="T56" fmla="*/ 82 w 89"/>
              <a:gd name="T57" fmla="*/ 36 h 95"/>
              <a:gd name="T58" fmla="*/ 85 w 89"/>
              <a:gd name="T59" fmla="*/ 28 h 95"/>
              <a:gd name="T60" fmla="*/ 88 w 89"/>
              <a:gd name="T61" fmla="*/ 18 h 95"/>
              <a:gd name="T62" fmla="*/ 89 w 89"/>
              <a:gd name="T63" fmla="*/ 10 h 95"/>
              <a:gd name="T64" fmla="*/ 89 w 89"/>
              <a:gd name="T65" fmla="*/ 0 h 9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9"/>
              <a:gd name="T100" fmla="*/ 0 h 95"/>
              <a:gd name="T101" fmla="*/ 89 w 89"/>
              <a:gd name="T102" fmla="*/ 95 h 9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9" h="95">
                <a:moveTo>
                  <a:pt x="78" y="0"/>
                </a:moveTo>
                <a:lnTo>
                  <a:pt x="78" y="4"/>
                </a:lnTo>
                <a:lnTo>
                  <a:pt x="78" y="8"/>
                </a:lnTo>
                <a:lnTo>
                  <a:pt x="77" y="13"/>
                </a:lnTo>
                <a:lnTo>
                  <a:pt x="77" y="17"/>
                </a:lnTo>
                <a:lnTo>
                  <a:pt x="76" y="21"/>
                </a:lnTo>
                <a:lnTo>
                  <a:pt x="75" y="24"/>
                </a:lnTo>
                <a:lnTo>
                  <a:pt x="73" y="28"/>
                </a:lnTo>
                <a:lnTo>
                  <a:pt x="72" y="32"/>
                </a:lnTo>
                <a:lnTo>
                  <a:pt x="71" y="36"/>
                </a:lnTo>
                <a:lnTo>
                  <a:pt x="69" y="39"/>
                </a:lnTo>
                <a:lnTo>
                  <a:pt x="67" y="43"/>
                </a:lnTo>
                <a:lnTo>
                  <a:pt x="65" y="46"/>
                </a:lnTo>
                <a:lnTo>
                  <a:pt x="63" y="49"/>
                </a:lnTo>
                <a:lnTo>
                  <a:pt x="60" y="53"/>
                </a:lnTo>
                <a:lnTo>
                  <a:pt x="58" y="56"/>
                </a:lnTo>
                <a:lnTo>
                  <a:pt x="55" y="59"/>
                </a:lnTo>
                <a:lnTo>
                  <a:pt x="52" y="62"/>
                </a:lnTo>
                <a:lnTo>
                  <a:pt x="50" y="65"/>
                </a:lnTo>
                <a:lnTo>
                  <a:pt x="47" y="67"/>
                </a:lnTo>
                <a:lnTo>
                  <a:pt x="44" y="69"/>
                </a:lnTo>
                <a:lnTo>
                  <a:pt x="41" y="72"/>
                </a:lnTo>
                <a:lnTo>
                  <a:pt x="38" y="73"/>
                </a:lnTo>
                <a:lnTo>
                  <a:pt x="34" y="76"/>
                </a:lnTo>
                <a:lnTo>
                  <a:pt x="30" y="77"/>
                </a:lnTo>
                <a:lnTo>
                  <a:pt x="27" y="79"/>
                </a:lnTo>
                <a:lnTo>
                  <a:pt x="24" y="80"/>
                </a:lnTo>
                <a:lnTo>
                  <a:pt x="20" y="81"/>
                </a:lnTo>
                <a:lnTo>
                  <a:pt x="16" y="81"/>
                </a:lnTo>
                <a:lnTo>
                  <a:pt x="12" y="83"/>
                </a:lnTo>
                <a:lnTo>
                  <a:pt x="8" y="83"/>
                </a:lnTo>
                <a:lnTo>
                  <a:pt x="4" y="83"/>
                </a:lnTo>
                <a:lnTo>
                  <a:pt x="0" y="84"/>
                </a:lnTo>
                <a:lnTo>
                  <a:pt x="0" y="95"/>
                </a:lnTo>
                <a:lnTo>
                  <a:pt x="5" y="95"/>
                </a:lnTo>
                <a:lnTo>
                  <a:pt x="9" y="95"/>
                </a:lnTo>
                <a:lnTo>
                  <a:pt x="13" y="94"/>
                </a:lnTo>
                <a:lnTo>
                  <a:pt x="18" y="94"/>
                </a:lnTo>
                <a:lnTo>
                  <a:pt x="22" y="93"/>
                </a:lnTo>
                <a:lnTo>
                  <a:pt x="26" y="91"/>
                </a:lnTo>
                <a:lnTo>
                  <a:pt x="31" y="90"/>
                </a:lnTo>
                <a:lnTo>
                  <a:pt x="35" y="88"/>
                </a:lnTo>
                <a:lnTo>
                  <a:pt x="39" y="86"/>
                </a:lnTo>
                <a:lnTo>
                  <a:pt x="43" y="84"/>
                </a:lnTo>
                <a:lnTo>
                  <a:pt x="46" y="81"/>
                </a:lnTo>
                <a:lnTo>
                  <a:pt x="50" y="79"/>
                </a:lnTo>
                <a:lnTo>
                  <a:pt x="54" y="76"/>
                </a:lnTo>
                <a:lnTo>
                  <a:pt x="56" y="73"/>
                </a:lnTo>
                <a:lnTo>
                  <a:pt x="60" y="70"/>
                </a:lnTo>
                <a:lnTo>
                  <a:pt x="63" y="67"/>
                </a:lnTo>
                <a:lnTo>
                  <a:pt x="67" y="63"/>
                </a:lnTo>
                <a:lnTo>
                  <a:pt x="69" y="60"/>
                </a:lnTo>
                <a:lnTo>
                  <a:pt x="72" y="56"/>
                </a:lnTo>
                <a:lnTo>
                  <a:pt x="75" y="53"/>
                </a:lnTo>
                <a:lnTo>
                  <a:pt x="76" y="49"/>
                </a:lnTo>
                <a:lnTo>
                  <a:pt x="78" y="45"/>
                </a:lnTo>
                <a:lnTo>
                  <a:pt x="81" y="41"/>
                </a:lnTo>
                <a:lnTo>
                  <a:pt x="82" y="36"/>
                </a:lnTo>
                <a:lnTo>
                  <a:pt x="84" y="32"/>
                </a:lnTo>
                <a:lnTo>
                  <a:pt x="85" y="28"/>
                </a:lnTo>
                <a:lnTo>
                  <a:pt x="86" y="24"/>
                </a:lnTo>
                <a:lnTo>
                  <a:pt x="88" y="18"/>
                </a:lnTo>
                <a:lnTo>
                  <a:pt x="89" y="14"/>
                </a:lnTo>
                <a:lnTo>
                  <a:pt x="89" y="10"/>
                </a:lnTo>
                <a:lnTo>
                  <a:pt x="89" y="4"/>
                </a:lnTo>
                <a:lnTo>
                  <a:pt x="89" y="0"/>
                </a:lnTo>
                <a:lnTo>
                  <a:pt x="7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4" name="Freeform 32"/>
          <p:cNvSpPr>
            <a:spLocks/>
          </p:cNvSpPr>
          <p:nvPr/>
        </p:nvSpPr>
        <p:spPr bwMode="auto">
          <a:xfrm>
            <a:off x="6265865" y="5557840"/>
            <a:ext cx="141287" cy="153987"/>
          </a:xfrm>
          <a:custGeom>
            <a:avLst/>
            <a:gdLst>
              <a:gd name="T0" fmla="*/ 4 w 89"/>
              <a:gd name="T1" fmla="*/ 13 h 97"/>
              <a:gd name="T2" fmla="*/ 11 w 89"/>
              <a:gd name="T3" fmla="*/ 13 h 97"/>
              <a:gd name="T4" fmla="*/ 19 w 89"/>
              <a:gd name="T5" fmla="*/ 16 h 97"/>
              <a:gd name="T6" fmla="*/ 27 w 89"/>
              <a:gd name="T7" fmla="*/ 17 h 97"/>
              <a:gd name="T8" fmla="*/ 34 w 89"/>
              <a:gd name="T9" fmla="*/ 21 h 97"/>
              <a:gd name="T10" fmla="*/ 40 w 89"/>
              <a:gd name="T11" fmla="*/ 24 h 97"/>
              <a:gd name="T12" fmla="*/ 47 w 89"/>
              <a:gd name="T13" fmla="*/ 30 h 97"/>
              <a:gd name="T14" fmla="*/ 52 w 89"/>
              <a:gd name="T15" fmla="*/ 34 h 97"/>
              <a:gd name="T16" fmla="*/ 57 w 89"/>
              <a:gd name="T17" fmla="*/ 39 h 97"/>
              <a:gd name="T18" fmla="*/ 63 w 89"/>
              <a:gd name="T19" fmla="*/ 46 h 97"/>
              <a:gd name="T20" fmla="*/ 66 w 89"/>
              <a:gd name="T21" fmla="*/ 53 h 97"/>
              <a:gd name="T22" fmla="*/ 70 w 89"/>
              <a:gd name="T23" fmla="*/ 60 h 97"/>
              <a:gd name="T24" fmla="*/ 73 w 89"/>
              <a:gd name="T25" fmla="*/ 67 h 97"/>
              <a:gd name="T26" fmla="*/ 76 w 89"/>
              <a:gd name="T27" fmla="*/ 76 h 97"/>
              <a:gd name="T28" fmla="*/ 77 w 89"/>
              <a:gd name="T29" fmla="*/ 83 h 97"/>
              <a:gd name="T30" fmla="*/ 78 w 89"/>
              <a:gd name="T31" fmla="*/ 91 h 97"/>
              <a:gd name="T32" fmla="*/ 89 w 89"/>
              <a:gd name="T33" fmla="*/ 97 h 97"/>
              <a:gd name="T34" fmla="*/ 89 w 89"/>
              <a:gd name="T35" fmla="*/ 87 h 97"/>
              <a:gd name="T36" fmla="*/ 87 w 89"/>
              <a:gd name="T37" fmla="*/ 77 h 97"/>
              <a:gd name="T38" fmla="*/ 85 w 89"/>
              <a:gd name="T39" fmla="*/ 67 h 97"/>
              <a:gd name="T40" fmla="*/ 82 w 89"/>
              <a:gd name="T41" fmla="*/ 59 h 97"/>
              <a:gd name="T42" fmla="*/ 78 w 89"/>
              <a:gd name="T43" fmla="*/ 51 h 97"/>
              <a:gd name="T44" fmla="*/ 74 w 89"/>
              <a:gd name="T45" fmla="*/ 42 h 97"/>
              <a:gd name="T46" fmla="*/ 69 w 89"/>
              <a:gd name="T47" fmla="*/ 35 h 97"/>
              <a:gd name="T48" fmla="*/ 63 w 89"/>
              <a:gd name="T49" fmla="*/ 28 h 97"/>
              <a:gd name="T50" fmla="*/ 56 w 89"/>
              <a:gd name="T51" fmla="*/ 23 h 97"/>
              <a:gd name="T52" fmla="*/ 49 w 89"/>
              <a:gd name="T53" fmla="*/ 17 h 97"/>
              <a:gd name="T54" fmla="*/ 42 w 89"/>
              <a:gd name="T55" fmla="*/ 13 h 97"/>
              <a:gd name="T56" fmla="*/ 35 w 89"/>
              <a:gd name="T57" fmla="*/ 8 h 97"/>
              <a:gd name="T58" fmla="*/ 26 w 89"/>
              <a:gd name="T59" fmla="*/ 4 h 97"/>
              <a:gd name="T60" fmla="*/ 18 w 89"/>
              <a:gd name="T61" fmla="*/ 3 h 97"/>
              <a:gd name="T62" fmla="*/ 9 w 89"/>
              <a:gd name="T63" fmla="*/ 1 h 97"/>
              <a:gd name="T64" fmla="*/ 0 w 89"/>
              <a:gd name="T65" fmla="*/ 0 h 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9"/>
              <a:gd name="T100" fmla="*/ 0 h 97"/>
              <a:gd name="T101" fmla="*/ 89 w 89"/>
              <a:gd name="T102" fmla="*/ 97 h 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9" h="97">
                <a:moveTo>
                  <a:pt x="0" y="13"/>
                </a:moveTo>
                <a:lnTo>
                  <a:pt x="4" y="13"/>
                </a:lnTo>
                <a:lnTo>
                  <a:pt x="8" y="13"/>
                </a:lnTo>
                <a:lnTo>
                  <a:pt x="11" y="13"/>
                </a:lnTo>
                <a:lnTo>
                  <a:pt x="15" y="14"/>
                </a:lnTo>
                <a:lnTo>
                  <a:pt x="19" y="16"/>
                </a:lnTo>
                <a:lnTo>
                  <a:pt x="23" y="16"/>
                </a:lnTo>
                <a:lnTo>
                  <a:pt x="27" y="17"/>
                </a:lnTo>
                <a:lnTo>
                  <a:pt x="30" y="18"/>
                </a:lnTo>
                <a:lnTo>
                  <a:pt x="34" y="21"/>
                </a:lnTo>
                <a:lnTo>
                  <a:pt x="36" y="23"/>
                </a:lnTo>
                <a:lnTo>
                  <a:pt x="40" y="24"/>
                </a:lnTo>
                <a:lnTo>
                  <a:pt x="43" y="27"/>
                </a:lnTo>
                <a:lnTo>
                  <a:pt x="47" y="30"/>
                </a:lnTo>
                <a:lnTo>
                  <a:pt x="49" y="31"/>
                </a:lnTo>
                <a:lnTo>
                  <a:pt x="52" y="34"/>
                </a:lnTo>
                <a:lnTo>
                  <a:pt x="55" y="37"/>
                </a:lnTo>
                <a:lnTo>
                  <a:pt x="57" y="39"/>
                </a:lnTo>
                <a:lnTo>
                  <a:pt x="60" y="44"/>
                </a:lnTo>
                <a:lnTo>
                  <a:pt x="63" y="46"/>
                </a:lnTo>
                <a:lnTo>
                  <a:pt x="65" y="49"/>
                </a:lnTo>
                <a:lnTo>
                  <a:pt x="66" y="53"/>
                </a:lnTo>
                <a:lnTo>
                  <a:pt x="69" y="56"/>
                </a:lnTo>
                <a:lnTo>
                  <a:pt x="70" y="60"/>
                </a:lnTo>
                <a:lnTo>
                  <a:pt x="72" y="63"/>
                </a:lnTo>
                <a:lnTo>
                  <a:pt x="73" y="67"/>
                </a:lnTo>
                <a:lnTo>
                  <a:pt x="74" y="72"/>
                </a:lnTo>
                <a:lnTo>
                  <a:pt x="76" y="76"/>
                </a:lnTo>
                <a:lnTo>
                  <a:pt x="77" y="80"/>
                </a:lnTo>
                <a:lnTo>
                  <a:pt x="77" y="83"/>
                </a:lnTo>
                <a:lnTo>
                  <a:pt x="78" y="87"/>
                </a:lnTo>
                <a:lnTo>
                  <a:pt x="78" y="91"/>
                </a:lnTo>
                <a:lnTo>
                  <a:pt x="78" y="97"/>
                </a:lnTo>
                <a:lnTo>
                  <a:pt x="89" y="97"/>
                </a:lnTo>
                <a:lnTo>
                  <a:pt x="89" y="91"/>
                </a:lnTo>
                <a:lnTo>
                  <a:pt x="89" y="87"/>
                </a:lnTo>
                <a:lnTo>
                  <a:pt x="87" y="82"/>
                </a:lnTo>
                <a:lnTo>
                  <a:pt x="87" y="77"/>
                </a:lnTo>
                <a:lnTo>
                  <a:pt x="86" y="73"/>
                </a:lnTo>
                <a:lnTo>
                  <a:pt x="85" y="67"/>
                </a:lnTo>
                <a:lnTo>
                  <a:pt x="83" y="63"/>
                </a:lnTo>
                <a:lnTo>
                  <a:pt x="82" y="59"/>
                </a:lnTo>
                <a:lnTo>
                  <a:pt x="81" y="55"/>
                </a:lnTo>
                <a:lnTo>
                  <a:pt x="78" y="51"/>
                </a:lnTo>
                <a:lnTo>
                  <a:pt x="76" y="46"/>
                </a:lnTo>
                <a:lnTo>
                  <a:pt x="74" y="42"/>
                </a:lnTo>
                <a:lnTo>
                  <a:pt x="72" y="39"/>
                </a:lnTo>
                <a:lnTo>
                  <a:pt x="69" y="35"/>
                </a:lnTo>
                <a:lnTo>
                  <a:pt x="65" y="32"/>
                </a:lnTo>
                <a:lnTo>
                  <a:pt x="63" y="28"/>
                </a:lnTo>
                <a:lnTo>
                  <a:pt x="60" y="25"/>
                </a:lnTo>
                <a:lnTo>
                  <a:pt x="56" y="23"/>
                </a:lnTo>
                <a:lnTo>
                  <a:pt x="53" y="20"/>
                </a:lnTo>
                <a:lnTo>
                  <a:pt x="49" y="17"/>
                </a:lnTo>
                <a:lnTo>
                  <a:pt x="46" y="14"/>
                </a:lnTo>
                <a:lnTo>
                  <a:pt x="42" y="13"/>
                </a:lnTo>
                <a:lnTo>
                  <a:pt x="39" y="10"/>
                </a:lnTo>
                <a:lnTo>
                  <a:pt x="35" y="8"/>
                </a:lnTo>
                <a:lnTo>
                  <a:pt x="30" y="6"/>
                </a:lnTo>
                <a:lnTo>
                  <a:pt x="26" y="4"/>
                </a:lnTo>
                <a:lnTo>
                  <a:pt x="22" y="3"/>
                </a:lnTo>
                <a:lnTo>
                  <a:pt x="18" y="3"/>
                </a:lnTo>
                <a:lnTo>
                  <a:pt x="13" y="1"/>
                </a:lnTo>
                <a:lnTo>
                  <a:pt x="9" y="1"/>
                </a:lnTo>
                <a:lnTo>
                  <a:pt x="4" y="0"/>
                </a:lnTo>
                <a:lnTo>
                  <a:pt x="0" y="0"/>
                </a:lnTo>
                <a:lnTo>
                  <a:pt x="0" y="1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5" name="Freeform 33"/>
          <p:cNvSpPr>
            <a:spLocks/>
          </p:cNvSpPr>
          <p:nvPr/>
        </p:nvSpPr>
        <p:spPr bwMode="auto">
          <a:xfrm>
            <a:off x="6124575" y="5557840"/>
            <a:ext cx="141288" cy="153987"/>
          </a:xfrm>
          <a:custGeom>
            <a:avLst/>
            <a:gdLst>
              <a:gd name="T0" fmla="*/ 10 w 89"/>
              <a:gd name="T1" fmla="*/ 91 h 97"/>
              <a:gd name="T2" fmla="*/ 11 w 89"/>
              <a:gd name="T3" fmla="*/ 83 h 97"/>
              <a:gd name="T4" fmla="*/ 13 w 89"/>
              <a:gd name="T5" fmla="*/ 76 h 97"/>
              <a:gd name="T6" fmla="*/ 15 w 89"/>
              <a:gd name="T7" fmla="*/ 67 h 97"/>
              <a:gd name="T8" fmla="*/ 18 w 89"/>
              <a:gd name="T9" fmla="*/ 60 h 97"/>
              <a:gd name="T10" fmla="*/ 22 w 89"/>
              <a:gd name="T11" fmla="*/ 53 h 97"/>
              <a:gd name="T12" fmla="*/ 26 w 89"/>
              <a:gd name="T13" fmla="*/ 46 h 97"/>
              <a:gd name="T14" fmla="*/ 31 w 89"/>
              <a:gd name="T15" fmla="*/ 39 h 97"/>
              <a:gd name="T16" fmla="*/ 36 w 89"/>
              <a:gd name="T17" fmla="*/ 34 h 97"/>
              <a:gd name="T18" fmla="*/ 42 w 89"/>
              <a:gd name="T19" fmla="*/ 30 h 97"/>
              <a:gd name="T20" fmla="*/ 48 w 89"/>
              <a:gd name="T21" fmla="*/ 24 h 97"/>
              <a:gd name="T22" fmla="*/ 55 w 89"/>
              <a:gd name="T23" fmla="*/ 21 h 97"/>
              <a:gd name="T24" fmla="*/ 61 w 89"/>
              <a:gd name="T25" fmla="*/ 17 h 97"/>
              <a:gd name="T26" fmla="*/ 69 w 89"/>
              <a:gd name="T27" fmla="*/ 16 h 97"/>
              <a:gd name="T28" fmla="*/ 77 w 89"/>
              <a:gd name="T29" fmla="*/ 13 h 97"/>
              <a:gd name="T30" fmla="*/ 85 w 89"/>
              <a:gd name="T31" fmla="*/ 13 h 97"/>
              <a:gd name="T32" fmla="*/ 89 w 89"/>
              <a:gd name="T33" fmla="*/ 0 h 97"/>
              <a:gd name="T34" fmla="*/ 80 w 89"/>
              <a:gd name="T35" fmla="*/ 1 h 97"/>
              <a:gd name="T36" fmla="*/ 70 w 89"/>
              <a:gd name="T37" fmla="*/ 3 h 97"/>
              <a:gd name="T38" fmla="*/ 63 w 89"/>
              <a:gd name="T39" fmla="*/ 4 h 97"/>
              <a:gd name="T40" fmla="*/ 53 w 89"/>
              <a:gd name="T41" fmla="*/ 8 h 97"/>
              <a:gd name="T42" fmla="*/ 46 w 89"/>
              <a:gd name="T43" fmla="*/ 13 h 97"/>
              <a:gd name="T44" fmla="*/ 39 w 89"/>
              <a:gd name="T45" fmla="*/ 17 h 97"/>
              <a:gd name="T46" fmla="*/ 32 w 89"/>
              <a:gd name="T47" fmla="*/ 23 h 97"/>
              <a:gd name="T48" fmla="*/ 26 w 89"/>
              <a:gd name="T49" fmla="*/ 28 h 97"/>
              <a:gd name="T50" fmla="*/ 19 w 89"/>
              <a:gd name="T51" fmla="*/ 35 h 97"/>
              <a:gd name="T52" fmla="*/ 14 w 89"/>
              <a:gd name="T53" fmla="*/ 42 h 97"/>
              <a:gd name="T54" fmla="*/ 10 w 89"/>
              <a:gd name="T55" fmla="*/ 51 h 97"/>
              <a:gd name="T56" fmla="*/ 6 w 89"/>
              <a:gd name="T57" fmla="*/ 59 h 97"/>
              <a:gd name="T58" fmla="*/ 4 w 89"/>
              <a:gd name="T59" fmla="*/ 67 h 97"/>
              <a:gd name="T60" fmla="*/ 1 w 89"/>
              <a:gd name="T61" fmla="*/ 77 h 97"/>
              <a:gd name="T62" fmla="*/ 0 w 89"/>
              <a:gd name="T63" fmla="*/ 87 h 97"/>
              <a:gd name="T64" fmla="*/ 0 w 89"/>
              <a:gd name="T65" fmla="*/ 97 h 9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9"/>
              <a:gd name="T100" fmla="*/ 0 h 97"/>
              <a:gd name="T101" fmla="*/ 89 w 89"/>
              <a:gd name="T102" fmla="*/ 97 h 97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9" h="97">
                <a:moveTo>
                  <a:pt x="10" y="97"/>
                </a:moveTo>
                <a:lnTo>
                  <a:pt x="10" y="91"/>
                </a:lnTo>
                <a:lnTo>
                  <a:pt x="10" y="87"/>
                </a:lnTo>
                <a:lnTo>
                  <a:pt x="11" y="83"/>
                </a:lnTo>
                <a:lnTo>
                  <a:pt x="11" y="80"/>
                </a:lnTo>
                <a:lnTo>
                  <a:pt x="13" y="76"/>
                </a:lnTo>
                <a:lnTo>
                  <a:pt x="14" y="72"/>
                </a:lnTo>
                <a:lnTo>
                  <a:pt x="15" y="67"/>
                </a:lnTo>
                <a:lnTo>
                  <a:pt x="17" y="63"/>
                </a:lnTo>
                <a:lnTo>
                  <a:pt x="18" y="60"/>
                </a:lnTo>
                <a:lnTo>
                  <a:pt x="19" y="56"/>
                </a:lnTo>
                <a:lnTo>
                  <a:pt x="22" y="53"/>
                </a:lnTo>
                <a:lnTo>
                  <a:pt x="23" y="49"/>
                </a:lnTo>
                <a:lnTo>
                  <a:pt x="26" y="46"/>
                </a:lnTo>
                <a:lnTo>
                  <a:pt x="29" y="44"/>
                </a:lnTo>
                <a:lnTo>
                  <a:pt x="31" y="39"/>
                </a:lnTo>
                <a:lnTo>
                  <a:pt x="34" y="37"/>
                </a:lnTo>
                <a:lnTo>
                  <a:pt x="36" y="34"/>
                </a:lnTo>
                <a:lnTo>
                  <a:pt x="39" y="31"/>
                </a:lnTo>
                <a:lnTo>
                  <a:pt x="42" y="30"/>
                </a:lnTo>
                <a:lnTo>
                  <a:pt x="46" y="27"/>
                </a:lnTo>
                <a:lnTo>
                  <a:pt x="48" y="24"/>
                </a:lnTo>
                <a:lnTo>
                  <a:pt x="51" y="23"/>
                </a:lnTo>
                <a:lnTo>
                  <a:pt x="55" y="21"/>
                </a:lnTo>
                <a:lnTo>
                  <a:pt x="59" y="18"/>
                </a:lnTo>
                <a:lnTo>
                  <a:pt x="61" y="17"/>
                </a:lnTo>
                <a:lnTo>
                  <a:pt x="65" y="16"/>
                </a:lnTo>
                <a:lnTo>
                  <a:pt x="69" y="16"/>
                </a:lnTo>
                <a:lnTo>
                  <a:pt x="73" y="14"/>
                </a:lnTo>
                <a:lnTo>
                  <a:pt x="77" y="13"/>
                </a:lnTo>
                <a:lnTo>
                  <a:pt x="81" y="13"/>
                </a:lnTo>
                <a:lnTo>
                  <a:pt x="85" y="13"/>
                </a:lnTo>
                <a:lnTo>
                  <a:pt x="89" y="13"/>
                </a:lnTo>
                <a:lnTo>
                  <a:pt x="89" y="0"/>
                </a:lnTo>
                <a:lnTo>
                  <a:pt x="83" y="0"/>
                </a:lnTo>
                <a:lnTo>
                  <a:pt x="80" y="1"/>
                </a:lnTo>
                <a:lnTo>
                  <a:pt x="76" y="1"/>
                </a:lnTo>
                <a:lnTo>
                  <a:pt x="70" y="3"/>
                </a:lnTo>
                <a:lnTo>
                  <a:pt x="66" y="3"/>
                </a:lnTo>
                <a:lnTo>
                  <a:pt x="63" y="4"/>
                </a:lnTo>
                <a:lnTo>
                  <a:pt x="59" y="6"/>
                </a:lnTo>
                <a:lnTo>
                  <a:pt x="53" y="8"/>
                </a:lnTo>
                <a:lnTo>
                  <a:pt x="49" y="10"/>
                </a:lnTo>
                <a:lnTo>
                  <a:pt x="46" y="13"/>
                </a:lnTo>
                <a:lnTo>
                  <a:pt x="43" y="14"/>
                </a:lnTo>
                <a:lnTo>
                  <a:pt x="39" y="17"/>
                </a:lnTo>
                <a:lnTo>
                  <a:pt x="35" y="20"/>
                </a:lnTo>
                <a:lnTo>
                  <a:pt x="32" y="23"/>
                </a:lnTo>
                <a:lnTo>
                  <a:pt x="29" y="25"/>
                </a:lnTo>
                <a:lnTo>
                  <a:pt x="26" y="28"/>
                </a:lnTo>
                <a:lnTo>
                  <a:pt x="22" y="32"/>
                </a:lnTo>
                <a:lnTo>
                  <a:pt x="19" y="35"/>
                </a:lnTo>
                <a:lnTo>
                  <a:pt x="17" y="39"/>
                </a:lnTo>
                <a:lnTo>
                  <a:pt x="14" y="42"/>
                </a:lnTo>
                <a:lnTo>
                  <a:pt x="13" y="46"/>
                </a:lnTo>
                <a:lnTo>
                  <a:pt x="10" y="51"/>
                </a:lnTo>
                <a:lnTo>
                  <a:pt x="8" y="55"/>
                </a:lnTo>
                <a:lnTo>
                  <a:pt x="6" y="59"/>
                </a:lnTo>
                <a:lnTo>
                  <a:pt x="5" y="63"/>
                </a:lnTo>
                <a:lnTo>
                  <a:pt x="4" y="67"/>
                </a:lnTo>
                <a:lnTo>
                  <a:pt x="2" y="73"/>
                </a:lnTo>
                <a:lnTo>
                  <a:pt x="1" y="77"/>
                </a:lnTo>
                <a:lnTo>
                  <a:pt x="0" y="82"/>
                </a:lnTo>
                <a:lnTo>
                  <a:pt x="0" y="87"/>
                </a:lnTo>
                <a:lnTo>
                  <a:pt x="0" y="91"/>
                </a:lnTo>
                <a:lnTo>
                  <a:pt x="0" y="97"/>
                </a:lnTo>
                <a:lnTo>
                  <a:pt x="10" y="9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6" name="Freeform 34"/>
          <p:cNvSpPr>
            <a:spLocks/>
          </p:cNvSpPr>
          <p:nvPr/>
        </p:nvSpPr>
        <p:spPr bwMode="auto">
          <a:xfrm>
            <a:off x="6124575" y="5711827"/>
            <a:ext cx="141288" cy="150813"/>
          </a:xfrm>
          <a:custGeom>
            <a:avLst/>
            <a:gdLst>
              <a:gd name="T0" fmla="*/ 85 w 89"/>
              <a:gd name="T1" fmla="*/ 83 h 95"/>
              <a:gd name="T2" fmla="*/ 77 w 89"/>
              <a:gd name="T3" fmla="*/ 83 h 95"/>
              <a:gd name="T4" fmla="*/ 69 w 89"/>
              <a:gd name="T5" fmla="*/ 81 h 95"/>
              <a:gd name="T6" fmla="*/ 61 w 89"/>
              <a:gd name="T7" fmla="*/ 79 h 95"/>
              <a:gd name="T8" fmla="*/ 55 w 89"/>
              <a:gd name="T9" fmla="*/ 76 h 95"/>
              <a:gd name="T10" fmla="*/ 48 w 89"/>
              <a:gd name="T11" fmla="*/ 72 h 95"/>
              <a:gd name="T12" fmla="*/ 42 w 89"/>
              <a:gd name="T13" fmla="*/ 67 h 95"/>
              <a:gd name="T14" fmla="*/ 36 w 89"/>
              <a:gd name="T15" fmla="*/ 62 h 95"/>
              <a:gd name="T16" fmla="*/ 31 w 89"/>
              <a:gd name="T17" fmla="*/ 56 h 95"/>
              <a:gd name="T18" fmla="*/ 26 w 89"/>
              <a:gd name="T19" fmla="*/ 49 h 95"/>
              <a:gd name="T20" fmla="*/ 22 w 89"/>
              <a:gd name="T21" fmla="*/ 43 h 95"/>
              <a:gd name="T22" fmla="*/ 18 w 89"/>
              <a:gd name="T23" fmla="*/ 36 h 95"/>
              <a:gd name="T24" fmla="*/ 15 w 89"/>
              <a:gd name="T25" fmla="*/ 28 h 95"/>
              <a:gd name="T26" fmla="*/ 13 w 89"/>
              <a:gd name="T27" fmla="*/ 21 h 95"/>
              <a:gd name="T28" fmla="*/ 11 w 89"/>
              <a:gd name="T29" fmla="*/ 13 h 95"/>
              <a:gd name="T30" fmla="*/ 10 w 89"/>
              <a:gd name="T31" fmla="*/ 4 h 95"/>
              <a:gd name="T32" fmla="*/ 0 w 89"/>
              <a:gd name="T33" fmla="*/ 0 h 95"/>
              <a:gd name="T34" fmla="*/ 0 w 89"/>
              <a:gd name="T35" fmla="*/ 10 h 95"/>
              <a:gd name="T36" fmla="*/ 1 w 89"/>
              <a:gd name="T37" fmla="*/ 18 h 95"/>
              <a:gd name="T38" fmla="*/ 4 w 89"/>
              <a:gd name="T39" fmla="*/ 28 h 95"/>
              <a:gd name="T40" fmla="*/ 6 w 89"/>
              <a:gd name="T41" fmla="*/ 36 h 95"/>
              <a:gd name="T42" fmla="*/ 10 w 89"/>
              <a:gd name="T43" fmla="*/ 45 h 95"/>
              <a:gd name="T44" fmla="*/ 14 w 89"/>
              <a:gd name="T45" fmla="*/ 53 h 95"/>
              <a:gd name="T46" fmla="*/ 19 w 89"/>
              <a:gd name="T47" fmla="*/ 60 h 95"/>
              <a:gd name="T48" fmla="*/ 26 w 89"/>
              <a:gd name="T49" fmla="*/ 67 h 95"/>
              <a:gd name="T50" fmla="*/ 32 w 89"/>
              <a:gd name="T51" fmla="*/ 73 h 95"/>
              <a:gd name="T52" fmla="*/ 39 w 89"/>
              <a:gd name="T53" fmla="*/ 79 h 95"/>
              <a:gd name="T54" fmla="*/ 46 w 89"/>
              <a:gd name="T55" fmla="*/ 84 h 95"/>
              <a:gd name="T56" fmla="*/ 53 w 89"/>
              <a:gd name="T57" fmla="*/ 88 h 95"/>
              <a:gd name="T58" fmla="*/ 63 w 89"/>
              <a:gd name="T59" fmla="*/ 91 h 95"/>
              <a:gd name="T60" fmla="*/ 70 w 89"/>
              <a:gd name="T61" fmla="*/ 94 h 95"/>
              <a:gd name="T62" fmla="*/ 80 w 89"/>
              <a:gd name="T63" fmla="*/ 95 h 95"/>
              <a:gd name="T64" fmla="*/ 89 w 89"/>
              <a:gd name="T65" fmla="*/ 95 h 9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9"/>
              <a:gd name="T100" fmla="*/ 0 h 95"/>
              <a:gd name="T101" fmla="*/ 89 w 89"/>
              <a:gd name="T102" fmla="*/ 95 h 9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9" h="95">
                <a:moveTo>
                  <a:pt x="89" y="84"/>
                </a:moveTo>
                <a:lnTo>
                  <a:pt x="85" y="83"/>
                </a:lnTo>
                <a:lnTo>
                  <a:pt x="81" y="83"/>
                </a:lnTo>
                <a:lnTo>
                  <a:pt x="77" y="83"/>
                </a:lnTo>
                <a:lnTo>
                  <a:pt x="73" y="81"/>
                </a:lnTo>
                <a:lnTo>
                  <a:pt x="69" y="81"/>
                </a:lnTo>
                <a:lnTo>
                  <a:pt x="65" y="80"/>
                </a:lnTo>
                <a:lnTo>
                  <a:pt x="61" y="79"/>
                </a:lnTo>
                <a:lnTo>
                  <a:pt x="59" y="77"/>
                </a:lnTo>
                <a:lnTo>
                  <a:pt x="55" y="76"/>
                </a:lnTo>
                <a:lnTo>
                  <a:pt x="51" y="73"/>
                </a:lnTo>
                <a:lnTo>
                  <a:pt x="48" y="72"/>
                </a:lnTo>
                <a:lnTo>
                  <a:pt x="46" y="69"/>
                </a:lnTo>
                <a:lnTo>
                  <a:pt x="42" y="67"/>
                </a:lnTo>
                <a:lnTo>
                  <a:pt x="39" y="65"/>
                </a:lnTo>
                <a:lnTo>
                  <a:pt x="36" y="62"/>
                </a:lnTo>
                <a:lnTo>
                  <a:pt x="34" y="59"/>
                </a:lnTo>
                <a:lnTo>
                  <a:pt x="31" y="56"/>
                </a:lnTo>
                <a:lnTo>
                  <a:pt x="29" y="53"/>
                </a:lnTo>
                <a:lnTo>
                  <a:pt x="26" y="49"/>
                </a:lnTo>
                <a:lnTo>
                  <a:pt x="23" y="46"/>
                </a:lnTo>
                <a:lnTo>
                  <a:pt x="22" y="43"/>
                </a:lnTo>
                <a:lnTo>
                  <a:pt x="19" y="39"/>
                </a:lnTo>
                <a:lnTo>
                  <a:pt x="18" y="36"/>
                </a:lnTo>
                <a:lnTo>
                  <a:pt x="17" y="32"/>
                </a:lnTo>
                <a:lnTo>
                  <a:pt x="15" y="28"/>
                </a:lnTo>
                <a:lnTo>
                  <a:pt x="14" y="24"/>
                </a:lnTo>
                <a:lnTo>
                  <a:pt x="13" y="21"/>
                </a:lnTo>
                <a:lnTo>
                  <a:pt x="11" y="17"/>
                </a:lnTo>
                <a:lnTo>
                  <a:pt x="11" y="13"/>
                </a:lnTo>
                <a:lnTo>
                  <a:pt x="10" y="8"/>
                </a:lnTo>
                <a:lnTo>
                  <a:pt x="10" y="4"/>
                </a:lnTo>
                <a:lnTo>
                  <a:pt x="10" y="0"/>
                </a:lnTo>
                <a:lnTo>
                  <a:pt x="0" y="0"/>
                </a:lnTo>
                <a:lnTo>
                  <a:pt x="0" y="4"/>
                </a:lnTo>
                <a:lnTo>
                  <a:pt x="0" y="10"/>
                </a:lnTo>
                <a:lnTo>
                  <a:pt x="0" y="14"/>
                </a:lnTo>
                <a:lnTo>
                  <a:pt x="1" y="18"/>
                </a:lnTo>
                <a:lnTo>
                  <a:pt x="2" y="24"/>
                </a:lnTo>
                <a:lnTo>
                  <a:pt x="4" y="28"/>
                </a:lnTo>
                <a:lnTo>
                  <a:pt x="5" y="32"/>
                </a:lnTo>
                <a:lnTo>
                  <a:pt x="6" y="36"/>
                </a:lnTo>
                <a:lnTo>
                  <a:pt x="8" y="41"/>
                </a:lnTo>
                <a:lnTo>
                  <a:pt x="10" y="45"/>
                </a:lnTo>
                <a:lnTo>
                  <a:pt x="13" y="49"/>
                </a:lnTo>
                <a:lnTo>
                  <a:pt x="14" y="53"/>
                </a:lnTo>
                <a:lnTo>
                  <a:pt x="17" y="56"/>
                </a:lnTo>
                <a:lnTo>
                  <a:pt x="19" y="60"/>
                </a:lnTo>
                <a:lnTo>
                  <a:pt x="22" y="63"/>
                </a:lnTo>
                <a:lnTo>
                  <a:pt x="26" y="67"/>
                </a:lnTo>
                <a:lnTo>
                  <a:pt x="29" y="70"/>
                </a:lnTo>
                <a:lnTo>
                  <a:pt x="32" y="73"/>
                </a:lnTo>
                <a:lnTo>
                  <a:pt x="35" y="76"/>
                </a:lnTo>
                <a:lnTo>
                  <a:pt x="39" y="79"/>
                </a:lnTo>
                <a:lnTo>
                  <a:pt x="43" y="81"/>
                </a:lnTo>
                <a:lnTo>
                  <a:pt x="46" y="84"/>
                </a:lnTo>
                <a:lnTo>
                  <a:pt x="49" y="86"/>
                </a:lnTo>
                <a:lnTo>
                  <a:pt x="53" y="88"/>
                </a:lnTo>
                <a:lnTo>
                  <a:pt x="59" y="90"/>
                </a:lnTo>
                <a:lnTo>
                  <a:pt x="63" y="91"/>
                </a:lnTo>
                <a:lnTo>
                  <a:pt x="66" y="93"/>
                </a:lnTo>
                <a:lnTo>
                  <a:pt x="70" y="94"/>
                </a:lnTo>
                <a:lnTo>
                  <a:pt x="76" y="94"/>
                </a:lnTo>
                <a:lnTo>
                  <a:pt x="80" y="95"/>
                </a:lnTo>
                <a:lnTo>
                  <a:pt x="83" y="95"/>
                </a:lnTo>
                <a:lnTo>
                  <a:pt x="89" y="95"/>
                </a:lnTo>
                <a:lnTo>
                  <a:pt x="89" y="8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7" name="Freeform 35"/>
          <p:cNvSpPr>
            <a:spLocks/>
          </p:cNvSpPr>
          <p:nvPr/>
        </p:nvSpPr>
        <p:spPr bwMode="auto">
          <a:xfrm>
            <a:off x="6265865" y="5711827"/>
            <a:ext cx="141287" cy="150813"/>
          </a:xfrm>
          <a:custGeom>
            <a:avLst/>
            <a:gdLst>
              <a:gd name="T0" fmla="*/ 78 w 89"/>
              <a:gd name="T1" fmla="*/ 4 h 95"/>
              <a:gd name="T2" fmla="*/ 77 w 89"/>
              <a:gd name="T3" fmla="*/ 13 h 95"/>
              <a:gd name="T4" fmla="*/ 76 w 89"/>
              <a:gd name="T5" fmla="*/ 21 h 95"/>
              <a:gd name="T6" fmla="*/ 73 w 89"/>
              <a:gd name="T7" fmla="*/ 28 h 95"/>
              <a:gd name="T8" fmla="*/ 70 w 89"/>
              <a:gd name="T9" fmla="*/ 36 h 95"/>
              <a:gd name="T10" fmla="*/ 66 w 89"/>
              <a:gd name="T11" fmla="*/ 43 h 95"/>
              <a:gd name="T12" fmla="*/ 63 w 89"/>
              <a:gd name="T13" fmla="*/ 49 h 95"/>
              <a:gd name="T14" fmla="*/ 57 w 89"/>
              <a:gd name="T15" fmla="*/ 56 h 95"/>
              <a:gd name="T16" fmla="*/ 52 w 89"/>
              <a:gd name="T17" fmla="*/ 62 h 95"/>
              <a:gd name="T18" fmla="*/ 47 w 89"/>
              <a:gd name="T19" fmla="*/ 67 h 95"/>
              <a:gd name="T20" fmla="*/ 40 w 89"/>
              <a:gd name="T21" fmla="*/ 72 h 95"/>
              <a:gd name="T22" fmla="*/ 34 w 89"/>
              <a:gd name="T23" fmla="*/ 76 h 95"/>
              <a:gd name="T24" fmla="*/ 27 w 89"/>
              <a:gd name="T25" fmla="*/ 79 h 95"/>
              <a:gd name="T26" fmla="*/ 19 w 89"/>
              <a:gd name="T27" fmla="*/ 81 h 95"/>
              <a:gd name="T28" fmla="*/ 11 w 89"/>
              <a:gd name="T29" fmla="*/ 83 h 95"/>
              <a:gd name="T30" fmla="*/ 4 w 89"/>
              <a:gd name="T31" fmla="*/ 83 h 95"/>
              <a:gd name="T32" fmla="*/ 0 w 89"/>
              <a:gd name="T33" fmla="*/ 95 h 95"/>
              <a:gd name="T34" fmla="*/ 9 w 89"/>
              <a:gd name="T35" fmla="*/ 95 h 95"/>
              <a:gd name="T36" fmla="*/ 18 w 89"/>
              <a:gd name="T37" fmla="*/ 94 h 95"/>
              <a:gd name="T38" fmla="*/ 26 w 89"/>
              <a:gd name="T39" fmla="*/ 91 h 95"/>
              <a:gd name="T40" fmla="*/ 35 w 89"/>
              <a:gd name="T41" fmla="*/ 88 h 95"/>
              <a:gd name="T42" fmla="*/ 42 w 89"/>
              <a:gd name="T43" fmla="*/ 84 h 95"/>
              <a:gd name="T44" fmla="*/ 49 w 89"/>
              <a:gd name="T45" fmla="*/ 79 h 95"/>
              <a:gd name="T46" fmla="*/ 56 w 89"/>
              <a:gd name="T47" fmla="*/ 73 h 95"/>
              <a:gd name="T48" fmla="*/ 63 w 89"/>
              <a:gd name="T49" fmla="*/ 67 h 95"/>
              <a:gd name="T50" fmla="*/ 69 w 89"/>
              <a:gd name="T51" fmla="*/ 60 h 95"/>
              <a:gd name="T52" fmla="*/ 74 w 89"/>
              <a:gd name="T53" fmla="*/ 53 h 95"/>
              <a:gd name="T54" fmla="*/ 78 w 89"/>
              <a:gd name="T55" fmla="*/ 45 h 95"/>
              <a:gd name="T56" fmla="*/ 82 w 89"/>
              <a:gd name="T57" fmla="*/ 36 h 95"/>
              <a:gd name="T58" fmla="*/ 85 w 89"/>
              <a:gd name="T59" fmla="*/ 28 h 95"/>
              <a:gd name="T60" fmla="*/ 87 w 89"/>
              <a:gd name="T61" fmla="*/ 18 h 95"/>
              <a:gd name="T62" fmla="*/ 89 w 89"/>
              <a:gd name="T63" fmla="*/ 10 h 95"/>
              <a:gd name="T64" fmla="*/ 89 w 89"/>
              <a:gd name="T65" fmla="*/ 0 h 9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9"/>
              <a:gd name="T100" fmla="*/ 0 h 95"/>
              <a:gd name="T101" fmla="*/ 89 w 89"/>
              <a:gd name="T102" fmla="*/ 95 h 95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9" h="95">
                <a:moveTo>
                  <a:pt x="78" y="0"/>
                </a:moveTo>
                <a:lnTo>
                  <a:pt x="78" y="4"/>
                </a:lnTo>
                <a:lnTo>
                  <a:pt x="78" y="8"/>
                </a:lnTo>
                <a:lnTo>
                  <a:pt x="77" y="13"/>
                </a:lnTo>
                <a:lnTo>
                  <a:pt x="77" y="17"/>
                </a:lnTo>
                <a:lnTo>
                  <a:pt x="76" y="21"/>
                </a:lnTo>
                <a:lnTo>
                  <a:pt x="74" y="24"/>
                </a:lnTo>
                <a:lnTo>
                  <a:pt x="73" y="28"/>
                </a:lnTo>
                <a:lnTo>
                  <a:pt x="72" y="32"/>
                </a:lnTo>
                <a:lnTo>
                  <a:pt x="70" y="36"/>
                </a:lnTo>
                <a:lnTo>
                  <a:pt x="69" y="39"/>
                </a:lnTo>
                <a:lnTo>
                  <a:pt x="66" y="43"/>
                </a:lnTo>
                <a:lnTo>
                  <a:pt x="65" y="46"/>
                </a:lnTo>
                <a:lnTo>
                  <a:pt x="63" y="49"/>
                </a:lnTo>
                <a:lnTo>
                  <a:pt x="60" y="53"/>
                </a:lnTo>
                <a:lnTo>
                  <a:pt x="57" y="56"/>
                </a:lnTo>
                <a:lnTo>
                  <a:pt x="55" y="59"/>
                </a:lnTo>
                <a:lnTo>
                  <a:pt x="52" y="62"/>
                </a:lnTo>
                <a:lnTo>
                  <a:pt x="49" y="65"/>
                </a:lnTo>
                <a:lnTo>
                  <a:pt x="47" y="67"/>
                </a:lnTo>
                <a:lnTo>
                  <a:pt x="43" y="69"/>
                </a:lnTo>
                <a:lnTo>
                  <a:pt x="40" y="72"/>
                </a:lnTo>
                <a:lnTo>
                  <a:pt x="36" y="73"/>
                </a:lnTo>
                <a:lnTo>
                  <a:pt x="34" y="76"/>
                </a:lnTo>
                <a:lnTo>
                  <a:pt x="30" y="77"/>
                </a:lnTo>
                <a:lnTo>
                  <a:pt x="27" y="79"/>
                </a:lnTo>
                <a:lnTo>
                  <a:pt x="23" y="80"/>
                </a:lnTo>
                <a:lnTo>
                  <a:pt x="19" y="81"/>
                </a:lnTo>
                <a:lnTo>
                  <a:pt x="15" y="81"/>
                </a:lnTo>
                <a:lnTo>
                  <a:pt x="11" y="83"/>
                </a:lnTo>
                <a:lnTo>
                  <a:pt x="8" y="83"/>
                </a:lnTo>
                <a:lnTo>
                  <a:pt x="4" y="83"/>
                </a:lnTo>
                <a:lnTo>
                  <a:pt x="0" y="84"/>
                </a:lnTo>
                <a:lnTo>
                  <a:pt x="0" y="95"/>
                </a:lnTo>
                <a:lnTo>
                  <a:pt x="4" y="95"/>
                </a:lnTo>
                <a:lnTo>
                  <a:pt x="9" y="95"/>
                </a:lnTo>
                <a:lnTo>
                  <a:pt x="13" y="94"/>
                </a:lnTo>
                <a:lnTo>
                  <a:pt x="18" y="94"/>
                </a:lnTo>
                <a:lnTo>
                  <a:pt x="22" y="93"/>
                </a:lnTo>
                <a:lnTo>
                  <a:pt x="26" y="91"/>
                </a:lnTo>
                <a:lnTo>
                  <a:pt x="30" y="90"/>
                </a:lnTo>
                <a:lnTo>
                  <a:pt x="35" y="88"/>
                </a:lnTo>
                <a:lnTo>
                  <a:pt x="39" y="86"/>
                </a:lnTo>
                <a:lnTo>
                  <a:pt x="42" y="84"/>
                </a:lnTo>
                <a:lnTo>
                  <a:pt x="46" y="81"/>
                </a:lnTo>
                <a:lnTo>
                  <a:pt x="49" y="79"/>
                </a:lnTo>
                <a:lnTo>
                  <a:pt x="53" y="76"/>
                </a:lnTo>
                <a:lnTo>
                  <a:pt x="56" y="73"/>
                </a:lnTo>
                <a:lnTo>
                  <a:pt x="60" y="70"/>
                </a:lnTo>
                <a:lnTo>
                  <a:pt x="63" y="67"/>
                </a:lnTo>
                <a:lnTo>
                  <a:pt x="65" y="63"/>
                </a:lnTo>
                <a:lnTo>
                  <a:pt x="69" y="60"/>
                </a:lnTo>
                <a:lnTo>
                  <a:pt x="72" y="56"/>
                </a:lnTo>
                <a:lnTo>
                  <a:pt x="74" y="53"/>
                </a:lnTo>
                <a:lnTo>
                  <a:pt x="76" y="49"/>
                </a:lnTo>
                <a:lnTo>
                  <a:pt x="78" y="45"/>
                </a:lnTo>
                <a:lnTo>
                  <a:pt x="81" y="41"/>
                </a:lnTo>
                <a:lnTo>
                  <a:pt x="82" y="36"/>
                </a:lnTo>
                <a:lnTo>
                  <a:pt x="83" y="32"/>
                </a:lnTo>
                <a:lnTo>
                  <a:pt x="85" y="28"/>
                </a:lnTo>
                <a:lnTo>
                  <a:pt x="86" y="24"/>
                </a:lnTo>
                <a:lnTo>
                  <a:pt x="87" y="18"/>
                </a:lnTo>
                <a:lnTo>
                  <a:pt x="87" y="14"/>
                </a:lnTo>
                <a:lnTo>
                  <a:pt x="89" y="10"/>
                </a:lnTo>
                <a:lnTo>
                  <a:pt x="89" y="4"/>
                </a:lnTo>
                <a:lnTo>
                  <a:pt x="89" y="0"/>
                </a:lnTo>
                <a:lnTo>
                  <a:pt x="7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8" name="Freeform 36"/>
          <p:cNvSpPr>
            <a:spLocks/>
          </p:cNvSpPr>
          <p:nvPr/>
        </p:nvSpPr>
        <p:spPr bwMode="auto">
          <a:xfrm>
            <a:off x="6948488" y="5072065"/>
            <a:ext cx="19050" cy="649287"/>
          </a:xfrm>
          <a:custGeom>
            <a:avLst/>
            <a:gdLst>
              <a:gd name="T0" fmla="*/ 7 w 12"/>
              <a:gd name="T1" fmla="*/ 409 h 409"/>
              <a:gd name="T2" fmla="*/ 12 w 12"/>
              <a:gd name="T3" fmla="*/ 403 h 409"/>
              <a:gd name="T4" fmla="*/ 12 w 12"/>
              <a:gd name="T5" fmla="*/ 0 h 409"/>
              <a:gd name="T6" fmla="*/ 0 w 12"/>
              <a:gd name="T7" fmla="*/ 0 h 409"/>
              <a:gd name="T8" fmla="*/ 0 w 12"/>
              <a:gd name="T9" fmla="*/ 403 h 409"/>
              <a:gd name="T10" fmla="*/ 7 w 12"/>
              <a:gd name="T11" fmla="*/ 396 h 409"/>
              <a:gd name="T12" fmla="*/ 7 w 12"/>
              <a:gd name="T13" fmla="*/ 409 h 409"/>
              <a:gd name="T14" fmla="*/ 12 w 12"/>
              <a:gd name="T15" fmla="*/ 409 h 409"/>
              <a:gd name="T16" fmla="*/ 12 w 12"/>
              <a:gd name="T17" fmla="*/ 403 h 409"/>
              <a:gd name="T18" fmla="*/ 7 w 12"/>
              <a:gd name="T19" fmla="*/ 409 h 40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"/>
              <a:gd name="T31" fmla="*/ 0 h 409"/>
              <a:gd name="T32" fmla="*/ 12 w 12"/>
              <a:gd name="T33" fmla="*/ 409 h 40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" h="409">
                <a:moveTo>
                  <a:pt x="7" y="409"/>
                </a:moveTo>
                <a:lnTo>
                  <a:pt x="12" y="403"/>
                </a:lnTo>
                <a:lnTo>
                  <a:pt x="12" y="0"/>
                </a:lnTo>
                <a:lnTo>
                  <a:pt x="0" y="0"/>
                </a:lnTo>
                <a:lnTo>
                  <a:pt x="0" y="403"/>
                </a:lnTo>
                <a:lnTo>
                  <a:pt x="7" y="396"/>
                </a:lnTo>
                <a:lnTo>
                  <a:pt x="7" y="409"/>
                </a:lnTo>
                <a:lnTo>
                  <a:pt x="12" y="409"/>
                </a:lnTo>
                <a:lnTo>
                  <a:pt x="12" y="403"/>
                </a:lnTo>
                <a:lnTo>
                  <a:pt x="7" y="40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9" name="Freeform 37"/>
          <p:cNvSpPr>
            <a:spLocks/>
          </p:cNvSpPr>
          <p:nvPr/>
        </p:nvSpPr>
        <p:spPr bwMode="auto">
          <a:xfrm>
            <a:off x="6521450" y="5700715"/>
            <a:ext cx="438150" cy="20637"/>
          </a:xfrm>
          <a:custGeom>
            <a:avLst/>
            <a:gdLst>
              <a:gd name="T0" fmla="*/ 0 w 276"/>
              <a:gd name="T1" fmla="*/ 7 h 13"/>
              <a:gd name="T2" fmla="*/ 0 w 276"/>
              <a:gd name="T3" fmla="*/ 13 h 13"/>
              <a:gd name="T4" fmla="*/ 276 w 276"/>
              <a:gd name="T5" fmla="*/ 13 h 13"/>
              <a:gd name="T6" fmla="*/ 276 w 276"/>
              <a:gd name="T7" fmla="*/ 0 h 13"/>
              <a:gd name="T8" fmla="*/ 0 w 276"/>
              <a:gd name="T9" fmla="*/ 0 h 13"/>
              <a:gd name="T10" fmla="*/ 0 w 276"/>
              <a:gd name="T11" fmla="*/ 7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76"/>
              <a:gd name="T19" fmla="*/ 0 h 13"/>
              <a:gd name="T20" fmla="*/ 276 w 27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76" h="13">
                <a:moveTo>
                  <a:pt x="0" y="7"/>
                </a:moveTo>
                <a:lnTo>
                  <a:pt x="0" y="13"/>
                </a:lnTo>
                <a:lnTo>
                  <a:pt x="276" y="13"/>
                </a:lnTo>
                <a:lnTo>
                  <a:pt x="276" y="0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20" name="Freeform 38"/>
          <p:cNvSpPr>
            <a:spLocks/>
          </p:cNvSpPr>
          <p:nvPr/>
        </p:nvSpPr>
        <p:spPr bwMode="auto">
          <a:xfrm>
            <a:off x="5643563" y="5072065"/>
            <a:ext cx="17462" cy="649287"/>
          </a:xfrm>
          <a:custGeom>
            <a:avLst/>
            <a:gdLst>
              <a:gd name="T0" fmla="*/ 6 w 11"/>
              <a:gd name="T1" fmla="*/ 396 h 409"/>
              <a:gd name="T2" fmla="*/ 11 w 11"/>
              <a:gd name="T3" fmla="*/ 403 h 409"/>
              <a:gd name="T4" fmla="*/ 11 w 11"/>
              <a:gd name="T5" fmla="*/ 0 h 409"/>
              <a:gd name="T6" fmla="*/ 0 w 11"/>
              <a:gd name="T7" fmla="*/ 0 h 409"/>
              <a:gd name="T8" fmla="*/ 0 w 11"/>
              <a:gd name="T9" fmla="*/ 403 h 409"/>
              <a:gd name="T10" fmla="*/ 6 w 11"/>
              <a:gd name="T11" fmla="*/ 409 h 409"/>
              <a:gd name="T12" fmla="*/ 0 w 11"/>
              <a:gd name="T13" fmla="*/ 403 h 409"/>
              <a:gd name="T14" fmla="*/ 0 w 11"/>
              <a:gd name="T15" fmla="*/ 409 h 409"/>
              <a:gd name="T16" fmla="*/ 6 w 11"/>
              <a:gd name="T17" fmla="*/ 409 h 409"/>
              <a:gd name="T18" fmla="*/ 6 w 11"/>
              <a:gd name="T19" fmla="*/ 396 h 40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"/>
              <a:gd name="T31" fmla="*/ 0 h 409"/>
              <a:gd name="T32" fmla="*/ 11 w 11"/>
              <a:gd name="T33" fmla="*/ 409 h 40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" h="409">
                <a:moveTo>
                  <a:pt x="6" y="396"/>
                </a:moveTo>
                <a:lnTo>
                  <a:pt x="11" y="403"/>
                </a:lnTo>
                <a:lnTo>
                  <a:pt x="11" y="0"/>
                </a:lnTo>
                <a:lnTo>
                  <a:pt x="0" y="0"/>
                </a:lnTo>
                <a:lnTo>
                  <a:pt x="0" y="403"/>
                </a:lnTo>
                <a:lnTo>
                  <a:pt x="6" y="409"/>
                </a:lnTo>
                <a:lnTo>
                  <a:pt x="0" y="403"/>
                </a:lnTo>
                <a:lnTo>
                  <a:pt x="0" y="409"/>
                </a:lnTo>
                <a:lnTo>
                  <a:pt x="6" y="409"/>
                </a:lnTo>
                <a:lnTo>
                  <a:pt x="6" y="39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21" name="Freeform 39"/>
          <p:cNvSpPr>
            <a:spLocks/>
          </p:cNvSpPr>
          <p:nvPr/>
        </p:nvSpPr>
        <p:spPr bwMode="auto">
          <a:xfrm>
            <a:off x="5653090" y="5700715"/>
            <a:ext cx="479425" cy="20637"/>
          </a:xfrm>
          <a:custGeom>
            <a:avLst/>
            <a:gdLst>
              <a:gd name="T0" fmla="*/ 302 w 302"/>
              <a:gd name="T1" fmla="*/ 7 h 13"/>
              <a:gd name="T2" fmla="*/ 302 w 302"/>
              <a:gd name="T3" fmla="*/ 0 h 13"/>
              <a:gd name="T4" fmla="*/ 0 w 302"/>
              <a:gd name="T5" fmla="*/ 0 h 13"/>
              <a:gd name="T6" fmla="*/ 0 w 302"/>
              <a:gd name="T7" fmla="*/ 13 h 13"/>
              <a:gd name="T8" fmla="*/ 302 w 302"/>
              <a:gd name="T9" fmla="*/ 13 h 13"/>
              <a:gd name="T10" fmla="*/ 302 w 302"/>
              <a:gd name="T11" fmla="*/ 7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2"/>
              <a:gd name="T19" fmla="*/ 0 h 13"/>
              <a:gd name="T20" fmla="*/ 302 w 302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2" h="13">
                <a:moveTo>
                  <a:pt x="302" y="7"/>
                </a:moveTo>
                <a:lnTo>
                  <a:pt x="302" y="0"/>
                </a:lnTo>
                <a:lnTo>
                  <a:pt x="0" y="0"/>
                </a:lnTo>
                <a:lnTo>
                  <a:pt x="0" y="13"/>
                </a:lnTo>
                <a:lnTo>
                  <a:pt x="302" y="13"/>
                </a:lnTo>
                <a:lnTo>
                  <a:pt x="302" y="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22" name="Freeform 40"/>
          <p:cNvSpPr>
            <a:spLocks/>
          </p:cNvSpPr>
          <p:nvPr/>
        </p:nvSpPr>
        <p:spPr bwMode="auto">
          <a:xfrm>
            <a:off x="6072190" y="3852863"/>
            <a:ext cx="15875" cy="150812"/>
          </a:xfrm>
          <a:custGeom>
            <a:avLst/>
            <a:gdLst>
              <a:gd name="T0" fmla="*/ 5 w 10"/>
              <a:gd name="T1" fmla="*/ 84 h 95"/>
              <a:gd name="T2" fmla="*/ 10 w 10"/>
              <a:gd name="T3" fmla="*/ 90 h 95"/>
              <a:gd name="T4" fmla="*/ 10 w 10"/>
              <a:gd name="T5" fmla="*/ 0 h 95"/>
              <a:gd name="T6" fmla="*/ 0 w 10"/>
              <a:gd name="T7" fmla="*/ 0 h 95"/>
              <a:gd name="T8" fmla="*/ 0 w 10"/>
              <a:gd name="T9" fmla="*/ 90 h 95"/>
              <a:gd name="T10" fmla="*/ 5 w 10"/>
              <a:gd name="T11" fmla="*/ 95 h 95"/>
              <a:gd name="T12" fmla="*/ 0 w 10"/>
              <a:gd name="T13" fmla="*/ 90 h 95"/>
              <a:gd name="T14" fmla="*/ 0 w 10"/>
              <a:gd name="T15" fmla="*/ 95 h 95"/>
              <a:gd name="T16" fmla="*/ 5 w 10"/>
              <a:gd name="T17" fmla="*/ 95 h 95"/>
              <a:gd name="T18" fmla="*/ 5 w 10"/>
              <a:gd name="T19" fmla="*/ 84 h 9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"/>
              <a:gd name="T31" fmla="*/ 0 h 95"/>
              <a:gd name="T32" fmla="*/ 10 w 10"/>
              <a:gd name="T33" fmla="*/ 95 h 9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" h="95">
                <a:moveTo>
                  <a:pt x="5" y="84"/>
                </a:moveTo>
                <a:lnTo>
                  <a:pt x="10" y="90"/>
                </a:lnTo>
                <a:lnTo>
                  <a:pt x="10" y="0"/>
                </a:lnTo>
                <a:lnTo>
                  <a:pt x="0" y="0"/>
                </a:lnTo>
                <a:lnTo>
                  <a:pt x="0" y="90"/>
                </a:lnTo>
                <a:lnTo>
                  <a:pt x="5" y="95"/>
                </a:lnTo>
                <a:lnTo>
                  <a:pt x="0" y="90"/>
                </a:lnTo>
                <a:lnTo>
                  <a:pt x="0" y="95"/>
                </a:lnTo>
                <a:lnTo>
                  <a:pt x="5" y="95"/>
                </a:lnTo>
                <a:lnTo>
                  <a:pt x="5" y="8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23" name="Freeform 41"/>
          <p:cNvSpPr>
            <a:spLocks/>
          </p:cNvSpPr>
          <p:nvPr/>
        </p:nvSpPr>
        <p:spPr bwMode="auto">
          <a:xfrm>
            <a:off x="6080125" y="3986213"/>
            <a:ext cx="458788" cy="17462"/>
          </a:xfrm>
          <a:custGeom>
            <a:avLst/>
            <a:gdLst>
              <a:gd name="T0" fmla="*/ 279 w 289"/>
              <a:gd name="T1" fmla="*/ 6 h 11"/>
              <a:gd name="T2" fmla="*/ 284 w 289"/>
              <a:gd name="T3" fmla="*/ 0 h 11"/>
              <a:gd name="T4" fmla="*/ 0 w 289"/>
              <a:gd name="T5" fmla="*/ 0 h 11"/>
              <a:gd name="T6" fmla="*/ 0 w 289"/>
              <a:gd name="T7" fmla="*/ 11 h 11"/>
              <a:gd name="T8" fmla="*/ 284 w 289"/>
              <a:gd name="T9" fmla="*/ 11 h 11"/>
              <a:gd name="T10" fmla="*/ 289 w 289"/>
              <a:gd name="T11" fmla="*/ 6 h 11"/>
              <a:gd name="T12" fmla="*/ 284 w 289"/>
              <a:gd name="T13" fmla="*/ 11 h 11"/>
              <a:gd name="T14" fmla="*/ 289 w 289"/>
              <a:gd name="T15" fmla="*/ 11 h 11"/>
              <a:gd name="T16" fmla="*/ 289 w 289"/>
              <a:gd name="T17" fmla="*/ 6 h 11"/>
              <a:gd name="T18" fmla="*/ 279 w 289"/>
              <a:gd name="T19" fmla="*/ 6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9"/>
              <a:gd name="T31" fmla="*/ 0 h 11"/>
              <a:gd name="T32" fmla="*/ 289 w 289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9" h="11">
                <a:moveTo>
                  <a:pt x="279" y="6"/>
                </a:moveTo>
                <a:lnTo>
                  <a:pt x="284" y="0"/>
                </a:lnTo>
                <a:lnTo>
                  <a:pt x="0" y="0"/>
                </a:lnTo>
                <a:lnTo>
                  <a:pt x="0" y="11"/>
                </a:lnTo>
                <a:lnTo>
                  <a:pt x="284" y="11"/>
                </a:lnTo>
                <a:lnTo>
                  <a:pt x="289" y="6"/>
                </a:lnTo>
                <a:lnTo>
                  <a:pt x="284" y="11"/>
                </a:lnTo>
                <a:lnTo>
                  <a:pt x="289" y="11"/>
                </a:lnTo>
                <a:lnTo>
                  <a:pt x="289" y="6"/>
                </a:lnTo>
                <a:lnTo>
                  <a:pt x="279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24" name="Freeform 42"/>
          <p:cNvSpPr>
            <a:spLocks/>
          </p:cNvSpPr>
          <p:nvPr/>
        </p:nvSpPr>
        <p:spPr bwMode="auto">
          <a:xfrm>
            <a:off x="6523040" y="3843338"/>
            <a:ext cx="15875" cy="152400"/>
          </a:xfrm>
          <a:custGeom>
            <a:avLst/>
            <a:gdLst>
              <a:gd name="T0" fmla="*/ 5 w 10"/>
              <a:gd name="T1" fmla="*/ 11 h 96"/>
              <a:gd name="T2" fmla="*/ 0 w 10"/>
              <a:gd name="T3" fmla="*/ 6 h 96"/>
              <a:gd name="T4" fmla="*/ 0 w 10"/>
              <a:gd name="T5" fmla="*/ 96 h 96"/>
              <a:gd name="T6" fmla="*/ 10 w 10"/>
              <a:gd name="T7" fmla="*/ 96 h 96"/>
              <a:gd name="T8" fmla="*/ 10 w 10"/>
              <a:gd name="T9" fmla="*/ 6 h 96"/>
              <a:gd name="T10" fmla="*/ 5 w 10"/>
              <a:gd name="T11" fmla="*/ 0 h 96"/>
              <a:gd name="T12" fmla="*/ 10 w 10"/>
              <a:gd name="T13" fmla="*/ 6 h 96"/>
              <a:gd name="T14" fmla="*/ 10 w 10"/>
              <a:gd name="T15" fmla="*/ 0 h 96"/>
              <a:gd name="T16" fmla="*/ 5 w 10"/>
              <a:gd name="T17" fmla="*/ 0 h 96"/>
              <a:gd name="T18" fmla="*/ 5 w 10"/>
              <a:gd name="T19" fmla="*/ 11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"/>
              <a:gd name="T31" fmla="*/ 0 h 96"/>
              <a:gd name="T32" fmla="*/ 10 w 10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" h="96">
                <a:moveTo>
                  <a:pt x="5" y="11"/>
                </a:moveTo>
                <a:lnTo>
                  <a:pt x="0" y="6"/>
                </a:lnTo>
                <a:lnTo>
                  <a:pt x="0" y="96"/>
                </a:lnTo>
                <a:lnTo>
                  <a:pt x="10" y="96"/>
                </a:lnTo>
                <a:lnTo>
                  <a:pt x="10" y="6"/>
                </a:lnTo>
                <a:lnTo>
                  <a:pt x="5" y="0"/>
                </a:lnTo>
                <a:lnTo>
                  <a:pt x="10" y="6"/>
                </a:lnTo>
                <a:lnTo>
                  <a:pt x="10" y="0"/>
                </a:lnTo>
                <a:lnTo>
                  <a:pt x="5" y="0"/>
                </a:lnTo>
                <a:lnTo>
                  <a:pt x="5" y="1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25" name="Freeform 43"/>
          <p:cNvSpPr>
            <a:spLocks/>
          </p:cNvSpPr>
          <p:nvPr/>
        </p:nvSpPr>
        <p:spPr bwMode="auto">
          <a:xfrm>
            <a:off x="6072190" y="3843338"/>
            <a:ext cx="458787" cy="17462"/>
          </a:xfrm>
          <a:custGeom>
            <a:avLst/>
            <a:gdLst>
              <a:gd name="T0" fmla="*/ 10 w 289"/>
              <a:gd name="T1" fmla="*/ 6 h 11"/>
              <a:gd name="T2" fmla="*/ 5 w 289"/>
              <a:gd name="T3" fmla="*/ 11 h 11"/>
              <a:gd name="T4" fmla="*/ 289 w 289"/>
              <a:gd name="T5" fmla="*/ 11 h 11"/>
              <a:gd name="T6" fmla="*/ 289 w 289"/>
              <a:gd name="T7" fmla="*/ 0 h 11"/>
              <a:gd name="T8" fmla="*/ 5 w 289"/>
              <a:gd name="T9" fmla="*/ 0 h 11"/>
              <a:gd name="T10" fmla="*/ 0 w 289"/>
              <a:gd name="T11" fmla="*/ 6 h 11"/>
              <a:gd name="T12" fmla="*/ 5 w 289"/>
              <a:gd name="T13" fmla="*/ 0 h 11"/>
              <a:gd name="T14" fmla="*/ 0 w 289"/>
              <a:gd name="T15" fmla="*/ 0 h 11"/>
              <a:gd name="T16" fmla="*/ 0 w 289"/>
              <a:gd name="T17" fmla="*/ 6 h 11"/>
              <a:gd name="T18" fmla="*/ 10 w 289"/>
              <a:gd name="T19" fmla="*/ 6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9"/>
              <a:gd name="T31" fmla="*/ 0 h 11"/>
              <a:gd name="T32" fmla="*/ 289 w 289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9" h="11">
                <a:moveTo>
                  <a:pt x="10" y="6"/>
                </a:moveTo>
                <a:lnTo>
                  <a:pt x="5" y="11"/>
                </a:lnTo>
                <a:lnTo>
                  <a:pt x="289" y="11"/>
                </a:lnTo>
                <a:lnTo>
                  <a:pt x="289" y="0"/>
                </a:lnTo>
                <a:lnTo>
                  <a:pt x="5" y="0"/>
                </a:lnTo>
                <a:lnTo>
                  <a:pt x="0" y="6"/>
                </a:lnTo>
                <a:lnTo>
                  <a:pt x="5" y="0"/>
                </a:lnTo>
                <a:lnTo>
                  <a:pt x="0" y="0"/>
                </a:lnTo>
                <a:lnTo>
                  <a:pt x="0" y="6"/>
                </a:lnTo>
                <a:lnTo>
                  <a:pt x="1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26" name="Freeform 44"/>
          <p:cNvSpPr>
            <a:spLocks/>
          </p:cNvSpPr>
          <p:nvPr/>
        </p:nvSpPr>
        <p:spPr bwMode="auto">
          <a:xfrm>
            <a:off x="6921502" y="3883027"/>
            <a:ext cx="74613" cy="80963"/>
          </a:xfrm>
          <a:custGeom>
            <a:avLst/>
            <a:gdLst>
              <a:gd name="T0" fmla="*/ 24 w 47"/>
              <a:gd name="T1" fmla="*/ 51 h 51"/>
              <a:gd name="T2" fmla="*/ 27 w 47"/>
              <a:gd name="T3" fmla="*/ 51 h 51"/>
              <a:gd name="T4" fmla="*/ 29 w 47"/>
              <a:gd name="T5" fmla="*/ 50 h 51"/>
              <a:gd name="T6" fmla="*/ 32 w 47"/>
              <a:gd name="T7" fmla="*/ 50 h 51"/>
              <a:gd name="T8" fmla="*/ 33 w 47"/>
              <a:gd name="T9" fmla="*/ 48 h 51"/>
              <a:gd name="T10" fmla="*/ 36 w 47"/>
              <a:gd name="T11" fmla="*/ 47 h 51"/>
              <a:gd name="T12" fmla="*/ 37 w 47"/>
              <a:gd name="T13" fmla="*/ 45 h 51"/>
              <a:gd name="T14" fmla="*/ 40 w 47"/>
              <a:gd name="T15" fmla="*/ 44 h 51"/>
              <a:gd name="T16" fmla="*/ 41 w 47"/>
              <a:gd name="T17" fmla="*/ 41 h 51"/>
              <a:gd name="T18" fmla="*/ 42 w 47"/>
              <a:gd name="T19" fmla="*/ 40 h 51"/>
              <a:gd name="T20" fmla="*/ 45 w 47"/>
              <a:gd name="T21" fmla="*/ 37 h 51"/>
              <a:gd name="T22" fmla="*/ 45 w 47"/>
              <a:gd name="T23" fmla="*/ 34 h 51"/>
              <a:gd name="T24" fmla="*/ 46 w 47"/>
              <a:gd name="T25" fmla="*/ 31 h 51"/>
              <a:gd name="T26" fmla="*/ 46 w 47"/>
              <a:gd name="T27" fmla="*/ 29 h 51"/>
              <a:gd name="T28" fmla="*/ 47 w 47"/>
              <a:gd name="T29" fmla="*/ 26 h 51"/>
              <a:gd name="T30" fmla="*/ 46 w 47"/>
              <a:gd name="T31" fmla="*/ 23 h 51"/>
              <a:gd name="T32" fmla="*/ 46 w 47"/>
              <a:gd name="T33" fmla="*/ 20 h 51"/>
              <a:gd name="T34" fmla="*/ 45 w 47"/>
              <a:gd name="T35" fmla="*/ 17 h 51"/>
              <a:gd name="T36" fmla="*/ 45 w 47"/>
              <a:gd name="T37" fmla="*/ 14 h 51"/>
              <a:gd name="T38" fmla="*/ 42 w 47"/>
              <a:gd name="T39" fmla="*/ 12 h 51"/>
              <a:gd name="T40" fmla="*/ 41 w 47"/>
              <a:gd name="T41" fmla="*/ 10 h 51"/>
              <a:gd name="T42" fmla="*/ 40 w 47"/>
              <a:gd name="T43" fmla="*/ 7 h 51"/>
              <a:gd name="T44" fmla="*/ 37 w 47"/>
              <a:gd name="T45" fmla="*/ 6 h 51"/>
              <a:gd name="T46" fmla="*/ 36 w 47"/>
              <a:gd name="T47" fmla="*/ 5 h 51"/>
              <a:gd name="T48" fmla="*/ 33 w 47"/>
              <a:gd name="T49" fmla="*/ 3 h 51"/>
              <a:gd name="T50" fmla="*/ 32 w 47"/>
              <a:gd name="T51" fmla="*/ 2 h 51"/>
              <a:gd name="T52" fmla="*/ 29 w 47"/>
              <a:gd name="T53" fmla="*/ 2 h 51"/>
              <a:gd name="T54" fmla="*/ 27 w 47"/>
              <a:gd name="T55" fmla="*/ 0 h 51"/>
              <a:gd name="T56" fmla="*/ 24 w 47"/>
              <a:gd name="T57" fmla="*/ 0 h 51"/>
              <a:gd name="T58" fmla="*/ 21 w 47"/>
              <a:gd name="T59" fmla="*/ 0 h 51"/>
              <a:gd name="T60" fmla="*/ 19 w 47"/>
              <a:gd name="T61" fmla="*/ 0 h 51"/>
              <a:gd name="T62" fmla="*/ 16 w 47"/>
              <a:gd name="T63" fmla="*/ 2 h 51"/>
              <a:gd name="T64" fmla="*/ 13 w 47"/>
              <a:gd name="T65" fmla="*/ 3 h 51"/>
              <a:gd name="T66" fmla="*/ 11 w 47"/>
              <a:gd name="T67" fmla="*/ 5 h 51"/>
              <a:gd name="T68" fmla="*/ 8 w 47"/>
              <a:gd name="T69" fmla="*/ 6 h 51"/>
              <a:gd name="T70" fmla="*/ 6 w 47"/>
              <a:gd name="T71" fmla="*/ 9 h 51"/>
              <a:gd name="T72" fmla="*/ 4 w 47"/>
              <a:gd name="T73" fmla="*/ 10 h 51"/>
              <a:gd name="T74" fmla="*/ 3 w 47"/>
              <a:gd name="T75" fmla="*/ 13 h 51"/>
              <a:gd name="T76" fmla="*/ 2 w 47"/>
              <a:gd name="T77" fmla="*/ 16 h 51"/>
              <a:gd name="T78" fmla="*/ 0 w 47"/>
              <a:gd name="T79" fmla="*/ 19 h 51"/>
              <a:gd name="T80" fmla="*/ 0 w 47"/>
              <a:gd name="T81" fmla="*/ 21 h 51"/>
              <a:gd name="T82" fmla="*/ 0 w 47"/>
              <a:gd name="T83" fmla="*/ 24 h 51"/>
              <a:gd name="T84" fmla="*/ 0 w 47"/>
              <a:gd name="T85" fmla="*/ 27 h 51"/>
              <a:gd name="T86" fmla="*/ 0 w 47"/>
              <a:gd name="T87" fmla="*/ 30 h 51"/>
              <a:gd name="T88" fmla="*/ 0 w 47"/>
              <a:gd name="T89" fmla="*/ 33 h 51"/>
              <a:gd name="T90" fmla="*/ 2 w 47"/>
              <a:gd name="T91" fmla="*/ 36 h 51"/>
              <a:gd name="T92" fmla="*/ 3 w 47"/>
              <a:gd name="T93" fmla="*/ 38 h 51"/>
              <a:gd name="T94" fmla="*/ 4 w 47"/>
              <a:gd name="T95" fmla="*/ 41 h 51"/>
              <a:gd name="T96" fmla="*/ 6 w 47"/>
              <a:gd name="T97" fmla="*/ 43 h 51"/>
              <a:gd name="T98" fmla="*/ 8 w 47"/>
              <a:gd name="T99" fmla="*/ 45 h 51"/>
              <a:gd name="T100" fmla="*/ 11 w 47"/>
              <a:gd name="T101" fmla="*/ 47 h 51"/>
              <a:gd name="T102" fmla="*/ 13 w 47"/>
              <a:gd name="T103" fmla="*/ 48 h 51"/>
              <a:gd name="T104" fmla="*/ 16 w 47"/>
              <a:gd name="T105" fmla="*/ 50 h 51"/>
              <a:gd name="T106" fmla="*/ 19 w 47"/>
              <a:gd name="T107" fmla="*/ 51 h 51"/>
              <a:gd name="T108" fmla="*/ 21 w 47"/>
              <a:gd name="T109" fmla="*/ 51 h 51"/>
              <a:gd name="T110" fmla="*/ 24 w 47"/>
              <a:gd name="T111" fmla="*/ 51 h 51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47"/>
              <a:gd name="T169" fmla="*/ 0 h 51"/>
              <a:gd name="T170" fmla="*/ 47 w 47"/>
              <a:gd name="T171" fmla="*/ 51 h 51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47" h="51">
                <a:moveTo>
                  <a:pt x="24" y="26"/>
                </a:moveTo>
                <a:lnTo>
                  <a:pt x="24" y="51"/>
                </a:lnTo>
                <a:lnTo>
                  <a:pt x="25" y="51"/>
                </a:lnTo>
                <a:lnTo>
                  <a:pt x="27" y="51"/>
                </a:lnTo>
                <a:lnTo>
                  <a:pt x="28" y="51"/>
                </a:lnTo>
                <a:lnTo>
                  <a:pt x="29" y="50"/>
                </a:lnTo>
                <a:lnTo>
                  <a:pt x="30" y="50"/>
                </a:lnTo>
                <a:lnTo>
                  <a:pt x="32" y="50"/>
                </a:lnTo>
                <a:lnTo>
                  <a:pt x="33" y="50"/>
                </a:lnTo>
                <a:lnTo>
                  <a:pt x="33" y="48"/>
                </a:lnTo>
                <a:lnTo>
                  <a:pt x="34" y="48"/>
                </a:lnTo>
                <a:lnTo>
                  <a:pt x="36" y="47"/>
                </a:lnTo>
                <a:lnTo>
                  <a:pt x="37" y="47"/>
                </a:lnTo>
                <a:lnTo>
                  <a:pt x="37" y="45"/>
                </a:lnTo>
                <a:lnTo>
                  <a:pt x="38" y="45"/>
                </a:lnTo>
                <a:lnTo>
                  <a:pt x="40" y="44"/>
                </a:lnTo>
                <a:lnTo>
                  <a:pt x="41" y="43"/>
                </a:lnTo>
                <a:lnTo>
                  <a:pt x="41" y="41"/>
                </a:lnTo>
                <a:lnTo>
                  <a:pt x="42" y="41"/>
                </a:lnTo>
                <a:lnTo>
                  <a:pt x="42" y="40"/>
                </a:lnTo>
                <a:lnTo>
                  <a:pt x="44" y="38"/>
                </a:lnTo>
                <a:lnTo>
                  <a:pt x="45" y="37"/>
                </a:lnTo>
                <a:lnTo>
                  <a:pt x="45" y="36"/>
                </a:lnTo>
                <a:lnTo>
                  <a:pt x="45" y="34"/>
                </a:lnTo>
                <a:lnTo>
                  <a:pt x="46" y="33"/>
                </a:lnTo>
                <a:lnTo>
                  <a:pt x="46" y="31"/>
                </a:lnTo>
                <a:lnTo>
                  <a:pt x="46" y="30"/>
                </a:lnTo>
                <a:lnTo>
                  <a:pt x="46" y="29"/>
                </a:lnTo>
                <a:lnTo>
                  <a:pt x="47" y="27"/>
                </a:lnTo>
                <a:lnTo>
                  <a:pt x="47" y="26"/>
                </a:lnTo>
                <a:lnTo>
                  <a:pt x="47" y="24"/>
                </a:lnTo>
                <a:lnTo>
                  <a:pt x="46" y="23"/>
                </a:lnTo>
                <a:lnTo>
                  <a:pt x="46" y="21"/>
                </a:lnTo>
                <a:lnTo>
                  <a:pt x="46" y="20"/>
                </a:lnTo>
                <a:lnTo>
                  <a:pt x="46" y="19"/>
                </a:lnTo>
                <a:lnTo>
                  <a:pt x="45" y="17"/>
                </a:lnTo>
                <a:lnTo>
                  <a:pt x="45" y="16"/>
                </a:lnTo>
                <a:lnTo>
                  <a:pt x="45" y="14"/>
                </a:lnTo>
                <a:lnTo>
                  <a:pt x="44" y="13"/>
                </a:lnTo>
                <a:lnTo>
                  <a:pt x="42" y="12"/>
                </a:lnTo>
                <a:lnTo>
                  <a:pt x="42" y="10"/>
                </a:lnTo>
                <a:lnTo>
                  <a:pt x="41" y="10"/>
                </a:lnTo>
                <a:lnTo>
                  <a:pt x="41" y="9"/>
                </a:lnTo>
                <a:lnTo>
                  <a:pt x="40" y="7"/>
                </a:lnTo>
                <a:lnTo>
                  <a:pt x="38" y="6"/>
                </a:lnTo>
                <a:lnTo>
                  <a:pt x="37" y="6"/>
                </a:lnTo>
                <a:lnTo>
                  <a:pt x="37" y="5"/>
                </a:lnTo>
                <a:lnTo>
                  <a:pt x="36" y="5"/>
                </a:lnTo>
                <a:lnTo>
                  <a:pt x="34" y="3"/>
                </a:lnTo>
                <a:lnTo>
                  <a:pt x="33" y="3"/>
                </a:lnTo>
                <a:lnTo>
                  <a:pt x="33" y="2"/>
                </a:lnTo>
                <a:lnTo>
                  <a:pt x="32" y="2"/>
                </a:lnTo>
                <a:lnTo>
                  <a:pt x="30" y="2"/>
                </a:lnTo>
                <a:lnTo>
                  <a:pt x="29" y="2"/>
                </a:lnTo>
                <a:lnTo>
                  <a:pt x="28" y="0"/>
                </a:lnTo>
                <a:lnTo>
                  <a:pt x="27" y="0"/>
                </a:lnTo>
                <a:lnTo>
                  <a:pt x="25" y="0"/>
                </a:lnTo>
                <a:lnTo>
                  <a:pt x="24" y="0"/>
                </a:lnTo>
                <a:lnTo>
                  <a:pt x="23" y="0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7" y="2"/>
                </a:lnTo>
                <a:lnTo>
                  <a:pt x="16" y="2"/>
                </a:lnTo>
                <a:lnTo>
                  <a:pt x="15" y="2"/>
                </a:lnTo>
                <a:lnTo>
                  <a:pt x="13" y="3"/>
                </a:lnTo>
                <a:lnTo>
                  <a:pt x="12" y="3"/>
                </a:lnTo>
                <a:lnTo>
                  <a:pt x="11" y="5"/>
                </a:lnTo>
                <a:lnTo>
                  <a:pt x="10" y="6"/>
                </a:lnTo>
                <a:lnTo>
                  <a:pt x="8" y="6"/>
                </a:lnTo>
                <a:lnTo>
                  <a:pt x="7" y="7"/>
                </a:lnTo>
                <a:lnTo>
                  <a:pt x="6" y="9"/>
                </a:lnTo>
                <a:lnTo>
                  <a:pt x="6" y="10"/>
                </a:lnTo>
                <a:lnTo>
                  <a:pt x="4" y="10"/>
                </a:lnTo>
                <a:lnTo>
                  <a:pt x="4" y="12"/>
                </a:lnTo>
                <a:lnTo>
                  <a:pt x="3" y="13"/>
                </a:lnTo>
                <a:lnTo>
                  <a:pt x="2" y="14"/>
                </a:lnTo>
                <a:lnTo>
                  <a:pt x="2" y="16"/>
                </a:lnTo>
                <a:lnTo>
                  <a:pt x="2" y="17"/>
                </a:lnTo>
                <a:lnTo>
                  <a:pt x="0" y="19"/>
                </a:lnTo>
                <a:lnTo>
                  <a:pt x="0" y="20"/>
                </a:lnTo>
                <a:lnTo>
                  <a:pt x="0" y="21"/>
                </a:lnTo>
                <a:lnTo>
                  <a:pt x="0" y="23"/>
                </a:lnTo>
                <a:lnTo>
                  <a:pt x="0" y="24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0" y="30"/>
                </a:lnTo>
                <a:lnTo>
                  <a:pt x="0" y="31"/>
                </a:lnTo>
                <a:lnTo>
                  <a:pt x="0" y="33"/>
                </a:lnTo>
                <a:lnTo>
                  <a:pt x="2" y="34"/>
                </a:lnTo>
                <a:lnTo>
                  <a:pt x="2" y="36"/>
                </a:lnTo>
                <a:lnTo>
                  <a:pt x="2" y="37"/>
                </a:lnTo>
                <a:lnTo>
                  <a:pt x="3" y="38"/>
                </a:lnTo>
                <a:lnTo>
                  <a:pt x="4" y="40"/>
                </a:lnTo>
                <a:lnTo>
                  <a:pt x="4" y="41"/>
                </a:lnTo>
                <a:lnTo>
                  <a:pt x="6" y="41"/>
                </a:lnTo>
                <a:lnTo>
                  <a:pt x="6" y="43"/>
                </a:lnTo>
                <a:lnTo>
                  <a:pt x="7" y="44"/>
                </a:lnTo>
                <a:lnTo>
                  <a:pt x="8" y="45"/>
                </a:lnTo>
                <a:lnTo>
                  <a:pt x="10" y="45"/>
                </a:lnTo>
                <a:lnTo>
                  <a:pt x="11" y="47"/>
                </a:lnTo>
                <a:lnTo>
                  <a:pt x="12" y="48"/>
                </a:lnTo>
                <a:lnTo>
                  <a:pt x="13" y="48"/>
                </a:lnTo>
                <a:lnTo>
                  <a:pt x="15" y="50"/>
                </a:lnTo>
                <a:lnTo>
                  <a:pt x="16" y="50"/>
                </a:lnTo>
                <a:lnTo>
                  <a:pt x="17" y="50"/>
                </a:lnTo>
                <a:lnTo>
                  <a:pt x="19" y="51"/>
                </a:lnTo>
                <a:lnTo>
                  <a:pt x="20" y="51"/>
                </a:lnTo>
                <a:lnTo>
                  <a:pt x="21" y="51"/>
                </a:lnTo>
                <a:lnTo>
                  <a:pt x="23" y="51"/>
                </a:lnTo>
                <a:lnTo>
                  <a:pt x="24" y="51"/>
                </a:lnTo>
                <a:lnTo>
                  <a:pt x="24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27" name="Freeform 45"/>
          <p:cNvSpPr>
            <a:spLocks/>
          </p:cNvSpPr>
          <p:nvPr/>
        </p:nvSpPr>
        <p:spPr bwMode="auto">
          <a:xfrm>
            <a:off x="6530977" y="3913188"/>
            <a:ext cx="428625" cy="19050"/>
          </a:xfrm>
          <a:custGeom>
            <a:avLst/>
            <a:gdLst>
              <a:gd name="T0" fmla="*/ 0 w 270"/>
              <a:gd name="T1" fmla="*/ 7 h 12"/>
              <a:gd name="T2" fmla="*/ 0 w 270"/>
              <a:gd name="T3" fmla="*/ 12 h 12"/>
              <a:gd name="T4" fmla="*/ 270 w 270"/>
              <a:gd name="T5" fmla="*/ 12 h 12"/>
              <a:gd name="T6" fmla="*/ 270 w 270"/>
              <a:gd name="T7" fmla="*/ 0 h 12"/>
              <a:gd name="T8" fmla="*/ 0 w 270"/>
              <a:gd name="T9" fmla="*/ 0 h 12"/>
              <a:gd name="T10" fmla="*/ 0 w 270"/>
              <a:gd name="T11" fmla="*/ 7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70"/>
              <a:gd name="T19" fmla="*/ 0 h 12"/>
              <a:gd name="T20" fmla="*/ 270 w 270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70" h="12">
                <a:moveTo>
                  <a:pt x="0" y="7"/>
                </a:moveTo>
                <a:lnTo>
                  <a:pt x="0" y="12"/>
                </a:lnTo>
                <a:lnTo>
                  <a:pt x="270" y="12"/>
                </a:lnTo>
                <a:lnTo>
                  <a:pt x="270" y="0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28" name="Freeform 46"/>
          <p:cNvSpPr>
            <a:spLocks/>
          </p:cNvSpPr>
          <p:nvPr/>
        </p:nvSpPr>
        <p:spPr bwMode="auto">
          <a:xfrm>
            <a:off x="5614988" y="3883027"/>
            <a:ext cx="74612" cy="80963"/>
          </a:xfrm>
          <a:custGeom>
            <a:avLst/>
            <a:gdLst>
              <a:gd name="T0" fmla="*/ 24 w 47"/>
              <a:gd name="T1" fmla="*/ 0 h 51"/>
              <a:gd name="T2" fmla="*/ 21 w 47"/>
              <a:gd name="T3" fmla="*/ 0 h 51"/>
              <a:gd name="T4" fmla="*/ 18 w 47"/>
              <a:gd name="T5" fmla="*/ 0 h 51"/>
              <a:gd name="T6" fmla="*/ 16 w 47"/>
              <a:gd name="T7" fmla="*/ 2 h 51"/>
              <a:gd name="T8" fmla="*/ 13 w 47"/>
              <a:gd name="T9" fmla="*/ 3 h 51"/>
              <a:gd name="T10" fmla="*/ 12 w 47"/>
              <a:gd name="T11" fmla="*/ 5 h 51"/>
              <a:gd name="T12" fmla="*/ 9 w 47"/>
              <a:gd name="T13" fmla="*/ 6 h 51"/>
              <a:gd name="T14" fmla="*/ 8 w 47"/>
              <a:gd name="T15" fmla="*/ 7 h 51"/>
              <a:gd name="T16" fmla="*/ 7 w 47"/>
              <a:gd name="T17" fmla="*/ 9 h 51"/>
              <a:gd name="T18" fmla="*/ 4 w 47"/>
              <a:gd name="T19" fmla="*/ 12 h 51"/>
              <a:gd name="T20" fmla="*/ 3 w 47"/>
              <a:gd name="T21" fmla="*/ 13 h 51"/>
              <a:gd name="T22" fmla="*/ 1 w 47"/>
              <a:gd name="T23" fmla="*/ 16 h 51"/>
              <a:gd name="T24" fmla="*/ 1 w 47"/>
              <a:gd name="T25" fmla="*/ 19 h 51"/>
              <a:gd name="T26" fmla="*/ 0 w 47"/>
              <a:gd name="T27" fmla="*/ 20 h 51"/>
              <a:gd name="T28" fmla="*/ 0 w 47"/>
              <a:gd name="T29" fmla="*/ 23 h 51"/>
              <a:gd name="T30" fmla="*/ 0 w 47"/>
              <a:gd name="T31" fmla="*/ 26 h 51"/>
              <a:gd name="T32" fmla="*/ 0 w 47"/>
              <a:gd name="T33" fmla="*/ 29 h 51"/>
              <a:gd name="T34" fmla="*/ 0 w 47"/>
              <a:gd name="T35" fmla="*/ 31 h 51"/>
              <a:gd name="T36" fmla="*/ 1 w 47"/>
              <a:gd name="T37" fmla="*/ 34 h 51"/>
              <a:gd name="T38" fmla="*/ 3 w 47"/>
              <a:gd name="T39" fmla="*/ 37 h 51"/>
              <a:gd name="T40" fmla="*/ 4 w 47"/>
              <a:gd name="T41" fmla="*/ 38 h 51"/>
              <a:gd name="T42" fmla="*/ 5 w 47"/>
              <a:gd name="T43" fmla="*/ 41 h 51"/>
              <a:gd name="T44" fmla="*/ 7 w 47"/>
              <a:gd name="T45" fmla="*/ 44 h 51"/>
              <a:gd name="T46" fmla="*/ 8 w 47"/>
              <a:gd name="T47" fmla="*/ 45 h 51"/>
              <a:gd name="T48" fmla="*/ 10 w 47"/>
              <a:gd name="T49" fmla="*/ 47 h 51"/>
              <a:gd name="T50" fmla="*/ 12 w 47"/>
              <a:gd name="T51" fmla="*/ 48 h 51"/>
              <a:gd name="T52" fmla="*/ 14 w 47"/>
              <a:gd name="T53" fmla="*/ 50 h 51"/>
              <a:gd name="T54" fmla="*/ 17 w 47"/>
              <a:gd name="T55" fmla="*/ 50 h 51"/>
              <a:gd name="T56" fmla="*/ 20 w 47"/>
              <a:gd name="T57" fmla="*/ 51 h 51"/>
              <a:gd name="T58" fmla="*/ 22 w 47"/>
              <a:gd name="T59" fmla="*/ 51 h 51"/>
              <a:gd name="T60" fmla="*/ 25 w 47"/>
              <a:gd name="T61" fmla="*/ 51 h 51"/>
              <a:gd name="T62" fmla="*/ 27 w 47"/>
              <a:gd name="T63" fmla="*/ 51 h 51"/>
              <a:gd name="T64" fmla="*/ 29 w 47"/>
              <a:gd name="T65" fmla="*/ 50 h 51"/>
              <a:gd name="T66" fmla="*/ 31 w 47"/>
              <a:gd name="T67" fmla="*/ 50 h 51"/>
              <a:gd name="T68" fmla="*/ 34 w 47"/>
              <a:gd name="T69" fmla="*/ 48 h 51"/>
              <a:gd name="T70" fmla="*/ 37 w 47"/>
              <a:gd name="T71" fmla="*/ 47 h 51"/>
              <a:gd name="T72" fmla="*/ 39 w 47"/>
              <a:gd name="T73" fmla="*/ 44 h 51"/>
              <a:gd name="T74" fmla="*/ 41 w 47"/>
              <a:gd name="T75" fmla="*/ 43 h 51"/>
              <a:gd name="T76" fmla="*/ 43 w 47"/>
              <a:gd name="T77" fmla="*/ 40 h 51"/>
              <a:gd name="T78" fmla="*/ 45 w 47"/>
              <a:gd name="T79" fmla="*/ 38 h 51"/>
              <a:gd name="T80" fmla="*/ 46 w 47"/>
              <a:gd name="T81" fmla="*/ 36 h 51"/>
              <a:gd name="T82" fmla="*/ 46 w 47"/>
              <a:gd name="T83" fmla="*/ 33 h 51"/>
              <a:gd name="T84" fmla="*/ 47 w 47"/>
              <a:gd name="T85" fmla="*/ 31 h 51"/>
              <a:gd name="T86" fmla="*/ 47 w 47"/>
              <a:gd name="T87" fmla="*/ 29 h 51"/>
              <a:gd name="T88" fmla="*/ 47 w 47"/>
              <a:gd name="T89" fmla="*/ 26 h 51"/>
              <a:gd name="T90" fmla="*/ 47 w 47"/>
              <a:gd name="T91" fmla="*/ 23 h 51"/>
              <a:gd name="T92" fmla="*/ 47 w 47"/>
              <a:gd name="T93" fmla="*/ 20 h 51"/>
              <a:gd name="T94" fmla="*/ 46 w 47"/>
              <a:gd name="T95" fmla="*/ 17 h 51"/>
              <a:gd name="T96" fmla="*/ 45 w 47"/>
              <a:gd name="T97" fmla="*/ 14 h 51"/>
              <a:gd name="T98" fmla="*/ 43 w 47"/>
              <a:gd name="T99" fmla="*/ 13 h 51"/>
              <a:gd name="T100" fmla="*/ 42 w 47"/>
              <a:gd name="T101" fmla="*/ 10 h 51"/>
              <a:gd name="T102" fmla="*/ 41 w 47"/>
              <a:gd name="T103" fmla="*/ 7 h 51"/>
              <a:gd name="T104" fmla="*/ 38 w 47"/>
              <a:gd name="T105" fmla="*/ 6 h 51"/>
              <a:gd name="T106" fmla="*/ 35 w 47"/>
              <a:gd name="T107" fmla="*/ 5 h 51"/>
              <a:gd name="T108" fmla="*/ 33 w 47"/>
              <a:gd name="T109" fmla="*/ 2 h 51"/>
              <a:gd name="T110" fmla="*/ 30 w 47"/>
              <a:gd name="T111" fmla="*/ 2 h 51"/>
              <a:gd name="T112" fmla="*/ 29 w 47"/>
              <a:gd name="T113" fmla="*/ 0 h 51"/>
              <a:gd name="T114" fmla="*/ 26 w 47"/>
              <a:gd name="T115" fmla="*/ 0 h 51"/>
              <a:gd name="T116" fmla="*/ 24 w 47"/>
              <a:gd name="T117" fmla="*/ 0 h 5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7"/>
              <a:gd name="T178" fmla="*/ 0 h 51"/>
              <a:gd name="T179" fmla="*/ 47 w 47"/>
              <a:gd name="T180" fmla="*/ 51 h 51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7" h="51">
                <a:moveTo>
                  <a:pt x="24" y="26"/>
                </a:moveTo>
                <a:lnTo>
                  <a:pt x="24" y="0"/>
                </a:lnTo>
                <a:lnTo>
                  <a:pt x="22" y="0"/>
                </a:lnTo>
                <a:lnTo>
                  <a:pt x="21" y="0"/>
                </a:lnTo>
                <a:lnTo>
                  <a:pt x="20" y="0"/>
                </a:lnTo>
                <a:lnTo>
                  <a:pt x="18" y="0"/>
                </a:lnTo>
                <a:lnTo>
                  <a:pt x="17" y="2"/>
                </a:lnTo>
                <a:lnTo>
                  <a:pt x="16" y="2"/>
                </a:lnTo>
                <a:lnTo>
                  <a:pt x="14" y="2"/>
                </a:lnTo>
                <a:lnTo>
                  <a:pt x="13" y="3"/>
                </a:lnTo>
                <a:lnTo>
                  <a:pt x="12" y="3"/>
                </a:lnTo>
                <a:lnTo>
                  <a:pt x="12" y="5"/>
                </a:lnTo>
                <a:lnTo>
                  <a:pt x="10" y="5"/>
                </a:lnTo>
                <a:lnTo>
                  <a:pt x="9" y="6"/>
                </a:lnTo>
                <a:lnTo>
                  <a:pt x="8" y="6"/>
                </a:lnTo>
                <a:lnTo>
                  <a:pt x="8" y="7"/>
                </a:lnTo>
                <a:lnTo>
                  <a:pt x="7" y="7"/>
                </a:lnTo>
                <a:lnTo>
                  <a:pt x="7" y="9"/>
                </a:lnTo>
                <a:lnTo>
                  <a:pt x="5" y="10"/>
                </a:lnTo>
                <a:lnTo>
                  <a:pt x="4" y="12"/>
                </a:lnTo>
                <a:lnTo>
                  <a:pt x="4" y="13"/>
                </a:lnTo>
                <a:lnTo>
                  <a:pt x="3" y="13"/>
                </a:lnTo>
                <a:lnTo>
                  <a:pt x="3" y="14"/>
                </a:lnTo>
                <a:lnTo>
                  <a:pt x="1" y="16"/>
                </a:lnTo>
                <a:lnTo>
                  <a:pt x="1" y="17"/>
                </a:lnTo>
                <a:lnTo>
                  <a:pt x="1" y="19"/>
                </a:lnTo>
                <a:lnTo>
                  <a:pt x="0" y="19"/>
                </a:lnTo>
                <a:lnTo>
                  <a:pt x="0" y="20"/>
                </a:lnTo>
                <a:lnTo>
                  <a:pt x="0" y="21"/>
                </a:lnTo>
                <a:lnTo>
                  <a:pt x="0" y="23"/>
                </a:lnTo>
                <a:lnTo>
                  <a:pt x="0" y="24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0" y="30"/>
                </a:lnTo>
                <a:lnTo>
                  <a:pt x="0" y="31"/>
                </a:lnTo>
                <a:lnTo>
                  <a:pt x="1" y="33"/>
                </a:lnTo>
                <a:lnTo>
                  <a:pt x="1" y="34"/>
                </a:lnTo>
                <a:lnTo>
                  <a:pt x="1" y="36"/>
                </a:lnTo>
                <a:lnTo>
                  <a:pt x="3" y="37"/>
                </a:lnTo>
                <a:lnTo>
                  <a:pt x="3" y="38"/>
                </a:lnTo>
                <a:lnTo>
                  <a:pt x="4" y="38"/>
                </a:lnTo>
                <a:lnTo>
                  <a:pt x="4" y="40"/>
                </a:lnTo>
                <a:lnTo>
                  <a:pt x="5" y="41"/>
                </a:lnTo>
                <a:lnTo>
                  <a:pt x="7" y="43"/>
                </a:lnTo>
                <a:lnTo>
                  <a:pt x="7" y="44"/>
                </a:lnTo>
                <a:lnTo>
                  <a:pt x="8" y="44"/>
                </a:lnTo>
                <a:lnTo>
                  <a:pt x="8" y="45"/>
                </a:lnTo>
                <a:lnTo>
                  <a:pt x="9" y="45"/>
                </a:lnTo>
                <a:lnTo>
                  <a:pt x="10" y="47"/>
                </a:lnTo>
                <a:lnTo>
                  <a:pt x="12" y="47"/>
                </a:lnTo>
                <a:lnTo>
                  <a:pt x="12" y="48"/>
                </a:lnTo>
                <a:lnTo>
                  <a:pt x="13" y="48"/>
                </a:lnTo>
                <a:lnTo>
                  <a:pt x="14" y="50"/>
                </a:lnTo>
                <a:lnTo>
                  <a:pt x="16" y="50"/>
                </a:lnTo>
                <a:lnTo>
                  <a:pt x="17" y="50"/>
                </a:lnTo>
                <a:lnTo>
                  <a:pt x="18" y="51"/>
                </a:lnTo>
                <a:lnTo>
                  <a:pt x="20" y="51"/>
                </a:lnTo>
                <a:lnTo>
                  <a:pt x="21" y="51"/>
                </a:lnTo>
                <a:lnTo>
                  <a:pt x="22" y="51"/>
                </a:lnTo>
                <a:lnTo>
                  <a:pt x="24" y="51"/>
                </a:lnTo>
                <a:lnTo>
                  <a:pt x="25" y="51"/>
                </a:lnTo>
                <a:lnTo>
                  <a:pt x="26" y="51"/>
                </a:lnTo>
                <a:lnTo>
                  <a:pt x="27" y="51"/>
                </a:lnTo>
                <a:lnTo>
                  <a:pt x="29" y="51"/>
                </a:lnTo>
                <a:lnTo>
                  <a:pt x="29" y="50"/>
                </a:lnTo>
                <a:lnTo>
                  <a:pt x="30" y="50"/>
                </a:lnTo>
                <a:lnTo>
                  <a:pt x="31" y="50"/>
                </a:lnTo>
                <a:lnTo>
                  <a:pt x="33" y="50"/>
                </a:lnTo>
                <a:lnTo>
                  <a:pt x="34" y="48"/>
                </a:lnTo>
                <a:lnTo>
                  <a:pt x="35" y="47"/>
                </a:lnTo>
                <a:lnTo>
                  <a:pt x="37" y="47"/>
                </a:lnTo>
                <a:lnTo>
                  <a:pt x="38" y="45"/>
                </a:lnTo>
                <a:lnTo>
                  <a:pt x="39" y="44"/>
                </a:lnTo>
                <a:lnTo>
                  <a:pt x="41" y="44"/>
                </a:lnTo>
                <a:lnTo>
                  <a:pt x="41" y="43"/>
                </a:lnTo>
                <a:lnTo>
                  <a:pt x="42" y="41"/>
                </a:lnTo>
                <a:lnTo>
                  <a:pt x="43" y="40"/>
                </a:lnTo>
                <a:lnTo>
                  <a:pt x="43" y="38"/>
                </a:lnTo>
                <a:lnTo>
                  <a:pt x="45" y="38"/>
                </a:lnTo>
                <a:lnTo>
                  <a:pt x="45" y="37"/>
                </a:lnTo>
                <a:lnTo>
                  <a:pt x="46" y="36"/>
                </a:lnTo>
                <a:lnTo>
                  <a:pt x="46" y="34"/>
                </a:lnTo>
                <a:lnTo>
                  <a:pt x="46" y="33"/>
                </a:lnTo>
                <a:lnTo>
                  <a:pt x="46" y="31"/>
                </a:lnTo>
                <a:lnTo>
                  <a:pt x="47" y="31"/>
                </a:lnTo>
                <a:lnTo>
                  <a:pt x="47" y="30"/>
                </a:lnTo>
                <a:lnTo>
                  <a:pt x="47" y="29"/>
                </a:lnTo>
                <a:lnTo>
                  <a:pt x="47" y="27"/>
                </a:lnTo>
                <a:lnTo>
                  <a:pt x="47" y="26"/>
                </a:lnTo>
                <a:lnTo>
                  <a:pt x="47" y="24"/>
                </a:lnTo>
                <a:lnTo>
                  <a:pt x="47" y="23"/>
                </a:lnTo>
                <a:lnTo>
                  <a:pt x="47" y="21"/>
                </a:lnTo>
                <a:lnTo>
                  <a:pt x="47" y="20"/>
                </a:lnTo>
                <a:lnTo>
                  <a:pt x="46" y="19"/>
                </a:lnTo>
                <a:lnTo>
                  <a:pt x="46" y="17"/>
                </a:lnTo>
                <a:lnTo>
                  <a:pt x="46" y="16"/>
                </a:lnTo>
                <a:lnTo>
                  <a:pt x="45" y="14"/>
                </a:lnTo>
                <a:lnTo>
                  <a:pt x="45" y="13"/>
                </a:lnTo>
                <a:lnTo>
                  <a:pt x="43" y="13"/>
                </a:lnTo>
                <a:lnTo>
                  <a:pt x="43" y="12"/>
                </a:lnTo>
                <a:lnTo>
                  <a:pt x="42" y="10"/>
                </a:lnTo>
                <a:lnTo>
                  <a:pt x="41" y="9"/>
                </a:lnTo>
                <a:lnTo>
                  <a:pt x="41" y="7"/>
                </a:lnTo>
                <a:lnTo>
                  <a:pt x="39" y="7"/>
                </a:lnTo>
                <a:lnTo>
                  <a:pt x="38" y="6"/>
                </a:lnTo>
                <a:lnTo>
                  <a:pt x="37" y="5"/>
                </a:lnTo>
                <a:lnTo>
                  <a:pt x="35" y="5"/>
                </a:lnTo>
                <a:lnTo>
                  <a:pt x="34" y="3"/>
                </a:lnTo>
                <a:lnTo>
                  <a:pt x="33" y="2"/>
                </a:lnTo>
                <a:lnTo>
                  <a:pt x="31" y="2"/>
                </a:lnTo>
                <a:lnTo>
                  <a:pt x="30" y="2"/>
                </a:lnTo>
                <a:lnTo>
                  <a:pt x="29" y="2"/>
                </a:lnTo>
                <a:lnTo>
                  <a:pt x="29" y="0"/>
                </a:lnTo>
                <a:lnTo>
                  <a:pt x="27" y="0"/>
                </a:lnTo>
                <a:lnTo>
                  <a:pt x="26" y="0"/>
                </a:lnTo>
                <a:lnTo>
                  <a:pt x="25" y="0"/>
                </a:lnTo>
                <a:lnTo>
                  <a:pt x="24" y="0"/>
                </a:lnTo>
                <a:lnTo>
                  <a:pt x="24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29" name="Freeform 47"/>
          <p:cNvSpPr>
            <a:spLocks/>
          </p:cNvSpPr>
          <p:nvPr/>
        </p:nvSpPr>
        <p:spPr bwMode="auto">
          <a:xfrm>
            <a:off x="5653090" y="3913188"/>
            <a:ext cx="427037" cy="19050"/>
          </a:xfrm>
          <a:custGeom>
            <a:avLst/>
            <a:gdLst>
              <a:gd name="T0" fmla="*/ 269 w 269"/>
              <a:gd name="T1" fmla="*/ 7 h 12"/>
              <a:gd name="T2" fmla="*/ 269 w 269"/>
              <a:gd name="T3" fmla="*/ 0 h 12"/>
              <a:gd name="T4" fmla="*/ 0 w 269"/>
              <a:gd name="T5" fmla="*/ 0 h 12"/>
              <a:gd name="T6" fmla="*/ 0 w 269"/>
              <a:gd name="T7" fmla="*/ 12 h 12"/>
              <a:gd name="T8" fmla="*/ 269 w 269"/>
              <a:gd name="T9" fmla="*/ 12 h 12"/>
              <a:gd name="T10" fmla="*/ 269 w 269"/>
              <a:gd name="T11" fmla="*/ 7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9"/>
              <a:gd name="T19" fmla="*/ 0 h 12"/>
              <a:gd name="T20" fmla="*/ 269 w 269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9" h="12">
                <a:moveTo>
                  <a:pt x="269" y="7"/>
                </a:moveTo>
                <a:lnTo>
                  <a:pt x="269" y="0"/>
                </a:lnTo>
                <a:lnTo>
                  <a:pt x="0" y="0"/>
                </a:lnTo>
                <a:lnTo>
                  <a:pt x="0" y="12"/>
                </a:lnTo>
                <a:lnTo>
                  <a:pt x="269" y="12"/>
                </a:lnTo>
                <a:lnTo>
                  <a:pt x="269" y="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30" name="Freeform 48"/>
          <p:cNvSpPr>
            <a:spLocks/>
          </p:cNvSpPr>
          <p:nvPr/>
        </p:nvSpPr>
        <p:spPr bwMode="auto">
          <a:xfrm>
            <a:off x="6072190" y="2216150"/>
            <a:ext cx="15875" cy="153988"/>
          </a:xfrm>
          <a:custGeom>
            <a:avLst/>
            <a:gdLst>
              <a:gd name="T0" fmla="*/ 5 w 10"/>
              <a:gd name="T1" fmla="*/ 84 h 97"/>
              <a:gd name="T2" fmla="*/ 10 w 10"/>
              <a:gd name="T3" fmla="*/ 90 h 97"/>
              <a:gd name="T4" fmla="*/ 10 w 10"/>
              <a:gd name="T5" fmla="*/ 0 h 97"/>
              <a:gd name="T6" fmla="*/ 0 w 10"/>
              <a:gd name="T7" fmla="*/ 0 h 97"/>
              <a:gd name="T8" fmla="*/ 0 w 10"/>
              <a:gd name="T9" fmla="*/ 90 h 97"/>
              <a:gd name="T10" fmla="*/ 5 w 10"/>
              <a:gd name="T11" fmla="*/ 97 h 97"/>
              <a:gd name="T12" fmla="*/ 0 w 10"/>
              <a:gd name="T13" fmla="*/ 90 h 97"/>
              <a:gd name="T14" fmla="*/ 0 w 10"/>
              <a:gd name="T15" fmla="*/ 97 h 97"/>
              <a:gd name="T16" fmla="*/ 5 w 10"/>
              <a:gd name="T17" fmla="*/ 97 h 97"/>
              <a:gd name="T18" fmla="*/ 5 w 10"/>
              <a:gd name="T19" fmla="*/ 84 h 9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"/>
              <a:gd name="T31" fmla="*/ 0 h 97"/>
              <a:gd name="T32" fmla="*/ 10 w 10"/>
              <a:gd name="T33" fmla="*/ 97 h 9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" h="97">
                <a:moveTo>
                  <a:pt x="5" y="84"/>
                </a:moveTo>
                <a:lnTo>
                  <a:pt x="10" y="90"/>
                </a:lnTo>
                <a:lnTo>
                  <a:pt x="10" y="0"/>
                </a:lnTo>
                <a:lnTo>
                  <a:pt x="0" y="0"/>
                </a:lnTo>
                <a:lnTo>
                  <a:pt x="0" y="90"/>
                </a:lnTo>
                <a:lnTo>
                  <a:pt x="5" y="97"/>
                </a:lnTo>
                <a:lnTo>
                  <a:pt x="0" y="90"/>
                </a:lnTo>
                <a:lnTo>
                  <a:pt x="0" y="97"/>
                </a:lnTo>
                <a:lnTo>
                  <a:pt x="5" y="97"/>
                </a:lnTo>
                <a:lnTo>
                  <a:pt x="5" y="8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31" name="Freeform 49"/>
          <p:cNvSpPr>
            <a:spLocks/>
          </p:cNvSpPr>
          <p:nvPr/>
        </p:nvSpPr>
        <p:spPr bwMode="auto">
          <a:xfrm>
            <a:off x="6080125" y="2349500"/>
            <a:ext cx="458788" cy="20638"/>
          </a:xfrm>
          <a:custGeom>
            <a:avLst/>
            <a:gdLst>
              <a:gd name="T0" fmla="*/ 279 w 289"/>
              <a:gd name="T1" fmla="*/ 6 h 13"/>
              <a:gd name="T2" fmla="*/ 284 w 289"/>
              <a:gd name="T3" fmla="*/ 0 h 13"/>
              <a:gd name="T4" fmla="*/ 0 w 289"/>
              <a:gd name="T5" fmla="*/ 0 h 13"/>
              <a:gd name="T6" fmla="*/ 0 w 289"/>
              <a:gd name="T7" fmla="*/ 13 h 13"/>
              <a:gd name="T8" fmla="*/ 284 w 289"/>
              <a:gd name="T9" fmla="*/ 13 h 13"/>
              <a:gd name="T10" fmla="*/ 289 w 289"/>
              <a:gd name="T11" fmla="*/ 6 h 13"/>
              <a:gd name="T12" fmla="*/ 284 w 289"/>
              <a:gd name="T13" fmla="*/ 13 h 13"/>
              <a:gd name="T14" fmla="*/ 289 w 289"/>
              <a:gd name="T15" fmla="*/ 13 h 13"/>
              <a:gd name="T16" fmla="*/ 289 w 289"/>
              <a:gd name="T17" fmla="*/ 6 h 13"/>
              <a:gd name="T18" fmla="*/ 279 w 289"/>
              <a:gd name="T19" fmla="*/ 6 h 1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9"/>
              <a:gd name="T31" fmla="*/ 0 h 13"/>
              <a:gd name="T32" fmla="*/ 289 w 289"/>
              <a:gd name="T33" fmla="*/ 13 h 1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9" h="13">
                <a:moveTo>
                  <a:pt x="279" y="6"/>
                </a:moveTo>
                <a:lnTo>
                  <a:pt x="284" y="0"/>
                </a:lnTo>
                <a:lnTo>
                  <a:pt x="0" y="0"/>
                </a:lnTo>
                <a:lnTo>
                  <a:pt x="0" y="13"/>
                </a:lnTo>
                <a:lnTo>
                  <a:pt x="284" y="13"/>
                </a:lnTo>
                <a:lnTo>
                  <a:pt x="289" y="6"/>
                </a:lnTo>
                <a:lnTo>
                  <a:pt x="284" y="13"/>
                </a:lnTo>
                <a:lnTo>
                  <a:pt x="289" y="13"/>
                </a:lnTo>
                <a:lnTo>
                  <a:pt x="289" y="6"/>
                </a:lnTo>
                <a:lnTo>
                  <a:pt x="279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32" name="Freeform 50"/>
          <p:cNvSpPr>
            <a:spLocks/>
          </p:cNvSpPr>
          <p:nvPr/>
        </p:nvSpPr>
        <p:spPr bwMode="auto">
          <a:xfrm>
            <a:off x="6523040" y="2206625"/>
            <a:ext cx="15875" cy="152400"/>
          </a:xfrm>
          <a:custGeom>
            <a:avLst/>
            <a:gdLst>
              <a:gd name="T0" fmla="*/ 5 w 10"/>
              <a:gd name="T1" fmla="*/ 12 h 96"/>
              <a:gd name="T2" fmla="*/ 0 w 10"/>
              <a:gd name="T3" fmla="*/ 6 h 96"/>
              <a:gd name="T4" fmla="*/ 0 w 10"/>
              <a:gd name="T5" fmla="*/ 96 h 96"/>
              <a:gd name="T6" fmla="*/ 10 w 10"/>
              <a:gd name="T7" fmla="*/ 96 h 96"/>
              <a:gd name="T8" fmla="*/ 10 w 10"/>
              <a:gd name="T9" fmla="*/ 6 h 96"/>
              <a:gd name="T10" fmla="*/ 5 w 10"/>
              <a:gd name="T11" fmla="*/ 0 h 96"/>
              <a:gd name="T12" fmla="*/ 10 w 10"/>
              <a:gd name="T13" fmla="*/ 6 h 96"/>
              <a:gd name="T14" fmla="*/ 10 w 10"/>
              <a:gd name="T15" fmla="*/ 0 h 96"/>
              <a:gd name="T16" fmla="*/ 5 w 10"/>
              <a:gd name="T17" fmla="*/ 0 h 96"/>
              <a:gd name="T18" fmla="*/ 5 w 10"/>
              <a:gd name="T19" fmla="*/ 12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"/>
              <a:gd name="T31" fmla="*/ 0 h 96"/>
              <a:gd name="T32" fmla="*/ 10 w 10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" h="96">
                <a:moveTo>
                  <a:pt x="5" y="12"/>
                </a:moveTo>
                <a:lnTo>
                  <a:pt x="0" y="6"/>
                </a:lnTo>
                <a:lnTo>
                  <a:pt x="0" y="96"/>
                </a:lnTo>
                <a:lnTo>
                  <a:pt x="10" y="96"/>
                </a:lnTo>
                <a:lnTo>
                  <a:pt x="10" y="6"/>
                </a:lnTo>
                <a:lnTo>
                  <a:pt x="5" y="0"/>
                </a:lnTo>
                <a:lnTo>
                  <a:pt x="10" y="6"/>
                </a:lnTo>
                <a:lnTo>
                  <a:pt x="10" y="0"/>
                </a:lnTo>
                <a:lnTo>
                  <a:pt x="5" y="0"/>
                </a:lnTo>
                <a:lnTo>
                  <a:pt x="5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33" name="Freeform 51"/>
          <p:cNvSpPr>
            <a:spLocks/>
          </p:cNvSpPr>
          <p:nvPr/>
        </p:nvSpPr>
        <p:spPr bwMode="auto">
          <a:xfrm>
            <a:off x="6072190" y="2206625"/>
            <a:ext cx="458787" cy="19050"/>
          </a:xfrm>
          <a:custGeom>
            <a:avLst/>
            <a:gdLst>
              <a:gd name="T0" fmla="*/ 10 w 289"/>
              <a:gd name="T1" fmla="*/ 6 h 12"/>
              <a:gd name="T2" fmla="*/ 5 w 289"/>
              <a:gd name="T3" fmla="*/ 12 h 12"/>
              <a:gd name="T4" fmla="*/ 289 w 289"/>
              <a:gd name="T5" fmla="*/ 12 h 12"/>
              <a:gd name="T6" fmla="*/ 289 w 289"/>
              <a:gd name="T7" fmla="*/ 0 h 12"/>
              <a:gd name="T8" fmla="*/ 5 w 289"/>
              <a:gd name="T9" fmla="*/ 0 h 12"/>
              <a:gd name="T10" fmla="*/ 0 w 289"/>
              <a:gd name="T11" fmla="*/ 6 h 12"/>
              <a:gd name="T12" fmla="*/ 5 w 289"/>
              <a:gd name="T13" fmla="*/ 0 h 12"/>
              <a:gd name="T14" fmla="*/ 0 w 289"/>
              <a:gd name="T15" fmla="*/ 0 h 12"/>
              <a:gd name="T16" fmla="*/ 0 w 289"/>
              <a:gd name="T17" fmla="*/ 6 h 12"/>
              <a:gd name="T18" fmla="*/ 10 w 289"/>
              <a:gd name="T19" fmla="*/ 6 h 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9"/>
              <a:gd name="T31" fmla="*/ 0 h 12"/>
              <a:gd name="T32" fmla="*/ 289 w 289"/>
              <a:gd name="T33" fmla="*/ 12 h 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9" h="12">
                <a:moveTo>
                  <a:pt x="10" y="6"/>
                </a:moveTo>
                <a:lnTo>
                  <a:pt x="5" y="12"/>
                </a:lnTo>
                <a:lnTo>
                  <a:pt x="289" y="12"/>
                </a:lnTo>
                <a:lnTo>
                  <a:pt x="289" y="0"/>
                </a:lnTo>
                <a:lnTo>
                  <a:pt x="5" y="0"/>
                </a:lnTo>
                <a:lnTo>
                  <a:pt x="0" y="6"/>
                </a:lnTo>
                <a:lnTo>
                  <a:pt x="5" y="0"/>
                </a:lnTo>
                <a:lnTo>
                  <a:pt x="0" y="0"/>
                </a:lnTo>
                <a:lnTo>
                  <a:pt x="0" y="6"/>
                </a:lnTo>
                <a:lnTo>
                  <a:pt x="1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34" name="Freeform 52"/>
          <p:cNvSpPr>
            <a:spLocks/>
          </p:cNvSpPr>
          <p:nvPr/>
        </p:nvSpPr>
        <p:spPr bwMode="auto">
          <a:xfrm>
            <a:off x="6530977" y="2278063"/>
            <a:ext cx="428625" cy="19050"/>
          </a:xfrm>
          <a:custGeom>
            <a:avLst/>
            <a:gdLst>
              <a:gd name="T0" fmla="*/ 270 w 270"/>
              <a:gd name="T1" fmla="*/ 6 h 12"/>
              <a:gd name="T2" fmla="*/ 270 w 270"/>
              <a:gd name="T3" fmla="*/ 0 h 12"/>
              <a:gd name="T4" fmla="*/ 0 w 270"/>
              <a:gd name="T5" fmla="*/ 0 h 12"/>
              <a:gd name="T6" fmla="*/ 0 w 270"/>
              <a:gd name="T7" fmla="*/ 12 h 12"/>
              <a:gd name="T8" fmla="*/ 270 w 270"/>
              <a:gd name="T9" fmla="*/ 12 h 12"/>
              <a:gd name="T10" fmla="*/ 270 w 270"/>
              <a:gd name="T11" fmla="*/ 6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70"/>
              <a:gd name="T19" fmla="*/ 0 h 12"/>
              <a:gd name="T20" fmla="*/ 270 w 270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70" h="12">
                <a:moveTo>
                  <a:pt x="270" y="6"/>
                </a:moveTo>
                <a:lnTo>
                  <a:pt x="270" y="0"/>
                </a:lnTo>
                <a:lnTo>
                  <a:pt x="0" y="0"/>
                </a:lnTo>
                <a:lnTo>
                  <a:pt x="0" y="12"/>
                </a:lnTo>
                <a:lnTo>
                  <a:pt x="270" y="12"/>
                </a:lnTo>
                <a:lnTo>
                  <a:pt x="27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35" name="Freeform 53"/>
          <p:cNvSpPr>
            <a:spLocks/>
          </p:cNvSpPr>
          <p:nvPr/>
        </p:nvSpPr>
        <p:spPr bwMode="auto">
          <a:xfrm>
            <a:off x="5653090" y="2278063"/>
            <a:ext cx="427037" cy="19050"/>
          </a:xfrm>
          <a:custGeom>
            <a:avLst/>
            <a:gdLst>
              <a:gd name="T0" fmla="*/ 0 w 269"/>
              <a:gd name="T1" fmla="*/ 6 h 12"/>
              <a:gd name="T2" fmla="*/ 0 w 269"/>
              <a:gd name="T3" fmla="*/ 12 h 12"/>
              <a:gd name="T4" fmla="*/ 269 w 269"/>
              <a:gd name="T5" fmla="*/ 12 h 12"/>
              <a:gd name="T6" fmla="*/ 269 w 269"/>
              <a:gd name="T7" fmla="*/ 0 h 12"/>
              <a:gd name="T8" fmla="*/ 0 w 269"/>
              <a:gd name="T9" fmla="*/ 0 h 12"/>
              <a:gd name="T10" fmla="*/ 0 w 269"/>
              <a:gd name="T11" fmla="*/ 6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9"/>
              <a:gd name="T19" fmla="*/ 0 h 12"/>
              <a:gd name="T20" fmla="*/ 269 w 269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9" h="12">
                <a:moveTo>
                  <a:pt x="0" y="6"/>
                </a:moveTo>
                <a:lnTo>
                  <a:pt x="0" y="12"/>
                </a:lnTo>
                <a:lnTo>
                  <a:pt x="269" y="12"/>
                </a:lnTo>
                <a:lnTo>
                  <a:pt x="269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36" name="Freeform 54"/>
          <p:cNvSpPr>
            <a:spLocks/>
          </p:cNvSpPr>
          <p:nvPr/>
        </p:nvSpPr>
        <p:spPr bwMode="auto">
          <a:xfrm>
            <a:off x="8064500" y="2887665"/>
            <a:ext cx="19050" cy="288925"/>
          </a:xfrm>
          <a:custGeom>
            <a:avLst/>
            <a:gdLst>
              <a:gd name="T0" fmla="*/ 6 w 12"/>
              <a:gd name="T1" fmla="*/ 182 h 182"/>
              <a:gd name="T2" fmla="*/ 12 w 12"/>
              <a:gd name="T3" fmla="*/ 182 h 182"/>
              <a:gd name="T4" fmla="*/ 12 w 12"/>
              <a:gd name="T5" fmla="*/ 0 h 182"/>
              <a:gd name="T6" fmla="*/ 0 w 12"/>
              <a:gd name="T7" fmla="*/ 0 h 182"/>
              <a:gd name="T8" fmla="*/ 0 w 12"/>
              <a:gd name="T9" fmla="*/ 182 h 182"/>
              <a:gd name="T10" fmla="*/ 6 w 12"/>
              <a:gd name="T11" fmla="*/ 182 h 1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182"/>
              <a:gd name="T20" fmla="*/ 12 w 12"/>
              <a:gd name="T21" fmla="*/ 182 h 1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182">
                <a:moveTo>
                  <a:pt x="6" y="182"/>
                </a:moveTo>
                <a:lnTo>
                  <a:pt x="12" y="182"/>
                </a:lnTo>
                <a:lnTo>
                  <a:pt x="12" y="0"/>
                </a:lnTo>
                <a:lnTo>
                  <a:pt x="0" y="0"/>
                </a:lnTo>
                <a:lnTo>
                  <a:pt x="0" y="182"/>
                </a:lnTo>
                <a:lnTo>
                  <a:pt x="6" y="18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37" name="Freeform 55"/>
          <p:cNvSpPr>
            <a:spLocks/>
          </p:cNvSpPr>
          <p:nvPr/>
        </p:nvSpPr>
        <p:spPr bwMode="auto">
          <a:xfrm>
            <a:off x="8102222" y="2887665"/>
            <a:ext cx="15875" cy="288925"/>
          </a:xfrm>
          <a:custGeom>
            <a:avLst/>
            <a:gdLst>
              <a:gd name="T0" fmla="*/ 5 w 10"/>
              <a:gd name="T1" fmla="*/ 182 h 182"/>
              <a:gd name="T2" fmla="*/ 10 w 10"/>
              <a:gd name="T3" fmla="*/ 182 h 182"/>
              <a:gd name="T4" fmla="*/ 10 w 10"/>
              <a:gd name="T5" fmla="*/ 0 h 182"/>
              <a:gd name="T6" fmla="*/ 0 w 10"/>
              <a:gd name="T7" fmla="*/ 0 h 182"/>
              <a:gd name="T8" fmla="*/ 0 w 10"/>
              <a:gd name="T9" fmla="*/ 182 h 182"/>
              <a:gd name="T10" fmla="*/ 5 w 10"/>
              <a:gd name="T11" fmla="*/ 182 h 1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"/>
              <a:gd name="T19" fmla="*/ 0 h 182"/>
              <a:gd name="T20" fmla="*/ 10 w 10"/>
              <a:gd name="T21" fmla="*/ 182 h 1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" h="182">
                <a:moveTo>
                  <a:pt x="5" y="182"/>
                </a:moveTo>
                <a:lnTo>
                  <a:pt x="10" y="182"/>
                </a:lnTo>
                <a:lnTo>
                  <a:pt x="10" y="0"/>
                </a:lnTo>
                <a:lnTo>
                  <a:pt x="0" y="0"/>
                </a:lnTo>
                <a:lnTo>
                  <a:pt x="0" y="182"/>
                </a:lnTo>
                <a:lnTo>
                  <a:pt x="5" y="18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38" name="Freeform 56"/>
          <p:cNvSpPr>
            <a:spLocks/>
          </p:cNvSpPr>
          <p:nvPr/>
        </p:nvSpPr>
        <p:spPr bwMode="auto">
          <a:xfrm>
            <a:off x="8696327" y="3032127"/>
            <a:ext cx="17463" cy="892175"/>
          </a:xfrm>
          <a:custGeom>
            <a:avLst/>
            <a:gdLst>
              <a:gd name="T0" fmla="*/ 5 w 11"/>
              <a:gd name="T1" fmla="*/ 562 h 562"/>
              <a:gd name="T2" fmla="*/ 11 w 11"/>
              <a:gd name="T3" fmla="*/ 562 h 562"/>
              <a:gd name="T4" fmla="*/ 11 w 11"/>
              <a:gd name="T5" fmla="*/ 0 h 562"/>
              <a:gd name="T6" fmla="*/ 0 w 11"/>
              <a:gd name="T7" fmla="*/ 0 h 562"/>
              <a:gd name="T8" fmla="*/ 0 w 11"/>
              <a:gd name="T9" fmla="*/ 562 h 562"/>
              <a:gd name="T10" fmla="*/ 5 w 11"/>
              <a:gd name="T11" fmla="*/ 562 h 5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562"/>
              <a:gd name="T20" fmla="*/ 11 w 11"/>
              <a:gd name="T21" fmla="*/ 562 h 56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562">
                <a:moveTo>
                  <a:pt x="5" y="562"/>
                </a:moveTo>
                <a:lnTo>
                  <a:pt x="11" y="562"/>
                </a:lnTo>
                <a:lnTo>
                  <a:pt x="11" y="0"/>
                </a:lnTo>
                <a:lnTo>
                  <a:pt x="0" y="0"/>
                </a:lnTo>
                <a:lnTo>
                  <a:pt x="0" y="562"/>
                </a:lnTo>
                <a:lnTo>
                  <a:pt x="5" y="56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39" name="Freeform 57"/>
          <p:cNvSpPr>
            <a:spLocks/>
          </p:cNvSpPr>
          <p:nvPr/>
        </p:nvSpPr>
        <p:spPr bwMode="auto">
          <a:xfrm>
            <a:off x="7389813" y="3914777"/>
            <a:ext cx="436562" cy="17463"/>
          </a:xfrm>
          <a:custGeom>
            <a:avLst/>
            <a:gdLst>
              <a:gd name="T0" fmla="*/ 0 w 275"/>
              <a:gd name="T1" fmla="*/ 6 h 11"/>
              <a:gd name="T2" fmla="*/ 5 w 275"/>
              <a:gd name="T3" fmla="*/ 11 h 11"/>
              <a:gd name="T4" fmla="*/ 275 w 275"/>
              <a:gd name="T5" fmla="*/ 11 h 11"/>
              <a:gd name="T6" fmla="*/ 275 w 275"/>
              <a:gd name="T7" fmla="*/ 0 h 11"/>
              <a:gd name="T8" fmla="*/ 5 w 275"/>
              <a:gd name="T9" fmla="*/ 0 h 11"/>
              <a:gd name="T10" fmla="*/ 12 w 275"/>
              <a:gd name="T11" fmla="*/ 6 h 11"/>
              <a:gd name="T12" fmla="*/ 0 w 275"/>
              <a:gd name="T13" fmla="*/ 6 h 11"/>
              <a:gd name="T14" fmla="*/ 0 w 275"/>
              <a:gd name="T15" fmla="*/ 11 h 11"/>
              <a:gd name="T16" fmla="*/ 5 w 275"/>
              <a:gd name="T17" fmla="*/ 11 h 11"/>
              <a:gd name="T18" fmla="*/ 0 w 275"/>
              <a:gd name="T19" fmla="*/ 6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75"/>
              <a:gd name="T31" fmla="*/ 0 h 11"/>
              <a:gd name="T32" fmla="*/ 275 w 275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75" h="11">
                <a:moveTo>
                  <a:pt x="0" y="6"/>
                </a:moveTo>
                <a:lnTo>
                  <a:pt x="5" y="11"/>
                </a:lnTo>
                <a:lnTo>
                  <a:pt x="275" y="11"/>
                </a:lnTo>
                <a:lnTo>
                  <a:pt x="275" y="0"/>
                </a:lnTo>
                <a:lnTo>
                  <a:pt x="5" y="0"/>
                </a:lnTo>
                <a:lnTo>
                  <a:pt x="12" y="6"/>
                </a:lnTo>
                <a:lnTo>
                  <a:pt x="0" y="6"/>
                </a:lnTo>
                <a:lnTo>
                  <a:pt x="0" y="11"/>
                </a:lnTo>
                <a:lnTo>
                  <a:pt x="5" y="11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40" name="Freeform 58"/>
          <p:cNvSpPr>
            <a:spLocks/>
          </p:cNvSpPr>
          <p:nvPr/>
        </p:nvSpPr>
        <p:spPr bwMode="auto">
          <a:xfrm>
            <a:off x="7389813" y="3032127"/>
            <a:ext cx="19050" cy="892175"/>
          </a:xfrm>
          <a:custGeom>
            <a:avLst/>
            <a:gdLst>
              <a:gd name="T0" fmla="*/ 5 w 12"/>
              <a:gd name="T1" fmla="*/ 0 h 562"/>
              <a:gd name="T2" fmla="*/ 0 w 12"/>
              <a:gd name="T3" fmla="*/ 0 h 562"/>
              <a:gd name="T4" fmla="*/ 0 w 12"/>
              <a:gd name="T5" fmla="*/ 562 h 562"/>
              <a:gd name="T6" fmla="*/ 12 w 12"/>
              <a:gd name="T7" fmla="*/ 562 h 562"/>
              <a:gd name="T8" fmla="*/ 12 w 12"/>
              <a:gd name="T9" fmla="*/ 0 h 562"/>
              <a:gd name="T10" fmla="*/ 5 w 12"/>
              <a:gd name="T11" fmla="*/ 0 h 5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562"/>
              <a:gd name="T20" fmla="*/ 12 w 12"/>
              <a:gd name="T21" fmla="*/ 562 h 56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562">
                <a:moveTo>
                  <a:pt x="5" y="0"/>
                </a:moveTo>
                <a:lnTo>
                  <a:pt x="0" y="0"/>
                </a:lnTo>
                <a:lnTo>
                  <a:pt x="0" y="562"/>
                </a:lnTo>
                <a:lnTo>
                  <a:pt x="12" y="562"/>
                </a:lnTo>
                <a:lnTo>
                  <a:pt x="12" y="0"/>
                </a:lnTo>
                <a:lnTo>
                  <a:pt x="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41" name="Freeform 59"/>
          <p:cNvSpPr>
            <a:spLocks/>
          </p:cNvSpPr>
          <p:nvPr/>
        </p:nvSpPr>
        <p:spPr bwMode="auto">
          <a:xfrm>
            <a:off x="7361238" y="2992440"/>
            <a:ext cx="74612" cy="79375"/>
          </a:xfrm>
          <a:custGeom>
            <a:avLst/>
            <a:gdLst>
              <a:gd name="T0" fmla="*/ 23 w 47"/>
              <a:gd name="T1" fmla="*/ 0 h 50"/>
              <a:gd name="T2" fmla="*/ 20 w 47"/>
              <a:gd name="T3" fmla="*/ 0 h 50"/>
              <a:gd name="T4" fmla="*/ 18 w 47"/>
              <a:gd name="T5" fmla="*/ 1 h 50"/>
              <a:gd name="T6" fmla="*/ 15 w 47"/>
              <a:gd name="T7" fmla="*/ 1 h 50"/>
              <a:gd name="T8" fmla="*/ 14 w 47"/>
              <a:gd name="T9" fmla="*/ 3 h 50"/>
              <a:gd name="T10" fmla="*/ 11 w 47"/>
              <a:gd name="T11" fmla="*/ 4 h 50"/>
              <a:gd name="T12" fmla="*/ 10 w 47"/>
              <a:gd name="T13" fmla="*/ 5 h 50"/>
              <a:gd name="T14" fmla="*/ 7 w 47"/>
              <a:gd name="T15" fmla="*/ 7 h 50"/>
              <a:gd name="T16" fmla="*/ 5 w 47"/>
              <a:gd name="T17" fmla="*/ 10 h 50"/>
              <a:gd name="T18" fmla="*/ 3 w 47"/>
              <a:gd name="T19" fmla="*/ 12 h 50"/>
              <a:gd name="T20" fmla="*/ 2 w 47"/>
              <a:gd name="T21" fmla="*/ 15 h 50"/>
              <a:gd name="T22" fmla="*/ 1 w 47"/>
              <a:gd name="T23" fmla="*/ 18 h 50"/>
              <a:gd name="T24" fmla="*/ 1 w 47"/>
              <a:gd name="T25" fmla="*/ 21 h 50"/>
              <a:gd name="T26" fmla="*/ 0 w 47"/>
              <a:gd name="T27" fmla="*/ 24 h 50"/>
              <a:gd name="T28" fmla="*/ 0 w 47"/>
              <a:gd name="T29" fmla="*/ 26 h 50"/>
              <a:gd name="T30" fmla="*/ 1 w 47"/>
              <a:gd name="T31" fmla="*/ 29 h 50"/>
              <a:gd name="T32" fmla="*/ 1 w 47"/>
              <a:gd name="T33" fmla="*/ 32 h 50"/>
              <a:gd name="T34" fmla="*/ 2 w 47"/>
              <a:gd name="T35" fmla="*/ 35 h 50"/>
              <a:gd name="T36" fmla="*/ 3 w 47"/>
              <a:gd name="T37" fmla="*/ 38 h 50"/>
              <a:gd name="T38" fmla="*/ 5 w 47"/>
              <a:gd name="T39" fmla="*/ 40 h 50"/>
              <a:gd name="T40" fmla="*/ 7 w 47"/>
              <a:gd name="T41" fmla="*/ 43 h 50"/>
              <a:gd name="T42" fmla="*/ 10 w 47"/>
              <a:gd name="T43" fmla="*/ 45 h 50"/>
              <a:gd name="T44" fmla="*/ 11 w 47"/>
              <a:gd name="T45" fmla="*/ 46 h 50"/>
              <a:gd name="T46" fmla="*/ 14 w 47"/>
              <a:gd name="T47" fmla="*/ 47 h 50"/>
              <a:gd name="T48" fmla="*/ 15 w 47"/>
              <a:gd name="T49" fmla="*/ 49 h 50"/>
              <a:gd name="T50" fmla="*/ 18 w 47"/>
              <a:gd name="T51" fmla="*/ 49 h 50"/>
              <a:gd name="T52" fmla="*/ 20 w 47"/>
              <a:gd name="T53" fmla="*/ 50 h 50"/>
              <a:gd name="T54" fmla="*/ 23 w 47"/>
              <a:gd name="T55" fmla="*/ 50 h 50"/>
              <a:gd name="T56" fmla="*/ 26 w 47"/>
              <a:gd name="T57" fmla="*/ 50 h 50"/>
              <a:gd name="T58" fmla="*/ 28 w 47"/>
              <a:gd name="T59" fmla="*/ 50 h 50"/>
              <a:gd name="T60" fmla="*/ 31 w 47"/>
              <a:gd name="T61" fmla="*/ 49 h 50"/>
              <a:gd name="T62" fmla="*/ 34 w 47"/>
              <a:gd name="T63" fmla="*/ 47 h 50"/>
              <a:gd name="T64" fmla="*/ 36 w 47"/>
              <a:gd name="T65" fmla="*/ 46 h 50"/>
              <a:gd name="T66" fmla="*/ 39 w 47"/>
              <a:gd name="T67" fmla="*/ 45 h 50"/>
              <a:gd name="T68" fmla="*/ 40 w 47"/>
              <a:gd name="T69" fmla="*/ 43 h 50"/>
              <a:gd name="T70" fmla="*/ 41 w 47"/>
              <a:gd name="T71" fmla="*/ 40 h 50"/>
              <a:gd name="T72" fmla="*/ 43 w 47"/>
              <a:gd name="T73" fmla="*/ 39 h 50"/>
              <a:gd name="T74" fmla="*/ 45 w 47"/>
              <a:gd name="T75" fmla="*/ 36 h 50"/>
              <a:gd name="T76" fmla="*/ 45 w 47"/>
              <a:gd name="T77" fmla="*/ 33 h 50"/>
              <a:gd name="T78" fmla="*/ 47 w 47"/>
              <a:gd name="T79" fmla="*/ 31 h 50"/>
              <a:gd name="T80" fmla="*/ 47 w 47"/>
              <a:gd name="T81" fmla="*/ 28 h 50"/>
              <a:gd name="T82" fmla="*/ 47 w 47"/>
              <a:gd name="T83" fmla="*/ 25 h 50"/>
              <a:gd name="T84" fmla="*/ 47 w 47"/>
              <a:gd name="T85" fmla="*/ 22 h 50"/>
              <a:gd name="T86" fmla="*/ 47 w 47"/>
              <a:gd name="T87" fmla="*/ 19 h 50"/>
              <a:gd name="T88" fmla="*/ 45 w 47"/>
              <a:gd name="T89" fmla="*/ 17 h 50"/>
              <a:gd name="T90" fmla="*/ 45 w 47"/>
              <a:gd name="T91" fmla="*/ 14 h 50"/>
              <a:gd name="T92" fmla="*/ 43 w 47"/>
              <a:gd name="T93" fmla="*/ 11 h 50"/>
              <a:gd name="T94" fmla="*/ 41 w 47"/>
              <a:gd name="T95" fmla="*/ 10 h 50"/>
              <a:gd name="T96" fmla="*/ 40 w 47"/>
              <a:gd name="T97" fmla="*/ 7 h 50"/>
              <a:gd name="T98" fmla="*/ 39 w 47"/>
              <a:gd name="T99" fmla="*/ 5 h 50"/>
              <a:gd name="T100" fmla="*/ 36 w 47"/>
              <a:gd name="T101" fmla="*/ 4 h 50"/>
              <a:gd name="T102" fmla="*/ 34 w 47"/>
              <a:gd name="T103" fmla="*/ 3 h 50"/>
              <a:gd name="T104" fmla="*/ 31 w 47"/>
              <a:gd name="T105" fmla="*/ 1 h 50"/>
              <a:gd name="T106" fmla="*/ 28 w 47"/>
              <a:gd name="T107" fmla="*/ 0 h 50"/>
              <a:gd name="T108" fmla="*/ 26 w 47"/>
              <a:gd name="T109" fmla="*/ 0 h 50"/>
              <a:gd name="T110" fmla="*/ 23 w 47"/>
              <a:gd name="T111" fmla="*/ 0 h 5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47"/>
              <a:gd name="T169" fmla="*/ 0 h 50"/>
              <a:gd name="T170" fmla="*/ 47 w 47"/>
              <a:gd name="T171" fmla="*/ 50 h 5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47" h="50">
                <a:moveTo>
                  <a:pt x="23" y="25"/>
                </a:moveTo>
                <a:lnTo>
                  <a:pt x="23" y="0"/>
                </a:lnTo>
                <a:lnTo>
                  <a:pt x="22" y="0"/>
                </a:lnTo>
                <a:lnTo>
                  <a:pt x="20" y="0"/>
                </a:lnTo>
                <a:lnTo>
                  <a:pt x="19" y="0"/>
                </a:lnTo>
                <a:lnTo>
                  <a:pt x="18" y="1"/>
                </a:lnTo>
                <a:lnTo>
                  <a:pt x="17" y="1"/>
                </a:lnTo>
                <a:lnTo>
                  <a:pt x="15" y="1"/>
                </a:lnTo>
                <a:lnTo>
                  <a:pt x="14" y="1"/>
                </a:lnTo>
                <a:lnTo>
                  <a:pt x="14" y="3"/>
                </a:lnTo>
                <a:lnTo>
                  <a:pt x="13" y="3"/>
                </a:lnTo>
                <a:lnTo>
                  <a:pt x="11" y="4"/>
                </a:lnTo>
                <a:lnTo>
                  <a:pt x="10" y="4"/>
                </a:lnTo>
                <a:lnTo>
                  <a:pt x="10" y="5"/>
                </a:lnTo>
                <a:lnTo>
                  <a:pt x="9" y="5"/>
                </a:lnTo>
                <a:lnTo>
                  <a:pt x="7" y="7"/>
                </a:lnTo>
                <a:lnTo>
                  <a:pt x="6" y="8"/>
                </a:lnTo>
                <a:lnTo>
                  <a:pt x="5" y="10"/>
                </a:lnTo>
                <a:lnTo>
                  <a:pt x="3" y="11"/>
                </a:lnTo>
                <a:lnTo>
                  <a:pt x="3" y="12"/>
                </a:lnTo>
                <a:lnTo>
                  <a:pt x="2" y="14"/>
                </a:lnTo>
                <a:lnTo>
                  <a:pt x="2" y="15"/>
                </a:lnTo>
                <a:lnTo>
                  <a:pt x="1" y="17"/>
                </a:lnTo>
                <a:lnTo>
                  <a:pt x="1" y="18"/>
                </a:lnTo>
                <a:lnTo>
                  <a:pt x="1" y="19"/>
                </a:lnTo>
                <a:lnTo>
                  <a:pt x="1" y="21"/>
                </a:lnTo>
                <a:lnTo>
                  <a:pt x="0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1" y="29"/>
                </a:lnTo>
                <a:lnTo>
                  <a:pt x="1" y="31"/>
                </a:lnTo>
                <a:lnTo>
                  <a:pt x="1" y="32"/>
                </a:lnTo>
                <a:lnTo>
                  <a:pt x="1" y="33"/>
                </a:lnTo>
                <a:lnTo>
                  <a:pt x="2" y="35"/>
                </a:lnTo>
                <a:lnTo>
                  <a:pt x="2" y="36"/>
                </a:lnTo>
                <a:lnTo>
                  <a:pt x="3" y="38"/>
                </a:lnTo>
                <a:lnTo>
                  <a:pt x="3" y="39"/>
                </a:lnTo>
                <a:lnTo>
                  <a:pt x="5" y="40"/>
                </a:lnTo>
                <a:lnTo>
                  <a:pt x="6" y="42"/>
                </a:lnTo>
                <a:lnTo>
                  <a:pt x="7" y="43"/>
                </a:lnTo>
                <a:lnTo>
                  <a:pt x="9" y="45"/>
                </a:lnTo>
                <a:lnTo>
                  <a:pt x="10" y="45"/>
                </a:lnTo>
                <a:lnTo>
                  <a:pt x="10" y="46"/>
                </a:lnTo>
                <a:lnTo>
                  <a:pt x="11" y="46"/>
                </a:lnTo>
                <a:lnTo>
                  <a:pt x="13" y="47"/>
                </a:lnTo>
                <a:lnTo>
                  <a:pt x="14" y="47"/>
                </a:lnTo>
                <a:lnTo>
                  <a:pt x="14" y="49"/>
                </a:lnTo>
                <a:lnTo>
                  <a:pt x="15" y="49"/>
                </a:lnTo>
                <a:lnTo>
                  <a:pt x="17" y="49"/>
                </a:lnTo>
                <a:lnTo>
                  <a:pt x="18" y="49"/>
                </a:lnTo>
                <a:lnTo>
                  <a:pt x="19" y="50"/>
                </a:lnTo>
                <a:lnTo>
                  <a:pt x="20" y="50"/>
                </a:lnTo>
                <a:lnTo>
                  <a:pt x="22" y="50"/>
                </a:lnTo>
                <a:lnTo>
                  <a:pt x="23" y="50"/>
                </a:lnTo>
                <a:lnTo>
                  <a:pt x="24" y="50"/>
                </a:lnTo>
                <a:lnTo>
                  <a:pt x="26" y="50"/>
                </a:lnTo>
                <a:lnTo>
                  <a:pt x="27" y="50"/>
                </a:lnTo>
                <a:lnTo>
                  <a:pt x="28" y="50"/>
                </a:lnTo>
                <a:lnTo>
                  <a:pt x="30" y="49"/>
                </a:lnTo>
                <a:lnTo>
                  <a:pt x="31" y="49"/>
                </a:lnTo>
                <a:lnTo>
                  <a:pt x="32" y="49"/>
                </a:lnTo>
                <a:lnTo>
                  <a:pt x="34" y="47"/>
                </a:lnTo>
                <a:lnTo>
                  <a:pt x="35" y="47"/>
                </a:lnTo>
                <a:lnTo>
                  <a:pt x="36" y="46"/>
                </a:lnTo>
                <a:lnTo>
                  <a:pt x="37" y="45"/>
                </a:lnTo>
                <a:lnTo>
                  <a:pt x="39" y="45"/>
                </a:lnTo>
                <a:lnTo>
                  <a:pt x="39" y="43"/>
                </a:lnTo>
                <a:lnTo>
                  <a:pt x="40" y="43"/>
                </a:lnTo>
                <a:lnTo>
                  <a:pt x="41" y="42"/>
                </a:lnTo>
                <a:lnTo>
                  <a:pt x="41" y="40"/>
                </a:lnTo>
                <a:lnTo>
                  <a:pt x="43" y="40"/>
                </a:lnTo>
                <a:lnTo>
                  <a:pt x="43" y="39"/>
                </a:lnTo>
                <a:lnTo>
                  <a:pt x="44" y="38"/>
                </a:lnTo>
                <a:lnTo>
                  <a:pt x="45" y="36"/>
                </a:lnTo>
                <a:lnTo>
                  <a:pt x="45" y="35"/>
                </a:lnTo>
                <a:lnTo>
                  <a:pt x="45" y="33"/>
                </a:lnTo>
                <a:lnTo>
                  <a:pt x="47" y="32"/>
                </a:lnTo>
                <a:lnTo>
                  <a:pt x="47" y="31"/>
                </a:lnTo>
                <a:lnTo>
                  <a:pt x="47" y="29"/>
                </a:lnTo>
                <a:lnTo>
                  <a:pt x="47" y="28"/>
                </a:lnTo>
                <a:lnTo>
                  <a:pt x="47" y="26"/>
                </a:lnTo>
                <a:lnTo>
                  <a:pt x="47" y="25"/>
                </a:lnTo>
                <a:lnTo>
                  <a:pt x="47" y="24"/>
                </a:lnTo>
                <a:lnTo>
                  <a:pt x="47" y="22"/>
                </a:lnTo>
                <a:lnTo>
                  <a:pt x="47" y="21"/>
                </a:lnTo>
                <a:lnTo>
                  <a:pt x="47" y="19"/>
                </a:lnTo>
                <a:lnTo>
                  <a:pt x="47" y="18"/>
                </a:lnTo>
                <a:lnTo>
                  <a:pt x="45" y="17"/>
                </a:lnTo>
                <a:lnTo>
                  <a:pt x="45" y="15"/>
                </a:lnTo>
                <a:lnTo>
                  <a:pt x="45" y="14"/>
                </a:lnTo>
                <a:lnTo>
                  <a:pt x="44" y="12"/>
                </a:lnTo>
                <a:lnTo>
                  <a:pt x="43" y="11"/>
                </a:lnTo>
                <a:lnTo>
                  <a:pt x="43" y="10"/>
                </a:lnTo>
                <a:lnTo>
                  <a:pt x="41" y="10"/>
                </a:lnTo>
                <a:lnTo>
                  <a:pt x="41" y="8"/>
                </a:lnTo>
                <a:lnTo>
                  <a:pt x="40" y="7"/>
                </a:lnTo>
                <a:lnTo>
                  <a:pt x="39" y="7"/>
                </a:lnTo>
                <a:lnTo>
                  <a:pt x="39" y="5"/>
                </a:lnTo>
                <a:lnTo>
                  <a:pt x="37" y="5"/>
                </a:lnTo>
                <a:lnTo>
                  <a:pt x="36" y="4"/>
                </a:lnTo>
                <a:lnTo>
                  <a:pt x="35" y="3"/>
                </a:lnTo>
                <a:lnTo>
                  <a:pt x="34" y="3"/>
                </a:lnTo>
                <a:lnTo>
                  <a:pt x="32" y="1"/>
                </a:lnTo>
                <a:lnTo>
                  <a:pt x="31" y="1"/>
                </a:lnTo>
                <a:lnTo>
                  <a:pt x="30" y="1"/>
                </a:lnTo>
                <a:lnTo>
                  <a:pt x="28" y="0"/>
                </a:lnTo>
                <a:lnTo>
                  <a:pt x="27" y="0"/>
                </a:lnTo>
                <a:lnTo>
                  <a:pt x="26" y="0"/>
                </a:lnTo>
                <a:lnTo>
                  <a:pt x="24" y="0"/>
                </a:lnTo>
                <a:lnTo>
                  <a:pt x="23" y="0"/>
                </a:lnTo>
                <a:lnTo>
                  <a:pt x="23" y="2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42" name="Freeform 60"/>
          <p:cNvSpPr>
            <a:spLocks/>
          </p:cNvSpPr>
          <p:nvPr/>
        </p:nvSpPr>
        <p:spPr bwMode="auto">
          <a:xfrm>
            <a:off x="7397752" y="3022600"/>
            <a:ext cx="676275" cy="20638"/>
          </a:xfrm>
          <a:custGeom>
            <a:avLst/>
            <a:gdLst>
              <a:gd name="T0" fmla="*/ 426 w 426"/>
              <a:gd name="T1" fmla="*/ 6 h 13"/>
              <a:gd name="T2" fmla="*/ 426 w 426"/>
              <a:gd name="T3" fmla="*/ 0 h 13"/>
              <a:gd name="T4" fmla="*/ 0 w 426"/>
              <a:gd name="T5" fmla="*/ 0 h 13"/>
              <a:gd name="T6" fmla="*/ 0 w 426"/>
              <a:gd name="T7" fmla="*/ 13 h 13"/>
              <a:gd name="T8" fmla="*/ 426 w 426"/>
              <a:gd name="T9" fmla="*/ 13 h 13"/>
              <a:gd name="T10" fmla="*/ 426 w 426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6"/>
              <a:gd name="T19" fmla="*/ 0 h 13"/>
              <a:gd name="T20" fmla="*/ 426 w 42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6" h="13">
                <a:moveTo>
                  <a:pt x="426" y="6"/>
                </a:moveTo>
                <a:lnTo>
                  <a:pt x="426" y="0"/>
                </a:lnTo>
                <a:lnTo>
                  <a:pt x="0" y="0"/>
                </a:lnTo>
                <a:lnTo>
                  <a:pt x="0" y="13"/>
                </a:lnTo>
                <a:lnTo>
                  <a:pt x="426" y="13"/>
                </a:lnTo>
                <a:lnTo>
                  <a:pt x="426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43" name="Freeform 61"/>
          <p:cNvSpPr>
            <a:spLocks/>
          </p:cNvSpPr>
          <p:nvPr/>
        </p:nvSpPr>
        <p:spPr bwMode="auto">
          <a:xfrm>
            <a:off x="8667752" y="2992440"/>
            <a:ext cx="74613" cy="79375"/>
          </a:xfrm>
          <a:custGeom>
            <a:avLst/>
            <a:gdLst>
              <a:gd name="T0" fmla="*/ 23 w 47"/>
              <a:gd name="T1" fmla="*/ 50 h 50"/>
              <a:gd name="T2" fmla="*/ 26 w 47"/>
              <a:gd name="T3" fmla="*/ 50 h 50"/>
              <a:gd name="T4" fmla="*/ 29 w 47"/>
              <a:gd name="T5" fmla="*/ 50 h 50"/>
              <a:gd name="T6" fmla="*/ 30 w 47"/>
              <a:gd name="T7" fmla="*/ 49 h 50"/>
              <a:gd name="T8" fmla="*/ 33 w 47"/>
              <a:gd name="T9" fmla="*/ 49 h 50"/>
              <a:gd name="T10" fmla="*/ 35 w 47"/>
              <a:gd name="T11" fmla="*/ 47 h 50"/>
              <a:gd name="T12" fmla="*/ 37 w 47"/>
              <a:gd name="T13" fmla="*/ 46 h 50"/>
              <a:gd name="T14" fmla="*/ 39 w 47"/>
              <a:gd name="T15" fmla="*/ 43 h 50"/>
              <a:gd name="T16" fmla="*/ 40 w 47"/>
              <a:gd name="T17" fmla="*/ 42 h 50"/>
              <a:gd name="T18" fmla="*/ 42 w 47"/>
              <a:gd name="T19" fmla="*/ 40 h 50"/>
              <a:gd name="T20" fmla="*/ 43 w 47"/>
              <a:gd name="T21" fmla="*/ 38 h 50"/>
              <a:gd name="T22" fmla="*/ 44 w 47"/>
              <a:gd name="T23" fmla="*/ 36 h 50"/>
              <a:gd name="T24" fmla="*/ 46 w 47"/>
              <a:gd name="T25" fmla="*/ 33 h 50"/>
              <a:gd name="T26" fmla="*/ 47 w 47"/>
              <a:gd name="T27" fmla="*/ 31 h 50"/>
              <a:gd name="T28" fmla="*/ 47 w 47"/>
              <a:gd name="T29" fmla="*/ 28 h 50"/>
              <a:gd name="T30" fmla="*/ 47 w 47"/>
              <a:gd name="T31" fmla="*/ 25 h 50"/>
              <a:gd name="T32" fmla="*/ 47 w 47"/>
              <a:gd name="T33" fmla="*/ 22 h 50"/>
              <a:gd name="T34" fmla="*/ 47 w 47"/>
              <a:gd name="T35" fmla="*/ 19 h 50"/>
              <a:gd name="T36" fmla="*/ 46 w 47"/>
              <a:gd name="T37" fmla="*/ 18 h 50"/>
              <a:gd name="T38" fmla="*/ 46 w 47"/>
              <a:gd name="T39" fmla="*/ 15 h 50"/>
              <a:gd name="T40" fmla="*/ 44 w 47"/>
              <a:gd name="T41" fmla="*/ 12 h 50"/>
              <a:gd name="T42" fmla="*/ 43 w 47"/>
              <a:gd name="T43" fmla="*/ 11 h 50"/>
              <a:gd name="T44" fmla="*/ 40 w 47"/>
              <a:gd name="T45" fmla="*/ 8 h 50"/>
              <a:gd name="T46" fmla="*/ 39 w 47"/>
              <a:gd name="T47" fmla="*/ 7 h 50"/>
              <a:gd name="T48" fmla="*/ 37 w 47"/>
              <a:gd name="T49" fmla="*/ 4 h 50"/>
              <a:gd name="T50" fmla="*/ 35 w 47"/>
              <a:gd name="T51" fmla="*/ 3 h 50"/>
              <a:gd name="T52" fmla="*/ 33 w 47"/>
              <a:gd name="T53" fmla="*/ 1 h 50"/>
              <a:gd name="T54" fmla="*/ 30 w 47"/>
              <a:gd name="T55" fmla="*/ 1 h 50"/>
              <a:gd name="T56" fmla="*/ 29 w 47"/>
              <a:gd name="T57" fmla="*/ 0 h 50"/>
              <a:gd name="T58" fmla="*/ 26 w 47"/>
              <a:gd name="T59" fmla="*/ 0 h 50"/>
              <a:gd name="T60" fmla="*/ 23 w 47"/>
              <a:gd name="T61" fmla="*/ 0 h 50"/>
              <a:gd name="T62" fmla="*/ 21 w 47"/>
              <a:gd name="T63" fmla="*/ 0 h 50"/>
              <a:gd name="T64" fmla="*/ 18 w 47"/>
              <a:gd name="T65" fmla="*/ 0 h 50"/>
              <a:gd name="T66" fmla="*/ 17 w 47"/>
              <a:gd name="T67" fmla="*/ 1 h 50"/>
              <a:gd name="T68" fmla="*/ 14 w 47"/>
              <a:gd name="T69" fmla="*/ 1 h 50"/>
              <a:gd name="T70" fmla="*/ 12 w 47"/>
              <a:gd name="T71" fmla="*/ 3 h 50"/>
              <a:gd name="T72" fmla="*/ 10 w 47"/>
              <a:gd name="T73" fmla="*/ 4 h 50"/>
              <a:gd name="T74" fmla="*/ 8 w 47"/>
              <a:gd name="T75" fmla="*/ 7 h 50"/>
              <a:gd name="T76" fmla="*/ 6 w 47"/>
              <a:gd name="T77" fmla="*/ 8 h 50"/>
              <a:gd name="T78" fmla="*/ 4 w 47"/>
              <a:gd name="T79" fmla="*/ 11 h 50"/>
              <a:gd name="T80" fmla="*/ 2 w 47"/>
              <a:gd name="T81" fmla="*/ 12 h 50"/>
              <a:gd name="T82" fmla="*/ 1 w 47"/>
              <a:gd name="T83" fmla="*/ 15 h 50"/>
              <a:gd name="T84" fmla="*/ 1 w 47"/>
              <a:gd name="T85" fmla="*/ 18 h 50"/>
              <a:gd name="T86" fmla="*/ 0 w 47"/>
              <a:gd name="T87" fmla="*/ 19 h 50"/>
              <a:gd name="T88" fmla="*/ 0 w 47"/>
              <a:gd name="T89" fmla="*/ 22 h 50"/>
              <a:gd name="T90" fmla="*/ 0 w 47"/>
              <a:gd name="T91" fmla="*/ 25 h 50"/>
              <a:gd name="T92" fmla="*/ 0 w 47"/>
              <a:gd name="T93" fmla="*/ 28 h 50"/>
              <a:gd name="T94" fmla="*/ 0 w 47"/>
              <a:gd name="T95" fmla="*/ 31 h 50"/>
              <a:gd name="T96" fmla="*/ 1 w 47"/>
              <a:gd name="T97" fmla="*/ 33 h 50"/>
              <a:gd name="T98" fmla="*/ 2 w 47"/>
              <a:gd name="T99" fmla="*/ 36 h 50"/>
              <a:gd name="T100" fmla="*/ 4 w 47"/>
              <a:gd name="T101" fmla="*/ 38 h 50"/>
              <a:gd name="T102" fmla="*/ 5 w 47"/>
              <a:gd name="T103" fmla="*/ 40 h 50"/>
              <a:gd name="T104" fmla="*/ 6 w 47"/>
              <a:gd name="T105" fmla="*/ 42 h 50"/>
              <a:gd name="T106" fmla="*/ 8 w 47"/>
              <a:gd name="T107" fmla="*/ 43 h 50"/>
              <a:gd name="T108" fmla="*/ 10 w 47"/>
              <a:gd name="T109" fmla="*/ 46 h 50"/>
              <a:gd name="T110" fmla="*/ 12 w 47"/>
              <a:gd name="T111" fmla="*/ 47 h 50"/>
              <a:gd name="T112" fmla="*/ 14 w 47"/>
              <a:gd name="T113" fmla="*/ 49 h 50"/>
              <a:gd name="T114" fmla="*/ 17 w 47"/>
              <a:gd name="T115" fmla="*/ 49 h 50"/>
              <a:gd name="T116" fmla="*/ 18 w 47"/>
              <a:gd name="T117" fmla="*/ 50 h 50"/>
              <a:gd name="T118" fmla="*/ 21 w 47"/>
              <a:gd name="T119" fmla="*/ 50 h 50"/>
              <a:gd name="T120" fmla="*/ 23 w 47"/>
              <a:gd name="T121" fmla="*/ 50 h 5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7"/>
              <a:gd name="T184" fmla="*/ 0 h 50"/>
              <a:gd name="T185" fmla="*/ 47 w 47"/>
              <a:gd name="T186" fmla="*/ 50 h 5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7" h="50">
                <a:moveTo>
                  <a:pt x="23" y="25"/>
                </a:moveTo>
                <a:lnTo>
                  <a:pt x="23" y="50"/>
                </a:lnTo>
                <a:lnTo>
                  <a:pt x="25" y="50"/>
                </a:lnTo>
                <a:lnTo>
                  <a:pt x="26" y="50"/>
                </a:lnTo>
                <a:lnTo>
                  <a:pt x="27" y="50"/>
                </a:lnTo>
                <a:lnTo>
                  <a:pt x="29" y="50"/>
                </a:lnTo>
                <a:lnTo>
                  <a:pt x="29" y="49"/>
                </a:lnTo>
                <a:lnTo>
                  <a:pt x="30" y="49"/>
                </a:lnTo>
                <a:lnTo>
                  <a:pt x="31" y="49"/>
                </a:lnTo>
                <a:lnTo>
                  <a:pt x="33" y="49"/>
                </a:lnTo>
                <a:lnTo>
                  <a:pt x="34" y="47"/>
                </a:lnTo>
                <a:lnTo>
                  <a:pt x="35" y="47"/>
                </a:lnTo>
                <a:lnTo>
                  <a:pt x="35" y="46"/>
                </a:lnTo>
                <a:lnTo>
                  <a:pt x="37" y="46"/>
                </a:lnTo>
                <a:lnTo>
                  <a:pt x="38" y="45"/>
                </a:lnTo>
                <a:lnTo>
                  <a:pt x="39" y="43"/>
                </a:lnTo>
                <a:lnTo>
                  <a:pt x="40" y="43"/>
                </a:lnTo>
                <a:lnTo>
                  <a:pt x="40" y="42"/>
                </a:lnTo>
                <a:lnTo>
                  <a:pt x="42" y="42"/>
                </a:lnTo>
                <a:lnTo>
                  <a:pt x="42" y="40"/>
                </a:lnTo>
                <a:lnTo>
                  <a:pt x="43" y="39"/>
                </a:lnTo>
                <a:lnTo>
                  <a:pt x="43" y="38"/>
                </a:lnTo>
                <a:lnTo>
                  <a:pt x="44" y="38"/>
                </a:lnTo>
                <a:lnTo>
                  <a:pt x="44" y="36"/>
                </a:lnTo>
                <a:lnTo>
                  <a:pt x="46" y="35"/>
                </a:lnTo>
                <a:lnTo>
                  <a:pt x="46" y="33"/>
                </a:lnTo>
                <a:lnTo>
                  <a:pt x="46" y="32"/>
                </a:lnTo>
                <a:lnTo>
                  <a:pt x="47" y="31"/>
                </a:lnTo>
                <a:lnTo>
                  <a:pt x="47" y="29"/>
                </a:lnTo>
                <a:lnTo>
                  <a:pt x="47" y="28"/>
                </a:lnTo>
                <a:lnTo>
                  <a:pt x="47" y="26"/>
                </a:lnTo>
                <a:lnTo>
                  <a:pt x="47" y="25"/>
                </a:lnTo>
                <a:lnTo>
                  <a:pt x="47" y="24"/>
                </a:lnTo>
                <a:lnTo>
                  <a:pt x="47" y="22"/>
                </a:lnTo>
                <a:lnTo>
                  <a:pt x="47" y="21"/>
                </a:lnTo>
                <a:lnTo>
                  <a:pt x="47" y="19"/>
                </a:lnTo>
                <a:lnTo>
                  <a:pt x="46" y="19"/>
                </a:lnTo>
                <a:lnTo>
                  <a:pt x="46" y="18"/>
                </a:lnTo>
                <a:lnTo>
                  <a:pt x="46" y="17"/>
                </a:lnTo>
                <a:lnTo>
                  <a:pt x="46" y="15"/>
                </a:lnTo>
                <a:lnTo>
                  <a:pt x="44" y="14"/>
                </a:lnTo>
                <a:lnTo>
                  <a:pt x="44" y="12"/>
                </a:lnTo>
                <a:lnTo>
                  <a:pt x="43" y="12"/>
                </a:lnTo>
                <a:lnTo>
                  <a:pt x="43" y="11"/>
                </a:lnTo>
                <a:lnTo>
                  <a:pt x="42" y="10"/>
                </a:lnTo>
                <a:lnTo>
                  <a:pt x="40" y="8"/>
                </a:lnTo>
                <a:lnTo>
                  <a:pt x="40" y="7"/>
                </a:lnTo>
                <a:lnTo>
                  <a:pt x="39" y="7"/>
                </a:lnTo>
                <a:lnTo>
                  <a:pt x="38" y="5"/>
                </a:lnTo>
                <a:lnTo>
                  <a:pt x="37" y="4"/>
                </a:lnTo>
                <a:lnTo>
                  <a:pt x="35" y="4"/>
                </a:lnTo>
                <a:lnTo>
                  <a:pt x="35" y="3"/>
                </a:lnTo>
                <a:lnTo>
                  <a:pt x="34" y="3"/>
                </a:lnTo>
                <a:lnTo>
                  <a:pt x="33" y="1"/>
                </a:lnTo>
                <a:lnTo>
                  <a:pt x="31" y="1"/>
                </a:lnTo>
                <a:lnTo>
                  <a:pt x="30" y="1"/>
                </a:lnTo>
                <a:lnTo>
                  <a:pt x="29" y="1"/>
                </a:lnTo>
                <a:lnTo>
                  <a:pt x="29" y="0"/>
                </a:lnTo>
                <a:lnTo>
                  <a:pt x="27" y="0"/>
                </a:lnTo>
                <a:lnTo>
                  <a:pt x="26" y="0"/>
                </a:lnTo>
                <a:lnTo>
                  <a:pt x="25" y="0"/>
                </a:lnTo>
                <a:lnTo>
                  <a:pt x="23" y="0"/>
                </a:lnTo>
                <a:lnTo>
                  <a:pt x="22" y="0"/>
                </a:lnTo>
                <a:lnTo>
                  <a:pt x="21" y="0"/>
                </a:lnTo>
                <a:lnTo>
                  <a:pt x="20" y="0"/>
                </a:lnTo>
                <a:lnTo>
                  <a:pt x="18" y="0"/>
                </a:lnTo>
                <a:lnTo>
                  <a:pt x="18" y="1"/>
                </a:lnTo>
                <a:lnTo>
                  <a:pt x="17" y="1"/>
                </a:lnTo>
                <a:lnTo>
                  <a:pt x="16" y="1"/>
                </a:lnTo>
                <a:lnTo>
                  <a:pt x="14" y="1"/>
                </a:lnTo>
                <a:lnTo>
                  <a:pt x="13" y="3"/>
                </a:lnTo>
                <a:lnTo>
                  <a:pt x="12" y="3"/>
                </a:lnTo>
                <a:lnTo>
                  <a:pt x="12" y="4"/>
                </a:lnTo>
                <a:lnTo>
                  <a:pt x="10" y="4"/>
                </a:lnTo>
                <a:lnTo>
                  <a:pt x="9" y="5"/>
                </a:lnTo>
                <a:lnTo>
                  <a:pt x="8" y="7"/>
                </a:lnTo>
                <a:lnTo>
                  <a:pt x="6" y="7"/>
                </a:lnTo>
                <a:lnTo>
                  <a:pt x="6" y="8"/>
                </a:lnTo>
                <a:lnTo>
                  <a:pt x="5" y="10"/>
                </a:lnTo>
                <a:lnTo>
                  <a:pt x="4" y="11"/>
                </a:lnTo>
                <a:lnTo>
                  <a:pt x="4" y="12"/>
                </a:lnTo>
                <a:lnTo>
                  <a:pt x="2" y="12"/>
                </a:lnTo>
                <a:lnTo>
                  <a:pt x="2" y="14"/>
                </a:lnTo>
                <a:lnTo>
                  <a:pt x="1" y="15"/>
                </a:lnTo>
                <a:lnTo>
                  <a:pt x="1" y="17"/>
                </a:lnTo>
                <a:lnTo>
                  <a:pt x="1" y="18"/>
                </a:lnTo>
                <a:lnTo>
                  <a:pt x="1" y="19"/>
                </a:lnTo>
                <a:lnTo>
                  <a:pt x="0" y="19"/>
                </a:lnTo>
                <a:lnTo>
                  <a:pt x="0" y="21"/>
                </a:lnTo>
                <a:lnTo>
                  <a:pt x="0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0" y="29"/>
                </a:lnTo>
                <a:lnTo>
                  <a:pt x="0" y="31"/>
                </a:lnTo>
                <a:lnTo>
                  <a:pt x="1" y="32"/>
                </a:lnTo>
                <a:lnTo>
                  <a:pt x="1" y="33"/>
                </a:lnTo>
                <a:lnTo>
                  <a:pt x="1" y="35"/>
                </a:lnTo>
                <a:lnTo>
                  <a:pt x="2" y="36"/>
                </a:lnTo>
                <a:lnTo>
                  <a:pt x="2" y="38"/>
                </a:lnTo>
                <a:lnTo>
                  <a:pt x="4" y="38"/>
                </a:lnTo>
                <a:lnTo>
                  <a:pt x="4" y="39"/>
                </a:lnTo>
                <a:lnTo>
                  <a:pt x="5" y="40"/>
                </a:lnTo>
                <a:lnTo>
                  <a:pt x="5" y="42"/>
                </a:lnTo>
                <a:lnTo>
                  <a:pt x="6" y="42"/>
                </a:lnTo>
                <a:lnTo>
                  <a:pt x="6" y="43"/>
                </a:lnTo>
                <a:lnTo>
                  <a:pt x="8" y="43"/>
                </a:lnTo>
                <a:lnTo>
                  <a:pt x="9" y="45"/>
                </a:lnTo>
                <a:lnTo>
                  <a:pt x="10" y="46"/>
                </a:lnTo>
                <a:lnTo>
                  <a:pt x="12" y="46"/>
                </a:lnTo>
                <a:lnTo>
                  <a:pt x="12" y="47"/>
                </a:lnTo>
                <a:lnTo>
                  <a:pt x="13" y="47"/>
                </a:lnTo>
                <a:lnTo>
                  <a:pt x="14" y="49"/>
                </a:lnTo>
                <a:lnTo>
                  <a:pt x="16" y="49"/>
                </a:lnTo>
                <a:lnTo>
                  <a:pt x="17" y="49"/>
                </a:lnTo>
                <a:lnTo>
                  <a:pt x="18" y="49"/>
                </a:lnTo>
                <a:lnTo>
                  <a:pt x="18" y="50"/>
                </a:lnTo>
                <a:lnTo>
                  <a:pt x="20" y="50"/>
                </a:lnTo>
                <a:lnTo>
                  <a:pt x="21" y="50"/>
                </a:lnTo>
                <a:lnTo>
                  <a:pt x="22" y="50"/>
                </a:lnTo>
                <a:lnTo>
                  <a:pt x="23" y="50"/>
                </a:lnTo>
                <a:lnTo>
                  <a:pt x="23" y="2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44" name="Freeform 62"/>
          <p:cNvSpPr>
            <a:spLocks/>
          </p:cNvSpPr>
          <p:nvPr/>
        </p:nvSpPr>
        <p:spPr bwMode="auto">
          <a:xfrm>
            <a:off x="8102602" y="3022600"/>
            <a:ext cx="601663" cy="20638"/>
          </a:xfrm>
          <a:custGeom>
            <a:avLst/>
            <a:gdLst>
              <a:gd name="T0" fmla="*/ 0 w 379"/>
              <a:gd name="T1" fmla="*/ 6 h 13"/>
              <a:gd name="T2" fmla="*/ 0 w 379"/>
              <a:gd name="T3" fmla="*/ 13 h 13"/>
              <a:gd name="T4" fmla="*/ 379 w 379"/>
              <a:gd name="T5" fmla="*/ 13 h 13"/>
              <a:gd name="T6" fmla="*/ 379 w 379"/>
              <a:gd name="T7" fmla="*/ 0 h 13"/>
              <a:gd name="T8" fmla="*/ 0 w 379"/>
              <a:gd name="T9" fmla="*/ 0 h 13"/>
              <a:gd name="T10" fmla="*/ 0 w 379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9"/>
              <a:gd name="T19" fmla="*/ 0 h 13"/>
              <a:gd name="T20" fmla="*/ 379 w 379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9" h="13">
                <a:moveTo>
                  <a:pt x="0" y="6"/>
                </a:moveTo>
                <a:lnTo>
                  <a:pt x="0" y="13"/>
                </a:lnTo>
                <a:lnTo>
                  <a:pt x="379" y="13"/>
                </a:lnTo>
                <a:lnTo>
                  <a:pt x="379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45" name="Freeform 63"/>
          <p:cNvSpPr>
            <a:spLocks/>
          </p:cNvSpPr>
          <p:nvPr/>
        </p:nvSpPr>
        <p:spPr bwMode="auto">
          <a:xfrm>
            <a:off x="7361238" y="3471863"/>
            <a:ext cx="74612" cy="82550"/>
          </a:xfrm>
          <a:custGeom>
            <a:avLst/>
            <a:gdLst>
              <a:gd name="T0" fmla="*/ 23 w 47"/>
              <a:gd name="T1" fmla="*/ 0 h 52"/>
              <a:gd name="T2" fmla="*/ 20 w 47"/>
              <a:gd name="T3" fmla="*/ 1 h 52"/>
              <a:gd name="T4" fmla="*/ 18 w 47"/>
              <a:gd name="T5" fmla="*/ 1 h 52"/>
              <a:gd name="T6" fmla="*/ 15 w 47"/>
              <a:gd name="T7" fmla="*/ 2 h 52"/>
              <a:gd name="T8" fmla="*/ 13 w 47"/>
              <a:gd name="T9" fmla="*/ 4 h 52"/>
              <a:gd name="T10" fmla="*/ 10 w 47"/>
              <a:gd name="T11" fmla="*/ 5 h 52"/>
              <a:gd name="T12" fmla="*/ 7 w 47"/>
              <a:gd name="T13" fmla="*/ 7 h 52"/>
              <a:gd name="T14" fmla="*/ 6 w 47"/>
              <a:gd name="T15" fmla="*/ 8 h 52"/>
              <a:gd name="T16" fmla="*/ 5 w 47"/>
              <a:gd name="T17" fmla="*/ 11 h 52"/>
              <a:gd name="T18" fmla="*/ 3 w 47"/>
              <a:gd name="T19" fmla="*/ 12 h 52"/>
              <a:gd name="T20" fmla="*/ 2 w 47"/>
              <a:gd name="T21" fmla="*/ 15 h 52"/>
              <a:gd name="T22" fmla="*/ 1 w 47"/>
              <a:gd name="T23" fmla="*/ 16 h 52"/>
              <a:gd name="T24" fmla="*/ 1 w 47"/>
              <a:gd name="T25" fmla="*/ 19 h 52"/>
              <a:gd name="T26" fmla="*/ 1 w 47"/>
              <a:gd name="T27" fmla="*/ 22 h 52"/>
              <a:gd name="T28" fmla="*/ 0 w 47"/>
              <a:gd name="T29" fmla="*/ 25 h 52"/>
              <a:gd name="T30" fmla="*/ 0 w 47"/>
              <a:gd name="T31" fmla="*/ 28 h 52"/>
              <a:gd name="T32" fmla="*/ 1 w 47"/>
              <a:gd name="T33" fmla="*/ 31 h 52"/>
              <a:gd name="T34" fmla="*/ 1 w 47"/>
              <a:gd name="T35" fmla="*/ 33 h 52"/>
              <a:gd name="T36" fmla="*/ 2 w 47"/>
              <a:gd name="T37" fmla="*/ 36 h 52"/>
              <a:gd name="T38" fmla="*/ 3 w 47"/>
              <a:gd name="T39" fmla="*/ 39 h 52"/>
              <a:gd name="T40" fmla="*/ 5 w 47"/>
              <a:gd name="T41" fmla="*/ 40 h 52"/>
              <a:gd name="T42" fmla="*/ 6 w 47"/>
              <a:gd name="T43" fmla="*/ 43 h 52"/>
              <a:gd name="T44" fmla="*/ 7 w 47"/>
              <a:gd name="T45" fmla="*/ 45 h 52"/>
              <a:gd name="T46" fmla="*/ 10 w 47"/>
              <a:gd name="T47" fmla="*/ 46 h 52"/>
              <a:gd name="T48" fmla="*/ 13 w 47"/>
              <a:gd name="T49" fmla="*/ 47 h 52"/>
              <a:gd name="T50" fmla="*/ 15 w 47"/>
              <a:gd name="T51" fmla="*/ 49 h 52"/>
              <a:gd name="T52" fmla="*/ 18 w 47"/>
              <a:gd name="T53" fmla="*/ 50 h 52"/>
              <a:gd name="T54" fmla="*/ 20 w 47"/>
              <a:gd name="T55" fmla="*/ 50 h 52"/>
              <a:gd name="T56" fmla="*/ 23 w 47"/>
              <a:gd name="T57" fmla="*/ 52 h 52"/>
              <a:gd name="T58" fmla="*/ 26 w 47"/>
              <a:gd name="T59" fmla="*/ 50 h 52"/>
              <a:gd name="T60" fmla="*/ 28 w 47"/>
              <a:gd name="T61" fmla="*/ 50 h 52"/>
              <a:gd name="T62" fmla="*/ 31 w 47"/>
              <a:gd name="T63" fmla="*/ 50 h 52"/>
              <a:gd name="T64" fmla="*/ 34 w 47"/>
              <a:gd name="T65" fmla="*/ 49 h 52"/>
              <a:gd name="T66" fmla="*/ 36 w 47"/>
              <a:gd name="T67" fmla="*/ 47 h 52"/>
              <a:gd name="T68" fmla="*/ 37 w 47"/>
              <a:gd name="T69" fmla="*/ 46 h 52"/>
              <a:gd name="T70" fmla="*/ 40 w 47"/>
              <a:gd name="T71" fmla="*/ 43 h 52"/>
              <a:gd name="T72" fmla="*/ 41 w 47"/>
              <a:gd name="T73" fmla="*/ 42 h 52"/>
              <a:gd name="T74" fmla="*/ 44 w 47"/>
              <a:gd name="T75" fmla="*/ 39 h 52"/>
              <a:gd name="T76" fmla="*/ 45 w 47"/>
              <a:gd name="T77" fmla="*/ 36 h 52"/>
              <a:gd name="T78" fmla="*/ 47 w 47"/>
              <a:gd name="T79" fmla="*/ 33 h 52"/>
              <a:gd name="T80" fmla="*/ 47 w 47"/>
              <a:gd name="T81" fmla="*/ 31 h 52"/>
              <a:gd name="T82" fmla="*/ 47 w 47"/>
              <a:gd name="T83" fmla="*/ 28 h 52"/>
              <a:gd name="T84" fmla="*/ 47 w 47"/>
              <a:gd name="T85" fmla="*/ 25 h 52"/>
              <a:gd name="T86" fmla="*/ 47 w 47"/>
              <a:gd name="T87" fmla="*/ 22 h 52"/>
              <a:gd name="T88" fmla="*/ 47 w 47"/>
              <a:gd name="T89" fmla="*/ 19 h 52"/>
              <a:gd name="T90" fmla="*/ 45 w 47"/>
              <a:gd name="T91" fmla="*/ 16 h 52"/>
              <a:gd name="T92" fmla="*/ 44 w 47"/>
              <a:gd name="T93" fmla="*/ 14 h 52"/>
              <a:gd name="T94" fmla="*/ 43 w 47"/>
              <a:gd name="T95" fmla="*/ 11 h 52"/>
              <a:gd name="T96" fmla="*/ 41 w 47"/>
              <a:gd name="T97" fmla="*/ 8 h 52"/>
              <a:gd name="T98" fmla="*/ 39 w 47"/>
              <a:gd name="T99" fmla="*/ 7 h 52"/>
              <a:gd name="T100" fmla="*/ 36 w 47"/>
              <a:gd name="T101" fmla="*/ 5 h 52"/>
              <a:gd name="T102" fmla="*/ 35 w 47"/>
              <a:gd name="T103" fmla="*/ 4 h 52"/>
              <a:gd name="T104" fmla="*/ 32 w 47"/>
              <a:gd name="T105" fmla="*/ 2 h 52"/>
              <a:gd name="T106" fmla="*/ 30 w 47"/>
              <a:gd name="T107" fmla="*/ 1 h 52"/>
              <a:gd name="T108" fmla="*/ 27 w 47"/>
              <a:gd name="T109" fmla="*/ 1 h 52"/>
              <a:gd name="T110" fmla="*/ 24 w 47"/>
              <a:gd name="T111" fmla="*/ 1 h 52"/>
              <a:gd name="T112" fmla="*/ 23 w 47"/>
              <a:gd name="T113" fmla="*/ 26 h 5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7"/>
              <a:gd name="T172" fmla="*/ 0 h 52"/>
              <a:gd name="T173" fmla="*/ 47 w 47"/>
              <a:gd name="T174" fmla="*/ 52 h 5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7" h="52">
                <a:moveTo>
                  <a:pt x="23" y="26"/>
                </a:moveTo>
                <a:lnTo>
                  <a:pt x="23" y="0"/>
                </a:lnTo>
                <a:lnTo>
                  <a:pt x="22" y="1"/>
                </a:lnTo>
                <a:lnTo>
                  <a:pt x="20" y="1"/>
                </a:lnTo>
                <a:lnTo>
                  <a:pt x="19" y="1"/>
                </a:lnTo>
                <a:lnTo>
                  <a:pt x="18" y="1"/>
                </a:lnTo>
                <a:lnTo>
                  <a:pt x="17" y="1"/>
                </a:lnTo>
                <a:lnTo>
                  <a:pt x="15" y="2"/>
                </a:lnTo>
                <a:lnTo>
                  <a:pt x="14" y="2"/>
                </a:lnTo>
                <a:lnTo>
                  <a:pt x="13" y="4"/>
                </a:lnTo>
                <a:lnTo>
                  <a:pt x="11" y="4"/>
                </a:lnTo>
                <a:lnTo>
                  <a:pt x="10" y="5"/>
                </a:lnTo>
                <a:lnTo>
                  <a:pt x="9" y="7"/>
                </a:lnTo>
                <a:lnTo>
                  <a:pt x="7" y="7"/>
                </a:lnTo>
                <a:lnTo>
                  <a:pt x="7" y="8"/>
                </a:lnTo>
                <a:lnTo>
                  <a:pt x="6" y="8"/>
                </a:lnTo>
                <a:lnTo>
                  <a:pt x="5" y="9"/>
                </a:lnTo>
                <a:lnTo>
                  <a:pt x="5" y="11"/>
                </a:lnTo>
                <a:lnTo>
                  <a:pt x="3" y="11"/>
                </a:lnTo>
                <a:lnTo>
                  <a:pt x="3" y="12"/>
                </a:lnTo>
                <a:lnTo>
                  <a:pt x="3" y="14"/>
                </a:lnTo>
                <a:lnTo>
                  <a:pt x="2" y="15"/>
                </a:lnTo>
                <a:lnTo>
                  <a:pt x="2" y="16"/>
                </a:lnTo>
                <a:lnTo>
                  <a:pt x="1" y="16"/>
                </a:lnTo>
                <a:lnTo>
                  <a:pt x="1" y="18"/>
                </a:lnTo>
                <a:lnTo>
                  <a:pt x="1" y="19"/>
                </a:lnTo>
                <a:lnTo>
                  <a:pt x="1" y="21"/>
                </a:lnTo>
                <a:lnTo>
                  <a:pt x="1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1" y="29"/>
                </a:lnTo>
                <a:lnTo>
                  <a:pt x="1" y="31"/>
                </a:lnTo>
                <a:lnTo>
                  <a:pt x="1" y="32"/>
                </a:lnTo>
                <a:lnTo>
                  <a:pt x="1" y="33"/>
                </a:lnTo>
                <a:lnTo>
                  <a:pt x="1" y="35"/>
                </a:lnTo>
                <a:lnTo>
                  <a:pt x="2" y="36"/>
                </a:lnTo>
                <a:lnTo>
                  <a:pt x="3" y="38"/>
                </a:lnTo>
                <a:lnTo>
                  <a:pt x="3" y="39"/>
                </a:lnTo>
                <a:lnTo>
                  <a:pt x="3" y="40"/>
                </a:lnTo>
                <a:lnTo>
                  <a:pt x="5" y="40"/>
                </a:lnTo>
                <a:lnTo>
                  <a:pt x="5" y="42"/>
                </a:lnTo>
                <a:lnTo>
                  <a:pt x="6" y="43"/>
                </a:lnTo>
                <a:lnTo>
                  <a:pt x="7" y="43"/>
                </a:lnTo>
                <a:lnTo>
                  <a:pt x="7" y="45"/>
                </a:lnTo>
                <a:lnTo>
                  <a:pt x="9" y="45"/>
                </a:lnTo>
                <a:lnTo>
                  <a:pt x="10" y="46"/>
                </a:lnTo>
                <a:lnTo>
                  <a:pt x="11" y="47"/>
                </a:lnTo>
                <a:lnTo>
                  <a:pt x="13" y="47"/>
                </a:lnTo>
                <a:lnTo>
                  <a:pt x="14" y="49"/>
                </a:lnTo>
                <a:lnTo>
                  <a:pt x="15" y="49"/>
                </a:lnTo>
                <a:lnTo>
                  <a:pt x="17" y="50"/>
                </a:lnTo>
                <a:lnTo>
                  <a:pt x="18" y="50"/>
                </a:lnTo>
                <a:lnTo>
                  <a:pt x="19" y="50"/>
                </a:lnTo>
                <a:lnTo>
                  <a:pt x="20" y="50"/>
                </a:lnTo>
                <a:lnTo>
                  <a:pt x="22" y="50"/>
                </a:lnTo>
                <a:lnTo>
                  <a:pt x="23" y="52"/>
                </a:lnTo>
                <a:lnTo>
                  <a:pt x="24" y="50"/>
                </a:lnTo>
                <a:lnTo>
                  <a:pt x="26" y="50"/>
                </a:lnTo>
                <a:lnTo>
                  <a:pt x="27" y="50"/>
                </a:lnTo>
                <a:lnTo>
                  <a:pt x="28" y="50"/>
                </a:lnTo>
                <a:lnTo>
                  <a:pt x="30" y="50"/>
                </a:lnTo>
                <a:lnTo>
                  <a:pt x="31" y="50"/>
                </a:lnTo>
                <a:lnTo>
                  <a:pt x="32" y="49"/>
                </a:lnTo>
                <a:lnTo>
                  <a:pt x="34" y="49"/>
                </a:lnTo>
                <a:lnTo>
                  <a:pt x="35" y="47"/>
                </a:lnTo>
                <a:lnTo>
                  <a:pt x="36" y="47"/>
                </a:lnTo>
                <a:lnTo>
                  <a:pt x="36" y="46"/>
                </a:lnTo>
                <a:lnTo>
                  <a:pt x="37" y="46"/>
                </a:lnTo>
                <a:lnTo>
                  <a:pt x="39" y="45"/>
                </a:lnTo>
                <a:lnTo>
                  <a:pt x="40" y="43"/>
                </a:lnTo>
                <a:lnTo>
                  <a:pt x="41" y="43"/>
                </a:lnTo>
                <a:lnTo>
                  <a:pt x="41" y="42"/>
                </a:lnTo>
                <a:lnTo>
                  <a:pt x="43" y="40"/>
                </a:lnTo>
                <a:lnTo>
                  <a:pt x="44" y="39"/>
                </a:lnTo>
                <a:lnTo>
                  <a:pt x="44" y="38"/>
                </a:lnTo>
                <a:lnTo>
                  <a:pt x="45" y="36"/>
                </a:lnTo>
                <a:lnTo>
                  <a:pt x="45" y="35"/>
                </a:lnTo>
                <a:lnTo>
                  <a:pt x="47" y="33"/>
                </a:lnTo>
                <a:lnTo>
                  <a:pt x="47" y="32"/>
                </a:lnTo>
                <a:lnTo>
                  <a:pt x="47" y="31"/>
                </a:lnTo>
                <a:lnTo>
                  <a:pt x="47" y="29"/>
                </a:lnTo>
                <a:lnTo>
                  <a:pt x="47" y="28"/>
                </a:lnTo>
                <a:lnTo>
                  <a:pt x="47" y="26"/>
                </a:lnTo>
                <a:lnTo>
                  <a:pt x="47" y="25"/>
                </a:lnTo>
                <a:lnTo>
                  <a:pt x="47" y="24"/>
                </a:lnTo>
                <a:lnTo>
                  <a:pt x="47" y="22"/>
                </a:lnTo>
                <a:lnTo>
                  <a:pt x="47" y="21"/>
                </a:lnTo>
                <a:lnTo>
                  <a:pt x="47" y="19"/>
                </a:lnTo>
                <a:lnTo>
                  <a:pt x="47" y="18"/>
                </a:lnTo>
                <a:lnTo>
                  <a:pt x="45" y="16"/>
                </a:lnTo>
                <a:lnTo>
                  <a:pt x="45" y="15"/>
                </a:lnTo>
                <a:lnTo>
                  <a:pt x="44" y="14"/>
                </a:lnTo>
                <a:lnTo>
                  <a:pt x="44" y="12"/>
                </a:lnTo>
                <a:lnTo>
                  <a:pt x="43" y="11"/>
                </a:lnTo>
                <a:lnTo>
                  <a:pt x="41" y="9"/>
                </a:lnTo>
                <a:lnTo>
                  <a:pt x="41" y="8"/>
                </a:lnTo>
                <a:lnTo>
                  <a:pt x="40" y="8"/>
                </a:lnTo>
                <a:lnTo>
                  <a:pt x="39" y="7"/>
                </a:lnTo>
                <a:lnTo>
                  <a:pt x="37" y="5"/>
                </a:lnTo>
                <a:lnTo>
                  <a:pt x="36" y="5"/>
                </a:lnTo>
                <a:lnTo>
                  <a:pt x="36" y="4"/>
                </a:lnTo>
                <a:lnTo>
                  <a:pt x="35" y="4"/>
                </a:lnTo>
                <a:lnTo>
                  <a:pt x="34" y="2"/>
                </a:lnTo>
                <a:lnTo>
                  <a:pt x="32" y="2"/>
                </a:lnTo>
                <a:lnTo>
                  <a:pt x="31" y="1"/>
                </a:lnTo>
                <a:lnTo>
                  <a:pt x="30" y="1"/>
                </a:lnTo>
                <a:lnTo>
                  <a:pt x="28" y="1"/>
                </a:lnTo>
                <a:lnTo>
                  <a:pt x="27" y="1"/>
                </a:lnTo>
                <a:lnTo>
                  <a:pt x="26" y="1"/>
                </a:lnTo>
                <a:lnTo>
                  <a:pt x="24" y="1"/>
                </a:lnTo>
                <a:lnTo>
                  <a:pt x="23" y="0"/>
                </a:lnTo>
                <a:lnTo>
                  <a:pt x="23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46" name="Freeform 64"/>
          <p:cNvSpPr>
            <a:spLocks/>
          </p:cNvSpPr>
          <p:nvPr/>
        </p:nvSpPr>
        <p:spPr bwMode="auto">
          <a:xfrm>
            <a:off x="7397752" y="3502025"/>
            <a:ext cx="233363" cy="20638"/>
          </a:xfrm>
          <a:custGeom>
            <a:avLst/>
            <a:gdLst>
              <a:gd name="T0" fmla="*/ 147 w 147"/>
              <a:gd name="T1" fmla="*/ 7 h 13"/>
              <a:gd name="T2" fmla="*/ 147 w 147"/>
              <a:gd name="T3" fmla="*/ 0 h 13"/>
              <a:gd name="T4" fmla="*/ 0 w 147"/>
              <a:gd name="T5" fmla="*/ 0 h 13"/>
              <a:gd name="T6" fmla="*/ 0 w 147"/>
              <a:gd name="T7" fmla="*/ 13 h 13"/>
              <a:gd name="T8" fmla="*/ 147 w 147"/>
              <a:gd name="T9" fmla="*/ 13 h 13"/>
              <a:gd name="T10" fmla="*/ 147 w 147"/>
              <a:gd name="T11" fmla="*/ 7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7"/>
              <a:gd name="T19" fmla="*/ 0 h 13"/>
              <a:gd name="T20" fmla="*/ 147 w 147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7" h="13">
                <a:moveTo>
                  <a:pt x="147" y="7"/>
                </a:moveTo>
                <a:lnTo>
                  <a:pt x="147" y="0"/>
                </a:lnTo>
                <a:lnTo>
                  <a:pt x="0" y="0"/>
                </a:lnTo>
                <a:lnTo>
                  <a:pt x="0" y="13"/>
                </a:lnTo>
                <a:lnTo>
                  <a:pt x="147" y="13"/>
                </a:lnTo>
                <a:lnTo>
                  <a:pt x="147" y="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47" name="Freeform 65"/>
          <p:cNvSpPr>
            <a:spLocks/>
          </p:cNvSpPr>
          <p:nvPr/>
        </p:nvSpPr>
        <p:spPr bwMode="auto">
          <a:xfrm>
            <a:off x="8667752" y="3471863"/>
            <a:ext cx="74613" cy="82550"/>
          </a:xfrm>
          <a:custGeom>
            <a:avLst/>
            <a:gdLst>
              <a:gd name="T0" fmla="*/ 23 w 47"/>
              <a:gd name="T1" fmla="*/ 52 h 52"/>
              <a:gd name="T2" fmla="*/ 26 w 47"/>
              <a:gd name="T3" fmla="*/ 50 h 52"/>
              <a:gd name="T4" fmla="*/ 29 w 47"/>
              <a:gd name="T5" fmla="*/ 50 h 52"/>
              <a:gd name="T6" fmla="*/ 31 w 47"/>
              <a:gd name="T7" fmla="*/ 49 h 52"/>
              <a:gd name="T8" fmla="*/ 34 w 47"/>
              <a:gd name="T9" fmla="*/ 49 h 52"/>
              <a:gd name="T10" fmla="*/ 37 w 47"/>
              <a:gd name="T11" fmla="*/ 46 h 52"/>
              <a:gd name="T12" fmla="*/ 38 w 47"/>
              <a:gd name="T13" fmla="*/ 45 h 52"/>
              <a:gd name="T14" fmla="*/ 40 w 47"/>
              <a:gd name="T15" fmla="*/ 43 h 52"/>
              <a:gd name="T16" fmla="*/ 42 w 47"/>
              <a:gd name="T17" fmla="*/ 40 h 52"/>
              <a:gd name="T18" fmla="*/ 43 w 47"/>
              <a:gd name="T19" fmla="*/ 39 h 52"/>
              <a:gd name="T20" fmla="*/ 44 w 47"/>
              <a:gd name="T21" fmla="*/ 36 h 52"/>
              <a:gd name="T22" fmla="*/ 46 w 47"/>
              <a:gd name="T23" fmla="*/ 35 h 52"/>
              <a:gd name="T24" fmla="*/ 46 w 47"/>
              <a:gd name="T25" fmla="*/ 32 h 52"/>
              <a:gd name="T26" fmla="*/ 47 w 47"/>
              <a:gd name="T27" fmla="*/ 29 h 52"/>
              <a:gd name="T28" fmla="*/ 47 w 47"/>
              <a:gd name="T29" fmla="*/ 26 h 52"/>
              <a:gd name="T30" fmla="*/ 47 w 47"/>
              <a:gd name="T31" fmla="*/ 24 h 52"/>
              <a:gd name="T32" fmla="*/ 47 w 47"/>
              <a:gd name="T33" fmla="*/ 21 h 52"/>
              <a:gd name="T34" fmla="*/ 46 w 47"/>
              <a:gd name="T35" fmla="*/ 18 h 52"/>
              <a:gd name="T36" fmla="*/ 44 w 47"/>
              <a:gd name="T37" fmla="*/ 15 h 52"/>
              <a:gd name="T38" fmla="*/ 43 w 47"/>
              <a:gd name="T39" fmla="*/ 12 h 52"/>
              <a:gd name="T40" fmla="*/ 42 w 47"/>
              <a:gd name="T41" fmla="*/ 11 h 52"/>
              <a:gd name="T42" fmla="*/ 40 w 47"/>
              <a:gd name="T43" fmla="*/ 8 h 52"/>
              <a:gd name="T44" fmla="*/ 38 w 47"/>
              <a:gd name="T45" fmla="*/ 7 h 52"/>
              <a:gd name="T46" fmla="*/ 37 w 47"/>
              <a:gd name="T47" fmla="*/ 5 h 52"/>
              <a:gd name="T48" fmla="*/ 34 w 47"/>
              <a:gd name="T49" fmla="*/ 2 h 52"/>
              <a:gd name="T50" fmla="*/ 31 w 47"/>
              <a:gd name="T51" fmla="*/ 2 h 52"/>
              <a:gd name="T52" fmla="*/ 29 w 47"/>
              <a:gd name="T53" fmla="*/ 1 h 52"/>
              <a:gd name="T54" fmla="*/ 26 w 47"/>
              <a:gd name="T55" fmla="*/ 1 h 52"/>
              <a:gd name="T56" fmla="*/ 23 w 47"/>
              <a:gd name="T57" fmla="*/ 0 h 52"/>
              <a:gd name="T58" fmla="*/ 21 w 47"/>
              <a:gd name="T59" fmla="*/ 1 h 52"/>
              <a:gd name="T60" fmla="*/ 18 w 47"/>
              <a:gd name="T61" fmla="*/ 1 h 52"/>
              <a:gd name="T62" fmla="*/ 16 w 47"/>
              <a:gd name="T63" fmla="*/ 2 h 52"/>
              <a:gd name="T64" fmla="*/ 13 w 47"/>
              <a:gd name="T65" fmla="*/ 2 h 52"/>
              <a:gd name="T66" fmla="*/ 10 w 47"/>
              <a:gd name="T67" fmla="*/ 5 h 52"/>
              <a:gd name="T68" fmla="*/ 9 w 47"/>
              <a:gd name="T69" fmla="*/ 7 h 52"/>
              <a:gd name="T70" fmla="*/ 6 w 47"/>
              <a:gd name="T71" fmla="*/ 8 h 52"/>
              <a:gd name="T72" fmla="*/ 5 w 47"/>
              <a:gd name="T73" fmla="*/ 11 h 52"/>
              <a:gd name="T74" fmla="*/ 4 w 47"/>
              <a:gd name="T75" fmla="*/ 12 h 52"/>
              <a:gd name="T76" fmla="*/ 2 w 47"/>
              <a:gd name="T77" fmla="*/ 15 h 52"/>
              <a:gd name="T78" fmla="*/ 1 w 47"/>
              <a:gd name="T79" fmla="*/ 16 h 52"/>
              <a:gd name="T80" fmla="*/ 1 w 47"/>
              <a:gd name="T81" fmla="*/ 19 h 52"/>
              <a:gd name="T82" fmla="*/ 0 w 47"/>
              <a:gd name="T83" fmla="*/ 22 h 52"/>
              <a:gd name="T84" fmla="*/ 0 w 47"/>
              <a:gd name="T85" fmla="*/ 25 h 52"/>
              <a:gd name="T86" fmla="*/ 0 w 47"/>
              <a:gd name="T87" fmla="*/ 28 h 52"/>
              <a:gd name="T88" fmla="*/ 0 w 47"/>
              <a:gd name="T89" fmla="*/ 31 h 52"/>
              <a:gd name="T90" fmla="*/ 1 w 47"/>
              <a:gd name="T91" fmla="*/ 33 h 52"/>
              <a:gd name="T92" fmla="*/ 2 w 47"/>
              <a:gd name="T93" fmla="*/ 36 h 52"/>
              <a:gd name="T94" fmla="*/ 4 w 47"/>
              <a:gd name="T95" fmla="*/ 39 h 52"/>
              <a:gd name="T96" fmla="*/ 5 w 47"/>
              <a:gd name="T97" fmla="*/ 40 h 52"/>
              <a:gd name="T98" fmla="*/ 6 w 47"/>
              <a:gd name="T99" fmla="*/ 43 h 52"/>
              <a:gd name="T100" fmla="*/ 9 w 47"/>
              <a:gd name="T101" fmla="*/ 45 h 52"/>
              <a:gd name="T102" fmla="*/ 10 w 47"/>
              <a:gd name="T103" fmla="*/ 46 h 52"/>
              <a:gd name="T104" fmla="*/ 13 w 47"/>
              <a:gd name="T105" fmla="*/ 49 h 52"/>
              <a:gd name="T106" fmla="*/ 16 w 47"/>
              <a:gd name="T107" fmla="*/ 49 h 52"/>
              <a:gd name="T108" fmla="*/ 18 w 47"/>
              <a:gd name="T109" fmla="*/ 50 h 52"/>
              <a:gd name="T110" fmla="*/ 21 w 47"/>
              <a:gd name="T111" fmla="*/ 50 h 52"/>
              <a:gd name="T112" fmla="*/ 23 w 47"/>
              <a:gd name="T113" fmla="*/ 52 h 5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7"/>
              <a:gd name="T172" fmla="*/ 0 h 52"/>
              <a:gd name="T173" fmla="*/ 47 w 47"/>
              <a:gd name="T174" fmla="*/ 52 h 5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7" h="52">
                <a:moveTo>
                  <a:pt x="23" y="26"/>
                </a:moveTo>
                <a:lnTo>
                  <a:pt x="23" y="52"/>
                </a:lnTo>
                <a:lnTo>
                  <a:pt x="25" y="50"/>
                </a:lnTo>
                <a:lnTo>
                  <a:pt x="26" y="50"/>
                </a:lnTo>
                <a:lnTo>
                  <a:pt x="27" y="50"/>
                </a:lnTo>
                <a:lnTo>
                  <a:pt x="29" y="50"/>
                </a:lnTo>
                <a:lnTo>
                  <a:pt x="30" y="50"/>
                </a:lnTo>
                <a:lnTo>
                  <a:pt x="31" y="49"/>
                </a:lnTo>
                <a:lnTo>
                  <a:pt x="33" y="49"/>
                </a:lnTo>
                <a:lnTo>
                  <a:pt x="34" y="49"/>
                </a:lnTo>
                <a:lnTo>
                  <a:pt x="35" y="47"/>
                </a:lnTo>
                <a:lnTo>
                  <a:pt x="37" y="46"/>
                </a:lnTo>
                <a:lnTo>
                  <a:pt x="38" y="46"/>
                </a:lnTo>
                <a:lnTo>
                  <a:pt x="38" y="45"/>
                </a:lnTo>
                <a:lnTo>
                  <a:pt x="39" y="45"/>
                </a:lnTo>
                <a:lnTo>
                  <a:pt x="40" y="43"/>
                </a:lnTo>
                <a:lnTo>
                  <a:pt x="42" y="42"/>
                </a:lnTo>
                <a:lnTo>
                  <a:pt x="42" y="40"/>
                </a:lnTo>
                <a:lnTo>
                  <a:pt x="43" y="40"/>
                </a:lnTo>
                <a:lnTo>
                  <a:pt x="43" y="39"/>
                </a:lnTo>
                <a:lnTo>
                  <a:pt x="44" y="38"/>
                </a:lnTo>
                <a:lnTo>
                  <a:pt x="44" y="36"/>
                </a:lnTo>
                <a:lnTo>
                  <a:pt x="46" y="36"/>
                </a:lnTo>
                <a:lnTo>
                  <a:pt x="46" y="35"/>
                </a:lnTo>
                <a:lnTo>
                  <a:pt x="46" y="33"/>
                </a:lnTo>
                <a:lnTo>
                  <a:pt x="46" y="32"/>
                </a:lnTo>
                <a:lnTo>
                  <a:pt x="47" y="31"/>
                </a:lnTo>
                <a:lnTo>
                  <a:pt x="47" y="29"/>
                </a:lnTo>
                <a:lnTo>
                  <a:pt x="47" y="28"/>
                </a:lnTo>
                <a:lnTo>
                  <a:pt x="47" y="26"/>
                </a:lnTo>
                <a:lnTo>
                  <a:pt x="47" y="25"/>
                </a:lnTo>
                <a:lnTo>
                  <a:pt x="47" y="24"/>
                </a:lnTo>
                <a:lnTo>
                  <a:pt x="47" y="22"/>
                </a:lnTo>
                <a:lnTo>
                  <a:pt x="47" y="21"/>
                </a:lnTo>
                <a:lnTo>
                  <a:pt x="46" y="19"/>
                </a:lnTo>
                <a:lnTo>
                  <a:pt x="46" y="18"/>
                </a:lnTo>
                <a:lnTo>
                  <a:pt x="46" y="16"/>
                </a:lnTo>
                <a:lnTo>
                  <a:pt x="44" y="15"/>
                </a:lnTo>
                <a:lnTo>
                  <a:pt x="44" y="14"/>
                </a:lnTo>
                <a:lnTo>
                  <a:pt x="43" y="12"/>
                </a:lnTo>
                <a:lnTo>
                  <a:pt x="43" y="11"/>
                </a:lnTo>
                <a:lnTo>
                  <a:pt x="42" y="11"/>
                </a:lnTo>
                <a:lnTo>
                  <a:pt x="42" y="9"/>
                </a:lnTo>
                <a:lnTo>
                  <a:pt x="40" y="8"/>
                </a:lnTo>
                <a:lnTo>
                  <a:pt x="39" y="7"/>
                </a:lnTo>
                <a:lnTo>
                  <a:pt x="38" y="7"/>
                </a:lnTo>
                <a:lnTo>
                  <a:pt x="38" y="5"/>
                </a:lnTo>
                <a:lnTo>
                  <a:pt x="37" y="5"/>
                </a:lnTo>
                <a:lnTo>
                  <a:pt x="35" y="4"/>
                </a:lnTo>
                <a:lnTo>
                  <a:pt x="34" y="2"/>
                </a:lnTo>
                <a:lnTo>
                  <a:pt x="33" y="2"/>
                </a:lnTo>
                <a:lnTo>
                  <a:pt x="31" y="2"/>
                </a:lnTo>
                <a:lnTo>
                  <a:pt x="30" y="1"/>
                </a:lnTo>
                <a:lnTo>
                  <a:pt x="29" y="1"/>
                </a:lnTo>
                <a:lnTo>
                  <a:pt x="27" y="1"/>
                </a:lnTo>
                <a:lnTo>
                  <a:pt x="26" y="1"/>
                </a:lnTo>
                <a:lnTo>
                  <a:pt x="25" y="1"/>
                </a:lnTo>
                <a:lnTo>
                  <a:pt x="23" y="0"/>
                </a:lnTo>
                <a:lnTo>
                  <a:pt x="22" y="1"/>
                </a:lnTo>
                <a:lnTo>
                  <a:pt x="21" y="1"/>
                </a:lnTo>
                <a:lnTo>
                  <a:pt x="20" y="1"/>
                </a:lnTo>
                <a:lnTo>
                  <a:pt x="18" y="1"/>
                </a:lnTo>
                <a:lnTo>
                  <a:pt x="17" y="1"/>
                </a:lnTo>
                <a:lnTo>
                  <a:pt x="16" y="2"/>
                </a:lnTo>
                <a:lnTo>
                  <a:pt x="14" y="2"/>
                </a:lnTo>
                <a:lnTo>
                  <a:pt x="13" y="2"/>
                </a:lnTo>
                <a:lnTo>
                  <a:pt x="12" y="4"/>
                </a:lnTo>
                <a:lnTo>
                  <a:pt x="10" y="5"/>
                </a:lnTo>
                <a:lnTo>
                  <a:pt x="9" y="5"/>
                </a:lnTo>
                <a:lnTo>
                  <a:pt x="9" y="7"/>
                </a:lnTo>
                <a:lnTo>
                  <a:pt x="8" y="7"/>
                </a:lnTo>
                <a:lnTo>
                  <a:pt x="6" y="8"/>
                </a:lnTo>
                <a:lnTo>
                  <a:pt x="5" y="9"/>
                </a:lnTo>
                <a:lnTo>
                  <a:pt x="5" y="11"/>
                </a:lnTo>
                <a:lnTo>
                  <a:pt x="4" y="11"/>
                </a:lnTo>
                <a:lnTo>
                  <a:pt x="4" y="12"/>
                </a:lnTo>
                <a:lnTo>
                  <a:pt x="2" y="14"/>
                </a:lnTo>
                <a:lnTo>
                  <a:pt x="2" y="15"/>
                </a:lnTo>
                <a:lnTo>
                  <a:pt x="1" y="15"/>
                </a:lnTo>
                <a:lnTo>
                  <a:pt x="1" y="16"/>
                </a:lnTo>
                <a:lnTo>
                  <a:pt x="1" y="18"/>
                </a:lnTo>
                <a:lnTo>
                  <a:pt x="1" y="19"/>
                </a:lnTo>
                <a:lnTo>
                  <a:pt x="0" y="21"/>
                </a:lnTo>
                <a:lnTo>
                  <a:pt x="0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0" y="29"/>
                </a:lnTo>
                <a:lnTo>
                  <a:pt x="0" y="31"/>
                </a:lnTo>
                <a:lnTo>
                  <a:pt x="1" y="32"/>
                </a:lnTo>
                <a:lnTo>
                  <a:pt x="1" y="33"/>
                </a:lnTo>
                <a:lnTo>
                  <a:pt x="1" y="35"/>
                </a:lnTo>
                <a:lnTo>
                  <a:pt x="2" y="36"/>
                </a:lnTo>
                <a:lnTo>
                  <a:pt x="2" y="38"/>
                </a:lnTo>
                <a:lnTo>
                  <a:pt x="4" y="39"/>
                </a:lnTo>
                <a:lnTo>
                  <a:pt x="4" y="40"/>
                </a:lnTo>
                <a:lnTo>
                  <a:pt x="5" y="40"/>
                </a:lnTo>
                <a:lnTo>
                  <a:pt x="5" y="42"/>
                </a:lnTo>
                <a:lnTo>
                  <a:pt x="6" y="43"/>
                </a:lnTo>
                <a:lnTo>
                  <a:pt x="8" y="45"/>
                </a:lnTo>
                <a:lnTo>
                  <a:pt x="9" y="45"/>
                </a:lnTo>
                <a:lnTo>
                  <a:pt x="9" y="46"/>
                </a:lnTo>
                <a:lnTo>
                  <a:pt x="10" y="46"/>
                </a:lnTo>
                <a:lnTo>
                  <a:pt x="12" y="47"/>
                </a:lnTo>
                <a:lnTo>
                  <a:pt x="13" y="49"/>
                </a:lnTo>
                <a:lnTo>
                  <a:pt x="14" y="49"/>
                </a:lnTo>
                <a:lnTo>
                  <a:pt x="16" y="49"/>
                </a:lnTo>
                <a:lnTo>
                  <a:pt x="17" y="50"/>
                </a:lnTo>
                <a:lnTo>
                  <a:pt x="18" y="50"/>
                </a:lnTo>
                <a:lnTo>
                  <a:pt x="20" y="50"/>
                </a:lnTo>
                <a:lnTo>
                  <a:pt x="21" y="50"/>
                </a:lnTo>
                <a:lnTo>
                  <a:pt x="22" y="50"/>
                </a:lnTo>
                <a:lnTo>
                  <a:pt x="23" y="52"/>
                </a:lnTo>
                <a:lnTo>
                  <a:pt x="23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48" name="Freeform 66"/>
          <p:cNvSpPr>
            <a:spLocks/>
          </p:cNvSpPr>
          <p:nvPr/>
        </p:nvSpPr>
        <p:spPr bwMode="auto">
          <a:xfrm>
            <a:off x="8459790" y="3502025"/>
            <a:ext cx="244475" cy="20638"/>
          </a:xfrm>
          <a:custGeom>
            <a:avLst/>
            <a:gdLst>
              <a:gd name="T0" fmla="*/ 0 w 154"/>
              <a:gd name="T1" fmla="*/ 6 h 13"/>
              <a:gd name="T2" fmla="*/ 0 w 154"/>
              <a:gd name="T3" fmla="*/ 13 h 13"/>
              <a:gd name="T4" fmla="*/ 154 w 154"/>
              <a:gd name="T5" fmla="*/ 13 h 13"/>
              <a:gd name="T6" fmla="*/ 154 w 154"/>
              <a:gd name="T7" fmla="*/ 0 h 13"/>
              <a:gd name="T8" fmla="*/ 0 w 154"/>
              <a:gd name="T9" fmla="*/ 0 h 13"/>
              <a:gd name="T10" fmla="*/ 0 w 154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4"/>
              <a:gd name="T19" fmla="*/ 0 h 13"/>
              <a:gd name="T20" fmla="*/ 154 w 154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4" h="13">
                <a:moveTo>
                  <a:pt x="0" y="6"/>
                </a:moveTo>
                <a:lnTo>
                  <a:pt x="0" y="13"/>
                </a:lnTo>
                <a:lnTo>
                  <a:pt x="154" y="13"/>
                </a:lnTo>
                <a:lnTo>
                  <a:pt x="154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49" name="Freeform 67"/>
          <p:cNvSpPr>
            <a:spLocks/>
          </p:cNvSpPr>
          <p:nvPr/>
        </p:nvSpPr>
        <p:spPr bwMode="auto">
          <a:xfrm>
            <a:off x="8285165" y="3416300"/>
            <a:ext cx="92075" cy="96838"/>
          </a:xfrm>
          <a:custGeom>
            <a:avLst/>
            <a:gdLst>
              <a:gd name="T0" fmla="*/ 55 w 58"/>
              <a:gd name="T1" fmla="*/ 0 h 61"/>
              <a:gd name="T2" fmla="*/ 48 w 58"/>
              <a:gd name="T3" fmla="*/ 1 h 61"/>
              <a:gd name="T4" fmla="*/ 43 w 58"/>
              <a:gd name="T5" fmla="*/ 2 h 61"/>
              <a:gd name="T6" fmla="*/ 38 w 58"/>
              <a:gd name="T7" fmla="*/ 4 h 61"/>
              <a:gd name="T8" fmla="*/ 33 w 58"/>
              <a:gd name="T9" fmla="*/ 7 h 61"/>
              <a:gd name="T10" fmla="*/ 28 w 58"/>
              <a:gd name="T11" fmla="*/ 9 h 61"/>
              <a:gd name="T12" fmla="*/ 22 w 58"/>
              <a:gd name="T13" fmla="*/ 12 h 61"/>
              <a:gd name="T14" fmla="*/ 18 w 58"/>
              <a:gd name="T15" fmla="*/ 16 h 61"/>
              <a:gd name="T16" fmla="*/ 14 w 58"/>
              <a:gd name="T17" fmla="*/ 21 h 61"/>
              <a:gd name="T18" fmla="*/ 10 w 58"/>
              <a:gd name="T19" fmla="*/ 25 h 61"/>
              <a:gd name="T20" fmla="*/ 8 w 58"/>
              <a:gd name="T21" fmla="*/ 30 h 61"/>
              <a:gd name="T22" fmla="*/ 5 w 58"/>
              <a:gd name="T23" fmla="*/ 35 h 61"/>
              <a:gd name="T24" fmla="*/ 3 w 58"/>
              <a:gd name="T25" fmla="*/ 40 h 61"/>
              <a:gd name="T26" fmla="*/ 1 w 58"/>
              <a:gd name="T27" fmla="*/ 46 h 61"/>
              <a:gd name="T28" fmla="*/ 0 w 58"/>
              <a:gd name="T29" fmla="*/ 53 h 61"/>
              <a:gd name="T30" fmla="*/ 0 w 58"/>
              <a:gd name="T31" fmla="*/ 59 h 61"/>
              <a:gd name="T32" fmla="*/ 10 w 58"/>
              <a:gd name="T33" fmla="*/ 61 h 61"/>
              <a:gd name="T34" fmla="*/ 10 w 58"/>
              <a:gd name="T35" fmla="*/ 57 h 61"/>
              <a:gd name="T36" fmla="*/ 12 w 58"/>
              <a:gd name="T37" fmla="*/ 51 h 61"/>
              <a:gd name="T38" fmla="*/ 13 w 58"/>
              <a:gd name="T39" fmla="*/ 47 h 61"/>
              <a:gd name="T40" fmla="*/ 14 w 58"/>
              <a:gd name="T41" fmla="*/ 43 h 61"/>
              <a:gd name="T42" fmla="*/ 16 w 58"/>
              <a:gd name="T43" fmla="*/ 37 h 61"/>
              <a:gd name="T44" fmla="*/ 18 w 58"/>
              <a:gd name="T45" fmla="*/ 33 h 61"/>
              <a:gd name="T46" fmla="*/ 21 w 58"/>
              <a:gd name="T47" fmla="*/ 30 h 61"/>
              <a:gd name="T48" fmla="*/ 25 w 58"/>
              <a:gd name="T49" fmla="*/ 26 h 61"/>
              <a:gd name="T50" fmla="*/ 28 w 58"/>
              <a:gd name="T51" fmla="*/ 23 h 61"/>
              <a:gd name="T52" fmla="*/ 31 w 58"/>
              <a:gd name="T53" fmla="*/ 21 h 61"/>
              <a:gd name="T54" fmla="*/ 35 w 58"/>
              <a:gd name="T55" fmla="*/ 18 h 61"/>
              <a:gd name="T56" fmla="*/ 39 w 58"/>
              <a:gd name="T57" fmla="*/ 16 h 61"/>
              <a:gd name="T58" fmla="*/ 43 w 58"/>
              <a:gd name="T59" fmla="*/ 14 h 61"/>
              <a:gd name="T60" fmla="*/ 48 w 58"/>
              <a:gd name="T61" fmla="*/ 12 h 61"/>
              <a:gd name="T62" fmla="*/ 52 w 58"/>
              <a:gd name="T63" fmla="*/ 12 h 61"/>
              <a:gd name="T64" fmla="*/ 58 w 58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0"/>
                </a:moveTo>
                <a:lnTo>
                  <a:pt x="55" y="0"/>
                </a:lnTo>
                <a:lnTo>
                  <a:pt x="51" y="1"/>
                </a:lnTo>
                <a:lnTo>
                  <a:pt x="48" y="1"/>
                </a:lnTo>
                <a:lnTo>
                  <a:pt x="46" y="1"/>
                </a:lnTo>
                <a:lnTo>
                  <a:pt x="43" y="2"/>
                </a:lnTo>
                <a:lnTo>
                  <a:pt x="41" y="2"/>
                </a:lnTo>
                <a:lnTo>
                  <a:pt x="38" y="4"/>
                </a:lnTo>
                <a:lnTo>
                  <a:pt x="35" y="5"/>
                </a:lnTo>
                <a:lnTo>
                  <a:pt x="33" y="7"/>
                </a:lnTo>
                <a:lnTo>
                  <a:pt x="30" y="8"/>
                </a:lnTo>
                <a:lnTo>
                  <a:pt x="28" y="9"/>
                </a:lnTo>
                <a:lnTo>
                  <a:pt x="25" y="11"/>
                </a:lnTo>
                <a:lnTo>
                  <a:pt x="22" y="12"/>
                </a:lnTo>
                <a:lnTo>
                  <a:pt x="21" y="14"/>
                </a:lnTo>
                <a:lnTo>
                  <a:pt x="18" y="16"/>
                </a:lnTo>
                <a:lnTo>
                  <a:pt x="17" y="18"/>
                </a:lnTo>
                <a:lnTo>
                  <a:pt x="14" y="21"/>
                </a:lnTo>
                <a:lnTo>
                  <a:pt x="13" y="22"/>
                </a:lnTo>
                <a:lnTo>
                  <a:pt x="10" y="25"/>
                </a:lnTo>
                <a:lnTo>
                  <a:pt x="9" y="28"/>
                </a:lnTo>
                <a:lnTo>
                  <a:pt x="8" y="30"/>
                </a:lnTo>
                <a:lnTo>
                  <a:pt x="7" y="32"/>
                </a:lnTo>
                <a:lnTo>
                  <a:pt x="5" y="35"/>
                </a:lnTo>
                <a:lnTo>
                  <a:pt x="4" y="37"/>
                </a:lnTo>
                <a:lnTo>
                  <a:pt x="3" y="40"/>
                </a:lnTo>
                <a:lnTo>
                  <a:pt x="3" y="43"/>
                </a:lnTo>
                <a:lnTo>
                  <a:pt x="1" y="46"/>
                </a:lnTo>
                <a:lnTo>
                  <a:pt x="1" y="50"/>
                </a:lnTo>
                <a:lnTo>
                  <a:pt x="0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0" y="61"/>
                </a:lnTo>
                <a:lnTo>
                  <a:pt x="10" y="60"/>
                </a:lnTo>
                <a:lnTo>
                  <a:pt x="10" y="57"/>
                </a:lnTo>
                <a:lnTo>
                  <a:pt x="10" y="54"/>
                </a:lnTo>
                <a:lnTo>
                  <a:pt x="12" y="51"/>
                </a:lnTo>
                <a:lnTo>
                  <a:pt x="12" y="50"/>
                </a:lnTo>
                <a:lnTo>
                  <a:pt x="13" y="47"/>
                </a:lnTo>
                <a:lnTo>
                  <a:pt x="13" y="44"/>
                </a:lnTo>
                <a:lnTo>
                  <a:pt x="14" y="43"/>
                </a:lnTo>
                <a:lnTo>
                  <a:pt x="16" y="40"/>
                </a:lnTo>
                <a:lnTo>
                  <a:pt x="16" y="37"/>
                </a:lnTo>
                <a:lnTo>
                  <a:pt x="17" y="36"/>
                </a:lnTo>
                <a:lnTo>
                  <a:pt x="18" y="33"/>
                </a:lnTo>
                <a:lnTo>
                  <a:pt x="20" y="32"/>
                </a:lnTo>
                <a:lnTo>
                  <a:pt x="21" y="30"/>
                </a:lnTo>
                <a:lnTo>
                  <a:pt x="22" y="28"/>
                </a:lnTo>
                <a:lnTo>
                  <a:pt x="25" y="26"/>
                </a:lnTo>
                <a:lnTo>
                  <a:pt x="26" y="25"/>
                </a:lnTo>
                <a:lnTo>
                  <a:pt x="28" y="23"/>
                </a:lnTo>
                <a:lnTo>
                  <a:pt x="29" y="22"/>
                </a:lnTo>
                <a:lnTo>
                  <a:pt x="31" y="21"/>
                </a:lnTo>
                <a:lnTo>
                  <a:pt x="33" y="19"/>
                </a:lnTo>
                <a:lnTo>
                  <a:pt x="35" y="18"/>
                </a:lnTo>
                <a:lnTo>
                  <a:pt x="37" y="16"/>
                </a:lnTo>
                <a:lnTo>
                  <a:pt x="39" y="16"/>
                </a:lnTo>
                <a:lnTo>
                  <a:pt x="42" y="15"/>
                </a:lnTo>
                <a:lnTo>
                  <a:pt x="43" y="14"/>
                </a:lnTo>
                <a:lnTo>
                  <a:pt x="46" y="14"/>
                </a:lnTo>
                <a:lnTo>
                  <a:pt x="48" y="12"/>
                </a:lnTo>
                <a:lnTo>
                  <a:pt x="50" y="12"/>
                </a:lnTo>
                <a:lnTo>
                  <a:pt x="52" y="12"/>
                </a:lnTo>
                <a:lnTo>
                  <a:pt x="55" y="12"/>
                </a:lnTo>
                <a:lnTo>
                  <a:pt x="58" y="12"/>
                </a:lnTo>
                <a:lnTo>
                  <a:pt x="5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50" name="Freeform 68"/>
          <p:cNvSpPr>
            <a:spLocks/>
          </p:cNvSpPr>
          <p:nvPr/>
        </p:nvSpPr>
        <p:spPr bwMode="auto">
          <a:xfrm>
            <a:off x="8377240" y="3416300"/>
            <a:ext cx="90487" cy="96838"/>
          </a:xfrm>
          <a:custGeom>
            <a:avLst/>
            <a:gdLst>
              <a:gd name="T0" fmla="*/ 57 w 57"/>
              <a:gd name="T1" fmla="*/ 59 h 61"/>
              <a:gd name="T2" fmla="*/ 56 w 57"/>
              <a:gd name="T3" fmla="*/ 53 h 61"/>
              <a:gd name="T4" fmla="*/ 56 w 57"/>
              <a:gd name="T5" fmla="*/ 46 h 61"/>
              <a:gd name="T6" fmla="*/ 53 w 57"/>
              <a:gd name="T7" fmla="*/ 40 h 61"/>
              <a:gd name="T8" fmla="*/ 52 w 57"/>
              <a:gd name="T9" fmla="*/ 35 h 61"/>
              <a:gd name="T10" fmla="*/ 48 w 57"/>
              <a:gd name="T11" fmla="*/ 30 h 61"/>
              <a:gd name="T12" fmla="*/ 45 w 57"/>
              <a:gd name="T13" fmla="*/ 25 h 61"/>
              <a:gd name="T14" fmla="*/ 42 w 57"/>
              <a:gd name="T15" fmla="*/ 21 h 61"/>
              <a:gd name="T16" fmla="*/ 38 w 57"/>
              <a:gd name="T17" fmla="*/ 16 h 61"/>
              <a:gd name="T18" fmla="*/ 34 w 57"/>
              <a:gd name="T19" fmla="*/ 12 h 61"/>
              <a:gd name="T20" fmla="*/ 30 w 57"/>
              <a:gd name="T21" fmla="*/ 9 h 61"/>
              <a:gd name="T22" fmla="*/ 24 w 57"/>
              <a:gd name="T23" fmla="*/ 7 h 61"/>
              <a:gd name="T24" fmla="*/ 19 w 57"/>
              <a:gd name="T25" fmla="*/ 4 h 61"/>
              <a:gd name="T26" fmla="*/ 14 w 57"/>
              <a:gd name="T27" fmla="*/ 2 h 61"/>
              <a:gd name="T28" fmla="*/ 7 w 57"/>
              <a:gd name="T29" fmla="*/ 1 h 61"/>
              <a:gd name="T30" fmla="*/ 2 w 57"/>
              <a:gd name="T31" fmla="*/ 0 h 61"/>
              <a:gd name="T32" fmla="*/ 0 w 57"/>
              <a:gd name="T33" fmla="*/ 12 h 61"/>
              <a:gd name="T34" fmla="*/ 4 w 57"/>
              <a:gd name="T35" fmla="*/ 12 h 61"/>
              <a:gd name="T36" fmla="*/ 9 w 57"/>
              <a:gd name="T37" fmla="*/ 12 h 61"/>
              <a:gd name="T38" fmla="*/ 13 w 57"/>
              <a:gd name="T39" fmla="*/ 14 h 61"/>
              <a:gd name="T40" fmla="*/ 18 w 57"/>
              <a:gd name="T41" fmla="*/ 16 h 61"/>
              <a:gd name="T42" fmla="*/ 22 w 57"/>
              <a:gd name="T43" fmla="*/ 18 h 61"/>
              <a:gd name="T44" fmla="*/ 26 w 57"/>
              <a:gd name="T45" fmla="*/ 21 h 61"/>
              <a:gd name="T46" fmla="*/ 28 w 57"/>
              <a:gd name="T47" fmla="*/ 23 h 61"/>
              <a:gd name="T48" fmla="*/ 32 w 57"/>
              <a:gd name="T49" fmla="*/ 26 h 61"/>
              <a:gd name="T50" fmla="*/ 35 w 57"/>
              <a:gd name="T51" fmla="*/ 30 h 61"/>
              <a:gd name="T52" fmla="*/ 38 w 57"/>
              <a:gd name="T53" fmla="*/ 33 h 61"/>
              <a:gd name="T54" fmla="*/ 40 w 57"/>
              <a:gd name="T55" fmla="*/ 37 h 61"/>
              <a:gd name="T56" fmla="*/ 43 w 57"/>
              <a:gd name="T57" fmla="*/ 43 h 61"/>
              <a:gd name="T58" fmla="*/ 44 w 57"/>
              <a:gd name="T59" fmla="*/ 47 h 61"/>
              <a:gd name="T60" fmla="*/ 45 w 57"/>
              <a:gd name="T61" fmla="*/ 51 h 61"/>
              <a:gd name="T62" fmla="*/ 45 w 57"/>
              <a:gd name="T63" fmla="*/ 57 h 61"/>
              <a:gd name="T64" fmla="*/ 47 w 57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57" y="61"/>
                </a:moveTo>
                <a:lnTo>
                  <a:pt x="57" y="59"/>
                </a:lnTo>
                <a:lnTo>
                  <a:pt x="57" y="56"/>
                </a:lnTo>
                <a:lnTo>
                  <a:pt x="56" y="53"/>
                </a:lnTo>
                <a:lnTo>
                  <a:pt x="56" y="50"/>
                </a:lnTo>
                <a:lnTo>
                  <a:pt x="56" y="46"/>
                </a:lnTo>
                <a:lnTo>
                  <a:pt x="55" y="43"/>
                </a:lnTo>
                <a:lnTo>
                  <a:pt x="53" y="40"/>
                </a:lnTo>
                <a:lnTo>
                  <a:pt x="52" y="37"/>
                </a:lnTo>
                <a:lnTo>
                  <a:pt x="52" y="35"/>
                </a:lnTo>
                <a:lnTo>
                  <a:pt x="51" y="32"/>
                </a:lnTo>
                <a:lnTo>
                  <a:pt x="48" y="30"/>
                </a:lnTo>
                <a:lnTo>
                  <a:pt x="47" y="28"/>
                </a:lnTo>
                <a:lnTo>
                  <a:pt x="45" y="25"/>
                </a:lnTo>
                <a:lnTo>
                  <a:pt x="44" y="22"/>
                </a:lnTo>
                <a:lnTo>
                  <a:pt x="42" y="21"/>
                </a:lnTo>
                <a:lnTo>
                  <a:pt x="40" y="18"/>
                </a:lnTo>
                <a:lnTo>
                  <a:pt x="38" y="16"/>
                </a:lnTo>
                <a:lnTo>
                  <a:pt x="36" y="14"/>
                </a:lnTo>
                <a:lnTo>
                  <a:pt x="34" y="12"/>
                </a:lnTo>
                <a:lnTo>
                  <a:pt x="31" y="11"/>
                </a:lnTo>
                <a:lnTo>
                  <a:pt x="30" y="9"/>
                </a:lnTo>
                <a:lnTo>
                  <a:pt x="27" y="8"/>
                </a:lnTo>
                <a:lnTo>
                  <a:pt x="24" y="7"/>
                </a:lnTo>
                <a:lnTo>
                  <a:pt x="22" y="5"/>
                </a:lnTo>
                <a:lnTo>
                  <a:pt x="19" y="4"/>
                </a:lnTo>
                <a:lnTo>
                  <a:pt x="17" y="2"/>
                </a:lnTo>
                <a:lnTo>
                  <a:pt x="14" y="2"/>
                </a:lnTo>
                <a:lnTo>
                  <a:pt x="11" y="1"/>
                </a:lnTo>
                <a:lnTo>
                  <a:pt x="7" y="1"/>
                </a:lnTo>
                <a:lnTo>
                  <a:pt x="5" y="1"/>
                </a:lnTo>
                <a:lnTo>
                  <a:pt x="2" y="0"/>
                </a:lnTo>
                <a:lnTo>
                  <a:pt x="0" y="0"/>
                </a:lnTo>
                <a:lnTo>
                  <a:pt x="0" y="12"/>
                </a:lnTo>
                <a:lnTo>
                  <a:pt x="2" y="12"/>
                </a:lnTo>
                <a:lnTo>
                  <a:pt x="4" y="12"/>
                </a:lnTo>
                <a:lnTo>
                  <a:pt x="6" y="12"/>
                </a:lnTo>
                <a:lnTo>
                  <a:pt x="9" y="12"/>
                </a:lnTo>
                <a:lnTo>
                  <a:pt x="11" y="14"/>
                </a:lnTo>
                <a:lnTo>
                  <a:pt x="13" y="14"/>
                </a:lnTo>
                <a:lnTo>
                  <a:pt x="15" y="15"/>
                </a:lnTo>
                <a:lnTo>
                  <a:pt x="18" y="16"/>
                </a:lnTo>
                <a:lnTo>
                  <a:pt x="19" y="16"/>
                </a:lnTo>
                <a:lnTo>
                  <a:pt x="22" y="18"/>
                </a:lnTo>
                <a:lnTo>
                  <a:pt x="23" y="19"/>
                </a:lnTo>
                <a:lnTo>
                  <a:pt x="26" y="21"/>
                </a:lnTo>
                <a:lnTo>
                  <a:pt x="27" y="22"/>
                </a:lnTo>
                <a:lnTo>
                  <a:pt x="28" y="23"/>
                </a:lnTo>
                <a:lnTo>
                  <a:pt x="31" y="25"/>
                </a:lnTo>
                <a:lnTo>
                  <a:pt x="32" y="26"/>
                </a:lnTo>
                <a:lnTo>
                  <a:pt x="34" y="28"/>
                </a:lnTo>
                <a:lnTo>
                  <a:pt x="35" y="30"/>
                </a:lnTo>
                <a:lnTo>
                  <a:pt x="36" y="32"/>
                </a:lnTo>
                <a:lnTo>
                  <a:pt x="38" y="33"/>
                </a:lnTo>
                <a:lnTo>
                  <a:pt x="39" y="36"/>
                </a:lnTo>
                <a:lnTo>
                  <a:pt x="40" y="37"/>
                </a:lnTo>
                <a:lnTo>
                  <a:pt x="42" y="40"/>
                </a:lnTo>
                <a:lnTo>
                  <a:pt x="43" y="43"/>
                </a:lnTo>
                <a:lnTo>
                  <a:pt x="43" y="44"/>
                </a:lnTo>
                <a:lnTo>
                  <a:pt x="44" y="47"/>
                </a:lnTo>
                <a:lnTo>
                  <a:pt x="44" y="50"/>
                </a:lnTo>
                <a:lnTo>
                  <a:pt x="45" y="51"/>
                </a:lnTo>
                <a:lnTo>
                  <a:pt x="45" y="54"/>
                </a:lnTo>
                <a:lnTo>
                  <a:pt x="45" y="57"/>
                </a:lnTo>
                <a:lnTo>
                  <a:pt x="45" y="60"/>
                </a:lnTo>
                <a:lnTo>
                  <a:pt x="47" y="61"/>
                </a:lnTo>
                <a:lnTo>
                  <a:pt x="57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51" name="Freeform 69"/>
          <p:cNvSpPr>
            <a:spLocks/>
          </p:cNvSpPr>
          <p:nvPr/>
        </p:nvSpPr>
        <p:spPr bwMode="auto">
          <a:xfrm>
            <a:off x="8210550" y="3416300"/>
            <a:ext cx="90488" cy="96838"/>
          </a:xfrm>
          <a:custGeom>
            <a:avLst/>
            <a:gdLst>
              <a:gd name="T0" fmla="*/ 3 w 57"/>
              <a:gd name="T1" fmla="*/ 12 h 61"/>
              <a:gd name="T2" fmla="*/ 6 w 57"/>
              <a:gd name="T3" fmla="*/ 12 h 61"/>
              <a:gd name="T4" fmla="*/ 12 w 57"/>
              <a:gd name="T5" fmla="*/ 14 h 61"/>
              <a:gd name="T6" fmla="*/ 16 w 57"/>
              <a:gd name="T7" fmla="*/ 15 h 61"/>
              <a:gd name="T8" fmla="*/ 20 w 57"/>
              <a:gd name="T9" fmla="*/ 16 h 61"/>
              <a:gd name="T10" fmla="*/ 23 w 57"/>
              <a:gd name="T11" fmla="*/ 19 h 61"/>
              <a:gd name="T12" fmla="*/ 27 w 57"/>
              <a:gd name="T13" fmla="*/ 22 h 61"/>
              <a:gd name="T14" fmla="*/ 31 w 57"/>
              <a:gd name="T15" fmla="*/ 25 h 61"/>
              <a:gd name="T16" fmla="*/ 34 w 57"/>
              <a:gd name="T17" fmla="*/ 28 h 61"/>
              <a:gd name="T18" fmla="*/ 38 w 57"/>
              <a:gd name="T19" fmla="*/ 32 h 61"/>
              <a:gd name="T20" fmla="*/ 40 w 57"/>
              <a:gd name="T21" fmla="*/ 36 h 61"/>
              <a:gd name="T22" fmla="*/ 42 w 57"/>
              <a:gd name="T23" fmla="*/ 40 h 61"/>
              <a:gd name="T24" fmla="*/ 44 w 57"/>
              <a:gd name="T25" fmla="*/ 44 h 61"/>
              <a:gd name="T26" fmla="*/ 46 w 57"/>
              <a:gd name="T27" fmla="*/ 50 h 61"/>
              <a:gd name="T28" fmla="*/ 46 w 57"/>
              <a:gd name="T29" fmla="*/ 54 h 61"/>
              <a:gd name="T30" fmla="*/ 47 w 57"/>
              <a:gd name="T31" fmla="*/ 60 h 61"/>
              <a:gd name="T32" fmla="*/ 57 w 57"/>
              <a:gd name="T33" fmla="*/ 61 h 61"/>
              <a:gd name="T34" fmla="*/ 57 w 57"/>
              <a:gd name="T35" fmla="*/ 56 h 61"/>
              <a:gd name="T36" fmla="*/ 56 w 57"/>
              <a:gd name="T37" fmla="*/ 50 h 61"/>
              <a:gd name="T38" fmla="*/ 55 w 57"/>
              <a:gd name="T39" fmla="*/ 43 h 61"/>
              <a:gd name="T40" fmla="*/ 54 w 57"/>
              <a:gd name="T41" fmla="*/ 37 h 61"/>
              <a:gd name="T42" fmla="*/ 51 w 57"/>
              <a:gd name="T43" fmla="*/ 32 h 61"/>
              <a:gd name="T44" fmla="*/ 48 w 57"/>
              <a:gd name="T45" fmla="*/ 28 h 61"/>
              <a:gd name="T46" fmla="*/ 44 w 57"/>
              <a:gd name="T47" fmla="*/ 22 h 61"/>
              <a:gd name="T48" fmla="*/ 40 w 57"/>
              <a:gd name="T49" fmla="*/ 18 h 61"/>
              <a:gd name="T50" fmla="*/ 37 w 57"/>
              <a:gd name="T51" fmla="*/ 14 h 61"/>
              <a:gd name="T52" fmla="*/ 33 w 57"/>
              <a:gd name="T53" fmla="*/ 11 h 61"/>
              <a:gd name="T54" fmla="*/ 27 w 57"/>
              <a:gd name="T55" fmla="*/ 8 h 61"/>
              <a:gd name="T56" fmla="*/ 22 w 57"/>
              <a:gd name="T57" fmla="*/ 5 h 61"/>
              <a:gd name="T58" fmla="*/ 17 w 57"/>
              <a:gd name="T59" fmla="*/ 2 h 61"/>
              <a:gd name="T60" fmla="*/ 12 w 57"/>
              <a:gd name="T61" fmla="*/ 1 h 61"/>
              <a:gd name="T62" fmla="*/ 5 w 57"/>
              <a:gd name="T63" fmla="*/ 1 h 61"/>
              <a:gd name="T64" fmla="*/ 0 w 57"/>
              <a:gd name="T65" fmla="*/ 0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0" y="12"/>
                </a:moveTo>
                <a:lnTo>
                  <a:pt x="3" y="12"/>
                </a:lnTo>
                <a:lnTo>
                  <a:pt x="5" y="12"/>
                </a:lnTo>
                <a:lnTo>
                  <a:pt x="6" y="12"/>
                </a:lnTo>
                <a:lnTo>
                  <a:pt x="9" y="12"/>
                </a:lnTo>
                <a:lnTo>
                  <a:pt x="12" y="14"/>
                </a:lnTo>
                <a:lnTo>
                  <a:pt x="14" y="14"/>
                </a:lnTo>
                <a:lnTo>
                  <a:pt x="16" y="15"/>
                </a:lnTo>
                <a:lnTo>
                  <a:pt x="18" y="16"/>
                </a:lnTo>
                <a:lnTo>
                  <a:pt x="20" y="16"/>
                </a:lnTo>
                <a:lnTo>
                  <a:pt x="22" y="18"/>
                </a:lnTo>
                <a:lnTo>
                  <a:pt x="23" y="19"/>
                </a:lnTo>
                <a:lnTo>
                  <a:pt x="26" y="21"/>
                </a:lnTo>
                <a:lnTo>
                  <a:pt x="27" y="22"/>
                </a:lnTo>
                <a:lnTo>
                  <a:pt x="30" y="23"/>
                </a:lnTo>
                <a:lnTo>
                  <a:pt x="31" y="25"/>
                </a:lnTo>
                <a:lnTo>
                  <a:pt x="33" y="26"/>
                </a:lnTo>
                <a:lnTo>
                  <a:pt x="34" y="28"/>
                </a:lnTo>
                <a:lnTo>
                  <a:pt x="37" y="30"/>
                </a:lnTo>
                <a:lnTo>
                  <a:pt x="38" y="32"/>
                </a:lnTo>
                <a:lnTo>
                  <a:pt x="39" y="33"/>
                </a:lnTo>
                <a:lnTo>
                  <a:pt x="40" y="36"/>
                </a:lnTo>
                <a:lnTo>
                  <a:pt x="40" y="37"/>
                </a:lnTo>
                <a:lnTo>
                  <a:pt x="42" y="40"/>
                </a:lnTo>
                <a:lnTo>
                  <a:pt x="43" y="43"/>
                </a:lnTo>
                <a:lnTo>
                  <a:pt x="44" y="44"/>
                </a:lnTo>
                <a:lnTo>
                  <a:pt x="44" y="47"/>
                </a:lnTo>
                <a:lnTo>
                  <a:pt x="46" y="50"/>
                </a:lnTo>
                <a:lnTo>
                  <a:pt x="46" y="51"/>
                </a:lnTo>
                <a:lnTo>
                  <a:pt x="46" y="54"/>
                </a:lnTo>
                <a:lnTo>
                  <a:pt x="47" y="57"/>
                </a:lnTo>
                <a:lnTo>
                  <a:pt x="47" y="60"/>
                </a:lnTo>
                <a:lnTo>
                  <a:pt x="47" y="61"/>
                </a:lnTo>
                <a:lnTo>
                  <a:pt x="57" y="61"/>
                </a:lnTo>
                <a:lnTo>
                  <a:pt x="57" y="59"/>
                </a:lnTo>
                <a:lnTo>
                  <a:pt x="57" y="56"/>
                </a:lnTo>
                <a:lnTo>
                  <a:pt x="57" y="53"/>
                </a:lnTo>
                <a:lnTo>
                  <a:pt x="56" y="50"/>
                </a:lnTo>
                <a:lnTo>
                  <a:pt x="56" y="46"/>
                </a:lnTo>
                <a:lnTo>
                  <a:pt x="55" y="43"/>
                </a:lnTo>
                <a:lnTo>
                  <a:pt x="54" y="40"/>
                </a:lnTo>
                <a:lnTo>
                  <a:pt x="54" y="37"/>
                </a:lnTo>
                <a:lnTo>
                  <a:pt x="52" y="35"/>
                </a:lnTo>
                <a:lnTo>
                  <a:pt x="51" y="32"/>
                </a:lnTo>
                <a:lnTo>
                  <a:pt x="50" y="30"/>
                </a:lnTo>
                <a:lnTo>
                  <a:pt x="48" y="28"/>
                </a:lnTo>
                <a:lnTo>
                  <a:pt x="46" y="25"/>
                </a:lnTo>
                <a:lnTo>
                  <a:pt x="44" y="22"/>
                </a:lnTo>
                <a:lnTo>
                  <a:pt x="43" y="21"/>
                </a:lnTo>
                <a:lnTo>
                  <a:pt x="40" y="18"/>
                </a:lnTo>
                <a:lnTo>
                  <a:pt x="39" y="16"/>
                </a:lnTo>
                <a:lnTo>
                  <a:pt x="37" y="14"/>
                </a:lnTo>
                <a:lnTo>
                  <a:pt x="34" y="12"/>
                </a:lnTo>
                <a:lnTo>
                  <a:pt x="33" y="11"/>
                </a:lnTo>
                <a:lnTo>
                  <a:pt x="30" y="9"/>
                </a:lnTo>
                <a:lnTo>
                  <a:pt x="27" y="8"/>
                </a:lnTo>
                <a:lnTo>
                  <a:pt x="25" y="7"/>
                </a:lnTo>
                <a:lnTo>
                  <a:pt x="22" y="5"/>
                </a:lnTo>
                <a:lnTo>
                  <a:pt x="20" y="4"/>
                </a:lnTo>
                <a:lnTo>
                  <a:pt x="17" y="2"/>
                </a:lnTo>
                <a:lnTo>
                  <a:pt x="14" y="2"/>
                </a:lnTo>
                <a:lnTo>
                  <a:pt x="12" y="1"/>
                </a:lnTo>
                <a:lnTo>
                  <a:pt x="9" y="1"/>
                </a:lnTo>
                <a:lnTo>
                  <a:pt x="5" y="1"/>
                </a:lnTo>
                <a:lnTo>
                  <a:pt x="3" y="0"/>
                </a:lnTo>
                <a:lnTo>
                  <a:pt x="0" y="0"/>
                </a:lnTo>
                <a:lnTo>
                  <a:pt x="0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52" name="Freeform 70"/>
          <p:cNvSpPr>
            <a:spLocks/>
          </p:cNvSpPr>
          <p:nvPr/>
        </p:nvSpPr>
        <p:spPr bwMode="auto">
          <a:xfrm>
            <a:off x="8118477" y="3416300"/>
            <a:ext cx="92075" cy="96838"/>
          </a:xfrm>
          <a:custGeom>
            <a:avLst/>
            <a:gdLst>
              <a:gd name="T0" fmla="*/ 11 w 58"/>
              <a:gd name="T1" fmla="*/ 60 h 61"/>
              <a:gd name="T2" fmla="*/ 12 w 58"/>
              <a:gd name="T3" fmla="*/ 54 h 61"/>
              <a:gd name="T4" fmla="*/ 12 w 58"/>
              <a:gd name="T5" fmla="*/ 50 h 61"/>
              <a:gd name="T6" fmla="*/ 13 w 58"/>
              <a:gd name="T7" fmla="*/ 44 h 61"/>
              <a:gd name="T8" fmla="*/ 16 w 58"/>
              <a:gd name="T9" fmla="*/ 40 h 61"/>
              <a:gd name="T10" fmla="*/ 17 w 58"/>
              <a:gd name="T11" fmla="*/ 36 h 61"/>
              <a:gd name="T12" fmla="*/ 20 w 58"/>
              <a:gd name="T13" fmla="*/ 32 h 61"/>
              <a:gd name="T14" fmla="*/ 24 w 58"/>
              <a:gd name="T15" fmla="*/ 28 h 61"/>
              <a:gd name="T16" fmla="*/ 26 w 58"/>
              <a:gd name="T17" fmla="*/ 25 h 61"/>
              <a:gd name="T18" fmla="*/ 30 w 58"/>
              <a:gd name="T19" fmla="*/ 22 h 61"/>
              <a:gd name="T20" fmla="*/ 33 w 58"/>
              <a:gd name="T21" fmla="*/ 19 h 61"/>
              <a:gd name="T22" fmla="*/ 38 w 58"/>
              <a:gd name="T23" fmla="*/ 16 h 61"/>
              <a:gd name="T24" fmla="*/ 42 w 58"/>
              <a:gd name="T25" fmla="*/ 15 h 61"/>
              <a:gd name="T26" fmla="*/ 46 w 58"/>
              <a:gd name="T27" fmla="*/ 14 h 61"/>
              <a:gd name="T28" fmla="*/ 51 w 58"/>
              <a:gd name="T29" fmla="*/ 12 h 61"/>
              <a:gd name="T30" fmla="*/ 55 w 58"/>
              <a:gd name="T31" fmla="*/ 12 h 61"/>
              <a:gd name="T32" fmla="*/ 58 w 58"/>
              <a:gd name="T33" fmla="*/ 0 h 61"/>
              <a:gd name="T34" fmla="*/ 51 w 58"/>
              <a:gd name="T35" fmla="*/ 1 h 61"/>
              <a:gd name="T36" fmla="*/ 46 w 58"/>
              <a:gd name="T37" fmla="*/ 1 h 61"/>
              <a:gd name="T38" fmla="*/ 41 w 58"/>
              <a:gd name="T39" fmla="*/ 2 h 61"/>
              <a:gd name="T40" fmla="*/ 36 w 58"/>
              <a:gd name="T41" fmla="*/ 5 h 61"/>
              <a:gd name="T42" fmla="*/ 30 w 58"/>
              <a:gd name="T43" fmla="*/ 8 h 61"/>
              <a:gd name="T44" fmla="*/ 25 w 58"/>
              <a:gd name="T45" fmla="*/ 11 h 61"/>
              <a:gd name="T46" fmla="*/ 21 w 58"/>
              <a:gd name="T47" fmla="*/ 14 h 61"/>
              <a:gd name="T48" fmla="*/ 17 w 58"/>
              <a:gd name="T49" fmla="*/ 18 h 61"/>
              <a:gd name="T50" fmla="*/ 13 w 58"/>
              <a:gd name="T51" fmla="*/ 22 h 61"/>
              <a:gd name="T52" fmla="*/ 9 w 58"/>
              <a:gd name="T53" fmla="*/ 28 h 61"/>
              <a:gd name="T54" fmla="*/ 7 w 58"/>
              <a:gd name="T55" fmla="*/ 32 h 61"/>
              <a:gd name="T56" fmla="*/ 4 w 58"/>
              <a:gd name="T57" fmla="*/ 37 h 61"/>
              <a:gd name="T58" fmla="*/ 3 w 58"/>
              <a:gd name="T59" fmla="*/ 43 h 61"/>
              <a:gd name="T60" fmla="*/ 2 w 58"/>
              <a:gd name="T61" fmla="*/ 50 h 61"/>
              <a:gd name="T62" fmla="*/ 0 w 58"/>
              <a:gd name="T63" fmla="*/ 56 h 61"/>
              <a:gd name="T64" fmla="*/ 0 w 58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11" y="61"/>
                </a:moveTo>
                <a:lnTo>
                  <a:pt x="11" y="60"/>
                </a:lnTo>
                <a:lnTo>
                  <a:pt x="11" y="57"/>
                </a:lnTo>
                <a:lnTo>
                  <a:pt x="12" y="54"/>
                </a:lnTo>
                <a:lnTo>
                  <a:pt x="12" y="51"/>
                </a:lnTo>
                <a:lnTo>
                  <a:pt x="12" y="50"/>
                </a:lnTo>
                <a:lnTo>
                  <a:pt x="13" y="47"/>
                </a:lnTo>
                <a:lnTo>
                  <a:pt x="13" y="44"/>
                </a:lnTo>
                <a:lnTo>
                  <a:pt x="15" y="43"/>
                </a:lnTo>
                <a:lnTo>
                  <a:pt x="16" y="40"/>
                </a:lnTo>
                <a:lnTo>
                  <a:pt x="17" y="37"/>
                </a:lnTo>
                <a:lnTo>
                  <a:pt x="17" y="36"/>
                </a:lnTo>
                <a:lnTo>
                  <a:pt x="19" y="33"/>
                </a:lnTo>
                <a:lnTo>
                  <a:pt x="20" y="32"/>
                </a:lnTo>
                <a:lnTo>
                  <a:pt x="21" y="30"/>
                </a:lnTo>
                <a:lnTo>
                  <a:pt x="24" y="28"/>
                </a:lnTo>
                <a:lnTo>
                  <a:pt x="25" y="26"/>
                </a:lnTo>
                <a:lnTo>
                  <a:pt x="26" y="25"/>
                </a:lnTo>
                <a:lnTo>
                  <a:pt x="28" y="23"/>
                </a:lnTo>
                <a:lnTo>
                  <a:pt x="30" y="22"/>
                </a:lnTo>
                <a:lnTo>
                  <a:pt x="32" y="21"/>
                </a:lnTo>
                <a:lnTo>
                  <a:pt x="33" y="19"/>
                </a:lnTo>
                <a:lnTo>
                  <a:pt x="36" y="18"/>
                </a:lnTo>
                <a:lnTo>
                  <a:pt x="38" y="16"/>
                </a:lnTo>
                <a:lnTo>
                  <a:pt x="40" y="16"/>
                </a:lnTo>
                <a:lnTo>
                  <a:pt x="42" y="15"/>
                </a:lnTo>
                <a:lnTo>
                  <a:pt x="44" y="14"/>
                </a:lnTo>
                <a:lnTo>
                  <a:pt x="46" y="14"/>
                </a:lnTo>
                <a:lnTo>
                  <a:pt x="49" y="12"/>
                </a:lnTo>
                <a:lnTo>
                  <a:pt x="51" y="12"/>
                </a:lnTo>
                <a:lnTo>
                  <a:pt x="53" y="12"/>
                </a:lnTo>
                <a:lnTo>
                  <a:pt x="55" y="12"/>
                </a:lnTo>
                <a:lnTo>
                  <a:pt x="58" y="12"/>
                </a:lnTo>
                <a:lnTo>
                  <a:pt x="58" y="0"/>
                </a:lnTo>
                <a:lnTo>
                  <a:pt x="55" y="0"/>
                </a:lnTo>
                <a:lnTo>
                  <a:pt x="51" y="1"/>
                </a:lnTo>
                <a:lnTo>
                  <a:pt x="49" y="1"/>
                </a:lnTo>
                <a:lnTo>
                  <a:pt x="46" y="1"/>
                </a:lnTo>
                <a:lnTo>
                  <a:pt x="44" y="2"/>
                </a:lnTo>
                <a:lnTo>
                  <a:pt x="41" y="2"/>
                </a:lnTo>
                <a:lnTo>
                  <a:pt x="38" y="4"/>
                </a:lnTo>
                <a:lnTo>
                  <a:pt x="36" y="5"/>
                </a:lnTo>
                <a:lnTo>
                  <a:pt x="33" y="7"/>
                </a:lnTo>
                <a:lnTo>
                  <a:pt x="30" y="8"/>
                </a:lnTo>
                <a:lnTo>
                  <a:pt x="28" y="9"/>
                </a:lnTo>
                <a:lnTo>
                  <a:pt x="25" y="11"/>
                </a:lnTo>
                <a:lnTo>
                  <a:pt x="24" y="12"/>
                </a:lnTo>
                <a:lnTo>
                  <a:pt x="21" y="14"/>
                </a:lnTo>
                <a:lnTo>
                  <a:pt x="19" y="16"/>
                </a:lnTo>
                <a:lnTo>
                  <a:pt x="17" y="18"/>
                </a:lnTo>
                <a:lnTo>
                  <a:pt x="15" y="21"/>
                </a:lnTo>
                <a:lnTo>
                  <a:pt x="13" y="22"/>
                </a:lnTo>
                <a:lnTo>
                  <a:pt x="12" y="25"/>
                </a:lnTo>
                <a:lnTo>
                  <a:pt x="9" y="28"/>
                </a:lnTo>
                <a:lnTo>
                  <a:pt x="8" y="30"/>
                </a:lnTo>
                <a:lnTo>
                  <a:pt x="7" y="32"/>
                </a:lnTo>
                <a:lnTo>
                  <a:pt x="6" y="35"/>
                </a:lnTo>
                <a:lnTo>
                  <a:pt x="4" y="37"/>
                </a:lnTo>
                <a:lnTo>
                  <a:pt x="4" y="40"/>
                </a:lnTo>
                <a:lnTo>
                  <a:pt x="3" y="43"/>
                </a:lnTo>
                <a:lnTo>
                  <a:pt x="2" y="46"/>
                </a:lnTo>
                <a:lnTo>
                  <a:pt x="2" y="50"/>
                </a:lnTo>
                <a:lnTo>
                  <a:pt x="0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1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53" name="Freeform 71"/>
          <p:cNvSpPr>
            <a:spLocks/>
          </p:cNvSpPr>
          <p:nvPr/>
        </p:nvSpPr>
        <p:spPr bwMode="auto">
          <a:xfrm>
            <a:off x="7953375" y="3416300"/>
            <a:ext cx="90488" cy="96838"/>
          </a:xfrm>
          <a:custGeom>
            <a:avLst/>
            <a:gdLst>
              <a:gd name="T0" fmla="*/ 55 w 57"/>
              <a:gd name="T1" fmla="*/ 0 h 61"/>
              <a:gd name="T2" fmla="*/ 48 w 57"/>
              <a:gd name="T3" fmla="*/ 1 h 61"/>
              <a:gd name="T4" fmla="*/ 43 w 57"/>
              <a:gd name="T5" fmla="*/ 2 h 61"/>
              <a:gd name="T6" fmla="*/ 38 w 57"/>
              <a:gd name="T7" fmla="*/ 4 h 61"/>
              <a:gd name="T8" fmla="*/ 32 w 57"/>
              <a:gd name="T9" fmla="*/ 7 h 61"/>
              <a:gd name="T10" fmla="*/ 27 w 57"/>
              <a:gd name="T11" fmla="*/ 9 h 61"/>
              <a:gd name="T12" fmla="*/ 23 w 57"/>
              <a:gd name="T13" fmla="*/ 12 h 61"/>
              <a:gd name="T14" fmla="*/ 19 w 57"/>
              <a:gd name="T15" fmla="*/ 16 h 61"/>
              <a:gd name="T16" fmla="*/ 15 w 57"/>
              <a:gd name="T17" fmla="*/ 21 h 61"/>
              <a:gd name="T18" fmla="*/ 11 w 57"/>
              <a:gd name="T19" fmla="*/ 25 h 61"/>
              <a:gd name="T20" fmla="*/ 7 w 57"/>
              <a:gd name="T21" fmla="*/ 30 h 61"/>
              <a:gd name="T22" fmla="*/ 5 w 57"/>
              <a:gd name="T23" fmla="*/ 35 h 61"/>
              <a:gd name="T24" fmla="*/ 4 w 57"/>
              <a:gd name="T25" fmla="*/ 40 h 61"/>
              <a:gd name="T26" fmla="*/ 1 w 57"/>
              <a:gd name="T27" fmla="*/ 46 h 61"/>
              <a:gd name="T28" fmla="*/ 1 w 57"/>
              <a:gd name="T29" fmla="*/ 53 h 61"/>
              <a:gd name="T30" fmla="*/ 0 w 57"/>
              <a:gd name="T31" fmla="*/ 59 h 61"/>
              <a:gd name="T32" fmla="*/ 10 w 57"/>
              <a:gd name="T33" fmla="*/ 61 h 61"/>
              <a:gd name="T34" fmla="*/ 11 w 57"/>
              <a:gd name="T35" fmla="*/ 57 h 61"/>
              <a:gd name="T36" fmla="*/ 11 w 57"/>
              <a:gd name="T37" fmla="*/ 51 h 61"/>
              <a:gd name="T38" fmla="*/ 13 w 57"/>
              <a:gd name="T39" fmla="*/ 47 h 61"/>
              <a:gd name="T40" fmla="*/ 14 w 57"/>
              <a:gd name="T41" fmla="*/ 43 h 61"/>
              <a:gd name="T42" fmla="*/ 17 w 57"/>
              <a:gd name="T43" fmla="*/ 37 h 61"/>
              <a:gd name="T44" fmla="*/ 19 w 57"/>
              <a:gd name="T45" fmla="*/ 33 h 61"/>
              <a:gd name="T46" fmla="*/ 22 w 57"/>
              <a:gd name="T47" fmla="*/ 30 h 61"/>
              <a:gd name="T48" fmla="*/ 24 w 57"/>
              <a:gd name="T49" fmla="*/ 26 h 61"/>
              <a:gd name="T50" fmla="*/ 27 w 57"/>
              <a:gd name="T51" fmla="*/ 23 h 61"/>
              <a:gd name="T52" fmla="*/ 31 w 57"/>
              <a:gd name="T53" fmla="*/ 21 h 61"/>
              <a:gd name="T54" fmla="*/ 35 w 57"/>
              <a:gd name="T55" fmla="*/ 18 h 61"/>
              <a:gd name="T56" fmla="*/ 39 w 57"/>
              <a:gd name="T57" fmla="*/ 16 h 61"/>
              <a:gd name="T58" fmla="*/ 44 w 57"/>
              <a:gd name="T59" fmla="*/ 14 h 61"/>
              <a:gd name="T60" fmla="*/ 48 w 57"/>
              <a:gd name="T61" fmla="*/ 12 h 61"/>
              <a:gd name="T62" fmla="*/ 52 w 57"/>
              <a:gd name="T63" fmla="*/ 12 h 61"/>
              <a:gd name="T64" fmla="*/ 57 w 57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57" y="0"/>
                </a:moveTo>
                <a:lnTo>
                  <a:pt x="55" y="0"/>
                </a:lnTo>
                <a:lnTo>
                  <a:pt x="52" y="1"/>
                </a:lnTo>
                <a:lnTo>
                  <a:pt x="48" y="1"/>
                </a:lnTo>
                <a:lnTo>
                  <a:pt x="45" y="1"/>
                </a:lnTo>
                <a:lnTo>
                  <a:pt x="43" y="2"/>
                </a:lnTo>
                <a:lnTo>
                  <a:pt x="40" y="2"/>
                </a:lnTo>
                <a:lnTo>
                  <a:pt x="38" y="4"/>
                </a:lnTo>
                <a:lnTo>
                  <a:pt x="35" y="5"/>
                </a:lnTo>
                <a:lnTo>
                  <a:pt x="32" y="7"/>
                </a:lnTo>
                <a:lnTo>
                  <a:pt x="30" y="8"/>
                </a:lnTo>
                <a:lnTo>
                  <a:pt x="27" y="9"/>
                </a:lnTo>
                <a:lnTo>
                  <a:pt x="26" y="11"/>
                </a:lnTo>
                <a:lnTo>
                  <a:pt x="23" y="12"/>
                </a:lnTo>
                <a:lnTo>
                  <a:pt x="21" y="14"/>
                </a:lnTo>
                <a:lnTo>
                  <a:pt x="19" y="16"/>
                </a:lnTo>
                <a:lnTo>
                  <a:pt x="17" y="18"/>
                </a:lnTo>
                <a:lnTo>
                  <a:pt x="15" y="21"/>
                </a:lnTo>
                <a:lnTo>
                  <a:pt x="13" y="22"/>
                </a:lnTo>
                <a:lnTo>
                  <a:pt x="11" y="25"/>
                </a:lnTo>
                <a:lnTo>
                  <a:pt x="10" y="28"/>
                </a:lnTo>
                <a:lnTo>
                  <a:pt x="7" y="30"/>
                </a:lnTo>
                <a:lnTo>
                  <a:pt x="6" y="32"/>
                </a:lnTo>
                <a:lnTo>
                  <a:pt x="5" y="35"/>
                </a:lnTo>
                <a:lnTo>
                  <a:pt x="5" y="37"/>
                </a:lnTo>
                <a:lnTo>
                  <a:pt x="4" y="40"/>
                </a:lnTo>
                <a:lnTo>
                  <a:pt x="2" y="43"/>
                </a:lnTo>
                <a:lnTo>
                  <a:pt x="1" y="46"/>
                </a:lnTo>
                <a:lnTo>
                  <a:pt x="1" y="50"/>
                </a:lnTo>
                <a:lnTo>
                  <a:pt x="1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0" y="61"/>
                </a:lnTo>
                <a:lnTo>
                  <a:pt x="10" y="60"/>
                </a:lnTo>
                <a:lnTo>
                  <a:pt x="11" y="57"/>
                </a:lnTo>
                <a:lnTo>
                  <a:pt x="11" y="54"/>
                </a:lnTo>
                <a:lnTo>
                  <a:pt x="11" y="51"/>
                </a:lnTo>
                <a:lnTo>
                  <a:pt x="13" y="50"/>
                </a:lnTo>
                <a:lnTo>
                  <a:pt x="13" y="47"/>
                </a:lnTo>
                <a:lnTo>
                  <a:pt x="14" y="44"/>
                </a:lnTo>
                <a:lnTo>
                  <a:pt x="14" y="43"/>
                </a:lnTo>
                <a:lnTo>
                  <a:pt x="15" y="40"/>
                </a:lnTo>
                <a:lnTo>
                  <a:pt x="17" y="37"/>
                </a:lnTo>
                <a:lnTo>
                  <a:pt x="18" y="36"/>
                </a:lnTo>
                <a:lnTo>
                  <a:pt x="19" y="33"/>
                </a:lnTo>
                <a:lnTo>
                  <a:pt x="21" y="32"/>
                </a:lnTo>
                <a:lnTo>
                  <a:pt x="22" y="30"/>
                </a:lnTo>
                <a:lnTo>
                  <a:pt x="23" y="28"/>
                </a:lnTo>
                <a:lnTo>
                  <a:pt x="24" y="26"/>
                </a:lnTo>
                <a:lnTo>
                  <a:pt x="26" y="25"/>
                </a:lnTo>
                <a:lnTo>
                  <a:pt x="27" y="23"/>
                </a:lnTo>
                <a:lnTo>
                  <a:pt x="30" y="22"/>
                </a:lnTo>
                <a:lnTo>
                  <a:pt x="31" y="21"/>
                </a:lnTo>
                <a:lnTo>
                  <a:pt x="34" y="19"/>
                </a:lnTo>
                <a:lnTo>
                  <a:pt x="35" y="18"/>
                </a:lnTo>
                <a:lnTo>
                  <a:pt x="38" y="16"/>
                </a:lnTo>
                <a:lnTo>
                  <a:pt x="39" y="16"/>
                </a:lnTo>
                <a:lnTo>
                  <a:pt x="41" y="15"/>
                </a:lnTo>
                <a:lnTo>
                  <a:pt x="44" y="14"/>
                </a:lnTo>
                <a:lnTo>
                  <a:pt x="45" y="14"/>
                </a:lnTo>
                <a:lnTo>
                  <a:pt x="48" y="12"/>
                </a:lnTo>
                <a:lnTo>
                  <a:pt x="51" y="12"/>
                </a:lnTo>
                <a:lnTo>
                  <a:pt x="52" y="12"/>
                </a:lnTo>
                <a:lnTo>
                  <a:pt x="55" y="12"/>
                </a:lnTo>
                <a:lnTo>
                  <a:pt x="57" y="12"/>
                </a:lnTo>
                <a:lnTo>
                  <a:pt x="57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54" name="Freeform 72"/>
          <p:cNvSpPr>
            <a:spLocks/>
          </p:cNvSpPr>
          <p:nvPr/>
        </p:nvSpPr>
        <p:spPr bwMode="auto">
          <a:xfrm>
            <a:off x="8043865" y="3416300"/>
            <a:ext cx="92075" cy="96838"/>
          </a:xfrm>
          <a:custGeom>
            <a:avLst/>
            <a:gdLst>
              <a:gd name="T0" fmla="*/ 58 w 58"/>
              <a:gd name="T1" fmla="*/ 59 h 61"/>
              <a:gd name="T2" fmla="*/ 58 w 58"/>
              <a:gd name="T3" fmla="*/ 53 h 61"/>
              <a:gd name="T4" fmla="*/ 56 w 58"/>
              <a:gd name="T5" fmla="*/ 46 h 61"/>
              <a:gd name="T6" fmla="*/ 55 w 58"/>
              <a:gd name="T7" fmla="*/ 40 h 61"/>
              <a:gd name="T8" fmla="*/ 53 w 58"/>
              <a:gd name="T9" fmla="*/ 35 h 61"/>
              <a:gd name="T10" fmla="*/ 50 w 58"/>
              <a:gd name="T11" fmla="*/ 30 h 61"/>
              <a:gd name="T12" fmla="*/ 46 w 58"/>
              <a:gd name="T13" fmla="*/ 25 h 61"/>
              <a:gd name="T14" fmla="*/ 43 w 58"/>
              <a:gd name="T15" fmla="*/ 21 h 61"/>
              <a:gd name="T16" fmla="*/ 39 w 58"/>
              <a:gd name="T17" fmla="*/ 16 h 61"/>
              <a:gd name="T18" fmla="*/ 36 w 58"/>
              <a:gd name="T19" fmla="*/ 12 h 61"/>
              <a:gd name="T20" fmla="*/ 30 w 58"/>
              <a:gd name="T21" fmla="*/ 9 h 61"/>
              <a:gd name="T22" fmla="*/ 25 w 58"/>
              <a:gd name="T23" fmla="*/ 7 h 61"/>
              <a:gd name="T24" fmla="*/ 20 w 58"/>
              <a:gd name="T25" fmla="*/ 4 h 61"/>
              <a:gd name="T26" fmla="*/ 15 w 58"/>
              <a:gd name="T27" fmla="*/ 2 h 61"/>
              <a:gd name="T28" fmla="*/ 9 w 58"/>
              <a:gd name="T29" fmla="*/ 1 h 61"/>
              <a:gd name="T30" fmla="*/ 3 w 58"/>
              <a:gd name="T31" fmla="*/ 0 h 61"/>
              <a:gd name="T32" fmla="*/ 0 w 58"/>
              <a:gd name="T33" fmla="*/ 12 h 61"/>
              <a:gd name="T34" fmla="*/ 5 w 58"/>
              <a:gd name="T35" fmla="*/ 12 h 61"/>
              <a:gd name="T36" fmla="*/ 9 w 58"/>
              <a:gd name="T37" fmla="*/ 12 h 61"/>
              <a:gd name="T38" fmla="*/ 15 w 58"/>
              <a:gd name="T39" fmla="*/ 14 h 61"/>
              <a:gd name="T40" fmla="*/ 19 w 58"/>
              <a:gd name="T41" fmla="*/ 16 h 61"/>
              <a:gd name="T42" fmla="*/ 22 w 58"/>
              <a:gd name="T43" fmla="*/ 18 h 61"/>
              <a:gd name="T44" fmla="*/ 26 w 58"/>
              <a:gd name="T45" fmla="*/ 21 h 61"/>
              <a:gd name="T46" fmla="*/ 30 w 58"/>
              <a:gd name="T47" fmla="*/ 23 h 61"/>
              <a:gd name="T48" fmla="*/ 33 w 58"/>
              <a:gd name="T49" fmla="*/ 26 h 61"/>
              <a:gd name="T50" fmla="*/ 37 w 58"/>
              <a:gd name="T51" fmla="*/ 30 h 61"/>
              <a:gd name="T52" fmla="*/ 39 w 58"/>
              <a:gd name="T53" fmla="*/ 33 h 61"/>
              <a:gd name="T54" fmla="*/ 42 w 58"/>
              <a:gd name="T55" fmla="*/ 37 h 61"/>
              <a:gd name="T56" fmla="*/ 43 w 58"/>
              <a:gd name="T57" fmla="*/ 43 h 61"/>
              <a:gd name="T58" fmla="*/ 45 w 58"/>
              <a:gd name="T59" fmla="*/ 47 h 61"/>
              <a:gd name="T60" fmla="*/ 46 w 58"/>
              <a:gd name="T61" fmla="*/ 51 h 61"/>
              <a:gd name="T62" fmla="*/ 47 w 58"/>
              <a:gd name="T63" fmla="*/ 57 h 61"/>
              <a:gd name="T64" fmla="*/ 47 w 58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61"/>
                </a:moveTo>
                <a:lnTo>
                  <a:pt x="58" y="59"/>
                </a:lnTo>
                <a:lnTo>
                  <a:pt x="58" y="56"/>
                </a:lnTo>
                <a:lnTo>
                  <a:pt x="58" y="53"/>
                </a:lnTo>
                <a:lnTo>
                  <a:pt x="56" y="50"/>
                </a:lnTo>
                <a:lnTo>
                  <a:pt x="56" y="46"/>
                </a:lnTo>
                <a:lnTo>
                  <a:pt x="55" y="43"/>
                </a:lnTo>
                <a:lnTo>
                  <a:pt x="55" y="40"/>
                </a:lnTo>
                <a:lnTo>
                  <a:pt x="54" y="37"/>
                </a:lnTo>
                <a:lnTo>
                  <a:pt x="53" y="35"/>
                </a:lnTo>
                <a:lnTo>
                  <a:pt x="51" y="32"/>
                </a:lnTo>
                <a:lnTo>
                  <a:pt x="50" y="30"/>
                </a:lnTo>
                <a:lnTo>
                  <a:pt x="49" y="28"/>
                </a:lnTo>
                <a:lnTo>
                  <a:pt x="46" y="25"/>
                </a:lnTo>
                <a:lnTo>
                  <a:pt x="45" y="22"/>
                </a:lnTo>
                <a:lnTo>
                  <a:pt x="43" y="21"/>
                </a:lnTo>
                <a:lnTo>
                  <a:pt x="41" y="18"/>
                </a:lnTo>
                <a:lnTo>
                  <a:pt x="39" y="16"/>
                </a:lnTo>
                <a:lnTo>
                  <a:pt x="37" y="14"/>
                </a:lnTo>
                <a:lnTo>
                  <a:pt x="36" y="12"/>
                </a:lnTo>
                <a:lnTo>
                  <a:pt x="33" y="11"/>
                </a:lnTo>
                <a:lnTo>
                  <a:pt x="30" y="9"/>
                </a:lnTo>
                <a:lnTo>
                  <a:pt x="28" y="8"/>
                </a:lnTo>
                <a:lnTo>
                  <a:pt x="25" y="7"/>
                </a:lnTo>
                <a:lnTo>
                  <a:pt x="22" y="5"/>
                </a:lnTo>
                <a:lnTo>
                  <a:pt x="20" y="4"/>
                </a:lnTo>
                <a:lnTo>
                  <a:pt x="17" y="2"/>
                </a:lnTo>
                <a:lnTo>
                  <a:pt x="15" y="2"/>
                </a:lnTo>
                <a:lnTo>
                  <a:pt x="12" y="1"/>
                </a:lnTo>
                <a:lnTo>
                  <a:pt x="9" y="1"/>
                </a:lnTo>
                <a:lnTo>
                  <a:pt x="7" y="1"/>
                </a:lnTo>
                <a:lnTo>
                  <a:pt x="3" y="0"/>
                </a:lnTo>
                <a:lnTo>
                  <a:pt x="0" y="0"/>
                </a:lnTo>
                <a:lnTo>
                  <a:pt x="0" y="12"/>
                </a:lnTo>
                <a:lnTo>
                  <a:pt x="3" y="12"/>
                </a:lnTo>
                <a:lnTo>
                  <a:pt x="5" y="12"/>
                </a:lnTo>
                <a:lnTo>
                  <a:pt x="8" y="12"/>
                </a:lnTo>
                <a:lnTo>
                  <a:pt x="9" y="12"/>
                </a:lnTo>
                <a:lnTo>
                  <a:pt x="12" y="14"/>
                </a:lnTo>
                <a:lnTo>
                  <a:pt x="15" y="14"/>
                </a:lnTo>
                <a:lnTo>
                  <a:pt x="16" y="15"/>
                </a:lnTo>
                <a:lnTo>
                  <a:pt x="19" y="16"/>
                </a:lnTo>
                <a:lnTo>
                  <a:pt x="21" y="16"/>
                </a:lnTo>
                <a:lnTo>
                  <a:pt x="22" y="18"/>
                </a:lnTo>
                <a:lnTo>
                  <a:pt x="25" y="19"/>
                </a:lnTo>
                <a:lnTo>
                  <a:pt x="26" y="21"/>
                </a:lnTo>
                <a:lnTo>
                  <a:pt x="28" y="22"/>
                </a:lnTo>
                <a:lnTo>
                  <a:pt x="30" y="23"/>
                </a:lnTo>
                <a:lnTo>
                  <a:pt x="32" y="25"/>
                </a:lnTo>
                <a:lnTo>
                  <a:pt x="33" y="26"/>
                </a:lnTo>
                <a:lnTo>
                  <a:pt x="36" y="28"/>
                </a:lnTo>
                <a:lnTo>
                  <a:pt x="37" y="30"/>
                </a:lnTo>
                <a:lnTo>
                  <a:pt x="38" y="32"/>
                </a:lnTo>
                <a:lnTo>
                  <a:pt x="39" y="33"/>
                </a:lnTo>
                <a:lnTo>
                  <a:pt x="41" y="36"/>
                </a:lnTo>
                <a:lnTo>
                  <a:pt x="42" y="37"/>
                </a:lnTo>
                <a:lnTo>
                  <a:pt x="42" y="40"/>
                </a:lnTo>
                <a:lnTo>
                  <a:pt x="43" y="43"/>
                </a:lnTo>
                <a:lnTo>
                  <a:pt x="45" y="44"/>
                </a:lnTo>
                <a:lnTo>
                  <a:pt x="45" y="47"/>
                </a:lnTo>
                <a:lnTo>
                  <a:pt x="46" y="50"/>
                </a:lnTo>
                <a:lnTo>
                  <a:pt x="46" y="51"/>
                </a:lnTo>
                <a:lnTo>
                  <a:pt x="46" y="54"/>
                </a:lnTo>
                <a:lnTo>
                  <a:pt x="47" y="57"/>
                </a:lnTo>
                <a:lnTo>
                  <a:pt x="47" y="60"/>
                </a:lnTo>
                <a:lnTo>
                  <a:pt x="47" y="61"/>
                </a:lnTo>
                <a:lnTo>
                  <a:pt x="58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55" name="Freeform 73"/>
          <p:cNvSpPr>
            <a:spLocks/>
          </p:cNvSpPr>
          <p:nvPr/>
        </p:nvSpPr>
        <p:spPr bwMode="auto">
          <a:xfrm>
            <a:off x="7877177" y="3416300"/>
            <a:ext cx="92075" cy="96838"/>
          </a:xfrm>
          <a:custGeom>
            <a:avLst/>
            <a:gdLst>
              <a:gd name="T0" fmla="*/ 3 w 58"/>
              <a:gd name="T1" fmla="*/ 12 h 61"/>
              <a:gd name="T2" fmla="*/ 8 w 58"/>
              <a:gd name="T3" fmla="*/ 12 h 61"/>
              <a:gd name="T4" fmla="*/ 12 w 58"/>
              <a:gd name="T5" fmla="*/ 14 h 61"/>
              <a:gd name="T6" fmla="*/ 17 w 58"/>
              <a:gd name="T7" fmla="*/ 15 h 61"/>
              <a:gd name="T8" fmla="*/ 21 w 58"/>
              <a:gd name="T9" fmla="*/ 16 h 61"/>
              <a:gd name="T10" fmla="*/ 25 w 58"/>
              <a:gd name="T11" fmla="*/ 19 h 61"/>
              <a:gd name="T12" fmla="*/ 29 w 58"/>
              <a:gd name="T13" fmla="*/ 22 h 61"/>
              <a:gd name="T14" fmla="*/ 32 w 58"/>
              <a:gd name="T15" fmla="*/ 25 h 61"/>
              <a:gd name="T16" fmla="*/ 36 w 58"/>
              <a:gd name="T17" fmla="*/ 28 h 61"/>
              <a:gd name="T18" fmla="*/ 38 w 58"/>
              <a:gd name="T19" fmla="*/ 32 h 61"/>
              <a:gd name="T20" fmla="*/ 41 w 58"/>
              <a:gd name="T21" fmla="*/ 36 h 61"/>
              <a:gd name="T22" fmla="*/ 44 w 58"/>
              <a:gd name="T23" fmla="*/ 40 h 61"/>
              <a:gd name="T24" fmla="*/ 45 w 58"/>
              <a:gd name="T25" fmla="*/ 44 h 61"/>
              <a:gd name="T26" fmla="*/ 46 w 58"/>
              <a:gd name="T27" fmla="*/ 50 h 61"/>
              <a:gd name="T28" fmla="*/ 48 w 58"/>
              <a:gd name="T29" fmla="*/ 54 h 61"/>
              <a:gd name="T30" fmla="*/ 48 w 58"/>
              <a:gd name="T31" fmla="*/ 60 h 61"/>
              <a:gd name="T32" fmla="*/ 58 w 58"/>
              <a:gd name="T33" fmla="*/ 61 h 61"/>
              <a:gd name="T34" fmla="*/ 58 w 58"/>
              <a:gd name="T35" fmla="*/ 56 h 61"/>
              <a:gd name="T36" fmla="*/ 58 w 58"/>
              <a:gd name="T37" fmla="*/ 50 h 61"/>
              <a:gd name="T38" fmla="*/ 55 w 58"/>
              <a:gd name="T39" fmla="*/ 43 h 61"/>
              <a:gd name="T40" fmla="*/ 54 w 58"/>
              <a:gd name="T41" fmla="*/ 37 h 61"/>
              <a:gd name="T42" fmla="*/ 52 w 58"/>
              <a:gd name="T43" fmla="*/ 32 h 61"/>
              <a:gd name="T44" fmla="*/ 49 w 58"/>
              <a:gd name="T45" fmla="*/ 28 h 61"/>
              <a:gd name="T46" fmla="*/ 45 w 58"/>
              <a:gd name="T47" fmla="*/ 22 h 61"/>
              <a:gd name="T48" fmla="*/ 41 w 58"/>
              <a:gd name="T49" fmla="*/ 18 h 61"/>
              <a:gd name="T50" fmla="*/ 37 w 58"/>
              <a:gd name="T51" fmla="*/ 14 h 61"/>
              <a:gd name="T52" fmla="*/ 33 w 58"/>
              <a:gd name="T53" fmla="*/ 11 h 61"/>
              <a:gd name="T54" fmla="*/ 28 w 58"/>
              <a:gd name="T55" fmla="*/ 8 h 61"/>
              <a:gd name="T56" fmla="*/ 23 w 58"/>
              <a:gd name="T57" fmla="*/ 5 h 61"/>
              <a:gd name="T58" fmla="*/ 17 w 58"/>
              <a:gd name="T59" fmla="*/ 2 h 61"/>
              <a:gd name="T60" fmla="*/ 12 w 58"/>
              <a:gd name="T61" fmla="*/ 1 h 61"/>
              <a:gd name="T62" fmla="*/ 7 w 58"/>
              <a:gd name="T63" fmla="*/ 1 h 61"/>
              <a:gd name="T64" fmla="*/ 0 w 58"/>
              <a:gd name="T65" fmla="*/ 0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0" y="12"/>
                </a:moveTo>
                <a:lnTo>
                  <a:pt x="3" y="12"/>
                </a:lnTo>
                <a:lnTo>
                  <a:pt x="6" y="12"/>
                </a:lnTo>
                <a:lnTo>
                  <a:pt x="8" y="12"/>
                </a:lnTo>
                <a:lnTo>
                  <a:pt x="11" y="12"/>
                </a:lnTo>
                <a:lnTo>
                  <a:pt x="12" y="14"/>
                </a:lnTo>
                <a:lnTo>
                  <a:pt x="15" y="14"/>
                </a:lnTo>
                <a:lnTo>
                  <a:pt x="17" y="15"/>
                </a:lnTo>
                <a:lnTo>
                  <a:pt x="19" y="16"/>
                </a:lnTo>
                <a:lnTo>
                  <a:pt x="21" y="16"/>
                </a:lnTo>
                <a:lnTo>
                  <a:pt x="23" y="18"/>
                </a:lnTo>
                <a:lnTo>
                  <a:pt x="25" y="19"/>
                </a:lnTo>
                <a:lnTo>
                  <a:pt x="27" y="21"/>
                </a:lnTo>
                <a:lnTo>
                  <a:pt x="29" y="22"/>
                </a:lnTo>
                <a:lnTo>
                  <a:pt x="31" y="23"/>
                </a:lnTo>
                <a:lnTo>
                  <a:pt x="32" y="25"/>
                </a:lnTo>
                <a:lnTo>
                  <a:pt x="35" y="26"/>
                </a:lnTo>
                <a:lnTo>
                  <a:pt x="36" y="28"/>
                </a:lnTo>
                <a:lnTo>
                  <a:pt x="37" y="30"/>
                </a:lnTo>
                <a:lnTo>
                  <a:pt x="38" y="32"/>
                </a:lnTo>
                <a:lnTo>
                  <a:pt x="40" y="33"/>
                </a:lnTo>
                <a:lnTo>
                  <a:pt x="41" y="36"/>
                </a:lnTo>
                <a:lnTo>
                  <a:pt x="42" y="37"/>
                </a:lnTo>
                <a:lnTo>
                  <a:pt x="44" y="40"/>
                </a:lnTo>
                <a:lnTo>
                  <a:pt x="44" y="43"/>
                </a:lnTo>
                <a:lnTo>
                  <a:pt x="45" y="44"/>
                </a:lnTo>
                <a:lnTo>
                  <a:pt x="45" y="47"/>
                </a:lnTo>
                <a:lnTo>
                  <a:pt x="46" y="50"/>
                </a:lnTo>
                <a:lnTo>
                  <a:pt x="46" y="51"/>
                </a:lnTo>
                <a:lnTo>
                  <a:pt x="48" y="54"/>
                </a:lnTo>
                <a:lnTo>
                  <a:pt x="48" y="57"/>
                </a:lnTo>
                <a:lnTo>
                  <a:pt x="48" y="60"/>
                </a:lnTo>
                <a:lnTo>
                  <a:pt x="48" y="61"/>
                </a:lnTo>
                <a:lnTo>
                  <a:pt x="58" y="61"/>
                </a:lnTo>
                <a:lnTo>
                  <a:pt x="58" y="59"/>
                </a:lnTo>
                <a:lnTo>
                  <a:pt x="58" y="56"/>
                </a:lnTo>
                <a:lnTo>
                  <a:pt x="58" y="53"/>
                </a:lnTo>
                <a:lnTo>
                  <a:pt x="58" y="50"/>
                </a:lnTo>
                <a:lnTo>
                  <a:pt x="57" y="46"/>
                </a:lnTo>
                <a:lnTo>
                  <a:pt x="55" y="43"/>
                </a:lnTo>
                <a:lnTo>
                  <a:pt x="55" y="40"/>
                </a:lnTo>
                <a:lnTo>
                  <a:pt x="54" y="37"/>
                </a:lnTo>
                <a:lnTo>
                  <a:pt x="53" y="35"/>
                </a:lnTo>
                <a:lnTo>
                  <a:pt x="52" y="32"/>
                </a:lnTo>
                <a:lnTo>
                  <a:pt x="50" y="30"/>
                </a:lnTo>
                <a:lnTo>
                  <a:pt x="49" y="28"/>
                </a:lnTo>
                <a:lnTo>
                  <a:pt x="48" y="25"/>
                </a:lnTo>
                <a:lnTo>
                  <a:pt x="45" y="22"/>
                </a:lnTo>
                <a:lnTo>
                  <a:pt x="44" y="21"/>
                </a:lnTo>
                <a:lnTo>
                  <a:pt x="41" y="18"/>
                </a:lnTo>
                <a:lnTo>
                  <a:pt x="40" y="16"/>
                </a:lnTo>
                <a:lnTo>
                  <a:pt x="37" y="14"/>
                </a:lnTo>
                <a:lnTo>
                  <a:pt x="36" y="12"/>
                </a:lnTo>
                <a:lnTo>
                  <a:pt x="33" y="11"/>
                </a:lnTo>
                <a:lnTo>
                  <a:pt x="31" y="9"/>
                </a:lnTo>
                <a:lnTo>
                  <a:pt x="28" y="8"/>
                </a:lnTo>
                <a:lnTo>
                  <a:pt x="25" y="7"/>
                </a:lnTo>
                <a:lnTo>
                  <a:pt x="23" y="5"/>
                </a:lnTo>
                <a:lnTo>
                  <a:pt x="20" y="4"/>
                </a:lnTo>
                <a:lnTo>
                  <a:pt x="17" y="2"/>
                </a:lnTo>
                <a:lnTo>
                  <a:pt x="15" y="2"/>
                </a:lnTo>
                <a:lnTo>
                  <a:pt x="12" y="1"/>
                </a:lnTo>
                <a:lnTo>
                  <a:pt x="10" y="1"/>
                </a:lnTo>
                <a:lnTo>
                  <a:pt x="7" y="1"/>
                </a:lnTo>
                <a:lnTo>
                  <a:pt x="4" y="0"/>
                </a:lnTo>
                <a:lnTo>
                  <a:pt x="0" y="0"/>
                </a:lnTo>
                <a:lnTo>
                  <a:pt x="0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56" name="Freeform 74"/>
          <p:cNvSpPr>
            <a:spLocks/>
          </p:cNvSpPr>
          <p:nvPr/>
        </p:nvSpPr>
        <p:spPr bwMode="auto">
          <a:xfrm>
            <a:off x="7786690" y="3416300"/>
            <a:ext cx="90487" cy="96838"/>
          </a:xfrm>
          <a:custGeom>
            <a:avLst/>
            <a:gdLst>
              <a:gd name="T0" fmla="*/ 12 w 57"/>
              <a:gd name="T1" fmla="*/ 60 h 61"/>
              <a:gd name="T2" fmla="*/ 12 w 57"/>
              <a:gd name="T3" fmla="*/ 54 h 61"/>
              <a:gd name="T4" fmla="*/ 13 w 57"/>
              <a:gd name="T5" fmla="*/ 50 h 61"/>
              <a:gd name="T6" fmla="*/ 14 w 57"/>
              <a:gd name="T7" fmla="*/ 44 h 61"/>
              <a:gd name="T8" fmla="*/ 16 w 57"/>
              <a:gd name="T9" fmla="*/ 40 h 61"/>
              <a:gd name="T10" fmla="*/ 18 w 57"/>
              <a:gd name="T11" fmla="*/ 36 h 61"/>
              <a:gd name="T12" fmla="*/ 21 w 57"/>
              <a:gd name="T13" fmla="*/ 32 h 61"/>
              <a:gd name="T14" fmla="*/ 23 w 57"/>
              <a:gd name="T15" fmla="*/ 28 h 61"/>
              <a:gd name="T16" fmla="*/ 26 w 57"/>
              <a:gd name="T17" fmla="*/ 25 h 61"/>
              <a:gd name="T18" fmla="*/ 30 w 57"/>
              <a:gd name="T19" fmla="*/ 22 h 61"/>
              <a:gd name="T20" fmla="*/ 34 w 57"/>
              <a:gd name="T21" fmla="*/ 19 h 61"/>
              <a:gd name="T22" fmla="*/ 38 w 57"/>
              <a:gd name="T23" fmla="*/ 16 h 61"/>
              <a:gd name="T24" fmla="*/ 42 w 57"/>
              <a:gd name="T25" fmla="*/ 15 h 61"/>
              <a:gd name="T26" fmla="*/ 46 w 57"/>
              <a:gd name="T27" fmla="*/ 14 h 61"/>
              <a:gd name="T28" fmla="*/ 51 w 57"/>
              <a:gd name="T29" fmla="*/ 12 h 61"/>
              <a:gd name="T30" fmla="*/ 55 w 57"/>
              <a:gd name="T31" fmla="*/ 12 h 61"/>
              <a:gd name="T32" fmla="*/ 57 w 57"/>
              <a:gd name="T33" fmla="*/ 0 h 61"/>
              <a:gd name="T34" fmla="*/ 52 w 57"/>
              <a:gd name="T35" fmla="*/ 1 h 61"/>
              <a:gd name="T36" fmla="*/ 46 w 57"/>
              <a:gd name="T37" fmla="*/ 1 h 61"/>
              <a:gd name="T38" fmla="*/ 40 w 57"/>
              <a:gd name="T39" fmla="*/ 2 h 61"/>
              <a:gd name="T40" fmla="*/ 35 w 57"/>
              <a:gd name="T41" fmla="*/ 5 h 61"/>
              <a:gd name="T42" fmla="*/ 30 w 57"/>
              <a:gd name="T43" fmla="*/ 8 h 61"/>
              <a:gd name="T44" fmla="*/ 26 w 57"/>
              <a:gd name="T45" fmla="*/ 11 h 61"/>
              <a:gd name="T46" fmla="*/ 21 w 57"/>
              <a:gd name="T47" fmla="*/ 14 h 61"/>
              <a:gd name="T48" fmla="*/ 17 w 57"/>
              <a:gd name="T49" fmla="*/ 18 h 61"/>
              <a:gd name="T50" fmla="*/ 13 w 57"/>
              <a:gd name="T51" fmla="*/ 22 h 61"/>
              <a:gd name="T52" fmla="*/ 10 w 57"/>
              <a:gd name="T53" fmla="*/ 28 h 61"/>
              <a:gd name="T54" fmla="*/ 8 w 57"/>
              <a:gd name="T55" fmla="*/ 32 h 61"/>
              <a:gd name="T56" fmla="*/ 5 w 57"/>
              <a:gd name="T57" fmla="*/ 37 h 61"/>
              <a:gd name="T58" fmla="*/ 2 w 57"/>
              <a:gd name="T59" fmla="*/ 43 h 61"/>
              <a:gd name="T60" fmla="*/ 1 w 57"/>
              <a:gd name="T61" fmla="*/ 50 h 61"/>
              <a:gd name="T62" fmla="*/ 0 w 57"/>
              <a:gd name="T63" fmla="*/ 56 h 61"/>
              <a:gd name="T64" fmla="*/ 0 w 57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12" y="61"/>
                </a:moveTo>
                <a:lnTo>
                  <a:pt x="12" y="60"/>
                </a:lnTo>
                <a:lnTo>
                  <a:pt x="12" y="57"/>
                </a:lnTo>
                <a:lnTo>
                  <a:pt x="12" y="54"/>
                </a:lnTo>
                <a:lnTo>
                  <a:pt x="12" y="51"/>
                </a:lnTo>
                <a:lnTo>
                  <a:pt x="13" y="50"/>
                </a:lnTo>
                <a:lnTo>
                  <a:pt x="13" y="47"/>
                </a:lnTo>
                <a:lnTo>
                  <a:pt x="14" y="44"/>
                </a:lnTo>
                <a:lnTo>
                  <a:pt x="14" y="43"/>
                </a:lnTo>
                <a:lnTo>
                  <a:pt x="16" y="40"/>
                </a:lnTo>
                <a:lnTo>
                  <a:pt x="17" y="37"/>
                </a:lnTo>
                <a:lnTo>
                  <a:pt x="18" y="36"/>
                </a:lnTo>
                <a:lnTo>
                  <a:pt x="20" y="33"/>
                </a:lnTo>
                <a:lnTo>
                  <a:pt x="21" y="32"/>
                </a:lnTo>
                <a:lnTo>
                  <a:pt x="22" y="30"/>
                </a:lnTo>
                <a:lnTo>
                  <a:pt x="23" y="28"/>
                </a:lnTo>
                <a:lnTo>
                  <a:pt x="25" y="26"/>
                </a:lnTo>
                <a:lnTo>
                  <a:pt x="26" y="25"/>
                </a:lnTo>
                <a:lnTo>
                  <a:pt x="29" y="23"/>
                </a:lnTo>
                <a:lnTo>
                  <a:pt x="30" y="22"/>
                </a:lnTo>
                <a:lnTo>
                  <a:pt x="31" y="21"/>
                </a:lnTo>
                <a:lnTo>
                  <a:pt x="34" y="19"/>
                </a:lnTo>
                <a:lnTo>
                  <a:pt x="35" y="18"/>
                </a:lnTo>
                <a:lnTo>
                  <a:pt x="38" y="16"/>
                </a:lnTo>
                <a:lnTo>
                  <a:pt x="39" y="16"/>
                </a:lnTo>
                <a:lnTo>
                  <a:pt x="42" y="15"/>
                </a:lnTo>
                <a:lnTo>
                  <a:pt x="44" y="14"/>
                </a:lnTo>
                <a:lnTo>
                  <a:pt x="46" y="14"/>
                </a:lnTo>
                <a:lnTo>
                  <a:pt x="48" y="12"/>
                </a:lnTo>
                <a:lnTo>
                  <a:pt x="51" y="12"/>
                </a:lnTo>
                <a:lnTo>
                  <a:pt x="54" y="12"/>
                </a:lnTo>
                <a:lnTo>
                  <a:pt x="55" y="12"/>
                </a:lnTo>
                <a:lnTo>
                  <a:pt x="57" y="12"/>
                </a:lnTo>
                <a:lnTo>
                  <a:pt x="57" y="0"/>
                </a:lnTo>
                <a:lnTo>
                  <a:pt x="55" y="0"/>
                </a:lnTo>
                <a:lnTo>
                  <a:pt x="52" y="1"/>
                </a:lnTo>
                <a:lnTo>
                  <a:pt x="50" y="1"/>
                </a:lnTo>
                <a:lnTo>
                  <a:pt x="46" y="1"/>
                </a:lnTo>
                <a:lnTo>
                  <a:pt x="43" y="2"/>
                </a:lnTo>
                <a:lnTo>
                  <a:pt x="40" y="2"/>
                </a:lnTo>
                <a:lnTo>
                  <a:pt x="38" y="4"/>
                </a:lnTo>
                <a:lnTo>
                  <a:pt x="35" y="5"/>
                </a:lnTo>
                <a:lnTo>
                  <a:pt x="33" y="7"/>
                </a:lnTo>
                <a:lnTo>
                  <a:pt x="30" y="8"/>
                </a:lnTo>
                <a:lnTo>
                  <a:pt x="27" y="9"/>
                </a:lnTo>
                <a:lnTo>
                  <a:pt x="26" y="11"/>
                </a:lnTo>
                <a:lnTo>
                  <a:pt x="23" y="12"/>
                </a:lnTo>
                <a:lnTo>
                  <a:pt x="21" y="14"/>
                </a:lnTo>
                <a:lnTo>
                  <a:pt x="20" y="16"/>
                </a:lnTo>
                <a:lnTo>
                  <a:pt x="17" y="18"/>
                </a:lnTo>
                <a:lnTo>
                  <a:pt x="16" y="21"/>
                </a:lnTo>
                <a:lnTo>
                  <a:pt x="13" y="22"/>
                </a:lnTo>
                <a:lnTo>
                  <a:pt x="12" y="25"/>
                </a:lnTo>
                <a:lnTo>
                  <a:pt x="10" y="28"/>
                </a:lnTo>
                <a:lnTo>
                  <a:pt x="9" y="30"/>
                </a:lnTo>
                <a:lnTo>
                  <a:pt x="8" y="32"/>
                </a:lnTo>
                <a:lnTo>
                  <a:pt x="6" y="35"/>
                </a:lnTo>
                <a:lnTo>
                  <a:pt x="5" y="37"/>
                </a:lnTo>
                <a:lnTo>
                  <a:pt x="4" y="40"/>
                </a:lnTo>
                <a:lnTo>
                  <a:pt x="2" y="43"/>
                </a:lnTo>
                <a:lnTo>
                  <a:pt x="2" y="46"/>
                </a:lnTo>
                <a:lnTo>
                  <a:pt x="1" y="50"/>
                </a:lnTo>
                <a:lnTo>
                  <a:pt x="1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2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57" name="Freeform 75"/>
          <p:cNvSpPr>
            <a:spLocks/>
          </p:cNvSpPr>
          <p:nvPr/>
        </p:nvSpPr>
        <p:spPr bwMode="auto">
          <a:xfrm>
            <a:off x="7620002" y="3416300"/>
            <a:ext cx="92075" cy="96838"/>
          </a:xfrm>
          <a:custGeom>
            <a:avLst/>
            <a:gdLst>
              <a:gd name="T0" fmla="*/ 55 w 58"/>
              <a:gd name="T1" fmla="*/ 0 h 61"/>
              <a:gd name="T2" fmla="*/ 50 w 58"/>
              <a:gd name="T3" fmla="*/ 1 h 61"/>
              <a:gd name="T4" fmla="*/ 43 w 58"/>
              <a:gd name="T5" fmla="*/ 2 h 61"/>
              <a:gd name="T6" fmla="*/ 38 w 58"/>
              <a:gd name="T7" fmla="*/ 4 h 61"/>
              <a:gd name="T8" fmla="*/ 33 w 58"/>
              <a:gd name="T9" fmla="*/ 7 h 61"/>
              <a:gd name="T10" fmla="*/ 29 w 58"/>
              <a:gd name="T11" fmla="*/ 9 h 61"/>
              <a:gd name="T12" fmla="*/ 24 w 58"/>
              <a:gd name="T13" fmla="*/ 12 h 61"/>
              <a:gd name="T14" fmla="*/ 20 w 58"/>
              <a:gd name="T15" fmla="*/ 16 h 61"/>
              <a:gd name="T16" fmla="*/ 16 w 58"/>
              <a:gd name="T17" fmla="*/ 21 h 61"/>
              <a:gd name="T18" fmla="*/ 12 w 58"/>
              <a:gd name="T19" fmla="*/ 25 h 61"/>
              <a:gd name="T20" fmla="*/ 9 w 58"/>
              <a:gd name="T21" fmla="*/ 30 h 61"/>
              <a:gd name="T22" fmla="*/ 7 w 58"/>
              <a:gd name="T23" fmla="*/ 35 h 61"/>
              <a:gd name="T24" fmla="*/ 4 w 58"/>
              <a:gd name="T25" fmla="*/ 40 h 61"/>
              <a:gd name="T26" fmla="*/ 3 w 58"/>
              <a:gd name="T27" fmla="*/ 46 h 61"/>
              <a:gd name="T28" fmla="*/ 1 w 58"/>
              <a:gd name="T29" fmla="*/ 53 h 61"/>
              <a:gd name="T30" fmla="*/ 0 w 58"/>
              <a:gd name="T31" fmla="*/ 59 h 61"/>
              <a:gd name="T32" fmla="*/ 12 w 58"/>
              <a:gd name="T33" fmla="*/ 61 h 61"/>
              <a:gd name="T34" fmla="*/ 12 w 58"/>
              <a:gd name="T35" fmla="*/ 57 h 61"/>
              <a:gd name="T36" fmla="*/ 12 w 58"/>
              <a:gd name="T37" fmla="*/ 51 h 61"/>
              <a:gd name="T38" fmla="*/ 13 w 58"/>
              <a:gd name="T39" fmla="*/ 47 h 61"/>
              <a:gd name="T40" fmla="*/ 16 w 58"/>
              <a:gd name="T41" fmla="*/ 43 h 61"/>
              <a:gd name="T42" fmla="*/ 17 w 58"/>
              <a:gd name="T43" fmla="*/ 37 h 61"/>
              <a:gd name="T44" fmla="*/ 20 w 58"/>
              <a:gd name="T45" fmla="*/ 33 h 61"/>
              <a:gd name="T46" fmla="*/ 22 w 58"/>
              <a:gd name="T47" fmla="*/ 30 h 61"/>
              <a:gd name="T48" fmla="*/ 25 w 58"/>
              <a:gd name="T49" fmla="*/ 26 h 61"/>
              <a:gd name="T50" fmla="*/ 29 w 58"/>
              <a:gd name="T51" fmla="*/ 23 h 61"/>
              <a:gd name="T52" fmla="*/ 33 w 58"/>
              <a:gd name="T53" fmla="*/ 21 h 61"/>
              <a:gd name="T54" fmla="*/ 36 w 58"/>
              <a:gd name="T55" fmla="*/ 18 h 61"/>
              <a:gd name="T56" fmla="*/ 41 w 58"/>
              <a:gd name="T57" fmla="*/ 16 h 61"/>
              <a:gd name="T58" fmla="*/ 45 w 58"/>
              <a:gd name="T59" fmla="*/ 14 h 61"/>
              <a:gd name="T60" fmla="*/ 49 w 58"/>
              <a:gd name="T61" fmla="*/ 12 h 61"/>
              <a:gd name="T62" fmla="*/ 54 w 58"/>
              <a:gd name="T63" fmla="*/ 12 h 61"/>
              <a:gd name="T64" fmla="*/ 58 w 58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0"/>
                </a:moveTo>
                <a:lnTo>
                  <a:pt x="55" y="0"/>
                </a:lnTo>
                <a:lnTo>
                  <a:pt x="53" y="1"/>
                </a:lnTo>
                <a:lnTo>
                  <a:pt x="50" y="1"/>
                </a:lnTo>
                <a:lnTo>
                  <a:pt x="47" y="1"/>
                </a:lnTo>
                <a:lnTo>
                  <a:pt x="43" y="2"/>
                </a:lnTo>
                <a:lnTo>
                  <a:pt x="41" y="2"/>
                </a:lnTo>
                <a:lnTo>
                  <a:pt x="38" y="4"/>
                </a:lnTo>
                <a:lnTo>
                  <a:pt x="36" y="5"/>
                </a:lnTo>
                <a:lnTo>
                  <a:pt x="33" y="7"/>
                </a:lnTo>
                <a:lnTo>
                  <a:pt x="30" y="8"/>
                </a:lnTo>
                <a:lnTo>
                  <a:pt x="29" y="9"/>
                </a:lnTo>
                <a:lnTo>
                  <a:pt x="26" y="11"/>
                </a:lnTo>
                <a:lnTo>
                  <a:pt x="24" y="12"/>
                </a:lnTo>
                <a:lnTo>
                  <a:pt x="21" y="14"/>
                </a:lnTo>
                <a:lnTo>
                  <a:pt x="20" y="16"/>
                </a:lnTo>
                <a:lnTo>
                  <a:pt x="17" y="18"/>
                </a:lnTo>
                <a:lnTo>
                  <a:pt x="16" y="21"/>
                </a:lnTo>
                <a:lnTo>
                  <a:pt x="13" y="22"/>
                </a:lnTo>
                <a:lnTo>
                  <a:pt x="12" y="25"/>
                </a:lnTo>
                <a:lnTo>
                  <a:pt x="11" y="28"/>
                </a:lnTo>
                <a:lnTo>
                  <a:pt x="9" y="30"/>
                </a:lnTo>
                <a:lnTo>
                  <a:pt x="8" y="32"/>
                </a:lnTo>
                <a:lnTo>
                  <a:pt x="7" y="35"/>
                </a:lnTo>
                <a:lnTo>
                  <a:pt x="5" y="37"/>
                </a:lnTo>
                <a:lnTo>
                  <a:pt x="4" y="40"/>
                </a:lnTo>
                <a:lnTo>
                  <a:pt x="3" y="43"/>
                </a:lnTo>
                <a:lnTo>
                  <a:pt x="3" y="46"/>
                </a:lnTo>
                <a:lnTo>
                  <a:pt x="1" y="50"/>
                </a:lnTo>
                <a:lnTo>
                  <a:pt x="1" y="53"/>
                </a:lnTo>
                <a:lnTo>
                  <a:pt x="1" y="56"/>
                </a:lnTo>
                <a:lnTo>
                  <a:pt x="0" y="59"/>
                </a:lnTo>
                <a:lnTo>
                  <a:pt x="0" y="61"/>
                </a:lnTo>
                <a:lnTo>
                  <a:pt x="12" y="61"/>
                </a:lnTo>
                <a:lnTo>
                  <a:pt x="12" y="60"/>
                </a:lnTo>
                <a:lnTo>
                  <a:pt x="12" y="57"/>
                </a:lnTo>
                <a:lnTo>
                  <a:pt x="12" y="54"/>
                </a:lnTo>
                <a:lnTo>
                  <a:pt x="12" y="51"/>
                </a:lnTo>
                <a:lnTo>
                  <a:pt x="13" y="50"/>
                </a:lnTo>
                <a:lnTo>
                  <a:pt x="13" y="47"/>
                </a:lnTo>
                <a:lnTo>
                  <a:pt x="15" y="44"/>
                </a:lnTo>
                <a:lnTo>
                  <a:pt x="16" y="43"/>
                </a:lnTo>
                <a:lnTo>
                  <a:pt x="16" y="40"/>
                </a:lnTo>
                <a:lnTo>
                  <a:pt x="17" y="37"/>
                </a:lnTo>
                <a:lnTo>
                  <a:pt x="18" y="36"/>
                </a:lnTo>
                <a:lnTo>
                  <a:pt x="20" y="33"/>
                </a:lnTo>
                <a:lnTo>
                  <a:pt x="21" y="32"/>
                </a:lnTo>
                <a:lnTo>
                  <a:pt x="22" y="30"/>
                </a:lnTo>
                <a:lnTo>
                  <a:pt x="24" y="28"/>
                </a:lnTo>
                <a:lnTo>
                  <a:pt x="25" y="26"/>
                </a:lnTo>
                <a:lnTo>
                  <a:pt x="26" y="25"/>
                </a:lnTo>
                <a:lnTo>
                  <a:pt x="29" y="23"/>
                </a:lnTo>
                <a:lnTo>
                  <a:pt x="30" y="22"/>
                </a:lnTo>
                <a:lnTo>
                  <a:pt x="33" y="21"/>
                </a:lnTo>
                <a:lnTo>
                  <a:pt x="34" y="19"/>
                </a:lnTo>
                <a:lnTo>
                  <a:pt x="36" y="18"/>
                </a:lnTo>
                <a:lnTo>
                  <a:pt x="38" y="16"/>
                </a:lnTo>
                <a:lnTo>
                  <a:pt x="41" y="16"/>
                </a:lnTo>
                <a:lnTo>
                  <a:pt x="42" y="15"/>
                </a:lnTo>
                <a:lnTo>
                  <a:pt x="45" y="14"/>
                </a:lnTo>
                <a:lnTo>
                  <a:pt x="47" y="14"/>
                </a:lnTo>
                <a:lnTo>
                  <a:pt x="49" y="12"/>
                </a:lnTo>
                <a:lnTo>
                  <a:pt x="51" y="12"/>
                </a:lnTo>
                <a:lnTo>
                  <a:pt x="54" y="12"/>
                </a:lnTo>
                <a:lnTo>
                  <a:pt x="56" y="12"/>
                </a:lnTo>
                <a:lnTo>
                  <a:pt x="58" y="12"/>
                </a:lnTo>
                <a:lnTo>
                  <a:pt x="5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58" name="Freeform 76"/>
          <p:cNvSpPr>
            <a:spLocks/>
          </p:cNvSpPr>
          <p:nvPr/>
        </p:nvSpPr>
        <p:spPr bwMode="auto">
          <a:xfrm>
            <a:off x="7712077" y="3416300"/>
            <a:ext cx="93663" cy="96838"/>
          </a:xfrm>
          <a:custGeom>
            <a:avLst/>
            <a:gdLst>
              <a:gd name="T0" fmla="*/ 59 w 59"/>
              <a:gd name="T1" fmla="*/ 59 h 61"/>
              <a:gd name="T2" fmla="*/ 57 w 59"/>
              <a:gd name="T3" fmla="*/ 53 h 61"/>
              <a:gd name="T4" fmla="*/ 56 w 59"/>
              <a:gd name="T5" fmla="*/ 46 h 61"/>
              <a:gd name="T6" fmla="*/ 55 w 59"/>
              <a:gd name="T7" fmla="*/ 40 h 61"/>
              <a:gd name="T8" fmla="*/ 52 w 59"/>
              <a:gd name="T9" fmla="*/ 35 h 61"/>
              <a:gd name="T10" fmla="*/ 49 w 59"/>
              <a:gd name="T11" fmla="*/ 30 h 61"/>
              <a:gd name="T12" fmla="*/ 47 w 59"/>
              <a:gd name="T13" fmla="*/ 25 h 61"/>
              <a:gd name="T14" fmla="*/ 43 w 59"/>
              <a:gd name="T15" fmla="*/ 21 h 61"/>
              <a:gd name="T16" fmla="*/ 39 w 59"/>
              <a:gd name="T17" fmla="*/ 16 h 61"/>
              <a:gd name="T18" fmla="*/ 35 w 59"/>
              <a:gd name="T19" fmla="*/ 12 h 61"/>
              <a:gd name="T20" fmla="*/ 30 w 59"/>
              <a:gd name="T21" fmla="*/ 9 h 61"/>
              <a:gd name="T22" fmla="*/ 26 w 59"/>
              <a:gd name="T23" fmla="*/ 7 h 61"/>
              <a:gd name="T24" fmla="*/ 21 w 59"/>
              <a:gd name="T25" fmla="*/ 4 h 61"/>
              <a:gd name="T26" fmla="*/ 14 w 59"/>
              <a:gd name="T27" fmla="*/ 2 h 61"/>
              <a:gd name="T28" fmla="*/ 9 w 59"/>
              <a:gd name="T29" fmla="*/ 1 h 61"/>
              <a:gd name="T30" fmla="*/ 4 w 59"/>
              <a:gd name="T31" fmla="*/ 0 h 61"/>
              <a:gd name="T32" fmla="*/ 0 w 59"/>
              <a:gd name="T33" fmla="*/ 12 h 61"/>
              <a:gd name="T34" fmla="*/ 5 w 59"/>
              <a:gd name="T35" fmla="*/ 12 h 61"/>
              <a:gd name="T36" fmla="*/ 10 w 59"/>
              <a:gd name="T37" fmla="*/ 12 h 61"/>
              <a:gd name="T38" fmla="*/ 14 w 59"/>
              <a:gd name="T39" fmla="*/ 14 h 61"/>
              <a:gd name="T40" fmla="*/ 18 w 59"/>
              <a:gd name="T41" fmla="*/ 16 h 61"/>
              <a:gd name="T42" fmla="*/ 22 w 59"/>
              <a:gd name="T43" fmla="*/ 18 h 61"/>
              <a:gd name="T44" fmla="*/ 26 w 59"/>
              <a:gd name="T45" fmla="*/ 21 h 61"/>
              <a:gd name="T46" fmla="*/ 30 w 59"/>
              <a:gd name="T47" fmla="*/ 23 h 61"/>
              <a:gd name="T48" fmla="*/ 34 w 59"/>
              <a:gd name="T49" fmla="*/ 26 h 61"/>
              <a:gd name="T50" fmla="*/ 36 w 59"/>
              <a:gd name="T51" fmla="*/ 30 h 61"/>
              <a:gd name="T52" fmla="*/ 39 w 59"/>
              <a:gd name="T53" fmla="*/ 33 h 61"/>
              <a:gd name="T54" fmla="*/ 42 w 59"/>
              <a:gd name="T55" fmla="*/ 37 h 61"/>
              <a:gd name="T56" fmla="*/ 43 w 59"/>
              <a:gd name="T57" fmla="*/ 43 h 61"/>
              <a:gd name="T58" fmla="*/ 46 w 59"/>
              <a:gd name="T59" fmla="*/ 47 h 61"/>
              <a:gd name="T60" fmla="*/ 46 w 59"/>
              <a:gd name="T61" fmla="*/ 51 h 61"/>
              <a:gd name="T62" fmla="*/ 47 w 59"/>
              <a:gd name="T63" fmla="*/ 57 h 61"/>
              <a:gd name="T64" fmla="*/ 47 w 59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1"/>
              <a:gd name="T101" fmla="*/ 59 w 59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1">
                <a:moveTo>
                  <a:pt x="59" y="61"/>
                </a:moveTo>
                <a:lnTo>
                  <a:pt x="59" y="59"/>
                </a:lnTo>
                <a:lnTo>
                  <a:pt x="57" y="56"/>
                </a:lnTo>
                <a:lnTo>
                  <a:pt x="57" y="53"/>
                </a:lnTo>
                <a:lnTo>
                  <a:pt x="57" y="50"/>
                </a:lnTo>
                <a:lnTo>
                  <a:pt x="56" y="46"/>
                </a:lnTo>
                <a:lnTo>
                  <a:pt x="56" y="43"/>
                </a:lnTo>
                <a:lnTo>
                  <a:pt x="55" y="40"/>
                </a:lnTo>
                <a:lnTo>
                  <a:pt x="53" y="37"/>
                </a:lnTo>
                <a:lnTo>
                  <a:pt x="52" y="35"/>
                </a:lnTo>
                <a:lnTo>
                  <a:pt x="51" y="32"/>
                </a:lnTo>
                <a:lnTo>
                  <a:pt x="49" y="30"/>
                </a:lnTo>
                <a:lnTo>
                  <a:pt x="48" y="28"/>
                </a:lnTo>
                <a:lnTo>
                  <a:pt x="47" y="25"/>
                </a:lnTo>
                <a:lnTo>
                  <a:pt x="44" y="22"/>
                </a:lnTo>
                <a:lnTo>
                  <a:pt x="43" y="21"/>
                </a:lnTo>
                <a:lnTo>
                  <a:pt x="42" y="18"/>
                </a:lnTo>
                <a:lnTo>
                  <a:pt x="39" y="16"/>
                </a:lnTo>
                <a:lnTo>
                  <a:pt x="38" y="14"/>
                </a:lnTo>
                <a:lnTo>
                  <a:pt x="35" y="12"/>
                </a:lnTo>
                <a:lnTo>
                  <a:pt x="32" y="11"/>
                </a:lnTo>
                <a:lnTo>
                  <a:pt x="30" y="9"/>
                </a:lnTo>
                <a:lnTo>
                  <a:pt x="27" y="8"/>
                </a:lnTo>
                <a:lnTo>
                  <a:pt x="26" y="7"/>
                </a:lnTo>
                <a:lnTo>
                  <a:pt x="23" y="5"/>
                </a:lnTo>
                <a:lnTo>
                  <a:pt x="21" y="4"/>
                </a:lnTo>
                <a:lnTo>
                  <a:pt x="18" y="2"/>
                </a:lnTo>
                <a:lnTo>
                  <a:pt x="14" y="2"/>
                </a:lnTo>
                <a:lnTo>
                  <a:pt x="12" y="1"/>
                </a:lnTo>
                <a:lnTo>
                  <a:pt x="9" y="1"/>
                </a:lnTo>
                <a:lnTo>
                  <a:pt x="6" y="1"/>
                </a:lnTo>
                <a:lnTo>
                  <a:pt x="4" y="0"/>
                </a:lnTo>
                <a:lnTo>
                  <a:pt x="0" y="0"/>
                </a:lnTo>
                <a:lnTo>
                  <a:pt x="0" y="12"/>
                </a:lnTo>
                <a:lnTo>
                  <a:pt x="2" y="12"/>
                </a:lnTo>
                <a:lnTo>
                  <a:pt x="5" y="12"/>
                </a:lnTo>
                <a:lnTo>
                  <a:pt x="8" y="12"/>
                </a:lnTo>
                <a:lnTo>
                  <a:pt x="10" y="12"/>
                </a:lnTo>
                <a:lnTo>
                  <a:pt x="12" y="14"/>
                </a:lnTo>
                <a:lnTo>
                  <a:pt x="14" y="14"/>
                </a:lnTo>
                <a:lnTo>
                  <a:pt x="17" y="15"/>
                </a:lnTo>
                <a:lnTo>
                  <a:pt x="18" y="16"/>
                </a:lnTo>
                <a:lnTo>
                  <a:pt x="21" y="16"/>
                </a:lnTo>
                <a:lnTo>
                  <a:pt x="22" y="18"/>
                </a:lnTo>
                <a:lnTo>
                  <a:pt x="25" y="19"/>
                </a:lnTo>
                <a:lnTo>
                  <a:pt x="26" y="21"/>
                </a:lnTo>
                <a:lnTo>
                  <a:pt x="29" y="22"/>
                </a:lnTo>
                <a:lnTo>
                  <a:pt x="30" y="23"/>
                </a:lnTo>
                <a:lnTo>
                  <a:pt x="31" y="25"/>
                </a:lnTo>
                <a:lnTo>
                  <a:pt x="34" y="26"/>
                </a:lnTo>
                <a:lnTo>
                  <a:pt x="35" y="28"/>
                </a:lnTo>
                <a:lnTo>
                  <a:pt x="36" y="30"/>
                </a:lnTo>
                <a:lnTo>
                  <a:pt x="38" y="32"/>
                </a:lnTo>
                <a:lnTo>
                  <a:pt x="39" y="33"/>
                </a:lnTo>
                <a:lnTo>
                  <a:pt x="40" y="36"/>
                </a:lnTo>
                <a:lnTo>
                  <a:pt x="42" y="37"/>
                </a:lnTo>
                <a:lnTo>
                  <a:pt x="43" y="40"/>
                </a:lnTo>
                <a:lnTo>
                  <a:pt x="43" y="43"/>
                </a:lnTo>
                <a:lnTo>
                  <a:pt x="44" y="44"/>
                </a:lnTo>
                <a:lnTo>
                  <a:pt x="46" y="47"/>
                </a:lnTo>
                <a:lnTo>
                  <a:pt x="46" y="50"/>
                </a:lnTo>
                <a:lnTo>
                  <a:pt x="46" y="51"/>
                </a:lnTo>
                <a:lnTo>
                  <a:pt x="47" y="54"/>
                </a:lnTo>
                <a:lnTo>
                  <a:pt x="47" y="57"/>
                </a:lnTo>
                <a:lnTo>
                  <a:pt x="47" y="60"/>
                </a:lnTo>
                <a:lnTo>
                  <a:pt x="47" y="61"/>
                </a:lnTo>
                <a:lnTo>
                  <a:pt x="59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59" name="Freeform 77"/>
          <p:cNvSpPr>
            <a:spLocks/>
          </p:cNvSpPr>
          <p:nvPr/>
        </p:nvSpPr>
        <p:spPr bwMode="auto">
          <a:xfrm>
            <a:off x="8696327" y="2287590"/>
            <a:ext cx="17463" cy="744537"/>
          </a:xfrm>
          <a:custGeom>
            <a:avLst/>
            <a:gdLst>
              <a:gd name="T0" fmla="*/ 5 w 11"/>
              <a:gd name="T1" fmla="*/ 0 h 469"/>
              <a:gd name="T2" fmla="*/ 0 w 11"/>
              <a:gd name="T3" fmla="*/ 0 h 469"/>
              <a:gd name="T4" fmla="*/ 0 w 11"/>
              <a:gd name="T5" fmla="*/ 469 h 469"/>
              <a:gd name="T6" fmla="*/ 11 w 11"/>
              <a:gd name="T7" fmla="*/ 469 h 469"/>
              <a:gd name="T8" fmla="*/ 11 w 11"/>
              <a:gd name="T9" fmla="*/ 0 h 469"/>
              <a:gd name="T10" fmla="*/ 5 w 11"/>
              <a:gd name="T11" fmla="*/ 0 h 4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469"/>
              <a:gd name="T20" fmla="*/ 11 w 11"/>
              <a:gd name="T21" fmla="*/ 469 h 4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469">
                <a:moveTo>
                  <a:pt x="5" y="0"/>
                </a:moveTo>
                <a:lnTo>
                  <a:pt x="0" y="0"/>
                </a:lnTo>
                <a:lnTo>
                  <a:pt x="0" y="469"/>
                </a:lnTo>
                <a:lnTo>
                  <a:pt x="11" y="469"/>
                </a:lnTo>
                <a:lnTo>
                  <a:pt x="11" y="0"/>
                </a:lnTo>
                <a:lnTo>
                  <a:pt x="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60" name="Freeform 78"/>
          <p:cNvSpPr>
            <a:spLocks/>
          </p:cNvSpPr>
          <p:nvPr/>
        </p:nvSpPr>
        <p:spPr bwMode="auto">
          <a:xfrm>
            <a:off x="7389813" y="2287590"/>
            <a:ext cx="19050" cy="744537"/>
          </a:xfrm>
          <a:custGeom>
            <a:avLst/>
            <a:gdLst>
              <a:gd name="T0" fmla="*/ 5 w 12"/>
              <a:gd name="T1" fmla="*/ 0 h 469"/>
              <a:gd name="T2" fmla="*/ 0 w 12"/>
              <a:gd name="T3" fmla="*/ 0 h 469"/>
              <a:gd name="T4" fmla="*/ 0 w 12"/>
              <a:gd name="T5" fmla="*/ 469 h 469"/>
              <a:gd name="T6" fmla="*/ 12 w 12"/>
              <a:gd name="T7" fmla="*/ 469 h 469"/>
              <a:gd name="T8" fmla="*/ 12 w 12"/>
              <a:gd name="T9" fmla="*/ 0 h 469"/>
              <a:gd name="T10" fmla="*/ 5 w 12"/>
              <a:gd name="T11" fmla="*/ 0 h 4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469"/>
              <a:gd name="T20" fmla="*/ 12 w 12"/>
              <a:gd name="T21" fmla="*/ 469 h 4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469">
                <a:moveTo>
                  <a:pt x="5" y="0"/>
                </a:moveTo>
                <a:lnTo>
                  <a:pt x="0" y="0"/>
                </a:lnTo>
                <a:lnTo>
                  <a:pt x="0" y="469"/>
                </a:lnTo>
                <a:lnTo>
                  <a:pt x="12" y="469"/>
                </a:lnTo>
                <a:lnTo>
                  <a:pt x="12" y="0"/>
                </a:lnTo>
                <a:lnTo>
                  <a:pt x="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61" name="Freeform 79"/>
          <p:cNvSpPr>
            <a:spLocks/>
          </p:cNvSpPr>
          <p:nvPr/>
        </p:nvSpPr>
        <p:spPr bwMode="auto">
          <a:xfrm>
            <a:off x="7818438" y="3852863"/>
            <a:ext cx="17462" cy="150812"/>
          </a:xfrm>
          <a:custGeom>
            <a:avLst/>
            <a:gdLst>
              <a:gd name="T0" fmla="*/ 5 w 11"/>
              <a:gd name="T1" fmla="*/ 84 h 95"/>
              <a:gd name="T2" fmla="*/ 11 w 11"/>
              <a:gd name="T3" fmla="*/ 90 h 95"/>
              <a:gd name="T4" fmla="*/ 11 w 11"/>
              <a:gd name="T5" fmla="*/ 0 h 95"/>
              <a:gd name="T6" fmla="*/ 0 w 11"/>
              <a:gd name="T7" fmla="*/ 0 h 95"/>
              <a:gd name="T8" fmla="*/ 0 w 11"/>
              <a:gd name="T9" fmla="*/ 90 h 95"/>
              <a:gd name="T10" fmla="*/ 5 w 11"/>
              <a:gd name="T11" fmla="*/ 95 h 95"/>
              <a:gd name="T12" fmla="*/ 0 w 11"/>
              <a:gd name="T13" fmla="*/ 90 h 95"/>
              <a:gd name="T14" fmla="*/ 0 w 11"/>
              <a:gd name="T15" fmla="*/ 95 h 95"/>
              <a:gd name="T16" fmla="*/ 5 w 11"/>
              <a:gd name="T17" fmla="*/ 95 h 95"/>
              <a:gd name="T18" fmla="*/ 5 w 11"/>
              <a:gd name="T19" fmla="*/ 84 h 9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"/>
              <a:gd name="T31" fmla="*/ 0 h 95"/>
              <a:gd name="T32" fmla="*/ 11 w 11"/>
              <a:gd name="T33" fmla="*/ 95 h 9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" h="95">
                <a:moveTo>
                  <a:pt x="5" y="84"/>
                </a:moveTo>
                <a:lnTo>
                  <a:pt x="11" y="90"/>
                </a:lnTo>
                <a:lnTo>
                  <a:pt x="11" y="0"/>
                </a:lnTo>
                <a:lnTo>
                  <a:pt x="0" y="0"/>
                </a:lnTo>
                <a:lnTo>
                  <a:pt x="0" y="90"/>
                </a:lnTo>
                <a:lnTo>
                  <a:pt x="5" y="95"/>
                </a:lnTo>
                <a:lnTo>
                  <a:pt x="0" y="90"/>
                </a:lnTo>
                <a:lnTo>
                  <a:pt x="0" y="95"/>
                </a:lnTo>
                <a:lnTo>
                  <a:pt x="5" y="95"/>
                </a:lnTo>
                <a:lnTo>
                  <a:pt x="5" y="8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62" name="Freeform 80"/>
          <p:cNvSpPr>
            <a:spLocks/>
          </p:cNvSpPr>
          <p:nvPr/>
        </p:nvSpPr>
        <p:spPr bwMode="auto">
          <a:xfrm>
            <a:off x="7826377" y="3986213"/>
            <a:ext cx="460375" cy="17462"/>
          </a:xfrm>
          <a:custGeom>
            <a:avLst/>
            <a:gdLst>
              <a:gd name="T0" fmla="*/ 279 w 290"/>
              <a:gd name="T1" fmla="*/ 6 h 11"/>
              <a:gd name="T2" fmla="*/ 285 w 290"/>
              <a:gd name="T3" fmla="*/ 0 h 11"/>
              <a:gd name="T4" fmla="*/ 0 w 290"/>
              <a:gd name="T5" fmla="*/ 0 h 11"/>
              <a:gd name="T6" fmla="*/ 0 w 290"/>
              <a:gd name="T7" fmla="*/ 11 h 11"/>
              <a:gd name="T8" fmla="*/ 285 w 290"/>
              <a:gd name="T9" fmla="*/ 11 h 11"/>
              <a:gd name="T10" fmla="*/ 290 w 290"/>
              <a:gd name="T11" fmla="*/ 6 h 11"/>
              <a:gd name="T12" fmla="*/ 285 w 290"/>
              <a:gd name="T13" fmla="*/ 11 h 11"/>
              <a:gd name="T14" fmla="*/ 290 w 290"/>
              <a:gd name="T15" fmla="*/ 11 h 11"/>
              <a:gd name="T16" fmla="*/ 290 w 290"/>
              <a:gd name="T17" fmla="*/ 6 h 11"/>
              <a:gd name="T18" fmla="*/ 279 w 290"/>
              <a:gd name="T19" fmla="*/ 6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0"/>
              <a:gd name="T31" fmla="*/ 0 h 11"/>
              <a:gd name="T32" fmla="*/ 290 w 290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0" h="11">
                <a:moveTo>
                  <a:pt x="279" y="6"/>
                </a:moveTo>
                <a:lnTo>
                  <a:pt x="285" y="0"/>
                </a:lnTo>
                <a:lnTo>
                  <a:pt x="0" y="0"/>
                </a:lnTo>
                <a:lnTo>
                  <a:pt x="0" y="11"/>
                </a:lnTo>
                <a:lnTo>
                  <a:pt x="285" y="11"/>
                </a:lnTo>
                <a:lnTo>
                  <a:pt x="290" y="6"/>
                </a:lnTo>
                <a:lnTo>
                  <a:pt x="285" y="11"/>
                </a:lnTo>
                <a:lnTo>
                  <a:pt x="290" y="11"/>
                </a:lnTo>
                <a:lnTo>
                  <a:pt x="290" y="6"/>
                </a:lnTo>
                <a:lnTo>
                  <a:pt x="279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63" name="Freeform 81"/>
          <p:cNvSpPr>
            <a:spLocks/>
          </p:cNvSpPr>
          <p:nvPr/>
        </p:nvSpPr>
        <p:spPr bwMode="auto">
          <a:xfrm>
            <a:off x="8269288" y="3843338"/>
            <a:ext cx="17462" cy="152400"/>
          </a:xfrm>
          <a:custGeom>
            <a:avLst/>
            <a:gdLst>
              <a:gd name="T0" fmla="*/ 6 w 11"/>
              <a:gd name="T1" fmla="*/ 11 h 96"/>
              <a:gd name="T2" fmla="*/ 0 w 11"/>
              <a:gd name="T3" fmla="*/ 6 h 96"/>
              <a:gd name="T4" fmla="*/ 0 w 11"/>
              <a:gd name="T5" fmla="*/ 96 h 96"/>
              <a:gd name="T6" fmla="*/ 11 w 11"/>
              <a:gd name="T7" fmla="*/ 96 h 96"/>
              <a:gd name="T8" fmla="*/ 11 w 11"/>
              <a:gd name="T9" fmla="*/ 6 h 96"/>
              <a:gd name="T10" fmla="*/ 6 w 11"/>
              <a:gd name="T11" fmla="*/ 0 h 96"/>
              <a:gd name="T12" fmla="*/ 11 w 11"/>
              <a:gd name="T13" fmla="*/ 6 h 96"/>
              <a:gd name="T14" fmla="*/ 11 w 11"/>
              <a:gd name="T15" fmla="*/ 0 h 96"/>
              <a:gd name="T16" fmla="*/ 6 w 11"/>
              <a:gd name="T17" fmla="*/ 0 h 96"/>
              <a:gd name="T18" fmla="*/ 6 w 11"/>
              <a:gd name="T19" fmla="*/ 11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"/>
              <a:gd name="T31" fmla="*/ 0 h 96"/>
              <a:gd name="T32" fmla="*/ 11 w 11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" h="96">
                <a:moveTo>
                  <a:pt x="6" y="11"/>
                </a:moveTo>
                <a:lnTo>
                  <a:pt x="0" y="6"/>
                </a:lnTo>
                <a:lnTo>
                  <a:pt x="0" y="96"/>
                </a:lnTo>
                <a:lnTo>
                  <a:pt x="11" y="96"/>
                </a:lnTo>
                <a:lnTo>
                  <a:pt x="11" y="6"/>
                </a:lnTo>
                <a:lnTo>
                  <a:pt x="6" y="0"/>
                </a:lnTo>
                <a:lnTo>
                  <a:pt x="11" y="6"/>
                </a:lnTo>
                <a:lnTo>
                  <a:pt x="11" y="0"/>
                </a:lnTo>
                <a:lnTo>
                  <a:pt x="6" y="0"/>
                </a:lnTo>
                <a:lnTo>
                  <a:pt x="6" y="1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64" name="Freeform 82"/>
          <p:cNvSpPr>
            <a:spLocks/>
          </p:cNvSpPr>
          <p:nvPr/>
        </p:nvSpPr>
        <p:spPr bwMode="auto">
          <a:xfrm>
            <a:off x="7818440" y="3843338"/>
            <a:ext cx="460375" cy="17462"/>
          </a:xfrm>
          <a:custGeom>
            <a:avLst/>
            <a:gdLst>
              <a:gd name="T0" fmla="*/ 11 w 290"/>
              <a:gd name="T1" fmla="*/ 6 h 11"/>
              <a:gd name="T2" fmla="*/ 5 w 290"/>
              <a:gd name="T3" fmla="*/ 11 h 11"/>
              <a:gd name="T4" fmla="*/ 290 w 290"/>
              <a:gd name="T5" fmla="*/ 11 h 11"/>
              <a:gd name="T6" fmla="*/ 290 w 290"/>
              <a:gd name="T7" fmla="*/ 0 h 11"/>
              <a:gd name="T8" fmla="*/ 5 w 290"/>
              <a:gd name="T9" fmla="*/ 0 h 11"/>
              <a:gd name="T10" fmla="*/ 0 w 290"/>
              <a:gd name="T11" fmla="*/ 6 h 11"/>
              <a:gd name="T12" fmla="*/ 5 w 290"/>
              <a:gd name="T13" fmla="*/ 0 h 11"/>
              <a:gd name="T14" fmla="*/ 0 w 290"/>
              <a:gd name="T15" fmla="*/ 0 h 11"/>
              <a:gd name="T16" fmla="*/ 0 w 290"/>
              <a:gd name="T17" fmla="*/ 6 h 11"/>
              <a:gd name="T18" fmla="*/ 11 w 290"/>
              <a:gd name="T19" fmla="*/ 6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0"/>
              <a:gd name="T31" fmla="*/ 0 h 11"/>
              <a:gd name="T32" fmla="*/ 290 w 290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0" h="11">
                <a:moveTo>
                  <a:pt x="11" y="6"/>
                </a:moveTo>
                <a:lnTo>
                  <a:pt x="5" y="11"/>
                </a:lnTo>
                <a:lnTo>
                  <a:pt x="290" y="11"/>
                </a:lnTo>
                <a:lnTo>
                  <a:pt x="290" y="0"/>
                </a:lnTo>
                <a:lnTo>
                  <a:pt x="5" y="0"/>
                </a:lnTo>
                <a:lnTo>
                  <a:pt x="0" y="6"/>
                </a:lnTo>
                <a:lnTo>
                  <a:pt x="5" y="0"/>
                </a:lnTo>
                <a:lnTo>
                  <a:pt x="0" y="0"/>
                </a:lnTo>
                <a:lnTo>
                  <a:pt x="0" y="6"/>
                </a:lnTo>
                <a:lnTo>
                  <a:pt x="11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65" name="Freeform 83"/>
          <p:cNvSpPr>
            <a:spLocks/>
          </p:cNvSpPr>
          <p:nvPr/>
        </p:nvSpPr>
        <p:spPr bwMode="auto">
          <a:xfrm>
            <a:off x="8667752" y="3883027"/>
            <a:ext cx="74613" cy="80963"/>
          </a:xfrm>
          <a:custGeom>
            <a:avLst/>
            <a:gdLst>
              <a:gd name="T0" fmla="*/ 23 w 47"/>
              <a:gd name="T1" fmla="*/ 51 h 51"/>
              <a:gd name="T2" fmla="*/ 26 w 47"/>
              <a:gd name="T3" fmla="*/ 51 h 51"/>
              <a:gd name="T4" fmla="*/ 29 w 47"/>
              <a:gd name="T5" fmla="*/ 51 h 51"/>
              <a:gd name="T6" fmla="*/ 30 w 47"/>
              <a:gd name="T7" fmla="*/ 50 h 51"/>
              <a:gd name="T8" fmla="*/ 33 w 47"/>
              <a:gd name="T9" fmla="*/ 50 h 51"/>
              <a:gd name="T10" fmla="*/ 35 w 47"/>
              <a:gd name="T11" fmla="*/ 48 h 51"/>
              <a:gd name="T12" fmla="*/ 37 w 47"/>
              <a:gd name="T13" fmla="*/ 47 h 51"/>
              <a:gd name="T14" fmla="*/ 39 w 47"/>
              <a:gd name="T15" fmla="*/ 44 h 51"/>
              <a:gd name="T16" fmla="*/ 40 w 47"/>
              <a:gd name="T17" fmla="*/ 43 h 51"/>
              <a:gd name="T18" fmla="*/ 43 w 47"/>
              <a:gd name="T19" fmla="*/ 40 h 51"/>
              <a:gd name="T20" fmla="*/ 44 w 47"/>
              <a:gd name="T21" fmla="*/ 38 h 51"/>
              <a:gd name="T22" fmla="*/ 46 w 47"/>
              <a:gd name="T23" fmla="*/ 36 h 51"/>
              <a:gd name="T24" fmla="*/ 46 w 47"/>
              <a:gd name="T25" fmla="*/ 33 h 51"/>
              <a:gd name="T26" fmla="*/ 47 w 47"/>
              <a:gd name="T27" fmla="*/ 31 h 51"/>
              <a:gd name="T28" fmla="*/ 47 w 47"/>
              <a:gd name="T29" fmla="*/ 29 h 51"/>
              <a:gd name="T30" fmla="*/ 47 w 47"/>
              <a:gd name="T31" fmla="*/ 26 h 51"/>
              <a:gd name="T32" fmla="*/ 47 w 47"/>
              <a:gd name="T33" fmla="*/ 23 h 51"/>
              <a:gd name="T34" fmla="*/ 47 w 47"/>
              <a:gd name="T35" fmla="*/ 20 h 51"/>
              <a:gd name="T36" fmla="*/ 46 w 47"/>
              <a:gd name="T37" fmla="*/ 17 h 51"/>
              <a:gd name="T38" fmla="*/ 44 w 47"/>
              <a:gd name="T39" fmla="*/ 14 h 51"/>
              <a:gd name="T40" fmla="*/ 43 w 47"/>
              <a:gd name="T41" fmla="*/ 13 h 51"/>
              <a:gd name="T42" fmla="*/ 42 w 47"/>
              <a:gd name="T43" fmla="*/ 10 h 51"/>
              <a:gd name="T44" fmla="*/ 40 w 47"/>
              <a:gd name="T45" fmla="*/ 7 h 51"/>
              <a:gd name="T46" fmla="*/ 38 w 47"/>
              <a:gd name="T47" fmla="*/ 6 h 51"/>
              <a:gd name="T48" fmla="*/ 35 w 47"/>
              <a:gd name="T49" fmla="*/ 5 h 51"/>
              <a:gd name="T50" fmla="*/ 34 w 47"/>
              <a:gd name="T51" fmla="*/ 3 h 51"/>
              <a:gd name="T52" fmla="*/ 31 w 47"/>
              <a:gd name="T53" fmla="*/ 2 h 51"/>
              <a:gd name="T54" fmla="*/ 29 w 47"/>
              <a:gd name="T55" fmla="*/ 2 h 51"/>
              <a:gd name="T56" fmla="*/ 27 w 47"/>
              <a:gd name="T57" fmla="*/ 0 h 51"/>
              <a:gd name="T58" fmla="*/ 25 w 47"/>
              <a:gd name="T59" fmla="*/ 0 h 51"/>
              <a:gd name="T60" fmla="*/ 22 w 47"/>
              <a:gd name="T61" fmla="*/ 0 h 51"/>
              <a:gd name="T62" fmla="*/ 20 w 47"/>
              <a:gd name="T63" fmla="*/ 0 h 51"/>
              <a:gd name="T64" fmla="*/ 18 w 47"/>
              <a:gd name="T65" fmla="*/ 2 h 51"/>
              <a:gd name="T66" fmla="*/ 16 w 47"/>
              <a:gd name="T67" fmla="*/ 2 h 51"/>
              <a:gd name="T68" fmla="*/ 13 w 47"/>
              <a:gd name="T69" fmla="*/ 3 h 51"/>
              <a:gd name="T70" fmla="*/ 12 w 47"/>
              <a:gd name="T71" fmla="*/ 5 h 51"/>
              <a:gd name="T72" fmla="*/ 9 w 47"/>
              <a:gd name="T73" fmla="*/ 6 h 51"/>
              <a:gd name="T74" fmla="*/ 6 w 47"/>
              <a:gd name="T75" fmla="*/ 7 h 51"/>
              <a:gd name="T76" fmla="*/ 5 w 47"/>
              <a:gd name="T77" fmla="*/ 10 h 51"/>
              <a:gd name="T78" fmla="*/ 4 w 47"/>
              <a:gd name="T79" fmla="*/ 13 h 51"/>
              <a:gd name="T80" fmla="*/ 2 w 47"/>
              <a:gd name="T81" fmla="*/ 14 h 51"/>
              <a:gd name="T82" fmla="*/ 1 w 47"/>
              <a:gd name="T83" fmla="*/ 17 h 51"/>
              <a:gd name="T84" fmla="*/ 0 w 47"/>
              <a:gd name="T85" fmla="*/ 20 h 51"/>
              <a:gd name="T86" fmla="*/ 0 w 47"/>
              <a:gd name="T87" fmla="*/ 23 h 51"/>
              <a:gd name="T88" fmla="*/ 0 w 47"/>
              <a:gd name="T89" fmla="*/ 26 h 51"/>
              <a:gd name="T90" fmla="*/ 0 w 47"/>
              <a:gd name="T91" fmla="*/ 29 h 51"/>
              <a:gd name="T92" fmla="*/ 0 w 47"/>
              <a:gd name="T93" fmla="*/ 31 h 51"/>
              <a:gd name="T94" fmla="*/ 1 w 47"/>
              <a:gd name="T95" fmla="*/ 33 h 51"/>
              <a:gd name="T96" fmla="*/ 1 w 47"/>
              <a:gd name="T97" fmla="*/ 36 h 51"/>
              <a:gd name="T98" fmla="*/ 2 w 47"/>
              <a:gd name="T99" fmla="*/ 38 h 51"/>
              <a:gd name="T100" fmla="*/ 4 w 47"/>
              <a:gd name="T101" fmla="*/ 40 h 51"/>
              <a:gd name="T102" fmla="*/ 6 w 47"/>
              <a:gd name="T103" fmla="*/ 43 h 51"/>
              <a:gd name="T104" fmla="*/ 8 w 47"/>
              <a:gd name="T105" fmla="*/ 44 h 51"/>
              <a:gd name="T106" fmla="*/ 10 w 47"/>
              <a:gd name="T107" fmla="*/ 47 h 51"/>
              <a:gd name="T108" fmla="*/ 12 w 47"/>
              <a:gd name="T109" fmla="*/ 48 h 51"/>
              <a:gd name="T110" fmla="*/ 14 w 47"/>
              <a:gd name="T111" fmla="*/ 50 h 51"/>
              <a:gd name="T112" fmla="*/ 17 w 47"/>
              <a:gd name="T113" fmla="*/ 50 h 51"/>
              <a:gd name="T114" fmla="*/ 18 w 47"/>
              <a:gd name="T115" fmla="*/ 51 h 51"/>
              <a:gd name="T116" fmla="*/ 21 w 47"/>
              <a:gd name="T117" fmla="*/ 51 h 51"/>
              <a:gd name="T118" fmla="*/ 23 w 47"/>
              <a:gd name="T119" fmla="*/ 51 h 5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7"/>
              <a:gd name="T181" fmla="*/ 0 h 51"/>
              <a:gd name="T182" fmla="*/ 47 w 47"/>
              <a:gd name="T183" fmla="*/ 51 h 5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7" h="51">
                <a:moveTo>
                  <a:pt x="23" y="26"/>
                </a:moveTo>
                <a:lnTo>
                  <a:pt x="23" y="51"/>
                </a:lnTo>
                <a:lnTo>
                  <a:pt x="25" y="51"/>
                </a:lnTo>
                <a:lnTo>
                  <a:pt x="26" y="51"/>
                </a:lnTo>
                <a:lnTo>
                  <a:pt x="27" y="51"/>
                </a:lnTo>
                <a:lnTo>
                  <a:pt x="29" y="51"/>
                </a:lnTo>
                <a:lnTo>
                  <a:pt x="29" y="50"/>
                </a:lnTo>
                <a:lnTo>
                  <a:pt x="30" y="50"/>
                </a:lnTo>
                <a:lnTo>
                  <a:pt x="31" y="50"/>
                </a:lnTo>
                <a:lnTo>
                  <a:pt x="33" y="50"/>
                </a:lnTo>
                <a:lnTo>
                  <a:pt x="34" y="48"/>
                </a:lnTo>
                <a:lnTo>
                  <a:pt x="35" y="48"/>
                </a:lnTo>
                <a:lnTo>
                  <a:pt x="35" y="47"/>
                </a:lnTo>
                <a:lnTo>
                  <a:pt x="37" y="47"/>
                </a:lnTo>
                <a:lnTo>
                  <a:pt x="38" y="45"/>
                </a:lnTo>
                <a:lnTo>
                  <a:pt x="39" y="44"/>
                </a:lnTo>
                <a:lnTo>
                  <a:pt x="40" y="44"/>
                </a:lnTo>
                <a:lnTo>
                  <a:pt x="40" y="43"/>
                </a:lnTo>
                <a:lnTo>
                  <a:pt x="42" y="41"/>
                </a:lnTo>
                <a:lnTo>
                  <a:pt x="43" y="40"/>
                </a:lnTo>
                <a:lnTo>
                  <a:pt x="43" y="38"/>
                </a:lnTo>
                <a:lnTo>
                  <a:pt x="44" y="38"/>
                </a:lnTo>
                <a:lnTo>
                  <a:pt x="44" y="37"/>
                </a:lnTo>
                <a:lnTo>
                  <a:pt x="46" y="36"/>
                </a:lnTo>
                <a:lnTo>
                  <a:pt x="46" y="34"/>
                </a:lnTo>
                <a:lnTo>
                  <a:pt x="46" y="33"/>
                </a:lnTo>
                <a:lnTo>
                  <a:pt x="46" y="31"/>
                </a:lnTo>
                <a:lnTo>
                  <a:pt x="47" y="31"/>
                </a:lnTo>
                <a:lnTo>
                  <a:pt x="47" y="30"/>
                </a:lnTo>
                <a:lnTo>
                  <a:pt x="47" y="29"/>
                </a:lnTo>
                <a:lnTo>
                  <a:pt x="47" y="27"/>
                </a:lnTo>
                <a:lnTo>
                  <a:pt x="47" y="26"/>
                </a:lnTo>
                <a:lnTo>
                  <a:pt x="47" y="24"/>
                </a:lnTo>
                <a:lnTo>
                  <a:pt x="47" y="23"/>
                </a:lnTo>
                <a:lnTo>
                  <a:pt x="47" y="21"/>
                </a:lnTo>
                <a:lnTo>
                  <a:pt x="47" y="20"/>
                </a:lnTo>
                <a:lnTo>
                  <a:pt x="46" y="19"/>
                </a:lnTo>
                <a:lnTo>
                  <a:pt x="46" y="17"/>
                </a:lnTo>
                <a:lnTo>
                  <a:pt x="46" y="16"/>
                </a:lnTo>
                <a:lnTo>
                  <a:pt x="44" y="14"/>
                </a:lnTo>
                <a:lnTo>
                  <a:pt x="44" y="13"/>
                </a:lnTo>
                <a:lnTo>
                  <a:pt x="43" y="13"/>
                </a:lnTo>
                <a:lnTo>
                  <a:pt x="43" y="12"/>
                </a:lnTo>
                <a:lnTo>
                  <a:pt x="42" y="10"/>
                </a:lnTo>
                <a:lnTo>
                  <a:pt x="40" y="9"/>
                </a:lnTo>
                <a:lnTo>
                  <a:pt x="40" y="7"/>
                </a:lnTo>
                <a:lnTo>
                  <a:pt x="39" y="7"/>
                </a:lnTo>
                <a:lnTo>
                  <a:pt x="38" y="6"/>
                </a:lnTo>
                <a:lnTo>
                  <a:pt x="37" y="5"/>
                </a:lnTo>
                <a:lnTo>
                  <a:pt x="35" y="5"/>
                </a:lnTo>
                <a:lnTo>
                  <a:pt x="35" y="3"/>
                </a:lnTo>
                <a:lnTo>
                  <a:pt x="34" y="3"/>
                </a:lnTo>
                <a:lnTo>
                  <a:pt x="33" y="2"/>
                </a:lnTo>
                <a:lnTo>
                  <a:pt x="31" y="2"/>
                </a:lnTo>
                <a:lnTo>
                  <a:pt x="30" y="2"/>
                </a:lnTo>
                <a:lnTo>
                  <a:pt x="29" y="2"/>
                </a:lnTo>
                <a:lnTo>
                  <a:pt x="29" y="0"/>
                </a:lnTo>
                <a:lnTo>
                  <a:pt x="27" y="0"/>
                </a:lnTo>
                <a:lnTo>
                  <a:pt x="26" y="0"/>
                </a:lnTo>
                <a:lnTo>
                  <a:pt x="25" y="0"/>
                </a:lnTo>
                <a:lnTo>
                  <a:pt x="23" y="0"/>
                </a:lnTo>
                <a:lnTo>
                  <a:pt x="22" y="0"/>
                </a:lnTo>
                <a:lnTo>
                  <a:pt x="21" y="0"/>
                </a:lnTo>
                <a:lnTo>
                  <a:pt x="20" y="0"/>
                </a:lnTo>
                <a:lnTo>
                  <a:pt x="18" y="0"/>
                </a:lnTo>
                <a:lnTo>
                  <a:pt x="18" y="2"/>
                </a:lnTo>
                <a:lnTo>
                  <a:pt x="17" y="2"/>
                </a:lnTo>
                <a:lnTo>
                  <a:pt x="16" y="2"/>
                </a:lnTo>
                <a:lnTo>
                  <a:pt x="14" y="2"/>
                </a:lnTo>
                <a:lnTo>
                  <a:pt x="13" y="3"/>
                </a:lnTo>
                <a:lnTo>
                  <a:pt x="12" y="3"/>
                </a:lnTo>
                <a:lnTo>
                  <a:pt x="12" y="5"/>
                </a:lnTo>
                <a:lnTo>
                  <a:pt x="10" y="5"/>
                </a:lnTo>
                <a:lnTo>
                  <a:pt x="9" y="6"/>
                </a:lnTo>
                <a:lnTo>
                  <a:pt x="8" y="7"/>
                </a:lnTo>
                <a:lnTo>
                  <a:pt x="6" y="7"/>
                </a:lnTo>
                <a:lnTo>
                  <a:pt x="6" y="9"/>
                </a:lnTo>
                <a:lnTo>
                  <a:pt x="5" y="10"/>
                </a:lnTo>
                <a:lnTo>
                  <a:pt x="4" y="12"/>
                </a:lnTo>
                <a:lnTo>
                  <a:pt x="4" y="13"/>
                </a:lnTo>
                <a:lnTo>
                  <a:pt x="2" y="13"/>
                </a:lnTo>
                <a:lnTo>
                  <a:pt x="2" y="14"/>
                </a:lnTo>
                <a:lnTo>
                  <a:pt x="1" y="16"/>
                </a:lnTo>
                <a:lnTo>
                  <a:pt x="1" y="17"/>
                </a:lnTo>
                <a:lnTo>
                  <a:pt x="1" y="19"/>
                </a:lnTo>
                <a:lnTo>
                  <a:pt x="0" y="20"/>
                </a:lnTo>
                <a:lnTo>
                  <a:pt x="0" y="21"/>
                </a:lnTo>
                <a:lnTo>
                  <a:pt x="0" y="23"/>
                </a:lnTo>
                <a:lnTo>
                  <a:pt x="0" y="24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0" y="30"/>
                </a:lnTo>
                <a:lnTo>
                  <a:pt x="0" y="31"/>
                </a:lnTo>
                <a:lnTo>
                  <a:pt x="1" y="31"/>
                </a:lnTo>
                <a:lnTo>
                  <a:pt x="1" y="33"/>
                </a:lnTo>
                <a:lnTo>
                  <a:pt x="1" y="34"/>
                </a:lnTo>
                <a:lnTo>
                  <a:pt x="1" y="36"/>
                </a:lnTo>
                <a:lnTo>
                  <a:pt x="2" y="37"/>
                </a:lnTo>
                <a:lnTo>
                  <a:pt x="2" y="38"/>
                </a:lnTo>
                <a:lnTo>
                  <a:pt x="4" y="38"/>
                </a:lnTo>
                <a:lnTo>
                  <a:pt x="4" y="40"/>
                </a:lnTo>
                <a:lnTo>
                  <a:pt x="5" y="41"/>
                </a:lnTo>
                <a:lnTo>
                  <a:pt x="6" y="43"/>
                </a:lnTo>
                <a:lnTo>
                  <a:pt x="6" y="44"/>
                </a:lnTo>
                <a:lnTo>
                  <a:pt x="8" y="44"/>
                </a:lnTo>
                <a:lnTo>
                  <a:pt x="9" y="45"/>
                </a:lnTo>
                <a:lnTo>
                  <a:pt x="10" y="47"/>
                </a:lnTo>
                <a:lnTo>
                  <a:pt x="12" y="47"/>
                </a:lnTo>
                <a:lnTo>
                  <a:pt x="12" y="48"/>
                </a:lnTo>
                <a:lnTo>
                  <a:pt x="13" y="48"/>
                </a:lnTo>
                <a:lnTo>
                  <a:pt x="14" y="50"/>
                </a:lnTo>
                <a:lnTo>
                  <a:pt x="16" y="50"/>
                </a:lnTo>
                <a:lnTo>
                  <a:pt x="17" y="50"/>
                </a:lnTo>
                <a:lnTo>
                  <a:pt x="18" y="50"/>
                </a:lnTo>
                <a:lnTo>
                  <a:pt x="18" y="51"/>
                </a:lnTo>
                <a:lnTo>
                  <a:pt x="20" y="51"/>
                </a:lnTo>
                <a:lnTo>
                  <a:pt x="21" y="51"/>
                </a:lnTo>
                <a:lnTo>
                  <a:pt x="22" y="51"/>
                </a:lnTo>
                <a:lnTo>
                  <a:pt x="23" y="51"/>
                </a:lnTo>
                <a:lnTo>
                  <a:pt x="23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66" name="Freeform 84"/>
          <p:cNvSpPr>
            <a:spLocks/>
          </p:cNvSpPr>
          <p:nvPr/>
        </p:nvSpPr>
        <p:spPr bwMode="auto">
          <a:xfrm>
            <a:off x="8278813" y="3913188"/>
            <a:ext cx="425450" cy="19050"/>
          </a:xfrm>
          <a:custGeom>
            <a:avLst/>
            <a:gdLst>
              <a:gd name="T0" fmla="*/ 0 w 268"/>
              <a:gd name="T1" fmla="*/ 7 h 12"/>
              <a:gd name="T2" fmla="*/ 0 w 268"/>
              <a:gd name="T3" fmla="*/ 12 h 12"/>
              <a:gd name="T4" fmla="*/ 268 w 268"/>
              <a:gd name="T5" fmla="*/ 12 h 12"/>
              <a:gd name="T6" fmla="*/ 268 w 268"/>
              <a:gd name="T7" fmla="*/ 0 h 12"/>
              <a:gd name="T8" fmla="*/ 0 w 268"/>
              <a:gd name="T9" fmla="*/ 0 h 12"/>
              <a:gd name="T10" fmla="*/ 0 w 268"/>
              <a:gd name="T11" fmla="*/ 7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8"/>
              <a:gd name="T19" fmla="*/ 0 h 12"/>
              <a:gd name="T20" fmla="*/ 268 w 268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8" h="12">
                <a:moveTo>
                  <a:pt x="0" y="7"/>
                </a:moveTo>
                <a:lnTo>
                  <a:pt x="0" y="12"/>
                </a:lnTo>
                <a:lnTo>
                  <a:pt x="268" y="12"/>
                </a:lnTo>
                <a:lnTo>
                  <a:pt x="268" y="0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67" name="Freeform 85"/>
          <p:cNvSpPr>
            <a:spLocks/>
          </p:cNvSpPr>
          <p:nvPr/>
        </p:nvSpPr>
        <p:spPr bwMode="auto">
          <a:xfrm>
            <a:off x="7361238" y="3883027"/>
            <a:ext cx="74612" cy="80963"/>
          </a:xfrm>
          <a:custGeom>
            <a:avLst/>
            <a:gdLst>
              <a:gd name="T0" fmla="*/ 23 w 47"/>
              <a:gd name="T1" fmla="*/ 0 h 51"/>
              <a:gd name="T2" fmla="*/ 20 w 47"/>
              <a:gd name="T3" fmla="*/ 0 h 51"/>
              <a:gd name="T4" fmla="*/ 18 w 47"/>
              <a:gd name="T5" fmla="*/ 2 h 51"/>
              <a:gd name="T6" fmla="*/ 15 w 47"/>
              <a:gd name="T7" fmla="*/ 2 h 51"/>
              <a:gd name="T8" fmla="*/ 14 w 47"/>
              <a:gd name="T9" fmla="*/ 3 h 51"/>
              <a:gd name="T10" fmla="*/ 11 w 47"/>
              <a:gd name="T11" fmla="*/ 5 h 51"/>
              <a:gd name="T12" fmla="*/ 10 w 47"/>
              <a:gd name="T13" fmla="*/ 6 h 51"/>
              <a:gd name="T14" fmla="*/ 7 w 47"/>
              <a:gd name="T15" fmla="*/ 7 h 51"/>
              <a:gd name="T16" fmla="*/ 5 w 47"/>
              <a:gd name="T17" fmla="*/ 10 h 51"/>
              <a:gd name="T18" fmla="*/ 3 w 47"/>
              <a:gd name="T19" fmla="*/ 13 h 51"/>
              <a:gd name="T20" fmla="*/ 2 w 47"/>
              <a:gd name="T21" fmla="*/ 16 h 51"/>
              <a:gd name="T22" fmla="*/ 1 w 47"/>
              <a:gd name="T23" fmla="*/ 19 h 51"/>
              <a:gd name="T24" fmla="*/ 1 w 47"/>
              <a:gd name="T25" fmla="*/ 21 h 51"/>
              <a:gd name="T26" fmla="*/ 0 w 47"/>
              <a:gd name="T27" fmla="*/ 24 h 51"/>
              <a:gd name="T28" fmla="*/ 0 w 47"/>
              <a:gd name="T29" fmla="*/ 27 h 51"/>
              <a:gd name="T30" fmla="*/ 1 w 47"/>
              <a:gd name="T31" fmla="*/ 30 h 51"/>
              <a:gd name="T32" fmla="*/ 1 w 47"/>
              <a:gd name="T33" fmla="*/ 33 h 51"/>
              <a:gd name="T34" fmla="*/ 2 w 47"/>
              <a:gd name="T35" fmla="*/ 36 h 51"/>
              <a:gd name="T36" fmla="*/ 3 w 47"/>
              <a:gd name="T37" fmla="*/ 38 h 51"/>
              <a:gd name="T38" fmla="*/ 5 w 47"/>
              <a:gd name="T39" fmla="*/ 41 h 51"/>
              <a:gd name="T40" fmla="*/ 7 w 47"/>
              <a:gd name="T41" fmla="*/ 44 h 51"/>
              <a:gd name="T42" fmla="*/ 10 w 47"/>
              <a:gd name="T43" fmla="*/ 45 h 51"/>
              <a:gd name="T44" fmla="*/ 11 w 47"/>
              <a:gd name="T45" fmla="*/ 47 h 51"/>
              <a:gd name="T46" fmla="*/ 14 w 47"/>
              <a:gd name="T47" fmla="*/ 48 h 51"/>
              <a:gd name="T48" fmla="*/ 15 w 47"/>
              <a:gd name="T49" fmla="*/ 50 h 51"/>
              <a:gd name="T50" fmla="*/ 18 w 47"/>
              <a:gd name="T51" fmla="*/ 50 h 51"/>
              <a:gd name="T52" fmla="*/ 20 w 47"/>
              <a:gd name="T53" fmla="*/ 51 h 51"/>
              <a:gd name="T54" fmla="*/ 23 w 47"/>
              <a:gd name="T55" fmla="*/ 51 h 51"/>
              <a:gd name="T56" fmla="*/ 26 w 47"/>
              <a:gd name="T57" fmla="*/ 51 h 51"/>
              <a:gd name="T58" fmla="*/ 28 w 47"/>
              <a:gd name="T59" fmla="*/ 51 h 51"/>
              <a:gd name="T60" fmla="*/ 31 w 47"/>
              <a:gd name="T61" fmla="*/ 50 h 51"/>
              <a:gd name="T62" fmla="*/ 34 w 47"/>
              <a:gd name="T63" fmla="*/ 48 h 51"/>
              <a:gd name="T64" fmla="*/ 36 w 47"/>
              <a:gd name="T65" fmla="*/ 47 h 51"/>
              <a:gd name="T66" fmla="*/ 39 w 47"/>
              <a:gd name="T67" fmla="*/ 45 h 51"/>
              <a:gd name="T68" fmla="*/ 40 w 47"/>
              <a:gd name="T69" fmla="*/ 44 h 51"/>
              <a:gd name="T70" fmla="*/ 41 w 47"/>
              <a:gd name="T71" fmla="*/ 41 h 51"/>
              <a:gd name="T72" fmla="*/ 43 w 47"/>
              <a:gd name="T73" fmla="*/ 40 h 51"/>
              <a:gd name="T74" fmla="*/ 45 w 47"/>
              <a:gd name="T75" fmla="*/ 37 h 51"/>
              <a:gd name="T76" fmla="*/ 45 w 47"/>
              <a:gd name="T77" fmla="*/ 34 h 51"/>
              <a:gd name="T78" fmla="*/ 47 w 47"/>
              <a:gd name="T79" fmla="*/ 31 h 51"/>
              <a:gd name="T80" fmla="*/ 47 w 47"/>
              <a:gd name="T81" fmla="*/ 29 h 51"/>
              <a:gd name="T82" fmla="*/ 47 w 47"/>
              <a:gd name="T83" fmla="*/ 26 h 51"/>
              <a:gd name="T84" fmla="*/ 47 w 47"/>
              <a:gd name="T85" fmla="*/ 23 h 51"/>
              <a:gd name="T86" fmla="*/ 47 w 47"/>
              <a:gd name="T87" fmla="*/ 20 h 51"/>
              <a:gd name="T88" fmla="*/ 45 w 47"/>
              <a:gd name="T89" fmla="*/ 17 h 51"/>
              <a:gd name="T90" fmla="*/ 45 w 47"/>
              <a:gd name="T91" fmla="*/ 14 h 51"/>
              <a:gd name="T92" fmla="*/ 43 w 47"/>
              <a:gd name="T93" fmla="*/ 12 h 51"/>
              <a:gd name="T94" fmla="*/ 41 w 47"/>
              <a:gd name="T95" fmla="*/ 10 h 51"/>
              <a:gd name="T96" fmla="*/ 40 w 47"/>
              <a:gd name="T97" fmla="*/ 7 h 51"/>
              <a:gd name="T98" fmla="*/ 39 w 47"/>
              <a:gd name="T99" fmla="*/ 6 h 51"/>
              <a:gd name="T100" fmla="*/ 36 w 47"/>
              <a:gd name="T101" fmla="*/ 5 h 51"/>
              <a:gd name="T102" fmla="*/ 34 w 47"/>
              <a:gd name="T103" fmla="*/ 3 h 51"/>
              <a:gd name="T104" fmla="*/ 31 w 47"/>
              <a:gd name="T105" fmla="*/ 2 h 51"/>
              <a:gd name="T106" fmla="*/ 28 w 47"/>
              <a:gd name="T107" fmla="*/ 0 h 51"/>
              <a:gd name="T108" fmla="*/ 26 w 47"/>
              <a:gd name="T109" fmla="*/ 0 h 51"/>
              <a:gd name="T110" fmla="*/ 23 w 47"/>
              <a:gd name="T111" fmla="*/ 0 h 51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47"/>
              <a:gd name="T169" fmla="*/ 0 h 51"/>
              <a:gd name="T170" fmla="*/ 47 w 47"/>
              <a:gd name="T171" fmla="*/ 51 h 51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47" h="51">
                <a:moveTo>
                  <a:pt x="23" y="26"/>
                </a:moveTo>
                <a:lnTo>
                  <a:pt x="23" y="0"/>
                </a:lnTo>
                <a:lnTo>
                  <a:pt x="22" y="0"/>
                </a:lnTo>
                <a:lnTo>
                  <a:pt x="20" y="0"/>
                </a:lnTo>
                <a:lnTo>
                  <a:pt x="19" y="0"/>
                </a:lnTo>
                <a:lnTo>
                  <a:pt x="18" y="2"/>
                </a:lnTo>
                <a:lnTo>
                  <a:pt x="17" y="2"/>
                </a:lnTo>
                <a:lnTo>
                  <a:pt x="15" y="2"/>
                </a:lnTo>
                <a:lnTo>
                  <a:pt x="14" y="2"/>
                </a:lnTo>
                <a:lnTo>
                  <a:pt x="14" y="3"/>
                </a:lnTo>
                <a:lnTo>
                  <a:pt x="13" y="3"/>
                </a:lnTo>
                <a:lnTo>
                  <a:pt x="11" y="5"/>
                </a:lnTo>
                <a:lnTo>
                  <a:pt x="10" y="5"/>
                </a:lnTo>
                <a:lnTo>
                  <a:pt x="10" y="6"/>
                </a:lnTo>
                <a:lnTo>
                  <a:pt x="9" y="6"/>
                </a:lnTo>
                <a:lnTo>
                  <a:pt x="7" y="7"/>
                </a:lnTo>
                <a:lnTo>
                  <a:pt x="6" y="9"/>
                </a:lnTo>
                <a:lnTo>
                  <a:pt x="5" y="10"/>
                </a:lnTo>
                <a:lnTo>
                  <a:pt x="3" y="12"/>
                </a:lnTo>
                <a:lnTo>
                  <a:pt x="3" y="13"/>
                </a:lnTo>
                <a:lnTo>
                  <a:pt x="2" y="14"/>
                </a:lnTo>
                <a:lnTo>
                  <a:pt x="2" y="16"/>
                </a:lnTo>
                <a:lnTo>
                  <a:pt x="1" y="17"/>
                </a:lnTo>
                <a:lnTo>
                  <a:pt x="1" y="19"/>
                </a:lnTo>
                <a:lnTo>
                  <a:pt x="1" y="20"/>
                </a:lnTo>
                <a:lnTo>
                  <a:pt x="1" y="21"/>
                </a:lnTo>
                <a:lnTo>
                  <a:pt x="0" y="23"/>
                </a:lnTo>
                <a:lnTo>
                  <a:pt x="0" y="24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1" y="30"/>
                </a:lnTo>
                <a:lnTo>
                  <a:pt x="1" y="31"/>
                </a:lnTo>
                <a:lnTo>
                  <a:pt x="1" y="33"/>
                </a:lnTo>
                <a:lnTo>
                  <a:pt x="1" y="34"/>
                </a:lnTo>
                <a:lnTo>
                  <a:pt x="2" y="36"/>
                </a:lnTo>
                <a:lnTo>
                  <a:pt x="2" y="37"/>
                </a:lnTo>
                <a:lnTo>
                  <a:pt x="3" y="38"/>
                </a:lnTo>
                <a:lnTo>
                  <a:pt x="3" y="40"/>
                </a:lnTo>
                <a:lnTo>
                  <a:pt x="5" y="41"/>
                </a:lnTo>
                <a:lnTo>
                  <a:pt x="6" y="43"/>
                </a:lnTo>
                <a:lnTo>
                  <a:pt x="7" y="44"/>
                </a:lnTo>
                <a:lnTo>
                  <a:pt x="9" y="45"/>
                </a:lnTo>
                <a:lnTo>
                  <a:pt x="10" y="45"/>
                </a:lnTo>
                <a:lnTo>
                  <a:pt x="10" y="47"/>
                </a:lnTo>
                <a:lnTo>
                  <a:pt x="11" y="47"/>
                </a:lnTo>
                <a:lnTo>
                  <a:pt x="13" y="48"/>
                </a:lnTo>
                <a:lnTo>
                  <a:pt x="14" y="48"/>
                </a:lnTo>
                <a:lnTo>
                  <a:pt x="14" y="50"/>
                </a:lnTo>
                <a:lnTo>
                  <a:pt x="15" y="50"/>
                </a:lnTo>
                <a:lnTo>
                  <a:pt x="17" y="50"/>
                </a:lnTo>
                <a:lnTo>
                  <a:pt x="18" y="50"/>
                </a:lnTo>
                <a:lnTo>
                  <a:pt x="19" y="51"/>
                </a:lnTo>
                <a:lnTo>
                  <a:pt x="20" y="51"/>
                </a:lnTo>
                <a:lnTo>
                  <a:pt x="22" y="51"/>
                </a:lnTo>
                <a:lnTo>
                  <a:pt x="23" y="51"/>
                </a:lnTo>
                <a:lnTo>
                  <a:pt x="24" y="51"/>
                </a:lnTo>
                <a:lnTo>
                  <a:pt x="26" y="51"/>
                </a:lnTo>
                <a:lnTo>
                  <a:pt x="27" y="51"/>
                </a:lnTo>
                <a:lnTo>
                  <a:pt x="28" y="51"/>
                </a:lnTo>
                <a:lnTo>
                  <a:pt x="30" y="50"/>
                </a:lnTo>
                <a:lnTo>
                  <a:pt x="31" y="50"/>
                </a:lnTo>
                <a:lnTo>
                  <a:pt x="32" y="50"/>
                </a:lnTo>
                <a:lnTo>
                  <a:pt x="34" y="48"/>
                </a:lnTo>
                <a:lnTo>
                  <a:pt x="35" y="48"/>
                </a:lnTo>
                <a:lnTo>
                  <a:pt x="36" y="47"/>
                </a:lnTo>
                <a:lnTo>
                  <a:pt x="37" y="45"/>
                </a:lnTo>
                <a:lnTo>
                  <a:pt x="39" y="45"/>
                </a:lnTo>
                <a:lnTo>
                  <a:pt x="39" y="44"/>
                </a:lnTo>
                <a:lnTo>
                  <a:pt x="40" y="44"/>
                </a:lnTo>
                <a:lnTo>
                  <a:pt x="41" y="43"/>
                </a:lnTo>
                <a:lnTo>
                  <a:pt x="41" y="41"/>
                </a:lnTo>
                <a:lnTo>
                  <a:pt x="43" y="41"/>
                </a:lnTo>
                <a:lnTo>
                  <a:pt x="43" y="40"/>
                </a:lnTo>
                <a:lnTo>
                  <a:pt x="44" y="38"/>
                </a:lnTo>
                <a:lnTo>
                  <a:pt x="45" y="37"/>
                </a:lnTo>
                <a:lnTo>
                  <a:pt x="45" y="36"/>
                </a:lnTo>
                <a:lnTo>
                  <a:pt x="45" y="34"/>
                </a:lnTo>
                <a:lnTo>
                  <a:pt x="47" y="33"/>
                </a:lnTo>
                <a:lnTo>
                  <a:pt x="47" y="31"/>
                </a:lnTo>
                <a:lnTo>
                  <a:pt x="47" y="30"/>
                </a:lnTo>
                <a:lnTo>
                  <a:pt x="47" y="29"/>
                </a:lnTo>
                <a:lnTo>
                  <a:pt x="47" y="27"/>
                </a:lnTo>
                <a:lnTo>
                  <a:pt x="47" y="26"/>
                </a:lnTo>
                <a:lnTo>
                  <a:pt x="47" y="24"/>
                </a:lnTo>
                <a:lnTo>
                  <a:pt x="47" y="23"/>
                </a:lnTo>
                <a:lnTo>
                  <a:pt x="47" y="21"/>
                </a:lnTo>
                <a:lnTo>
                  <a:pt x="47" y="20"/>
                </a:lnTo>
                <a:lnTo>
                  <a:pt x="47" y="19"/>
                </a:lnTo>
                <a:lnTo>
                  <a:pt x="45" y="17"/>
                </a:lnTo>
                <a:lnTo>
                  <a:pt x="45" y="16"/>
                </a:lnTo>
                <a:lnTo>
                  <a:pt x="45" y="14"/>
                </a:lnTo>
                <a:lnTo>
                  <a:pt x="44" y="13"/>
                </a:lnTo>
                <a:lnTo>
                  <a:pt x="43" y="12"/>
                </a:lnTo>
                <a:lnTo>
                  <a:pt x="43" y="10"/>
                </a:lnTo>
                <a:lnTo>
                  <a:pt x="41" y="10"/>
                </a:lnTo>
                <a:lnTo>
                  <a:pt x="41" y="9"/>
                </a:lnTo>
                <a:lnTo>
                  <a:pt x="40" y="7"/>
                </a:lnTo>
                <a:lnTo>
                  <a:pt x="39" y="7"/>
                </a:lnTo>
                <a:lnTo>
                  <a:pt x="39" y="6"/>
                </a:lnTo>
                <a:lnTo>
                  <a:pt x="37" y="6"/>
                </a:lnTo>
                <a:lnTo>
                  <a:pt x="36" y="5"/>
                </a:lnTo>
                <a:lnTo>
                  <a:pt x="35" y="3"/>
                </a:lnTo>
                <a:lnTo>
                  <a:pt x="34" y="3"/>
                </a:lnTo>
                <a:lnTo>
                  <a:pt x="32" y="2"/>
                </a:lnTo>
                <a:lnTo>
                  <a:pt x="31" y="2"/>
                </a:lnTo>
                <a:lnTo>
                  <a:pt x="30" y="2"/>
                </a:lnTo>
                <a:lnTo>
                  <a:pt x="28" y="0"/>
                </a:lnTo>
                <a:lnTo>
                  <a:pt x="27" y="0"/>
                </a:lnTo>
                <a:lnTo>
                  <a:pt x="26" y="0"/>
                </a:lnTo>
                <a:lnTo>
                  <a:pt x="24" y="0"/>
                </a:lnTo>
                <a:lnTo>
                  <a:pt x="23" y="0"/>
                </a:lnTo>
                <a:lnTo>
                  <a:pt x="23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68" name="Freeform 86"/>
          <p:cNvSpPr>
            <a:spLocks/>
          </p:cNvSpPr>
          <p:nvPr/>
        </p:nvSpPr>
        <p:spPr bwMode="auto">
          <a:xfrm>
            <a:off x="7397752" y="3913188"/>
            <a:ext cx="428625" cy="19050"/>
          </a:xfrm>
          <a:custGeom>
            <a:avLst/>
            <a:gdLst>
              <a:gd name="T0" fmla="*/ 270 w 270"/>
              <a:gd name="T1" fmla="*/ 7 h 12"/>
              <a:gd name="T2" fmla="*/ 270 w 270"/>
              <a:gd name="T3" fmla="*/ 0 h 12"/>
              <a:gd name="T4" fmla="*/ 0 w 270"/>
              <a:gd name="T5" fmla="*/ 0 h 12"/>
              <a:gd name="T6" fmla="*/ 0 w 270"/>
              <a:gd name="T7" fmla="*/ 12 h 12"/>
              <a:gd name="T8" fmla="*/ 270 w 270"/>
              <a:gd name="T9" fmla="*/ 12 h 12"/>
              <a:gd name="T10" fmla="*/ 270 w 270"/>
              <a:gd name="T11" fmla="*/ 7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70"/>
              <a:gd name="T19" fmla="*/ 0 h 12"/>
              <a:gd name="T20" fmla="*/ 270 w 270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70" h="12">
                <a:moveTo>
                  <a:pt x="270" y="7"/>
                </a:moveTo>
                <a:lnTo>
                  <a:pt x="270" y="0"/>
                </a:lnTo>
                <a:lnTo>
                  <a:pt x="0" y="0"/>
                </a:lnTo>
                <a:lnTo>
                  <a:pt x="0" y="12"/>
                </a:lnTo>
                <a:lnTo>
                  <a:pt x="270" y="12"/>
                </a:lnTo>
                <a:lnTo>
                  <a:pt x="270" y="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69" name="Freeform 87"/>
          <p:cNvSpPr>
            <a:spLocks/>
          </p:cNvSpPr>
          <p:nvPr/>
        </p:nvSpPr>
        <p:spPr bwMode="auto">
          <a:xfrm>
            <a:off x="7818438" y="2216150"/>
            <a:ext cx="17462" cy="153988"/>
          </a:xfrm>
          <a:custGeom>
            <a:avLst/>
            <a:gdLst>
              <a:gd name="T0" fmla="*/ 5 w 11"/>
              <a:gd name="T1" fmla="*/ 84 h 97"/>
              <a:gd name="T2" fmla="*/ 11 w 11"/>
              <a:gd name="T3" fmla="*/ 90 h 97"/>
              <a:gd name="T4" fmla="*/ 11 w 11"/>
              <a:gd name="T5" fmla="*/ 0 h 97"/>
              <a:gd name="T6" fmla="*/ 0 w 11"/>
              <a:gd name="T7" fmla="*/ 0 h 97"/>
              <a:gd name="T8" fmla="*/ 0 w 11"/>
              <a:gd name="T9" fmla="*/ 90 h 97"/>
              <a:gd name="T10" fmla="*/ 5 w 11"/>
              <a:gd name="T11" fmla="*/ 97 h 97"/>
              <a:gd name="T12" fmla="*/ 0 w 11"/>
              <a:gd name="T13" fmla="*/ 90 h 97"/>
              <a:gd name="T14" fmla="*/ 0 w 11"/>
              <a:gd name="T15" fmla="*/ 97 h 97"/>
              <a:gd name="T16" fmla="*/ 5 w 11"/>
              <a:gd name="T17" fmla="*/ 97 h 97"/>
              <a:gd name="T18" fmla="*/ 5 w 11"/>
              <a:gd name="T19" fmla="*/ 84 h 9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"/>
              <a:gd name="T31" fmla="*/ 0 h 97"/>
              <a:gd name="T32" fmla="*/ 11 w 11"/>
              <a:gd name="T33" fmla="*/ 97 h 9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" h="97">
                <a:moveTo>
                  <a:pt x="5" y="84"/>
                </a:moveTo>
                <a:lnTo>
                  <a:pt x="11" y="90"/>
                </a:lnTo>
                <a:lnTo>
                  <a:pt x="11" y="0"/>
                </a:lnTo>
                <a:lnTo>
                  <a:pt x="0" y="0"/>
                </a:lnTo>
                <a:lnTo>
                  <a:pt x="0" y="90"/>
                </a:lnTo>
                <a:lnTo>
                  <a:pt x="5" y="97"/>
                </a:lnTo>
                <a:lnTo>
                  <a:pt x="0" y="90"/>
                </a:lnTo>
                <a:lnTo>
                  <a:pt x="0" y="97"/>
                </a:lnTo>
                <a:lnTo>
                  <a:pt x="5" y="97"/>
                </a:lnTo>
                <a:lnTo>
                  <a:pt x="5" y="8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70" name="Freeform 88"/>
          <p:cNvSpPr>
            <a:spLocks/>
          </p:cNvSpPr>
          <p:nvPr/>
        </p:nvSpPr>
        <p:spPr bwMode="auto">
          <a:xfrm>
            <a:off x="7826377" y="2349500"/>
            <a:ext cx="460375" cy="20638"/>
          </a:xfrm>
          <a:custGeom>
            <a:avLst/>
            <a:gdLst>
              <a:gd name="T0" fmla="*/ 279 w 290"/>
              <a:gd name="T1" fmla="*/ 6 h 13"/>
              <a:gd name="T2" fmla="*/ 285 w 290"/>
              <a:gd name="T3" fmla="*/ 0 h 13"/>
              <a:gd name="T4" fmla="*/ 0 w 290"/>
              <a:gd name="T5" fmla="*/ 0 h 13"/>
              <a:gd name="T6" fmla="*/ 0 w 290"/>
              <a:gd name="T7" fmla="*/ 13 h 13"/>
              <a:gd name="T8" fmla="*/ 285 w 290"/>
              <a:gd name="T9" fmla="*/ 13 h 13"/>
              <a:gd name="T10" fmla="*/ 290 w 290"/>
              <a:gd name="T11" fmla="*/ 6 h 13"/>
              <a:gd name="T12" fmla="*/ 285 w 290"/>
              <a:gd name="T13" fmla="*/ 13 h 13"/>
              <a:gd name="T14" fmla="*/ 290 w 290"/>
              <a:gd name="T15" fmla="*/ 13 h 13"/>
              <a:gd name="T16" fmla="*/ 290 w 290"/>
              <a:gd name="T17" fmla="*/ 6 h 13"/>
              <a:gd name="T18" fmla="*/ 279 w 290"/>
              <a:gd name="T19" fmla="*/ 6 h 1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0"/>
              <a:gd name="T31" fmla="*/ 0 h 13"/>
              <a:gd name="T32" fmla="*/ 290 w 290"/>
              <a:gd name="T33" fmla="*/ 13 h 1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0" h="13">
                <a:moveTo>
                  <a:pt x="279" y="6"/>
                </a:moveTo>
                <a:lnTo>
                  <a:pt x="285" y="0"/>
                </a:lnTo>
                <a:lnTo>
                  <a:pt x="0" y="0"/>
                </a:lnTo>
                <a:lnTo>
                  <a:pt x="0" y="13"/>
                </a:lnTo>
                <a:lnTo>
                  <a:pt x="285" y="13"/>
                </a:lnTo>
                <a:lnTo>
                  <a:pt x="290" y="6"/>
                </a:lnTo>
                <a:lnTo>
                  <a:pt x="285" y="13"/>
                </a:lnTo>
                <a:lnTo>
                  <a:pt x="290" y="13"/>
                </a:lnTo>
                <a:lnTo>
                  <a:pt x="290" y="6"/>
                </a:lnTo>
                <a:lnTo>
                  <a:pt x="279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71" name="Freeform 89"/>
          <p:cNvSpPr>
            <a:spLocks/>
          </p:cNvSpPr>
          <p:nvPr/>
        </p:nvSpPr>
        <p:spPr bwMode="auto">
          <a:xfrm>
            <a:off x="8269288" y="2206625"/>
            <a:ext cx="17462" cy="152400"/>
          </a:xfrm>
          <a:custGeom>
            <a:avLst/>
            <a:gdLst>
              <a:gd name="T0" fmla="*/ 6 w 11"/>
              <a:gd name="T1" fmla="*/ 12 h 96"/>
              <a:gd name="T2" fmla="*/ 0 w 11"/>
              <a:gd name="T3" fmla="*/ 6 h 96"/>
              <a:gd name="T4" fmla="*/ 0 w 11"/>
              <a:gd name="T5" fmla="*/ 96 h 96"/>
              <a:gd name="T6" fmla="*/ 11 w 11"/>
              <a:gd name="T7" fmla="*/ 96 h 96"/>
              <a:gd name="T8" fmla="*/ 11 w 11"/>
              <a:gd name="T9" fmla="*/ 6 h 96"/>
              <a:gd name="T10" fmla="*/ 6 w 11"/>
              <a:gd name="T11" fmla="*/ 0 h 96"/>
              <a:gd name="T12" fmla="*/ 11 w 11"/>
              <a:gd name="T13" fmla="*/ 6 h 96"/>
              <a:gd name="T14" fmla="*/ 11 w 11"/>
              <a:gd name="T15" fmla="*/ 0 h 96"/>
              <a:gd name="T16" fmla="*/ 6 w 11"/>
              <a:gd name="T17" fmla="*/ 0 h 96"/>
              <a:gd name="T18" fmla="*/ 6 w 11"/>
              <a:gd name="T19" fmla="*/ 12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"/>
              <a:gd name="T31" fmla="*/ 0 h 96"/>
              <a:gd name="T32" fmla="*/ 11 w 11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" h="96">
                <a:moveTo>
                  <a:pt x="6" y="12"/>
                </a:moveTo>
                <a:lnTo>
                  <a:pt x="0" y="6"/>
                </a:lnTo>
                <a:lnTo>
                  <a:pt x="0" y="96"/>
                </a:lnTo>
                <a:lnTo>
                  <a:pt x="11" y="96"/>
                </a:lnTo>
                <a:lnTo>
                  <a:pt x="11" y="6"/>
                </a:lnTo>
                <a:lnTo>
                  <a:pt x="6" y="0"/>
                </a:lnTo>
                <a:lnTo>
                  <a:pt x="11" y="6"/>
                </a:lnTo>
                <a:lnTo>
                  <a:pt x="11" y="0"/>
                </a:lnTo>
                <a:lnTo>
                  <a:pt x="6" y="0"/>
                </a:lnTo>
                <a:lnTo>
                  <a:pt x="6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72" name="Freeform 90"/>
          <p:cNvSpPr>
            <a:spLocks/>
          </p:cNvSpPr>
          <p:nvPr/>
        </p:nvSpPr>
        <p:spPr bwMode="auto">
          <a:xfrm>
            <a:off x="7818440" y="2206625"/>
            <a:ext cx="460375" cy="19050"/>
          </a:xfrm>
          <a:custGeom>
            <a:avLst/>
            <a:gdLst>
              <a:gd name="T0" fmla="*/ 11 w 290"/>
              <a:gd name="T1" fmla="*/ 6 h 12"/>
              <a:gd name="T2" fmla="*/ 5 w 290"/>
              <a:gd name="T3" fmla="*/ 12 h 12"/>
              <a:gd name="T4" fmla="*/ 290 w 290"/>
              <a:gd name="T5" fmla="*/ 12 h 12"/>
              <a:gd name="T6" fmla="*/ 290 w 290"/>
              <a:gd name="T7" fmla="*/ 0 h 12"/>
              <a:gd name="T8" fmla="*/ 5 w 290"/>
              <a:gd name="T9" fmla="*/ 0 h 12"/>
              <a:gd name="T10" fmla="*/ 0 w 290"/>
              <a:gd name="T11" fmla="*/ 6 h 12"/>
              <a:gd name="T12" fmla="*/ 5 w 290"/>
              <a:gd name="T13" fmla="*/ 0 h 12"/>
              <a:gd name="T14" fmla="*/ 0 w 290"/>
              <a:gd name="T15" fmla="*/ 0 h 12"/>
              <a:gd name="T16" fmla="*/ 0 w 290"/>
              <a:gd name="T17" fmla="*/ 6 h 12"/>
              <a:gd name="T18" fmla="*/ 11 w 290"/>
              <a:gd name="T19" fmla="*/ 6 h 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0"/>
              <a:gd name="T31" fmla="*/ 0 h 12"/>
              <a:gd name="T32" fmla="*/ 290 w 290"/>
              <a:gd name="T33" fmla="*/ 12 h 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0" h="12">
                <a:moveTo>
                  <a:pt x="11" y="6"/>
                </a:moveTo>
                <a:lnTo>
                  <a:pt x="5" y="12"/>
                </a:lnTo>
                <a:lnTo>
                  <a:pt x="290" y="12"/>
                </a:lnTo>
                <a:lnTo>
                  <a:pt x="290" y="0"/>
                </a:lnTo>
                <a:lnTo>
                  <a:pt x="5" y="0"/>
                </a:lnTo>
                <a:lnTo>
                  <a:pt x="0" y="6"/>
                </a:lnTo>
                <a:lnTo>
                  <a:pt x="5" y="0"/>
                </a:lnTo>
                <a:lnTo>
                  <a:pt x="0" y="0"/>
                </a:lnTo>
                <a:lnTo>
                  <a:pt x="0" y="6"/>
                </a:lnTo>
                <a:lnTo>
                  <a:pt x="11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73" name="Freeform 91"/>
          <p:cNvSpPr>
            <a:spLocks/>
          </p:cNvSpPr>
          <p:nvPr/>
        </p:nvSpPr>
        <p:spPr bwMode="auto">
          <a:xfrm>
            <a:off x="8278813" y="2278063"/>
            <a:ext cx="425450" cy="19050"/>
          </a:xfrm>
          <a:custGeom>
            <a:avLst/>
            <a:gdLst>
              <a:gd name="T0" fmla="*/ 268 w 268"/>
              <a:gd name="T1" fmla="*/ 6 h 12"/>
              <a:gd name="T2" fmla="*/ 268 w 268"/>
              <a:gd name="T3" fmla="*/ 0 h 12"/>
              <a:gd name="T4" fmla="*/ 0 w 268"/>
              <a:gd name="T5" fmla="*/ 0 h 12"/>
              <a:gd name="T6" fmla="*/ 0 w 268"/>
              <a:gd name="T7" fmla="*/ 12 h 12"/>
              <a:gd name="T8" fmla="*/ 268 w 268"/>
              <a:gd name="T9" fmla="*/ 12 h 12"/>
              <a:gd name="T10" fmla="*/ 268 w 268"/>
              <a:gd name="T11" fmla="*/ 6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8"/>
              <a:gd name="T19" fmla="*/ 0 h 12"/>
              <a:gd name="T20" fmla="*/ 268 w 268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8" h="12">
                <a:moveTo>
                  <a:pt x="268" y="6"/>
                </a:moveTo>
                <a:lnTo>
                  <a:pt x="268" y="0"/>
                </a:lnTo>
                <a:lnTo>
                  <a:pt x="0" y="0"/>
                </a:lnTo>
                <a:lnTo>
                  <a:pt x="0" y="12"/>
                </a:lnTo>
                <a:lnTo>
                  <a:pt x="268" y="12"/>
                </a:lnTo>
                <a:lnTo>
                  <a:pt x="268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74" name="Freeform 92"/>
          <p:cNvSpPr>
            <a:spLocks/>
          </p:cNvSpPr>
          <p:nvPr/>
        </p:nvSpPr>
        <p:spPr bwMode="auto">
          <a:xfrm>
            <a:off x="7397752" y="2278063"/>
            <a:ext cx="428625" cy="19050"/>
          </a:xfrm>
          <a:custGeom>
            <a:avLst/>
            <a:gdLst>
              <a:gd name="T0" fmla="*/ 0 w 270"/>
              <a:gd name="T1" fmla="*/ 6 h 12"/>
              <a:gd name="T2" fmla="*/ 0 w 270"/>
              <a:gd name="T3" fmla="*/ 12 h 12"/>
              <a:gd name="T4" fmla="*/ 270 w 270"/>
              <a:gd name="T5" fmla="*/ 12 h 12"/>
              <a:gd name="T6" fmla="*/ 270 w 270"/>
              <a:gd name="T7" fmla="*/ 0 h 12"/>
              <a:gd name="T8" fmla="*/ 0 w 270"/>
              <a:gd name="T9" fmla="*/ 0 h 12"/>
              <a:gd name="T10" fmla="*/ 0 w 270"/>
              <a:gd name="T11" fmla="*/ 6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70"/>
              <a:gd name="T19" fmla="*/ 0 h 12"/>
              <a:gd name="T20" fmla="*/ 270 w 270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70" h="12">
                <a:moveTo>
                  <a:pt x="0" y="6"/>
                </a:moveTo>
                <a:lnTo>
                  <a:pt x="0" y="12"/>
                </a:lnTo>
                <a:lnTo>
                  <a:pt x="270" y="12"/>
                </a:lnTo>
                <a:lnTo>
                  <a:pt x="270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75" name="Freeform 93"/>
          <p:cNvSpPr>
            <a:spLocks/>
          </p:cNvSpPr>
          <p:nvPr/>
        </p:nvSpPr>
        <p:spPr bwMode="auto">
          <a:xfrm>
            <a:off x="4633913" y="2887665"/>
            <a:ext cx="19050" cy="288925"/>
          </a:xfrm>
          <a:custGeom>
            <a:avLst/>
            <a:gdLst>
              <a:gd name="T0" fmla="*/ 7 w 12"/>
              <a:gd name="T1" fmla="*/ 182 h 182"/>
              <a:gd name="T2" fmla="*/ 12 w 12"/>
              <a:gd name="T3" fmla="*/ 182 h 182"/>
              <a:gd name="T4" fmla="*/ 12 w 12"/>
              <a:gd name="T5" fmla="*/ 0 h 182"/>
              <a:gd name="T6" fmla="*/ 0 w 12"/>
              <a:gd name="T7" fmla="*/ 0 h 182"/>
              <a:gd name="T8" fmla="*/ 0 w 12"/>
              <a:gd name="T9" fmla="*/ 182 h 182"/>
              <a:gd name="T10" fmla="*/ 7 w 12"/>
              <a:gd name="T11" fmla="*/ 182 h 1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182"/>
              <a:gd name="T20" fmla="*/ 12 w 12"/>
              <a:gd name="T21" fmla="*/ 182 h 1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182">
                <a:moveTo>
                  <a:pt x="7" y="182"/>
                </a:moveTo>
                <a:lnTo>
                  <a:pt x="12" y="182"/>
                </a:lnTo>
                <a:lnTo>
                  <a:pt x="12" y="0"/>
                </a:lnTo>
                <a:lnTo>
                  <a:pt x="0" y="0"/>
                </a:lnTo>
                <a:lnTo>
                  <a:pt x="0" y="182"/>
                </a:lnTo>
                <a:lnTo>
                  <a:pt x="7" y="182"/>
                </a:ln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76" name="Freeform 94"/>
          <p:cNvSpPr>
            <a:spLocks/>
          </p:cNvSpPr>
          <p:nvPr/>
        </p:nvSpPr>
        <p:spPr bwMode="auto">
          <a:xfrm>
            <a:off x="4670045" y="2887665"/>
            <a:ext cx="17462" cy="288925"/>
          </a:xfrm>
          <a:custGeom>
            <a:avLst/>
            <a:gdLst>
              <a:gd name="T0" fmla="*/ 6 w 11"/>
              <a:gd name="T1" fmla="*/ 182 h 182"/>
              <a:gd name="T2" fmla="*/ 11 w 11"/>
              <a:gd name="T3" fmla="*/ 182 h 182"/>
              <a:gd name="T4" fmla="*/ 11 w 11"/>
              <a:gd name="T5" fmla="*/ 0 h 182"/>
              <a:gd name="T6" fmla="*/ 0 w 11"/>
              <a:gd name="T7" fmla="*/ 0 h 182"/>
              <a:gd name="T8" fmla="*/ 0 w 11"/>
              <a:gd name="T9" fmla="*/ 182 h 182"/>
              <a:gd name="T10" fmla="*/ 6 w 11"/>
              <a:gd name="T11" fmla="*/ 182 h 18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182"/>
              <a:gd name="T20" fmla="*/ 11 w 11"/>
              <a:gd name="T21" fmla="*/ 182 h 18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182">
                <a:moveTo>
                  <a:pt x="6" y="182"/>
                </a:moveTo>
                <a:lnTo>
                  <a:pt x="11" y="182"/>
                </a:lnTo>
                <a:lnTo>
                  <a:pt x="11" y="0"/>
                </a:lnTo>
                <a:lnTo>
                  <a:pt x="0" y="0"/>
                </a:lnTo>
                <a:lnTo>
                  <a:pt x="0" y="182"/>
                </a:lnTo>
                <a:lnTo>
                  <a:pt x="6" y="182"/>
                </a:lnTo>
                <a:close/>
              </a:path>
            </a:pathLst>
          </a:custGeom>
          <a:solidFill>
            <a:schemeClr val="tx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77" name="Freeform 95"/>
          <p:cNvSpPr>
            <a:spLocks/>
          </p:cNvSpPr>
          <p:nvPr/>
        </p:nvSpPr>
        <p:spPr bwMode="auto">
          <a:xfrm>
            <a:off x="5265738" y="3032127"/>
            <a:ext cx="17462" cy="892175"/>
          </a:xfrm>
          <a:custGeom>
            <a:avLst/>
            <a:gdLst>
              <a:gd name="T0" fmla="*/ 5 w 11"/>
              <a:gd name="T1" fmla="*/ 562 h 562"/>
              <a:gd name="T2" fmla="*/ 11 w 11"/>
              <a:gd name="T3" fmla="*/ 562 h 562"/>
              <a:gd name="T4" fmla="*/ 11 w 11"/>
              <a:gd name="T5" fmla="*/ 0 h 562"/>
              <a:gd name="T6" fmla="*/ 0 w 11"/>
              <a:gd name="T7" fmla="*/ 0 h 562"/>
              <a:gd name="T8" fmla="*/ 0 w 11"/>
              <a:gd name="T9" fmla="*/ 562 h 562"/>
              <a:gd name="T10" fmla="*/ 5 w 11"/>
              <a:gd name="T11" fmla="*/ 562 h 5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562"/>
              <a:gd name="T20" fmla="*/ 11 w 11"/>
              <a:gd name="T21" fmla="*/ 562 h 56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562">
                <a:moveTo>
                  <a:pt x="5" y="562"/>
                </a:moveTo>
                <a:lnTo>
                  <a:pt x="11" y="562"/>
                </a:lnTo>
                <a:lnTo>
                  <a:pt x="11" y="0"/>
                </a:lnTo>
                <a:lnTo>
                  <a:pt x="0" y="0"/>
                </a:lnTo>
                <a:lnTo>
                  <a:pt x="0" y="562"/>
                </a:lnTo>
                <a:lnTo>
                  <a:pt x="5" y="56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78" name="Freeform 96"/>
          <p:cNvSpPr>
            <a:spLocks/>
          </p:cNvSpPr>
          <p:nvPr/>
        </p:nvSpPr>
        <p:spPr bwMode="auto">
          <a:xfrm>
            <a:off x="3959225" y="3914777"/>
            <a:ext cx="438150" cy="17463"/>
          </a:xfrm>
          <a:custGeom>
            <a:avLst/>
            <a:gdLst>
              <a:gd name="T0" fmla="*/ 0 w 276"/>
              <a:gd name="T1" fmla="*/ 6 h 11"/>
              <a:gd name="T2" fmla="*/ 6 w 276"/>
              <a:gd name="T3" fmla="*/ 11 h 11"/>
              <a:gd name="T4" fmla="*/ 276 w 276"/>
              <a:gd name="T5" fmla="*/ 11 h 11"/>
              <a:gd name="T6" fmla="*/ 276 w 276"/>
              <a:gd name="T7" fmla="*/ 0 h 11"/>
              <a:gd name="T8" fmla="*/ 6 w 276"/>
              <a:gd name="T9" fmla="*/ 0 h 11"/>
              <a:gd name="T10" fmla="*/ 12 w 276"/>
              <a:gd name="T11" fmla="*/ 6 h 11"/>
              <a:gd name="T12" fmla="*/ 0 w 276"/>
              <a:gd name="T13" fmla="*/ 6 h 11"/>
              <a:gd name="T14" fmla="*/ 0 w 276"/>
              <a:gd name="T15" fmla="*/ 11 h 11"/>
              <a:gd name="T16" fmla="*/ 6 w 276"/>
              <a:gd name="T17" fmla="*/ 11 h 11"/>
              <a:gd name="T18" fmla="*/ 0 w 276"/>
              <a:gd name="T19" fmla="*/ 6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76"/>
              <a:gd name="T31" fmla="*/ 0 h 11"/>
              <a:gd name="T32" fmla="*/ 276 w 276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76" h="11">
                <a:moveTo>
                  <a:pt x="0" y="6"/>
                </a:moveTo>
                <a:lnTo>
                  <a:pt x="6" y="11"/>
                </a:lnTo>
                <a:lnTo>
                  <a:pt x="276" y="11"/>
                </a:lnTo>
                <a:lnTo>
                  <a:pt x="276" y="0"/>
                </a:lnTo>
                <a:lnTo>
                  <a:pt x="6" y="0"/>
                </a:lnTo>
                <a:lnTo>
                  <a:pt x="12" y="6"/>
                </a:lnTo>
                <a:lnTo>
                  <a:pt x="0" y="6"/>
                </a:lnTo>
                <a:lnTo>
                  <a:pt x="0" y="11"/>
                </a:lnTo>
                <a:lnTo>
                  <a:pt x="6" y="11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79" name="Freeform 97"/>
          <p:cNvSpPr>
            <a:spLocks/>
          </p:cNvSpPr>
          <p:nvPr/>
        </p:nvSpPr>
        <p:spPr bwMode="auto">
          <a:xfrm>
            <a:off x="3959225" y="3032127"/>
            <a:ext cx="19050" cy="892175"/>
          </a:xfrm>
          <a:custGeom>
            <a:avLst/>
            <a:gdLst>
              <a:gd name="T0" fmla="*/ 6 w 12"/>
              <a:gd name="T1" fmla="*/ 0 h 562"/>
              <a:gd name="T2" fmla="*/ 0 w 12"/>
              <a:gd name="T3" fmla="*/ 0 h 562"/>
              <a:gd name="T4" fmla="*/ 0 w 12"/>
              <a:gd name="T5" fmla="*/ 562 h 562"/>
              <a:gd name="T6" fmla="*/ 12 w 12"/>
              <a:gd name="T7" fmla="*/ 562 h 562"/>
              <a:gd name="T8" fmla="*/ 12 w 12"/>
              <a:gd name="T9" fmla="*/ 0 h 562"/>
              <a:gd name="T10" fmla="*/ 6 w 12"/>
              <a:gd name="T11" fmla="*/ 0 h 5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562"/>
              <a:gd name="T20" fmla="*/ 12 w 12"/>
              <a:gd name="T21" fmla="*/ 562 h 56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562">
                <a:moveTo>
                  <a:pt x="6" y="0"/>
                </a:moveTo>
                <a:lnTo>
                  <a:pt x="0" y="0"/>
                </a:lnTo>
                <a:lnTo>
                  <a:pt x="0" y="562"/>
                </a:lnTo>
                <a:lnTo>
                  <a:pt x="12" y="562"/>
                </a:lnTo>
                <a:lnTo>
                  <a:pt x="12" y="0"/>
                </a:lnTo>
                <a:lnTo>
                  <a:pt x="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80" name="Freeform 98"/>
          <p:cNvSpPr>
            <a:spLocks/>
          </p:cNvSpPr>
          <p:nvPr/>
        </p:nvSpPr>
        <p:spPr bwMode="auto">
          <a:xfrm>
            <a:off x="3932238" y="2992440"/>
            <a:ext cx="74612" cy="79375"/>
          </a:xfrm>
          <a:custGeom>
            <a:avLst/>
            <a:gdLst>
              <a:gd name="T0" fmla="*/ 23 w 47"/>
              <a:gd name="T1" fmla="*/ 0 h 50"/>
              <a:gd name="T2" fmla="*/ 21 w 47"/>
              <a:gd name="T3" fmla="*/ 0 h 50"/>
              <a:gd name="T4" fmla="*/ 18 w 47"/>
              <a:gd name="T5" fmla="*/ 0 h 50"/>
              <a:gd name="T6" fmla="*/ 15 w 47"/>
              <a:gd name="T7" fmla="*/ 1 h 50"/>
              <a:gd name="T8" fmla="*/ 13 w 47"/>
              <a:gd name="T9" fmla="*/ 3 h 50"/>
              <a:gd name="T10" fmla="*/ 10 w 47"/>
              <a:gd name="T11" fmla="*/ 4 h 50"/>
              <a:gd name="T12" fmla="*/ 9 w 47"/>
              <a:gd name="T13" fmla="*/ 5 h 50"/>
              <a:gd name="T14" fmla="*/ 6 w 47"/>
              <a:gd name="T15" fmla="*/ 7 h 50"/>
              <a:gd name="T16" fmla="*/ 5 w 47"/>
              <a:gd name="T17" fmla="*/ 10 h 50"/>
              <a:gd name="T18" fmla="*/ 4 w 47"/>
              <a:gd name="T19" fmla="*/ 11 h 50"/>
              <a:gd name="T20" fmla="*/ 1 w 47"/>
              <a:gd name="T21" fmla="*/ 14 h 50"/>
              <a:gd name="T22" fmla="*/ 1 w 47"/>
              <a:gd name="T23" fmla="*/ 17 h 50"/>
              <a:gd name="T24" fmla="*/ 0 w 47"/>
              <a:gd name="T25" fmla="*/ 19 h 50"/>
              <a:gd name="T26" fmla="*/ 0 w 47"/>
              <a:gd name="T27" fmla="*/ 22 h 50"/>
              <a:gd name="T28" fmla="*/ 0 w 47"/>
              <a:gd name="T29" fmla="*/ 25 h 50"/>
              <a:gd name="T30" fmla="*/ 0 w 47"/>
              <a:gd name="T31" fmla="*/ 28 h 50"/>
              <a:gd name="T32" fmla="*/ 0 w 47"/>
              <a:gd name="T33" fmla="*/ 31 h 50"/>
              <a:gd name="T34" fmla="*/ 1 w 47"/>
              <a:gd name="T35" fmla="*/ 33 h 50"/>
              <a:gd name="T36" fmla="*/ 1 w 47"/>
              <a:gd name="T37" fmla="*/ 36 h 50"/>
              <a:gd name="T38" fmla="*/ 4 w 47"/>
              <a:gd name="T39" fmla="*/ 39 h 50"/>
              <a:gd name="T40" fmla="*/ 5 w 47"/>
              <a:gd name="T41" fmla="*/ 40 h 50"/>
              <a:gd name="T42" fmla="*/ 6 w 47"/>
              <a:gd name="T43" fmla="*/ 43 h 50"/>
              <a:gd name="T44" fmla="*/ 9 w 47"/>
              <a:gd name="T45" fmla="*/ 45 h 50"/>
              <a:gd name="T46" fmla="*/ 10 w 47"/>
              <a:gd name="T47" fmla="*/ 46 h 50"/>
              <a:gd name="T48" fmla="*/ 13 w 47"/>
              <a:gd name="T49" fmla="*/ 47 h 50"/>
              <a:gd name="T50" fmla="*/ 15 w 47"/>
              <a:gd name="T51" fmla="*/ 49 h 50"/>
              <a:gd name="T52" fmla="*/ 18 w 47"/>
              <a:gd name="T53" fmla="*/ 50 h 50"/>
              <a:gd name="T54" fmla="*/ 21 w 47"/>
              <a:gd name="T55" fmla="*/ 50 h 50"/>
              <a:gd name="T56" fmla="*/ 23 w 47"/>
              <a:gd name="T57" fmla="*/ 50 h 50"/>
              <a:gd name="T58" fmla="*/ 26 w 47"/>
              <a:gd name="T59" fmla="*/ 50 h 50"/>
              <a:gd name="T60" fmla="*/ 29 w 47"/>
              <a:gd name="T61" fmla="*/ 49 h 50"/>
              <a:gd name="T62" fmla="*/ 31 w 47"/>
              <a:gd name="T63" fmla="*/ 49 h 50"/>
              <a:gd name="T64" fmla="*/ 32 w 47"/>
              <a:gd name="T65" fmla="*/ 47 h 50"/>
              <a:gd name="T66" fmla="*/ 35 w 47"/>
              <a:gd name="T67" fmla="*/ 46 h 50"/>
              <a:gd name="T68" fmla="*/ 36 w 47"/>
              <a:gd name="T69" fmla="*/ 45 h 50"/>
              <a:gd name="T70" fmla="*/ 39 w 47"/>
              <a:gd name="T71" fmla="*/ 43 h 50"/>
              <a:gd name="T72" fmla="*/ 40 w 47"/>
              <a:gd name="T73" fmla="*/ 40 h 50"/>
              <a:gd name="T74" fmla="*/ 42 w 47"/>
              <a:gd name="T75" fmla="*/ 39 h 50"/>
              <a:gd name="T76" fmla="*/ 44 w 47"/>
              <a:gd name="T77" fmla="*/ 36 h 50"/>
              <a:gd name="T78" fmla="*/ 44 w 47"/>
              <a:gd name="T79" fmla="*/ 33 h 50"/>
              <a:gd name="T80" fmla="*/ 46 w 47"/>
              <a:gd name="T81" fmla="*/ 31 h 50"/>
              <a:gd name="T82" fmla="*/ 46 w 47"/>
              <a:gd name="T83" fmla="*/ 28 h 50"/>
              <a:gd name="T84" fmla="*/ 47 w 47"/>
              <a:gd name="T85" fmla="*/ 25 h 50"/>
              <a:gd name="T86" fmla="*/ 46 w 47"/>
              <a:gd name="T87" fmla="*/ 22 h 50"/>
              <a:gd name="T88" fmla="*/ 46 w 47"/>
              <a:gd name="T89" fmla="*/ 19 h 50"/>
              <a:gd name="T90" fmla="*/ 44 w 47"/>
              <a:gd name="T91" fmla="*/ 17 h 50"/>
              <a:gd name="T92" fmla="*/ 44 w 47"/>
              <a:gd name="T93" fmla="*/ 14 h 50"/>
              <a:gd name="T94" fmla="*/ 42 w 47"/>
              <a:gd name="T95" fmla="*/ 11 h 50"/>
              <a:gd name="T96" fmla="*/ 40 w 47"/>
              <a:gd name="T97" fmla="*/ 10 h 50"/>
              <a:gd name="T98" fmla="*/ 39 w 47"/>
              <a:gd name="T99" fmla="*/ 7 h 50"/>
              <a:gd name="T100" fmla="*/ 36 w 47"/>
              <a:gd name="T101" fmla="*/ 5 h 50"/>
              <a:gd name="T102" fmla="*/ 35 w 47"/>
              <a:gd name="T103" fmla="*/ 4 h 50"/>
              <a:gd name="T104" fmla="*/ 32 w 47"/>
              <a:gd name="T105" fmla="*/ 3 h 50"/>
              <a:gd name="T106" fmla="*/ 31 w 47"/>
              <a:gd name="T107" fmla="*/ 1 h 50"/>
              <a:gd name="T108" fmla="*/ 29 w 47"/>
              <a:gd name="T109" fmla="*/ 1 h 50"/>
              <a:gd name="T110" fmla="*/ 26 w 47"/>
              <a:gd name="T111" fmla="*/ 0 h 50"/>
              <a:gd name="T112" fmla="*/ 23 w 47"/>
              <a:gd name="T113" fmla="*/ 0 h 5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7"/>
              <a:gd name="T172" fmla="*/ 0 h 50"/>
              <a:gd name="T173" fmla="*/ 47 w 47"/>
              <a:gd name="T174" fmla="*/ 50 h 5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7" h="50">
                <a:moveTo>
                  <a:pt x="23" y="25"/>
                </a:moveTo>
                <a:lnTo>
                  <a:pt x="23" y="0"/>
                </a:lnTo>
                <a:lnTo>
                  <a:pt x="22" y="0"/>
                </a:lnTo>
                <a:lnTo>
                  <a:pt x="21" y="0"/>
                </a:lnTo>
                <a:lnTo>
                  <a:pt x="19" y="0"/>
                </a:lnTo>
                <a:lnTo>
                  <a:pt x="18" y="0"/>
                </a:lnTo>
                <a:lnTo>
                  <a:pt x="17" y="1"/>
                </a:lnTo>
                <a:lnTo>
                  <a:pt x="15" y="1"/>
                </a:lnTo>
                <a:lnTo>
                  <a:pt x="14" y="1"/>
                </a:lnTo>
                <a:lnTo>
                  <a:pt x="13" y="3"/>
                </a:lnTo>
                <a:lnTo>
                  <a:pt x="12" y="3"/>
                </a:lnTo>
                <a:lnTo>
                  <a:pt x="10" y="4"/>
                </a:lnTo>
                <a:lnTo>
                  <a:pt x="9" y="4"/>
                </a:lnTo>
                <a:lnTo>
                  <a:pt x="9" y="5"/>
                </a:lnTo>
                <a:lnTo>
                  <a:pt x="8" y="5"/>
                </a:lnTo>
                <a:lnTo>
                  <a:pt x="6" y="7"/>
                </a:lnTo>
                <a:lnTo>
                  <a:pt x="5" y="8"/>
                </a:lnTo>
                <a:lnTo>
                  <a:pt x="5" y="10"/>
                </a:lnTo>
                <a:lnTo>
                  <a:pt x="4" y="10"/>
                </a:lnTo>
                <a:lnTo>
                  <a:pt x="4" y="11"/>
                </a:lnTo>
                <a:lnTo>
                  <a:pt x="2" y="12"/>
                </a:lnTo>
                <a:lnTo>
                  <a:pt x="1" y="14"/>
                </a:lnTo>
                <a:lnTo>
                  <a:pt x="1" y="15"/>
                </a:lnTo>
                <a:lnTo>
                  <a:pt x="1" y="17"/>
                </a:lnTo>
                <a:lnTo>
                  <a:pt x="0" y="18"/>
                </a:lnTo>
                <a:lnTo>
                  <a:pt x="0" y="19"/>
                </a:lnTo>
                <a:lnTo>
                  <a:pt x="0" y="21"/>
                </a:lnTo>
                <a:lnTo>
                  <a:pt x="0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0" y="29"/>
                </a:lnTo>
                <a:lnTo>
                  <a:pt x="0" y="31"/>
                </a:lnTo>
                <a:lnTo>
                  <a:pt x="0" y="32"/>
                </a:lnTo>
                <a:lnTo>
                  <a:pt x="1" y="33"/>
                </a:lnTo>
                <a:lnTo>
                  <a:pt x="1" y="35"/>
                </a:lnTo>
                <a:lnTo>
                  <a:pt x="1" y="36"/>
                </a:lnTo>
                <a:lnTo>
                  <a:pt x="2" y="38"/>
                </a:lnTo>
                <a:lnTo>
                  <a:pt x="4" y="39"/>
                </a:lnTo>
                <a:lnTo>
                  <a:pt x="4" y="40"/>
                </a:lnTo>
                <a:lnTo>
                  <a:pt x="5" y="40"/>
                </a:lnTo>
                <a:lnTo>
                  <a:pt x="5" y="42"/>
                </a:lnTo>
                <a:lnTo>
                  <a:pt x="6" y="43"/>
                </a:lnTo>
                <a:lnTo>
                  <a:pt x="8" y="45"/>
                </a:lnTo>
                <a:lnTo>
                  <a:pt x="9" y="45"/>
                </a:lnTo>
                <a:lnTo>
                  <a:pt x="9" y="46"/>
                </a:lnTo>
                <a:lnTo>
                  <a:pt x="10" y="46"/>
                </a:lnTo>
                <a:lnTo>
                  <a:pt x="12" y="47"/>
                </a:lnTo>
                <a:lnTo>
                  <a:pt x="13" y="47"/>
                </a:lnTo>
                <a:lnTo>
                  <a:pt x="14" y="49"/>
                </a:lnTo>
                <a:lnTo>
                  <a:pt x="15" y="49"/>
                </a:lnTo>
                <a:lnTo>
                  <a:pt x="17" y="49"/>
                </a:lnTo>
                <a:lnTo>
                  <a:pt x="18" y="50"/>
                </a:lnTo>
                <a:lnTo>
                  <a:pt x="19" y="50"/>
                </a:lnTo>
                <a:lnTo>
                  <a:pt x="21" y="50"/>
                </a:lnTo>
                <a:lnTo>
                  <a:pt x="22" y="50"/>
                </a:lnTo>
                <a:lnTo>
                  <a:pt x="23" y="50"/>
                </a:lnTo>
                <a:lnTo>
                  <a:pt x="25" y="50"/>
                </a:lnTo>
                <a:lnTo>
                  <a:pt x="26" y="50"/>
                </a:lnTo>
                <a:lnTo>
                  <a:pt x="27" y="50"/>
                </a:lnTo>
                <a:lnTo>
                  <a:pt x="29" y="49"/>
                </a:lnTo>
                <a:lnTo>
                  <a:pt x="30" y="49"/>
                </a:lnTo>
                <a:lnTo>
                  <a:pt x="31" y="49"/>
                </a:lnTo>
                <a:lnTo>
                  <a:pt x="32" y="49"/>
                </a:lnTo>
                <a:lnTo>
                  <a:pt x="32" y="47"/>
                </a:lnTo>
                <a:lnTo>
                  <a:pt x="34" y="47"/>
                </a:lnTo>
                <a:lnTo>
                  <a:pt x="35" y="46"/>
                </a:lnTo>
                <a:lnTo>
                  <a:pt x="36" y="46"/>
                </a:lnTo>
                <a:lnTo>
                  <a:pt x="36" y="45"/>
                </a:lnTo>
                <a:lnTo>
                  <a:pt x="38" y="45"/>
                </a:lnTo>
                <a:lnTo>
                  <a:pt x="39" y="43"/>
                </a:lnTo>
                <a:lnTo>
                  <a:pt x="40" y="42"/>
                </a:lnTo>
                <a:lnTo>
                  <a:pt x="40" y="40"/>
                </a:lnTo>
                <a:lnTo>
                  <a:pt x="42" y="40"/>
                </a:lnTo>
                <a:lnTo>
                  <a:pt x="42" y="39"/>
                </a:lnTo>
                <a:lnTo>
                  <a:pt x="43" y="38"/>
                </a:lnTo>
                <a:lnTo>
                  <a:pt x="44" y="36"/>
                </a:lnTo>
                <a:lnTo>
                  <a:pt x="44" y="35"/>
                </a:lnTo>
                <a:lnTo>
                  <a:pt x="44" y="33"/>
                </a:lnTo>
                <a:lnTo>
                  <a:pt x="46" y="32"/>
                </a:lnTo>
                <a:lnTo>
                  <a:pt x="46" y="31"/>
                </a:lnTo>
                <a:lnTo>
                  <a:pt x="46" y="29"/>
                </a:lnTo>
                <a:lnTo>
                  <a:pt x="46" y="28"/>
                </a:lnTo>
                <a:lnTo>
                  <a:pt x="47" y="26"/>
                </a:lnTo>
                <a:lnTo>
                  <a:pt x="47" y="25"/>
                </a:lnTo>
                <a:lnTo>
                  <a:pt x="47" y="24"/>
                </a:lnTo>
                <a:lnTo>
                  <a:pt x="46" y="22"/>
                </a:lnTo>
                <a:lnTo>
                  <a:pt x="46" y="21"/>
                </a:lnTo>
                <a:lnTo>
                  <a:pt x="46" y="19"/>
                </a:lnTo>
                <a:lnTo>
                  <a:pt x="46" y="18"/>
                </a:lnTo>
                <a:lnTo>
                  <a:pt x="44" y="17"/>
                </a:lnTo>
                <a:lnTo>
                  <a:pt x="44" y="15"/>
                </a:lnTo>
                <a:lnTo>
                  <a:pt x="44" y="14"/>
                </a:lnTo>
                <a:lnTo>
                  <a:pt x="43" y="12"/>
                </a:lnTo>
                <a:lnTo>
                  <a:pt x="42" y="11"/>
                </a:lnTo>
                <a:lnTo>
                  <a:pt x="42" y="10"/>
                </a:lnTo>
                <a:lnTo>
                  <a:pt x="40" y="10"/>
                </a:lnTo>
                <a:lnTo>
                  <a:pt x="40" y="8"/>
                </a:lnTo>
                <a:lnTo>
                  <a:pt x="39" y="7"/>
                </a:lnTo>
                <a:lnTo>
                  <a:pt x="38" y="5"/>
                </a:lnTo>
                <a:lnTo>
                  <a:pt x="36" y="5"/>
                </a:lnTo>
                <a:lnTo>
                  <a:pt x="36" y="4"/>
                </a:lnTo>
                <a:lnTo>
                  <a:pt x="35" y="4"/>
                </a:lnTo>
                <a:lnTo>
                  <a:pt x="34" y="3"/>
                </a:lnTo>
                <a:lnTo>
                  <a:pt x="32" y="3"/>
                </a:lnTo>
                <a:lnTo>
                  <a:pt x="32" y="1"/>
                </a:lnTo>
                <a:lnTo>
                  <a:pt x="31" y="1"/>
                </a:lnTo>
                <a:lnTo>
                  <a:pt x="30" y="1"/>
                </a:lnTo>
                <a:lnTo>
                  <a:pt x="29" y="1"/>
                </a:lnTo>
                <a:lnTo>
                  <a:pt x="27" y="0"/>
                </a:lnTo>
                <a:lnTo>
                  <a:pt x="26" y="0"/>
                </a:lnTo>
                <a:lnTo>
                  <a:pt x="25" y="0"/>
                </a:lnTo>
                <a:lnTo>
                  <a:pt x="23" y="0"/>
                </a:lnTo>
                <a:lnTo>
                  <a:pt x="23" y="2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81" name="Freeform 99"/>
          <p:cNvSpPr>
            <a:spLocks/>
          </p:cNvSpPr>
          <p:nvPr/>
        </p:nvSpPr>
        <p:spPr bwMode="auto">
          <a:xfrm>
            <a:off x="3968752" y="3022600"/>
            <a:ext cx="676275" cy="20638"/>
          </a:xfrm>
          <a:custGeom>
            <a:avLst/>
            <a:gdLst>
              <a:gd name="T0" fmla="*/ 426 w 426"/>
              <a:gd name="T1" fmla="*/ 6 h 13"/>
              <a:gd name="T2" fmla="*/ 426 w 426"/>
              <a:gd name="T3" fmla="*/ 0 h 13"/>
              <a:gd name="T4" fmla="*/ 0 w 426"/>
              <a:gd name="T5" fmla="*/ 0 h 13"/>
              <a:gd name="T6" fmla="*/ 0 w 426"/>
              <a:gd name="T7" fmla="*/ 13 h 13"/>
              <a:gd name="T8" fmla="*/ 426 w 426"/>
              <a:gd name="T9" fmla="*/ 13 h 13"/>
              <a:gd name="T10" fmla="*/ 426 w 426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6"/>
              <a:gd name="T19" fmla="*/ 0 h 13"/>
              <a:gd name="T20" fmla="*/ 426 w 42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6" h="13">
                <a:moveTo>
                  <a:pt x="426" y="6"/>
                </a:moveTo>
                <a:lnTo>
                  <a:pt x="426" y="0"/>
                </a:lnTo>
                <a:lnTo>
                  <a:pt x="0" y="0"/>
                </a:lnTo>
                <a:lnTo>
                  <a:pt x="0" y="13"/>
                </a:lnTo>
                <a:lnTo>
                  <a:pt x="426" y="13"/>
                </a:lnTo>
                <a:lnTo>
                  <a:pt x="426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82" name="Freeform 100"/>
          <p:cNvSpPr>
            <a:spLocks/>
          </p:cNvSpPr>
          <p:nvPr/>
        </p:nvSpPr>
        <p:spPr bwMode="auto">
          <a:xfrm>
            <a:off x="5237163" y="2992440"/>
            <a:ext cx="74612" cy="79375"/>
          </a:xfrm>
          <a:custGeom>
            <a:avLst/>
            <a:gdLst>
              <a:gd name="T0" fmla="*/ 23 w 47"/>
              <a:gd name="T1" fmla="*/ 50 h 50"/>
              <a:gd name="T2" fmla="*/ 26 w 47"/>
              <a:gd name="T3" fmla="*/ 50 h 50"/>
              <a:gd name="T4" fmla="*/ 29 w 47"/>
              <a:gd name="T5" fmla="*/ 50 h 50"/>
              <a:gd name="T6" fmla="*/ 31 w 47"/>
              <a:gd name="T7" fmla="*/ 49 h 50"/>
              <a:gd name="T8" fmla="*/ 34 w 47"/>
              <a:gd name="T9" fmla="*/ 47 h 50"/>
              <a:gd name="T10" fmla="*/ 35 w 47"/>
              <a:gd name="T11" fmla="*/ 46 h 50"/>
              <a:gd name="T12" fmla="*/ 38 w 47"/>
              <a:gd name="T13" fmla="*/ 45 h 50"/>
              <a:gd name="T14" fmla="*/ 39 w 47"/>
              <a:gd name="T15" fmla="*/ 43 h 50"/>
              <a:gd name="T16" fmla="*/ 40 w 47"/>
              <a:gd name="T17" fmla="*/ 42 h 50"/>
              <a:gd name="T18" fmla="*/ 43 w 47"/>
              <a:gd name="T19" fmla="*/ 40 h 50"/>
              <a:gd name="T20" fmla="*/ 44 w 47"/>
              <a:gd name="T21" fmla="*/ 38 h 50"/>
              <a:gd name="T22" fmla="*/ 46 w 47"/>
              <a:gd name="T23" fmla="*/ 35 h 50"/>
              <a:gd name="T24" fmla="*/ 46 w 47"/>
              <a:gd name="T25" fmla="*/ 32 h 50"/>
              <a:gd name="T26" fmla="*/ 47 w 47"/>
              <a:gd name="T27" fmla="*/ 31 h 50"/>
              <a:gd name="T28" fmla="*/ 47 w 47"/>
              <a:gd name="T29" fmla="*/ 28 h 50"/>
              <a:gd name="T30" fmla="*/ 47 w 47"/>
              <a:gd name="T31" fmla="*/ 25 h 50"/>
              <a:gd name="T32" fmla="*/ 47 w 47"/>
              <a:gd name="T33" fmla="*/ 22 h 50"/>
              <a:gd name="T34" fmla="*/ 47 w 47"/>
              <a:gd name="T35" fmla="*/ 19 h 50"/>
              <a:gd name="T36" fmla="*/ 46 w 47"/>
              <a:gd name="T37" fmla="*/ 17 h 50"/>
              <a:gd name="T38" fmla="*/ 44 w 47"/>
              <a:gd name="T39" fmla="*/ 14 h 50"/>
              <a:gd name="T40" fmla="*/ 43 w 47"/>
              <a:gd name="T41" fmla="*/ 11 h 50"/>
              <a:gd name="T42" fmla="*/ 42 w 47"/>
              <a:gd name="T43" fmla="*/ 10 h 50"/>
              <a:gd name="T44" fmla="*/ 40 w 47"/>
              <a:gd name="T45" fmla="*/ 7 h 50"/>
              <a:gd name="T46" fmla="*/ 39 w 47"/>
              <a:gd name="T47" fmla="*/ 5 h 50"/>
              <a:gd name="T48" fmla="*/ 36 w 47"/>
              <a:gd name="T49" fmla="*/ 4 h 50"/>
              <a:gd name="T50" fmla="*/ 35 w 47"/>
              <a:gd name="T51" fmla="*/ 3 h 50"/>
              <a:gd name="T52" fmla="*/ 32 w 47"/>
              <a:gd name="T53" fmla="*/ 1 h 50"/>
              <a:gd name="T54" fmla="*/ 30 w 47"/>
              <a:gd name="T55" fmla="*/ 1 h 50"/>
              <a:gd name="T56" fmla="*/ 27 w 47"/>
              <a:gd name="T57" fmla="*/ 0 h 50"/>
              <a:gd name="T58" fmla="*/ 25 w 47"/>
              <a:gd name="T59" fmla="*/ 0 h 50"/>
              <a:gd name="T60" fmla="*/ 22 w 47"/>
              <a:gd name="T61" fmla="*/ 0 h 50"/>
              <a:gd name="T62" fmla="*/ 19 w 47"/>
              <a:gd name="T63" fmla="*/ 0 h 50"/>
              <a:gd name="T64" fmla="*/ 17 w 47"/>
              <a:gd name="T65" fmla="*/ 1 h 50"/>
              <a:gd name="T66" fmla="*/ 14 w 47"/>
              <a:gd name="T67" fmla="*/ 1 h 50"/>
              <a:gd name="T68" fmla="*/ 12 w 47"/>
              <a:gd name="T69" fmla="*/ 4 h 50"/>
              <a:gd name="T70" fmla="*/ 9 w 47"/>
              <a:gd name="T71" fmla="*/ 5 h 50"/>
              <a:gd name="T72" fmla="*/ 6 w 47"/>
              <a:gd name="T73" fmla="*/ 7 h 50"/>
              <a:gd name="T74" fmla="*/ 5 w 47"/>
              <a:gd name="T75" fmla="*/ 10 h 50"/>
              <a:gd name="T76" fmla="*/ 4 w 47"/>
              <a:gd name="T77" fmla="*/ 12 h 50"/>
              <a:gd name="T78" fmla="*/ 2 w 47"/>
              <a:gd name="T79" fmla="*/ 14 h 50"/>
              <a:gd name="T80" fmla="*/ 1 w 47"/>
              <a:gd name="T81" fmla="*/ 17 h 50"/>
              <a:gd name="T82" fmla="*/ 1 w 47"/>
              <a:gd name="T83" fmla="*/ 19 h 50"/>
              <a:gd name="T84" fmla="*/ 0 w 47"/>
              <a:gd name="T85" fmla="*/ 22 h 50"/>
              <a:gd name="T86" fmla="*/ 0 w 47"/>
              <a:gd name="T87" fmla="*/ 25 h 50"/>
              <a:gd name="T88" fmla="*/ 0 w 47"/>
              <a:gd name="T89" fmla="*/ 28 h 50"/>
              <a:gd name="T90" fmla="*/ 1 w 47"/>
              <a:gd name="T91" fmla="*/ 31 h 50"/>
              <a:gd name="T92" fmla="*/ 1 w 47"/>
              <a:gd name="T93" fmla="*/ 33 h 50"/>
              <a:gd name="T94" fmla="*/ 2 w 47"/>
              <a:gd name="T95" fmla="*/ 36 h 50"/>
              <a:gd name="T96" fmla="*/ 4 w 47"/>
              <a:gd name="T97" fmla="*/ 38 h 50"/>
              <a:gd name="T98" fmla="*/ 5 w 47"/>
              <a:gd name="T99" fmla="*/ 40 h 50"/>
              <a:gd name="T100" fmla="*/ 6 w 47"/>
              <a:gd name="T101" fmla="*/ 42 h 50"/>
              <a:gd name="T102" fmla="*/ 8 w 47"/>
              <a:gd name="T103" fmla="*/ 43 h 50"/>
              <a:gd name="T104" fmla="*/ 10 w 47"/>
              <a:gd name="T105" fmla="*/ 46 h 50"/>
              <a:gd name="T106" fmla="*/ 13 w 47"/>
              <a:gd name="T107" fmla="*/ 47 h 50"/>
              <a:gd name="T108" fmla="*/ 15 w 47"/>
              <a:gd name="T109" fmla="*/ 49 h 50"/>
              <a:gd name="T110" fmla="*/ 18 w 47"/>
              <a:gd name="T111" fmla="*/ 49 h 50"/>
              <a:gd name="T112" fmla="*/ 21 w 47"/>
              <a:gd name="T113" fmla="*/ 50 h 50"/>
              <a:gd name="T114" fmla="*/ 23 w 47"/>
              <a:gd name="T115" fmla="*/ 50 h 5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"/>
              <a:gd name="T175" fmla="*/ 0 h 50"/>
              <a:gd name="T176" fmla="*/ 47 w 47"/>
              <a:gd name="T177" fmla="*/ 50 h 5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" h="50">
                <a:moveTo>
                  <a:pt x="23" y="25"/>
                </a:moveTo>
                <a:lnTo>
                  <a:pt x="23" y="50"/>
                </a:lnTo>
                <a:lnTo>
                  <a:pt x="25" y="50"/>
                </a:lnTo>
                <a:lnTo>
                  <a:pt x="26" y="50"/>
                </a:lnTo>
                <a:lnTo>
                  <a:pt x="27" y="50"/>
                </a:lnTo>
                <a:lnTo>
                  <a:pt x="29" y="50"/>
                </a:lnTo>
                <a:lnTo>
                  <a:pt x="30" y="49"/>
                </a:lnTo>
                <a:lnTo>
                  <a:pt x="31" y="49"/>
                </a:lnTo>
                <a:lnTo>
                  <a:pt x="32" y="49"/>
                </a:lnTo>
                <a:lnTo>
                  <a:pt x="34" y="47"/>
                </a:lnTo>
                <a:lnTo>
                  <a:pt x="35" y="47"/>
                </a:lnTo>
                <a:lnTo>
                  <a:pt x="35" y="46"/>
                </a:lnTo>
                <a:lnTo>
                  <a:pt x="36" y="46"/>
                </a:lnTo>
                <a:lnTo>
                  <a:pt x="38" y="45"/>
                </a:lnTo>
                <a:lnTo>
                  <a:pt x="39" y="45"/>
                </a:lnTo>
                <a:lnTo>
                  <a:pt x="39" y="43"/>
                </a:lnTo>
                <a:lnTo>
                  <a:pt x="40" y="43"/>
                </a:lnTo>
                <a:lnTo>
                  <a:pt x="40" y="42"/>
                </a:lnTo>
                <a:lnTo>
                  <a:pt x="42" y="42"/>
                </a:lnTo>
                <a:lnTo>
                  <a:pt x="43" y="40"/>
                </a:lnTo>
                <a:lnTo>
                  <a:pt x="43" y="39"/>
                </a:lnTo>
                <a:lnTo>
                  <a:pt x="44" y="38"/>
                </a:lnTo>
                <a:lnTo>
                  <a:pt x="44" y="36"/>
                </a:lnTo>
                <a:lnTo>
                  <a:pt x="46" y="35"/>
                </a:lnTo>
                <a:lnTo>
                  <a:pt x="46" y="33"/>
                </a:lnTo>
                <a:lnTo>
                  <a:pt x="46" y="32"/>
                </a:lnTo>
                <a:lnTo>
                  <a:pt x="47" y="32"/>
                </a:lnTo>
                <a:lnTo>
                  <a:pt x="47" y="31"/>
                </a:lnTo>
                <a:lnTo>
                  <a:pt x="47" y="29"/>
                </a:lnTo>
                <a:lnTo>
                  <a:pt x="47" y="28"/>
                </a:lnTo>
                <a:lnTo>
                  <a:pt x="47" y="26"/>
                </a:lnTo>
                <a:lnTo>
                  <a:pt x="47" y="25"/>
                </a:lnTo>
                <a:lnTo>
                  <a:pt x="47" y="24"/>
                </a:lnTo>
                <a:lnTo>
                  <a:pt x="47" y="22"/>
                </a:lnTo>
                <a:lnTo>
                  <a:pt x="47" y="21"/>
                </a:lnTo>
                <a:lnTo>
                  <a:pt x="47" y="19"/>
                </a:lnTo>
                <a:lnTo>
                  <a:pt x="46" y="18"/>
                </a:lnTo>
                <a:lnTo>
                  <a:pt x="46" y="17"/>
                </a:lnTo>
                <a:lnTo>
                  <a:pt x="46" y="15"/>
                </a:lnTo>
                <a:lnTo>
                  <a:pt x="44" y="14"/>
                </a:lnTo>
                <a:lnTo>
                  <a:pt x="44" y="12"/>
                </a:lnTo>
                <a:lnTo>
                  <a:pt x="43" y="11"/>
                </a:lnTo>
                <a:lnTo>
                  <a:pt x="43" y="10"/>
                </a:lnTo>
                <a:lnTo>
                  <a:pt x="42" y="10"/>
                </a:lnTo>
                <a:lnTo>
                  <a:pt x="40" y="8"/>
                </a:lnTo>
                <a:lnTo>
                  <a:pt x="40" y="7"/>
                </a:lnTo>
                <a:lnTo>
                  <a:pt x="39" y="7"/>
                </a:lnTo>
                <a:lnTo>
                  <a:pt x="39" y="5"/>
                </a:lnTo>
                <a:lnTo>
                  <a:pt x="38" y="5"/>
                </a:lnTo>
                <a:lnTo>
                  <a:pt x="36" y="4"/>
                </a:lnTo>
                <a:lnTo>
                  <a:pt x="35" y="4"/>
                </a:lnTo>
                <a:lnTo>
                  <a:pt x="35" y="3"/>
                </a:lnTo>
                <a:lnTo>
                  <a:pt x="34" y="3"/>
                </a:lnTo>
                <a:lnTo>
                  <a:pt x="32" y="1"/>
                </a:lnTo>
                <a:lnTo>
                  <a:pt x="31" y="1"/>
                </a:lnTo>
                <a:lnTo>
                  <a:pt x="30" y="1"/>
                </a:lnTo>
                <a:lnTo>
                  <a:pt x="29" y="0"/>
                </a:lnTo>
                <a:lnTo>
                  <a:pt x="27" y="0"/>
                </a:lnTo>
                <a:lnTo>
                  <a:pt x="26" y="0"/>
                </a:lnTo>
                <a:lnTo>
                  <a:pt x="25" y="0"/>
                </a:lnTo>
                <a:lnTo>
                  <a:pt x="23" y="0"/>
                </a:lnTo>
                <a:lnTo>
                  <a:pt x="22" y="0"/>
                </a:lnTo>
                <a:lnTo>
                  <a:pt x="21" y="0"/>
                </a:lnTo>
                <a:lnTo>
                  <a:pt x="19" y="0"/>
                </a:lnTo>
                <a:lnTo>
                  <a:pt x="18" y="1"/>
                </a:lnTo>
                <a:lnTo>
                  <a:pt x="17" y="1"/>
                </a:lnTo>
                <a:lnTo>
                  <a:pt x="15" y="1"/>
                </a:lnTo>
                <a:lnTo>
                  <a:pt x="14" y="1"/>
                </a:lnTo>
                <a:lnTo>
                  <a:pt x="13" y="3"/>
                </a:lnTo>
                <a:lnTo>
                  <a:pt x="12" y="4"/>
                </a:lnTo>
                <a:lnTo>
                  <a:pt x="10" y="4"/>
                </a:lnTo>
                <a:lnTo>
                  <a:pt x="9" y="5"/>
                </a:lnTo>
                <a:lnTo>
                  <a:pt x="8" y="7"/>
                </a:lnTo>
                <a:lnTo>
                  <a:pt x="6" y="7"/>
                </a:lnTo>
                <a:lnTo>
                  <a:pt x="6" y="8"/>
                </a:lnTo>
                <a:lnTo>
                  <a:pt x="5" y="10"/>
                </a:lnTo>
                <a:lnTo>
                  <a:pt x="4" y="11"/>
                </a:lnTo>
                <a:lnTo>
                  <a:pt x="4" y="12"/>
                </a:lnTo>
                <a:lnTo>
                  <a:pt x="2" y="12"/>
                </a:lnTo>
                <a:lnTo>
                  <a:pt x="2" y="14"/>
                </a:lnTo>
                <a:lnTo>
                  <a:pt x="2" y="15"/>
                </a:lnTo>
                <a:lnTo>
                  <a:pt x="1" y="17"/>
                </a:lnTo>
                <a:lnTo>
                  <a:pt x="1" y="18"/>
                </a:lnTo>
                <a:lnTo>
                  <a:pt x="1" y="19"/>
                </a:lnTo>
                <a:lnTo>
                  <a:pt x="0" y="21"/>
                </a:lnTo>
                <a:lnTo>
                  <a:pt x="0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0" y="29"/>
                </a:lnTo>
                <a:lnTo>
                  <a:pt x="1" y="31"/>
                </a:lnTo>
                <a:lnTo>
                  <a:pt x="1" y="32"/>
                </a:lnTo>
                <a:lnTo>
                  <a:pt x="1" y="33"/>
                </a:lnTo>
                <a:lnTo>
                  <a:pt x="2" y="35"/>
                </a:lnTo>
                <a:lnTo>
                  <a:pt x="2" y="36"/>
                </a:lnTo>
                <a:lnTo>
                  <a:pt x="2" y="38"/>
                </a:lnTo>
                <a:lnTo>
                  <a:pt x="4" y="38"/>
                </a:lnTo>
                <a:lnTo>
                  <a:pt x="4" y="39"/>
                </a:lnTo>
                <a:lnTo>
                  <a:pt x="5" y="40"/>
                </a:lnTo>
                <a:lnTo>
                  <a:pt x="5" y="42"/>
                </a:lnTo>
                <a:lnTo>
                  <a:pt x="6" y="42"/>
                </a:lnTo>
                <a:lnTo>
                  <a:pt x="6" y="43"/>
                </a:lnTo>
                <a:lnTo>
                  <a:pt x="8" y="43"/>
                </a:lnTo>
                <a:lnTo>
                  <a:pt x="9" y="45"/>
                </a:lnTo>
                <a:lnTo>
                  <a:pt x="10" y="46"/>
                </a:lnTo>
                <a:lnTo>
                  <a:pt x="12" y="46"/>
                </a:lnTo>
                <a:lnTo>
                  <a:pt x="13" y="47"/>
                </a:lnTo>
                <a:lnTo>
                  <a:pt x="14" y="49"/>
                </a:lnTo>
                <a:lnTo>
                  <a:pt x="15" y="49"/>
                </a:lnTo>
                <a:lnTo>
                  <a:pt x="17" y="49"/>
                </a:lnTo>
                <a:lnTo>
                  <a:pt x="18" y="49"/>
                </a:lnTo>
                <a:lnTo>
                  <a:pt x="19" y="50"/>
                </a:lnTo>
                <a:lnTo>
                  <a:pt x="21" y="50"/>
                </a:lnTo>
                <a:lnTo>
                  <a:pt x="22" y="50"/>
                </a:lnTo>
                <a:lnTo>
                  <a:pt x="23" y="50"/>
                </a:lnTo>
                <a:lnTo>
                  <a:pt x="23" y="2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83" name="Freeform 101"/>
          <p:cNvSpPr>
            <a:spLocks/>
          </p:cNvSpPr>
          <p:nvPr/>
        </p:nvSpPr>
        <p:spPr bwMode="auto">
          <a:xfrm>
            <a:off x="4672013" y="3022600"/>
            <a:ext cx="601662" cy="20638"/>
          </a:xfrm>
          <a:custGeom>
            <a:avLst/>
            <a:gdLst>
              <a:gd name="T0" fmla="*/ 0 w 379"/>
              <a:gd name="T1" fmla="*/ 6 h 13"/>
              <a:gd name="T2" fmla="*/ 0 w 379"/>
              <a:gd name="T3" fmla="*/ 13 h 13"/>
              <a:gd name="T4" fmla="*/ 379 w 379"/>
              <a:gd name="T5" fmla="*/ 13 h 13"/>
              <a:gd name="T6" fmla="*/ 379 w 379"/>
              <a:gd name="T7" fmla="*/ 0 h 13"/>
              <a:gd name="T8" fmla="*/ 0 w 379"/>
              <a:gd name="T9" fmla="*/ 0 h 13"/>
              <a:gd name="T10" fmla="*/ 0 w 379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9"/>
              <a:gd name="T19" fmla="*/ 0 h 13"/>
              <a:gd name="T20" fmla="*/ 379 w 379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9" h="13">
                <a:moveTo>
                  <a:pt x="0" y="6"/>
                </a:moveTo>
                <a:lnTo>
                  <a:pt x="0" y="13"/>
                </a:lnTo>
                <a:lnTo>
                  <a:pt x="379" y="13"/>
                </a:lnTo>
                <a:lnTo>
                  <a:pt x="379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84" name="Freeform 102"/>
          <p:cNvSpPr>
            <a:spLocks/>
          </p:cNvSpPr>
          <p:nvPr/>
        </p:nvSpPr>
        <p:spPr bwMode="auto">
          <a:xfrm>
            <a:off x="3932238" y="3471863"/>
            <a:ext cx="74612" cy="82550"/>
          </a:xfrm>
          <a:custGeom>
            <a:avLst/>
            <a:gdLst>
              <a:gd name="T0" fmla="*/ 23 w 47"/>
              <a:gd name="T1" fmla="*/ 0 h 52"/>
              <a:gd name="T2" fmla="*/ 21 w 47"/>
              <a:gd name="T3" fmla="*/ 1 h 52"/>
              <a:gd name="T4" fmla="*/ 18 w 47"/>
              <a:gd name="T5" fmla="*/ 1 h 52"/>
              <a:gd name="T6" fmla="*/ 15 w 47"/>
              <a:gd name="T7" fmla="*/ 1 h 52"/>
              <a:gd name="T8" fmla="*/ 13 w 47"/>
              <a:gd name="T9" fmla="*/ 2 h 52"/>
              <a:gd name="T10" fmla="*/ 10 w 47"/>
              <a:gd name="T11" fmla="*/ 4 h 52"/>
              <a:gd name="T12" fmla="*/ 8 w 47"/>
              <a:gd name="T13" fmla="*/ 7 h 52"/>
              <a:gd name="T14" fmla="*/ 6 w 47"/>
              <a:gd name="T15" fmla="*/ 8 h 52"/>
              <a:gd name="T16" fmla="*/ 5 w 47"/>
              <a:gd name="T17" fmla="*/ 9 h 52"/>
              <a:gd name="T18" fmla="*/ 2 w 47"/>
              <a:gd name="T19" fmla="*/ 12 h 52"/>
              <a:gd name="T20" fmla="*/ 1 w 47"/>
              <a:gd name="T21" fmla="*/ 15 h 52"/>
              <a:gd name="T22" fmla="*/ 0 w 47"/>
              <a:gd name="T23" fmla="*/ 18 h 52"/>
              <a:gd name="T24" fmla="*/ 0 w 47"/>
              <a:gd name="T25" fmla="*/ 21 h 52"/>
              <a:gd name="T26" fmla="*/ 0 w 47"/>
              <a:gd name="T27" fmla="*/ 24 h 52"/>
              <a:gd name="T28" fmla="*/ 0 w 47"/>
              <a:gd name="T29" fmla="*/ 26 h 52"/>
              <a:gd name="T30" fmla="*/ 0 w 47"/>
              <a:gd name="T31" fmla="*/ 29 h 52"/>
              <a:gd name="T32" fmla="*/ 0 w 47"/>
              <a:gd name="T33" fmla="*/ 32 h 52"/>
              <a:gd name="T34" fmla="*/ 1 w 47"/>
              <a:gd name="T35" fmla="*/ 35 h 52"/>
              <a:gd name="T36" fmla="*/ 2 w 47"/>
              <a:gd name="T37" fmla="*/ 38 h 52"/>
              <a:gd name="T38" fmla="*/ 4 w 47"/>
              <a:gd name="T39" fmla="*/ 40 h 52"/>
              <a:gd name="T40" fmla="*/ 5 w 47"/>
              <a:gd name="T41" fmla="*/ 43 h 52"/>
              <a:gd name="T42" fmla="*/ 6 w 47"/>
              <a:gd name="T43" fmla="*/ 45 h 52"/>
              <a:gd name="T44" fmla="*/ 9 w 47"/>
              <a:gd name="T45" fmla="*/ 46 h 52"/>
              <a:gd name="T46" fmla="*/ 12 w 47"/>
              <a:gd name="T47" fmla="*/ 47 h 52"/>
              <a:gd name="T48" fmla="*/ 14 w 47"/>
              <a:gd name="T49" fmla="*/ 49 h 52"/>
              <a:gd name="T50" fmla="*/ 17 w 47"/>
              <a:gd name="T51" fmla="*/ 50 h 52"/>
              <a:gd name="T52" fmla="*/ 19 w 47"/>
              <a:gd name="T53" fmla="*/ 50 h 52"/>
              <a:gd name="T54" fmla="*/ 22 w 47"/>
              <a:gd name="T55" fmla="*/ 50 h 52"/>
              <a:gd name="T56" fmla="*/ 23 w 47"/>
              <a:gd name="T57" fmla="*/ 50 h 52"/>
              <a:gd name="T58" fmla="*/ 26 w 47"/>
              <a:gd name="T59" fmla="*/ 50 h 52"/>
              <a:gd name="T60" fmla="*/ 29 w 47"/>
              <a:gd name="T61" fmla="*/ 50 h 52"/>
              <a:gd name="T62" fmla="*/ 31 w 47"/>
              <a:gd name="T63" fmla="*/ 49 h 52"/>
              <a:gd name="T64" fmla="*/ 34 w 47"/>
              <a:gd name="T65" fmla="*/ 47 h 52"/>
              <a:gd name="T66" fmla="*/ 36 w 47"/>
              <a:gd name="T67" fmla="*/ 46 h 52"/>
              <a:gd name="T68" fmla="*/ 39 w 47"/>
              <a:gd name="T69" fmla="*/ 45 h 52"/>
              <a:gd name="T70" fmla="*/ 40 w 47"/>
              <a:gd name="T71" fmla="*/ 43 h 52"/>
              <a:gd name="T72" fmla="*/ 42 w 47"/>
              <a:gd name="T73" fmla="*/ 40 h 52"/>
              <a:gd name="T74" fmla="*/ 43 w 47"/>
              <a:gd name="T75" fmla="*/ 38 h 52"/>
              <a:gd name="T76" fmla="*/ 44 w 47"/>
              <a:gd name="T77" fmla="*/ 35 h 52"/>
              <a:gd name="T78" fmla="*/ 46 w 47"/>
              <a:gd name="T79" fmla="*/ 32 h 52"/>
              <a:gd name="T80" fmla="*/ 46 w 47"/>
              <a:gd name="T81" fmla="*/ 29 h 52"/>
              <a:gd name="T82" fmla="*/ 47 w 47"/>
              <a:gd name="T83" fmla="*/ 26 h 52"/>
              <a:gd name="T84" fmla="*/ 46 w 47"/>
              <a:gd name="T85" fmla="*/ 24 h 52"/>
              <a:gd name="T86" fmla="*/ 46 w 47"/>
              <a:gd name="T87" fmla="*/ 21 h 52"/>
              <a:gd name="T88" fmla="*/ 46 w 47"/>
              <a:gd name="T89" fmla="*/ 18 h 52"/>
              <a:gd name="T90" fmla="*/ 44 w 47"/>
              <a:gd name="T91" fmla="*/ 15 h 52"/>
              <a:gd name="T92" fmla="*/ 43 w 47"/>
              <a:gd name="T93" fmla="*/ 12 h 52"/>
              <a:gd name="T94" fmla="*/ 40 w 47"/>
              <a:gd name="T95" fmla="*/ 9 h 52"/>
              <a:gd name="T96" fmla="*/ 39 w 47"/>
              <a:gd name="T97" fmla="*/ 8 h 52"/>
              <a:gd name="T98" fmla="*/ 38 w 47"/>
              <a:gd name="T99" fmla="*/ 7 h 52"/>
              <a:gd name="T100" fmla="*/ 35 w 47"/>
              <a:gd name="T101" fmla="*/ 4 h 52"/>
              <a:gd name="T102" fmla="*/ 32 w 47"/>
              <a:gd name="T103" fmla="*/ 2 h 52"/>
              <a:gd name="T104" fmla="*/ 30 w 47"/>
              <a:gd name="T105" fmla="*/ 1 h 52"/>
              <a:gd name="T106" fmla="*/ 27 w 47"/>
              <a:gd name="T107" fmla="*/ 1 h 52"/>
              <a:gd name="T108" fmla="*/ 25 w 47"/>
              <a:gd name="T109" fmla="*/ 1 h 52"/>
              <a:gd name="T110" fmla="*/ 23 w 47"/>
              <a:gd name="T111" fmla="*/ 0 h 5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47"/>
              <a:gd name="T169" fmla="*/ 0 h 52"/>
              <a:gd name="T170" fmla="*/ 47 w 47"/>
              <a:gd name="T171" fmla="*/ 52 h 52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47" h="52">
                <a:moveTo>
                  <a:pt x="23" y="26"/>
                </a:moveTo>
                <a:lnTo>
                  <a:pt x="23" y="0"/>
                </a:lnTo>
                <a:lnTo>
                  <a:pt x="22" y="1"/>
                </a:lnTo>
                <a:lnTo>
                  <a:pt x="21" y="1"/>
                </a:lnTo>
                <a:lnTo>
                  <a:pt x="19" y="1"/>
                </a:lnTo>
                <a:lnTo>
                  <a:pt x="18" y="1"/>
                </a:lnTo>
                <a:lnTo>
                  <a:pt x="17" y="1"/>
                </a:lnTo>
                <a:lnTo>
                  <a:pt x="15" y="1"/>
                </a:lnTo>
                <a:lnTo>
                  <a:pt x="14" y="2"/>
                </a:lnTo>
                <a:lnTo>
                  <a:pt x="13" y="2"/>
                </a:lnTo>
                <a:lnTo>
                  <a:pt x="12" y="4"/>
                </a:lnTo>
                <a:lnTo>
                  <a:pt x="10" y="4"/>
                </a:lnTo>
                <a:lnTo>
                  <a:pt x="9" y="5"/>
                </a:lnTo>
                <a:lnTo>
                  <a:pt x="8" y="7"/>
                </a:lnTo>
                <a:lnTo>
                  <a:pt x="6" y="7"/>
                </a:lnTo>
                <a:lnTo>
                  <a:pt x="6" y="8"/>
                </a:lnTo>
                <a:lnTo>
                  <a:pt x="5" y="8"/>
                </a:lnTo>
                <a:lnTo>
                  <a:pt x="5" y="9"/>
                </a:lnTo>
                <a:lnTo>
                  <a:pt x="4" y="11"/>
                </a:lnTo>
                <a:lnTo>
                  <a:pt x="2" y="12"/>
                </a:lnTo>
                <a:lnTo>
                  <a:pt x="2" y="14"/>
                </a:lnTo>
                <a:lnTo>
                  <a:pt x="1" y="15"/>
                </a:lnTo>
                <a:lnTo>
                  <a:pt x="1" y="16"/>
                </a:lnTo>
                <a:lnTo>
                  <a:pt x="0" y="18"/>
                </a:lnTo>
                <a:lnTo>
                  <a:pt x="0" y="19"/>
                </a:lnTo>
                <a:lnTo>
                  <a:pt x="0" y="21"/>
                </a:lnTo>
                <a:lnTo>
                  <a:pt x="0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0" y="29"/>
                </a:lnTo>
                <a:lnTo>
                  <a:pt x="0" y="31"/>
                </a:lnTo>
                <a:lnTo>
                  <a:pt x="0" y="32"/>
                </a:lnTo>
                <a:lnTo>
                  <a:pt x="0" y="33"/>
                </a:lnTo>
                <a:lnTo>
                  <a:pt x="1" y="35"/>
                </a:lnTo>
                <a:lnTo>
                  <a:pt x="1" y="36"/>
                </a:lnTo>
                <a:lnTo>
                  <a:pt x="2" y="38"/>
                </a:lnTo>
                <a:lnTo>
                  <a:pt x="2" y="39"/>
                </a:lnTo>
                <a:lnTo>
                  <a:pt x="4" y="40"/>
                </a:lnTo>
                <a:lnTo>
                  <a:pt x="5" y="42"/>
                </a:lnTo>
                <a:lnTo>
                  <a:pt x="5" y="43"/>
                </a:lnTo>
                <a:lnTo>
                  <a:pt x="6" y="43"/>
                </a:lnTo>
                <a:lnTo>
                  <a:pt x="6" y="45"/>
                </a:lnTo>
                <a:lnTo>
                  <a:pt x="8" y="45"/>
                </a:lnTo>
                <a:lnTo>
                  <a:pt x="9" y="46"/>
                </a:lnTo>
                <a:lnTo>
                  <a:pt x="10" y="47"/>
                </a:lnTo>
                <a:lnTo>
                  <a:pt x="12" y="47"/>
                </a:lnTo>
                <a:lnTo>
                  <a:pt x="13" y="49"/>
                </a:lnTo>
                <a:lnTo>
                  <a:pt x="14" y="49"/>
                </a:lnTo>
                <a:lnTo>
                  <a:pt x="15" y="50"/>
                </a:lnTo>
                <a:lnTo>
                  <a:pt x="17" y="50"/>
                </a:lnTo>
                <a:lnTo>
                  <a:pt x="18" y="50"/>
                </a:lnTo>
                <a:lnTo>
                  <a:pt x="19" y="50"/>
                </a:lnTo>
                <a:lnTo>
                  <a:pt x="21" y="50"/>
                </a:lnTo>
                <a:lnTo>
                  <a:pt x="22" y="50"/>
                </a:lnTo>
                <a:lnTo>
                  <a:pt x="23" y="52"/>
                </a:lnTo>
                <a:lnTo>
                  <a:pt x="23" y="50"/>
                </a:lnTo>
                <a:lnTo>
                  <a:pt x="25" y="50"/>
                </a:lnTo>
                <a:lnTo>
                  <a:pt x="26" y="50"/>
                </a:lnTo>
                <a:lnTo>
                  <a:pt x="27" y="50"/>
                </a:lnTo>
                <a:lnTo>
                  <a:pt x="29" y="50"/>
                </a:lnTo>
                <a:lnTo>
                  <a:pt x="30" y="50"/>
                </a:lnTo>
                <a:lnTo>
                  <a:pt x="31" y="49"/>
                </a:lnTo>
                <a:lnTo>
                  <a:pt x="32" y="49"/>
                </a:lnTo>
                <a:lnTo>
                  <a:pt x="34" y="47"/>
                </a:lnTo>
                <a:lnTo>
                  <a:pt x="35" y="47"/>
                </a:lnTo>
                <a:lnTo>
                  <a:pt x="36" y="46"/>
                </a:lnTo>
                <a:lnTo>
                  <a:pt x="38" y="45"/>
                </a:lnTo>
                <a:lnTo>
                  <a:pt x="39" y="45"/>
                </a:lnTo>
                <a:lnTo>
                  <a:pt x="39" y="43"/>
                </a:lnTo>
                <a:lnTo>
                  <a:pt x="40" y="43"/>
                </a:lnTo>
                <a:lnTo>
                  <a:pt x="40" y="42"/>
                </a:lnTo>
                <a:lnTo>
                  <a:pt x="42" y="40"/>
                </a:lnTo>
                <a:lnTo>
                  <a:pt x="43" y="39"/>
                </a:lnTo>
                <a:lnTo>
                  <a:pt x="43" y="38"/>
                </a:lnTo>
                <a:lnTo>
                  <a:pt x="44" y="36"/>
                </a:lnTo>
                <a:lnTo>
                  <a:pt x="44" y="35"/>
                </a:lnTo>
                <a:lnTo>
                  <a:pt x="46" y="33"/>
                </a:lnTo>
                <a:lnTo>
                  <a:pt x="46" y="32"/>
                </a:lnTo>
                <a:lnTo>
                  <a:pt x="46" y="31"/>
                </a:lnTo>
                <a:lnTo>
                  <a:pt x="46" y="29"/>
                </a:lnTo>
                <a:lnTo>
                  <a:pt x="46" y="28"/>
                </a:lnTo>
                <a:lnTo>
                  <a:pt x="47" y="26"/>
                </a:lnTo>
                <a:lnTo>
                  <a:pt x="47" y="25"/>
                </a:lnTo>
                <a:lnTo>
                  <a:pt x="46" y="24"/>
                </a:lnTo>
                <a:lnTo>
                  <a:pt x="46" y="22"/>
                </a:lnTo>
                <a:lnTo>
                  <a:pt x="46" y="21"/>
                </a:lnTo>
                <a:lnTo>
                  <a:pt x="46" y="19"/>
                </a:lnTo>
                <a:lnTo>
                  <a:pt x="46" y="18"/>
                </a:lnTo>
                <a:lnTo>
                  <a:pt x="44" y="16"/>
                </a:lnTo>
                <a:lnTo>
                  <a:pt x="44" y="15"/>
                </a:lnTo>
                <a:lnTo>
                  <a:pt x="43" y="14"/>
                </a:lnTo>
                <a:lnTo>
                  <a:pt x="43" y="12"/>
                </a:lnTo>
                <a:lnTo>
                  <a:pt x="42" y="11"/>
                </a:lnTo>
                <a:lnTo>
                  <a:pt x="40" y="9"/>
                </a:lnTo>
                <a:lnTo>
                  <a:pt x="40" y="8"/>
                </a:lnTo>
                <a:lnTo>
                  <a:pt x="39" y="8"/>
                </a:lnTo>
                <a:lnTo>
                  <a:pt x="39" y="7"/>
                </a:lnTo>
                <a:lnTo>
                  <a:pt x="38" y="7"/>
                </a:lnTo>
                <a:lnTo>
                  <a:pt x="36" y="5"/>
                </a:lnTo>
                <a:lnTo>
                  <a:pt x="35" y="4"/>
                </a:lnTo>
                <a:lnTo>
                  <a:pt x="34" y="4"/>
                </a:lnTo>
                <a:lnTo>
                  <a:pt x="32" y="2"/>
                </a:lnTo>
                <a:lnTo>
                  <a:pt x="31" y="2"/>
                </a:lnTo>
                <a:lnTo>
                  <a:pt x="30" y="1"/>
                </a:lnTo>
                <a:lnTo>
                  <a:pt x="29" y="1"/>
                </a:lnTo>
                <a:lnTo>
                  <a:pt x="27" y="1"/>
                </a:lnTo>
                <a:lnTo>
                  <a:pt x="26" y="1"/>
                </a:lnTo>
                <a:lnTo>
                  <a:pt x="25" y="1"/>
                </a:lnTo>
                <a:lnTo>
                  <a:pt x="23" y="1"/>
                </a:lnTo>
                <a:lnTo>
                  <a:pt x="23" y="0"/>
                </a:lnTo>
                <a:lnTo>
                  <a:pt x="23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85" name="Freeform 103"/>
          <p:cNvSpPr>
            <a:spLocks/>
          </p:cNvSpPr>
          <p:nvPr/>
        </p:nvSpPr>
        <p:spPr bwMode="auto">
          <a:xfrm>
            <a:off x="3968752" y="3502025"/>
            <a:ext cx="231775" cy="20638"/>
          </a:xfrm>
          <a:custGeom>
            <a:avLst/>
            <a:gdLst>
              <a:gd name="T0" fmla="*/ 146 w 146"/>
              <a:gd name="T1" fmla="*/ 7 h 13"/>
              <a:gd name="T2" fmla="*/ 146 w 146"/>
              <a:gd name="T3" fmla="*/ 0 h 13"/>
              <a:gd name="T4" fmla="*/ 0 w 146"/>
              <a:gd name="T5" fmla="*/ 0 h 13"/>
              <a:gd name="T6" fmla="*/ 0 w 146"/>
              <a:gd name="T7" fmla="*/ 13 h 13"/>
              <a:gd name="T8" fmla="*/ 146 w 146"/>
              <a:gd name="T9" fmla="*/ 13 h 13"/>
              <a:gd name="T10" fmla="*/ 146 w 146"/>
              <a:gd name="T11" fmla="*/ 7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6"/>
              <a:gd name="T19" fmla="*/ 0 h 13"/>
              <a:gd name="T20" fmla="*/ 146 w 14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6" h="13">
                <a:moveTo>
                  <a:pt x="146" y="7"/>
                </a:moveTo>
                <a:lnTo>
                  <a:pt x="146" y="0"/>
                </a:lnTo>
                <a:lnTo>
                  <a:pt x="0" y="0"/>
                </a:lnTo>
                <a:lnTo>
                  <a:pt x="0" y="13"/>
                </a:lnTo>
                <a:lnTo>
                  <a:pt x="146" y="13"/>
                </a:lnTo>
                <a:lnTo>
                  <a:pt x="146" y="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86" name="Freeform 104"/>
          <p:cNvSpPr>
            <a:spLocks/>
          </p:cNvSpPr>
          <p:nvPr/>
        </p:nvSpPr>
        <p:spPr bwMode="auto">
          <a:xfrm>
            <a:off x="5237163" y="3471863"/>
            <a:ext cx="74612" cy="82550"/>
          </a:xfrm>
          <a:custGeom>
            <a:avLst/>
            <a:gdLst>
              <a:gd name="T0" fmla="*/ 23 w 47"/>
              <a:gd name="T1" fmla="*/ 52 h 52"/>
              <a:gd name="T2" fmla="*/ 26 w 47"/>
              <a:gd name="T3" fmla="*/ 50 h 52"/>
              <a:gd name="T4" fmla="*/ 29 w 47"/>
              <a:gd name="T5" fmla="*/ 50 h 52"/>
              <a:gd name="T6" fmla="*/ 31 w 47"/>
              <a:gd name="T7" fmla="*/ 49 h 52"/>
              <a:gd name="T8" fmla="*/ 34 w 47"/>
              <a:gd name="T9" fmla="*/ 49 h 52"/>
              <a:gd name="T10" fmla="*/ 36 w 47"/>
              <a:gd name="T11" fmla="*/ 46 h 52"/>
              <a:gd name="T12" fmla="*/ 39 w 47"/>
              <a:gd name="T13" fmla="*/ 45 h 52"/>
              <a:gd name="T14" fmla="*/ 42 w 47"/>
              <a:gd name="T15" fmla="*/ 42 h 52"/>
              <a:gd name="T16" fmla="*/ 44 w 47"/>
              <a:gd name="T17" fmla="*/ 39 h 52"/>
              <a:gd name="T18" fmla="*/ 44 w 47"/>
              <a:gd name="T19" fmla="*/ 36 h 52"/>
              <a:gd name="T20" fmla="*/ 46 w 47"/>
              <a:gd name="T21" fmla="*/ 35 h 52"/>
              <a:gd name="T22" fmla="*/ 47 w 47"/>
              <a:gd name="T23" fmla="*/ 32 h 52"/>
              <a:gd name="T24" fmla="*/ 47 w 47"/>
              <a:gd name="T25" fmla="*/ 29 h 52"/>
              <a:gd name="T26" fmla="*/ 47 w 47"/>
              <a:gd name="T27" fmla="*/ 26 h 52"/>
              <a:gd name="T28" fmla="*/ 47 w 47"/>
              <a:gd name="T29" fmla="*/ 24 h 52"/>
              <a:gd name="T30" fmla="*/ 47 w 47"/>
              <a:gd name="T31" fmla="*/ 21 h 52"/>
              <a:gd name="T32" fmla="*/ 46 w 47"/>
              <a:gd name="T33" fmla="*/ 18 h 52"/>
              <a:gd name="T34" fmla="*/ 44 w 47"/>
              <a:gd name="T35" fmla="*/ 15 h 52"/>
              <a:gd name="T36" fmla="*/ 44 w 47"/>
              <a:gd name="T37" fmla="*/ 12 h 52"/>
              <a:gd name="T38" fmla="*/ 42 w 47"/>
              <a:gd name="T39" fmla="*/ 9 h 52"/>
              <a:gd name="T40" fmla="*/ 39 w 47"/>
              <a:gd name="T41" fmla="*/ 7 h 52"/>
              <a:gd name="T42" fmla="*/ 36 w 47"/>
              <a:gd name="T43" fmla="*/ 5 h 52"/>
              <a:gd name="T44" fmla="*/ 34 w 47"/>
              <a:gd name="T45" fmla="*/ 2 h 52"/>
              <a:gd name="T46" fmla="*/ 31 w 47"/>
              <a:gd name="T47" fmla="*/ 2 h 52"/>
              <a:gd name="T48" fmla="*/ 30 w 47"/>
              <a:gd name="T49" fmla="*/ 1 h 52"/>
              <a:gd name="T50" fmla="*/ 27 w 47"/>
              <a:gd name="T51" fmla="*/ 1 h 52"/>
              <a:gd name="T52" fmla="*/ 25 w 47"/>
              <a:gd name="T53" fmla="*/ 1 h 52"/>
              <a:gd name="T54" fmla="*/ 22 w 47"/>
              <a:gd name="T55" fmla="*/ 1 h 52"/>
              <a:gd name="T56" fmla="*/ 19 w 47"/>
              <a:gd name="T57" fmla="*/ 1 h 52"/>
              <a:gd name="T58" fmla="*/ 17 w 47"/>
              <a:gd name="T59" fmla="*/ 1 h 52"/>
              <a:gd name="T60" fmla="*/ 14 w 47"/>
              <a:gd name="T61" fmla="*/ 2 h 52"/>
              <a:gd name="T62" fmla="*/ 13 w 47"/>
              <a:gd name="T63" fmla="*/ 4 h 52"/>
              <a:gd name="T64" fmla="*/ 10 w 47"/>
              <a:gd name="T65" fmla="*/ 5 h 52"/>
              <a:gd name="T66" fmla="*/ 9 w 47"/>
              <a:gd name="T67" fmla="*/ 7 h 52"/>
              <a:gd name="T68" fmla="*/ 6 w 47"/>
              <a:gd name="T69" fmla="*/ 8 h 52"/>
              <a:gd name="T70" fmla="*/ 5 w 47"/>
              <a:gd name="T71" fmla="*/ 11 h 52"/>
              <a:gd name="T72" fmla="*/ 4 w 47"/>
              <a:gd name="T73" fmla="*/ 12 h 52"/>
              <a:gd name="T74" fmla="*/ 2 w 47"/>
              <a:gd name="T75" fmla="*/ 15 h 52"/>
              <a:gd name="T76" fmla="*/ 1 w 47"/>
              <a:gd name="T77" fmla="*/ 18 h 52"/>
              <a:gd name="T78" fmla="*/ 1 w 47"/>
              <a:gd name="T79" fmla="*/ 21 h 52"/>
              <a:gd name="T80" fmla="*/ 0 w 47"/>
              <a:gd name="T81" fmla="*/ 24 h 52"/>
              <a:gd name="T82" fmla="*/ 0 w 47"/>
              <a:gd name="T83" fmla="*/ 26 h 52"/>
              <a:gd name="T84" fmla="*/ 0 w 47"/>
              <a:gd name="T85" fmla="*/ 29 h 52"/>
              <a:gd name="T86" fmla="*/ 1 w 47"/>
              <a:gd name="T87" fmla="*/ 32 h 52"/>
              <a:gd name="T88" fmla="*/ 1 w 47"/>
              <a:gd name="T89" fmla="*/ 35 h 52"/>
              <a:gd name="T90" fmla="*/ 2 w 47"/>
              <a:gd name="T91" fmla="*/ 36 h 52"/>
              <a:gd name="T92" fmla="*/ 4 w 47"/>
              <a:gd name="T93" fmla="*/ 39 h 52"/>
              <a:gd name="T94" fmla="*/ 5 w 47"/>
              <a:gd name="T95" fmla="*/ 40 h 52"/>
              <a:gd name="T96" fmla="*/ 6 w 47"/>
              <a:gd name="T97" fmla="*/ 43 h 52"/>
              <a:gd name="T98" fmla="*/ 9 w 47"/>
              <a:gd name="T99" fmla="*/ 45 h 52"/>
              <a:gd name="T100" fmla="*/ 10 w 47"/>
              <a:gd name="T101" fmla="*/ 46 h 52"/>
              <a:gd name="T102" fmla="*/ 13 w 47"/>
              <a:gd name="T103" fmla="*/ 47 h 52"/>
              <a:gd name="T104" fmla="*/ 14 w 47"/>
              <a:gd name="T105" fmla="*/ 49 h 52"/>
              <a:gd name="T106" fmla="*/ 17 w 47"/>
              <a:gd name="T107" fmla="*/ 50 h 52"/>
              <a:gd name="T108" fmla="*/ 19 w 47"/>
              <a:gd name="T109" fmla="*/ 50 h 52"/>
              <a:gd name="T110" fmla="*/ 22 w 47"/>
              <a:gd name="T111" fmla="*/ 50 h 52"/>
              <a:gd name="T112" fmla="*/ 23 w 47"/>
              <a:gd name="T113" fmla="*/ 26 h 5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7"/>
              <a:gd name="T172" fmla="*/ 0 h 52"/>
              <a:gd name="T173" fmla="*/ 47 w 47"/>
              <a:gd name="T174" fmla="*/ 52 h 5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7" h="52">
                <a:moveTo>
                  <a:pt x="23" y="26"/>
                </a:moveTo>
                <a:lnTo>
                  <a:pt x="23" y="52"/>
                </a:lnTo>
                <a:lnTo>
                  <a:pt x="25" y="50"/>
                </a:lnTo>
                <a:lnTo>
                  <a:pt x="26" y="50"/>
                </a:lnTo>
                <a:lnTo>
                  <a:pt x="27" y="50"/>
                </a:lnTo>
                <a:lnTo>
                  <a:pt x="29" y="50"/>
                </a:lnTo>
                <a:lnTo>
                  <a:pt x="30" y="50"/>
                </a:lnTo>
                <a:lnTo>
                  <a:pt x="31" y="49"/>
                </a:lnTo>
                <a:lnTo>
                  <a:pt x="32" y="49"/>
                </a:lnTo>
                <a:lnTo>
                  <a:pt x="34" y="49"/>
                </a:lnTo>
                <a:lnTo>
                  <a:pt x="35" y="47"/>
                </a:lnTo>
                <a:lnTo>
                  <a:pt x="36" y="46"/>
                </a:lnTo>
                <a:lnTo>
                  <a:pt x="38" y="46"/>
                </a:lnTo>
                <a:lnTo>
                  <a:pt x="39" y="45"/>
                </a:lnTo>
                <a:lnTo>
                  <a:pt x="40" y="43"/>
                </a:lnTo>
                <a:lnTo>
                  <a:pt x="42" y="42"/>
                </a:lnTo>
                <a:lnTo>
                  <a:pt x="43" y="40"/>
                </a:lnTo>
                <a:lnTo>
                  <a:pt x="44" y="39"/>
                </a:lnTo>
                <a:lnTo>
                  <a:pt x="44" y="38"/>
                </a:lnTo>
                <a:lnTo>
                  <a:pt x="44" y="36"/>
                </a:lnTo>
                <a:lnTo>
                  <a:pt x="46" y="36"/>
                </a:lnTo>
                <a:lnTo>
                  <a:pt x="46" y="35"/>
                </a:lnTo>
                <a:lnTo>
                  <a:pt x="46" y="33"/>
                </a:lnTo>
                <a:lnTo>
                  <a:pt x="47" y="32"/>
                </a:lnTo>
                <a:lnTo>
                  <a:pt x="47" y="31"/>
                </a:lnTo>
                <a:lnTo>
                  <a:pt x="47" y="29"/>
                </a:lnTo>
                <a:lnTo>
                  <a:pt x="47" y="28"/>
                </a:lnTo>
                <a:lnTo>
                  <a:pt x="47" y="26"/>
                </a:lnTo>
                <a:lnTo>
                  <a:pt x="47" y="25"/>
                </a:lnTo>
                <a:lnTo>
                  <a:pt x="47" y="24"/>
                </a:lnTo>
                <a:lnTo>
                  <a:pt x="47" y="22"/>
                </a:lnTo>
                <a:lnTo>
                  <a:pt x="47" y="21"/>
                </a:lnTo>
                <a:lnTo>
                  <a:pt x="47" y="19"/>
                </a:lnTo>
                <a:lnTo>
                  <a:pt x="46" y="18"/>
                </a:lnTo>
                <a:lnTo>
                  <a:pt x="46" y="16"/>
                </a:lnTo>
                <a:lnTo>
                  <a:pt x="44" y="15"/>
                </a:lnTo>
                <a:lnTo>
                  <a:pt x="44" y="14"/>
                </a:lnTo>
                <a:lnTo>
                  <a:pt x="44" y="12"/>
                </a:lnTo>
                <a:lnTo>
                  <a:pt x="43" y="11"/>
                </a:lnTo>
                <a:lnTo>
                  <a:pt x="42" y="9"/>
                </a:lnTo>
                <a:lnTo>
                  <a:pt x="40" y="8"/>
                </a:lnTo>
                <a:lnTo>
                  <a:pt x="39" y="7"/>
                </a:lnTo>
                <a:lnTo>
                  <a:pt x="38" y="5"/>
                </a:lnTo>
                <a:lnTo>
                  <a:pt x="36" y="5"/>
                </a:lnTo>
                <a:lnTo>
                  <a:pt x="35" y="4"/>
                </a:lnTo>
                <a:lnTo>
                  <a:pt x="34" y="2"/>
                </a:lnTo>
                <a:lnTo>
                  <a:pt x="32" y="2"/>
                </a:lnTo>
                <a:lnTo>
                  <a:pt x="31" y="2"/>
                </a:lnTo>
                <a:lnTo>
                  <a:pt x="31" y="1"/>
                </a:lnTo>
                <a:lnTo>
                  <a:pt x="30" y="1"/>
                </a:lnTo>
                <a:lnTo>
                  <a:pt x="29" y="1"/>
                </a:lnTo>
                <a:lnTo>
                  <a:pt x="27" y="1"/>
                </a:lnTo>
                <a:lnTo>
                  <a:pt x="26" y="1"/>
                </a:lnTo>
                <a:lnTo>
                  <a:pt x="25" y="1"/>
                </a:lnTo>
                <a:lnTo>
                  <a:pt x="23" y="0"/>
                </a:lnTo>
                <a:lnTo>
                  <a:pt x="22" y="1"/>
                </a:lnTo>
                <a:lnTo>
                  <a:pt x="21" y="1"/>
                </a:lnTo>
                <a:lnTo>
                  <a:pt x="19" y="1"/>
                </a:lnTo>
                <a:lnTo>
                  <a:pt x="18" y="1"/>
                </a:lnTo>
                <a:lnTo>
                  <a:pt x="17" y="1"/>
                </a:lnTo>
                <a:lnTo>
                  <a:pt x="15" y="2"/>
                </a:lnTo>
                <a:lnTo>
                  <a:pt x="14" y="2"/>
                </a:lnTo>
                <a:lnTo>
                  <a:pt x="13" y="2"/>
                </a:lnTo>
                <a:lnTo>
                  <a:pt x="13" y="4"/>
                </a:lnTo>
                <a:lnTo>
                  <a:pt x="12" y="4"/>
                </a:lnTo>
                <a:lnTo>
                  <a:pt x="10" y="5"/>
                </a:lnTo>
                <a:lnTo>
                  <a:pt x="9" y="5"/>
                </a:lnTo>
                <a:lnTo>
                  <a:pt x="9" y="7"/>
                </a:lnTo>
                <a:lnTo>
                  <a:pt x="8" y="7"/>
                </a:lnTo>
                <a:lnTo>
                  <a:pt x="6" y="8"/>
                </a:lnTo>
                <a:lnTo>
                  <a:pt x="5" y="9"/>
                </a:lnTo>
                <a:lnTo>
                  <a:pt x="5" y="11"/>
                </a:lnTo>
                <a:lnTo>
                  <a:pt x="4" y="11"/>
                </a:lnTo>
                <a:lnTo>
                  <a:pt x="4" y="12"/>
                </a:lnTo>
                <a:lnTo>
                  <a:pt x="2" y="14"/>
                </a:lnTo>
                <a:lnTo>
                  <a:pt x="2" y="15"/>
                </a:lnTo>
                <a:lnTo>
                  <a:pt x="1" y="16"/>
                </a:lnTo>
                <a:lnTo>
                  <a:pt x="1" y="18"/>
                </a:lnTo>
                <a:lnTo>
                  <a:pt x="1" y="19"/>
                </a:lnTo>
                <a:lnTo>
                  <a:pt x="1" y="21"/>
                </a:lnTo>
                <a:lnTo>
                  <a:pt x="0" y="22"/>
                </a:lnTo>
                <a:lnTo>
                  <a:pt x="0" y="24"/>
                </a:lnTo>
                <a:lnTo>
                  <a:pt x="0" y="25"/>
                </a:lnTo>
                <a:lnTo>
                  <a:pt x="0" y="26"/>
                </a:lnTo>
                <a:lnTo>
                  <a:pt x="0" y="28"/>
                </a:lnTo>
                <a:lnTo>
                  <a:pt x="0" y="29"/>
                </a:lnTo>
                <a:lnTo>
                  <a:pt x="1" y="31"/>
                </a:lnTo>
                <a:lnTo>
                  <a:pt x="1" y="32"/>
                </a:lnTo>
                <a:lnTo>
                  <a:pt x="1" y="33"/>
                </a:lnTo>
                <a:lnTo>
                  <a:pt x="1" y="35"/>
                </a:lnTo>
                <a:lnTo>
                  <a:pt x="2" y="35"/>
                </a:lnTo>
                <a:lnTo>
                  <a:pt x="2" y="36"/>
                </a:lnTo>
                <a:lnTo>
                  <a:pt x="2" y="38"/>
                </a:lnTo>
                <a:lnTo>
                  <a:pt x="4" y="39"/>
                </a:lnTo>
                <a:lnTo>
                  <a:pt x="4" y="40"/>
                </a:lnTo>
                <a:lnTo>
                  <a:pt x="5" y="40"/>
                </a:lnTo>
                <a:lnTo>
                  <a:pt x="5" y="42"/>
                </a:lnTo>
                <a:lnTo>
                  <a:pt x="6" y="43"/>
                </a:lnTo>
                <a:lnTo>
                  <a:pt x="8" y="45"/>
                </a:lnTo>
                <a:lnTo>
                  <a:pt x="9" y="45"/>
                </a:lnTo>
                <a:lnTo>
                  <a:pt x="9" y="46"/>
                </a:lnTo>
                <a:lnTo>
                  <a:pt x="10" y="46"/>
                </a:lnTo>
                <a:lnTo>
                  <a:pt x="12" y="47"/>
                </a:lnTo>
                <a:lnTo>
                  <a:pt x="13" y="47"/>
                </a:lnTo>
                <a:lnTo>
                  <a:pt x="13" y="49"/>
                </a:lnTo>
                <a:lnTo>
                  <a:pt x="14" y="49"/>
                </a:lnTo>
                <a:lnTo>
                  <a:pt x="15" y="49"/>
                </a:lnTo>
                <a:lnTo>
                  <a:pt x="17" y="50"/>
                </a:lnTo>
                <a:lnTo>
                  <a:pt x="18" y="50"/>
                </a:lnTo>
                <a:lnTo>
                  <a:pt x="19" y="50"/>
                </a:lnTo>
                <a:lnTo>
                  <a:pt x="21" y="50"/>
                </a:lnTo>
                <a:lnTo>
                  <a:pt x="22" y="50"/>
                </a:lnTo>
                <a:lnTo>
                  <a:pt x="23" y="52"/>
                </a:lnTo>
                <a:lnTo>
                  <a:pt x="23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87" name="Freeform 105"/>
          <p:cNvSpPr>
            <a:spLocks/>
          </p:cNvSpPr>
          <p:nvPr/>
        </p:nvSpPr>
        <p:spPr bwMode="auto">
          <a:xfrm>
            <a:off x="5029202" y="3502025"/>
            <a:ext cx="244475" cy="20638"/>
          </a:xfrm>
          <a:custGeom>
            <a:avLst/>
            <a:gdLst>
              <a:gd name="T0" fmla="*/ 0 w 154"/>
              <a:gd name="T1" fmla="*/ 6 h 13"/>
              <a:gd name="T2" fmla="*/ 0 w 154"/>
              <a:gd name="T3" fmla="*/ 13 h 13"/>
              <a:gd name="T4" fmla="*/ 154 w 154"/>
              <a:gd name="T5" fmla="*/ 13 h 13"/>
              <a:gd name="T6" fmla="*/ 154 w 154"/>
              <a:gd name="T7" fmla="*/ 0 h 13"/>
              <a:gd name="T8" fmla="*/ 0 w 154"/>
              <a:gd name="T9" fmla="*/ 0 h 13"/>
              <a:gd name="T10" fmla="*/ 0 w 154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4"/>
              <a:gd name="T19" fmla="*/ 0 h 13"/>
              <a:gd name="T20" fmla="*/ 154 w 154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4" h="13">
                <a:moveTo>
                  <a:pt x="0" y="6"/>
                </a:moveTo>
                <a:lnTo>
                  <a:pt x="0" y="13"/>
                </a:lnTo>
                <a:lnTo>
                  <a:pt x="154" y="13"/>
                </a:lnTo>
                <a:lnTo>
                  <a:pt x="154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88" name="Freeform 106"/>
          <p:cNvSpPr>
            <a:spLocks/>
          </p:cNvSpPr>
          <p:nvPr/>
        </p:nvSpPr>
        <p:spPr bwMode="auto">
          <a:xfrm>
            <a:off x="4854577" y="3416300"/>
            <a:ext cx="92075" cy="96838"/>
          </a:xfrm>
          <a:custGeom>
            <a:avLst/>
            <a:gdLst>
              <a:gd name="T0" fmla="*/ 55 w 58"/>
              <a:gd name="T1" fmla="*/ 0 h 61"/>
              <a:gd name="T2" fmla="*/ 48 w 58"/>
              <a:gd name="T3" fmla="*/ 1 h 61"/>
              <a:gd name="T4" fmla="*/ 43 w 58"/>
              <a:gd name="T5" fmla="*/ 2 h 61"/>
              <a:gd name="T6" fmla="*/ 38 w 58"/>
              <a:gd name="T7" fmla="*/ 4 h 61"/>
              <a:gd name="T8" fmla="*/ 33 w 58"/>
              <a:gd name="T9" fmla="*/ 7 h 61"/>
              <a:gd name="T10" fmla="*/ 27 w 58"/>
              <a:gd name="T11" fmla="*/ 9 h 61"/>
              <a:gd name="T12" fmla="*/ 23 w 58"/>
              <a:gd name="T13" fmla="*/ 12 h 61"/>
              <a:gd name="T14" fmla="*/ 18 w 58"/>
              <a:gd name="T15" fmla="*/ 16 h 61"/>
              <a:gd name="T16" fmla="*/ 14 w 58"/>
              <a:gd name="T17" fmla="*/ 21 h 61"/>
              <a:gd name="T18" fmla="*/ 12 w 58"/>
              <a:gd name="T19" fmla="*/ 25 h 61"/>
              <a:gd name="T20" fmla="*/ 8 w 58"/>
              <a:gd name="T21" fmla="*/ 30 h 61"/>
              <a:gd name="T22" fmla="*/ 5 w 58"/>
              <a:gd name="T23" fmla="*/ 35 h 61"/>
              <a:gd name="T24" fmla="*/ 4 w 58"/>
              <a:gd name="T25" fmla="*/ 40 h 61"/>
              <a:gd name="T26" fmla="*/ 1 w 58"/>
              <a:gd name="T27" fmla="*/ 46 h 61"/>
              <a:gd name="T28" fmla="*/ 0 w 58"/>
              <a:gd name="T29" fmla="*/ 53 h 61"/>
              <a:gd name="T30" fmla="*/ 0 w 58"/>
              <a:gd name="T31" fmla="*/ 59 h 61"/>
              <a:gd name="T32" fmla="*/ 10 w 58"/>
              <a:gd name="T33" fmla="*/ 61 h 61"/>
              <a:gd name="T34" fmla="*/ 10 w 58"/>
              <a:gd name="T35" fmla="*/ 57 h 61"/>
              <a:gd name="T36" fmla="*/ 12 w 58"/>
              <a:gd name="T37" fmla="*/ 51 h 61"/>
              <a:gd name="T38" fmla="*/ 13 w 58"/>
              <a:gd name="T39" fmla="*/ 47 h 61"/>
              <a:gd name="T40" fmla="*/ 14 w 58"/>
              <a:gd name="T41" fmla="*/ 43 h 61"/>
              <a:gd name="T42" fmla="*/ 17 w 58"/>
              <a:gd name="T43" fmla="*/ 37 h 61"/>
              <a:gd name="T44" fmla="*/ 18 w 58"/>
              <a:gd name="T45" fmla="*/ 33 h 61"/>
              <a:gd name="T46" fmla="*/ 21 w 58"/>
              <a:gd name="T47" fmla="*/ 30 h 61"/>
              <a:gd name="T48" fmla="*/ 25 w 58"/>
              <a:gd name="T49" fmla="*/ 26 h 61"/>
              <a:gd name="T50" fmla="*/ 27 w 58"/>
              <a:gd name="T51" fmla="*/ 23 h 61"/>
              <a:gd name="T52" fmla="*/ 31 w 58"/>
              <a:gd name="T53" fmla="*/ 21 h 61"/>
              <a:gd name="T54" fmla="*/ 35 w 58"/>
              <a:gd name="T55" fmla="*/ 18 h 61"/>
              <a:gd name="T56" fmla="*/ 39 w 58"/>
              <a:gd name="T57" fmla="*/ 16 h 61"/>
              <a:gd name="T58" fmla="*/ 43 w 58"/>
              <a:gd name="T59" fmla="*/ 14 h 61"/>
              <a:gd name="T60" fmla="*/ 48 w 58"/>
              <a:gd name="T61" fmla="*/ 12 h 61"/>
              <a:gd name="T62" fmla="*/ 52 w 58"/>
              <a:gd name="T63" fmla="*/ 12 h 61"/>
              <a:gd name="T64" fmla="*/ 58 w 58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0"/>
                </a:moveTo>
                <a:lnTo>
                  <a:pt x="55" y="0"/>
                </a:lnTo>
                <a:lnTo>
                  <a:pt x="51" y="1"/>
                </a:lnTo>
                <a:lnTo>
                  <a:pt x="48" y="1"/>
                </a:lnTo>
                <a:lnTo>
                  <a:pt x="46" y="1"/>
                </a:lnTo>
                <a:lnTo>
                  <a:pt x="43" y="2"/>
                </a:lnTo>
                <a:lnTo>
                  <a:pt x="41" y="2"/>
                </a:lnTo>
                <a:lnTo>
                  <a:pt x="38" y="4"/>
                </a:lnTo>
                <a:lnTo>
                  <a:pt x="35" y="5"/>
                </a:lnTo>
                <a:lnTo>
                  <a:pt x="33" y="7"/>
                </a:lnTo>
                <a:lnTo>
                  <a:pt x="30" y="8"/>
                </a:lnTo>
                <a:lnTo>
                  <a:pt x="27" y="9"/>
                </a:lnTo>
                <a:lnTo>
                  <a:pt x="25" y="11"/>
                </a:lnTo>
                <a:lnTo>
                  <a:pt x="23" y="12"/>
                </a:lnTo>
                <a:lnTo>
                  <a:pt x="21" y="14"/>
                </a:lnTo>
                <a:lnTo>
                  <a:pt x="18" y="16"/>
                </a:lnTo>
                <a:lnTo>
                  <a:pt x="17" y="18"/>
                </a:lnTo>
                <a:lnTo>
                  <a:pt x="14" y="21"/>
                </a:lnTo>
                <a:lnTo>
                  <a:pt x="13" y="22"/>
                </a:lnTo>
                <a:lnTo>
                  <a:pt x="12" y="25"/>
                </a:lnTo>
                <a:lnTo>
                  <a:pt x="9" y="28"/>
                </a:lnTo>
                <a:lnTo>
                  <a:pt x="8" y="30"/>
                </a:lnTo>
                <a:lnTo>
                  <a:pt x="6" y="32"/>
                </a:lnTo>
                <a:lnTo>
                  <a:pt x="5" y="35"/>
                </a:lnTo>
                <a:lnTo>
                  <a:pt x="4" y="37"/>
                </a:lnTo>
                <a:lnTo>
                  <a:pt x="4" y="40"/>
                </a:lnTo>
                <a:lnTo>
                  <a:pt x="3" y="43"/>
                </a:lnTo>
                <a:lnTo>
                  <a:pt x="1" y="46"/>
                </a:lnTo>
                <a:lnTo>
                  <a:pt x="1" y="50"/>
                </a:lnTo>
                <a:lnTo>
                  <a:pt x="0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0" y="61"/>
                </a:lnTo>
                <a:lnTo>
                  <a:pt x="10" y="60"/>
                </a:lnTo>
                <a:lnTo>
                  <a:pt x="10" y="57"/>
                </a:lnTo>
                <a:lnTo>
                  <a:pt x="12" y="54"/>
                </a:lnTo>
                <a:lnTo>
                  <a:pt x="12" y="51"/>
                </a:lnTo>
                <a:lnTo>
                  <a:pt x="12" y="50"/>
                </a:lnTo>
                <a:lnTo>
                  <a:pt x="13" y="47"/>
                </a:lnTo>
                <a:lnTo>
                  <a:pt x="13" y="44"/>
                </a:lnTo>
                <a:lnTo>
                  <a:pt x="14" y="43"/>
                </a:lnTo>
                <a:lnTo>
                  <a:pt x="16" y="40"/>
                </a:lnTo>
                <a:lnTo>
                  <a:pt x="17" y="37"/>
                </a:lnTo>
                <a:lnTo>
                  <a:pt x="17" y="36"/>
                </a:lnTo>
                <a:lnTo>
                  <a:pt x="18" y="33"/>
                </a:lnTo>
                <a:lnTo>
                  <a:pt x="20" y="32"/>
                </a:lnTo>
                <a:lnTo>
                  <a:pt x="21" y="30"/>
                </a:lnTo>
                <a:lnTo>
                  <a:pt x="23" y="28"/>
                </a:lnTo>
                <a:lnTo>
                  <a:pt x="25" y="26"/>
                </a:lnTo>
                <a:lnTo>
                  <a:pt x="26" y="25"/>
                </a:lnTo>
                <a:lnTo>
                  <a:pt x="27" y="23"/>
                </a:lnTo>
                <a:lnTo>
                  <a:pt x="30" y="22"/>
                </a:lnTo>
                <a:lnTo>
                  <a:pt x="31" y="21"/>
                </a:lnTo>
                <a:lnTo>
                  <a:pt x="33" y="19"/>
                </a:lnTo>
                <a:lnTo>
                  <a:pt x="35" y="18"/>
                </a:lnTo>
                <a:lnTo>
                  <a:pt x="38" y="16"/>
                </a:lnTo>
                <a:lnTo>
                  <a:pt x="39" y="16"/>
                </a:lnTo>
                <a:lnTo>
                  <a:pt x="42" y="15"/>
                </a:lnTo>
                <a:lnTo>
                  <a:pt x="43" y="14"/>
                </a:lnTo>
                <a:lnTo>
                  <a:pt x="46" y="14"/>
                </a:lnTo>
                <a:lnTo>
                  <a:pt x="48" y="12"/>
                </a:lnTo>
                <a:lnTo>
                  <a:pt x="51" y="12"/>
                </a:lnTo>
                <a:lnTo>
                  <a:pt x="52" y="12"/>
                </a:lnTo>
                <a:lnTo>
                  <a:pt x="55" y="12"/>
                </a:lnTo>
                <a:lnTo>
                  <a:pt x="58" y="12"/>
                </a:lnTo>
                <a:lnTo>
                  <a:pt x="5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89" name="Freeform 107"/>
          <p:cNvSpPr>
            <a:spLocks/>
          </p:cNvSpPr>
          <p:nvPr/>
        </p:nvSpPr>
        <p:spPr bwMode="auto">
          <a:xfrm>
            <a:off x="4946650" y="3416300"/>
            <a:ext cx="90488" cy="96838"/>
          </a:xfrm>
          <a:custGeom>
            <a:avLst/>
            <a:gdLst>
              <a:gd name="T0" fmla="*/ 57 w 57"/>
              <a:gd name="T1" fmla="*/ 59 h 61"/>
              <a:gd name="T2" fmla="*/ 57 w 57"/>
              <a:gd name="T3" fmla="*/ 53 h 61"/>
              <a:gd name="T4" fmla="*/ 56 w 57"/>
              <a:gd name="T5" fmla="*/ 46 h 61"/>
              <a:gd name="T6" fmla="*/ 53 w 57"/>
              <a:gd name="T7" fmla="*/ 40 h 61"/>
              <a:gd name="T8" fmla="*/ 52 w 57"/>
              <a:gd name="T9" fmla="*/ 35 h 61"/>
              <a:gd name="T10" fmla="*/ 49 w 57"/>
              <a:gd name="T11" fmla="*/ 30 h 61"/>
              <a:gd name="T12" fmla="*/ 45 w 57"/>
              <a:gd name="T13" fmla="*/ 25 h 61"/>
              <a:gd name="T14" fmla="*/ 43 w 57"/>
              <a:gd name="T15" fmla="*/ 21 h 61"/>
              <a:gd name="T16" fmla="*/ 39 w 57"/>
              <a:gd name="T17" fmla="*/ 16 h 61"/>
              <a:gd name="T18" fmla="*/ 34 w 57"/>
              <a:gd name="T19" fmla="*/ 12 h 61"/>
              <a:gd name="T20" fmla="*/ 30 w 57"/>
              <a:gd name="T21" fmla="*/ 9 h 61"/>
              <a:gd name="T22" fmla="*/ 24 w 57"/>
              <a:gd name="T23" fmla="*/ 7 h 61"/>
              <a:gd name="T24" fmla="*/ 19 w 57"/>
              <a:gd name="T25" fmla="*/ 4 h 61"/>
              <a:gd name="T26" fmla="*/ 14 w 57"/>
              <a:gd name="T27" fmla="*/ 2 h 61"/>
              <a:gd name="T28" fmla="*/ 9 w 57"/>
              <a:gd name="T29" fmla="*/ 1 h 61"/>
              <a:gd name="T30" fmla="*/ 2 w 57"/>
              <a:gd name="T31" fmla="*/ 0 h 61"/>
              <a:gd name="T32" fmla="*/ 0 w 57"/>
              <a:gd name="T33" fmla="*/ 12 h 61"/>
              <a:gd name="T34" fmla="*/ 5 w 57"/>
              <a:gd name="T35" fmla="*/ 12 h 61"/>
              <a:gd name="T36" fmla="*/ 9 w 57"/>
              <a:gd name="T37" fmla="*/ 12 h 61"/>
              <a:gd name="T38" fmla="*/ 14 w 57"/>
              <a:gd name="T39" fmla="*/ 14 h 61"/>
              <a:gd name="T40" fmla="*/ 18 w 57"/>
              <a:gd name="T41" fmla="*/ 16 h 61"/>
              <a:gd name="T42" fmla="*/ 22 w 57"/>
              <a:gd name="T43" fmla="*/ 18 h 61"/>
              <a:gd name="T44" fmla="*/ 26 w 57"/>
              <a:gd name="T45" fmla="*/ 21 h 61"/>
              <a:gd name="T46" fmla="*/ 30 w 57"/>
              <a:gd name="T47" fmla="*/ 23 h 61"/>
              <a:gd name="T48" fmla="*/ 32 w 57"/>
              <a:gd name="T49" fmla="*/ 26 h 61"/>
              <a:gd name="T50" fmla="*/ 36 w 57"/>
              <a:gd name="T51" fmla="*/ 30 h 61"/>
              <a:gd name="T52" fmla="*/ 39 w 57"/>
              <a:gd name="T53" fmla="*/ 33 h 61"/>
              <a:gd name="T54" fmla="*/ 40 w 57"/>
              <a:gd name="T55" fmla="*/ 37 h 61"/>
              <a:gd name="T56" fmla="*/ 43 w 57"/>
              <a:gd name="T57" fmla="*/ 43 h 61"/>
              <a:gd name="T58" fmla="*/ 44 w 57"/>
              <a:gd name="T59" fmla="*/ 47 h 61"/>
              <a:gd name="T60" fmla="*/ 45 w 57"/>
              <a:gd name="T61" fmla="*/ 51 h 61"/>
              <a:gd name="T62" fmla="*/ 47 w 57"/>
              <a:gd name="T63" fmla="*/ 57 h 61"/>
              <a:gd name="T64" fmla="*/ 47 w 57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57" y="61"/>
                </a:moveTo>
                <a:lnTo>
                  <a:pt x="57" y="59"/>
                </a:lnTo>
                <a:lnTo>
                  <a:pt x="57" y="56"/>
                </a:lnTo>
                <a:lnTo>
                  <a:pt x="57" y="53"/>
                </a:lnTo>
                <a:lnTo>
                  <a:pt x="56" y="50"/>
                </a:lnTo>
                <a:lnTo>
                  <a:pt x="56" y="46"/>
                </a:lnTo>
                <a:lnTo>
                  <a:pt x="54" y="43"/>
                </a:lnTo>
                <a:lnTo>
                  <a:pt x="53" y="40"/>
                </a:lnTo>
                <a:lnTo>
                  <a:pt x="53" y="37"/>
                </a:lnTo>
                <a:lnTo>
                  <a:pt x="52" y="35"/>
                </a:lnTo>
                <a:lnTo>
                  <a:pt x="51" y="32"/>
                </a:lnTo>
                <a:lnTo>
                  <a:pt x="49" y="30"/>
                </a:lnTo>
                <a:lnTo>
                  <a:pt x="48" y="28"/>
                </a:lnTo>
                <a:lnTo>
                  <a:pt x="45" y="25"/>
                </a:lnTo>
                <a:lnTo>
                  <a:pt x="44" y="22"/>
                </a:lnTo>
                <a:lnTo>
                  <a:pt x="43" y="21"/>
                </a:lnTo>
                <a:lnTo>
                  <a:pt x="40" y="18"/>
                </a:lnTo>
                <a:lnTo>
                  <a:pt x="39" y="16"/>
                </a:lnTo>
                <a:lnTo>
                  <a:pt x="36" y="14"/>
                </a:lnTo>
                <a:lnTo>
                  <a:pt x="34" y="12"/>
                </a:lnTo>
                <a:lnTo>
                  <a:pt x="32" y="11"/>
                </a:lnTo>
                <a:lnTo>
                  <a:pt x="30" y="9"/>
                </a:lnTo>
                <a:lnTo>
                  <a:pt x="27" y="8"/>
                </a:lnTo>
                <a:lnTo>
                  <a:pt x="24" y="7"/>
                </a:lnTo>
                <a:lnTo>
                  <a:pt x="22" y="5"/>
                </a:lnTo>
                <a:lnTo>
                  <a:pt x="19" y="4"/>
                </a:lnTo>
                <a:lnTo>
                  <a:pt x="17" y="2"/>
                </a:lnTo>
                <a:lnTo>
                  <a:pt x="14" y="2"/>
                </a:lnTo>
                <a:lnTo>
                  <a:pt x="11" y="1"/>
                </a:lnTo>
                <a:lnTo>
                  <a:pt x="9" y="1"/>
                </a:lnTo>
                <a:lnTo>
                  <a:pt x="5" y="1"/>
                </a:lnTo>
                <a:lnTo>
                  <a:pt x="2" y="0"/>
                </a:lnTo>
                <a:lnTo>
                  <a:pt x="0" y="0"/>
                </a:lnTo>
                <a:lnTo>
                  <a:pt x="0" y="12"/>
                </a:lnTo>
                <a:lnTo>
                  <a:pt x="2" y="12"/>
                </a:lnTo>
                <a:lnTo>
                  <a:pt x="5" y="12"/>
                </a:lnTo>
                <a:lnTo>
                  <a:pt x="6" y="12"/>
                </a:lnTo>
                <a:lnTo>
                  <a:pt x="9" y="12"/>
                </a:lnTo>
                <a:lnTo>
                  <a:pt x="11" y="14"/>
                </a:lnTo>
                <a:lnTo>
                  <a:pt x="14" y="14"/>
                </a:lnTo>
                <a:lnTo>
                  <a:pt x="15" y="15"/>
                </a:lnTo>
                <a:lnTo>
                  <a:pt x="18" y="16"/>
                </a:lnTo>
                <a:lnTo>
                  <a:pt x="19" y="16"/>
                </a:lnTo>
                <a:lnTo>
                  <a:pt x="22" y="18"/>
                </a:lnTo>
                <a:lnTo>
                  <a:pt x="23" y="19"/>
                </a:lnTo>
                <a:lnTo>
                  <a:pt x="26" y="21"/>
                </a:lnTo>
                <a:lnTo>
                  <a:pt x="27" y="22"/>
                </a:lnTo>
                <a:lnTo>
                  <a:pt x="30" y="23"/>
                </a:lnTo>
                <a:lnTo>
                  <a:pt x="31" y="25"/>
                </a:lnTo>
                <a:lnTo>
                  <a:pt x="32" y="26"/>
                </a:lnTo>
                <a:lnTo>
                  <a:pt x="34" y="28"/>
                </a:lnTo>
                <a:lnTo>
                  <a:pt x="36" y="30"/>
                </a:lnTo>
                <a:lnTo>
                  <a:pt x="37" y="32"/>
                </a:lnTo>
                <a:lnTo>
                  <a:pt x="39" y="33"/>
                </a:lnTo>
                <a:lnTo>
                  <a:pt x="40" y="36"/>
                </a:lnTo>
                <a:lnTo>
                  <a:pt x="40" y="37"/>
                </a:lnTo>
                <a:lnTo>
                  <a:pt x="41" y="40"/>
                </a:lnTo>
                <a:lnTo>
                  <a:pt x="43" y="43"/>
                </a:lnTo>
                <a:lnTo>
                  <a:pt x="44" y="44"/>
                </a:lnTo>
                <a:lnTo>
                  <a:pt x="44" y="47"/>
                </a:lnTo>
                <a:lnTo>
                  <a:pt x="45" y="50"/>
                </a:lnTo>
                <a:lnTo>
                  <a:pt x="45" y="51"/>
                </a:lnTo>
                <a:lnTo>
                  <a:pt x="45" y="54"/>
                </a:lnTo>
                <a:lnTo>
                  <a:pt x="47" y="57"/>
                </a:lnTo>
                <a:lnTo>
                  <a:pt x="47" y="60"/>
                </a:lnTo>
                <a:lnTo>
                  <a:pt x="47" y="61"/>
                </a:lnTo>
                <a:lnTo>
                  <a:pt x="57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90" name="Freeform 108"/>
          <p:cNvSpPr>
            <a:spLocks/>
          </p:cNvSpPr>
          <p:nvPr/>
        </p:nvSpPr>
        <p:spPr bwMode="auto">
          <a:xfrm>
            <a:off x="4779965" y="3416300"/>
            <a:ext cx="90487" cy="96838"/>
          </a:xfrm>
          <a:custGeom>
            <a:avLst/>
            <a:gdLst>
              <a:gd name="T0" fmla="*/ 2 w 57"/>
              <a:gd name="T1" fmla="*/ 12 h 61"/>
              <a:gd name="T2" fmla="*/ 8 w 57"/>
              <a:gd name="T3" fmla="*/ 12 h 61"/>
              <a:gd name="T4" fmla="*/ 12 w 57"/>
              <a:gd name="T5" fmla="*/ 14 h 61"/>
              <a:gd name="T6" fmla="*/ 16 w 57"/>
              <a:gd name="T7" fmla="*/ 15 h 61"/>
              <a:gd name="T8" fmla="*/ 21 w 57"/>
              <a:gd name="T9" fmla="*/ 16 h 61"/>
              <a:gd name="T10" fmla="*/ 25 w 57"/>
              <a:gd name="T11" fmla="*/ 19 h 61"/>
              <a:gd name="T12" fmla="*/ 27 w 57"/>
              <a:gd name="T13" fmla="*/ 22 h 61"/>
              <a:gd name="T14" fmla="*/ 31 w 57"/>
              <a:gd name="T15" fmla="*/ 25 h 61"/>
              <a:gd name="T16" fmla="*/ 35 w 57"/>
              <a:gd name="T17" fmla="*/ 28 h 61"/>
              <a:gd name="T18" fmla="*/ 38 w 57"/>
              <a:gd name="T19" fmla="*/ 32 h 61"/>
              <a:gd name="T20" fmla="*/ 40 w 57"/>
              <a:gd name="T21" fmla="*/ 36 h 61"/>
              <a:gd name="T22" fmla="*/ 42 w 57"/>
              <a:gd name="T23" fmla="*/ 40 h 61"/>
              <a:gd name="T24" fmla="*/ 44 w 57"/>
              <a:gd name="T25" fmla="*/ 44 h 61"/>
              <a:gd name="T26" fmla="*/ 46 w 57"/>
              <a:gd name="T27" fmla="*/ 50 h 61"/>
              <a:gd name="T28" fmla="*/ 46 w 57"/>
              <a:gd name="T29" fmla="*/ 54 h 61"/>
              <a:gd name="T30" fmla="*/ 47 w 57"/>
              <a:gd name="T31" fmla="*/ 60 h 61"/>
              <a:gd name="T32" fmla="*/ 57 w 57"/>
              <a:gd name="T33" fmla="*/ 61 h 61"/>
              <a:gd name="T34" fmla="*/ 57 w 57"/>
              <a:gd name="T35" fmla="*/ 56 h 61"/>
              <a:gd name="T36" fmla="*/ 56 w 57"/>
              <a:gd name="T37" fmla="*/ 50 h 61"/>
              <a:gd name="T38" fmla="*/ 55 w 57"/>
              <a:gd name="T39" fmla="*/ 43 h 61"/>
              <a:gd name="T40" fmla="*/ 53 w 57"/>
              <a:gd name="T41" fmla="*/ 37 h 61"/>
              <a:gd name="T42" fmla="*/ 51 w 57"/>
              <a:gd name="T43" fmla="*/ 32 h 61"/>
              <a:gd name="T44" fmla="*/ 48 w 57"/>
              <a:gd name="T45" fmla="*/ 28 h 61"/>
              <a:gd name="T46" fmla="*/ 44 w 57"/>
              <a:gd name="T47" fmla="*/ 22 h 61"/>
              <a:gd name="T48" fmla="*/ 40 w 57"/>
              <a:gd name="T49" fmla="*/ 18 h 61"/>
              <a:gd name="T50" fmla="*/ 36 w 57"/>
              <a:gd name="T51" fmla="*/ 14 h 61"/>
              <a:gd name="T52" fmla="*/ 33 w 57"/>
              <a:gd name="T53" fmla="*/ 11 h 61"/>
              <a:gd name="T54" fmla="*/ 27 w 57"/>
              <a:gd name="T55" fmla="*/ 8 h 61"/>
              <a:gd name="T56" fmla="*/ 22 w 57"/>
              <a:gd name="T57" fmla="*/ 5 h 61"/>
              <a:gd name="T58" fmla="*/ 17 w 57"/>
              <a:gd name="T59" fmla="*/ 2 h 61"/>
              <a:gd name="T60" fmla="*/ 12 w 57"/>
              <a:gd name="T61" fmla="*/ 1 h 61"/>
              <a:gd name="T62" fmla="*/ 6 w 57"/>
              <a:gd name="T63" fmla="*/ 1 h 61"/>
              <a:gd name="T64" fmla="*/ 0 w 57"/>
              <a:gd name="T65" fmla="*/ 0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0" y="12"/>
                </a:moveTo>
                <a:lnTo>
                  <a:pt x="2" y="12"/>
                </a:lnTo>
                <a:lnTo>
                  <a:pt x="5" y="12"/>
                </a:lnTo>
                <a:lnTo>
                  <a:pt x="8" y="12"/>
                </a:lnTo>
                <a:lnTo>
                  <a:pt x="9" y="12"/>
                </a:lnTo>
                <a:lnTo>
                  <a:pt x="12" y="14"/>
                </a:lnTo>
                <a:lnTo>
                  <a:pt x="14" y="14"/>
                </a:lnTo>
                <a:lnTo>
                  <a:pt x="16" y="15"/>
                </a:lnTo>
                <a:lnTo>
                  <a:pt x="18" y="16"/>
                </a:lnTo>
                <a:lnTo>
                  <a:pt x="21" y="16"/>
                </a:lnTo>
                <a:lnTo>
                  <a:pt x="22" y="18"/>
                </a:lnTo>
                <a:lnTo>
                  <a:pt x="25" y="19"/>
                </a:lnTo>
                <a:lnTo>
                  <a:pt x="26" y="21"/>
                </a:lnTo>
                <a:lnTo>
                  <a:pt x="27" y="22"/>
                </a:lnTo>
                <a:lnTo>
                  <a:pt x="30" y="23"/>
                </a:lnTo>
                <a:lnTo>
                  <a:pt x="31" y="25"/>
                </a:lnTo>
                <a:lnTo>
                  <a:pt x="33" y="26"/>
                </a:lnTo>
                <a:lnTo>
                  <a:pt x="35" y="28"/>
                </a:lnTo>
                <a:lnTo>
                  <a:pt x="36" y="30"/>
                </a:lnTo>
                <a:lnTo>
                  <a:pt x="38" y="32"/>
                </a:lnTo>
                <a:lnTo>
                  <a:pt x="39" y="33"/>
                </a:lnTo>
                <a:lnTo>
                  <a:pt x="40" y="36"/>
                </a:lnTo>
                <a:lnTo>
                  <a:pt x="42" y="37"/>
                </a:lnTo>
                <a:lnTo>
                  <a:pt x="42" y="40"/>
                </a:lnTo>
                <a:lnTo>
                  <a:pt x="43" y="43"/>
                </a:lnTo>
                <a:lnTo>
                  <a:pt x="44" y="44"/>
                </a:lnTo>
                <a:lnTo>
                  <a:pt x="44" y="47"/>
                </a:lnTo>
                <a:lnTo>
                  <a:pt x="46" y="50"/>
                </a:lnTo>
                <a:lnTo>
                  <a:pt x="46" y="51"/>
                </a:lnTo>
                <a:lnTo>
                  <a:pt x="46" y="54"/>
                </a:lnTo>
                <a:lnTo>
                  <a:pt x="47" y="57"/>
                </a:lnTo>
                <a:lnTo>
                  <a:pt x="47" y="60"/>
                </a:lnTo>
                <a:lnTo>
                  <a:pt x="47" y="61"/>
                </a:lnTo>
                <a:lnTo>
                  <a:pt x="57" y="61"/>
                </a:lnTo>
                <a:lnTo>
                  <a:pt x="57" y="59"/>
                </a:lnTo>
                <a:lnTo>
                  <a:pt x="57" y="56"/>
                </a:lnTo>
                <a:lnTo>
                  <a:pt x="57" y="53"/>
                </a:lnTo>
                <a:lnTo>
                  <a:pt x="56" y="50"/>
                </a:lnTo>
                <a:lnTo>
                  <a:pt x="56" y="46"/>
                </a:lnTo>
                <a:lnTo>
                  <a:pt x="55" y="43"/>
                </a:lnTo>
                <a:lnTo>
                  <a:pt x="55" y="40"/>
                </a:lnTo>
                <a:lnTo>
                  <a:pt x="53" y="37"/>
                </a:lnTo>
                <a:lnTo>
                  <a:pt x="52" y="35"/>
                </a:lnTo>
                <a:lnTo>
                  <a:pt x="51" y="32"/>
                </a:lnTo>
                <a:lnTo>
                  <a:pt x="50" y="30"/>
                </a:lnTo>
                <a:lnTo>
                  <a:pt x="48" y="28"/>
                </a:lnTo>
                <a:lnTo>
                  <a:pt x="46" y="25"/>
                </a:lnTo>
                <a:lnTo>
                  <a:pt x="44" y="22"/>
                </a:lnTo>
                <a:lnTo>
                  <a:pt x="43" y="21"/>
                </a:lnTo>
                <a:lnTo>
                  <a:pt x="40" y="18"/>
                </a:lnTo>
                <a:lnTo>
                  <a:pt x="39" y="16"/>
                </a:lnTo>
                <a:lnTo>
                  <a:pt x="36" y="14"/>
                </a:lnTo>
                <a:lnTo>
                  <a:pt x="35" y="12"/>
                </a:lnTo>
                <a:lnTo>
                  <a:pt x="33" y="11"/>
                </a:lnTo>
                <a:lnTo>
                  <a:pt x="30" y="9"/>
                </a:lnTo>
                <a:lnTo>
                  <a:pt x="27" y="8"/>
                </a:lnTo>
                <a:lnTo>
                  <a:pt x="25" y="7"/>
                </a:lnTo>
                <a:lnTo>
                  <a:pt x="22" y="5"/>
                </a:lnTo>
                <a:lnTo>
                  <a:pt x="19" y="4"/>
                </a:lnTo>
                <a:lnTo>
                  <a:pt x="17" y="2"/>
                </a:lnTo>
                <a:lnTo>
                  <a:pt x="14" y="2"/>
                </a:lnTo>
                <a:lnTo>
                  <a:pt x="12" y="1"/>
                </a:lnTo>
                <a:lnTo>
                  <a:pt x="9" y="1"/>
                </a:lnTo>
                <a:lnTo>
                  <a:pt x="6" y="1"/>
                </a:lnTo>
                <a:lnTo>
                  <a:pt x="2" y="0"/>
                </a:lnTo>
                <a:lnTo>
                  <a:pt x="0" y="0"/>
                </a:lnTo>
                <a:lnTo>
                  <a:pt x="0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91" name="Freeform 109"/>
          <p:cNvSpPr>
            <a:spLocks/>
          </p:cNvSpPr>
          <p:nvPr/>
        </p:nvSpPr>
        <p:spPr bwMode="auto">
          <a:xfrm>
            <a:off x="4687890" y="3416300"/>
            <a:ext cx="92075" cy="96838"/>
          </a:xfrm>
          <a:custGeom>
            <a:avLst/>
            <a:gdLst>
              <a:gd name="T0" fmla="*/ 11 w 58"/>
              <a:gd name="T1" fmla="*/ 60 h 61"/>
              <a:gd name="T2" fmla="*/ 12 w 58"/>
              <a:gd name="T3" fmla="*/ 54 h 61"/>
              <a:gd name="T4" fmla="*/ 13 w 58"/>
              <a:gd name="T5" fmla="*/ 50 h 61"/>
              <a:gd name="T6" fmla="*/ 15 w 58"/>
              <a:gd name="T7" fmla="*/ 44 h 61"/>
              <a:gd name="T8" fmla="*/ 16 w 58"/>
              <a:gd name="T9" fmla="*/ 40 h 61"/>
              <a:gd name="T10" fmla="*/ 19 w 58"/>
              <a:gd name="T11" fmla="*/ 36 h 61"/>
              <a:gd name="T12" fmla="*/ 21 w 58"/>
              <a:gd name="T13" fmla="*/ 32 h 61"/>
              <a:gd name="T14" fmla="*/ 24 w 58"/>
              <a:gd name="T15" fmla="*/ 28 h 61"/>
              <a:gd name="T16" fmla="*/ 26 w 58"/>
              <a:gd name="T17" fmla="*/ 25 h 61"/>
              <a:gd name="T18" fmla="*/ 30 w 58"/>
              <a:gd name="T19" fmla="*/ 22 h 61"/>
              <a:gd name="T20" fmla="*/ 34 w 58"/>
              <a:gd name="T21" fmla="*/ 19 h 61"/>
              <a:gd name="T22" fmla="*/ 38 w 58"/>
              <a:gd name="T23" fmla="*/ 16 h 61"/>
              <a:gd name="T24" fmla="*/ 42 w 58"/>
              <a:gd name="T25" fmla="*/ 15 h 61"/>
              <a:gd name="T26" fmla="*/ 46 w 58"/>
              <a:gd name="T27" fmla="*/ 14 h 61"/>
              <a:gd name="T28" fmla="*/ 51 w 58"/>
              <a:gd name="T29" fmla="*/ 12 h 61"/>
              <a:gd name="T30" fmla="*/ 55 w 58"/>
              <a:gd name="T31" fmla="*/ 12 h 61"/>
              <a:gd name="T32" fmla="*/ 58 w 58"/>
              <a:gd name="T33" fmla="*/ 0 h 61"/>
              <a:gd name="T34" fmla="*/ 53 w 58"/>
              <a:gd name="T35" fmla="*/ 1 h 61"/>
              <a:gd name="T36" fmla="*/ 46 w 58"/>
              <a:gd name="T37" fmla="*/ 1 h 61"/>
              <a:gd name="T38" fmla="*/ 41 w 58"/>
              <a:gd name="T39" fmla="*/ 2 h 61"/>
              <a:gd name="T40" fmla="*/ 36 w 58"/>
              <a:gd name="T41" fmla="*/ 5 h 61"/>
              <a:gd name="T42" fmla="*/ 30 w 58"/>
              <a:gd name="T43" fmla="*/ 8 h 61"/>
              <a:gd name="T44" fmla="*/ 25 w 58"/>
              <a:gd name="T45" fmla="*/ 11 h 61"/>
              <a:gd name="T46" fmla="*/ 21 w 58"/>
              <a:gd name="T47" fmla="*/ 14 h 61"/>
              <a:gd name="T48" fmla="*/ 17 w 58"/>
              <a:gd name="T49" fmla="*/ 18 h 61"/>
              <a:gd name="T50" fmla="*/ 13 w 58"/>
              <a:gd name="T51" fmla="*/ 22 h 61"/>
              <a:gd name="T52" fmla="*/ 11 w 58"/>
              <a:gd name="T53" fmla="*/ 28 h 61"/>
              <a:gd name="T54" fmla="*/ 7 w 58"/>
              <a:gd name="T55" fmla="*/ 32 h 61"/>
              <a:gd name="T56" fmla="*/ 5 w 58"/>
              <a:gd name="T57" fmla="*/ 37 h 61"/>
              <a:gd name="T58" fmla="*/ 3 w 58"/>
              <a:gd name="T59" fmla="*/ 43 h 61"/>
              <a:gd name="T60" fmla="*/ 2 w 58"/>
              <a:gd name="T61" fmla="*/ 50 h 61"/>
              <a:gd name="T62" fmla="*/ 0 w 58"/>
              <a:gd name="T63" fmla="*/ 56 h 61"/>
              <a:gd name="T64" fmla="*/ 0 w 58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11" y="61"/>
                </a:moveTo>
                <a:lnTo>
                  <a:pt x="11" y="60"/>
                </a:lnTo>
                <a:lnTo>
                  <a:pt x="12" y="57"/>
                </a:lnTo>
                <a:lnTo>
                  <a:pt x="12" y="54"/>
                </a:lnTo>
                <a:lnTo>
                  <a:pt x="12" y="51"/>
                </a:lnTo>
                <a:lnTo>
                  <a:pt x="13" y="50"/>
                </a:lnTo>
                <a:lnTo>
                  <a:pt x="13" y="47"/>
                </a:lnTo>
                <a:lnTo>
                  <a:pt x="15" y="44"/>
                </a:lnTo>
                <a:lnTo>
                  <a:pt x="15" y="43"/>
                </a:lnTo>
                <a:lnTo>
                  <a:pt x="16" y="40"/>
                </a:lnTo>
                <a:lnTo>
                  <a:pt x="17" y="37"/>
                </a:lnTo>
                <a:lnTo>
                  <a:pt x="19" y="36"/>
                </a:lnTo>
                <a:lnTo>
                  <a:pt x="20" y="33"/>
                </a:lnTo>
                <a:lnTo>
                  <a:pt x="21" y="32"/>
                </a:lnTo>
                <a:lnTo>
                  <a:pt x="22" y="30"/>
                </a:lnTo>
                <a:lnTo>
                  <a:pt x="24" y="28"/>
                </a:lnTo>
                <a:lnTo>
                  <a:pt x="25" y="26"/>
                </a:lnTo>
                <a:lnTo>
                  <a:pt x="26" y="25"/>
                </a:lnTo>
                <a:lnTo>
                  <a:pt x="28" y="23"/>
                </a:lnTo>
                <a:lnTo>
                  <a:pt x="30" y="22"/>
                </a:lnTo>
                <a:lnTo>
                  <a:pt x="32" y="21"/>
                </a:lnTo>
                <a:lnTo>
                  <a:pt x="34" y="19"/>
                </a:lnTo>
                <a:lnTo>
                  <a:pt x="36" y="18"/>
                </a:lnTo>
                <a:lnTo>
                  <a:pt x="38" y="16"/>
                </a:lnTo>
                <a:lnTo>
                  <a:pt x="39" y="16"/>
                </a:lnTo>
                <a:lnTo>
                  <a:pt x="42" y="15"/>
                </a:lnTo>
                <a:lnTo>
                  <a:pt x="45" y="14"/>
                </a:lnTo>
                <a:lnTo>
                  <a:pt x="46" y="14"/>
                </a:lnTo>
                <a:lnTo>
                  <a:pt x="49" y="12"/>
                </a:lnTo>
                <a:lnTo>
                  <a:pt x="51" y="12"/>
                </a:lnTo>
                <a:lnTo>
                  <a:pt x="53" y="12"/>
                </a:lnTo>
                <a:lnTo>
                  <a:pt x="55" y="12"/>
                </a:lnTo>
                <a:lnTo>
                  <a:pt x="58" y="12"/>
                </a:lnTo>
                <a:lnTo>
                  <a:pt x="58" y="0"/>
                </a:lnTo>
                <a:lnTo>
                  <a:pt x="55" y="0"/>
                </a:lnTo>
                <a:lnTo>
                  <a:pt x="53" y="1"/>
                </a:lnTo>
                <a:lnTo>
                  <a:pt x="49" y="1"/>
                </a:lnTo>
                <a:lnTo>
                  <a:pt x="46" y="1"/>
                </a:lnTo>
                <a:lnTo>
                  <a:pt x="43" y="2"/>
                </a:lnTo>
                <a:lnTo>
                  <a:pt x="41" y="2"/>
                </a:lnTo>
                <a:lnTo>
                  <a:pt x="38" y="4"/>
                </a:lnTo>
                <a:lnTo>
                  <a:pt x="36" y="5"/>
                </a:lnTo>
                <a:lnTo>
                  <a:pt x="33" y="7"/>
                </a:lnTo>
                <a:lnTo>
                  <a:pt x="30" y="8"/>
                </a:lnTo>
                <a:lnTo>
                  <a:pt x="28" y="9"/>
                </a:lnTo>
                <a:lnTo>
                  <a:pt x="25" y="11"/>
                </a:lnTo>
                <a:lnTo>
                  <a:pt x="24" y="12"/>
                </a:lnTo>
                <a:lnTo>
                  <a:pt x="21" y="14"/>
                </a:lnTo>
                <a:lnTo>
                  <a:pt x="19" y="16"/>
                </a:lnTo>
                <a:lnTo>
                  <a:pt x="17" y="18"/>
                </a:lnTo>
                <a:lnTo>
                  <a:pt x="16" y="21"/>
                </a:lnTo>
                <a:lnTo>
                  <a:pt x="13" y="22"/>
                </a:lnTo>
                <a:lnTo>
                  <a:pt x="12" y="25"/>
                </a:lnTo>
                <a:lnTo>
                  <a:pt x="11" y="28"/>
                </a:lnTo>
                <a:lnTo>
                  <a:pt x="8" y="30"/>
                </a:lnTo>
                <a:lnTo>
                  <a:pt x="7" y="32"/>
                </a:lnTo>
                <a:lnTo>
                  <a:pt x="5" y="35"/>
                </a:lnTo>
                <a:lnTo>
                  <a:pt x="5" y="37"/>
                </a:lnTo>
                <a:lnTo>
                  <a:pt x="4" y="40"/>
                </a:lnTo>
                <a:lnTo>
                  <a:pt x="3" y="43"/>
                </a:lnTo>
                <a:lnTo>
                  <a:pt x="2" y="46"/>
                </a:lnTo>
                <a:lnTo>
                  <a:pt x="2" y="50"/>
                </a:lnTo>
                <a:lnTo>
                  <a:pt x="2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1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92" name="Freeform 110"/>
          <p:cNvSpPr>
            <a:spLocks/>
          </p:cNvSpPr>
          <p:nvPr/>
        </p:nvSpPr>
        <p:spPr bwMode="auto">
          <a:xfrm>
            <a:off x="4521202" y="3416300"/>
            <a:ext cx="92075" cy="96838"/>
          </a:xfrm>
          <a:custGeom>
            <a:avLst/>
            <a:gdLst>
              <a:gd name="T0" fmla="*/ 55 w 58"/>
              <a:gd name="T1" fmla="*/ 0 h 61"/>
              <a:gd name="T2" fmla="*/ 50 w 58"/>
              <a:gd name="T3" fmla="*/ 1 h 61"/>
              <a:gd name="T4" fmla="*/ 44 w 58"/>
              <a:gd name="T5" fmla="*/ 2 h 61"/>
              <a:gd name="T6" fmla="*/ 38 w 58"/>
              <a:gd name="T7" fmla="*/ 4 h 61"/>
              <a:gd name="T8" fmla="*/ 33 w 58"/>
              <a:gd name="T9" fmla="*/ 7 h 61"/>
              <a:gd name="T10" fmla="*/ 28 w 58"/>
              <a:gd name="T11" fmla="*/ 9 h 61"/>
              <a:gd name="T12" fmla="*/ 24 w 58"/>
              <a:gd name="T13" fmla="*/ 12 h 61"/>
              <a:gd name="T14" fmla="*/ 20 w 58"/>
              <a:gd name="T15" fmla="*/ 16 h 61"/>
              <a:gd name="T16" fmla="*/ 16 w 58"/>
              <a:gd name="T17" fmla="*/ 21 h 61"/>
              <a:gd name="T18" fmla="*/ 12 w 58"/>
              <a:gd name="T19" fmla="*/ 25 h 61"/>
              <a:gd name="T20" fmla="*/ 10 w 58"/>
              <a:gd name="T21" fmla="*/ 30 h 61"/>
              <a:gd name="T22" fmla="*/ 7 w 58"/>
              <a:gd name="T23" fmla="*/ 35 h 61"/>
              <a:gd name="T24" fmla="*/ 4 w 58"/>
              <a:gd name="T25" fmla="*/ 40 h 61"/>
              <a:gd name="T26" fmla="*/ 3 w 58"/>
              <a:gd name="T27" fmla="*/ 46 h 61"/>
              <a:gd name="T28" fmla="*/ 2 w 58"/>
              <a:gd name="T29" fmla="*/ 53 h 61"/>
              <a:gd name="T30" fmla="*/ 0 w 58"/>
              <a:gd name="T31" fmla="*/ 59 h 61"/>
              <a:gd name="T32" fmla="*/ 12 w 58"/>
              <a:gd name="T33" fmla="*/ 61 h 61"/>
              <a:gd name="T34" fmla="*/ 12 w 58"/>
              <a:gd name="T35" fmla="*/ 57 h 61"/>
              <a:gd name="T36" fmla="*/ 12 w 58"/>
              <a:gd name="T37" fmla="*/ 51 h 61"/>
              <a:gd name="T38" fmla="*/ 14 w 58"/>
              <a:gd name="T39" fmla="*/ 47 h 61"/>
              <a:gd name="T40" fmla="*/ 15 w 58"/>
              <a:gd name="T41" fmla="*/ 43 h 61"/>
              <a:gd name="T42" fmla="*/ 18 w 58"/>
              <a:gd name="T43" fmla="*/ 37 h 61"/>
              <a:gd name="T44" fmla="*/ 20 w 58"/>
              <a:gd name="T45" fmla="*/ 33 h 61"/>
              <a:gd name="T46" fmla="*/ 23 w 58"/>
              <a:gd name="T47" fmla="*/ 30 h 61"/>
              <a:gd name="T48" fmla="*/ 25 w 58"/>
              <a:gd name="T49" fmla="*/ 26 h 61"/>
              <a:gd name="T50" fmla="*/ 29 w 58"/>
              <a:gd name="T51" fmla="*/ 23 h 61"/>
              <a:gd name="T52" fmla="*/ 32 w 58"/>
              <a:gd name="T53" fmla="*/ 21 h 61"/>
              <a:gd name="T54" fmla="*/ 36 w 58"/>
              <a:gd name="T55" fmla="*/ 18 h 61"/>
              <a:gd name="T56" fmla="*/ 40 w 58"/>
              <a:gd name="T57" fmla="*/ 16 h 61"/>
              <a:gd name="T58" fmla="*/ 45 w 58"/>
              <a:gd name="T59" fmla="*/ 14 h 61"/>
              <a:gd name="T60" fmla="*/ 49 w 58"/>
              <a:gd name="T61" fmla="*/ 12 h 61"/>
              <a:gd name="T62" fmla="*/ 54 w 58"/>
              <a:gd name="T63" fmla="*/ 12 h 61"/>
              <a:gd name="T64" fmla="*/ 58 w 58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0"/>
                </a:moveTo>
                <a:lnTo>
                  <a:pt x="55" y="0"/>
                </a:lnTo>
                <a:lnTo>
                  <a:pt x="53" y="1"/>
                </a:lnTo>
                <a:lnTo>
                  <a:pt x="50" y="1"/>
                </a:lnTo>
                <a:lnTo>
                  <a:pt x="46" y="1"/>
                </a:lnTo>
                <a:lnTo>
                  <a:pt x="44" y="2"/>
                </a:lnTo>
                <a:lnTo>
                  <a:pt x="41" y="2"/>
                </a:lnTo>
                <a:lnTo>
                  <a:pt x="38" y="4"/>
                </a:lnTo>
                <a:lnTo>
                  <a:pt x="36" y="5"/>
                </a:lnTo>
                <a:lnTo>
                  <a:pt x="33" y="7"/>
                </a:lnTo>
                <a:lnTo>
                  <a:pt x="31" y="8"/>
                </a:lnTo>
                <a:lnTo>
                  <a:pt x="28" y="9"/>
                </a:lnTo>
                <a:lnTo>
                  <a:pt x="27" y="11"/>
                </a:lnTo>
                <a:lnTo>
                  <a:pt x="24" y="12"/>
                </a:lnTo>
                <a:lnTo>
                  <a:pt x="21" y="14"/>
                </a:lnTo>
                <a:lnTo>
                  <a:pt x="20" y="16"/>
                </a:lnTo>
                <a:lnTo>
                  <a:pt x="18" y="18"/>
                </a:lnTo>
                <a:lnTo>
                  <a:pt x="16" y="21"/>
                </a:lnTo>
                <a:lnTo>
                  <a:pt x="14" y="22"/>
                </a:lnTo>
                <a:lnTo>
                  <a:pt x="12" y="25"/>
                </a:lnTo>
                <a:lnTo>
                  <a:pt x="11" y="28"/>
                </a:lnTo>
                <a:lnTo>
                  <a:pt x="10" y="30"/>
                </a:lnTo>
                <a:lnTo>
                  <a:pt x="8" y="32"/>
                </a:lnTo>
                <a:lnTo>
                  <a:pt x="7" y="35"/>
                </a:lnTo>
                <a:lnTo>
                  <a:pt x="6" y="37"/>
                </a:lnTo>
                <a:lnTo>
                  <a:pt x="4" y="40"/>
                </a:lnTo>
                <a:lnTo>
                  <a:pt x="3" y="43"/>
                </a:lnTo>
                <a:lnTo>
                  <a:pt x="3" y="46"/>
                </a:lnTo>
                <a:lnTo>
                  <a:pt x="2" y="50"/>
                </a:lnTo>
                <a:lnTo>
                  <a:pt x="2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2" y="61"/>
                </a:lnTo>
                <a:lnTo>
                  <a:pt x="12" y="60"/>
                </a:lnTo>
                <a:lnTo>
                  <a:pt x="12" y="57"/>
                </a:lnTo>
                <a:lnTo>
                  <a:pt x="12" y="54"/>
                </a:lnTo>
                <a:lnTo>
                  <a:pt x="12" y="51"/>
                </a:lnTo>
                <a:lnTo>
                  <a:pt x="14" y="50"/>
                </a:lnTo>
                <a:lnTo>
                  <a:pt x="14" y="47"/>
                </a:lnTo>
                <a:lnTo>
                  <a:pt x="15" y="44"/>
                </a:lnTo>
                <a:lnTo>
                  <a:pt x="15" y="43"/>
                </a:lnTo>
                <a:lnTo>
                  <a:pt x="16" y="40"/>
                </a:lnTo>
                <a:lnTo>
                  <a:pt x="18" y="37"/>
                </a:lnTo>
                <a:lnTo>
                  <a:pt x="19" y="36"/>
                </a:lnTo>
                <a:lnTo>
                  <a:pt x="20" y="33"/>
                </a:lnTo>
                <a:lnTo>
                  <a:pt x="21" y="32"/>
                </a:lnTo>
                <a:lnTo>
                  <a:pt x="23" y="30"/>
                </a:lnTo>
                <a:lnTo>
                  <a:pt x="24" y="28"/>
                </a:lnTo>
                <a:lnTo>
                  <a:pt x="25" y="26"/>
                </a:lnTo>
                <a:lnTo>
                  <a:pt x="27" y="25"/>
                </a:lnTo>
                <a:lnTo>
                  <a:pt x="29" y="23"/>
                </a:lnTo>
                <a:lnTo>
                  <a:pt x="31" y="22"/>
                </a:lnTo>
                <a:lnTo>
                  <a:pt x="32" y="21"/>
                </a:lnTo>
                <a:lnTo>
                  <a:pt x="35" y="19"/>
                </a:lnTo>
                <a:lnTo>
                  <a:pt x="36" y="18"/>
                </a:lnTo>
                <a:lnTo>
                  <a:pt x="38" y="16"/>
                </a:lnTo>
                <a:lnTo>
                  <a:pt x="40" y="16"/>
                </a:lnTo>
                <a:lnTo>
                  <a:pt x="42" y="15"/>
                </a:lnTo>
                <a:lnTo>
                  <a:pt x="45" y="14"/>
                </a:lnTo>
                <a:lnTo>
                  <a:pt x="46" y="14"/>
                </a:lnTo>
                <a:lnTo>
                  <a:pt x="49" y="12"/>
                </a:lnTo>
                <a:lnTo>
                  <a:pt x="52" y="12"/>
                </a:lnTo>
                <a:lnTo>
                  <a:pt x="54" y="12"/>
                </a:lnTo>
                <a:lnTo>
                  <a:pt x="55" y="12"/>
                </a:lnTo>
                <a:lnTo>
                  <a:pt x="58" y="12"/>
                </a:lnTo>
                <a:lnTo>
                  <a:pt x="5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93" name="Freeform 111"/>
          <p:cNvSpPr>
            <a:spLocks/>
          </p:cNvSpPr>
          <p:nvPr/>
        </p:nvSpPr>
        <p:spPr bwMode="auto">
          <a:xfrm>
            <a:off x="4613277" y="3416300"/>
            <a:ext cx="92075" cy="96838"/>
          </a:xfrm>
          <a:custGeom>
            <a:avLst/>
            <a:gdLst>
              <a:gd name="T0" fmla="*/ 58 w 58"/>
              <a:gd name="T1" fmla="*/ 59 h 61"/>
              <a:gd name="T2" fmla="*/ 58 w 58"/>
              <a:gd name="T3" fmla="*/ 53 h 61"/>
              <a:gd name="T4" fmla="*/ 56 w 58"/>
              <a:gd name="T5" fmla="*/ 46 h 61"/>
              <a:gd name="T6" fmla="*/ 55 w 58"/>
              <a:gd name="T7" fmla="*/ 40 h 61"/>
              <a:gd name="T8" fmla="*/ 52 w 58"/>
              <a:gd name="T9" fmla="*/ 35 h 61"/>
              <a:gd name="T10" fmla="*/ 50 w 58"/>
              <a:gd name="T11" fmla="*/ 30 h 61"/>
              <a:gd name="T12" fmla="*/ 47 w 58"/>
              <a:gd name="T13" fmla="*/ 25 h 61"/>
              <a:gd name="T14" fmla="*/ 43 w 58"/>
              <a:gd name="T15" fmla="*/ 21 h 61"/>
              <a:gd name="T16" fmla="*/ 39 w 58"/>
              <a:gd name="T17" fmla="*/ 16 h 61"/>
              <a:gd name="T18" fmla="*/ 35 w 58"/>
              <a:gd name="T19" fmla="*/ 12 h 61"/>
              <a:gd name="T20" fmla="*/ 30 w 58"/>
              <a:gd name="T21" fmla="*/ 9 h 61"/>
              <a:gd name="T22" fmla="*/ 25 w 58"/>
              <a:gd name="T23" fmla="*/ 7 h 61"/>
              <a:gd name="T24" fmla="*/ 20 w 58"/>
              <a:gd name="T25" fmla="*/ 4 h 61"/>
              <a:gd name="T26" fmla="*/ 14 w 58"/>
              <a:gd name="T27" fmla="*/ 2 h 61"/>
              <a:gd name="T28" fmla="*/ 9 w 58"/>
              <a:gd name="T29" fmla="*/ 1 h 61"/>
              <a:gd name="T30" fmla="*/ 4 w 58"/>
              <a:gd name="T31" fmla="*/ 0 h 61"/>
              <a:gd name="T32" fmla="*/ 0 w 58"/>
              <a:gd name="T33" fmla="*/ 12 h 61"/>
              <a:gd name="T34" fmla="*/ 5 w 58"/>
              <a:gd name="T35" fmla="*/ 12 h 61"/>
              <a:gd name="T36" fmla="*/ 9 w 58"/>
              <a:gd name="T37" fmla="*/ 12 h 61"/>
              <a:gd name="T38" fmla="*/ 14 w 58"/>
              <a:gd name="T39" fmla="*/ 14 h 61"/>
              <a:gd name="T40" fmla="*/ 18 w 58"/>
              <a:gd name="T41" fmla="*/ 16 h 61"/>
              <a:gd name="T42" fmla="*/ 22 w 58"/>
              <a:gd name="T43" fmla="*/ 18 h 61"/>
              <a:gd name="T44" fmla="*/ 26 w 58"/>
              <a:gd name="T45" fmla="*/ 21 h 61"/>
              <a:gd name="T46" fmla="*/ 30 w 58"/>
              <a:gd name="T47" fmla="*/ 23 h 61"/>
              <a:gd name="T48" fmla="*/ 34 w 58"/>
              <a:gd name="T49" fmla="*/ 26 h 61"/>
              <a:gd name="T50" fmla="*/ 37 w 58"/>
              <a:gd name="T51" fmla="*/ 30 h 61"/>
              <a:gd name="T52" fmla="*/ 39 w 58"/>
              <a:gd name="T53" fmla="*/ 33 h 61"/>
              <a:gd name="T54" fmla="*/ 42 w 58"/>
              <a:gd name="T55" fmla="*/ 37 h 61"/>
              <a:gd name="T56" fmla="*/ 43 w 58"/>
              <a:gd name="T57" fmla="*/ 43 h 61"/>
              <a:gd name="T58" fmla="*/ 45 w 58"/>
              <a:gd name="T59" fmla="*/ 47 h 61"/>
              <a:gd name="T60" fmla="*/ 46 w 58"/>
              <a:gd name="T61" fmla="*/ 51 h 61"/>
              <a:gd name="T62" fmla="*/ 47 w 58"/>
              <a:gd name="T63" fmla="*/ 57 h 61"/>
              <a:gd name="T64" fmla="*/ 47 w 58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61"/>
                </a:moveTo>
                <a:lnTo>
                  <a:pt x="58" y="59"/>
                </a:lnTo>
                <a:lnTo>
                  <a:pt x="58" y="56"/>
                </a:lnTo>
                <a:lnTo>
                  <a:pt x="58" y="53"/>
                </a:lnTo>
                <a:lnTo>
                  <a:pt x="58" y="50"/>
                </a:lnTo>
                <a:lnTo>
                  <a:pt x="56" y="46"/>
                </a:lnTo>
                <a:lnTo>
                  <a:pt x="55" y="43"/>
                </a:lnTo>
                <a:lnTo>
                  <a:pt x="55" y="40"/>
                </a:lnTo>
                <a:lnTo>
                  <a:pt x="54" y="37"/>
                </a:lnTo>
                <a:lnTo>
                  <a:pt x="52" y="35"/>
                </a:lnTo>
                <a:lnTo>
                  <a:pt x="51" y="32"/>
                </a:lnTo>
                <a:lnTo>
                  <a:pt x="50" y="30"/>
                </a:lnTo>
                <a:lnTo>
                  <a:pt x="49" y="28"/>
                </a:lnTo>
                <a:lnTo>
                  <a:pt x="47" y="25"/>
                </a:lnTo>
                <a:lnTo>
                  <a:pt x="45" y="22"/>
                </a:lnTo>
                <a:lnTo>
                  <a:pt x="43" y="21"/>
                </a:lnTo>
                <a:lnTo>
                  <a:pt x="41" y="18"/>
                </a:lnTo>
                <a:lnTo>
                  <a:pt x="39" y="16"/>
                </a:lnTo>
                <a:lnTo>
                  <a:pt x="37" y="14"/>
                </a:lnTo>
                <a:lnTo>
                  <a:pt x="35" y="12"/>
                </a:lnTo>
                <a:lnTo>
                  <a:pt x="33" y="11"/>
                </a:lnTo>
                <a:lnTo>
                  <a:pt x="30" y="9"/>
                </a:lnTo>
                <a:lnTo>
                  <a:pt x="28" y="8"/>
                </a:lnTo>
                <a:lnTo>
                  <a:pt x="25" y="7"/>
                </a:lnTo>
                <a:lnTo>
                  <a:pt x="22" y="5"/>
                </a:lnTo>
                <a:lnTo>
                  <a:pt x="20" y="4"/>
                </a:lnTo>
                <a:lnTo>
                  <a:pt x="17" y="2"/>
                </a:lnTo>
                <a:lnTo>
                  <a:pt x="14" y="2"/>
                </a:lnTo>
                <a:lnTo>
                  <a:pt x="12" y="1"/>
                </a:lnTo>
                <a:lnTo>
                  <a:pt x="9" y="1"/>
                </a:lnTo>
                <a:lnTo>
                  <a:pt x="7" y="1"/>
                </a:lnTo>
                <a:lnTo>
                  <a:pt x="4" y="0"/>
                </a:lnTo>
                <a:lnTo>
                  <a:pt x="0" y="0"/>
                </a:lnTo>
                <a:lnTo>
                  <a:pt x="0" y="12"/>
                </a:lnTo>
                <a:lnTo>
                  <a:pt x="3" y="12"/>
                </a:lnTo>
                <a:lnTo>
                  <a:pt x="5" y="12"/>
                </a:lnTo>
                <a:lnTo>
                  <a:pt x="8" y="12"/>
                </a:lnTo>
                <a:lnTo>
                  <a:pt x="9" y="12"/>
                </a:lnTo>
                <a:lnTo>
                  <a:pt x="12" y="14"/>
                </a:lnTo>
                <a:lnTo>
                  <a:pt x="14" y="14"/>
                </a:lnTo>
                <a:lnTo>
                  <a:pt x="17" y="15"/>
                </a:lnTo>
                <a:lnTo>
                  <a:pt x="18" y="16"/>
                </a:lnTo>
                <a:lnTo>
                  <a:pt x="21" y="16"/>
                </a:lnTo>
                <a:lnTo>
                  <a:pt x="22" y="18"/>
                </a:lnTo>
                <a:lnTo>
                  <a:pt x="25" y="19"/>
                </a:lnTo>
                <a:lnTo>
                  <a:pt x="26" y="21"/>
                </a:lnTo>
                <a:lnTo>
                  <a:pt x="29" y="22"/>
                </a:lnTo>
                <a:lnTo>
                  <a:pt x="30" y="23"/>
                </a:lnTo>
                <a:lnTo>
                  <a:pt x="31" y="25"/>
                </a:lnTo>
                <a:lnTo>
                  <a:pt x="34" y="26"/>
                </a:lnTo>
                <a:lnTo>
                  <a:pt x="35" y="28"/>
                </a:lnTo>
                <a:lnTo>
                  <a:pt x="37" y="30"/>
                </a:lnTo>
                <a:lnTo>
                  <a:pt x="38" y="32"/>
                </a:lnTo>
                <a:lnTo>
                  <a:pt x="39" y="33"/>
                </a:lnTo>
                <a:lnTo>
                  <a:pt x="41" y="36"/>
                </a:lnTo>
                <a:lnTo>
                  <a:pt x="42" y="37"/>
                </a:lnTo>
                <a:lnTo>
                  <a:pt x="43" y="40"/>
                </a:lnTo>
                <a:lnTo>
                  <a:pt x="43" y="43"/>
                </a:lnTo>
                <a:lnTo>
                  <a:pt x="45" y="44"/>
                </a:lnTo>
                <a:lnTo>
                  <a:pt x="45" y="47"/>
                </a:lnTo>
                <a:lnTo>
                  <a:pt x="46" y="50"/>
                </a:lnTo>
                <a:lnTo>
                  <a:pt x="46" y="51"/>
                </a:lnTo>
                <a:lnTo>
                  <a:pt x="47" y="54"/>
                </a:lnTo>
                <a:lnTo>
                  <a:pt x="47" y="57"/>
                </a:lnTo>
                <a:lnTo>
                  <a:pt x="47" y="60"/>
                </a:lnTo>
                <a:lnTo>
                  <a:pt x="47" y="61"/>
                </a:lnTo>
                <a:lnTo>
                  <a:pt x="58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94" name="Freeform 112"/>
          <p:cNvSpPr>
            <a:spLocks/>
          </p:cNvSpPr>
          <p:nvPr/>
        </p:nvSpPr>
        <p:spPr bwMode="auto">
          <a:xfrm>
            <a:off x="4446588" y="3416300"/>
            <a:ext cx="93662" cy="96838"/>
          </a:xfrm>
          <a:custGeom>
            <a:avLst/>
            <a:gdLst>
              <a:gd name="T0" fmla="*/ 3 w 59"/>
              <a:gd name="T1" fmla="*/ 12 h 61"/>
              <a:gd name="T2" fmla="*/ 8 w 59"/>
              <a:gd name="T3" fmla="*/ 12 h 61"/>
              <a:gd name="T4" fmla="*/ 12 w 59"/>
              <a:gd name="T5" fmla="*/ 14 h 61"/>
              <a:gd name="T6" fmla="*/ 17 w 59"/>
              <a:gd name="T7" fmla="*/ 15 h 61"/>
              <a:gd name="T8" fmla="*/ 21 w 59"/>
              <a:gd name="T9" fmla="*/ 16 h 61"/>
              <a:gd name="T10" fmla="*/ 25 w 59"/>
              <a:gd name="T11" fmla="*/ 19 h 61"/>
              <a:gd name="T12" fmla="*/ 29 w 59"/>
              <a:gd name="T13" fmla="*/ 22 h 61"/>
              <a:gd name="T14" fmla="*/ 32 w 59"/>
              <a:gd name="T15" fmla="*/ 25 h 61"/>
              <a:gd name="T16" fmla="*/ 36 w 59"/>
              <a:gd name="T17" fmla="*/ 28 h 61"/>
              <a:gd name="T18" fmla="*/ 38 w 59"/>
              <a:gd name="T19" fmla="*/ 32 h 61"/>
              <a:gd name="T20" fmla="*/ 41 w 59"/>
              <a:gd name="T21" fmla="*/ 36 h 61"/>
              <a:gd name="T22" fmla="*/ 44 w 59"/>
              <a:gd name="T23" fmla="*/ 40 h 61"/>
              <a:gd name="T24" fmla="*/ 45 w 59"/>
              <a:gd name="T25" fmla="*/ 44 h 61"/>
              <a:gd name="T26" fmla="*/ 46 w 59"/>
              <a:gd name="T27" fmla="*/ 50 h 61"/>
              <a:gd name="T28" fmla="*/ 47 w 59"/>
              <a:gd name="T29" fmla="*/ 54 h 61"/>
              <a:gd name="T30" fmla="*/ 47 w 59"/>
              <a:gd name="T31" fmla="*/ 60 h 61"/>
              <a:gd name="T32" fmla="*/ 59 w 59"/>
              <a:gd name="T33" fmla="*/ 61 h 61"/>
              <a:gd name="T34" fmla="*/ 58 w 59"/>
              <a:gd name="T35" fmla="*/ 56 h 61"/>
              <a:gd name="T36" fmla="*/ 58 w 59"/>
              <a:gd name="T37" fmla="*/ 50 h 61"/>
              <a:gd name="T38" fmla="*/ 57 w 59"/>
              <a:gd name="T39" fmla="*/ 43 h 61"/>
              <a:gd name="T40" fmla="*/ 54 w 59"/>
              <a:gd name="T41" fmla="*/ 37 h 61"/>
              <a:gd name="T42" fmla="*/ 51 w 59"/>
              <a:gd name="T43" fmla="*/ 32 h 61"/>
              <a:gd name="T44" fmla="*/ 49 w 59"/>
              <a:gd name="T45" fmla="*/ 28 h 61"/>
              <a:gd name="T46" fmla="*/ 45 w 59"/>
              <a:gd name="T47" fmla="*/ 22 h 61"/>
              <a:gd name="T48" fmla="*/ 42 w 59"/>
              <a:gd name="T49" fmla="*/ 18 h 61"/>
              <a:gd name="T50" fmla="*/ 38 w 59"/>
              <a:gd name="T51" fmla="*/ 14 h 61"/>
              <a:gd name="T52" fmla="*/ 33 w 59"/>
              <a:gd name="T53" fmla="*/ 11 h 61"/>
              <a:gd name="T54" fmla="*/ 28 w 59"/>
              <a:gd name="T55" fmla="*/ 8 h 61"/>
              <a:gd name="T56" fmla="*/ 24 w 59"/>
              <a:gd name="T57" fmla="*/ 5 h 61"/>
              <a:gd name="T58" fmla="*/ 19 w 59"/>
              <a:gd name="T59" fmla="*/ 2 h 61"/>
              <a:gd name="T60" fmla="*/ 12 w 59"/>
              <a:gd name="T61" fmla="*/ 1 h 61"/>
              <a:gd name="T62" fmla="*/ 7 w 59"/>
              <a:gd name="T63" fmla="*/ 1 h 61"/>
              <a:gd name="T64" fmla="*/ 0 w 59"/>
              <a:gd name="T65" fmla="*/ 0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1"/>
              <a:gd name="T101" fmla="*/ 59 w 59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1">
                <a:moveTo>
                  <a:pt x="0" y="12"/>
                </a:moveTo>
                <a:lnTo>
                  <a:pt x="3" y="12"/>
                </a:lnTo>
                <a:lnTo>
                  <a:pt x="6" y="12"/>
                </a:lnTo>
                <a:lnTo>
                  <a:pt x="8" y="12"/>
                </a:lnTo>
                <a:lnTo>
                  <a:pt x="11" y="12"/>
                </a:lnTo>
                <a:lnTo>
                  <a:pt x="12" y="14"/>
                </a:lnTo>
                <a:lnTo>
                  <a:pt x="15" y="14"/>
                </a:lnTo>
                <a:lnTo>
                  <a:pt x="17" y="15"/>
                </a:lnTo>
                <a:lnTo>
                  <a:pt x="19" y="16"/>
                </a:lnTo>
                <a:lnTo>
                  <a:pt x="21" y="16"/>
                </a:lnTo>
                <a:lnTo>
                  <a:pt x="23" y="18"/>
                </a:lnTo>
                <a:lnTo>
                  <a:pt x="25" y="19"/>
                </a:lnTo>
                <a:lnTo>
                  <a:pt x="27" y="21"/>
                </a:lnTo>
                <a:lnTo>
                  <a:pt x="29" y="22"/>
                </a:lnTo>
                <a:lnTo>
                  <a:pt x="30" y="23"/>
                </a:lnTo>
                <a:lnTo>
                  <a:pt x="32" y="25"/>
                </a:lnTo>
                <a:lnTo>
                  <a:pt x="34" y="26"/>
                </a:lnTo>
                <a:lnTo>
                  <a:pt x="36" y="28"/>
                </a:lnTo>
                <a:lnTo>
                  <a:pt x="37" y="30"/>
                </a:lnTo>
                <a:lnTo>
                  <a:pt x="38" y="32"/>
                </a:lnTo>
                <a:lnTo>
                  <a:pt x="40" y="33"/>
                </a:lnTo>
                <a:lnTo>
                  <a:pt x="41" y="36"/>
                </a:lnTo>
                <a:lnTo>
                  <a:pt x="42" y="37"/>
                </a:lnTo>
                <a:lnTo>
                  <a:pt x="44" y="40"/>
                </a:lnTo>
                <a:lnTo>
                  <a:pt x="44" y="43"/>
                </a:lnTo>
                <a:lnTo>
                  <a:pt x="45" y="44"/>
                </a:lnTo>
                <a:lnTo>
                  <a:pt x="46" y="47"/>
                </a:lnTo>
                <a:lnTo>
                  <a:pt x="46" y="50"/>
                </a:lnTo>
                <a:lnTo>
                  <a:pt x="46" y="51"/>
                </a:lnTo>
                <a:lnTo>
                  <a:pt x="47" y="54"/>
                </a:lnTo>
                <a:lnTo>
                  <a:pt x="47" y="57"/>
                </a:lnTo>
                <a:lnTo>
                  <a:pt x="47" y="60"/>
                </a:lnTo>
                <a:lnTo>
                  <a:pt x="47" y="61"/>
                </a:lnTo>
                <a:lnTo>
                  <a:pt x="59" y="61"/>
                </a:lnTo>
                <a:lnTo>
                  <a:pt x="59" y="59"/>
                </a:lnTo>
                <a:lnTo>
                  <a:pt x="58" y="56"/>
                </a:lnTo>
                <a:lnTo>
                  <a:pt x="58" y="53"/>
                </a:lnTo>
                <a:lnTo>
                  <a:pt x="58" y="50"/>
                </a:lnTo>
                <a:lnTo>
                  <a:pt x="57" y="46"/>
                </a:lnTo>
                <a:lnTo>
                  <a:pt x="57" y="43"/>
                </a:lnTo>
                <a:lnTo>
                  <a:pt x="55" y="40"/>
                </a:lnTo>
                <a:lnTo>
                  <a:pt x="54" y="37"/>
                </a:lnTo>
                <a:lnTo>
                  <a:pt x="53" y="35"/>
                </a:lnTo>
                <a:lnTo>
                  <a:pt x="51" y="32"/>
                </a:lnTo>
                <a:lnTo>
                  <a:pt x="50" y="30"/>
                </a:lnTo>
                <a:lnTo>
                  <a:pt x="49" y="28"/>
                </a:lnTo>
                <a:lnTo>
                  <a:pt x="47" y="25"/>
                </a:lnTo>
                <a:lnTo>
                  <a:pt x="45" y="22"/>
                </a:lnTo>
                <a:lnTo>
                  <a:pt x="44" y="21"/>
                </a:lnTo>
                <a:lnTo>
                  <a:pt x="42" y="18"/>
                </a:lnTo>
                <a:lnTo>
                  <a:pt x="40" y="16"/>
                </a:lnTo>
                <a:lnTo>
                  <a:pt x="38" y="14"/>
                </a:lnTo>
                <a:lnTo>
                  <a:pt x="36" y="12"/>
                </a:lnTo>
                <a:lnTo>
                  <a:pt x="33" y="11"/>
                </a:lnTo>
                <a:lnTo>
                  <a:pt x="30" y="9"/>
                </a:lnTo>
                <a:lnTo>
                  <a:pt x="28" y="8"/>
                </a:lnTo>
                <a:lnTo>
                  <a:pt x="27" y="7"/>
                </a:lnTo>
                <a:lnTo>
                  <a:pt x="24" y="5"/>
                </a:lnTo>
                <a:lnTo>
                  <a:pt x="21" y="4"/>
                </a:lnTo>
                <a:lnTo>
                  <a:pt x="19" y="2"/>
                </a:lnTo>
                <a:lnTo>
                  <a:pt x="15" y="2"/>
                </a:lnTo>
                <a:lnTo>
                  <a:pt x="12" y="1"/>
                </a:lnTo>
                <a:lnTo>
                  <a:pt x="10" y="1"/>
                </a:lnTo>
                <a:lnTo>
                  <a:pt x="7" y="1"/>
                </a:lnTo>
                <a:lnTo>
                  <a:pt x="4" y="0"/>
                </a:lnTo>
                <a:lnTo>
                  <a:pt x="0" y="0"/>
                </a:lnTo>
                <a:lnTo>
                  <a:pt x="0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95" name="Freeform 113"/>
          <p:cNvSpPr>
            <a:spLocks/>
          </p:cNvSpPr>
          <p:nvPr/>
        </p:nvSpPr>
        <p:spPr bwMode="auto">
          <a:xfrm>
            <a:off x="4356100" y="3416300"/>
            <a:ext cx="90488" cy="96838"/>
          </a:xfrm>
          <a:custGeom>
            <a:avLst/>
            <a:gdLst>
              <a:gd name="T0" fmla="*/ 12 w 57"/>
              <a:gd name="T1" fmla="*/ 60 h 61"/>
              <a:gd name="T2" fmla="*/ 12 w 57"/>
              <a:gd name="T3" fmla="*/ 54 h 61"/>
              <a:gd name="T4" fmla="*/ 13 w 57"/>
              <a:gd name="T5" fmla="*/ 50 h 61"/>
              <a:gd name="T6" fmla="*/ 14 w 57"/>
              <a:gd name="T7" fmla="*/ 44 h 61"/>
              <a:gd name="T8" fmla="*/ 15 w 57"/>
              <a:gd name="T9" fmla="*/ 40 h 61"/>
              <a:gd name="T10" fmla="*/ 18 w 57"/>
              <a:gd name="T11" fmla="*/ 36 h 61"/>
              <a:gd name="T12" fmla="*/ 21 w 57"/>
              <a:gd name="T13" fmla="*/ 32 h 61"/>
              <a:gd name="T14" fmla="*/ 23 w 57"/>
              <a:gd name="T15" fmla="*/ 28 h 61"/>
              <a:gd name="T16" fmla="*/ 26 w 57"/>
              <a:gd name="T17" fmla="*/ 25 h 61"/>
              <a:gd name="T18" fmla="*/ 30 w 57"/>
              <a:gd name="T19" fmla="*/ 22 h 61"/>
              <a:gd name="T20" fmla="*/ 34 w 57"/>
              <a:gd name="T21" fmla="*/ 19 h 61"/>
              <a:gd name="T22" fmla="*/ 38 w 57"/>
              <a:gd name="T23" fmla="*/ 16 h 61"/>
              <a:gd name="T24" fmla="*/ 42 w 57"/>
              <a:gd name="T25" fmla="*/ 15 h 61"/>
              <a:gd name="T26" fmla="*/ 47 w 57"/>
              <a:gd name="T27" fmla="*/ 14 h 61"/>
              <a:gd name="T28" fmla="*/ 51 w 57"/>
              <a:gd name="T29" fmla="*/ 12 h 61"/>
              <a:gd name="T30" fmla="*/ 56 w 57"/>
              <a:gd name="T31" fmla="*/ 12 h 61"/>
              <a:gd name="T32" fmla="*/ 57 w 57"/>
              <a:gd name="T33" fmla="*/ 0 h 61"/>
              <a:gd name="T34" fmla="*/ 52 w 57"/>
              <a:gd name="T35" fmla="*/ 1 h 61"/>
              <a:gd name="T36" fmla="*/ 47 w 57"/>
              <a:gd name="T37" fmla="*/ 1 h 61"/>
              <a:gd name="T38" fmla="*/ 40 w 57"/>
              <a:gd name="T39" fmla="*/ 2 h 61"/>
              <a:gd name="T40" fmla="*/ 35 w 57"/>
              <a:gd name="T41" fmla="*/ 5 h 61"/>
              <a:gd name="T42" fmla="*/ 30 w 57"/>
              <a:gd name="T43" fmla="*/ 8 h 61"/>
              <a:gd name="T44" fmla="*/ 26 w 57"/>
              <a:gd name="T45" fmla="*/ 11 h 61"/>
              <a:gd name="T46" fmla="*/ 21 w 57"/>
              <a:gd name="T47" fmla="*/ 14 h 61"/>
              <a:gd name="T48" fmla="*/ 17 w 57"/>
              <a:gd name="T49" fmla="*/ 18 h 61"/>
              <a:gd name="T50" fmla="*/ 13 w 57"/>
              <a:gd name="T51" fmla="*/ 22 h 61"/>
              <a:gd name="T52" fmla="*/ 10 w 57"/>
              <a:gd name="T53" fmla="*/ 28 h 61"/>
              <a:gd name="T54" fmla="*/ 8 w 57"/>
              <a:gd name="T55" fmla="*/ 32 h 61"/>
              <a:gd name="T56" fmla="*/ 5 w 57"/>
              <a:gd name="T57" fmla="*/ 37 h 61"/>
              <a:gd name="T58" fmla="*/ 2 w 57"/>
              <a:gd name="T59" fmla="*/ 43 h 61"/>
              <a:gd name="T60" fmla="*/ 1 w 57"/>
              <a:gd name="T61" fmla="*/ 50 h 61"/>
              <a:gd name="T62" fmla="*/ 1 w 57"/>
              <a:gd name="T63" fmla="*/ 56 h 61"/>
              <a:gd name="T64" fmla="*/ 0 w 57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12" y="61"/>
                </a:moveTo>
                <a:lnTo>
                  <a:pt x="12" y="60"/>
                </a:lnTo>
                <a:lnTo>
                  <a:pt x="12" y="57"/>
                </a:lnTo>
                <a:lnTo>
                  <a:pt x="12" y="54"/>
                </a:lnTo>
                <a:lnTo>
                  <a:pt x="12" y="51"/>
                </a:lnTo>
                <a:lnTo>
                  <a:pt x="13" y="50"/>
                </a:lnTo>
                <a:lnTo>
                  <a:pt x="13" y="47"/>
                </a:lnTo>
                <a:lnTo>
                  <a:pt x="14" y="44"/>
                </a:lnTo>
                <a:lnTo>
                  <a:pt x="15" y="43"/>
                </a:lnTo>
                <a:lnTo>
                  <a:pt x="15" y="40"/>
                </a:lnTo>
                <a:lnTo>
                  <a:pt x="17" y="37"/>
                </a:lnTo>
                <a:lnTo>
                  <a:pt x="18" y="36"/>
                </a:lnTo>
                <a:lnTo>
                  <a:pt x="19" y="33"/>
                </a:lnTo>
                <a:lnTo>
                  <a:pt x="21" y="32"/>
                </a:lnTo>
                <a:lnTo>
                  <a:pt x="22" y="30"/>
                </a:lnTo>
                <a:lnTo>
                  <a:pt x="23" y="28"/>
                </a:lnTo>
                <a:lnTo>
                  <a:pt x="25" y="26"/>
                </a:lnTo>
                <a:lnTo>
                  <a:pt x="26" y="25"/>
                </a:lnTo>
                <a:lnTo>
                  <a:pt x="29" y="23"/>
                </a:lnTo>
                <a:lnTo>
                  <a:pt x="30" y="22"/>
                </a:lnTo>
                <a:lnTo>
                  <a:pt x="32" y="21"/>
                </a:lnTo>
                <a:lnTo>
                  <a:pt x="34" y="19"/>
                </a:lnTo>
                <a:lnTo>
                  <a:pt x="35" y="18"/>
                </a:lnTo>
                <a:lnTo>
                  <a:pt x="38" y="16"/>
                </a:lnTo>
                <a:lnTo>
                  <a:pt x="40" y="16"/>
                </a:lnTo>
                <a:lnTo>
                  <a:pt x="42" y="15"/>
                </a:lnTo>
                <a:lnTo>
                  <a:pt x="44" y="14"/>
                </a:lnTo>
                <a:lnTo>
                  <a:pt x="47" y="14"/>
                </a:lnTo>
                <a:lnTo>
                  <a:pt x="48" y="12"/>
                </a:lnTo>
                <a:lnTo>
                  <a:pt x="51" y="12"/>
                </a:lnTo>
                <a:lnTo>
                  <a:pt x="53" y="12"/>
                </a:lnTo>
                <a:lnTo>
                  <a:pt x="56" y="12"/>
                </a:lnTo>
                <a:lnTo>
                  <a:pt x="57" y="12"/>
                </a:lnTo>
                <a:lnTo>
                  <a:pt x="57" y="0"/>
                </a:lnTo>
                <a:lnTo>
                  <a:pt x="55" y="0"/>
                </a:lnTo>
                <a:lnTo>
                  <a:pt x="52" y="1"/>
                </a:lnTo>
                <a:lnTo>
                  <a:pt x="50" y="1"/>
                </a:lnTo>
                <a:lnTo>
                  <a:pt x="47" y="1"/>
                </a:lnTo>
                <a:lnTo>
                  <a:pt x="43" y="2"/>
                </a:lnTo>
                <a:lnTo>
                  <a:pt x="40" y="2"/>
                </a:lnTo>
                <a:lnTo>
                  <a:pt x="38" y="4"/>
                </a:lnTo>
                <a:lnTo>
                  <a:pt x="35" y="5"/>
                </a:lnTo>
                <a:lnTo>
                  <a:pt x="32" y="7"/>
                </a:lnTo>
                <a:lnTo>
                  <a:pt x="30" y="8"/>
                </a:lnTo>
                <a:lnTo>
                  <a:pt x="29" y="9"/>
                </a:lnTo>
                <a:lnTo>
                  <a:pt x="26" y="11"/>
                </a:lnTo>
                <a:lnTo>
                  <a:pt x="23" y="12"/>
                </a:lnTo>
                <a:lnTo>
                  <a:pt x="21" y="14"/>
                </a:lnTo>
                <a:lnTo>
                  <a:pt x="19" y="16"/>
                </a:lnTo>
                <a:lnTo>
                  <a:pt x="17" y="18"/>
                </a:lnTo>
                <a:lnTo>
                  <a:pt x="15" y="21"/>
                </a:lnTo>
                <a:lnTo>
                  <a:pt x="13" y="22"/>
                </a:lnTo>
                <a:lnTo>
                  <a:pt x="12" y="25"/>
                </a:lnTo>
                <a:lnTo>
                  <a:pt x="10" y="28"/>
                </a:lnTo>
                <a:lnTo>
                  <a:pt x="9" y="30"/>
                </a:lnTo>
                <a:lnTo>
                  <a:pt x="8" y="32"/>
                </a:lnTo>
                <a:lnTo>
                  <a:pt x="6" y="35"/>
                </a:lnTo>
                <a:lnTo>
                  <a:pt x="5" y="37"/>
                </a:lnTo>
                <a:lnTo>
                  <a:pt x="4" y="40"/>
                </a:lnTo>
                <a:lnTo>
                  <a:pt x="2" y="43"/>
                </a:lnTo>
                <a:lnTo>
                  <a:pt x="2" y="46"/>
                </a:lnTo>
                <a:lnTo>
                  <a:pt x="1" y="50"/>
                </a:lnTo>
                <a:lnTo>
                  <a:pt x="1" y="53"/>
                </a:lnTo>
                <a:lnTo>
                  <a:pt x="1" y="56"/>
                </a:lnTo>
                <a:lnTo>
                  <a:pt x="0" y="59"/>
                </a:lnTo>
                <a:lnTo>
                  <a:pt x="0" y="61"/>
                </a:lnTo>
                <a:lnTo>
                  <a:pt x="12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96" name="Freeform 114"/>
          <p:cNvSpPr>
            <a:spLocks/>
          </p:cNvSpPr>
          <p:nvPr/>
        </p:nvSpPr>
        <p:spPr bwMode="auto">
          <a:xfrm>
            <a:off x="4191002" y="3416300"/>
            <a:ext cx="92075" cy="96838"/>
          </a:xfrm>
          <a:custGeom>
            <a:avLst/>
            <a:gdLst>
              <a:gd name="T0" fmla="*/ 54 w 58"/>
              <a:gd name="T1" fmla="*/ 0 h 61"/>
              <a:gd name="T2" fmla="*/ 49 w 58"/>
              <a:gd name="T3" fmla="*/ 1 h 61"/>
              <a:gd name="T4" fmla="*/ 44 w 58"/>
              <a:gd name="T5" fmla="*/ 2 h 61"/>
              <a:gd name="T6" fmla="*/ 38 w 58"/>
              <a:gd name="T7" fmla="*/ 4 h 61"/>
              <a:gd name="T8" fmla="*/ 33 w 58"/>
              <a:gd name="T9" fmla="*/ 7 h 61"/>
              <a:gd name="T10" fmla="*/ 28 w 58"/>
              <a:gd name="T11" fmla="*/ 9 h 61"/>
              <a:gd name="T12" fmla="*/ 23 w 58"/>
              <a:gd name="T13" fmla="*/ 12 h 61"/>
              <a:gd name="T14" fmla="*/ 19 w 58"/>
              <a:gd name="T15" fmla="*/ 16 h 61"/>
              <a:gd name="T16" fmla="*/ 15 w 58"/>
              <a:gd name="T17" fmla="*/ 21 h 61"/>
              <a:gd name="T18" fmla="*/ 11 w 58"/>
              <a:gd name="T19" fmla="*/ 25 h 61"/>
              <a:gd name="T20" fmla="*/ 8 w 58"/>
              <a:gd name="T21" fmla="*/ 30 h 61"/>
              <a:gd name="T22" fmla="*/ 6 w 58"/>
              <a:gd name="T23" fmla="*/ 35 h 61"/>
              <a:gd name="T24" fmla="*/ 3 w 58"/>
              <a:gd name="T25" fmla="*/ 40 h 61"/>
              <a:gd name="T26" fmla="*/ 2 w 58"/>
              <a:gd name="T27" fmla="*/ 46 h 61"/>
              <a:gd name="T28" fmla="*/ 0 w 58"/>
              <a:gd name="T29" fmla="*/ 53 h 61"/>
              <a:gd name="T30" fmla="*/ 0 w 58"/>
              <a:gd name="T31" fmla="*/ 59 h 61"/>
              <a:gd name="T32" fmla="*/ 11 w 58"/>
              <a:gd name="T33" fmla="*/ 61 h 61"/>
              <a:gd name="T34" fmla="*/ 11 w 58"/>
              <a:gd name="T35" fmla="*/ 57 h 61"/>
              <a:gd name="T36" fmla="*/ 12 w 58"/>
              <a:gd name="T37" fmla="*/ 51 h 61"/>
              <a:gd name="T38" fmla="*/ 13 w 58"/>
              <a:gd name="T39" fmla="*/ 47 h 61"/>
              <a:gd name="T40" fmla="*/ 15 w 58"/>
              <a:gd name="T41" fmla="*/ 43 h 61"/>
              <a:gd name="T42" fmla="*/ 16 w 58"/>
              <a:gd name="T43" fmla="*/ 37 h 61"/>
              <a:gd name="T44" fmla="*/ 19 w 58"/>
              <a:gd name="T45" fmla="*/ 33 h 61"/>
              <a:gd name="T46" fmla="*/ 21 w 58"/>
              <a:gd name="T47" fmla="*/ 30 h 61"/>
              <a:gd name="T48" fmla="*/ 24 w 58"/>
              <a:gd name="T49" fmla="*/ 26 h 61"/>
              <a:gd name="T50" fmla="*/ 28 w 58"/>
              <a:gd name="T51" fmla="*/ 23 h 61"/>
              <a:gd name="T52" fmla="*/ 32 w 58"/>
              <a:gd name="T53" fmla="*/ 21 h 61"/>
              <a:gd name="T54" fmla="*/ 36 w 58"/>
              <a:gd name="T55" fmla="*/ 18 h 61"/>
              <a:gd name="T56" fmla="*/ 40 w 58"/>
              <a:gd name="T57" fmla="*/ 16 h 61"/>
              <a:gd name="T58" fmla="*/ 44 w 58"/>
              <a:gd name="T59" fmla="*/ 14 h 61"/>
              <a:gd name="T60" fmla="*/ 47 w 58"/>
              <a:gd name="T61" fmla="*/ 12 h 61"/>
              <a:gd name="T62" fmla="*/ 53 w 58"/>
              <a:gd name="T63" fmla="*/ 12 h 61"/>
              <a:gd name="T64" fmla="*/ 58 w 58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0"/>
                </a:moveTo>
                <a:lnTo>
                  <a:pt x="54" y="0"/>
                </a:lnTo>
                <a:lnTo>
                  <a:pt x="51" y="1"/>
                </a:lnTo>
                <a:lnTo>
                  <a:pt x="49" y="1"/>
                </a:lnTo>
                <a:lnTo>
                  <a:pt x="46" y="1"/>
                </a:lnTo>
                <a:lnTo>
                  <a:pt x="44" y="2"/>
                </a:lnTo>
                <a:lnTo>
                  <a:pt x="41" y="2"/>
                </a:lnTo>
                <a:lnTo>
                  <a:pt x="38" y="4"/>
                </a:lnTo>
                <a:lnTo>
                  <a:pt x="36" y="5"/>
                </a:lnTo>
                <a:lnTo>
                  <a:pt x="33" y="7"/>
                </a:lnTo>
                <a:lnTo>
                  <a:pt x="30" y="8"/>
                </a:lnTo>
                <a:lnTo>
                  <a:pt x="28" y="9"/>
                </a:lnTo>
                <a:lnTo>
                  <a:pt x="25" y="11"/>
                </a:lnTo>
                <a:lnTo>
                  <a:pt x="23" y="12"/>
                </a:lnTo>
                <a:lnTo>
                  <a:pt x="21" y="14"/>
                </a:lnTo>
                <a:lnTo>
                  <a:pt x="19" y="16"/>
                </a:lnTo>
                <a:lnTo>
                  <a:pt x="16" y="18"/>
                </a:lnTo>
                <a:lnTo>
                  <a:pt x="15" y="21"/>
                </a:lnTo>
                <a:lnTo>
                  <a:pt x="13" y="22"/>
                </a:lnTo>
                <a:lnTo>
                  <a:pt x="11" y="25"/>
                </a:lnTo>
                <a:lnTo>
                  <a:pt x="10" y="28"/>
                </a:lnTo>
                <a:lnTo>
                  <a:pt x="8" y="30"/>
                </a:lnTo>
                <a:lnTo>
                  <a:pt x="7" y="32"/>
                </a:lnTo>
                <a:lnTo>
                  <a:pt x="6" y="35"/>
                </a:lnTo>
                <a:lnTo>
                  <a:pt x="4" y="37"/>
                </a:lnTo>
                <a:lnTo>
                  <a:pt x="3" y="40"/>
                </a:lnTo>
                <a:lnTo>
                  <a:pt x="3" y="43"/>
                </a:lnTo>
                <a:lnTo>
                  <a:pt x="2" y="46"/>
                </a:lnTo>
                <a:lnTo>
                  <a:pt x="0" y="50"/>
                </a:lnTo>
                <a:lnTo>
                  <a:pt x="0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1" y="61"/>
                </a:lnTo>
                <a:lnTo>
                  <a:pt x="11" y="60"/>
                </a:lnTo>
                <a:lnTo>
                  <a:pt x="11" y="57"/>
                </a:lnTo>
                <a:lnTo>
                  <a:pt x="11" y="54"/>
                </a:lnTo>
                <a:lnTo>
                  <a:pt x="12" y="51"/>
                </a:lnTo>
                <a:lnTo>
                  <a:pt x="12" y="50"/>
                </a:lnTo>
                <a:lnTo>
                  <a:pt x="13" y="47"/>
                </a:lnTo>
                <a:lnTo>
                  <a:pt x="13" y="44"/>
                </a:lnTo>
                <a:lnTo>
                  <a:pt x="15" y="43"/>
                </a:lnTo>
                <a:lnTo>
                  <a:pt x="15" y="40"/>
                </a:lnTo>
                <a:lnTo>
                  <a:pt x="16" y="37"/>
                </a:lnTo>
                <a:lnTo>
                  <a:pt x="17" y="36"/>
                </a:lnTo>
                <a:lnTo>
                  <a:pt x="19" y="33"/>
                </a:lnTo>
                <a:lnTo>
                  <a:pt x="20" y="32"/>
                </a:lnTo>
                <a:lnTo>
                  <a:pt x="21" y="30"/>
                </a:lnTo>
                <a:lnTo>
                  <a:pt x="23" y="28"/>
                </a:lnTo>
                <a:lnTo>
                  <a:pt x="24" y="26"/>
                </a:lnTo>
                <a:lnTo>
                  <a:pt x="27" y="25"/>
                </a:lnTo>
                <a:lnTo>
                  <a:pt x="28" y="23"/>
                </a:lnTo>
                <a:lnTo>
                  <a:pt x="29" y="22"/>
                </a:lnTo>
                <a:lnTo>
                  <a:pt x="32" y="21"/>
                </a:lnTo>
                <a:lnTo>
                  <a:pt x="33" y="19"/>
                </a:lnTo>
                <a:lnTo>
                  <a:pt x="36" y="18"/>
                </a:lnTo>
                <a:lnTo>
                  <a:pt x="37" y="16"/>
                </a:lnTo>
                <a:lnTo>
                  <a:pt x="40" y="16"/>
                </a:lnTo>
                <a:lnTo>
                  <a:pt x="41" y="15"/>
                </a:lnTo>
                <a:lnTo>
                  <a:pt x="44" y="14"/>
                </a:lnTo>
                <a:lnTo>
                  <a:pt x="46" y="14"/>
                </a:lnTo>
                <a:lnTo>
                  <a:pt x="47" y="12"/>
                </a:lnTo>
                <a:lnTo>
                  <a:pt x="50" y="12"/>
                </a:lnTo>
                <a:lnTo>
                  <a:pt x="53" y="12"/>
                </a:lnTo>
                <a:lnTo>
                  <a:pt x="55" y="12"/>
                </a:lnTo>
                <a:lnTo>
                  <a:pt x="58" y="12"/>
                </a:lnTo>
                <a:lnTo>
                  <a:pt x="5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97" name="Freeform 115"/>
          <p:cNvSpPr>
            <a:spLocks/>
          </p:cNvSpPr>
          <p:nvPr/>
        </p:nvSpPr>
        <p:spPr bwMode="auto">
          <a:xfrm>
            <a:off x="4283077" y="3416300"/>
            <a:ext cx="92075" cy="96838"/>
          </a:xfrm>
          <a:custGeom>
            <a:avLst/>
            <a:gdLst>
              <a:gd name="T0" fmla="*/ 58 w 58"/>
              <a:gd name="T1" fmla="*/ 59 h 61"/>
              <a:gd name="T2" fmla="*/ 56 w 58"/>
              <a:gd name="T3" fmla="*/ 53 h 61"/>
              <a:gd name="T4" fmla="*/ 55 w 58"/>
              <a:gd name="T5" fmla="*/ 46 h 61"/>
              <a:gd name="T6" fmla="*/ 54 w 58"/>
              <a:gd name="T7" fmla="*/ 40 h 61"/>
              <a:gd name="T8" fmla="*/ 51 w 58"/>
              <a:gd name="T9" fmla="*/ 35 h 61"/>
              <a:gd name="T10" fmla="*/ 48 w 58"/>
              <a:gd name="T11" fmla="*/ 30 h 61"/>
              <a:gd name="T12" fmla="*/ 46 w 58"/>
              <a:gd name="T13" fmla="*/ 25 h 61"/>
              <a:gd name="T14" fmla="*/ 42 w 58"/>
              <a:gd name="T15" fmla="*/ 21 h 61"/>
              <a:gd name="T16" fmla="*/ 38 w 58"/>
              <a:gd name="T17" fmla="*/ 16 h 61"/>
              <a:gd name="T18" fmla="*/ 34 w 58"/>
              <a:gd name="T19" fmla="*/ 12 h 61"/>
              <a:gd name="T20" fmla="*/ 30 w 58"/>
              <a:gd name="T21" fmla="*/ 9 h 61"/>
              <a:gd name="T22" fmla="*/ 25 w 58"/>
              <a:gd name="T23" fmla="*/ 7 h 61"/>
              <a:gd name="T24" fmla="*/ 20 w 58"/>
              <a:gd name="T25" fmla="*/ 4 h 61"/>
              <a:gd name="T26" fmla="*/ 14 w 58"/>
              <a:gd name="T27" fmla="*/ 2 h 61"/>
              <a:gd name="T28" fmla="*/ 8 w 58"/>
              <a:gd name="T29" fmla="*/ 1 h 61"/>
              <a:gd name="T30" fmla="*/ 3 w 58"/>
              <a:gd name="T31" fmla="*/ 0 h 61"/>
              <a:gd name="T32" fmla="*/ 0 w 58"/>
              <a:gd name="T33" fmla="*/ 12 h 61"/>
              <a:gd name="T34" fmla="*/ 4 w 58"/>
              <a:gd name="T35" fmla="*/ 12 h 61"/>
              <a:gd name="T36" fmla="*/ 9 w 58"/>
              <a:gd name="T37" fmla="*/ 12 h 61"/>
              <a:gd name="T38" fmla="*/ 13 w 58"/>
              <a:gd name="T39" fmla="*/ 14 h 61"/>
              <a:gd name="T40" fmla="*/ 18 w 58"/>
              <a:gd name="T41" fmla="*/ 16 h 61"/>
              <a:gd name="T42" fmla="*/ 22 w 58"/>
              <a:gd name="T43" fmla="*/ 18 h 61"/>
              <a:gd name="T44" fmla="*/ 26 w 58"/>
              <a:gd name="T45" fmla="*/ 21 h 61"/>
              <a:gd name="T46" fmla="*/ 29 w 58"/>
              <a:gd name="T47" fmla="*/ 23 h 61"/>
              <a:gd name="T48" fmla="*/ 33 w 58"/>
              <a:gd name="T49" fmla="*/ 26 h 61"/>
              <a:gd name="T50" fmla="*/ 35 w 58"/>
              <a:gd name="T51" fmla="*/ 30 h 61"/>
              <a:gd name="T52" fmla="*/ 38 w 58"/>
              <a:gd name="T53" fmla="*/ 33 h 61"/>
              <a:gd name="T54" fmla="*/ 41 w 58"/>
              <a:gd name="T55" fmla="*/ 37 h 61"/>
              <a:gd name="T56" fmla="*/ 43 w 58"/>
              <a:gd name="T57" fmla="*/ 43 h 61"/>
              <a:gd name="T58" fmla="*/ 44 w 58"/>
              <a:gd name="T59" fmla="*/ 47 h 61"/>
              <a:gd name="T60" fmla="*/ 46 w 58"/>
              <a:gd name="T61" fmla="*/ 51 h 61"/>
              <a:gd name="T62" fmla="*/ 46 w 58"/>
              <a:gd name="T63" fmla="*/ 57 h 61"/>
              <a:gd name="T64" fmla="*/ 46 w 58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61"/>
                </a:moveTo>
                <a:lnTo>
                  <a:pt x="58" y="59"/>
                </a:lnTo>
                <a:lnTo>
                  <a:pt x="58" y="56"/>
                </a:lnTo>
                <a:lnTo>
                  <a:pt x="56" y="53"/>
                </a:lnTo>
                <a:lnTo>
                  <a:pt x="56" y="50"/>
                </a:lnTo>
                <a:lnTo>
                  <a:pt x="55" y="46"/>
                </a:lnTo>
                <a:lnTo>
                  <a:pt x="55" y="43"/>
                </a:lnTo>
                <a:lnTo>
                  <a:pt x="54" y="40"/>
                </a:lnTo>
                <a:lnTo>
                  <a:pt x="52" y="37"/>
                </a:lnTo>
                <a:lnTo>
                  <a:pt x="51" y="35"/>
                </a:lnTo>
                <a:lnTo>
                  <a:pt x="50" y="32"/>
                </a:lnTo>
                <a:lnTo>
                  <a:pt x="48" y="30"/>
                </a:lnTo>
                <a:lnTo>
                  <a:pt x="47" y="28"/>
                </a:lnTo>
                <a:lnTo>
                  <a:pt x="46" y="25"/>
                </a:lnTo>
                <a:lnTo>
                  <a:pt x="44" y="22"/>
                </a:lnTo>
                <a:lnTo>
                  <a:pt x="42" y="21"/>
                </a:lnTo>
                <a:lnTo>
                  <a:pt x="41" y="18"/>
                </a:lnTo>
                <a:lnTo>
                  <a:pt x="38" y="16"/>
                </a:lnTo>
                <a:lnTo>
                  <a:pt x="37" y="14"/>
                </a:lnTo>
                <a:lnTo>
                  <a:pt x="34" y="12"/>
                </a:lnTo>
                <a:lnTo>
                  <a:pt x="31" y="11"/>
                </a:lnTo>
                <a:lnTo>
                  <a:pt x="30" y="9"/>
                </a:lnTo>
                <a:lnTo>
                  <a:pt x="27" y="8"/>
                </a:lnTo>
                <a:lnTo>
                  <a:pt x="25" y="7"/>
                </a:lnTo>
                <a:lnTo>
                  <a:pt x="22" y="5"/>
                </a:lnTo>
                <a:lnTo>
                  <a:pt x="20" y="4"/>
                </a:lnTo>
                <a:lnTo>
                  <a:pt x="17" y="2"/>
                </a:lnTo>
                <a:lnTo>
                  <a:pt x="14" y="2"/>
                </a:lnTo>
                <a:lnTo>
                  <a:pt x="12" y="1"/>
                </a:lnTo>
                <a:lnTo>
                  <a:pt x="8" y="1"/>
                </a:lnTo>
                <a:lnTo>
                  <a:pt x="5" y="1"/>
                </a:lnTo>
                <a:lnTo>
                  <a:pt x="3" y="0"/>
                </a:lnTo>
                <a:lnTo>
                  <a:pt x="0" y="0"/>
                </a:lnTo>
                <a:lnTo>
                  <a:pt x="0" y="12"/>
                </a:lnTo>
                <a:lnTo>
                  <a:pt x="3" y="12"/>
                </a:lnTo>
                <a:lnTo>
                  <a:pt x="4" y="12"/>
                </a:lnTo>
                <a:lnTo>
                  <a:pt x="7" y="12"/>
                </a:lnTo>
                <a:lnTo>
                  <a:pt x="9" y="12"/>
                </a:lnTo>
                <a:lnTo>
                  <a:pt x="12" y="14"/>
                </a:lnTo>
                <a:lnTo>
                  <a:pt x="13" y="14"/>
                </a:lnTo>
                <a:lnTo>
                  <a:pt x="16" y="15"/>
                </a:lnTo>
                <a:lnTo>
                  <a:pt x="18" y="16"/>
                </a:lnTo>
                <a:lnTo>
                  <a:pt x="20" y="16"/>
                </a:lnTo>
                <a:lnTo>
                  <a:pt x="22" y="18"/>
                </a:lnTo>
                <a:lnTo>
                  <a:pt x="24" y="19"/>
                </a:lnTo>
                <a:lnTo>
                  <a:pt x="26" y="21"/>
                </a:lnTo>
                <a:lnTo>
                  <a:pt x="27" y="22"/>
                </a:lnTo>
                <a:lnTo>
                  <a:pt x="29" y="23"/>
                </a:lnTo>
                <a:lnTo>
                  <a:pt x="31" y="25"/>
                </a:lnTo>
                <a:lnTo>
                  <a:pt x="33" y="26"/>
                </a:lnTo>
                <a:lnTo>
                  <a:pt x="34" y="28"/>
                </a:lnTo>
                <a:lnTo>
                  <a:pt x="35" y="30"/>
                </a:lnTo>
                <a:lnTo>
                  <a:pt x="37" y="32"/>
                </a:lnTo>
                <a:lnTo>
                  <a:pt x="38" y="33"/>
                </a:lnTo>
                <a:lnTo>
                  <a:pt x="39" y="36"/>
                </a:lnTo>
                <a:lnTo>
                  <a:pt x="41" y="37"/>
                </a:lnTo>
                <a:lnTo>
                  <a:pt x="42" y="40"/>
                </a:lnTo>
                <a:lnTo>
                  <a:pt x="43" y="43"/>
                </a:lnTo>
                <a:lnTo>
                  <a:pt x="43" y="44"/>
                </a:lnTo>
                <a:lnTo>
                  <a:pt x="44" y="47"/>
                </a:lnTo>
                <a:lnTo>
                  <a:pt x="44" y="50"/>
                </a:lnTo>
                <a:lnTo>
                  <a:pt x="46" y="51"/>
                </a:lnTo>
                <a:lnTo>
                  <a:pt x="46" y="54"/>
                </a:lnTo>
                <a:lnTo>
                  <a:pt x="46" y="57"/>
                </a:lnTo>
                <a:lnTo>
                  <a:pt x="46" y="60"/>
                </a:lnTo>
                <a:lnTo>
                  <a:pt x="46" y="61"/>
                </a:lnTo>
                <a:lnTo>
                  <a:pt x="58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98" name="Freeform 116"/>
          <p:cNvSpPr>
            <a:spLocks/>
          </p:cNvSpPr>
          <p:nvPr/>
        </p:nvSpPr>
        <p:spPr bwMode="auto">
          <a:xfrm>
            <a:off x="5265738" y="2287590"/>
            <a:ext cx="17462" cy="744537"/>
          </a:xfrm>
          <a:custGeom>
            <a:avLst/>
            <a:gdLst>
              <a:gd name="T0" fmla="*/ 5 w 11"/>
              <a:gd name="T1" fmla="*/ 0 h 469"/>
              <a:gd name="T2" fmla="*/ 0 w 11"/>
              <a:gd name="T3" fmla="*/ 0 h 469"/>
              <a:gd name="T4" fmla="*/ 0 w 11"/>
              <a:gd name="T5" fmla="*/ 469 h 469"/>
              <a:gd name="T6" fmla="*/ 11 w 11"/>
              <a:gd name="T7" fmla="*/ 469 h 469"/>
              <a:gd name="T8" fmla="*/ 11 w 11"/>
              <a:gd name="T9" fmla="*/ 0 h 469"/>
              <a:gd name="T10" fmla="*/ 5 w 11"/>
              <a:gd name="T11" fmla="*/ 0 h 4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"/>
              <a:gd name="T19" fmla="*/ 0 h 469"/>
              <a:gd name="T20" fmla="*/ 11 w 11"/>
              <a:gd name="T21" fmla="*/ 469 h 4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" h="469">
                <a:moveTo>
                  <a:pt x="5" y="0"/>
                </a:moveTo>
                <a:lnTo>
                  <a:pt x="0" y="0"/>
                </a:lnTo>
                <a:lnTo>
                  <a:pt x="0" y="469"/>
                </a:lnTo>
                <a:lnTo>
                  <a:pt x="11" y="469"/>
                </a:lnTo>
                <a:lnTo>
                  <a:pt x="11" y="0"/>
                </a:lnTo>
                <a:lnTo>
                  <a:pt x="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99" name="Freeform 117"/>
          <p:cNvSpPr>
            <a:spLocks/>
          </p:cNvSpPr>
          <p:nvPr/>
        </p:nvSpPr>
        <p:spPr bwMode="auto">
          <a:xfrm>
            <a:off x="3959225" y="2287590"/>
            <a:ext cx="19050" cy="744537"/>
          </a:xfrm>
          <a:custGeom>
            <a:avLst/>
            <a:gdLst>
              <a:gd name="T0" fmla="*/ 6 w 12"/>
              <a:gd name="T1" fmla="*/ 0 h 469"/>
              <a:gd name="T2" fmla="*/ 0 w 12"/>
              <a:gd name="T3" fmla="*/ 0 h 469"/>
              <a:gd name="T4" fmla="*/ 0 w 12"/>
              <a:gd name="T5" fmla="*/ 469 h 469"/>
              <a:gd name="T6" fmla="*/ 12 w 12"/>
              <a:gd name="T7" fmla="*/ 469 h 469"/>
              <a:gd name="T8" fmla="*/ 12 w 12"/>
              <a:gd name="T9" fmla="*/ 0 h 469"/>
              <a:gd name="T10" fmla="*/ 6 w 12"/>
              <a:gd name="T11" fmla="*/ 0 h 4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469"/>
              <a:gd name="T20" fmla="*/ 12 w 12"/>
              <a:gd name="T21" fmla="*/ 469 h 4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469">
                <a:moveTo>
                  <a:pt x="6" y="0"/>
                </a:moveTo>
                <a:lnTo>
                  <a:pt x="0" y="0"/>
                </a:lnTo>
                <a:lnTo>
                  <a:pt x="0" y="469"/>
                </a:lnTo>
                <a:lnTo>
                  <a:pt x="12" y="469"/>
                </a:lnTo>
                <a:lnTo>
                  <a:pt x="12" y="0"/>
                </a:lnTo>
                <a:lnTo>
                  <a:pt x="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00" name="Freeform 118"/>
          <p:cNvSpPr>
            <a:spLocks/>
          </p:cNvSpPr>
          <p:nvPr/>
        </p:nvSpPr>
        <p:spPr bwMode="auto">
          <a:xfrm>
            <a:off x="4386263" y="3852863"/>
            <a:ext cx="19050" cy="150812"/>
          </a:xfrm>
          <a:custGeom>
            <a:avLst/>
            <a:gdLst>
              <a:gd name="T0" fmla="*/ 7 w 12"/>
              <a:gd name="T1" fmla="*/ 84 h 95"/>
              <a:gd name="T2" fmla="*/ 12 w 12"/>
              <a:gd name="T3" fmla="*/ 90 h 95"/>
              <a:gd name="T4" fmla="*/ 12 w 12"/>
              <a:gd name="T5" fmla="*/ 0 h 95"/>
              <a:gd name="T6" fmla="*/ 0 w 12"/>
              <a:gd name="T7" fmla="*/ 0 h 95"/>
              <a:gd name="T8" fmla="*/ 0 w 12"/>
              <a:gd name="T9" fmla="*/ 90 h 95"/>
              <a:gd name="T10" fmla="*/ 7 w 12"/>
              <a:gd name="T11" fmla="*/ 95 h 95"/>
              <a:gd name="T12" fmla="*/ 0 w 12"/>
              <a:gd name="T13" fmla="*/ 90 h 95"/>
              <a:gd name="T14" fmla="*/ 0 w 12"/>
              <a:gd name="T15" fmla="*/ 95 h 95"/>
              <a:gd name="T16" fmla="*/ 7 w 12"/>
              <a:gd name="T17" fmla="*/ 95 h 95"/>
              <a:gd name="T18" fmla="*/ 7 w 12"/>
              <a:gd name="T19" fmla="*/ 84 h 9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"/>
              <a:gd name="T31" fmla="*/ 0 h 95"/>
              <a:gd name="T32" fmla="*/ 12 w 12"/>
              <a:gd name="T33" fmla="*/ 95 h 9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" h="95">
                <a:moveTo>
                  <a:pt x="7" y="84"/>
                </a:moveTo>
                <a:lnTo>
                  <a:pt x="12" y="90"/>
                </a:lnTo>
                <a:lnTo>
                  <a:pt x="12" y="0"/>
                </a:lnTo>
                <a:lnTo>
                  <a:pt x="0" y="0"/>
                </a:lnTo>
                <a:lnTo>
                  <a:pt x="0" y="90"/>
                </a:lnTo>
                <a:lnTo>
                  <a:pt x="7" y="95"/>
                </a:lnTo>
                <a:lnTo>
                  <a:pt x="0" y="90"/>
                </a:lnTo>
                <a:lnTo>
                  <a:pt x="0" y="95"/>
                </a:lnTo>
                <a:lnTo>
                  <a:pt x="7" y="95"/>
                </a:lnTo>
                <a:lnTo>
                  <a:pt x="7" y="8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01" name="Freeform 119"/>
          <p:cNvSpPr>
            <a:spLocks/>
          </p:cNvSpPr>
          <p:nvPr/>
        </p:nvSpPr>
        <p:spPr bwMode="auto">
          <a:xfrm>
            <a:off x="4397375" y="3986213"/>
            <a:ext cx="458788" cy="17462"/>
          </a:xfrm>
          <a:custGeom>
            <a:avLst/>
            <a:gdLst>
              <a:gd name="T0" fmla="*/ 279 w 289"/>
              <a:gd name="T1" fmla="*/ 6 h 11"/>
              <a:gd name="T2" fmla="*/ 284 w 289"/>
              <a:gd name="T3" fmla="*/ 0 h 11"/>
              <a:gd name="T4" fmla="*/ 0 w 289"/>
              <a:gd name="T5" fmla="*/ 0 h 11"/>
              <a:gd name="T6" fmla="*/ 0 w 289"/>
              <a:gd name="T7" fmla="*/ 11 h 11"/>
              <a:gd name="T8" fmla="*/ 284 w 289"/>
              <a:gd name="T9" fmla="*/ 11 h 11"/>
              <a:gd name="T10" fmla="*/ 289 w 289"/>
              <a:gd name="T11" fmla="*/ 6 h 11"/>
              <a:gd name="T12" fmla="*/ 284 w 289"/>
              <a:gd name="T13" fmla="*/ 11 h 11"/>
              <a:gd name="T14" fmla="*/ 289 w 289"/>
              <a:gd name="T15" fmla="*/ 11 h 11"/>
              <a:gd name="T16" fmla="*/ 289 w 289"/>
              <a:gd name="T17" fmla="*/ 6 h 11"/>
              <a:gd name="T18" fmla="*/ 279 w 289"/>
              <a:gd name="T19" fmla="*/ 6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9"/>
              <a:gd name="T31" fmla="*/ 0 h 11"/>
              <a:gd name="T32" fmla="*/ 289 w 289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9" h="11">
                <a:moveTo>
                  <a:pt x="279" y="6"/>
                </a:moveTo>
                <a:lnTo>
                  <a:pt x="284" y="0"/>
                </a:lnTo>
                <a:lnTo>
                  <a:pt x="0" y="0"/>
                </a:lnTo>
                <a:lnTo>
                  <a:pt x="0" y="11"/>
                </a:lnTo>
                <a:lnTo>
                  <a:pt x="284" y="11"/>
                </a:lnTo>
                <a:lnTo>
                  <a:pt x="289" y="6"/>
                </a:lnTo>
                <a:lnTo>
                  <a:pt x="284" y="11"/>
                </a:lnTo>
                <a:lnTo>
                  <a:pt x="289" y="11"/>
                </a:lnTo>
                <a:lnTo>
                  <a:pt x="289" y="6"/>
                </a:lnTo>
                <a:lnTo>
                  <a:pt x="279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02" name="Freeform 120"/>
          <p:cNvSpPr>
            <a:spLocks/>
          </p:cNvSpPr>
          <p:nvPr/>
        </p:nvSpPr>
        <p:spPr bwMode="auto">
          <a:xfrm>
            <a:off x="4840290" y="3843338"/>
            <a:ext cx="15875" cy="152400"/>
          </a:xfrm>
          <a:custGeom>
            <a:avLst/>
            <a:gdLst>
              <a:gd name="T0" fmla="*/ 5 w 10"/>
              <a:gd name="T1" fmla="*/ 11 h 96"/>
              <a:gd name="T2" fmla="*/ 0 w 10"/>
              <a:gd name="T3" fmla="*/ 6 h 96"/>
              <a:gd name="T4" fmla="*/ 0 w 10"/>
              <a:gd name="T5" fmla="*/ 96 h 96"/>
              <a:gd name="T6" fmla="*/ 10 w 10"/>
              <a:gd name="T7" fmla="*/ 96 h 96"/>
              <a:gd name="T8" fmla="*/ 10 w 10"/>
              <a:gd name="T9" fmla="*/ 6 h 96"/>
              <a:gd name="T10" fmla="*/ 5 w 10"/>
              <a:gd name="T11" fmla="*/ 0 h 96"/>
              <a:gd name="T12" fmla="*/ 10 w 10"/>
              <a:gd name="T13" fmla="*/ 6 h 96"/>
              <a:gd name="T14" fmla="*/ 10 w 10"/>
              <a:gd name="T15" fmla="*/ 0 h 96"/>
              <a:gd name="T16" fmla="*/ 5 w 10"/>
              <a:gd name="T17" fmla="*/ 0 h 96"/>
              <a:gd name="T18" fmla="*/ 5 w 10"/>
              <a:gd name="T19" fmla="*/ 11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"/>
              <a:gd name="T31" fmla="*/ 0 h 96"/>
              <a:gd name="T32" fmla="*/ 10 w 10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" h="96">
                <a:moveTo>
                  <a:pt x="5" y="11"/>
                </a:moveTo>
                <a:lnTo>
                  <a:pt x="0" y="6"/>
                </a:lnTo>
                <a:lnTo>
                  <a:pt x="0" y="96"/>
                </a:lnTo>
                <a:lnTo>
                  <a:pt x="10" y="96"/>
                </a:lnTo>
                <a:lnTo>
                  <a:pt x="10" y="6"/>
                </a:lnTo>
                <a:lnTo>
                  <a:pt x="5" y="0"/>
                </a:lnTo>
                <a:lnTo>
                  <a:pt x="10" y="6"/>
                </a:lnTo>
                <a:lnTo>
                  <a:pt x="10" y="0"/>
                </a:lnTo>
                <a:lnTo>
                  <a:pt x="5" y="0"/>
                </a:lnTo>
                <a:lnTo>
                  <a:pt x="5" y="1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03" name="Freeform 121"/>
          <p:cNvSpPr>
            <a:spLocks/>
          </p:cNvSpPr>
          <p:nvPr/>
        </p:nvSpPr>
        <p:spPr bwMode="auto">
          <a:xfrm>
            <a:off x="4386263" y="3843338"/>
            <a:ext cx="461962" cy="17462"/>
          </a:xfrm>
          <a:custGeom>
            <a:avLst/>
            <a:gdLst>
              <a:gd name="T0" fmla="*/ 12 w 291"/>
              <a:gd name="T1" fmla="*/ 6 h 11"/>
              <a:gd name="T2" fmla="*/ 7 w 291"/>
              <a:gd name="T3" fmla="*/ 11 h 11"/>
              <a:gd name="T4" fmla="*/ 291 w 291"/>
              <a:gd name="T5" fmla="*/ 11 h 11"/>
              <a:gd name="T6" fmla="*/ 291 w 291"/>
              <a:gd name="T7" fmla="*/ 0 h 11"/>
              <a:gd name="T8" fmla="*/ 7 w 291"/>
              <a:gd name="T9" fmla="*/ 0 h 11"/>
              <a:gd name="T10" fmla="*/ 0 w 291"/>
              <a:gd name="T11" fmla="*/ 6 h 11"/>
              <a:gd name="T12" fmla="*/ 7 w 291"/>
              <a:gd name="T13" fmla="*/ 0 h 11"/>
              <a:gd name="T14" fmla="*/ 0 w 291"/>
              <a:gd name="T15" fmla="*/ 0 h 11"/>
              <a:gd name="T16" fmla="*/ 0 w 291"/>
              <a:gd name="T17" fmla="*/ 6 h 11"/>
              <a:gd name="T18" fmla="*/ 12 w 291"/>
              <a:gd name="T19" fmla="*/ 6 h 1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1"/>
              <a:gd name="T31" fmla="*/ 0 h 11"/>
              <a:gd name="T32" fmla="*/ 291 w 291"/>
              <a:gd name="T33" fmla="*/ 11 h 1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1" h="11">
                <a:moveTo>
                  <a:pt x="12" y="6"/>
                </a:moveTo>
                <a:lnTo>
                  <a:pt x="7" y="11"/>
                </a:lnTo>
                <a:lnTo>
                  <a:pt x="291" y="11"/>
                </a:lnTo>
                <a:lnTo>
                  <a:pt x="291" y="0"/>
                </a:lnTo>
                <a:lnTo>
                  <a:pt x="7" y="0"/>
                </a:lnTo>
                <a:lnTo>
                  <a:pt x="0" y="6"/>
                </a:lnTo>
                <a:lnTo>
                  <a:pt x="7" y="0"/>
                </a:lnTo>
                <a:lnTo>
                  <a:pt x="0" y="0"/>
                </a:lnTo>
                <a:lnTo>
                  <a:pt x="0" y="6"/>
                </a:lnTo>
                <a:lnTo>
                  <a:pt x="12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04" name="Freeform 122"/>
          <p:cNvSpPr>
            <a:spLocks/>
          </p:cNvSpPr>
          <p:nvPr/>
        </p:nvSpPr>
        <p:spPr bwMode="auto">
          <a:xfrm>
            <a:off x="5237163" y="3883027"/>
            <a:ext cx="74612" cy="80963"/>
          </a:xfrm>
          <a:custGeom>
            <a:avLst/>
            <a:gdLst>
              <a:gd name="T0" fmla="*/ 23 w 47"/>
              <a:gd name="T1" fmla="*/ 51 h 51"/>
              <a:gd name="T2" fmla="*/ 26 w 47"/>
              <a:gd name="T3" fmla="*/ 51 h 51"/>
              <a:gd name="T4" fmla="*/ 29 w 47"/>
              <a:gd name="T5" fmla="*/ 51 h 51"/>
              <a:gd name="T6" fmla="*/ 31 w 47"/>
              <a:gd name="T7" fmla="*/ 50 h 51"/>
              <a:gd name="T8" fmla="*/ 34 w 47"/>
              <a:gd name="T9" fmla="*/ 48 h 51"/>
              <a:gd name="T10" fmla="*/ 35 w 47"/>
              <a:gd name="T11" fmla="*/ 47 h 51"/>
              <a:gd name="T12" fmla="*/ 38 w 47"/>
              <a:gd name="T13" fmla="*/ 45 h 51"/>
              <a:gd name="T14" fmla="*/ 39 w 47"/>
              <a:gd name="T15" fmla="*/ 44 h 51"/>
              <a:gd name="T16" fmla="*/ 40 w 47"/>
              <a:gd name="T17" fmla="*/ 43 h 51"/>
              <a:gd name="T18" fmla="*/ 43 w 47"/>
              <a:gd name="T19" fmla="*/ 41 h 51"/>
              <a:gd name="T20" fmla="*/ 44 w 47"/>
              <a:gd name="T21" fmla="*/ 38 h 51"/>
              <a:gd name="T22" fmla="*/ 46 w 47"/>
              <a:gd name="T23" fmla="*/ 36 h 51"/>
              <a:gd name="T24" fmla="*/ 46 w 47"/>
              <a:gd name="T25" fmla="*/ 33 h 51"/>
              <a:gd name="T26" fmla="*/ 47 w 47"/>
              <a:gd name="T27" fmla="*/ 30 h 51"/>
              <a:gd name="T28" fmla="*/ 47 w 47"/>
              <a:gd name="T29" fmla="*/ 27 h 51"/>
              <a:gd name="T30" fmla="*/ 47 w 47"/>
              <a:gd name="T31" fmla="*/ 24 h 51"/>
              <a:gd name="T32" fmla="*/ 47 w 47"/>
              <a:gd name="T33" fmla="*/ 21 h 51"/>
              <a:gd name="T34" fmla="*/ 47 w 47"/>
              <a:gd name="T35" fmla="*/ 19 h 51"/>
              <a:gd name="T36" fmla="*/ 46 w 47"/>
              <a:gd name="T37" fmla="*/ 17 h 51"/>
              <a:gd name="T38" fmla="*/ 44 w 47"/>
              <a:gd name="T39" fmla="*/ 14 h 51"/>
              <a:gd name="T40" fmla="*/ 43 w 47"/>
              <a:gd name="T41" fmla="*/ 12 h 51"/>
              <a:gd name="T42" fmla="*/ 42 w 47"/>
              <a:gd name="T43" fmla="*/ 10 h 51"/>
              <a:gd name="T44" fmla="*/ 40 w 47"/>
              <a:gd name="T45" fmla="*/ 7 h 51"/>
              <a:gd name="T46" fmla="*/ 39 w 47"/>
              <a:gd name="T47" fmla="*/ 6 h 51"/>
              <a:gd name="T48" fmla="*/ 36 w 47"/>
              <a:gd name="T49" fmla="*/ 5 h 51"/>
              <a:gd name="T50" fmla="*/ 35 w 47"/>
              <a:gd name="T51" fmla="*/ 3 h 51"/>
              <a:gd name="T52" fmla="*/ 32 w 47"/>
              <a:gd name="T53" fmla="*/ 2 h 51"/>
              <a:gd name="T54" fmla="*/ 30 w 47"/>
              <a:gd name="T55" fmla="*/ 2 h 51"/>
              <a:gd name="T56" fmla="*/ 27 w 47"/>
              <a:gd name="T57" fmla="*/ 0 h 51"/>
              <a:gd name="T58" fmla="*/ 25 w 47"/>
              <a:gd name="T59" fmla="*/ 0 h 51"/>
              <a:gd name="T60" fmla="*/ 22 w 47"/>
              <a:gd name="T61" fmla="*/ 0 h 51"/>
              <a:gd name="T62" fmla="*/ 19 w 47"/>
              <a:gd name="T63" fmla="*/ 0 h 51"/>
              <a:gd name="T64" fmla="*/ 17 w 47"/>
              <a:gd name="T65" fmla="*/ 2 h 51"/>
              <a:gd name="T66" fmla="*/ 14 w 47"/>
              <a:gd name="T67" fmla="*/ 2 h 51"/>
              <a:gd name="T68" fmla="*/ 12 w 47"/>
              <a:gd name="T69" fmla="*/ 5 h 51"/>
              <a:gd name="T70" fmla="*/ 9 w 47"/>
              <a:gd name="T71" fmla="*/ 6 h 51"/>
              <a:gd name="T72" fmla="*/ 6 w 47"/>
              <a:gd name="T73" fmla="*/ 7 h 51"/>
              <a:gd name="T74" fmla="*/ 5 w 47"/>
              <a:gd name="T75" fmla="*/ 10 h 51"/>
              <a:gd name="T76" fmla="*/ 4 w 47"/>
              <a:gd name="T77" fmla="*/ 13 h 51"/>
              <a:gd name="T78" fmla="*/ 2 w 47"/>
              <a:gd name="T79" fmla="*/ 14 h 51"/>
              <a:gd name="T80" fmla="*/ 1 w 47"/>
              <a:gd name="T81" fmla="*/ 17 h 51"/>
              <a:gd name="T82" fmla="*/ 1 w 47"/>
              <a:gd name="T83" fmla="*/ 20 h 51"/>
              <a:gd name="T84" fmla="*/ 0 w 47"/>
              <a:gd name="T85" fmla="*/ 23 h 51"/>
              <a:gd name="T86" fmla="*/ 0 w 47"/>
              <a:gd name="T87" fmla="*/ 26 h 51"/>
              <a:gd name="T88" fmla="*/ 0 w 47"/>
              <a:gd name="T89" fmla="*/ 29 h 51"/>
              <a:gd name="T90" fmla="*/ 1 w 47"/>
              <a:gd name="T91" fmla="*/ 31 h 51"/>
              <a:gd name="T92" fmla="*/ 1 w 47"/>
              <a:gd name="T93" fmla="*/ 34 h 51"/>
              <a:gd name="T94" fmla="*/ 2 w 47"/>
              <a:gd name="T95" fmla="*/ 37 h 51"/>
              <a:gd name="T96" fmla="*/ 4 w 47"/>
              <a:gd name="T97" fmla="*/ 38 h 51"/>
              <a:gd name="T98" fmla="*/ 5 w 47"/>
              <a:gd name="T99" fmla="*/ 41 h 51"/>
              <a:gd name="T100" fmla="*/ 6 w 47"/>
              <a:gd name="T101" fmla="*/ 44 h 51"/>
              <a:gd name="T102" fmla="*/ 9 w 47"/>
              <a:gd name="T103" fmla="*/ 45 h 51"/>
              <a:gd name="T104" fmla="*/ 12 w 47"/>
              <a:gd name="T105" fmla="*/ 47 h 51"/>
              <a:gd name="T106" fmla="*/ 14 w 47"/>
              <a:gd name="T107" fmla="*/ 50 h 51"/>
              <a:gd name="T108" fmla="*/ 17 w 47"/>
              <a:gd name="T109" fmla="*/ 50 h 51"/>
              <a:gd name="T110" fmla="*/ 19 w 47"/>
              <a:gd name="T111" fmla="*/ 51 h 51"/>
              <a:gd name="T112" fmla="*/ 22 w 47"/>
              <a:gd name="T113" fmla="*/ 51 h 51"/>
              <a:gd name="T114" fmla="*/ 23 w 47"/>
              <a:gd name="T115" fmla="*/ 26 h 5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"/>
              <a:gd name="T175" fmla="*/ 0 h 51"/>
              <a:gd name="T176" fmla="*/ 47 w 47"/>
              <a:gd name="T177" fmla="*/ 51 h 5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" h="51">
                <a:moveTo>
                  <a:pt x="23" y="26"/>
                </a:moveTo>
                <a:lnTo>
                  <a:pt x="23" y="51"/>
                </a:lnTo>
                <a:lnTo>
                  <a:pt x="25" y="51"/>
                </a:lnTo>
                <a:lnTo>
                  <a:pt x="26" y="51"/>
                </a:lnTo>
                <a:lnTo>
                  <a:pt x="27" y="51"/>
                </a:lnTo>
                <a:lnTo>
                  <a:pt x="29" y="51"/>
                </a:lnTo>
                <a:lnTo>
                  <a:pt x="30" y="50"/>
                </a:lnTo>
                <a:lnTo>
                  <a:pt x="31" y="50"/>
                </a:lnTo>
                <a:lnTo>
                  <a:pt x="32" y="50"/>
                </a:lnTo>
                <a:lnTo>
                  <a:pt x="34" y="48"/>
                </a:lnTo>
                <a:lnTo>
                  <a:pt x="35" y="48"/>
                </a:lnTo>
                <a:lnTo>
                  <a:pt x="35" y="47"/>
                </a:lnTo>
                <a:lnTo>
                  <a:pt x="36" y="47"/>
                </a:lnTo>
                <a:lnTo>
                  <a:pt x="38" y="45"/>
                </a:lnTo>
                <a:lnTo>
                  <a:pt x="39" y="45"/>
                </a:lnTo>
                <a:lnTo>
                  <a:pt x="39" y="44"/>
                </a:lnTo>
                <a:lnTo>
                  <a:pt x="40" y="44"/>
                </a:lnTo>
                <a:lnTo>
                  <a:pt x="40" y="43"/>
                </a:lnTo>
                <a:lnTo>
                  <a:pt x="42" y="41"/>
                </a:lnTo>
                <a:lnTo>
                  <a:pt x="43" y="41"/>
                </a:lnTo>
                <a:lnTo>
                  <a:pt x="43" y="40"/>
                </a:lnTo>
                <a:lnTo>
                  <a:pt x="44" y="38"/>
                </a:lnTo>
                <a:lnTo>
                  <a:pt x="44" y="37"/>
                </a:lnTo>
                <a:lnTo>
                  <a:pt x="46" y="36"/>
                </a:lnTo>
                <a:lnTo>
                  <a:pt x="46" y="34"/>
                </a:lnTo>
                <a:lnTo>
                  <a:pt x="46" y="33"/>
                </a:lnTo>
                <a:lnTo>
                  <a:pt x="47" y="31"/>
                </a:lnTo>
                <a:lnTo>
                  <a:pt x="47" y="30"/>
                </a:lnTo>
                <a:lnTo>
                  <a:pt x="47" y="29"/>
                </a:lnTo>
                <a:lnTo>
                  <a:pt x="47" y="27"/>
                </a:lnTo>
                <a:lnTo>
                  <a:pt x="47" y="26"/>
                </a:lnTo>
                <a:lnTo>
                  <a:pt x="47" y="24"/>
                </a:lnTo>
                <a:lnTo>
                  <a:pt x="47" y="23"/>
                </a:lnTo>
                <a:lnTo>
                  <a:pt x="47" y="21"/>
                </a:lnTo>
                <a:lnTo>
                  <a:pt x="47" y="20"/>
                </a:lnTo>
                <a:lnTo>
                  <a:pt x="47" y="19"/>
                </a:lnTo>
                <a:lnTo>
                  <a:pt x="46" y="19"/>
                </a:lnTo>
                <a:lnTo>
                  <a:pt x="46" y="17"/>
                </a:lnTo>
                <a:lnTo>
                  <a:pt x="46" y="16"/>
                </a:lnTo>
                <a:lnTo>
                  <a:pt x="44" y="14"/>
                </a:lnTo>
                <a:lnTo>
                  <a:pt x="44" y="13"/>
                </a:lnTo>
                <a:lnTo>
                  <a:pt x="43" y="12"/>
                </a:lnTo>
                <a:lnTo>
                  <a:pt x="43" y="10"/>
                </a:lnTo>
                <a:lnTo>
                  <a:pt x="42" y="10"/>
                </a:lnTo>
                <a:lnTo>
                  <a:pt x="40" y="9"/>
                </a:lnTo>
                <a:lnTo>
                  <a:pt x="40" y="7"/>
                </a:lnTo>
                <a:lnTo>
                  <a:pt x="39" y="7"/>
                </a:lnTo>
                <a:lnTo>
                  <a:pt x="39" y="6"/>
                </a:lnTo>
                <a:lnTo>
                  <a:pt x="38" y="6"/>
                </a:lnTo>
                <a:lnTo>
                  <a:pt x="36" y="5"/>
                </a:lnTo>
                <a:lnTo>
                  <a:pt x="35" y="5"/>
                </a:lnTo>
                <a:lnTo>
                  <a:pt x="35" y="3"/>
                </a:lnTo>
                <a:lnTo>
                  <a:pt x="34" y="3"/>
                </a:lnTo>
                <a:lnTo>
                  <a:pt x="32" y="2"/>
                </a:lnTo>
                <a:lnTo>
                  <a:pt x="31" y="2"/>
                </a:lnTo>
                <a:lnTo>
                  <a:pt x="30" y="2"/>
                </a:lnTo>
                <a:lnTo>
                  <a:pt x="29" y="0"/>
                </a:lnTo>
                <a:lnTo>
                  <a:pt x="27" y="0"/>
                </a:lnTo>
                <a:lnTo>
                  <a:pt x="26" y="0"/>
                </a:lnTo>
                <a:lnTo>
                  <a:pt x="25" y="0"/>
                </a:lnTo>
                <a:lnTo>
                  <a:pt x="23" y="0"/>
                </a:lnTo>
                <a:lnTo>
                  <a:pt x="22" y="0"/>
                </a:lnTo>
                <a:lnTo>
                  <a:pt x="21" y="0"/>
                </a:lnTo>
                <a:lnTo>
                  <a:pt x="19" y="0"/>
                </a:lnTo>
                <a:lnTo>
                  <a:pt x="18" y="2"/>
                </a:lnTo>
                <a:lnTo>
                  <a:pt x="17" y="2"/>
                </a:lnTo>
                <a:lnTo>
                  <a:pt x="15" y="2"/>
                </a:lnTo>
                <a:lnTo>
                  <a:pt x="14" y="2"/>
                </a:lnTo>
                <a:lnTo>
                  <a:pt x="13" y="3"/>
                </a:lnTo>
                <a:lnTo>
                  <a:pt x="12" y="5"/>
                </a:lnTo>
                <a:lnTo>
                  <a:pt x="10" y="5"/>
                </a:lnTo>
                <a:lnTo>
                  <a:pt x="9" y="6"/>
                </a:lnTo>
                <a:lnTo>
                  <a:pt x="8" y="7"/>
                </a:lnTo>
                <a:lnTo>
                  <a:pt x="6" y="7"/>
                </a:lnTo>
                <a:lnTo>
                  <a:pt x="6" y="9"/>
                </a:lnTo>
                <a:lnTo>
                  <a:pt x="5" y="10"/>
                </a:lnTo>
                <a:lnTo>
                  <a:pt x="4" y="12"/>
                </a:lnTo>
                <a:lnTo>
                  <a:pt x="4" y="13"/>
                </a:lnTo>
                <a:lnTo>
                  <a:pt x="2" y="13"/>
                </a:lnTo>
                <a:lnTo>
                  <a:pt x="2" y="14"/>
                </a:lnTo>
                <a:lnTo>
                  <a:pt x="2" y="16"/>
                </a:lnTo>
                <a:lnTo>
                  <a:pt x="1" y="17"/>
                </a:lnTo>
                <a:lnTo>
                  <a:pt x="1" y="19"/>
                </a:lnTo>
                <a:lnTo>
                  <a:pt x="1" y="20"/>
                </a:lnTo>
                <a:lnTo>
                  <a:pt x="0" y="21"/>
                </a:lnTo>
                <a:lnTo>
                  <a:pt x="0" y="23"/>
                </a:lnTo>
                <a:lnTo>
                  <a:pt x="0" y="24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0" y="30"/>
                </a:lnTo>
                <a:lnTo>
                  <a:pt x="1" y="31"/>
                </a:lnTo>
                <a:lnTo>
                  <a:pt x="1" y="33"/>
                </a:lnTo>
                <a:lnTo>
                  <a:pt x="1" y="34"/>
                </a:lnTo>
                <a:lnTo>
                  <a:pt x="2" y="36"/>
                </a:lnTo>
                <a:lnTo>
                  <a:pt x="2" y="37"/>
                </a:lnTo>
                <a:lnTo>
                  <a:pt x="2" y="38"/>
                </a:lnTo>
                <a:lnTo>
                  <a:pt x="4" y="38"/>
                </a:lnTo>
                <a:lnTo>
                  <a:pt x="4" y="40"/>
                </a:lnTo>
                <a:lnTo>
                  <a:pt x="5" y="41"/>
                </a:lnTo>
                <a:lnTo>
                  <a:pt x="6" y="43"/>
                </a:lnTo>
                <a:lnTo>
                  <a:pt x="6" y="44"/>
                </a:lnTo>
                <a:lnTo>
                  <a:pt x="8" y="44"/>
                </a:lnTo>
                <a:lnTo>
                  <a:pt x="9" y="45"/>
                </a:lnTo>
                <a:lnTo>
                  <a:pt x="10" y="47"/>
                </a:lnTo>
                <a:lnTo>
                  <a:pt x="12" y="47"/>
                </a:lnTo>
                <a:lnTo>
                  <a:pt x="13" y="48"/>
                </a:lnTo>
                <a:lnTo>
                  <a:pt x="14" y="50"/>
                </a:lnTo>
                <a:lnTo>
                  <a:pt x="15" y="50"/>
                </a:lnTo>
                <a:lnTo>
                  <a:pt x="17" y="50"/>
                </a:lnTo>
                <a:lnTo>
                  <a:pt x="18" y="50"/>
                </a:lnTo>
                <a:lnTo>
                  <a:pt x="19" y="51"/>
                </a:lnTo>
                <a:lnTo>
                  <a:pt x="21" y="51"/>
                </a:lnTo>
                <a:lnTo>
                  <a:pt x="22" y="51"/>
                </a:lnTo>
                <a:lnTo>
                  <a:pt x="23" y="51"/>
                </a:lnTo>
                <a:lnTo>
                  <a:pt x="23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05" name="Freeform 123"/>
          <p:cNvSpPr>
            <a:spLocks/>
          </p:cNvSpPr>
          <p:nvPr/>
        </p:nvSpPr>
        <p:spPr bwMode="auto">
          <a:xfrm>
            <a:off x="4848225" y="3913188"/>
            <a:ext cx="425450" cy="19050"/>
          </a:xfrm>
          <a:custGeom>
            <a:avLst/>
            <a:gdLst>
              <a:gd name="T0" fmla="*/ 0 w 268"/>
              <a:gd name="T1" fmla="*/ 7 h 12"/>
              <a:gd name="T2" fmla="*/ 0 w 268"/>
              <a:gd name="T3" fmla="*/ 12 h 12"/>
              <a:gd name="T4" fmla="*/ 268 w 268"/>
              <a:gd name="T5" fmla="*/ 12 h 12"/>
              <a:gd name="T6" fmla="*/ 268 w 268"/>
              <a:gd name="T7" fmla="*/ 0 h 12"/>
              <a:gd name="T8" fmla="*/ 0 w 268"/>
              <a:gd name="T9" fmla="*/ 0 h 12"/>
              <a:gd name="T10" fmla="*/ 0 w 268"/>
              <a:gd name="T11" fmla="*/ 7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8"/>
              <a:gd name="T19" fmla="*/ 0 h 12"/>
              <a:gd name="T20" fmla="*/ 268 w 268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8" h="12">
                <a:moveTo>
                  <a:pt x="0" y="7"/>
                </a:moveTo>
                <a:lnTo>
                  <a:pt x="0" y="12"/>
                </a:lnTo>
                <a:lnTo>
                  <a:pt x="268" y="12"/>
                </a:lnTo>
                <a:lnTo>
                  <a:pt x="268" y="0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06" name="Freeform 124"/>
          <p:cNvSpPr>
            <a:spLocks/>
          </p:cNvSpPr>
          <p:nvPr/>
        </p:nvSpPr>
        <p:spPr bwMode="auto">
          <a:xfrm>
            <a:off x="3932238" y="3883027"/>
            <a:ext cx="74612" cy="80963"/>
          </a:xfrm>
          <a:custGeom>
            <a:avLst/>
            <a:gdLst>
              <a:gd name="T0" fmla="*/ 23 w 47"/>
              <a:gd name="T1" fmla="*/ 0 h 51"/>
              <a:gd name="T2" fmla="*/ 21 w 47"/>
              <a:gd name="T3" fmla="*/ 0 h 51"/>
              <a:gd name="T4" fmla="*/ 18 w 47"/>
              <a:gd name="T5" fmla="*/ 0 h 51"/>
              <a:gd name="T6" fmla="*/ 15 w 47"/>
              <a:gd name="T7" fmla="*/ 2 h 51"/>
              <a:gd name="T8" fmla="*/ 13 w 47"/>
              <a:gd name="T9" fmla="*/ 3 h 51"/>
              <a:gd name="T10" fmla="*/ 10 w 47"/>
              <a:gd name="T11" fmla="*/ 5 h 51"/>
              <a:gd name="T12" fmla="*/ 9 w 47"/>
              <a:gd name="T13" fmla="*/ 6 h 51"/>
              <a:gd name="T14" fmla="*/ 6 w 47"/>
              <a:gd name="T15" fmla="*/ 7 h 51"/>
              <a:gd name="T16" fmla="*/ 5 w 47"/>
              <a:gd name="T17" fmla="*/ 10 h 51"/>
              <a:gd name="T18" fmla="*/ 4 w 47"/>
              <a:gd name="T19" fmla="*/ 12 h 51"/>
              <a:gd name="T20" fmla="*/ 1 w 47"/>
              <a:gd name="T21" fmla="*/ 14 h 51"/>
              <a:gd name="T22" fmla="*/ 1 w 47"/>
              <a:gd name="T23" fmla="*/ 17 h 51"/>
              <a:gd name="T24" fmla="*/ 0 w 47"/>
              <a:gd name="T25" fmla="*/ 20 h 51"/>
              <a:gd name="T26" fmla="*/ 0 w 47"/>
              <a:gd name="T27" fmla="*/ 23 h 51"/>
              <a:gd name="T28" fmla="*/ 0 w 47"/>
              <a:gd name="T29" fmla="*/ 26 h 51"/>
              <a:gd name="T30" fmla="*/ 0 w 47"/>
              <a:gd name="T31" fmla="*/ 29 h 51"/>
              <a:gd name="T32" fmla="*/ 0 w 47"/>
              <a:gd name="T33" fmla="*/ 31 h 51"/>
              <a:gd name="T34" fmla="*/ 1 w 47"/>
              <a:gd name="T35" fmla="*/ 34 h 51"/>
              <a:gd name="T36" fmla="*/ 1 w 47"/>
              <a:gd name="T37" fmla="*/ 37 h 51"/>
              <a:gd name="T38" fmla="*/ 4 w 47"/>
              <a:gd name="T39" fmla="*/ 40 h 51"/>
              <a:gd name="T40" fmla="*/ 5 w 47"/>
              <a:gd name="T41" fmla="*/ 41 h 51"/>
              <a:gd name="T42" fmla="*/ 6 w 47"/>
              <a:gd name="T43" fmla="*/ 44 h 51"/>
              <a:gd name="T44" fmla="*/ 9 w 47"/>
              <a:gd name="T45" fmla="*/ 45 h 51"/>
              <a:gd name="T46" fmla="*/ 10 w 47"/>
              <a:gd name="T47" fmla="*/ 47 h 51"/>
              <a:gd name="T48" fmla="*/ 13 w 47"/>
              <a:gd name="T49" fmla="*/ 48 h 51"/>
              <a:gd name="T50" fmla="*/ 15 w 47"/>
              <a:gd name="T51" fmla="*/ 50 h 51"/>
              <a:gd name="T52" fmla="*/ 18 w 47"/>
              <a:gd name="T53" fmla="*/ 51 h 51"/>
              <a:gd name="T54" fmla="*/ 21 w 47"/>
              <a:gd name="T55" fmla="*/ 51 h 51"/>
              <a:gd name="T56" fmla="*/ 23 w 47"/>
              <a:gd name="T57" fmla="*/ 51 h 51"/>
              <a:gd name="T58" fmla="*/ 26 w 47"/>
              <a:gd name="T59" fmla="*/ 51 h 51"/>
              <a:gd name="T60" fmla="*/ 29 w 47"/>
              <a:gd name="T61" fmla="*/ 50 h 51"/>
              <a:gd name="T62" fmla="*/ 31 w 47"/>
              <a:gd name="T63" fmla="*/ 50 h 51"/>
              <a:gd name="T64" fmla="*/ 32 w 47"/>
              <a:gd name="T65" fmla="*/ 48 h 51"/>
              <a:gd name="T66" fmla="*/ 35 w 47"/>
              <a:gd name="T67" fmla="*/ 47 h 51"/>
              <a:gd name="T68" fmla="*/ 36 w 47"/>
              <a:gd name="T69" fmla="*/ 45 h 51"/>
              <a:gd name="T70" fmla="*/ 39 w 47"/>
              <a:gd name="T71" fmla="*/ 44 h 51"/>
              <a:gd name="T72" fmla="*/ 40 w 47"/>
              <a:gd name="T73" fmla="*/ 41 h 51"/>
              <a:gd name="T74" fmla="*/ 42 w 47"/>
              <a:gd name="T75" fmla="*/ 40 h 51"/>
              <a:gd name="T76" fmla="*/ 44 w 47"/>
              <a:gd name="T77" fmla="*/ 37 h 51"/>
              <a:gd name="T78" fmla="*/ 44 w 47"/>
              <a:gd name="T79" fmla="*/ 34 h 51"/>
              <a:gd name="T80" fmla="*/ 46 w 47"/>
              <a:gd name="T81" fmla="*/ 31 h 51"/>
              <a:gd name="T82" fmla="*/ 46 w 47"/>
              <a:gd name="T83" fmla="*/ 29 h 51"/>
              <a:gd name="T84" fmla="*/ 47 w 47"/>
              <a:gd name="T85" fmla="*/ 26 h 51"/>
              <a:gd name="T86" fmla="*/ 46 w 47"/>
              <a:gd name="T87" fmla="*/ 23 h 51"/>
              <a:gd name="T88" fmla="*/ 46 w 47"/>
              <a:gd name="T89" fmla="*/ 20 h 51"/>
              <a:gd name="T90" fmla="*/ 44 w 47"/>
              <a:gd name="T91" fmla="*/ 17 h 51"/>
              <a:gd name="T92" fmla="*/ 44 w 47"/>
              <a:gd name="T93" fmla="*/ 14 h 51"/>
              <a:gd name="T94" fmla="*/ 42 w 47"/>
              <a:gd name="T95" fmla="*/ 12 h 51"/>
              <a:gd name="T96" fmla="*/ 40 w 47"/>
              <a:gd name="T97" fmla="*/ 10 h 51"/>
              <a:gd name="T98" fmla="*/ 39 w 47"/>
              <a:gd name="T99" fmla="*/ 7 h 51"/>
              <a:gd name="T100" fmla="*/ 36 w 47"/>
              <a:gd name="T101" fmla="*/ 6 h 51"/>
              <a:gd name="T102" fmla="*/ 35 w 47"/>
              <a:gd name="T103" fmla="*/ 5 h 51"/>
              <a:gd name="T104" fmla="*/ 32 w 47"/>
              <a:gd name="T105" fmla="*/ 3 h 51"/>
              <a:gd name="T106" fmla="*/ 31 w 47"/>
              <a:gd name="T107" fmla="*/ 2 h 51"/>
              <a:gd name="T108" fmla="*/ 29 w 47"/>
              <a:gd name="T109" fmla="*/ 2 h 51"/>
              <a:gd name="T110" fmla="*/ 26 w 47"/>
              <a:gd name="T111" fmla="*/ 0 h 51"/>
              <a:gd name="T112" fmla="*/ 23 w 47"/>
              <a:gd name="T113" fmla="*/ 0 h 5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7"/>
              <a:gd name="T172" fmla="*/ 0 h 51"/>
              <a:gd name="T173" fmla="*/ 47 w 47"/>
              <a:gd name="T174" fmla="*/ 51 h 51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7" h="51">
                <a:moveTo>
                  <a:pt x="23" y="26"/>
                </a:moveTo>
                <a:lnTo>
                  <a:pt x="23" y="0"/>
                </a:lnTo>
                <a:lnTo>
                  <a:pt x="22" y="0"/>
                </a:lnTo>
                <a:lnTo>
                  <a:pt x="21" y="0"/>
                </a:lnTo>
                <a:lnTo>
                  <a:pt x="19" y="0"/>
                </a:lnTo>
                <a:lnTo>
                  <a:pt x="18" y="0"/>
                </a:lnTo>
                <a:lnTo>
                  <a:pt x="17" y="2"/>
                </a:lnTo>
                <a:lnTo>
                  <a:pt x="15" y="2"/>
                </a:lnTo>
                <a:lnTo>
                  <a:pt x="14" y="2"/>
                </a:lnTo>
                <a:lnTo>
                  <a:pt x="13" y="3"/>
                </a:lnTo>
                <a:lnTo>
                  <a:pt x="12" y="3"/>
                </a:lnTo>
                <a:lnTo>
                  <a:pt x="10" y="5"/>
                </a:lnTo>
                <a:lnTo>
                  <a:pt x="9" y="5"/>
                </a:lnTo>
                <a:lnTo>
                  <a:pt x="9" y="6"/>
                </a:lnTo>
                <a:lnTo>
                  <a:pt x="8" y="6"/>
                </a:lnTo>
                <a:lnTo>
                  <a:pt x="6" y="7"/>
                </a:lnTo>
                <a:lnTo>
                  <a:pt x="5" y="9"/>
                </a:lnTo>
                <a:lnTo>
                  <a:pt x="5" y="10"/>
                </a:lnTo>
                <a:lnTo>
                  <a:pt x="4" y="10"/>
                </a:lnTo>
                <a:lnTo>
                  <a:pt x="4" y="12"/>
                </a:lnTo>
                <a:lnTo>
                  <a:pt x="2" y="13"/>
                </a:lnTo>
                <a:lnTo>
                  <a:pt x="1" y="14"/>
                </a:lnTo>
                <a:lnTo>
                  <a:pt x="1" y="16"/>
                </a:lnTo>
                <a:lnTo>
                  <a:pt x="1" y="17"/>
                </a:lnTo>
                <a:lnTo>
                  <a:pt x="0" y="19"/>
                </a:lnTo>
                <a:lnTo>
                  <a:pt x="0" y="20"/>
                </a:lnTo>
                <a:lnTo>
                  <a:pt x="0" y="21"/>
                </a:lnTo>
                <a:lnTo>
                  <a:pt x="0" y="23"/>
                </a:lnTo>
                <a:lnTo>
                  <a:pt x="0" y="24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0" y="30"/>
                </a:lnTo>
                <a:lnTo>
                  <a:pt x="0" y="31"/>
                </a:lnTo>
                <a:lnTo>
                  <a:pt x="0" y="33"/>
                </a:lnTo>
                <a:lnTo>
                  <a:pt x="1" y="34"/>
                </a:lnTo>
                <a:lnTo>
                  <a:pt x="1" y="36"/>
                </a:lnTo>
                <a:lnTo>
                  <a:pt x="1" y="37"/>
                </a:lnTo>
                <a:lnTo>
                  <a:pt x="2" y="38"/>
                </a:lnTo>
                <a:lnTo>
                  <a:pt x="4" y="40"/>
                </a:lnTo>
                <a:lnTo>
                  <a:pt x="4" y="41"/>
                </a:lnTo>
                <a:lnTo>
                  <a:pt x="5" y="41"/>
                </a:lnTo>
                <a:lnTo>
                  <a:pt x="5" y="43"/>
                </a:lnTo>
                <a:lnTo>
                  <a:pt x="6" y="44"/>
                </a:lnTo>
                <a:lnTo>
                  <a:pt x="8" y="45"/>
                </a:lnTo>
                <a:lnTo>
                  <a:pt x="9" y="45"/>
                </a:lnTo>
                <a:lnTo>
                  <a:pt x="9" y="47"/>
                </a:lnTo>
                <a:lnTo>
                  <a:pt x="10" y="47"/>
                </a:lnTo>
                <a:lnTo>
                  <a:pt x="12" y="48"/>
                </a:lnTo>
                <a:lnTo>
                  <a:pt x="13" y="48"/>
                </a:lnTo>
                <a:lnTo>
                  <a:pt x="14" y="50"/>
                </a:lnTo>
                <a:lnTo>
                  <a:pt x="15" y="50"/>
                </a:lnTo>
                <a:lnTo>
                  <a:pt x="17" y="50"/>
                </a:lnTo>
                <a:lnTo>
                  <a:pt x="18" y="51"/>
                </a:lnTo>
                <a:lnTo>
                  <a:pt x="19" y="51"/>
                </a:lnTo>
                <a:lnTo>
                  <a:pt x="21" y="51"/>
                </a:lnTo>
                <a:lnTo>
                  <a:pt x="22" y="51"/>
                </a:lnTo>
                <a:lnTo>
                  <a:pt x="23" y="51"/>
                </a:lnTo>
                <a:lnTo>
                  <a:pt x="25" y="51"/>
                </a:lnTo>
                <a:lnTo>
                  <a:pt x="26" y="51"/>
                </a:lnTo>
                <a:lnTo>
                  <a:pt x="27" y="51"/>
                </a:lnTo>
                <a:lnTo>
                  <a:pt x="29" y="50"/>
                </a:lnTo>
                <a:lnTo>
                  <a:pt x="30" y="50"/>
                </a:lnTo>
                <a:lnTo>
                  <a:pt x="31" y="50"/>
                </a:lnTo>
                <a:lnTo>
                  <a:pt x="32" y="50"/>
                </a:lnTo>
                <a:lnTo>
                  <a:pt x="32" y="48"/>
                </a:lnTo>
                <a:lnTo>
                  <a:pt x="34" y="48"/>
                </a:lnTo>
                <a:lnTo>
                  <a:pt x="35" y="47"/>
                </a:lnTo>
                <a:lnTo>
                  <a:pt x="36" y="47"/>
                </a:lnTo>
                <a:lnTo>
                  <a:pt x="36" y="45"/>
                </a:lnTo>
                <a:lnTo>
                  <a:pt x="38" y="45"/>
                </a:lnTo>
                <a:lnTo>
                  <a:pt x="39" y="44"/>
                </a:lnTo>
                <a:lnTo>
                  <a:pt x="40" y="43"/>
                </a:lnTo>
                <a:lnTo>
                  <a:pt x="40" y="41"/>
                </a:lnTo>
                <a:lnTo>
                  <a:pt x="42" y="41"/>
                </a:lnTo>
                <a:lnTo>
                  <a:pt x="42" y="40"/>
                </a:lnTo>
                <a:lnTo>
                  <a:pt x="43" y="38"/>
                </a:lnTo>
                <a:lnTo>
                  <a:pt x="44" y="37"/>
                </a:lnTo>
                <a:lnTo>
                  <a:pt x="44" y="36"/>
                </a:lnTo>
                <a:lnTo>
                  <a:pt x="44" y="34"/>
                </a:lnTo>
                <a:lnTo>
                  <a:pt x="46" y="33"/>
                </a:lnTo>
                <a:lnTo>
                  <a:pt x="46" y="31"/>
                </a:lnTo>
                <a:lnTo>
                  <a:pt x="46" y="30"/>
                </a:lnTo>
                <a:lnTo>
                  <a:pt x="46" y="29"/>
                </a:lnTo>
                <a:lnTo>
                  <a:pt x="47" y="27"/>
                </a:lnTo>
                <a:lnTo>
                  <a:pt x="47" y="26"/>
                </a:lnTo>
                <a:lnTo>
                  <a:pt x="47" y="24"/>
                </a:lnTo>
                <a:lnTo>
                  <a:pt x="46" y="23"/>
                </a:lnTo>
                <a:lnTo>
                  <a:pt x="46" y="21"/>
                </a:lnTo>
                <a:lnTo>
                  <a:pt x="46" y="20"/>
                </a:lnTo>
                <a:lnTo>
                  <a:pt x="46" y="19"/>
                </a:lnTo>
                <a:lnTo>
                  <a:pt x="44" y="17"/>
                </a:lnTo>
                <a:lnTo>
                  <a:pt x="44" y="16"/>
                </a:lnTo>
                <a:lnTo>
                  <a:pt x="44" y="14"/>
                </a:lnTo>
                <a:lnTo>
                  <a:pt x="43" y="13"/>
                </a:lnTo>
                <a:lnTo>
                  <a:pt x="42" y="12"/>
                </a:lnTo>
                <a:lnTo>
                  <a:pt x="42" y="10"/>
                </a:lnTo>
                <a:lnTo>
                  <a:pt x="40" y="10"/>
                </a:lnTo>
                <a:lnTo>
                  <a:pt x="40" y="9"/>
                </a:lnTo>
                <a:lnTo>
                  <a:pt x="39" y="7"/>
                </a:lnTo>
                <a:lnTo>
                  <a:pt x="38" y="6"/>
                </a:lnTo>
                <a:lnTo>
                  <a:pt x="36" y="6"/>
                </a:lnTo>
                <a:lnTo>
                  <a:pt x="36" y="5"/>
                </a:lnTo>
                <a:lnTo>
                  <a:pt x="35" y="5"/>
                </a:lnTo>
                <a:lnTo>
                  <a:pt x="34" y="3"/>
                </a:lnTo>
                <a:lnTo>
                  <a:pt x="32" y="3"/>
                </a:lnTo>
                <a:lnTo>
                  <a:pt x="32" y="2"/>
                </a:lnTo>
                <a:lnTo>
                  <a:pt x="31" y="2"/>
                </a:lnTo>
                <a:lnTo>
                  <a:pt x="30" y="2"/>
                </a:lnTo>
                <a:lnTo>
                  <a:pt x="29" y="2"/>
                </a:lnTo>
                <a:lnTo>
                  <a:pt x="27" y="0"/>
                </a:lnTo>
                <a:lnTo>
                  <a:pt x="26" y="0"/>
                </a:lnTo>
                <a:lnTo>
                  <a:pt x="25" y="0"/>
                </a:lnTo>
                <a:lnTo>
                  <a:pt x="23" y="0"/>
                </a:lnTo>
                <a:lnTo>
                  <a:pt x="23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07" name="Freeform 125"/>
          <p:cNvSpPr>
            <a:spLocks/>
          </p:cNvSpPr>
          <p:nvPr/>
        </p:nvSpPr>
        <p:spPr bwMode="auto">
          <a:xfrm>
            <a:off x="3968752" y="3913188"/>
            <a:ext cx="428625" cy="19050"/>
          </a:xfrm>
          <a:custGeom>
            <a:avLst/>
            <a:gdLst>
              <a:gd name="T0" fmla="*/ 270 w 270"/>
              <a:gd name="T1" fmla="*/ 7 h 12"/>
              <a:gd name="T2" fmla="*/ 270 w 270"/>
              <a:gd name="T3" fmla="*/ 0 h 12"/>
              <a:gd name="T4" fmla="*/ 0 w 270"/>
              <a:gd name="T5" fmla="*/ 0 h 12"/>
              <a:gd name="T6" fmla="*/ 0 w 270"/>
              <a:gd name="T7" fmla="*/ 12 h 12"/>
              <a:gd name="T8" fmla="*/ 270 w 270"/>
              <a:gd name="T9" fmla="*/ 12 h 12"/>
              <a:gd name="T10" fmla="*/ 270 w 270"/>
              <a:gd name="T11" fmla="*/ 7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70"/>
              <a:gd name="T19" fmla="*/ 0 h 12"/>
              <a:gd name="T20" fmla="*/ 270 w 270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70" h="12">
                <a:moveTo>
                  <a:pt x="270" y="7"/>
                </a:moveTo>
                <a:lnTo>
                  <a:pt x="270" y="0"/>
                </a:lnTo>
                <a:lnTo>
                  <a:pt x="0" y="0"/>
                </a:lnTo>
                <a:lnTo>
                  <a:pt x="0" y="12"/>
                </a:lnTo>
                <a:lnTo>
                  <a:pt x="270" y="12"/>
                </a:lnTo>
                <a:lnTo>
                  <a:pt x="270" y="7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08" name="Freeform 126"/>
          <p:cNvSpPr>
            <a:spLocks/>
          </p:cNvSpPr>
          <p:nvPr/>
        </p:nvSpPr>
        <p:spPr bwMode="auto">
          <a:xfrm>
            <a:off x="4386263" y="2216150"/>
            <a:ext cx="19050" cy="153988"/>
          </a:xfrm>
          <a:custGeom>
            <a:avLst/>
            <a:gdLst>
              <a:gd name="T0" fmla="*/ 7 w 12"/>
              <a:gd name="T1" fmla="*/ 84 h 97"/>
              <a:gd name="T2" fmla="*/ 12 w 12"/>
              <a:gd name="T3" fmla="*/ 90 h 97"/>
              <a:gd name="T4" fmla="*/ 12 w 12"/>
              <a:gd name="T5" fmla="*/ 0 h 97"/>
              <a:gd name="T6" fmla="*/ 0 w 12"/>
              <a:gd name="T7" fmla="*/ 0 h 97"/>
              <a:gd name="T8" fmla="*/ 0 w 12"/>
              <a:gd name="T9" fmla="*/ 90 h 97"/>
              <a:gd name="T10" fmla="*/ 7 w 12"/>
              <a:gd name="T11" fmla="*/ 97 h 97"/>
              <a:gd name="T12" fmla="*/ 0 w 12"/>
              <a:gd name="T13" fmla="*/ 90 h 97"/>
              <a:gd name="T14" fmla="*/ 0 w 12"/>
              <a:gd name="T15" fmla="*/ 97 h 97"/>
              <a:gd name="T16" fmla="*/ 7 w 12"/>
              <a:gd name="T17" fmla="*/ 97 h 97"/>
              <a:gd name="T18" fmla="*/ 7 w 12"/>
              <a:gd name="T19" fmla="*/ 84 h 9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"/>
              <a:gd name="T31" fmla="*/ 0 h 97"/>
              <a:gd name="T32" fmla="*/ 12 w 12"/>
              <a:gd name="T33" fmla="*/ 97 h 9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" h="97">
                <a:moveTo>
                  <a:pt x="7" y="84"/>
                </a:moveTo>
                <a:lnTo>
                  <a:pt x="12" y="90"/>
                </a:lnTo>
                <a:lnTo>
                  <a:pt x="12" y="0"/>
                </a:lnTo>
                <a:lnTo>
                  <a:pt x="0" y="0"/>
                </a:lnTo>
                <a:lnTo>
                  <a:pt x="0" y="90"/>
                </a:lnTo>
                <a:lnTo>
                  <a:pt x="7" y="97"/>
                </a:lnTo>
                <a:lnTo>
                  <a:pt x="0" y="90"/>
                </a:lnTo>
                <a:lnTo>
                  <a:pt x="0" y="97"/>
                </a:lnTo>
                <a:lnTo>
                  <a:pt x="7" y="97"/>
                </a:lnTo>
                <a:lnTo>
                  <a:pt x="7" y="8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09" name="Freeform 127"/>
          <p:cNvSpPr>
            <a:spLocks/>
          </p:cNvSpPr>
          <p:nvPr/>
        </p:nvSpPr>
        <p:spPr bwMode="auto">
          <a:xfrm>
            <a:off x="4397375" y="2349500"/>
            <a:ext cx="458788" cy="20638"/>
          </a:xfrm>
          <a:custGeom>
            <a:avLst/>
            <a:gdLst>
              <a:gd name="T0" fmla="*/ 279 w 289"/>
              <a:gd name="T1" fmla="*/ 6 h 13"/>
              <a:gd name="T2" fmla="*/ 284 w 289"/>
              <a:gd name="T3" fmla="*/ 0 h 13"/>
              <a:gd name="T4" fmla="*/ 0 w 289"/>
              <a:gd name="T5" fmla="*/ 0 h 13"/>
              <a:gd name="T6" fmla="*/ 0 w 289"/>
              <a:gd name="T7" fmla="*/ 13 h 13"/>
              <a:gd name="T8" fmla="*/ 284 w 289"/>
              <a:gd name="T9" fmla="*/ 13 h 13"/>
              <a:gd name="T10" fmla="*/ 289 w 289"/>
              <a:gd name="T11" fmla="*/ 6 h 13"/>
              <a:gd name="T12" fmla="*/ 284 w 289"/>
              <a:gd name="T13" fmla="*/ 13 h 13"/>
              <a:gd name="T14" fmla="*/ 289 w 289"/>
              <a:gd name="T15" fmla="*/ 13 h 13"/>
              <a:gd name="T16" fmla="*/ 289 w 289"/>
              <a:gd name="T17" fmla="*/ 6 h 13"/>
              <a:gd name="T18" fmla="*/ 279 w 289"/>
              <a:gd name="T19" fmla="*/ 6 h 1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89"/>
              <a:gd name="T31" fmla="*/ 0 h 13"/>
              <a:gd name="T32" fmla="*/ 289 w 289"/>
              <a:gd name="T33" fmla="*/ 13 h 1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89" h="13">
                <a:moveTo>
                  <a:pt x="279" y="6"/>
                </a:moveTo>
                <a:lnTo>
                  <a:pt x="284" y="0"/>
                </a:lnTo>
                <a:lnTo>
                  <a:pt x="0" y="0"/>
                </a:lnTo>
                <a:lnTo>
                  <a:pt x="0" y="13"/>
                </a:lnTo>
                <a:lnTo>
                  <a:pt x="284" y="13"/>
                </a:lnTo>
                <a:lnTo>
                  <a:pt x="289" y="6"/>
                </a:lnTo>
                <a:lnTo>
                  <a:pt x="284" y="13"/>
                </a:lnTo>
                <a:lnTo>
                  <a:pt x="289" y="13"/>
                </a:lnTo>
                <a:lnTo>
                  <a:pt x="289" y="6"/>
                </a:lnTo>
                <a:lnTo>
                  <a:pt x="279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10" name="Freeform 128"/>
          <p:cNvSpPr>
            <a:spLocks/>
          </p:cNvSpPr>
          <p:nvPr/>
        </p:nvSpPr>
        <p:spPr bwMode="auto">
          <a:xfrm>
            <a:off x="4840290" y="2206625"/>
            <a:ext cx="15875" cy="152400"/>
          </a:xfrm>
          <a:custGeom>
            <a:avLst/>
            <a:gdLst>
              <a:gd name="T0" fmla="*/ 5 w 10"/>
              <a:gd name="T1" fmla="*/ 12 h 96"/>
              <a:gd name="T2" fmla="*/ 0 w 10"/>
              <a:gd name="T3" fmla="*/ 6 h 96"/>
              <a:gd name="T4" fmla="*/ 0 w 10"/>
              <a:gd name="T5" fmla="*/ 96 h 96"/>
              <a:gd name="T6" fmla="*/ 10 w 10"/>
              <a:gd name="T7" fmla="*/ 96 h 96"/>
              <a:gd name="T8" fmla="*/ 10 w 10"/>
              <a:gd name="T9" fmla="*/ 6 h 96"/>
              <a:gd name="T10" fmla="*/ 5 w 10"/>
              <a:gd name="T11" fmla="*/ 0 h 96"/>
              <a:gd name="T12" fmla="*/ 10 w 10"/>
              <a:gd name="T13" fmla="*/ 6 h 96"/>
              <a:gd name="T14" fmla="*/ 10 w 10"/>
              <a:gd name="T15" fmla="*/ 0 h 96"/>
              <a:gd name="T16" fmla="*/ 5 w 10"/>
              <a:gd name="T17" fmla="*/ 0 h 96"/>
              <a:gd name="T18" fmla="*/ 5 w 10"/>
              <a:gd name="T19" fmla="*/ 12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"/>
              <a:gd name="T31" fmla="*/ 0 h 96"/>
              <a:gd name="T32" fmla="*/ 10 w 10"/>
              <a:gd name="T33" fmla="*/ 96 h 9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" h="96">
                <a:moveTo>
                  <a:pt x="5" y="12"/>
                </a:moveTo>
                <a:lnTo>
                  <a:pt x="0" y="6"/>
                </a:lnTo>
                <a:lnTo>
                  <a:pt x="0" y="96"/>
                </a:lnTo>
                <a:lnTo>
                  <a:pt x="10" y="96"/>
                </a:lnTo>
                <a:lnTo>
                  <a:pt x="10" y="6"/>
                </a:lnTo>
                <a:lnTo>
                  <a:pt x="5" y="0"/>
                </a:lnTo>
                <a:lnTo>
                  <a:pt x="10" y="6"/>
                </a:lnTo>
                <a:lnTo>
                  <a:pt x="10" y="0"/>
                </a:lnTo>
                <a:lnTo>
                  <a:pt x="5" y="0"/>
                </a:lnTo>
                <a:lnTo>
                  <a:pt x="5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11" name="Freeform 129"/>
          <p:cNvSpPr>
            <a:spLocks/>
          </p:cNvSpPr>
          <p:nvPr/>
        </p:nvSpPr>
        <p:spPr bwMode="auto">
          <a:xfrm>
            <a:off x="4386263" y="2206625"/>
            <a:ext cx="461962" cy="19050"/>
          </a:xfrm>
          <a:custGeom>
            <a:avLst/>
            <a:gdLst>
              <a:gd name="T0" fmla="*/ 12 w 291"/>
              <a:gd name="T1" fmla="*/ 6 h 12"/>
              <a:gd name="T2" fmla="*/ 7 w 291"/>
              <a:gd name="T3" fmla="*/ 12 h 12"/>
              <a:gd name="T4" fmla="*/ 291 w 291"/>
              <a:gd name="T5" fmla="*/ 12 h 12"/>
              <a:gd name="T6" fmla="*/ 291 w 291"/>
              <a:gd name="T7" fmla="*/ 0 h 12"/>
              <a:gd name="T8" fmla="*/ 7 w 291"/>
              <a:gd name="T9" fmla="*/ 0 h 12"/>
              <a:gd name="T10" fmla="*/ 0 w 291"/>
              <a:gd name="T11" fmla="*/ 6 h 12"/>
              <a:gd name="T12" fmla="*/ 7 w 291"/>
              <a:gd name="T13" fmla="*/ 0 h 12"/>
              <a:gd name="T14" fmla="*/ 0 w 291"/>
              <a:gd name="T15" fmla="*/ 0 h 12"/>
              <a:gd name="T16" fmla="*/ 0 w 291"/>
              <a:gd name="T17" fmla="*/ 6 h 12"/>
              <a:gd name="T18" fmla="*/ 12 w 291"/>
              <a:gd name="T19" fmla="*/ 6 h 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1"/>
              <a:gd name="T31" fmla="*/ 0 h 12"/>
              <a:gd name="T32" fmla="*/ 291 w 291"/>
              <a:gd name="T33" fmla="*/ 12 h 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1" h="12">
                <a:moveTo>
                  <a:pt x="12" y="6"/>
                </a:moveTo>
                <a:lnTo>
                  <a:pt x="7" y="12"/>
                </a:lnTo>
                <a:lnTo>
                  <a:pt x="291" y="12"/>
                </a:lnTo>
                <a:lnTo>
                  <a:pt x="291" y="0"/>
                </a:lnTo>
                <a:lnTo>
                  <a:pt x="7" y="0"/>
                </a:lnTo>
                <a:lnTo>
                  <a:pt x="0" y="6"/>
                </a:lnTo>
                <a:lnTo>
                  <a:pt x="7" y="0"/>
                </a:lnTo>
                <a:lnTo>
                  <a:pt x="0" y="0"/>
                </a:lnTo>
                <a:lnTo>
                  <a:pt x="0" y="6"/>
                </a:lnTo>
                <a:lnTo>
                  <a:pt x="12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12" name="Freeform 130"/>
          <p:cNvSpPr>
            <a:spLocks/>
          </p:cNvSpPr>
          <p:nvPr/>
        </p:nvSpPr>
        <p:spPr bwMode="auto">
          <a:xfrm>
            <a:off x="4848225" y="2278063"/>
            <a:ext cx="425450" cy="19050"/>
          </a:xfrm>
          <a:custGeom>
            <a:avLst/>
            <a:gdLst>
              <a:gd name="T0" fmla="*/ 268 w 268"/>
              <a:gd name="T1" fmla="*/ 6 h 12"/>
              <a:gd name="T2" fmla="*/ 268 w 268"/>
              <a:gd name="T3" fmla="*/ 0 h 12"/>
              <a:gd name="T4" fmla="*/ 0 w 268"/>
              <a:gd name="T5" fmla="*/ 0 h 12"/>
              <a:gd name="T6" fmla="*/ 0 w 268"/>
              <a:gd name="T7" fmla="*/ 12 h 12"/>
              <a:gd name="T8" fmla="*/ 268 w 268"/>
              <a:gd name="T9" fmla="*/ 12 h 12"/>
              <a:gd name="T10" fmla="*/ 268 w 268"/>
              <a:gd name="T11" fmla="*/ 6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8"/>
              <a:gd name="T19" fmla="*/ 0 h 12"/>
              <a:gd name="T20" fmla="*/ 268 w 268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8" h="12">
                <a:moveTo>
                  <a:pt x="268" y="6"/>
                </a:moveTo>
                <a:lnTo>
                  <a:pt x="268" y="0"/>
                </a:lnTo>
                <a:lnTo>
                  <a:pt x="0" y="0"/>
                </a:lnTo>
                <a:lnTo>
                  <a:pt x="0" y="12"/>
                </a:lnTo>
                <a:lnTo>
                  <a:pt x="268" y="12"/>
                </a:lnTo>
                <a:lnTo>
                  <a:pt x="268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13" name="Freeform 131"/>
          <p:cNvSpPr>
            <a:spLocks/>
          </p:cNvSpPr>
          <p:nvPr/>
        </p:nvSpPr>
        <p:spPr bwMode="auto">
          <a:xfrm>
            <a:off x="3968752" y="2278063"/>
            <a:ext cx="428625" cy="19050"/>
          </a:xfrm>
          <a:custGeom>
            <a:avLst/>
            <a:gdLst>
              <a:gd name="T0" fmla="*/ 0 w 270"/>
              <a:gd name="T1" fmla="*/ 6 h 12"/>
              <a:gd name="T2" fmla="*/ 0 w 270"/>
              <a:gd name="T3" fmla="*/ 12 h 12"/>
              <a:gd name="T4" fmla="*/ 270 w 270"/>
              <a:gd name="T5" fmla="*/ 12 h 12"/>
              <a:gd name="T6" fmla="*/ 270 w 270"/>
              <a:gd name="T7" fmla="*/ 0 h 12"/>
              <a:gd name="T8" fmla="*/ 0 w 270"/>
              <a:gd name="T9" fmla="*/ 0 h 12"/>
              <a:gd name="T10" fmla="*/ 0 w 270"/>
              <a:gd name="T11" fmla="*/ 6 h 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70"/>
              <a:gd name="T19" fmla="*/ 0 h 12"/>
              <a:gd name="T20" fmla="*/ 270 w 270"/>
              <a:gd name="T21" fmla="*/ 12 h 1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70" h="12">
                <a:moveTo>
                  <a:pt x="0" y="6"/>
                </a:moveTo>
                <a:lnTo>
                  <a:pt x="0" y="12"/>
                </a:lnTo>
                <a:lnTo>
                  <a:pt x="270" y="12"/>
                </a:lnTo>
                <a:lnTo>
                  <a:pt x="270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14" name="Freeform 132"/>
          <p:cNvSpPr>
            <a:spLocks/>
          </p:cNvSpPr>
          <p:nvPr/>
        </p:nvSpPr>
        <p:spPr bwMode="auto">
          <a:xfrm>
            <a:off x="3968752" y="4554540"/>
            <a:ext cx="231775" cy="20637"/>
          </a:xfrm>
          <a:custGeom>
            <a:avLst/>
            <a:gdLst>
              <a:gd name="T0" fmla="*/ 146 w 146"/>
              <a:gd name="T1" fmla="*/ 6 h 13"/>
              <a:gd name="T2" fmla="*/ 146 w 146"/>
              <a:gd name="T3" fmla="*/ 0 h 13"/>
              <a:gd name="T4" fmla="*/ 0 w 146"/>
              <a:gd name="T5" fmla="*/ 0 h 13"/>
              <a:gd name="T6" fmla="*/ 0 w 146"/>
              <a:gd name="T7" fmla="*/ 13 h 13"/>
              <a:gd name="T8" fmla="*/ 146 w 146"/>
              <a:gd name="T9" fmla="*/ 13 h 13"/>
              <a:gd name="T10" fmla="*/ 146 w 146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6"/>
              <a:gd name="T19" fmla="*/ 0 h 13"/>
              <a:gd name="T20" fmla="*/ 146 w 14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6" h="13">
                <a:moveTo>
                  <a:pt x="146" y="6"/>
                </a:moveTo>
                <a:lnTo>
                  <a:pt x="146" y="0"/>
                </a:lnTo>
                <a:lnTo>
                  <a:pt x="0" y="0"/>
                </a:lnTo>
                <a:lnTo>
                  <a:pt x="0" y="13"/>
                </a:lnTo>
                <a:lnTo>
                  <a:pt x="146" y="13"/>
                </a:lnTo>
                <a:lnTo>
                  <a:pt x="146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15" name="Freeform 133"/>
          <p:cNvSpPr>
            <a:spLocks/>
          </p:cNvSpPr>
          <p:nvPr/>
        </p:nvSpPr>
        <p:spPr bwMode="auto">
          <a:xfrm>
            <a:off x="5029202" y="4554540"/>
            <a:ext cx="244475" cy="20637"/>
          </a:xfrm>
          <a:custGeom>
            <a:avLst/>
            <a:gdLst>
              <a:gd name="T0" fmla="*/ 0 w 154"/>
              <a:gd name="T1" fmla="*/ 6 h 13"/>
              <a:gd name="T2" fmla="*/ 0 w 154"/>
              <a:gd name="T3" fmla="*/ 13 h 13"/>
              <a:gd name="T4" fmla="*/ 154 w 154"/>
              <a:gd name="T5" fmla="*/ 13 h 13"/>
              <a:gd name="T6" fmla="*/ 154 w 154"/>
              <a:gd name="T7" fmla="*/ 0 h 13"/>
              <a:gd name="T8" fmla="*/ 0 w 154"/>
              <a:gd name="T9" fmla="*/ 0 h 13"/>
              <a:gd name="T10" fmla="*/ 0 w 154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4"/>
              <a:gd name="T19" fmla="*/ 0 h 13"/>
              <a:gd name="T20" fmla="*/ 154 w 154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4" h="13">
                <a:moveTo>
                  <a:pt x="0" y="6"/>
                </a:moveTo>
                <a:lnTo>
                  <a:pt x="0" y="13"/>
                </a:lnTo>
                <a:lnTo>
                  <a:pt x="154" y="13"/>
                </a:lnTo>
                <a:lnTo>
                  <a:pt x="154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16" name="Freeform 134"/>
          <p:cNvSpPr>
            <a:spLocks/>
          </p:cNvSpPr>
          <p:nvPr/>
        </p:nvSpPr>
        <p:spPr bwMode="auto">
          <a:xfrm>
            <a:off x="4854577" y="4560888"/>
            <a:ext cx="92075" cy="101600"/>
          </a:xfrm>
          <a:custGeom>
            <a:avLst/>
            <a:gdLst>
              <a:gd name="T0" fmla="*/ 55 w 58"/>
              <a:gd name="T1" fmla="*/ 51 h 64"/>
              <a:gd name="T2" fmla="*/ 51 w 58"/>
              <a:gd name="T3" fmla="*/ 49 h 64"/>
              <a:gd name="T4" fmla="*/ 46 w 58"/>
              <a:gd name="T5" fmla="*/ 49 h 64"/>
              <a:gd name="T6" fmla="*/ 42 w 58"/>
              <a:gd name="T7" fmla="*/ 48 h 64"/>
              <a:gd name="T8" fmla="*/ 38 w 58"/>
              <a:gd name="T9" fmla="*/ 45 h 64"/>
              <a:gd name="T10" fmla="*/ 34 w 58"/>
              <a:gd name="T11" fmla="*/ 44 h 64"/>
              <a:gd name="T12" fmla="*/ 30 w 58"/>
              <a:gd name="T13" fmla="*/ 41 h 64"/>
              <a:gd name="T14" fmla="*/ 26 w 58"/>
              <a:gd name="T15" fmla="*/ 38 h 64"/>
              <a:gd name="T16" fmla="*/ 23 w 58"/>
              <a:gd name="T17" fmla="*/ 34 h 64"/>
              <a:gd name="T18" fmla="*/ 21 w 58"/>
              <a:gd name="T19" fmla="*/ 31 h 64"/>
              <a:gd name="T20" fmla="*/ 18 w 58"/>
              <a:gd name="T21" fmla="*/ 27 h 64"/>
              <a:gd name="T22" fmla="*/ 16 w 58"/>
              <a:gd name="T23" fmla="*/ 23 h 64"/>
              <a:gd name="T24" fmla="*/ 14 w 58"/>
              <a:gd name="T25" fmla="*/ 19 h 64"/>
              <a:gd name="T26" fmla="*/ 13 w 58"/>
              <a:gd name="T27" fmla="*/ 13 h 64"/>
              <a:gd name="T28" fmla="*/ 12 w 58"/>
              <a:gd name="T29" fmla="*/ 9 h 64"/>
              <a:gd name="T30" fmla="*/ 12 w 58"/>
              <a:gd name="T31" fmla="*/ 3 h 64"/>
              <a:gd name="T32" fmla="*/ 0 w 58"/>
              <a:gd name="T33" fmla="*/ 0 h 64"/>
              <a:gd name="T34" fmla="*/ 0 w 58"/>
              <a:gd name="T35" fmla="*/ 7 h 64"/>
              <a:gd name="T36" fmla="*/ 0 w 58"/>
              <a:gd name="T37" fmla="*/ 13 h 64"/>
              <a:gd name="T38" fmla="*/ 3 w 58"/>
              <a:gd name="T39" fmla="*/ 20 h 64"/>
              <a:gd name="T40" fmla="*/ 4 w 58"/>
              <a:gd name="T41" fmla="*/ 26 h 64"/>
              <a:gd name="T42" fmla="*/ 6 w 58"/>
              <a:gd name="T43" fmla="*/ 31 h 64"/>
              <a:gd name="T44" fmla="*/ 9 w 58"/>
              <a:gd name="T45" fmla="*/ 35 h 64"/>
              <a:gd name="T46" fmla="*/ 13 w 58"/>
              <a:gd name="T47" fmla="*/ 41 h 64"/>
              <a:gd name="T48" fmla="*/ 17 w 58"/>
              <a:gd name="T49" fmla="*/ 45 h 64"/>
              <a:gd name="T50" fmla="*/ 21 w 58"/>
              <a:gd name="T51" fmla="*/ 49 h 64"/>
              <a:gd name="T52" fmla="*/ 25 w 58"/>
              <a:gd name="T53" fmla="*/ 52 h 64"/>
              <a:gd name="T54" fmla="*/ 30 w 58"/>
              <a:gd name="T55" fmla="*/ 55 h 64"/>
              <a:gd name="T56" fmla="*/ 35 w 58"/>
              <a:gd name="T57" fmla="*/ 58 h 64"/>
              <a:gd name="T58" fmla="*/ 41 w 58"/>
              <a:gd name="T59" fmla="*/ 61 h 64"/>
              <a:gd name="T60" fmla="*/ 46 w 58"/>
              <a:gd name="T61" fmla="*/ 62 h 64"/>
              <a:gd name="T62" fmla="*/ 51 w 58"/>
              <a:gd name="T63" fmla="*/ 64 h 64"/>
              <a:gd name="T64" fmla="*/ 58 w 58"/>
              <a:gd name="T65" fmla="*/ 64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4"/>
              <a:gd name="T101" fmla="*/ 58 w 58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4">
                <a:moveTo>
                  <a:pt x="58" y="51"/>
                </a:moveTo>
                <a:lnTo>
                  <a:pt x="55" y="51"/>
                </a:lnTo>
                <a:lnTo>
                  <a:pt x="52" y="51"/>
                </a:lnTo>
                <a:lnTo>
                  <a:pt x="51" y="49"/>
                </a:lnTo>
                <a:lnTo>
                  <a:pt x="48" y="49"/>
                </a:lnTo>
                <a:lnTo>
                  <a:pt x="46" y="49"/>
                </a:lnTo>
                <a:lnTo>
                  <a:pt x="43" y="48"/>
                </a:lnTo>
                <a:lnTo>
                  <a:pt x="42" y="48"/>
                </a:lnTo>
                <a:lnTo>
                  <a:pt x="39" y="47"/>
                </a:lnTo>
                <a:lnTo>
                  <a:pt x="38" y="45"/>
                </a:lnTo>
                <a:lnTo>
                  <a:pt x="35" y="45"/>
                </a:lnTo>
                <a:lnTo>
                  <a:pt x="34" y="44"/>
                </a:lnTo>
                <a:lnTo>
                  <a:pt x="31" y="42"/>
                </a:lnTo>
                <a:lnTo>
                  <a:pt x="30" y="41"/>
                </a:lnTo>
                <a:lnTo>
                  <a:pt x="27" y="40"/>
                </a:lnTo>
                <a:lnTo>
                  <a:pt x="26" y="38"/>
                </a:lnTo>
                <a:lnTo>
                  <a:pt x="25" y="35"/>
                </a:lnTo>
                <a:lnTo>
                  <a:pt x="23" y="34"/>
                </a:lnTo>
                <a:lnTo>
                  <a:pt x="22" y="33"/>
                </a:lnTo>
                <a:lnTo>
                  <a:pt x="21" y="31"/>
                </a:lnTo>
                <a:lnTo>
                  <a:pt x="20" y="28"/>
                </a:lnTo>
                <a:lnTo>
                  <a:pt x="18" y="27"/>
                </a:lnTo>
                <a:lnTo>
                  <a:pt x="17" y="24"/>
                </a:lnTo>
                <a:lnTo>
                  <a:pt x="16" y="23"/>
                </a:lnTo>
                <a:lnTo>
                  <a:pt x="14" y="20"/>
                </a:lnTo>
                <a:lnTo>
                  <a:pt x="14" y="19"/>
                </a:lnTo>
                <a:lnTo>
                  <a:pt x="13" y="16"/>
                </a:lnTo>
                <a:lnTo>
                  <a:pt x="13" y="13"/>
                </a:lnTo>
                <a:lnTo>
                  <a:pt x="12" y="12"/>
                </a:lnTo>
                <a:lnTo>
                  <a:pt x="12" y="9"/>
                </a:lnTo>
                <a:lnTo>
                  <a:pt x="12" y="6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lnTo>
                  <a:pt x="0" y="5"/>
                </a:lnTo>
                <a:lnTo>
                  <a:pt x="0" y="7"/>
                </a:lnTo>
                <a:lnTo>
                  <a:pt x="0" y="10"/>
                </a:lnTo>
                <a:lnTo>
                  <a:pt x="0" y="13"/>
                </a:lnTo>
                <a:lnTo>
                  <a:pt x="1" y="17"/>
                </a:lnTo>
                <a:lnTo>
                  <a:pt x="3" y="20"/>
                </a:lnTo>
                <a:lnTo>
                  <a:pt x="3" y="23"/>
                </a:lnTo>
                <a:lnTo>
                  <a:pt x="4" y="26"/>
                </a:lnTo>
                <a:lnTo>
                  <a:pt x="5" y="28"/>
                </a:lnTo>
                <a:lnTo>
                  <a:pt x="6" y="31"/>
                </a:lnTo>
                <a:lnTo>
                  <a:pt x="8" y="33"/>
                </a:lnTo>
                <a:lnTo>
                  <a:pt x="9" y="35"/>
                </a:lnTo>
                <a:lnTo>
                  <a:pt x="10" y="38"/>
                </a:lnTo>
                <a:lnTo>
                  <a:pt x="13" y="41"/>
                </a:lnTo>
                <a:lnTo>
                  <a:pt x="14" y="42"/>
                </a:lnTo>
                <a:lnTo>
                  <a:pt x="17" y="45"/>
                </a:lnTo>
                <a:lnTo>
                  <a:pt x="18" y="47"/>
                </a:lnTo>
                <a:lnTo>
                  <a:pt x="21" y="49"/>
                </a:lnTo>
                <a:lnTo>
                  <a:pt x="22" y="51"/>
                </a:lnTo>
                <a:lnTo>
                  <a:pt x="25" y="52"/>
                </a:lnTo>
                <a:lnTo>
                  <a:pt x="27" y="54"/>
                </a:lnTo>
                <a:lnTo>
                  <a:pt x="30" y="55"/>
                </a:lnTo>
                <a:lnTo>
                  <a:pt x="33" y="57"/>
                </a:lnTo>
                <a:lnTo>
                  <a:pt x="35" y="58"/>
                </a:lnTo>
                <a:lnTo>
                  <a:pt x="38" y="59"/>
                </a:lnTo>
                <a:lnTo>
                  <a:pt x="41" y="61"/>
                </a:lnTo>
                <a:lnTo>
                  <a:pt x="43" y="61"/>
                </a:lnTo>
                <a:lnTo>
                  <a:pt x="46" y="62"/>
                </a:lnTo>
                <a:lnTo>
                  <a:pt x="48" y="62"/>
                </a:lnTo>
                <a:lnTo>
                  <a:pt x="51" y="64"/>
                </a:lnTo>
                <a:lnTo>
                  <a:pt x="55" y="64"/>
                </a:lnTo>
                <a:lnTo>
                  <a:pt x="58" y="64"/>
                </a:lnTo>
                <a:lnTo>
                  <a:pt x="58" y="5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17" name="Freeform 135"/>
          <p:cNvSpPr>
            <a:spLocks/>
          </p:cNvSpPr>
          <p:nvPr/>
        </p:nvSpPr>
        <p:spPr bwMode="auto">
          <a:xfrm>
            <a:off x="4946650" y="4560888"/>
            <a:ext cx="90488" cy="101600"/>
          </a:xfrm>
          <a:custGeom>
            <a:avLst/>
            <a:gdLst>
              <a:gd name="T0" fmla="*/ 45 w 57"/>
              <a:gd name="T1" fmla="*/ 3 h 64"/>
              <a:gd name="T2" fmla="*/ 45 w 57"/>
              <a:gd name="T3" fmla="*/ 9 h 64"/>
              <a:gd name="T4" fmla="*/ 44 w 57"/>
              <a:gd name="T5" fmla="*/ 13 h 64"/>
              <a:gd name="T6" fmla="*/ 43 w 57"/>
              <a:gd name="T7" fmla="*/ 19 h 64"/>
              <a:gd name="T8" fmla="*/ 41 w 57"/>
              <a:gd name="T9" fmla="*/ 23 h 64"/>
              <a:gd name="T10" fmla="*/ 39 w 57"/>
              <a:gd name="T11" fmla="*/ 27 h 64"/>
              <a:gd name="T12" fmla="*/ 36 w 57"/>
              <a:gd name="T13" fmla="*/ 31 h 64"/>
              <a:gd name="T14" fmla="*/ 34 w 57"/>
              <a:gd name="T15" fmla="*/ 34 h 64"/>
              <a:gd name="T16" fmla="*/ 31 w 57"/>
              <a:gd name="T17" fmla="*/ 38 h 64"/>
              <a:gd name="T18" fmla="*/ 27 w 57"/>
              <a:gd name="T19" fmla="*/ 41 h 64"/>
              <a:gd name="T20" fmla="*/ 23 w 57"/>
              <a:gd name="T21" fmla="*/ 44 h 64"/>
              <a:gd name="T22" fmla="*/ 19 w 57"/>
              <a:gd name="T23" fmla="*/ 45 h 64"/>
              <a:gd name="T24" fmla="*/ 15 w 57"/>
              <a:gd name="T25" fmla="*/ 48 h 64"/>
              <a:gd name="T26" fmla="*/ 11 w 57"/>
              <a:gd name="T27" fmla="*/ 49 h 64"/>
              <a:gd name="T28" fmla="*/ 6 w 57"/>
              <a:gd name="T29" fmla="*/ 49 h 64"/>
              <a:gd name="T30" fmla="*/ 2 w 57"/>
              <a:gd name="T31" fmla="*/ 51 h 64"/>
              <a:gd name="T32" fmla="*/ 0 w 57"/>
              <a:gd name="T33" fmla="*/ 64 h 64"/>
              <a:gd name="T34" fmla="*/ 5 w 57"/>
              <a:gd name="T35" fmla="*/ 64 h 64"/>
              <a:gd name="T36" fmla="*/ 11 w 57"/>
              <a:gd name="T37" fmla="*/ 62 h 64"/>
              <a:gd name="T38" fmla="*/ 17 w 57"/>
              <a:gd name="T39" fmla="*/ 61 h 64"/>
              <a:gd name="T40" fmla="*/ 22 w 57"/>
              <a:gd name="T41" fmla="*/ 58 h 64"/>
              <a:gd name="T42" fmla="*/ 27 w 57"/>
              <a:gd name="T43" fmla="*/ 55 h 64"/>
              <a:gd name="T44" fmla="*/ 32 w 57"/>
              <a:gd name="T45" fmla="*/ 52 h 64"/>
              <a:gd name="T46" fmla="*/ 36 w 57"/>
              <a:gd name="T47" fmla="*/ 49 h 64"/>
              <a:gd name="T48" fmla="*/ 40 w 57"/>
              <a:gd name="T49" fmla="*/ 45 h 64"/>
              <a:gd name="T50" fmla="*/ 44 w 57"/>
              <a:gd name="T51" fmla="*/ 41 h 64"/>
              <a:gd name="T52" fmla="*/ 48 w 57"/>
              <a:gd name="T53" fmla="*/ 35 h 64"/>
              <a:gd name="T54" fmla="*/ 51 w 57"/>
              <a:gd name="T55" fmla="*/ 31 h 64"/>
              <a:gd name="T56" fmla="*/ 53 w 57"/>
              <a:gd name="T57" fmla="*/ 26 h 64"/>
              <a:gd name="T58" fmla="*/ 54 w 57"/>
              <a:gd name="T59" fmla="*/ 20 h 64"/>
              <a:gd name="T60" fmla="*/ 56 w 57"/>
              <a:gd name="T61" fmla="*/ 13 h 64"/>
              <a:gd name="T62" fmla="*/ 57 w 57"/>
              <a:gd name="T63" fmla="*/ 7 h 64"/>
              <a:gd name="T64" fmla="*/ 57 w 57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4"/>
              <a:gd name="T101" fmla="*/ 57 w 57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4">
                <a:moveTo>
                  <a:pt x="45" y="0"/>
                </a:moveTo>
                <a:lnTo>
                  <a:pt x="45" y="3"/>
                </a:lnTo>
                <a:lnTo>
                  <a:pt x="45" y="6"/>
                </a:lnTo>
                <a:lnTo>
                  <a:pt x="45" y="9"/>
                </a:lnTo>
                <a:lnTo>
                  <a:pt x="45" y="12"/>
                </a:lnTo>
                <a:lnTo>
                  <a:pt x="44" y="13"/>
                </a:lnTo>
                <a:lnTo>
                  <a:pt x="44" y="16"/>
                </a:lnTo>
                <a:lnTo>
                  <a:pt x="43" y="19"/>
                </a:lnTo>
                <a:lnTo>
                  <a:pt x="43" y="20"/>
                </a:lnTo>
                <a:lnTo>
                  <a:pt x="41" y="23"/>
                </a:lnTo>
                <a:lnTo>
                  <a:pt x="40" y="24"/>
                </a:lnTo>
                <a:lnTo>
                  <a:pt x="39" y="27"/>
                </a:lnTo>
                <a:lnTo>
                  <a:pt x="37" y="28"/>
                </a:lnTo>
                <a:lnTo>
                  <a:pt x="36" y="31"/>
                </a:lnTo>
                <a:lnTo>
                  <a:pt x="35" y="33"/>
                </a:lnTo>
                <a:lnTo>
                  <a:pt x="34" y="34"/>
                </a:lnTo>
                <a:lnTo>
                  <a:pt x="32" y="35"/>
                </a:lnTo>
                <a:lnTo>
                  <a:pt x="31" y="38"/>
                </a:lnTo>
                <a:lnTo>
                  <a:pt x="28" y="40"/>
                </a:lnTo>
                <a:lnTo>
                  <a:pt x="27" y="41"/>
                </a:lnTo>
                <a:lnTo>
                  <a:pt x="26" y="42"/>
                </a:lnTo>
                <a:lnTo>
                  <a:pt x="23" y="44"/>
                </a:lnTo>
                <a:lnTo>
                  <a:pt x="22" y="45"/>
                </a:lnTo>
                <a:lnTo>
                  <a:pt x="19" y="45"/>
                </a:lnTo>
                <a:lnTo>
                  <a:pt x="18" y="47"/>
                </a:lnTo>
                <a:lnTo>
                  <a:pt x="15" y="48"/>
                </a:lnTo>
                <a:lnTo>
                  <a:pt x="13" y="48"/>
                </a:lnTo>
                <a:lnTo>
                  <a:pt x="11" y="49"/>
                </a:lnTo>
                <a:lnTo>
                  <a:pt x="9" y="49"/>
                </a:lnTo>
                <a:lnTo>
                  <a:pt x="6" y="49"/>
                </a:lnTo>
                <a:lnTo>
                  <a:pt x="5" y="51"/>
                </a:lnTo>
                <a:lnTo>
                  <a:pt x="2" y="51"/>
                </a:lnTo>
                <a:lnTo>
                  <a:pt x="0" y="51"/>
                </a:lnTo>
                <a:lnTo>
                  <a:pt x="0" y="64"/>
                </a:lnTo>
                <a:lnTo>
                  <a:pt x="2" y="64"/>
                </a:lnTo>
                <a:lnTo>
                  <a:pt x="5" y="64"/>
                </a:lnTo>
                <a:lnTo>
                  <a:pt x="9" y="62"/>
                </a:lnTo>
                <a:lnTo>
                  <a:pt x="11" y="62"/>
                </a:lnTo>
                <a:lnTo>
                  <a:pt x="14" y="61"/>
                </a:lnTo>
                <a:lnTo>
                  <a:pt x="17" y="61"/>
                </a:lnTo>
                <a:lnTo>
                  <a:pt x="19" y="59"/>
                </a:lnTo>
                <a:lnTo>
                  <a:pt x="22" y="58"/>
                </a:lnTo>
                <a:lnTo>
                  <a:pt x="24" y="57"/>
                </a:lnTo>
                <a:lnTo>
                  <a:pt x="27" y="55"/>
                </a:lnTo>
                <a:lnTo>
                  <a:pt x="30" y="54"/>
                </a:lnTo>
                <a:lnTo>
                  <a:pt x="32" y="52"/>
                </a:lnTo>
                <a:lnTo>
                  <a:pt x="35" y="51"/>
                </a:lnTo>
                <a:lnTo>
                  <a:pt x="36" y="49"/>
                </a:lnTo>
                <a:lnTo>
                  <a:pt x="39" y="47"/>
                </a:lnTo>
                <a:lnTo>
                  <a:pt x="40" y="45"/>
                </a:lnTo>
                <a:lnTo>
                  <a:pt x="43" y="42"/>
                </a:lnTo>
                <a:lnTo>
                  <a:pt x="44" y="41"/>
                </a:lnTo>
                <a:lnTo>
                  <a:pt x="47" y="38"/>
                </a:lnTo>
                <a:lnTo>
                  <a:pt x="48" y="35"/>
                </a:lnTo>
                <a:lnTo>
                  <a:pt x="49" y="33"/>
                </a:lnTo>
                <a:lnTo>
                  <a:pt x="51" y="31"/>
                </a:lnTo>
                <a:lnTo>
                  <a:pt x="52" y="28"/>
                </a:lnTo>
                <a:lnTo>
                  <a:pt x="53" y="26"/>
                </a:lnTo>
                <a:lnTo>
                  <a:pt x="54" y="23"/>
                </a:lnTo>
                <a:lnTo>
                  <a:pt x="54" y="20"/>
                </a:lnTo>
                <a:lnTo>
                  <a:pt x="56" y="17"/>
                </a:lnTo>
                <a:lnTo>
                  <a:pt x="56" y="13"/>
                </a:lnTo>
                <a:lnTo>
                  <a:pt x="57" y="10"/>
                </a:lnTo>
                <a:lnTo>
                  <a:pt x="57" y="7"/>
                </a:lnTo>
                <a:lnTo>
                  <a:pt x="57" y="5"/>
                </a:lnTo>
                <a:lnTo>
                  <a:pt x="57" y="0"/>
                </a:lnTo>
                <a:lnTo>
                  <a:pt x="4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18" name="Freeform 136"/>
          <p:cNvSpPr>
            <a:spLocks/>
          </p:cNvSpPr>
          <p:nvPr/>
        </p:nvSpPr>
        <p:spPr bwMode="auto">
          <a:xfrm>
            <a:off x="4779963" y="4560888"/>
            <a:ext cx="93662" cy="101600"/>
          </a:xfrm>
          <a:custGeom>
            <a:avLst/>
            <a:gdLst>
              <a:gd name="T0" fmla="*/ 2 w 59"/>
              <a:gd name="T1" fmla="*/ 64 h 64"/>
              <a:gd name="T2" fmla="*/ 9 w 59"/>
              <a:gd name="T3" fmla="*/ 62 h 64"/>
              <a:gd name="T4" fmla="*/ 14 w 59"/>
              <a:gd name="T5" fmla="*/ 61 h 64"/>
              <a:gd name="T6" fmla="*/ 19 w 59"/>
              <a:gd name="T7" fmla="*/ 59 h 64"/>
              <a:gd name="T8" fmla="*/ 25 w 59"/>
              <a:gd name="T9" fmla="*/ 57 h 64"/>
              <a:gd name="T10" fmla="*/ 30 w 59"/>
              <a:gd name="T11" fmla="*/ 54 h 64"/>
              <a:gd name="T12" fmla="*/ 35 w 59"/>
              <a:gd name="T13" fmla="*/ 51 h 64"/>
              <a:gd name="T14" fmla="*/ 39 w 59"/>
              <a:gd name="T15" fmla="*/ 47 h 64"/>
              <a:gd name="T16" fmla="*/ 43 w 59"/>
              <a:gd name="T17" fmla="*/ 42 h 64"/>
              <a:gd name="T18" fmla="*/ 47 w 59"/>
              <a:gd name="T19" fmla="*/ 38 h 64"/>
              <a:gd name="T20" fmla="*/ 50 w 59"/>
              <a:gd name="T21" fmla="*/ 33 h 64"/>
              <a:gd name="T22" fmla="*/ 52 w 59"/>
              <a:gd name="T23" fmla="*/ 28 h 64"/>
              <a:gd name="T24" fmla="*/ 55 w 59"/>
              <a:gd name="T25" fmla="*/ 23 h 64"/>
              <a:gd name="T26" fmla="*/ 56 w 59"/>
              <a:gd name="T27" fmla="*/ 17 h 64"/>
              <a:gd name="T28" fmla="*/ 57 w 59"/>
              <a:gd name="T29" fmla="*/ 10 h 64"/>
              <a:gd name="T30" fmla="*/ 57 w 59"/>
              <a:gd name="T31" fmla="*/ 5 h 64"/>
              <a:gd name="T32" fmla="*/ 47 w 59"/>
              <a:gd name="T33" fmla="*/ 0 h 64"/>
              <a:gd name="T34" fmla="*/ 46 w 59"/>
              <a:gd name="T35" fmla="*/ 6 h 64"/>
              <a:gd name="T36" fmla="*/ 46 w 59"/>
              <a:gd name="T37" fmla="*/ 12 h 64"/>
              <a:gd name="T38" fmla="*/ 44 w 59"/>
              <a:gd name="T39" fmla="*/ 16 h 64"/>
              <a:gd name="T40" fmla="*/ 43 w 59"/>
              <a:gd name="T41" fmla="*/ 20 h 64"/>
              <a:gd name="T42" fmla="*/ 40 w 59"/>
              <a:gd name="T43" fmla="*/ 24 h 64"/>
              <a:gd name="T44" fmla="*/ 38 w 59"/>
              <a:gd name="T45" fmla="*/ 28 h 64"/>
              <a:gd name="T46" fmla="*/ 35 w 59"/>
              <a:gd name="T47" fmla="*/ 33 h 64"/>
              <a:gd name="T48" fmla="*/ 33 w 59"/>
              <a:gd name="T49" fmla="*/ 35 h 64"/>
              <a:gd name="T50" fmla="*/ 30 w 59"/>
              <a:gd name="T51" fmla="*/ 40 h 64"/>
              <a:gd name="T52" fmla="*/ 26 w 59"/>
              <a:gd name="T53" fmla="*/ 42 h 64"/>
              <a:gd name="T54" fmla="*/ 22 w 59"/>
              <a:gd name="T55" fmla="*/ 45 h 64"/>
              <a:gd name="T56" fmla="*/ 18 w 59"/>
              <a:gd name="T57" fmla="*/ 47 h 64"/>
              <a:gd name="T58" fmla="*/ 14 w 59"/>
              <a:gd name="T59" fmla="*/ 48 h 64"/>
              <a:gd name="T60" fmla="*/ 9 w 59"/>
              <a:gd name="T61" fmla="*/ 49 h 64"/>
              <a:gd name="T62" fmla="*/ 5 w 59"/>
              <a:gd name="T63" fmla="*/ 51 h 64"/>
              <a:gd name="T64" fmla="*/ 0 w 59"/>
              <a:gd name="T65" fmla="*/ 51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0" y="64"/>
                </a:moveTo>
                <a:lnTo>
                  <a:pt x="2" y="64"/>
                </a:lnTo>
                <a:lnTo>
                  <a:pt x="6" y="64"/>
                </a:lnTo>
                <a:lnTo>
                  <a:pt x="9" y="62"/>
                </a:lnTo>
                <a:lnTo>
                  <a:pt x="12" y="62"/>
                </a:lnTo>
                <a:lnTo>
                  <a:pt x="14" y="61"/>
                </a:lnTo>
                <a:lnTo>
                  <a:pt x="17" y="61"/>
                </a:lnTo>
                <a:lnTo>
                  <a:pt x="19" y="59"/>
                </a:lnTo>
                <a:lnTo>
                  <a:pt x="22" y="58"/>
                </a:lnTo>
                <a:lnTo>
                  <a:pt x="25" y="57"/>
                </a:lnTo>
                <a:lnTo>
                  <a:pt x="27" y="55"/>
                </a:lnTo>
                <a:lnTo>
                  <a:pt x="30" y="54"/>
                </a:lnTo>
                <a:lnTo>
                  <a:pt x="33" y="52"/>
                </a:lnTo>
                <a:lnTo>
                  <a:pt x="35" y="51"/>
                </a:lnTo>
                <a:lnTo>
                  <a:pt x="36" y="49"/>
                </a:lnTo>
                <a:lnTo>
                  <a:pt x="39" y="47"/>
                </a:lnTo>
                <a:lnTo>
                  <a:pt x="42" y="45"/>
                </a:lnTo>
                <a:lnTo>
                  <a:pt x="43" y="42"/>
                </a:lnTo>
                <a:lnTo>
                  <a:pt x="44" y="41"/>
                </a:lnTo>
                <a:lnTo>
                  <a:pt x="47" y="38"/>
                </a:lnTo>
                <a:lnTo>
                  <a:pt x="48" y="35"/>
                </a:lnTo>
                <a:lnTo>
                  <a:pt x="50" y="33"/>
                </a:lnTo>
                <a:lnTo>
                  <a:pt x="51" y="31"/>
                </a:lnTo>
                <a:lnTo>
                  <a:pt x="52" y="28"/>
                </a:lnTo>
                <a:lnTo>
                  <a:pt x="53" y="26"/>
                </a:lnTo>
                <a:lnTo>
                  <a:pt x="55" y="23"/>
                </a:lnTo>
                <a:lnTo>
                  <a:pt x="56" y="20"/>
                </a:lnTo>
                <a:lnTo>
                  <a:pt x="56" y="17"/>
                </a:lnTo>
                <a:lnTo>
                  <a:pt x="57" y="13"/>
                </a:lnTo>
                <a:lnTo>
                  <a:pt x="57" y="10"/>
                </a:lnTo>
                <a:lnTo>
                  <a:pt x="57" y="7"/>
                </a:lnTo>
                <a:lnTo>
                  <a:pt x="57" y="5"/>
                </a:lnTo>
                <a:lnTo>
                  <a:pt x="59" y="0"/>
                </a:lnTo>
                <a:lnTo>
                  <a:pt x="47" y="0"/>
                </a:lnTo>
                <a:lnTo>
                  <a:pt x="47" y="3"/>
                </a:lnTo>
                <a:lnTo>
                  <a:pt x="46" y="6"/>
                </a:lnTo>
                <a:lnTo>
                  <a:pt x="46" y="9"/>
                </a:lnTo>
                <a:lnTo>
                  <a:pt x="46" y="12"/>
                </a:lnTo>
                <a:lnTo>
                  <a:pt x="44" y="13"/>
                </a:lnTo>
                <a:lnTo>
                  <a:pt x="44" y="16"/>
                </a:lnTo>
                <a:lnTo>
                  <a:pt x="43" y="19"/>
                </a:lnTo>
                <a:lnTo>
                  <a:pt x="43" y="20"/>
                </a:lnTo>
                <a:lnTo>
                  <a:pt x="42" y="23"/>
                </a:lnTo>
                <a:lnTo>
                  <a:pt x="40" y="24"/>
                </a:lnTo>
                <a:lnTo>
                  <a:pt x="39" y="27"/>
                </a:lnTo>
                <a:lnTo>
                  <a:pt x="38" y="28"/>
                </a:lnTo>
                <a:lnTo>
                  <a:pt x="38" y="31"/>
                </a:lnTo>
                <a:lnTo>
                  <a:pt x="35" y="33"/>
                </a:lnTo>
                <a:lnTo>
                  <a:pt x="34" y="34"/>
                </a:lnTo>
                <a:lnTo>
                  <a:pt x="33" y="35"/>
                </a:lnTo>
                <a:lnTo>
                  <a:pt x="31" y="38"/>
                </a:lnTo>
                <a:lnTo>
                  <a:pt x="30" y="40"/>
                </a:lnTo>
                <a:lnTo>
                  <a:pt x="27" y="41"/>
                </a:lnTo>
                <a:lnTo>
                  <a:pt x="26" y="42"/>
                </a:lnTo>
                <a:lnTo>
                  <a:pt x="23" y="44"/>
                </a:lnTo>
                <a:lnTo>
                  <a:pt x="22" y="45"/>
                </a:lnTo>
                <a:lnTo>
                  <a:pt x="19" y="45"/>
                </a:lnTo>
                <a:lnTo>
                  <a:pt x="18" y="47"/>
                </a:lnTo>
                <a:lnTo>
                  <a:pt x="16" y="48"/>
                </a:lnTo>
                <a:lnTo>
                  <a:pt x="14" y="48"/>
                </a:lnTo>
                <a:lnTo>
                  <a:pt x="12" y="49"/>
                </a:lnTo>
                <a:lnTo>
                  <a:pt x="9" y="49"/>
                </a:lnTo>
                <a:lnTo>
                  <a:pt x="8" y="49"/>
                </a:lnTo>
                <a:lnTo>
                  <a:pt x="5" y="51"/>
                </a:lnTo>
                <a:lnTo>
                  <a:pt x="2" y="51"/>
                </a:lnTo>
                <a:lnTo>
                  <a:pt x="0" y="51"/>
                </a:lnTo>
                <a:lnTo>
                  <a:pt x="0" y="6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19" name="Freeform 137"/>
          <p:cNvSpPr>
            <a:spLocks/>
          </p:cNvSpPr>
          <p:nvPr/>
        </p:nvSpPr>
        <p:spPr bwMode="auto">
          <a:xfrm>
            <a:off x="4687890" y="4560888"/>
            <a:ext cx="92075" cy="101600"/>
          </a:xfrm>
          <a:custGeom>
            <a:avLst/>
            <a:gdLst>
              <a:gd name="T0" fmla="*/ 0 w 58"/>
              <a:gd name="T1" fmla="*/ 5 h 64"/>
              <a:gd name="T2" fmla="*/ 0 w 58"/>
              <a:gd name="T3" fmla="*/ 10 h 64"/>
              <a:gd name="T4" fmla="*/ 2 w 58"/>
              <a:gd name="T5" fmla="*/ 17 h 64"/>
              <a:gd name="T6" fmla="*/ 3 w 58"/>
              <a:gd name="T7" fmla="*/ 23 h 64"/>
              <a:gd name="T8" fmla="*/ 5 w 58"/>
              <a:gd name="T9" fmla="*/ 28 h 64"/>
              <a:gd name="T10" fmla="*/ 8 w 58"/>
              <a:gd name="T11" fmla="*/ 33 h 64"/>
              <a:gd name="T12" fmla="*/ 12 w 58"/>
              <a:gd name="T13" fmla="*/ 38 h 64"/>
              <a:gd name="T14" fmla="*/ 15 w 58"/>
              <a:gd name="T15" fmla="*/ 42 h 64"/>
              <a:gd name="T16" fmla="*/ 19 w 58"/>
              <a:gd name="T17" fmla="*/ 47 h 64"/>
              <a:gd name="T18" fmla="*/ 24 w 58"/>
              <a:gd name="T19" fmla="*/ 51 h 64"/>
              <a:gd name="T20" fmla="*/ 28 w 58"/>
              <a:gd name="T21" fmla="*/ 54 h 64"/>
              <a:gd name="T22" fmla="*/ 33 w 58"/>
              <a:gd name="T23" fmla="*/ 57 h 64"/>
              <a:gd name="T24" fmla="*/ 38 w 58"/>
              <a:gd name="T25" fmla="*/ 59 h 64"/>
              <a:gd name="T26" fmla="*/ 43 w 58"/>
              <a:gd name="T27" fmla="*/ 61 h 64"/>
              <a:gd name="T28" fmla="*/ 49 w 58"/>
              <a:gd name="T29" fmla="*/ 62 h 64"/>
              <a:gd name="T30" fmla="*/ 55 w 58"/>
              <a:gd name="T31" fmla="*/ 64 h 64"/>
              <a:gd name="T32" fmla="*/ 58 w 58"/>
              <a:gd name="T33" fmla="*/ 51 h 64"/>
              <a:gd name="T34" fmla="*/ 54 w 58"/>
              <a:gd name="T35" fmla="*/ 51 h 64"/>
              <a:gd name="T36" fmla="*/ 49 w 58"/>
              <a:gd name="T37" fmla="*/ 49 h 64"/>
              <a:gd name="T38" fmla="*/ 45 w 58"/>
              <a:gd name="T39" fmla="*/ 48 h 64"/>
              <a:gd name="T40" fmla="*/ 39 w 58"/>
              <a:gd name="T41" fmla="*/ 47 h 64"/>
              <a:gd name="T42" fmla="*/ 36 w 58"/>
              <a:gd name="T43" fmla="*/ 45 h 64"/>
              <a:gd name="T44" fmla="*/ 32 w 58"/>
              <a:gd name="T45" fmla="*/ 42 h 64"/>
              <a:gd name="T46" fmla="*/ 29 w 58"/>
              <a:gd name="T47" fmla="*/ 40 h 64"/>
              <a:gd name="T48" fmla="*/ 25 w 58"/>
              <a:gd name="T49" fmla="*/ 35 h 64"/>
              <a:gd name="T50" fmla="*/ 22 w 58"/>
              <a:gd name="T51" fmla="*/ 33 h 64"/>
              <a:gd name="T52" fmla="*/ 20 w 58"/>
              <a:gd name="T53" fmla="*/ 28 h 64"/>
              <a:gd name="T54" fmla="*/ 17 w 58"/>
              <a:gd name="T55" fmla="*/ 24 h 64"/>
              <a:gd name="T56" fmla="*/ 15 w 58"/>
              <a:gd name="T57" fmla="*/ 20 h 64"/>
              <a:gd name="T58" fmla="*/ 13 w 58"/>
              <a:gd name="T59" fmla="*/ 16 h 64"/>
              <a:gd name="T60" fmla="*/ 12 w 58"/>
              <a:gd name="T61" fmla="*/ 12 h 64"/>
              <a:gd name="T62" fmla="*/ 12 w 58"/>
              <a:gd name="T63" fmla="*/ 6 h 64"/>
              <a:gd name="T64" fmla="*/ 12 w 58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4"/>
              <a:gd name="T101" fmla="*/ 58 w 58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4">
                <a:moveTo>
                  <a:pt x="0" y="0"/>
                </a:moveTo>
                <a:lnTo>
                  <a:pt x="0" y="5"/>
                </a:lnTo>
                <a:lnTo>
                  <a:pt x="0" y="7"/>
                </a:lnTo>
                <a:lnTo>
                  <a:pt x="0" y="10"/>
                </a:lnTo>
                <a:lnTo>
                  <a:pt x="2" y="13"/>
                </a:lnTo>
                <a:lnTo>
                  <a:pt x="2" y="17"/>
                </a:lnTo>
                <a:lnTo>
                  <a:pt x="3" y="20"/>
                </a:lnTo>
                <a:lnTo>
                  <a:pt x="3" y="23"/>
                </a:lnTo>
                <a:lnTo>
                  <a:pt x="4" y="26"/>
                </a:lnTo>
                <a:lnTo>
                  <a:pt x="5" y="28"/>
                </a:lnTo>
                <a:lnTo>
                  <a:pt x="7" y="31"/>
                </a:lnTo>
                <a:lnTo>
                  <a:pt x="8" y="33"/>
                </a:lnTo>
                <a:lnTo>
                  <a:pt x="9" y="35"/>
                </a:lnTo>
                <a:lnTo>
                  <a:pt x="12" y="38"/>
                </a:lnTo>
                <a:lnTo>
                  <a:pt x="13" y="41"/>
                </a:lnTo>
                <a:lnTo>
                  <a:pt x="15" y="42"/>
                </a:lnTo>
                <a:lnTo>
                  <a:pt x="17" y="45"/>
                </a:lnTo>
                <a:lnTo>
                  <a:pt x="19" y="47"/>
                </a:lnTo>
                <a:lnTo>
                  <a:pt x="21" y="49"/>
                </a:lnTo>
                <a:lnTo>
                  <a:pt x="24" y="51"/>
                </a:lnTo>
                <a:lnTo>
                  <a:pt x="25" y="52"/>
                </a:lnTo>
                <a:lnTo>
                  <a:pt x="28" y="54"/>
                </a:lnTo>
                <a:lnTo>
                  <a:pt x="30" y="55"/>
                </a:lnTo>
                <a:lnTo>
                  <a:pt x="33" y="57"/>
                </a:lnTo>
                <a:lnTo>
                  <a:pt x="36" y="58"/>
                </a:lnTo>
                <a:lnTo>
                  <a:pt x="38" y="59"/>
                </a:lnTo>
                <a:lnTo>
                  <a:pt x="41" y="61"/>
                </a:lnTo>
                <a:lnTo>
                  <a:pt x="43" y="61"/>
                </a:lnTo>
                <a:lnTo>
                  <a:pt x="46" y="62"/>
                </a:lnTo>
                <a:lnTo>
                  <a:pt x="49" y="62"/>
                </a:lnTo>
                <a:lnTo>
                  <a:pt x="53" y="64"/>
                </a:lnTo>
                <a:lnTo>
                  <a:pt x="55" y="64"/>
                </a:lnTo>
                <a:lnTo>
                  <a:pt x="58" y="64"/>
                </a:lnTo>
                <a:lnTo>
                  <a:pt x="58" y="51"/>
                </a:lnTo>
                <a:lnTo>
                  <a:pt x="55" y="51"/>
                </a:lnTo>
                <a:lnTo>
                  <a:pt x="54" y="51"/>
                </a:lnTo>
                <a:lnTo>
                  <a:pt x="51" y="49"/>
                </a:lnTo>
                <a:lnTo>
                  <a:pt x="49" y="49"/>
                </a:lnTo>
                <a:lnTo>
                  <a:pt x="46" y="49"/>
                </a:lnTo>
                <a:lnTo>
                  <a:pt x="45" y="48"/>
                </a:lnTo>
                <a:lnTo>
                  <a:pt x="42" y="48"/>
                </a:lnTo>
                <a:lnTo>
                  <a:pt x="39" y="47"/>
                </a:lnTo>
                <a:lnTo>
                  <a:pt x="38" y="45"/>
                </a:lnTo>
                <a:lnTo>
                  <a:pt x="36" y="45"/>
                </a:lnTo>
                <a:lnTo>
                  <a:pt x="34" y="44"/>
                </a:lnTo>
                <a:lnTo>
                  <a:pt x="32" y="42"/>
                </a:lnTo>
                <a:lnTo>
                  <a:pt x="30" y="41"/>
                </a:lnTo>
                <a:lnTo>
                  <a:pt x="29" y="40"/>
                </a:lnTo>
                <a:lnTo>
                  <a:pt x="26" y="38"/>
                </a:lnTo>
                <a:lnTo>
                  <a:pt x="25" y="35"/>
                </a:lnTo>
                <a:lnTo>
                  <a:pt x="24" y="34"/>
                </a:lnTo>
                <a:lnTo>
                  <a:pt x="22" y="33"/>
                </a:lnTo>
                <a:lnTo>
                  <a:pt x="21" y="31"/>
                </a:lnTo>
                <a:lnTo>
                  <a:pt x="20" y="28"/>
                </a:lnTo>
                <a:lnTo>
                  <a:pt x="19" y="27"/>
                </a:lnTo>
                <a:lnTo>
                  <a:pt x="17" y="24"/>
                </a:lnTo>
                <a:lnTo>
                  <a:pt x="16" y="23"/>
                </a:lnTo>
                <a:lnTo>
                  <a:pt x="15" y="20"/>
                </a:lnTo>
                <a:lnTo>
                  <a:pt x="15" y="19"/>
                </a:lnTo>
                <a:lnTo>
                  <a:pt x="13" y="16"/>
                </a:lnTo>
                <a:lnTo>
                  <a:pt x="13" y="13"/>
                </a:lnTo>
                <a:lnTo>
                  <a:pt x="12" y="12"/>
                </a:lnTo>
                <a:lnTo>
                  <a:pt x="12" y="9"/>
                </a:lnTo>
                <a:lnTo>
                  <a:pt x="12" y="6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20" name="Freeform 138"/>
          <p:cNvSpPr>
            <a:spLocks/>
          </p:cNvSpPr>
          <p:nvPr/>
        </p:nvSpPr>
        <p:spPr bwMode="auto">
          <a:xfrm>
            <a:off x="4521202" y="4560888"/>
            <a:ext cx="92075" cy="101600"/>
          </a:xfrm>
          <a:custGeom>
            <a:avLst/>
            <a:gdLst>
              <a:gd name="T0" fmla="*/ 55 w 58"/>
              <a:gd name="T1" fmla="*/ 51 h 64"/>
              <a:gd name="T2" fmla="*/ 52 w 58"/>
              <a:gd name="T3" fmla="*/ 49 h 64"/>
              <a:gd name="T4" fmla="*/ 46 w 58"/>
              <a:gd name="T5" fmla="*/ 49 h 64"/>
              <a:gd name="T6" fmla="*/ 42 w 58"/>
              <a:gd name="T7" fmla="*/ 48 h 64"/>
              <a:gd name="T8" fmla="*/ 38 w 58"/>
              <a:gd name="T9" fmla="*/ 45 h 64"/>
              <a:gd name="T10" fmla="*/ 35 w 58"/>
              <a:gd name="T11" fmla="*/ 44 h 64"/>
              <a:gd name="T12" fmla="*/ 31 w 58"/>
              <a:gd name="T13" fmla="*/ 41 h 64"/>
              <a:gd name="T14" fmla="*/ 28 w 58"/>
              <a:gd name="T15" fmla="*/ 38 h 64"/>
              <a:gd name="T16" fmla="*/ 24 w 58"/>
              <a:gd name="T17" fmla="*/ 34 h 64"/>
              <a:gd name="T18" fmla="*/ 21 w 58"/>
              <a:gd name="T19" fmla="*/ 31 h 64"/>
              <a:gd name="T20" fmla="*/ 19 w 58"/>
              <a:gd name="T21" fmla="*/ 27 h 64"/>
              <a:gd name="T22" fmla="*/ 16 w 58"/>
              <a:gd name="T23" fmla="*/ 23 h 64"/>
              <a:gd name="T24" fmla="*/ 15 w 58"/>
              <a:gd name="T25" fmla="*/ 19 h 64"/>
              <a:gd name="T26" fmla="*/ 14 w 58"/>
              <a:gd name="T27" fmla="*/ 13 h 64"/>
              <a:gd name="T28" fmla="*/ 12 w 58"/>
              <a:gd name="T29" fmla="*/ 9 h 64"/>
              <a:gd name="T30" fmla="*/ 12 w 58"/>
              <a:gd name="T31" fmla="*/ 3 h 64"/>
              <a:gd name="T32" fmla="*/ 0 w 58"/>
              <a:gd name="T33" fmla="*/ 0 h 64"/>
              <a:gd name="T34" fmla="*/ 0 w 58"/>
              <a:gd name="T35" fmla="*/ 7 h 64"/>
              <a:gd name="T36" fmla="*/ 2 w 58"/>
              <a:gd name="T37" fmla="*/ 13 h 64"/>
              <a:gd name="T38" fmla="*/ 3 w 58"/>
              <a:gd name="T39" fmla="*/ 20 h 64"/>
              <a:gd name="T40" fmla="*/ 4 w 58"/>
              <a:gd name="T41" fmla="*/ 26 h 64"/>
              <a:gd name="T42" fmla="*/ 7 w 58"/>
              <a:gd name="T43" fmla="*/ 31 h 64"/>
              <a:gd name="T44" fmla="*/ 10 w 58"/>
              <a:gd name="T45" fmla="*/ 35 h 64"/>
              <a:gd name="T46" fmla="*/ 14 w 58"/>
              <a:gd name="T47" fmla="*/ 41 h 64"/>
              <a:gd name="T48" fmla="*/ 18 w 58"/>
              <a:gd name="T49" fmla="*/ 45 h 64"/>
              <a:gd name="T50" fmla="*/ 21 w 58"/>
              <a:gd name="T51" fmla="*/ 49 h 64"/>
              <a:gd name="T52" fmla="*/ 27 w 58"/>
              <a:gd name="T53" fmla="*/ 52 h 64"/>
              <a:gd name="T54" fmla="*/ 31 w 58"/>
              <a:gd name="T55" fmla="*/ 55 h 64"/>
              <a:gd name="T56" fmla="*/ 36 w 58"/>
              <a:gd name="T57" fmla="*/ 58 h 64"/>
              <a:gd name="T58" fmla="*/ 41 w 58"/>
              <a:gd name="T59" fmla="*/ 61 h 64"/>
              <a:gd name="T60" fmla="*/ 46 w 58"/>
              <a:gd name="T61" fmla="*/ 62 h 64"/>
              <a:gd name="T62" fmla="*/ 53 w 58"/>
              <a:gd name="T63" fmla="*/ 64 h 64"/>
              <a:gd name="T64" fmla="*/ 58 w 58"/>
              <a:gd name="T65" fmla="*/ 64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4"/>
              <a:gd name="T101" fmla="*/ 58 w 58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4">
                <a:moveTo>
                  <a:pt x="58" y="51"/>
                </a:moveTo>
                <a:lnTo>
                  <a:pt x="55" y="51"/>
                </a:lnTo>
                <a:lnTo>
                  <a:pt x="54" y="51"/>
                </a:lnTo>
                <a:lnTo>
                  <a:pt x="52" y="49"/>
                </a:lnTo>
                <a:lnTo>
                  <a:pt x="49" y="49"/>
                </a:lnTo>
                <a:lnTo>
                  <a:pt x="46" y="49"/>
                </a:lnTo>
                <a:lnTo>
                  <a:pt x="45" y="48"/>
                </a:lnTo>
                <a:lnTo>
                  <a:pt x="42" y="48"/>
                </a:lnTo>
                <a:lnTo>
                  <a:pt x="41" y="47"/>
                </a:lnTo>
                <a:lnTo>
                  <a:pt x="38" y="45"/>
                </a:lnTo>
                <a:lnTo>
                  <a:pt x="36" y="45"/>
                </a:lnTo>
                <a:lnTo>
                  <a:pt x="35" y="44"/>
                </a:lnTo>
                <a:lnTo>
                  <a:pt x="33" y="42"/>
                </a:lnTo>
                <a:lnTo>
                  <a:pt x="31" y="41"/>
                </a:lnTo>
                <a:lnTo>
                  <a:pt x="29" y="40"/>
                </a:lnTo>
                <a:lnTo>
                  <a:pt x="28" y="38"/>
                </a:lnTo>
                <a:lnTo>
                  <a:pt x="25" y="35"/>
                </a:lnTo>
                <a:lnTo>
                  <a:pt x="24" y="34"/>
                </a:lnTo>
                <a:lnTo>
                  <a:pt x="23" y="33"/>
                </a:lnTo>
                <a:lnTo>
                  <a:pt x="21" y="31"/>
                </a:lnTo>
                <a:lnTo>
                  <a:pt x="20" y="28"/>
                </a:lnTo>
                <a:lnTo>
                  <a:pt x="19" y="27"/>
                </a:lnTo>
                <a:lnTo>
                  <a:pt x="18" y="24"/>
                </a:lnTo>
                <a:lnTo>
                  <a:pt x="16" y="23"/>
                </a:lnTo>
                <a:lnTo>
                  <a:pt x="16" y="20"/>
                </a:lnTo>
                <a:lnTo>
                  <a:pt x="15" y="19"/>
                </a:lnTo>
                <a:lnTo>
                  <a:pt x="14" y="16"/>
                </a:lnTo>
                <a:lnTo>
                  <a:pt x="14" y="13"/>
                </a:lnTo>
                <a:lnTo>
                  <a:pt x="14" y="12"/>
                </a:lnTo>
                <a:lnTo>
                  <a:pt x="12" y="9"/>
                </a:lnTo>
                <a:lnTo>
                  <a:pt x="12" y="6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lnTo>
                  <a:pt x="0" y="5"/>
                </a:lnTo>
                <a:lnTo>
                  <a:pt x="0" y="7"/>
                </a:lnTo>
                <a:lnTo>
                  <a:pt x="0" y="10"/>
                </a:lnTo>
                <a:lnTo>
                  <a:pt x="2" y="13"/>
                </a:lnTo>
                <a:lnTo>
                  <a:pt x="2" y="17"/>
                </a:lnTo>
                <a:lnTo>
                  <a:pt x="3" y="20"/>
                </a:lnTo>
                <a:lnTo>
                  <a:pt x="4" y="23"/>
                </a:lnTo>
                <a:lnTo>
                  <a:pt x="4" y="26"/>
                </a:lnTo>
                <a:lnTo>
                  <a:pt x="6" y="28"/>
                </a:lnTo>
                <a:lnTo>
                  <a:pt x="7" y="31"/>
                </a:lnTo>
                <a:lnTo>
                  <a:pt x="8" y="33"/>
                </a:lnTo>
                <a:lnTo>
                  <a:pt x="10" y="35"/>
                </a:lnTo>
                <a:lnTo>
                  <a:pt x="12" y="38"/>
                </a:lnTo>
                <a:lnTo>
                  <a:pt x="14" y="41"/>
                </a:lnTo>
                <a:lnTo>
                  <a:pt x="15" y="42"/>
                </a:lnTo>
                <a:lnTo>
                  <a:pt x="18" y="45"/>
                </a:lnTo>
                <a:lnTo>
                  <a:pt x="19" y="47"/>
                </a:lnTo>
                <a:lnTo>
                  <a:pt x="21" y="49"/>
                </a:lnTo>
                <a:lnTo>
                  <a:pt x="24" y="51"/>
                </a:lnTo>
                <a:lnTo>
                  <a:pt x="27" y="52"/>
                </a:lnTo>
                <a:lnTo>
                  <a:pt x="28" y="54"/>
                </a:lnTo>
                <a:lnTo>
                  <a:pt x="31" y="55"/>
                </a:lnTo>
                <a:lnTo>
                  <a:pt x="33" y="57"/>
                </a:lnTo>
                <a:lnTo>
                  <a:pt x="36" y="58"/>
                </a:lnTo>
                <a:lnTo>
                  <a:pt x="38" y="59"/>
                </a:lnTo>
                <a:lnTo>
                  <a:pt x="41" y="61"/>
                </a:lnTo>
                <a:lnTo>
                  <a:pt x="44" y="61"/>
                </a:lnTo>
                <a:lnTo>
                  <a:pt x="46" y="62"/>
                </a:lnTo>
                <a:lnTo>
                  <a:pt x="50" y="62"/>
                </a:lnTo>
                <a:lnTo>
                  <a:pt x="53" y="64"/>
                </a:lnTo>
                <a:lnTo>
                  <a:pt x="55" y="64"/>
                </a:lnTo>
                <a:lnTo>
                  <a:pt x="58" y="64"/>
                </a:lnTo>
                <a:lnTo>
                  <a:pt x="58" y="5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21" name="Freeform 139"/>
          <p:cNvSpPr>
            <a:spLocks/>
          </p:cNvSpPr>
          <p:nvPr/>
        </p:nvSpPr>
        <p:spPr bwMode="auto">
          <a:xfrm>
            <a:off x="4613277" y="4560888"/>
            <a:ext cx="93663" cy="101600"/>
          </a:xfrm>
          <a:custGeom>
            <a:avLst/>
            <a:gdLst>
              <a:gd name="T0" fmla="*/ 47 w 59"/>
              <a:gd name="T1" fmla="*/ 3 h 64"/>
              <a:gd name="T2" fmla="*/ 46 w 59"/>
              <a:gd name="T3" fmla="*/ 9 h 64"/>
              <a:gd name="T4" fmla="*/ 46 w 59"/>
              <a:gd name="T5" fmla="*/ 13 h 64"/>
              <a:gd name="T6" fmla="*/ 45 w 59"/>
              <a:gd name="T7" fmla="*/ 19 h 64"/>
              <a:gd name="T8" fmla="*/ 42 w 59"/>
              <a:gd name="T9" fmla="*/ 23 h 64"/>
              <a:gd name="T10" fmla="*/ 41 w 59"/>
              <a:gd name="T11" fmla="*/ 27 h 64"/>
              <a:gd name="T12" fmla="*/ 38 w 59"/>
              <a:gd name="T13" fmla="*/ 31 h 64"/>
              <a:gd name="T14" fmla="*/ 35 w 59"/>
              <a:gd name="T15" fmla="*/ 34 h 64"/>
              <a:gd name="T16" fmla="*/ 31 w 59"/>
              <a:gd name="T17" fmla="*/ 38 h 64"/>
              <a:gd name="T18" fmla="*/ 28 w 59"/>
              <a:gd name="T19" fmla="*/ 41 h 64"/>
              <a:gd name="T20" fmla="*/ 25 w 59"/>
              <a:gd name="T21" fmla="*/ 44 h 64"/>
              <a:gd name="T22" fmla="*/ 21 w 59"/>
              <a:gd name="T23" fmla="*/ 45 h 64"/>
              <a:gd name="T24" fmla="*/ 16 w 59"/>
              <a:gd name="T25" fmla="*/ 48 h 64"/>
              <a:gd name="T26" fmla="*/ 12 w 59"/>
              <a:gd name="T27" fmla="*/ 49 h 64"/>
              <a:gd name="T28" fmla="*/ 8 w 59"/>
              <a:gd name="T29" fmla="*/ 49 h 64"/>
              <a:gd name="T30" fmla="*/ 3 w 59"/>
              <a:gd name="T31" fmla="*/ 51 h 64"/>
              <a:gd name="T32" fmla="*/ 0 w 59"/>
              <a:gd name="T33" fmla="*/ 64 h 64"/>
              <a:gd name="T34" fmla="*/ 7 w 59"/>
              <a:gd name="T35" fmla="*/ 64 h 64"/>
              <a:gd name="T36" fmla="*/ 12 w 59"/>
              <a:gd name="T37" fmla="*/ 62 h 64"/>
              <a:gd name="T38" fmla="*/ 17 w 59"/>
              <a:gd name="T39" fmla="*/ 61 h 64"/>
              <a:gd name="T40" fmla="*/ 24 w 59"/>
              <a:gd name="T41" fmla="*/ 58 h 64"/>
              <a:gd name="T42" fmla="*/ 28 w 59"/>
              <a:gd name="T43" fmla="*/ 55 h 64"/>
              <a:gd name="T44" fmla="*/ 33 w 59"/>
              <a:gd name="T45" fmla="*/ 52 h 64"/>
              <a:gd name="T46" fmla="*/ 38 w 59"/>
              <a:gd name="T47" fmla="*/ 49 h 64"/>
              <a:gd name="T48" fmla="*/ 42 w 59"/>
              <a:gd name="T49" fmla="*/ 45 h 64"/>
              <a:gd name="T50" fmla="*/ 46 w 59"/>
              <a:gd name="T51" fmla="*/ 41 h 64"/>
              <a:gd name="T52" fmla="*/ 49 w 59"/>
              <a:gd name="T53" fmla="*/ 35 h 64"/>
              <a:gd name="T54" fmla="*/ 51 w 59"/>
              <a:gd name="T55" fmla="*/ 31 h 64"/>
              <a:gd name="T56" fmla="*/ 54 w 59"/>
              <a:gd name="T57" fmla="*/ 26 h 64"/>
              <a:gd name="T58" fmla="*/ 56 w 59"/>
              <a:gd name="T59" fmla="*/ 20 h 64"/>
              <a:gd name="T60" fmla="*/ 58 w 59"/>
              <a:gd name="T61" fmla="*/ 13 h 64"/>
              <a:gd name="T62" fmla="*/ 58 w 59"/>
              <a:gd name="T63" fmla="*/ 7 h 64"/>
              <a:gd name="T64" fmla="*/ 59 w 59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47" y="0"/>
                </a:moveTo>
                <a:lnTo>
                  <a:pt x="47" y="3"/>
                </a:lnTo>
                <a:lnTo>
                  <a:pt x="47" y="6"/>
                </a:lnTo>
                <a:lnTo>
                  <a:pt x="46" y="9"/>
                </a:lnTo>
                <a:lnTo>
                  <a:pt x="46" y="12"/>
                </a:lnTo>
                <a:lnTo>
                  <a:pt x="46" y="13"/>
                </a:lnTo>
                <a:lnTo>
                  <a:pt x="45" y="16"/>
                </a:lnTo>
                <a:lnTo>
                  <a:pt x="45" y="19"/>
                </a:lnTo>
                <a:lnTo>
                  <a:pt x="43" y="20"/>
                </a:lnTo>
                <a:lnTo>
                  <a:pt x="42" y="23"/>
                </a:lnTo>
                <a:lnTo>
                  <a:pt x="41" y="24"/>
                </a:lnTo>
                <a:lnTo>
                  <a:pt x="41" y="27"/>
                </a:lnTo>
                <a:lnTo>
                  <a:pt x="39" y="28"/>
                </a:lnTo>
                <a:lnTo>
                  <a:pt x="38" y="31"/>
                </a:lnTo>
                <a:lnTo>
                  <a:pt x="37" y="33"/>
                </a:lnTo>
                <a:lnTo>
                  <a:pt x="35" y="34"/>
                </a:lnTo>
                <a:lnTo>
                  <a:pt x="33" y="35"/>
                </a:lnTo>
                <a:lnTo>
                  <a:pt x="31" y="38"/>
                </a:lnTo>
                <a:lnTo>
                  <a:pt x="30" y="40"/>
                </a:lnTo>
                <a:lnTo>
                  <a:pt x="28" y="41"/>
                </a:lnTo>
                <a:lnTo>
                  <a:pt x="26" y="42"/>
                </a:lnTo>
                <a:lnTo>
                  <a:pt x="25" y="44"/>
                </a:lnTo>
                <a:lnTo>
                  <a:pt x="22" y="45"/>
                </a:lnTo>
                <a:lnTo>
                  <a:pt x="21" y="45"/>
                </a:lnTo>
                <a:lnTo>
                  <a:pt x="18" y="47"/>
                </a:lnTo>
                <a:lnTo>
                  <a:pt x="16" y="48"/>
                </a:lnTo>
                <a:lnTo>
                  <a:pt x="14" y="48"/>
                </a:lnTo>
                <a:lnTo>
                  <a:pt x="12" y="49"/>
                </a:lnTo>
                <a:lnTo>
                  <a:pt x="9" y="49"/>
                </a:lnTo>
                <a:lnTo>
                  <a:pt x="8" y="49"/>
                </a:lnTo>
                <a:lnTo>
                  <a:pt x="5" y="51"/>
                </a:lnTo>
                <a:lnTo>
                  <a:pt x="3" y="51"/>
                </a:lnTo>
                <a:lnTo>
                  <a:pt x="0" y="51"/>
                </a:lnTo>
                <a:lnTo>
                  <a:pt x="0" y="64"/>
                </a:lnTo>
                <a:lnTo>
                  <a:pt x="4" y="64"/>
                </a:lnTo>
                <a:lnTo>
                  <a:pt x="7" y="64"/>
                </a:lnTo>
                <a:lnTo>
                  <a:pt x="9" y="62"/>
                </a:lnTo>
                <a:lnTo>
                  <a:pt x="12" y="62"/>
                </a:lnTo>
                <a:lnTo>
                  <a:pt x="14" y="61"/>
                </a:lnTo>
                <a:lnTo>
                  <a:pt x="17" y="61"/>
                </a:lnTo>
                <a:lnTo>
                  <a:pt x="21" y="59"/>
                </a:lnTo>
                <a:lnTo>
                  <a:pt x="24" y="58"/>
                </a:lnTo>
                <a:lnTo>
                  <a:pt x="26" y="57"/>
                </a:lnTo>
                <a:lnTo>
                  <a:pt x="28" y="55"/>
                </a:lnTo>
                <a:lnTo>
                  <a:pt x="30" y="54"/>
                </a:lnTo>
                <a:lnTo>
                  <a:pt x="33" y="52"/>
                </a:lnTo>
                <a:lnTo>
                  <a:pt x="35" y="51"/>
                </a:lnTo>
                <a:lnTo>
                  <a:pt x="38" y="49"/>
                </a:lnTo>
                <a:lnTo>
                  <a:pt x="39" y="47"/>
                </a:lnTo>
                <a:lnTo>
                  <a:pt x="42" y="45"/>
                </a:lnTo>
                <a:lnTo>
                  <a:pt x="43" y="42"/>
                </a:lnTo>
                <a:lnTo>
                  <a:pt x="46" y="41"/>
                </a:lnTo>
                <a:lnTo>
                  <a:pt x="47" y="38"/>
                </a:lnTo>
                <a:lnTo>
                  <a:pt x="49" y="35"/>
                </a:lnTo>
                <a:lnTo>
                  <a:pt x="50" y="33"/>
                </a:lnTo>
                <a:lnTo>
                  <a:pt x="51" y="31"/>
                </a:lnTo>
                <a:lnTo>
                  <a:pt x="52" y="28"/>
                </a:lnTo>
                <a:lnTo>
                  <a:pt x="54" y="26"/>
                </a:lnTo>
                <a:lnTo>
                  <a:pt x="55" y="23"/>
                </a:lnTo>
                <a:lnTo>
                  <a:pt x="56" y="20"/>
                </a:lnTo>
                <a:lnTo>
                  <a:pt x="56" y="17"/>
                </a:lnTo>
                <a:lnTo>
                  <a:pt x="58" y="13"/>
                </a:lnTo>
                <a:lnTo>
                  <a:pt x="58" y="10"/>
                </a:lnTo>
                <a:lnTo>
                  <a:pt x="58" y="7"/>
                </a:lnTo>
                <a:lnTo>
                  <a:pt x="59" y="5"/>
                </a:lnTo>
                <a:lnTo>
                  <a:pt x="59" y="0"/>
                </a:lnTo>
                <a:lnTo>
                  <a:pt x="47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22" name="Freeform 140"/>
          <p:cNvSpPr>
            <a:spLocks/>
          </p:cNvSpPr>
          <p:nvPr/>
        </p:nvSpPr>
        <p:spPr bwMode="auto">
          <a:xfrm>
            <a:off x="4446588" y="4560888"/>
            <a:ext cx="93662" cy="101600"/>
          </a:xfrm>
          <a:custGeom>
            <a:avLst/>
            <a:gdLst>
              <a:gd name="T0" fmla="*/ 4 w 59"/>
              <a:gd name="T1" fmla="*/ 64 h 64"/>
              <a:gd name="T2" fmla="*/ 10 w 59"/>
              <a:gd name="T3" fmla="*/ 62 h 64"/>
              <a:gd name="T4" fmla="*/ 16 w 59"/>
              <a:gd name="T5" fmla="*/ 61 h 64"/>
              <a:gd name="T6" fmla="*/ 21 w 59"/>
              <a:gd name="T7" fmla="*/ 59 h 64"/>
              <a:gd name="T8" fmla="*/ 27 w 59"/>
              <a:gd name="T9" fmla="*/ 57 h 64"/>
              <a:gd name="T10" fmla="*/ 30 w 59"/>
              <a:gd name="T11" fmla="*/ 54 h 64"/>
              <a:gd name="T12" fmla="*/ 36 w 59"/>
              <a:gd name="T13" fmla="*/ 51 h 64"/>
              <a:gd name="T14" fmla="*/ 40 w 59"/>
              <a:gd name="T15" fmla="*/ 47 h 64"/>
              <a:gd name="T16" fmla="*/ 44 w 59"/>
              <a:gd name="T17" fmla="*/ 42 h 64"/>
              <a:gd name="T18" fmla="*/ 47 w 59"/>
              <a:gd name="T19" fmla="*/ 38 h 64"/>
              <a:gd name="T20" fmla="*/ 50 w 59"/>
              <a:gd name="T21" fmla="*/ 33 h 64"/>
              <a:gd name="T22" fmla="*/ 53 w 59"/>
              <a:gd name="T23" fmla="*/ 28 h 64"/>
              <a:gd name="T24" fmla="*/ 55 w 59"/>
              <a:gd name="T25" fmla="*/ 23 h 64"/>
              <a:gd name="T26" fmla="*/ 57 w 59"/>
              <a:gd name="T27" fmla="*/ 17 h 64"/>
              <a:gd name="T28" fmla="*/ 58 w 59"/>
              <a:gd name="T29" fmla="*/ 10 h 64"/>
              <a:gd name="T30" fmla="*/ 59 w 59"/>
              <a:gd name="T31" fmla="*/ 5 h 64"/>
              <a:gd name="T32" fmla="*/ 47 w 59"/>
              <a:gd name="T33" fmla="*/ 0 h 64"/>
              <a:gd name="T34" fmla="*/ 47 w 59"/>
              <a:gd name="T35" fmla="*/ 6 h 64"/>
              <a:gd name="T36" fmla="*/ 46 w 59"/>
              <a:gd name="T37" fmla="*/ 12 h 64"/>
              <a:gd name="T38" fmla="*/ 45 w 59"/>
              <a:gd name="T39" fmla="*/ 16 h 64"/>
              <a:gd name="T40" fmla="*/ 44 w 59"/>
              <a:gd name="T41" fmla="*/ 20 h 64"/>
              <a:gd name="T42" fmla="*/ 42 w 59"/>
              <a:gd name="T43" fmla="*/ 24 h 64"/>
              <a:gd name="T44" fmla="*/ 40 w 59"/>
              <a:gd name="T45" fmla="*/ 28 h 64"/>
              <a:gd name="T46" fmla="*/ 37 w 59"/>
              <a:gd name="T47" fmla="*/ 33 h 64"/>
              <a:gd name="T48" fmla="*/ 33 w 59"/>
              <a:gd name="T49" fmla="*/ 35 h 64"/>
              <a:gd name="T50" fmla="*/ 30 w 59"/>
              <a:gd name="T51" fmla="*/ 40 h 64"/>
              <a:gd name="T52" fmla="*/ 27 w 59"/>
              <a:gd name="T53" fmla="*/ 42 h 64"/>
              <a:gd name="T54" fmla="*/ 23 w 59"/>
              <a:gd name="T55" fmla="*/ 45 h 64"/>
              <a:gd name="T56" fmla="*/ 19 w 59"/>
              <a:gd name="T57" fmla="*/ 47 h 64"/>
              <a:gd name="T58" fmla="*/ 15 w 59"/>
              <a:gd name="T59" fmla="*/ 48 h 64"/>
              <a:gd name="T60" fmla="*/ 11 w 59"/>
              <a:gd name="T61" fmla="*/ 49 h 64"/>
              <a:gd name="T62" fmla="*/ 6 w 59"/>
              <a:gd name="T63" fmla="*/ 51 h 64"/>
              <a:gd name="T64" fmla="*/ 0 w 59"/>
              <a:gd name="T65" fmla="*/ 51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0" y="64"/>
                </a:moveTo>
                <a:lnTo>
                  <a:pt x="4" y="64"/>
                </a:lnTo>
                <a:lnTo>
                  <a:pt x="7" y="64"/>
                </a:lnTo>
                <a:lnTo>
                  <a:pt x="10" y="62"/>
                </a:lnTo>
                <a:lnTo>
                  <a:pt x="12" y="62"/>
                </a:lnTo>
                <a:lnTo>
                  <a:pt x="16" y="61"/>
                </a:lnTo>
                <a:lnTo>
                  <a:pt x="19" y="61"/>
                </a:lnTo>
                <a:lnTo>
                  <a:pt x="21" y="59"/>
                </a:lnTo>
                <a:lnTo>
                  <a:pt x="24" y="58"/>
                </a:lnTo>
                <a:lnTo>
                  <a:pt x="27" y="57"/>
                </a:lnTo>
                <a:lnTo>
                  <a:pt x="29" y="55"/>
                </a:lnTo>
                <a:lnTo>
                  <a:pt x="30" y="54"/>
                </a:lnTo>
                <a:lnTo>
                  <a:pt x="33" y="52"/>
                </a:lnTo>
                <a:lnTo>
                  <a:pt x="36" y="51"/>
                </a:lnTo>
                <a:lnTo>
                  <a:pt x="38" y="49"/>
                </a:lnTo>
                <a:lnTo>
                  <a:pt x="40" y="47"/>
                </a:lnTo>
                <a:lnTo>
                  <a:pt x="42" y="45"/>
                </a:lnTo>
                <a:lnTo>
                  <a:pt x="44" y="42"/>
                </a:lnTo>
                <a:lnTo>
                  <a:pt x="46" y="41"/>
                </a:lnTo>
                <a:lnTo>
                  <a:pt x="47" y="38"/>
                </a:lnTo>
                <a:lnTo>
                  <a:pt x="49" y="35"/>
                </a:lnTo>
                <a:lnTo>
                  <a:pt x="50" y="33"/>
                </a:lnTo>
                <a:lnTo>
                  <a:pt x="53" y="31"/>
                </a:lnTo>
                <a:lnTo>
                  <a:pt x="53" y="28"/>
                </a:lnTo>
                <a:lnTo>
                  <a:pt x="54" y="26"/>
                </a:lnTo>
                <a:lnTo>
                  <a:pt x="55" y="23"/>
                </a:lnTo>
                <a:lnTo>
                  <a:pt x="57" y="20"/>
                </a:lnTo>
                <a:lnTo>
                  <a:pt x="57" y="17"/>
                </a:lnTo>
                <a:lnTo>
                  <a:pt x="58" y="13"/>
                </a:lnTo>
                <a:lnTo>
                  <a:pt x="58" y="10"/>
                </a:lnTo>
                <a:lnTo>
                  <a:pt x="59" y="7"/>
                </a:lnTo>
                <a:lnTo>
                  <a:pt x="59" y="5"/>
                </a:lnTo>
                <a:lnTo>
                  <a:pt x="59" y="0"/>
                </a:lnTo>
                <a:lnTo>
                  <a:pt x="47" y="0"/>
                </a:lnTo>
                <a:lnTo>
                  <a:pt x="47" y="3"/>
                </a:lnTo>
                <a:lnTo>
                  <a:pt x="47" y="6"/>
                </a:lnTo>
                <a:lnTo>
                  <a:pt x="46" y="9"/>
                </a:lnTo>
                <a:lnTo>
                  <a:pt x="46" y="12"/>
                </a:lnTo>
                <a:lnTo>
                  <a:pt x="46" y="13"/>
                </a:lnTo>
                <a:lnTo>
                  <a:pt x="45" y="16"/>
                </a:lnTo>
                <a:lnTo>
                  <a:pt x="45" y="19"/>
                </a:lnTo>
                <a:lnTo>
                  <a:pt x="44" y="20"/>
                </a:lnTo>
                <a:lnTo>
                  <a:pt x="42" y="23"/>
                </a:lnTo>
                <a:lnTo>
                  <a:pt x="42" y="24"/>
                </a:lnTo>
                <a:lnTo>
                  <a:pt x="41" y="27"/>
                </a:lnTo>
                <a:lnTo>
                  <a:pt x="40" y="28"/>
                </a:lnTo>
                <a:lnTo>
                  <a:pt x="38" y="31"/>
                </a:lnTo>
                <a:lnTo>
                  <a:pt x="37" y="33"/>
                </a:lnTo>
                <a:lnTo>
                  <a:pt x="36" y="34"/>
                </a:lnTo>
                <a:lnTo>
                  <a:pt x="33" y="35"/>
                </a:lnTo>
                <a:lnTo>
                  <a:pt x="32" y="38"/>
                </a:lnTo>
                <a:lnTo>
                  <a:pt x="30" y="40"/>
                </a:lnTo>
                <a:lnTo>
                  <a:pt x="29" y="41"/>
                </a:lnTo>
                <a:lnTo>
                  <a:pt x="27" y="42"/>
                </a:lnTo>
                <a:lnTo>
                  <a:pt x="25" y="44"/>
                </a:lnTo>
                <a:lnTo>
                  <a:pt x="23" y="45"/>
                </a:lnTo>
                <a:lnTo>
                  <a:pt x="21" y="45"/>
                </a:lnTo>
                <a:lnTo>
                  <a:pt x="19" y="47"/>
                </a:lnTo>
                <a:lnTo>
                  <a:pt x="17" y="48"/>
                </a:lnTo>
                <a:lnTo>
                  <a:pt x="15" y="48"/>
                </a:lnTo>
                <a:lnTo>
                  <a:pt x="12" y="49"/>
                </a:lnTo>
                <a:lnTo>
                  <a:pt x="11" y="49"/>
                </a:lnTo>
                <a:lnTo>
                  <a:pt x="8" y="49"/>
                </a:lnTo>
                <a:lnTo>
                  <a:pt x="6" y="51"/>
                </a:lnTo>
                <a:lnTo>
                  <a:pt x="3" y="51"/>
                </a:lnTo>
                <a:lnTo>
                  <a:pt x="0" y="51"/>
                </a:lnTo>
                <a:lnTo>
                  <a:pt x="0" y="6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23" name="Freeform 141"/>
          <p:cNvSpPr>
            <a:spLocks/>
          </p:cNvSpPr>
          <p:nvPr/>
        </p:nvSpPr>
        <p:spPr bwMode="auto">
          <a:xfrm>
            <a:off x="4356100" y="4560888"/>
            <a:ext cx="90488" cy="101600"/>
          </a:xfrm>
          <a:custGeom>
            <a:avLst/>
            <a:gdLst>
              <a:gd name="T0" fmla="*/ 0 w 57"/>
              <a:gd name="T1" fmla="*/ 5 h 64"/>
              <a:gd name="T2" fmla="*/ 1 w 57"/>
              <a:gd name="T3" fmla="*/ 10 h 64"/>
              <a:gd name="T4" fmla="*/ 1 w 57"/>
              <a:gd name="T5" fmla="*/ 17 h 64"/>
              <a:gd name="T6" fmla="*/ 4 w 57"/>
              <a:gd name="T7" fmla="*/ 23 h 64"/>
              <a:gd name="T8" fmla="*/ 5 w 57"/>
              <a:gd name="T9" fmla="*/ 28 h 64"/>
              <a:gd name="T10" fmla="*/ 9 w 57"/>
              <a:gd name="T11" fmla="*/ 33 h 64"/>
              <a:gd name="T12" fmla="*/ 12 w 57"/>
              <a:gd name="T13" fmla="*/ 38 h 64"/>
              <a:gd name="T14" fmla="*/ 15 w 57"/>
              <a:gd name="T15" fmla="*/ 42 h 64"/>
              <a:gd name="T16" fmla="*/ 19 w 57"/>
              <a:gd name="T17" fmla="*/ 47 h 64"/>
              <a:gd name="T18" fmla="*/ 23 w 57"/>
              <a:gd name="T19" fmla="*/ 51 h 64"/>
              <a:gd name="T20" fmla="*/ 27 w 57"/>
              <a:gd name="T21" fmla="*/ 54 h 64"/>
              <a:gd name="T22" fmla="*/ 32 w 57"/>
              <a:gd name="T23" fmla="*/ 57 h 64"/>
              <a:gd name="T24" fmla="*/ 38 w 57"/>
              <a:gd name="T25" fmla="*/ 59 h 64"/>
              <a:gd name="T26" fmla="*/ 43 w 57"/>
              <a:gd name="T27" fmla="*/ 61 h 64"/>
              <a:gd name="T28" fmla="*/ 50 w 57"/>
              <a:gd name="T29" fmla="*/ 62 h 64"/>
              <a:gd name="T30" fmla="*/ 55 w 57"/>
              <a:gd name="T31" fmla="*/ 64 h 64"/>
              <a:gd name="T32" fmla="*/ 57 w 57"/>
              <a:gd name="T33" fmla="*/ 51 h 64"/>
              <a:gd name="T34" fmla="*/ 53 w 57"/>
              <a:gd name="T35" fmla="*/ 51 h 64"/>
              <a:gd name="T36" fmla="*/ 48 w 57"/>
              <a:gd name="T37" fmla="*/ 49 h 64"/>
              <a:gd name="T38" fmla="*/ 44 w 57"/>
              <a:gd name="T39" fmla="*/ 48 h 64"/>
              <a:gd name="T40" fmla="*/ 40 w 57"/>
              <a:gd name="T41" fmla="*/ 47 h 64"/>
              <a:gd name="T42" fmla="*/ 36 w 57"/>
              <a:gd name="T43" fmla="*/ 45 h 64"/>
              <a:gd name="T44" fmla="*/ 32 w 57"/>
              <a:gd name="T45" fmla="*/ 42 h 64"/>
              <a:gd name="T46" fmla="*/ 29 w 57"/>
              <a:gd name="T47" fmla="*/ 40 h 64"/>
              <a:gd name="T48" fmla="*/ 25 w 57"/>
              <a:gd name="T49" fmla="*/ 35 h 64"/>
              <a:gd name="T50" fmla="*/ 22 w 57"/>
              <a:gd name="T51" fmla="*/ 33 h 64"/>
              <a:gd name="T52" fmla="*/ 19 w 57"/>
              <a:gd name="T53" fmla="*/ 28 h 64"/>
              <a:gd name="T54" fmla="*/ 17 w 57"/>
              <a:gd name="T55" fmla="*/ 24 h 64"/>
              <a:gd name="T56" fmla="*/ 15 w 57"/>
              <a:gd name="T57" fmla="*/ 20 h 64"/>
              <a:gd name="T58" fmla="*/ 14 w 57"/>
              <a:gd name="T59" fmla="*/ 16 h 64"/>
              <a:gd name="T60" fmla="*/ 13 w 57"/>
              <a:gd name="T61" fmla="*/ 12 h 64"/>
              <a:gd name="T62" fmla="*/ 12 w 57"/>
              <a:gd name="T63" fmla="*/ 6 h 64"/>
              <a:gd name="T64" fmla="*/ 12 w 57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4"/>
              <a:gd name="T101" fmla="*/ 57 w 57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4">
                <a:moveTo>
                  <a:pt x="0" y="0"/>
                </a:moveTo>
                <a:lnTo>
                  <a:pt x="0" y="5"/>
                </a:lnTo>
                <a:lnTo>
                  <a:pt x="0" y="7"/>
                </a:lnTo>
                <a:lnTo>
                  <a:pt x="1" y="10"/>
                </a:lnTo>
                <a:lnTo>
                  <a:pt x="1" y="13"/>
                </a:lnTo>
                <a:lnTo>
                  <a:pt x="1" y="17"/>
                </a:lnTo>
                <a:lnTo>
                  <a:pt x="2" y="20"/>
                </a:lnTo>
                <a:lnTo>
                  <a:pt x="4" y="23"/>
                </a:lnTo>
                <a:lnTo>
                  <a:pt x="5" y="26"/>
                </a:lnTo>
                <a:lnTo>
                  <a:pt x="5" y="28"/>
                </a:lnTo>
                <a:lnTo>
                  <a:pt x="6" y="31"/>
                </a:lnTo>
                <a:lnTo>
                  <a:pt x="9" y="33"/>
                </a:lnTo>
                <a:lnTo>
                  <a:pt x="10" y="35"/>
                </a:lnTo>
                <a:lnTo>
                  <a:pt x="12" y="38"/>
                </a:lnTo>
                <a:lnTo>
                  <a:pt x="13" y="41"/>
                </a:lnTo>
                <a:lnTo>
                  <a:pt x="15" y="42"/>
                </a:lnTo>
                <a:lnTo>
                  <a:pt x="17" y="45"/>
                </a:lnTo>
                <a:lnTo>
                  <a:pt x="19" y="47"/>
                </a:lnTo>
                <a:lnTo>
                  <a:pt x="21" y="49"/>
                </a:lnTo>
                <a:lnTo>
                  <a:pt x="23" y="51"/>
                </a:lnTo>
                <a:lnTo>
                  <a:pt x="26" y="52"/>
                </a:lnTo>
                <a:lnTo>
                  <a:pt x="27" y="54"/>
                </a:lnTo>
                <a:lnTo>
                  <a:pt x="30" y="55"/>
                </a:lnTo>
                <a:lnTo>
                  <a:pt x="32" y="57"/>
                </a:lnTo>
                <a:lnTo>
                  <a:pt x="35" y="58"/>
                </a:lnTo>
                <a:lnTo>
                  <a:pt x="38" y="59"/>
                </a:lnTo>
                <a:lnTo>
                  <a:pt x="40" y="61"/>
                </a:lnTo>
                <a:lnTo>
                  <a:pt x="43" y="61"/>
                </a:lnTo>
                <a:lnTo>
                  <a:pt x="47" y="62"/>
                </a:lnTo>
                <a:lnTo>
                  <a:pt x="50" y="62"/>
                </a:lnTo>
                <a:lnTo>
                  <a:pt x="52" y="64"/>
                </a:lnTo>
                <a:lnTo>
                  <a:pt x="55" y="64"/>
                </a:lnTo>
                <a:lnTo>
                  <a:pt x="57" y="64"/>
                </a:lnTo>
                <a:lnTo>
                  <a:pt x="57" y="51"/>
                </a:lnTo>
                <a:lnTo>
                  <a:pt x="56" y="51"/>
                </a:lnTo>
                <a:lnTo>
                  <a:pt x="53" y="51"/>
                </a:lnTo>
                <a:lnTo>
                  <a:pt x="51" y="49"/>
                </a:lnTo>
                <a:lnTo>
                  <a:pt x="48" y="49"/>
                </a:lnTo>
                <a:lnTo>
                  <a:pt x="47" y="49"/>
                </a:lnTo>
                <a:lnTo>
                  <a:pt x="44" y="48"/>
                </a:lnTo>
                <a:lnTo>
                  <a:pt x="42" y="48"/>
                </a:lnTo>
                <a:lnTo>
                  <a:pt x="40" y="47"/>
                </a:lnTo>
                <a:lnTo>
                  <a:pt x="38" y="45"/>
                </a:lnTo>
                <a:lnTo>
                  <a:pt x="36" y="45"/>
                </a:lnTo>
                <a:lnTo>
                  <a:pt x="34" y="44"/>
                </a:lnTo>
                <a:lnTo>
                  <a:pt x="32" y="42"/>
                </a:lnTo>
                <a:lnTo>
                  <a:pt x="30" y="41"/>
                </a:lnTo>
                <a:lnTo>
                  <a:pt x="29" y="40"/>
                </a:lnTo>
                <a:lnTo>
                  <a:pt x="27" y="38"/>
                </a:lnTo>
                <a:lnTo>
                  <a:pt x="25" y="35"/>
                </a:lnTo>
                <a:lnTo>
                  <a:pt x="23" y="34"/>
                </a:lnTo>
                <a:lnTo>
                  <a:pt x="22" y="33"/>
                </a:lnTo>
                <a:lnTo>
                  <a:pt x="21" y="31"/>
                </a:lnTo>
                <a:lnTo>
                  <a:pt x="19" y="28"/>
                </a:lnTo>
                <a:lnTo>
                  <a:pt x="18" y="27"/>
                </a:lnTo>
                <a:lnTo>
                  <a:pt x="17" y="24"/>
                </a:lnTo>
                <a:lnTo>
                  <a:pt x="17" y="23"/>
                </a:lnTo>
                <a:lnTo>
                  <a:pt x="15" y="20"/>
                </a:lnTo>
                <a:lnTo>
                  <a:pt x="14" y="19"/>
                </a:lnTo>
                <a:lnTo>
                  <a:pt x="14" y="16"/>
                </a:lnTo>
                <a:lnTo>
                  <a:pt x="13" y="13"/>
                </a:lnTo>
                <a:lnTo>
                  <a:pt x="13" y="12"/>
                </a:lnTo>
                <a:lnTo>
                  <a:pt x="12" y="9"/>
                </a:lnTo>
                <a:lnTo>
                  <a:pt x="12" y="6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24" name="Freeform 142"/>
          <p:cNvSpPr>
            <a:spLocks/>
          </p:cNvSpPr>
          <p:nvPr/>
        </p:nvSpPr>
        <p:spPr bwMode="auto">
          <a:xfrm>
            <a:off x="4189413" y="4560888"/>
            <a:ext cx="93662" cy="101600"/>
          </a:xfrm>
          <a:custGeom>
            <a:avLst/>
            <a:gdLst>
              <a:gd name="T0" fmla="*/ 56 w 59"/>
              <a:gd name="T1" fmla="*/ 51 h 64"/>
              <a:gd name="T2" fmla="*/ 51 w 59"/>
              <a:gd name="T3" fmla="*/ 49 h 64"/>
              <a:gd name="T4" fmla="*/ 47 w 59"/>
              <a:gd name="T5" fmla="*/ 49 h 64"/>
              <a:gd name="T6" fmla="*/ 42 w 59"/>
              <a:gd name="T7" fmla="*/ 48 h 64"/>
              <a:gd name="T8" fmla="*/ 38 w 59"/>
              <a:gd name="T9" fmla="*/ 45 h 64"/>
              <a:gd name="T10" fmla="*/ 34 w 59"/>
              <a:gd name="T11" fmla="*/ 44 h 64"/>
              <a:gd name="T12" fmla="*/ 30 w 59"/>
              <a:gd name="T13" fmla="*/ 41 h 64"/>
              <a:gd name="T14" fmla="*/ 28 w 59"/>
              <a:gd name="T15" fmla="*/ 38 h 64"/>
              <a:gd name="T16" fmla="*/ 24 w 59"/>
              <a:gd name="T17" fmla="*/ 34 h 64"/>
              <a:gd name="T18" fmla="*/ 21 w 59"/>
              <a:gd name="T19" fmla="*/ 31 h 64"/>
              <a:gd name="T20" fmla="*/ 18 w 59"/>
              <a:gd name="T21" fmla="*/ 27 h 64"/>
              <a:gd name="T22" fmla="*/ 17 w 59"/>
              <a:gd name="T23" fmla="*/ 23 h 64"/>
              <a:gd name="T24" fmla="*/ 14 w 59"/>
              <a:gd name="T25" fmla="*/ 19 h 64"/>
              <a:gd name="T26" fmla="*/ 13 w 59"/>
              <a:gd name="T27" fmla="*/ 13 h 64"/>
              <a:gd name="T28" fmla="*/ 13 w 59"/>
              <a:gd name="T29" fmla="*/ 9 h 64"/>
              <a:gd name="T30" fmla="*/ 12 w 59"/>
              <a:gd name="T31" fmla="*/ 3 h 64"/>
              <a:gd name="T32" fmla="*/ 0 w 59"/>
              <a:gd name="T33" fmla="*/ 0 h 64"/>
              <a:gd name="T34" fmla="*/ 0 w 59"/>
              <a:gd name="T35" fmla="*/ 7 h 64"/>
              <a:gd name="T36" fmla="*/ 1 w 59"/>
              <a:gd name="T37" fmla="*/ 13 h 64"/>
              <a:gd name="T38" fmla="*/ 3 w 59"/>
              <a:gd name="T39" fmla="*/ 20 h 64"/>
              <a:gd name="T40" fmla="*/ 5 w 59"/>
              <a:gd name="T41" fmla="*/ 26 h 64"/>
              <a:gd name="T42" fmla="*/ 8 w 59"/>
              <a:gd name="T43" fmla="*/ 31 h 64"/>
              <a:gd name="T44" fmla="*/ 11 w 59"/>
              <a:gd name="T45" fmla="*/ 35 h 64"/>
              <a:gd name="T46" fmla="*/ 13 w 59"/>
              <a:gd name="T47" fmla="*/ 41 h 64"/>
              <a:gd name="T48" fmla="*/ 17 w 59"/>
              <a:gd name="T49" fmla="*/ 45 h 64"/>
              <a:gd name="T50" fmla="*/ 21 w 59"/>
              <a:gd name="T51" fmla="*/ 49 h 64"/>
              <a:gd name="T52" fmla="*/ 26 w 59"/>
              <a:gd name="T53" fmla="*/ 52 h 64"/>
              <a:gd name="T54" fmla="*/ 31 w 59"/>
              <a:gd name="T55" fmla="*/ 55 h 64"/>
              <a:gd name="T56" fmla="*/ 35 w 59"/>
              <a:gd name="T57" fmla="*/ 58 h 64"/>
              <a:gd name="T58" fmla="*/ 41 w 59"/>
              <a:gd name="T59" fmla="*/ 61 h 64"/>
              <a:gd name="T60" fmla="*/ 47 w 59"/>
              <a:gd name="T61" fmla="*/ 62 h 64"/>
              <a:gd name="T62" fmla="*/ 52 w 59"/>
              <a:gd name="T63" fmla="*/ 64 h 64"/>
              <a:gd name="T64" fmla="*/ 59 w 59"/>
              <a:gd name="T65" fmla="*/ 64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59" y="51"/>
                </a:moveTo>
                <a:lnTo>
                  <a:pt x="56" y="51"/>
                </a:lnTo>
                <a:lnTo>
                  <a:pt x="54" y="51"/>
                </a:lnTo>
                <a:lnTo>
                  <a:pt x="51" y="49"/>
                </a:lnTo>
                <a:lnTo>
                  <a:pt x="50" y="49"/>
                </a:lnTo>
                <a:lnTo>
                  <a:pt x="47" y="49"/>
                </a:lnTo>
                <a:lnTo>
                  <a:pt x="45" y="48"/>
                </a:lnTo>
                <a:lnTo>
                  <a:pt x="42" y="48"/>
                </a:lnTo>
                <a:lnTo>
                  <a:pt x="41" y="47"/>
                </a:lnTo>
                <a:lnTo>
                  <a:pt x="38" y="45"/>
                </a:lnTo>
                <a:lnTo>
                  <a:pt x="37" y="45"/>
                </a:lnTo>
                <a:lnTo>
                  <a:pt x="34" y="44"/>
                </a:lnTo>
                <a:lnTo>
                  <a:pt x="33" y="42"/>
                </a:lnTo>
                <a:lnTo>
                  <a:pt x="30" y="41"/>
                </a:lnTo>
                <a:lnTo>
                  <a:pt x="29" y="40"/>
                </a:lnTo>
                <a:lnTo>
                  <a:pt x="28" y="38"/>
                </a:lnTo>
                <a:lnTo>
                  <a:pt x="26" y="35"/>
                </a:lnTo>
                <a:lnTo>
                  <a:pt x="24" y="34"/>
                </a:lnTo>
                <a:lnTo>
                  <a:pt x="22" y="33"/>
                </a:lnTo>
                <a:lnTo>
                  <a:pt x="21" y="31"/>
                </a:lnTo>
                <a:lnTo>
                  <a:pt x="20" y="28"/>
                </a:lnTo>
                <a:lnTo>
                  <a:pt x="18" y="27"/>
                </a:lnTo>
                <a:lnTo>
                  <a:pt x="18" y="24"/>
                </a:lnTo>
                <a:lnTo>
                  <a:pt x="17" y="23"/>
                </a:lnTo>
                <a:lnTo>
                  <a:pt x="16" y="20"/>
                </a:lnTo>
                <a:lnTo>
                  <a:pt x="14" y="19"/>
                </a:lnTo>
                <a:lnTo>
                  <a:pt x="14" y="16"/>
                </a:lnTo>
                <a:lnTo>
                  <a:pt x="13" y="13"/>
                </a:lnTo>
                <a:lnTo>
                  <a:pt x="13" y="12"/>
                </a:lnTo>
                <a:lnTo>
                  <a:pt x="13" y="9"/>
                </a:lnTo>
                <a:lnTo>
                  <a:pt x="12" y="6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lnTo>
                  <a:pt x="0" y="5"/>
                </a:lnTo>
                <a:lnTo>
                  <a:pt x="0" y="7"/>
                </a:lnTo>
                <a:lnTo>
                  <a:pt x="1" y="10"/>
                </a:lnTo>
                <a:lnTo>
                  <a:pt x="1" y="13"/>
                </a:lnTo>
                <a:lnTo>
                  <a:pt x="3" y="17"/>
                </a:lnTo>
                <a:lnTo>
                  <a:pt x="3" y="20"/>
                </a:lnTo>
                <a:lnTo>
                  <a:pt x="4" y="23"/>
                </a:lnTo>
                <a:lnTo>
                  <a:pt x="5" y="26"/>
                </a:lnTo>
                <a:lnTo>
                  <a:pt x="7" y="28"/>
                </a:lnTo>
                <a:lnTo>
                  <a:pt x="8" y="31"/>
                </a:lnTo>
                <a:lnTo>
                  <a:pt x="9" y="33"/>
                </a:lnTo>
                <a:lnTo>
                  <a:pt x="11" y="35"/>
                </a:lnTo>
                <a:lnTo>
                  <a:pt x="12" y="38"/>
                </a:lnTo>
                <a:lnTo>
                  <a:pt x="13" y="41"/>
                </a:lnTo>
                <a:lnTo>
                  <a:pt x="16" y="42"/>
                </a:lnTo>
                <a:lnTo>
                  <a:pt x="17" y="45"/>
                </a:lnTo>
                <a:lnTo>
                  <a:pt x="20" y="47"/>
                </a:lnTo>
                <a:lnTo>
                  <a:pt x="21" y="49"/>
                </a:lnTo>
                <a:lnTo>
                  <a:pt x="24" y="51"/>
                </a:lnTo>
                <a:lnTo>
                  <a:pt x="26" y="52"/>
                </a:lnTo>
                <a:lnTo>
                  <a:pt x="29" y="54"/>
                </a:lnTo>
                <a:lnTo>
                  <a:pt x="31" y="55"/>
                </a:lnTo>
                <a:lnTo>
                  <a:pt x="33" y="57"/>
                </a:lnTo>
                <a:lnTo>
                  <a:pt x="35" y="58"/>
                </a:lnTo>
                <a:lnTo>
                  <a:pt x="38" y="59"/>
                </a:lnTo>
                <a:lnTo>
                  <a:pt x="41" y="61"/>
                </a:lnTo>
                <a:lnTo>
                  <a:pt x="45" y="61"/>
                </a:lnTo>
                <a:lnTo>
                  <a:pt x="47" y="62"/>
                </a:lnTo>
                <a:lnTo>
                  <a:pt x="50" y="62"/>
                </a:lnTo>
                <a:lnTo>
                  <a:pt x="52" y="64"/>
                </a:lnTo>
                <a:lnTo>
                  <a:pt x="55" y="64"/>
                </a:lnTo>
                <a:lnTo>
                  <a:pt x="59" y="64"/>
                </a:lnTo>
                <a:lnTo>
                  <a:pt x="59" y="5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25" name="Freeform 143"/>
          <p:cNvSpPr>
            <a:spLocks/>
          </p:cNvSpPr>
          <p:nvPr/>
        </p:nvSpPr>
        <p:spPr bwMode="auto">
          <a:xfrm>
            <a:off x="4283077" y="4560888"/>
            <a:ext cx="92075" cy="101600"/>
          </a:xfrm>
          <a:custGeom>
            <a:avLst/>
            <a:gdLst>
              <a:gd name="T0" fmla="*/ 46 w 58"/>
              <a:gd name="T1" fmla="*/ 3 h 64"/>
              <a:gd name="T2" fmla="*/ 46 w 58"/>
              <a:gd name="T3" fmla="*/ 9 h 64"/>
              <a:gd name="T4" fmla="*/ 44 w 58"/>
              <a:gd name="T5" fmla="*/ 13 h 64"/>
              <a:gd name="T6" fmla="*/ 43 w 58"/>
              <a:gd name="T7" fmla="*/ 19 h 64"/>
              <a:gd name="T8" fmla="*/ 42 w 58"/>
              <a:gd name="T9" fmla="*/ 23 h 64"/>
              <a:gd name="T10" fmla="*/ 39 w 58"/>
              <a:gd name="T11" fmla="*/ 27 h 64"/>
              <a:gd name="T12" fmla="*/ 37 w 58"/>
              <a:gd name="T13" fmla="*/ 31 h 64"/>
              <a:gd name="T14" fmla="*/ 34 w 58"/>
              <a:gd name="T15" fmla="*/ 34 h 64"/>
              <a:gd name="T16" fmla="*/ 30 w 58"/>
              <a:gd name="T17" fmla="*/ 38 h 64"/>
              <a:gd name="T18" fmla="*/ 27 w 58"/>
              <a:gd name="T19" fmla="*/ 41 h 64"/>
              <a:gd name="T20" fmla="*/ 24 w 58"/>
              <a:gd name="T21" fmla="*/ 44 h 64"/>
              <a:gd name="T22" fmla="*/ 20 w 58"/>
              <a:gd name="T23" fmla="*/ 45 h 64"/>
              <a:gd name="T24" fmla="*/ 16 w 58"/>
              <a:gd name="T25" fmla="*/ 48 h 64"/>
              <a:gd name="T26" fmla="*/ 10 w 58"/>
              <a:gd name="T27" fmla="*/ 49 h 64"/>
              <a:gd name="T28" fmla="*/ 7 w 58"/>
              <a:gd name="T29" fmla="*/ 49 h 64"/>
              <a:gd name="T30" fmla="*/ 1 w 58"/>
              <a:gd name="T31" fmla="*/ 51 h 64"/>
              <a:gd name="T32" fmla="*/ 0 w 58"/>
              <a:gd name="T33" fmla="*/ 64 h 64"/>
              <a:gd name="T34" fmla="*/ 5 w 58"/>
              <a:gd name="T35" fmla="*/ 64 h 64"/>
              <a:gd name="T36" fmla="*/ 12 w 58"/>
              <a:gd name="T37" fmla="*/ 62 h 64"/>
              <a:gd name="T38" fmla="*/ 17 w 58"/>
              <a:gd name="T39" fmla="*/ 61 h 64"/>
              <a:gd name="T40" fmla="*/ 22 w 58"/>
              <a:gd name="T41" fmla="*/ 58 h 64"/>
              <a:gd name="T42" fmla="*/ 27 w 58"/>
              <a:gd name="T43" fmla="*/ 55 h 64"/>
              <a:gd name="T44" fmla="*/ 31 w 58"/>
              <a:gd name="T45" fmla="*/ 52 h 64"/>
              <a:gd name="T46" fmla="*/ 37 w 58"/>
              <a:gd name="T47" fmla="*/ 49 h 64"/>
              <a:gd name="T48" fmla="*/ 41 w 58"/>
              <a:gd name="T49" fmla="*/ 45 h 64"/>
              <a:gd name="T50" fmla="*/ 44 w 58"/>
              <a:gd name="T51" fmla="*/ 41 h 64"/>
              <a:gd name="T52" fmla="*/ 47 w 58"/>
              <a:gd name="T53" fmla="*/ 35 h 64"/>
              <a:gd name="T54" fmla="*/ 51 w 58"/>
              <a:gd name="T55" fmla="*/ 31 h 64"/>
              <a:gd name="T56" fmla="*/ 54 w 58"/>
              <a:gd name="T57" fmla="*/ 26 h 64"/>
              <a:gd name="T58" fmla="*/ 55 w 58"/>
              <a:gd name="T59" fmla="*/ 20 h 64"/>
              <a:gd name="T60" fmla="*/ 56 w 58"/>
              <a:gd name="T61" fmla="*/ 13 h 64"/>
              <a:gd name="T62" fmla="*/ 58 w 58"/>
              <a:gd name="T63" fmla="*/ 7 h 64"/>
              <a:gd name="T64" fmla="*/ 58 w 58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4"/>
              <a:gd name="T101" fmla="*/ 58 w 58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4">
                <a:moveTo>
                  <a:pt x="46" y="0"/>
                </a:moveTo>
                <a:lnTo>
                  <a:pt x="46" y="3"/>
                </a:lnTo>
                <a:lnTo>
                  <a:pt x="46" y="6"/>
                </a:lnTo>
                <a:lnTo>
                  <a:pt x="46" y="9"/>
                </a:lnTo>
                <a:lnTo>
                  <a:pt x="44" y="12"/>
                </a:lnTo>
                <a:lnTo>
                  <a:pt x="44" y="13"/>
                </a:lnTo>
                <a:lnTo>
                  <a:pt x="43" y="16"/>
                </a:lnTo>
                <a:lnTo>
                  <a:pt x="43" y="19"/>
                </a:lnTo>
                <a:lnTo>
                  <a:pt x="42" y="20"/>
                </a:lnTo>
                <a:lnTo>
                  <a:pt x="42" y="23"/>
                </a:lnTo>
                <a:lnTo>
                  <a:pt x="41" y="24"/>
                </a:lnTo>
                <a:lnTo>
                  <a:pt x="39" y="27"/>
                </a:lnTo>
                <a:lnTo>
                  <a:pt x="38" y="28"/>
                </a:lnTo>
                <a:lnTo>
                  <a:pt x="37" y="31"/>
                </a:lnTo>
                <a:lnTo>
                  <a:pt x="35" y="33"/>
                </a:lnTo>
                <a:lnTo>
                  <a:pt x="34" y="34"/>
                </a:lnTo>
                <a:lnTo>
                  <a:pt x="33" y="35"/>
                </a:lnTo>
                <a:lnTo>
                  <a:pt x="30" y="38"/>
                </a:lnTo>
                <a:lnTo>
                  <a:pt x="29" y="40"/>
                </a:lnTo>
                <a:lnTo>
                  <a:pt x="27" y="41"/>
                </a:lnTo>
                <a:lnTo>
                  <a:pt x="25" y="42"/>
                </a:lnTo>
                <a:lnTo>
                  <a:pt x="24" y="44"/>
                </a:lnTo>
                <a:lnTo>
                  <a:pt x="22" y="45"/>
                </a:lnTo>
                <a:lnTo>
                  <a:pt x="20" y="45"/>
                </a:lnTo>
                <a:lnTo>
                  <a:pt x="17" y="47"/>
                </a:lnTo>
                <a:lnTo>
                  <a:pt x="16" y="48"/>
                </a:lnTo>
                <a:lnTo>
                  <a:pt x="13" y="48"/>
                </a:lnTo>
                <a:lnTo>
                  <a:pt x="10" y="49"/>
                </a:lnTo>
                <a:lnTo>
                  <a:pt x="9" y="49"/>
                </a:lnTo>
                <a:lnTo>
                  <a:pt x="7" y="49"/>
                </a:lnTo>
                <a:lnTo>
                  <a:pt x="4" y="51"/>
                </a:lnTo>
                <a:lnTo>
                  <a:pt x="1" y="51"/>
                </a:lnTo>
                <a:lnTo>
                  <a:pt x="0" y="51"/>
                </a:lnTo>
                <a:lnTo>
                  <a:pt x="0" y="64"/>
                </a:lnTo>
                <a:lnTo>
                  <a:pt x="3" y="64"/>
                </a:lnTo>
                <a:lnTo>
                  <a:pt x="5" y="64"/>
                </a:lnTo>
                <a:lnTo>
                  <a:pt x="8" y="62"/>
                </a:lnTo>
                <a:lnTo>
                  <a:pt x="12" y="62"/>
                </a:lnTo>
                <a:lnTo>
                  <a:pt x="14" y="61"/>
                </a:lnTo>
                <a:lnTo>
                  <a:pt x="17" y="61"/>
                </a:lnTo>
                <a:lnTo>
                  <a:pt x="20" y="59"/>
                </a:lnTo>
                <a:lnTo>
                  <a:pt x="22" y="58"/>
                </a:lnTo>
                <a:lnTo>
                  <a:pt x="25" y="57"/>
                </a:lnTo>
                <a:lnTo>
                  <a:pt x="27" y="55"/>
                </a:lnTo>
                <a:lnTo>
                  <a:pt x="30" y="54"/>
                </a:lnTo>
                <a:lnTo>
                  <a:pt x="31" y="52"/>
                </a:lnTo>
                <a:lnTo>
                  <a:pt x="34" y="51"/>
                </a:lnTo>
                <a:lnTo>
                  <a:pt x="37" y="49"/>
                </a:lnTo>
                <a:lnTo>
                  <a:pt x="38" y="47"/>
                </a:lnTo>
                <a:lnTo>
                  <a:pt x="41" y="45"/>
                </a:lnTo>
                <a:lnTo>
                  <a:pt x="42" y="42"/>
                </a:lnTo>
                <a:lnTo>
                  <a:pt x="44" y="41"/>
                </a:lnTo>
                <a:lnTo>
                  <a:pt x="46" y="38"/>
                </a:lnTo>
                <a:lnTo>
                  <a:pt x="47" y="35"/>
                </a:lnTo>
                <a:lnTo>
                  <a:pt x="50" y="33"/>
                </a:lnTo>
                <a:lnTo>
                  <a:pt x="51" y="31"/>
                </a:lnTo>
                <a:lnTo>
                  <a:pt x="52" y="28"/>
                </a:lnTo>
                <a:lnTo>
                  <a:pt x="54" y="26"/>
                </a:lnTo>
                <a:lnTo>
                  <a:pt x="54" y="23"/>
                </a:lnTo>
                <a:lnTo>
                  <a:pt x="55" y="20"/>
                </a:lnTo>
                <a:lnTo>
                  <a:pt x="56" y="17"/>
                </a:lnTo>
                <a:lnTo>
                  <a:pt x="56" y="13"/>
                </a:lnTo>
                <a:lnTo>
                  <a:pt x="58" y="10"/>
                </a:lnTo>
                <a:lnTo>
                  <a:pt x="58" y="7"/>
                </a:lnTo>
                <a:lnTo>
                  <a:pt x="58" y="5"/>
                </a:lnTo>
                <a:lnTo>
                  <a:pt x="58" y="0"/>
                </a:lnTo>
                <a:lnTo>
                  <a:pt x="4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26" name="Freeform 144"/>
          <p:cNvSpPr>
            <a:spLocks/>
          </p:cNvSpPr>
          <p:nvPr/>
        </p:nvSpPr>
        <p:spPr bwMode="auto">
          <a:xfrm>
            <a:off x="5653090" y="4554540"/>
            <a:ext cx="230187" cy="20637"/>
          </a:xfrm>
          <a:custGeom>
            <a:avLst/>
            <a:gdLst>
              <a:gd name="T0" fmla="*/ 145 w 145"/>
              <a:gd name="T1" fmla="*/ 6 h 13"/>
              <a:gd name="T2" fmla="*/ 145 w 145"/>
              <a:gd name="T3" fmla="*/ 0 h 13"/>
              <a:gd name="T4" fmla="*/ 0 w 145"/>
              <a:gd name="T5" fmla="*/ 0 h 13"/>
              <a:gd name="T6" fmla="*/ 0 w 145"/>
              <a:gd name="T7" fmla="*/ 13 h 13"/>
              <a:gd name="T8" fmla="*/ 145 w 145"/>
              <a:gd name="T9" fmla="*/ 13 h 13"/>
              <a:gd name="T10" fmla="*/ 145 w 145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5"/>
              <a:gd name="T19" fmla="*/ 0 h 13"/>
              <a:gd name="T20" fmla="*/ 145 w 145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5" h="13">
                <a:moveTo>
                  <a:pt x="145" y="6"/>
                </a:moveTo>
                <a:lnTo>
                  <a:pt x="145" y="0"/>
                </a:lnTo>
                <a:lnTo>
                  <a:pt x="0" y="0"/>
                </a:lnTo>
                <a:lnTo>
                  <a:pt x="0" y="13"/>
                </a:lnTo>
                <a:lnTo>
                  <a:pt x="145" y="13"/>
                </a:lnTo>
                <a:lnTo>
                  <a:pt x="145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27" name="Freeform 145"/>
          <p:cNvSpPr>
            <a:spLocks/>
          </p:cNvSpPr>
          <p:nvPr/>
        </p:nvSpPr>
        <p:spPr bwMode="auto">
          <a:xfrm>
            <a:off x="6711950" y="4554540"/>
            <a:ext cx="247650" cy="20637"/>
          </a:xfrm>
          <a:custGeom>
            <a:avLst/>
            <a:gdLst>
              <a:gd name="T0" fmla="*/ 0 w 156"/>
              <a:gd name="T1" fmla="*/ 6 h 13"/>
              <a:gd name="T2" fmla="*/ 0 w 156"/>
              <a:gd name="T3" fmla="*/ 13 h 13"/>
              <a:gd name="T4" fmla="*/ 156 w 156"/>
              <a:gd name="T5" fmla="*/ 13 h 13"/>
              <a:gd name="T6" fmla="*/ 156 w 156"/>
              <a:gd name="T7" fmla="*/ 0 h 13"/>
              <a:gd name="T8" fmla="*/ 0 w 156"/>
              <a:gd name="T9" fmla="*/ 0 h 13"/>
              <a:gd name="T10" fmla="*/ 0 w 156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6"/>
              <a:gd name="T19" fmla="*/ 0 h 13"/>
              <a:gd name="T20" fmla="*/ 156 w 15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6" h="13">
                <a:moveTo>
                  <a:pt x="0" y="6"/>
                </a:moveTo>
                <a:lnTo>
                  <a:pt x="0" y="13"/>
                </a:lnTo>
                <a:lnTo>
                  <a:pt x="156" y="13"/>
                </a:lnTo>
                <a:lnTo>
                  <a:pt x="156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28" name="Freeform 146"/>
          <p:cNvSpPr>
            <a:spLocks/>
          </p:cNvSpPr>
          <p:nvPr/>
        </p:nvSpPr>
        <p:spPr bwMode="auto">
          <a:xfrm>
            <a:off x="6537327" y="4560888"/>
            <a:ext cx="92075" cy="101600"/>
          </a:xfrm>
          <a:custGeom>
            <a:avLst/>
            <a:gdLst>
              <a:gd name="T0" fmla="*/ 56 w 58"/>
              <a:gd name="T1" fmla="*/ 51 h 64"/>
              <a:gd name="T2" fmla="*/ 51 w 58"/>
              <a:gd name="T3" fmla="*/ 49 h 64"/>
              <a:gd name="T4" fmla="*/ 47 w 58"/>
              <a:gd name="T5" fmla="*/ 49 h 64"/>
              <a:gd name="T6" fmla="*/ 42 w 58"/>
              <a:gd name="T7" fmla="*/ 48 h 64"/>
              <a:gd name="T8" fmla="*/ 38 w 58"/>
              <a:gd name="T9" fmla="*/ 45 h 64"/>
              <a:gd name="T10" fmla="*/ 34 w 58"/>
              <a:gd name="T11" fmla="*/ 44 h 64"/>
              <a:gd name="T12" fmla="*/ 30 w 58"/>
              <a:gd name="T13" fmla="*/ 41 h 64"/>
              <a:gd name="T14" fmla="*/ 28 w 58"/>
              <a:gd name="T15" fmla="*/ 38 h 64"/>
              <a:gd name="T16" fmla="*/ 24 w 58"/>
              <a:gd name="T17" fmla="*/ 34 h 64"/>
              <a:gd name="T18" fmla="*/ 21 w 58"/>
              <a:gd name="T19" fmla="*/ 31 h 64"/>
              <a:gd name="T20" fmla="*/ 19 w 58"/>
              <a:gd name="T21" fmla="*/ 27 h 64"/>
              <a:gd name="T22" fmla="*/ 16 w 58"/>
              <a:gd name="T23" fmla="*/ 23 h 64"/>
              <a:gd name="T24" fmla="*/ 15 w 58"/>
              <a:gd name="T25" fmla="*/ 19 h 64"/>
              <a:gd name="T26" fmla="*/ 13 w 58"/>
              <a:gd name="T27" fmla="*/ 13 h 64"/>
              <a:gd name="T28" fmla="*/ 12 w 58"/>
              <a:gd name="T29" fmla="*/ 9 h 64"/>
              <a:gd name="T30" fmla="*/ 12 w 58"/>
              <a:gd name="T31" fmla="*/ 3 h 64"/>
              <a:gd name="T32" fmla="*/ 0 w 58"/>
              <a:gd name="T33" fmla="*/ 0 h 64"/>
              <a:gd name="T34" fmla="*/ 0 w 58"/>
              <a:gd name="T35" fmla="*/ 7 h 64"/>
              <a:gd name="T36" fmla="*/ 1 w 58"/>
              <a:gd name="T37" fmla="*/ 13 h 64"/>
              <a:gd name="T38" fmla="*/ 3 w 58"/>
              <a:gd name="T39" fmla="*/ 20 h 64"/>
              <a:gd name="T40" fmla="*/ 4 w 58"/>
              <a:gd name="T41" fmla="*/ 26 h 64"/>
              <a:gd name="T42" fmla="*/ 7 w 58"/>
              <a:gd name="T43" fmla="*/ 31 h 64"/>
              <a:gd name="T44" fmla="*/ 11 w 58"/>
              <a:gd name="T45" fmla="*/ 35 h 64"/>
              <a:gd name="T46" fmla="*/ 13 w 58"/>
              <a:gd name="T47" fmla="*/ 41 h 64"/>
              <a:gd name="T48" fmla="*/ 17 w 58"/>
              <a:gd name="T49" fmla="*/ 45 h 64"/>
              <a:gd name="T50" fmla="*/ 21 w 58"/>
              <a:gd name="T51" fmla="*/ 49 h 64"/>
              <a:gd name="T52" fmla="*/ 26 w 58"/>
              <a:gd name="T53" fmla="*/ 52 h 64"/>
              <a:gd name="T54" fmla="*/ 30 w 58"/>
              <a:gd name="T55" fmla="*/ 55 h 64"/>
              <a:gd name="T56" fmla="*/ 36 w 58"/>
              <a:gd name="T57" fmla="*/ 58 h 64"/>
              <a:gd name="T58" fmla="*/ 41 w 58"/>
              <a:gd name="T59" fmla="*/ 61 h 64"/>
              <a:gd name="T60" fmla="*/ 46 w 58"/>
              <a:gd name="T61" fmla="*/ 62 h 64"/>
              <a:gd name="T62" fmla="*/ 53 w 58"/>
              <a:gd name="T63" fmla="*/ 64 h 64"/>
              <a:gd name="T64" fmla="*/ 58 w 58"/>
              <a:gd name="T65" fmla="*/ 64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4"/>
              <a:gd name="T101" fmla="*/ 58 w 58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4">
                <a:moveTo>
                  <a:pt x="58" y="51"/>
                </a:moveTo>
                <a:lnTo>
                  <a:pt x="56" y="51"/>
                </a:lnTo>
                <a:lnTo>
                  <a:pt x="54" y="51"/>
                </a:lnTo>
                <a:lnTo>
                  <a:pt x="51" y="49"/>
                </a:lnTo>
                <a:lnTo>
                  <a:pt x="49" y="49"/>
                </a:lnTo>
                <a:lnTo>
                  <a:pt x="47" y="49"/>
                </a:lnTo>
                <a:lnTo>
                  <a:pt x="45" y="48"/>
                </a:lnTo>
                <a:lnTo>
                  <a:pt x="42" y="48"/>
                </a:lnTo>
                <a:lnTo>
                  <a:pt x="41" y="47"/>
                </a:lnTo>
                <a:lnTo>
                  <a:pt x="38" y="45"/>
                </a:lnTo>
                <a:lnTo>
                  <a:pt x="37" y="45"/>
                </a:lnTo>
                <a:lnTo>
                  <a:pt x="34" y="44"/>
                </a:lnTo>
                <a:lnTo>
                  <a:pt x="33" y="42"/>
                </a:lnTo>
                <a:lnTo>
                  <a:pt x="30" y="41"/>
                </a:lnTo>
                <a:lnTo>
                  <a:pt x="29" y="40"/>
                </a:lnTo>
                <a:lnTo>
                  <a:pt x="28" y="38"/>
                </a:lnTo>
                <a:lnTo>
                  <a:pt x="25" y="35"/>
                </a:lnTo>
                <a:lnTo>
                  <a:pt x="24" y="34"/>
                </a:lnTo>
                <a:lnTo>
                  <a:pt x="22" y="33"/>
                </a:lnTo>
                <a:lnTo>
                  <a:pt x="21" y="31"/>
                </a:lnTo>
                <a:lnTo>
                  <a:pt x="20" y="28"/>
                </a:lnTo>
                <a:lnTo>
                  <a:pt x="19" y="27"/>
                </a:lnTo>
                <a:lnTo>
                  <a:pt x="17" y="24"/>
                </a:lnTo>
                <a:lnTo>
                  <a:pt x="16" y="23"/>
                </a:lnTo>
                <a:lnTo>
                  <a:pt x="16" y="20"/>
                </a:lnTo>
                <a:lnTo>
                  <a:pt x="15" y="19"/>
                </a:lnTo>
                <a:lnTo>
                  <a:pt x="15" y="16"/>
                </a:lnTo>
                <a:lnTo>
                  <a:pt x="13" y="13"/>
                </a:lnTo>
                <a:lnTo>
                  <a:pt x="13" y="12"/>
                </a:lnTo>
                <a:lnTo>
                  <a:pt x="12" y="9"/>
                </a:lnTo>
                <a:lnTo>
                  <a:pt x="12" y="6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lnTo>
                  <a:pt x="0" y="5"/>
                </a:lnTo>
                <a:lnTo>
                  <a:pt x="0" y="7"/>
                </a:lnTo>
                <a:lnTo>
                  <a:pt x="0" y="10"/>
                </a:lnTo>
                <a:lnTo>
                  <a:pt x="1" y="13"/>
                </a:lnTo>
                <a:lnTo>
                  <a:pt x="1" y="17"/>
                </a:lnTo>
                <a:lnTo>
                  <a:pt x="3" y="20"/>
                </a:lnTo>
                <a:lnTo>
                  <a:pt x="4" y="23"/>
                </a:lnTo>
                <a:lnTo>
                  <a:pt x="4" y="26"/>
                </a:lnTo>
                <a:lnTo>
                  <a:pt x="5" y="28"/>
                </a:lnTo>
                <a:lnTo>
                  <a:pt x="7" y="31"/>
                </a:lnTo>
                <a:lnTo>
                  <a:pt x="8" y="33"/>
                </a:lnTo>
                <a:lnTo>
                  <a:pt x="11" y="35"/>
                </a:lnTo>
                <a:lnTo>
                  <a:pt x="12" y="38"/>
                </a:lnTo>
                <a:lnTo>
                  <a:pt x="13" y="41"/>
                </a:lnTo>
                <a:lnTo>
                  <a:pt x="16" y="42"/>
                </a:lnTo>
                <a:lnTo>
                  <a:pt x="17" y="45"/>
                </a:lnTo>
                <a:lnTo>
                  <a:pt x="20" y="47"/>
                </a:lnTo>
                <a:lnTo>
                  <a:pt x="21" y="49"/>
                </a:lnTo>
                <a:lnTo>
                  <a:pt x="24" y="51"/>
                </a:lnTo>
                <a:lnTo>
                  <a:pt x="26" y="52"/>
                </a:lnTo>
                <a:lnTo>
                  <a:pt x="28" y="54"/>
                </a:lnTo>
                <a:lnTo>
                  <a:pt x="30" y="55"/>
                </a:lnTo>
                <a:lnTo>
                  <a:pt x="33" y="57"/>
                </a:lnTo>
                <a:lnTo>
                  <a:pt x="36" y="58"/>
                </a:lnTo>
                <a:lnTo>
                  <a:pt x="38" y="59"/>
                </a:lnTo>
                <a:lnTo>
                  <a:pt x="41" y="61"/>
                </a:lnTo>
                <a:lnTo>
                  <a:pt x="43" y="61"/>
                </a:lnTo>
                <a:lnTo>
                  <a:pt x="46" y="62"/>
                </a:lnTo>
                <a:lnTo>
                  <a:pt x="50" y="62"/>
                </a:lnTo>
                <a:lnTo>
                  <a:pt x="53" y="64"/>
                </a:lnTo>
                <a:lnTo>
                  <a:pt x="55" y="64"/>
                </a:lnTo>
                <a:lnTo>
                  <a:pt x="58" y="64"/>
                </a:lnTo>
                <a:lnTo>
                  <a:pt x="58" y="5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29" name="Freeform 147"/>
          <p:cNvSpPr>
            <a:spLocks/>
          </p:cNvSpPr>
          <p:nvPr/>
        </p:nvSpPr>
        <p:spPr bwMode="auto">
          <a:xfrm>
            <a:off x="6629402" y="4560888"/>
            <a:ext cx="93663" cy="101600"/>
          </a:xfrm>
          <a:custGeom>
            <a:avLst/>
            <a:gdLst>
              <a:gd name="T0" fmla="*/ 47 w 59"/>
              <a:gd name="T1" fmla="*/ 3 h 64"/>
              <a:gd name="T2" fmla="*/ 46 w 59"/>
              <a:gd name="T3" fmla="*/ 9 h 64"/>
              <a:gd name="T4" fmla="*/ 46 w 59"/>
              <a:gd name="T5" fmla="*/ 13 h 64"/>
              <a:gd name="T6" fmla="*/ 44 w 59"/>
              <a:gd name="T7" fmla="*/ 19 h 64"/>
              <a:gd name="T8" fmla="*/ 42 w 59"/>
              <a:gd name="T9" fmla="*/ 23 h 64"/>
              <a:gd name="T10" fmla="*/ 40 w 59"/>
              <a:gd name="T11" fmla="*/ 27 h 64"/>
              <a:gd name="T12" fmla="*/ 38 w 59"/>
              <a:gd name="T13" fmla="*/ 31 h 64"/>
              <a:gd name="T14" fmla="*/ 35 w 59"/>
              <a:gd name="T15" fmla="*/ 34 h 64"/>
              <a:gd name="T16" fmla="*/ 31 w 59"/>
              <a:gd name="T17" fmla="*/ 38 h 64"/>
              <a:gd name="T18" fmla="*/ 29 w 59"/>
              <a:gd name="T19" fmla="*/ 41 h 64"/>
              <a:gd name="T20" fmla="*/ 25 w 59"/>
              <a:gd name="T21" fmla="*/ 44 h 64"/>
              <a:gd name="T22" fmla="*/ 21 w 59"/>
              <a:gd name="T23" fmla="*/ 45 h 64"/>
              <a:gd name="T24" fmla="*/ 17 w 59"/>
              <a:gd name="T25" fmla="*/ 48 h 64"/>
              <a:gd name="T26" fmla="*/ 12 w 59"/>
              <a:gd name="T27" fmla="*/ 49 h 64"/>
              <a:gd name="T28" fmla="*/ 8 w 59"/>
              <a:gd name="T29" fmla="*/ 49 h 64"/>
              <a:gd name="T30" fmla="*/ 2 w 59"/>
              <a:gd name="T31" fmla="*/ 51 h 64"/>
              <a:gd name="T32" fmla="*/ 0 w 59"/>
              <a:gd name="T33" fmla="*/ 64 h 64"/>
              <a:gd name="T34" fmla="*/ 6 w 59"/>
              <a:gd name="T35" fmla="*/ 64 h 64"/>
              <a:gd name="T36" fmla="*/ 12 w 59"/>
              <a:gd name="T37" fmla="*/ 62 h 64"/>
              <a:gd name="T38" fmla="*/ 18 w 59"/>
              <a:gd name="T39" fmla="*/ 61 h 64"/>
              <a:gd name="T40" fmla="*/ 23 w 59"/>
              <a:gd name="T41" fmla="*/ 58 h 64"/>
              <a:gd name="T42" fmla="*/ 29 w 59"/>
              <a:gd name="T43" fmla="*/ 55 h 64"/>
              <a:gd name="T44" fmla="*/ 33 w 59"/>
              <a:gd name="T45" fmla="*/ 52 h 64"/>
              <a:gd name="T46" fmla="*/ 38 w 59"/>
              <a:gd name="T47" fmla="*/ 49 h 64"/>
              <a:gd name="T48" fmla="*/ 42 w 59"/>
              <a:gd name="T49" fmla="*/ 45 h 64"/>
              <a:gd name="T50" fmla="*/ 46 w 59"/>
              <a:gd name="T51" fmla="*/ 41 h 64"/>
              <a:gd name="T52" fmla="*/ 48 w 59"/>
              <a:gd name="T53" fmla="*/ 35 h 64"/>
              <a:gd name="T54" fmla="*/ 51 w 59"/>
              <a:gd name="T55" fmla="*/ 31 h 64"/>
              <a:gd name="T56" fmla="*/ 53 w 59"/>
              <a:gd name="T57" fmla="*/ 26 h 64"/>
              <a:gd name="T58" fmla="*/ 56 w 59"/>
              <a:gd name="T59" fmla="*/ 20 h 64"/>
              <a:gd name="T60" fmla="*/ 57 w 59"/>
              <a:gd name="T61" fmla="*/ 13 h 64"/>
              <a:gd name="T62" fmla="*/ 59 w 59"/>
              <a:gd name="T63" fmla="*/ 7 h 64"/>
              <a:gd name="T64" fmla="*/ 59 w 59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47" y="0"/>
                </a:moveTo>
                <a:lnTo>
                  <a:pt x="47" y="3"/>
                </a:lnTo>
                <a:lnTo>
                  <a:pt x="47" y="6"/>
                </a:lnTo>
                <a:lnTo>
                  <a:pt x="46" y="9"/>
                </a:lnTo>
                <a:lnTo>
                  <a:pt x="46" y="12"/>
                </a:lnTo>
                <a:lnTo>
                  <a:pt x="46" y="13"/>
                </a:lnTo>
                <a:lnTo>
                  <a:pt x="44" y="16"/>
                </a:lnTo>
                <a:lnTo>
                  <a:pt x="44" y="19"/>
                </a:lnTo>
                <a:lnTo>
                  <a:pt x="43" y="20"/>
                </a:lnTo>
                <a:lnTo>
                  <a:pt x="42" y="23"/>
                </a:lnTo>
                <a:lnTo>
                  <a:pt x="42" y="24"/>
                </a:lnTo>
                <a:lnTo>
                  <a:pt x="40" y="27"/>
                </a:lnTo>
                <a:lnTo>
                  <a:pt x="39" y="28"/>
                </a:lnTo>
                <a:lnTo>
                  <a:pt x="38" y="31"/>
                </a:lnTo>
                <a:lnTo>
                  <a:pt x="36" y="33"/>
                </a:lnTo>
                <a:lnTo>
                  <a:pt x="35" y="34"/>
                </a:lnTo>
                <a:lnTo>
                  <a:pt x="33" y="35"/>
                </a:lnTo>
                <a:lnTo>
                  <a:pt x="31" y="38"/>
                </a:lnTo>
                <a:lnTo>
                  <a:pt x="30" y="40"/>
                </a:lnTo>
                <a:lnTo>
                  <a:pt x="29" y="41"/>
                </a:lnTo>
                <a:lnTo>
                  <a:pt x="26" y="42"/>
                </a:lnTo>
                <a:lnTo>
                  <a:pt x="25" y="44"/>
                </a:lnTo>
                <a:lnTo>
                  <a:pt x="22" y="45"/>
                </a:lnTo>
                <a:lnTo>
                  <a:pt x="21" y="45"/>
                </a:lnTo>
                <a:lnTo>
                  <a:pt x="18" y="47"/>
                </a:lnTo>
                <a:lnTo>
                  <a:pt x="17" y="48"/>
                </a:lnTo>
                <a:lnTo>
                  <a:pt x="14" y="48"/>
                </a:lnTo>
                <a:lnTo>
                  <a:pt x="12" y="49"/>
                </a:lnTo>
                <a:lnTo>
                  <a:pt x="10" y="49"/>
                </a:lnTo>
                <a:lnTo>
                  <a:pt x="8" y="49"/>
                </a:lnTo>
                <a:lnTo>
                  <a:pt x="5" y="51"/>
                </a:lnTo>
                <a:lnTo>
                  <a:pt x="2" y="51"/>
                </a:lnTo>
                <a:lnTo>
                  <a:pt x="0" y="51"/>
                </a:lnTo>
                <a:lnTo>
                  <a:pt x="0" y="64"/>
                </a:lnTo>
                <a:lnTo>
                  <a:pt x="4" y="64"/>
                </a:lnTo>
                <a:lnTo>
                  <a:pt x="6" y="64"/>
                </a:lnTo>
                <a:lnTo>
                  <a:pt x="9" y="62"/>
                </a:lnTo>
                <a:lnTo>
                  <a:pt x="12" y="62"/>
                </a:lnTo>
                <a:lnTo>
                  <a:pt x="14" y="61"/>
                </a:lnTo>
                <a:lnTo>
                  <a:pt x="18" y="61"/>
                </a:lnTo>
                <a:lnTo>
                  <a:pt x="21" y="59"/>
                </a:lnTo>
                <a:lnTo>
                  <a:pt x="23" y="58"/>
                </a:lnTo>
                <a:lnTo>
                  <a:pt x="26" y="57"/>
                </a:lnTo>
                <a:lnTo>
                  <a:pt x="29" y="55"/>
                </a:lnTo>
                <a:lnTo>
                  <a:pt x="30" y="54"/>
                </a:lnTo>
                <a:lnTo>
                  <a:pt x="33" y="52"/>
                </a:lnTo>
                <a:lnTo>
                  <a:pt x="35" y="51"/>
                </a:lnTo>
                <a:lnTo>
                  <a:pt x="38" y="49"/>
                </a:lnTo>
                <a:lnTo>
                  <a:pt x="39" y="47"/>
                </a:lnTo>
                <a:lnTo>
                  <a:pt x="42" y="45"/>
                </a:lnTo>
                <a:lnTo>
                  <a:pt x="43" y="42"/>
                </a:lnTo>
                <a:lnTo>
                  <a:pt x="46" y="41"/>
                </a:lnTo>
                <a:lnTo>
                  <a:pt x="47" y="38"/>
                </a:lnTo>
                <a:lnTo>
                  <a:pt x="48" y="35"/>
                </a:lnTo>
                <a:lnTo>
                  <a:pt x="50" y="33"/>
                </a:lnTo>
                <a:lnTo>
                  <a:pt x="51" y="31"/>
                </a:lnTo>
                <a:lnTo>
                  <a:pt x="52" y="28"/>
                </a:lnTo>
                <a:lnTo>
                  <a:pt x="53" y="26"/>
                </a:lnTo>
                <a:lnTo>
                  <a:pt x="55" y="23"/>
                </a:lnTo>
                <a:lnTo>
                  <a:pt x="56" y="20"/>
                </a:lnTo>
                <a:lnTo>
                  <a:pt x="56" y="17"/>
                </a:lnTo>
                <a:lnTo>
                  <a:pt x="57" y="13"/>
                </a:lnTo>
                <a:lnTo>
                  <a:pt x="57" y="10"/>
                </a:lnTo>
                <a:lnTo>
                  <a:pt x="59" y="7"/>
                </a:lnTo>
                <a:lnTo>
                  <a:pt x="59" y="5"/>
                </a:lnTo>
                <a:lnTo>
                  <a:pt x="59" y="0"/>
                </a:lnTo>
                <a:lnTo>
                  <a:pt x="47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30" name="Freeform 148"/>
          <p:cNvSpPr>
            <a:spLocks/>
          </p:cNvSpPr>
          <p:nvPr/>
        </p:nvSpPr>
        <p:spPr bwMode="auto">
          <a:xfrm>
            <a:off x="6464302" y="4560888"/>
            <a:ext cx="92075" cy="101600"/>
          </a:xfrm>
          <a:custGeom>
            <a:avLst/>
            <a:gdLst>
              <a:gd name="T0" fmla="*/ 3 w 58"/>
              <a:gd name="T1" fmla="*/ 64 h 64"/>
              <a:gd name="T2" fmla="*/ 8 w 58"/>
              <a:gd name="T3" fmla="*/ 62 h 64"/>
              <a:gd name="T4" fmla="*/ 15 w 58"/>
              <a:gd name="T5" fmla="*/ 61 h 64"/>
              <a:gd name="T6" fmla="*/ 20 w 58"/>
              <a:gd name="T7" fmla="*/ 59 h 64"/>
              <a:gd name="T8" fmla="*/ 25 w 58"/>
              <a:gd name="T9" fmla="*/ 57 h 64"/>
              <a:gd name="T10" fmla="*/ 30 w 58"/>
              <a:gd name="T11" fmla="*/ 54 h 64"/>
              <a:gd name="T12" fmla="*/ 34 w 58"/>
              <a:gd name="T13" fmla="*/ 51 h 64"/>
              <a:gd name="T14" fmla="*/ 38 w 58"/>
              <a:gd name="T15" fmla="*/ 47 h 64"/>
              <a:gd name="T16" fmla="*/ 42 w 58"/>
              <a:gd name="T17" fmla="*/ 42 h 64"/>
              <a:gd name="T18" fmla="*/ 46 w 58"/>
              <a:gd name="T19" fmla="*/ 38 h 64"/>
              <a:gd name="T20" fmla="*/ 49 w 58"/>
              <a:gd name="T21" fmla="*/ 33 h 64"/>
              <a:gd name="T22" fmla="*/ 53 w 58"/>
              <a:gd name="T23" fmla="*/ 28 h 64"/>
              <a:gd name="T24" fmla="*/ 54 w 58"/>
              <a:gd name="T25" fmla="*/ 23 h 64"/>
              <a:gd name="T26" fmla="*/ 57 w 58"/>
              <a:gd name="T27" fmla="*/ 17 h 64"/>
              <a:gd name="T28" fmla="*/ 57 w 58"/>
              <a:gd name="T29" fmla="*/ 10 h 64"/>
              <a:gd name="T30" fmla="*/ 58 w 58"/>
              <a:gd name="T31" fmla="*/ 5 h 64"/>
              <a:gd name="T32" fmla="*/ 46 w 58"/>
              <a:gd name="T33" fmla="*/ 0 h 64"/>
              <a:gd name="T34" fmla="*/ 46 w 58"/>
              <a:gd name="T35" fmla="*/ 6 h 64"/>
              <a:gd name="T36" fmla="*/ 45 w 58"/>
              <a:gd name="T37" fmla="*/ 12 h 64"/>
              <a:gd name="T38" fmla="*/ 44 w 58"/>
              <a:gd name="T39" fmla="*/ 16 h 64"/>
              <a:gd name="T40" fmla="*/ 42 w 58"/>
              <a:gd name="T41" fmla="*/ 20 h 64"/>
              <a:gd name="T42" fmla="*/ 41 w 58"/>
              <a:gd name="T43" fmla="*/ 24 h 64"/>
              <a:gd name="T44" fmla="*/ 38 w 58"/>
              <a:gd name="T45" fmla="*/ 28 h 64"/>
              <a:gd name="T46" fmla="*/ 36 w 58"/>
              <a:gd name="T47" fmla="*/ 33 h 64"/>
              <a:gd name="T48" fmla="*/ 33 w 58"/>
              <a:gd name="T49" fmla="*/ 35 h 64"/>
              <a:gd name="T50" fmla="*/ 29 w 58"/>
              <a:gd name="T51" fmla="*/ 40 h 64"/>
              <a:gd name="T52" fmla="*/ 25 w 58"/>
              <a:gd name="T53" fmla="*/ 42 h 64"/>
              <a:gd name="T54" fmla="*/ 21 w 58"/>
              <a:gd name="T55" fmla="*/ 45 h 64"/>
              <a:gd name="T56" fmla="*/ 17 w 58"/>
              <a:gd name="T57" fmla="*/ 47 h 64"/>
              <a:gd name="T58" fmla="*/ 13 w 58"/>
              <a:gd name="T59" fmla="*/ 48 h 64"/>
              <a:gd name="T60" fmla="*/ 10 w 58"/>
              <a:gd name="T61" fmla="*/ 49 h 64"/>
              <a:gd name="T62" fmla="*/ 4 w 58"/>
              <a:gd name="T63" fmla="*/ 51 h 64"/>
              <a:gd name="T64" fmla="*/ 0 w 58"/>
              <a:gd name="T65" fmla="*/ 51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4"/>
              <a:gd name="T101" fmla="*/ 58 w 58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4">
                <a:moveTo>
                  <a:pt x="0" y="64"/>
                </a:moveTo>
                <a:lnTo>
                  <a:pt x="3" y="64"/>
                </a:lnTo>
                <a:lnTo>
                  <a:pt x="6" y="64"/>
                </a:lnTo>
                <a:lnTo>
                  <a:pt x="8" y="62"/>
                </a:lnTo>
                <a:lnTo>
                  <a:pt x="11" y="62"/>
                </a:lnTo>
                <a:lnTo>
                  <a:pt x="15" y="61"/>
                </a:lnTo>
                <a:lnTo>
                  <a:pt x="17" y="61"/>
                </a:lnTo>
                <a:lnTo>
                  <a:pt x="20" y="59"/>
                </a:lnTo>
                <a:lnTo>
                  <a:pt x="23" y="58"/>
                </a:lnTo>
                <a:lnTo>
                  <a:pt x="25" y="57"/>
                </a:lnTo>
                <a:lnTo>
                  <a:pt x="28" y="55"/>
                </a:lnTo>
                <a:lnTo>
                  <a:pt x="30" y="54"/>
                </a:lnTo>
                <a:lnTo>
                  <a:pt x="32" y="52"/>
                </a:lnTo>
                <a:lnTo>
                  <a:pt x="34" y="51"/>
                </a:lnTo>
                <a:lnTo>
                  <a:pt x="37" y="49"/>
                </a:lnTo>
                <a:lnTo>
                  <a:pt x="38" y="47"/>
                </a:lnTo>
                <a:lnTo>
                  <a:pt x="41" y="45"/>
                </a:lnTo>
                <a:lnTo>
                  <a:pt x="42" y="42"/>
                </a:lnTo>
                <a:lnTo>
                  <a:pt x="45" y="41"/>
                </a:lnTo>
                <a:lnTo>
                  <a:pt x="46" y="38"/>
                </a:lnTo>
                <a:lnTo>
                  <a:pt x="47" y="35"/>
                </a:lnTo>
                <a:lnTo>
                  <a:pt x="49" y="33"/>
                </a:lnTo>
                <a:lnTo>
                  <a:pt x="51" y="31"/>
                </a:lnTo>
                <a:lnTo>
                  <a:pt x="53" y="28"/>
                </a:lnTo>
                <a:lnTo>
                  <a:pt x="53" y="26"/>
                </a:lnTo>
                <a:lnTo>
                  <a:pt x="54" y="23"/>
                </a:lnTo>
                <a:lnTo>
                  <a:pt x="55" y="20"/>
                </a:lnTo>
                <a:lnTo>
                  <a:pt x="57" y="17"/>
                </a:lnTo>
                <a:lnTo>
                  <a:pt x="57" y="13"/>
                </a:lnTo>
                <a:lnTo>
                  <a:pt x="57" y="10"/>
                </a:lnTo>
                <a:lnTo>
                  <a:pt x="58" y="7"/>
                </a:lnTo>
                <a:lnTo>
                  <a:pt x="58" y="5"/>
                </a:lnTo>
                <a:lnTo>
                  <a:pt x="58" y="0"/>
                </a:lnTo>
                <a:lnTo>
                  <a:pt x="46" y="0"/>
                </a:lnTo>
                <a:lnTo>
                  <a:pt x="46" y="3"/>
                </a:lnTo>
                <a:lnTo>
                  <a:pt x="46" y="6"/>
                </a:lnTo>
                <a:lnTo>
                  <a:pt x="46" y="9"/>
                </a:lnTo>
                <a:lnTo>
                  <a:pt x="45" y="12"/>
                </a:lnTo>
                <a:lnTo>
                  <a:pt x="45" y="13"/>
                </a:lnTo>
                <a:lnTo>
                  <a:pt x="44" y="16"/>
                </a:lnTo>
                <a:lnTo>
                  <a:pt x="44" y="19"/>
                </a:lnTo>
                <a:lnTo>
                  <a:pt x="42" y="20"/>
                </a:lnTo>
                <a:lnTo>
                  <a:pt x="41" y="23"/>
                </a:lnTo>
                <a:lnTo>
                  <a:pt x="41" y="24"/>
                </a:lnTo>
                <a:lnTo>
                  <a:pt x="40" y="27"/>
                </a:lnTo>
                <a:lnTo>
                  <a:pt x="38" y="28"/>
                </a:lnTo>
                <a:lnTo>
                  <a:pt x="37" y="31"/>
                </a:lnTo>
                <a:lnTo>
                  <a:pt x="36" y="33"/>
                </a:lnTo>
                <a:lnTo>
                  <a:pt x="34" y="34"/>
                </a:lnTo>
                <a:lnTo>
                  <a:pt x="33" y="35"/>
                </a:lnTo>
                <a:lnTo>
                  <a:pt x="30" y="38"/>
                </a:lnTo>
                <a:lnTo>
                  <a:pt x="29" y="40"/>
                </a:lnTo>
                <a:lnTo>
                  <a:pt x="28" y="41"/>
                </a:lnTo>
                <a:lnTo>
                  <a:pt x="25" y="42"/>
                </a:lnTo>
                <a:lnTo>
                  <a:pt x="24" y="44"/>
                </a:lnTo>
                <a:lnTo>
                  <a:pt x="21" y="45"/>
                </a:lnTo>
                <a:lnTo>
                  <a:pt x="20" y="45"/>
                </a:lnTo>
                <a:lnTo>
                  <a:pt x="17" y="47"/>
                </a:lnTo>
                <a:lnTo>
                  <a:pt x="16" y="48"/>
                </a:lnTo>
                <a:lnTo>
                  <a:pt x="13" y="48"/>
                </a:lnTo>
                <a:lnTo>
                  <a:pt x="11" y="49"/>
                </a:lnTo>
                <a:lnTo>
                  <a:pt x="10" y="49"/>
                </a:lnTo>
                <a:lnTo>
                  <a:pt x="7" y="49"/>
                </a:lnTo>
                <a:lnTo>
                  <a:pt x="4" y="51"/>
                </a:lnTo>
                <a:lnTo>
                  <a:pt x="2" y="51"/>
                </a:lnTo>
                <a:lnTo>
                  <a:pt x="0" y="51"/>
                </a:lnTo>
                <a:lnTo>
                  <a:pt x="0" y="6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31" name="Freeform 149"/>
          <p:cNvSpPr>
            <a:spLocks/>
          </p:cNvSpPr>
          <p:nvPr/>
        </p:nvSpPr>
        <p:spPr bwMode="auto">
          <a:xfrm>
            <a:off x="6370638" y="4560888"/>
            <a:ext cx="93662" cy="101600"/>
          </a:xfrm>
          <a:custGeom>
            <a:avLst/>
            <a:gdLst>
              <a:gd name="T0" fmla="*/ 0 w 59"/>
              <a:gd name="T1" fmla="*/ 5 h 64"/>
              <a:gd name="T2" fmla="*/ 2 w 59"/>
              <a:gd name="T3" fmla="*/ 10 h 64"/>
              <a:gd name="T4" fmla="*/ 3 w 59"/>
              <a:gd name="T5" fmla="*/ 17 h 64"/>
              <a:gd name="T6" fmla="*/ 4 w 59"/>
              <a:gd name="T7" fmla="*/ 23 h 64"/>
              <a:gd name="T8" fmla="*/ 7 w 59"/>
              <a:gd name="T9" fmla="*/ 28 h 64"/>
              <a:gd name="T10" fmla="*/ 10 w 59"/>
              <a:gd name="T11" fmla="*/ 33 h 64"/>
              <a:gd name="T12" fmla="*/ 12 w 59"/>
              <a:gd name="T13" fmla="*/ 38 h 64"/>
              <a:gd name="T14" fmla="*/ 16 w 59"/>
              <a:gd name="T15" fmla="*/ 42 h 64"/>
              <a:gd name="T16" fmla="*/ 20 w 59"/>
              <a:gd name="T17" fmla="*/ 47 h 64"/>
              <a:gd name="T18" fmla="*/ 24 w 59"/>
              <a:gd name="T19" fmla="*/ 51 h 64"/>
              <a:gd name="T20" fmla="*/ 29 w 59"/>
              <a:gd name="T21" fmla="*/ 54 h 64"/>
              <a:gd name="T22" fmla="*/ 33 w 59"/>
              <a:gd name="T23" fmla="*/ 57 h 64"/>
              <a:gd name="T24" fmla="*/ 38 w 59"/>
              <a:gd name="T25" fmla="*/ 59 h 64"/>
              <a:gd name="T26" fmla="*/ 44 w 59"/>
              <a:gd name="T27" fmla="*/ 61 h 64"/>
              <a:gd name="T28" fmla="*/ 50 w 59"/>
              <a:gd name="T29" fmla="*/ 62 h 64"/>
              <a:gd name="T30" fmla="*/ 55 w 59"/>
              <a:gd name="T31" fmla="*/ 64 h 64"/>
              <a:gd name="T32" fmla="*/ 59 w 59"/>
              <a:gd name="T33" fmla="*/ 51 h 64"/>
              <a:gd name="T34" fmla="*/ 54 w 59"/>
              <a:gd name="T35" fmla="*/ 51 h 64"/>
              <a:gd name="T36" fmla="*/ 49 w 59"/>
              <a:gd name="T37" fmla="*/ 49 h 64"/>
              <a:gd name="T38" fmla="*/ 45 w 59"/>
              <a:gd name="T39" fmla="*/ 48 h 64"/>
              <a:gd name="T40" fmla="*/ 41 w 59"/>
              <a:gd name="T41" fmla="*/ 47 h 64"/>
              <a:gd name="T42" fmla="*/ 37 w 59"/>
              <a:gd name="T43" fmla="*/ 45 h 64"/>
              <a:gd name="T44" fmla="*/ 33 w 59"/>
              <a:gd name="T45" fmla="*/ 42 h 64"/>
              <a:gd name="T46" fmla="*/ 29 w 59"/>
              <a:gd name="T47" fmla="*/ 40 h 64"/>
              <a:gd name="T48" fmla="*/ 27 w 59"/>
              <a:gd name="T49" fmla="*/ 35 h 64"/>
              <a:gd name="T50" fmla="*/ 23 w 59"/>
              <a:gd name="T51" fmla="*/ 33 h 64"/>
              <a:gd name="T52" fmla="*/ 20 w 59"/>
              <a:gd name="T53" fmla="*/ 28 h 64"/>
              <a:gd name="T54" fmla="*/ 17 w 59"/>
              <a:gd name="T55" fmla="*/ 24 h 64"/>
              <a:gd name="T56" fmla="*/ 16 w 59"/>
              <a:gd name="T57" fmla="*/ 20 h 64"/>
              <a:gd name="T58" fmla="*/ 15 w 59"/>
              <a:gd name="T59" fmla="*/ 16 h 64"/>
              <a:gd name="T60" fmla="*/ 14 w 59"/>
              <a:gd name="T61" fmla="*/ 12 h 64"/>
              <a:gd name="T62" fmla="*/ 12 w 59"/>
              <a:gd name="T63" fmla="*/ 6 h 64"/>
              <a:gd name="T64" fmla="*/ 12 w 59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0" y="0"/>
                </a:moveTo>
                <a:lnTo>
                  <a:pt x="0" y="5"/>
                </a:lnTo>
                <a:lnTo>
                  <a:pt x="0" y="7"/>
                </a:lnTo>
                <a:lnTo>
                  <a:pt x="2" y="10"/>
                </a:lnTo>
                <a:lnTo>
                  <a:pt x="2" y="13"/>
                </a:lnTo>
                <a:lnTo>
                  <a:pt x="3" y="17"/>
                </a:lnTo>
                <a:lnTo>
                  <a:pt x="3" y="20"/>
                </a:lnTo>
                <a:lnTo>
                  <a:pt x="4" y="23"/>
                </a:lnTo>
                <a:lnTo>
                  <a:pt x="6" y="26"/>
                </a:lnTo>
                <a:lnTo>
                  <a:pt x="7" y="28"/>
                </a:lnTo>
                <a:lnTo>
                  <a:pt x="8" y="31"/>
                </a:lnTo>
                <a:lnTo>
                  <a:pt x="10" y="33"/>
                </a:lnTo>
                <a:lnTo>
                  <a:pt x="11" y="35"/>
                </a:lnTo>
                <a:lnTo>
                  <a:pt x="12" y="38"/>
                </a:lnTo>
                <a:lnTo>
                  <a:pt x="14" y="41"/>
                </a:lnTo>
                <a:lnTo>
                  <a:pt x="16" y="42"/>
                </a:lnTo>
                <a:lnTo>
                  <a:pt x="17" y="45"/>
                </a:lnTo>
                <a:lnTo>
                  <a:pt x="20" y="47"/>
                </a:lnTo>
                <a:lnTo>
                  <a:pt x="21" y="49"/>
                </a:lnTo>
                <a:lnTo>
                  <a:pt x="24" y="51"/>
                </a:lnTo>
                <a:lnTo>
                  <a:pt x="27" y="52"/>
                </a:lnTo>
                <a:lnTo>
                  <a:pt x="29" y="54"/>
                </a:lnTo>
                <a:lnTo>
                  <a:pt x="31" y="55"/>
                </a:lnTo>
                <a:lnTo>
                  <a:pt x="33" y="57"/>
                </a:lnTo>
                <a:lnTo>
                  <a:pt x="36" y="58"/>
                </a:lnTo>
                <a:lnTo>
                  <a:pt x="38" y="59"/>
                </a:lnTo>
                <a:lnTo>
                  <a:pt x="41" y="61"/>
                </a:lnTo>
                <a:lnTo>
                  <a:pt x="44" y="61"/>
                </a:lnTo>
                <a:lnTo>
                  <a:pt x="48" y="62"/>
                </a:lnTo>
                <a:lnTo>
                  <a:pt x="50" y="62"/>
                </a:lnTo>
                <a:lnTo>
                  <a:pt x="53" y="64"/>
                </a:lnTo>
                <a:lnTo>
                  <a:pt x="55" y="64"/>
                </a:lnTo>
                <a:lnTo>
                  <a:pt x="59" y="64"/>
                </a:lnTo>
                <a:lnTo>
                  <a:pt x="59" y="51"/>
                </a:lnTo>
                <a:lnTo>
                  <a:pt x="57" y="51"/>
                </a:lnTo>
                <a:lnTo>
                  <a:pt x="54" y="51"/>
                </a:lnTo>
                <a:lnTo>
                  <a:pt x="52" y="49"/>
                </a:lnTo>
                <a:lnTo>
                  <a:pt x="49" y="49"/>
                </a:lnTo>
                <a:lnTo>
                  <a:pt x="48" y="49"/>
                </a:lnTo>
                <a:lnTo>
                  <a:pt x="45" y="48"/>
                </a:lnTo>
                <a:lnTo>
                  <a:pt x="42" y="48"/>
                </a:lnTo>
                <a:lnTo>
                  <a:pt x="41" y="47"/>
                </a:lnTo>
                <a:lnTo>
                  <a:pt x="38" y="45"/>
                </a:lnTo>
                <a:lnTo>
                  <a:pt x="37" y="45"/>
                </a:lnTo>
                <a:lnTo>
                  <a:pt x="35" y="44"/>
                </a:lnTo>
                <a:lnTo>
                  <a:pt x="33" y="42"/>
                </a:lnTo>
                <a:lnTo>
                  <a:pt x="31" y="41"/>
                </a:lnTo>
                <a:lnTo>
                  <a:pt x="29" y="40"/>
                </a:lnTo>
                <a:lnTo>
                  <a:pt x="28" y="38"/>
                </a:lnTo>
                <a:lnTo>
                  <a:pt x="27" y="35"/>
                </a:lnTo>
                <a:lnTo>
                  <a:pt x="24" y="34"/>
                </a:lnTo>
                <a:lnTo>
                  <a:pt x="23" y="33"/>
                </a:lnTo>
                <a:lnTo>
                  <a:pt x="21" y="31"/>
                </a:lnTo>
                <a:lnTo>
                  <a:pt x="20" y="28"/>
                </a:lnTo>
                <a:lnTo>
                  <a:pt x="19" y="27"/>
                </a:lnTo>
                <a:lnTo>
                  <a:pt x="17" y="24"/>
                </a:lnTo>
                <a:lnTo>
                  <a:pt x="17" y="23"/>
                </a:lnTo>
                <a:lnTo>
                  <a:pt x="16" y="20"/>
                </a:lnTo>
                <a:lnTo>
                  <a:pt x="15" y="19"/>
                </a:lnTo>
                <a:lnTo>
                  <a:pt x="15" y="16"/>
                </a:lnTo>
                <a:lnTo>
                  <a:pt x="14" y="13"/>
                </a:lnTo>
                <a:lnTo>
                  <a:pt x="14" y="12"/>
                </a:lnTo>
                <a:lnTo>
                  <a:pt x="14" y="9"/>
                </a:lnTo>
                <a:lnTo>
                  <a:pt x="12" y="6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32" name="Freeform 150"/>
          <p:cNvSpPr>
            <a:spLocks/>
          </p:cNvSpPr>
          <p:nvPr/>
        </p:nvSpPr>
        <p:spPr bwMode="auto">
          <a:xfrm>
            <a:off x="6205538" y="4560888"/>
            <a:ext cx="93662" cy="101600"/>
          </a:xfrm>
          <a:custGeom>
            <a:avLst/>
            <a:gdLst>
              <a:gd name="T0" fmla="*/ 56 w 59"/>
              <a:gd name="T1" fmla="*/ 51 h 64"/>
              <a:gd name="T2" fmla="*/ 51 w 59"/>
              <a:gd name="T3" fmla="*/ 49 h 64"/>
              <a:gd name="T4" fmla="*/ 47 w 59"/>
              <a:gd name="T5" fmla="*/ 49 h 64"/>
              <a:gd name="T6" fmla="*/ 43 w 59"/>
              <a:gd name="T7" fmla="*/ 48 h 64"/>
              <a:gd name="T8" fmla="*/ 38 w 59"/>
              <a:gd name="T9" fmla="*/ 45 h 64"/>
              <a:gd name="T10" fmla="*/ 34 w 59"/>
              <a:gd name="T11" fmla="*/ 44 h 64"/>
              <a:gd name="T12" fmla="*/ 31 w 59"/>
              <a:gd name="T13" fmla="*/ 41 h 64"/>
              <a:gd name="T14" fmla="*/ 27 w 59"/>
              <a:gd name="T15" fmla="*/ 38 h 64"/>
              <a:gd name="T16" fmla="*/ 25 w 59"/>
              <a:gd name="T17" fmla="*/ 34 h 64"/>
              <a:gd name="T18" fmla="*/ 21 w 59"/>
              <a:gd name="T19" fmla="*/ 31 h 64"/>
              <a:gd name="T20" fmla="*/ 18 w 59"/>
              <a:gd name="T21" fmla="*/ 27 h 64"/>
              <a:gd name="T22" fmla="*/ 17 w 59"/>
              <a:gd name="T23" fmla="*/ 23 h 64"/>
              <a:gd name="T24" fmla="*/ 14 w 59"/>
              <a:gd name="T25" fmla="*/ 19 h 64"/>
              <a:gd name="T26" fmla="*/ 13 w 59"/>
              <a:gd name="T27" fmla="*/ 13 h 64"/>
              <a:gd name="T28" fmla="*/ 13 w 59"/>
              <a:gd name="T29" fmla="*/ 9 h 64"/>
              <a:gd name="T30" fmla="*/ 12 w 59"/>
              <a:gd name="T31" fmla="*/ 3 h 64"/>
              <a:gd name="T32" fmla="*/ 0 w 59"/>
              <a:gd name="T33" fmla="*/ 0 h 64"/>
              <a:gd name="T34" fmla="*/ 1 w 59"/>
              <a:gd name="T35" fmla="*/ 7 h 64"/>
              <a:gd name="T36" fmla="*/ 1 w 59"/>
              <a:gd name="T37" fmla="*/ 13 h 64"/>
              <a:gd name="T38" fmla="*/ 2 w 59"/>
              <a:gd name="T39" fmla="*/ 20 h 64"/>
              <a:gd name="T40" fmla="*/ 5 w 59"/>
              <a:gd name="T41" fmla="*/ 26 h 64"/>
              <a:gd name="T42" fmla="*/ 8 w 59"/>
              <a:gd name="T43" fmla="*/ 31 h 64"/>
              <a:gd name="T44" fmla="*/ 10 w 59"/>
              <a:gd name="T45" fmla="*/ 35 h 64"/>
              <a:gd name="T46" fmla="*/ 13 w 59"/>
              <a:gd name="T47" fmla="*/ 41 h 64"/>
              <a:gd name="T48" fmla="*/ 17 w 59"/>
              <a:gd name="T49" fmla="*/ 45 h 64"/>
              <a:gd name="T50" fmla="*/ 21 w 59"/>
              <a:gd name="T51" fmla="*/ 49 h 64"/>
              <a:gd name="T52" fmla="*/ 26 w 59"/>
              <a:gd name="T53" fmla="*/ 52 h 64"/>
              <a:gd name="T54" fmla="*/ 31 w 59"/>
              <a:gd name="T55" fmla="*/ 55 h 64"/>
              <a:gd name="T56" fmla="*/ 35 w 59"/>
              <a:gd name="T57" fmla="*/ 58 h 64"/>
              <a:gd name="T58" fmla="*/ 42 w 59"/>
              <a:gd name="T59" fmla="*/ 61 h 64"/>
              <a:gd name="T60" fmla="*/ 47 w 59"/>
              <a:gd name="T61" fmla="*/ 62 h 64"/>
              <a:gd name="T62" fmla="*/ 52 w 59"/>
              <a:gd name="T63" fmla="*/ 64 h 64"/>
              <a:gd name="T64" fmla="*/ 59 w 59"/>
              <a:gd name="T65" fmla="*/ 64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59" y="51"/>
                </a:moveTo>
                <a:lnTo>
                  <a:pt x="56" y="51"/>
                </a:lnTo>
                <a:lnTo>
                  <a:pt x="53" y="51"/>
                </a:lnTo>
                <a:lnTo>
                  <a:pt x="51" y="49"/>
                </a:lnTo>
                <a:lnTo>
                  <a:pt x="49" y="49"/>
                </a:lnTo>
                <a:lnTo>
                  <a:pt x="47" y="49"/>
                </a:lnTo>
                <a:lnTo>
                  <a:pt x="44" y="48"/>
                </a:lnTo>
                <a:lnTo>
                  <a:pt x="43" y="48"/>
                </a:lnTo>
                <a:lnTo>
                  <a:pt x="40" y="47"/>
                </a:lnTo>
                <a:lnTo>
                  <a:pt x="38" y="45"/>
                </a:lnTo>
                <a:lnTo>
                  <a:pt x="36" y="45"/>
                </a:lnTo>
                <a:lnTo>
                  <a:pt x="34" y="44"/>
                </a:lnTo>
                <a:lnTo>
                  <a:pt x="32" y="42"/>
                </a:lnTo>
                <a:lnTo>
                  <a:pt x="31" y="41"/>
                </a:lnTo>
                <a:lnTo>
                  <a:pt x="29" y="40"/>
                </a:lnTo>
                <a:lnTo>
                  <a:pt x="27" y="38"/>
                </a:lnTo>
                <a:lnTo>
                  <a:pt x="26" y="35"/>
                </a:lnTo>
                <a:lnTo>
                  <a:pt x="25" y="34"/>
                </a:lnTo>
                <a:lnTo>
                  <a:pt x="22" y="33"/>
                </a:lnTo>
                <a:lnTo>
                  <a:pt x="21" y="31"/>
                </a:lnTo>
                <a:lnTo>
                  <a:pt x="19" y="28"/>
                </a:lnTo>
                <a:lnTo>
                  <a:pt x="18" y="27"/>
                </a:lnTo>
                <a:lnTo>
                  <a:pt x="18" y="24"/>
                </a:lnTo>
                <a:lnTo>
                  <a:pt x="17" y="23"/>
                </a:lnTo>
                <a:lnTo>
                  <a:pt x="15" y="20"/>
                </a:lnTo>
                <a:lnTo>
                  <a:pt x="14" y="19"/>
                </a:lnTo>
                <a:lnTo>
                  <a:pt x="14" y="16"/>
                </a:lnTo>
                <a:lnTo>
                  <a:pt x="13" y="13"/>
                </a:lnTo>
                <a:lnTo>
                  <a:pt x="13" y="12"/>
                </a:lnTo>
                <a:lnTo>
                  <a:pt x="13" y="9"/>
                </a:lnTo>
                <a:lnTo>
                  <a:pt x="12" y="6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lnTo>
                  <a:pt x="0" y="5"/>
                </a:lnTo>
                <a:lnTo>
                  <a:pt x="1" y="7"/>
                </a:lnTo>
                <a:lnTo>
                  <a:pt x="1" y="10"/>
                </a:lnTo>
                <a:lnTo>
                  <a:pt x="1" y="13"/>
                </a:lnTo>
                <a:lnTo>
                  <a:pt x="2" y="17"/>
                </a:lnTo>
                <a:lnTo>
                  <a:pt x="2" y="20"/>
                </a:lnTo>
                <a:lnTo>
                  <a:pt x="4" y="23"/>
                </a:lnTo>
                <a:lnTo>
                  <a:pt x="5" y="26"/>
                </a:lnTo>
                <a:lnTo>
                  <a:pt x="6" y="28"/>
                </a:lnTo>
                <a:lnTo>
                  <a:pt x="8" y="31"/>
                </a:lnTo>
                <a:lnTo>
                  <a:pt x="9" y="33"/>
                </a:lnTo>
                <a:lnTo>
                  <a:pt x="10" y="35"/>
                </a:lnTo>
                <a:lnTo>
                  <a:pt x="12" y="38"/>
                </a:lnTo>
                <a:lnTo>
                  <a:pt x="13" y="41"/>
                </a:lnTo>
                <a:lnTo>
                  <a:pt x="15" y="42"/>
                </a:lnTo>
                <a:lnTo>
                  <a:pt x="17" y="45"/>
                </a:lnTo>
                <a:lnTo>
                  <a:pt x="19" y="47"/>
                </a:lnTo>
                <a:lnTo>
                  <a:pt x="21" y="49"/>
                </a:lnTo>
                <a:lnTo>
                  <a:pt x="23" y="51"/>
                </a:lnTo>
                <a:lnTo>
                  <a:pt x="26" y="52"/>
                </a:lnTo>
                <a:lnTo>
                  <a:pt x="29" y="54"/>
                </a:lnTo>
                <a:lnTo>
                  <a:pt x="31" y="55"/>
                </a:lnTo>
                <a:lnTo>
                  <a:pt x="32" y="57"/>
                </a:lnTo>
                <a:lnTo>
                  <a:pt x="35" y="58"/>
                </a:lnTo>
                <a:lnTo>
                  <a:pt x="38" y="59"/>
                </a:lnTo>
                <a:lnTo>
                  <a:pt x="42" y="61"/>
                </a:lnTo>
                <a:lnTo>
                  <a:pt x="44" y="61"/>
                </a:lnTo>
                <a:lnTo>
                  <a:pt x="47" y="62"/>
                </a:lnTo>
                <a:lnTo>
                  <a:pt x="49" y="62"/>
                </a:lnTo>
                <a:lnTo>
                  <a:pt x="52" y="64"/>
                </a:lnTo>
                <a:lnTo>
                  <a:pt x="55" y="64"/>
                </a:lnTo>
                <a:lnTo>
                  <a:pt x="59" y="64"/>
                </a:lnTo>
                <a:lnTo>
                  <a:pt x="59" y="5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33" name="Freeform 151"/>
          <p:cNvSpPr>
            <a:spLocks/>
          </p:cNvSpPr>
          <p:nvPr/>
        </p:nvSpPr>
        <p:spPr bwMode="auto">
          <a:xfrm>
            <a:off x="6299200" y="4560888"/>
            <a:ext cx="90488" cy="101600"/>
          </a:xfrm>
          <a:custGeom>
            <a:avLst/>
            <a:gdLst>
              <a:gd name="T0" fmla="*/ 45 w 57"/>
              <a:gd name="T1" fmla="*/ 3 h 64"/>
              <a:gd name="T2" fmla="*/ 45 w 57"/>
              <a:gd name="T3" fmla="*/ 9 h 64"/>
              <a:gd name="T4" fmla="*/ 44 w 57"/>
              <a:gd name="T5" fmla="*/ 13 h 64"/>
              <a:gd name="T6" fmla="*/ 43 w 57"/>
              <a:gd name="T7" fmla="*/ 19 h 64"/>
              <a:gd name="T8" fmla="*/ 42 w 57"/>
              <a:gd name="T9" fmla="*/ 23 h 64"/>
              <a:gd name="T10" fmla="*/ 39 w 57"/>
              <a:gd name="T11" fmla="*/ 27 h 64"/>
              <a:gd name="T12" fmla="*/ 36 w 57"/>
              <a:gd name="T13" fmla="*/ 31 h 64"/>
              <a:gd name="T14" fmla="*/ 34 w 57"/>
              <a:gd name="T15" fmla="*/ 34 h 64"/>
              <a:gd name="T16" fmla="*/ 31 w 57"/>
              <a:gd name="T17" fmla="*/ 38 h 64"/>
              <a:gd name="T18" fmla="*/ 27 w 57"/>
              <a:gd name="T19" fmla="*/ 41 h 64"/>
              <a:gd name="T20" fmla="*/ 23 w 57"/>
              <a:gd name="T21" fmla="*/ 44 h 64"/>
              <a:gd name="T22" fmla="*/ 19 w 57"/>
              <a:gd name="T23" fmla="*/ 45 h 64"/>
              <a:gd name="T24" fmla="*/ 15 w 57"/>
              <a:gd name="T25" fmla="*/ 48 h 64"/>
              <a:gd name="T26" fmla="*/ 11 w 57"/>
              <a:gd name="T27" fmla="*/ 49 h 64"/>
              <a:gd name="T28" fmla="*/ 6 w 57"/>
              <a:gd name="T29" fmla="*/ 49 h 64"/>
              <a:gd name="T30" fmla="*/ 2 w 57"/>
              <a:gd name="T31" fmla="*/ 51 h 64"/>
              <a:gd name="T32" fmla="*/ 0 w 57"/>
              <a:gd name="T33" fmla="*/ 64 h 64"/>
              <a:gd name="T34" fmla="*/ 5 w 57"/>
              <a:gd name="T35" fmla="*/ 64 h 64"/>
              <a:gd name="T36" fmla="*/ 11 w 57"/>
              <a:gd name="T37" fmla="*/ 62 h 64"/>
              <a:gd name="T38" fmla="*/ 17 w 57"/>
              <a:gd name="T39" fmla="*/ 61 h 64"/>
              <a:gd name="T40" fmla="*/ 22 w 57"/>
              <a:gd name="T41" fmla="*/ 58 h 64"/>
              <a:gd name="T42" fmla="*/ 27 w 57"/>
              <a:gd name="T43" fmla="*/ 55 h 64"/>
              <a:gd name="T44" fmla="*/ 32 w 57"/>
              <a:gd name="T45" fmla="*/ 52 h 64"/>
              <a:gd name="T46" fmla="*/ 36 w 57"/>
              <a:gd name="T47" fmla="*/ 49 h 64"/>
              <a:gd name="T48" fmla="*/ 40 w 57"/>
              <a:gd name="T49" fmla="*/ 45 h 64"/>
              <a:gd name="T50" fmla="*/ 44 w 57"/>
              <a:gd name="T51" fmla="*/ 41 h 64"/>
              <a:gd name="T52" fmla="*/ 48 w 57"/>
              <a:gd name="T53" fmla="*/ 35 h 64"/>
              <a:gd name="T54" fmla="*/ 51 w 57"/>
              <a:gd name="T55" fmla="*/ 31 h 64"/>
              <a:gd name="T56" fmla="*/ 53 w 57"/>
              <a:gd name="T57" fmla="*/ 26 h 64"/>
              <a:gd name="T58" fmla="*/ 55 w 57"/>
              <a:gd name="T59" fmla="*/ 20 h 64"/>
              <a:gd name="T60" fmla="*/ 56 w 57"/>
              <a:gd name="T61" fmla="*/ 13 h 64"/>
              <a:gd name="T62" fmla="*/ 57 w 57"/>
              <a:gd name="T63" fmla="*/ 7 h 64"/>
              <a:gd name="T64" fmla="*/ 57 w 57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4"/>
              <a:gd name="T101" fmla="*/ 57 w 57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4">
                <a:moveTo>
                  <a:pt x="45" y="0"/>
                </a:moveTo>
                <a:lnTo>
                  <a:pt x="45" y="3"/>
                </a:lnTo>
                <a:lnTo>
                  <a:pt x="45" y="6"/>
                </a:lnTo>
                <a:lnTo>
                  <a:pt x="45" y="9"/>
                </a:lnTo>
                <a:lnTo>
                  <a:pt x="44" y="12"/>
                </a:lnTo>
                <a:lnTo>
                  <a:pt x="44" y="13"/>
                </a:lnTo>
                <a:lnTo>
                  <a:pt x="44" y="16"/>
                </a:lnTo>
                <a:lnTo>
                  <a:pt x="43" y="19"/>
                </a:lnTo>
                <a:lnTo>
                  <a:pt x="42" y="20"/>
                </a:lnTo>
                <a:lnTo>
                  <a:pt x="42" y="23"/>
                </a:lnTo>
                <a:lnTo>
                  <a:pt x="40" y="24"/>
                </a:lnTo>
                <a:lnTo>
                  <a:pt x="39" y="27"/>
                </a:lnTo>
                <a:lnTo>
                  <a:pt x="38" y="28"/>
                </a:lnTo>
                <a:lnTo>
                  <a:pt x="36" y="31"/>
                </a:lnTo>
                <a:lnTo>
                  <a:pt x="35" y="33"/>
                </a:lnTo>
                <a:lnTo>
                  <a:pt x="34" y="34"/>
                </a:lnTo>
                <a:lnTo>
                  <a:pt x="32" y="35"/>
                </a:lnTo>
                <a:lnTo>
                  <a:pt x="31" y="38"/>
                </a:lnTo>
                <a:lnTo>
                  <a:pt x="28" y="40"/>
                </a:lnTo>
                <a:lnTo>
                  <a:pt x="27" y="41"/>
                </a:lnTo>
                <a:lnTo>
                  <a:pt x="25" y="42"/>
                </a:lnTo>
                <a:lnTo>
                  <a:pt x="23" y="44"/>
                </a:lnTo>
                <a:lnTo>
                  <a:pt x="22" y="45"/>
                </a:lnTo>
                <a:lnTo>
                  <a:pt x="19" y="45"/>
                </a:lnTo>
                <a:lnTo>
                  <a:pt x="17" y="47"/>
                </a:lnTo>
                <a:lnTo>
                  <a:pt x="15" y="48"/>
                </a:lnTo>
                <a:lnTo>
                  <a:pt x="13" y="48"/>
                </a:lnTo>
                <a:lnTo>
                  <a:pt x="11" y="49"/>
                </a:lnTo>
                <a:lnTo>
                  <a:pt x="9" y="49"/>
                </a:lnTo>
                <a:lnTo>
                  <a:pt x="6" y="49"/>
                </a:lnTo>
                <a:lnTo>
                  <a:pt x="4" y="51"/>
                </a:lnTo>
                <a:lnTo>
                  <a:pt x="2" y="51"/>
                </a:lnTo>
                <a:lnTo>
                  <a:pt x="0" y="51"/>
                </a:lnTo>
                <a:lnTo>
                  <a:pt x="0" y="64"/>
                </a:lnTo>
                <a:lnTo>
                  <a:pt x="2" y="64"/>
                </a:lnTo>
                <a:lnTo>
                  <a:pt x="5" y="64"/>
                </a:lnTo>
                <a:lnTo>
                  <a:pt x="8" y="62"/>
                </a:lnTo>
                <a:lnTo>
                  <a:pt x="11" y="62"/>
                </a:lnTo>
                <a:lnTo>
                  <a:pt x="14" y="61"/>
                </a:lnTo>
                <a:lnTo>
                  <a:pt x="17" y="61"/>
                </a:lnTo>
                <a:lnTo>
                  <a:pt x="19" y="59"/>
                </a:lnTo>
                <a:lnTo>
                  <a:pt x="22" y="58"/>
                </a:lnTo>
                <a:lnTo>
                  <a:pt x="25" y="57"/>
                </a:lnTo>
                <a:lnTo>
                  <a:pt x="27" y="55"/>
                </a:lnTo>
                <a:lnTo>
                  <a:pt x="30" y="54"/>
                </a:lnTo>
                <a:lnTo>
                  <a:pt x="32" y="52"/>
                </a:lnTo>
                <a:lnTo>
                  <a:pt x="34" y="51"/>
                </a:lnTo>
                <a:lnTo>
                  <a:pt x="36" y="49"/>
                </a:lnTo>
                <a:lnTo>
                  <a:pt x="39" y="47"/>
                </a:lnTo>
                <a:lnTo>
                  <a:pt x="40" y="45"/>
                </a:lnTo>
                <a:lnTo>
                  <a:pt x="43" y="42"/>
                </a:lnTo>
                <a:lnTo>
                  <a:pt x="44" y="41"/>
                </a:lnTo>
                <a:lnTo>
                  <a:pt x="45" y="38"/>
                </a:lnTo>
                <a:lnTo>
                  <a:pt x="48" y="35"/>
                </a:lnTo>
                <a:lnTo>
                  <a:pt x="49" y="33"/>
                </a:lnTo>
                <a:lnTo>
                  <a:pt x="51" y="31"/>
                </a:lnTo>
                <a:lnTo>
                  <a:pt x="52" y="28"/>
                </a:lnTo>
                <a:lnTo>
                  <a:pt x="53" y="26"/>
                </a:lnTo>
                <a:lnTo>
                  <a:pt x="53" y="23"/>
                </a:lnTo>
                <a:lnTo>
                  <a:pt x="55" y="20"/>
                </a:lnTo>
                <a:lnTo>
                  <a:pt x="56" y="17"/>
                </a:lnTo>
                <a:lnTo>
                  <a:pt x="56" y="13"/>
                </a:lnTo>
                <a:lnTo>
                  <a:pt x="57" y="10"/>
                </a:lnTo>
                <a:lnTo>
                  <a:pt x="57" y="7"/>
                </a:lnTo>
                <a:lnTo>
                  <a:pt x="57" y="5"/>
                </a:lnTo>
                <a:lnTo>
                  <a:pt x="57" y="0"/>
                </a:lnTo>
                <a:lnTo>
                  <a:pt x="4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34" name="Freeform 152"/>
          <p:cNvSpPr>
            <a:spLocks/>
          </p:cNvSpPr>
          <p:nvPr/>
        </p:nvSpPr>
        <p:spPr bwMode="auto">
          <a:xfrm>
            <a:off x="6132515" y="4560888"/>
            <a:ext cx="92075" cy="101600"/>
          </a:xfrm>
          <a:custGeom>
            <a:avLst/>
            <a:gdLst>
              <a:gd name="T0" fmla="*/ 3 w 58"/>
              <a:gd name="T1" fmla="*/ 64 h 64"/>
              <a:gd name="T2" fmla="*/ 9 w 58"/>
              <a:gd name="T3" fmla="*/ 62 h 64"/>
              <a:gd name="T4" fmla="*/ 14 w 58"/>
              <a:gd name="T5" fmla="*/ 61 h 64"/>
              <a:gd name="T6" fmla="*/ 20 w 58"/>
              <a:gd name="T7" fmla="*/ 59 h 64"/>
              <a:gd name="T8" fmla="*/ 25 w 58"/>
              <a:gd name="T9" fmla="*/ 57 h 64"/>
              <a:gd name="T10" fmla="*/ 30 w 58"/>
              <a:gd name="T11" fmla="*/ 54 h 64"/>
              <a:gd name="T12" fmla="*/ 34 w 58"/>
              <a:gd name="T13" fmla="*/ 51 h 64"/>
              <a:gd name="T14" fmla="*/ 39 w 58"/>
              <a:gd name="T15" fmla="*/ 47 h 64"/>
              <a:gd name="T16" fmla="*/ 43 w 58"/>
              <a:gd name="T17" fmla="*/ 42 h 64"/>
              <a:gd name="T18" fmla="*/ 46 w 58"/>
              <a:gd name="T19" fmla="*/ 38 h 64"/>
              <a:gd name="T20" fmla="*/ 50 w 58"/>
              <a:gd name="T21" fmla="*/ 33 h 64"/>
              <a:gd name="T22" fmla="*/ 52 w 58"/>
              <a:gd name="T23" fmla="*/ 28 h 64"/>
              <a:gd name="T24" fmla="*/ 55 w 58"/>
              <a:gd name="T25" fmla="*/ 23 h 64"/>
              <a:gd name="T26" fmla="*/ 56 w 58"/>
              <a:gd name="T27" fmla="*/ 17 h 64"/>
              <a:gd name="T28" fmla="*/ 58 w 58"/>
              <a:gd name="T29" fmla="*/ 10 h 64"/>
              <a:gd name="T30" fmla="*/ 58 w 58"/>
              <a:gd name="T31" fmla="*/ 5 h 64"/>
              <a:gd name="T32" fmla="*/ 46 w 58"/>
              <a:gd name="T33" fmla="*/ 0 h 64"/>
              <a:gd name="T34" fmla="*/ 46 w 58"/>
              <a:gd name="T35" fmla="*/ 6 h 64"/>
              <a:gd name="T36" fmla="*/ 46 w 58"/>
              <a:gd name="T37" fmla="*/ 12 h 64"/>
              <a:gd name="T38" fmla="*/ 44 w 58"/>
              <a:gd name="T39" fmla="*/ 16 h 64"/>
              <a:gd name="T40" fmla="*/ 43 w 58"/>
              <a:gd name="T41" fmla="*/ 20 h 64"/>
              <a:gd name="T42" fmla="*/ 41 w 58"/>
              <a:gd name="T43" fmla="*/ 24 h 64"/>
              <a:gd name="T44" fmla="*/ 38 w 58"/>
              <a:gd name="T45" fmla="*/ 28 h 64"/>
              <a:gd name="T46" fmla="*/ 35 w 58"/>
              <a:gd name="T47" fmla="*/ 33 h 64"/>
              <a:gd name="T48" fmla="*/ 33 w 58"/>
              <a:gd name="T49" fmla="*/ 35 h 64"/>
              <a:gd name="T50" fmla="*/ 29 w 58"/>
              <a:gd name="T51" fmla="*/ 40 h 64"/>
              <a:gd name="T52" fmla="*/ 26 w 58"/>
              <a:gd name="T53" fmla="*/ 42 h 64"/>
              <a:gd name="T54" fmla="*/ 22 w 58"/>
              <a:gd name="T55" fmla="*/ 45 h 64"/>
              <a:gd name="T56" fmla="*/ 18 w 58"/>
              <a:gd name="T57" fmla="*/ 47 h 64"/>
              <a:gd name="T58" fmla="*/ 13 w 58"/>
              <a:gd name="T59" fmla="*/ 48 h 64"/>
              <a:gd name="T60" fmla="*/ 9 w 58"/>
              <a:gd name="T61" fmla="*/ 49 h 64"/>
              <a:gd name="T62" fmla="*/ 5 w 58"/>
              <a:gd name="T63" fmla="*/ 51 h 64"/>
              <a:gd name="T64" fmla="*/ 0 w 58"/>
              <a:gd name="T65" fmla="*/ 51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4"/>
              <a:gd name="T101" fmla="*/ 58 w 58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4">
                <a:moveTo>
                  <a:pt x="0" y="64"/>
                </a:moveTo>
                <a:lnTo>
                  <a:pt x="3" y="64"/>
                </a:lnTo>
                <a:lnTo>
                  <a:pt x="5" y="64"/>
                </a:lnTo>
                <a:lnTo>
                  <a:pt x="9" y="62"/>
                </a:lnTo>
                <a:lnTo>
                  <a:pt x="12" y="62"/>
                </a:lnTo>
                <a:lnTo>
                  <a:pt x="14" y="61"/>
                </a:lnTo>
                <a:lnTo>
                  <a:pt x="17" y="61"/>
                </a:lnTo>
                <a:lnTo>
                  <a:pt x="20" y="59"/>
                </a:lnTo>
                <a:lnTo>
                  <a:pt x="22" y="58"/>
                </a:lnTo>
                <a:lnTo>
                  <a:pt x="25" y="57"/>
                </a:lnTo>
                <a:lnTo>
                  <a:pt x="27" y="55"/>
                </a:lnTo>
                <a:lnTo>
                  <a:pt x="30" y="54"/>
                </a:lnTo>
                <a:lnTo>
                  <a:pt x="33" y="52"/>
                </a:lnTo>
                <a:lnTo>
                  <a:pt x="34" y="51"/>
                </a:lnTo>
                <a:lnTo>
                  <a:pt x="37" y="49"/>
                </a:lnTo>
                <a:lnTo>
                  <a:pt x="39" y="47"/>
                </a:lnTo>
                <a:lnTo>
                  <a:pt x="41" y="45"/>
                </a:lnTo>
                <a:lnTo>
                  <a:pt x="43" y="42"/>
                </a:lnTo>
                <a:lnTo>
                  <a:pt x="44" y="41"/>
                </a:lnTo>
                <a:lnTo>
                  <a:pt x="46" y="38"/>
                </a:lnTo>
                <a:lnTo>
                  <a:pt x="48" y="35"/>
                </a:lnTo>
                <a:lnTo>
                  <a:pt x="50" y="33"/>
                </a:lnTo>
                <a:lnTo>
                  <a:pt x="51" y="31"/>
                </a:lnTo>
                <a:lnTo>
                  <a:pt x="52" y="28"/>
                </a:lnTo>
                <a:lnTo>
                  <a:pt x="54" y="26"/>
                </a:lnTo>
                <a:lnTo>
                  <a:pt x="55" y="23"/>
                </a:lnTo>
                <a:lnTo>
                  <a:pt x="55" y="20"/>
                </a:lnTo>
                <a:lnTo>
                  <a:pt x="56" y="17"/>
                </a:lnTo>
                <a:lnTo>
                  <a:pt x="56" y="13"/>
                </a:lnTo>
                <a:lnTo>
                  <a:pt x="58" y="10"/>
                </a:lnTo>
                <a:lnTo>
                  <a:pt x="58" y="7"/>
                </a:lnTo>
                <a:lnTo>
                  <a:pt x="58" y="5"/>
                </a:lnTo>
                <a:lnTo>
                  <a:pt x="58" y="0"/>
                </a:lnTo>
                <a:lnTo>
                  <a:pt x="46" y="0"/>
                </a:lnTo>
                <a:lnTo>
                  <a:pt x="46" y="3"/>
                </a:lnTo>
                <a:lnTo>
                  <a:pt x="46" y="6"/>
                </a:lnTo>
                <a:lnTo>
                  <a:pt x="46" y="9"/>
                </a:lnTo>
                <a:lnTo>
                  <a:pt x="46" y="12"/>
                </a:lnTo>
                <a:lnTo>
                  <a:pt x="44" y="13"/>
                </a:lnTo>
                <a:lnTo>
                  <a:pt x="44" y="16"/>
                </a:lnTo>
                <a:lnTo>
                  <a:pt x="43" y="19"/>
                </a:lnTo>
                <a:lnTo>
                  <a:pt x="43" y="20"/>
                </a:lnTo>
                <a:lnTo>
                  <a:pt x="42" y="23"/>
                </a:lnTo>
                <a:lnTo>
                  <a:pt x="41" y="24"/>
                </a:lnTo>
                <a:lnTo>
                  <a:pt x="39" y="27"/>
                </a:lnTo>
                <a:lnTo>
                  <a:pt x="38" y="28"/>
                </a:lnTo>
                <a:lnTo>
                  <a:pt x="37" y="31"/>
                </a:lnTo>
                <a:lnTo>
                  <a:pt x="35" y="33"/>
                </a:lnTo>
                <a:lnTo>
                  <a:pt x="34" y="34"/>
                </a:lnTo>
                <a:lnTo>
                  <a:pt x="33" y="35"/>
                </a:lnTo>
                <a:lnTo>
                  <a:pt x="31" y="38"/>
                </a:lnTo>
                <a:lnTo>
                  <a:pt x="29" y="40"/>
                </a:lnTo>
                <a:lnTo>
                  <a:pt x="27" y="41"/>
                </a:lnTo>
                <a:lnTo>
                  <a:pt x="26" y="42"/>
                </a:lnTo>
                <a:lnTo>
                  <a:pt x="24" y="44"/>
                </a:lnTo>
                <a:lnTo>
                  <a:pt x="22" y="45"/>
                </a:lnTo>
                <a:lnTo>
                  <a:pt x="20" y="45"/>
                </a:lnTo>
                <a:lnTo>
                  <a:pt x="18" y="47"/>
                </a:lnTo>
                <a:lnTo>
                  <a:pt x="16" y="48"/>
                </a:lnTo>
                <a:lnTo>
                  <a:pt x="13" y="48"/>
                </a:lnTo>
                <a:lnTo>
                  <a:pt x="12" y="49"/>
                </a:lnTo>
                <a:lnTo>
                  <a:pt x="9" y="49"/>
                </a:lnTo>
                <a:lnTo>
                  <a:pt x="6" y="49"/>
                </a:lnTo>
                <a:lnTo>
                  <a:pt x="5" y="51"/>
                </a:lnTo>
                <a:lnTo>
                  <a:pt x="3" y="51"/>
                </a:lnTo>
                <a:lnTo>
                  <a:pt x="0" y="51"/>
                </a:lnTo>
                <a:lnTo>
                  <a:pt x="0" y="6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35" name="Freeform 153"/>
          <p:cNvSpPr>
            <a:spLocks/>
          </p:cNvSpPr>
          <p:nvPr/>
        </p:nvSpPr>
        <p:spPr bwMode="auto">
          <a:xfrm>
            <a:off x="6038852" y="4560888"/>
            <a:ext cx="93663" cy="101600"/>
          </a:xfrm>
          <a:custGeom>
            <a:avLst/>
            <a:gdLst>
              <a:gd name="T0" fmla="*/ 1 w 59"/>
              <a:gd name="T1" fmla="*/ 5 h 64"/>
              <a:gd name="T2" fmla="*/ 1 w 59"/>
              <a:gd name="T3" fmla="*/ 10 h 64"/>
              <a:gd name="T4" fmla="*/ 3 w 59"/>
              <a:gd name="T5" fmla="*/ 17 h 64"/>
              <a:gd name="T6" fmla="*/ 4 w 59"/>
              <a:gd name="T7" fmla="*/ 23 h 64"/>
              <a:gd name="T8" fmla="*/ 7 w 59"/>
              <a:gd name="T9" fmla="*/ 28 h 64"/>
              <a:gd name="T10" fmla="*/ 9 w 59"/>
              <a:gd name="T11" fmla="*/ 33 h 64"/>
              <a:gd name="T12" fmla="*/ 12 w 59"/>
              <a:gd name="T13" fmla="*/ 38 h 64"/>
              <a:gd name="T14" fmla="*/ 16 w 59"/>
              <a:gd name="T15" fmla="*/ 42 h 64"/>
              <a:gd name="T16" fmla="*/ 20 w 59"/>
              <a:gd name="T17" fmla="*/ 47 h 64"/>
              <a:gd name="T18" fmla="*/ 24 w 59"/>
              <a:gd name="T19" fmla="*/ 51 h 64"/>
              <a:gd name="T20" fmla="*/ 29 w 59"/>
              <a:gd name="T21" fmla="*/ 54 h 64"/>
              <a:gd name="T22" fmla="*/ 34 w 59"/>
              <a:gd name="T23" fmla="*/ 57 h 64"/>
              <a:gd name="T24" fmla="*/ 39 w 59"/>
              <a:gd name="T25" fmla="*/ 59 h 64"/>
              <a:gd name="T26" fmla="*/ 45 w 59"/>
              <a:gd name="T27" fmla="*/ 61 h 64"/>
              <a:gd name="T28" fmla="*/ 50 w 59"/>
              <a:gd name="T29" fmla="*/ 62 h 64"/>
              <a:gd name="T30" fmla="*/ 56 w 59"/>
              <a:gd name="T31" fmla="*/ 64 h 64"/>
              <a:gd name="T32" fmla="*/ 59 w 59"/>
              <a:gd name="T33" fmla="*/ 51 h 64"/>
              <a:gd name="T34" fmla="*/ 54 w 59"/>
              <a:gd name="T35" fmla="*/ 51 h 64"/>
              <a:gd name="T36" fmla="*/ 50 w 59"/>
              <a:gd name="T37" fmla="*/ 49 h 64"/>
              <a:gd name="T38" fmla="*/ 45 w 59"/>
              <a:gd name="T39" fmla="*/ 48 h 64"/>
              <a:gd name="T40" fmla="*/ 41 w 59"/>
              <a:gd name="T41" fmla="*/ 47 h 64"/>
              <a:gd name="T42" fmla="*/ 37 w 59"/>
              <a:gd name="T43" fmla="*/ 45 h 64"/>
              <a:gd name="T44" fmla="*/ 33 w 59"/>
              <a:gd name="T45" fmla="*/ 42 h 64"/>
              <a:gd name="T46" fmla="*/ 29 w 59"/>
              <a:gd name="T47" fmla="*/ 40 h 64"/>
              <a:gd name="T48" fmla="*/ 26 w 59"/>
              <a:gd name="T49" fmla="*/ 35 h 64"/>
              <a:gd name="T50" fmla="*/ 24 w 59"/>
              <a:gd name="T51" fmla="*/ 33 h 64"/>
              <a:gd name="T52" fmla="*/ 21 w 59"/>
              <a:gd name="T53" fmla="*/ 28 h 64"/>
              <a:gd name="T54" fmla="*/ 18 w 59"/>
              <a:gd name="T55" fmla="*/ 24 h 64"/>
              <a:gd name="T56" fmla="*/ 16 w 59"/>
              <a:gd name="T57" fmla="*/ 20 h 64"/>
              <a:gd name="T58" fmla="*/ 14 w 59"/>
              <a:gd name="T59" fmla="*/ 16 h 64"/>
              <a:gd name="T60" fmla="*/ 13 w 59"/>
              <a:gd name="T61" fmla="*/ 12 h 64"/>
              <a:gd name="T62" fmla="*/ 13 w 59"/>
              <a:gd name="T63" fmla="*/ 6 h 64"/>
              <a:gd name="T64" fmla="*/ 12 w 59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0" y="0"/>
                </a:moveTo>
                <a:lnTo>
                  <a:pt x="1" y="5"/>
                </a:lnTo>
                <a:lnTo>
                  <a:pt x="1" y="7"/>
                </a:lnTo>
                <a:lnTo>
                  <a:pt x="1" y="10"/>
                </a:lnTo>
                <a:lnTo>
                  <a:pt x="1" y="13"/>
                </a:lnTo>
                <a:lnTo>
                  <a:pt x="3" y="17"/>
                </a:lnTo>
                <a:lnTo>
                  <a:pt x="3" y="20"/>
                </a:lnTo>
                <a:lnTo>
                  <a:pt x="4" y="23"/>
                </a:lnTo>
                <a:lnTo>
                  <a:pt x="5" y="26"/>
                </a:lnTo>
                <a:lnTo>
                  <a:pt x="7" y="28"/>
                </a:lnTo>
                <a:lnTo>
                  <a:pt x="8" y="31"/>
                </a:lnTo>
                <a:lnTo>
                  <a:pt x="9" y="33"/>
                </a:lnTo>
                <a:lnTo>
                  <a:pt x="11" y="35"/>
                </a:lnTo>
                <a:lnTo>
                  <a:pt x="12" y="38"/>
                </a:lnTo>
                <a:lnTo>
                  <a:pt x="14" y="41"/>
                </a:lnTo>
                <a:lnTo>
                  <a:pt x="16" y="42"/>
                </a:lnTo>
                <a:lnTo>
                  <a:pt x="18" y="45"/>
                </a:lnTo>
                <a:lnTo>
                  <a:pt x="20" y="47"/>
                </a:lnTo>
                <a:lnTo>
                  <a:pt x="22" y="49"/>
                </a:lnTo>
                <a:lnTo>
                  <a:pt x="24" y="51"/>
                </a:lnTo>
                <a:lnTo>
                  <a:pt x="26" y="52"/>
                </a:lnTo>
                <a:lnTo>
                  <a:pt x="29" y="54"/>
                </a:lnTo>
                <a:lnTo>
                  <a:pt x="31" y="55"/>
                </a:lnTo>
                <a:lnTo>
                  <a:pt x="34" y="57"/>
                </a:lnTo>
                <a:lnTo>
                  <a:pt x="37" y="58"/>
                </a:lnTo>
                <a:lnTo>
                  <a:pt x="39" y="59"/>
                </a:lnTo>
                <a:lnTo>
                  <a:pt x="42" y="61"/>
                </a:lnTo>
                <a:lnTo>
                  <a:pt x="45" y="61"/>
                </a:lnTo>
                <a:lnTo>
                  <a:pt x="47" y="62"/>
                </a:lnTo>
                <a:lnTo>
                  <a:pt x="50" y="62"/>
                </a:lnTo>
                <a:lnTo>
                  <a:pt x="52" y="64"/>
                </a:lnTo>
                <a:lnTo>
                  <a:pt x="56" y="64"/>
                </a:lnTo>
                <a:lnTo>
                  <a:pt x="59" y="64"/>
                </a:lnTo>
                <a:lnTo>
                  <a:pt x="59" y="51"/>
                </a:lnTo>
                <a:lnTo>
                  <a:pt x="56" y="51"/>
                </a:lnTo>
                <a:lnTo>
                  <a:pt x="54" y="51"/>
                </a:lnTo>
                <a:lnTo>
                  <a:pt x="51" y="49"/>
                </a:lnTo>
                <a:lnTo>
                  <a:pt x="50" y="49"/>
                </a:lnTo>
                <a:lnTo>
                  <a:pt x="47" y="49"/>
                </a:lnTo>
                <a:lnTo>
                  <a:pt x="45" y="48"/>
                </a:lnTo>
                <a:lnTo>
                  <a:pt x="43" y="48"/>
                </a:lnTo>
                <a:lnTo>
                  <a:pt x="41" y="47"/>
                </a:lnTo>
                <a:lnTo>
                  <a:pt x="39" y="45"/>
                </a:lnTo>
                <a:lnTo>
                  <a:pt x="37" y="45"/>
                </a:lnTo>
                <a:lnTo>
                  <a:pt x="35" y="44"/>
                </a:lnTo>
                <a:lnTo>
                  <a:pt x="33" y="42"/>
                </a:lnTo>
                <a:lnTo>
                  <a:pt x="31" y="41"/>
                </a:lnTo>
                <a:lnTo>
                  <a:pt x="29" y="40"/>
                </a:lnTo>
                <a:lnTo>
                  <a:pt x="28" y="38"/>
                </a:lnTo>
                <a:lnTo>
                  <a:pt x="26" y="35"/>
                </a:lnTo>
                <a:lnTo>
                  <a:pt x="25" y="34"/>
                </a:lnTo>
                <a:lnTo>
                  <a:pt x="24" y="33"/>
                </a:lnTo>
                <a:lnTo>
                  <a:pt x="22" y="31"/>
                </a:lnTo>
                <a:lnTo>
                  <a:pt x="21" y="28"/>
                </a:lnTo>
                <a:lnTo>
                  <a:pt x="20" y="27"/>
                </a:lnTo>
                <a:lnTo>
                  <a:pt x="18" y="24"/>
                </a:lnTo>
                <a:lnTo>
                  <a:pt x="17" y="23"/>
                </a:lnTo>
                <a:lnTo>
                  <a:pt x="16" y="20"/>
                </a:lnTo>
                <a:lnTo>
                  <a:pt x="16" y="19"/>
                </a:lnTo>
                <a:lnTo>
                  <a:pt x="14" y="16"/>
                </a:lnTo>
                <a:lnTo>
                  <a:pt x="14" y="13"/>
                </a:lnTo>
                <a:lnTo>
                  <a:pt x="13" y="12"/>
                </a:lnTo>
                <a:lnTo>
                  <a:pt x="13" y="9"/>
                </a:lnTo>
                <a:lnTo>
                  <a:pt x="13" y="6"/>
                </a:lnTo>
                <a:lnTo>
                  <a:pt x="13" y="3"/>
                </a:lnTo>
                <a:lnTo>
                  <a:pt x="1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36" name="Freeform 154"/>
          <p:cNvSpPr>
            <a:spLocks/>
          </p:cNvSpPr>
          <p:nvPr/>
        </p:nvSpPr>
        <p:spPr bwMode="auto">
          <a:xfrm>
            <a:off x="5875340" y="4560888"/>
            <a:ext cx="90487" cy="101600"/>
          </a:xfrm>
          <a:custGeom>
            <a:avLst/>
            <a:gdLst>
              <a:gd name="T0" fmla="*/ 55 w 57"/>
              <a:gd name="T1" fmla="*/ 51 h 64"/>
              <a:gd name="T2" fmla="*/ 51 w 57"/>
              <a:gd name="T3" fmla="*/ 49 h 64"/>
              <a:gd name="T4" fmla="*/ 45 w 57"/>
              <a:gd name="T5" fmla="*/ 49 h 64"/>
              <a:gd name="T6" fmla="*/ 42 w 57"/>
              <a:gd name="T7" fmla="*/ 48 h 64"/>
              <a:gd name="T8" fmla="*/ 38 w 57"/>
              <a:gd name="T9" fmla="*/ 45 h 64"/>
              <a:gd name="T10" fmla="*/ 34 w 57"/>
              <a:gd name="T11" fmla="*/ 44 h 64"/>
              <a:gd name="T12" fmla="*/ 30 w 57"/>
              <a:gd name="T13" fmla="*/ 41 h 64"/>
              <a:gd name="T14" fmla="*/ 26 w 57"/>
              <a:gd name="T15" fmla="*/ 38 h 64"/>
              <a:gd name="T16" fmla="*/ 23 w 57"/>
              <a:gd name="T17" fmla="*/ 34 h 64"/>
              <a:gd name="T18" fmla="*/ 21 w 57"/>
              <a:gd name="T19" fmla="*/ 31 h 64"/>
              <a:gd name="T20" fmla="*/ 18 w 57"/>
              <a:gd name="T21" fmla="*/ 27 h 64"/>
              <a:gd name="T22" fmla="*/ 15 w 57"/>
              <a:gd name="T23" fmla="*/ 23 h 64"/>
              <a:gd name="T24" fmla="*/ 14 w 57"/>
              <a:gd name="T25" fmla="*/ 19 h 64"/>
              <a:gd name="T26" fmla="*/ 13 w 57"/>
              <a:gd name="T27" fmla="*/ 13 h 64"/>
              <a:gd name="T28" fmla="*/ 11 w 57"/>
              <a:gd name="T29" fmla="*/ 9 h 64"/>
              <a:gd name="T30" fmla="*/ 11 w 57"/>
              <a:gd name="T31" fmla="*/ 3 h 64"/>
              <a:gd name="T32" fmla="*/ 0 w 57"/>
              <a:gd name="T33" fmla="*/ 0 h 64"/>
              <a:gd name="T34" fmla="*/ 0 w 57"/>
              <a:gd name="T35" fmla="*/ 7 h 64"/>
              <a:gd name="T36" fmla="*/ 1 w 57"/>
              <a:gd name="T37" fmla="*/ 13 h 64"/>
              <a:gd name="T38" fmla="*/ 2 w 57"/>
              <a:gd name="T39" fmla="*/ 20 h 64"/>
              <a:gd name="T40" fmla="*/ 4 w 57"/>
              <a:gd name="T41" fmla="*/ 26 h 64"/>
              <a:gd name="T42" fmla="*/ 6 w 57"/>
              <a:gd name="T43" fmla="*/ 31 h 64"/>
              <a:gd name="T44" fmla="*/ 9 w 57"/>
              <a:gd name="T45" fmla="*/ 35 h 64"/>
              <a:gd name="T46" fmla="*/ 13 w 57"/>
              <a:gd name="T47" fmla="*/ 41 h 64"/>
              <a:gd name="T48" fmla="*/ 17 w 57"/>
              <a:gd name="T49" fmla="*/ 45 h 64"/>
              <a:gd name="T50" fmla="*/ 21 w 57"/>
              <a:gd name="T51" fmla="*/ 49 h 64"/>
              <a:gd name="T52" fmla="*/ 24 w 57"/>
              <a:gd name="T53" fmla="*/ 52 h 64"/>
              <a:gd name="T54" fmla="*/ 30 w 57"/>
              <a:gd name="T55" fmla="*/ 55 h 64"/>
              <a:gd name="T56" fmla="*/ 35 w 57"/>
              <a:gd name="T57" fmla="*/ 58 h 64"/>
              <a:gd name="T58" fmla="*/ 40 w 57"/>
              <a:gd name="T59" fmla="*/ 61 h 64"/>
              <a:gd name="T60" fmla="*/ 45 w 57"/>
              <a:gd name="T61" fmla="*/ 62 h 64"/>
              <a:gd name="T62" fmla="*/ 52 w 57"/>
              <a:gd name="T63" fmla="*/ 64 h 64"/>
              <a:gd name="T64" fmla="*/ 57 w 57"/>
              <a:gd name="T65" fmla="*/ 64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4"/>
              <a:gd name="T101" fmla="*/ 57 w 57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4">
                <a:moveTo>
                  <a:pt x="57" y="51"/>
                </a:moveTo>
                <a:lnTo>
                  <a:pt x="55" y="51"/>
                </a:lnTo>
                <a:lnTo>
                  <a:pt x="52" y="51"/>
                </a:lnTo>
                <a:lnTo>
                  <a:pt x="51" y="49"/>
                </a:lnTo>
                <a:lnTo>
                  <a:pt x="48" y="49"/>
                </a:lnTo>
                <a:lnTo>
                  <a:pt x="45" y="49"/>
                </a:lnTo>
                <a:lnTo>
                  <a:pt x="44" y="48"/>
                </a:lnTo>
                <a:lnTo>
                  <a:pt x="42" y="48"/>
                </a:lnTo>
                <a:lnTo>
                  <a:pt x="39" y="47"/>
                </a:lnTo>
                <a:lnTo>
                  <a:pt x="38" y="45"/>
                </a:lnTo>
                <a:lnTo>
                  <a:pt x="35" y="45"/>
                </a:lnTo>
                <a:lnTo>
                  <a:pt x="34" y="44"/>
                </a:lnTo>
                <a:lnTo>
                  <a:pt x="31" y="42"/>
                </a:lnTo>
                <a:lnTo>
                  <a:pt x="30" y="41"/>
                </a:lnTo>
                <a:lnTo>
                  <a:pt x="28" y="40"/>
                </a:lnTo>
                <a:lnTo>
                  <a:pt x="26" y="38"/>
                </a:lnTo>
                <a:lnTo>
                  <a:pt x="24" y="35"/>
                </a:lnTo>
                <a:lnTo>
                  <a:pt x="23" y="34"/>
                </a:lnTo>
                <a:lnTo>
                  <a:pt x="22" y="33"/>
                </a:lnTo>
                <a:lnTo>
                  <a:pt x="21" y="31"/>
                </a:lnTo>
                <a:lnTo>
                  <a:pt x="19" y="28"/>
                </a:lnTo>
                <a:lnTo>
                  <a:pt x="18" y="27"/>
                </a:lnTo>
                <a:lnTo>
                  <a:pt x="17" y="24"/>
                </a:lnTo>
                <a:lnTo>
                  <a:pt x="15" y="23"/>
                </a:lnTo>
                <a:lnTo>
                  <a:pt x="14" y="20"/>
                </a:lnTo>
                <a:lnTo>
                  <a:pt x="14" y="19"/>
                </a:lnTo>
                <a:lnTo>
                  <a:pt x="13" y="16"/>
                </a:lnTo>
                <a:lnTo>
                  <a:pt x="13" y="13"/>
                </a:lnTo>
                <a:lnTo>
                  <a:pt x="11" y="12"/>
                </a:lnTo>
                <a:lnTo>
                  <a:pt x="11" y="9"/>
                </a:lnTo>
                <a:lnTo>
                  <a:pt x="11" y="6"/>
                </a:lnTo>
                <a:lnTo>
                  <a:pt x="11" y="3"/>
                </a:lnTo>
                <a:lnTo>
                  <a:pt x="11" y="0"/>
                </a:lnTo>
                <a:lnTo>
                  <a:pt x="0" y="0"/>
                </a:lnTo>
                <a:lnTo>
                  <a:pt x="0" y="5"/>
                </a:lnTo>
                <a:lnTo>
                  <a:pt x="0" y="7"/>
                </a:lnTo>
                <a:lnTo>
                  <a:pt x="0" y="10"/>
                </a:lnTo>
                <a:lnTo>
                  <a:pt x="1" y="13"/>
                </a:lnTo>
                <a:lnTo>
                  <a:pt x="1" y="17"/>
                </a:lnTo>
                <a:lnTo>
                  <a:pt x="2" y="20"/>
                </a:lnTo>
                <a:lnTo>
                  <a:pt x="2" y="23"/>
                </a:lnTo>
                <a:lnTo>
                  <a:pt x="4" y="26"/>
                </a:lnTo>
                <a:lnTo>
                  <a:pt x="5" y="28"/>
                </a:lnTo>
                <a:lnTo>
                  <a:pt x="6" y="31"/>
                </a:lnTo>
                <a:lnTo>
                  <a:pt x="7" y="33"/>
                </a:lnTo>
                <a:lnTo>
                  <a:pt x="9" y="35"/>
                </a:lnTo>
                <a:lnTo>
                  <a:pt x="11" y="38"/>
                </a:lnTo>
                <a:lnTo>
                  <a:pt x="13" y="41"/>
                </a:lnTo>
                <a:lnTo>
                  <a:pt x="14" y="42"/>
                </a:lnTo>
                <a:lnTo>
                  <a:pt x="17" y="45"/>
                </a:lnTo>
                <a:lnTo>
                  <a:pt x="18" y="47"/>
                </a:lnTo>
                <a:lnTo>
                  <a:pt x="21" y="49"/>
                </a:lnTo>
                <a:lnTo>
                  <a:pt x="23" y="51"/>
                </a:lnTo>
                <a:lnTo>
                  <a:pt x="24" y="52"/>
                </a:lnTo>
                <a:lnTo>
                  <a:pt x="27" y="54"/>
                </a:lnTo>
                <a:lnTo>
                  <a:pt x="30" y="55"/>
                </a:lnTo>
                <a:lnTo>
                  <a:pt x="32" y="57"/>
                </a:lnTo>
                <a:lnTo>
                  <a:pt x="35" y="58"/>
                </a:lnTo>
                <a:lnTo>
                  <a:pt x="38" y="59"/>
                </a:lnTo>
                <a:lnTo>
                  <a:pt x="40" y="61"/>
                </a:lnTo>
                <a:lnTo>
                  <a:pt x="43" y="61"/>
                </a:lnTo>
                <a:lnTo>
                  <a:pt x="45" y="62"/>
                </a:lnTo>
                <a:lnTo>
                  <a:pt x="48" y="62"/>
                </a:lnTo>
                <a:lnTo>
                  <a:pt x="52" y="64"/>
                </a:lnTo>
                <a:lnTo>
                  <a:pt x="55" y="64"/>
                </a:lnTo>
                <a:lnTo>
                  <a:pt x="57" y="64"/>
                </a:lnTo>
                <a:lnTo>
                  <a:pt x="57" y="5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37" name="Freeform 155"/>
          <p:cNvSpPr>
            <a:spLocks/>
          </p:cNvSpPr>
          <p:nvPr/>
        </p:nvSpPr>
        <p:spPr bwMode="auto">
          <a:xfrm>
            <a:off x="5965827" y="4560888"/>
            <a:ext cx="92075" cy="101600"/>
          </a:xfrm>
          <a:custGeom>
            <a:avLst/>
            <a:gdLst>
              <a:gd name="T0" fmla="*/ 46 w 58"/>
              <a:gd name="T1" fmla="*/ 3 h 64"/>
              <a:gd name="T2" fmla="*/ 46 w 58"/>
              <a:gd name="T3" fmla="*/ 9 h 64"/>
              <a:gd name="T4" fmla="*/ 45 w 58"/>
              <a:gd name="T5" fmla="*/ 13 h 64"/>
              <a:gd name="T6" fmla="*/ 43 w 58"/>
              <a:gd name="T7" fmla="*/ 19 h 64"/>
              <a:gd name="T8" fmla="*/ 42 w 58"/>
              <a:gd name="T9" fmla="*/ 23 h 64"/>
              <a:gd name="T10" fmla="*/ 39 w 58"/>
              <a:gd name="T11" fmla="*/ 27 h 64"/>
              <a:gd name="T12" fmla="*/ 37 w 58"/>
              <a:gd name="T13" fmla="*/ 31 h 64"/>
              <a:gd name="T14" fmla="*/ 34 w 58"/>
              <a:gd name="T15" fmla="*/ 34 h 64"/>
              <a:gd name="T16" fmla="*/ 32 w 58"/>
              <a:gd name="T17" fmla="*/ 38 h 64"/>
              <a:gd name="T18" fmla="*/ 28 w 58"/>
              <a:gd name="T19" fmla="*/ 41 h 64"/>
              <a:gd name="T20" fmla="*/ 24 w 58"/>
              <a:gd name="T21" fmla="*/ 44 h 64"/>
              <a:gd name="T22" fmla="*/ 20 w 58"/>
              <a:gd name="T23" fmla="*/ 45 h 64"/>
              <a:gd name="T24" fmla="*/ 16 w 58"/>
              <a:gd name="T25" fmla="*/ 48 h 64"/>
              <a:gd name="T26" fmla="*/ 12 w 58"/>
              <a:gd name="T27" fmla="*/ 49 h 64"/>
              <a:gd name="T28" fmla="*/ 7 w 58"/>
              <a:gd name="T29" fmla="*/ 49 h 64"/>
              <a:gd name="T30" fmla="*/ 3 w 58"/>
              <a:gd name="T31" fmla="*/ 51 h 64"/>
              <a:gd name="T32" fmla="*/ 0 w 58"/>
              <a:gd name="T33" fmla="*/ 64 h 64"/>
              <a:gd name="T34" fmla="*/ 7 w 58"/>
              <a:gd name="T35" fmla="*/ 64 h 64"/>
              <a:gd name="T36" fmla="*/ 12 w 58"/>
              <a:gd name="T37" fmla="*/ 62 h 64"/>
              <a:gd name="T38" fmla="*/ 17 w 58"/>
              <a:gd name="T39" fmla="*/ 61 h 64"/>
              <a:gd name="T40" fmla="*/ 22 w 58"/>
              <a:gd name="T41" fmla="*/ 58 h 64"/>
              <a:gd name="T42" fmla="*/ 28 w 58"/>
              <a:gd name="T43" fmla="*/ 55 h 64"/>
              <a:gd name="T44" fmla="*/ 33 w 58"/>
              <a:gd name="T45" fmla="*/ 52 h 64"/>
              <a:gd name="T46" fmla="*/ 37 w 58"/>
              <a:gd name="T47" fmla="*/ 49 h 64"/>
              <a:gd name="T48" fmla="*/ 41 w 58"/>
              <a:gd name="T49" fmla="*/ 45 h 64"/>
              <a:gd name="T50" fmla="*/ 45 w 58"/>
              <a:gd name="T51" fmla="*/ 41 h 64"/>
              <a:gd name="T52" fmla="*/ 49 w 58"/>
              <a:gd name="T53" fmla="*/ 35 h 64"/>
              <a:gd name="T54" fmla="*/ 51 w 58"/>
              <a:gd name="T55" fmla="*/ 31 h 64"/>
              <a:gd name="T56" fmla="*/ 54 w 58"/>
              <a:gd name="T57" fmla="*/ 26 h 64"/>
              <a:gd name="T58" fmla="*/ 55 w 58"/>
              <a:gd name="T59" fmla="*/ 20 h 64"/>
              <a:gd name="T60" fmla="*/ 58 w 58"/>
              <a:gd name="T61" fmla="*/ 13 h 64"/>
              <a:gd name="T62" fmla="*/ 58 w 58"/>
              <a:gd name="T63" fmla="*/ 7 h 64"/>
              <a:gd name="T64" fmla="*/ 58 w 58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4"/>
              <a:gd name="T101" fmla="*/ 58 w 58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4">
                <a:moveTo>
                  <a:pt x="46" y="0"/>
                </a:moveTo>
                <a:lnTo>
                  <a:pt x="46" y="3"/>
                </a:lnTo>
                <a:lnTo>
                  <a:pt x="46" y="6"/>
                </a:lnTo>
                <a:lnTo>
                  <a:pt x="46" y="9"/>
                </a:lnTo>
                <a:lnTo>
                  <a:pt x="46" y="12"/>
                </a:lnTo>
                <a:lnTo>
                  <a:pt x="45" y="13"/>
                </a:lnTo>
                <a:lnTo>
                  <a:pt x="45" y="16"/>
                </a:lnTo>
                <a:lnTo>
                  <a:pt x="43" y="19"/>
                </a:lnTo>
                <a:lnTo>
                  <a:pt x="43" y="20"/>
                </a:lnTo>
                <a:lnTo>
                  <a:pt x="42" y="23"/>
                </a:lnTo>
                <a:lnTo>
                  <a:pt x="41" y="24"/>
                </a:lnTo>
                <a:lnTo>
                  <a:pt x="39" y="27"/>
                </a:lnTo>
                <a:lnTo>
                  <a:pt x="38" y="28"/>
                </a:lnTo>
                <a:lnTo>
                  <a:pt x="37" y="31"/>
                </a:lnTo>
                <a:lnTo>
                  <a:pt x="36" y="33"/>
                </a:lnTo>
                <a:lnTo>
                  <a:pt x="34" y="34"/>
                </a:lnTo>
                <a:lnTo>
                  <a:pt x="33" y="35"/>
                </a:lnTo>
                <a:lnTo>
                  <a:pt x="32" y="38"/>
                </a:lnTo>
                <a:lnTo>
                  <a:pt x="30" y="40"/>
                </a:lnTo>
                <a:lnTo>
                  <a:pt x="28" y="41"/>
                </a:lnTo>
                <a:lnTo>
                  <a:pt x="26" y="42"/>
                </a:lnTo>
                <a:lnTo>
                  <a:pt x="24" y="44"/>
                </a:lnTo>
                <a:lnTo>
                  <a:pt x="22" y="45"/>
                </a:lnTo>
                <a:lnTo>
                  <a:pt x="20" y="45"/>
                </a:lnTo>
                <a:lnTo>
                  <a:pt x="19" y="47"/>
                </a:lnTo>
                <a:lnTo>
                  <a:pt x="16" y="48"/>
                </a:lnTo>
                <a:lnTo>
                  <a:pt x="15" y="48"/>
                </a:lnTo>
                <a:lnTo>
                  <a:pt x="12" y="49"/>
                </a:lnTo>
                <a:lnTo>
                  <a:pt x="9" y="49"/>
                </a:lnTo>
                <a:lnTo>
                  <a:pt x="7" y="49"/>
                </a:lnTo>
                <a:lnTo>
                  <a:pt x="5" y="51"/>
                </a:lnTo>
                <a:lnTo>
                  <a:pt x="3" y="51"/>
                </a:lnTo>
                <a:lnTo>
                  <a:pt x="0" y="51"/>
                </a:lnTo>
                <a:lnTo>
                  <a:pt x="0" y="64"/>
                </a:lnTo>
                <a:lnTo>
                  <a:pt x="3" y="64"/>
                </a:lnTo>
                <a:lnTo>
                  <a:pt x="7" y="64"/>
                </a:lnTo>
                <a:lnTo>
                  <a:pt x="9" y="62"/>
                </a:lnTo>
                <a:lnTo>
                  <a:pt x="12" y="62"/>
                </a:lnTo>
                <a:lnTo>
                  <a:pt x="15" y="61"/>
                </a:lnTo>
                <a:lnTo>
                  <a:pt x="17" y="61"/>
                </a:lnTo>
                <a:lnTo>
                  <a:pt x="20" y="59"/>
                </a:lnTo>
                <a:lnTo>
                  <a:pt x="22" y="58"/>
                </a:lnTo>
                <a:lnTo>
                  <a:pt x="25" y="57"/>
                </a:lnTo>
                <a:lnTo>
                  <a:pt x="28" y="55"/>
                </a:lnTo>
                <a:lnTo>
                  <a:pt x="30" y="54"/>
                </a:lnTo>
                <a:lnTo>
                  <a:pt x="33" y="52"/>
                </a:lnTo>
                <a:lnTo>
                  <a:pt x="36" y="51"/>
                </a:lnTo>
                <a:lnTo>
                  <a:pt x="37" y="49"/>
                </a:lnTo>
                <a:lnTo>
                  <a:pt x="39" y="47"/>
                </a:lnTo>
                <a:lnTo>
                  <a:pt x="41" y="45"/>
                </a:lnTo>
                <a:lnTo>
                  <a:pt x="43" y="42"/>
                </a:lnTo>
                <a:lnTo>
                  <a:pt x="45" y="41"/>
                </a:lnTo>
                <a:lnTo>
                  <a:pt x="47" y="38"/>
                </a:lnTo>
                <a:lnTo>
                  <a:pt x="49" y="35"/>
                </a:lnTo>
                <a:lnTo>
                  <a:pt x="50" y="33"/>
                </a:lnTo>
                <a:lnTo>
                  <a:pt x="51" y="31"/>
                </a:lnTo>
                <a:lnTo>
                  <a:pt x="53" y="28"/>
                </a:lnTo>
                <a:lnTo>
                  <a:pt x="54" y="26"/>
                </a:lnTo>
                <a:lnTo>
                  <a:pt x="55" y="23"/>
                </a:lnTo>
                <a:lnTo>
                  <a:pt x="55" y="20"/>
                </a:lnTo>
                <a:lnTo>
                  <a:pt x="57" y="17"/>
                </a:lnTo>
                <a:lnTo>
                  <a:pt x="58" y="13"/>
                </a:lnTo>
                <a:lnTo>
                  <a:pt x="58" y="10"/>
                </a:lnTo>
                <a:lnTo>
                  <a:pt x="58" y="7"/>
                </a:lnTo>
                <a:lnTo>
                  <a:pt x="58" y="5"/>
                </a:lnTo>
                <a:lnTo>
                  <a:pt x="58" y="0"/>
                </a:lnTo>
                <a:lnTo>
                  <a:pt x="4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38" name="Freeform 156"/>
          <p:cNvSpPr>
            <a:spLocks/>
          </p:cNvSpPr>
          <p:nvPr/>
        </p:nvSpPr>
        <p:spPr bwMode="auto">
          <a:xfrm>
            <a:off x="7397752" y="4554540"/>
            <a:ext cx="233363" cy="20637"/>
          </a:xfrm>
          <a:custGeom>
            <a:avLst/>
            <a:gdLst>
              <a:gd name="T0" fmla="*/ 147 w 147"/>
              <a:gd name="T1" fmla="*/ 6 h 13"/>
              <a:gd name="T2" fmla="*/ 147 w 147"/>
              <a:gd name="T3" fmla="*/ 0 h 13"/>
              <a:gd name="T4" fmla="*/ 0 w 147"/>
              <a:gd name="T5" fmla="*/ 0 h 13"/>
              <a:gd name="T6" fmla="*/ 0 w 147"/>
              <a:gd name="T7" fmla="*/ 13 h 13"/>
              <a:gd name="T8" fmla="*/ 147 w 147"/>
              <a:gd name="T9" fmla="*/ 13 h 13"/>
              <a:gd name="T10" fmla="*/ 147 w 147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7"/>
              <a:gd name="T19" fmla="*/ 0 h 13"/>
              <a:gd name="T20" fmla="*/ 147 w 147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7" h="13">
                <a:moveTo>
                  <a:pt x="147" y="6"/>
                </a:moveTo>
                <a:lnTo>
                  <a:pt x="147" y="0"/>
                </a:lnTo>
                <a:lnTo>
                  <a:pt x="0" y="0"/>
                </a:lnTo>
                <a:lnTo>
                  <a:pt x="0" y="13"/>
                </a:lnTo>
                <a:lnTo>
                  <a:pt x="147" y="13"/>
                </a:lnTo>
                <a:lnTo>
                  <a:pt x="147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39" name="Freeform 157"/>
          <p:cNvSpPr>
            <a:spLocks/>
          </p:cNvSpPr>
          <p:nvPr/>
        </p:nvSpPr>
        <p:spPr bwMode="auto">
          <a:xfrm>
            <a:off x="8459790" y="4554540"/>
            <a:ext cx="244475" cy="20637"/>
          </a:xfrm>
          <a:custGeom>
            <a:avLst/>
            <a:gdLst>
              <a:gd name="T0" fmla="*/ 0 w 154"/>
              <a:gd name="T1" fmla="*/ 6 h 13"/>
              <a:gd name="T2" fmla="*/ 0 w 154"/>
              <a:gd name="T3" fmla="*/ 13 h 13"/>
              <a:gd name="T4" fmla="*/ 154 w 154"/>
              <a:gd name="T5" fmla="*/ 13 h 13"/>
              <a:gd name="T6" fmla="*/ 154 w 154"/>
              <a:gd name="T7" fmla="*/ 0 h 13"/>
              <a:gd name="T8" fmla="*/ 0 w 154"/>
              <a:gd name="T9" fmla="*/ 0 h 13"/>
              <a:gd name="T10" fmla="*/ 0 w 154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4"/>
              <a:gd name="T19" fmla="*/ 0 h 13"/>
              <a:gd name="T20" fmla="*/ 154 w 154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4" h="13">
                <a:moveTo>
                  <a:pt x="0" y="6"/>
                </a:moveTo>
                <a:lnTo>
                  <a:pt x="0" y="13"/>
                </a:lnTo>
                <a:lnTo>
                  <a:pt x="154" y="13"/>
                </a:lnTo>
                <a:lnTo>
                  <a:pt x="154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40" name="Freeform 158"/>
          <p:cNvSpPr>
            <a:spLocks/>
          </p:cNvSpPr>
          <p:nvPr/>
        </p:nvSpPr>
        <p:spPr bwMode="auto">
          <a:xfrm>
            <a:off x="8283577" y="4560888"/>
            <a:ext cx="93663" cy="101600"/>
          </a:xfrm>
          <a:custGeom>
            <a:avLst/>
            <a:gdLst>
              <a:gd name="T0" fmla="*/ 56 w 59"/>
              <a:gd name="T1" fmla="*/ 51 h 64"/>
              <a:gd name="T2" fmla="*/ 51 w 59"/>
              <a:gd name="T3" fmla="*/ 49 h 64"/>
              <a:gd name="T4" fmla="*/ 47 w 59"/>
              <a:gd name="T5" fmla="*/ 49 h 64"/>
              <a:gd name="T6" fmla="*/ 43 w 59"/>
              <a:gd name="T7" fmla="*/ 48 h 64"/>
              <a:gd name="T8" fmla="*/ 38 w 59"/>
              <a:gd name="T9" fmla="*/ 45 h 64"/>
              <a:gd name="T10" fmla="*/ 34 w 59"/>
              <a:gd name="T11" fmla="*/ 44 h 64"/>
              <a:gd name="T12" fmla="*/ 31 w 59"/>
              <a:gd name="T13" fmla="*/ 41 h 64"/>
              <a:gd name="T14" fmla="*/ 27 w 59"/>
              <a:gd name="T15" fmla="*/ 38 h 64"/>
              <a:gd name="T16" fmla="*/ 25 w 59"/>
              <a:gd name="T17" fmla="*/ 34 h 64"/>
              <a:gd name="T18" fmla="*/ 21 w 59"/>
              <a:gd name="T19" fmla="*/ 31 h 64"/>
              <a:gd name="T20" fmla="*/ 19 w 59"/>
              <a:gd name="T21" fmla="*/ 27 h 64"/>
              <a:gd name="T22" fmla="*/ 17 w 59"/>
              <a:gd name="T23" fmla="*/ 23 h 64"/>
              <a:gd name="T24" fmla="*/ 15 w 59"/>
              <a:gd name="T25" fmla="*/ 19 h 64"/>
              <a:gd name="T26" fmla="*/ 13 w 59"/>
              <a:gd name="T27" fmla="*/ 13 h 64"/>
              <a:gd name="T28" fmla="*/ 13 w 59"/>
              <a:gd name="T29" fmla="*/ 9 h 64"/>
              <a:gd name="T30" fmla="*/ 11 w 59"/>
              <a:gd name="T31" fmla="*/ 3 h 64"/>
              <a:gd name="T32" fmla="*/ 0 w 59"/>
              <a:gd name="T33" fmla="*/ 0 h 64"/>
              <a:gd name="T34" fmla="*/ 1 w 59"/>
              <a:gd name="T35" fmla="*/ 7 h 64"/>
              <a:gd name="T36" fmla="*/ 1 w 59"/>
              <a:gd name="T37" fmla="*/ 13 h 64"/>
              <a:gd name="T38" fmla="*/ 2 w 59"/>
              <a:gd name="T39" fmla="*/ 20 h 64"/>
              <a:gd name="T40" fmla="*/ 5 w 59"/>
              <a:gd name="T41" fmla="*/ 26 h 64"/>
              <a:gd name="T42" fmla="*/ 8 w 59"/>
              <a:gd name="T43" fmla="*/ 31 h 64"/>
              <a:gd name="T44" fmla="*/ 10 w 59"/>
              <a:gd name="T45" fmla="*/ 35 h 64"/>
              <a:gd name="T46" fmla="*/ 14 w 59"/>
              <a:gd name="T47" fmla="*/ 41 h 64"/>
              <a:gd name="T48" fmla="*/ 17 w 59"/>
              <a:gd name="T49" fmla="*/ 45 h 64"/>
              <a:gd name="T50" fmla="*/ 22 w 59"/>
              <a:gd name="T51" fmla="*/ 49 h 64"/>
              <a:gd name="T52" fmla="*/ 26 w 59"/>
              <a:gd name="T53" fmla="*/ 52 h 64"/>
              <a:gd name="T54" fmla="*/ 31 w 59"/>
              <a:gd name="T55" fmla="*/ 55 h 64"/>
              <a:gd name="T56" fmla="*/ 36 w 59"/>
              <a:gd name="T57" fmla="*/ 58 h 64"/>
              <a:gd name="T58" fmla="*/ 42 w 59"/>
              <a:gd name="T59" fmla="*/ 61 h 64"/>
              <a:gd name="T60" fmla="*/ 47 w 59"/>
              <a:gd name="T61" fmla="*/ 62 h 64"/>
              <a:gd name="T62" fmla="*/ 52 w 59"/>
              <a:gd name="T63" fmla="*/ 64 h 64"/>
              <a:gd name="T64" fmla="*/ 59 w 59"/>
              <a:gd name="T65" fmla="*/ 64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59" y="51"/>
                </a:moveTo>
                <a:lnTo>
                  <a:pt x="56" y="51"/>
                </a:lnTo>
                <a:lnTo>
                  <a:pt x="53" y="51"/>
                </a:lnTo>
                <a:lnTo>
                  <a:pt x="51" y="49"/>
                </a:lnTo>
                <a:lnTo>
                  <a:pt x="49" y="49"/>
                </a:lnTo>
                <a:lnTo>
                  <a:pt x="47" y="49"/>
                </a:lnTo>
                <a:lnTo>
                  <a:pt x="44" y="48"/>
                </a:lnTo>
                <a:lnTo>
                  <a:pt x="43" y="48"/>
                </a:lnTo>
                <a:lnTo>
                  <a:pt x="40" y="47"/>
                </a:lnTo>
                <a:lnTo>
                  <a:pt x="38" y="45"/>
                </a:lnTo>
                <a:lnTo>
                  <a:pt x="36" y="45"/>
                </a:lnTo>
                <a:lnTo>
                  <a:pt x="34" y="44"/>
                </a:lnTo>
                <a:lnTo>
                  <a:pt x="32" y="42"/>
                </a:lnTo>
                <a:lnTo>
                  <a:pt x="31" y="41"/>
                </a:lnTo>
                <a:lnTo>
                  <a:pt x="29" y="40"/>
                </a:lnTo>
                <a:lnTo>
                  <a:pt x="27" y="38"/>
                </a:lnTo>
                <a:lnTo>
                  <a:pt x="26" y="35"/>
                </a:lnTo>
                <a:lnTo>
                  <a:pt x="25" y="34"/>
                </a:lnTo>
                <a:lnTo>
                  <a:pt x="22" y="33"/>
                </a:lnTo>
                <a:lnTo>
                  <a:pt x="21" y="31"/>
                </a:lnTo>
                <a:lnTo>
                  <a:pt x="19" y="28"/>
                </a:lnTo>
                <a:lnTo>
                  <a:pt x="19" y="27"/>
                </a:lnTo>
                <a:lnTo>
                  <a:pt x="18" y="24"/>
                </a:lnTo>
                <a:lnTo>
                  <a:pt x="17" y="23"/>
                </a:lnTo>
                <a:lnTo>
                  <a:pt x="15" y="20"/>
                </a:lnTo>
                <a:lnTo>
                  <a:pt x="15" y="19"/>
                </a:lnTo>
                <a:lnTo>
                  <a:pt x="14" y="16"/>
                </a:lnTo>
                <a:lnTo>
                  <a:pt x="13" y="13"/>
                </a:lnTo>
                <a:lnTo>
                  <a:pt x="13" y="12"/>
                </a:lnTo>
                <a:lnTo>
                  <a:pt x="13" y="9"/>
                </a:lnTo>
                <a:lnTo>
                  <a:pt x="13" y="6"/>
                </a:lnTo>
                <a:lnTo>
                  <a:pt x="11" y="3"/>
                </a:lnTo>
                <a:lnTo>
                  <a:pt x="11" y="0"/>
                </a:lnTo>
                <a:lnTo>
                  <a:pt x="0" y="0"/>
                </a:lnTo>
                <a:lnTo>
                  <a:pt x="0" y="5"/>
                </a:lnTo>
                <a:lnTo>
                  <a:pt x="1" y="7"/>
                </a:lnTo>
                <a:lnTo>
                  <a:pt x="1" y="10"/>
                </a:lnTo>
                <a:lnTo>
                  <a:pt x="1" y="13"/>
                </a:lnTo>
                <a:lnTo>
                  <a:pt x="2" y="17"/>
                </a:lnTo>
                <a:lnTo>
                  <a:pt x="2" y="20"/>
                </a:lnTo>
                <a:lnTo>
                  <a:pt x="4" y="23"/>
                </a:lnTo>
                <a:lnTo>
                  <a:pt x="5" y="26"/>
                </a:lnTo>
                <a:lnTo>
                  <a:pt x="6" y="28"/>
                </a:lnTo>
                <a:lnTo>
                  <a:pt x="8" y="31"/>
                </a:lnTo>
                <a:lnTo>
                  <a:pt x="9" y="33"/>
                </a:lnTo>
                <a:lnTo>
                  <a:pt x="10" y="35"/>
                </a:lnTo>
                <a:lnTo>
                  <a:pt x="11" y="38"/>
                </a:lnTo>
                <a:lnTo>
                  <a:pt x="14" y="41"/>
                </a:lnTo>
                <a:lnTo>
                  <a:pt x="15" y="42"/>
                </a:lnTo>
                <a:lnTo>
                  <a:pt x="17" y="45"/>
                </a:lnTo>
                <a:lnTo>
                  <a:pt x="19" y="47"/>
                </a:lnTo>
                <a:lnTo>
                  <a:pt x="22" y="49"/>
                </a:lnTo>
                <a:lnTo>
                  <a:pt x="23" y="51"/>
                </a:lnTo>
                <a:lnTo>
                  <a:pt x="26" y="52"/>
                </a:lnTo>
                <a:lnTo>
                  <a:pt x="29" y="54"/>
                </a:lnTo>
                <a:lnTo>
                  <a:pt x="31" y="55"/>
                </a:lnTo>
                <a:lnTo>
                  <a:pt x="34" y="57"/>
                </a:lnTo>
                <a:lnTo>
                  <a:pt x="36" y="58"/>
                </a:lnTo>
                <a:lnTo>
                  <a:pt x="39" y="59"/>
                </a:lnTo>
                <a:lnTo>
                  <a:pt x="42" y="61"/>
                </a:lnTo>
                <a:lnTo>
                  <a:pt x="44" y="61"/>
                </a:lnTo>
                <a:lnTo>
                  <a:pt x="47" y="62"/>
                </a:lnTo>
                <a:lnTo>
                  <a:pt x="49" y="62"/>
                </a:lnTo>
                <a:lnTo>
                  <a:pt x="52" y="64"/>
                </a:lnTo>
                <a:lnTo>
                  <a:pt x="56" y="64"/>
                </a:lnTo>
                <a:lnTo>
                  <a:pt x="59" y="64"/>
                </a:lnTo>
                <a:lnTo>
                  <a:pt x="59" y="5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41" name="Freeform 159"/>
          <p:cNvSpPr>
            <a:spLocks/>
          </p:cNvSpPr>
          <p:nvPr/>
        </p:nvSpPr>
        <p:spPr bwMode="auto">
          <a:xfrm>
            <a:off x="8377240" y="4560888"/>
            <a:ext cx="90487" cy="101600"/>
          </a:xfrm>
          <a:custGeom>
            <a:avLst/>
            <a:gdLst>
              <a:gd name="T0" fmla="*/ 45 w 57"/>
              <a:gd name="T1" fmla="*/ 3 h 64"/>
              <a:gd name="T2" fmla="*/ 45 w 57"/>
              <a:gd name="T3" fmla="*/ 9 h 64"/>
              <a:gd name="T4" fmla="*/ 44 w 57"/>
              <a:gd name="T5" fmla="*/ 13 h 64"/>
              <a:gd name="T6" fmla="*/ 43 w 57"/>
              <a:gd name="T7" fmla="*/ 19 h 64"/>
              <a:gd name="T8" fmla="*/ 42 w 57"/>
              <a:gd name="T9" fmla="*/ 23 h 64"/>
              <a:gd name="T10" fmla="*/ 39 w 57"/>
              <a:gd name="T11" fmla="*/ 27 h 64"/>
              <a:gd name="T12" fmla="*/ 36 w 57"/>
              <a:gd name="T13" fmla="*/ 31 h 64"/>
              <a:gd name="T14" fmla="*/ 34 w 57"/>
              <a:gd name="T15" fmla="*/ 34 h 64"/>
              <a:gd name="T16" fmla="*/ 31 w 57"/>
              <a:gd name="T17" fmla="*/ 38 h 64"/>
              <a:gd name="T18" fmla="*/ 27 w 57"/>
              <a:gd name="T19" fmla="*/ 41 h 64"/>
              <a:gd name="T20" fmla="*/ 23 w 57"/>
              <a:gd name="T21" fmla="*/ 44 h 64"/>
              <a:gd name="T22" fmla="*/ 19 w 57"/>
              <a:gd name="T23" fmla="*/ 45 h 64"/>
              <a:gd name="T24" fmla="*/ 15 w 57"/>
              <a:gd name="T25" fmla="*/ 48 h 64"/>
              <a:gd name="T26" fmla="*/ 11 w 57"/>
              <a:gd name="T27" fmla="*/ 49 h 64"/>
              <a:gd name="T28" fmla="*/ 6 w 57"/>
              <a:gd name="T29" fmla="*/ 49 h 64"/>
              <a:gd name="T30" fmla="*/ 2 w 57"/>
              <a:gd name="T31" fmla="*/ 51 h 64"/>
              <a:gd name="T32" fmla="*/ 0 w 57"/>
              <a:gd name="T33" fmla="*/ 64 h 64"/>
              <a:gd name="T34" fmla="*/ 5 w 57"/>
              <a:gd name="T35" fmla="*/ 64 h 64"/>
              <a:gd name="T36" fmla="*/ 11 w 57"/>
              <a:gd name="T37" fmla="*/ 62 h 64"/>
              <a:gd name="T38" fmla="*/ 17 w 57"/>
              <a:gd name="T39" fmla="*/ 61 h 64"/>
              <a:gd name="T40" fmla="*/ 22 w 57"/>
              <a:gd name="T41" fmla="*/ 58 h 64"/>
              <a:gd name="T42" fmla="*/ 27 w 57"/>
              <a:gd name="T43" fmla="*/ 55 h 64"/>
              <a:gd name="T44" fmla="*/ 32 w 57"/>
              <a:gd name="T45" fmla="*/ 52 h 64"/>
              <a:gd name="T46" fmla="*/ 36 w 57"/>
              <a:gd name="T47" fmla="*/ 49 h 64"/>
              <a:gd name="T48" fmla="*/ 40 w 57"/>
              <a:gd name="T49" fmla="*/ 45 h 64"/>
              <a:gd name="T50" fmla="*/ 44 w 57"/>
              <a:gd name="T51" fmla="*/ 41 h 64"/>
              <a:gd name="T52" fmla="*/ 48 w 57"/>
              <a:gd name="T53" fmla="*/ 35 h 64"/>
              <a:gd name="T54" fmla="*/ 51 w 57"/>
              <a:gd name="T55" fmla="*/ 31 h 64"/>
              <a:gd name="T56" fmla="*/ 53 w 57"/>
              <a:gd name="T57" fmla="*/ 26 h 64"/>
              <a:gd name="T58" fmla="*/ 55 w 57"/>
              <a:gd name="T59" fmla="*/ 20 h 64"/>
              <a:gd name="T60" fmla="*/ 56 w 57"/>
              <a:gd name="T61" fmla="*/ 13 h 64"/>
              <a:gd name="T62" fmla="*/ 57 w 57"/>
              <a:gd name="T63" fmla="*/ 7 h 64"/>
              <a:gd name="T64" fmla="*/ 57 w 57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4"/>
              <a:gd name="T101" fmla="*/ 57 w 57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4">
                <a:moveTo>
                  <a:pt x="45" y="0"/>
                </a:moveTo>
                <a:lnTo>
                  <a:pt x="45" y="3"/>
                </a:lnTo>
                <a:lnTo>
                  <a:pt x="45" y="6"/>
                </a:lnTo>
                <a:lnTo>
                  <a:pt x="45" y="9"/>
                </a:lnTo>
                <a:lnTo>
                  <a:pt x="44" y="12"/>
                </a:lnTo>
                <a:lnTo>
                  <a:pt x="44" y="13"/>
                </a:lnTo>
                <a:lnTo>
                  <a:pt x="44" y="16"/>
                </a:lnTo>
                <a:lnTo>
                  <a:pt x="43" y="19"/>
                </a:lnTo>
                <a:lnTo>
                  <a:pt x="42" y="20"/>
                </a:lnTo>
                <a:lnTo>
                  <a:pt x="42" y="23"/>
                </a:lnTo>
                <a:lnTo>
                  <a:pt x="40" y="24"/>
                </a:lnTo>
                <a:lnTo>
                  <a:pt x="39" y="27"/>
                </a:lnTo>
                <a:lnTo>
                  <a:pt x="38" y="28"/>
                </a:lnTo>
                <a:lnTo>
                  <a:pt x="36" y="31"/>
                </a:lnTo>
                <a:lnTo>
                  <a:pt x="35" y="33"/>
                </a:lnTo>
                <a:lnTo>
                  <a:pt x="34" y="34"/>
                </a:lnTo>
                <a:lnTo>
                  <a:pt x="32" y="35"/>
                </a:lnTo>
                <a:lnTo>
                  <a:pt x="31" y="38"/>
                </a:lnTo>
                <a:lnTo>
                  <a:pt x="28" y="40"/>
                </a:lnTo>
                <a:lnTo>
                  <a:pt x="27" y="41"/>
                </a:lnTo>
                <a:lnTo>
                  <a:pt x="26" y="42"/>
                </a:lnTo>
                <a:lnTo>
                  <a:pt x="23" y="44"/>
                </a:lnTo>
                <a:lnTo>
                  <a:pt x="22" y="45"/>
                </a:lnTo>
                <a:lnTo>
                  <a:pt x="19" y="45"/>
                </a:lnTo>
                <a:lnTo>
                  <a:pt x="18" y="47"/>
                </a:lnTo>
                <a:lnTo>
                  <a:pt x="15" y="48"/>
                </a:lnTo>
                <a:lnTo>
                  <a:pt x="13" y="48"/>
                </a:lnTo>
                <a:lnTo>
                  <a:pt x="11" y="49"/>
                </a:lnTo>
                <a:lnTo>
                  <a:pt x="9" y="49"/>
                </a:lnTo>
                <a:lnTo>
                  <a:pt x="6" y="49"/>
                </a:lnTo>
                <a:lnTo>
                  <a:pt x="4" y="51"/>
                </a:lnTo>
                <a:lnTo>
                  <a:pt x="2" y="51"/>
                </a:lnTo>
                <a:lnTo>
                  <a:pt x="0" y="51"/>
                </a:lnTo>
                <a:lnTo>
                  <a:pt x="0" y="64"/>
                </a:lnTo>
                <a:lnTo>
                  <a:pt x="2" y="64"/>
                </a:lnTo>
                <a:lnTo>
                  <a:pt x="5" y="64"/>
                </a:lnTo>
                <a:lnTo>
                  <a:pt x="9" y="62"/>
                </a:lnTo>
                <a:lnTo>
                  <a:pt x="11" y="62"/>
                </a:lnTo>
                <a:lnTo>
                  <a:pt x="14" y="61"/>
                </a:lnTo>
                <a:lnTo>
                  <a:pt x="17" y="61"/>
                </a:lnTo>
                <a:lnTo>
                  <a:pt x="19" y="59"/>
                </a:lnTo>
                <a:lnTo>
                  <a:pt x="22" y="58"/>
                </a:lnTo>
                <a:lnTo>
                  <a:pt x="24" y="57"/>
                </a:lnTo>
                <a:lnTo>
                  <a:pt x="27" y="55"/>
                </a:lnTo>
                <a:lnTo>
                  <a:pt x="30" y="54"/>
                </a:lnTo>
                <a:lnTo>
                  <a:pt x="32" y="52"/>
                </a:lnTo>
                <a:lnTo>
                  <a:pt x="34" y="51"/>
                </a:lnTo>
                <a:lnTo>
                  <a:pt x="36" y="49"/>
                </a:lnTo>
                <a:lnTo>
                  <a:pt x="39" y="47"/>
                </a:lnTo>
                <a:lnTo>
                  <a:pt x="40" y="45"/>
                </a:lnTo>
                <a:lnTo>
                  <a:pt x="43" y="42"/>
                </a:lnTo>
                <a:lnTo>
                  <a:pt x="44" y="41"/>
                </a:lnTo>
                <a:lnTo>
                  <a:pt x="45" y="38"/>
                </a:lnTo>
                <a:lnTo>
                  <a:pt x="48" y="35"/>
                </a:lnTo>
                <a:lnTo>
                  <a:pt x="49" y="33"/>
                </a:lnTo>
                <a:lnTo>
                  <a:pt x="51" y="31"/>
                </a:lnTo>
                <a:lnTo>
                  <a:pt x="52" y="28"/>
                </a:lnTo>
                <a:lnTo>
                  <a:pt x="53" y="26"/>
                </a:lnTo>
                <a:lnTo>
                  <a:pt x="55" y="23"/>
                </a:lnTo>
                <a:lnTo>
                  <a:pt x="55" y="20"/>
                </a:lnTo>
                <a:lnTo>
                  <a:pt x="56" y="17"/>
                </a:lnTo>
                <a:lnTo>
                  <a:pt x="56" y="13"/>
                </a:lnTo>
                <a:lnTo>
                  <a:pt x="57" y="10"/>
                </a:lnTo>
                <a:lnTo>
                  <a:pt x="57" y="7"/>
                </a:lnTo>
                <a:lnTo>
                  <a:pt x="57" y="5"/>
                </a:lnTo>
                <a:lnTo>
                  <a:pt x="57" y="0"/>
                </a:lnTo>
                <a:lnTo>
                  <a:pt x="4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42" name="Freeform 160"/>
          <p:cNvSpPr>
            <a:spLocks/>
          </p:cNvSpPr>
          <p:nvPr/>
        </p:nvSpPr>
        <p:spPr bwMode="auto">
          <a:xfrm>
            <a:off x="8210550" y="4560888"/>
            <a:ext cx="90488" cy="101600"/>
          </a:xfrm>
          <a:custGeom>
            <a:avLst/>
            <a:gdLst>
              <a:gd name="T0" fmla="*/ 3 w 57"/>
              <a:gd name="T1" fmla="*/ 64 h 64"/>
              <a:gd name="T2" fmla="*/ 9 w 57"/>
              <a:gd name="T3" fmla="*/ 62 h 64"/>
              <a:gd name="T4" fmla="*/ 14 w 57"/>
              <a:gd name="T5" fmla="*/ 61 h 64"/>
              <a:gd name="T6" fmla="*/ 20 w 57"/>
              <a:gd name="T7" fmla="*/ 59 h 64"/>
              <a:gd name="T8" fmla="*/ 25 w 57"/>
              <a:gd name="T9" fmla="*/ 57 h 64"/>
              <a:gd name="T10" fmla="*/ 30 w 57"/>
              <a:gd name="T11" fmla="*/ 54 h 64"/>
              <a:gd name="T12" fmla="*/ 35 w 57"/>
              <a:gd name="T13" fmla="*/ 51 h 64"/>
              <a:gd name="T14" fmla="*/ 39 w 57"/>
              <a:gd name="T15" fmla="*/ 47 h 64"/>
              <a:gd name="T16" fmla="*/ 43 w 57"/>
              <a:gd name="T17" fmla="*/ 42 h 64"/>
              <a:gd name="T18" fmla="*/ 47 w 57"/>
              <a:gd name="T19" fmla="*/ 38 h 64"/>
              <a:gd name="T20" fmla="*/ 50 w 57"/>
              <a:gd name="T21" fmla="*/ 33 h 64"/>
              <a:gd name="T22" fmla="*/ 52 w 57"/>
              <a:gd name="T23" fmla="*/ 28 h 64"/>
              <a:gd name="T24" fmla="*/ 55 w 57"/>
              <a:gd name="T25" fmla="*/ 23 h 64"/>
              <a:gd name="T26" fmla="*/ 56 w 57"/>
              <a:gd name="T27" fmla="*/ 17 h 64"/>
              <a:gd name="T28" fmla="*/ 57 w 57"/>
              <a:gd name="T29" fmla="*/ 10 h 64"/>
              <a:gd name="T30" fmla="*/ 57 w 57"/>
              <a:gd name="T31" fmla="*/ 5 h 64"/>
              <a:gd name="T32" fmla="*/ 46 w 57"/>
              <a:gd name="T33" fmla="*/ 0 h 64"/>
              <a:gd name="T34" fmla="*/ 46 w 57"/>
              <a:gd name="T35" fmla="*/ 6 h 64"/>
              <a:gd name="T36" fmla="*/ 46 w 57"/>
              <a:gd name="T37" fmla="*/ 12 h 64"/>
              <a:gd name="T38" fmla="*/ 44 w 57"/>
              <a:gd name="T39" fmla="*/ 16 h 64"/>
              <a:gd name="T40" fmla="*/ 43 w 57"/>
              <a:gd name="T41" fmla="*/ 20 h 64"/>
              <a:gd name="T42" fmla="*/ 40 w 57"/>
              <a:gd name="T43" fmla="*/ 24 h 64"/>
              <a:gd name="T44" fmla="*/ 38 w 57"/>
              <a:gd name="T45" fmla="*/ 28 h 64"/>
              <a:gd name="T46" fmla="*/ 35 w 57"/>
              <a:gd name="T47" fmla="*/ 33 h 64"/>
              <a:gd name="T48" fmla="*/ 33 w 57"/>
              <a:gd name="T49" fmla="*/ 35 h 64"/>
              <a:gd name="T50" fmla="*/ 29 w 57"/>
              <a:gd name="T51" fmla="*/ 40 h 64"/>
              <a:gd name="T52" fmla="*/ 26 w 57"/>
              <a:gd name="T53" fmla="*/ 42 h 64"/>
              <a:gd name="T54" fmla="*/ 22 w 57"/>
              <a:gd name="T55" fmla="*/ 45 h 64"/>
              <a:gd name="T56" fmla="*/ 18 w 57"/>
              <a:gd name="T57" fmla="*/ 47 h 64"/>
              <a:gd name="T58" fmla="*/ 13 w 57"/>
              <a:gd name="T59" fmla="*/ 48 h 64"/>
              <a:gd name="T60" fmla="*/ 9 w 57"/>
              <a:gd name="T61" fmla="*/ 49 h 64"/>
              <a:gd name="T62" fmla="*/ 5 w 57"/>
              <a:gd name="T63" fmla="*/ 51 h 64"/>
              <a:gd name="T64" fmla="*/ 0 w 57"/>
              <a:gd name="T65" fmla="*/ 51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4"/>
              <a:gd name="T101" fmla="*/ 57 w 57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4">
                <a:moveTo>
                  <a:pt x="0" y="64"/>
                </a:moveTo>
                <a:lnTo>
                  <a:pt x="3" y="64"/>
                </a:lnTo>
                <a:lnTo>
                  <a:pt x="5" y="64"/>
                </a:lnTo>
                <a:lnTo>
                  <a:pt x="9" y="62"/>
                </a:lnTo>
                <a:lnTo>
                  <a:pt x="12" y="62"/>
                </a:lnTo>
                <a:lnTo>
                  <a:pt x="14" y="61"/>
                </a:lnTo>
                <a:lnTo>
                  <a:pt x="17" y="61"/>
                </a:lnTo>
                <a:lnTo>
                  <a:pt x="20" y="59"/>
                </a:lnTo>
                <a:lnTo>
                  <a:pt x="22" y="58"/>
                </a:lnTo>
                <a:lnTo>
                  <a:pt x="25" y="57"/>
                </a:lnTo>
                <a:lnTo>
                  <a:pt x="27" y="55"/>
                </a:lnTo>
                <a:lnTo>
                  <a:pt x="30" y="54"/>
                </a:lnTo>
                <a:lnTo>
                  <a:pt x="33" y="52"/>
                </a:lnTo>
                <a:lnTo>
                  <a:pt x="35" y="51"/>
                </a:lnTo>
                <a:lnTo>
                  <a:pt x="37" y="49"/>
                </a:lnTo>
                <a:lnTo>
                  <a:pt x="39" y="47"/>
                </a:lnTo>
                <a:lnTo>
                  <a:pt x="40" y="45"/>
                </a:lnTo>
                <a:lnTo>
                  <a:pt x="43" y="42"/>
                </a:lnTo>
                <a:lnTo>
                  <a:pt x="44" y="41"/>
                </a:lnTo>
                <a:lnTo>
                  <a:pt x="47" y="38"/>
                </a:lnTo>
                <a:lnTo>
                  <a:pt x="48" y="35"/>
                </a:lnTo>
                <a:lnTo>
                  <a:pt x="50" y="33"/>
                </a:lnTo>
                <a:lnTo>
                  <a:pt x="51" y="31"/>
                </a:lnTo>
                <a:lnTo>
                  <a:pt x="52" y="28"/>
                </a:lnTo>
                <a:lnTo>
                  <a:pt x="54" y="26"/>
                </a:lnTo>
                <a:lnTo>
                  <a:pt x="55" y="23"/>
                </a:lnTo>
                <a:lnTo>
                  <a:pt x="55" y="20"/>
                </a:lnTo>
                <a:lnTo>
                  <a:pt x="56" y="17"/>
                </a:lnTo>
                <a:lnTo>
                  <a:pt x="56" y="13"/>
                </a:lnTo>
                <a:lnTo>
                  <a:pt x="57" y="10"/>
                </a:lnTo>
                <a:lnTo>
                  <a:pt x="57" y="7"/>
                </a:lnTo>
                <a:lnTo>
                  <a:pt x="57" y="5"/>
                </a:lnTo>
                <a:lnTo>
                  <a:pt x="57" y="0"/>
                </a:lnTo>
                <a:lnTo>
                  <a:pt x="46" y="0"/>
                </a:lnTo>
                <a:lnTo>
                  <a:pt x="46" y="3"/>
                </a:lnTo>
                <a:lnTo>
                  <a:pt x="46" y="6"/>
                </a:lnTo>
                <a:lnTo>
                  <a:pt x="46" y="9"/>
                </a:lnTo>
                <a:lnTo>
                  <a:pt x="46" y="12"/>
                </a:lnTo>
                <a:lnTo>
                  <a:pt x="44" y="13"/>
                </a:lnTo>
                <a:lnTo>
                  <a:pt x="44" y="16"/>
                </a:lnTo>
                <a:lnTo>
                  <a:pt x="43" y="19"/>
                </a:lnTo>
                <a:lnTo>
                  <a:pt x="43" y="20"/>
                </a:lnTo>
                <a:lnTo>
                  <a:pt x="42" y="23"/>
                </a:lnTo>
                <a:lnTo>
                  <a:pt x="40" y="24"/>
                </a:lnTo>
                <a:lnTo>
                  <a:pt x="39" y="27"/>
                </a:lnTo>
                <a:lnTo>
                  <a:pt x="38" y="28"/>
                </a:lnTo>
                <a:lnTo>
                  <a:pt x="37" y="31"/>
                </a:lnTo>
                <a:lnTo>
                  <a:pt x="35" y="33"/>
                </a:lnTo>
                <a:lnTo>
                  <a:pt x="34" y="34"/>
                </a:lnTo>
                <a:lnTo>
                  <a:pt x="33" y="35"/>
                </a:lnTo>
                <a:lnTo>
                  <a:pt x="31" y="38"/>
                </a:lnTo>
                <a:lnTo>
                  <a:pt x="29" y="40"/>
                </a:lnTo>
                <a:lnTo>
                  <a:pt x="27" y="41"/>
                </a:lnTo>
                <a:lnTo>
                  <a:pt x="26" y="42"/>
                </a:lnTo>
                <a:lnTo>
                  <a:pt x="23" y="44"/>
                </a:lnTo>
                <a:lnTo>
                  <a:pt x="22" y="45"/>
                </a:lnTo>
                <a:lnTo>
                  <a:pt x="20" y="45"/>
                </a:lnTo>
                <a:lnTo>
                  <a:pt x="18" y="47"/>
                </a:lnTo>
                <a:lnTo>
                  <a:pt x="16" y="48"/>
                </a:lnTo>
                <a:lnTo>
                  <a:pt x="13" y="48"/>
                </a:lnTo>
                <a:lnTo>
                  <a:pt x="12" y="49"/>
                </a:lnTo>
                <a:lnTo>
                  <a:pt x="9" y="49"/>
                </a:lnTo>
                <a:lnTo>
                  <a:pt x="6" y="49"/>
                </a:lnTo>
                <a:lnTo>
                  <a:pt x="5" y="51"/>
                </a:lnTo>
                <a:lnTo>
                  <a:pt x="3" y="51"/>
                </a:lnTo>
                <a:lnTo>
                  <a:pt x="0" y="51"/>
                </a:lnTo>
                <a:lnTo>
                  <a:pt x="0" y="6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43" name="Freeform 161"/>
          <p:cNvSpPr>
            <a:spLocks/>
          </p:cNvSpPr>
          <p:nvPr/>
        </p:nvSpPr>
        <p:spPr bwMode="auto">
          <a:xfrm>
            <a:off x="8118477" y="4560888"/>
            <a:ext cx="92075" cy="101600"/>
          </a:xfrm>
          <a:custGeom>
            <a:avLst/>
            <a:gdLst>
              <a:gd name="T0" fmla="*/ 0 w 58"/>
              <a:gd name="T1" fmla="*/ 5 h 64"/>
              <a:gd name="T2" fmla="*/ 0 w 58"/>
              <a:gd name="T3" fmla="*/ 10 h 64"/>
              <a:gd name="T4" fmla="*/ 2 w 58"/>
              <a:gd name="T5" fmla="*/ 17 h 64"/>
              <a:gd name="T6" fmla="*/ 3 w 58"/>
              <a:gd name="T7" fmla="*/ 23 h 64"/>
              <a:gd name="T8" fmla="*/ 6 w 58"/>
              <a:gd name="T9" fmla="*/ 28 h 64"/>
              <a:gd name="T10" fmla="*/ 8 w 58"/>
              <a:gd name="T11" fmla="*/ 33 h 64"/>
              <a:gd name="T12" fmla="*/ 11 w 58"/>
              <a:gd name="T13" fmla="*/ 38 h 64"/>
              <a:gd name="T14" fmla="*/ 15 w 58"/>
              <a:gd name="T15" fmla="*/ 42 h 64"/>
              <a:gd name="T16" fmla="*/ 19 w 58"/>
              <a:gd name="T17" fmla="*/ 47 h 64"/>
              <a:gd name="T18" fmla="*/ 23 w 58"/>
              <a:gd name="T19" fmla="*/ 51 h 64"/>
              <a:gd name="T20" fmla="*/ 28 w 58"/>
              <a:gd name="T21" fmla="*/ 54 h 64"/>
              <a:gd name="T22" fmla="*/ 33 w 58"/>
              <a:gd name="T23" fmla="*/ 57 h 64"/>
              <a:gd name="T24" fmla="*/ 38 w 58"/>
              <a:gd name="T25" fmla="*/ 59 h 64"/>
              <a:gd name="T26" fmla="*/ 44 w 58"/>
              <a:gd name="T27" fmla="*/ 61 h 64"/>
              <a:gd name="T28" fmla="*/ 49 w 58"/>
              <a:gd name="T29" fmla="*/ 62 h 64"/>
              <a:gd name="T30" fmla="*/ 55 w 58"/>
              <a:gd name="T31" fmla="*/ 64 h 64"/>
              <a:gd name="T32" fmla="*/ 58 w 58"/>
              <a:gd name="T33" fmla="*/ 51 h 64"/>
              <a:gd name="T34" fmla="*/ 53 w 58"/>
              <a:gd name="T35" fmla="*/ 51 h 64"/>
              <a:gd name="T36" fmla="*/ 49 w 58"/>
              <a:gd name="T37" fmla="*/ 49 h 64"/>
              <a:gd name="T38" fmla="*/ 44 w 58"/>
              <a:gd name="T39" fmla="*/ 48 h 64"/>
              <a:gd name="T40" fmla="*/ 40 w 58"/>
              <a:gd name="T41" fmla="*/ 47 h 64"/>
              <a:gd name="T42" fmla="*/ 36 w 58"/>
              <a:gd name="T43" fmla="*/ 45 h 64"/>
              <a:gd name="T44" fmla="*/ 32 w 58"/>
              <a:gd name="T45" fmla="*/ 42 h 64"/>
              <a:gd name="T46" fmla="*/ 28 w 58"/>
              <a:gd name="T47" fmla="*/ 40 h 64"/>
              <a:gd name="T48" fmla="*/ 25 w 58"/>
              <a:gd name="T49" fmla="*/ 35 h 64"/>
              <a:gd name="T50" fmla="*/ 23 w 58"/>
              <a:gd name="T51" fmla="*/ 33 h 64"/>
              <a:gd name="T52" fmla="*/ 20 w 58"/>
              <a:gd name="T53" fmla="*/ 28 h 64"/>
              <a:gd name="T54" fmla="*/ 17 w 58"/>
              <a:gd name="T55" fmla="*/ 24 h 64"/>
              <a:gd name="T56" fmla="*/ 15 w 58"/>
              <a:gd name="T57" fmla="*/ 20 h 64"/>
              <a:gd name="T58" fmla="*/ 13 w 58"/>
              <a:gd name="T59" fmla="*/ 16 h 64"/>
              <a:gd name="T60" fmla="*/ 12 w 58"/>
              <a:gd name="T61" fmla="*/ 12 h 64"/>
              <a:gd name="T62" fmla="*/ 12 w 58"/>
              <a:gd name="T63" fmla="*/ 6 h 64"/>
              <a:gd name="T64" fmla="*/ 12 w 58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4"/>
              <a:gd name="T101" fmla="*/ 58 w 58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4">
                <a:moveTo>
                  <a:pt x="0" y="0"/>
                </a:moveTo>
                <a:lnTo>
                  <a:pt x="0" y="5"/>
                </a:lnTo>
                <a:lnTo>
                  <a:pt x="0" y="7"/>
                </a:lnTo>
                <a:lnTo>
                  <a:pt x="0" y="10"/>
                </a:lnTo>
                <a:lnTo>
                  <a:pt x="0" y="13"/>
                </a:lnTo>
                <a:lnTo>
                  <a:pt x="2" y="17"/>
                </a:lnTo>
                <a:lnTo>
                  <a:pt x="3" y="20"/>
                </a:lnTo>
                <a:lnTo>
                  <a:pt x="3" y="23"/>
                </a:lnTo>
                <a:lnTo>
                  <a:pt x="4" y="26"/>
                </a:lnTo>
                <a:lnTo>
                  <a:pt x="6" y="28"/>
                </a:lnTo>
                <a:lnTo>
                  <a:pt x="7" y="31"/>
                </a:lnTo>
                <a:lnTo>
                  <a:pt x="8" y="33"/>
                </a:lnTo>
                <a:lnTo>
                  <a:pt x="9" y="35"/>
                </a:lnTo>
                <a:lnTo>
                  <a:pt x="11" y="38"/>
                </a:lnTo>
                <a:lnTo>
                  <a:pt x="13" y="41"/>
                </a:lnTo>
                <a:lnTo>
                  <a:pt x="15" y="42"/>
                </a:lnTo>
                <a:lnTo>
                  <a:pt x="17" y="45"/>
                </a:lnTo>
                <a:lnTo>
                  <a:pt x="19" y="47"/>
                </a:lnTo>
                <a:lnTo>
                  <a:pt x="21" y="49"/>
                </a:lnTo>
                <a:lnTo>
                  <a:pt x="23" y="51"/>
                </a:lnTo>
                <a:lnTo>
                  <a:pt x="25" y="52"/>
                </a:lnTo>
                <a:lnTo>
                  <a:pt x="28" y="54"/>
                </a:lnTo>
                <a:lnTo>
                  <a:pt x="30" y="55"/>
                </a:lnTo>
                <a:lnTo>
                  <a:pt x="33" y="57"/>
                </a:lnTo>
                <a:lnTo>
                  <a:pt x="36" y="58"/>
                </a:lnTo>
                <a:lnTo>
                  <a:pt x="38" y="59"/>
                </a:lnTo>
                <a:lnTo>
                  <a:pt x="41" y="61"/>
                </a:lnTo>
                <a:lnTo>
                  <a:pt x="44" y="61"/>
                </a:lnTo>
                <a:lnTo>
                  <a:pt x="46" y="62"/>
                </a:lnTo>
                <a:lnTo>
                  <a:pt x="49" y="62"/>
                </a:lnTo>
                <a:lnTo>
                  <a:pt x="51" y="64"/>
                </a:lnTo>
                <a:lnTo>
                  <a:pt x="55" y="64"/>
                </a:lnTo>
                <a:lnTo>
                  <a:pt x="58" y="64"/>
                </a:lnTo>
                <a:lnTo>
                  <a:pt x="58" y="51"/>
                </a:lnTo>
                <a:lnTo>
                  <a:pt x="55" y="51"/>
                </a:lnTo>
                <a:lnTo>
                  <a:pt x="53" y="51"/>
                </a:lnTo>
                <a:lnTo>
                  <a:pt x="51" y="49"/>
                </a:lnTo>
                <a:lnTo>
                  <a:pt x="49" y="49"/>
                </a:lnTo>
                <a:lnTo>
                  <a:pt x="46" y="49"/>
                </a:lnTo>
                <a:lnTo>
                  <a:pt x="44" y="48"/>
                </a:lnTo>
                <a:lnTo>
                  <a:pt x="42" y="48"/>
                </a:lnTo>
                <a:lnTo>
                  <a:pt x="40" y="47"/>
                </a:lnTo>
                <a:lnTo>
                  <a:pt x="38" y="45"/>
                </a:lnTo>
                <a:lnTo>
                  <a:pt x="36" y="45"/>
                </a:lnTo>
                <a:lnTo>
                  <a:pt x="34" y="44"/>
                </a:lnTo>
                <a:lnTo>
                  <a:pt x="32" y="42"/>
                </a:lnTo>
                <a:lnTo>
                  <a:pt x="30" y="41"/>
                </a:lnTo>
                <a:lnTo>
                  <a:pt x="28" y="40"/>
                </a:lnTo>
                <a:lnTo>
                  <a:pt x="26" y="38"/>
                </a:lnTo>
                <a:lnTo>
                  <a:pt x="25" y="35"/>
                </a:lnTo>
                <a:lnTo>
                  <a:pt x="24" y="34"/>
                </a:lnTo>
                <a:lnTo>
                  <a:pt x="23" y="33"/>
                </a:lnTo>
                <a:lnTo>
                  <a:pt x="21" y="31"/>
                </a:lnTo>
                <a:lnTo>
                  <a:pt x="20" y="28"/>
                </a:lnTo>
                <a:lnTo>
                  <a:pt x="19" y="27"/>
                </a:lnTo>
                <a:lnTo>
                  <a:pt x="17" y="24"/>
                </a:lnTo>
                <a:lnTo>
                  <a:pt x="16" y="23"/>
                </a:lnTo>
                <a:lnTo>
                  <a:pt x="15" y="20"/>
                </a:lnTo>
                <a:lnTo>
                  <a:pt x="15" y="19"/>
                </a:lnTo>
                <a:lnTo>
                  <a:pt x="13" y="16"/>
                </a:lnTo>
                <a:lnTo>
                  <a:pt x="13" y="13"/>
                </a:lnTo>
                <a:lnTo>
                  <a:pt x="12" y="12"/>
                </a:lnTo>
                <a:lnTo>
                  <a:pt x="12" y="9"/>
                </a:lnTo>
                <a:lnTo>
                  <a:pt x="12" y="6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44" name="Freeform 162"/>
          <p:cNvSpPr>
            <a:spLocks/>
          </p:cNvSpPr>
          <p:nvPr/>
        </p:nvSpPr>
        <p:spPr bwMode="auto">
          <a:xfrm>
            <a:off x="7953375" y="4560888"/>
            <a:ext cx="90488" cy="101600"/>
          </a:xfrm>
          <a:custGeom>
            <a:avLst/>
            <a:gdLst>
              <a:gd name="T0" fmla="*/ 55 w 57"/>
              <a:gd name="T1" fmla="*/ 51 h 64"/>
              <a:gd name="T2" fmla="*/ 51 w 57"/>
              <a:gd name="T3" fmla="*/ 49 h 64"/>
              <a:gd name="T4" fmla="*/ 45 w 57"/>
              <a:gd name="T5" fmla="*/ 49 h 64"/>
              <a:gd name="T6" fmla="*/ 41 w 57"/>
              <a:gd name="T7" fmla="*/ 48 h 64"/>
              <a:gd name="T8" fmla="*/ 38 w 57"/>
              <a:gd name="T9" fmla="*/ 45 h 64"/>
              <a:gd name="T10" fmla="*/ 34 w 57"/>
              <a:gd name="T11" fmla="*/ 44 h 64"/>
              <a:gd name="T12" fmla="*/ 30 w 57"/>
              <a:gd name="T13" fmla="*/ 41 h 64"/>
              <a:gd name="T14" fmla="*/ 26 w 57"/>
              <a:gd name="T15" fmla="*/ 38 h 64"/>
              <a:gd name="T16" fmla="*/ 23 w 57"/>
              <a:gd name="T17" fmla="*/ 34 h 64"/>
              <a:gd name="T18" fmla="*/ 21 w 57"/>
              <a:gd name="T19" fmla="*/ 31 h 64"/>
              <a:gd name="T20" fmla="*/ 18 w 57"/>
              <a:gd name="T21" fmla="*/ 27 h 64"/>
              <a:gd name="T22" fmla="*/ 15 w 57"/>
              <a:gd name="T23" fmla="*/ 23 h 64"/>
              <a:gd name="T24" fmla="*/ 14 w 57"/>
              <a:gd name="T25" fmla="*/ 19 h 64"/>
              <a:gd name="T26" fmla="*/ 13 w 57"/>
              <a:gd name="T27" fmla="*/ 13 h 64"/>
              <a:gd name="T28" fmla="*/ 11 w 57"/>
              <a:gd name="T29" fmla="*/ 9 h 64"/>
              <a:gd name="T30" fmla="*/ 11 w 57"/>
              <a:gd name="T31" fmla="*/ 3 h 64"/>
              <a:gd name="T32" fmla="*/ 0 w 57"/>
              <a:gd name="T33" fmla="*/ 0 h 64"/>
              <a:gd name="T34" fmla="*/ 0 w 57"/>
              <a:gd name="T35" fmla="*/ 7 h 64"/>
              <a:gd name="T36" fmla="*/ 1 w 57"/>
              <a:gd name="T37" fmla="*/ 13 h 64"/>
              <a:gd name="T38" fmla="*/ 2 w 57"/>
              <a:gd name="T39" fmla="*/ 20 h 64"/>
              <a:gd name="T40" fmla="*/ 4 w 57"/>
              <a:gd name="T41" fmla="*/ 26 h 64"/>
              <a:gd name="T42" fmla="*/ 6 w 57"/>
              <a:gd name="T43" fmla="*/ 31 h 64"/>
              <a:gd name="T44" fmla="*/ 9 w 57"/>
              <a:gd name="T45" fmla="*/ 35 h 64"/>
              <a:gd name="T46" fmla="*/ 13 w 57"/>
              <a:gd name="T47" fmla="*/ 41 h 64"/>
              <a:gd name="T48" fmla="*/ 17 w 57"/>
              <a:gd name="T49" fmla="*/ 45 h 64"/>
              <a:gd name="T50" fmla="*/ 21 w 57"/>
              <a:gd name="T51" fmla="*/ 49 h 64"/>
              <a:gd name="T52" fmla="*/ 24 w 57"/>
              <a:gd name="T53" fmla="*/ 52 h 64"/>
              <a:gd name="T54" fmla="*/ 30 w 57"/>
              <a:gd name="T55" fmla="*/ 55 h 64"/>
              <a:gd name="T56" fmla="*/ 35 w 57"/>
              <a:gd name="T57" fmla="*/ 58 h 64"/>
              <a:gd name="T58" fmla="*/ 40 w 57"/>
              <a:gd name="T59" fmla="*/ 61 h 64"/>
              <a:gd name="T60" fmla="*/ 45 w 57"/>
              <a:gd name="T61" fmla="*/ 62 h 64"/>
              <a:gd name="T62" fmla="*/ 52 w 57"/>
              <a:gd name="T63" fmla="*/ 64 h 64"/>
              <a:gd name="T64" fmla="*/ 57 w 57"/>
              <a:gd name="T65" fmla="*/ 64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4"/>
              <a:gd name="T101" fmla="*/ 57 w 57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4">
                <a:moveTo>
                  <a:pt x="57" y="51"/>
                </a:moveTo>
                <a:lnTo>
                  <a:pt x="55" y="51"/>
                </a:lnTo>
                <a:lnTo>
                  <a:pt x="53" y="51"/>
                </a:lnTo>
                <a:lnTo>
                  <a:pt x="51" y="49"/>
                </a:lnTo>
                <a:lnTo>
                  <a:pt x="48" y="49"/>
                </a:lnTo>
                <a:lnTo>
                  <a:pt x="45" y="49"/>
                </a:lnTo>
                <a:lnTo>
                  <a:pt x="44" y="48"/>
                </a:lnTo>
                <a:lnTo>
                  <a:pt x="41" y="48"/>
                </a:lnTo>
                <a:lnTo>
                  <a:pt x="39" y="47"/>
                </a:lnTo>
                <a:lnTo>
                  <a:pt x="38" y="45"/>
                </a:lnTo>
                <a:lnTo>
                  <a:pt x="35" y="45"/>
                </a:lnTo>
                <a:lnTo>
                  <a:pt x="34" y="44"/>
                </a:lnTo>
                <a:lnTo>
                  <a:pt x="31" y="42"/>
                </a:lnTo>
                <a:lnTo>
                  <a:pt x="30" y="41"/>
                </a:lnTo>
                <a:lnTo>
                  <a:pt x="28" y="40"/>
                </a:lnTo>
                <a:lnTo>
                  <a:pt x="26" y="38"/>
                </a:lnTo>
                <a:lnTo>
                  <a:pt x="24" y="35"/>
                </a:lnTo>
                <a:lnTo>
                  <a:pt x="23" y="34"/>
                </a:lnTo>
                <a:lnTo>
                  <a:pt x="22" y="33"/>
                </a:lnTo>
                <a:lnTo>
                  <a:pt x="21" y="31"/>
                </a:lnTo>
                <a:lnTo>
                  <a:pt x="19" y="28"/>
                </a:lnTo>
                <a:lnTo>
                  <a:pt x="18" y="27"/>
                </a:lnTo>
                <a:lnTo>
                  <a:pt x="17" y="24"/>
                </a:lnTo>
                <a:lnTo>
                  <a:pt x="15" y="23"/>
                </a:lnTo>
                <a:lnTo>
                  <a:pt x="15" y="20"/>
                </a:lnTo>
                <a:lnTo>
                  <a:pt x="14" y="19"/>
                </a:lnTo>
                <a:lnTo>
                  <a:pt x="13" y="16"/>
                </a:lnTo>
                <a:lnTo>
                  <a:pt x="13" y="13"/>
                </a:lnTo>
                <a:lnTo>
                  <a:pt x="11" y="12"/>
                </a:lnTo>
                <a:lnTo>
                  <a:pt x="11" y="9"/>
                </a:lnTo>
                <a:lnTo>
                  <a:pt x="11" y="6"/>
                </a:lnTo>
                <a:lnTo>
                  <a:pt x="11" y="3"/>
                </a:lnTo>
                <a:lnTo>
                  <a:pt x="11" y="0"/>
                </a:lnTo>
                <a:lnTo>
                  <a:pt x="0" y="0"/>
                </a:lnTo>
                <a:lnTo>
                  <a:pt x="0" y="5"/>
                </a:lnTo>
                <a:lnTo>
                  <a:pt x="0" y="7"/>
                </a:lnTo>
                <a:lnTo>
                  <a:pt x="0" y="10"/>
                </a:lnTo>
                <a:lnTo>
                  <a:pt x="1" y="13"/>
                </a:lnTo>
                <a:lnTo>
                  <a:pt x="1" y="17"/>
                </a:lnTo>
                <a:lnTo>
                  <a:pt x="2" y="20"/>
                </a:lnTo>
                <a:lnTo>
                  <a:pt x="2" y="23"/>
                </a:lnTo>
                <a:lnTo>
                  <a:pt x="4" y="26"/>
                </a:lnTo>
                <a:lnTo>
                  <a:pt x="5" y="28"/>
                </a:lnTo>
                <a:lnTo>
                  <a:pt x="6" y="31"/>
                </a:lnTo>
                <a:lnTo>
                  <a:pt x="7" y="33"/>
                </a:lnTo>
                <a:lnTo>
                  <a:pt x="9" y="35"/>
                </a:lnTo>
                <a:lnTo>
                  <a:pt x="11" y="38"/>
                </a:lnTo>
                <a:lnTo>
                  <a:pt x="13" y="41"/>
                </a:lnTo>
                <a:lnTo>
                  <a:pt x="14" y="42"/>
                </a:lnTo>
                <a:lnTo>
                  <a:pt x="17" y="45"/>
                </a:lnTo>
                <a:lnTo>
                  <a:pt x="18" y="47"/>
                </a:lnTo>
                <a:lnTo>
                  <a:pt x="21" y="49"/>
                </a:lnTo>
                <a:lnTo>
                  <a:pt x="23" y="51"/>
                </a:lnTo>
                <a:lnTo>
                  <a:pt x="24" y="52"/>
                </a:lnTo>
                <a:lnTo>
                  <a:pt x="27" y="54"/>
                </a:lnTo>
                <a:lnTo>
                  <a:pt x="30" y="55"/>
                </a:lnTo>
                <a:lnTo>
                  <a:pt x="32" y="57"/>
                </a:lnTo>
                <a:lnTo>
                  <a:pt x="35" y="58"/>
                </a:lnTo>
                <a:lnTo>
                  <a:pt x="38" y="59"/>
                </a:lnTo>
                <a:lnTo>
                  <a:pt x="40" y="61"/>
                </a:lnTo>
                <a:lnTo>
                  <a:pt x="43" y="61"/>
                </a:lnTo>
                <a:lnTo>
                  <a:pt x="45" y="62"/>
                </a:lnTo>
                <a:lnTo>
                  <a:pt x="48" y="62"/>
                </a:lnTo>
                <a:lnTo>
                  <a:pt x="52" y="64"/>
                </a:lnTo>
                <a:lnTo>
                  <a:pt x="55" y="64"/>
                </a:lnTo>
                <a:lnTo>
                  <a:pt x="57" y="64"/>
                </a:lnTo>
                <a:lnTo>
                  <a:pt x="57" y="5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45" name="Freeform 163"/>
          <p:cNvSpPr>
            <a:spLocks/>
          </p:cNvSpPr>
          <p:nvPr/>
        </p:nvSpPr>
        <p:spPr bwMode="auto">
          <a:xfrm>
            <a:off x="8043863" y="4560888"/>
            <a:ext cx="93662" cy="101600"/>
          </a:xfrm>
          <a:custGeom>
            <a:avLst/>
            <a:gdLst>
              <a:gd name="T0" fmla="*/ 47 w 59"/>
              <a:gd name="T1" fmla="*/ 3 h 64"/>
              <a:gd name="T2" fmla="*/ 46 w 59"/>
              <a:gd name="T3" fmla="*/ 9 h 64"/>
              <a:gd name="T4" fmla="*/ 45 w 59"/>
              <a:gd name="T5" fmla="*/ 13 h 64"/>
              <a:gd name="T6" fmla="*/ 43 w 59"/>
              <a:gd name="T7" fmla="*/ 19 h 64"/>
              <a:gd name="T8" fmla="*/ 42 w 59"/>
              <a:gd name="T9" fmla="*/ 23 h 64"/>
              <a:gd name="T10" fmla="*/ 39 w 59"/>
              <a:gd name="T11" fmla="*/ 27 h 64"/>
              <a:gd name="T12" fmla="*/ 38 w 59"/>
              <a:gd name="T13" fmla="*/ 31 h 64"/>
              <a:gd name="T14" fmla="*/ 34 w 59"/>
              <a:gd name="T15" fmla="*/ 34 h 64"/>
              <a:gd name="T16" fmla="*/ 32 w 59"/>
              <a:gd name="T17" fmla="*/ 38 h 64"/>
              <a:gd name="T18" fmla="*/ 28 w 59"/>
              <a:gd name="T19" fmla="*/ 41 h 64"/>
              <a:gd name="T20" fmla="*/ 24 w 59"/>
              <a:gd name="T21" fmla="*/ 44 h 64"/>
              <a:gd name="T22" fmla="*/ 20 w 59"/>
              <a:gd name="T23" fmla="*/ 45 h 64"/>
              <a:gd name="T24" fmla="*/ 16 w 59"/>
              <a:gd name="T25" fmla="*/ 48 h 64"/>
              <a:gd name="T26" fmla="*/ 12 w 59"/>
              <a:gd name="T27" fmla="*/ 49 h 64"/>
              <a:gd name="T28" fmla="*/ 8 w 59"/>
              <a:gd name="T29" fmla="*/ 49 h 64"/>
              <a:gd name="T30" fmla="*/ 3 w 59"/>
              <a:gd name="T31" fmla="*/ 51 h 64"/>
              <a:gd name="T32" fmla="*/ 0 w 59"/>
              <a:gd name="T33" fmla="*/ 64 h 64"/>
              <a:gd name="T34" fmla="*/ 7 w 59"/>
              <a:gd name="T35" fmla="*/ 64 h 64"/>
              <a:gd name="T36" fmla="*/ 12 w 59"/>
              <a:gd name="T37" fmla="*/ 62 h 64"/>
              <a:gd name="T38" fmla="*/ 17 w 59"/>
              <a:gd name="T39" fmla="*/ 61 h 64"/>
              <a:gd name="T40" fmla="*/ 22 w 59"/>
              <a:gd name="T41" fmla="*/ 58 h 64"/>
              <a:gd name="T42" fmla="*/ 28 w 59"/>
              <a:gd name="T43" fmla="*/ 55 h 64"/>
              <a:gd name="T44" fmla="*/ 33 w 59"/>
              <a:gd name="T45" fmla="*/ 52 h 64"/>
              <a:gd name="T46" fmla="*/ 37 w 59"/>
              <a:gd name="T47" fmla="*/ 49 h 64"/>
              <a:gd name="T48" fmla="*/ 42 w 59"/>
              <a:gd name="T49" fmla="*/ 45 h 64"/>
              <a:gd name="T50" fmla="*/ 45 w 59"/>
              <a:gd name="T51" fmla="*/ 41 h 64"/>
              <a:gd name="T52" fmla="*/ 49 w 59"/>
              <a:gd name="T53" fmla="*/ 35 h 64"/>
              <a:gd name="T54" fmla="*/ 51 w 59"/>
              <a:gd name="T55" fmla="*/ 31 h 64"/>
              <a:gd name="T56" fmla="*/ 54 w 59"/>
              <a:gd name="T57" fmla="*/ 26 h 64"/>
              <a:gd name="T58" fmla="*/ 56 w 59"/>
              <a:gd name="T59" fmla="*/ 20 h 64"/>
              <a:gd name="T60" fmla="*/ 58 w 59"/>
              <a:gd name="T61" fmla="*/ 13 h 64"/>
              <a:gd name="T62" fmla="*/ 58 w 59"/>
              <a:gd name="T63" fmla="*/ 7 h 64"/>
              <a:gd name="T64" fmla="*/ 59 w 59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47" y="0"/>
                </a:moveTo>
                <a:lnTo>
                  <a:pt x="47" y="3"/>
                </a:lnTo>
                <a:lnTo>
                  <a:pt x="46" y="6"/>
                </a:lnTo>
                <a:lnTo>
                  <a:pt x="46" y="9"/>
                </a:lnTo>
                <a:lnTo>
                  <a:pt x="46" y="12"/>
                </a:lnTo>
                <a:lnTo>
                  <a:pt x="45" y="13"/>
                </a:lnTo>
                <a:lnTo>
                  <a:pt x="45" y="16"/>
                </a:lnTo>
                <a:lnTo>
                  <a:pt x="43" y="19"/>
                </a:lnTo>
                <a:lnTo>
                  <a:pt x="43" y="20"/>
                </a:lnTo>
                <a:lnTo>
                  <a:pt x="42" y="23"/>
                </a:lnTo>
                <a:lnTo>
                  <a:pt x="41" y="24"/>
                </a:lnTo>
                <a:lnTo>
                  <a:pt x="39" y="27"/>
                </a:lnTo>
                <a:lnTo>
                  <a:pt x="38" y="28"/>
                </a:lnTo>
                <a:lnTo>
                  <a:pt x="38" y="31"/>
                </a:lnTo>
                <a:lnTo>
                  <a:pt x="36" y="33"/>
                </a:lnTo>
                <a:lnTo>
                  <a:pt x="34" y="34"/>
                </a:lnTo>
                <a:lnTo>
                  <a:pt x="33" y="35"/>
                </a:lnTo>
                <a:lnTo>
                  <a:pt x="32" y="38"/>
                </a:lnTo>
                <a:lnTo>
                  <a:pt x="30" y="40"/>
                </a:lnTo>
                <a:lnTo>
                  <a:pt x="28" y="41"/>
                </a:lnTo>
                <a:lnTo>
                  <a:pt x="26" y="42"/>
                </a:lnTo>
                <a:lnTo>
                  <a:pt x="24" y="44"/>
                </a:lnTo>
                <a:lnTo>
                  <a:pt x="22" y="45"/>
                </a:lnTo>
                <a:lnTo>
                  <a:pt x="20" y="45"/>
                </a:lnTo>
                <a:lnTo>
                  <a:pt x="19" y="47"/>
                </a:lnTo>
                <a:lnTo>
                  <a:pt x="16" y="48"/>
                </a:lnTo>
                <a:lnTo>
                  <a:pt x="15" y="48"/>
                </a:lnTo>
                <a:lnTo>
                  <a:pt x="12" y="49"/>
                </a:lnTo>
                <a:lnTo>
                  <a:pt x="9" y="49"/>
                </a:lnTo>
                <a:lnTo>
                  <a:pt x="8" y="49"/>
                </a:lnTo>
                <a:lnTo>
                  <a:pt x="5" y="51"/>
                </a:lnTo>
                <a:lnTo>
                  <a:pt x="3" y="51"/>
                </a:lnTo>
                <a:lnTo>
                  <a:pt x="0" y="51"/>
                </a:lnTo>
                <a:lnTo>
                  <a:pt x="0" y="64"/>
                </a:lnTo>
                <a:lnTo>
                  <a:pt x="3" y="64"/>
                </a:lnTo>
                <a:lnTo>
                  <a:pt x="7" y="64"/>
                </a:lnTo>
                <a:lnTo>
                  <a:pt x="9" y="62"/>
                </a:lnTo>
                <a:lnTo>
                  <a:pt x="12" y="62"/>
                </a:lnTo>
                <a:lnTo>
                  <a:pt x="15" y="61"/>
                </a:lnTo>
                <a:lnTo>
                  <a:pt x="17" y="61"/>
                </a:lnTo>
                <a:lnTo>
                  <a:pt x="20" y="59"/>
                </a:lnTo>
                <a:lnTo>
                  <a:pt x="22" y="58"/>
                </a:lnTo>
                <a:lnTo>
                  <a:pt x="25" y="57"/>
                </a:lnTo>
                <a:lnTo>
                  <a:pt x="28" y="55"/>
                </a:lnTo>
                <a:lnTo>
                  <a:pt x="30" y="54"/>
                </a:lnTo>
                <a:lnTo>
                  <a:pt x="33" y="52"/>
                </a:lnTo>
                <a:lnTo>
                  <a:pt x="36" y="51"/>
                </a:lnTo>
                <a:lnTo>
                  <a:pt x="37" y="49"/>
                </a:lnTo>
                <a:lnTo>
                  <a:pt x="39" y="47"/>
                </a:lnTo>
                <a:lnTo>
                  <a:pt x="42" y="45"/>
                </a:lnTo>
                <a:lnTo>
                  <a:pt x="43" y="42"/>
                </a:lnTo>
                <a:lnTo>
                  <a:pt x="45" y="41"/>
                </a:lnTo>
                <a:lnTo>
                  <a:pt x="47" y="38"/>
                </a:lnTo>
                <a:lnTo>
                  <a:pt x="49" y="35"/>
                </a:lnTo>
                <a:lnTo>
                  <a:pt x="50" y="33"/>
                </a:lnTo>
                <a:lnTo>
                  <a:pt x="51" y="31"/>
                </a:lnTo>
                <a:lnTo>
                  <a:pt x="53" y="28"/>
                </a:lnTo>
                <a:lnTo>
                  <a:pt x="54" y="26"/>
                </a:lnTo>
                <a:lnTo>
                  <a:pt x="55" y="23"/>
                </a:lnTo>
                <a:lnTo>
                  <a:pt x="56" y="20"/>
                </a:lnTo>
                <a:lnTo>
                  <a:pt x="56" y="17"/>
                </a:lnTo>
                <a:lnTo>
                  <a:pt x="58" y="13"/>
                </a:lnTo>
                <a:lnTo>
                  <a:pt x="58" y="10"/>
                </a:lnTo>
                <a:lnTo>
                  <a:pt x="58" y="7"/>
                </a:lnTo>
                <a:lnTo>
                  <a:pt x="58" y="5"/>
                </a:lnTo>
                <a:lnTo>
                  <a:pt x="59" y="0"/>
                </a:lnTo>
                <a:lnTo>
                  <a:pt x="47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46" name="Freeform 164"/>
          <p:cNvSpPr>
            <a:spLocks/>
          </p:cNvSpPr>
          <p:nvPr/>
        </p:nvSpPr>
        <p:spPr bwMode="auto">
          <a:xfrm>
            <a:off x="7877177" y="4560888"/>
            <a:ext cx="93663" cy="101600"/>
          </a:xfrm>
          <a:custGeom>
            <a:avLst/>
            <a:gdLst>
              <a:gd name="T0" fmla="*/ 4 w 59"/>
              <a:gd name="T1" fmla="*/ 64 h 64"/>
              <a:gd name="T2" fmla="*/ 10 w 59"/>
              <a:gd name="T3" fmla="*/ 62 h 64"/>
              <a:gd name="T4" fmla="*/ 15 w 59"/>
              <a:gd name="T5" fmla="*/ 61 h 64"/>
              <a:gd name="T6" fmla="*/ 21 w 59"/>
              <a:gd name="T7" fmla="*/ 59 h 64"/>
              <a:gd name="T8" fmla="*/ 27 w 59"/>
              <a:gd name="T9" fmla="*/ 57 h 64"/>
              <a:gd name="T10" fmla="*/ 31 w 59"/>
              <a:gd name="T11" fmla="*/ 54 h 64"/>
              <a:gd name="T12" fmla="*/ 36 w 59"/>
              <a:gd name="T13" fmla="*/ 51 h 64"/>
              <a:gd name="T14" fmla="*/ 40 w 59"/>
              <a:gd name="T15" fmla="*/ 47 h 64"/>
              <a:gd name="T16" fmla="*/ 44 w 59"/>
              <a:gd name="T17" fmla="*/ 42 h 64"/>
              <a:gd name="T18" fmla="*/ 48 w 59"/>
              <a:gd name="T19" fmla="*/ 38 h 64"/>
              <a:gd name="T20" fmla="*/ 50 w 59"/>
              <a:gd name="T21" fmla="*/ 33 h 64"/>
              <a:gd name="T22" fmla="*/ 53 w 59"/>
              <a:gd name="T23" fmla="*/ 28 h 64"/>
              <a:gd name="T24" fmla="*/ 55 w 59"/>
              <a:gd name="T25" fmla="*/ 23 h 64"/>
              <a:gd name="T26" fmla="*/ 57 w 59"/>
              <a:gd name="T27" fmla="*/ 17 h 64"/>
              <a:gd name="T28" fmla="*/ 58 w 59"/>
              <a:gd name="T29" fmla="*/ 10 h 64"/>
              <a:gd name="T30" fmla="*/ 59 w 59"/>
              <a:gd name="T31" fmla="*/ 5 h 64"/>
              <a:gd name="T32" fmla="*/ 48 w 59"/>
              <a:gd name="T33" fmla="*/ 0 h 64"/>
              <a:gd name="T34" fmla="*/ 48 w 59"/>
              <a:gd name="T35" fmla="*/ 6 h 64"/>
              <a:gd name="T36" fmla="*/ 46 w 59"/>
              <a:gd name="T37" fmla="*/ 12 h 64"/>
              <a:gd name="T38" fmla="*/ 45 w 59"/>
              <a:gd name="T39" fmla="*/ 16 h 64"/>
              <a:gd name="T40" fmla="*/ 44 w 59"/>
              <a:gd name="T41" fmla="*/ 20 h 64"/>
              <a:gd name="T42" fmla="*/ 41 w 59"/>
              <a:gd name="T43" fmla="*/ 24 h 64"/>
              <a:gd name="T44" fmla="*/ 40 w 59"/>
              <a:gd name="T45" fmla="*/ 28 h 64"/>
              <a:gd name="T46" fmla="*/ 37 w 59"/>
              <a:gd name="T47" fmla="*/ 33 h 64"/>
              <a:gd name="T48" fmla="*/ 33 w 59"/>
              <a:gd name="T49" fmla="*/ 35 h 64"/>
              <a:gd name="T50" fmla="*/ 31 w 59"/>
              <a:gd name="T51" fmla="*/ 40 h 64"/>
              <a:gd name="T52" fmla="*/ 27 w 59"/>
              <a:gd name="T53" fmla="*/ 42 h 64"/>
              <a:gd name="T54" fmla="*/ 23 w 59"/>
              <a:gd name="T55" fmla="*/ 45 h 64"/>
              <a:gd name="T56" fmla="*/ 19 w 59"/>
              <a:gd name="T57" fmla="*/ 47 h 64"/>
              <a:gd name="T58" fmla="*/ 15 w 59"/>
              <a:gd name="T59" fmla="*/ 48 h 64"/>
              <a:gd name="T60" fmla="*/ 10 w 59"/>
              <a:gd name="T61" fmla="*/ 49 h 64"/>
              <a:gd name="T62" fmla="*/ 6 w 59"/>
              <a:gd name="T63" fmla="*/ 51 h 64"/>
              <a:gd name="T64" fmla="*/ 0 w 59"/>
              <a:gd name="T65" fmla="*/ 51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0" y="64"/>
                </a:moveTo>
                <a:lnTo>
                  <a:pt x="4" y="64"/>
                </a:lnTo>
                <a:lnTo>
                  <a:pt x="7" y="64"/>
                </a:lnTo>
                <a:lnTo>
                  <a:pt x="10" y="62"/>
                </a:lnTo>
                <a:lnTo>
                  <a:pt x="12" y="62"/>
                </a:lnTo>
                <a:lnTo>
                  <a:pt x="15" y="61"/>
                </a:lnTo>
                <a:lnTo>
                  <a:pt x="17" y="61"/>
                </a:lnTo>
                <a:lnTo>
                  <a:pt x="21" y="59"/>
                </a:lnTo>
                <a:lnTo>
                  <a:pt x="24" y="58"/>
                </a:lnTo>
                <a:lnTo>
                  <a:pt x="27" y="57"/>
                </a:lnTo>
                <a:lnTo>
                  <a:pt x="28" y="55"/>
                </a:lnTo>
                <a:lnTo>
                  <a:pt x="31" y="54"/>
                </a:lnTo>
                <a:lnTo>
                  <a:pt x="33" y="52"/>
                </a:lnTo>
                <a:lnTo>
                  <a:pt x="36" y="51"/>
                </a:lnTo>
                <a:lnTo>
                  <a:pt x="38" y="49"/>
                </a:lnTo>
                <a:lnTo>
                  <a:pt x="40" y="47"/>
                </a:lnTo>
                <a:lnTo>
                  <a:pt x="42" y="45"/>
                </a:lnTo>
                <a:lnTo>
                  <a:pt x="44" y="42"/>
                </a:lnTo>
                <a:lnTo>
                  <a:pt x="46" y="41"/>
                </a:lnTo>
                <a:lnTo>
                  <a:pt x="48" y="38"/>
                </a:lnTo>
                <a:lnTo>
                  <a:pt x="49" y="35"/>
                </a:lnTo>
                <a:lnTo>
                  <a:pt x="50" y="33"/>
                </a:lnTo>
                <a:lnTo>
                  <a:pt x="52" y="31"/>
                </a:lnTo>
                <a:lnTo>
                  <a:pt x="53" y="28"/>
                </a:lnTo>
                <a:lnTo>
                  <a:pt x="54" y="26"/>
                </a:lnTo>
                <a:lnTo>
                  <a:pt x="55" y="23"/>
                </a:lnTo>
                <a:lnTo>
                  <a:pt x="57" y="20"/>
                </a:lnTo>
                <a:lnTo>
                  <a:pt x="57" y="17"/>
                </a:lnTo>
                <a:lnTo>
                  <a:pt x="58" y="13"/>
                </a:lnTo>
                <a:lnTo>
                  <a:pt x="58" y="10"/>
                </a:lnTo>
                <a:lnTo>
                  <a:pt x="58" y="7"/>
                </a:lnTo>
                <a:lnTo>
                  <a:pt x="59" y="5"/>
                </a:lnTo>
                <a:lnTo>
                  <a:pt x="59" y="0"/>
                </a:lnTo>
                <a:lnTo>
                  <a:pt x="48" y="0"/>
                </a:lnTo>
                <a:lnTo>
                  <a:pt x="48" y="3"/>
                </a:lnTo>
                <a:lnTo>
                  <a:pt x="48" y="6"/>
                </a:lnTo>
                <a:lnTo>
                  <a:pt x="46" y="9"/>
                </a:lnTo>
                <a:lnTo>
                  <a:pt x="46" y="12"/>
                </a:lnTo>
                <a:lnTo>
                  <a:pt x="46" y="13"/>
                </a:lnTo>
                <a:lnTo>
                  <a:pt x="45" y="16"/>
                </a:lnTo>
                <a:lnTo>
                  <a:pt x="45" y="19"/>
                </a:lnTo>
                <a:lnTo>
                  <a:pt x="44" y="20"/>
                </a:lnTo>
                <a:lnTo>
                  <a:pt x="42" y="23"/>
                </a:lnTo>
                <a:lnTo>
                  <a:pt x="41" y="24"/>
                </a:lnTo>
                <a:lnTo>
                  <a:pt x="41" y="27"/>
                </a:lnTo>
                <a:lnTo>
                  <a:pt x="40" y="28"/>
                </a:lnTo>
                <a:lnTo>
                  <a:pt x="38" y="31"/>
                </a:lnTo>
                <a:lnTo>
                  <a:pt x="37" y="33"/>
                </a:lnTo>
                <a:lnTo>
                  <a:pt x="36" y="34"/>
                </a:lnTo>
                <a:lnTo>
                  <a:pt x="33" y="35"/>
                </a:lnTo>
                <a:lnTo>
                  <a:pt x="32" y="38"/>
                </a:lnTo>
                <a:lnTo>
                  <a:pt x="31" y="40"/>
                </a:lnTo>
                <a:lnTo>
                  <a:pt x="28" y="41"/>
                </a:lnTo>
                <a:lnTo>
                  <a:pt x="27" y="42"/>
                </a:lnTo>
                <a:lnTo>
                  <a:pt x="25" y="44"/>
                </a:lnTo>
                <a:lnTo>
                  <a:pt x="23" y="45"/>
                </a:lnTo>
                <a:lnTo>
                  <a:pt x="21" y="45"/>
                </a:lnTo>
                <a:lnTo>
                  <a:pt x="19" y="47"/>
                </a:lnTo>
                <a:lnTo>
                  <a:pt x="16" y="48"/>
                </a:lnTo>
                <a:lnTo>
                  <a:pt x="15" y="48"/>
                </a:lnTo>
                <a:lnTo>
                  <a:pt x="12" y="49"/>
                </a:lnTo>
                <a:lnTo>
                  <a:pt x="10" y="49"/>
                </a:lnTo>
                <a:lnTo>
                  <a:pt x="8" y="49"/>
                </a:lnTo>
                <a:lnTo>
                  <a:pt x="6" y="51"/>
                </a:lnTo>
                <a:lnTo>
                  <a:pt x="3" y="51"/>
                </a:lnTo>
                <a:lnTo>
                  <a:pt x="0" y="51"/>
                </a:lnTo>
                <a:lnTo>
                  <a:pt x="0" y="64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47" name="Freeform 165"/>
          <p:cNvSpPr>
            <a:spLocks/>
          </p:cNvSpPr>
          <p:nvPr/>
        </p:nvSpPr>
        <p:spPr bwMode="auto">
          <a:xfrm>
            <a:off x="7786690" y="4560888"/>
            <a:ext cx="90487" cy="101600"/>
          </a:xfrm>
          <a:custGeom>
            <a:avLst/>
            <a:gdLst>
              <a:gd name="T0" fmla="*/ 0 w 57"/>
              <a:gd name="T1" fmla="*/ 5 h 64"/>
              <a:gd name="T2" fmla="*/ 0 w 57"/>
              <a:gd name="T3" fmla="*/ 10 h 64"/>
              <a:gd name="T4" fmla="*/ 1 w 57"/>
              <a:gd name="T5" fmla="*/ 17 h 64"/>
              <a:gd name="T6" fmla="*/ 4 w 57"/>
              <a:gd name="T7" fmla="*/ 23 h 64"/>
              <a:gd name="T8" fmla="*/ 5 w 57"/>
              <a:gd name="T9" fmla="*/ 28 h 64"/>
              <a:gd name="T10" fmla="*/ 8 w 57"/>
              <a:gd name="T11" fmla="*/ 33 h 64"/>
              <a:gd name="T12" fmla="*/ 12 w 57"/>
              <a:gd name="T13" fmla="*/ 38 h 64"/>
              <a:gd name="T14" fmla="*/ 14 w 57"/>
              <a:gd name="T15" fmla="*/ 42 h 64"/>
              <a:gd name="T16" fmla="*/ 18 w 57"/>
              <a:gd name="T17" fmla="*/ 47 h 64"/>
              <a:gd name="T18" fmla="*/ 23 w 57"/>
              <a:gd name="T19" fmla="*/ 51 h 64"/>
              <a:gd name="T20" fmla="*/ 27 w 57"/>
              <a:gd name="T21" fmla="*/ 54 h 64"/>
              <a:gd name="T22" fmla="*/ 33 w 57"/>
              <a:gd name="T23" fmla="*/ 57 h 64"/>
              <a:gd name="T24" fmla="*/ 38 w 57"/>
              <a:gd name="T25" fmla="*/ 59 h 64"/>
              <a:gd name="T26" fmla="*/ 43 w 57"/>
              <a:gd name="T27" fmla="*/ 61 h 64"/>
              <a:gd name="T28" fmla="*/ 50 w 57"/>
              <a:gd name="T29" fmla="*/ 62 h 64"/>
              <a:gd name="T30" fmla="*/ 55 w 57"/>
              <a:gd name="T31" fmla="*/ 64 h 64"/>
              <a:gd name="T32" fmla="*/ 57 w 57"/>
              <a:gd name="T33" fmla="*/ 51 h 64"/>
              <a:gd name="T34" fmla="*/ 54 w 57"/>
              <a:gd name="T35" fmla="*/ 51 h 64"/>
              <a:gd name="T36" fmla="*/ 48 w 57"/>
              <a:gd name="T37" fmla="*/ 49 h 64"/>
              <a:gd name="T38" fmla="*/ 44 w 57"/>
              <a:gd name="T39" fmla="*/ 48 h 64"/>
              <a:gd name="T40" fmla="*/ 40 w 57"/>
              <a:gd name="T41" fmla="*/ 47 h 64"/>
              <a:gd name="T42" fmla="*/ 35 w 57"/>
              <a:gd name="T43" fmla="*/ 45 h 64"/>
              <a:gd name="T44" fmla="*/ 33 w 57"/>
              <a:gd name="T45" fmla="*/ 42 h 64"/>
              <a:gd name="T46" fmla="*/ 29 w 57"/>
              <a:gd name="T47" fmla="*/ 40 h 64"/>
              <a:gd name="T48" fmla="*/ 25 w 57"/>
              <a:gd name="T49" fmla="*/ 35 h 64"/>
              <a:gd name="T50" fmla="*/ 22 w 57"/>
              <a:gd name="T51" fmla="*/ 33 h 64"/>
              <a:gd name="T52" fmla="*/ 20 w 57"/>
              <a:gd name="T53" fmla="*/ 28 h 64"/>
              <a:gd name="T54" fmla="*/ 17 w 57"/>
              <a:gd name="T55" fmla="*/ 24 h 64"/>
              <a:gd name="T56" fmla="*/ 16 w 57"/>
              <a:gd name="T57" fmla="*/ 20 h 64"/>
              <a:gd name="T58" fmla="*/ 13 w 57"/>
              <a:gd name="T59" fmla="*/ 16 h 64"/>
              <a:gd name="T60" fmla="*/ 13 w 57"/>
              <a:gd name="T61" fmla="*/ 12 h 64"/>
              <a:gd name="T62" fmla="*/ 12 w 57"/>
              <a:gd name="T63" fmla="*/ 6 h 64"/>
              <a:gd name="T64" fmla="*/ 12 w 57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4"/>
              <a:gd name="T101" fmla="*/ 57 w 57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4">
                <a:moveTo>
                  <a:pt x="0" y="0"/>
                </a:moveTo>
                <a:lnTo>
                  <a:pt x="0" y="5"/>
                </a:lnTo>
                <a:lnTo>
                  <a:pt x="0" y="7"/>
                </a:lnTo>
                <a:lnTo>
                  <a:pt x="0" y="10"/>
                </a:lnTo>
                <a:lnTo>
                  <a:pt x="1" y="13"/>
                </a:lnTo>
                <a:lnTo>
                  <a:pt x="1" y="17"/>
                </a:lnTo>
                <a:lnTo>
                  <a:pt x="2" y="20"/>
                </a:lnTo>
                <a:lnTo>
                  <a:pt x="4" y="23"/>
                </a:lnTo>
                <a:lnTo>
                  <a:pt x="4" y="26"/>
                </a:lnTo>
                <a:lnTo>
                  <a:pt x="5" y="28"/>
                </a:lnTo>
                <a:lnTo>
                  <a:pt x="6" y="31"/>
                </a:lnTo>
                <a:lnTo>
                  <a:pt x="8" y="33"/>
                </a:lnTo>
                <a:lnTo>
                  <a:pt x="9" y="35"/>
                </a:lnTo>
                <a:lnTo>
                  <a:pt x="12" y="38"/>
                </a:lnTo>
                <a:lnTo>
                  <a:pt x="13" y="41"/>
                </a:lnTo>
                <a:lnTo>
                  <a:pt x="14" y="42"/>
                </a:lnTo>
                <a:lnTo>
                  <a:pt x="17" y="45"/>
                </a:lnTo>
                <a:lnTo>
                  <a:pt x="18" y="47"/>
                </a:lnTo>
                <a:lnTo>
                  <a:pt x="21" y="49"/>
                </a:lnTo>
                <a:lnTo>
                  <a:pt x="23" y="51"/>
                </a:lnTo>
                <a:lnTo>
                  <a:pt x="26" y="52"/>
                </a:lnTo>
                <a:lnTo>
                  <a:pt x="27" y="54"/>
                </a:lnTo>
                <a:lnTo>
                  <a:pt x="30" y="55"/>
                </a:lnTo>
                <a:lnTo>
                  <a:pt x="33" y="57"/>
                </a:lnTo>
                <a:lnTo>
                  <a:pt x="35" y="58"/>
                </a:lnTo>
                <a:lnTo>
                  <a:pt x="38" y="59"/>
                </a:lnTo>
                <a:lnTo>
                  <a:pt x="40" y="61"/>
                </a:lnTo>
                <a:lnTo>
                  <a:pt x="43" y="61"/>
                </a:lnTo>
                <a:lnTo>
                  <a:pt x="46" y="62"/>
                </a:lnTo>
                <a:lnTo>
                  <a:pt x="50" y="62"/>
                </a:lnTo>
                <a:lnTo>
                  <a:pt x="52" y="64"/>
                </a:lnTo>
                <a:lnTo>
                  <a:pt x="55" y="64"/>
                </a:lnTo>
                <a:lnTo>
                  <a:pt x="57" y="64"/>
                </a:lnTo>
                <a:lnTo>
                  <a:pt x="57" y="51"/>
                </a:lnTo>
                <a:lnTo>
                  <a:pt x="55" y="51"/>
                </a:lnTo>
                <a:lnTo>
                  <a:pt x="54" y="51"/>
                </a:lnTo>
                <a:lnTo>
                  <a:pt x="51" y="49"/>
                </a:lnTo>
                <a:lnTo>
                  <a:pt x="48" y="49"/>
                </a:lnTo>
                <a:lnTo>
                  <a:pt x="46" y="49"/>
                </a:lnTo>
                <a:lnTo>
                  <a:pt x="44" y="48"/>
                </a:lnTo>
                <a:lnTo>
                  <a:pt x="42" y="48"/>
                </a:lnTo>
                <a:lnTo>
                  <a:pt x="40" y="47"/>
                </a:lnTo>
                <a:lnTo>
                  <a:pt x="38" y="45"/>
                </a:lnTo>
                <a:lnTo>
                  <a:pt x="35" y="45"/>
                </a:lnTo>
                <a:lnTo>
                  <a:pt x="34" y="44"/>
                </a:lnTo>
                <a:lnTo>
                  <a:pt x="33" y="42"/>
                </a:lnTo>
                <a:lnTo>
                  <a:pt x="30" y="41"/>
                </a:lnTo>
                <a:lnTo>
                  <a:pt x="29" y="40"/>
                </a:lnTo>
                <a:lnTo>
                  <a:pt x="27" y="38"/>
                </a:lnTo>
                <a:lnTo>
                  <a:pt x="25" y="35"/>
                </a:lnTo>
                <a:lnTo>
                  <a:pt x="23" y="34"/>
                </a:lnTo>
                <a:lnTo>
                  <a:pt x="22" y="33"/>
                </a:lnTo>
                <a:lnTo>
                  <a:pt x="21" y="31"/>
                </a:lnTo>
                <a:lnTo>
                  <a:pt x="20" y="28"/>
                </a:lnTo>
                <a:lnTo>
                  <a:pt x="18" y="27"/>
                </a:lnTo>
                <a:lnTo>
                  <a:pt x="17" y="24"/>
                </a:lnTo>
                <a:lnTo>
                  <a:pt x="16" y="23"/>
                </a:lnTo>
                <a:lnTo>
                  <a:pt x="16" y="20"/>
                </a:lnTo>
                <a:lnTo>
                  <a:pt x="14" y="19"/>
                </a:lnTo>
                <a:lnTo>
                  <a:pt x="13" y="16"/>
                </a:lnTo>
                <a:lnTo>
                  <a:pt x="13" y="13"/>
                </a:lnTo>
                <a:lnTo>
                  <a:pt x="13" y="12"/>
                </a:lnTo>
                <a:lnTo>
                  <a:pt x="12" y="9"/>
                </a:lnTo>
                <a:lnTo>
                  <a:pt x="12" y="6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48" name="Freeform 166"/>
          <p:cNvSpPr>
            <a:spLocks/>
          </p:cNvSpPr>
          <p:nvPr/>
        </p:nvSpPr>
        <p:spPr bwMode="auto">
          <a:xfrm>
            <a:off x="7620002" y="4560888"/>
            <a:ext cx="92075" cy="101600"/>
          </a:xfrm>
          <a:custGeom>
            <a:avLst/>
            <a:gdLst>
              <a:gd name="T0" fmla="*/ 56 w 58"/>
              <a:gd name="T1" fmla="*/ 51 h 64"/>
              <a:gd name="T2" fmla="*/ 51 w 58"/>
              <a:gd name="T3" fmla="*/ 49 h 64"/>
              <a:gd name="T4" fmla="*/ 47 w 58"/>
              <a:gd name="T5" fmla="*/ 49 h 64"/>
              <a:gd name="T6" fmla="*/ 42 w 58"/>
              <a:gd name="T7" fmla="*/ 48 h 64"/>
              <a:gd name="T8" fmla="*/ 38 w 58"/>
              <a:gd name="T9" fmla="*/ 45 h 64"/>
              <a:gd name="T10" fmla="*/ 34 w 58"/>
              <a:gd name="T11" fmla="*/ 44 h 64"/>
              <a:gd name="T12" fmla="*/ 30 w 58"/>
              <a:gd name="T13" fmla="*/ 41 h 64"/>
              <a:gd name="T14" fmla="*/ 28 w 58"/>
              <a:gd name="T15" fmla="*/ 38 h 64"/>
              <a:gd name="T16" fmla="*/ 24 w 58"/>
              <a:gd name="T17" fmla="*/ 34 h 64"/>
              <a:gd name="T18" fmla="*/ 21 w 58"/>
              <a:gd name="T19" fmla="*/ 31 h 64"/>
              <a:gd name="T20" fmla="*/ 18 w 58"/>
              <a:gd name="T21" fmla="*/ 27 h 64"/>
              <a:gd name="T22" fmla="*/ 17 w 58"/>
              <a:gd name="T23" fmla="*/ 23 h 64"/>
              <a:gd name="T24" fmla="*/ 15 w 58"/>
              <a:gd name="T25" fmla="*/ 19 h 64"/>
              <a:gd name="T26" fmla="*/ 13 w 58"/>
              <a:gd name="T27" fmla="*/ 13 h 64"/>
              <a:gd name="T28" fmla="*/ 12 w 58"/>
              <a:gd name="T29" fmla="*/ 9 h 64"/>
              <a:gd name="T30" fmla="*/ 12 w 58"/>
              <a:gd name="T31" fmla="*/ 3 h 64"/>
              <a:gd name="T32" fmla="*/ 0 w 58"/>
              <a:gd name="T33" fmla="*/ 0 h 64"/>
              <a:gd name="T34" fmla="*/ 0 w 58"/>
              <a:gd name="T35" fmla="*/ 7 h 64"/>
              <a:gd name="T36" fmla="*/ 1 w 58"/>
              <a:gd name="T37" fmla="*/ 13 h 64"/>
              <a:gd name="T38" fmla="*/ 3 w 58"/>
              <a:gd name="T39" fmla="*/ 20 h 64"/>
              <a:gd name="T40" fmla="*/ 5 w 58"/>
              <a:gd name="T41" fmla="*/ 26 h 64"/>
              <a:gd name="T42" fmla="*/ 7 w 58"/>
              <a:gd name="T43" fmla="*/ 31 h 64"/>
              <a:gd name="T44" fmla="*/ 11 w 58"/>
              <a:gd name="T45" fmla="*/ 35 h 64"/>
              <a:gd name="T46" fmla="*/ 13 w 58"/>
              <a:gd name="T47" fmla="*/ 41 h 64"/>
              <a:gd name="T48" fmla="*/ 17 w 58"/>
              <a:gd name="T49" fmla="*/ 45 h 64"/>
              <a:gd name="T50" fmla="*/ 21 w 58"/>
              <a:gd name="T51" fmla="*/ 49 h 64"/>
              <a:gd name="T52" fmla="*/ 26 w 58"/>
              <a:gd name="T53" fmla="*/ 52 h 64"/>
              <a:gd name="T54" fmla="*/ 30 w 58"/>
              <a:gd name="T55" fmla="*/ 55 h 64"/>
              <a:gd name="T56" fmla="*/ 36 w 58"/>
              <a:gd name="T57" fmla="*/ 58 h 64"/>
              <a:gd name="T58" fmla="*/ 41 w 58"/>
              <a:gd name="T59" fmla="*/ 61 h 64"/>
              <a:gd name="T60" fmla="*/ 47 w 58"/>
              <a:gd name="T61" fmla="*/ 62 h 64"/>
              <a:gd name="T62" fmla="*/ 53 w 58"/>
              <a:gd name="T63" fmla="*/ 64 h 64"/>
              <a:gd name="T64" fmla="*/ 58 w 58"/>
              <a:gd name="T65" fmla="*/ 64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4"/>
              <a:gd name="T101" fmla="*/ 58 w 58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4">
                <a:moveTo>
                  <a:pt x="58" y="51"/>
                </a:moveTo>
                <a:lnTo>
                  <a:pt x="56" y="51"/>
                </a:lnTo>
                <a:lnTo>
                  <a:pt x="54" y="51"/>
                </a:lnTo>
                <a:lnTo>
                  <a:pt x="51" y="49"/>
                </a:lnTo>
                <a:lnTo>
                  <a:pt x="49" y="49"/>
                </a:lnTo>
                <a:lnTo>
                  <a:pt x="47" y="49"/>
                </a:lnTo>
                <a:lnTo>
                  <a:pt x="45" y="48"/>
                </a:lnTo>
                <a:lnTo>
                  <a:pt x="42" y="48"/>
                </a:lnTo>
                <a:lnTo>
                  <a:pt x="41" y="47"/>
                </a:lnTo>
                <a:lnTo>
                  <a:pt x="38" y="45"/>
                </a:lnTo>
                <a:lnTo>
                  <a:pt x="37" y="45"/>
                </a:lnTo>
                <a:lnTo>
                  <a:pt x="34" y="44"/>
                </a:lnTo>
                <a:lnTo>
                  <a:pt x="33" y="42"/>
                </a:lnTo>
                <a:lnTo>
                  <a:pt x="30" y="41"/>
                </a:lnTo>
                <a:lnTo>
                  <a:pt x="29" y="40"/>
                </a:lnTo>
                <a:lnTo>
                  <a:pt x="28" y="38"/>
                </a:lnTo>
                <a:lnTo>
                  <a:pt x="25" y="35"/>
                </a:lnTo>
                <a:lnTo>
                  <a:pt x="24" y="34"/>
                </a:lnTo>
                <a:lnTo>
                  <a:pt x="22" y="33"/>
                </a:lnTo>
                <a:lnTo>
                  <a:pt x="21" y="31"/>
                </a:lnTo>
                <a:lnTo>
                  <a:pt x="20" y="28"/>
                </a:lnTo>
                <a:lnTo>
                  <a:pt x="18" y="27"/>
                </a:lnTo>
                <a:lnTo>
                  <a:pt x="17" y="24"/>
                </a:lnTo>
                <a:lnTo>
                  <a:pt x="17" y="23"/>
                </a:lnTo>
                <a:lnTo>
                  <a:pt x="16" y="20"/>
                </a:lnTo>
                <a:lnTo>
                  <a:pt x="15" y="19"/>
                </a:lnTo>
                <a:lnTo>
                  <a:pt x="15" y="16"/>
                </a:lnTo>
                <a:lnTo>
                  <a:pt x="13" y="13"/>
                </a:lnTo>
                <a:lnTo>
                  <a:pt x="13" y="12"/>
                </a:lnTo>
                <a:lnTo>
                  <a:pt x="12" y="9"/>
                </a:lnTo>
                <a:lnTo>
                  <a:pt x="12" y="6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lnTo>
                  <a:pt x="0" y="5"/>
                </a:lnTo>
                <a:lnTo>
                  <a:pt x="0" y="7"/>
                </a:lnTo>
                <a:lnTo>
                  <a:pt x="1" y="10"/>
                </a:lnTo>
                <a:lnTo>
                  <a:pt x="1" y="13"/>
                </a:lnTo>
                <a:lnTo>
                  <a:pt x="1" y="17"/>
                </a:lnTo>
                <a:lnTo>
                  <a:pt x="3" y="20"/>
                </a:lnTo>
                <a:lnTo>
                  <a:pt x="4" y="23"/>
                </a:lnTo>
                <a:lnTo>
                  <a:pt x="5" y="26"/>
                </a:lnTo>
                <a:lnTo>
                  <a:pt x="5" y="28"/>
                </a:lnTo>
                <a:lnTo>
                  <a:pt x="7" y="31"/>
                </a:lnTo>
                <a:lnTo>
                  <a:pt x="9" y="33"/>
                </a:lnTo>
                <a:lnTo>
                  <a:pt x="11" y="35"/>
                </a:lnTo>
                <a:lnTo>
                  <a:pt x="12" y="38"/>
                </a:lnTo>
                <a:lnTo>
                  <a:pt x="13" y="41"/>
                </a:lnTo>
                <a:lnTo>
                  <a:pt x="16" y="42"/>
                </a:lnTo>
                <a:lnTo>
                  <a:pt x="17" y="45"/>
                </a:lnTo>
                <a:lnTo>
                  <a:pt x="20" y="47"/>
                </a:lnTo>
                <a:lnTo>
                  <a:pt x="21" y="49"/>
                </a:lnTo>
                <a:lnTo>
                  <a:pt x="24" y="51"/>
                </a:lnTo>
                <a:lnTo>
                  <a:pt x="26" y="52"/>
                </a:lnTo>
                <a:lnTo>
                  <a:pt x="28" y="54"/>
                </a:lnTo>
                <a:lnTo>
                  <a:pt x="30" y="55"/>
                </a:lnTo>
                <a:lnTo>
                  <a:pt x="33" y="57"/>
                </a:lnTo>
                <a:lnTo>
                  <a:pt x="36" y="58"/>
                </a:lnTo>
                <a:lnTo>
                  <a:pt x="38" y="59"/>
                </a:lnTo>
                <a:lnTo>
                  <a:pt x="41" y="61"/>
                </a:lnTo>
                <a:lnTo>
                  <a:pt x="43" y="61"/>
                </a:lnTo>
                <a:lnTo>
                  <a:pt x="47" y="62"/>
                </a:lnTo>
                <a:lnTo>
                  <a:pt x="50" y="62"/>
                </a:lnTo>
                <a:lnTo>
                  <a:pt x="53" y="64"/>
                </a:lnTo>
                <a:lnTo>
                  <a:pt x="55" y="64"/>
                </a:lnTo>
                <a:lnTo>
                  <a:pt x="58" y="64"/>
                </a:lnTo>
                <a:lnTo>
                  <a:pt x="58" y="5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49" name="Freeform 167"/>
          <p:cNvSpPr>
            <a:spLocks/>
          </p:cNvSpPr>
          <p:nvPr/>
        </p:nvSpPr>
        <p:spPr bwMode="auto">
          <a:xfrm>
            <a:off x="7712077" y="4560888"/>
            <a:ext cx="93663" cy="101600"/>
          </a:xfrm>
          <a:custGeom>
            <a:avLst/>
            <a:gdLst>
              <a:gd name="T0" fmla="*/ 47 w 59"/>
              <a:gd name="T1" fmla="*/ 3 h 64"/>
              <a:gd name="T2" fmla="*/ 46 w 59"/>
              <a:gd name="T3" fmla="*/ 9 h 64"/>
              <a:gd name="T4" fmla="*/ 46 w 59"/>
              <a:gd name="T5" fmla="*/ 13 h 64"/>
              <a:gd name="T6" fmla="*/ 44 w 59"/>
              <a:gd name="T7" fmla="*/ 19 h 64"/>
              <a:gd name="T8" fmla="*/ 42 w 59"/>
              <a:gd name="T9" fmla="*/ 23 h 64"/>
              <a:gd name="T10" fmla="*/ 40 w 59"/>
              <a:gd name="T11" fmla="*/ 27 h 64"/>
              <a:gd name="T12" fmla="*/ 38 w 59"/>
              <a:gd name="T13" fmla="*/ 31 h 64"/>
              <a:gd name="T14" fmla="*/ 35 w 59"/>
              <a:gd name="T15" fmla="*/ 34 h 64"/>
              <a:gd name="T16" fmla="*/ 31 w 59"/>
              <a:gd name="T17" fmla="*/ 38 h 64"/>
              <a:gd name="T18" fmla="*/ 29 w 59"/>
              <a:gd name="T19" fmla="*/ 41 h 64"/>
              <a:gd name="T20" fmla="*/ 25 w 59"/>
              <a:gd name="T21" fmla="*/ 44 h 64"/>
              <a:gd name="T22" fmla="*/ 21 w 59"/>
              <a:gd name="T23" fmla="*/ 45 h 64"/>
              <a:gd name="T24" fmla="*/ 17 w 59"/>
              <a:gd name="T25" fmla="*/ 48 h 64"/>
              <a:gd name="T26" fmla="*/ 12 w 59"/>
              <a:gd name="T27" fmla="*/ 49 h 64"/>
              <a:gd name="T28" fmla="*/ 8 w 59"/>
              <a:gd name="T29" fmla="*/ 49 h 64"/>
              <a:gd name="T30" fmla="*/ 2 w 59"/>
              <a:gd name="T31" fmla="*/ 51 h 64"/>
              <a:gd name="T32" fmla="*/ 0 w 59"/>
              <a:gd name="T33" fmla="*/ 64 h 64"/>
              <a:gd name="T34" fmla="*/ 6 w 59"/>
              <a:gd name="T35" fmla="*/ 64 h 64"/>
              <a:gd name="T36" fmla="*/ 12 w 59"/>
              <a:gd name="T37" fmla="*/ 62 h 64"/>
              <a:gd name="T38" fmla="*/ 18 w 59"/>
              <a:gd name="T39" fmla="*/ 61 h 64"/>
              <a:gd name="T40" fmla="*/ 23 w 59"/>
              <a:gd name="T41" fmla="*/ 58 h 64"/>
              <a:gd name="T42" fmla="*/ 29 w 59"/>
              <a:gd name="T43" fmla="*/ 55 h 64"/>
              <a:gd name="T44" fmla="*/ 32 w 59"/>
              <a:gd name="T45" fmla="*/ 52 h 64"/>
              <a:gd name="T46" fmla="*/ 38 w 59"/>
              <a:gd name="T47" fmla="*/ 49 h 64"/>
              <a:gd name="T48" fmla="*/ 42 w 59"/>
              <a:gd name="T49" fmla="*/ 45 h 64"/>
              <a:gd name="T50" fmla="*/ 46 w 59"/>
              <a:gd name="T51" fmla="*/ 41 h 64"/>
              <a:gd name="T52" fmla="*/ 48 w 59"/>
              <a:gd name="T53" fmla="*/ 35 h 64"/>
              <a:gd name="T54" fmla="*/ 52 w 59"/>
              <a:gd name="T55" fmla="*/ 31 h 64"/>
              <a:gd name="T56" fmla="*/ 53 w 59"/>
              <a:gd name="T57" fmla="*/ 26 h 64"/>
              <a:gd name="T58" fmla="*/ 56 w 59"/>
              <a:gd name="T59" fmla="*/ 20 h 64"/>
              <a:gd name="T60" fmla="*/ 57 w 59"/>
              <a:gd name="T61" fmla="*/ 13 h 64"/>
              <a:gd name="T62" fmla="*/ 59 w 59"/>
              <a:gd name="T63" fmla="*/ 7 h 64"/>
              <a:gd name="T64" fmla="*/ 59 w 59"/>
              <a:gd name="T65" fmla="*/ 0 h 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4"/>
              <a:gd name="T101" fmla="*/ 59 w 59"/>
              <a:gd name="T102" fmla="*/ 64 h 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4">
                <a:moveTo>
                  <a:pt x="47" y="0"/>
                </a:moveTo>
                <a:lnTo>
                  <a:pt x="47" y="3"/>
                </a:lnTo>
                <a:lnTo>
                  <a:pt x="47" y="6"/>
                </a:lnTo>
                <a:lnTo>
                  <a:pt x="46" y="9"/>
                </a:lnTo>
                <a:lnTo>
                  <a:pt x="46" y="12"/>
                </a:lnTo>
                <a:lnTo>
                  <a:pt x="46" y="13"/>
                </a:lnTo>
                <a:lnTo>
                  <a:pt x="44" y="16"/>
                </a:lnTo>
                <a:lnTo>
                  <a:pt x="44" y="19"/>
                </a:lnTo>
                <a:lnTo>
                  <a:pt x="43" y="20"/>
                </a:lnTo>
                <a:lnTo>
                  <a:pt x="42" y="23"/>
                </a:lnTo>
                <a:lnTo>
                  <a:pt x="42" y="24"/>
                </a:lnTo>
                <a:lnTo>
                  <a:pt x="40" y="27"/>
                </a:lnTo>
                <a:lnTo>
                  <a:pt x="39" y="28"/>
                </a:lnTo>
                <a:lnTo>
                  <a:pt x="38" y="31"/>
                </a:lnTo>
                <a:lnTo>
                  <a:pt x="36" y="33"/>
                </a:lnTo>
                <a:lnTo>
                  <a:pt x="35" y="34"/>
                </a:lnTo>
                <a:lnTo>
                  <a:pt x="32" y="35"/>
                </a:lnTo>
                <a:lnTo>
                  <a:pt x="31" y="38"/>
                </a:lnTo>
                <a:lnTo>
                  <a:pt x="30" y="40"/>
                </a:lnTo>
                <a:lnTo>
                  <a:pt x="29" y="41"/>
                </a:lnTo>
                <a:lnTo>
                  <a:pt x="26" y="42"/>
                </a:lnTo>
                <a:lnTo>
                  <a:pt x="25" y="44"/>
                </a:lnTo>
                <a:lnTo>
                  <a:pt x="22" y="45"/>
                </a:lnTo>
                <a:lnTo>
                  <a:pt x="21" y="45"/>
                </a:lnTo>
                <a:lnTo>
                  <a:pt x="18" y="47"/>
                </a:lnTo>
                <a:lnTo>
                  <a:pt x="17" y="48"/>
                </a:lnTo>
                <a:lnTo>
                  <a:pt x="14" y="48"/>
                </a:lnTo>
                <a:lnTo>
                  <a:pt x="12" y="49"/>
                </a:lnTo>
                <a:lnTo>
                  <a:pt x="10" y="49"/>
                </a:lnTo>
                <a:lnTo>
                  <a:pt x="8" y="49"/>
                </a:lnTo>
                <a:lnTo>
                  <a:pt x="5" y="51"/>
                </a:lnTo>
                <a:lnTo>
                  <a:pt x="2" y="51"/>
                </a:lnTo>
                <a:lnTo>
                  <a:pt x="0" y="51"/>
                </a:lnTo>
                <a:lnTo>
                  <a:pt x="0" y="64"/>
                </a:lnTo>
                <a:lnTo>
                  <a:pt x="4" y="64"/>
                </a:lnTo>
                <a:lnTo>
                  <a:pt x="6" y="64"/>
                </a:lnTo>
                <a:lnTo>
                  <a:pt x="9" y="62"/>
                </a:lnTo>
                <a:lnTo>
                  <a:pt x="12" y="62"/>
                </a:lnTo>
                <a:lnTo>
                  <a:pt x="15" y="61"/>
                </a:lnTo>
                <a:lnTo>
                  <a:pt x="18" y="61"/>
                </a:lnTo>
                <a:lnTo>
                  <a:pt x="21" y="59"/>
                </a:lnTo>
                <a:lnTo>
                  <a:pt x="23" y="58"/>
                </a:lnTo>
                <a:lnTo>
                  <a:pt x="26" y="57"/>
                </a:lnTo>
                <a:lnTo>
                  <a:pt x="29" y="55"/>
                </a:lnTo>
                <a:lnTo>
                  <a:pt x="30" y="54"/>
                </a:lnTo>
                <a:lnTo>
                  <a:pt x="32" y="52"/>
                </a:lnTo>
                <a:lnTo>
                  <a:pt x="35" y="51"/>
                </a:lnTo>
                <a:lnTo>
                  <a:pt x="38" y="49"/>
                </a:lnTo>
                <a:lnTo>
                  <a:pt x="39" y="47"/>
                </a:lnTo>
                <a:lnTo>
                  <a:pt x="42" y="45"/>
                </a:lnTo>
                <a:lnTo>
                  <a:pt x="43" y="42"/>
                </a:lnTo>
                <a:lnTo>
                  <a:pt x="46" y="41"/>
                </a:lnTo>
                <a:lnTo>
                  <a:pt x="47" y="38"/>
                </a:lnTo>
                <a:lnTo>
                  <a:pt x="48" y="35"/>
                </a:lnTo>
                <a:lnTo>
                  <a:pt x="49" y="33"/>
                </a:lnTo>
                <a:lnTo>
                  <a:pt x="52" y="31"/>
                </a:lnTo>
                <a:lnTo>
                  <a:pt x="52" y="28"/>
                </a:lnTo>
                <a:lnTo>
                  <a:pt x="53" y="26"/>
                </a:lnTo>
                <a:lnTo>
                  <a:pt x="55" y="23"/>
                </a:lnTo>
                <a:lnTo>
                  <a:pt x="56" y="20"/>
                </a:lnTo>
                <a:lnTo>
                  <a:pt x="56" y="17"/>
                </a:lnTo>
                <a:lnTo>
                  <a:pt x="57" y="13"/>
                </a:lnTo>
                <a:lnTo>
                  <a:pt x="57" y="10"/>
                </a:lnTo>
                <a:lnTo>
                  <a:pt x="59" y="7"/>
                </a:lnTo>
                <a:lnTo>
                  <a:pt x="59" y="5"/>
                </a:lnTo>
                <a:lnTo>
                  <a:pt x="59" y="0"/>
                </a:lnTo>
                <a:lnTo>
                  <a:pt x="47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50" name="Freeform 168"/>
          <p:cNvSpPr>
            <a:spLocks/>
          </p:cNvSpPr>
          <p:nvPr/>
        </p:nvSpPr>
        <p:spPr bwMode="auto">
          <a:xfrm>
            <a:off x="5653090" y="5062540"/>
            <a:ext cx="230187" cy="20637"/>
          </a:xfrm>
          <a:custGeom>
            <a:avLst/>
            <a:gdLst>
              <a:gd name="T0" fmla="*/ 145 w 145"/>
              <a:gd name="T1" fmla="*/ 6 h 13"/>
              <a:gd name="T2" fmla="*/ 145 w 145"/>
              <a:gd name="T3" fmla="*/ 0 h 13"/>
              <a:gd name="T4" fmla="*/ 0 w 145"/>
              <a:gd name="T5" fmla="*/ 0 h 13"/>
              <a:gd name="T6" fmla="*/ 0 w 145"/>
              <a:gd name="T7" fmla="*/ 13 h 13"/>
              <a:gd name="T8" fmla="*/ 145 w 145"/>
              <a:gd name="T9" fmla="*/ 13 h 13"/>
              <a:gd name="T10" fmla="*/ 145 w 145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5"/>
              <a:gd name="T19" fmla="*/ 0 h 13"/>
              <a:gd name="T20" fmla="*/ 145 w 145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5" h="13">
                <a:moveTo>
                  <a:pt x="145" y="6"/>
                </a:moveTo>
                <a:lnTo>
                  <a:pt x="145" y="0"/>
                </a:lnTo>
                <a:lnTo>
                  <a:pt x="0" y="0"/>
                </a:lnTo>
                <a:lnTo>
                  <a:pt x="0" y="13"/>
                </a:lnTo>
                <a:lnTo>
                  <a:pt x="145" y="13"/>
                </a:lnTo>
                <a:lnTo>
                  <a:pt x="145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51" name="Freeform 169"/>
          <p:cNvSpPr>
            <a:spLocks/>
          </p:cNvSpPr>
          <p:nvPr/>
        </p:nvSpPr>
        <p:spPr bwMode="auto">
          <a:xfrm>
            <a:off x="6711950" y="5062540"/>
            <a:ext cx="247650" cy="20637"/>
          </a:xfrm>
          <a:custGeom>
            <a:avLst/>
            <a:gdLst>
              <a:gd name="T0" fmla="*/ 0 w 156"/>
              <a:gd name="T1" fmla="*/ 6 h 13"/>
              <a:gd name="T2" fmla="*/ 0 w 156"/>
              <a:gd name="T3" fmla="*/ 13 h 13"/>
              <a:gd name="T4" fmla="*/ 156 w 156"/>
              <a:gd name="T5" fmla="*/ 13 h 13"/>
              <a:gd name="T6" fmla="*/ 156 w 156"/>
              <a:gd name="T7" fmla="*/ 0 h 13"/>
              <a:gd name="T8" fmla="*/ 0 w 156"/>
              <a:gd name="T9" fmla="*/ 0 h 13"/>
              <a:gd name="T10" fmla="*/ 0 w 156"/>
              <a:gd name="T11" fmla="*/ 6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6"/>
              <a:gd name="T19" fmla="*/ 0 h 13"/>
              <a:gd name="T20" fmla="*/ 156 w 156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6" h="13">
                <a:moveTo>
                  <a:pt x="0" y="6"/>
                </a:moveTo>
                <a:lnTo>
                  <a:pt x="0" y="13"/>
                </a:lnTo>
                <a:lnTo>
                  <a:pt x="156" y="13"/>
                </a:lnTo>
                <a:lnTo>
                  <a:pt x="156" y="0"/>
                </a:lnTo>
                <a:lnTo>
                  <a:pt x="0" y="0"/>
                </a:lnTo>
                <a:lnTo>
                  <a:pt x="0" y="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52" name="Freeform 170"/>
          <p:cNvSpPr>
            <a:spLocks/>
          </p:cNvSpPr>
          <p:nvPr/>
        </p:nvSpPr>
        <p:spPr bwMode="auto">
          <a:xfrm>
            <a:off x="6537327" y="4976815"/>
            <a:ext cx="92075" cy="96837"/>
          </a:xfrm>
          <a:custGeom>
            <a:avLst/>
            <a:gdLst>
              <a:gd name="T0" fmla="*/ 55 w 58"/>
              <a:gd name="T1" fmla="*/ 0 h 61"/>
              <a:gd name="T2" fmla="*/ 50 w 58"/>
              <a:gd name="T3" fmla="*/ 1 h 61"/>
              <a:gd name="T4" fmla="*/ 43 w 58"/>
              <a:gd name="T5" fmla="*/ 2 h 61"/>
              <a:gd name="T6" fmla="*/ 38 w 58"/>
              <a:gd name="T7" fmla="*/ 4 h 61"/>
              <a:gd name="T8" fmla="*/ 33 w 58"/>
              <a:gd name="T9" fmla="*/ 7 h 61"/>
              <a:gd name="T10" fmla="*/ 29 w 58"/>
              <a:gd name="T11" fmla="*/ 9 h 61"/>
              <a:gd name="T12" fmla="*/ 24 w 58"/>
              <a:gd name="T13" fmla="*/ 12 h 61"/>
              <a:gd name="T14" fmla="*/ 20 w 58"/>
              <a:gd name="T15" fmla="*/ 16 h 61"/>
              <a:gd name="T16" fmla="*/ 16 w 58"/>
              <a:gd name="T17" fmla="*/ 21 h 61"/>
              <a:gd name="T18" fmla="*/ 12 w 58"/>
              <a:gd name="T19" fmla="*/ 25 h 61"/>
              <a:gd name="T20" fmla="*/ 9 w 58"/>
              <a:gd name="T21" fmla="*/ 29 h 61"/>
              <a:gd name="T22" fmla="*/ 7 w 58"/>
              <a:gd name="T23" fmla="*/ 35 h 61"/>
              <a:gd name="T24" fmla="*/ 4 w 58"/>
              <a:gd name="T25" fmla="*/ 40 h 61"/>
              <a:gd name="T26" fmla="*/ 3 w 58"/>
              <a:gd name="T27" fmla="*/ 46 h 61"/>
              <a:gd name="T28" fmla="*/ 1 w 58"/>
              <a:gd name="T29" fmla="*/ 53 h 61"/>
              <a:gd name="T30" fmla="*/ 0 w 58"/>
              <a:gd name="T31" fmla="*/ 59 h 61"/>
              <a:gd name="T32" fmla="*/ 12 w 58"/>
              <a:gd name="T33" fmla="*/ 61 h 61"/>
              <a:gd name="T34" fmla="*/ 12 w 58"/>
              <a:gd name="T35" fmla="*/ 57 h 61"/>
              <a:gd name="T36" fmla="*/ 12 w 58"/>
              <a:gd name="T37" fmla="*/ 52 h 61"/>
              <a:gd name="T38" fmla="*/ 13 w 58"/>
              <a:gd name="T39" fmla="*/ 47 h 61"/>
              <a:gd name="T40" fmla="*/ 15 w 58"/>
              <a:gd name="T41" fmla="*/ 42 h 61"/>
              <a:gd name="T42" fmla="*/ 17 w 58"/>
              <a:gd name="T43" fmla="*/ 37 h 61"/>
              <a:gd name="T44" fmla="*/ 20 w 58"/>
              <a:gd name="T45" fmla="*/ 33 h 61"/>
              <a:gd name="T46" fmla="*/ 22 w 58"/>
              <a:gd name="T47" fmla="*/ 30 h 61"/>
              <a:gd name="T48" fmla="*/ 25 w 58"/>
              <a:gd name="T49" fmla="*/ 26 h 61"/>
              <a:gd name="T50" fmla="*/ 29 w 58"/>
              <a:gd name="T51" fmla="*/ 23 h 61"/>
              <a:gd name="T52" fmla="*/ 32 w 58"/>
              <a:gd name="T53" fmla="*/ 21 h 61"/>
              <a:gd name="T54" fmla="*/ 36 w 58"/>
              <a:gd name="T55" fmla="*/ 18 h 61"/>
              <a:gd name="T56" fmla="*/ 39 w 58"/>
              <a:gd name="T57" fmla="*/ 15 h 61"/>
              <a:gd name="T58" fmla="*/ 45 w 58"/>
              <a:gd name="T59" fmla="*/ 14 h 61"/>
              <a:gd name="T60" fmla="*/ 49 w 58"/>
              <a:gd name="T61" fmla="*/ 12 h 61"/>
              <a:gd name="T62" fmla="*/ 54 w 58"/>
              <a:gd name="T63" fmla="*/ 12 h 61"/>
              <a:gd name="T64" fmla="*/ 58 w 58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0"/>
                </a:moveTo>
                <a:lnTo>
                  <a:pt x="55" y="0"/>
                </a:lnTo>
                <a:lnTo>
                  <a:pt x="53" y="0"/>
                </a:lnTo>
                <a:lnTo>
                  <a:pt x="50" y="1"/>
                </a:lnTo>
                <a:lnTo>
                  <a:pt x="47" y="1"/>
                </a:lnTo>
                <a:lnTo>
                  <a:pt x="43" y="2"/>
                </a:lnTo>
                <a:lnTo>
                  <a:pt x="41" y="2"/>
                </a:lnTo>
                <a:lnTo>
                  <a:pt x="38" y="4"/>
                </a:lnTo>
                <a:lnTo>
                  <a:pt x="36" y="5"/>
                </a:lnTo>
                <a:lnTo>
                  <a:pt x="33" y="7"/>
                </a:lnTo>
                <a:lnTo>
                  <a:pt x="30" y="8"/>
                </a:lnTo>
                <a:lnTo>
                  <a:pt x="29" y="9"/>
                </a:lnTo>
                <a:lnTo>
                  <a:pt x="26" y="11"/>
                </a:lnTo>
                <a:lnTo>
                  <a:pt x="24" y="12"/>
                </a:lnTo>
                <a:lnTo>
                  <a:pt x="21" y="14"/>
                </a:lnTo>
                <a:lnTo>
                  <a:pt x="20" y="16"/>
                </a:lnTo>
                <a:lnTo>
                  <a:pt x="17" y="18"/>
                </a:lnTo>
                <a:lnTo>
                  <a:pt x="16" y="21"/>
                </a:lnTo>
                <a:lnTo>
                  <a:pt x="13" y="22"/>
                </a:lnTo>
                <a:lnTo>
                  <a:pt x="12" y="25"/>
                </a:lnTo>
                <a:lnTo>
                  <a:pt x="11" y="28"/>
                </a:lnTo>
                <a:lnTo>
                  <a:pt x="9" y="29"/>
                </a:lnTo>
                <a:lnTo>
                  <a:pt x="8" y="32"/>
                </a:lnTo>
                <a:lnTo>
                  <a:pt x="7" y="35"/>
                </a:lnTo>
                <a:lnTo>
                  <a:pt x="5" y="37"/>
                </a:lnTo>
                <a:lnTo>
                  <a:pt x="4" y="40"/>
                </a:lnTo>
                <a:lnTo>
                  <a:pt x="3" y="43"/>
                </a:lnTo>
                <a:lnTo>
                  <a:pt x="3" y="46"/>
                </a:lnTo>
                <a:lnTo>
                  <a:pt x="1" y="49"/>
                </a:lnTo>
                <a:lnTo>
                  <a:pt x="1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2" y="61"/>
                </a:lnTo>
                <a:lnTo>
                  <a:pt x="12" y="59"/>
                </a:lnTo>
                <a:lnTo>
                  <a:pt x="12" y="57"/>
                </a:lnTo>
                <a:lnTo>
                  <a:pt x="12" y="54"/>
                </a:lnTo>
                <a:lnTo>
                  <a:pt x="12" y="52"/>
                </a:lnTo>
                <a:lnTo>
                  <a:pt x="13" y="49"/>
                </a:lnTo>
                <a:lnTo>
                  <a:pt x="13" y="47"/>
                </a:lnTo>
                <a:lnTo>
                  <a:pt x="15" y="44"/>
                </a:lnTo>
                <a:lnTo>
                  <a:pt x="15" y="42"/>
                </a:lnTo>
                <a:lnTo>
                  <a:pt x="16" y="40"/>
                </a:lnTo>
                <a:lnTo>
                  <a:pt x="17" y="37"/>
                </a:lnTo>
                <a:lnTo>
                  <a:pt x="19" y="36"/>
                </a:lnTo>
                <a:lnTo>
                  <a:pt x="20" y="33"/>
                </a:lnTo>
                <a:lnTo>
                  <a:pt x="21" y="32"/>
                </a:lnTo>
                <a:lnTo>
                  <a:pt x="22" y="30"/>
                </a:lnTo>
                <a:lnTo>
                  <a:pt x="24" y="28"/>
                </a:lnTo>
                <a:lnTo>
                  <a:pt x="25" y="26"/>
                </a:lnTo>
                <a:lnTo>
                  <a:pt x="26" y="25"/>
                </a:lnTo>
                <a:lnTo>
                  <a:pt x="29" y="23"/>
                </a:lnTo>
                <a:lnTo>
                  <a:pt x="30" y="22"/>
                </a:lnTo>
                <a:lnTo>
                  <a:pt x="32" y="21"/>
                </a:lnTo>
                <a:lnTo>
                  <a:pt x="34" y="19"/>
                </a:lnTo>
                <a:lnTo>
                  <a:pt x="36" y="18"/>
                </a:lnTo>
                <a:lnTo>
                  <a:pt x="38" y="16"/>
                </a:lnTo>
                <a:lnTo>
                  <a:pt x="39" y="15"/>
                </a:lnTo>
                <a:lnTo>
                  <a:pt x="42" y="15"/>
                </a:lnTo>
                <a:lnTo>
                  <a:pt x="45" y="14"/>
                </a:lnTo>
                <a:lnTo>
                  <a:pt x="46" y="14"/>
                </a:lnTo>
                <a:lnTo>
                  <a:pt x="49" y="12"/>
                </a:lnTo>
                <a:lnTo>
                  <a:pt x="51" y="12"/>
                </a:lnTo>
                <a:lnTo>
                  <a:pt x="54" y="12"/>
                </a:lnTo>
                <a:lnTo>
                  <a:pt x="56" y="12"/>
                </a:lnTo>
                <a:lnTo>
                  <a:pt x="58" y="12"/>
                </a:lnTo>
                <a:lnTo>
                  <a:pt x="5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53" name="Freeform 171"/>
          <p:cNvSpPr>
            <a:spLocks/>
          </p:cNvSpPr>
          <p:nvPr/>
        </p:nvSpPr>
        <p:spPr bwMode="auto">
          <a:xfrm>
            <a:off x="6629400" y="4976815"/>
            <a:ext cx="90488" cy="96837"/>
          </a:xfrm>
          <a:custGeom>
            <a:avLst/>
            <a:gdLst>
              <a:gd name="T0" fmla="*/ 57 w 57"/>
              <a:gd name="T1" fmla="*/ 59 h 61"/>
              <a:gd name="T2" fmla="*/ 57 w 57"/>
              <a:gd name="T3" fmla="*/ 53 h 61"/>
              <a:gd name="T4" fmla="*/ 56 w 57"/>
              <a:gd name="T5" fmla="*/ 46 h 61"/>
              <a:gd name="T6" fmla="*/ 55 w 57"/>
              <a:gd name="T7" fmla="*/ 40 h 61"/>
              <a:gd name="T8" fmla="*/ 52 w 57"/>
              <a:gd name="T9" fmla="*/ 35 h 61"/>
              <a:gd name="T10" fmla="*/ 50 w 57"/>
              <a:gd name="T11" fmla="*/ 29 h 61"/>
              <a:gd name="T12" fmla="*/ 47 w 57"/>
              <a:gd name="T13" fmla="*/ 25 h 61"/>
              <a:gd name="T14" fmla="*/ 43 w 57"/>
              <a:gd name="T15" fmla="*/ 21 h 61"/>
              <a:gd name="T16" fmla="*/ 39 w 57"/>
              <a:gd name="T17" fmla="*/ 16 h 61"/>
              <a:gd name="T18" fmla="*/ 35 w 57"/>
              <a:gd name="T19" fmla="*/ 12 h 61"/>
              <a:gd name="T20" fmla="*/ 30 w 57"/>
              <a:gd name="T21" fmla="*/ 9 h 61"/>
              <a:gd name="T22" fmla="*/ 25 w 57"/>
              <a:gd name="T23" fmla="*/ 7 h 61"/>
              <a:gd name="T24" fmla="*/ 21 w 57"/>
              <a:gd name="T25" fmla="*/ 4 h 61"/>
              <a:gd name="T26" fmla="*/ 14 w 57"/>
              <a:gd name="T27" fmla="*/ 2 h 61"/>
              <a:gd name="T28" fmla="*/ 9 w 57"/>
              <a:gd name="T29" fmla="*/ 1 h 61"/>
              <a:gd name="T30" fmla="*/ 4 w 57"/>
              <a:gd name="T31" fmla="*/ 0 h 61"/>
              <a:gd name="T32" fmla="*/ 0 w 57"/>
              <a:gd name="T33" fmla="*/ 12 h 61"/>
              <a:gd name="T34" fmla="*/ 5 w 57"/>
              <a:gd name="T35" fmla="*/ 12 h 61"/>
              <a:gd name="T36" fmla="*/ 10 w 57"/>
              <a:gd name="T37" fmla="*/ 12 h 61"/>
              <a:gd name="T38" fmla="*/ 14 w 57"/>
              <a:gd name="T39" fmla="*/ 14 h 61"/>
              <a:gd name="T40" fmla="*/ 18 w 57"/>
              <a:gd name="T41" fmla="*/ 15 h 61"/>
              <a:gd name="T42" fmla="*/ 22 w 57"/>
              <a:gd name="T43" fmla="*/ 18 h 61"/>
              <a:gd name="T44" fmla="*/ 26 w 57"/>
              <a:gd name="T45" fmla="*/ 21 h 61"/>
              <a:gd name="T46" fmla="*/ 30 w 57"/>
              <a:gd name="T47" fmla="*/ 23 h 61"/>
              <a:gd name="T48" fmla="*/ 34 w 57"/>
              <a:gd name="T49" fmla="*/ 26 h 61"/>
              <a:gd name="T50" fmla="*/ 36 w 57"/>
              <a:gd name="T51" fmla="*/ 30 h 61"/>
              <a:gd name="T52" fmla="*/ 39 w 57"/>
              <a:gd name="T53" fmla="*/ 33 h 61"/>
              <a:gd name="T54" fmla="*/ 42 w 57"/>
              <a:gd name="T55" fmla="*/ 37 h 61"/>
              <a:gd name="T56" fmla="*/ 43 w 57"/>
              <a:gd name="T57" fmla="*/ 42 h 61"/>
              <a:gd name="T58" fmla="*/ 44 w 57"/>
              <a:gd name="T59" fmla="*/ 47 h 61"/>
              <a:gd name="T60" fmla="*/ 46 w 57"/>
              <a:gd name="T61" fmla="*/ 52 h 61"/>
              <a:gd name="T62" fmla="*/ 47 w 57"/>
              <a:gd name="T63" fmla="*/ 57 h 61"/>
              <a:gd name="T64" fmla="*/ 47 w 57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57" y="61"/>
                </a:moveTo>
                <a:lnTo>
                  <a:pt x="57" y="59"/>
                </a:lnTo>
                <a:lnTo>
                  <a:pt x="57" y="56"/>
                </a:lnTo>
                <a:lnTo>
                  <a:pt x="57" y="53"/>
                </a:lnTo>
                <a:lnTo>
                  <a:pt x="57" y="49"/>
                </a:lnTo>
                <a:lnTo>
                  <a:pt x="56" y="46"/>
                </a:lnTo>
                <a:lnTo>
                  <a:pt x="55" y="43"/>
                </a:lnTo>
                <a:lnTo>
                  <a:pt x="55" y="40"/>
                </a:lnTo>
                <a:lnTo>
                  <a:pt x="53" y="37"/>
                </a:lnTo>
                <a:lnTo>
                  <a:pt x="52" y="35"/>
                </a:lnTo>
                <a:lnTo>
                  <a:pt x="51" y="32"/>
                </a:lnTo>
                <a:lnTo>
                  <a:pt x="50" y="29"/>
                </a:lnTo>
                <a:lnTo>
                  <a:pt x="48" y="28"/>
                </a:lnTo>
                <a:lnTo>
                  <a:pt x="47" y="25"/>
                </a:lnTo>
                <a:lnTo>
                  <a:pt x="44" y="22"/>
                </a:lnTo>
                <a:lnTo>
                  <a:pt x="43" y="21"/>
                </a:lnTo>
                <a:lnTo>
                  <a:pt x="42" y="18"/>
                </a:lnTo>
                <a:lnTo>
                  <a:pt x="39" y="16"/>
                </a:lnTo>
                <a:lnTo>
                  <a:pt x="36" y="14"/>
                </a:lnTo>
                <a:lnTo>
                  <a:pt x="35" y="12"/>
                </a:lnTo>
                <a:lnTo>
                  <a:pt x="33" y="11"/>
                </a:lnTo>
                <a:lnTo>
                  <a:pt x="30" y="9"/>
                </a:lnTo>
                <a:lnTo>
                  <a:pt x="27" y="8"/>
                </a:lnTo>
                <a:lnTo>
                  <a:pt x="25" y="7"/>
                </a:lnTo>
                <a:lnTo>
                  <a:pt x="23" y="5"/>
                </a:lnTo>
                <a:lnTo>
                  <a:pt x="21" y="4"/>
                </a:lnTo>
                <a:lnTo>
                  <a:pt x="17" y="2"/>
                </a:lnTo>
                <a:lnTo>
                  <a:pt x="14" y="2"/>
                </a:lnTo>
                <a:lnTo>
                  <a:pt x="12" y="1"/>
                </a:lnTo>
                <a:lnTo>
                  <a:pt x="9" y="1"/>
                </a:lnTo>
                <a:lnTo>
                  <a:pt x="6" y="0"/>
                </a:lnTo>
                <a:lnTo>
                  <a:pt x="4" y="0"/>
                </a:lnTo>
                <a:lnTo>
                  <a:pt x="0" y="0"/>
                </a:lnTo>
                <a:lnTo>
                  <a:pt x="0" y="12"/>
                </a:lnTo>
                <a:lnTo>
                  <a:pt x="2" y="12"/>
                </a:lnTo>
                <a:lnTo>
                  <a:pt x="5" y="12"/>
                </a:lnTo>
                <a:lnTo>
                  <a:pt x="8" y="12"/>
                </a:lnTo>
                <a:lnTo>
                  <a:pt x="10" y="12"/>
                </a:lnTo>
                <a:lnTo>
                  <a:pt x="12" y="14"/>
                </a:lnTo>
                <a:lnTo>
                  <a:pt x="14" y="14"/>
                </a:lnTo>
                <a:lnTo>
                  <a:pt x="17" y="15"/>
                </a:lnTo>
                <a:lnTo>
                  <a:pt x="18" y="15"/>
                </a:lnTo>
                <a:lnTo>
                  <a:pt x="21" y="16"/>
                </a:lnTo>
                <a:lnTo>
                  <a:pt x="22" y="18"/>
                </a:lnTo>
                <a:lnTo>
                  <a:pt x="25" y="19"/>
                </a:lnTo>
                <a:lnTo>
                  <a:pt x="26" y="21"/>
                </a:lnTo>
                <a:lnTo>
                  <a:pt x="29" y="22"/>
                </a:lnTo>
                <a:lnTo>
                  <a:pt x="30" y="23"/>
                </a:lnTo>
                <a:lnTo>
                  <a:pt x="31" y="25"/>
                </a:lnTo>
                <a:lnTo>
                  <a:pt x="34" y="26"/>
                </a:lnTo>
                <a:lnTo>
                  <a:pt x="35" y="28"/>
                </a:lnTo>
                <a:lnTo>
                  <a:pt x="36" y="30"/>
                </a:lnTo>
                <a:lnTo>
                  <a:pt x="38" y="32"/>
                </a:lnTo>
                <a:lnTo>
                  <a:pt x="39" y="33"/>
                </a:lnTo>
                <a:lnTo>
                  <a:pt x="40" y="36"/>
                </a:lnTo>
                <a:lnTo>
                  <a:pt x="42" y="37"/>
                </a:lnTo>
                <a:lnTo>
                  <a:pt x="43" y="40"/>
                </a:lnTo>
                <a:lnTo>
                  <a:pt x="43" y="42"/>
                </a:lnTo>
                <a:lnTo>
                  <a:pt x="44" y="44"/>
                </a:lnTo>
                <a:lnTo>
                  <a:pt x="44" y="47"/>
                </a:lnTo>
                <a:lnTo>
                  <a:pt x="46" y="49"/>
                </a:lnTo>
                <a:lnTo>
                  <a:pt x="46" y="52"/>
                </a:lnTo>
                <a:lnTo>
                  <a:pt x="47" y="54"/>
                </a:lnTo>
                <a:lnTo>
                  <a:pt x="47" y="57"/>
                </a:lnTo>
                <a:lnTo>
                  <a:pt x="47" y="59"/>
                </a:lnTo>
                <a:lnTo>
                  <a:pt x="47" y="61"/>
                </a:lnTo>
                <a:lnTo>
                  <a:pt x="57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54" name="Freeform 172"/>
          <p:cNvSpPr>
            <a:spLocks/>
          </p:cNvSpPr>
          <p:nvPr/>
        </p:nvSpPr>
        <p:spPr bwMode="auto">
          <a:xfrm>
            <a:off x="6464302" y="4976815"/>
            <a:ext cx="92075" cy="96837"/>
          </a:xfrm>
          <a:custGeom>
            <a:avLst/>
            <a:gdLst>
              <a:gd name="T0" fmla="*/ 2 w 58"/>
              <a:gd name="T1" fmla="*/ 12 h 61"/>
              <a:gd name="T2" fmla="*/ 7 w 58"/>
              <a:gd name="T3" fmla="*/ 12 h 61"/>
              <a:gd name="T4" fmla="*/ 11 w 58"/>
              <a:gd name="T5" fmla="*/ 14 h 61"/>
              <a:gd name="T6" fmla="*/ 16 w 58"/>
              <a:gd name="T7" fmla="*/ 15 h 61"/>
              <a:gd name="T8" fmla="*/ 20 w 58"/>
              <a:gd name="T9" fmla="*/ 16 h 61"/>
              <a:gd name="T10" fmla="*/ 24 w 58"/>
              <a:gd name="T11" fmla="*/ 19 h 61"/>
              <a:gd name="T12" fmla="*/ 28 w 58"/>
              <a:gd name="T13" fmla="*/ 22 h 61"/>
              <a:gd name="T14" fmla="*/ 32 w 58"/>
              <a:gd name="T15" fmla="*/ 25 h 61"/>
              <a:gd name="T16" fmla="*/ 34 w 58"/>
              <a:gd name="T17" fmla="*/ 28 h 61"/>
              <a:gd name="T18" fmla="*/ 37 w 58"/>
              <a:gd name="T19" fmla="*/ 32 h 61"/>
              <a:gd name="T20" fmla="*/ 40 w 58"/>
              <a:gd name="T21" fmla="*/ 36 h 61"/>
              <a:gd name="T22" fmla="*/ 42 w 58"/>
              <a:gd name="T23" fmla="*/ 40 h 61"/>
              <a:gd name="T24" fmla="*/ 44 w 58"/>
              <a:gd name="T25" fmla="*/ 44 h 61"/>
              <a:gd name="T26" fmla="*/ 45 w 58"/>
              <a:gd name="T27" fmla="*/ 49 h 61"/>
              <a:gd name="T28" fmla="*/ 46 w 58"/>
              <a:gd name="T29" fmla="*/ 54 h 61"/>
              <a:gd name="T30" fmla="*/ 46 w 58"/>
              <a:gd name="T31" fmla="*/ 59 h 61"/>
              <a:gd name="T32" fmla="*/ 58 w 58"/>
              <a:gd name="T33" fmla="*/ 61 h 61"/>
              <a:gd name="T34" fmla="*/ 57 w 58"/>
              <a:gd name="T35" fmla="*/ 56 h 61"/>
              <a:gd name="T36" fmla="*/ 57 w 58"/>
              <a:gd name="T37" fmla="*/ 49 h 61"/>
              <a:gd name="T38" fmla="*/ 55 w 58"/>
              <a:gd name="T39" fmla="*/ 43 h 61"/>
              <a:gd name="T40" fmla="*/ 53 w 58"/>
              <a:gd name="T41" fmla="*/ 37 h 61"/>
              <a:gd name="T42" fmla="*/ 50 w 58"/>
              <a:gd name="T43" fmla="*/ 32 h 61"/>
              <a:gd name="T44" fmla="*/ 47 w 58"/>
              <a:gd name="T45" fmla="*/ 28 h 61"/>
              <a:gd name="T46" fmla="*/ 45 w 58"/>
              <a:gd name="T47" fmla="*/ 22 h 61"/>
              <a:gd name="T48" fmla="*/ 41 w 58"/>
              <a:gd name="T49" fmla="*/ 18 h 61"/>
              <a:gd name="T50" fmla="*/ 37 w 58"/>
              <a:gd name="T51" fmla="*/ 14 h 61"/>
              <a:gd name="T52" fmla="*/ 32 w 58"/>
              <a:gd name="T53" fmla="*/ 11 h 61"/>
              <a:gd name="T54" fmla="*/ 28 w 58"/>
              <a:gd name="T55" fmla="*/ 8 h 61"/>
              <a:gd name="T56" fmla="*/ 23 w 58"/>
              <a:gd name="T57" fmla="*/ 5 h 61"/>
              <a:gd name="T58" fmla="*/ 17 w 58"/>
              <a:gd name="T59" fmla="*/ 2 h 61"/>
              <a:gd name="T60" fmla="*/ 11 w 58"/>
              <a:gd name="T61" fmla="*/ 1 h 61"/>
              <a:gd name="T62" fmla="*/ 6 w 58"/>
              <a:gd name="T63" fmla="*/ 0 h 61"/>
              <a:gd name="T64" fmla="*/ 0 w 58"/>
              <a:gd name="T65" fmla="*/ 0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0" y="12"/>
                </a:moveTo>
                <a:lnTo>
                  <a:pt x="2" y="12"/>
                </a:lnTo>
                <a:lnTo>
                  <a:pt x="4" y="12"/>
                </a:lnTo>
                <a:lnTo>
                  <a:pt x="7" y="12"/>
                </a:lnTo>
                <a:lnTo>
                  <a:pt x="10" y="12"/>
                </a:lnTo>
                <a:lnTo>
                  <a:pt x="11" y="14"/>
                </a:lnTo>
                <a:lnTo>
                  <a:pt x="13" y="14"/>
                </a:lnTo>
                <a:lnTo>
                  <a:pt x="16" y="15"/>
                </a:lnTo>
                <a:lnTo>
                  <a:pt x="17" y="15"/>
                </a:lnTo>
                <a:lnTo>
                  <a:pt x="20" y="16"/>
                </a:lnTo>
                <a:lnTo>
                  <a:pt x="23" y="18"/>
                </a:lnTo>
                <a:lnTo>
                  <a:pt x="24" y="19"/>
                </a:lnTo>
                <a:lnTo>
                  <a:pt x="25" y="21"/>
                </a:lnTo>
                <a:lnTo>
                  <a:pt x="28" y="22"/>
                </a:lnTo>
                <a:lnTo>
                  <a:pt x="29" y="23"/>
                </a:lnTo>
                <a:lnTo>
                  <a:pt x="32" y="25"/>
                </a:lnTo>
                <a:lnTo>
                  <a:pt x="33" y="26"/>
                </a:lnTo>
                <a:lnTo>
                  <a:pt x="34" y="28"/>
                </a:lnTo>
                <a:lnTo>
                  <a:pt x="36" y="30"/>
                </a:lnTo>
                <a:lnTo>
                  <a:pt x="37" y="32"/>
                </a:lnTo>
                <a:lnTo>
                  <a:pt x="38" y="33"/>
                </a:lnTo>
                <a:lnTo>
                  <a:pt x="40" y="36"/>
                </a:lnTo>
                <a:lnTo>
                  <a:pt x="41" y="37"/>
                </a:lnTo>
                <a:lnTo>
                  <a:pt x="42" y="40"/>
                </a:lnTo>
                <a:lnTo>
                  <a:pt x="42" y="42"/>
                </a:lnTo>
                <a:lnTo>
                  <a:pt x="44" y="44"/>
                </a:lnTo>
                <a:lnTo>
                  <a:pt x="45" y="47"/>
                </a:lnTo>
                <a:lnTo>
                  <a:pt x="45" y="49"/>
                </a:lnTo>
                <a:lnTo>
                  <a:pt x="46" y="52"/>
                </a:lnTo>
                <a:lnTo>
                  <a:pt x="46" y="54"/>
                </a:lnTo>
                <a:lnTo>
                  <a:pt x="46" y="57"/>
                </a:lnTo>
                <a:lnTo>
                  <a:pt x="46" y="59"/>
                </a:lnTo>
                <a:lnTo>
                  <a:pt x="46" y="61"/>
                </a:lnTo>
                <a:lnTo>
                  <a:pt x="58" y="61"/>
                </a:lnTo>
                <a:lnTo>
                  <a:pt x="58" y="59"/>
                </a:lnTo>
                <a:lnTo>
                  <a:pt x="57" y="56"/>
                </a:lnTo>
                <a:lnTo>
                  <a:pt x="57" y="53"/>
                </a:lnTo>
                <a:lnTo>
                  <a:pt x="57" y="49"/>
                </a:lnTo>
                <a:lnTo>
                  <a:pt x="55" y="46"/>
                </a:lnTo>
                <a:lnTo>
                  <a:pt x="55" y="43"/>
                </a:lnTo>
                <a:lnTo>
                  <a:pt x="54" y="40"/>
                </a:lnTo>
                <a:lnTo>
                  <a:pt x="53" y="37"/>
                </a:lnTo>
                <a:lnTo>
                  <a:pt x="51" y="35"/>
                </a:lnTo>
                <a:lnTo>
                  <a:pt x="50" y="32"/>
                </a:lnTo>
                <a:lnTo>
                  <a:pt x="49" y="29"/>
                </a:lnTo>
                <a:lnTo>
                  <a:pt x="47" y="28"/>
                </a:lnTo>
                <a:lnTo>
                  <a:pt x="46" y="25"/>
                </a:lnTo>
                <a:lnTo>
                  <a:pt x="45" y="22"/>
                </a:lnTo>
                <a:lnTo>
                  <a:pt x="42" y="21"/>
                </a:lnTo>
                <a:lnTo>
                  <a:pt x="41" y="18"/>
                </a:lnTo>
                <a:lnTo>
                  <a:pt x="38" y="16"/>
                </a:lnTo>
                <a:lnTo>
                  <a:pt x="37" y="14"/>
                </a:lnTo>
                <a:lnTo>
                  <a:pt x="34" y="12"/>
                </a:lnTo>
                <a:lnTo>
                  <a:pt x="32" y="11"/>
                </a:lnTo>
                <a:lnTo>
                  <a:pt x="29" y="9"/>
                </a:lnTo>
                <a:lnTo>
                  <a:pt x="28" y="8"/>
                </a:lnTo>
                <a:lnTo>
                  <a:pt x="25" y="7"/>
                </a:lnTo>
                <a:lnTo>
                  <a:pt x="23" y="5"/>
                </a:lnTo>
                <a:lnTo>
                  <a:pt x="20" y="4"/>
                </a:lnTo>
                <a:lnTo>
                  <a:pt x="17" y="2"/>
                </a:lnTo>
                <a:lnTo>
                  <a:pt x="15" y="2"/>
                </a:lnTo>
                <a:lnTo>
                  <a:pt x="11" y="1"/>
                </a:lnTo>
                <a:lnTo>
                  <a:pt x="8" y="1"/>
                </a:lnTo>
                <a:lnTo>
                  <a:pt x="6" y="0"/>
                </a:lnTo>
                <a:lnTo>
                  <a:pt x="3" y="0"/>
                </a:lnTo>
                <a:lnTo>
                  <a:pt x="0" y="0"/>
                </a:lnTo>
                <a:lnTo>
                  <a:pt x="0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55" name="Freeform 173"/>
          <p:cNvSpPr>
            <a:spLocks/>
          </p:cNvSpPr>
          <p:nvPr/>
        </p:nvSpPr>
        <p:spPr bwMode="auto">
          <a:xfrm>
            <a:off x="6370638" y="4976815"/>
            <a:ext cx="93662" cy="96837"/>
          </a:xfrm>
          <a:custGeom>
            <a:avLst/>
            <a:gdLst>
              <a:gd name="T0" fmla="*/ 12 w 59"/>
              <a:gd name="T1" fmla="*/ 59 h 61"/>
              <a:gd name="T2" fmla="*/ 12 w 59"/>
              <a:gd name="T3" fmla="*/ 54 h 61"/>
              <a:gd name="T4" fmla="*/ 14 w 59"/>
              <a:gd name="T5" fmla="*/ 49 h 61"/>
              <a:gd name="T6" fmla="*/ 15 w 59"/>
              <a:gd name="T7" fmla="*/ 44 h 61"/>
              <a:gd name="T8" fmla="*/ 16 w 59"/>
              <a:gd name="T9" fmla="*/ 40 h 61"/>
              <a:gd name="T10" fmla="*/ 19 w 59"/>
              <a:gd name="T11" fmla="*/ 36 h 61"/>
              <a:gd name="T12" fmla="*/ 21 w 59"/>
              <a:gd name="T13" fmla="*/ 32 h 61"/>
              <a:gd name="T14" fmla="*/ 24 w 59"/>
              <a:gd name="T15" fmla="*/ 28 h 61"/>
              <a:gd name="T16" fmla="*/ 28 w 59"/>
              <a:gd name="T17" fmla="*/ 25 h 61"/>
              <a:gd name="T18" fmla="*/ 31 w 59"/>
              <a:gd name="T19" fmla="*/ 22 h 61"/>
              <a:gd name="T20" fmla="*/ 35 w 59"/>
              <a:gd name="T21" fmla="*/ 19 h 61"/>
              <a:gd name="T22" fmla="*/ 38 w 59"/>
              <a:gd name="T23" fmla="*/ 16 h 61"/>
              <a:gd name="T24" fmla="*/ 42 w 59"/>
              <a:gd name="T25" fmla="*/ 15 h 61"/>
              <a:gd name="T26" fmla="*/ 48 w 59"/>
              <a:gd name="T27" fmla="*/ 14 h 61"/>
              <a:gd name="T28" fmla="*/ 52 w 59"/>
              <a:gd name="T29" fmla="*/ 12 h 61"/>
              <a:gd name="T30" fmla="*/ 57 w 59"/>
              <a:gd name="T31" fmla="*/ 12 h 61"/>
              <a:gd name="T32" fmla="*/ 59 w 59"/>
              <a:gd name="T33" fmla="*/ 0 h 61"/>
              <a:gd name="T34" fmla="*/ 53 w 59"/>
              <a:gd name="T35" fmla="*/ 0 h 61"/>
              <a:gd name="T36" fmla="*/ 48 w 59"/>
              <a:gd name="T37" fmla="*/ 1 h 61"/>
              <a:gd name="T38" fmla="*/ 41 w 59"/>
              <a:gd name="T39" fmla="*/ 2 h 61"/>
              <a:gd name="T40" fmla="*/ 36 w 59"/>
              <a:gd name="T41" fmla="*/ 5 h 61"/>
              <a:gd name="T42" fmla="*/ 32 w 59"/>
              <a:gd name="T43" fmla="*/ 8 h 61"/>
              <a:gd name="T44" fmla="*/ 27 w 59"/>
              <a:gd name="T45" fmla="*/ 11 h 61"/>
              <a:gd name="T46" fmla="*/ 23 w 59"/>
              <a:gd name="T47" fmla="*/ 14 h 61"/>
              <a:gd name="T48" fmla="*/ 17 w 59"/>
              <a:gd name="T49" fmla="*/ 18 h 61"/>
              <a:gd name="T50" fmla="*/ 15 w 59"/>
              <a:gd name="T51" fmla="*/ 22 h 61"/>
              <a:gd name="T52" fmla="*/ 11 w 59"/>
              <a:gd name="T53" fmla="*/ 28 h 61"/>
              <a:gd name="T54" fmla="*/ 8 w 59"/>
              <a:gd name="T55" fmla="*/ 32 h 61"/>
              <a:gd name="T56" fmla="*/ 6 w 59"/>
              <a:gd name="T57" fmla="*/ 37 h 61"/>
              <a:gd name="T58" fmla="*/ 3 w 59"/>
              <a:gd name="T59" fmla="*/ 43 h 61"/>
              <a:gd name="T60" fmla="*/ 2 w 59"/>
              <a:gd name="T61" fmla="*/ 49 h 61"/>
              <a:gd name="T62" fmla="*/ 2 w 59"/>
              <a:gd name="T63" fmla="*/ 56 h 61"/>
              <a:gd name="T64" fmla="*/ 0 w 59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9"/>
              <a:gd name="T100" fmla="*/ 0 h 61"/>
              <a:gd name="T101" fmla="*/ 59 w 59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9" h="61">
                <a:moveTo>
                  <a:pt x="12" y="61"/>
                </a:moveTo>
                <a:lnTo>
                  <a:pt x="12" y="59"/>
                </a:lnTo>
                <a:lnTo>
                  <a:pt x="12" y="57"/>
                </a:lnTo>
                <a:lnTo>
                  <a:pt x="12" y="54"/>
                </a:lnTo>
                <a:lnTo>
                  <a:pt x="14" y="52"/>
                </a:lnTo>
                <a:lnTo>
                  <a:pt x="14" y="49"/>
                </a:lnTo>
                <a:lnTo>
                  <a:pt x="14" y="47"/>
                </a:lnTo>
                <a:lnTo>
                  <a:pt x="15" y="44"/>
                </a:lnTo>
                <a:lnTo>
                  <a:pt x="16" y="42"/>
                </a:lnTo>
                <a:lnTo>
                  <a:pt x="16" y="40"/>
                </a:lnTo>
                <a:lnTo>
                  <a:pt x="17" y="37"/>
                </a:lnTo>
                <a:lnTo>
                  <a:pt x="19" y="36"/>
                </a:lnTo>
                <a:lnTo>
                  <a:pt x="20" y="33"/>
                </a:lnTo>
                <a:lnTo>
                  <a:pt x="21" y="32"/>
                </a:lnTo>
                <a:lnTo>
                  <a:pt x="23" y="30"/>
                </a:lnTo>
                <a:lnTo>
                  <a:pt x="24" y="28"/>
                </a:lnTo>
                <a:lnTo>
                  <a:pt x="25" y="26"/>
                </a:lnTo>
                <a:lnTo>
                  <a:pt x="28" y="25"/>
                </a:lnTo>
                <a:lnTo>
                  <a:pt x="29" y="23"/>
                </a:lnTo>
                <a:lnTo>
                  <a:pt x="31" y="22"/>
                </a:lnTo>
                <a:lnTo>
                  <a:pt x="33" y="21"/>
                </a:lnTo>
                <a:lnTo>
                  <a:pt x="35" y="19"/>
                </a:lnTo>
                <a:lnTo>
                  <a:pt x="37" y="18"/>
                </a:lnTo>
                <a:lnTo>
                  <a:pt x="38" y="16"/>
                </a:lnTo>
                <a:lnTo>
                  <a:pt x="41" y="15"/>
                </a:lnTo>
                <a:lnTo>
                  <a:pt x="42" y="15"/>
                </a:lnTo>
                <a:lnTo>
                  <a:pt x="45" y="14"/>
                </a:lnTo>
                <a:lnTo>
                  <a:pt x="48" y="14"/>
                </a:lnTo>
                <a:lnTo>
                  <a:pt x="49" y="12"/>
                </a:lnTo>
                <a:lnTo>
                  <a:pt x="52" y="12"/>
                </a:lnTo>
                <a:lnTo>
                  <a:pt x="54" y="12"/>
                </a:lnTo>
                <a:lnTo>
                  <a:pt x="57" y="12"/>
                </a:lnTo>
                <a:lnTo>
                  <a:pt x="59" y="12"/>
                </a:lnTo>
                <a:lnTo>
                  <a:pt x="59" y="0"/>
                </a:lnTo>
                <a:lnTo>
                  <a:pt x="55" y="0"/>
                </a:lnTo>
                <a:lnTo>
                  <a:pt x="53" y="0"/>
                </a:lnTo>
                <a:lnTo>
                  <a:pt x="50" y="1"/>
                </a:lnTo>
                <a:lnTo>
                  <a:pt x="48" y="1"/>
                </a:lnTo>
                <a:lnTo>
                  <a:pt x="45" y="2"/>
                </a:lnTo>
                <a:lnTo>
                  <a:pt x="41" y="2"/>
                </a:lnTo>
                <a:lnTo>
                  <a:pt x="38" y="4"/>
                </a:lnTo>
                <a:lnTo>
                  <a:pt x="36" y="5"/>
                </a:lnTo>
                <a:lnTo>
                  <a:pt x="33" y="7"/>
                </a:lnTo>
                <a:lnTo>
                  <a:pt x="32" y="8"/>
                </a:lnTo>
                <a:lnTo>
                  <a:pt x="29" y="9"/>
                </a:lnTo>
                <a:lnTo>
                  <a:pt x="27" y="11"/>
                </a:lnTo>
                <a:lnTo>
                  <a:pt x="24" y="12"/>
                </a:lnTo>
                <a:lnTo>
                  <a:pt x="23" y="14"/>
                </a:lnTo>
                <a:lnTo>
                  <a:pt x="20" y="16"/>
                </a:lnTo>
                <a:lnTo>
                  <a:pt x="17" y="18"/>
                </a:lnTo>
                <a:lnTo>
                  <a:pt x="16" y="21"/>
                </a:lnTo>
                <a:lnTo>
                  <a:pt x="15" y="22"/>
                </a:lnTo>
                <a:lnTo>
                  <a:pt x="12" y="25"/>
                </a:lnTo>
                <a:lnTo>
                  <a:pt x="11" y="28"/>
                </a:lnTo>
                <a:lnTo>
                  <a:pt x="10" y="29"/>
                </a:lnTo>
                <a:lnTo>
                  <a:pt x="8" y="32"/>
                </a:lnTo>
                <a:lnTo>
                  <a:pt x="7" y="35"/>
                </a:lnTo>
                <a:lnTo>
                  <a:pt x="6" y="37"/>
                </a:lnTo>
                <a:lnTo>
                  <a:pt x="4" y="40"/>
                </a:lnTo>
                <a:lnTo>
                  <a:pt x="3" y="43"/>
                </a:lnTo>
                <a:lnTo>
                  <a:pt x="3" y="46"/>
                </a:lnTo>
                <a:lnTo>
                  <a:pt x="2" y="49"/>
                </a:lnTo>
                <a:lnTo>
                  <a:pt x="2" y="53"/>
                </a:lnTo>
                <a:lnTo>
                  <a:pt x="2" y="56"/>
                </a:lnTo>
                <a:lnTo>
                  <a:pt x="0" y="59"/>
                </a:lnTo>
                <a:lnTo>
                  <a:pt x="0" y="61"/>
                </a:lnTo>
                <a:lnTo>
                  <a:pt x="12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56" name="Freeform 174"/>
          <p:cNvSpPr>
            <a:spLocks/>
          </p:cNvSpPr>
          <p:nvPr/>
        </p:nvSpPr>
        <p:spPr bwMode="auto">
          <a:xfrm>
            <a:off x="6207127" y="4976815"/>
            <a:ext cx="92075" cy="96837"/>
          </a:xfrm>
          <a:custGeom>
            <a:avLst/>
            <a:gdLst>
              <a:gd name="T0" fmla="*/ 54 w 58"/>
              <a:gd name="T1" fmla="*/ 0 h 61"/>
              <a:gd name="T2" fmla="*/ 48 w 58"/>
              <a:gd name="T3" fmla="*/ 1 h 61"/>
              <a:gd name="T4" fmla="*/ 43 w 58"/>
              <a:gd name="T5" fmla="*/ 2 h 61"/>
              <a:gd name="T6" fmla="*/ 38 w 58"/>
              <a:gd name="T7" fmla="*/ 4 h 61"/>
              <a:gd name="T8" fmla="*/ 33 w 58"/>
              <a:gd name="T9" fmla="*/ 7 h 61"/>
              <a:gd name="T10" fmla="*/ 28 w 58"/>
              <a:gd name="T11" fmla="*/ 9 h 61"/>
              <a:gd name="T12" fmla="*/ 22 w 58"/>
              <a:gd name="T13" fmla="*/ 12 h 61"/>
              <a:gd name="T14" fmla="*/ 18 w 58"/>
              <a:gd name="T15" fmla="*/ 16 h 61"/>
              <a:gd name="T16" fmla="*/ 14 w 58"/>
              <a:gd name="T17" fmla="*/ 21 h 61"/>
              <a:gd name="T18" fmla="*/ 11 w 58"/>
              <a:gd name="T19" fmla="*/ 25 h 61"/>
              <a:gd name="T20" fmla="*/ 8 w 58"/>
              <a:gd name="T21" fmla="*/ 29 h 61"/>
              <a:gd name="T22" fmla="*/ 5 w 58"/>
              <a:gd name="T23" fmla="*/ 35 h 61"/>
              <a:gd name="T24" fmla="*/ 3 w 58"/>
              <a:gd name="T25" fmla="*/ 40 h 61"/>
              <a:gd name="T26" fmla="*/ 1 w 58"/>
              <a:gd name="T27" fmla="*/ 46 h 61"/>
              <a:gd name="T28" fmla="*/ 0 w 58"/>
              <a:gd name="T29" fmla="*/ 53 h 61"/>
              <a:gd name="T30" fmla="*/ 0 w 58"/>
              <a:gd name="T31" fmla="*/ 59 h 61"/>
              <a:gd name="T32" fmla="*/ 11 w 58"/>
              <a:gd name="T33" fmla="*/ 61 h 61"/>
              <a:gd name="T34" fmla="*/ 11 w 58"/>
              <a:gd name="T35" fmla="*/ 57 h 61"/>
              <a:gd name="T36" fmla="*/ 12 w 58"/>
              <a:gd name="T37" fmla="*/ 52 h 61"/>
              <a:gd name="T38" fmla="*/ 13 w 58"/>
              <a:gd name="T39" fmla="*/ 47 h 61"/>
              <a:gd name="T40" fmla="*/ 14 w 58"/>
              <a:gd name="T41" fmla="*/ 42 h 61"/>
              <a:gd name="T42" fmla="*/ 16 w 58"/>
              <a:gd name="T43" fmla="*/ 37 h 61"/>
              <a:gd name="T44" fmla="*/ 18 w 58"/>
              <a:gd name="T45" fmla="*/ 33 h 61"/>
              <a:gd name="T46" fmla="*/ 21 w 58"/>
              <a:gd name="T47" fmla="*/ 30 h 61"/>
              <a:gd name="T48" fmla="*/ 24 w 58"/>
              <a:gd name="T49" fmla="*/ 26 h 61"/>
              <a:gd name="T50" fmla="*/ 28 w 58"/>
              <a:gd name="T51" fmla="*/ 23 h 61"/>
              <a:gd name="T52" fmla="*/ 31 w 58"/>
              <a:gd name="T53" fmla="*/ 21 h 61"/>
              <a:gd name="T54" fmla="*/ 35 w 58"/>
              <a:gd name="T55" fmla="*/ 18 h 61"/>
              <a:gd name="T56" fmla="*/ 39 w 58"/>
              <a:gd name="T57" fmla="*/ 15 h 61"/>
              <a:gd name="T58" fmla="*/ 43 w 58"/>
              <a:gd name="T59" fmla="*/ 14 h 61"/>
              <a:gd name="T60" fmla="*/ 48 w 58"/>
              <a:gd name="T61" fmla="*/ 12 h 61"/>
              <a:gd name="T62" fmla="*/ 52 w 58"/>
              <a:gd name="T63" fmla="*/ 12 h 61"/>
              <a:gd name="T64" fmla="*/ 58 w 58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0"/>
                </a:moveTo>
                <a:lnTo>
                  <a:pt x="54" y="0"/>
                </a:lnTo>
                <a:lnTo>
                  <a:pt x="51" y="0"/>
                </a:lnTo>
                <a:lnTo>
                  <a:pt x="48" y="1"/>
                </a:lnTo>
                <a:lnTo>
                  <a:pt x="46" y="1"/>
                </a:lnTo>
                <a:lnTo>
                  <a:pt x="43" y="2"/>
                </a:lnTo>
                <a:lnTo>
                  <a:pt x="41" y="2"/>
                </a:lnTo>
                <a:lnTo>
                  <a:pt x="38" y="4"/>
                </a:lnTo>
                <a:lnTo>
                  <a:pt x="35" y="5"/>
                </a:lnTo>
                <a:lnTo>
                  <a:pt x="33" y="7"/>
                </a:lnTo>
                <a:lnTo>
                  <a:pt x="30" y="8"/>
                </a:lnTo>
                <a:lnTo>
                  <a:pt x="28" y="9"/>
                </a:lnTo>
                <a:lnTo>
                  <a:pt x="25" y="11"/>
                </a:lnTo>
                <a:lnTo>
                  <a:pt x="22" y="12"/>
                </a:lnTo>
                <a:lnTo>
                  <a:pt x="21" y="14"/>
                </a:lnTo>
                <a:lnTo>
                  <a:pt x="18" y="16"/>
                </a:lnTo>
                <a:lnTo>
                  <a:pt x="17" y="18"/>
                </a:lnTo>
                <a:lnTo>
                  <a:pt x="14" y="21"/>
                </a:lnTo>
                <a:lnTo>
                  <a:pt x="13" y="22"/>
                </a:lnTo>
                <a:lnTo>
                  <a:pt x="11" y="25"/>
                </a:lnTo>
                <a:lnTo>
                  <a:pt x="9" y="28"/>
                </a:lnTo>
                <a:lnTo>
                  <a:pt x="8" y="29"/>
                </a:lnTo>
                <a:lnTo>
                  <a:pt x="7" y="32"/>
                </a:lnTo>
                <a:lnTo>
                  <a:pt x="5" y="35"/>
                </a:lnTo>
                <a:lnTo>
                  <a:pt x="4" y="37"/>
                </a:lnTo>
                <a:lnTo>
                  <a:pt x="3" y="40"/>
                </a:lnTo>
                <a:lnTo>
                  <a:pt x="3" y="43"/>
                </a:lnTo>
                <a:lnTo>
                  <a:pt x="1" y="46"/>
                </a:lnTo>
                <a:lnTo>
                  <a:pt x="1" y="49"/>
                </a:lnTo>
                <a:lnTo>
                  <a:pt x="0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1" y="61"/>
                </a:lnTo>
                <a:lnTo>
                  <a:pt x="11" y="59"/>
                </a:lnTo>
                <a:lnTo>
                  <a:pt x="11" y="57"/>
                </a:lnTo>
                <a:lnTo>
                  <a:pt x="11" y="54"/>
                </a:lnTo>
                <a:lnTo>
                  <a:pt x="12" y="52"/>
                </a:lnTo>
                <a:lnTo>
                  <a:pt x="12" y="49"/>
                </a:lnTo>
                <a:lnTo>
                  <a:pt x="13" y="47"/>
                </a:lnTo>
                <a:lnTo>
                  <a:pt x="13" y="44"/>
                </a:lnTo>
                <a:lnTo>
                  <a:pt x="14" y="42"/>
                </a:lnTo>
                <a:lnTo>
                  <a:pt x="16" y="40"/>
                </a:lnTo>
                <a:lnTo>
                  <a:pt x="16" y="37"/>
                </a:lnTo>
                <a:lnTo>
                  <a:pt x="17" y="36"/>
                </a:lnTo>
                <a:lnTo>
                  <a:pt x="18" y="33"/>
                </a:lnTo>
                <a:lnTo>
                  <a:pt x="20" y="32"/>
                </a:lnTo>
                <a:lnTo>
                  <a:pt x="21" y="30"/>
                </a:lnTo>
                <a:lnTo>
                  <a:pt x="22" y="28"/>
                </a:lnTo>
                <a:lnTo>
                  <a:pt x="24" y="26"/>
                </a:lnTo>
                <a:lnTo>
                  <a:pt x="26" y="25"/>
                </a:lnTo>
                <a:lnTo>
                  <a:pt x="28" y="23"/>
                </a:lnTo>
                <a:lnTo>
                  <a:pt x="29" y="22"/>
                </a:lnTo>
                <a:lnTo>
                  <a:pt x="31" y="21"/>
                </a:lnTo>
                <a:lnTo>
                  <a:pt x="33" y="19"/>
                </a:lnTo>
                <a:lnTo>
                  <a:pt x="35" y="18"/>
                </a:lnTo>
                <a:lnTo>
                  <a:pt x="37" y="16"/>
                </a:lnTo>
                <a:lnTo>
                  <a:pt x="39" y="15"/>
                </a:lnTo>
                <a:lnTo>
                  <a:pt x="41" y="15"/>
                </a:lnTo>
                <a:lnTo>
                  <a:pt x="43" y="14"/>
                </a:lnTo>
                <a:lnTo>
                  <a:pt x="46" y="14"/>
                </a:lnTo>
                <a:lnTo>
                  <a:pt x="48" y="12"/>
                </a:lnTo>
                <a:lnTo>
                  <a:pt x="50" y="12"/>
                </a:lnTo>
                <a:lnTo>
                  <a:pt x="52" y="12"/>
                </a:lnTo>
                <a:lnTo>
                  <a:pt x="55" y="12"/>
                </a:lnTo>
                <a:lnTo>
                  <a:pt x="58" y="12"/>
                </a:lnTo>
                <a:lnTo>
                  <a:pt x="5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57" name="Freeform 175"/>
          <p:cNvSpPr>
            <a:spLocks/>
          </p:cNvSpPr>
          <p:nvPr/>
        </p:nvSpPr>
        <p:spPr bwMode="auto">
          <a:xfrm>
            <a:off x="6299200" y="4976815"/>
            <a:ext cx="90488" cy="96837"/>
          </a:xfrm>
          <a:custGeom>
            <a:avLst/>
            <a:gdLst>
              <a:gd name="T0" fmla="*/ 57 w 57"/>
              <a:gd name="T1" fmla="*/ 59 h 61"/>
              <a:gd name="T2" fmla="*/ 56 w 57"/>
              <a:gd name="T3" fmla="*/ 53 h 61"/>
              <a:gd name="T4" fmla="*/ 55 w 57"/>
              <a:gd name="T5" fmla="*/ 46 h 61"/>
              <a:gd name="T6" fmla="*/ 53 w 57"/>
              <a:gd name="T7" fmla="*/ 40 h 61"/>
              <a:gd name="T8" fmla="*/ 51 w 57"/>
              <a:gd name="T9" fmla="*/ 35 h 61"/>
              <a:gd name="T10" fmla="*/ 48 w 57"/>
              <a:gd name="T11" fmla="*/ 29 h 61"/>
              <a:gd name="T12" fmla="*/ 45 w 57"/>
              <a:gd name="T13" fmla="*/ 25 h 61"/>
              <a:gd name="T14" fmla="*/ 42 w 57"/>
              <a:gd name="T15" fmla="*/ 21 h 61"/>
              <a:gd name="T16" fmla="*/ 38 w 57"/>
              <a:gd name="T17" fmla="*/ 16 h 61"/>
              <a:gd name="T18" fmla="*/ 34 w 57"/>
              <a:gd name="T19" fmla="*/ 12 h 61"/>
              <a:gd name="T20" fmla="*/ 30 w 57"/>
              <a:gd name="T21" fmla="*/ 9 h 61"/>
              <a:gd name="T22" fmla="*/ 25 w 57"/>
              <a:gd name="T23" fmla="*/ 7 h 61"/>
              <a:gd name="T24" fmla="*/ 19 w 57"/>
              <a:gd name="T25" fmla="*/ 4 h 61"/>
              <a:gd name="T26" fmla="*/ 14 w 57"/>
              <a:gd name="T27" fmla="*/ 2 h 61"/>
              <a:gd name="T28" fmla="*/ 8 w 57"/>
              <a:gd name="T29" fmla="*/ 1 h 61"/>
              <a:gd name="T30" fmla="*/ 2 w 57"/>
              <a:gd name="T31" fmla="*/ 0 h 61"/>
              <a:gd name="T32" fmla="*/ 0 w 57"/>
              <a:gd name="T33" fmla="*/ 12 h 61"/>
              <a:gd name="T34" fmla="*/ 4 w 57"/>
              <a:gd name="T35" fmla="*/ 12 h 61"/>
              <a:gd name="T36" fmla="*/ 9 w 57"/>
              <a:gd name="T37" fmla="*/ 12 h 61"/>
              <a:gd name="T38" fmla="*/ 13 w 57"/>
              <a:gd name="T39" fmla="*/ 14 h 61"/>
              <a:gd name="T40" fmla="*/ 18 w 57"/>
              <a:gd name="T41" fmla="*/ 15 h 61"/>
              <a:gd name="T42" fmla="*/ 22 w 57"/>
              <a:gd name="T43" fmla="*/ 18 h 61"/>
              <a:gd name="T44" fmla="*/ 26 w 57"/>
              <a:gd name="T45" fmla="*/ 21 h 61"/>
              <a:gd name="T46" fmla="*/ 28 w 57"/>
              <a:gd name="T47" fmla="*/ 23 h 61"/>
              <a:gd name="T48" fmla="*/ 32 w 57"/>
              <a:gd name="T49" fmla="*/ 26 h 61"/>
              <a:gd name="T50" fmla="*/ 35 w 57"/>
              <a:gd name="T51" fmla="*/ 30 h 61"/>
              <a:gd name="T52" fmla="*/ 38 w 57"/>
              <a:gd name="T53" fmla="*/ 33 h 61"/>
              <a:gd name="T54" fmla="*/ 40 w 57"/>
              <a:gd name="T55" fmla="*/ 37 h 61"/>
              <a:gd name="T56" fmla="*/ 43 w 57"/>
              <a:gd name="T57" fmla="*/ 42 h 61"/>
              <a:gd name="T58" fmla="*/ 44 w 57"/>
              <a:gd name="T59" fmla="*/ 47 h 61"/>
              <a:gd name="T60" fmla="*/ 45 w 57"/>
              <a:gd name="T61" fmla="*/ 52 h 61"/>
              <a:gd name="T62" fmla="*/ 45 w 57"/>
              <a:gd name="T63" fmla="*/ 57 h 61"/>
              <a:gd name="T64" fmla="*/ 45 w 57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57" y="61"/>
                </a:moveTo>
                <a:lnTo>
                  <a:pt x="57" y="59"/>
                </a:lnTo>
                <a:lnTo>
                  <a:pt x="57" y="56"/>
                </a:lnTo>
                <a:lnTo>
                  <a:pt x="56" y="53"/>
                </a:lnTo>
                <a:lnTo>
                  <a:pt x="56" y="49"/>
                </a:lnTo>
                <a:lnTo>
                  <a:pt x="55" y="46"/>
                </a:lnTo>
                <a:lnTo>
                  <a:pt x="55" y="43"/>
                </a:lnTo>
                <a:lnTo>
                  <a:pt x="53" y="40"/>
                </a:lnTo>
                <a:lnTo>
                  <a:pt x="52" y="37"/>
                </a:lnTo>
                <a:lnTo>
                  <a:pt x="51" y="35"/>
                </a:lnTo>
                <a:lnTo>
                  <a:pt x="49" y="32"/>
                </a:lnTo>
                <a:lnTo>
                  <a:pt x="48" y="29"/>
                </a:lnTo>
                <a:lnTo>
                  <a:pt x="47" y="28"/>
                </a:lnTo>
                <a:lnTo>
                  <a:pt x="45" y="25"/>
                </a:lnTo>
                <a:lnTo>
                  <a:pt x="44" y="22"/>
                </a:lnTo>
                <a:lnTo>
                  <a:pt x="42" y="21"/>
                </a:lnTo>
                <a:lnTo>
                  <a:pt x="40" y="18"/>
                </a:lnTo>
                <a:lnTo>
                  <a:pt x="38" y="16"/>
                </a:lnTo>
                <a:lnTo>
                  <a:pt x="36" y="14"/>
                </a:lnTo>
                <a:lnTo>
                  <a:pt x="34" y="12"/>
                </a:lnTo>
                <a:lnTo>
                  <a:pt x="31" y="11"/>
                </a:lnTo>
                <a:lnTo>
                  <a:pt x="30" y="9"/>
                </a:lnTo>
                <a:lnTo>
                  <a:pt x="27" y="8"/>
                </a:lnTo>
                <a:lnTo>
                  <a:pt x="25" y="7"/>
                </a:lnTo>
                <a:lnTo>
                  <a:pt x="22" y="5"/>
                </a:lnTo>
                <a:lnTo>
                  <a:pt x="19" y="4"/>
                </a:lnTo>
                <a:lnTo>
                  <a:pt x="17" y="2"/>
                </a:lnTo>
                <a:lnTo>
                  <a:pt x="14" y="2"/>
                </a:lnTo>
                <a:lnTo>
                  <a:pt x="11" y="1"/>
                </a:lnTo>
                <a:lnTo>
                  <a:pt x="8" y="1"/>
                </a:lnTo>
                <a:lnTo>
                  <a:pt x="5" y="0"/>
                </a:lnTo>
                <a:lnTo>
                  <a:pt x="2" y="0"/>
                </a:lnTo>
                <a:lnTo>
                  <a:pt x="0" y="0"/>
                </a:lnTo>
                <a:lnTo>
                  <a:pt x="0" y="12"/>
                </a:lnTo>
                <a:lnTo>
                  <a:pt x="2" y="12"/>
                </a:lnTo>
                <a:lnTo>
                  <a:pt x="4" y="12"/>
                </a:lnTo>
                <a:lnTo>
                  <a:pt x="6" y="12"/>
                </a:lnTo>
                <a:lnTo>
                  <a:pt x="9" y="12"/>
                </a:lnTo>
                <a:lnTo>
                  <a:pt x="11" y="14"/>
                </a:lnTo>
                <a:lnTo>
                  <a:pt x="13" y="14"/>
                </a:lnTo>
                <a:lnTo>
                  <a:pt x="15" y="15"/>
                </a:lnTo>
                <a:lnTo>
                  <a:pt x="18" y="15"/>
                </a:lnTo>
                <a:lnTo>
                  <a:pt x="19" y="16"/>
                </a:lnTo>
                <a:lnTo>
                  <a:pt x="22" y="18"/>
                </a:lnTo>
                <a:lnTo>
                  <a:pt x="23" y="19"/>
                </a:lnTo>
                <a:lnTo>
                  <a:pt x="26" y="21"/>
                </a:lnTo>
                <a:lnTo>
                  <a:pt x="27" y="22"/>
                </a:lnTo>
                <a:lnTo>
                  <a:pt x="28" y="23"/>
                </a:lnTo>
                <a:lnTo>
                  <a:pt x="31" y="25"/>
                </a:lnTo>
                <a:lnTo>
                  <a:pt x="32" y="26"/>
                </a:lnTo>
                <a:lnTo>
                  <a:pt x="34" y="28"/>
                </a:lnTo>
                <a:lnTo>
                  <a:pt x="35" y="30"/>
                </a:lnTo>
                <a:lnTo>
                  <a:pt x="36" y="32"/>
                </a:lnTo>
                <a:lnTo>
                  <a:pt x="38" y="33"/>
                </a:lnTo>
                <a:lnTo>
                  <a:pt x="39" y="36"/>
                </a:lnTo>
                <a:lnTo>
                  <a:pt x="40" y="37"/>
                </a:lnTo>
                <a:lnTo>
                  <a:pt x="42" y="40"/>
                </a:lnTo>
                <a:lnTo>
                  <a:pt x="43" y="42"/>
                </a:lnTo>
                <a:lnTo>
                  <a:pt x="43" y="44"/>
                </a:lnTo>
                <a:lnTo>
                  <a:pt x="44" y="47"/>
                </a:lnTo>
                <a:lnTo>
                  <a:pt x="44" y="49"/>
                </a:lnTo>
                <a:lnTo>
                  <a:pt x="45" y="52"/>
                </a:lnTo>
                <a:lnTo>
                  <a:pt x="45" y="54"/>
                </a:lnTo>
                <a:lnTo>
                  <a:pt x="45" y="57"/>
                </a:lnTo>
                <a:lnTo>
                  <a:pt x="45" y="59"/>
                </a:lnTo>
                <a:lnTo>
                  <a:pt x="45" y="61"/>
                </a:lnTo>
                <a:lnTo>
                  <a:pt x="57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58" name="Freeform 176"/>
          <p:cNvSpPr>
            <a:spLocks/>
          </p:cNvSpPr>
          <p:nvPr/>
        </p:nvSpPr>
        <p:spPr bwMode="auto">
          <a:xfrm>
            <a:off x="6132515" y="4976815"/>
            <a:ext cx="92075" cy="96837"/>
          </a:xfrm>
          <a:custGeom>
            <a:avLst/>
            <a:gdLst>
              <a:gd name="T0" fmla="*/ 3 w 58"/>
              <a:gd name="T1" fmla="*/ 12 h 61"/>
              <a:gd name="T2" fmla="*/ 6 w 58"/>
              <a:gd name="T3" fmla="*/ 12 h 61"/>
              <a:gd name="T4" fmla="*/ 12 w 58"/>
              <a:gd name="T5" fmla="*/ 14 h 61"/>
              <a:gd name="T6" fmla="*/ 16 w 58"/>
              <a:gd name="T7" fmla="*/ 15 h 61"/>
              <a:gd name="T8" fmla="*/ 20 w 58"/>
              <a:gd name="T9" fmla="*/ 16 h 61"/>
              <a:gd name="T10" fmla="*/ 24 w 58"/>
              <a:gd name="T11" fmla="*/ 19 h 61"/>
              <a:gd name="T12" fmla="*/ 27 w 58"/>
              <a:gd name="T13" fmla="*/ 22 h 61"/>
              <a:gd name="T14" fmla="*/ 31 w 58"/>
              <a:gd name="T15" fmla="*/ 25 h 61"/>
              <a:gd name="T16" fmla="*/ 34 w 58"/>
              <a:gd name="T17" fmla="*/ 28 h 61"/>
              <a:gd name="T18" fmla="*/ 38 w 58"/>
              <a:gd name="T19" fmla="*/ 32 h 61"/>
              <a:gd name="T20" fmla="*/ 39 w 58"/>
              <a:gd name="T21" fmla="*/ 36 h 61"/>
              <a:gd name="T22" fmla="*/ 42 w 58"/>
              <a:gd name="T23" fmla="*/ 40 h 61"/>
              <a:gd name="T24" fmla="*/ 43 w 58"/>
              <a:gd name="T25" fmla="*/ 44 h 61"/>
              <a:gd name="T26" fmla="*/ 44 w 58"/>
              <a:gd name="T27" fmla="*/ 49 h 61"/>
              <a:gd name="T28" fmla="*/ 46 w 58"/>
              <a:gd name="T29" fmla="*/ 54 h 61"/>
              <a:gd name="T30" fmla="*/ 47 w 58"/>
              <a:gd name="T31" fmla="*/ 59 h 61"/>
              <a:gd name="T32" fmla="*/ 58 w 58"/>
              <a:gd name="T33" fmla="*/ 61 h 61"/>
              <a:gd name="T34" fmla="*/ 58 w 58"/>
              <a:gd name="T35" fmla="*/ 56 h 61"/>
              <a:gd name="T36" fmla="*/ 56 w 58"/>
              <a:gd name="T37" fmla="*/ 49 h 61"/>
              <a:gd name="T38" fmla="*/ 55 w 58"/>
              <a:gd name="T39" fmla="*/ 43 h 61"/>
              <a:gd name="T40" fmla="*/ 54 w 58"/>
              <a:gd name="T41" fmla="*/ 37 h 61"/>
              <a:gd name="T42" fmla="*/ 51 w 58"/>
              <a:gd name="T43" fmla="*/ 32 h 61"/>
              <a:gd name="T44" fmla="*/ 47 w 58"/>
              <a:gd name="T45" fmla="*/ 28 h 61"/>
              <a:gd name="T46" fmla="*/ 44 w 58"/>
              <a:gd name="T47" fmla="*/ 22 h 61"/>
              <a:gd name="T48" fmla="*/ 41 w 58"/>
              <a:gd name="T49" fmla="*/ 18 h 61"/>
              <a:gd name="T50" fmla="*/ 37 w 58"/>
              <a:gd name="T51" fmla="*/ 14 h 61"/>
              <a:gd name="T52" fmla="*/ 33 w 58"/>
              <a:gd name="T53" fmla="*/ 11 h 61"/>
              <a:gd name="T54" fmla="*/ 27 w 58"/>
              <a:gd name="T55" fmla="*/ 8 h 61"/>
              <a:gd name="T56" fmla="*/ 22 w 58"/>
              <a:gd name="T57" fmla="*/ 5 h 61"/>
              <a:gd name="T58" fmla="*/ 17 w 58"/>
              <a:gd name="T59" fmla="*/ 2 h 61"/>
              <a:gd name="T60" fmla="*/ 12 w 58"/>
              <a:gd name="T61" fmla="*/ 1 h 61"/>
              <a:gd name="T62" fmla="*/ 5 w 58"/>
              <a:gd name="T63" fmla="*/ 0 h 61"/>
              <a:gd name="T64" fmla="*/ 0 w 58"/>
              <a:gd name="T65" fmla="*/ 0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0" y="12"/>
                </a:moveTo>
                <a:lnTo>
                  <a:pt x="3" y="12"/>
                </a:lnTo>
                <a:lnTo>
                  <a:pt x="5" y="12"/>
                </a:lnTo>
                <a:lnTo>
                  <a:pt x="6" y="12"/>
                </a:lnTo>
                <a:lnTo>
                  <a:pt x="9" y="12"/>
                </a:lnTo>
                <a:lnTo>
                  <a:pt x="12" y="14"/>
                </a:lnTo>
                <a:lnTo>
                  <a:pt x="13" y="14"/>
                </a:lnTo>
                <a:lnTo>
                  <a:pt x="16" y="15"/>
                </a:lnTo>
                <a:lnTo>
                  <a:pt x="18" y="15"/>
                </a:lnTo>
                <a:lnTo>
                  <a:pt x="20" y="16"/>
                </a:lnTo>
                <a:lnTo>
                  <a:pt x="22" y="18"/>
                </a:lnTo>
                <a:lnTo>
                  <a:pt x="24" y="19"/>
                </a:lnTo>
                <a:lnTo>
                  <a:pt x="26" y="21"/>
                </a:lnTo>
                <a:lnTo>
                  <a:pt x="27" y="22"/>
                </a:lnTo>
                <a:lnTo>
                  <a:pt x="30" y="23"/>
                </a:lnTo>
                <a:lnTo>
                  <a:pt x="31" y="25"/>
                </a:lnTo>
                <a:lnTo>
                  <a:pt x="33" y="26"/>
                </a:lnTo>
                <a:lnTo>
                  <a:pt x="34" y="28"/>
                </a:lnTo>
                <a:lnTo>
                  <a:pt x="35" y="30"/>
                </a:lnTo>
                <a:lnTo>
                  <a:pt x="38" y="32"/>
                </a:lnTo>
                <a:lnTo>
                  <a:pt x="38" y="33"/>
                </a:lnTo>
                <a:lnTo>
                  <a:pt x="39" y="36"/>
                </a:lnTo>
                <a:lnTo>
                  <a:pt x="41" y="37"/>
                </a:lnTo>
                <a:lnTo>
                  <a:pt x="42" y="40"/>
                </a:lnTo>
                <a:lnTo>
                  <a:pt x="43" y="42"/>
                </a:lnTo>
                <a:lnTo>
                  <a:pt x="43" y="44"/>
                </a:lnTo>
                <a:lnTo>
                  <a:pt x="44" y="47"/>
                </a:lnTo>
                <a:lnTo>
                  <a:pt x="44" y="49"/>
                </a:lnTo>
                <a:lnTo>
                  <a:pt x="46" y="52"/>
                </a:lnTo>
                <a:lnTo>
                  <a:pt x="46" y="54"/>
                </a:lnTo>
                <a:lnTo>
                  <a:pt x="46" y="57"/>
                </a:lnTo>
                <a:lnTo>
                  <a:pt x="47" y="59"/>
                </a:lnTo>
                <a:lnTo>
                  <a:pt x="47" y="61"/>
                </a:lnTo>
                <a:lnTo>
                  <a:pt x="58" y="61"/>
                </a:lnTo>
                <a:lnTo>
                  <a:pt x="58" y="59"/>
                </a:lnTo>
                <a:lnTo>
                  <a:pt x="58" y="56"/>
                </a:lnTo>
                <a:lnTo>
                  <a:pt x="56" y="53"/>
                </a:lnTo>
                <a:lnTo>
                  <a:pt x="56" y="49"/>
                </a:lnTo>
                <a:lnTo>
                  <a:pt x="56" y="46"/>
                </a:lnTo>
                <a:lnTo>
                  <a:pt x="55" y="43"/>
                </a:lnTo>
                <a:lnTo>
                  <a:pt x="54" y="40"/>
                </a:lnTo>
                <a:lnTo>
                  <a:pt x="54" y="37"/>
                </a:lnTo>
                <a:lnTo>
                  <a:pt x="52" y="35"/>
                </a:lnTo>
                <a:lnTo>
                  <a:pt x="51" y="32"/>
                </a:lnTo>
                <a:lnTo>
                  <a:pt x="50" y="29"/>
                </a:lnTo>
                <a:lnTo>
                  <a:pt x="47" y="28"/>
                </a:lnTo>
                <a:lnTo>
                  <a:pt x="46" y="25"/>
                </a:lnTo>
                <a:lnTo>
                  <a:pt x="44" y="22"/>
                </a:lnTo>
                <a:lnTo>
                  <a:pt x="43" y="21"/>
                </a:lnTo>
                <a:lnTo>
                  <a:pt x="41" y="18"/>
                </a:lnTo>
                <a:lnTo>
                  <a:pt x="39" y="16"/>
                </a:lnTo>
                <a:lnTo>
                  <a:pt x="37" y="14"/>
                </a:lnTo>
                <a:lnTo>
                  <a:pt x="34" y="12"/>
                </a:lnTo>
                <a:lnTo>
                  <a:pt x="33" y="11"/>
                </a:lnTo>
                <a:lnTo>
                  <a:pt x="30" y="9"/>
                </a:lnTo>
                <a:lnTo>
                  <a:pt x="27" y="8"/>
                </a:lnTo>
                <a:lnTo>
                  <a:pt x="25" y="7"/>
                </a:lnTo>
                <a:lnTo>
                  <a:pt x="22" y="5"/>
                </a:lnTo>
                <a:lnTo>
                  <a:pt x="20" y="4"/>
                </a:lnTo>
                <a:lnTo>
                  <a:pt x="17" y="2"/>
                </a:lnTo>
                <a:lnTo>
                  <a:pt x="14" y="2"/>
                </a:lnTo>
                <a:lnTo>
                  <a:pt x="12" y="1"/>
                </a:lnTo>
                <a:lnTo>
                  <a:pt x="9" y="1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1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59" name="Freeform 177"/>
          <p:cNvSpPr>
            <a:spLocks/>
          </p:cNvSpPr>
          <p:nvPr/>
        </p:nvSpPr>
        <p:spPr bwMode="auto">
          <a:xfrm>
            <a:off x="6040440" y="4976815"/>
            <a:ext cx="92075" cy="96837"/>
          </a:xfrm>
          <a:custGeom>
            <a:avLst/>
            <a:gdLst>
              <a:gd name="T0" fmla="*/ 11 w 58"/>
              <a:gd name="T1" fmla="*/ 59 h 61"/>
              <a:gd name="T2" fmla="*/ 12 w 58"/>
              <a:gd name="T3" fmla="*/ 54 h 61"/>
              <a:gd name="T4" fmla="*/ 12 w 58"/>
              <a:gd name="T5" fmla="*/ 49 h 61"/>
              <a:gd name="T6" fmla="*/ 13 w 58"/>
              <a:gd name="T7" fmla="*/ 44 h 61"/>
              <a:gd name="T8" fmla="*/ 16 w 58"/>
              <a:gd name="T9" fmla="*/ 40 h 61"/>
              <a:gd name="T10" fmla="*/ 17 w 58"/>
              <a:gd name="T11" fmla="*/ 36 h 61"/>
              <a:gd name="T12" fmla="*/ 20 w 58"/>
              <a:gd name="T13" fmla="*/ 32 h 61"/>
              <a:gd name="T14" fmla="*/ 23 w 58"/>
              <a:gd name="T15" fmla="*/ 28 h 61"/>
              <a:gd name="T16" fmla="*/ 27 w 58"/>
              <a:gd name="T17" fmla="*/ 25 h 61"/>
              <a:gd name="T18" fmla="*/ 30 w 58"/>
              <a:gd name="T19" fmla="*/ 22 h 61"/>
              <a:gd name="T20" fmla="*/ 33 w 58"/>
              <a:gd name="T21" fmla="*/ 19 h 61"/>
              <a:gd name="T22" fmla="*/ 37 w 58"/>
              <a:gd name="T23" fmla="*/ 16 h 61"/>
              <a:gd name="T24" fmla="*/ 42 w 58"/>
              <a:gd name="T25" fmla="*/ 15 h 61"/>
              <a:gd name="T26" fmla="*/ 46 w 58"/>
              <a:gd name="T27" fmla="*/ 14 h 61"/>
              <a:gd name="T28" fmla="*/ 50 w 58"/>
              <a:gd name="T29" fmla="*/ 12 h 61"/>
              <a:gd name="T30" fmla="*/ 55 w 58"/>
              <a:gd name="T31" fmla="*/ 12 h 61"/>
              <a:gd name="T32" fmla="*/ 58 w 58"/>
              <a:gd name="T33" fmla="*/ 0 h 61"/>
              <a:gd name="T34" fmla="*/ 51 w 58"/>
              <a:gd name="T35" fmla="*/ 0 h 61"/>
              <a:gd name="T36" fmla="*/ 46 w 58"/>
              <a:gd name="T37" fmla="*/ 1 h 61"/>
              <a:gd name="T38" fmla="*/ 41 w 58"/>
              <a:gd name="T39" fmla="*/ 2 h 61"/>
              <a:gd name="T40" fmla="*/ 36 w 58"/>
              <a:gd name="T41" fmla="*/ 5 h 61"/>
              <a:gd name="T42" fmla="*/ 30 w 58"/>
              <a:gd name="T43" fmla="*/ 8 h 61"/>
              <a:gd name="T44" fmla="*/ 25 w 58"/>
              <a:gd name="T45" fmla="*/ 11 h 61"/>
              <a:gd name="T46" fmla="*/ 21 w 58"/>
              <a:gd name="T47" fmla="*/ 14 h 61"/>
              <a:gd name="T48" fmla="*/ 17 w 58"/>
              <a:gd name="T49" fmla="*/ 18 h 61"/>
              <a:gd name="T50" fmla="*/ 13 w 58"/>
              <a:gd name="T51" fmla="*/ 22 h 61"/>
              <a:gd name="T52" fmla="*/ 10 w 58"/>
              <a:gd name="T53" fmla="*/ 28 h 61"/>
              <a:gd name="T54" fmla="*/ 7 w 58"/>
              <a:gd name="T55" fmla="*/ 32 h 61"/>
              <a:gd name="T56" fmla="*/ 4 w 58"/>
              <a:gd name="T57" fmla="*/ 37 h 61"/>
              <a:gd name="T58" fmla="*/ 3 w 58"/>
              <a:gd name="T59" fmla="*/ 43 h 61"/>
              <a:gd name="T60" fmla="*/ 2 w 58"/>
              <a:gd name="T61" fmla="*/ 49 h 61"/>
              <a:gd name="T62" fmla="*/ 0 w 58"/>
              <a:gd name="T63" fmla="*/ 56 h 61"/>
              <a:gd name="T64" fmla="*/ 0 w 58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11" y="61"/>
                </a:moveTo>
                <a:lnTo>
                  <a:pt x="11" y="59"/>
                </a:lnTo>
                <a:lnTo>
                  <a:pt x="11" y="57"/>
                </a:lnTo>
                <a:lnTo>
                  <a:pt x="12" y="54"/>
                </a:lnTo>
                <a:lnTo>
                  <a:pt x="12" y="52"/>
                </a:lnTo>
                <a:lnTo>
                  <a:pt x="12" y="49"/>
                </a:lnTo>
                <a:lnTo>
                  <a:pt x="13" y="47"/>
                </a:lnTo>
                <a:lnTo>
                  <a:pt x="13" y="44"/>
                </a:lnTo>
                <a:lnTo>
                  <a:pt x="15" y="42"/>
                </a:lnTo>
                <a:lnTo>
                  <a:pt x="16" y="40"/>
                </a:lnTo>
                <a:lnTo>
                  <a:pt x="16" y="37"/>
                </a:lnTo>
                <a:lnTo>
                  <a:pt x="17" y="36"/>
                </a:lnTo>
                <a:lnTo>
                  <a:pt x="19" y="33"/>
                </a:lnTo>
                <a:lnTo>
                  <a:pt x="20" y="32"/>
                </a:lnTo>
                <a:lnTo>
                  <a:pt x="21" y="30"/>
                </a:lnTo>
                <a:lnTo>
                  <a:pt x="23" y="28"/>
                </a:lnTo>
                <a:lnTo>
                  <a:pt x="25" y="26"/>
                </a:lnTo>
                <a:lnTo>
                  <a:pt x="27" y="25"/>
                </a:lnTo>
                <a:lnTo>
                  <a:pt x="28" y="23"/>
                </a:lnTo>
                <a:lnTo>
                  <a:pt x="30" y="22"/>
                </a:lnTo>
                <a:lnTo>
                  <a:pt x="32" y="21"/>
                </a:lnTo>
                <a:lnTo>
                  <a:pt x="33" y="19"/>
                </a:lnTo>
                <a:lnTo>
                  <a:pt x="36" y="18"/>
                </a:lnTo>
                <a:lnTo>
                  <a:pt x="37" y="16"/>
                </a:lnTo>
                <a:lnTo>
                  <a:pt x="40" y="15"/>
                </a:lnTo>
                <a:lnTo>
                  <a:pt x="42" y="15"/>
                </a:lnTo>
                <a:lnTo>
                  <a:pt x="44" y="14"/>
                </a:lnTo>
                <a:lnTo>
                  <a:pt x="46" y="14"/>
                </a:lnTo>
                <a:lnTo>
                  <a:pt x="49" y="12"/>
                </a:lnTo>
                <a:lnTo>
                  <a:pt x="50" y="12"/>
                </a:lnTo>
                <a:lnTo>
                  <a:pt x="53" y="12"/>
                </a:lnTo>
                <a:lnTo>
                  <a:pt x="55" y="12"/>
                </a:lnTo>
                <a:lnTo>
                  <a:pt x="58" y="12"/>
                </a:lnTo>
                <a:lnTo>
                  <a:pt x="58" y="0"/>
                </a:lnTo>
                <a:lnTo>
                  <a:pt x="55" y="0"/>
                </a:lnTo>
                <a:lnTo>
                  <a:pt x="51" y="0"/>
                </a:lnTo>
                <a:lnTo>
                  <a:pt x="49" y="1"/>
                </a:lnTo>
                <a:lnTo>
                  <a:pt x="46" y="1"/>
                </a:lnTo>
                <a:lnTo>
                  <a:pt x="44" y="2"/>
                </a:lnTo>
                <a:lnTo>
                  <a:pt x="41" y="2"/>
                </a:lnTo>
                <a:lnTo>
                  <a:pt x="38" y="4"/>
                </a:lnTo>
                <a:lnTo>
                  <a:pt x="36" y="5"/>
                </a:lnTo>
                <a:lnTo>
                  <a:pt x="33" y="7"/>
                </a:lnTo>
                <a:lnTo>
                  <a:pt x="30" y="8"/>
                </a:lnTo>
                <a:lnTo>
                  <a:pt x="28" y="9"/>
                </a:lnTo>
                <a:lnTo>
                  <a:pt x="25" y="11"/>
                </a:lnTo>
                <a:lnTo>
                  <a:pt x="24" y="12"/>
                </a:lnTo>
                <a:lnTo>
                  <a:pt x="21" y="14"/>
                </a:lnTo>
                <a:lnTo>
                  <a:pt x="19" y="16"/>
                </a:lnTo>
                <a:lnTo>
                  <a:pt x="17" y="18"/>
                </a:lnTo>
                <a:lnTo>
                  <a:pt x="15" y="21"/>
                </a:lnTo>
                <a:lnTo>
                  <a:pt x="13" y="22"/>
                </a:lnTo>
                <a:lnTo>
                  <a:pt x="12" y="25"/>
                </a:lnTo>
                <a:lnTo>
                  <a:pt x="10" y="28"/>
                </a:lnTo>
                <a:lnTo>
                  <a:pt x="8" y="29"/>
                </a:lnTo>
                <a:lnTo>
                  <a:pt x="7" y="32"/>
                </a:lnTo>
                <a:lnTo>
                  <a:pt x="6" y="35"/>
                </a:lnTo>
                <a:lnTo>
                  <a:pt x="4" y="37"/>
                </a:lnTo>
                <a:lnTo>
                  <a:pt x="3" y="40"/>
                </a:lnTo>
                <a:lnTo>
                  <a:pt x="3" y="43"/>
                </a:lnTo>
                <a:lnTo>
                  <a:pt x="2" y="46"/>
                </a:lnTo>
                <a:lnTo>
                  <a:pt x="2" y="49"/>
                </a:lnTo>
                <a:lnTo>
                  <a:pt x="0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1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60" name="Freeform 178"/>
          <p:cNvSpPr>
            <a:spLocks/>
          </p:cNvSpPr>
          <p:nvPr/>
        </p:nvSpPr>
        <p:spPr bwMode="auto">
          <a:xfrm>
            <a:off x="5875340" y="4976815"/>
            <a:ext cx="90487" cy="96837"/>
          </a:xfrm>
          <a:custGeom>
            <a:avLst/>
            <a:gdLst>
              <a:gd name="T0" fmla="*/ 55 w 57"/>
              <a:gd name="T1" fmla="*/ 0 h 61"/>
              <a:gd name="T2" fmla="*/ 48 w 57"/>
              <a:gd name="T3" fmla="*/ 1 h 61"/>
              <a:gd name="T4" fmla="*/ 43 w 57"/>
              <a:gd name="T5" fmla="*/ 2 h 61"/>
              <a:gd name="T6" fmla="*/ 38 w 57"/>
              <a:gd name="T7" fmla="*/ 4 h 61"/>
              <a:gd name="T8" fmla="*/ 32 w 57"/>
              <a:gd name="T9" fmla="*/ 7 h 61"/>
              <a:gd name="T10" fmla="*/ 27 w 57"/>
              <a:gd name="T11" fmla="*/ 9 h 61"/>
              <a:gd name="T12" fmla="*/ 23 w 57"/>
              <a:gd name="T13" fmla="*/ 12 h 61"/>
              <a:gd name="T14" fmla="*/ 18 w 57"/>
              <a:gd name="T15" fmla="*/ 16 h 61"/>
              <a:gd name="T16" fmla="*/ 14 w 57"/>
              <a:gd name="T17" fmla="*/ 21 h 61"/>
              <a:gd name="T18" fmla="*/ 11 w 57"/>
              <a:gd name="T19" fmla="*/ 25 h 61"/>
              <a:gd name="T20" fmla="*/ 7 w 57"/>
              <a:gd name="T21" fmla="*/ 29 h 61"/>
              <a:gd name="T22" fmla="*/ 5 w 57"/>
              <a:gd name="T23" fmla="*/ 35 h 61"/>
              <a:gd name="T24" fmla="*/ 4 w 57"/>
              <a:gd name="T25" fmla="*/ 40 h 61"/>
              <a:gd name="T26" fmla="*/ 1 w 57"/>
              <a:gd name="T27" fmla="*/ 46 h 61"/>
              <a:gd name="T28" fmla="*/ 0 w 57"/>
              <a:gd name="T29" fmla="*/ 53 h 61"/>
              <a:gd name="T30" fmla="*/ 0 w 57"/>
              <a:gd name="T31" fmla="*/ 59 h 61"/>
              <a:gd name="T32" fmla="*/ 10 w 57"/>
              <a:gd name="T33" fmla="*/ 61 h 61"/>
              <a:gd name="T34" fmla="*/ 11 w 57"/>
              <a:gd name="T35" fmla="*/ 57 h 61"/>
              <a:gd name="T36" fmla="*/ 11 w 57"/>
              <a:gd name="T37" fmla="*/ 52 h 61"/>
              <a:gd name="T38" fmla="*/ 13 w 57"/>
              <a:gd name="T39" fmla="*/ 47 h 61"/>
              <a:gd name="T40" fmla="*/ 14 w 57"/>
              <a:gd name="T41" fmla="*/ 42 h 61"/>
              <a:gd name="T42" fmla="*/ 17 w 57"/>
              <a:gd name="T43" fmla="*/ 37 h 61"/>
              <a:gd name="T44" fmla="*/ 18 w 57"/>
              <a:gd name="T45" fmla="*/ 33 h 61"/>
              <a:gd name="T46" fmla="*/ 22 w 57"/>
              <a:gd name="T47" fmla="*/ 30 h 61"/>
              <a:gd name="T48" fmla="*/ 24 w 57"/>
              <a:gd name="T49" fmla="*/ 26 h 61"/>
              <a:gd name="T50" fmla="*/ 27 w 57"/>
              <a:gd name="T51" fmla="*/ 23 h 61"/>
              <a:gd name="T52" fmla="*/ 31 w 57"/>
              <a:gd name="T53" fmla="*/ 21 h 61"/>
              <a:gd name="T54" fmla="*/ 35 w 57"/>
              <a:gd name="T55" fmla="*/ 18 h 61"/>
              <a:gd name="T56" fmla="*/ 39 w 57"/>
              <a:gd name="T57" fmla="*/ 15 h 61"/>
              <a:gd name="T58" fmla="*/ 43 w 57"/>
              <a:gd name="T59" fmla="*/ 14 h 61"/>
              <a:gd name="T60" fmla="*/ 48 w 57"/>
              <a:gd name="T61" fmla="*/ 12 h 61"/>
              <a:gd name="T62" fmla="*/ 52 w 57"/>
              <a:gd name="T63" fmla="*/ 12 h 61"/>
              <a:gd name="T64" fmla="*/ 57 w 57"/>
              <a:gd name="T65" fmla="*/ 12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7"/>
              <a:gd name="T100" fmla="*/ 0 h 61"/>
              <a:gd name="T101" fmla="*/ 57 w 57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7" h="61">
                <a:moveTo>
                  <a:pt x="57" y="0"/>
                </a:moveTo>
                <a:lnTo>
                  <a:pt x="55" y="0"/>
                </a:lnTo>
                <a:lnTo>
                  <a:pt x="52" y="0"/>
                </a:lnTo>
                <a:lnTo>
                  <a:pt x="48" y="1"/>
                </a:lnTo>
                <a:lnTo>
                  <a:pt x="45" y="1"/>
                </a:lnTo>
                <a:lnTo>
                  <a:pt x="43" y="2"/>
                </a:lnTo>
                <a:lnTo>
                  <a:pt x="40" y="2"/>
                </a:lnTo>
                <a:lnTo>
                  <a:pt x="38" y="4"/>
                </a:lnTo>
                <a:lnTo>
                  <a:pt x="35" y="5"/>
                </a:lnTo>
                <a:lnTo>
                  <a:pt x="32" y="7"/>
                </a:lnTo>
                <a:lnTo>
                  <a:pt x="30" y="8"/>
                </a:lnTo>
                <a:lnTo>
                  <a:pt x="27" y="9"/>
                </a:lnTo>
                <a:lnTo>
                  <a:pt x="24" y="11"/>
                </a:lnTo>
                <a:lnTo>
                  <a:pt x="23" y="12"/>
                </a:lnTo>
                <a:lnTo>
                  <a:pt x="21" y="14"/>
                </a:lnTo>
                <a:lnTo>
                  <a:pt x="18" y="16"/>
                </a:lnTo>
                <a:lnTo>
                  <a:pt x="17" y="18"/>
                </a:lnTo>
                <a:lnTo>
                  <a:pt x="14" y="21"/>
                </a:lnTo>
                <a:lnTo>
                  <a:pt x="13" y="22"/>
                </a:lnTo>
                <a:lnTo>
                  <a:pt x="11" y="25"/>
                </a:lnTo>
                <a:lnTo>
                  <a:pt x="9" y="28"/>
                </a:lnTo>
                <a:lnTo>
                  <a:pt x="7" y="29"/>
                </a:lnTo>
                <a:lnTo>
                  <a:pt x="6" y="32"/>
                </a:lnTo>
                <a:lnTo>
                  <a:pt x="5" y="35"/>
                </a:lnTo>
                <a:lnTo>
                  <a:pt x="4" y="37"/>
                </a:lnTo>
                <a:lnTo>
                  <a:pt x="4" y="40"/>
                </a:lnTo>
                <a:lnTo>
                  <a:pt x="2" y="43"/>
                </a:lnTo>
                <a:lnTo>
                  <a:pt x="1" y="46"/>
                </a:lnTo>
                <a:lnTo>
                  <a:pt x="1" y="49"/>
                </a:lnTo>
                <a:lnTo>
                  <a:pt x="0" y="5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10" y="61"/>
                </a:lnTo>
                <a:lnTo>
                  <a:pt x="10" y="59"/>
                </a:lnTo>
                <a:lnTo>
                  <a:pt x="11" y="57"/>
                </a:lnTo>
                <a:lnTo>
                  <a:pt x="11" y="54"/>
                </a:lnTo>
                <a:lnTo>
                  <a:pt x="11" y="52"/>
                </a:lnTo>
                <a:lnTo>
                  <a:pt x="11" y="49"/>
                </a:lnTo>
                <a:lnTo>
                  <a:pt x="13" y="47"/>
                </a:lnTo>
                <a:lnTo>
                  <a:pt x="14" y="44"/>
                </a:lnTo>
                <a:lnTo>
                  <a:pt x="14" y="42"/>
                </a:lnTo>
                <a:lnTo>
                  <a:pt x="15" y="40"/>
                </a:lnTo>
                <a:lnTo>
                  <a:pt x="17" y="37"/>
                </a:lnTo>
                <a:lnTo>
                  <a:pt x="18" y="36"/>
                </a:lnTo>
                <a:lnTo>
                  <a:pt x="18" y="33"/>
                </a:lnTo>
                <a:lnTo>
                  <a:pt x="19" y="32"/>
                </a:lnTo>
                <a:lnTo>
                  <a:pt x="22" y="30"/>
                </a:lnTo>
                <a:lnTo>
                  <a:pt x="23" y="28"/>
                </a:lnTo>
                <a:lnTo>
                  <a:pt x="24" y="26"/>
                </a:lnTo>
                <a:lnTo>
                  <a:pt x="26" y="25"/>
                </a:lnTo>
                <a:lnTo>
                  <a:pt x="27" y="23"/>
                </a:lnTo>
                <a:lnTo>
                  <a:pt x="30" y="22"/>
                </a:lnTo>
                <a:lnTo>
                  <a:pt x="31" y="21"/>
                </a:lnTo>
                <a:lnTo>
                  <a:pt x="34" y="19"/>
                </a:lnTo>
                <a:lnTo>
                  <a:pt x="35" y="18"/>
                </a:lnTo>
                <a:lnTo>
                  <a:pt x="38" y="16"/>
                </a:lnTo>
                <a:lnTo>
                  <a:pt x="39" y="15"/>
                </a:lnTo>
                <a:lnTo>
                  <a:pt x="42" y="15"/>
                </a:lnTo>
                <a:lnTo>
                  <a:pt x="43" y="14"/>
                </a:lnTo>
                <a:lnTo>
                  <a:pt x="45" y="14"/>
                </a:lnTo>
                <a:lnTo>
                  <a:pt x="48" y="12"/>
                </a:lnTo>
                <a:lnTo>
                  <a:pt x="51" y="12"/>
                </a:lnTo>
                <a:lnTo>
                  <a:pt x="52" y="12"/>
                </a:lnTo>
                <a:lnTo>
                  <a:pt x="55" y="12"/>
                </a:lnTo>
                <a:lnTo>
                  <a:pt x="57" y="12"/>
                </a:lnTo>
                <a:lnTo>
                  <a:pt x="57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61" name="Freeform 179"/>
          <p:cNvSpPr>
            <a:spLocks/>
          </p:cNvSpPr>
          <p:nvPr/>
        </p:nvSpPr>
        <p:spPr bwMode="auto">
          <a:xfrm>
            <a:off x="5965827" y="4976815"/>
            <a:ext cx="92075" cy="96837"/>
          </a:xfrm>
          <a:custGeom>
            <a:avLst/>
            <a:gdLst>
              <a:gd name="T0" fmla="*/ 58 w 58"/>
              <a:gd name="T1" fmla="*/ 59 h 61"/>
              <a:gd name="T2" fmla="*/ 58 w 58"/>
              <a:gd name="T3" fmla="*/ 53 h 61"/>
              <a:gd name="T4" fmla="*/ 57 w 58"/>
              <a:gd name="T5" fmla="*/ 46 h 61"/>
              <a:gd name="T6" fmla="*/ 54 w 58"/>
              <a:gd name="T7" fmla="*/ 40 h 61"/>
              <a:gd name="T8" fmla="*/ 53 w 58"/>
              <a:gd name="T9" fmla="*/ 35 h 61"/>
              <a:gd name="T10" fmla="*/ 50 w 58"/>
              <a:gd name="T11" fmla="*/ 29 h 61"/>
              <a:gd name="T12" fmla="*/ 46 w 58"/>
              <a:gd name="T13" fmla="*/ 25 h 61"/>
              <a:gd name="T14" fmla="*/ 43 w 58"/>
              <a:gd name="T15" fmla="*/ 21 h 61"/>
              <a:gd name="T16" fmla="*/ 39 w 58"/>
              <a:gd name="T17" fmla="*/ 16 h 61"/>
              <a:gd name="T18" fmla="*/ 34 w 58"/>
              <a:gd name="T19" fmla="*/ 12 h 61"/>
              <a:gd name="T20" fmla="*/ 30 w 58"/>
              <a:gd name="T21" fmla="*/ 9 h 61"/>
              <a:gd name="T22" fmla="*/ 25 w 58"/>
              <a:gd name="T23" fmla="*/ 7 h 61"/>
              <a:gd name="T24" fmla="*/ 20 w 58"/>
              <a:gd name="T25" fmla="*/ 4 h 61"/>
              <a:gd name="T26" fmla="*/ 15 w 58"/>
              <a:gd name="T27" fmla="*/ 2 h 61"/>
              <a:gd name="T28" fmla="*/ 9 w 58"/>
              <a:gd name="T29" fmla="*/ 1 h 61"/>
              <a:gd name="T30" fmla="*/ 3 w 58"/>
              <a:gd name="T31" fmla="*/ 0 h 61"/>
              <a:gd name="T32" fmla="*/ 0 w 58"/>
              <a:gd name="T33" fmla="*/ 12 h 61"/>
              <a:gd name="T34" fmla="*/ 5 w 58"/>
              <a:gd name="T35" fmla="*/ 12 h 61"/>
              <a:gd name="T36" fmla="*/ 9 w 58"/>
              <a:gd name="T37" fmla="*/ 12 h 61"/>
              <a:gd name="T38" fmla="*/ 15 w 58"/>
              <a:gd name="T39" fmla="*/ 14 h 61"/>
              <a:gd name="T40" fmla="*/ 19 w 58"/>
              <a:gd name="T41" fmla="*/ 15 h 61"/>
              <a:gd name="T42" fmla="*/ 22 w 58"/>
              <a:gd name="T43" fmla="*/ 18 h 61"/>
              <a:gd name="T44" fmla="*/ 26 w 58"/>
              <a:gd name="T45" fmla="*/ 21 h 61"/>
              <a:gd name="T46" fmla="*/ 30 w 58"/>
              <a:gd name="T47" fmla="*/ 23 h 61"/>
              <a:gd name="T48" fmla="*/ 33 w 58"/>
              <a:gd name="T49" fmla="*/ 26 h 61"/>
              <a:gd name="T50" fmla="*/ 37 w 58"/>
              <a:gd name="T51" fmla="*/ 30 h 61"/>
              <a:gd name="T52" fmla="*/ 39 w 58"/>
              <a:gd name="T53" fmla="*/ 33 h 61"/>
              <a:gd name="T54" fmla="*/ 41 w 58"/>
              <a:gd name="T55" fmla="*/ 37 h 61"/>
              <a:gd name="T56" fmla="*/ 43 w 58"/>
              <a:gd name="T57" fmla="*/ 42 h 61"/>
              <a:gd name="T58" fmla="*/ 45 w 58"/>
              <a:gd name="T59" fmla="*/ 47 h 61"/>
              <a:gd name="T60" fmla="*/ 46 w 58"/>
              <a:gd name="T61" fmla="*/ 52 h 61"/>
              <a:gd name="T62" fmla="*/ 47 w 58"/>
              <a:gd name="T63" fmla="*/ 57 h 61"/>
              <a:gd name="T64" fmla="*/ 47 w 58"/>
              <a:gd name="T65" fmla="*/ 61 h 6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58"/>
              <a:gd name="T100" fmla="*/ 0 h 61"/>
              <a:gd name="T101" fmla="*/ 58 w 58"/>
              <a:gd name="T102" fmla="*/ 61 h 61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58" h="61">
                <a:moveTo>
                  <a:pt x="58" y="61"/>
                </a:moveTo>
                <a:lnTo>
                  <a:pt x="58" y="59"/>
                </a:lnTo>
                <a:lnTo>
                  <a:pt x="58" y="56"/>
                </a:lnTo>
                <a:lnTo>
                  <a:pt x="58" y="53"/>
                </a:lnTo>
                <a:lnTo>
                  <a:pt x="57" y="49"/>
                </a:lnTo>
                <a:lnTo>
                  <a:pt x="57" y="46"/>
                </a:lnTo>
                <a:lnTo>
                  <a:pt x="55" y="43"/>
                </a:lnTo>
                <a:lnTo>
                  <a:pt x="54" y="40"/>
                </a:lnTo>
                <a:lnTo>
                  <a:pt x="54" y="37"/>
                </a:lnTo>
                <a:lnTo>
                  <a:pt x="53" y="35"/>
                </a:lnTo>
                <a:lnTo>
                  <a:pt x="51" y="32"/>
                </a:lnTo>
                <a:lnTo>
                  <a:pt x="50" y="29"/>
                </a:lnTo>
                <a:lnTo>
                  <a:pt x="49" y="28"/>
                </a:lnTo>
                <a:lnTo>
                  <a:pt x="46" y="25"/>
                </a:lnTo>
                <a:lnTo>
                  <a:pt x="45" y="22"/>
                </a:lnTo>
                <a:lnTo>
                  <a:pt x="43" y="21"/>
                </a:lnTo>
                <a:lnTo>
                  <a:pt x="41" y="18"/>
                </a:lnTo>
                <a:lnTo>
                  <a:pt x="39" y="16"/>
                </a:lnTo>
                <a:lnTo>
                  <a:pt x="37" y="14"/>
                </a:lnTo>
                <a:lnTo>
                  <a:pt x="34" y="12"/>
                </a:lnTo>
                <a:lnTo>
                  <a:pt x="33" y="11"/>
                </a:lnTo>
                <a:lnTo>
                  <a:pt x="30" y="9"/>
                </a:lnTo>
                <a:lnTo>
                  <a:pt x="28" y="8"/>
                </a:lnTo>
                <a:lnTo>
                  <a:pt x="25" y="7"/>
                </a:lnTo>
                <a:lnTo>
                  <a:pt x="22" y="5"/>
                </a:lnTo>
                <a:lnTo>
                  <a:pt x="20" y="4"/>
                </a:lnTo>
                <a:lnTo>
                  <a:pt x="17" y="2"/>
                </a:lnTo>
                <a:lnTo>
                  <a:pt x="15" y="2"/>
                </a:lnTo>
                <a:lnTo>
                  <a:pt x="12" y="1"/>
                </a:lnTo>
                <a:lnTo>
                  <a:pt x="9" y="1"/>
                </a:lnTo>
                <a:lnTo>
                  <a:pt x="7" y="0"/>
                </a:lnTo>
                <a:lnTo>
                  <a:pt x="3" y="0"/>
                </a:lnTo>
                <a:lnTo>
                  <a:pt x="0" y="0"/>
                </a:lnTo>
                <a:lnTo>
                  <a:pt x="0" y="12"/>
                </a:lnTo>
                <a:lnTo>
                  <a:pt x="3" y="12"/>
                </a:lnTo>
                <a:lnTo>
                  <a:pt x="5" y="12"/>
                </a:lnTo>
                <a:lnTo>
                  <a:pt x="7" y="12"/>
                </a:lnTo>
                <a:lnTo>
                  <a:pt x="9" y="12"/>
                </a:lnTo>
                <a:lnTo>
                  <a:pt x="12" y="14"/>
                </a:lnTo>
                <a:lnTo>
                  <a:pt x="15" y="14"/>
                </a:lnTo>
                <a:lnTo>
                  <a:pt x="16" y="15"/>
                </a:lnTo>
                <a:lnTo>
                  <a:pt x="19" y="15"/>
                </a:lnTo>
                <a:lnTo>
                  <a:pt x="21" y="16"/>
                </a:lnTo>
                <a:lnTo>
                  <a:pt x="22" y="18"/>
                </a:lnTo>
                <a:lnTo>
                  <a:pt x="25" y="19"/>
                </a:lnTo>
                <a:lnTo>
                  <a:pt x="26" y="21"/>
                </a:lnTo>
                <a:lnTo>
                  <a:pt x="28" y="22"/>
                </a:lnTo>
                <a:lnTo>
                  <a:pt x="30" y="23"/>
                </a:lnTo>
                <a:lnTo>
                  <a:pt x="32" y="25"/>
                </a:lnTo>
                <a:lnTo>
                  <a:pt x="33" y="26"/>
                </a:lnTo>
                <a:lnTo>
                  <a:pt x="34" y="28"/>
                </a:lnTo>
                <a:lnTo>
                  <a:pt x="37" y="30"/>
                </a:lnTo>
                <a:lnTo>
                  <a:pt x="38" y="32"/>
                </a:lnTo>
                <a:lnTo>
                  <a:pt x="39" y="33"/>
                </a:lnTo>
                <a:lnTo>
                  <a:pt x="41" y="36"/>
                </a:lnTo>
                <a:lnTo>
                  <a:pt x="41" y="37"/>
                </a:lnTo>
                <a:lnTo>
                  <a:pt x="42" y="40"/>
                </a:lnTo>
                <a:lnTo>
                  <a:pt x="43" y="42"/>
                </a:lnTo>
                <a:lnTo>
                  <a:pt x="45" y="44"/>
                </a:lnTo>
                <a:lnTo>
                  <a:pt x="45" y="47"/>
                </a:lnTo>
                <a:lnTo>
                  <a:pt x="46" y="49"/>
                </a:lnTo>
                <a:lnTo>
                  <a:pt x="46" y="52"/>
                </a:lnTo>
                <a:lnTo>
                  <a:pt x="46" y="54"/>
                </a:lnTo>
                <a:lnTo>
                  <a:pt x="47" y="57"/>
                </a:lnTo>
                <a:lnTo>
                  <a:pt x="47" y="59"/>
                </a:lnTo>
                <a:lnTo>
                  <a:pt x="47" y="61"/>
                </a:lnTo>
                <a:lnTo>
                  <a:pt x="58" y="61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62" name="Freeform 180"/>
          <p:cNvSpPr>
            <a:spLocks/>
          </p:cNvSpPr>
          <p:nvPr/>
        </p:nvSpPr>
        <p:spPr bwMode="auto">
          <a:xfrm>
            <a:off x="3968752" y="4708527"/>
            <a:ext cx="4735513" cy="80963"/>
          </a:xfrm>
          <a:custGeom>
            <a:avLst/>
            <a:gdLst>
              <a:gd name="T0" fmla="*/ 2983 w 2983"/>
              <a:gd name="T1" fmla="*/ 25 h 51"/>
              <a:gd name="T2" fmla="*/ 2983 w 2983"/>
              <a:gd name="T3" fmla="*/ 0 h 51"/>
              <a:gd name="T4" fmla="*/ 0 w 2983"/>
              <a:gd name="T5" fmla="*/ 0 h 51"/>
              <a:gd name="T6" fmla="*/ 0 w 2983"/>
              <a:gd name="T7" fmla="*/ 51 h 51"/>
              <a:gd name="T8" fmla="*/ 2983 w 2983"/>
              <a:gd name="T9" fmla="*/ 51 h 51"/>
              <a:gd name="T10" fmla="*/ 2983 w 2983"/>
              <a:gd name="T11" fmla="*/ 25 h 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3"/>
              <a:gd name="T19" fmla="*/ 0 h 51"/>
              <a:gd name="T20" fmla="*/ 2983 w 2983"/>
              <a:gd name="T21" fmla="*/ 51 h 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3" h="51">
                <a:moveTo>
                  <a:pt x="2983" y="25"/>
                </a:moveTo>
                <a:lnTo>
                  <a:pt x="2983" y="0"/>
                </a:lnTo>
                <a:lnTo>
                  <a:pt x="0" y="0"/>
                </a:lnTo>
                <a:lnTo>
                  <a:pt x="0" y="51"/>
                </a:lnTo>
                <a:lnTo>
                  <a:pt x="2983" y="51"/>
                </a:lnTo>
                <a:lnTo>
                  <a:pt x="2983" y="2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63" name="Freeform 181"/>
          <p:cNvSpPr>
            <a:spLocks/>
          </p:cNvSpPr>
          <p:nvPr/>
        </p:nvSpPr>
        <p:spPr bwMode="auto">
          <a:xfrm>
            <a:off x="3968752" y="4841877"/>
            <a:ext cx="4735513" cy="80963"/>
          </a:xfrm>
          <a:custGeom>
            <a:avLst/>
            <a:gdLst>
              <a:gd name="T0" fmla="*/ 2983 w 2983"/>
              <a:gd name="T1" fmla="*/ 26 h 51"/>
              <a:gd name="T2" fmla="*/ 2983 w 2983"/>
              <a:gd name="T3" fmla="*/ 0 h 51"/>
              <a:gd name="T4" fmla="*/ 0 w 2983"/>
              <a:gd name="T5" fmla="*/ 0 h 51"/>
              <a:gd name="T6" fmla="*/ 0 w 2983"/>
              <a:gd name="T7" fmla="*/ 51 h 51"/>
              <a:gd name="T8" fmla="*/ 2983 w 2983"/>
              <a:gd name="T9" fmla="*/ 51 h 51"/>
              <a:gd name="T10" fmla="*/ 2983 w 2983"/>
              <a:gd name="T11" fmla="*/ 26 h 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83"/>
              <a:gd name="T19" fmla="*/ 0 h 51"/>
              <a:gd name="T20" fmla="*/ 2983 w 2983"/>
              <a:gd name="T21" fmla="*/ 51 h 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83" h="51">
                <a:moveTo>
                  <a:pt x="2983" y="26"/>
                </a:moveTo>
                <a:lnTo>
                  <a:pt x="2983" y="0"/>
                </a:lnTo>
                <a:lnTo>
                  <a:pt x="0" y="0"/>
                </a:lnTo>
                <a:lnTo>
                  <a:pt x="0" y="51"/>
                </a:lnTo>
                <a:lnTo>
                  <a:pt x="2983" y="51"/>
                </a:lnTo>
                <a:lnTo>
                  <a:pt x="2983" y="26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64" name="Freeform 182"/>
          <p:cNvSpPr>
            <a:spLocks/>
          </p:cNvSpPr>
          <p:nvPr/>
        </p:nvSpPr>
        <p:spPr bwMode="auto">
          <a:xfrm>
            <a:off x="3959225" y="3914775"/>
            <a:ext cx="19050" cy="649288"/>
          </a:xfrm>
          <a:custGeom>
            <a:avLst/>
            <a:gdLst>
              <a:gd name="T0" fmla="*/ 6 w 12"/>
              <a:gd name="T1" fmla="*/ 0 h 409"/>
              <a:gd name="T2" fmla="*/ 0 w 12"/>
              <a:gd name="T3" fmla="*/ 0 h 409"/>
              <a:gd name="T4" fmla="*/ 0 w 12"/>
              <a:gd name="T5" fmla="*/ 409 h 409"/>
              <a:gd name="T6" fmla="*/ 12 w 12"/>
              <a:gd name="T7" fmla="*/ 409 h 409"/>
              <a:gd name="T8" fmla="*/ 12 w 12"/>
              <a:gd name="T9" fmla="*/ 0 h 409"/>
              <a:gd name="T10" fmla="*/ 6 w 12"/>
              <a:gd name="T11" fmla="*/ 0 h 40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409"/>
              <a:gd name="T20" fmla="*/ 12 w 12"/>
              <a:gd name="T21" fmla="*/ 409 h 40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409">
                <a:moveTo>
                  <a:pt x="6" y="0"/>
                </a:moveTo>
                <a:lnTo>
                  <a:pt x="0" y="0"/>
                </a:lnTo>
                <a:lnTo>
                  <a:pt x="0" y="409"/>
                </a:lnTo>
                <a:lnTo>
                  <a:pt x="12" y="409"/>
                </a:lnTo>
                <a:lnTo>
                  <a:pt x="12" y="0"/>
                </a:lnTo>
                <a:lnTo>
                  <a:pt x="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65" name="Freeform 183"/>
          <p:cNvSpPr>
            <a:spLocks/>
          </p:cNvSpPr>
          <p:nvPr/>
        </p:nvSpPr>
        <p:spPr bwMode="auto">
          <a:xfrm>
            <a:off x="5265738" y="3914775"/>
            <a:ext cx="19050" cy="649288"/>
          </a:xfrm>
          <a:custGeom>
            <a:avLst/>
            <a:gdLst>
              <a:gd name="T0" fmla="*/ 5 w 12"/>
              <a:gd name="T1" fmla="*/ 0 h 409"/>
              <a:gd name="T2" fmla="*/ 0 w 12"/>
              <a:gd name="T3" fmla="*/ 0 h 409"/>
              <a:gd name="T4" fmla="*/ 0 w 12"/>
              <a:gd name="T5" fmla="*/ 409 h 409"/>
              <a:gd name="T6" fmla="*/ 12 w 12"/>
              <a:gd name="T7" fmla="*/ 409 h 409"/>
              <a:gd name="T8" fmla="*/ 12 w 12"/>
              <a:gd name="T9" fmla="*/ 0 h 409"/>
              <a:gd name="T10" fmla="*/ 5 w 12"/>
              <a:gd name="T11" fmla="*/ 0 h 40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409"/>
              <a:gd name="T20" fmla="*/ 12 w 12"/>
              <a:gd name="T21" fmla="*/ 409 h 40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409">
                <a:moveTo>
                  <a:pt x="5" y="0"/>
                </a:moveTo>
                <a:lnTo>
                  <a:pt x="0" y="0"/>
                </a:lnTo>
                <a:lnTo>
                  <a:pt x="0" y="409"/>
                </a:lnTo>
                <a:lnTo>
                  <a:pt x="12" y="409"/>
                </a:lnTo>
                <a:lnTo>
                  <a:pt x="12" y="0"/>
                </a:lnTo>
                <a:lnTo>
                  <a:pt x="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66" name="Freeform 184"/>
          <p:cNvSpPr>
            <a:spLocks/>
          </p:cNvSpPr>
          <p:nvPr/>
        </p:nvSpPr>
        <p:spPr bwMode="auto">
          <a:xfrm>
            <a:off x="5641975" y="3914775"/>
            <a:ext cx="19050" cy="649288"/>
          </a:xfrm>
          <a:custGeom>
            <a:avLst/>
            <a:gdLst>
              <a:gd name="T0" fmla="*/ 7 w 12"/>
              <a:gd name="T1" fmla="*/ 0 h 409"/>
              <a:gd name="T2" fmla="*/ 0 w 12"/>
              <a:gd name="T3" fmla="*/ 0 h 409"/>
              <a:gd name="T4" fmla="*/ 0 w 12"/>
              <a:gd name="T5" fmla="*/ 409 h 409"/>
              <a:gd name="T6" fmla="*/ 12 w 12"/>
              <a:gd name="T7" fmla="*/ 409 h 409"/>
              <a:gd name="T8" fmla="*/ 12 w 12"/>
              <a:gd name="T9" fmla="*/ 0 h 409"/>
              <a:gd name="T10" fmla="*/ 7 w 12"/>
              <a:gd name="T11" fmla="*/ 0 h 40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409"/>
              <a:gd name="T20" fmla="*/ 12 w 12"/>
              <a:gd name="T21" fmla="*/ 409 h 40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409">
                <a:moveTo>
                  <a:pt x="7" y="0"/>
                </a:moveTo>
                <a:lnTo>
                  <a:pt x="0" y="0"/>
                </a:lnTo>
                <a:lnTo>
                  <a:pt x="0" y="409"/>
                </a:lnTo>
                <a:lnTo>
                  <a:pt x="12" y="409"/>
                </a:lnTo>
                <a:lnTo>
                  <a:pt x="12" y="0"/>
                </a:lnTo>
                <a:lnTo>
                  <a:pt x="7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67" name="Freeform 185"/>
          <p:cNvSpPr>
            <a:spLocks/>
          </p:cNvSpPr>
          <p:nvPr/>
        </p:nvSpPr>
        <p:spPr bwMode="auto">
          <a:xfrm>
            <a:off x="6948488" y="3914775"/>
            <a:ext cx="19050" cy="649288"/>
          </a:xfrm>
          <a:custGeom>
            <a:avLst/>
            <a:gdLst>
              <a:gd name="T0" fmla="*/ 7 w 12"/>
              <a:gd name="T1" fmla="*/ 0 h 409"/>
              <a:gd name="T2" fmla="*/ 0 w 12"/>
              <a:gd name="T3" fmla="*/ 0 h 409"/>
              <a:gd name="T4" fmla="*/ 0 w 12"/>
              <a:gd name="T5" fmla="*/ 409 h 409"/>
              <a:gd name="T6" fmla="*/ 12 w 12"/>
              <a:gd name="T7" fmla="*/ 409 h 409"/>
              <a:gd name="T8" fmla="*/ 12 w 12"/>
              <a:gd name="T9" fmla="*/ 0 h 409"/>
              <a:gd name="T10" fmla="*/ 7 w 12"/>
              <a:gd name="T11" fmla="*/ 0 h 40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409"/>
              <a:gd name="T20" fmla="*/ 12 w 12"/>
              <a:gd name="T21" fmla="*/ 409 h 40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409">
                <a:moveTo>
                  <a:pt x="7" y="0"/>
                </a:moveTo>
                <a:lnTo>
                  <a:pt x="0" y="0"/>
                </a:lnTo>
                <a:lnTo>
                  <a:pt x="0" y="409"/>
                </a:lnTo>
                <a:lnTo>
                  <a:pt x="12" y="409"/>
                </a:lnTo>
                <a:lnTo>
                  <a:pt x="12" y="0"/>
                </a:lnTo>
                <a:lnTo>
                  <a:pt x="7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68" name="Freeform 186"/>
          <p:cNvSpPr>
            <a:spLocks/>
          </p:cNvSpPr>
          <p:nvPr/>
        </p:nvSpPr>
        <p:spPr bwMode="auto">
          <a:xfrm>
            <a:off x="7389813" y="3914775"/>
            <a:ext cx="19050" cy="649288"/>
          </a:xfrm>
          <a:custGeom>
            <a:avLst/>
            <a:gdLst>
              <a:gd name="T0" fmla="*/ 5 w 12"/>
              <a:gd name="T1" fmla="*/ 0 h 409"/>
              <a:gd name="T2" fmla="*/ 0 w 12"/>
              <a:gd name="T3" fmla="*/ 0 h 409"/>
              <a:gd name="T4" fmla="*/ 0 w 12"/>
              <a:gd name="T5" fmla="*/ 409 h 409"/>
              <a:gd name="T6" fmla="*/ 12 w 12"/>
              <a:gd name="T7" fmla="*/ 409 h 409"/>
              <a:gd name="T8" fmla="*/ 12 w 12"/>
              <a:gd name="T9" fmla="*/ 0 h 409"/>
              <a:gd name="T10" fmla="*/ 5 w 12"/>
              <a:gd name="T11" fmla="*/ 0 h 40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409"/>
              <a:gd name="T20" fmla="*/ 12 w 12"/>
              <a:gd name="T21" fmla="*/ 409 h 40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409">
                <a:moveTo>
                  <a:pt x="5" y="0"/>
                </a:moveTo>
                <a:lnTo>
                  <a:pt x="0" y="0"/>
                </a:lnTo>
                <a:lnTo>
                  <a:pt x="0" y="409"/>
                </a:lnTo>
                <a:lnTo>
                  <a:pt x="12" y="409"/>
                </a:lnTo>
                <a:lnTo>
                  <a:pt x="12" y="0"/>
                </a:lnTo>
                <a:lnTo>
                  <a:pt x="5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69" name="Freeform 187"/>
          <p:cNvSpPr>
            <a:spLocks/>
          </p:cNvSpPr>
          <p:nvPr/>
        </p:nvSpPr>
        <p:spPr bwMode="auto">
          <a:xfrm>
            <a:off x="8694738" y="3914775"/>
            <a:ext cx="19050" cy="649288"/>
          </a:xfrm>
          <a:custGeom>
            <a:avLst/>
            <a:gdLst>
              <a:gd name="T0" fmla="*/ 6 w 12"/>
              <a:gd name="T1" fmla="*/ 409 h 409"/>
              <a:gd name="T2" fmla="*/ 12 w 12"/>
              <a:gd name="T3" fmla="*/ 409 h 409"/>
              <a:gd name="T4" fmla="*/ 12 w 12"/>
              <a:gd name="T5" fmla="*/ 0 h 409"/>
              <a:gd name="T6" fmla="*/ 0 w 12"/>
              <a:gd name="T7" fmla="*/ 0 h 409"/>
              <a:gd name="T8" fmla="*/ 0 w 12"/>
              <a:gd name="T9" fmla="*/ 409 h 409"/>
              <a:gd name="T10" fmla="*/ 6 w 12"/>
              <a:gd name="T11" fmla="*/ 409 h 40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409"/>
              <a:gd name="T20" fmla="*/ 12 w 12"/>
              <a:gd name="T21" fmla="*/ 409 h 40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409">
                <a:moveTo>
                  <a:pt x="6" y="409"/>
                </a:moveTo>
                <a:lnTo>
                  <a:pt x="12" y="409"/>
                </a:lnTo>
                <a:lnTo>
                  <a:pt x="12" y="0"/>
                </a:lnTo>
                <a:lnTo>
                  <a:pt x="0" y="0"/>
                </a:lnTo>
                <a:lnTo>
                  <a:pt x="0" y="409"/>
                </a:lnTo>
                <a:lnTo>
                  <a:pt x="6" y="40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70" name="Text Box 188"/>
          <p:cNvSpPr txBox="1">
            <a:spLocks noChangeArrowheads="1"/>
          </p:cNvSpPr>
          <p:nvPr/>
        </p:nvSpPr>
        <p:spPr bwMode="auto">
          <a:xfrm>
            <a:off x="7178675" y="5280025"/>
            <a:ext cx="533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i="1">
                <a:latin typeface="Times New Roman" pitchFamily="18" charset="0"/>
              </a:rPr>
              <a:t>I</a:t>
            </a:r>
            <a:r>
              <a:rPr lang="en-US" sz="2400" i="1" baseline="-25000">
                <a:latin typeface="Times New Roman" pitchFamily="18" charset="0"/>
              </a:rPr>
              <a:t>B</a:t>
            </a:r>
            <a:endParaRPr lang="en-US" sz="2400" i="1">
              <a:latin typeface="Times New Roman" pitchFamily="18" charset="0"/>
            </a:endParaRPr>
          </a:p>
        </p:txBody>
      </p:sp>
      <p:sp>
        <p:nvSpPr>
          <p:cNvPr id="46271" name="Text Box 189"/>
          <p:cNvSpPr txBox="1">
            <a:spLocks noChangeArrowheads="1"/>
          </p:cNvSpPr>
          <p:nvPr/>
        </p:nvSpPr>
        <p:spPr bwMode="auto">
          <a:xfrm>
            <a:off x="7391400" y="2444750"/>
            <a:ext cx="13335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 i="1" baseline="-25000">
                <a:latin typeface="Times New Roman" pitchFamily="18" charset="0"/>
              </a:rPr>
              <a:t>3</a:t>
            </a:r>
            <a:r>
              <a:rPr lang="en-US" sz="2400" i="1">
                <a:latin typeface="Times New Roman" pitchFamily="18" charset="0"/>
              </a:rPr>
              <a:t>, Q</a:t>
            </a:r>
            <a:r>
              <a:rPr lang="en-US" sz="2400" i="1" baseline="-25000">
                <a:latin typeface="Times New Roman" pitchFamily="18" charset="0"/>
              </a:rPr>
              <a:t>3</a:t>
            </a:r>
            <a:r>
              <a:rPr lang="en-US" sz="2400" i="1">
                <a:latin typeface="Times New Roman" pitchFamily="18" charset="0"/>
              </a:rPr>
              <a:t>,</a:t>
            </a:r>
            <a:r>
              <a:rPr lang="en-US" sz="2400" i="1">
                <a:latin typeface="Symbol" pitchFamily="18" charset="2"/>
              </a:rPr>
              <a:t>w</a:t>
            </a:r>
            <a:r>
              <a:rPr lang="en-US" sz="2400" i="1" baseline="-25000">
                <a:latin typeface="Times New Roman" pitchFamily="18" charset="0"/>
              </a:rPr>
              <a:t>3</a:t>
            </a:r>
          </a:p>
        </p:txBody>
      </p:sp>
      <p:sp>
        <p:nvSpPr>
          <p:cNvPr id="46272" name="Text Box 190"/>
          <p:cNvSpPr txBox="1">
            <a:spLocks noChangeArrowheads="1"/>
          </p:cNvSpPr>
          <p:nvPr/>
        </p:nvSpPr>
        <p:spPr bwMode="auto">
          <a:xfrm>
            <a:off x="5654675" y="2436813"/>
            <a:ext cx="13335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 i="1" baseline="-25000">
                <a:latin typeface="Times New Roman" pitchFamily="18" charset="0"/>
              </a:rPr>
              <a:t>2</a:t>
            </a:r>
            <a:r>
              <a:rPr lang="en-US" sz="2400" i="1">
                <a:latin typeface="Times New Roman" pitchFamily="18" charset="0"/>
              </a:rPr>
              <a:t>, Q</a:t>
            </a:r>
            <a:r>
              <a:rPr lang="en-US" sz="2400" i="1" baseline="-25000">
                <a:latin typeface="Times New Roman" pitchFamily="18" charset="0"/>
              </a:rPr>
              <a:t>2</a:t>
            </a:r>
            <a:r>
              <a:rPr lang="en-US" sz="2400" i="1">
                <a:latin typeface="Times New Roman" pitchFamily="18" charset="0"/>
              </a:rPr>
              <a:t>,</a:t>
            </a:r>
            <a:r>
              <a:rPr lang="en-US" sz="2400" i="1">
                <a:latin typeface="Symbol" pitchFamily="18" charset="2"/>
              </a:rPr>
              <a:t>w</a:t>
            </a:r>
            <a:r>
              <a:rPr lang="en-US" sz="2400" i="1" baseline="-25000">
                <a:latin typeface="Times New Roman" pitchFamily="18" charset="0"/>
              </a:rPr>
              <a:t>2</a:t>
            </a:r>
          </a:p>
        </p:txBody>
      </p:sp>
      <p:sp>
        <p:nvSpPr>
          <p:cNvPr id="46273" name="Text Box 191"/>
          <p:cNvSpPr txBox="1">
            <a:spLocks noChangeArrowheads="1"/>
          </p:cNvSpPr>
          <p:nvPr/>
        </p:nvSpPr>
        <p:spPr bwMode="auto">
          <a:xfrm>
            <a:off x="3978275" y="2436813"/>
            <a:ext cx="13335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latin typeface="Times New Roman" pitchFamily="18" charset="0"/>
              </a:rPr>
              <a:t>R</a:t>
            </a:r>
            <a:r>
              <a:rPr lang="en-US" sz="2400" i="1" baseline="-25000">
                <a:latin typeface="Times New Roman" pitchFamily="18" charset="0"/>
              </a:rPr>
              <a:t>1</a:t>
            </a:r>
            <a:r>
              <a:rPr lang="en-US" sz="2400" i="1">
                <a:latin typeface="Times New Roman" pitchFamily="18" charset="0"/>
              </a:rPr>
              <a:t>, Q</a:t>
            </a:r>
            <a:r>
              <a:rPr lang="en-US" sz="2400" i="1" baseline="-25000">
                <a:latin typeface="Times New Roman" pitchFamily="18" charset="0"/>
              </a:rPr>
              <a:t>1</a:t>
            </a:r>
            <a:r>
              <a:rPr lang="en-US" sz="2400" i="1">
                <a:latin typeface="Times New Roman" pitchFamily="18" charset="0"/>
              </a:rPr>
              <a:t>,</a:t>
            </a:r>
            <a:r>
              <a:rPr lang="en-US" sz="2400" i="1">
                <a:latin typeface="Symbol" pitchFamily="18" charset="2"/>
              </a:rPr>
              <a:t>w</a:t>
            </a:r>
            <a:r>
              <a:rPr lang="en-US" sz="2400" i="1" baseline="-25000">
                <a:latin typeface="Times New Roman" pitchFamily="18" charset="0"/>
              </a:rPr>
              <a:t>1</a:t>
            </a:r>
          </a:p>
        </p:txBody>
      </p:sp>
      <p:sp>
        <p:nvSpPr>
          <p:cNvPr id="46274" name="Text Box 192"/>
          <p:cNvSpPr txBox="1">
            <a:spLocks noChangeArrowheads="1"/>
          </p:cNvSpPr>
          <p:nvPr/>
        </p:nvSpPr>
        <p:spPr bwMode="auto">
          <a:xfrm>
            <a:off x="9159875" y="3070225"/>
            <a:ext cx="762000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i="1">
                <a:latin typeface="Times New Roman" pitchFamily="18" charset="0"/>
              </a:rPr>
              <a:t>...</a:t>
            </a:r>
          </a:p>
        </p:txBody>
      </p:sp>
      <p:sp>
        <p:nvSpPr>
          <p:cNvPr id="46275" name="Text Box 193"/>
          <p:cNvSpPr txBox="1">
            <a:spLocks noChangeArrowheads="1"/>
          </p:cNvSpPr>
          <p:nvPr/>
        </p:nvSpPr>
        <p:spPr bwMode="auto">
          <a:xfrm>
            <a:off x="3140075" y="3070225"/>
            <a:ext cx="762000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i="1">
                <a:latin typeface="Times New Roman" pitchFamily="18" charset="0"/>
              </a:rPr>
              <a:t>...</a:t>
            </a:r>
          </a:p>
        </p:txBody>
      </p:sp>
      <p:sp>
        <p:nvSpPr>
          <p:cNvPr id="46276" name="Text Box 194"/>
          <p:cNvSpPr txBox="1">
            <a:spLocks noChangeArrowheads="1"/>
          </p:cNvSpPr>
          <p:nvPr/>
        </p:nvSpPr>
        <p:spPr bwMode="auto">
          <a:xfrm>
            <a:off x="1997075" y="1470025"/>
            <a:ext cx="2743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/>
              <a:t>external dampers</a:t>
            </a:r>
            <a:endParaRPr lang="en-US" sz="2000" dirty="0"/>
          </a:p>
        </p:txBody>
      </p:sp>
      <p:sp>
        <p:nvSpPr>
          <p:cNvPr id="46277" name="Line 195"/>
          <p:cNvSpPr>
            <a:spLocks noChangeShapeType="1"/>
          </p:cNvSpPr>
          <p:nvPr/>
        </p:nvSpPr>
        <p:spPr bwMode="auto">
          <a:xfrm>
            <a:off x="5426075" y="1927225"/>
            <a:ext cx="9144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6278" name="Line 196"/>
          <p:cNvSpPr>
            <a:spLocks noChangeShapeType="1"/>
          </p:cNvSpPr>
          <p:nvPr/>
        </p:nvSpPr>
        <p:spPr bwMode="auto">
          <a:xfrm flipH="1">
            <a:off x="4740275" y="1927225"/>
            <a:ext cx="6858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6279" name="Line 197"/>
          <p:cNvSpPr>
            <a:spLocks noChangeShapeType="1"/>
          </p:cNvSpPr>
          <p:nvPr/>
        </p:nvSpPr>
        <p:spPr bwMode="auto">
          <a:xfrm>
            <a:off x="5426075" y="1927225"/>
            <a:ext cx="23622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6280" name="Line 198"/>
          <p:cNvSpPr>
            <a:spLocks noChangeShapeType="1"/>
          </p:cNvSpPr>
          <p:nvPr/>
        </p:nvSpPr>
        <p:spPr bwMode="auto">
          <a:xfrm flipH="1" flipV="1">
            <a:off x="4816475" y="1774825"/>
            <a:ext cx="609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6281" name="Text Box 199"/>
          <p:cNvSpPr txBox="1">
            <a:spLocks noChangeArrowheads="1"/>
          </p:cNvSpPr>
          <p:nvPr/>
        </p:nvSpPr>
        <p:spPr bwMode="auto">
          <a:xfrm>
            <a:off x="4359275" y="4060827"/>
            <a:ext cx="48260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>
                <a:latin typeface="Times New Roman" pitchFamily="18" charset="0"/>
              </a:rPr>
              <a:t>n</a:t>
            </a:r>
            <a:r>
              <a:rPr lang="en-US" sz="2800" i="1" baseline="-25000">
                <a:latin typeface="Times New Roman" pitchFamily="18" charset="0"/>
              </a:rPr>
              <a:t>1</a:t>
            </a:r>
            <a:endParaRPr lang="en-US" sz="2800" i="1">
              <a:latin typeface="Times New Roman" pitchFamily="18" charset="0"/>
            </a:endParaRPr>
          </a:p>
        </p:txBody>
      </p:sp>
      <p:sp>
        <p:nvSpPr>
          <p:cNvPr id="46282" name="Text Box 200"/>
          <p:cNvSpPr txBox="1">
            <a:spLocks noChangeArrowheads="1"/>
          </p:cNvSpPr>
          <p:nvPr/>
        </p:nvSpPr>
        <p:spPr bwMode="auto">
          <a:xfrm>
            <a:off x="7788275" y="4060827"/>
            <a:ext cx="48260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>
                <a:latin typeface="Times New Roman" pitchFamily="18" charset="0"/>
              </a:rPr>
              <a:t>n</a:t>
            </a:r>
            <a:r>
              <a:rPr lang="en-US" sz="2800" i="1" baseline="-25000">
                <a:latin typeface="Times New Roman" pitchFamily="18" charset="0"/>
              </a:rPr>
              <a:t>3</a:t>
            </a:r>
            <a:endParaRPr lang="en-US" sz="2800" i="1">
              <a:latin typeface="Times New Roman" pitchFamily="18" charset="0"/>
            </a:endParaRPr>
          </a:p>
        </p:txBody>
      </p:sp>
      <p:sp>
        <p:nvSpPr>
          <p:cNvPr id="46283" name="Text Box 201"/>
          <p:cNvSpPr txBox="1">
            <a:spLocks noChangeArrowheads="1"/>
          </p:cNvSpPr>
          <p:nvPr/>
        </p:nvSpPr>
        <p:spPr bwMode="auto">
          <a:xfrm>
            <a:off x="6035675" y="4060827"/>
            <a:ext cx="482600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i="1">
                <a:latin typeface="Times New Roman" pitchFamily="18" charset="0"/>
              </a:rPr>
              <a:t>n</a:t>
            </a:r>
            <a:r>
              <a:rPr lang="en-US" sz="2800" i="1" baseline="-25000">
                <a:latin typeface="Times New Roman" pitchFamily="18" charset="0"/>
              </a:rPr>
              <a:t>2</a:t>
            </a:r>
            <a:endParaRPr lang="en-US" sz="2800" i="1">
              <a:latin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63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</p:spTree>
    <p:extLst>
      <p:ext uri="{BB962C8B-B14F-4D97-AF65-F5344CB8AC3E}">
        <p14:creationId xmlns:p14="http://schemas.microsoft.com/office/powerpoint/2010/main" val="120636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679432"/>
          </a:xfrm>
        </p:spPr>
        <p:txBody>
          <a:bodyPr/>
          <a:lstStyle/>
          <a:p>
            <a:r>
              <a:rPr lang="en-GB" dirty="0"/>
              <a:t>Pillbox: 1</a:t>
            </a:r>
            <a:r>
              <a:rPr lang="en-GB" baseline="30000" dirty="0"/>
              <a:t>st</a:t>
            </a:r>
            <a:r>
              <a:rPr lang="en-GB" dirty="0"/>
              <a:t> dipole mode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500793" y="6019802"/>
            <a:ext cx="4095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/>
              <a:t>electric field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651976" y="6019802"/>
            <a:ext cx="3940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/>
              <a:t>magnetic field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8739208" y="857232"/>
            <a:ext cx="16523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(only 1/4 shown)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191394" y="849295"/>
            <a:ext cx="13436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TM</a:t>
            </a:r>
            <a:r>
              <a:rPr lang="en-US" baseline="-25000" dirty="0"/>
              <a:t>110</a:t>
            </a:r>
            <a:r>
              <a:rPr lang="en-US" dirty="0"/>
              <a:t>-mode</a:t>
            </a:r>
          </a:p>
        </p:txBody>
      </p:sp>
      <p:pic>
        <p:nvPicPr>
          <p:cNvPr id="13" name="Picture 12" descr="pill0r-E1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81796" y="1366856"/>
            <a:ext cx="2295525" cy="4705350"/>
          </a:xfrm>
          <a:prstGeom prst="rect">
            <a:avLst/>
          </a:prstGeom>
        </p:spPr>
      </p:pic>
      <p:pic>
        <p:nvPicPr>
          <p:cNvPr id="14" name="Picture 13" descr="pill0r-H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25134" y="1366856"/>
            <a:ext cx="2295525" cy="470535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</p:spTree>
    <p:extLst>
      <p:ext uri="{BB962C8B-B14F-4D97-AF65-F5344CB8AC3E}">
        <p14:creationId xmlns:p14="http://schemas.microsoft.com/office/powerpoint/2010/main" val="296358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2" y="177801"/>
            <a:ext cx="6927303" cy="874935"/>
          </a:xfrm>
        </p:spPr>
        <p:txBody>
          <a:bodyPr>
            <a:noAutofit/>
          </a:bodyPr>
          <a:lstStyle/>
          <a:p>
            <a:r>
              <a:rPr lang="en-GB" dirty="0"/>
              <a:t>7-cell 1.3 GHz structure for                         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492" b="1972"/>
          <a:stretch/>
        </p:blipFill>
        <p:spPr>
          <a:xfrm>
            <a:off x="2309353" y="1209058"/>
            <a:ext cx="8630123" cy="25921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9030838" y="4034621"/>
            <a:ext cx="19992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 err="1"/>
              <a:t>Galek</a:t>
            </a:r>
            <a:r>
              <a:rPr lang="en-GB" sz="1600" dirty="0"/>
              <a:t> et al.: IPAC2013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 bwMode="auto">
              <a:xfrm>
                <a:off x="2309351" y="3851952"/>
                <a:ext cx="7721088" cy="15081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r>
                  <a:rPr lang="en-GB" sz="2000" dirty="0"/>
                  <a:t>Band diagram (top) and Q-factors (bottom)</a:t>
                </a:r>
              </a:p>
              <a:p>
                <a:br>
                  <a:rPr lang="en-GB" sz="1600" dirty="0"/>
                </a:br>
                <a:endParaRPr lang="en-GB" sz="1600" dirty="0"/>
              </a:p>
              <a:p>
                <a:r>
                  <a:rPr lang="en-GB" sz="2000" dirty="0"/>
                  <a:t>Reminder: </a:t>
                </a:r>
              </a:p>
              <a:p>
                <a:r>
                  <a:rPr lang="en-GB" sz="2000" dirty="0"/>
                  <a:t>                       0-mode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sz="2000" dirty="0"/>
                  <a:t>-mode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7763" y="3851951"/>
                <a:ext cx="7721088" cy="1508105"/>
              </a:xfrm>
              <a:prstGeom prst="rect">
                <a:avLst/>
              </a:prstGeom>
              <a:blipFill rotWithShape="0">
                <a:blip r:embed="rId3"/>
                <a:stretch>
                  <a:fillRect l="-869" t="-2429" b="-647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0-mod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71890" y="5377507"/>
            <a:ext cx="3127840" cy="959806"/>
          </a:xfrm>
          <a:prstGeom prst="rect">
            <a:avLst/>
          </a:prstGeom>
        </p:spPr>
      </p:pic>
      <p:pic>
        <p:nvPicPr>
          <p:cNvPr id="11" name="Picture 10" descr="pi-mod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53395" y="5382698"/>
            <a:ext cx="3086081" cy="9469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21528" r="6000" b="23594"/>
          <a:stretch/>
        </p:blipFill>
        <p:spPr>
          <a:xfrm>
            <a:off x="7975828" y="347896"/>
            <a:ext cx="3096344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40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135561" y="1080994"/>
            <a:ext cx="8568952" cy="449441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802928"/>
          </a:xfrm>
        </p:spPr>
        <p:txBody>
          <a:bodyPr/>
          <a:lstStyle/>
          <a:p>
            <a:r>
              <a:rPr lang="en-GB" dirty="0"/>
              <a:t>HOMs: Example 5-cell cavity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2332" y="1080994"/>
            <a:ext cx="3976702" cy="13914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2692" y="3051187"/>
            <a:ext cx="4124951" cy="23134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6561" y="3051187"/>
            <a:ext cx="4124951" cy="23134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4381860" y="2399827"/>
            <a:ext cx="38893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First passbands of HOMs typically dangerous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530460" y="2688451"/>
            <a:ext cx="881872" cy="6650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282557" y="2712740"/>
            <a:ext cx="101987" cy="557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 bwMode="auto">
          <a:xfrm>
            <a:off x="7997183" y="6121390"/>
            <a:ext cx="25905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Rama Calaga/CERN</a:t>
            </a:r>
          </a:p>
        </p:txBody>
      </p:sp>
    </p:spTree>
    <p:extLst>
      <p:ext uri="{BB962C8B-B14F-4D97-AF65-F5344CB8AC3E}">
        <p14:creationId xmlns:p14="http://schemas.microsoft.com/office/powerpoint/2010/main" val="152703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HOM dampers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67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2135560" y="1123950"/>
            <a:ext cx="8373690" cy="5233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Ferrite absorbers: broadband damper, room temperature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Waveguides: better suited for higher frequencies (size!)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Notch filters: narrow-band; target specific mode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Multi-cell cavities require broadband dampers!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0083" y="2420940"/>
            <a:ext cx="1839674" cy="1663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805" t="2672" r="3694" b="2323"/>
          <a:stretch/>
        </p:blipFill>
        <p:spPr>
          <a:xfrm>
            <a:off x="4146978" y="2420940"/>
            <a:ext cx="1810133" cy="16843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9310" y="2409890"/>
            <a:ext cx="1142527" cy="16907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13554" r="3955"/>
          <a:stretch/>
        </p:blipFill>
        <p:spPr>
          <a:xfrm>
            <a:off x="7744132" y="2420939"/>
            <a:ext cx="1382937" cy="16796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09268" y="2431782"/>
            <a:ext cx="1112893" cy="16688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 bwMode="auto">
          <a:xfrm>
            <a:off x="2211243" y="4250890"/>
            <a:ext cx="18285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ferrite absorber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4275731" y="4250890"/>
            <a:ext cx="14029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waveguides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6113951" y="4250890"/>
            <a:ext cx="13377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notch filter</a:t>
            </a:r>
          </a:p>
        </p:txBody>
      </p:sp>
      <p:sp>
        <p:nvSpPr>
          <p:cNvPr id="15" name="TextBox 14"/>
          <p:cNvSpPr txBox="1"/>
          <p:nvPr/>
        </p:nvSpPr>
        <p:spPr bwMode="auto">
          <a:xfrm>
            <a:off x="7580014" y="4250890"/>
            <a:ext cx="17288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2000" dirty="0" err="1"/>
              <a:t>bandpass</a:t>
            </a:r>
            <a:r>
              <a:rPr lang="en-GB" sz="2000" dirty="0"/>
              <a:t> filter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9283612" y="4250890"/>
            <a:ext cx="15649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double notch</a:t>
            </a:r>
          </a:p>
        </p:txBody>
      </p:sp>
    </p:spTree>
    <p:extLst>
      <p:ext uri="{BB962C8B-B14F-4D97-AF65-F5344CB8AC3E}">
        <p14:creationId xmlns:p14="http://schemas.microsoft.com/office/powerpoint/2010/main" val="158173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68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Special thanks to R. </a:t>
            </a:r>
            <a:r>
              <a:rPr lang="en-US" dirty="0" err="1"/>
              <a:t>Laxdal</a:t>
            </a:r>
            <a:r>
              <a:rPr lang="en-US" dirty="0"/>
              <a:t> (TRIUMF) and A. </a:t>
            </a:r>
            <a:r>
              <a:rPr lang="en-US" dirty="0" err="1"/>
              <a:t>Facco</a:t>
            </a:r>
            <a:r>
              <a:rPr lang="en-US" dirty="0"/>
              <a:t> (INFN &amp; FRIB)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Non-elliptical cavities</a:t>
            </a:r>
          </a:p>
        </p:txBody>
      </p:sp>
    </p:spTree>
    <p:extLst>
      <p:ext uri="{BB962C8B-B14F-4D97-AF65-F5344CB8AC3E}">
        <p14:creationId xmlns:p14="http://schemas.microsoft.com/office/powerpoint/2010/main" val="128971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1BBB0-96F0-4077-A278-0F3FB5C104D3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6510310" y="2514600"/>
                <a:ext cx="4888987" cy="365556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𝛾𝛽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𝛾𝛽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𝐴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kin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kin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 panose="02040503050406030204" pitchFamily="18" charset="0"/>
                                </a:rPr>
                                <m:t>kin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den>
                          </m:f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Conten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6510310" y="2514600"/>
                <a:ext cx="4888987" cy="365556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Placeholder 8"/>
              <p:cNvSpPr>
                <a:spLocks noGrp="1"/>
              </p:cNvSpPr>
              <p:nvPr>
                <p:ph type="body" sz="quarter" idx="3"/>
              </p:nvPr>
            </p:nvSpPr>
            <p:spPr/>
            <p:txBody>
              <a:bodyPr/>
              <a:lstStyle/>
              <a:p>
                <a:pPr algn="ctr"/>
                <a:r>
                  <a:rPr lang="en-GB" b="1" cap="none" dirty="0"/>
                  <a:t>Heavy Ions (</a:t>
                </a:r>
                <a14:m>
                  <m:oMath xmlns:m="http://schemas.openxmlformats.org/officeDocument/2006/math">
                    <m:r>
                      <a:rPr lang="en-GB" b="1" i="1" cap="none" dirty="0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GB" b="1" cap="none" dirty="0"/>
                  <a:t>, </a:t>
                </a:r>
                <a14:m>
                  <m:oMath xmlns:m="http://schemas.openxmlformats.org/officeDocument/2006/math">
                    <m:r>
                      <a:rPr lang="en-GB" b="1" i="1" cap="none" dirty="0" smtClean="0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GB" b="1" cap="none" dirty="0"/>
                  <a:t>)</a:t>
                </a:r>
              </a:p>
            </p:txBody>
          </p:sp>
        </mc:Choice>
        <mc:Fallback xmlns="">
          <p:sp>
            <p:nvSpPr>
              <p:cNvPr id="9" name="Tex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blipFill>
                <a:blip r:embed="rId3"/>
                <a:stretch>
                  <a:fillRect b="-1493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𝛾𝛽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𝛾𝛽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kin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𝛾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kin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kin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i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func>
                        <m:func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algn="ctr"/>
                <a:r>
                  <a:rPr lang="en-GB" b="1" cap="none" dirty="0"/>
                  <a:t>Protons/H- (</a:t>
                </a:r>
                <a14:m>
                  <m:oMath xmlns:m="http://schemas.openxmlformats.org/officeDocument/2006/math">
                    <m:r>
                      <a:rPr lang="en-GB" b="1" i="1" cap="none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GB" b="1" i="1" cap="none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cap="none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b="1" cap="none" dirty="0"/>
                  <a:t>, </a:t>
                </a:r>
                <a14:m>
                  <m:oMath xmlns:m="http://schemas.openxmlformats.org/officeDocument/2006/math">
                    <m:r>
                      <a:rPr lang="en-GB" b="1" i="1" cap="none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GB" b="1" i="1" cap="none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cap="none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b="1" cap="none" dirty="0"/>
                  <a:t>)</a:t>
                </a:r>
              </a:p>
            </p:txBody>
          </p:sp>
        </mc:Choice>
        <mc:Fallback xmlns="">
          <p:sp>
            <p:nvSpPr>
              <p:cNvPr id="7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5"/>
                <a:stretch>
                  <a:fillRect b="-1493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relations</a:t>
            </a:r>
          </a:p>
        </p:txBody>
      </p:sp>
    </p:spTree>
    <p:extLst>
      <p:ext uri="{BB962C8B-B14F-4D97-AF65-F5344CB8AC3E}">
        <p14:creationId xmlns:p14="http://schemas.microsoft.com/office/powerpoint/2010/main" val="136766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Superposition of 2 homogeneous plane waves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83949" y="340454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86829" y="332864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</a:rPr>
              <a:t>=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742425" y="4558768"/>
                <a:ext cx="4521474" cy="12756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714375" algn="l"/>
                  </a:tabLst>
                </a:pPr>
                <a:r>
                  <a:rPr lang="en-GB" sz="1600" dirty="0">
                    <a:solidFill>
                      <a:prstClr val="black"/>
                    </a:solidFill>
                  </a:rPr>
                  <a:t>Metallic walls may be inserted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en-GB" sz="16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≡0</m:t>
                    </m:r>
                  </m:oMath>
                </a14:m>
                <a:br>
                  <a:rPr lang="en-GB" sz="1600" dirty="0">
                    <a:solidFill>
                      <a:prstClr val="black"/>
                    </a:solidFill>
                  </a:rPr>
                </a:br>
                <a:r>
                  <a:rPr lang="en-GB" sz="1600" dirty="0">
                    <a:solidFill>
                      <a:prstClr val="black"/>
                    </a:solidFill>
                  </a:rPr>
                  <a:t>without </a:t>
                </a:r>
                <a:r>
                  <a:rPr lang="en-GB" dirty="0">
                    <a:solidFill>
                      <a:prstClr val="black"/>
                    </a:solidFill>
                  </a:rPr>
                  <a:t>perturbing</a:t>
                </a:r>
                <a:r>
                  <a:rPr lang="en-GB" sz="1600" dirty="0">
                    <a:solidFill>
                      <a:prstClr val="black"/>
                    </a:solidFill>
                  </a:rPr>
                  <a:t> the fields. </a:t>
                </a:r>
                <a:br>
                  <a:rPr lang="en-GB" sz="1600" dirty="0">
                    <a:solidFill>
                      <a:prstClr val="black"/>
                    </a:solidFill>
                  </a:rPr>
                </a:br>
                <a:r>
                  <a:rPr lang="en-GB" sz="1600" dirty="0">
                    <a:solidFill>
                      <a:prstClr val="black"/>
                    </a:solidFill>
                  </a:rPr>
                  <a:t>Note the standing wave in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prstClr val="black"/>
                        </a:solidFill>
                        <a:latin typeface="Cambria Math"/>
                        <a:cs typeface="Times New Roman" pitchFamily="18" charset="0"/>
                      </a:rPr>
                      <m:t>𝑥</m:t>
                    </m:r>
                  </m:oMath>
                </a14:m>
                <a:r>
                  <a:rPr lang="en-GB" sz="1600" i="1" dirty="0">
                    <a:solidFill>
                      <a:prstClr val="black"/>
                    </a:solidFill>
                    <a:cs typeface="Times New Roman" pitchFamily="18" charset="0"/>
                  </a:rPr>
                  <a:t>-</a:t>
                </a:r>
                <a:r>
                  <a:rPr lang="en-GB" sz="1600" dirty="0">
                    <a:solidFill>
                      <a:prstClr val="black"/>
                    </a:solidFill>
                  </a:rPr>
                  <a:t>direction!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0837" y="4558768"/>
                <a:ext cx="4521474" cy="1275670"/>
              </a:xfrm>
              <a:prstGeom prst="rect">
                <a:avLst/>
              </a:prstGeom>
              <a:blipFill rotWithShape="0">
                <a:blip r:embed="rId3"/>
                <a:stretch>
                  <a:fillRect l="-810" b="-23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65162" y="2366321"/>
                <a:ext cx="3585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  <m:t>𝑧</m:t>
                      </m:r>
                    </m:oMath>
                  </m:oMathPara>
                </a14:m>
                <a:endParaRPr lang="en-GB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3574" y="2366321"/>
                <a:ext cx="358560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161235" y="1856422"/>
                <a:ext cx="372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cs typeface="Times New Roman" pitchFamily="18" charset="0"/>
                        </a:rPr>
                        <m:t>𝑥</m:t>
                      </m:r>
                    </m:oMath>
                  </m:oMathPara>
                </a14:m>
                <a:endParaRPr lang="en-GB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9647" y="1856422"/>
                <a:ext cx="37279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rot="5400000" flipH="1" flipV="1">
            <a:off x="5631477" y="2118682"/>
            <a:ext cx="506410" cy="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706701" y="1561112"/>
                <a:ext cx="495327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GB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 dirty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5112" y="1561111"/>
                <a:ext cx="495327" cy="391261"/>
              </a:xfrm>
              <a:prstGeom prst="rect">
                <a:avLst/>
              </a:prstGeom>
              <a:blipFill rotWithShape="0">
                <a:blip r:embed="rId6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>
            <a:off x="5885007" y="2372356"/>
            <a:ext cx="546128" cy="1365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5885007" y="1937384"/>
            <a:ext cx="42862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92831" y="5900350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This way one gets a hollow rectangular waveguide.</a:t>
            </a:r>
          </a:p>
        </p:txBody>
      </p:sp>
      <p:pic>
        <p:nvPicPr>
          <p:cNvPr id="16" name="Picture 2" descr="pw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005" y="1421457"/>
            <a:ext cx="3429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pw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005" y="3829694"/>
            <a:ext cx="3429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pw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949" y="2461269"/>
            <a:ext cx="3429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pw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214" y="2461269"/>
            <a:ext cx="3429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23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70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03909" y="177801"/>
            <a:ext cx="9475292" cy="809213"/>
          </a:xfrm>
        </p:spPr>
        <p:txBody>
          <a:bodyPr/>
          <a:lstStyle/>
          <a:p>
            <a:r>
              <a:rPr lang="en-GB" dirty="0"/>
              <a:t>Particle velocity vs. kinetic energy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0353" y="1600200"/>
            <a:ext cx="7321906" cy="4572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9396932" y="3812188"/>
            <a:ext cx="1585947" cy="52322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GB" sz="1400" dirty="0"/>
              <a:t>electron @ 50 MeV</a:t>
            </a:r>
          </a:p>
          <a:p>
            <a:r>
              <a:rPr lang="en-GB" sz="1400" dirty="0"/>
              <a:t>proton @ 91.8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 rot="16200000">
                <a:off x="2262237" y="2290919"/>
                <a:ext cx="865109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262237" y="2290919"/>
                <a:ext cx="865109" cy="307777"/>
              </a:xfrm>
              <a:prstGeom prst="rect">
                <a:avLst/>
              </a:prstGeom>
              <a:blipFill>
                <a:blip r:embed="rId3"/>
                <a:stretch>
                  <a:fillRect l="-96000" t="-38028" r="-156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598463" y="6194447"/>
                <a:ext cx="1469120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400" b="0" i="0" smtClean="0">
                                  <a:latin typeface="Cambria Math" panose="02040503050406030204" pitchFamily="18" charset="0"/>
                                </a:rPr>
                                <m:t>kin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sz="1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8463" y="6194447"/>
                <a:ext cx="1469120" cy="307777"/>
              </a:xfrm>
              <a:prstGeom prst="rect">
                <a:avLst/>
              </a:prstGeom>
              <a:blipFill>
                <a:blip r:embed="rId4"/>
                <a:stretch>
                  <a:fillRect t="-94118" b="-150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 rot="16200000">
            <a:off x="7025989" y="3805456"/>
            <a:ext cx="1599412" cy="52322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GB" sz="1400" dirty="0"/>
              <a:t>electron @ 511 keV</a:t>
            </a:r>
          </a:p>
          <a:p>
            <a:r>
              <a:rPr lang="en-GB" sz="1400" dirty="0"/>
              <a:t>proton @ 938 MeV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3629915" y="3799376"/>
            <a:ext cx="1567417" cy="523220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GB" sz="1400" dirty="0"/>
              <a:t>electron @ 5.4 keV</a:t>
            </a:r>
          </a:p>
          <a:p>
            <a:r>
              <a:rPr lang="en-GB" sz="1400" dirty="0"/>
              <a:t>proton @ 1 MeV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4421393" y="1342899"/>
            <a:ext cx="0" cy="5185186"/>
          </a:xfrm>
          <a:prstGeom prst="line">
            <a:avLst/>
          </a:prstGeom>
          <a:ln w="2857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874597" y="1342899"/>
            <a:ext cx="0" cy="5185186"/>
          </a:xfrm>
          <a:prstGeom prst="line">
            <a:avLst/>
          </a:prstGeom>
          <a:ln w="2857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176734" y="1342899"/>
            <a:ext cx="0" cy="5185186"/>
          </a:xfrm>
          <a:prstGeom prst="line">
            <a:avLst/>
          </a:prstGeom>
          <a:ln w="28575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 rot="18880967">
                <a:off x="7132320" y="1184905"/>
                <a:ext cx="1225656" cy="4598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400" b="0" i="0" smtClean="0">
                              <a:latin typeface="Cambria Math" panose="02040503050406030204" pitchFamily="18" charset="0"/>
                            </a:rPr>
                            <m:t>kin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880967">
                <a:off x="7132320" y="1184905"/>
                <a:ext cx="1225656" cy="4598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731768" y="1870001"/>
                <a:ext cx="825803" cy="5307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1768" y="1870001"/>
                <a:ext cx="825803" cy="530786"/>
              </a:xfrm>
              <a:prstGeom prst="rect">
                <a:avLst/>
              </a:prstGeom>
              <a:blipFill>
                <a:blip r:embed="rId6"/>
                <a:stretch>
                  <a:fillRect b="-229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7531535" y="1888827"/>
                <a:ext cx="767581" cy="6379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200" b="0" i="1" dirty="0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GB" sz="12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20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2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0" i="1" dirty="0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GB" sz="12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1535" y="1888827"/>
                <a:ext cx="767581" cy="63799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998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71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4703" y="1185863"/>
            <a:ext cx="9053207" cy="498633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03909" y="177801"/>
            <a:ext cx="9475292" cy="770155"/>
          </a:xfrm>
        </p:spPr>
        <p:txBody>
          <a:bodyPr/>
          <a:lstStyle/>
          <a:p>
            <a:r>
              <a:rPr lang="en-GB" dirty="0"/>
              <a:t>Accelerating electrons vs. accelerating ions</a:t>
            </a:r>
          </a:p>
        </p:txBody>
      </p:sp>
    </p:spTree>
    <p:extLst>
      <p:ext uri="{BB962C8B-B14F-4D97-AF65-F5344CB8AC3E}">
        <p14:creationId xmlns:p14="http://schemas.microsoft.com/office/powerpoint/2010/main" val="228817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72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6826106" y="2237763"/>
            <a:ext cx="4573191" cy="365556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Various building blocks – different technologies, each optimized for a certain velocity range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6826106" y="1222779"/>
            <a:ext cx="4573191" cy="938784"/>
          </a:xfrm>
        </p:spPr>
        <p:txBody>
          <a:bodyPr/>
          <a:lstStyle/>
          <a:p>
            <a:pPr algn="ctr"/>
            <a:r>
              <a:rPr lang="en-GB" sz="2800" b="1" cap="none" dirty="0"/>
              <a:t>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937119" y="2237870"/>
                <a:ext cx="4573191" cy="365749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/>
                  <a:t>Common building blocks – all designed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937119" y="2237870"/>
                <a:ext cx="4573191" cy="3657493"/>
              </a:xfrm>
              <a:blipFill>
                <a:blip r:embed="rId2"/>
                <a:stretch>
                  <a:fillRect l="-2133" t="-233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937119" y="1222779"/>
            <a:ext cx="4573191" cy="938784"/>
          </a:xfrm>
        </p:spPr>
        <p:txBody>
          <a:bodyPr/>
          <a:lstStyle/>
          <a:p>
            <a:pPr algn="ctr"/>
            <a:r>
              <a:rPr lang="en-GB" sz="2800" b="1" cap="none" dirty="0"/>
              <a:t>Electrons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03909" y="177802"/>
            <a:ext cx="9475292" cy="874934"/>
          </a:xfrm>
        </p:spPr>
        <p:txBody>
          <a:bodyPr/>
          <a:lstStyle/>
          <a:p>
            <a:r>
              <a:rPr lang="en-GB" dirty="0"/>
              <a:t>Accelerating electrons vs. accelerating ions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1962" y="3347537"/>
            <a:ext cx="4000500" cy="15144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0163" y="3347537"/>
            <a:ext cx="5048250" cy="21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72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73</a:t>
            </a:fld>
            <a:endParaRPr lang="en-US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idx="1"/>
              </p:nvPr>
            </p:nvSpPr>
            <p:spPr>
              <a:xfrm>
                <a:off x="1903909" y="1180750"/>
                <a:ext cx="9475292" cy="4572000"/>
              </a:xfrm>
            </p:spPr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/>
                  <a:t>Elliptical cavities have been designed starting 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≥0.5</m:t>
                    </m:r>
                  </m:oMath>
                </a14:m>
                <a:r>
                  <a:rPr lang="en-GB" dirty="0"/>
                  <a:t> for CW applications,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≥0.6</m:t>
                    </m:r>
                  </m:oMath>
                </a14:m>
                <a:r>
                  <a:rPr lang="en-GB" dirty="0"/>
                  <a:t> for pulsed (SNS, ESS).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dirty="0"/>
                  <a:t>The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dirty="0"/>
                  <a:t>-mode requires cell-to-cell distance of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𝛽𝜆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/>
                  <a:t>,  but outer diameter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≈0.9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dirty="0"/>
                  <a:t>, i.e. at low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 the cavity looks more like bellows, sensitive to LFD!</a:t>
                </a:r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3909" y="1180750"/>
                <a:ext cx="9475292" cy="4572000"/>
              </a:xfrm>
              <a:blipFill>
                <a:blip r:embed="rId2"/>
                <a:stretch>
                  <a:fillRect l="-1158" t="-226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903909" y="177802"/>
            <a:ext cx="9475292" cy="874934"/>
          </a:xfrm>
        </p:spPr>
        <p:txBody>
          <a:bodyPr/>
          <a:lstStyle/>
          <a:p>
            <a:r>
              <a:rPr lang="en-GB" dirty="0"/>
              <a:t>Limitations of elliptical cavities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411186" y="3395994"/>
            <a:ext cx="8311244" cy="2670452"/>
            <a:chOff x="2247900" y="3804558"/>
            <a:chExt cx="8311244" cy="267045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4242" t="4774" r="4476" b="3633"/>
            <a:stretch/>
          </p:blipFill>
          <p:spPr>
            <a:xfrm>
              <a:off x="2247900" y="3804558"/>
              <a:ext cx="8311244" cy="2670452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8398329" y="3804558"/>
              <a:ext cx="277585" cy="979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70138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74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7235" y="1185863"/>
            <a:ext cx="9008142" cy="498633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03909" y="177802"/>
            <a:ext cx="9475292" cy="812100"/>
          </a:xfrm>
        </p:spPr>
        <p:txBody>
          <a:bodyPr/>
          <a:lstStyle/>
          <a:p>
            <a:r>
              <a:rPr lang="en-GB" dirty="0"/>
              <a:t>Non-elliptical SRF Community around the world</a:t>
            </a:r>
          </a:p>
        </p:txBody>
      </p:sp>
    </p:spTree>
    <p:extLst>
      <p:ext uri="{BB962C8B-B14F-4D97-AF65-F5344CB8AC3E}">
        <p14:creationId xmlns:p14="http://schemas.microsoft.com/office/powerpoint/2010/main" val="321869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75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Quarter wave resonator (QWR) </a:t>
                </a:r>
                <a14:m>
                  <m:oMath xmlns:m="http://schemas.openxmlformats.org/officeDocument/2006/math">
                    <m:r>
                      <a:rPr lang="en-GB" sz="2400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400" smtClean="0">
                        <a:latin typeface="Cambria Math" panose="02040503050406030204" pitchFamily="18" charset="0"/>
                      </a:rPr>
                      <m:t>≈0.04 …0.2</m:t>
                    </m:r>
                  </m:oMath>
                </a14:m>
                <a:endParaRPr lang="en-GB" sz="24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Half wave resonator (HWR) 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400">
                        <a:latin typeface="Cambria Math" panose="02040503050406030204" pitchFamily="18" charset="0"/>
                      </a:rPr>
                      <m:t>≈0.1 …0.5</m:t>
                    </m:r>
                  </m:oMath>
                </a14:m>
                <a:endParaRPr lang="en-GB" sz="24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Single spoke resonator (SSR) 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400">
                        <a:latin typeface="Cambria Math" panose="02040503050406030204" pitchFamily="18" charset="0"/>
                      </a:rPr>
                      <m:t>≈0.15 …0.7</m:t>
                    </m:r>
                  </m:oMath>
                </a14:m>
                <a:endParaRPr lang="en-GB" sz="24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Multi-spoke resonator (MSR) </a:t>
                </a:r>
                <a14:m>
                  <m:oMath xmlns:m="http://schemas.openxmlformats.org/officeDocument/2006/math">
                    <m:r>
                      <a:rPr lang="en-GB" sz="240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400">
                        <a:latin typeface="Cambria Math" panose="02040503050406030204" pitchFamily="18" charset="0"/>
                      </a:rPr>
                      <m:t>≈0.06 …1</m:t>
                    </m:r>
                  </m:oMath>
                </a14:m>
                <a:endParaRPr lang="en-GB" sz="24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400" dirty="0"/>
                  <a:t>For comparison: Elliptical cavities </a:t>
                </a:r>
                <a14:m>
                  <m:oMath xmlns:m="http://schemas.openxmlformats.org/officeDocument/2006/math">
                    <m:r>
                      <a:rPr lang="en-GB" sz="2400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400" smtClean="0">
                        <a:latin typeface="Cambria Math" panose="02040503050406030204" pitchFamily="18" charset="0"/>
                      </a:rPr>
                      <m:t>≈0.5 …1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6" t="-186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903909" y="177801"/>
            <a:ext cx="9475292" cy="784451"/>
          </a:xfrm>
        </p:spPr>
        <p:txBody>
          <a:bodyPr/>
          <a:lstStyle/>
          <a:p>
            <a:r>
              <a:rPr lang="en-GB" dirty="0"/>
              <a:t>Resonator types for low beta acceleration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858" y="4452968"/>
            <a:ext cx="801585" cy="16419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0044" y="4844143"/>
            <a:ext cx="1188907" cy="10406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4377" y="4473696"/>
            <a:ext cx="939330" cy="1659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8735" y="4659086"/>
            <a:ext cx="1915036" cy="14619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54989" y="1000856"/>
            <a:ext cx="3431125" cy="365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3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1BBB0-96F0-4077-A278-0F3FB5C104D3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Consider a coaxial geometry with grounded end plates, an inner conductor with radius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dirty="0"/>
                  <a:t> and an outer conductor with radius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dirty="0"/>
                  <a:t>.</a:t>
                </a:r>
              </a:p>
              <a:p>
                <a:r>
                  <a:rPr lang="en-GB" dirty="0"/>
                  <a:t>A standing wave occurs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dirty="0"/>
                  <a:t> vanishing on the end walls 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GB" dirty="0"/>
                  <a:t>.</a:t>
                </a:r>
              </a:p>
              <a:p>
                <a:r>
                  <a:rPr lang="en-GB" dirty="0"/>
                  <a:t>The remaining non-zero field components are</a:t>
                </a:r>
                <a:br>
                  <a:rPr lang="en-GB" dirty="0"/>
                </a:br>
                <a:r>
                  <a:rPr lang="en-GB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GB" dirty="0"/>
                  <a:t>,</a:t>
                </a:r>
                <a:br>
                  <a:rPr lang="en-GB" dirty="0"/>
                </a:br>
                <a:r>
                  <a:rPr lang="en-GB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=−ⅉ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rad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GB" dirty="0"/>
                  <a:t>,</a:t>
                </a:r>
                <a:br>
                  <a:rPr lang="en-GB" dirty="0"/>
                </a:br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=1,2,3,…</m:t>
                    </m:r>
                  </m:oMath>
                </a14:m>
                <a:endParaRPr lang="en-GB" dirty="0"/>
              </a:p>
              <a:p>
                <a:r>
                  <a:rPr lang="en-GB" dirty="0"/>
                  <a:t>Peak voltage:</a:t>
                </a:r>
                <a:br>
                  <a:rPr lang="en-GB" dirty="0"/>
                </a:b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</m:acc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ⅆ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nary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rad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den>
                        </m:f>
                      </m:e>
                    </m:func>
                    <m:func>
                      <m:func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num>
                              <m:den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36" t="-1711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Coaxial resonator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67326" y="3167728"/>
            <a:ext cx="4615332" cy="298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38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1BBB0-96F0-4077-A278-0F3FB5C104D3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903908" y="1185914"/>
                <a:ext cx="4547225" cy="4986286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GB" sz="2000" dirty="0"/>
                  <a:t>The most popular coaxial TEM mode cavity is the quarter wave resonator – capacitively loaded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000" dirty="0"/>
                  <a:t> transmission line</a:t>
                </a:r>
              </a:p>
              <a:p>
                <a:pPr>
                  <a:spcBef>
                    <a:spcPts val="600"/>
                  </a:spcBef>
                </a:pPr>
                <a:r>
                  <a:rPr lang="en-GB" sz="2000" dirty="0"/>
                  <a:t>The inner conductor is open at one end with a resonant length of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1+2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2000" dirty="0"/>
                  <a:t>,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=0,1,2,…</m:t>
                    </m:r>
                  </m:oMath>
                </a14:m>
                <a:endParaRPr lang="en-GB" sz="2000" dirty="0"/>
              </a:p>
              <a:p>
                <a:pPr>
                  <a:spcBef>
                    <a:spcPts val="600"/>
                  </a:spcBef>
                </a:pPr>
                <a:r>
                  <a:rPr lang="en-GB" sz="2000" dirty="0"/>
                  <a:t>For acceleration,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000" dirty="0"/>
                  <a:t> is chosen.</a:t>
                </a:r>
              </a:p>
              <a:p>
                <a:pPr>
                  <a:spcBef>
                    <a:spcPts val="600"/>
                  </a:spcBef>
                </a:pPr>
                <a:r>
                  <a:rPr lang="en-GB" sz="2000" dirty="0"/>
                  <a:t>The maximum voltage builds up on the open tip – the maximum current at the root.</a:t>
                </a:r>
              </a:p>
              <a:p>
                <a:pPr>
                  <a:spcBef>
                    <a:spcPts val="600"/>
                  </a:spcBef>
                </a:pPr>
                <a:r>
                  <a:rPr lang="en-GB" sz="2000" dirty="0"/>
                  <a:t>A beam tube is arranged near the end of the tip.</a:t>
                </a:r>
              </a:p>
              <a:p>
                <a:pPr>
                  <a:spcBef>
                    <a:spcPts val="600"/>
                  </a:spcBef>
                </a:pPr>
                <a:endParaRPr lang="en-GB" sz="20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3908" y="1185914"/>
                <a:ext cx="4547225" cy="4986286"/>
              </a:xfrm>
              <a:blipFill>
                <a:blip r:embed="rId2"/>
                <a:stretch>
                  <a:fillRect l="-1206" t="-1345" r="-1112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Quarter-wave resonator (QWR)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0292" y="1185914"/>
            <a:ext cx="5260635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66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569669" y="1221826"/>
            <a:ext cx="1277007" cy="29087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1BBB0-96F0-4077-A278-0F3FB5C104D3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903909" y="1185914"/>
                <a:ext cx="3897801" cy="4986286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GB" sz="1800" dirty="0"/>
                  <a:t>In the HWR the beam port is at the centre of the inner conductor of a coaxial resonator, coincident with the maximum voltage for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sz="1800" dirty="0"/>
                  <a:t>.</a:t>
                </a:r>
              </a:p>
              <a:p>
                <a:pPr>
                  <a:spcBef>
                    <a:spcPts val="600"/>
                  </a:spcBef>
                </a:pPr>
                <a:r>
                  <a:rPr lang="en-GB" sz="1800" dirty="0"/>
                  <a:t>Magnetic fields loop around the inner conductor with peak fields at the shorted ends.</a:t>
                </a:r>
              </a:p>
              <a:p>
                <a:pPr>
                  <a:spcBef>
                    <a:spcPts val="600"/>
                  </a:spcBef>
                </a:pPr>
                <a:r>
                  <a:rPr lang="en-GB" sz="1800" dirty="0"/>
                  <a:t>For acceleration,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sz="1800" dirty="0"/>
                  <a:t> is chosen.</a:t>
                </a:r>
              </a:p>
              <a:p>
                <a:pPr>
                  <a:spcBef>
                    <a:spcPts val="600"/>
                  </a:spcBef>
                </a:pPr>
                <a:endParaRPr lang="en-GB" sz="1800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3909" y="1185914"/>
                <a:ext cx="3897801" cy="4986286"/>
              </a:xfrm>
              <a:blipFill rotWithShape="0">
                <a:blip r:embed="rId2"/>
                <a:stretch>
                  <a:fillRect l="-938" t="-1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Half-wave resonator (HWR)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96" r="766" b="1963"/>
          <a:stretch/>
        </p:blipFill>
        <p:spPr>
          <a:xfrm>
            <a:off x="7078717" y="1221827"/>
            <a:ext cx="3767959" cy="290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59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1BBB0-96F0-4077-A278-0F3FB5C104D3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903908" y="1185913"/>
                <a:ext cx="6392804" cy="5323943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GB" dirty="0"/>
                  <a:t>QWR is the cavity of choice for low beta applications where a low frequency is needed</a:t>
                </a:r>
              </a:p>
              <a:p>
                <a:pPr lvl="1"/>
                <a:r>
                  <a:rPr lang="en-GB" sz="1800" dirty="0"/>
                  <a:t>requires ~50% less structure compared to HWR for the same frequency – </a:t>
                </a:r>
                <a:r>
                  <a:rPr lang="en-GB" sz="1800" dirty="0" err="1"/>
                  <a:t>rf</a:t>
                </a:r>
                <a:r>
                  <a:rPr lang="en-GB" sz="1800" dirty="0"/>
                  <a:t> power loss is ~50% of HWR for same frequency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800" dirty="0"/>
                  <a:t>. </a:t>
                </a:r>
              </a:p>
              <a:p>
                <a:pPr lvl="1"/>
                <a:r>
                  <a:rPr lang="en-GB" sz="1800" dirty="0"/>
                  <a:t>allows low frequency choice giving larger longitudinal acceptance.</a:t>
                </a:r>
                <a:endParaRPr lang="en-GB" sz="1800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</m:oMath>
                </a14:m>
                <a:r>
                  <a:rPr lang="en-GB" sz="1800" dirty="0"/>
                  <a:t> twice that of HWR.</a:t>
                </a:r>
              </a:p>
              <a:p>
                <a:pPr lvl="1"/>
                <a:r>
                  <a:rPr lang="en-GB" sz="1800" dirty="0"/>
                  <a:t>Asymmetric field pattern introduces vertical steering especially for light ions that increases with velocity – avoid use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&gt;0.2</m:t>
                    </m:r>
                  </m:oMath>
                </a14:m>
                <a:r>
                  <a:rPr lang="en-GB" sz="1800" dirty="0"/>
                  <a:t>.</a:t>
                </a:r>
              </a:p>
              <a:p>
                <a:pPr lvl="1"/>
                <a:r>
                  <a:rPr lang="en-GB" sz="1800" dirty="0"/>
                  <a:t>Less mechanically stable than HWR due to unsupported end (microphonics).</a:t>
                </a:r>
              </a:p>
              <a:p>
                <a:pPr>
                  <a:spcBef>
                    <a:spcPts val="600"/>
                  </a:spcBef>
                </a:pPr>
                <a:r>
                  <a:rPr lang="en-GB" dirty="0"/>
                  <a:t>HWR is chosen in mid velocity range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&gt;0.2</m:t>
                    </m:r>
                  </m:oMath>
                </a14:m>
                <a:r>
                  <a:rPr lang="en-GB" dirty="0"/>
                  <a:t>) or where steering must be eliminated (i.e. high intensity light ion applications)</a:t>
                </a:r>
              </a:p>
              <a:p>
                <a:pPr lvl="1"/>
                <a:r>
                  <a:rPr lang="en-GB" sz="1800" dirty="0"/>
                  <a:t>produces twice </a:t>
                </a:r>
                <a:r>
                  <a:rPr lang="en-GB" sz="1800" dirty="0" err="1"/>
                  <a:t>rf</a:t>
                </a:r>
                <a:r>
                  <a:rPr lang="en-GB" sz="1800" dirty="0"/>
                  <a:t> losses for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800" dirty="0"/>
                  <a:t> and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sz="1800" dirty="0"/>
                  <a:t>.</a:t>
                </a:r>
              </a:p>
              <a:p>
                <a:pPr lvl="1"/>
                <a:r>
                  <a:rPr lang="en-GB" sz="1800" dirty="0"/>
                  <a:t>is 2x longer for the same frequency.</a:t>
                </a:r>
              </a:p>
              <a:p>
                <a:pPr lvl="1"/>
                <a:r>
                  <a:rPr lang="en-GB" sz="1800" dirty="0"/>
                  <a:t>Pluses are the symmetric field pattern and increased mechanical rigidity.</a:t>
                </a:r>
              </a:p>
              <a:p>
                <a:pPr>
                  <a:spcBef>
                    <a:spcPts val="600"/>
                  </a:spcBef>
                </a:pPr>
                <a:endParaRPr lang="en-GB" dirty="0"/>
              </a:p>
              <a:p>
                <a:pPr>
                  <a:spcBef>
                    <a:spcPts val="600"/>
                  </a:spcBef>
                </a:pPr>
                <a:endParaRPr lang="en-GB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3908" y="1185913"/>
                <a:ext cx="6392804" cy="5323943"/>
              </a:xfrm>
              <a:blipFill>
                <a:blip r:embed="rId2"/>
                <a:stretch>
                  <a:fillRect l="-1049" t="-1947" r="-1716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QWR vs. HWR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1077" y="1052735"/>
            <a:ext cx="2990450" cy="525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89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05001" y="202574"/>
            <a:ext cx="9472824" cy="973616"/>
          </a:xfrm>
        </p:spPr>
        <p:txBody>
          <a:bodyPr/>
          <a:lstStyle/>
          <a:p>
            <a:r>
              <a:rPr lang="en-GB" dirty="0"/>
              <a:t>Rectangular waveguide</a:t>
            </a:r>
          </a:p>
        </p:txBody>
      </p:sp>
      <p:pic>
        <p:nvPicPr>
          <p:cNvPr id="6" name="Picture 5" descr="S3S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97759" y="3992948"/>
            <a:ext cx="3933825" cy="2705100"/>
          </a:xfrm>
          <a:prstGeom prst="rect">
            <a:avLst/>
          </a:prstGeom>
        </p:spPr>
      </p:pic>
      <p:pic>
        <p:nvPicPr>
          <p:cNvPr id="7" name="Picture 6" descr="S3S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97759" y="1268760"/>
            <a:ext cx="3933825" cy="2705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83"/>
              <p:cNvSpPr txBox="1">
                <a:spLocks noChangeArrowheads="1"/>
              </p:cNvSpPr>
              <p:nvPr/>
            </p:nvSpPr>
            <p:spPr bwMode="auto">
              <a:xfrm>
                <a:off x="2420121" y="1348588"/>
                <a:ext cx="4706630" cy="40780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</a:rPr>
                  <a:t>Fundamental (TE</a:t>
                </a:r>
                <a:r>
                  <a:rPr lang="en-US" sz="1600" baseline="-25000" dirty="0">
                    <a:solidFill>
                      <a:prstClr val="black"/>
                    </a:solidFill>
                  </a:rPr>
                  <a:t>10</a:t>
                </a:r>
                <a:r>
                  <a:rPr lang="en-US" sz="1600" dirty="0">
                    <a:solidFill>
                      <a:prstClr val="black"/>
                    </a:solidFill>
                  </a:rPr>
                  <a:t> or H</a:t>
                </a:r>
                <a:r>
                  <a:rPr lang="en-US" sz="1600" baseline="-25000" dirty="0">
                    <a:solidFill>
                      <a:prstClr val="black"/>
                    </a:solidFill>
                  </a:rPr>
                  <a:t>10</a:t>
                </a:r>
                <a:r>
                  <a:rPr lang="en-US" sz="1600" dirty="0">
                    <a:solidFill>
                      <a:prstClr val="black"/>
                    </a:solidFill>
                  </a:rPr>
                  <a:t>) mode</a:t>
                </a:r>
              </a:p>
              <a:p>
                <a:r>
                  <a:rPr lang="en-US" sz="1600" dirty="0">
                    <a:solidFill>
                      <a:prstClr val="black"/>
                    </a:solidFill>
                  </a:rPr>
                  <a:t>in a standard rectangular waveguide.</a:t>
                </a:r>
              </a:p>
              <a:p>
                <a:endParaRPr lang="en-US" sz="300" dirty="0">
                  <a:solidFill>
                    <a:prstClr val="black"/>
                  </a:solidFill>
                </a:endParaRPr>
              </a:p>
              <a:p>
                <a:r>
                  <a:rPr lang="en-US" sz="1600" b="1" i="1" u="sng" dirty="0">
                    <a:solidFill>
                      <a:prstClr val="black"/>
                    </a:solidFill>
                  </a:rPr>
                  <a:t>Example 1:</a:t>
                </a:r>
                <a:r>
                  <a:rPr lang="en-US" sz="1600" dirty="0">
                    <a:solidFill>
                      <a:prstClr val="black"/>
                    </a:solidFill>
                  </a:rPr>
                  <a:t> “S-band”: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prstClr val="black"/>
                        </a:solidFill>
                        <a:latin typeface="Cambria Math"/>
                      </a:rPr>
                      <m:t>2.6 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black"/>
                        </a:solidFill>
                        <a:latin typeface="Cambria Math"/>
                      </a:rPr>
                      <m:t>GHz</m:t>
                    </m:r>
                    <m:r>
                      <a:rPr lang="en-GB" sz="1600" i="1" dirty="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...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prstClr val="black"/>
                        </a:solidFill>
                        <a:latin typeface="Cambria Math"/>
                      </a:rPr>
                      <m:t>3.95 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black"/>
                        </a:solidFill>
                        <a:latin typeface="Cambria Math"/>
                      </a:rPr>
                      <m:t>GHz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,</a:t>
                </a:r>
                <a:br>
                  <a:rPr lang="en-GB" sz="1600" dirty="0">
                    <a:solidFill>
                      <a:prstClr val="black"/>
                    </a:solidFill>
                  </a:rPr>
                </a:br>
                <a:endParaRPr lang="en-GB" sz="1600" dirty="0">
                  <a:solidFill>
                    <a:prstClr val="black"/>
                  </a:solidFill>
                </a:endParaRPr>
              </a:p>
              <a:p>
                <a:r>
                  <a:rPr lang="en-GB" sz="1600" dirty="0">
                    <a:solidFill>
                      <a:prstClr val="black"/>
                    </a:solidFill>
                  </a:rPr>
                  <a:t>Waveguide type WR284 (2.84” wide), dimensions: 72.14 mm x 34.04 mm.</a:t>
                </a:r>
              </a:p>
              <a:p>
                <a:r>
                  <a:rPr lang="en-GB" sz="1600" dirty="0">
                    <a:solidFill>
                      <a:prstClr val="black"/>
                    </a:solidFill>
                  </a:rPr>
                  <a:t>cut-off: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16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16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=2.078 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.</a:t>
                </a:r>
                <a:br>
                  <a:rPr lang="en-GB" sz="1600" dirty="0">
                    <a:solidFill>
                      <a:prstClr val="black"/>
                    </a:solidFill>
                  </a:rPr>
                </a:br>
                <a:endParaRPr lang="en-GB" sz="1600" dirty="0">
                  <a:solidFill>
                    <a:prstClr val="black"/>
                  </a:solidFill>
                </a:endParaRPr>
              </a:p>
              <a:p>
                <a:r>
                  <a:rPr lang="en-US" sz="1600" b="1" i="1" u="sng" dirty="0">
                    <a:solidFill>
                      <a:prstClr val="black"/>
                    </a:solidFill>
                  </a:rPr>
                  <a:t>Example 2: </a:t>
                </a:r>
                <a:r>
                  <a:rPr lang="en-US" sz="1600" dirty="0">
                    <a:solidFill>
                      <a:prstClr val="black"/>
                    </a:solidFill>
                  </a:rPr>
                  <a:t>“L-band” :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1.13</m:t>
                    </m:r>
                    <m:r>
                      <a:rPr lang="en-GB" sz="1600" i="1" dirty="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black"/>
                        </a:solidFill>
                        <a:latin typeface="Cambria Math"/>
                      </a:rPr>
                      <m:t>GHz</m:t>
                    </m:r>
                    <m:r>
                      <a:rPr lang="en-GB" sz="1600" i="1" dirty="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... </a:t>
                </a:r>
                <a14:m>
                  <m:oMath xmlns:m="http://schemas.openxmlformats.org/officeDocument/2006/math">
                    <m:r>
                      <a:rPr lang="en-GB" sz="16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1.73</m:t>
                    </m:r>
                    <m:r>
                      <a:rPr lang="en-GB" sz="1600" i="1" dirty="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black"/>
                        </a:solidFill>
                        <a:latin typeface="Cambria Math"/>
                      </a:rPr>
                      <m:t>GHz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,</a:t>
                </a:r>
              </a:p>
              <a:p>
                <a:br>
                  <a:rPr lang="en-GB" sz="1600" dirty="0">
                    <a:solidFill>
                      <a:prstClr val="black"/>
                    </a:solidFill>
                  </a:rPr>
                </a:br>
                <a:r>
                  <a:rPr lang="en-GB" sz="1600" dirty="0">
                    <a:solidFill>
                      <a:prstClr val="black"/>
                    </a:solidFill>
                  </a:rPr>
                  <a:t>Waveguide type WR650 (6.5” wide), dimensions: 165.1 mm x 82.55 mm.</a:t>
                </a:r>
              </a:p>
              <a:p>
                <a:r>
                  <a:rPr lang="en-GB" sz="1600" dirty="0">
                    <a:solidFill>
                      <a:prstClr val="black"/>
                    </a:solidFill>
                  </a:rPr>
                  <a:t>cut-off: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16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16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=0.908 </m:t>
                    </m:r>
                    <m:r>
                      <m:rPr>
                        <m:nor/>
                      </m:rPr>
                      <a:rPr lang="en-GB" sz="160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.</a:t>
                </a:r>
              </a:p>
              <a:p>
                <a:endParaRPr lang="en-GB" sz="1600" dirty="0">
                  <a:solidFill>
                    <a:prstClr val="black"/>
                  </a:solidFill>
                </a:endParaRPr>
              </a:p>
              <a:p>
                <a:endParaRPr lang="en-GB" sz="1600" dirty="0">
                  <a:solidFill>
                    <a:prstClr val="black"/>
                  </a:solidFill>
                </a:endParaRPr>
              </a:p>
              <a:p>
                <a:r>
                  <a:rPr lang="en-GB" sz="1600" dirty="0">
                    <a:solidFill>
                      <a:prstClr val="black"/>
                    </a:solidFill>
                  </a:rPr>
                  <a:t>Both these pictures correspond to operation at 1.5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16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.</a:t>
                </a:r>
                <a:endParaRPr lang="en-US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8" name="Text 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18533" y="1348587"/>
                <a:ext cx="4706630" cy="4078039"/>
              </a:xfrm>
              <a:prstGeom prst="rect">
                <a:avLst/>
              </a:prstGeom>
              <a:blipFill rotWithShape="0">
                <a:blip r:embed="rId4"/>
                <a:stretch>
                  <a:fillRect l="-777" t="-448" b="-104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Box 84"/>
          <p:cNvSpPr txBox="1">
            <a:spLocks noChangeArrowheads="1"/>
          </p:cNvSpPr>
          <p:nvPr/>
        </p:nvSpPr>
        <p:spPr bwMode="auto">
          <a:xfrm>
            <a:off x="7697825" y="1483074"/>
            <a:ext cx="12089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electric field</a:t>
            </a:r>
          </a:p>
        </p:txBody>
      </p:sp>
      <p:sp>
        <p:nvSpPr>
          <p:cNvPr id="10" name="Text Box 85"/>
          <p:cNvSpPr txBox="1">
            <a:spLocks noChangeArrowheads="1"/>
          </p:cNvSpPr>
          <p:nvPr/>
        </p:nvSpPr>
        <p:spPr bwMode="auto">
          <a:xfrm>
            <a:off x="7912139" y="4054842"/>
            <a:ext cx="13649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magnetic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90"/>
              <p:cNvSpPr txBox="1">
                <a:spLocks noChangeArrowheads="1"/>
              </p:cNvSpPr>
              <p:nvPr/>
            </p:nvSpPr>
            <p:spPr bwMode="auto">
              <a:xfrm>
                <a:off x="3935760" y="5952204"/>
                <a:ext cx="3052246" cy="439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prstClr val="black"/>
                    </a:solidFill>
                  </a:rPr>
                  <a:t>power flow: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nor/>
                      </m:rPr>
                      <a:rPr lang="en-GB" sz="1600">
                        <a:solidFill>
                          <a:prstClr val="black"/>
                        </a:solidFill>
                        <a:latin typeface="Cambria Math"/>
                      </a:rPr>
                      <m:t>Re</m:t>
                    </m:r>
                    <m:r>
                      <a:rPr lang="en-GB" sz="1600" i="1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  <m:d>
                      <m:dPr>
                        <m:begChr m:val="{"/>
                        <m:endChr m:val="}"/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∬"/>
                            <m:limLoc m:val="undOvr"/>
                            <m:subHide m:val="on"/>
                            <m:supHide m:val="on"/>
                            <m:ctrlP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acc>
                              <m:accPr>
                                <m:chr m:val="⃗"/>
                                <m:ctrlPr>
                                  <a:rPr lang="en-GB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𝐸</m:t>
                                </m:r>
                              </m:e>
                            </m:acc>
                          </m:e>
                        </m:nary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sSup>
                          <m:sSupPr>
                            <m:ctrlP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GB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GB" sz="16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𝐻</m:t>
                                </m:r>
                              </m:e>
                            </m:acc>
                          </m:e>
                          <m:sup>
                            <m: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m:rPr>
                            <m:nor/>
                          </m:rPr>
                          <a:rPr lang="en-GB" sz="160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d</m:t>
                        </m:r>
                        <m:acc>
                          <m:accPr>
                            <m:chr m:val="⃗"/>
                            <m:ctrlP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</m:acc>
                      </m:e>
                    </m:d>
                  </m:oMath>
                </a14:m>
                <a:endParaRPr lang="en-US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1" name="Text 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34172" y="5952204"/>
                <a:ext cx="3052246" cy="439992"/>
              </a:xfrm>
              <a:prstGeom prst="rect">
                <a:avLst/>
              </a:prstGeom>
              <a:blipFill rotWithShape="0">
                <a:blip r:embed="rId5"/>
                <a:stretch>
                  <a:fillRect l="-998" t="-95890" r="-5190" b="-15068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Line 86"/>
          <p:cNvSpPr>
            <a:spLocks noChangeShapeType="1"/>
          </p:cNvSpPr>
          <p:nvPr/>
        </p:nvSpPr>
        <p:spPr bwMode="auto">
          <a:xfrm>
            <a:off x="9769527" y="1840264"/>
            <a:ext cx="1195387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13" name="Text Box 88"/>
          <p:cNvSpPr txBox="1">
            <a:spLocks noChangeArrowheads="1"/>
          </p:cNvSpPr>
          <p:nvPr/>
        </p:nvSpPr>
        <p:spPr bwMode="auto">
          <a:xfrm>
            <a:off x="9912403" y="1340198"/>
            <a:ext cx="11317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power flow</a:t>
            </a:r>
          </a:p>
        </p:txBody>
      </p:sp>
      <p:sp>
        <p:nvSpPr>
          <p:cNvPr id="14" name="Line 87"/>
          <p:cNvSpPr>
            <a:spLocks noChangeShapeType="1"/>
          </p:cNvSpPr>
          <p:nvPr/>
        </p:nvSpPr>
        <p:spPr bwMode="auto">
          <a:xfrm>
            <a:off x="9840964" y="4612060"/>
            <a:ext cx="1285884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15" name="Text Box 88"/>
          <p:cNvSpPr txBox="1">
            <a:spLocks noChangeArrowheads="1"/>
          </p:cNvSpPr>
          <p:nvPr/>
        </p:nvSpPr>
        <p:spPr bwMode="auto">
          <a:xfrm>
            <a:off x="10055279" y="4269156"/>
            <a:ext cx="11317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power flow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354986" y="2624100"/>
            <a:ext cx="813095" cy="1164837"/>
            <a:chOff x="6353397" y="2624099"/>
            <a:chExt cx="813095" cy="11648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6807932" y="3419604"/>
                  <a:ext cx="3585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𝑧</m:t>
                        </m:r>
                      </m:oMath>
                    </m:oMathPara>
                  </a14:m>
                  <a:endParaRPr lang="en-GB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7932" y="3419604"/>
                  <a:ext cx="358560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722686" y="2833212"/>
                  <a:ext cx="372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𝑥</m:t>
                        </m:r>
                      </m:oMath>
                    </m:oMathPara>
                  </a14:m>
                  <a:endParaRPr lang="en-GB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2686" y="2833212"/>
                  <a:ext cx="372794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/>
            <p:cNvCxnSpPr/>
            <p:nvPr/>
          </p:nvCxnSpPr>
          <p:spPr>
            <a:xfrm rot="5400000" flipH="1" flipV="1">
              <a:off x="6278174" y="3181670"/>
              <a:ext cx="506410" cy="9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6353397" y="2624099"/>
                  <a:ext cx="3761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𝑦</m:t>
                        </m:r>
                      </m:oMath>
                    </m:oMathPara>
                  </a14:m>
                  <a:endParaRPr lang="en-GB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3397" y="2624099"/>
                  <a:ext cx="376192" cy="369332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Arrow Connector 19"/>
            <p:cNvCxnSpPr/>
            <p:nvPr/>
          </p:nvCxnSpPr>
          <p:spPr>
            <a:xfrm>
              <a:off x="6531704" y="3435344"/>
              <a:ext cx="617052" cy="9257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6531704" y="2928934"/>
              <a:ext cx="276228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736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1BBB0-96F0-4077-A278-0F3FB5C104D3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HWR vs. Single Spoke Resonator (SSR)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903909" y="1185914"/>
                <a:ext cx="5865514" cy="4986286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GB" sz="2000" dirty="0"/>
                  <a:t>A single spoke resonator (SSR) is another variant of the half-wave TEM mode cavity class.</a:t>
                </a:r>
              </a:p>
              <a:p>
                <a:r>
                  <a:rPr lang="en-GB" sz="2000" dirty="0"/>
                  <a:t>In HWR the outer conductor is coaxial with the inner conductor (with diameter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sz="2000" dirty="0"/>
                  <a:t>) while in the spoke cavities the outer cylinder is co-axial with the beam tube with diameter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 dirty="0"/>
                  <a:t>. It means that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0.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sz="2000" dirty="0"/>
                  <a:t> the SSR has a larger overall physical envelop than the HWR for the same frequency.</a:t>
                </a:r>
              </a:p>
              <a:p>
                <a:r>
                  <a:rPr lang="en-GB" sz="2000" dirty="0"/>
                  <a:t>Thus for low beta applications (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0.1&lt;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&lt;0.25</m:t>
                    </m:r>
                  </m:oMath>
                </a14:m>
                <a:r>
                  <a:rPr lang="en-GB" sz="2000" dirty="0"/>
                  <a:t>) HWRs are chosen  at </a:t>
                </a:r>
                <a14:m>
                  <m:oMath xmlns:m="http://schemas.openxmlformats.org/officeDocument/2006/math"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160 </m:t>
                    </m:r>
                    <m:r>
                      <m:rPr>
                        <m:sty m:val="p"/>
                      </m:rPr>
                      <a:rPr lang="en-GB" sz="2000" i="0" dirty="0" smtClean="0">
                        <a:latin typeface="Cambria Math" panose="02040503050406030204" pitchFamily="18" charset="0"/>
                      </a:rPr>
                      <m:t>MHz</m:t>
                    </m:r>
                  </m:oMath>
                </a14:m>
                <a:r>
                  <a:rPr lang="en-GB" sz="2000" dirty="0"/>
                  <a:t>, while SSRs are preferred at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320</m:t>
                    </m:r>
                    <m:r>
                      <a:rPr lang="en-GB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dirty="0">
                        <a:latin typeface="Cambria Math" panose="02040503050406030204" pitchFamily="18" charset="0"/>
                      </a:rPr>
                      <m:t>MHz</m:t>
                    </m:r>
                  </m:oMath>
                </a14:m>
                <a:r>
                  <a:rPr lang="en-GB" sz="2000" dirty="0"/>
                  <a:t>. </a:t>
                </a:r>
              </a:p>
              <a:p>
                <a:r>
                  <a:rPr lang="en-GB" sz="2000" dirty="0"/>
                  <a:t>The spoke geometry allows an extension along the beam path to provide multiple spokes in a single resonator giving higher effective voltage, but with a narrower transit time acceptance.</a:t>
                </a:r>
              </a:p>
              <a:p>
                <a:pPr>
                  <a:spcBef>
                    <a:spcPts val="600"/>
                  </a:spcBef>
                </a:pPr>
                <a:endParaRPr lang="en-GB" sz="2000" dirty="0"/>
              </a:p>
              <a:p>
                <a:pPr>
                  <a:spcBef>
                    <a:spcPts val="600"/>
                  </a:spcBef>
                </a:pPr>
                <a:endParaRPr lang="en-GB" sz="2000" dirty="0"/>
              </a:p>
              <a:p>
                <a:pPr>
                  <a:spcBef>
                    <a:spcPts val="600"/>
                  </a:spcBef>
                </a:pPr>
                <a:endParaRPr lang="en-GB" sz="2000" dirty="0"/>
              </a:p>
            </p:txBody>
          </p:sp>
        </mc:Choice>
        <mc:Fallback xmlns="">
          <p:sp>
            <p:nvSpPr>
              <p:cNvPr id="7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3909" y="1185914"/>
                <a:ext cx="5865514" cy="4986286"/>
              </a:xfrm>
              <a:blipFill rotWithShape="0">
                <a:blip r:embed="rId2"/>
                <a:stretch>
                  <a:fillRect l="-935" t="-1345" r="-16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7124" y="1185914"/>
            <a:ext cx="3301289" cy="531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55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1BBB0-96F0-4077-A278-0F3FB5C104D3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3221" y="1052736"/>
            <a:ext cx="8136170" cy="525259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Cavity types – QWRs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959339" y="4361671"/>
                <a:ext cx="2680798" cy="923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Typical range: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0.04&lt;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𝛽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&lt;0.2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50 </m:t>
                    </m:r>
                    <m:r>
                      <m:rPr>
                        <m:sty m:val="p"/>
                      </m:rPr>
                      <a:rPr kumimoji="0" lang="en-GB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MHz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≤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𝑓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≤160 </m:t>
                    </m:r>
                    <m:r>
                      <m:rPr>
                        <m:sty m:val="p"/>
                      </m:rPr>
                      <a:rPr kumimoji="0" lang="en-GB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MHz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9339" y="4361671"/>
                <a:ext cx="2680798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456" t="-2632" b="-526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144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1BBB0-96F0-4077-A278-0F3FB5C104D3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Cavity types – HWRs 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6359" y="1000842"/>
            <a:ext cx="8491639" cy="55965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41412" y="4322257"/>
                <a:ext cx="2746586" cy="923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Typical range: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0.1&lt;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𝛽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&lt;0.5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140 </m:t>
                    </m:r>
                    <m:r>
                      <m:rPr>
                        <m:sty m:val="p"/>
                      </m:rPr>
                      <a:rPr kumimoji="0" lang="en-GB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MHz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≤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𝑓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≤325 </m:t>
                    </m:r>
                    <m:r>
                      <m:rPr>
                        <m:sty m:val="p"/>
                      </m:rPr>
                      <a:rPr kumimoji="0" lang="en-GB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MHz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1412" y="4322257"/>
                <a:ext cx="2746586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1556" t="-3311" b="-529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63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1BBB0-96F0-4077-A278-0F3FB5C104D3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Cavity types – SSRs 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087" y="977109"/>
            <a:ext cx="8678911" cy="55182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983756" y="4676981"/>
                <a:ext cx="2746586" cy="923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Typical range: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0.15&lt;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𝛽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&lt;0.7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320 </m:t>
                    </m:r>
                    <m:r>
                      <m:rPr>
                        <m:sty m:val="p"/>
                      </m:rPr>
                      <a:rPr kumimoji="0" lang="en-GB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MHz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≤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𝑓</m:t>
                    </m:r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≤700 </m:t>
                    </m:r>
                    <m:r>
                      <m:rPr>
                        <m:sty m:val="p"/>
                      </m:rPr>
                      <a:rPr kumimoji="0" lang="en-GB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MHz</m:t>
                    </m:r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3756" y="4676981"/>
                <a:ext cx="2746586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1556" t="-3289" b="-46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383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1BBB0-96F0-4077-A278-0F3FB5C104D3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Cavity types – multi-cell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9333" y="1021358"/>
            <a:ext cx="7721315" cy="57512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117932" y="6228020"/>
            <a:ext cx="21927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CH: Crossbar H-mode</a:t>
            </a:r>
          </a:p>
        </p:txBody>
      </p:sp>
    </p:spTree>
    <p:extLst>
      <p:ext uri="{BB962C8B-B14F-4D97-AF65-F5344CB8AC3E}">
        <p14:creationId xmlns:p14="http://schemas.microsoft.com/office/powerpoint/2010/main" val="374091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85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96"/>
          <a:stretch/>
        </p:blipFill>
        <p:spPr>
          <a:xfrm>
            <a:off x="2953299" y="1245476"/>
            <a:ext cx="7376015" cy="492672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03909" y="177802"/>
            <a:ext cx="9475292" cy="812100"/>
          </a:xfrm>
        </p:spPr>
        <p:txBody>
          <a:bodyPr/>
          <a:lstStyle/>
          <a:p>
            <a:r>
              <a:rPr lang="en-GB" dirty="0"/>
              <a:t>Accelerating cavity velocity/frequency chart</a:t>
            </a:r>
          </a:p>
        </p:txBody>
      </p:sp>
    </p:spTree>
    <p:extLst>
      <p:ext uri="{BB962C8B-B14F-4D97-AF65-F5344CB8AC3E}">
        <p14:creationId xmlns:p14="http://schemas.microsoft.com/office/powerpoint/2010/main" val="85117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86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1766" y="1185863"/>
            <a:ext cx="7399081" cy="49863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>
              <a:xfrm>
                <a:off x="1903909" y="177801"/>
                <a:ext cx="9475292" cy="753377"/>
              </a:xfrm>
            </p:spPr>
            <p:txBody>
              <a:bodyPr/>
              <a:lstStyle/>
              <a:p>
                <a:r>
                  <a:rPr lang="en-GB" dirty="0"/>
                  <a:t>Transit Time factor vs.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 for multiple gaps</a:t>
                </a:r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03909" y="177801"/>
                <a:ext cx="9475292" cy="753377"/>
              </a:xfrm>
              <a:blipFill>
                <a:blip r:embed="rId3"/>
                <a:stretch>
                  <a:fillRect b="-3064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941766" y="1552903"/>
                <a:ext cx="953814" cy="5990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3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3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GB" sz="13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3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num>
                        <m:den>
                          <m:r>
                            <a:rPr lang="en-GB" sz="13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GB" sz="13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3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3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13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GB" sz="13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1766" y="1552903"/>
                <a:ext cx="953814" cy="599090"/>
              </a:xfrm>
              <a:prstGeom prst="rect">
                <a:avLst/>
              </a:prstGeom>
              <a:blipFill rotWithShape="0">
                <a:blip r:embed="rId4"/>
                <a:stretch>
                  <a:fillRect l="-2564" t="-23469" r="-3846" b="-489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268290" y="4832131"/>
                <a:ext cx="953814" cy="5990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GB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16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8290" y="4832131"/>
                <a:ext cx="953814" cy="599090"/>
              </a:xfrm>
              <a:prstGeom prst="rect">
                <a:avLst/>
              </a:prstGeom>
              <a:blipFill rotWithShape="0">
                <a:blip r:embed="rId5"/>
                <a:stretch>
                  <a:fillRect t="-36735" r="-15287" b="-714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025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C1BBB0-96F0-4077-A278-0F3FB5C104D3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1903909" y="1185914"/>
                <a:ext cx="5520348" cy="4986286"/>
              </a:xfrm>
            </p:spPr>
            <p:txBody>
              <a:bodyPr>
                <a:noAutofit/>
              </a:bodyPr>
              <a:lstStyle/>
              <a:p>
                <a:r>
                  <a:rPr lang="en-GB" sz="2800" dirty="0"/>
                  <a:t>High velocity spoke cavities with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&gt;0.8</m:t>
                    </m:r>
                  </m:oMath>
                </a14:m>
                <a:r>
                  <a:rPr lang="en-GB" sz="2800" dirty="0"/>
                  <a:t> are being designed as alternative to elliptical cavities</a:t>
                </a:r>
              </a:p>
              <a:p>
                <a:r>
                  <a:rPr lang="en-GB" sz="2800" dirty="0"/>
                  <a:t>Features:</a:t>
                </a:r>
              </a:p>
              <a:p>
                <a:pPr lvl="1"/>
                <a:r>
                  <a:rPr lang="en-GB" sz="2400" dirty="0"/>
                  <a:t>relatively compact</a:t>
                </a:r>
              </a:p>
              <a:p>
                <a:pPr lvl="2"/>
                <a:r>
                  <a:rPr lang="en-GB" sz="2000" dirty="0"/>
                  <a:t>between 20% and 50% smaller (radially) for low-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000" dirty="0"/>
                  <a:t> cavities</a:t>
                </a:r>
              </a:p>
              <a:p>
                <a:pPr lvl="2"/>
                <a:r>
                  <a:rPr lang="en-GB" sz="2000" dirty="0"/>
                  <a:t>for high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000" dirty="0"/>
                  <a:t> diameter close to TM counterparts</a:t>
                </a:r>
              </a:p>
              <a:p>
                <a:pPr lvl="1"/>
                <a:r>
                  <a:rPr lang="en-GB" sz="2400" dirty="0"/>
                  <a:t>allows low frequency at reasonable size</a:t>
                </a:r>
              </a:p>
              <a:p>
                <a:pPr lvl="1"/>
                <a:r>
                  <a:rPr lang="en-GB" sz="2400" dirty="0"/>
                  <a:t>mechanically stable – high shunt impedance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03909" y="1185914"/>
                <a:ext cx="5520348" cy="4986286"/>
              </a:xfrm>
              <a:blipFill>
                <a:blip r:embed="rId2"/>
                <a:stretch>
                  <a:fillRect l="-1987" t="-2078" b="-1589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High-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 spoke cavities</a:t>
                </a:r>
              </a:p>
            </p:txBody>
          </p:sp>
        </mc:Choice>
        <mc:Fallback xmlns="">
          <p:sp>
            <p:nvSpPr>
              <p:cNvPr id="6" name="Tit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263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4365" y="1052735"/>
            <a:ext cx="4448619" cy="5456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19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88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8293" y="1245476"/>
            <a:ext cx="9086028" cy="486711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03909" y="177802"/>
            <a:ext cx="9475292" cy="874934"/>
          </a:xfrm>
        </p:spPr>
        <p:txBody>
          <a:bodyPr/>
          <a:lstStyle/>
          <a:p>
            <a:r>
              <a:rPr lang="en-GB" dirty="0"/>
              <a:t>Deflecting mode cavities</a:t>
            </a:r>
          </a:p>
        </p:txBody>
      </p:sp>
    </p:spTree>
    <p:extLst>
      <p:ext uri="{BB962C8B-B14F-4D97-AF65-F5344CB8AC3E}">
        <p14:creationId xmlns:p14="http://schemas.microsoft.com/office/powerpoint/2010/main" val="33306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89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03909" y="177802"/>
            <a:ext cx="9475292" cy="874934"/>
          </a:xfrm>
        </p:spPr>
        <p:txBody>
          <a:bodyPr/>
          <a:lstStyle/>
          <a:p>
            <a:r>
              <a:rPr lang="en-GB" dirty="0"/>
              <a:t>Prototype HL-LHC Crab Cavity prototypes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636" y="1738628"/>
            <a:ext cx="4292028" cy="36847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6299" y="3923933"/>
            <a:ext cx="4536693" cy="17420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299" y="1738628"/>
            <a:ext cx="4536693" cy="21853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41636" y="1305176"/>
            <a:ext cx="42920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“DQW” (vertical deflection)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36299" y="1305176"/>
            <a:ext cx="453669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GB" dirty="0"/>
              <a:t>“RFD” (vertical deflection)</a:t>
            </a:r>
          </a:p>
        </p:txBody>
      </p:sp>
    </p:spTree>
    <p:extLst>
      <p:ext uri="{BB962C8B-B14F-4D97-AF65-F5344CB8AC3E}">
        <p14:creationId xmlns:p14="http://schemas.microsoft.com/office/powerpoint/2010/main" val="34501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01296" y="801058"/>
            <a:ext cx="3665122" cy="5979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/>
              <p:cNvSpPr>
                <a:spLocks noGrp="1"/>
              </p:cNvSpPr>
              <p:nvPr>
                <p:ph type="title"/>
              </p:nvPr>
            </p:nvSpPr>
            <p:spPr>
              <a:xfrm>
                <a:off x="1905001" y="177801"/>
                <a:ext cx="9472824" cy="658912"/>
              </a:xfrm>
            </p:spPr>
            <p:txBody>
              <a:bodyPr/>
              <a:lstStyle/>
              <a:p>
                <a:r>
                  <a:rPr lang="en-GB" dirty="0"/>
                  <a:t>Waveguide dispersion – phase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905001" y="177801"/>
                <a:ext cx="9472824" cy="658912"/>
              </a:xfrm>
              <a:blipFill>
                <a:blip r:embed="rId2"/>
                <a:stretch>
                  <a:fillRect t="-14815" b="-31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017236" y="801058"/>
                <a:ext cx="4942860" cy="13892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prstClr val="black"/>
                    </a:solidFill>
                  </a:rPr>
                  <a:t>The phase velocity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 is the speed at which the crest (or zero-crossing) travels in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-direction.</a:t>
                </a:r>
              </a:p>
              <a:p>
                <a:r>
                  <a:rPr lang="en-GB" sz="1600" dirty="0">
                    <a:solidFill>
                      <a:prstClr val="black"/>
                    </a:solidFill>
                  </a:rPr>
                  <a:t>Note on the 3 animations on the right that, at constant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GB" sz="1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1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z</m:t>
                        </m:r>
                      </m:sub>
                    </m:sSub>
                    <m:r>
                      <a:rPr lang="en-GB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. Note also that at </a:t>
                </a:r>
                <a14:m>
                  <m:oMath xmlns:m="http://schemas.openxmlformats.org/officeDocument/2006/math">
                    <m:r>
                      <a:rPr lang="en-GB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!</a:t>
                </a:r>
              </a:p>
              <a:p>
                <a:r>
                  <a:rPr lang="en-GB" sz="1600" dirty="0">
                    <a:solidFill>
                      <a:prstClr val="black"/>
                    </a:solidFill>
                  </a:rPr>
                  <a:t>With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!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7236" y="801058"/>
                <a:ext cx="4942860" cy="1389226"/>
              </a:xfrm>
              <a:prstGeom prst="rect">
                <a:avLst/>
              </a:prstGeom>
              <a:blipFill>
                <a:blip r:embed="rId3"/>
                <a:stretch>
                  <a:fillRect l="-740" t="-877" r="-1726" b="-35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997740" y="1351770"/>
                <a:ext cx="127477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solidFill>
                      <a:prstClr val="black"/>
                    </a:solidFill>
                  </a:rPr>
                  <a:t>1:</a:t>
                </a:r>
                <a:br>
                  <a:rPr lang="en-GB" sz="1600" i="1" dirty="0">
                    <a:solidFill>
                      <a:prstClr val="black"/>
                    </a:solidFill>
                  </a:rPr>
                </a:br>
                <a:r>
                  <a:rPr lang="en-GB" sz="1600" i="1" dirty="0">
                    <a:solidFill>
                      <a:prstClr val="black"/>
                    </a:solidFill>
                  </a:rPr>
                  <a:t>a</a:t>
                </a:r>
                <a:r>
                  <a:rPr lang="en-GB" sz="1600" dirty="0">
                    <a:solidFill>
                      <a:prstClr val="black"/>
                    </a:solidFill>
                  </a:rPr>
                  <a:t> = 52 mm,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num>
                      <m:den>
                        <m:sSub>
                          <m:sSubPr>
                            <m:ctrlP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GB" sz="1600" i="1">
                        <a:solidFill>
                          <a:prstClr val="black"/>
                        </a:solidFill>
                        <a:latin typeface="Cambria Math"/>
                      </a:rPr>
                      <m:t>=1.04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7740" y="1351770"/>
                <a:ext cx="1274773" cy="830997"/>
              </a:xfrm>
              <a:prstGeom prst="rect">
                <a:avLst/>
              </a:prstGeom>
              <a:blipFill>
                <a:blip r:embed="rId4"/>
                <a:stretch>
                  <a:fillRect l="-11962" t="-2206" b="-6691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 descr="S3.0EW5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83624" y="836713"/>
            <a:ext cx="3486150" cy="2286000"/>
          </a:xfrm>
          <a:prstGeom prst="rect">
            <a:avLst/>
          </a:prstGeom>
        </p:spPr>
      </p:pic>
      <p:pic>
        <p:nvPicPr>
          <p:cNvPr id="29" name="Picture 28" descr="S3.0EW7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340774" y="2645148"/>
            <a:ext cx="3429000" cy="2286000"/>
          </a:xfrm>
          <a:prstGeom prst="rect">
            <a:avLst/>
          </a:prstGeom>
        </p:spPr>
      </p:pic>
      <p:pic>
        <p:nvPicPr>
          <p:cNvPr id="30" name="Picture 29" descr="S3.0EW144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40774" y="4495041"/>
            <a:ext cx="3429000" cy="228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0569640" y="933756"/>
                <a:ext cx="11350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dirty="0">
                          <a:solidFill>
                            <a:prstClr val="black"/>
                          </a:solidFill>
                          <a:latin typeface="Cambria Math"/>
                        </a:rPr>
                        <m:t>𝑓</m:t>
                      </m:r>
                      <m:r>
                        <a:rPr lang="en-GB" sz="1600" i="1" dirty="0">
                          <a:solidFill>
                            <a:prstClr val="black"/>
                          </a:solidFill>
                          <a:latin typeface="Cambria Math"/>
                        </a:rPr>
                        <m:t>=3 </m:t>
                      </m:r>
                      <m:r>
                        <m:rPr>
                          <m:nor/>
                        </m:rPr>
                        <a:rPr lang="en-GB" sz="1600" dirty="0">
                          <a:solidFill>
                            <a:prstClr val="black"/>
                          </a:solidFill>
                          <a:latin typeface="Cambria Math"/>
                        </a:rPr>
                        <m:t>GHz</m:t>
                      </m:r>
                    </m:oMath>
                  </m:oMathPara>
                </a14:m>
                <a:endParaRPr lang="en-GB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8052" y="933756"/>
                <a:ext cx="1135054" cy="338554"/>
              </a:xfrm>
              <a:prstGeom prst="rect">
                <a:avLst/>
              </a:prstGeom>
              <a:blipFill rotWithShape="0">
                <a:blip r:embed="rId8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997740" y="3137720"/>
                <a:ext cx="137890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solidFill>
                      <a:prstClr val="black"/>
                    </a:solidFill>
                  </a:rPr>
                  <a:t>2:</a:t>
                </a:r>
              </a:p>
              <a:p>
                <a:r>
                  <a:rPr lang="en-GB" sz="1600" i="1" dirty="0">
                    <a:solidFill>
                      <a:prstClr val="black"/>
                    </a:solidFill>
                  </a:rPr>
                  <a:t>a</a:t>
                </a:r>
                <a:r>
                  <a:rPr lang="en-GB" sz="1600" dirty="0">
                    <a:solidFill>
                      <a:prstClr val="black"/>
                    </a:solidFill>
                  </a:rPr>
                  <a:t> = 72.14 mm,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num>
                      <m:den>
                        <m:sSub>
                          <m:sSubPr>
                            <m:ctrlP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GB" sz="1600" i="1">
                        <a:solidFill>
                          <a:prstClr val="black"/>
                        </a:solidFill>
                        <a:latin typeface="Cambria Math"/>
                      </a:rPr>
                      <m:t>=1.44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6152" y="3137719"/>
                <a:ext cx="1378904" cy="830997"/>
              </a:xfrm>
              <a:prstGeom prst="rect">
                <a:avLst/>
              </a:prstGeom>
              <a:blipFill rotWithShape="0">
                <a:blip r:embed="rId9"/>
                <a:stretch>
                  <a:fillRect l="-11062" t="-2206" r="-885" b="-669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997740" y="4923670"/>
                <a:ext cx="137890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solidFill>
                      <a:prstClr val="black"/>
                    </a:solidFill>
                  </a:rPr>
                  <a:t>3:</a:t>
                </a:r>
              </a:p>
              <a:p>
                <a:r>
                  <a:rPr lang="en-GB" sz="1600" i="1" dirty="0">
                    <a:solidFill>
                      <a:prstClr val="black"/>
                    </a:solidFill>
                  </a:rPr>
                  <a:t>a</a:t>
                </a:r>
                <a:r>
                  <a:rPr lang="en-GB" sz="1600" dirty="0">
                    <a:solidFill>
                      <a:prstClr val="black"/>
                    </a:solidFill>
                  </a:rPr>
                  <a:t> = 144.3 mm,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</m:num>
                      <m:den>
                        <m:sSub>
                          <m:sSubPr>
                            <m:ctrlP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GB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en-GB" sz="1600" i="1">
                        <a:solidFill>
                          <a:prstClr val="black"/>
                        </a:solidFill>
                        <a:latin typeface="Cambria Math"/>
                      </a:rPr>
                      <m:t>=2.88</m:t>
                    </m:r>
                  </m:oMath>
                </a14:m>
                <a:r>
                  <a:rPr lang="en-GB" sz="1600" dirty="0">
                    <a:solidFill>
                      <a:prstClr val="black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6152" y="4923669"/>
                <a:ext cx="1378904" cy="830997"/>
              </a:xfrm>
              <a:prstGeom prst="rect">
                <a:avLst/>
              </a:prstGeom>
              <a:blipFill rotWithShape="0">
                <a:blip r:embed="rId10"/>
                <a:stretch>
                  <a:fillRect l="-11062" t="-2206" r="-885" b="-669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Picture 33" descr="Dispersion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095872" y="2203948"/>
            <a:ext cx="3924128" cy="4044031"/>
          </a:xfrm>
          <a:prstGeom prst="rect">
            <a:avLst/>
          </a:prstGeom>
        </p:spPr>
      </p:pic>
      <p:sp>
        <p:nvSpPr>
          <p:cNvPr id="35" name="Oval 34"/>
          <p:cNvSpPr/>
          <p:nvPr/>
        </p:nvSpPr>
        <p:spPr>
          <a:xfrm>
            <a:off x="3115097" y="5905279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3350171" y="5333775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4132734" y="4324117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2520755" y="6247578"/>
                <a:ext cx="2279535" cy="4217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>
                    <a:solidFill>
                      <a:prstClr val="black"/>
                    </a:solidFill>
                  </a:rPr>
                  <a:t>cutoff: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GB" sz="1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en-GB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sz="1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=∞</m:t>
                    </m:r>
                  </m:oMath>
                </a14:m>
                <a:endParaRPr lang="en-GB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0755" y="6247578"/>
                <a:ext cx="2279535" cy="421782"/>
              </a:xfrm>
              <a:prstGeom prst="rect">
                <a:avLst/>
              </a:prstGeom>
              <a:blipFill>
                <a:blip r:embed="rId12"/>
                <a:stretch>
                  <a:fillRect l="-1609" b="-72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3145077" y="573496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388196" y="5175607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204172" y="417547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prstClr val="black"/>
                </a:solidFill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5553855" y="5428219"/>
                <a:ext cx="495072" cy="6135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2267" y="5428218"/>
                <a:ext cx="495072" cy="613501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2209836" y="2274999"/>
                <a:ext cx="43358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8248" y="2274999"/>
                <a:ext cx="433580" cy="338554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4198889" y="2932655"/>
                <a:ext cx="772455" cy="5141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7300" y="2932654"/>
                <a:ext cx="772455" cy="51411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955321" y="4220654"/>
                <a:ext cx="3045001" cy="8198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 anchor="ctr" anchorCtr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GB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GB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sz="16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GB" sz="16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GB" sz="1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GB" sz="1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3732" y="4220654"/>
                <a:ext cx="3045001" cy="819840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3" name="Group 52"/>
          <p:cNvGrpSpPr/>
          <p:nvPr/>
        </p:nvGrpSpPr>
        <p:grpSpPr>
          <a:xfrm>
            <a:off x="7405937" y="2172198"/>
            <a:ext cx="813095" cy="1164837"/>
            <a:chOff x="6353397" y="2624099"/>
            <a:chExt cx="813095" cy="11648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6807932" y="3419604"/>
                  <a:ext cx="3585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𝑧</m:t>
                        </m:r>
                      </m:oMath>
                    </m:oMathPara>
                  </a14:m>
                  <a:endParaRPr lang="en-GB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7932" y="3419604"/>
                  <a:ext cx="358560" cy="369332"/>
                </a:xfrm>
                <a:prstGeom prst="rect">
                  <a:avLst/>
                </a:prstGeom>
                <a:blipFill rotWithShape="0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6722686" y="2833212"/>
                  <a:ext cx="3727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𝑥</m:t>
                        </m:r>
                      </m:oMath>
                    </m:oMathPara>
                  </a14:m>
                  <a:endParaRPr lang="en-GB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2686" y="2833212"/>
                  <a:ext cx="372794" cy="369332"/>
                </a:xfrm>
                <a:prstGeom prst="rect">
                  <a:avLst/>
                </a:prstGeom>
                <a:blipFill rotWithShape="0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6" name="Straight Arrow Connector 55"/>
            <p:cNvCxnSpPr/>
            <p:nvPr/>
          </p:nvCxnSpPr>
          <p:spPr>
            <a:xfrm rot="5400000" flipH="1" flipV="1">
              <a:off x="6278174" y="3181670"/>
              <a:ext cx="506410" cy="93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6353397" y="2624099"/>
                  <a:ext cx="37619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𝑦</m:t>
                        </m:r>
                      </m:oMath>
                    </m:oMathPara>
                  </a14:m>
                  <a:endParaRPr lang="en-GB" i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53397" y="2624099"/>
                  <a:ext cx="376192" cy="369332"/>
                </a:xfrm>
                <a:prstGeom prst="rect">
                  <a:avLst/>
                </a:prstGeom>
                <a:blipFill rotWithShape="0">
                  <a:blip r:embed="rId19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Straight Arrow Connector 57"/>
            <p:cNvCxnSpPr/>
            <p:nvPr/>
          </p:nvCxnSpPr>
          <p:spPr>
            <a:xfrm>
              <a:off x="6531704" y="3435344"/>
              <a:ext cx="617052" cy="9257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6531704" y="2928934"/>
              <a:ext cx="276228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385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90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03909" y="177802"/>
            <a:ext cx="9475292" cy="711432"/>
          </a:xfrm>
        </p:spPr>
        <p:txBody>
          <a:bodyPr/>
          <a:lstStyle/>
          <a:p>
            <a:r>
              <a:rPr lang="en-GB" dirty="0"/>
              <a:t>The real thing (HL-LHC Crab Cavity)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727264" y="1052735"/>
            <a:ext cx="7246757" cy="4752528"/>
            <a:chOff x="1727264" y="1052735"/>
            <a:chExt cx="7246757" cy="475252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0782" y="1052735"/>
              <a:ext cx="7153239" cy="447707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727264" y="5435931"/>
              <a:ext cx="293067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dirty="0"/>
                <a:t>CERN-PHOTO-201708-196-10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055427" y="2971801"/>
            <a:ext cx="4416137" cy="3779439"/>
            <a:chOff x="7055427" y="2971801"/>
            <a:chExt cx="4416137" cy="377943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29709" t="21507" r="19420" b="17987"/>
            <a:stretch/>
          </p:blipFill>
          <p:spPr>
            <a:xfrm>
              <a:off x="7055427" y="2971801"/>
              <a:ext cx="4416137" cy="350173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055427" y="6443463"/>
              <a:ext cx="205190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 anchorCtr="1">
              <a:spAutoFit/>
            </a:bodyPr>
            <a:lstStyle/>
            <a:p>
              <a:r>
                <a:rPr lang="en-GB" sz="1400" dirty="0"/>
                <a:t>CERN-PHOTO-2018-026-5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58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91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Couplers</a:t>
            </a:r>
          </a:p>
        </p:txBody>
      </p:sp>
    </p:spTree>
    <p:extLst>
      <p:ext uri="{BB962C8B-B14F-4D97-AF65-F5344CB8AC3E}">
        <p14:creationId xmlns:p14="http://schemas.microsoft.com/office/powerpoint/2010/main" val="8054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2" y="111766"/>
            <a:ext cx="8072985" cy="787473"/>
          </a:xfrm>
        </p:spPr>
        <p:txBody>
          <a:bodyPr>
            <a:normAutofit/>
          </a:bodyPr>
          <a:lstStyle/>
          <a:p>
            <a:r>
              <a:rPr lang="en-US" dirty="0"/>
              <a:t>Fundamental Power Coupler – FPC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95703-93D4-4BEB-9CE9-B9DD4D45F1FC}" type="slidenum">
              <a:rPr lang="en-US" smtClean="0"/>
              <a:pPr>
                <a:defRPr/>
              </a:pPr>
              <a:t>92</a:t>
            </a:fld>
            <a:endParaRPr lang="en-US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2020050" y="899239"/>
            <a:ext cx="5012054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 </a:t>
            </a:r>
            <a:r>
              <a:rPr lang="en-US" sz="2000" b="1" dirty="0"/>
              <a:t>Fundamental Power Coupler </a:t>
            </a:r>
            <a:r>
              <a:rPr lang="en-US" sz="2000" dirty="0"/>
              <a:t>is the connecting part between the RF transmission line and the RF cavity </a:t>
            </a:r>
          </a:p>
          <a:p>
            <a:r>
              <a:rPr lang="en-US" sz="2000" dirty="0"/>
              <a:t>It is a specific piece of transmission line that also has to provide the cavity vacuum barrier.</a:t>
            </a:r>
          </a:p>
          <a:p>
            <a:r>
              <a:rPr lang="en-US" sz="2000" dirty="0"/>
              <a:t>FPCs are amongst the most critical parts of the RF cavity system in an accelerator!</a:t>
            </a:r>
          </a:p>
          <a:p>
            <a:r>
              <a:rPr lang="en-US" sz="2000" dirty="0"/>
              <a:t>A good RF design, a good mechanical design and a high quality fabrication are essential for an efficient and reliable operation.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217626" y="899237"/>
            <a:ext cx="2167010" cy="2880000"/>
            <a:chOff x="4678323" y="1193594"/>
            <a:chExt cx="2167010" cy="2880000"/>
          </a:xfrm>
        </p:grpSpPr>
        <p:pic>
          <p:nvPicPr>
            <p:cNvPr id="7" name="Picture 1" descr="image00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8323" y="1193594"/>
              <a:ext cx="2167010" cy="28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777460" y="1568344"/>
              <a:ext cx="7793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LHC FPC</a:t>
              </a:r>
              <a:endParaRPr lang="en-GB" sz="14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886751" y="1193596"/>
            <a:ext cx="1016968" cy="2061811"/>
            <a:chOff x="7449135" y="1260567"/>
            <a:chExt cx="1016968" cy="2061811"/>
          </a:xfrm>
        </p:grpSpPr>
        <p:pic>
          <p:nvPicPr>
            <p:cNvPr id="8" name="Picture 2" descr="G:\Departments\AB\Groups\RF\Sections\PM\RF FPC\coupleur SPL\Illustrations\SPL-LHC ENSEMBLE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015049">
              <a:off x="7057619" y="1913894"/>
              <a:ext cx="1800000" cy="1016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551641" y="1260567"/>
              <a:ext cx="7457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SPL FPC</a:t>
              </a:r>
              <a:endParaRPr lang="en-GB" sz="14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158882" y="3481783"/>
            <a:ext cx="1833663" cy="2160000"/>
            <a:chOff x="6837438" y="3512560"/>
            <a:chExt cx="1833663" cy="2160000"/>
          </a:xfrm>
        </p:grpSpPr>
        <p:pic>
          <p:nvPicPr>
            <p:cNvPr id="9" name="Picture 2" descr="G:\Departments\AB\Groups\RF\Sections\PM\RF FPC\coupleur crab cavities\Illustration\13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686" r="35157"/>
            <a:stretch/>
          </p:blipFill>
          <p:spPr bwMode="auto">
            <a:xfrm>
              <a:off x="6837438" y="3512560"/>
              <a:ext cx="1244278" cy="21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649668" y="4932975"/>
              <a:ext cx="1021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HL-LHC FPC</a:t>
              </a:r>
              <a:endParaRPr lang="en-GB" sz="1400" dirty="0"/>
            </a:p>
          </p:txBody>
        </p:sp>
      </p:grpSp>
      <p:sp>
        <p:nvSpPr>
          <p:cNvPr id="15" name="TextBox 14"/>
          <p:cNvSpPr txBox="1"/>
          <p:nvPr/>
        </p:nvSpPr>
        <p:spPr bwMode="auto">
          <a:xfrm>
            <a:off x="8126568" y="6165304"/>
            <a:ext cx="28659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Eric </a:t>
            </a:r>
            <a:r>
              <a:rPr lang="en-GB" sz="1600" dirty="0" err="1"/>
              <a:t>Montesinos</a:t>
            </a:r>
            <a:r>
              <a:rPr lang="en-GB" sz="1600" dirty="0"/>
              <a:t>/CERN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840"/>
          <a:stretch/>
        </p:blipFill>
        <p:spPr>
          <a:xfrm>
            <a:off x="7201231" y="3892253"/>
            <a:ext cx="1881176" cy="2220921"/>
          </a:xfrm>
          <a:prstGeom prst="rect">
            <a:avLst/>
          </a:prstGeom>
        </p:spPr>
      </p:pic>
      <p:pic>
        <p:nvPicPr>
          <p:cNvPr id="20" name="Picture 19" descr="ttf3_cut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184" y="5148344"/>
            <a:ext cx="3411416" cy="153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91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Magnetic (loop) coupling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09F624-0A0A-47BD-ACFF-D29C722547BB}" type="slidenum">
              <a:rPr lang="en-US" smtClean="0"/>
              <a:pPr>
                <a:defRPr/>
              </a:pPr>
              <a:t>93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1991544" y="1052735"/>
                <a:ext cx="8775700" cy="523398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magnetic field of the cavity main mode is intercepted by a coupling loop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coupling can be adjusted by changing the size or the orientation of the loop.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Coupling: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∝∭</m:t>
                    </m:r>
                    <m:acc>
                      <m:accPr>
                        <m:chr m:val="⃗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  <m:r>
                      <a:rPr lang="en-GB" sz="2000" i="1">
                        <a:latin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</m:acc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sz="2000" i="1">
                        <a:latin typeface="Cambria Math" panose="02040503050406030204" pitchFamily="18" charset="0"/>
                      </a:rPr>
                      <m:t>ⅆ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1989956" y="1052735"/>
                <a:ext cx="8775700" cy="5233988"/>
              </a:xfrm>
              <a:prstGeom prst="rect">
                <a:avLst/>
              </a:prstGeom>
              <a:blipFill rotWithShape="0">
                <a:blip r:embed="rId2"/>
                <a:stretch>
                  <a:fillRect l="-625" t="-12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-1" r="1928" b="-693"/>
          <a:stretch/>
        </p:blipFill>
        <p:spPr>
          <a:xfrm>
            <a:off x="3696894" y="2187152"/>
            <a:ext cx="4487339" cy="36901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 bwMode="auto">
              <a:xfrm>
                <a:off x="7123757" y="5622426"/>
                <a:ext cx="435825" cy="437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99755" y="5622426"/>
                <a:ext cx="435825" cy="4374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 flipH="1" flipV="1">
            <a:off x="6776132" y="5070766"/>
            <a:ext cx="438308" cy="58189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 bwMode="auto">
          <a:xfrm>
            <a:off x="6912161" y="2667630"/>
            <a:ext cx="15899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coupling loop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161241" y="3023702"/>
            <a:ext cx="962514" cy="10302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883356" y="3166924"/>
            <a:ext cx="454471" cy="14308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 bwMode="auto">
              <a:xfrm>
                <a:off x="6337825" y="3124790"/>
                <a:ext cx="513730" cy="437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</m:acc>
                        </m:e>
                        <m:sub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13825" y="3124790"/>
                <a:ext cx="513730" cy="437492"/>
              </a:xfrm>
              <a:prstGeom prst="rect">
                <a:avLst/>
              </a:prstGeom>
              <a:blipFill rotWithShape="0">
                <a:blip r:embed="rId5"/>
                <a:stretch>
                  <a:fillRect t="-19718" r="-17857" b="-1126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 bwMode="auto">
          <a:xfrm>
            <a:off x="8100025" y="6165304"/>
            <a:ext cx="25508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David </a:t>
            </a:r>
            <a:r>
              <a:rPr lang="en-GB" sz="1600" dirty="0" err="1"/>
              <a:t>Alesini</a:t>
            </a:r>
            <a:r>
              <a:rPr lang="en-GB" sz="1600" dirty="0"/>
              <a:t>/INFN</a:t>
            </a:r>
          </a:p>
        </p:txBody>
      </p:sp>
    </p:spTree>
    <p:extLst>
      <p:ext uri="{BB962C8B-B14F-4D97-AF65-F5344CB8AC3E}">
        <p14:creationId xmlns:p14="http://schemas.microsoft.com/office/powerpoint/2010/main" val="277932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Electric (antenna) coupling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09F624-0A0A-47BD-ACFF-D29C722547BB}" type="slidenum">
              <a:rPr lang="en-US" smtClean="0"/>
              <a:pPr>
                <a:defRPr/>
              </a:pPr>
              <a:t>94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1991544" y="1064959"/>
                <a:ext cx="8775700" cy="523398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inner conductor of the coaxial feeder line ends in an antenna penetrating into the electric field of the cavity.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coupling can be adjusted by varying the penetration.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Coupling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∝∭</m:t>
                    </m:r>
                    <m:acc>
                      <m:accPr>
                        <m:chr m:val="⃗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en-GB" sz="2000" i="1">
                        <a:latin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acc>
                    <m:r>
                      <a:rPr lang="en-GB" sz="2000" i="1">
                        <a:latin typeface="Cambria Math" panose="02040503050406030204" pitchFamily="18" charset="0"/>
                      </a:rPr>
                      <m:t>ⅆ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1989956" y="1064959"/>
                <a:ext cx="8775700" cy="5233988"/>
              </a:xfrm>
              <a:prstGeom prst="rect">
                <a:avLst/>
              </a:prstGeom>
              <a:blipFill rotWithShape="0">
                <a:blip r:embed="rId2"/>
                <a:stretch>
                  <a:fillRect l="-625" t="-12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098"/>
          <a:stretch/>
        </p:blipFill>
        <p:spPr>
          <a:xfrm>
            <a:off x="4285134" y="2594477"/>
            <a:ext cx="5195243" cy="37634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 bwMode="auto">
              <a:xfrm>
                <a:off x="7992815" y="5621858"/>
                <a:ext cx="412677" cy="437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68813" y="5621858"/>
                <a:ext cx="412677" cy="43749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/>
          <p:nvPr/>
        </p:nvCxnSpPr>
        <p:spPr>
          <a:xfrm flipH="1" flipV="1">
            <a:off x="7645190" y="5070198"/>
            <a:ext cx="438308" cy="58189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285134" y="3740944"/>
            <a:ext cx="1212815" cy="78677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476326" y="4014698"/>
            <a:ext cx="21623" cy="46150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 bwMode="auto">
              <a:xfrm>
                <a:off x="5126001" y="3881585"/>
                <a:ext cx="345158" cy="437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2001" y="3881585"/>
                <a:ext cx="345158" cy="437492"/>
              </a:xfrm>
              <a:prstGeom prst="rect">
                <a:avLst/>
              </a:prstGeom>
              <a:blipFill rotWithShape="0">
                <a:blip r:embed="rId5"/>
                <a:stretch>
                  <a:fillRect t="-19444" r="-28571" b="-972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 bwMode="auto">
          <a:xfrm>
            <a:off x="3239974" y="3423748"/>
            <a:ext cx="10451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antenna</a:t>
            </a:r>
          </a:p>
        </p:txBody>
      </p:sp>
      <p:sp>
        <p:nvSpPr>
          <p:cNvPr id="17" name="TextBox 16"/>
          <p:cNvSpPr txBox="1"/>
          <p:nvPr/>
        </p:nvSpPr>
        <p:spPr bwMode="auto">
          <a:xfrm>
            <a:off x="8100025" y="6165304"/>
            <a:ext cx="25508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David </a:t>
            </a:r>
            <a:r>
              <a:rPr lang="en-GB" sz="1600" dirty="0" err="1"/>
              <a:t>Alesini</a:t>
            </a:r>
            <a:r>
              <a:rPr lang="en-GB" sz="1600" dirty="0"/>
              <a:t>/INFN</a:t>
            </a:r>
          </a:p>
        </p:txBody>
      </p:sp>
    </p:spTree>
    <p:extLst>
      <p:ext uri="{BB962C8B-B14F-4D97-AF65-F5344CB8AC3E}">
        <p14:creationId xmlns:p14="http://schemas.microsoft.com/office/powerpoint/2010/main" val="193653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28-Sep-20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EJ: Cavity Design             EASISchool3          2020 Genoa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black"/>
                </a:solidFill>
              </a:rPr>
              <a:pPr/>
              <a:t>95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Tuners</a:t>
            </a:r>
          </a:p>
        </p:txBody>
      </p:sp>
    </p:spTree>
    <p:extLst>
      <p:ext uri="{BB962C8B-B14F-4D97-AF65-F5344CB8AC3E}">
        <p14:creationId xmlns:p14="http://schemas.microsoft.com/office/powerpoint/2010/main" val="419351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/>
          <p:nvPr/>
        </p:nvSpPr>
        <p:spPr>
          <a:xfrm>
            <a:off x="8878983" y="4100519"/>
            <a:ext cx="1071570" cy="1785950"/>
          </a:xfrm>
          <a:custGeom>
            <a:avLst/>
            <a:gdLst>
              <a:gd name="connsiteX0" fmla="*/ 0 w 1071570"/>
              <a:gd name="connsiteY0" fmla="*/ 892975 h 1785950"/>
              <a:gd name="connsiteX1" fmla="*/ 76354 w 1071570"/>
              <a:gd name="connsiteY1" fmla="*/ 433543 h 1785950"/>
              <a:gd name="connsiteX2" fmla="*/ 535787 w 1071570"/>
              <a:gd name="connsiteY2" fmla="*/ 1 h 1785950"/>
              <a:gd name="connsiteX3" fmla="*/ 995218 w 1071570"/>
              <a:gd name="connsiteY3" fmla="*/ 433545 h 1785950"/>
              <a:gd name="connsiteX4" fmla="*/ 1071571 w 1071570"/>
              <a:gd name="connsiteY4" fmla="*/ 892977 h 1785950"/>
              <a:gd name="connsiteX5" fmla="*/ 995218 w 1071570"/>
              <a:gd name="connsiteY5" fmla="*/ 1352409 h 1785950"/>
              <a:gd name="connsiteX6" fmla="*/ 535786 w 1071570"/>
              <a:gd name="connsiteY6" fmla="*/ 1785952 h 1785950"/>
              <a:gd name="connsiteX7" fmla="*/ 76354 w 1071570"/>
              <a:gd name="connsiteY7" fmla="*/ 1352408 h 1785950"/>
              <a:gd name="connsiteX8" fmla="*/ 1 w 1071570"/>
              <a:gd name="connsiteY8" fmla="*/ 892976 h 1785950"/>
              <a:gd name="connsiteX9" fmla="*/ 0 w 1071570"/>
              <a:gd name="connsiteY9" fmla="*/ 892975 h 17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1570" h="1785950">
                <a:moveTo>
                  <a:pt x="0" y="892975"/>
                </a:moveTo>
                <a:cubicBezTo>
                  <a:pt x="0" y="731129"/>
                  <a:pt x="26392" y="572325"/>
                  <a:pt x="76354" y="433543"/>
                </a:cubicBezTo>
                <a:cubicBezTo>
                  <a:pt x="173183" y="164574"/>
                  <a:pt x="347585" y="0"/>
                  <a:pt x="535787" y="1"/>
                </a:cubicBezTo>
                <a:cubicBezTo>
                  <a:pt x="723988" y="2"/>
                  <a:pt x="898390" y="164576"/>
                  <a:pt x="995218" y="433545"/>
                </a:cubicBezTo>
                <a:cubicBezTo>
                  <a:pt x="1045179" y="572327"/>
                  <a:pt x="1071571" y="731131"/>
                  <a:pt x="1071571" y="892977"/>
                </a:cubicBezTo>
                <a:cubicBezTo>
                  <a:pt x="1071571" y="1054823"/>
                  <a:pt x="1045179" y="1213627"/>
                  <a:pt x="995218" y="1352409"/>
                </a:cubicBezTo>
                <a:cubicBezTo>
                  <a:pt x="898389" y="1621378"/>
                  <a:pt x="723987" y="1785952"/>
                  <a:pt x="535786" y="1785952"/>
                </a:cubicBezTo>
                <a:cubicBezTo>
                  <a:pt x="347585" y="1785952"/>
                  <a:pt x="173183" y="1621377"/>
                  <a:pt x="76354" y="1352408"/>
                </a:cubicBezTo>
                <a:cubicBezTo>
                  <a:pt x="26393" y="1213626"/>
                  <a:pt x="1" y="1054822"/>
                  <a:pt x="1" y="892976"/>
                </a:cubicBezTo>
                <a:lnTo>
                  <a:pt x="0" y="89297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i="1" dirty="0"/>
              <a:t>V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3732" y="111766"/>
            <a:ext cx="6882748" cy="787473"/>
          </a:xfrm>
        </p:spPr>
        <p:txBody>
          <a:bodyPr>
            <a:normAutofit/>
          </a:bodyPr>
          <a:lstStyle/>
          <a:p>
            <a:r>
              <a:rPr lang="en-GB" sz="4000" dirty="0"/>
              <a:t>Small boundary perturbation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28-Sep-20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EJ: Cavity Design             EASISchool3          2020 Genoa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AE0A-2C7B-476D-921A-DB40558571D2}" type="slidenum">
              <a:rPr lang="en-GB" smtClean="0"/>
              <a:pPr/>
              <a:t>96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025015" y="1052736"/>
                <a:ext cx="8823514" cy="5305204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Perturbation calculation is used to understand the basics for cavity tuning – it is used to analyse the sensitivity to (small) surface geometry perturbations.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This is relevant to understand the effect of fabrication tolerances.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Intentional surface deformation or introduced obstacles can be used to tune the cavity.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basic idea of the perturbation theory is use a known solution (in this case the unperturbed cavity) and assume that the deviation from it is only small. We just used this to calculate the losses (assuming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2000" dirty="0"/>
                  <a:t> would be that without losses).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result of this calculation leads to a convenient expression for the (de)tuning:</a:t>
                </a:r>
              </a:p>
              <a:p>
                <a:endParaRPr lang="en-GB" sz="2000" dirty="0"/>
              </a:p>
              <a:p>
                <a:endParaRPr lang="en-GB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∭"/>
                              <m:supHide m:val="on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  <m:brk m:alnAt="7"/>
                                </m:rPr>
                                <a:rPr lang="en-GB" sz="200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  <m:sup/>
                            <m:e>
                              <m:d>
                                <m:d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  <m:t>𝐻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  <m:sSup>
                                    <m:sSup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</a:rPr>
                                <m:t>ⅆ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∭"/>
                              <m:supHide m:val="on"/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sub>
                            <m:sup/>
                            <m:e>
                              <m:d>
                                <m:d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  <m:t>𝐻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  <m:sSup>
                                    <m:sSupPr>
                                      <m:ctrlP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n-GB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20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GB" sz="20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ⅆ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2023427" y="1052736"/>
                <a:ext cx="8823514" cy="5305204"/>
              </a:xfrm>
              <a:prstGeom prst="rect">
                <a:avLst/>
              </a:prstGeom>
              <a:blipFill rotWithShape="0">
                <a:blip r:embed="rId2"/>
                <a:stretch>
                  <a:fillRect l="-622" t="-1264" r="-13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reeform 18"/>
          <p:cNvSpPr/>
          <p:nvPr/>
        </p:nvSpPr>
        <p:spPr>
          <a:xfrm>
            <a:off x="2878191" y="4100519"/>
            <a:ext cx="1071570" cy="1785950"/>
          </a:xfrm>
          <a:custGeom>
            <a:avLst/>
            <a:gdLst>
              <a:gd name="connsiteX0" fmla="*/ 0 w 1071570"/>
              <a:gd name="connsiteY0" fmla="*/ 892975 h 1785950"/>
              <a:gd name="connsiteX1" fmla="*/ 76354 w 1071570"/>
              <a:gd name="connsiteY1" fmla="*/ 433543 h 1785950"/>
              <a:gd name="connsiteX2" fmla="*/ 535787 w 1071570"/>
              <a:gd name="connsiteY2" fmla="*/ 1 h 1785950"/>
              <a:gd name="connsiteX3" fmla="*/ 995218 w 1071570"/>
              <a:gd name="connsiteY3" fmla="*/ 433545 h 1785950"/>
              <a:gd name="connsiteX4" fmla="*/ 1071571 w 1071570"/>
              <a:gd name="connsiteY4" fmla="*/ 892977 h 1785950"/>
              <a:gd name="connsiteX5" fmla="*/ 995218 w 1071570"/>
              <a:gd name="connsiteY5" fmla="*/ 1352409 h 1785950"/>
              <a:gd name="connsiteX6" fmla="*/ 535786 w 1071570"/>
              <a:gd name="connsiteY6" fmla="*/ 1785952 h 1785950"/>
              <a:gd name="connsiteX7" fmla="*/ 76354 w 1071570"/>
              <a:gd name="connsiteY7" fmla="*/ 1352408 h 1785950"/>
              <a:gd name="connsiteX8" fmla="*/ 1 w 1071570"/>
              <a:gd name="connsiteY8" fmla="*/ 892976 h 1785950"/>
              <a:gd name="connsiteX9" fmla="*/ 0 w 1071570"/>
              <a:gd name="connsiteY9" fmla="*/ 892975 h 178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71570" h="1785950">
                <a:moveTo>
                  <a:pt x="0" y="892975"/>
                </a:moveTo>
                <a:cubicBezTo>
                  <a:pt x="0" y="731129"/>
                  <a:pt x="26392" y="572325"/>
                  <a:pt x="76354" y="433543"/>
                </a:cubicBezTo>
                <a:cubicBezTo>
                  <a:pt x="173183" y="164574"/>
                  <a:pt x="347585" y="0"/>
                  <a:pt x="535787" y="1"/>
                </a:cubicBezTo>
                <a:cubicBezTo>
                  <a:pt x="723988" y="2"/>
                  <a:pt x="898390" y="164576"/>
                  <a:pt x="995218" y="433545"/>
                </a:cubicBezTo>
                <a:cubicBezTo>
                  <a:pt x="1045179" y="572327"/>
                  <a:pt x="1071571" y="731131"/>
                  <a:pt x="1071571" y="892977"/>
                </a:cubicBezTo>
                <a:cubicBezTo>
                  <a:pt x="1071571" y="1054823"/>
                  <a:pt x="1045179" y="1213627"/>
                  <a:pt x="995218" y="1352409"/>
                </a:cubicBezTo>
                <a:cubicBezTo>
                  <a:pt x="898389" y="1621378"/>
                  <a:pt x="723987" y="1785952"/>
                  <a:pt x="535786" y="1785952"/>
                </a:cubicBezTo>
                <a:cubicBezTo>
                  <a:pt x="347585" y="1785952"/>
                  <a:pt x="173183" y="1621377"/>
                  <a:pt x="76354" y="1352408"/>
                </a:cubicBezTo>
                <a:cubicBezTo>
                  <a:pt x="26393" y="1213626"/>
                  <a:pt x="1" y="1054822"/>
                  <a:pt x="1" y="892976"/>
                </a:cubicBezTo>
                <a:lnTo>
                  <a:pt x="0" y="89297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i="1" dirty="0"/>
              <a:t>V</a:t>
            </a:r>
          </a:p>
        </p:txBody>
      </p:sp>
      <p:sp>
        <p:nvSpPr>
          <p:cNvPr id="24" name="Freeform 23"/>
          <p:cNvSpPr/>
          <p:nvPr/>
        </p:nvSpPr>
        <p:spPr>
          <a:xfrm>
            <a:off x="8878985" y="4098109"/>
            <a:ext cx="1071571" cy="1788362"/>
          </a:xfrm>
          <a:custGeom>
            <a:avLst/>
            <a:gdLst>
              <a:gd name="connsiteX0" fmla="*/ 0 w 1071570"/>
              <a:gd name="connsiteY0" fmla="*/ 892975 h 1785950"/>
              <a:gd name="connsiteX1" fmla="*/ 76354 w 1071570"/>
              <a:gd name="connsiteY1" fmla="*/ 433543 h 1785950"/>
              <a:gd name="connsiteX2" fmla="*/ 535787 w 1071570"/>
              <a:gd name="connsiteY2" fmla="*/ 1 h 1785950"/>
              <a:gd name="connsiteX3" fmla="*/ 995218 w 1071570"/>
              <a:gd name="connsiteY3" fmla="*/ 433545 h 1785950"/>
              <a:gd name="connsiteX4" fmla="*/ 1071571 w 1071570"/>
              <a:gd name="connsiteY4" fmla="*/ 892977 h 1785950"/>
              <a:gd name="connsiteX5" fmla="*/ 995218 w 1071570"/>
              <a:gd name="connsiteY5" fmla="*/ 1352409 h 1785950"/>
              <a:gd name="connsiteX6" fmla="*/ 535786 w 1071570"/>
              <a:gd name="connsiteY6" fmla="*/ 1785952 h 1785950"/>
              <a:gd name="connsiteX7" fmla="*/ 76354 w 1071570"/>
              <a:gd name="connsiteY7" fmla="*/ 1352408 h 1785950"/>
              <a:gd name="connsiteX8" fmla="*/ 1 w 1071570"/>
              <a:gd name="connsiteY8" fmla="*/ 892976 h 1785950"/>
              <a:gd name="connsiteX9" fmla="*/ 0 w 1071570"/>
              <a:gd name="connsiteY9" fmla="*/ 892975 h 1785950"/>
              <a:gd name="connsiteX0" fmla="*/ 0 w 1071571"/>
              <a:gd name="connsiteY0" fmla="*/ 928719 h 1821696"/>
              <a:gd name="connsiteX1" fmla="*/ 76354 w 1071571"/>
              <a:gd name="connsiteY1" fmla="*/ 469287 h 1821696"/>
              <a:gd name="connsiteX2" fmla="*/ 535787 w 1071571"/>
              <a:gd name="connsiteY2" fmla="*/ 35745 h 1821696"/>
              <a:gd name="connsiteX3" fmla="*/ 888190 w 1071571"/>
              <a:gd name="connsiteY3" fmla="*/ 254817 h 1821696"/>
              <a:gd name="connsiteX4" fmla="*/ 995218 w 1071571"/>
              <a:gd name="connsiteY4" fmla="*/ 469289 h 1821696"/>
              <a:gd name="connsiteX5" fmla="*/ 1071571 w 1071571"/>
              <a:gd name="connsiteY5" fmla="*/ 928721 h 1821696"/>
              <a:gd name="connsiteX6" fmla="*/ 995218 w 1071571"/>
              <a:gd name="connsiteY6" fmla="*/ 1388153 h 1821696"/>
              <a:gd name="connsiteX7" fmla="*/ 535786 w 1071571"/>
              <a:gd name="connsiteY7" fmla="*/ 1821696 h 1821696"/>
              <a:gd name="connsiteX8" fmla="*/ 76354 w 1071571"/>
              <a:gd name="connsiteY8" fmla="*/ 1388152 h 1821696"/>
              <a:gd name="connsiteX9" fmla="*/ 1 w 1071571"/>
              <a:gd name="connsiteY9" fmla="*/ 928720 h 1821696"/>
              <a:gd name="connsiteX10" fmla="*/ 0 w 1071571"/>
              <a:gd name="connsiteY10" fmla="*/ 928719 h 1821696"/>
              <a:gd name="connsiteX0" fmla="*/ 0 w 1071571"/>
              <a:gd name="connsiteY0" fmla="*/ 892975 h 1785952"/>
              <a:gd name="connsiteX1" fmla="*/ 76354 w 1071571"/>
              <a:gd name="connsiteY1" fmla="*/ 433543 h 1785952"/>
              <a:gd name="connsiteX2" fmla="*/ 535787 w 1071571"/>
              <a:gd name="connsiteY2" fmla="*/ 1 h 1785952"/>
              <a:gd name="connsiteX3" fmla="*/ 888190 w 1071571"/>
              <a:gd name="connsiteY3" fmla="*/ 219073 h 1785952"/>
              <a:gd name="connsiteX4" fmla="*/ 995218 w 1071571"/>
              <a:gd name="connsiteY4" fmla="*/ 433545 h 1785952"/>
              <a:gd name="connsiteX5" fmla="*/ 1071571 w 1071571"/>
              <a:gd name="connsiteY5" fmla="*/ 892977 h 1785952"/>
              <a:gd name="connsiteX6" fmla="*/ 995218 w 1071571"/>
              <a:gd name="connsiteY6" fmla="*/ 1352409 h 1785952"/>
              <a:gd name="connsiteX7" fmla="*/ 535786 w 1071571"/>
              <a:gd name="connsiteY7" fmla="*/ 1785952 h 1785952"/>
              <a:gd name="connsiteX8" fmla="*/ 76354 w 1071571"/>
              <a:gd name="connsiteY8" fmla="*/ 1352408 h 1785952"/>
              <a:gd name="connsiteX9" fmla="*/ 1 w 1071571"/>
              <a:gd name="connsiteY9" fmla="*/ 892976 h 1785952"/>
              <a:gd name="connsiteX10" fmla="*/ 0 w 1071571"/>
              <a:gd name="connsiteY10" fmla="*/ 892975 h 1785952"/>
              <a:gd name="connsiteX0" fmla="*/ 0 w 1071571"/>
              <a:gd name="connsiteY0" fmla="*/ 895385 h 1788362"/>
              <a:gd name="connsiteX1" fmla="*/ 76354 w 1071571"/>
              <a:gd name="connsiteY1" fmla="*/ 435953 h 1788362"/>
              <a:gd name="connsiteX2" fmla="*/ 535787 w 1071571"/>
              <a:gd name="connsiteY2" fmla="*/ 2411 h 1788362"/>
              <a:gd name="connsiteX3" fmla="*/ 888190 w 1071571"/>
              <a:gd name="connsiteY3" fmla="*/ 221483 h 1788362"/>
              <a:gd name="connsiteX4" fmla="*/ 995218 w 1071571"/>
              <a:gd name="connsiteY4" fmla="*/ 435955 h 1788362"/>
              <a:gd name="connsiteX5" fmla="*/ 1071571 w 1071571"/>
              <a:gd name="connsiteY5" fmla="*/ 895387 h 1788362"/>
              <a:gd name="connsiteX6" fmla="*/ 995218 w 1071571"/>
              <a:gd name="connsiteY6" fmla="*/ 1354819 h 1788362"/>
              <a:gd name="connsiteX7" fmla="*/ 535786 w 1071571"/>
              <a:gd name="connsiteY7" fmla="*/ 1788362 h 1788362"/>
              <a:gd name="connsiteX8" fmla="*/ 76354 w 1071571"/>
              <a:gd name="connsiteY8" fmla="*/ 1354818 h 1788362"/>
              <a:gd name="connsiteX9" fmla="*/ 1 w 1071571"/>
              <a:gd name="connsiteY9" fmla="*/ 895386 h 1788362"/>
              <a:gd name="connsiteX10" fmla="*/ 0 w 1071571"/>
              <a:gd name="connsiteY10" fmla="*/ 895385 h 1788362"/>
              <a:gd name="connsiteX0" fmla="*/ 0 w 1071571"/>
              <a:gd name="connsiteY0" fmla="*/ 895385 h 1788362"/>
              <a:gd name="connsiteX1" fmla="*/ 76354 w 1071571"/>
              <a:gd name="connsiteY1" fmla="*/ 435953 h 1788362"/>
              <a:gd name="connsiteX2" fmla="*/ 535787 w 1071571"/>
              <a:gd name="connsiteY2" fmla="*/ 2411 h 1788362"/>
              <a:gd name="connsiteX3" fmla="*/ 785818 w 1071571"/>
              <a:gd name="connsiteY3" fmla="*/ 288162 h 1788362"/>
              <a:gd name="connsiteX4" fmla="*/ 995218 w 1071571"/>
              <a:gd name="connsiteY4" fmla="*/ 435955 h 1788362"/>
              <a:gd name="connsiteX5" fmla="*/ 1071571 w 1071571"/>
              <a:gd name="connsiteY5" fmla="*/ 895387 h 1788362"/>
              <a:gd name="connsiteX6" fmla="*/ 995218 w 1071571"/>
              <a:gd name="connsiteY6" fmla="*/ 1354819 h 1788362"/>
              <a:gd name="connsiteX7" fmla="*/ 535786 w 1071571"/>
              <a:gd name="connsiteY7" fmla="*/ 1788362 h 1788362"/>
              <a:gd name="connsiteX8" fmla="*/ 76354 w 1071571"/>
              <a:gd name="connsiteY8" fmla="*/ 1354818 h 1788362"/>
              <a:gd name="connsiteX9" fmla="*/ 1 w 1071571"/>
              <a:gd name="connsiteY9" fmla="*/ 895386 h 1788362"/>
              <a:gd name="connsiteX10" fmla="*/ 0 w 1071571"/>
              <a:gd name="connsiteY10" fmla="*/ 895385 h 1788362"/>
              <a:gd name="connsiteX0" fmla="*/ 0 w 1071571"/>
              <a:gd name="connsiteY0" fmla="*/ 895385 h 1788362"/>
              <a:gd name="connsiteX1" fmla="*/ 76354 w 1071571"/>
              <a:gd name="connsiteY1" fmla="*/ 435953 h 1788362"/>
              <a:gd name="connsiteX2" fmla="*/ 535787 w 1071571"/>
              <a:gd name="connsiteY2" fmla="*/ 2411 h 1788362"/>
              <a:gd name="connsiteX3" fmla="*/ 714380 w 1071571"/>
              <a:gd name="connsiteY3" fmla="*/ 288162 h 1788362"/>
              <a:gd name="connsiteX4" fmla="*/ 995218 w 1071571"/>
              <a:gd name="connsiteY4" fmla="*/ 435955 h 1788362"/>
              <a:gd name="connsiteX5" fmla="*/ 1071571 w 1071571"/>
              <a:gd name="connsiteY5" fmla="*/ 895387 h 1788362"/>
              <a:gd name="connsiteX6" fmla="*/ 995218 w 1071571"/>
              <a:gd name="connsiteY6" fmla="*/ 1354819 h 1788362"/>
              <a:gd name="connsiteX7" fmla="*/ 535786 w 1071571"/>
              <a:gd name="connsiteY7" fmla="*/ 1788362 h 1788362"/>
              <a:gd name="connsiteX8" fmla="*/ 76354 w 1071571"/>
              <a:gd name="connsiteY8" fmla="*/ 1354818 h 1788362"/>
              <a:gd name="connsiteX9" fmla="*/ 1 w 1071571"/>
              <a:gd name="connsiteY9" fmla="*/ 895386 h 1788362"/>
              <a:gd name="connsiteX10" fmla="*/ 0 w 1071571"/>
              <a:gd name="connsiteY10" fmla="*/ 895385 h 1788362"/>
              <a:gd name="connsiteX0" fmla="*/ 0 w 1071571"/>
              <a:gd name="connsiteY0" fmla="*/ 895385 h 1788362"/>
              <a:gd name="connsiteX1" fmla="*/ 76354 w 1071571"/>
              <a:gd name="connsiteY1" fmla="*/ 435953 h 1788362"/>
              <a:gd name="connsiteX2" fmla="*/ 535787 w 1071571"/>
              <a:gd name="connsiteY2" fmla="*/ 2411 h 1788362"/>
              <a:gd name="connsiteX3" fmla="*/ 714380 w 1071571"/>
              <a:gd name="connsiteY3" fmla="*/ 288162 h 1788362"/>
              <a:gd name="connsiteX4" fmla="*/ 995218 w 1071571"/>
              <a:gd name="connsiteY4" fmla="*/ 435955 h 1788362"/>
              <a:gd name="connsiteX5" fmla="*/ 1071571 w 1071571"/>
              <a:gd name="connsiteY5" fmla="*/ 895387 h 1788362"/>
              <a:gd name="connsiteX6" fmla="*/ 995218 w 1071571"/>
              <a:gd name="connsiteY6" fmla="*/ 1354819 h 1788362"/>
              <a:gd name="connsiteX7" fmla="*/ 535786 w 1071571"/>
              <a:gd name="connsiteY7" fmla="*/ 1788362 h 1788362"/>
              <a:gd name="connsiteX8" fmla="*/ 76354 w 1071571"/>
              <a:gd name="connsiteY8" fmla="*/ 1354818 h 1788362"/>
              <a:gd name="connsiteX9" fmla="*/ 1 w 1071571"/>
              <a:gd name="connsiteY9" fmla="*/ 895386 h 1788362"/>
              <a:gd name="connsiteX10" fmla="*/ 0 w 1071571"/>
              <a:gd name="connsiteY10" fmla="*/ 895385 h 178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71571" h="1788362">
                <a:moveTo>
                  <a:pt x="0" y="895385"/>
                </a:moveTo>
                <a:cubicBezTo>
                  <a:pt x="0" y="733539"/>
                  <a:pt x="26392" y="574735"/>
                  <a:pt x="76354" y="435953"/>
                </a:cubicBezTo>
                <a:cubicBezTo>
                  <a:pt x="173183" y="166984"/>
                  <a:pt x="347585" y="2410"/>
                  <a:pt x="535787" y="2411"/>
                </a:cubicBezTo>
                <a:cubicBezTo>
                  <a:pt x="730582" y="0"/>
                  <a:pt x="637808" y="215905"/>
                  <a:pt x="714380" y="288162"/>
                </a:cubicBezTo>
                <a:cubicBezTo>
                  <a:pt x="790952" y="360419"/>
                  <a:pt x="964654" y="323638"/>
                  <a:pt x="995218" y="435955"/>
                </a:cubicBezTo>
                <a:cubicBezTo>
                  <a:pt x="1045179" y="574737"/>
                  <a:pt x="1071571" y="733541"/>
                  <a:pt x="1071571" y="895387"/>
                </a:cubicBezTo>
                <a:cubicBezTo>
                  <a:pt x="1071571" y="1057233"/>
                  <a:pt x="1045179" y="1216037"/>
                  <a:pt x="995218" y="1354819"/>
                </a:cubicBezTo>
                <a:cubicBezTo>
                  <a:pt x="898389" y="1623788"/>
                  <a:pt x="723987" y="1788362"/>
                  <a:pt x="535786" y="1788362"/>
                </a:cubicBezTo>
                <a:cubicBezTo>
                  <a:pt x="347585" y="1788362"/>
                  <a:pt x="173183" y="1623787"/>
                  <a:pt x="76354" y="1354818"/>
                </a:cubicBezTo>
                <a:cubicBezTo>
                  <a:pt x="26393" y="1216036"/>
                  <a:pt x="1" y="1057232"/>
                  <a:pt x="1" y="895386"/>
                </a:cubicBezTo>
                <a:lnTo>
                  <a:pt x="0" y="89538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i="1" dirty="0"/>
              <a:t>       </a:t>
            </a:r>
            <a:r>
              <a:rPr lang="el-GR" sz="1100" i="1" dirty="0"/>
              <a:t>Δ</a:t>
            </a:r>
            <a:r>
              <a:rPr lang="en-GB" sz="1100" i="1" dirty="0"/>
              <a:t>V</a:t>
            </a:r>
            <a:endParaRPr lang="en-GB" sz="2400" i="1" dirty="0"/>
          </a:p>
          <a:p>
            <a:pPr algn="ctr"/>
            <a:endParaRPr lang="en-GB" sz="2400" i="1" dirty="0"/>
          </a:p>
          <a:p>
            <a:pPr algn="ctr"/>
            <a:endParaRPr lang="en-GB" sz="2400" i="1" dirty="0"/>
          </a:p>
          <a:p>
            <a:pPr algn="ctr"/>
            <a:endParaRPr lang="en-GB" sz="2400" i="1" dirty="0"/>
          </a:p>
          <a:p>
            <a:pPr algn="ctr"/>
            <a:endParaRPr lang="en-GB" sz="2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 bwMode="auto">
              <a:xfrm>
                <a:off x="2527386" y="5953763"/>
                <a:ext cx="177317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/>
                  <a:t>unperturbed: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25798" y="5953763"/>
                <a:ext cx="177317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405" t="-10000" b="-266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 bwMode="auto">
              <a:xfrm>
                <a:off x="8701146" y="5953763"/>
                <a:ext cx="142724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/>
                  <a:t>perturbed: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99557" y="5953763"/>
                <a:ext cx="1427249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2991" t="-10000" b="-266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 bwMode="auto">
          <a:xfrm>
            <a:off x="5312348" y="5805264"/>
            <a:ext cx="23309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2400" b="1" i="1" dirty="0"/>
              <a:t>Slater’s Theorem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0206283" y="4411373"/>
            <a:ext cx="1508718" cy="1685802"/>
            <a:chOff x="4834812" y="654868"/>
            <a:chExt cx="1508718" cy="1685802"/>
          </a:xfrm>
        </p:grpSpPr>
        <p:sp>
          <p:nvSpPr>
            <p:cNvPr id="14" name="TextBox 13"/>
            <p:cNvSpPr txBox="1"/>
            <p:nvPr/>
          </p:nvSpPr>
          <p:spPr>
            <a:xfrm>
              <a:off x="4834812" y="1879005"/>
              <a:ext cx="1508718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pPr algn="ctr"/>
              <a:r>
                <a:rPr lang="en-GB" sz="1200" dirty="0"/>
                <a:t>John C. Slater</a:t>
              </a:r>
              <a:br>
                <a:rPr lang="en-GB" sz="1200" dirty="0"/>
              </a:br>
              <a:r>
                <a:rPr lang="en-GB" sz="1200" dirty="0"/>
                <a:t>1900 – 1976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46" b="28314"/>
            <a:stretch/>
          </p:blipFill>
          <p:spPr>
            <a:xfrm>
              <a:off x="4834812" y="654868"/>
              <a:ext cx="1508718" cy="12241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230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Lorentz force detuning (“</a:t>
            </a:r>
            <a:r>
              <a:rPr lang="en-GB" i="1" dirty="0"/>
              <a:t>LFD</a:t>
            </a:r>
            <a:r>
              <a:rPr lang="en-GB" dirty="0"/>
              <a:t>”)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09F624-0A0A-47BD-ACFF-D29C722547BB}" type="slidenum">
              <a:rPr lang="en-US" smtClean="0"/>
              <a:pPr>
                <a:defRPr/>
              </a:pPr>
              <a:t>97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2000820" y="1123950"/>
                <a:ext cx="8775700" cy="5233988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 presence of electromagnetic fields inside the cavity lead to a mechanical pressure on the cavity.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Radiation pressure: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sz="20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</m:d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d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Deformation of the cavity shape: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Frequency shift: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𝑎𝑐𝑐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/>
                  <a:t>; typical: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≈−</m:t>
                    </m:r>
                    <m:f>
                      <m:fPr>
                        <m:type m:val="li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1…10</m:t>
                            </m:r>
                          </m:e>
                        </m:d>
                        <m:r>
                          <m:rPr>
                            <m:nor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Hz</m:t>
                        </m:r>
                      </m:num>
                      <m:den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GB" sz="2000">
                                        <a:latin typeface="Cambria Math" panose="02040503050406030204" pitchFamily="18" charset="0"/>
                                      </a:rPr>
                                      <m:t>MV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GB" sz="2000"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GB" sz="20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This requires good stiffness – and the possibility to tune rapidly!</a:t>
                </a: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1999232" y="1123950"/>
                <a:ext cx="8775700" cy="5233988"/>
              </a:xfrm>
              <a:prstGeom prst="rect">
                <a:avLst/>
              </a:prstGeom>
              <a:blipFill rotWithShape="0">
                <a:blip r:embed="rId2"/>
                <a:stretch>
                  <a:fillRect l="-625" t="-1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1785" y="3041648"/>
            <a:ext cx="5453770" cy="217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87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8400" y="111766"/>
            <a:ext cx="8755200" cy="787473"/>
          </a:xfrm>
        </p:spPr>
        <p:txBody>
          <a:bodyPr/>
          <a:lstStyle/>
          <a:p>
            <a:r>
              <a:rPr lang="en-GB" dirty="0"/>
              <a:t>Tuner principle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28-Sep-20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4A747-DAF7-4486-B50A-4BF81B676706}" type="slidenum">
              <a:rPr lang="en-US" smtClean="0"/>
              <a:pPr>
                <a:defRPr/>
              </a:pPr>
              <a:t>98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2021873" y="899237"/>
            <a:ext cx="8775700" cy="5233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Slow tuners: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compensate for mechanical tolerances,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realized with stepper motor drives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Fast tuners: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compensate Lorentz-force detuning and reactive beam loading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realized with piezo crystal (lead </a:t>
            </a:r>
            <a:r>
              <a:rPr lang="en-GB" sz="1800" dirty="0" err="1"/>
              <a:t>zirconate</a:t>
            </a:r>
            <a:r>
              <a:rPr lang="en-GB" sz="1800" dirty="0"/>
              <a:t> </a:t>
            </a:r>
            <a:r>
              <a:rPr lang="en-GB" sz="1800" dirty="0" err="1"/>
              <a:t>titanate</a:t>
            </a:r>
            <a:r>
              <a:rPr lang="en-GB" sz="1800" dirty="0"/>
              <a:t> – PZT)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Tuning of SC cavities is often realized by deforming the cavity: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264" y="3729815"/>
            <a:ext cx="4657434" cy="257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 bwMode="auto">
          <a:xfrm>
            <a:off x="8769434" y="6133225"/>
            <a:ext cx="20790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courtesy: </a:t>
            </a:r>
            <a:r>
              <a:rPr lang="en-GB" sz="1600" dirty="0" err="1"/>
              <a:t>Eiji</a:t>
            </a:r>
            <a:r>
              <a:rPr lang="en-GB" sz="1600" dirty="0"/>
              <a:t> </a:t>
            </a:r>
            <a:r>
              <a:rPr lang="en-GB" sz="1600" dirty="0" err="1"/>
              <a:t>Kako</a:t>
            </a:r>
            <a:r>
              <a:rPr lang="en-GB" sz="1600" dirty="0"/>
              <a:t>/KEK</a:t>
            </a:r>
          </a:p>
        </p:txBody>
      </p:sp>
    </p:spTree>
    <p:extLst>
      <p:ext uri="{BB962C8B-B14F-4D97-AF65-F5344CB8AC3E}">
        <p14:creationId xmlns:p14="http://schemas.microsoft.com/office/powerpoint/2010/main" val="54674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177801"/>
            <a:ext cx="9472824" cy="736586"/>
          </a:xfrm>
        </p:spPr>
        <p:txBody>
          <a:bodyPr/>
          <a:lstStyle/>
          <a:p>
            <a:r>
              <a:rPr lang="en-GB" dirty="0"/>
              <a:t>Blade tuner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28-Sep-20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EJ: Cavity Design             EASISchool3          2020 Genoa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4A747-DAF7-4486-B50A-4BF81B676706}" type="slidenum">
              <a:rPr kumimoji="0" lang="en-US" sz="1000" b="0" i="0" u="none" strike="noStrike" kern="1200" cap="all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99</a:t>
            </a:fld>
            <a:endParaRPr kumimoji="0" lang="en-US" sz="1000" b="0" i="0" u="none" strike="noStrike" kern="1200" cap="all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261" y="975180"/>
            <a:ext cx="6336704" cy="2864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845" y="3378702"/>
            <a:ext cx="2928225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20100209Di-01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0327" y="975181"/>
            <a:ext cx="2699675" cy="216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 bwMode="auto">
          <a:xfrm>
            <a:off x="8700299" y="6133225"/>
            <a:ext cx="20790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courtesy: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Eiji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Kako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/KEK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2" y="3900701"/>
            <a:ext cx="5775325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Developed 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ゴシック" panose="020B0609070205080204" pitchFamily="49" charset="-128"/>
                <a:cs typeface="+mn-cs"/>
              </a:rPr>
              <a:t>by INFN Milano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Azimuthal 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ゴシック" panose="020B0609070205080204" pitchFamily="49" charset="-128"/>
                <a:cs typeface="+mn-cs"/>
              </a:rPr>
              <a:t>motion transferred to longitudinal strain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Zero backlash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CuBe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threaded shaft used for a screw nut system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Stepping motor and gear combination driver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Two piezo actuators for fast action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 components in cold location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906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harmacy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harmacy design template" id="{31B17BDC-8AFF-47FE-B8AB-2C77A3BDA084}" vid="{8178D3CA-D80E-49E3-B1D5-0DCCF7151C38}"/>
    </a:ext>
  </a:extLst>
</a:theme>
</file>

<file path=ppt/theme/theme2.xml><?xml version="1.0" encoding="utf-8"?>
<a:theme xmlns:a="http://schemas.openxmlformats.org/drawingml/2006/main" name="1_Pharmacy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harmacy design template" id="{31B17BDC-8AFF-47FE-B8AB-2C77A3BDA084}" vid="{8178D3CA-D80E-49E3-B1D5-0DCCF7151C38}"/>
    </a:ext>
  </a:extLst>
</a:theme>
</file>

<file path=ppt/theme/theme3.xml><?xml version="1.0" encoding="utf-8"?>
<a:theme xmlns:a="http://schemas.openxmlformats.org/drawingml/2006/main" name="2_Pharmacy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harmacy design template" id="{31B17BDC-8AFF-47FE-B8AB-2C77A3BDA084}" vid="{8178D3CA-D80E-49E3-B1D5-0DCCF7151C3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4029</TotalTime>
  <Words>6628</Words>
  <Application>Microsoft Office PowerPoint</Application>
  <PresentationFormat>Widescreen</PresentationFormat>
  <Paragraphs>1256</Paragraphs>
  <Slides>104</Slides>
  <Notes>19</Notes>
  <HiddenSlides>1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104</vt:i4>
      </vt:variant>
    </vt:vector>
  </HeadingPairs>
  <TitlesOfParts>
    <vt:vector size="117" baseType="lpstr">
      <vt:lpstr>Euphemia</vt:lpstr>
      <vt:lpstr>Cambria Math</vt:lpstr>
      <vt:lpstr>Arial</vt:lpstr>
      <vt:lpstr>Times New Roman</vt:lpstr>
      <vt:lpstr>Wingdings 3</vt:lpstr>
      <vt:lpstr>Calibri</vt:lpstr>
      <vt:lpstr>Franklin Gothic Book</vt:lpstr>
      <vt:lpstr>Symbol</vt:lpstr>
      <vt:lpstr>Pharmacy design template</vt:lpstr>
      <vt:lpstr>1_Pharmacy design template</vt:lpstr>
      <vt:lpstr>2_Pharmacy design template</vt:lpstr>
      <vt:lpstr>Equation</vt:lpstr>
      <vt:lpstr>Bitmap Image</vt:lpstr>
      <vt:lpstr>Cavity Design  Elliptical and non-elliptical cavities</vt:lpstr>
      <vt:lpstr>Outline</vt:lpstr>
      <vt:lpstr>From Waveguide to Cavity</vt:lpstr>
      <vt:lpstr>Lorentz force</vt:lpstr>
      <vt:lpstr>Maxwell’s equations in vacuum</vt:lpstr>
      <vt:lpstr>Homogeneous plane wave</vt:lpstr>
      <vt:lpstr>Superposition of 2 homogeneous plane waves</vt:lpstr>
      <vt:lpstr>Rectangular waveguide</vt:lpstr>
      <vt:lpstr>Waveguide dispersion – phase velocity v_(φ,z)  </vt:lpstr>
      <vt:lpstr>Summary waveguide dispersion and phase velocity:</vt:lpstr>
      <vt:lpstr>Rectangular waveguide modes</vt:lpstr>
      <vt:lpstr>Radial waves</vt:lpstr>
      <vt:lpstr>Round waveguide</vt:lpstr>
      <vt:lpstr>Circular waveguide modes</vt:lpstr>
      <vt:lpstr>Waveguide perturbed by notches</vt:lpstr>
      <vt:lpstr>Short-circuited waveguide</vt:lpstr>
      <vt:lpstr>Single WG mode between two shorts</vt:lpstr>
      <vt:lpstr>Simple pillbox</vt:lpstr>
      <vt:lpstr>Pillbox cavity field (w/o beam tube)</vt:lpstr>
      <vt:lpstr>Pillbox with beam pipe</vt:lpstr>
      <vt:lpstr>A more practical pillbox cavity</vt:lpstr>
      <vt:lpstr>A (real) elliptical cavity</vt:lpstr>
      <vt:lpstr>Characterizing a Cavity</vt:lpstr>
      <vt:lpstr>Acceleration voltage and R∕Q</vt:lpstr>
      <vt:lpstr>Transit time factor</vt:lpstr>
      <vt:lpstr>Stored energy</vt:lpstr>
      <vt:lpstr>Stored energy and Poynting vector</vt:lpstr>
      <vt:lpstr>Wall losses &amp; Q_0</vt:lpstr>
      <vt:lpstr>Shunt impedance</vt:lpstr>
      <vt:lpstr>Geometric factor</vt:lpstr>
      <vt:lpstr>Cavity resonator – equivalent circuit</vt:lpstr>
      <vt:lpstr>Power coupling - Loaded Q</vt:lpstr>
      <vt:lpstr>Resonance</vt:lpstr>
      <vt:lpstr>Loss factor</vt:lpstr>
      <vt:lpstr>Summary: relations V_acc, W and P_loss</vt:lpstr>
      <vt:lpstr>Beam loading</vt:lpstr>
      <vt:lpstr>Multipactor</vt:lpstr>
      <vt:lpstr>Multipactor (contd.)</vt:lpstr>
      <vt:lpstr>Many gaps</vt:lpstr>
      <vt:lpstr>What do you gain with many gaps?</vt:lpstr>
      <vt:lpstr>Standing wave multi-cell cavity</vt:lpstr>
      <vt:lpstr>Brillouin diagram;  Travelling wave structure</vt:lpstr>
      <vt:lpstr>The elliptical cavity</vt:lpstr>
      <vt:lpstr>Elliptical cavities</vt:lpstr>
      <vt:lpstr>Elliptical cavities – the de facto standard for SRF</vt:lpstr>
      <vt:lpstr>Practical RF parameters 1</vt:lpstr>
      <vt:lpstr>Practical RF parameters 2</vt:lpstr>
      <vt:lpstr>Single-cell versus multi-cell cavities</vt:lpstr>
      <vt:lpstr>Practical RF parameters 3</vt:lpstr>
      <vt:lpstr>Field flatness</vt:lpstr>
      <vt:lpstr>Criteria for Cavity Design (1)</vt:lpstr>
      <vt:lpstr>Criteria for Cavity Design (2)</vt:lpstr>
      <vt:lpstr>Effect of r_i</vt:lpstr>
      <vt:lpstr>Example: cell optimization at 1.5 GHz</vt:lpstr>
      <vt:lpstr>Equator shape optimization</vt:lpstr>
      <vt:lpstr>Iris shape optimization</vt:lpstr>
      <vt:lpstr>Minimizing HOM excitation</vt:lpstr>
      <vt:lpstr>Cell-to-cell coupling k_cc</vt:lpstr>
      <vt:lpstr>Scaling the frequency</vt:lpstr>
      <vt:lpstr>Historic evolution of inner cell geometry</vt:lpstr>
      <vt:lpstr>Cavity optimization example</vt:lpstr>
      <vt:lpstr>Higher Order Modes</vt:lpstr>
      <vt:lpstr>Higher order modes</vt:lpstr>
      <vt:lpstr>Pillbox: 1st dipole mode</vt:lpstr>
      <vt:lpstr>7-cell 1.3 GHz structure for                           </vt:lpstr>
      <vt:lpstr>HOMs: Example 5-cell cavity</vt:lpstr>
      <vt:lpstr>HOM dampers</vt:lpstr>
      <vt:lpstr>Non-elliptical cavities</vt:lpstr>
      <vt:lpstr>Useful relations</vt:lpstr>
      <vt:lpstr>Particle velocity vs. kinetic energy</vt:lpstr>
      <vt:lpstr>Accelerating electrons vs. accelerating ions</vt:lpstr>
      <vt:lpstr>Accelerating electrons vs. accelerating ions</vt:lpstr>
      <vt:lpstr>Limitations of elliptical cavities</vt:lpstr>
      <vt:lpstr>Non-elliptical SRF Community around the world</vt:lpstr>
      <vt:lpstr>Resonator types for low beta acceleration</vt:lpstr>
      <vt:lpstr>Coaxial resonator</vt:lpstr>
      <vt:lpstr>Quarter-wave resonator (QWR)</vt:lpstr>
      <vt:lpstr>Half-wave resonator (HWR)</vt:lpstr>
      <vt:lpstr>QWR vs. HWR</vt:lpstr>
      <vt:lpstr>HWR vs. Single Spoke Resonator (SSR)</vt:lpstr>
      <vt:lpstr>Cavity types – QWRs </vt:lpstr>
      <vt:lpstr>Cavity types – HWRs </vt:lpstr>
      <vt:lpstr>Cavity types – SSRs </vt:lpstr>
      <vt:lpstr>Cavity types – multi-cell</vt:lpstr>
      <vt:lpstr>Accelerating cavity velocity/frequency chart</vt:lpstr>
      <vt:lpstr>Transit Time factor vs. β for multiple gaps</vt:lpstr>
      <vt:lpstr>High-β spoke cavities</vt:lpstr>
      <vt:lpstr>Deflecting mode cavities</vt:lpstr>
      <vt:lpstr>Prototype HL-LHC Crab Cavity prototypes</vt:lpstr>
      <vt:lpstr>The real thing (HL-LHC Crab Cavity)</vt:lpstr>
      <vt:lpstr>Power Couplers</vt:lpstr>
      <vt:lpstr>Fundamental Power Coupler – FPC</vt:lpstr>
      <vt:lpstr>Magnetic (loop) coupling</vt:lpstr>
      <vt:lpstr>Electric (antenna) coupling</vt:lpstr>
      <vt:lpstr>Tuners</vt:lpstr>
      <vt:lpstr>Small boundary perturbation</vt:lpstr>
      <vt:lpstr>Lorentz force detuning (“LFD”)</vt:lpstr>
      <vt:lpstr>Tuner principle</vt:lpstr>
      <vt:lpstr>Blade tuner</vt:lpstr>
      <vt:lpstr>“Saclay” lever-arm tuner</vt:lpstr>
      <vt:lpstr>Slide-jack tuner</vt:lpstr>
      <vt:lpstr>Microphonics</vt:lpstr>
      <vt:lpstr>Frequency compensation/tuning</vt:lpstr>
      <vt:lpstr>Thank you very much!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Basics and TM Cavities</dc:title>
  <dc:creator>Erk Jensen</dc:creator>
  <cp:lastModifiedBy>Erk Jensen</cp:lastModifiedBy>
  <cp:revision>45</cp:revision>
  <dcterms:created xsi:type="dcterms:W3CDTF">2017-08-03T09:19:00Z</dcterms:created>
  <dcterms:modified xsi:type="dcterms:W3CDTF">2020-09-28T06:24:53Z</dcterms:modified>
</cp:coreProperties>
</file>