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Default Extension="bin" ContentType="application/vnd.openxmlformats-officedocument.oleObject"/>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Default Extension="tiff" ContentType="image/tiff"/>
  <Default Extension="gif" ContentType="image/gif"/>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Default Extension="wmf" ContentType="image/x-wmf"/>
  <Override PartName="/ppt/notesSlides/notesSlide18.xml" ContentType="application/vnd.openxmlformats-officedocument.presentationml.notes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972" r:id="rId1"/>
  </p:sldMasterIdLst>
  <p:notesMasterIdLst>
    <p:notesMasterId r:id="rId56"/>
  </p:notesMasterIdLst>
  <p:handoutMasterIdLst>
    <p:handoutMasterId r:id="rId57"/>
  </p:handoutMasterIdLst>
  <p:sldIdLst>
    <p:sldId id="256" r:id="rId2"/>
    <p:sldId id="297" r:id="rId3"/>
    <p:sldId id="303" r:id="rId4"/>
    <p:sldId id="305" r:id="rId5"/>
    <p:sldId id="304" r:id="rId6"/>
    <p:sldId id="300" r:id="rId7"/>
    <p:sldId id="307" r:id="rId8"/>
    <p:sldId id="308" r:id="rId9"/>
    <p:sldId id="322" r:id="rId10"/>
    <p:sldId id="323" r:id="rId11"/>
    <p:sldId id="325" r:id="rId12"/>
    <p:sldId id="327" r:id="rId13"/>
    <p:sldId id="317" r:id="rId14"/>
    <p:sldId id="318" r:id="rId15"/>
    <p:sldId id="319" r:id="rId16"/>
    <p:sldId id="320" r:id="rId17"/>
    <p:sldId id="321" r:id="rId18"/>
    <p:sldId id="377" r:id="rId19"/>
    <p:sldId id="349" r:id="rId20"/>
    <p:sldId id="345" r:id="rId21"/>
    <p:sldId id="346" r:id="rId22"/>
    <p:sldId id="347" r:id="rId23"/>
    <p:sldId id="348" r:id="rId24"/>
    <p:sldId id="380" r:id="rId25"/>
    <p:sldId id="379" r:id="rId26"/>
    <p:sldId id="326" r:id="rId27"/>
    <p:sldId id="329" r:id="rId28"/>
    <p:sldId id="378" r:id="rId29"/>
    <p:sldId id="330" r:id="rId30"/>
    <p:sldId id="340" r:id="rId31"/>
    <p:sldId id="341" r:id="rId32"/>
    <p:sldId id="382" r:id="rId33"/>
    <p:sldId id="383" r:id="rId34"/>
    <p:sldId id="344" r:id="rId35"/>
    <p:sldId id="360" r:id="rId36"/>
    <p:sldId id="351" r:id="rId37"/>
    <p:sldId id="352" r:id="rId38"/>
    <p:sldId id="353" r:id="rId39"/>
    <p:sldId id="354" r:id="rId40"/>
    <p:sldId id="355" r:id="rId41"/>
    <p:sldId id="356" r:id="rId42"/>
    <p:sldId id="357" r:id="rId43"/>
    <p:sldId id="364" r:id="rId44"/>
    <p:sldId id="365" r:id="rId45"/>
    <p:sldId id="376" r:id="rId46"/>
    <p:sldId id="366" r:id="rId47"/>
    <p:sldId id="367" r:id="rId48"/>
    <p:sldId id="368" r:id="rId49"/>
    <p:sldId id="369" r:id="rId50"/>
    <p:sldId id="370" r:id="rId51"/>
    <p:sldId id="386" r:id="rId52"/>
    <p:sldId id="384" r:id="rId53"/>
    <p:sldId id="385" r:id="rId54"/>
    <p:sldId id="375" r:id="rId5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1239FE"/>
    <a:srgbClr val="011A99"/>
    <a:srgbClr val="62E8FA"/>
    <a:srgbClr val="2DF336"/>
    <a:srgbClr val="F16B2F"/>
    <a:srgbClr val="F60EDA"/>
    <a:srgbClr val="F963E7"/>
    <a:srgbClr val="F26AE8"/>
    <a:srgbClr val="808000"/>
    <a:srgbClr val="05711A"/>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0FF1CE12-B100-0000-0000-000000000002}">
  <a:tblStyle styleId="{9D7B26C5-4107-4FEC-AEDC-1716B250A1EF}" styleName="Stile chiaro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Stile chiaro 1 - Colore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3C2FFA5D-87B4-456A-9821-1D502468CF0F}" styleName="Stile con tema 1 - Colore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012ECD-51FC-41F1-AA8D-1B2483CD663E}" styleName="Stile chiaro 2 - Colore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246" autoAdjust="0"/>
    <p:restoredTop sz="88172" autoAdjust="0"/>
  </p:normalViewPr>
  <p:slideViewPr>
    <p:cSldViewPr>
      <p:cViewPr>
        <p:scale>
          <a:sx n="75" d="100"/>
          <a:sy n="75" d="100"/>
        </p:scale>
        <p:origin x="-1044" y="-72"/>
      </p:cViewPr>
      <p:guideLst>
        <p:guide orient="horz" pos="2160"/>
        <p:guide pos="2880"/>
      </p:guideLst>
    </p:cSldViewPr>
  </p:slideViewPr>
  <p:outlineViewPr>
    <p:cViewPr>
      <p:scale>
        <a:sx n="1" d="1"/>
        <a:sy n="1" d="1"/>
      </p:scale>
      <p:origin x="0" y="26376"/>
    </p:cViewPr>
  </p:outlineViewPr>
  <p:notesTextViewPr>
    <p:cViewPr>
      <p:scale>
        <a:sx n="400" d="100"/>
        <a:sy n="400" d="100"/>
      </p:scale>
      <p:origin x="0" y="0"/>
    </p:cViewPr>
  </p:notesTextViewPr>
  <p:sorterViewPr>
    <p:cViewPr>
      <p:scale>
        <a:sx n="66" d="100"/>
        <a:sy n="66" d="100"/>
      </p:scale>
      <p:origin x="0" y="0"/>
    </p:cViewPr>
  </p:sorterViewPr>
  <p:notesViewPr>
    <p:cSldViewPr>
      <p:cViewPr varScale="1">
        <p:scale>
          <a:sx n="85" d="100"/>
          <a:sy n="85" d="100"/>
        </p:scale>
        <p:origin x="-3774" y="-84"/>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handoutMaster" Target="handoutMasters/handoutMaster1.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7.wmf"/><Relationship Id="rId7" Type="http://schemas.openxmlformats.org/officeDocument/2006/relationships/image" Target="../media/image11.wmf"/><Relationship Id="rId2" Type="http://schemas.openxmlformats.org/officeDocument/2006/relationships/image" Target="../media/image6.wmf"/><Relationship Id="rId1" Type="http://schemas.openxmlformats.org/officeDocument/2006/relationships/image" Target="../media/image5.wmf"/><Relationship Id="rId6" Type="http://schemas.openxmlformats.org/officeDocument/2006/relationships/image" Target="../media/image10.wmf"/><Relationship Id="rId5" Type="http://schemas.openxmlformats.org/officeDocument/2006/relationships/image" Target="../media/image9.wmf"/><Relationship Id="rId4" Type="http://schemas.openxmlformats.org/officeDocument/2006/relationships/image" Target="../media/image8.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 name="Rectangle 22"/>
          <p:cNvSpPr>
            <a:spLocks noGrp="1"/>
          </p:cNvSpPr>
          <p:nvPr>
            <p:ph type="hdr" sz="quarter"/>
          </p:nvPr>
        </p:nvSpPr>
        <p:spPr>
          <a:xfrm>
            <a:off x="0" y="0"/>
            <a:ext cx="2971800" cy="457200"/>
          </a:xfrm>
          <a:prstGeom prst="rect">
            <a:avLst/>
          </a:prstGeom>
        </p:spPr>
        <p:txBody>
          <a:bodyPr/>
          <a:lstStyle/>
          <a:p>
            <a:endParaRPr lang="en-US"/>
          </a:p>
        </p:txBody>
      </p:sp>
      <p:sp>
        <p:nvSpPr>
          <p:cNvPr id="24" name="Rectangle 24"/>
          <p:cNvSpPr>
            <a:spLocks noGrp="1"/>
          </p:cNvSpPr>
          <p:nvPr>
            <p:ph type="dt" sz="quarter" idx="1"/>
          </p:nvPr>
        </p:nvSpPr>
        <p:spPr>
          <a:xfrm>
            <a:off x="3884613" y="0"/>
            <a:ext cx="2971800" cy="457200"/>
          </a:xfrm>
          <a:prstGeom prst="rect">
            <a:avLst/>
          </a:prstGeom>
        </p:spPr>
        <p:txBody>
          <a:bodyPr/>
          <a:lstStyle/>
          <a:p>
            <a:fld id="{A849C5AD-4428-4E9C-9C84-11B72C9365FB}" type="datetimeFigureOut">
              <a:rPr lang="en-US" smtClean="0"/>
              <a:pPr/>
              <a:t>10/1/2020</a:t>
            </a:fld>
            <a:endParaRPr lang="en-US"/>
          </a:p>
        </p:txBody>
      </p:sp>
      <p:sp>
        <p:nvSpPr>
          <p:cNvPr id="30" name="Rectangle 30"/>
          <p:cNvSpPr>
            <a:spLocks noGrp="1"/>
          </p:cNvSpPr>
          <p:nvPr>
            <p:ph type="ftr" sz="quarter" idx="2"/>
          </p:nvPr>
        </p:nvSpPr>
        <p:spPr>
          <a:xfrm>
            <a:off x="0" y="8685213"/>
            <a:ext cx="2971800" cy="457200"/>
          </a:xfrm>
          <a:prstGeom prst="rect">
            <a:avLst/>
          </a:prstGeom>
        </p:spPr>
        <p:txBody>
          <a:bodyPr/>
          <a:lstStyle/>
          <a:p>
            <a:endParaRPr lang="en-US"/>
          </a:p>
        </p:txBody>
      </p:sp>
      <p:sp>
        <p:nvSpPr>
          <p:cNvPr id="18" name="Rectangle 18"/>
          <p:cNvSpPr>
            <a:spLocks noGrp="1"/>
          </p:cNvSpPr>
          <p:nvPr>
            <p:ph type="sldNum" sz="quarter" idx="3"/>
          </p:nvPr>
        </p:nvSpPr>
        <p:spPr>
          <a:xfrm>
            <a:off x="3884613" y="8685213"/>
            <a:ext cx="2971800" cy="457200"/>
          </a:xfrm>
          <a:prstGeom prst="rect">
            <a:avLst/>
          </a:prstGeom>
        </p:spPr>
        <p:txBody>
          <a:bodyPr/>
          <a:lstStyle/>
          <a:p>
            <a:fld id="{8C596567-A38F-4CEF-B37F-9B9D120D62CE}" type="slidenum">
              <a:rPr lang="en-US" smtClean="0"/>
              <a:pPr/>
              <a:t>‹N›</a:t>
            </a:fld>
            <a:endParaRPr lang="en-US"/>
          </a:p>
        </p:txBody>
      </p:sp>
    </p:spTree>
    <p:extLst>
      <p:ext uri="{BB962C8B-B14F-4D97-AF65-F5344CB8AC3E}">
        <p14:creationId xmlns="" xmlns:p14="http://schemas.microsoft.com/office/powerpoint/2010/main" val="26510018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Rectangle 24"/>
          <p:cNvSpPr>
            <a:spLocks noGrp="1"/>
          </p:cNvSpPr>
          <p:nvPr>
            <p:ph type="hdr" sz="quarter"/>
          </p:nvPr>
        </p:nvSpPr>
        <p:spPr>
          <a:xfrm>
            <a:off x="0" y="0"/>
            <a:ext cx="2971800" cy="457200"/>
          </a:xfrm>
          <a:prstGeom prst="rect">
            <a:avLst/>
          </a:prstGeom>
        </p:spPr>
        <p:txBody>
          <a:bodyPr/>
          <a:lstStyle/>
          <a:p>
            <a:endParaRPr lang="en-US"/>
          </a:p>
        </p:txBody>
      </p:sp>
      <p:sp>
        <p:nvSpPr>
          <p:cNvPr id="15" name="Rectangle 15"/>
          <p:cNvSpPr>
            <a:spLocks noGrp="1"/>
          </p:cNvSpPr>
          <p:nvPr>
            <p:ph type="dt" idx="1"/>
          </p:nvPr>
        </p:nvSpPr>
        <p:spPr>
          <a:xfrm>
            <a:off x="3884613" y="0"/>
            <a:ext cx="2971800" cy="457200"/>
          </a:xfrm>
          <a:prstGeom prst="rect">
            <a:avLst/>
          </a:prstGeom>
        </p:spPr>
        <p:txBody>
          <a:bodyPr/>
          <a:lstStyle/>
          <a:p>
            <a:fld id="{D7547E60-4BE7-4E4E-9AAA-5EE35AEC995C}" type="datetimeFigureOut">
              <a:rPr lang="en-US" smtClean="0"/>
              <a:pPr/>
              <a:t>10/1/2020</a:t>
            </a:fld>
            <a:endParaRPr lang="en-US"/>
          </a:p>
        </p:txBody>
      </p:sp>
      <p:sp>
        <p:nvSpPr>
          <p:cNvPr id="23" name="Rectangle 2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anchor="ctr"/>
          <a:lstStyle/>
          <a:p>
            <a:endParaRPr lang="en-US"/>
          </a:p>
        </p:txBody>
      </p:sp>
      <p:sp>
        <p:nvSpPr>
          <p:cNvPr id="18" name="Rectangle 18"/>
          <p:cNvSpPr>
            <a:spLocks noGrp="1"/>
          </p:cNvSpPr>
          <p:nvPr>
            <p:ph type="ftr" sz="quarter" idx="4"/>
          </p:nvPr>
        </p:nvSpPr>
        <p:spPr>
          <a:xfrm>
            <a:off x="0" y="8685213"/>
            <a:ext cx="2971800" cy="457200"/>
          </a:xfrm>
          <a:prstGeom prst="rect">
            <a:avLst/>
          </a:prstGeom>
        </p:spPr>
        <p:txBody>
          <a:bodyPr/>
          <a:lstStyle/>
          <a:p>
            <a:endParaRPr lang="en-US"/>
          </a:p>
        </p:txBody>
      </p:sp>
      <p:sp>
        <p:nvSpPr>
          <p:cNvPr id="28" name="Rectangle 28"/>
          <p:cNvSpPr>
            <a:spLocks noGrp="1"/>
          </p:cNvSpPr>
          <p:nvPr>
            <p:ph type="sldNum" sz="quarter" idx="5"/>
          </p:nvPr>
        </p:nvSpPr>
        <p:spPr>
          <a:xfrm>
            <a:off x="3884613" y="8685213"/>
            <a:ext cx="2971800" cy="457200"/>
          </a:xfrm>
          <a:prstGeom prst="rect">
            <a:avLst/>
          </a:prstGeom>
        </p:spPr>
        <p:txBody>
          <a:bodyPr/>
          <a:lstStyle/>
          <a:p>
            <a:fld id="{CA077768-21C8-4125-A345-258E48D2EED0}" type="slidenum">
              <a:rPr lang="en-US" smtClean="0"/>
              <a:pPr/>
              <a:t>‹N›</a:t>
            </a:fld>
            <a:endParaRPr lang="en-US"/>
          </a:p>
        </p:txBody>
      </p:sp>
    </p:spTree>
    <p:extLst>
      <p:ext uri="{BB962C8B-B14F-4D97-AF65-F5344CB8AC3E}">
        <p14:creationId xmlns="" xmlns:p14="http://schemas.microsoft.com/office/powerpoint/2010/main" val="1883641789"/>
      </p:ext>
    </p:extLst>
  </p:cSld>
  <p:clrMap bg1="lt1" tx1="dk1" bg2="lt2" tx2="dk2" accent1="accent1" accent2="accent2" accent3="accent3" accent4="accent4" accent5="accent5" accent6="accent6" hlink="hlink" folHlink="folHlink"/>
  <p:notesStyle>
    <a:lvl1pPr marL="0" algn="l" rtl="0">
      <a:defRPr sz="1200" kern="1200">
        <a:solidFill>
          <a:schemeClr val="tx1"/>
        </a:solidFill>
        <a:latin typeface="+mn-lt"/>
        <a:ea typeface="+mn-ea"/>
        <a:cs typeface="+mn-cs"/>
      </a:defRPr>
    </a:lvl1pPr>
    <a:lvl2pPr marL="457200" algn="l" rtl="0">
      <a:defRPr sz="1200" kern="1200">
        <a:solidFill>
          <a:schemeClr val="tx1"/>
        </a:solidFill>
        <a:latin typeface="+mn-lt"/>
        <a:ea typeface="+mn-ea"/>
        <a:cs typeface="+mn-cs"/>
      </a:defRPr>
    </a:lvl2pPr>
    <a:lvl3pPr marL="914400" algn="l" rtl="0">
      <a:defRPr sz="1200" kern="1200">
        <a:solidFill>
          <a:schemeClr val="tx1"/>
        </a:solidFill>
        <a:latin typeface="+mn-lt"/>
        <a:ea typeface="+mn-ea"/>
        <a:cs typeface="+mn-cs"/>
      </a:defRPr>
    </a:lvl3pPr>
    <a:lvl4pPr marL="1371600" algn="l" rtl="0">
      <a:defRPr sz="1200" kern="1200">
        <a:solidFill>
          <a:schemeClr val="tx1"/>
        </a:solidFill>
        <a:latin typeface="+mn-lt"/>
        <a:ea typeface="+mn-ea"/>
        <a:cs typeface="+mn-cs"/>
      </a:defRPr>
    </a:lvl4pPr>
    <a:lvl5pPr marL="1828800" algn="l" rtl="0">
      <a:defRPr sz="1200" kern="1200">
        <a:solidFill>
          <a:schemeClr val="tx1"/>
        </a:solidFill>
        <a:latin typeface="+mn-lt"/>
        <a:ea typeface="+mn-ea"/>
        <a:cs typeface="+mn-cs"/>
      </a:defRPr>
    </a:lvl5pPr>
    <a:lvl6pPr marL="2286000" algn="l" rtl="0">
      <a:defRPr sz="1200" kern="1200">
        <a:solidFill>
          <a:schemeClr val="tx1"/>
        </a:solidFill>
        <a:latin typeface="+mn-lt"/>
        <a:ea typeface="+mn-ea"/>
        <a:cs typeface="+mn-cs"/>
      </a:defRPr>
    </a:lvl6pPr>
    <a:lvl7pPr marL="2743200" algn="l" rtl="0">
      <a:defRPr sz="1200" kern="1200">
        <a:solidFill>
          <a:schemeClr val="tx1"/>
        </a:solidFill>
        <a:latin typeface="+mn-lt"/>
        <a:ea typeface="+mn-ea"/>
        <a:cs typeface="+mn-cs"/>
      </a:defRPr>
    </a:lvl7pPr>
    <a:lvl8pPr marL="3200400" algn="l" rtl="0">
      <a:defRPr sz="1200" kern="1200">
        <a:solidFill>
          <a:schemeClr val="tx1"/>
        </a:solidFill>
        <a:latin typeface="+mn-lt"/>
        <a:ea typeface="+mn-ea"/>
        <a:cs typeface="+mn-cs"/>
      </a:defRPr>
    </a:lvl8pPr>
    <a:lvl9pPr marL="3657600" algn="l" rtl="0">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a:xfrm>
            <a:off x="685801" y="4343400"/>
            <a:ext cx="5486400" cy="4114800"/>
          </a:xfrm>
          <a:prstGeom prst="rect">
            <a:avLst/>
          </a:prstGeom>
        </p:spPr>
        <p:txBody>
          <a:bodyPr>
            <a:normAutofit/>
          </a:bodyPr>
          <a:lstStyle/>
          <a:p>
            <a:endParaRPr lang="it-IT"/>
          </a:p>
        </p:txBody>
      </p:sp>
      <p:sp>
        <p:nvSpPr>
          <p:cNvPr id="4" name="Segnaposto numero diapositiva 3"/>
          <p:cNvSpPr>
            <a:spLocks noGrp="1"/>
          </p:cNvSpPr>
          <p:nvPr>
            <p:ph type="sldNum" sz="quarter" idx="10"/>
          </p:nvPr>
        </p:nvSpPr>
        <p:spPr/>
        <p:txBody>
          <a:bodyPr/>
          <a:lstStyle/>
          <a:p>
            <a:fld id="{CA077768-21C8-4125-A345-258E48D2EED0}" type="slidenum">
              <a:rPr lang="en-US" smtClean="0"/>
              <a:pPr/>
              <a:t>3</a:t>
            </a:fld>
            <a:endParaRPr lang="en-US"/>
          </a:p>
        </p:txBody>
      </p:sp>
    </p:spTree>
    <p:extLst>
      <p:ext uri="{BB962C8B-B14F-4D97-AF65-F5344CB8AC3E}">
        <p14:creationId xmlns="" xmlns:p14="http://schemas.microsoft.com/office/powerpoint/2010/main" val="9894077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a:xfrm>
            <a:off x="685800" y="4343400"/>
            <a:ext cx="5486400" cy="4114800"/>
          </a:xfrm>
          <a:prstGeom prst="rect">
            <a:avLst/>
          </a:prstGeom>
        </p:spPr>
        <p:txBody>
          <a:bodyPr>
            <a:normAutofit/>
          </a:bodyPr>
          <a:lstStyle/>
          <a:p>
            <a:endParaRPr lang="it-IT"/>
          </a:p>
        </p:txBody>
      </p:sp>
      <p:sp>
        <p:nvSpPr>
          <p:cNvPr id="4" name="Segnaposto numero diapositiva 3"/>
          <p:cNvSpPr>
            <a:spLocks noGrp="1"/>
          </p:cNvSpPr>
          <p:nvPr>
            <p:ph type="sldNum" sz="quarter" idx="10"/>
          </p:nvPr>
        </p:nvSpPr>
        <p:spPr/>
        <p:txBody>
          <a:bodyPr/>
          <a:lstStyle/>
          <a:p>
            <a:fld id="{CA077768-21C8-4125-A345-258E48D2EED0}" type="slidenum">
              <a:rPr lang="en-US" smtClean="0"/>
              <a:pPr/>
              <a:t>23</a:t>
            </a:fld>
            <a:endParaRPr lang="en-US"/>
          </a:p>
        </p:txBody>
      </p:sp>
    </p:spTree>
    <p:extLst>
      <p:ext uri="{BB962C8B-B14F-4D97-AF65-F5344CB8AC3E}">
        <p14:creationId xmlns="" xmlns:p14="http://schemas.microsoft.com/office/powerpoint/2010/main" val="29069415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a:xfrm>
            <a:off x="685800" y="4343400"/>
            <a:ext cx="5486400" cy="4114800"/>
          </a:xfrm>
          <a:prstGeom prst="rect">
            <a:avLst/>
          </a:prstGeom>
        </p:spPr>
        <p:txBody>
          <a:bodyPr>
            <a:normAutofit/>
          </a:bodyPr>
          <a:lstStyle/>
          <a:p>
            <a:endParaRPr lang="it-IT"/>
          </a:p>
        </p:txBody>
      </p:sp>
      <p:sp>
        <p:nvSpPr>
          <p:cNvPr id="4" name="Segnaposto numero diapositiva 3"/>
          <p:cNvSpPr>
            <a:spLocks noGrp="1"/>
          </p:cNvSpPr>
          <p:nvPr>
            <p:ph type="sldNum" sz="quarter" idx="10"/>
          </p:nvPr>
        </p:nvSpPr>
        <p:spPr/>
        <p:txBody>
          <a:bodyPr/>
          <a:lstStyle/>
          <a:p>
            <a:fld id="{CA077768-21C8-4125-A345-258E48D2EED0}" type="slidenum">
              <a:rPr lang="en-US" smtClean="0"/>
              <a:pPr/>
              <a:t>24</a:t>
            </a:fld>
            <a:endParaRPr lang="en-US"/>
          </a:p>
        </p:txBody>
      </p:sp>
    </p:spTree>
    <p:extLst>
      <p:ext uri="{BB962C8B-B14F-4D97-AF65-F5344CB8AC3E}">
        <p14:creationId xmlns="" xmlns:p14="http://schemas.microsoft.com/office/powerpoint/2010/main" val="29069415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egnaposto immagine diapositiva 1"/>
          <p:cNvSpPr>
            <a:spLocks noGrp="1" noRot="1" noChangeAspect="1" noTextEdit="1"/>
          </p:cNvSpPr>
          <p:nvPr>
            <p:ph type="sldImg"/>
          </p:nvPr>
        </p:nvSpPr>
        <p:spPr>
          <a:ln/>
        </p:spPr>
      </p:sp>
      <p:sp>
        <p:nvSpPr>
          <p:cNvPr id="35843" name="Segnaposto note 2"/>
          <p:cNvSpPr>
            <a:spLocks noGrp="1"/>
          </p:cNvSpPr>
          <p:nvPr>
            <p:ph type="body" idx="1"/>
          </p:nvPr>
        </p:nvSpPr>
        <p:spPr>
          <a:xfrm>
            <a:off x="691886" y="4000317"/>
            <a:ext cx="5535088" cy="3789774"/>
          </a:xfrm>
          <a:prstGeom prst="rect">
            <a:avLst/>
          </a:prstGeom>
          <a:noFill/>
          <a:ln/>
        </p:spPr>
        <p:txBody>
          <a:bodyPr lIns="86530" tIns="43265" rIns="86530" bIns="43265"/>
          <a:lstStyle/>
          <a:p>
            <a:endParaRPr lang="it-IT" dirty="0">
              <a:latin typeface="Arial" pitchFamily="34" charset="0"/>
              <a:ea typeface="ＭＳ Ｐゴシック" pitchFamily="34" charset="-128"/>
            </a:endParaRPr>
          </a:p>
        </p:txBody>
      </p:sp>
      <p:sp>
        <p:nvSpPr>
          <p:cNvPr id="35844" name="Segnaposto numero diapositiva 3"/>
          <p:cNvSpPr>
            <a:spLocks noGrp="1"/>
          </p:cNvSpPr>
          <p:nvPr>
            <p:ph type="sldNum" sz="quarter" idx="5"/>
          </p:nvPr>
        </p:nvSpPr>
        <p:spPr>
          <a:noFill/>
        </p:spPr>
        <p:txBody>
          <a:bodyPr lIns="86530" tIns="43265" rIns="86530" bIns="43265"/>
          <a:lstStyle/>
          <a:p>
            <a:fld id="{C30CF7BF-4897-445C-B1CF-6E85AF1D59B2}" type="slidenum">
              <a:rPr lang="it-IT" smtClean="0">
                <a:latin typeface="Arial" pitchFamily="34" charset="0"/>
                <a:ea typeface="ＭＳ Ｐゴシック" pitchFamily="34" charset="-128"/>
              </a:rPr>
              <a:pPr/>
              <a:t>36</a:t>
            </a:fld>
            <a:endParaRPr lang="it-IT">
              <a:latin typeface="Arial" pitchFamily="34" charset="0"/>
              <a:ea typeface="ＭＳ Ｐゴシック" pitchFamily="34" charset="-128"/>
            </a:endParaRPr>
          </a:p>
        </p:txBody>
      </p:sp>
    </p:spTree>
    <p:extLst>
      <p:ext uri="{BB962C8B-B14F-4D97-AF65-F5344CB8AC3E}">
        <p14:creationId xmlns="" xmlns:p14="http://schemas.microsoft.com/office/powerpoint/2010/main" val="37769439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egnaposto immagine diapositiva 1"/>
          <p:cNvSpPr>
            <a:spLocks noGrp="1" noRot="1" noChangeAspect="1" noTextEdit="1"/>
          </p:cNvSpPr>
          <p:nvPr>
            <p:ph type="sldImg"/>
          </p:nvPr>
        </p:nvSpPr>
        <p:spPr>
          <a:ln/>
        </p:spPr>
      </p:sp>
      <p:sp>
        <p:nvSpPr>
          <p:cNvPr id="35843" name="Segnaposto note 2"/>
          <p:cNvSpPr>
            <a:spLocks noGrp="1"/>
          </p:cNvSpPr>
          <p:nvPr>
            <p:ph type="body" idx="1"/>
          </p:nvPr>
        </p:nvSpPr>
        <p:spPr>
          <a:xfrm>
            <a:off x="691886" y="4000317"/>
            <a:ext cx="5535088" cy="3789774"/>
          </a:xfrm>
          <a:prstGeom prst="rect">
            <a:avLst/>
          </a:prstGeom>
          <a:noFill/>
          <a:ln/>
        </p:spPr>
        <p:txBody>
          <a:bodyPr lIns="86530" tIns="43265" rIns="86530" bIns="43265"/>
          <a:lstStyle/>
          <a:p>
            <a:r>
              <a:rPr lang="it-IT" dirty="0">
                <a:latin typeface="Arial" pitchFamily="34" charset="0"/>
                <a:ea typeface="ＭＳ Ｐゴシック" pitchFamily="34" charset="-128"/>
              </a:rPr>
              <a:t>The</a:t>
            </a:r>
            <a:r>
              <a:rPr lang="it-IT" baseline="0" dirty="0">
                <a:latin typeface="Arial" pitchFamily="34" charset="0"/>
                <a:ea typeface="ＭＳ Ｐゴシック" pitchFamily="34" charset="-128"/>
              </a:rPr>
              <a:t> </a:t>
            </a:r>
            <a:r>
              <a:rPr lang="it-IT" baseline="0" dirty="0" err="1">
                <a:latin typeface="Arial" pitchFamily="34" charset="0"/>
                <a:ea typeface="ＭＳ Ｐゴシック" pitchFamily="34" charset="-128"/>
              </a:rPr>
              <a:t>pulse</a:t>
            </a:r>
            <a:r>
              <a:rPr lang="it-IT" baseline="0" dirty="0">
                <a:latin typeface="Arial" pitchFamily="34" charset="0"/>
                <a:ea typeface="ＭＳ Ｐゴシック" pitchFamily="34" charset="-128"/>
              </a:rPr>
              <a:t> on </a:t>
            </a:r>
            <a:r>
              <a:rPr lang="it-IT" baseline="0" dirty="0" err="1">
                <a:latin typeface="Arial" pitchFamily="34" charset="0"/>
                <a:ea typeface="ＭＳ Ｐゴシック" pitchFamily="34" charset="-128"/>
              </a:rPr>
              <a:t>soi</a:t>
            </a:r>
            <a:r>
              <a:rPr lang="it-IT" baseline="0" dirty="0">
                <a:latin typeface="Arial" pitchFamily="34" charset="0"/>
                <a:ea typeface="ＭＳ Ｐゴシック" pitchFamily="34" charset="-128"/>
              </a:rPr>
              <a:t> </a:t>
            </a:r>
            <a:r>
              <a:rPr lang="it-IT" baseline="0" dirty="0" err="1">
                <a:latin typeface="Arial" pitchFamily="34" charset="0"/>
                <a:ea typeface="ＭＳ Ｐゴシック" pitchFamily="34" charset="-128"/>
              </a:rPr>
              <a:t>refer</a:t>
            </a:r>
            <a:r>
              <a:rPr lang="it-IT" baseline="0" dirty="0">
                <a:latin typeface="Arial" pitchFamily="34" charset="0"/>
                <a:ea typeface="ＭＳ Ｐゴシック" pitchFamily="34" charset="-128"/>
              </a:rPr>
              <a:t> </a:t>
            </a:r>
            <a:r>
              <a:rPr lang="it-IT" baseline="0" dirty="0" err="1">
                <a:latin typeface="Arial" pitchFamily="34" charset="0"/>
                <a:ea typeface="ＭＳ Ｐゴシック" pitchFamily="34" charset="-128"/>
              </a:rPr>
              <a:t>to</a:t>
            </a:r>
            <a:r>
              <a:rPr lang="it-IT" baseline="0" dirty="0">
                <a:latin typeface="Arial" pitchFamily="34" charset="0"/>
                <a:ea typeface="ＭＳ Ｐゴシック" pitchFamily="34" charset="-128"/>
              </a:rPr>
              <a:t> a 100nm wide and 20um long </a:t>
            </a:r>
            <a:r>
              <a:rPr lang="it-IT" baseline="0" dirty="0" err="1">
                <a:latin typeface="Arial" pitchFamily="34" charset="0"/>
                <a:ea typeface="ＭＳ Ｐゴシック" pitchFamily="34" charset="-128"/>
              </a:rPr>
              <a:t>wire</a:t>
            </a:r>
            <a:r>
              <a:rPr lang="it-IT" baseline="0" dirty="0">
                <a:latin typeface="Arial" pitchFamily="34" charset="0"/>
                <a:ea typeface="ＭＳ Ｐゴシック" pitchFamily="34" charset="-128"/>
              </a:rPr>
              <a:t>. </a:t>
            </a:r>
            <a:r>
              <a:rPr lang="it-IT" baseline="0" dirty="0" err="1">
                <a:latin typeface="Arial" pitchFamily="34" charset="0"/>
                <a:ea typeface="ＭＳ Ｐゴシック" pitchFamily="34" charset="-128"/>
              </a:rPr>
              <a:t>While</a:t>
            </a:r>
            <a:r>
              <a:rPr lang="it-IT" baseline="0" dirty="0">
                <a:latin typeface="Arial" pitchFamily="34" charset="0"/>
                <a:ea typeface="ＭＳ Ｐゴシック" pitchFamily="34" charset="-128"/>
              </a:rPr>
              <a:t> the </a:t>
            </a:r>
            <a:r>
              <a:rPr lang="it-IT" baseline="0" dirty="0" err="1">
                <a:latin typeface="Arial" pitchFamily="34" charset="0"/>
                <a:ea typeface="ＭＳ Ｐゴシック" pitchFamily="34" charset="-128"/>
              </a:rPr>
              <a:t>one</a:t>
            </a:r>
            <a:r>
              <a:rPr lang="it-IT" baseline="0" dirty="0">
                <a:latin typeface="Arial" pitchFamily="34" charset="0"/>
                <a:ea typeface="ＭＳ Ｐゴシック" pitchFamily="34" charset="-128"/>
              </a:rPr>
              <a:t> on </a:t>
            </a:r>
            <a:r>
              <a:rPr lang="it-IT" baseline="0" dirty="0" err="1">
                <a:latin typeface="Arial" pitchFamily="34" charset="0"/>
                <a:ea typeface="ＭＳ Ｐゴシック" pitchFamily="34" charset="-128"/>
              </a:rPr>
              <a:t>GaAs</a:t>
            </a:r>
            <a:r>
              <a:rPr lang="it-IT" baseline="0" dirty="0">
                <a:latin typeface="Arial" pitchFamily="34" charset="0"/>
                <a:ea typeface="ＭＳ Ｐゴシック" pitchFamily="34" charset="-128"/>
              </a:rPr>
              <a:t> </a:t>
            </a:r>
            <a:r>
              <a:rPr lang="it-IT" baseline="0" dirty="0" err="1">
                <a:latin typeface="Arial" pitchFamily="34" charset="0"/>
                <a:ea typeface="ＭＳ Ｐゴシック" pitchFamily="34" charset="-128"/>
              </a:rPr>
              <a:t>to</a:t>
            </a:r>
            <a:r>
              <a:rPr lang="it-IT" baseline="0" dirty="0">
                <a:latin typeface="Arial" pitchFamily="34" charset="0"/>
                <a:ea typeface="ＭＳ Ｐゴシック" pitchFamily="34" charset="-128"/>
              </a:rPr>
              <a:t> 100nm wide 50um long</a:t>
            </a:r>
            <a:endParaRPr lang="it-IT" dirty="0">
              <a:latin typeface="Arial" pitchFamily="34" charset="0"/>
              <a:ea typeface="ＭＳ Ｐゴシック" pitchFamily="34" charset="-128"/>
            </a:endParaRPr>
          </a:p>
        </p:txBody>
      </p:sp>
      <p:sp>
        <p:nvSpPr>
          <p:cNvPr id="35844" name="Segnaposto numero diapositiva 3"/>
          <p:cNvSpPr>
            <a:spLocks noGrp="1"/>
          </p:cNvSpPr>
          <p:nvPr>
            <p:ph type="sldNum" sz="quarter" idx="5"/>
          </p:nvPr>
        </p:nvSpPr>
        <p:spPr>
          <a:noFill/>
        </p:spPr>
        <p:txBody>
          <a:bodyPr lIns="86530" tIns="43265" rIns="86530" bIns="43265"/>
          <a:lstStyle/>
          <a:p>
            <a:fld id="{C30CF7BF-4897-445C-B1CF-6E85AF1D59B2}" type="slidenum">
              <a:rPr lang="it-IT" smtClean="0">
                <a:latin typeface="Arial" pitchFamily="34" charset="0"/>
                <a:ea typeface="ＭＳ Ｐゴシック" pitchFamily="34" charset="-128"/>
              </a:rPr>
              <a:pPr/>
              <a:t>37</a:t>
            </a:fld>
            <a:endParaRPr lang="it-IT">
              <a:latin typeface="Arial" pitchFamily="34" charset="0"/>
              <a:ea typeface="ＭＳ Ｐゴシック" pitchFamily="34" charset="-128"/>
            </a:endParaRPr>
          </a:p>
        </p:txBody>
      </p:sp>
    </p:spTree>
    <p:extLst>
      <p:ext uri="{BB962C8B-B14F-4D97-AF65-F5344CB8AC3E}">
        <p14:creationId xmlns="" xmlns:p14="http://schemas.microsoft.com/office/powerpoint/2010/main" val="29758997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a:xfrm>
            <a:off x="691886" y="4000317"/>
            <a:ext cx="5535088" cy="3789774"/>
          </a:xfrm>
          <a:prstGeom prst="rect">
            <a:avLst/>
          </a:prstGeom>
        </p:spPr>
        <p:txBody>
          <a:bodyPr lIns="84408" tIns="42204" rIns="84408" bIns="42204">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smtClean="0"/>
          </a:p>
          <a:p>
            <a:endParaRPr lang="it-IT" dirty="0"/>
          </a:p>
        </p:txBody>
      </p:sp>
      <p:sp>
        <p:nvSpPr>
          <p:cNvPr id="4" name="Segnaposto numero diapositiva 3"/>
          <p:cNvSpPr>
            <a:spLocks noGrp="1"/>
          </p:cNvSpPr>
          <p:nvPr>
            <p:ph type="sldNum" sz="quarter" idx="10"/>
          </p:nvPr>
        </p:nvSpPr>
        <p:spPr/>
        <p:txBody>
          <a:bodyPr lIns="84408" tIns="42204" rIns="84408" bIns="42204"/>
          <a:lstStyle/>
          <a:p>
            <a:fld id="{CA077768-21C8-4125-A345-258E48D2EED0}" type="slidenum">
              <a:rPr lang="en-US" smtClean="0"/>
              <a:pPr/>
              <a:t>39</a:t>
            </a:fld>
            <a:endParaRPr lang="en-US" smtClean="0"/>
          </a:p>
        </p:txBody>
      </p:sp>
    </p:spTree>
    <p:extLst>
      <p:ext uri="{BB962C8B-B14F-4D97-AF65-F5344CB8AC3E}">
        <p14:creationId xmlns="" xmlns:p14="http://schemas.microsoft.com/office/powerpoint/2010/main" val="14551060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a:xfrm>
            <a:off x="691886" y="4000317"/>
            <a:ext cx="5535088" cy="3789774"/>
          </a:xfrm>
          <a:prstGeom prst="rect">
            <a:avLst/>
          </a:prstGeom>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CA077768-21C8-4125-A345-258E48D2EED0}" type="slidenum">
              <a:rPr lang="en-US" smtClean="0"/>
              <a:pPr/>
              <a:t>40</a:t>
            </a:fld>
            <a:endParaRPr lang="en-US" smtClean="0"/>
          </a:p>
        </p:txBody>
      </p:sp>
    </p:spTree>
    <p:extLst>
      <p:ext uri="{BB962C8B-B14F-4D97-AF65-F5344CB8AC3E}">
        <p14:creationId xmlns="" xmlns:p14="http://schemas.microsoft.com/office/powerpoint/2010/main" val="919337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a:xfrm>
            <a:off x="685480" y="4343913"/>
            <a:ext cx="5487041" cy="4114361"/>
          </a:xfrm>
          <a:prstGeom prst="rect">
            <a:avLst/>
          </a:prstGeom>
        </p:spPr>
        <p:txBody>
          <a:bodyPr>
            <a:normAutofit/>
          </a:bodyPr>
          <a:lstStyle/>
          <a:p>
            <a:endParaRPr lang="it-IT"/>
          </a:p>
        </p:txBody>
      </p:sp>
      <p:sp>
        <p:nvSpPr>
          <p:cNvPr id="4" name="Segnaposto numero diapositiva 3"/>
          <p:cNvSpPr>
            <a:spLocks noGrp="1"/>
          </p:cNvSpPr>
          <p:nvPr>
            <p:ph type="sldNum" sz="quarter" idx="10"/>
          </p:nvPr>
        </p:nvSpPr>
        <p:spPr/>
        <p:txBody>
          <a:bodyPr/>
          <a:lstStyle/>
          <a:p>
            <a:fld id="{CA077768-21C8-4125-A345-258E48D2EED0}" type="slidenum">
              <a:rPr lang="en-US" smtClean="0"/>
              <a:pPr/>
              <a:t>41</a:t>
            </a:fld>
            <a:endParaRPr lang="en-US" smtClean="0"/>
          </a:p>
        </p:txBody>
      </p:sp>
    </p:spTree>
    <p:extLst>
      <p:ext uri="{BB962C8B-B14F-4D97-AF65-F5344CB8AC3E}">
        <p14:creationId xmlns="" xmlns:p14="http://schemas.microsoft.com/office/powerpoint/2010/main" val="49418256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a:xfrm>
            <a:off x="685800" y="4343400"/>
            <a:ext cx="5486400" cy="4114800"/>
          </a:xfrm>
          <a:prstGeom prst="rect">
            <a:avLst/>
          </a:prstGeom>
        </p:spPr>
        <p:txBody>
          <a:bodyPr>
            <a:normAutofit/>
          </a:bodyPr>
          <a:lstStyle/>
          <a:p>
            <a:endParaRPr lang="it-IT"/>
          </a:p>
        </p:txBody>
      </p:sp>
      <p:sp>
        <p:nvSpPr>
          <p:cNvPr id="4" name="Segnaposto numero diapositiva 3"/>
          <p:cNvSpPr>
            <a:spLocks noGrp="1"/>
          </p:cNvSpPr>
          <p:nvPr>
            <p:ph type="sldNum" sz="quarter" idx="10"/>
          </p:nvPr>
        </p:nvSpPr>
        <p:spPr/>
        <p:txBody>
          <a:bodyPr/>
          <a:lstStyle/>
          <a:p>
            <a:fld id="{CA077768-21C8-4125-A345-258E48D2EED0}" type="slidenum">
              <a:rPr lang="en-US" smtClean="0"/>
              <a:pPr/>
              <a:t>43</a:t>
            </a:fld>
            <a:endParaRPr lang="en-US"/>
          </a:p>
        </p:txBody>
      </p:sp>
    </p:spTree>
    <p:extLst>
      <p:ext uri="{BB962C8B-B14F-4D97-AF65-F5344CB8AC3E}">
        <p14:creationId xmlns="" xmlns:p14="http://schemas.microsoft.com/office/powerpoint/2010/main" val="78201352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a:xfrm>
            <a:off x="685800" y="4343400"/>
            <a:ext cx="5486400" cy="4114800"/>
          </a:xfrm>
          <a:prstGeom prst="rect">
            <a:avLst/>
          </a:prstGeom>
        </p:spPr>
        <p:txBody>
          <a:bodyPr>
            <a:normAutofit/>
          </a:bodyPr>
          <a:lstStyle/>
          <a:p>
            <a:endParaRPr lang="it-IT"/>
          </a:p>
        </p:txBody>
      </p:sp>
      <p:sp>
        <p:nvSpPr>
          <p:cNvPr id="4" name="Segnaposto numero diapositiva 3"/>
          <p:cNvSpPr>
            <a:spLocks noGrp="1"/>
          </p:cNvSpPr>
          <p:nvPr>
            <p:ph type="sldNum" sz="quarter" idx="10"/>
          </p:nvPr>
        </p:nvSpPr>
        <p:spPr/>
        <p:txBody>
          <a:bodyPr/>
          <a:lstStyle/>
          <a:p>
            <a:fld id="{CA077768-21C8-4125-A345-258E48D2EED0}" type="slidenum">
              <a:rPr lang="en-US" smtClean="0"/>
              <a:pPr/>
              <a:t>44</a:t>
            </a:fld>
            <a:endParaRPr lang="en-US"/>
          </a:p>
        </p:txBody>
      </p:sp>
    </p:spTree>
    <p:extLst>
      <p:ext uri="{BB962C8B-B14F-4D97-AF65-F5344CB8AC3E}">
        <p14:creationId xmlns="" xmlns:p14="http://schemas.microsoft.com/office/powerpoint/2010/main" val="5416606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a:xfrm>
            <a:off x="685800" y="4343400"/>
            <a:ext cx="5486400" cy="4114800"/>
          </a:xfrm>
          <a:prstGeom prst="rect">
            <a:avLst/>
          </a:prstGeom>
        </p:spPr>
        <p:txBody>
          <a:bodyPr>
            <a:normAutofit/>
          </a:bodyPr>
          <a:lstStyle/>
          <a:p>
            <a:endParaRPr lang="it-IT"/>
          </a:p>
        </p:txBody>
      </p:sp>
      <p:sp>
        <p:nvSpPr>
          <p:cNvPr id="4" name="Segnaposto numero diapositiva 3"/>
          <p:cNvSpPr>
            <a:spLocks noGrp="1"/>
          </p:cNvSpPr>
          <p:nvPr>
            <p:ph type="sldNum" sz="quarter" idx="10"/>
          </p:nvPr>
        </p:nvSpPr>
        <p:spPr/>
        <p:txBody>
          <a:bodyPr/>
          <a:lstStyle/>
          <a:p>
            <a:fld id="{CA077768-21C8-4125-A345-258E48D2EED0}" type="slidenum">
              <a:rPr lang="en-US" smtClean="0"/>
              <a:pPr/>
              <a:t>45</a:t>
            </a:fld>
            <a:endParaRPr lang="en-US"/>
          </a:p>
        </p:txBody>
      </p:sp>
    </p:spTree>
    <p:extLst>
      <p:ext uri="{BB962C8B-B14F-4D97-AF65-F5344CB8AC3E}">
        <p14:creationId xmlns="" xmlns:p14="http://schemas.microsoft.com/office/powerpoint/2010/main" val="7820135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a:xfrm>
            <a:off x="685800" y="4343400"/>
            <a:ext cx="5486400" cy="4114800"/>
          </a:xfrm>
          <a:prstGeom prst="rect">
            <a:avLst/>
          </a:prstGeom>
        </p:spPr>
        <p:txBody>
          <a:bodyPr>
            <a:normAutofit/>
          </a:bodyPr>
          <a:lstStyle/>
          <a:p>
            <a:endParaRPr lang="en-GB" dirty="0"/>
          </a:p>
        </p:txBody>
      </p:sp>
      <p:sp>
        <p:nvSpPr>
          <p:cNvPr id="4" name="Segnaposto numero diapositiva 3"/>
          <p:cNvSpPr>
            <a:spLocks noGrp="1"/>
          </p:cNvSpPr>
          <p:nvPr>
            <p:ph type="sldNum" sz="quarter" idx="10"/>
          </p:nvPr>
        </p:nvSpPr>
        <p:spPr/>
        <p:txBody>
          <a:bodyPr/>
          <a:lstStyle/>
          <a:p>
            <a:fld id="{CA077768-21C8-4125-A345-258E48D2EED0}" type="slidenum">
              <a:rPr lang="en-US" smtClean="0"/>
              <a:pPr/>
              <a:t>11</a:t>
            </a:fld>
            <a:endParaRPr lang="en-US"/>
          </a:p>
        </p:txBody>
      </p:sp>
    </p:spTree>
    <p:extLst>
      <p:ext uri="{BB962C8B-B14F-4D97-AF65-F5344CB8AC3E}">
        <p14:creationId xmlns="" xmlns:p14="http://schemas.microsoft.com/office/powerpoint/2010/main" val="101330379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a:xfrm>
            <a:off x="685800" y="4343400"/>
            <a:ext cx="5486400" cy="4114800"/>
          </a:xfrm>
          <a:prstGeom prst="rect">
            <a:avLst/>
          </a:prstGeom>
        </p:spPr>
        <p:txBody>
          <a:bodyPr>
            <a:normAutofit/>
          </a:bodyPr>
          <a:lstStyle/>
          <a:p>
            <a:endParaRPr lang="it-IT"/>
          </a:p>
        </p:txBody>
      </p:sp>
      <p:sp>
        <p:nvSpPr>
          <p:cNvPr id="4" name="Segnaposto numero diapositiva 3"/>
          <p:cNvSpPr>
            <a:spLocks noGrp="1"/>
          </p:cNvSpPr>
          <p:nvPr>
            <p:ph type="sldNum" sz="quarter" idx="10"/>
          </p:nvPr>
        </p:nvSpPr>
        <p:spPr/>
        <p:txBody>
          <a:bodyPr/>
          <a:lstStyle/>
          <a:p>
            <a:fld id="{CA077768-21C8-4125-A345-258E48D2EED0}" type="slidenum">
              <a:rPr lang="en-US" smtClean="0"/>
              <a:pPr/>
              <a:t>46</a:t>
            </a:fld>
            <a:endParaRPr lang="en-US"/>
          </a:p>
        </p:txBody>
      </p:sp>
    </p:spTree>
    <p:extLst>
      <p:ext uri="{BB962C8B-B14F-4D97-AF65-F5344CB8AC3E}">
        <p14:creationId xmlns="" xmlns:p14="http://schemas.microsoft.com/office/powerpoint/2010/main" val="98940774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lstStyle/>
          <a:p>
            <a:r>
              <a:rPr lang="it-IT" dirty="0"/>
              <a:t>-</a:t>
            </a:r>
            <a:r>
              <a:rPr lang="it-IT" dirty="0" err="1"/>
              <a:t>where</a:t>
            </a:r>
            <a:r>
              <a:rPr lang="it-IT" dirty="0"/>
              <a:t> a plasma of </a:t>
            </a:r>
            <a:r>
              <a:rPr lang="it-IT" dirty="0" err="1"/>
              <a:t>Ar</a:t>
            </a:r>
            <a:r>
              <a:rPr lang="it-IT" dirty="0"/>
              <a:t> and </a:t>
            </a:r>
            <a:r>
              <a:rPr lang="it-IT" dirty="0" err="1"/>
              <a:t>Nitrogen</a:t>
            </a:r>
            <a:r>
              <a:rPr lang="it-IT" dirty="0"/>
              <a:t> </a:t>
            </a:r>
            <a:r>
              <a:rPr lang="it-IT" dirty="0" err="1"/>
              <a:t>is</a:t>
            </a:r>
            <a:r>
              <a:rPr lang="it-IT" dirty="0"/>
              <a:t> </a:t>
            </a:r>
            <a:r>
              <a:rPr lang="it-IT" dirty="0" err="1"/>
              <a:t>used</a:t>
            </a:r>
            <a:r>
              <a:rPr lang="it-IT" dirty="0"/>
              <a:t> to </a:t>
            </a:r>
            <a:r>
              <a:rPr lang="it-IT" dirty="0" err="1"/>
              <a:t>sputter</a:t>
            </a:r>
            <a:r>
              <a:rPr lang="it-IT" dirty="0"/>
              <a:t> a target of </a:t>
            </a:r>
            <a:r>
              <a:rPr lang="it-IT" dirty="0" err="1"/>
              <a:t>Niobium</a:t>
            </a:r>
            <a:endParaRPr lang="it-IT" dirty="0"/>
          </a:p>
        </p:txBody>
      </p:sp>
      <p:sp>
        <p:nvSpPr>
          <p:cNvPr id="4" name="Slide Number Placeholder 3"/>
          <p:cNvSpPr>
            <a:spLocks noGrp="1"/>
          </p:cNvSpPr>
          <p:nvPr>
            <p:ph type="sldNum" sz="quarter" idx="10"/>
          </p:nvPr>
        </p:nvSpPr>
        <p:spPr/>
        <p:txBody>
          <a:bodyPr/>
          <a:lstStyle/>
          <a:p>
            <a:fld id="{2F2E91DB-2E2A-4DDC-A8E5-DF8661C1AE60}" type="slidenum">
              <a:rPr lang="en-US" smtClean="0"/>
              <a:pPr/>
              <a:t>48</a:t>
            </a:fld>
            <a:endParaRPr lang="en-US"/>
          </a:p>
        </p:txBody>
      </p:sp>
    </p:spTree>
    <p:extLst>
      <p:ext uri="{BB962C8B-B14F-4D97-AF65-F5344CB8AC3E}">
        <p14:creationId xmlns="" xmlns:p14="http://schemas.microsoft.com/office/powerpoint/2010/main" val="283862207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a:xfrm>
            <a:off x="685800" y="4343400"/>
            <a:ext cx="5486400" cy="4114800"/>
          </a:xfrm>
          <a:prstGeom prst="rect">
            <a:avLst/>
          </a:prstGeom>
        </p:spPr>
        <p:txBody>
          <a:bodyPr>
            <a:normAutofit/>
          </a:bodyPr>
          <a:lstStyle/>
          <a:p>
            <a:endParaRPr lang="en-GB" dirty="0"/>
          </a:p>
        </p:txBody>
      </p:sp>
      <p:sp>
        <p:nvSpPr>
          <p:cNvPr id="4" name="Segnaposto numero diapositiva 3"/>
          <p:cNvSpPr>
            <a:spLocks noGrp="1"/>
          </p:cNvSpPr>
          <p:nvPr>
            <p:ph type="sldNum" sz="quarter" idx="10"/>
          </p:nvPr>
        </p:nvSpPr>
        <p:spPr/>
        <p:txBody>
          <a:bodyPr/>
          <a:lstStyle/>
          <a:p>
            <a:fld id="{CA077768-21C8-4125-A345-258E48D2EED0}" type="slidenum">
              <a:rPr lang="en-US" smtClean="0"/>
              <a:pPr/>
              <a:t>51</a:t>
            </a:fld>
            <a:endParaRPr lang="en-US"/>
          </a:p>
        </p:txBody>
      </p:sp>
    </p:spTree>
    <p:extLst>
      <p:ext uri="{BB962C8B-B14F-4D97-AF65-F5344CB8AC3E}">
        <p14:creationId xmlns:p14="http://schemas.microsoft.com/office/powerpoint/2010/main" xmlns="" val="290055545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a:xfrm>
            <a:off x="685800" y="4343400"/>
            <a:ext cx="5486400" cy="4114800"/>
          </a:xfrm>
          <a:prstGeom prst="rect">
            <a:avLst/>
          </a:prstGeom>
        </p:spPr>
        <p:txBody>
          <a:bodyPr>
            <a:normAutofit/>
          </a:bodyPr>
          <a:lstStyle/>
          <a:p>
            <a:endParaRPr lang="it-IT"/>
          </a:p>
        </p:txBody>
      </p:sp>
      <p:sp>
        <p:nvSpPr>
          <p:cNvPr id="4" name="Segnaposto numero diapositiva 3"/>
          <p:cNvSpPr>
            <a:spLocks noGrp="1"/>
          </p:cNvSpPr>
          <p:nvPr>
            <p:ph type="sldNum" sz="quarter" idx="10"/>
          </p:nvPr>
        </p:nvSpPr>
        <p:spPr/>
        <p:txBody>
          <a:bodyPr/>
          <a:lstStyle/>
          <a:p>
            <a:fld id="{CA077768-21C8-4125-A345-258E48D2EED0}" type="slidenum">
              <a:rPr lang="en-US" smtClean="0"/>
              <a:pPr/>
              <a:t>53</a:t>
            </a:fld>
            <a:endParaRPr lang="en-US"/>
          </a:p>
        </p:txBody>
      </p:sp>
    </p:spTree>
    <p:extLst>
      <p:ext uri="{BB962C8B-B14F-4D97-AF65-F5344CB8AC3E}">
        <p14:creationId xmlns:p14="http://schemas.microsoft.com/office/powerpoint/2010/main" xmlns="" val="98940774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a:xfrm>
            <a:off x="685800" y="4343400"/>
            <a:ext cx="5486400" cy="4114800"/>
          </a:xfrm>
          <a:prstGeom prst="rect">
            <a:avLst/>
          </a:prstGeom>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CA077768-21C8-4125-A345-258E48D2EED0}" type="slidenum">
              <a:rPr lang="en-US" smtClean="0"/>
              <a:pPr/>
              <a:t>54</a:t>
            </a:fld>
            <a:endParaRPr lang="en-US"/>
          </a:p>
        </p:txBody>
      </p:sp>
    </p:spTree>
    <p:extLst>
      <p:ext uri="{BB962C8B-B14F-4D97-AF65-F5344CB8AC3E}">
        <p14:creationId xmlns="" xmlns:p14="http://schemas.microsoft.com/office/powerpoint/2010/main" val="19675139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a:xfrm>
            <a:off x="685480" y="4343913"/>
            <a:ext cx="5487041" cy="4114361"/>
          </a:xfrm>
          <a:prstGeom prst="rect">
            <a:avLst/>
          </a:prstGeom>
        </p:spPr>
        <p:txBody>
          <a:bodyPr/>
          <a:lstStyle/>
          <a:p>
            <a:endParaRPr lang="en-US" dirty="0"/>
          </a:p>
        </p:txBody>
      </p:sp>
      <p:sp>
        <p:nvSpPr>
          <p:cNvPr id="4" name="Segnaposto numero diapositiva 3"/>
          <p:cNvSpPr>
            <a:spLocks noGrp="1"/>
          </p:cNvSpPr>
          <p:nvPr>
            <p:ph type="sldNum" sz="quarter" idx="10"/>
          </p:nvPr>
        </p:nvSpPr>
        <p:spPr/>
        <p:txBody>
          <a:bodyPr/>
          <a:lstStyle/>
          <a:p>
            <a:pPr>
              <a:defRPr/>
            </a:pPr>
            <a:fld id="{F75CC2D7-956F-492E-BABC-939B6EABD445}" type="slidenum">
              <a:rPr lang="it-IT" smtClean="0"/>
              <a:pPr>
                <a:defRPr/>
              </a:pPr>
              <a:t>13</a:t>
            </a:fld>
            <a:endParaRPr lang="it-IT"/>
          </a:p>
        </p:txBody>
      </p:sp>
    </p:spTree>
    <p:extLst>
      <p:ext uri="{BB962C8B-B14F-4D97-AF65-F5344CB8AC3E}">
        <p14:creationId xmlns="" xmlns:p14="http://schemas.microsoft.com/office/powerpoint/2010/main" val="26185153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a:xfrm>
            <a:off x="685480" y="4343913"/>
            <a:ext cx="5487041" cy="4114361"/>
          </a:xfrm>
          <a:prstGeom prst="rect">
            <a:avLst/>
          </a:prstGeom>
        </p:spPr>
        <p:txBody>
          <a:bodyPr/>
          <a:lstStyle/>
          <a:p>
            <a:endParaRPr lang="en-US" dirty="0"/>
          </a:p>
        </p:txBody>
      </p:sp>
      <p:sp>
        <p:nvSpPr>
          <p:cNvPr id="4" name="Segnaposto numero diapositiva 3"/>
          <p:cNvSpPr>
            <a:spLocks noGrp="1"/>
          </p:cNvSpPr>
          <p:nvPr>
            <p:ph type="sldNum" sz="quarter" idx="10"/>
          </p:nvPr>
        </p:nvSpPr>
        <p:spPr/>
        <p:txBody>
          <a:bodyPr/>
          <a:lstStyle/>
          <a:p>
            <a:pPr>
              <a:defRPr/>
            </a:pPr>
            <a:fld id="{F75CC2D7-956F-492E-BABC-939B6EABD445}" type="slidenum">
              <a:rPr lang="it-IT" smtClean="0"/>
              <a:pPr>
                <a:defRPr/>
              </a:pPr>
              <a:t>14</a:t>
            </a:fld>
            <a:endParaRPr lang="it-IT"/>
          </a:p>
        </p:txBody>
      </p:sp>
    </p:spTree>
    <p:extLst>
      <p:ext uri="{BB962C8B-B14F-4D97-AF65-F5344CB8AC3E}">
        <p14:creationId xmlns="" xmlns:p14="http://schemas.microsoft.com/office/powerpoint/2010/main" val="40641231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a:xfrm>
            <a:off x="685480" y="4343913"/>
            <a:ext cx="5487041" cy="4114361"/>
          </a:xfrm>
          <a:prstGeom prst="rect">
            <a:avLst/>
          </a:prstGeom>
        </p:spPr>
        <p:txBody>
          <a:bodyPr/>
          <a:lstStyle/>
          <a:p>
            <a:endParaRPr lang="en-US" dirty="0"/>
          </a:p>
        </p:txBody>
      </p:sp>
      <p:sp>
        <p:nvSpPr>
          <p:cNvPr id="4" name="Segnaposto numero diapositiva 3"/>
          <p:cNvSpPr>
            <a:spLocks noGrp="1"/>
          </p:cNvSpPr>
          <p:nvPr>
            <p:ph type="sldNum" sz="quarter" idx="10"/>
          </p:nvPr>
        </p:nvSpPr>
        <p:spPr/>
        <p:txBody>
          <a:bodyPr/>
          <a:lstStyle/>
          <a:p>
            <a:pPr>
              <a:defRPr/>
            </a:pPr>
            <a:fld id="{F75CC2D7-956F-492E-BABC-939B6EABD445}" type="slidenum">
              <a:rPr lang="it-IT" smtClean="0"/>
              <a:pPr>
                <a:defRPr/>
              </a:pPr>
              <a:t>15</a:t>
            </a:fld>
            <a:endParaRPr lang="it-IT"/>
          </a:p>
        </p:txBody>
      </p:sp>
    </p:spTree>
    <p:extLst>
      <p:ext uri="{BB962C8B-B14F-4D97-AF65-F5344CB8AC3E}">
        <p14:creationId xmlns="" xmlns:p14="http://schemas.microsoft.com/office/powerpoint/2010/main" val="10627624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a:xfrm>
            <a:off x="685480" y="4343913"/>
            <a:ext cx="5487041" cy="4114361"/>
          </a:xfrm>
          <a:prstGeom prst="rect">
            <a:avLst/>
          </a:prstGeom>
        </p:spPr>
        <p:txBody>
          <a:bodyPr/>
          <a:lstStyle/>
          <a:p>
            <a:endParaRPr lang="en-US" dirty="0"/>
          </a:p>
        </p:txBody>
      </p:sp>
      <p:sp>
        <p:nvSpPr>
          <p:cNvPr id="4" name="Segnaposto numero diapositiva 3"/>
          <p:cNvSpPr>
            <a:spLocks noGrp="1"/>
          </p:cNvSpPr>
          <p:nvPr>
            <p:ph type="sldNum" sz="quarter" idx="10"/>
          </p:nvPr>
        </p:nvSpPr>
        <p:spPr/>
        <p:txBody>
          <a:bodyPr/>
          <a:lstStyle/>
          <a:p>
            <a:pPr>
              <a:defRPr/>
            </a:pPr>
            <a:fld id="{F75CC2D7-956F-492E-BABC-939B6EABD445}" type="slidenum">
              <a:rPr lang="it-IT" smtClean="0"/>
              <a:pPr>
                <a:defRPr/>
              </a:pPr>
              <a:t>16</a:t>
            </a:fld>
            <a:endParaRPr lang="it-IT"/>
          </a:p>
        </p:txBody>
      </p:sp>
    </p:spTree>
    <p:extLst>
      <p:ext uri="{BB962C8B-B14F-4D97-AF65-F5344CB8AC3E}">
        <p14:creationId xmlns="" xmlns:p14="http://schemas.microsoft.com/office/powerpoint/2010/main" val="17419309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a:xfrm>
            <a:off x="685800" y="4343400"/>
            <a:ext cx="5486400" cy="4114800"/>
          </a:xfrm>
          <a:prstGeom prst="rect">
            <a:avLst/>
          </a:prstGeom>
        </p:spPr>
        <p:txBody>
          <a:bodyPr>
            <a:normAutofit/>
          </a:bodyPr>
          <a:lstStyle/>
          <a:p>
            <a:pPr marL="342900" indent="-342900">
              <a:buFont typeface="Arial" panose="020B0604020202020204" pitchFamily="34" charset="0"/>
              <a:buChar char="•"/>
            </a:pPr>
            <a:r>
              <a:rPr lang="en-US" sz="800" kern="1200" dirty="0">
                <a:solidFill>
                  <a:schemeClr val="tx1"/>
                </a:solidFill>
                <a:latin typeface="+mn-lt"/>
                <a:ea typeface="+mn-ea"/>
                <a:cs typeface="+mn-cs"/>
              </a:rPr>
              <a:t>Nanowires are very thin (4-5nm), </a:t>
            </a:r>
          </a:p>
          <a:p>
            <a:pPr marL="342900" indent="-342900">
              <a:buFont typeface="Arial" panose="020B0604020202020204" pitchFamily="34" charset="0"/>
              <a:buChar char="•"/>
            </a:pPr>
            <a:r>
              <a:rPr lang="en-US" sz="800" kern="1200" dirty="0">
                <a:solidFill>
                  <a:srgbClr val="006600"/>
                </a:solidFill>
                <a:latin typeface="+mn-lt"/>
                <a:ea typeface="+mn-ea"/>
                <a:cs typeface="+mn-cs"/>
              </a:rPr>
              <a:t>Strategy to enhance the ph. </a:t>
            </a:r>
            <a:r>
              <a:rPr lang="en-US" sz="800" kern="1200" dirty="0" err="1">
                <a:solidFill>
                  <a:srgbClr val="006600"/>
                </a:solidFill>
                <a:latin typeface="+mn-lt"/>
                <a:ea typeface="+mn-ea"/>
                <a:cs typeface="+mn-cs"/>
              </a:rPr>
              <a:t>absorptance</a:t>
            </a:r>
            <a:r>
              <a:rPr lang="en-US" sz="800" kern="1200" dirty="0">
                <a:solidFill>
                  <a:srgbClr val="006600"/>
                </a:solidFill>
                <a:latin typeface="+mn-lt"/>
                <a:ea typeface="+mn-ea"/>
                <a:cs typeface="+mn-cs"/>
              </a:rPr>
              <a:t> with semiconductors (</a:t>
            </a:r>
            <a:r>
              <a:rPr lang="en-US" sz="800" kern="1200" dirty="0" err="1">
                <a:solidFill>
                  <a:srgbClr val="006600"/>
                </a:solidFill>
                <a:latin typeface="+mn-lt"/>
                <a:ea typeface="+mn-ea"/>
                <a:cs typeface="+mn-cs"/>
              </a:rPr>
              <a:t>GaAs</a:t>
            </a:r>
            <a:r>
              <a:rPr lang="en-US" sz="800" kern="1200" dirty="0">
                <a:solidFill>
                  <a:srgbClr val="006600"/>
                </a:solidFill>
                <a:latin typeface="+mn-lt"/>
                <a:ea typeface="+mn-ea"/>
                <a:cs typeface="+mn-cs"/>
              </a:rPr>
              <a:t>, Si, </a:t>
            </a:r>
            <a:r>
              <a:rPr lang="en-US" sz="800" kern="1200" dirty="0" err="1">
                <a:solidFill>
                  <a:srgbClr val="006600"/>
                </a:solidFill>
                <a:latin typeface="+mn-lt"/>
                <a:ea typeface="+mn-ea"/>
                <a:cs typeface="+mn-cs"/>
              </a:rPr>
              <a:t>SiN</a:t>
            </a:r>
            <a:r>
              <a:rPr lang="en-US" sz="800" kern="1200" dirty="0">
                <a:solidFill>
                  <a:srgbClr val="006600"/>
                </a:solidFill>
                <a:latin typeface="+mn-lt"/>
                <a:ea typeface="+mn-ea"/>
                <a:cs typeface="+mn-cs"/>
              </a:rPr>
              <a:t>)</a:t>
            </a:r>
          </a:p>
          <a:p>
            <a:endParaRPr lang="it-IT" sz="600" dirty="0">
              <a:latin typeface="+mj-lt"/>
            </a:endParaRPr>
          </a:p>
        </p:txBody>
      </p:sp>
      <p:sp>
        <p:nvSpPr>
          <p:cNvPr id="4" name="Segnaposto numero diapositiva 3"/>
          <p:cNvSpPr>
            <a:spLocks noGrp="1"/>
          </p:cNvSpPr>
          <p:nvPr>
            <p:ph type="sldNum" sz="quarter" idx="10"/>
          </p:nvPr>
        </p:nvSpPr>
        <p:spPr/>
        <p:txBody>
          <a:bodyPr/>
          <a:lstStyle/>
          <a:p>
            <a:fld id="{CA077768-21C8-4125-A345-258E48D2EED0}" type="slidenum">
              <a:rPr lang="en-US" smtClean="0"/>
              <a:pPr/>
              <a:t>20</a:t>
            </a:fld>
            <a:endParaRPr lang="en-US"/>
          </a:p>
        </p:txBody>
      </p:sp>
    </p:spTree>
    <p:extLst>
      <p:ext uri="{BB962C8B-B14F-4D97-AF65-F5344CB8AC3E}">
        <p14:creationId xmlns="" xmlns:p14="http://schemas.microsoft.com/office/powerpoint/2010/main" val="39208410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a:xfrm>
            <a:off x="685800" y="4343400"/>
            <a:ext cx="5486400" cy="4114800"/>
          </a:xfrm>
          <a:prstGeom prst="rect">
            <a:avLst/>
          </a:prstGeom>
        </p:spPr>
        <p:txBody>
          <a:bodyPr>
            <a:normAutofit/>
          </a:bodyPr>
          <a:lstStyle/>
          <a:p>
            <a:endParaRPr lang="it-IT"/>
          </a:p>
        </p:txBody>
      </p:sp>
      <p:sp>
        <p:nvSpPr>
          <p:cNvPr id="4" name="Segnaposto numero diapositiva 3"/>
          <p:cNvSpPr>
            <a:spLocks noGrp="1"/>
          </p:cNvSpPr>
          <p:nvPr>
            <p:ph type="sldNum" sz="quarter" idx="10"/>
          </p:nvPr>
        </p:nvSpPr>
        <p:spPr/>
        <p:txBody>
          <a:bodyPr/>
          <a:lstStyle/>
          <a:p>
            <a:fld id="{CA077768-21C8-4125-A345-258E48D2EED0}" type="slidenum">
              <a:rPr lang="en-US" smtClean="0"/>
              <a:pPr/>
              <a:t>21</a:t>
            </a:fld>
            <a:endParaRPr lang="en-US"/>
          </a:p>
        </p:txBody>
      </p:sp>
    </p:spTree>
    <p:extLst>
      <p:ext uri="{BB962C8B-B14F-4D97-AF65-F5344CB8AC3E}">
        <p14:creationId xmlns="" xmlns:p14="http://schemas.microsoft.com/office/powerpoint/2010/main" val="33275587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a:xfrm>
            <a:off x="685800" y="4343400"/>
            <a:ext cx="5486400" cy="4114800"/>
          </a:xfrm>
          <a:prstGeom prst="rect">
            <a:avLst/>
          </a:prstGeom>
        </p:spPr>
        <p:txBody>
          <a:bodyPr>
            <a:normAutofit/>
          </a:bodyPr>
          <a:lstStyle/>
          <a:p>
            <a:pPr marL="342900" indent="-342900">
              <a:buFont typeface="Arial" panose="020B0604020202020204" pitchFamily="34" charset="0"/>
              <a:buChar char="•"/>
            </a:pPr>
            <a:r>
              <a:rPr lang="en-US" sz="800" kern="1200" dirty="0">
                <a:solidFill>
                  <a:schemeClr val="tx1"/>
                </a:solidFill>
                <a:latin typeface="+mn-lt"/>
                <a:ea typeface="+mn-ea"/>
                <a:cs typeface="+mn-cs"/>
              </a:rPr>
              <a:t>Nanowires are very thin (4-5nm), </a:t>
            </a:r>
          </a:p>
          <a:p>
            <a:pPr marL="342900" indent="-342900">
              <a:buFont typeface="Arial" panose="020B0604020202020204" pitchFamily="34" charset="0"/>
              <a:buChar char="•"/>
            </a:pPr>
            <a:r>
              <a:rPr lang="en-US" sz="800" kern="1200" dirty="0">
                <a:solidFill>
                  <a:srgbClr val="006600"/>
                </a:solidFill>
                <a:latin typeface="+mn-lt"/>
                <a:ea typeface="+mn-ea"/>
                <a:cs typeface="+mn-cs"/>
              </a:rPr>
              <a:t>Strategy to enhance the ph. </a:t>
            </a:r>
            <a:r>
              <a:rPr lang="en-US" sz="800" kern="1200" dirty="0" err="1">
                <a:solidFill>
                  <a:srgbClr val="006600"/>
                </a:solidFill>
                <a:latin typeface="+mn-lt"/>
                <a:ea typeface="+mn-ea"/>
                <a:cs typeface="+mn-cs"/>
              </a:rPr>
              <a:t>absorptance</a:t>
            </a:r>
            <a:r>
              <a:rPr lang="en-US" sz="800" kern="1200" dirty="0">
                <a:solidFill>
                  <a:srgbClr val="006600"/>
                </a:solidFill>
                <a:latin typeface="+mn-lt"/>
                <a:ea typeface="+mn-ea"/>
                <a:cs typeface="+mn-cs"/>
              </a:rPr>
              <a:t> with semiconductors (</a:t>
            </a:r>
            <a:r>
              <a:rPr lang="en-US" sz="800" kern="1200" dirty="0" err="1">
                <a:solidFill>
                  <a:srgbClr val="006600"/>
                </a:solidFill>
                <a:latin typeface="+mn-lt"/>
                <a:ea typeface="+mn-ea"/>
                <a:cs typeface="+mn-cs"/>
              </a:rPr>
              <a:t>GaAs</a:t>
            </a:r>
            <a:r>
              <a:rPr lang="en-US" sz="800" kern="1200" dirty="0">
                <a:solidFill>
                  <a:srgbClr val="006600"/>
                </a:solidFill>
                <a:latin typeface="+mn-lt"/>
                <a:ea typeface="+mn-ea"/>
                <a:cs typeface="+mn-cs"/>
              </a:rPr>
              <a:t>, Si, </a:t>
            </a:r>
            <a:r>
              <a:rPr lang="en-US" sz="800" kern="1200" dirty="0" err="1">
                <a:solidFill>
                  <a:srgbClr val="006600"/>
                </a:solidFill>
                <a:latin typeface="+mn-lt"/>
                <a:ea typeface="+mn-ea"/>
                <a:cs typeface="+mn-cs"/>
              </a:rPr>
              <a:t>SiN</a:t>
            </a:r>
            <a:r>
              <a:rPr lang="en-US" sz="800" kern="1200" dirty="0">
                <a:solidFill>
                  <a:srgbClr val="006600"/>
                </a:solidFill>
                <a:latin typeface="+mn-lt"/>
                <a:ea typeface="+mn-ea"/>
                <a:cs typeface="+mn-cs"/>
              </a:rPr>
              <a:t>)</a:t>
            </a:r>
          </a:p>
          <a:p>
            <a:endParaRPr lang="it-IT" sz="600" dirty="0">
              <a:latin typeface="+mj-lt"/>
            </a:endParaRPr>
          </a:p>
        </p:txBody>
      </p:sp>
      <p:sp>
        <p:nvSpPr>
          <p:cNvPr id="4" name="Segnaposto numero diapositiva 3"/>
          <p:cNvSpPr>
            <a:spLocks noGrp="1"/>
          </p:cNvSpPr>
          <p:nvPr>
            <p:ph type="sldNum" sz="quarter" idx="10"/>
          </p:nvPr>
        </p:nvSpPr>
        <p:spPr/>
        <p:txBody>
          <a:bodyPr/>
          <a:lstStyle/>
          <a:p>
            <a:fld id="{CA077768-21C8-4125-A345-258E48D2EED0}" type="slidenum">
              <a:rPr lang="en-US" smtClean="0"/>
              <a:pPr/>
              <a:t>22</a:t>
            </a:fld>
            <a:endParaRPr lang="en-US"/>
          </a:p>
        </p:txBody>
      </p:sp>
    </p:spTree>
    <p:extLst>
      <p:ext uri="{BB962C8B-B14F-4D97-AF65-F5344CB8AC3E}">
        <p14:creationId xmlns="" xmlns:p14="http://schemas.microsoft.com/office/powerpoint/2010/main" val="19073990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bg>
      <p:bgRef idx="1003">
        <a:schemeClr val="bg1"/>
      </p:bgRef>
    </p:bg>
    <p:spTree>
      <p:nvGrpSpPr>
        <p:cNvPr id="1" name=""/>
        <p:cNvGrpSpPr/>
        <p:nvPr/>
      </p:nvGrpSpPr>
      <p:grpSpPr>
        <a:xfrm>
          <a:off x="0" y="0"/>
          <a:ext cx="0" cy="0"/>
          <a:chOff x="0" y="0"/>
          <a:chExt cx="0" cy="0"/>
        </a:xfrm>
      </p:grpSpPr>
      <p:sp>
        <p:nvSpPr>
          <p:cNvPr id="12" name="Rettangolo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ettangolo arrotondato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ottotitolo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it-IT" smtClean="0"/>
              <a:t>Fare clic per modificare lo stile del sottotitolo dello schema</a:t>
            </a:r>
            <a:endParaRPr kumimoji="0" lang="en-US"/>
          </a:p>
        </p:txBody>
      </p:sp>
      <p:sp>
        <p:nvSpPr>
          <p:cNvPr id="28" name="Segnaposto data 27"/>
          <p:cNvSpPr>
            <a:spLocks noGrp="1"/>
          </p:cNvSpPr>
          <p:nvPr>
            <p:ph type="dt" sz="half" idx="10"/>
          </p:nvPr>
        </p:nvSpPr>
        <p:spPr/>
        <p:txBody>
          <a:bodyPr/>
          <a:lstStyle/>
          <a:p>
            <a:endParaRPr lang="en-GB"/>
          </a:p>
        </p:txBody>
      </p:sp>
      <p:sp>
        <p:nvSpPr>
          <p:cNvPr id="17" name="Segnaposto piè di pagina 16"/>
          <p:cNvSpPr>
            <a:spLocks noGrp="1"/>
          </p:cNvSpPr>
          <p:nvPr>
            <p:ph type="ftr" sz="quarter" idx="11"/>
          </p:nvPr>
        </p:nvSpPr>
        <p:spPr/>
        <p:txBody>
          <a:bodyPr/>
          <a:lstStyle/>
          <a:p>
            <a:r>
              <a:rPr lang="it-IT" smtClean="0"/>
              <a:t>A. Gaggero, 01/10/2020, Genova</a:t>
            </a:r>
            <a:endParaRPr lang="en-GB"/>
          </a:p>
        </p:txBody>
      </p:sp>
      <p:sp>
        <p:nvSpPr>
          <p:cNvPr id="29" name="Segnaposto numero diapositiva 28"/>
          <p:cNvSpPr>
            <a:spLocks noGrp="1"/>
          </p:cNvSpPr>
          <p:nvPr>
            <p:ph type="sldNum" sz="quarter" idx="12"/>
          </p:nvPr>
        </p:nvSpPr>
        <p:spPr/>
        <p:txBody>
          <a:bodyPr lIns="0" tIns="0" rIns="0" bIns="0">
            <a:noAutofit/>
          </a:bodyPr>
          <a:lstStyle>
            <a:lvl1pPr>
              <a:defRPr sz="1400">
                <a:solidFill>
                  <a:srgbClr val="FFFFFF"/>
                </a:solidFill>
              </a:defRPr>
            </a:lvl1pPr>
          </a:lstStyle>
          <a:p>
            <a:fld id="{CD0F19BE-9927-4F5F-9C95-F80AA152E563}" type="slidenum">
              <a:rPr lang="en-GB" smtClean="0"/>
              <a:pPr/>
              <a:t>‹N›</a:t>
            </a:fld>
            <a:endParaRPr lang="en-GB"/>
          </a:p>
        </p:txBody>
      </p:sp>
      <p:sp>
        <p:nvSpPr>
          <p:cNvPr id="7" name="Rettangolo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ttangolo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ttangolo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olo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it-IT" smtClean="0"/>
              <a:t>Fare clic per modificare lo stile del titolo</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p:txBody>
          <a:bodyPr vert="eaVer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5" name="Segnaposto piè di pagina 4"/>
          <p:cNvSpPr>
            <a:spLocks noGrp="1"/>
          </p:cNvSpPr>
          <p:nvPr>
            <p:ph type="ftr" sz="quarter" idx="11"/>
          </p:nvPr>
        </p:nvSpPr>
        <p:spPr/>
        <p:txBody>
          <a:bodyPr/>
          <a:lstStyle/>
          <a:p>
            <a:r>
              <a:rPr lang="it-IT" smtClean="0"/>
              <a:t>A. Gaggero, 01/10/2020, Genova</a:t>
            </a:r>
            <a:endParaRPr lang="en-US"/>
          </a:p>
        </p:txBody>
      </p:sp>
      <p:sp>
        <p:nvSpPr>
          <p:cNvPr id="6" name="Segnaposto numero diapositiva 5"/>
          <p:cNvSpPr>
            <a:spLocks noGrp="1"/>
          </p:cNvSpPr>
          <p:nvPr>
            <p:ph type="sldNum" sz="quarter" idx="12"/>
          </p:nvPr>
        </p:nvSpPr>
        <p:spPr/>
        <p:txBody>
          <a:bodyPr/>
          <a:lstStyle/>
          <a:p>
            <a:fld id="{D4C49B74-5DB2-4B03-B1D2-7F6A3C51C318}" type="slidenum">
              <a:rPr lang="en-US" smtClean="0"/>
              <a:pPr/>
              <a:t>‹N›</a:t>
            </a:fld>
            <a:endParaRPr lang="en-US"/>
          </a:p>
        </p:txBody>
      </p:sp>
      <p:pic>
        <p:nvPicPr>
          <p:cNvPr id="7" name="Immagine 6" descr="IFN CNR Logo.jpg"/>
          <p:cNvPicPr>
            <a:picLocks noChangeAspect="1"/>
          </p:cNvPicPr>
          <p:nvPr/>
        </p:nvPicPr>
        <p:blipFill>
          <a:blip r:embed="rId2" cstate="print"/>
          <a:stretch>
            <a:fillRect/>
          </a:stretch>
        </p:blipFill>
        <p:spPr>
          <a:xfrm>
            <a:off x="7020272" y="6237312"/>
            <a:ext cx="1828800" cy="387096"/>
          </a:xfrm>
          <a:prstGeom prst="rect">
            <a:avLst/>
          </a:prstGeom>
        </p:spPr>
      </p:pic>
      <p:sp>
        <p:nvSpPr>
          <p:cNvPr id="8" name="Segnaposto data 1"/>
          <p:cNvSpPr>
            <a:spLocks noGrp="1"/>
          </p:cNvSpPr>
          <p:nvPr>
            <p:ph type="dt" sz="half" idx="10"/>
          </p:nvPr>
        </p:nvSpPr>
        <p:spPr>
          <a:xfrm>
            <a:off x="3419872" y="6165304"/>
            <a:ext cx="2476500" cy="476250"/>
          </a:xfrm>
        </p:spPr>
        <p:txBody>
          <a:bodyPr/>
          <a:lstStyle/>
          <a:p>
            <a:endParaRPr lang="en-US" dirty="0"/>
          </a:p>
        </p:txBody>
      </p:sp>
      <p:pic>
        <p:nvPicPr>
          <p:cNvPr id="9" name="Immagine 8" descr="IFN CNR Logo.jpg"/>
          <p:cNvPicPr>
            <a:picLocks noChangeAspect="1"/>
          </p:cNvPicPr>
          <p:nvPr userDrawn="1"/>
        </p:nvPicPr>
        <p:blipFill>
          <a:blip r:embed="rId2" cstate="print"/>
          <a:stretch>
            <a:fillRect/>
          </a:stretch>
        </p:blipFill>
        <p:spPr>
          <a:xfrm>
            <a:off x="7020272" y="6237312"/>
            <a:ext cx="1828800" cy="387096"/>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41"/>
            <a:ext cx="2011680" cy="5851525"/>
          </a:xfrm>
        </p:spPr>
        <p:txBody>
          <a:bodyPr vert="eaVert"/>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a:xfrm>
            <a:off x="914400" y="274640"/>
            <a:ext cx="5562600" cy="5851525"/>
          </a:xfrm>
        </p:spPr>
        <p:txBody>
          <a:bodyPr vert="eaVer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5" name="Segnaposto piè di pagina 4"/>
          <p:cNvSpPr>
            <a:spLocks noGrp="1"/>
          </p:cNvSpPr>
          <p:nvPr>
            <p:ph type="ftr" sz="quarter" idx="11"/>
          </p:nvPr>
        </p:nvSpPr>
        <p:spPr/>
        <p:txBody>
          <a:bodyPr/>
          <a:lstStyle/>
          <a:p>
            <a:r>
              <a:rPr lang="it-IT" smtClean="0"/>
              <a:t>A. Gaggero, 01/10/2020, Genova</a:t>
            </a:r>
            <a:endParaRPr lang="en-US"/>
          </a:p>
        </p:txBody>
      </p:sp>
      <p:sp>
        <p:nvSpPr>
          <p:cNvPr id="6" name="Segnaposto numero diapositiva 5"/>
          <p:cNvSpPr>
            <a:spLocks noGrp="1"/>
          </p:cNvSpPr>
          <p:nvPr>
            <p:ph type="sldNum" sz="quarter" idx="12"/>
          </p:nvPr>
        </p:nvSpPr>
        <p:spPr/>
        <p:txBody>
          <a:bodyPr/>
          <a:lstStyle/>
          <a:p>
            <a:fld id="{D4C49B74-5DB2-4B03-B1D2-7F6A3C51C318}" type="slidenum">
              <a:rPr lang="en-US" smtClean="0"/>
              <a:pPr/>
              <a:t>‹N›</a:t>
            </a:fld>
            <a:endParaRPr lang="en-US"/>
          </a:p>
        </p:txBody>
      </p:sp>
      <p:pic>
        <p:nvPicPr>
          <p:cNvPr id="7" name="Immagine 6" descr="IFN CNR Logo.jpg"/>
          <p:cNvPicPr>
            <a:picLocks noChangeAspect="1"/>
          </p:cNvPicPr>
          <p:nvPr/>
        </p:nvPicPr>
        <p:blipFill>
          <a:blip r:embed="rId2" cstate="print"/>
          <a:stretch>
            <a:fillRect/>
          </a:stretch>
        </p:blipFill>
        <p:spPr>
          <a:xfrm>
            <a:off x="7020272" y="6237312"/>
            <a:ext cx="1828800" cy="387096"/>
          </a:xfrm>
          <a:prstGeom prst="rect">
            <a:avLst/>
          </a:prstGeom>
        </p:spPr>
      </p:pic>
      <p:sp>
        <p:nvSpPr>
          <p:cNvPr id="8" name="Segnaposto data 1"/>
          <p:cNvSpPr>
            <a:spLocks noGrp="1"/>
          </p:cNvSpPr>
          <p:nvPr>
            <p:ph type="dt" sz="half" idx="10"/>
          </p:nvPr>
        </p:nvSpPr>
        <p:spPr>
          <a:xfrm>
            <a:off x="3419872" y="6165304"/>
            <a:ext cx="2476500" cy="476250"/>
          </a:xfrm>
        </p:spPr>
        <p:txBody>
          <a:bodyPr/>
          <a:lstStyle/>
          <a:p>
            <a:endParaRPr lang="en-US" dirty="0"/>
          </a:p>
        </p:txBody>
      </p:sp>
      <p:pic>
        <p:nvPicPr>
          <p:cNvPr id="9" name="Immagine 8" descr="IFN CNR Logo.jpg"/>
          <p:cNvPicPr>
            <a:picLocks noChangeAspect="1"/>
          </p:cNvPicPr>
          <p:nvPr userDrawn="1"/>
        </p:nvPicPr>
        <p:blipFill>
          <a:blip r:embed="rId2" cstate="print"/>
          <a:stretch>
            <a:fillRect/>
          </a:stretch>
        </p:blipFill>
        <p:spPr>
          <a:xfrm>
            <a:off x="7020272" y="6237312"/>
            <a:ext cx="1828800" cy="387096"/>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smtClean="0"/>
              <a:t>Fare clic per modificare lo stile del titolo</a:t>
            </a:r>
            <a:endParaRPr kumimoji="0" lang="en-US"/>
          </a:p>
        </p:txBody>
      </p:sp>
      <p:sp>
        <p:nvSpPr>
          <p:cNvPr id="4" name="Segnaposto data 3"/>
          <p:cNvSpPr>
            <a:spLocks noGrp="1"/>
          </p:cNvSpPr>
          <p:nvPr>
            <p:ph type="dt" sz="half" idx="10"/>
          </p:nvPr>
        </p:nvSpPr>
        <p:spPr/>
        <p:txBody>
          <a:bodyPr/>
          <a:lstStyle/>
          <a:p>
            <a:endParaRPr lang="en-US"/>
          </a:p>
        </p:txBody>
      </p:sp>
      <p:sp>
        <p:nvSpPr>
          <p:cNvPr id="5" name="Segnaposto piè di pagina 4"/>
          <p:cNvSpPr>
            <a:spLocks noGrp="1"/>
          </p:cNvSpPr>
          <p:nvPr>
            <p:ph type="ftr" sz="quarter" idx="11"/>
          </p:nvPr>
        </p:nvSpPr>
        <p:spPr/>
        <p:txBody>
          <a:bodyPr/>
          <a:lstStyle/>
          <a:p>
            <a:r>
              <a:rPr lang="it-IT" smtClean="0"/>
              <a:t>A. Gaggero, 01/10/2020, Genova</a:t>
            </a:r>
            <a:endParaRPr lang="en-US"/>
          </a:p>
        </p:txBody>
      </p:sp>
      <p:sp>
        <p:nvSpPr>
          <p:cNvPr id="6" name="Segnaposto numero diapositiva 5"/>
          <p:cNvSpPr>
            <a:spLocks noGrp="1"/>
          </p:cNvSpPr>
          <p:nvPr>
            <p:ph type="sldNum" sz="quarter" idx="12"/>
          </p:nvPr>
        </p:nvSpPr>
        <p:spPr/>
        <p:txBody>
          <a:bodyPr/>
          <a:lstStyle/>
          <a:p>
            <a:fld id="{D4C49B74-5DB2-4B03-B1D2-7F6A3C51C318}" type="slidenum">
              <a:rPr lang="en-US" smtClean="0"/>
              <a:pPr/>
              <a:t>‹N›</a:t>
            </a:fld>
            <a:endParaRPr lang="en-US"/>
          </a:p>
        </p:txBody>
      </p:sp>
      <p:sp>
        <p:nvSpPr>
          <p:cNvPr id="8" name="Segnaposto contenuto 7"/>
          <p:cNvSpPr>
            <a:spLocks noGrp="1"/>
          </p:cNvSpPr>
          <p:nvPr>
            <p:ph sz="quarter" idx="1"/>
          </p:nvPr>
        </p:nvSpPr>
        <p:spPr>
          <a:xfrm>
            <a:off x="914400" y="1447800"/>
            <a:ext cx="7772400" cy="4572000"/>
          </a:xfrm>
        </p:spPr>
        <p:txBody>
          <a:bodyPr vert="horz"/>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Intestazione sezione">
    <p:bg>
      <p:bgRef idx="1003">
        <a:schemeClr val="bg1"/>
      </p:bgRef>
    </p:bg>
    <p:spTree>
      <p:nvGrpSpPr>
        <p:cNvPr id="1" name=""/>
        <p:cNvGrpSpPr/>
        <p:nvPr/>
      </p:nvGrpSpPr>
      <p:grpSpPr>
        <a:xfrm>
          <a:off x="0" y="0"/>
          <a:ext cx="0" cy="0"/>
          <a:chOff x="0" y="0"/>
          <a:chExt cx="0" cy="0"/>
        </a:xfrm>
      </p:grpSpPr>
      <p:sp>
        <p:nvSpPr>
          <p:cNvPr id="11" name="Rettangolo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ettangolo arrotondato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olo 1"/>
          <p:cNvSpPr>
            <a:spLocks noGrp="1"/>
          </p:cNvSpPr>
          <p:nvPr>
            <p:ph type="title"/>
          </p:nvPr>
        </p:nvSpPr>
        <p:spPr>
          <a:xfrm>
            <a:off x="722313" y="952500"/>
            <a:ext cx="7772400" cy="1362075"/>
          </a:xfrm>
        </p:spPr>
        <p:txBody>
          <a:bodyPr anchor="b" anchorCtr="0"/>
          <a:lstStyle>
            <a:lvl1pPr algn="l">
              <a:buNone/>
              <a:defRPr sz="4000" b="0" cap="none"/>
            </a:lvl1pPr>
          </a:lstStyle>
          <a:p>
            <a:r>
              <a:rPr kumimoji="0" lang="it-IT" smtClean="0"/>
              <a:t>Fare clic per modificare lo stile del titolo</a:t>
            </a:r>
            <a:endParaRPr kumimoji="0" lang="en-US"/>
          </a:p>
        </p:txBody>
      </p:sp>
      <p:sp>
        <p:nvSpPr>
          <p:cNvPr id="3" name="Segnaposto testo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it-IT" smtClean="0"/>
              <a:t>Fare clic per modificare stili del testo dello schema</a:t>
            </a:r>
          </a:p>
        </p:txBody>
      </p:sp>
      <p:sp>
        <p:nvSpPr>
          <p:cNvPr id="4" name="Segnaposto data 3"/>
          <p:cNvSpPr>
            <a:spLocks noGrp="1"/>
          </p:cNvSpPr>
          <p:nvPr>
            <p:ph type="dt" sz="half" idx="10"/>
          </p:nvPr>
        </p:nvSpPr>
        <p:spPr/>
        <p:txBody>
          <a:bodyPr/>
          <a:lstStyle/>
          <a:p>
            <a:endParaRPr lang="en-US"/>
          </a:p>
        </p:txBody>
      </p:sp>
      <p:sp>
        <p:nvSpPr>
          <p:cNvPr id="5" name="Segnaposto piè di pagina 4"/>
          <p:cNvSpPr>
            <a:spLocks noGrp="1"/>
          </p:cNvSpPr>
          <p:nvPr>
            <p:ph type="ftr" sz="quarter" idx="11"/>
          </p:nvPr>
        </p:nvSpPr>
        <p:spPr>
          <a:xfrm>
            <a:off x="800100" y="6172200"/>
            <a:ext cx="4000500" cy="457200"/>
          </a:xfrm>
        </p:spPr>
        <p:txBody>
          <a:bodyPr/>
          <a:lstStyle/>
          <a:p>
            <a:r>
              <a:rPr lang="it-IT" smtClean="0"/>
              <a:t>A. Gaggero, 01/10/2020, Genova</a:t>
            </a:r>
            <a:endParaRPr lang="en-US"/>
          </a:p>
        </p:txBody>
      </p:sp>
      <p:sp>
        <p:nvSpPr>
          <p:cNvPr id="7" name="Rettangolo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ttangolo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ttangolo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egnaposto numero diapositiva 5"/>
          <p:cNvSpPr>
            <a:spLocks noGrp="1"/>
          </p:cNvSpPr>
          <p:nvPr>
            <p:ph type="sldNum" sz="quarter" idx="12"/>
          </p:nvPr>
        </p:nvSpPr>
        <p:spPr>
          <a:xfrm>
            <a:off x="146304" y="6208776"/>
            <a:ext cx="457200" cy="457200"/>
          </a:xfrm>
        </p:spPr>
        <p:txBody>
          <a:bodyPr/>
          <a:lstStyle/>
          <a:p>
            <a:fld id="{D4C49B74-5DB2-4B03-B1D2-7F6A3C51C318}" type="slidenum">
              <a:rPr lang="en-US" smtClean="0"/>
              <a:pPr/>
              <a:t>‹N›</a:t>
            </a:fld>
            <a:endParaRPr 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smtClean="0"/>
              <a:t>Fare clic per modificare lo stile del titolo</a:t>
            </a:r>
            <a:endParaRPr kumimoji="0" lang="en-US"/>
          </a:p>
        </p:txBody>
      </p:sp>
      <p:sp>
        <p:nvSpPr>
          <p:cNvPr id="5" name="Segnaposto data 4"/>
          <p:cNvSpPr>
            <a:spLocks noGrp="1"/>
          </p:cNvSpPr>
          <p:nvPr>
            <p:ph type="dt" sz="half" idx="10"/>
          </p:nvPr>
        </p:nvSpPr>
        <p:spPr/>
        <p:txBody>
          <a:bodyPr/>
          <a:lstStyle/>
          <a:p>
            <a:endParaRPr lang="en-US"/>
          </a:p>
        </p:txBody>
      </p:sp>
      <p:sp>
        <p:nvSpPr>
          <p:cNvPr id="6" name="Segnaposto piè di pagina 5"/>
          <p:cNvSpPr>
            <a:spLocks noGrp="1"/>
          </p:cNvSpPr>
          <p:nvPr>
            <p:ph type="ftr" sz="quarter" idx="11"/>
          </p:nvPr>
        </p:nvSpPr>
        <p:spPr/>
        <p:txBody>
          <a:bodyPr/>
          <a:lstStyle/>
          <a:p>
            <a:r>
              <a:rPr lang="it-IT" smtClean="0"/>
              <a:t>A. Gaggero, 01/10/2020, Genova</a:t>
            </a:r>
            <a:endParaRPr lang="en-US"/>
          </a:p>
        </p:txBody>
      </p:sp>
      <p:sp>
        <p:nvSpPr>
          <p:cNvPr id="7" name="Segnaposto numero diapositiva 6"/>
          <p:cNvSpPr>
            <a:spLocks noGrp="1"/>
          </p:cNvSpPr>
          <p:nvPr>
            <p:ph type="sldNum" sz="quarter" idx="12"/>
          </p:nvPr>
        </p:nvSpPr>
        <p:spPr/>
        <p:txBody>
          <a:bodyPr/>
          <a:lstStyle/>
          <a:p>
            <a:fld id="{D4C49B74-5DB2-4B03-B1D2-7F6A3C51C318}" type="slidenum">
              <a:rPr lang="en-US" smtClean="0"/>
              <a:pPr/>
              <a:t>‹N›</a:t>
            </a:fld>
            <a:endParaRPr lang="en-US"/>
          </a:p>
        </p:txBody>
      </p:sp>
      <p:sp>
        <p:nvSpPr>
          <p:cNvPr id="9" name="Segnaposto contenuto 8"/>
          <p:cNvSpPr>
            <a:spLocks noGrp="1"/>
          </p:cNvSpPr>
          <p:nvPr>
            <p:ph sz="quarter" idx="1"/>
          </p:nvPr>
        </p:nvSpPr>
        <p:spPr>
          <a:xfrm>
            <a:off x="914400" y="1447800"/>
            <a:ext cx="3749040" cy="4572000"/>
          </a:xfrm>
        </p:spPr>
        <p:txBody>
          <a:bodyPr vert="horz"/>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11" name="Segnaposto contenuto 10"/>
          <p:cNvSpPr>
            <a:spLocks noGrp="1"/>
          </p:cNvSpPr>
          <p:nvPr>
            <p:ph sz="quarter" idx="2"/>
          </p:nvPr>
        </p:nvSpPr>
        <p:spPr>
          <a:xfrm>
            <a:off x="4933950" y="1447800"/>
            <a:ext cx="3749040" cy="4572000"/>
          </a:xfrm>
        </p:spPr>
        <p:txBody>
          <a:bodyPr vert="horz"/>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914400" y="273050"/>
            <a:ext cx="7772400" cy="1143000"/>
          </a:xfrm>
        </p:spPr>
        <p:txBody>
          <a:bodyPr anchor="b" anchorCtr="0"/>
          <a:lstStyle>
            <a:lvl1pPr>
              <a:defRPr/>
            </a:lvl1pPr>
          </a:lstStyle>
          <a:p>
            <a:r>
              <a:rPr kumimoji="0" lang="it-IT" smtClean="0"/>
              <a:t>Fare clic per modificare lo stile del titolo</a:t>
            </a:r>
            <a:endParaRPr kumimoji="0" lang="en-US"/>
          </a:p>
        </p:txBody>
      </p:sp>
      <p:sp>
        <p:nvSpPr>
          <p:cNvPr id="3" name="Segnaposto testo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it-IT" smtClean="0"/>
              <a:t>Fare clic per modificare stili del testo dello schema</a:t>
            </a:r>
          </a:p>
        </p:txBody>
      </p:sp>
      <p:sp>
        <p:nvSpPr>
          <p:cNvPr id="4" name="Segnaposto testo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it-IT" smtClean="0"/>
              <a:t>Fare clic per modificare stili del testo dello schema</a:t>
            </a:r>
          </a:p>
        </p:txBody>
      </p:sp>
      <p:sp>
        <p:nvSpPr>
          <p:cNvPr id="7" name="Segnaposto data 6"/>
          <p:cNvSpPr>
            <a:spLocks noGrp="1"/>
          </p:cNvSpPr>
          <p:nvPr>
            <p:ph type="dt" sz="half" idx="10"/>
          </p:nvPr>
        </p:nvSpPr>
        <p:spPr/>
        <p:txBody>
          <a:bodyPr/>
          <a:lstStyle/>
          <a:p>
            <a:endParaRPr lang="en-US"/>
          </a:p>
        </p:txBody>
      </p:sp>
      <p:sp>
        <p:nvSpPr>
          <p:cNvPr id="8" name="Segnaposto piè di pagina 7"/>
          <p:cNvSpPr>
            <a:spLocks noGrp="1"/>
          </p:cNvSpPr>
          <p:nvPr>
            <p:ph type="ftr" sz="quarter" idx="11"/>
          </p:nvPr>
        </p:nvSpPr>
        <p:spPr/>
        <p:txBody>
          <a:bodyPr/>
          <a:lstStyle/>
          <a:p>
            <a:r>
              <a:rPr lang="it-IT" smtClean="0"/>
              <a:t>A. Gaggero, 01/10/2020, Genova</a:t>
            </a:r>
            <a:endParaRPr lang="en-US"/>
          </a:p>
        </p:txBody>
      </p:sp>
      <p:sp>
        <p:nvSpPr>
          <p:cNvPr id="9" name="Segnaposto numero diapositiva 8"/>
          <p:cNvSpPr>
            <a:spLocks noGrp="1"/>
          </p:cNvSpPr>
          <p:nvPr>
            <p:ph type="sldNum" sz="quarter" idx="12"/>
          </p:nvPr>
        </p:nvSpPr>
        <p:spPr/>
        <p:txBody>
          <a:bodyPr/>
          <a:lstStyle/>
          <a:p>
            <a:fld id="{D4C49B74-5DB2-4B03-B1D2-7F6A3C51C318}" type="slidenum">
              <a:rPr lang="en-US" smtClean="0"/>
              <a:pPr/>
              <a:t>‹N›</a:t>
            </a:fld>
            <a:endParaRPr lang="en-US"/>
          </a:p>
        </p:txBody>
      </p:sp>
      <p:sp>
        <p:nvSpPr>
          <p:cNvPr id="11" name="Segnaposto contenuto 10"/>
          <p:cNvSpPr>
            <a:spLocks noGrp="1"/>
          </p:cNvSpPr>
          <p:nvPr>
            <p:ph sz="half" idx="2"/>
          </p:nvPr>
        </p:nvSpPr>
        <p:spPr>
          <a:xfrm>
            <a:off x="914400" y="2247900"/>
            <a:ext cx="3733800" cy="3886200"/>
          </a:xfrm>
        </p:spPr>
        <p:txBody>
          <a:bodyPr vert="horz"/>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13" name="Segnaposto contenuto 12"/>
          <p:cNvSpPr>
            <a:spLocks noGrp="1"/>
          </p:cNvSpPr>
          <p:nvPr>
            <p:ph sz="half" idx="4"/>
          </p:nvPr>
        </p:nvSpPr>
        <p:spPr>
          <a:xfrm>
            <a:off x="4953000" y="2247900"/>
            <a:ext cx="3733800" cy="3886200"/>
          </a:xfrm>
        </p:spPr>
        <p:txBody>
          <a:bodyPr vert="horz"/>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smtClean="0"/>
              <a:t>Fare clic per modificare lo stile del titolo</a:t>
            </a:r>
            <a:endParaRPr kumimoji="0" lang="en-US"/>
          </a:p>
        </p:txBody>
      </p:sp>
      <p:sp>
        <p:nvSpPr>
          <p:cNvPr id="3" name="Segnaposto data 2"/>
          <p:cNvSpPr>
            <a:spLocks noGrp="1"/>
          </p:cNvSpPr>
          <p:nvPr>
            <p:ph type="dt" sz="half" idx="10"/>
          </p:nvPr>
        </p:nvSpPr>
        <p:spPr/>
        <p:txBody>
          <a:bodyPr/>
          <a:lstStyle/>
          <a:p>
            <a:endParaRPr lang="en-US"/>
          </a:p>
        </p:txBody>
      </p:sp>
      <p:sp>
        <p:nvSpPr>
          <p:cNvPr id="4" name="Segnaposto piè di pagina 3"/>
          <p:cNvSpPr>
            <a:spLocks noGrp="1"/>
          </p:cNvSpPr>
          <p:nvPr>
            <p:ph type="ftr" sz="quarter" idx="11"/>
          </p:nvPr>
        </p:nvSpPr>
        <p:spPr/>
        <p:txBody>
          <a:bodyPr/>
          <a:lstStyle/>
          <a:p>
            <a:r>
              <a:rPr lang="it-IT" smtClean="0"/>
              <a:t>A. Gaggero, 01/10/2020, Genova</a:t>
            </a:r>
            <a:endParaRPr lang="en-US"/>
          </a:p>
        </p:txBody>
      </p:sp>
      <p:sp>
        <p:nvSpPr>
          <p:cNvPr id="5" name="Segnaposto numero diapositiva 4"/>
          <p:cNvSpPr>
            <a:spLocks noGrp="1"/>
          </p:cNvSpPr>
          <p:nvPr>
            <p:ph type="sldNum" sz="quarter" idx="12"/>
          </p:nvPr>
        </p:nvSpPr>
        <p:spPr/>
        <p:txBody>
          <a:bodyPr/>
          <a:lstStyle/>
          <a:p>
            <a:fld id="{D4C49B74-5DB2-4B03-B1D2-7F6A3C51C318}" type="slidenum">
              <a:rPr lang="en-US" smtClean="0"/>
              <a:pPr/>
              <a:t>‹N›</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a:xfrm>
            <a:off x="3419872" y="6165304"/>
            <a:ext cx="2476500" cy="476250"/>
          </a:xfrm>
        </p:spPr>
        <p:txBody>
          <a:bodyPr/>
          <a:lstStyle/>
          <a:p>
            <a:endParaRPr lang="en-US" dirty="0"/>
          </a:p>
        </p:txBody>
      </p:sp>
      <p:sp>
        <p:nvSpPr>
          <p:cNvPr id="3" name="Segnaposto piè di pagina 2"/>
          <p:cNvSpPr>
            <a:spLocks noGrp="1"/>
          </p:cNvSpPr>
          <p:nvPr>
            <p:ph type="ftr" sz="quarter" idx="11"/>
          </p:nvPr>
        </p:nvSpPr>
        <p:spPr/>
        <p:txBody>
          <a:bodyPr/>
          <a:lstStyle/>
          <a:p>
            <a:r>
              <a:rPr lang="it-IT" smtClean="0"/>
              <a:t>A. Gaggero, 01/10/2020, Genova</a:t>
            </a:r>
            <a:endParaRPr lang="en-US" dirty="0"/>
          </a:p>
        </p:txBody>
      </p:sp>
      <p:sp>
        <p:nvSpPr>
          <p:cNvPr id="4" name="Segnaposto numero diapositiva 3"/>
          <p:cNvSpPr>
            <a:spLocks noGrp="1"/>
          </p:cNvSpPr>
          <p:nvPr>
            <p:ph type="sldNum" sz="quarter" idx="12"/>
          </p:nvPr>
        </p:nvSpPr>
        <p:spPr/>
        <p:txBody>
          <a:bodyPr/>
          <a:lstStyle/>
          <a:p>
            <a:fld id="{D4C49B74-5DB2-4B03-B1D2-7F6A3C51C318}" type="slidenum">
              <a:rPr lang="en-US" smtClean="0"/>
              <a:pPr/>
              <a:t>‹N›</a:t>
            </a:fld>
            <a:endParaRPr lang="en-US"/>
          </a:p>
        </p:txBody>
      </p:sp>
      <p:pic>
        <p:nvPicPr>
          <p:cNvPr id="5" name="Immagine 4" descr="IFN CNR Logo.jpg"/>
          <p:cNvPicPr>
            <a:picLocks noChangeAspect="1"/>
          </p:cNvPicPr>
          <p:nvPr/>
        </p:nvPicPr>
        <p:blipFill>
          <a:blip r:embed="rId2" cstate="print"/>
          <a:stretch>
            <a:fillRect/>
          </a:stretch>
        </p:blipFill>
        <p:spPr>
          <a:xfrm>
            <a:off x="7020272" y="6237312"/>
            <a:ext cx="1828800" cy="387096"/>
          </a:xfrm>
          <a:prstGeom prst="rect">
            <a:avLst/>
          </a:prstGeom>
        </p:spPr>
      </p:pic>
      <p:pic>
        <p:nvPicPr>
          <p:cNvPr id="6" name="Immagine 5" descr="IFN CNR Logo.jpg"/>
          <p:cNvPicPr>
            <a:picLocks noChangeAspect="1"/>
          </p:cNvPicPr>
          <p:nvPr userDrawn="1"/>
        </p:nvPicPr>
        <p:blipFill>
          <a:blip r:embed="rId2" cstate="print"/>
          <a:stretch>
            <a:fillRect/>
          </a:stretch>
        </p:blipFill>
        <p:spPr>
          <a:xfrm>
            <a:off x="7020272" y="6237312"/>
            <a:ext cx="1828800" cy="387096"/>
          </a:xfrm>
          <a:prstGeom prst="rect">
            <a:avLst/>
          </a:prstGeom>
        </p:spPr>
      </p:pic>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8" name="Rettangolo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olo 1"/>
          <p:cNvSpPr>
            <a:spLocks noGrp="1"/>
          </p:cNvSpPr>
          <p:nvPr>
            <p:ph type="title"/>
          </p:nvPr>
        </p:nvSpPr>
        <p:spPr>
          <a:xfrm>
            <a:off x="914400" y="273050"/>
            <a:ext cx="7772400" cy="1143000"/>
          </a:xfrm>
        </p:spPr>
        <p:txBody>
          <a:bodyPr anchor="b" anchorCtr="0"/>
          <a:lstStyle>
            <a:lvl1pPr algn="l">
              <a:buNone/>
              <a:defRPr sz="4000" b="0"/>
            </a:lvl1pPr>
          </a:lstStyle>
          <a:p>
            <a:r>
              <a:rPr kumimoji="0" lang="it-IT" smtClean="0"/>
              <a:t>Fare clic per modificare lo stile del titolo</a:t>
            </a:r>
            <a:endParaRPr kumimoji="0" lang="en-US"/>
          </a:p>
        </p:txBody>
      </p:sp>
      <p:sp>
        <p:nvSpPr>
          <p:cNvPr id="3" name="Segnaposto testo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it-IT" smtClean="0"/>
              <a:t>Fare clic per modificare stili del testo dello schema</a:t>
            </a:r>
          </a:p>
        </p:txBody>
      </p:sp>
      <p:sp>
        <p:nvSpPr>
          <p:cNvPr id="6" name="Segnaposto piè di pagina 5"/>
          <p:cNvSpPr>
            <a:spLocks noGrp="1"/>
          </p:cNvSpPr>
          <p:nvPr>
            <p:ph type="ftr" sz="quarter" idx="11"/>
          </p:nvPr>
        </p:nvSpPr>
        <p:spPr/>
        <p:txBody>
          <a:bodyPr/>
          <a:lstStyle/>
          <a:p>
            <a:r>
              <a:rPr lang="it-IT" smtClean="0"/>
              <a:t>A. Gaggero, 01/10/2020, Genova</a:t>
            </a:r>
            <a:endParaRPr lang="en-US"/>
          </a:p>
        </p:txBody>
      </p:sp>
      <p:sp>
        <p:nvSpPr>
          <p:cNvPr id="7" name="Segnaposto numero diapositiva 6"/>
          <p:cNvSpPr>
            <a:spLocks noGrp="1"/>
          </p:cNvSpPr>
          <p:nvPr>
            <p:ph type="sldNum" sz="quarter" idx="12"/>
          </p:nvPr>
        </p:nvSpPr>
        <p:spPr/>
        <p:txBody>
          <a:bodyPr/>
          <a:lstStyle/>
          <a:p>
            <a:fld id="{D4C49B74-5DB2-4B03-B1D2-7F6A3C51C318}" type="slidenum">
              <a:rPr lang="en-US" smtClean="0"/>
              <a:pPr/>
              <a:t>‹N›</a:t>
            </a:fld>
            <a:endParaRPr lang="en-US"/>
          </a:p>
        </p:txBody>
      </p:sp>
      <p:sp>
        <p:nvSpPr>
          <p:cNvPr id="11" name="Segnaposto contenuto 10"/>
          <p:cNvSpPr>
            <a:spLocks noGrp="1"/>
          </p:cNvSpPr>
          <p:nvPr>
            <p:ph sz="quarter" idx="1"/>
          </p:nvPr>
        </p:nvSpPr>
        <p:spPr>
          <a:xfrm>
            <a:off x="2971800" y="1600200"/>
            <a:ext cx="5715000" cy="4495800"/>
          </a:xfrm>
        </p:spPr>
        <p:txBody>
          <a:bodyPr vert="horz"/>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pic>
        <p:nvPicPr>
          <p:cNvPr id="12" name="Immagine 11" descr="IFN CNR Logo.jpg"/>
          <p:cNvPicPr>
            <a:picLocks noChangeAspect="1"/>
          </p:cNvPicPr>
          <p:nvPr/>
        </p:nvPicPr>
        <p:blipFill>
          <a:blip r:embed="rId2" cstate="print"/>
          <a:stretch>
            <a:fillRect/>
          </a:stretch>
        </p:blipFill>
        <p:spPr>
          <a:xfrm>
            <a:off x="7020272" y="6237312"/>
            <a:ext cx="1828800" cy="387096"/>
          </a:xfrm>
          <a:prstGeom prst="rect">
            <a:avLst/>
          </a:prstGeom>
        </p:spPr>
      </p:pic>
      <p:sp>
        <p:nvSpPr>
          <p:cNvPr id="13" name="Segnaposto data 1"/>
          <p:cNvSpPr>
            <a:spLocks noGrp="1"/>
          </p:cNvSpPr>
          <p:nvPr>
            <p:ph type="dt" sz="half" idx="10"/>
          </p:nvPr>
        </p:nvSpPr>
        <p:spPr>
          <a:xfrm>
            <a:off x="3419872" y="6165304"/>
            <a:ext cx="2476500" cy="476250"/>
          </a:xfrm>
        </p:spPr>
        <p:txBody>
          <a:bodyPr/>
          <a:lstStyle/>
          <a:p>
            <a:endParaRPr lang="en-US" dirty="0"/>
          </a:p>
        </p:txBody>
      </p:sp>
      <p:pic>
        <p:nvPicPr>
          <p:cNvPr id="10" name="Immagine 9" descr="IFN CNR Logo.jpg"/>
          <p:cNvPicPr>
            <a:picLocks noChangeAspect="1"/>
          </p:cNvPicPr>
          <p:nvPr userDrawn="1"/>
        </p:nvPicPr>
        <p:blipFill>
          <a:blip r:embed="rId2" cstate="print"/>
          <a:stretch>
            <a:fillRect/>
          </a:stretch>
        </p:blipFill>
        <p:spPr>
          <a:xfrm>
            <a:off x="7020272" y="6237312"/>
            <a:ext cx="1828800" cy="387096"/>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it-IT" smtClean="0"/>
              <a:t>Fare clic per modificare lo stile del titolo</a:t>
            </a:r>
            <a:endParaRPr kumimoji="0" lang="en-US"/>
          </a:p>
        </p:txBody>
      </p:sp>
      <p:sp>
        <p:nvSpPr>
          <p:cNvPr id="4" name="Segnaposto testo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it-IT" smtClean="0"/>
              <a:t>Fare clic per modificare stili del testo dello schema</a:t>
            </a:r>
          </a:p>
        </p:txBody>
      </p:sp>
      <p:sp>
        <p:nvSpPr>
          <p:cNvPr id="6" name="Segnaposto piè di pagina 5"/>
          <p:cNvSpPr>
            <a:spLocks noGrp="1"/>
          </p:cNvSpPr>
          <p:nvPr>
            <p:ph type="ftr" sz="quarter" idx="11"/>
          </p:nvPr>
        </p:nvSpPr>
        <p:spPr>
          <a:xfrm>
            <a:off x="914400" y="6172200"/>
            <a:ext cx="3886200" cy="457200"/>
          </a:xfrm>
        </p:spPr>
        <p:txBody>
          <a:bodyPr/>
          <a:lstStyle/>
          <a:p>
            <a:r>
              <a:rPr lang="it-IT" smtClean="0"/>
              <a:t>A. Gaggero, 01/10/2020, Genova</a:t>
            </a:r>
            <a:endParaRPr lang="en-US"/>
          </a:p>
        </p:txBody>
      </p:sp>
      <p:sp>
        <p:nvSpPr>
          <p:cNvPr id="7" name="Segnaposto numero diapositiva 6"/>
          <p:cNvSpPr>
            <a:spLocks noGrp="1"/>
          </p:cNvSpPr>
          <p:nvPr>
            <p:ph type="sldNum" sz="quarter" idx="12"/>
          </p:nvPr>
        </p:nvSpPr>
        <p:spPr>
          <a:xfrm>
            <a:off x="146304" y="6208776"/>
            <a:ext cx="457200" cy="457200"/>
          </a:xfrm>
        </p:spPr>
        <p:txBody>
          <a:bodyPr/>
          <a:lstStyle/>
          <a:p>
            <a:fld id="{D4C49B74-5DB2-4B03-B1D2-7F6A3C51C318}" type="slidenum">
              <a:rPr lang="en-US" smtClean="0"/>
              <a:pPr/>
              <a:t>‹N›</a:t>
            </a:fld>
            <a:endParaRPr lang="en-US"/>
          </a:p>
        </p:txBody>
      </p:sp>
      <p:sp>
        <p:nvSpPr>
          <p:cNvPr id="11" name="Rettangolo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ttangolo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ttangolo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Segnaposto immagine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it-IT" smtClean="0"/>
              <a:t>Fare clic sull'icona per inserire un'immagine</a:t>
            </a:r>
            <a:endParaRPr kumimoji="0" lang="en-US" dirty="0"/>
          </a:p>
        </p:txBody>
      </p:sp>
      <p:pic>
        <p:nvPicPr>
          <p:cNvPr id="14" name="Immagine 13" descr="IFN CNR Logo.jpg"/>
          <p:cNvPicPr>
            <a:picLocks noChangeAspect="1"/>
          </p:cNvPicPr>
          <p:nvPr/>
        </p:nvPicPr>
        <p:blipFill>
          <a:blip r:embed="rId2" cstate="print"/>
          <a:stretch>
            <a:fillRect/>
          </a:stretch>
        </p:blipFill>
        <p:spPr>
          <a:xfrm>
            <a:off x="7020272" y="6237312"/>
            <a:ext cx="1828800" cy="387096"/>
          </a:xfrm>
          <a:prstGeom prst="rect">
            <a:avLst/>
          </a:prstGeom>
        </p:spPr>
      </p:pic>
      <p:sp>
        <p:nvSpPr>
          <p:cNvPr id="15" name="Segnaposto data 1"/>
          <p:cNvSpPr>
            <a:spLocks noGrp="1"/>
          </p:cNvSpPr>
          <p:nvPr>
            <p:ph type="dt" sz="half" idx="10"/>
          </p:nvPr>
        </p:nvSpPr>
        <p:spPr>
          <a:xfrm>
            <a:off x="3419872" y="6165304"/>
            <a:ext cx="2476500" cy="476250"/>
          </a:xfrm>
        </p:spPr>
        <p:txBody>
          <a:bodyPr/>
          <a:lstStyle/>
          <a:p>
            <a:endParaRPr lang="en-US" dirty="0"/>
          </a:p>
        </p:txBody>
      </p:sp>
      <p:pic>
        <p:nvPicPr>
          <p:cNvPr id="16" name="Immagine 15" descr="IFN CNR Logo.jpg"/>
          <p:cNvPicPr>
            <a:picLocks noChangeAspect="1"/>
          </p:cNvPicPr>
          <p:nvPr userDrawn="1"/>
        </p:nvPicPr>
        <p:blipFill>
          <a:blip r:embed="rId2" cstate="print"/>
          <a:stretch>
            <a:fillRect/>
          </a:stretch>
        </p:blipFill>
        <p:spPr>
          <a:xfrm>
            <a:off x="7020272" y="6237312"/>
            <a:ext cx="1828800" cy="387096"/>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ttangolo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ettangolo arrotondato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Segnaposto titolo 21"/>
          <p:cNvSpPr>
            <a:spLocks noGrp="1"/>
          </p:cNvSpPr>
          <p:nvPr>
            <p:ph type="title"/>
          </p:nvPr>
        </p:nvSpPr>
        <p:spPr>
          <a:xfrm>
            <a:off x="914400" y="274638"/>
            <a:ext cx="7772400" cy="1143000"/>
          </a:xfrm>
          <a:prstGeom prst="rect">
            <a:avLst/>
          </a:prstGeom>
        </p:spPr>
        <p:txBody>
          <a:bodyPr bIns="91440" anchor="b" anchorCtr="0">
            <a:normAutofit/>
          </a:bodyPr>
          <a:lstStyle/>
          <a:p>
            <a:r>
              <a:rPr kumimoji="0" lang="it-IT"/>
              <a:t>Fare clic per modificare lo stile del titolo</a:t>
            </a:r>
            <a:endParaRPr kumimoji="0" lang="en-US"/>
          </a:p>
        </p:txBody>
      </p:sp>
      <p:sp>
        <p:nvSpPr>
          <p:cNvPr id="13" name="Segnaposto testo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it-IT"/>
              <a:t>Fare clic per modificare stili del testo dello schema</a:t>
            </a:r>
          </a:p>
          <a:p>
            <a:pPr lvl="1" eaLnBrk="1" latinLnBrk="0" hangingPunct="1"/>
            <a:r>
              <a:rPr kumimoji="0" lang="it-IT"/>
              <a:t>Secondo livello</a:t>
            </a:r>
          </a:p>
          <a:p>
            <a:pPr lvl="2" eaLnBrk="1" latinLnBrk="0" hangingPunct="1"/>
            <a:r>
              <a:rPr kumimoji="0" lang="it-IT"/>
              <a:t>Terzo livello</a:t>
            </a:r>
          </a:p>
          <a:p>
            <a:pPr lvl="3" eaLnBrk="1" latinLnBrk="0" hangingPunct="1"/>
            <a:r>
              <a:rPr kumimoji="0" lang="it-IT"/>
              <a:t>Quarto livello</a:t>
            </a:r>
          </a:p>
          <a:p>
            <a:pPr lvl="4" eaLnBrk="1" latinLnBrk="0" hangingPunct="1"/>
            <a:r>
              <a:rPr kumimoji="0" lang="it-IT"/>
              <a:t>Quinto livello</a:t>
            </a:r>
            <a:endParaRPr kumimoji="0" lang="en-US"/>
          </a:p>
        </p:txBody>
      </p:sp>
      <p:sp>
        <p:nvSpPr>
          <p:cNvPr id="14" name="Segnaposto data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endParaRPr lang="en-US" dirty="0"/>
          </a:p>
        </p:txBody>
      </p:sp>
      <p:sp>
        <p:nvSpPr>
          <p:cNvPr id="3" name="Segnaposto piè di pagina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r>
              <a:rPr lang="it-IT" smtClean="0"/>
              <a:t>A. Gaggero, 01/10/2020, Genova</a:t>
            </a:r>
            <a:endParaRPr lang="en-US"/>
          </a:p>
        </p:txBody>
      </p:sp>
      <p:sp>
        <p:nvSpPr>
          <p:cNvPr id="23" name="Segnaposto numero diapositiva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D4C49B74-5DB2-4B03-B1D2-7F6A3C51C318}" type="slidenum">
              <a:rPr lang="en-US" smtClean="0"/>
              <a:pPr/>
              <a:t>‹N›</a:t>
            </a:fld>
            <a:endParaRPr lang="en-US"/>
          </a:p>
        </p:txBody>
      </p:sp>
      <p:pic>
        <p:nvPicPr>
          <p:cNvPr id="10" name="Immagine 9" descr="IFN CNR Logo.jpg"/>
          <p:cNvPicPr>
            <a:picLocks noChangeAspect="1"/>
          </p:cNvPicPr>
          <p:nvPr userDrawn="1"/>
        </p:nvPicPr>
        <p:blipFill>
          <a:blip r:embed="rId13" cstate="print"/>
          <a:stretch>
            <a:fillRect/>
          </a:stretch>
        </p:blipFill>
        <p:spPr>
          <a:xfrm>
            <a:off x="7020272" y="6237312"/>
            <a:ext cx="1828800" cy="387096"/>
          </a:xfrm>
          <a:prstGeom prst="rect">
            <a:avLst/>
          </a:prstGeom>
        </p:spPr>
      </p:pic>
    </p:spTree>
  </p:cSld>
  <p:clrMap bg1="lt1" tx1="dk1" bg2="lt2" tx2="dk2" accent1="accent1" accent2="accent2" accent3="accent3" accent4="accent4" accent5="accent5" accent6="accent6" hlink="hlink" folHlink="folHlink"/>
  <p:sldLayoutIdLst>
    <p:sldLayoutId id="2147483973" r:id="rId1"/>
    <p:sldLayoutId id="2147483974" r:id="rId2"/>
    <p:sldLayoutId id="2147483975" r:id="rId3"/>
    <p:sldLayoutId id="2147483976" r:id="rId4"/>
    <p:sldLayoutId id="2147483977" r:id="rId5"/>
    <p:sldLayoutId id="2147483978" r:id="rId6"/>
    <p:sldLayoutId id="2147483979" r:id="rId7"/>
    <p:sldLayoutId id="2147483980" r:id="rId8"/>
    <p:sldLayoutId id="2147483981" r:id="rId9"/>
    <p:sldLayoutId id="2147483982" r:id="rId10"/>
    <p:sldLayoutId id="2147483983" r:id="rId11"/>
  </p:sldLayoutIdLst>
  <p:timing>
    <p:tnLst>
      <p:par>
        <p:cTn id="1" dur="indefinite" restart="never" nodeType="tmRoot"/>
      </p:par>
    </p:tnLst>
  </p:timing>
  <p:hf sldNum="0" hdr="0" dt="0"/>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6.xml"/><Relationship Id="rId4" Type="http://schemas.openxmlformats.org/officeDocument/2006/relationships/image" Target="../media/image14.jpeg"/></Relationships>
</file>

<file path=ppt/slides/_rels/slide11.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png"/><Relationship Id="rId1" Type="http://schemas.openxmlformats.org/officeDocument/2006/relationships/slideLayout" Target="../slideLayouts/slideLayout6.xml"/><Relationship Id="rId5" Type="http://schemas.openxmlformats.org/officeDocument/2006/relationships/image" Target="../media/image24.png"/><Relationship Id="rId4" Type="http://schemas.openxmlformats.org/officeDocument/2006/relationships/image" Target="../media/image23.jpeg"/></Relationships>
</file>

<file path=ppt/slides/_rels/slide1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1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xml"/><Relationship Id="rId1" Type="http://schemas.openxmlformats.org/officeDocument/2006/relationships/slideLayout" Target="../slideLayouts/slideLayout6.xml"/><Relationship Id="rId5" Type="http://schemas.openxmlformats.org/officeDocument/2006/relationships/image" Target="../media/image30.png"/><Relationship Id="rId4" Type="http://schemas.openxmlformats.org/officeDocument/2006/relationships/image" Target="../media/image29.png"/></Relationships>
</file>

<file path=ppt/slides/_rels/slide1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6.xml"/><Relationship Id="rId1" Type="http://schemas.openxmlformats.org/officeDocument/2006/relationships/slideLayout" Target="../slideLayouts/slideLayout6.xml"/><Relationship Id="rId5" Type="http://schemas.openxmlformats.org/officeDocument/2006/relationships/image" Target="../media/image33.png"/><Relationship Id="rId4" Type="http://schemas.openxmlformats.org/officeDocument/2006/relationships/image" Target="../media/image3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35.jpeg"/></Relationships>
</file>

<file path=ppt/slides/_rels/slide21.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37.png"/></Relationships>
</file>

<file path=ppt/slides/_rels/slide2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39.jpeg"/></Relationships>
</file>

<file path=ppt/slides/_rels/slide23.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41.png"/></Relationships>
</file>

<file path=ppt/slides/_rels/slide24.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42.jpeg"/></Relationships>
</file>

<file path=ppt/slides/_rels/slide25.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0.jpeg"/><Relationship Id="rId1" Type="http://schemas.openxmlformats.org/officeDocument/2006/relationships/slideLayout" Target="../slideLayouts/slideLayout7.xml"/><Relationship Id="rId4" Type="http://schemas.openxmlformats.org/officeDocument/2006/relationships/image" Target="../media/image44.png"/></Relationships>
</file>

<file path=ppt/slides/_rels/slide26.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7.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51.png"/></Relationships>
</file>

<file path=ppt/slides/_rels/slide32.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image" Target="../media/image54.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image" Target="../media/image58.emf"/><Relationship Id="rId2" Type="http://schemas.openxmlformats.org/officeDocument/2006/relationships/image" Target="../media/image57.tiff"/><Relationship Id="rId1" Type="http://schemas.openxmlformats.org/officeDocument/2006/relationships/slideLayout" Target="../slideLayouts/slideLayout6.xml"/><Relationship Id="rId6" Type="http://schemas.openxmlformats.org/officeDocument/2006/relationships/image" Target="../media/image61.jpeg"/><Relationship Id="rId5" Type="http://schemas.openxmlformats.org/officeDocument/2006/relationships/image" Target="../media/image60.jpeg"/><Relationship Id="rId4" Type="http://schemas.openxmlformats.org/officeDocument/2006/relationships/image" Target="../media/image59.tiff"/></Relationships>
</file>

<file path=ppt/slides/_rels/slide36.xml.rels><?xml version="1.0" encoding="UTF-8" standalone="yes"?>
<Relationships xmlns="http://schemas.openxmlformats.org/package/2006/relationships"><Relationship Id="rId8" Type="http://schemas.openxmlformats.org/officeDocument/2006/relationships/image" Target="../media/image67.png"/><Relationship Id="rId3" Type="http://schemas.openxmlformats.org/officeDocument/2006/relationships/image" Target="../media/image62.png"/><Relationship Id="rId7" Type="http://schemas.openxmlformats.org/officeDocument/2006/relationships/image" Target="../media/image66.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65.jpeg"/><Relationship Id="rId5" Type="http://schemas.openxmlformats.org/officeDocument/2006/relationships/image" Target="../media/image64.png"/><Relationship Id="rId4" Type="http://schemas.openxmlformats.org/officeDocument/2006/relationships/image" Target="../media/image63.jpeg"/></Relationships>
</file>

<file path=ppt/slides/_rels/slide37.xml.rels><?xml version="1.0" encoding="UTF-8" standalone="yes"?>
<Relationships xmlns="http://schemas.openxmlformats.org/package/2006/relationships"><Relationship Id="rId3" Type="http://schemas.openxmlformats.org/officeDocument/2006/relationships/image" Target="../media/image68.png"/><Relationship Id="rId7" Type="http://schemas.openxmlformats.org/officeDocument/2006/relationships/image" Target="../media/image71.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70.png"/><Relationship Id="rId5" Type="http://schemas.openxmlformats.org/officeDocument/2006/relationships/image" Target="../media/image69.png"/><Relationship Id="rId4" Type="http://schemas.openxmlformats.org/officeDocument/2006/relationships/image" Target="../media/image65.jpe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73.emf"/><Relationship Id="rId2" Type="http://schemas.openxmlformats.org/officeDocument/2006/relationships/notesSlide" Target="../notesSlides/notesSlide16.xml"/><Relationship Id="rId1" Type="http://schemas.openxmlformats.org/officeDocument/2006/relationships/slideLayout" Target="../slideLayouts/slideLayout7.xml"/><Relationship Id="rId5" Type="http://schemas.openxmlformats.org/officeDocument/2006/relationships/image" Target="../media/image75.png"/><Relationship Id="rId4" Type="http://schemas.openxmlformats.org/officeDocument/2006/relationships/image" Target="../media/image74.emf"/></Relationships>
</file>

<file path=ppt/slides/_rels/slide42.xml.rels><?xml version="1.0" encoding="UTF-8" standalone="yes"?>
<Relationships xmlns="http://schemas.openxmlformats.org/package/2006/relationships"><Relationship Id="rId3" Type="http://schemas.openxmlformats.org/officeDocument/2006/relationships/image" Target="../media/image77.tiff"/><Relationship Id="rId2" Type="http://schemas.openxmlformats.org/officeDocument/2006/relationships/image" Target="../media/image76.tiff"/><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3" Type="http://schemas.openxmlformats.org/officeDocument/2006/relationships/image" Target="../media/image78.tiff"/><Relationship Id="rId2" Type="http://schemas.openxmlformats.org/officeDocument/2006/relationships/notesSlide" Target="../notesSlides/notesSlide17.xml"/><Relationship Id="rId1" Type="http://schemas.openxmlformats.org/officeDocument/2006/relationships/slideLayout" Target="../slideLayouts/slideLayout7.xml"/><Relationship Id="rId5" Type="http://schemas.openxmlformats.org/officeDocument/2006/relationships/image" Target="../media/image80.jpeg"/><Relationship Id="rId4" Type="http://schemas.openxmlformats.org/officeDocument/2006/relationships/image" Target="../media/image79.jpeg"/></Relationships>
</file>

<file path=ppt/slides/_rels/slide44.xml.rels><?xml version="1.0" encoding="UTF-8" standalone="yes"?>
<Relationships xmlns="http://schemas.openxmlformats.org/package/2006/relationships"><Relationship Id="rId8" Type="http://schemas.openxmlformats.org/officeDocument/2006/relationships/image" Target="../media/image86.jpeg"/><Relationship Id="rId3" Type="http://schemas.openxmlformats.org/officeDocument/2006/relationships/image" Target="../media/image81.gif"/><Relationship Id="rId7" Type="http://schemas.openxmlformats.org/officeDocument/2006/relationships/image" Target="../media/image85.jpeg"/><Relationship Id="rId12" Type="http://schemas.openxmlformats.org/officeDocument/2006/relationships/image" Target="../media/image90.png"/><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image" Target="../media/image84.png"/><Relationship Id="rId11" Type="http://schemas.openxmlformats.org/officeDocument/2006/relationships/image" Target="../media/image89.png"/><Relationship Id="rId5" Type="http://schemas.openxmlformats.org/officeDocument/2006/relationships/image" Target="../media/image83.jpeg"/><Relationship Id="rId10" Type="http://schemas.openxmlformats.org/officeDocument/2006/relationships/image" Target="../media/image88.png"/><Relationship Id="rId4" Type="http://schemas.openxmlformats.org/officeDocument/2006/relationships/image" Target="../media/image82.gif"/><Relationship Id="rId9" Type="http://schemas.openxmlformats.org/officeDocument/2006/relationships/image" Target="../media/image87.jpeg"/></Relationships>
</file>

<file path=ppt/slides/_rels/slide45.xml.rels><?xml version="1.0" encoding="UTF-8" standalone="yes"?>
<Relationships xmlns="http://schemas.openxmlformats.org/package/2006/relationships"><Relationship Id="rId3" Type="http://schemas.openxmlformats.org/officeDocument/2006/relationships/image" Target="../media/image79.jpeg"/><Relationship Id="rId2" Type="http://schemas.openxmlformats.org/officeDocument/2006/relationships/notesSlide" Target="../notesSlides/notesSlide19.xml"/><Relationship Id="rId1" Type="http://schemas.openxmlformats.org/officeDocument/2006/relationships/slideLayout" Target="../slideLayouts/slideLayout7.xml"/><Relationship Id="rId5" Type="http://schemas.openxmlformats.org/officeDocument/2006/relationships/image" Target="../media/image92.jpeg"/><Relationship Id="rId4" Type="http://schemas.openxmlformats.org/officeDocument/2006/relationships/image" Target="../media/image91.tiff"/></Relationships>
</file>

<file path=ppt/slides/_rels/slide46.xml.rels><?xml version="1.0" encoding="UTF-8" standalone="yes"?>
<Relationships xmlns="http://schemas.openxmlformats.org/package/2006/relationships"><Relationship Id="rId3" Type="http://schemas.openxmlformats.org/officeDocument/2006/relationships/image" Target="../media/image91.tiff"/><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8" Type="http://schemas.openxmlformats.org/officeDocument/2006/relationships/image" Target="../media/image99.png"/><Relationship Id="rId3" Type="http://schemas.openxmlformats.org/officeDocument/2006/relationships/image" Target="../media/image94.jpeg"/><Relationship Id="rId7" Type="http://schemas.openxmlformats.org/officeDocument/2006/relationships/image" Target="../media/image98.png"/><Relationship Id="rId2" Type="http://schemas.openxmlformats.org/officeDocument/2006/relationships/image" Target="../media/image93.png"/><Relationship Id="rId1" Type="http://schemas.openxmlformats.org/officeDocument/2006/relationships/slideLayout" Target="../slideLayouts/slideLayout7.xml"/><Relationship Id="rId6" Type="http://schemas.openxmlformats.org/officeDocument/2006/relationships/image" Target="../media/image97.tiff"/><Relationship Id="rId5" Type="http://schemas.openxmlformats.org/officeDocument/2006/relationships/image" Target="../media/image96.tiff"/><Relationship Id="rId4" Type="http://schemas.openxmlformats.org/officeDocument/2006/relationships/image" Target="../media/image95.tiff"/><Relationship Id="rId9" Type="http://schemas.openxmlformats.org/officeDocument/2006/relationships/image" Target="../media/image100.png"/></Relationships>
</file>

<file path=ppt/slides/_rels/slide48.xml.rels><?xml version="1.0" encoding="UTF-8" standalone="yes"?>
<Relationships xmlns="http://schemas.openxmlformats.org/package/2006/relationships"><Relationship Id="rId3" Type="http://schemas.openxmlformats.org/officeDocument/2006/relationships/image" Target="../media/image101.jpeg"/><Relationship Id="rId7" Type="http://schemas.openxmlformats.org/officeDocument/2006/relationships/image" Target="../media/image105.jpeg"/><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104.jpeg"/><Relationship Id="rId5" Type="http://schemas.openxmlformats.org/officeDocument/2006/relationships/image" Target="../media/image103.jpeg"/><Relationship Id="rId4" Type="http://schemas.openxmlformats.org/officeDocument/2006/relationships/image" Target="../media/image102.png"/></Relationships>
</file>

<file path=ppt/slides/_rels/slide49.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image" Target="../media/image106.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image" Target="../media/image108.png"/><Relationship Id="rId1" Type="http://schemas.openxmlformats.org/officeDocument/2006/relationships/slideLayout" Target="../slideLayouts/slideLayout7.xml"/><Relationship Id="rId5" Type="http://schemas.openxmlformats.org/officeDocument/2006/relationships/image" Target="../media/image111.png"/><Relationship Id="rId4" Type="http://schemas.openxmlformats.org/officeDocument/2006/relationships/image" Target="../media/image110.png"/></Relationships>
</file>

<file path=ppt/slides/_rels/slide51.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113.pn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8" Type="http://schemas.openxmlformats.org/officeDocument/2006/relationships/oleObject" Target="../embeddings/oleObject6.bin"/><Relationship Id="rId3" Type="http://schemas.openxmlformats.org/officeDocument/2006/relationships/oleObject" Target="../embeddings/oleObject1.bin"/><Relationship Id="rId7" Type="http://schemas.openxmlformats.org/officeDocument/2006/relationships/oleObject" Target="../embeddings/oleObject5.bin"/><Relationship Id="rId2" Type="http://schemas.openxmlformats.org/officeDocument/2006/relationships/slideLayout" Target="../slideLayouts/slideLayout6.xml"/><Relationship Id="rId1" Type="http://schemas.openxmlformats.org/officeDocument/2006/relationships/vmlDrawing" Target="../drawings/vmlDrawing1.vml"/><Relationship Id="rId6" Type="http://schemas.openxmlformats.org/officeDocument/2006/relationships/oleObject" Target="../embeddings/oleObject4.bin"/><Relationship Id="rId11" Type="http://schemas.openxmlformats.org/officeDocument/2006/relationships/oleObject" Target="../embeddings/oleObject9.bin"/><Relationship Id="rId5" Type="http://schemas.openxmlformats.org/officeDocument/2006/relationships/oleObject" Target="../embeddings/oleObject3.bin"/><Relationship Id="rId10" Type="http://schemas.openxmlformats.org/officeDocument/2006/relationships/oleObject" Target="../embeddings/oleObject8.bin"/><Relationship Id="rId4" Type="http://schemas.openxmlformats.org/officeDocument/2006/relationships/oleObject" Target="../embeddings/oleObject2.bin"/><Relationship Id="rId9" Type="http://schemas.openxmlformats.org/officeDocument/2006/relationships/oleObject" Target="../embeddings/oleObject7.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ottotitolo 1"/>
          <p:cNvSpPr>
            <a:spLocks noGrp="1"/>
          </p:cNvSpPr>
          <p:nvPr>
            <p:ph type="subTitle" idx="1"/>
          </p:nvPr>
        </p:nvSpPr>
        <p:spPr>
          <a:xfrm>
            <a:off x="395536" y="3861048"/>
            <a:ext cx="8496944" cy="1092696"/>
          </a:xfrm>
        </p:spPr>
        <p:txBody>
          <a:bodyPr/>
          <a:lstStyle/>
          <a:p>
            <a:pPr>
              <a:defRPr/>
            </a:pPr>
            <a:r>
              <a:rPr lang="it-IT" dirty="0" smtClean="0">
                <a:latin typeface="Trebuchet MS" panose="020B0603020202020204" pitchFamily="34" charset="0"/>
                <a:cs typeface="Arial" panose="020B0604020202020204" pitchFamily="34" charset="0"/>
              </a:rPr>
              <a:t>Gaggero Alessandro</a:t>
            </a:r>
          </a:p>
          <a:p>
            <a:pPr>
              <a:defRPr/>
            </a:pPr>
            <a:r>
              <a:rPr lang="it-IT" sz="2800" dirty="0" smtClean="0">
                <a:latin typeface="Trebuchet MS" panose="020B0603020202020204" pitchFamily="34" charset="0"/>
                <a:cs typeface="Arial" panose="020B0604020202020204" pitchFamily="34" charset="0"/>
              </a:rPr>
              <a:t>Istituto di Fotonica e Nanotecnologie - IFN-CNR</a:t>
            </a:r>
            <a:endParaRPr lang="it-IT" dirty="0"/>
          </a:p>
        </p:txBody>
      </p:sp>
      <p:sp>
        <p:nvSpPr>
          <p:cNvPr id="3" name="Titolo 2"/>
          <p:cNvSpPr>
            <a:spLocks noGrp="1"/>
          </p:cNvSpPr>
          <p:nvPr>
            <p:ph type="ctrTitle"/>
          </p:nvPr>
        </p:nvSpPr>
        <p:spPr/>
        <p:txBody>
          <a:bodyPr/>
          <a:lstStyle/>
          <a:p>
            <a:r>
              <a:rPr lang="en-US" dirty="0" smtClean="0"/>
              <a:t>Superconducting </a:t>
            </a:r>
            <a:r>
              <a:rPr lang="en-US" dirty="0" err="1" smtClean="0"/>
              <a:t>Nanowire</a:t>
            </a:r>
            <a:r>
              <a:rPr lang="en-US" dirty="0" smtClean="0"/>
              <a:t> Single Photon Detectors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914400" y="274638"/>
            <a:ext cx="8229600" cy="1143000"/>
          </a:xfrm>
        </p:spPr>
        <p:txBody>
          <a:bodyPr>
            <a:normAutofit fontScale="90000"/>
          </a:bodyPr>
          <a:lstStyle/>
          <a:p>
            <a:r>
              <a:rPr lang="en-US" dirty="0" smtClean="0"/>
              <a:t>Magnetic Vortices  in Type II mixed state</a:t>
            </a:r>
            <a:endParaRPr lang="it-IT" dirty="0"/>
          </a:p>
        </p:txBody>
      </p:sp>
      <p:sp>
        <p:nvSpPr>
          <p:cNvPr id="3" name="Segnaposto piè di pagina 2"/>
          <p:cNvSpPr>
            <a:spLocks noGrp="1"/>
          </p:cNvSpPr>
          <p:nvPr>
            <p:ph type="ftr" sz="quarter" idx="11"/>
          </p:nvPr>
        </p:nvSpPr>
        <p:spPr/>
        <p:txBody>
          <a:bodyPr/>
          <a:lstStyle/>
          <a:p>
            <a:r>
              <a:rPr lang="it-IT" smtClean="0"/>
              <a:t>A. Gaggero, 01/10/2020, Genova</a:t>
            </a:r>
            <a:endParaRPr lang="en-US"/>
          </a:p>
        </p:txBody>
      </p:sp>
      <p:grpSp>
        <p:nvGrpSpPr>
          <p:cNvPr id="5" name="Gruppo 18"/>
          <p:cNvGrpSpPr/>
          <p:nvPr/>
        </p:nvGrpSpPr>
        <p:grpSpPr>
          <a:xfrm>
            <a:off x="539552" y="2060848"/>
            <a:ext cx="2878073" cy="1681954"/>
            <a:chOff x="1166043" y="1754325"/>
            <a:chExt cx="2878073" cy="1681954"/>
          </a:xfrm>
        </p:grpSpPr>
        <p:grpSp>
          <p:nvGrpSpPr>
            <p:cNvPr id="6" name="Gruppo 25"/>
            <p:cNvGrpSpPr/>
            <p:nvPr/>
          </p:nvGrpSpPr>
          <p:grpSpPr>
            <a:xfrm>
              <a:off x="1473843" y="1754325"/>
              <a:ext cx="2570273" cy="1681954"/>
              <a:chOff x="1185098" y="1564211"/>
              <a:chExt cx="2570273" cy="1681954"/>
            </a:xfrm>
          </p:grpSpPr>
          <p:grpSp>
            <p:nvGrpSpPr>
              <p:cNvPr id="11" name="Gruppo 9"/>
              <p:cNvGrpSpPr/>
              <p:nvPr/>
            </p:nvGrpSpPr>
            <p:grpSpPr>
              <a:xfrm>
                <a:off x="1185098" y="1564211"/>
                <a:ext cx="2570273" cy="1681954"/>
                <a:chOff x="1185098" y="1564211"/>
                <a:chExt cx="2570273" cy="1681954"/>
              </a:xfrm>
            </p:grpSpPr>
            <p:pic>
              <p:nvPicPr>
                <p:cNvPr id="13" name="Picture 24">
                  <a:extLst/>
                </p:cNvPr>
                <p:cNvPicPr/>
                <p:nvPr/>
              </p:nvPicPr>
              <p:blipFill>
                <a:blip r:embed="rId2" cstate="screen">
                  <a:extLst>
                    <a:ext uri="{28A0092B-C50C-407E-A947-70E740481C1C}">
                      <a14:useLocalDpi xmlns="" xmlns:a14="http://schemas.microsoft.com/office/drawing/2010/main"/>
                    </a:ext>
                  </a:extLst>
                </a:blip>
                <a:stretch>
                  <a:fillRect/>
                </a:stretch>
              </p:blipFill>
              <p:spPr>
                <a:xfrm>
                  <a:off x="1185098" y="1564211"/>
                  <a:ext cx="2570273" cy="1681954"/>
                </a:xfrm>
                <a:prstGeom prst="rect">
                  <a:avLst/>
                </a:prstGeom>
              </p:spPr>
            </p:pic>
            <p:grpSp>
              <p:nvGrpSpPr>
                <p:cNvPr id="14" name="Gruppo 7"/>
                <p:cNvGrpSpPr/>
                <p:nvPr/>
              </p:nvGrpSpPr>
              <p:grpSpPr>
                <a:xfrm>
                  <a:off x="2895600" y="1680844"/>
                  <a:ext cx="465738" cy="1349009"/>
                  <a:chOff x="2895600" y="1680844"/>
                  <a:chExt cx="465738" cy="1349009"/>
                </a:xfrm>
              </p:grpSpPr>
              <p:sp>
                <p:nvSpPr>
                  <p:cNvPr id="15" name="CasellaDiTesto 14"/>
                  <p:cNvSpPr txBox="1"/>
                  <p:nvPr/>
                </p:nvSpPr>
                <p:spPr>
                  <a:xfrm>
                    <a:off x="2984312" y="1680844"/>
                    <a:ext cx="377026" cy="461665"/>
                  </a:xfrm>
                  <a:prstGeom prst="rect">
                    <a:avLst/>
                  </a:prstGeom>
                  <a:solidFill>
                    <a:schemeClr val="bg1"/>
                  </a:solidFill>
                </p:spPr>
                <p:txBody>
                  <a:bodyPr wrap="none" rtlCol="0">
                    <a:spAutoFit/>
                  </a:bodyPr>
                  <a:lstStyle/>
                  <a:p>
                    <a:r>
                      <a:rPr lang="el-GR" dirty="0" smtClean="0"/>
                      <a:t>Δ</a:t>
                    </a:r>
                    <a:endParaRPr lang="it-IT" dirty="0"/>
                  </a:p>
                </p:txBody>
              </p:sp>
              <p:sp>
                <p:nvSpPr>
                  <p:cNvPr id="16" name="CasellaDiTesto 15"/>
                  <p:cNvSpPr txBox="1"/>
                  <p:nvPr/>
                </p:nvSpPr>
                <p:spPr>
                  <a:xfrm>
                    <a:off x="2895600" y="2568188"/>
                    <a:ext cx="423514" cy="461665"/>
                  </a:xfrm>
                  <a:prstGeom prst="rect">
                    <a:avLst/>
                  </a:prstGeom>
                  <a:solidFill>
                    <a:schemeClr val="bg1"/>
                  </a:solidFill>
                </p:spPr>
                <p:txBody>
                  <a:bodyPr wrap="none" rtlCol="0">
                    <a:spAutoFit/>
                  </a:bodyPr>
                  <a:lstStyle/>
                  <a:p>
                    <a:r>
                      <a:rPr lang="it-IT" dirty="0" smtClean="0"/>
                      <a:t>H</a:t>
                    </a:r>
                    <a:endParaRPr lang="it-IT" dirty="0"/>
                  </a:p>
                </p:txBody>
              </p:sp>
            </p:grpSp>
          </p:grpSp>
          <p:sp>
            <p:nvSpPr>
              <p:cNvPr id="12" name="CasellaDiTesto 11"/>
              <p:cNvSpPr txBox="1"/>
              <p:nvPr/>
            </p:nvSpPr>
            <p:spPr>
              <a:xfrm>
                <a:off x="3434449" y="2568187"/>
                <a:ext cx="320922" cy="461665"/>
              </a:xfrm>
              <a:prstGeom prst="rect">
                <a:avLst/>
              </a:prstGeom>
              <a:solidFill>
                <a:schemeClr val="bg1"/>
              </a:solidFill>
            </p:spPr>
            <p:txBody>
              <a:bodyPr wrap="none" rtlCol="0">
                <a:spAutoFit/>
              </a:bodyPr>
              <a:lstStyle/>
              <a:p>
                <a:r>
                  <a:rPr lang="it-IT" dirty="0" smtClean="0"/>
                  <a:t>r</a:t>
                </a:r>
                <a:endParaRPr lang="it-IT" dirty="0"/>
              </a:p>
            </p:txBody>
          </p:sp>
        </p:grpSp>
        <p:cxnSp>
          <p:nvCxnSpPr>
            <p:cNvPr id="7" name="Connettore 2 6"/>
            <p:cNvCxnSpPr/>
            <p:nvPr/>
          </p:nvCxnSpPr>
          <p:spPr bwMode="auto">
            <a:xfrm>
              <a:off x="1699707" y="2420656"/>
              <a:ext cx="268577" cy="1"/>
            </a:xfrm>
            <a:prstGeom prst="straightConnector1">
              <a:avLst/>
            </a:prstGeom>
            <a:noFill/>
            <a:ln w="22225" cap="flat" cmpd="sng" algn="ctr">
              <a:solidFill>
                <a:srgbClr val="C00000"/>
              </a:solidFill>
              <a:prstDash val="solid"/>
              <a:round/>
              <a:headEnd type="triangle"/>
              <a:tailEnd type="triangle"/>
            </a:ln>
            <a:effectLst/>
          </p:spPr>
        </p:cxnSp>
        <p:cxnSp>
          <p:nvCxnSpPr>
            <p:cNvPr id="8" name="Connettore 2 7"/>
            <p:cNvCxnSpPr/>
            <p:nvPr/>
          </p:nvCxnSpPr>
          <p:spPr bwMode="auto">
            <a:xfrm flipV="1">
              <a:off x="1706924" y="2948422"/>
              <a:ext cx="395679" cy="23314"/>
            </a:xfrm>
            <a:prstGeom prst="straightConnector1">
              <a:avLst/>
            </a:prstGeom>
            <a:noFill/>
            <a:ln w="22225" cap="flat" cmpd="sng" algn="ctr">
              <a:solidFill>
                <a:srgbClr val="C00000"/>
              </a:solidFill>
              <a:prstDash val="solid"/>
              <a:round/>
              <a:headEnd type="triangle"/>
              <a:tailEnd type="triangle"/>
            </a:ln>
            <a:effectLst/>
          </p:spPr>
        </p:cxnSp>
        <p:sp>
          <p:nvSpPr>
            <p:cNvPr id="9" name="CasellaDiTesto 8"/>
            <p:cNvSpPr txBox="1"/>
            <p:nvPr/>
          </p:nvSpPr>
          <p:spPr>
            <a:xfrm>
              <a:off x="1166043" y="2157243"/>
              <a:ext cx="561372" cy="461665"/>
            </a:xfrm>
            <a:prstGeom prst="rect">
              <a:avLst/>
            </a:prstGeom>
            <a:noFill/>
          </p:spPr>
          <p:txBody>
            <a:bodyPr wrap="none" rtlCol="0">
              <a:spAutoFit/>
            </a:bodyPr>
            <a:lstStyle/>
            <a:p>
              <a:r>
                <a:rPr lang="el-GR" dirty="0" smtClean="0"/>
                <a:t>ξ</a:t>
              </a:r>
              <a:r>
                <a:rPr lang="it-IT" dirty="0" smtClean="0"/>
                <a:t>/2</a:t>
              </a:r>
              <a:endParaRPr lang="it-IT" dirty="0"/>
            </a:p>
          </p:txBody>
        </p:sp>
        <p:sp>
          <p:nvSpPr>
            <p:cNvPr id="10" name="CasellaDiTesto 9"/>
            <p:cNvSpPr txBox="1"/>
            <p:nvPr/>
          </p:nvSpPr>
          <p:spPr>
            <a:xfrm>
              <a:off x="1206051" y="2641203"/>
              <a:ext cx="574196" cy="461665"/>
            </a:xfrm>
            <a:prstGeom prst="rect">
              <a:avLst/>
            </a:prstGeom>
            <a:noFill/>
          </p:spPr>
          <p:txBody>
            <a:bodyPr wrap="none" rtlCol="0">
              <a:spAutoFit/>
            </a:bodyPr>
            <a:lstStyle/>
            <a:p>
              <a:r>
                <a:rPr lang="el-GR" dirty="0" smtClean="0"/>
                <a:t>λ</a:t>
              </a:r>
              <a:r>
                <a:rPr lang="it-IT" dirty="0" smtClean="0"/>
                <a:t>/2</a:t>
              </a:r>
              <a:endParaRPr lang="it-IT" dirty="0"/>
            </a:p>
          </p:txBody>
        </p:sp>
      </p:grpSp>
      <p:sp>
        <p:nvSpPr>
          <p:cNvPr id="30" name="CasellaDiTesto 29"/>
          <p:cNvSpPr txBox="1"/>
          <p:nvPr/>
        </p:nvSpPr>
        <p:spPr>
          <a:xfrm>
            <a:off x="395536" y="3861048"/>
            <a:ext cx="3816424" cy="1477328"/>
          </a:xfrm>
          <a:prstGeom prst="rect">
            <a:avLst/>
          </a:prstGeom>
          <a:noFill/>
        </p:spPr>
        <p:txBody>
          <a:bodyPr wrap="square" rtlCol="0">
            <a:spAutoFit/>
          </a:bodyPr>
          <a:lstStyle/>
          <a:p>
            <a:r>
              <a:rPr lang="en-GB" dirty="0" smtClean="0"/>
              <a:t>A magnetic vortex has a normal-conducting cylindrical core of radius ~</a:t>
            </a:r>
            <a:r>
              <a:rPr lang="en-GB" dirty="0" smtClean="0">
                <a:sym typeface="Symbol"/>
              </a:rPr>
              <a:t>, where a magnetic field persists enclosed by a circular </a:t>
            </a:r>
            <a:r>
              <a:rPr lang="en-GB" dirty="0" err="1" smtClean="0">
                <a:sym typeface="Symbol"/>
              </a:rPr>
              <a:t>supercurrent</a:t>
            </a:r>
            <a:r>
              <a:rPr lang="en-GB" dirty="0" smtClean="0">
                <a:sym typeface="Symbol"/>
              </a:rPr>
              <a:t> surrounded of the superconductive region over a length </a:t>
            </a:r>
            <a:r>
              <a:rPr lang="en-GB" baseline="-25000" dirty="0" smtClean="0">
                <a:sym typeface="Symbol"/>
              </a:rPr>
              <a:t>L</a:t>
            </a:r>
            <a:r>
              <a:rPr lang="en-GB" dirty="0" smtClean="0"/>
              <a:t> .</a:t>
            </a:r>
            <a:endParaRPr lang="en-GB" dirty="0"/>
          </a:p>
        </p:txBody>
      </p:sp>
      <p:sp>
        <p:nvSpPr>
          <p:cNvPr id="31" name="Rettangolo 30"/>
          <p:cNvSpPr/>
          <p:nvPr/>
        </p:nvSpPr>
        <p:spPr>
          <a:xfrm>
            <a:off x="827584" y="1484784"/>
            <a:ext cx="3700080" cy="369332"/>
          </a:xfrm>
          <a:prstGeom prst="rect">
            <a:avLst/>
          </a:prstGeom>
        </p:spPr>
        <p:txBody>
          <a:bodyPr wrap="square">
            <a:spAutoFit/>
          </a:bodyPr>
          <a:lstStyle/>
          <a:p>
            <a:r>
              <a:rPr lang="en-US" sz="1800" b="0" i="1" dirty="0" err="1" smtClean="0"/>
              <a:t>Abrikosov</a:t>
            </a:r>
            <a:r>
              <a:rPr lang="en-US" sz="1800" b="0" i="1" dirty="0" smtClean="0"/>
              <a:t> (1957) Nobel Prize 2003</a:t>
            </a:r>
            <a:endParaRPr lang="it-IT" sz="1800" i="1" dirty="0"/>
          </a:p>
        </p:txBody>
      </p:sp>
      <p:pic>
        <p:nvPicPr>
          <p:cNvPr id="32" name="Immagine 31"/>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4211960" y="1340768"/>
            <a:ext cx="3533930" cy="3168352"/>
          </a:xfrm>
          <a:prstGeom prst="rect">
            <a:avLst/>
          </a:prstGeom>
        </p:spPr>
      </p:pic>
      <p:sp>
        <p:nvSpPr>
          <p:cNvPr id="33" name="CasellaDiTesto 32"/>
          <p:cNvSpPr txBox="1"/>
          <p:nvPr/>
        </p:nvSpPr>
        <p:spPr>
          <a:xfrm>
            <a:off x="6300192" y="4581128"/>
            <a:ext cx="2592288" cy="1477328"/>
          </a:xfrm>
          <a:prstGeom prst="rect">
            <a:avLst/>
          </a:prstGeom>
          <a:noFill/>
          <a:ln w="0">
            <a:noFill/>
          </a:ln>
        </p:spPr>
        <p:txBody>
          <a:bodyPr wrap="square" rtlCol="0">
            <a:spAutoFit/>
          </a:bodyPr>
          <a:lstStyle/>
          <a:p>
            <a:r>
              <a:rPr lang="en-US" sz="1800" b="0" i="1" dirty="0" err="1" smtClean="0"/>
              <a:t>Abrikosov</a:t>
            </a:r>
            <a:r>
              <a:rPr lang="en-US" sz="1800" b="0" i="1" dirty="0" smtClean="0"/>
              <a:t> </a:t>
            </a:r>
            <a:r>
              <a:rPr lang="en-US" sz="1800" b="0" i="1" dirty="0"/>
              <a:t>lattice on the surface of </a:t>
            </a:r>
            <a:r>
              <a:rPr lang="en-US" sz="1800" b="0" i="1" dirty="0" smtClean="0"/>
              <a:t>NbSe2 film, </a:t>
            </a:r>
            <a:r>
              <a:rPr lang="en-US" sz="1800" b="0" i="1" dirty="0"/>
              <a:t>imaged using </a:t>
            </a:r>
            <a:r>
              <a:rPr lang="en-US" sz="1800" b="0" i="1" dirty="0" smtClean="0"/>
              <a:t>STM. </a:t>
            </a:r>
            <a:r>
              <a:rPr lang="en-US" sz="1800" b="0" dirty="0" smtClean="0"/>
              <a:t>In the mixed state the density of vortices increases with </a:t>
            </a:r>
            <a:r>
              <a:rPr lang="en-US" sz="1800" b="0" i="1" dirty="0" smtClean="0"/>
              <a:t>Ha</a:t>
            </a:r>
          </a:p>
        </p:txBody>
      </p:sp>
      <p:pic>
        <p:nvPicPr>
          <p:cNvPr id="34" name="Picture 2" descr="https://qph.ec.quoracdn.net/main-qimg-2baaa8486112cbe18ebf4a5de7792fe7-c"/>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4572000" y="4653136"/>
            <a:ext cx="1600200" cy="1780223"/>
          </a:xfrm>
          <a:prstGeom prst="rect">
            <a:avLst/>
          </a:prstGeom>
          <a:noFill/>
          <a:extLst>
            <a:ext uri="{909E8E84-426E-40DD-AFC4-6F175D3DCCD1}">
              <a14:hiddenFill xmlns=""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3"/>
          <p:cNvPicPr>
            <a:picLocks noChangeAspect="1" noChangeArrowheads="1"/>
          </p:cNvPicPr>
          <p:nvPr/>
        </p:nvPicPr>
        <p:blipFill>
          <a:blip r:embed="rId3" cstate="print"/>
          <a:srcRect/>
          <a:stretch>
            <a:fillRect/>
          </a:stretch>
        </p:blipFill>
        <p:spPr bwMode="auto">
          <a:xfrm>
            <a:off x="5972797" y="1383184"/>
            <a:ext cx="2630782" cy="3846016"/>
          </a:xfrm>
          <a:prstGeom prst="rect">
            <a:avLst/>
          </a:prstGeom>
          <a:noFill/>
          <a:ln w="9525">
            <a:noFill/>
            <a:miter lim="800000"/>
            <a:headEnd/>
            <a:tailEnd/>
          </a:ln>
        </p:spPr>
      </p:pic>
      <p:pic>
        <p:nvPicPr>
          <p:cNvPr id="31" name="Immagine 30" descr="Rlassamento 2.TIF"/>
          <p:cNvPicPr>
            <a:picLocks noChangeAspect="1"/>
          </p:cNvPicPr>
          <p:nvPr/>
        </p:nvPicPr>
        <p:blipFill>
          <a:blip r:embed="rId4" cstate="print"/>
          <a:srcRect/>
          <a:stretch>
            <a:fillRect/>
          </a:stretch>
        </p:blipFill>
        <p:spPr bwMode="auto">
          <a:xfrm>
            <a:off x="5972400" y="1382400"/>
            <a:ext cx="2631996" cy="3846016"/>
          </a:xfrm>
          <a:prstGeom prst="rect">
            <a:avLst/>
          </a:prstGeom>
          <a:noFill/>
          <a:ln w="9525">
            <a:noFill/>
            <a:miter lim="800000"/>
            <a:headEnd/>
            <a:tailEnd/>
          </a:ln>
        </p:spPr>
      </p:pic>
      <p:sp>
        <p:nvSpPr>
          <p:cNvPr id="14" name="Segnaposto piè di pagina 13"/>
          <p:cNvSpPr>
            <a:spLocks noGrp="1"/>
          </p:cNvSpPr>
          <p:nvPr>
            <p:ph type="ftr" sz="quarter" idx="11"/>
          </p:nvPr>
        </p:nvSpPr>
        <p:spPr/>
        <p:txBody>
          <a:bodyPr/>
          <a:lstStyle/>
          <a:p>
            <a:r>
              <a:rPr lang="it-IT" smtClean="0"/>
              <a:t>A. Gaggero, 01/10/2020, Genova</a:t>
            </a:r>
            <a:endParaRPr lang="en-US"/>
          </a:p>
        </p:txBody>
      </p:sp>
      <p:sp>
        <p:nvSpPr>
          <p:cNvPr id="8" name="CasellaDiTesto 7"/>
          <p:cNvSpPr txBox="1"/>
          <p:nvPr/>
        </p:nvSpPr>
        <p:spPr>
          <a:xfrm>
            <a:off x="3756691" y="2323830"/>
            <a:ext cx="1958310" cy="923330"/>
          </a:xfrm>
          <a:prstGeom prst="rect">
            <a:avLst/>
          </a:prstGeom>
          <a:noFill/>
        </p:spPr>
        <p:txBody>
          <a:bodyPr wrap="square" rtlCol="0">
            <a:spAutoFit/>
          </a:bodyPr>
          <a:lstStyle/>
          <a:p>
            <a:r>
              <a:rPr lang="en-US" sz="1800" dirty="0" smtClean="0"/>
              <a:t>w~100nm wide, t~4nm thick </a:t>
            </a:r>
            <a:r>
              <a:rPr lang="en-US" sz="1800" dirty="0"/>
              <a:t>NbN Nanowire </a:t>
            </a:r>
            <a:r>
              <a:rPr lang="en-US" sz="1800" dirty="0" smtClean="0"/>
              <a:t>@T</a:t>
            </a:r>
            <a:r>
              <a:rPr lang="en-US" sz="1800" baseline="-25000" dirty="0" smtClean="0"/>
              <a:t>b</a:t>
            </a:r>
            <a:r>
              <a:rPr lang="en-US" sz="1800" dirty="0" smtClean="0"/>
              <a:t>~3K</a:t>
            </a:r>
            <a:endParaRPr lang="en-US" sz="1800" dirty="0"/>
          </a:p>
        </p:txBody>
      </p:sp>
      <p:pic>
        <p:nvPicPr>
          <p:cNvPr id="13" name="Immagine 12" descr="Immagine1.png"/>
          <p:cNvPicPr>
            <a:picLocks noChangeAspect="1"/>
          </p:cNvPicPr>
          <p:nvPr/>
        </p:nvPicPr>
        <p:blipFill>
          <a:blip r:embed="rId5" cstate="print"/>
          <a:stretch>
            <a:fillRect/>
          </a:stretch>
        </p:blipFill>
        <p:spPr>
          <a:xfrm>
            <a:off x="323528" y="1412776"/>
            <a:ext cx="3535155" cy="2020824"/>
          </a:xfrm>
          <a:prstGeom prst="rect">
            <a:avLst/>
          </a:prstGeom>
        </p:spPr>
      </p:pic>
      <p:pic>
        <p:nvPicPr>
          <p:cNvPr id="32" name="Immagine 31" descr="Rlassamento 3.TIF"/>
          <p:cNvPicPr>
            <a:picLocks noChangeAspect="1"/>
          </p:cNvPicPr>
          <p:nvPr/>
        </p:nvPicPr>
        <p:blipFill>
          <a:blip r:embed="rId6" cstate="print"/>
          <a:srcRect/>
          <a:stretch>
            <a:fillRect/>
          </a:stretch>
        </p:blipFill>
        <p:spPr bwMode="auto">
          <a:xfrm>
            <a:off x="5972400" y="1382400"/>
            <a:ext cx="2631996" cy="3846016"/>
          </a:xfrm>
          <a:prstGeom prst="rect">
            <a:avLst/>
          </a:prstGeom>
          <a:noFill/>
          <a:ln w="9525">
            <a:noFill/>
            <a:miter lim="800000"/>
            <a:headEnd/>
            <a:tailEnd/>
          </a:ln>
        </p:spPr>
      </p:pic>
      <p:pic>
        <p:nvPicPr>
          <p:cNvPr id="33" name="Immagine 32" descr="Rlassamento 3.TIF"/>
          <p:cNvPicPr>
            <a:picLocks noChangeAspect="1"/>
          </p:cNvPicPr>
          <p:nvPr/>
        </p:nvPicPr>
        <p:blipFill>
          <a:blip r:embed="rId6" cstate="print"/>
          <a:srcRect/>
          <a:stretch>
            <a:fillRect/>
          </a:stretch>
        </p:blipFill>
        <p:spPr bwMode="auto">
          <a:xfrm>
            <a:off x="5972400" y="1382400"/>
            <a:ext cx="2631996" cy="3846016"/>
          </a:xfrm>
          <a:prstGeom prst="rect">
            <a:avLst/>
          </a:prstGeom>
          <a:noFill/>
          <a:ln w="9525">
            <a:noFill/>
            <a:miter lim="800000"/>
            <a:headEnd/>
            <a:tailEnd/>
          </a:ln>
        </p:spPr>
      </p:pic>
      <p:pic>
        <p:nvPicPr>
          <p:cNvPr id="35" name="Immagine 34" descr="Rlassamento 4.TIF"/>
          <p:cNvPicPr>
            <a:picLocks noChangeAspect="1"/>
          </p:cNvPicPr>
          <p:nvPr/>
        </p:nvPicPr>
        <p:blipFill>
          <a:blip r:embed="rId7" cstate="print"/>
          <a:srcRect/>
          <a:stretch>
            <a:fillRect/>
          </a:stretch>
        </p:blipFill>
        <p:spPr bwMode="auto">
          <a:xfrm>
            <a:off x="5972400" y="1382400"/>
            <a:ext cx="2631996" cy="3846016"/>
          </a:xfrm>
          <a:prstGeom prst="rect">
            <a:avLst/>
          </a:prstGeom>
          <a:noFill/>
          <a:ln w="9525">
            <a:noFill/>
            <a:miter lim="800000"/>
            <a:headEnd/>
            <a:tailEnd/>
          </a:ln>
        </p:spPr>
      </p:pic>
      <p:pic>
        <p:nvPicPr>
          <p:cNvPr id="36" name="Immagine 35" descr="Rlassamento 4.TIF"/>
          <p:cNvPicPr>
            <a:picLocks noChangeAspect="1"/>
          </p:cNvPicPr>
          <p:nvPr/>
        </p:nvPicPr>
        <p:blipFill>
          <a:blip r:embed="rId7" cstate="print"/>
          <a:srcRect/>
          <a:stretch>
            <a:fillRect/>
          </a:stretch>
        </p:blipFill>
        <p:spPr bwMode="auto">
          <a:xfrm>
            <a:off x="5972400" y="1382400"/>
            <a:ext cx="2631996" cy="3846016"/>
          </a:xfrm>
          <a:prstGeom prst="rect">
            <a:avLst/>
          </a:prstGeom>
          <a:noFill/>
          <a:ln w="9525">
            <a:noFill/>
            <a:miter lim="800000"/>
            <a:headEnd/>
            <a:tailEnd/>
          </a:ln>
        </p:spPr>
      </p:pic>
      <p:pic>
        <p:nvPicPr>
          <p:cNvPr id="37" name="Immagine 36" descr="Rlassamento 6.TIF"/>
          <p:cNvPicPr>
            <a:picLocks noChangeAspect="1"/>
          </p:cNvPicPr>
          <p:nvPr/>
        </p:nvPicPr>
        <p:blipFill>
          <a:blip r:embed="rId8" cstate="print"/>
          <a:srcRect/>
          <a:stretch>
            <a:fillRect/>
          </a:stretch>
        </p:blipFill>
        <p:spPr bwMode="auto">
          <a:xfrm>
            <a:off x="5972400" y="1382400"/>
            <a:ext cx="2631996" cy="3846016"/>
          </a:xfrm>
          <a:prstGeom prst="rect">
            <a:avLst/>
          </a:prstGeom>
          <a:noFill/>
          <a:ln w="9525">
            <a:noFill/>
            <a:miter lim="800000"/>
            <a:headEnd/>
            <a:tailEnd/>
          </a:ln>
        </p:spPr>
      </p:pic>
      <p:cxnSp>
        <p:nvCxnSpPr>
          <p:cNvPr id="23" name="Connettore 2 22"/>
          <p:cNvCxnSpPr/>
          <p:nvPr/>
        </p:nvCxnSpPr>
        <p:spPr>
          <a:xfrm flipV="1">
            <a:off x="7466675" y="1637395"/>
            <a:ext cx="1106" cy="3240000"/>
          </a:xfrm>
          <a:prstGeom prst="straightConnector1">
            <a:avLst/>
          </a:prstGeom>
          <a:ln w="762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5" name="Gruppo 65"/>
          <p:cNvGrpSpPr/>
          <p:nvPr/>
        </p:nvGrpSpPr>
        <p:grpSpPr>
          <a:xfrm rot="8537128" flipV="1">
            <a:off x="7403775" y="4514168"/>
            <a:ext cx="984000" cy="210597"/>
            <a:chOff x="1103188" y="1979629"/>
            <a:chExt cx="984000" cy="210597"/>
          </a:xfrm>
          <a:solidFill>
            <a:srgbClr val="FF0000"/>
          </a:solidFill>
        </p:grpSpPr>
        <p:grpSp>
          <p:nvGrpSpPr>
            <p:cNvPr id="9" name="Group 42"/>
            <p:cNvGrpSpPr>
              <a:grpSpLocks/>
            </p:cNvGrpSpPr>
            <p:nvPr/>
          </p:nvGrpSpPr>
          <p:grpSpPr bwMode="auto">
            <a:xfrm>
              <a:off x="1103188" y="1979629"/>
              <a:ext cx="411424" cy="205103"/>
              <a:chOff x="432" y="3024"/>
              <a:chExt cx="1248" cy="624"/>
            </a:xfrm>
            <a:grpFill/>
          </p:grpSpPr>
          <p:sp>
            <p:nvSpPr>
              <p:cNvPr id="44" name="AutoShape 43"/>
              <p:cNvSpPr>
                <a:spLocks noChangeArrowheads="1"/>
              </p:cNvSpPr>
              <p:nvPr/>
            </p:nvSpPr>
            <p:spPr bwMode="auto">
              <a:xfrm>
                <a:off x="432" y="3024"/>
                <a:ext cx="672" cy="624"/>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0 w 21600"/>
                  <a:gd name="T13" fmla="*/ 0 h 21600"/>
                  <a:gd name="T14" fmla="*/ 21600 w 21600"/>
                  <a:gd name="T15" fmla="*/ 7719 h 21600"/>
                </a:gdLst>
                <a:ahLst/>
                <a:cxnLst>
                  <a:cxn ang="T8">
                    <a:pos x="T0" y="T1"/>
                  </a:cxn>
                  <a:cxn ang="T9">
                    <a:pos x="T2" y="T3"/>
                  </a:cxn>
                  <a:cxn ang="T10">
                    <a:pos x="T4" y="T5"/>
                  </a:cxn>
                  <a:cxn ang="T11">
                    <a:pos x="T6" y="T7"/>
                  </a:cxn>
                </a:cxnLst>
                <a:rect l="T12" t="T13" r="T14" b="T15"/>
                <a:pathLst>
                  <a:path w="21600" h="21600">
                    <a:moveTo>
                      <a:pt x="3118" y="10800"/>
                    </a:moveTo>
                    <a:cubicBezTo>
                      <a:pt x="3118" y="6557"/>
                      <a:pt x="6557" y="3118"/>
                      <a:pt x="10800" y="3118"/>
                    </a:cubicBezTo>
                    <a:cubicBezTo>
                      <a:pt x="15042" y="3117"/>
                      <a:pt x="18481" y="6557"/>
                      <a:pt x="18482" y="10799"/>
                    </a:cubicBezTo>
                    <a:lnTo>
                      <a:pt x="21600" y="10800"/>
                    </a:lnTo>
                    <a:cubicBezTo>
                      <a:pt x="21600" y="4835"/>
                      <a:pt x="16764" y="0"/>
                      <a:pt x="10800" y="0"/>
                    </a:cubicBezTo>
                    <a:cubicBezTo>
                      <a:pt x="4835" y="0"/>
                      <a:pt x="0" y="4835"/>
                      <a:pt x="0" y="10800"/>
                    </a:cubicBezTo>
                    <a:close/>
                  </a:path>
                </a:pathLst>
              </a:custGeom>
              <a:grpFill/>
              <a:ln w="9525">
                <a:solidFill>
                  <a:srgbClr val="FF0000"/>
                </a:solidFill>
                <a:miter lim="800000"/>
                <a:headEnd/>
                <a:tailEnd/>
              </a:ln>
            </p:spPr>
            <p:txBody>
              <a:bodyPr wrap="none" anchor="ctr"/>
              <a:lstStyle/>
              <a:p>
                <a:endParaRPr lang="it-IT"/>
              </a:p>
            </p:txBody>
          </p:sp>
          <p:sp>
            <p:nvSpPr>
              <p:cNvPr id="45" name="AutoShape 44"/>
              <p:cNvSpPr>
                <a:spLocks noChangeArrowheads="1"/>
              </p:cNvSpPr>
              <p:nvPr/>
            </p:nvSpPr>
            <p:spPr bwMode="auto">
              <a:xfrm flipV="1">
                <a:off x="1008" y="3024"/>
                <a:ext cx="672" cy="624"/>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0 w 21600"/>
                  <a:gd name="T13" fmla="*/ 0 h 21600"/>
                  <a:gd name="T14" fmla="*/ 21600 w 21600"/>
                  <a:gd name="T15" fmla="*/ 7719 h 21600"/>
                </a:gdLst>
                <a:ahLst/>
                <a:cxnLst>
                  <a:cxn ang="T8">
                    <a:pos x="T0" y="T1"/>
                  </a:cxn>
                  <a:cxn ang="T9">
                    <a:pos x="T2" y="T3"/>
                  </a:cxn>
                  <a:cxn ang="T10">
                    <a:pos x="T4" y="T5"/>
                  </a:cxn>
                  <a:cxn ang="T11">
                    <a:pos x="T6" y="T7"/>
                  </a:cxn>
                </a:cxnLst>
                <a:rect l="T12" t="T13" r="T14" b="T15"/>
                <a:pathLst>
                  <a:path w="21600" h="21600">
                    <a:moveTo>
                      <a:pt x="3118" y="10800"/>
                    </a:moveTo>
                    <a:cubicBezTo>
                      <a:pt x="3118" y="6557"/>
                      <a:pt x="6557" y="3118"/>
                      <a:pt x="10800" y="3118"/>
                    </a:cubicBezTo>
                    <a:cubicBezTo>
                      <a:pt x="15042" y="3117"/>
                      <a:pt x="18481" y="6557"/>
                      <a:pt x="18482" y="10799"/>
                    </a:cubicBezTo>
                    <a:lnTo>
                      <a:pt x="21600" y="10800"/>
                    </a:lnTo>
                    <a:cubicBezTo>
                      <a:pt x="21600" y="4835"/>
                      <a:pt x="16764" y="0"/>
                      <a:pt x="10800" y="0"/>
                    </a:cubicBezTo>
                    <a:cubicBezTo>
                      <a:pt x="4835" y="0"/>
                      <a:pt x="0" y="4835"/>
                      <a:pt x="0" y="10800"/>
                    </a:cubicBezTo>
                    <a:close/>
                  </a:path>
                </a:pathLst>
              </a:custGeom>
              <a:grpFill/>
              <a:ln w="9525">
                <a:solidFill>
                  <a:srgbClr val="FF0000"/>
                </a:solidFill>
                <a:miter lim="800000"/>
                <a:headEnd/>
                <a:tailEnd/>
              </a:ln>
            </p:spPr>
            <p:txBody>
              <a:bodyPr rot="10800000" wrap="none" anchor="ctr"/>
              <a:lstStyle/>
              <a:p>
                <a:endParaRPr lang="it-IT"/>
              </a:p>
            </p:txBody>
          </p:sp>
        </p:grpSp>
        <p:grpSp>
          <p:nvGrpSpPr>
            <p:cNvPr id="11" name="Group 45"/>
            <p:cNvGrpSpPr>
              <a:grpSpLocks/>
            </p:cNvGrpSpPr>
            <p:nvPr/>
          </p:nvGrpSpPr>
          <p:grpSpPr bwMode="auto">
            <a:xfrm>
              <a:off x="1477377" y="1985123"/>
              <a:ext cx="411424" cy="205103"/>
              <a:chOff x="432" y="3024"/>
              <a:chExt cx="1248" cy="624"/>
            </a:xfrm>
            <a:grpFill/>
          </p:grpSpPr>
          <p:sp>
            <p:nvSpPr>
              <p:cNvPr id="42" name="AutoShape 46"/>
              <p:cNvSpPr>
                <a:spLocks noChangeArrowheads="1"/>
              </p:cNvSpPr>
              <p:nvPr/>
            </p:nvSpPr>
            <p:spPr bwMode="auto">
              <a:xfrm>
                <a:off x="432" y="3024"/>
                <a:ext cx="672" cy="624"/>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0 w 21600"/>
                  <a:gd name="T13" fmla="*/ 0 h 21600"/>
                  <a:gd name="T14" fmla="*/ 21600 w 21600"/>
                  <a:gd name="T15" fmla="*/ 7719 h 21600"/>
                </a:gdLst>
                <a:ahLst/>
                <a:cxnLst>
                  <a:cxn ang="T8">
                    <a:pos x="T0" y="T1"/>
                  </a:cxn>
                  <a:cxn ang="T9">
                    <a:pos x="T2" y="T3"/>
                  </a:cxn>
                  <a:cxn ang="T10">
                    <a:pos x="T4" y="T5"/>
                  </a:cxn>
                  <a:cxn ang="T11">
                    <a:pos x="T6" y="T7"/>
                  </a:cxn>
                </a:cxnLst>
                <a:rect l="T12" t="T13" r="T14" b="T15"/>
                <a:pathLst>
                  <a:path w="21600" h="21600">
                    <a:moveTo>
                      <a:pt x="3118" y="10800"/>
                    </a:moveTo>
                    <a:cubicBezTo>
                      <a:pt x="3118" y="6557"/>
                      <a:pt x="6557" y="3118"/>
                      <a:pt x="10800" y="3118"/>
                    </a:cubicBezTo>
                    <a:cubicBezTo>
                      <a:pt x="15042" y="3117"/>
                      <a:pt x="18481" y="6557"/>
                      <a:pt x="18482" y="10799"/>
                    </a:cubicBezTo>
                    <a:lnTo>
                      <a:pt x="21600" y="10800"/>
                    </a:lnTo>
                    <a:cubicBezTo>
                      <a:pt x="21600" y="4835"/>
                      <a:pt x="16764" y="0"/>
                      <a:pt x="10800" y="0"/>
                    </a:cubicBezTo>
                    <a:cubicBezTo>
                      <a:pt x="4835" y="0"/>
                      <a:pt x="0" y="4835"/>
                      <a:pt x="0" y="10800"/>
                    </a:cubicBezTo>
                    <a:close/>
                  </a:path>
                </a:pathLst>
              </a:custGeom>
              <a:grpFill/>
              <a:ln w="9525">
                <a:solidFill>
                  <a:srgbClr val="FF0000"/>
                </a:solidFill>
                <a:miter lim="800000"/>
                <a:headEnd/>
                <a:tailEnd/>
              </a:ln>
            </p:spPr>
            <p:txBody>
              <a:bodyPr wrap="none" anchor="ctr"/>
              <a:lstStyle/>
              <a:p>
                <a:endParaRPr lang="it-IT"/>
              </a:p>
            </p:txBody>
          </p:sp>
          <p:sp>
            <p:nvSpPr>
              <p:cNvPr id="43" name="AutoShape 47"/>
              <p:cNvSpPr>
                <a:spLocks noChangeArrowheads="1"/>
              </p:cNvSpPr>
              <p:nvPr/>
            </p:nvSpPr>
            <p:spPr bwMode="auto">
              <a:xfrm flipV="1">
                <a:off x="1008" y="3024"/>
                <a:ext cx="672" cy="624"/>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0 w 21600"/>
                  <a:gd name="T13" fmla="*/ 0 h 21600"/>
                  <a:gd name="T14" fmla="*/ 21600 w 21600"/>
                  <a:gd name="T15" fmla="*/ 7719 h 21600"/>
                </a:gdLst>
                <a:ahLst/>
                <a:cxnLst>
                  <a:cxn ang="T8">
                    <a:pos x="T0" y="T1"/>
                  </a:cxn>
                  <a:cxn ang="T9">
                    <a:pos x="T2" y="T3"/>
                  </a:cxn>
                  <a:cxn ang="T10">
                    <a:pos x="T4" y="T5"/>
                  </a:cxn>
                  <a:cxn ang="T11">
                    <a:pos x="T6" y="T7"/>
                  </a:cxn>
                </a:cxnLst>
                <a:rect l="T12" t="T13" r="T14" b="T15"/>
                <a:pathLst>
                  <a:path w="21600" h="21600">
                    <a:moveTo>
                      <a:pt x="3118" y="10800"/>
                    </a:moveTo>
                    <a:cubicBezTo>
                      <a:pt x="3118" y="6557"/>
                      <a:pt x="6557" y="3118"/>
                      <a:pt x="10800" y="3118"/>
                    </a:cubicBezTo>
                    <a:cubicBezTo>
                      <a:pt x="15042" y="3117"/>
                      <a:pt x="18481" y="6557"/>
                      <a:pt x="18482" y="10799"/>
                    </a:cubicBezTo>
                    <a:lnTo>
                      <a:pt x="21600" y="10800"/>
                    </a:lnTo>
                    <a:cubicBezTo>
                      <a:pt x="21600" y="4835"/>
                      <a:pt x="16764" y="0"/>
                      <a:pt x="10800" y="0"/>
                    </a:cubicBezTo>
                    <a:cubicBezTo>
                      <a:pt x="4835" y="0"/>
                      <a:pt x="0" y="4835"/>
                      <a:pt x="0" y="10800"/>
                    </a:cubicBezTo>
                    <a:close/>
                  </a:path>
                </a:pathLst>
              </a:custGeom>
              <a:grpFill/>
              <a:ln w="9525">
                <a:solidFill>
                  <a:srgbClr val="FF0000"/>
                </a:solidFill>
                <a:miter lim="800000"/>
                <a:headEnd/>
                <a:tailEnd/>
              </a:ln>
            </p:spPr>
            <p:txBody>
              <a:bodyPr rot="10800000" wrap="none" anchor="ctr"/>
              <a:lstStyle/>
              <a:p>
                <a:endParaRPr lang="it-IT"/>
              </a:p>
            </p:txBody>
          </p:sp>
        </p:grpSp>
        <p:sp>
          <p:nvSpPr>
            <p:cNvPr id="41" name="Line 57"/>
            <p:cNvSpPr>
              <a:spLocks noChangeShapeType="1"/>
            </p:cNvSpPr>
            <p:nvPr/>
          </p:nvSpPr>
          <p:spPr bwMode="auto">
            <a:xfrm>
              <a:off x="1852786" y="2085843"/>
              <a:ext cx="234402" cy="0"/>
            </a:xfrm>
            <a:prstGeom prst="line">
              <a:avLst/>
            </a:prstGeom>
            <a:grpFill/>
            <a:ln w="63500">
              <a:solidFill>
                <a:srgbClr val="FF0000"/>
              </a:solidFill>
              <a:round/>
              <a:headEnd/>
              <a:tailEnd type="triangle" w="med" len="med"/>
            </a:ln>
          </p:spPr>
          <p:txBody>
            <a:bodyPr wrap="none" anchor="ctr"/>
            <a:lstStyle/>
            <a:p>
              <a:endParaRPr lang="it-IT"/>
            </a:p>
          </p:txBody>
        </p:sp>
      </p:grpSp>
      <p:sp>
        <p:nvSpPr>
          <p:cNvPr id="46" name="Rettangolo 45"/>
          <p:cNvSpPr/>
          <p:nvPr/>
        </p:nvSpPr>
        <p:spPr>
          <a:xfrm>
            <a:off x="7512423" y="2996952"/>
            <a:ext cx="864096" cy="57606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CasellaDiTesto 33"/>
          <p:cNvSpPr txBox="1"/>
          <p:nvPr/>
        </p:nvSpPr>
        <p:spPr>
          <a:xfrm>
            <a:off x="467544" y="3501008"/>
            <a:ext cx="5112568" cy="646331"/>
          </a:xfrm>
          <a:prstGeom prst="rect">
            <a:avLst/>
          </a:prstGeom>
          <a:noFill/>
        </p:spPr>
        <p:txBody>
          <a:bodyPr wrap="square" rtlCol="0">
            <a:spAutoFit/>
          </a:bodyPr>
          <a:lstStyle/>
          <a:p>
            <a:r>
              <a:rPr lang="en-US" dirty="0" smtClean="0"/>
              <a:t>A photon with energy E</a:t>
            </a:r>
            <a:r>
              <a:rPr lang="en-US" baseline="-25000" dirty="0" smtClean="0"/>
              <a:t>ph</a:t>
            </a:r>
            <a:r>
              <a:rPr lang="en-US" dirty="0" smtClean="0"/>
              <a:t> ~ 1eV gets absorbed by breaking a Cooper pair (E</a:t>
            </a:r>
            <a:r>
              <a:rPr lang="en-US" baseline="-25000" dirty="0" smtClean="0"/>
              <a:t>ph</a:t>
            </a:r>
            <a:r>
              <a:rPr lang="en-US" dirty="0" smtClean="0"/>
              <a:t>&gt;&gt; ∆), creating an excited electron</a:t>
            </a:r>
            <a:endParaRPr lang="en-US" dirty="0"/>
          </a:p>
        </p:txBody>
      </p:sp>
      <p:sp>
        <p:nvSpPr>
          <p:cNvPr id="12" name="CasellaDiTesto 11"/>
          <p:cNvSpPr txBox="1"/>
          <p:nvPr/>
        </p:nvSpPr>
        <p:spPr>
          <a:xfrm>
            <a:off x="2771800" y="5085184"/>
            <a:ext cx="5838328" cy="830997"/>
          </a:xfrm>
          <a:prstGeom prst="rect">
            <a:avLst/>
          </a:prstGeom>
          <a:noFill/>
        </p:spPr>
        <p:txBody>
          <a:bodyPr wrap="square" rtlCol="0">
            <a:spAutoFit/>
          </a:bodyPr>
          <a:lstStyle/>
          <a:p>
            <a:r>
              <a:rPr lang="en-US" sz="1600" b="0" dirty="0" smtClean="0">
                <a:latin typeface="Trebuchet MS" panose="020B0603020202020204" pitchFamily="34" charset="0"/>
              </a:rPr>
              <a:t>the </a:t>
            </a:r>
            <a:r>
              <a:rPr lang="en-US" sz="1600" b="0" dirty="0">
                <a:latin typeface="Trebuchet MS" panose="020B0603020202020204" pitchFamily="34" charset="0"/>
              </a:rPr>
              <a:t>hot (excited) electron relaxes, giving rise to a cascading process where several Cooper pairs are broken into excited electrons, </a:t>
            </a:r>
            <a:r>
              <a:rPr lang="en-US" sz="1600" b="0" dirty="0" smtClean="0">
                <a:latin typeface="Trebuchet MS" panose="020B0603020202020204" pitchFamily="34" charset="0"/>
              </a:rPr>
              <a:t>creating  a cloud of Quasi-Particles </a:t>
            </a:r>
            <a:r>
              <a:rPr lang="en-US" sz="1600" b="0" dirty="0">
                <a:latin typeface="Trebuchet MS" panose="020B0603020202020204" pitchFamily="34" charset="0"/>
              </a:rPr>
              <a:t>(</a:t>
            </a:r>
            <a:r>
              <a:rPr lang="en-US" sz="1600" b="0" dirty="0" smtClean="0">
                <a:latin typeface="Trebuchet MS" panose="020B0603020202020204" pitchFamily="34" charset="0"/>
              </a:rPr>
              <a:t>QPs)</a:t>
            </a:r>
            <a:endParaRPr lang="en-US" sz="1600" b="0" dirty="0">
              <a:latin typeface="Trebuchet MS" panose="020B0603020202020204" pitchFamily="34" charset="0"/>
            </a:endParaRPr>
          </a:p>
        </p:txBody>
      </p:sp>
      <p:sp>
        <p:nvSpPr>
          <p:cNvPr id="38" name="Rettangolo 37"/>
          <p:cNvSpPr/>
          <p:nvPr/>
        </p:nvSpPr>
        <p:spPr>
          <a:xfrm>
            <a:off x="539552" y="4437112"/>
            <a:ext cx="3136371" cy="400110"/>
          </a:xfrm>
          <a:prstGeom prst="rect">
            <a:avLst/>
          </a:prstGeom>
        </p:spPr>
        <p:txBody>
          <a:bodyPr wrap="none">
            <a:spAutoFit/>
          </a:bodyPr>
          <a:lstStyle/>
          <a:p>
            <a:r>
              <a:rPr lang="en-US" sz="2000" b="0" dirty="0" smtClean="0"/>
              <a:t> by Goltsman et al., APL (2001)</a:t>
            </a:r>
            <a:endParaRPr lang="it-IT" sz="2000" b="0" dirty="0"/>
          </a:p>
        </p:txBody>
      </p:sp>
      <p:sp>
        <p:nvSpPr>
          <p:cNvPr id="39" name="Titolo 1"/>
          <p:cNvSpPr txBox="1">
            <a:spLocks/>
          </p:cNvSpPr>
          <p:nvPr/>
        </p:nvSpPr>
        <p:spPr>
          <a:xfrm>
            <a:off x="1066800" y="427038"/>
            <a:ext cx="7772400" cy="1143000"/>
          </a:xfrm>
          <a:prstGeom prst="rect">
            <a:avLst/>
          </a:prstGeom>
        </p:spPr>
        <p:txBody>
          <a:bodyPr bIns="91440" anchor="b" anchorCtr="0">
            <a:normAutofit fontScale="975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GB" sz="4000" b="0" i="0" u="none" strike="noStrike" kern="1200" cap="none" spc="0" normalizeH="0" baseline="0" noProof="0" dirty="0" smtClean="0">
                <a:ln>
                  <a:noFill/>
                </a:ln>
                <a:solidFill>
                  <a:schemeClr val="tx2"/>
                </a:solidFill>
                <a:effectLst/>
                <a:uLnTx/>
                <a:uFillTx/>
                <a:latin typeface="+mj-lt"/>
                <a:ea typeface="+mj-ea"/>
                <a:cs typeface="+mj-cs"/>
              </a:rPr>
              <a:t>Absorption and Quasi Particle Cloud</a:t>
            </a:r>
            <a:endParaRPr kumimoji="0" lang="en-GB" sz="4000" b="0" i="0" u="none" strike="noStrike" kern="1200" cap="none" spc="0" normalizeH="0" baseline="0" noProof="0" dirty="0">
              <a:ln>
                <a:noFill/>
              </a:ln>
              <a:solidFill>
                <a:schemeClr val="tx2"/>
              </a:solidFill>
              <a:effectLst/>
              <a:uLnTx/>
              <a:uFillTx/>
              <a:latin typeface="+mj-lt"/>
              <a:ea typeface="+mj-ea"/>
              <a:cs typeface="+mj-cs"/>
            </a:endParaRPr>
          </a:p>
        </p:txBody>
      </p:sp>
      <p:grpSp>
        <p:nvGrpSpPr>
          <p:cNvPr id="4" name="Gruppo 28"/>
          <p:cNvGrpSpPr/>
          <p:nvPr/>
        </p:nvGrpSpPr>
        <p:grpSpPr>
          <a:xfrm>
            <a:off x="7336879" y="4912593"/>
            <a:ext cx="252000" cy="144016"/>
            <a:chOff x="6789008" y="5078834"/>
            <a:chExt cx="252000" cy="144016"/>
          </a:xfrm>
        </p:grpSpPr>
        <p:sp>
          <p:nvSpPr>
            <p:cNvPr id="28" name="Ovale 27"/>
            <p:cNvSpPr/>
            <p:nvPr/>
          </p:nvSpPr>
          <p:spPr>
            <a:xfrm>
              <a:off x="6789008" y="5078834"/>
              <a:ext cx="252000" cy="14401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Ovale 25"/>
            <p:cNvSpPr/>
            <p:nvPr/>
          </p:nvSpPr>
          <p:spPr>
            <a:xfrm>
              <a:off x="6822916" y="5115672"/>
              <a:ext cx="72008" cy="72000"/>
            </a:xfrm>
            <a:prstGeom prst="ellipse">
              <a:avLst/>
            </a:prstGeom>
            <a:solidFill>
              <a:srgbClr val="FF00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Ovale 26"/>
            <p:cNvSpPr/>
            <p:nvPr/>
          </p:nvSpPr>
          <p:spPr>
            <a:xfrm>
              <a:off x="6933024" y="5115672"/>
              <a:ext cx="72008" cy="72000"/>
            </a:xfrm>
            <a:prstGeom prst="ellipse">
              <a:avLst/>
            </a:prstGeom>
            <a:solidFill>
              <a:srgbClr val="FF00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 xmlns:p14="http://schemas.microsoft.com/office/powerpoint/2010/main" val="1037045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par>
                          <p:cTn id="8" fill="hold">
                            <p:stCondLst>
                              <p:cond delay="500"/>
                            </p:stCondLst>
                            <p:childTnLst>
                              <p:par>
                                <p:cTn id="9" presetID="22" presetClass="exit" presetSubtype="1" fill="hold" nodeType="afterEffect">
                                  <p:stCondLst>
                                    <p:cond delay="0"/>
                                  </p:stCondLst>
                                  <p:childTnLst>
                                    <p:animEffect transition="out" filter="wipe(up)">
                                      <p:cBhvr>
                                        <p:cTn id="10" dur="500"/>
                                        <p:tgtEl>
                                          <p:spTgt spid="5"/>
                                        </p:tgtEl>
                                      </p:cBhvr>
                                    </p:animEffect>
                                    <p:set>
                                      <p:cBhvr>
                                        <p:cTn id="11" dur="1" fill="hold">
                                          <p:stCondLst>
                                            <p:cond delay="499"/>
                                          </p:stCondLst>
                                        </p:cTn>
                                        <p:tgtEl>
                                          <p:spTgt spid="5"/>
                                        </p:tgtEl>
                                        <p:attrNameLst>
                                          <p:attrName>style.visibility</p:attrName>
                                        </p:attrNameLst>
                                      </p:cBhvr>
                                      <p:to>
                                        <p:strVal val="hidden"/>
                                      </p:to>
                                    </p:se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wipe(down)">
                                      <p:cBhvr>
                                        <p:cTn id="15" dur="500"/>
                                        <p:tgtEl>
                                          <p:spTgt spid="23"/>
                                        </p:tgtEl>
                                      </p:cBhvr>
                                    </p:animEffect>
                                  </p:childTnLst>
                                </p:cTn>
                              </p:par>
                            </p:childTnLst>
                          </p:cTn>
                        </p:par>
                        <p:par>
                          <p:cTn id="16" fill="hold">
                            <p:stCondLst>
                              <p:cond delay="1500"/>
                            </p:stCondLst>
                            <p:childTnLst>
                              <p:par>
                                <p:cTn id="17" presetID="1" presetClass="entr" presetSubtype="0" fill="hold" nodeType="afterEffect">
                                  <p:stCondLst>
                                    <p:cond delay="500"/>
                                  </p:stCondLst>
                                  <p:childTnLst>
                                    <p:set>
                                      <p:cBhvr>
                                        <p:cTn id="18" dur="1" fill="hold">
                                          <p:stCondLst>
                                            <p:cond delay="0"/>
                                          </p:stCondLst>
                                        </p:cTn>
                                        <p:tgtEl>
                                          <p:spTgt spid="31"/>
                                        </p:tgtEl>
                                        <p:attrNameLst>
                                          <p:attrName>style.visibility</p:attrName>
                                        </p:attrNameLst>
                                      </p:cBhvr>
                                      <p:to>
                                        <p:strVal val="visible"/>
                                      </p:to>
                                    </p:set>
                                  </p:childTnLst>
                                </p:cTn>
                              </p:par>
                            </p:childTnLst>
                          </p:cTn>
                        </p:par>
                        <p:par>
                          <p:cTn id="19" fill="hold">
                            <p:stCondLst>
                              <p:cond delay="2000"/>
                            </p:stCondLst>
                            <p:childTnLst>
                              <p:par>
                                <p:cTn id="20" presetID="1" presetClass="entr" presetSubtype="0" fill="hold" nodeType="afterEffect">
                                  <p:stCondLst>
                                    <p:cond delay="500"/>
                                  </p:stCondLst>
                                  <p:childTnLst>
                                    <p:set>
                                      <p:cBhvr>
                                        <p:cTn id="21" dur="1" fill="hold">
                                          <p:stCondLst>
                                            <p:cond delay="0"/>
                                          </p:stCondLst>
                                        </p:cTn>
                                        <p:tgtEl>
                                          <p:spTgt spid="32"/>
                                        </p:tgtEl>
                                        <p:attrNameLst>
                                          <p:attrName>style.visibility</p:attrName>
                                        </p:attrNameLst>
                                      </p:cBhvr>
                                      <p:to>
                                        <p:strVal val="visible"/>
                                      </p:to>
                                    </p:set>
                                  </p:childTnLst>
                                </p:cTn>
                              </p:par>
                            </p:childTnLst>
                          </p:cTn>
                        </p:par>
                        <p:par>
                          <p:cTn id="22" fill="hold">
                            <p:stCondLst>
                              <p:cond delay="2500"/>
                            </p:stCondLst>
                            <p:childTnLst>
                              <p:par>
                                <p:cTn id="23" presetID="1" presetClass="entr" presetSubtype="0" fill="hold" nodeType="afterEffect">
                                  <p:stCondLst>
                                    <p:cond delay="500"/>
                                  </p:stCondLst>
                                  <p:childTnLst>
                                    <p:set>
                                      <p:cBhvr>
                                        <p:cTn id="24" dur="1" fill="hold">
                                          <p:stCondLst>
                                            <p:cond delay="0"/>
                                          </p:stCondLst>
                                        </p:cTn>
                                        <p:tgtEl>
                                          <p:spTgt spid="33"/>
                                        </p:tgtEl>
                                        <p:attrNameLst>
                                          <p:attrName>style.visibility</p:attrName>
                                        </p:attrNameLst>
                                      </p:cBhvr>
                                      <p:to>
                                        <p:strVal val="visible"/>
                                      </p:to>
                                    </p:set>
                                  </p:childTnLst>
                                </p:cTn>
                              </p:par>
                            </p:childTnLst>
                          </p:cTn>
                        </p:par>
                        <p:par>
                          <p:cTn id="25" fill="hold">
                            <p:stCondLst>
                              <p:cond delay="3000"/>
                            </p:stCondLst>
                            <p:childTnLst>
                              <p:par>
                                <p:cTn id="26" presetID="1" presetClass="entr" presetSubtype="0" fill="hold" nodeType="afterEffect">
                                  <p:stCondLst>
                                    <p:cond delay="500"/>
                                  </p:stCondLst>
                                  <p:childTnLst>
                                    <p:set>
                                      <p:cBhvr>
                                        <p:cTn id="27" dur="1" fill="hold">
                                          <p:stCondLst>
                                            <p:cond delay="0"/>
                                          </p:stCondLst>
                                        </p:cTn>
                                        <p:tgtEl>
                                          <p:spTgt spid="35"/>
                                        </p:tgtEl>
                                        <p:attrNameLst>
                                          <p:attrName>style.visibility</p:attrName>
                                        </p:attrNameLst>
                                      </p:cBhvr>
                                      <p:to>
                                        <p:strVal val="visible"/>
                                      </p:to>
                                    </p:set>
                                  </p:childTnLst>
                                </p:cTn>
                              </p:par>
                            </p:childTnLst>
                          </p:cTn>
                        </p:par>
                        <p:par>
                          <p:cTn id="28" fill="hold">
                            <p:stCondLst>
                              <p:cond delay="3500"/>
                            </p:stCondLst>
                            <p:childTnLst>
                              <p:par>
                                <p:cTn id="29" presetID="1" presetClass="entr" presetSubtype="0" fill="hold" nodeType="afterEffect">
                                  <p:stCondLst>
                                    <p:cond delay="500"/>
                                  </p:stCondLst>
                                  <p:childTnLst>
                                    <p:set>
                                      <p:cBhvr>
                                        <p:cTn id="30" dur="1" fill="hold">
                                          <p:stCondLst>
                                            <p:cond delay="0"/>
                                          </p:stCondLst>
                                        </p:cTn>
                                        <p:tgtEl>
                                          <p:spTgt spid="36"/>
                                        </p:tgtEl>
                                        <p:attrNameLst>
                                          <p:attrName>style.visibility</p:attrName>
                                        </p:attrNameLst>
                                      </p:cBhvr>
                                      <p:to>
                                        <p:strVal val="visible"/>
                                      </p:to>
                                    </p:set>
                                  </p:childTnLst>
                                </p:cTn>
                              </p:par>
                            </p:childTnLst>
                          </p:cTn>
                        </p:par>
                        <p:par>
                          <p:cTn id="31" fill="hold">
                            <p:stCondLst>
                              <p:cond delay="4000"/>
                            </p:stCondLst>
                            <p:childTnLst>
                              <p:par>
                                <p:cTn id="32" presetID="1" presetClass="entr" presetSubtype="0" fill="hold" nodeType="afterEffect">
                                  <p:stCondLst>
                                    <p:cond delay="0"/>
                                  </p:stCondLst>
                                  <p:childTnLst>
                                    <p:set>
                                      <p:cBhvr>
                                        <p:cTn id="33" dur="1" fill="hold">
                                          <p:stCondLst>
                                            <p:cond delay="0"/>
                                          </p:stCondLst>
                                        </p:cTn>
                                        <p:tgtEl>
                                          <p:spTgt spid="37"/>
                                        </p:tgtEl>
                                        <p:attrNameLst>
                                          <p:attrName>style.visibility</p:attrName>
                                        </p:attrNameLst>
                                      </p:cBhvr>
                                      <p:to>
                                        <p:strVal val="visible"/>
                                      </p:to>
                                    </p:set>
                                  </p:childTnLst>
                                </p:cTn>
                              </p:par>
                            </p:childTnLst>
                          </p:cTn>
                        </p:par>
                        <p:par>
                          <p:cTn id="34" fill="hold">
                            <p:stCondLst>
                              <p:cond delay="4000"/>
                            </p:stCondLst>
                            <p:childTnLst>
                              <p:par>
                                <p:cTn id="35" presetID="1" presetClass="exit" presetSubtype="0" fill="hold" grpId="0" nodeType="afterEffect">
                                  <p:stCondLst>
                                    <p:cond delay="0"/>
                                  </p:stCondLst>
                                  <p:childTnLst>
                                    <p:set>
                                      <p:cBhvr>
                                        <p:cTn id="36" dur="1" fill="hold">
                                          <p:stCondLst>
                                            <p:cond delay="0"/>
                                          </p:stCondLst>
                                        </p:cTn>
                                        <p:tgtEl>
                                          <p:spTgt spid="4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GB" dirty="0" smtClean="0"/>
              <a:t>Normal-Core Hotspot Model</a:t>
            </a:r>
            <a:endParaRPr lang="en-GB" dirty="0"/>
          </a:p>
        </p:txBody>
      </p:sp>
      <p:sp>
        <p:nvSpPr>
          <p:cNvPr id="3" name="Segnaposto piè di pagina 2"/>
          <p:cNvSpPr>
            <a:spLocks noGrp="1"/>
          </p:cNvSpPr>
          <p:nvPr>
            <p:ph type="ftr" sz="quarter" idx="11"/>
          </p:nvPr>
        </p:nvSpPr>
        <p:spPr/>
        <p:txBody>
          <a:bodyPr/>
          <a:lstStyle/>
          <a:p>
            <a:r>
              <a:rPr lang="it-IT" smtClean="0"/>
              <a:t>A. Gaggero, 01/10/2020, Genova</a:t>
            </a:r>
            <a:endParaRPr lang="en-US"/>
          </a:p>
        </p:txBody>
      </p:sp>
      <p:pic>
        <p:nvPicPr>
          <p:cNvPr id="114" name="Immagine 11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4857222" y="1988840"/>
            <a:ext cx="2667106" cy="1285352"/>
          </a:xfrm>
          <a:prstGeom prst="rect">
            <a:avLst/>
          </a:prstGeom>
        </p:spPr>
      </p:pic>
      <p:sp>
        <p:nvSpPr>
          <p:cNvPr id="115" name="CasellaDiTesto 114"/>
          <p:cNvSpPr txBox="1"/>
          <p:nvPr/>
        </p:nvSpPr>
        <p:spPr>
          <a:xfrm>
            <a:off x="6516216" y="1484784"/>
            <a:ext cx="2176755" cy="369332"/>
          </a:xfrm>
          <a:prstGeom prst="rect">
            <a:avLst/>
          </a:prstGeom>
          <a:noFill/>
        </p:spPr>
        <p:txBody>
          <a:bodyPr wrap="square" rtlCol="0">
            <a:spAutoFit/>
          </a:bodyPr>
          <a:lstStyle/>
          <a:p>
            <a:r>
              <a:rPr lang="it-IT" sz="1800" dirty="0" smtClean="0">
                <a:latin typeface="Trebuchet MS" panose="020B0603020202020204" pitchFamily="34" charset="0"/>
              </a:rPr>
              <a:t>resistive  core</a:t>
            </a:r>
            <a:endParaRPr lang="it-IT" sz="1800" dirty="0">
              <a:latin typeface="Trebuchet MS" panose="020B0603020202020204" pitchFamily="34" charset="0"/>
            </a:endParaRPr>
          </a:p>
        </p:txBody>
      </p:sp>
      <p:cxnSp>
        <p:nvCxnSpPr>
          <p:cNvPr id="116" name="Connettore 1 115"/>
          <p:cNvCxnSpPr/>
          <p:nvPr/>
        </p:nvCxnSpPr>
        <p:spPr bwMode="auto">
          <a:xfrm>
            <a:off x="5257800" y="2514600"/>
            <a:ext cx="914400" cy="914400"/>
          </a:xfrm>
          <a:prstGeom prst="line">
            <a:avLst/>
          </a:prstGeom>
          <a:noFill/>
          <a:ln w="9525" cap="flat" cmpd="sng" algn="ctr">
            <a:noFill/>
            <a:prstDash val="solid"/>
            <a:round/>
            <a:headEnd type="none" w="med" len="med"/>
            <a:tailEnd type="none" w="med" len="med"/>
          </a:ln>
          <a:effectLst/>
        </p:spPr>
      </p:cxnSp>
      <p:cxnSp>
        <p:nvCxnSpPr>
          <p:cNvPr id="117" name="Connettore 2 116"/>
          <p:cNvCxnSpPr/>
          <p:nvPr/>
        </p:nvCxnSpPr>
        <p:spPr bwMode="auto">
          <a:xfrm flipH="1">
            <a:off x="6359693" y="1887595"/>
            <a:ext cx="444555" cy="317269"/>
          </a:xfrm>
          <a:prstGeom prst="straightConnector1">
            <a:avLst/>
          </a:prstGeom>
          <a:noFill/>
          <a:ln w="31750" cap="flat" cmpd="sng" algn="ctr">
            <a:solidFill>
              <a:srgbClr val="FF0000"/>
            </a:solidFill>
            <a:prstDash val="solid"/>
            <a:round/>
            <a:headEnd type="none" w="med" len="med"/>
            <a:tailEnd type="triangle"/>
          </a:ln>
          <a:effectLst/>
        </p:spPr>
      </p:cxnSp>
      <p:sp>
        <p:nvSpPr>
          <p:cNvPr id="119" name="CasellaDiTesto 13"/>
          <p:cNvSpPr txBox="1">
            <a:spLocks noChangeArrowheads="1"/>
          </p:cNvSpPr>
          <p:nvPr/>
        </p:nvSpPr>
        <p:spPr bwMode="auto">
          <a:xfrm>
            <a:off x="0" y="1772816"/>
            <a:ext cx="5580112" cy="646331"/>
          </a:xfrm>
          <a:prstGeom prst="rect">
            <a:avLst/>
          </a:prstGeom>
          <a:noFill/>
          <a:ln>
            <a:noFill/>
          </a:ln>
          <a:extLst/>
        </p:spPr>
        <p:txBody>
          <a:bodyPr wrap="square">
            <a:spAutoFit/>
          </a:bodyPr>
          <a:lstStyle>
            <a:lvl1pPr>
              <a:defRPr sz="2400" b="1">
                <a:solidFill>
                  <a:schemeClr val="tx1"/>
                </a:solidFill>
                <a:latin typeface="Times New Roman" panose="02020603050405020304" pitchFamily="18" charset="0"/>
              </a:defRPr>
            </a:lvl1pPr>
            <a:lvl2pPr marL="742950" indent="-285750">
              <a:defRPr sz="2400" b="1">
                <a:solidFill>
                  <a:schemeClr val="tx1"/>
                </a:solidFill>
                <a:latin typeface="Times New Roman" panose="02020603050405020304" pitchFamily="18" charset="0"/>
              </a:defRPr>
            </a:lvl2pPr>
            <a:lvl3pPr marL="1143000" indent="-228600">
              <a:defRPr sz="2400" b="1">
                <a:solidFill>
                  <a:schemeClr val="tx1"/>
                </a:solidFill>
                <a:latin typeface="Times New Roman" panose="02020603050405020304" pitchFamily="18" charset="0"/>
              </a:defRPr>
            </a:lvl3pPr>
            <a:lvl4pPr marL="1600200" indent="-228600">
              <a:defRPr sz="2400" b="1">
                <a:solidFill>
                  <a:schemeClr val="tx1"/>
                </a:solidFill>
                <a:latin typeface="Times New Roman" panose="02020603050405020304" pitchFamily="18" charset="0"/>
              </a:defRPr>
            </a:lvl4pPr>
            <a:lvl5pPr marL="2057400" indent="-228600">
              <a:defRPr sz="2400" b="1">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a:solidFill>
                  <a:schemeClr val="tx1"/>
                </a:solidFill>
                <a:latin typeface="Times New Roman" panose="02020603050405020304" pitchFamily="18" charset="0"/>
              </a:defRPr>
            </a:lvl9pPr>
          </a:lstStyle>
          <a:p>
            <a:r>
              <a:rPr lang="en-US" sz="1800" b="0" dirty="0" smtClean="0">
                <a:latin typeface="+mn-lt"/>
              </a:rPr>
              <a:t>The QPs cloud diffuses </a:t>
            </a:r>
            <a:r>
              <a:rPr lang="en-US" sz="1800" b="0" dirty="0">
                <a:latin typeface="+mn-lt"/>
              </a:rPr>
              <a:t>in the </a:t>
            </a:r>
            <a:r>
              <a:rPr lang="en-US" sz="1800" b="0" dirty="0" smtClean="0">
                <a:latin typeface="+mn-lt"/>
              </a:rPr>
              <a:t>nanowire creating  </a:t>
            </a:r>
            <a:r>
              <a:rPr lang="en-US" sz="1800" dirty="0" smtClean="0">
                <a:latin typeface="+mn-lt"/>
              </a:rPr>
              <a:t>normal-conducting core </a:t>
            </a:r>
            <a:r>
              <a:rPr lang="en-US" sz="1800" b="0" dirty="0" smtClean="0">
                <a:latin typeface="+mn-lt"/>
              </a:rPr>
              <a:t>(the </a:t>
            </a:r>
            <a:r>
              <a:rPr lang="en-US" sz="1800" b="0" u="sng" dirty="0" smtClean="0">
                <a:latin typeface="+mn-lt"/>
              </a:rPr>
              <a:t>Hotspot</a:t>
            </a:r>
            <a:r>
              <a:rPr lang="en-US" sz="1800" b="0" dirty="0" smtClean="0">
                <a:latin typeface="+mn-lt"/>
              </a:rPr>
              <a:t>); </a:t>
            </a:r>
            <a:endParaRPr lang="en-US" sz="1800" dirty="0">
              <a:latin typeface="+mn-lt"/>
            </a:endParaRPr>
          </a:p>
        </p:txBody>
      </p:sp>
      <p:pic>
        <p:nvPicPr>
          <p:cNvPr id="120" name="Immagine 119" descr="Qp density.jpg"/>
          <p:cNvPicPr>
            <a:picLocks noChangeAspect="1"/>
          </p:cNvPicPr>
          <p:nvPr/>
        </p:nvPicPr>
        <p:blipFill>
          <a:blip r:embed="rId3" cstate="print"/>
          <a:stretch>
            <a:fillRect/>
          </a:stretch>
        </p:blipFill>
        <p:spPr>
          <a:xfrm>
            <a:off x="106933" y="3429000"/>
            <a:ext cx="3564459" cy="2847049"/>
          </a:xfrm>
          <a:prstGeom prst="rect">
            <a:avLst/>
          </a:prstGeom>
        </p:spPr>
      </p:pic>
      <p:pic>
        <p:nvPicPr>
          <p:cNvPr id="4" name="Immagine 3" descr="Immagine5.png"/>
          <p:cNvPicPr>
            <a:picLocks noChangeAspect="1"/>
          </p:cNvPicPr>
          <p:nvPr/>
        </p:nvPicPr>
        <p:blipFill>
          <a:blip r:embed="rId4" cstate="print"/>
          <a:stretch>
            <a:fillRect/>
          </a:stretch>
        </p:blipFill>
        <p:spPr>
          <a:xfrm>
            <a:off x="3513088" y="4952600"/>
            <a:ext cx="3163921" cy="1749940"/>
          </a:xfrm>
          <a:prstGeom prst="rect">
            <a:avLst/>
          </a:prstGeom>
        </p:spPr>
      </p:pic>
      <p:pic>
        <p:nvPicPr>
          <p:cNvPr id="5" name="Immagine 4" descr="Immagine4_bis.png"/>
          <p:cNvPicPr>
            <a:picLocks noChangeAspect="1"/>
          </p:cNvPicPr>
          <p:nvPr/>
        </p:nvPicPr>
        <p:blipFill>
          <a:blip r:embed="rId5" cstate="print"/>
          <a:stretch>
            <a:fillRect/>
          </a:stretch>
        </p:blipFill>
        <p:spPr>
          <a:xfrm>
            <a:off x="2123728" y="2492896"/>
            <a:ext cx="2880320" cy="2196504"/>
          </a:xfrm>
          <a:prstGeom prst="rect">
            <a:avLst/>
          </a:prstGeom>
        </p:spPr>
      </p:pic>
      <p:grpSp>
        <p:nvGrpSpPr>
          <p:cNvPr id="122" name="Gruppo 121"/>
          <p:cNvGrpSpPr/>
          <p:nvPr/>
        </p:nvGrpSpPr>
        <p:grpSpPr>
          <a:xfrm>
            <a:off x="5681559" y="2924944"/>
            <a:ext cx="3282929" cy="2654132"/>
            <a:chOff x="5652120" y="3068960"/>
            <a:chExt cx="3282929" cy="2654132"/>
          </a:xfrm>
        </p:grpSpPr>
        <p:grpSp>
          <p:nvGrpSpPr>
            <p:cNvPr id="6" name="Gruppo 237"/>
            <p:cNvGrpSpPr/>
            <p:nvPr/>
          </p:nvGrpSpPr>
          <p:grpSpPr>
            <a:xfrm>
              <a:off x="5652120" y="3068960"/>
              <a:ext cx="3282929" cy="2654132"/>
              <a:chOff x="3512523" y="1942864"/>
              <a:chExt cx="3882939" cy="3315031"/>
            </a:xfrm>
          </p:grpSpPr>
          <p:sp>
            <p:nvSpPr>
              <p:cNvPr id="7" name="Line 6"/>
              <p:cNvSpPr>
                <a:spLocks noChangeAspect="1" noChangeShapeType="1"/>
              </p:cNvSpPr>
              <p:nvPr/>
            </p:nvSpPr>
            <p:spPr bwMode="auto">
              <a:xfrm>
                <a:off x="4295635" y="3761745"/>
                <a:ext cx="0" cy="244481"/>
              </a:xfrm>
              <a:prstGeom prst="line">
                <a:avLst/>
              </a:prstGeom>
              <a:noFill/>
              <a:ln w="25400">
                <a:solidFill>
                  <a:srgbClr val="000000"/>
                </a:solidFill>
                <a:round/>
                <a:headEnd/>
                <a:tailEnd/>
              </a:ln>
            </p:spPr>
            <p:txBody>
              <a:bodyPr bIns="0"/>
              <a:lstStyle/>
              <a:p>
                <a:endParaRPr lang="en-US"/>
              </a:p>
            </p:txBody>
          </p:sp>
          <p:sp>
            <p:nvSpPr>
              <p:cNvPr id="8" name="Text Box 12"/>
              <p:cNvSpPr txBox="1">
                <a:spLocks noChangeAspect="1" noChangeArrowheads="1"/>
              </p:cNvSpPr>
              <p:nvPr/>
            </p:nvSpPr>
            <p:spPr bwMode="auto">
              <a:xfrm>
                <a:off x="3512523" y="3448879"/>
                <a:ext cx="799389" cy="444815"/>
              </a:xfrm>
              <a:prstGeom prst="rect">
                <a:avLst/>
              </a:prstGeom>
              <a:noFill/>
              <a:ln w="9525">
                <a:noFill/>
                <a:miter lim="800000"/>
                <a:headEnd/>
                <a:tailEnd/>
              </a:ln>
            </p:spPr>
            <p:txBody>
              <a:bodyPr lIns="95782" tIns="47891" rIns="95782" bIns="0">
                <a:spAutoFit/>
              </a:bodyPr>
              <a:lstStyle/>
              <a:p>
                <a:pPr defTabSz="957263" eaLnBrk="0" hangingPunct="0">
                  <a:spcBef>
                    <a:spcPct val="20000"/>
                  </a:spcBef>
                  <a:buClr>
                    <a:schemeClr val="accent1"/>
                  </a:buClr>
                </a:pPr>
                <a:r>
                  <a:rPr kumimoji="1" lang="en-US" sz="2000" b="1" dirty="0">
                    <a:solidFill>
                      <a:srgbClr val="000000"/>
                    </a:solidFill>
                    <a:cs typeface="Times New Roman" pitchFamily="18" charset="0"/>
                  </a:rPr>
                  <a:t> </a:t>
                </a:r>
                <a:r>
                  <a:rPr kumimoji="1" lang="en-US" sz="2000" b="1" dirty="0" smtClean="0">
                    <a:solidFill>
                      <a:srgbClr val="000000"/>
                    </a:solidFill>
                    <a:cs typeface="Times New Roman" pitchFamily="18" charset="0"/>
                  </a:rPr>
                  <a:t>V</a:t>
                </a:r>
                <a:r>
                  <a:rPr kumimoji="1" lang="en-US" sz="2000" b="1" baseline="-25000" dirty="0" smtClean="0">
                    <a:solidFill>
                      <a:srgbClr val="000000"/>
                    </a:solidFill>
                    <a:cs typeface="Times New Roman" pitchFamily="18" charset="0"/>
                  </a:rPr>
                  <a:t>B</a:t>
                </a:r>
                <a:endParaRPr kumimoji="1" lang="en-US" sz="2000" b="1" baseline="-25000" dirty="0">
                  <a:solidFill>
                    <a:srgbClr val="000000"/>
                  </a:solidFill>
                  <a:cs typeface="Times New Roman" pitchFamily="18" charset="0"/>
                </a:endParaRPr>
              </a:p>
            </p:txBody>
          </p:sp>
          <p:sp>
            <p:nvSpPr>
              <p:cNvPr id="9" name="Line 37"/>
              <p:cNvSpPr>
                <a:spLocks noChangeAspect="1" noChangeShapeType="1"/>
              </p:cNvSpPr>
              <p:nvPr/>
            </p:nvSpPr>
            <p:spPr bwMode="auto">
              <a:xfrm flipH="1">
                <a:off x="6138765" y="3939683"/>
                <a:ext cx="0" cy="1008112"/>
              </a:xfrm>
              <a:prstGeom prst="line">
                <a:avLst/>
              </a:prstGeom>
              <a:noFill/>
              <a:ln w="25400">
                <a:solidFill>
                  <a:srgbClr val="000000"/>
                </a:solidFill>
                <a:round/>
                <a:headEnd/>
                <a:tailEnd/>
              </a:ln>
            </p:spPr>
            <p:txBody>
              <a:bodyPr bIns="0"/>
              <a:lstStyle/>
              <a:p>
                <a:endParaRPr lang="en-US"/>
              </a:p>
            </p:txBody>
          </p:sp>
          <p:sp>
            <p:nvSpPr>
              <p:cNvPr id="10" name="Line 36"/>
              <p:cNvSpPr>
                <a:spLocks noChangeAspect="1" noChangeShapeType="1"/>
              </p:cNvSpPr>
              <p:nvPr/>
            </p:nvSpPr>
            <p:spPr bwMode="auto">
              <a:xfrm rot="10800000" flipH="1" flipV="1">
                <a:off x="6138765" y="2608658"/>
                <a:ext cx="0" cy="745908"/>
              </a:xfrm>
              <a:prstGeom prst="line">
                <a:avLst/>
              </a:prstGeom>
              <a:noFill/>
              <a:ln w="25400">
                <a:solidFill>
                  <a:srgbClr val="000000"/>
                </a:solidFill>
                <a:round/>
                <a:headEnd/>
                <a:tailEnd/>
              </a:ln>
            </p:spPr>
            <p:txBody>
              <a:bodyPr bIns="0"/>
              <a:lstStyle/>
              <a:p>
                <a:endParaRPr lang="en-US"/>
              </a:p>
            </p:txBody>
          </p:sp>
          <p:grpSp>
            <p:nvGrpSpPr>
              <p:cNvPr id="11" name="Group 213"/>
              <p:cNvGrpSpPr>
                <a:grpSpLocks noChangeAspect="1"/>
              </p:cNvGrpSpPr>
              <p:nvPr/>
            </p:nvGrpSpPr>
            <p:grpSpPr bwMode="auto">
              <a:xfrm>
                <a:off x="5977132" y="3363619"/>
                <a:ext cx="309556" cy="568510"/>
                <a:chOff x="3326" y="2056"/>
                <a:chExt cx="245" cy="448"/>
              </a:xfrm>
            </p:grpSpPr>
            <p:sp>
              <p:nvSpPr>
                <p:cNvPr id="70" name="Line 25"/>
                <p:cNvSpPr>
                  <a:spLocks noChangeAspect="1" noChangeShapeType="1"/>
                </p:cNvSpPr>
                <p:nvPr/>
              </p:nvSpPr>
              <p:spPr bwMode="auto">
                <a:xfrm rot="5400000" flipV="1">
                  <a:off x="3466" y="2037"/>
                  <a:ext cx="85" cy="123"/>
                </a:xfrm>
                <a:prstGeom prst="line">
                  <a:avLst/>
                </a:prstGeom>
                <a:noFill/>
                <a:ln w="25400">
                  <a:solidFill>
                    <a:srgbClr val="000000"/>
                  </a:solidFill>
                  <a:round/>
                  <a:headEnd/>
                  <a:tailEnd/>
                </a:ln>
              </p:spPr>
              <p:txBody>
                <a:bodyPr bIns="0"/>
                <a:lstStyle/>
                <a:p>
                  <a:endParaRPr lang="en-US"/>
                </a:p>
              </p:txBody>
            </p:sp>
            <p:sp>
              <p:nvSpPr>
                <p:cNvPr id="71" name="Line 26"/>
                <p:cNvSpPr>
                  <a:spLocks noChangeAspect="1" noChangeShapeType="1"/>
                </p:cNvSpPr>
                <p:nvPr/>
              </p:nvSpPr>
              <p:spPr bwMode="auto">
                <a:xfrm rot="5400000">
                  <a:off x="3421" y="2046"/>
                  <a:ext cx="56" cy="245"/>
                </a:xfrm>
                <a:prstGeom prst="line">
                  <a:avLst/>
                </a:prstGeom>
                <a:noFill/>
                <a:ln w="25400">
                  <a:solidFill>
                    <a:srgbClr val="000000"/>
                  </a:solidFill>
                  <a:round/>
                  <a:headEnd/>
                  <a:tailEnd/>
                </a:ln>
              </p:spPr>
              <p:txBody>
                <a:bodyPr bIns="0"/>
                <a:lstStyle/>
                <a:p>
                  <a:endParaRPr lang="en-US"/>
                </a:p>
              </p:txBody>
            </p:sp>
            <p:sp>
              <p:nvSpPr>
                <p:cNvPr id="72" name="Line 27"/>
                <p:cNvSpPr>
                  <a:spLocks noChangeAspect="1" noChangeShapeType="1"/>
                </p:cNvSpPr>
                <p:nvPr/>
              </p:nvSpPr>
              <p:spPr bwMode="auto">
                <a:xfrm rot="5400000" flipV="1">
                  <a:off x="3419" y="2105"/>
                  <a:ext cx="57" cy="244"/>
                </a:xfrm>
                <a:prstGeom prst="line">
                  <a:avLst/>
                </a:prstGeom>
                <a:noFill/>
                <a:ln w="25400">
                  <a:solidFill>
                    <a:srgbClr val="000000"/>
                  </a:solidFill>
                  <a:round/>
                  <a:headEnd/>
                  <a:tailEnd/>
                </a:ln>
              </p:spPr>
              <p:txBody>
                <a:bodyPr bIns="0"/>
                <a:lstStyle/>
                <a:p>
                  <a:endParaRPr lang="en-US"/>
                </a:p>
              </p:txBody>
            </p:sp>
            <p:sp>
              <p:nvSpPr>
                <p:cNvPr id="73" name="Line 28"/>
                <p:cNvSpPr>
                  <a:spLocks noChangeAspect="1" noChangeShapeType="1"/>
                </p:cNvSpPr>
                <p:nvPr/>
              </p:nvSpPr>
              <p:spPr bwMode="auto">
                <a:xfrm rot="5400000">
                  <a:off x="3419" y="2162"/>
                  <a:ext cx="57" cy="244"/>
                </a:xfrm>
                <a:prstGeom prst="line">
                  <a:avLst/>
                </a:prstGeom>
                <a:noFill/>
                <a:ln w="25400">
                  <a:solidFill>
                    <a:srgbClr val="000000"/>
                  </a:solidFill>
                  <a:round/>
                  <a:headEnd/>
                  <a:tailEnd/>
                </a:ln>
              </p:spPr>
              <p:txBody>
                <a:bodyPr bIns="0"/>
                <a:lstStyle/>
                <a:p>
                  <a:endParaRPr lang="en-US"/>
                </a:p>
              </p:txBody>
            </p:sp>
            <p:sp>
              <p:nvSpPr>
                <p:cNvPr id="74" name="Line 29"/>
                <p:cNvSpPr>
                  <a:spLocks noChangeAspect="1" noChangeShapeType="1"/>
                </p:cNvSpPr>
                <p:nvPr/>
              </p:nvSpPr>
              <p:spPr bwMode="auto">
                <a:xfrm rot="5400000" flipV="1">
                  <a:off x="3421" y="2216"/>
                  <a:ext cx="56" cy="245"/>
                </a:xfrm>
                <a:prstGeom prst="line">
                  <a:avLst/>
                </a:prstGeom>
                <a:noFill/>
                <a:ln w="25400">
                  <a:solidFill>
                    <a:srgbClr val="000000"/>
                  </a:solidFill>
                  <a:round/>
                  <a:headEnd/>
                  <a:tailEnd/>
                </a:ln>
              </p:spPr>
              <p:txBody>
                <a:bodyPr bIns="0"/>
                <a:lstStyle/>
                <a:p>
                  <a:endParaRPr lang="en-US"/>
                </a:p>
              </p:txBody>
            </p:sp>
            <p:sp>
              <p:nvSpPr>
                <p:cNvPr id="75" name="Line 30"/>
                <p:cNvSpPr>
                  <a:spLocks noChangeAspect="1" noChangeShapeType="1"/>
                </p:cNvSpPr>
                <p:nvPr/>
              </p:nvSpPr>
              <p:spPr bwMode="auto">
                <a:xfrm rot="5400000">
                  <a:off x="3421" y="2273"/>
                  <a:ext cx="56" cy="245"/>
                </a:xfrm>
                <a:prstGeom prst="line">
                  <a:avLst/>
                </a:prstGeom>
                <a:noFill/>
                <a:ln w="25400">
                  <a:solidFill>
                    <a:srgbClr val="000000"/>
                  </a:solidFill>
                  <a:round/>
                  <a:headEnd/>
                  <a:tailEnd/>
                </a:ln>
              </p:spPr>
              <p:txBody>
                <a:bodyPr bIns="0"/>
                <a:lstStyle/>
                <a:p>
                  <a:endParaRPr lang="en-US"/>
                </a:p>
              </p:txBody>
            </p:sp>
            <p:sp>
              <p:nvSpPr>
                <p:cNvPr id="76" name="Line 31"/>
                <p:cNvSpPr>
                  <a:spLocks noChangeAspect="1" noChangeShapeType="1"/>
                </p:cNvSpPr>
                <p:nvPr/>
              </p:nvSpPr>
              <p:spPr bwMode="auto">
                <a:xfrm rot="5400000" flipV="1">
                  <a:off x="3349" y="2401"/>
                  <a:ext cx="85" cy="122"/>
                </a:xfrm>
                <a:prstGeom prst="line">
                  <a:avLst/>
                </a:prstGeom>
                <a:noFill/>
                <a:ln w="25400">
                  <a:solidFill>
                    <a:srgbClr val="000000"/>
                  </a:solidFill>
                  <a:round/>
                  <a:headEnd/>
                  <a:tailEnd/>
                </a:ln>
              </p:spPr>
              <p:txBody>
                <a:bodyPr bIns="0"/>
                <a:lstStyle/>
                <a:p>
                  <a:endParaRPr lang="en-US"/>
                </a:p>
              </p:txBody>
            </p:sp>
          </p:grpSp>
          <p:sp>
            <p:nvSpPr>
              <p:cNvPr id="12" name="Line 701"/>
              <p:cNvSpPr>
                <a:spLocks noChangeAspect="1" noChangeShapeType="1"/>
              </p:cNvSpPr>
              <p:nvPr/>
            </p:nvSpPr>
            <p:spPr bwMode="auto">
              <a:xfrm>
                <a:off x="5464185" y="4300877"/>
                <a:ext cx="0" cy="770400"/>
              </a:xfrm>
              <a:prstGeom prst="line">
                <a:avLst/>
              </a:prstGeom>
              <a:noFill/>
              <a:ln w="25400">
                <a:solidFill>
                  <a:schemeClr val="tx1"/>
                </a:solidFill>
                <a:round/>
                <a:headEnd/>
                <a:tailEnd/>
              </a:ln>
            </p:spPr>
            <p:txBody>
              <a:bodyPr bIns="0"/>
              <a:lstStyle/>
              <a:p>
                <a:endParaRPr lang="en-US"/>
              </a:p>
            </p:txBody>
          </p:sp>
          <p:sp>
            <p:nvSpPr>
              <p:cNvPr id="13" name="Rectangle 224"/>
              <p:cNvSpPr>
                <a:spLocks noChangeAspect="1" noChangeArrowheads="1"/>
              </p:cNvSpPr>
              <p:nvPr/>
            </p:nvSpPr>
            <p:spPr bwMode="auto">
              <a:xfrm rot="5400000">
                <a:off x="6096600" y="3552402"/>
                <a:ext cx="736796" cy="364028"/>
              </a:xfrm>
              <a:prstGeom prst="rect">
                <a:avLst/>
              </a:prstGeom>
              <a:noFill/>
              <a:ln w="9525">
                <a:noFill/>
                <a:miter lim="800000"/>
                <a:headEnd/>
                <a:tailEnd/>
              </a:ln>
            </p:spPr>
            <p:txBody>
              <a:bodyPr wrap="none" lIns="0" tIns="0" rIns="0" bIns="0">
                <a:spAutoFit/>
              </a:bodyPr>
              <a:lstStyle/>
              <a:p>
                <a:pPr defTabSz="957263">
                  <a:spcBef>
                    <a:spcPct val="20000"/>
                  </a:spcBef>
                  <a:buClr>
                    <a:schemeClr val="accent1"/>
                  </a:buClr>
                </a:pPr>
                <a:r>
                  <a:rPr lang="en-US" sz="2000" b="1" dirty="0" smtClean="0">
                    <a:solidFill>
                      <a:srgbClr val="000000"/>
                    </a:solidFill>
                    <a:cs typeface="Times New Roman" pitchFamily="18" charset="0"/>
                  </a:rPr>
                  <a:t>R</a:t>
                </a:r>
                <a:r>
                  <a:rPr lang="en-US" sz="2000" b="1" baseline="-25000" dirty="0" smtClean="0">
                    <a:solidFill>
                      <a:srgbClr val="000000"/>
                    </a:solidFill>
                    <a:cs typeface="Times New Roman" pitchFamily="18" charset="0"/>
                  </a:rPr>
                  <a:t>out</a:t>
                </a:r>
                <a:r>
                  <a:rPr lang="en-US" sz="2000" b="1" dirty="0" smtClean="0">
                    <a:solidFill>
                      <a:srgbClr val="000000"/>
                    </a:solidFill>
                    <a:cs typeface="Times New Roman" pitchFamily="18" charset="0"/>
                  </a:rPr>
                  <a:t>   </a:t>
                </a:r>
                <a:endParaRPr lang="en-US" sz="2000" b="1" dirty="0">
                  <a:solidFill>
                    <a:srgbClr val="000000"/>
                  </a:solidFill>
                  <a:cs typeface="Times New Roman" pitchFamily="18" charset="0"/>
                </a:endParaRPr>
              </a:p>
            </p:txBody>
          </p:sp>
          <p:sp>
            <p:nvSpPr>
              <p:cNvPr id="14" name="Rectangle 226"/>
              <p:cNvSpPr>
                <a:spLocks noChangeAspect="1" noChangeArrowheads="1"/>
              </p:cNvSpPr>
              <p:nvPr/>
            </p:nvSpPr>
            <p:spPr bwMode="auto">
              <a:xfrm>
                <a:off x="6286688" y="4371731"/>
                <a:ext cx="304892" cy="523220"/>
              </a:xfrm>
              <a:prstGeom prst="rect">
                <a:avLst/>
              </a:prstGeom>
              <a:noFill/>
              <a:ln w="177800">
                <a:noFill/>
                <a:miter lim="800000"/>
                <a:headEnd/>
                <a:tailEnd/>
              </a:ln>
            </p:spPr>
            <p:txBody>
              <a:bodyPr wrap="none">
                <a:spAutoFit/>
              </a:bodyPr>
              <a:lstStyle/>
              <a:p>
                <a:pPr defTabSz="957263">
                  <a:spcBef>
                    <a:spcPct val="20000"/>
                  </a:spcBef>
                  <a:buClr>
                    <a:schemeClr val="accent1"/>
                  </a:buClr>
                </a:pPr>
                <a:r>
                  <a:rPr kumimoji="1" lang="en-US" sz="2800" b="1" dirty="0" smtClean="0">
                    <a:solidFill>
                      <a:srgbClr val="000000"/>
                    </a:solidFill>
                    <a:latin typeface="Times New Roman" pitchFamily="18" charset="0"/>
                    <a:cs typeface="Times New Roman" pitchFamily="18" charset="0"/>
                  </a:rPr>
                  <a:t>-</a:t>
                </a:r>
                <a:endParaRPr kumimoji="1" lang="en-US" sz="2800" b="1" dirty="0">
                  <a:solidFill>
                    <a:srgbClr val="000000"/>
                  </a:solidFill>
                  <a:latin typeface="Times New Roman" pitchFamily="18" charset="0"/>
                  <a:cs typeface="Times New Roman" pitchFamily="18" charset="0"/>
                </a:endParaRPr>
              </a:p>
            </p:txBody>
          </p:sp>
          <p:sp>
            <p:nvSpPr>
              <p:cNvPr id="15" name="Rectangle 225"/>
              <p:cNvSpPr>
                <a:spLocks noChangeAspect="1" noChangeArrowheads="1"/>
              </p:cNvSpPr>
              <p:nvPr/>
            </p:nvSpPr>
            <p:spPr bwMode="auto">
              <a:xfrm rot="5400000">
                <a:off x="6259443" y="2625567"/>
                <a:ext cx="389850" cy="523220"/>
              </a:xfrm>
              <a:prstGeom prst="rect">
                <a:avLst/>
              </a:prstGeom>
              <a:noFill/>
              <a:ln w="177800">
                <a:noFill/>
                <a:miter lim="800000"/>
                <a:headEnd/>
                <a:tailEnd/>
              </a:ln>
            </p:spPr>
            <p:txBody>
              <a:bodyPr wrap="none">
                <a:spAutoFit/>
              </a:bodyPr>
              <a:lstStyle/>
              <a:p>
                <a:pPr defTabSz="957263">
                  <a:spcBef>
                    <a:spcPct val="20000"/>
                  </a:spcBef>
                  <a:buClr>
                    <a:schemeClr val="accent1"/>
                  </a:buClr>
                </a:pPr>
                <a:r>
                  <a:rPr kumimoji="1" lang="en-US" sz="2800" b="1" dirty="0">
                    <a:solidFill>
                      <a:srgbClr val="000000"/>
                    </a:solidFill>
                    <a:latin typeface="Times New Roman" pitchFamily="18" charset="0"/>
                    <a:cs typeface="Times New Roman" pitchFamily="18" charset="0"/>
                  </a:rPr>
                  <a:t>+</a:t>
                </a:r>
              </a:p>
            </p:txBody>
          </p:sp>
          <p:sp>
            <p:nvSpPr>
              <p:cNvPr id="16" name="Line 8"/>
              <p:cNvSpPr>
                <a:spLocks noChangeShapeType="1"/>
              </p:cNvSpPr>
              <p:nvPr/>
            </p:nvSpPr>
            <p:spPr bwMode="auto">
              <a:xfrm flipH="1">
                <a:off x="5473055" y="4950235"/>
                <a:ext cx="936000" cy="0"/>
              </a:xfrm>
              <a:prstGeom prst="line">
                <a:avLst/>
              </a:prstGeom>
              <a:noFill/>
              <a:ln w="25400">
                <a:solidFill>
                  <a:srgbClr val="000000"/>
                </a:solidFill>
                <a:round/>
                <a:headEnd type="oval" w="lg" len="lg"/>
                <a:tailEnd type="none" w="lg" len="lg"/>
              </a:ln>
            </p:spPr>
            <p:txBody>
              <a:bodyPr bIns="0"/>
              <a:lstStyle/>
              <a:p>
                <a:endParaRPr lang="en-US"/>
              </a:p>
            </p:txBody>
          </p:sp>
          <p:sp>
            <p:nvSpPr>
              <p:cNvPr id="17" name="Text Box 43"/>
              <p:cNvSpPr txBox="1">
                <a:spLocks noChangeAspect="1" noChangeArrowheads="1"/>
              </p:cNvSpPr>
              <p:nvPr/>
            </p:nvSpPr>
            <p:spPr bwMode="auto">
              <a:xfrm>
                <a:off x="3544408" y="2966282"/>
                <a:ext cx="623872" cy="444815"/>
              </a:xfrm>
              <a:prstGeom prst="rect">
                <a:avLst/>
              </a:prstGeom>
              <a:noFill/>
              <a:ln w="9525">
                <a:noFill/>
                <a:miter lim="800000"/>
                <a:headEnd/>
                <a:tailEnd/>
              </a:ln>
            </p:spPr>
            <p:txBody>
              <a:bodyPr lIns="95782" tIns="47891" rIns="95782" bIns="0">
                <a:spAutoFit/>
              </a:bodyPr>
              <a:lstStyle/>
              <a:p>
                <a:pPr algn="ctr" defTabSz="957263" eaLnBrk="0" hangingPunct="0">
                  <a:spcBef>
                    <a:spcPct val="20000"/>
                  </a:spcBef>
                  <a:buClr>
                    <a:schemeClr val="accent1"/>
                  </a:buClr>
                </a:pPr>
                <a:r>
                  <a:rPr kumimoji="1" lang="en-US" sz="2000" b="1" dirty="0" smtClean="0">
                    <a:solidFill>
                      <a:srgbClr val="000000"/>
                    </a:solidFill>
                    <a:cs typeface="Times New Roman" pitchFamily="18" charset="0"/>
                  </a:rPr>
                  <a:t>R</a:t>
                </a:r>
                <a:r>
                  <a:rPr kumimoji="1" lang="en-US" sz="2000" b="1" baseline="-25000" dirty="0" smtClean="0">
                    <a:solidFill>
                      <a:srgbClr val="000000"/>
                    </a:solidFill>
                    <a:cs typeface="Times New Roman" pitchFamily="18" charset="0"/>
                  </a:rPr>
                  <a:t>B</a:t>
                </a:r>
                <a:endParaRPr kumimoji="1" lang="en-US" sz="2000" b="1" baseline="-25000" dirty="0">
                  <a:solidFill>
                    <a:srgbClr val="000000"/>
                  </a:solidFill>
                  <a:cs typeface="Times New Roman" pitchFamily="18" charset="0"/>
                </a:endParaRPr>
              </a:p>
            </p:txBody>
          </p:sp>
          <p:cxnSp>
            <p:nvCxnSpPr>
              <p:cNvPr id="18" name="Connettore 1 17"/>
              <p:cNvCxnSpPr/>
              <p:nvPr/>
            </p:nvCxnSpPr>
            <p:spPr>
              <a:xfrm>
                <a:off x="4092779" y="3617258"/>
                <a:ext cx="432048"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Connettore 1 18"/>
              <p:cNvCxnSpPr/>
              <p:nvPr/>
            </p:nvCxnSpPr>
            <p:spPr>
              <a:xfrm>
                <a:off x="4194375" y="3751186"/>
                <a:ext cx="216000"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Rectangle 225"/>
              <p:cNvSpPr>
                <a:spLocks noChangeAspect="1" noChangeArrowheads="1"/>
              </p:cNvSpPr>
              <p:nvPr/>
            </p:nvSpPr>
            <p:spPr bwMode="auto">
              <a:xfrm rot="5400000">
                <a:off x="4391051" y="3172610"/>
                <a:ext cx="389850" cy="523220"/>
              </a:xfrm>
              <a:prstGeom prst="rect">
                <a:avLst/>
              </a:prstGeom>
              <a:noFill/>
              <a:ln w="177800">
                <a:noFill/>
                <a:miter lim="800000"/>
                <a:headEnd/>
                <a:tailEnd/>
              </a:ln>
            </p:spPr>
            <p:txBody>
              <a:bodyPr wrap="none">
                <a:spAutoFit/>
              </a:bodyPr>
              <a:lstStyle/>
              <a:p>
                <a:pPr defTabSz="957263">
                  <a:spcBef>
                    <a:spcPct val="20000"/>
                  </a:spcBef>
                  <a:buClr>
                    <a:schemeClr val="accent1"/>
                  </a:buClr>
                </a:pPr>
                <a:r>
                  <a:rPr kumimoji="1" lang="en-US" sz="2800" b="1" dirty="0">
                    <a:solidFill>
                      <a:srgbClr val="000000"/>
                    </a:solidFill>
                    <a:latin typeface="Times New Roman" pitchFamily="18" charset="0"/>
                    <a:cs typeface="Times New Roman" pitchFamily="18" charset="0"/>
                  </a:rPr>
                  <a:t>+</a:t>
                </a:r>
              </a:p>
            </p:txBody>
          </p:sp>
          <p:sp>
            <p:nvSpPr>
              <p:cNvPr id="21" name="Rectangle 226"/>
              <p:cNvSpPr>
                <a:spLocks noChangeAspect="1" noChangeArrowheads="1"/>
              </p:cNvSpPr>
              <p:nvPr/>
            </p:nvSpPr>
            <p:spPr bwMode="auto">
              <a:xfrm>
                <a:off x="4370796" y="3569461"/>
                <a:ext cx="304892" cy="523220"/>
              </a:xfrm>
              <a:prstGeom prst="rect">
                <a:avLst/>
              </a:prstGeom>
              <a:noFill/>
              <a:ln w="177800">
                <a:noFill/>
                <a:miter lim="800000"/>
                <a:headEnd/>
                <a:tailEnd/>
              </a:ln>
            </p:spPr>
            <p:txBody>
              <a:bodyPr wrap="none">
                <a:spAutoFit/>
              </a:bodyPr>
              <a:lstStyle/>
              <a:p>
                <a:pPr defTabSz="957263">
                  <a:spcBef>
                    <a:spcPct val="20000"/>
                  </a:spcBef>
                  <a:buClr>
                    <a:schemeClr val="accent1"/>
                  </a:buClr>
                </a:pPr>
                <a:r>
                  <a:rPr kumimoji="1" lang="en-US" sz="2800" b="1" dirty="0" smtClean="0">
                    <a:solidFill>
                      <a:srgbClr val="000000"/>
                    </a:solidFill>
                    <a:latin typeface="Corbel" pitchFamily="34" charset="0"/>
                    <a:cs typeface="Times New Roman" pitchFamily="18" charset="0"/>
                  </a:rPr>
                  <a:t>-</a:t>
                </a:r>
                <a:endParaRPr kumimoji="1" lang="en-US" sz="2800" b="1" dirty="0">
                  <a:solidFill>
                    <a:srgbClr val="000000"/>
                  </a:solidFill>
                  <a:latin typeface="Corbel" pitchFamily="34" charset="0"/>
                  <a:cs typeface="Times New Roman" pitchFamily="18" charset="0"/>
                </a:endParaRPr>
              </a:p>
            </p:txBody>
          </p:sp>
          <p:cxnSp>
            <p:nvCxnSpPr>
              <p:cNvPr id="22" name="Connettore 1 21"/>
              <p:cNvCxnSpPr/>
              <p:nvPr/>
            </p:nvCxnSpPr>
            <p:spPr>
              <a:xfrm>
                <a:off x="5648769" y="2597359"/>
                <a:ext cx="324000" cy="0"/>
              </a:xfrm>
              <a:prstGeom prst="line">
                <a:avLst/>
              </a:prstGeom>
              <a:ln w="38100">
                <a:solidFill>
                  <a:schemeClr val="tx1"/>
                </a:solidFill>
              </a:ln>
              <a:scene3d>
                <a:camera prst="orthographicFront">
                  <a:rot lat="0" lon="0" rev="54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23" name="Connettore 1 22"/>
              <p:cNvCxnSpPr/>
              <p:nvPr/>
            </p:nvCxnSpPr>
            <p:spPr>
              <a:xfrm>
                <a:off x="5542867" y="2597359"/>
                <a:ext cx="324000" cy="0"/>
              </a:xfrm>
              <a:prstGeom prst="line">
                <a:avLst/>
              </a:prstGeom>
              <a:ln w="38100">
                <a:solidFill>
                  <a:schemeClr val="tx1"/>
                </a:solidFill>
              </a:ln>
              <a:scene3d>
                <a:camera prst="orthographicFront">
                  <a:rot lat="0" lon="0" rev="5400000"/>
                </a:camera>
                <a:lightRig rig="threePt" dir="t"/>
              </a:scene3d>
            </p:spPr>
            <p:style>
              <a:lnRef idx="1">
                <a:schemeClr val="accent1"/>
              </a:lnRef>
              <a:fillRef idx="0">
                <a:schemeClr val="accent1"/>
              </a:fillRef>
              <a:effectRef idx="0">
                <a:schemeClr val="accent1"/>
              </a:effectRef>
              <a:fontRef idx="minor">
                <a:schemeClr val="tx1"/>
              </a:fontRef>
            </p:style>
          </p:cxnSp>
          <p:grpSp>
            <p:nvGrpSpPr>
              <p:cNvPr id="24" name="Group 47"/>
              <p:cNvGrpSpPr>
                <a:grpSpLocks noChangeAspect="1"/>
              </p:cNvGrpSpPr>
              <p:nvPr/>
            </p:nvGrpSpPr>
            <p:grpSpPr bwMode="auto">
              <a:xfrm>
                <a:off x="5006503" y="2375199"/>
                <a:ext cx="163516" cy="401762"/>
                <a:chOff x="1631" y="2124"/>
                <a:chExt cx="185" cy="452"/>
              </a:xfrm>
              <a:scene3d>
                <a:camera prst="orthographicFront">
                  <a:rot lat="0" lon="0" rev="5400000"/>
                </a:camera>
                <a:lightRig rig="threePt" dir="t"/>
              </a:scene3d>
            </p:grpSpPr>
            <p:sp>
              <p:nvSpPr>
                <p:cNvPr id="61" name="Oval 63"/>
                <p:cNvSpPr>
                  <a:spLocks noChangeAspect="1" noChangeArrowheads="1"/>
                </p:cNvSpPr>
                <p:nvPr/>
              </p:nvSpPr>
              <p:spPr bwMode="auto">
                <a:xfrm rot="5400000">
                  <a:off x="1674" y="2136"/>
                  <a:ext cx="100" cy="185"/>
                </a:xfrm>
                <a:prstGeom prst="ellipse">
                  <a:avLst/>
                </a:prstGeom>
                <a:noFill/>
                <a:ln w="25400">
                  <a:solidFill>
                    <a:schemeClr val="tx1"/>
                  </a:solidFill>
                  <a:round/>
                  <a:headEnd/>
                  <a:tailEnd/>
                </a:ln>
              </p:spPr>
              <p:txBody>
                <a:bodyPr wrap="none" bIns="0" anchor="ctr"/>
                <a:lstStyle/>
                <a:p>
                  <a:pPr>
                    <a:spcBef>
                      <a:spcPct val="20000"/>
                    </a:spcBef>
                    <a:buClr>
                      <a:schemeClr val="accent1"/>
                    </a:buClr>
                  </a:pPr>
                  <a:endParaRPr lang="en-US" sz="1900"/>
                </a:p>
              </p:txBody>
            </p:sp>
            <p:grpSp>
              <p:nvGrpSpPr>
                <p:cNvPr id="62" name="Group 49"/>
                <p:cNvGrpSpPr>
                  <a:grpSpLocks noChangeAspect="1"/>
                </p:cNvGrpSpPr>
                <p:nvPr/>
              </p:nvGrpSpPr>
              <p:grpSpPr bwMode="auto">
                <a:xfrm>
                  <a:off x="1631" y="2124"/>
                  <a:ext cx="185" cy="452"/>
                  <a:chOff x="1631" y="2124"/>
                  <a:chExt cx="185" cy="452"/>
                </a:xfrm>
              </p:grpSpPr>
              <p:sp>
                <p:nvSpPr>
                  <p:cNvPr id="63" name="Oval 64"/>
                  <p:cNvSpPr>
                    <a:spLocks noChangeAspect="1" noChangeArrowheads="1"/>
                  </p:cNvSpPr>
                  <p:nvPr/>
                </p:nvSpPr>
                <p:spPr bwMode="auto">
                  <a:xfrm rot="5400000">
                    <a:off x="1674" y="2188"/>
                    <a:ext cx="100" cy="185"/>
                  </a:xfrm>
                  <a:prstGeom prst="ellipse">
                    <a:avLst/>
                  </a:prstGeom>
                  <a:noFill/>
                  <a:ln w="25400">
                    <a:solidFill>
                      <a:schemeClr val="tx1"/>
                    </a:solidFill>
                    <a:round/>
                    <a:headEnd/>
                    <a:tailEnd/>
                  </a:ln>
                </p:spPr>
                <p:txBody>
                  <a:bodyPr wrap="none" bIns="0" anchor="ctr"/>
                  <a:lstStyle/>
                  <a:p>
                    <a:pPr>
                      <a:spcBef>
                        <a:spcPct val="20000"/>
                      </a:spcBef>
                      <a:buClr>
                        <a:schemeClr val="accent1"/>
                      </a:buClr>
                    </a:pPr>
                    <a:endParaRPr lang="en-US" sz="1900"/>
                  </a:p>
                </p:txBody>
              </p:sp>
              <p:sp>
                <p:nvSpPr>
                  <p:cNvPr id="64" name="Oval 65"/>
                  <p:cNvSpPr>
                    <a:spLocks noChangeAspect="1" noChangeArrowheads="1"/>
                  </p:cNvSpPr>
                  <p:nvPr/>
                </p:nvSpPr>
                <p:spPr bwMode="auto">
                  <a:xfrm rot="5400000">
                    <a:off x="1674" y="2238"/>
                    <a:ext cx="100" cy="185"/>
                  </a:xfrm>
                  <a:prstGeom prst="ellipse">
                    <a:avLst/>
                  </a:prstGeom>
                  <a:noFill/>
                  <a:ln w="25400">
                    <a:solidFill>
                      <a:schemeClr val="tx1"/>
                    </a:solidFill>
                    <a:round/>
                    <a:headEnd/>
                    <a:tailEnd/>
                  </a:ln>
                </p:spPr>
                <p:txBody>
                  <a:bodyPr wrap="none" bIns="0" anchor="ctr"/>
                  <a:lstStyle/>
                  <a:p>
                    <a:pPr>
                      <a:spcBef>
                        <a:spcPct val="20000"/>
                      </a:spcBef>
                      <a:buClr>
                        <a:schemeClr val="accent1"/>
                      </a:buClr>
                    </a:pPr>
                    <a:endParaRPr lang="en-US" sz="1900"/>
                  </a:p>
                </p:txBody>
              </p:sp>
              <p:sp>
                <p:nvSpPr>
                  <p:cNvPr id="65" name="Oval 66"/>
                  <p:cNvSpPr>
                    <a:spLocks noChangeAspect="1" noChangeArrowheads="1"/>
                  </p:cNvSpPr>
                  <p:nvPr/>
                </p:nvSpPr>
                <p:spPr bwMode="auto">
                  <a:xfrm rot="5400000">
                    <a:off x="1674" y="2290"/>
                    <a:ext cx="100" cy="185"/>
                  </a:xfrm>
                  <a:prstGeom prst="ellipse">
                    <a:avLst/>
                  </a:prstGeom>
                  <a:noFill/>
                  <a:ln w="25400">
                    <a:solidFill>
                      <a:schemeClr val="tx1"/>
                    </a:solidFill>
                    <a:round/>
                    <a:headEnd/>
                    <a:tailEnd/>
                  </a:ln>
                </p:spPr>
                <p:txBody>
                  <a:bodyPr wrap="none" bIns="0" anchor="ctr"/>
                  <a:lstStyle/>
                  <a:p>
                    <a:pPr>
                      <a:spcBef>
                        <a:spcPct val="20000"/>
                      </a:spcBef>
                      <a:buClr>
                        <a:schemeClr val="accent1"/>
                      </a:buClr>
                    </a:pPr>
                    <a:endParaRPr lang="en-US" sz="1900"/>
                  </a:p>
                </p:txBody>
              </p:sp>
              <p:sp>
                <p:nvSpPr>
                  <p:cNvPr id="66" name="Oval 67"/>
                  <p:cNvSpPr>
                    <a:spLocks noChangeAspect="1" noChangeArrowheads="1"/>
                  </p:cNvSpPr>
                  <p:nvPr/>
                </p:nvSpPr>
                <p:spPr bwMode="auto">
                  <a:xfrm rot="5400000">
                    <a:off x="1674" y="2340"/>
                    <a:ext cx="100" cy="185"/>
                  </a:xfrm>
                  <a:prstGeom prst="ellipse">
                    <a:avLst/>
                  </a:prstGeom>
                  <a:noFill/>
                  <a:ln w="25400">
                    <a:solidFill>
                      <a:schemeClr val="tx1"/>
                    </a:solidFill>
                    <a:round/>
                    <a:headEnd/>
                    <a:tailEnd/>
                  </a:ln>
                </p:spPr>
                <p:txBody>
                  <a:bodyPr wrap="none" bIns="0" anchor="ctr"/>
                  <a:lstStyle/>
                  <a:p>
                    <a:pPr>
                      <a:spcBef>
                        <a:spcPct val="20000"/>
                      </a:spcBef>
                      <a:buClr>
                        <a:schemeClr val="accent1"/>
                      </a:buClr>
                    </a:pPr>
                    <a:endParaRPr lang="en-US" sz="1900"/>
                  </a:p>
                </p:txBody>
              </p:sp>
              <p:sp>
                <p:nvSpPr>
                  <p:cNvPr id="67" name="Oval 68"/>
                  <p:cNvSpPr>
                    <a:spLocks noChangeAspect="1" noChangeArrowheads="1"/>
                  </p:cNvSpPr>
                  <p:nvPr/>
                </p:nvSpPr>
                <p:spPr bwMode="auto">
                  <a:xfrm rot="5400000">
                    <a:off x="1674" y="2390"/>
                    <a:ext cx="100" cy="185"/>
                  </a:xfrm>
                  <a:prstGeom prst="ellipse">
                    <a:avLst/>
                  </a:prstGeom>
                  <a:noFill/>
                  <a:ln w="25400">
                    <a:solidFill>
                      <a:schemeClr val="tx1"/>
                    </a:solidFill>
                    <a:round/>
                    <a:headEnd/>
                    <a:tailEnd/>
                  </a:ln>
                </p:spPr>
                <p:txBody>
                  <a:bodyPr wrap="none" bIns="0" anchor="ctr"/>
                  <a:lstStyle/>
                  <a:p>
                    <a:pPr>
                      <a:spcBef>
                        <a:spcPct val="20000"/>
                      </a:spcBef>
                      <a:buClr>
                        <a:schemeClr val="accent1"/>
                      </a:buClr>
                    </a:pPr>
                    <a:endParaRPr lang="en-US" sz="1900"/>
                  </a:p>
                </p:txBody>
              </p:sp>
              <p:sp>
                <p:nvSpPr>
                  <p:cNvPr id="68" name="Freeform 69"/>
                  <p:cNvSpPr>
                    <a:spLocks noChangeAspect="1"/>
                  </p:cNvSpPr>
                  <p:nvPr/>
                </p:nvSpPr>
                <p:spPr bwMode="auto">
                  <a:xfrm rot="5400000">
                    <a:off x="1636" y="2122"/>
                    <a:ext cx="89" cy="94"/>
                  </a:xfrm>
                  <a:custGeom>
                    <a:avLst/>
                    <a:gdLst>
                      <a:gd name="T0" fmla="*/ 0 w 50"/>
                      <a:gd name="T1" fmla="*/ 0 h 42"/>
                      <a:gd name="T2" fmla="*/ 89 w 50"/>
                      <a:gd name="T3" fmla="*/ 380 h 42"/>
                      <a:gd name="T4" fmla="*/ 281 w 50"/>
                      <a:gd name="T5" fmla="*/ 470 h 42"/>
                      <a:gd name="T6" fmla="*/ 0 60000 65536"/>
                      <a:gd name="T7" fmla="*/ 0 60000 65536"/>
                      <a:gd name="T8" fmla="*/ 0 60000 65536"/>
                      <a:gd name="T9" fmla="*/ 0 w 50"/>
                      <a:gd name="T10" fmla="*/ 0 h 42"/>
                      <a:gd name="T11" fmla="*/ 50 w 50"/>
                      <a:gd name="T12" fmla="*/ 42 h 42"/>
                    </a:gdLst>
                    <a:ahLst/>
                    <a:cxnLst>
                      <a:cxn ang="T6">
                        <a:pos x="T0" y="T1"/>
                      </a:cxn>
                      <a:cxn ang="T7">
                        <a:pos x="T2" y="T3"/>
                      </a:cxn>
                      <a:cxn ang="T8">
                        <a:pos x="T4" y="T5"/>
                      </a:cxn>
                    </a:cxnLst>
                    <a:rect l="T9" t="T10" r="T11" b="T12"/>
                    <a:pathLst>
                      <a:path w="50" h="42">
                        <a:moveTo>
                          <a:pt x="0" y="0"/>
                        </a:moveTo>
                        <a:cubicBezTo>
                          <a:pt x="4" y="13"/>
                          <a:pt x="8" y="27"/>
                          <a:pt x="16" y="34"/>
                        </a:cubicBezTo>
                        <a:cubicBezTo>
                          <a:pt x="24" y="41"/>
                          <a:pt x="37" y="41"/>
                          <a:pt x="50" y="42"/>
                        </a:cubicBezTo>
                      </a:path>
                    </a:pathLst>
                  </a:custGeom>
                  <a:noFill/>
                  <a:ln w="25400">
                    <a:solidFill>
                      <a:schemeClr val="tx1"/>
                    </a:solidFill>
                    <a:round/>
                    <a:headEnd/>
                    <a:tailEnd/>
                  </a:ln>
                </p:spPr>
                <p:txBody>
                  <a:bodyPr bIns="0"/>
                  <a:lstStyle/>
                  <a:p>
                    <a:endParaRPr lang="en-US"/>
                  </a:p>
                </p:txBody>
              </p:sp>
              <p:sp>
                <p:nvSpPr>
                  <p:cNvPr id="69" name="Freeform 70"/>
                  <p:cNvSpPr>
                    <a:spLocks noChangeAspect="1"/>
                  </p:cNvSpPr>
                  <p:nvPr/>
                </p:nvSpPr>
                <p:spPr bwMode="auto">
                  <a:xfrm rot="5400000" flipH="1">
                    <a:off x="1634" y="2485"/>
                    <a:ext cx="89" cy="94"/>
                  </a:xfrm>
                  <a:custGeom>
                    <a:avLst/>
                    <a:gdLst>
                      <a:gd name="T0" fmla="*/ 0 w 50"/>
                      <a:gd name="T1" fmla="*/ 0 h 42"/>
                      <a:gd name="T2" fmla="*/ 89 w 50"/>
                      <a:gd name="T3" fmla="*/ 380 h 42"/>
                      <a:gd name="T4" fmla="*/ 281 w 50"/>
                      <a:gd name="T5" fmla="*/ 470 h 42"/>
                      <a:gd name="T6" fmla="*/ 0 60000 65536"/>
                      <a:gd name="T7" fmla="*/ 0 60000 65536"/>
                      <a:gd name="T8" fmla="*/ 0 60000 65536"/>
                      <a:gd name="T9" fmla="*/ 0 w 50"/>
                      <a:gd name="T10" fmla="*/ 0 h 42"/>
                      <a:gd name="T11" fmla="*/ 50 w 50"/>
                      <a:gd name="T12" fmla="*/ 42 h 42"/>
                    </a:gdLst>
                    <a:ahLst/>
                    <a:cxnLst>
                      <a:cxn ang="T6">
                        <a:pos x="T0" y="T1"/>
                      </a:cxn>
                      <a:cxn ang="T7">
                        <a:pos x="T2" y="T3"/>
                      </a:cxn>
                      <a:cxn ang="T8">
                        <a:pos x="T4" y="T5"/>
                      </a:cxn>
                    </a:cxnLst>
                    <a:rect l="T9" t="T10" r="T11" b="T12"/>
                    <a:pathLst>
                      <a:path w="50" h="42">
                        <a:moveTo>
                          <a:pt x="0" y="0"/>
                        </a:moveTo>
                        <a:cubicBezTo>
                          <a:pt x="4" y="13"/>
                          <a:pt x="8" y="27"/>
                          <a:pt x="16" y="34"/>
                        </a:cubicBezTo>
                        <a:cubicBezTo>
                          <a:pt x="24" y="41"/>
                          <a:pt x="37" y="41"/>
                          <a:pt x="50" y="42"/>
                        </a:cubicBezTo>
                      </a:path>
                    </a:pathLst>
                  </a:custGeom>
                  <a:noFill/>
                  <a:ln w="25400">
                    <a:solidFill>
                      <a:schemeClr val="tx1"/>
                    </a:solidFill>
                    <a:round/>
                    <a:headEnd/>
                    <a:tailEnd/>
                  </a:ln>
                </p:spPr>
                <p:txBody>
                  <a:bodyPr bIns="0"/>
                  <a:lstStyle/>
                  <a:p>
                    <a:endParaRPr lang="en-US"/>
                  </a:p>
                </p:txBody>
              </p:sp>
            </p:grpSp>
          </p:grpSp>
          <p:sp>
            <p:nvSpPr>
              <p:cNvPr id="25" name="Line 8"/>
              <p:cNvSpPr>
                <a:spLocks noChangeShapeType="1"/>
              </p:cNvSpPr>
              <p:nvPr/>
            </p:nvSpPr>
            <p:spPr bwMode="auto">
              <a:xfrm flipH="1">
                <a:off x="5328723" y="2597359"/>
                <a:ext cx="360000" cy="0"/>
              </a:xfrm>
              <a:prstGeom prst="line">
                <a:avLst/>
              </a:prstGeom>
              <a:noFill/>
              <a:ln w="25400">
                <a:solidFill>
                  <a:srgbClr val="000000"/>
                </a:solidFill>
                <a:round/>
                <a:headEnd/>
                <a:tailEnd/>
              </a:ln>
            </p:spPr>
            <p:txBody>
              <a:bodyPr bIns="0"/>
              <a:lstStyle/>
              <a:p>
                <a:endParaRPr lang="en-US"/>
              </a:p>
            </p:txBody>
          </p:sp>
          <p:sp>
            <p:nvSpPr>
              <p:cNvPr id="26" name="Line 8"/>
              <p:cNvSpPr>
                <a:spLocks noChangeShapeType="1"/>
              </p:cNvSpPr>
              <p:nvPr/>
            </p:nvSpPr>
            <p:spPr bwMode="auto">
              <a:xfrm flipH="1">
                <a:off x="5265951" y="2594897"/>
                <a:ext cx="360000" cy="0"/>
              </a:xfrm>
              <a:prstGeom prst="line">
                <a:avLst/>
              </a:prstGeom>
              <a:noFill/>
              <a:ln w="25400">
                <a:solidFill>
                  <a:srgbClr val="000000"/>
                </a:solidFill>
                <a:round/>
                <a:headEnd/>
                <a:tailEnd/>
              </a:ln>
            </p:spPr>
            <p:txBody>
              <a:bodyPr bIns="0"/>
              <a:lstStyle/>
              <a:p>
                <a:endParaRPr lang="en-US"/>
              </a:p>
            </p:txBody>
          </p:sp>
          <p:sp>
            <p:nvSpPr>
              <p:cNvPr id="27" name="Line 8"/>
              <p:cNvSpPr>
                <a:spLocks noChangeShapeType="1"/>
              </p:cNvSpPr>
              <p:nvPr/>
            </p:nvSpPr>
            <p:spPr bwMode="auto">
              <a:xfrm flipH="1">
                <a:off x="4284017" y="2599422"/>
                <a:ext cx="594000" cy="0"/>
              </a:xfrm>
              <a:prstGeom prst="line">
                <a:avLst/>
              </a:prstGeom>
              <a:noFill/>
              <a:ln w="25400">
                <a:solidFill>
                  <a:srgbClr val="000000"/>
                </a:solidFill>
                <a:round/>
                <a:headEnd/>
                <a:tailEnd/>
              </a:ln>
            </p:spPr>
            <p:txBody>
              <a:bodyPr bIns="0"/>
              <a:lstStyle/>
              <a:p>
                <a:endParaRPr lang="en-US"/>
              </a:p>
            </p:txBody>
          </p:sp>
          <p:sp>
            <p:nvSpPr>
              <p:cNvPr id="28" name="Callout con freccia in giù 27"/>
              <p:cNvSpPr/>
              <p:nvPr/>
            </p:nvSpPr>
            <p:spPr>
              <a:xfrm>
                <a:off x="4774520" y="2373319"/>
                <a:ext cx="1296144" cy="632700"/>
              </a:xfrm>
              <a:prstGeom prst="downArrowCallout">
                <a:avLst>
                  <a:gd name="adj1" fmla="val 50000"/>
                  <a:gd name="adj2" fmla="val 23027"/>
                  <a:gd name="adj3" fmla="val 0"/>
                  <a:gd name="adj4" fmla="val 64977"/>
                </a:avLst>
              </a:prstGeom>
              <a:noFill/>
              <a:ln>
                <a:solidFill>
                  <a:srgbClr val="0070C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9" name="Text Box 43"/>
              <p:cNvSpPr txBox="1">
                <a:spLocks noChangeAspect="1" noChangeArrowheads="1"/>
              </p:cNvSpPr>
              <p:nvPr/>
            </p:nvSpPr>
            <p:spPr bwMode="auto">
              <a:xfrm>
                <a:off x="4912200" y="1942864"/>
                <a:ext cx="1199632" cy="444815"/>
              </a:xfrm>
              <a:prstGeom prst="rect">
                <a:avLst/>
              </a:prstGeom>
              <a:noFill/>
              <a:ln w="9525">
                <a:noFill/>
                <a:miter lim="800000"/>
                <a:headEnd/>
                <a:tailEnd/>
              </a:ln>
            </p:spPr>
            <p:txBody>
              <a:bodyPr wrap="square" lIns="95782" tIns="47891" rIns="95782" bIns="0">
                <a:spAutoFit/>
              </a:bodyPr>
              <a:lstStyle/>
              <a:p>
                <a:pPr algn="ctr" defTabSz="957263" eaLnBrk="0" hangingPunct="0">
                  <a:spcBef>
                    <a:spcPct val="20000"/>
                  </a:spcBef>
                  <a:buClr>
                    <a:schemeClr val="accent1"/>
                  </a:buClr>
                </a:pPr>
                <a:r>
                  <a:rPr kumimoji="1" lang="en-US" sz="2000" b="1" dirty="0" smtClean="0">
                    <a:solidFill>
                      <a:srgbClr val="0070C0"/>
                    </a:solidFill>
                    <a:cs typeface="Times New Roman" pitchFamily="18" charset="0"/>
                  </a:rPr>
                  <a:t>Bias-T</a:t>
                </a:r>
                <a:endParaRPr kumimoji="1" lang="en-US" sz="2000" b="1" baseline="-25000" dirty="0">
                  <a:solidFill>
                    <a:srgbClr val="0070C0"/>
                  </a:solidFill>
                  <a:cs typeface="Times New Roman" pitchFamily="18" charset="0"/>
                </a:endParaRPr>
              </a:p>
            </p:txBody>
          </p:sp>
          <p:cxnSp>
            <p:nvCxnSpPr>
              <p:cNvPr id="30" name="Straight Connector 379"/>
              <p:cNvCxnSpPr/>
              <p:nvPr/>
            </p:nvCxnSpPr>
            <p:spPr bwMode="auto">
              <a:xfrm rot="10800000" flipH="1" flipV="1">
                <a:off x="5289032" y="5085625"/>
                <a:ext cx="360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79"/>
              <p:cNvCxnSpPr/>
              <p:nvPr/>
            </p:nvCxnSpPr>
            <p:spPr bwMode="auto">
              <a:xfrm rot="10800000" flipH="1" flipV="1">
                <a:off x="5385856" y="5166259"/>
                <a:ext cx="180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79"/>
              <p:cNvCxnSpPr/>
              <p:nvPr/>
            </p:nvCxnSpPr>
            <p:spPr bwMode="auto">
              <a:xfrm rot="10800000" flipH="1" flipV="1">
                <a:off x="5462794" y="5257895"/>
                <a:ext cx="36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33" name="Group 213"/>
              <p:cNvGrpSpPr>
                <a:grpSpLocks noChangeAspect="1"/>
              </p:cNvGrpSpPr>
              <p:nvPr/>
            </p:nvGrpSpPr>
            <p:grpSpPr bwMode="auto">
              <a:xfrm>
                <a:off x="4153607" y="2841457"/>
                <a:ext cx="309556" cy="568510"/>
                <a:chOff x="3326" y="2056"/>
                <a:chExt cx="245" cy="448"/>
              </a:xfrm>
            </p:grpSpPr>
            <p:sp>
              <p:nvSpPr>
                <p:cNvPr id="54" name="Line 25"/>
                <p:cNvSpPr>
                  <a:spLocks noChangeAspect="1" noChangeShapeType="1"/>
                </p:cNvSpPr>
                <p:nvPr/>
              </p:nvSpPr>
              <p:spPr bwMode="auto">
                <a:xfrm rot="5400000" flipV="1">
                  <a:off x="3466" y="2037"/>
                  <a:ext cx="85" cy="123"/>
                </a:xfrm>
                <a:prstGeom prst="line">
                  <a:avLst/>
                </a:prstGeom>
                <a:noFill/>
                <a:ln w="25400">
                  <a:solidFill>
                    <a:srgbClr val="000000"/>
                  </a:solidFill>
                  <a:round/>
                  <a:headEnd/>
                  <a:tailEnd/>
                </a:ln>
              </p:spPr>
              <p:txBody>
                <a:bodyPr bIns="0"/>
                <a:lstStyle/>
                <a:p>
                  <a:endParaRPr lang="en-US"/>
                </a:p>
              </p:txBody>
            </p:sp>
            <p:sp>
              <p:nvSpPr>
                <p:cNvPr id="55" name="Line 26"/>
                <p:cNvSpPr>
                  <a:spLocks noChangeAspect="1" noChangeShapeType="1"/>
                </p:cNvSpPr>
                <p:nvPr/>
              </p:nvSpPr>
              <p:spPr bwMode="auto">
                <a:xfrm rot="5400000">
                  <a:off x="3421" y="2046"/>
                  <a:ext cx="56" cy="245"/>
                </a:xfrm>
                <a:prstGeom prst="line">
                  <a:avLst/>
                </a:prstGeom>
                <a:noFill/>
                <a:ln w="25400">
                  <a:solidFill>
                    <a:srgbClr val="000000"/>
                  </a:solidFill>
                  <a:round/>
                  <a:headEnd/>
                  <a:tailEnd/>
                </a:ln>
              </p:spPr>
              <p:txBody>
                <a:bodyPr bIns="0"/>
                <a:lstStyle/>
                <a:p>
                  <a:endParaRPr lang="en-US"/>
                </a:p>
              </p:txBody>
            </p:sp>
            <p:sp>
              <p:nvSpPr>
                <p:cNvPr id="56" name="Line 27"/>
                <p:cNvSpPr>
                  <a:spLocks noChangeAspect="1" noChangeShapeType="1"/>
                </p:cNvSpPr>
                <p:nvPr/>
              </p:nvSpPr>
              <p:spPr bwMode="auto">
                <a:xfrm rot="5400000" flipV="1">
                  <a:off x="3419" y="2105"/>
                  <a:ext cx="57" cy="244"/>
                </a:xfrm>
                <a:prstGeom prst="line">
                  <a:avLst/>
                </a:prstGeom>
                <a:noFill/>
                <a:ln w="25400">
                  <a:solidFill>
                    <a:srgbClr val="000000"/>
                  </a:solidFill>
                  <a:round/>
                  <a:headEnd/>
                  <a:tailEnd/>
                </a:ln>
              </p:spPr>
              <p:txBody>
                <a:bodyPr bIns="0"/>
                <a:lstStyle/>
                <a:p>
                  <a:endParaRPr lang="en-US"/>
                </a:p>
              </p:txBody>
            </p:sp>
            <p:sp>
              <p:nvSpPr>
                <p:cNvPr id="57" name="Line 28"/>
                <p:cNvSpPr>
                  <a:spLocks noChangeAspect="1" noChangeShapeType="1"/>
                </p:cNvSpPr>
                <p:nvPr/>
              </p:nvSpPr>
              <p:spPr bwMode="auto">
                <a:xfrm rot="5400000">
                  <a:off x="3419" y="2162"/>
                  <a:ext cx="57" cy="244"/>
                </a:xfrm>
                <a:prstGeom prst="line">
                  <a:avLst/>
                </a:prstGeom>
                <a:noFill/>
                <a:ln w="25400">
                  <a:solidFill>
                    <a:srgbClr val="000000"/>
                  </a:solidFill>
                  <a:round/>
                  <a:headEnd/>
                  <a:tailEnd/>
                </a:ln>
              </p:spPr>
              <p:txBody>
                <a:bodyPr bIns="0"/>
                <a:lstStyle/>
                <a:p>
                  <a:endParaRPr lang="en-US"/>
                </a:p>
              </p:txBody>
            </p:sp>
            <p:sp>
              <p:nvSpPr>
                <p:cNvPr id="58" name="Line 29"/>
                <p:cNvSpPr>
                  <a:spLocks noChangeAspect="1" noChangeShapeType="1"/>
                </p:cNvSpPr>
                <p:nvPr/>
              </p:nvSpPr>
              <p:spPr bwMode="auto">
                <a:xfrm rot="5400000" flipV="1">
                  <a:off x="3421" y="2216"/>
                  <a:ext cx="56" cy="245"/>
                </a:xfrm>
                <a:prstGeom prst="line">
                  <a:avLst/>
                </a:prstGeom>
                <a:noFill/>
                <a:ln w="25400">
                  <a:solidFill>
                    <a:srgbClr val="000000"/>
                  </a:solidFill>
                  <a:round/>
                  <a:headEnd/>
                  <a:tailEnd/>
                </a:ln>
              </p:spPr>
              <p:txBody>
                <a:bodyPr bIns="0"/>
                <a:lstStyle/>
                <a:p>
                  <a:endParaRPr lang="en-US"/>
                </a:p>
              </p:txBody>
            </p:sp>
            <p:sp>
              <p:nvSpPr>
                <p:cNvPr id="59" name="Line 30"/>
                <p:cNvSpPr>
                  <a:spLocks noChangeAspect="1" noChangeShapeType="1"/>
                </p:cNvSpPr>
                <p:nvPr/>
              </p:nvSpPr>
              <p:spPr bwMode="auto">
                <a:xfrm rot="5400000">
                  <a:off x="3421" y="2273"/>
                  <a:ext cx="56" cy="245"/>
                </a:xfrm>
                <a:prstGeom prst="line">
                  <a:avLst/>
                </a:prstGeom>
                <a:noFill/>
                <a:ln w="25400">
                  <a:solidFill>
                    <a:srgbClr val="000000"/>
                  </a:solidFill>
                  <a:round/>
                  <a:headEnd/>
                  <a:tailEnd/>
                </a:ln>
              </p:spPr>
              <p:txBody>
                <a:bodyPr bIns="0"/>
                <a:lstStyle/>
                <a:p>
                  <a:endParaRPr lang="en-US"/>
                </a:p>
              </p:txBody>
            </p:sp>
            <p:sp>
              <p:nvSpPr>
                <p:cNvPr id="60" name="Line 31"/>
                <p:cNvSpPr>
                  <a:spLocks noChangeAspect="1" noChangeShapeType="1"/>
                </p:cNvSpPr>
                <p:nvPr/>
              </p:nvSpPr>
              <p:spPr bwMode="auto">
                <a:xfrm rot="5400000" flipV="1">
                  <a:off x="3349" y="2401"/>
                  <a:ext cx="85" cy="122"/>
                </a:xfrm>
                <a:prstGeom prst="line">
                  <a:avLst/>
                </a:prstGeom>
                <a:noFill/>
                <a:ln w="25400">
                  <a:solidFill>
                    <a:srgbClr val="000000"/>
                  </a:solidFill>
                  <a:round/>
                  <a:headEnd/>
                  <a:tailEnd/>
                </a:ln>
              </p:spPr>
              <p:txBody>
                <a:bodyPr bIns="0"/>
                <a:lstStyle/>
                <a:p>
                  <a:endParaRPr lang="en-US"/>
                </a:p>
              </p:txBody>
            </p:sp>
          </p:grpSp>
          <p:sp>
            <p:nvSpPr>
              <p:cNvPr id="34" name="Line 36"/>
              <p:cNvSpPr>
                <a:spLocks noChangeAspect="1" noChangeShapeType="1"/>
              </p:cNvSpPr>
              <p:nvPr/>
            </p:nvSpPr>
            <p:spPr bwMode="auto">
              <a:xfrm rot="10800000" flipH="1" flipV="1">
                <a:off x="4301066" y="2582751"/>
                <a:ext cx="0" cy="269926"/>
              </a:xfrm>
              <a:prstGeom prst="line">
                <a:avLst/>
              </a:prstGeom>
              <a:noFill/>
              <a:ln w="25400">
                <a:solidFill>
                  <a:srgbClr val="000000"/>
                </a:solidFill>
                <a:round/>
                <a:headEnd/>
                <a:tailEnd/>
              </a:ln>
            </p:spPr>
            <p:txBody>
              <a:bodyPr bIns="0"/>
              <a:lstStyle/>
              <a:p>
                <a:endParaRPr lang="en-US"/>
              </a:p>
            </p:txBody>
          </p:sp>
          <p:sp>
            <p:nvSpPr>
              <p:cNvPr id="35" name="Line 36"/>
              <p:cNvSpPr>
                <a:spLocks noChangeAspect="1" noChangeShapeType="1"/>
              </p:cNvSpPr>
              <p:nvPr/>
            </p:nvSpPr>
            <p:spPr bwMode="auto">
              <a:xfrm rot="10800000" flipH="1" flipV="1">
                <a:off x="4297623" y="3408468"/>
                <a:ext cx="0" cy="190867"/>
              </a:xfrm>
              <a:prstGeom prst="line">
                <a:avLst/>
              </a:prstGeom>
              <a:noFill/>
              <a:ln w="25400">
                <a:solidFill>
                  <a:srgbClr val="000000"/>
                </a:solidFill>
                <a:round/>
                <a:headEnd/>
                <a:tailEnd/>
              </a:ln>
            </p:spPr>
            <p:txBody>
              <a:bodyPr bIns="0"/>
              <a:lstStyle/>
              <a:p>
                <a:endParaRPr lang="en-US"/>
              </a:p>
            </p:txBody>
          </p:sp>
          <p:sp>
            <p:nvSpPr>
              <p:cNvPr id="36" name="Line 8"/>
              <p:cNvSpPr>
                <a:spLocks noChangeShapeType="1"/>
              </p:cNvSpPr>
              <p:nvPr/>
            </p:nvSpPr>
            <p:spPr bwMode="auto">
              <a:xfrm flipH="1">
                <a:off x="5789826" y="2597409"/>
                <a:ext cx="612000" cy="0"/>
              </a:xfrm>
              <a:prstGeom prst="line">
                <a:avLst/>
              </a:prstGeom>
              <a:noFill/>
              <a:ln w="25400">
                <a:solidFill>
                  <a:srgbClr val="000000"/>
                </a:solidFill>
                <a:round/>
                <a:headEnd type="oval" w="lg" len="lg"/>
                <a:tailEnd type="none" w="lg" len="lg"/>
              </a:ln>
            </p:spPr>
            <p:txBody>
              <a:bodyPr bIns="0"/>
              <a:lstStyle/>
              <a:p>
                <a:endParaRPr lang="en-US"/>
              </a:p>
            </p:txBody>
          </p:sp>
          <p:sp>
            <p:nvSpPr>
              <p:cNvPr id="37" name="Line 701"/>
              <p:cNvSpPr>
                <a:spLocks noChangeAspect="1" noChangeShapeType="1"/>
              </p:cNvSpPr>
              <p:nvPr/>
            </p:nvSpPr>
            <p:spPr bwMode="auto">
              <a:xfrm>
                <a:off x="5465722" y="2617661"/>
                <a:ext cx="0" cy="1130400"/>
              </a:xfrm>
              <a:prstGeom prst="line">
                <a:avLst/>
              </a:prstGeom>
              <a:noFill/>
              <a:ln w="25400">
                <a:solidFill>
                  <a:schemeClr val="tx1"/>
                </a:solidFill>
                <a:round/>
                <a:headEnd/>
                <a:tailEnd/>
              </a:ln>
            </p:spPr>
            <p:txBody>
              <a:bodyPr bIns="0"/>
              <a:lstStyle/>
              <a:p>
                <a:endParaRPr lang="en-US"/>
              </a:p>
            </p:txBody>
          </p:sp>
          <p:cxnSp>
            <p:nvCxnSpPr>
              <p:cNvPr id="38" name="Straight Connector 379"/>
              <p:cNvCxnSpPr/>
              <p:nvPr/>
            </p:nvCxnSpPr>
            <p:spPr bwMode="auto">
              <a:xfrm rot="10800000" flipH="1" flipV="1">
                <a:off x="4116529" y="4006226"/>
                <a:ext cx="360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79"/>
              <p:cNvCxnSpPr/>
              <p:nvPr/>
            </p:nvCxnSpPr>
            <p:spPr bwMode="auto">
              <a:xfrm rot="10800000" flipH="1" flipV="1">
                <a:off x="4205129" y="4085590"/>
                <a:ext cx="180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79"/>
              <p:cNvCxnSpPr/>
              <p:nvPr/>
            </p:nvCxnSpPr>
            <p:spPr bwMode="auto">
              <a:xfrm rot="10800000" flipH="1" flipV="1">
                <a:off x="4275241" y="4146850"/>
                <a:ext cx="36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41" name="Rettangolo 40"/>
              <p:cNvSpPr/>
              <p:nvPr/>
            </p:nvSpPr>
            <p:spPr bwMode="auto">
              <a:xfrm>
                <a:off x="4984273" y="3731951"/>
                <a:ext cx="936104" cy="45719"/>
              </a:xfrm>
              <a:prstGeom prst="rect">
                <a:avLst/>
              </a:prstGeom>
              <a:solidFill>
                <a:srgbClr val="002060"/>
              </a:solidFill>
              <a:ln w="15875" cap="flat" cmpd="sng" algn="ctr">
                <a:solidFill>
                  <a:srgbClr val="002060"/>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3200" b="0" i="0" u="none" strike="noStrike" cap="none" normalizeH="0" baseline="0" smtClean="0">
                  <a:ln>
                    <a:noFill/>
                  </a:ln>
                  <a:solidFill>
                    <a:schemeClr val="tx1"/>
                  </a:solidFill>
                  <a:effectLst/>
                  <a:latin typeface="Arial" charset="0"/>
                </a:endParaRPr>
              </a:p>
            </p:txBody>
          </p:sp>
          <p:sp>
            <p:nvSpPr>
              <p:cNvPr id="42" name="Rettangolo 41"/>
              <p:cNvSpPr/>
              <p:nvPr/>
            </p:nvSpPr>
            <p:spPr bwMode="auto">
              <a:xfrm>
                <a:off x="4984273" y="3838463"/>
                <a:ext cx="936104" cy="45719"/>
              </a:xfrm>
              <a:prstGeom prst="rect">
                <a:avLst/>
              </a:prstGeom>
              <a:solidFill>
                <a:srgbClr val="002060"/>
              </a:solidFill>
              <a:ln w="15875" cap="flat" cmpd="sng" algn="ctr">
                <a:solidFill>
                  <a:srgbClr val="002060"/>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3200" b="0" i="0" u="none" strike="noStrike" cap="none" normalizeH="0" baseline="0" smtClean="0">
                  <a:ln>
                    <a:noFill/>
                  </a:ln>
                  <a:solidFill>
                    <a:schemeClr val="tx1"/>
                  </a:solidFill>
                  <a:effectLst/>
                  <a:latin typeface="Arial" charset="0"/>
                </a:endParaRPr>
              </a:p>
            </p:txBody>
          </p:sp>
          <p:sp>
            <p:nvSpPr>
              <p:cNvPr id="43" name="Rettangolo 42"/>
              <p:cNvSpPr/>
              <p:nvPr/>
            </p:nvSpPr>
            <p:spPr bwMode="auto">
              <a:xfrm>
                <a:off x="4984273" y="3939760"/>
                <a:ext cx="936104" cy="45719"/>
              </a:xfrm>
              <a:prstGeom prst="rect">
                <a:avLst/>
              </a:prstGeom>
              <a:solidFill>
                <a:srgbClr val="002060"/>
              </a:solidFill>
              <a:ln w="15875" cap="flat" cmpd="sng" algn="ctr">
                <a:solidFill>
                  <a:srgbClr val="002060"/>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3200" b="0" i="0" u="none" strike="noStrike" cap="none" normalizeH="0" baseline="0" smtClean="0">
                  <a:ln>
                    <a:noFill/>
                  </a:ln>
                  <a:solidFill>
                    <a:schemeClr val="tx1"/>
                  </a:solidFill>
                  <a:effectLst/>
                  <a:latin typeface="Arial" charset="0"/>
                </a:endParaRPr>
              </a:p>
            </p:txBody>
          </p:sp>
          <p:sp>
            <p:nvSpPr>
              <p:cNvPr id="44" name="Rettangolo 43"/>
              <p:cNvSpPr/>
              <p:nvPr/>
            </p:nvSpPr>
            <p:spPr bwMode="auto">
              <a:xfrm>
                <a:off x="4987273" y="4046272"/>
                <a:ext cx="936104" cy="45719"/>
              </a:xfrm>
              <a:prstGeom prst="rect">
                <a:avLst/>
              </a:prstGeom>
              <a:solidFill>
                <a:srgbClr val="002060"/>
              </a:solidFill>
              <a:ln w="15875" cap="flat" cmpd="sng" algn="ctr">
                <a:solidFill>
                  <a:srgbClr val="002060"/>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3200" b="0" i="0" u="none" strike="noStrike" cap="none" normalizeH="0" baseline="0" smtClean="0">
                  <a:ln>
                    <a:noFill/>
                  </a:ln>
                  <a:solidFill>
                    <a:schemeClr val="tx1"/>
                  </a:solidFill>
                  <a:effectLst/>
                  <a:latin typeface="Arial" charset="0"/>
                </a:endParaRPr>
              </a:p>
            </p:txBody>
          </p:sp>
          <p:sp>
            <p:nvSpPr>
              <p:cNvPr id="45" name="Rettangolo 44"/>
              <p:cNvSpPr/>
              <p:nvPr/>
            </p:nvSpPr>
            <p:spPr bwMode="auto">
              <a:xfrm>
                <a:off x="4984273" y="3770299"/>
                <a:ext cx="72008" cy="72008"/>
              </a:xfrm>
              <a:prstGeom prst="rect">
                <a:avLst/>
              </a:prstGeom>
              <a:solidFill>
                <a:srgbClr val="002060"/>
              </a:solidFill>
              <a:ln w="15875" cap="flat" cmpd="sng" algn="ctr">
                <a:solidFill>
                  <a:srgbClr val="002060"/>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3200" b="0" i="0" u="none" strike="noStrike" cap="none" normalizeH="0" baseline="0" smtClean="0">
                  <a:ln>
                    <a:noFill/>
                  </a:ln>
                  <a:solidFill>
                    <a:schemeClr val="tx1"/>
                  </a:solidFill>
                  <a:effectLst/>
                  <a:latin typeface="Arial" charset="0"/>
                </a:endParaRPr>
              </a:p>
            </p:txBody>
          </p:sp>
          <p:sp>
            <p:nvSpPr>
              <p:cNvPr id="46" name="Rettangolo 45"/>
              <p:cNvSpPr/>
              <p:nvPr/>
            </p:nvSpPr>
            <p:spPr bwMode="auto">
              <a:xfrm>
                <a:off x="5848369" y="3875967"/>
                <a:ext cx="72008" cy="72008"/>
              </a:xfrm>
              <a:prstGeom prst="rect">
                <a:avLst/>
              </a:prstGeom>
              <a:solidFill>
                <a:srgbClr val="002060"/>
              </a:solidFill>
              <a:ln w="15875" cap="flat" cmpd="sng" algn="ctr">
                <a:solidFill>
                  <a:srgbClr val="002060"/>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3200" b="0" i="0" u="none" strike="noStrike" cap="none" normalizeH="0" baseline="0" smtClean="0">
                  <a:ln>
                    <a:noFill/>
                  </a:ln>
                  <a:solidFill>
                    <a:schemeClr val="tx1"/>
                  </a:solidFill>
                  <a:effectLst/>
                  <a:latin typeface="Arial" charset="0"/>
                </a:endParaRPr>
              </a:p>
            </p:txBody>
          </p:sp>
          <p:sp>
            <p:nvSpPr>
              <p:cNvPr id="47" name="Rettangolo 46"/>
              <p:cNvSpPr/>
              <p:nvPr/>
            </p:nvSpPr>
            <p:spPr bwMode="auto">
              <a:xfrm>
                <a:off x="4984273" y="3970415"/>
                <a:ext cx="72008" cy="72008"/>
              </a:xfrm>
              <a:prstGeom prst="rect">
                <a:avLst/>
              </a:prstGeom>
              <a:solidFill>
                <a:srgbClr val="002060"/>
              </a:solidFill>
              <a:ln w="15875" cap="flat" cmpd="sng" algn="ctr">
                <a:solidFill>
                  <a:srgbClr val="002060"/>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3200" b="0" i="0" u="none" strike="noStrike" cap="none" normalizeH="0" baseline="0" smtClean="0">
                  <a:ln>
                    <a:noFill/>
                  </a:ln>
                  <a:solidFill>
                    <a:schemeClr val="tx1"/>
                  </a:solidFill>
                  <a:effectLst/>
                  <a:latin typeface="Arial" charset="0"/>
                </a:endParaRPr>
              </a:p>
            </p:txBody>
          </p:sp>
          <p:sp>
            <p:nvSpPr>
              <p:cNvPr id="48" name="Rettangolo 47"/>
              <p:cNvSpPr/>
              <p:nvPr/>
            </p:nvSpPr>
            <p:spPr bwMode="auto">
              <a:xfrm>
                <a:off x="4984273" y="4155784"/>
                <a:ext cx="936104" cy="45719"/>
              </a:xfrm>
              <a:prstGeom prst="rect">
                <a:avLst/>
              </a:prstGeom>
              <a:solidFill>
                <a:srgbClr val="002060"/>
              </a:solidFill>
              <a:ln w="15875" cap="flat" cmpd="sng" algn="ctr">
                <a:solidFill>
                  <a:srgbClr val="002060"/>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3200" b="0" i="0" u="none" strike="noStrike" cap="none" normalizeH="0" baseline="0" smtClean="0">
                  <a:ln>
                    <a:noFill/>
                  </a:ln>
                  <a:solidFill>
                    <a:schemeClr val="tx1"/>
                  </a:solidFill>
                  <a:effectLst/>
                  <a:latin typeface="Arial" charset="0"/>
                </a:endParaRPr>
              </a:p>
            </p:txBody>
          </p:sp>
          <p:sp>
            <p:nvSpPr>
              <p:cNvPr id="49" name="Rettangolo 48"/>
              <p:cNvSpPr/>
              <p:nvPr/>
            </p:nvSpPr>
            <p:spPr bwMode="auto">
              <a:xfrm>
                <a:off x="4987273" y="4262296"/>
                <a:ext cx="936104" cy="45719"/>
              </a:xfrm>
              <a:prstGeom prst="rect">
                <a:avLst/>
              </a:prstGeom>
              <a:solidFill>
                <a:srgbClr val="002060"/>
              </a:solidFill>
              <a:ln w="15875" cap="flat" cmpd="sng" algn="ctr">
                <a:solidFill>
                  <a:srgbClr val="002060"/>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3200" b="0" i="0" u="none" strike="noStrike" cap="none" normalizeH="0" baseline="0" smtClean="0">
                  <a:ln>
                    <a:noFill/>
                  </a:ln>
                  <a:solidFill>
                    <a:schemeClr val="tx1"/>
                  </a:solidFill>
                  <a:effectLst/>
                  <a:latin typeface="Arial" charset="0"/>
                </a:endParaRPr>
              </a:p>
            </p:txBody>
          </p:sp>
          <p:sp>
            <p:nvSpPr>
              <p:cNvPr id="50" name="Rettangolo 49"/>
              <p:cNvSpPr/>
              <p:nvPr/>
            </p:nvSpPr>
            <p:spPr bwMode="auto">
              <a:xfrm>
                <a:off x="5848369" y="4091991"/>
                <a:ext cx="72008" cy="72008"/>
              </a:xfrm>
              <a:prstGeom prst="rect">
                <a:avLst/>
              </a:prstGeom>
              <a:solidFill>
                <a:srgbClr val="002060"/>
              </a:solidFill>
              <a:ln w="15875" cap="flat" cmpd="sng" algn="ctr">
                <a:solidFill>
                  <a:srgbClr val="002060"/>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3200" b="0" i="0" u="none" strike="noStrike" cap="none" normalizeH="0" baseline="0" smtClean="0">
                  <a:ln>
                    <a:noFill/>
                  </a:ln>
                  <a:solidFill>
                    <a:schemeClr val="tx1"/>
                  </a:solidFill>
                  <a:effectLst/>
                  <a:latin typeface="Arial" charset="0"/>
                </a:endParaRPr>
              </a:p>
            </p:txBody>
          </p:sp>
          <p:sp>
            <p:nvSpPr>
              <p:cNvPr id="51" name="Rettangolo 50"/>
              <p:cNvSpPr/>
              <p:nvPr/>
            </p:nvSpPr>
            <p:spPr bwMode="auto">
              <a:xfrm>
                <a:off x="4984273" y="4186439"/>
                <a:ext cx="72008" cy="72008"/>
              </a:xfrm>
              <a:prstGeom prst="rect">
                <a:avLst/>
              </a:prstGeom>
              <a:solidFill>
                <a:srgbClr val="002060"/>
              </a:solidFill>
              <a:ln w="15875" cap="flat" cmpd="sng" algn="ctr">
                <a:solidFill>
                  <a:srgbClr val="002060"/>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3200" b="0" i="0" u="none" strike="noStrike" cap="none" normalizeH="0" baseline="0" smtClean="0">
                  <a:ln>
                    <a:noFill/>
                  </a:ln>
                  <a:solidFill>
                    <a:schemeClr val="tx1"/>
                  </a:solidFill>
                  <a:effectLst/>
                  <a:latin typeface="Arial" charset="0"/>
                </a:endParaRPr>
              </a:p>
            </p:txBody>
          </p:sp>
          <p:sp>
            <p:nvSpPr>
              <p:cNvPr id="52" name="Rectangle 224"/>
              <p:cNvSpPr>
                <a:spLocks noChangeAspect="1" noChangeArrowheads="1"/>
              </p:cNvSpPr>
              <p:nvPr/>
            </p:nvSpPr>
            <p:spPr bwMode="auto">
              <a:xfrm>
                <a:off x="6748932" y="3561758"/>
                <a:ext cx="646530" cy="384416"/>
              </a:xfrm>
              <a:prstGeom prst="rect">
                <a:avLst/>
              </a:prstGeom>
              <a:noFill/>
              <a:ln w="9525">
                <a:noFill/>
                <a:miter lim="800000"/>
                <a:headEnd/>
                <a:tailEnd/>
              </a:ln>
            </p:spPr>
            <p:txBody>
              <a:bodyPr wrap="none" lIns="0" tIns="0" rIns="0" bIns="0">
                <a:spAutoFit/>
              </a:bodyPr>
              <a:lstStyle/>
              <a:p>
                <a:pPr defTabSz="957263">
                  <a:spcBef>
                    <a:spcPct val="20000"/>
                  </a:spcBef>
                  <a:buClr>
                    <a:schemeClr val="accent1"/>
                  </a:buClr>
                </a:pPr>
                <a:r>
                  <a:rPr lang="en-US" sz="2000" b="1" dirty="0" err="1">
                    <a:solidFill>
                      <a:srgbClr val="000000"/>
                    </a:solidFill>
                    <a:cs typeface="Times New Roman" pitchFamily="18" charset="0"/>
                  </a:rPr>
                  <a:t>V</a:t>
                </a:r>
                <a:r>
                  <a:rPr lang="en-US" sz="2000" b="1" baseline="-25000" dirty="0" err="1">
                    <a:solidFill>
                      <a:srgbClr val="000000"/>
                    </a:solidFill>
                    <a:cs typeface="Times New Roman" pitchFamily="18" charset="0"/>
                  </a:rPr>
                  <a:t>out</a:t>
                </a:r>
                <a:r>
                  <a:rPr lang="en-US" sz="2000" b="1" dirty="0">
                    <a:solidFill>
                      <a:srgbClr val="000000"/>
                    </a:solidFill>
                    <a:cs typeface="Times New Roman" pitchFamily="18" charset="0"/>
                  </a:rPr>
                  <a:t>   </a:t>
                </a:r>
              </a:p>
            </p:txBody>
          </p:sp>
          <p:cxnSp>
            <p:nvCxnSpPr>
              <p:cNvPr id="53" name="Connettore 2 52"/>
              <p:cNvCxnSpPr/>
              <p:nvPr/>
            </p:nvCxnSpPr>
            <p:spPr bwMode="auto">
              <a:xfrm>
                <a:off x="4410375" y="2603190"/>
                <a:ext cx="207249" cy="0"/>
              </a:xfrm>
              <a:prstGeom prst="straightConnector1">
                <a:avLst/>
              </a:prstGeom>
              <a:noFill/>
              <a:ln w="44450" cap="flat" cmpd="sng" algn="ctr">
                <a:solidFill>
                  <a:schemeClr val="tx1"/>
                </a:solidFill>
                <a:prstDash val="solid"/>
                <a:round/>
                <a:headEnd type="none" w="med" len="med"/>
                <a:tailEnd type="triangle"/>
              </a:ln>
              <a:effectLst/>
            </p:spPr>
          </p:cxnSp>
        </p:grpSp>
        <p:grpSp>
          <p:nvGrpSpPr>
            <p:cNvPr id="111" name="Gruppo 310"/>
            <p:cNvGrpSpPr/>
            <p:nvPr/>
          </p:nvGrpSpPr>
          <p:grpSpPr>
            <a:xfrm>
              <a:off x="7393336" y="3645023"/>
              <a:ext cx="1478169" cy="1053809"/>
              <a:chOff x="4651472" y="2358460"/>
              <a:chExt cx="1640775" cy="1190517"/>
            </a:xfrm>
          </p:grpSpPr>
          <p:sp>
            <p:nvSpPr>
              <p:cNvPr id="112" name="Figura a mano libera 111"/>
              <p:cNvSpPr/>
              <p:nvPr/>
            </p:nvSpPr>
            <p:spPr>
              <a:xfrm>
                <a:off x="5676095" y="2358460"/>
                <a:ext cx="616152" cy="838061"/>
              </a:xfrm>
              <a:custGeom>
                <a:avLst/>
                <a:gdLst>
                  <a:gd name="connsiteX0" fmla="*/ 0 w 970156"/>
                  <a:gd name="connsiteY0" fmla="*/ 743415 h 743415"/>
                  <a:gd name="connsiteX1" fmla="*/ 100361 w 970156"/>
                  <a:gd name="connsiteY1" fmla="*/ 40888 h 743415"/>
                  <a:gd name="connsiteX2" fmla="*/ 323386 w 970156"/>
                  <a:gd name="connsiteY2" fmla="*/ 498088 h 743415"/>
                  <a:gd name="connsiteX3" fmla="*/ 970156 w 970156"/>
                  <a:gd name="connsiteY3" fmla="*/ 743415 h 743415"/>
                </a:gdLst>
                <a:ahLst/>
                <a:cxnLst>
                  <a:cxn ang="0">
                    <a:pos x="connsiteX0" y="connsiteY0"/>
                  </a:cxn>
                  <a:cxn ang="0">
                    <a:pos x="connsiteX1" y="connsiteY1"/>
                  </a:cxn>
                  <a:cxn ang="0">
                    <a:pos x="connsiteX2" y="connsiteY2"/>
                  </a:cxn>
                  <a:cxn ang="0">
                    <a:pos x="connsiteX3" y="connsiteY3"/>
                  </a:cxn>
                </a:cxnLst>
                <a:rect l="l" t="t" r="r" b="b"/>
                <a:pathLst>
                  <a:path w="970156" h="743415">
                    <a:moveTo>
                      <a:pt x="0" y="743415"/>
                    </a:moveTo>
                    <a:cubicBezTo>
                      <a:pt x="23231" y="412595"/>
                      <a:pt x="46463" y="81776"/>
                      <a:pt x="100361" y="40888"/>
                    </a:cubicBezTo>
                    <a:cubicBezTo>
                      <a:pt x="154259" y="0"/>
                      <a:pt x="178420" y="381000"/>
                      <a:pt x="323386" y="498088"/>
                    </a:cubicBezTo>
                    <a:cubicBezTo>
                      <a:pt x="468352" y="615176"/>
                      <a:pt x="847493" y="698810"/>
                      <a:pt x="970156" y="743415"/>
                    </a:cubicBezTo>
                  </a:path>
                </a:pathLst>
              </a:custGeom>
              <a:noFill/>
              <a:ln w="28575">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it-IT"/>
              </a:p>
            </p:txBody>
          </p:sp>
          <p:sp>
            <p:nvSpPr>
              <p:cNvPr id="113" name="Freccia a inversione 112"/>
              <p:cNvSpPr/>
              <p:nvPr/>
            </p:nvSpPr>
            <p:spPr bwMode="auto">
              <a:xfrm>
                <a:off x="4651472" y="2927024"/>
                <a:ext cx="503443" cy="621953"/>
              </a:xfrm>
              <a:prstGeom prst="uturnArrow">
                <a:avLst>
                  <a:gd name="adj1" fmla="val 9130"/>
                  <a:gd name="adj2" fmla="val 25000"/>
                  <a:gd name="adj3" fmla="val 25000"/>
                  <a:gd name="adj4" fmla="val 43750"/>
                  <a:gd name="adj5" fmla="val 75000"/>
                </a:avLst>
              </a:prstGeom>
              <a:solidFill>
                <a:srgbClr val="FF0000"/>
              </a:solid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p:txBody>
          </p:sp>
        </p:grpSp>
        <p:grpSp>
          <p:nvGrpSpPr>
            <p:cNvPr id="77" name="Gruppo 309"/>
            <p:cNvGrpSpPr/>
            <p:nvPr/>
          </p:nvGrpSpPr>
          <p:grpSpPr>
            <a:xfrm>
              <a:off x="6838398" y="4324821"/>
              <a:ext cx="482125" cy="473348"/>
              <a:chOff x="4155842" y="3261009"/>
              <a:chExt cx="535160" cy="534754"/>
            </a:xfrm>
          </p:grpSpPr>
          <p:grpSp>
            <p:nvGrpSpPr>
              <p:cNvPr id="78" name="Group 528"/>
              <p:cNvGrpSpPr/>
              <p:nvPr/>
            </p:nvGrpSpPr>
            <p:grpSpPr>
              <a:xfrm>
                <a:off x="4155842" y="3261009"/>
                <a:ext cx="498067" cy="495671"/>
                <a:chOff x="6750402" y="2060848"/>
                <a:chExt cx="498067" cy="495671"/>
              </a:xfrm>
              <a:scene3d>
                <a:camera prst="orthographicFront">
                  <a:rot lat="0" lon="10800000" rev="0"/>
                </a:camera>
                <a:lightRig rig="threePt" dir="t"/>
              </a:scene3d>
            </p:grpSpPr>
            <p:grpSp>
              <p:nvGrpSpPr>
                <p:cNvPr id="80" name="Group 117"/>
                <p:cNvGrpSpPr>
                  <a:grpSpLocks/>
                </p:cNvGrpSpPr>
                <p:nvPr/>
              </p:nvGrpSpPr>
              <p:grpSpPr bwMode="auto">
                <a:xfrm flipH="1">
                  <a:off x="6910075" y="2060848"/>
                  <a:ext cx="338394" cy="482491"/>
                  <a:chOff x="6720436" y="1597756"/>
                  <a:chExt cx="483456" cy="689435"/>
                </a:xfrm>
              </p:grpSpPr>
              <p:grpSp>
                <p:nvGrpSpPr>
                  <p:cNvPr id="82" name="Group 116"/>
                  <p:cNvGrpSpPr>
                    <a:grpSpLocks/>
                  </p:cNvGrpSpPr>
                  <p:nvPr/>
                </p:nvGrpSpPr>
                <p:grpSpPr bwMode="auto">
                  <a:xfrm>
                    <a:off x="6720436" y="1597756"/>
                    <a:ext cx="303121" cy="300025"/>
                    <a:chOff x="6720428" y="1597755"/>
                    <a:chExt cx="303121" cy="300025"/>
                  </a:xfrm>
                </p:grpSpPr>
                <p:grpSp>
                  <p:nvGrpSpPr>
                    <p:cNvPr id="99" name="Group 19"/>
                    <p:cNvGrpSpPr>
                      <a:grpSpLocks/>
                    </p:cNvGrpSpPr>
                    <p:nvPr/>
                  </p:nvGrpSpPr>
                  <p:grpSpPr bwMode="auto">
                    <a:xfrm rot="2912505">
                      <a:off x="6911994" y="1786225"/>
                      <a:ext cx="99229" cy="123881"/>
                      <a:chOff x="355" y="2860"/>
                      <a:chExt cx="1106" cy="625"/>
                    </a:xfrm>
                  </p:grpSpPr>
                  <p:sp>
                    <p:nvSpPr>
                      <p:cNvPr id="109" name="Freeform 20"/>
                      <p:cNvSpPr>
                        <a:spLocks/>
                      </p:cNvSpPr>
                      <p:nvPr/>
                    </p:nvSpPr>
                    <p:spPr bwMode="auto">
                      <a:xfrm>
                        <a:off x="355" y="2860"/>
                        <a:ext cx="569" cy="335"/>
                      </a:xfrm>
                      <a:custGeom>
                        <a:avLst/>
                        <a:gdLst>
                          <a:gd name="T0" fmla="*/ 0 w 569"/>
                          <a:gd name="T1" fmla="*/ 0 h 335"/>
                          <a:gd name="T2" fmla="*/ 301 w 569"/>
                          <a:gd name="T3" fmla="*/ 60 h 335"/>
                          <a:gd name="T4" fmla="*/ 569 w 569"/>
                          <a:gd name="T5" fmla="*/ 335 h 335"/>
                          <a:gd name="T6" fmla="*/ 0 60000 65536"/>
                          <a:gd name="T7" fmla="*/ 0 60000 65536"/>
                          <a:gd name="T8" fmla="*/ 0 60000 65536"/>
                          <a:gd name="T9" fmla="*/ 0 w 569"/>
                          <a:gd name="T10" fmla="*/ 0 h 335"/>
                          <a:gd name="T11" fmla="*/ 569 w 569"/>
                          <a:gd name="T12" fmla="*/ 335 h 335"/>
                        </a:gdLst>
                        <a:ahLst/>
                        <a:cxnLst>
                          <a:cxn ang="T6">
                            <a:pos x="T0" y="T1"/>
                          </a:cxn>
                          <a:cxn ang="T7">
                            <a:pos x="T2" y="T3"/>
                          </a:cxn>
                          <a:cxn ang="T8">
                            <a:pos x="T4" y="T5"/>
                          </a:cxn>
                        </a:cxnLst>
                        <a:rect l="T9" t="T10" r="T11" b="T12"/>
                        <a:pathLst>
                          <a:path w="569" h="335">
                            <a:moveTo>
                              <a:pt x="0" y="0"/>
                            </a:moveTo>
                            <a:cubicBezTo>
                              <a:pt x="103" y="2"/>
                              <a:pt x="206" y="4"/>
                              <a:pt x="301" y="60"/>
                            </a:cubicBezTo>
                            <a:cubicBezTo>
                              <a:pt x="396" y="116"/>
                              <a:pt x="482" y="225"/>
                              <a:pt x="569" y="335"/>
                            </a:cubicBezTo>
                          </a:path>
                        </a:pathLst>
                      </a:custGeom>
                      <a:noFill/>
                      <a:ln w="28575">
                        <a:solidFill>
                          <a:srgbClr val="FF0000"/>
                        </a:solidFill>
                        <a:round/>
                        <a:headEnd/>
                        <a:tailEnd/>
                      </a:ln>
                    </p:spPr>
                    <p:txBody>
                      <a:bodyPr/>
                      <a:lstStyle/>
                      <a:p>
                        <a:endParaRPr lang="en-US"/>
                      </a:p>
                    </p:txBody>
                  </p:sp>
                  <p:sp>
                    <p:nvSpPr>
                      <p:cNvPr id="110" name="Freeform 21"/>
                      <p:cNvSpPr>
                        <a:spLocks/>
                      </p:cNvSpPr>
                      <p:nvPr/>
                    </p:nvSpPr>
                    <p:spPr bwMode="auto">
                      <a:xfrm flipH="1" flipV="1">
                        <a:off x="892" y="3150"/>
                        <a:ext cx="569" cy="335"/>
                      </a:xfrm>
                      <a:custGeom>
                        <a:avLst/>
                        <a:gdLst>
                          <a:gd name="T0" fmla="*/ 0 w 569"/>
                          <a:gd name="T1" fmla="*/ 0 h 335"/>
                          <a:gd name="T2" fmla="*/ 301 w 569"/>
                          <a:gd name="T3" fmla="*/ 60 h 335"/>
                          <a:gd name="T4" fmla="*/ 569 w 569"/>
                          <a:gd name="T5" fmla="*/ 335 h 335"/>
                          <a:gd name="T6" fmla="*/ 0 60000 65536"/>
                          <a:gd name="T7" fmla="*/ 0 60000 65536"/>
                          <a:gd name="T8" fmla="*/ 0 60000 65536"/>
                          <a:gd name="T9" fmla="*/ 0 w 569"/>
                          <a:gd name="T10" fmla="*/ 0 h 335"/>
                          <a:gd name="T11" fmla="*/ 569 w 569"/>
                          <a:gd name="T12" fmla="*/ 335 h 335"/>
                        </a:gdLst>
                        <a:ahLst/>
                        <a:cxnLst>
                          <a:cxn ang="T6">
                            <a:pos x="T0" y="T1"/>
                          </a:cxn>
                          <a:cxn ang="T7">
                            <a:pos x="T2" y="T3"/>
                          </a:cxn>
                          <a:cxn ang="T8">
                            <a:pos x="T4" y="T5"/>
                          </a:cxn>
                        </a:cxnLst>
                        <a:rect l="T9" t="T10" r="T11" b="T12"/>
                        <a:pathLst>
                          <a:path w="569" h="335">
                            <a:moveTo>
                              <a:pt x="0" y="0"/>
                            </a:moveTo>
                            <a:cubicBezTo>
                              <a:pt x="103" y="2"/>
                              <a:pt x="206" y="4"/>
                              <a:pt x="301" y="60"/>
                            </a:cubicBezTo>
                            <a:cubicBezTo>
                              <a:pt x="396" y="116"/>
                              <a:pt x="482" y="225"/>
                              <a:pt x="569" y="335"/>
                            </a:cubicBezTo>
                          </a:path>
                        </a:pathLst>
                      </a:custGeom>
                      <a:noFill/>
                      <a:ln w="28575">
                        <a:solidFill>
                          <a:srgbClr val="FF0000"/>
                        </a:solidFill>
                        <a:round/>
                        <a:headEnd/>
                        <a:tailEnd/>
                      </a:ln>
                    </p:spPr>
                    <p:txBody>
                      <a:bodyPr/>
                      <a:lstStyle/>
                      <a:p>
                        <a:endParaRPr lang="en-US"/>
                      </a:p>
                    </p:txBody>
                  </p:sp>
                </p:grpSp>
                <p:grpSp>
                  <p:nvGrpSpPr>
                    <p:cNvPr id="100" name="Group 81"/>
                    <p:cNvGrpSpPr>
                      <a:grpSpLocks/>
                    </p:cNvGrpSpPr>
                    <p:nvPr/>
                  </p:nvGrpSpPr>
                  <p:grpSpPr bwMode="auto">
                    <a:xfrm rot="2912505" flipH="1">
                      <a:off x="6852594" y="1718987"/>
                      <a:ext cx="99229" cy="123881"/>
                      <a:chOff x="355" y="2860"/>
                      <a:chExt cx="1106" cy="625"/>
                    </a:xfrm>
                  </p:grpSpPr>
                  <p:sp>
                    <p:nvSpPr>
                      <p:cNvPr id="107" name="Freeform 23"/>
                      <p:cNvSpPr>
                        <a:spLocks/>
                      </p:cNvSpPr>
                      <p:nvPr/>
                    </p:nvSpPr>
                    <p:spPr bwMode="auto">
                      <a:xfrm>
                        <a:off x="355" y="2860"/>
                        <a:ext cx="569" cy="335"/>
                      </a:xfrm>
                      <a:custGeom>
                        <a:avLst/>
                        <a:gdLst>
                          <a:gd name="T0" fmla="*/ 0 w 569"/>
                          <a:gd name="T1" fmla="*/ 0 h 335"/>
                          <a:gd name="T2" fmla="*/ 301 w 569"/>
                          <a:gd name="T3" fmla="*/ 60 h 335"/>
                          <a:gd name="T4" fmla="*/ 569 w 569"/>
                          <a:gd name="T5" fmla="*/ 335 h 335"/>
                          <a:gd name="T6" fmla="*/ 0 60000 65536"/>
                          <a:gd name="T7" fmla="*/ 0 60000 65536"/>
                          <a:gd name="T8" fmla="*/ 0 60000 65536"/>
                          <a:gd name="T9" fmla="*/ 0 w 569"/>
                          <a:gd name="T10" fmla="*/ 0 h 335"/>
                          <a:gd name="T11" fmla="*/ 569 w 569"/>
                          <a:gd name="T12" fmla="*/ 335 h 335"/>
                        </a:gdLst>
                        <a:ahLst/>
                        <a:cxnLst>
                          <a:cxn ang="T6">
                            <a:pos x="T0" y="T1"/>
                          </a:cxn>
                          <a:cxn ang="T7">
                            <a:pos x="T2" y="T3"/>
                          </a:cxn>
                          <a:cxn ang="T8">
                            <a:pos x="T4" y="T5"/>
                          </a:cxn>
                        </a:cxnLst>
                        <a:rect l="T9" t="T10" r="T11" b="T12"/>
                        <a:pathLst>
                          <a:path w="569" h="335">
                            <a:moveTo>
                              <a:pt x="0" y="0"/>
                            </a:moveTo>
                            <a:cubicBezTo>
                              <a:pt x="103" y="2"/>
                              <a:pt x="206" y="4"/>
                              <a:pt x="301" y="60"/>
                            </a:cubicBezTo>
                            <a:cubicBezTo>
                              <a:pt x="396" y="116"/>
                              <a:pt x="482" y="225"/>
                              <a:pt x="569" y="335"/>
                            </a:cubicBezTo>
                          </a:path>
                        </a:pathLst>
                      </a:custGeom>
                      <a:noFill/>
                      <a:ln w="28575">
                        <a:solidFill>
                          <a:srgbClr val="FF0000"/>
                        </a:solidFill>
                        <a:round/>
                        <a:headEnd/>
                        <a:tailEnd/>
                      </a:ln>
                    </p:spPr>
                    <p:txBody>
                      <a:bodyPr/>
                      <a:lstStyle/>
                      <a:p>
                        <a:endParaRPr lang="en-US"/>
                      </a:p>
                    </p:txBody>
                  </p:sp>
                  <p:sp>
                    <p:nvSpPr>
                      <p:cNvPr id="108" name="Freeform 24"/>
                      <p:cNvSpPr>
                        <a:spLocks/>
                      </p:cNvSpPr>
                      <p:nvPr/>
                    </p:nvSpPr>
                    <p:spPr bwMode="auto">
                      <a:xfrm flipH="1" flipV="1">
                        <a:off x="892" y="3150"/>
                        <a:ext cx="569" cy="335"/>
                      </a:xfrm>
                      <a:custGeom>
                        <a:avLst/>
                        <a:gdLst>
                          <a:gd name="T0" fmla="*/ 0 w 569"/>
                          <a:gd name="T1" fmla="*/ 0 h 335"/>
                          <a:gd name="T2" fmla="*/ 301 w 569"/>
                          <a:gd name="T3" fmla="*/ 60 h 335"/>
                          <a:gd name="T4" fmla="*/ 569 w 569"/>
                          <a:gd name="T5" fmla="*/ 335 h 335"/>
                          <a:gd name="T6" fmla="*/ 0 60000 65536"/>
                          <a:gd name="T7" fmla="*/ 0 60000 65536"/>
                          <a:gd name="T8" fmla="*/ 0 60000 65536"/>
                          <a:gd name="T9" fmla="*/ 0 w 569"/>
                          <a:gd name="T10" fmla="*/ 0 h 335"/>
                          <a:gd name="T11" fmla="*/ 569 w 569"/>
                          <a:gd name="T12" fmla="*/ 335 h 335"/>
                        </a:gdLst>
                        <a:ahLst/>
                        <a:cxnLst>
                          <a:cxn ang="T6">
                            <a:pos x="T0" y="T1"/>
                          </a:cxn>
                          <a:cxn ang="T7">
                            <a:pos x="T2" y="T3"/>
                          </a:cxn>
                          <a:cxn ang="T8">
                            <a:pos x="T4" y="T5"/>
                          </a:cxn>
                        </a:cxnLst>
                        <a:rect l="T9" t="T10" r="T11" b="T12"/>
                        <a:pathLst>
                          <a:path w="569" h="335">
                            <a:moveTo>
                              <a:pt x="0" y="0"/>
                            </a:moveTo>
                            <a:cubicBezTo>
                              <a:pt x="103" y="2"/>
                              <a:pt x="206" y="4"/>
                              <a:pt x="301" y="60"/>
                            </a:cubicBezTo>
                            <a:cubicBezTo>
                              <a:pt x="396" y="116"/>
                              <a:pt x="482" y="225"/>
                              <a:pt x="569" y="335"/>
                            </a:cubicBezTo>
                          </a:path>
                        </a:pathLst>
                      </a:custGeom>
                      <a:noFill/>
                      <a:ln w="28575">
                        <a:solidFill>
                          <a:srgbClr val="FF0000"/>
                        </a:solidFill>
                        <a:round/>
                        <a:headEnd/>
                        <a:tailEnd/>
                      </a:ln>
                    </p:spPr>
                    <p:txBody>
                      <a:bodyPr/>
                      <a:lstStyle/>
                      <a:p>
                        <a:endParaRPr lang="en-US"/>
                      </a:p>
                    </p:txBody>
                  </p:sp>
                </p:grpSp>
                <p:grpSp>
                  <p:nvGrpSpPr>
                    <p:cNvPr id="101" name="Group 25"/>
                    <p:cNvGrpSpPr>
                      <a:grpSpLocks/>
                    </p:cNvGrpSpPr>
                    <p:nvPr/>
                  </p:nvGrpSpPr>
                  <p:grpSpPr bwMode="auto">
                    <a:xfrm rot="2912505" flipH="1" flipV="1">
                      <a:off x="6792154" y="1652667"/>
                      <a:ext cx="99229" cy="123881"/>
                      <a:chOff x="355" y="2860"/>
                      <a:chExt cx="1106" cy="625"/>
                    </a:xfrm>
                  </p:grpSpPr>
                  <p:sp>
                    <p:nvSpPr>
                      <p:cNvPr id="105" name="Freeform 26"/>
                      <p:cNvSpPr>
                        <a:spLocks/>
                      </p:cNvSpPr>
                      <p:nvPr/>
                    </p:nvSpPr>
                    <p:spPr bwMode="auto">
                      <a:xfrm>
                        <a:off x="355" y="2860"/>
                        <a:ext cx="569" cy="335"/>
                      </a:xfrm>
                      <a:custGeom>
                        <a:avLst/>
                        <a:gdLst>
                          <a:gd name="T0" fmla="*/ 0 w 569"/>
                          <a:gd name="T1" fmla="*/ 0 h 335"/>
                          <a:gd name="T2" fmla="*/ 301 w 569"/>
                          <a:gd name="T3" fmla="*/ 60 h 335"/>
                          <a:gd name="T4" fmla="*/ 569 w 569"/>
                          <a:gd name="T5" fmla="*/ 335 h 335"/>
                          <a:gd name="T6" fmla="*/ 0 60000 65536"/>
                          <a:gd name="T7" fmla="*/ 0 60000 65536"/>
                          <a:gd name="T8" fmla="*/ 0 60000 65536"/>
                          <a:gd name="T9" fmla="*/ 0 w 569"/>
                          <a:gd name="T10" fmla="*/ 0 h 335"/>
                          <a:gd name="T11" fmla="*/ 569 w 569"/>
                          <a:gd name="T12" fmla="*/ 335 h 335"/>
                        </a:gdLst>
                        <a:ahLst/>
                        <a:cxnLst>
                          <a:cxn ang="T6">
                            <a:pos x="T0" y="T1"/>
                          </a:cxn>
                          <a:cxn ang="T7">
                            <a:pos x="T2" y="T3"/>
                          </a:cxn>
                          <a:cxn ang="T8">
                            <a:pos x="T4" y="T5"/>
                          </a:cxn>
                        </a:cxnLst>
                        <a:rect l="T9" t="T10" r="T11" b="T12"/>
                        <a:pathLst>
                          <a:path w="569" h="335">
                            <a:moveTo>
                              <a:pt x="0" y="0"/>
                            </a:moveTo>
                            <a:cubicBezTo>
                              <a:pt x="103" y="2"/>
                              <a:pt x="206" y="4"/>
                              <a:pt x="301" y="60"/>
                            </a:cubicBezTo>
                            <a:cubicBezTo>
                              <a:pt x="396" y="116"/>
                              <a:pt x="482" y="225"/>
                              <a:pt x="569" y="335"/>
                            </a:cubicBezTo>
                          </a:path>
                        </a:pathLst>
                      </a:custGeom>
                      <a:noFill/>
                      <a:ln w="28575">
                        <a:solidFill>
                          <a:srgbClr val="FF0000"/>
                        </a:solidFill>
                        <a:round/>
                        <a:headEnd/>
                        <a:tailEnd/>
                      </a:ln>
                    </p:spPr>
                    <p:txBody>
                      <a:bodyPr/>
                      <a:lstStyle/>
                      <a:p>
                        <a:endParaRPr lang="en-US"/>
                      </a:p>
                    </p:txBody>
                  </p:sp>
                  <p:sp>
                    <p:nvSpPr>
                      <p:cNvPr id="106" name="Freeform 27"/>
                      <p:cNvSpPr>
                        <a:spLocks/>
                      </p:cNvSpPr>
                      <p:nvPr/>
                    </p:nvSpPr>
                    <p:spPr bwMode="auto">
                      <a:xfrm flipH="1" flipV="1">
                        <a:off x="892" y="3150"/>
                        <a:ext cx="569" cy="335"/>
                      </a:xfrm>
                      <a:custGeom>
                        <a:avLst/>
                        <a:gdLst>
                          <a:gd name="T0" fmla="*/ 0 w 569"/>
                          <a:gd name="T1" fmla="*/ 0 h 335"/>
                          <a:gd name="T2" fmla="*/ 301 w 569"/>
                          <a:gd name="T3" fmla="*/ 60 h 335"/>
                          <a:gd name="T4" fmla="*/ 569 w 569"/>
                          <a:gd name="T5" fmla="*/ 335 h 335"/>
                          <a:gd name="T6" fmla="*/ 0 60000 65536"/>
                          <a:gd name="T7" fmla="*/ 0 60000 65536"/>
                          <a:gd name="T8" fmla="*/ 0 60000 65536"/>
                          <a:gd name="T9" fmla="*/ 0 w 569"/>
                          <a:gd name="T10" fmla="*/ 0 h 335"/>
                          <a:gd name="T11" fmla="*/ 569 w 569"/>
                          <a:gd name="T12" fmla="*/ 335 h 335"/>
                        </a:gdLst>
                        <a:ahLst/>
                        <a:cxnLst>
                          <a:cxn ang="T6">
                            <a:pos x="T0" y="T1"/>
                          </a:cxn>
                          <a:cxn ang="T7">
                            <a:pos x="T2" y="T3"/>
                          </a:cxn>
                          <a:cxn ang="T8">
                            <a:pos x="T4" y="T5"/>
                          </a:cxn>
                        </a:cxnLst>
                        <a:rect l="T9" t="T10" r="T11" b="T12"/>
                        <a:pathLst>
                          <a:path w="569" h="335">
                            <a:moveTo>
                              <a:pt x="0" y="0"/>
                            </a:moveTo>
                            <a:cubicBezTo>
                              <a:pt x="103" y="2"/>
                              <a:pt x="206" y="4"/>
                              <a:pt x="301" y="60"/>
                            </a:cubicBezTo>
                            <a:cubicBezTo>
                              <a:pt x="396" y="116"/>
                              <a:pt x="482" y="225"/>
                              <a:pt x="569" y="335"/>
                            </a:cubicBezTo>
                          </a:path>
                        </a:pathLst>
                      </a:custGeom>
                      <a:noFill/>
                      <a:ln w="28575">
                        <a:solidFill>
                          <a:srgbClr val="FF0000"/>
                        </a:solidFill>
                        <a:round/>
                        <a:headEnd/>
                        <a:tailEnd/>
                      </a:ln>
                    </p:spPr>
                    <p:txBody>
                      <a:bodyPr/>
                      <a:lstStyle/>
                      <a:p>
                        <a:endParaRPr lang="en-US"/>
                      </a:p>
                    </p:txBody>
                  </p:sp>
                </p:grpSp>
                <p:grpSp>
                  <p:nvGrpSpPr>
                    <p:cNvPr id="102" name="Group 28"/>
                    <p:cNvGrpSpPr>
                      <a:grpSpLocks/>
                    </p:cNvGrpSpPr>
                    <p:nvPr/>
                  </p:nvGrpSpPr>
                  <p:grpSpPr bwMode="auto">
                    <a:xfrm rot="2912505" flipH="1">
                      <a:off x="6732754" y="1585429"/>
                      <a:ext cx="99229" cy="123881"/>
                      <a:chOff x="355" y="2860"/>
                      <a:chExt cx="1106" cy="625"/>
                    </a:xfrm>
                  </p:grpSpPr>
                  <p:sp>
                    <p:nvSpPr>
                      <p:cNvPr id="103" name="Freeform 29"/>
                      <p:cNvSpPr>
                        <a:spLocks/>
                      </p:cNvSpPr>
                      <p:nvPr/>
                    </p:nvSpPr>
                    <p:spPr bwMode="auto">
                      <a:xfrm>
                        <a:off x="355" y="2860"/>
                        <a:ext cx="569" cy="335"/>
                      </a:xfrm>
                      <a:custGeom>
                        <a:avLst/>
                        <a:gdLst>
                          <a:gd name="T0" fmla="*/ 0 w 569"/>
                          <a:gd name="T1" fmla="*/ 0 h 335"/>
                          <a:gd name="T2" fmla="*/ 301 w 569"/>
                          <a:gd name="T3" fmla="*/ 60 h 335"/>
                          <a:gd name="T4" fmla="*/ 569 w 569"/>
                          <a:gd name="T5" fmla="*/ 335 h 335"/>
                          <a:gd name="T6" fmla="*/ 0 60000 65536"/>
                          <a:gd name="T7" fmla="*/ 0 60000 65536"/>
                          <a:gd name="T8" fmla="*/ 0 60000 65536"/>
                          <a:gd name="T9" fmla="*/ 0 w 569"/>
                          <a:gd name="T10" fmla="*/ 0 h 335"/>
                          <a:gd name="T11" fmla="*/ 569 w 569"/>
                          <a:gd name="T12" fmla="*/ 335 h 335"/>
                        </a:gdLst>
                        <a:ahLst/>
                        <a:cxnLst>
                          <a:cxn ang="T6">
                            <a:pos x="T0" y="T1"/>
                          </a:cxn>
                          <a:cxn ang="T7">
                            <a:pos x="T2" y="T3"/>
                          </a:cxn>
                          <a:cxn ang="T8">
                            <a:pos x="T4" y="T5"/>
                          </a:cxn>
                        </a:cxnLst>
                        <a:rect l="T9" t="T10" r="T11" b="T12"/>
                        <a:pathLst>
                          <a:path w="569" h="335">
                            <a:moveTo>
                              <a:pt x="0" y="0"/>
                            </a:moveTo>
                            <a:cubicBezTo>
                              <a:pt x="103" y="2"/>
                              <a:pt x="206" y="4"/>
                              <a:pt x="301" y="60"/>
                            </a:cubicBezTo>
                            <a:cubicBezTo>
                              <a:pt x="396" y="116"/>
                              <a:pt x="482" y="225"/>
                              <a:pt x="569" y="335"/>
                            </a:cubicBezTo>
                          </a:path>
                        </a:pathLst>
                      </a:custGeom>
                      <a:noFill/>
                      <a:ln w="28575">
                        <a:solidFill>
                          <a:srgbClr val="FF0000"/>
                        </a:solidFill>
                        <a:round/>
                        <a:headEnd/>
                        <a:tailEnd/>
                      </a:ln>
                    </p:spPr>
                    <p:txBody>
                      <a:bodyPr/>
                      <a:lstStyle/>
                      <a:p>
                        <a:endParaRPr lang="en-US"/>
                      </a:p>
                    </p:txBody>
                  </p:sp>
                  <p:sp>
                    <p:nvSpPr>
                      <p:cNvPr id="104" name="Freeform 30"/>
                      <p:cNvSpPr>
                        <a:spLocks/>
                      </p:cNvSpPr>
                      <p:nvPr/>
                    </p:nvSpPr>
                    <p:spPr bwMode="auto">
                      <a:xfrm flipH="1" flipV="1">
                        <a:off x="892" y="3150"/>
                        <a:ext cx="569" cy="335"/>
                      </a:xfrm>
                      <a:custGeom>
                        <a:avLst/>
                        <a:gdLst>
                          <a:gd name="T0" fmla="*/ 0 w 569"/>
                          <a:gd name="T1" fmla="*/ 0 h 335"/>
                          <a:gd name="T2" fmla="*/ 301 w 569"/>
                          <a:gd name="T3" fmla="*/ 60 h 335"/>
                          <a:gd name="T4" fmla="*/ 569 w 569"/>
                          <a:gd name="T5" fmla="*/ 335 h 335"/>
                          <a:gd name="T6" fmla="*/ 0 60000 65536"/>
                          <a:gd name="T7" fmla="*/ 0 60000 65536"/>
                          <a:gd name="T8" fmla="*/ 0 60000 65536"/>
                          <a:gd name="T9" fmla="*/ 0 w 569"/>
                          <a:gd name="T10" fmla="*/ 0 h 335"/>
                          <a:gd name="T11" fmla="*/ 569 w 569"/>
                          <a:gd name="T12" fmla="*/ 335 h 335"/>
                        </a:gdLst>
                        <a:ahLst/>
                        <a:cxnLst>
                          <a:cxn ang="T6">
                            <a:pos x="T0" y="T1"/>
                          </a:cxn>
                          <a:cxn ang="T7">
                            <a:pos x="T2" y="T3"/>
                          </a:cxn>
                          <a:cxn ang="T8">
                            <a:pos x="T4" y="T5"/>
                          </a:cxn>
                        </a:cxnLst>
                        <a:rect l="T9" t="T10" r="T11" b="T12"/>
                        <a:pathLst>
                          <a:path w="569" h="335">
                            <a:moveTo>
                              <a:pt x="0" y="0"/>
                            </a:moveTo>
                            <a:cubicBezTo>
                              <a:pt x="103" y="2"/>
                              <a:pt x="206" y="4"/>
                              <a:pt x="301" y="60"/>
                            </a:cubicBezTo>
                            <a:cubicBezTo>
                              <a:pt x="396" y="116"/>
                              <a:pt x="482" y="225"/>
                              <a:pt x="569" y="335"/>
                            </a:cubicBezTo>
                          </a:path>
                        </a:pathLst>
                      </a:custGeom>
                      <a:noFill/>
                      <a:ln w="28575">
                        <a:solidFill>
                          <a:srgbClr val="FF0000"/>
                        </a:solidFill>
                        <a:round/>
                        <a:headEnd/>
                        <a:tailEnd/>
                      </a:ln>
                    </p:spPr>
                    <p:txBody>
                      <a:bodyPr/>
                      <a:lstStyle/>
                      <a:p>
                        <a:endParaRPr lang="en-US"/>
                      </a:p>
                    </p:txBody>
                  </p:sp>
                </p:grpSp>
              </p:grpSp>
              <p:grpSp>
                <p:nvGrpSpPr>
                  <p:cNvPr id="83" name="Group 31"/>
                  <p:cNvGrpSpPr>
                    <a:grpSpLocks/>
                  </p:cNvGrpSpPr>
                  <p:nvPr/>
                </p:nvGrpSpPr>
                <p:grpSpPr bwMode="auto">
                  <a:xfrm rot="2996585" flipH="1">
                    <a:off x="6912160" y="1995460"/>
                    <a:ext cx="458195" cy="125268"/>
                    <a:chOff x="355" y="2855"/>
                    <a:chExt cx="5107" cy="632"/>
                  </a:xfrm>
                </p:grpSpPr>
                <p:grpSp>
                  <p:nvGrpSpPr>
                    <p:cNvPr id="84" name="Group 32"/>
                    <p:cNvGrpSpPr>
                      <a:grpSpLocks/>
                    </p:cNvGrpSpPr>
                    <p:nvPr/>
                  </p:nvGrpSpPr>
                  <p:grpSpPr bwMode="auto">
                    <a:xfrm>
                      <a:off x="355" y="2860"/>
                      <a:ext cx="1106" cy="625"/>
                      <a:chOff x="355" y="2860"/>
                      <a:chExt cx="1106" cy="625"/>
                    </a:xfrm>
                  </p:grpSpPr>
                  <p:sp>
                    <p:nvSpPr>
                      <p:cNvPr id="97" name="Freeform 33"/>
                      <p:cNvSpPr>
                        <a:spLocks/>
                      </p:cNvSpPr>
                      <p:nvPr/>
                    </p:nvSpPr>
                    <p:spPr bwMode="auto">
                      <a:xfrm>
                        <a:off x="355" y="2860"/>
                        <a:ext cx="569" cy="335"/>
                      </a:xfrm>
                      <a:custGeom>
                        <a:avLst/>
                        <a:gdLst>
                          <a:gd name="T0" fmla="*/ 0 w 569"/>
                          <a:gd name="T1" fmla="*/ 0 h 335"/>
                          <a:gd name="T2" fmla="*/ 301 w 569"/>
                          <a:gd name="T3" fmla="*/ 60 h 335"/>
                          <a:gd name="T4" fmla="*/ 569 w 569"/>
                          <a:gd name="T5" fmla="*/ 335 h 335"/>
                          <a:gd name="T6" fmla="*/ 0 60000 65536"/>
                          <a:gd name="T7" fmla="*/ 0 60000 65536"/>
                          <a:gd name="T8" fmla="*/ 0 60000 65536"/>
                          <a:gd name="T9" fmla="*/ 0 w 569"/>
                          <a:gd name="T10" fmla="*/ 0 h 335"/>
                          <a:gd name="T11" fmla="*/ 569 w 569"/>
                          <a:gd name="T12" fmla="*/ 335 h 335"/>
                        </a:gdLst>
                        <a:ahLst/>
                        <a:cxnLst>
                          <a:cxn ang="T6">
                            <a:pos x="T0" y="T1"/>
                          </a:cxn>
                          <a:cxn ang="T7">
                            <a:pos x="T2" y="T3"/>
                          </a:cxn>
                          <a:cxn ang="T8">
                            <a:pos x="T4" y="T5"/>
                          </a:cxn>
                        </a:cxnLst>
                        <a:rect l="T9" t="T10" r="T11" b="T12"/>
                        <a:pathLst>
                          <a:path w="569" h="335">
                            <a:moveTo>
                              <a:pt x="0" y="0"/>
                            </a:moveTo>
                            <a:cubicBezTo>
                              <a:pt x="103" y="2"/>
                              <a:pt x="206" y="4"/>
                              <a:pt x="301" y="60"/>
                            </a:cubicBezTo>
                            <a:cubicBezTo>
                              <a:pt x="396" y="116"/>
                              <a:pt x="482" y="225"/>
                              <a:pt x="569" y="335"/>
                            </a:cubicBezTo>
                          </a:path>
                        </a:pathLst>
                      </a:custGeom>
                      <a:noFill/>
                      <a:ln w="28575">
                        <a:solidFill>
                          <a:srgbClr val="FF0000"/>
                        </a:solidFill>
                        <a:round/>
                        <a:headEnd/>
                        <a:tailEnd/>
                      </a:ln>
                    </p:spPr>
                    <p:txBody>
                      <a:bodyPr/>
                      <a:lstStyle/>
                      <a:p>
                        <a:endParaRPr lang="en-US"/>
                      </a:p>
                    </p:txBody>
                  </p:sp>
                  <p:sp>
                    <p:nvSpPr>
                      <p:cNvPr id="98" name="Freeform 34"/>
                      <p:cNvSpPr>
                        <a:spLocks/>
                      </p:cNvSpPr>
                      <p:nvPr/>
                    </p:nvSpPr>
                    <p:spPr bwMode="auto">
                      <a:xfrm flipH="1" flipV="1">
                        <a:off x="892" y="3150"/>
                        <a:ext cx="569" cy="335"/>
                      </a:xfrm>
                      <a:custGeom>
                        <a:avLst/>
                        <a:gdLst>
                          <a:gd name="T0" fmla="*/ 0 w 569"/>
                          <a:gd name="T1" fmla="*/ 0 h 335"/>
                          <a:gd name="T2" fmla="*/ 301 w 569"/>
                          <a:gd name="T3" fmla="*/ 60 h 335"/>
                          <a:gd name="T4" fmla="*/ 569 w 569"/>
                          <a:gd name="T5" fmla="*/ 335 h 335"/>
                          <a:gd name="T6" fmla="*/ 0 60000 65536"/>
                          <a:gd name="T7" fmla="*/ 0 60000 65536"/>
                          <a:gd name="T8" fmla="*/ 0 60000 65536"/>
                          <a:gd name="T9" fmla="*/ 0 w 569"/>
                          <a:gd name="T10" fmla="*/ 0 h 335"/>
                          <a:gd name="T11" fmla="*/ 569 w 569"/>
                          <a:gd name="T12" fmla="*/ 335 h 335"/>
                        </a:gdLst>
                        <a:ahLst/>
                        <a:cxnLst>
                          <a:cxn ang="T6">
                            <a:pos x="T0" y="T1"/>
                          </a:cxn>
                          <a:cxn ang="T7">
                            <a:pos x="T2" y="T3"/>
                          </a:cxn>
                          <a:cxn ang="T8">
                            <a:pos x="T4" y="T5"/>
                          </a:cxn>
                        </a:cxnLst>
                        <a:rect l="T9" t="T10" r="T11" b="T12"/>
                        <a:pathLst>
                          <a:path w="569" h="335">
                            <a:moveTo>
                              <a:pt x="0" y="0"/>
                            </a:moveTo>
                            <a:cubicBezTo>
                              <a:pt x="103" y="2"/>
                              <a:pt x="206" y="4"/>
                              <a:pt x="301" y="60"/>
                            </a:cubicBezTo>
                            <a:cubicBezTo>
                              <a:pt x="396" y="116"/>
                              <a:pt x="482" y="225"/>
                              <a:pt x="569" y="335"/>
                            </a:cubicBezTo>
                          </a:path>
                        </a:pathLst>
                      </a:custGeom>
                      <a:noFill/>
                      <a:ln w="28575">
                        <a:solidFill>
                          <a:srgbClr val="FF0000"/>
                        </a:solidFill>
                        <a:round/>
                        <a:headEnd/>
                        <a:tailEnd/>
                      </a:ln>
                    </p:spPr>
                    <p:txBody>
                      <a:bodyPr/>
                      <a:lstStyle/>
                      <a:p>
                        <a:endParaRPr lang="en-US"/>
                      </a:p>
                    </p:txBody>
                  </p:sp>
                </p:grpSp>
                <p:grpSp>
                  <p:nvGrpSpPr>
                    <p:cNvPr id="85" name="Group 35"/>
                    <p:cNvGrpSpPr>
                      <a:grpSpLocks/>
                    </p:cNvGrpSpPr>
                    <p:nvPr/>
                  </p:nvGrpSpPr>
                  <p:grpSpPr bwMode="auto">
                    <a:xfrm flipH="1">
                      <a:off x="1356" y="2855"/>
                      <a:ext cx="1106" cy="625"/>
                      <a:chOff x="355" y="2860"/>
                      <a:chExt cx="1106" cy="625"/>
                    </a:xfrm>
                  </p:grpSpPr>
                  <p:sp>
                    <p:nvSpPr>
                      <p:cNvPr id="95" name="Freeform 36"/>
                      <p:cNvSpPr>
                        <a:spLocks/>
                      </p:cNvSpPr>
                      <p:nvPr/>
                    </p:nvSpPr>
                    <p:spPr bwMode="auto">
                      <a:xfrm>
                        <a:off x="355" y="2860"/>
                        <a:ext cx="569" cy="335"/>
                      </a:xfrm>
                      <a:custGeom>
                        <a:avLst/>
                        <a:gdLst>
                          <a:gd name="T0" fmla="*/ 0 w 569"/>
                          <a:gd name="T1" fmla="*/ 0 h 335"/>
                          <a:gd name="T2" fmla="*/ 301 w 569"/>
                          <a:gd name="T3" fmla="*/ 60 h 335"/>
                          <a:gd name="T4" fmla="*/ 569 w 569"/>
                          <a:gd name="T5" fmla="*/ 335 h 335"/>
                          <a:gd name="T6" fmla="*/ 0 60000 65536"/>
                          <a:gd name="T7" fmla="*/ 0 60000 65536"/>
                          <a:gd name="T8" fmla="*/ 0 60000 65536"/>
                          <a:gd name="T9" fmla="*/ 0 w 569"/>
                          <a:gd name="T10" fmla="*/ 0 h 335"/>
                          <a:gd name="T11" fmla="*/ 569 w 569"/>
                          <a:gd name="T12" fmla="*/ 335 h 335"/>
                        </a:gdLst>
                        <a:ahLst/>
                        <a:cxnLst>
                          <a:cxn ang="T6">
                            <a:pos x="T0" y="T1"/>
                          </a:cxn>
                          <a:cxn ang="T7">
                            <a:pos x="T2" y="T3"/>
                          </a:cxn>
                          <a:cxn ang="T8">
                            <a:pos x="T4" y="T5"/>
                          </a:cxn>
                        </a:cxnLst>
                        <a:rect l="T9" t="T10" r="T11" b="T12"/>
                        <a:pathLst>
                          <a:path w="569" h="335">
                            <a:moveTo>
                              <a:pt x="0" y="0"/>
                            </a:moveTo>
                            <a:cubicBezTo>
                              <a:pt x="103" y="2"/>
                              <a:pt x="206" y="4"/>
                              <a:pt x="301" y="60"/>
                            </a:cubicBezTo>
                            <a:cubicBezTo>
                              <a:pt x="396" y="116"/>
                              <a:pt x="482" y="225"/>
                              <a:pt x="569" y="335"/>
                            </a:cubicBezTo>
                          </a:path>
                        </a:pathLst>
                      </a:custGeom>
                      <a:noFill/>
                      <a:ln w="28575">
                        <a:solidFill>
                          <a:srgbClr val="FF0000"/>
                        </a:solidFill>
                        <a:round/>
                        <a:headEnd/>
                        <a:tailEnd/>
                      </a:ln>
                    </p:spPr>
                    <p:txBody>
                      <a:bodyPr/>
                      <a:lstStyle/>
                      <a:p>
                        <a:endParaRPr lang="en-US"/>
                      </a:p>
                    </p:txBody>
                  </p:sp>
                  <p:sp>
                    <p:nvSpPr>
                      <p:cNvPr id="96" name="Freeform 37"/>
                      <p:cNvSpPr>
                        <a:spLocks/>
                      </p:cNvSpPr>
                      <p:nvPr/>
                    </p:nvSpPr>
                    <p:spPr bwMode="auto">
                      <a:xfrm flipH="1" flipV="1">
                        <a:off x="892" y="3150"/>
                        <a:ext cx="569" cy="335"/>
                      </a:xfrm>
                      <a:custGeom>
                        <a:avLst/>
                        <a:gdLst>
                          <a:gd name="T0" fmla="*/ 0 w 569"/>
                          <a:gd name="T1" fmla="*/ 0 h 335"/>
                          <a:gd name="T2" fmla="*/ 301 w 569"/>
                          <a:gd name="T3" fmla="*/ 60 h 335"/>
                          <a:gd name="T4" fmla="*/ 569 w 569"/>
                          <a:gd name="T5" fmla="*/ 335 h 335"/>
                          <a:gd name="T6" fmla="*/ 0 60000 65536"/>
                          <a:gd name="T7" fmla="*/ 0 60000 65536"/>
                          <a:gd name="T8" fmla="*/ 0 60000 65536"/>
                          <a:gd name="T9" fmla="*/ 0 w 569"/>
                          <a:gd name="T10" fmla="*/ 0 h 335"/>
                          <a:gd name="T11" fmla="*/ 569 w 569"/>
                          <a:gd name="T12" fmla="*/ 335 h 335"/>
                        </a:gdLst>
                        <a:ahLst/>
                        <a:cxnLst>
                          <a:cxn ang="T6">
                            <a:pos x="T0" y="T1"/>
                          </a:cxn>
                          <a:cxn ang="T7">
                            <a:pos x="T2" y="T3"/>
                          </a:cxn>
                          <a:cxn ang="T8">
                            <a:pos x="T4" y="T5"/>
                          </a:cxn>
                        </a:cxnLst>
                        <a:rect l="T9" t="T10" r="T11" b="T12"/>
                        <a:pathLst>
                          <a:path w="569" h="335">
                            <a:moveTo>
                              <a:pt x="0" y="0"/>
                            </a:moveTo>
                            <a:cubicBezTo>
                              <a:pt x="103" y="2"/>
                              <a:pt x="206" y="4"/>
                              <a:pt x="301" y="60"/>
                            </a:cubicBezTo>
                            <a:cubicBezTo>
                              <a:pt x="396" y="116"/>
                              <a:pt x="482" y="225"/>
                              <a:pt x="569" y="335"/>
                            </a:cubicBezTo>
                          </a:path>
                        </a:pathLst>
                      </a:custGeom>
                      <a:noFill/>
                      <a:ln w="28575">
                        <a:solidFill>
                          <a:srgbClr val="FF0000"/>
                        </a:solidFill>
                        <a:round/>
                        <a:headEnd/>
                        <a:tailEnd/>
                      </a:ln>
                    </p:spPr>
                    <p:txBody>
                      <a:bodyPr/>
                      <a:lstStyle/>
                      <a:p>
                        <a:endParaRPr lang="en-US"/>
                      </a:p>
                    </p:txBody>
                  </p:sp>
                </p:grpSp>
                <p:grpSp>
                  <p:nvGrpSpPr>
                    <p:cNvPr id="86" name="Group 38"/>
                    <p:cNvGrpSpPr>
                      <a:grpSpLocks/>
                    </p:cNvGrpSpPr>
                    <p:nvPr/>
                  </p:nvGrpSpPr>
                  <p:grpSpPr bwMode="auto">
                    <a:xfrm>
                      <a:off x="2356" y="2855"/>
                      <a:ext cx="1106" cy="625"/>
                      <a:chOff x="355" y="2860"/>
                      <a:chExt cx="1106" cy="625"/>
                    </a:xfrm>
                  </p:grpSpPr>
                  <p:sp>
                    <p:nvSpPr>
                      <p:cNvPr id="93" name="Freeform 39"/>
                      <p:cNvSpPr>
                        <a:spLocks/>
                      </p:cNvSpPr>
                      <p:nvPr/>
                    </p:nvSpPr>
                    <p:spPr bwMode="auto">
                      <a:xfrm>
                        <a:off x="355" y="2860"/>
                        <a:ext cx="569" cy="335"/>
                      </a:xfrm>
                      <a:custGeom>
                        <a:avLst/>
                        <a:gdLst>
                          <a:gd name="T0" fmla="*/ 0 w 569"/>
                          <a:gd name="T1" fmla="*/ 0 h 335"/>
                          <a:gd name="T2" fmla="*/ 301 w 569"/>
                          <a:gd name="T3" fmla="*/ 60 h 335"/>
                          <a:gd name="T4" fmla="*/ 569 w 569"/>
                          <a:gd name="T5" fmla="*/ 335 h 335"/>
                          <a:gd name="T6" fmla="*/ 0 60000 65536"/>
                          <a:gd name="T7" fmla="*/ 0 60000 65536"/>
                          <a:gd name="T8" fmla="*/ 0 60000 65536"/>
                          <a:gd name="T9" fmla="*/ 0 w 569"/>
                          <a:gd name="T10" fmla="*/ 0 h 335"/>
                          <a:gd name="T11" fmla="*/ 569 w 569"/>
                          <a:gd name="T12" fmla="*/ 335 h 335"/>
                        </a:gdLst>
                        <a:ahLst/>
                        <a:cxnLst>
                          <a:cxn ang="T6">
                            <a:pos x="T0" y="T1"/>
                          </a:cxn>
                          <a:cxn ang="T7">
                            <a:pos x="T2" y="T3"/>
                          </a:cxn>
                          <a:cxn ang="T8">
                            <a:pos x="T4" y="T5"/>
                          </a:cxn>
                        </a:cxnLst>
                        <a:rect l="T9" t="T10" r="T11" b="T12"/>
                        <a:pathLst>
                          <a:path w="569" h="335">
                            <a:moveTo>
                              <a:pt x="0" y="0"/>
                            </a:moveTo>
                            <a:cubicBezTo>
                              <a:pt x="103" y="2"/>
                              <a:pt x="206" y="4"/>
                              <a:pt x="301" y="60"/>
                            </a:cubicBezTo>
                            <a:cubicBezTo>
                              <a:pt x="396" y="116"/>
                              <a:pt x="482" y="225"/>
                              <a:pt x="569" y="335"/>
                            </a:cubicBezTo>
                          </a:path>
                        </a:pathLst>
                      </a:custGeom>
                      <a:noFill/>
                      <a:ln w="28575">
                        <a:solidFill>
                          <a:srgbClr val="FF0000"/>
                        </a:solidFill>
                        <a:round/>
                        <a:headEnd/>
                        <a:tailEnd/>
                      </a:ln>
                    </p:spPr>
                    <p:txBody>
                      <a:bodyPr/>
                      <a:lstStyle/>
                      <a:p>
                        <a:endParaRPr lang="en-US"/>
                      </a:p>
                    </p:txBody>
                  </p:sp>
                  <p:sp>
                    <p:nvSpPr>
                      <p:cNvPr id="94" name="Freeform 40"/>
                      <p:cNvSpPr>
                        <a:spLocks/>
                      </p:cNvSpPr>
                      <p:nvPr/>
                    </p:nvSpPr>
                    <p:spPr bwMode="auto">
                      <a:xfrm flipH="1" flipV="1">
                        <a:off x="892" y="3150"/>
                        <a:ext cx="569" cy="335"/>
                      </a:xfrm>
                      <a:custGeom>
                        <a:avLst/>
                        <a:gdLst>
                          <a:gd name="T0" fmla="*/ 0 w 569"/>
                          <a:gd name="T1" fmla="*/ 0 h 335"/>
                          <a:gd name="T2" fmla="*/ 301 w 569"/>
                          <a:gd name="T3" fmla="*/ 60 h 335"/>
                          <a:gd name="T4" fmla="*/ 569 w 569"/>
                          <a:gd name="T5" fmla="*/ 335 h 335"/>
                          <a:gd name="T6" fmla="*/ 0 60000 65536"/>
                          <a:gd name="T7" fmla="*/ 0 60000 65536"/>
                          <a:gd name="T8" fmla="*/ 0 60000 65536"/>
                          <a:gd name="T9" fmla="*/ 0 w 569"/>
                          <a:gd name="T10" fmla="*/ 0 h 335"/>
                          <a:gd name="T11" fmla="*/ 569 w 569"/>
                          <a:gd name="T12" fmla="*/ 335 h 335"/>
                        </a:gdLst>
                        <a:ahLst/>
                        <a:cxnLst>
                          <a:cxn ang="T6">
                            <a:pos x="T0" y="T1"/>
                          </a:cxn>
                          <a:cxn ang="T7">
                            <a:pos x="T2" y="T3"/>
                          </a:cxn>
                          <a:cxn ang="T8">
                            <a:pos x="T4" y="T5"/>
                          </a:cxn>
                        </a:cxnLst>
                        <a:rect l="T9" t="T10" r="T11" b="T12"/>
                        <a:pathLst>
                          <a:path w="569" h="335">
                            <a:moveTo>
                              <a:pt x="0" y="0"/>
                            </a:moveTo>
                            <a:cubicBezTo>
                              <a:pt x="103" y="2"/>
                              <a:pt x="206" y="4"/>
                              <a:pt x="301" y="60"/>
                            </a:cubicBezTo>
                            <a:cubicBezTo>
                              <a:pt x="396" y="116"/>
                              <a:pt x="482" y="225"/>
                              <a:pt x="569" y="335"/>
                            </a:cubicBezTo>
                          </a:path>
                        </a:pathLst>
                      </a:custGeom>
                      <a:noFill/>
                      <a:ln w="28575">
                        <a:solidFill>
                          <a:srgbClr val="FF0000"/>
                        </a:solidFill>
                        <a:round/>
                        <a:headEnd/>
                        <a:tailEnd/>
                      </a:ln>
                    </p:spPr>
                    <p:txBody>
                      <a:bodyPr/>
                      <a:lstStyle/>
                      <a:p>
                        <a:endParaRPr lang="en-US"/>
                      </a:p>
                    </p:txBody>
                  </p:sp>
                </p:grpSp>
                <p:grpSp>
                  <p:nvGrpSpPr>
                    <p:cNvPr id="87" name="Group 41"/>
                    <p:cNvGrpSpPr>
                      <a:grpSpLocks/>
                    </p:cNvGrpSpPr>
                    <p:nvPr/>
                  </p:nvGrpSpPr>
                  <p:grpSpPr bwMode="auto">
                    <a:xfrm flipV="1">
                      <a:off x="3356" y="2862"/>
                      <a:ext cx="1106" cy="625"/>
                      <a:chOff x="355" y="2860"/>
                      <a:chExt cx="1106" cy="625"/>
                    </a:xfrm>
                  </p:grpSpPr>
                  <p:sp>
                    <p:nvSpPr>
                      <p:cNvPr id="91" name="Freeform 42"/>
                      <p:cNvSpPr>
                        <a:spLocks/>
                      </p:cNvSpPr>
                      <p:nvPr/>
                    </p:nvSpPr>
                    <p:spPr bwMode="auto">
                      <a:xfrm>
                        <a:off x="355" y="2860"/>
                        <a:ext cx="569" cy="335"/>
                      </a:xfrm>
                      <a:custGeom>
                        <a:avLst/>
                        <a:gdLst>
                          <a:gd name="T0" fmla="*/ 0 w 569"/>
                          <a:gd name="T1" fmla="*/ 0 h 335"/>
                          <a:gd name="T2" fmla="*/ 301 w 569"/>
                          <a:gd name="T3" fmla="*/ 60 h 335"/>
                          <a:gd name="T4" fmla="*/ 569 w 569"/>
                          <a:gd name="T5" fmla="*/ 335 h 335"/>
                          <a:gd name="T6" fmla="*/ 0 60000 65536"/>
                          <a:gd name="T7" fmla="*/ 0 60000 65536"/>
                          <a:gd name="T8" fmla="*/ 0 60000 65536"/>
                          <a:gd name="T9" fmla="*/ 0 w 569"/>
                          <a:gd name="T10" fmla="*/ 0 h 335"/>
                          <a:gd name="T11" fmla="*/ 569 w 569"/>
                          <a:gd name="T12" fmla="*/ 335 h 335"/>
                        </a:gdLst>
                        <a:ahLst/>
                        <a:cxnLst>
                          <a:cxn ang="T6">
                            <a:pos x="T0" y="T1"/>
                          </a:cxn>
                          <a:cxn ang="T7">
                            <a:pos x="T2" y="T3"/>
                          </a:cxn>
                          <a:cxn ang="T8">
                            <a:pos x="T4" y="T5"/>
                          </a:cxn>
                        </a:cxnLst>
                        <a:rect l="T9" t="T10" r="T11" b="T12"/>
                        <a:pathLst>
                          <a:path w="569" h="335">
                            <a:moveTo>
                              <a:pt x="0" y="0"/>
                            </a:moveTo>
                            <a:cubicBezTo>
                              <a:pt x="103" y="2"/>
                              <a:pt x="206" y="4"/>
                              <a:pt x="301" y="60"/>
                            </a:cubicBezTo>
                            <a:cubicBezTo>
                              <a:pt x="396" y="116"/>
                              <a:pt x="482" y="225"/>
                              <a:pt x="569" y="335"/>
                            </a:cubicBezTo>
                          </a:path>
                        </a:pathLst>
                      </a:custGeom>
                      <a:noFill/>
                      <a:ln w="28575">
                        <a:solidFill>
                          <a:srgbClr val="FF0000"/>
                        </a:solidFill>
                        <a:round/>
                        <a:headEnd/>
                        <a:tailEnd/>
                      </a:ln>
                    </p:spPr>
                    <p:txBody>
                      <a:bodyPr/>
                      <a:lstStyle/>
                      <a:p>
                        <a:endParaRPr lang="en-US"/>
                      </a:p>
                    </p:txBody>
                  </p:sp>
                  <p:sp>
                    <p:nvSpPr>
                      <p:cNvPr id="92" name="Freeform 43"/>
                      <p:cNvSpPr>
                        <a:spLocks/>
                      </p:cNvSpPr>
                      <p:nvPr/>
                    </p:nvSpPr>
                    <p:spPr bwMode="auto">
                      <a:xfrm flipH="1" flipV="1">
                        <a:off x="892" y="3150"/>
                        <a:ext cx="569" cy="335"/>
                      </a:xfrm>
                      <a:custGeom>
                        <a:avLst/>
                        <a:gdLst>
                          <a:gd name="T0" fmla="*/ 0 w 569"/>
                          <a:gd name="T1" fmla="*/ 0 h 335"/>
                          <a:gd name="T2" fmla="*/ 301 w 569"/>
                          <a:gd name="T3" fmla="*/ 60 h 335"/>
                          <a:gd name="T4" fmla="*/ 569 w 569"/>
                          <a:gd name="T5" fmla="*/ 335 h 335"/>
                          <a:gd name="T6" fmla="*/ 0 60000 65536"/>
                          <a:gd name="T7" fmla="*/ 0 60000 65536"/>
                          <a:gd name="T8" fmla="*/ 0 60000 65536"/>
                          <a:gd name="T9" fmla="*/ 0 w 569"/>
                          <a:gd name="T10" fmla="*/ 0 h 335"/>
                          <a:gd name="T11" fmla="*/ 569 w 569"/>
                          <a:gd name="T12" fmla="*/ 335 h 335"/>
                        </a:gdLst>
                        <a:ahLst/>
                        <a:cxnLst>
                          <a:cxn ang="T6">
                            <a:pos x="T0" y="T1"/>
                          </a:cxn>
                          <a:cxn ang="T7">
                            <a:pos x="T2" y="T3"/>
                          </a:cxn>
                          <a:cxn ang="T8">
                            <a:pos x="T4" y="T5"/>
                          </a:cxn>
                        </a:cxnLst>
                        <a:rect l="T9" t="T10" r="T11" b="T12"/>
                        <a:pathLst>
                          <a:path w="569" h="335">
                            <a:moveTo>
                              <a:pt x="0" y="0"/>
                            </a:moveTo>
                            <a:cubicBezTo>
                              <a:pt x="103" y="2"/>
                              <a:pt x="206" y="4"/>
                              <a:pt x="301" y="60"/>
                            </a:cubicBezTo>
                            <a:cubicBezTo>
                              <a:pt x="396" y="116"/>
                              <a:pt x="482" y="225"/>
                              <a:pt x="569" y="335"/>
                            </a:cubicBezTo>
                          </a:path>
                        </a:pathLst>
                      </a:custGeom>
                      <a:noFill/>
                      <a:ln w="28575">
                        <a:solidFill>
                          <a:srgbClr val="FF0000"/>
                        </a:solidFill>
                        <a:round/>
                        <a:headEnd/>
                        <a:tailEnd/>
                      </a:ln>
                    </p:spPr>
                    <p:txBody>
                      <a:bodyPr/>
                      <a:lstStyle/>
                      <a:p>
                        <a:endParaRPr lang="en-US"/>
                      </a:p>
                    </p:txBody>
                  </p:sp>
                </p:grpSp>
                <p:grpSp>
                  <p:nvGrpSpPr>
                    <p:cNvPr id="88" name="Group 44"/>
                    <p:cNvGrpSpPr>
                      <a:grpSpLocks/>
                    </p:cNvGrpSpPr>
                    <p:nvPr/>
                  </p:nvGrpSpPr>
                  <p:grpSpPr bwMode="auto">
                    <a:xfrm>
                      <a:off x="4356" y="2862"/>
                      <a:ext cx="1106" cy="625"/>
                      <a:chOff x="355" y="2860"/>
                      <a:chExt cx="1106" cy="625"/>
                    </a:xfrm>
                  </p:grpSpPr>
                  <p:sp>
                    <p:nvSpPr>
                      <p:cNvPr id="89" name="Freeform 45"/>
                      <p:cNvSpPr>
                        <a:spLocks/>
                      </p:cNvSpPr>
                      <p:nvPr/>
                    </p:nvSpPr>
                    <p:spPr bwMode="auto">
                      <a:xfrm>
                        <a:off x="355" y="2860"/>
                        <a:ext cx="569" cy="335"/>
                      </a:xfrm>
                      <a:custGeom>
                        <a:avLst/>
                        <a:gdLst>
                          <a:gd name="T0" fmla="*/ 0 w 569"/>
                          <a:gd name="T1" fmla="*/ 0 h 335"/>
                          <a:gd name="T2" fmla="*/ 301 w 569"/>
                          <a:gd name="T3" fmla="*/ 60 h 335"/>
                          <a:gd name="T4" fmla="*/ 569 w 569"/>
                          <a:gd name="T5" fmla="*/ 335 h 335"/>
                          <a:gd name="T6" fmla="*/ 0 60000 65536"/>
                          <a:gd name="T7" fmla="*/ 0 60000 65536"/>
                          <a:gd name="T8" fmla="*/ 0 60000 65536"/>
                          <a:gd name="T9" fmla="*/ 0 w 569"/>
                          <a:gd name="T10" fmla="*/ 0 h 335"/>
                          <a:gd name="T11" fmla="*/ 569 w 569"/>
                          <a:gd name="T12" fmla="*/ 335 h 335"/>
                        </a:gdLst>
                        <a:ahLst/>
                        <a:cxnLst>
                          <a:cxn ang="T6">
                            <a:pos x="T0" y="T1"/>
                          </a:cxn>
                          <a:cxn ang="T7">
                            <a:pos x="T2" y="T3"/>
                          </a:cxn>
                          <a:cxn ang="T8">
                            <a:pos x="T4" y="T5"/>
                          </a:cxn>
                        </a:cxnLst>
                        <a:rect l="T9" t="T10" r="T11" b="T12"/>
                        <a:pathLst>
                          <a:path w="569" h="335">
                            <a:moveTo>
                              <a:pt x="0" y="0"/>
                            </a:moveTo>
                            <a:cubicBezTo>
                              <a:pt x="103" y="2"/>
                              <a:pt x="206" y="4"/>
                              <a:pt x="301" y="60"/>
                            </a:cubicBezTo>
                            <a:cubicBezTo>
                              <a:pt x="396" y="116"/>
                              <a:pt x="482" y="225"/>
                              <a:pt x="569" y="335"/>
                            </a:cubicBezTo>
                          </a:path>
                        </a:pathLst>
                      </a:custGeom>
                      <a:noFill/>
                      <a:ln w="28575">
                        <a:solidFill>
                          <a:srgbClr val="FF0000"/>
                        </a:solidFill>
                        <a:round/>
                        <a:headEnd/>
                        <a:tailEnd/>
                      </a:ln>
                    </p:spPr>
                    <p:txBody>
                      <a:bodyPr/>
                      <a:lstStyle/>
                      <a:p>
                        <a:endParaRPr lang="en-US"/>
                      </a:p>
                    </p:txBody>
                  </p:sp>
                  <p:sp>
                    <p:nvSpPr>
                      <p:cNvPr id="90" name="Freeform 46"/>
                      <p:cNvSpPr>
                        <a:spLocks/>
                      </p:cNvSpPr>
                      <p:nvPr/>
                    </p:nvSpPr>
                    <p:spPr bwMode="auto">
                      <a:xfrm flipH="1" flipV="1">
                        <a:off x="892" y="3150"/>
                        <a:ext cx="569" cy="335"/>
                      </a:xfrm>
                      <a:custGeom>
                        <a:avLst/>
                        <a:gdLst>
                          <a:gd name="T0" fmla="*/ 0 w 569"/>
                          <a:gd name="T1" fmla="*/ 0 h 335"/>
                          <a:gd name="T2" fmla="*/ 301 w 569"/>
                          <a:gd name="T3" fmla="*/ 60 h 335"/>
                          <a:gd name="T4" fmla="*/ 569 w 569"/>
                          <a:gd name="T5" fmla="*/ 335 h 335"/>
                          <a:gd name="T6" fmla="*/ 0 60000 65536"/>
                          <a:gd name="T7" fmla="*/ 0 60000 65536"/>
                          <a:gd name="T8" fmla="*/ 0 60000 65536"/>
                          <a:gd name="T9" fmla="*/ 0 w 569"/>
                          <a:gd name="T10" fmla="*/ 0 h 335"/>
                          <a:gd name="T11" fmla="*/ 569 w 569"/>
                          <a:gd name="T12" fmla="*/ 335 h 335"/>
                        </a:gdLst>
                        <a:ahLst/>
                        <a:cxnLst>
                          <a:cxn ang="T6">
                            <a:pos x="T0" y="T1"/>
                          </a:cxn>
                          <a:cxn ang="T7">
                            <a:pos x="T2" y="T3"/>
                          </a:cxn>
                          <a:cxn ang="T8">
                            <a:pos x="T4" y="T5"/>
                          </a:cxn>
                        </a:cxnLst>
                        <a:rect l="T9" t="T10" r="T11" b="T12"/>
                        <a:pathLst>
                          <a:path w="569" h="335">
                            <a:moveTo>
                              <a:pt x="0" y="0"/>
                            </a:moveTo>
                            <a:cubicBezTo>
                              <a:pt x="103" y="2"/>
                              <a:pt x="206" y="4"/>
                              <a:pt x="301" y="60"/>
                            </a:cubicBezTo>
                            <a:cubicBezTo>
                              <a:pt x="396" y="116"/>
                              <a:pt x="482" y="225"/>
                              <a:pt x="569" y="335"/>
                            </a:cubicBezTo>
                          </a:path>
                        </a:pathLst>
                      </a:custGeom>
                      <a:noFill/>
                      <a:ln w="28575">
                        <a:solidFill>
                          <a:srgbClr val="FF0000"/>
                        </a:solidFill>
                        <a:round/>
                        <a:headEnd/>
                        <a:tailEnd/>
                      </a:ln>
                    </p:spPr>
                    <p:txBody>
                      <a:bodyPr/>
                      <a:lstStyle/>
                      <a:p>
                        <a:endParaRPr lang="en-US"/>
                      </a:p>
                    </p:txBody>
                  </p:sp>
                </p:grpSp>
              </p:grpSp>
            </p:grpSp>
            <p:sp>
              <p:nvSpPr>
                <p:cNvPr id="81" name="Line 47"/>
                <p:cNvSpPr>
                  <a:spLocks noChangeShapeType="1"/>
                </p:cNvSpPr>
                <p:nvPr/>
              </p:nvSpPr>
              <p:spPr bwMode="auto">
                <a:xfrm flipH="1">
                  <a:off x="6750402" y="2475121"/>
                  <a:ext cx="69923" cy="81398"/>
                </a:xfrm>
                <a:prstGeom prst="line">
                  <a:avLst/>
                </a:prstGeom>
                <a:noFill/>
                <a:ln w="28575">
                  <a:solidFill>
                    <a:srgbClr val="FF0000"/>
                  </a:solidFill>
                  <a:round/>
                  <a:headEnd/>
                  <a:tailEnd type="triangle" w="med" len="sm"/>
                </a:ln>
              </p:spPr>
              <p:txBody>
                <a:bodyPr bIns="0"/>
                <a:lstStyle/>
                <a:p>
                  <a:endParaRPr lang="en-US"/>
                </a:p>
              </p:txBody>
            </p:sp>
          </p:grpSp>
          <p:sp>
            <p:nvSpPr>
              <p:cNvPr id="79" name="Rettangolo 78"/>
              <p:cNvSpPr/>
              <p:nvPr/>
            </p:nvSpPr>
            <p:spPr bwMode="auto">
              <a:xfrm rot="5400000">
                <a:off x="4630529" y="3735291"/>
                <a:ext cx="61005" cy="59940"/>
              </a:xfrm>
              <a:prstGeom prst="rect">
                <a:avLst/>
              </a:prstGeom>
              <a:solidFill>
                <a:srgbClr val="FF0000"/>
              </a:solidFill>
              <a:ln w="9525" cap="flat" cmpd="sng" algn="ctr">
                <a:no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1000" b="0" i="0" u="none" strike="noStrike" cap="none" normalizeH="0" baseline="0" smtClean="0">
                  <a:ln>
                    <a:noFill/>
                  </a:ln>
                  <a:solidFill>
                    <a:schemeClr val="tx1"/>
                  </a:solidFill>
                  <a:effectLst/>
                  <a:latin typeface="Arial" pitchFamily="34" charset="0"/>
                </a:endParaRPr>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Segnaposto piè di pagina 23"/>
          <p:cNvSpPr>
            <a:spLocks noGrp="1"/>
          </p:cNvSpPr>
          <p:nvPr>
            <p:ph type="ftr" sz="quarter" idx="11"/>
          </p:nvPr>
        </p:nvSpPr>
        <p:spPr/>
        <p:txBody>
          <a:bodyPr/>
          <a:lstStyle/>
          <a:p>
            <a:r>
              <a:rPr lang="it-IT" smtClean="0"/>
              <a:t>A. Gaggero, 01/10/2020, Genova</a:t>
            </a:r>
            <a:endParaRPr lang="en-US"/>
          </a:p>
        </p:txBody>
      </p:sp>
      <p:grpSp>
        <p:nvGrpSpPr>
          <p:cNvPr id="2" name="Gruppo 15"/>
          <p:cNvGrpSpPr/>
          <p:nvPr/>
        </p:nvGrpSpPr>
        <p:grpSpPr>
          <a:xfrm>
            <a:off x="159840" y="1484784"/>
            <a:ext cx="4340152" cy="3456383"/>
            <a:chOff x="-3245273" y="32196"/>
            <a:chExt cx="4340152" cy="3456383"/>
          </a:xfrm>
        </p:grpSpPr>
        <p:pic>
          <p:nvPicPr>
            <p:cNvPr id="27" name="Immagine 26"/>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3245273" y="239762"/>
              <a:ext cx="4340152" cy="3248817"/>
            </a:xfrm>
            <a:prstGeom prst="rect">
              <a:avLst/>
            </a:prstGeom>
          </p:spPr>
        </p:pic>
        <p:sp>
          <p:nvSpPr>
            <p:cNvPr id="31" name="CasellaDiTesto 30"/>
            <p:cNvSpPr txBox="1"/>
            <p:nvPr/>
          </p:nvSpPr>
          <p:spPr>
            <a:xfrm>
              <a:off x="-2577529" y="32196"/>
              <a:ext cx="3508462" cy="369332"/>
            </a:xfrm>
            <a:prstGeom prst="rect">
              <a:avLst/>
            </a:prstGeom>
            <a:noFill/>
          </p:spPr>
          <p:txBody>
            <a:bodyPr wrap="square" rtlCol="0">
              <a:spAutoFit/>
            </a:bodyPr>
            <a:lstStyle/>
            <a:p>
              <a:r>
                <a:rPr lang="en-US" sz="1800" b="0" i="1" dirty="0" smtClean="0">
                  <a:latin typeface="Corbel" panose="020B0503020204020204" pitchFamily="34" charset="0"/>
                </a:rPr>
                <a:t>Z. Zhou PhD thesis 2014</a:t>
              </a:r>
              <a:endParaRPr lang="en-US" sz="1800" b="0" i="1" dirty="0">
                <a:latin typeface="Calibri" panose="020F0502020204030204" pitchFamily="34" charset="0"/>
              </a:endParaRPr>
            </a:p>
          </p:txBody>
        </p:sp>
      </p:grpSp>
      <p:grpSp>
        <p:nvGrpSpPr>
          <p:cNvPr id="5" name="Gruppo 23"/>
          <p:cNvGrpSpPr/>
          <p:nvPr/>
        </p:nvGrpSpPr>
        <p:grpSpPr>
          <a:xfrm>
            <a:off x="4139952" y="2070218"/>
            <a:ext cx="4951429" cy="4626818"/>
            <a:chOff x="4028450" y="2089814"/>
            <a:chExt cx="4951429" cy="4626818"/>
          </a:xfrm>
        </p:grpSpPr>
        <p:pic>
          <p:nvPicPr>
            <p:cNvPr id="11" name="Immagine 10"/>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6044674" y="3217302"/>
              <a:ext cx="2842506" cy="2095682"/>
            </a:xfrm>
            <a:prstGeom prst="rect">
              <a:avLst/>
            </a:prstGeom>
          </p:spPr>
        </p:pic>
        <p:grpSp>
          <p:nvGrpSpPr>
            <p:cNvPr id="6" name="Gruppo 22"/>
            <p:cNvGrpSpPr/>
            <p:nvPr/>
          </p:nvGrpSpPr>
          <p:grpSpPr>
            <a:xfrm>
              <a:off x="4028450" y="2089814"/>
              <a:ext cx="4951429" cy="4626818"/>
              <a:chOff x="4059399" y="2081684"/>
              <a:chExt cx="4951429" cy="4626818"/>
            </a:xfrm>
          </p:grpSpPr>
          <p:sp>
            <p:nvSpPr>
              <p:cNvPr id="19" name="CasellaDiTesto 18"/>
              <p:cNvSpPr txBox="1"/>
              <p:nvPr/>
            </p:nvSpPr>
            <p:spPr>
              <a:xfrm>
                <a:off x="4141866" y="4095075"/>
                <a:ext cx="3877973" cy="1015663"/>
              </a:xfrm>
              <a:prstGeom prst="rect">
                <a:avLst/>
              </a:prstGeom>
              <a:noFill/>
            </p:spPr>
            <p:txBody>
              <a:bodyPr wrap="square" rtlCol="0">
                <a:spAutoFit/>
              </a:bodyPr>
              <a:lstStyle/>
              <a:p>
                <a:r>
                  <a:rPr lang="en-US" sz="2000" b="0" dirty="0" smtClean="0"/>
                  <a:t>VAP unbinding due to</a:t>
                </a:r>
                <a:r>
                  <a:rPr lang="en-US" sz="2000" dirty="0" smtClean="0"/>
                  <a:t>:</a:t>
                </a:r>
              </a:p>
              <a:p>
                <a:r>
                  <a:rPr lang="en-US" sz="2000" b="0" dirty="0" smtClean="0"/>
                  <a:t>- Lorentz </a:t>
                </a:r>
                <a:r>
                  <a:rPr lang="en-US" sz="2000" b="0" dirty="0"/>
                  <a:t>force </a:t>
                </a:r>
                <a:r>
                  <a:rPr lang="en-US" sz="2000" dirty="0" smtClean="0">
                    <a:cs typeface="Times New Roman" panose="02020603050405020304" pitchFamily="18" charset="0"/>
                  </a:rPr>
                  <a:t>F = I</a:t>
                </a:r>
                <a:r>
                  <a:rPr lang="en-US" sz="2000" dirty="0">
                    <a:cs typeface="Times New Roman" panose="02020603050405020304" pitchFamily="18" charset="0"/>
                  </a:rPr>
                  <a:t> </a:t>
                </a:r>
                <a:r>
                  <a:rPr lang="en-US" sz="2000" dirty="0" smtClean="0">
                    <a:cs typeface="Times New Roman" panose="02020603050405020304" pitchFamily="18" charset="0"/>
                  </a:rPr>
                  <a:t>x B</a:t>
                </a:r>
                <a:endParaRPr lang="en-US" sz="2000" b="0" dirty="0" smtClean="0"/>
              </a:p>
              <a:p>
                <a:r>
                  <a:rPr lang="en-US" sz="2000" b="0" dirty="0" smtClean="0"/>
                  <a:t>- Temperature fluctuations </a:t>
                </a:r>
                <a:endParaRPr lang="en-US" sz="2000" b="0" dirty="0"/>
              </a:p>
            </p:txBody>
          </p:sp>
          <p:sp>
            <p:nvSpPr>
              <p:cNvPr id="4" name="CasellaDiTesto 3"/>
              <p:cNvSpPr txBox="1"/>
              <p:nvPr/>
            </p:nvSpPr>
            <p:spPr>
              <a:xfrm>
                <a:off x="5863047" y="6339170"/>
                <a:ext cx="2335694" cy="369332"/>
              </a:xfrm>
              <a:prstGeom prst="rect">
                <a:avLst/>
              </a:prstGeom>
              <a:noFill/>
            </p:spPr>
            <p:txBody>
              <a:bodyPr wrap="square" rtlCol="0">
                <a:spAutoFit/>
              </a:bodyPr>
              <a:lstStyle/>
              <a:p>
                <a:pPr algn="r"/>
                <a:r>
                  <a:rPr lang="en-US" sz="1800" b="0" i="1" dirty="0" smtClean="0">
                    <a:latin typeface="Corbel" panose="020B0503020204020204" pitchFamily="34" charset="0"/>
                  </a:rPr>
                  <a:t>Yamashita  APL (2011)</a:t>
                </a:r>
              </a:p>
            </p:txBody>
          </p:sp>
          <p:sp>
            <p:nvSpPr>
              <p:cNvPr id="9" name="CasellaDiTesto 8"/>
              <p:cNvSpPr txBox="1"/>
              <p:nvPr/>
            </p:nvSpPr>
            <p:spPr>
              <a:xfrm>
                <a:off x="4059399" y="2081684"/>
                <a:ext cx="4951429" cy="1323439"/>
              </a:xfrm>
              <a:prstGeom prst="rect">
                <a:avLst/>
              </a:prstGeom>
              <a:noFill/>
            </p:spPr>
            <p:txBody>
              <a:bodyPr wrap="square" rtlCol="0">
                <a:spAutoFit/>
              </a:bodyPr>
              <a:lstStyle/>
              <a:p>
                <a:pPr marL="177800" indent="-177800">
                  <a:buFont typeface="Arial" pitchFamily="34" charset="0"/>
                  <a:buChar char="•"/>
                </a:pPr>
                <a:r>
                  <a:rPr lang="en-US" sz="2000" b="0" dirty="0" smtClean="0"/>
                  <a:t>NbN nanowire </a:t>
                </a:r>
                <a:r>
                  <a:rPr lang="en-US" sz="2000" b="0" dirty="0"/>
                  <a:t>(thickness ~</a:t>
                </a:r>
                <a:r>
                  <a:rPr lang="el-GR" sz="2000" b="0" dirty="0"/>
                  <a:t>ξ, </a:t>
                </a:r>
                <a:r>
                  <a:rPr lang="en-US" sz="2000" b="0" dirty="0"/>
                  <a:t>width &gt;&gt;</a:t>
                </a:r>
                <a:r>
                  <a:rPr lang="el-GR" sz="2000" b="0" dirty="0"/>
                  <a:t>ξ</a:t>
                </a:r>
                <a:r>
                  <a:rPr lang="en-US" sz="2000" b="0" dirty="0" smtClean="0"/>
                  <a:t>) behaves like a 2-D Superconductor.</a:t>
                </a:r>
              </a:p>
              <a:p>
                <a:pPr marL="177800" indent="-177800">
                  <a:buFont typeface="Arial" pitchFamily="34" charset="0"/>
                  <a:buChar char="•"/>
                </a:pPr>
                <a:r>
                  <a:rPr lang="en-US" sz="2000" dirty="0" smtClean="0">
                    <a:solidFill>
                      <a:srgbClr val="C00000"/>
                    </a:solidFill>
                  </a:rPr>
                  <a:t>Vortex- </a:t>
                </a:r>
                <a:r>
                  <a:rPr lang="en-US" sz="2000" dirty="0" err="1" smtClean="0">
                    <a:solidFill>
                      <a:srgbClr val="C00000"/>
                    </a:solidFill>
                  </a:rPr>
                  <a:t>antivortex</a:t>
                </a:r>
                <a:r>
                  <a:rPr lang="en-US" sz="2000" dirty="0" smtClean="0">
                    <a:solidFill>
                      <a:srgbClr val="C00000"/>
                    </a:solidFill>
                  </a:rPr>
                  <a:t> </a:t>
                </a:r>
                <a:r>
                  <a:rPr lang="en-US" sz="2000" dirty="0">
                    <a:solidFill>
                      <a:srgbClr val="C00000"/>
                    </a:solidFill>
                  </a:rPr>
                  <a:t>pairs</a:t>
                </a:r>
                <a:r>
                  <a:rPr lang="en-US" sz="2000" b="0" dirty="0">
                    <a:solidFill>
                      <a:srgbClr val="00B050"/>
                    </a:solidFill>
                  </a:rPr>
                  <a:t> </a:t>
                </a:r>
                <a:r>
                  <a:rPr lang="en-US" sz="2000" b="0" dirty="0"/>
                  <a:t>(VAP</a:t>
                </a:r>
                <a:r>
                  <a:rPr lang="en-US" sz="2000" b="0" dirty="0" smtClean="0"/>
                  <a:t>) are pinned in the film (net B=0) below  critical temperature T</a:t>
                </a:r>
                <a:r>
                  <a:rPr lang="en-US" sz="2000" b="0" baseline="-25000" dirty="0" smtClean="0"/>
                  <a:t>KT</a:t>
                </a:r>
                <a:endParaRPr lang="en-US" sz="2000" b="0" baseline="-25000" dirty="0"/>
              </a:p>
            </p:txBody>
          </p:sp>
        </p:grpSp>
      </p:grpSp>
      <p:grpSp>
        <p:nvGrpSpPr>
          <p:cNvPr id="7" name="Gruppo 29"/>
          <p:cNvGrpSpPr/>
          <p:nvPr/>
        </p:nvGrpSpPr>
        <p:grpSpPr>
          <a:xfrm>
            <a:off x="135845" y="3645024"/>
            <a:ext cx="4028726" cy="2704366"/>
            <a:chOff x="61604" y="3656484"/>
            <a:chExt cx="4028726" cy="2704366"/>
          </a:xfrm>
        </p:grpSpPr>
        <p:grpSp>
          <p:nvGrpSpPr>
            <p:cNvPr id="8" name="Gruppo 19"/>
            <p:cNvGrpSpPr/>
            <p:nvPr/>
          </p:nvGrpSpPr>
          <p:grpSpPr>
            <a:xfrm>
              <a:off x="61604" y="3656484"/>
              <a:ext cx="4028726" cy="2704366"/>
              <a:chOff x="217243" y="3952895"/>
              <a:chExt cx="4028726" cy="2704366"/>
            </a:xfrm>
          </p:grpSpPr>
          <p:sp>
            <p:nvSpPr>
              <p:cNvPr id="12" name="CasellaDiTesto 11"/>
              <p:cNvSpPr txBox="1"/>
              <p:nvPr/>
            </p:nvSpPr>
            <p:spPr>
              <a:xfrm>
                <a:off x="643580" y="6257151"/>
                <a:ext cx="3602389" cy="400110"/>
              </a:xfrm>
              <a:prstGeom prst="rect">
                <a:avLst/>
              </a:prstGeom>
              <a:noFill/>
            </p:spPr>
            <p:txBody>
              <a:bodyPr wrap="square" rtlCol="0">
                <a:spAutoFit/>
              </a:bodyPr>
              <a:lstStyle/>
              <a:p>
                <a:r>
                  <a:rPr lang="en-US" sz="2000" b="0" dirty="0" smtClean="0"/>
                  <a:t>Binding VAP potential</a:t>
                </a:r>
                <a:endParaRPr lang="en-US" sz="2000" b="0" dirty="0"/>
              </a:p>
            </p:txBody>
          </p:sp>
          <p:grpSp>
            <p:nvGrpSpPr>
              <p:cNvPr id="15" name="Gruppo 17"/>
              <p:cNvGrpSpPr/>
              <p:nvPr/>
            </p:nvGrpSpPr>
            <p:grpSpPr>
              <a:xfrm>
                <a:off x="217243" y="3952895"/>
                <a:ext cx="3228108" cy="1962799"/>
                <a:chOff x="712177" y="3753440"/>
                <a:chExt cx="3228108" cy="1962799"/>
              </a:xfrm>
            </p:grpSpPr>
            <p:grpSp>
              <p:nvGrpSpPr>
                <p:cNvPr id="16" name="Gruppo 14"/>
                <p:cNvGrpSpPr/>
                <p:nvPr/>
              </p:nvGrpSpPr>
              <p:grpSpPr>
                <a:xfrm>
                  <a:off x="712177" y="4709661"/>
                  <a:ext cx="3228108" cy="1006578"/>
                  <a:chOff x="-230682" y="4735529"/>
                  <a:chExt cx="3228108" cy="1006578"/>
                </a:xfrm>
              </p:grpSpPr>
              <p:sp>
                <p:nvSpPr>
                  <p:cNvPr id="26" name="CasellaDiTesto 25"/>
                  <p:cNvSpPr txBox="1">
                    <a:spLocks noRot="1" noChangeAspect="1" noMove="1" noResize="1" noEditPoints="1" noAdjustHandles="1" noChangeArrowheads="1" noChangeShapeType="1" noTextEdit="1"/>
                  </p:cNvSpPr>
                  <p:nvPr/>
                </p:nvSpPr>
                <p:spPr>
                  <a:xfrm>
                    <a:off x="-230682" y="5056406"/>
                    <a:ext cx="3228108" cy="685701"/>
                  </a:xfrm>
                  <a:prstGeom prst="rect">
                    <a:avLst/>
                  </a:prstGeom>
                  <a:blipFill rotWithShape="0">
                    <a:blip r:embed="rId5" cstate="print"/>
                    <a:stretch>
                      <a:fillRect/>
                    </a:stretch>
                  </a:blipFill>
                </p:spPr>
                <p:txBody>
                  <a:bodyPr/>
                  <a:lstStyle/>
                  <a:p>
                    <a:r>
                      <a:rPr lang="it-IT">
                        <a:noFill/>
                      </a:rPr>
                      <a:t> </a:t>
                    </a:r>
                  </a:p>
                </p:txBody>
              </p:sp>
              <p:sp>
                <p:nvSpPr>
                  <p:cNvPr id="13" name="CasellaDiTesto 12"/>
                  <p:cNvSpPr txBox="1"/>
                  <p:nvPr/>
                </p:nvSpPr>
                <p:spPr>
                  <a:xfrm>
                    <a:off x="165511" y="4735529"/>
                    <a:ext cx="713657" cy="523220"/>
                  </a:xfrm>
                  <a:prstGeom prst="rect">
                    <a:avLst/>
                  </a:prstGeom>
                  <a:noFill/>
                </p:spPr>
                <p:txBody>
                  <a:bodyPr wrap="none" rtlCol="0">
                    <a:spAutoFit/>
                  </a:bodyPr>
                  <a:lstStyle/>
                  <a:p>
                    <a:r>
                      <a:rPr lang="it-IT" sz="2800" dirty="0" smtClean="0">
                        <a:solidFill>
                          <a:srgbClr val="C00000"/>
                        </a:solidFill>
                        <a:latin typeface="Trebuchet MS" panose="020B0603020202020204" pitchFamily="34" charset="0"/>
                      </a:rPr>
                      <a:t>FIT</a:t>
                    </a:r>
                    <a:endParaRPr lang="it-IT" sz="2800" dirty="0">
                      <a:solidFill>
                        <a:srgbClr val="C00000"/>
                      </a:solidFill>
                      <a:latin typeface="Trebuchet MS" panose="020B0603020202020204" pitchFamily="34" charset="0"/>
                    </a:endParaRPr>
                  </a:p>
                </p:txBody>
              </p:sp>
            </p:grpSp>
            <p:cxnSp>
              <p:nvCxnSpPr>
                <p:cNvPr id="14" name="Connettore 2 13"/>
                <p:cNvCxnSpPr/>
                <p:nvPr/>
              </p:nvCxnSpPr>
              <p:spPr bwMode="auto">
                <a:xfrm flipV="1">
                  <a:off x="1603207" y="3753440"/>
                  <a:ext cx="618685" cy="1574509"/>
                </a:xfrm>
                <a:prstGeom prst="straightConnector1">
                  <a:avLst/>
                </a:prstGeom>
                <a:noFill/>
                <a:ln w="53975" cap="flat" cmpd="sng" algn="ctr">
                  <a:solidFill>
                    <a:srgbClr val="C00000"/>
                  </a:solidFill>
                  <a:prstDash val="solid"/>
                  <a:round/>
                  <a:headEnd type="none" w="med" len="med"/>
                  <a:tailEnd type="triangle"/>
                </a:ln>
                <a:effectLst/>
              </p:spPr>
            </p:cxnSp>
          </p:grpSp>
        </p:grpSp>
        <p:sp>
          <p:nvSpPr>
            <p:cNvPr id="28" name="CasellaDiTesto 27"/>
            <p:cNvSpPr txBox="1">
              <a:spLocks noRot="1" noChangeAspect="1" noMove="1" noResize="1" noEditPoints="1" noAdjustHandles="1" noChangeArrowheads="1" noChangeShapeType="1" noTextEdit="1"/>
            </p:cNvSpPr>
            <p:nvPr/>
          </p:nvSpPr>
          <p:spPr>
            <a:xfrm>
              <a:off x="585428" y="5586541"/>
              <a:ext cx="1281826" cy="369332"/>
            </a:xfrm>
            <a:prstGeom prst="rect">
              <a:avLst/>
            </a:prstGeom>
            <a:blipFill rotWithShape="0">
              <a:blip r:embed="rId6" cstate="print"/>
              <a:stretch>
                <a:fillRect l="-4762" r="-5238" b="-18033"/>
              </a:stretch>
            </a:blipFill>
          </p:spPr>
          <p:txBody>
            <a:bodyPr/>
            <a:lstStyle/>
            <a:p>
              <a:r>
                <a:rPr lang="it-IT">
                  <a:noFill/>
                </a:rPr>
                <a:t> </a:t>
              </a:r>
            </a:p>
          </p:txBody>
        </p:sp>
      </p:grpSp>
      <p:sp>
        <p:nvSpPr>
          <p:cNvPr id="25" name="CasellaDiTesto 24"/>
          <p:cNvSpPr txBox="1"/>
          <p:nvPr/>
        </p:nvSpPr>
        <p:spPr>
          <a:xfrm>
            <a:off x="4353932" y="1414169"/>
            <a:ext cx="4824548" cy="369332"/>
          </a:xfrm>
          <a:prstGeom prst="rect">
            <a:avLst/>
          </a:prstGeom>
          <a:noFill/>
        </p:spPr>
        <p:txBody>
          <a:bodyPr wrap="square" rtlCol="0">
            <a:spAutoFit/>
          </a:bodyPr>
          <a:lstStyle/>
          <a:p>
            <a:r>
              <a:rPr lang="it-IT" sz="1800" b="0" i="1" dirty="0" err="1" smtClean="0"/>
              <a:t>Kosterlitz</a:t>
            </a:r>
            <a:r>
              <a:rPr lang="it-IT" sz="1800" b="0" i="1" dirty="0" smtClean="0"/>
              <a:t>–</a:t>
            </a:r>
            <a:r>
              <a:rPr lang="it-IT" sz="1800" b="0" i="1" dirty="0" err="1" smtClean="0"/>
              <a:t>Thouless</a:t>
            </a:r>
            <a:r>
              <a:rPr lang="it-IT" sz="1800" b="0" i="1" dirty="0" smtClean="0"/>
              <a:t> (KT</a:t>
            </a:r>
            <a:r>
              <a:rPr lang="it-IT" sz="1800" b="0" i="1" dirty="0"/>
              <a:t>) </a:t>
            </a:r>
            <a:r>
              <a:rPr lang="it-IT" sz="1800" b="0" i="1" dirty="0" err="1" smtClean="0"/>
              <a:t>transition</a:t>
            </a:r>
            <a:r>
              <a:rPr lang="it-IT" sz="1800" b="0" i="1" dirty="0" smtClean="0"/>
              <a:t>,</a:t>
            </a:r>
            <a:r>
              <a:rPr lang="it-IT" sz="1800" b="0" i="1" dirty="0"/>
              <a:t> </a:t>
            </a:r>
            <a:r>
              <a:rPr lang="it-IT" sz="1800" b="0" i="1" dirty="0" smtClean="0"/>
              <a:t>Nobel </a:t>
            </a:r>
            <a:r>
              <a:rPr lang="it-IT" sz="1800" b="0" i="1" dirty="0" err="1" smtClean="0"/>
              <a:t>Prize</a:t>
            </a:r>
            <a:r>
              <a:rPr lang="it-IT" sz="1800" b="0" i="1" dirty="0" smtClean="0"/>
              <a:t> 2016</a:t>
            </a:r>
            <a:endParaRPr lang="en-US" sz="1800" b="0" i="1" dirty="0"/>
          </a:p>
        </p:txBody>
      </p:sp>
      <p:sp>
        <p:nvSpPr>
          <p:cNvPr id="30" name="Titolo 1"/>
          <p:cNvSpPr>
            <a:spLocks noGrp="1"/>
          </p:cNvSpPr>
          <p:nvPr>
            <p:ph type="title"/>
          </p:nvPr>
        </p:nvSpPr>
        <p:spPr>
          <a:xfrm>
            <a:off x="914400" y="274638"/>
            <a:ext cx="7772400" cy="1143000"/>
          </a:xfrm>
        </p:spPr>
        <p:txBody>
          <a:bodyPr/>
          <a:lstStyle/>
          <a:p>
            <a:r>
              <a:rPr lang="en-GB" dirty="0" smtClean="0"/>
              <a:t>Origin of Dark Counts in SNSPDs</a:t>
            </a:r>
            <a:endParaRPr lang="en-GB" dirty="0"/>
          </a:p>
        </p:txBody>
      </p:sp>
      <p:sp>
        <p:nvSpPr>
          <p:cNvPr id="32" name="CasellaDiTesto 31"/>
          <p:cNvSpPr txBox="1"/>
          <p:nvPr/>
        </p:nvSpPr>
        <p:spPr>
          <a:xfrm>
            <a:off x="3854383" y="5204441"/>
            <a:ext cx="4678057" cy="923330"/>
          </a:xfrm>
          <a:prstGeom prst="rect">
            <a:avLst/>
          </a:prstGeom>
          <a:noFill/>
        </p:spPr>
        <p:txBody>
          <a:bodyPr wrap="square" rtlCol="0">
            <a:spAutoFit/>
          </a:bodyPr>
          <a:lstStyle/>
          <a:p>
            <a:pPr lvl="0"/>
            <a:r>
              <a:rPr lang="en-US" sz="1800" dirty="0">
                <a:solidFill>
                  <a:srgbClr val="C00000"/>
                </a:solidFill>
              </a:rPr>
              <a:t>Crossing </a:t>
            </a:r>
            <a:r>
              <a:rPr lang="en-US" sz="1800" dirty="0" smtClean="0">
                <a:solidFill>
                  <a:srgbClr val="C00000"/>
                </a:solidFill>
              </a:rPr>
              <a:t>of an unbound vortex (that has a normal core) creates </a:t>
            </a:r>
            <a:r>
              <a:rPr lang="en-US" sz="1800" dirty="0" err="1" smtClean="0">
                <a:solidFill>
                  <a:srgbClr val="C00000"/>
                </a:solidFill>
              </a:rPr>
              <a:t>decoherence</a:t>
            </a:r>
            <a:r>
              <a:rPr lang="en-US" sz="1800" dirty="0" smtClean="0">
                <a:solidFill>
                  <a:srgbClr val="C00000"/>
                </a:solidFill>
              </a:rPr>
              <a:t> due to dissipation and then triggers a resistive transition </a:t>
            </a:r>
            <a:r>
              <a:rPr lang="en-US" sz="1800" dirty="0">
                <a:solidFill>
                  <a:srgbClr val="C00000"/>
                </a:solidFill>
              </a:rPr>
              <a:t>(false pulse =&gt; DCR</a:t>
            </a:r>
            <a:r>
              <a:rPr lang="en-US" sz="1800" dirty="0" smtClean="0">
                <a:solidFill>
                  <a:srgbClr val="C00000"/>
                </a:solidFill>
              </a:rPr>
              <a:t>)</a:t>
            </a:r>
            <a:endParaRPr lang="en-US" sz="1800" dirty="0">
              <a:solidFill>
                <a:srgbClr val="C00000"/>
              </a:solidFill>
            </a:endParaRPr>
          </a:p>
        </p:txBody>
      </p:sp>
    </p:spTree>
    <p:extLst>
      <p:ext uri="{BB962C8B-B14F-4D97-AF65-F5344CB8AC3E}">
        <p14:creationId xmlns="" xmlns:p14="http://schemas.microsoft.com/office/powerpoint/2010/main" val="20987436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Segnaposto piè di pagina 24"/>
          <p:cNvSpPr>
            <a:spLocks noGrp="1"/>
          </p:cNvSpPr>
          <p:nvPr>
            <p:ph type="ftr" sz="quarter" idx="11"/>
          </p:nvPr>
        </p:nvSpPr>
        <p:spPr/>
        <p:txBody>
          <a:bodyPr/>
          <a:lstStyle/>
          <a:p>
            <a:r>
              <a:rPr lang="it-IT" smtClean="0"/>
              <a:t>A. Gaggero, 01/10/2020, Genova</a:t>
            </a:r>
            <a:endParaRPr lang="en-US"/>
          </a:p>
        </p:txBody>
      </p:sp>
      <p:grpSp>
        <p:nvGrpSpPr>
          <p:cNvPr id="3" name="Gruppo 8"/>
          <p:cNvGrpSpPr/>
          <p:nvPr/>
        </p:nvGrpSpPr>
        <p:grpSpPr>
          <a:xfrm>
            <a:off x="118238" y="1412776"/>
            <a:ext cx="8915400" cy="1693406"/>
            <a:chOff x="277718" y="4411060"/>
            <a:chExt cx="8713882" cy="1693406"/>
          </a:xfrm>
        </p:grpSpPr>
        <p:sp>
          <p:nvSpPr>
            <p:cNvPr id="57" name="Rettangolo arrotondato 56"/>
            <p:cNvSpPr/>
            <p:nvPr/>
          </p:nvSpPr>
          <p:spPr bwMode="auto">
            <a:xfrm>
              <a:off x="277718" y="4411060"/>
              <a:ext cx="8713882" cy="1684939"/>
            </a:xfrm>
            <a:prstGeom prst="roundRect">
              <a:avLst/>
            </a:prstGeom>
            <a:noFill/>
            <a:ln w="25400"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it-IT" sz="1000" b="0" i="0" u="none" strike="noStrike" cap="none" normalizeH="0" baseline="0" smtClean="0">
                <a:ln>
                  <a:noFill/>
                </a:ln>
                <a:solidFill>
                  <a:schemeClr val="tx1"/>
                </a:solidFill>
                <a:effectLst/>
                <a:latin typeface="Arial" pitchFamily="34" charset="0"/>
              </a:endParaRPr>
            </a:p>
          </p:txBody>
        </p:sp>
        <p:sp>
          <p:nvSpPr>
            <p:cNvPr id="58" name="CasellaDiTesto 57"/>
            <p:cNvSpPr txBox="1"/>
            <p:nvPr/>
          </p:nvSpPr>
          <p:spPr>
            <a:xfrm>
              <a:off x="336593" y="4411062"/>
              <a:ext cx="609600" cy="461665"/>
            </a:xfrm>
            <a:prstGeom prst="rect">
              <a:avLst/>
            </a:prstGeom>
            <a:noFill/>
          </p:spPr>
          <p:txBody>
            <a:bodyPr wrap="square" rtlCol="0">
              <a:spAutoFit/>
            </a:bodyPr>
            <a:lstStyle/>
            <a:p>
              <a:r>
                <a:rPr lang="it-IT" sz="2400" dirty="0" smtClean="0"/>
                <a:t>1)</a:t>
              </a:r>
              <a:endParaRPr lang="it-IT" sz="2400" dirty="0"/>
            </a:p>
          </p:txBody>
        </p:sp>
        <p:sp>
          <p:nvSpPr>
            <p:cNvPr id="59" name="CasellaDiTesto 58"/>
            <p:cNvSpPr txBox="1"/>
            <p:nvPr/>
          </p:nvSpPr>
          <p:spPr>
            <a:xfrm>
              <a:off x="685800" y="4502247"/>
              <a:ext cx="3329468" cy="830997"/>
            </a:xfrm>
            <a:prstGeom prst="rect">
              <a:avLst/>
            </a:prstGeom>
            <a:noFill/>
          </p:spPr>
          <p:txBody>
            <a:bodyPr wrap="square" rtlCol="0">
              <a:spAutoFit/>
            </a:bodyPr>
            <a:lstStyle/>
            <a:p>
              <a:r>
                <a:rPr lang="it-IT" sz="2400" dirty="0" smtClean="0"/>
                <a:t> The model </a:t>
              </a:r>
              <a:r>
                <a:rPr lang="it-IT" sz="2400" dirty="0" err="1" smtClean="0"/>
                <a:t>does</a:t>
              </a:r>
              <a:r>
                <a:rPr lang="it-IT" sz="2400" dirty="0" smtClean="0"/>
                <a:t> </a:t>
              </a:r>
              <a:r>
                <a:rPr lang="it-IT" sz="2400" dirty="0" err="1" smtClean="0"/>
                <a:t>not</a:t>
              </a:r>
              <a:r>
                <a:rPr lang="it-IT" sz="2400" dirty="0" smtClean="0"/>
                <a:t> </a:t>
              </a:r>
              <a:r>
                <a:rPr lang="it-IT" sz="2400" dirty="0" err="1" smtClean="0"/>
                <a:t>explain</a:t>
              </a:r>
              <a:r>
                <a:rPr lang="it-IT" sz="2400" dirty="0" smtClean="0"/>
                <a:t> </a:t>
              </a:r>
              <a:r>
                <a:rPr lang="it-IT" sz="2400" dirty="0" err="1" smtClean="0"/>
                <a:t>origin</a:t>
              </a:r>
              <a:r>
                <a:rPr lang="it-IT" sz="2400" dirty="0" smtClean="0"/>
                <a:t> of dark </a:t>
              </a:r>
              <a:r>
                <a:rPr lang="it-IT" sz="2400" dirty="0" err="1" smtClean="0"/>
                <a:t>counts</a:t>
              </a:r>
              <a:endParaRPr lang="it-IT" sz="2400" dirty="0" smtClean="0"/>
            </a:p>
          </p:txBody>
        </p:sp>
        <p:pic>
          <p:nvPicPr>
            <p:cNvPr id="60" name="Immagine 59"/>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6624936" y="4511175"/>
              <a:ext cx="2101289" cy="1549208"/>
            </a:xfrm>
            <a:prstGeom prst="rect">
              <a:avLst/>
            </a:prstGeom>
          </p:spPr>
        </p:pic>
        <p:sp>
          <p:nvSpPr>
            <p:cNvPr id="61" name="CasellaDiTesto 60"/>
            <p:cNvSpPr txBox="1"/>
            <p:nvPr/>
          </p:nvSpPr>
          <p:spPr>
            <a:xfrm>
              <a:off x="4349289" y="4735402"/>
              <a:ext cx="2948621" cy="830997"/>
            </a:xfrm>
            <a:prstGeom prst="rect">
              <a:avLst/>
            </a:prstGeom>
            <a:noFill/>
          </p:spPr>
          <p:txBody>
            <a:bodyPr wrap="square" rtlCol="0">
              <a:spAutoFit/>
            </a:bodyPr>
            <a:lstStyle/>
            <a:p>
              <a:r>
                <a:rPr lang="it-IT" sz="2400" dirty="0" smtClean="0"/>
                <a:t> dark </a:t>
              </a:r>
              <a:r>
                <a:rPr lang="it-IT" sz="2400" dirty="0" err="1" smtClean="0"/>
                <a:t>counts</a:t>
              </a:r>
              <a:r>
                <a:rPr lang="it-IT" sz="2400" dirty="0" smtClean="0"/>
                <a:t> due to </a:t>
              </a:r>
              <a:r>
                <a:rPr lang="it-IT" sz="2400" dirty="0" err="1" smtClean="0"/>
                <a:t>vortex</a:t>
              </a:r>
              <a:r>
                <a:rPr lang="it-IT" sz="2400" dirty="0" smtClean="0"/>
                <a:t> </a:t>
              </a:r>
              <a:r>
                <a:rPr lang="it-IT" sz="2400" dirty="0" err="1" smtClean="0"/>
                <a:t>crossing</a:t>
              </a:r>
              <a:endParaRPr lang="it-IT" sz="2400" dirty="0" smtClean="0"/>
            </a:p>
          </p:txBody>
        </p:sp>
        <p:sp>
          <p:nvSpPr>
            <p:cNvPr id="62" name="CasellaDiTesto 61"/>
            <p:cNvSpPr txBox="1"/>
            <p:nvPr/>
          </p:nvSpPr>
          <p:spPr>
            <a:xfrm>
              <a:off x="444654" y="5642801"/>
              <a:ext cx="3130450" cy="461665"/>
            </a:xfrm>
            <a:prstGeom prst="rect">
              <a:avLst/>
            </a:prstGeom>
            <a:noFill/>
          </p:spPr>
          <p:txBody>
            <a:bodyPr wrap="square" rtlCol="0">
              <a:spAutoFit/>
            </a:bodyPr>
            <a:lstStyle/>
            <a:p>
              <a:r>
                <a:rPr lang="en-US" sz="2400" i="1" dirty="0"/>
                <a:t>Yamashita  APL (2011)</a:t>
              </a:r>
            </a:p>
          </p:txBody>
        </p:sp>
      </p:grpSp>
      <p:grpSp>
        <p:nvGrpSpPr>
          <p:cNvPr id="9" name="Gruppo 10"/>
          <p:cNvGrpSpPr/>
          <p:nvPr/>
        </p:nvGrpSpPr>
        <p:grpSpPr>
          <a:xfrm>
            <a:off x="113947" y="3319892"/>
            <a:ext cx="8917200" cy="3024314"/>
            <a:chOff x="25739" y="1425756"/>
            <a:chExt cx="8716113" cy="2763930"/>
          </a:xfrm>
        </p:grpSpPr>
        <p:pic>
          <p:nvPicPr>
            <p:cNvPr id="6" name="Immagine 5"/>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518982" y="1953862"/>
              <a:ext cx="2794110" cy="1125907"/>
            </a:xfrm>
            <a:prstGeom prst="rect">
              <a:avLst/>
            </a:prstGeom>
          </p:spPr>
        </p:pic>
        <p:grpSp>
          <p:nvGrpSpPr>
            <p:cNvPr id="10" name="Gruppo 14"/>
            <p:cNvGrpSpPr/>
            <p:nvPr/>
          </p:nvGrpSpPr>
          <p:grpSpPr>
            <a:xfrm>
              <a:off x="3890572" y="1459661"/>
              <a:ext cx="4606125" cy="2706635"/>
              <a:chOff x="4072595" y="2691414"/>
              <a:chExt cx="6259522" cy="3670856"/>
            </a:xfrm>
          </p:grpSpPr>
          <p:grpSp>
            <p:nvGrpSpPr>
              <p:cNvPr id="11" name="Gruppo 12"/>
              <p:cNvGrpSpPr/>
              <p:nvPr/>
            </p:nvGrpSpPr>
            <p:grpSpPr>
              <a:xfrm>
                <a:off x="5595871" y="2691414"/>
                <a:ext cx="4736246" cy="3452635"/>
                <a:chOff x="5595871" y="2691414"/>
                <a:chExt cx="4736246" cy="3452635"/>
              </a:xfrm>
            </p:grpSpPr>
            <p:pic>
              <p:nvPicPr>
                <p:cNvPr id="31" name="Immagine 30"/>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5595871" y="2691414"/>
                  <a:ext cx="4736246" cy="3452635"/>
                </a:xfrm>
                <a:prstGeom prst="rect">
                  <a:avLst/>
                </a:prstGeom>
              </p:spPr>
            </p:pic>
            <p:sp>
              <p:nvSpPr>
                <p:cNvPr id="12" name="CasellaDiTesto 11"/>
                <p:cNvSpPr txBox="1"/>
                <p:nvPr/>
              </p:nvSpPr>
              <p:spPr>
                <a:xfrm>
                  <a:off x="6782438" y="2905586"/>
                  <a:ext cx="3459878" cy="1210518"/>
                </a:xfrm>
                <a:prstGeom prst="rect">
                  <a:avLst/>
                </a:prstGeom>
                <a:noFill/>
              </p:spPr>
              <p:txBody>
                <a:bodyPr wrap="square" rtlCol="0">
                  <a:spAutoFit/>
                </a:bodyPr>
                <a:lstStyle/>
                <a:p>
                  <a:pPr algn="r"/>
                  <a:r>
                    <a:rPr lang="en" sz="2000" dirty="0" smtClean="0">
                      <a:latin typeface="Trebuchet MS" panose="020B0603020202020204" pitchFamily="34" charset="0"/>
                    </a:rPr>
                    <a:t>I</a:t>
                  </a:r>
                  <a:r>
                    <a:rPr lang="en" sz="2000" baseline="-25000" dirty="0" smtClean="0">
                      <a:latin typeface="Trebuchet MS" panose="020B0603020202020204" pitchFamily="34" charset="0"/>
                    </a:rPr>
                    <a:t>b</a:t>
                  </a:r>
                  <a:r>
                    <a:rPr lang="en" sz="2000" dirty="0" smtClean="0">
                      <a:latin typeface="Trebuchet MS" panose="020B0603020202020204" pitchFamily="34" charset="0"/>
                    </a:rPr>
                    <a:t>~1-</a:t>
                  </a:r>
                  <a:r>
                    <a:rPr lang="el-GR" sz="2000" dirty="0" smtClean="0">
                      <a:latin typeface="Trebuchet MS" panose="020B0603020202020204" pitchFamily="34" charset="0"/>
                    </a:rPr>
                    <a:t>γ</a:t>
                  </a:r>
                  <a:r>
                    <a:rPr lang="en" sz="2000" dirty="0" smtClean="0">
                      <a:latin typeface="Trebuchet MS" panose="020B0603020202020204" pitchFamily="34" charset="0"/>
                    </a:rPr>
                    <a:t>E     </a:t>
                  </a:r>
                </a:p>
                <a:p>
                  <a:pPr algn="r"/>
                  <a:r>
                    <a:rPr lang="en" sz="1600" dirty="0" smtClean="0">
                      <a:latin typeface="Trebuchet MS" panose="020B0603020202020204" pitchFamily="34" charset="0"/>
                    </a:rPr>
                    <a:t>(needed to have a DE≈1%)</a:t>
                  </a:r>
                  <a:endParaRPr lang="en" sz="1600" dirty="0">
                    <a:latin typeface="Trebuchet MS" panose="020B0603020202020204" pitchFamily="34" charset="0"/>
                  </a:endParaRPr>
                </a:p>
              </p:txBody>
            </p:sp>
          </p:grpSp>
          <p:sp>
            <p:nvSpPr>
              <p:cNvPr id="32" name="CasellaDiTesto 31"/>
              <p:cNvSpPr txBox="1"/>
              <p:nvPr/>
            </p:nvSpPr>
            <p:spPr>
              <a:xfrm>
                <a:off x="4072595" y="5904492"/>
                <a:ext cx="4782451" cy="457778"/>
              </a:xfrm>
              <a:prstGeom prst="rect">
                <a:avLst/>
              </a:prstGeom>
              <a:noFill/>
            </p:spPr>
            <p:txBody>
              <a:bodyPr wrap="square" rtlCol="0">
                <a:spAutoFit/>
              </a:bodyPr>
              <a:lstStyle/>
              <a:p>
                <a:r>
                  <a:rPr lang="it-IT" i="1" dirty="0" err="1" smtClean="0">
                    <a:latin typeface="Trebuchet MS" panose="020B0603020202020204" pitchFamily="34" charset="0"/>
                  </a:rPr>
                  <a:t>Renema</a:t>
                </a:r>
                <a:r>
                  <a:rPr lang="it-IT" i="1" dirty="0" smtClean="0">
                    <a:latin typeface="Trebuchet MS" panose="020B0603020202020204" pitchFamily="34" charset="0"/>
                  </a:rPr>
                  <a:t> et al., PRL (2014)</a:t>
                </a:r>
                <a:endParaRPr lang="it-IT" i="1" dirty="0">
                  <a:latin typeface="Trebuchet MS" panose="020B0603020202020204" pitchFamily="34" charset="0"/>
                </a:endParaRPr>
              </a:p>
            </p:txBody>
          </p:sp>
        </p:grpSp>
        <p:sp>
          <p:nvSpPr>
            <p:cNvPr id="4" name="Rettangolo arrotondato 3"/>
            <p:cNvSpPr/>
            <p:nvPr/>
          </p:nvSpPr>
          <p:spPr bwMode="auto">
            <a:xfrm>
              <a:off x="25739" y="1425756"/>
              <a:ext cx="8716113" cy="2763930"/>
            </a:xfrm>
            <a:prstGeom prst="roundRect">
              <a:avLst/>
            </a:prstGeom>
            <a:noFill/>
            <a:ln w="25400"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it-IT" sz="1000" b="0" i="0" u="none" strike="noStrike" cap="none" normalizeH="0" baseline="0" smtClean="0">
                <a:ln>
                  <a:noFill/>
                </a:ln>
                <a:solidFill>
                  <a:schemeClr val="tx1"/>
                </a:solidFill>
                <a:effectLst/>
                <a:latin typeface="Arial" pitchFamily="34" charset="0"/>
              </a:endParaRPr>
            </a:p>
          </p:txBody>
        </p:sp>
        <p:sp>
          <p:nvSpPr>
            <p:cNvPr id="5" name="CasellaDiTesto 4"/>
            <p:cNvSpPr txBox="1"/>
            <p:nvPr/>
          </p:nvSpPr>
          <p:spPr>
            <a:xfrm>
              <a:off x="277718" y="1525791"/>
              <a:ext cx="609600" cy="421917"/>
            </a:xfrm>
            <a:prstGeom prst="rect">
              <a:avLst/>
            </a:prstGeom>
            <a:noFill/>
          </p:spPr>
          <p:txBody>
            <a:bodyPr wrap="square" rtlCol="0">
              <a:spAutoFit/>
            </a:bodyPr>
            <a:lstStyle/>
            <a:p>
              <a:r>
                <a:rPr lang="it-IT" sz="2400" dirty="0"/>
                <a:t>2</a:t>
              </a:r>
              <a:r>
                <a:rPr lang="it-IT" sz="2400" dirty="0" smtClean="0"/>
                <a:t>)</a:t>
              </a:r>
              <a:endParaRPr lang="it-IT" sz="2400" dirty="0"/>
            </a:p>
          </p:txBody>
        </p:sp>
        <p:sp>
          <p:nvSpPr>
            <p:cNvPr id="8" name="CasellaDiTesto 7"/>
            <p:cNvSpPr txBox="1"/>
            <p:nvPr/>
          </p:nvSpPr>
          <p:spPr>
            <a:xfrm>
              <a:off x="685800" y="1599115"/>
              <a:ext cx="2410378" cy="337534"/>
            </a:xfrm>
            <a:prstGeom prst="rect">
              <a:avLst/>
            </a:prstGeom>
            <a:noFill/>
          </p:spPr>
          <p:txBody>
            <a:bodyPr wrap="square" rtlCol="0">
              <a:spAutoFit/>
            </a:bodyPr>
            <a:lstStyle/>
            <a:p>
              <a:r>
                <a:rPr lang="it-IT" sz="1800" dirty="0" smtClean="0">
                  <a:latin typeface="Trebuchet MS" panose="020B0603020202020204" pitchFamily="34" charset="0"/>
                </a:rPr>
                <a:t> The model </a:t>
              </a:r>
              <a:r>
                <a:rPr lang="it-IT" sz="1800" dirty="0" err="1" smtClean="0">
                  <a:latin typeface="Trebuchet MS" panose="020B0603020202020204" pitchFamily="34" charset="0"/>
                </a:rPr>
                <a:t>predicts</a:t>
              </a:r>
              <a:r>
                <a:rPr lang="it-IT" sz="1800" dirty="0" smtClean="0">
                  <a:latin typeface="Trebuchet MS" panose="020B0603020202020204" pitchFamily="34" charset="0"/>
                </a:rPr>
                <a:t>:</a:t>
              </a:r>
            </a:p>
          </p:txBody>
        </p:sp>
        <p:grpSp>
          <p:nvGrpSpPr>
            <p:cNvPr id="13" name="Gruppo 63"/>
            <p:cNvGrpSpPr/>
            <p:nvPr/>
          </p:nvGrpSpPr>
          <p:grpSpPr>
            <a:xfrm>
              <a:off x="3192606" y="2136476"/>
              <a:ext cx="1808537" cy="511072"/>
              <a:chOff x="3290818" y="3171185"/>
              <a:chExt cx="1808537" cy="511072"/>
            </a:xfrm>
          </p:grpSpPr>
          <p:sp>
            <p:nvSpPr>
              <p:cNvPr id="65" name="CasellaDiTesto 64"/>
              <p:cNvSpPr txBox="1"/>
              <p:nvPr/>
            </p:nvSpPr>
            <p:spPr>
              <a:xfrm>
                <a:off x="3472773" y="3171185"/>
                <a:ext cx="1325873" cy="478173"/>
              </a:xfrm>
              <a:prstGeom prst="rect">
                <a:avLst/>
              </a:prstGeom>
              <a:noFill/>
            </p:spPr>
            <p:txBody>
              <a:bodyPr wrap="none" rtlCol="0">
                <a:spAutoFit/>
              </a:bodyPr>
              <a:lstStyle/>
              <a:p>
                <a:r>
                  <a:rPr lang="en-US" sz="2800" smtClean="0">
                    <a:solidFill>
                      <a:srgbClr val="C00000"/>
                    </a:solidFill>
                    <a:latin typeface="Trebuchet MS" panose="020B0603020202020204" pitchFamily="34" charset="0"/>
                  </a:rPr>
                  <a:t>instead</a:t>
                </a:r>
                <a:endParaRPr lang="en-US" sz="2800">
                  <a:solidFill>
                    <a:srgbClr val="C00000"/>
                  </a:solidFill>
                  <a:latin typeface="Trebuchet MS" panose="020B0603020202020204" pitchFamily="34" charset="0"/>
                </a:endParaRPr>
              </a:p>
            </p:txBody>
          </p:sp>
          <p:cxnSp>
            <p:nvCxnSpPr>
              <p:cNvPr id="66" name="Connettore 2 65"/>
              <p:cNvCxnSpPr/>
              <p:nvPr/>
            </p:nvCxnSpPr>
            <p:spPr bwMode="auto">
              <a:xfrm>
                <a:off x="3290818" y="3682257"/>
                <a:ext cx="1808537" cy="0"/>
              </a:xfrm>
              <a:prstGeom prst="straightConnector1">
                <a:avLst/>
              </a:prstGeom>
              <a:noFill/>
              <a:ln w="53975" cap="flat" cmpd="sng" algn="ctr">
                <a:solidFill>
                  <a:srgbClr val="C00000"/>
                </a:solidFill>
                <a:prstDash val="solid"/>
                <a:round/>
                <a:headEnd type="none" w="med" len="med"/>
                <a:tailEnd type="triangle"/>
              </a:ln>
              <a:effectLst/>
            </p:spPr>
          </p:cxnSp>
        </p:grpSp>
      </p:grpSp>
      <p:sp>
        <p:nvSpPr>
          <p:cNvPr id="28" name="Titolo 1"/>
          <p:cNvSpPr>
            <a:spLocks noGrp="1"/>
          </p:cNvSpPr>
          <p:nvPr>
            <p:ph type="title"/>
          </p:nvPr>
        </p:nvSpPr>
        <p:spPr>
          <a:xfrm>
            <a:off x="914400" y="274638"/>
            <a:ext cx="8229600" cy="1143000"/>
          </a:xfrm>
        </p:spPr>
        <p:txBody>
          <a:bodyPr>
            <a:normAutofit fontScale="90000"/>
          </a:bodyPr>
          <a:lstStyle/>
          <a:p>
            <a:r>
              <a:rPr lang="en-GB" dirty="0" smtClean="0"/>
              <a:t>Limits of the Normal-Core Hotspot Model</a:t>
            </a:r>
            <a:endParaRPr lang="en-GB" dirty="0"/>
          </a:p>
        </p:txBody>
      </p:sp>
      <p:sp>
        <p:nvSpPr>
          <p:cNvPr id="26" name="CasellaDiTesto 25"/>
          <p:cNvSpPr txBox="1"/>
          <p:nvPr/>
        </p:nvSpPr>
        <p:spPr>
          <a:xfrm>
            <a:off x="323528" y="5085184"/>
            <a:ext cx="4896544" cy="1200329"/>
          </a:xfrm>
          <a:prstGeom prst="rect">
            <a:avLst/>
          </a:prstGeom>
          <a:noFill/>
        </p:spPr>
        <p:txBody>
          <a:bodyPr wrap="square" rtlCol="0">
            <a:spAutoFit/>
          </a:bodyPr>
          <a:lstStyle/>
          <a:p>
            <a:r>
              <a:rPr lang="en-US" sz="2400" dirty="0" smtClean="0"/>
              <a:t>A detection event need J&gt;J</a:t>
            </a:r>
            <a:r>
              <a:rPr lang="en-US" sz="2400" baseline="-25000" dirty="0" smtClean="0"/>
              <a:t>C</a:t>
            </a:r>
            <a:r>
              <a:rPr lang="en-US" sz="2400" dirty="0" smtClean="0"/>
              <a:t> (close the hotspot), 2i.e.  </a:t>
            </a:r>
            <a:r>
              <a:rPr lang="en-US" sz="2400" dirty="0" err="1" smtClean="0"/>
              <a:t>I</a:t>
            </a:r>
            <a:r>
              <a:rPr lang="en-US" sz="2400" baseline="-25000" dirty="0" err="1" smtClean="0"/>
              <a:t>b</a:t>
            </a:r>
            <a:r>
              <a:rPr lang="en-US" sz="2400" dirty="0" smtClean="0"/>
              <a:t>/</a:t>
            </a:r>
            <a:r>
              <a:rPr lang="en-US" sz="2400" dirty="0" err="1" smtClean="0"/>
              <a:t>I</a:t>
            </a:r>
            <a:r>
              <a:rPr lang="en-US" sz="2400" baseline="-25000" dirty="0" err="1" smtClean="0"/>
              <a:t>c</a:t>
            </a:r>
            <a:r>
              <a:rPr lang="en-US" sz="2400" dirty="0" smtClean="0"/>
              <a:t>&gt; 1- </a:t>
            </a:r>
            <a:r>
              <a:rPr lang="en-US" sz="2400" dirty="0" err="1" smtClean="0"/>
              <a:t>d</a:t>
            </a:r>
            <a:r>
              <a:rPr lang="en-US" sz="2400" baseline="-25000" dirty="0" err="1" smtClean="0"/>
              <a:t>hs</a:t>
            </a:r>
            <a:r>
              <a:rPr lang="en-US" sz="2400" dirty="0" smtClean="0"/>
              <a:t>/w. </a:t>
            </a:r>
          </a:p>
          <a:p>
            <a:r>
              <a:rPr lang="en-US" sz="2400" dirty="0" err="1" smtClean="0"/>
              <a:t>d</a:t>
            </a:r>
            <a:r>
              <a:rPr lang="en-US" sz="2400" baseline="-25000" dirty="0" err="1" smtClean="0"/>
              <a:t>hs</a:t>
            </a:r>
            <a:r>
              <a:rPr lang="en-US" sz="2400" dirty="0" smtClean="0"/>
              <a:t>~ E</a:t>
            </a:r>
            <a:r>
              <a:rPr lang="en-US" sz="2400" baseline="30000" dirty="0" smtClean="0"/>
              <a:t>1/2</a:t>
            </a:r>
            <a:r>
              <a:rPr lang="en-US" sz="2400" dirty="0" smtClean="0"/>
              <a:t> the hotspot diameter</a:t>
            </a:r>
            <a:endParaRPr lang="en-US" sz="2400" dirty="0"/>
          </a:p>
        </p:txBody>
      </p:sp>
    </p:spTree>
    <p:extLst>
      <p:ext uri="{BB962C8B-B14F-4D97-AF65-F5344CB8AC3E}">
        <p14:creationId xmlns="" xmlns:p14="http://schemas.microsoft.com/office/powerpoint/2010/main" val="319749377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uppo 2"/>
          <p:cNvGrpSpPr/>
          <p:nvPr/>
        </p:nvGrpSpPr>
        <p:grpSpPr>
          <a:xfrm>
            <a:off x="4797242" y="913538"/>
            <a:ext cx="3798668" cy="3862128"/>
            <a:chOff x="4987160" y="720219"/>
            <a:chExt cx="3860262" cy="3925897"/>
          </a:xfrm>
        </p:grpSpPr>
        <p:pic>
          <p:nvPicPr>
            <p:cNvPr id="8" name="Immagine 7"/>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4987160" y="720219"/>
              <a:ext cx="3860262" cy="3446072"/>
            </a:xfrm>
            <a:prstGeom prst="rect">
              <a:avLst/>
            </a:prstGeom>
          </p:spPr>
        </p:pic>
        <p:grpSp>
          <p:nvGrpSpPr>
            <p:cNvPr id="6" name="Gruppo 27"/>
            <p:cNvGrpSpPr/>
            <p:nvPr/>
          </p:nvGrpSpPr>
          <p:grpSpPr>
            <a:xfrm>
              <a:off x="5181468" y="919435"/>
              <a:ext cx="3343491" cy="3726681"/>
              <a:chOff x="5134457" y="728177"/>
              <a:chExt cx="3343491" cy="3726681"/>
            </a:xfrm>
          </p:grpSpPr>
          <p:grpSp>
            <p:nvGrpSpPr>
              <p:cNvPr id="7" name="Gruppo 41"/>
              <p:cNvGrpSpPr/>
              <p:nvPr/>
            </p:nvGrpSpPr>
            <p:grpSpPr>
              <a:xfrm>
                <a:off x="5134457" y="728177"/>
                <a:ext cx="3343491" cy="3726681"/>
                <a:chOff x="5444132" y="1132605"/>
                <a:chExt cx="3039822" cy="3382161"/>
              </a:xfrm>
            </p:grpSpPr>
            <p:grpSp>
              <p:nvGrpSpPr>
                <p:cNvPr id="9" name="Gruppo 29"/>
                <p:cNvGrpSpPr/>
                <p:nvPr/>
              </p:nvGrpSpPr>
              <p:grpSpPr>
                <a:xfrm>
                  <a:off x="5444132" y="1132605"/>
                  <a:ext cx="3039822" cy="3382161"/>
                  <a:chOff x="4610498" y="1174689"/>
                  <a:chExt cx="3039822" cy="3382161"/>
                </a:xfrm>
              </p:grpSpPr>
              <p:grpSp>
                <p:nvGrpSpPr>
                  <p:cNvPr id="10" name="Gruppo 8"/>
                  <p:cNvGrpSpPr/>
                  <p:nvPr/>
                </p:nvGrpSpPr>
                <p:grpSpPr>
                  <a:xfrm>
                    <a:off x="4610498" y="1174689"/>
                    <a:ext cx="3039822" cy="3382161"/>
                    <a:chOff x="4638589" y="1289452"/>
                    <a:chExt cx="3039822" cy="3382161"/>
                  </a:xfrm>
                </p:grpSpPr>
                <p:sp>
                  <p:nvSpPr>
                    <p:cNvPr id="5" name="CasellaDiTesto 4"/>
                    <p:cNvSpPr txBox="1"/>
                    <p:nvPr/>
                  </p:nvSpPr>
                  <p:spPr>
                    <a:xfrm>
                      <a:off x="4852589" y="4359284"/>
                      <a:ext cx="2825822" cy="312329"/>
                    </a:xfrm>
                    <a:prstGeom prst="rect">
                      <a:avLst/>
                    </a:prstGeom>
                    <a:noFill/>
                  </p:spPr>
                  <p:txBody>
                    <a:bodyPr wrap="square" rtlCol="0">
                      <a:spAutoFit/>
                    </a:bodyPr>
                    <a:lstStyle/>
                    <a:p>
                      <a:r>
                        <a:rPr lang="en-US" sz="1600" i="1" dirty="0">
                          <a:latin typeface="Trebuchet MS" panose="020B0603020202020204" pitchFamily="34" charset="0"/>
                        </a:rPr>
                        <a:t>A. Semenov et al  2008</a:t>
                      </a:r>
                    </a:p>
                  </p:txBody>
                </p:sp>
                <p:sp>
                  <p:nvSpPr>
                    <p:cNvPr id="24" name="CasellaDiTesto 23"/>
                    <p:cNvSpPr txBox="1"/>
                    <p:nvPr/>
                  </p:nvSpPr>
                  <p:spPr>
                    <a:xfrm rot="16200000">
                      <a:off x="3418974" y="2509067"/>
                      <a:ext cx="2801772" cy="362541"/>
                    </a:xfrm>
                    <a:prstGeom prst="rect">
                      <a:avLst/>
                    </a:prstGeom>
                    <a:solidFill>
                      <a:schemeClr val="bg1"/>
                    </a:solidFill>
                  </p:spPr>
                  <p:txBody>
                    <a:bodyPr wrap="square" rtlCol="0">
                      <a:spAutoFit/>
                    </a:bodyPr>
                    <a:lstStyle/>
                    <a:p>
                      <a:r>
                        <a:rPr lang="en-US" sz="2000" dirty="0" smtClean="0">
                          <a:latin typeface="+mj-lt"/>
                        </a:rPr>
                        <a:t> Detection efficiency</a:t>
                      </a:r>
                      <a:endParaRPr lang="en-US" sz="2000" dirty="0">
                        <a:latin typeface="+mj-lt"/>
                      </a:endParaRPr>
                    </a:p>
                  </p:txBody>
                </p:sp>
              </p:grpSp>
              <p:cxnSp>
                <p:nvCxnSpPr>
                  <p:cNvPr id="26" name="Connettore 2 25"/>
                  <p:cNvCxnSpPr/>
                  <p:nvPr/>
                </p:nvCxnSpPr>
                <p:spPr>
                  <a:xfrm flipV="1">
                    <a:off x="5184074" y="3056746"/>
                    <a:ext cx="3918" cy="28302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Connettore 2 28"/>
                  <p:cNvCxnSpPr/>
                  <p:nvPr/>
                </p:nvCxnSpPr>
                <p:spPr>
                  <a:xfrm flipH="1">
                    <a:off x="7177339" y="3216668"/>
                    <a:ext cx="334103" cy="4420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
              <p:nvSpPr>
                <p:cNvPr id="41" name="CasellaDiTesto 40"/>
                <p:cNvSpPr txBox="1"/>
                <p:nvPr/>
              </p:nvSpPr>
              <p:spPr>
                <a:xfrm>
                  <a:off x="6077678" y="3769680"/>
                  <a:ext cx="2284636" cy="400110"/>
                </a:xfrm>
                <a:prstGeom prst="rect">
                  <a:avLst/>
                </a:prstGeom>
                <a:solidFill>
                  <a:schemeClr val="bg1"/>
                </a:solidFill>
              </p:spPr>
              <p:txBody>
                <a:bodyPr wrap="square" rtlCol="0">
                  <a:spAutoFit/>
                </a:bodyPr>
                <a:lstStyle/>
                <a:p>
                  <a:r>
                    <a:rPr lang="en-US" sz="2000" dirty="0" smtClean="0">
                      <a:latin typeface="+mj-lt"/>
                    </a:rPr>
                    <a:t>Wavelength (nm)</a:t>
                  </a:r>
                  <a:endParaRPr lang="en-US" sz="2000" dirty="0">
                    <a:latin typeface="+mj-lt"/>
                  </a:endParaRPr>
                </a:p>
              </p:txBody>
            </p:sp>
          </p:grpSp>
          <p:cxnSp>
            <p:nvCxnSpPr>
              <p:cNvPr id="39" name="Connettore 2 38"/>
              <p:cNvCxnSpPr/>
              <p:nvPr/>
            </p:nvCxnSpPr>
            <p:spPr>
              <a:xfrm flipV="1">
                <a:off x="7557732" y="2417731"/>
                <a:ext cx="578927" cy="675684"/>
              </a:xfrm>
              <a:prstGeom prst="straightConnector1">
                <a:avLst/>
              </a:prstGeom>
              <a:ln w="53975">
                <a:gradFill>
                  <a:gsLst>
                    <a:gs pos="0">
                      <a:schemeClr val="accent1">
                        <a:lumMod val="5000"/>
                        <a:lumOff val="95000"/>
                      </a:schemeClr>
                    </a:gs>
                    <a:gs pos="58000">
                      <a:srgbClr val="D06B7C"/>
                    </a:gs>
                    <a:gs pos="100000">
                      <a:srgbClr val="FF0000"/>
                    </a:gs>
                    <a:gs pos="1000">
                      <a:schemeClr val="accent1">
                        <a:lumMod val="45000"/>
                        <a:lumOff val="55000"/>
                      </a:schemeClr>
                    </a:gs>
                    <a:gs pos="15000">
                      <a:schemeClr val="accent1">
                        <a:lumMod val="45000"/>
                        <a:lumOff val="55000"/>
                      </a:schemeClr>
                    </a:gs>
                    <a:gs pos="100000">
                      <a:schemeClr val="accent1">
                        <a:lumMod val="30000"/>
                        <a:lumOff val="70000"/>
                      </a:schemeClr>
                    </a:gs>
                  </a:gsLst>
                  <a:lin ang="5400000" scaled="1"/>
                </a:gradFill>
                <a:tailEnd type="triangle"/>
              </a:ln>
            </p:spPr>
            <p:style>
              <a:lnRef idx="1">
                <a:schemeClr val="dk1"/>
              </a:lnRef>
              <a:fillRef idx="0">
                <a:schemeClr val="dk1"/>
              </a:fillRef>
              <a:effectRef idx="0">
                <a:schemeClr val="dk1"/>
              </a:effectRef>
              <a:fontRef idx="minor">
                <a:schemeClr val="tx1"/>
              </a:fontRef>
            </p:style>
          </p:cxnSp>
          <p:sp>
            <p:nvSpPr>
              <p:cNvPr id="27" name="CasellaDiTesto 26"/>
              <p:cNvSpPr txBox="1"/>
              <p:nvPr/>
            </p:nvSpPr>
            <p:spPr>
              <a:xfrm>
                <a:off x="6509779" y="2592177"/>
                <a:ext cx="1038549" cy="830997"/>
              </a:xfrm>
              <a:prstGeom prst="rect">
                <a:avLst/>
              </a:prstGeom>
              <a:noFill/>
            </p:spPr>
            <p:txBody>
              <a:bodyPr wrap="square" rtlCol="0">
                <a:spAutoFit/>
              </a:bodyPr>
              <a:lstStyle/>
              <a:p>
                <a:r>
                  <a:rPr lang="en-US" sz="1600" b="0" dirty="0" err="1" smtClean="0">
                    <a:latin typeface="Tw Cen MT" panose="020B0602020104020603" pitchFamily="34" charset="0"/>
                  </a:rPr>
                  <a:t>I</a:t>
                </a:r>
                <a:r>
                  <a:rPr lang="en-US" sz="1600" b="0" baseline="-25000" dirty="0" err="1" smtClean="0">
                    <a:latin typeface="Tw Cen MT" panose="020B0602020104020603" pitchFamily="34" charset="0"/>
                  </a:rPr>
                  <a:t>b</a:t>
                </a:r>
                <a:r>
                  <a:rPr lang="en-US" sz="1600" b="0" dirty="0" smtClean="0">
                    <a:latin typeface="Tw Cen MT" panose="020B0602020104020603" pitchFamily="34" charset="0"/>
                  </a:rPr>
                  <a:t> from 0.79 to 0.98 </a:t>
                </a:r>
                <a:r>
                  <a:rPr lang="en-US" sz="1600" b="0" dirty="0" err="1" smtClean="0">
                    <a:latin typeface="Tw Cen MT" panose="020B0602020104020603" pitchFamily="34" charset="0"/>
                  </a:rPr>
                  <a:t>Ic</a:t>
                </a:r>
                <a:endParaRPr lang="en-US" sz="1600" b="0" dirty="0">
                  <a:latin typeface="Tw Cen MT" panose="020B0602020104020603" pitchFamily="34" charset="0"/>
                </a:endParaRPr>
              </a:p>
            </p:txBody>
          </p:sp>
        </p:grpSp>
      </p:grpSp>
      <p:sp>
        <p:nvSpPr>
          <p:cNvPr id="25" name="CasellaDiTesto 24"/>
          <p:cNvSpPr txBox="1"/>
          <p:nvPr/>
        </p:nvSpPr>
        <p:spPr>
          <a:xfrm>
            <a:off x="475737" y="1534140"/>
            <a:ext cx="4206423" cy="3046988"/>
          </a:xfrm>
          <a:prstGeom prst="rect">
            <a:avLst/>
          </a:prstGeom>
          <a:noFill/>
          <a:ln>
            <a:noFill/>
          </a:ln>
        </p:spPr>
        <p:txBody>
          <a:bodyPr wrap="square" rtlCol="0">
            <a:spAutoFit/>
          </a:bodyPr>
          <a:lstStyle/>
          <a:p>
            <a:pPr lvl="0"/>
            <a:r>
              <a:rPr lang="it-IT" sz="2400" dirty="0" smtClean="0">
                <a:solidFill>
                  <a:srgbClr val="000000"/>
                </a:solidFill>
              </a:rPr>
              <a:t>3) </a:t>
            </a:r>
            <a:r>
              <a:rPr lang="en-US" sz="2400" dirty="0" smtClean="0"/>
              <a:t>The model predicts a sharp spectral cut-off of the DE with the photon energy.</a:t>
            </a:r>
          </a:p>
          <a:p>
            <a:pPr marL="285750" indent="-285750">
              <a:buFont typeface="Arial" panose="020B0604020202020204" pitchFamily="34" charset="0"/>
              <a:buChar char="•"/>
            </a:pPr>
            <a:endParaRPr lang="en-US" sz="2400" dirty="0" smtClean="0"/>
          </a:p>
          <a:p>
            <a:pPr marL="285750" indent="-285750">
              <a:buFont typeface="Arial" panose="020B0604020202020204" pitchFamily="34" charset="0"/>
              <a:buChar char="•"/>
            </a:pPr>
            <a:endParaRPr lang="en-US" sz="2400" dirty="0" smtClean="0"/>
          </a:p>
          <a:p>
            <a:r>
              <a:rPr lang="en-US" sz="2400" dirty="0" smtClean="0">
                <a:solidFill>
                  <a:srgbClr val="C00000"/>
                </a:solidFill>
              </a:rPr>
              <a:t>Reason:</a:t>
            </a:r>
            <a:r>
              <a:rPr lang="en-US" sz="2400" dirty="0" smtClean="0"/>
              <a:t> At low energies the hotspot size to small to  trigger the resistive transition</a:t>
            </a:r>
          </a:p>
        </p:txBody>
      </p:sp>
      <p:sp>
        <p:nvSpPr>
          <p:cNvPr id="22" name="Segnaposto piè di pagina 21"/>
          <p:cNvSpPr>
            <a:spLocks noGrp="1"/>
          </p:cNvSpPr>
          <p:nvPr>
            <p:ph type="ftr" sz="quarter" idx="11"/>
          </p:nvPr>
        </p:nvSpPr>
        <p:spPr/>
        <p:txBody>
          <a:bodyPr/>
          <a:lstStyle/>
          <a:p>
            <a:r>
              <a:rPr lang="it-IT" smtClean="0"/>
              <a:t>A. Gaggero, 01/10/2020, Genova</a:t>
            </a:r>
            <a:endParaRPr lang="en-US"/>
          </a:p>
        </p:txBody>
      </p:sp>
      <p:sp>
        <p:nvSpPr>
          <p:cNvPr id="32" name="Rettangolo arrotondato 31"/>
          <p:cNvSpPr/>
          <p:nvPr/>
        </p:nvSpPr>
        <p:spPr bwMode="auto">
          <a:xfrm>
            <a:off x="152400" y="1456296"/>
            <a:ext cx="8763000" cy="3420000"/>
          </a:xfrm>
          <a:prstGeom prst="roundRect">
            <a:avLst/>
          </a:prstGeom>
          <a:noFill/>
          <a:ln w="25400"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it-IT" sz="1000" b="0" i="0" u="none" strike="noStrike" cap="none" normalizeH="0" baseline="0" smtClean="0">
              <a:ln>
                <a:noFill/>
              </a:ln>
              <a:solidFill>
                <a:schemeClr val="tx1"/>
              </a:solidFill>
              <a:effectLst/>
              <a:latin typeface="Arial" pitchFamily="34" charset="0"/>
            </a:endParaRPr>
          </a:p>
        </p:txBody>
      </p:sp>
      <p:grpSp>
        <p:nvGrpSpPr>
          <p:cNvPr id="11" name="Gruppo 16"/>
          <p:cNvGrpSpPr/>
          <p:nvPr/>
        </p:nvGrpSpPr>
        <p:grpSpPr>
          <a:xfrm>
            <a:off x="3139912" y="2305961"/>
            <a:ext cx="1808537" cy="572762"/>
            <a:chOff x="3352800" y="3607471"/>
            <a:chExt cx="1808537" cy="572762"/>
          </a:xfrm>
        </p:grpSpPr>
        <p:sp>
          <p:nvSpPr>
            <p:cNvPr id="4" name="CasellaDiTesto 3"/>
            <p:cNvSpPr txBox="1"/>
            <p:nvPr/>
          </p:nvSpPr>
          <p:spPr>
            <a:xfrm>
              <a:off x="3413288" y="3607471"/>
              <a:ext cx="1596842" cy="523220"/>
            </a:xfrm>
            <a:prstGeom prst="rect">
              <a:avLst/>
            </a:prstGeom>
            <a:noFill/>
          </p:spPr>
          <p:txBody>
            <a:bodyPr wrap="square" rtlCol="0">
              <a:spAutoFit/>
            </a:bodyPr>
            <a:lstStyle/>
            <a:p>
              <a:r>
                <a:rPr lang="en-US" sz="2800" smtClean="0">
                  <a:solidFill>
                    <a:srgbClr val="C00000"/>
                  </a:solidFill>
                </a:rPr>
                <a:t>instead</a:t>
              </a:r>
              <a:endParaRPr lang="en-US" sz="2800">
                <a:solidFill>
                  <a:srgbClr val="C00000"/>
                </a:solidFill>
              </a:endParaRPr>
            </a:p>
          </p:txBody>
        </p:sp>
        <p:cxnSp>
          <p:nvCxnSpPr>
            <p:cNvPr id="16" name="Connettore 2 15"/>
            <p:cNvCxnSpPr/>
            <p:nvPr/>
          </p:nvCxnSpPr>
          <p:spPr bwMode="auto">
            <a:xfrm>
              <a:off x="3352800" y="4180233"/>
              <a:ext cx="1808537" cy="0"/>
            </a:xfrm>
            <a:prstGeom prst="straightConnector1">
              <a:avLst/>
            </a:prstGeom>
            <a:noFill/>
            <a:ln w="53975" cap="flat" cmpd="sng" algn="ctr">
              <a:solidFill>
                <a:srgbClr val="C00000"/>
              </a:solidFill>
              <a:prstDash val="solid"/>
              <a:round/>
              <a:headEnd type="none" w="med" len="med"/>
              <a:tailEnd type="triangle"/>
            </a:ln>
            <a:effectLst/>
          </p:spPr>
        </p:cxnSp>
      </p:grpSp>
      <p:sp>
        <p:nvSpPr>
          <p:cNvPr id="30" name="Titolo 1"/>
          <p:cNvSpPr>
            <a:spLocks noGrp="1"/>
          </p:cNvSpPr>
          <p:nvPr>
            <p:ph type="title"/>
          </p:nvPr>
        </p:nvSpPr>
        <p:spPr>
          <a:xfrm>
            <a:off x="914400" y="274638"/>
            <a:ext cx="8229600" cy="1143000"/>
          </a:xfrm>
        </p:spPr>
        <p:txBody>
          <a:bodyPr>
            <a:normAutofit fontScale="90000"/>
          </a:bodyPr>
          <a:lstStyle/>
          <a:p>
            <a:r>
              <a:rPr lang="en-GB" dirty="0" smtClean="0"/>
              <a:t>Limits of the Normal-Core Hotspot Model</a:t>
            </a:r>
            <a:endParaRPr lang="en-GB" dirty="0"/>
          </a:p>
        </p:txBody>
      </p:sp>
    </p:spTree>
    <p:extLst>
      <p:ext uri="{BB962C8B-B14F-4D97-AF65-F5344CB8AC3E}">
        <p14:creationId xmlns="" xmlns:p14="http://schemas.microsoft.com/office/powerpoint/2010/main" val="42620870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Segnaposto piè di pagina 27"/>
          <p:cNvSpPr>
            <a:spLocks noGrp="1"/>
          </p:cNvSpPr>
          <p:nvPr>
            <p:ph type="ftr" sz="quarter" idx="11"/>
          </p:nvPr>
        </p:nvSpPr>
        <p:spPr/>
        <p:txBody>
          <a:bodyPr/>
          <a:lstStyle/>
          <a:p>
            <a:r>
              <a:rPr lang="it-IT" smtClean="0"/>
              <a:t>A. Gaggero, 01/10/2020, Genova</a:t>
            </a:r>
            <a:endParaRPr lang="en-US"/>
          </a:p>
        </p:txBody>
      </p:sp>
      <p:grpSp>
        <p:nvGrpSpPr>
          <p:cNvPr id="3" name="Gruppo 5"/>
          <p:cNvGrpSpPr/>
          <p:nvPr/>
        </p:nvGrpSpPr>
        <p:grpSpPr>
          <a:xfrm>
            <a:off x="4555086" y="2099428"/>
            <a:ext cx="4423545" cy="3984340"/>
            <a:chOff x="3866276" y="1744541"/>
            <a:chExt cx="4781933" cy="4290727"/>
          </a:xfrm>
        </p:grpSpPr>
        <p:grpSp>
          <p:nvGrpSpPr>
            <p:cNvPr id="4" name="Gruppo 2"/>
            <p:cNvGrpSpPr/>
            <p:nvPr/>
          </p:nvGrpSpPr>
          <p:grpSpPr>
            <a:xfrm>
              <a:off x="3866276" y="1744541"/>
              <a:ext cx="4781933" cy="4290727"/>
              <a:chOff x="4754795" y="1930404"/>
              <a:chExt cx="4495271" cy="4050125"/>
            </a:xfrm>
          </p:grpSpPr>
          <p:pic>
            <p:nvPicPr>
              <p:cNvPr id="8" name="Immagine 7"/>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4754795" y="1930404"/>
                <a:ext cx="4495271" cy="4012946"/>
              </a:xfrm>
              <a:prstGeom prst="rect">
                <a:avLst/>
              </a:prstGeom>
            </p:spPr>
          </p:pic>
          <p:grpSp>
            <p:nvGrpSpPr>
              <p:cNvPr id="6" name="Gruppo 27"/>
              <p:cNvGrpSpPr/>
              <p:nvPr/>
            </p:nvGrpSpPr>
            <p:grpSpPr>
              <a:xfrm>
                <a:off x="4902782" y="2320772"/>
                <a:ext cx="4075306" cy="3659757"/>
                <a:chOff x="4855771" y="2129514"/>
                <a:chExt cx="4075306" cy="3659757"/>
              </a:xfrm>
            </p:grpSpPr>
            <p:grpSp>
              <p:nvGrpSpPr>
                <p:cNvPr id="9" name="Gruppo 41"/>
                <p:cNvGrpSpPr/>
                <p:nvPr/>
              </p:nvGrpSpPr>
              <p:grpSpPr>
                <a:xfrm>
                  <a:off x="4855771" y="2129514"/>
                  <a:ext cx="4075306" cy="3659757"/>
                  <a:chOff x="5190758" y="2404393"/>
                  <a:chExt cx="3705170" cy="3321424"/>
                </a:xfrm>
              </p:grpSpPr>
              <p:grpSp>
                <p:nvGrpSpPr>
                  <p:cNvPr id="10" name="Gruppo 29"/>
                  <p:cNvGrpSpPr/>
                  <p:nvPr/>
                </p:nvGrpSpPr>
                <p:grpSpPr>
                  <a:xfrm>
                    <a:off x="5190758" y="2404393"/>
                    <a:ext cx="3705170" cy="2801772"/>
                    <a:chOff x="4357124" y="2446477"/>
                    <a:chExt cx="3705170" cy="2801772"/>
                  </a:xfrm>
                </p:grpSpPr>
                <p:grpSp>
                  <p:nvGrpSpPr>
                    <p:cNvPr id="13" name="Gruppo 13"/>
                    <p:cNvGrpSpPr/>
                    <p:nvPr/>
                  </p:nvGrpSpPr>
                  <p:grpSpPr>
                    <a:xfrm>
                      <a:off x="4357124" y="2446477"/>
                      <a:ext cx="3705170" cy="2801772"/>
                      <a:chOff x="4461560" y="2715227"/>
                      <a:chExt cx="3705170" cy="2801772"/>
                    </a:xfrm>
                  </p:grpSpPr>
                  <p:grpSp>
                    <p:nvGrpSpPr>
                      <p:cNvPr id="14" name="Gruppo 8"/>
                      <p:cNvGrpSpPr/>
                      <p:nvPr/>
                    </p:nvGrpSpPr>
                    <p:grpSpPr>
                      <a:xfrm>
                        <a:off x="4461560" y="2715227"/>
                        <a:ext cx="3705170" cy="2801772"/>
                        <a:chOff x="4385215" y="2561240"/>
                        <a:chExt cx="3705170" cy="2801772"/>
                      </a:xfrm>
                    </p:grpSpPr>
                    <p:sp>
                      <p:nvSpPr>
                        <p:cNvPr id="5" name="CasellaDiTesto 4"/>
                        <p:cNvSpPr txBox="1"/>
                        <p:nvPr/>
                      </p:nvSpPr>
                      <p:spPr>
                        <a:xfrm>
                          <a:off x="5264562" y="2600719"/>
                          <a:ext cx="2825823" cy="340723"/>
                        </a:xfrm>
                        <a:prstGeom prst="rect">
                          <a:avLst/>
                        </a:prstGeom>
                        <a:noFill/>
                      </p:spPr>
                      <p:txBody>
                        <a:bodyPr wrap="square" rtlCol="0">
                          <a:spAutoFit/>
                        </a:bodyPr>
                        <a:lstStyle/>
                        <a:p>
                          <a:r>
                            <a:rPr lang="en-US" sz="1800" b="0" i="1" dirty="0" smtClean="0">
                              <a:latin typeface="Trebuchet MS" panose="020B0603020202020204" pitchFamily="34" charset="0"/>
                            </a:rPr>
                            <a:t>A. Semenov et al  2008</a:t>
                          </a:r>
                          <a:endParaRPr lang="en-US" sz="1800" b="0" i="1" dirty="0">
                            <a:latin typeface="Trebuchet MS" panose="020B0603020202020204" pitchFamily="34" charset="0"/>
                          </a:endParaRPr>
                        </a:p>
                      </p:txBody>
                    </p:sp>
                    <p:sp>
                      <p:nvSpPr>
                        <p:cNvPr id="24" name="CasellaDiTesto 23"/>
                        <p:cNvSpPr txBox="1"/>
                        <p:nvPr/>
                      </p:nvSpPr>
                      <p:spPr>
                        <a:xfrm rot="16200000">
                          <a:off x="3165600" y="3780855"/>
                          <a:ext cx="2801772" cy="362541"/>
                        </a:xfrm>
                        <a:prstGeom prst="rect">
                          <a:avLst/>
                        </a:prstGeom>
                        <a:solidFill>
                          <a:schemeClr val="bg1"/>
                        </a:solidFill>
                      </p:spPr>
                      <p:txBody>
                        <a:bodyPr wrap="square" rtlCol="0">
                          <a:spAutoFit/>
                        </a:bodyPr>
                        <a:lstStyle/>
                        <a:p>
                          <a:r>
                            <a:rPr lang="en-US" sz="2000" dirty="0" smtClean="0">
                              <a:latin typeface="+mj-lt"/>
                            </a:rPr>
                            <a:t> Detection efficiency</a:t>
                          </a:r>
                          <a:endParaRPr lang="en-US" sz="2000" dirty="0">
                            <a:latin typeface="+mj-lt"/>
                          </a:endParaRPr>
                        </a:p>
                      </p:txBody>
                    </p:sp>
                  </p:grpSp>
                  <p:sp>
                    <p:nvSpPr>
                      <p:cNvPr id="11" name="CasellaDiTesto 10"/>
                      <p:cNvSpPr txBox="1"/>
                      <p:nvPr/>
                    </p:nvSpPr>
                    <p:spPr>
                      <a:xfrm>
                        <a:off x="5224426" y="3484698"/>
                        <a:ext cx="914424" cy="482690"/>
                      </a:xfrm>
                      <a:prstGeom prst="rect">
                        <a:avLst/>
                      </a:prstGeom>
                      <a:solidFill>
                        <a:schemeClr val="bg1"/>
                      </a:solidFill>
                    </p:spPr>
                    <p:txBody>
                      <a:bodyPr wrap="square" rtlCol="0">
                        <a:spAutoFit/>
                      </a:bodyPr>
                      <a:lstStyle/>
                      <a:p>
                        <a:r>
                          <a:rPr lang="en-US" sz="1400" dirty="0" smtClean="0">
                            <a:solidFill>
                              <a:srgbClr val="FF0000"/>
                            </a:solidFill>
                          </a:rPr>
                          <a:t>Hotspot regime</a:t>
                        </a:r>
                        <a:endParaRPr lang="en-US" sz="1400" dirty="0">
                          <a:solidFill>
                            <a:srgbClr val="FF0000"/>
                          </a:solidFill>
                        </a:endParaRPr>
                      </a:p>
                    </p:txBody>
                  </p:sp>
                </p:grpSp>
                <p:cxnSp>
                  <p:nvCxnSpPr>
                    <p:cNvPr id="26" name="Connettore 2 25"/>
                    <p:cNvCxnSpPr/>
                    <p:nvPr/>
                  </p:nvCxnSpPr>
                  <p:spPr>
                    <a:xfrm flipV="1">
                      <a:off x="5184074" y="3056746"/>
                      <a:ext cx="3918" cy="28302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Connettore 2 28"/>
                    <p:cNvCxnSpPr/>
                    <p:nvPr/>
                  </p:nvCxnSpPr>
                  <p:spPr>
                    <a:xfrm flipH="1">
                      <a:off x="6672479" y="3176680"/>
                      <a:ext cx="334103" cy="4420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
                <p:nvSpPr>
                  <p:cNvPr id="41" name="CasellaDiTesto 40"/>
                  <p:cNvSpPr txBox="1"/>
                  <p:nvPr/>
                </p:nvSpPr>
                <p:spPr>
                  <a:xfrm>
                    <a:off x="6296780" y="5325707"/>
                    <a:ext cx="2284636" cy="400110"/>
                  </a:xfrm>
                  <a:prstGeom prst="rect">
                    <a:avLst/>
                  </a:prstGeom>
                  <a:solidFill>
                    <a:schemeClr val="bg1"/>
                  </a:solidFill>
                </p:spPr>
                <p:txBody>
                  <a:bodyPr wrap="square" rtlCol="0">
                    <a:spAutoFit/>
                  </a:bodyPr>
                  <a:lstStyle/>
                  <a:p>
                    <a:r>
                      <a:rPr lang="en-US" sz="2000" dirty="0" smtClean="0">
                        <a:latin typeface="+mj-lt"/>
                      </a:rPr>
                      <a:t>Wavelength (nm)</a:t>
                    </a:r>
                    <a:endParaRPr lang="en-US" sz="2000" dirty="0">
                      <a:latin typeface="+mj-lt"/>
                    </a:endParaRPr>
                  </a:p>
                </p:txBody>
              </p:sp>
            </p:grpSp>
            <p:cxnSp>
              <p:nvCxnSpPr>
                <p:cNvPr id="39" name="Connettore 2 38"/>
                <p:cNvCxnSpPr/>
                <p:nvPr/>
              </p:nvCxnSpPr>
              <p:spPr>
                <a:xfrm flipV="1">
                  <a:off x="7957717" y="4232961"/>
                  <a:ext cx="578927" cy="675684"/>
                </a:xfrm>
                <a:prstGeom prst="straightConnector1">
                  <a:avLst/>
                </a:prstGeom>
                <a:ln w="53975">
                  <a:gradFill>
                    <a:gsLst>
                      <a:gs pos="0">
                        <a:schemeClr val="accent1">
                          <a:lumMod val="5000"/>
                          <a:lumOff val="95000"/>
                        </a:schemeClr>
                      </a:gs>
                      <a:gs pos="58000">
                        <a:srgbClr val="D06B7C"/>
                      </a:gs>
                      <a:gs pos="100000">
                        <a:srgbClr val="FF0000"/>
                      </a:gs>
                      <a:gs pos="1000">
                        <a:schemeClr val="accent1">
                          <a:lumMod val="45000"/>
                          <a:lumOff val="55000"/>
                        </a:schemeClr>
                      </a:gs>
                      <a:gs pos="15000">
                        <a:schemeClr val="accent1">
                          <a:lumMod val="45000"/>
                          <a:lumOff val="55000"/>
                        </a:schemeClr>
                      </a:gs>
                      <a:gs pos="100000">
                        <a:schemeClr val="accent1">
                          <a:lumMod val="30000"/>
                          <a:lumOff val="70000"/>
                        </a:schemeClr>
                      </a:gs>
                    </a:gsLst>
                    <a:lin ang="5400000" scaled="1"/>
                  </a:gradFill>
                  <a:tailEnd type="triangle"/>
                </a:ln>
              </p:spPr>
              <p:style>
                <a:lnRef idx="1">
                  <a:schemeClr val="dk1"/>
                </a:lnRef>
                <a:fillRef idx="0">
                  <a:schemeClr val="dk1"/>
                </a:fillRef>
                <a:effectRef idx="0">
                  <a:schemeClr val="dk1"/>
                </a:effectRef>
                <a:fontRef idx="minor">
                  <a:schemeClr val="tx1"/>
                </a:fontRef>
              </p:style>
            </p:cxnSp>
            <p:sp>
              <p:nvSpPr>
                <p:cNvPr id="27" name="CasellaDiTesto 26"/>
                <p:cNvSpPr txBox="1"/>
                <p:nvPr/>
              </p:nvSpPr>
              <p:spPr>
                <a:xfrm>
                  <a:off x="7193377" y="4351068"/>
                  <a:ext cx="1038549" cy="830997"/>
                </a:xfrm>
                <a:prstGeom prst="rect">
                  <a:avLst/>
                </a:prstGeom>
                <a:noFill/>
              </p:spPr>
              <p:txBody>
                <a:bodyPr wrap="square" rtlCol="0">
                  <a:spAutoFit/>
                </a:bodyPr>
                <a:lstStyle/>
                <a:p>
                  <a:r>
                    <a:rPr lang="en-US" sz="1600" b="0" dirty="0" err="1" smtClean="0">
                      <a:latin typeface="Tw Cen MT" panose="020B0602020104020603" pitchFamily="34" charset="0"/>
                    </a:rPr>
                    <a:t>I</a:t>
                  </a:r>
                  <a:r>
                    <a:rPr lang="en-US" sz="1600" b="0" baseline="-25000" dirty="0" err="1" smtClean="0">
                      <a:latin typeface="Tw Cen MT" panose="020B0602020104020603" pitchFamily="34" charset="0"/>
                    </a:rPr>
                    <a:t>b</a:t>
                  </a:r>
                  <a:r>
                    <a:rPr lang="en-US" sz="1600" b="0" dirty="0" smtClean="0">
                      <a:latin typeface="Tw Cen MT" panose="020B0602020104020603" pitchFamily="34" charset="0"/>
                    </a:rPr>
                    <a:t> from 0.79 to 0.98 </a:t>
                  </a:r>
                  <a:r>
                    <a:rPr lang="en-US" sz="1600" b="0" dirty="0" err="1" smtClean="0">
                      <a:latin typeface="Tw Cen MT" panose="020B0602020104020603" pitchFamily="34" charset="0"/>
                    </a:rPr>
                    <a:t>Ic</a:t>
                  </a:r>
                  <a:endParaRPr lang="en-US" sz="1600" b="0" dirty="0">
                    <a:latin typeface="Tw Cen MT" panose="020B0602020104020603" pitchFamily="34" charset="0"/>
                  </a:endParaRPr>
                </a:p>
              </p:txBody>
            </p:sp>
          </p:grpSp>
        </p:grpSp>
        <p:sp>
          <p:nvSpPr>
            <p:cNvPr id="23" name="CasellaDiTesto 22"/>
            <p:cNvSpPr txBox="1"/>
            <p:nvPr/>
          </p:nvSpPr>
          <p:spPr>
            <a:xfrm>
              <a:off x="6998239" y="2633537"/>
              <a:ext cx="1011946" cy="1027476"/>
            </a:xfrm>
            <a:prstGeom prst="rect">
              <a:avLst/>
            </a:prstGeom>
            <a:solidFill>
              <a:schemeClr val="bg1"/>
            </a:solidFill>
          </p:spPr>
          <p:txBody>
            <a:bodyPr wrap="square" rtlCol="0">
              <a:spAutoFit/>
            </a:bodyPr>
            <a:lstStyle/>
            <a:p>
              <a:r>
                <a:rPr lang="en-US" sz="1400" dirty="0" smtClean="0">
                  <a:solidFill>
                    <a:srgbClr val="FF0000"/>
                  </a:solidFill>
                </a:rPr>
                <a:t>Fit using Vortex and </a:t>
              </a:r>
              <a:r>
                <a:rPr lang="en-US" sz="1400" dirty="0" err="1" smtClean="0">
                  <a:solidFill>
                    <a:srgbClr val="FF0000"/>
                  </a:solidFill>
                </a:rPr>
                <a:t>antivortex</a:t>
              </a:r>
              <a:r>
                <a:rPr lang="en-US" sz="1400" dirty="0" smtClean="0">
                  <a:solidFill>
                    <a:srgbClr val="FF0000"/>
                  </a:solidFill>
                </a:rPr>
                <a:t> THY</a:t>
              </a:r>
              <a:endParaRPr lang="en-US" sz="1400" dirty="0">
                <a:solidFill>
                  <a:srgbClr val="FF0000"/>
                </a:solidFill>
              </a:endParaRPr>
            </a:p>
          </p:txBody>
        </p:sp>
      </p:grpSp>
      <p:grpSp>
        <p:nvGrpSpPr>
          <p:cNvPr id="15" name="Gruppo 12"/>
          <p:cNvGrpSpPr/>
          <p:nvPr/>
        </p:nvGrpSpPr>
        <p:grpSpPr>
          <a:xfrm>
            <a:off x="116262" y="2686788"/>
            <a:ext cx="4715860" cy="3386413"/>
            <a:chOff x="117310" y="3357439"/>
            <a:chExt cx="4715860" cy="3386413"/>
          </a:xfrm>
        </p:grpSpPr>
        <p:pic>
          <p:nvPicPr>
            <p:cNvPr id="12" name="Immagine 11"/>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1070930" y="3357439"/>
              <a:ext cx="3020480" cy="2198303"/>
            </a:xfrm>
            <a:prstGeom prst="rect">
              <a:avLst/>
            </a:prstGeom>
          </p:spPr>
        </p:pic>
        <p:grpSp>
          <p:nvGrpSpPr>
            <p:cNvPr id="16" name="Gruppo 9"/>
            <p:cNvGrpSpPr/>
            <p:nvPr/>
          </p:nvGrpSpPr>
          <p:grpSpPr>
            <a:xfrm>
              <a:off x="117310" y="3375407"/>
              <a:ext cx="4715860" cy="3368445"/>
              <a:chOff x="117310" y="3375407"/>
              <a:chExt cx="4715860" cy="3368445"/>
            </a:xfrm>
          </p:grpSpPr>
          <p:sp>
            <p:nvSpPr>
              <p:cNvPr id="35" name="CasellaDiTesto 34"/>
              <p:cNvSpPr txBox="1"/>
              <p:nvPr/>
            </p:nvSpPr>
            <p:spPr>
              <a:xfrm>
                <a:off x="117310" y="5420413"/>
                <a:ext cx="4715860" cy="1323439"/>
              </a:xfrm>
              <a:prstGeom prst="rect">
                <a:avLst/>
              </a:prstGeom>
              <a:noFill/>
            </p:spPr>
            <p:txBody>
              <a:bodyPr wrap="square" rtlCol="0">
                <a:spAutoFit/>
              </a:bodyPr>
              <a:lstStyle/>
              <a:p>
                <a:pPr marL="285750" indent="-285750">
                  <a:buFont typeface="Arial" panose="020B0604020202020204" pitchFamily="34" charset="0"/>
                  <a:buChar char="•"/>
                </a:pPr>
                <a:r>
                  <a:rPr lang="en-US" sz="2000" b="0" dirty="0">
                    <a:solidFill>
                      <a:srgbClr val="231F20"/>
                    </a:solidFill>
                  </a:rPr>
                  <a:t>A lower </a:t>
                </a:r>
                <a:r>
                  <a:rPr lang="en-US" sz="2000" b="0" dirty="0" smtClean="0">
                    <a:solidFill>
                      <a:srgbClr val="231F20"/>
                    </a:solidFill>
                  </a:rPr>
                  <a:t>Δ decreases U</a:t>
                </a:r>
                <a:r>
                  <a:rPr lang="en-US" sz="2000" b="0" baseline="-25000" dirty="0" smtClean="0"/>
                  <a:t>VAP</a:t>
                </a:r>
                <a:r>
                  <a:rPr lang="en-US" sz="2000" b="0" dirty="0" smtClean="0">
                    <a:solidFill>
                      <a:srgbClr val="231F20"/>
                    </a:solidFill>
                  </a:rPr>
                  <a:t> allowing VAP unbinding </a:t>
                </a:r>
              </a:p>
              <a:p>
                <a:pPr marL="285750" indent="-285750">
                  <a:buFont typeface="Arial" panose="020B0604020202020204" pitchFamily="34" charset="0"/>
                  <a:buChar char="•"/>
                </a:pPr>
                <a:r>
                  <a:rPr lang="en-US" sz="2000" b="0" dirty="0" smtClean="0">
                    <a:solidFill>
                      <a:srgbClr val="231F20"/>
                    </a:solidFill>
                  </a:rPr>
                  <a:t>Vortex crossing in the film triggers the resistive transition </a:t>
                </a:r>
                <a:endParaRPr lang="en-US" sz="2000" b="0" dirty="0">
                  <a:solidFill>
                    <a:srgbClr val="231F20"/>
                  </a:solidFill>
                </a:endParaRPr>
              </a:p>
            </p:txBody>
          </p:sp>
          <p:sp>
            <p:nvSpPr>
              <p:cNvPr id="37" name="CasellaDiTesto 36"/>
              <p:cNvSpPr txBox="1"/>
              <p:nvPr/>
            </p:nvSpPr>
            <p:spPr>
              <a:xfrm>
                <a:off x="346761" y="3375407"/>
                <a:ext cx="2056292" cy="646331"/>
              </a:xfrm>
              <a:prstGeom prst="rect">
                <a:avLst/>
              </a:prstGeom>
              <a:noFill/>
            </p:spPr>
            <p:txBody>
              <a:bodyPr wrap="square" rtlCol="0">
                <a:spAutoFit/>
              </a:bodyPr>
              <a:lstStyle/>
              <a:p>
                <a:r>
                  <a:rPr lang="en-US" sz="1800" dirty="0" smtClean="0"/>
                  <a:t>U</a:t>
                </a:r>
                <a:r>
                  <a:rPr lang="en-US" sz="1800" baseline="-25000" dirty="0" smtClean="0"/>
                  <a:t>VAP</a:t>
                </a:r>
                <a:r>
                  <a:rPr lang="en-US" sz="1800" dirty="0" smtClean="0"/>
                  <a:t> </a:t>
                </a:r>
                <a:r>
                  <a:rPr lang="en-US" sz="1800" dirty="0"/>
                  <a:t>(</a:t>
                </a:r>
                <a:r>
                  <a:rPr lang="el-GR" sz="1800" dirty="0"/>
                  <a:t>Δ</a:t>
                </a:r>
                <a:r>
                  <a:rPr lang="it-IT" sz="1800" dirty="0" smtClean="0"/>
                  <a:t>) </a:t>
                </a:r>
                <a:r>
                  <a:rPr lang="en-US" sz="1800" dirty="0" smtClean="0"/>
                  <a:t>Binding VAP potential</a:t>
                </a:r>
                <a:endParaRPr lang="en-US" sz="1800" dirty="0"/>
              </a:p>
            </p:txBody>
          </p:sp>
        </p:grpSp>
      </p:grpSp>
      <p:sp>
        <p:nvSpPr>
          <p:cNvPr id="36" name="CasellaDiTesto 35"/>
          <p:cNvSpPr txBox="1"/>
          <p:nvPr/>
        </p:nvSpPr>
        <p:spPr>
          <a:xfrm>
            <a:off x="393298" y="1477547"/>
            <a:ext cx="8330132" cy="1015663"/>
          </a:xfrm>
          <a:prstGeom prst="rect">
            <a:avLst/>
          </a:prstGeom>
          <a:noFill/>
        </p:spPr>
        <p:txBody>
          <a:bodyPr wrap="square" rtlCol="0">
            <a:spAutoFit/>
          </a:bodyPr>
          <a:lstStyle/>
          <a:p>
            <a:r>
              <a:rPr lang="en-US" sz="2000" b="0" dirty="0">
                <a:solidFill>
                  <a:srgbClr val="231F20"/>
                </a:solidFill>
              </a:rPr>
              <a:t>T</a:t>
            </a:r>
            <a:r>
              <a:rPr lang="en-US" sz="2000" b="0" dirty="0" smtClean="0">
                <a:solidFill>
                  <a:srgbClr val="231F20"/>
                </a:solidFill>
              </a:rPr>
              <a:t>he cloud of QPs (</a:t>
            </a:r>
            <a:r>
              <a:rPr lang="en-US" sz="2000" dirty="0" err="1" smtClean="0">
                <a:solidFill>
                  <a:srgbClr val="231F20"/>
                </a:solidFill>
              </a:rPr>
              <a:t>n</a:t>
            </a:r>
            <a:r>
              <a:rPr lang="en-US" sz="2000" baseline="-25000" dirty="0" err="1" smtClean="0">
                <a:solidFill>
                  <a:srgbClr val="231F20"/>
                </a:solidFill>
              </a:rPr>
              <a:t>qp</a:t>
            </a:r>
            <a:r>
              <a:rPr lang="en-US" sz="2000" b="0" dirty="0" smtClean="0">
                <a:solidFill>
                  <a:srgbClr val="231F20"/>
                </a:solidFill>
              </a:rPr>
              <a:t>) diffuse </a:t>
            </a:r>
            <a:r>
              <a:rPr lang="en-US" sz="2000" b="0" dirty="0">
                <a:solidFill>
                  <a:srgbClr val="231F20"/>
                </a:solidFill>
              </a:rPr>
              <a:t>outward from the point of </a:t>
            </a:r>
            <a:r>
              <a:rPr lang="en-US" sz="2000" b="0" dirty="0" smtClean="0">
                <a:solidFill>
                  <a:srgbClr val="231F20"/>
                </a:solidFill>
              </a:rPr>
              <a:t>absorption, creating </a:t>
            </a:r>
            <a:r>
              <a:rPr lang="en-US" sz="2000" b="0" dirty="0">
                <a:solidFill>
                  <a:srgbClr val="231F20"/>
                </a:solidFill>
              </a:rPr>
              <a:t>a </a:t>
            </a:r>
            <a:r>
              <a:rPr lang="en-US" sz="2000" b="0" dirty="0" smtClean="0">
                <a:solidFill>
                  <a:srgbClr val="231F20"/>
                </a:solidFill>
              </a:rPr>
              <a:t>(red) band </a:t>
            </a:r>
            <a:r>
              <a:rPr lang="en-US" sz="2000" b="0" dirty="0">
                <a:solidFill>
                  <a:srgbClr val="231F20"/>
                </a:solidFill>
              </a:rPr>
              <a:t>of depleted </a:t>
            </a:r>
            <a:r>
              <a:rPr lang="en-US" sz="2000" b="0" dirty="0" smtClean="0">
                <a:solidFill>
                  <a:srgbClr val="231F20"/>
                </a:solidFill>
              </a:rPr>
              <a:t>superconductivity with a lower energy gap </a:t>
            </a:r>
            <a:r>
              <a:rPr lang="el-GR" sz="2000" b="0" dirty="0" smtClean="0">
                <a:solidFill>
                  <a:srgbClr val="231F20"/>
                </a:solidFill>
              </a:rPr>
              <a:t>Δ</a:t>
            </a:r>
            <a:r>
              <a:rPr lang="en-US" sz="2000" b="0" dirty="0">
                <a:solidFill>
                  <a:srgbClr val="231F20"/>
                </a:solidFill>
              </a:rPr>
              <a:t>. </a:t>
            </a:r>
            <a:r>
              <a:rPr lang="en-US" sz="2000" b="0" dirty="0" smtClean="0">
                <a:solidFill>
                  <a:srgbClr val="231F20"/>
                </a:solidFill>
              </a:rPr>
              <a:t>This effect stimulates VAP unbinding.</a:t>
            </a:r>
          </a:p>
        </p:txBody>
      </p:sp>
      <mc:AlternateContent xmlns:mc="http://schemas.openxmlformats.org/markup-compatibility/2006">
        <mc:Choice xmlns="" xmlns:a14="http://schemas.microsoft.com/office/drawing/2010/main" Requires="a14">
          <p:sp>
            <p:nvSpPr>
              <p:cNvPr id="38" name="CasellaDiTesto 37"/>
              <p:cNvSpPr txBox="1"/>
              <p:nvPr/>
            </p:nvSpPr>
            <p:spPr>
              <a:xfrm>
                <a:off x="636592" y="3817302"/>
                <a:ext cx="1281826"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it-IT" b="1" i="1" smtClean="0">
                          <a:latin typeface="Cambria Math" panose="02040503050406030204" pitchFamily="18" charset="0"/>
                          <a:ea typeface="Cambria Math" panose="02040503050406030204" pitchFamily="18" charset="0"/>
                        </a:rPr>
                        <m:t>𝑼</m:t>
                      </m:r>
                      <m:r>
                        <a:rPr lang="it-IT" b="1" i="1" baseline="-25000" smtClean="0">
                          <a:latin typeface="Cambria Math" panose="02040503050406030204" pitchFamily="18" charset="0"/>
                          <a:ea typeface="Cambria Math" panose="02040503050406030204" pitchFamily="18" charset="0"/>
                        </a:rPr>
                        <m:t>𝑽𝑨𝑷</m:t>
                      </m:r>
                      <m:r>
                        <a:rPr lang="it-IT" i="1" smtClean="0">
                          <a:latin typeface="Cambria Math" panose="02040503050406030204" pitchFamily="18" charset="0"/>
                          <a:ea typeface="Cambria Math" panose="02040503050406030204" pitchFamily="18" charset="0"/>
                        </a:rPr>
                        <m:t>∝∆</m:t>
                      </m:r>
                    </m:oMath>
                  </m:oMathPara>
                </a14:m>
                <a:endParaRPr lang="it-IT" dirty="0"/>
              </a:p>
            </p:txBody>
          </p:sp>
        </mc:Choice>
        <mc:Fallback>
          <p:sp>
            <p:nvSpPr>
              <p:cNvPr id="38" name="CasellaDiTesto 37"/>
              <p:cNvSpPr txBox="1">
                <a:spLocks noRot="1" noChangeAspect="1" noMove="1" noResize="1" noEditPoints="1" noAdjustHandles="1" noChangeArrowheads="1" noChangeShapeType="1" noTextEdit="1"/>
              </p:cNvSpPr>
              <p:nvPr/>
            </p:nvSpPr>
            <p:spPr>
              <a:xfrm>
                <a:off x="636592" y="3817302"/>
                <a:ext cx="1281826" cy="369332"/>
              </a:xfrm>
              <a:prstGeom prst="rect">
                <a:avLst/>
              </a:prstGeom>
              <a:blipFill rotWithShape="0">
                <a:blip r:embed="rId5" cstate="print"/>
                <a:stretch>
                  <a:fillRect l="-4739" r="-4739" b="-18033"/>
                </a:stretch>
              </a:blipFill>
            </p:spPr>
            <p:txBody>
              <a:bodyPr/>
              <a:lstStyle/>
              <a:p>
                <a:r>
                  <a:rPr lang="it-IT">
                    <a:noFill/>
                  </a:rPr>
                  <a:t> </a:t>
                </a:r>
              </a:p>
            </p:txBody>
          </p:sp>
        </mc:Fallback>
      </mc:AlternateContent>
      <p:sp>
        <p:nvSpPr>
          <p:cNvPr id="31" name="Titolo 1"/>
          <p:cNvSpPr>
            <a:spLocks noGrp="1"/>
          </p:cNvSpPr>
          <p:nvPr>
            <p:ph type="title"/>
          </p:nvPr>
        </p:nvSpPr>
        <p:spPr>
          <a:xfrm>
            <a:off x="914400" y="274638"/>
            <a:ext cx="8229600" cy="1143000"/>
          </a:xfrm>
        </p:spPr>
        <p:txBody>
          <a:bodyPr>
            <a:normAutofit/>
          </a:bodyPr>
          <a:lstStyle/>
          <a:p>
            <a:r>
              <a:rPr lang="en-GB" dirty="0" smtClean="0"/>
              <a:t>Vortex-crossing model</a:t>
            </a:r>
            <a:endParaRPr lang="en-GB" dirty="0"/>
          </a:p>
        </p:txBody>
      </p:sp>
    </p:spTree>
    <p:extLst>
      <p:ext uri="{BB962C8B-B14F-4D97-AF65-F5344CB8AC3E}">
        <p14:creationId xmlns="" xmlns:p14="http://schemas.microsoft.com/office/powerpoint/2010/main" val="940424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066800" y="2209800"/>
            <a:ext cx="7391400" cy="2362200"/>
          </a:xfrm>
        </p:spPr>
        <p:txBody>
          <a:bodyPr/>
          <a:lstStyle/>
          <a:p>
            <a:pPr algn="l"/>
            <a:r>
              <a:rPr lang="en" sz="2400" kern="1200" dirty="0">
                <a:solidFill>
                  <a:schemeClr val="tx1"/>
                </a:solidFill>
                <a:latin typeface="+mn-lt"/>
                <a:ea typeface="+mn-ea"/>
                <a:cs typeface="+mn-cs"/>
              </a:rPr>
              <a:t>In </a:t>
            </a:r>
            <a:r>
              <a:rPr lang="en" sz="2400" kern="1200" dirty="0" smtClean="0">
                <a:solidFill>
                  <a:schemeClr val="tx1"/>
                </a:solidFill>
                <a:latin typeface="+mn-lt"/>
                <a:ea typeface="+mn-ea"/>
                <a:cs typeface="+mn-cs"/>
              </a:rPr>
              <a:t>conclusion, Photon </a:t>
            </a:r>
            <a:r>
              <a:rPr lang="en" sz="2400" kern="1200" dirty="0">
                <a:solidFill>
                  <a:schemeClr val="tx1"/>
                </a:solidFill>
                <a:latin typeface="+mn-lt"/>
                <a:ea typeface="+mn-ea"/>
                <a:cs typeface="+mn-cs"/>
              </a:rPr>
              <a:t>Detection results from the combination of Cooper pair breaking, QP diffusion and Vortex crossing.</a:t>
            </a:r>
            <a:br>
              <a:rPr lang="en" sz="2400" kern="1200" dirty="0">
                <a:solidFill>
                  <a:schemeClr val="tx1"/>
                </a:solidFill>
                <a:latin typeface="+mn-lt"/>
                <a:ea typeface="+mn-ea"/>
                <a:cs typeface="+mn-cs"/>
              </a:rPr>
            </a:br>
            <a:r>
              <a:rPr lang="en" sz="2400" kern="1200" dirty="0">
                <a:solidFill>
                  <a:schemeClr val="tx1"/>
                </a:solidFill>
                <a:latin typeface="+mn-lt"/>
                <a:ea typeface="+mn-ea"/>
                <a:cs typeface="+mn-cs"/>
              </a:rPr>
              <a:t/>
            </a:r>
            <a:br>
              <a:rPr lang="en" sz="2400" kern="1200" dirty="0">
                <a:solidFill>
                  <a:schemeClr val="tx1"/>
                </a:solidFill>
                <a:latin typeface="+mn-lt"/>
                <a:ea typeface="+mn-ea"/>
                <a:cs typeface="+mn-cs"/>
              </a:rPr>
            </a:br>
            <a:r>
              <a:rPr lang="en" sz="2400" kern="1200" dirty="0">
                <a:solidFill>
                  <a:schemeClr val="tx1"/>
                </a:solidFill>
                <a:latin typeface="+mn-lt"/>
                <a:ea typeface="+mn-ea"/>
                <a:cs typeface="+mn-cs"/>
              </a:rPr>
              <a:t>- QP diffusion dominates at high </a:t>
            </a:r>
            <a:r>
              <a:rPr lang="en" sz="2400" kern="1200" dirty="0" smtClean="0">
                <a:solidFill>
                  <a:schemeClr val="tx1"/>
                </a:solidFill>
                <a:latin typeface="+mn-lt"/>
                <a:ea typeface="+mn-ea"/>
                <a:cs typeface="+mn-cs"/>
              </a:rPr>
              <a:t>energies</a:t>
            </a:r>
            <a:br>
              <a:rPr lang="en" sz="2400" kern="1200" dirty="0" smtClean="0">
                <a:solidFill>
                  <a:schemeClr val="tx1"/>
                </a:solidFill>
                <a:latin typeface="+mn-lt"/>
                <a:ea typeface="+mn-ea"/>
                <a:cs typeface="+mn-cs"/>
              </a:rPr>
            </a:br>
            <a:r>
              <a:rPr lang="en" sz="2400" kern="1200" dirty="0" smtClean="0">
                <a:solidFill>
                  <a:schemeClr val="tx1"/>
                </a:solidFill>
                <a:latin typeface="+mn-lt"/>
                <a:ea typeface="+mn-ea"/>
                <a:cs typeface="+mn-cs"/>
              </a:rPr>
              <a:t>- </a:t>
            </a:r>
            <a:r>
              <a:rPr lang="en" sz="2400" kern="1200" dirty="0">
                <a:solidFill>
                  <a:schemeClr val="tx1"/>
                </a:solidFill>
                <a:latin typeface="+mn-lt"/>
                <a:ea typeface="+mn-ea"/>
                <a:cs typeface="+mn-cs"/>
              </a:rPr>
              <a:t>Vortex crossing at low </a:t>
            </a:r>
            <a:r>
              <a:rPr lang="en" sz="2400" kern="1200" dirty="0" smtClean="0">
                <a:solidFill>
                  <a:schemeClr val="tx1"/>
                </a:solidFill>
                <a:latin typeface="+mn-lt"/>
                <a:ea typeface="+mn-ea"/>
                <a:cs typeface="+mn-cs"/>
              </a:rPr>
              <a:t>energies</a:t>
            </a:r>
            <a:endParaRPr lang="it-IT" dirty="0">
              <a:latin typeface="+mn-lt"/>
            </a:endParaRPr>
          </a:p>
        </p:txBody>
      </p:sp>
      <p:sp>
        <p:nvSpPr>
          <p:cNvPr id="4" name="Segnaposto piè di pagina 3"/>
          <p:cNvSpPr>
            <a:spLocks noGrp="1"/>
          </p:cNvSpPr>
          <p:nvPr>
            <p:ph type="ftr" sz="quarter" idx="11"/>
          </p:nvPr>
        </p:nvSpPr>
        <p:spPr/>
        <p:txBody>
          <a:bodyPr/>
          <a:lstStyle/>
          <a:p>
            <a:r>
              <a:rPr lang="it-IT" smtClean="0"/>
              <a:t>A. Gaggero, 01/10/2020, Genova</a:t>
            </a:r>
            <a:endParaRPr lang="en-US"/>
          </a:p>
        </p:txBody>
      </p:sp>
    </p:spTree>
    <p:extLst>
      <p:ext uri="{BB962C8B-B14F-4D97-AF65-F5344CB8AC3E}">
        <p14:creationId xmlns="" xmlns:p14="http://schemas.microsoft.com/office/powerpoint/2010/main" val="55671572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US" smtClean="0"/>
              <a:t>Detection Efficiency</a:t>
            </a:r>
            <a:endParaRPr lang="en-US"/>
          </a:p>
        </p:txBody>
      </p:sp>
      <p:sp>
        <p:nvSpPr>
          <p:cNvPr id="3" name="Segnaposto piè di pagina 2"/>
          <p:cNvSpPr>
            <a:spLocks noGrp="1"/>
          </p:cNvSpPr>
          <p:nvPr>
            <p:ph type="ftr" sz="quarter" idx="11"/>
          </p:nvPr>
        </p:nvSpPr>
        <p:spPr/>
        <p:txBody>
          <a:bodyPr/>
          <a:lstStyle/>
          <a:p>
            <a:r>
              <a:rPr lang="it-IT" smtClean="0"/>
              <a:t>A. Gaggero, 01/10/2020, Genova</a:t>
            </a:r>
            <a:endParaRPr lang="en-US"/>
          </a:p>
        </p:txBody>
      </p:sp>
      <p:sp>
        <p:nvSpPr>
          <p:cNvPr id="4" name="CasellaDiTesto 3"/>
          <p:cNvSpPr txBox="1"/>
          <p:nvPr/>
        </p:nvSpPr>
        <p:spPr>
          <a:xfrm>
            <a:off x="611560" y="1916832"/>
            <a:ext cx="6048672" cy="523220"/>
          </a:xfrm>
          <a:prstGeom prst="rect">
            <a:avLst/>
          </a:prstGeom>
          <a:noFill/>
        </p:spPr>
        <p:txBody>
          <a:bodyPr wrap="square" rtlCol="0">
            <a:spAutoFit/>
          </a:bodyPr>
          <a:lstStyle/>
          <a:p>
            <a:r>
              <a:rPr lang="en-US" sz="2800" smtClean="0"/>
              <a:t>The Detection efficiency (DE) is defined as:</a:t>
            </a:r>
            <a:endParaRPr lang="en-US" sz="2800"/>
          </a:p>
        </p:txBody>
      </p:sp>
      <p:grpSp>
        <p:nvGrpSpPr>
          <p:cNvPr id="11" name="Gruppo 10"/>
          <p:cNvGrpSpPr/>
          <p:nvPr/>
        </p:nvGrpSpPr>
        <p:grpSpPr>
          <a:xfrm>
            <a:off x="2051720" y="3049796"/>
            <a:ext cx="5816882" cy="1046440"/>
            <a:chOff x="2051720" y="2924944"/>
            <a:chExt cx="5816882" cy="1046440"/>
          </a:xfrm>
        </p:grpSpPr>
        <p:sp>
          <p:nvSpPr>
            <p:cNvPr id="5" name="CasellaDiTesto 4"/>
            <p:cNvSpPr txBox="1"/>
            <p:nvPr/>
          </p:nvSpPr>
          <p:spPr>
            <a:xfrm>
              <a:off x="2972058" y="2924944"/>
              <a:ext cx="4896544" cy="523220"/>
            </a:xfrm>
            <a:prstGeom prst="rect">
              <a:avLst/>
            </a:prstGeom>
            <a:noFill/>
          </p:spPr>
          <p:txBody>
            <a:bodyPr wrap="square" rtlCol="0">
              <a:spAutoFit/>
            </a:bodyPr>
            <a:lstStyle/>
            <a:p>
              <a:r>
                <a:rPr lang="en-US" sz="2800" smtClean="0"/>
                <a:t># Counts - # Dark counts</a:t>
              </a:r>
              <a:endParaRPr lang="en-US" sz="2800"/>
            </a:p>
          </p:txBody>
        </p:sp>
        <p:cxnSp>
          <p:nvCxnSpPr>
            <p:cNvPr id="7" name="Connettore 1 6"/>
            <p:cNvCxnSpPr/>
            <p:nvPr/>
          </p:nvCxnSpPr>
          <p:spPr>
            <a:xfrm>
              <a:off x="3028300" y="3356992"/>
              <a:ext cx="3528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9" name="CasellaDiTesto 8"/>
            <p:cNvSpPr txBox="1"/>
            <p:nvPr/>
          </p:nvSpPr>
          <p:spPr>
            <a:xfrm>
              <a:off x="3419872" y="3448164"/>
              <a:ext cx="3168352" cy="523220"/>
            </a:xfrm>
            <a:prstGeom prst="rect">
              <a:avLst/>
            </a:prstGeom>
            <a:noFill/>
          </p:spPr>
          <p:txBody>
            <a:bodyPr wrap="square" rtlCol="0">
              <a:spAutoFit/>
            </a:bodyPr>
            <a:lstStyle/>
            <a:p>
              <a:r>
                <a:rPr lang="en-US" sz="2800" smtClean="0"/>
                <a:t>#incident photons</a:t>
              </a:r>
              <a:endParaRPr lang="en-US" sz="2800"/>
            </a:p>
          </p:txBody>
        </p:sp>
        <p:sp>
          <p:nvSpPr>
            <p:cNvPr id="10" name="Rettangolo 9"/>
            <p:cNvSpPr/>
            <p:nvPr/>
          </p:nvSpPr>
          <p:spPr>
            <a:xfrm>
              <a:off x="2051720" y="3140968"/>
              <a:ext cx="1005403" cy="523220"/>
            </a:xfrm>
            <a:prstGeom prst="rect">
              <a:avLst/>
            </a:prstGeom>
          </p:spPr>
          <p:txBody>
            <a:bodyPr wrap="none">
              <a:spAutoFit/>
            </a:bodyPr>
            <a:lstStyle/>
            <a:p>
              <a:r>
                <a:rPr lang="en-US" sz="2800" smtClean="0"/>
                <a:t>DE = </a:t>
              </a:r>
              <a:endParaRPr lang="en-US" sz="2800"/>
            </a:p>
          </p:txBody>
        </p:sp>
      </p:grpSp>
      <p:sp>
        <p:nvSpPr>
          <p:cNvPr id="12" name="CasellaDiTesto 11"/>
          <p:cNvSpPr txBox="1"/>
          <p:nvPr/>
        </p:nvSpPr>
        <p:spPr>
          <a:xfrm>
            <a:off x="1043608" y="4561964"/>
            <a:ext cx="6912768" cy="523220"/>
          </a:xfrm>
          <a:prstGeom prst="rect">
            <a:avLst/>
          </a:prstGeom>
          <a:noFill/>
        </p:spPr>
        <p:txBody>
          <a:bodyPr wrap="square" rtlCol="0">
            <a:spAutoFit/>
          </a:bodyPr>
          <a:lstStyle/>
          <a:p>
            <a:r>
              <a:rPr lang="en-US" sz="2800" smtClean="0"/>
              <a:t>DE is a function of the detector bias current DE(I</a:t>
            </a:r>
            <a:r>
              <a:rPr lang="en-US" sz="2800" baseline="-25000" smtClean="0"/>
              <a:t>B</a:t>
            </a:r>
            <a:r>
              <a:rPr lang="en-US" sz="2800" smtClean="0"/>
              <a:t>).</a:t>
            </a:r>
            <a:endParaRPr lang="en-US" sz="280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en-US" dirty="0" smtClean="0"/>
              <a:t>Measuring DE: single photon regime </a:t>
            </a:r>
            <a:endParaRPr lang="en-US" dirty="0"/>
          </a:p>
        </p:txBody>
      </p:sp>
      <p:sp>
        <p:nvSpPr>
          <p:cNvPr id="3" name="Segnaposto piè di pagina 2"/>
          <p:cNvSpPr>
            <a:spLocks noGrp="1"/>
          </p:cNvSpPr>
          <p:nvPr>
            <p:ph type="ftr" sz="quarter" idx="11"/>
          </p:nvPr>
        </p:nvSpPr>
        <p:spPr/>
        <p:txBody>
          <a:bodyPr/>
          <a:lstStyle/>
          <a:p>
            <a:r>
              <a:rPr lang="it-IT" smtClean="0"/>
              <a:t>A. Gaggero, 01/10/2020, Genova</a:t>
            </a:r>
            <a:endParaRPr lang="en-US"/>
          </a:p>
        </p:txBody>
      </p:sp>
      <p:pic>
        <p:nvPicPr>
          <p:cNvPr id="11" name="Immagine 7" descr="CvsP.TIF"/>
          <p:cNvPicPr>
            <a:picLocks noChangeAspect="1" noChangeArrowheads="1"/>
          </p:cNvPicPr>
          <p:nvPr/>
        </p:nvPicPr>
        <p:blipFill>
          <a:blip r:embed="rId2" cstate="print"/>
          <a:srcRect/>
          <a:stretch>
            <a:fillRect/>
          </a:stretch>
        </p:blipFill>
        <p:spPr bwMode="auto">
          <a:xfrm>
            <a:off x="4211960" y="1556792"/>
            <a:ext cx="4419600" cy="3497262"/>
          </a:xfrm>
          <a:prstGeom prst="rect">
            <a:avLst/>
          </a:prstGeom>
          <a:noFill/>
          <a:ln w="9525">
            <a:noFill/>
            <a:miter lim="800000"/>
            <a:headEnd/>
            <a:tailEnd/>
          </a:ln>
        </p:spPr>
      </p:pic>
      <p:sp>
        <p:nvSpPr>
          <p:cNvPr id="12" name="CasellaDiTesto 8"/>
          <p:cNvSpPr txBox="1">
            <a:spLocks noChangeArrowheads="1"/>
          </p:cNvSpPr>
          <p:nvPr/>
        </p:nvSpPr>
        <p:spPr bwMode="auto">
          <a:xfrm>
            <a:off x="611560" y="1844824"/>
            <a:ext cx="4513064" cy="461665"/>
          </a:xfrm>
          <a:prstGeom prst="rect">
            <a:avLst/>
          </a:prstGeom>
          <a:noFill/>
          <a:ln w="9525">
            <a:noFill/>
            <a:miter lim="800000"/>
            <a:headEnd/>
            <a:tailEnd/>
          </a:ln>
        </p:spPr>
        <p:txBody>
          <a:bodyPr wrap="square">
            <a:spAutoFit/>
          </a:bodyPr>
          <a:lstStyle/>
          <a:p>
            <a:pPr marL="533400" marR="0" lvl="0" indent="-533400" algn="just" defTabSz="91440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smtClean="0">
                <a:ln>
                  <a:noFill/>
                </a:ln>
                <a:solidFill>
                  <a:sysClr val="windowText" lastClr="000000"/>
                </a:solidFill>
                <a:effectLst/>
                <a:uLnTx/>
                <a:uFillTx/>
              </a:rPr>
              <a:t>µ= average number</a:t>
            </a:r>
            <a:r>
              <a:rPr kumimoji="0" lang="en-US" sz="2400" b="0" i="0" u="none" strike="noStrike" kern="0" cap="none" spc="0" normalizeH="0" smtClean="0">
                <a:ln>
                  <a:noFill/>
                </a:ln>
                <a:solidFill>
                  <a:sysClr val="windowText" lastClr="000000"/>
                </a:solidFill>
                <a:effectLst/>
                <a:uLnTx/>
                <a:uFillTx/>
              </a:rPr>
              <a:t> of photons</a:t>
            </a:r>
            <a:endParaRPr kumimoji="0" lang="en-US" sz="2400" b="0" i="0" u="none" strike="noStrike" kern="0" cap="none" spc="0" normalizeH="0" baseline="0" smtClean="0">
              <a:ln>
                <a:noFill/>
              </a:ln>
              <a:solidFill>
                <a:sysClr val="windowText" lastClr="000000"/>
              </a:solidFill>
              <a:effectLst/>
              <a:uLnTx/>
              <a:uFillTx/>
            </a:endParaRPr>
          </a:p>
        </p:txBody>
      </p:sp>
      <p:sp>
        <p:nvSpPr>
          <p:cNvPr id="14" name="Rettangolo 10"/>
          <p:cNvSpPr>
            <a:spLocks noChangeArrowheads="1"/>
          </p:cNvSpPr>
          <p:nvPr/>
        </p:nvSpPr>
        <p:spPr bwMode="auto">
          <a:xfrm>
            <a:off x="611560" y="2348880"/>
            <a:ext cx="4513064" cy="461665"/>
          </a:xfrm>
          <a:prstGeom prst="rect">
            <a:avLst/>
          </a:prstGeom>
          <a:noFill/>
          <a:ln w="9525">
            <a:noFill/>
            <a:miter lim="800000"/>
            <a:headEnd/>
            <a:tailEnd/>
          </a:ln>
        </p:spPr>
        <p:txBody>
          <a:bodyPr wrap="square">
            <a:spAutoFit/>
          </a:bodyPr>
          <a:lstStyle/>
          <a:p>
            <a:pPr marL="533400" marR="0" lvl="0" indent="-533400" algn="just" defTabSz="91440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smtClean="0">
                <a:ln>
                  <a:noFill/>
                </a:ln>
                <a:solidFill>
                  <a:sysClr val="windowText" lastClr="000000"/>
                </a:solidFill>
                <a:effectLst/>
                <a:uLnTx/>
                <a:uFillTx/>
              </a:rPr>
              <a:t>n= number of photons</a:t>
            </a:r>
          </a:p>
        </p:txBody>
      </p:sp>
      <p:sp>
        <p:nvSpPr>
          <p:cNvPr id="15" name="Rettangolo 11"/>
          <p:cNvSpPr>
            <a:spLocks noChangeArrowheads="1"/>
          </p:cNvSpPr>
          <p:nvPr/>
        </p:nvSpPr>
        <p:spPr bwMode="auto">
          <a:xfrm>
            <a:off x="804416" y="4293096"/>
            <a:ext cx="3551560" cy="523220"/>
          </a:xfrm>
          <a:prstGeom prst="rect">
            <a:avLst/>
          </a:prstGeom>
          <a:noFill/>
          <a:ln w="9525">
            <a:noFill/>
            <a:miter lim="800000"/>
            <a:headEnd/>
            <a:tailEnd/>
          </a:ln>
        </p:spPr>
        <p:txBody>
          <a:bodyPr wrap="square">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it-IT" sz="2800" b="0" i="0" u="none" strike="noStrike" kern="0" cap="none" spc="0" normalizeH="0" baseline="0" noProof="0" dirty="0" err="1" smtClean="0">
                <a:ln>
                  <a:noFill/>
                </a:ln>
                <a:solidFill>
                  <a:sysClr val="windowText" lastClr="000000"/>
                </a:solidFill>
                <a:effectLst/>
                <a:uLnTx/>
                <a:uFillTx/>
              </a:rPr>
              <a:t>If</a:t>
            </a:r>
            <a:r>
              <a:rPr kumimoji="0" lang="it-IT" sz="2800" b="0" i="0" u="none" strike="noStrike" kern="0" cap="none" spc="0" normalizeH="0" baseline="0" noProof="0" dirty="0" smtClean="0">
                <a:ln>
                  <a:noFill/>
                </a:ln>
                <a:solidFill>
                  <a:sysClr val="windowText" lastClr="000000"/>
                </a:solidFill>
                <a:effectLst/>
                <a:uLnTx/>
                <a:uFillTx/>
              </a:rPr>
              <a:t> µ&lt;&lt;1:</a:t>
            </a:r>
          </a:p>
        </p:txBody>
      </p:sp>
      <p:grpSp>
        <p:nvGrpSpPr>
          <p:cNvPr id="22" name="Gruppo 147"/>
          <p:cNvGrpSpPr/>
          <p:nvPr/>
        </p:nvGrpSpPr>
        <p:grpSpPr>
          <a:xfrm>
            <a:off x="665680" y="3068960"/>
            <a:ext cx="2146986" cy="1077218"/>
            <a:chOff x="3126979" y="5490592"/>
            <a:chExt cx="2146986" cy="1077218"/>
          </a:xfrm>
        </p:grpSpPr>
        <p:sp>
          <p:nvSpPr>
            <p:cNvPr id="23" name="CasellaDiTesto 85"/>
            <p:cNvSpPr txBox="1">
              <a:spLocks noChangeArrowheads="1"/>
            </p:cNvSpPr>
            <p:nvPr/>
          </p:nvSpPr>
          <p:spPr bwMode="auto">
            <a:xfrm>
              <a:off x="3126979" y="5753914"/>
              <a:ext cx="1368153" cy="584775"/>
            </a:xfrm>
            <a:prstGeom prst="rect">
              <a:avLst/>
            </a:prstGeom>
            <a:noFill/>
            <a:ln w="9525">
              <a:noFill/>
              <a:miter lim="800000"/>
              <a:headEnd/>
              <a:tailEnd/>
            </a:ln>
          </p:spPr>
          <p:txBody>
            <a:bodyPr wrap="square">
              <a:spAutoFit/>
            </a:bodyPr>
            <a:lstStyle/>
            <a:p>
              <a:pPr algn="ctr" eaLnBrk="1" hangingPunct="1"/>
              <a:r>
                <a:rPr lang="it-IT" altLang="en-US" sz="3200" b="0" i="1" dirty="0" smtClean="0"/>
                <a:t>P (n) </a:t>
              </a:r>
              <a:r>
                <a:rPr lang="it-IT" altLang="en-US" sz="3200" b="1" i="1" dirty="0" smtClean="0"/>
                <a:t>=</a:t>
              </a:r>
              <a:endParaRPr lang="it-IT" altLang="en-US" sz="3200" b="1" i="1" dirty="0"/>
            </a:p>
          </p:txBody>
        </p:sp>
        <p:sp>
          <p:nvSpPr>
            <p:cNvPr id="24" name="Rettangolo 23"/>
            <p:cNvSpPr/>
            <p:nvPr/>
          </p:nvSpPr>
          <p:spPr>
            <a:xfrm>
              <a:off x="4327873" y="5490592"/>
              <a:ext cx="946092" cy="1077218"/>
            </a:xfrm>
            <a:prstGeom prst="rect">
              <a:avLst/>
            </a:prstGeom>
            <a:ln>
              <a:noFill/>
            </a:ln>
          </p:spPr>
          <p:txBody>
            <a:bodyPr wrap="none">
              <a:spAutoFit/>
            </a:bodyPr>
            <a:lstStyle/>
            <a:p>
              <a:pPr algn="ctr"/>
              <a:r>
                <a:rPr lang="it-IT" altLang="en-US" sz="3200" b="0" i="1" dirty="0" smtClean="0"/>
                <a:t>e</a:t>
              </a:r>
              <a:r>
                <a:rPr lang="it-IT" altLang="en-US" sz="3200" b="0" i="1" baseline="30000" dirty="0" smtClean="0"/>
                <a:t>-µ</a:t>
              </a:r>
              <a:r>
                <a:rPr lang="it-IT" altLang="en-US" sz="3200" i="1" dirty="0" smtClean="0"/>
                <a:t> µ</a:t>
              </a:r>
              <a:r>
                <a:rPr lang="it-IT" altLang="en-US" sz="3200" i="1" baseline="30000" dirty="0" smtClean="0"/>
                <a:t>n</a:t>
              </a:r>
              <a:endParaRPr lang="it-IT" altLang="en-US" sz="3200" i="1" dirty="0" smtClean="0"/>
            </a:p>
            <a:p>
              <a:pPr algn="ctr" eaLnBrk="1" hangingPunct="1"/>
              <a:endParaRPr lang="it-IT" altLang="en-US" sz="3200" b="0" i="1" dirty="0"/>
            </a:p>
          </p:txBody>
        </p:sp>
        <p:cxnSp>
          <p:nvCxnSpPr>
            <p:cNvPr id="25" name="Connettore 1 24"/>
            <p:cNvCxnSpPr/>
            <p:nvPr/>
          </p:nvCxnSpPr>
          <p:spPr>
            <a:xfrm>
              <a:off x="4419600" y="6042660"/>
              <a:ext cx="79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Rettangolo 25"/>
            <p:cNvSpPr/>
            <p:nvPr/>
          </p:nvSpPr>
          <p:spPr>
            <a:xfrm>
              <a:off x="4563105" y="5981700"/>
              <a:ext cx="492443" cy="584775"/>
            </a:xfrm>
            <a:prstGeom prst="rect">
              <a:avLst/>
            </a:prstGeom>
            <a:ln>
              <a:noFill/>
            </a:ln>
          </p:spPr>
          <p:txBody>
            <a:bodyPr wrap="none">
              <a:spAutoFit/>
            </a:bodyPr>
            <a:lstStyle/>
            <a:p>
              <a:pPr algn="ctr" eaLnBrk="1" hangingPunct="1"/>
              <a:r>
                <a:rPr lang="it-IT" altLang="en-US" sz="3200" b="0" i="1" dirty="0" smtClean="0"/>
                <a:t>n!</a:t>
              </a:r>
              <a:endParaRPr lang="it-IT" altLang="en-US" sz="3200" b="0" i="1" dirty="0"/>
            </a:p>
          </p:txBody>
        </p:sp>
      </p:grpSp>
      <p:grpSp>
        <p:nvGrpSpPr>
          <p:cNvPr id="30" name="Gruppo 147"/>
          <p:cNvGrpSpPr/>
          <p:nvPr/>
        </p:nvGrpSpPr>
        <p:grpSpPr>
          <a:xfrm>
            <a:off x="683568" y="4941168"/>
            <a:ext cx="1958733" cy="1077218"/>
            <a:chOff x="3144867" y="5490592"/>
            <a:chExt cx="1958733" cy="1077218"/>
          </a:xfrm>
        </p:grpSpPr>
        <p:sp>
          <p:nvSpPr>
            <p:cNvPr id="31" name="CasellaDiTesto 85"/>
            <p:cNvSpPr txBox="1">
              <a:spLocks noChangeArrowheads="1"/>
            </p:cNvSpPr>
            <p:nvPr/>
          </p:nvSpPr>
          <p:spPr bwMode="auto">
            <a:xfrm>
              <a:off x="3144867" y="5764153"/>
              <a:ext cx="1368153" cy="584775"/>
            </a:xfrm>
            <a:prstGeom prst="rect">
              <a:avLst/>
            </a:prstGeom>
            <a:noFill/>
            <a:ln w="9525">
              <a:noFill/>
              <a:miter lim="800000"/>
              <a:headEnd/>
              <a:tailEnd/>
            </a:ln>
          </p:spPr>
          <p:txBody>
            <a:bodyPr wrap="square">
              <a:spAutoFit/>
            </a:bodyPr>
            <a:lstStyle/>
            <a:p>
              <a:pPr algn="ctr" eaLnBrk="1" hangingPunct="1"/>
              <a:r>
                <a:rPr lang="it-IT" altLang="en-US" sz="3200" b="0" i="1" dirty="0" smtClean="0"/>
                <a:t>P (n) </a:t>
              </a:r>
              <a:r>
                <a:rPr lang="it-IT" altLang="en-US" sz="3200" b="1" i="1" dirty="0" smtClean="0"/>
                <a:t>=</a:t>
              </a:r>
              <a:endParaRPr lang="it-IT" altLang="en-US" sz="3200" b="1" i="1" dirty="0"/>
            </a:p>
          </p:txBody>
        </p:sp>
        <p:sp>
          <p:nvSpPr>
            <p:cNvPr id="32" name="Rettangolo 31"/>
            <p:cNvSpPr/>
            <p:nvPr/>
          </p:nvSpPr>
          <p:spPr>
            <a:xfrm>
              <a:off x="4549087" y="5490592"/>
              <a:ext cx="503664" cy="1077218"/>
            </a:xfrm>
            <a:prstGeom prst="rect">
              <a:avLst/>
            </a:prstGeom>
            <a:ln>
              <a:noFill/>
            </a:ln>
          </p:spPr>
          <p:txBody>
            <a:bodyPr wrap="none">
              <a:spAutoFit/>
            </a:bodyPr>
            <a:lstStyle/>
            <a:p>
              <a:pPr algn="ctr"/>
              <a:r>
                <a:rPr lang="it-IT" altLang="en-US" sz="3200" i="1" dirty="0" smtClean="0"/>
                <a:t>µ</a:t>
              </a:r>
              <a:r>
                <a:rPr lang="it-IT" altLang="en-US" sz="3200" i="1" baseline="30000" dirty="0" smtClean="0"/>
                <a:t>n</a:t>
              </a:r>
              <a:endParaRPr lang="it-IT" altLang="en-US" sz="3200" i="1" dirty="0" smtClean="0"/>
            </a:p>
            <a:p>
              <a:pPr algn="ctr" eaLnBrk="1" hangingPunct="1"/>
              <a:endParaRPr lang="it-IT" altLang="en-US" sz="3200" b="0" i="1" dirty="0"/>
            </a:p>
          </p:txBody>
        </p:sp>
        <p:cxnSp>
          <p:nvCxnSpPr>
            <p:cNvPr id="33" name="Connettore 1 32"/>
            <p:cNvCxnSpPr/>
            <p:nvPr/>
          </p:nvCxnSpPr>
          <p:spPr>
            <a:xfrm>
              <a:off x="4419600" y="6042660"/>
              <a:ext cx="684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4" name="Rettangolo 33"/>
            <p:cNvSpPr/>
            <p:nvPr/>
          </p:nvSpPr>
          <p:spPr>
            <a:xfrm>
              <a:off x="4563105" y="5981700"/>
              <a:ext cx="492443" cy="584775"/>
            </a:xfrm>
            <a:prstGeom prst="rect">
              <a:avLst/>
            </a:prstGeom>
            <a:ln>
              <a:noFill/>
            </a:ln>
          </p:spPr>
          <p:txBody>
            <a:bodyPr wrap="none">
              <a:spAutoFit/>
            </a:bodyPr>
            <a:lstStyle/>
            <a:p>
              <a:pPr algn="ctr" eaLnBrk="1" hangingPunct="1"/>
              <a:r>
                <a:rPr lang="it-IT" altLang="en-US" sz="3200" b="0" i="1" dirty="0" smtClean="0"/>
                <a:t>n!</a:t>
              </a:r>
              <a:endParaRPr lang="it-IT" altLang="en-US" sz="3200" b="0" i="1" dirty="0"/>
            </a:p>
          </p:txBody>
        </p:sp>
      </p:grpSp>
      <p:sp>
        <p:nvSpPr>
          <p:cNvPr id="35" name="Rettangolo 11"/>
          <p:cNvSpPr>
            <a:spLocks noChangeArrowheads="1"/>
          </p:cNvSpPr>
          <p:nvPr/>
        </p:nvSpPr>
        <p:spPr bwMode="auto">
          <a:xfrm>
            <a:off x="2987824" y="5229200"/>
            <a:ext cx="4392488" cy="523220"/>
          </a:xfrm>
          <a:prstGeom prst="rect">
            <a:avLst/>
          </a:prstGeom>
          <a:noFill/>
          <a:ln w="9525">
            <a:noFill/>
            <a:miter lim="800000"/>
            <a:headEnd/>
            <a:tailEnd/>
          </a:ln>
        </p:spPr>
        <p:txBody>
          <a:bodyPr wrap="square">
            <a:spAutoFit/>
          </a:bodyPr>
          <a:lstStyle/>
          <a:p>
            <a:pPr lvl="0" algn="just"/>
            <a:r>
              <a:rPr kumimoji="0" lang="it-IT" sz="2800" b="0" i="1" u="none" strike="noStrike" kern="0" cap="none" spc="0" normalizeH="0" baseline="0" noProof="0" dirty="0" smtClean="0">
                <a:ln>
                  <a:noFill/>
                </a:ln>
                <a:solidFill>
                  <a:sysClr val="windowText" lastClr="000000"/>
                </a:solidFill>
                <a:effectLst/>
                <a:uLnTx/>
                <a:uFillTx/>
                <a:sym typeface="Symbol"/>
              </a:rPr>
              <a:t>  </a:t>
            </a:r>
            <a:r>
              <a:rPr kumimoji="0" lang="it-IT" sz="2800" b="0" i="1" u="none" strike="noStrike" kern="0" cap="none" spc="0" normalizeH="0" baseline="0" noProof="0" dirty="0" smtClean="0">
                <a:ln>
                  <a:noFill/>
                </a:ln>
                <a:solidFill>
                  <a:sysClr val="windowText" lastClr="000000"/>
                </a:solidFill>
                <a:effectLst/>
                <a:uLnTx/>
                <a:uFillTx/>
              </a:rPr>
              <a:t>P(1)= </a:t>
            </a:r>
            <a:r>
              <a:rPr lang="it-IT" sz="2800" i="1" kern="0" dirty="0" smtClean="0">
                <a:solidFill>
                  <a:sysClr val="windowText" lastClr="000000"/>
                </a:solidFill>
              </a:rPr>
              <a:t>µ; P(2)</a:t>
            </a:r>
            <a:r>
              <a:rPr lang="it-IT" sz="2800" i="1" kern="0" dirty="0" smtClean="0">
                <a:solidFill>
                  <a:sysClr val="windowText" lastClr="000000"/>
                </a:solidFill>
                <a:sym typeface="Symbol"/>
              </a:rPr>
              <a:t></a:t>
            </a:r>
            <a:r>
              <a:rPr lang="it-IT" sz="2800" i="1" kern="0" dirty="0" smtClean="0">
                <a:solidFill>
                  <a:sysClr val="windowText" lastClr="000000"/>
                </a:solidFill>
              </a:rPr>
              <a:t> µ</a:t>
            </a:r>
            <a:r>
              <a:rPr lang="it-IT" sz="2800" i="1" kern="0" baseline="30000" dirty="0" smtClean="0">
                <a:solidFill>
                  <a:sysClr val="windowText" lastClr="000000"/>
                </a:solidFill>
              </a:rPr>
              <a:t>2</a:t>
            </a:r>
            <a:r>
              <a:rPr lang="it-IT" sz="2800" i="1" kern="0" dirty="0" smtClean="0">
                <a:solidFill>
                  <a:sysClr val="windowText" lastClr="000000"/>
                </a:solidFill>
              </a:rPr>
              <a:t>; P(3)</a:t>
            </a:r>
            <a:r>
              <a:rPr lang="it-IT" sz="2800" i="1" kern="0" dirty="0" smtClean="0">
                <a:solidFill>
                  <a:sysClr val="windowText" lastClr="000000"/>
                </a:solidFill>
                <a:sym typeface="Symbol"/>
              </a:rPr>
              <a:t></a:t>
            </a:r>
            <a:r>
              <a:rPr lang="it-IT" sz="2800" i="1" kern="0" dirty="0" smtClean="0">
                <a:solidFill>
                  <a:sysClr val="windowText" lastClr="000000"/>
                </a:solidFill>
              </a:rPr>
              <a:t> µ</a:t>
            </a:r>
            <a:r>
              <a:rPr lang="it-IT" sz="2800" i="1" kern="0" baseline="30000" dirty="0" smtClean="0">
                <a:solidFill>
                  <a:sysClr val="windowText" lastClr="000000"/>
                </a:solidFill>
              </a:rPr>
              <a:t>3</a:t>
            </a:r>
            <a:r>
              <a:rPr lang="it-IT" sz="2800" i="1" kern="0" dirty="0" smtClean="0">
                <a:solidFill>
                  <a:sysClr val="windowText" lastClr="000000"/>
                </a:solidFill>
              </a:rPr>
              <a:t> </a:t>
            </a:r>
            <a:endParaRPr kumimoji="0" lang="it-IT" sz="2800" b="0" i="1" u="none" strike="noStrike" kern="0" cap="none" spc="0" normalizeH="0" baseline="0" noProof="0" dirty="0" smtClean="0">
              <a:ln>
                <a:noFill/>
              </a:ln>
              <a:solidFill>
                <a:sysClr val="windowText" lastClr="000000"/>
              </a:solidFill>
              <a:effectLst/>
              <a:uLnTx/>
              <a:uFillTx/>
            </a:endParaRPr>
          </a:p>
        </p:txBody>
      </p:sp>
      <p:sp>
        <p:nvSpPr>
          <p:cNvPr id="20" name="Rettangolo 19"/>
          <p:cNvSpPr/>
          <p:nvPr/>
        </p:nvSpPr>
        <p:spPr>
          <a:xfrm>
            <a:off x="3491880" y="5301208"/>
            <a:ext cx="1080120" cy="4320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smtClean="0"/>
              <a:t>Why</a:t>
            </a:r>
            <a:r>
              <a:rPr lang="it-IT" dirty="0" smtClean="0"/>
              <a:t> </a:t>
            </a:r>
            <a:r>
              <a:rPr lang="it-IT" dirty="0" err="1" smtClean="0"/>
              <a:t>Superconducting</a:t>
            </a:r>
            <a:r>
              <a:rPr lang="it-IT" dirty="0" smtClean="0"/>
              <a:t> </a:t>
            </a:r>
            <a:r>
              <a:rPr lang="it-IT" dirty="0" err="1" smtClean="0"/>
              <a:t>Detectors</a:t>
            </a:r>
            <a:r>
              <a:rPr lang="it-IT" dirty="0" smtClean="0"/>
              <a:t>?</a:t>
            </a:r>
            <a:endParaRPr lang="it-IT" dirty="0"/>
          </a:p>
        </p:txBody>
      </p:sp>
      <p:sp>
        <p:nvSpPr>
          <p:cNvPr id="4" name="Segnaposto piè di pagina 3"/>
          <p:cNvSpPr>
            <a:spLocks noGrp="1"/>
          </p:cNvSpPr>
          <p:nvPr>
            <p:ph type="ftr" sz="quarter" idx="11"/>
          </p:nvPr>
        </p:nvSpPr>
        <p:spPr/>
        <p:txBody>
          <a:bodyPr/>
          <a:lstStyle/>
          <a:p>
            <a:r>
              <a:rPr lang="it-IT" smtClean="0"/>
              <a:t>A. Gaggero, 01/10/2020, Genova</a:t>
            </a:r>
            <a:endParaRPr lang="en-US"/>
          </a:p>
        </p:txBody>
      </p:sp>
      <p:sp>
        <p:nvSpPr>
          <p:cNvPr id="5" name="CasellaDiTesto 4"/>
          <p:cNvSpPr txBox="1"/>
          <p:nvPr/>
        </p:nvSpPr>
        <p:spPr>
          <a:xfrm>
            <a:off x="971600" y="1988840"/>
            <a:ext cx="7416824" cy="3416320"/>
          </a:xfrm>
          <a:prstGeom prst="rect">
            <a:avLst/>
          </a:prstGeom>
          <a:noFill/>
        </p:spPr>
        <p:txBody>
          <a:bodyPr wrap="square" rtlCol="0">
            <a:spAutoFit/>
          </a:bodyPr>
          <a:lstStyle/>
          <a:p>
            <a:r>
              <a:rPr lang="en-US" dirty="0" smtClean="0"/>
              <a:t>Superconducting detectors are the natural choice for very sensitive optical detection:</a:t>
            </a:r>
          </a:p>
          <a:p>
            <a:endParaRPr lang="en-US" dirty="0" smtClean="0"/>
          </a:p>
          <a:p>
            <a:r>
              <a:rPr lang="en-US" dirty="0" smtClean="0"/>
              <a:t>1- they have small energy gap </a:t>
            </a:r>
          </a:p>
          <a:p>
            <a:r>
              <a:rPr lang="en-US" dirty="0" smtClean="0"/>
              <a:t>2- they work at cryogenic temperatures.</a:t>
            </a:r>
          </a:p>
          <a:p>
            <a:endParaRPr lang="en-US" dirty="0" smtClean="0"/>
          </a:p>
          <a:p>
            <a:r>
              <a:rPr lang="en-US" dirty="0" smtClean="0"/>
              <a:t>A small energy gap (~1 </a:t>
            </a:r>
            <a:r>
              <a:rPr lang="en-US" dirty="0" err="1" smtClean="0"/>
              <a:t>meV</a:t>
            </a:r>
            <a:r>
              <a:rPr lang="en-US" dirty="0" smtClean="0"/>
              <a:t>) as compared to  semiconductors (~1 </a:t>
            </a:r>
            <a:r>
              <a:rPr lang="en-US" dirty="0" err="1" smtClean="0"/>
              <a:t>eV</a:t>
            </a:r>
            <a:r>
              <a:rPr lang="en-US" dirty="0" smtClean="0"/>
              <a:t>) implies an absorbed photon produces a much larger number of excitations (no needs to trigger an avalanche)</a:t>
            </a:r>
          </a:p>
          <a:p>
            <a:endParaRPr lang="en-US" dirty="0" smtClean="0"/>
          </a:p>
          <a:p>
            <a:r>
              <a:rPr lang="en-US" dirty="0" smtClean="0"/>
              <a:t>the inconvenience of operating at cryogenic temperatures (T~4 K) becomes a big advantage in terms of dark count as it is thermally activated</a:t>
            </a:r>
          </a:p>
          <a:p>
            <a:endParaRPr lang="it-IT"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CasellaDiTesto 28"/>
          <p:cNvSpPr txBox="1"/>
          <p:nvPr/>
        </p:nvSpPr>
        <p:spPr>
          <a:xfrm>
            <a:off x="1979712" y="2247255"/>
            <a:ext cx="2304256" cy="461665"/>
          </a:xfrm>
          <a:prstGeom prst="rect">
            <a:avLst/>
          </a:prstGeom>
          <a:noFill/>
        </p:spPr>
        <p:txBody>
          <a:bodyPr wrap="square" rtlCol="0">
            <a:spAutoFit/>
          </a:bodyPr>
          <a:lstStyle/>
          <a:p>
            <a:r>
              <a:rPr lang="en-US" sz="2400" smtClean="0"/>
              <a:t>SDE= η</a:t>
            </a:r>
            <a:r>
              <a:rPr lang="en-US" sz="2400" baseline="-25000" smtClean="0"/>
              <a:t>C</a:t>
            </a:r>
            <a:r>
              <a:rPr lang="en-US" sz="2400" smtClean="0"/>
              <a:t> x </a:t>
            </a:r>
            <a:r>
              <a:rPr lang="en-US" sz="2400" smtClean="0">
                <a:solidFill>
                  <a:srgbClr val="0070C0"/>
                </a:solidFill>
              </a:rPr>
              <a:t>η</a:t>
            </a:r>
            <a:r>
              <a:rPr lang="en-US" sz="2400" baseline="-25000" smtClean="0">
                <a:solidFill>
                  <a:srgbClr val="0070C0"/>
                </a:solidFill>
              </a:rPr>
              <a:t>a</a:t>
            </a:r>
            <a:r>
              <a:rPr lang="en-US" sz="2400" smtClean="0">
                <a:solidFill>
                  <a:srgbClr val="0070C0"/>
                </a:solidFill>
              </a:rPr>
              <a:t> </a:t>
            </a:r>
            <a:r>
              <a:rPr lang="en-US" sz="2400" smtClean="0"/>
              <a:t>x </a:t>
            </a:r>
            <a:r>
              <a:rPr lang="en-US" sz="2400" smtClean="0">
                <a:solidFill>
                  <a:srgbClr val="FF0000"/>
                </a:solidFill>
              </a:rPr>
              <a:t>η</a:t>
            </a:r>
            <a:r>
              <a:rPr lang="en-US" sz="2400" baseline="-25000" smtClean="0">
                <a:solidFill>
                  <a:srgbClr val="FF0000"/>
                </a:solidFill>
              </a:rPr>
              <a:t>i</a:t>
            </a:r>
            <a:endParaRPr lang="en-US" sz="2400">
              <a:solidFill>
                <a:srgbClr val="FF0000"/>
              </a:solidFill>
            </a:endParaRPr>
          </a:p>
        </p:txBody>
      </p:sp>
      <p:sp>
        <p:nvSpPr>
          <p:cNvPr id="30" name="Rettangolo 29"/>
          <p:cNvSpPr/>
          <p:nvPr/>
        </p:nvSpPr>
        <p:spPr>
          <a:xfrm>
            <a:off x="4355976" y="2332992"/>
            <a:ext cx="3090654" cy="369332"/>
          </a:xfrm>
          <a:prstGeom prst="rect">
            <a:avLst/>
          </a:prstGeom>
          <a:ln>
            <a:solidFill>
              <a:schemeClr val="tx1"/>
            </a:solidFill>
          </a:ln>
        </p:spPr>
        <p:txBody>
          <a:bodyPr wrap="none">
            <a:spAutoFit/>
          </a:bodyPr>
          <a:lstStyle/>
          <a:p>
            <a:r>
              <a:rPr lang="en-US" smtClean="0"/>
              <a:t>η</a:t>
            </a:r>
            <a:r>
              <a:rPr lang="en-US" baseline="-25000" smtClean="0"/>
              <a:t>C</a:t>
            </a:r>
            <a:r>
              <a:rPr lang="en-US" smtClean="0"/>
              <a:t> = optical losses in the cryostat;</a:t>
            </a:r>
            <a:endParaRPr lang="en-US"/>
          </a:p>
        </p:txBody>
      </p:sp>
      <p:sp>
        <p:nvSpPr>
          <p:cNvPr id="31" name="Rettangolo 30"/>
          <p:cNvSpPr/>
          <p:nvPr/>
        </p:nvSpPr>
        <p:spPr>
          <a:xfrm>
            <a:off x="4355976" y="1848209"/>
            <a:ext cx="2736304" cy="369332"/>
          </a:xfrm>
          <a:prstGeom prst="rect">
            <a:avLst/>
          </a:prstGeom>
          <a:ln>
            <a:solidFill>
              <a:srgbClr val="0070C0"/>
            </a:solidFill>
          </a:ln>
        </p:spPr>
        <p:txBody>
          <a:bodyPr wrap="square">
            <a:spAutoFit/>
          </a:bodyPr>
          <a:lstStyle/>
          <a:p>
            <a:r>
              <a:rPr lang="en-US" smtClean="0">
                <a:solidFill>
                  <a:srgbClr val="0070C0"/>
                </a:solidFill>
              </a:rPr>
              <a:t>η</a:t>
            </a:r>
            <a:r>
              <a:rPr lang="en-US" baseline="-25000" smtClean="0">
                <a:solidFill>
                  <a:srgbClr val="0070C0"/>
                </a:solidFill>
              </a:rPr>
              <a:t>a</a:t>
            </a:r>
            <a:r>
              <a:rPr lang="en-US" smtClean="0">
                <a:solidFill>
                  <a:srgbClr val="0070C0"/>
                </a:solidFill>
              </a:rPr>
              <a:t> = probability of absorption</a:t>
            </a:r>
            <a:endParaRPr lang="en-US">
              <a:solidFill>
                <a:srgbClr val="0070C0"/>
              </a:solidFill>
            </a:endParaRPr>
          </a:p>
        </p:txBody>
      </p:sp>
      <p:sp>
        <p:nvSpPr>
          <p:cNvPr id="20" name="Segnaposto piè di pagina 19"/>
          <p:cNvSpPr>
            <a:spLocks noGrp="1"/>
          </p:cNvSpPr>
          <p:nvPr>
            <p:ph type="ftr" sz="quarter" idx="11"/>
          </p:nvPr>
        </p:nvSpPr>
        <p:spPr>
          <a:xfrm>
            <a:off x="541694" y="6172200"/>
            <a:ext cx="3742018" cy="341905"/>
          </a:xfrm>
        </p:spPr>
        <p:txBody>
          <a:bodyPr/>
          <a:lstStyle/>
          <a:p>
            <a:r>
              <a:rPr lang="en-US" smtClean="0"/>
              <a:t>A. Gaggero, 01/10/2020, Genova</a:t>
            </a:r>
            <a:endParaRPr lang="en-US"/>
          </a:p>
        </p:txBody>
      </p:sp>
      <p:sp>
        <p:nvSpPr>
          <p:cNvPr id="22" name="Titolo 1"/>
          <p:cNvSpPr txBox="1">
            <a:spLocks/>
          </p:cNvSpPr>
          <p:nvPr/>
        </p:nvSpPr>
        <p:spPr>
          <a:xfrm>
            <a:off x="323528" y="188640"/>
            <a:ext cx="8208912" cy="809769"/>
          </a:xfrm>
          <a:prstGeom prst="rect">
            <a:avLst/>
          </a:prstGeom>
        </p:spPr>
        <p:txBody>
          <a:bodyPr bIns="91440" anchor="b" anchorCtr="0">
            <a:normAutofit/>
          </a:bodyPr>
          <a:lstStyle/>
          <a:p>
            <a:pPr>
              <a:spcBef>
                <a:spcPct val="0"/>
              </a:spcBef>
            </a:pPr>
            <a:r>
              <a:rPr lang="en-US" sz="4000" smtClean="0">
                <a:solidFill>
                  <a:schemeClr val="tx2"/>
                </a:solidFill>
                <a:latin typeface="+mj-lt"/>
                <a:ea typeface="+mj-ea"/>
                <a:cs typeface="+mj-cs"/>
              </a:rPr>
              <a:t>System detection efficiency  SDE</a:t>
            </a:r>
            <a:endParaRPr kumimoji="0" lang="en-US" sz="4000" b="0" i="0" u="none" strike="noStrike" kern="1200" cap="none" spc="0" normalizeH="0" baseline="0">
              <a:ln>
                <a:noFill/>
              </a:ln>
              <a:solidFill>
                <a:schemeClr val="tx2"/>
              </a:solidFill>
              <a:effectLst/>
              <a:uLnTx/>
              <a:uFillTx/>
              <a:latin typeface="+mj-lt"/>
              <a:ea typeface="+mj-ea"/>
              <a:cs typeface="+mj-cs"/>
            </a:endParaRPr>
          </a:p>
        </p:txBody>
      </p:sp>
      <p:sp>
        <p:nvSpPr>
          <p:cNvPr id="19" name="Rettangolo 18"/>
          <p:cNvSpPr/>
          <p:nvPr/>
        </p:nvSpPr>
        <p:spPr>
          <a:xfrm>
            <a:off x="4355976" y="1384899"/>
            <a:ext cx="2376264" cy="369332"/>
          </a:xfrm>
          <a:prstGeom prst="rect">
            <a:avLst/>
          </a:prstGeom>
          <a:ln>
            <a:solidFill>
              <a:srgbClr val="FF0000"/>
            </a:solidFill>
          </a:ln>
        </p:spPr>
        <p:txBody>
          <a:bodyPr wrap="square">
            <a:spAutoFit/>
          </a:bodyPr>
          <a:lstStyle/>
          <a:p>
            <a:r>
              <a:rPr lang="en-US" smtClean="0">
                <a:solidFill>
                  <a:srgbClr val="FF0000"/>
                </a:solidFill>
              </a:rPr>
              <a:t>η</a:t>
            </a:r>
            <a:r>
              <a:rPr lang="en-US" baseline="-25000" smtClean="0">
                <a:solidFill>
                  <a:srgbClr val="FF0000"/>
                </a:solidFill>
              </a:rPr>
              <a:t>i   </a:t>
            </a:r>
            <a:r>
              <a:rPr lang="en-US" smtClean="0">
                <a:solidFill>
                  <a:srgbClr val="FF0000"/>
                </a:solidFill>
              </a:rPr>
              <a:t>= internal efficiency; </a:t>
            </a:r>
            <a:endParaRPr lang="en-US">
              <a:solidFill>
                <a:srgbClr val="FF0000"/>
              </a:solidFill>
            </a:endParaRPr>
          </a:p>
        </p:txBody>
      </p:sp>
      <p:sp>
        <p:nvSpPr>
          <p:cNvPr id="21" name="Rettangolo 20"/>
          <p:cNvSpPr/>
          <p:nvPr/>
        </p:nvSpPr>
        <p:spPr>
          <a:xfrm>
            <a:off x="190807" y="3034958"/>
            <a:ext cx="2533695" cy="2862322"/>
          </a:xfrm>
          <a:prstGeom prst="rect">
            <a:avLst/>
          </a:prstGeom>
          <a:ln>
            <a:solidFill>
              <a:srgbClr val="FF0000"/>
            </a:solidFill>
          </a:ln>
        </p:spPr>
        <p:txBody>
          <a:bodyPr wrap="square">
            <a:spAutoFit/>
          </a:bodyPr>
          <a:lstStyle/>
          <a:p>
            <a:r>
              <a:rPr lang="en-US" sz="2000" smtClean="0">
                <a:solidFill>
                  <a:srgbClr val="FF0000"/>
                </a:solidFill>
              </a:rPr>
              <a:t>η</a:t>
            </a:r>
            <a:r>
              <a:rPr lang="en-US" sz="2000" baseline="-25000" smtClean="0">
                <a:solidFill>
                  <a:srgbClr val="FF0000"/>
                </a:solidFill>
              </a:rPr>
              <a:t>i   </a:t>
            </a:r>
            <a:r>
              <a:rPr lang="en-US" sz="2000" smtClean="0">
                <a:solidFill>
                  <a:srgbClr val="FF0000"/>
                </a:solidFill>
              </a:rPr>
              <a:t>improved by:</a:t>
            </a:r>
            <a:endParaRPr lang="en-US" sz="2000" smtClean="0"/>
          </a:p>
          <a:p>
            <a:pPr marL="285750" indent="-285750">
              <a:buFont typeface="Arial" panose="020B0604020202020204" pitchFamily="34" charset="0"/>
              <a:buChar char="•"/>
            </a:pPr>
            <a:r>
              <a:rPr lang="en-US" sz="2000" smtClean="0">
                <a:solidFill>
                  <a:srgbClr val="FF0000"/>
                </a:solidFill>
              </a:rPr>
              <a:t>Homegenity and uniformity of the nanowire;</a:t>
            </a:r>
          </a:p>
          <a:p>
            <a:pPr marL="285750" indent="-285750">
              <a:buFont typeface="Arial" panose="020B0604020202020204" pitchFamily="34" charset="0"/>
              <a:buChar char="•"/>
            </a:pPr>
            <a:r>
              <a:rPr lang="en-US" sz="2000" smtClean="0">
                <a:solidFill>
                  <a:srgbClr val="FF0000"/>
                </a:solidFill>
              </a:rPr>
              <a:t>Geometry </a:t>
            </a:r>
          </a:p>
          <a:p>
            <a:pPr marL="285750" indent="-285750"/>
            <a:r>
              <a:rPr lang="en-US" sz="2000" smtClean="0">
                <a:solidFill>
                  <a:srgbClr val="FF0000"/>
                </a:solidFill>
              </a:rPr>
              <a:t> 	(width, thickness);</a:t>
            </a:r>
          </a:p>
          <a:p>
            <a:pPr marL="285750" indent="-285750">
              <a:buFont typeface="Arial" panose="020B0604020202020204" pitchFamily="34" charset="0"/>
              <a:buChar char="•"/>
            </a:pPr>
            <a:r>
              <a:rPr lang="en-US" sz="2000" smtClean="0">
                <a:solidFill>
                  <a:srgbClr val="FF0000"/>
                </a:solidFill>
              </a:rPr>
              <a:t>Fabbrication parameters</a:t>
            </a:r>
            <a:r>
              <a:rPr lang="en-US" sz="2000" smtClean="0"/>
              <a:t>;</a:t>
            </a:r>
          </a:p>
          <a:p>
            <a:endParaRPr lang="en-US" sz="2000">
              <a:solidFill>
                <a:srgbClr val="FF0000"/>
              </a:solidFill>
            </a:endParaRPr>
          </a:p>
        </p:txBody>
      </p:sp>
      <p:sp>
        <p:nvSpPr>
          <p:cNvPr id="24" name="Rettangolo 23"/>
          <p:cNvSpPr/>
          <p:nvPr/>
        </p:nvSpPr>
        <p:spPr>
          <a:xfrm>
            <a:off x="5726250" y="2996952"/>
            <a:ext cx="3275856" cy="1323439"/>
          </a:xfrm>
          <a:prstGeom prst="rect">
            <a:avLst/>
          </a:prstGeom>
          <a:ln>
            <a:solidFill>
              <a:schemeClr val="tx1"/>
            </a:solidFill>
          </a:ln>
        </p:spPr>
        <p:txBody>
          <a:bodyPr wrap="square">
            <a:spAutoFit/>
          </a:bodyPr>
          <a:lstStyle/>
          <a:p>
            <a:r>
              <a:rPr lang="en-US" sz="2000" smtClean="0">
                <a:latin typeface="Perpetua" pitchFamily="18" charset="0"/>
              </a:rPr>
              <a:t>η</a:t>
            </a:r>
            <a:r>
              <a:rPr lang="en-US" sz="2000" baseline="-25000" smtClean="0">
                <a:latin typeface="Perpetua" pitchFamily="18" charset="0"/>
              </a:rPr>
              <a:t>C</a:t>
            </a:r>
            <a:r>
              <a:rPr lang="en-US" sz="2000" smtClean="0">
                <a:latin typeface="Perpetua" pitchFamily="18" charset="0"/>
              </a:rPr>
              <a:t> improved by:</a:t>
            </a:r>
          </a:p>
          <a:p>
            <a:pPr marL="285750" indent="-285750">
              <a:buFont typeface="Arial" panose="020B0604020202020204" pitchFamily="34" charset="0"/>
              <a:buChar char="•"/>
            </a:pPr>
            <a:r>
              <a:rPr lang="en-US" sz="2000" smtClean="0">
                <a:latin typeface="Perpetua" pitchFamily="18" charset="0"/>
              </a:rPr>
              <a:t>Meander structuring</a:t>
            </a:r>
          </a:p>
          <a:p>
            <a:pPr marL="285750" indent="-285750">
              <a:buFont typeface="Arial" panose="020B0604020202020204" pitchFamily="34" charset="0"/>
              <a:buChar char="•"/>
            </a:pPr>
            <a:r>
              <a:rPr lang="en-US" sz="2000" smtClean="0">
                <a:latin typeface="Perpetua" pitchFamily="18" charset="0"/>
              </a:rPr>
              <a:t>Fiber alignment</a:t>
            </a:r>
          </a:p>
          <a:p>
            <a:pPr marL="285750" indent="-285750">
              <a:buFont typeface="Arial" panose="020B0604020202020204" pitchFamily="34" charset="0"/>
              <a:buChar char="•"/>
            </a:pPr>
            <a:r>
              <a:rPr lang="en-US" sz="2000" smtClean="0">
                <a:latin typeface="Perpetua" pitchFamily="18" charset="0"/>
              </a:rPr>
              <a:t>Grating couplers</a:t>
            </a:r>
            <a:endParaRPr lang="en-US" sz="2000">
              <a:latin typeface="Perpetua" pitchFamily="18" charset="0"/>
            </a:endParaRPr>
          </a:p>
        </p:txBody>
      </p:sp>
      <p:pic>
        <p:nvPicPr>
          <p:cNvPr id="11" name="Immagine 10" descr="IFN CNR Logo.jpg"/>
          <p:cNvPicPr>
            <a:picLocks noChangeAspect="1"/>
          </p:cNvPicPr>
          <p:nvPr/>
        </p:nvPicPr>
        <p:blipFill>
          <a:blip r:embed="rId3" cstate="print"/>
          <a:stretch>
            <a:fillRect/>
          </a:stretch>
        </p:blipFill>
        <p:spPr>
          <a:xfrm>
            <a:off x="7020272" y="6237312"/>
            <a:ext cx="1828800" cy="387096"/>
          </a:xfrm>
          <a:prstGeom prst="rect">
            <a:avLst/>
          </a:prstGeom>
        </p:spPr>
      </p:pic>
      <p:sp>
        <p:nvSpPr>
          <p:cNvPr id="16" name="Rettangolo 15"/>
          <p:cNvSpPr/>
          <p:nvPr/>
        </p:nvSpPr>
        <p:spPr>
          <a:xfrm>
            <a:off x="2796510" y="3037428"/>
            <a:ext cx="2786576" cy="1015663"/>
          </a:xfrm>
          <a:prstGeom prst="rect">
            <a:avLst/>
          </a:prstGeom>
          <a:ln>
            <a:solidFill>
              <a:srgbClr val="0070C0"/>
            </a:solidFill>
          </a:ln>
        </p:spPr>
        <p:txBody>
          <a:bodyPr wrap="square">
            <a:spAutoFit/>
          </a:bodyPr>
          <a:lstStyle/>
          <a:p>
            <a:r>
              <a:rPr lang="en-US" sz="2000" smtClean="0">
                <a:solidFill>
                  <a:srgbClr val="0070C0"/>
                </a:solidFill>
                <a:latin typeface="Perpetua" pitchFamily="18" charset="0"/>
              </a:rPr>
              <a:t> </a:t>
            </a:r>
            <a:r>
              <a:rPr lang="en-US" sz="2000" smtClean="0">
                <a:solidFill>
                  <a:srgbClr val="0070C0"/>
                </a:solidFill>
              </a:rPr>
              <a:t>η</a:t>
            </a:r>
            <a:r>
              <a:rPr lang="en-US" sz="2000" baseline="-25000" smtClean="0">
                <a:solidFill>
                  <a:srgbClr val="0070C0"/>
                </a:solidFill>
              </a:rPr>
              <a:t>a</a:t>
            </a:r>
            <a:r>
              <a:rPr lang="en-US" sz="2000" smtClean="0">
                <a:solidFill>
                  <a:srgbClr val="0070C0"/>
                </a:solidFill>
                <a:latin typeface="Perpetua" pitchFamily="18" charset="0"/>
              </a:rPr>
              <a:t> improved by</a:t>
            </a:r>
          </a:p>
          <a:p>
            <a:pPr marL="285750" indent="-285750">
              <a:buFont typeface="Arial" panose="020B0604020202020204" pitchFamily="34" charset="0"/>
              <a:buChar char="•"/>
            </a:pPr>
            <a:r>
              <a:rPr lang="en-US" sz="2000" smtClean="0">
                <a:solidFill>
                  <a:srgbClr val="0070C0"/>
                </a:solidFill>
                <a:latin typeface="Perpetua" pitchFamily="18" charset="0"/>
              </a:rPr>
              <a:t>Single pass cavity</a:t>
            </a:r>
          </a:p>
          <a:p>
            <a:pPr marL="285750" indent="-285750">
              <a:buFont typeface="Arial" panose="020B0604020202020204" pitchFamily="34" charset="0"/>
              <a:buChar char="•"/>
            </a:pPr>
            <a:r>
              <a:rPr lang="en-US" sz="2000" smtClean="0">
                <a:solidFill>
                  <a:srgbClr val="0070C0"/>
                </a:solidFill>
                <a:latin typeface="Perpetua" pitchFamily="18" charset="0"/>
              </a:rPr>
              <a:t>Integration on waveguide</a:t>
            </a:r>
            <a:endParaRPr lang="en-US" sz="2000">
              <a:solidFill>
                <a:srgbClr val="0070C0"/>
              </a:solidFill>
              <a:latin typeface="Perpetua" pitchFamily="18" charset="0"/>
            </a:endParaRPr>
          </a:p>
        </p:txBody>
      </p:sp>
      <p:pic>
        <p:nvPicPr>
          <p:cNvPr id="18" name="Picture 7" descr="E:\roberto_small\Word_&amp;_World\conferenze e lavori\2011_OCS_spie_marsiglia\meandro.jp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2968133" y="4365104"/>
            <a:ext cx="4052139" cy="220570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7" name="CasellaDiTesto 16"/>
          <p:cNvSpPr txBox="1"/>
          <p:nvPr/>
        </p:nvSpPr>
        <p:spPr>
          <a:xfrm>
            <a:off x="1907704" y="1455167"/>
            <a:ext cx="2304256" cy="461665"/>
          </a:xfrm>
          <a:prstGeom prst="rect">
            <a:avLst/>
          </a:prstGeom>
          <a:noFill/>
        </p:spPr>
        <p:txBody>
          <a:bodyPr wrap="square" rtlCol="0">
            <a:spAutoFit/>
          </a:bodyPr>
          <a:lstStyle/>
          <a:p>
            <a:r>
              <a:rPr lang="en-US" sz="2400" smtClean="0"/>
              <a:t>DE= </a:t>
            </a:r>
            <a:r>
              <a:rPr lang="en-US" sz="2400" smtClean="0">
                <a:solidFill>
                  <a:srgbClr val="0070C0"/>
                </a:solidFill>
              </a:rPr>
              <a:t>η</a:t>
            </a:r>
            <a:r>
              <a:rPr lang="en-US" sz="2400" baseline="-25000" smtClean="0">
                <a:solidFill>
                  <a:srgbClr val="0070C0"/>
                </a:solidFill>
              </a:rPr>
              <a:t>a</a:t>
            </a:r>
            <a:r>
              <a:rPr lang="en-US" sz="2400" smtClean="0">
                <a:solidFill>
                  <a:srgbClr val="0070C0"/>
                </a:solidFill>
              </a:rPr>
              <a:t> </a:t>
            </a:r>
            <a:r>
              <a:rPr lang="en-US" sz="2400" smtClean="0"/>
              <a:t>x </a:t>
            </a:r>
            <a:r>
              <a:rPr lang="en-US" sz="2400" smtClean="0">
                <a:solidFill>
                  <a:srgbClr val="FF0000"/>
                </a:solidFill>
              </a:rPr>
              <a:t>η</a:t>
            </a:r>
            <a:r>
              <a:rPr lang="en-US" sz="2400" baseline="-25000" smtClean="0">
                <a:solidFill>
                  <a:srgbClr val="FF0000"/>
                </a:solidFill>
              </a:rPr>
              <a:t>i</a:t>
            </a:r>
            <a:endParaRPr lang="en-US" sz="2400">
              <a:solidFill>
                <a:srgbClr val="FF0000"/>
              </a:solidFill>
            </a:endParaRPr>
          </a:p>
        </p:txBody>
      </p:sp>
    </p:spTree>
    <p:extLst>
      <p:ext uri="{BB962C8B-B14F-4D97-AF65-F5344CB8AC3E}">
        <p14:creationId xmlns="" xmlns:p14="http://schemas.microsoft.com/office/powerpoint/2010/main" val="36920025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21"/>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31"/>
                                        </p:tgtEl>
                                        <p:attrNameLst>
                                          <p:attrName>style.visibility</p:attrName>
                                        </p:attrNameLst>
                                      </p:cBhvr>
                                      <p:to>
                                        <p:strVal val="visible"/>
                                      </p:to>
                                    </p:set>
                                  </p:childTnLst>
                                </p:cTn>
                              </p:par>
                            </p:childTnLst>
                          </p:cTn>
                        </p:par>
                        <p:par>
                          <p:cTn id="14" fill="hold">
                            <p:stCondLst>
                              <p:cond delay="0"/>
                            </p:stCondLst>
                            <p:childTnLst>
                              <p:par>
                                <p:cTn id="15" presetID="1" presetClass="entr" presetSubtype="0" fill="hold" grpId="0" nodeType="after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9"/>
                                        </p:tgtEl>
                                        <p:attrNameLst>
                                          <p:attrName>style.visibility</p:attrName>
                                        </p:attrNameLst>
                                      </p:cBhvr>
                                      <p:to>
                                        <p:strVal val="visible"/>
                                      </p:to>
                                    </p:set>
                                  </p:childTnLst>
                                </p:cTn>
                              </p:par>
                              <p:par>
                                <p:cTn id="23" presetID="1" presetClass="entr" presetSubtype="0" fill="hold" grpId="1" nodeType="withEffect">
                                  <p:stCondLst>
                                    <p:cond delay="0"/>
                                  </p:stCondLst>
                                  <p:childTnLst>
                                    <p:set>
                                      <p:cBhvr>
                                        <p:cTn id="24"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animBg="1"/>
      <p:bldP spid="31" grpId="0" animBg="1"/>
      <p:bldP spid="19" grpId="0" animBg="1"/>
      <p:bldP spid="21" grpId="0" animBg="1"/>
      <p:bldP spid="24" grpId="1" animBg="1"/>
      <p:bldP spid="1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tangolo 5"/>
          <p:cNvSpPr/>
          <p:nvPr/>
        </p:nvSpPr>
        <p:spPr>
          <a:xfrm>
            <a:off x="4932040" y="1052736"/>
            <a:ext cx="4248472" cy="646331"/>
          </a:xfrm>
          <a:prstGeom prst="rect">
            <a:avLst/>
          </a:prstGeom>
        </p:spPr>
        <p:txBody>
          <a:bodyPr wrap="square">
            <a:spAutoFit/>
          </a:bodyPr>
          <a:lstStyle/>
          <a:p>
            <a:pPr algn="ctr"/>
            <a:r>
              <a:rPr lang="en-GB" b="1" dirty="0" smtClean="0"/>
              <a:t>Amorphous: </a:t>
            </a:r>
            <a:r>
              <a:rPr lang="en-GB" dirty="0" err="1" smtClean="0"/>
              <a:t>WSi</a:t>
            </a:r>
            <a:r>
              <a:rPr lang="en-GB" dirty="0" smtClean="0"/>
              <a:t>, </a:t>
            </a:r>
            <a:r>
              <a:rPr lang="en-GB" dirty="0" err="1" smtClean="0"/>
              <a:t>MoSi</a:t>
            </a:r>
            <a:r>
              <a:rPr lang="en-GB" dirty="0" smtClean="0"/>
              <a:t>; </a:t>
            </a:r>
          </a:p>
          <a:p>
            <a:pPr algn="ctr"/>
            <a:r>
              <a:rPr lang="en-GB" dirty="0" smtClean="0">
                <a:solidFill>
                  <a:srgbClr val="FF0000"/>
                </a:solidFill>
              </a:rPr>
              <a:t>high SQE, high yield</a:t>
            </a:r>
            <a:r>
              <a:rPr lang="en-GB" dirty="0" smtClean="0"/>
              <a:t>, low SNR, high jitter.</a:t>
            </a:r>
            <a:endParaRPr lang="en-GB" dirty="0"/>
          </a:p>
        </p:txBody>
      </p:sp>
      <p:pic>
        <p:nvPicPr>
          <p:cNvPr id="7" name="Immagine 6" descr="wsi sqe.jpg"/>
          <p:cNvPicPr>
            <a:picLocks noChangeAspect="1"/>
          </p:cNvPicPr>
          <p:nvPr/>
        </p:nvPicPr>
        <p:blipFill>
          <a:blip r:embed="rId3" cstate="screen"/>
          <a:stretch>
            <a:fillRect/>
          </a:stretch>
        </p:blipFill>
        <p:spPr>
          <a:xfrm>
            <a:off x="5076056" y="1988840"/>
            <a:ext cx="3744416" cy="3352559"/>
          </a:xfrm>
          <a:prstGeom prst="rect">
            <a:avLst/>
          </a:prstGeom>
        </p:spPr>
      </p:pic>
      <p:sp>
        <p:nvSpPr>
          <p:cNvPr id="9" name="Rettangolo 8"/>
          <p:cNvSpPr/>
          <p:nvPr/>
        </p:nvSpPr>
        <p:spPr>
          <a:xfrm>
            <a:off x="323528" y="5662989"/>
            <a:ext cx="5012975" cy="646331"/>
          </a:xfrm>
          <a:prstGeom prst="rect">
            <a:avLst/>
          </a:prstGeom>
        </p:spPr>
        <p:txBody>
          <a:bodyPr wrap="none">
            <a:spAutoFit/>
          </a:bodyPr>
          <a:lstStyle/>
          <a:p>
            <a:endParaRPr lang="en-GB" dirty="0"/>
          </a:p>
          <a:p>
            <a:r>
              <a:rPr lang="en-GB" dirty="0"/>
              <a:t> W. J. Zhang  et al. </a:t>
            </a:r>
            <a:r>
              <a:rPr lang="en-GB" dirty="0" smtClean="0"/>
              <a:t>Sci. China Phys. Mech. Astron.   (2017)</a:t>
            </a:r>
            <a:endParaRPr lang="en-GB" dirty="0"/>
          </a:p>
        </p:txBody>
      </p:sp>
      <p:sp>
        <p:nvSpPr>
          <p:cNvPr id="15" name="Rettangolo 14"/>
          <p:cNvSpPr/>
          <p:nvPr/>
        </p:nvSpPr>
        <p:spPr>
          <a:xfrm>
            <a:off x="5508104" y="5661248"/>
            <a:ext cx="2922531" cy="369332"/>
          </a:xfrm>
          <a:prstGeom prst="rect">
            <a:avLst/>
          </a:prstGeom>
        </p:spPr>
        <p:txBody>
          <a:bodyPr wrap="none">
            <a:spAutoFit/>
          </a:bodyPr>
          <a:lstStyle/>
          <a:p>
            <a:r>
              <a:rPr lang="en-GB" dirty="0"/>
              <a:t> </a:t>
            </a:r>
            <a:r>
              <a:rPr lang="en-GB" dirty="0" err="1"/>
              <a:t>Marsili</a:t>
            </a:r>
            <a:r>
              <a:rPr lang="en-GB" dirty="0"/>
              <a:t> et </a:t>
            </a:r>
            <a:r>
              <a:rPr lang="en-GB" dirty="0" smtClean="0"/>
              <a:t>al. Nat</a:t>
            </a:r>
            <a:r>
              <a:rPr lang="en-GB" dirty="0"/>
              <a:t>. </a:t>
            </a:r>
            <a:r>
              <a:rPr lang="en-GB" dirty="0" err="1" smtClean="0"/>
              <a:t>Phot</a:t>
            </a:r>
            <a:r>
              <a:rPr lang="en-GB" dirty="0" smtClean="0"/>
              <a:t> </a:t>
            </a:r>
            <a:r>
              <a:rPr lang="en-GB" dirty="0"/>
              <a:t> (2013);</a:t>
            </a:r>
          </a:p>
        </p:txBody>
      </p:sp>
      <p:sp>
        <p:nvSpPr>
          <p:cNvPr id="12" name="Segnaposto piè di pagina 11"/>
          <p:cNvSpPr>
            <a:spLocks noGrp="1"/>
          </p:cNvSpPr>
          <p:nvPr>
            <p:ph type="ftr" sz="quarter" idx="11"/>
          </p:nvPr>
        </p:nvSpPr>
        <p:spPr/>
        <p:txBody>
          <a:bodyPr/>
          <a:lstStyle/>
          <a:p>
            <a:r>
              <a:rPr lang="it-IT" dirty="0" smtClean="0"/>
              <a:t>A. Gaggero, 01/10/2020, Genova</a:t>
            </a:r>
            <a:endParaRPr lang="en-US" dirty="0"/>
          </a:p>
        </p:txBody>
      </p:sp>
      <p:sp>
        <p:nvSpPr>
          <p:cNvPr id="13" name="Titolo 1"/>
          <p:cNvSpPr txBox="1">
            <a:spLocks/>
          </p:cNvSpPr>
          <p:nvPr/>
        </p:nvSpPr>
        <p:spPr>
          <a:xfrm>
            <a:off x="323528" y="188640"/>
            <a:ext cx="8208912" cy="809769"/>
          </a:xfrm>
          <a:prstGeom prst="rect">
            <a:avLst/>
          </a:prstGeom>
        </p:spPr>
        <p:txBody>
          <a:bodyPr bIns="91440" anchor="b" anchorCtr="0">
            <a:normAutofit/>
          </a:bodyPr>
          <a:lstStyle/>
          <a:p>
            <a:pPr lvl="0">
              <a:spcBef>
                <a:spcPct val="0"/>
              </a:spcBef>
            </a:pPr>
            <a:r>
              <a:rPr lang="en-GB" sz="4000" dirty="0" smtClean="0">
                <a:solidFill>
                  <a:schemeClr val="tx2"/>
                </a:solidFill>
              </a:rPr>
              <a:t>Internal efficiency, </a:t>
            </a:r>
            <a:r>
              <a:rPr lang="el-GR" sz="4000" dirty="0">
                <a:solidFill>
                  <a:srgbClr val="FF0000"/>
                </a:solidFill>
              </a:rPr>
              <a:t>η</a:t>
            </a:r>
            <a:r>
              <a:rPr lang="it-IT" sz="4000" baseline="-25000" dirty="0">
                <a:solidFill>
                  <a:srgbClr val="FF0000"/>
                </a:solidFill>
              </a:rPr>
              <a:t>i</a:t>
            </a:r>
            <a:r>
              <a:rPr lang="en-GB" sz="4000" dirty="0" smtClean="0">
                <a:solidFill>
                  <a:schemeClr val="tx2"/>
                </a:solidFill>
              </a:rPr>
              <a:t> </a:t>
            </a:r>
          </a:p>
        </p:txBody>
      </p:sp>
      <p:sp>
        <p:nvSpPr>
          <p:cNvPr id="2" name="Rettangolo 1"/>
          <p:cNvSpPr/>
          <p:nvPr/>
        </p:nvSpPr>
        <p:spPr>
          <a:xfrm>
            <a:off x="467544" y="1124744"/>
            <a:ext cx="4392488" cy="646331"/>
          </a:xfrm>
          <a:prstGeom prst="rect">
            <a:avLst/>
          </a:prstGeom>
        </p:spPr>
        <p:txBody>
          <a:bodyPr wrap="square">
            <a:spAutoFit/>
          </a:bodyPr>
          <a:lstStyle/>
          <a:p>
            <a:pPr algn="ctr"/>
            <a:r>
              <a:rPr lang="en-US" b="1" dirty="0" err="1"/>
              <a:t>Polycristalline</a:t>
            </a:r>
            <a:r>
              <a:rPr lang="en-US" b="1" dirty="0"/>
              <a:t>:</a:t>
            </a:r>
            <a:r>
              <a:rPr lang="en-US" dirty="0"/>
              <a:t> </a:t>
            </a:r>
            <a:r>
              <a:rPr lang="en-US" dirty="0" err="1"/>
              <a:t>NbN</a:t>
            </a:r>
            <a:r>
              <a:rPr lang="en-US" dirty="0"/>
              <a:t>, </a:t>
            </a:r>
            <a:r>
              <a:rPr lang="en-US" dirty="0" err="1"/>
              <a:t>NbTiN</a:t>
            </a:r>
            <a:r>
              <a:rPr lang="en-US" dirty="0" smtClean="0"/>
              <a:t>;</a:t>
            </a:r>
          </a:p>
          <a:p>
            <a:pPr algn="ctr"/>
            <a:r>
              <a:rPr lang="en-US" dirty="0" smtClean="0">
                <a:solidFill>
                  <a:srgbClr val="FF0000"/>
                </a:solidFill>
              </a:rPr>
              <a:t>high SNR, low jitter, high repetition rate</a:t>
            </a:r>
            <a:r>
              <a:rPr lang="en-US" dirty="0" smtClean="0"/>
              <a:t>, low yield</a:t>
            </a:r>
            <a:endParaRPr lang="en-US" dirty="0"/>
          </a:p>
        </p:txBody>
      </p:sp>
      <p:pic>
        <p:nvPicPr>
          <p:cNvPr id="66565" name="Picture 5"/>
          <p:cNvPicPr>
            <a:picLocks noChangeAspect="1" noChangeArrowheads="1"/>
          </p:cNvPicPr>
          <p:nvPr/>
        </p:nvPicPr>
        <p:blipFill>
          <a:blip r:embed="rId4" cstate="print"/>
          <a:srcRect/>
          <a:stretch>
            <a:fillRect/>
          </a:stretch>
        </p:blipFill>
        <p:spPr bwMode="auto">
          <a:xfrm>
            <a:off x="179512" y="1772816"/>
            <a:ext cx="4779954" cy="4231556"/>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P spid="15" grpId="0"/>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magine 5"/>
          <p:cNvPicPr>
            <a:picLocks noChangeAspect="1"/>
          </p:cNvPicPr>
          <p:nvPr/>
        </p:nvPicPr>
        <p:blipFill>
          <a:blip r:embed="rId3" cstate="screen"/>
          <a:stretch>
            <a:fillRect/>
          </a:stretch>
        </p:blipFill>
        <p:spPr>
          <a:xfrm>
            <a:off x="467544" y="2348880"/>
            <a:ext cx="3394448" cy="2541522"/>
          </a:xfrm>
          <a:prstGeom prst="rect">
            <a:avLst/>
          </a:prstGeom>
        </p:spPr>
      </p:pic>
      <p:sp>
        <p:nvSpPr>
          <p:cNvPr id="13" name="CasellaDiTesto 12"/>
          <p:cNvSpPr txBox="1"/>
          <p:nvPr/>
        </p:nvSpPr>
        <p:spPr>
          <a:xfrm>
            <a:off x="5580112" y="2060848"/>
            <a:ext cx="2664296" cy="461665"/>
          </a:xfrm>
          <a:prstGeom prst="rect">
            <a:avLst/>
          </a:prstGeom>
          <a:noFill/>
        </p:spPr>
        <p:txBody>
          <a:bodyPr wrap="square" rtlCol="0">
            <a:spAutoFit/>
          </a:bodyPr>
          <a:lstStyle/>
          <a:p>
            <a:r>
              <a:rPr lang="en-US" sz="2400" dirty="0">
                <a:solidFill>
                  <a:srgbClr val="FF0000"/>
                </a:solidFill>
              </a:rPr>
              <a:t>Travelling wave</a:t>
            </a:r>
          </a:p>
        </p:txBody>
      </p:sp>
      <p:pic>
        <p:nvPicPr>
          <p:cNvPr id="7" name="Picture 2" descr="E:\roberto_small\Word_&amp;_World\conferenze e lavori\2011_OCS_spie_marsiglia\wspd.JPG"/>
          <p:cNvPicPr>
            <a:picLocks noChangeAspect="1" noChangeArrowheads="1"/>
          </p:cNvPicPr>
          <p:nvPr/>
        </p:nvPicPr>
        <p:blipFill>
          <a:blip r:embed="rId4" cstate="print"/>
          <a:stretch>
            <a:fillRect/>
          </a:stretch>
        </p:blipFill>
        <p:spPr bwMode="auto">
          <a:xfrm>
            <a:off x="4283968" y="2636912"/>
            <a:ext cx="4489701" cy="2088232"/>
          </a:xfrm>
          <a:prstGeom prst="rect">
            <a:avLst/>
          </a:prstGeom>
          <a:noFill/>
        </p:spPr>
      </p:pic>
      <p:sp>
        <p:nvSpPr>
          <p:cNvPr id="14" name="CasellaDiTesto 13"/>
          <p:cNvSpPr txBox="1"/>
          <p:nvPr/>
        </p:nvSpPr>
        <p:spPr>
          <a:xfrm>
            <a:off x="1115616" y="2060848"/>
            <a:ext cx="1728192" cy="461665"/>
          </a:xfrm>
          <a:prstGeom prst="rect">
            <a:avLst/>
          </a:prstGeom>
          <a:noFill/>
        </p:spPr>
        <p:txBody>
          <a:bodyPr wrap="square" rtlCol="0">
            <a:spAutoFit/>
          </a:bodyPr>
          <a:lstStyle/>
          <a:p>
            <a:r>
              <a:rPr lang="en-US" sz="2400" dirty="0">
                <a:solidFill>
                  <a:srgbClr val="FF0000"/>
                </a:solidFill>
              </a:rPr>
              <a:t>Top </a:t>
            </a:r>
            <a:r>
              <a:rPr lang="en-US" sz="2400" dirty="0" smtClean="0">
                <a:solidFill>
                  <a:srgbClr val="FF0000"/>
                </a:solidFill>
              </a:rPr>
              <a:t>coupling</a:t>
            </a:r>
            <a:endParaRPr lang="en-US" sz="2400" dirty="0">
              <a:solidFill>
                <a:srgbClr val="FF0000"/>
              </a:solidFill>
            </a:endParaRPr>
          </a:p>
        </p:txBody>
      </p:sp>
      <p:sp>
        <p:nvSpPr>
          <p:cNvPr id="17" name="CasellaDiTesto 16"/>
          <p:cNvSpPr txBox="1"/>
          <p:nvPr/>
        </p:nvSpPr>
        <p:spPr>
          <a:xfrm>
            <a:off x="4716016" y="5157192"/>
            <a:ext cx="3851920" cy="1200329"/>
          </a:xfrm>
          <a:prstGeom prst="rect">
            <a:avLst/>
          </a:prstGeom>
          <a:noFill/>
        </p:spPr>
        <p:txBody>
          <a:bodyPr wrap="square" rtlCol="0">
            <a:spAutoFit/>
          </a:bodyPr>
          <a:lstStyle/>
          <a:p>
            <a:r>
              <a:rPr lang="en-US" dirty="0"/>
              <a:t>Scalable,  </a:t>
            </a:r>
            <a:r>
              <a:rPr lang="en-US" dirty="0" smtClean="0"/>
              <a:t>faster response,  better timing jitter. </a:t>
            </a:r>
          </a:p>
          <a:p>
            <a:r>
              <a:rPr lang="en-US" dirty="0" smtClean="0"/>
              <a:t>High coupling losses, suitable for quantum optics  experiments with integrated circuits.</a:t>
            </a:r>
            <a:endParaRPr lang="en-US" dirty="0"/>
          </a:p>
        </p:txBody>
      </p:sp>
      <p:sp>
        <p:nvSpPr>
          <p:cNvPr id="18" name="CasellaDiTesto 17"/>
          <p:cNvSpPr txBox="1"/>
          <p:nvPr/>
        </p:nvSpPr>
        <p:spPr>
          <a:xfrm>
            <a:off x="323528" y="5169966"/>
            <a:ext cx="3779912" cy="923330"/>
          </a:xfrm>
          <a:prstGeom prst="rect">
            <a:avLst/>
          </a:prstGeom>
          <a:noFill/>
        </p:spPr>
        <p:txBody>
          <a:bodyPr wrap="square" rtlCol="0">
            <a:spAutoFit/>
          </a:bodyPr>
          <a:lstStyle/>
          <a:p>
            <a:r>
              <a:rPr lang="en-US" dirty="0"/>
              <a:t>Not Scalable, </a:t>
            </a:r>
            <a:r>
              <a:rPr lang="en-US" dirty="0" smtClean="0"/>
              <a:t>slower response.  </a:t>
            </a:r>
          </a:p>
          <a:p>
            <a:r>
              <a:rPr lang="en-US" dirty="0" smtClean="0"/>
              <a:t>High </a:t>
            </a:r>
            <a:r>
              <a:rPr lang="en-US" dirty="0"/>
              <a:t>optical </a:t>
            </a:r>
            <a:r>
              <a:rPr lang="en-US" dirty="0" smtClean="0"/>
              <a:t>coupling, suitable fiber coupling with external experiments</a:t>
            </a:r>
            <a:endParaRPr lang="en-US" dirty="0"/>
          </a:p>
        </p:txBody>
      </p:sp>
      <p:sp>
        <p:nvSpPr>
          <p:cNvPr id="28" name="CasellaDiTesto 27"/>
          <p:cNvSpPr txBox="1"/>
          <p:nvPr/>
        </p:nvSpPr>
        <p:spPr>
          <a:xfrm>
            <a:off x="323528" y="1284045"/>
            <a:ext cx="7560840" cy="400110"/>
          </a:xfrm>
          <a:prstGeom prst="rect">
            <a:avLst/>
          </a:prstGeom>
          <a:noFill/>
        </p:spPr>
        <p:txBody>
          <a:bodyPr wrap="square" rtlCol="0">
            <a:spAutoFit/>
          </a:bodyPr>
          <a:lstStyle/>
          <a:p>
            <a:r>
              <a:rPr lang="it-IT" sz="2000" dirty="0" err="1"/>
              <a:t>Thin</a:t>
            </a:r>
            <a:r>
              <a:rPr lang="it-IT" sz="2000" dirty="0"/>
              <a:t> </a:t>
            </a:r>
            <a:r>
              <a:rPr lang="it-IT" sz="2000" dirty="0" err="1"/>
              <a:t>superconducting</a:t>
            </a:r>
            <a:r>
              <a:rPr lang="it-IT" sz="2000" dirty="0"/>
              <a:t> film </a:t>
            </a:r>
            <a:r>
              <a:rPr lang="it-IT" sz="2000" dirty="0" smtClean="0"/>
              <a:t>(3 </a:t>
            </a:r>
            <a:r>
              <a:rPr lang="it-IT" sz="2000" dirty="0" err="1" smtClean="0"/>
              <a:t>nm</a:t>
            </a:r>
            <a:r>
              <a:rPr lang="it-IT" sz="2000" dirty="0" smtClean="0"/>
              <a:t>&lt;d &lt;9 </a:t>
            </a:r>
            <a:r>
              <a:rPr lang="it-IT" sz="2000" dirty="0" err="1" smtClean="0"/>
              <a:t>nm</a:t>
            </a:r>
            <a:r>
              <a:rPr lang="it-IT" sz="2000" dirty="0" smtClean="0"/>
              <a:t>), </a:t>
            </a:r>
            <a:r>
              <a:rPr lang="it-IT" sz="2000" dirty="0"/>
              <a:t>low </a:t>
            </a:r>
            <a:r>
              <a:rPr lang="it-IT" sz="2000" dirty="0" err="1" smtClean="0"/>
              <a:t>absorption</a:t>
            </a:r>
            <a:r>
              <a:rPr lang="it-IT" sz="2000" dirty="0" smtClean="0"/>
              <a:t>!</a:t>
            </a:r>
            <a:endParaRPr lang="it-IT" sz="2000" dirty="0"/>
          </a:p>
        </p:txBody>
      </p:sp>
      <p:sp>
        <p:nvSpPr>
          <p:cNvPr id="22" name="Titolo 1"/>
          <p:cNvSpPr txBox="1">
            <a:spLocks/>
          </p:cNvSpPr>
          <p:nvPr/>
        </p:nvSpPr>
        <p:spPr>
          <a:xfrm>
            <a:off x="323528" y="188640"/>
            <a:ext cx="8208912" cy="809769"/>
          </a:xfrm>
          <a:prstGeom prst="rect">
            <a:avLst/>
          </a:prstGeom>
        </p:spPr>
        <p:txBody>
          <a:bodyPr bIns="91440" anchor="b" anchorCtr="0">
            <a:normAutofit fontScale="85000" lnSpcReduction="10000"/>
          </a:bodyPr>
          <a:lstStyle/>
          <a:p>
            <a:pPr>
              <a:spcBef>
                <a:spcPct val="0"/>
              </a:spcBef>
            </a:pPr>
            <a:r>
              <a:rPr lang="it-IT" sz="4000" dirty="0" smtClean="0">
                <a:solidFill>
                  <a:schemeClr val="tx2"/>
                </a:solidFill>
                <a:latin typeface="+mj-lt"/>
                <a:ea typeface="+mj-ea"/>
                <a:cs typeface="+mj-cs"/>
              </a:rPr>
              <a:t>Single </a:t>
            </a:r>
            <a:r>
              <a:rPr lang="it-IT" sz="4000" dirty="0" err="1" smtClean="0">
                <a:solidFill>
                  <a:schemeClr val="tx2"/>
                </a:solidFill>
                <a:latin typeface="+mj-lt"/>
                <a:ea typeface="+mj-ea"/>
                <a:cs typeface="+mj-cs"/>
              </a:rPr>
              <a:t>photon</a:t>
            </a:r>
            <a:r>
              <a:rPr lang="it-IT" sz="4000" dirty="0" smtClean="0">
                <a:solidFill>
                  <a:schemeClr val="tx2"/>
                </a:solidFill>
                <a:latin typeface="+mj-lt"/>
                <a:ea typeface="+mj-ea"/>
                <a:cs typeface="+mj-cs"/>
              </a:rPr>
              <a:t> </a:t>
            </a:r>
            <a:r>
              <a:rPr lang="it-IT" sz="4000" dirty="0" err="1" smtClean="0">
                <a:solidFill>
                  <a:schemeClr val="tx2"/>
                </a:solidFill>
                <a:latin typeface="+mj-lt"/>
                <a:ea typeface="+mj-ea"/>
                <a:cs typeface="+mj-cs"/>
              </a:rPr>
              <a:t>absorption</a:t>
            </a:r>
            <a:r>
              <a:rPr lang="it-IT" sz="4000" dirty="0" smtClean="0">
                <a:solidFill>
                  <a:schemeClr val="tx2"/>
                </a:solidFill>
                <a:latin typeface="+mj-lt"/>
                <a:ea typeface="+mj-ea"/>
                <a:cs typeface="+mj-cs"/>
              </a:rPr>
              <a:t> in </a:t>
            </a:r>
            <a:r>
              <a:rPr lang="it-IT" sz="4000" dirty="0" err="1" smtClean="0">
                <a:solidFill>
                  <a:schemeClr val="tx2"/>
                </a:solidFill>
                <a:latin typeface="+mj-lt"/>
                <a:ea typeface="+mj-ea"/>
                <a:cs typeface="+mj-cs"/>
              </a:rPr>
              <a:t>Nanowires</a:t>
            </a:r>
            <a:r>
              <a:rPr lang="it-IT" sz="4000" dirty="0" smtClean="0">
                <a:solidFill>
                  <a:schemeClr val="tx2"/>
                </a:solidFill>
                <a:latin typeface="+mj-lt"/>
                <a:ea typeface="+mj-ea"/>
                <a:cs typeface="+mj-cs"/>
              </a:rPr>
              <a:t>, </a:t>
            </a:r>
            <a:r>
              <a:rPr lang="el-GR" sz="4000" dirty="0" smtClean="0">
                <a:solidFill>
                  <a:srgbClr val="0070C0"/>
                </a:solidFill>
              </a:rPr>
              <a:t>η</a:t>
            </a:r>
            <a:r>
              <a:rPr lang="it-IT" sz="4000" baseline="-25000" dirty="0" smtClean="0">
                <a:solidFill>
                  <a:srgbClr val="0070C0"/>
                </a:solidFill>
              </a:rPr>
              <a:t>a</a:t>
            </a:r>
            <a:r>
              <a:rPr lang="it-IT" sz="4000" baseline="-25000" dirty="0" smtClean="0">
                <a:solidFill>
                  <a:srgbClr val="FF0000"/>
                </a:solidFill>
              </a:rPr>
              <a:t> </a:t>
            </a:r>
            <a:endParaRPr kumimoji="0" lang="it-IT" sz="4000" b="0" i="0" u="none" strike="noStrike" kern="1200" cap="none" spc="0" normalizeH="0" baseline="0" noProof="0" dirty="0">
              <a:ln>
                <a:noFill/>
              </a:ln>
              <a:solidFill>
                <a:schemeClr val="tx2"/>
              </a:solidFill>
              <a:effectLst/>
              <a:uLnTx/>
              <a:uFillTx/>
              <a:latin typeface="+mj-lt"/>
              <a:ea typeface="+mj-ea"/>
              <a:cs typeface="+mj-cs"/>
            </a:endParaRPr>
          </a:p>
        </p:txBody>
      </p:sp>
      <p:pic>
        <p:nvPicPr>
          <p:cNvPr id="15" name="Immagine 14" descr="IFN CNR Logo.jpg"/>
          <p:cNvPicPr>
            <a:picLocks noChangeAspect="1"/>
          </p:cNvPicPr>
          <p:nvPr/>
        </p:nvPicPr>
        <p:blipFill>
          <a:blip r:embed="rId5" cstate="print"/>
          <a:stretch>
            <a:fillRect/>
          </a:stretch>
        </p:blipFill>
        <p:spPr>
          <a:xfrm>
            <a:off x="7020272" y="6237312"/>
            <a:ext cx="1828800" cy="387096"/>
          </a:xfrm>
          <a:prstGeom prst="rect">
            <a:avLst/>
          </a:prstGeom>
        </p:spPr>
      </p:pic>
      <p:sp>
        <p:nvSpPr>
          <p:cNvPr id="23" name="CasellaDiTesto 22"/>
          <p:cNvSpPr txBox="1"/>
          <p:nvPr/>
        </p:nvSpPr>
        <p:spPr>
          <a:xfrm>
            <a:off x="251520" y="4809926"/>
            <a:ext cx="4248472" cy="461665"/>
          </a:xfrm>
          <a:prstGeom prst="rect">
            <a:avLst/>
          </a:prstGeom>
          <a:noFill/>
        </p:spPr>
        <p:txBody>
          <a:bodyPr wrap="square" rtlCol="0">
            <a:spAutoFit/>
          </a:bodyPr>
          <a:lstStyle/>
          <a:p>
            <a:r>
              <a:rPr lang="en-GB" sz="2400" dirty="0" smtClean="0">
                <a:solidFill>
                  <a:srgbClr val="0070C0"/>
                </a:solidFill>
              </a:rPr>
              <a:t>Efficiently </a:t>
            </a:r>
            <a:r>
              <a:rPr lang="en-GB" sz="2400" dirty="0" err="1" smtClean="0">
                <a:solidFill>
                  <a:srgbClr val="0070C0"/>
                </a:solidFill>
              </a:rPr>
              <a:t>Fiber</a:t>
            </a:r>
            <a:r>
              <a:rPr lang="en-GB" sz="2400" dirty="0" smtClean="0">
                <a:solidFill>
                  <a:srgbClr val="0070C0"/>
                </a:solidFill>
              </a:rPr>
              <a:t> Coupled Detectors</a:t>
            </a:r>
            <a:endParaRPr lang="en-GB" sz="2400" dirty="0">
              <a:solidFill>
                <a:srgbClr val="0070C0"/>
              </a:solidFill>
            </a:endParaRPr>
          </a:p>
        </p:txBody>
      </p:sp>
      <p:sp>
        <p:nvSpPr>
          <p:cNvPr id="25" name="CasellaDiTesto 24"/>
          <p:cNvSpPr txBox="1"/>
          <p:nvPr/>
        </p:nvSpPr>
        <p:spPr>
          <a:xfrm>
            <a:off x="4788024" y="4797152"/>
            <a:ext cx="4248472" cy="461665"/>
          </a:xfrm>
          <a:prstGeom prst="rect">
            <a:avLst/>
          </a:prstGeom>
          <a:noFill/>
        </p:spPr>
        <p:txBody>
          <a:bodyPr wrap="square" rtlCol="0">
            <a:spAutoFit/>
          </a:bodyPr>
          <a:lstStyle/>
          <a:p>
            <a:r>
              <a:rPr lang="en-GB" sz="2400" dirty="0" smtClean="0">
                <a:solidFill>
                  <a:srgbClr val="0070C0"/>
                </a:solidFill>
              </a:rPr>
              <a:t>Integration in photonic circuits</a:t>
            </a:r>
            <a:endParaRPr lang="en-GB" sz="2400" dirty="0">
              <a:solidFill>
                <a:srgbClr val="0070C0"/>
              </a:solidFill>
            </a:endParaRPr>
          </a:p>
        </p:txBody>
      </p:sp>
      <p:sp>
        <p:nvSpPr>
          <p:cNvPr id="26" name="Segnaposto piè di pagina 25"/>
          <p:cNvSpPr>
            <a:spLocks noGrp="1"/>
          </p:cNvSpPr>
          <p:nvPr>
            <p:ph type="ftr" sz="quarter" idx="11"/>
          </p:nvPr>
        </p:nvSpPr>
        <p:spPr/>
        <p:txBody>
          <a:bodyPr/>
          <a:lstStyle/>
          <a:p>
            <a:r>
              <a:rPr lang="it-IT" smtClean="0"/>
              <a:t>A. Gaggero, 01/10/2020, Genova</a:t>
            </a:r>
            <a:endParaRPr lang="en-US"/>
          </a:p>
        </p:txBody>
      </p:sp>
    </p:spTree>
    <p:extLst>
      <p:ext uri="{BB962C8B-B14F-4D97-AF65-F5344CB8AC3E}">
        <p14:creationId xmlns="" xmlns:p14="http://schemas.microsoft.com/office/powerpoint/2010/main" val="23021479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par>
                                <p:cTn id="11" presetID="9" presetClass="entr" presetSubtype="0"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dissolve">
                                      <p:cBhvr>
                                        <p:cTn id="13" dur="500"/>
                                        <p:tgtEl>
                                          <p:spTgt spid="18"/>
                                        </p:tgtEl>
                                      </p:cBhvr>
                                    </p:animEffec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3"/>
                                        </p:tgtEl>
                                        <p:attrNameLst>
                                          <p:attrName>style.visibility</p:attrName>
                                        </p:attrNameLst>
                                      </p:cBhvr>
                                      <p:to>
                                        <p:strVal val="visible"/>
                                      </p:to>
                                    </p:set>
                                  </p:childTnLst>
                                </p:cTn>
                              </p:par>
                              <p:par>
                                <p:cTn id="18" presetID="1" presetClass="entr" presetSubtype="0" fill="hold" nodeType="withEffect">
                                  <p:stCondLst>
                                    <p:cond delay="0"/>
                                  </p:stCondLst>
                                  <p:childTnLst>
                                    <p:set>
                                      <p:cBhvr>
                                        <p:cTn id="19" dur="1" fill="hold">
                                          <p:stCondLst>
                                            <p:cond delay="0"/>
                                          </p:stCondLst>
                                        </p:cTn>
                                        <p:tgtEl>
                                          <p:spTgt spid="7"/>
                                        </p:tgtEl>
                                        <p:attrNameLst>
                                          <p:attrName>style.visibility</p:attrName>
                                        </p:attrNameLst>
                                      </p:cBhvr>
                                      <p:to>
                                        <p:strVal val="visible"/>
                                      </p:to>
                                    </p:set>
                                  </p:childTnLst>
                                </p:cTn>
                              </p:par>
                            </p:childTnLst>
                          </p:cTn>
                        </p:par>
                        <p:par>
                          <p:cTn id="20" fill="hold">
                            <p:stCondLst>
                              <p:cond delay="0"/>
                            </p:stCondLst>
                            <p:childTnLst>
                              <p:par>
                                <p:cTn id="21" presetID="1" presetClass="entr" presetSubtype="0"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childTnLst>
                                </p:cTn>
                              </p:par>
                              <p:par>
                                <p:cTn id="23" presetID="9" presetClass="entr" presetSubtype="0" fill="hold" grpId="0" nodeType="with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dissolve">
                                      <p:cBhvr>
                                        <p:cTn id="2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7" grpId="0"/>
      <p:bldP spid="18" grpId="0"/>
      <p:bldP spid="23" grpId="0"/>
      <p:bldP spid="2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descr="cavity2.jpg"/>
          <p:cNvPicPr>
            <a:picLocks noChangeAspect="1"/>
          </p:cNvPicPr>
          <p:nvPr/>
        </p:nvPicPr>
        <p:blipFill>
          <a:blip r:embed="rId3" cstate="screen"/>
          <a:stretch>
            <a:fillRect/>
          </a:stretch>
        </p:blipFill>
        <p:spPr>
          <a:xfrm>
            <a:off x="7956376" y="188640"/>
            <a:ext cx="920500" cy="1045667"/>
          </a:xfrm>
          <a:prstGeom prst="rect">
            <a:avLst/>
          </a:prstGeom>
        </p:spPr>
      </p:pic>
      <p:sp>
        <p:nvSpPr>
          <p:cNvPr id="10" name="Rettangolo 9"/>
          <p:cNvSpPr/>
          <p:nvPr/>
        </p:nvSpPr>
        <p:spPr>
          <a:xfrm>
            <a:off x="2195736" y="5589240"/>
            <a:ext cx="4067944" cy="338554"/>
          </a:xfrm>
          <a:prstGeom prst="rect">
            <a:avLst/>
          </a:prstGeom>
        </p:spPr>
        <p:txBody>
          <a:bodyPr wrap="square">
            <a:spAutoFit/>
          </a:bodyPr>
          <a:lstStyle/>
          <a:p>
            <a:r>
              <a:rPr lang="en-US" sz="1600" dirty="0">
                <a:solidFill>
                  <a:srgbClr val="000000"/>
                </a:solidFill>
              </a:rPr>
              <a:t>M. G. Tanner et al., </a:t>
            </a:r>
            <a:r>
              <a:rPr lang="en-US" sz="1600" i="1" dirty="0">
                <a:solidFill>
                  <a:srgbClr val="000000"/>
                </a:solidFill>
              </a:rPr>
              <a:t>Appl. Phys. </a:t>
            </a:r>
            <a:r>
              <a:rPr lang="en-US" sz="1600" i="1" dirty="0" err="1">
                <a:solidFill>
                  <a:srgbClr val="000000"/>
                </a:solidFill>
              </a:rPr>
              <a:t>Lett</a:t>
            </a:r>
            <a:r>
              <a:rPr lang="en-US" sz="1600" i="1" dirty="0" smtClean="0">
                <a:solidFill>
                  <a:srgbClr val="000000"/>
                </a:solidFill>
              </a:rPr>
              <a:t>.</a:t>
            </a:r>
            <a:r>
              <a:rPr lang="en-US" sz="1600" dirty="0" smtClean="0">
                <a:solidFill>
                  <a:srgbClr val="000000"/>
                </a:solidFill>
              </a:rPr>
              <a:t> (</a:t>
            </a:r>
            <a:r>
              <a:rPr lang="en-US" sz="1600" dirty="0">
                <a:solidFill>
                  <a:srgbClr val="000000"/>
                </a:solidFill>
              </a:rPr>
              <a:t>2010) </a:t>
            </a:r>
            <a:endParaRPr lang="it-IT" sz="1600" dirty="0"/>
          </a:p>
        </p:txBody>
      </p:sp>
      <p:sp>
        <p:nvSpPr>
          <p:cNvPr id="12" name="CasellaDiTesto 11"/>
          <p:cNvSpPr txBox="1"/>
          <p:nvPr/>
        </p:nvSpPr>
        <p:spPr>
          <a:xfrm>
            <a:off x="2915816" y="1412776"/>
            <a:ext cx="3312368" cy="830997"/>
          </a:xfrm>
          <a:prstGeom prst="rect">
            <a:avLst/>
          </a:prstGeom>
          <a:noFill/>
        </p:spPr>
        <p:txBody>
          <a:bodyPr wrap="square" rtlCol="0">
            <a:spAutoFit/>
          </a:bodyPr>
          <a:lstStyle/>
          <a:p>
            <a:pPr algn="ctr"/>
            <a:r>
              <a:rPr lang="en-GB" sz="2400" dirty="0"/>
              <a:t>Broad optical </a:t>
            </a:r>
            <a:r>
              <a:rPr lang="en-GB" sz="2400" dirty="0" smtClean="0"/>
              <a:t>cavity:</a:t>
            </a:r>
          </a:p>
          <a:p>
            <a:pPr algn="ctr"/>
            <a:r>
              <a:rPr lang="en-GB" sz="2400" dirty="0" smtClean="0"/>
              <a:t> quarter wavelength mirror</a:t>
            </a:r>
            <a:endParaRPr lang="en-GB" sz="2400" dirty="0"/>
          </a:p>
        </p:txBody>
      </p:sp>
      <p:sp>
        <p:nvSpPr>
          <p:cNvPr id="14" name="Segnaposto piè di pagina 13"/>
          <p:cNvSpPr>
            <a:spLocks noGrp="1"/>
          </p:cNvSpPr>
          <p:nvPr>
            <p:ph type="ftr" sz="quarter" idx="11"/>
          </p:nvPr>
        </p:nvSpPr>
        <p:spPr/>
        <p:txBody>
          <a:bodyPr/>
          <a:lstStyle/>
          <a:p>
            <a:r>
              <a:rPr lang="it-IT" smtClean="0"/>
              <a:t>A. Gaggero, 01/10/2020, Genova</a:t>
            </a:r>
            <a:endParaRPr lang="en-US" dirty="0"/>
          </a:p>
        </p:txBody>
      </p:sp>
      <p:sp>
        <p:nvSpPr>
          <p:cNvPr id="15" name="Titolo 1"/>
          <p:cNvSpPr txBox="1">
            <a:spLocks/>
          </p:cNvSpPr>
          <p:nvPr/>
        </p:nvSpPr>
        <p:spPr>
          <a:xfrm>
            <a:off x="755576" y="1988840"/>
            <a:ext cx="7772400" cy="1143000"/>
          </a:xfrm>
          <a:prstGeom prst="rect">
            <a:avLst/>
          </a:prstGeom>
        </p:spPr>
        <p:txBody>
          <a:bodyPr>
            <a:normAutofit fontScale="97500"/>
          </a:bodyPr>
          <a:lstStyle/>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en-GB" sz="4000" b="0" i="0" u="none" strike="noStrike" kern="1200" cap="none" spc="0" normalizeH="0" baseline="0" noProof="0" dirty="0">
              <a:ln>
                <a:noFill/>
              </a:ln>
              <a:solidFill>
                <a:schemeClr val="tx2"/>
              </a:solidFill>
              <a:effectLst/>
              <a:uLnTx/>
              <a:uFillTx/>
              <a:ea typeface="+mj-ea"/>
              <a:cs typeface="+mj-cs"/>
            </a:endParaRPr>
          </a:p>
        </p:txBody>
      </p:sp>
      <p:sp>
        <p:nvSpPr>
          <p:cNvPr id="16" name="Titolo 1"/>
          <p:cNvSpPr txBox="1">
            <a:spLocks/>
          </p:cNvSpPr>
          <p:nvPr/>
        </p:nvSpPr>
        <p:spPr>
          <a:xfrm>
            <a:off x="323528" y="188640"/>
            <a:ext cx="8208912" cy="809769"/>
          </a:xfrm>
          <a:prstGeom prst="rect">
            <a:avLst/>
          </a:prstGeom>
        </p:spPr>
        <p:txBody>
          <a:bodyPr bIns="91440" anchor="b" anchorCtr="0">
            <a:normAutofit fontScale="62500" lnSpcReduction="20000"/>
          </a:bodyPr>
          <a:lstStyle/>
          <a:p>
            <a:pPr>
              <a:spcBef>
                <a:spcPct val="0"/>
              </a:spcBef>
            </a:pPr>
            <a:r>
              <a:rPr lang="it-IT" sz="4000" dirty="0" err="1" smtClean="0">
                <a:solidFill>
                  <a:schemeClr val="tx2"/>
                </a:solidFill>
                <a:latin typeface="+mj-lt"/>
                <a:ea typeface="+mj-ea"/>
                <a:cs typeface="+mj-cs"/>
              </a:rPr>
              <a:t>Efficiently</a:t>
            </a:r>
            <a:r>
              <a:rPr lang="it-IT" sz="4000" dirty="0" smtClean="0">
                <a:solidFill>
                  <a:schemeClr val="tx2"/>
                </a:solidFill>
                <a:latin typeface="+mj-lt"/>
                <a:ea typeface="+mj-ea"/>
                <a:cs typeface="+mj-cs"/>
              </a:rPr>
              <a:t> </a:t>
            </a:r>
            <a:r>
              <a:rPr lang="it-IT" sz="4000" dirty="0" err="1" smtClean="0">
                <a:solidFill>
                  <a:schemeClr val="tx2"/>
                </a:solidFill>
                <a:latin typeface="+mj-lt"/>
                <a:ea typeface="+mj-ea"/>
                <a:cs typeface="+mj-cs"/>
              </a:rPr>
              <a:t>Fiber</a:t>
            </a:r>
            <a:r>
              <a:rPr lang="it-IT" sz="4000" dirty="0" smtClean="0">
                <a:solidFill>
                  <a:schemeClr val="tx2"/>
                </a:solidFill>
                <a:latin typeface="+mj-lt"/>
                <a:ea typeface="+mj-ea"/>
                <a:cs typeface="+mj-cs"/>
              </a:rPr>
              <a:t> </a:t>
            </a:r>
            <a:r>
              <a:rPr lang="it-IT" sz="4000" dirty="0" err="1" smtClean="0">
                <a:solidFill>
                  <a:schemeClr val="tx2"/>
                </a:solidFill>
                <a:latin typeface="+mj-lt"/>
                <a:ea typeface="+mj-ea"/>
                <a:cs typeface="+mj-cs"/>
              </a:rPr>
              <a:t>Coupled</a:t>
            </a:r>
            <a:r>
              <a:rPr lang="it-IT" sz="4000" dirty="0" smtClean="0">
                <a:solidFill>
                  <a:schemeClr val="tx2"/>
                </a:solidFill>
                <a:latin typeface="+mj-lt"/>
                <a:ea typeface="+mj-ea"/>
                <a:cs typeface="+mj-cs"/>
              </a:rPr>
              <a:t> Detectors:</a:t>
            </a:r>
          </a:p>
          <a:p>
            <a:pPr>
              <a:spcBef>
                <a:spcPct val="0"/>
              </a:spcBef>
            </a:pPr>
            <a:r>
              <a:rPr lang="it-IT" sz="4000" dirty="0" err="1" smtClean="0">
                <a:solidFill>
                  <a:schemeClr val="tx2"/>
                </a:solidFill>
              </a:rPr>
              <a:t>Absorption</a:t>
            </a:r>
            <a:r>
              <a:rPr lang="it-IT" sz="4000" dirty="0" smtClean="0">
                <a:solidFill>
                  <a:schemeClr val="tx2"/>
                </a:solidFill>
              </a:rPr>
              <a:t> </a:t>
            </a:r>
            <a:r>
              <a:rPr lang="it-IT" sz="4000" dirty="0">
                <a:solidFill>
                  <a:schemeClr val="tx2"/>
                </a:solidFill>
              </a:rPr>
              <a:t>in </a:t>
            </a:r>
            <a:r>
              <a:rPr lang="it-IT" sz="4000" dirty="0" err="1">
                <a:solidFill>
                  <a:schemeClr val="tx2"/>
                </a:solidFill>
              </a:rPr>
              <a:t>Nanowires</a:t>
            </a:r>
            <a:r>
              <a:rPr lang="it-IT" sz="4000" dirty="0">
                <a:solidFill>
                  <a:schemeClr val="tx2"/>
                </a:solidFill>
              </a:rPr>
              <a:t>, </a:t>
            </a:r>
            <a:r>
              <a:rPr lang="el-GR" sz="4000" dirty="0">
                <a:solidFill>
                  <a:srgbClr val="0070C0"/>
                </a:solidFill>
              </a:rPr>
              <a:t>η</a:t>
            </a:r>
            <a:r>
              <a:rPr lang="it-IT" sz="4000" baseline="-25000" dirty="0">
                <a:solidFill>
                  <a:srgbClr val="0070C0"/>
                </a:solidFill>
              </a:rPr>
              <a:t>a</a:t>
            </a:r>
            <a:endParaRPr lang="it-IT" sz="4000" dirty="0" smtClean="0">
              <a:solidFill>
                <a:schemeClr val="tx2"/>
              </a:solidFill>
              <a:latin typeface="+mj-lt"/>
              <a:ea typeface="+mj-ea"/>
              <a:cs typeface="+mj-cs"/>
            </a:endParaRPr>
          </a:p>
        </p:txBody>
      </p:sp>
      <p:pic>
        <p:nvPicPr>
          <p:cNvPr id="68610" name="Picture 2"/>
          <p:cNvPicPr>
            <a:picLocks noChangeAspect="1" noChangeArrowheads="1"/>
          </p:cNvPicPr>
          <p:nvPr/>
        </p:nvPicPr>
        <p:blipFill>
          <a:blip r:embed="rId4" cstate="print"/>
          <a:srcRect/>
          <a:stretch>
            <a:fillRect/>
          </a:stretch>
        </p:blipFill>
        <p:spPr bwMode="auto">
          <a:xfrm>
            <a:off x="1547664" y="2420888"/>
            <a:ext cx="4981274" cy="28574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descr="cavity2.jpg"/>
          <p:cNvPicPr>
            <a:picLocks noChangeAspect="1"/>
          </p:cNvPicPr>
          <p:nvPr/>
        </p:nvPicPr>
        <p:blipFill>
          <a:blip r:embed="rId3" cstate="screen"/>
          <a:stretch>
            <a:fillRect/>
          </a:stretch>
        </p:blipFill>
        <p:spPr>
          <a:xfrm>
            <a:off x="7956376" y="188640"/>
            <a:ext cx="920500" cy="1045667"/>
          </a:xfrm>
          <a:prstGeom prst="rect">
            <a:avLst/>
          </a:prstGeom>
        </p:spPr>
      </p:pic>
      <p:pic>
        <p:nvPicPr>
          <p:cNvPr id="9" name="Picture 3"/>
          <p:cNvPicPr>
            <a:picLocks noChangeAspect="1" noChangeArrowheads="1"/>
          </p:cNvPicPr>
          <p:nvPr/>
        </p:nvPicPr>
        <p:blipFill>
          <a:blip r:embed="rId4" cstate="print"/>
          <a:srcRect b="51080"/>
          <a:stretch>
            <a:fillRect/>
          </a:stretch>
        </p:blipFill>
        <p:spPr bwMode="auto">
          <a:xfrm>
            <a:off x="1259632" y="2420888"/>
            <a:ext cx="6163674" cy="3024336"/>
          </a:xfrm>
          <a:prstGeom prst="rect">
            <a:avLst/>
          </a:prstGeom>
          <a:noFill/>
          <a:ln w="9525" cap="flat">
            <a:noFill/>
            <a:round/>
            <a:headEnd/>
            <a:tailEnd/>
          </a:ln>
          <a:effectLst/>
        </p:spPr>
      </p:pic>
      <p:sp>
        <p:nvSpPr>
          <p:cNvPr id="10" name="Rettangolo 9"/>
          <p:cNvSpPr/>
          <p:nvPr/>
        </p:nvSpPr>
        <p:spPr>
          <a:xfrm>
            <a:off x="2339752" y="5733256"/>
            <a:ext cx="4067944" cy="369332"/>
          </a:xfrm>
          <a:prstGeom prst="rect">
            <a:avLst/>
          </a:prstGeom>
        </p:spPr>
        <p:txBody>
          <a:bodyPr wrap="square">
            <a:spAutoFit/>
          </a:bodyPr>
          <a:lstStyle/>
          <a:p>
            <a:r>
              <a:rPr lang="en-GB" dirty="0" smtClean="0"/>
              <a:t>L </a:t>
            </a:r>
            <a:r>
              <a:rPr lang="en-GB" dirty="0" err="1" smtClean="0"/>
              <a:t>Redaelli</a:t>
            </a:r>
            <a:r>
              <a:rPr lang="en-GB" dirty="0" smtClean="0"/>
              <a:t> </a:t>
            </a:r>
            <a:r>
              <a:rPr lang="en-US" dirty="0" smtClean="0">
                <a:solidFill>
                  <a:srgbClr val="000000"/>
                </a:solidFill>
              </a:rPr>
              <a:t>et </a:t>
            </a:r>
            <a:r>
              <a:rPr lang="en-US" dirty="0">
                <a:solidFill>
                  <a:srgbClr val="000000"/>
                </a:solidFill>
              </a:rPr>
              <a:t>al., </a:t>
            </a:r>
            <a:r>
              <a:rPr lang="en-US" i="1" dirty="0" smtClean="0">
                <a:solidFill>
                  <a:srgbClr val="000000"/>
                </a:solidFill>
              </a:rPr>
              <a:t>SUST  </a:t>
            </a:r>
            <a:r>
              <a:rPr lang="en-US" dirty="0" smtClean="0">
                <a:solidFill>
                  <a:srgbClr val="000000"/>
                </a:solidFill>
              </a:rPr>
              <a:t>(2016) </a:t>
            </a:r>
            <a:endParaRPr lang="it-IT" dirty="0"/>
          </a:p>
        </p:txBody>
      </p:sp>
      <p:sp>
        <p:nvSpPr>
          <p:cNvPr id="12" name="CasellaDiTesto 11"/>
          <p:cNvSpPr txBox="1"/>
          <p:nvPr/>
        </p:nvSpPr>
        <p:spPr>
          <a:xfrm>
            <a:off x="2915816" y="1412776"/>
            <a:ext cx="3312368" cy="830997"/>
          </a:xfrm>
          <a:prstGeom prst="rect">
            <a:avLst/>
          </a:prstGeom>
          <a:noFill/>
        </p:spPr>
        <p:txBody>
          <a:bodyPr wrap="square" rtlCol="0">
            <a:spAutoFit/>
          </a:bodyPr>
          <a:lstStyle/>
          <a:p>
            <a:pPr algn="ctr"/>
            <a:r>
              <a:rPr lang="en-GB" sz="2400" dirty="0"/>
              <a:t>Broad optical </a:t>
            </a:r>
            <a:r>
              <a:rPr lang="en-GB" sz="2400" dirty="0" smtClean="0"/>
              <a:t>cavity:</a:t>
            </a:r>
          </a:p>
          <a:p>
            <a:pPr algn="ctr"/>
            <a:r>
              <a:rPr lang="en-GB" sz="2400" dirty="0" smtClean="0"/>
              <a:t> quarter wavelength mirror</a:t>
            </a:r>
            <a:endParaRPr lang="en-GB" sz="2400" dirty="0"/>
          </a:p>
        </p:txBody>
      </p:sp>
      <p:sp>
        <p:nvSpPr>
          <p:cNvPr id="14" name="Segnaposto piè di pagina 13"/>
          <p:cNvSpPr>
            <a:spLocks noGrp="1"/>
          </p:cNvSpPr>
          <p:nvPr>
            <p:ph type="ftr" sz="quarter" idx="11"/>
          </p:nvPr>
        </p:nvSpPr>
        <p:spPr/>
        <p:txBody>
          <a:bodyPr/>
          <a:lstStyle/>
          <a:p>
            <a:r>
              <a:rPr lang="it-IT" smtClean="0"/>
              <a:t>A. Gaggero, 01/10/2020, Genova</a:t>
            </a:r>
            <a:endParaRPr lang="en-US" dirty="0"/>
          </a:p>
        </p:txBody>
      </p:sp>
      <p:sp>
        <p:nvSpPr>
          <p:cNvPr id="15" name="Titolo 1"/>
          <p:cNvSpPr txBox="1">
            <a:spLocks/>
          </p:cNvSpPr>
          <p:nvPr/>
        </p:nvSpPr>
        <p:spPr>
          <a:xfrm>
            <a:off x="755576" y="1988840"/>
            <a:ext cx="7772400" cy="1143000"/>
          </a:xfrm>
          <a:prstGeom prst="rect">
            <a:avLst/>
          </a:prstGeom>
        </p:spPr>
        <p:txBody>
          <a:bodyPr>
            <a:normAutofit fontScale="97500"/>
          </a:bodyPr>
          <a:lstStyle/>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en-GB" sz="4000" b="0" i="0" u="none" strike="noStrike" kern="1200" cap="none" spc="0" normalizeH="0" baseline="0" noProof="0" dirty="0">
              <a:ln>
                <a:noFill/>
              </a:ln>
              <a:solidFill>
                <a:schemeClr val="tx2"/>
              </a:solidFill>
              <a:effectLst/>
              <a:uLnTx/>
              <a:uFillTx/>
              <a:ea typeface="+mj-ea"/>
              <a:cs typeface="+mj-cs"/>
            </a:endParaRPr>
          </a:p>
        </p:txBody>
      </p:sp>
      <p:sp>
        <p:nvSpPr>
          <p:cNvPr id="16" name="Titolo 1"/>
          <p:cNvSpPr txBox="1">
            <a:spLocks/>
          </p:cNvSpPr>
          <p:nvPr/>
        </p:nvSpPr>
        <p:spPr>
          <a:xfrm>
            <a:off x="323528" y="188640"/>
            <a:ext cx="8208912" cy="809769"/>
          </a:xfrm>
          <a:prstGeom prst="rect">
            <a:avLst/>
          </a:prstGeom>
        </p:spPr>
        <p:txBody>
          <a:bodyPr bIns="91440" anchor="b" anchorCtr="0">
            <a:normAutofit fontScale="62500" lnSpcReduction="20000"/>
          </a:bodyPr>
          <a:lstStyle/>
          <a:p>
            <a:pPr>
              <a:spcBef>
                <a:spcPct val="0"/>
              </a:spcBef>
            </a:pPr>
            <a:r>
              <a:rPr lang="it-IT" sz="4000" dirty="0" err="1" smtClean="0">
                <a:solidFill>
                  <a:schemeClr val="tx2"/>
                </a:solidFill>
                <a:latin typeface="+mj-lt"/>
                <a:ea typeface="+mj-ea"/>
                <a:cs typeface="+mj-cs"/>
              </a:rPr>
              <a:t>Efficiently</a:t>
            </a:r>
            <a:r>
              <a:rPr lang="it-IT" sz="4000" dirty="0" smtClean="0">
                <a:solidFill>
                  <a:schemeClr val="tx2"/>
                </a:solidFill>
                <a:latin typeface="+mj-lt"/>
                <a:ea typeface="+mj-ea"/>
                <a:cs typeface="+mj-cs"/>
              </a:rPr>
              <a:t> </a:t>
            </a:r>
            <a:r>
              <a:rPr lang="it-IT" sz="4000" dirty="0" err="1" smtClean="0">
                <a:solidFill>
                  <a:schemeClr val="tx2"/>
                </a:solidFill>
                <a:latin typeface="+mj-lt"/>
                <a:ea typeface="+mj-ea"/>
                <a:cs typeface="+mj-cs"/>
              </a:rPr>
              <a:t>Fiber</a:t>
            </a:r>
            <a:r>
              <a:rPr lang="it-IT" sz="4000" dirty="0" smtClean="0">
                <a:solidFill>
                  <a:schemeClr val="tx2"/>
                </a:solidFill>
                <a:latin typeface="+mj-lt"/>
                <a:ea typeface="+mj-ea"/>
                <a:cs typeface="+mj-cs"/>
              </a:rPr>
              <a:t> </a:t>
            </a:r>
            <a:r>
              <a:rPr lang="it-IT" sz="4000" dirty="0" err="1" smtClean="0">
                <a:solidFill>
                  <a:schemeClr val="tx2"/>
                </a:solidFill>
                <a:latin typeface="+mj-lt"/>
                <a:ea typeface="+mj-ea"/>
                <a:cs typeface="+mj-cs"/>
              </a:rPr>
              <a:t>Coupled</a:t>
            </a:r>
            <a:r>
              <a:rPr lang="it-IT" sz="4000" dirty="0" smtClean="0">
                <a:solidFill>
                  <a:schemeClr val="tx2"/>
                </a:solidFill>
                <a:latin typeface="+mj-lt"/>
                <a:ea typeface="+mj-ea"/>
                <a:cs typeface="+mj-cs"/>
              </a:rPr>
              <a:t> Detectors:</a:t>
            </a:r>
          </a:p>
          <a:p>
            <a:pPr>
              <a:spcBef>
                <a:spcPct val="0"/>
              </a:spcBef>
            </a:pPr>
            <a:r>
              <a:rPr lang="it-IT" sz="4000" dirty="0" err="1" smtClean="0">
                <a:solidFill>
                  <a:schemeClr val="tx2"/>
                </a:solidFill>
              </a:rPr>
              <a:t>Absorption</a:t>
            </a:r>
            <a:r>
              <a:rPr lang="it-IT" sz="4000" dirty="0" smtClean="0">
                <a:solidFill>
                  <a:schemeClr val="tx2"/>
                </a:solidFill>
              </a:rPr>
              <a:t> </a:t>
            </a:r>
            <a:r>
              <a:rPr lang="it-IT" sz="4000" dirty="0">
                <a:solidFill>
                  <a:schemeClr val="tx2"/>
                </a:solidFill>
              </a:rPr>
              <a:t>in </a:t>
            </a:r>
            <a:r>
              <a:rPr lang="it-IT" sz="4000" dirty="0" err="1">
                <a:solidFill>
                  <a:schemeClr val="tx2"/>
                </a:solidFill>
              </a:rPr>
              <a:t>Nanowires</a:t>
            </a:r>
            <a:r>
              <a:rPr lang="it-IT" sz="4000" dirty="0">
                <a:solidFill>
                  <a:schemeClr val="tx2"/>
                </a:solidFill>
              </a:rPr>
              <a:t>, </a:t>
            </a:r>
            <a:r>
              <a:rPr lang="el-GR" sz="4000" dirty="0">
                <a:solidFill>
                  <a:srgbClr val="0070C0"/>
                </a:solidFill>
              </a:rPr>
              <a:t>η</a:t>
            </a:r>
            <a:r>
              <a:rPr lang="it-IT" sz="4000" baseline="-25000" dirty="0">
                <a:solidFill>
                  <a:srgbClr val="0070C0"/>
                </a:solidFill>
              </a:rPr>
              <a:t>a</a:t>
            </a:r>
            <a:endParaRPr lang="it-IT" sz="4000" dirty="0" smtClean="0">
              <a:solidFill>
                <a:schemeClr val="tx2"/>
              </a:solidFill>
              <a:latin typeface="+mj-lt"/>
              <a:ea typeface="+mj-ea"/>
              <a:cs typeface="+mj-cs"/>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piè di pagina 1"/>
          <p:cNvSpPr>
            <a:spLocks noGrp="1"/>
          </p:cNvSpPr>
          <p:nvPr>
            <p:ph type="ftr" sz="quarter" idx="11"/>
          </p:nvPr>
        </p:nvSpPr>
        <p:spPr/>
        <p:txBody>
          <a:bodyPr/>
          <a:lstStyle/>
          <a:p>
            <a:r>
              <a:rPr lang="it-IT" smtClean="0"/>
              <a:t>A. Gaggero, 01/10/2020, Genova</a:t>
            </a:r>
            <a:endParaRPr lang="en-US" dirty="0"/>
          </a:p>
        </p:txBody>
      </p:sp>
      <p:pic>
        <p:nvPicPr>
          <p:cNvPr id="3" name="Immagine 2" descr="cavity2.jpg"/>
          <p:cNvPicPr>
            <a:picLocks noChangeAspect="1"/>
          </p:cNvPicPr>
          <p:nvPr/>
        </p:nvPicPr>
        <p:blipFill>
          <a:blip r:embed="rId2" cstate="screen"/>
          <a:stretch>
            <a:fillRect/>
          </a:stretch>
        </p:blipFill>
        <p:spPr>
          <a:xfrm>
            <a:off x="7956376" y="188640"/>
            <a:ext cx="920500" cy="1045667"/>
          </a:xfrm>
          <a:prstGeom prst="rect">
            <a:avLst/>
          </a:prstGeom>
        </p:spPr>
      </p:pic>
      <p:sp>
        <p:nvSpPr>
          <p:cNvPr id="4" name="CasellaDiTesto 15"/>
          <p:cNvSpPr txBox="1">
            <a:spLocks noChangeArrowheads="1"/>
          </p:cNvSpPr>
          <p:nvPr/>
        </p:nvSpPr>
        <p:spPr bwMode="auto">
          <a:xfrm>
            <a:off x="2123728" y="5661248"/>
            <a:ext cx="5076056" cy="400110"/>
          </a:xfrm>
          <a:prstGeom prst="rect">
            <a:avLst/>
          </a:prstGeom>
          <a:noFill/>
          <a:ln w="9525">
            <a:noFill/>
            <a:miter lim="800000"/>
            <a:headEnd/>
            <a:tailEnd/>
          </a:ln>
        </p:spPr>
        <p:txBody>
          <a:bodyPr wrap="square">
            <a:spAutoFit/>
          </a:bodyPr>
          <a:lstStyle/>
          <a:p>
            <a:r>
              <a:rPr lang="it-IT" sz="2000" dirty="0"/>
              <a:t>A. Gaggero </a:t>
            </a:r>
            <a:r>
              <a:rPr lang="it-IT" sz="2000" dirty="0" err="1"/>
              <a:t>et</a:t>
            </a:r>
            <a:r>
              <a:rPr lang="it-IT" sz="2000" dirty="0"/>
              <a:t> al. ,</a:t>
            </a:r>
            <a:r>
              <a:rPr lang="it-IT" sz="2000" i="1" dirty="0" err="1"/>
              <a:t>Applied</a:t>
            </a:r>
            <a:r>
              <a:rPr lang="it-IT" sz="2000" i="1" dirty="0"/>
              <a:t> </a:t>
            </a:r>
            <a:r>
              <a:rPr lang="it-IT" sz="2000" i="1" dirty="0" err="1"/>
              <a:t>Physics</a:t>
            </a:r>
            <a:r>
              <a:rPr lang="it-IT" sz="2000" i="1" dirty="0"/>
              <a:t> </a:t>
            </a:r>
            <a:r>
              <a:rPr lang="it-IT" sz="2000" i="1" dirty="0" err="1"/>
              <a:t>Letters</a:t>
            </a:r>
            <a:r>
              <a:rPr lang="it-IT" sz="2000" i="1" dirty="0"/>
              <a:t> </a:t>
            </a:r>
            <a:r>
              <a:rPr lang="it-IT" sz="2000" dirty="0" smtClean="0"/>
              <a:t>(</a:t>
            </a:r>
            <a:r>
              <a:rPr lang="it-IT" sz="2000" dirty="0"/>
              <a:t>2010) </a:t>
            </a:r>
            <a:endParaRPr lang="it-IT" sz="2000" i="1" dirty="0"/>
          </a:p>
        </p:txBody>
      </p:sp>
      <p:sp>
        <p:nvSpPr>
          <p:cNvPr id="5" name="CasellaDiTesto 4"/>
          <p:cNvSpPr txBox="1"/>
          <p:nvPr/>
        </p:nvSpPr>
        <p:spPr>
          <a:xfrm>
            <a:off x="1979712" y="1412776"/>
            <a:ext cx="5472608" cy="830997"/>
          </a:xfrm>
          <a:prstGeom prst="rect">
            <a:avLst/>
          </a:prstGeom>
          <a:noFill/>
        </p:spPr>
        <p:txBody>
          <a:bodyPr wrap="square" rtlCol="0">
            <a:spAutoFit/>
          </a:bodyPr>
          <a:lstStyle/>
          <a:p>
            <a:pPr algn="ctr"/>
            <a:r>
              <a:rPr lang="en-GB" sz="2400" dirty="0" smtClean="0"/>
              <a:t>Narrow optical cavity:</a:t>
            </a:r>
          </a:p>
          <a:p>
            <a:pPr algn="ctr"/>
            <a:r>
              <a:rPr lang="en-GB" sz="2400" dirty="0" smtClean="0"/>
              <a:t>distributed </a:t>
            </a:r>
            <a:r>
              <a:rPr lang="en-GB" sz="2400" dirty="0" err="1" smtClean="0"/>
              <a:t>bragg</a:t>
            </a:r>
            <a:r>
              <a:rPr lang="en-GB" sz="2400" dirty="0" smtClean="0"/>
              <a:t> </a:t>
            </a:r>
            <a:r>
              <a:rPr lang="en-GB" sz="2400" dirty="0"/>
              <a:t>reflector</a:t>
            </a:r>
          </a:p>
        </p:txBody>
      </p:sp>
      <p:sp>
        <p:nvSpPr>
          <p:cNvPr id="6" name="Titolo 1"/>
          <p:cNvSpPr txBox="1">
            <a:spLocks/>
          </p:cNvSpPr>
          <p:nvPr/>
        </p:nvSpPr>
        <p:spPr>
          <a:xfrm>
            <a:off x="323528" y="188640"/>
            <a:ext cx="8208912" cy="809769"/>
          </a:xfrm>
          <a:prstGeom prst="rect">
            <a:avLst/>
          </a:prstGeom>
        </p:spPr>
        <p:txBody>
          <a:bodyPr bIns="91440" anchor="b" anchorCtr="0">
            <a:normAutofit fontScale="62500" lnSpcReduction="20000"/>
          </a:bodyPr>
          <a:lstStyle/>
          <a:p>
            <a:pPr>
              <a:spcBef>
                <a:spcPct val="0"/>
              </a:spcBef>
            </a:pPr>
            <a:r>
              <a:rPr lang="it-IT" sz="4000" dirty="0" err="1" smtClean="0">
                <a:solidFill>
                  <a:schemeClr val="tx2"/>
                </a:solidFill>
                <a:latin typeface="+mj-lt"/>
                <a:ea typeface="+mj-ea"/>
                <a:cs typeface="+mj-cs"/>
              </a:rPr>
              <a:t>Efficiently</a:t>
            </a:r>
            <a:r>
              <a:rPr lang="it-IT" sz="4000" dirty="0" smtClean="0">
                <a:solidFill>
                  <a:schemeClr val="tx2"/>
                </a:solidFill>
                <a:latin typeface="+mj-lt"/>
                <a:ea typeface="+mj-ea"/>
                <a:cs typeface="+mj-cs"/>
              </a:rPr>
              <a:t> </a:t>
            </a:r>
            <a:r>
              <a:rPr lang="it-IT" sz="4000" dirty="0" err="1" smtClean="0">
                <a:solidFill>
                  <a:schemeClr val="tx2"/>
                </a:solidFill>
                <a:latin typeface="+mj-lt"/>
                <a:ea typeface="+mj-ea"/>
                <a:cs typeface="+mj-cs"/>
              </a:rPr>
              <a:t>Fiber</a:t>
            </a:r>
            <a:r>
              <a:rPr lang="it-IT" sz="4000" dirty="0" smtClean="0">
                <a:solidFill>
                  <a:schemeClr val="tx2"/>
                </a:solidFill>
                <a:latin typeface="+mj-lt"/>
                <a:ea typeface="+mj-ea"/>
                <a:cs typeface="+mj-cs"/>
              </a:rPr>
              <a:t> </a:t>
            </a:r>
            <a:r>
              <a:rPr lang="it-IT" sz="4000" dirty="0" err="1" smtClean="0">
                <a:solidFill>
                  <a:schemeClr val="tx2"/>
                </a:solidFill>
                <a:latin typeface="+mj-lt"/>
                <a:ea typeface="+mj-ea"/>
                <a:cs typeface="+mj-cs"/>
              </a:rPr>
              <a:t>Coupled</a:t>
            </a:r>
            <a:r>
              <a:rPr lang="it-IT" sz="4000" dirty="0" smtClean="0">
                <a:solidFill>
                  <a:schemeClr val="tx2"/>
                </a:solidFill>
                <a:latin typeface="+mj-lt"/>
                <a:ea typeface="+mj-ea"/>
                <a:cs typeface="+mj-cs"/>
              </a:rPr>
              <a:t> Detectors:</a:t>
            </a:r>
          </a:p>
          <a:p>
            <a:pPr>
              <a:spcBef>
                <a:spcPct val="0"/>
              </a:spcBef>
            </a:pPr>
            <a:r>
              <a:rPr lang="it-IT" sz="4000" dirty="0" err="1" smtClean="0">
                <a:solidFill>
                  <a:schemeClr val="tx2"/>
                </a:solidFill>
              </a:rPr>
              <a:t>Absorption</a:t>
            </a:r>
            <a:r>
              <a:rPr lang="it-IT" sz="4000" dirty="0" smtClean="0">
                <a:solidFill>
                  <a:schemeClr val="tx2"/>
                </a:solidFill>
              </a:rPr>
              <a:t> </a:t>
            </a:r>
            <a:r>
              <a:rPr lang="it-IT" sz="4000" dirty="0">
                <a:solidFill>
                  <a:schemeClr val="tx2"/>
                </a:solidFill>
              </a:rPr>
              <a:t>in </a:t>
            </a:r>
            <a:r>
              <a:rPr lang="it-IT" sz="4000" dirty="0" err="1">
                <a:solidFill>
                  <a:schemeClr val="tx2"/>
                </a:solidFill>
              </a:rPr>
              <a:t>Nanowires</a:t>
            </a:r>
            <a:r>
              <a:rPr lang="it-IT" sz="4000" dirty="0">
                <a:solidFill>
                  <a:schemeClr val="tx2"/>
                </a:solidFill>
              </a:rPr>
              <a:t>, </a:t>
            </a:r>
            <a:r>
              <a:rPr lang="el-GR" sz="4000" dirty="0">
                <a:solidFill>
                  <a:srgbClr val="0070C0"/>
                </a:solidFill>
              </a:rPr>
              <a:t>η</a:t>
            </a:r>
            <a:r>
              <a:rPr lang="it-IT" sz="4000" baseline="-25000" dirty="0">
                <a:solidFill>
                  <a:srgbClr val="0070C0"/>
                </a:solidFill>
              </a:rPr>
              <a:t>a</a:t>
            </a:r>
            <a:endParaRPr lang="it-IT" sz="4000" dirty="0" smtClean="0">
              <a:solidFill>
                <a:schemeClr val="tx2"/>
              </a:solidFill>
              <a:latin typeface="+mj-lt"/>
              <a:ea typeface="+mj-ea"/>
              <a:cs typeface="+mj-cs"/>
            </a:endParaRPr>
          </a:p>
        </p:txBody>
      </p:sp>
      <p:grpSp>
        <p:nvGrpSpPr>
          <p:cNvPr id="22" name="Gruppo 21"/>
          <p:cNvGrpSpPr/>
          <p:nvPr/>
        </p:nvGrpSpPr>
        <p:grpSpPr>
          <a:xfrm>
            <a:off x="1115616" y="2348880"/>
            <a:ext cx="7229759" cy="2880000"/>
            <a:chOff x="1115616" y="2348880"/>
            <a:chExt cx="7229759" cy="2880000"/>
          </a:xfrm>
        </p:grpSpPr>
        <p:grpSp>
          <p:nvGrpSpPr>
            <p:cNvPr id="7" name="Gruppo 6"/>
            <p:cNvGrpSpPr>
              <a:grpSpLocks noChangeAspect="1"/>
            </p:cNvGrpSpPr>
            <p:nvPr/>
          </p:nvGrpSpPr>
          <p:grpSpPr>
            <a:xfrm>
              <a:off x="1115616" y="2348880"/>
              <a:ext cx="7229759" cy="2880000"/>
              <a:chOff x="3995936" y="2326075"/>
              <a:chExt cx="5061393" cy="2016224"/>
            </a:xfrm>
          </p:grpSpPr>
          <p:pic>
            <p:nvPicPr>
              <p:cNvPr id="8" name="Immagine 7" descr="Copy of Graph3.jpg"/>
              <p:cNvPicPr>
                <a:picLocks noChangeAspect="1"/>
              </p:cNvPicPr>
              <p:nvPr/>
            </p:nvPicPr>
            <p:blipFill>
              <a:blip r:embed="rId3" cstate="screen"/>
              <a:srcRect/>
              <a:stretch>
                <a:fillRect/>
              </a:stretch>
            </p:blipFill>
            <p:spPr bwMode="auto">
              <a:xfrm>
                <a:off x="3995936" y="2326075"/>
                <a:ext cx="3151461" cy="2016224"/>
              </a:xfrm>
              <a:prstGeom prst="rect">
                <a:avLst/>
              </a:prstGeom>
              <a:noFill/>
              <a:ln w="9525">
                <a:noFill/>
                <a:miter lim="800000"/>
                <a:headEnd/>
                <a:tailEnd/>
              </a:ln>
            </p:spPr>
          </p:pic>
          <p:sp>
            <p:nvSpPr>
              <p:cNvPr id="9" name="Rettangolo 8"/>
              <p:cNvSpPr/>
              <p:nvPr/>
            </p:nvSpPr>
            <p:spPr>
              <a:xfrm>
                <a:off x="6948264" y="2348880"/>
                <a:ext cx="288000" cy="16561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it-IT" b="1" dirty="0" err="1" smtClean="0">
                    <a:solidFill>
                      <a:schemeClr val="tx1"/>
                    </a:solidFill>
                    <a:latin typeface="Arial" pitchFamily="34" charset="0"/>
                    <a:cs typeface="Arial" pitchFamily="34" charset="0"/>
                  </a:rPr>
                  <a:t>Reletive</a:t>
                </a:r>
                <a:r>
                  <a:rPr lang="it-IT" b="1" dirty="0" smtClean="0">
                    <a:solidFill>
                      <a:schemeClr val="tx1"/>
                    </a:solidFill>
                    <a:latin typeface="Arial" pitchFamily="34" charset="0"/>
                    <a:cs typeface="Arial" pitchFamily="34" charset="0"/>
                  </a:rPr>
                  <a:t> DE (</a:t>
                </a:r>
                <a:r>
                  <a:rPr lang="it-IT" b="1" dirty="0" err="1" smtClean="0">
                    <a:solidFill>
                      <a:schemeClr val="tx1"/>
                    </a:solidFill>
                    <a:latin typeface="Arial" pitchFamily="34" charset="0"/>
                    <a:cs typeface="Arial" pitchFamily="34" charset="0"/>
                  </a:rPr>
                  <a:t>a.u</a:t>
                </a:r>
                <a:r>
                  <a:rPr lang="it-IT" b="1" dirty="0" smtClean="0">
                    <a:solidFill>
                      <a:schemeClr val="tx1"/>
                    </a:solidFill>
                    <a:latin typeface="Arial" pitchFamily="34" charset="0"/>
                    <a:cs typeface="Arial" pitchFamily="34" charset="0"/>
                  </a:rPr>
                  <a:t>)</a:t>
                </a:r>
                <a:endParaRPr lang="en-GB" b="1" dirty="0">
                  <a:solidFill>
                    <a:schemeClr val="tx1"/>
                  </a:solidFill>
                  <a:latin typeface="Arial" pitchFamily="34" charset="0"/>
                  <a:cs typeface="Arial" pitchFamily="34" charset="0"/>
                </a:endParaRPr>
              </a:p>
            </p:txBody>
          </p:sp>
          <p:pic>
            <p:nvPicPr>
              <p:cNvPr id="10" name="Immagine 9" descr="DBRsez.bmp"/>
              <p:cNvPicPr>
                <a:picLocks noChangeAspect="1"/>
              </p:cNvPicPr>
              <p:nvPr/>
            </p:nvPicPr>
            <p:blipFill>
              <a:blip r:embed="rId4" cstate="screen"/>
              <a:stretch>
                <a:fillRect/>
              </a:stretch>
            </p:blipFill>
            <p:spPr>
              <a:xfrm>
                <a:off x="7236296" y="2326076"/>
                <a:ext cx="1821033" cy="1993420"/>
              </a:xfrm>
              <a:prstGeom prst="rect">
                <a:avLst/>
              </a:prstGeom>
            </p:spPr>
          </p:pic>
        </p:grpSp>
        <p:grpSp>
          <p:nvGrpSpPr>
            <p:cNvPr id="21" name="Gruppo 20"/>
            <p:cNvGrpSpPr/>
            <p:nvPr/>
          </p:nvGrpSpPr>
          <p:grpSpPr>
            <a:xfrm>
              <a:off x="4067944" y="2348880"/>
              <a:ext cx="936104" cy="681413"/>
              <a:chOff x="4067944" y="2348880"/>
              <a:chExt cx="936104" cy="681413"/>
            </a:xfrm>
          </p:grpSpPr>
          <p:sp>
            <p:nvSpPr>
              <p:cNvPr id="12" name="Rettangolo 11"/>
              <p:cNvSpPr/>
              <p:nvPr/>
            </p:nvSpPr>
            <p:spPr>
              <a:xfrm>
                <a:off x="4082233" y="2382221"/>
                <a:ext cx="846000" cy="6480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a:latin typeface="Arial" pitchFamily="34" charset="0"/>
                  <a:cs typeface="Arial" pitchFamily="34" charset="0"/>
                </a:endParaRPr>
              </a:p>
            </p:txBody>
          </p:sp>
          <p:cxnSp>
            <p:nvCxnSpPr>
              <p:cNvPr id="14" name="Connettore 1 13"/>
              <p:cNvCxnSpPr/>
              <p:nvPr/>
            </p:nvCxnSpPr>
            <p:spPr>
              <a:xfrm>
                <a:off x="4067944" y="2492896"/>
                <a:ext cx="2880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15" name="CasellaDiTesto 14"/>
              <p:cNvSpPr txBox="1"/>
              <p:nvPr/>
            </p:nvSpPr>
            <p:spPr>
              <a:xfrm>
                <a:off x="4355976" y="2348880"/>
                <a:ext cx="504056" cy="261610"/>
              </a:xfrm>
              <a:prstGeom prst="rect">
                <a:avLst/>
              </a:prstGeom>
              <a:noFill/>
            </p:spPr>
            <p:txBody>
              <a:bodyPr wrap="square" rtlCol="0">
                <a:spAutoFit/>
              </a:bodyPr>
              <a:lstStyle/>
              <a:p>
                <a:r>
                  <a:rPr lang="it-IT" sz="1100" b="1" dirty="0" smtClean="0">
                    <a:latin typeface="Arial" pitchFamily="34" charset="0"/>
                    <a:cs typeface="Arial" pitchFamily="34" charset="0"/>
                  </a:rPr>
                  <a:t>DBR</a:t>
                </a:r>
                <a:endParaRPr lang="en-GB" sz="1100" b="1" dirty="0">
                  <a:latin typeface="Arial" pitchFamily="34" charset="0"/>
                  <a:cs typeface="Arial" pitchFamily="34" charset="0"/>
                </a:endParaRPr>
              </a:p>
            </p:txBody>
          </p:sp>
          <p:cxnSp>
            <p:nvCxnSpPr>
              <p:cNvPr id="16" name="Connettore 1 15"/>
              <p:cNvCxnSpPr/>
              <p:nvPr/>
            </p:nvCxnSpPr>
            <p:spPr>
              <a:xfrm>
                <a:off x="4067944" y="2645296"/>
                <a:ext cx="288000" cy="0"/>
              </a:xfrm>
              <a:prstGeom prst="line">
                <a:avLst/>
              </a:prstGeom>
              <a:ln w="28575">
                <a:solidFill>
                  <a:srgbClr val="1239FE"/>
                </a:solidFill>
              </a:ln>
            </p:spPr>
            <p:style>
              <a:lnRef idx="1">
                <a:schemeClr val="accent1"/>
              </a:lnRef>
              <a:fillRef idx="0">
                <a:schemeClr val="accent1"/>
              </a:fillRef>
              <a:effectRef idx="0">
                <a:schemeClr val="accent1"/>
              </a:effectRef>
              <a:fontRef idx="minor">
                <a:schemeClr val="tx1"/>
              </a:fontRef>
            </p:style>
          </p:cxnSp>
          <p:sp>
            <p:nvSpPr>
              <p:cNvPr id="17" name="CasellaDiTesto 16"/>
              <p:cNvSpPr txBox="1"/>
              <p:nvPr/>
            </p:nvSpPr>
            <p:spPr>
              <a:xfrm>
                <a:off x="4355976" y="2501280"/>
                <a:ext cx="648072" cy="253916"/>
              </a:xfrm>
              <a:prstGeom prst="rect">
                <a:avLst/>
              </a:prstGeom>
              <a:noFill/>
            </p:spPr>
            <p:txBody>
              <a:bodyPr wrap="square" rtlCol="0">
                <a:spAutoFit/>
              </a:bodyPr>
              <a:lstStyle/>
              <a:p>
                <a:r>
                  <a:rPr lang="it-IT" sz="1050" b="1" dirty="0" smtClean="0">
                    <a:latin typeface="Arial" pitchFamily="34" charset="0"/>
                    <a:cs typeface="Arial" pitchFamily="34" charset="0"/>
                  </a:rPr>
                  <a:t>SNSPD</a:t>
                </a:r>
                <a:endParaRPr lang="en-GB" sz="1050" b="1" dirty="0">
                  <a:latin typeface="Arial" pitchFamily="34" charset="0"/>
                  <a:cs typeface="Arial" pitchFamily="34" charset="0"/>
                </a:endParaRPr>
              </a:p>
            </p:txBody>
          </p:sp>
          <p:cxnSp>
            <p:nvCxnSpPr>
              <p:cNvPr id="18" name="Connettore 1 17"/>
              <p:cNvCxnSpPr/>
              <p:nvPr/>
            </p:nvCxnSpPr>
            <p:spPr>
              <a:xfrm>
                <a:off x="4067944" y="2807350"/>
                <a:ext cx="288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CasellaDiTesto 18"/>
              <p:cNvSpPr txBox="1"/>
              <p:nvPr/>
            </p:nvSpPr>
            <p:spPr>
              <a:xfrm>
                <a:off x="4355976" y="2672860"/>
                <a:ext cx="576064" cy="261610"/>
              </a:xfrm>
              <a:prstGeom prst="rect">
                <a:avLst/>
              </a:prstGeom>
              <a:noFill/>
              <a:ln>
                <a:noFill/>
              </a:ln>
            </p:spPr>
            <p:txBody>
              <a:bodyPr wrap="square" rtlCol="0">
                <a:spAutoFit/>
              </a:bodyPr>
              <a:lstStyle/>
              <a:p>
                <a:r>
                  <a:rPr lang="it-IT" sz="1100" b="1" dirty="0" smtClean="0">
                    <a:latin typeface="Arial" pitchFamily="34" charset="0"/>
                    <a:cs typeface="Arial" pitchFamily="34" charset="0"/>
                  </a:rPr>
                  <a:t>DE</a:t>
                </a:r>
                <a:endParaRPr lang="en-GB" sz="1100" b="1" dirty="0">
                  <a:latin typeface="Arial" pitchFamily="34" charset="0"/>
                  <a:cs typeface="Arial" pitchFamily="34" charset="0"/>
                </a:endParaRPr>
              </a:p>
            </p:txBody>
          </p:sp>
          <p:sp>
            <p:nvSpPr>
              <p:cNvPr id="20" name="Rettangolo 19"/>
              <p:cNvSpPr/>
              <p:nvPr/>
            </p:nvSpPr>
            <p:spPr>
              <a:xfrm>
                <a:off x="4178056" y="2766639"/>
                <a:ext cx="72000" cy="72008"/>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a:latin typeface="Arial" pitchFamily="34" charset="0"/>
                  <a:cs typeface="Arial" pitchFamily="34" charset="0"/>
                </a:endParaRPr>
              </a:p>
            </p:txBody>
          </p:sp>
        </p:grpSp>
      </p:gr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piè di pagina 2"/>
          <p:cNvSpPr>
            <a:spLocks noGrp="1"/>
          </p:cNvSpPr>
          <p:nvPr>
            <p:ph type="ftr" sz="quarter" idx="11"/>
          </p:nvPr>
        </p:nvSpPr>
        <p:spPr/>
        <p:txBody>
          <a:bodyPr/>
          <a:lstStyle/>
          <a:p>
            <a:r>
              <a:rPr lang="it-IT" smtClean="0"/>
              <a:t>A. Gaggero, 01/10/2020, Genova</a:t>
            </a:r>
            <a:endParaRPr lang="en-US"/>
          </a:p>
        </p:txBody>
      </p:sp>
      <p:pic>
        <p:nvPicPr>
          <p:cNvPr id="68616" name="Picture 8"/>
          <p:cNvPicPr>
            <a:picLocks noChangeAspect="1" noChangeArrowheads="1"/>
          </p:cNvPicPr>
          <p:nvPr/>
        </p:nvPicPr>
        <p:blipFill>
          <a:blip r:embed="rId2" cstate="print"/>
          <a:srcRect/>
          <a:stretch>
            <a:fillRect/>
          </a:stretch>
        </p:blipFill>
        <p:spPr bwMode="auto">
          <a:xfrm>
            <a:off x="216024" y="3645024"/>
            <a:ext cx="3600000" cy="2689412"/>
          </a:xfrm>
          <a:prstGeom prst="rect">
            <a:avLst/>
          </a:prstGeom>
          <a:noFill/>
          <a:ln w="9525">
            <a:noFill/>
            <a:miter lim="800000"/>
            <a:headEnd/>
            <a:tailEnd/>
          </a:ln>
        </p:spPr>
      </p:pic>
      <p:sp>
        <p:nvSpPr>
          <p:cNvPr id="21" name="CasellaDiTesto 20"/>
          <p:cNvSpPr txBox="1"/>
          <p:nvPr/>
        </p:nvSpPr>
        <p:spPr>
          <a:xfrm>
            <a:off x="3707904" y="6309320"/>
            <a:ext cx="3312368" cy="369332"/>
          </a:xfrm>
          <a:prstGeom prst="rect">
            <a:avLst/>
          </a:prstGeom>
          <a:noFill/>
        </p:spPr>
        <p:txBody>
          <a:bodyPr wrap="square" rtlCol="0">
            <a:spAutoFit/>
          </a:bodyPr>
          <a:lstStyle/>
          <a:p>
            <a:r>
              <a:rPr lang="en-GB" dirty="0" smtClean="0"/>
              <a:t>Zhang et al. Scientific reports 2018 </a:t>
            </a:r>
            <a:endParaRPr lang="en-GB" dirty="0"/>
          </a:p>
        </p:txBody>
      </p:sp>
      <p:graphicFrame>
        <p:nvGraphicFramePr>
          <p:cNvPr id="22" name="Tabella 21"/>
          <p:cNvGraphicFramePr>
            <a:graphicFrameLocks noGrp="1"/>
          </p:cNvGraphicFramePr>
          <p:nvPr/>
        </p:nvGraphicFramePr>
        <p:xfrm>
          <a:off x="323528" y="1412776"/>
          <a:ext cx="6624000" cy="2138160"/>
        </p:xfrm>
        <a:graphic>
          <a:graphicData uri="http://schemas.openxmlformats.org/drawingml/2006/table">
            <a:tbl>
              <a:tblPr firstRow="1" bandRow="1">
                <a:tableStyleId>{69012ECD-51FC-41F1-AA8D-1B2483CD663E}</a:tableStyleId>
              </a:tblPr>
              <a:tblGrid>
                <a:gridCol w="1404000"/>
                <a:gridCol w="720000"/>
                <a:gridCol w="720000"/>
                <a:gridCol w="720000"/>
                <a:gridCol w="720000"/>
                <a:gridCol w="1224000"/>
                <a:gridCol w="1116000"/>
              </a:tblGrid>
              <a:tr h="147072">
                <a:tc>
                  <a:txBody>
                    <a:bodyPr/>
                    <a:lstStyle/>
                    <a:p>
                      <a:pPr algn="ctr"/>
                      <a:r>
                        <a:rPr lang="it-IT" sz="1400" dirty="0" err="1" smtClean="0"/>
                        <a:t>substrate</a:t>
                      </a:r>
                      <a:endParaRPr lang="en-GB" sz="1400" dirty="0"/>
                    </a:p>
                  </a:txBody>
                  <a:tcPr anchor="ctr"/>
                </a:tc>
                <a:tc>
                  <a:txBody>
                    <a:bodyPr/>
                    <a:lstStyle/>
                    <a:p>
                      <a:pPr algn="ctr"/>
                      <a:r>
                        <a:rPr lang="it-IT" sz="1400" dirty="0" smtClean="0"/>
                        <a:t>t</a:t>
                      </a:r>
                    </a:p>
                    <a:p>
                      <a:pPr algn="ctr"/>
                      <a:r>
                        <a:rPr lang="it-IT" sz="1400" dirty="0" smtClean="0"/>
                        <a:t> (</a:t>
                      </a:r>
                      <a:r>
                        <a:rPr lang="it-IT" sz="1400" dirty="0" err="1" smtClean="0"/>
                        <a:t>nm</a:t>
                      </a:r>
                      <a:r>
                        <a:rPr lang="it-IT" sz="1400" dirty="0" smtClean="0"/>
                        <a:t>)</a:t>
                      </a:r>
                      <a:endParaRPr lang="en-GB" sz="1400" dirty="0"/>
                    </a:p>
                  </a:txBody>
                  <a:tcPr anchor="ctr"/>
                </a:tc>
                <a:tc>
                  <a:txBody>
                    <a:bodyPr/>
                    <a:lstStyle/>
                    <a:p>
                      <a:pPr algn="ctr"/>
                      <a:r>
                        <a:rPr lang="it-IT" sz="1400" dirty="0" smtClean="0"/>
                        <a:t>w</a:t>
                      </a:r>
                    </a:p>
                    <a:p>
                      <a:pPr algn="ctr"/>
                      <a:r>
                        <a:rPr lang="it-IT" sz="1400" dirty="0" smtClean="0"/>
                        <a:t> (</a:t>
                      </a:r>
                      <a:r>
                        <a:rPr lang="it-IT" sz="1400" dirty="0" err="1" smtClean="0"/>
                        <a:t>nm</a:t>
                      </a:r>
                      <a:r>
                        <a:rPr lang="it-IT" sz="1400" dirty="0" smtClean="0"/>
                        <a:t>)</a:t>
                      </a:r>
                      <a:endParaRPr lang="en-GB" sz="1400" dirty="0"/>
                    </a:p>
                  </a:txBody>
                  <a:tcPr anchor="ctr"/>
                </a:tc>
                <a:tc>
                  <a:txBody>
                    <a:bodyPr/>
                    <a:lstStyle/>
                    <a:p>
                      <a:pPr algn="ctr"/>
                      <a:r>
                        <a:rPr lang="it-IT" sz="1400" dirty="0" smtClean="0"/>
                        <a:t>s </a:t>
                      </a:r>
                    </a:p>
                    <a:p>
                      <a:pPr algn="ctr"/>
                      <a:r>
                        <a:rPr lang="it-IT" sz="1400" dirty="0" smtClean="0"/>
                        <a:t>(</a:t>
                      </a:r>
                      <a:r>
                        <a:rPr lang="it-IT" sz="1400" dirty="0" err="1" smtClean="0"/>
                        <a:t>nm</a:t>
                      </a:r>
                      <a:r>
                        <a:rPr lang="it-IT" sz="1400" dirty="0" smtClean="0"/>
                        <a:t>)</a:t>
                      </a:r>
                      <a:endParaRPr lang="en-GB" sz="1400" dirty="0"/>
                    </a:p>
                  </a:txBody>
                  <a:tcPr anchor="ctr"/>
                </a:tc>
                <a:tc>
                  <a:txBody>
                    <a:bodyPr/>
                    <a:lstStyle/>
                    <a:p>
                      <a:pPr algn="ctr"/>
                      <a:r>
                        <a:rPr lang="it-IT" sz="1400" dirty="0" err="1" smtClean="0"/>
                        <a:t>I</a:t>
                      </a:r>
                      <a:r>
                        <a:rPr lang="it-IT" sz="1400" baseline="-25000" dirty="0" err="1" smtClean="0"/>
                        <a:t>sC</a:t>
                      </a:r>
                      <a:r>
                        <a:rPr lang="it-IT" sz="1400" baseline="-25000" dirty="0" smtClean="0"/>
                        <a:t> </a:t>
                      </a:r>
                    </a:p>
                    <a:p>
                      <a:pPr algn="ctr"/>
                      <a:r>
                        <a:rPr lang="it-IT" sz="1400" baseline="0" dirty="0" smtClean="0"/>
                        <a:t>(µA)</a:t>
                      </a:r>
                      <a:endParaRPr lang="en-GB" sz="1400" baseline="0" dirty="0"/>
                    </a:p>
                  </a:txBody>
                  <a:tcPr anchor="ctr"/>
                </a:tc>
                <a:tc>
                  <a:txBody>
                    <a:bodyPr/>
                    <a:lstStyle/>
                    <a:p>
                      <a:pPr algn="ctr"/>
                      <a:r>
                        <a:rPr lang="it-IT" sz="1400" dirty="0" smtClean="0"/>
                        <a:t>J</a:t>
                      </a:r>
                      <a:r>
                        <a:rPr lang="it-IT" sz="1400" baseline="-25000" dirty="0" smtClean="0"/>
                        <a:t>C</a:t>
                      </a:r>
                      <a:r>
                        <a:rPr lang="it-IT" sz="1400" baseline="0" dirty="0" smtClean="0"/>
                        <a:t> </a:t>
                      </a:r>
                    </a:p>
                    <a:p>
                      <a:pPr algn="ctr"/>
                      <a:r>
                        <a:rPr lang="it-IT" sz="1400" baseline="0" dirty="0" smtClean="0"/>
                        <a:t>(MA/cm</a:t>
                      </a:r>
                      <a:r>
                        <a:rPr lang="it-IT" sz="1400" baseline="30000" dirty="0" smtClean="0"/>
                        <a:t>2</a:t>
                      </a:r>
                      <a:r>
                        <a:rPr lang="it-IT" sz="1400" baseline="0" dirty="0" smtClean="0"/>
                        <a:t>)</a:t>
                      </a:r>
                      <a:endParaRPr lang="en-GB" sz="1400" baseline="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l-GR" sz="1400" dirty="0" smtClean="0"/>
                        <a:t>τ</a:t>
                      </a:r>
                      <a:r>
                        <a:rPr lang="en-GB" sz="1400" baseline="-25000" dirty="0" err="1" smtClean="0"/>
                        <a:t>th</a:t>
                      </a:r>
                      <a:endParaRPr lang="en-GB" sz="1400" dirty="0" smtClean="0"/>
                    </a:p>
                    <a:p>
                      <a:pPr marL="0" marR="0" indent="0" algn="ctr" defTabSz="914400" rtl="0" eaLnBrk="1" fontAlgn="auto" latinLnBrk="0" hangingPunct="1">
                        <a:lnSpc>
                          <a:spcPct val="100000"/>
                        </a:lnSpc>
                        <a:spcBef>
                          <a:spcPts val="0"/>
                        </a:spcBef>
                        <a:spcAft>
                          <a:spcPts val="0"/>
                        </a:spcAft>
                        <a:buClrTx/>
                        <a:buSzTx/>
                        <a:buFontTx/>
                        <a:buNone/>
                        <a:tabLst/>
                        <a:defRPr/>
                      </a:pPr>
                      <a:r>
                        <a:rPr lang="en-GB" sz="1400" dirty="0" smtClean="0"/>
                        <a:t>(</a:t>
                      </a:r>
                      <a:r>
                        <a:rPr lang="en-GB" sz="1400" dirty="0" err="1" smtClean="0"/>
                        <a:t>ps</a:t>
                      </a:r>
                      <a:r>
                        <a:rPr lang="en-GB" sz="1400" dirty="0" smtClean="0"/>
                        <a:t>)</a:t>
                      </a:r>
                      <a:endParaRPr lang="en-GB" sz="1400" dirty="0"/>
                    </a:p>
                  </a:txBody>
                  <a:tcPr anchor="ctr"/>
                </a:tc>
              </a:tr>
              <a:tr h="324000">
                <a:tc>
                  <a:txBody>
                    <a:bodyPr/>
                    <a:lstStyle/>
                    <a:p>
                      <a:pPr algn="ctr"/>
                      <a:r>
                        <a:rPr lang="pl-PL" sz="1400" dirty="0" smtClean="0"/>
                        <a:t>MgO (100</a:t>
                      </a:r>
                      <a:r>
                        <a:rPr lang="it-IT" sz="1400" dirty="0" smtClean="0"/>
                        <a:t>)</a:t>
                      </a:r>
                      <a:endParaRPr lang="en-GB" sz="1400" dirty="0"/>
                    </a:p>
                  </a:txBody>
                  <a:tcPr anchor="ctr">
                    <a:solidFill>
                      <a:schemeClr val="bg1"/>
                    </a:solidFill>
                  </a:tcPr>
                </a:tc>
                <a:tc>
                  <a:txBody>
                    <a:bodyPr/>
                    <a:lstStyle/>
                    <a:p>
                      <a:pPr algn="ctr"/>
                      <a:r>
                        <a:rPr lang="it-IT" sz="1400" dirty="0" smtClean="0"/>
                        <a:t>5.5</a:t>
                      </a:r>
                      <a:endParaRPr lang="en-GB" sz="1400" dirty="0"/>
                    </a:p>
                  </a:txBody>
                  <a:tcPr anchor="ctr">
                    <a:solidFill>
                      <a:schemeClr val="bg1"/>
                    </a:solidFill>
                  </a:tcPr>
                </a:tc>
                <a:tc>
                  <a:txBody>
                    <a:bodyPr/>
                    <a:lstStyle/>
                    <a:p>
                      <a:pPr algn="ctr"/>
                      <a:r>
                        <a:rPr lang="it-IT" sz="1400" dirty="0" smtClean="0"/>
                        <a:t>90</a:t>
                      </a:r>
                      <a:endParaRPr lang="en-GB" sz="1400" dirty="0"/>
                    </a:p>
                  </a:txBody>
                  <a:tcPr anchor="ctr">
                    <a:solidFill>
                      <a:schemeClr val="bg1"/>
                    </a:solidFill>
                  </a:tcPr>
                </a:tc>
                <a:tc>
                  <a:txBody>
                    <a:bodyPr/>
                    <a:lstStyle/>
                    <a:p>
                      <a:pPr algn="ctr"/>
                      <a:r>
                        <a:rPr lang="it-IT" sz="1400" dirty="0" smtClean="0"/>
                        <a:t>110</a:t>
                      </a:r>
                      <a:endParaRPr lang="en-GB" sz="1400" dirty="0"/>
                    </a:p>
                  </a:txBody>
                  <a:tcPr anchor="ctr">
                    <a:solidFill>
                      <a:schemeClr val="bg1"/>
                    </a:solidFill>
                  </a:tcPr>
                </a:tc>
                <a:tc>
                  <a:txBody>
                    <a:bodyPr/>
                    <a:lstStyle/>
                    <a:p>
                      <a:pPr algn="ctr"/>
                      <a:r>
                        <a:rPr lang="it-IT" sz="1400" dirty="0" smtClean="0"/>
                        <a:t>33</a:t>
                      </a:r>
                      <a:endParaRPr lang="en-GB" sz="1400" dirty="0"/>
                    </a:p>
                  </a:txBody>
                  <a:tcPr anchor="ctr">
                    <a:solidFill>
                      <a:schemeClr val="bg1"/>
                    </a:solidFill>
                  </a:tcPr>
                </a:tc>
                <a:tc>
                  <a:txBody>
                    <a:bodyPr/>
                    <a:lstStyle/>
                    <a:p>
                      <a:pPr algn="ctr"/>
                      <a:r>
                        <a:rPr lang="it-IT" sz="1400" dirty="0" smtClean="0"/>
                        <a:t>6.7</a:t>
                      </a:r>
                      <a:endParaRPr lang="en-GB" sz="1400" dirty="0"/>
                    </a:p>
                  </a:txBody>
                  <a:tcPr anchor="ctr">
                    <a:solidFill>
                      <a:schemeClr val="bg1"/>
                    </a:solidFill>
                  </a:tcPr>
                </a:tc>
                <a:tc>
                  <a:txBody>
                    <a:bodyPr/>
                    <a:lstStyle/>
                    <a:p>
                      <a:pPr algn="ctr"/>
                      <a:r>
                        <a:rPr lang="it-IT" sz="1400" dirty="0" smtClean="0"/>
                        <a:t>11.6±0.1</a:t>
                      </a:r>
                      <a:endParaRPr lang="en-GB" sz="1400" dirty="0"/>
                    </a:p>
                  </a:txBody>
                  <a:tcPr anchor="ctr">
                    <a:solidFill>
                      <a:schemeClr val="bg1"/>
                    </a:solidFill>
                  </a:tcPr>
                </a:tc>
              </a:tr>
              <a:tr h="324000">
                <a:tc>
                  <a:txBody>
                    <a:bodyPr/>
                    <a:lstStyle/>
                    <a:p>
                      <a:pPr algn="ctr"/>
                      <a:r>
                        <a:rPr lang="en-GB" sz="1400" dirty="0" smtClean="0"/>
                        <a:t>MgF2 (110) </a:t>
                      </a:r>
                      <a:endParaRPr lang="en-GB" sz="1400" dirty="0"/>
                    </a:p>
                  </a:txBody>
                  <a:tcPr anchor="ctr">
                    <a:solidFill>
                      <a:schemeClr val="bg1"/>
                    </a:solidFill>
                  </a:tcPr>
                </a:tc>
                <a:tc>
                  <a:txBody>
                    <a:bodyPr/>
                    <a:lstStyle/>
                    <a:p>
                      <a:pPr algn="ctr"/>
                      <a:r>
                        <a:rPr lang="it-IT" sz="1400" dirty="0" smtClean="0"/>
                        <a:t>4.5</a:t>
                      </a:r>
                      <a:endParaRPr lang="en-GB" sz="1400" dirty="0"/>
                    </a:p>
                  </a:txBody>
                  <a:tcPr anchor="ctr">
                    <a:solidFill>
                      <a:schemeClr val="bg1"/>
                    </a:solidFill>
                  </a:tcPr>
                </a:tc>
                <a:tc>
                  <a:txBody>
                    <a:bodyPr/>
                    <a:lstStyle/>
                    <a:p>
                      <a:pPr algn="ctr"/>
                      <a:r>
                        <a:rPr lang="it-IT" sz="1400" dirty="0" smtClean="0"/>
                        <a:t>90</a:t>
                      </a:r>
                      <a:endParaRPr lang="en-GB" sz="1400" dirty="0"/>
                    </a:p>
                  </a:txBody>
                  <a:tcPr anchor="ctr">
                    <a:solidFill>
                      <a:schemeClr val="bg1"/>
                    </a:solidFill>
                  </a:tcPr>
                </a:tc>
                <a:tc>
                  <a:txBody>
                    <a:bodyPr/>
                    <a:lstStyle/>
                    <a:p>
                      <a:pPr algn="ctr"/>
                      <a:r>
                        <a:rPr lang="it-IT" sz="1400" dirty="0" smtClean="0"/>
                        <a:t>110</a:t>
                      </a:r>
                      <a:endParaRPr lang="en-GB" sz="1400" dirty="0"/>
                    </a:p>
                  </a:txBody>
                  <a:tcPr anchor="ctr">
                    <a:solidFill>
                      <a:schemeClr val="bg1"/>
                    </a:solidFill>
                  </a:tcPr>
                </a:tc>
                <a:tc>
                  <a:txBody>
                    <a:bodyPr/>
                    <a:lstStyle/>
                    <a:p>
                      <a:pPr algn="ctr"/>
                      <a:r>
                        <a:rPr lang="it-IT" sz="1400" dirty="0" smtClean="0"/>
                        <a:t>22.5</a:t>
                      </a:r>
                      <a:endParaRPr lang="en-GB" sz="1400" dirty="0"/>
                    </a:p>
                  </a:txBody>
                  <a:tcPr anchor="ctr">
                    <a:solidFill>
                      <a:schemeClr val="bg1"/>
                    </a:solidFill>
                  </a:tcPr>
                </a:tc>
                <a:tc>
                  <a:txBody>
                    <a:bodyPr/>
                    <a:lstStyle/>
                    <a:p>
                      <a:pPr algn="ctr"/>
                      <a:r>
                        <a:rPr lang="it-IT" sz="1400" dirty="0" smtClean="0"/>
                        <a:t>5.4</a:t>
                      </a:r>
                      <a:endParaRPr lang="en-GB" sz="1400" dirty="0"/>
                    </a:p>
                  </a:txBody>
                  <a:tcPr anchor="ctr">
                    <a:solidFill>
                      <a:schemeClr val="bg1"/>
                    </a:solidFill>
                  </a:tcPr>
                </a:tc>
                <a:tc>
                  <a:txBody>
                    <a:bodyPr/>
                    <a:lstStyle/>
                    <a:p>
                      <a:pPr algn="ctr"/>
                      <a:r>
                        <a:rPr lang="it-IT" sz="1400" dirty="0" smtClean="0"/>
                        <a:t>19.7±0.1</a:t>
                      </a:r>
                      <a:endParaRPr lang="en-GB" sz="1400" dirty="0"/>
                    </a:p>
                  </a:txBody>
                  <a:tcPr anchor="ctr">
                    <a:solidFill>
                      <a:schemeClr val="bg1"/>
                    </a:solidFill>
                  </a:tcPr>
                </a:tc>
              </a:tr>
              <a:tr h="324000">
                <a:tc>
                  <a:txBody>
                    <a:bodyPr/>
                    <a:lstStyle/>
                    <a:p>
                      <a:pPr algn="ctr"/>
                      <a:r>
                        <a:rPr lang="en-GB" sz="1400" dirty="0" smtClean="0"/>
                        <a:t>Al2O3 (0001)</a:t>
                      </a:r>
                      <a:endParaRPr lang="en-GB" sz="1400" dirty="0"/>
                    </a:p>
                  </a:txBody>
                  <a:tcPr anchor="ctr">
                    <a:solidFill>
                      <a:schemeClr val="bg1"/>
                    </a:solidFill>
                  </a:tcPr>
                </a:tc>
                <a:tc>
                  <a:txBody>
                    <a:bodyPr/>
                    <a:lstStyle/>
                    <a:p>
                      <a:pPr algn="ctr"/>
                      <a:r>
                        <a:rPr lang="it-IT" sz="1400" dirty="0" smtClean="0"/>
                        <a:t>7</a:t>
                      </a:r>
                      <a:endParaRPr lang="en-GB" sz="1400" dirty="0"/>
                    </a:p>
                  </a:txBody>
                  <a:tcPr anchor="ctr">
                    <a:solidFill>
                      <a:schemeClr val="bg1"/>
                    </a:solidFill>
                  </a:tcPr>
                </a:tc>
                <a:tc>
                  <a:txBody>
                    <a:bodyPr/>
                    <a:lstStyle/>
                    <a:p>
                      <a:pPr algn="ctr"/>
                      <a:r>
                        <a:rPr lang="it-IT" sz="1400" dirty="0" smtClean="0"/>
                        <a:t>130</a:t>
                      </a:r>
                      <a:endParaRPr lang="en-GB" sz="1400" dirty="0"/>
                    </a:p>
                  </a:txBody>
                  <a:tcPr anchor="ctr">
                    <a:solidFill>
                      <a:schemeClr val="bg1"/>
                    </a:solidFill>
                  </a:tcPr>
                </a:tc>
                <a:tc>
                  <a:txBody>
                    <a:bodyPr/>
                    <a:lstStyle/>
                    <a:p>
                      <a:pPr algn="ctr"/>
                      <a:r>
                        <a:rPr lang="it-IT" sz="1400" dirty="0" smtClean="0"/>
                        <a:t>70</a:t>
                      </a:r>
                      <a:endParaRPr lang="en-GB" sz="1400" dirty="0"/>
                    </a:p>
                  </a:txBody>
                  <a:tcPr anchor="ctr">
                    <a:solidFill>
                      <a:schemeClr val="bg1"/>
                    </a:solidFill>
                  </a:tcPr>
                </a:tc>
                <a:tc>
                  <a:txBody>
                    <a:bodyPr/>
                    <a:lstStyle/>
                    <a:p>
                      <a:pPr algn="ctr"/>
                      <a:r>
                        <a:rPr lang="it-IT" sz="1400" dirty="0" smtClean="0"/>
                        <a:t>21.5</a:t>
                      </a:r>
                      <a:endParaRPr lang="en-GB" sz="1400" dirty="0"/>
                    </a:p>
                  </a:txBody>
                  <a:tcPr anchor="ctr">
                    <a:solidFill>
                      <a:schemeClr val="bg1"/>
                    </a:solidFill>
                  </a:tcPr>
                </a:tc>
                <a:tc>
                  <a:txBody>
                    <a:bodyPr/>
                    <a:lstStyle/>
                    <a:p>
                      <a:pPr algn="ctr"/>
                      <a:r>
                        <a:rPr lang="it-IT" sz="1400" dirty="0" smtClean="0"/>
                        <a:t>2.4</a:t>
                      </a:r>
                      <a:endParaRPr lang="en-GB" sz="1400" dirty="0"/>
                    </a:p>
                  </a:txBody>
                  <a:tcPr anchor="ctr">
                    <a:solidFill>
                      <a:schemeClr val="bg1"/>
                    </a:solidFill>
                  </a:tcPr>
                </a:tc>
                <a:tc>
                  <a:txBody>
                    <a:bodyPr/>
                    <a:lstStyle/>
                    <a:p>
                      <a:pPr algn="ctr"/>
                      <a:r>
                        <a:rPr lang="en-GB" sz="1400" dirty="0" smtClean="0"/>
                        <a:t>22.5 ± 0.7</a:t>
                      </a:r>
                      <a:endParaRPr lang="en-GB" sz="1400" dirty="0"/>
                    </a:p>
                  </a:txBody>
                  <a:tcPr anchor="ctr">
                    <a:solidFill>
                      <a:schemeClr val="bg1"/>
                    </a:solidFill>
                  </a:tcPr>
                </a:tc>
              </a:tr>
              <a:tr h="324000">
                <a:tc>
                  <a:txBody>
                    <a:bodyPr/>
                    <a:lstStyle/>
                    <a:p>
                      <a:pPr algn="ctr"/>
                      <a:r>
                        <a:rPr lang="it-IT" sz="1400" dirty="0" smtClean="0"/>
                        <a:t>SiO2/Si (100)</a:t>
                      </a:r>
                      <a:endParaRPr lang="en-GB" sz="1400" dirty="0"/>
                    </a:p>
                  </a:txBody>
                  <a:tcPr anchor="ctr">
                    <a:solidFill>
                      <a:schemeClr val="bg1"/>
                    </a:solidFill>
                  </a:tcPr>
                </a:tc>
                <a:tc>
                  <a:txBody>
                    <a:bodyPr/>
                    <a:lstStyle/>
                    <a:p>
                      <a:pPr algn="ctr"/>
                      <a:r>
                        <a:rPr lang="it-IT" sz="1400" dirty="0" smtClean="0"/>
                        <a:t>7</a:t>
                      </a:r>
                      <a:endParaRPr lang="en-GB" sz="1400" dirty="0"/>
                    </a:p>
                  </a:txBody>
                  <a:tcPr anchor="ctr">
                    <a:solidFill>
                      <a:schemeClr val="bg1"/>
                    </a:solidFill>
                  </a:tcPr>
                </a:tc>
                <a:tc>
                  <a:txBody>
                    <a:bodyPr/>
                    <a:lstStyle/>
                    <a:p>
                      <a:pPr algn="ctr"/>
                      <a:r>
                        <a:rPr lang="it-IT" sz="1400" dirty="0" smtClean="0"/>
                        <a:t>90</a:t>
                      </a:r>
                      <a:endParaRPr lang="en-GB" sz="1400" dirty="0"/>
                    </a:p>
                  </a:txBody>
                  <a:tcPr anchor="ctr">
                    <a:solidFill>
                      <a:schemeClr val="bg1"/>
                    </a:solidFill>
                  </a:tcPr>
                </a:tc>
                <a:tc>
                  <a:txBody>
                    <a:bodyPr/>
                    <a:lstStyle/>
                    <a:p>
                      <a:pPr algn="ctr"/>
                      <a:r>
                        <a:rPr lang="it-IT" sz="1400" dirty="0" smtClean="0"/>
                        <a:t>110</a:t>
                      </a:r>
                      <a:endParaRPr lang="en-GB" sz="1400" dirty="0"/>
                    </a:p>
                  </a:txBody>
                  <a:tcPr anchor="ctr">
                    <a:solidFill>
                      <a:schemeClr val="bg1"/>
                    </a:solidFill>
                  </a:tcPr>
                </a:tc>
                <a:tc>
                  <a:txBody>
                    <a:bodyPr/>
                    <a:lstStyle/>
                    <a:p>
                      <a:pPr algn="ctr"/>
                      <a:r>
                        <a:rPr lang="it-IT" sz="1400" dirty="0" smtClean="0"/>
                        <a:t>21</a:t>
                      </a:r>
                      <a:endParaRPr lang="en-GB" sz="1400" dirty="0"/>
                    </a:p>
                  </a:txBody>
                  <a:tcPr anchor="ctr">
                    <a:solidFill>
                      <a:schemeClr val="bg1"/>
                    </a:solidFill>
                  </a:tcPr>
                </a:tc>
                <a:tc>
                  <a:txBody>
                    <a:bodyPr/>
                    <a:lstStyle/>
                    <a:p>
                      <a:pPr algn="ctr"/>
                      <a:r>
                        <a:rPr lang="it-IT" sz="1400" dirty="0" smtClean="0"/>
                        <a:t>3.3</a:t>
                      </a:r>
                      <a:endParaRPr lang="en-GB" sz="1400" dirty="0"/>
                    </a:p>
                  </a:txBody>
                  <a:tcPr anchor="ctr">
                    <a:solidFill>
                      <a:schemeClr val="bg1"/>
                    </a:solidFill>
                  </a:tcPr>
                </a:tc>
                <a:tc>
                  <a:txBody>
                    <a:bodyPr/>
                    <a:lstStyle/>
                    <a:p>
                      <a:pPr algn="ctr"/>
                      <a:r>
                        <a:rPr lang="it-IT" sz="1400" dirty="0" smtClean="0"/>
                        <a:t>22.7 ± 0.1</a:t>
                      </a:r>
                      <a:endParaRPr lang="en-GB" sz="1400" dirty="0"/>
                    </a:p>
                  </a:txBody>
                  <a:tcPr anchor="ctr">
                    <a:solidFill>
                      <a:schemeClr val="bg1"/>
                    </a:solidFill>
                  </a:tcPr>
                </a:tc>
              </a:tr>
              <a:tr h="324000">
                <a:tc>
                  <a:txBody>
                    <a:bodyPr/>
                    <a:lstStyle/>
                    <a:p>
                      <a:pPr algn="ctr"/>
                      <a:r>
                        <a:rPr lang="it-IT" sz="1400" dirty="0" smtClean="0"/>
                        <a:t>Si (100)</a:t>
                      </a:r>
                      <a:endParaRPr lang="en-GB" sz="1400" dirty="0"/>
                    </a:p>
                  </a:txBody>
                  <a:tcPr anchor="ctr">
                    <a:solidFill>
                      <a:schemeClr val="bg1"/>
                    </a:solidFill>
                  </a:tcPr>
                </a:tc>
                <a:tc>
                  <a:txBody>
                    <a:bodyPr/>
                    <a:lstStyle/>
                    <a:p>
                      <a:pPr algn="ctr"/>
                      <a:r>
                        <a:rPr lang="it-IT" sz="1400" dirty="0" smtClean="0"/>
                        <a:t>7.5</a:t>
                      </a:r>
                      <a:endParaRPr lang="en-GB" sz="1400" dirty="0"/>
                    </a:p>
                  </a:txBody>
                  <a:tcPr anchor="ctr">
                    <a:solidFill>
                      <a:schemeClr val="bg1"/>
                    </a:solidFill>
                  </a:tcPr>
                </a:tc>
                <a:tc>
                  <a:txBody>
                    <a:bodyPr/>
                    <a:lstStyle/>
                    <a:p>
                      <a:pPr algn="ctr"/>
                      <a:r>
                        <a:rPr lang="it-IT" sz="1400" dirty="0" smtClean="0"/>
                        <a:t>90</a:t>
                      </a:r>
                      <a:endParaRPr lang="en-GB" sz="1400" dirty="0"/>
                    </a:p>
                  </a:txBody>
                  <a:tcPr anchor="ctr">
                    <a:solidFill>
                      <a:schemeClr val="bg1"/>
                    </a:solidFill>
                  </a:tcPr>
                </a:tc>
                <a:tc>
                  <a:txBody>
                    <a:bodyPr/>
                    <a:lstStyle/>
                    <a:p>
                      <a:pPr algn="ctr"/>
                      <a:r>
                        <a:rPr lang="it-IT" sz="1400" dirty="0" smtClean="0"/>
                        <a:t>110</a:t>
                      </a:r>
                      <a:endParaRPr lang="en-GB" sz="1400" dirty="0"/>
                    </a:p>
                  </a:txBody>
                  <a:tcPr anchor="ctr">
                    <a:solidFill>
                      <a:schemeClr val="bg1"/>
                    </a:solidFill>
                  </a:tcPr>
                </a:tc>
                <a:tc>
                  <a:txBody>
                    <a:bodyPr/>
                    <a:lstStyle/>
                    <a:p>
                      <a:pPr algn="ctr"/>
                      <a:r>
                        <a:rPr lang="it-IT" sz="1400" dirty="0" smtClean="0"/>
                        <a:t>19</a:t>
                      </a:r>
                      <a:endParaRPr lang="en-GB" sz="1400" dirty="0"/>
                    </a:p>
                  </a:txBody>
                  <a:tcPr anchor="ctr">
                    <a:solidFill>
                      <a:schemeClr val="bg1"/>
                    </a:solidFill>
                  </a:tcPr>
                </a:tc>
                <a:tc>
                  <a:txBody>
                    <a:bodyPr/>
                    <a:lstStyle/>
                    <a:p>
                      <a:pPr algn="ctr"/>
                      <a:r>
                        <a:rPr lang="it-IT" sz="1400" dirty="0" smtClean="0"/>
                        <a:t>2.8</a:t>
                      </a:r>
                      <a:endParaRPr lang="en-GB" sz="1400" dirty="0"/>
                    </a:p>
                  </a:txBody>
                  <a:tcPr anchor="ctr">
                    <a:solidFill>
                      <a:schemeClr val="bg1"/>
                    </a:solidFill>
                  </a:tcPr>
                </a:tc>
                <a:tc>
                  <a:txBody>
                    <a:bodyPr/>
                    <a:lstStyle/>
                    <a:p>
                      <a:pPr algn="ctr"/>
                      <a:r>
                        <a:rPr lang="it-IT" sz="1400" dirty="0" smtClean="0"/>
                        <a:t>34.5 ± 0.3</a:t>
                      </a:r>
                      <a:endParaRPr lang="en-GB" sz="1400" dirty="0"/>
                    </a:p>
                  </a:txBody>
                  <a:tcPr anchor="ctr">
                    <a:solidFill>
                      <a:schemeClr val="bg1"/>
                    </a:solidFill>
                  </a:tcPr>
                </a:tc>
              </a:tr>
            </a:tbl>
          </a:graphicData>
        </a:graphic>
      </p:graphicFrame>
      <p:sp>
        <p:nvSpPr>
          <p:cNvPr id="24" name="CasellaDiTesto 23"/>
          <p:cNvSpPr txBox="1"/>
          <p:nvPr/>
        </p:nvSpPr>
        <p:spPr>
          <a:xfrm>
            <a:off x="3995936" y="4077072"/>
            <a:ext cx="4860032" cy="1477328"/>
          </a:xfrm>
          <a:prstGeom prst="rect">
            <a:avLst/>
          </a:prstGeom>
          <a:noFill/>
        </p:spPr>
        <p:txBody>
          <a:bodyPr wrap="square" rtlCol="0">
            <a:spAutoFit/>
          </a:bodyPr>
          <a:lstStyle/>
          <a:p>
            <a:r>
              <a:rPr lang="en-US" dirty="0" smtClean="0">
                <a:sym typeface="Symbol"/>
              </a:rPr>
              <a:t></a:t>
            </a:r>
            <a:r>
              <a:rPr lang="en-US" baseline="-25000" dirty="0" err="1" smtClean="0">
                <a:sym typeface="Symbol"/>
              </a:rPr>
              <a:t>th</a:t>
            </a:r>
            <a:r>
              <a:rPr lang="en-US" dirty="0" smtClean="0">
                <a:sym typeface="Symbol"/>
              </a:rPr>
              <a:t> (hotspot relaxation time) depends on film disorder.</a:t>
            </a:r>
          </a:p>
          <a:p>
            <a:endParaRPr lang="en-US" dirty="0" smtClean="0">
              <a:sym typeface="Symbol"/>
            </a:endParaRPr>
          </a:p>
          <a:p>
            <a:r>
              <a:rPr lang="en-US" dirty="0" smtClean="0">
                <a:sym typeface="Symbol"/>
              </a:rPr>
              <a:t></a:t>
            </a:r>
            <a:r>
              <a:rPr lang="en-US" baseline="-25000" dirty="0" err="1" smtClean="0">
                <a:sym typeface="Symbol"/>
              </a:rPr>
              <a:t>th</a:t>
            </a:r>
            <a:r>
              <a:rPr lang="en-US" dirty="0" smtClean="0"/>
              <a:t> physical limit to the maximum </a:t>
            </a:r>
            <a:r>
              <a:rPr lang="en-US" dirty="0" err="1" smtClean="0"/>
              <a:t>countrate</a:t>
            </a:r>
            <a:r>
              <a:rPr lang="en-US" dirty="0" smtClean="0"/>
              <a:t> achievable</a:t>
            </a:r>
          </a:p>
          <a:p>
            <a:endParaRPr lang="en-US" dirty="0" smtClean="0"/>
          </a:p>
          <a:p>
            <a:r>
              <a:rPr lang="en-US" dirty="0" smtClean="0">
                <a:sym typeface="Symbol"/>
              </a:rPr>
              <a:t></a:t>
            </a:r>
            <a:r>
              <a:rPr lang="en-US" baseline="-25000" dirty="0" err="1" smtClean="0">
                <a:sym typeface="Symbol"/>
              </a:rPr>
              <a:t>th</a:t>
            </a:r>
            <a:r>
              <a:rPr lang="en-US" dirty="0" smtClean="0">
                <a:sym typeface="Symbol"/>
              </a:rPr>
              <a:t>  tens of </a:t>
            </a:r>
            <a:r>
              <a:rPr lang="en-US" dirty="0" err="1" smtClean="0">
                <a:sym typeface="Symbol"/>
              </a:rPr>
              <a:t>ps</a:t>
            </a:r>
            <a:r>
              <a:rPr lang="en-US" dirty="0" smtClean="0">
                <a:sym typeface="Symbol"/>
              </a:rPr>
              <a:t>  R  GHz</a:t>
            </a:r>
            <a:endParaRPr lang="en-US" dirty="0"/>
          </a:p>
        </p:txBody>
      </p:sp>
      <p:sp>
        <p:nvSpPr>
          <p:cNvPr id="9" name="Titolo 1"/>
          <p:cNvSpPr>
            <a:spLocks noGrp="1"/>
          </p:cNvSpPr>
          <p:nvPr>
            <p:ph type="title"/>
          </p:nvPr>
        </p:nvSpPr>
        <p:spPr>
          <a:xfrm>
            <a:off x="179512" y="274638"/>
            <a:ext cx="8964488" cy="1143000"/>
          </a:xfrm>
        </p:spPr>
        <p:txBody>
          <a:bodyPr>
            <a:normAutofit fontScale="90000"/>
          </a:bodyPr>
          <a:lstStyle/>
          <a:p>
            <a:r>
              <a:rPr lang="en-US" dirty="0" smtClean="0"/>
              <a:t>Maximum </a:t>
            </a:r>
            <a:r>
              <a:rPr lang="en-US" dirty="0" err="1" smtClean="0"/>
              <a:t>Countrate</a:t>
            </a:r>
            <a:r>
              <a:rPr lang="en-US" dirty="0" smtClean="0"/>
              <a:t>: Hotspot relaxation time (</a:t>
            </a:r>
            <a:r>
              <a:rPr lang="en-US" dirty="0" smtClean="0">
                <a:sym typeface="Symbol"/>
              </a:rPr>
              <a:t></a:t>
            </a:r>
            <a:r>
              <a:rPr lang="en-US" baseline="-25000" dirty="0" err="1" smtClean="0">
                <a:sym typeface="Symbol"/>
              </a:rPr>
              <a:t>th</a:t>
            </a:r>
            <a:r>
              <a:rPr lang="en-US" dirty="0" smtClean="0">
                <a:sym typeface="Symbol"/>
              </a:rPr>
              <a:t>)</a:t>
            </a:r>
            <a:r>
              <a:rPr lang="en-US" dirty="0" smtClean="0"/>
              <a:t> </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piè di pagina 2"/>
          <p:cNvSpPr>
            <a:spLocks noGrp="1"/>
          </p:cNvSpPr>
          <p:nvPr>
            <p:ph type="ftr" sz="quarter" idx="11"/>
          </p:nvPr>
        </p:nvSpPr>
        <p:spPr/>
        <p:txBody>
          <a:bodyPr/>
          <a:lstStyle/>
          <a:p>
            <a:r>
              <a:rPr lang="it-IT" dirty="0" smtClean="0"/>
              <a:t>A. Gaggero, 01/10/2020, Genova</a:t>
            </a:r>
            <a:endParaRPr lang="en-US" dirty="0"/>
          </a:p>
        </p:txBody>
      </p:sp>
      <p:pic>
        <p:nvPicPr>
          <p:cNvPr id="68612" name="Picture 4"/>
          <p:cNvPicPr>
            <a:picLocks noChangeAspect="1" noChangeArrowheads="1"/>
          </p:cNvPicPr>
          <p:nvPr/>
        </p:nvPicPr>
        <p:blipFill>
          <a:blip r:embed="rId2" cstate="print"/>
          <a:srcRect/>
          <a:stretch>
            <a:fillRect/>
          </a:stretch>
        </p:blipFill>
        <p:spPr bwMode="auto">
          <a:xfrm>
            <a:off x="107504" y="3212976"/>
            <a:ext cx="2300285" cy="2665115"/>
          </a:xfrm>
          <a:prstGeom prst="rect">
            <a:avLst/>
          </a:prstGeom>
          <a:noFill/>
          <a:ln w="9525">
            <a:noFill/>
            <a:miter lim="800000"/>
            <a:headEnd/>
            <a:tailEnd/>
          </a:ln>
        </p:spPr>
      </p:pic>
      <p:pic>
        <p:nvPicPr>
          <p:cNvPr id="68614" name="Picture 6"/>
          <p:cNvPicPr>
            <a:picLocks noChangeAspect="1" noChangeArrowheads="1"/>
          </p:cNvPicPr>
          <p:nvPr/>
        </p:nvPicPr>
        <p:blipFill>
          <a:blip r:embed="rId3" cstate="print"/>
          <a:srcRect/>
          <a:stretch>
            <a:fillRect/>
          </a:stretch>
        </p:blipFill>
        <p:spPr bwMode="auto">
          <a:xfrm>
            <a:off x="6156176" y="1700808"/>
            <a:ext cx="2767938" cy="4104456"/>
          </a:xfrm>
          <a:prstGeom prst="rect">
            <a:avLst/>
          </a:prstGeom>
          <a:noFill/>
          <a:ln w="9525">
            <a:noFill/>
            <a:miter lim="800000"/>
            <a:headEnd/>
            <a:tailEnd/>
          </a:ln>
        </p:spPr>
      </p:pic>
      <p:grpSp>
        <p:nvGrpSpPr>
          <p:cNvPr id="4" name="Gruppo 147"/>
          <p:cNvGrpSpPr/>
          <p:nvPr/>
        </p:nvGrpSpPr>
        <p:grpSpPr>
          <a:xfrm>
            <a:off x="2323752" y="4221650"/>
            <a:ext cx="2176240" cy="880765"/>
            <a:chOff x="3576915" y="5562600"/>
            <a:chExt cx="2176240" cy="880765"/>
          </a:xfrm>
        </p:grpSpPr>
        <p:sp>
          <p:nvSpPr>
            <p:cNvPr id="11" name="CasellaDiTesto 85"/>
            <p:cNvSpPr txBox="1">
              <a:spLocks noChangeArrowheads="1"/>
            </p:cNvSpPr>
            <p:nvPr/>
          </p:nvSpPr>
          <p:spPr bwMode="auto">
            <a:xfrm>
              <a:off x="3576915" y="5795685"/>
              <a:ext cx="1080235" cy="461665"/>
            </a:xfrm>
            <a:prstGeom prst="rect">
              <a:avLst/>
            </a:prstGeom>
            <a:noFill/>
            <a:ln w="9525">
              <a:noFill/>
              <a:miter lim="800000"/>
              <a:headEnd/>
              <a:tailEnd/>
            </a:ln>
          </p:spPr>
          <p:txBody>
            <a:bodyPr>
              <a:spAutoFit/>
            </a:bodyPr>
            <a:lstStyle/>
            <a:p>
              <a:pPr algn="ctr" eaLnBrk="1" hangingPunct="1"/>
              <a:r>
                <a:rPr lang="el-GR" altLang="en-US" sz="2400" b="0" dirty="0" smtClean="0"/>
                <a:t>τ</a:t>
              </a:r>
              <a:r>
                <a:rPr lang="it-IT" altLang="en-US" sz="2400" b="0" baseline="-25000" dirty="0" smtClean="0"/>
                <a:t>r</a:t>
              </a:r>
              <a:r>
                <a:rPr lang="it-IT" altLang="en-US" sz="2400" b="0" dirty="0" smtClean="0"/>
                <a:t> =</a:t>
              </a:r>
              <a:endParaRPr lang="it-IT" altLang="en-US" sz="2400" b="0" dirty="0"/>
            </a:p>
          </p:txBody>
        </p:sp>
        <p:sp>
          <p:nvSpPr>
            <p:cNvPr id="12" name="Rettangolo 11"/>
            <p:cNvSpPr/>
            <p:nvPr/>
          </p:nvSpPr>
          <p:spPr>
            <a:xfrm>
              <a:off x="4826249" y="5562600"/>
              <a:ext cx="428322" cy="461665"/>
            </a:xfrm>
            <a:prstGeom prst="rect">
              <a:avLst/>
            </a:prstGeom>
            <a:ln>
              <a:noFill/>
            </a:ln>
          </p:spPr>
          <p:txBody>
            <a:bodyPr wrap="none">
              <a:spAutoFit/>
            </a:bodyPr>
            <a:lstStyle/>
            <a:p>
              <a:pPr algn="ctr" eaLnBrk="1" hangingPunct="1"/>
              <a:r>
                <a:rPr lang="it-IT" altLang="en-US" sz="2400" b="0" dirty="0" err="1" smtClean="0"/>
                <a:t>L</a:t>
              </a:r>
              <a:r>
                <a:rPr lang="it-IT" altLang="en-US" sz="2400" b="0" baseline="-25000" dirty="0" err="1" smtClean="0"/>
                <a:t>k</a:t>
              </a:r>
              <a:endParaRPr lang="it-IT" altLang="en-US" sz="2400" b="0" dirty="0"/>
            </a:p>
          </p:txBody>
        </p:sp>
        <p:cxnSp>
          <p:nvCxnSpPr>
            <p:cNvPr id="13" name="Connettore 1 12"/>
            <p:cNvCxnSpPr/>
            <p:nvPr/>
          </p:nvCxnSpPr>
          <p:spPr>
            <a:xfrm>
              <a:off x="4419600" y="6042660"/>
              <a:ext cx="1188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Rettangolo 13"/>
            <p:cNvSpPr/>
            <p:nvPr/>
          </p:nvSpPr>
          <p:spPr>
            <a:xfrm>
              <a:off x="4388679" y="5981700"/>
              <a:ext cx="1364476" cy="461665"/>
            </a:xfrm>
            <a:prstGeom prst="rect">
              <a:avLst/>
            </a:prstGeom>
            <a:ln>
              <a:noFill/>
            </a:ln>
          </p:spPr>
          <p:txBody>
            <a:bodyPr wrap="none">
              <a:spAutoFit/>
            </a:bodyPr>
            <a:lstStyle/>
            <a:p>
              <a:pPr algn="ctr" eaLnBrk="1" hangingPunct="1"/>
              <a:r>
                <a:rPr lang="it-IT" altLang="en-US" sz="2400" b="0" dirty="0" smtClean="0"/>
                <a:t>50 </a:t>
              </a:r>
              <a:r>
                <a:rPr lang="el-GR" altLang="en-US" sz="2400" b="0" dirty="0" smtClean="0"/>
                <a:t>Ω</a:t>
              </a:r>
              <a:r>
                <a:rPr lang="it-IT" altLang="en-US" sz="2400" b="0" dirty="0" smtClean="0"/>
                <a:t> + </a:t>
              </a:r>
              <a:r>
                <a:rPr lang="it-IT" altLang="en-US" sz="2400" b="0" dirty="0" err="1" smtClean="0"/>
                <a:t>R</a:t>
              </a:r>
              <a:r>
                <a:rPr lang="it-IT" altLang="en-US" sz="2400" b="0" baseline="-25000" dirty="0" err="1" smtClean="0"/>
                <a:t>n</a:t>
              </a:r>
              <a:endParaRPr lang="it-IT" altLang="en-US" sz="2400" b="0" dirty="0"/>
            </a:p>
          </p:txBody>
        </p:sp>
      </p:grpSp>
      <p:grpSp>
        <p:nvGrpSpPr>
          <p:cNvPr id="5" name="Gruppo 148"/>
          <p:cNvGrpSpPr/>
          <p:nvPr/>
        </p:nvGrpSpPr>
        <p:grpSpPr>
          <a:xfrm>
            <a:off x="4427984" y="4221088"/>
            <a:ext cx="1536571" cy="880765"/>
            <a:chOff x="3576915" y="5562600"/>
            <a:chExt cx="1536571" cy="880765"/>
          </a:xfrm>
        </p:grpSpPr>
        <p:sp>
          <p:nvSpPr>
            <p:cNvPr id="16" name="CasellaDiTesto 85"/>
            <p:cNvSpPr txBox="1">
              <a:spLocks noChangeArrowheads="1"/>
            </p:cNvSpPr>
            <p:nvPr/>
          </p:nvSpPr>
          <p:spPr bwMode="auto">
            <a:xfrm>
              <a:off x="3576915" y="5795685"/>
              <a:ext cx="1080235" cy="461665"/>
            </a:xfrm>
            <a:prstGeom prst="rect">
              <a:avLst/>
            </a:prstGeom>
            <a:noFill/>
            <a:ln w="9525">
              <a:noFill/>
              <a:miter lim="800000"/>
              <a:headEnd/>
              <a:tailEnd/>
            </a:ln>
          </p:spPr>
          <p:txBody>
            <a:bodyPr>
              <a:spAutoFit/>
            </a:bodyPr>
            <a:lstStyle/>
            <a:p>
              <a:pPr algn="ctr" eaLnBrk="1" hangingPunct="1"/>
              <a:r>
                <a:rPr lang="el-GR" altLang="en-US" sz="2400" b="0" dirty="0" smtClean="0"/>
                <a:t>τ</a:t>
              </a:r>
              <a:r>
                <a:rPr lang="it-IT" altLang="en-US" sz="2400" b="0" baseline="-25000" dirty="0" smtClean="0"/>
                <a:t>f</a:t>
              </a:r>
              <a:r>
                <a:rPr lang="it-IT" altLang="en-US" sz="2400" b="0" dirty="0" smtClean="0"/>
                <a:t> =</a:t>
              </a:r>
              <a:endParaRPr lang="it-IT" altLang="en-US" sz="2400" b="0" dirty="0"/>
            </a:p>
          </p:txBody>
        </p:sp>
        <p:sp>
          <p:nvSpPr>
            <p:cNvPr id="17" name="Rettangolo 16"/>
            <p:cNvSpPr/>
            <p:nvPr/>
          </p:nvSpPr>
          <p:spPr>
            <a:xfrm>
              <a:off x="4516964" y="5562600"/>
              <a:ext cx="428322" cy="461665"/>
            </a:xfrm>
            <a:prstGeom prst="rect">
              <a:avLst/>
            </a:prstGeom>
            <a:ln>
              <a:noFill/>
            </a:ln>
          </p:spPr>
          <p:txBody>
            <a:bodyPr wrap="none">
              <a:spAutoFit/>
            </a:bodyPr>
            <a:lstStyle/>
            <a:p>
              <a:pPr algn="ctr" eaLnBrk="1" hangingPunct="1"/>
              <a:r>
                <a:rPr lang="it-IT" altLang="en-US" sz="2400" b="0" dirty="0" err="1" smtClean="0"/>
                <a:t>L</a:t>
              </a:r>
              <a:r>
                <a:rPr lang="it-IT" altLang="en-US" sz="2400" b="0" baseline="-25000" dirty="0" err="1" smtClean="0"/>
                <a:t>k</a:t>
              </a:r>
              <a:endParaRPr lang="it-IT" altLang="en-US" sz="2400" b="0" dirty="0"/>
            </a:p>
          </p:txBody>
        </p:sp>
        <p:cxnSp>
          <p:nvCxnSpPr>
            <p:cNvPr id="18" name="Connettore 1 17"/>
            <p:cNvCxnSpPr/>
            <p:nvPr/>
          </p:nvCxnSpPr>
          <p:spPr>
            <a:xfrm>
              <a:off x="4419600" y="6042660"/>
              <a:ext cx="612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Rettangolo 18"/>
            <p:cNvSpPr/>
            <p:nvPr/>
          </p:nvSpPr>
          <p:spPr>
            <a:xfrm>
              <a:off x="4369372" y="5981700"/>
              <a:ext cx="744114" cy="461665"/>
            </a:xfrm>
            <a:prstGeom prst="rect">
              <a:avLst/>
            </a:prstGeom>
            <a:ln>
              <a:noFill/>
            </a:ln>
          </p:spPr>
          <p:txBody>
            <a:bodyPr wrap="none">
              <a:spAutoFit/>
            </a:bodyPr>
            <a:lstStyle/>
            <a:p>
              <a:pPr algn="ctr" eaLnBrk="1" hangingPunct="1"/>
              <a:r>
                <a:rPr lang="it-IT" altLang="en-US" sz="2400" b="0" dirty="0" smtClean="0"/>
                <a:t>50 </a:t>
              </a:r>
              <a:r>
                <a:rPr lang="el-GR" altLang="en-US" sz="2400" b="0" dirty="0" smtClean="0"/>
                <a:t>Ω</a:t>
              </a:r>
              <a:endParaRPr lang="it-IT" altLang="en-US" sz="2400" b="0" dirty="0"/>
            </a:p>
          </p:txBody>
        </p:sp>
      </p:grpSp>
      <p:sp>
        <p:nvSpPr>
          <p:cNvPr id="21" name="CasellaDiTesto 20"/>
          <p:cNvSpPr txBox="1"/>
          <p:nvPr/>
        </p:nvSpPr>
        <p:spPr>
          <a:xfrm>
            <a:off x="3563888" y="5949280"/>
            <a:ext cx="3312368" cy="369332"/>
          </a:xfrm>
          <a:prstGeom prst="rect">
            <a:avLst/>
          </a:prstGeom>
          <a:noFill/>
        </p:spPr>
        <p:txBody>
          <a:bodyPr wrap="square" rtlCol="0">
            <a:spAutoFit/>
          </a:bodyPr>
          <a:lstStyle/>
          <a:p>
            <a:r>
              <a:rPr lang="en-GB" dirty="0" smtClean="0"/>
              <a:t>Kerman et al., app phys </a:t>
            </a:r>
            <a:r>
              <a:rPr lang="en-GB" dirty="0" err="1" smtClean="0"/>
              <a:t>lett</a:t>
            </a:r>
            <a:r>
              <a:rPr lang="en-GB" dirty="0" smtClean="0"/>
              <a:t>. 2006</a:t>
            </a:r>
            <a:endParaRPr lang="en-GB" dirty="0"/>
          </a:p>
        </p:txBody>
      </p:sp>
      <p:sp>
        <p:nvSpPr>
          <p:cNvPr id="22" name="CasellaDiTesto 21"/>
          <p:cNvSpPr txBox="1"/>
          <p:nvPr/>
        </p:nvSpPr>
        <p:spPr>
          <a:xfrm>
            <a:off x="395536" y="1772816"/>
            <a:ext cx="5400600" cy="1477328"/>
          </a:xfrm>
          <a:prstGeom prst="rect">
            <a:avLst/>
          </a:prstGeom>
          <a:noFill/>
        </p:spPr>
        <p:txBody>
          <a:bodyPr wrap="square" rtlCol="0">
            <a:spAutoFit/>
          </a:bodyPr>
          <a:lstStyle/>
          <a:p>
            <a:r>
              <a:rPr lang="en-GB" dirty="0" smtClean="0"/>
              <a:t>In a current-biased superconducting film, after the destruction of a certain number of Cooper pairs, the remaining pairs accelerate to carry the same bias current. Because the pairs are  characterized by nonzero inertia, this process can be modelled as time-varying kinetic inductance L</a:t>
            </a:r>
            <a:r>
              <a:rPr lang="en-GB" baseline="-25000" dirty="0" smtClean="0"/>
              <a:t>K</a:t>
            </a:r>
            <a:r>
              <a:rPr lang="en-GB" dirty="0" smtClean="0"/>
              <a:t> </a:t>
            </a:r>
            <a:endParaRPr lang="en-GB" dirty="0"/>
          </a:p>
        </p:txBody>
      </p:sp>
      <p:grpSp>
        <p:nvGrpSpPr>
          <p:cNvPr id="37" name="Gruppo 36"/>
          <p:cNvGrpSpPr/>
          <p:nvPr/>
        </p:nvGrpSpPr>
        <p:grpSpPr>
          <a:xfrm>
            <a:off x="2699792" y="3140968"/>
            <a:ext cx="2187100" cy="880767"/>
            <a:chOff x="3131840" y="3140966"/>
            <a:chExt cx="2187100" cy="880767"/>
          </a:xfrm>
        </p:grpSpPr>
        <p:sp>
          <p:nvSpPr>
            <p:cNvPr id="24" name="CasellaDiTesto 85"/>
            <p:cNvSpPr txBox="1">
              <a:spLocks noChangeArrowheads="1"/>
            </p:cNvSpPr>
            <p:nvPr/>
          </p:nvSpPr>
          <p:spPr bwMode="auto">
            <a:xfrm>
              <a:off x="3131840" y="3374053"/>
              <a:ext cx="1080235" cy="461665"/>
            </a:xfrm>
            <a:prstGeom prst="rect">
              <a:avLst/>
            </a:prstGeom>
            <a:noFill/>
            <a:ln w="9525">
              <a:noFill/>
              <a:miter lim="800000"/>
              <a:headEnd/>
              <a:tailEnd/>
            </a:ln>
          </p:spPr>
          <p:txBody>
            <a:bodyPr>
              <a:spAutoFit/>
            </a:bodyPr>
            <a:lstStyle/>
            <a:p>
              <a:pPr algn="ctr" eaLnBrk="1" hangingPunct="1"/>
              <a:r>
                <a:rPr lang="it-IT" altLang="en-US" sz="2400" b="0" dirty="0" smtClean="0"/>
                <a:t>L</a:t>
              </a:r>
              <a:r>
                <a:rPr lang="it-IT" altLang="en-US" sz="2400" b="0" baseline="-25000" dirty="0" smtClean="0"/>
                <a:t>K</a:t>
              </a:r>
              <a:r>
                <a:rPr lang="it-IT" altLang="en-US" sz="2400" b="0" dirty="0" smtClean="0"/>
                <a:t> =</a:t>
              </a:r>
              <a:endParaRPr lang="it-IT" altLang="en-US" sz="2400" b="0" dirty="0"/>
            </a:p>
          </p:txBody>
        </p:sp>
        <p:sp>
          <p:nvSpPr>
            <p:cNvPr id="25" name="Rettangolo 24"/>
            <p:cNvSpPr/>
            <p:nvPr/>
          </p:nvSpPr>
          <p:spPr>
            <a:xfrm>
              <a:off x="4107306" y="3140968"/>
              <a:ext cx="405880" cy="461665"/>
            </a:xfrm>
            <a:prstGeom prst="rect">
              <a:avLst/>
            </a:prstGeom>
            <a:ln>
              <a:noFill/>
            </a:ln>
          </p:spPr>
          <p:txBody>
            <a:bodyPr wrap="none">
              <a:spAutoFit/>
            </a:bodyPr>
            <a:lstStyle/>
            <a:p>
              <a:pPr algn="ctr" eaLnBrk="1" hangingPunct="1"/>
              <a:r>
                <a:rPr lang="it-IT" altLang="en-US" sz="2400" b="0" dirty="0" smtClean="0"/>
                <a:t>m</a:t>
              </a:r>
              <a:endParaRPr lang="it-IT" altLang="en-US" sz="2400" b="0" dirty="0"/>
            </a:p>
          </p:txBody>
        </p:sp>
        <p:cxnSp>
          <p:nvCxnSpPr>
            <p:cNvPr id="26" name="Connettore 1 25"/>
            <p:cNvCxnSpPr/>
            <p:nvPr/>
          </p:nvCxnSpPr>
          <p:spPr>
            <a:xfrm>
              <a:off x="3974525" y="3621028"/>
              <a:ext cx="720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7" name="Rettangolo 26"/>
            <p:cNvSpPr/>
            <p:nvPr/>
          </p:nvSpPr>
          <p:spPr>
            <a:xfrm>
              <a:off x="3965490" y="3560068"/>
              <a:ext cx="750526" cy="461665"/>
            </a:xfrm>
            <a:prstGeom prst="rect">
              <a:avLst/>
            </a:prstGeom>
            <a:ln>
              <a:noFill/>
            </a:ln>
          </p:spPr>
          <p:txBody>
            <a:bodyPr wrap="none">
              <a:spAutoFit/>
            </a:bodyPr>
            <a:lstStyle/>
            <a:p>
              <a:pPr algn="ctr" eaLnBrk="1" hangingPunct="1"/>
              <a:r>
                <a:rPr lang="it-IT" altLang="en-US" sz="2400" b="0" dirty="0" smtClean="0"/>
                <a:t>2n</a:t>
              </a:r>
              <a:r>
                <a:rPr lang="it-IT" altLang="en-US" sz="2400" b="0" baseline="-25000" dirty="0" smtClean="0"/>
                <a:t>s</a:t>
              </a:r>
              <a:r>
                <a:rPr lang="it-IT" altLang="en-US" sz="2400" b="0" dirty="0" smtClean="0"/>
                <a:t>e</a:t>
              </a:r>
              <a:r>
                <a:rPr lang="it-IT" altLang="en-US" sz="2400" b="0" baseline="30000" dirty="0" smtClean="0"/>
                <a:t>2</a:t>
              </a:r>
              <a:endParaRPr lang="it-IT" altLang="en-US" sz="2400" b="0" dirty="0"/>
            </a:p>
          </p:txBody>
        </p:sp>
        <p:sp>
          <p:nvSpPr>
            <p:cNvPr id="33" name="Rettangolo 32"/>
            <p:cNvSpPr/>
            <p:nvPr/>
          </p:nvSpPr>
          <p:spPr>
            <a:xfrm>
              <a:off x="4809509" y="3140966"/>
              <a:ext cx="338555" cy="461665"/>
            </a:xfrm>
            <a:prstGeom prst="rect">
              <a:avLst/>
            </a:prstGeom>
            <a:ln>
              <a:noFill/>
            </a:ln>
          </p:spPr>
          <p:txBody>
            <a:bodyPr wrap="none">
              <a:spAutoFit/>
            </a:bodyPr>
            <a:lstStyle/>
            <a:p>
              <a:pPr algn="ctr" eaLnBrk="1" hangingPunct="1"/>
              <a:r>
                <a:rPr lang="it-IT" altLang="en-US" sz="2400" dirty="0" smtClean="0"/>
                <a:t>L</a:t>
              </a:r>
              <a:endParaRPr lang="it-IT" altLang="en-US" sz="2400" b="0" dirty="0"/>
            </a:p>
          </p:txBody>
        </p:sp>
        <p:cxnSp>
          <p:nvCxnSpPr>
            <p:cNvPr id="34" name="Connettore 1 33"/>
            <p:cNvCxnSpPr/>
            <p:nvPr/>
          </p:nvCxnSpPr>
          <p:spPr>
            <a:xfrm>
              <a:off x="4725051" y="3621026"/>
              <a:ext cx="468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5" name="Rettangolo 34"/>
            <p:cNvSpPr/>
            <p:nvPr/>
          </p:nvSpPr>
          <p:spPr>
            <a:xfrm>
              <a:off x="4788024" y="3560066"/>
              <a:ext cx="530916" cy="461665"/>
            </a:xfrm>
            <a:prstGeom prst="rect">
              <a:avLst/>
            </a:prstGeom>
            <a:ln>
              <a:noFill/>
            </a:ln>
          </p:spPr>
          <p:txBody>
            <a:bodyPr wrap="none">
              <a:spAutoFit/>
            </a:bodyPr>
            <a:lstStyle/>
            <a:p>
              <a:pPr algn="ctr" eaLnBrk="1" hangingPunct="1"/>
              <a:r>
                <a:rPr lang="it-IT" altLang="en-US" sz="2400" b="0" dirty="0" err="1" smtClean="0"/>
                <a:t>wd</a:t>
              </a:r>
              <a:endParaRPr lang="it-IT" altLang="en-US" sz="2400" b="0" dirty="0"/>
            </a:p>
          </p:txBody>
        </p:sp>
      </p:grpSp>
      <p:sp>
        <p:nvSpPr>
          <p:cNvPr id="38" name="Freccia a destra 37"/>
          <p:cNvSpPr/>
          <p:nvPr/>
        </p:nvSpPr>
        <p:spPr>
          <a:xfrm>
            <a:off x="5148064" y="3284984"/>
            <a:ext cx="864096" cy="57606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CasellaDiTesto 38"/>
          <p:cNvSpPr txBox="1"/>
          <p:nvPr/>
        </p:nvSpPr>
        <p:spPr>
          <a:xfrm>
            <a:off x="2555776" y="5445224"/>
            <a:ext cx="3312368" cy="461665"/>
          </a:xfrm>
          <a:prstGeom prst="rect">
            <a:avLst/>
          </a:prstGeom>
          <a:noFill/>
        </p:spPr>
        <p:txBody>
          <a:bodyPr wrap="square" rtlCol="0">
            <a:spAutoFit/>
          </a:bodyPr>
          <a:lstStyle/>
          <a:p>
            <a:r>
              <a:rPr lang="en-US" sz="2400" dirty="0" smtClean="0">
                <a:sym typeface="Symbol"/>
              </a:rPr>
              <a:t></a:t>
            </a:r>
            <a:r>
              <a:rPr lang="en-US" sz="2400" baseline="-25000" dirty="0" smtClean="0">
                <a:sym typeface="Symbol"/>
              </a:rPr>
              <a:t>f</a:t>
            </a:r>
            <a:r>
              <a:rPr lang="en-US" sz="2400" dirty="0" smtClean="0">
                <a:sym typeface="Symbol"/>
              </a:rPr>
              <a:t>  tens of ns  R  MHz</a:t>
            </a:r>
            <a:endParaRPr lang="en-US" sz="2400" dirty="0"/>
          </a:p>
        </p:txBody>
      </p:sp>
      <p:sp>
        <p:nvSpPr>
          <p:cNvPr id="41" name="Titolo 1"/>
          <p:cNvSpPr>
            <a:spLocks noGrp="1"/>
          </p:cNvSpPr>
          <p:nvPr>
            <p:ph type="title"/>
          </p:nvPr>
        </p:nvSpPr>
        <p:spPr>
          <a:xfrm>
            <a:off x="179512" y="274638"/>
            <a:ext cx="8964488" cy="1143000"/>
          </a:xfrm>
        </p:spPr>
        <p:txBody>
          <a:bodyPr>
            <a:normAutofit fontScale="90000"/>
          </a:bodyPr>
          <a:lstStyle/>
          <a:p>
            <a:r>
              <a:rPr lang="en-US" smtClean="0"/>
              <a:t>Maximum Countrate: Kinetic Inductance L</a:t>
            </a:r>
            <a:r>
              <a:rPr lang="en-US" baseline="-25000" smtClean="0"/>
              <a:t>K</a:t>
            </a:r>
            <a:endParaRPr lang="en-US"/>
          </a:p>
        </p:txBody>
      </p:sp>
      <p:sp>
        <p:nvSpPr>
          <p:cNvPr id="28" name="CasellaDiTesto 27"/>
          <p:cNvSpPr txBox="1"/>
          <p:nvPr/>
        </p:nvSpPr>
        <p:spPr>
          <a:xfrm>
            <a:off x="7549038" y="1781760"/>
            <a:ext cx="1259632" cy="369332"/>
          </a:xfrm>
          <a:prstGeom prst="rect">
            <a:avLst/>
          </a:prstGeom>
          <a:noFill/>
        </p:spPr>
        <p:txBody>
          <a:bodyPr wrap="square" rtlCol="0">
            <a:spAutoFit/>
          </a:bodyPr>
          <a:lstStyle/>
          <a:p>
            <a:r>
              <a:rPr lang="it-IT" dirty="0" smtClean="0"/>
              <a:t>L=500 </a:t>
            </a:r>
            <a:r>
              <a:rPr lang="it-IT" dirty="0" err="1" smtClean="0"/>
              <a:t>µm</a:t>
            </a:r>
            <a:endParaRPr lang="en-GB" dirty="0"/>
          </a:p>
        </p:txBody>
      </p:sp>
      <p:sp>
        <p:nvSpPr>
          <p:cNvPr id="29" name="CasellaDiTesto 28"/>
          <p:cNvSpPr txBox="1"/>
          <p:nvPr/>
        </p:nvSpPr>
        <p:spPr>
          <a:xfrm>
            <a:off x="7549038" y="2706694"/>
            <a:ext cx="1259632" cy="369332"/>
          </a:xfrm>
          <a:prstGeom prst="rect">
            <a:avLst/>
          </a:prstGeom>
          <a:noFill/>
        </p:spPr>
        <p:txBody>
          <a:bodyPr wrap="square" rtlCol="0">
            <a:spAutoFit/>
          </a:bodyPr>
          <a:lstStyle/>
          <a:p>
            <a:r>
              <a:rPr lang="it-IT" dirty="0" smtClean="0"/>
              <a:t>L=120 </a:t>
            </a:r>
            <a:r>
              <a:rPr lang="it-IT" dirty="0" err="1" smtClean="0"/>
              <a:t>µm</a:t>
            </a:r>
            <a:endParaRPr lang="en-GB" dirty="0"/>
          </a:p>
        </p:txBody>
      </p:sp>
      <p:sp>
        <p:nvSpPr>
          <p:cNvPr id="30" name="CasellaDiTesto 29"/>
          <p:cNvSpPr txBox="1"/>
          <p:nvPr/>
        </p:nvSpPr>
        <p:spPr>
          <a:xfrm>
            <a:off x="7549038" y="3573016"/>
            <a:ext cx="1259632" cy="369332"/>
          </a:xfrm>
          <a:prstGeom prst="rect">
            <a:avLst/>
          </a:prstGeom>
          <a:noFill/>
        </p:spPr>
        <p:txBody>
          <a:bodyPr wrap="square" rtlCol="0">
            <a:spAutoFit/>
          </a:bodyPr>
          <a:lstStyle/>
          <a:p>
            <a:r>
              <a:rPr lang="it-IT" dirty="0" smtClean="0"/>
              <a:t>L=50 </a:t>
            </a:r>
            <a:r>
              <a:rPr lang="it-IT" dirty="0" err="1" smtClean="0"/>
              <a:t>µm</a:t>
            </a:r>
            <a:endParaRPr lang="en-GB" dirty="0"/>
          </a:p>
        </p:txBody>
      </p:sp>
      <p:sp>
        <p:nvSpPr>
          <p:cNvPr id="32" name="CasellaDiTesto 31"/>
          <p:cNvSpPr txBox="1"/>
          <p:nvPr/>
        </p:nvSpPr>
        <p:spPr>
          <a:xfrm>
            <a:off x="7584254" y="4513716"/>
            <a:ext cx="1259632" cy="369332"/>
          </a:xfrm>
          <a:prstGeom prst="rect">
            <a:avLst/>
          </a:prstGeom>
          <a:noFill/>
        </p:spPr>
        <p:txBody>
          <a:bodyPr wrap="square" rtlCol="0">
            <a:spAutoFit/>
          </a:bodyPr>
          <a:lstStyle/>
          <a:p>
            <a:r>
              <a:rPr lang="it-IT" dirty="0" smtClean="0"/>
              <a:t>L=5 </a:t>
            </a:r>
            <a:r>
              <a:rPr lang="it-IT" dirty="0" err="1" smtClean="0"/>
              <a:t>µm</a:t>
            </a:r>
            <a:endParaRPr lang="en-GB" dirty="0"/>
          </a:p>
        </p:txBody>
      </p:sp>
      <p:sp>
        <p:nvSpPr>
          <p:cNvPr id="36" name="CasellaDiTesto 85"/>
          <p:cNvSpPr txBox="1">
            <a:spLocks noChangeArrowheads="1"/>
          </p:cNvSpPr>
          <p:nvPr/>
        </p:nvSpPr>
        <p:spPr bwMode="auto">
          <a:xfrm>
            <a:off x="7468086" y="2010326"/>
            <a:ext cx="1512168" cy="369332"/>
          </a:xfrm>
          <a:prstGeom prst="rect">
            <a:avLst/>
          </a:prstGeom>
          <a:noFill/>
          <a:ln w="9525">
            <a:noFill/>
            <a:miter lim="800000"/>
            <a:headEnd/>
            <a:tailEnd/>
          </a:ln>
        </p:spPr>
        <p:txBody>
          <a:bodyPr wrap="square">
            <a:spAutoFit/>
          </a:bodyPr>
          <a:lstStyle/>
          <a:p>
            <a:pPr algn="ctr"/>
            <a:r>
              <a:rPr lang="it-IT" altLang="en-US" b="0" dirty="0" smtClean="0">
                <a:solidFill>
                  <a:srgbClr val="FF0000"/>
                </a:solidFill>
              </a:rPr>
              <a:t>L</a:t>
            </a:r>
            <a:r>
              <a:rPr lang="it-IT" altLang="en-US" b="0" baseline="-25000" dirty="0" smtClean="0">
                <a:solidFill>
                  <a:srgbClr val="FF0000"/>
                </a:solidFill>
              </a:rPr>
              <a:t>K</a:t>
            </a:r>
            <a:r>
              <a:rPr lang="it-IT" altLang="en-US" b="0" dirty="0" smtClean="0">
                <a:solidFill>
                  <a:srgbClr val="FF0000"/>
                </a:solidFill>
              </a:rPr>
              <a:t> </a:t>
            </a:r>
            <a:r>
              <a:rPr lang="it-IT" altLang="en-US" dirty="0" smtClean="0">
                <a:solidFill>
                  <a:srgbClr val="FF0000"/>
                </a:solidFill>
              </a:rPr>
              <a:t>= 415  </a:t>
            </a:r>
            <a:r>
              <a:rPr lang="it-IT" altLang="en-US" dirty="0" err="1" smtClean="0">
                <a:solidFill>
                  <a:srgbClr val="FF0000"/>
                </a:solidFill>
              </a:rPr>
              <a:t>nH</a:t>
            </a:r>
            <a:endParaRPr lang="it-IT" altLang="en-US" b="0" dirty="0">
              <a:solidFill>
                <a:srgbClr val="FF0000"/>
              </a:solidFill>
            </a:endParaRPr>
          </a:p>
        </p:txBody>
      </p:sp>
      <p:sp>
        <p:nvSpPr>
          <p:cNvPr id="40" name="CasellaDiTesto 85"/>
          <p:cNvSpPr txBox="1">
            <a:spLocks noChangeArrowheads="1"/>
          </p:cNvSpPr>
          <p:nvPr/>
        </p:nvSpPr>
        <p:spPr bwMode="auto">
          <a:xfrm>
            <a:off x="7468086" y="2924944"/>
            <a:ext cx="1512168" cy="369332"/>
          </a:xfrm>
          <a:prstGeom prst="rect">
            <a:avLst/>
          </a:prstGeom>
          <a:noFill/>
          <a:ln w="9525">
            <a:noFill/>
            <a:miter lim="800000"/>
            <a:headEnd/>
            <a:tailEnd/>
          </a:ln>
        </p:spPr>
        <p:txBody>
          <a:bodyPr wrap="square">
            <a:spAutoFit/>
          </a:bodyPr>
          <a:lstStyle/>
          <a:p>
            <a:pPr algn="ctr"/>
            <a:r>
              <a:rPr lang="it-IT" altLang="en-US" b="0" dirty="0" smtClean="0">
                <a:solidFill>
                  <a:srgbClr val="FF0000"/>
                </a:solidFill>
              </a:rPr>
              <a:t>L</a:t>
            </a:r>
            <a:r>
              <a:rPr lang="it-IT" altLang="en-US" b="0" baseline="-25000" dirty="0" smtClean="0">
                <a:solidFill>
                  <a:srgbClr val="FF0000"/>
                </a:solidFill>
              </a:rPr>
              <a:t>K</a:t>
            </a:r>
            <a:r>
              <a:rPr lang="it-IT" altLang="en-US" b="0" dirty="0" smtClean="0">
                <a:solidFill>
                  <a:srgbClr val="FF0000"/>
                </a:solidFill>
              </a:rPr>
              <a:t> </a:t>
            </a:r>
            <a:r>
              <a:rPr lang="it-IT" altLang="en-US" dirty="0" smtClean="0">
                <a:solidFill>
                  <a:srgbClr val="FF0000"/>
                </a:solidFill>
              </a:rPr>
              <a:t>= 110  </a:t>
            </a:r>
            <a:r>
              <a:rPr lang="it-IT" altLang="en-US" dirty="0" err="1" smtClean="0">
                <a:solidFill>
                  <a:srgbClr val="FF0000"/>
                </a:solidFill>
              </a:rPr>
              <a:t>nH</a:t>
            </a:r>
            <a:endParaRPr lang="it-IT" altLang="en-US" b="0" dirty="0">
              <a:solidFill>
                <a:srgbClr val="FF0000"/>
              </a:solidFill>
            </a:endParaRPr>
          </a:p>
        </p:txBody>
      </p:sp>
      <p:sp>
        <p:nvSpPr>
          <p:cNvPr id="42" name="CasellaDiTesto 85"/>
          <p:cNvSpPr txBox="1">
            <a:spLocks noChangeArrowheads="1"/>
          </p:cNvSpPr>
          <p:nvPr/>
        </p:nvSpPr>
        <p:spPr bwMode="auto">
          <a:xfrm>
            <a:off x="7508562" y="3789040"/>
            <a:ext cx="1512168" cy="369332"/>
          </a:xfrm>
          <a:prstGeom prst="rect">
            <a:avLst/>
          </a:prstGeom>
          <a:noFill/>
          <a:ln w="9525">
            <a:noFill/>
            <a:miter lim="800000"/>
            <a:headEnd/>
            <a:tailEnd/>
          </a:ln>
        </p:spPr>
        <p:txBody>
          <a:bodyPr wrap="square">
            <a:spAutoFit/>
          </a:bodyPr>
          <a:lstStyle/>
          <a:p>
            <a:pPr algn="ctr"/>
            <a:r>
              <a:rPr lang="it-IT" altLang="en-US" b="0" dirty="0" smtClean="0">
                <a:solidFill>
                  <a:srgbClr val="FF0000"/>
                </a:solidFill>
              </a:rPr>
              <a:t>L</a:t>
            </a:r>
            <a:r>
              <a:rPr lang="it-IT" altLang="en-US" b="0" baseline="-25000" dirty="0" smtClean="0">
                <a:solidFill>
                  <a:srgbClr val="FF0000"/>
                </a:solidFill>
              </a:rPr>
              <a:t>K</a:t>
            </a:r>
            <a:r>
              <a:rPr lang="it-IT" altLang="en-US" b="0" dirty="0" smtClean="0">
                <a:solidFill>
                  <a:srgbClr val="FF0000"/>
                </a:solidFill>
              </a:rPr>
              <a:t> </a:t>
            </a:r>
            <a:r>
              <a:rPr lang="it-IT" altLang="en-US" dirty="0" smtClean="0">
                <a:solidFill>
                  <a:srgbClr val="FF0000"/>
                </a:solidFill>
              </a:rPr>
              <a:t>= 44.5  </a:t>
            </a:r>
            <a:r>
              <a:rPr lang="it-IT" altLang="en-US" dirty="0" err="1" smtClean="0">
                <a:solidFill>
                  <a:srgbClr val="FF0000"/>
                </a:solidFill>
              </a:rPr>
              <a:t>nH</a:t>
            </a:r>
            <a:endParaRPr lang="it-IT" altLang="en-US" b="0" dirty="0">
              <a:solidFill>
                <a:srgbClr val="FF0000"/>
              </a:solidFill>
            </a:endParaRPr>
          </a:p>
        </p:txBody>
      </p:sp>
      <p:sp>
        <p:nvSpPr>
          <p:cNvPr id="43" name="CasellaDiTesto 85"/>
          <p:cNvSpPr txBox="1">
            <a:spLocks noChangeArrowheads="1"/>
          </p:cNvSpPr>
          <p:nvPr/>
        </p:nvSpPr>
        <p:spPr bwMode="auto">
          <a:xfrm>
            <a:off x="7521470" y="4725144"/>
            <a:ext cx="1512168" cy="369332"/>
          </a:xfrm>
          <a:prstGeom prst="rect">
            <a:avLst/>
          </a:prstGeom>
          <a:noFill/>
          <a:ln w="9525">
            <a:noFill/>
            <a:miter lim="800000"/>
            <a:headEnd/>
            <a:tailEnd/>
          </a:ln>
        </p:spPr>
        <p:txBody>
          <a:bodyPr wrap="square">
            <a:spAutoFit/>
          </a:bodyPr>
          <a:lstStyle/>
          <a:p>
            <a:pPr algn="ctr"/>
            <a:r>
              <a:rPr lang="it-IT" altLang="en-US" b="0" dirty="0" smtClean="0">
                <a:solidFill>
                  <a:srgbClr val="FF0000"/>
                </a:solidFill>
              </a:rPr>
              <a:t>L</a:t>
            </a:r>
            <a:r>
              <a:rPr lang="it-IT" altLang="en-US" b="0" baseline="-25000" dirty="0" smtClean="0">
                <a:solidFill>
                  <a:srgbClr val="FF0000"/>
                </a:solidFill>
              </a:rPr>
              <a:t>K</a:t>
            </a:r>
            <a:r>
              <a:rPr lang="it-IT" altLang="en-US" b="0" dirty="0" smtClean="0">
                <a:solidFill>
                  <a:srgbClr val="FF0000"/>
                </a:solidFill>
              </a:rPr>
              <a:t> </a:t>
            </a:r>
            <a:r>
              <a:rPr lang="it-IT" altLang="en-US" dirty="0" smtClean="0">
                <a:solidFill>
                  <a:srgbClr val="FF0000"/>
                </a:solidFill>
              </a:rPr>
              <a:t>= 6.10 </a:t>
            </a:r>
            <a:r>
              <a:rPr lang="it-IT" altLang="en-US" dirty="0" err="1" smtClean="0">
                <a:solidFill>
                  <a:srgbClr val="FF0000"/>
                </a:solidFill>
              </a:rPr>
              <a:t>nH</a:t>
            </a:r>
            <a:endParaRPr lang="it-IT" altLang="en-US" b="0" dirty="0">
              <a:solidFill>
                <a:srgbClr val="FF0000"/>
              </a:solidFill>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piè di pagina 2"/>
          <p:cNvSpPr>
            <a:spLocks noGrp="1"/>
          </p:cNvSpPr>
          <p:nvPr>
            <p:ph type="ftr" sz="quarter" idx="11"/>
          </p:nvPr>
        </p:nvSpPr>
        <p:spPr/>
        <p:txBody>
          <a:bodyPr/>
          <a:lstStyle/>
          <a:p>
            <a:r>
              <a:rPr lang="it-IT" smtClean="0"/>
              <a:t>A. Gaggero, 01/10/2020, Genova</a:t>
            </a:r>
            <a:endParaRPr lang="en-US"/>
          </a:p>
        </p:txBody>
      </p:sp>
      <p:sp>
        <p:nvSpPr>
          <p:cNvPr id="29" name="Titolo 1"/>
          <p:cNvSpPr>
            <a:spLocks noGrp="1"/>
          </p:cNvSpPr>
          <p:nvPr>
            <p:ph type="title"/>
          </p:nvPr>
        </p:nvSpPr>
        <p:spPr>
          <a:xfrm>
            <a:off x="179512" y="260648"/>
            <a:ext cx="8964488" cy="1143000"/>
          </a:xfrm>
        </p:spPr>
        <p:txBody>
          <a:bodyPr>
            <a:normAutofit/>
          </a:bodyPr>
          <a:lstStyle/>
          <a:p>
            <a:r>
              <a:rPr lang="en-US" dirty="0" smtClean="0"/>
              <a:t>Maximum </a:t>
            </a:r>
            <a:r>
              <a:rPr lang="en-US" dirty="0" err="1" smtClean="0"/>
              <a:t>Countrate</a:t>
            </a:r>
            <a:r>
              <a:rPr lang="en-US" dirty="0" smtClean="0"/>
              <a:t> </a:t>
            </a:r>
            <a:r>
              <a:rPr lang="en-US" dirty="0" err="1" smtClean="0"/>
              <a:t>vs</a:t>
            </a:r>
            <a:r>
              <a:rPr lang="en-US" dirty="0" smtClean="0"/>
              <a:t> DE</a:t>
            </a:r>
            <a:endParaRPr lang="en-US" dirty="0"/>
          </a:p>
        </p:txBody>
      </p:sp>
      <p:pic>
        <p:nvPicPr>
          <p:cNvPr id="68610" name="Picture 2"/>
          <p:cNvPicPr>
            <a:picLocks noChangeAspect="1" noChangeArrowheads="1"/>
          </p:cNvPicPr>
          <p:nvPr/>
        </p:nvPicPr>
        <p:blipFill>
          <a:blip r:embed="rId2" cstate="print"/>
          <a:srcRect/>
          <a:stretch>
            <a:fillRect/>
          </a:stretch>
        </p:blipFill>
        <p:spPr bwMode="auto">
          <a:xfrm>
            <a:off x="3923928" y="1916832"/>
            <a:ext cx="5032727" cy="3816424"/>
          </a:xfrm>
          <a:prstGeom prst="rect">
            <a:avLst/>
          </a:prstGeom>
          <a:noFill/>
          <a:ln w="9525">
            <a:noFill/>
            <a:miter lim="800000"/>
            <a:headEnd/>
            <a:tailEnd/>
          </a:ln>
        </p:spPr>
      </p:pic>
      <p:sp>
        <p:nvSpPr>
          <p:cNvPr id="31" name="Rettangolo 30"/>
          <p:cNvSpPr/>
          <p:nvPr/>
        </p:nvSpPr>
        <p:spPr>
          <a:xfrm>
            <a:off x="0" y="1484784"/>
            <a:ext cx="5256584" cy="369332"/>
          </a:xfrm>
          <a:prstGeom prst="rect">
            <a:avLst/>
          </a:prstGeom>
        </p:spPr>
        <p:txBody>
          <a:bodyPr wrap="square">
            <a:spAutoFit/>
          </a:bodyPr>
          <a:lstStyle/>
          <a:p>
            <a:r>
              <a:rPr lang="en-US" dirty="0" smtClean="0"/>
              <a:t>Detector active area diameters Φ = 5, 10, 15, and 18 </a:t>
            </a:r>
            <a:r>
              <a:rPr lang="en-US" dirty="0" err="1" smtClean="0"/>
              <a:t>μm</a:t>
            </a:r>
            <a:endParaRPr lang="en-US" dirty="0"/>
          </a:p>
        </p:txBody>
      </p:sp>
      <p:sp>
        <p:nvSpPr>
          <p:cNvPr id="36" name="Rettangolo 35"/>
          <p:cNvSpPr/>
          <p:nvPr/>
        </p:nvSpPr>
        <p:spPr>
          <a:xfrm>
            <a:off x="539552" y="4941168"/>
            <a:ext cx="2683107" cy="369332"/>
          </a:xfrm>
          <a:prstGeom prst="rect">
            <a:avLst/>
          </a:prstGeom>
        </p:spPr>
        <p:txBody>
          <a:bodyPr wrap="none">
            <a:spAutoFit/>
          </a:bodyPr>
          <a:lstStyle/>
          <a:p>
            <a:r>
              <a:rPr lang="en-GB" i="1" dirty="0" smtClean="0"/>
              <a:t>Zhang et al. AIP Advances (2015)</a:t>
            </a:r>
            <a:endParaRPr lang="en-GB" i="1" dirty="0"/>
          </a:p>
        </p:txBody>
      </p:sp>
      <p:graphicFrame>
        <p:nvGraphicFramePr>
          <p:cNvPr id="40" name="Tabella 39"/>
          <p:cNvGraphicFramePr>
            <a:graphicFrameLocks noGrp="1"/>
          </p:cNvGraphicFramePr>
          <p:nvPr/>
        </p:nvGraphicFramePr>
        <p:xfrm>
          <a:off x="395536" y="2348880"/>
          <a:ext cx="3240360" cy="1854200"/>
        </p:xfrm>
        <a:graphic>
          <a:graphicData uri="http://schemas.openxmlformats.org/drawingml/2006/table">
            <a:tbl>
              <a:tblPr firstRow="1" bandRow="1">
                <a:tableStyleId>{69012ECD-51FC-41F1-AA8D-1B2483CD663E}</a:tableStyleId>
              </a:tblPr>
              <a:tblGrid>
                <a:gridCol w="864096"/>
                <a:gridCol w="864096"/>
                <a:gridCol w="1512168"/>
              </a:tblGrid>
              <a:tr h="370840">
                <a:tc>
                  <a:txBody>
                    <a:bodyPr/>
                    <a:lstStyle/>
                    <a:p>
                      <a:pPr algn="ctr"/>
                      <a:r>
                        <a:rPr lang="en-GB" dirty="0" smtClean="0">
                          <a:sym typeface="Symbol"/>
                        </a:rPr>
                        <a:t> (µm)</a:t>
                      </a:r>
                      <a:endParaRPr lang="en-GB" dirty="0"/>
                    </a:p>
                  </a:txBody>
                  <a:tcPr anchor="ctr"/>
                </a:tc>
                <a:tc>
                  <a:txBody>
                    <a:bodyPr/>
                    <a:lstStyle/>
                    <a:p>
                      <a:pPr algn="ctr"/>
                      <a:r>
                        <a:rPr lang="el-GR" smtClean="0">
                          <a:sym typeface="Symbol"/>
                        </a:rPr>
                        <a:t></a:t>
                      </a:r>
                      <a:r>
                        <a:rPr lang="it-IT" baseline="-25000" smtClean="0">
                          <a:sym typeface="Symbol"/>
                        </a:rPr>
                        <a:t>f</a:t>
                      </a:r>
                      <a:r>
                        <a:rPr lang="en-GB" baseline="0" smtClean="0"/>
                        <a:t> </a:t>
                      </a:r>
                      <a:r>
                        <a:rPr lang="en-GB" baseline="0" dirty="0" smtClean="0"/>
                        <a:t>(ns)</a:t>
                      </a:r>
                      <a:endParaRPr lang="en-GB" baseline="-25000" dirty="0"/>
                    </a:p>
                  </a:txBody>
                  <a:tcPr anchor="ctr"/>
                </a:tc>
                <a:tc>
                  <a:txBody>
                    <a:bodyPr/>
                    <a:lstStyle/>
                    <a:p>
                      <a:pPr algn="ctr"/>
                      <a:r>
                        <a:rPr lang="it-IT" dirty="0" smtClean="0"/>
                        <a:t>MCR (MHz)</a:t>
                      </a:r>
                      <a:endParaRPr lang="en-GB" dirty="0"/>
                    </a:p>
                  </a:txBody>
                  <a:tcPr anchor="ctr"/>
                </a:tc>
              </a:tr>
              <a:tr h="370840">
                <a:tc>
                  <a:txBody>
                    <a:bodyPr/>
                    <a:lstStyle/>
                    <a:p>
                      <a:pPr algn="ctr"/>
                      <a:r>
                        <a:rPr lang="it-IT" dirty="0" smtClean="0"/>
                        <a:t>5</a:t>
                      </a:r>
                      <a:endParaRPr lang="en-GB" dirty="0"/>
                    </a:p>
                  </a:txBody>
                  <a:tcPr anchor="ctr"/>
                </a:tc>
                <a:tc>
                  <a:txBody>
                    <a:bodyPr/>
                    <a:lstStyle/>
                    <a:p>
                      <a:pPr algn="ctr"/>
                      <a:r>
                        <a:rPr lang="it-IT" dirty="0" smtClean="0"/>
                        <a:t>4.8</a:t>
                      </a:r>
                      <a:endParaRPr lang="en-GB" dirty="0"/>
                    </a:p>
                  </a:txBody>
                  <a:tcPr anchor="ctr"/>
                </a:tc>
                <a:tc>
                  <a:txBody>
                    <a:bodyPr/>
                    <a:lstStyle/>
                    <a:p>
                      <a:pPr algn="ctr"/>
                      <a:r>
                        <a:rPr lang="it-IT" dirty="0" smtClean="0"/>
                        <a:t>208</a:t>
                      </a:r>
                      <a:endParaRPr lang="en-GB" dirty="0"/>
                    </a:p>
                  </a:txBody>
                  <a:tcPr anchor="ctr"/>
                </a:tc>
              </a:tr>
              <a:tr h="370840">
                <a:tc>
                  <a:txBody>
                    <a:bodyPr/>
                    <a:lstStyle/>
                    <a:p>
                      <a:pPr algn="ctr"/>
                      <a:r>
                        <a:rPr lang="it-IT" dirty="0" smtClean="0"/>
                        <a:t>10</a:t>
                      </a:r>
                    </a:p>
                  </a:txBody>
                  <a:tcPr anchor="ctr"/>
                </a:tc>
                <a:tc>
                  <a:txBody>
                    <a:bodyPr/>
                    <a:lstStyle/>
                    <a:p>
                      <a:pPr algn="ctr"/>
                      <a:r>
                        <a:rPr lang="it-IT" dirty="0" smtClean="0"/>
                        <a:t>11.9</a:t>
                      </a:r>
                      <a:endParaRPr lang="en-GB" dirty="0"/>
                    </a:p>
                  </a:txBody>
                  <a:tcPr anchor="ctr"/>
                </a:tc>
                <a:tc>
                  <a:txBody>
                    <a:bodyPr/>
                    <a:lstStyle/>
                    <a:p>
                      <a:pPr algn="ctr"/>
                      <a:r>
                        <a:rPr lang="it-IT" dirty="0" smtClean="0"/>
                        <a:t>84</a:t>
                      </a:r>
                      <a:endParaRPr lang="en-GB" dirty="0"/>
                    </a:p>
                  </a:txBody>
                  <a:tcPr anchor="ctr"/>
                </a:tc>
              </a:tr>
              <a:tr h="370840">
                <a:tc>
                  <a:txBody>
                    <a:bodyPr/>
                    <a:lstStyle/>
                    <a:p>
                      <a:pPr algn="ctr"/>
                      <a:r>
                        <a:rPr lang="it-IT" dirty="0" smtClean="0"/>
                        <a:t>15</a:t>
                      </a:r>
                      <a:endParaRPr lang="en-GB" dirty="0"/>
                    </a:p>
                  </a:txBody>
                  <a:tcPr anchor="ctr"/>
                </a:tc>
                <a:tc>
                  <a:txBody>
                    <a:bodyPr/>
                    <a:lstStyle/>
                    <a:p>
                      <a:pPr algn="ctr"/>
                      <a:r>
                        <a:rPr lang="it-IT" dirty="0" smtClean="0"/>
                        <a:t>26.2</a:t>
                      </a:r>
                      <a:endParaRPr lang="en-GB" dirty="0"/>
                    </a:p>
                  </a:txBody>
                  <a:tcPr anchor="ctr"/>
                </a:tc>
                <a:tc>
                  <a:txBody>
                    <a:bodyPr/>
                    <a:lstStyle/>
                    <a:p>
                      <a:pPr algn="ctr"/>
                      <a:r>
                        <a:rPr lang="it-IT" dirty="0" smtClean="0"/>
                        <a:t>38</a:t>
                      </a:r>
                      <a:endParaRPr lang="en-GB" dirty="0"/>
                    </a:p>
                  </a:txBody>
                  <a:tcPr anchor="ctr"/>
                </a:tc>
              </a:tr>
              <a:tr h="370840">
                <a:tc>
                  <a:txBody>
                    <a:bodyPr/>
                    <a:lstStyle/>
                    <a:p>
                      <a:pPr algn="ctr"/>
                      <a:r>
                        <a:rPr lang="it-IT" dirty="0" smtClean="0"/>
                        <a:t>18</a:t>
                      </a:r>
                      <a:endParaRPr lang="en-GB" dirty="0"/>
                    </a:p>
                  </a:txBody>
                  <a:tcPr anchor="ctr"/>
                </a:tc>
                <a:tc>
                  <a:txBody>
                    <a:bodyPr/>
                    <a:lstStyle/>
                    <a:p>
                      <a:pPr algn="ctr"/>
                      <a:r>
                        <a:rPr lang="it-IT" dirty="0" smtClean="0"/>
                        <a:t>44.4</a:t>
                      </a:r>
                      <a:endParaRPr lang="en-GB" dirty="0"/>
                    </a:p>
                  </a:txBody>
                  <a:tcPr anchor="ctr"/>
                </a:tc>
                <a:tc>
                  <a:txBody>
                    <a:bodyPr/>
                    <a:lstStyle/>
                    <a:p>
                      <a:pPr algn="ctr"/>
                      <a:r>
                        <a:rPr lang="it-IT" dirty="0" smtClean="0"/>
                        <a:t>23</a:t>
                      </a:r>
                      <a:endParaRPr lang="en-GB" dirty="0"/>
                    </a:p>
                  </a:txBody>
                  <a:tcPr anchor="ctr"/>
                </a:tc>
              </a:tr>
            </a:tbl>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Figura a mano libera 70"/>
          <p:cNvSpPr/>
          <p:nvPr/>
        </p:nvSpPr>
        <p:spPr>
          <a:xfrm>
            <a:off x="3765960" y="4653136"/>
            <a:ext cx="1332000" cy="1584000"/>
          </a:xfrm>
          <a:custGeom>
            <a:avLst/>
            <a:gdLst>
              <a:gd name="connsiteX0" fmla="*/ 0 w 2214563"/>
              <a:gd name="connsiteY0" fmla="*/ 1639094 h 1654969"/>
              <a:gd name="connsiteX1" fmla="*/ 242888 w 2214563"/>
              <a:gd name="connsiteY1" fmla="*/ 1624807 h 1654969"/>
              <a:gd name="connsiteX2" fmla="*/ 481013 w 2214563"/>
              <a:gd name="connsiteY2" fmla="*/ 1458119 h 1654969"/>
              <a:gd name="connsiteX3" fmla="*/ 652463 w 2214563"/>
              <a:gd name="connsiteY3" fmla="*/ 1077119 h 1654969"/>
              <a:gd name="connsiteX4" fmla="*/ 738188 w 2214563"/>
              <a:gd name="connsiteY4" fmla="*/ 815182 h 1654969"/>
              <a:gd name="connsiteX5" fmla="*/ 938213 w 2214563"/>
              <a:gd name="connsiteY5" fmla="*/ 210344 h 1654969"/>
              <a:gd name="connsiteX6" fmla="*/ 1004888 w 2214563"/>
              <a:gd name="connsiteY6" fmla="*/ 72232 h 1654969"/>
              <a:gd name="connsiteX7" fmla="*/ 1052513 w 2214563"/>
              <a:gd name="connsiteY7" fmla="*/ 10319 h 1654969"/>
              <a:gd name="connsiteX8" fmla="*/ 1100138 w 2214563"/>
              <a:gd name="connsiteY8" fmla="*/ 10319 h 1654969"/>
              <a:gd name="connsiteX9" fmla="*/ 1162050 w 2214563"/>
              <a:gd name="connsiteY9" fmla="*/ 29369 h 1654969"/>
              <a:gd name="connsiteX10" fmla="*/ 1209675 w 2214563"/>
              <a:gd name="connsiteY10" fmla="*/ 110332 h 1654969"/>
              <a:gd name="connsiteX11" fmla="*/ 1252538 w 2214563"/>
              <a:gd name="connsiteY11" fmla="*/ 224632 h 1654969"/>
              <a:gd name="connsiteX12" fmla="*/ 1300163 w 2214563"/>
              <a:gd name="connsiteY12" fmla="*/ 372269 h 1654969"/>
              <a:gd name="connsiteX13" fmla="*/ 1419225 w 2214563"/>
              <a:gd name="connsiteY13" fmla="*/ 743744 h 1654969"/>
              <a:gd name="connsiteX14" fmla="*/ 1528763 w 2214563"/>
              <a:gd name="connsiteY14" fmla="*/ 1077119 h 1654969"/>
              <a:gd name="connsiteX15" fmla="*/ 1614488 w 2214563"/>
              <a:gd name="connsiteY15" fmla="*/ 1296194 h 1654969"/>
              <a:gd name="connsiteX16" fmla="*/ 1776413 w 2214563"/>
              <a:gd name="connsiteY16" fmla="*/ 1534319 h 1654969"/>
              <a:gd name="connsiteX17" fmla="*/ 2052638 w 2214563"/>
              <a:gd name="connsiteY17" fmla="*/ 1634332 h 1654969"/>
              <a:gd name="connsiteX18" fmla="*/ 2214563 w 2214563"/>
              <a:gd name="connsiteY18" fmla="*/ 1639094 h 16549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214563" h="1654969">
                <a:moveTo>
                  <a:pt x="0" y="1639094"/>
                </a:moveTo>
                <a:cubicBezTo>
                  <a:pt x="81359" y="1647031"/>
                  <a:pt x="162719" y="1654969"/>
                  <a:pt x="242888" y="1624807"/>
                </a:cubicBezTo>
                <a:cubicBezTo>
                  <a:pt x="323057" y="1594645"/>
                  <a:pt x="412751" y="1549400"/>
                  <a:pt x="481013" y="1458119"/>
                </a:cubicBezTo>
                <a:cubicBezTo>
                  <a:pt x="549275" y="1366838"/>
                  <a:pt x="609601" y="1184275"/>
                  <a:pt x="652463" y="1077119"/>
                </a:cubicBezTo>
                <a:cubicBezTo>
                  <a:pt x="695325" y="969963"/>
                  <a:pt x="738188" y="815182"/>
                  <a:pt x="738188" y="815182"/>
                </a:cubicBezTo>
                <a:cubicBezTo>
                  <a:pt x="785813" y="670720"/>
                  <a:pt x="893763" y="334169"/>
                  <a:pt x="938213" y="210344"/>
                </a:cubicBezTo>
                <a:cubicBezTo>
                  <a:pt x="982663" y="86519"/>
                  <a:pt x="985838" y="105570"/>
                  <a:pt x="1004888" y="72232"/>
                </a:cubicBezTo>
                <a:cubicBezTo>
                  <a:pt x="1023938" y="38895"/>
                  <a:pt x="1036638" y="20638"/>
                  <a:pt x="1052513" y="10319"/>
                </a:cubicBezTo>
                <a:cubicBezTo>
                  <a:pt x="1068388" y="0"/>
                  <a:pt x="1081882" y="7144"/>
                  <a:pt x="1100138" y="10319"/>
                </a:cubicBezTo>
                <a:cubicBezTo>
                  <a:pt x="1118394" y="13494"/>
                  <a:pt x="1143794" y="12700"/>
                  <a:pt x="1162050" y="29369"/>
                </a:cubicBezTo>
                <a:cubicBezTo>
                  <a:pt x="1180306" y="46038"/>
                  <a:pt x="1194594" y="77788"/>
                  <a:pt x="1209675" y="110332"/>
                </a:cubicBezTo>
                <a:cubicBezTo>
                  <a:pt x="1224756" y="142876"/>
                  <a:pt x="1237457" y="180976"/>
                  <a:pt x="1252538" y="224632"/>
                </a:cubicBezTo>
                <a:cubicBezTo>
                  <a:pt x="1267619" y="268288"/>
                  <a:pt x="1300163" y="372269"/>
                  <a:pt x="1300163" y="372269"/>
                </a:cubicBezTo>
                <a:cubicBezTo>
                  <a:pt x="1327944" y="458788"/>
                  <a:pt x="1381125" y="626269"/>
                  <a:pt x="1419225" y="743744"/>
                </a:cubicBezTo>
                <a:cubicBezTo>
                  <a:pt x="1457325" y="861219"/>
                  <a:pt x="1496219" y="985044"/>
                  <a:pt x="1528763" y="1077119"/>
                </a:cubicBezTo>
                <a:cubicBezTo>
                  <a:pt x="1561307" y="1169194"/>
                  <a:pt x="1573213" y="1219994"/>
                  <a:pt x="1614488" y="1296194"/>
                </a:cubicBezTo>
                <a:cubicBezTo>
                  <a:pt x="1655763" y="1372394"/>
                  <a:pt x="1703388" y="1477963"/>
                  <a:pt x="1776413" y="1534319"/>
                </a:cubicBezTo>
                <a:cubicBezTo>
                  <a:pt x="1849438" y="1590675"/>
                  <a:pt x="1979613" y="1616870"/>
                  <a:pt x="2052638" y="1634332"/>
                </a:cubicBezTo>
                <a:cubicBezTo>
                  <a:pt x="2125663" y="1651794"/>
                  <a:pt x="2188369" y="1640682"/>
                  <a:pt x="2214563" y="1639094"/>
                </a:cubicBezTo>
              </a:path>
            </a:pathLst>
          </a:custGeom>
          <a:solidFill>
            <a:srgbClr val="62E8FA">
              <a:alpha val="50000"/>
            </a:srgbClr>
          </a:solidFill>
          <a:ln>
            <a:solidFill>
              <a:srgbClr val="1239FE">
                <a:alpha val="50000"/>
              </a:srgb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 name="Titolo 1"/>
          <p:cNvSpPr>
            <a:spLocks noGrp="1"/>
          </p:cNvSpPr>
          <p:nvPr>
            <p:ph type="title"/>
          </p:nvPr>
        </p:nvSpPr>
        <p:spPr/>
        <p:txBody>
          <a:bodyPr/>
          <a:lstStyle/>
          <a:p>
            <a:r>
              <a:rPr lang="en-US" dirty="0" smtClean="0"/>
              <a:t>Timing resolution: Jitter </a:t>
            </a:r>
            <a:endParaRPr lang="en-US" dirty="0"/>
          </a:p>
        </p:txBody>
      </p:sp>
      <p:sp>
        <p:nvSpPr>
          <p:cNvPr id="3" name="Segnaposto piè di pagina 2"/>
          <p:cNvSpPr>
            <a:spLocks noGrp="1"/>
          </p:cNvSpPr>
          <p:nvPr>
            <p:ph type="ftr" sz="quarter" idx="11"/>
          </p:nvPr>
        </p:nvSpPr>
        <p:spPr/>
        <p:txBody>
          <a:bodyPr/>
          <a:lstStyle/>
          <a:p>
            <a:r>
              <a:rPr lang="it-IT" smtClean="0"/>
              <a:t>A. Gaggero, 01/10/2020, Genova</a:t>
            </a:r>
            <a:endParaRPr lang="en-US"/>
          </a:p>
        </p:txBody>
      </p:sp>
      <p:sp>
        <p:nvSpPr>
          <p:cNvPr id="6" name="CasellaDiTesto 5"/>
          <p:cNvSpPr txBox="1"/>
          <p:nvPr/>
        </p:nvSpPr>
        <p:spPr>
          <a:xfrm>
            <a:off x="395536" y="1628800"/>
            <a:ext cx="8280920" cy="1323439"/>
          </a:xfrm>
          <a:prstGeom prst="rect">
            <a:avLst/>
          </a:prstGeom>
          <a:noFill/>
        </p:spPr>
        <p:txBody>
          <a:bodyPr wrap="square" rtlCol="0">
            <a:spAutoFit/>
          </a:bodyPr>
          <a:lstStyle/>
          <a:p>
            <a:pPr>
              <a:buFont typeface="Arial" pitchFamily="34" charset="0"/>
              <a:buChar char="•"/>
            </a:pPr>
            <a:r>
              <a:rPr lang="en-GB" sz="2000" dirty="0" smtClean="0"/>
              <a:t>Timing jitter characterizes the time </a:t>
            </a:r>
            <a:r>
              <a:rPr lang="en-GB" sz="2000" b="1" dirty="0" smtClean="0"/>
              <a:t>delay</a:t>
            </a:r>
            <a:r>
              <a:rPr lang="en-GB" sz="2000" dirty="0" smtClean="0"/>
              <a:t> between </a:t>
            </a:r>
            <a:r>
              <a:rPr lang="en-GB" sz="2000" b="1" dirty="0" smtClean="0"/>
              <a:t>the detection pulse </a:t>
            </a:r>
            <a:r>
              <a:rPr lang="en-GB" sz="2000" dirty="0" smtClean="0"/>
              <a:t>and the </a:t>
            </a:r>
            <a:r>
              <a:rPr lang="en-GB" sz="2000" b="1" dirty="0" err="1" smtClean="0"/>
              <a:t>the</a:t>
            </a:r>
            <a:r>
              <a:rPr lang="en-GB" sz="2000" b="1" dirty="0" smtClean="0"/>
              <a:t> corresponding incident photon</a:t>
            </a:r>
            <a:r>
              <a:rPr lang="en-GB" sz="2000" dirty="0" smtClean="0"/>
              <a:t>. It is the detector </a:t>
            </a:r>
            <a:r>
              <a:rPr lang="en-GB" sz="2000" b="1" dirty="0" smtClean="0"/>
              <a:t>time resolution</a:t>
            </a:r>
            <a:r>
              <a:rPr lang="en-GB" sz="2000" dirty="0" smtClean="0"/>
              <a:t>.</a:t>
            </a:r>
          </a:p>
          <a:p>
            <a:endParaRPr lang="en-GB" sz="2000" dirty="0" smtClean="0"/>
          </a:p>
          <a:p>
            <a:pPr>
              <a:buFont typeface="Arial" pitchFamily="34" charset="0"/>
              <a:buChar char="•"/>
            </a:pPr>
            <a:r>
              <a:rPr lang="en-GB" sz="2000" dirty="0" smtClean="0"/>
              <a:t>Gaussian distribution and the timing jitter is </a:t>
            </a:r>
            <a:r>
              <a:rPr lang="en-GB" sz="2000" b="1" dirty="0" smtClean="0"/>
              <a:t>FWHM</a:t>
            </a:r>
            <a:endParaRPr lang="en-GB" sz="2000" dirty="0"/>
          </a:p>
        </p:txBody>
      </p:sp>
      <p:grpSp>
        <p:nvGrpSpPr>
          <p:cNvPr id="14" name="Gruppo 13"/>
          <p:cNvGrpSpPr/>
          <p:nvPr/>
        </p:nvGrpSpPr>
        <p:grpSpPr>
          <a:xfrm>
            <a:off x="1598464" y="2204864"/>
            <a:ext cx="2601812" cy="1944216"/>
            <a:chOff x="1691680" y="2204864"/>
            <a:chExt cx="2601812" cy="1944216"/>
          </a:xfrm>
        </p:grpSpPr>
        <p:cxnSp>
          <p:nvCxnSpPr>
            <p:cNvPr id="15" name="Connettore 1 14"/>
            <p:cNvCxnSpPr/>
            <p:nvPr/>
          </p:nvCxnSpPr>
          <p:spPr>
            <a:xfrm flipV="1">
              <a:off x="1691680" y="3140968"/>
              <a:ext cx="0" cy="1008112"/>
            </a:xfrm>
            <a:prstGeom prst="line">
              <a:avLst/>
            </a:prstGeom>
            <a:ln w="57150">
              <a:solidFill>
                <a:srgbClr val="1239FE"/>
              </a:solidFill>
            </a:ln>
          </p:spPr>
          <p:style>
            <a:lnRef idx="1">
              <a:schemeClr val="accent1"/>
            </a:lnRef>
            <a:fillRef idx="0">
              <a:schemeClr val="accent1"/>
            </a:fillRef>
            <a:effectRef idx="0">
              <a:schemeClr val="accent1"/>
            </a:effectRef>
            <a:fontRef idx="minor">
              <a:schemeClr val="tx1"/>
            </a:fontRef>
          </p:style>
        </p:cxnSp>
        <p:sp>
          <p:nvSpPr>
            <p:cNvPr id="16" name="Arco 15"/>
            <p:cNvSpPr/>
            <p:nvPr/>
          </p:nvSpPr>
          <p:spPr>
            <a:xfrm rot="10800000">
              <a:off x="1697009" y="2204864"/>
              <a:ext cx="2596483" cy="1944216"/>
            </a:xfrm>
            <a:prstGeom prst="arc">
              <a:avLst>
                <a:gd name="adj1" fmla="val 16936436"/>
                <a:gd name="adj2" fmla="val 0"/>
              </a:avLst>
            </a:prstGeom>
            <a:ln w="57150">
              <a:solidFill>
                <a:srgbClr val="1239FE"/>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17" name="Gruppo 16"/>
          <p:cNvGrpSpPr/>
          <p:nvPr/>
        </p:nvGrpSpPr>
        <p:grpSpPr>
          <a:xfrm>
            <a:off x="3760864" y="2204864"/>
            <a:ext cx="2601812" cy="1944216"/>
            <a:chOff x="1691680" y="2204864"/>
            <a:chExt cx="2601812" cy="1944216"/>
          </a:xfrm>
        </p:grpSpPr>
        <p:cxnSp>
          <p:nvCxnSpPr>
            <p:cNvPr id="18" name="Connettore 1 17"/>
            <p:cNvCxnSpPr/>
            <p:nvPr/>
          </p:nvCxnSpPr>
          <p:spPr>
            <a:xfrm flipV="1">
              <a:off x="1691680" y="3140968"/>
              <a:ext cx="0" cy="1008112"/>
            </a:xfrm>
            <a:prstGeom prst="line">
              <a:avLst/>
            </a:prstGeom>
            <a:ln w="57150">
              <a:solidFill>
                <a:srgbClr val="1239FE"/>
              </a:solidFill>
            </a:ln>
          </p:spPr>
          <p:style>
            <a:lnRef idx="1">
              <a:schemeClr val="accent1"/>
            </a:lnRef>
            <a:fillRef idx="0">
              <a:schemeClr val="accent1"/>
            </a:fillRef>
            <a:effectRef idx="0">
              <a:schemeClr val="accent1"/>
            </a:effectRef>
            <a:fontRef idx="minor">
              <a:schemeClr val="tx1"/>
            </a:fontRef>
          </p:style>
        </p:cxnSp>
        <p:sp>
          <p:nvSpPr>
            <p:cNvPr id="19" name="Arco 18"/>
            <p:cNvSpPr/>
            <p:nvPr/>
          </p:nvSpPr>
          <p:spPr>
            <a:xfrm rot="10800000">
              <a:off x="1697009" y="2204864"/>
              <a:ext cx="2596483" cy="1944216"/>
            </a:xfrm>
            <a:prstGeom prst="arc">
              <a:avLst>
                <a:gd name="adj1" fmla="val 16936436"/>
                <a:gd name="adj2" fmla="val 0"/>
              </a:avLst>
            </a:prstGeom>
            <a:ln w="57150">
              <a:solidFill>
                <a:srgbClr val="1239FE"/>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nvGrpSpPr>
          <p:cNvPr id="21" name="Gruppo 20"/>
          <p:cNvGrpSpPr/>
          <p:nvPr/>
        </p:nvGrpSpPr>
        <p:grpSpPr>
          <a:xfrm>
            <a:off x="6074644" y="2204864"/>
            <a:ext cx="2601812" cy="1944216"/>
            <a:chOff x="1691680" y="2204864"/>
            <a:chExt cx="2601812" cy="1944216"/>
          </a:xfrm>
        </p:grpSpPr>
        <p:cxnSp>
          <p:nvCxnSpPr>
            <p:cNvPr id="22" name="Connettore 1 21"/>
            <p:cNvCxnSpPr/>
            <p:nvPr/>
          </p:nvCxnSpPr>
          <p:spPr>
            <a:xfrm flipV="1">
              <a:off x="1691680" y="3140968"/>
              <a:ext cx="0" cy="1008112"/>
            </a:xfrm>
            <a:prstGeom prst="line">
              <a:avLst/>
            </a:prstGeom>
            <a:ln w="57150">
              <a:solidFill>
                <a:srgbClr val="1239FE"/>
              </a:solidFill>
            </a:ln>
          </p:spPr>
          <p:style>
            <a:lnRef idx="1">
              <a:schemeClr val="accent1"/>
            </a:lnRef>
            <a:fillRef idx="0">
              <a:schemeClr val="accent1"/>
            </a:fillRef>
            <a:effectRef idx="0">
              <a:schemeClr val="accent1"/>
            </a:effectRef>
            <a:fontRef idx="minor">
              <a:schemeClr val="tx1"/>
            </a:fontRef>
          </p:style>
        </p:cxnSp>
        <p:sp>
          <p:nvSpPr>
            <p:cNvPr id="23" name="Arco 22"/>
            <p:cNvSpPr/>
            <p:nvPr/>
          </p:nvSpPr>
          <p:spPr>
            <a:xfrm rot="10800000">
              <a:off x="1697009" y="2204864"/>
              <a:ext cx="2596483" cy="1944216"/>
            </a:xfrm>
            <a:prstGeom prst="arc">
              <a:avLst>
                <a:gd name="adj1" fmla="val 16936436"/>
                <a:gd name="adj2" fmla="val 0"/>
              </a:avLst>
            </a:prstGeom>
            <a:ln w="57150">
              <a:solidFill>
                <a:srgbClr val="1239FE"/>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cxnSp>
        <p:nvCxnSpPr>
          <p:cNvPr id="24" name="Connettore 2 23"/>
          <p:cNvCxnSpPr/>
          <p:nvPr/>
        </p:nvCxnSpPr>
        <p:spPr>
          <a:xfrm rot="16200000">
            <a:off x="5438253" y="3609080"/>
            <a:ext cx="1080000" cy="0"/>
          </a:xfrm>
          <a:prstGeom prst="straightConnector1">
            <a:avLst/>
          </a:prstGeom>
          <a:ln w="38100">
            <a:solidFill>
              <a:srgbClr val="F16B2F"/>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6" name="CasellaDiTesto 25"/>
          <p:cNvSpPr txBox="1"/>
          <p:nvPr/>
        </p:nvSpPr>
        <p:spPr>
          <a:xfrm>
            <a:off x="7452320" y="4139788"/>
            <a:ext cx="720080" cy="369332"/>
          </a:xfrm>
          <a:prstGeom prst="rect">
            <a:avLst/>
          </a:prstGeom>
          <a:noFill/>
        </p:spPr>
        <p:txBody>
          <a:bodyPr wrap="square" rtlCol="0">
            <a:spAutoFit/>
          </a:bodyPr>
          <a:lstStyle/>
          <a:p>
            <a:r>
              <a:rPr lang="it-IT" dirty="0" err="1" smtClean="0"/>
              <a:t>time</a:t>
            </a:r>
            <a:endParaRPr lang="en-GB" dirty="0"/>
          </a:p>
        </p:txBody>
      </p:sp>
      <p:sp>
        <p:nvSpPr>
          <p:cNvPr id="27" name="CasellaDiTesto 26"/>
          <p:cNvSpPr txBox="1"/>
          <p:nvPr/>
        </p:nvSpPr>
        <p:spPr>
          <a:xfrm>
            <a:off x="179512" y="2996952"/>
            <a:ext cx="1584176" cy="369332"/>
          </a:xfrm>
          <a:prstGeom prst="rect">
            <a:avLst/>
          </a:prstGeom>
          <a:noFill/>
        </p:spPr>
        <p:txBody>
          <a:bodyPr wrap="square" rtlCol="0">
            <a:spAutoFit/>
          </a:bodyPr>
          <a:lstStyle/>
          <a:p>
            <a:r>
              <a:rPr lang="it-IT" dirty="0" err="1" smtClean="0">
                <a:solidFill>
                  <a:srgbClr val="C00000"/>
                </a:solidFill>
              </a:rPr>
              <a:t>Photon</a:t>
            </a:r>
            <a:r>
              <a:rPr lang="it-IT" dirty="0" smtClean="0">
                <a:solidFill>
                  <a:srgbClr val="C00000"/>
                </a:solidFill>
              </a:rPr>
              <a:t> </a:t>
            </a:r>
            <a:r>
              <a:rPr lang="it-IT" dirty="0" err="1" smtClean="0">
                <a:solidFill>
                  <a:srgbClr val="C00000"/>
                </a:solidFill>
              </a:rPr>
              <a:t>arrival</a:t>
            </a:r>
            <a:endParaRPr lang="en-GB" dirty="0">
              <a:solidFill>
                <a:srgbClr val="C00000"/>
              </a:solidFill>
            </a:endParaRPr>
          </a:p>
        </p:txBody>
      </p:sp>
      <p:sp>
        <p:nvSpPr>
          <p:cNvPr id="28" name="Rettangolo 27"/>
          <p:cNvSpPr/>
          <p:nvPr/>
        </p:nvSpPr>
        <p:spPr>
          <a:xfrm>
            <a:off x="1542331" y="2924944"/>
            <a:ext cx="36000" cy="1224136"/>
          </a:xfrm>
          <a:prstGeom prst="rect">
            <a:avLst/>
          </a:prstGeom>
          <a:solidFill>
            <a:schemeClr val="accent1">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ttangolo 28"/>
          <p:cNvSpPr/>
          <p:nvPr/>
        </p:nvSpPr>
        <p:spPr>
          <a:xfrm>
            <a:off x="3626371" y="2924944"/>
            <a:ext cx="108000" cy="1224136"/>
          </a:xfrm>
          <a:prstGeom prst="rect">
            <a:avLst/>
          </a:prstGeom>
          <a:solidFill>
            <a:schemeClr val="accent1">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ttangolo 29"/>
          <p:cNvSpPr/>
          <p:nvPr/>
        </p:nvSpPr>
        <p:spPr>
          <a:xfrm>
            <a:off x="5976168" y="2924944"/>
            <a:ext cx="72000" cy="1224136"/>
          </a:xfrm>
          <a:prstGeom prst="rect">
            <a:avLst/>
          </a:prstGeom>
          <a:solidFill>
            <a:schemeClr val="accent1">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3" name="Connettore 2 32"/>
          <p:cNvCxnSpPr/>
          <p:nvPr/>
        </p:nvCxnSpPr>
        <p:spPr>
          <a:xfrm>
            <a:off x="899592" y="3284984"/>
            <a:ext cx="576064" cy="288032"/>
          </a:xfrm>
          <a:prstGeom prst="straightConnector1">
            <a:avLst/>
          </a:prstGeom>
          <a:ln w="9525">
            <a:solidFill>
              <a:srgbClr val="F16B2F"/>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8" name="CasellaDiTesto 37"/>
          <p:cNvSpPr txBox="1"/>
          <p:nvPr/>
        </p:nvSpPr>
        <p:spPr>
          <a:xfrm>
            <a:off x="3995936" y="2996952"/>
            <a:ext cx="1584176" cy="369332"/>
          </a:xfrm>
          <a:prstGeom prst="rect">
            <a:avLst/>
          </a:prstGeom>
          <a:noFill/>
        </p:spPr>
        <p:txBody>
          <a:bodyPr wrap="square" rtlCol="0">
            <a:spAutoFit/>
          </a:bodyPr>
          <a:lstStyle/>
          <a:p>
            <a:r>
              <a:rPr lang="it-IT" dirty="0" smtClean="0">
                <a:solidFill>
                  <a:srgbClr val="1239FE"/>
                </a:solidFill>
              </a:rPr>
              <a:t>SNSPD </a:t>
            </a:r>
            <a:r>
              <a:rPr lang="it-IT" dirty="0" err="1" smtClean="0">
                <a:solidFill>
                  <a:srgbClr val="1239FE"/>
                </a:solidFill>
              </a:rPr>
              <a:t>response</a:t>
            </a:r>
            <a:endParaRPr lang="en-GB" dirty="0">
              <a:solidFill>
                <a:srgbClr val="1239FE"/>
              </a:solidFill>
            </a:endParaRPr>
          </a:p>
        </p:txBody>
      </p:sp>
      <p:cxnSp>
        <p:nvCxnSpPr>
          <p:cNvPr id="39" name="Connettore 2 38"/>
          <p:cNvCxnSpPr/>
          <p:nvPr/>
        </p:nvCxnSpPr>
        <p:spPr>
          <a:xfrm flipH="1">
            <a:off x="4211960" y="3284984"/>
            <a:ext cx="504056" cy="432048"/>
          </a:xfrm>
          <a:prstGeom prst="straightConnector1">
            <a:avLst/>
          </a:prstGeom>
          <a:ln w="9525">
            <a:solidFill>
              <a:srgbClr val="F16B2F"/>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1" name="Connettore 2 40"/>
          <p:cNvCxnSpPr/>
          <p:nvPr/>
        </p:nvCxnSpPr>
        <p:spPr>
          <a:xfrm rot="16200000">
            <a:off x="980229" y="3608960"/>
            <a:ext cx="1080000" cy="0"/>
          </a:xfrm>
          <a:prstGeom prst="straightConnector1">
            <a:avLst/>
          </a:prstGeom>
          <a:ln w="38100">
            <a:solidFill>
              <a:srgbClr val="F16B2F"/>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2" name="Connettore 2 41"/>
          <p:cNvCxnSpPr/>
          <p:nvPr/>
        </p:nvCxnSpPr>
        <p:spPr>
          <a:xfrm rot="16200000">
            <a:off x="3095896" y="3599436"/>
            <a:ext cx="1080000" cy="0"/>
          </a:xfrm>
          <a:prstGeom prst="straightConnector1">
            <a:avLst/>
          </a:prstGeom>
          <a:ln w="38100">
            <a:solidFill>
              <a:srgbClr val="F16B2F"/>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 name="Connettore 2 7"/>
          <p:cNvCxnSpPr/>
          <p:nvPr/>
        </p:nvCxnSpPr>
        <p:spPr>
          <a:xfrm>
            <a:off x="755576" y="4149080"/>
            <a:ext cx="7272808" cy="0"/>
          </a:xfrm>
          <a:prstGeom prst="straightConnector1">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70" name="Gruppo 69"/>
          <p:cNvGrpSpPr/>
          <p:nvPr/>
        </p:nvGrpSpPr>
        <p:grpSpPr>
          <a:xfrm>
            <a:off x="3563888" y="4352063"/>
            <a:ext cx="2304256" cy="2317297"/>
            <a:chOff x="3347864" y="4289347"/>
            <a:chExt cx="2304256" cy="2317297"/>
          </a:xfrm>
        </p:grpSpPr>
        <p:grpSp>
          <p:nvGrpSpPr>
            <p:cNvPr id="65" name="Gruppo 64"/>
            <p:cNvGrpSpPr>
              <a:grpSpLocks noChangeAspect="1"/>
            </p:cNvGrpSpPr>
            <p:nvPr/>
          </p:nvGrpSpPr>
          <p:grpSpPr>
            <a:xfrm>
              <a:off x="3419872" y="4289347"/>
              <a:ext cx="1656000" cy="1932181"/>
              <a:chOff x="3852040" y="4545145"/>
              <a:chExt cx="1080000" cy="1260119"/>
            </a:xfrm>
          </p:grpSpPr>
          <p:cxnSp>
            <p:nvCxnSpPr>
              <p:cNvPr id="46" name="Connettore 2 45"/>
              <p:cNvCxnSpPr/>
              <p:nvPr/>
            </p:nvCxnSpPr>
            <p:spPr>
              <a:xfrm rot="16200000">
                <a:off x="3738400" y="5175145"/>
                <a:ext cx="1260000" cy="0"/>
              </a:xfrm>
              <a:prstGeom prst="straightConnector1">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5" name="Connettore 2 44"/>
              <p:cNvCxnSpPr/>
              <p:nvPr/>
            </p:nvCxnSpPr>
            <p:spPr>
              <a:xfrm>
                <a:off x="3852040" y="5805264"/>
                <a:ext cx="1080000" cy="0"/>
              </a:xfrm>
              <a:prstGeom prst="straightConnector1">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64" name="CasellaDiTesto 63"/>
            <p:cNvSpPr txBox="1"/>
            <p:nvPr/>
          </p:nvSpPr>
          <p:spPr>
            <a:xfrm>
              <a:off x="4664968" y="6237312"/>
              <a:ext cx="720080" cy="369332"/>
            </a:xfrm>
            <a:prstGeom prst="rect">
              <a:avLst/>
            </a:prstGeom>
            <a:noFill/>
          </p:spPr>
          <p:txBody>
            <a:bodyPr wrap="square" rtlCol="0">
              <a:spAutoFit/>
            </a:bodyPr>
            <a:lstStyle/>
            <a:p>
              <a:r>
                <a:rPr lang="it-IT" dirty="0" err="1" smtClean="0"/>
                <a:t>time</a:t>
              </a:r>
              <a:endParaRPr lang="en-GB" dirty="0"/>
            </a:p>
          </p:txBody>
        </p:sp>
        <p:cxnSp>
          <p:nvCxnSpPr>
            <p:cNvPr id="67" name="Connettore 2 66"/>
            <p:cNvCxnSpPr/>
            <p:nvPr/>
          </p:nvCxnSpPr>
          <p:spPr>
            <a:xfrm>
              <a:off x="4034036" y="5513040"/>
              <a:ext cx="360040" cy="0"/>
            </a:xfrm>
            <a:prstGeom prst="straightConnector1">
              <a:avLst/>
            </a:prstGeom>
            <a:ln w="19050">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8" name="CasellaDiTesto 67"/>
            <p:cNvSpPr txBox="1"/>
            <p:nvPr/>
          </p:nvSpPr>
          <p:spPr>
            <a:xfrm>
              <a:off x="4427984" y="5301208"/>
              <a:ext cx="1224136" cy="369332"/>
            </a:xfrm>
            <a:prstGeom prst="rect">
              <a:avLst/>
            </a:prstGeom>
            <a:noFill/>
          </p:spPr>
          <p:txBody>
            <a:bodyPr wrap="square" rtlCol="0">
              <a:spAutoFit/>
            </a:bodyPr>
            <a:lstStyle/>
            <a:p>
              <a:r>
                <a:rPr lang="it-IT" dirty="0" smtClean="0"/>
                <a:t>FWHM</a:t>
              </a:r>
              <a:endParaRPr lang="en-GB" dirty="0"/>
            </a:p>
          </p:txBody>
        </p:sp>
        <p:sp>
          <p:nvSpPr>
            <p:cNvPr id="69" name="CasellaDiTesto 68"/>
            <p:cNvSpPr txBox="1"/>
            <p:nvPr/>
          </p:nvSpPr>
          <p:spPr>
            <a:xfrm>
              <a:off x="3347864" y="5013176"/>
              <a:ext cx="1224136" cy="369332"/>
            </a:xfrm>
            <a:prstGeom prst="rect">
              <a:avLst/>
            </a:prstGeom>
            <a:noFill/>
          </p:spPr>
          <p:txBody>
            <a:bodyPr wrap="square" rtlCol="0">
              <a:spAutoFit/>
            </a:bodyPr>
            <a:lstStyle/>
            <a:p>
              <a:r>
                <a:rPr lang="it-IT" dirty="0" err="1" smtClean="0"/>
                <a:t>Jitter</a:t>
              </a:r>
              <a:endParaRPr lang="en-GB" dirty="0"/>
            </a:p>
          </p:txBody>
        </p:sp>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it-IT"/>
          </a:p>
        </p:txBody>
      </p:sp>
      <p:sp>
        <p:nvSpPr>
          <p:cNvPr id="1031"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it-IT"/>
          </a:p>
        </p:txBody>
      </p:sp>
      <p:sp>
        <p:nvSpPr>
          <p:cNvPr id="19" name="Titolo 1"/>
          <p:cNvSpPr txBox="1">
            <a:spLocks/>
          </p:cNvSpPr>
          <p:nvPr/>
        </p:nvSpPr>
        <p:spPr>
          <a:xfrm>
            <a:off x="0" y="458991"/>
            <a:ext cx="3131840" cy="809769"/>
          </a:xfrm>
          <a:prstGeom prst="rect">
            <a:avLst/>
          </a:prstGeom>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endParaRPr kumimoji="0" lang="it-IT" sz="3600" b="0" i="0" u="none" strike="noStrike" kern="0" cap="none" spc="0" normalizeH="0" baseline="0" noProof="0" dirty="0">
              <a:ln>
                <a:noFill/>
              </a:ln>
              <a:solidFill>
                <a:schemeClr val="tx1">
                  <a:alpha val="100000"/>
                </a:schemeClr>
              </a:solidFill>
              <a:effectLst/>
              <a:uLnTx/>
              <a:uFillTx/>
              <a:latin typeface="+mj-lt"/>
            </a:endParaRPr>
          </a:p>
        </p:txBody>
      </p:sp>
      <p:sp>
        <p:nvSpPr>
          <p:cNvPr id="13" name="Segnaposto piè di pagina 12"/>
          <p:cNvSpPr>
            <a:spLocks noGrp="1"/>
          </p:cNvSpPr>
          <p:nvPr>
            <p:ph type="ftr" sz="quarter" idx="11"/>
          </p:nvPr>
        </p:nvSpPr>
        <p:spPr/>
        <p:txBody>
          <a:bodyPr/>
          <a:lstStyle/>
          <a:p>
            <a:r>
              <a:rPr lang="it-IT" smtClean="0"/>
              <a:t>A. Gaggero, 01/10/2020, Genova</a:t>
            </a:r>
            <a:endParaRPr lang="en-US" dirty="0"/>
          </a:p>
        </p:txBody>
      </p:sp>
      <p:sp>
        <p:nvSpPr>
          <p:cNvPr id="6" name="Rettangolo 5"/>
          <p:cNvSpPr/>
          <p:nvPr/>
        </p:nvSpPr>
        <p:spPr>
          <a:xfrm>
            <a:off x="395536" y="2132856"/>
            <a:ext cx="8064896" cy="2308324"/>
          </a:xfrm>
          <a:prstGeom prst="rect">
            <a:avLst/>
          </a:prstGeom>
        </p:spPr>
        <p:txBody>
          <a:bodyPr wrap="square">
            <a:spAutoFit/>
          </a:bodyPr>
          <a:lstStyle/>
          <a:p>
            <a:r>
              <a:rPr lang="en-US" sz="2400" b="0" dirty="0">
                <a:solidFill>
                  <a:schemeClr val="tx2"/>
                </a:solidFill>
                <a:latin typeface="+mj-lt"/>
              </a:rPr>
              <a:t>Why superconducting nanowire  single photon detector?</a:t>
            </a:r>
          </a:p>
          <a:p>
            <a:pPr marL="285750" indent="-285750">
              <a:buFont typeface="Arial" panose="020B0604020202020204" pitchFamily="34" charset="0"/>
              <a:buChar char="•"/>
            </a:pPr>
            <a:r>
              <a:rPr lang="en-US" sz="2400" b="0" dirty="0"/>
              <a:t>single photon counting from </a:t>
            </a:r>
            <a:r>
              <a:rPr lang="en-US" sz="2400" b="0" dirty="0" smtClean="0"/>
              <a:t>X-ray </a:t>
            </a:r>
            <a:r>
              <a:rPr lang="en-US" sz="2400" b="0" dirty="0"/>
              <a:t>to </a:t>
            </a:r>
            <a:r>
              <a:rPr lang="en-US" sz="2400" b="0" dirty="0" smtClean="0"/>
              <a:t>MIR</a:t>
            </a:r>
            <a:endParaRPr lang="en-US" sz="2400" b="0" dirty="0"/>
          </a:p>
          <a:p>
            <a:pPr marL="285750" indent="-285750">
              <a:buFont typeface="Arial" panose="020B0604020202020204" pitchFamily="34" charset="0"/>
              <a:buChar char="•"/>
            </a:pPr>
            <a:r>
              <a:rPr lang="en-US" sz="2400" b="0" dirty="0"/>
              <a:t>low dark count rate</a:t>
            </a:r>
          </a:p>
          <a:p>
            <a:pPr marL="285750" indent="-285750">
              <a:buFont typeface="Arial" panose="020B0604020202020204" pitchFamily="34" charset="0"/>
              <a:buChar char="•"/>
            </a:pPr>
            <a:r>
              <a:rPr lang="en-US" sz="2400" b="0" dirty="0"/>
              <a:t>low jitter </a:t>
            </a:r>
            <a:r>
              <a:rPr lang="en-US" sz="2400" b="0" dirty="0" smtClean="0"/>
              <a:t>&lt;100 </a:t>
            </a:r>
            <a:r>
              <a:rPr lang="en-US" sz="2400" b="0" dirty="0" err="1" smtClean="0"/>
              <a:t>ps</a:t>
            </a:r>
            <a:r>
              <a:rPr lang="en-US" sz="2400" b="0" dirty="0" smtClean="0"/>
              <a:t> (record 12 </a:t>
            </a:r>
            <a:r>
              <a:rPr lang="en-US" sz="2400" b="0" dirty="0" err="1" smtClean="0"/>
              <a:t>ps</a:t>
            </a:r>
            <a:r>
              <a:rPr lang="en-US" sz="2400" b="0" dirty="0" smtClean="0"/>
              <a:t>), </a:t>
            </a:r>
            <a:endParaRPr lang="en-US" sz="2400" b="0" dirty="0"/>
          </a:p>
          <a:p>
            <a:pPr marL="285750" indent="-285750">
              <a:buFont typeface="Arial" panose="020B0604020202020204" pitchFamily="34" charset="0"/>
              <a:buChar char="•"/>
            </a:pPr>
            <a:r>
              <a:rPr lang="en-US" sz="2400" b="0" dirty="0"/>
              <a:t>fast count rates </a:t>
            </a:r>
            <a:r>
              <a:rPr lang="en-US" sz="2400" b="0" dirty="0" smtClean="0"/>
              <a:t>~GHz;</a:t>
            </a:r>
            <a:endParaRPr lang="en-US" sz="2400" b="0" dirty="0"/>
          </a:p>
          <a:p>
            <a:pPr marL="285750" indent="-285750">
              <a:buFont typeface="Arial" panose="020B0604020202020204" pitchFamily="34" charset="0"/>
              <a:buChar char="•"/>
            </a:pPr>
            <a:r>
              <a:rPr lang="en-US" sz="2400" b="0" dirty="0"/>
              <a:t>Integration </a:t>
            </a:r>
            <a:r>
              <a:rPr lang="en-US" sz="2400" b="0" dirty="0" smtClean="0"/>
              <a:t>in photonic circuits (PICs)</a:t>
            </a:r>
            <a:endParaRPr lang="en-US" sz="2400" b="0" dirty="0"/>
          </a:p>
        </p:txBody>
      </p:sp>
      <p:pic>
        <p:nvPicPr>
          <p:cNvPr id="7" name="Immagine 6"/>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755576" y="4653136"/>
            <a:ext cx="6165694" cy="1477986"/>
          </a:xfrm>
          <a:prstGeom prst="rect">
            <a:avLst/>
          </a:prstGeom>
        </p:spPr>
      </p:pic>
      <p:sp>
        <p:nvSpPr>
          <p:cNvPr id="10" name="Titolo 1"/>
          <p:cNvSpPr txBox="1">
            <a:spLocks/>
          </p:cNvSpPr>
          <p:nvPr/>
        </p:nvSpPr>
        <p:spPr>
          <a:xfrm>
            <a:off x="914400" y="274638"/>
            <a:ext cx="7772400" cy="1354162"/>
          </a:xfrm>
          <a:prstGeom prst="rect">
            <a:avLst/>
          </a:prstGeom>
        </p:spPr>
        <p:txBody>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GB" sz="4000" b="0" i="0" u="none" strike="noStrike" kern="1200" cap="none" spc="0" normalizeH="0" baseline="0" dirty="0" smtClean="0">
                <a:ln>
                  <a:noFill/>
                </a:ln>
                <a:solidFill>
                  <a:schemeClr val="tx2"/>
                </a:solidFill>
                <a:effectLst/>
                <a:uLnTx/>
                <a:uFillTx/>
                <a:latin typeface="+mj-lt"/>
                <a:ea typeface="+mj-ea"/>
                <a:cs typeface="+mj-cs"/>
              </a:rPr>
              <a:t>Why Superconducting </a:t>
            </a:r>
            <a:r>
              <a:rPr kumimoji="0" lang="en-GB" sz="4000" b="0" i="0" u="none" strike="noStrike" kern="1200" cap="none" spc="0" normalizeH="0" baseline="0" dirty="0" err="1" smtClean="0">
                <a:ln>
                  <a:noFill/>
                </a:ln>
                <a:solidFill>
                  <a:schemeClr val="tx2"/>
                </a:solidFill>
                <a:effectLst/>
                <a:uLnTx/>
                <a:uFillTx/>
                <a:latin typeface="+mj-lt"/>
                <a:ea typeface="+mj-ea"/>
                <a:cs typeface="+mj-cs"/>
              </a:rPr>
              <a:t>Nanowires</a:t>
            </a:r>
            <a:r>
              <a:rPr kumimoji="0" lang="en-GB" sz="4000" b="0" i="0" u="none" strike="noStrike" kern="1200" cap="none" spc="0" normalizeH="0" baseline="0" dirty="0" smtClean="0">
                <a:ln>
                  <a:noFill/>
                </a:ln>
                <a:solidFill>
                  <a:schemeClr val="tx2"/>
                </a:solidFill>
                <a:effectLst/>
                <a:uLnTx/>
                <a:uFillTx/>
                <a:latin typeface="+mj-lt"/>
                <a:ea typeface="+mj-ea"/>
                <a:cs typeface="+mj-cs"/>
              </a:rPr>
              <a:t> Single Photon Detectors (SNSPD)?</a:t>
            </a:r>
            <a:endParaRPr kumimoji="0" lang="en-GB" sz="4000" b="0" i="0" u="none" strike="noStrike" kern="1200" cap="none" spc="0" normalizeH="0" baseline="0" dirty="0">
              <a:ln>
                <a:noFill/>
              </a:ln>
              <a:solidFill>
                <a:schemeClr val="tx2"/>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piè di pagina 1"/>
          <p:cNvSpPr>
            <a:spLocks noGrp="1"/>
          </p:cNvSpPr>
          <p:nvPr>
            <p:ph type="ftr" sz="quarter" idx="11"/>
          </p:nvPr>
        </p:nvSpPr>
        <p:spPr/>
        <p:txBody>
          <a:bodyPr/>
          <a:lstStyle/>
          <a:p>
            <a:r>
              <a:rPr lang="it-IT" smtClean="0"/>
              <a:t>A. Gaggero, 01/10/2020, Genova</a:t>
            </a:r>
            <a:endParaRPr lang="en-US" dirty="0"/>
          </a:p>
        </p:txBody>
      </p:sp>
      <p:sp>
        <p:nvSpPr>
          <p:cNvPr id="4" name="CasellaDiTesto 3"/>
          <p:cNvSpPr txBox="1"/>
          <p:nvPr/>
        </p:nvSpPr>
        <p:spPr>
          <a:xfrm>
            <a:off x="611560" y="1196752"/>
            <a:ext cx="5256584" cy="523220"/>
          </a:xfrm>
          <a:prstGeom prst="rect">
            <a:avLst/>
          </a:prstGeom>
          <a:noFill/>
        </p:spPr>
        <p:txBody>
          <a:bodyPr wrap="square" rtlCol="0">
            <a:spAutoFit/>
          </a:bodyPr>
          <a:lstStyle/>
          <a:p>
            <a:r>
              <a:rPr lang="it-IT" sz="2800" i="1" dirty="0" smtClean="0"/>
              <a:t>J</a:t>
            </a:r>
            <a:r>
              <a:rPr lang="it-IT" sz="2800" i="1" baseline="30000" dirty="0" smtClean="0"/>
              <a:t>2</a:t>
            </a:r>
            <a:r>
              <a:rPr lang="it-IT" sz="2800" i="1" baseline="-25000" dirty="0" smtClean="0"/>
              <a:t>System</a:t>
            </a:r>
            <a:r>
              <a:rPr lang="it-IT" sz="2800" dirty="0" smtClean="0"/>
              <a:t>= </a:t>
            </a:r>
            <a:r>
              <a:rPr lang="it-IT" sz="2800" i="1" dirty="0" smtClean="0"/>
              <a:t>J</a:t>
            </a:r>
            <a:r>
              <a:rPr lang="it-IT" sz="2800" i="1" baseline="30000" dirty="0" smtClean="0"/>
              <a:t>2</a:t>
            </a:r>
            <a:r>
              <a:rPr lang="it-IT" sz="2800" i="1" baseline="-25000" dirty="0" smtClean="0"/>
              <a:t>SNR</a:t>
            </a:r>
            <a:r>
              <a:rPr lang="it-IT" sz="2800" i="1" dirty="0" smtClean="0"/>
              <a:t> + J</a:t>
            </a:r>
            <a:r>
              <a:rPr lang="it-IT" sz="2800" i="1" baseline="30000" dirty="0" smtClean="0"/>
              <a:t>2</a:t>
            </a:r>
            <a:r>
              <a:rPr lang="it-IT" sz="2800" i="1" baseline="-25000" dirty="0" smtClean="0"/>
              <a:t>geom</a:t>
            </a:r>
            <a:r>
              <a:rPr lang="it-IT" sz="2800" i="1" dirty="0" smtClean="0"/>
              <a:t>+ J</a:t>
            </a:r>
            <a:r>
              <a:rPr lang="it-IT" sz="2800" i="1" baseline="30000" dirty="0" smtClean="0"/>
              <a:t>2</a:t>
            </a:r>
            <a:r>
              <a:rPr lang="it-IT" sz="2800" i="1" baseline="-25000" dirty="0" smtClean="0"/>
              <a:t>hp</a:t>
            </a:r>
            <a:r>
              <a:rPr lang="it-IT" sz="2800" i="1" dirty="0" smtClean="0"/>
              <a:t>+ J</a:t>
            </a:r>
            <a:r>
              <a:rPr lang="it-IT" sz="2800" i="1" baseline="30000" dirty="0" smtClean="0"/>
              <a:t>2</a:t>
            </a:r>
            <a:r>
              <a:rPr lang="it-IT" sz="2800" i="1" baseline="-25000" dirty="0" smtClean="0"/>
              <a:t>Setup</a:t>
            </a:r>
            <a:r>
              <a:rPr lang="it-IT" sz="2800" dirty="0" smtClean="0"/>
              <a:t> </a:t>
            </a:r>
            <a:endParaRPr lang="en-GB" sz="2800" dirty="0"/>
          </a:p>
        </p:txBody>
      </p:sp>
      <p:sp>
        <p:nvSpPr>
          <p:cNvPr id="5" name="Titolo 1"/>
          <p:cNvSpPr txBox="1">
            <a:spLocks/>
          </p:cNvSpPr>
          <p:nvPr/>
        </p:nvSpPr>
        <p:spPr>
          <a:xfrm>
            <a:off x="914400" y="274638"/>
            <a:ext cx="7772400" cy="1143000"/>
          </a:xfrm>
          <a:prstGeom prst="rect">
            <a:avLst/>
          </a:prstGeom>
        </p:spPr>
        <p:txBody>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smtClean="0">
                <a:ln>
                  <a:noFill/>
                </a:ln>
                <a:solidFill>
                  <a:schemeClr val="tx2"/>
                </a:solidFill>
                <a:effectLst/>
                <a:uLnTx/>
                <a:uFillTx/>
                <a:latin typeface="+mj-lt"/>
                <a:ea typeface="+mj-ea"/>
                <a:cs typeface="+mj-cs"/>
              </a:rPr>
              <a:t>Timing resolution: Jitter </a:t>
            </a:r>
            <a:endParaRPr kumimoji="0" lang="en-US" sz="4000" b="0" i="0" u="none" strike="noStrike" kern="1200" cap="none" spc="0" normalizeH="0" baseline="0" noProof="0" dirty="0">
              <a:ln>
                <a:noFill/>
              </a:ln>
              <a:solidFill>
                <a:schemeClr val="tx2"/>
              </a:solidFill>
              <a:effectLst/>
              <a:uLnTx/>
              <a:uFillTx/>
              <a:latin typeface="+mj-lt"/>
              <a:ea typeface="+mj-ea"/>
              <a:cs typeface="+mj-cs"/>
            </a:endParaRPr>
          </a:p>
        </p:txBody>
      </p:sp>
      <p:cxnSp>
        <p:nvCxnSpPr>
          <p:cNvPr id="9" name="Connettore 2 8"/>
          <p:cNvCxnSpPr/>
          <p:nvPr/>
        </p:nvCxnSpPr>
        <p:spPr>
          <a:xfrm flipV="1">
            <a:off x="755576" y="2348880"/>
            <a:ext cx="0" cy="3168000"/>
          </a:xfrm>
          <a:prstGeom prst="straightConnector1">
            <a:avLst/>
          </a:prstGeom>
          <a:ln w="38100">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0" name="Connettore 2 9"/>
          <p:cNvCxnSpPr/>
          <p:nvPr/>
        </p:nvCxnSpPr>
        <p:spPr>
          <a:xfrm>
            <a:off x="732364" y="5517232"/>
            <a:ext cx="6143892" cy="0"/>
          </a:xfrm>
          <a:prstGeom prst="straightConnector1">
            <a:avLst/>
          </a:prstGeom>
          <a:ln w="38100">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1" name="Figura a mano libera 10"/>
          <p:cNvSpPr/>
          <p:nvPr/>
        </p:nvSpPr>
        <p:spPr>
          <a:xfrm>
            <a:off x="755576" y="2627379"/>
            <a:ext cx="5930900" cy="2817283"/>
          </a:xfrm>
          <a:custGeom>
            <a:avLst/>
            <a:gdLst>
              <a:gd name="connsiteX0" fmla="*/ 0 w 5930900"/>
              <a:gd name="connsiteY0" fmla="*/ 2810933 h 2817283"/>
              <a:gd name="connsiteX1" fmla="*/ 1358900 w 5930900"/>
              <a:gd name="connsiteY1" fmla="*/ 2772833 h 2817283"/>
              <a:gd name="connsiteX2" fmla="*/ 2057400 w 5930900"/>
              <a:gd name="connsiteY2" fmla="*/ 2544233 h 2817283"/>
              <a:gd name="connsiteX3" fmla="*/ 2832100 w 5930900"/>
              <a:gd name="connsiteY3" fmla="*/ 1731433 h 2817283"/>
              <a:gd name="connsiteX4" fmla="*/ 3467100 w 5930900"/>
              <a:gd name="connsiteY4" fmla="*/ 651933 h 2817283"/>
              <a:gd name="connsiteX5" fmla="*/ 4216400 w 5930900"/>
              <a:gd name="connsiteY5" fmla="*/ 105833 h 2817283"/>
              <a:gd name="connsiteX6" fmla="*/ 5295900 w 5930900"/>
              <a:gd name="connsiteY6" fmla="*/ 16933 h 2817283"/>
              <a:gd name="connsiteX7" fmla="*/ 5930900 w 5930900"/>
              <a:gd name="connsiteY7" fmla="*/ 16933 h 2817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930900" h="2817283">
                <a:moveTo>
                  <a:pt x="0" y="2810933"/>
                </a:moveTo>
                <a:cubicBezTo>
                  <a:pt x="508000" y="2814108"/>
                  <a:pt x="1016000" y="2817283"/>
                  <a:pt x="1358900" y="2772833"/>
                </a:cubicBezTo>
                <a:cubicBezTo>
                  <a:pt x="1701800" y="2728383"/>
                  <a:pt x="1811867" y="2717800"/>
                  <a:pt x="2057400" y="2544233"/>
                </a:cubicBezTo>
                <a:cubicBezTo>
                  <a:pt x="2302933" y="2370666"/>
                  <a:pt x="2597150" y="2046816"/>
                  <a:pt x="2832100" y="1731433"/>
                </a:cubicBezTo>
                <a:cubicBezTo>
                  <a:pt x="3067050" y="1416050"/>
                  <a:pt x="3236383" y="922866"/>
                  <a:pt x="3467100" y="651933"/>
                </a:cubicBezTo>
                <a:cubicBezTo>
                  <a:pt x="3697817" y="381000"/>
                  <a:pt x="3911600" y="211666"/>
                  <a:pt x="4216400" y="105833"/>
                </a:cubicBezTo>
                <a:cubicBezTo>
                  <a:pt x="4521200" y="0"/>
                  <a:pt x="5010150" y="31750"/>
                  <a:pt x="5295900" y="16933"/>
                </a:cubicBezTo>
                <a:cubicBezTo>
                  <a:pt x="5581650" y="2116"/>
                  <a:pt x="5930900" y="16933"/>
                  <a:pt x="5930900" y="16933"/>
                </a:cubicBezTo>
              </a:path>
            </a:pathLst>
          </a:custGeom>
          <a:ln w="38100">
            <a:solidFill>
              <a:srgbClr val="1239FE"/>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3" name="CasellaDiTesto 12"/>
          <p:cNvSpPr txBox="1"/>
          <p:nvPr/>
        </p:nvSpPr>
        <p:spPr>
          <a:xfrm>
            <a:off x="6473236" y="5545698"/>
            <a:ext cx="432048" cy="523220"/>
          </a:xfrm>
          <a:prstGeom prst="rect">
            <a:avLst/>
          </a:prstGeom>
          <a:noFill/>
        </p:spPr>
        <p:txBody>
          <a:bodyPr wrap="square" rtlCol="0">
            <a:spAutoFit/>
          </a:bodyPr>
          <a:lstStyle/>
          <a:p>
            <a:r>
              <a:rPr lang="it-IT" sz="2800" dirty="0" smtClean="0"/>
              <a:t>I</a:t>
            </a:r>
            <a:r>
              <a:rPr lang="it-IT" sz="2800" baseline="-25000" dirty="0" smtClean="0"/>
              <a:t>B</a:t>
            </a:r>
            <a:endParaRPr lang="en-GB" sz="2800" dirty="0"/>
          </a:p>
        </p:txBody>
      </p:sp>
      <p:sp>
        <p:nvSpPr>
          <p:cNvPr id="14" name="CasellaDiTesto 13"/>
          <p:cNvSpPr txBox="1"/>
          <p:nvPr/>
        </p:nvSpPr>
        <p:spPr>
          <a:xfrm>
            <a:off x="107504" y="2348880"/>
            <a:ext cx="648072" cy="523220"/>
          </a:xfrm>
          <a:prstGeom prst="rect">
            <a:avLst/>
          </a:prstGeom>
          <a:noFill/>
        </p:spPr>
        <p:txBody>
          <a:bodyPr wrap="square" rtlCol="0">
            <a:spAutoFit/>
          </a:bodyPr>
          <a:lstStyle/>
          <a:p>
            <a:r>
              <a:rPr lang="it-IT" sz="2800" dirty="0" smtClean="0"/>
              <a:t>DE</a:t>
            </a:r>
            <a:endParaRPr lang="en-GB" sz="2800" dirty="0"/>
          </a:p>
        </p:txBody>
      </p:sp>
      <p:sp>
        <p:nvSpPr>
          <p:cNvPr id="15" name="Ovale 14"/>
          <p:cNvSpPr/>
          <p:nvPr/>
        </p:nvSpPr>
        <p:spPr>
          <a:xfrm>
            <a:off x="5724128" y="2492896"/>
            <a:ext cx="288032" cy="288032"/>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e 15"/>
          <p:cNvSpPr/>
          <p:nvPr/>
        </p:nvSpPr>
        <p:spPr>
          <a:xfrm>
            <a:off x="3635896" y="3933056"/>
            <a:ext cx="288032" cy="288032"/>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e 16"/>
          <p:cNvSpPr/>
          <p:nvPr/>
        </p:nvSpPr>
        <p:spPr>
          <a:xfrm>
            <a:off x="1907704" y="5229200"/>
            <a:ext cx="288032" cy="288032"/>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Figura a mano libera 19"/>
          <p:cNvSpPr>
            <a:spLocks noChangeAspect="1"/>
          </p:cNvSpPr>
          <p:nvPr/>
        </p:nvSpPr>
        <p:spPr>
          <a:xfrm>
            <a:off x="755576" y="3789040"/>
            <a:ext cx="1686040" cy="1260000"/>
          </a:xfrm>
          <a:custGeom>
            <a:avLst/>
            <a:gdLst>
              <a:gd name="connsiteX0" fmla="*/ 0 w 2214563"/>
              <a:gd name="connsiteY0" fmla="*/ 1639094 h 1654969"/>
              <a:gd name="connsiteX1" fmla="*/ 242888 w 2214563"/>
              <a:gd name="connsiteY1" fmla="*/ 1624807 h 1654969"/>
              <a:gd name="connsiteX2" fmla="*/ 481013 w 2214563"/>
              <a:gd name="connsiteY2" fmla="*/ 1458119 h 1654969"/>
              <a:gd name="connsiteX3" fmla="*/ 652463 w 2214563"/>
              <a:gd name="connsiteY3" fmla="*/ 1077119 h 1654969"/>
              <a:gd name="connsiteX4" fmla="*/ 738188 w 2214563"/>
              <a:gd name="connsiteY4" fmla="*/ 815182 h 1654969"/>
              <a:gd name="connsiteX5" fmla="*/ 938213 w 2214563"/>
              <a:gd name="connsiteY5" fmla="*/ 210344 h 1654969"/>
              <a:gd name="connsiteX6" fmla="*/ 1004888 w 2214563"/>
              <a:gd name="connsiteY6" fmla="*/ 72232 h 1654969"/>
              <a:gd name="connsiteX7" fmla="*/ 1052513 w 2214563"/>
              <a:gd name="connsiteY7" fmla="*/ 10319 h 1654969"/>
              <a:gd name="connsiteX8" fmla="*/ 1100138 w 2214563"/>
              <a:gd name="connsiteY8" fmla="*/ 10319 h 1654969"/>
              <a:gd name="connsiteX9" fmla="*/ 1162050 w 2214563"/>
              <a:gd name="connsiteY9" fmla="*/ 29369 h 1654969"/>
              <a:gd name="connsiteX10" fmla="*/ 1209675 w 2214563"/>
              <a:gd name="connsiteY10" fmla="*/ 110332 h 1654969"/>
              <a:gd name="connsiteX11" fmla="*/ 1252538 w 2214563"/>
              <a:gd name="connsiteY11" fmla="*/ 224632 h 1654969"/>
              <a:gd name="connsiteX12" fmla="*/ 1300163 w 2214563"/>
              <a:gd name="connsiteY12" fmla="*/ 372269 h 1654969"/>
              <a:gd name="connsiteX13" fmla="*/ 1419225 w 2214563"/>
              <a:gd name="connsiteY13" fmla="*/ 743744 h 1654969"/>
              <a:gd name="connsiteX14" fmla="*/ 1528763 w 2214563"/>
              <a:gd name="connsiteY14" fmla="*/ 1077119 h 1654969"/>
              <a:gd name="connsiteX15" fmla="*/ 1614488 w 2214563"/>
              <a:gd name="connsiteY15" fmla="*/ 1296194 h 1654969"/>
              <a:gd name="connsiteX16" fmla="*/ 1776413 w 2214563"/>
              <a:gd name="connsiteY16" fmla="*/ 1534319 h 1654969"/>
              <a:gd name="connsiteX17" fmla="*/ 2052638 w 2214563"/>
              <a:gd name="connsiteY17" fmla="*/ 1634332 h 1654969"/>
              <a:gd name="connsiteX18" fmla="*/ 2214563 w 2214563"/>
              <a:gd name="connsiteY18" fmla="*/ 1639094 h 16549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214563" h="1654969">
                <a:moveTo>
                  <a:pt x="0" y="1639094"/>
                </a:moveTo>
                <a:cubicBezTo>
                  <a:pt x="81359" y="1647031"/>
                  <a:pt x="162719" y="1654969"/>
                  <a:pt x="242888" y="1624807"/>
                </a:cubicBezTo>
                <a:cubicBezTo>
                  <a:pt x="323057" y="1594645"/>
                  <a:pt x="412751" y="1549400"/>
                  <a:pt x="481013" y="1458119"/>
                </a:cubicBezTo>
                <a:cubicBezTo>
                  <a:pt x="549275" y="1366838"/>
                  <a:pt x="609601" y="1184275"/>
                  <a:pt x="652463" y="1077119"/>
                </a:cubicBezTo>
                <a:cubicBezTo>
                  <a:pt x="695325" y="969963"/>
                  <a:pt x="738188" y="815182"/>
                  <a:pt x="738188" y="815182"/>
                </a:cubicBezTo>
                <a:cubicBezTo>
                  <a:pt x="785813" y="670720"/>
                  <a:pt x="893763" y="334169"/>
                  <a:pt x="938213" y="210344"/>
                </a:cubicBezTo>
                <a:cubicBezTo>
                  <a:pt x="982663" y="86519"/>
                  <a:pt x="985838" y="105570"/>
                  <a:pt x="1004888" y="72232"/>
                </a:cubicBezTo>
                <a:cubicBezTo>
                  <a:pt x="1023938" y="38895"/>
                  <a:pt x="1036638" y="20638"/>
                  <a:pt x="1052513" y="10319"/>
                </a:cubicBezTo>
                <a:cubicBezTo>
                  <a:pt x="1068388" y="0"/>
                  <a:pt x="1081882" y="7144"/>
                  <a:pt x="1100138" y="10319"/>
                </a:cubicBezTo>
                <a:cubicBezTo>
                  <a:pt x="1118394" y="13494"/>
                  <a:pt x="1143794" y="12700"/>
                  <a:pt x="1162050" y="29369"/>
                </a:cubicBezTo>
                <a:cubicBezTo>
                  <a:pt x="1180306" y="46038"/>
                  <a:pt x="1194594" y="77788"/>
                  <a:pt x="1209675" y="110332"/>
                </a:cubicBezTo>
                <a:cubicBezTo>
                  <a:pt x="1224756" y="142876"/>
                  <a:pt x="1237457" y="180976"/>
                  <a:pt x="1252538" y="224632"/>
                </a:cubicBezTo>
                <a:cubicBezTo>
                  <a:pt x="1267619" y="268288"/>
                  <a:pt x="1300163" y="372269"/>
                  <a:pt x="1300163" y="372269"/>
                </a:cubicBezTo>
                <a:cubicBezTo>
                  <a:pt x="1327944" y="458788"/>
                  <a:pt x="1381125" y="626269"/>
                  <a:pt x="1419225" y="743744"/>
                </a:cubicBezTo>
                <a:cubicBezTo>
                  <a:pt x="1457325" y="861219"/>
                  <a:pt x="1496219" y="985044"/>
                  <a:pt x="1528763" y="1077119"/>
                </a:cubicBezTo>
                <a:cubicBezTo>
                  <a:pt x="1561307" y="1169194"/>
                  <a:pt x="1573213" y="1219994"/>
                  <a:pt x="1614488" y="1296194"/>
                </a:cubicBezTo>
                <a:cubicBezTo>
                  <a:pt x="1655763" y="1372394"/>
                  <a:pt x="1703388" y="1477963"/>
                  <a:pt x="1776413" y="1534319"/>
                </a:cubicBezTo>
                <a:cubicBezTo>
                  <a:pt x="1849438" y="1590675"/>
                  <a:pt x="1979613" y="1616870"/>
                  <a:pt x="2052638" y="1634332"/>
                </a:cubicBezTo>
                <a:cubicBezTo>
                  <a:pt x="2125663" y="1651794"/>
                  <a:pt x="2188369" y="1640682"/>
                  <a:pt x="2214563" y="1639094"/>
                </a:cubicBezTo>
              </a:path>
            </a:pathLst>
          </a:custGeom>
          <a:solidFill>
            <a:srgbClr val="FF0000"/>
          </a:solidFill>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2" name="Figura a mano libera 21"/>
          <p:cNvSpPr>
            <a:spLocks noChangeAspect="1"/>
          </p:cNvSpPr>
          <p:nvPr/>
        </p:nvSpPr>
        <p:spPr>
          <a:xfrm>
            <a:off x="2483768" y="2636912"/>
            <a:ext cx="1440160" cy="1260000"/>
          </a:xfrm>
          <a:custGeom>
            <a:avLst/>
            <a:gdLst>
              <a:gd name="connsiteX0" fmla="*/ 0 w 2214563"/>
              <a:gd name="connsiteY0" fmla="*/ 1639094 h 1654969"/>
              <a:gd name="connsiteX1" fmla="*/ 242888 w 2214563"/>
              <a:gd name="connsiteY1" fmla="*/ 1624807 h 1654969"/>
              <a:gd name="connsiteX2" fmla="*/ 481013 w 2214563"/>
              <a:gd name="connsiteY2" fmla="*/ 1458119 h 1654969"/>
              <a:gd name="connsiteX3" fmla="*/ 652463 w 2214563"/>
              <a:gd name="connsiteY3" fmla="*/ 1077119 h 1654969"/>
              <a:gd name="connsiteX4" fmla="*/ 738188 w 2214563"/>
              <a:gd name="connsiteY4" fmla="*/ 815182 h 1654969"/>
              <a:gd name="connsiteX5" fmla="*/ 938213 w 2214563"/>
              <a:gd name="connsiteY5" fmla="*/ 210344 h 1654969"/>
              <a:gd name="connsiteX6" fmla="*/ 1004888 w 2214563"/>
              <a:gd name="connsiteY6" fmla="*/ 72232 h 1654969"/>
              <a:gd name="connsiteX7" fmla="*/ 1052513 w 2214563"/>
              <a:gd name="connsiteY7" fmla="*/ 10319 h 1654969"/>
              <a:gd name="connsiteX8" fmla="*/ 1100138 w 2214563"/>
              <a:gd name="connsiteY8" fmla="*/ 10319 h 1654969"/>
              <a:gd name="connsiteX9" fmla="*/ 1162050 w 2214563"/>
              <a:gd name="connsiteY9" fmla="*/ 29369 h 1654969"/>
              <a:gd name="connsiteX10" fmla="*/ 1209675 w 2214563"/>
              <a:gd name="connsiteY10" fmla="*/ 110332 h 1654969"/>
              <a:gd name="connsiteX11" fmla="*/ 1252538 w 2214563"/>
              <a:gd name="connsiteY11" fmla="*/ 224632 h 1654969"/>
              <a:gd name="connsiteX12" fmla="*/ 1300163 w 2214563"/>
              <a:gd name="connsiteY12" fmla="*/ 372269 h 1654969"/>
              <a:gd name="connsiteX13" fmla="*/ 1419225 w 2214563"/>
              <a:gd name="connsiteY13" fmla="*/ 743744 h 1654969"/>
              <a:gd name="connsiteX14" fmla="*/ 1528763 w 2214563"/>
              <a:gd name="connsiteY14" fmla="*/ 1077119 h 1654969"/>
              <a:gd name="connsiteX15" fmla="*/ 1614488 w 2214563"/>
              <a:gd name="connsiteY15" fmla="*/ 1296194 h 1654969"/>
              <a:gd name="connsiteX16" fmla="*/ 1776413 w 2214563"/>
              <a:gd name="connsiteY16" fmla="*/ 1534319 h 1654969"/>
              <a:gd name="connsiteX17" fmla="*/ 2052638 w 2214563"/>
              <a:gd name="connsiteY17" fmla="*/ 1634332 h 1654969"/>
              <a:gd name="connsiteX18" fmla="*/ 2214563 w 2214563"/>
              <a:gd name="connsiteY18" fmla="*/ 1639094 h 16549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214563" h="1654969">
                <a:moveTo>
                  <a:pt x="0" y="1639094"/>
                </a:moveTo>
                <a:cubicBezTo>
                  <a:pt x="81359" y="1647031"/>
                  <a:pt x="162719" y="1654969"/>
                  <a:pt x="242888" y="1624807"/>
                </a:cubicBezTo>
                <a:cubicBezTo>
                  <a:pt x="323057" y="1594645"/>
                  <a:pt x="412751" y="1549400"/>
                  <a:pt x="481013" y="1458119"/>
                </a:cubicBezTo>
                <a:cubicBezTo>
                  <a:pt x="549275" y="1366838"/>
                  <a:pt x="609601" y="1184275"/>
                  <a:pt x="652463" y="1077119"/>
                </a:cubicBezTo>
                <a:cubicBezTo>
                  <a:pt x="695325" y="969963"/>
                  <a:pt x="738188" y="815182"/>
                  <a:pt x="738188" y="815182"/>
                </a:cubicBezTo>
                <a:cubicBezTo>
                  <a:pt x="785813" y="670720"/>
                  <a:pt x="893763" y="334169"/>
                  <a:pt x="938213" y="210344"/>
                </a:cubicBezTo>
                <a:cubicBezTo>
                  <a:pt x="982663" y="86519"/>
                  <a:pt x="985838" y="105570"/>
                  <a:pt x="1004888" y="72232"/>
                </a:cubicBezTo>
                <a:cubicBezTo>
                  <a:pt x="1023938" y="38895"/>
                  <a:pt x="1036638" y="20638"/>
                  <a:pt x="1052513" y="10319"/>
                </a:cubicBezTo>
                <a:cubicBezTo>
                  <a:pt x="1068388" y="0"/>
                  <a:pt x="1081882" y="7144"/>
                  <a:pt x="1100138" y="10319"/>
                </a:cubicBezTo>
                <a:cubicBezTo>
                  <a:pt x="1118394" y="13494"/>
                  <a:pt x="1143794" y="12700"/>
                  <a:pt x="1162050" y="29369"/>
                </a:cubicBezTo>
                <a:cubicBezTo>
                  <a:pt x="1180306" y="46038"/>
                  <a:pt x="1194594" y="77788"/>
                  <a:pt x="1209675" y="110332"/>
                </a:cubicBezTo>
                <a:cubicBezTo>
                  <a:pt x="1224756" y="142876"/>
                  <a:pt x="1237457" y="180976"/>
                  <a:pt x="1252538" y="224632"/>
                </a:cubicBezTo>
                <a:cubicBezTo>
                  <a:pt x="1267619" y="268288"/>
                  <a:pt x="1300163" y="372269"/>
                  <a:pt x="1300163" y="372269"/>
                </a:cubicBezTo>
                <a:cubicBezTo>
                  <a:pt x="1327944" y="458788"/>
                  <a:pt x="1381125" y="626269"/>
                  <a:pt x="1419225" y="743744"/>
                </a:cubicBezTo>
                <a:cubicBezTo>
                  <a:pt x="1457325" y="861219"/>
                  <a:pt x="1496219" y="985044"/>
                  <a:pt x="1528763" y="1077119"/>
                </a:cubicBezTo>
                <a:cubicBezTo>
                  <a:pt x="1561307" y="1169194"/>
                  <a:pt x="1573213" y="1219994"/>
                  <a:pt x="1614488" y="1296194"/>
                </a:cubicBezTo>
                <a:cubicBezTo>
                  <a:pt x="1655763" y="1372394"/>
                  <a:pt x="1703388" y="1477963"/>
                  <a:pt x="1776413" y="1534319"/>
                </a:cubicBezTo>
                <a:cubicBezTo>
                  <a:pt x="1849438" y="1590675"/>
                  <a:pt x="1979613" y="1616870"/>
                  <a:pt x="2052638" y="1634332"/>
                </a:cubicBezTo>
                <a:cubicBezTo>
                  <a:pt x="2125663" y="1651794"/>
                  <a:pt x="2188369" y="1640682"/>
                  <a:pt x="2214563" y="1639094"/>
                </a:cubicBezTo>
              </a:path>
            </a:pathLst>
          </a:custGeom>
          <a:solidFill>
            <a:srgbClr val="FF0000"/>
          </a:solidFill>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3" name="Figura a mano libera 22"/>
          <p:cNvSpPr>
            <a:spLocks noChangeAspect="1"/>
          </p:cNvSpPr>
          <p:nvPr/>
        </p:nvSpPr>
        <p:spPr>
          <a:xfrm>
            <a:off x="4860032" y="1124744"/>
            <a:ext cx="1080120" cy="1260000"/>
          </a:xfrm>
          <a:custGeom>
            <a:avLst/>
            <a:gdLst>
              <a:gd name="connsiteX0" fmla="*/ 0 w 2214563"/>
              <a:gd name="connsiteY0" fmla="*/ 1639094 h 1654969"/>
              <a:gd name="connsiteX1" fmla="*/ 242888 w 2214563"/>
              <a:gd name="connsiteY1" fmla="*/ 1624807 h 1654969"/>
              <a:gd name="connsiteX2" fmla="*/ 481013 w 2214563"/>
              <a:gd name="connsiteY2" fmla="*/ 1458119 h 1654969"/>
              <a:gd name="connsiteX3" fmla="*/ 652463 w 2214563"/>
              <a:gd name="connsiteY3" fmla="*/ 1077119 h 1654969"/>
              <a:gd name="connsiteX4" fmla="*/ 738188 w 2214563"/>
              <a:gd name="connsiteY4" fmla="*/ 815182 h 1654969"/>
              <a:gd name="connsiteX5" fmla="*/ 938213 w 2214563"/>
              <a:gd name="connsiteY5" fmla="*/ 210344 h 1654969"/>
              <a:gd name="connsiteX6" fmla="*/ 1004888 w 2214563"/>
              <a:gd name="connsiteY6" fmla="*/ 72232 h 1654969"/>
              <a:gd name="connsiteX7" fmla="*/ 1052513 w 2214563"/>
              <a:gd name="connsiteY7" fmla="*/ 10319 h 1654969"/>
              <a:gd name="connsiteX8" fmla="*/ 1100138 w 2214563"/>
              <a:gd name="connsiteY8" fmla="*/ 10319 h 1654969"/>
              <a:gd name="connsiteX9" fmla="*/ 1162050 w 2214563"/>
              <a:gd name="connsiteY9" fmla="*/ 29369 h 1654969"/>
              <a:gd name="connsiteX10" fmla="*/ 1209675 w 2214563"/>
              <a:gd name="connsiteY10" fmla="*/ 110332 h 1654969"/>
              <a:gd name="connsiteX11" fmla="*/ 1252538 w 2214563"/>
              <a:gd name="connsiteY11" fmla="*/ 224632 h 1654969"/>
              <a:gd name="connsiteX12" fmla="*/ 1300163 w 2214563"/>
              <a:gd name="connsiteY12" fmla="*/ 372269 h 1654969"/>
              <a:gd name="connsiteX13" fmla="*/ 1419225 w 2214563"/>
              <a:gd name="connsiteY13" fmla="*/ 743744 h 1654969"/>
              <a:gd name="connsiteX14" fmla="*/ 1528763 w 2214563"/>
              <a:gd name="connsiteY14" fmla="*/ 1077119 h 1654969"/>
              <a:gd name="connsiteX15" fmla="*/ 1614488 w 2214563"/>
              <a:gd name="connsiteY15" fmla="*/ 1296194 h 1654969"/>
              <a:gd name="connsiteX16" fmla="*/ 1776413 w 2214563"/>
              <a:gd name="connsiteY16" fmla="*/ 1534319 h 1654969"/>
              <a:gd name="connsiteX17" fmla="*/ 2052638 w 2214563"/>
              <a:gd name="connsiteY17" fmla="*/ 1634332 h 1654969"/>
              <a:gd name="connsiteX18" fmla="*/ 2214563 w 2214563"/>
              <a:gd name="connsiteY18" fmla="*/ 1639094 h 16549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214563" h="1654969">
                <a:moveTo>
                  <a:pt x="0" y="1639094"/>
                </a:moveTo>
                <a:cubicBezTo>
                  <a:pt x="81359" y="1647031"/>
                  <a:pt x="162719" y="1654969"/>
                  <a:pt x="242888" y="1624807"/>
                </a:cubicBezTo>
                <a:cubicBezTo>
                  <a:pt x="323057" y="1594645"/>
                  <a:pt x="412751" y="1549400"/>
                  <a:pt x="481013" y="1458119"/>
                </a:cubicBezTo>
                <a:cubicBezTo>
                  <a:pt x="549275" y="1366838"/>
                  <a:pt x="609601" y="1184275"/>
                  <a:pt x="652463" y="1077119"/>
                </a:cubicBezTo>
                <a:cubicBezTo>
                  <a:pt x="695325" y="969963"/>
                  <a:pt x="738188" y="815182"/>
                  <a:pt x="738188" y="815182"/>
                </a:cubicBezTo>
                <a:cubicBezTo>
                  <a:pt x="785813" y="670720"/>
                  <a:pt x="893763" y="334169"/>
                  <a:pt x="938213" y="210344"/>
                </a:cubicBezTo>
                <a:cubicBezTo>
                  <a:pt x="982663" y="86519"/>
                  <a:pt x="985838" y="105570"/>
                  <a:pt x="1004888" y="72232"/>
                </a:cubicBezTo>
                <a:cubicBezTo>
                  <a:pt x="1023938" y="38895"/>
                  <a:pt x="1036638" y="20638"/>
                  <a:pt x="1052513" y="10319"/>
                </a:cubicBezTo>
                <a:cubicBezTo>
                  <a:pt x="1068388" y="0"/>
                  <a:pt x="1081882" y="7144"/>
                  <a:pt x="1100138" y="10319"/>
                </a:cubicBezTo>
                <a:cubicBezTo>
                  <a:pt x="1118394" y="13494"/>
                  <a:pt x="1143794" y="12700"/>
                  <a:pt x="1162050" y="29369"/>
                </a:cubicBezTo>
                <a:cubicBezTo>
                  <a:pt x="1180306" y="46038"/>
                  <a:pt x="1194594" y="77788"/>
                  <a:pt x="1209675" y="110332"/>
                </a:cubicBezTo>
                <a:cubicBezTo>
                  <a:pt x="1224756" y="142876"/>
                  <a:pt x="1237457" y="180976"/>
                  <a:pt x="1252538" y="224632"/>
                </a:cubicBezTo>
                <a:cubicBezTo>
                  <a:pt x="1267619" y="268288"/>
                  <a:pt x="1300163" y="372269"/>
                  <a:pt x="1300163" y="372269"/>
                </a:cubicBezTo>
                <a:cubicBezTo>
                  <a:pt x="1327944" y="458788"/>
                  <a:pt x="1381125" y="626269"/>
                  <a:pt x="1419225" y="743744"/>
                </a:cubicBezTo>
                <a:cubicBezTo>
                  <a:pt x="1457325" y="861219"/>
                  <a:pt x="1496219" y="985044"/>
                  <a:pt x="1528763" y="1077119"/>
                </a:cubicBezTo>
                <a:cubicBezTo>
                  <a:pt x="1561307" y="1169194"/>
                  <a:pt x="1573213" y="1219994"/>
                  <a:pt x="1614488" y="1296194"/>
                </a:cubicBezTo>
                <a:cubicBezTo>
                  <a:pt x="1655763" y="1372394"/>
                  <a:pt x="1703388" y="1477963"/>
                  <a:pt x="1776413" y="1534319"/>
                </a:cubicBezTo>
                <a:cubicBezTo>
                  <a:pt x="1849438" y="1590675"/>
                  <a:pt x="1979613" y="1616870"/>
                  <a:pt x="2052638" y="1634332"/>
                </a:cubicBezTo>
                <a:cubicBezTo>
                  <a:pt x="2125663" y="1651794"/>
                  <a:pt x="2188369" y="1640682"/>
                  <a:pt x="2214563" y="1639094"/>
                </a:cubicBezTo>
              </a:path>
            </a:pathLst>
          </a:custGeom>
          <a:solidFill>
            <a:srgbClr val="FF0000"/>
          </a:solidFill>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9" name="Rettangolo 18"/>
          <p:cNvSpPr/>
          <p:nvPr/>
        </p:nvSpPr>
        <p:spPr>
          <a:xfrm>
            <a:off x="2627784" y="1196752"/>
            <a:ext cx="1440160" cy="57606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4" name="Connettore 2 23"/>
          <p:cNvCxnSpPr>
            <a:stCxn id="19" idx="2"/>
          </p:cNvCxnSpPr>
          <p:nvPr/>
        </p:nvCxnSpPr>
        <p:spPr>
          <a:xfrm>
            <a:off x="3347864" y="1772816"/>
            <a:ext cx="0" cy="2880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5" name="CasellaDiTesto 24"/>
          <p:cNvSpPr txBox="1"/>
          <p:nvPr/>
        </p:nvSpPr>
        <p:spPr>
          <a:xfrm>
            <a:off x="2915816" y="1916832"/>
            <a:ext cx="1152128" cy="523220"/>
          </a:xfrm>
          <a:prstGeom prst="rect">
            <a:avLst/>
          </a:prstGeom>
          <a:noFill/>
        </p:spPr>
        <p:txBody>
          <a:bodyPr wrap="square" rtlCol="0">
            <a:spAutoFit/>
          </a:bodyPr>
          <a:lstStyle/>
          <a:p>
            <a:r>
              <a:rPr lang="it-IT" sz="2800" i="1" dirty="0" smtClean="0"/>
              <a:t> J</a:t>
            </a:r>
            <a:r>
              <a:rPr lang="it-IT" sz="2800" i="1" baseline="30000" dirty="0" smtClean="0"/>
              <a:t>2</a:t>
            </a:r>
            <a:r>
              <a:rPr lang="it-IT" sz="2800" i="1" baseline="-25000" dirty="0" smtClean="0"/>
              <a:t>SNSPD</a:t>
            </a:r>
            <a:endParaRPr lang="en-GB"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par>
                                <p:cTn id="8" presetID="22" presetClass="entr" presetSubtype="8"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left)">
                                      <p:cBhvr>
                                        <p:cTn id="10" dur="500"/>
                                        <p:tgtEl>
                                          <p:spTgt spid="10"/>
                                        </p:tgtEl>
                                      </p:cBhvr>
                                    </p:animEffect>
                                  </p:childTnLst>
                                </p:cTn>
                              </p:par>
                            </p:childTnLst>
                          </p:cTn>
                        </p:par>
                        <p:par>
                          <p:cTn id="11" fill="hold">
                            <p:stCondLst>
                              <p:cond delay="500"/>
                            </p:stCondLst>
                            <p:childTnLst>
                              <p:par>
                                <p:cTn id="12" presetID="1" presetClass="entr" presetSubtype="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childTnLst>
                                </p:cTn>
                              </p:par>
                              <p:par>
                                <p:cTn id="14" presetID="1" presetClass="entr" presetSubtype="0" fill="hold" grpId="0" nodeType="withEffect">
                                  <p:stCondLst>
                                    <p:cond delay="0"/>
                                  </p:stCondLst>
                                  <p:childTnLst>
                                    <p:set>
                                      <p:cBhvr>
                                        <p:cTn id="15" dur="1" fill="hold">
                                          <p:stCondLst>
                                            <p:cond delay="0"/>
                                          </p:stCondLst>
                                        </p:cTn>
                                        <p:tgtEl>
                                          <p:spTgt spid="14"/>
                                        </p:tgtEl>
                                        <p:attrNameLst>
                                          <p:attrName>style.visibility</p:attrName>
                                        </p:attrNameLst>
                                      </p:cBhvr>
                                      <p:to>
                                        <p:strVal val="visible"/>
                                      </p:to>
                                    </p:set>
                                  </p:childTnLst>
                                </p:cTn>
                              </p:par>
                            </p:childTnLst>
                          </p:cTn>
                        </p:par>
                        <p:par>
                          <p:cTn id="16" fill="hold">
                            <p:stCondLst>
                              <p:cond delay="500"/>
                            </p:stCondLst>
                            <p:childTnLst>
                              <p:par>
                                <p:cTn id="17" presetID="22" presetClass="entr" presetSubtype="4"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down)">
                                      <p:cBhvr>
                                        <p:cTn id="19" dur="500"/>
                                        <p:tgtEl>
                                          <p:spTgt spid="11"/>
                                        </p:tgtEl>
                                      </p:cBhvr>
                                    </p:animEffec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17"/>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20"/>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16"/>
                                        </p:tgtEl>
                                        <p:attrNameLst>
                                          <p:attrName>style.visibility</p:attrName>
                                        </p:attrNameLst>
                                      </p:cBhvr>
                                      <p:to>
                                        <p:strVal val="visible"/>
                                      </p:to>
                                    </p:set>
                                  </p:childTnLst>
                                </p:cTn>
                              </p:par>
                              <p:par>
                                <p:cTn id="30" presetID="1" presetClass="entr" presetSubtype="0" fill="hold" grpId="0" nodeType="withEffect">
                                  <p:stCondLst>
                                    <p:cond delay="0"/>
                                  </p:stCondLst>
                                  <p:childTnLst>
                                    <p:set>
                                      <p:cBhvr>
                                        <p:cTn id="31" dur="1" fill="hold">
                                          <p:stCondLst>
                                            <p:cond delay="0"/>
                                          </p:stCondLst>
                                        </p:cTn>
                                        <p:tgtEl>
                                          <p:spTgt spid="22"/>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15"/>
                                        </p:tgtEl>
                                        <p:attrNameLst>
                                          <p:attrName>style.visibility</p:attrName>
                                        </p:attrNameLst>
                                      </p:cBhvr>
                                      <p:to>
                                        <p:strVal val="visible"/>
                                      </p:to>
                                    </p:set>
                                  </p:childTnLst>
                                </p:cTn>
                              </p:par>
                              <p:par>
                                <p:cTn id="36" presetID="1" presetClass="entr" presetSubtype="0" fill="hold" grpId="0" nodeType="withEffect">
                                  <p:stCondLst>
                                    <p:cond delay="0"/>
                                  </p:stCondLst>
                                  <p:childTnLst>
                                    <p:set>
                                      <p:cBhvr>
                                        <p:cTn id="37"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p:bldP spid="14" grpId="0"/>
      <p:bldP spid="15" grpId="0" animBg="1"/>
      <p:bldP spid="16" grpId="0" animBg="1"/>
      <p:bldP spid="17" grpId="0" animBg="1"/>
      <p:bldP spid="20" grpId="0" animBg="1"/>
      <p:bldP spid="22" grpId="0" animBg="1"/>
      <p:bldP spid="23"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piè di pagina 1"/>
          <p:cNvSpPr>
            <a:spLocks noGrp="1"/>
          </p:cNvSpPr>
          <p:nvPr>
            <p:ph type="ftr" sz="quarter" idx="11"/>
          </p:nvPr>
        </p:nvSpPr>
        <p:spPr/>
        <p:txBody>
          <a:bodyPr/>
          <a:lstStyle/>
          <a:p>
            <a:r>
              <a:rPr lang="it-IT" smtClean="0"/>
              <a:t>A. Gaggero, 01/10/2020, Genova</a:t>
            </a:r>
            <a:endParaRPr lang="en-US" dirty="0"/>
          </a:p>
        </p:txBody>
      </p:sp>
      <p:pic>
        <p:nvPicPr>
          <p:cNvPr id="70658" name="Picture 2"/>
          <p:cNvPicPr>
            <a:picLocks noChangeAspect="1" noChangeArrowheads="1"/>
          </p:cNvPicPr>
          <p:nvPr/>
        </p:nvPicPr>
        <p:blipFill>
          <a:blip r:embed="rId2" cstate="print"/>
          <a:srcRect/>
          <a:stretch>
            <a:fillRect/>
          </a:stretch>
        </p:blipFill>
        <p:spPr bwMode="auto">
          <a:xfrm>
            <a:off x="395536" y="1196752"/>
            <a:ext cx="4617492" cy="2016224"/>
          </a:xfrm>
          <a:prstGeom prst="rect">
            <a:avLst/>
          </a:prstGeom>
          <a:noFill/>
          <a:ln w="9525">
            <a:noFill/>
            <a:miter lim="800000"/>
            <a:headEnd/>
            <a:tailEnd/>
          </a:ln>
        </p:spPr>
      </p:pic>
      <p:sp>
        <p:nvSpPr>
          <p:cNvPr id="13" name="Titolo 1"/>
          <p:cNvSpPr txBox="1">
            <a:spLocks/>
          </p:cNvSpPr>
          <p:nvPr/>
        </p:nvSpPr>
        <p:spPr>
          <a:xfrm>
            <a:off x="787400" y="274638"/>
            <a:ext cx="8410128" cy="1143000"/>
          </a:xfrm>
          <a:prstGeom prst="rect">
            <a:avLst/>
          </a:prstGeom>
        </p:spPr>
        <p:txBody>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smtClean="0">
                <a:ln>
                  <a:noFill/>
                </a:ln>
                <a:solidFill>
                  <a:schemeClr val="tx2"/>
                </a:solidFill>
                <a:effectLst/>
                <a:uLnTx/>
                <a:uFillTx/>
                <a:latin typeface="+mj-lt"/>
                <a:ea typeface="+mj-ea"/>
                <a:cs typeface="+mj-cs"/>
              </a:rPr>
              <a:t>Timing resolution: Jitter </a:t>
            </a:r>
            <a:r>
              <a:rPr kumimoji="0" lang="en-US" sz="4000" b="0" i="0" u="none" strike="noStrike" kern="1200" cap="none" spc="0" normalizeH="0" baseline="0" noProof="0" dirty="0" err="1" smtClean="0">
                <a:ln>
                  <a:noFill/>
                </a:ln>
                <a:solidFill>
                  <a:schemeClr val="tx2"/>
                </a:solidFill>
                <a:effectLst/>
                <a:uLnTx/>
                <a:uFillTx/>
                <a:latin typeface="+mj-lt"/>
                <a:ea typeface="+mj-ea"/>
                <a:cs typeface="+mj-cs"/>
              </a:rPr>
              <a:t>vs</a:t>
            </a:r>
            <a:r>
              <a:rPr kumimoji="0" lang="en-US" sz="4000" b="0" i="0" u="none" strike="noStrike" kern="1200" cap="none" spc="0" normalizeH="0" baseline="0" noProof="0" dirty="0" smtClean="0">
                <a:ln>
                  <a:noFill/>
                </a:ln>
                <a:solidFill>
                  <a:schemeClr val="tx2"/>
                </a:solidFill>
                <a:effectLst/>
                <a:uLnTx/>
                <a:uFillTx/>
                <a:latin typeface="+mj-lt"/>
                <a:ea typeface="+mj-ea"/>
                <a:cs typeface="+mj-cs"/>
              </a:rPr>
              <a:t> I</a:t>
            </a:r>
            <a:r>
              <a:rPr kumimoji="0" lang="en-US" sz="4000" b="0" i="0" u="none" strike="noStrike" kern="1200" cap="none" spc="0" normalizeH="0" baseline="-25000" noProof="0" dirty="0" smtClean="0">
                <a:ln>
                  <a:noFill/>
                </a:ln>
                <a:solidFill>
                  <a:schemeClr val="tx2"/>
                </a:solidFill>
                <a:effectLst/>
                <a:uLnTx/>
                <a:uFillTx/>
                <a:latin typeface="+mj-lt"/>
                <a:ea typeface="+mj-ea"/>
                <a:cs typeface="+mj-cs"/>
              </a:rPr>
              <a:t>B</a:t>
            </a:r>
            <a:r>
              <a:rPr kumimoji="0" lang="en-US" sz="4000" b="0" i="0" u="none" strike="noStrike" kern="1200" cap="none" spc="0" normalizeH="0" baseline="0" noProof="0" dirty="0" smtClean="0">
                <a:ln>
                  <a:noFill/>
                </a:ln>
                <a:solidFill>
                  <a:schemeClr val="tx2"/>
                </a:solidFill>
                <a:effectLst/>
                <a:uLnTx/>
                <a:uFillTx/>
                <a:latin typeface="+mj-lt"/>
                <a:ea typeface="+mj-ea"/>
                <a:cs typeface="+mj-cs"/>
              </a:rPr>
              <a:t> </a:t>
            </a:r>
            <a:endParaRPr kumimoji="0" lang="en-US" sz="4000" b="0" i="0" u="none" strike="noStrike" kern="1200" cap="none" spc="0" normalizeH="0" baseline="0" noProof="0" dirty="0">
              <a:ln>
                <a:noFill/>
              </a:ln>
              <a:solidFill>
                <a:schemeClr val="tx2"/>
              </a:solidFill>
              <a:effectLst/>
              <a:uLnTx/>
              <a:uFillTx/>
              <a:latin typeface="+mj-lt"/>
              <a:ea typeface="+mj-ea"/>
              <a:cs typeface="+mj-cs"/>
            </a:endParaRPr>
          </a:p>
        </p:txBody>
      </p:sp>
      <p:sp>
        <p:nvSpPr>
          <p:cNvPr id="14" name="Rettangolo 13"/>
          <p:cNvSpPr/>
          <p:nvPr/>
        </p:nvSpPr>
        <p:spPr>
          <a:xfrm>
            <a:off x="251520" y="5949280"/>
            <a:ext cx="3600400" cy="369332"/>
          </a:xfrm>
          <a:prstGeom prst="rect">
            <a:avLst/>
          </a:prstGeom>
        </p:spPr>
        <p:txBody>
          <a:bodyPr wrap="square">
            <a:spAutoFit/>
          </a:bodyPr>
          <a:lstStyle/>
          <a:p>
            <a:r>
              <a:rPr lang="en-GB" dirty="0" smtClean="0"/>
              <a:t>L. You et al., AIP Advances  (2013)</a:t>
            </a:r>
            <a:endParaRPr lang="en-GB" dirty="0"/>
          </a:p>
        </p:txBody>
      </p:sp>
      <p:pic>
        <p:nvPicPr>
          <p:cNvPr id="68610" name="Picture 2"/>
          <p:cNvPicPr>
            <a:picLocks noChangeAspect="1" noChangeArrowheads="1"/>
          </p:cNvPicPr>
          <p:nvPr/>
        </p:nvPicPr>
        <p:blipFill>
          <a:blip r:embed="rId3" cstate="print"/>
          <a:srcRect/>
          <a:stretch>
            <a:fillRect/>
          </a:stretch>
        </p:blipFill>
        <p:spPr bwMode="auto">
          <a:xfrm>
            <a:off x="323528" y="3429000"/>
            <a:ext cx="4582909" cy="576064"/>
          </a:xfrm>
          <a:prstGeom prst="rect">
            <a:avLst/>
          </a:prstGeom>
          <a:noFill/>
          <a:ln w="9525">
            <a:noFill/>
            <a:miter lim="800000"/>
            <a:headEnd/>
            <a:tailEnd/>
          </a:ln>
        </p:spPr>
      </p:pic>
      <p:pic>
        <p:nvPicPr>
          <p:cNvPr id="68611" name="Picture 3"/>
          <p:cNvPicPr>
            <a:picLocks noChangeAspect="1" noChangeArrowheads="1"/>
          </p:cNvPicPr>
          <p:nvPr/>
        </p:nvPicPr>
        <p:blipFill>
          <a:blip r:embed="rId4" cstate="print"/>
          <a:srcRect/>
          <a:stretch>
            <a:fillRect/>
          </a:stretch>
        </p:blipFill>
        <p:spPr bwMode="auto">
          <a:xfrm>
            <a:off x="5364088" y="1268760"/>
            <a:ext cx="3182754" cy="2448272"/>
          </a:xfrm>
          <a:prstGeom prst="rect">
            <a:avLst/>
          </a:prstGeom>
          <a:noFill/>
          <a:ln w="9525">
            <a:noFill/>
            <a:miter lim="800000"/>
            <a:headEnd/>
            <a:tailEnd/>
          </a:ln>
        </p:spPr>
      </p:pic>
      <p:pic>
        <p:nvPicPr>
          <p:cNvPr id="68612" name="Picture 4"/>
          <p:cNvPicPr>
            <a:picLocks noChangeAspect="1" noChangeArrowheads="1"/>
          </p:cNvPicPr>
          <p:nvPr/>
        </p:nvPicPr>
        <p:blipFill>
          <a:blip r:embed="rId5" cstate="print"/>
          <a:srcRect/>
          <a:stretch>
            <a:fillRect/>
          </a:stretch>
        </p:blipFill>
        <p:spPr bwMode="auto">
          <a:xfrm>
            <a:off x="467544" y="4005064"/>
            <a:ext cx="2481405" cy="1852414"/>
          </a:xfrm>
          <a:prstGeom prst="rect">
            <a:avLst/>
          </a:prstGeom>
          <a:noFill/>
          <a:ln w="9525">
            <a:noFill/>
            <a:miter lim="800000"/>
            <a:headEnd/>
            <a:tailEnd/>
          </a:ln>
        </p:spPr>
      </p:pic>
      <p:pic>
        <p:nvPicPr>
          <p:cNvPr id="68613" name="Picture 5"/>
          <p:cNvPicPr>
            <a:picLocks noChangeAspect="1" noChangeArrowheads="1"/>
          </p:cNvPicPr>
          <p:nvPr/>
        </p:nvPicPr>
        <p:blipFill>
          <a:blip r:embed="rId6" cstate="print"/>
          <a:srcRect/>
          <a:stretch>
            <a:fillRect/>
          </a:stretch>
        </p:blipFill>
        <p:spPr bwMode="auto">
          <a:xfrm>
            <a:off x="3275856" y="4077072"/>
            <a:ext cx="5676046" cy="1678401"/>
          </a:xfrm>
          <a:prstGeom prst="rect">
            <a:avLst/>
          </a:prstGeom>
          <a:noFill/>
          <a:ln w="9525">
            <a:noFill/>
            <a:miter lim="800000"/>
            <a:headEnd/>
            <a:tailEnd/>
          </a:ln>
        </p:spPr>
      </p:pic>
      <p:sp>
        <p:nvSpPr>
          <p:cNvPr id="22" name="CasellaDiTesto 21"/>
          <p:cNvSpPr txBox="1"/>
          <p:nvPr/>
        </p:nvSpPr>
        <p:spPr>
          <a:xfrm>
            <a:off x="3563888" y="5805264"/>
            <a:ext cx="5364088" cy="646331"/>
          </a:xfrm>
          <a:prstGeom prst="rect">
            <a:avLst/>
          </a:prstGeom>
          <a:noFill/>
        </p:spPr>
        <p:txBody>
          <a:bodyPr wrap="square" rtlCol="0">
            <a:spAutoFit/>
          </a:bodyPr>
          <a:lstStyle/>
          <a:p>
            <a:r>
              <a:rPr lang="en-GB" dirty="0" smtClean="0">
                <a:sym typeface="Symbol"/>
              </a:rPr>
              <a:t>=1550 nm, </a:t>
            </a:r>
            <a:r>
              <a:rPr lang="en-GB" dirty="0" err="1" smtClean="0">
                <a:sym typeface="Symbol"/>
              </a:rPr>
              <a:t>LiDAR</a:t>
            </a:r>
            <a:r>
              <a:rPr lang="en-GB" dirty="0" smtClean="0">
                <a:sym typeface="Symbol"/>
              </a:rPr>
              <a:t>, time of flight TOF  WD ~115 m with a depth resolution of 3 mm.  </a:t>
            </a:r>
            <a:endParaRPr lang="en-GB"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359791" y="72355"/>
            <a:ext cx="8748713" cy="1268413"/>
          </a:xfrm>
          <a:prstGeom prst="rect">
            <a:avLst/>
          </a:prstGeom>
        </p:spPr>
        <p:txBody>
          <a:bodyPr/>
          <a:lstStyle/>
          <a:p>
            <a:pPr marL="714375" lvl="0">
              <a:defRPr/>
            </a:pPr>
            <a:r>
              <a:rPr lang="en-US" sz="3600" kern="0" dirty="0" smtClean="0">
                <a:solidFill>
                  <a:schemeClr val="tx1">
                    <a:alpha val="100000"/>
                  </a:schemeClr>
                </a:solidFill>
                <a:latin typeface="+mj-lt"/>
              </a:rPr>
              <a:t>Single photon emitter characterization </a:t>
            </a:r>
            <a:endParaRPr kumimoji="0" lang="en-US" sz="3600" b="0" i="0" u="none" strike="noStrike" kern="0" cap="none" spc="0" normalizeH="0" baseline="0" noProof="0" dirty="0" smtClean="0">
              <a:ln>
                <a:noFill/>
              </a:ln>
              <a:solidFill>
                <a:schemeClr val="tx1">
                  <a:alpha val="100000"/>
                </a:schemeClr>
              </a:solidFill>
              <a:effectLst/>
              <a:uLnTx/>
              <a:uFillTx/>
              <a:latin typeface="+mj-lt"/>
            </a:endParaRPr>
          </a:p>
        </p:txBody>
      </p:sp>
      <p:sp>
        <p:nvSpPr>
          <p:cNvPr id="65" name="Segnaposto piè di pagina 64"/>
          <p:cNvSpPr>
            <a:spLocks noGrp="1"/>
          </p:cNvSpPr>
          <p:nvPr>
            <p:ph type="ftr" sz="quarter" idx="11"/>
          </p:nvPr>
        </p:nvSpPr>
        <p:spPr/>
        <p:txBody>
          <a:bodyPr/>
          <a:lstStyle/>
          <a:p>
            <a:r>
              <a:rPr lang="it-IT" smtClean="0"/>
              <a:t>A. Gaggero, 01/10/2020, Genova</a:t>
            </a:r>
            <a:endParaRPr lang="en-US" dirty="0"/>
          </a:p>
        </p:txBody>
      </p:sp>
      <p:pic>
        <p:nvPicPr>
          <p:cNvPr id="67" name="Immagine 66" descr="2_g2-measurement 2.jpg"/>
          <p:cNvPicPr>
            <a:picLocks noChangeAspect="1"/>
          </p:cNvPicPr>
          <p:nvPr/>
        </p:nvPicPr>
        <p:blipFill>
          <a:blip r:embed="rId2" cstate="print"/>
          <a:stretch>
            <a:fillRect/>
          </a:stretch>
        </p:blipFill>
        <p:spPr>
          <a:xfrm>
            <a:off x="3491880" y="1124744"/>
            <a:ext cx="5406007" cy="2912736"/>
          </a:xfrm>
          <a:prstGeom prst="rect">
            <a:avLst/>
          </a:prstGeom>
        </p:spPr>
      </p:pic>
      <p:cxnSp>
        <p:nvCxnSpPr>
          <p:cNvPr id="36" name="Straight Arrow Connector 65"/>
          <p:cNvCxnSpPr/>
          <p:nvPr/>
        </p:nvCxnSpPr>
        <p:spPr>
          <a:xfrm>
            <a:off x="755328" y="5515992"/>
            <a:ext cx="3600450"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7" name="Straight Arrow Connector 66"/>
          <p:cNvCxnSpPr/>
          <p:nvPr/>
        </p:nvCxnSpPr>
        <p:spPr>
          <a:xfrm flipV="1">
            <a:off x="755328" y="3356992"/>
            <a:ext cx="0" cy="215900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7" name="Group 83"/>
          <p:cNvGrpSpPr>
            <a:grpSpLocks/>
          </p:cNvGrpSpPr>
          <p:nvPr/>
        </p:nvGrpSpPr>
        <p:grpSpPr bwMode="auto">
          <a:xfrm>
            <a:off x="1572394" y="3981897"/>
            <a:ext cx="166688" cy="1462087"/>
            <a:chOff x="3013434" y="4869160"/>
            <a:chExt cx="166066" cy="1461052"/>
          </a:xfrm>
        </p:grpSpPr>
        <p:sp>
          <p:nvSpPr>
            <p:cNvPr id="39" name="Freeform 69"/>
            <p:cNvSpPr/>
            <p:nvPr/>
          </p:nvSpPr>
          <p:spPr>
            <a:xfrm>
              <a:off x="3059300" y="4869160"/>
              <a:ext cx="72753" cy="1461052"/>
            </a:xfrm>
            <a:custGeom>
              <a:avLst/>
              <a:gdLst>
                <a:gd name="connsiteX0" fmla="*/ 0 w 1451114"/>
                <a:gd name="connsiteY0" fmla="*/ 2923760 h 2933699"/>
                <a:gd name="connsiteX1" fmla="*/ 725557 w 1451114"/>
                <a:gd name="connsiteY1" fmla="*/ 1656 h 2933699"/>
                <a:gd name="connsiteX2" fmla="*/ 1451114 w 1451114"/>
                <a:gd name="connsiteY2" fmla="*/ 2933699 h 2933699"/>
              </a:gdLst>
              <a:ahLst/>
              <a:cxnLst>
                <a:cxn ang="0">
                  <a:pos x="connsiteX0" y="connsiteY0"/>
                </a:cxn>
                <a:cxn ang="0">
                  <a:pos x="connsiteX1" y="connsiteY1"/>
                </a:cxn>
                <a:cxn ang="0">
                  <a:pos x="connsiteX2" y="connsiteY2"/>
                </a:cxn>
              </a:cxnLst>
              <a:rect l="l" t="t" r="r" b="b"/>
              <a:pathLst>
                <a:path w="1451114" h="2933699">
                  <a:moveTo>
                    <a:pt x="0" y="2923760"/>
                  </a:moveTo>
                  <a:cubicBezTo>
                    <a:pt x="241852" y="1461880"/>
                    <a:pt x="483705" y="0"/>
                    <a:pt x="725557" y="1656"/>
                  </a:cubicBezTo>
                  <a:cubicBezTo>
                    <a:pt x="967409" y="3313"/>
                    <a:pt x="1209261" y="1468506"/>
                    <a:pt x="1451114" y="2933699"/>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cxnSp>
          <p:nvCxnSpPr>
            <p:cNvPr id="40" name="Straight Connector 70"/>
            <p:cNvCxnSpPr/>
            <p:nvPr/>
          </p:nvCxnSpPr>
          <p:spPr>
            <a:xfrm flipH="1">
              <a:off x="3013434" y="6322281"/>
              <a:ext cx="47447"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1" name="Straight Connector 71"/>
            <p:cNvCxnSpPr/>
            <p:nvPr/>
          </p:nvCxnSpPr>
          <p:spPr>
            <a:xfrm flipH="1">
              <a:off x="3132053" y="6322281"/>
              <a:ext cx="47447"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12" name="Group 84"/>
          <p:cNvGrpSpPr>
            <a:grpSpLocks/>
          </p:cNvGrpSpPr>
          <p:nvPr/>
        </p:nvGrpSpPr>
        <p:grpSpPr bwMode="auto">
          <a:xfrm>
            <a:off x="2339157" y="3981897"/>
            <a:ext cx="166687" cy="1462087"/>
            <a:chOff x="3013434" y="4869160"/>
            <a:chExt cx="166066" cy="1461052"/>
          </a:xfrm>
        </p:grpSpPr>
        <p:sp>
          <p:nvSpPr>
            <p:cNvPr id="43" name="Freeform 85"/>
            <p:cNvSpPr/>
            <p:nvPr/>
          </p:nvSpPr>
          <p:spPr>
            <a:xfrm>
              <a:off x="3059299" y="4869160"/>
              <a:ext cx="72753" cy="1461052"/>
            </a:xfrm>
            <a:custGeom>
              <a:avLst/>
              <a:gdLst>
                <a:gd name="connsiteX0" fmla="*/ 0 w 1451114"/>
                <a:gd name="connsiteY0" fmla="*/ 2923760 h 2933699"/>
                <a:gd name="connsiteX1" fmla="*/ 725557 w 1451114"/>
                <a:gd name="connsiteY1" fmla="*/ 1656 h 2933699"/>
                <a:gd name="connsiteX2" fmla="*/ 1451114 w 1451114"/>
                <a:gd name="connsiteY2" fmla="*/ 2933699 h 2933699"/>
              </a:gdLst>
              <a:ahLst/>
              <a:cxnLst>
                <a:cxn ang="0">
                  <a:pos x="connsiteX0" y="connsiteY0"/>
                </a:cxn>
                <a:cxn ang="0">
                  <a:pos x="connsiteX1" y="connsiteY1"/>
                </a:cxn>
                <a:cxn ang="0">
                  <a:pos x="connsiteX2" y="connsiteY2"/>
                </a:cxn>
              </a:cxnLst>
              <a:rect l="l" t="t" r="r" b="b"/>
              <a:pathLst>
                <a:path w="1451114" h="2933699">
                  <a:moveTo>
                    <a:pt x="0" y="2923760"/>
                  </a:moveTo>
                  <a:cubicBezTo>
                    <a:pt x="241852" y="1461880"/>
                    <a:pt x="483705" y="0"/>
                    <a:pt x="725557" y="1656"/>
                  </a:cubicBezTo>
                  <a:cubicBezTo>
                    <a:pt x="967409" y="3313"/>
                    <a:pt x="1209261" y="1468506"/>
                    <a:pt x="1451114" y="2933699"/>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cxnSp>
          <p:nvCxnSpPr>
            <p:cNvPr id="44" name="Straight Connector 86"/>
            <p:cNvCxnSpPr/>
            <p:nvPr/>
          </p:nvCxnSpPr>
          <p:spPr>
            <a:xfrm flipH="1">
              <a:off x="3013434" y="6322281"/>
              <a:ext cx="47448"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5" name="Straight Connector 87"/>
            <p:cNvCxnSpPr/>
            <p:nvPr/>
          </p:nvCxnSpPr>
          <p:spPr>
            <a:xfrm flipH="1">
              <a:off x="3132052" y="6322281"/>
              <a:ext cx="47448"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15" name="Group 88"/>
          <p:cNvGrpSpPr>
            <a:grpSpLocks/>
          </p:cNvGrpSpPr>
          <p:nvPr/>
        </p:nvGrpSpPr>
        <p:grpSpPr bwMode="auto">
          <a:xfrm>
            <a:off x="3109094" y="3981897"/>
            <a:ext cx="166688" cy="1462087"/>
            <a:chOff x="3013434" y="4869160"/>
            <a:chExt cx="166066" cy="1461052"/>
          </a:xfrm>
        </p:grpSpPr>
        <p:sp>
          <p:nvSpPr>
            <p:cNvPr id="47" name="Freeform 89"/>
            <p:cNvSpPr/>
            <p:nvPr/>
          </p:nvSpPr>
          <p:spPr>
            <a:xfrm>
              <a:off x="3059300" y="4869160"/>
              <a:ext cx="72753" cy="1461052"/>
            </a:xfrm>
            <a:custGeom>
              <a:avLst/>
              <a:gdLst>
                <a:gd name="connsiteX0" fmla="*/ 0 w 1451114"/>
                <a:gd name="connsiteY0" fmla="*/ 2923760 h 2933699"/>
                <a:gd name="connsiteX1" fmla="*/ 725557 w 1451114"/>
                <a:gd name="connsiteY1" fmla="*/ 1656 h 2933699"/>
                <a:gd name="connsiteX2" fmla="*/ 1451114 w 1451114"/>
                <a:gd name="connsiteY2" fmla="*/ 2933699 h 2933699"/>
              </a:gdLst>
              <a:ahLst/>
              <a:cxnLst>
                <a:cxn ang="0">
                  <a:pos x="connsiteX0" y="connsiteY0"/>
                </a:cxn>
                <a:cxn ang="0">
                  <a:pos x="connsiteX1" y="connsiteY1"/>
                </a:cxn>
                <a:cxn ang="0">
                  <a:pos x="connsiteX2" y="connsiteY2"/>
                </a:cxn>
              </a:cxnLst>
              <a:rect l="l" t="t" r="r" b="b"/>
              <a:pathLst>
                <a:path w="1451114" h="2933699">
                  <a:moveTo>
                    <a:pt x="0" y="2923760"/>
                  </a:moveTo>
                  <a:cubicBezTo>
                    <a:pt x="241852" y="1461880"/>
                    <a:pt x="483705" y="0"/>
                    <a:pt x="725557" y="1656"/>
                  </a:cubicBezTo>
                  <a:cubicBezTo>
                    <a:pt x="967409" y="3313"/>
                    <a:pt x="1209261" y="1468506"/>
                    <a:pt x="1451114" y="2933699"/>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cxnSp>
          <p:nvCxnSpPr>
            <p:cNvPr id="48" name="Straight Connector 90"/>
            <p:cNvCxnSpPr/>
            <p:nvPr/>
          </p:nvCxnSpPr>
          <p:spPr>
            <a:xfrm flipH="1">
              <a:off x="3013434" y="6322281"/>
              <a:ext cx="47447"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9" name="Straight Connector 91"/>
            <p:cNvCxnSpPr/>
            <p:nvPr/>
          </p:nvCxnSpPr>
          <p:spPr>
            <a:xfrm flipH="1">
              <a:off x="3132053" y="6322281"/>
              <a:ext cx="47447"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16" name="Group 92"/>
          <p:cNvGrpSpPr>
            <a:grpSpLocks/>
          </p:cNvGrpSpPr>
          <p:nvPr/>
        </p:nvGrpSpPr>
        <p:grpSpPr bwMode="auto">
          <a:xfrm>
            <a:off x="3901257" y="3981897"/>
            <a:ext cx="166687" cy="1462087"/>
            <a:chOff x="3013434" y="4869160"/>
            <a:chExt cx="166066" cy="1461052"/>
          </a:xfrm>
        </p:grpSpPr>
        <p:sp>
          <p:nvSpPr>
            <p:cNvPr id="51" name="Freeform 93"/>
            <p:cNvSpPr/>
            <p:nvPr/>
          </p:nvSpPr>
          <p:spPr>
            <a:xfrm>
              <a:off x="3059299" y="4869160"/>
              <a:ext cx="72753" cy="1461052"/>
            </a:xfrm>
            <a:custGeom>
              <a:avLst/>
              <a:gdLst>
                <a:gd name="connsiteX0" fmla="*/ 0 w 1451114"/>
                <a:gd name="connsiteY0" fmla="*/ 2923760 h 2933699"/>
                <a:gd name="connsiteX1" fmla="*/ 725557 w 1451114"/>
                <a:gd name="connsiteY1" fmla="*/ 1656 h 2933699"/>
                <a:gd name="connsiteX2" fmla="*/ 1451114 w 1451114"/>
                <a:gd name="connsiteY2" fmla="*/ 2933699 h 2933699"/>
              </a:gdLst>
              <a:ahLst/>
              <a:cxnLst>
                <a:cxn ang="0">
                  <a:pos x="connsiteX0" y="connsiteY0"/>
                </a:cxn>
                <a:cxn ang="0">
                  <a:pos x="connsiteX1" y="connsiteY1"/>
                </a:cxn>
                <a:cxn ang="0">
                  <a:pos x="connsiteX2" y="connsiteY2"/>
                </a:cxn>
              </a:cxnLst>
              <a:rect l="l" t="t" r="r" b="b"/>
              <a:pathLst>
                <a:path w="1451114" h="2933699">
                  <a:moveTo>
                    <a:pt x="0" y="2923760"/>
                  </a:moveTo>
                  <a:cubicBezTo>
                    <a:pt x="241852" y="1461880"/>
                    <a:pt x="483705" y="0"/>
                    <a:pt x="725557" y="1656"/>
                  </a:cubicBezTo>
                  <a:cubicBezTo>
                    <a:pt x="967409" y="3313"/>
                    <a:pt x="1209261" y="1468506"/>
                    <a:pt x="1451114" y="2933699"/>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cxnSp>
          <p:nvCxnSpPr>
            <p:cNvPr id="52" name="Straight Connector 94"/>
            <p:cNvCxnSpPr/>
            <p:nvPr/>
          </p:nvCxnSpPr>
          <p:spPr>
            <a:xfrm flipH="1">
              <a:off x="3013434" y="6322281"/>
              <a:ext cx="47448"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3" name="Straight Connector 95"/>
            <p:cNvCxnSpPr/>
            <p:nvPr/>
          </p:nvCxnSpPr>
          <p:spPr>
            <a:xfrm flipH="1">
              <a:off x="3132052" y="6322281"/>
              <a:ext cx="47448"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54" name="TextBox 97"/>
          <p:cNvSpPr txBox="1">
            <a:spLocks noChangeArrowheads="1"/>
          </p:cNvSpPr>
          <p:nvPr/>
        </p:nvSpPr>
        <p:spPr bwMode="auto">
          <a:xfrm>
            <a:off x="4283968" y="4869160"/>
            <a:ext cx="1600200" cy="369887"/>
          </a:xfrm>
          <a:prstGeom prst="rect">
            <a:avLst/>
          </a:prstGeom>
          <a:noFill/>
          <a:ln w="9525">
            <a:noFill/>
            <a:miter lim="800000"/>
            <a:headEnd/>
            <a:tailEnd/>
          </a:ln>
        </p:spPr>
        <p:txBody>
          <a:bodyPr wrap="none">
            <a:spAutoFit/>
          </a:bodyPr>
          <a:lstStyle/>
          <a:p>
            <a:r>
              <a:rPr lang="en-US" dirty="0">
                <a:solidFill>
                  <a:srgbClr val="02020E"/>
                </a:solidFill>
              </a:rPr>
              <a:t>Frequency = f</a:t>
            </a:r>
          </a:p>
        </p:txBody>
      </p:sp>
      <p:cxnSp>
        <p:nvCxnSpPr>
          <p:cNvPr id="55" name="Straight Connector 99"/>
          <p:cNvCxnSpPr/>
          <p:nvPr/>
        </p:nvCxnSpPr>
        <p:spPr>
          <a:xfrm>
            <a:off x="755328" y="3981897"/>
            <a:ext cx="3276000" cy="0"/>
          </a:xfrm>
          <a:prstGeom prst="line">
            <a:avLst/>
          </a:prstGeom>
          <a:ln w="19050">
            <a:solidFill>
              <a:srgbClr val="02020E"/>
            </a:solidFill>
            <a:prstDash val="sysDot"/>
          </a:ln>
        </p:spPr>
        <p:style>
          <a:lnRef idx="1">
            <a:schemeClr val="accent1"/>
          </a:lnRef>
          <a:fillRef idx="0">
            <a:schemeClr val="accent1"/>
          </a:fillRef>
          <a:effectRef idx="0">
            <a:schemeClr val="accent1"/>
          </a:effectRef>
          <a:fontRef idx="minor">
            <a:schemeClr val="tx1"/>
          </a:fontRef>
        </p:style>
      </p:cxnSp>
      <p:sp>
        <p:nvSpPr>
          <p:cNvPr id="56" name="TextBox 100"/>
          <p:cNvSpPr txBox="1">
            <a:spLocks noChangeArrowheads="1"/>
          </p:cNvSpPr>
          <p:nvPr/>
        </p:nvSpPr>
        <p:spPr bwMode="auto">
          <a:xfrm rot="16200000">
            <a:off x="-417835" y="4386387"/>
            <a:ext cx="1852613" cy="369887"/>
          </a:xfrm>
          <a:prstGeom prst="rect">
            <a:avLst/>
          </a:prstGeom>
          <a:noFill/>
          <a:ln w="9525">
            <a:noFill/>
            <a:miter lim="800000"/>
            <a:headEnd/>
            <a:tailEnd/>
          </a:ln>
        </p:spPr>
        <p:txBody>
          <a:bodyPr wrap="none">
            <a:spAutoFit/>
          </a:bodyPr>
          <a:lstStyle/>
          <a:p>
            <a:r>
              <a:rPr lang="en-US" dirty="0"/>
              <a:t># of coincidence</a:t>
            </a:r>
          </a:p>
        </p:txBody>
      </p:sp>
      <p:cxnSp>
        <p:nvCxnSpPr>
          <p:cNvPr id="58" name="Straight Connector 102"/>
          <p:cNvCxnSpPr/>
          <p:nvPr/>
        </p:nvCxnSpPr>
        <p:spPr>
          <a:xfrm flipV="1">
            <a:off x="1691457" y="5442397"/>
            <a:ext cx="647700" cy="0"/>
          </a:xfrm>
          <a:prstGeom prst="line">
            <a:avLst/>
          </a:prstGeom>
          <a:ln w="28575">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59" name="Straight Connector 103"/>
          <p:cNvCxnSpPr/>
          <p:nvPr/>
        </p:nvCxnSpPr>
        <p:spPr>
          <a:xfrm flipV="1">
            <a:off x="2483619" y="5442397"/>
            <a:ext cx="647700" cy="0"/>
          </a:xfrm>
          <a:prstGeom prst="line">
            <a:avLst/>
          </a:prstGeom>
          <a:ln w="28575">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60" name="Straight Connector 104"/>
          <p:cNvCxnSpPr/>
          <p:nvPr/>
        </p:nvCxnSpPr>
        <p:spPr>
          <a:xfrm flipV="1">
            <a:off x="3275782" y="5442397"/>
            <a:ext cx="647700" cy="0"/>
          </a:xfrm>
          <a:prstGeom prst="line">
            <a:avLst/>
          </a:prstGeom>
          <a:ln w="28575">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62" name="Connettore 1 61"/>
          <p:cNvCxnSpPr/>
          <p:nvPr/>
        </p:nvCxnSpPr>
        <p:spPr>
          <a:xfrm>
            <a:off x="755576" y="3573016"/>
            <a:ext cx="3240000" cy="0"/>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sp>
        <p:nvSpPr>
          <p:cNvPr id="64" name="TextBox 97"/>
          <p:cNvSpPr txBox="1">
            <a:spLocks noChangeArrowheads="1"/>
          </p:cNvSpPr>
          <p:nvPr/>
        </p:nvSpPr>
        <p:spPr bwMode="auto">
          <a:xfrm>
            <a:off x="3995936" y="3429000"/>
            <a:ext cx="524503" cy="369332"/>
          </a:xfrm>
          <a:prstGeom prst="rect">
            <a:avLst/>
          </a:prstGeom>
          <a:noFill/>
          <a:ln w="9525">
            <a:noFill/>
            <a:miter lim="800000"/>
            <a:headEnd/>
            <a:tailEnd/>
          </a:ln>
        </p:spPr>
        <p:txBody>
          <a:bodyPr wrap="none">
            <a:spAutoFit/>
          </a:bodyPr>
          <a:lstStyle/>
          <a:p>
            <a:r>
              <a:rPr lang="en-US" dirty="0" smtClean="0">
                <a:solidFill>
                  <a:srgbClr val="02020E"/>
                </a:solidFill>
              </a:rPr>
              <a:t>CW</a:t>
            </a:r>
            <a:endParaRPr lang="en-US" dirty="0">
              <a:solidFill>
                <a:srgbClr val="02020E"/>
              </a:solidFill>
            </a:endParaRPr>
          </a:p>
        </p:txBody>
      </p:sp>
      <p:sp>
        <p:nvSpPr>
          <p:cNvPr id="68" name="CasellaDiTesto 67"/>
          <p:cNvSpPr txBox="1"/>
          <p:nvPr/>
        </p:nvSpPr>
        <p:spPr>
          <a:xfrm>
            <a:off x="467544" y="1844824"/>
            <a:ext cx="3312368" cy="954107"/>
          </a:xfrm>
          <a:prstGeom prst="rect">
            <a:avLst/>
          </a:prstGeom>
          <a:noFill/>
        </p:spPr>
        <p:txBody>
          <a:bodyPr wrap="square" rtlCol="0">
            <a:spAutoFit/>
          </a:bodyPr>
          <a:lstStyle/>
          <a:p>
            <a:r>
              <a:rPr lang="en-US" sz="2800" dirty="0" smtClean="0"/>
              <a:t>Source 1: </a:t>
            </a:r>
          </a:p>
          <a:p>
            <a:r>
              <a:rPr lang="en-US" sz="2800" dirty="0" smtClean="0"/>
              <a:t>CW or Pulsed Laser</a:t>
            </a:r>
            <a:endParaRPr lang="en-US" sz="2800" dirty="0"/>
          </a:p>
        </p:txBody>
      </p:sp>
      <p:grpSp>
        <p:nvGrpSpPr>
          <p:cNvPr id="69" name="Group 83"/>
          <p:cNvGrpSpPr>
            <a:grpSpLocks/>
          </p:cNvGrpSpPr>
          <p:nvPr/>
        </p:nvGrpSpPr>
        <p:grpSpPr bwMode="auto">
          <a:xfrm>
            <a:off x="793676" y="3976489"/>
            <a:ext cx="166688" cy="1462087"/>
            <a:chOff x="3013434" y="4869160"/>
            <a:chExt cx="166066" cy="1461052"/>
          </a:xfrm>
        </p:grpSpPr>
        <p:sp>
          <p:nvSpPr>
            <p:cNvPr id="70" name="Freeform 69"/>
            <p:cNvSpPr/>
            <p:nvPr/>
          </p:nvSpPr>
          <p:spPr>
            <a:xfrm>
              <a:off x="3059300" y="4869160"/>
              <a:ext cx="72753" cy="1461052"/>
            </a:xfrm>
            <a:custGeom>
              <a:avLst/>
              <a:gdLst>
                <a:gd name="connsiteX0" fmla="*/ 0 w 1451114"/>
                <a:gd name="connsiteY0" fmla="*/ 2923760 h 2933699"/>
                <a:gd name="connsiteX1" fmla="*/ 725557 w 1451114"/>
                <a:gd name="connsiteY1" fmla="*/ 1656 h 2933699"/>
                <a:gd name="connsiteX2" fmla="*/ 1451114 w 1451114"/>
                <a:gd name="connsiteY2" fmla="*/ 2933699 h 2933699"/>
              </a:gdLst>
              <a:ahLst/>
              <a:cxnLst>
                <a:cxn ang="0">
                  <a:pos x="connsiteX0" y="connsiteY0"/>
                </a:cxn>
                <a:cxn ang="0">
                  <a:pos x="connsiteX1" y="connsiteY1"/>
                </a:cxn>
                <a:cxn ang="0">
                  <a:pos x="connsiteX2" y="connsiteY2"/>
                </a:cxn>
              </a:cxnLst>
              <a:rect l="l" t="t" r="r" b="b"/>
              <a:pathLst>
                <a:path w="1451114" h="2933699">
                  <a:moveTo>
                    <a:pt x="0" y="2923760"/>
                  </a:moveTo>
                  <a:cubicBezTo>
                    <a:pt x="241852" y="1461880"/>
                    <a:pt x="483705" y="0"/>
                    <a:pt x="725557" y="1656"/>
                  </a:cubicBezTo>
                  <a:cubicBezTo>
                    <a:pt x="967409" y="3313"/>
                    <a:pt x="1209261" y="1468506"/>
                    <a:pt x="1451114" y="2933699"/>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cxnSp>
          <p:nvCxnSpPr>
            <p:cNvPr id="71" name="Straight Connector 70"/>
            <p:cNvCxnSpPr/>
            <p:nvPr/>
          </p:nvCxnSpPr>
          <p:spPr>
            <a:xfrm flipH="1">
              <a:off x="3013434" y="6322281"/>
              <a:ext cx="47447"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flipH="1">
              <a:off x="3132053" y="6322281"/>
              <a:ext cx="47447"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cxnSp>
        <p:nvCxnSpPr>
          <p:cNvPr id="73" name="Straight Connector 102"/>
          <p:cNvCxnSpPr/>
          <p:nvPr/>
        </p:nvCxnSpPr>
        <p:spPr>
          <a:xfrm flipV="1">
            <a:off x="912739" y="5436989"/>
            <a:ext cx="647700" cy="0"/>
          </a:xfrm>
          <a:prstGeom prst="line">
            <a:avLst/>
          </a:prstGeom>
          <a:ln w="28575">
            <a:solidFill>
              <a:srgbClr val="FF0000"/>
            </a:solidFill>
          </a:ln>
        </p:spPr>
        <p:style>
          <a:lnRef idx="2">
            <a:schemeClr val="accent1"/>
          </a:lnRef>
          <a:fillRef idx="0">
            <a:schemeClr val="accent1"/>
          </a:fillRef>
          <a:effectRef idx="1">
            <a:schemeClr val="accent1"/>
          </a:effectRef>
          <a:fontRef idx="minor">
            <a:schemeClr val="tx1"/>
          </a:fontRef>
        </p:style>
      </p:cxnSp>
      <p:sp>
        <p:nvSpPr>
          <p:cNvPr id="74" name="TextBox 101"/>
          <p:cNvSpPr txBox="1">
            <a:spLocks noChangeArrowheads="1"/>
          </p:cNvSpPr>
          <p:nvPr/>
        </p:nvSpPr>
        <p:spPr bwMode="auto">
          <a:xfrm>
            <a:off x="1691680" y="5733256"/>
            <a:ext cx="1624013" cy="369888"/>
          </a:xfrm>
          <a:prstGeom prst="rect">
            <a:avLst/>
          </a:prstGeom>
          <a:noFill/>
          <a:ln w="9525">
            <a:noFill/>
            <a:miter lim="800000"/>
            <a:headEnd/>
            <a:tailEnd/>
          </a:ln>
        </p:spPr>
        <p:txBody>
          <a:bodyPr wrap="none">
            <a:spAutoFit/>
          </a:bodyPr>
          <a:lstStyle/>
          <a:p>
            <a:r>
              <a:rPr lang="en-US" dirty="0"/>
              <a:t>Time delay (</a:t>
            </a:r>
            <a:r>
              <a:rPr lang="en-US" dirty="0">
                <a:sym typeface="Symbol" pitchFamily="18" charset="2"/>
              </a:rPr>
              <a:t></a:t>
            </a:r>
            <a:r>
              <a:rPr lang="en-US" dirty="0"/>
              <a:t>)</a:t>
            </a:r>
          </a:p>
        </p:txBody>
      </p:sp>
      <p:sp>
        <p:nvSpPr>
          <p:cNvPr id="75" name="TextBox 100"/>
          <p:cNvSpPr txBox="1">
            <a:spLocks noChangeArrowheads="1"/>
          </p:cNvSpPr>
          <p:nvPr/>
        </p:nvSpPr>
        <p:spPr bwMode="auto">
          <a:xfrm>
            <a:off x="2267744" y="5517232"/>
            <a:ext cx="290464" cy="369332"/>
          </a:xfrm>
          <a:prstGeom prst="rect">
            <a:avLst/>
          </a:prstGeom>
          <a:noFill/>
          <a:ln w="9525">
            <a:noFill/>
            <a:miter lim="800000"/>
            <a:headEnd/>
            <a:tailEnd/>
          </a:ln>
        </p:spPr>
        <p:txBody>
          <a:bodyPr wrap="none">
            <a:spAutoFit/>
          </a:bodyPr>
          <a:lstStyle/>
          <a:p>
            <a:r>
              <a:rPr lang="en-US" dirty="0" smtClean="0"/>
              <a:t>0</a:t>
            </a:r>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Immagine 42" descr="2_g2-measurement 2.jpg"/>
          <p:cNvPicPr>
            <a:picLocks noChangeAspect="1"/>
          </p:cNvPicPr>
          <p:nvPr/>
        </p:nvPicPr>
        <p:blipFill>
          <a:blip r:embed="rId2" cstate="print"/>
          <a:stretch>
            <a:fillRect/>
          </a:stretch>
        </p:blipFill>
        <p:spPr>
          <a:xfrm>
            <a:off x="3491880" y="1124744"/>
            <a:ext cx="5406007" cy="2912736"/>
          </a:xfrm>
          <a:prstGeom prst="rect">
            <a:avLst/>
          </a:prstGeom>
        </p:spPr>
      </p:pic>
      <p:sp>
        <p:nvSpPr>
          <p:cNvPr id="5" name="Title 1"/>
          <p:cNvSpPr txBox="1">
            <a:spLocks/>
          </p:cNvSpPr>
          <p:nvPr/>
        </p:nvSpPr>
        <p:spPr>
          <a:xfrm>
            <a:off x="359791" y="72355"/>
            <a:ext cx="8748713" cy="1268413"/>
          </a:xfrm>
          <a:prstGeom prst="rect">
            <a:avLst/>
          </a:prstGeom>
        </p:spPr>
        <p:txBody>
          <a:bodyPr/>
          <a:lstStyle/>
          <a:p>
            <a:pPr marL="714375" lvl="0">
              <a:defRPr/>
            </a:pPr>
            <a:r>
              <a:rPr lang="en-US" sz="3600" kern="0" dirty="0" smtClean="0">
                <a:solidFill>
                  <a:schemeClr val="tx1">
                    <a:alpha val="100000"/>
                  </a:schemeClr>
                </a:solidFill>
                <a:latin typeface="+mj-lt"/>
              </a:rPr>
              <a:t>Single photon emitter characterization </a:t>
            </a:r>
            <a:endParaRPr kumimoji="0" lang="en-US" sz="3600" b="0" i="0" u="none" strike="noStrike" kern="0" cap="none" spc="0" normalizeH="0" baseline="0" noProof="0" dirty="0" smtClean="0">
              <a:ln>
                <a:noFill/>
              </a:ln>
              <a:solidFill>
                <a:schemeClr val="tx1">
                  <a:alpha val="100000"/>
                </a:schemeClr>
              </a:solidFill>
              <a:effectLst/>
              <a:uLnTx/>
              <a:uFillTx/>
              <a:latin typeface="+mj-lt"/>
            </a:endParaRPr>
          </a:p>
        </p:txBody>
      </p:sp>
      <p:sp>
        <p:nvSpPr>
          <p:cNvPr id="65" name="Segnaposto piè di pagina 64"/>
          <p:cNvSpPr>
            <a:spLocks noGrp="1"/>
          </p:cNvSpPr>
          <p:nvPr>
            <p:ph type="ftr" sz="quarter" idx="11"/>
          </p:nvPr>
        </p:nvSpPr>
        <p:spPr/>
        <p:txBody>
          <a:bodyPr/>
          <a:lstStyle/>
          <a:p>
            <a:r>
              <a:rPr lang="it-IT" smtClean="0"/>
              <a:t>A. Gaggero, 01/10/2020, Genova</a:t>
            </a:r>
            <a:endParaRPr lang="en-US" dirty="0"/>
          </a:p>
        </p:txBody>
      </p:sp>
      <p:cxnSp>
        <p:nvCxnSpPr>
          <p:cNvPr id="36" name="Straight Arrow Connector 65"/>
          <p:cNvCxnSpPr/>
          <p:nvPr/>
        </p:nvCxnSpPr>
        <p:spPr>
          <a:xfrm>
            <a:off x="755328" y="5515992"/>
            <a:ext cx="3600450"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7" name="Straight Arrow Connector 66"/>
          <p:cNvCxnSpPr/>
          <p:nvPr/>
        </p:nvCxnSpPr>
        <p:spPr>
          <a:xfrm flipV="1">
            <a:off x="755328" y="3356992"/>
            <a:ext cx="0" cy="215900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2" name="Group 83"/>
          <p:cNvGrpSpPr>
            <a:grpSpLocks/>
          </p:cNvGrpSpPr>
          <p:nvPr/>
        </p:nvGrpSpPr>
        <p:grpSpPr bwMode="auto">
          <a:xfrm>
            <a:off x="1572394" y="3981897"/>
            <a:ext cx="166688" cy="1462087"/>
            <a:chOff x="3013434" y="4869160"/>
            <a:chExt cx="166066" cy="1461052"/>
          </a:xfrm>
        </p:grpSpPr>
        <p:sp>
          <p:nvSpPr>
            <p:cNvPr id="39" name="Freeform 69"/>
            <p:cNvSpPr/>
            <p:nvPr/>
          </p:nvSpPr>
          <p:spPr>
            <a:xfrm>
              <a:off x="3059300" y="4869160"/>
              <a:ext cx="72753" cy="1461052"/>
            </a:xfrm>
            <a:custGeom>
              <a:avLst/>
              <a:gdLst>
                <a:gd name="connsiteX0" fmla="*/ 0 w 1451114"/>
                <a:gd name="connsiteY0" fmla="*/ 2923760 h 2933699"/>
                <a:gd name="connsiteX1" fmla="*/ 725557 w 1451114"/>
                <a:gd name="connsiteY1" fmla="*/ 1656 h 2933699"/>
                <a:gd name="connsiteX2" fmla="*/ 1451114 w 1451114"/>
                <a:gd name="connsiteY2" fmla="*/ 2933699 h 2933699"/>
              </a:gdLst>
              <a:ahLst/>
              <a:cxnLst>
                <a:cxn ang="0">
                  <a:pos x="connsiteX0" y="connsiteY0"/>
                </a:cxn>
                <a:cxn ang="0">
                  <a:pos x="connsiteX1" y="connsiteY1"/>
                </a:cxn>
                <a:cxn ang="0">
                  <a:pos x="connsiteX2" y="connsiteY2"/>
                </a:cxn>
              </a:cxnLst>
              <a:rect l="l" t="t" r="r" b="b"/>
              <a:pathLst>
                <a:path w="1451114" h="2933699">
                  <a:moveTo>
                    <a:pt x="0" y="2923760"/>
                  </a:moveTo>
                  <a:cubicBezTo>
                    <a:pt x="241852" y="1461880"/>
                    <a:pt x="483705" y="0"/>
                    <a:pt x="725557" y="1656"/>
                  </a:cubicBezTo>
                  <a:cubicBezTo>
                    <a:pt x="967409" y="3313"/>
                    <a:pt x="1209261" y="1468506"/>
                    <a:pt x="1451114" y="2933699"/>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cxnSp>
          <p:nvCxnSpPr>
            <p:cNvPr id="40" name="Straight Connector 70"/>
            <p:cNvCxnSpPr/>
            <p:nvPr/>
          </p:nvCxnSpPr>
          <p:spPr>
            <a:xfrm flipH="1">
              <a:off x="3013434" y="6322281"/>
              <a:ext cx="47447"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1" name="Straight Connector 71"/>
            <p:cNvCxnSpPr/>
            <p:nvPr/>
          </p:nvCxnSpPr>
          <p:spPr>
            <a:xfrm flipH="1">
              <a:off x="3132053" y="6322281"/>
              <a:ext cx="47447"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4" name="Group 88"/>
          <p:cNvGrpSpPr>
            <a:grpSpLocks/>
          </p:cNvGrpSpPr>
          <p:nvPr/>
        </p:nvGrpSpPr>
        <p:grpSpPr bwMode="auto">
          <a:xfrm>
            <a:off x="3109094" y="3981897"/>
            <a:ext cx="166688" cy="1462087"/>
            <a:chOff x="3013434" y="4869160"/>
            <a:chExt cx="166066" cy="1461052"/>
          </a:xfrm>
        </p:grpSpPr>
        <p:sp>
          <p:nvSpPr>
            <p:cNvPr id="47" name="Freeform 89"/>
            <p:cNvSpPr/>
            <p:nvPr/>
          </p:nvSpPr>
          <p:spPr>
            <a:xfrm>
              <a:off x="3059300" y="4869160"/>
              <a:ext cx="72753" cy="1461052"/>
            </a:xfrm>
            <a:custGeom>
              <a:avLst/>
              <a:gdLst>
                <a:gd name="connsiteX0" fmla="*/ 0 w 1451114"/>
                <a:gd name="connsiteY0" fmla="*/ 2923760 h 2933699"/>
                <a:gd name="connsiteX1" fmla="*/ 725557 w 1451114"/>
                <a:gd name="connsiteY1" fmla="*/ 1656 h 2933699"/>
                <a:gd name="connsiteX2" fmla="*/ 1451114 w 1451114"/>
                <a:gd name="connsiteY2" fmla="*/ 2933699 h 2933699"/>
              </a:gdLst>
              <a:ahLst/>
              <a:cxnLst>
                <a:cxn ang="0">
                  <a:pos x="connsiteX0" y="connsiteY0"/>
                </a:cxn>
                <a:cxn ang="0">
                  <a:pos x="connsiteX1" y="connsiteY1"/>
                </a:cxn>
                <a:cxn ang="0">
                  <a:pos x="connsiteX2" y="connsiteY2"/>
                </a:cxn>
              </a:cxnLst>
              <a:rect l="l" t="t" r="r" b="b"/>
              <a:pathLst>
                <a:path w="1451114" h="2933699">
                  <a:moveTo>
                    <a:pt x="0" y="2923760"/>
                  </a:moveTo>
                  <a:cubicBezTo>
                    <a:pt x="241852" y="1461880"/>
                    <a:pt x="483705" y="0"/>
                    <a:pt x="725557" y="1656"/>
                  </a:cubicBezTo>
                  <a:cubicBezTo>
                    <a:pt x="967409" y="3313"/>
                    <a:pt x="1209261" y="1468506"/>
                    <a:pt x="1451114" y="2933699"/>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cxnSp>
          <p:nvCxnSpPr>
            <p:cNvPr id="48" name="Straight Connector 90"/>
            <p:cNvCxnSpPr/>
            <p:nvPr/>
          </p:nvCxnSpPr>
          <p:spPr>
            <a:xfrm flipH="1">
              <a:off x="3013434" y="6322281"/>
              <a:ext cx="47447"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9" name="Straight Connector 91"/>
            <p:cNvCxnSpPr/>
            <p:nvPr/>
          </p:nvCxnSpPr>
          <p:spPr>
            <a:xfrm flipH="1">
              <a:off x="3132053" y="6322281"/>
              <a:ext cx="47447"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6" name="Group 92"/>
          <p:cNvGrpSpPr>
            <a:grpSpLocks/>
          </p:cNvGrpSpPr>
          <p:nvPr/>
        </p:nvGrpSpPr>
        <p:grpSpPr bwMode="auto">
          <a:xfrm>
            <a:off x="3901257" y="3981897"/>
            <a:ext cx="166687" cy="1462087"/>
            <a:chOff x="3013434" y="4869160"/>
            <a:chExt cx="166066" cy="1461052"/>
          </a:xfrm>
        </p:grpSpPr>
        <p:sp>
          <p:nvSpPr>
            <p:cNvPr id="51" name="Freeform 93"/>
            <p:cNvSpPr/>
            <p:nvPr/>
          </p:nvSpPr>
          <p:spPr>
            <a:xfrm>
              <a:off x="3059299" y="4869160"/>
              <a:ext cx="72753" cy="1461052"/>
            </a:xfrm>
            <a:custGeom>
              <a:avLst/>
              <a:gdLst>
                <a:gd name="connsiteX0" fmla="*/ 0 w 1451114"/>
                <a:gd name="connsiteY0" fmla="*/ 2923760 h 2933699"/>
                <a:gd name="connsiteX1" fmla="*/ 725557 w 1451114"/>
                <a:gd name="connsiteY1" fmla="*/ 1656 h 2933699"/>
                <a:gd name="connsiteX2" fmla="*/ 1451114 w 1451114"/>
                <a:gd name="connsiteY2" fmla="*/ 2933699 h 2933699"/>
              </a:gdLst>
              <a:ahLst/>
              <a:cxnLst>
                <a:cxn ang="0">
                  <a:pos x="connsiteX0" y="connsiteY0"/>
                </a:cxn>
                <a:cxn ang="0">
                  <a:pos x="connsiteX1" y="connsiteY1"/>
                </a:cxn>
                <a:cxn ang="0">
                  <a:pos x="connsiteX2" y="connsiteY2"/>
                </a:cxn>
              </a:cxnLst>
              <a:rect l="l" t="t" r="r" b="b"/>
              <a:pathLst>
                <a:path w="1451114" h="2933699">
                  <a:moveTo>
                    <a:pt x="0" y="2923760"/>
                  </a:moveTo>
                  <a:cubicBezTo>
                    <a:pt x="241852" y="1461880"/>
                    <a:pt x="483705" y="0"/>
                    <a:pt x="725557" y="1656"/>
                  </a:cubicBezTo>
                  <a:cubicBezTo>
                    <a:pt x="967409" y="3313"/>
                    <a:pt x="1209261" y="1468506"/>
                    <a:pt x="1451114" y="2933699"/>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cxnSp>
          <p:nvCxnSpPr>
            <p:cNvPr id="52" name="Straight Connector 94"/>
            <p:cNvCxnSpPr/>
            <p:nvPr/>
          </p:nvCxnSpPr>
          <p:spPr>
            <a:xfrm flipH="1">
              <a:off x="3013434" y="6322281"/>
              <a:ext cx="47448"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3" name="Straight Connector 95"/>
            <p:cNvCxnSpPr/>
            <p:nvPr/>
          </p:nvCxnSpPr>
          <p:spPr>
            <a:xfrm flipH="1">
              <a:off x="3132052" y="6322281"/>
              <a:ext cx="47448"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cxnSp>
        <p:nvCxnSpPr>
          <p:cNvPr id="55" name="Straight Connector 99"/>
          <p:cNvCxnSpPr/>
          <p:nvPr/>
        </p:nvCxnSpPr>
        <p:spPr>
          <a:xfrm>
            <a:off x="755328" y="3981897"/>
            <a:ext cx="3276000" cy="0"/>
          </a:xfrm>
          <a:prstGeom prst="line">
            <a:avLst/>
          </a:prstGeom>
          <a:ln w="19050">
            <a:solidFill>
              <a:srgbClr val="02020E"/>
            </a:solidFill>
            <a:prstDash val="sysDot"/>
          </a:ln>
        </p:spPr>
        <p:style>
          <a:lnRef idx="1">
            <a:schemeClr val="accent1"/>
          </a:lnRef>
          <a:fillRef idx="0">
            <a:schemeClr val="accent1"/>
          </a:fillRef>
          <a:effectRef idx="0">
            <a:schemeClr val="accent1"/>
          </a:effectRef>
          <a:fontRef idx="minor">
            <a:schemeClr val="tx1"/>
          </a:fontRef>
        </p:style>
      </p:cxnSp>
      <p:sp>
        <p:nvSpPr>
          <p:cNvPr id="56" name="TextBox 100"/>
          <p:cNvSpPr txBox="1">
            <a:spLocks noChangeArrowheads="1"/>
          </p:cNvSpPr>
          <p:nvPr/>
        </p:nvSpPr>
        <p:spPr bwMode="auto">
          <a:xfrm rot="16200000">
            <a:off x="-417835" y="4386387"/>
            <a:ext cx="1852613" cy="369887"/>
          </a:xfrm>
          <a:prstGeom prst="rect">
            <a:avLst/>
          </a:prstGeom>
          <a:noFill/>
          <a:ln w="9525">
            <a:noFill/>
            <a:miter lim="800000"/>
            <a:headEnd/>
            <a:tailEnd/>
          </a:ln>
        </p:spPr>
        <p:txBody>
          <a:bodyPr wrap="none">
            <a:spAutoFit/>
          </a:bodyPr>
          <a:lstStyle/>
          <a:p>
            <a:r>
              <a:rPr lang="en-US" dirty="0"/>
              <a:t># of coincidence</a:t>
            </a:r>
          </a:p>
        </p:txBody>
      </p:sp>
      <p:sp>
        <p:nvSpPr>
          <p:cNvPr id="57" name="TextBox 101"/>
          <p:cNvSpPr txBox="1">
            <a:spLocks noChangeArrowheads="1"/>
          </p:cNvSpPr>
          <p:nvPr/>
        </p:nvSpPr>
        <p:spPr bwMode="auto">
          <a:xfrm>
            <a:off x="1691680" y="5733256"/>
            <a:ext cx="1624013" cy="369888"/>
          </a:xfrm>
          <a:prstGeom prst="rect">
            <a:avLst/>
          </a:prstGeom>
          <a:noFill/>
          <a:ln w="9525">
            <a:noFill/>
            <a:miter lim="800000"/>
            <a:headEnd/>
            <a:tailEnd/>
          </a:ln>
        </p:spPr>
        <p:txBody>
          <a:bodyPr wrap="none">
            <a:spAutoFit/>
          </a:bodyPr>
          <a:lstStyle/>
          <a:p>
            <a:r>
              <a:rPr lang="en-US" dirty="0"/>
              <a:t>Time delay (</a:t>
            </a:r>
            <a:r>
              <a:rPr lang="en-US" dirty="0">
                <a:sym typeface="Symbol" pitchFamily="18" charset="2"/>
              </a:rPr>
              <a:t></a:t>
            </a:r>
            <a:r>
              <a:rPr lang="en-US" dirty="0"/>
              <a:t>)</a:t>
            </a:r>
          </a:p>
        </p:txBody>
      </p:sp>
      <p:cxnSp>
        <p:nvCxnSpPr>
          <p:cNvPr id="58" name="Straight Connector 102"/>
          <p:cNvCxnSpPr/>
          <p:nvPr/>
        </p:nvCxnSpPr>
        <p:spPr>
          <a:xfrm flipV="1">
            <a:off x="1691457" y="5442397"/>
            <a:ext cx="864000" cy="0"/>
          </a:xfrm>
          <a:prstGeom prst="line">
            <a:avLst/>
          </a:prstGeom>
          <a:ln w="28575">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59" name="Straight Connector 103"/>
          <p:cNvCxnSpPr/>
          <p:nvPr/>
        </p:nvCxnSpPr>
        <p:spPr>
          <a:xfrm flipV="1">
            <a:off x="2483619" y="5442397"/>
            <a:ext cx="647700" cy="0"/>
          </a:xfrm>
          <a:prstGeom prst="line">
            <a:avLst/>
          </a:prstGeom>
          <a:ln w="28575">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60" name="Straight Connector 104"/>
          <p:cNvCxnSpPr/>
          <p:nvPr/>
        </p:nvCxnSpPr>
        <p:spPr>
          <a:xfrm flipV="1">
            <a:off x="3275782" y="5442397"/>
            <a:ext cx="647700" cy="0"/>
          </a:xfrm>
          <a:prstGeom prst="line">
            <a:avLst/>
          </a:prstGeom>
          <a:ln w="28575">
            <a:solidFill>
              <a:srgbClr val="FF0000"/>
            </a:solidFill>
          </a:ln>
        </p:spPr>
        <p:style>
          <a:lnRef idx="2">
            <a:schemeClr val="accent1"/>
          </a:lnRef>
          <a:fillRef idx="0">
            <a:schemeClr val="accent1"/>
          </a:fillRef>
          <a:effectRef idx="1">
            <a:schemeClr val="accent1"/>
          </a:effectRef>
          <a:fontRef idx="minor">
            <a:schemeClr val="tx1"/>
          </a:fontRef>
        </p:style>
      </p:cxnSp>
      <p:sp>
        <p:nvSpPr>
          <p:cNvPr id="64" name="TextBox 97"/>
          <p:cNvSpPr txBox="1">
            <a:spLocks noChangeArrowheads="1"/>
          </p:cNvSpPr>
          <p:nvPr/>
        </p:nvSpPr>
        <p:spPr bwMode="auto">
          <a:xfrm>
            <a:off x="3995936" y="3429000"/>
            <a:ext cx="524503" cy="369332"/>
          </a:xfrm>
          <a:prstGeom prst="rect">
            <a:avLst/>
          </a:prstGeom>
          <a:noFill/>
          <a:ln w="9525">
            <a:noFill/>
            <a:miter lim="800000"/>
            <a:headEnd/>
            <a:tailEnd/>
          </a:ln>
        </p:spPr>
        <p:txBody>
          <a:bodyPr wrap="none">
            <a:spAutoFit/>
          </a:bodyPr>
          <a:lstStyle/>
          <a:p>
            <a:r>
              <a:rPr lang="en-US" dirty="0" smtClean="0">
                <a:solidFill>
                  <a:srgbClr val="02020E"/>
                </a:solidFill>
              </a:rPr>
              <a:t>CW</a:t>
            </a:r>
            <a:endParaRPr lang="en-US" dirty="0">
              <a:solidFill>
                <a:srgbClr val="02020E"/>
              </a:solidFill>
            </a:endParaRPr>
          </a:p>
        </p:txBody>
      </p:sp>
      <p:sp>
        <p:nvSpPr>
          <p:cNvPr id="68" name="CasellaDiTesto 67"/>
          <p:cNvSpPr txBox="1"/>
          <p:nvPr/>
        </p:nvSpPr>
        <p:spPr>
          <a:xfrm>
            <a:off x="467544" y="1844824"/>
            <a:ext cx="4896544" cy="954107"/>
          </a:xfrm>
          <a:prstGeom prst="rect">
            <a:avLst/>
          </a:prstGeom>
          <a:noFill/>
        </p:spPr>
        <p:txBody>
          <a:bodyPr wrap="square" rtlCol="0">
            <a:spAutoFit/>
          </a:bodyPr>
          <a:lstStyle/>
          <a:p>
            <a:r>
              <a:rPr lang="en-US" sz="2800" dirty="0" smtClean="0"/>
              <a:t>Source 2: </a:t>
            </a:r>
          </a:p>
          <a:p>
            <a:r>
              <a:rPr lang="en-US" sz="2800" dirty="0" smtClean="0"/>
              <a:t>Quantum emitter of single photons</a:t>
            </a:r>
            <a:endParaRPr lang="en-US" sz="2800" dirty="0"/>
          </a:p>
        </p:txBody>
      </p:sp>
      <p:grpSp>
        <p:nvGrpSpPr>
          <p:cNvPr id="7" name="Group 83"/>
          <p:cNvGrpSpPr>
            <a:grpSpLocks/>
          </p:cNvGrpSpPr>
          <p:nvPr/>
        </p:nvGrpSpPr>
        <p:grpSpPr bwMode="auto">
          <a:xfrm>
            <a:off x="793676" y="3976489"/>
            <a:ext cx="166688" cy="1462087"/>
            <a:chOff x="3013434" y="4869160"/>
            <a:chExt cx="166066" cy="1461052"/>
          </a:xfrm>
        </p:grpSpPr>
        <p:sp>
          <p:nvSpPr>
            <p:cNvPr id="70" name="Freeform 69"/>
            <p:cNvSpPr/>
            <p:nvPr/>
          </p:nvSpPr>
          <p:spPr>
            <a:xfrm>
              <a:off x="3059300" y="4869160"/>
              <a:ext cx="72753" cy="1461052"/>
            </a:xfrm>
            <a:custGeom>
              <a:avLst/>
              <a:gdLst>
                <a:gd name="connsiteX0" fmla="*/ 0 w 1451114"/>
                <a:gd name="connsiteY0" fmla="*/ 2923760 h 2933699"/>
                <a:gd name="connsiteX1" fmla="*/ 725557 w 1451114"/>
                <a:gd name="connsiteY1" fmla="*/ 1656 h 2933699"/>
                <a:gd name="connsiteX2" fmla="*/ 1451114 w 1451114"/>
                <a:gd name="connsiteY2" fmla="*/ 2933699 h 2933699"/>
              </a:gdLst>
              <a:ahLst/>
              <a:cxnLst>
                <a:cxn ang="0">
                  <a:pos x="connsiteX0" y="connsiteY0"/>
                </a:cxn>
                <a:cxn ang="0">
                  <a:pos x="connsiteX1" y="connsiteY1"/>
                </a:cxn>
                <a:cxn ang="0">
                  <a:pos x="connsiteX2" y="connsiteY2"/>
                </a:cxn>
              </a:cxnLst>
              <a:rect l="l" t="t" r="r" b="b"/>
              <a:pathLst>
                <a:path w="1451114" h="2933699">
                  <a:moveTo>
                    <a:pt x="0" y="2923760"/>
                  </a:moveTo>
                  <a:cubicBezTo>
                    <a:pt x="241852" y="1461880"/>
                    <a:pt x="483705" y="0"/>
                    <a:pt x="725557" y="1656"/>
                  </a:cubicBezTo>
                  <a:cubicBezTo>
                    <a:pt x="967409" y="3313"/>
                    <a:pt x="1209261" y="1468506"/>
                    <a:pt x="1451114" y="2933699"/>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cxnSp>
          <p:nvCxnSpPr>
            <p:cNvPr id="71" name="Straight Connector 70"/>
            <p:cNvCxnSpPr/>
            <p:nvPr/>
          </p:nvCxnSpPr>
          <p:spPr>
            <a:xfrm flipH="1">
              <a:off x="3013434" y="6322281"/>
              <a:ext cx="47447"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flipH="1">
              <a:off x="3132053" y="6322281"/>
              <a:ext cx="47447"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cxnSp>
        <p:nvCxnSpPr>
          <p:cNvPr id="73" name="Straight Connector 102"/>
          <p:cNvCxnSpPr/>
          <p:nvPr/>
        </p:nvCxnSpPr>
        <p:spPr>
          <a:xfrm flipV="1">
            <a:off x="912739" y="5436989"/>
            <a:ext cx="647700" cy="0"/>
          </a:xfrm>
          <a:prstGeom prst="line">
            <a:avLst/>
          </a:prstGeom>
          <a:ln w="28575">
            <a:solidFill>
              <a:srgbClr val="FF0000"/>
            </a:solidFill>
          </a:ln>
        </p:spPr>
        <p:style>
          <a:lnRef idx="2">
            <a:schemeClr val="accent1"/>
          </a:lnRef>
          <a:fillRef idx="0">
            <a:schemeClr val="accent1"/>
          </a:fillRef>
          <a:effectRef idx="1">
            <a:schemeClr val="accent1"/>
          </a:effectRef>
          <a:fontRef idx="minor">
            <a:schemeClr val="tx1"/>
          </a:fontRef>
        </p:style>
      </p:cxnSp>
      <p:sp>
        <p:nvSpPr>
          <p:cNvPr id="38" name="TextBox 100"/>
          <p:cNvSpPr txBox="1">
            <a:spLocks noChangeArrowheads="1"/>
          </p:cNvSpPr>
          <p:nvPr/>
        </p:nvSpPr>
        <p:spPr bwMode="auto">
          <a:xfrm>
            <a:off x="2267744" y="5517232"/>
            <a:ext cx="290464" cy="369332"/>
          </a:xfrm>
          <a:prstGeom prst="rect">
            <a:avLst/>
          </a:prstGeom>
          <a:noFill/>
          <a:ln w="9525">
            <a:noFill/>
            <a:miter lim="800000"/>
            <a:headEnd/>
            <a:tailEnd/>
          </a:ln>
        </p:spPr>
        <p:txBody>
          <a:bodyPr wrap="none">
            <a:spAutoFit/>
          </a:bodyPr>
          <a:lstStyle/>
          <a:p>
            <a:r>
              <a:rPr lang="en-US" dirty="0" smtClean="0"/>
              <a:t>0</a:t>
            </a:r>
            <a:endParaRPr lang="en-US" dirty="0"/>
          </a:p>
        </p:txBody>
      </p:sp>
      <p:grpSp>
        <p:nvGrpSpPr>
          <p:cNvPr id="42" name="Gruppo 81"/>
          <p:cNvGrpSpPr/>
          <p:nvPr/>
        </p:nvGrpSpPr>
        <p:grpSpPr>
          <a:xfrm flipV="1">
            <a:off x="784151" y="3645024"/>
            <a:ext cx="3224312" cy="3529028"/>
            <a:chOff x="1123508" y="3189259"/>
            <a:chExt cx="3008288" cy="907976"/>
          </a:xfrm>
        </p:grpSpPr>
        <p:cxnSp>
          <p:nvCxnSpPr>
            <p:cNvPr id="46" name="Connettore 1 45"/>
            <p:cNvCxnSpPr/>
            <p:nvPr/>
          </p:nvCxnSpPr>
          <p:spPr>
            <a:xfrm>
              <a:off x="1123596" y="4097235"/>
              <a:ext cx="792000" cy="0"/>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50" name="Connettore 1 49"/>
            <p:cNvCxnSpPr/>
            <p:nvPr/>
          </p:nvCxnSpPr>
          <p:spPr>
            <a:xfrm>
              <a:off x="3339796" y="4094364"/>
              <a:ext cx="792000" cy="0"/>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sp>
          <p:nvSpPr>
            <p:cNvPr id="61" name="Arco 60"/>
            <p:cNvSpPr/>
            <p:nvPr/>
          </p:nvSpPr>
          <p:spPr>
            <a:xfrm rot="10800000">
              <a:off x="2623706" y="3189260"/>
              <a:ext cx="1500198" cy="905103"/>
            </a:xfrm>
            <a:prstGeom prst="arc">
              <a:avLst>
                <a:gd name="adj1" fmla="val 16149136"/>
                <a:gd name="adj2" fmla="val 21592346"/>
              </a:avLst>
            </a:prstGeom>
            <a:ln w="38100">
              <a:solidFill>
                <a:srgbClr val="00B0F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63" name="Arco 62"/>
            <p:cNvSpPr/>
            <p:nvPr/>
          </p:nvSpPr>
          <p:spPr>
            <a:xfrm rot="10800000" flipH="1">
              <a:off x="1123508" y="3189259"/>
              <a:ext cx="1500198" cy="906961"/>
            </a:xfrm>
            <a:prstGeom prst="arc">
              <a:avLst>
                <a:gd name="adj1" fmla="val 16083500"/>
                <a:gd name="adj2" fmla="val 46982"/>
              </a:avLst>
            </a:prstGeom>
            <a:ln w="38100">
              <a:solidFill>
                <a:srgbClr val="00B0F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grpSp>
      <p:pic>
        <p:nvPicPr>
          <p:cNvPr id="66" name="Immagine 65" descr="2_g2-measurement-1.jpg"/>
          <p:cNvPicPr>
            <a:picLocks noChangeAspect="1"/>
          </p:cNvPicPr>
          <p:nvPr/>
        </p:nvPicPr>
        <p:blipFill>
          <a:blip r:embed="rId3" cstate="print"/>
          <a:stretch>
            <a:fillRect/>
          </a:stretch>
        </p:blipFill>
        <p:spPr>
          <a:xfrm>
            <a:off x="5004048" y="3429000"/>
            <a:ext cx="2562260" cy="2852936"/>
          </a:xfrm>
          <a:prstGeom prst="rect">
            <a:avLst/>
          </a:prstGeom>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pPr lvl="0"/>
            <a:r>
              <a:rPr lang="en-US" dirty="0" smtClean="0"/>
              <a:t>Timing resolution: Jitter</a:t>
            </a:r>
            <a:endParaRPr lang="en-GB" dirty="0"/>
          </a:p>
        </p:txBody>
      </p:sp>
      <p:sp>
        <p:nvSpPr>
          <p:cNvPr id="3" name="Segnaposto piè di pagina 2"/>
          <p:cNvSpPr>
            <a:spLocks noGrp="1"/>
          </p:cNvSpPr>
          <p:nvPr>
            <p:ph type="ftr" sz="quarter" idx="11"/>
          </p:nvPr>
        </p:nvSpPr>
        <p:spPr>
          <a:xfrm>
            <a:off x="827584" y="6165304"/>
            <a:ext cx="3962400" cy="457200"/>
          </a:xfrm>
        </p:spPr>
        <p:txBody>
          <a:bodyPr/>
          <a:lstStyle/>
          <a:p>
            <a:r>
              <a:rPr lang="it-IT" smtClean="0"/>
              <a:t>A. Gaggero, 01/10/2020, Genova</a:t>
            </a:r>
            <a:endParaRPr lang="en-US"/>
          </a:p>
        </p:txBody>
      </p:sp>
      <p:sp>
        <p:nvSpPr>
          <p:cNvPr id="7" name="Rettangolo 6"/>
          <p:cNvSpPr/>
          <p:nvPr/>
        </p:nvSpPr>
        <p:spPr>
          <a:xfrm>
            <a:off x="683568" y="5733256"/>
            <a:ext cx="2524217" cy="369332"/>
          </a:xfrm>
          <a:prstGeom prst="rect">
            <a:avLst/>
          </a:prstGeom>
        </p:spPr>
        <p:txBody>
          <a:bodyPr wrap="none">
            <a:spAutoFit/>
          </a:bodyPr>
          <a:lstStyle/>
          <a:p>
            <a:r>
              <a:rPr lang="en-GB" dirty="0" smtClean="0"/>
              <a:t>I. </a:t>
            </a:r>
            <a:r>
              <a:rPr lang="en-GB" dirty="0" err="1" smtClean="0"/>
              <a:t>Zadeh</a:t>
            </a:r>
            <a:r>
              <a:rPr lang="en-GB" dirty="0" smtClean="0"/>
              <a:t> et al., </a:t>
            </a:r>
            <a:r>
              <a:rPr lang="en-GB" dirty="0" err="1" smtClean="0"/>
              <a:t>arXiv</a:t>
            </a:r>
            <a:r>
              <a:rPr lang="en-GB" dirty="0" smtClean="0"/>
              <a:t> (2018)</a:t>
            </a:r>
            <a:endParaRPr lang="en-GB" dirty="0"/>
          </a:p>
        </p:txBody>
      </p:sp>
      <p:pic>
        <p:nvPicPr>
          <p:cNvPr id="70659" name="Picture 3"/>
          <p:cNvPicPr>
            <a:picLocks noChangeAspect="1" noChangeArrowheads="1"/>
          </p:cNvPicPr>
          <p:nvPr/>
        </p:nvPicPr>
        <p:blipFill>
          <a:blip r:embed="rId2" cstate="print"/>
          <a:srcRect/>
          <a:stretch>
            <a:fillRect/>
          </a:stretch>
        </p:blipFill>
        <p:spPr bwMode="auto">
          <a:xfrm>
            <a:off x="1475656" y="1772816"/>
            <a:ext cx="5184576" cy="400420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en-GB" dirty="0" smtClean="0"/>
              <a:t>Adding Detection Functionality to PICs</a:t>
            </a:r>
            <a:endParaRPr lang="en-GB" dirty="0"/>
          </a:p>
        </p:txBody>
      </p:sp>
      <p:sp>
        <p:nvSpPr>
          <p:cNvPr id="3" name="Segnaposto piè di pagina 2"/>
          <p:cNvSpPr>
            <a:spLocks noGrp="1"/>
          </p:cNvSpPr>
          <p:nvPr>
            <p:ph type="ftr" sz="quarter" idx="11"/>
          </p:nvPr>
        </p:nvSpPr>
        <p:spPr/>
        <p:txBody>
          <a:bodyPr/>
          <a:lstStyle/>
          <a:p>
            <a:r>
              <a:rPr lang="it-IT" smtClean="0"/>
              <a:t>A. Gaggero, 01/10/2020, Genova</a:t>
            </a:r>
            <a:endParaRPr lang="en-US"/>
          </a:p>
        </p:txBody>
      </p:sp>
      <p:pic>
        <p:nvPicPr>
          <p:cNvPr id="4" name="Immagine 3" descr="photchip.jpg"/>
          <p:cNvPicPr>
            <a:picLocks noChangeAspect="1"/>
          </p:cNvPicPr>
          <p:nvPr/>
        </p:nvPicPr>
        <p:blipFill>
          <a:blip r:embed="rId2" cstate="screen"/>
          <a:stretch>
            <a:fillRect/>
          </a:stretch>
        </p:blipFill>
        <p:spPr>
          <a:xfrm>
            <a:off x="451981" y="2037612"/>
            <a:ext cx="1702715" cy="521182"/>
          </a:xfrm>
          <a:prstGeom prst="rect">
            <a:avLst/>
          </a:prstGeom>
        </p:spPr>
      </p:pic>
      <p:sp>
        <p:nvSpPr>
          <p:cNvPr id="5" name="Croce 4"/>
          <p:cNvSpPr/>
          <p:nvPr/>
        </p:nvSpPr>
        <p:spPr>
          <a:xfrm>
            <a:off x="2252680" y="2225801"/>
            <a:ext cx="288032" cy="288032"/>
          </a:xfrm>
          <a:prstGeom prst="plus">
            <a:avLst>
              <a:gd name="adj" fmla="val 41535"/>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it-IT" dirty="0">
              <a:solidFill>
                <a:srgbClr val="FF0000"/>
              </a:solidFill>
            </a:endParaRPr>
          </a:p>
        </p:txBody>
      </p:sp>
      <p:pic>
        <p:nvPicPr>
          <p:cNvPr id="6" name="Picture 79"/>
          <p:cNvPicPr>
            <a:picLocks noChangeAspect="1" noChangeArrowheads="1"/>
          </p:cNvPicPr>
          <p:nvPr/>
        </p:nvPicPr>
        <p:blipFill>
          <a:blip r:embed="rId3" cstate="screen"/>
          <a:srcRect/>
          <a:stretch>
            <a:fillRect/>
          </a:stretch>
        </p:blipFill>
        <p:spPr bwMode="auto">
          <a:xfrm>
            <a:off x="2684728" y="2009778"/>
            <a:ext cx="939235" cy="720080"/>
          </a:xfrm>
          <a:prstGeom prst="rect">
            <a:avLst/>
          </a:prstGeom>
          <a:noFill/>
          <a:ln w="9525" algn="ctr">
            <a:noFill/>
            <a:miter lim="800000"/>
            <a:headEnd/>
            <a:tailEnd/>
          </a:ln>
        </p:spPr>
      </p:pic>
      <p:pic>
        <p:nvPicPr>
          <p:cNvPr id="7" name="Immagine 6" descr="photchip3.tif"/>
          <p:cNvPicPr>
            <a:picLocks noChangeAspect="1"/>
          </p:cNvPicPr>
          <p:nvPr/>
        </p:nvPicPr>
        <p:blipFill>
          <a:blip r:embed="rId4" cstate="screen"/>
          <a:stretch>
            <a:fillRect/>
          </a:stretch>
        </p:blipFill>
        <p:spPr>
          <a:xfrm>
            <a:off x="5695883" y="1844824"/>
            <a:ext cx="3196597" cy="975776"/>
          </a:xfrm>
          <a:prstGeom prst="rect">
            <a:avLst/>
          </a:prstGeom>
        </p:spPr>
      </p:pic>
      <p:sp>
        <p:nvSpPr>
          <p:cNvPr id="8" name="Uguale 7"/>
          <p:cNvSpPr/>
          <p:nvPr/>
        </p:nvSpPr>
        <p:spPr>
          <a:xfrm>
            <a:off x="5349024" y="2225801"/>
            <a:ext cx="504056" cy="360040"/>
          </a:xfrm>
          <a:prstGeom prst="mathEqual">
            <a:avLst>
              <a:gd name="adj1" fmla="val 13889"/>
              <a:gd name="adj2" fmla="val 29989"/>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it-IT">
              <a:solidFill>
                <a:schemeClr val="tx1"/>
              </a:solidFill>
            </a:endParaRPr>
          </a:p>
        </p:txBody>
      </p:sp>
      <p:sp>
        <p:nvSpPr>
          <p:cNvPr id="9" name="Text Box 70"/>
          <p:cNvSpPr txBox="1">
            <a:spLocks noChangeArrowheads="1"/>
          </p:cNvSpPr>
          <p:nvPr/>
        </p:nvSpPr>
        <p:spPr bwMode="auto">
          <a:xfrm>
            <a:off x="6405572" y="2944307"/>
            <a:ext cx="1890261" cy="400110"/>
          </a:xfrm>
          <a:prstGeom prst="rect">
            <a:avLst/>
          </a:prstGeom>
          <a:noFill/>
          <a:ln w="28575" algn="ctr">
            <a:solidFill>
              <a:srgbClr val="FF0000"/>
            </a:solidFill>
            <a:miter lim="800000"/>
            <a:headEnd/>
            <a:tailEnd/>
          </a:ln>
        </p:spPr>
        <p:txBody>
          <a:bodyPr wrap="none">
            <a:spAutoFit/>
          </a:bodyPr>
          <a:lstStyle/>
          <a:p>
            <a:pPr marL="1588" indent="-1588">
              <a:lnSpc>
                <a:spcPct val="100000"/>
              </a:lnSpc>
              <a:spcBef>
                <a:spcPct val="20000"/>
              </a:spcBef>
              <a:buClr>
                <a:schemeClr val="accent1"/>
              </a:buClr>
            </a:pPr>
            <a:r>
              <a:rPr lang="fr-CH" sz="2000" b="0" dirty="0">
                <a:solidFill>
                  <a:srgbClr val="000000"/>
                </a:solidFill>
                <a:latin typeface="Trebuchet MS" panose="020B0603020202020204" pitchFamily="34" charset="0"/>
              </a:rPr>
              <a:t>GaAs </a:t>
            </a:r>
            <a:r>
              <a:rPr lang="fr-CH" sz="2000" b="0" dirty="0" err="1">
                <a:solidFill>
                  <a:srgbClr val="000000"/>
                </a:solidFill>
                <a:latin typeface="Trebuchet MS" panose="020B0603020202020204" pitchFamily="34" charset="0"/>
              </a:rPr>
              <a:t>substrate</a:t>
            </a:r>
            <a:endParaRPr lang="en-US" sz="2000" b="0" dirty="0">
              <a:solidFill>
                <a:srgbClr val="000000"/>
              </a:solidFill>
              <a:latin typeface="Trebuchet MS" panose="020B0603020202020204" pitchFamily="34" charset="0"/>
            </a:endParaRPr>
          </a:p>
        </p:txBody>
      </p:sp>
      <p:sp>
        <p:nvSpPr>
          <p:cNvPr id="10" name="CasellaDiTesto 9"/>
          <p:cNvSpPr txBox="1"/>
          <p:nvPr/>
        </p:nvSpPr>
        <p:spPr>
          <a:xfrm>
            <a:off x="1021639" y="2678885"/>
            <a:ext cx="1068502" cy="400110"/>
          </a:xfrm>
          <a:prstGeom prst="rect">
            <a:avLst/>
          </a:prstGeom>
          <a:noFill/>
        </p:spPr>
        <p:txBody>
          <a:bodyPr wrap="square" rtlCol="0">
            <a:spAutoFit/>
          </a:bodyPr>
          <a:lstStyle/>
          <a:p>
            <a:pPr>
              <a:lnSpc>
                <a:spcPct val="100000"/>
              </a:lnSpc>
            </a:pPr>
            <a:r>
              <a:rPr lang="en-US" sz="2000" b="0" dirty="0" smtClean="0">
                <a:latin typeface="Trebuchet MS" panose="020B0603020202020204" pitchFamily="34" charset="0"/>
              </a:rPr>
              <a:t>PIC</a:t>
            </a:r>
            <a:endParaRPr lang="en-US" sz="2000" b="0" dirty="0">
              <a:latin typeface="Trebuchet MS" panose="020B0603020202020204" pitchFamily="34" charset="0"/>
            </a:endParaRPr>
          </a:p>
        </p:txBody>
      </p:sp>
      <p:sp>
        <p:nvSpPr>
          <p:cNvPr id="11" name="CasellaDiTesto 10"/>
          <p:cNvSpPr txBox="1"/>
          <p:nvPr/>
        </p:nvSpPr>
        <p:spPr>
          <a:xfrm>
            <a:off x="2672265" y="2878940"/>
            <a:ext cx="1537113" cy="1015663"/>
          </a:xfrm>
          <a:prstGeom prst="rect">
            <a:avLst/>
          </a:prstGeom>
          <a:noFill/>
        </p:spPr>
        <p:txBody>
          <a:bodyPr wrap="square" rtlCol="0">
            <a:spAutoFit/>
          </a:bodyPr>
          <a:lstStyle/>
          <a:p>
            <a:pPr>
              <a:lnSpc>
                <a:spcPct val="100000"/>
              </a:lnSpc>
            </a:pPr>
            <a:r>
              <a:rPr lang="en-US" sz="2000" b="0" dirty="0" smtClean="0">
                <a:latin typeface="Trebuchet MS" panose="020B0603020202020204" pitchFamily="34" charset="0"/>
              </a:rPr>
              <a:t>single </a:t>
            </a:r>
            <a:r>
              <a:rPr lang="en-US" sz="2000" b="0" dirty="0">
                <a:latin typeface="Trebuchet MS" panose="020B0603020202020204" pitchFamily="34" charset="0"/>
              </a:rPr>
              <a:t>photon sources</a:t>
            </a:r>
          </a:p>
        </p:txBody>
      </p:sp>
      <p:sp>
        <p:nvSpPr>
          <p:cNvPr id="12" name="CasellaDiTesto 11"/>
          <p:cNvSpPr txBox="1"/>
          <p:nvPr/>
        </p:nvSpPr>
        <p:spPr>
          <a:xfrm>
            <a:off x="1772760" y="4849943"/>
            <a:ext cx="3253820" cy="400110"/>
          </a:xfrm>
          <a:prstGeom prst="rect">
            <a:avLst/>
          </a:prstGeom>
          <a:noFill/>
        </p:spPr>
        <p:txBody>
          <a:bodyPr wrap="square" rtlCol="0">
            <a:spAutoFit/>
          </a:bodyPr>
          <a:lstStyle/>
          <a:p>
            <a:pPr marL="101600">
              <a:lnSpc>
                <a:spcPct val="100000"/>
              </a:lnSpc>
            </a:pPr>
            <a:r>
              <a:rPr lang="en-US" sz="2000" b="0" dirty="0">
                <a:solidFill>
                  <a:schemeClr val="tx2"/>
                </a:solidFill>
                <a:latin typeface="Trebuchet MS" panose="020B0603020202020204" pitchFamily="34" charset="0"/>
              </a:rPr>
              <a:t>Conventional approach</a:t>
            </a:r>
          </a:p>
        </p:txBody>
      </p:sp>
      <p:grpSp>
        <p:nvGrpSpPr>
          <p:cNvPr id="13" name="Gruppo 12"/>
          <p:cNvGrpSpPr/>
          <p:nvPr/>
        </p:nvGrpSpPr>
        <p:grpSpPr>
          <a:xfrm>
            <a:off x="3692840" y="1884109"/>
            <a:ext cx="1882370" cy="1321470"/>
            <a:chOff x="3919781" y="4429921"/>
            <a:chExt cx="1882370" cy="1321470"/>
          </a:xfrm>
        </p:grpSpPr>
        <p:sp>
          <p:nvSpPr>
            <p:cNvPr id="14" name="CasellaDiTesto 13"/>
            <p:cNvSpPr txBox="1"/>
            <p:nvPr/>
          </p:nvSpPr>
          <p:spPr>
            <a:xfrm>
              <a:off x="4498125" y="5351281"/>
              <a:ext cx="1304026" cy="400110"/>
            </a:xfrm>
            <a:prstGeom prst="rect">
              <a:avLst/>
            </a:prstGeom>
            <a:noFill/>
          </p:spPr>
          <p:txBody>
            <a:bodyPr wrap="square" rtlCol="0">
              <a:spAutoFit/>
            </a:bodyPr>
            <a:lstStyle/>
            <a:p>
              <a:pPr>
                <a:lnSpc>
                  <a:spcPct val="100000"/>
                </a:lnSpc>
              </a:pPr>
              <a:r>
                <a:rPr lang="en-US" sz="2000" b="0" dirty="0">
                  <a:latin typeface="Trebuchet MS" panose="020B0603020202020204" pitchFamily="34" charset="0"/>
                </a:rPr>
                <a:t>SNSPDs</a:t>
              </a:r>
            </a:p>
          </p:txBody>
        </p:sp>
        <p:grpSp>
          <p:nvGrpSpPr>
            <p:cNvPr id="15" name="Gruppo 1"/>
            <p:cNvGrpSpPr/>
            <p:nvPr/>
          </p:nvGrpSpPr>
          <p:grpSpPr>
            <a:xfrm>
              <a:off x="3919781" y="4429921"/>
              <a:ext cx="1676433" cy="921360"/>
              <a:chOff x="3919781" y="4418907"/>
              <a:chExt cx="1676433" cy="921360"/>
            </a:xfrm>
          </p:grpSpPr>
          <p:sp>
            <p:nvSpPr>
              <p:cNvPr id="16" name="Croce 15"/>
              <p:cNvSpPr/>
              <p:nvPr/>
            </p:nvSpPr>
            <p:spPr>
              <a:xfrm>
                <a:off x="3919781" y="4771613"/>
                <a:ext cx="288032" cy="288032"/>
              </a:xfrm>
              <a:prstGeom prst="plus">
                <a:avLst>
                  <a:gd name="adj" fmla="val 41535"/>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it-IT" dirty="0">
                  <a:solidFill>
                    <a:srgbClr val="FF0000"/>
                  </a:solidFill>
                </a:endParaRPr>
              </a:p>
            </p:txBody>
          </p:sp>
          <p:pic>
            <p:nvPicPr>
              <p:cNvPr id="17" name="Picture 2" descr="E:\roberto_small\Word_&amp;_World\conferenze e lavori\2011_OCS_spie_marsiglia\wspd.JPG"/>
              <p:cNvPicPr>
                <a:picLocks noChangeAspect="1" noChangeArrowheads="1"/>
              </p:cNvPicPr>
              <p:nvPr/>
            </p:nvPicPr>
            <p:blipFill>
              <a:blip r:embed="rId5" cstate="screen"/>
              <a:srcRect/>
              <a:stretch>
                <a:fillRect/>
              </a:stretch>
            </p:blipFill>
            <p:spPr bwMode="auto">
              <a:xfrm>
                <a:off x="4272919" y="4418907"/>
                <a:ext cx="1323295" cy="921360"/>
              </a:xfrm>
              <a:prstGeom prst="rect">
                <a:avLst/>
              </a:prstGeom>
              <a:noFill/>
            </p:spPr>
          </p:pic>
        </p:grpSp>
      </p:grpSp>
      <p:pic>
        <p:nvPicPr>
          <p:cNvPr id="18" name="Immagine 17" descr="DSC_0341.JPG"/>
          <p:cNvPicPr>
            <a:picLocks noChangeAspect="1"/>
          </p:cNvPicPr>
          <p:nvPr/>
        </p:nvPicPr>
        <p:blipFill>
          <a:blip r:embed="rId6" cstate="screen"/>
          <a:stretch>
            <a:fillRect/>
          </a:stretch>
        </p:blipFill>
        <p:spPr>
          <a:xfrm>
            <a:off x="5026580" y="3984508"/>
            <a:ext cx="3277718" cy="2185146"/>
          </a:xfrm>
          <a:prstGeom prst="rect">
            <a:avLst/>
          </a:prstGeom>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po 49"/>
          <p:cNvGrpSpPr>
            <a:grpSpLocks noChangeAspect="1"/>
          </p:cNvGrpSpPr>
          <p:nvPr/>
        </p:nvGrpSpPr>
        <p:grpSpPr>
          <a:xfrm>
            <a:off x="467544" y="1196752"/>
            <a:ext cx="4320480" cy="1440000"/>
            <a:chOff x="4716016" y="1412776"/>
            <a:chExt cx="4537008" cy="1512168"/>
          </a:xfrm>
        </p:grpSpPr>
        <p:pic>
          <p:nvPicPr>
            <p:cNvPr id="21" name="Immagine 27" descr="afm2.tif"/>
            <p:cNvPicPr>
              <a:picLocks noChangeAspect="1"/>
            </p:cNvPicPr>
            <p:nvPr/>
          </p:nvPicPr>
          <p:blipFill>
            <a:blip r:embed="rId3" cstate="screen"/>
            <a:srcRect/>
            <a:stretch>
              <a:fillRect/>
            </a:stretch>
          </p:blipFill>
          <p:spPr bwMode="auto">
            <a:xfrm>
              <a:off x="4716016" y="1412776"/>
              <a:ext cx="2238164" cy="1512168"/>
            </a:xfrm>
            <a:prstGeom prst="rect">
              <a:avLst/>
            </a:prstGeom>
            <a:noFill/>
            <a:ln w="9525">
              <a:noFill/>
              <a:miter lim="800000"/>
              <a:headEnd/>
              <a:tailEnd/>
            </a:ln>
          </p:spPr>
        </p:pic>
        <p:pic>
          <p:nvPicPr>
            <p:cNvPr id="48" name="Picture 2" descr="E:\roberto_small\Word_&amp;_World\conferenze e lavori\2011_OCS_spie_marsiglia\wspd.JPG"/>
            <p:cNvPicPr>
              <a:picLocks noChangeAspect="1" noChangeArrowheads="1"/>
            </p:cNvPicPr>
            <p:nvPr/>
          </p:nvPicPr>
          <p:blipFill>
            <a:blip r:embed="rId4" cstate="screen"/>
            <a:srcRect/>
            <a:stretch>
              <a:fillRect/>
            </a:stretch>
          </p:blipFill>
          <p:spPr bwMode="auto">
            <a:xfrm>
              <a:off x="7081426" y="1412776"/>
              <a:ext cx="2171598" cy="1512000"/>
            </a:xfrm>
            <a:prstGeom prst="rect">
              <a:avLst/>
            </a:prstGeom>
            <a:noFill/>
          </p:spPr>
        </p:pic>
      </p:grpSp>
      <p:sp>
        <p:nvSpPr>
          <p:cNvPr id="49" name="Rettangolo 48"/>
          <p:cNvSpPr/>
          <p:nvPr/>
        </p:nvSpPr>
        <p:spPr>
          <a:xfrm>
            <a:off x="522534" y="3253608"/>
            <a:ext cx="4549408" cy="400110"/>
          </a:xfrm>
          <a:prstGeom prst="rect">
            <a:avLst/>
          </a:prstGeom>
        </p:spPr>
        <p:txBody>
          <a:bodyPr wrap="square">
            <a:spAutoFit/>
          </a:bodyPr>
          <a:lstStyle/>
          <a:p>
            <a:pPr>
              <a:defRPr/>
            </a:pPr>
            <a:r>
              <a:rPr lang="it-IT" sz="2000" b="0" i="1" dirty="0"/>
              <a:t>J. P. </a:t>
            </a:r>
            <a:r>
              <a:rPr lang="it-IT" sz="2000" b="0" i="1" dirty="0" err="1" smtClean="0"/>
              <a:t>Sprengers</a:t>
            </a:r>
            <a:r>
              <a:rPr lang="it-IT" sz="2000" b="0" i="1" dirty="0" smtClean="0"/>
              <a:t>, Gaggero et al APL (2011</a:t>
            </a:r>
            <a:r>
              <a:rPr lang="it-IT" sz="2000" b="0" i="1" dirty="0"/>
              <a:t>)</a:t>
            </a:r>
            <a:endParaRPr lang="fr-CH" sz="2000" b="0" i="1" dirty="0">
              <a:solidFill>
                <a:srgbClr val="000000"/>
              </a:solidFill>
              <a:ea typeface="ＭＳ Ｐゴシック" pitchFamily="34" charset="-128"/>
            </a:endParaRPr>
          </a:p>
        </p:txBody>
      </p:sp>
      <p:pic>
        <p:nvPicPr>
          <p:cNvPr id="75" name="Immagine 74" descr="setup.png"/>
          <p:cNvPicPr>
            <a:picLocks noChangeAspect="1"/>
          </p:cNvPicPr>
          <p:nvPr/>
        </p:nvPicPr>
        <p:blipFill>
          <a:blip r:embed="rId5" cstate="screen"/>
          <a:stretch>
            <a:fillRect/>
          </a:stretch>
        </p:blipFill>
        <p:spPr>
          <a:xfrm>
            <a:off x="5292080" y="1556792"/>
            <a:ext cx="2664296" cy="880831"/>
          </a:xfrm>
          <a:prstGeom prst="rect">
            <a:avLst/>
          </a:prstGeom>
        </p:spPr>
      </p:pic>
      <p:pic>
        <p:nvPicPr>
          <p:cNvPr id="16" name="Picture 2" descr="E:\roberto_small\Word_&amp;_World\conferenze e lavori\2011_OCS_spie_marsiglia\wspd.JPG"/>
          <p:cNvPicPr>
            <a:picLocks noChangeAspect="1" noChangeArrowheads="1"/>
          </p:cNvPicPr>
          <p:nvPr/>
        </p:nvPicPr>
        <p:blipFill>
          <a:blip r:embed="rId6" cstate="screen"/>
          <a:srcRect/>
          <a:stretch>
            <a:fillRect/>
          </a:stretch>
        </p:blipFill>
        <p:spPr bwMode="auto">
          <a:xfrm>
            <a:off x="7898867" y="764704"/>
            <a:ext cx="1137629" cy="792088"/>
          </a:xfrm>
          <a:prstGeom prst="rect">
            <a:avLst/>
          </a:prstGeom>
          <a:noFill/>
        </p:spPr>
      </p:pic>
      <p:sp>
        <p:nvSpPr>
          <p:cNvPr id="5" name="CasellaDiTesto 4"/>
          <p:cNvSpPr txBox="1"/>
          <p:nvPr/>
        </p:nvSpPr>
        <p:spPr>
          <a:xfrm>
            <a:off x="5508104" y="2420888"/>
            <a:ext cx="3312368" cy="461665"/>
          </a:xfrm>
          <a:prstGeom prst="rect">
            <a:avLst/>
          </a:prstGeom>
          <a:noFill/>
        </p:spPr>
        <p:txBody>
          <a:bodyPr wrap="square" rtlCol="0">
            <a:spAutoFit/>
          </a:bodyPr>
          <a:lstStyle/>
          <a:p>
            <a:r>
              <a:rPr lang="it-IT" sz="2400" dirty="0" smtClean="0"/>
              <a:t>End </a:t>
            </a:r>
            <a:r>
              <a:rPr lang="it-IT" sz="2400" dirty="0" err="1" smtClean="0"/>
              <a:t>fire</a:t>
            </a:r>
            <a:r>
              <a:rPr lang="it-IT" sz="2400" dirty="0" smtClean="0"/>
              <a:t> </a:t>
            </a:r>
            <a:r>
              <a:rPr lang="it-IT" sz="2400" dirty="0" err="1" smtClean="0"/>
              <a:t>coupling</a:t>
            </a:r>
            <a:endParaRPr lang="it-IT" sz="2400" dirty="0" smtClean="0"/>
          </a:p>
        </p:txBody>
      </p:sp>
      <p:pic>
        <p:nvPicPr>
          <p:cNvPr id="4" name="Immagine 3"/>
          <p:cNvPicPr>
            <a:picLocks noChangeAspect="1"/>
          </p:cNvPicPr>
          <p:nvPr/>
        </p:nvPicPr>
        <p:blipFill>
          <a:blip r:embed="rId7" cstate="print">
            <a:extLst>
              <a:ext uri="{28A0092B-C50C-407E-A947-70E740481C1C}">
                <a14:useLocalDpi xmlns="" xmlns:a14="http://schemas.microsoft.com/office/drawing/2010/main" val="0"/>
              </a:ext>
            </a:extLst>
          </a:blip>
          <a:stretch>
            <a:fillRect/>
          </a:stretch>
        </p:blipFill>
        <p:spPr>
          <a:xfrm>
            <a:off x="5796136" y="2924944"/>
            <a:ext cx="2861556" cy="2205335"/>
          </a:xfrm>
          <a:prstGeom prst="rect">
            <a:avLst/>
          </a:prstGeom>
        </p:spPr>
      </p:pic>
      <p:sp>
        <p:nvSpPr>
          <p:cNvPr id="19" name="CasellaDiTesto 18"/>
          <p:cNvSpPr txBox="1"/>
          <p:nvPr/>
        </p:nvSpPr>
        <p:spPr>
          <a:xfrm>
            <a:off x="3491880" y="6165304"/>
            <a:ext cx="2736304" cy="369332"/>
          </a:xfrm>
          <a:prstGeom prst="rect">
            <a:avLst/>
          </a:prstGeom>
          <a:noFill/>
        </p:spPr>
        <p:txBody>
          <a:bodyPr wrap="square" rtlCol="0">
            <a:spAutoFit/>
          </a:bodyPr>
          <a:lstStyle/>
          <a:p>
            <a:r>
              <a:rPr lang="en" dirty="0" smtClean="0"/>
              <a:t> Coll. TUE CNR-IFN</a:t>
            </a:r>
            <a:endParaRPr lang="en" dirty="0"/>
          </a:p>
        </p:txBody>
      </p:sp>
      <p:grpSp>
        <p:nvGrpSpPr>
          <p:cNvPr id="8" name="Gruppo 10"/>
          <p:cNvGrpSpPr/>
          <p:nvPr/>
        </p:nvGrpSpPr>
        <p:grpSpPr>
          <a:xfrm>
            <a:off x="241291" y="3676458"/>
            <a:ext cx="8521709" cy="2558690"/>
            <a:chOff x="241291" y="3676458"/>
            <a:chExt cx="8521709" cy="2558690"/>
          </a:xfrm>
        </p:grpSpPr>
        <p:grpSp>
          <p:nvGrpSpPr>
            <p:cNvPr id="9" name="Gruppo 9"/>
            <p:cNvGrpSpPr/>
            <p:nvPr/>
          </p:nvGrpSpPr>
          <p:grpSpPr>
            <a:xfrm>
              <a:off x="241291" y="3676458"/>
              <a:ext cx="8521709" cy="2558690"/>
              <a:chOff x="241291" y="3676458"/>
              <a:chExt cx="8521709" cy="2558690"/>
            </a:xfrm>
          </p:grpSpPr>
          <p:sp>
            <p:nvSpPr>
              <p:cNvPr id="24" name="CasellaDiTesto 23"/>
              <p:cNvSpPr txBox="1"/>
              <p:nvPr/>
            </p:nvSpPr>
            <p:spPr>
              <a:xfrm>
                <a:off x="4419600" y="3914906"/>
                <a:ext cx="1973560" cy="923330"/>
              </a:xfrm>
              <a:prstGeom prst="rect">
                <a:avLst/>
              </a:prstGeom>
              <a:noFill/>
            </p:spPr>
            <p:txBody>
              <a:bodyPr wrap="square" rtlCol="0">
                <a:spAutoFit/>
              </a:bodyPr>
              <a:lstStyle/>
              <a:p>
                <a:r>
                  <a:rPr lang="en-GB" dirty="0" smtClean="0"/>
                  <a:t>DE </a:t>
                </a:r>
                <a:r>
                  <a:rPr lang="en-GB" dirty="0"/>
                  <a:t>= 20 %</a:t>
                </a:r>
              </a:p>
              <a:p>
                <a:r>
                  <a:rPr lang="en-GB" dirty="0"/>
                  <a:t>SDE = 3.4 %</a:t>
                </a:r>
              </a:p>
              <a:p>
                <a:r>
                  <a:rPr lang="el-GR" dirty="0"/>
                  <a:t>η</a:t>
                </a:r>
                <a:r>
                  <a:rPr lang="en-GB" baseline="-25000" dirty="0"/>
                  <a:t>c</a:t>
                </a:r>
                <a:r>
                  <a:rPr lang="it-IT" dirty="0"/>
                  <a:t> = 17 %</a:t>
                </a:r>
                <a:endParaRPr lang="en-GB" dirty="0"/>
              </a:p>
            </p:txBody>
          </p:sp>
          <p:grpSp>
            <p:nvGrpSpPr>
              <p:cNvPr id="10" name="Gruppo 8"/>
              <p:cNvGrpSpPr/>
              <p:nvPr/>
            </p:nvGrpSpPr>
            <p:grpSpPr>
              <a:xfrm>
                <a:off x="241291" y="3676458"/>
                <a:ext cx="8521709" cy="2558690"/>
                <a:chOff x="241291" y="3676458"/>
                <a:chExt cx="8521709" cy="2558690"/>
              </a:xfrm>
            </p:grpSpPr>
            <p:pic>
              <p:nvPicPr>
                <p:cNvPr id="6" name="Immagine 5"/>
                <p:cNvPicPr>
                  <a:picLocks noChangeAspect="1"/>
                </p:cNvPicPr>
                <p:nvPr/>
              </p:nvPicPr>
              <p:blipFill>
                <a:blip r:embed="rId8" cstate="print">
                  <a:extLst>
                    <a:ext uri="{28A0092B-C50C-407E-A947-70E740481C1C}">
                      <a14:useLocalDpi xmlns="" xmlns:a14="http://schemas.microsoft.com/office/drawing/2010/main" val="0"/>
                    </a:ext>
                  </a:extLst>
                </a:blip>
                <a:stretch>
                  <a:fillRect/>
                </a:stretch>
              </p:blipFill>
              <p:spPr>
                <a:xfrm>
                  <a:off x="241291" y="3676458"/>
                  <a:ext cx="3814077" cy="2558690"/>
                </a:xfrm>
                <a:prstGeom prst="rect">
                  <a:avLst/>
                </a:prstGeom>
              </p:spPr>
            </p:pic>
            <p:sp>
              <p:nvSpPr>
                <p:cNvPr id="7" name="CasellaDiTesto 6"/>
                <p:cNvSpPr txBox="1"/>
                <p:nvPr/>
              </p:nvSpPr>
              <p:spPr>
                <a:xfrm>
                  <a:off x="4191000" y="5479099"/>
                  <a:ext cx="4572000" cy="707886"/>
                </a:xfrm>
                <a:prstGeom prst="rect">
                  <a:avLst/>
                </a:prstGeom>
                <a:noFill/>
              </p:spPr>
              <p:txBody>
                <a:bodyPr wrap="square" rtlCol="0">
                  <a:spAutoFit/>
                </a:bodyPr>
                <a:lstStyle/>
                <a:p>
                  <a:r>
                    <a:rPr lang="el-GR" sz="2000" dirty="0"/>
                    <a:t>η</a:t>
                  </a:r>
                  <a:r>
                    <a:rPr lang="en-GB" sz="2000" baseline="-25000" dirty="0"/>
                    <a:t>c</a:t>
                  </a:r>
                  <a:r>
                    <a:rPr lang="en" sz="2000" dirty="0" smtClean="0"/>
                    <a:t> is low, but the goal is to integrate either sources and detectors in the PICs</a:t>
                  </a:r>
                  <a:endParaRPr lang="en" sz="2000" dirty="0"/>
                </a:p>
              </p:txBody>
            </p:sp>
          </p:grpSp>
        </p:grpSp>
        <p:cxnSp>
          <p:nvCxnSpPr>
            <p:cNvPr id="25" name="Connettore 2 24"/>
            <p:cNvCxnSpPr/>
            <p:nvPr/>
          </p:nvCxnSpPr>
          <p:spPr>
            <a:xfrm flipH="1" flipV="1">
              <a:off x="3490902" y="3943108"/>
              <a:ext cx="928698" cy="247892"/>
            </a:xfrm>
            <a:prstGeom prst="straightConnector1">
              <a:avLst/>
            </a:prstGeom>
            <a:ln w="28575">
              <a:solidFill>
                <a:srgbClr val="F16B2F"/>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20" name="Titolo 1"/>
          <p:cNvSpPr>
            <a:spLocks noGrp="1"/>
          </p:cNvSpPr>
          <p:nvPr>
            <p:ph type="title"/>
          </p:nvPr>
        </p:nvSpPr>
        <p:spPr>
          <a:xfrm>
            <a:off x="395536" y="274638"/>
            <a:ext cx="8748464" cy="1143000"/>
          </a:xfrm>
        </p:spPr>
        <p:txBody>
          <a:bodyPr>
            <a:normAutofit fontScale="90000"/>
          </a:bodyPr>
          <a:lstStyle/>
          <a:p>
            <a:pPr lvl="0"/>
            <a:r>
              <a:rPr lang="en-GB" dirty="0" smtClean="0"/>
              <a:t>Waveguide Single Photon Detectors: </a:t>
            </a:r>
            <a:r>
              <a:rPr lang="en-GB" dirty="0" err="1" smtClean="0"/>
              <a:t>GaAs</a:t>
            </a:r>
            <a:r>
              <a:rPr lang="en-GB" dirty="0" smtClean="0"/>
              <a:t/>
            </a:r>
            <a:br>
              <a:rPr lang="en-GB" dirty="0" smtClean="0"/>
            </a:br>
            <a:endParaRPr lang="en-GB" dirty="0"/>
          </a:p>
        </p:txBody>
      </p:sp>
      <p:sp>
        <p:nvSpPr>
          <p:cNvPr id="22" name="CasellaDiTesto 21"/>
          <p:cNvSpPr txBox="1"/>
          <p:nvPr/>
        </p:nvSpPr>
        <p:spPr>
          <a:xfrm>
            <a:off x="5076056" y="1095127"/>
            <a:ext cx="1080120" cy="461665"/>
          </a:xfrm>
          <a:prstGeom prst="rect">
            <a:avLst/>
          </a:prstGeom>
          <a:noFill/>
        </p:spPr>
        <p:txBody>
          <a:bodyPr wrap="square" rtlCol="0">
            <a:spAutoFit/>
          </a:bodyPr>
          <a:lstStyle/>
          <a:p>
            <a:r>
              <a:rPr lang="it-IT" sz="2400" dirty="0" smtClean="0">
                <a:solidFill>
                  <a:srgbClr val="011A99"/>
                </a:solidFill>
              </a:rPr>
              <a:t>SDE</a:t>
            </a:r>
            <a:endParaRPr lang="en-GB" sz="2400" dirty="0">
              <a:solidFill>
                <a:srgbClr val="011A99"/>
              </a:solidFill>
            </a:endParaRPr>
          </a:p>
        </p:txBody>
      </p:sp>
      <p:sp>
        <p:nvSpPr>
          <p:cNvPr id="23" name="CasellaDiTesto 22"/>
          <p:cNvSpPr txBox="1"/>
          <p:nvPr/>
        </p:nvSpPr>
        <p:spPr>
          <a:xfrm>
            <a:off x="6934874" y="1096278"/>
            <a:ext cx="720080" cy="461665"/>
          </a:xfrm>
          <a:prstGeom prst="rect">
            <a:avLst/>
          </a:prstGeom>
          <a:noFill/>
        </p:spPr>
        <p:txBody>
          <a:bodyPr wrap="square" rtlCol="0">
            <a:spAutoFit/>
          </a:bodyPr>
          <a:lstStyle/>
          <a:p>
            <a:r>
              <a:rPr lang="it-IT" sz="2400" dirty="0" smtClean="0">
                <a:solidFill>
                  <a:srgbClr val="FF0000"/>
                </a:solidFill>
              </a:rPr>
              <a:t>DE</a:t>
            </a:r>
            <a:endParaRPr lang="en-GB" sz="2400" dirty="0">
              <a:solidFill>
                <a:srgbClr val="FF0000"/>
              </a:solidFill>
            </a:endParaRPr>
          </a:p>
        </p:txBody>
      </p:sp>
      <p:sp>
        <p:nvSpPr>
          <p:cNvPr id="26" name="Segnaposto piè di pagina 25"/>
          <p:cNvSpPr>
            <a:spLocks noGrp="1"/>
          </p:cNvSpPr>
          <p:nvPr>
            <p:ph type="ftr" sz="quarter" idx="11"/>
          </p:nvPr>
        </p:nvSpPr>
        <p:spPr/>
        <p:txBody>
          <a:bodyPr/>
          <a:lstStyle/>
          <a:p>
            <a:r>
              <a:rPr lang="it-IT" dirty="0" smtClean="0"/>
              <a:t>A. Gaggero, 01/10/2020, Genova</a:t>
            </a:r>
            <a:endParaRPr lang="en-US" dirty="0"/>
          </a:p>
        </p:txBody>
      </p:sp>
    </p:spTree>
    <p:extLst>
      <p:ext uri="{BB962C8B-B14F-4D97-AF65-F5344CB8AC3E}">
        <p14:creationId xmlns="" xmlns:p14="http://schemas.microsoft.com/office/powerpoint/2010/main" val="423759889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2051720" y="1268760"/>
            <a:ext cx="3293550" cy="2971669"/>
          </a:xfrm>
          <a:prstGeom prst="rect">
            <a:avLst/>
          </a:prstGeom>
          <a:noFill/>
          <a:ln w="9525">
            <a:noFill/>
            <a:miter lim="800000"/>
            <a:headEnd/>
            <a:tailEnd/>
          </a:ln>
        </p:spPr>
      </p:pic>
      <p:sp>
        <p:nvSpPr>
          <p:cNvPr id="78" name="Rettangolo 77"/>
          <p:cNvSpPr/>
          <p:nvPr/>
        </p:nvSpPr>
        <p:spPr>
          <a:xfrm>
            <a:off x="323528" y="5805264"/>
            <a:ext cx="3931778" cy="369332"/>
          </a:xfrm>
          <a:prstGeom prst="rect">
            <a:avLst/>
          </a:prstGeom>
        </p:spPr>
        <p:txBody>
          <a:bodyPr wrap="square">
            <a:spAutoFit/>
          </a:bodyPr>
          <a:lstStyle/>
          <a:p>
            <a:pPr>
              <a:defRPr/>
            </a:pPr>
            <a:r>
              <a:rPr lang="fr-FR" sz="1800" b="0" i="1" dirty="0" err="1" smtClean="0">
                <a:latin typeface="Trebuchet MS" panose="020B0603020202020204" pitchFamily="34" charset="0"/>
              </a:rPr>
              <a:t>Pernice</a:t>
            </a:r>
            <a:r>
              <a:rPr lang="fr-FR" sz="1800" b="0" i="1" dirty="0" smtClean="0">
                <a:latin typeface="Trebuchet MS" panose="020B0603020202020204" pitchFamily="34" charset="0"/>
              </a:rPr>
              <a:t> </a:t>
            </a:r>
            <a:r>
              <a:rPr lang="fr-FR" sz="1800" b="0" i="1" dirty="0">
                <a:latin typeface="Trebuchet MS" panose="020B0603020202020204" pitchFamily="34" charset="0"/>
              </a:rPr>
              <a:t>et al., </a:t>
            </a:r>
            <a:r>
              <a:rPr lang="fr-FR" sz="1800" b="0" i="1" dirty="0" smtClean="0">
                <a:latin typeface="Trebuchet MS" panose="020B0603020202020204" pitchFamily="34" charset="0"/>
              </a:rPr>
              <a:t>Nat </a:t>
            </a:r>
            <a:r>
              <a:rPr lang="fr-FR" sz="1800" b="0" i="1" dirty="0" err="1" smtClean="0">
                <a:latin typeface="Trebuchet MS" panose="020B0603020202020204" pitchFamily="34" charset="0"/>
              </a:rPr>
              <a:t>Comm</a:t>
            </a:r>
            <a:r>
              <a:rPr lang="fr-FR" sz="1800" b="0" i="1" dirty="0" smtClean="0">
                <a:latin typeface="Trebuchet MS" panose="020B0603020202020204" pitchFamily="34" charset="0"/>
              </a:rPr>
              <a:t> (2012)</a:t>
            </a:r>
            <a:endParaRPr lang="fr-CH" sz="1800" b="0" i="1" dirty="0">
              <a:latin typeface="Trebuchet MS" panose="020B0603020202020204" pitchFamily="34" charset="0"/>
            </a:endParaRPr>
          </a:p>
        </p:txBody>
      </p:sp>
      <p:pic>
        <p:nvPicPr>
          <p:cNvPr id="16" name="Picture 2" descr="E:\roberto_small\Word_&amp;_World\conferenze e lavori\2011_OCS_spie_marsiglia\wspd.JPG"/>
          <p:cNvPicPr>
            <a:picLocks noChangeAspect="1" noChangeArrowheads="1"/>
          </p:cNvPicPr>
          <p:nvPr/>
        </p:nvPicPr>
        <p:blipFill>
          <a:blip r:embed="rId4" cstate="screen"/>
          <a:srcRect/>
          <a:stretch>
            <a:fillRect/>
          </a:stretch>
        </p:blipFill>
        <p:spPr bwMode="auto">
          <a:xfrm>
            <a:off x="7668344" y="764704"/>
            <a:ext cx="1137629" cy="792088"/>
          </a:xfrm>
          <a:prstGeom prst="rect">
            <a:avLst/>
          </a:prstGeom>
          <a:noFill/>
        </p:spPr>
      </p:pic>
      <p:grpSp>
        <p:nvGrpSpPr>
          <p:cNvPr id="6" name="Gruppo 14"/>
          <p:cNvGrpSpPr/>
          <p:nvPr/>
        </p:nvGrpSpPr>
        <p:grpSpPr>
          <a:xfrm>
            <a:off x="3851920" y="2060848"/>
            <a:ext cx="4973912" cy="4125458"/>
            <a:chOff x="3749200" y="2484409"/>
            <a:chExt cx="4973912" cy="4125458"/>
          </a:xfrm>
        </p:grpSpPr>
        <p:pic>
          <p:nvPicPr>
            <p:cNvPr id="1030" name="Picture 6"/>
            <p:cNvPicPr>
              <a:picLocks noChangeAspect="1" noChangeArrowheads="1"/>
            </p:cNvPicPr>
            <p:nvPr/>
          </p:nvPicPr>
          <p:blipFill>
            <a:blip r:embed="rId5" cstate="print"/>
            <a:srcRect/>
            <a:stretch>
              <a:fillRect/>
            </a:stretch>
          </p:blipFill>
          <p:spPr bwMode="auto">
            <a:xfrm>
              <a:off x="3749200" y="4630349"/>
              <a:ext cx="1877568" cy="1979518"/>
            </a:xfrm>
            <a:prstGeom prst="rect">
              <a:avLst/>
            </a:prstGeom>
            <a:noFill/>
            <a:ln w="9525">
              <a:noFill/>
              <a:miter lim="800000"/>
              <a:headEnd/>
              <a:tailEnd/>
            </a:ln>
          </p:spPr>
        </p:pic>
        <p:grpSp>
          <p:nvGrpSpPr>
            <p:cNvPr id="7" name="Gruppo 13"/>
            <p:cNvGrpSpPr/>
            <p:nvPr/>
          </p:nvGrpSpPr>
          <p:grpSpPr>
            <a:xfrm>
              <a:off x="5439317" y="2484409"/>
              <a:ext cx="3283795" cy="3765418"/>
              <a:chOff x="5439317" y="2484409"/>
              <a:chExt cx="3283795" cy="3765418"/>
            </a:xfrm>
          </p:grpSpPr>
          <p:pic>
            <p:nvPicPr>
              <p:cNvPr id="9" name="Immagine 8"/>
              <p:cNvPicPr>
                <a:picLocks noChangeAspect="1"/>
              </p:cNvPicPr>
              <p:nvPr/>
            </p:nvPicPr>
            <p:blipFill>
              <a:blip r:embed="rId6" cstate="print">
                <a:extLst>
                  <a:ext uri="{28A0092B-C50C-407E-A947-70E740481C1C}">
                    <a14:useLocalDpi xmlns="" xmlns:a14="http://schemas.microsoft.com/office/drawing/2010/main" val="0"/>
                  </a:ext>
                </a:extLst>
              </a:blip>
              <a:stretch>
                <a:fillRect/>
              </a:stretch>
            </p:blipFill>
            <p:spPr>
              <a:xfrm>
                <a:off x="5439317" y="2484409"/>
                <a:ext cx="3283795" cy="3765418"/>
              </a:xfrm>
              <a:prstGeom prst="rect">
                <a:avLst/>
              </a:prstGeom>
            </p:spPr>
          </p:pic>
          <p:sp>
            <p:nvSpPr>
              <p:cNvPr id="19" name="CasellaDiTesto 18"/>
              <p:cNvSpPr txBox="1"/>
              <p:nvPr/>
            </p:nvSpPr>
            <p:spPr>
              <a:xfrm>
                <a:off x="7257693" y="4507164"/>
                <a:ext cx="1398771" cy="1015663"/>
              </a:xfrm>
              <a:prstGeom prst="rect">
                <a:avLst/>
              </a:prstGeom>
              <a:noFill/>
            </p:spPr>
            <p:txBody>
              <a:bodyPr wrap="square" rtlCol="0">
                <a:spAutoFit/>
              </a:bodyPr>
              <a:lstStyle/>
              <a:p>
                <a:r>
                  <a:rPr lang="en-GB" sz="2000" dirty="0">
                    <a:latin typeface="Trebuchet MS" panose="020B0603020202020204" pitchFamily="34" charset="0"/>
                  </a:rPr>
                  <a:t>D</a:t>
                </a:r>
                <a:r>
                  <a:rPr lang="en-GB" sz="2000" dirty="0" smtClean="0">
                    <a:latin typeface="Trebuchet MS" panose="020B0603020202020204" pitchFamily="34" charset="0"/>
                  </a:rPr>
                  <a:t>E </a:t>
                </a:r>
                <a:r>
                  <a:rPr lang="en-GB" sz="2000" dirty="0">
                    <a:latin typeface="Trebuchet MS" panose="020B0603020202020204" pitchFamily="34" charset="0"/>
                  </a:rPr>
                  <a:t>= </a:t>
                </a:r>
                <a:r>
                  <a:rPr lang="en-GB" sz="2000" dirty="0" smtClean="0">
                    <a:latin typeface="Trebuchet MS" panose="020B0603020202020204" pitchFamily="34" charset="0"/>
                  </a:rPr>
                  <a:t> 88 </a:t>
                </a:r>
                <a:r>
                  <a:rPr lang="en-GB" sz="2000" dirty="0">
                    <a:latin typeface="Trebuchet MS" panose="020B0603020202020204" pitchFamily="34" charset="0"/>
                  </a:rPr>
                  <a:t>%</a:t>
                </a:r>
              </a:p>
              <a:p>
                <a:r>
                  <a:rPr lang="en-GB" sz="2000" dirty="0">
                    <a:latin typeface="Trebuchet MS" panose="020B0603020202020204" pitchFamily="34" charset="0"/>
                  </a:rPr>
                  <a:t>SDE  = </a:t>
                </a:r>
                <a:r>
                  <a:rPr lang="en-GB" sz="2000" dirty="0" smtClean="0">
                    <a:latin typeface="Trebuchet MS" panose="020B0603020202020204" pitchFamily="34" charset="0"/>
                  </a:rPr>
                  <a:t>2 %</a:t>
                </a:r>
                <a:endParaRPr lang="en-GB" sz="2000" dirty="0">
                  <a:latin typeface="Trebuchet MS" panose="020B0603020202020204" pitchFamily="34" charset="0"/>
                </a:endParaRPr>
              </a:p>
              <a:p>
                <a:r>
                  <a:rPr lang="el-GR" sz="2000" dirty="0">
                    <a:latin typeface="Trebuchet MS" panose="020B0603020202020204" pitchFamily="34" charset="0"/>
                  </a:rPr>
                  <a:t>η</a:t>
                </a:r>
                <a:r>
                  <a:rPr lang="en-GB" sz="2000" baseline="-25000" dirty="0">
                    <a:latin typeface="Trebuchet MS" panose="020B0603020202020204" pitchFamily="34" charset="0"/>
                  </a:rPr>
                  <a:t>c</a:t>
                </a:r>
                <a:r>
                  <a:rPr lang="it-IT" sz="2000" baseline="-25000" dirty="0">
                    <a:latin typeface="Trebuchet MS" panose="020B0603020202020204" pitchFamily="34" charset="0"/>
                  </a:rPr>
                  <a:t> </a:t>
                </a:r>
                <a:r>
                  <a:rPr lang="it-IT" sz="2000" dirty="0">
                    <a:latin typeface="Trebuchet MS" panose="020B0603020202020204" pitchFamily="34" charset="0"/>
                  </a:rPr>
                  <a:t> ≈ 2.4 </a:t>
                </a:r>
                <a:r>
                  <a:rPr lang="it-IT" dirty="0">
                    <a:latin typeface="Trebuchet MS" panose="020B0603020202020204" pitchFamily="34" charset="0"/>
                  </a:rPr>
                  <a:t>%</a:t>
                </a:r>
                <a:endParaRPr lang="en-GB" dirty="0">
                  <a:latin typeface="Trebuchet MS" panose="020B0603020202020204" pitchFamily="34" charset="0"/>
                </a:endParaRPr>
              </a:p>
            </p:txBody>
          </p:sp>
          <p:cxnSp>
            <p:nvCxnSpPr>
              <p:cNvPr id="26" name="Connettore 2 25"/>
              <p:cNvCxnSpPr/>
              <p:nvPr/>
            </p:nvCxnSpPr>
            <p:spPr>
              <a:xfrm flipH="1" flipV="1">
                <a:off x="8358345" y="3190768"/>
                <a:ext cx="50076" cy="1316397"/>
              </a:xfrm>
              <a:prstGeom prst="straightConnector1">
                <a:avLst/>
              </a:prstGeom>
              <a:ln w="28575">
                <a:solidFill>
                  <a:srgbClr val="F16B2F"/>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grpSp>
      <p:sp>
        <p:nvSpPr>
          <p:cNvPr id="5" name="CasellaDiTesto 4"/>
          <p:cNvSpPr txBox="1"/>
          <p:nvPr/>
        </p:nvSpPr>
        <p:spPr>
          <a:xfrm>
            <a:off x="467544" y="4437112"/>
            <a:ext cx="3049965" cy="1323439"/>
          </a:xfrm>
          <a:prstGeom prst="rect">
            <a:avLst/>
          </a:prstGeom>
          <a:noFill/>
        </p:spPr>
        <p:txBody>
          <a:bodyPr wrap="square" rtlCol="0">
            <a:spAutoFit/>
          </a:bodyPr>
          <a:lstStyle/>
          <a:p>
            <a:r>
              <a:rPr lang="it-IT" sz="2000" dirty="0" smtClean="0"/>
              <a:t>SOI vs GaAs</a:t>
            </a:r>
          </a:p>
          <a:p>
            <a:pPr marL="342900" indent="-342900">
              <a:buFont typeface="Arial" panose="020B0604020202020204" pitchFamily="34" charset="0"/>
              <a:buChar char="•"/>
            </a:pPr>
            <a:r>
              <a:rPr lang="it-IT" sz="2000" dirty="0" err="1" smtClean="0"/>
              <a:t>Higher</a:t>
            </a:r>
            <a:r>
              <a:rPr lang="it-IT" sz="2000" dirty="0" smtClean="0"/>
              <a:t> </a:t>
            </a:r>
            <a:r>
              <a:rPr lang="it-IT" sz="2000" dirty="0" err="1"/>
              <a:t>index</a:t>
            </a:r>
            <a:r>
              <a:rPr lang="it-IT" sz="2000" dirty="0"/>
              <a:t> </a:t>
            </a:r>
            <a:r>
              <a:rPr lang="it-IT" sz="2000" dirty="0" err="1" smtClean="0"/>
              <a:t>contrast</a:t>
            </a:r>
            <a:endParaRPr lang="it-IT" sz="2000" dirty="0"/>
          </a:p>
          <a:p>
            <a:pPr marL="342900" indent="-342900">
              <a:buFont typeface="Arial" panose="020B0604020202020204" pitchFamily="34" charset="0"/>
              <a:buChar char="•"/>
            </a:pPr>
            <a:r>
              <a:rPr lang="it-IT" sz="2000" dirty="0" err="1" smtClean="0"/>
              <a:t>Higher</a:t>
            </a:r>
            <a:r>
              <a:rPr lang="it-IT" sz="2000" dirty="0" smtClean="0"/>
              <a:t> NbN </a:t>
            </a:r>
            <a:r>
              <a:rPr lang="it-IT" sz="2000" dirty="0" err="1" smtClean="0"/>
              <a:t>deposition</a:t>
            </a:r>
            <a:r>
              <a:rPr lang="it-IT" sz="2000" dirty="0" smtClean="0"/>
              <a:t> temperature</a:t>
            </a:r>
            <a:endParaRPr lang="it-IT" sz="2000" dirty="0"/>
          </a:p>
        </p:txBody>
      </p:sp>
      <p:pic>
        <p:nvPicPr>
          <p:cNvPr id="4" name="Immagine 3"/>
          <p:cNvPicPr>
            <a:picLocks noChangeAspect="1"/>
          </p:cNvPicPr>
          <p:nvPr/>
        </p:nvPicPr>
        <p:blipFill>
          <a:blip r:embed="rId7" cstate="print">
            <a:extLst>
              <a:ext uri="{28A0092B-C50C-407E-A947-70E740481C1C}">
                <a14:useLocalDpi xmlns="" xmlns:a14="http://schemas.microsoft.com/office/drawing/2010/main" val="0"/>
              </a:ext>
            </a:extLst>
          </a:blip>
          <a:stretch>
            <a:fillRect/>
          </a:stretch>
        </p:blipFill>
        <p:spPr>
          <a:xfrm>
            <a:off x="611560" y="1916832"/>
            <a:ext cx="1410620" cy="1945363"/>
          </a:xfrm>
          <a:prstGeom prst="rect">
            <a:avLst/>
          </a:prstGeom>
        </p:spPr>
      </p:pic>
      <p:sp>
        <p:nvSpPr>
          <p:cNvPr id="25" name="Segnaposto piè di pagina 24"/>
          <p:cNvSpPr>
            <a:spLocks noGrp="1"/>
          </p:cNvSpPr>
          <p:nvPr>
            <p:ph type="ftr" sz="quarter" idx="11"/>
          </p:nvPr>
        </p:nvSpPr>
        <p:spPr/>
        <p:txBody>
          <a:bodyPr/>
          <a:lstStyle/>
          <a:p>
            <a:r>
              <a:rPr lang="it-IT" dirty="0" smtClean="0"/>
              <a:t>A. Gaggero, 01/10/2020, Genova</a:t>
            </a:r>
            <a:endParaRPr lang="en-US" dirty="0"/>
          </a:p>
        </p:txBody>
      </p:sp>
      <p:sp>
        <p:nvSpPr>
          <p:cNvPr id="21" name="Titolo 1"/>
          <p:cNvSpPr>
            <a:spLocks noGrp="1"/>
          </p:cNvSpPr>
          <p:nvPr>
            <p:ph type="title"/>
          </p:nvPr>
        </p:nvSpPr>
        <p:spPr>
          <a:xfrm>
            <a:off x="395536" y="274638"/>
            <a:ext cx="8748464" cy="1143000"/>
          </a:xfrm>
        </p:spPr>
        <p:txBody>
          <a:bodyPr>
            <a:normAutofit fontScale="90000"/>
          </a:bodyPr>
          <a:lstStyle/>
          <a:p>
            <a:pPr lvl="0"/>
            <a:r>
              <a:rPr lang="en-GB" dirty="0" smtClean="0"/>
              <a:t>Waveguide Single Photon Detectors: SOI</a:t>
            </a:r>
            <a:br>
              <a:rPr lang="en-GB" dirty="0" smtClean="0"/>
            </a:br>
            <a:endParaRPr lang="en-GB" dirty="0"/>
          </a:p>
        </p:txBody>
      </p:sp>
    </p:spTree>
    <p:extLst>
      <p:ext uri="{BB962C8B-B14F-4D97-AF65-F5344CB8AC3E}">
        <p14:creationId xmlns="" xmlns:p14="http://schemas.microsoft.com/office/powerpoint/2010/main" val="426319305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7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1043608" y="2895600"/>
            <a:ext cx="7344816" cy="1200329"/>
          </a:xfrm>
          <a:prstGeom prst="rect">
            <a:avLst/>
          </a:prstGeom>
          <a:noFill/>
        </p:spPr>
        <p:txBody>
          <a:bodyPr wrap="square" rtlCol="0">
            <a:spAutoFit/>
          </a:bodyPr>
          <a:lstStyle/>
          <a:p>
            <a:r>
              <a:rPr lang="en" dirty="0" smtClean="0">
                <a:latin typeface="Trebuchet MS" panose="020B0603020202020204" pitchFamily="34" charset="0"/>
              </a:rPr>
              <a:t>After these first succesful integrations of WSPDs on GaAs and SOI platforms, this approach has been followed also on SiN, Diamond and (work is in progress) on AlN and SiC and other materials suitable for integrated photonics.</a:t>
            </a:r>
            <a:endParaRPr lang="en" dirty="0">
              <a:latin typeface="Trebuchet MS" panose="020B0603020202020204" pitchFamily="34" charset="0"/>
            </a:endParaRPr>
          </a:p>
        </p:txBody>
      </p:sp>
      <p:sp>
        <p:nvSpPr>
          <p:cNvPr id="6" name="Segnaposto piè di pagina 5"/>
          <p:cNvSpPr>
            <a:spLocks noGrp="1"/>
          </p:cNvSpPr>
          <p:nvPr>
            <p:ph type="ftr" sz="quarter" idx="11"/>
          </p:nvPr>
        </p:nvSpPr>
        <p:spPr/>
        <p:txBody>
          <a:bodyPr/>
          <a:lstStyle/>
          <a:p>
            <a:r>
              <a:rPr lang="it-IT" smtClean="0"/>
              <a:t>A. Gaggero, 01/10/2020, Genova</a:t>
            </a:r>
            <a:endParaRPr lang="en-US" dirty="0"/>
          </a:p>
        </p:txBody>
      </p:sp>
    </p:spTree>
    <p:extLst>
      <p:ext uri="{BB962C8B-B14F-4D97-AF65-F5344CB8AC3E}">
        <p14:creationId xmlns="" xmlns:p14="http://schemas.microsoft.com/office/powerpoint/2010/main" val="305549550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CasellaDiTesto 103"/>
          <p:cNvSpPr txBox="1"/>
          <p:nvPr/>
        </p:nvSpPr>
        <p:spPr>
          <a:xfrm>
            <a:off x="2383934" y="4269308"/>
            <a:ext cx="5572442" cy="523220"/>
          </a:xfrm>
          <a:prstGeom prst="rect">
            <a:avLst/>
          </a:prstGeom>
          <a:noFill/>
        </p:spPr>
        <p:txBody>
          <a:bodyPr wrap="square" rtlCol="0">
            <a:spAutoFit/>
          </a:bodyPr>
          <a:lstStyle/>
          <a:p>
            <a:r>
              <a:rPr lang="en-US" sz="2800" dirty="0" smtClean="0">
                <a:solidFill>
                  <a:srgbClr val="FF0000"/>
                </a:solidFill>
                <a:latin typeface="Perpetua" pitchFamily="18" charset="0"/>
                <a:cs typeface="Arial" pitchFamily="34" charset="0"/>
              </a:rPr>
              <a:t>Linear response </a:t>
            </a:r>
            <a:r>
              <a:rPr lang="en-US" sz="2800" dirty="0" err="1" smtClean="0">
                <a:solidFill>
                  <a:srgbClr val="FF0000"/>
                </a:solidFill>
                <a:latin typeface="Perpetua" pitchFamily="18" charset="0"/>
                <a:cs typeface="Arial" pitchFamily="34" charset="0"/>
              </a:rPr>
              <a:t>vs</a:t>
            </a:r>
            <a:r>
              <a:rPr lang="en-US" sz="2800" dirty="0" smtClean="0">
                <a:solidFill>
                  <a:srgbClr val="FF0000"/>
                </a:solidFill>
                <a:latin typeface="Perpetua" pitchFamily="18" charset="0"/>
                <a:cs typeface="Arial" pitchFamily="34" charset="0"/>
              </a:rPr>
              <a:t> # of detected photons</a:t>
            </a:r>
            <a:endParaRPr lang="en-US" sz="2800" dirty="0">
              <a:solidFill>
                <a:srgbClr val="FF0000"/>
              </a:solidFill>
              <a:latin typeface="Perpetua" pitchFamily="18" charset="0"/>
              <a:cs typeface="Arial" pitchFamily="34" charset="0"/>
            </a:endParaRPr>
          </a:p>
        </p:txBody>
      </p:sp>
      <p:grpSp>
        <p:nvGrpSpPr>
          <p:cNvPr id="4" name="Gruppo 104"/>
          <p:cNvGrpSpPr/>
          <p:nvPr/>
        </p:nvGrpSpPr>
        <p:grpSpPr>
          <a:xfrm>
            <a:off x="647800" y="3860942"/>
            <a:ext cx="541337" cy="288925"/>
            <a:chOff x="1403648" y="3068067"/>
            <a:chExt cx="541337" cy="288925"/>
          </a:xfrm>
        </p:grpSpPr>
        <p:sp>
          <p:nvSpPr>
            <p:cNvPr id="106" name="Oval 28"/>
            <p:cNvSpPr>
              <a:spLocks noChangeArrowheads="1"/>
            </p:cNvSpPr>
            <p:nvPr/>
          </p:nvSpPr>
          <p:spPr bwMode="auto">
            <a:xfrm>
              <a:off x="1614795" y="3249028"/>
              <a:ext cx="107950" cy="107950"/>
            </a:xfrm>
            <a:prstGeom prst="ellipse">
              <a:avLst/>
            </a:prstGeom>
            <a:solidFill>
              <a:srgbClr val="FFFF00"/>
            </a:solidFill>
            <a:ln w="9525">
              <a:solidFill>
                <a:srgbClr val="00FF00"/>
              </a:solidFill>
              <a:round/>
              <a:headEnd/>
              <a:tailEnd/>
            </a:ln>
          </p:spPr>
          <p:txBody>
            <a:bodyPr wrap="none" anchor="ctr"/>
            <a:lstStyle/>
            <a:p>
              <a:pPr eaLnBrk="0" hangingPunct="0">
                <a:spcBef>
                  <a:spcPct val="20000"/>
                </a:spcBef>
                <a:buClr>
                  <a:schemeClr val="accent1"/>
                </a:buClr>
              </a:pPr>
              <a:endParaRPr kumimoji="1" lang="en-US" sz="3200">
                <a:solidFill>
                  <a:schemeClr val="bg1"/>
                </a:solidFill>
                <a:latin typeface="Helvetica" pitchFamily="34" charset="0"/>
              </a:endParaRPr>
            </a:p>
          </p:txBody>
        </p:sp>
        <p:grpSp>
          <p:nvGrpSpPr>
            <p:cNvPr id="5" name="Group 131"/>
            <p:cNvGrpSpPr>
              <a:grpSpLocks/>
            </p:cNvGrpSpPr>
            <p:nvPr/>
          </p:nvGrpSpPr>
          <p:grpSpPr bwMode="auto">
            <a:xfrm>
              <a:off x="1403648" y="3068067"/>
              <a:ext cx="541337" cy="288925"/>
              <a:chOff x="2090" y="3077"/>
              <a:chExt cx="240" cy="240"/>
            </a:xfrm>
          </p:grpSpPr>
          <p:sp>
            <p:nvSpPr>
              <p:cNvPr id="109" name="Arc 132"/>
              <p:cNvSpPr>
                <a:spLocks/>
              </p:cNvSpPr>
              <p:nvPr/>
            </p:nvSpPr>
            <p:spPr bwMode="auto">
              <a:xfrm flipV="1">
                <a:off x="2090" y="3147"/>
                <a:ext cx="98" cy="168"/>
              </a:xfrm>
              <a:custGeom>
                <a:avLst/>
                <a:gdLst>
                  <a:gd name="T0" fmla="*/ 0 w 21509"/>
                  <a:gd name="T1" fmla="*/ 0 h 14870"/>
                  <a:gd name="T2" fmla="*/ 0 w 21509"/>
                  <a:gd name="T3" fmla="*/ 0 h 14870"/>
                  <a:gd name="T4" fmla="*/ 0 w 21509"/>
                  <a:gd name="T5" fmla="*/ 0 h 14870"/>
                  <a:gd name="T6" fmla="*/ 0 60000 65536"/>
                  <a:gd name="T7" fmla="*/ 0 60000 65536"/>
                  <a:gd name="T8" fmla="*/ 0 60000 65536"/>
                  <a:gd name="T9" fmla="*/ 0 w 21509"/>
                  <a:gd name="T10" fmla="*/ 0 h 14870"/>
                  <a:gd name="T11" fmla="*/ 21509 w 21509"/>
                  <a:gd name="T12" fmla="*/ 14870 h 14870"/>
                </a:gdLst>
                <a:ahLst/>
                <a:cxnLst>
                  <a:cxn ang="T6">
                    <a:pos x="T0" y="T1"/>
                  </a:cxn>
                  <a:cxn ang="T7">
                    <a:pos x="T2" y="T3"/>
                  </a:cxn>
                  <a:cxn ang="T8">
                    <a:pos x="T4" y="T5"/>
                  </a:cxn>
                </a:cxnLst>
                <a:rect l="T9" t="T10" r="T11" b="T12"/>
                <a:pathLst>
                  <a:path w="21509" h="14870" fill="none" extrusionOk="0">
                    <a:moveTo>
                      <a:pt x="15666" y="0"/>
                    </a:moveTo>
                    <a:cubicBezTo>
                      <a:pt x="19005" y="3517"/>
                      <a:pt x="21062" y="8056"/>
                      <a:pt x="21508" y="12885"/>
                    </a:cubicBezTo>
                  </a:path>
                  <a:path w="21509" h="14870" stroke="0" extrusionOk="0">
                    <a:moveTo>
                      <a:pt x="15666" y="0"/>
                    </a:moveTo>
                    <a:cubicBezTo>
                      <a:pt x="19005" y="3517"/>
                      <a:pt x="21062" y="8056"/>
                      <a:pt x="21508" y="12885"/>
                    </a:cubicBezTo>
                    <a:lnTo>
                      <a:pt x="0" y="14870"/>
                    </a:lnTo>
                    <a:close/>
                  </a:path>
                </a:pathLst>
              </a:custGeom>
              <a:noFill/>
              <a:ln w="28575">
                <a:solidFill>
                  <a:srgbClr val="00FF00"/>
                </a:solidFill>
                <a:round/>
                <a:headEnd/>
                <a:tailEnd/>
              </a:ln>
            </p:spPr>
            <p:txBody>
              <a:bodyPr rot="10800000" wrap="none" anchor="ctr"/>
              <a:lstStyle/>
              <a:p>
                <a:endParaRPr lang="it-IT"/>
              </a:p>
            </p:txBody>
          </p:sp>
          <p:sp>
            <p:nvSpPr>
              <p:cNvPr id="110" name="Arc 133"/>
              <p:cNvSpPr>
                <a:spLocks/>
              </p:cNvSpPr>
              <p:nvPr/>
            </p:nvSpPr>
            <p:spPr bwMode="auto">
              <a:xfrm flipH="1">
                <a:off x="2188" y="3098"/>
                <a:ext cx="69" cy="171"/>
              </a:xfrm>
              <a:custGeom>
                <a:avLst/>
                <a:gdLst>
                  <a:gd name="T0" fmla="*/ 0 w 20287"/>
                  <a:gd name="T1" fmla="*/ 0 h 12941"/>
                  <a:gd name="T2" fmla="*/ 0 w 20287"/>
                  <a:gd name="T3" fmla="*/ 0 h 12941"/>
                  <a:gd name="T4" fmla="*/ 0 w 20287"/>
                  <a:gd name="T5" fmla="*/ 0 h 12941"/>
                  <a:gd name="T6" fmla="*/ 0 60000 65536"/>
                  <a:gd name="T7" fmla="*/ 0 60000 65536"/>
                  <a:gd name="T8" fmla="*/ 0 60000 65536"/>
                  <a:gd name="T9" fmla="*/ 0 w 20287"/>
                  <a:gd name="T10" fmla="*/ 0 h 12941"/>
                  <a:gd name="T11" fmla="*/ 20287 w 20287"/>
                  <a:gd name="T12" fmla="*/ 12941 h 12941"/>
                </a:gdLst>
                <a:ahLst/>
                <a:cxnLst>
                  <a:cxn ang="T6">
                    <a:pos x="T0" y="T1"/>
                  </a:cxn>
                  <a:cxn ang="T7">
                    <a:pos x="T2" y="T3"/>
                  </a:cxn>
                  <a:cxn ang="T8">
                    <a:pos x="T4" y="T5"/>
                  </a:cxn>
                </a:cxnLst>
                <a:rect l="T9" t="T10" r="T11" b="T12"/>
                <a:pathLst>
                  <a:path w="20287" h="12941" fill="none" extrusionOk="0">
                    <a:moveTo>
                      <a:pt x="17294" y="-1"/>
                    </a:moveTo>
                    <a:cubicBezTo>
                      <a:pt x="18555" y="1686"/>
                      <a:pt x="19564" y="3547"/>
                      <a:pt x="20287" y="5525"/>
                    </a:cubicBezTo>
                  </a:path>
                  <a:path w="20287" h="12941" stroke="0" extrusionOk="0">
                    <a:moveTo>
                      <a:pt x="17294" y="-1"/>
                    </a:moveTo>
                    <a:cubicBezTo>
                      <a:pt x="18555" y="1686"/>
                      <a:pt x="19564" y="3547"/>
                      <a:pt x="20287" y="5525"/>
                    </a:cubicBezTo>
                    <a:lnTo>
                      <a:pt x="0" y="12941"/>
                    </a:lnTo>
                    <a:close/>
                  </a:path>
                </a:pathLst>
              </a:custGeom>
              <a:noFill/>
              <a:ln w="28575">
                <a:solidFill>
                  <a:srgbClr val="00FF00"/>
                </a:solidFill>
                <a:round/>
                <a:headEnd/>
                <a:tailEnd/>
              </a:ln>
            </p:spPr>
            <p:txBody>
              <a:bodyPr wrap="none" anchor="ctr"/>
              <a:lstStyle/>
              <a:p>
                <a:endParaRPr lang="it-IT"/>
              </a:p>
            </p:txBody>
          </p:sp>
          <p:sp>
            <p:nvSpPr>
              <p:cNvPr id="111" name="Arc 134"/>
              <p:cNvSpPr>
                <a:spLocks/>
              </p:cNvSpPr>
              <p:nvPr/>
            </p:nvSpPr>
            <p:spPr bwMode="auto">
              <a:xfrm flipH="1">
                <a:off x="2197" y="3077"/>
                <a:ext cx="25" cy="168"/>
              </a:xfrm>
              <a:custGeom>
                <a:avLst/>
                <a:gdLst>
                  <a:gd name="T0" fmla="*/ 0 w 22497"/>
                  <a:gd name="T1" fmla="*/ 0 h 21600"/>
                  <a:gd name="T2" fmla="*/ 0 w 22497"/>
                  <a:gd name="T3" fmla="*/ 0 h 21600"/>
                  <a:gd name="T4" fmla="*/ 0 w 22497"/>
                  <a:gd name="T5" fmla="*/ 0 h 21600"/>
                  <a:gd name="T6" fmla="*/ 0 60000 65536"/>
                  <a:gd name="T7" fmla="*/ 0 60000 65536"/>
                  <a:gd name="T8" fmla="*/ 0 60000 65536"/>
                  <a:gd name="T9" fmla="*/ 0 w 22497"/>
                  <a:gd name="T10" fmla="*/ 0 h 21600"/>
                  <a:gd name="T11" fmla="*/ 22497 w 22497"/>
                  <a:gd name="T12" fmla="*/ 21600 h 21600"/>
                </a:gdLst>
                <a:ahLst/>
                <a:cxnLst>
                  <a:cxn ang="T6">
                    <a:pos x="T0" y="T1"/>
                  </a:cxn>
                  <a:cxn ang="T7">
                    <a:pos x="T2" y="T3"/>
                  </a:cxn>
                  <a:cxn ang="T8">
                    <a:pos x="T4" y="T5"/>
                  </a:cxn>
                </a:cxnLst>
                <a:rect l="T9" t="T10" r="T11" b="T12"/>
                <a:pathLst>
                  <a:path w="22497" h="21600" fill="none" extrusionOk="0">
                    <a:moveTo>
                      <a:pt x="0" y="3189"/>
                    </a:moveTo>
                    <a:cubicBezTo>
                      <a:pt x="3398" y="1103"/>
                      <a:pt x="7308" y="-1"/>
                      <a:pt x="11296" y="0"/>
                    </a:cubicBezTo>
                    <a:cubicBezTo>
                      <a:pt x="15245" y="0"/>
                      <a:pt x="19119" y="1082"/>
                      <a:pt x="22496" y="3131"/>
                    </a:cubicBezTo>
                  </a:path>
                  <a:path w="22497" h="21600" stroke="0" extrusionOk="0">
                    <a:moveTo>
                      <a:pt x="0" y="3189"/>
                    </a:moveTo>
                    <a:cubicBezTo>
                      <a:pt x="3398" y="1103"/>
                      <a:pt x="7308" y="-1"/>
                      <a:pt x="11296" y="0"/>
                    </a:cubicBezTo>
                    <a:cubicBezTo>
                      <a:pt x="15245" y="0"/>
                      <a:pt x="19119" y="1082"/>
                      <a:pt x="22496" y="3131"/>
                    </a:cubicBezTo>
                    <a:lnTo>
                      <a:pt x="11296" y="21600"/>
                    </a:lnTo>
                    <a:close/>
                  </a:path>
                </a:pathLst>
              </a:custGeom>
              <a:noFill/>
              <a:ln w="28575">
                <a:solidFill>
                  <a:srgbClr val="00FF00"/>
                </a:solidFill>
                <a:round/>
                <a:headEnd/>
                <a:tailEnd/>
              </a:ln>
            </p:spPr>
            <p:txBody>
              <a:bodyPr wrap="none" anchor="ctr"/>
              <a:lstStyle/>
              <a:p>
                <a:endParaRPr lang="it-IT"/>
              </a:p>
            </p:txBody>
          </p:sp>
          <p:sp>
            <p:nvSpPr>
              <p:cNvPr id="114" name="Arc 135"/>
              <p:cNvSpPr>
                <a:spLocks/>
              </p:cNvSpPr>
              <p:nvPr/>
            </p:nvSpPr>
            <p:spPr bwMode="auto">
              <a:xfrm flipH="1" flipV="1">
                <a:off x="2232" y="3149"/>
                <a:ext cx="98" cy="168"/>
              </a:xfrm>
              <a:custGeom>
                <a:avLst/>
                <a:gdLst>
                  <a:gd name="T0" fmla="*/ 0 w 21509"/>
                  <a:gd name="T1" fmla="*/ 0 h 14870"/>
                  <a:gd name="T2" fmla="*/ 0 w 21509"/>
                  <a:gd name="T3" fmla="*/ 0 h 14870"/>
                  <a:gd name="T4" fmla="*/ 0 w 21509"/>
                  <a:gd name="T5" fmla="*/ 0 h 14870"/>
                  <a:gd name="T6" fmla="*/ 0 60000 65536"/>
                  <a:gd name="T7" fmla="*/ 0 60000 65536"/>
                  <a:gd name="T8" fmla="*/ 0 60000 65536"/>
                  <a:gd name="T9" fmla="*/ 0 w 21509"/>
                  <a:gd name="T10" fmla="*/ 0 h 14870"/>
                  <a:gd name="T11" fmla="*/ 21509 w 21509"/>
                  <a:gd name="T12" fmla="*/ 14870 h 14870"/>
                </a:gdLst>
                <a:ahLst/>
                <a:cxnLst>
                  <a:cxn ang="T6">
                    <a:pos x="T0" y="T1"/>
                  </a:cxn>
                  <a:cxn ang="T7">
                    <a:pos x="T2" y="T3"/>
                  </a:cxn>
                  <a:cxn ang="T8">
                    <a:pos x="T4" y="T5"/>
                  </a:cxn>
                </a:cxnLst>
                <a:rect l="T9" t="T10" r="T11" b="T12"/>
                <a:pathLst>
                  <a:path w="21509" h="14870" fill="none" extrusionOk="0">
                    <a:moveTo>
                      <a:pt x="15666" y="0"/>
                    </a:moveTo>
                    <a:cubicBezTo>
                      <a:pt x="19005" y="3517"/>
                      <a:pt x="21062" y="8056"/>
                      <a:pt x="21508" y="12885"/>
                    </a:cubicBezTo>
                  </a:path>
                  <a:path w="21509" h="14870" stroke="0" extrusionOk="0">
                    <a:moveTo>
                      <a:pt x="15666" y="0"/>
                    </a:moveTo>
                    <a:cubicBezTo>
                      <a:pt x="19005" y="3517"/>
                      <a:pt x="21062" y="8056"/>
                      <a:pt x="21508" y="12885"/>
                    </a:cubicBezTo>
                    <a:lnTo>
                      <a:pt x="0" y="14870"/>
                    </a:lnTo>
                    <a:close/>
                  </a:path>
                </a:pathLst>
              </a:custGeom>
              <a:noFill/>
              <a:ln w="28575">
                <a:solidFill>
                  <a:srgbClr val="00FF00"/>
                </a:solidFill>
                <a:round/>
                <a:headEnd/>
                <a:tailEnd/>
              </a:ln>
            </p:spPr>
            <p:txBody>
              <a:bodyPr rot="10800000" wrap="none" anchor="ctr"/>
              <a:lstStyle/>
              <a:p>
                <a:endParaRPr lang="it-IT"/>
              </a:p>
            </p:txBody>
          </p:sp>
          <p:sp>
            <p:nvSpPr>
              <p:cNvPr id="115" name="Arc 136"/>
              <p:cNvSpPr>
                <a:spLocks/>
              </p:cNvSpPr>
              <p:nvPr/>
            </p:nvSpPr>
            <p:spPr bwMode="auto">
              <a:xfrm>
                <a:off x="2163" y="3103"/>
                <a:ext cx="69" cy="171"/>
              </a:xfrm>
              <a:custGeom>
                <a:avLst/>
                <a:gdLst>
                  <a:gd name="T0" fmla="*/ 0 w 20287"/>
                  <a:gd name="T1" fmla="*/ 0 h 12941"/>
                  <a:gd name="T2" fmla="*/ 0 w 20287"/>
                  <a:gd name="T3" fmla="*/ 0 h 12941"/>
                  <a:gd name="T4" fmla="*/ 0 w 20287"/>
                  <a:gd name="T5" fmla="*/ 0 h 12941"/>
                  <a:gd name="T6" fmla="*/ 0 60000 65536"/>
                  <a:gd name="T7" fmla="*/ 0 60000 65536"/>
                  <a:gd name="T8" fmla="*/ 0 60000 65536"/>
                  <a:gd name="T9" fmla="*/ 0 w 20287"/>
                  <a:gd name="T10" fmla="*/ 0 h 12941"/>
                  <a:gd name="T11" fmla="*/ 20287 w 20287"/>
                  <a:gd name="T12" fmla="*/ 12941 h 12941"/>
                </a:gdLst>
                <a:ahLst/>
                <a:cxnLst>
                  <a:cxn ang="T6">
                    <a:pos x="T0" y="T1"/>
                  </a:cxn>
                  <a:cxn ang="T7">
                    <a:pos x="T2" y="T3"/>
                  </a:cxn>
                  <a:cxn ang="T8">
                    <a:pos x="T4" y="T5"/>
                  </a:cxn>
                </a:cxnLst>
                <a:rect l="T9" t="T10" r="T11" b="T12"/>
                <a:pathLst>
                  <a:path w="20287" h="12941" fill="none" extrusionOk="0">
                    <a:moveTo>
                      <a:pt x="17294" y="-1"/>
                    </a:moveTo>
                    <a:cubicBezTo>
                      <a:pt x="18555" y="1686"/>
                      <a:pt x="19564" y="3547"/>
                      <a:pt x="20287" y="5525"/>
                    </a:cubicBezTo>
                  </a:path>
                  <a:path w="20287" h="12941" stroke="0" extrusionOk="0">
                    <a:moveTo>
                      <a:pt x="17294" y="-1"/>
                    </a:moveTo>
                    <a:cubicBezTo>
                      <a:pt x="18555" y="1686"/>
                      <a:pt x="19564" y="3547"/>
                      <a:pt x="20287" y="5525"/>
                    </a:cubicBezTo>
                    <a:lnTo>
                      <a:pt x="0" y="12941"/>
                    </a:lnTo>
                    <a:close/>
                  </a:path>
                </a:pathLst>
              </a:custGeom>
              <a:noFill/>
              <a:ln w="28575">
                <a:solidFill>
                  <a:srgbClr val="00FF00"/>
                </a:solidFill>
                <a:round/>
                <a:headEnd/>
                <a:tailEnd/>
              </a:ln>
            </p:spPr>
            <p:txBody>
              <a:bodyPr wrap="none" anchor="ctr"/>
              <a:lstStyle/>
              <a:p>
                <a:endParaRPr lang="it-IT"/>
              </a:p>
            </p:txBody>
          </p:sp>
        </p:grpSp>
      </p:grpSp>
      <p:grpSp>
        <p:nvGrpSpPr>
          <p:cNvPr id="6" name="Gruppo 115"/>
          <p:cNvGrpSpPr/>
          <p:nvPr/>
        </p:nvGrpSpPr>
        <p:grpSpPr>
          <a:xfrm>
            <a:off x="2520008" y="3860942"/>
            <a:ext cx="541337" cy="288925"/>
            <a:chOff x="3275856" y="3068067"/>
            <a:chExt cx="541337" cy="288925"/>
          </a:xfrm>
        </p:grpSpPr>
        <p:sp>
          <p:nvSpPr>
            <p:cNvPr id="117" name="Oval 28"/>
            <p:cNvSpPr>
              <a:spLocks noChangeArrowheads="1"/>
            </p:cNvSpPr>
            <p:nvPr/>
          </p:nvSpPr>
          <p:spPr bwMode="auto">
            <a:xfrm>
              <a:off x="3487003" y="3249028"/>
              <a:ext cx="107950" cy="107950"/>
            </a:xfrm>
            <a:prstGeom prst="ellipse">
              <a:avLst/>
            </a:prstGeom>
            <a:solidFill>
              <a:srgbClr val="FFFF00"/>
            </a:solidFill>
            <a:ln w="9525">
              <a:solidFill>
                <a:srgbClr val="00FF00"/>
              </a:solidFill>
              <a:round/>
              <a:headEnd/>
              <a:tailEnd/>
            </a:ln>
          </p:spPr>
          <p:txBody>
            <a:bodyPr wrap="none" anchor="ctr"/>
            <a:lstStyle/>
            <a:p>
              <a:pPr eaLnBrk="0" hangingPunct="0">
                <a:spcBef>
                  <a:spcPct val="20000"/>
                </a:spcBef>
                <a:buClr>
                  <a:schemeClr val="accent1"/>
                </a:buClr>
              </a:pPr>
              <a:endParaRPr kumimoji="1" lang="en-US" sz="3200">
                <a:solidFill>
                  <a:schemeClr val="bg1"/>
                </a:solidFill>
                <a:latin typeface="Helvetica" pitchFamily="34" charset="0"/>
              </a:endParaRPr>
            </a:p>
          </p:txBody>
        </p:sp>
        <p:grpSp>
          <p:nvGrpSpPr>
            <p:cNvPr id="7" name="Group 131"/>
            <p:cNvGrpSpPr>
              <a:grpSpLocks/>
            </p:cNvGrpSpPr>
            <p:nvPr/>
          </p:nvGrpSpPr>
          <p:grpSpPr bwMode="auto">
            <a:xfrm>
              <a:off x="3275856" y="3068067"/>
              <a:ext cx="541337" cy="288925"/>
              <a:chOff x="2090" y="3077"/>
              <a:chExt cx="240" cy="240"/>
            </a:xfrm>
          </p:grpSpPr>
          <p:sp>
            <p:nvSpPr>
              <p:cNvPr id="119" name="Arc 132"/>
              <p:cNvSpPr>
                <a:spLocks/>
              </p:cNvSpPr>
              <p:nvPr/>
            </p:nvSpPr>
            <p:spPr bwMode="auto">
              <a:xfrm flipV="1">
                <a:off x="2090" y="3147"/>
                <a:ext cx="98" cy="168"/>
              </a:xfrm>
              <a:custGeom>
                <a:avLst/>
                <a:gdLst>
                  <a:gd name="T0" fmla="*/ 0 w 21509"/>
                  <a:gd name="T1" fmla="*/ 0 h 14870"/>
                  <a:gd name="T2" fmla="*/ 0 w 21509"/>
                  <a:gd name="T3" fmla="*/ 0 h 14870"/>
                  <a:gd name="T4" fmla="*/ 0 w 21509"/>
                  <a:gd name="T5" fmla="*/ 0 h 14870"/>
                  <a:gd name="T6" fmla="*/ 0 60000 65536"/>
                  <a:gd name="T7" fmla="*/ 0 60000 65536"/>
                  <a:gd name="T8" fmla="*/ 0 60000 65536"/>
                  <a:gd name="T9" fmla="*/ 0 w 21509"/>
                  <a:gd name="T10" fmla="*/ 0 h 14870"/>
                  <a:gd name="T11" fmla="*/ 21509 w 21509"/>
                  <a:gd name="T12" fmla="*/ 14870 h 14870"/>
                </a:gdLst>
                <a:ahLst/>
                <a:cxnLst>
                  <a:cxn ang="T6">
                    <a:pos x="T0" y="T1"/>
                  </a:cxn>
                  <a:cxn ang="T7">
                    <a:pos x="T2" y="T3"/>
                  </a:cxn>
                  <a:cxn ang="T8">
                    <a:pos x="T4" y="T5"/>
                  </a:cxn>
                </a:cxnLst>
                <a:rect l="T9" t="T10" r="T11" b="T12"/>
                <a:pathLst>
                  <a:path w="21509" h="14870" fill="none" extrusionOk="0">
                    <a:moveTo>
                      <a:pt x="15666" y="0"/>
                    </a:moveTo>
                    <a:cubicBezTo>
                      <a:pt x="19005" y="3517"/>
                      <a:pt x="21062" y="8056"/>
                      <a:pt x="21508" y="12885"/>
                    </a:cubicBezTo>
                  </a:path>
                  <a:path w="21509" h="14870" stroke="0" extrusionOk="0">
                    <a:moveTo>
                      <a:pt x="15666" y="0"/>
                    </a:moveTo>
                    <a:cubicBezTo>
                      <a:pt x="19005" y="3517"/>
                      <a:pt x="21062" y="8056"/>
                      <a:pt x="21508" y="12885"/>
                    </a:cubicBezTo>
                    <a:lnTo>
                      <a:pt x="0" y="14870"/>
                    </a:lnTo>
                    <a:close/>
                  </a:path>
                </a:pathLst>
              </a:custGeom>
              <a:noFill/>
              <a:ln w="28575">
                <a:solidFill>
                  <a:srgbClr val="00FF00"/>
                </a:solidFill>
                <a:round/>
                <a:headEnd/>
                <a:tailEnd/>
              </a:ln>
            </p:spPr>
            <p:txBody>
              <a:bodyPr rot="10800000" wrap="none" anchor="ctr"/>
              <a:lstStyle/>
              <a:p>
                <a:endParaRPr lang="it-IT"/>
              </a:p>
            </p:txBody>
          </p:sp>
          <p:sp>
            <p:nvSpPr>
              <p:cNvPr id="120" name="Arc 133"/>
              <p:cNvSpPr>
                <a:spLocks/>
              </p:cNvSpPr>
              <p:nvPr/>
            </p:nvSpPr>
            <p:spPr bwMode="auto">
              <a:xfrm flipH="1">
                <a:off x="2188" y="3098"/>
                <a:ext cx="69" cy="171"/>
              </a:xfrm>
              <a:custGeom>
                <a:avLst/>
                <a:gdLst>
                  <a:gd name="T0" fmla="*/ 0 w 20287"/>
                  <a:gd name="T1" fmla="*/ 0 h 12941"/>
                  <a:gd name="T2" fmla="*/ 0 w 20287"/>
                  <a:gd name="T3" fmla="*/ 0 h 12941"/>
                  <a:gd name="T4" fmla="*/ 0 w 20287"/>
                  <a:gd name="T5" fmla="*/ 0 h 12941"/>
                  <a:gd name="T6" fmla="*/ 0 60000 65536"/>
                  <a:gd name="T7" fmla="*/ 0 60000 65536"/>
                  <a:gd name="T8" fmla="*/ 0 60000 65536"/>
                  <a:gd name="T9" fmla="*/ 0 w 20287"/>
                  <a:gd name="T10" fmla="*/ 0 h 12941"/>
                  <a:gd name="T11" fmla="*/ 20287 w 20287"/>
                  <a:gd name="T12" fmla="*/ 12941 h 12941"/>
                </a:gdLst>
                <a:ahLst/>
                <a:cxnLst>
                  <a:cxn ang="T6">
                    <a:pos x="T0" y="T1"/>
                  </a:cxn>
                  <a:cxn ang="T7">
                    <a:pos x="T2" y="T3"/>
                  </a:cxn>
                  <a:cxn ang="T8">
                    <a:pos x="T4" y="T5"/>
                  </a:cxn>
                </a:cxnLst>
                <a:rect l="T9" t="T10" r="T11" b="T12"/>
                <a:pathLst>
                  <a:path w="20287" h="12941" fill="none" extrusionOk="0">
                    <a:moveTo>
                      <a:pt x="17294" y="-1"/>
                    </a:moveTo>
                    <a:cubicBezTo>
                      <a:pt x="18555" y="1686"/>
                      <a:pt x="19564" y="3547"/>
                      <a:pt x="20287" y="5525"/>
                    </a:cubicBezTo>
                  </a:path>
                  <a:path w="20287" h="12941" stroke="0" extrusionOk="0">
                    <a:moveTo>
                      <a:pt x="17294" y="-1"/>
                    </a:moveTo>
                    <a:cubicBezTo>
                      <a:pt x="18555" y="1686"/>
                      <a:pt x="19564" y="3547"/>
                      <a:pt x="20287" y="5525"/>
                    </a:cubicBezTo>
                    <a:lnTo>
                      <a:pt x="0" y="12941"/>
                    </a:lnTo>
                    <a:close/>
                  </a:path>
                </a:pathLst>
              </a:custGeom>
              <a:noFill/>
              <a:ln w="28575">
                <a:solidFill>
                  <a:srgbClr val="00FF00"/>
                </a:solidFill>
                <a:round/>
                <a:headEnd/>
                <a:tailEnd/>
              </a:ln>
            </p:spPr>
            <p:txBody>
              <a:bodyPr wrap="none" anchor="ctr"/>
              <a:lstStyle/>
              <a:p>
                <a:endParaRPr lang="it-IT"/>
              </a:p>
            </p:txBody>
          </p:sp>
          <p:sp>
            <p:nvSpPr>
              <p:cNvPr id="121" name="Arc 134"/>
              <p:cNvSpPr>
                <a:spLocks/>
              </p:cNvSpPr>
              <p:nvPr/>
            </p:nvSpPr>
            <p:spPr bwMode="auto">
              <a:xfrm flipH="1">
                <a:off x="2197" y="3077"/>
                <a:ext cx="25" cy="168"/>
              </a:xfrm>
              <a:custGeom>
                <a:avLst/>
                <a:gdLst>
                  <a:gd name="T0" fmla="*/ 0 w 22497"/>
                  <a:gd name="T1" fmla="*/ 0 h 21600"/>
                  <a:gd name="T2" fmla="*/ 0 w 22497"/>
                  <a:gd name="T3" fmla="*/ 0 h 21600"/>
                  <a:gd name="T4" fmla="*/ 0 w 22497"/>
                  <a:gd name="T5" fmla="*/ 0 h 21600"/>
                  <a:gd name="T6" fmla="*/ 0 60000 65536"/>
                  <a:gd name="T7" fmla="*/ 0 60000 65536"/>
                  <a:gd name="T8" fmla="*/ 0 60000 65536"/>
                  <a:gd name="T9" fmla="*/ 0 w 22497"/>
                  <a:gd name="T10" fmla="*/ 0 h 21600"/>
                  <a:gd name="T11" fmla="*/ 22497 w 22497"/>
                  <a:gd name="T12" fmla="*/ 21600 h 21600"/>
                </a:gdLst>
                <a:ahLst/>
                <a:cxnLst>
                  <a:cxn ang="T6">
                    <a:pos x="T0" y="T1"/>
                  </a:cxn>
                  <a:cxn ang="T7">
                    <a:pos x="T2" y="T3"/>
                  </a:cxn>
                  <a:cxn ang="T8">
                    <a:pos x="T4" y="T5"/>
                  </a:cxn>
                </a:cxnLst>
                <a:rect l="T9" t="T10" r="T11" b="T12"/>
                <a:pathLst>
                  <a:path w="22497" h="21600" fill="none" extrusionOk="0">
                    <a:moveTo>
                      <a:pt x="0" y="3189"/>
                    </a:moveTo>
                    <a:cubicBezTo>
                      <a:pt x="3398" y="1103"/>
                      <a:pt x="7308" y="-1"/>
                      <a:pt x="11296" y="0"/>
                    </a:cubicBezTo>
                    <a:cubicBezTo>
                      <a:pt x="15245" y="0"/>
                      <a:pt x="19119" y="1082"/>
                      <a:pt x="22496" y="3131"/>
                    </a:cubicBezTo>
                  </a:path>
                  <a:path w="22497" h="21600" stroke="0" extrusionOk="0">
                    <a:moveTo>
                      <a:pt x="0" y="3189"/>
                    </a:moveTo>
                    <a:cubicBezTo>
                      <a:pt x="3398" y="1103"/>
                      <a:pt x="7308" y="-1"/>
                      <a:pt x="11296" y="0"/>
                    </a:cubicBezTo>
                    <a:cubicBezTo>
                      <a:pt x="15245" y="0"/>
                      <a:pt x="19119" y="1082"/>
                      <a:pt x="22496" y="3131"/>
                    </a:cubicBezTo>
                    <a:lnTo>
                      <a:pt x="11296" y="21600"/>
                    </a:lnTo>
                    <a:close/>
                  </a:path>
                </a:pathLst>
              </a:custGeom>
              <a:noFill/>
              <a:ln w="28575">
                <a:solidFill>
                  <a:srgbClr val="00FF00"/>
                </a:solidFill>
                <a:round/>
                <a:headEnd/>
                <a:tailEnd/>
              </a:ln>
            </p:spPr>
            <p:txBody>
              <a:bodyPr wrap="none" anchor="ctr"/>
              <a:lstStyle/>
              <a:p>
                <a:endParaRPr lang="it-IT"/>
              </a:p>
            </p:txBody>
          </p:sp>
          <p:sp>
            <p:nvSpPr>
              <p:cNvPr id="122" name="Arc 135"/>
              <p:cNvSpPr>
                <a:spLocks/>
              </p:cNvSpPr>
              <p:nvPr/>
            </p:nvSpPr>
            <p:spPr bwMode="auto">
              <a:xfrm flipH="1" flipV="1">
                <a:off x="2232" y="3149"/>
                <a:ext cx="98" cy="168"/>
              </a:xfrm>
              <a:custGeom>
                <a:avLst/>
                <a:gdLst>
                  <a:gd name="T0" fmla="*/ 0 w 21509"/>
                  <a:gd name="T1" fmla="*/ 0 h 14870"/>
                  <a:gd name="T2" fmla="*/ 0 w 21509"/>
                  <a:gd name="T3" fmla="*/ 0 h 14870"/>
                  <a:gd name="T4" fmla="*/ 0 w 21509"/>
                  <a:gd name="T5" fmla="*/ 0 h 14870"/>
                  <a:gd name="T6" fmla="*/ 0 60000 65536"/>
                  <a:gd name="T7" fmla="*/ 0 60000 65536"/>
                  <a:gd name="T8" fmla="*/ 0 60000 65536"/>
                  <a:gd name="T9" fmla="*/ 0 w 21509"/>
                  <a:gd name="T10" fmla="*/ 0 h 14870"/>
                  <a:gd name="T11" fmla="*/ 21509 w 21509"/>
                  <a:gd name="T12" fmla="*/ 14870 h 14870"/>
                </a:gdLst>
                <a:ahLst/>
                <a:cxnLst>
                  <a:cxn ang="T6">
                    <a:pos x="T0" y="T1"/>
                  </a:cxn>
                  <a:cxn ang="T7">
                    <a:pos x="T2" y="T3"/>
                  </a:cxn>
                  <a:cxn ang="T8">
                    <a:pos x="T4" y="T5"/>
                  </a:cxn>
                </a:cxnLst>
                <a:rect l="T9" t="T10" r="T11" b="T12"/>
                <a:pathLst>
                  <a:path w="21509" h="14870" fill="none" extrusionOk="0">
                    <a:moveTo>
                      <a:pt x="15666" y="0"/>
                    </a:moveTo>
                    <a:cubicBezTo>
                      <a:pt x="19005" y="3517"/>
                      <a:pt x="21062" y="8056"/>
                      <a:pt x="21508" y="12885"/>
                    </a:cubicBezTo>
                  </a:path>
                  <a:path w="21509" h="14870" stroke="0" extrusionOk="0">
                    <a:moveTo>
                      <a:pt x="15666" y="0"/>
                    </a:moveTo>
                    <a:cubicBezTo>
                      <a:pt x="19005" y="3517"/>
                      <a:pt x="21062" y="8056"/>
                      <a:pt x="21508" y="12885"/>
                    </a:cubicBezTo>
                    <a:lnTo>
                      <a:pt x="0" y="14870"/>
                    </a:lnTo>
                    <a:close/>
                  </a:path>
                </a:pathLst>
              </a:custGeom>
              <a:noFill/>
              <a:ln w="28575">
                <a:solidFill>
                  <a:srgbClr val="00FF00"/>
                </a:solidFill>
                <a:round/>
                <a:headEnd/>
                <a:tailEnd/>
              </a:ln>
            </p:spPr>
            <p:txBody>
              <a:bodyPr rot="10800000" wrap="none" anchor="ctr"/>
              <a:lstStyle/>
              <a:p>
                <a:endParaRPr lang="it-IT"/>
              </a:p>
            </p:txBody>
          </p:sp>
          <p:sp>
            <p:nvSpPr>
              <p:cNvPr id="123" name="Arc 136"/>
              <p:cNvSpPr>
                <a:spLocks/>
              </p:cNvSpPr>
              <p:nvPr/>
            </p:nvSpPr>
            <p:spPr bwMode="auto">
              <a:xfrm>
                <a:off x="2163" y="3103"/>
                <a:ext cx="69" cy="171"/>
              </a:xfrm>
              <a:custGeom>
                <a:avLst/>
                <a:gdLst>
                  <a:gd name="T0" fmla="*/ 0 w 20287"/>
                  <a:gd name="T1" fmla="*/ 0 h 12941"/>
                  <a:gd name="T2" fmla="*/ 0 w 20287"/>
                  <a:gd name="T3" fmla="*/ 0 h 12941"/>
                  <a:gd name="T4" fmla="*/ 0 w 20287"/>
                  <a:gd name="T5" fmla="*/ 0 h 12941"/>
                  <a:gd name="T6" fmla="*/ 0 60000 65536"/>
                  <a:gd name="T7" fmla="*/ 0 60000 65536"/>
                  <a:gd name="T8" fmla="*/ 0 60000 65536"/>
                  <a:gd name="T9" fmla="*/ 0 w 20287"/>
                  <a:gd name="T10" fmla="*/ 0 h 12941"/>
                  <a:gd name="T11" fmla="*/ 20287 w 20287"/>
                  <a:gd name="T12" fmla="*/ 12941 h 12941"/>
                </a:gdLst>
                <a:ahLst/>
                <a:cxnLst>
                  <a:cxn ang="T6">
                    <a:pos x="T0" y="T1"/>
                  </a:cxn>
                  <a:cxn ang="T7">
                    <a:pos x="T2" y="T3"/>
                  </a:cxn>
                  <a:cxn ang="T8">
                    <a:pos x="T4" y="T5"/>
                  </a:cxn>
                </a:cxnLst>
                <a:rect l="T9" t="T10" r="T11" b="T12"/>
                <a:pathLst>
                  <a:path w="20287" h="12941" fill="none" extrusionOk="0">
                    <a:moveTo>
                      <a:pt x="17294" y="-1"/>
                    </a:moveTo>
                    <a:cubicBezTo>
                      <a:pt x="18555" y="1686"/>
                      <a:pt x="19564" y="3547"/>
                      <a:pt x="20287" y="5525"/>
                    </a:cubicBezTo>
                  </a:path>
                  <a:path w="20287" h="12941" stroke="0" extrusionOk="0">
                    <a:moveTo>
                      <a:pt x="17294" y="-1"/>
                    </a:moveTo>
                    <a:cubicBezTo>
                      <a:pt x="18555" y="1686"/>
                      <a:pt x="19564" y="3547"/>
                      <a:pt x="20287" y="5525"/>
                    </a:cubicBezTo>
                    <a:lnTo>
                      <a:pt x="0" y="12941"/>
                    </a:lnTo>
                    <a:close/>
                  </a:path>
                </a:pathLst>
              </a:custGeom>
              <a:noFill/>
              <a:ln w="28575">
                <a:solidFill>
                  <a:srgbClr val="00FF00"/>
                </a:solidFill>
                <a:round/>
                <a:headEnd/>
                <a:tailEnd/>
              </a:ln>
            </p:spPr>
            <p:txBody>
              <a:bodyPr wrap="none" anchor="ctr"/>
              <a:lstStyle/>
              <a:p>
                <a:endParaRPr lang="it-IT"/>
              </a:p>
            </p:txBody>
          </p:sp>
        </p:grpSp>
      </p:grpSp>
      <p:grpSp>
        <p:nvGrpSpPr>
          <p:cNvPr id="8" name="Gruppo 123"/>
          <p:cNvGrpSpPr/>
          <p:nvPr/>
        </p:nvGrpSpPr>
        <p:grpSpPr>
          <a:xfrm>
            <a:off x="1151856" y="3284878"/>
            <a:ext cx="541337" cy="864741"/>
            <a:chOff x="1907704" y="2492003"/>
            <a:chExt cx="541337" cy="864741"/>
          </a:xfrm>
        </p:grpSpPr>
        <p:sp>
          <p:nvSpPr>
            <p:cNvPr id="125" name="Oval 28"/>
            <p:cNvSpPr>
              <a:spLocks noChangeArrowheads="1"/>
            </p:cNvSpPr>
            <p:nvPr/>
          </p:nvSpPr>
          <p:spPr bwMode="auto">
            <a:xfrm>
              <a:off x="2118851" y="3248780"/>
              <a:ext cx="107950" cy="107950"/>
            </a:xfrm>
            <a:prstGeom prst="ellipse">
              <a:avLst/>
            </a:prstGeom>
            <a:solidFill>
              <a:srgbClr val="FFFF00"/>
            </a:solidFill>
            <a:ln w="9525">
              <a:solidFill>
                <a:srgbClr val="00FF00"/>
              </a:solidFill>
              <a:round/>
              <a:headEnd/>
              <a:tailEnd/>
            </a:ln>
          </p:spPr>
          <p:txBody>
            <a:bodyPr wrap="none" anchor="ctr"/>
            <a:lstStyle/>
            <a:p>
              <a:pPr eaLnBrk="0" hangingPunct="0">
                <a:spcBef>
                  <a:spcPct val="20000"/>
                </a:spcBef>
                <a:buClr>
                  <a:schemeClr val="accent1"/>
                </a:buClr>
              </a:pPr>
              <a:endParaRPr kumimoji="1" lang="en-US" sz="3200">
                <a:solidFill>
                  <a:schemeClr val="bg1"/>
                </a:solidFill>
                <a:latin typeface="Helvetica" pitchFamily="34" charset="0"/>
              </a:endParaRPr>
            </a:p>
          </p:txBody>
        </p:sp>
        <p:grpSp>
          <p:nvGrpSpPr>
            <p:cNvPr id="9" name="Group 131"/>
            <p:cNvGrpSpPr>
              <a:grpSpLocks/>
            </p:cNvGrpSpPr>
            <p:nvPr/>
          </p:nvGrpSpPr>
          <p:grpSpPr bwMode="auto">
            <a:xfrm>
              <a:off x="1907704" y="2492003"/>
              <a:ext cx="541337" cy="864741"/>
              <a:chOff x="2090" y="3077"/>
              <a:chExt cx="240" cy="240"/>
            </a:xfrm>
          </p:grpSpPr>
          <p:sp>
            <p:nvSpPr>
              <p:cNvPr id="130" name="Arc 132"/>
              <p:cNvSpPr>
                <a:spLocks/>
              </p:cNvSpPr>
              <p:nvPr/>
            </p:nvSpPr>
            <p:spPr bwMode="auto">
              <a:xfrm flipV="1">
                <a:off x="2090" y="3147"/>
                <a:ext cx="98" cy="168"/>
              </a:xfrm>
              <a:custGeom>
                <a:avLst/>
                <a:gdLst>
                  <a:gd name="T0" fmla="*/ 0 w 21509"/>
                  <a:gd name="T1" fmla="*/ 0 h 14870"/>
                  <a:gd name="T2" fmla="*/ 0 w 21509"/>
                  <a:gd name="T3" fmla="*/ 0 h 14870"/>
                  <a:gd name="T4" fmla="*/ 0 w 21509"/>
                  <a:gd name="T5" fmla="*/ 0 h 14870"/>
                  <a:gd name="T6" fmla="*/ 0 60000 65536"/>
                  <a:gd name="T7" fmla="*/ 0 60000 65536"/>
                  <a:gd name="T8" fmla="*/ 0 60000 65536"/>
                  <a:gd name="T9" fmla="*/ 0 w 21509"/>
                  <a:gd name="T10" fmla="*/ 0 h 14870"/>
                  <a:gd name="T11" fmla="*/ 21509 w 21509"/>
                  <a:gd name="T12" fmla="*/ 14870 h 14870"/>
                </a:gdLst>
                <a:ahLst/>
                <a:cxnLst>
                  <a:cxn ang="T6">
                    <a:pos x="T0" y="T1"/>
                  </a:cxn>
                  <a:cxn ang="T7">
                    <a:pos x="T2" y="T3"/>
                  </a:cxn>
                  <a:cxn ang="T8">
                    <a:pos x="T4" y="T5"/>
                  </a:cxn>
                </a:cxnLst>
                <a:rect l="T9" t="T10" r="T11" b="T12"/>
                <a:pathLst>
                  <a:path w="21509" h="14870" fill="none" extrusionOk="0">
                    <a:moveTo>
                      <a:pt x="15666" y="0"/>
                    </a:moveTo>
                    <a:cubicBezTo>
                      <a:pt x="19005" y="3517"/>
                      <a:pt x="21062" y="8056"/>
                      <a:pt x="21508" y="12885"/>
                    </a:cubicBezTo>
                  </a:path>
                  <a:path w="21509" h="14870" stroke="0" extrusionOk="0">
                    <a:moveTo>
                      <a:pt x="15666" y="0"/>
                    </a:moveTo>
                    <a:cubicBezTo>
                      <a:pt x="19005" y="3517"/>
                      <a:pt x="21062" y="8056"/>
                      <a:pt x="21508" y="12885"/>
                    </a:cubicBezTo>
                    <a:lnTo>
                      <a:pt x="0" y="14870"/>
                    </a:lnTo>
                    <a:close/>
                  </a:path>
                </a:pathLst>
              </a:custGeom>
              <a:noFill/>
              <a:ln w="28575">
                <a:solidFill>
                  <a:srgbClr val="00FF00"/>
                </a:solidFill>
                <a:round/>
                <a:headEnd/>
                <a:tailEnd/>
              </a:ln>
            </p:spPr>
            <p:txBody>
              <a:bodyPr rot="10800000" wrap="none" anchor="ctr"/>
              <a:lstStyle/>
              <a:p>
                <a:endParaRPr lang="it-IT"/>
              </a:p>
            </p:txBody>
          </p:sp>
          <p:sp>
            <p:nvSpPr>
              <p:cNvPr id="131" name="Arc 133"/>
              <p:cNvSpPr>
                <a:spLocks/>
              </p:cNvSpPr>
              <p:nvPr/>
            </p:nvSpPr>
            <p:spPr bwMode="auto">
              <a:xfrm flipH="1">
                <a:off x="2188" y="3098"/>
                <a:ext cx="69" cy="171"/>
              </a:xfrm>
              <a:custGeom>
                <a:avLst/>
                <a:gdLst>
                  <a:gd name="T0" fmla="*/ 0 w 20287"/>
                  <a:gd name="T1" fmla="*/ 0 h 12941"/>
                  <a:gd name="T2" fmla="*/ 0 w 20287"/>
                  <a:gd name="T3" fmla="*/ 0 h 12941"/>
                  <a:gd name="T4" fmla="*/ 0 w 20287"/>
                  <a:gd name="T5" fmla="*/ 0 h 12941"/>
                  <a:gd name="T6" fmla="*/ 0 60000 65536"/>
                  <a:gd name="T7" fmla="*/ 0 60000 65536"/>
                  <a:gd name="T8" fmla="*/ 0 60000 65536"/>
                  <a:gd name="T9" fmla="*/ 0 w 20287"/>
                  <a:gd name="T10" fmla="*/ 0 h 12941"/>
                  <a:gd name="T11" fmla="*/ 20287 w 20287"/>
                  <a:gd name="T12" fmla="*/ 12941 h 12941"/>
                </a:gdLst>
                <a:ahLst/>
                <a:cxnLst>
                  <a:cxn ang="T6">
                    <a:pos x="T0" y="T1"/>
                  </a:cxn>
                  <a:cxn ang="T7">
                    <a:pos x="T2" y="T3"/>
                  </a:cxn>
                  <a:cxn ang="T8">
                    <a:pos x="T4" y="T5"/>
                  </a:cxn>
                </a:cxnLst>
                <a:rect l="T9" t="T10" r="T11" b="T12"/>
                <a:pathLst>
                  <a:path w="20287" h="12941" fill="none" extrusionOk="0">
                    <a:moveTo>
                      <a:pt x="17294" y="-1"/>
                    </a:moveTo>
                    <a:cubicBezTo>
                      <a:pt x="18555" y="1686"/>
                      <a:pt x="19564" y="3547"/>
                      <a:pt x="20287" y="5525"/>
                    </a:cubicBezTo>
                  </a:path>
                  <a:path w="20287" h="12941" stroke="0" extrusionOk="0">
                    <a:moveTo>
                      <a:pt x="17294" y="-1"/>
                    </a:moveTo>
                    <a:cubicBezTo>
                      <a:pt x="18555" y="1686"/>
                      <a:pt x="19564" y="3547"/>
                      <a:pt x="20287" y="5525"/>
                    </a:cubicBezTo>
                    <a:lnTo>
                      <a:pt x="0" y="12941"/>
                    </a:lnTo>
                    <a:close/>
                  </a:path>
                </a:pathLst>
              </a:custGeom>
              <a:noFill/>
              <a:ln w="28575">
                <a:solidFill>
                  <a:srgbClr val="00FF00"/>
                </a:solidFill>
                <a:round/>
                <a:headEnd/>
                <a:tailEnd/>
              </a:ln>
            </p:spPr>
            <p:txBody>
              <a:bodyPr wrap="none" anchor="ctr"/>
              <a:lstStyle/>
              <a:p>
                <a:endParaRPr lang="it-IT"/>
              </a:p>
            </p:txBody>
          </p:sp>
          <p:sp>
            <p:nvSpPr>
              <p:cNvPr id="132" name="Arc 134"/>
              <p:cNvSpPr>
                <a:spLocks/>
              </p:cNvSpPr>
              <p:nvPr/>
            </p:nvSpPr>
            <p:spPr bwMode="auto">
              <a:xfrm flipH="1">
                <a:off x="2197" y="3077"/>
                <a:ext cx="25" cy="168"/>
              </a:xfrm>
              <a:custGeom>
                <a:avLst/>
                <a:gdLst>
                  <a:gd name="T0" fmla="*/ 0 w 22497"/>
                  <a:gd name="T1" fmla="*/ 0 h 21600"/>
                  <a:gd name="T2" fmla="*/ 0 w 22497"/>
                  <a:gd name="T3" fmla="*/ 0 h 21600"/>
                  <a:gd name="T4" fmla="*/ 0 w 22497"/>
                  <a:gd name="T5" fmla="*/ 0 h 21600"/>
                  <a:gd name="T6" fmla="*/ 0 60000 65536"/>
                  <a:gd name="T7" fmla="*/ 0 60000 65536"/>
                  <a:gd name="T8" fmla="*/ 0 60000 65536"/>
                  <a:gd name="T9" fmla="*/ 0 w 22497"/>
                  <a:gd name="T10" fmla="*/ 0 h 21600"/>
                  <a:gd name="T11" fmla="*/ 22497 w 22497"/>
                  <a:gd name="T12" fmla="*/ 21600 h 21600"/>
                </a:gdLst>
                <a:ahLst/>
                <a:cxnLst>
                  <a:cxn ang="T6">
                    <a:pos x="T0" y="T1"/>
                  </a:cxn>
                  <a:cxn ang="T7">
                    <a:pos x="T2" y="T3"/>
                  </a:cxn>
                  <a:cxn ang="T8">
                    <a:pos x="T4" y="T5"/>
                  </a:cxn>
                </a:cxnLst>
                <a:rect l="T9" t="T10" r="T11" b="T12"/>
                <a:pathLst>
                  <a:path w="22497" h="21600" fill="none" extrusionOk="0">
                    <a:moveTo>
                      <a:pt x="0" y="3189"/>
                    </a:moveTo>
                    <a:cubicBezTo>
                      <a:pt x="3398" y="1103"/>
                      <a:pt x="7308" y="-1"/>
                      <a:pt x="11296" y="0"/>
                    </a:cubicBezTo>
                    <a:cubicBezTo>
                      <a:pt x="15245" y="0"/>
                      <a:pt x="19119" y="1082"/>
                      <a:pt x="22496" y="3131"/>
                    </a:cubicBezTo>
                  </a:path>
                  <a:path w="22497" h="21600" stroke="0" extrusionOk="0">
                    <a:moveTo>
                      <a:pt x="0" y="3189"/>
                    </a:moveTo>
                    <a:cubicBezTo>
                      <a:pt x="3398" y="1103"/>
                      <a:pt x="7308" y="-1"/>
                      <a:pt x="11296" y="0"/>
                    </a:cubicBezTo>
                    <a:cubicBezTo>
                      <a:pt x="15245" y="0"/>
                      <a:pt x="19119" y="1082"/>
                      <a:pt x="22496" y="3131"/>
                    </a:cubicBezTo>
                    <a:lnTo>
                      <a:pt x="11296" y="21600"/>
                    </a:lnTo>
                    <a:close/>
                  </a:path>
                </a:pathLst>
              </a:custGeom>
              <a:noFill/>
              <a:ln w="28575">
                <a:solidFill>
                  <a:srgbClr val="00FF00"/>
                </a:solidFill>
                <a:round/>
                <a:headEnd/>
                <a:tailEnd/>
              </a:ln>
            </p:spPr>
            <p:txBody>
              <a:bodyPr wrap="none" anchor="ctr"/>
              <a:lstStyle/>
              <a:p>
                <a:endParaRPr lang="it-IT"/>
              </a:p>
            </p:txBody>
          </p:sp>
          <p:sp>
            <p:nvSpPr>
              <p:cNvPr id="133" name="Arc 135"/>
              <p:cNvSpPr>
                <a:spLocks/>
              </p:cNvSpPr>
              <p:nvPr/>
            </p:nvSpPr>
            <p:spPr bwMode="auto">
              <a:xfrm flipH="1" flipV="1">
                <a:off x="2232" y="3149"/>
                <a:ext cx="98" cy="168"/>
              </a:xfrm>
              <a:custGeom>
                <a:avLst/>
                <a:gdLst>
                  <a:gd name="T0" fmla="*/ 0 w 21509"/>
                  <a:gd name="T1" fmla="*/ 0 h 14870"/>
                  <a:gd name="T2" fmla="*/ 0 w 21509"/>
                  <a:gd name="T3" fmla="*/ 0 h 14870"/>
                  <a:gd name="T4" fmla="*/ 0 w 21509"/>
                  <a:gd name="T5" fmla="*/ 0 h 14870"/>
                  <a:gd name="T6" fmla="*/ 0 60000 65536"/>
                  <a:gd name="T7" fmla="*/ 0 60000 65536"/>
                  <a:gd name="T8" fmla="*/ 0 60000 65536"/>
                  <a:gd name="T9" fmla="*/ 0 w 21509"/>
                  <a:gd name="T10" fmla="*/ 0 h 14870"/>
                  <a:gd name="T11" fmla="*/ 21509 w 21509"/>
                  <a:gd name="T12" fmla="*/ 14870 h 14870"/>
                </a:gdLst>
                <a:ahLst/>
                <a:cxnLst>
                  <a:cxn ang="T6">
                    <a:pos x="T0" y="T1"/>
                  </a:cxn>
                  <a:cxn ang="T7">
                    <a:pos x="T2" y="T3"/>
                  </a:cxn>
                  <a:cxn ang="T8">
                    <a:pos x="T4" y="T5"/>
                  </a:cxn>
                </a:cxnLst>
                <a:rect l="T9" t="T10" r="T11" b="T12"/>
                <a:pathLst>
                  <a:path w="21509" h="14870" fill="none" extrusionOk="0">
                    <a:moveTo>
                      <a:pt x="15666" y="0"/>
                    </a:moveTo>
                    <a:cubicBezTo>
                      <a:pt x="19005" y="3517"/>
                      <a:pt x="21062" y="8056"/>
                      <a:pt x="21508" y="12885"/>
                    </a:cubicBezTo>
                  </a:path>
                  <a:path w="21509" h="14870" stroke="0" extrusionOk="0">
                    <a:moveTo>
                      <a:pt x="15666" y="0"/>
                    </a:moveTo>
                    <a:cubicBezTo>
                      <a:pt x="19005" y="3517"/>
                      <a:pt x="21062" y="8056"/>
                      <a:pt x="21508" y="12885"/>
                    </a:cubicBezTo>
                    <a:lnTo>
                      <a:pt x="0" y="14870"/>
                    </a:lnTo>
                    <a:close/>
                  </a:path>
                </a:pathLst>
              </a:custGeom>
              <a:noFill/>
              <a:ln w="28575">
                <a:solidFill>
                  <a:srgbClr val="00FF00"/>
                </a:solidFill>
                <a:round/>
                <a:headEnd/>
                <a:tailEnd/>
              </a:ln>
            </p:spPr>
            <p:txBody>
              <a:bodyPr rot="10800000" wrap="none" anchor="ctr"/>
              <a:lstStyle/>
              <a:p>
                <a:endParaRPr lang="it-IT"/>
              </a:p>
            </p:txBody>
          </p:sp>
          <p:sp>
            <p:nvSpPr>
              <p:cNvPr id="134" name="Arc 136"/>
              <p:cNvSpPr>
                <a:spLocks/>
              </p:cNvSpPr>
              <p:nvPr/>
            </p:nvSpPr>
            <p:spPr bwMode="auto">
              <a:xfrm>
                <a:off x="2163" y="3103"/>
                <a:ext cx="69" cy="171"/>
              </a:xfrm>
              <a:custGeom>
                <a:avLst/>
                <a:gdLst>
                  <a:gd name="T0" fmla="*/ 0 w 20287"/>
                  <a:gd name="T1" fmla="*/ 0 h 12941"/>
                  <a:gd name="T2" fmla="*/ 0 w 20287"/>
                  <a:gd name="T3" fmla="*/ 0 h 12941"/>
                  <a:gd name="T4" fmla="*/ 0 w 20287"/>
                  <a:gd name="T5" fmla="*/ 0 h 12941"/>
                  <a:gd name="T6" fmla="*/ 0 60000 65536"/>
                  <a:gd name="T7" fmla="*/ 0 60000 65536"/>
                  <a:gd name="T8" fmla="*/ 0 60000 65536"/>
                  <a:gd name="T9" fmla="*/ 0 w 20287"/>
                  <a:gd name="T10" fmla="*/ 0 h 12941"/>
                  <a:gd name="T11" fmla="*/ 20287 w 20287"/>
                  <a:gd name="T12" fmla="*/ 12941 h 12941"/>
                </a:gdLst>
                <a:ahLst/>
                <a:cxnLst>
                  <a:cxn ang="T6">
                    <a:pos x="T0" y="T1"/>
                  </a:cxn>
                  <a:cxn ang="T7">
                    <a:pos x="T2" y="T3"/>
                  </a:cxn>
                  <a:cxn ang="T8">
                    <a:pos x="T4" y="T5"/>
                  </a:cxn>
                </a:cxnLst>
                <a:rect l="T9" t="T10" r="T11" b="T12"/>
                <a:pathLst>
                  <a:path w="20287" h="12941" fill="none" extrusionOk="0">
                    <a:moveTo>
                      <a:pt x="17294" y="-1"/>
                    </a:moveTo>
                    <a:cubicBezTo>
                      <a:pt x="18555" y="1686"/>
                      <a:pt x="19564" y="3547"/>
                      <a:pt x="20287" y="5525"/>
                    </a:cubicBezTo>
                  </a:path>
                  <a:path w="20287" h="12941" stroke="0" extrusionOk="0">
                    <a:moveTo>
                      <a:pt x="17294" y="-1"/>
                    </a:moveTo>
                    <a:cubicBezTo>
                      <a:pt x="18555" y="1686"/>
                      <a:pt x="19564" y="3547"/>
                      <a:pt x="20287" y="5525"/>
                    </a:cubicBezTo>
                    <a:lnTo>
                      <a:pt x="0" y="12941"/>
                    </a:lnTo>
                    <a:close/>
                  </a:path>
                </a:pathLst>
              </a:custGeom>
              <a:noFill/>
              <a:ln w="28575">
                <a:solidFill>
                  <a:srgbClr val="00FF00"/>
                </a:solidFill>
                <a:round/>
                <a:headEnd/>
                <a:tailEnd/>
              </a:ln>
            </p:spPr>
            <p:txBody>
              <a:bodyPr wrap="none" anchor="ctr"/>
              <a:lstStyle/>
              <a:p>
                <a:endParaRPr lang="it-IT"/>
              </a:p>
            </p:txBody>
          </p:sp>
        </p:grpSp>
        <p:sp>
          <p:nvSpPr>
            <p:cNvPr id="127" name="Oval 28"/>
            <p:cNvSpPr>
              <a:spLocks noChangeArrowheads="1"/>
            </p:cNvSpPr>
            <p:nvPr/>
          </p:nvSpPr>
          <p:spPr bwMode="auto">
            <a:xfrm>
              <a:off x="2123728" y="3068067"/>
              <a:ext cx="107950" cy="107950"/>
            </a:xfrm>
            <a:prstGeom prst="ellipse">
              <a:avLst/>
            </a:prstGeom>
            <a:solidFill>
              <a:srgbClr val="FFFF00"/>
            </a:solidFill>
            <a:ln w="9525">
              <a:solidFill>
                <a:srgbClr val="00FF00"/>
              </a:solidFill>
              <a:round/>
              <a:headEnd/>
              <a:tailEnd/>
            </a:ln>
          </p:spPr>
          <p:txBody>
            <a:bodyPr wrap="none" anchor="ctr"/>
            <a:lstStyle/>
            <a:p>
              <a:pPr eaLnBrk="0" hangingPunct="0">
                <a:spcBef>
                  <a:spcPct val="20000"/>
                </a:spcBef>
                <a:buClr>
                  <a:schemeClr val="accent1"/>
                </a:buClr>
              </a:pPr>
              <a:endParaRPr kumimoji="1" lang="en-US" sz="3200">
                <a:solidFill>
                  <a:schemeClr val="bg1"/>
                </a:solidFill>
                <a:latin typeface="Helvetica" pitchFamily="34" charset="0"/>
              </a:endParaRPr>
            </a:p>
          </p:txBody>
        </p:sp>
        <p:sp>
          <p:nvSpPr>
            <p:cNvPr id="128" name="Oval 28"/>
            <p:cNvSpPr>
              <a:spLocks noChangeArrowheads="1"/>
            </p:cNvSpPr>
            <p:nvPr/>
          </p:nvSpPr>
          <p:spPr bwMode="auto">
            <a:xfrm>
              <a:off x="2123728" y="2888109"/>
              <a:ext cx="107950" cy="107950"/>
            </a:xfrm>
            <a:prstGeom prst="ellipse">
              <a:avLst/>
            </a:prstGeom>
            <a:solidFill>
              <a:srgbClr val="FFFF00"/>
            </a:solidFill>
            <a:ln w="9525">
              <a:solidFill>
                <a:srgbClr val="00FF00"/>
              </a:solidFill>
              <a:round/>
              <a:headEnd/>
              <a:tailEnd/>
            </a:ln>
          </p:spPr>
          <p:txBody>
            <a:bodyPr wrap="none" anchor="ctr"/>
            <a:lstStyle/>
            <a:p>
              <a:pPr eaLnBrk="0" hangingPunct="0">
                <a:spcBef>
                  <a:spcPct val="20000"/>
                </a:spcBef>
                <a:buClr>
                  <a:schemeClr val="accent1"/>
                </a:buClr>
              </a:pPr>
              <a:endParaRPr kumimoji="1" lang="en-US" sz="3200">
                <a:solidFill>
                  <a:schemeClr val="bg1"/>
                </a:solidFill>
                <a:latin typeface="Helvetica" pitchFamily="34" charset="0"/>
              </a:endParaRPr>
            </a:p>
          </p:txBody>
        </p:sp>
        <p:sp>
          <p:nvSpPr>
            <p:cNvPr id="129" name="Oval 28"/>
            <p:cNvSpPr>
              <a:spLocks noChangeArrowheads="1"/>
            </p:cNvSpPr>
            <p:nvPr/>
          </p:nvSpPr>
          <p:spPr bwMode="auto">
            <a:xfrm>
              <a:off x="2123728" y="2708027"/>
              <a:ext cx="107950" cy="107950"/>
            </a:xfrm>
            <a:prstGeom prst="ellipse">
              <a:avLst/>
            </a:prstGeom>
            <a:solidFill>
              <a:srgbClr val="FFFF00"/>
            </a:solidFill>
            <a:ln w="9525">
              <a:solidFill>
                <a:srgbClr val="00FF00"/>
              </a:solidFill>
              <a:round/>
              <a:headEnd/>
              <a:tailEnd/>
            </a:ln>
          </p:spPr>
          <p:txBody>
            <a:bodyPr wrap="none" anchor="ctr"/>
            <a:lstStyle/>
            <a:p>
              <a:pPr eaLnBrk="0" hangingPunct="0">
                <a:spcBef>
                  <a:spcPct val="20000"/>
                </a:spcBef>
                <a:buClr>
                  <a:schemeClr val="accent1"/>
                </a:buClr>
              </a:pPr>
              <a:endParaRPr kumimoji="1" lang="en-US" sz="3200">
                <a:solidFill>
                  <a:schemeClr val="bg1"/>
                </a:solidFill>
                <a:latin typeface="Helvetica" pitchFamily="34" charset="0"/>
              </a:endParaRPr>
            </a:p>
          </p:txBody>
        </p:sp>
      </p:grpSp>
      <p:grpSp>
        <p:nvGrpSpPr>
          <p:cNvPr id="10" name="Gruppo 134"/>
          <p:cNvGrpSpPr/>
          <p:nvPr/>
        </p:nvGrpSpPr>
        <p:grpSpPr>
          <a:xfrm>
            <a:off x="2087960" y="3500902"/>
            <a:ext cx="541337" cy="648072"/>
            <a:chOff x="2843808" y="2708027"/>
            <a:chExt cx="541337" cy="648072"/>
          </a:xfrm>
        </p:grpSpPr>
        <p:sp>
          <p:nvSpPr>
            <p:cNvPr id="136" name="Oval 28"/>
            <p:cNvSpPr>
              <a:spLocks noChangeArrowheads="1"/>
            </p:cNvSpPr>
            <p:nvPr/>
          </p:nvSpPr>
          <p:spPr bwMode="auto">
            <a:xfrm>
              <a:off x="3054955" y="3248134"/>
              <a:ext cx="107950" cy="107950"/>
            </a:xfrm>
            <a:prstGeom prst="ellipse">
              <a:avLst/>
            </a:prstGeom>
            <a:solidFill>
              <a:srgbClr val="FFFF00"/>
            </a:solidFill>
            <a:ln w="9525">
              <a:solidFill>
                <a:srgbClr val="00FF00"/>
              </a:solidFill>
              <a:round/>
              <a:headEnd/>
              <a:tailEnd/>
            </a:ln>
          </p:spPr>
          <p:txBody>
            <a:bodyPr wrap="none" anchor="ctr"/>
            <a:lstStyle/>
            <a:p>
              <a:pPr eaLnBrk="0" hangingPunct="0">
                <a:spcBef>
                  <a:spcPct val="20000"/>
                </a:spcBef>
                <a:buClr>
                  <a:schemeClr val="accent1"/>
                </a:buClr>
              </a:pPr>
              <a:endParaRPr kumimoji="1" lang="en-US" sz="3200">
                <a:solidFill>
                  <a:schemeClr val="bg1"/>
                </a:solidFill>
                <a:latin typeface="Helvetica" pitchFamily="34" charset="0"/>
              </a:endParaRPr>
            </a:p>
          </p:txBody>
        </p:sp>
        <p:grpSp>
          <p:nvGrpSpPr>
            <p:cNvPr id="11" name="Group 131"/>
            <p:cNvGrpSpPr>
              <a:grpSpLocks/>
            </p:cNvGrpSpPr>
            <p:nvPr/>
          </p:nvGrpSpPr>
          <p:grpSpPr bwMode="auto">
            <a:xfrm>
              <a:off x="2843808" y="2708027"/>
              <a:ext cx="541337" cy="648072"/>
              <a:chOff x="2090" y="3077"/>
              <a:chExt cx="240" cy="240"/>
            </a:xfrm>
          </p:grpSpPr>
          <p:sp>
            <p:nvSpPr>
              <p:cNvPr id="168" name="Arc 132"/>
              <p:cNvSpPr>
                <a:spLocks/>
              </p:cNvSpPr>
              <p:nvPr/>
            </p:nvSpPr>
            <p:spPr bwMode="auto">
              <a:xfrm flipV="1">
                <a:off x="2090" y="3147"/>
                <a:ext cx="98" cy="168"/>
              </a:xfrm>
              <a:custGeom>
                <a:avLst/>
                <a:gdLst>
                  <a:gd name="T0" fmla="*/ 0 w 21509"/>
                  <a:gd name="T1" fmla="*/ 0 h 14870"/>
                  <a:gd name="T2" fmla="*/ 0 w 21509"/>
                  <a:gd name="T3" fmla="*/ 0 h 14870"/>
                  <a:gd name="T4" fmla="*/ 0 w 21509"/>
                  <a:gd name="T5" fmla="*/ 0 h 14870"/>
                  <a:gd name="T6" fmla="*/ 0 60000 65536"/>
                  <a:gd name="T7" fmla="*/ 0 60000 65536"/>
                  <a:gd name="T8" fmla="*/ 0 60000 65536"/>
                  <a:gd name="T9" fmla="*/ 0 w 21509"/>
                  <a:gd name="T10" fmla="*/ 0 h 14870"/>
                  <a:gd name="T11" fmla="*/ 21509 w 21509"/>
                  <a:gd name="T12" fmla="*/ 14870 h 14870"/>
                </a:gdLst>
                <a:ahLst/>
                <a:cxnLst>
                  <a:cxn ang="T6">
                    <a:pos x="T0" y="T1"/>
                  </a:cxn>
                  <a:cxn ang="T7">
                    <a:pos x="T2" y="T3"/>
                  </a:cxn>
                  <a:cxn ang="T8">
                    <a:pos x="T4" y="T5"/>
                  </a:cxn>
                </a:cxnLst>
                <a:rect l="T9" t="T10" r="T11" b="T12"/>
                <a:pathLst>
                  <a:path w="21509" h="14870" fill="none" extrusionOk="0">
                    <a:moveTo>
                      <a:pt x="15666" y="0"/>
                    </a:moveTo>
                    <a:cubicBezTo>
                      <a:pt x="19005" y="3517"/>
                      <a:pt x="21062" y="8056"/>
                      <a:pt x="21508" y="12885"/>
                    </a:cubicBezTo>
                  </a:path>
                  <a:path w="21509" h="14870" stroke="0" extrusionOk="0">
                    <a:moveTo>
                      <a:pt x="15666" y="0"/>
                    </a:moveTo>
                    <a:cubicBezTo>
                      <a:pt x="19005" y="3517"/>
                      <a:pt x="21062" y="8056"/>
                      <a:pt x="21508" y="12885"/>
                    </a:cubicBezTo>
                    <a:lnTo>
                      <a:pt x="0" y="14870"/>
                    </a:lnTo>
                    <a:close/>
                  </a:path>
                </a:pathLst>
              </a:custGeom>
              <a:noFill/>
              <a:ln w="28575">
                <a:solidFill>
                  <a:srgbClr val="00FF00"/>
                </a:solidFill>
                <a:round/>
                <a:headEnd/>
                <a:tailEnd/>
              </a:ln>
            </p:spPr>
            <p:txBody>
              <a:bodyPr rot="10800000" wrap="none" anchor="ctr"/>
              <a:lstStyle/>
              <a:p>
                <a:endParaRPr lang="it-IT"/>
              </a:p>
            </p:txBody>
          </p:sp>
          <p:sp>
            <p:nvSpPr>
              <p:cNvPr id="176" name="Arc 133"/>
              <p:cNvSpPr>
                <a:spLocks/>
              </p:cNvSpPr>
              <p:nvPr/>
            </p:nvSpPr>
            <p:spPr bwMode="auto">
              <a:xfrm flipH="1">
                <a:off x="2188" y="3098"/>
                <a:ext cx="69" cy="171"/>
              </a:xfrm>
              <a:custGeom>
                <a:avLst/>
                <a:gdLst>
                  <a:gd name="T0" fmla="*/ 0 w 20287"/>
                  <a:gd name="T1" fmla="*/ 0 h 12941"/>
                  <a:gd name="T2" fmla="*/ 0 w 20287"/>
                  <a:gd name="T3" fmla="*/ 0 h 12941"/>
                  <a:gd name="T4" fmla="*/ 0 w 20287"/>
                  <a:gd name="T5" fmla="*/ 0 h 12941"/>
                  <a:gd name="T6" fmla="*/ 0 60000 65536"/>
                  <a:gd name="T7" fmla="*/ 0 60000 65536"/>
                  <a:gd name="T8" fmla="*/ 0 60000 65536"/>
                  <a:gd name="T9" fmla="*/ 0 w 20287"/>
                  <a:gd name="T10" fmla="*/ 0 h 12941"/>
                  <a:gd name="T11" fmla="*/ 20287 w 20287"/>
                  <a:gd name="T12" fmla="*/ 12941 h 12941"/>
                </a:gdLst>
                <a:ahLst/>
                <a:cxnLst>
                  <a:cxn ang="T6">
                    <a:pos x="T0" y="T1"/>
                  </a:cxn>
                  <a:cxn ang="T7">
                    <a:pos x="T2" y="T3"/>
                  </a:cxn>
                  <a:cxn ang="T8">
                    <a:pos x="T4" y="T5"/>
                  </a:cxn>
                </a:cxnLst>
                <a:rect l="T9" t="T10" r="T11" b="T12"/>
                <a:pathLst>
                  <a:path w="20287" h="12941" fill="none" extrusionOk="0">
                    <a:moveTo>
                      <a:pt x="17294" y="-1"/>
                    </a:moveTo>
                    <a:cubicBezTo>
                      <a:pt x="18555" y="1686"/>
                      <a:pt x="19564" y="3547"/>
                      <a:pt x="20287" y="5525"/>
                    </a:cubicBezTo>
                  </a:path>
                  <a:path w="20287" h="12941" stroke="0" extrusionOk="0">
                    <a:moveTo>
                      <a:pt x="17294" y="-1"/>
                    </a:moveTo>
                    <a:cubicBezTo>
                      <a:pt x="18555" y="1686"/>
                      <a:pt x="19564" y="3547"/>
                      <a:pt x="20287" y="5525"/>
                    </a:cubicBezTo>
                    <a:lnTo>
                      <a:pt x="0" y="12941"/>
                    </a:lnTo>
                    <a:close/>
                  </a:path>
                </a:pathLst>
              </a:custGeom>
              <a:noFill/>
              <a:ln w="28575">
                <a:solidFill>
                  <a:srgbClr val="00FF00"/>
                </a:solidFill>
                <a:round/>
                <a:headEnd/>
                <a:tailEnd/>
              </a:ln>
            </p:spPr>
            <p:txBody>
              <a:bodyPr wrap="none" anchor="ctr"/>
              <a:lstStyle/>
              <a:p>
                <a:endParaRPr lang="it-IT"/>
              </a:p>
            </p:txBody>
          </p:sp>
          <p:sp>
            <p:nvSpPr>
              <p:cNvPr id="184" name="Arc 134"/>
              <p:cNvSpPr>
                <a:spLocks/>
              </p:cNvSpPr>
              <p:nvPr/>
            </p:nvSpPr>
            <p:spPr bwMode="auto">
              <a:xfrm flipH="1">
                <a:off x="2197" y="3077"/>
                <a:ext cx="25" cy="168"/>
              </a:xfrm>
              <a:custGeom>
                <a:avLst/>
                <a:gdLst>
                  <a:gd name="T0" fmla="*/ 0 w 22497"/>
                  <a:gd name="T1" fmla="*/ 0 h 21600"/>
                  <a:gd name="T2" fmla="*/ 0 w 22497"/>
                  <a:gd name="T3" fmla="*/ 0 h 21600"/>
                  <a:gd name="T4" fmla="*/ 0 w 22497"/>
                  <a:gd name="T5" fmla="*/ 0 h 21600"/>
                  <a:gd name="T6" fmla="*/ 0 60000 65536"/>
                  <a:gd name="T7" fmla="*/ 0 60000 65536"/>
                  <a:gd name="T8" fmla="*/ 0 60000 65536"/>
                  <a:gd name="T9" fmla="*/ 0 w 22497"/>
                  <a:gd name="T10" fmla="*/ 0 h 21600"/>
                  <a:gd name="T11" fmla="*/ 22497 w 22497"/>
                  <a:gd name="T12" fmla="*/ 21600 h 21600"/>
                </a:gdLst>
                <a:ahLst/>
                <a:cxnLst>
                  <a:cxn ang="T6">
                    <a:pos x="T0" y="T1"/>
                  </a:cxn>
                  <a:cxn ang="T7">
                    <a:pos x="T2" y="T3"/>
                  </a:cxn>
                  <a:cxn ang="T8">
                    <a:pos x="T4" y="T5"/>
                  </a:cxn>
                </a:cxnLst>
                <a:rect l="T9" t="T10" r="T11" b="T12"/>
                <a:pathLst>
                  <a:path w="22497" h="21600" fill="none" extrusionOk="0">
                    <a:moveTo>
                      <a:pt x="0" y="3189"/>
                    </a:moveTo>
                    <a:cubicBezTo>
                      <a:pt x="3398" y="1103"/>
                      <a:pt x="7308" y="-1"/>
                      <a:pt x="11296" y="0"/>
                    </a:cubicBezTo>
                    <a:cubicBezTo>
                      <a:pt x="15245" y="0"/>
                      <a:pt x="19119" y="1082"/>
                      <a:pt x="22496" y="3131"/>
                    </a:cubicBezTo>
                  </a:path>
                  <a:path w="22497" h="21600" stroke="0" extrusionOk="0">
                    <a:moveTo>
                      <a:pt x="0" y="3189"/>
                    </a:moveTo>
                    <a:cubicBezTo>
                      <a:pt x="3398" y="1103"/>
                      <a:pt x="7308" y="-1"/>
                      <a:pt x="11296" y="0"/>
                    </a:cubicBezTo>
                    <a:cubicBezTo>
                      <a:pt x="15245" y="0"/>
                      <a:pt x="19119" y="1082"/>
                      <a:pt x="22496" y="3131"/>
                    </a:cubicBezTo>
                    <a:lnTo>
                      <a:pt x="11296" y="21600"/>
                    </a:lnTo>
                    <a:close/>
                  </a:path>
                </a:pathLst>
              </a:custGeom>
              <a:noFill/>
              <a:ln w="28575">
                <a:solidFill>
                  <a:srgbClr val="00FF00"/>
                </a:solidFill>
                <a:round/>
                <a:headEnd/>
                <a:tailEnd/>
              </a:ln>
            </p:spPr>
            <p:txBody>
              <a:bodyPr wrap="none" anchor="ctr"/>
              <a:lstStyle/>
              <a:p>
                <a:endParaRPr lang="it-IT"/>
              </a:p>
            </p:txBody>
          </p:sp>
          <p:sp>
            <p:nvSpPr>
              <p:cNvPr id="188" name="Arc 135"/>
              <p:cNvSpPr>
                <a:spLocks/>
              </p:cNvSpPr>
              <p:nvPr/>
            </p:nvSpPr>
            <p:spPr bwMode="auto">
              <a:xfrm flipH="1" flipV="1">
                <a:off x="2232" y="3149"/>
                <a:ext cx="98" cy="168"/>
              </a:xfrm>
              <a:custGeom>
                <a:avLst/>
                <a:gdLst>
                  <a:gd name="T0" fmla="*/ 0 w 21509"/>
                  <a:gd name="T1" fmla="*/ 0 h 14870"/>
                  <a:gd name="T2" fmla="*/ 0 w 21509"/>
                  <a:gd name="T3" fmla="*/ 0 h 14870"/>
                  <a:gd name="T4" fmla="*/ 0 w 21509"/>
                  <a:gd name="T5" fmla="*/ 0 h 14870"/>
                  <a:gd name="T6" fmla="*/ 0 60000 65536"/>
                  <a:gd name="T7" fmla="*/ 0 60000 65536"/>
                  <a:gd name="T8" fmla="*/ 0 60000 65536"/>
                  <a:gd name="T9" fmla="*/ 0 w 21509"/>
                  <a:gd name="T10" fmla="*/ 0 h 14870"/>
                  <a:gd name="T11" fmla="*/ 21509 w 21509"/>
                  <a:gd name="T12" fmla="*/ 14870 h 14870"/>
                </a:gdLst>
                <a:ahLst/>
                <a:cxnLst>
                  <a:cxn ang="T6">
                    <a:pos x="T0" y="T1"/>
                  </a:cxn>
                  <a:cxn ang="T7">
                    <a:pos x="T2" y="T3"/>
                  </a:cxn>
                  <a:cxn ang="T8">
                    <a:pos x="T4" y="T5"/>
                  </a:cxn>
                </a:cxnLst>
                <a:rect l="T9" t="T10" r="T11" b="T12"/>
                <a:pathLst>
                  <a:path w="21509" h="14870" fill="none" extrusionOk="0">
                    <a:moveTo>
                      <a:pt x="15666" y="0"/>
                    </a:moveTo>
                    <a:cubicBezTo>
                      <a:pt x="19005" y="3517"/>
                      <a:pt x="21062" y="8056"/>
                      <a:pt x="21508" y="12885"/>
                    </a:cubicBezTo>
                  </a:path>
                  <a:path w="21509" h="14870" stroke="0" extrusionOk="0">
                    <a:moveTo>
                      <a:pt x="15666" y="0"/>
                    </a:moveTo>
                    <a:cubicBezTo>
                      <a:pt x="19005" y="3517"/>
                      <a:pt x="21062" y="8056"/>
                      <a:pt x="21508" y="12885"/>
                    </a:cubicBezTo>
                    <a:lnTo>
                      <a:pt x="0" y="14870"/>
                    </a:lnTo>
                    <a:close/>
                  </a:path>
                </a:pathLst>
              </a:custGeom>
              <a:noFill/>
              <a:ln w="28575">
                <a:solidFill>
                  <a:srgbClr val="00FF00"/>
                </a:solidFill>
                <a:round/>
                <a:headEnd/>
                <a:tailEnd/>
              </a:ln>
            </p:spPr>
            <p:txBody>
              <a:bodyPr rot="10800000" wrap="none" anchor="ctr"/>
              <a:lstStyle/>
              <a:p>
                <a:endParaRPr lang="it-IT"/>
              </a:p>
            </p:txBody>
          </p:sp>
          <p:sp>
            <p:nvSpPr>
              <p:cNvPr id="194" name="Arc 136"/>
              <p:cNvSpPr>
                <a:spLocks/>
              </p:cNvSpPr>
              <p:nvPr/>
            </p:nvSpPr>
            <p:spPr bwMode="auto">
              <a:xfrm>
                <a:off x="2163" y="3103"/>
                <a:ext cx="69" cy="171"/>
              </a:xfrm>
              <a:custGeom>
                <a:avLst/>
                <a:gdLst>
                  <a:gd name="T0" fmla="*/ 0 w 20287"/>
                  <a:gd name="T1" fmla="*/ 0 h 12941"/>
                  <a:gd name="T2" fmla="*/ 0 w 20287"/>
                  <a:gd name="T3" fmla="*/ 0 h 12941"/>
                  <a:gd name="T4" fmla="*/ 0 w 20287"/>
                  <a:gd name="T5" fmla="*/ 0 h 12941"/>
                  <a:gd name="T6" fmla="*/ 0 60000 65536"/>
                  <a:gd name="T7" fmla="*/ 0 60000 65536"/>
                  <a:gd name="T8" fmla="*/ 0 60000 65536"/>
                  <a:gd name="T9" fmla="*/ 0 w 20287"/>
                  <a:gd name="T10" fmla="*/ 0 h 12941"/>
                  <a:gd name="T11" fmla="*/ 20287 w 20287"/>
                  <a:gd name="T12" fmla="*/ 12941 h 12941"/>
                </a:gdLst>
                <a:ahLst/>
                <a:cxnLst>
                  <a:cxn ang="T6">
                    <a:pos x="T0" y="T1"/>
                  </a:cxn>
                  <a:cxn ang="T7">
                    <a:pos x="T2" y="T3"/>
                  </a:cxn>
                  <a:cxn ang="T8">
                    <a:pos x="T4" y="T5"/>
                  </a:cxn>
                </a:cxnLst>
                <a:rect l="T9" t="T10" r="T11" b="T12"/>
                <a:pathLst>
                  <a:path w="20287" h="12941" fill="none" extrusionOk="0">
                    <a:moveTo>
                      <a:pt x="17294" y="-1"/>
                    </a:moveTo>
                    <a:cubicBezTo>
                      <a:pt x="18555" y="1686"/>
                      <a:pt x="19564" y="3547"/>
                      <a:pt x="20287" y="5525"/>
                    </a:cubicBezTo>
                  </a:path>
                  <a:path w="20287" h="12941" stroke="0" extrusionOk="0">
                    <a:moveTo>
                      <a:pt x="17294" y="-1"/>
                    </a:moveTo>
                    <a:cubicBezTo>
                      <a:pt x="18555" y="1686"/>
                      <a:pt x="19564" y="3547"/>
                      <a:pt x="20287" y="5525"/>
                    </a:cubicBezTo>
                    <a:lnTo>
                      <a:pt x="0" y="12941"/>
                    </a:lnTo>
                    <a:close/>
                  </a:path>
                </a:pathLst>
              </a:custGeom>
              <a:noFill/>
              <a:ln w="28575">
                <a:solidFill>
                  <a:srgbClr val="00FF00"/>
                </a:solidFill>
                <a:round/>
                <a:headEnd/>
                <a:tailEnd/>
              </a:ln>
            </p:spPr>
            <p:txBody>
              <a:bodyPr wrap="none" anchor="ctr"/>
              <a:lstStyle/>
              <a:p>
                <a:endParaRPr lang="it-IT"/>
              </a:p>
            </p:txBody>
          </p:sp>
        </p:grpSp>
        <p:sp>
          <p:nvSpPr>
            <p:cNvPr id="143" name="Oval 28"/>
            <p:cNvSpPr>
              <a:spLocks noChangeArrowheads="1"/>
            </p:cNvSpPr>
            <p:nvPr/>
          </p:nvSpPr>
          <p:spPr bwMode="auto">
            <a:xfrm>
              <a:off x="3059832" y="2888108"/>
              <a:ext cx="107950" cy="107950"/>
            </a:xfrm>
            <a:prstGeom prst="ellipse">
              <a:avLst/>
            </a:prstGeom>
            <a:solidFill>
              <a:srgbClr val="FFFF00"/>
            </a:solidFill>
            <a:ln w="9525">
              <a:solidFill>
                <a:srgbClr val="00FF00"/>
              </a:solidFill>
              <a:round/>
              <a:headEnd/>
              <a:tailEnd/>
            </a:ln>
          </p:spPr>
          <p:txBody>
            <a:bodyPr wrap="none" anchor="ctr"/>
            <a:lstStyle/>
            <a:p>
              <a:pPr eaLnBrk="0" hangingPunct="0">
                <a:spcBef>
                  <a:spcPct val="20000"/>
                </a:spcBef>
                <a:buClr>
                  <a:schemeClr val="accent1"/>
                </a:buClr>
              </a:pPr>
              <a:endParaRPr kumimoji="1" lang="en-US" sz="3200">
                <a:solidFill>
                  <a:schemeClr val="bg1"/>
                </a:solidFill>
                <a:latin typeface="Helvetica" pitchFamily="34" charset="0"/>
              </a:endParaRPr>
            </a:p>
          </p:txBody>
        </p:sp>
        <p:sp>
          <p:nvSpPr>
            <p:cNvPr id="150" name="Oval 28"/>
            <p:cNvSpPr>
              <a:spLocks noChangeArrowheads="1"/>
            </p:cNvSpPr>
            <p:nvPr/>
          </p:nvSpPr>
          <p:spPr bwMode="auto">
            <a:xfrm>
              <a:off x="3059832" y="3068066"/>
              <a:ext cx="107950" cy="107950"/>
            </a:xfrm>
            <a:prstGeom prst="ellipse">
              <a:avLst/>
            </a:prstGeom>
            <a:solidFill>
              <a:srgbClr val="FFFF00"/>
            </a:solidFill>
            <a:ln w="9525">
              <a:solidFill>
                <a:srgbClr val="00FF00"/>
              </a:solidFill>
              <a:round/>
              <a:headEnd/>
              <a:tailEnd/>
            </a:ln>
          </p:spPr>
          <p:txBody>
            <a:bodyPr wrap="none" anchor="ctr"/>
            <a:lstStyle/>
            <a:p>
              <a:pPr eaLnBrk="0" hangingPunct="0">
                <a:spcBef>
                  <a:spcPct val="20000"/>
                </a:spcBef>
                <a:buClr>
                  <a:schemeClr val="accent1"/>
                </a:buClr>
              </a:pPr>
              <a:endParaRPr kumimoji="1" lang="en-US" sz="3200">
                <a:solidFill>
                  <a:schemeClr val="bg1"/>
                </a:solidFill>
                <a:latin typeface="Helvetica" pitchFamily="34" charset="0"/>
              </a:endParaRPr>
            </a:p>
          </p:txBody>
        </p:sp>
      </p:grpSp>
      <p:grpSp>
        <p:nvGrpSpPr>
          <p:cNvPr id="12" name="Gruppo 203"/>
          <p:cNvGrpSpPr/>
          <p:nvPr/>
        </p:nvGrpSpPr>
        <p:grpSpPr>
          <a:xfrm>
            <a:off x="1618631" y="3716925"/>
            <a:ext cx="541337" cy="432049"/>
            <a:chOff x="2374479" y="2924050"/>
            <a:chExt cx="541337" cy="432049"/>
          </a:xfrm>
        </p:grpSpPr>
        <p:sp>
          <p:nvSpPr>
            <p:cNvPr id="211" name="Oval 28"/>
            <p:cNvSpPr>
              <a:spLocks noChangeArrowheads="1"/>
            </p:cNvSpPr>
            <p:nvPr/>
          </p:nvSpPr>
          <p:spPr bwMode="auto">
            <a:xfrm>
              <a:off x="2585626" y="3248135"/>
              <a:ext cx="107950" cy="107950"/>
            </a:xfrm>
            <a:prstGeom prst="ellipse">
              <a:avLst/>
            </a:prstGeom>
            <a:solidFill>
              <a:srgbClr val="FFFF00"/>
            </a:solidFill>
            <a:ln w="9525">
              <a:solidFill>
                <a:srgbClr val="00FF00"/>
              </a:solidFill>
              <a:round/>
              <a:headEnd/>
              <a:tailEnd/>
            </a:ln>
          </p:spPr>
          <p:txBody>
            <a:bodyPr wrap="none" anchor="ctr"/>
            <a:lstStyle/>
            <a:p>
              <a:pPr eaLnBrk="0" hangingPunct="0">
                <a:spcBef>
                  <a:spcPct val="20000"/>
                </a:spcBef>
                <a:buClr>
                  <a:schemeClr val="accent1"/>
                </a:buClr>
              </a:pPr>
              <a:endParaRPr kumimoji="1" lang="en-US" sz="3200">
                <a:solidFill>
                  <a:schemeClr val="bg1"/>
                </a:solidFill>
                <a:latin typeface="Helvetica" pitchFamily="34" charset="0"/>
              </a:endParaRPr>
            </a:p>
          </p:txBody>
        </p:sp>
        <p:grpSp>
          <p:nvGrpSpPr>
            <p:cNvPr id="13" name="Group 131"/>
            <p:cNvGrpSpPr>
              <a:grpSpLocks/>
            </p:cNvGrpSpPr>
            <p:nvPr/>
          </p:nvGrpSpPr>
          <p:grpSpPr bwMode="auto">
            <a:xfrm>
              <a:off x="2374479" y="2924050"/>
              <a:ext cx="541337" cy="432049"/>
              <a:chOff x="2090" y="3077"/>
              <a:chExt cx="240" cy="240"/>
            </a:xfrm>
          </p:grpSpPr>
          <p:sp>
            <p:nvSpPr>
              <p:cNvPr id="219" name="Arc 132"/>
              <p:cNvSpPr>
                <a:spLocks/>
              </p:cNvSpPr>
              <p:nvPr/>
            </p:nvSpPr>
            <p:spPr bwMode="auto">
              <a:xfrm flipV="1">
                <a:off x="2090" y="3147"/>
                <a:ext cx="98" cy="168"/>
              </a:xfrm>
              <a:custGeom>
                <a:avLst/>
                <a:gdLst>
                  <a:gd name="T0" fmla="*/ 0 w 21509"/>
                  <a:gd name="T1" fmla="*/ 0 h 14870"/>
                  <a:gd name="T2" fmla="*/ 0 w 21509"/>
                  <a:gd name="T3" fmla="*/ 0 h 14870"/>
                  <a:gd name="T4" fmla="*/ 0 w 21509"/>
                  <a:gd name="T5" fmla="*/ 0 h 14870"/>
                  <a:gd name="T6" fmla="*/ 0 60000 65536"/>
                  <a:gd name="T7" fmla="*/ 0 60000 65536"/>
                  <a:gd name="T8" fmla="*/ 0 60000 65536"/>
                  <a:gd name="T9" fmla="*/ 0 w 21509"/>
                  <a:gd name="T10" fmla="*/ 0 h 14870"/>
                  <a:gd name="T11" fmla="*/ 21509 w 21509"/>
                  <a:gd name="T12" fmla="*/ 14870 h 14870"/>
                </a:gdLst>
                <a:ahLst/>
                <a:cxnLst>
                  <a:cxn ang="T6">
                    <a:pos x="T0" y="T1"/>
                  </a:cxn>
                  <a:cxn ang="T7">
                    <a:pos x="T2" y="T3"/>
                  </a:cxn>
                  <a:cxn ang="T8">
                    <a:pos x="T4" y="T5"/>
                  </a:cxn>
                </a:cxnLst>
                <a:rect l="T9" t="T10" r="T11" b="T12"/>
                <a:pathLst>
                  <a:path w="21509" h="14870" fill="none" extrusionOk="0">
                    <a:moveTo>
                      <a:pt x="15666" y="0"/>
                    </a:moveTo>
                    <a:cubicBezTo>
                      <a:pt x="19005" y="3517"/>
                      <a:pt x="21062" y="8056"/>
                      <a:pt x="21508" y="12885"/>
                    </a:cubicBezTo>
                  </a:path>
                  <a:path w="21509" h="14870" stroke="0" extrusionOk="0">
                    <a:moveTo>
                      <a:pt x="15666" y="0"/>
                    </a:moveTo>
                    <a:cubicBezTo>
                      <a:pt x="19005" y="3517"/>
                      <a:pt x="21062" y="8056"/>
                      <a:pt x="21508" y="12885"/>
                    </a:cubicBezTo>
                    <a:lnTo>
                      <a:pt x="0" y="14870"/>
                    </a:lnTo>
                    <a:close/>
                  </a:path>
                </a:pathLst>
              </a:custGeom>
              <a:noFill/>
              <a:ln w="28575">
                <a:solidFill>
                  <a:srgbClr val="00FF00"/>
                </a:solidFill>
                <a:round/>
                <a:headEnd/>
                <a:tailEnd/>
              </a:ln>
            </p:spPr>
            <p:txBody>
              <a:bodyPr rot="10800000" wrap="none" anchor="ctr"/>
              <a:lstStyle/>
              <a:p>
                <a:endParaRPr lang="it-IT"/>
              </a:p>
            </p:txBody>
          </p:sp>
          <p:sp>
            <p:nvSpPr>
              <p:cNvPr id="220" name="Arc 133"/>
              <p:cNvSpPr>
                <a:spLocks/>
              </p:cNvSpPr>
              <p:nvPr/>
            </p:nvSpPr>
            <p:spPr bwMode="auto">
              <a:xfrm flipH="1">
                <a:off x="2188" y="3098"/>
                <a:ext cx="69" cy="171"/>
              </a:xfrm>
              <a:custGeom>
                <a:avLst/>
                <a:gdLst>
                  <a:gd name="T0" fmla="*/ 0 w 20287"/>
                  <a:gd name="T1" fmla="*/ 0 h 12941"/>
                  <a:gd name="T2" fmla="*/ 0 w 20287"/>
                  <a:gd name="T3" fmla="*/ 0 h 12941"/>
                  <a:gd name="T4" fmla="*/ 0 w 20287"/>
                  <a:gd name="T5" fmla="*/ 0 h 12941"/>
                  <a:gd name="T6" fmla="*/ 0 60000 65536"/>
                  <a:gd name="T7" fmla="*/ 0 60000 65536"/>
                  <a:gd name="T8" fmla="*/ 0 60000 65536"/>
                  <a:gd name="T9" fmla="*/ 0 w 20287"/>
                  <a:gd name="T10" fmla="*/ 0 h 12941"/>
                  <a:gd name="T11" fmla="*/ 20287 w 20287"/>
                  <a:gd name="T12" fmla="*/ 12941 h 12941"/>
                </a:gdLst>
                <a:ahLst/>
                <a:cxnLst>
                  <a:cxn ang="T6">
                    <a:pos x="T0" y="T1"/>
                  </a:cxn>
                  <a:cxn ang="T7">
                    <a:pos x="T2" y="T3"/>
                  </a:cxn>
                  <a:cxn ang="T8">
                    <a:pos x="T4" y="T5"/>
                  </a:cxn>
                </a:cxnLst>
                <a:rect l="T9" t="T10" r="T11" b="T12"/>
                <a:pathLst>
                  <a:path w="20287" h="12941" fill="none" extrusionOk="0">
                    <a:moveTo>
                      <a:pt x="17294" y="-1"/>
                    </a:moveTo>
                    <a:cubicBezTo>
                      <a:pt x="18555" y="1686"/>
                      <a:pt x="19564" y="3547"/>
                      <a:pt x="20287" y="5525"/>
                    </a:cubicBezTo>
                  </a:path>
                  <a:path w="20287" h="12941" stroke="0" extrusionOk="0">
                    <a:moveTo>
                      <a:pt x="17294" y="-1"/>
                    </a:moveTo>
                    <a:cubicBezTo>
                      <a:pt x="18555" y="1686"/>
                      <a:pt x="19564" y="3547"/>
                      <a:pt x="20287" y="5525"/>
                    </a:cubicBezTo>
                    <a:lnTo>
                      <a:pt x="0" y="12941"/>
                    </a:lnTo>
                    <a:close/>
                  </a:path>
                </a:pathLst>
              </a:custGeom>
              <a:noFill/>
              <a:ln w="28575">
                <a:solidFill>
                  <a:srgbClr val="00FF00"/>
                </a:solidFill>
                <a:round/>
                <a:headEnd/>
                <a:tailEnd/>
              </a:ln>
            </p:spPr>
            <p:txBody>
              <a:bodyPr wrap="none" anchor="ctr"/>
              <a:lstStyle/>
              <a:p>
                <a:endParaRPr lang="it-IT"/>
              </a:p>
            </p:txBody>
          </p:sp>
          <p:sp>
            <p:nvSpPr>
              <p:cNvPr id="221" name="Arc 134"/>
              <p:cNvSpPr>
                <a:spLocks/>
              </p:cNvSpPr>
              <p:nvPr/>
            </p:nvSpPr>
            <p:spPr bwMode="auto">
              <a:xfrm flipH="1">
                <a:off x="2197" y="3077"/>
                <a:ext cx="25" cy="168"/>
              </a:xfrm>
              <a:custGeom>
                <a:avLst/>
                <a:gdLst>
                  <a:gd name="T0" fmla="*/ 0 w 22497"/>
                  <a:gd name="T1" fmla="*/ 0 h 21600"/>
                  <a:gd name="T2" fmla="*/ 0 w 22497"/>
                  <a:gd name="T3" fmla="*/ 0 h 21600"/>
                  <a:gd name="T4" fmla="*/ 0 w 22497"/>
                  <a:gd name="T5" fmla="*/ 0 h 21600"/>
                  <a:gd name="T6" fmla="*/ 0 60000 65536"/>
                  <a:gd name="T7" fmla="*/ 0 60000 65536"/>
                  <a:gd name="T8" fmla="*/ 0 60000 65536"/>
                  <a:gd name="T9" fmla="*/ 0 w 22497"/>
                  <a:gd name="T10" fmla="*/ 0 h 21600"/>
                  <a:gd name="T11" fmla="*/ 22497 w 22497"/>
                  <a:gd name="T12" fmla="*/ 21600 h 21600"/>
                </a:gdLst>
                <a:ahLst/>
                <a:cxnLst>
                  <a:cxn ang="T6">
                    <a:pos x="T0" y="T1"/>
                  </a:cxn>
                  <a:cxn ang="T7">
                    <a:pos x="T2" y="T3"/>
                  </a:cxn>
                  <a:cxn ang="T8">
                    <a:pos x="T4" y="T5"/>
                  </a:cxn>
                </a:cxnLst>
                <a:rect l="T9" t="T10" r="T11" b="T12"/>
                <a:pathLst>
                  <a:path w="22497" h="21600" fill="none" extrusionOk="0">
                    <a:moveTo>
                      <a:pt x="0" y="3189"/>
                    </a:moveTo>
                    <a:cubicBezTo>
                      <a:pt x="3398" y="1103"/>
                      <a:pt x="7308" y="-1"/>
                      <a:pt x="11296" y="0"/>
                    </a:cubicBezTo>
                    <a:cubicBezTo>
                      <a:pt x="15245" y="0"/>
                      <a:pt x="19119" y="1082"/>
                      <a:pt x="22496" y="3131"/>
                    </a:cubicBezTo>
                  </a:path>
                  <a:path w="22497" h="21600" stroke="0" extrusionOk="0">
                    <a:moveTo>
                      <a:pt x="0" y="3189"/>
                    </a:moveTo>
                    <a:cubicBezTo>
                      <a:pt x="3398" y="1103"/>
                      <a:pt x="7308" y="-1"/>
                      <a:pt x="11296" y="0"/>
                    </a:cubicBezTo>
                    <a:cubicBezTo>
                      <a:pt x="15245" y="0"/>
                      <a:pt x="19119" y="1082"/>
                      <a:pt x="22496" y="3131"/>
                    </a:cubicBezTo>
                    <a:lnTo>
                      <a:pt x="11296" y="21600"/>
                    </a:lnTo>
                    <a:close/>
                  </a:path>
                </a:pathLst>
              </a:custGeom>
              <a:noFill/>
              <a:ln w="28575">
                <a:solidFill>
                  <a:srgbClr val="00FF00"/>
                </a:solidFill>
                <a:round/>
                <a:headEnd/>
                <a:tailEnd/>
              </a:ln>
            </p:spPr>
            <p:txBody>
              <a:bodyPr wrap="none" anchor="ctr"/>
              <a:lstStyle/>
              <a:p>
                <a:endParaRPr lang="it-IT"/>
              </a:p>
            </p:txBody>
          </p:sp>
          <p:sp>
            <p:nvSpPr>
              <p:cNvPr id="222" name="Arc 135"/>
              <p:cNvSpPr>
                <a:spLocks/>
              </p:cNvSpPr>
              <p:nvPr/>
            </p:nvSpPr>
            <p:spPr bwMode="auto">
              <a:xfrm flipH="1" flipV="1">
                <a:off x="2232" y="3149"/>
                <a:ext cx="98" cy="168"/>
              </a:xfrm>
              <a:custGeom>
                <a:avLst/>
                <a:gdLst>
                  <a:gd name="T0" fmla="*/ 0 w 21509"/>
                  <a:gd name="T1" fmla="*/ 0 h 14870"/>
                  <a:gd name="T2" fmla="*/ 0 w 21509"/>
                  <a:gd name="T3" fmla="*/ 0 h 14870"/>
                  <a:gd name="T4" fmla="*/ 0 w 21509"/>
                  <a:gd name="T5" fmla="*/ 0 h 14870"/>
                  <a:gd name="T6" fmla="*/ 0 60000 65536"/>
                  <a:gd name="T7" fmla="*/ 0 60000 65536"/>
                  <a:gd name="T8" fmla="*/ 0 60000 65536"/>
                  <a:gd name="T9" fmla="*/ 0 w 21509"/>
                  <a:gd name="T10" fmla="*/ 0 h 14870"/>
                  <a:gd name="T11" fmla="*/ 21509 w 21509"/>
                  <a:gd name="T12" fmla="*/ 14870 h 14870"/>
                </a:gdLst>
                <a:ahLst/>
                <a:cxnLst>
                  <a:cxn ang="T6">
                    <a:pos x="T0" y="T1"/>
                  </a:cxn>
                  <a:cxn ang="T7">
                    <a:pos x="T2" y="T3"/>
                  </a:cxn>
                  <a:cxn ang="T8">
                    <a:pos x="T4" y="T5"/>
                  </a:cxn>
                </a:cxnLst>
                <a:rect l="T9" t="T10" r="T11" b="T12"/>
                <a:pathLst>
                  <a:path w="21509" h="14870" fill="none" extrusionOk="0">
                    <a:moveTo>
                      <a:pt x="15666" y="0"/>
                    </a:moveTo>
                    <a:cubicBezTo>
                      <a:pt x="19005" y="3517"/>
                      <a:pt x="21062" y="8056"/>
                      <a:pt x="21508" y="12885"/>
                    </a:cubicBezTo>
                  </a:path>
                  <a:path w="21509" h="14870" stroke="0" extrusionOk="0">
                    <a:moveTo>
                      <a:pt x="15666" y="0"/>
                    </a:moveTo>
                    <a:cubicBezTo>
                      <a:pt x="19005" y="3517"/>
                      <a:pt x="21062" y="8056"/>
                      <a:pt x="21508" y="12885"/>
                    </a:cubicBezTo>
                    <a:lnTo>
                      <a:pt x="0" y="14870"/>
                    </a:lnTo>
                    <a:close/>
                  </a:path>
                </a:pathLst>
              </a:custGeom>
              <a:noFill/>
              <a:ln w="28575">
                <a:solidFill>
                  <a:srgbClr val="00FF00"/>
                </a:solidFill>
                <a:round/>
                <a:headEnd/>
                <a:tailEnd/>
              </a:ln>
            </p:spPr>
            <p:txBody>
              <a:bodyPr rot="10800000" wrap="none" anchor="ctr"/>
              <a:lstStyle/>
              <a:p>
                <a:endParaRPr lang="it-IT"/>
              </a:p>
            </p:txBody>
          </p:sp>
          <p:sp>
            <p:nvSpPr>
              <p:cNvPr id="223" name="Arc 136"/>
              <p:cNvSpPr>
                <a:spLocks/>
              </p:cNvSpPr>
              <p:nvPr/>
            </p:nvSpPr>
            <p:spPr bwMode="auto">
              <a:xfrm>
                <a:off x="2163" y="3103"/>
                <a:ext cx="69" cy="171"/>
              </a:xfrm>
              <a:custGeom>
                <a:avLst/>
                <a:gdLst>
                  <a:gd name="T0" fmla="*/ 0 w 20287"/>
                  <a:gd name="T1" fmla="*/ 0 h 12941"/>
                  <a:gd name="T2" fmla="*/ 0 w 20287"/>
                  <a:gd name="T3" fmla="*/ 0 h 12941"/>
                  <a:gd name="T4" fmla="*/ 0 w 20287"/>
                  <a:gd name="T5" fmla="*/ 0 h 12941"/>
                  <a:gd name="T6" fmla="*/ 0 60000 65536"/>
                  <a:gd name="T7" fmla="*/ 0 60000 65536"/>
                  <a:gd name="T8" fmla="*/ 0 60000 65536"/>
                  <a:gd name="T9" fmla="*/ 0 w 20287"/>
                  <a:gd name="T10" fmla="*/ 0 h 12941"/>
                  <a:gd name="T11" fmla="*/ 20287 w 20287"/>
                  <a:gd name="T12" fmla="*/ 12941 h 12941"/>
                </a:gdLst>
                <a:ahLst/>
                <a:cxnLst>
                  <a:cxn ang="T6">
                    <a:pos x="T0" y="T1"/>
                  </a:cxn>
                  <a:cxn ang="T7">
                    <a:pos x="T2" y="T3"/>
                  </a:cxn>
                  <a:cxn ang="T8">
                    <a:pos x="T4" y="T5"/>
                  </a:cxn>
                </a:cxnLst>
                <a:rect l="T9" t="T10" r="T11" b="T12"/>
                <a:pathLst>
                  <a:path w="20287" h="12941" fill="none" extrusionOk="0">
                    <a:moveTo>
                      <a:pt x="17294" y="-1"/>
                    </a:moveTo>
                    <a:cubicBezTo>
                      <a:pt x="18555" y="1686"/>
                      <a:pt x="19564" y="3547"/>
                      <a:pt x="20287" y="5525"/>
                    </a:cubicBezTo>
                  </a:path>
                  <a:path w="20287" h="12941" stroke="0" extrusionOk="0">
                    <a:moveTo>
                      <a:pt x="17294" y="-1"/>
                    </a:moveTo>
                    <a:cubicBezTo>
                      <a:pt x="18555" y="1686"/>
                      <a:pt x="19564" y="3547"/>
                      <a:pt x="20287" y="5525"/>
                    </a:cubicBezTo>
                    <a:lnTo>
                      <a:pt x="0" y="12941"/>
                    </a:lnTo>
                    <a:close/>
                  </a:path>
                </a:pathLst>
              </a:custGeom>
              <a:noFill/>
              <a:ln w="28575">
                <a:solidFill>
                  <a:srgbClr val="00FF00"/>
                </a:solidFill>
                <a:round/>
                <a:headEnd/>
                <a:tailEnd/>
              </a:ln>
            </p:spPr>
            <p:txBody>
              <a:bodyPr wrap="none" anchor="ctr"/>
              <a:lstStyle/>
              <a:p>
                <a:endParaRPr lang="it-IT"/>
              </a:p>
            </p:txBody>
          </p:sp>
        </p:grpSp>
        <p:sp>
          <p:nvSpPr>
            <p:cNvPr id="218" name="Oval 28"/>
            <p:cNvSpPr>
              <a:spLocks noChangeArrowheads="1"/>
            </p:cNvSpPr>
            <p:nvPr/>
          </p:nvSpPr>
          <p:spPr bwMode="auto">
            <a:xfrm>
              <a:off x="2591842" y="3068067"/>
              <a:ext cx="107950" cy="107950"/>
            </a:xfrm>
            <a:prstGeom prst="ellipse">
              <a:avLst/>
            </a:prstGeom>
            <a:solidFill>
              <a:srgbClr val="FFFF00"/>
            </a:solidFill>
            <a:ln w="9525">
              <a:solidFill>
                <a:srgbClr val="00FF00"/>
              </a:solidFill>
              <a:round/>
              <a:headEnd/>
              <a:tailEnd/>
            </a:ln>
          </p:spPr>
          <p:txBody>
            <a:bodyPr wrap="none" anchor="ctr"/>
            <a:lstStyle/>
            <a:p>
              <a:pPr eaLnBrk="0" hangingPunct="0">
                <a:spcBef>
                  <a:spcPct val="20000"/>
                </a:spcBef>
                <a:buClr>
                  <a:schemeClr val="accent1"/>
                </a:buClr>
              </a:pPr>
              <a:endParaRPr kumimoji="1" lang="en-US" sz="3200">
                <a:solidFill>
                  <a:schemeClr val="bg1"/>
                </a:solidFill>
                <a:latin typeface="Helvetica" pitchFamily="34" charset="0"/>
              </a:endParaRPr>
            </a:p>
          </p:txBody>
        </p:sp>
      </p:grpSp>
      <p:grpSp>
        <p:nvGrpSpPr>
          <p:cNvPr id="14" name="Group 131"/>
          <p:cNvGrpSpPr>
            <a:grpSpLocks/>
          </p:cNvGrpSpPr>
          <p:nvPr/>
        </p:nvGrpSpPr>
        <p:grpSpPr bwMode="auto">
          <a:xfrm>
            <a:off x="6408440" y="3860049"/>
            <a:ext cx="541337" cy="288925"/>
            <a:chOff x="2090" y="3077"/>
            <a:chExt cx="240" cy="240"/>
          </a:xfrm>
        </p:grpSpPr>
        <p:sp>
          <p:nvSpPr>
            <p:cNvPr id="225" name="Arc 132"/>
            <p:cNvSpPr>
              <a:spLocks/>
            </p:cNvSpPr>
            <p:nvPr/>
          </p:nvSpPr>
          <p:spPr bwMode="auto">
            <a:xfrm flipV="1">
              <a:off x="2090" y="3147"/>
              <a:ext cx="98" cy="168"/>
            </a:xfrm>
            <a:custGeom>
              <a:avLst/>
              <a:gdLst>
                <a:gd name="T0" fmla="*/ 0 w 21509"/>
                <a:gd name="T1" fmla="*/ 0 h 14870"/>
                <a:gd name="T2" fmla="*/ 0 w 21509"/>
                <a:gd name="T3" fmla="*/ 0 h 14870"/>
                <a:gd name="T4" fmla="*/ 0 w 21509"/>
                <a:gd name="T5" fmla="*/ 0 h 14870"/>
                <a:gd name="T6" fmla="*/ 0 60000 65536"/>
                <a:gd name="T7" fmla="*/ 0 60000 65536"/>
                <a:gd name="T8" fmla="*/ 0 60000 65536"/>
                <a:gd name="T9" fmla="*/ 0 w 21509"/>
                <a:gd name="T10" fmla="*/ 0 h 14870"/>
                <a:gd name="T11" fmla="*/ 21509 w 21509"/>
                <a:gd name="T12" fmla="*/ 14870 h 14870"/>
              </a:gdLst>
              <a:ahLst/>
              <a:cxnLst>
                <a:cxn ang="T6">
                  <a:pos x="T0" y="T1"/>
                </a:cxn>
                <a:cxn ang="T7">
                  <a:pos x="T2" y="T3"/>
                </a:cxn>
                <a:cxn ang="T8">
                  <a:pos x="T4" y="T5"/>
                </a:cxn>
              </a:cxnLst>
              <a:rect l="T9" t="T10" r="T11" b="T12"/>
              <a:pathLst>
                <a:path w="21509" h="14870" fill="none" extrusionOk="0">
                  <a:moveTo>
                    <a:pt x="15666" y="0"/>
                  </a:moveTo>
                  <a:cubicBezTo>
                    <a:pt x="19005" y="3517"/>
                    <a:pt x="21062" y="8056"/>
                    <a:pt x="21508" y="12885"/>
                  </a:cubicBezTo>
                </a:path>
                <a:path w="21509" h="14870" stroke="0" extrusionOk="0">
                  <a:moveTo>
                    <a:pt x="15666" y="0"/>
                  </a:moveTo>
                  <a:cubicBezTo>
                    <a:pt x="19005" y="3517"/>
                    <a:pt x="21062" y="8056"/>
                    <a:pt x="21508" y="12885"/>
                  </a:cubicBezTo>
                  <a:lnTo>
                    <a:pt x="0" y="14870"/>
                  </a:lnTo>
                  <a:close/>
                </a:path>
              </a:pathLst>
            </a:custGeom>
            <a:noFill/>
            <a:ln w="28575">
              <a:solidFill>
                <a:srgbClr val="FF0000"/>
              </a:solidFill>
              <a:round/>
              <a:headEnd/>
              <a:tailEnd/>
            </a:ln>
          </p:spPr>
          <p:txBody>
            <a:bodyPr rot="10800000" wrap="none" anchor="ctr"/>
            <a:lstStyle/>
            <a:p>
              <a:endParaRPr lang="it-IT"/>
            </a:p>
          </p:txBody>
        </p:sp>
        <p:sp>
          <p:nvSpPr>
            <p:cNvPr id="226" name="Arc 133"/>
            <p:cNvSpPr>
              <a:spLocks/>
            </p:cNvSpPr>
            <p:nvPr/>
          </p:nvSpPr>
          <p:spPr bwMode="auto">
            <a:xfrm flipH="1">
              <a:off x="2188" y="3098"/>
              <a:ext cx="69" cy="171"/>
            </a:xfrm>
            <a:custGeom>
              <a:avLst/>
              <a:gdLst>
                <a:gd name="T0" fmla="*/ 0 w 20287"/>
                <a:gd name="T1" fmla="*/ 0 h 12941"/>
                <a:gd name="T2" fmla="*/ 0 w 20287"/>
                <a:gd name="T3" fmla="*/ 0 h 12941"/>
                <a:gd name="T4" fmla="*/ 0 w 20287"/>
                <a:gd name="T5" fmla="*/ 0 h 12941"/>
                <a:gd name="T6" fmla="*/ 0 60000 65536"/>
                <a:gd name="T7" fmla="*/ 0 60000 65536"/>
                <a:gd name="T8" fmla="*/ 0 60000 65536"/>
                <a:gd name="T9" fmla="*/ 0 w 20287"/>
                <a:gd name="T10" fmla="*/ 0 h 12941"/>
                <a:gd name="T11" fmla="*/ 20287 w 20287"/>
                <a:gd name="T12" fmla="*/ 12941 h 12941"/>
              </a:gdLst>
              <a:ahLst/>
              <a:cxnLst>
                <a:cxn ang="T6">
                  <a:pos x="T0" y="T1"/>
                </a:cxn>
                <a:cxn ang="T7">
                  <a:pos x="T2" y="T3"/>
                </a:cxn>
                <a:cxn ang="T8">
                  <a:pos x="T4" y="T5"/>
                </a:cxn>
              </a:cxnLst>
              <a:rect l="T9" t="T10" r="T11" b="T12"/>
              <a:pathLst>
                <a:path w="20287" h="12941" fill="none" extrusionOk="0">
                  <a:moveTo>
                    <a:pt x="17294" y="-1"/>
                  </a:moveTo>
                  <a:cubicBezTo>
                    <a:pt x="18555" y="1686"/>
                    <a:pt x="19564" y="3547"/>
                    <a:pt x="20287" y="5525"/>
                  </a:cubicBezTo>
                </a:path>
                <a:path w="20287" h="12941" stroke="0" extrusionOk="0">
                  <a:moveTo>
                    <a:pt x="17294" y="-1"/>
                  </a:moveTo>
                  <a:cubicBezTo>
                    <a:pt x="18555" y="1686"/>
                    <a:pt x="19564" y="3547"/>
                    <a:pt x="20287" y="5525"/>
                  </a:cubicBezTo>
                  <a:lnTo>
                    <a:pt x="0" y="12941"/>
                  </a:lnTo>
                  <a:close/>
                </a:path>
              </a:pathLst>
            </a:custGeom>
            <a:noFill/>
            <a:ln w="28575">
              <a:solidFill>
                <a:srgbClr val="FF0000"/>
              </a:solidFill>
              <a:round/>
              <a:headEnd/>
              <a:tailEnd/>
            </a:ln>
          </p:spPr>
          <p:txBody>
            <a:bodyPr wrap="none" anchor="ctr"/>
            <a:lstStyle/>
            <a:p>
              <a:endParaRPr lang="it-IT"/>
            </a:p>
          </p:txBody>
        </p:sp>
        <p:sp>
          <p:nvSpPr>
            <p:cNvPr id="227" name="Arc 134"/>
            <p:cNvSpPr>
              <a:spLocks/>
            </p:cNvSpPr>
            <p:nvPr/>
          </p:nvSpPr>
          <p:spPr bwMode="auto">
            <a:xfrm flipH="1">
              <a:off x="2197" y="3077"/>
              <a:ext cx="25" cy="168"/>
            </a:xfrm>
            <a:custGeom>
              <a:avLst/>
              <a:gdLst>
                <a:gd name="T0" fmla="*/ 0 w 22497"/>
                <a:gd name="T1" fmla="*/ 0 h 21600"/>
                <a:gd name="T2" fmla="*/ 0 w 22497"/>
                <a:gd name="T3" fmla="*/ 0 h 21600"/>
                <a:gd name="T4" fmla="*/ 0 w 22497"/>
                <a:gd name="T5" fmla="*/ 0 h 21600"/>
                <a:gd name="T6" fmla="*/ 0 60000 65536"/>
                <a:gd name="T7" fmla="*/ 0 60000 65536"/>
                <a:gd name="T8" fmla="*/ 0 60000 65536"/>
                <a:gd name="T9" fmla="*/ 0 w 22497"/>
                <a:gd name="T10" fmla="*/ 0 h 21600"/>
                <a:gd name="T11" fmla="*/ 22497 w 22497"/>
                <a:gd name="T12" fmla="*/ 21600 h 21600"/>
              </a:gdLst>
              <a:ahLst/>
              <a:cxnLst>
                <a:cxn ang="T6">
                  <a:pos x="T0" y="T1"/>
                </a:cxn>
                <a:cxn ang="T7">
                  <a:pos x="T2" y="T3"/>
                </a:cxn>
                <a:cxn ang="T8">
                  <a:pos x="T4" y="T5"/>
                </a:cxn>
              </a:cxnLst>
              <a:rect l="T9" t="T10" r="T11" b="T12"/>
              <a:pathLst>
                <a:path w="22497" h="21600" fill="none" extrusionOk="0">
                  <a:moveTo>
                    <a:pt x="0" y="3189"/>
                  </a:moveTo>
                  <a:cubicBezTo>
                    <a:pt x="3398" y="1103"/>
                    <a:pt x="7308" y="-1"/>
                    <a:pt x="11296" y="0"/>
                  </a:cubicBezTo>
                  <a:cubicBezTo>
                    <a:pt x="15245" y="0"/>
                    <a:pt x="19119" y="1082"/>
                    <a:pt x="22496" y="3131"/>
                  </a:cubicBezTo>
                </a:path>
                <a:path w="22497" h="21600" stroke="0" extrusionOk="0">
                  <a:moveTo>
                    <a:pt x="0" y="3189"/>
                  </a:moveTo>
                  <a:cubicBezTo>
                    <a:pt x="3398" y="1103"/>
                    <a:pt x="7308" y="-1"/>
                    <a:pt x="11296" y="0"/>
                  </a:cubicBezTo>
                  <a:cubicBezTo>
                    <a:pt x="15245" y="0"/>
                    <a:pt x="19119" y="1082"/>
                    <a:pt x="22496" y="3131"/>
                  </a:cubicBezTo>
                  <a:lnTo>
                    <a:pt x="11296" y="21600"/>
                  </a:lnTo>
                  <a:close/>
                </a:path>
              </a:pathLst>
            </a:custGeom>
            <a:noFill/>
            <a:ln w="28575">
              <a:solidFill>
                <a:srgbClr val="FF0000"/>
              </a:solidFill>
              <a:round/>
              <a:headEnd/>
              <a:tailEnd/>
            </a:ln>
          </p:spPr>
          <p:txBody>
            <a:bodyPr wrap="none" anchor="ctr"/>
            <a:lstStyle/>
            <a:p>
              <a:endParaRPr lang="it-IT"/>
            </a:p>
          </p:txBody>
        </p:sp>
        <p:sp>
          <p:nvSpPr>
            <p:cNvPr id="228" name="Arc 135"/>
            <p:cNvSpPr>
              <a:spLocks/>
            </p:cNvSpPr>
            <p:nvPr/>
          </p:nvSpPr>
          <p:spPr bwMode="auto">
            <a:xfrm flipH="1" flipV="1">
              <a:off x="2232" y="3149"/>
              <a:ext cx="98" cy="168"/>
            </a:xfrm>
            <a:custGeom>
              <a:avLst/>
              <a:gdLst>
                <a:gd name="T0" fmla="*/ 0 w 21509"/>
                <a:gd name="T1" fmla="*/ 0 h 14870"/>
                <a:gd name="T2" fmla="*/ 0 w 21509"/>
                <a:gd name="T3" fmla="*/ 0 h 14870"/>
                <a:gd name="T4" fmla="*/ 0 w 21509"/>
                <a:gd name="T5" fmla="*/ 0 h 14870"/>
                <a:gd name="T6" fmla="*/ 0 60000 65536"/>
                <a:gd name="T7" fmla="*/ 0 60000 65536"/>
                <a:gd name="T8" fmla="*/ 0 60000 65536"/>
                <a:gd name="T9" fmla="*/ 0 w 21509"/>
                <a:gd name="T10" fmla="*/ 0 h 14870"/>
                <a:gd name="T11" fmla="*/ 21509 w 21509"/>
                <a:gd name="T12" fmla="*/ 14870 h 14870"/>
              </a:gdLst>
              <a:ahLst/>
              <a:cxnLst>
                <a:cxn ang="T6">
                  <a:pos x="T0" y="T1"/>
                </a:cxn>
                <a:cxn ang="T7">
                  <a:pos x="T2" y="T3"/>
                </a:cxn>
                <a:cxn ang="T8">
                  <a:pos x="T4" y="T5"/>
                </a:cxn>
              </a:cxnLst>
              <a:rect l="T9" t="T10" r="T11" b="T12"/>
              <a:pathLst>
                <a:path w="21509" h="14870" fill="none" extrusionOk="0">
                  <a:moveTo>
                    <a:pt x="15666" y="0"/>
                  </a:moveTo>
                  <a:cubicBezTo>
                    <a:pt x="19005" y="3517"/>
                    <a:pt x="21062" y="8056"/>
                    <a:pt x="21508" y="12885"/>
                  </a:cubicBezTo>
                </a:path>
                <a:path w="21509" h="14870" stroke="0" extrusionOk="0">
                  <a:moveTo>
                    <a:pt x="15666" y="0"/>
                  </a:moveTo>
                  <a:cubicBezTo>
                    <a:pt x="19005" y="3517"/>
                    <a:pt x="21062" y="8056"/>
                    <a:pt x="21508" y="12885"/>
                  </a:cubicBezTo>
                  <a:lnTo>
                    <a:pt x="0" y="14870"/>
                  </a:lnTo>
                  <a:close/>
                </a:path>
              </a:pathLst>
            </a:custGeom>
            <a:noFill/>
            <a:ln w="28575">
              <a:solidFill>
                <a:srgbClr val="FF0000"/>
              </a:solidFill>
              <a:round/>
              <a:headEnd/>
              <a:tailEnd/>
            </a:ln>
          </p:spPr>
          <p:txBody>
            <a:bodyPr rot="10800000" wrap="none" anchor="ctr"/>
            <a:lstStyle/>
            <a:p>
              <a:endParaRPr lang="it-IT"/>
            </a:p>
          </p:txBody>
        </p:sp>
        <p:sp>
          <p:nvSpPr>
            <p:cNvPr id="229" name="Arc 136"/>
            <p:cNvSpPr>
              <a:spLocks/>
            </p:cNvSpPr>
            <p:nvPr/>
          </p:nvSpPr>
          <p:spPr bwMode="auto">
            <a:xfrm>
              <a:off x="2163" y="3103"/>
              <a:ext cx="69" cy="171"/>
            </a:xfrm>
            <a:custGeom>
              <a:avLst/>
              <a:gdLst>
                <a:gd name="T0" fmla="*/ 0 w 20287"/>
                <a:gd name="T1" fmla="*/ 0 h 12941"/>
                <a:gd name="T2" fmla="*/ 0 w 20287"/>
                <a:gd name="T3" fmla="*/ 0 h 12941"/>
                <a:gd name="T4" fmla="*/ 0 w 20287"/>
                <a:gd name="T5" fmla="*/ 0 h 12941"/>
                <a:gd name="T6" fmla="*/ 0 60000 65536"/>
                <a:gd name="T7" fmla="*/ 0 60000 65536"/>
                <a:gd name="T8" fmla="*/ 0 60000 65536"/>
                <a:gd name="T9" fmla="*/ 0 w 20287"/>
                <a:gd name="T10" fmla="*/ 0 h 12941"/>
                <a:gd name="T11" fmla="*/ 20287 w 20287"/>
                <a:gd name="T12" fmla="*/ 12941 h 12941"/>
              </a:gdLst>
              <a:ahLst/>
              <a:cxnLst>
                <a:cxn ang="T6">
                  <a:pos x="T0" y="T1"/>
                </a:cxn>
                <a:cxn ang="T7">
                  <a:pos x="T2" y="T3"/>
                </a:cxn>
                <a:cxn ang="T8">
                  <a:pos x="T4" y="T5"/>
                </a:cxn>
              </a:cxnLst>
              <a:rect l="T9" t="T10" r="T11" b="T12"/>
              <a:pathLst>
                <a:path w="20287" h="12941" fill="none" extrusionOk="0">
                  <a:moveTo>
                    <a:pt x="17294" y="-1"/>
                  </a:moveTo>
                  <a:cubicBezTo>
                    <a:pt x="18555" y="1686"/>
                    <a:pt x="19564" y="3547"/>
                    <a:pt x="20287" y="5525"/>
                  </a:cubicBezTo>
                </a:path>
                <a:path w="20287" h="12941" stroke="0" extrusionOk="0">
                  <a:moveTo>
                    <a:pt x="17294" y="-1"/>
                  </a:moveTo>
                  <a:cubicBezTo>
                    <a:pt x="18555" y="1686"/>
                    <a:pt x="19564" y="3547"/>
                    <a:pt x="20287" y="5525"/>
                  </a:cubicBezTo>
                  <a:lnTo>
                    <a:pt x="0" y="12941"/>
                  </a:lnTo>
                  <a:close/>
                </a:path>
              </a:pathLst>
            </a:custGeom>
            <a:noFill/>
            <a:ln w="28575">
              <a:solidFill>
                <a:srgbClr val="FF0000"/>
              </a:solidFill>
              <a:round/>
              <a:headEnd/>
              <a:tailEnd/>
            </a:ln>
          </p:spPr>
          <p:txBody>
            <a:bodyPr wrap="none" anchor="ctr"/>
            <a:lstStyle/>
            <a:p>
              <a:endParaRPr lang="it-IT"/>
            </a:p>
          </p:txBody>
        </p:sp>
      </p:grpSp>
      <p:grpSp>
        <p:nvGrpSpPr>
          <p:cNvPr id="15" name="Group 131"/>
          <p:cNvGrpSpPr>
            <a:grpSpLocks/>
          </p:cNvGrpSpPr>
          <p:nvPr/>
        </p:nvGrpSpPr>
        <p:grpSpPr bwMode="auto">
          <a:xfrm>
            <a:off x="6912496" y="3283985"/>
            <a:ext cx="541337" cy="864741"/>
            <a:chOff x="2090" y="3077"/>
            <a:chExt cx="240" cy="240"/>
          </a:xfrm>
        </p:grpSpPr>
        <p:sp>
          <p:nvSpPr>
            <p:cNvPr id="231" name="Arc 132"/>
            <p:cNvSpPr>
              <a:spLocks/>
            </p:cNvSpPr>
            <p:nvPr/>
          </p:nvSpPr>
          <p:spPr bwMode="auto">
            <a:xfrm flipV="1">
              <a:off x="2090" y="3147"/>
              <a:ext cx="98" cy="168"/>
            </a:xfrm>
            <a:custGeom>
              <a:avLst/>
              <a:gdLst>
                <a:gd name="T0" fmla="*/ 0 w 21509"/>
                <a:gd name="T1" fmla="*/ 0 h 14870"/>
                <a:gd name="T2" fmla="*/ 0 w 21509"/>
                <a:gd name="T3" fmla="*/ 0 h 14870"/>
                <a:gd name="T4" fmla="*/ 0 w 21509"/>
                <a:gd name="T5" fmla="*/ 0 h 14870"/>
                <a:gd name="T6" fmla="*/ 0 60000 65536"/>
                <a:gd name="T7" fmla="*/ 0 60000 65536"/>
                <a:gd name="T8" fmla="*/ 0 60000 65536"/>
                <a:gd name="T9" fmla="*/ 0 w 21509"/>
                <a:gd name="T10" fmla="*/ 0 h 14870"/>
                <a:gd name="T11" fmla="*/ 21509 w 21509"/>
                <a:gd name="T12" fmla="*/ 14870 h 14870"/>
              </a:gdLst>
              <a:ahLst/>
              <a:cxnLst>
                <a:cxn ang="T6">
                  <a:pos x="T0" y="T1"/>
                </a:cxn>
                <a:cxn ang="T7">
                  <a:pos x="T2" y="T3"/>
                </a:cxn>
                <a:cxn ang="T8">
                  <a:pos x="T4" y="T5"/>
                </a:cxn>
              </a:cxnLst>
              <a:rect l="T9" t="T10" r="T11" b="T12"/>
              <a:pathLst>
                <a:path w="21509" h="14870" fill="none" extrusionOk="0">
                  <a:moveTo>
                    <a:pt x="15666" y="0"/>
                  </a:moveTo>
                  <a:cubicBezTo>
                    <a:pt x="19005" y="3517"/>
                    <a:pt x="21062" y="8056"/>
                    <a:pt x="21508" y="12885"/>
                  </a:cubicBezTo>
                </a:path>
                <a:path w="21509" h="14870" stroke="0" extrusionOk="0">
                  <a:moveTo>
                    <a:pt x="15666" y="0"/>
                  </a:moveTo>
                  <a:cubicBezTo>
                    <a:pt x="19005" y="3517"/>
                    <a:pt x="21062" y="8056"/>
                    <a:pt x="21508" y="12885"/>
                  </a:cubicBezTo>
                  <a:lnTo>
                    <a:pt x="0" y="14870"/>
                  </a:lnTo>
                  <a:close/>
                </a:path>
              </a:pathLst>
            </a:custGeom>
            <a:noFill/>
            <a:ln w="28575">
              <a:solidFill>
                <a:srgbClr val="FF0000"/>
              </a:solidFill>
              <a:round/>
              <a:headEnd/>
              <a:tailEnd/>
            </a:ln>
          </p:spPr>
          <p:txBody>
            <a:bodyPr rot="10800000" wrap="none" anchor="ctr"/>
            <a:lstStyle/>
            <a:p>
              <a:endParaRPr lang="it-IT"/>
            </a:p>
          </p:txBody>
        </p:sp>
        <p:sp>
          <p:nvSpPr>
            <p:cNvPr id="232" name="Arc 133"/>
            <p:cNvSpPr>
              <a:spLocks/>
            </p:cNvSpPr>
            <p:nvPr/>
          </p:nvSpPr>
          <p:spPr bwMode="auto">
            <a:xfrm flipH="1">
              <a:off x="2188" y="3098"/>
              <a:ext cx="69" cy="171"/>
            </a:xfrm>
            <a:custGeom>
              <a:avLst/>
              <a:gdLst>
                <a:gd name="T0" fmla="*/ 0 w 20287"/>
                <a:gd name="T1" fmla="*/ 0 h 12941"/>
                <a:gd name="T2" fmla="*/ 0 w 20287"/>
                <a:gd name="T3" fmla="*/ 0 h 12941"/>
                <a:gd name="T4" fmla="*/ 0 w 20287"/>
                <a:gd name="T5" fmla="*/ 0 h 12941"/>
                <a:gd name="T6" fmla="*/ 0 60000 65536"/>
                <a:gd name="T7" fmla="*/ 0 60000 65536"/>
                <a:gd name="T8" fmla="*/ 0 60000 65536"/>
                <a:gd name="T9" fmla="*/ 0 w 20287"/>
                <a:gd name="T10" fmla="*/ 0 h 12941"/>
                <a:gd name="T11" fmla="*/ 20287 w 20287"/>
                <a:gd name="T12" fmla="*/ 12941 h 12941"/>
              </a:gdLst>
              <a:ahLst/>
              <a:cxnLst>
                <a:cxn ang="T6">
                  <a:pos x="T0" y="T1"/>
                </a:cxn>
                <a:cxn ang="T7">
                  <a:pos x="T2" y="T3"/>
                </a:cxn>
                <a:cxn ang="T8">
                  <a:pos x="T4" y="T5"/>
                </a:cxn>
              </a:cxnLst>
              <a:rect l="T9" t="T10" r="T11" b="T12"/>
              <a:pathLst>
                <a:path w="20287" h="12941" fill="none" extrusionOk="0">
                  <a:moveTo>
                    <a:pt x="17294" y="-1"/>
                  </a:moveTo>
                  <a:cubicBezTo>
                    <a:pt x="18555" y="1686"/>
                    <a:pt x="19564" y="3547"/>
                    <a:pt x="20287" y="5525"/>
                  </a:cubicBezTo>
                </a:path>
                <a:path w="20287" h="12941" stroke="0" extrusionOk="0">
                  <a:moveTo>
                    <a:pt x="17294" y="-1"/>
                  </a:moveTo>
                  <a:cubicBezTo>
                    <a:pt x="18555" y="1686"/>
                    <a:pt x="19564" y="3547"/>
                    <a:pt x="20287" y="5525"/>
                  </a:cubicBezTo>
                  <a:lnTo>
                    <a:pt x="0" y="12941"/>
                  </a:lnTo>
                  <a:close/>
                </a:path>
              </a:pathLst>
            </a:custGeom>
            <a:noFill/>
            <a:ln w="28575">
              <a:solidFill>
                <a:srgbClr val="FF0000"/>
              </a:solidFill>
              <a:round/>
              <a:headEnd/>
              <a:tailEnd/>
            </a:ln>
          </p:spPr>
          <p:txBody>
            <a:bodyPr wrap="none" anchor="ctr"/>
            <a:lstStyle/>
            <a:p>
              <a:endParaRPr lang="it-IT"/>
            </a:p>
          </p:txBody>
        </p:sp>
        <p:sp>
          <p:nvSpPr>
            <p:cNvPr id="233" name="Arc 134"/>
            <p:cNvSpPr>
              <a:spLocks/>
            </p:cNvSpPr>
            <p:nvPr/>
          </p:nvSpPr>
          <p:spPr bwMode="auto">
            <a:xfrm flipH="1">
              <a:off x="2197" y="3077"/>
              <a:ext cx="25" cy="168"/>
            </a:xfrm>
            <a:custGeom>
              <a:avLst/>
              <a:gdLst>
                <a:gd name="T0" fmla="*/ 0 w 22497"/>
                <a:gd name="T1" fmla="*/ 0 h 21600"/>
                <a:gd name="T2" fmla="*/ 0 w 22497"/>
                <a:gd name="T3" fmla="*/ 0 h 21600"/>
                <a:gd name="T4" fmla="*/ 0 w 22497"/>
                <a:gd name="T5" fmla="*/ 0 h 21600"/>
                <a:gd name="T6" fmla="*/ 0 60000 65536"/>
                <a:gd name="T7" fmla="*/ 0 60000 65536"/>
                <a:gd name="T8" fmla="*/ 0 60000 65536"/>
                <a:gd name="T9" fmla="*/ 0 w 22497"/>
                <a:gd name="T10" fmla="*/ 0 h 21600"/>
                <a:gd name="T11" fmla="*/ 22497 w 22497"/>
                <a:gd name="T12" fmla="*/ 21600 h 21600"/>
              </a:gdLst>
              <a:ahLst/>
              <a:cxnLst>
                <a:cxn ang="T6">
                  <a:pos x="T0" y="T1"/>
                </a:cxn>
                <a:cxn ang="T7">
                  <a:pos x="T2" y="T3"/>
                </a:cxn>
                <a:cxn ang="T8">
                  <a:pos x="T4" y="T5"/>
                </a:cxn>
              </a:cxnLst>
              <a:rect l="T9" t="T10" r="T11" b="T12"/>
              <a:pathLst>
                <a:path w="22497" h="21600" fill="none" extrusionOk="0">
                  <a:moveTo>
                    <a:pt x="0" y="3189"/>
                  </a:moveTo>
                  <a:cubicBezTo>
                    <a:pt x="3398" y="1103"/>
                    <a:pt x="7308" y="-1"/>
                    <a:pt x="11296" y="0"/>
                  </a:cubicBezTo>
                  <a:cubicBezTo>
                    <a:pt x="15245" y="0"/>
                    <a:pt x="19119" y="1082"/>
                    <a:pt x="22496" y="3131"/>
                  </a:cubicBezTo>
                </a:path>
                <a:path w="22497" h="21600" stroke="0" extrusionOk="0">
                  <a:moveTo>
                    <a:pt x="0" y="3189"/>
                  </a:moveTo>
                  <a:cubicBezTo>
                    <a:pt x="3398" y="1103"/>
                    <a:pt x="7308" y="-1"/>
                    <a:pt x="11296" y="0"/>
                  </a:cubicBezTo>
                  <a:cubicBezTo>
                    <a:pt x="15245" y="0"/>
                    <a:pt x="19119" y="1082"/>
                    <a:pt x="22496" y="3131"/>
                  </a:cubicBezTo>
                  <a:lnTo>
                    <a:pt x="11296" y="21600"/>
                  </a:lnTo>
                  <a:close/>
                </a:path>
              </a:pathLst>
            </a:custGeom>
            <a:noFill/>
            <a:ln w="28575">
              <a:solidFill>
                <a:srgbClr val="FF0000"/>
              </a:solidFill>
              <a:round/>
              <a:headEnd/>
              <a:tailEnd/>
            </a:ln>
          </p:spPr>
          <p:txBody>
            <a:bodyPr wrap="none" anchor="ctr"/>
            <a:lstStyle/>
            <a:p>
              <a:endParaRPr lang="it-IT"/>
            </a:p>
          </p:txBody>
        </p:sp>
        <p:sp>
          <p:nvSpPr>
            <p:cNvPr id="234" name="Arc 135"/>
            <p:cNvSpPr>
              <a:spLocks/>
            </p:cNvSpPr>
            <p:nvPr/>
          </p:nvSpPr>
          <p:spPr bwMode="auto">
            <a:xfrm flipH="1" flipV="1">
              <a:off x="2232" y="3149"/>
              <a:ext cx="98" cy="168"/>
            </a:xfrm>
            <a:custGeom>
              <a:avLst/>
              <a:gdLst>
                <a:gd name="T0" fmla="*/ 0 w 21509"/>
                <a:gd name="T1" fmla="*/ 0 h 14870"/>
                <a:gd name="T2" fmla="*/ 0 w 21509"/>
                <a:gd name="T3" fmla="*/ 0 h 14870"/>
                <a:gd name="T4" fmla="*/ 0 w 21509"/>
                <a:gd name="T5" fmla="*/ 0 h 14870"/>
                <a:gd name="T6" fmla="*/ 0 60000 65536"/>
                <a:gd name="T7" fmla="*/ 0 60000 65536"/>
                <a:gd name="T8" fmla="*/ 0 60000 65536"/>
                <a:gd name="T9" fmla="*/ 0 w 21509"/>
                <a:gd name="T10" fmla="*/ 0 h 14870"/>
                <a:gd name="T11" fmla="*/ 21509 w 21509"/>
                <a:gd name="T12" fmla="*/ 14870 h 14870"/>
              </a:gdLst>
              <a:ahLst/>
              <a:cxnLst>
                <a:cxn ang="T6">
                  <a:pos x="T0" y="T1"/>
                </a:cxn>
                <a:cxn ang="T7">
                  <a:pos x="T2" y="T3"/>
                </a:cxn>
                <a:cxn ang="T8">
                  <a:pos x="T4" y="T5"/>
                </a:cxn>
              </a:cxnLst>
              <a:rect l="T9" t="T10" r="T11" b="T12"/>
              <a:pathLst>
                <a:path w="21509" h="14870" fill="none" extrusionOk="0">
                  <a:moveTo>
                    <a:pt x="15666" y="0"/>
                  </a:moveTo>
                  <a:cubicBezTo>
                    <a:pt x="19005" y="3517"/>
                    <a:pt x="21062" y="8056"/>
                    <a:pt x="21508" y="12885"/>
                  </a:cubicBezTo>
                </a:path>
                <a:path w="21509" h="14870" stroke="0" extrusionOk="0">
                  <a:moveTo>
                    <a:pt x="15666" y="0"/>
                  </a:moveTo>
                  <a:cubicBezTo>
                    <a:pt x="19005" y="3517"/>
                    <a:pt x="21062" y="8056"/>
                    <a:pt x="21508" y="12885"/>
                  </a:cubicBezTo>
                  <a:lnTo>
                    <a:pt x="0" y="14870"/>
                  </a:lnTo>
                  <a:close/>
                </a:path>
              </a:pathLst>
            </a:custGeom>
            <a:noFill/>
            <a:ln w="28575">
              <a:solidFill>
                <a:srgbClr val="FF0000"/>
              </a:solidFill>
              <a:round/>
              <a:headEnd/>
              <a:tailEnd/>
            </a:ln>
          </p:spPr>
          <p:txBody>
            <a:bodyPr rot="10800000" wrap="none" anchor="ctr"/>
            <a:lstStyle/>
            <a:p>
              <a:endParaRPr lang="it-IT"/>
            </a:p>
          </p:txBody>
        </p:sp>
        <p:sp>
          <p:nvSpPr>
            <p:cNvPr id="235" name="Arc 136"/>
            <p:cNvSpPr>
              <a:spLocks/>
            </p:cNvSpPr>
            <p:nvPr/>
          </p:nvSpPr>
          <p:spPr bwMode="auto">
            <a:xfrm>
              <a:off x="2163" y="3103"/>
              <a:ext cx="69" cy="171"/>
            </a:xfrm>
            <a:custGeom>
              <a:avLst/>
              <a:gdLst>
                <a:gd name="T0" fmla="*/ 0 w 20287"/>
                <a:gd name="T1" fmla="*/ 0 h 12941"/>
                <a:gd name="T2" fmla="*/ 0 w 20287"/>
                <a:gd name="T3" fmla="*/ 0 h 12941"/>
                <a:gd name="T4" fmla="*/ 0 w 20287"/>
                <a:gd name="T5" fmla="*/ 0 h 12941"/>
                <a:gd name="T6" fmla="*/ 0 60000 65536"/>
                <a:gd name="T7" fmla="*/ 0 60000 65536"/>
                <a:gd name="T8" fmla="*/ 0 60000 65536"/>
                <a:gd name="T9" fmla="*/ 0 w 20287"/>
                <a:gd name="T10" fmla="*/ 0 h 12941"/>
                <a:gd name="T11" fmla="*/ 20287 w 20287"/>
                <a:gd name="T12" fmla="*/ 12941 h 12941"/>
              </a:gdLst>
              <a:ahLst/>
              <a:cxnLst>
                <a:cxn ang="T6">
                  <a:pos x="T0" y="T1"/>
                </a:cxn>
                <a:cxn ang="T7">
                  <a:pos x="T2" y="T3"/>
                </a:cxn>
                <a:cxn ang="T8">
                  <a:pos x="T4" y="T5"/>
                </a:cxn>
              </a:cxnLst>
              <a:rect l="T9" t="T10" r="T11" b="T12"/>
              <a:pathLst>
                <a:path w="20287" h="12941" fill="none" extrusionOk="0">
                  <a:moveTo>
                    <a:pt x="17294" y="-1"/>
                  </a:moveTo>
                  <a:cubicBezTo>
                    <a:pt x="18555" y="1686"/>
                    <a:pt x="19564" y="3547"/>
                    <a:pt x="20287" y="5525"/>
                  </a:cubicBezTo>
                </a:path>
                <a:path w="20287" h="12941" stroke="0" extrusionOk="0">
                  <a:moveTo>
                    <a:pt x="17294" y="-1"/>
                  </a:moveTo>
                  <a:cubicBezTo>
                    <a:pt x="18555" y="1686"/>
                    <a:pt x="19564" y="3547"/>
                    <a:pt x="20287" y="5525"/>
                  </a:cubicBezTo>
                  <a:lnTo>
                    <a:pt x="0" y="12941"/>
                  </a:lnTo>
                  <a:close/>
                </a:path>
              </a:pathLst>
            </a:custGeom>
            <a:noFill/>
            <a:ln w="28575">
              <a:solidFill>
                <a:srgbClr val="FF0000"/>
              </a:solidFill>
              <a:round/>
              <a:headEnd/>
              <a:tailEnd/>
            </a:ln>
          </p:spPr>
          <p:txBody>
            <a:bodyPr wrap="none" anchor="ctr"/>
            <a:lstStyle/>
            <a:p>
              <a:endParaRPr lang="it-IT"/>
            </a:p>
          </p:txBody>
        </p:sp>
      </p:grpSp>
      <p:grpSp>
        <p:nvGrpSpPr>
          <p:cNvPr id="16" name="Group 131"/>
          <p:cNvGrpSpPr>
            <a:grpSpLocks/>
          </p:cNvGrpSpPr>
          <p:nvPr/>
        </p:nvGrpSpPr>
        <p:grpSpPr bwMode="auto">
          <a:xfrm>
            <a:off x="7848600" y="3500009"/>
            <a:ext cx="541337" cy="648072"/>
            <a:chOff x="2090" y="3077"/>
            <a:chExt cx="240" cy="240"/>
          </a:xfrm>
        </p:grpSpPr>
        <p:sp>
          <p:nvSpPr>
            <p:cNvPr id="237" name="Arc 132"/>
            <p:cNvSpPr>
              <a:spLocks/>
            </p:cNvSpPr>
            <p:nvPr/>
          </p:nvSpPr>
          <p:spPr bwMode="auto">
            <a:xfrm flipV="1">
              <a:off x="2090" y="3147"/>
              <a:ext cx="98" cy="168"/>
            </a:xfrm>
            <a:custGeom>
              <a:avLst/>
              <a:gdLst>
                <a:gd name="T0" fmla="*/ 0 w 21509"/>
                <a:gd name="T1" fmla="*/ 0 h 14870"/>
                <a:gd name="T2" fmla="*/ 0 w 21509"/>
                <a:gd name="T3" fmla="*/ 0 h 14870"/>
                <a:gd name="T4" fmla="*/ 0 w 21509"/>
                <a:gd name="T5" fmla="*/ 0 h 14870"/>
                <a:gd name="T6" fmla="*/ 0 60000 65536"/>
                <a:gd name="T7" fmla="*/ 0 60000 65536"/>
                <a:gd name="T8" fmla="*/ 0 60000 65536"/>
                <a:gd name="T9" fmla="*/ 0 w 21509"/>
                <a:gd name="T10" fmla="*/ 0 h 14870"/>
                <a:gd name="T11" fmla="*/ 21509 w 21509"/>
                <a:gd name="T12" fmla="*/ 14870 h 14870"/>
              </a:gdLst>
              <a:ahLst/>
              <a:cxnLst>
                <a:cxn ang="T6">
                  <a:pos x="T0" y="T1"/>
                </a:cxn>
                <a:cxn ang="T7">
                  <a:pos x="T2" y="T3"/>
                </a:cxn>
                <a:cxn ang="T8">
                  <a:pos x="T4" y="T5"/>
                </a:cxn>
              </a:cxnLst>
              <a:rect l="T9" t="T10" r="T11" b="T12"/>
              <a:pathLst>
                <a:path w="21509" h="14870" fill="none" extrusionOk="0">
                  <a:moveTo>
                    <a:pt x="15666" y="0"/>
                  </a:moveTo>
                  <a:cubicBezTo>
                    <a:pt x="19005" y="3517"/>
                    <a:pt x="21062" y="8056"/>
                    <a:pt x="21508" y="12885"/>
                  </a:cubicBezTo>
                </a:path>
                <a:path w="21509" h="14870" stroke="0" extrusionOk="0">
                  <a:moveTo>
                    <a:pt x="15666" y="0"/>
                  </a:moveTo>
                  <a:cubicBezTo>
                    <a:pt x="19005" y="3517"/>
                    <a:pt x="21062" y="8056"/>
                    <a:pt x="21508" y="12885"/>
                  </a:cubicBezTo>
                  <a:lnTo>
                    <a:pt x="0" y="14870"/>
                  </a:lnTo>
                  <a:close/>
                </a:path>
              </a:pathLst>
            </a:custGeom>
            <a:noFill/>
            <a:ln w="28575">
              <a:solidFill>
                <a:srgbClr val="FF0000"/>
              </a:solidFill>
              <a:round/>
              <a:headEnd/>
              <a:tailEnd/>
            </a:ln>
          </p:spPr>
          <p:txBody>
            <a:bodyPr rot="10800000" wrap="none" anchor="ctr"/>
            <a:lstStyle/>
            <a:p>
              <a:endParaRPr lang="it-IT"/>
            </a:p>
          </p:txBody>
        </p:sp>
        <p:sp>
          <p:nvSpPr>
            <p:cNvPr id="238" name="Arc 133"/>
            <p:cNvSpPr>
              <a:spLocks/>
            </p:cNvSpPr>
            <p:nvPr/>
          </p:nvSpPr>
          <p:spPr bwMode="auto">
            <a:xfrm flipH="1">
              <a:off x="2188" y="3098"/>
              <a:ext cx="69" cy="171"/>
            </a:xfrm>
            <a:custGeom>
              <a:avLst/>
              <a:gdLst>
                <a:gd name="T0" fmla="*/ 0 w 20287"/>
                <a:gd name="T1" fmla="*/ 0 h 12941"/>
                <a:gd name="T2" fmla="*/ 0 w 20287"/>
                <a:gd name="T3" fmla="*/ 0 h 12941"/>
                <a:gd name="T4" fmla="*/ 0 w 20287"/>
                <a:gd name="T5" fmla="*/ 0 h 12941"/>
                <a:gd name="T6" fmla="*/ 0 60000 65536"/>
                <a:gd name="T7" fmla="*/ 0 60000 65536"/>
                <a:gd name="T8" fmla="*/ 0 60000 65536"/>
                <a:gd name="T9" fmla="*/ 0 w 20287"/>
                <a:gd name="T10" fmla="*/ 0 h 12941"/>
                <a:gd name="T11" fmla="*/ 20287 w 20287"/>
                <a:gd name="T12" fmla="*/ 12941 h 12941"/>
              </a:gdLst>
              <a:ahLst/>
              <a:cxnLst>
                <a:cxn ang="T6">
                  <a:pos x="T0" y="T1"/>
                </a:cxn>
                <a:cxn ang="T7">
                  <a:pos x="T2" y="T3"/>
                </a:cxn>
                <a:cxn ang="T8">
                  <a:pos x="T4" y="T5"/>
                </a:cxn>
              </a:cxnLst>
              <a:rect l="T9" t="T10" r="T11" b="T12"/>
              <a:pathLst>
                <a:path w="20287" h="12941" fill="none" extrusionOk="0">
                  <a:moveTo>
                    <a:pt x="17294" y="-1"/>
                  </a:moveTo>
                  <a:cubicBezTo>
                    <a:pt x="18555" y="1686"/>
                    <a:pt x="19564" y="3547"/>
                    <a:pt x="20287" y="5525"/>
                  </a:cubicBezTo>
                </a:path>
                <a:path w="20287" h="12941" stroke="0" extrusionOk="0">
                  <a:moveTo>
                    <a:pt x="17294" y="-1"/>
                  </a:moveTo>
                  <a:cubicBezTo>
                    <a:pt x="18555" y="1686"/>
                    <a:pt x="19564" y="3547"/>
                    <a:pt x="20287" y="5525"/>
                  </a:cubicBezTo>
                  <a:lnTo>
                    <a:pt x="0" y="12941"/>
                  </a:lnTo>
                  <a:close/>
                </a:path>
              </a:pathLst>
            </a:custGeom>
            <a:noFill/>
            <a:ln w="28575">
              <a:solidFill>
                <a:srgbClr val="FF0000"/>
              </a:solidFill>
              <a:round/>
              <a:headEnd/>
              <a:tailEnd/>
            </a:ln>
          </p:spPr>
          <p:txBody>
            <a:bodyPr wrap="none" anchor="ctr"/>
            <a:lstStyle/>
            <a:p>
              <a:endParaRPr lang="it-IT"/>
            </a:p>
          </p:txBody>
        </p:sp>
        <p:sp>
          <p:nvSpPr>
            <p:cNvPr id="239" name="Arc 134"/>
            <p:cNvSpPr>
              <a:spLocks/>
            </p:cNvSpPr>
            <p:nvPr/>
          </p:nvSpPr>
          <p:spPr bwMode="auto">
            <a:xfrm flipH="1">
              <a:off x="2197" y="3077"/>
              <a:ext cx="25" cy="168"/>
            </a:xfrm>
            <a:custGeom>
              <a:avLst/>
              <a:gdLst>
                <a:gd name="T0" fmla="*/ 0 w 22497"/>
                <a:gd name="T1" fmla="*/ 0 h 21600"/>
                <a:gd name="T2" fmla="*/ 0 w 22497"/>
                <a:gd name="T3" fmla="*/ 0 h 21600"/>
                <a:gd name="T4" fmla="*/ 0 w 22497"/>
                <a:gd name="T5" fmla="*/ 0 h 21600"/>
                <a:gd name="T6" fmla="*/ 0 60000 65536"/>
                <a:gd name="T7" fmla="*/ 0 60000 65536"/>
                <a:gd name="T8" fmla="*/ 0 60000 65536"/>
                <a:gd name="T9" fmla="*/ 0 w 22497"/>
                <a:gd name="T10" fmla="*/ 0 h 21600"/>
                <a:gd name="T11" fmla="*/ 22497 w 22497"/>
                <a:gd name="T12" fmla="*/ 21600 h 21600"/>
              </a:gdLst>
              <a:ahLst/>
              <a:cxnLst>
                <a:cxn ang="T6">
                  <a:pos x="T0" y="T1"/>
                </a:cxn>
                <a:cxn ang="T7">
                  <a:pos x="T2" y="T3"/>
                </a:cxn>
                <a:cxn ang="T8">
                  <a:pos x="T4" y="T5"/>
                </a:cxn>
              </a:cxnLst>
              <a:rect l="T9" t="T10" r="T11" b="T12"/>
              <a:pathLst>
                <a:path w="22497" h="21600" fill="none" extrusionOk="0">
                  <a:moveTo>
                    <a:pt x="0" y="3189"/>
                  </a:moveTo>
                  <a:cubicBezTo>
                    <a:pt x="3398" y="1103"/>
                    <a:pt x="7308" y="-1"/>
                    <a:pt x="11296" y="0"/>
                  </a:cubicBezTo>
                  <a:cubicBezTo>
                    <a:pt x="15245" y="0"/>
                    <a:pt x="19119" y="1082"/>
                    <a:pt x="22496" y="3131"/>
                  </a:cubicBezTo>
                </a:path>
                <a:path w="22497" h="21600" stroke="0" extrusionOk="0">
                  <a:moveTo>
                    <a:pt x="0" y="3189"/>
                  </a:moveTo>
                  <a:cubicBezTo>
                    <a:pt x="3398" y="1103"/>
                    <a:pt x="7308" y="-1"/>
                    <a:pt x="11296" y="0"/>
                  </a:cubicBezTo>
                  <a:cubicBezTo>
                    <a:pt x="15245" y="0"/>
                    <a:pt x="19119" y="1082"/>
                    <a:pt x="22496" y="3131"/>
                  </a:cubicBezTo>
                  <a:lnTo>
                    <a:pt x="11296" y="21600"/>
                  </a:lnTo>
                  <a:close/>
                </a:path>
              </a:pathLst>
            </a:custGeom>
            <a:noFill/>
            <a:ln w="28575">
              <a:solidFill>
                <a:srgbClr val="FF0000"/>
              </a:solidFill>
              <a:round/>
              <a:headEnd/>
              <a:tailEnd/>
            </a:ln>
          </p:spPr>
          <p:txBody>
            <a:bodyPr wrap="none" anchor="ctr"/>
            <a:lstStyle/>
            <a:p>
              <a:endParaRPr lang="it-IT"/>
            </a:p>
          </p:txBody>
        </p:sp>
        <p:sp>
          <p:nvSpPr>
            <p:cNvPr id="240" name="Arc 135"/>
            <p:cNvSpPr>
              <a:spLocks/>
            </p:cNvSpPr>
            <p:nvPr/>
          </p:nvSpPr>
          <p:spPr bwMode="auto">
            <a:xfrm flipH="1" flipV="1">
              <a:off x="2232" y="3149"/>
              <a:ext cx="98" cy="168"/>
            </a:xfrm>
            <a:custGeom>
              <a:avLst/>
              <a:gdLst>
                <a:gd name="T0" fmla="*/ 0 w 21509"/>
                <a:gd name="T1" fmla="*/ 0 h 14870"/>
                <a:gd name="T2" fmla="*/ 0 w 21509"/>
                <a:gd name="T3" fmla="*/ 0 h 14870"/>
                <a:gd name="T4" fmla="*/ 0 w 21509"/>
                <a:gd name="T5" fmla="*/ 0 h 14870"/>
                <a:gd name="T6" fmla="*/ 0 60000 65536"/>
                <a:gd name="T7" fmla="*/ 0 60000 65536"/>
                <a:gd name="T8" fmla="*/ 0 60000 65536"/>
                <a:gd name="T9" fmla="*/ 0 w 21509"/>
                <a:gd name="T10" fmla="*/ 0 h 14870"/>
                <a:gd name="T11" fmla="*/ 21509 w 21509"/>
                <a:gd name="T12" fmla="*/ 14870 h 14870"/>
              </a:gdLst>
              <a:ahLst/>
              <a:cxnLst>
                <a:cxn ang="T6">
                  <a:pos x="T0" y="T1"/>
                </a:cxn>
                <a:cxn ang="T7">
                  <a:pos x="T2" y="T3"/>
                </a:cxn>
                <a:cxn ang="T8">
                  <a:pos x="T4" y="T5"/>
                </a:cxn>
              </a:cxnLst>
              <a:rect l="T9" t="T10" r="T11" b="T12"/>
              <a:pathLst>
                <a:path w="21509" h="14870" fill="none" extrusionOk="0">
                  <a:moveTo>
                    <a:pt x="15666" y="0"/>
                  </a:moveTo>
                  <a:cubicBezTo>
                    <a:pt x="19005" y="3517"/>
                    <a:pt x="21062" y="8056"/>
                    <a:pt x="21508" y="12885"/>
                  </a:cubicBezTo>
                </a:path>
                <a:path w="21509" h="14870" stroke="0" extrusionOk="0">
                  <a:moveTo>
                    <a:pt x="15666" y="0"/>
                  </a:moveTo>
                  <a:cubicBezTo>
                    <a:pt x="19005" y="3517"/>
                    <a:pt x="21062" y="8056"/>
                    <a:pt x="21508" y="12885"/>
                  </a:cubicBezTo>
                  <a:lnTo>
                    <a:pt x="0" y="14870"/>
                  </a:lnTo>
                  <a:close/>
                </a:path>
              </a:pathLst>
            </a:custGeom>
            <a:noFill/>
            <a:ln w="28575">
              <a:solidFill>
                <a:srgbClr val="FF0000"/>
              </a:solidFill>
              <a:round/>
              <a:headEnd/>
              <a:tailEnd/>
            </a:ln>
          </p:spPr>
          <p:txBody>
            <a:bodyPr rot="10800000" wrap="none" anchor="ctr"/>
            <a:lstStyle/>
            <a:p>
              <a:endParaRPr lang="it-IT"/>
            </a:p>
          </p:txBody>
        </p:sp>
        <p:sp>
          <p:nvSpPr>
            <p:cNvPr id="241" name="Arc 136"/>
            <p:cNvSpPr>
              <a:spLocks/>
            </p:cNvSpPr>
            <p:nvPr/>
          </p:nvSpPr>
          <p:spPr bwMode="auto">
            <a:xfrm>
              <a:off x="2163" y="3103"/>
              <a:ext cx="69" cy="171"/>
            </a:xfrm>
            <a:custGeom>
              <a:avLst/>
              <a:gdLst>
                <a:gd name="T0" fmla="*/ 0 w 20287"/>
                <a:gd name="T1" fmla="*/ 0 h 12941"/>
                <a:gd name="T2" fmla="*/ 0 w 20287"/>
                <a:gd name="T3" fmla="*/ 0 h 12941"/>
                <a:gd name="T4" fmla="*/ 0 w 20287"/>
                <a:gd name="T5" fmla="*/ 0 h 12941"/>
                <a:gd name="T6" fmla="*/ 0 60000 65536"/>
                <a:gd name="T7" fmla="*/ 0 60000 65536"/>
                <a:gd name="T8" fmla="*/ 0 60000 65536"/>
                <a:gd name="T9" fmla="*/ 0 w 20287"/>
                <a:gd name="T10" fmla="*/ 0 h 12941"/>
                <a:gd name="T11" fmla="*/ 20287 w 20287"/>
                <a:gd name="T12" fmla="*/ 12941 h 12941"/>
              </a:gdLst>
              <a:ahLst/>
              <a:cxnLst>
                <a:cxn ang="T6">
                  <a:pos x="T0" y="T1"/>
                </a:cxn>
                <a:cxn ang="T7">
                  <a:pos x="T2" y="T3"/>
                </a:cxn>
                <a:cxn ang="T8">
                  <a:pos x="T4" y="T5"/>
                </a:cxn>
              </a:cxnLst>
              <a:rect l="T9" t="T10" r="T11" b="T12"/>
              <a:pathLst>
                <a:path w="20287" h="12941" fill="none" extrusionOk="0">
                  <a:moveTo>
                    <a:pt x="17294" y="-1"/>
                  </a:moveTo>
                  <a:cubicBezTo>
                    <a:pt x="18555" y="1686"/>
                    <a:pt x="19564" y="3547"/>
                    <a:pt x="20287" y="5525"/>
                  </a:cubicBezTo>
                </a:path>
                <a:path w="20287" h="12941" stroke="0" extrusionOk="0">
                  <a:moveTo>
                    <a:pt x="17294" y="-1"/>
                  </a:moveTo>
                  <a:cubicBezTo>
                    <a:pt x="18555" y="1686"/>
                    <a:pt x="19564" y="3547"/>
                    <a:pt x="20287" y="5525"/>
                  </a:cubicBezTo>
                  <a:lnTo>
                    <a:pt x="0" y="12941"/>
                  </a:lnTo>
                  <a:close/>
                </a:path>
              </a:pathLst>
            </a:custGeom>
            <a:noFill/>
            <a:ln w="28575">
              <a:solidFill>
                <a:srgbClr val="FF0000"/>
              </a:solidFill>
              <a:round/>
              <a:headEnd/>
              <a:tailEnd/>
            </a:ln>
          </p:spPr>
          <p:txBody>
            <a:bodyPr wrap="none" anchor="ctr"/>
            <a:lstStyle/>
            <a:p>
              <a:endParaRPr lang="it-IT"/>
            </a:p>
          </p:txBody>
        </p:sp>
      </p:grpSp>
      <p:grpSp>
        <p:nvGrpSpPr>
          <p:cNvPr id="17" name="Group 131"/>
          <p:cNvGrpSpPr>
            <a:grpSpLocks/>
          </p:cNvGrpSpPr>
          <p:nvPr/>
        </p:nvGrpSpPr>
        <p:grpSpPr bwMode="auto">
          <a:xfrm>
            <a:off x="7379271" y="3716032"/>
            <a:ext cx="541337" cy="432049"/>
            <a:chOff x="2090" y="3077"/>
            <a:chExt cx="240" cy="240"/>
          </a:xfrm>
        </p:grpSpPr>
        <p:sp>
          <p:nvSpPr>
            <p:cNvPr id="243" name="Arc 132"/>
            <p:cNvSpPr>
              <a:spLocks/>
            </p:cNvSpPr>
            <p:nvPr/>
          </p:nvSpPr>
          <p:spPr bwMode="auto">
            <a:xfrm flipV="1">
              <a:off x="2090" y="3147"/>
              <a:ext cx="98" cy="168"/>
            </a:xfrm>
            <a:custGeom>
              <a:avLst/>
              <a:gdLst>
                <a:gd name="T0" fmla="*/ 0 w 21509"/>
                <a:gd name="T1" fmla="*/ 0 h 14870"/>
                <a:gd name="T2" fmla="*/ 0 w 21509"/>
                <a:gd name="T3" fmla="*/ 0 h 14870"/>
                <a:gd name="T4" fmla="*/ 0 w 21509"/>
                <a:gd name="T5" fmla="*/ 0 h 14870"/>
                <a:gd name="T6" fmla="*/ 0 60000 65536"/>
                <a:gd name="T7" fmla="*/ 0 60000 65536"/>
                <a:gd name="T8" fmla="*/ 0 60000 65536"/>
                <a:gd name="T9" fmla="*/ 0 w 21509"/>
                <a:gd name="T10" fmla="*/ 0 h 14870"/>
                <a:gd name="T11" fmla="*/ 21509 w 21509"/>
                <a:gd name="T12" fmla="*/ 14870 h 14870"/>
              </a:gdLst>
              <a:ahLst/>
              <a:cxnLst>
                <a:cxn ang="T6">
                  <a:pos x="T0" y="T1"/>
                </a:cxn>
                <a:cxn ang="T7">
                  <a:pos x="T2" y="T3"/>
                </a:cxn>
                <a:cxn ang="T8">
                  <a:pos x="T4" y="T5"/>
                </a:cxn>
              </a:cxnLst>
              <a:rect l="T9" t="T10" r="T11" b="T12"/>
              <a:pathLst>
                <a:path w="21509" h="14870" fill="none" extrusionOk="0">
                  <a:moveTo>
                    <a:pt x="15666" y="0"/>
                  </a:moveTo>
                  <a:cubicBezTo>
                    <a:pt x="19005" y="3517"/>
                    <a:pt x="21062" y="8056"/>
                    <a:pt x="21508" y="12885"/>
                  </a:cubicBezTo>
                </a:path>
                <a:path w="21509" h="14870" stroke="0" extrusionOk="0">
                  <a:moveTo>
                    <a:pt x="15666" y="0"/>
                  </a:moveTo>
                  <a:cubicBezTo>
                    <a:pt x="19005" y="3517"/>
                    <a:pt x="21062" y="8056"/>
                    <a:pt x="21508" y="12885"/>
                  </a:cubicBezTo>
                  <a:lnTo>
                    <a:pt x="0" y="14870"/>
                  </a:lnTo>
                  <a:close/>
                </a:path>
              </a:pathLst>
            </a:custGeom>
            <a:noFill/>
            <a:ln w="28575">
              <a:solidFill>
                <a:srgbClr val="FF0000"/>
              </a:solidFill>
              <a:round/>
              <a:headEnd/>
              <a:tailEnd/>
            </a:ln>
          </p:spPr>
          <p:txBody>
            <a:bodyPr rot="10800000" wrap="none" anchor="ctr"/>
            <a:lstStyle/>
            <a:p>
              <a:endParaRPr lang="it-IT"/>
            </a:p>
          </p:txBody>
        </p:sp>
        <p:sp>
          <p:nvSpPr>
            <p:cNvPr id="244" name="Arc 133"/>
            <p:cNvSpPr>
              <a:spLocks/>
            </p:cNvSpPr>
            <p:nvPr/>
          </p:nvSpPr>
          <p:spPr bwMode="auto">
            <a:xfrm flipH="1">
              <a:off x="2188" y="3098"/>
              <a:ext cx="69" cy="171"/>
            </a:xfrm>
            <a:custGeom>
              <a:avLst/>
              <a:gdLst>
                <a:gd name="T0" fmla="*/ 0 w 20287"/>
                <a:gd name="T1" fmla="*/ 0 h 12941"/>
                <a:gd name="T2" fmla="*/ 0 w 20287"/>
                <a:gd name="T3" fmla="*/ 0 h 12941"/>
                <a:gd name="T4" fmla="*/ 0 w 20287"/>
                <a:gd name="T5" fmla="*/ 0 h 12941"/>
                <a:gd name="T6" fmla="*/ 0 60000 65536"/>
                <a:gd name="T7" fmla="*/ 0 60000 65536"/>
                <a:gd name="T8" fmla="*/ 0 60000 65536"/>
                <a:gd name="T9" fmla="*/ 0 w 20287"/>
                <a:gd name="T10" fmla="*/ 0 h 12941"/>
                <a:gd name="T11" fmla="*/ 20287 w 20287"/>
                <a:gd name="T12" fmla="*/ 12941 h 12941"/>
              </a:gdLst>
              <a:ahLst/>
              <a:cxnLst>
                <a:cxn ang="T6">
                  <a:pos x="T0" y="T1"/>
                </a:cxn>
                <a:cxn ang="T7">
                  <a:pos x="T2" y="T3"/>
                </a:cxn>
                <a:cxn ang="T8">
                  <a:pos x="T4" y="T5"/>
                </a:cxn>
              </a:cxnLst>
              <a:rect l="T9" t="T10" r="T11" b="T12"/>
              <a:pathLst>
                <a:path w="20287" h="12941" fill="none" extrusionOk="0">
                  <a:moveTo>
                    <a:pt x="17294" y="-1"/>
                  </a:moveTo>
                  <a:cubicBezTo>
                    <a:pt x="18555" y="1686"/>
                    <a:pt x="19564" y="3547"/>
                    <a:pt x="20287" y="5525"/>
                  </a:cubicBezTo>
                </a:path>
                <a:path w="20287" h="12941" stroke="0" extrusionOk="0">
                  <a:moveTo>
                    <a:pt x="17294" y="-1"/>
                  </a:moveTo>
                  <a:cubicBezTo>
                    <a:pt x="18555" y="1686"/>
                    <a:pt x="19564" y="3547"/>
                    <a:pt x="20287" y="5525"/>
                  </a:cubicBezTo>
                  <a:lnTo>
                    <a:pt x="0" y="12941"/>
                  </a:lnTo>
                  <a:close/>
                </a:path>
              </a:pathLst>
            </a:custGeom>
            <a:noFill/>
            <a:ln w="28575">
              <a:solidFill>
                <a:srgbClr val="FF0000"/>
              </a:solidFill>
              <a:round/>
              <a:headEnd/>
              <a:tailEnd/>
            </a:ln>
          </p:spPr>
          <p:txBody>
            <a:bodyPr wrap="none" anchor="ctr"/>
            <a:lstStyle/>
            <a:p>
              <a:endParaRPr lang="it-IT"/>
            </a:p>
          </p:txBody>
        </p:sp>
        <p:sp>
          <p:nvSpPr>
            <p:cNvPr id="245" name="Arc 134"/>
            <p:cNvSpPr>
              <a:spLocks/>
            </p:cNvSpPr>
            <p:nvPr/>
          </p:nvSpPr>
          <p:spPr bwMode="auto">
            <a:xfrm flipH="1">
              <a:off x="2197" y="3077"/>
              <a:ext cx="25" cy="168"/>
            </a:xfrm>
            <a:custGeom>
              <a:avLst/>
              <a:gdLst>
                <a:gd name="T0" fmla="*/ 0 w 22497"/>
                <a:gd name="T1" fmla="*/ 0 h 21600"/>
                <a:gd name="T2" fmla="*/ 0 w 22497"/>
                <a:gd name="T3" fmla="*/ 0 h 21600"/>
                <a:gd name="T4" fmla="*/ 0 w 22497"/>
                <a:gd name="T5" fmla="*/ 0 h 21600"/>
                <a:gd name="T6" fmla="*/ 0 60000 65536"/>
                <a:gd name="T7" fmla="*/ 0 60000 65536"/>
                <a:gd name="T8" fmla="*/ 0 60000 65536"/>
                <a:gd name="T9" fmla="*/ 0 w 22497"/>
                <a:gd name="T10" fmla="*/ 0 h 21600"/>
                <a:gd name="T11" fmla="*/ 22497 w 22497"/>
                <a:gd name="T12" fmla="*/ 21600 h 21600"/>
              </a:gdLst>
              <a:ahLst/>
              <a:cxnLst>
                <a:cxn ang="T6">
                  <a:pos x="T0" y="T1"/>
                </a:cxn>
                <a:cxn ang="T7">
                  <a:pos x="T2" y="T3"/>
                </a:cxn>
                <a:cxn ang="T8">
                  <a:pos x="T4" y="T5"/>
                </a:cxn>
              </a:cxnLst>
              <a:rect l="T9" t="T10" r="T11" b="T12"/>
              <a:pathLst>
                <a:path w="22497" h="21600" fill="none" extrusionOk="0">
                  <a:moveTo>
                    <a:pt x="0" y="3189"/>
                  </a:moveTo>
                  <a:cubicBezTo>
                    <a:pt x="3398" y="1103"/>
                    <a:pt x="7308" y="-1"/>
                    <a:pt x="11296" y="0"/>
                  </a:cubicBezTo>
                  <a:cubicBezTo>
                    <a:pt x="15245" y="0"/>
                    <a:pt x="19119" y="1082"/>
                    <a:pt x="22496" y="3131"/>
                  </a:cubicBezTo>
                </a:path>
                <a:path w="22497" h="21600" stroke="0" extrusionOk="0">
                  <a:moveTo>
                    <a:pt x="0" y="3189"/>
                  </a:moveTo>
                  <a:cubicBezTo>
                    <a:pt x="3398" y="1103"/>
                    <a:pt x="7308" y="-1"/>
                    <a:pt x="11296" y="0"/>
                  </a:cubicBezTo>
                  <a:cubicBezTo>
                    <a:pt x="15245" y="0"/>
                    <a:pt x="19119" y="1082"/>
                    <a:pt x="22496" y="3131"/>
                  </a:cubicBezTo>
                  <a:lnTo>
                    <a:pt x="11296" y="21600"/>
                  </a:lnTo>
                  <a:close/>
                </a:path>
              </a:pathLst>
            </a:custGeom>
            <a:noFill/>
            <a:ln w="28575">
              <a:solidFill>
                <a:srgbClr val="FF0000"/>
              </a:solidFill>
              <a:round/>
              <a:headEnd/>
              <a:tailEnd/>
            </a:ln>
          </p:spPr>
          <p:txBody>
            <a:bodyPr wrap="none" anchor="ctr"/>
            <a:lstStyle/>
            <a:p>
              <a:endParaRPr lang="it-IT"/>
            </a:p>
          </p:txBody>
        </p:sp>
        <p:sp>
          <p:nvSpPr>
            <p:cNvPr id="246" name="Arc 135"/>
            <p:cNvSpPr>
              <a:spLocks/>
            </p:cNvSpPr>
            <p:nvPr/>
          </p:nvSpPr>
          <p:spPr bwMode="auto">
            <a:xfrm flipH="1" flipV="1">
              <a:off x="2232" y="3149"/>
              <a:ext cx="98" cy="168"/>
            </a:xfrm>
            <a:custGeom>
              <a:avLst/>
              <a:gdLst>
                <a:gd name="T0" fmla="*/ 0 w 21509"/>
                <a:gd name="T1" fmla="*/ 0 h 14870"/>
                <a:gd name="T2" fmla="*/ 0 w 21509"/>
                <a:gd name="T3" fmla="*/ 0 h 14870"/>
                <a:gd name="T4" fmla="*/ 0 w 21509"/>
                <a:gd name="T5" fmla="*/ 0 h 14870"/>
                <a:gd name="T6" fmla="*/ 0 60000 65536"/>
                <a:gd name="T7" fmla="*/ 0 60000 65536"/>
                <a:gd name="T8" fmla="*/ 0 60000 65536"/>
                <a:gd name="T9" fmla="*/ 0 w 21509"/>
                <a:gd name="T10" fmla="*/ 0 h 14870"/>
                <a:gd name="T11" fmla="*/ 21509 w 21509"/>
                <a:gd name="T12" fmla="*/ 14870 h 14870"/>
              </a:gdLst>
              <a:ahLst/>
              <a:cxnLst>
                <a:cxn ang="T6">
                  <a:pos x="T0" y="T1"/>
                </a:cxn>
                <a:cxn ang="T7">
                  <a:pos x="T2" y="T3"/>
                </a:cxn>
                <a:cxn ang="T8">
                  <a:pos x="T4" y="T5"/>
                </a:cxn>
              </a:cxnLst>
              <a:rect l="T9" t="T10" r="T11" b="T12"/>
              <a:pathLst>
                <a:path w="21509" h="14870" fill="none" extrusionOk="0">
                  <a:moveTo>
                    <a:pt x="15666" y="0"/>
                  </a:moveTo>
                  <a:cubicBezTo>
                    <a:pt x="19005" y="3517"/>
                    <a:pt x="21062" y="8056"/>
                    <a:pt x="21508" y="12885"/>
                  </a:cubicBezTo>
                </a:path>
                <a:path w="21509" h="14870" stroke="0" extrusionOk="0">
                  <a:moveTo>
                    <a:pt x="15666" y="0"/>
                  </a:moveTo>
                  <a:cubicBezTo>
                    <a:pt x="19005" y="3517"/>
                    <a:pt x="21062" y="8056"/>
                    <a:pt x="21508" y="12885"/>
                  </a:cubicBezTo>
                  <a:lnTo>
                    <a:pt x="0" y="14870"/>
                  </a:lnTo>
                  <a:close/>
                </a:path>
              </a:pathLst>
            </a:custGeom>
            <a:noFill/>
            <a:ln w="28575">
              <a:solidFill>
                <a:srgbClr val="FF0000"/>
              </a:solidFill>
              <a:round/>
              <a:headEnd/>
              <a:tailEnd/>
            </a:ln>
          </p:spPr>
          <p:txBody>
            <a:bodyPr rot="10800000" wrap="none" anchor="ctr"/>
            <a:lstStyle/>
            <a:p>
              <a:endParaRPr lang="it-IT"/>
            </a:p>
          </p:txBody>
        </p:sp>
        <p:sp>
          <p:nvSpPr>
            <p:cNvPr id="247" name="Arc 136"/>
            <p:cNvSpPr>
              <a:spLocks/>
            </p:cNvSpPr>
            <p:nvPr/>
          </p:nvSpPr>
          <p:spPr bwMode="auto">
            <a:xfrm>
              <a:off x="2163" y="3103"/>
              <a:ext cx="69" cy="171"/>
            </a:xfrm>
            <a:custGeom>
              <a:avLst/>
              <a:gdLst>
                <a:gd name="T0" fmla="*/ 0 w 20287"/>
                <a:gd name="T1" fmla="*/ 0 h 12941"/>
                <a:gd name="T2" fmla="*/ 0 w 20287"/>
                <a:gd name="T3" fmla="*/ 0 h 12941"/>
                <a:gd name="T4" fmla="*/ 0 w 20287"/>
                <a:gd name="T5" fmla="*/ 0 h 12941"/>
                <a:gd name="T6" fmla="*/ 0 60000 65536"/>
                <a:gd name="T7" fmla="*/ 0 60000 65536"/>
                <a:gd name="T8" fmla="*/ 0 60000 65536"/>
                <a:gd name="T9" fmla="*/ 0 w 20287"/>
                <a:gd name="T10" fmla="*/ 0 h 12941"/>
                <a:gd name="T11" fmla="*/ 20287 w 20287"/>
                <a:gd name="T12" fmla="*/ 12941 h 12941"/>
              </a:gdLst>
              <a:ahLst/>
              <a:cxnLst>
                <a:cxn ang="T6">
                  <a:pos x="T0" y="T1"/>
                </a:cxn>
                <a:cxn ang="T7">
                  <a:pos x="T2" y="T3"/>
                </a:cxn>
                <a:cxn ang="T8">
                  <a:pos x="T4" y="T5"/>
                </a:cxn>
              </a:cxnLst>
              <a:rect l="T9" t="T10" r="T11" b="T12"/>
              <a:pathLst>
                <a:path w="20287" h="12941" fill="none" extrusionOk="0">
                  <a:moveTo>
                    <a:pt x="17294" y="-1"/>
                  </a:moveTo>
                  <a:cubicBezTo>
                    <a:pt x="18555" y="1686"/>
                    <a:pt x="19564" y="3547"/>
                    <a:pt x="20287" y="5525"/>
                  </a:cubicBezTo>
                </a:path>
                <a:path w="20287" h="12941" stroke="0" extrusionOk="0">
                  <a:moveTo>
                    <a:pt x="17294" y="-1"/>
                  </a:moveTo>
                  <a:cubicBezTo>
                    <a:pt x="18555" y="1686"/>
                    <a:pt x="19564" y="3547"/>
                    <a:pt x="20287" y="5525"/>
                  </a:cubicBezTo>
                  <a:lnTo>
                    <a:pt x="0" y="12941"/>
                  </a:lnTo>
                  <a:close/>
                </a:path>
              </a:pathLst>
            </a:custGeom>
            <a:noFill/>
            <a:ln w="28575">
              <a:solidFill>
                <a:srgbClr val="FF0000"/>
              </a:solidFill>
              <a:round/>
              <a:headEnd/>
              <a:tailEnd/>
            </a:ln>
          </p:spPr>
          <p:txBody>
            <a:bodyPr wrap="none" anchor="ctr"/>
            <a:lstStyle/>
            <a:p>
              <a:endParaRPr lang="it-IT"/>
            </a:p>
          </p:txBody>
        </p:sp>
      </p:grpSp>
      <p:grpSp>
        <p:nvGrpSpPr>
          <p:cNvPr id="18" name="Group 131"/>
          <p:cNvGrpSpPr>
            <a:grpSpLocks/>
          </p:cNvGrpSpPr>
          <p:nvPr/>
        </p:nvGrpSpPr>
        <p:grpSpPr bwMode="auto">
          <a:xfrm>
            <a:off x="8280648" y="3850376"/>
            <a:ext cx="541337" cy="288925"/>
            <a:chOff x="2090" y="3077"/>
            <a:chExt cx="240" cy="240"/>
          </a:xfrm>
        </p:grpSpPr>
        <p:sp>
          <p:nvSpPr>
            <p:cNvPr id="249" name="Arc 132"/>
            <p:cNvSpPr>
              <a:spLocks/>
            </p:cNvSpPr>
            <p:nvPr/>
          </p:nvSpPr>
          <p:spPr bwMode="auto">
            <a:xfrm flipV="1">
              <a:off x="2090" y="3147"/>
              <a:ext cx="98" cy="168"/>
            </a:xfrm>
            <a:custGeom>
              <a:avLst/>
              <a:gdLst>
                <a:gd name="T0" fmla="*/ 0 w 21509"/>
                <a:gd name="T1" fmla="*/ 0 h 14870"/>
                <a:gd name="T2" fmla="*/ 0 w 21509"/>
                <a:gd name="T3" fmla="*/ 0 h 14870"/>
                <a:gd name="T4" fmla="*/ 0 w 21509"/>
                <a:gd name="T5" fmla="*/ 0 h 14870"/>
                <a:gd name="T6" fmla="*/ 0 60000 65536"/>
                <a:gd name="T7" fmla="*/ 0 60000 65536"/>
                <a:gd name="T8" fmla="*/ 0 60000 65536"/>
                <a:gd name="T9" fmla="*/ 0 w 21509"/>
                <a:gd name="T10" fmla="*/ 0 h 14870"/>
                <a:gd name="T11" fmla="*/ 21509 w 21509"/>
                <a:gd name="T12" fmla="*/ 14870 h 14870"/>
              </a:gdLst>
              <a:ahLst/>
              <a:cxnLst>
                <a:cxn ang="T6">
                  <a:pos x="T0" y="T1"/>
                </a:cxn>
                <a:cxn ang="T7">
                  <a:pos x="T2" y="T3"/>
                </a:cxn>
                <a:cxn ang="T8">
                  <a:pos x="T4" y="T5"/>
                </a:cxn>
              </a:cxnLst>
              <a:rect l="T9" t="T10" r="T11" b="T12"/>
              <a:pathLst>
                <a:path w="21509" h="14870" fill="none" extrusionOk="0">
                  <a:moveTo>
                    <a:pt x="15666" y="0"/>
                  </a:moveTo>
                  <a:cubicBezTo>
                    <a:pt x="19005" y="3517"/>
                    <a:pt x="21062" y="8056"/>
                    <a:pt x="21508" y="12885"/>
                  </a:cubicBezTo>
                </a:path>
                <a:path w="21509" h="14870" stroke="0" extrusionOk="0">
                  <a:moveTo>
                    <a:pt x="15666" y="0"/>
                  </a:moveTo>
                  <a:cubicBezTo>
                    <a:pt x="19005" y="3517"/>
                    <a:pt x="21062" y="8056"/>
                    <a:pt x="21508" y="12885"/>
                  </a:cubicBezTo>
                  <a:lnTo>
                    <a:pt x="0" y="14870"/>
                  </a:lnTo>
                  <a:close/>
                </a:path>
              </a:pathLst>
            </a:custGeom>
            <a:noFill/>
            <a:ln w="28575">
              <a:solidFill>
                <a:srgbClr val="FF0000"/>
              </a:solidFill>
              <a:round/>
              <a:headEnd/>
              <a:tailEnd/>
            </a:ln>
          </p:spPr>
          <p:txBody>
            <a:bodyPr rot="10800000" wrap="none" anchor="ctr"/>
            <a:lstStyle/>
            <a:p>
              <a:endParaRPr lang="it-IT"/>
            </a:p>
          </p:txBody>
        </p:sp>
        <p:sp>
          <p:nvSpPr>
            <p:cNvPr id="250" name="Arc 133"/>
            <p:cNvSpPr>
              <a:spLocks/>
            </p:cNvSpPr>
            <p:nvPr/>
          </p:nvSpPr>
          <p:spPr bwMode="auto">
            <a:xfrm flipH="1">
              <a:off x="2188" y="3098"/>
              <a:ext cx="69" cy="171"/>
            </a:xfrm>
            <a:custGeom>
              <a:avLst/>
              <a:gdLst>
                <a:gd name="T0" fmla="*/ 0 w 20287"/>
                <a:gd name="T1" fmla="*/ 0 h 12941"/>
                <a:gd name="T2" fmla="*/ 0 w 20287"/>
                <a:gd name="T3" fmla="*/ 0 h 12941"/>
                <a:gd name="T4" fmla="*/ 0 w 20287"/>
                <a:gd name="T5" fmla="*/ 0 h 12941"/>
                <a:gd name="T6" fmla="*/ 0 60000 65536"/>
                <a:gd name="T7" fmla="*/ 0 60000 65536"/>
                <a:gd name="T8" fmla="*/ 0 60000 65536"/>
                <a:gd name="T9" fmla="*/ 0 w 20287"/>
                <a:gd name="T10" fmla="*/ 0 h 12941"/>
                <a:gd name="T11" fmla="*/ 20287 w 20287"/>
                <a:gd name="T12" fmla="*/ 12941 h 12941"/>
              </a:gdLst>
              <a:ahLst/>
              <a:cxnLst>
                <a:cxn ang="T6">
                  <a:pos x="T0" y="T1"/>
                </a:cxn>
                <a:cxn ang="T7">
                  <a:pos x="T2" y="T3"/>
                </a:cxn>
                <a:cxn ang="T8">
                  <a:pos x="T4" y="T5"/>
                </a:cxn>
              </a:cxnLst>
              <a:rect l="T9" t="T10" r="T11" b="T12"/>
              <a:pathLst>
                <a:path w="20287" h="12941" fill="none" extrusionOk="0">
                  <a:moveTo>
                    <a:pt x="17294" y="-1"/>
                  </a:moveTo>
                  <a:cubicBezTo>
                    <a:pt x="18555" y="1686"/>
                    <a:pt x="19564" y="3547"/>
                    <a:pt x="20287" y="5525"/>
                  </a:cubicBezTo>
                </a:path>
                <a:path w="20287" h="12941" stroke="0" extrusionOk="0">
                  <a:moveTo>
                    <a:pt x="17294" y="-1"/>
                  </a:moveTo>
                  <a:cubicBezTo>
                    <a:pt x="18555" y="1686"/>
                    <a:pt x="19564" y="3547"/>
                    <a:pt x="20287" y="5525"/>
                  </a:cubicBezTo>
                  <a:lnTo>
                    <a:pt x="0" y="12941"/>
                  </a:lnTo>
                  <a:close/>
                </a:path>
              </a:pathLst>
            </a:custGeom>
            <a:noFill/>
            <a:ln w="28575">
              <a:solidFill>
                <a:srgbClr val="FF0000"/>
              </a:solidFill>
              <a:round/>
              <a:headEnd/>
              <a:tailEnd/>
            </a:ln>
          </p:spPr>
          <p:txBody>
            <a:bodyPr wrap="none" anchor="ctr"/>
            <a:lstStyle/>
            <a:p>
              <a:endParaRPr lang="it-IT"/>
            </a:p>
          </p:txBody>
        </p:sp>
        <p:sp>
          <p:nvSpPr>
            <p:cNvPr id="251" name="Arc 134"/>
            <p:cNvSpPr>
              <a:spLocks/>
            </p:cNvSpPr>
            <p:nvPr/>
          </p:nvSpPr>
          <p:spPr bwMode="auto">
            <a:xfrm flipH="1">
              <a:off x="2197" y="3077"/>
              <a:ext cx="25" cy="168"/>
            </a:xfrm>
            <a:custGeom>
              <a:avLst/>
              <a:gdLst>
                <a:gd name="T0" fmla="*/ 0 w 22497"/>
                <a:gd name="T1" fmla="*/ 0 h 21600"/>
                <a:gd name="T2" fmla="*/ 0 w 22497"/>
                <a:gd name="T3" fmla="*/ 0 h 21600"/>
                <a:gd name="T4" fmla="*/ 0 w 22497"/>
                <a:gd name="T5" fmla="*/ 0 h 21600"/>
                <a:gd name="T6" fmla="*/ 0 60000 65536"/>
                <a:gd name="T7" fmla="*/ 0 60000 65536"/>
                <a:gd name="T8" fmla="*/ 0 60000 65536"/>
                <a:gd name="T9" fmla="*/ 0 w 22497"/>
                <a:gd name="T10" fmla="*/ 0 h 21600"/>
                <a:gd name="T11" fmla="*/ 22497 w 22497"/>
                <a:gd name="T12" fmla="*/ 21600 h 21600"/>
              </a:gdLst>
              <a:ahLst/>
              <a:cxnLst>
                <a:cxn ang="T6">
                  <a:pos x="T0" y="T1"/>
                </a:cxn>
                <a:cxn ang="T7">
                  <a:pos x="T2" y="T3"/>
                </a:cxn>
                <a:cxn ang="T8">
                  <a:pos x="T4" y="T5"/>
                </a:cxn>
              </a:cxnLst>
              <a:rect l="T9" t="T10" r="T11" b="T12"/>
              <a:pathLst>
                <a:path w="22497" h="21600" fill="none" extrusionOk="0">
                  <a:moveTo>
                    <a:pt x="0" y="3189"/>
                  </a:moveTo>
                  <a:cubicBezTo>
                    <a:pt x="3398" y="1103"/>
                    <a:pt x="7308" y="-1"/>
                    <a:pt x="11296" y="0"/>
                  </a:cubicBezTo>
                  <a:cubicBezTo>
                    <a:pt x="15245" y="0"/>
                    <a:pt x="19119" y="1082"/>
                    <a:pt x="22496" y="3131"/>
                  </a:cubicBezTo>
                </a:path>
                <a:path w="22497" h="21600" stroke="0" extrusionOk="0">
                  <a:moveTo>
                    <a:pt x="0" y="3189"/>
                  </a:moveTo>
                  <a:cubicBezTo>
                    <a:pt x="3398" y="1103"/>
                    <a:pt x="7308" y="-1"/>
                    <a:pt x="11296" y="0"/>
                  </a:cubicBezTo>
                  <a:cubicBezTo>
                    <a:pt x="15245" y="0"/>
                    <a:pt x="19119" y="1082"/>
                    <a:pt x="22496" y="3131"/>
                  </a:cubicBezTo>
                  <a:lnTo>
                    <a:pt x="11296" y="21600"/>
                  </a:lnTo>
                  <a:close/>
                </a:path>
              </a:pathLst>
            </a:custGeom>
            <a:noFill/>
            <a:ln w="28575">
              <a:solidFill>
                <a:srgbClr val="FF0000"/>
              </a:solidFill>
              <a:round/>
              <a:headEnd/>
              <a:tailEnd/>
            </a:ln>
          </p:spPr>
          <p:txBody>
            <a:bodyPr wrap="none" anchor="ctr"/>
            <a:lstStyle/>
            <a:p>
              <a:endParaRPr lang="it-IT"/>
            </a:p>
          </p:txBody>
        </p:sp>
        <p:sp>
          <p:nvSpPr>
            <p:cNvPr id="252" name="Arc 135"/>
            <p:cNvSpPr>
              <a:spLocks/>
            </p:cNvSpPr>
            <p:nvPr/>
          </p:nvSpPr>
          <p:spPr bwMode="auto">
            <a:xfrm flipH="1" flipV="1">
              <a:off x="2232" y="3149"/>
              <a:ext cx="98" cy="168"/>
            </a:xfrm>
            <a:custGeom>
              <a:avLst/>
              <a:gdLst>
                <a:gd name="T0" fmla="*/ 0 w 21509"/>
                <a:gd name="T1" fmla="*/ 0 h 14870"/>
                <a:gd name="T2" fmla="*/ 0 w 21509"/>
                <a:gd name="T3" fmla="*/ 0 h 14870"/>
                <a:gd name="T4" fmla="*/ 0 w 21509"/>
                <a:gd name="T5" fmla="*/ 0 h 14870"/>
                <a:gd name="T6" fmla="*/ 0 60000 65536"/>
                <a:gd name="T7" fmla="*/ 0 60000 65536"/>
                <a:gd name="T8" fmla="*/ 0 60000 65536"/>
                <a:gd name="T9" fmla="*/ 0 w 21509"/>
                <a:gd name="T10" fmla="*/ 0 h 14870"/>
                <a:gd name="T11" fmla="*/ 21509 w 21509"/>
                <a:gd name="T12" fmla="*/ 14870 h 14870"/>
              </a:gdLst>
              <a:ahLst/>
              <a:cxnLst>
                <a:cxn ang="T6">
                  <a:pos x="T0" y="T1"/>
                </a:cxn>
                <a:cxn ang="T7">
                  <a:pos x="T2" y="T3"/>
                </a:cxn>
                <a:cxn ang="T8">
                  <a:pos x="T4" y="T5"/>
                </a:cxn>
              </a:cxnLst>
              <a:rect l="T9" t="T10" r="T11" b="T12"/>
              <a:pathLst>
                <a:path w="21509" h="14870" fill="none" extrusionOk="0">
                  <a:moveTo>
                    <a:pt x="15666" y="0"/>
                  </a:moveTo>
                  <a:cubicBezTo>
                    <a:pt x="19005" y="3517"/>
                    <a:pt x="21062" y="8056"/>
                    <a:pt x="21508" y="12885"/>
                  </a:cubicBezTo>
                </a:path>
                <a:path w="21509" h="14870" stroke="0" extrusionOk="0">
                  <a:moveTo>
                    <a:pt x="15666" y="0"/>
                  </a:moveTo>
                  <a:cubicBezTo>
                    <a:pt x="19005" y="3517"/>
                    <a:pt x="21062" y="8056"/>
                    <a:pt x="21508" y="12885"/>
                  </a:cubicBezTo>
                  <a:lnTo>
                    <a:pt x="0" y="14870"/>
                  </a:lnTo>
                  <a:close/>
                </a:path>
              </a:pathLst>
            </a:custGeom>
            <a:noFill/>
            <a:ln w="28575">
              <a:solidFill>
                <a:srgbClr val="FF0000"/>
              </a:solidFill>
              <a:round/>
              <a:headEnd/>
              <a:tailEnd/>
            </a:ln>
          </p:spPr>
          <p:txBody>
            <a:bodyPr rot="10800000" wrap="none" anchor="ctr"/>
            <a:lstStyle/>
            <a:p>
              <a:endParaRPr lang="it-IT"/>
            </a:p>
          </p:txBody>
        </p:sp>
        <p:sp>
          <p:nvSpPr>
            <p:cNvPr id="253" name="Arc 136"/>
            <p:cNvSpPr>
              <a:spLocks/>
            </p:cNvSpPr>
            <p:nvPr/>
          </p:nvSpPr>
          <p:spPr bwMode="auto">
            <a:xfrm>
              <a:off x="2163" y="3103"/>
              <a:ext cx="69" cy="171"/>
            </a:xfrm>
            <a:custGeom>
              <a:avLst/>
              <a:gdLst>
                <a:gd name="T0" fmla="*/ 0 w 20287"/>
                <a:gd name="T1" fmla="*/ 0 h 12941"/>
                <a:gd name="T2" fmla="*/ 0 w 20287"/>
                <a:gd name="T3" fmla="*/ 0 h 12941"/>
                <a:gd name="T4" fmla="*/ 0 w 20287"/>
                <a:gd name="T5" fmla="*/ 0 h 12941"/>
                <a:gd name="T6" fmla="*/ 0 60000 65536"/>
                <a:gd name="T7" fmla="*/ 0 60000 65536"/>
                <a:gd name="T8" fmla="*/ 0 60000 65536"/>
                <a:gd name="T9" fmla="*/ 0 w 20287"/>
                <a:gd name="T10" fmla="*/ 0 h 12941"/>
                <a:gd name="T11" fmla="*/ 20287 w 20287"/>
                <a:gd name="T12" fmla="*/ 12941 h 12941"/>
              </a:gdLst>
              <a:ahLst/>
              <a:cxnLst>
                <a:cxn ang="T6">
                  <a:pos x="T0" y="T1"/>
                </a:cxn>
                <a:cxn ang="T7">
                  <a:pos x="T2" y="T3"/>
                </a:cxn>
                <a:cxn ang="T8">
                  <a:pos x="T4" y="T5"/>
                </a:cxn>
              </a:cxnLst>
              <a:rect l="T9" t="T10" r="T11" b="T12"/>
              <a:pathLst>
                <a:path w="20287" h="12941" fill="none" extrusionOk="0">
                  <a:moveTo>
                    <a:pt x="17294" y="-1"/>
                  </a:moveTo>
                  <a:cubicBezTo>
                    <a:pt x="18555" y="1686"/>
                    <a:pt x="19564" y="3547"/>
                    <a:pt x="20287" y="5525"/>
                  </a:cubicBezTo>
                </a:path>
                <a:path w="20287" h="12941" stroke="0" extrusionOk="0">
                  <a:moveTo>
                    <a:pt x="17294" y="-1"/>
                  </a:moveTo>
                  <a:cubicBezTo>
                    <a:pt x="18555" y="1686"/>
                    <a:pt x="19564" y="3547"/>
                    <a:pt x="20287" y="5525"/>
                  </a:cubicBezTo>
                  <a:lnTo>
                    <a:pt x="0" y="12941"/>
                  </a:lnTo>
                  <a:close/>
                </a:path>
              </a:pathLst>
            </a:custGeom>
            <a:noFill/>
            <a:ln w="28575">
              <a:solidFill>
                <a:srgbClr val="FF0000"/>
              </a:solidFill>
              <a:round/>
              <a:headEnd/>
              <a:tailEnd/>
            </a:ln>
          </p:spPr>
          <p:txBody>
            <a:bodyPr wrap="none" anchor="ctr"/>
            <a:lstStyle/>
            <a:p>
              <a:endParaRPr lang="it-IT"/>
            </a:p>
          </p:txBody>
        </p:sp>
      </p:grpSp>
      <p:sp>
        <p:nvSpPr>
          <p:cNvPr id="254" name="Rettangolo 253"/>
          <p:cNvSpPr/>
          <p:nvPr/>
        </p:nvSpPr>
        <p:spPr>
          <a:xfrm>
            <a:off x="3563888" y="3501008"/>
            <a:ext cx="2088232" cy="6480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smtClean="0"/>
              <a:t>PNRD</a:t>
            </a:r>
            <a:endParaRPr lang="it-IT" dirty="0"/>
          </a:p>
        </p:txBody>
      </p:sp>
      <p:sp>
        <p:nvSpPr>
          <p:cNvPr id="138" name="TextBox 19"/>
          <p:cNvSpPr txBox="1"/>
          <p:nvPr/>
        </p:nvSpPr>
        <p:spPr>
          <a:xfrm>
            <a:off x="2351961" y="2729372"/>
            <a:ext cx="5216066" cy="523220"/>
          </a:xfrm>
          <a:prstGeom prst="rect">
            <a:avLst/>
          </a:prstGeom>
          <a:noFill/>
        </p:spPr>
        <p:txBody>
          <a:bodyPr wrap="square" rtlCol="0">
            <a:spAutoFit/>
          </a:bodyPr>
          <a:lstStyle/>
          <a:p>
            <a:pPr algn="ctr"/>
            <a:r>
              <a:rPr lang="en-US" sz="2800" b="1" i="1" dirty="0" smtClean="0">
                <a:solidFill>
                  <a:srgbClr val="FF0000"/>
                </a:solidFill>
                <a:latin typeface="Perpetua" pitchFamily="18" charset="0"/>
              </a:rPr>
              <a:t>Strongly non-linear response!</a:t>
            </a:r>
            <a:endParaRPr lang="en-US" sz="2800" b="1" i="1" dirty="0">
              <a:solidFill>
                <a:srgbClr val="FF0000"/>
              </a:solidFill>
              <a:latin typeface="Perpetua" pitchFamily="18" charset="0"/>
            </a:endParaRPr>
          </a:p>
        </p:txBody>
      </p:sp>
      <p:grpSp>
        <p:nvGrpSpPr>
          <p:cNvPr id="19" name="Gruppo 48"/>
          <p:cNvGrpSpPr/>
          <p:nvPr/>
        </p:nvGrpSpPr>
        <p:grpSpPr>
          <a:xfrm>
            <a:off x="512960" y="2285792"/>
            <a:ext cx="541337" cy="288925"/>
            <a:chOff x="1403648" y="3068067"/>
            <a:chExt cx="541337" cy="288925"/>
          </a:xfrm>
        </p:grpSpPr>
        <p:sp>
          <p:nvSpPr>
            <p:cNvPr id="140" name="Oval 28"/>
            <p:cNvSpPr>
              <a:spLocks noChangeArrowheads="1"/>
            </p:cNvSpPr>
            <p:nvPr/>
          </p:nvSpPr>
          <p:spPr bwMode="auto">
            <a:xfrm>
              <a:off x="1614795" y="3249028"/>
              <a:ext cx="107950" cy="107950"/>
            </a:xfrm>
            <a:prstGeom prst="ellipse">
              <a:avLst/>
            </a:prstGeom>
            <a:solidFill>
              <a:srgbClr val="FFFF00"/>
            </a:solidFill>
            <a:ln w="9525">
              <a:solidFill>
                <a:srgbClr val="00FF00"/>
              </a:solidFill>
              <a:round/>
              <a:headEnd/>
              <a:tailEnd/>
            </a:ln>
          </p:spPr>
          <p:txBody>
            <a:bodyPr wrap="none" anchor="ctr"/>
            <a:lstStyle/>
            <a:p>
              <a:pPr eaLnBrk="0" hangingPunct="0">
                <a:spcBef>
                  <a:spcPct val="20000"/>
                </a:spcBef>
                <a:buClr>
                  <a:schemeClr val="accent1"/>
                </a:buClr>
              </a:pPr>
              <a:endParaRPr kumimoji="1" lang="en-US" sz="3200">
                <a:solidFill>
                  <a:schemeClr val="bg1"/>
                </a:solidFill>
                <a:latin typeface="Helvetica" pitchFamily="34" charset="0"/>
              </a:endParaRPr>
            </a:p>
          </p:txBody>
        </p:sp>
        <p:grpSp>
          <p:nvGrpSpPr>
            <p:cNvPr id="20" name="Group 131"/>
            <p:cNvGrpSpPr>
              <a:grpSpLocks/>
            </p:cNvGrpSpPr>
            <p:nvPr/>
          </p:nvGrpSpPr>
          <p:grpSpPr bwMode="auto">
            <a:xfrm>
              <a:off x="1403648" y="3068067"/>
              <a:ext cx="541337" cy="288925"/>
              <a:chOff x="2090" y="3077"/>
              <a:chExt cx="240" cy="240"/>
            </a:xfrm>
          </p:grpSpPr>
          <p:sp>
            <p:nvSpPr>
              <p:cNvPr id="144" name="Arc 132"/>
              <p:cNvSpPr>
                <a:spLocks/>
              </p:cNvSpPr>
              <p:nvPr/>
            </p:nvSpPr>
            <p:spPr bwMode="auto">
              <a:xfrm flipV="1">
                <a:off x="2090" y="3147"/>
                <a:ext cx="98" cy="168"/>
              </a:xfrm>
              <a:custGeom>
                <a:avLst/>
                <a:gdLst>
                  <a:gd name="T0" fmla="*/ 0 w 21509"/>
                  <a:gd name="T1" fmla="*/ 0 h 14870"/>
                  <a:gd name="T2" fmla="*/ 0 w 21509"/>
                  <a:gd name="T3" fmla="*/ 0 h 14870"/>
                  <a:gd name="T4" fmla="*/ 0 w 21509"/>
                  <a:gd name="T5" fmla="*/ 0 h 14870"/>
                  <a:gd name="T6" fmla="*/ 0 60000 65536"/>
                  <a:gd name="T7" fmla="*/ 0 60000 65536"/>
                  <a:gd name="T8" fmla="*/ 0 60000 65536"/>
                  <a:gd name="T9" fmla="*/ 0 w 21509"/>
                  <a:gd name="T10" fmla="*/ 0 h 14870"/>
                  <a:gd name="T11" fmla="*/ 21509 w 21509"/>
                  <a:gd name="T12" fmla="*/ 14870 h 14870"/>
                </a:gdLst>
                <a:ahLst/>
                <a:cxnLst>
                  <a:cxn ang="T6">
                    <a:pos x="T0" y="T1"/>
                  </a:cxn>
                  <a:cxn ang="T7">
                    <a:pos x="T2" y="T3"/>
                  </a:cxn>
                  <a:cxn ang="T8">
                    <a:pos x="T4" y="T5"/>
                  </a:cxn>
                </a:cxnLst>
                <a:rect l="T9" t="T10" r="T11" b="T12"/>
                <a:pathLst>
                  <a:path w="21509" h="14870" fill="none" extrusionOk="0">
                    <a:moveTo>
                      <a:pt x="15666" y="0"/>
                    </a:moveTo>
                    <a:cubicBezTo>
                      <a:pt x="19005" y="3517"/>
                      <a:pt x="21062" y="8056"/>
                      <a:pt x="21508" y="12885"/>
                    </a:cubicBezTo>
                  </a:path>
                  <a:path w="21509" h="14870" stroke="0" extrusionOk="0">
                    <a:moveTo>
                      <a:pt x="15666" y="0"/>
                    </a:moveTo>
                    <a:cubicBezTo>
                      <a:pt x="19005" y="3517"/>
                      <a:pt x="21062" y="8056"/>
                      <a:pt x="21508" y="12885"/>
                    </a:cubicBezTo>
                    <a:lnTo>
                      <a:pt x="0" y="14870"/>
                    </a:lnTo>
                    <a:close/>
                  </a:path>
                </a:pathLst>
              </a:custGeom>
              <a:noFill/>
              <a:ln w="28575">
                <a:solidFill>
                  <a:srgbClr val="00FF00"/>
                </a:solidFill>
                <a:round/>
                <a:headEnd/>
                <a:tailEnd/>
              </a:ln>
            </p:spPr>
            <p:txBody>
              <a:bodyPr rot="10800000" wrap="none" anchor="ctr"/>
              <a:lstStyle/>
              <a:p>
                <a:endParaRPr lang="it-IT"/>
              </a:p>
            </p:txBody>
          </p:sp>
          <p:sp>
            <p:nvSpPr>
              <p:cNvPr id="145" name="Arc 133"/>
              <p:cNvSpPr>
                <a:spLocks/>
              </p:cNvSpPr>
              <p:nvPr/>
            </p:nvSpPr>
            <p:spPr bwMode="auto">
              <a:xfrm flipH="1">
                <a:off x="2188" y="3098"/>
                <a:ext cx="69" cy="171"/>
              </a:xfrm>
              <a:custGeom>
                <a:avLst/>
                <a:gdLst>
                  <a:gd name="T0" fmla="*/ 0 w 20287"/>
                  <a:gd name="T1" fmla="*/ 0 h 12941"/>
                  <a:gd name="T2" fmla="*/ 0 w 20287"/>
                  <a:gd name="T3" fmla="*/ 0 h 12941"/>
                  <a:gd name="T4" fmla="*/ 0 w 20287"/>
                  <a:gd name="T5" fmla="*/ 0 h 12941"/>
                  <a:gd name="T6" fmla="*/ 0 60000 65536"/>
                  <a:gd name="T7" fmla="*/ 0 60000 65536"/>
                  <a:gd name="T8" fmla="*/ 0 60000 65536"/>
                  <a:gd name="T9" fmla="*/ 0 w 20287"/>
                  <a:gd name="T10" fmla="*/ 0 h 12941"/>
                  <a:gd name="T11" fmla="*/ 20287 w 20287"/>
                  <a:gd name="T12" fmla="*/ 12941 h 12941"/>
                </a:gdLst>
                <a:ahLst/>
                <a:cxnLst>
                  <a:cxn ang="T6">
                    <a:pos x="T0" y="T1"/>
                  </a:cxn>
                  <a:cxn ang="T7">
                    <a:pos x="T2" y="T3"/>
                  </a:cxn>
                  <a:cxn ang="T8">
                    <a:pos x="T4" y="T5"/>
                  </a:cxn>
                </a:cxnLst>
                <a:rect l="T9" t="T10" r="T11" b="T12"/>
                <a:pathLst>
                  <a:path w="20287" h="12941" fill="none" extrusionOk="0">
                    <a:moveTo>
                      <a:pt x="17294" y="-1"/>
                    </a:moveTo>
                    <a:cubicBezTo>
                      <a:pt x="18555" y="1686"/>
                      <a:pt x="19564" y="3547"/>
                      <a:pt x="20287" y="5525"/>
                    </a:cubicBezTo>
                  </a:path>
                  <a:path w="20287" h="12941" stroke="0" extrusionOk="0">
                    <a:moveTo>
                      <a:pt x="17294" y="-1"/>
                    </a:moveTo>
                    <a:cubicBezTo>
                      <a:pt x="18555" y="1686"/>
                      <a:pt x="19564" y="3547"/>
                      <a:pt x="20287" y="5525"/>
                    </a:cubicBezTo>
                    <a:lnTo>
                      <a:pt x="0" y="12941"/>
                    </a:lnTo>
                    <a:close/>
                  </a:path>
                </a:pathLst>
              </a:custGeom>
              <a:noFill/>
              <a:ln w="28575">
                <a:solidFill>
                  <a:srgbClr val="00FF00"/>
                </a:solidFill>
                <a:round/>
                <a:headEnd/>
                <a:tailEnd/>
              </a:ln>
            </p:spPr>
            <p:txBody>
              <a:bodyPr wrap="none" anchor="ctr"/>
              <a:lstStyle/>
              <a:p>
                <a:endParaRPr lang="it-IT"/>
              </a:p>
            </p:txBody>
          </p:sp>
          <p:sp>
            <p:nvSpPr>
              <p:cNvPr id="146" name="Arc 134"/>
              <p:cNvSpPr>
                <a:spLocks/>
              </p:cNvSpPr>
              <p:nvPr/>
            </p:nvSpPr>
            <p:spPr bwMode="auto">
              <a:xfrm flipH="1">
                <a:off x="2197" y="3077"/>
                <a:ext cx="25" cy="168"/>
              </a:xfrm>
              <a:custGeom>
                <a:avLst/>
                <a:gdLst>
                  <a:gd name="T0" fmla="*/ 0 w 22497"/>
                  <a:gd name="T1" fmla="*/ 0 h 21600"/>
                  <a:gd name="T2" fmla="*/ 0 w 22497"/>
                  <a:gd name="T3" fmla="*/ 0 h 21600"/>
                  <a:gd name="T4" fmla="*/ 0 w 22497"/>
                  <a:gd name="T5" fmla="*/ 0 h 21600"/>
                  <a:gd name="T6" fmla="*/ 0 60000 65536"/>
                  <a:gd name="T7" fmla="*/ 0 60000 65536"/>
                  <a:gd name="T8" fmla="*/ 0 60000 65536"/>
                  <a:gd name="T9" fmla="*/ 0 w 22497"/>
                  <a:gd name="T10" fmla="*/ 0 h 21600"/>
                  <a:gd name="T11" fmla="*/ 22497 w 22497"/>
                  <a:gd name="T12" fmla="*/ 21600 h 21600"/>
                </a:gdLst>
                <a:ahLst/>
                <a:cxnLst>
                  <a:cxn ang="T6">
                    <a:pos x="T0" y="T1"/>
                  </a:cxn>
                  <a:cxn ang="T7">
                    <a:pos x="T2" y="T3"/>
                  </a:cxn>
                  <a:cxn ang="T8">
                    <a:pos x="T4" y="T5"/>
                  </a:cxn>
                </a:cxnLst>
                <a:rect l="T9" t="T10" r="T11" b="T12"/>
                <a:pathLst>
                  <a:path w="22497" h="21600" fill="none" extrusionOk="0">
                    <a:moveTo>
                      <a:pt x="0" y="3189"/>
                    </a:moveTo>
                    <a:cubicBezTo>
                      <a:pt x="3398" y="1103"/>
                      <a:pt x="7308" y="-1"/>
                      <a:pt x="11296" y="0"/>
                    </a:cubicBezTo>
                    <a:cubicBezTo>
                      <a:pt x="15245" y="0"/>
                      <a:pt x="19119" y="1082"/>
                      <a:pt x="22496" y="3131"/>
                    </a:cubicBezTo>
                  </a:path>
                  <a:path w="22497" h="21600" stroke="0" extrusionOk="0">
                    <a:moveTo>
                      <a:pt x="0" y="3189"/>
                    </a:moveTo>
                    <a:cubicBezTo>
                      <a:pt x="3398" y="1103"/>
                      <a:pt x="7308" y="-1"/>
                      <a:pt x="11296" y="0"/>
                    </a:cubicBezTo>
                    <a:cubicBezTo>
                      <a:pt x="15245" y="0"/>
                      <a:pt x="19119" y="1082"/>
                      <a:pt x="22496" y="3131"/>
                    </a:cubicBezTo>
                    <a:lnTo>
                      <a:pt x="11296" y="21600"/>
                    </a:lnTo>
                    <a:close/>
                  </a:path>
                </a:pathLst>
              </a:custGeom>
              <a:noFill/>
              <a:ln w="28575">
                <a:solidFill>
                  <a:srgbClr val="00FF00"/>
                </a:solidFill>
                <a:round/>
                <a:headEnd/>
                <a:tailEnd/>
              </a:ln>
            </p:spPr>
            <p:txBody>
              <a:bodyPr wrap="none" anchor="ctr"/>
              <a:lstStyle/>
              <a:p>
                <a:endParaRPr lang="it-IT"/>
              </a:p>
            </p:txBody>
          </p:sp>
          <p:sp>
            <p:nvSpPr>
              <p:cNvPr id="147" name="Arc 135"/>
              <p:cNvSpPr>
                <a:spLocks/>
              </p:cNvSpPr>
              <p:nvPr/>
            </p:nvSpPr>
            <p:spPr bwMode="auto">
              <a:xfrm flipH="1" flipV="1">
                <a:off x="2232" y="3149"/>
                <a:ext cx="98" cy="168"/>
              </a:xfrm>
              <a:custGeom>
                <a:avLst/>
                <a:gdLst>
                  <a:gd name="T0" fmla="*/ 0 w 21509"/>
                  <a:gd name="T1" fmla="*/ 0 h 14870"/>
                  <a:gd name="T2" fmla="*/ 0 w 21509"/>
                  <a:gd name="T3" fmla="*/ 0 h 14870"/>
                  <a:gd name="T4" fmla="*/ 0 w 21509"/>
                  <a:gd name="T5" fmla="*/ 0 h 14870"/>
                  <a:gd name="T6" fmla="*/ 0 60000 65536"/>
                  <a:gd name="T7" fmla="*/ 0 60000 65536"/>
                  <a:gd name="T8" fmla="*/ 0 60000 65536"/>
                  <a:gd name="T9" fmla="*/ 0 w 21509"/>
                  <a:gd name="T10" fmla="*/ 0 h 14870"/>
                  <a:gd name="T11" fmla="*/ 21509 w 21509"/>
                  <a:gd name="T12" fmla="*/ 14870 h 14870"/>
                </a:gdLst>
                <a:ahLst/>
                <a:cxnLst>
                  <a:cxn ang="T6">
                    <a:pos x="T0" y="T1"/>
                  </a:cxn>
                  <a:cxn ang="T7">
                    <a:pos x="T2" y="T3"/>
                  </a:cxn>
                  <a:cxn ang="T8">
                    <a:pos x="T4" y="T5"/>
                  </a:cxn>
                </a:cxnLst>
                <a:rect l="T9" t="T10" r="T11" b="T12"/>
                <a:pathLst>
                  <a:path w="21509" h="14870" fill="none" extrusionOk="0">
                    <a:moveTo>
                      <a:pt x="15666" y="0"/>
                    </a:moveTo>
                    <a:cubicBezTo>
                      <a:pt x="19005" y="3517"/>
                      <a:pt x="21062" y="8056"/>
                      <a:pt x="21508" y="12885"/>
                    </a:cubicBezTo>
                  </a:path>
                  <a:path w="21509" h="14870" stroke="0" extrusionOk="0">
                    <a:moveTo>
                      <a:pt x="15666" y="0"/>
                    </a:moveTo>
                    <a:cubicBezTo>
                      <a:pt x="19005" y="3517"/>
                      <a:pt x="21062" y="8056"/>
                      <a:pt x="21508" y="12885"/>
                    </a:cubicBezTo>
                    <a:lnTo>
                      <a:pt x="0" y="14870"/>
                    </a:lnTo>
                    <a:close/>
                  </a:path>
                </a:pathLst>
              </a:custGeom>
              <a:noFill/>
              <a:ln w="28575">
                <a:solidFill>
                  <a:srgbClr val="00FF00"/>
                </a:solidFill>
                <a:round/>
                <a:headEnd/>
                <a:tailEnd/>
              </a:ln>
            </p:spPr>
            <p:txBody>
              <a:bodyPr rot="10800000" wrap="none" anchor="ctr"/>
              <a:lstStyle/>
              <a:p>
                <a:endParaRPr lang="it-IT"/>
              </a:p>
            </p:txBody>
          </p:sp>
          <p:sp>
            <p:nvSpPr>
              <p:cNvPr id="148" name="Arc 136"/>
              <p:cNvSpPr>
                <a:spLocks/>
              </p:cNvSpPr>
              <p:nvPr/>
            </p:nvSpPr>
            <p:spPr bwMode="auto">
              <a:xfrm>
                <a:off x="2163" y="3103"/>
                <a:ext cx="69" cy="171"/>
              </a:xfrm>
              <a:custGeom>
                <a:avLst/>
                <a:gdLst>
                  <a:gd name="T0" fmla="*/ 0 w 20287"/>
                  <a:gd name="T1" fmla="*/ 0 h 12941"/>
                  <a:gd name="T2" fmla="*/ 0 w 20287"/>
                  <a:gd name="T3" fmla="*/ 0 h 12941"/>
                  <a:gd name="T4" fmla="*/ 0 w 20287"/>
                  <a:gd name="T5" fmla="*/ 0 h 12941"/>
                  <a:gd name="T6" fmla="*/ 0 60000 65536"/>
                  <a:gd name="T7" fmla="*/ 0 60000 65536"/>
                  <a:gd name="T8" fmla="*/ 0 60000 65536"/>
                  <a:gd name="T9" fmla="*/ 0 w 20287"/>
                  <a:gd name="T10" fmla="*/ 0 h 12941"/>
                  <a:gd name="T11" fmla="*/ 20287 w 20287"/>
                  <a:gd name="T12" fmla="*/ 12941 h 12941"/>
                </a:gdLst>
                <a:ahLst/>
                <a:cxnLst>
                  <a:cxn ang="T6">
                    <a:pos x="T0" y="T1"/>
                  </a:cxn>
                  <a:cxn ang="T7">
                    <a:pos x="T2" y="T3"/>
                  </a:cxn>
                  <a:cxn ang="T8">
                    <a:pos x="T4" y="T5"/>
                  </a:cxn>
                </a:cxnLst>
                <a:rect l="T9" t="T10" r="T11" b="T12"/>
                <a:pathLst>
                  <a:path w="20287" h="12941" fill="none" extrusionOk="0">
                    <a:moveTo>
                      <a:pt x="17294" y="-1"/>
                    </a:moveTo>
                    <a:cubicBezTo>
                      <a:pt x="18555" y="1686"/>
                      <a:pt x="19564" y="3547"/>
                      <a:pt x="20287" y="5525"/>
                    </a:cubicBezTo>
                  </a:path>
                  <a:path w="20287" h="12941" stroke="0" extrusionOk="0">
                    <a:moveTo>
                      <a:pt x="17294" y="-1"/>
                    </a:moveTo>
                    <a:cubicBezTo>
                      <a:pt x="18555" y="1686"/>
                      <a:pt x="19564" y="3547"/>
                      <a:pt x="20287" y="5525"/>
                    </a:cubicBezTo>
                    <a:lnTo>
                      <a:pt x="0" y="12941"/>
                    </a:lnTo>
                    <a:close/>
                  </a:path>
                </a:pathLst>
              </a:custGeom>
              <a:noFill/>
              <a:ln w="28575">
                <a:solidFill>
                  <a:srgbClr val="00FF00"/>
                </a:solidFill>
                <a:round/>
                <a:headEnd/>
                <a:tailEnd/>
              </a:ln>
            </p:spPr>
            <p:txBody>
              <a:bodyPr wrap="none" anchor="ctr"/>
              <a:lstStyle/>
              <a:p>
                <a:endParaRPr lang="it-IT"/>
              </a:p>
            </p:txBody>
          </p:sp>
        </p:grpSp>
      </p:grpSp>
      <p:grpSp>
        <p:nvGrpSpPr>
          <p:cNvPr id="21" name="Gruppo 52"/>
          <p:cNvGrpSpPr/>
          <p:nvPr/>
        </p:nvGrpSpPr>
        <p:grpSpPr>
          <a:xfrm>
            <a:off x="2385168" y="2285792"/>
            <a:ext cx="541337" cy="288925"/>
            <a:chOff x="3275856" y="3068067"/>
            <a:chExt cx="541337" cy="288925"/>
          </a:xfrm>
        </p:grpSpPr>
        <p:sp>
          <p:nvSpPr>
            <p:cNvPr id="151" name="Oval 28"/>
            <p:cNvSpPr>
              <a:spLocks noChangeArrowheads="1"/>
            </p:cNvSpPr>
            <p:nvPr/>
          </p:nvSpPr>
          <p:spPr bwMode="auto">
            <a:xfrm>
              <a:off x="3487003" y="3249028"/>
              <a:ext cx="107950" cy="107950"/>
            </a:xfrm>
            <a:prstGeom prst="ellipse">
              <a:avLst/>
            </a:prstGeom>
            <a:solidFill>
              <a:srgbClr val="FFFF00"/>
            </a:solidFill>
            <a:ln w="9525">
              <a:solidFill>
                <a:srgbClr val="00FF00"/>
              </a:solidFill>
              <a:round/>
              <a:headEnd/>
              <a:tailEnd/>
            </a:ln>
          </p:spPr>
          <p:txBody>
            <a:bodyPr wrap="none" anchor="ctr"/>
            <a:lstStyle/>
            <a:p>
              <a:pPr eaLnBrk="0" hangingPunct="0">
                <a:spcBef>
                  <a:spcPct val="20000"/>
                </a:spcBef>
                <a:buClr>
                  <a:schemeClr val="accent1"/>
                </a:buClr>
              </a:pPr>
              <a:endParaRPr kumimoji="1" lang="en-US" sz="3200">
                <a:solidFill>
                  <a:schemeClr val="bg1"/>
                </a:solidFill>
                <a:latin typeface="Helvetica" pitchFamily="34" charset="0"/>
              </a:endParaRPr>
            </a:p>
          </p:txBody>
        </p:sp>
        <p:grpSp>
          <p:nvGrpSpPr>
            <p:cNvPr id="22" name="Group 131"/>
            <p:cNvGrpSpPr>
              <a:grpSpLocks/>
            </p:cNvGrpSpPr>
            <p:nvPr/>
          </p:nvGrpSpPr>
          <p:grpSpPr bwMode="auto">
            <a:xfrm>
              <a:off x="3275856" y="3068067"/>
              <a:ext cx="541337" cy="288925"/>
              <a:chOff x="2090" y="3077"/>
              <a:chExt cx="240" cy="240"/>
            </a:xfrm>
          </p:grpSpPr>
          <p:sp>
            <p:nvSpPr>
              <p:cNvPr id="153" name="Arc 132"/>
              <p:cNvSpPr>
                <a:spLocks/>
              </p:cNvSpPr>
              <p:nvPr/>
            </p:nvSpPr>
            <p:spPr bwMode="auto">
              <a:xfrm flipV="1">
                <a:off x="2090" y="3147"/>
                <a:ext cx="98" cy="168"/>
              </a:xfrm>
              <a:custGeom>
                <a:avLst/>
                <a:gdLst>
                  <a:gd name="T0" fmla="*/ 0 w 21509"/>
                  <a:gd name="T1" fmla="*/ 0 h 14870"/>
                  <a:gd name="T2" fmla="*/ 0 w 21509"/>
                  <a:gd name="T3" fmla="*/ 0 h 14870"/>
                  <a:gd name="T4" fmla="*/ 0 w 21509"/>
                  <a:gd name="T5" fmla="*/ 0 h 14870"/>
                  <a:gd name="T6" fmla="*/ 0 60000 65536"/>
                  <a:gd name="T7" fmla="*/ 0 60000 65536"/>
                  <a:gd name="T8" fmla="*/ 0 60000 65536"/>
                  <a:gd name="T9" fmla="*/ 0 w 21509"/>
                  <a:gd name="T10" fmla="*/ 0 h 14870"/>
                  <a:gd name="T11" fmla="*/ 21509 w 21509"/>
                  <a:gd name="T12" fmla="*/ 14870 h 14870"/>
                </a:gdLst>
                <a:ahLst/>
                <a:cxnLst>
                  <a:cxn ang="T6">
                    <a:pos x="T0" y="T1"/>
                  </a:cxn>
                  <a:cxn ang="T7">
                    <a:pos x="T2" y="T3"/>
                  </a:cxn>
                  <a:cxn ang="T8">
                    <a:pos x="T4" y="T5"/>
                  </a:cxn>
                </a:cxnLst>
                <a:rect l="T9" t="T10" r="T11" b="T12"/>
                <a:pathLst>
                  <a:path w="21509" h="14870" fill="none" extrusionOk="0">
                    <a:moveTo>
                      <a:pt x="15666" y="0"/>
                    </a:moveTo>
                    <a:cubicBezTo>
                      <a:pt x="19005" y="3517"/>
                      <a:pt x="21062" y="8056"/>
                      <a:pt x="21508" y="12885"/>
                    </a:cubicBezTo>
                  </a:path>
                  <a:path w="21509" h="14870" stroke="0" extrusionOk="0">
                    <a:moveTo>
                      <a:pt x="15666" y="0"/>
                    </a:moveTo>
                    <a:cubicBezTo>
                      <a:pt x="19005" y="3517"/>
                      <a:pt x="21062" y="8056"/>
                      <a:pt x="21508" y="12885"/>
                    </a:cubicBezTo>
                    <a:lnTo>
                      <a:pt x="0" y="14870"/>
                    </a:lnTo>
                    <a:close/>
                  </a:path>
                </a:pathLst>
              </a:custGeom>
              <a:noFill/>
              <a:ln w="28575">
                <a:solidFill>
                  <a:srgbClr val="00FF00"/>
                </a:solidFill>
                <a:round/>
                <a:headEnd/>
                <a:tailEnd/>
              </a:ln>
            </p:spPr>
            <p:txBody>
              <a:bodyPr rot="10800000" wrap="none" anchor="ctr"/>
              <a:lstStyle/>
              <a:p>
                <a:endParaRPr lang="it-IT"/>
              </a:p>
            </p:txBody>
          </p:sp>
          <p:sp>
            <p:nvSpPr>
              <p:cNvPr id="154" name="Arc 133"/>
              <p:cNvSpPr>
                <a:spLocks/>
              </p:cNvSpPr>
              <p:nvPr/>
            </p:nvSpPr>
            <p:spPr bwMode="auto">
              <a:xfrm flipH="1">
                <a:off x="2188" y="3098"/>
                <a:ext cx="69" cy="171"/>
              </a:xfrm>
              <a:custGeom>
                <a:avLst/>
                <a:gdLst>
                  <a:gd name="T0" fmla="*/ 0 w 20287"/>
                  <a:gd name="T1" fmla="*/ 0 h 12941"/>
                  <a:gd name="T2" fmla="*/ 0 w 20287"/>
                  <a:gd name="T3" fmla="*/ 0 h 12941"/>
                  <a:gd name="T4" fmla="*/ 0 w 20287"/>
                  <a:gd name="T5" fmla="*/ 0 h 12941"/>
                  <a:gd name="T6" fmla="*/ 0 60000 65536"/>
                  <a:gd name="T7" fmla="*/ 0 60000 65536"/>
                  <a:gd name="T8" fmla="*/ 0 60000 65536"/>
                  <a:gd name="T9" fmla="*/ 0 w 20287"/>
                  <a:gd name="T10" fmla="*/ 0 h 12941"/>
                  <a:gd name="T11" fmla="*/ 20287 w 20287"/>
                  <a:gd name="T12" fmla="*/ 12941 h 12941"/>
                </a:gdLst>
                <a:ahLst/>
                <a:cxnLst>
                  <a:cxn ang="T6">
                    <a:pos x="T0" y="T1"/>
                  </a:cxn>
                  <a:cxn ang="T7">
                    <a:pos x="T2" y="T3"/>
                  </a:cxn>
                  <a:cxn ang="T8">
                    <a:pos x="T4" y="T5"/>
                  </a:cxn>
                </a:cxnLst>
                <a:rect l="T9" t="T10" r="T11" b="T12"/>
                <a:pathLst>
                  <a:path w="20287" h="12941" fill="none" extrusionOk="0">
                    <a:moveTo>
                      <a:pt x="17294" y="-1"/>
                    </a:moveTo>
                    <a:cubicBezTo>
                      <a:pt x="18555" y="1686"/>
                      <a:pt x="19564" y="3547"/>
                      <a:pt x="20287" y="5525"/>
                    </a:cubicBezTo>
                  </a:path>
                  <a:path w="20287" h="12941" stroke="0" extrusionOk="0">
                    <a:moveTo>
                      <a:pt x="17294" y="-1"/>
                    </a:moveTo>
                    <a:cubicBezTo>
                      <a:pt x="18555" y="1686"/>
                      <a:pt x="19564" y="3547"/>
                      <a:pt x="20287" y="5525"/>
                    </a:cubicBezTo>
                    <a:lnTo>
                      <a:pt x="0" y="12941"/>
                    </a:lnTo>
                    <a:close/>
                  </a:path>
                </a:pathLst>
              </a:custGeom>
              <a:noFill/>
              <a:ln w="28575">
                <a:solidFill>
                  <a:srgbClr val="00FF00"/>
                </a:solidFill>
                <a:round/>
                <a:headEnd/>
                <a:tailEnd/>
              </a:ln>
            </p:spPr>
            <p:txBody>
              <a:bodyPr wrap="none" anchor="ctr"/>
              <a:lstStyle/>
              <a:p>
                <a:endParaRPr lang="it-IT"/>
              </a:p>
            </p:txBody>
          </p:sp>
          <p:sp>
            <p:nvSpPr>
              <p:cNvPr id="155" name="Arc 134"/>
              <p:cNvSpPr>
                <a:spLocks/>
              </p:cNvSpPr>
              <p:nvPr/>
            </p:nvSpPr>
            <p:spPr bwMode="auto">
              <a:xfrm flipH="1">
                <a:off x="2197" y="3077"/>
                <a:ext cx="25" cy="168"/>
              </a:xfrm>
              <a:custGeom>
                <a:avLst/>
                <a:gdLst>
                  <a:gd name="T0" fmla="*/ 0 w 22497"/>
                  <a:gd name="T1" fmla="*/ 0 h 21600"/>
                  <a:gd name="T2" fmla="*/ 0 w 22497"/>
                  <a:gd name="T3" fmla="*/ 0 h 21600"/>
                  <a:gd name="T4" fmla="*/ 0 w 22497"/>
                  <a:gd name="T5" fmla="*/ 0 h 21600"/>
                  <a:gd name="T6" fmla="*/ 0 60000 65536"/>
                  <a:gd name="T7" fmla="*/ 0 60000 65536"/>
                  <a:gd name="T8" fmla="*/ 0 60000 65536"/>
                  <a:gd name="T9" fmla="*/ 0 w 22497"/>
                  <a:gd name="T10" fmla="*/ 0 h 21600"/>
                  <a:gd name="T11" fmla="*/ 22497 w 22497"/>
                  <a:gd name="T12" fmla="*/ 21600 h 21600"/>
                </a:gdLst>
                <a:ahLst/>
                <a:cxnLst>
                  <a:cxn ang="T6">
                    <a:pos x="T0" y="T1"/>
                  </a:cxn>
                  <a:cxn ang="T7">
                    <a:pos x="T2" y="T3"/>
                  </a:cxn>
                  <a:cxn ang="T8">
                    <a:pos x="T4" y="T5"/>
                  </a:cxn>
                </a:cxnLst>
                <a:rect l="T9" t="T10" r="T11" b="T12"/>
                <a:pathLst>
                  <a:path w="22497" h="21600" fill="none" extrusionOk="0">
                    <a:moveTo>
                      <a:pt x="0" y="3189"/>
                    </a:moveTo>
                    <a:cubicBezTo>
                      <a:pt x="3398" y="1103"/>
                      <a:pt x="7308" y="-1"/>
                      <a:pt x="11296" y="0"/>
                    </a:cubicBezTo>
                    <a:cubicBezTo>
                      <a:pt x="15245" y="0"/>
                      <a:pt x="19119" y="1082"/>
                      <a:pt x="22496" y="3131"/>
                    </a:cubicBezTo>
                  </a:path>
                  <a:path w="22497" h="21600" stroke="0" extrusionOk="0">
                    <a:moveTo>
                      <a:pt x="0" y="3189"/>
                    </a:moveTo>
                    <a:cubicBezTo>
                      <a:pt x="3398" y="1103"/>
                      <a:pt x="7308" y="-1"/>
                      <a:pt x="11296" y="0"/>
                    </a:cubicBezTo>
                    <a:cubicBezTo>
                      <a:pt x="15245" y="0"/>
                      <a:pt x="19119" y="1082"/>
                      <a:pt x="22496" y="3131"/>
                    </a:cubicBezTo>
                    <a:lnTo>
                      <a:pt x="11296" y="21600"/>
                    </a:lnTo>
                    <a:close/>
                  </a:path>
                </a:pathLst>
              </a:custGeom>
              <a:noFill/>
              <a:ln w="28575">
                <a:solidFill>
                  <a:srgbClr val="00FF00"/>
                </a:solidFill>
                <a:round/>
                <a:headEnd/>
                <a:tailEnd/>
              </a:ln>
            </p:spPr>
            <p:txBody>
              <a:bodyPr wrap="none" anchor="ctr"/>
              <a:lstStyle/>
              <a:p>
                <a:endParaRPr lang="it-IT"/>
              </a:p>
            </p:txBody>
          </p:sp>
          <p:sp>
            <p:nvSpPr>
              <p:cNvPr id="156" name="Arc 135"/>
              <p:cNvSpPr>
                <a:spLocks/>
              </p:cNvSpPr>
              <p:nvPr/>
            </p:nvSpPr>
            <p:spPr bwMode="auto">
              <a:xfrm flipH="1" flipV="1">
                <a:off x="2232" y="3149"/>
                <a:ext cx="98" cy="168"/>
              </a:xfrm>
              <a:custGeom>
                <a:avLst/>
                <a:gdLst>
                  <a:gd name="T0" fmla="*/ 0 w 21509"/>
                  <a:gd name="T1" fmla="*/ 0 h 14870"/>
                  <a:gd name="T2" fmla="*/ 0 w 21509"/>
                  <a:gd name="T3" fmla="*/ 0 h 14870"/>
                  <a:gd name="T4" fmla="*/ 0 w 21509"/>
                  <a:gd name="T5" fmla="*/ 0 h 14870"/>
                  <a:gd name="T6" fmla="*/ 0 60000 65536"/>
                  <a:gd name="T7" fmla="*/ 0 60000 65536"/>
                  <a:gd name="T8" fmla="*/ 0 60000 65536"/>
                  <a:gd name="T9" fmla="*/ 0 w 21509"/>
                  <a:gd name="T10" fmla="*/ 0 h 14870"/>
                  <a:gd name="T11" fmla="*/ 21509 w 21509"/>
                  <a:gd name="T12" fmla="*/ 14870 h 14870"/>
                </a:gdLst>
                <a:ahLst/>
                <a:cxnLst>
                  <a:cxn ang="T6">
                    <a:pos x="T0" y="T1"/>
                  </a:cxn>
                  <a:cxn ang="T7">
                    <a:pos x="T2" y="T3"/>
                  </a:cxn>
                  <a:cxn ang="T8">
                    <a:pos x="T4" y="T5"/>
                  </a:cxn>
                </a:cxnLst>
                <a:rect l="T9" t="T10" r="T11" b="T12"/>
                <a:pathLst>
                  <a:path w="21509" h="14870" fill="none" extrusionOk="0">
                    <a:moveTo>
                      <a:pt x="15666" y="0"/>
                    </a:moveTo>
                    <a:cubicBezTo>
                      <a:pt x="19005" y="3517"/>
                      <a:pt x="21062" y="8056"/>
                      <a:pt x="21508" y="12885"/>
                    </a:cubicBezTo>
                  </a:path>
                  <a:path w="21509" h="14870" stroke="0" extrusionOk="0">
                    <a:moveTo>
                      <a:pt x="15666" y="0"/>
                    </a:moveTo>
                    <a:cubicBezTo>
                      <a:pt x="19005" y="3517"/>
                      <a:pt x="21062" y="8056"/>
                      <a:pt x="21508" y="12885"/>
                    </a:cubicBezTo>
                    <a:lnTo>
                      <a:pt x="0" y="14870"/>
                    </a:lnTo>
                    <a:close/>
                  </a:path>
                </a:pathLst>
              </a:custGeom>
              <a:noFill/>
              <a:ln w="28575">
                <a:solidFill>
                  <a:srgbClr val="00FF00"/>
                </a:solidFill>
                <a:round/>
                <a:headEnd/>
                <a:tailEnd/>
              </a:ln>
            </p:spPr>
            <p:txBody>
              <a:bodyPr rot="10800000" wrap="none" anchor="ctr"/>
              <a:lstStyle/>
              <a:p>
                <a:endParaRPr lang="it-IT"/>
              </a:p>
            </p:txBody>
          </p:sp>
          <p:sp>
            <p:nvSpPr>
              <p:cNvPr id="157" name="Arc 136"/>
              <p:cNvSpPr>
                <a:spLocks/>
              </p:cNvSpPr>
              <p:nvPr/>
            </p:nvSpPr>
            <p:spPr bwMode="auto">
              <a:xfrm>
                <a:off x="2163" y="3103"/>
                <a:ext cx="69" cy="171"/>
              </a:xfrm>
              <a:custGeom>
                <a:avLst/>
                <a:gdLst>
                  <a:gd name="T0" fmla="*/ 0 w 20287"/>
                  <a:gd name="T1" fmla="*/ 0 h 12941"/>
                  <a:gd name="T2" fmla="*/ 0 w 20287"/>
                  <a:gd name="T3" fmla="*/ 0 h 12941"/>
                  <a:gd name="T4" fmla="*/ 0 w 20287"/>
                  <a:gd name="T5" fmla="*/ 0 h 12941"/>
                  <a:gd name="T6" fmla="*/ 0 60000 65536"/>
                  <a:gd name="T7" fmla="*/ 0 60000 65536"/>
                  <a:gd name="T8" fmla="*/ 0 60000 65536"/>
                  <a:gd name="T9" fmla="*/ 0 w 20287"/>
                  <a:gd name="T10" fmla="*/ 0 h 12941"/>
                  <a:gd name="T11" fmla="*/ 20287 w 20287"/>
                  <a:gd name="T12" fmla="*/ 12941 h 12941"/>
                </a:gdLst>
                <a:ahLst/>
                <a:cxnLst>
                  <a:cxn ang="T6">
                    <a:pos x="T0" y="T1"/>
                  </a:cxn>
                  <a:cxn ang="T7">
                    <a:pos x="T2" y="T3"/>
                  </a:cxn>
                  <a:cxn ang="T8">
                    <a:pos x="T4" y="T5"/>
                  </a:cxn>
                </a:cxnLst>
                <a:rect l="T9" t="T10" r="T11" b="T12"/>
                <a:pathLst>
                  <a:path w="20287" h="12941" fill="none" extrusionOk="0">
                    <a:moveTo>
                      <a:pt x="17294" y="-1"/>
                    </a:moveTo>
                    <a:cubicBezTo>
                      <a:pt x="18555" y="1686"/>
                      <a:pt x="19564" y="3547"/>
                      <a:pt x="20287" y="5525"/>
                    </a:cubicBezTo>
                  </a:path>
                  <a:path w="20287" h="12941" stroke="0" extrusionOk="0">
                    <a:moveTo>
                      <a:pt x="17294" y="-1"/>
                    </a:moveTo>
                    <a:cubicBezTo>
                      <a:pt x="18555" y="1686"/>
                      <a:pt x="19564" y="3547"/>
                      <a:pt x="20287" y="5525"/>
                    </a:cubicBezTo>
                    <a:lnTo>
                      <a:pt x="0" y="12941"/>
                    </a:lnTo>
                    <a:close/>
                  </a:path>
                </a:pathLst>
              </a:custGeom>
              <a:noFill/>
              <a:ln w="28575">
                <a:solidFill>
                  <a:srgbClr val="00FF00"/>
                </a:solidFill>
                <a:round/>
                <a:headEnd/>
                <a:tailEnd/>
              </a:ln>
            </p:spPr>
            <p:txBody>
              <a:bodyPr wrap="none" anchor="ctr"/>
              <a:lstStyle/>
              <a:p>
                <a:endParaRPr lang="it-IT"/>
              </a:p>
            </p:txBody>
          </p:sp>
        </p:grpSp>
      </p:grpSp>
      <p:grpSp>
        <p:nvGrpSpPr>
          <p:cNvPr id="23" name="Gruppo 49"/>
          <p:cNvGrpSpPr/>
          <p:nvPr/>
        </p:nvGrpSpPr>
        <p:grpSpPr>
          <a:xfrm>
            <a:off x="1017016" y="1709728"/>
            <a:ext cx="541337" cy="864741"/>
            <a:chOff x="1907704" y="2492003"/>
            <a:chExt cx="541337" cy="864741"/>
          </a:xfrm>
        </p:grpSpPr>
        <p:sp>
          <p:nvSpPr>
            <p:cNvPr id="159" name="Oval 28"/>
            <p:cNvSpPr>
              <a:spLocks noChangeArrowheads="1"/>
            </p:cNvSpPr>
            <p:nvPr/>
          </p:nvSpPr>
          <p:spPr bwMode="auto">
            <a:xfrm>
              <a:off x="2118851" y="3248780"/>
              <a:ext cx="107950" cy="107950"/>
            </a:xfrm>
            <a:prstGeom prst="ellipse">
              <a:avLst/>
            </a:prstGeom>
            <a:solidFill>
              <a:srgbClr val="FFFF00"/>
            </a:solidFill>
            <a:ln w="9525">
              <a:solidFill>
                <a:srgbClr val="00FF00"/>
              </a:solidFill>
              <a:round/>
              <a:headEnd/>
              <a:tailEnd/>
            </a:ln>
          </p:spPr>
          <p:txBody>
            <a:bodyPr wrap="none" anchor="ctr"/>
            <a:lstStyle/>
            <a:p>
              <a:pPr eaLnBrk="0" hangingPunct="0">
                <a:spcBef>
                  <a:spcPct val="20000"/>
                </a:spcBef>
                <a:buClr>
                  <a:schemeClr val="accent1"/>
                </a:buClr>
              </a:pPr>
              <a:endParaRPr kumimoji="1" lang="en-US" sz="3200">
                <a:solidFill>
                  <a:schemeClr val="bg1"/>
                </a:solidFill>
                <a:latin typeface="Helvetica" pitchFamily="34" charset="0"/>
              </a:endParaRPr>
            </a:p>
          </p:txBody>
        </p:sp>
        <p:grpSp>
          <p:nvGrpSpPr>
            <p:cNvPr id="24" name="Group 131"/>
            <p:cNvGrpSpPr>
              <a:grpSpLocks/>
            </p:cNvGrpSpPr>
            <p:nvPr/>
          </p:nvGrpSpPr>
          <p:grpSpPr bwMode="auto">
            <a:xfrm>
              <a:off x="1907704" y="2492003"/>
              <a:ext cx="541337" cy="864741"/>
              <a:chOff x="2090" y="3077"/>
              <a:chExt cx="240" cy="240"/>
            </a:xfrm>
          </p:grpSpPr>
          <p:sp>
            <p:nvSpPr>
              <p:cNvPr id="164" name="Arc 132"/>
              <p:cNvSpPr>
                <a:spLocks/>
              </p:cNvSpPr>
              <p:nvPr/>
            </p:nvSpPr>
            <p:spPr bwMode="auto">
              <a:xfrm flipV="1">
                <a:off x="2090" y="3147"/>
                <a:ext cx="98" cy="168"/>
              </a:xfrm>
              <a:custGeom>
                <a:avLst/>
                <a:gdLst>
                  <a:gd name="T0" fmla="*/ 0 w 21509"/>
                  <a:gd name="T1" fmla="*/ 0 h 14870"/>
                  <a:gd name="T2" fmla="*/ 0 w 21509"/>
                  <a:gd name="T3" fmla="*/ 0 h 14870"/>
                  <a:gd name="T4" fmla="*/ 0 w 21509"/>
                  <a:gd name="T5" fmla="*/ 0 h 14870"/>
                  <a:gd name="T6" fmla="*/ 0 60000 65536"/>
                  <a:gd name="T7" fmla="*/ 0 60000 65536"/>
                  <a:gd name="T8" fmla="*/ 0 60000 65536"/>
                  <a:gd name="T9" fmla="*/ 0 w 21509"/>
                  <a:gd name="T10" fmla="*/ 0 h 14870"/>
                  <a:gd name="T11" fmla="*/ 21509 w 21509"/>
                  <a:gd name="T12" fmla="*/ 14870 h 14870"/>
                </a:gdLst>
                <a:ahLst/>
                <a:cxnLst>
                  <a:cxn ang="T6">
                    <a:pos x="T0" y="T1"/>
                  </a:cxn>
                  <a:cxn ang="T7">
                    <a:pos x="T2" y="T3"/>
                  </a:cxn>
                  <a:cxn ang="T8">
                    <a:pos x="T4" y="T5"/>
                  </a:cxn>
                </a:cxnLst>
                <a:rect l="T9" t="T10" r="T11" b="T12"/>
                <a:pathLst>
                  <a:path w="21509" h="14870" fill="none" extrusionOk="0">
                    <a:moveTo>
                      <a:pt x="15666" y="0"/>
                    </a:moveTo>
                    <a:cubicBezTo>
                      <a:pt x="19005" y="3517"/>
                      <a:pt x="21062" y="8056"/>
                      <a:pt x="21508" y="12885"/>
                    </a:cubicBezTo>
                  </a:path>
                  <a:path w="21509" h="14870" stroke="0" extrusionOk="0">
                    <a:moveTo>
                      <a:pt x="15666" y="0"/>
                    </a:moveTo>
                    <a:cubicBezTo>
                      <a:pt x="19005" y="3517"/>
                      <a:pt x="21062" y="8056"/>
                      <a:pt x="21508" y="12885"/>
                    </a:cubicBezTo>
                    <a:lnTo>
                      <a:pt x="0" y="14870"/>
                    </a:lnTo>
                    <a:close/>
                  </a:path>
                </a:pathLst>
              </a:custGeom>
              <a:noFill/>
              <a:ln w="28575">
                <a:solidFill>
                  <a:srgbClr val="00FF00"/>
                </a:solidFill>
                <a:round/>
                <a:headEnd/>
                <a:tailEnd/>
              </a:ln>
            </p:spPr>
            <p:txBody>
              <a:bodyPr rot="10800000" wrap="none" anchor="ctr"/>
              <a:lstStyle/>
              <a:p>
                <a:endParaRPr lang="it-IT"/>
              </a:p>
            </p:txBody>
          </p:sp>
          <p:sp>
            <p:nvSpPr>
              <p:cNvPr id="165" name="Arc 133"/>
              <p:cNvSpPr>
                <a:spLocks/>
              </p:cNvSpPr>
              <p:nvPr/>
            </p:nvSpPr>
            <p:spPr bwMode="auto">
              <a:xfrm flipH="1">
                <a:off x="2188" y="3098"/>
                <a:ext cx="69" cy="171"/>
              </a:xfrm>
              <a:custGeom>
                <a:avLst/>
                <a:gdLst>
                  <a:gd name="T0" fmla="*/ 0 w 20287"/>
                  <a:gd name="T1" fmla="*/ 0 h 12941"/>
                  <a:gd name="T2" fmla="*/ 0 w 20287"/>
                  <a:gd name="T3" fmla="*/ 0 h 12941"/>
                  <a:gd name="T4" fmla="*/ 0 w 20287"/>
                  <a:gd name="T5" fmla="*/ 0 h 12941"/>
                  <a:gd name="T6" fmla="*/ 0 60000 65536"/>
                  <a:gd name="T7" fmla="*/ 0 60000 65536"/>
                  <a:gd name="T8" fmla="*/ 0 60000 65536"/>
                  <a:gd name="T9" fmla="*/ 0 w 20287"/>
                  <a:gd name="T10" fmla="*/ 0 h 12941"/>
                  <a:gd name="T11" fmla="*/ 20287 w 20287"/>
                  <a:gd name="T12" fmla="*/ 12941 h 12941"/>
                </a:gdLst>
                <a:ahLst/>
                <a:cxnLst>
                  <a:cxn ang="T6">
                    <a:pos x="T0" y="T1"/>
                  </a:cxn>
                  <a:cxn ang="T7">
                    <a:pos x="T2" y="T3"/>
                  </a:cxn>
                  <a:cxn ang="T8">
                    <a:pos x="T4" y="T5"/>
                  </a:cxn>
                </a:cxnLst>
                <a:rect l="T9" t="T10" r="T11" b="T12"/>
                <a:pathLst>
                  <a:path w="20287" h="12941" fill="none" extrusionOk="0">
                    <a:moveTo>
                      <a:pt x="17294" y="-1"/>
                    </a:moveTo>
                    <a:cubicBezTo>
                      <a:pt x="18555" y="1686"/>
                      <a:pt x="19564" y="3547"/>
                      <a:pt x="20287" y="5525"/>
                    </a:cubicBezTo>
                  </a:path>
                  <a:path w="20287" h="12941" stroke="0" extrusionOk="0">
                    <a:moveTo>
                      <a:pt x="17294" y="-1"/>
                    </a:moveTo>
                    <a:cubicBezTo>
                      <a:pt x="18555" y="1686"/>
                      <a:pt x="19564" y="3547"/>
                      <a:pt x="20287" y="5525"/>
                    </a:cubicBezTo>
                    <a:lnTo>
                      <a:pt x="0" y="12941"/>
                    </a:lnTo>
                    <a:close/>
                  </a:path>
                </a:pathLst>
              </a:custGeom>
              <a:noFill/>
              <a:ln w="28575">
                <a:solidFill>
                  <a:srgbClr val="00FF00"/>
                </a:solidFill>
                <a:round/>
                <a:headEnd/>
                <a:tailEnd/>
              </a:ln>
            </p:spPr>
            <p:txBody>
              <a:bodyPr wrap="none" anchor="ctr"/>
              <a:lstStyle/>
              <a:p>
                <a:endParaRPr lang="it-IT"/>
              </a:p>
            </p:txBody>
          </p:sp>
          <p:sp>
            <p:nvSpPr>
              <p:cNvPr id="166" name="Arc 134"/>
              <p:cNvSpPr>
                <a:spLocks/>
              </p:cNvSpPr>
              <p:nvPr/>
            </p:nvSpPr>
            <p:spPr bwMode="auto">
              <a:xfrm flipH="1">
                <a:off x="2197" y="3077"/>
                <a:ext cx="25" cy="168"/>
              </a:xfrm>
              <a:custGeom>
                <a:avLst/>
                <a:gdLst>
                  <a:gd name="T0" fmla="*/ 0 w 22497"/>
                  <a:gd name="T1" fmla="*/ 0 h 21600"/>
                  <a:gd name="T2" fmla="*/ 0 w 22497"/>
                  <a:gd name="T3" fmla="*/ 0 h 21600"/>
                  <a:gd name="T4" fmla="*/ 0 w 22497"/>
                  <a:gd name="T5" fmla="*/ 0 h 21600"/>
                  <a:gd name="T6" fmla="*/ 0 60000 65536"/>
                  <a:gd name="T7" fmla="*/ 0 60000 65536"/>
                  <a:gd name="T8" fmla="*/ 0 60000 65536"/>
                  <a:gd name="T9" fmla="*/ 0 w 22497"/>
                  <a:gd name="T10" fmla="*/ 0 h 21600"/>
                  <a:gd name="T11" fmla="*/ 22497 w 22497"/>
                  <a:gd name="T12" fmla="*/ 21600 h 21600"/>
                </a:gdLst>
                <a:ahLst/>
                <a:cxnLst>
                  <a:cxn ang="T6">
                    <a:pos x="T0" y="T1"/>
                  </a:cxn>
                  <a:cxn ang="T7">
                    <a:pos x="T2" y="T3"/>
                  </a:cxn>
                  <a:cxn ang="T8">
                    <a:pos x="T4" y="T5"/>
                  </a:cxn>
                </a:cxnLst>
                <a:rect l="T9" t="T10" r="T11" b="T12"/>
                <a:pathLst>
                  <a:path w="22497" h="21600" fill="none" extrusionOk="0">
                    <a:moveTo>
                      <a:pt x="0" y="3189"/>
                    </a:moveTo>
                    <a:cubicBezTo>
                      <a:pt x="3398" y="1103"/>
                      <a:pt x="7308" y="-1"/>
                      <a:pt x="11296" y="0"/>
                    </a:cubicBezTo>
                    <a:cubicBezTo>
                      <a:pt x="15245" y="0"/>
                      <a:pt x="19119" y="1082"/>
                      <a:pt x="22496" y="3131"/>
                    </a:cubicBezTo>
                  </a:path>
                  <a:path w="22497" h="21600" stroke="0" extrusionOk="0">
                    <a:moveTo>
                      <a:pt x="0" y="3189"/>
                    </a:moveTo>
                    <a:cubicBezTo>
                      <a:pt x="3398" y="1103"/>
                      <a:pt x="7308" y="-1"/>
                      <a:pt x="11296" y="0"/>
                    </a:cubicBezTo>
                    <a:cubicBezTo>
                      <a:pt x="15245" y="0"/>
                      <a:pt x="19119" y="1082"/>
                      <a:pt x="22496" y="3131"/>
                    </a:cubicBezTo>
                    <a:lnTo>
                      <a:pt x="11296" y="21600"/>
                    </a:lnTo>
                    <a:close/>
                  </a:path>
                </a:pathLst>
              </a:custGeom>
              <a:noFill/>
              <a:ln w="28575">
                <a:solidFill>
                  <a:srgbClr val="00FF00"/>
                </a:solidFill>
                <a:round/>
                <a:headEnd/>
                <a:tailEnd/>
              </a:ln>
            </p:spPr>
            <p:txBody>
              <a:bodyPr wrap="none" anchor="ctr"/>
              <a:lstStyle/>
              <a:p>
                <a:endParaRPr lang="it-IT"/>
              </a:p>
            </p:txBody>
          </p:sp>
          <p:sp>
            <p:nvSpPr>
              <p:cNvPr id="167" name="Arc 135"/>
              <p:cNvSpPr>
                <a:spLocks/>
              </p:cNvSpPr>
              <p:nvPr/>
            </p:nvSpPr>
            <p:spPr bwMode="auto">
              <a:xfrm flipH="1" flipV="1">
                <a:off x="2232" y="3149"/>
                <a:ext cx="98" cy="168"/>
              </a:xfrm>
              <a:custGeom>
                <a:avLst/>
                <a:gdLst>
                  <a:gd name="T0" fmla="*/ 0 w 21509"/>
                  <a:gd name="T1" fmla="*/ 0 h 14870"/>
                  <a:gd name="T2" fmla="*/ 0 w 21509"/>
                  <a:gd name="T3" fmla="*/ 0 h 14870"/>
                  <a:gd name="T4" fmla="*/ 0 w 21509"/>
                  <a:gd name="T5" fmla="*/ 0 h 14870"/>
                  <a:gd name="T6" fmla="*/ 0 60000 65536"/>
                  <a:gd name="T7" fmla="*/ 0 60000 65536"/>
                  <a:gd name="T8" fmla="*/ 0 60000 65536"/>
                  <a:gd name="T9" fmla="*/ 0 w 21509"/>
                  <a:gd name="T10" fmla="*/ 0 h 14870"/>
                  <a:gd name="T11" fmla="*/ 21509 w 21509"/>
                  <a:gd name="T12" fmla="*/ 14870 h 14870"/>
                </a:gdLst>
                <a:ahLst/>
                <a:cxnLst>
                  <a:cxn ang="T6">
                    <a:pos x="T0" y="T1"/>
                  </a:cxn>
                  <a:cxn ang="T7">
                    <a:pos x="T2" y="T3"/>
                  </a:cxn>
                  <a:cxn ang="T8">
                    <a:pos x="T4" y="T5"/>
                  </a:cxn>
                </a:cxnLst>
                <a:rect l="T9" t="T10" r="T11" b="T12"/>
                <a:pathLst>
                  <a:path w="21509" h="14870" fill="none" extrusionOk="0">
                    <a:moveTo>
                      <a:pt x="15666" y="0"/>
                    </a:moveTo>
                    <a:cubicBezTo>
                      <a:pt x="19005" y="3517"/>
                      <a:pt x="21062" y="8056"/>
                      <a:pt x="21508" y="12885"/>
                    </a:cubicBezTo>
                  </a:path>
                  <a:path w="21509" h="14870" stroke="0" extrusionOk="0">
                    <a:moveTo>
                      <a:pt x="15666" y="0"/>
                    </a:moveTo>
                    <a:cubicBezTo>
                      <a:pt x="19005" y="3517"/>
                      <a:pt x="21062" y="8056"/>
                      <a:pt x="21508" y="12885"/>
                    </a:cubicBezTo>
                    <a:lnTo>
                      <a:pt x="0" y="14870"/>
                    </a:lnTo>
                    <a:close/>
                  </a:path>
                </a:pathLst>
              </a:custGeom>
              <a:noFill/>
              <a:ln w="28575">
                <a:solidFill>
                  <a:srgbClr val="00FF00"/>
                </a:solidFill>
                <a:round/>
                <a:headEnd/>
                <a:tailEnd/>
              </a:ln>
            </p:spPr>
            <p:txBody>
              <a:bodyPr rot="10800000" wrap="none" anchor="ctr"/>
              <a:lstStyle/>
              <a:p>
                <a:endParaRPr lang="it-IT"/>
              </a:p>
            </p:txBody>
          </p:sp>
          <p:sp>
            <p:nvSpPr>
              <p:cNvPr id="169" name="Arc 136"/>
              <p:cNvSpPr>
                <a:spLocks/>
              </p:cNvSpPr>
              <p:nvPr/>
            </p:nvSpPr>
            <p:spPr bwMode="auto">
              <a:xfrm>
                <a:off x="2163" y="3103"/>
                <a:ext cx="69" cy="171"/>
              </a:xfrm>
              <a:custGeom>
                <a:avLst/>
                <a:gdLst>
                  <a:gd name="T0" fmla="*/ 0 w 20287"/>
                  <a:gd name="T1" fmla="*/ 0 h 12941"/>
                  <a:gd name="T2" fmla="*/ 0 w 20287"/>
                  <a:gd name="T3" fmla="*/ 0 h 12941"/>
                  <a:gd name="T4" fmla="*/ 0 w 20287"/>
                  <a:gd name="T5" fmla="*/ 0 h 12941"/>
                  <a:gd name="T6" fmla="*/ 0 60000 65536"/>
                  <a:gd name="T7" fmla="*/ 0 60000 65536"/>
                  <a:gd name="T8" fmla="*/ 0 60000 65536"/>
                  <a:gd name="T9" fmla="*/ 0 w 20287"/>
                  <a:gd name="T10" fmla="*/ 0 h 12941"/>
                  <a:gd name="T11" fmla="*/ 20287 w 20287"/>
                  <a:gd name="T12" fmla="*/ 12941 h 12941"/>
                </a:gdLst>
                <a:ahLst/>
                <a:cxnLst>
                  <a:cxn ang="T6">
                    <a:pos x="T0" y="T1"/>
                  </a:cxn>
                  <a:cxn ang="T7">
                    <a:pos x="T2" y="T3"/>
                  </a:cxn>
                  <a:cxn ang="T8">
                    <a:pos x="T4" y="T5"/>
                  </a:cxn>
                </a:cxnLst>
                <a:rect l="T9" t="T10" r="T11" b="T12"/>
                <a:pathLst>
                  <a:path w="20287" h="12941" fill="none" extrusionOk="0">
                    <a:moveTo>
                      <a:pt x="17294" y="-1"/>
                    </a:moveTo>
                    <a:cubicBezTo>
                      <a:pt x="18555" y="1686"/>
                      <a:pt x="19564" y="3547"/>
                      <a:pt x="20287" y="5525"/>
                    </a:cubicBezTo>
                  </a:path>
                  <a:path w="20287" h="12941" stroke="0" extrusionOk="0">
                    <a:moveTo>
                      <a:pt x="17294" y="-1"/>
                    </a:moveTo>
                    <a:cubicBezTo>
                      <a:pt x="18555" y="1686"/>
                      <a:pt x="19564" y="3547"/>
                      <a:pt x="20287" y="5525"/>
                    </a:cubicBezTo>
                    <a:lnTo>
                      <a:pt x="0" y="12941"/>
                    </a:lnTo>
                    <a:close/>
                  </a:path>
                </a:pathLst>
              </a:custGeom>
              <a:noFill/>
              <a:ln w="28575">
                <a:solidFill>
                  <a:srgbClr val="00FF00"/>
                </a:solidFill>
                <a:round/>
                <a:headEnd/>
                <a:tailEnd/>
              </a:ln>
            </p:spPr>
            <p:txBody>
              <a:bodyPr wrap="none" anchor="ctr"/>
              <a:lstStyle/>
              <a:p>
                <a:endParaRPr lang="it-IT"/>
              </a:p>
            </p:txBody>
          </p:sp>
        </p:grpSp>
        <p:sp>
          <p:nvSpPr>
            <p:cNvPr id="161" name="Oval 28"/>
            <p:cNvSpPr>
              <a:spLocks noChangeArrowheads="1"/>
            </p:cNvSpPr>
            <p:nvPr/>
          </p:nvSpPr>
          <p:spPr bwMode="auto">
            <a:xfrm>
              <a:off x="2123728" y="3068067"/>
              <a:ext cx="107950" cy="107950"/>
            </a:xfrm>
            <a:prstGeom prst="ellipse">
              <a:avLst/>
            </a:prstGeom>
            <a:solidFill>
              <a:srgbClr val="FFFF00"/>
            </a:solidFill>
            <a:ln w="9525">
              <a:solidFill>
                <a:srgbClr val="00FF00"/>
              </a:solidFill>
              <a:round/>
              <a:headEnd/>
              <a:tailEnd/>
            </a:ln>
          </p:spPr>
          <p:txBody>
            <a:bodyPr wrap="none" anchor="ctr"/>
            <a:lstStyle/>
            <a:p>
              <a:pPr eaLnBrk="0" hangingPunct="0">
                <a:spcBef>
                  <a:spcPct val="20000"/>
                </a:spcBef>
                <a:buClr>
                  <a:schemeClr val="accent1"/>
                </a:buClr>
              </a:pPr>
              <a:endParaRPr kumimoji="1" lang="en-US" sz="3200">
                <a:solidFill>
                  <a:schemeClr val="bg1"/>
                </a:solidFill>
                <a:latin typeface="Helvetica" pitchFamily="34" charset="0"/>
              </a:endParaRPr>
            </a:p>
          </p:txBody>
        </p:sp>
        <p:sp>
          <p:nvSpPr>
            <p:cNvPr id="162" name="Oval 28"/>
            <p:cNvSpPr>
              <a:spLocks noChangeArrowheads="1"/>
            </p:cNvSpPr>
            <p:nvPr/>
          </p:nvSpPr>
          <p:spPr bwMode="auto">
            <a:xfrm>
              <a:off x="2123728" y="2888109"/>
              <a:ext cx="107950" cy="107950"/>
            </a:xfrm>
            <a:prstGeom prst="ellipse">
              <a:avLst/>
            </a:prstGeom>
            <a:solidFill>
              <a:srgbClr val="FFFF00"/>
            </a:solidFill>
            <a:ln w="9525">
              <a:solidFill>
                <a:srgbClr val="00FF00"/>
              </a:solidFill>
              <a:round/>
              <a:headEnd/>
              <a:tailEnd/>
            </a:ln>
          </p:spPr>
          <p:txBody>
            <a:bodyPr wrap="none" anchor="ctr"/>
            <a:lstStyle/>
            <a:p>
              <a:pPr eaLnBrk="0" hangingPunct="0">
                <a:spcBef>
                  <a:spcPct val="20000"/>
                </a:spcBef>
                <a:buClr>
                  <a:schemeClr val="accent1"/>
                </a:buClr>
              </a:pPr>
              <a:endParaRPr kumimoji="1" lang="en-US" sz="3200">
                <a:solidFill>
                  <a:schemeClr val="bg1"/>
                </a:solidFill>
                <a:latin typeface="Helvetica" pitchFamily="34" charset="0"/>
              </a:endParaRPr>
            </a:p>
          </p:txBody>
        </p:sp>
        <p:sp>
          <p:nvSpPr>
            <p:cNvPr id="163" name="Oval 28"/>
            <p:cNvSpPr>
              <a:spLocks noChangeArrowheads="1"/>
            </p:cNvSpPr>
            <p:nvPr/>
          </p:nvSpPr>
          <p:spPr bwMode="auto">
            <a:xfrm>
              <a:off x="2123728" y="2708027"/>
              <a:ext cx="107950" cy="107950"/>
            </a:xfrm>
            <a:prstGeom prst="ellipse">
              <a:avLst/>
            </a:prstGeom>
            <a:solidFill>
              <a:srgbClr val="FFFF00"/>
            </a:solidFill>
            <a:ln w="9525">
              <a:solidFill>
                <a:srgbClr val="00FF00"/>
              </a:solidFill>
              <a:round/>
              <a:headEnd/>
              <a:tailEnd/>
            </a:ln>
          </p:spPr>
          <p:txBody>
            <a:bodyPr wrap="none" anchor="ctr"/>
            <a:lstStyle/>
            <a:p>
              <a:pPr eaLnBrk="0" hangingPunct="0">
                <a:spcBef>
                  <a:spcPct val="20000"/>
                </a:spcBef>
                <a:buClr>
                  <a:schemeClr val="accent1"/>
                </a:buClr>
              </a:pPr>
              <a:endParaRPr kumimoji="1" lang="en-US" sz="3200">
                <a:solidFill>
                  <a:schemeClr val="bg1"/>
                </a:solidFill>
                <a:latin typeface="Helvetica" pitchFamily="34" charset="0"/>
              </a:endParaRPr>
            </a:p>
          </p:txBody>
        </p:sp>
      </p:grpSp>
      <p:grpSp>
        <p:nvGrpSpPr>
          <p:cNvPr id="25" name="Gruppo 51"/>
          <p:cNvGrpSpPr/>
          <p:nvPr/>
        </p:nvGrpSpPr>
        <p:grpSpPr>
          <a:xfrm>
            <a:off x="1953120" y="1925752"/>
            <a:ext cx="541337" cy="648072"/>
            <a:chOff x="2843808" y="2708027"/>
            <a:chExt cx="541337" cy="648072"/>
          </a:xfrm>
        </p:grpSpPr>
        <p:sp>
          <p:nvSpPr>
            <p:cNvPr id="171" name="Oval 28"/>
            <p:cNvSpPr>
              <a:spLocks noChangeArrowheads="1"/>
            </p:cNvSpPr>
            <p:nvPr/>
          </p:nvSpPr>
          <p:spPr bwMode="auto">
            <a:xfrm>
              <a:off x="3054955" y="3248134"/>
              <a:ext cx="107950" cy="107950"/>
            </a:xfrm>
            <a:prstGeom prst="ellipse">
              <a:avLst/>
            </a:prstGeom>
            <a:solidFill>
              <a:srgbClr val="FFFF00"/>
            </a:solidFill>
            <a:ln w="9525">
              <a:solidFill>
                <a:srgbClr val="00FF00"/>
              </a:solidFill>
              <a:round/>
              <a:headEnd/>
              <a:tailEnd/>
            </a:ln>
          </p:spPr>
          <p:txBody>
            <a:bodyPr wrap="none" anchor="ctr"/>
            <a:lstStyle/>
            <a:p>
              <a:pPr eaLnBrk="0" hangingPunct="0">
                <a:spcBef>
                  <a:spcPct val="20000"/>
                </a:spcBef>
                <a:buClr>
                  <a:schemeClr val="accent1"/>
                </a:buClr>
              </a:pPr>
              <a:endParaRPr kumimoji="1" lang="en-US" sz="3200">
                <a:solidFill>
                  <a:schemeClr val="bg1"/>
                </a:solidFill>
                <a:latin typeface="Helvetica" pitchFamily="34" charset="0"/>
              </a:endParaRPr>
            </a:p>
          </p:txBody>
        </p:sp>
        <p:grpSp>
          <p:nvGrpSpPr>
            <p:cNvPr id="26" name="Group 131"/>
            <p:cNvGrpSpPr>
              <a:grpSpLocks/>
            </p:cNvGrpSpPr>
            <p:nvPr/>
          </p:nvGrpSpPr>
          <p:grpSpPr bwMode="auto">
            <a:xfrm>
              <a:off x="2843808" y="2708027"/>
              <a:ext cx="541337" cy="648072"/>
              <a:chOff x="2090" y="3077"/>
              <a:chExt cx="240" cy="240"/>
            </a:xfrm>
          </p:grpSpPr>
          <p:sp>
            <p:nvSpPr>
              <p:cNvPr id="175" name="Arc 132"/>
              <p:cNvSpPr>
                <a:spLocks/>
              </p:cNvSpPr>
              <p:nvPr/>
            </p:nvSpPr>
            <p:spPr bwMode="auto">
              <a:xfrm flipV="1">
                <a:off x="2090" y="3147"/>
                <a:ext cx="98" cy="168"/>
              </a:xfrm>
              <a:custGeom>
                <a:avLst/>
                <a:gdLst>
                  <a:gd name="T0" fmla="*/ 0 w 21509"/>
                  <a:gd name="T1" fmla="*/ 0 h 14870"/>
                  <a:gd name="T2" fmla="*/ 0 w 21509"/>
                  <a:gd name="T3" fmla="*/ 0 h 14870"/>
                  <a:gd name="T4" fmla="*/ 0 w 21509"/>
                  <a:gd name="T5" fmla="*/ 0 h 14870"/>
                  <a:gd name="T6" fmla="*/ 0 60000 65536"/>
                  <a:gd name="T7" fmla="*/ 0 60000 65536"/>
                  <a:gd name="T8" fmla="*/ 0 60000 65536"/>
                  <a:gd name="T9" fmla="*/ 0 w 21509"/>
                  <a:gd name="T10" fmla="*/ 0 h 14870"/>
                  <a:gd name="T11" fmla="*/ 21509 w 21509"/>
                  <a:gd name="T12" fmla="*/ 14870 h 14870"/>
                </a:gdLst>
                <a:ahLst/>
                <a:cxnLst>
                  <a:cxn ang="T6">
                    <a:pos x="T0" y="T1"/>
                  </a:cxn>
                  <a:cxn ang="T7">
                    <a:pos x="T2" y="T3"/>
                  </a:cxn>
                  <a:cxn ang="T8">
                    <a:pos x="T4" y="T5"/>
                  </a:cxn>
                </a:cxnLst>
                <a:rect l="T9" t="T10" r="T11" b="T12"/>
                <a:pathLst>
                  <a:path w="21509" h="14870" fill="none" extrusionOk="0">
                    <a:moveTo>
                      <a:pt x="15666" y="0"/>
                    </a:moveTo>
                    <a:cubicBezTo>
                      <a:pt x="19005" y="3517"/>
                      <a:pt x="21062" y="8056"/>
                      <a:pt x="21508" y="12885"/>
                    </a:cubicBezTo>
                  </a:path>
                  <a:path w="21509" h="14870" stroke="0" extrusionOk="0">
                    <a:moveTo>
                      <a:pt x="15666" y="0"/>
                    </a:moveTo>
                    <a:cubicBezTo>
                      <a:pt x="19005" y="3517"/>
                      <a:pt x="21062" y="8056"/>
                      <a:pt x="21508" y="12885"/>
                    </a:cubicBezTo>
                    <a:lnTo>
                      <a:pt x="0" y="14870"/>
                    </a:lnTo>
                    <a:close/>
                  </a:path>
                </a:pathLst>
              </a:custGeom>
              <a:noFill/>
              <a:ln w="28575">
                <a:solidFill>
                  <a:srgbClr val="00FF00"/>
                </a:solidFill>
                <a:round/>
                <a:headEnd/>
                <a:tailEnd/>
              </a:ln>
            </p:spPr>
            <p:txBody>
              <a:bodyPr rot="10800000" wrap="none" anchor="ctr"/>
              <a:lstStyle/>
              <a:p>
                <a:endParaRPr lang="it-IT"/>
              </a:p>
            </p:txBody>
          </p:sp>
          <p:sp>
            <p:nvSpPr>
              <p:cNvPr id="177" name="Arc 133"/>
              <p:cNvSpPr>
                <a:spLocks/>
              </p:cNvSpPr>
              <p:nvPr/>
            </p:nvSpPr>
            <p:spPr bwMode="auto">
              <a:xfrm flipH="1">
                <a:off x="2188" y="3098"/>
                <a:ext cx="69" cy="171"/>
              </a:xfrm>
              <a:custGeom>
                <a:avLst/>
                <a:gdLst>
                  <a:gd name="T0" fmla="*/ 0 w 20287"/>
                  <a:gd name="T1" fmla="*/ 0 h 12941"/>
                  <a:gd name="T2" fmla="*/ 0 w 20287"/>
                  <a:gd name="T3" fmla="*/ 0 h 12941"/>
                  <a:gd name="T4" fmla="*/ 0 w 20287"/>
                  <a:gd name="T5" fmla="*/ 0 h 12941"/>
                  <a:gd name="T6" fmla="*/ 0 60000 65536"/>
                  <a:gd name="T7" fmla="*/ 0 60000 65536"/>
                  <a:gd name="T8" fmla="*/ 0 60000 65536"/>
                  <a:gd name="T9" fmla="*/ 0 w 20287"/>
                  <a:gd name="T10" fmla="*/ 0 h 12941"/>
                  <a:gd name="T11" fmla="*/ 20287 w 20287"/>
                  <a:gd name="T12" fmla="*/ 12941 h 12941"/>
                </a:gdLst>
                <a:ahLst/>
                <a:cxnLst>
                  <a:cxn ang="T6">
                    <a:pos x="T0" y="T1"/>
                  </a:cxn>
                  <a:cxn ang="T7">
                    <a:pos x="T2" y="T3"/>
                  </a:cxn>
                  <a:cxn ang="T8">
                    <a:pos x="T4" y="T5"/>
                  </a:cxn>
                </a:cxnLst>
                <a:rect l="T9" t="T10" r="T11" b="T12"/>
                <a:pathLst>
                  <a:path w="20287" h="12941" fill="none" extrusionOk="0">
                    <a:moveTo>
                      <a:pt x="17294" y="-1"/>
                    </a:moveTo>
                    <a:cubicBezTo>
                      <a:pt x="18555" y="1686"/>
                      <a:pt x="19564" y="3547"/>
                      <a:pt x="20287" y="5525"/>
                    </a:cubicBezTo>
                  </a:path>
                  <a:path w="20287" h="12941" stroke="0" extrusionOk="0">
                    <a:moveTo>
                      <a:pt x="17294" y="-1"/>
                    </a:moveTo>
                    <a:cubicBezTo>
                      <a:pt x="18555" y="1686"/>
                      <a:pt x="19564" y="3547"/>
                      <a:pt x="20287" y="5525"/>
                    </a:cubicBezTo>
                    <a:lnTo>
                      <a:pt x="0" y="12941"/>
                    </a:lnTo>
                    <a:close/>
                  </a:path>
                </a:pathLst>
              </a:custGeom>
              <a:noFill/>
              <a:ln w="28575">
                <a:solidFill>
                  <a:srgbClr val="00FF00"/>
                </a:solidFill>
                <a:round/>
                <a:headEnd/>
                <a:tailEnd/>
              </a:ln>
            </p:spPr>
            <p:txBody>
              <a:bodyPr wrap="none" anchor="ctr"/>
              <a:lstStyle/>
              <a:p>
                <a:endParaRPr lang="it-IT"/>
              </a:p>
            </p:txBody>
          </p:sp>
          <p:sp>
            <p:nvSpPr>
              <p:cNvPr id="178" name="Arc 134"/>
              <p:cNvSpPr>
                <a:spLocks/>
              </p:cNvSpPr>
              <p:nvPr/>
            </p:nvSpPr>
            <p:spPr bwMode="auto">
              <a:xfrm flipH="1">
                <a:off x="2197" y="3077"/>
                <a:ext cx="25" cy="168"/>
              </a:xfrm>
              <a:custGeom>
                <a:avLst/>
                <a:gdLst>
                  <a:gd name="T0" fmla="*/ 0 w 22497"/>
                  <a:gd name="T1" fmla="*/ 0 h 21600"/>
                  <a:gd name="T2" fmla="*/ 0 w 22497"/>
                  <a:gd name="T3" fmla="*/ 0 h 21600"/>
                  <a:gd name="T4" fmla="*/ 0 w 22497"/>
                  <a:gd name="T5" fmla="*/ 0 h 21600"/>
                  <a:gd name="T6" fmla="*/ 0 60000 65536"/>
                  <a:gd name="T7" fmla="*/ 0 60000 65536"/>
                  <a:gd name="T8" fmla="*/ 0 60000 65536"/>
                  <a:gd name="T9" fmla="*/ 0 w 22497"/>
                  <a:gd name="T10" fmla="*/ 0 h 21600"/>
                  <a:gd name="T11" fmla="*/ 22497 w 22497"/>
                  <a:gd name="T12" fmla="*/ 21600 h 21600"/>
                </a:gdLst>
                <a:ahLst/>
                <a:cxnLst>
                  <a:cxn ang="T6">
                    <a:pos x="T0" y="T1"/>
                  </a:cxn>
                  <a:cxn ang="T7">
                    <a:pos x="T2" y="T3"/>
                  </a:cxn>
                  <a:cxn ang="T8">
                    <a:pos x="T4" y="T5"/>
                  </a:cxn>
                </a:cxnLst>
                <a:rect l="T9" t="T10" r="T11" b="T12"/>
                <a:pathLst>
                  <a:path w="22497" h="21600" fill="none" extrusionOk="0">
                    <a:moveTo>
                      <a:pt x="0" y="3189"/>
                    </a:moveTo>
                    <a:cubicBezTo>
                      <a:pt x="3398" y="1103"/>
                      <a:pt x="7308" y="-1"/>
                      <a:pt x="11296" y="0"/>
                    </a:cubicBezTo>
                    <a:cubicBezTo>
                      <a:pt x="15245" y="0"/>
                      <a:pt x="19119" y="1082"/>
                      <a:pt x="22496" y="3131"/>
                    </a:cubicBezTo>
                  </a:path>
                  <a:path w="22497" h="21600" stroke="0" extrusionOk="0">
                    <a:moveTo>
                      <a:pt x="0" y="3189"/>
                    </a:moveTo>
                    <a:cubicBezTo>
                      <a:pt x="3398" y="1103"/>
                      <a:pt x="7308" y="-1"/>
                      <a:pt x="11296" y="0"/>
                    </a:cubicBezTo>
                    <a:cubicBezTo>
                      <a:pt x="15245" y="0"/>
                      <a:pt x="19119" y="1082"/>
                      <a:pt x="22496" y="3131"/>
                    </a:cubicBezTo>
                    <a:lnTo>
                      <a:pt x="11296" y="21600"/>
                    </a:lnTo>
                    <a:close/>
                  </a:path>
                </a:pathLst>
              </a:custGeom>
              <a:noFill/>
              <a:ln w="28575">
                <a:solidFill>
                  <a:srgbClr val="00FF00"/>
                </a:solidFill>
                <a:round/>
                <a:headEnd/>
                <a:tailEnd/>
              </a:ln>
            </p:spPr>
            <p:txBody>
              <a:bodyPr wrap="none" anchor="ctr"/>
              <a:lstStyle/>
              <a:p>
                <a:endParaRPr lang="it-IT"/>
              </a:p>
            </p:txBody>
          </p:sp>
          <p:sp>
            <p:nvSpPr>
              <p:cNvPr id="179" name="Arc 135"/>
              <p:cNvSpPr>
                <a:spLocks/>
              </p:cNvSpPr>
              <p:nvPr/>
            </p:nvSpPr>
            <p:spPr bwMode="auto">
              <a:xfrm flipH="1" flipV="1">
                <a:off x="2232" y="3149"/>
                <a:ext cx="98" cy="168"/>
              </a:xfrm>
              <a:custGeom>
                <a:avLst/>
                <a:gdLst>
                  <a:gd name="T0" fmla="*/ 0 w 21509"/>
                  <a:gd name="T1" fmla="*/ 0 h 14870"/>
                  <a:gd name="T2" fmla="*/ 0 w 21509"/>
                  <a:gd name="T3" fmla="*/ 0 h 14870"/>
                  <a:gd name="T4" fmla="*/ 0 w 21509"/>
                  <a:gd name="T5" fmla="*/ 0 h 14870"/>
                  <a:gd name="T6" fmla="*/ 0 60000 65536"/>
                  <a:gd name="T7" fmla="*/ 0 60000 65536"/>
                  <a:gd name="T8" fmla="*/ 0 60000 65536"/>
                  <a:gd name="T9" fmla="*/ 0 w 21509"/>
                  <a:gd name="T10" fmla="*/ 0 h 14870"/>
                  <a:gd name="T11" fmla="*/ 21509 w 21509"/>
                  <a:gd name="T12" fmla="*/ 14870 h 14870"/>
                </a:gdLst>
                <a:ahLst/>
                <a:cxnLst>
                  <a:cxn ang="T6">
                    <a:pos x="T0" y="T1"/>
                  </a:cxn>
                  <a:cxn ang="T7">
                    <a:pos x="T2" y="T3"/>
                  </a:cxn>
                  <a:cxn ang="T8">
                    <a:pos x="T4" y="T5"/>
                  </a:cxn>
                </a:cxnLst>
                <a:rect l="T9" t="T10" r="T11" b="T12"/>
                <a:pathLst>
                  <a:path w="21509" h="14870" fill="none" extrusionOk="0">
                    <a:moveTo>
                      <a:pt x="15666" y="0"/>
                    </a:moveTo>
                    <a:cubicBezTo>
                      <a:pt x="19005" y="3517"/>
                      <a:pt x="21062" y="8056"/>
                      <a:pt x="21508" y="12885"/>
                    </a:cubicBezTo>
                  </a:path>
                  <a:path w="21509" h="14870" stroke="0" extrusionOk="0">
                    <a:moveTo>
                      <a:pt x="15666" y="0"/>
                    </a:moveTo>
                    <a:cubicBezTo>
                      <a:pt x="19005" y="3517"/>
                      <a:pt x="21062" y="8056"/>
                      <a:pt x="21508" y="12885"/>
                    </a:cubicBezTo>
                    <a:lnTo>
                      <a:pt x="0" y="14870"/>
                    </a:lnTo>
                    <a:close/>
                  </a:path>
                </a:pathLst>
              </a:custGeom>
              <a:noFill/>
              <a:ln w="28575">
                <a:solidFill>
                  <a:srgbClr val="00FF00"/>
                </a:solidFill>
                <a:round/>
                <a:headEnd/>
                <a:tailEnd/>
              </a:ln>
            </p:spPr>
            <p:txBody>
              <a:bodyPr rot="10800000" wrap="none" anchor="ctr"/>
              <a:lstStyle/>
              <a:p>
                <a:endParaRPr lang="it-IT"/>
              </a:p>
            </p:txBody>
          </p:sp>
          <p:sp>
            <p:nvSpPr>
              <p:cNvPr id="180" name="Arc 136"/>
              <p:cNvSpPr>
                <a:spLocks/>
              </p:cNvSpPr>
              <p:nvPr/>
            </p:nvSpPr>
            <p:spPr bwMode="auto">
              <a:xfrm>
                <a:off x="2163" y="3103"/>
                <a:ext cx="69" cy="171"/>
              </a:xfrm>
              <a:custGeom>
                <a:avLst/>
                <a:gdLst>
                  <a:gd name="T0" fmla="*/ 0 w 20287"/>
                  <a:gd name="T1" fmla="*/ 0 h 12941"/>
                  <a:gd name="T2" fmla="*/ 0 w 20287"/>
                  <a:gd name="T3" fmla="*/ 0 h 12941"/>
                  <a:gd name="T4" fmla="*/ 0 w 20287"/>
                  <a:gd name="T5" fmla="*/ 0 h 12941"/>
                  <a:gd name="T6" fmla="*/ 0 60000 65536"/>
                  <a:gd name="T7" fmla="*/ 0 60000 65536"/>
                  <a:gd name="T8" fmla="*/ 0 60000 65536"/>
                  <a:gd name="T9" fmla="*/ 0 w 20287"/>
                  <a:gd name="T10" fmla="*/ 0 h 12941"/>
                  <a:gd name="T11" fmla="*/ 20287 w 20287"/>
                  <a:gd name="T12" fmla="*/ 12941 h 12941"/>
                </a:gdLst>
                <a:ahLst/>
                <a:cxnLst>
                  <a:cxn ang="T6">
                    <a:pos x="T0" y="T1"/>
                  </a:cxn>
                  <a:cxn ang="T7">
                    <a:pos x="T2" y="T3"/>
                  </a:cxn>
                  <a:cxn ang="T8">
                    <a:pos x="T4" y="T5"/>
                  </a:cxn>
                </a:cxnLst>
                <a:rect l="T9" t="T10" r="T11" b="T12"/>
                <a:pathLst>
                  <a:path w="20287" h="12941" fill="none" extrusionOk="0">
                    <a:moveTo>
                      <a:pt x="17294" y="-1"/>
                    </a:moveTo>
                    <a:cubicBezTo>
                      <a:pt x="18555" y="1686"/>
                      <a:pt x="19564" y="3547"/>
                      <a:pt x="20287" y="5525"/>
                    </a:cubicBezTo>
                  </a:path>
                  <a:path w="20287" h="12941" stroke="0" extrusionOk="0">
                    <a:moveTo>
                      <a:pt x="17294" y="-1"/>
                    </a:moveTo>
                    <a:cubicBezTo>
                      <a:pt x="18555" y="1686"/>
                      <a:pt x="19564" y="3547"/>
                      <a:pt x="20287" y="5525"/>
                    </a:cubicBezTo>
                    <a:lnTo>
                      <a:pt x="0" y="12941"/>
                    </a:lnTo>
                    <a:close/>
                  </a:path>
                </a:pathLst>
              </a:custGeom>
              <a:noFill/>
              <a:ln w="28575">
                <a:solidFill>
                  <a:srgbClr val="00FF00"/>
                </a:solidFill>
                <a:round/>
                <a:headEnd/>
                <a:tailEnd/>
              </a:ln>
            </p:spPr>
            <p:txBody>
              <a:bodyPr wrap="none" anchor="ctr"/>
              <a:lstStyle/>
              <a:p>
                <a:endParaRPr lang="it-IT"/>
              </a:p>
            </p:txBody>
          </p:sp>
        </p:grpSp>
        <p:sp>
          <p:nvSpPr>
            <p:cNvPr id="173" name="Oval 28"/>
            <p:cNvSpPr>
              <a:spLocks noChangeArrowheads="1"/>
            </p:cNvSpPr>
            <p:nvPr/>
          </p:nvSpPr>
          <p:spPr bwMode="auto">
            <a:xfrm>
              <a:off x="3059832" y="2888108"/>
              <a:ext cx="107950" cy="107950"/>
            </a:xfrm>
            <a:prstGeom prst="ellipse">
              <a:avLst/>
            </a:prstGeom>
            <a:solidFill>
              <a:srgbClr val="FFFF00"/>
            </a:solidFill>
            <a:ln w="9525">
              <a:solidFill>
                <a:srgbClr val="00FF00"/>
              </a:solidFill>
              <a:round/>
              <a:headEnd/>
              <a:tailEnd/>
            </a:ln>
          </p:spPr>
          <p:txBody>
            <a:bodyPr wrap="none" anchor="ctr"/>
            <a:lstStyle/>
            <a:p>
              <a:pPr eaLnBrk="0" hangingPunct="0">
                <a:spcBef>
                  <a:spcPct val="20000"/>
                </a:spcBef>
                <a:buClr>
                  <a:schemeClr val="accent1"/>
                </a:buClr>
              </a:pPr>
              <a:endParaRPr kumimoji="1" lang="en-US" sz="3200">
                <a:solidFill>
                  <a:schemeClr val="bg1"/>
                </a:solidFill>
                <a:latin typeface="Helvetica" pitchFamily="34" charset="0"/>
              </a:endParaRPr>
            </a:p>
          </p:txBody>
        </p:sp>
        <p:sp>
          <p:nvSpPr>
            <p:cNvPr id="174" name="Oval 28"/>
            <p:cNvSpPr>
              <a:spLocks noChangeArrowheads="1"/>
            </p:cNvSpPr>
            <p:nvPr/>
          </p:nvSpPr>
          <p:spPr bwMode="auto">
            <a:xfrm>
              <a:off x="3059832" y="3068066"/>
              <a:ext cx="107950" cy="107950"/>
            </a:xfrm>
            <a:prstGeom prst="ellipse">
              <a:avLst/>
            </a:prstGeom>
            <a:solidFill>
              <a:srgbClr val="FFFF00"/>
            </a:solidFill>
            <a:ln w="9525">
              <a:solidFill>
                <a:srgbClr val="00FF00"/>
              </a:solidFill>
              <a:round/>
              <a:headEnd/>
              <a:tailEnd/>
            </a:ln>
          </p:spPr>
          <p:txBody>
            <a:bodyPr wrap="none" anchor="ctr"/>
            <a:lstStyle/>
            <a:p>
              <a:pPr eaLnBrk="0" hangingPunct="0">
                <a:spcBef>
                  <a:spcPct val="20000"/>
                </a:spcBef>
                <a:buClr>
                  <a:schemeClr val="accent1"/>
                </a:buClr>
              </a:pPr>
              <a:endParaRPr kumimoji="1" lang="en-US" sz="3200">
                <a:solidFill>
                  <a:schemeClr val="bg1"/>
                </a:solidFill>
                <a:latin typeface="Helvetica" pitchFamily="34" charset="0"/>
              </a:endParaRPr>
            </a:p>
          </p:txBody>
        </p:sp>
      </p:grpSp>
      <p:grpSp>
        <p:nvGrpSpPr>
          <p:cNvPr id="27" name="Gruppo 50"/>
          <p:cNvGrpSpPr/>
          <p:nvPr/>
        </p:nvGrpSpPr>
        <p:grpSpPr>
          <a:xfrm>
            <a:off x="1486345" y="2141775"/>
            <a:ext cx="541337" cy="432049"/>
            <a:chOff x="2374479" y="2924050"/>
            <a:chExt cx="541337" cy="432049"/>
          </a:xfrm>
        </p:grpSpPr>
        <p:sp>
          <p:nvSpPr>
            <p:cNvPr id="191" name="Oval 28"/>
            <p:cNvSpPr>
              <a:spLocks noChangeArrowheads="1"/>
            </p:cNvSpPr>
            <p:nvPr/>
          </p:nvSpPr>
          <p:spPr bwMode="auto">
            <a:xfrm>
              <a:off x="2585626" y="3248135"/>
              <a:ext cx="107950" cy="107950"/>
            </a:xfrm>
            <a:prstGeom prst="ellipse">
              <a:avLst/>
            </a:prstGeom>
            <a:solidFill>
              <a:srgbClr val="FFFF00"/>
            </a:solidFill>
            <a:ln w="9525">
              <a:solidFill>
                <a:srgbClr val="00FF00"/>
              </a:solidFill>
              <a:round/>
              <a:headEnd/>
              <a:tailEnd/>
            </a:ln>
          </p:spPr>
          <p:txBody>
            <a:bodyPr wrap="none" anchor="ctr"/>
            <a:lstStyle/>
            <a:p>
              <a:pPr eaLnBrk="0" hangingPunct="0">
                <a:spcBef>
                  <a:spcPct val="20000"/>
                </a:spcBef>
                <a:buClr>
                  <a:schemeClr val="accent1"/>
                </a:buClr>
              </a:pPr>
              <a:endParaRPr kumimoji="1" lang="en-US" sz="3200">
                <a:solidFill>
                  <a:schemeClr val="bg1"/>
                </a:solidFill>
                <a:latin typeface="Helvetica" pitchFamily="34" charset="0"/>
              </a:endParaRPr>
            </a:p>
          </p:txBody>
        </p:sp>
        <p:grpSp>
          <p:nvGrpSpPr>
            <p:cNvPr id="28" name="Group 131"/>
            <p:cNvGrpSpPr>
              <a:grpSpLocks/>
            </p:cNvGrpSpPr>
            <p:nvPr/>
          </p:nvGrpSpPr>
          <p:grpSpPr bwMode="auto">
            <a:xfrm>
              <a:off x="2374479" y="2924050"/>
              <a:ext cx="541337" cy="432049"/>
              <a:chOff x="2090" y="3077"/>
              <a:chExt cx="240" cy="240"/>
            </a:xfrm>
          </p:grpSpPr>
          <p:sp>
            <p:nvSpPr>
              <p:cNvPr id="195" name="Arc 132"/>
              <p:cNvSpPr>
                <a:spLocks/>
              </p:cNvSpPr>
              <p:nvPr/>
            </p:nvSpPr>
            <p:spPr bwMode="auto">
              <a:xfrm flipV="1">
                <a:off x="2090" y="3147"/>
                <a:ext cx="98" cy="168"/>
              </a:xfrm>
              <a:custGeom>
                <a:avLst/>
                <a:gdLst>
                  <a:gd name="T0" fmla="*/ 0 w 21509"/>
                  <a:gd name="T1" fmla="*/ 0 h 14870"/>
                  <a:gd name="T2" fmla="*/ 0 w 21509"/>
                  <a:gd name="T3" fmla="*/ 0 h 14870"/>
                  <a:gd name="T4" fmla="*/ 0 w 21509"/>
                  <a:gd name="T5" fmla="*/ 0 h 14870"/>
                  <a:gd name="T6" fmla="*/ 0 60000 65536"/>
                  <a:gd name="T7" fmla="*/ 0 60000 65536"/>
                  <a:gd name="T8" fmla="*/ 0 60000 65536"/>
                  <a:gd name="T9" fmla="*/ 0 w 21509"/>
                  <a:gd name="T10" fmla="*/ 0 h 14870"/>
                  <a:gd name="T11" fmla="*/ 21509 w 21509"/>
                  <a:gd name="T12" fmla="*/ 14870 h 14870"/>
                </a:gdLst>
                <a:ahLst/>
                <a:cxnLst>
                  <a:cxn ang="T6">
                    <a:pos x="T0" y="T1"/>
                  </a:cxn>
                  <a:cxn ang="T7">
                    <a:pos x="T2" y="T3"/>
                  </a:cxn>
                  <a:cxn ang="T8">
                    <a:pos x="T4" y="T5"/>
                  </a:cxn>
                </a:cxnLst>
                <a:rect l="T9" t="T10" r="T11" b="T12"/>
                <a:pathLst>
                  <a:path w="21509" h="14870" fill="none" extrusionOk="0">
                    <a:moveTo>
                      <a:pt x="15666" y="0"/>
                    </a:moveTo>
                    <a:cubicBezTo>
                      <a:pt x="19005" y="3517"/>
                      <a:pt x="21062" y="8056"/>
                      <a:pt x="21508" y="12885"/>
                    </a:cubicBezTo>
                  </a:path>
                  <a:path w="21509" h="14870" stroke="0" extrusionOk="0">
                    <a:moveTo>
                      <a:pt x="15666" y="0"/>
                    </a:moveTo>
                    <a:cubicBezTo>
                      <a:pt x="19005" y="3517"/>
                      <a:pt x="21062" y="8056"/>
                      <a:pt x="21508" y="12885"/>
                    </a:cubicBezTo>
                    <a:lnTo>
                      <a:pt x="0" y="14870"/>
                    </a:lnTo>
                    <a:close/>
                  </a:path>
                </a:pathLst>
              </a:custGeom>
              <a:noFill/>
              <a:ln w="28575">
                <a:solidFill>
                  <a:srgbClr val="00FF00"/>
                </a:solidFill>
                <a:round/>
                <a:headEnd/>
                <a:tailEnd/>
              </a:ln>
            </p:spPr>
            <p:txBody>
              <a:bodyPr rot="10800000" wrap="none" anchor="ctr"/>
              <a:lstStyle/>
              <a:p>
                <a:endParaRPr lang="it-IT"/>
              </a:p>
            </p:txBody>
          </p:sp>
          <p:sp>
            <p:nvSpPr>
              <p:cNvPr id="196" name="Arc 133"/>
              <p:cNvSpPr>
                <a:spLocks/>
              </p:cNvSpPr>
              <p:nvPr/>
            </p:nvSpPr>
            <p:spPr bwMode="auto">
              <a:xfrm flipH="1">
                <a:off x="2188" y="3098"/>
                <a:ext cx="69" cy="171"/>
              </a:xfrm>
              <a:custGeom>
                <a:avLst/>
                <a:gdLst>
                  <a:gd name="T0" fmla="*/ 0 w 20287"/>
                  <a:gd name="T1" fmla="*/ 0 h 12941"/>
                  <a:gd name="T2" fmla="*/ 0 w 20287"/>
                  <a:gd name="T3" fmla="*/ 0 h 12941"/>
                  <a:gd name="T4" fmla="*/ 0 w 20287"/>
                  <a:gd name="T5" fmla="*/ 0 h 12941"/>
                  <a:gd name="T6" fmla="*/ 0 60000 65536"/>
                  <a:gd name="T7" fmla="*/ 0 60000 65536"/>
                  <a:gd name="T8" fmla="*/ 0 60000 65536"/>
                  <a:gd name="T9" fmla="*/ 0 w 20287"/>
                  <a:gd name="T10" fmla="*/ 0 h 12941"/>
                  <a:gd name="T11" fmla="*/ 20287 w 20287"/>
                  <a:gd name="T12" fmla="*/ 12941 h 12941"/>
                </a:gdLst>
                <a:ahLst/>
                <a:cxnLst>
                  <a:cxn ang="T6">
                    <a:pos x="T0" y="T1"/>
                  </a:cxn>
                  <a:cxn ang="T7">
                    <a:pos x="T2" y="T3"/>
                  </a:cxn>
                  <a:cxn ang="T8">
                    <a:pos x="T4" y="T5"/>
                  </a:cxn>
                </a:cxnLst>
                <a:rect l="T9" t="T10" r="T11" b="T12"/>
                <a:pathLst>
                  <a:path w="20287" h="12941" fill="none" extrusionOk="0">
                    <a:moveTo>
                      <a:pt x="17294" y="-1"/>
                    </a:moveTo>
                    <a:cubicBezTo>
                      <a:pt x="18555" y="1686"/>
                      <a:pt x="19564" y="3547"/>
                      <a:pt x="20287" y="5525"/>
                    </a:cubicBezTo>
                  </a:path>
                  <a:path w="20287" h="12941" stroke="0" extrusionOk="0">
                    <a:moveTo>
                      <a:pt x="17294" y="-1"/>
                    </a:moveTo>
                    <a:cubicBezTo>
                      <a:pt x="18555" y="1686"/>
                      <a:pt x="19564" y="3547"/>
                      <a:pt x="20287" y="5525"/>
                    </a:cubicBezTo>
                    <a:lnTo>
                      <a:pt x="0" y="12941"/>
                    </a:lnTo>
                    <a:close/>
                  </a:path>
                </a:pathLst>
              </a:custGeom>
              <a:noFill/>
              <a:ln w="28575">
                <a:solidFill>
                  <a:srgbClr val="00FF00"/>
                </a:solidFill>
                <a:round/>
                <a:headEnd/>
                <a:tailEnd/>
              </a:ln>
            </p:spPr>
            <p:txBody>
              <a:bodyPr wrap="none" anchor="ctr"/>
              <a:lstStyle/>
              <a:p>
                <a:endParaRPr lang="it-IT"/>
              </a:p>
            </p:txBody>
          </p:sp>
          <p:sp>
            <p:nvSpPr>
              <p:cNvPr id="197" name="Arc 134"/>
              <p:cNvSpPr>
                <a:spLocks/>
              </p:cNvSpPr>
              <p:nvPr/>
            </p:nvSpPr>
            <p:spPr bwMode="auto">
              <a:xfrm flipH="1">
                <a:off x="2197" y="3077"/>
                <a:ext cx="25" cy="168"/>
              </a:xfrm>
              <a:custGeom>
                <a:avLst/>
                <a:gdLst>
                  <a:gd name="T0" fmla="*/ 0 w 22497"/>
                  <a:gd name="T1" fmla="*/ 0 h 21600"/>
                  <a:gd name="T2" fmla="*/ 0 w 22497"/>
                  <a:gd name="T3" fmla="*/ 0 h 21600"/>
                  <a:gd name="T4" fmla="*/ 0 w 22497"/>
                  <a:gd name="T5" fmla="*/ 0 h 21600"/>
                  <a:gd name="T6" fmla="*/ 0 60000 65536"/>
                  <a:gd name="T7" fmla="*/ 0 60000 65536"/>
                  <a:gd name="T8" fmla="*/ 0 60000 65536"/>
                  <a:gd name="T9" fmla="*/ 0 w 22497"/>
                  <a:gd name="T10" fmla="*/ 0 h 21600"/>
                  <a:gd name="T11" fmla="*/ 22497 w 22497"/>
                  <a:gd name="T12" fmla="*/ 21600 h 21600"/>
                </a:gdLst>
                <a:ahLst/>
                <a:cxnLst>
                  <a:cxn ang="T6">
                    <a:pos x="T0" y="T1"/>
                  </a:cxn>
                  <a:cxn ang="T7">
                    <a:pos x="T2" y="T3"/>
                  </a:cxn>
                  <a:cxn ang="T8">
                    <a:pos x="T4" y="T5"/>
                  </a:cxn>
                </a:cxnLst>
                <a:rect l="T9" t="T10" r="T11" b="T12"/>
                <a:pathLst>
                  <a:path w="22497" h="21600" fill="none" extrusionOk="0">
                    <a:moveTo>
                      <a:pt x="0" y="3189"/>
                    </a:moveTo>
                    <a:cubicBezTo>
                      <a:pt x="3398" y="1103"/>
                      <a:pt x="7308" y="-1"/>
                      <a:pt x="11296" y="0"/>
                    </a:cubicBezTo>
                    <a:cubicBezTo>
                      <a:pt x="15245" y="0"/>
                      <a:pt x="19119" y="1082"/>
                      <a:pt x="22496" y="3131"/>
                    </a:cubicBezTo>
                  </a:path>
                  <a:path w="22497" h="21600" stroke="0" extrusionOk="0">
                    <a:moveTo>
                      <a:pt x="0" y="3189"/>
                    </a:moveTo>
                    <a:cubicBezTo>
                      <a:pt x="3398" y="1103"/>
                      <a:pt x="7308" y="-1"/>
                      <a:pt x="11296" y="0"/>
                    </a:cubicBezTo>
                    <a:cubicBezTo>
                      <a:pt x="15245" y="0"/>
                      <a:pt x="19119" y="1082"/>
                      <a:pt x="22496" y="3131"/>
                    </a:cubicBezTo>
                    <a:lnTo>
                      <a:pt x="11296" y="21600"/>
                    </a:lnTo>
                    <a:close/>
                  </a:path>
                </a:pathLst>
              </a:custGeom>
              <a:noFill/>
              <a:ln w="28575">
                <a:solidFill>
                  <a:srgbClr val="00FF00"/>
                </a:solidFill>
                <a:round/>
                <a:headEnd/>
                <a:tailEnd/>
              </a:ln>
            </p:spPr>
            <p:txBody>
              <a:bodyPr wrap="none" anchor="ctr"/>
              <a:lstStyle/>
              <a:p>
                <a:endParaRPr lang="it-IT"/>
              </a:p>
            </p:txBody>
          </p:sp>
          <p:sp>
            <p:nvSpPr>
              <p:cNvPr id="198" name="Arc 135"/>
              <p:cNvSpPr>
                <a:spLocks/>
              </p:cNvSpPr>
              <p:nvPr/>
            </p:nvSpPr>
            <p:spPr bwMode="auto">
              <a:xfrm flipH="1" flipV="1">
                <a:off x="2232" y="3149"/>
                <a:ext cx="98" cy="168"/>
              </a:xfrm>
              <a:custGeom>
                <a:avLst/>
                <a:gdLst>
                  <a:gd name="T0" fmla="*/ 0 w 21509"/>
                  <a:gd name="T1" fmla="*/ 0 h 14870"/>
                  <a:gd name="T2" fmla="*/ 0 w 21509"/>
                  <a:gd name="T3" fmla="*/ 0 h 14870"/>
                  <a:gd name="T4" fmla="*/ 0 w 21509"/>
                  <a:gd name="T5" fmla="*/ 0 h 14870"/>
                  <a:gd name="T6" fmla="*/ 0 60000 65536"/>
                  <a:gd name="T7" fmla="*/ 0 60000 65536"/>
                  <a:gd name="T8" fmla="*/ 0 60000 65536"/>
                  <a:gd name="T9" fmla="*/ 0 w 21509"/>
                  <a:gd name="T10" fmla="*/ 0 h 14870"/>
                  <a:gd name="T11" fmla="*/ 21509 w 21509"/>
                  <a:gd name="T12" fmla="*/ 14870 h 14870"/>
                </a:gdLst>
                <a:ahLst/>
                <a:cxnLst>
                  <a:cxn ang="T6">
                    <a:pos x="T0" y="T1"/>
                  </a:cxn>
                  <a:cxn ang="T7">
                    <a:pos x="T2" y="T3"/>
                  </a:cxn>
                  <a:cxn ang="T8">
                    <a:pos x="T4" y="T5"/>
                  </a:cxn>
                </a:cxnLst>
                <a:rect l="T9" t="T10" r="T11" b="T12"/>
                <a:pathLst>
                  <a:path w="21509" h="14870" fill="none" extrusionOk="0">
                    <a:moveTo>
                      <a:pt x="15666" y="0"/>
                    </a:moveTo>
                    <a:cubicBezTo>
                      <a:pt x="19005" y="3517"/>
                      <a:pt x="21062" y="8056"/>
                      <a:pt x="21508" y="12885"/>
                    </a:cubicBezTo>
                  </a:path>
                  <a:path w="21509" h="14870" stroke="0" extrusionOk="0">
                    <a:moveTo>
                      <a:pt x="15666" y="0"/>
                    </a:moveTo>
                    <a:cubicBezTo>
                      <a:pt x="19005" y="3517"/>
                      <a:pt x="21062" y="8056"/>
                      <a:pt x="21508" y="12885"/>
                    </a:cubicBezTo>
                    <a:lnTo>
                      <a:pt x="0" y="14870"/>
                    </a:lnTo>
                    <a:close/>
                  </a:path>
                </a:pathLst>
              </a:custGeom>
              <a:noFill/>
              <a:ln w="28575">
                <a:solidFill>
                  <a:srgbClr val="00FF00"/>
                </a:solidFill>
                <a:round/>
                <a:headEnd/>
                <a:tailEnd/>
              </a:ln>
            </p:spPr>
            <p:txBody>
              <a:bodyPr rot="10800000" wrap="none" anchor="ctr"/>
              <a:lstStyle/>
              <a:p>
                <a:endParaRPr lang="it-IT"/>
              </a:p>
            </p:txBody>
          </p:sp>
          <p:sp>
            <p:nvSpPr>
              <p:cNvPr id="199" name="Arc 136"/>
              <p:cNvSpPr>
                <a:spLocks/>
              </p:cNvSpPr>
              <p:nvPr/>
            </p:nvSpPr>
            <p:spPr bwMode="auto">
              <a:xfrm>
                <a:off x="2163" y="3103"/>
                <a:ext cx="69" cy="171"/>
              </a:xfrm>
              <a:custGeom>
                <a:avLst/>
                <a:gdLst>
                  <a:gd name="T0" fmla="*/ 0 w 20287"/>
                  <a:gd name="T1" fmla="*/ 0 h 12941"/>
                  <a:gd name="T2" fmla="*/ 0 w 20287"/>
                  <a:gd name="T3" fmla="*/ 0 h 12941"/>
                  <a:gd name="T4" fmla="*/ 0 w 20287"/>
                  <a:gd name="T5" fmla="*/ 0 h 12941"/>
                  <a:gd name="T6" fmla="*/ 0 60000 65536"/>
                  <a:gd name="T7" fmla="*/ 0 60000 65536"/>
                  <a:gd name="T8" fmla="*/ 0 60000 65536"/>
                  <a:gd name="T9" fmla="*/ 0 w 20287"/>
                  <a:gd name="T10" fmla="*/ 0 h 12941"/>
                  <a:gd name="T11" fmla="*/ 20287 w 20287"/>
                  <a:gd name="T12" fmla="*/ 12941 h 12941"/>
                </a:gdLst>
                <a:ahLst/>
                <a:cxnLst>
                  <a:cxn ang="T6">
                    <a:pos x="T0" y="T1"/>
                  </a:cxn>
                  <a:cxn ang="T7">
                    <a:pos x="T2" y="T3"/>
                  </a:cxn>
                  <a:cxn ang="T8">
                    <a:pos x="T4" y="T5"/>
                  </a:cxn>
                </a:cxnLst>
                <a:rect l="T9" t="T10" r="T11" b="T12"/>
                <a:pathLst>
                  <a:path w="20287" h="12941" fill="none" extrusionOk="0">
                    <a:moveTo>
                      <a:pt x="17294" y="-1"/>
                    </a:moveTo>
                    <a:cubicBezTo>
                      <a:pt x="18555" y="1686"/>
                      <a:pt x="19564" y="3547"/>
                      <a:pt x="20287" y="5525"/>
                    </a:cubicBezTo>
                  </a:path>
                  <a:path w="20287" h="12941" stroke="0" extrusionOk="0">
                    <a:moveTo>
                      <a:pt x="17294" y="-1"/>
                    </a:moveTo>
                    <a:cubicBezTo>
                      <a:pt x="18555" y="1686"/>
                      <a:pt x="19564" y="3547"/>
                      <a:pt x="20287" y="5525"/>
                    </a:cubicBezTo>
                    <a:lnTo>
                      <a:pt x="0" y="12941"/>
                    </a:lnTo>
                    <a:close/>
                  </a:path>
                </a:pathLst>
              </a:custGeom>
              <a:noFill/>
              <a:ln w="28575">
                <a:solidFill>
                  <a:srgbClr val="00FF00"/>
                </a:solidFill>
                <a:round/>
                <a:headEnd/>
                <a:tailEnd/>
              </a:ln>
            </p:spPr>
            <p:txBody>
              <a:bodyPr wrap="none" anchor="ctr"/>
              <a:lstStyle/>
              <a:p>
                <a:endParaRPr lang="it-IT"/>
              </a:p>
            </p:txBody>
          </p:sp>
        </p:grpSp>
        <p:sp>
          <p:nvSpPr>
            <p:cNvPr id="193" name="Oval 28"/>
            <p:cNvSpPr>
              <a:spLocks noChangeArrowheads="1"/>
            </p:cNvSpPr>
            <p:nvPr/>
          </p:nvSpPr>
          <p:spPr bwMode="auto">
            <a:xfrm>
              <a:off x="2591842" y="3068067"/>
              <a:ext cx="107950" cy="107950"/>
            </a:xfrm>
            <a:prstGeom prst="ellipse">
              <a:avLst/>
            </a:prstGeom>
            <a:solidFill>
              <a:srgbClr val="FFFF00"/>
            </a:solidFill>
            <a:ln w="9525">
              <a:solidFill>
                <a:srgbClr val="00FF00"/>
              </a:solidFill>
              <a:round/>
              <a:headEnd/>
              <a:tailEnd/>
            </a:ln>
          </p:spPr>
          <p:txBody>
            <a:bodyPr wrap="none" anchor="ctr"/>
            <a:lstStyle/>
            <a:p>
              <a:pPr eaLnBrk="0" hangingPunct="0">
                <a:spcBef>
                  <a:spcPct val="20000"/>
                </a:spcBef>
                <a:buClr>
                  <a:schemeClr val="accent1"/>
                </a:buClr>
              </a:pPr>
              <a:endParaRPr kumimoji="1" lang="en-US" sz="3200">
                <a:solidFill>
                  <a:schemeClr val="bg1"/>
                </a:solidFill>
                <a:latin typeface="Helvetica" pitchFamily="34" charset="0"/>
              </a:endParaRPr>
            </a:p>
          </p:txBody>
        </p:sp>
      </p:grpSp>
      <p:grpSp>
        <p:nvGrpSpPr>
          <p:cNvPr id="29" name="Group 131"/>
          <p:cNvGrpSpPr>
            <a:grpSpLocks/>
          </p:cNvGrpSpPr>
          <p:nvPr/>
        </p:nvGrpSpPr>
        <p:grpSpPr bwMode="auto">
          <a:xfrm>
            <a:off x="6310881" y="2301154"/>
            <a:ext cx="541337" cy="288925"/>
            <a:chOff x="2090" y="3077"/>
            <a:chExt cx="240" cy="240"/>
          </a:xfrm>
        </p:grpSpPr>
        <p:sp>
          <p:nvSpPr>
            <p:cNvPr id="206" name="Arc 132"/>
            <p:cNvSpPr>
              <a:spLocks/>
            </p:cNvSpPr>
            <p:nvPr/>
          </p:nvSpPr>
          <p:spPr bwMode="auto">
            <a:xfrm flipV="1">
              <a:off x="2090" y="3147"/>
              <a:ext cx="98" cy="168"/>
            </a:xfrm>
            <a:custGeom>
              <a:avLst/>
              <a:gdLst>
                <a:gd name="T0" fmla="*/ 0 w 21509"/>
                <a:gd name="T1" fmla="*/ 0 h 14870"/>
                <a:gd name="T2" fmla="*/ 0 w 21509"/>
                <a:gd name="T3" fmla="*/ 0 h 14870"/>
                <a:gd name="T4" fmla="*/ 0 w 21509"/>
                <a:gd name="T5" fmla="*/ 0 h 14870"/>
                <a:gd name="T6" fmla="*/ 0 60000 65536"/>
                <a:gd name="T7" fmla="*/ 0 60000 65536"/>
                <a:gd name="T8" fmla="*/ 0 60000 65536"/>
                <a:gd name="T9" fmla="*/ 0 w 21509"/>
                <a:gd name="T10" fmla="*/ 0 h 14870"/>
                <a:gd name="T11" fmla="*/ 21509 w 21509"/>
                <a:gd name="T12" fmla="*/ 14870 h 14870"/>
              </a:gdLst>
              <a:ahLst/>
              <a:cxnLst>
                <a:cxn ang="T6">
                  <a:pos x="T0" y="T1"/>
                </a:cxn>
                <a:cxn ang="T7">
                  <a:pos x="T2" y="T3"/>
                </a:cxn>
                <a:cxn ang="T8">
                  <a:pos x="T4" y="T5"/>
                </a:cxn>
              </a:cxnLst>
              <a:rect l="T9" t="T10" r="T11" b="T12"/>
              <a:pathLst>
                <a:path w="21509" h="14870" fill="none" extrusionOk="0">
                  <a:moveTo>
                    <a:pt x="15666" y="0"/>
                  </a:moveTo>
                  <a:cubicBezTo>
                    <a:pt x="19005" y="3517"/>
                    <a:pt x="21062" y="8056"/>
                    <a:pt x="21508" y="12885"/>
                  </a:cubicBezTo>
                </a:path>
                <a:path w="21509" h="14870" stroke="0" extrusionOk="0">
                  <a:moveTo>
                    <a:pt x="15666" y="0"/>
                  </a:moveTo>
                  <a:cubicBezTo>
                    <a:pt x="19005" y="3517"/>
                    <a:pt x="21062" y="8056"/>
                    <a:pt x="21508" y="12885"/>
                  </a:cubicBezTo>
                  <a:lnTo>
                    <a:pt x="0" y="14870"/>
                  </a:lnTo>
                  <a:close/>
                </a:path>
              </a:pathLst>
            </a:custGeom>
            <a:noFill/>
            <a:ln w="28575">
              <a:solidFill>
                <a:srgbClr val="FF0000"/>
              </a:solidFill>
              <a:round/>
              <a:headEnd/>
              <a:tailEnd/>
            </a:ln>
          </p:spPr>
          <p:txBody>
            <a:bodyPr rot="10800000" wrap="none" anchor="ctr"/>
            <a:lstStyle/>
            <a:p>
              <a:endParaRPr lang="it-IT">
                <a:solidFill>
                  <a:srgbClr val="FF0000"/>
                </a:solidFill>
              </a:endParaRPr>
            </a:p>
          </p:txBody>
        </p:sp>
        <p:sp>
          <p:nvSpPr>
            <p:cNvPr id="207" name="Arc 133"/>
            <p:cNvSpPr>
              <a:spLocks/>
            </p:cNvSpPr>
            <p:nvPr/>
          </p:nvSpPr>
          <p:spPr bwMode="auto">
            <a:xfrm flipH="1">
              <a:off x="2188" y="3098"/>
              <a:ext cx="69" cy="171"/>
            </a:xfrm>
            <a:custGeom>
              <a:avLst/>
              <a:gdLst>
                <a:gd name="T0" fmla="*/ 0 w 20287"/>
                <a:gd name="T1" fmla="*/ 0 h 12941"/>
                <a:gd name="T2" fmla="*/ 0 w 20287"/>
                <a:gd name="T3" fmla="*/ 0 h 12941"/>
                <a:gd name="T4" fmla="*/ 0 w 20287"/>
                <a:gd name="T5" fmla="*/ 0 h 12941"/>
                <a:gd name="T6" fmla="*/ 0 60000 65536"/>
                <a:gd name="T7" fmla="*/ 0 60000 65536"/>
                <a:gd name="T8" fmla="*/ 0 60000 65536"/>
                <a:gd name="T9" fmla="*/ 0 w 20287"/>
                <a:gd name="T10" fmla="*/ 0 h 12941"/>
                <a:gd name="T11" fmla="*/ 20287 w 20287"/>
                <a:gd name="T12" fmla="*/ 12941 h 12941"/>
              </a:gdLst>
              <a:ahLst/>
              <a:cxnLst>
                <a:cxn ang="T6">
                  <a:pos x="T0" y="T1"/>
                </a:cxn>
                <a:cxn ang="T7">
                  <a:pos x="T2" y="T3"/>
                </a:cxn>
                <a:cxn ang="T8">
                  <a:pos x="T4" y="T5"/>
                </a:cxn>
              </a:cxnLst>
              <a:rect l="T9" t="T10" r="T11" b="T12"/>
              <a:pathLst>
                <a:path w="20287" h="12941" fill="none" extrusionOk="0">
                  <a:moveTo>
                    <a:pt x="17294" y="-1"/>
                  </a:moveTo>
                  <a:cubicBezTo>
                    <a:pt x="18555" y="1686"/>
                    <a:pt x="19564" y="3547"/>
                    <a:pt x="20287" y="5525"/>
                  </a:cubicBezTo>
                </a:path>
                <a:path w="20287" h="12941" stroke="0" extrusionOk="0">
                  <a:moveTo>
                    <a:pt x="17294" y="-1"/>
                  </a:moveTo>
                  <a:cubicBezTo>
                    <a:pt x="18555" y="1686"/>
                    <a:pt x="19564" y="3547"/>
                    <a:pt x="20287" y="5525"/>
                  </a:cubicBezTo>
                  <a:lnTo>
                    <a:pt x="0" y="12941"/>
                  </a:lnTo>
                  <a:close/>
                </a:path>
              </a:pathLst>
            </a:custGeom>
            <a:noFill/>
            <a:ln w="28575">
              <a:solidFill>
                <a:srgbClr val="FF0000"/>
              </a:solidFill>
              <a:round/>
              <a:headEnd/>
              <a:tailEnd/>
            </a:ln>
          </p:spPr>
          <p:txBody>
            <a:bodyPr wrap="none" anchor="ctr"/>
            <a:lstStyle/>
            <a:p>
              <a:endParaRPr lang="it-IT">
                <a:solidFill>
                  <a:srgbClr val="FF0000"/>
                </a:solidFill>
              </a:endParaRPr>
            </a:p>
          </p:txBody>
        </p:sp>
        <p:sp>
          <p:nvSpPr>
            <p:cNvPr id="208" name="Arc 134"/>
            <p:cNvSpPr>
              <a:spLocks/>
            </p:cNvSpPr>
            <p:nvPr/>
          </p:nvSpPr>
          <p:spPr bwMode="auto">
            <a:xfrm flipH="1">
              <a:off x="2197" y="3077"/>
              <a:ext cx="25" cy="168"/>
            </a:xfrm>
            <a:custGeom>
              <a:avLst/>
              <a:gdLst>
                <a:gd name="T0" fmla="*/ 0 w 22497"/>
                <a:gd name="T1" fmla="*/ 0 h 21600"/>
                <a:gd name="T2" fmla="*/ 0 w 22497"/>
                <a:gd name="T3" fmla="*/ 0 h 21600"/>
                <a:gd name="T4" fmla="*/ 0 w 22497"/>
                <a:gd name="T5" fmla="*/ 0 h 21600"/>
                <a:gd name="T6" fmla="*/ 0 60000 65536"/>
                <a:gd name="T7" fmla="*/ 0 60000 65536"/>
                <a:gd name="T8" fmla="*/ 0 60000 65536"/>
                <a:gd name="T9" fmla="*/ 0 w 22497"/>
                <a:gd name="T10" fmla="*/ 0 h 21600"/>
                <a:gd name="T11" fmla="*/ 22497 w 22497"/>
                <a:gd name="T12" fmla="*/ 21600 h 21600"/>
              </a:gdLst>
              <a:ahLst/>
              <a:cxnLst>
                <a:cxn ang="T6">
                  <a:pos x="T0" y="T1"/>
                </a:cxn>
                <a:cxn ang="T7">
                  <a:pos x="T2" y="T3"/>
                </a:cxn>
                <a:cxn ang="T8">
                  <a:pos x="T4" y="T5"/>
                </a:cxn>
              </a:cxnLst>
              <a:rect l="T9" t="T10" r="T11" b="T12"/>
              <a:pathLst>
                <a:path w="22497" h="21600" fill="none" extrusionOk="0">
                  <a:moveTo>
                    <a:pt x="0" y="3189"/>
                  </a:moveTo>
                  <a:cubicBezTo>
                    <a:pt x="3398" y="1103"/>
                    <a:pt x="7308" y="-1"/>
                    <a:pt x="11296" y="0"/>
                  </a:cubicBezTo>
                  <a:cubicBezTo>
                    <a:pt x="15245" y="0"/>
                    <a:pt x="19119" y="1082"/>
                    <a:pt x="22496" y="3131"/>
                  </a:cubicBezTo>
                </a:path>
                <a:path w="22497" h="21600" stroke="0" extrusionOk="0">
                  <a:moveTo>
                    <a:pt x="0" y="3189"/>
                  </a:moveTo>
                  <a:cubicBezTo>
                    <a:pt x="3398" y="1103"/>
                    <a:pt x="7308" y="-1"/>
                    <a:pt x="11296" y="0"/>
                  </a:cubicBezTo>
                  <a:cubicBezTo>
                    <a:pt x="15245" y="0"/>
                    <a:pt x="19119" y="1082"/>
                    <a:pt x="22496" y="3131"/>
                  </a:cubicBezTo>
                  <a:lnTo>
                    <a:pt x="11296" y="21600"/>
                  </a:lnTo>
                  <a:close/>
                </a:path>
              </a:pathLst>
            </a:custGeom>
            <a:noFill/>
            <a:ln w="28575">
              <a:solidFill>
                <a:srgbClr val="FF0000"/>
              </a:solidFill>
              <a:round/>
              <a:headEnd/>
              <a:tailEnd/>
            </a:ln>
          </p:spPr>
          <p:txBody>
            <a:bodyPr wrap="none" anchor="ctr"/>
            <a:lstStyle/>
            <a:p>
              <a:endParaRPr lang="it-IT">
                <a:solidFill>
                  <a:srgbClr val="FF0000"/>
                </a:solidFill>
              </a:endParaRPr>
            </a:p>
          </p:txBody>
        </p:sp>
        <p:sp>
          <p:nvSpPr>
            <p:cNvPr id="209" name="Arc 135"/>
            <p:cNvSpPr>
              <a:spLocks/>
            </p:cNvSpPr>
            <p:nvPr/>
          </p:nvSpPr>
          <p:spPr bwMode="auto">
            <a:xfrm flipH="1" flipV="1">
              <a:off x="2232" y="3149"/>
              <a:ext cx="98" cy="168"/>
            </a:xfrm>
            <a:custGeom>
              <a:avLst/>
              <a:gdLst>
                <a:gd name="T0" fmla="*/ 0 w 21509"/>
                <a:gd name="T1" fmla="*/ 0 h 14870"/>
                <a:gd name="T2" fmla="*/ 0 w 21509"/>
                <a:gd name="T3" fmla="*/ 0 h 14870"/>
                <a:gd name="T4" fmla="*/ 0 w 21509"/>
                <a:gd name="T5" fmla="*/ 0 h 14870"/>
                <a:gd name="T6" fmla="*/ 0 60000 65536"/>
                <a:gd name="T7" fmla="*/ 0 60000 65536"/>
                <a:gd name="T8" fmla="*/ 0 60000 65536"/>
                <a:gd name="T9" fmla="*/ 0 w 21509"/>
                <a:gd name="T10" fmla="*/ 0 h 14870"/>
                <a:gd name="T11" fmla="*/ 21509 w 21509"/>
                <a:gd name="T12" fmla="*/ 14870 h 14870"/>
              </a:gdLst>
              <a:ahLst/>
              <a:cxnLst>
                <a:cxn ang="T6">
                  <a:pos x="T0" y="T1"/>
                </a:cxn>
                <a:cxn ang="T7">
                  <a:pos x="T2" y="T3"/>
                </a:cxn>
                <a:cxn ang="T8">
                  <a:pos x="T4" y="T5"/>
                </a:cxn>
              </a:cxnLst>
              <a:rect l="T9" t="T10" r="T11" b="T12"/>
              <a:pathLst>
                <a:path w="21509" h="14870" fill="none" extrusionOk="0">
                  <a:moveTo>
                    <a:pt x="15666" y="0"/>
                  </a:moveTo>
                  <a:cubicBezTo>
                    <a:pt x="19005" y="3517"/>
                    <a:pt x="21062" y="8056"/>
                    <a:pt x="21508" y="12885"/>
                  </a:cubicBezTo>
                </a:path>
                <a:path w="21509" h="14870" stroke="0" extrusionOk="0">
                  <a:moveTo>
                    <a:pt x="15666" y="0"/>
                  </a:moveTo>
                  <a:cubicBezTo>
                    <a:pt x="19005" y="3517"/>
                    <a:pt x="21062" y="8056"/>
                    <a:pt x="21508" y="12885"/>
                  </a:cubicBezTo>
                  <a:lnTo>
                    <a:pt x="0" y="14870"/>
                  </a:lnTo>
                  <a:close/>
                </a:path>
              </a:pathLst>
            </a:custGeom>
            <a:noFill/>
            <a:ln w="28575">
              <a:solidFill>
                <a:srgbClr val="FF0000"/>
              </a:solidFill>
              <a:round/>
              <a:headEnd/>
              <a:tailEnd/>
            </a:ln>
          </p:spPr>
          <p:txBody>
            <a:bodyPr rot="10800000" wrap="none" anchor="ctr"/>
            <a:lstStyle/>
            <a:p>
              <a:endParaRPr lang="it-IT">
                <a:solidFill>
                  <a:srgbClr val="FF0000"/>
                </a:solidFill>
              </a:endParaRPr>
            </a:p>
          </p:txBody>
        </p:sp>
        <p:sp>
          <p:nvSpPr>
            <p:cNvPr id="210" name="Arc 136"/>
            <p:cNvSpPr>
              <a:spLocks/>
            </p:cNvSpPr>
            <p:nvPr/>
          </p:nvSpPr>
          <p:spPr bwMode="auto">
            <a:xfrm>
              <a:off x="2163" y="3103"/>
              <a:ext cx="69" cy="171"/>
            </a:xfrm>
            <a:custGeom>
              <a:avLst/>
              <a:gdLst>
                <a:gd name="T0" fmla="*/ 0 w 20287"/>
                <a:gd name="T1" fmla="*/ 0 h 12941"/>
                <a:gd name="T2" fmla="*/ 0 w 20287"/>
                <a:gd name="T3" fmla="*/ 0 h 12941"/>
                <a:gd name="T4" fmla="*/ 0 w 20287"/>
                <a:gd name="T5" fmla="*/ 0 h 12941"/>
                <a:gd name="T6" fmla="*/ 0 60000 65536"/>
                <a:gd name="T7" fmla="*/ 0 60000 65536"/>
                <a:gd name="T8" fmla="*/ 0 60000 65536"/>
                <a:gd name="T9" fmla="*/ 0 w 20287"/>
                <a:gd name="T10" fmla="*/ 0 h 12941"/>
                <a:gd name="T11" fmla="*/ 20287 w 20287"/>
                <a:gd name="T12" fmla="*/ 12941 h 12941"/>
              </a:gdLst>
              <a:ahLst/>
              <a:cxnLst>
                <a:cxn ang="T6">
                  <a:pos x="T0" y="T1"/>
                </a:cxn>
                <a:cxn ang="T7">
                  <a:pos x="T2" y="T3"/>
                </a:cxn>
                <a:cxn ang="T8">
                  <a:pos x="T4" y="T5"/>
                </a:cxn>
              </a:cxnLst>
              <a:rect l="T9" t="T10" r="T11" b="T12"/>
              <a:pathLst>
                <a:path w="20287" h="12941" fill="none" extrusionOk="0">
                  <a:moveTo>
                    <a:pt x="17294" y="-1"/>
                  </a:moveTo>
                  <a:cubicBezTo>
                    <a:pt x="18555" y="1686"/>
                    <a:pt x="19564" y="3547"/>
                    <a:pt x="20287" y="5525"/>
                  </a:cubicBezTo>
                </a:path>
                <a:path w="20287" h="12941" stroke="0" extrusionOk="0">
                  <a:moveTo>
                    <a:pt x="17294" y="-1"/>
                  </a:moveTo>
                  <a:cubicBezTo>
                    <a:pt x="18555" y="1686"/>
                    <a:pt x="19564" y="3547"/>
                    <a:pt x="20287" y="5525"/>
                  </a:cubicBezTo>
                  <a:lnTo>
                    <a:pt x="0" y="12941"/>
                  </a:lnTo>
                  <a:close/>
                </a:path>
              </a:pathLst>
            </a:custGeom>
            <a:noFill/>
            <a:ln w="28575">
              <a:solidFill>
                <a:srgbClr val="FF0000"/>
              </a:solidFill>
              <a:round/>
              <a:headEnd/>
              <a:tailEnd/>
            </a:ln>
          </p:spPr>
          <p:txBody>
            <a:bodyPr wrap="none" anchor="ctr"/>
            <a:lstStyle/>
            <a:p>
              <a:endParaRPr lang="it-IT">
                <a:solidFill>
                  <a:srgbClr val="FF0000"/>
                </a:solidFill>
              </a:endParaRPr>
            </a:p>
          </p:txBody>
        </p:sp>
      </p:grpSp>
      <p:grpSp>
        <p:nvGrpSpPr>
          <p:cNvPr id="30" name="Group 131"/>
          <p:cNvGrpSpPr>
            <a:grpSpLocks/>
          </p:cNvGrpSpPr>
          <p:nvPr/>
        </p:nvGrpSpPr>
        <p:grpSpPr bwMode="auto">
          <a:xfrm>
            <a:off x="6814937" y="2301154"/>
            <a:ext cx="541337" cy="288925"/>
            <a:chOff x="2090" y="3077"/>
            <a:chExt cx="240" cy="240"/>
          </a:xfrm>
        </p:grpSpPr>
        <p:sp>
          <p:nvSpPr>
            <p:cNvPr id="215" name="Arc 132"/>
            <p:cNvSpPr>
              <a:spLocks/>
            </p:cNvSpPr>
            <p:nvPr/>
          </p:nvSpPr>
          <p:spPr bwMode="auto">
            <a:xfrm flipV="1">
              <a:off x="2090" y="3147"/>
              <a:ext cx="98" cy="168"/>
            </a:xfrm>
            <a:custGeom>
              <a:avLst/>
              <a:gdLst>
                <a:gd name="T0" fmla="*/ 0 w 21509"/>
                <a:gd name="T1" fmla="*/ 0 h 14870"/>
                <a:gd name="T2" fmla="*/ 0 w 21509"/>
                <a:gd name="T3" fmla="*/ 0 h 14870"/>
                <a:gd name="T4" fmla="*/ 0 w 21509"/>
                <a:gd name="T5" fmla="*/ 0 h 14870"/>
                <a:gd name="T6" fmla="*/ 0 60000 65536"/>
                <a:gd name="T7" fmla="*/ 0 60000 65536"/>
                <a:gd name="T8" fmla="*/ 0 60000 65536"/>
                <a:gd name="T9" fmla="*/ 0 w 21509"/>
                <a:gd name="T10" fmla="*/ 0 h 14870"/>
                <a:gd name="T11" fmla="*/ 21509 w 21509"/>
                <a:gd name="T12" fmla="*/ 14870 h 14870"/>
              </a:gdLst>
              <a:ahLst/>
              <a:cxnLst>
                <a:cxn ang="T6">
                  <a:pos x="T0" y="T1"/>
                </a:cxn>
                <a:cxn ang="T7">
                  <a:pos x="T2" y="T3"/>
                </a:cxn>
                <a:cxn ang="T8">
                  <a:pos x="T4" y="T5"/>
                </a:cxn>
              </a:cxnLst>
              <a:rect l="T9" t="T10" r="T11" b="T12"/>
              <a:pathLst>
                <a:path w="21509" h="14870" fill="none" extrusionOk="0">
                  <a:moveTo>
                    <a:pt x="15666" y="0"/>
                  </a:moveTo>
                  <a:cubicBezTo>
                    <a:pt x="19005" y="3517"/>
                    <a:pt x="21062" y="8056"/>
                    <a:pt x="21508" y="12885"/>
                  </a:cubicBezTo>
                </a:path>
                <a:path w="21509" h="14870" stroke="0" extrusionOk="0">
                  <a:moveTo>
                    <a:pt x="15666" y="0"/>
                  </a:moveTo>
                  <a:cubicBezTo>
                    <a:pt x="19005" y="3517"/>
                    <a:pt x="21062" y="8056"/>
                    <a:pt x="21508" y="12885"/>
                  </a:cubicBezTo>
                  <a:lnTo>
                    <a:pt x="0" y="14870"/>
                  </a:lnTo>
                  <a:close/>
                </a:path>
              </a:pathLst>
            </a:custGeom>
            <a:noFill/>
            <a:ln w="28575">
              <a:solidFill>
                <a:srgbClr val="FF0000"/>
              </a:solidFill>
              <a:round/>
              <a:headEnd/>
              <a:tailEnd/>
            </a:ln>
          </p:spPr>
          <p:txBody>
            <a:bodyPr rot="10800000" wrap="none" anchor="ctr"/>
            <a:lstStyle/>
            <a:p>
              <a:endParaRPr lang="it-IT">
                <a:solidFill>
                  <a:srgbClr val="FF0000"/>
                </a:solidFill>
              </a:endParaRPr>
            </a:p>
          </p:txBody>
        </p:sp>
        <p:sp>
          <p:nvSpPr>
            <p:cNvPr id="216" name="Arc 133"/>
            <p:cNvSpPr>
              <a:spLocks/>
            </p:cNvSpPr>
            <p:nvPr/>
          </p:nvSpPr>
          <p:spPr bwMode="auto">
            <a:xfrm flipH="1">
              <a:off x="2188" y="3098"/>
              <a:ext cx="69" cy="171"/>
            </a:xfrm>
            <a:custGeom>
              <a:avLst/>
              <a:gdLst>
                <a:gd name="T0" fmla="*/ 0 w 20287"/>
                <a:gd name="T1" fmla="*/ 0 h 12941"/>
                <a:gd name="T2" fmla="*/ 0 w 20287"/>
                <a:gd name="T3" fmla="*/ 0 h 12941"/>
                <a:gd name="T4" fmla="*/ 0 w 20287"/>
                <a:gd name="T5" fmla="*/ 0 h 12941"/>
                <a:gd name="T6" fmla="*/ 0 60000 65536"/>
                <a:gd name="T7" fmla="*/ 0 60000 65536"/>
                <a:gd name="T8" fmla="*/ 0 60000 65536"/>
                <a:gd name="T9" fmla="*/ 0 w 20287"/>
                <a:gd name="T10" fmla="*/ 0 h 12941"/>
                <a:gd name="T11" fmla="*/ 20287 w 20287"/>
                <a:gd name="T12" fmla="*/ 12941 h 12941"/>
              </a:gdLst>
              <a:ahLst/>
              <a:cxnLst>
                <a:cxn ang="T6">
                  <a:pos x="T0" y="T1"/>
                </a:cxn>
                <a:cxn ang="T7">
                  <a:pos x="T2" y="T3"/>
                </a:cxn>
                <a:cxn ang="T8">
                  <a:pos x="T4" y="T5"/>
                </a:cxn>
              </a:cxnLst>
              <a:rect l="T9" t="T10" r="T11" b="T12"/>
              <a:pathLst>
                <a:path w="20287" h="12941" fill="none" extrusionOk="0">
                  <a:moveTo>
                    <a:pt x="17294" y="-1"/>
                  </a:moveTo>
                  <a:cubicBezTo>
                    <a:pt x="18555" y="1686"/>
                    <a:pt x="19564" y="3547"/>
                    <a:pt x="20287" y="5525"/>
                  </a:cubicBezTo>
                </a:path>
                <a:path w="20287" h="12941" stroke="0" extrusionOk="0">
                  <a:moveTo>
                    <a:pt x="17294" y="-1"/>
                  </a:moveTo>
                  <a:cubicBezTo>
                    <a:pt x="18555" y="1686"/>
                    <a:pt x="19564" y="3547"/>
                    <a:pt x="20287" y="5525"/>
                  </a:cubicBezTo>
                  <a:lnTo>
                    <a:pt x="0" y="12941"/>
                  </a:lnTo>
                  <a:close/>
                </a:path>
              </a:pathLst>
            </a:custGeom>
            <a:noFill/>
            <a:ln w="28575">
              <a:solidFill>
                <a:srgbClr val="FF0000"/>
              </a:solidFill>
              <a:round/>
              <a:headEnd/>
              <a:tailEnd/>
            </a:ln>
          </p:spPr>
          <p:txBody>
            <a:bodyPr wrap="none" anchor="ctr"/>
            <a:lstStyle/>
            <a:p>
              <a:endParaRPr lang="it-IT">
                <a:solidFill>
                  <a:srgbClr val="FF0000"/>
                </a:solidFill>
              </a:endParaRPr>
            </a:p>
          </p:txBody>
        </p:sp>
        <p:sp>
          <p:nvSpPr>
            <p:cNvPr id="256" name="Arc 134"/>
            <p:cNvSpPr>
              <a:spLocks/>
            </p:cNvSpPr>
            <p:nvPr/>
          </p:nvSpPr>
          <p:spPr bwMode="auto">
            <a:xfrm flipH="1">
              <a:off x="2197" y="3077"/>
              <a:ext cx="25" cy="168"/>
            </a:xfrm>
            <a:custGeom>
              <a:avLst/>
              <a:gdLst>
                <a:gd name="T0" fmla="*/ 0 w 22497"/>
                <a:gd name="T1" fmla="*/ 0 h 21600"/>
                <a:gd name="T2" fmla="*/ 0 w 22497"/>
                <a:gd name="T3" fmla="*/ 0 h 21600"/>
                <a:gd name="T4" fmla="*/ 0 w 22497"/>
                <a:gd name="T5" fmla="*/ 0 h 21600"/>
                <a:gd name="T6" fmla="*/ 0 60000 65536"/>
                <a:gd name="T7" fmla="*/ 0 60000 65536"/>
                <a:gd name="T8" fmla="*/ 0 60000 65536"/>
                <a:gd name="T9" fmla="*/ 0 w 22497"/>
                <a:gd name="T10" fmla="*/ 0 h 21600"/>
                <a:gd name="T11" fmla="*/ 22497 w 22497"/>
                <a:gd name="T12" fmla="*/ 21600 h 21600"/>
              </a:gdLst>
              <a:ahLst/>
              <a:cxnLst>
                <a:cxn ang="T6">
                  <a:pos x="T0" y="T1"/>
                </a:cxn>
                <a:cxn ang="T7">
                  <a:pos x="T2" y="T3"/>
                </a:cxn>
                <a:cxn ang="T8">
                  <a:pos x="T4" y="T5"/>
                </a:cxn>
              </a:cxnLst>
              <a:rect l="T9" t="T10" r="T11" b="T12"/>
              <a:pathLst>
                <a:path w="22497" h="21600" fill="none" extrusionOk="0">
                  <a:moveTo>
                    <a:pt x="0" y="3189"/>
                  </a:moveTo>
                  <a:cubicBezTo>
                    <a:pt x="3398" y="1103"/>
                    <a:pt x="7308" y="-1"/>
                    <a:pt x="11296" y="0"/>
                  </a:cubicBezTo>
                  <a:cubicBezTo>
                    <a:pt x="15245" y="0"/>
                    <a:pt x="19119" y="1082"/>
                    <a:pt x="22496" y="3131"/>
                  </a:cubicBezTo>
                </a:path>
                <a:path w="22497" h="21600" stroke="0" extrusionOk="0">
                  <a:moveTo>
                    <a:pt x="0" y="3189"/>
                  </a:moveTo>
                  <a:cubicBezTo>
                    <a:pt x="3398" y="1103"/>
                    <a:pt x="7308" y="-1"/>
                    <a:pt x="11296" y="0"/>
                  </a:cubicBezTo>
                  <a:cubicBezTo>
                    <a:pt x="15245" y="0"/>
                    <a:pt x="19119" y="1082"/>
                    <a:pt x="22496" y="3131"/>
                  </a:cubicBezTo>
                  <a:lnTo>
                    <a:pt x="11296" y="21600"/>
                  </a:lnTo>
                  <a:close/>
                </a:path>
              </a:pathLst>
            </a:custGeom>
            <a:noFill/>
            <a:ln w="28575">
              <a:solidFill>
                <a:srgbClr val="FF0000"/>
              </a:solidFill>
              <a:round/>
              <a:headEnd/>
              <a:tailEnd/>
            </a:ln>
          </p:spPr>
          <p:txBody>
            <a:bodyPr wrap="none" anchor="ctr"/>
            <a:lstStyle/>
            <a:p>
              <a:endParaRPr lang="it-IT">
                <a:solidFill>
                  <a:srgbClr val="FF0000"/>
                </a:solidFill>
              </a:endParaRPr>
            </a:p>
          </p:txBody>
        </p:sp>
        <p:sp>
          <p:nvSpPr>
            <p:cNvPr id="257" name="Arc 135"/>
            <p:cNvSpPr>
              <a:spLocks/>
            </p:cNvSpPr>
            <p:nvPr/>
          </p:nvSpPr>
          <p:spPr bwMode="auto">
            <a:xfrm flipH="1" flipV="1">
              <a:off x="2232" y="3149"/>
              <a:ext cx="98" cy="168"/>
            </a:xfrm>
            <a:custGeom>
              <a:avLst/>
              <a:gdLst>
                <a:gd name="T0" fmla="*/ 0 w 21509"/>
                <a:gd name="T1" fmla="*/ 0 h 14870"/>
                <a:gd name="T2" fmla="*/ 0 w 21509"/>
                <a:gd name="T3" fmla="*/ 0 h 14870"/>
                <a:gd name="T4" fmla="*/ 0 w 21509"/>
                <a:gd name="T5" fmla="*/ 0 h 14870"/>
                <a:gd name="T6" fmla="*/ 0 60000 65536"/>
                <a:gd name="T7" fmla="*/ 0 60000 65536"/>
                <a:gd name="T8" fmla="*/ 0 60000 65536"/>
                <a:gd name="T9" fmla="*/ 0 w 21509"/>
                <a:gd name="T10" fmla="*/ 0 h 14870"/>
                <a:gd name="T11" fmla="*/ 21509 w 21509"/>
                <a:gd name="T12" fmla="*/ 14870 h 14870"/>
              </a:gdLst>
              <a:ahLst/>
              <a:cxnLst>
                <a:cxn ang="T6">
                  <a:pos x="T0" y="T1"/>
                </a:cxn>
                <a:cxn ang="T7">
                  <a:pos x="T2" y="T3"/>
                </a:cxn>
                <a:cxn ang="T8">
                  <a:pos x="T4" y="T5"/>
                </a:cxn>
              </a:cxnLst>
              <a:rect l="T9" t="T10" r="T11" b="T12"/>
              <a:pathLst>
                <a:path w="21509" h="14870" fill="none" extrusionOk="0">
                  <a:moveTo>
                    <a:pt x="15666" y="0"/>
                  </a:moveTo>
                  <a:cubicBezTo>
                    <a:pt x="19005" y="3517"/>
                    <a:pt x="21062" y="8056"/>
                    <a:pt x="21508" y="12885"/>
                  </a:cubicBezTo>
                </a:path>
                <a:path w="21509" h="14870" stroke="0" extrusionOk="0">
                  <a:moveTo>
                    <a:pt x="15666" y="0"/>
                  </a:moveTo>
                  <a:cubicBezTo>
                    <a:pt x="19005" y="3517"/>
                    <a:pt x="21062" y="8056"/>
                    <a:pt x="21508" y="12885"/>
                  </a:cubicBezTo>
                  <a:lnTo>
                    <a:pt x="0" y="14870"/>
                  </a:lnTo>
                  <a:close/>
                </a:path>
              </a:pathLst>
            </a:custGeom>
            <a:noFill/>
            <a:ln w="28575">
              <a:solidFill>
                <a:srgbClr val="FF0000"/>
              </a:solidFill>
              <a:round/>
              <a:headEnd/>
              <a:tailEnd/>
            </a:ln>
          </p:spPr>
          <p:txBody>
            <a:bodyPr rot="10800000" wrap="none" anchor="ctr"/>
            <a:lstStyle/>
            <a:p>
              <a:endParaRPr lang="it-IT">
                <a:solidFill>
                  <a:srgbClr val="FF0000"/>
                </a:solidFill>
              </a:endParaRPr>
            </a:p>
          </p:txBody>
        </p:sp>
        <p:sp>
          <p:nvSpPr>
            <p:cNvPr id="258" name="Arc 136"/>
            <p:cNvSpPr>
              <a:spLocks/>
            </p:cNvSpPr>
            <p:nvPr/>
          </p:nvSpPr>
          <p:spPr bwMode="auto">
            <a:xfrm>
              <a:off x="2163" y="3103"/>
              <a:ext cx="69" cy="171"/>
            </a:xfrm>
            <a:custGeom>
              <a:avLst/>
              <a:gdLst>
                <a:gd name="T0" fmla="*/ 0 w 20287"/>
                <a:gd name="T1" fmla="*/ 0 h 12941"/>
                <a:gd name="T2" fmla="*/ 0 w 20287"/>
                <a:gd name="T3" fmla="*/ 0 h 12941"/>
                <a:gd name="T4" fmla="*/ 0 w 20287"/>
                <a:gd name="T5" fmla="*/ 0 h 12941"/>
                <a:gd name="T6" fmla="*/ 0 60000 65536"/>
                <a:gd name="T7" fmla="*/ 0 60000 65536"/>
                <a:gd name="T8" fmla="*/ 0 60000 65536"/>
                <a:gd name="T9" fmla="*/ 0 w 20287"/>
                <a:gd name="T10" fmla="*/ 0 h 12941"/>
                <a:gd name="T11" fmla="*/ 20287 w 20287"/>
                <a:gd name="T12" fmla="*/ 12941 h 12941"/>
              </a:gdLst>
              <a:ahLst/>
              <a:cxnLst>
                <a:cxn ang="T6">
                  <a:pos x="T0" y="T1"/>
                </a:cxn>
                <a:cxn ang="T7">
                  <a:pos x="T2" y="T3"/>
                </a:cxn>
                <a:cxn ang="T8">
                  <a:pos x="T4" y="T5"/>
                </a:cxn>
              </a:cxnLst>
              <a:rect l="T9" t="T10" r="T11" b="T12"/>
              <a:pathLst>
                <a:path w="20287" h="12941" fill="none" extrusionOk="0">
                  <a:moveTo>
                    <a:pt x="17294" y="-1"/>
                  </a:moveTo>
                  <a:cubicBezTo>
                    <a:pt x="18555" y="1686"/>
                    <a:pt x="19564" y="3547"/>
                    <a:pt x="20287" y="5525"/>
                  </a:cubicBezTo>
                </a:path>
                <a:path w="20287" h="12941" stroke="0" extrusionOk="0">
                  <a:moveTo>
                    <a:pt x="17294" y="-1"/>
                  </a:moveTo>
                  <a:cubicBezTo>
                    <a:pt x="18555" y="1686"/>
                    <a:pt x="19564" y="3547"/>
                    <a:pt x="20287" y="5525"/>
                  </a:cubicBezTo>
                  <a:lnTo>
                    <a:pt x="0" y="12941"/>
                  </a:lnTo>
                  <a:close/>
                </a:path>
              </a:pathLst>
            </a:custGeom>
            <a:noFill/>
            <a:ln w="28575">
              <a:solidFill>
                <a:srgbClr val="FF0000"/>
              </a:solidFill>
              <a:round/>
              <a:headEnd/>
              <a:tailEnd/>
            </a:ln>
          </p:spPr>
          <p:txBody>
            <a:bodyPr wrap="none" anchor="ctr"/>
            <a:lstStyle/>
            <a:p>
              <a:endParaRPr lang="it-IT">
                <a:solidFill>
                  <a:srgbClr val="FF0000"/>
                </a:solidFill>
              </a:endParaRPr>
            </a:p>
          </p:txBody>
        </p:sp>
      </p:grpSp>
      <p:grpSp>
        <p:nvGrpSpPr>
          <p:cNvPr id="31" name="Group 131"/>
          <p:cNvGrpSpPr>
            <a:grpSpLocks/>
          </p:cNvGrpSpPr>
          <p:nvPr/>
        </p:nvGrpSpPr>
        <p:grpSpPr bwMode="auto">
          <a:xfrm>
            <a:off x="7281712" y="2301154"/>
            <a:ext cx="541337" cy="288925"/>
            <a:chOff x="2090" y="3077"/>
            <a:chExt cx="240" cy="240"/>
          </a:xfrm>
        </p:grpSpPr>
        <p:sp>
          <p:nvSpPr>
            <p:cNvPr id="262" name="Arc 132"/>
            <p:cNvSpPr>
              <a:spLocks/>
            </p:cNvSpPr>
            <p:nvPr/>
          </p:nvSpPr>
          <p:spPr bwMode="auto">
            <a:xfrm flipV="1">
              <a:off x="2090" y="3147"/>
              <a:ext cx="98" cy="168"/>
            </a:xfrm>
            <a:custGeom>
              <a:avLst/>
              <a:gdLst>
                <a:gd name="T0" fmla="*/ 0 w 21509"/>
                <a:gd name="T1" fmla="*/ 0 h 14870"/>
                <a:gd name="T2" fmla="*/ 0 w 21509"/>
                <a:gd name="T3" fmla="*/ 0 h 14870"/>
                <a:gd name="T4" fmla="*/ 0 w 21509"/>
                <a:gd name="T5" fmla="*/ 0 h 14870"/>
                <a:gd name="T6" fmla="*/ 0 60000 65536"/>
                <a:gd name="T7" fmla="*/ 0 60000 65536"/>
                <a:gd name="T8" fmla="*/ 0 60000 65536"/>
                <a:gd name="T9" fmla="*/ 0 w 21509"/>
                <a:gd name="T10" fmla="*/ 0 h 14870"/>
                <a:gd name="T11" fmla="*/ 21509 w 21509"/>
                <a:gd name="T12" fmla="*/ 14870 h 14870"/>
              </a:gdLst>
              <a:ahLst/>
              <a:cxnLst>
                <a:cxn ang="T6">
                  <a:pos x="T0" y="T1"/>
                </a:cxn>
                <a:cxn ang="T7">
                  <a:pos x="T2" y="T3"/>
                </a:cxn>
                <a:cxn ang="T8">
                  <a:pos x="T4" y="T5"/>
                </a:cxn>
              </a:cxnLst>
              <a:rect l="T9" t="T10" r="T11" b="T12"/>
              <a:pathLst>
                <a:path w="21509" h="14870" fill="none" extrusionOk="0">
                  <a:moveTo>
                    <a:pt x="15666" y="0"/>
                  </a:moveTo>
                  <a:cubicBezTo>
                    <a:pt x="19005" y="3517"/>
                    <a:pt x="21062" y="8056"/>
                    <a:pt x="21508" y="12885"/>
                  </a:cubicBezTo>
                </a:path>
                <a:path w="21509" h="14870" stroke="0" extrusionOk="0">
                  <a:moveTo>
                    <a:pt x="15666" y="0"/>
                  </a:moveTo>
                  <a:cubicBezTo>
                    <a:pt x="19005" y="3517"/>
                    <a:pt x="21062" y="8056"/>
                    <a:pt x="21508" y="12885"/>
                  </a:cubicBezTo>
                  <a:lnTo>
                    <a:pt x="0" y="14870"/>
                  </a:lnTo>
                  <a:close/>
                </a:path>
              </a:pathLst>
            </a:custGeom>
            <a:noFill/>
            <a:ln w="28575">
              <a:solidFill>
                <a:srgbClr val="FF0000"/>
              </a:solidFill>
              <a:round/>
              <a:headEnd/>
              <a:tailEnd/>
            </a:ln>
          </p:spPr>
          <p:txBody>
            <a:bodyPr rot="10800000" wrap="none" anchor="ctr"/>
            <a:lstStyle/>
            <a:p>
              <a:endParaRPr lang="it-IT">
                <a:solidFill>
                  <a:srgbClr val="FF0000"/>
                </a:solidFill>
              </a:endParaRPr>
            </a:p>
          </p:txBody>
        </p:sp>
        <p:sp>
          <p:nvSpPr>
            <p:cNvPr id="263" name="Arc 133"/>
            <p:cNvSpPr>
              <a:spLocks/>
            </p:cNvSpPr>
            <p:nvPr/>
          </p:nvSpPr>
          <p:spPr bwMode="auto">
            <a:xfrm flipH="1">
              <a:off x="2188" y="3098"/>
              <a:ext cx="69" cy="171"/>
            </a:xfrm>
            <a:custGeom>
              <a:avLst/>
              <a:gdLst>
                <a:gd name="T0" fmla="*/ 0 w 20287"/>
                <a:gd name="T1" fmla="*/ 0 h 12941"/>
                <a:gd name="T2" fmla="*/ 0 w 20287"/>
                <a:gd name="T3" fmla="*/ 0 h 12941"/>
                <a:gd name="T4" fmla="*/ 0 w 20287"/>
                <a:gd name="T5" fmla="*/ 0 h 12941"/>
                <a:gd name="T6" fmla="*/ 0 60000 65536"/>
                <a:gd name="T7" fmla="*/ 0 60000 65536"/>
                <a:gd name="T8" fmla="*/ 0 60000 65536"/>
                <a:gd name="T9" fmla="*/ 0 w 20287"/>
                <a:gd name="T10" fmla="*/ 0 h 12941"/>
                <a:gd name="T11" fmla="*/ 20287 w 20287"/>
                <a:gd name="T12" fmla="*/ 12941 h 12941"/>
              </a:gdLst>
              <a:ahLst/>
              <a:cxnLst>
                <a:cxn ang="T6">
                  <a:pos x="T0" y="T1"/>
                </a:cxn>
                <a:cxn ang="T7">
                  <a:pos x="T2" y="T3"/>
                </a:cxn>
                <a:cxn ang="T8">
                  <a:pos x="T4" y="T5"/>
                </a:cxn>
              </a:cxnLst>
              <a:rect l="T9" t="T10" r="T11" b="T12"/>
              <a:pathLst>
                <a:path w="20287" h="12941" fill="none" extrusionOk="0">
                  <a:moveTo>
                    <a:pt x="17294" y="-1"/>
                  </a:moveTo>
                  <a:cubicBezTo>
                    <a:pt x="18555" y="1686"/>
                    <a:pt x="19564" y="3547"/>
                    <a:pt x="20287" y="5525"/>
                  </a:cubicBezTo>
                </a:path>
                <a:path w="20287" h="12941" stroke="0" extrusionOk="0">
                  <a:moveTo>
                    <a:pt x="17294" y="-1"/>
                  </a:moveTo>
                  <a:cubicBezTo>
                    <a:pt x="18555" y="1686"/>
                    <a:pt x="19564" y="3547"/>
                    <a:pt x="20287" y="5525"/>
                  </a:cubicBezTo>
                  <a:lnTo>
                    <a:pt x="0" y="12941"/>
                  </a:lnTo>
                  <a:close/>
                </a:path>
              </a:pathLst>
            </a:custGeom>
            <a:noFill/>
            <a:ln w="28575">
              <a:solidFill>
                <a:srgbClr val="FF0000"/>
              </a:solidFill>
              <a:round/>
              <a:headEnd/>
              <a:tailEnd/>
            </a:ln>
          </p:spPr>
          <p:txBody>
            <a:bodyPr wrap="none" anchor="ctr"/>
            <a:lstStyle/>
            <a:p>
              <a:endParaRPr lang="it-IT">
                <a:solidFill>
                  <a:srgbClr val="FF0000"/>
                </a:solidFill>
              </a:endParaRPr>
            </a:p>
          </p:txBody>
        </p:sp>
        <p:sp>
          <p:nvSpPr>
            <p:cNvPr id="264" name="Arc 134"/>
            <p:cNvSpPr>
              <a:spLocks/>
            </p:cNvSpPr>
            <p:nvPr/>
          </p:nvSpPr>
          <p:spPr bwMode="auto">
            <a:xfrm flipH="1">
              <a:off x="2197" y="3077"/>
              <a:ext cx="25" cy="168"/>
            </a:xfrm>
            <a:custGeom>
              <a:avLst/>
              <a:gdLst>
                <a:gd name="T0" fmla="*/ 0 w 22497"/>
                <a:gd name="T1" fmla="*/ 0 h 21600"/>
                <a:gd name="T2" fmla="*/ 0 w 22497"/>
                <a:gd name="T3" fmla="*/ 0 h 21600"/>
                <a:gd name="T4" fmla="*/ 0 w 22497"/>
                <a:gd name="T5" fmla="*/ 0 h 21600"/>
                <a:gd name="T6" fmla="*/ 0 60000 65536"/>
                <a:gd name="T7" fmla="*/ 0 60000 65536"/>
                <a:gd name="T8" fmla="*/ 0 60000 65536"/>
                <a:gd name="T9" fmla="*/ 0 w 22497"/>
                <a:gd name="T10" fmla="*/ 0 h 21600"/>
                <a:gd name="T11" fmla="*/ 22497 w 22497"/>
                <a:gd name="T12" fmla="*/ 21600 h 21600"/>
              </a:gdLst>
              <a:ahLst/>
              <a:cxnLst>
                <a:cxn ang="T6">
                  <a:pos x="T0" y="T1"/>
                </a:cxn>
                <a:cxn ang="T7">
                  <a:pos x="T2" y="T3"/>
                </a:cxn>
                <a:cxn ang="T8">
                  <a:pos x="T4" y="T5"/>
                </a:cxn>
              </a:cxnLst>
              <a:rect l="T9" t="T10" r="T11" b="T12"/>
              <a:pathLst>
                <a:path w="22497" h="21600" fill="none" extrusionOk="0">
                  <a:moveTo>
                    <a:pt x="0" y="3189"/>
                  </a:moveTo>
                  <a:cubicBezTo>
                    <a:pt x="3398" y="1103"/>
                    <a:pt x="7308" y="-1"/>
                    <a:pt x="11296" y="0"/>
                  </a:cubicBezTo>
                  <a:cubicBezTo>
                    <a:pt x="15245" y="0"/>
                    <a:pt x="19119" y="1082"/>
                    <a:pt x="22496" y="3131"/>
                  </a:cubicBezTo>
                </a:path>
                <a:path w="22497" h="21600" stroke="0" extrusionOk="0">
                  <a:moveTo>
                    <a:pt x="0" y="3189"/>
                  </a:moveTo>
                  <a:cubicBezTo>
                    <a:pt x="3398" y="1103"/>
                    <a:pt x="7308" y="-1"/>
                    <a:pt x="11296" y="0"/>
                  </a:cubicBezTo>
                  <a:cubicBezTo>
                    <a:pt x="15245" y="0"/>
                    <a:pt x="19119" y="1082"/>
                    <a:pt x="22496" y="3131"/>
                  </a:cubicBezTo>
                  <a:lnTo>
                    <a:pt x="11296" y="21600"/>
                  </a:lnTo>
                  <a:close/>
                </a:path>
              </a:pathLst>
            </a:custGeom>
            <a:noFill/>
            <a:ln w="28575">
              <a:solidFill>
                <a:srgbClr val="FF0000"/>
              </a:solidFill>
              <a:round/>
              <a:headEnd/>
              <a:tailEnd/>
            </a:ln>
          </p:spPr>
          <p:txBody>
            <a:bodyPr wrap="none" anchor="ctr"/>
            <a:lstStyle/>
            <a:p>
              <a:endParaRPr lang="it-IT">
                <a:solidFill>
                  <a:srgbClr val="FF0000"/>
                </a:solidFill>
              </a:endParaRPr>
            </a:p>
          </p:txBody>
        </p:sp>
        <p:sp>
          <p:nvSpPr>
            <p:cNvPr id="265" name="Arc 135"/>
            <p:cNvSpPr>
              <a:spLocks/>
            </p:cNvSpPr>
            <p:nvPr/>
          </p:nvSpPr>
          <p:spPr bwMode="auto">
            <a:xfrm flipH="1" flipV="1">
              <a:off x="2232" y="3149"/>
              <a:ext cx="98" cy="168"/>
            </a:xfrm>
            <a:custGeom>
              <a:avLst/>
              <a:gdLst>
                <a:gd name="T0" fmla="*/ 0 w 21509"/>
                <a:gd name="T1" fmla="*/ 0 h 14870"/>
                <a:gd name="T2" fmla="*/ 0 w 21509"/>
                <a:gd name="T3" fmla="*/ 0 h 14870"/>
                <a:gd name="T4" fmla="*/ 0 w 21509"/>
                <a:gd name="T5" fmla="*/ 0 h 14870"/>
                <a:gd name="T6" fmla="*/ 0 60000 65536"/>
                <a:gd name="T7" fmla="*/ 0 60000 65536"/>
                <a:gd name="T8" fmla="*/ 0 60000 65536"/>
                <a:gd name="T9" fmla="*/ 0 w 21509"/>
                <a:gd name="T10" fmla="*/ 0 h 14870"/>
                <a:gd name="T11" fmla="*/ 21509 w 21509"/>
                <a:gd name="T12" fmla="*/ 14870 h 14870"/>
              </a:gdLst>
              <a:ahLst/>
              <a:cxnLst>
                <a:cxn ang="T6">
                  <a:pos x="T0" y="T1"/>
                </a:cxn>
                <a:cxn ang="T7">
                  <a:pos x="T2" y="T3"/>
                </a:cxn>
                <a:cxn ang="T8">
                  <a:pos x="T4" y="T5"/>
                </a:cxn>
              </a:cxnLst>
              <a:rect l="T9" t="T10" r="T11" b="T12"/>
              <a:pathLst>
                <a:path w="21509" h="14870" fill="none" extrusionOk="0">
                  <a:moveTo>
                    <a:pt x="15666" y="0"/>
                  </a:moveTo>
                  <a:cubicBezTo>
                    <a:pt x="19005" y="3517"/>
                    <a:pt x="21062" y="8056"/>
                    <a:pt x="21508" y="12885"/>
                  </a:cubicBezTo>
                </a:path>
                <a:path w="21509" h="14870" stroke="0" extrusionOk="0">
                  <a:moveTo>
                    <a:pt x="15666" y="0"/>
                  </a:moveTo>
                  <a:cubicBezTo>
                    <a:pt x="19005" y="3517"/>
                    <a:pt x="21062" y="8056"/>
                    <a:pt x="21508" y="12885"/>
                  </a:cubicBezTo>
                  <a:lnTo>
                    <a:pt x="0" y="14870"/>
                  </a:lnTo>
                  <a:close/>
                </a:path>
              </a:pathLst>
            </a:custGeom>
            <a:noFill/>
            <a:ln w="28575">
              <a:solidFill>
                <a:srgbClr val="FF0000"/>
              </a:solidFill>
              <a:round/>
              <a:headEnd/>
              <a:tailEnd/>
            </a:ln>
          </p:spPr>
          <p:txBody>
            <a:bodyPr rot="10800000" wrap="none" anchor="ctr"/>
            <a:lstStyle/>
            <a:p>
              <a:endParaRPr lang="it-IT">
                <a:solidFill>
                  <a:srgbClr val="FF0000"/>
                </a:solidFill>
              </a:endParaRPr>
            </a:p>
          </p:txBody>
        </p:sp>
        <p:sp>
          <p:nvSpPr>
            <p:cNvPr id="266" name="Arc 136"/>
            <p:cNvSpPr>
              <a:spLocks/>
            </p:cNvSpPr>
            <p:nvPr/>
          </p:nvSpPr>
          <p:spPr bwMode="auto">
            <a:xfrm>
              <a:off x="2163" y="3103"/>
              <a:ext cx="69" cy="171"/>
            </a:xfrm>
            <a:custGeom>
              <a:avLst/>
              <a:gdLst>
                <a:gd name="T0" fmla="*/ 0 w 20287"/>
                <a:gd name="T1" fmla="*/ 0 h 12941"/>
                <a:gd name="T2" fmla="*/ 0 w 20287"/>
                <a:gd name="T3" fmla="*/ 0 h 12941"/>
                <a:gd name="T4" fmla="*/ 0 w 20287"/>
                <a:gd name="T5" fmla="*/ 0 h 12941"/>
                <a:gd name="T6" fmla="*/ 0 60000 65536"/>
                <a:gd name="T7" fmla="*/ 0 60000 65536"/>
                <a:gd name="T8" fmla="*/ 0 60000 65536"/>
                <a:gd name="T9" fmla="*/ 0 w 20287"/>
                <a:gd name="T10" fmla="*/ 0 h 12941"/>
                <a:gd name="T11" fmla="*/ 20287 w 20287"/>
                <a:gd name="T12" fmla="*/ 12941 h 12941"/>
              </a:gdLst>
              <a:ahLst/>
              <a:cxnLst>
                <a:cxn ang="T6">
                  <a:pos x="T0" y="T1"/>
                </a:cxn>
                <a:cxn ang="T7">
                  <a:pos x="T2" y="T3"/>
                </a:cxn>
                <a:cxn ang="T8">
                  <a:pos x="T4" y="T5"/>
                </a:cxn>
              </a:cxnLst>
              <a:rect l="T9" t="T10" r="T11" b="T12"/>
              <a:pathLst>
                <a:path w="20287" h="12941" fill="none" extrusionOk="0">
                  <a:moveTo>
                    <a:pt x="17294" y="-1"/>
                  </a:moveTo>
                  <a:cubicBezTo>
                    <a:pt x="18555" y="1686"/>
                    <a:pt x="19564" y="3547"/>
                    <a:pt x="20287" y="5525"/>
                  </a:cubicBezTo>
                </a:path>
                <a:path w="20287" h="12941" stroke="0" extrusionOk="0">
                  <a:moveTo>
                    <a:pt x="17294" y="-1"/>
                  </a:moveTo>
                  <a:cubicBezTo>
                    <a:pt x="18555" y="1686"/>
                    <a:pt x="19564" y="3547"/>
                    <a:pt x="20287" y="5525"/>
                  </a:cubicBezTo>
                  <a:lnTo>
                    <a:pt x="0" y="12941"/>
                  </a:lnTo>
                  <a:close/>
                </a:path>
              </a:pathLst>
            </a:custGeom>
            <a:noFill/>
            <a:ln w="28575">
              <a:solidFill>
                <a:srgbClr val="FF0000"/>
              </a:solidFill>
              <a:round/>
              <a:headEnd/>
              <a:tailEnd/>
            </a:ln>
          </p:spPr>
          <p:txBody>
            <a:bodyPr wrap="none" anchor="ctr"/>
            <a:lstStyle/>
            <a:p>
              <a:endParaRPr lang="it-IT">
                <a:solidFill>
                  <a:srgbClr val="FF0000"/>
                </a:solidFill>
              </a:endParaRPr>
            </a:p>
          </p:txBody>
        </p:sp>
      </p:grpSp>
      <p:grpSp>
        <p:nvGrpSpPr>
          <p:cNvPr id="448" name="Group 131"/>
          <p:cNvGrpSpPr>
            <a:grpSpLocks/>
          </p:cNvGrpSpPr>
          <p:nvPr/>
        </p:nvGrpSpPr>
        <p:grpSpPr bwMode="auto">
          <a:xfrm>
            <a:off x="7751041" y="2301154"/>
            <a:ext cx="541337" cy="288925"/>
            <a:chOff x="2090" y="3077"/>
            <a:chExt cx="240" cy="240"/>
          </a:xfrm>
        </p:grpSpPr>
        <p:sp>
          <p:nvSpPr>
            <p:cNvPr id="270" name="Arc 132"/>
            <p:cNvSpPr>
              <a:spLocks/>
            </p:cNvSpPr>
            <p:nvPr/>
          </p:nvSpPr>
          <p:spPr bwMode="auto">
            <a:xfrm flipV="1">
              <a:off x="2090" y="3147"/>
              <a:ext cx="98" cy="168"/>
            </a:xfrm>
            <a:custGeom>
              <a:avLst/>
              <a:gdLst>
                <a:gd name="T0" fmla="*/ 0 w 21509"/>
                <a:gd name="T1" fmla="*/ 0 h 14870"/>
                <a:gd name="T2" fmla="*/ 0 w 21509"/>
                <a:gd name="T3" fmla="*/ 0 h 14870"/>
                <a:gd name="T4" fmla="*/ 0 w 21509"/>
                <a:gd name="T5" fmla="*/ 0 h 14870"/>
                <a:gd name="T6" fmla="*/ 0 60000 65536"/>
                <a:gd name="T7" fmla="*/ 0 60000 65536"/>
                <a:gd name="T8" fmla="*/ 0 60000 65536"/>
                <a:gd name="T9" fmla="*/ 0 w 21509"/>
                <a:gd name="T10" fmla="*/ 0 h 14870"/>
                <a:gd name="T11" fmla="*/ 21509 w 21509"/>
                <a:gd name="T12" fmla="*/ 14870 h 14870"/>
              </a:gdLst>
              <a:ahLst/>
              <a:cxnLst>
                <a:cxn ang="T6">
                  <a:pos x="T0" y="T1"/>
                </a:cxn>
                <a:cxn ang="T7">
                  <a:pos x="T2" y="T3"/>
                </a:cxn>
                <a:cxn ang="T8">
                  <a:pos x="T4" y="T5"/>
                </a:cxn>
              </a:cxnLst>
              <a:rect l="T9" t="T10" r="T11" b="T12"/>
              <a:pathLst>
                <a:path w="21509" h="14870" fill="none" extrusionOk="0">
                  <a:moveTo>
                    <a:pt x="15666" y="0"/>
                  </a:moveTo>
                  <a:cubicBezTo>
                    <a:pt x="19005" y="3517"/>
                    <a:pt x="21062" y="8056"/>
                    <a:pt x="21508" y="12885"/>
                  </a:cubicBezTo>
                </a:path>
                <a:path w="21509" h="14870" stroke="0" extrusionOk="0">
                  <a:moveTo>
                    <a:pt x="15666" y="0"/>
                  </a:moveTo>
                  <a:cubicBezTo>
                    <a:pt x="19005" y="3517"/>
                    <a:pt x="21062" y="8056"/>
                    <a:pt x="21508" y="12885"/>
                  </a:cubicBezTo>
                  <a:lnTo>
                    <a:pt x="0" y="14870"/>
                  </a:lnTo>
                  <a:close/>
                </a:path>
              </a:pathLst>
            </a:custGeom>
            <a:noFill/>
            <a:ln w="28575">
              <a:solidFill>
                <a:srgbClr val="FF0000"/>
              </a:solidFill>
              <a:round/>
              <a:headEnd/>
              <a:tailEnd/>
            </a:ln>
          </p:spPr>
          <p:txBody>
            <a:bodyPr rot="10800000" wrap="none" anchor="ctr"/>
            <a:lstStyle/>
            <a:p>
              <a:endParaRPr lang="it-IT">
                <a:solidFill>
                  <a:srgbClr val="FF0000"/>
                </a:solidFill>
              </a:endParaRPr>
            </a:p>
          </p:txBody>
        </p:sp>
        <p:sp>
          <p:nvSpPr>
            <p:cNvPr id="271" name="Arc 133"/>
            <p:cNvSpPr>
              <a:spLocks/>
            </p:cNvSpPr>
            <p:nvPr/>
          </p:nvSpPr>
          <p:spPr bwMode="auto">
            <a:xfrm flipH="1">
              <a:off x="2188" y="3098"/>
              <a:ext cx="69" cy="171"/>
            </a:xfrm>
            <a:custGeom>
              <a:avLst/>
              <a:gdLst>
                <a:gd name="T0" fmla="*/ 0 w 20287"/>
                <a:gd name="T1" fmla="*/ 0 h 12941"/>
                <a:gd name="T2" fmla="*/ 0 w 20287"/>
                <a:gd name="T3" fmla="*/ 0 h 12941"/>
                <a:gd name="T4" fmla="*/ 0 w 20287"/>
                <a:gd name="T5" fmla="*/ 0 h 12941"/>
                <a:gd name="T6" fmla="*/ 0 60000 65536"/>
                <a:gd name="T7" fmla="*/ 0 60000 65536"/>
                <a:gd name="T8" fmla="*/ 0 60000 65536"/>
                <a:gd name="T9" fmla="*/ 0 w 20287"/>
                <a:gd name="T10" fmla="*/ 0 h 12941"/>
                <a:gd name="T11" fmla="*/ 20287 w 20287"/>
                <a:gd name="T12" fmla="*/ 12941 h 12941"/>
              </a:gdLst>
              <a:ahLst/>
              <a:cxnLst>
                <a:cxn ang="T6">
                  <a:pos x="T0" y="T1"/>
                </a:cxn>
                <a:cxn ang="T7">
                  <a:pos x="T2" y="T3"/>
                </a:cxn>
                <a:cxn ang="T8">
                  <a:pos x="T4" y="T5"/>
                </a:cxn>
              </a:cxnLst>
              <a:rect l="T9" t="T10" r="T11" b="T12"/>
              <a:pathLst>
                <a:path w="20287" h="12941" fill="none" extrusionOk="0">
                  <a:moveTo>
                    <a:pt x="17294" y="-1"/>
                  </a:moveTo>
                  <a:cubicBezTo>
                    <a:pt x="18555" y="1686"/>
                    <a:pt x="19564" y="3547"/>
                    <a:pt x="20287" y="5525"/>
                  </a:cubicBezTo>
                </a:path>
                <a:path w="20287" h="12941" stroke="0" extrusionOk="0">
                  <a:moveTo>
                    <a:pt x="17294" y="-1"/>
                  </a:moveTo>
                  <a:cubicBezTo>
                    <a:pt x="18555" y="1686"/>
                    <a:pt x="19564" y="3547"/>
                    <a:pt x="20287" y="5525"/>
                  </a:cubicBezTo>
                  <a:lnTo>
                    <a:pt x="0" y="12941"/>
                  </a:lnTo>
                  <a:close/>
                </a:path>
              </a:pathLst>
            </a:custGeom>
            <a:noFill/>
            <a:ln w="28575">
              <a:solidFill>
                <a:srgbClr val="FF0000"/>
              </a:solidFill>
              <a:round/>
              <a:headEnd/>
              <a:tailEnd/>
            </a:ln>
          </p:spPr>
          <p:txBody>
            <a:bodyPr wrap="none" anchor="ctr"/>
            <a:lstStyle/>
            <a:p>
              <a:endParaRPr lang="it-IT">
                <a:solidFill>
                  <a:srgbClr val="FF0000"/>
                </a:solidFill>
              </a:endParaRPr>
            </a:p>
          </p:txBody>
        </p:sp>
        <p:sp>
          <p:nvSpPr>
            <p:cNvPr id="272" name="Arc 134"/>
            <p:cNvSpPr>
              <a:spLocks/>
            </p:cNvSpPr>
            <p:nvPr/>
          </p:nvSpPr>
          <p:spPr bwMode="auto">
            <a:xfrm flipH="1">
              <a:off x="2197" y="3077"/>
              <a:ext cx="25" cy="168"/>
            </a:xfrm>
            <a:custGeom>
              <a:avLst/>
              <a:gdLst>
                <a:gd name="T0" fmla="*/ 0 w 22497"/>
                <a:gd name="T1" fmla="*/ 0 h 21600"/>
                <a:gd name="T2" fmla="*/ 0 w 22497"/>
                <a:gd name="T3" fmla="*/ 0 h 21600"/>
                <a:gd name="T4" fmla="*/ 0 w 22497"/>
                <a:gd name="T5" fmla="*/ 0 h 21600"/>
                <a:gd name="T6" fmla="*/ 0 60000 65536"/>
                <a:gd name="T7" fmla="*/ 0 60000 65536"/>
                <a:gd name="T8" fmla="*/ 0 60000 65536"/>
                <a:gd name="T9" fmla="*/ 0 w 22497"/>
                <a:gd name="T10" fmla="*/ 0 h 21600"/>
                <a:gd name="T11" fmla="*/ 22497 w 22497"/>
                <a:gd name="T12" fmla="*/ 21600 h 21600"/>
              </a:gdLst>
              <a:ahLst/>
              <a:cxnLst>
                <a:cxn ang="T6">
                  <a:pos x="T0" y="T1"/>
                </a:cxn>
                <a:cxn ang="T7">
                  <a:pos x="T2" y="T3"/>
                </a:cxn>
                <a:cxn ang="T8">
                  <a:pos x="T4" y="T5"/>
                </a:cxn>
              </a:cxnLst>
              <a:rect l="T9" t="T10" r="T11" b="T12"/>
              <a:pathLst>
                <a:path w="22497" h="21600" fill="none" extrusionOk="0">
                  <a:moveTo>
                    <a:pt x="0" y="3189"/>
                  </a:moveTo>
                  <a:cubicBezTo>
                    <a:pt x="3398" y="1103"/>
                    <a:pt x="7308" y="-1"/>
                    <a:pt x="11296" y="0"/>
                  </a:cubicBezTo>
                  <a:cubicBezTo>
                    <a:pt x="15245" y="0"/>
                    <a:pt x="19119" y="1082"/>
                    <a:pt x="22496" y="3131"/>
                  </a:cubicBezTo>
                </a:path>
                <a:path w="22497" h="21600" stroke="0" extrusionOk="0">
                  <a:moveTo>
                    <a:pt x="0" y="3189"/>
                  </a:moveTo>
                  <a:cubicBezTo>
                    <a:pt x="3398" y="1103"/>
                    <a:pt x="7308" y="-1"/>
                    <a:pt x="11296" y="0"/>
                  </a:cubicBezTo>
                  <a:cubicBezTo>
                    <a:pt x="15245" y="0"/>
                    <a:pt x="19119" y="1082"/>
                    <a:pt x="22496" y="3131"/>
                  </a:cubicBezTo>
                  <a:lnTo>
                    <a:pt x="11296" y="21600"/>
                  </a:lnTo>
                  <a:close/>
                </a:path>
              </a:pathLst>
            </a:custGeom>
            <a:noFill/>
            <a:ln w="28575">
              <a:solidFill>
                <a:srgbClr val="FF0000"/>
              </a:solidFill>
              <a:round/>
              <a:headEnd/>
              <a:tailEnd/>
            </a:ln>
          </p:spPr>
          <p:txBody>
            <a:bodyPr wrap="none" anchor="ctr"/>
            <a:lstStyle/>
            <a:p>
              <a:endParaRPr lang="it-IT">
                <a:solidFill>
                  <a:srgbClr val="FF0000"/>
                </a:solidFill>
              </a:endParaRPr>
            </a:p>
          </p:txBody>
        </p:sp>
        <p:sp>
          <p:nvSpPr>
            <p:cNvPr id="273" name="Arc 135"/>
            <p:cNvSpPr>
              <a:spLocks/>
            </p:cNvSpPr>
            <p:nvPr/>
          </p:nvSpPr>
          <p:spPr bwMode="auto">
            <a:xfrm flipH="1" flipV="1">
              <a:off x="2232" y="3149"/>
              <a:ext cx="98" cy="168"/>
            </a:xfrm>
            <a:custGeom>
              <a:avLst/>
              <a:gdLst>
                <a:gd name="T0" fmla="*/ 0 w 21509"/>
                <a:gd name="T1" fmla="*/ 0 h 14870"/>
                <a:gd name="T2" fmla="*/ 0 w 21509"/>
                <a:gd name="T3" fmla="*/ 0 h 14870"/>
                <a:gd name="T4" fmla="*/ 0 w 21509"/>
                <a:gd name="T5" fmla="*/ 0 h 14870"/>
                <a:gd name="T6" fmla="*/ 0 60000 65536"/>
                <a:gd name="T7" fmla="*/ 0 60000 65536"/>
                <a:gd name="T8" fmla="*/ 0 60000 65536"/>
                <a:gd name="T9" fmla="*/ 0 w 21509"/>
                <a:gd name="T10" fmla="*/ 0 h 14870"/>
                <a:gd name="T11" fmla="*/ 21509 w 21509"/>
                <a:gd name="T12" fmla="*/ 14870 h 14870"/>
              </a:gdLst>
              <a:ahLst/>
              <a:cxnLst>
                <a:cxn ang="T6">
                  <a:pos x="T0" y="T1"/>
                </a:cxn>
                <a:cxn ang="T7">
                  <a:pos x="T2" y="T3"/>
                </a:cxn>
                <a:cxn ang="T8">
                  <a:pos x="T4" y="T5"/>
                </a:cxn>
              </a:cxnLst>
              <a:rect l="T9" t="T10" r="T11" b="T12"/>
              <a:pathLst>
                <a:path w="21509" h="14870" fill="none" extrusionOk="0">
                  <a:moveTo>
                    <a:pt x="15666" y="0"/>
                  </a:moveTo>
                  <a:cubicBezTo>
                    <a:pt x="19005" y="3517"/>
                    <a:pt x="21062" y="8056"/>
                    <a:pt x="21508" y="12885"/>
                  </a:cubicBezTo>
                </a:path>
                <a:path w="21509" h="14870" stroke="0" extrusionOk="0">
                  <a:moveTo>
                    <a:pt x="15666" y="0"/>
                  </a:moveTo>
                  <a:cubicBezTo>
                    <a:pt x="19005" y="3517"/>
                    <a:pt x="21062" y="8056"/>
                    <a:pt x="21508" y="12885"/>
                  </a:cubicBezTo>
                  <a:lnTo>
                    <a:pt x="0" y="14870"/>
                  </a:lnTo>
                  <a:close/>
                </a:path>
              </a:pathLst>
            </a:custGeom>
            <a:noFill/>
            <a:ln w="28575">
              <a:solidFill>
                <a:srgbClr val="FF0000"/>
              </a:solidFill>
              <a:round/>
              <a:headEnd/>
              <a:tailEnd/>
            </a:ln>
          </p:spPr>
          <p:txBody>
            <a:bodyPr rot="10800000" wrap="none" anchor="ctr"/>
            <a:lstStyle/>
            <a:p>
              <a:endParaRPr lang="it-IT">
                <a:solidFill>
                  <a:srgbClr val="FF0000"/>
                </a:solidFill>
              </a:endParaRPr>
            </a:p>
          </p:txBody>
        </p:sp>
        <p:sp>
          <p:nvSpPr>
            <p:cNvPr id="274" name="Arc 136"/>
            <p:cNvSpPr>
              <a:spLocks/>
            </p:cNvSpPr>
            <p:nvPr/>
          </p:nvSpPr>
          <p:spPr bwMode="auto">
            <a:xfrm>
              <a:off x="2163" y="3103"/>
              <a:ext cx="69" cy="171"/>
            </a:xfrm>
            <a:custGeom>
              <a:avLst/>
              <a:gdLst>
                <a:gd name="T0" fmla="*/ 0 w 20287"/>
                <a:gd name="T1" fmla="*/ 0 h 12941"/>
                <a:gd name="T2" fmla="*/ 0 w 20287"/>
                <a:gd name="T3" fmla="*/ 0 h 12941"/>
                <a:gd name="T4" fmla="*/ 0 w 20287"/>
                <a:gd name="T5" fmla="*/ 0 h 12941"/>
                <a:gd name="T6" fmla="*/ 0 60000 65536"/>
                <a:gd name="T7" fmla="*/ 0 60000 65536"/>
                <a:gd name="T8" fmla="*/ 0 60000 65536"/>
                <a:gd name="T9" fmla="*/ 0 w 20287"/>
                <a:gd name="T10" fmla="*/ 0 h 12941"/>
                <a:gd name="T11" fmla="*/ 20287 w 20287"/>
                <a:gd name="T12" fmla="*/ 12941 h 12941"/>
              </a:gdLst>
              <a:ahLst/>
              <a:cxnLst>
                <a:cxn ang="T6">
                  <a:pos x="T0" y="T1"/>
                </a:cxn>
                <a:cxn ang="T7">
                  <a:pos x="T2" y="T3"/>
                </a:cxn>
                <a:cxn ang="T8">
                  <a:pos x="T4" y="T5"/>
                </a:cxn>
              </a:cxnLst>
              <a:rect l="T9" t="T10" r="T11" b="T12"/>
              <a:pathLst>
                <a:path w="20287" h="12941" fill="none" extrusionOk="0">
                  <a:moveTo>
                    <a:pt x="17294" y="-1"/>
                  </a:moveTo>
                  <a:cubicBezTo>
                    <a:pt x="18555" y="1686"/>
                    <a:pt x="19564" y="3547"/>
                    <a:pt x="20287" y="5525"/>
                  </a:cubicBezTo>
                </a:path>
                <a:path w="20287" h="12941" stroke="0" extrusionOk="0">
                  <a:moveTo>
                    <a:pt x="17294" y="-1"/>
                  </a:moveTo>
                  <a:cubicBezTo>
                    <a:pt x="18555" y="1686"/>
                    <a:pt x="19564" y="3547"/>
                    <a:pt x="20287" y="5525"/>
                  </a:cubicBezTo>
                  <a:lnTo>
                    <a:pt x="0" y="12941"/>
                  </a:lnTo>
                  <a:close/>
                </a:path>
              </a:pathLst>
            </a:custGeom>
            <a:noFill/>
            <a:ln w="28575">
              <a:solidFill>
                <a:srgbClr val="FF0000"/>
              </a:solidFill>
              <a:round/>
              <a:headEnd/>
              <a:tailEnd/>
            </a:ln>
          </p:spPr>
          <p:txBody>
            <a:bodyPr wrap="none" anchor="ctr"/>
            <a:lstStyle/>
            <a:p>
              <a:endParaRPr lang="it-IT">
                <a:solidFill>
                  <a:srgbClr val="FF0000"/>
                </a:solidFill>
              </a:endParaRPr>
            </a:p>
          </p:txBody>
        </p:sp>
      </p:grpSp>
      <p:grpSp>
        <p:nvGrpSpPr>
          <p:cNvPr id="449" name="Group 131"/>
          <p:cNvGrpSpPr>
            <a:grpSpLocks/>
          </p:cNvGrpSpPr>
          <p:nvPr/>
        </p:nvGrpSpPr>
        <p:grpSpPr bwMode="auto">
          <a:xfrm>
            <a:off x="8183089" y="2301154"/>
            <a:ext cx="541337" cy="288925"/>
            <a:chOff x="2090" y="3077"/>
            <a:chExt cx="240" cy="240"/>
          </a:xfrm>
        </p:grpSpPr>
        <p:sp>
          <p:nvSpPr>
            <p:cNvPr id="278" name="Arc 132"/>
            <p:cNvSpPr>
              <a:spLocks/>
            </p:cNvSpPr>
            <p:nvPr/>
          </p:nvSpPr>
          <p:spPr bwMode="auto">
            <a:xfrm flipV="1">
              <a:off x="2090" y="3147"/>
              <a:ext cx="98" cy="168"/>
            </a:xfrm>
            <a:custGeom>
              <a:avLst/>
              <a:gdLst>
                <a:gd name="T0" fmla="*/ 0 w 21509"/>
                <a:gd name="T1" fmla="*/ 0 h 14870"/>
                <a:gd name="T2" fmla="*/ 0 w 21509"/>
                <a:gd name="T3" fmla="*/ 0 h 14870"/>
                <a:gd name="T4" fmla="*/ 0 w 21509"/>
                <a:gd name="T5" fmla="*/ 0 h 14870"/>
                <a:gd name="T6" fmla="*/ 0 60000 65536"/>
                <a:gd name="T7" fmla="*/ 0 60000 65536"/>
                <a:gd name="T8" fmla="*/ 0 60000 65536"/>
                <a:gd name="T9" fmla="*/ 0 w 21509"/>
                <a:gd name="T10" fmla="*/ 0 h 14870"/>
                <a:gd name="T11" fmla="*/ 21509 w 21509"/>
                <a:gd name="T12" fmla="*/ 14870 h 14870"/>
              </a:gdLst>
              <a:ahLst/>
              <a:cxnLst>
                <a:cxn ang="T6">
                  <a:pos x="T0" y="T1"/>
                </a:cxn>
                <a:cxn ang="T7">
                  <a:pos x="T2" y="T3"/>
                </a:cxn>
                <a:cxn ang="T8">
                  <a:pos x="T4" y="T5"/>
                </a:cxn>
              </a:cxnLst>
              <a:rect l="T9" t="T10" r="T11" b="T12"/>
              <a:pathLst>
                <a:path w="21509" h="14870" fill="none" extrusionOk="0">
                  <a:moveTo>
                    <a:pt x="15666" y="0"/>
                  </a:moveTo>
                  <a:cubicBezTo>
                    <a:pt x="19005" y="3517"/>
                    <a:pt x="21062" y="8056"/>
                    <a:pt x="21508" y="12885"/>
                  </a:cubicBezTo>
                </a:path>
                <a:path w="21509" h="14870" stroke="0" extrusionOk="0">
                  <a:moveTo>
                    <a:pt x="15666" y="0"/>
                  </a:moveTo>
                  <a:cubicBezTo>
                    <a:pt x="19005" y="3517"/>
                    <a:pt x="21062" y="8056"/>
                    <a:pt x="21508" y="12885"/>
                  </a:cubicBezTo>
                  <a:lnTo>
                    <a:pt x="0" y="14870"/>
                  </a:lnTo>
                  <a:close/>
                </a:path>
              </a:pathLst>
            </a:custGeom>
            <a:noFill/>
            <a:ln w="28575">
              <a:solidFill>
                <a:srgbClr val="FF0000"/>
              </a:solidFill>
              <a:round/>
              <a:headEnd/>
              <a:tailEnd/>
            </a:ln>
          </p:spPr>
          <p:txBody>
            <a:bodyPr rot="10800000" wrap="none" anchor="ctr"/>
            <a:lstStyle/>
            <a:p>
              <a:endParaRPr lang="it-IT">
                <a:solidFill>
                  <a:srgbClr val="FF0000"/>
                </a:solidFill>
              </a:endParaRPr>
            </a:p>
          </p:txBody>
        </p:sp>
        <p:sp>
          <p:nvSpPr>
            <p:cNvPr id="279" name="Arc 133"/>
            <p:cNvSpPr>
              <a:spLocks/>
            </p:cNvSpPr>
            <p:nvPr/>
          </p:nvSpPr>
          <p:spPr bwMode="auto">
            <a:xfrm flipH="1">
              <a:off x="2188" y="3098"/>
              <a:ext cx="69" cy="171"/>
            </a:xfrm>
            <a:custGeom>
              <a:avLst/>
              <a:gdLst>
                <a:gd name="T0" fmla="*/ 0 w 20287"/>
                <a:gd name="T1" fmla="*/ 0 h 12941"/>
                <a:gd name="T2" fmla="*/ 0 w 20287"/>
                <a:gd name="T3" fmla="*/ 0 h 12941"/>
                <a:gd name="T4" fmla="*/ 0 w 20287"/>
                <a:gd name="T5" fmla="*/ 0 h 12941"/>
                <a:gd name="T6" fmla="*/ 0 60000 65536"/>
                <a:gd name="T7" fmla="*/ 0 60000 65536"/>
                <a:gd name="T8" fmla="*/ 0 60000 65536"/>
                <a:gd name="T9" fmla="*/ 0 w 20287"/>
                <a:gd name="T10" fmla="*/ 0 h 12941"/>
                <a:gd name="T11" fmla="*/ 20287 w 20287"/>
                <a:gd name="T12" fmla="*/ 12941 h 12941"/>
              </a:gdLst>
              <a:ahLst/>
              <a:cxnLst>
                <a:cxn ang="T6">
                  <a:pos x="T0" y="T1"/>
                </a:cxn>
                <a:cxn ang="T7">
                  <a:pos x="T2" y="T3"/>
                </a:cxn>
                <a:cxn ang="T8">
                  <a:pos x="T4" y="T5"/>
                </a:cxn>
              </a:cxnLst>
              <a:rect l="T9" t="T10" r="T11" b="T12"/>
              <a:pathLst>
                <a:path w="20287" h="12941" fill="none" extrusionOk="0">
                  <a:moveTo>
                    <a:pt x="17294" y="-1"/>
                  </a:moveTo>
                  <a:cubicBezTo>
                    <a:pt x="18555" y="1686"/>
                    <a:pt x="19564" y="3547"/>
                    <a:pt x="20287" y="5525"/>
                  </a:cubicBezTo>
                </a:path>
                <a:path w="20287" h="12941" stroke="0" extrusionOk="0">
                  <a:moveTo>
                    <a:pt x="17294" y="-1"/>
                  </a:moveTo>
                  <a:cubicBezTo>
                    <a:pt x="18555" y="1686"/>
                    <a:pt x="19564" y="3547"/>
                    <a:pt x="20287" y="5525"/>
                  </a:cubicBezTo>
                  <a:lnTo>
                    <a:pt x="0" y="12941"/>
                  </a:lnTo>
                  <a:close/>
                </a:path>
              </a:pathLst>
            </a:custGeom>
            <a:noFill/>
            <a:ln w="28575">
              <a:solidFill>
                <a:srgbClr val="FF0000"/>
              </a:solidFill>
              <a:round/>
              <a:headEnd/>
              <a:tailEnd/>
            </a:ln>
          </p:spPr>
          <p:txBody>
            <a:bodyPr wrap="none" anchor="ctr"/>
            <a:lstStyle/>
            <a:p>
              <a:endParaRPr lang="it-IT">
                <a:solidFill>
                  <a:srgbClr val="FF0000"/>
                </a:solidFill>
              </a:endParaRPr>
            </a:p>
          </p:txBody>
        </p:sp>
        <p:sp>
          <p:nvSpPr>
            <p:cNvPr id="280" name="Arc 134"/>
            <p:cNvSpPr>
              <a:spLocks/>
            </p:cNvSpPr>
            <p:nvPr/>
          </p:nvSpPr>
          <p:spPr bwMode="auto">
            <a:xfrm flipH="1">
              <a:off x="2197" y="3077"/>
              <a:ext cx="25" cy="168"/>
            </a:xfrm>
            <a:custGeom>
              <a:avLst/>
              <a:gdLst>
                <a:gd name="T0" fmla="*/ 0 w 22497"/>
                <a:gd name="T1" fmla="*/ 0 h 21600"/>
                <a:gd name="T2" fmla="*/ 0 w 22497"/>
                <a:gd name="T3" fmla="*/ 0 h 21600"/>
                <a:gd name="T4" fmla="*/ 0 w 22497"/>
                <a:gd name="T5" fmla="*/ 0 h 21600"/>
                <a:gd name="T6" fmla="*/ 0 60000 65536"/>
                <a:gd name="T7" fmla="*/ 0 60000 65536"/>
                <a:gd name="T8" fmla="*/ 0 60000 65536"/>
                <a:gd name="T9" fmla="*/ 0 w 22497"/>
                <a:gd name="T10" fmla="*/ 0 h 21600"/>
                <a:gd name="T11" fmla="*/ 22497 w 22497"/>
                <a:gd name="T12" fmla="*/ 21600 h 21600"/>
              </a:gdLst>
              <a:ahLst/>
              <a:cxnLst>
                <a:cxn ang="T6">
                  <a:pos x="T0" y="T1"/>
                </a:cxn>
                <a:cxn ang="T7">
                  <a:pos x="T2" y="T3"/>
                </a:cxn>
                <a:cxn ang="T8">
                  <a:pos x="T4" y="T5"/>
                </a:cxn>
              </a:cxnLst>
              <a:rect l="T9" t="T10" r="T11" b="T12"/>
              <a:pathLst>
                <a:path w="22497" h="21600" fill="none" extrusionOk="0">
                  <a:moveTo>
                    <a:pt x="0" y="3189"/>
                  </a:moveTo>
                  <a:cubicBezTo>
                    <a:pt x="3398" y="1103"/>
                    <a:pt x="7308" y="-1"/>
                    <a:pt x="11296" y="0"/>
                  </a:cubicBezTo>
                  <a:cubicBezTo>
                    <a:pt x="15245" y="0"/>
                    <a:pt x="19119" y="1082"/>
                    <a:pt x="22496" y="3131"/>
                  </a:cubicBezTo>
                </a:path>
                <a:path w="22497" h="21600" stroke="0" extrusionOk="0">
                  <a:moveTo>
                    <a:pt x="0" y="3189"/>
                  </a:moveTo>
                  <a:cubicBezTo>
                    <a:pt x="3398" y="1103"/>
                    <a:pt x="7308" y="-1"/>
                    <a:pt x="11296" y="0"/>
                  </a:cubicBezTo>
                  <a:cubicBezTo>
                    <a:pt x="15245" y="0"/>
                    <a:pt x="19119" y="1082"/>
                    <a:pt x="22496" y="3131"/>
                  </a:cubicBezTo>
                  <a:lnTo>
                    <a:pt x="11296" y="21600"/>
                  </a:lnTo>
                  <a:close/>
                </a:path>
              </a:pathLst>
            </a:custGeom>
            <a:noFill/>
            <a:ln w="28575">
              <a:solidFill>
                <a:srgbClr val="FF0000"/>
              </a:solidFill>
              <a:round/>
              <a:headEnd/>
              <a:tailEnd/>
            </a:ln>
          </p:spPr>
          <p:txBody>
            <a:bodyPr wrap="none" anchor="ctr"/>
            <a:lstStyle/>
            <a:p>
              <a:endParaRPr lang="it-IT">
                <a:solidFill>
                  <a:srgbClr val="FF0000"/>
                </a:solidFill>
              </a:endParaRPr>
            </a:p>
          </p:txBody>
        </p:sp>
        <p:sp>
          <p:nvSpPr>
            <p:cNvPr id="281" name="Arc 135"/>
            <p:cNvSpPr>
              <a:spLocks/>
            </p:cNvSpPr>
            <p:nvPr/>
          </p:nvSpPr>
          <p:spPr bwMode="auto">
            <a:xfrm flipH="1" flipV="1">
              <a:off x="2232" y="3149"/>
              <a:ext cx="98" cy="168"/>
            </a:xfrm>
            <a:custGeom>
              <a:avLst/>
              <a:gdLst>
                <a:gd name="T0" fmla="*/ 0 w 21509"/>
                <a:gd name="T1" fmla="*/ 0 h 14870"/>
                <a:gd name="T2" fmla="*/ 0 w 21509"/>
                <a:gd name="T3" fmla="*/ 0 h 14870"/>
                <a:gd name="T4" fmla="*/ 0 w 21509"/>
                <a:gd name="T5" fmla="*/ 0 h 14870"/>
                <a:gd name="T6" fmla="*/ 0 60000 65536"/>
                <a:gd name="T7" fmla="*/ 0 60000 65536"/>
                <a:gd name="T8" fmla="*/ 0 60000 65536"/>
                <a:gd name="T9" fmla="*/ 0 w 21509"/>
                <a:gd name="T10" fmla="*/ 0 h 14870"/>
                <a:gd name="T11" fmla="*/ 21509 w 21509"/>
                <a:gd name="T12" fmla="*/ 14870 h 14870"/>
              </a:gdLst>
              <a:ahLst/>
              <a:cxnLst>
                <a:cxn ang="T6">
                  <a:pos x="T0" y="T1"/>
                </a:cxn>
                <a:cxn ang="T7">
                  <a:pos x="T2" y="T3"/>
                </a:cxn>
                <a:cxn ang="T8">
                  <a:pos x="T4" y="T5"/>
                </a:cxn>
              </a:cxnLst>
              <a:rect l="T9" t="T10" r="T11" b="T12"/>
              <a:pathLst>
                <a:path w="21509" h="14870" fill="none" extrusionOk="0">
                  <a:moveTo>
                    <a:pt x="15666" y="0"/>
                  </a:moveTo>
                  <a:cubicBezTo>
                    <a:pt x="19005" y="3517"/>
                    <a:pt x="21062" y="8056"/>
                    <a:pt x="21508" y="12885"/>
                  </a:cubicBezTo>
                </a:path>
                <a:path w="21509" h="14870" stroke="0" extrusionOk="0">
                  <a:moveTo>
                    <a:pt x="15666" y="0"/>
                  </a:moveTo>
                  <a:cubicBezTo>
                    <a:pt x="19005" y="3517"/>
                    <a:pt x="21062" y="8056"/>
                    <a:pt x="21508" y="12885"/>
                  </a:cubicBezTo>
                  <a:lnTo>
                    <a:pt x="0" y="14870"/>
                  </a:lnTo>
                  <a:close/>
                </a:path>
              </a:pathLst>
            </a:custGeom>
            <a:noFill/>
            <a:ln w="28575">
              <a:solidFill>
                <a:srgbClr val="FF0000"/>
              </a:solidFill>
              <a:round/>
              <a:headEnd/>
              <a:tailEnd/>
            </a:ln>
          </p:spPr>
          <p:txBody>
            <a:bodyPr rot="10800000" wrap="none" anchor="ctr"/>
            <a:lstStyle/>
            <a:p>
              <a:endParaRPr lang="it-IT">
                <a:solidFill>
                  <a:srgbClr val="FF0000"/>
                </a:solidFill>
              </a:endParaRPr>
            </a:p>
          </p:txBody>
        </p:sp>
        <p:sp>
          <p:nvSpPr>
            <p:cNvPr id="282" name="Arc 136"/>
            <p:cNvSpPr>
              <a:spLocks/>
            </p:cNvSpPr>
            <p:nvPr/>
          </p:nvSpPr>
          <p:spPr bwMode="auto">
            <a:xfrm>
              <a:off x="2163" y="3103"/>
              <a:ext cx="69" cy="171"/>
            </a:xfrm>
            <a:custGeom>
              <a:avLst/>
              <a:gdLst>
                <a:gd name="T0" fmla="*/ 0 w 20287"/>
                <a:gd name="T1" fmla="*/ 0 h 12941"/>
                <a:gd name="T2" fmla="*/ 0 w 20287"/>
                <a:gd name="T3" fmla="*/ 0 h 12941"/>
                <a:gd name="T4" fmla="*/ 0 w 20287"/>
                <a:gd name="T5" fmla="*/ 0 h 12941"/>
                <a:gd name="T6" fmla="*/ 0 60000 65536"/>
                <a:gd name="T7" fmla="*/ 0 60000 65536"/>
                <a:gd name="T8" fmla="*/ 0 60000 65536"/>
                <a:gd name="T9" fmla="*/ 0 w 20287"/>
                <a:gd name="T10" fmla="*/ 0 h 12941"/>
                <a:gd name="T11" fmla="*/ 20287 w 20287"/>
                <a:gd name="T12" fmla="*/ 12941 h 12941"/>
              </a:gdLst>
              <a:ahLst/>
              <a:cxnLst>
                <a:cxn ang="T6">
                  <a:pos x="T0" y="T1"/>
                </a:cxn>
                <a:cxn ang="T7">
                  <a:pos x="T2" y="T3"/>
                </a:cxn>
                <a:cxn ang="T8">
                  <a:pos x="T4" y="T5"/>
                </a:cxn>
              </a:cxnLst>
              <a:rect l="T9" t="T10" r="T11" b="T12"/>
              <a:pathLst>
                <a:path w="20287" h="12941" fill="none" extrusionOk="0">
                  <a:moveTo>
                    <a:pt x="17294" y="-1"/>
                  </a:moveTo>
                  <a:cubicBezTo>
                    <a:pt x="18555" y="1686"/>
                    <a:pt x="19564" y="3547"/>
                    <a:pt x="20287" y="5525"/>
                  </a:cubicBezTo>
                </a:path>
                <a:path w="20287" h="12941" stroke="0" extrusionOk="0">
                  <a:moveTo>
                    <a:pt x="17294" y="-1"/>
                  </a:moveTo>
                  <a:cubicBezTo>
                    <a:pt x="18555" y="1686"/>
                    <a:pt x="19564" y="3547"/>
                    <a:pt x="20287" y="5525"/>
                  </a:cubicBezTo>
                  <a:lnTo>
                    <a:pt x="0" y="12941"/>
                  </a:lnTo>
                  <a:close/>
                </a:path>
              </a:pathLst>
            </a:custGeom>
            <a:noFill/>
            <a:ln w="28575">
              <a:solidFill>
                <a:srgbClr val="FF0000"/>
              </a:solidFill>
              <a:round/>
              <a:headEnd/>
              <a:tailEnd/>
            </a:ln>
          </p:spPr>
          <p:txBody>
            <a:bodyPr wrap="none" anchor="ctr"/>
            <a:lstStyle/>
            <a:p>
              <a:endParaRPr lang="it-IT">
                <a:solidFill>
                  <a:srgbClr val="FF0000"/>
                </a:solidFill>
              </a:endParaRPr>
            </a:p>
          </p:txBody>
        </p:sp>
      </p:grpSp>
      <p:sp>
        <p:nvSpPr>
          <p:cNvPr id="462" name="Rettangolo 461"/>
          <p:cNvSpPr/>
          <p:nvPr/>
        </p:nvSpPr>
        <p:spPr>
          <a:xfrm>
            <a:off x="3573449" y="1861062"/>
            <a:ext cx="2088232" cy="6480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smtClean="0"/>
              <a:t>SNSPD</a:t>
            </a:r>
            <a:endParaRPr lang="it-IT" dirty="0"/>
          </a:p>
        </p:txBody>
      </p:sp>
      <p:sp>
        <p:nvSpPr>
          <p:cNvPr id="2" name="CasellaDiTesto 1"/>
          <p:cNvSpPr txBox="1"/>
          <p:nvPr/>
        </p:nvSpPr>
        <p:spPr>
          <a:xfrm>
            <a:off x="723734" y="5013176"/>
            <a:ext cx="7932073" cy="1200329"/>
          </a:xfrm>
          <a:prstGeom prst="rect">
            <a:avLst/>
          </a:prstGeom>
          <a:noFill/>
        </p:spPr>
        <p:txBody>
          <a:bodyPr wrap="square" rtlCol="0">
            <a:spAutoFit/>
          </a:bodyPr>
          <a:lstStyle/>
          <a:p>
            <a:pPr>
              <a:spcBef>
                <a:spcPct val="30000"/>
              </a:spcBef>
              <a:defRPr/>
            </a:pPr>
            <a:r>
              <a:rPr lang="en-US" sz="2000" dirty="0" smtClean="0">
                <a:latin typeface="Perpetua" pitchFamily="18" charset="0"/>
              </a:rPr>
              <a:t>photon </a:t>
            </a:r>
            <a:r>
              <a:rPr lang="en-US" sz="2000" dirty="0">
                <a:latin typeface="Perpetua" pitchFamily="18" charset="0"/>
              </a:rPr>
              <a:t>number resolving detectors (</a:t>
            </a:r>
            <a:r>
              <a:rPr lang="en-US" sz="2000" dirty="0" smtClean="0">
                <a:latin typeface="Perpetua" pitchFamily="18" charset="0"/>
              </a:rPr>
              <a:t>PNRDs): </a:t>
            </a:r>
          </a:p>
          <a:p>
            <a:pPr marL="342900" indent="-342900">
              <a:spcBef>
                <a:spcPct val="30000"/>
              </a:spcBef>
              <a:buFont typeface="Arial" panose="020B0604020202020204" pitchFamily="34" charset="0"/>
              <a:buChar char="•"/>
              <a:defRPr/>
            </a:pPr>
            <a:r>
              <a:rPr lang="en-US" sz="2000" dirty="0" smtClean="0">
                <a:latin typeface="Perpetua" pitchFamily="18" charset="0"/>
              </a:rPr>
              <a:t>have the </a:t>
            </a:r>
            <a:r>
              <a:rPr lang="en-US" sz="2000" dirty="0">
                <a:latin typeface="Perpetua" pitchFamily="18" charset="0"/>
              </a:rPr>
              <a:t>sensitivity </a:t>
            </a:r>
            <a:r>
              <a:rPr lang="en-US" sz="2000" dirty="0" smtClean="0">
                <a:latin typeface="Perpetua" pitchFamily="18" charset="0"/>
              </a:rPr>
              <a:t>at level of </a:t>
            </a:r>
            <a:r>
              <a:rPr lang="en-US" sz="2000" dirty="0">
                <a:latin typeface="Perpetua" pitchFamily="18" charset="0"/>
              </a:rPr>
              <a:t>single </a:t>
            </a:r>
            <a:r>
              <a:rPr lang="en-US" sz="2000" dirty="0" smtClean="0">
                <a:latin typeface="Perpetua" pitchFamily="18" charset="0"/>
              </a:rPr>
              <a:t>photon </a:t>
            </a:r>
          </a:p>
          <a:p>
            <a:pPr marL="342900" indent="-342900">
              <a:spcBef>
                <a:spcPct val="30000"/>
              </a:spcBef>
              <a:buFont typeface="Arial" panose="020B0604020202020204" pitchFamily="34" charset="0"/>
              <a:buChar char="•"/>
              <a:defRPr/>
            </a:pPr>
            <a:r>
              <a:rPr lang="en-US" sz="2000" dirty="0" smtClean="0">
                <a:latin typeface="Perpetua" pitchFamily="18" charset="0"/>
              </a:rPr>
              <a:t>Have an </a:t>
            </a:r>
            <a:r>
              <a:rPr lang="en-US" sz="2000" dirty="0">
                <a:latin typeface="Perpetua" pitchFamily="18" charset="0"/>
              </a:rPr>
              <a:t>output proportional to the # of incident </a:t>
            </a:r>
            <a:r>
              <a:rPr lang="en-US" sz="2000" dirty="0" smtClean="0">
                <a:latin typeface="Perpetua" pitchFamily="18" charset="0"/>
              </a:rPr>
              <a:t>photons.</a:t>
            </a:r>
            <a:endParaRPr lang="en-US" sz="2000" dirty="0">
              <a:latin typeface="Perpetua" pitchFamily="18" charset="0"/>
            </a:endParaRPr>
          </a:p>
        </p:txBody>
      </p:sp>
      <p:sp>
        <p:nvSpPr>
          <p:cNvPr id="170" name="Segnaposto piè di pagina 169"/>
          <p:cNvSpPr>
            <a:spLocks noGrp="1"/>
          </p:cNvSpPr>
          <p:nvPr>
            <p:ph type="ftr" sz="quarter" idx="11"/>
          </p:nvPr>
        </p:nvSpPr>
        <p:spPr/>
        <p:txBody>
          <a:bodyPr/>
          <a:lstStyle/>
          <a:p>
            <a:r>
              <a:rPr lang="it-IT" smtClean="0"/>
              <a:t>A. Gaggero, 01/10/2020, Genova</a:t>
            </a:r>
            <a:endParaRPr lang="en-US" dirty="0"/>
          </a:p>
        </p:txBody>
      </p:sp>
      <p:sp>
        <p:nvSpPr>
          <p:cNvPr id="172" name="Titolo 1"/>
          <p:cNvSpPr txBox="1">
            <a:spLocks/>
          </p:cNvSpPr>
          <p:nvPr/>
        </p:nvSpPr>
        <p:spPr>
          <a:xfrm>
            <a:off x="395536" y="274638"/>
            <a:ext cx="8748464" cy="1143000"/>
          </a:xfrm>
          <a:prstGeom prst="rect">
            <a:avLst/>
          </a:prstGeom>
        </p:spPr>
        <p:txBody>
          <a:bodyPr>
            <a:normAutofit fontScale="975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4000" dirty="0" smtClean="0">
                <a:solidFill>
                  <a:schemeClr val="tx2"/>
                </a:solidFill>
                <a:latin typeface="+mj-lt"/>
                <a:ea typeface="+mj-ea"/>
                <a:cs typeface="+mj-cs"/>
              </a:rPr>
              <a:t>Photon Number Resolution</a:t>
            </a:r>
            <a:endParaRPr kumimoji="0" lang="en-US" sz="4000" b="0" i="0" u="none" strike="noStrike" kern="1200" cap="none" spc="0" normalizeH="0" baseline="0" dirty="0">
              <a:ln>
                <a:noFill/>
              </a:ln>
              <a:solidFill>
                <a:schemeClr val="tx2"/>
              </a:solidFill>
              <a:effectLst/>
              <a:uLnTx/>
              <a:uFillTx/>
              <a:latin typeface="+mj-lt"/>
              <a:ea typeface="+mj-ea"/>
              <a:cs typeface="+mj-cs"/>
            </a:endParaRPr>
          </a:p>
        </p:txBody>
      </p:sp>
    </p:spTree>
    <p:extLst>
      <p:ext uri="{BB962C8B-B14F-4D97-AF65-F5344CB8AC3E}">
        <p14:creationId xmlns="" xmlns:p14="http://schemas.microsoft.com/office/powerpoint/2010/main" val="13912053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62"/>
                                        </p:tgtEl>
                                        <p:attrNameLst>
                                          <p:attrName>style.visibility</p:attrName>
                                        </p:attrNameLst>
                                      </p:cBhvr>
                                      <p:to>
                                        <p:strVal val="visible"/>
                                      </p:to>
                                    </p:set>
                                    <p:animEffect transition="in" filter="dissolve">
                                      <p:cBhvr>
                                        <p:cTn id="7" dur="500"/>
                                        <p:tgtEl>
                                          <p:spTgt spid="46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ipe(left)">
                                      <p:cBhvr>
                                        <p:cTn id="11" dur="500"/>
                                        <p:tgtEl>
                                          <p:spTgt spid="19"/>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wipe(left)">
                                      <p:cBhvr>
                                        <p:cTn id="15" dur="500"/>
                                        <p:tgtEl>
                                          <p:spTgt spid="23"/>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wipe(left)">
                                      <p:cBhvr>
                                        <p:cTn id="19" dur="500"/>
                                        <p:tgtEl>
                                          <p:spTgt spid="27"/>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left)">
                                      <p:cBhvr>
                                        <p:cTn id="23" dur="500"/>
                                        <p:tgtEl>
                                          <p:spTgt spid="25"/>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left)">
                                      <p:cBhvr>
                                        <p:cTn id="27" dur="500"/>
                                        <p:tgtEl>
                                          <p:spTgt spid="21"/>
                                        </p:tgtEl>
                                      </p:cBhvr>
                                    </p:animEffect>
                                  </p:childTnLst>
                                </p:cTn>
                              </p:par>
                            </p:childTnLst>
                          </p:cTn>
                        </p:par>
                        <p:par>
                          <p:cTn id="28" fill="hold">
                            <p:stCondLst>
                              <p:cond delay="3000"/>
                            </p:stCondLst>
                            <p:childTnLst>
                              <p:par>
                                <p:cTn id="29" presetID="22" presetClass="entr" presetSubtype="8" fill="hold"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wipe(left)">
                                      <p:cBhvr>
                                        <p:cTn id="31" dur="500"/>
                                        <p:tgtEl>
                                          <p:spTgt spid="29"/>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30"/>
                                        </p:tgtEl>
                                        <p:attrNameLst>
                                          <p:attrName>style.visibility</p:attrName>
                                        </p:attrNameLst>
                                      </p:cBhvr>
                                      <p:to>
                                        <p:strVal val="visible"/>
                                      </p:to>
                                    </p:set>
                                    <p:animEffect transition="in" filter="wipe(left)">
                                      <p:cBhvr>
                                        <p:cTn id="35" dur="500"/>
                                        <p:tgtEl>
                                          <p:spTgt spid="30"/>
                                        </p:tgtEl>
                                      </p:cBhvr>
                                    </p:animEffect>
                                  </p:childTnLst>
                                </p:cTn>
                              </p:par>
                            </p:childTnLst>
                          </p:cTn>
                        </p:par>
                        <p:par>
                          <p:cTn id="36" fill="hold">
                            <p:stCondLst>
                              <p:cond delay="4000"/>
                            </p:stCondLst>
                            <p:childTnLst>
                              <p:par>
                                <p:cTn id="37" presetID="22" presetClass="entr" presetSubtype="8" fill="hold" nodeType="after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left)">
                                      <p:cBhvr>
                                        <p:cTn id="39" dur="500"/>
                                        <p:tgtEl>
                                          <p:spTgt spid="31"/>
                                        </p:tgtEl>
                                      </p:cBhvr>
                                    </p:animEffect>
                                  </p:childTnLst>
                                </p:cTn>
                              </p:par>
                            </p:childTnLst>
                          </p:cTn>
                        </p:par>
                        <p:par>
                          <p:cTn id="40" fill="hold">
                            <p:stCondLst>
                              <p:cond delay="4500"/>
                            </p:stCondLst>
                            <p:childTnLst>
                              <p:par>
                                <p:cTn id="41" presetID="22" presetClass="entr" presetSubtype="8" fill="hold" nodeType="afterEffect">
                                  <p:stCondLst>
                                    <p:cond delay="0"/>
                                  </p:stCondLst>
                                  <p:childTnLst>
                                    <p:set>
                                      <p:cBhvr>
                                        <p:cTn id="42" dur="1" fill="hold">
                                          <p:stCondLst>
                                            <p:cond delay="0"/>
                                          </p:stCondLst>
                                        </p:cTn>
                                        <p:tgtEl>
                                          <p:spTgt spid="448"/>
                                        </p:tgtEl>
                                        <p:attrNameLst>
                                          <p:attrName>style.visibility</p:attrName>
                                        </p:attrNameLst>
                                      </p:cBhvr>
                                      <p:to>
                                        <p:strVal val="visible"/>
                                      </p:to>
                                    </p:set>
                                    <p:animEffect transition="in" filter="wipe(left)">
                                      <p:cBhvr>
                                        <p:cTn id="43" dur="500"/>
                                        <p:tgtEl>
                                          <p:spTgt spid="448"/>
                                        </p:tgtEl>
                                      </p:cBhvr>
                                    </p:animEffect>
                                  </p:childTnLst>
                                </p:cTn>
                              </p:par>
                            </p:childTnLst>
                          </p:cTn>
                        </p:par>
                        <p:par>
                          <p:cTn id="44" fill="hold">
                            <p:stCondLst>
                              <p:cond delay="5000"/>
                            </p:stCondLst>
                            <p:childTnLst>
                              <p:par>
                                <p:cTn id="45" presetID="22" presetClass="entr" presetSubtype="8" fill="hold" nodeType="afterEffect">
                                  <p:stCondLst>
                                    <p:cond delay="0"/>
                                  </p:stCondLst>
                                  <p:childTnLst>
                                    <p:set>
                                      <p:cBhvr>
                                        <p:cTn id="46" dur="1" fill="hold">
                                          <p:stCondLst>
                                            <p:cond delay="0"/>
                                          </p:stCondLst>
                                        </p:cTn>
                                        <p:tgtEl>
                                          <p:spTgt spid="449"/>
                                        </p:tgtEl>
                                        <p:attrNameLst>
                                          <p:attrName>style.visibility</p:attrName>
                                        </p:attrNameLst>
                                      </p:cBhvr>
                                      <p:to>
                                        <p:strVal val="visible"/>
                                      </p:to>
                                    </p:set>
                                    <p:animEffect transition="in" filter="wipe(left)">
                                      <p:cBhvr>
                                        <p:cTn id="47" dur="500"/>
                                        <p:tgtEl>
                                          <p:spTgt spid="449"/>
                                        </p:tgtEl>
                                      </p:cBhvr>
                                    </p:animEffect>
                                  </p:childTnLst>
                                </p:cTn>
                              </p:par>
                            </p:childTnLst>
                          </p:cTn>
                        </p:par>
                        <p:par>
                          <p:cTn id="48" fill="hold">
                            <p:stCondLst>
                              <p:cond delay="5500"/>
                            </p:stCondLst>
                            <p:childTnLst>
                              <p:par>
                                <p:cTn id="49" presetID="1" presetClass="entr" presetSubtype="0" fill="hold" grpId="0" nodeType="afterEffect">
                                  <p:stCondLst>
                                    <p:cond delay="0"/>
                                  </p:stCondLst>
                                  <p:childTnLst>
                                    <p:set>
                                      <p:cBhvr>
                                        <p:cTn id="50" dur="1" fill="hold">
                                          <p:stCondLst>
                                            <p:cond delay="0"/>
                                          </p:stCondLst>
                                        </p:cTn>
                                        <p:tgtEl>
                                          <p:spTgt spid="138"/>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9" presetClass="entr" presetSubtype="0" fill="hold" grpId="0" nodeType="clickEffect">
                                  <p:stCondLst>
                                    <p:cond delay="0"/>
                                  </p:stCondLst>
                                  <p:childTnLst>
                                    <p:set>
                                      <p:cBhvr>
                                        <p:cTn id="54" dur="1" fill="hold">
                                          <p:stCondLst>
                                            <p:cond delay="0"/>
                                          </p:stCondLst>
                                        </p:cTn>
                                        <p:tgtEl>
                                          <p:spTgt spid="254"/>
                                        </p:tgtEl>
                                        <p:attrNameLst>
                                          <p:attrName>style.visibility</p:attrName>
                                        </p:attrNameLst>
                                      </p:cBhvr>
                                      <p:to>
                                        <p:strVal val="visible"/>
                                      </p:to>
                                    </p:set>
                                    <p:animEffect transition="in" filter="dissolve">
                                      <p:cBhvr>
                                        <p:cTn id="55" dur="500"/>
                                        <p:tgtEl>
                                          <p:spTgt spid="254"/>
                                        </p:tgtEl>
                                      </p:cBhvr>
                                    </p:animEffect>
                                  </p:childTnLst>
                                </p:cTn>
                              </p:par>
                            </p:childTnLst>
                          </p:cTn>
                        </p:par>
                        <p:par>
                          <p:cTn id="56" fill="hold">
                            <p:stCondLst>
                              <p:cond delay="500"/>
                            </p:stCondLst>
                            <p:childTnLst>
                              <p:par>
                                <p:cTn id="57" presetID="22" presetClass="entr" presetSubtype="8" fill="hold" nodeType="afterEffect">
                                  <p:stCondLst>
                                    <p:cond delay="0"/>
                                  </p:stCondLst>
                                  <p:childTnLst>
                                    <p:set>
                                      <p:cBhvr>
                                        <p:cTn id="58" dur="1" fill="hold">
                                          <p:stCondLst>
                                            <p:cond delay="0"/>
                                          </p:stCondLst>
                                        </p:cTn>
                                        <p:tgtEl>
                                          <p:spTgt spid="4"/>
                                        </p:tgtEl>
                                        <p:attrNameLst>
                                          <p:attrName>style.visibility</p:attrName>
                                        </p:attrNameLst>
                                      </p:cBhvr>
                                      <p:to>
                                        <p:strVal val="visible"/>
                                      </p:to>
                                    </p:set>
                                    <p:animEffect transition="in" filter="wipe(left)">
                                      <p:cBhvr>
                                        <p:cTn id="59" dur="500"/>
                                        <p:tgtEl>
                                          <p:spTgt spid="4"/>
                                        </p:tgtEl>
                                      </p:cBhvr>
                                    </p:animEffect>
                                  </p:childTnLst>
                                </p:cTn>
                              </p:par>
                            </p:childTnLst>
                          </p:cTn>
                        </p:par>
                        <p:par>
                          <p:cTn id="60" fill="hold">
                            <p:stCondLst>
                              <p:cond delay="1000"/>
                            </p:stCondLst>
                            <p:childTnLst>
                              <p:par>
                                <p:cTn id="61" presetID="22" presetClass="entr" presetSubtype="8" fill="hold" nodeType="afterEffect">
                                  <p:stCondLst>
                                    <p:cond delay="0"/>
                                  </p:stCondLst>
                                  <p:childTnLst>
                                    <p:set>
                                      <p:cBhvr>
                                        <p:cTn id="62" dur="1" fill="hold">
                                          <p:stCondLst>
                                            <p:cond delay="0"/>
                                          </p:stCondLst>
                                        </p:cTn>
                                        <p:tgtEl>
                                          <p:spTgt spid="8"/>
                                        </p:tgtEl>
                                        <p:attrNameLst>
                                          <p:attrName>style.visibility</p:attrName>
                                        </p:attrNameLst>
                                      </p:cBhvr>
                                      <p:to>
                                        <p:strVal val="visible"/>
                                      </p:to>
                                    </p:set>
                                    <p:animEffect transition="in" filter="wipe(left)">
                                      <p:cBhvr>
                                        <p:cTn id="63" dur="500"/>
                                        <p:tgtEl>
                                          <p:spTgt spid="8"/>
                                        </p:tgtEl>
                                      </p:cBhvr>
                                    </p:animEffect>
                                  </p:childTnLst>
                                </p:cTn>
                              </p:par>
                            </p:childTnLst>
                          </p:cTn>
                        </p:par>
                        <p:par>
                          <p:cTn id="64" fill="hold">
                            <p:stCondLst>
                              <p:cond delay="1500"/>
                            </p:stCondLst>
                            <p:childTnLst>
                              <p:par>
                                <p:cTn id="65" presetID="22" presetClass="entr" presetSubtype="8" fill="hold" nodeType="afterEffect">
                                  <p:stCondLst>
                                    <p:cond delay="0"/>
                                  </p:stCondLst>
                                  <p:childTnLst>
                                    <p:set>
                                      <p:cBhvr>
                                        <p:cTn id="66" dur="1" fill="hold">
                                          <p:stCondLst>
                                            <p:cond delay="0"/>
                                          </p:stCondLst>
                                        </p:cTn>
                                        <p:tgtEl>
                                          <p:spTgt spid="12"/>
                                        </p:tgtEl>
                                        <p:attrNameLst>
                                          <p:attrName>style.visibility</p:attrName>
                                        </p:attrNameLst>
                                      </p:cBhvr>
                                      <p:to>
                                        <p:strVal val="visible"/>
                                      </p:to>
                                    </p:set>
                                    <p:animEffect transition="in" filter="wipe(left)">
                                      <p:cBhvr>
                                        <p:cTn id="67" dur="500"/>
                                        <p:tgtEl>
                                          <p:spTgt spid="12"/>
                                        </p:tgtEl>
                                      </p:cBhvr>
                                    </p:animEffect>
                                  </p:childTnLst>
                                </p:cTn>
                              </p:par>
                            </p:childTnLst>
                          </p:cTn>
                        </p:par>
                        <p:par>
                          <p:cTn id="68" fill="hold">
                            <p:stCondLst>
                              <p:cond delay="2000"/>
                            </p:stCondLst>
                            <p:childTnLst>
                              <p:par>
                                <p:cTn id="69" presetID="22" presetClass="entr" presetSubtype="8" fill="hold" nodeType="afterEffect">
                                  <p:stCondLst>
                                    <p:cond delay="0"/>
                                  </p:stCondLst>
                                  <p:childTnLst>
                                    <p:set>
                                      <p:cBhvr>
                                        <p:cTn id="70" dur="1" fill="hold">
                                          <p:stCondLst>
                                            <p:cond delay="0"/>
                                          </p:stCondLst>
                                        </p:cTn>
                                        <p:tgtEl>
                                          <p:spTgt spid="10"/>
                                        </p:tgtEl>
                                        <p:attrNameLst>
                                          <p:attrName>style.visibility</p:attrName>
                                        </p:attrNameLst>
                                      </p:cBhvr>
                                      <p:to>
                                        <p:strVal val="visible"/>
                                      </p:to>
                                    </p:set>
                                    <p:animEffect transition="in" filter="wipe(left)">
                                      <p:cBhvr>
                                        <p:cTn id="71" dur="500"/>
                                        <p:tgtEl>
                                          <p:spTgt spid="10"/>
                                        </p:tgtEl>
                                      </p:cBhvr>
                                    </p:animEffect>
                                  </p:childTnLst>
                                </p:cTn>
                              </p:par>
                            </p:childTnLst>
                          </p:cTn>
                        </p:par>
                        <p:par>
                          <p:cTn id="72" fill="hold">
                            <p:stCondLst>
                              <p:cond delay="2500"/>
                            </p:stCondLst>
                            <p:childTnLst>
                              <p:par>
                                <p:cTn id="73" presetID="22" presetClass="entr" presetSubtype="8" fill="hold" nodeType="afterEffect">
                                  <p:stCondLst>
                                    <p:cond delay="0"/>
                                  </p:stCondLst>
                                  <p:childTnLst>
                                    <p:set>
                                      <p:cBhvr>
                                        <p:cTn id="74" dur="1" fill="hold">
                                          <p:stCondLst>
                                            <p:cond delay="0"/>
                                          </p:stCondLst>
                                        </p:cTn>
                                        <p:tgtEl>
                                          <p:spTgt spid="6"/>
                                        </p:tgtEl>
                                        <p:attrNameLst>
                                          <p:attrName>style.visibility</p:attrName>
                                        </p:attrNameLst>
                                      </p:cBhvr>
                                      <p:to>
                                        <p:strVal val="visible"/>
                                      </p:to>
                                    </p:set>
                                    <p:animEffect transition="in" filter="wipe(left)">
                                      <p:cBhvr>
                                        <p:cTn id="75" dur="500"/>
                                        <p:tgtEl>
                                          <p:spTgt spid="6"/>
                                        </p:tgtEl>
                                      </p:cBhvr>
                                    </p:animEffect>
                                  </p:childTnLst>
                                </p:cTn>
                              </p:par>
                            </p:childTnLst>
                          </p:cTn>
                        </p:par>
                        <p:par>
                          <p:cTn id="76" fill="hold">
                            <p:stCondLst>
                              <p:cond delay="3000"/>
                            </p:stCondLst>
                            <p:childTnLst>
                              <p:par>
                                <p:cTn id="77" presetID="1" presetClass="entr" presetSubtype="0" fill="hold" grpId="0" nodeType="afterEffect">
                                  <p:stCondLst>
                                    <p:cond delay="0"/>
                                  </p:stCondLst>
                                  <p:childTnLst>
                                    <p:set>
                                      <p:cBhvr>
                                        <p:cTn id="78" dur="1" fill="hold">
                                          <p:stCondLst>
                                            <p:cond delay="0"/>
                                          </p:stCondLst>
                                        </p:cTn>
                                        <p:tgtEl>
                                          <p:spTgt spid="104"/>
                                        </p:tgtEl>
                                        <p:attrNameLst>
                                          <p:attrName>style.visibility</p:attrName>
                                        </p:attrNameLst>
                                      </p:cBhvr>
                                      <p:to>
                                        <p:strVal val="visible"/>
                                      </p:to>
                                    </p:set>
                                  </p:childTnLst>
                                </p:cTn>
                              </p:par>
                            </p:childTnLst>
                          </p:cTn>
                        </p:par>
                        <p:par>
                          <p:cTn id="79" fill="hold">
                            <p:stCondLst>
                              <p:cond delay="3000"/>
                            </p:stCondLst>
                            <p:childTnLst>
                              <p:par>
                                <p:cTn id="80" presetID="22" presetClass="entr" presetSubtype="8" fill="hold" nodeType="afterEffect">
                                  <p:stCondLst>
                                    <p:cond delay="0"/>
                                  </p:stCondLst>
                                  <p:childTnLst>
                                    <p:set>
                                      <p:cBhvr>
                                        <p:cTn id="81" dur="1" fill="hold">
                                          <p:stCondLst>
                                            <p:cond delay="0"/>
                                          </p:stCondLst>
                                        </p:cTn>
                                        <p:tgtEl>
                                          <p:spTgt spid="14"/>
                                        </p:tgtEl>
                                        <p:attrNameLst>
                                          <p:attrName>style.visibility</p:attrName>
                                        </p:attrNameLst>
                                      </p:cBhvr>
                                      <p:to>
                                        <p:strVal val="visible"/>
                                      </p:to>
                                    </p:set>
                                    <p:animEffect transition="in" filter="wipe(left)">
                                      <p:cBhvr>
                                        <p:cTn id="82" dur="500"/>
                                        <p:tgtEl>
                                          <p:spTgt spid="14"/>
                                        </p:tgtEl>
                                      </p:cBhvr>
                                    </p:animEffect>
                                  </p:childTnLst>
                                </p:cTn>
                              </p:par>
                            </p:childTnLst>
                          </p:cTn>
                        </p:par>
                        <p:par>
                          <p:cTn id="83" fill="hold">
                            <p:stCondLst>
                              <p:cond delay="3500"/>
                            </p:stCondLst>
                            <p:childTnLst>
                              <p:par>
                                <p:cTn id="84" presetID="22" presetClass="entr" presetSubtype="8" fill="hold" nodeType="afterEffect">
                                  <p:stCondLst>
                                    <p:cond delay="0"/>
                                  </p:stCondLst>
                                  <p:childTnLst>
                                    <p:set>
                                      <p:cBhvr>
                                        <p:cTn id="85" dur="1" fill="hold">
                                          <p:stCondLst>
                                            <p:cond delay="0"/>
                                          </p:stCondLst>
                                        </p:cTn>
                                        <p:tgtEl>
                                          <p:spTgt spid="15"/>
                                        </p:tgtEl>
                                        <p:attrNameLst>
                                          <p:attrName>style.visibility</p:attrName>
                                        </p:attrNameLst>
                                      </p:cBhvr>
                                      <p:to>
                                        <p:strVal val="visible"/>
                                      </p:to>
                                    </p:set>
                                    <p:animEffect transition="in" filter="wipe(left)">
                                      <p:cBhvr>
                                        <p:cTn id="86" dur="500"/>
                                        <p:tgtEl>
                                          <p:spTgt spid="15"/>
                                        </p:tgtEl>
                                      </p:cBhvr>
                                    </p:animEffect>
                                  </p:childTnLst>
                                </p:cTn>
                              </p:par>
                            </p:childTnLst>
                          </p:cTn>
                        </p:par>
                        <p:par>
                          <p:cTn id="87" fill="hold">
                            <p:stCondLst>
                              <p:cond delay="4000"/>
                            </p:stCondLst>
                            <p:childTnLst>
                              <p:par>
                                <p:cTn id="88" presetID="22" presetClass="entr" presetSubtype="8" fill="hold" nodeType="afterEffect">
                                  <p:stCondLst>
                                    <p:cond delay="0"/>
                                  </p:stCondLst>
                                  <p:childTnLst>
                                    <p:set>
                                      <p:cBhvr>
                                        <p:cTn id="89" dur="1" fill="hold">
                                          <p:stCondLst>
                                            <p:cond delay="0"/>
                                          </p:stCondLst>
                                        </p:cTn>
                                        <p:tgtEl>
                                          <p:spTgt spid="17"/>
                                        </p:tgtEl>
                                        <p:attrNameLst>
                                          <p:attrName>style.visibility</p:attrName>
                                        </p:attrNameLst>
                                      </p:cBhvr>
                                      <p:to>
                                        <p:strVal val="visible"/>
                                      </p:to>
                                    </p:set>
                                    <p:animEffect transition="in" filter="wipe(left)">
                                      <p:cBhvr>
                                        <p:cTn id="90" dur="500"/>
                                        <p:tgtEl>
                                          <p:spTgt spid="17"/>
                                        </p:tgtEl>
                                      </p:cBhvr>
                                    </p:animEffect>
                                  </p:childTnLst>
                                </p:cTn>
                              </p:par>
                            </p:childTnLst>
                          </p:cTn>
                        </p:par>
                        <p:par>
                          <p:cTn id="91" fill="hold">
                            <p:stCondLst>
                              <p:cond delay="4500"/>
                            </p:stCondLst>
                            <p:childTnLst>
                              <p:par>
                                <p:cTn id="92" presetID="22" presetClass="entr" presetSubtype="8" fill="hold" nodeType="afterEffect">
                                  <p:stCondLst>
                                    <p:cond delay="0"/>
                                  </p:stCondLst>
                                  <p:childTnLst>
                                    <p:set>
                                      <p:cBhvr>
                                        <p:cTn id="93" dur="1" fill="hold">
                                          <p:stCondLst>
                                            <p:cond delay="0"/>
                                          </p:stCondLst>
                                        </p:cTn>
                                        <p:tgtEl>
                                          <p:spTgt spid="16"/>
                                        </p:tgtEl>
                                        <p:attrNameLst>
                                          <p:attrName>style.visibility</p:attrName>
                                        </p:attrNameLst>
                                      </p:cBhvr>
                                      <p:to>
                                        <p:strVal val="visible"/>
                                      </p:to>
                                    </p:set>
                                    <p:animEffect transition="in" filter="wipe(left)">
                                      <p:cBhvr>
                                        <p:cTn id="94" dur="500"/>
                                        <p:tgtEl>
                                          <p:spTgt spid="16"/>
                                        </p:tgtEl>
                                      </p:cBhvr>
                                    </p:animEffect>
                                  </p:childTnLst>
                                </p:cTn>
                              </p:par>
                            </p:childTnLst>
                          </p:cTn>
                        </p:par>
                        <p:par>
                          <p:cTn id="95" fill="hold">
                            <p:stCondLst>
                              <p:cond delay="5000"/>
                            </p:stCondLst>
                            <p:childTnLst>
                              <p:par>
                                <p:cTn id="96" presetID="22" presetClass="entr" presetSubtype="8" fill="hold" nodeType="afterEffect">
                                  <p:stCondLst>
                                    <p:cond delay="0"/>
                                  </p:stCondLst>
                                  <p:childTnLst>
                                    <p:set>
                                      <p:cBhvr>
                                        <p:cTn id="97" dur="1" fill="hold">
                                          <p:stCondLst>
                                            <p:cond delay="0"/>
                                          </p:stCondLst>
                                        </p:cTn>
                                        <p:tgtEl>
                                          <p:spTgt spid="18"/>
                                        </p:tgtEl>
                                        <p:attrNameLst>
                                          <p:attrName>style.visibility</p:attrName>
                                        </p:attrNameLst>
                                      </p:cBhvr>
                                      <p:to>
                                        <p:strVal val="visible"/>
                                      </p:to>
                                    </p:set>
                                    <p:animEffect transition="in" filter="wipe(left)">
                                      <p:cBhvr>
                                        <p:cTn id="98" dur="500"/>
                                        <p:tgtEl>
                                          <p:spTgt spid="18"/>
                                        </p:tgtEl>
                                      </p:cBhvr>
                                    </p:animEffect>
                                  </p:childTnLst>
                                </p:cTn>
                              </p:par>
                            </p:childTnLst>
                          </p:cTn>
                        </p:par>
                      </p:childTnLst>
                    </p:cTn>
                  </p:par>
                  <p:par>
                    <p:cTn id="99" fill="hold">
                      <p:stCondLst>
                        <p:cond delay="indefinite"/>
                      </p:stCondLst>
                      <p:childTnLst>
                        <p:par>
                          <p:cTn id="100" fill="hold">
                            <p:stCondLst>
                              <p:cond delay="0"/>
                            </p:stCondLst>
                            <p:childTnLst>
                              <p:par>
                                <p:cTn id="101" presetID="1" presetClass="entr" presetSubtype="0" fill="hold" grpId="0" nodeType="clickEffect">
                                  <p:stCondLst>
                                    <p:cond delay="0"/>
                                  </p:stCondLst>
                                  <p:childTnLst>
                                    <p:set>
                                      <p:cBhvr>
                                        <p:cTn id="10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 grpId="0"/>
      <p:bldP spid="254" grpId="0" animBg="1"/>
      <p:bldP spid="138" grpId="0"/>
      <p:bldP spid="462" grpId="0" animBg="1"/>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olo 1"/>
          <p:cNvSpPr txBox="1">
            <a:spLocks/>
          </p:cNvSpPr>
          <p:nvPr/>
        </p:nvSpPr>
        <p:spPr>
          <a:xfrm>
            <a:off x="755576" y="116632"/>
            <a:ext cx="7702721" cy="720080"/>
          </a:xfrm>
          <a:prstGeom prst="rect">
            <a:avLst/>
          </a:prstGeom>
        </p:spPr>
        <p:txBody>
          <a:bodyPr>
            <a:normAutofit fontScale="97500"/>
          </a:bodyPr>
          <a:lstStyle>
            <a:lvl1pPr algn="ctr" rtl="0" eaLnBrk="1" fontAlgn="base" hangingPunct="1">
              <a:spcBef>
                <a:spcPct val="0"/>
              </a:spcBef>
              <a:spcAft>
                <a:spcPct val="0"/>
              </a:spcAft>
              <a:defRPr sz="3200" b="1">
                <a:solidFill>
                  <a:schemeClr val="tx2"/>
                </a:solidFill>
                <a:effectLst>
                  <a:outerShdw blurRad="38100" dist="38100" dir="2700000" algn="tl">
                    <a:srgbClr val="C0C0C0"/>
                  </a:outerShdw>
                </a:effectLst>
                <a:latin typeface="+mj-lt"/>
                <a:ea typeface="+mj-ea"/>
                <a:cs typeface="+mj-cs"/>
              </a:defRPr>
            </a:lvl1pPr>
            <a:lvl2pPr algn="ctr" rtl="0" eaLnBrk="1" fontAlgn="base" hangingPunct="1">
              <a:spcBef>
                <a:spcPct val="0"/>
              </a:spcBef>
              <a:spcAft>
                <a:spcPct val="0"/>
              </a:spcAft>
              <a:defRPr sz="3200" b="1">
                <a:solidFill>
                  <a:schemeClr val="tx2"/>
                </a:solidFill>
                <a:effectLst>
                  <a:outerShdw blurRad="38100" dist="38100" dir="2700000" algn="tl">
                    <a:srgbClr val="C0C0C0"/>
                  </a:outerShdw>
                </a:effectLst>
                <a:latin typeface="Arial" pitchFamily="34" charset="0"/>
              </a:defRPr>
            </a:lvl2pPr>
            <a:lvl3pPr algn="ctr" rtl="0" eaLnBrk="1" fontAlgn="base" hangingPunct="1">
              <a:spcBef>
                <a:spcPct val="0"/>
              </a:spcBef>
              <a:spcAft>
                <a:spcPct val="0"/>
              </a:spcAft>
              <a:defRPr sz="3200" b="1">
                <a:solidFill>
                  <a:schemeClr val="tx2"/>
                </a:solidFill>
                <a:effectLst>
                  <a:outerShdw blurRad="38100" dist="38100" dir="2700000" algn="tl">
                    <a:srgbClr val="C0C0C0"/>
                  </a:outerShdw>
                </a:effectLst>
                <a:latin typeface="Arial" pitchFamily="34" charset="0"/>
              </a:defRPr>
            </a:lvl3pPr>
            <a:lvl4pPr algn="ctr" rtl="0" eaLnBrk="1" fontAlgn="base" hangingPunct="1">
              <a:spcBef>
                <a:spcPct val="0"/>
              </a:spcBef>
              <a:spcAft>
                <a:spcPct val="0"/>
              </a:spcAft>
              <a:defRPr sz="3200" b="1">
                <a:solidFill>
                  <a:schemeClr val="tx2"/>
                </a:solidFill>
                <a:effectLst>
                  <a:outerShdw blurRad="38100" dist="38100" dir="2700000" algn="tl">
                    <a:srgbClr val="C0C0C0"/>
                  </a:outerShdw>
                </a:effectLst>
                <a:latin typeface="Arial" pitchFamily="34" charset="0"/>
              </a:defRPr>
            </a:lvl4pPr>
            <a:lvl5pPr algn="ctr" rtl="0" eaLnBrk="1" fontAlgn="base" hangingPunct="1">
              <a:spcBef>
                <a:spcPct val="0"/>
              </a:spcBef>
              <a:spcAft>
                <a:spcPct val="0"/>
              </a:spcAft>
              <a:defRPr sz="3200" b="1">
                <a:solidFill>
                  <a:schemeClr val="tx2"/>
                </a:solidFill>
                <a:effectLst>
                  <a:outerShdw blurRad="38100" dist="38100" dir="2700000" algn="tl">
                    <a:srgbClr val="C0C0C0"/>
                  </a:outerShdw>
                </a:effectLst>
                <a:latin typeface="Arial" pitchFamily="34" charset="0"/>
              </a:defRPr>
            </a:lvl5pPr>
            <a:lvl6pPr marL="457200" algn="ctr" rtl="0" eaLnBrk="1" fontAlgn="base" hangingPunct="1">
              <a:spcBef>
                <a:spcPct val="0"/>
              </a:spcBef>
              <a:spcAft>
                <a:spcPct val="0"/>
              </a:spcAft>
              <a:defRPr sz="3200" b="1">
                <a:solidFill>
                  <a:schemeClr val="tx2"/>
                </a:solidFill>
                <a:effectLst>
                  <a:outerShdw blurRad="38100" dist="38100" dir="2700000" algn="tl">
                    <a:srgbClr val="C0C0C0"/>
                  </a:outerShdw>
                </a:effectLst>
                <a:latin typeface="Arial" pitchFamily="34" charset="0"/>
              </a:defRPr>
            </a:lvl6pPr>
            <a:lvl7pPr marL="914400" algn="ctr" rtl="0" eaLnBrk="1" fontAlgn="base" hangingPunct="1">
              <a:spcBef>
                <a:spcPct val="0"/>
              </a:spcBef>
              <a:spcAft>
                <a:spcPct val="0"/>
              </a:spcAft>
              <a:defRPr sz="3200" b="1">
                <a:solidFill>
                  <a:schemeClr val="tx2"/>
                </a:solidFill>
                <a:effectLst>
                  <a:outerShdw blurRad="38100" dist="38100" dir="2700000" algn="tl">
                    <a:srgbClr val="C0C0C0"/>
                  </a:outerShdw>
                </a:effectLst>
                <a:latin typeface="Arial" pitchFamily="34" charset="0"/>
              </a:defRPr>
            </a:lvl7pPr>
            <a:lvl8pPr marL="1371600" algn="ctr" rtl="0" eaLnBrk="1" fontAlgn="base" hangingPunct="1">
              <a:spcBef>
                <a:spcPct val="0"/>
              </a:spcBef>
              <a:spcAft>
                <a:spcPct val="0"/>
              </a:spcAft>
              <a:defRPr sz="3200" b="1">
                <a:solidFill>
                  <a:schemeClr val="tx2"/>
                </a:solidFill>
                <a:effectLst>
                  <a:outerShdw blurRad="38100" dist="38100" dir="2700000" algn="tl">
                    <a:srgbClr val="C0C0C0"/>
                  </a:outerShdw>
                </a:effectLst>
                <a:latin typeface="Arial" pitchFamily="34" charset="0"/>
              </a:defRPr>
            </a:lvl8pPr>
            <a:lvl9pPr marL="1828800" algn="ctr" rtl="0" eaLnBrk="1" fontAlgn="base" hangingPunct="1">
              <a:spcBef>
                <a:spcPct val="0"/>
              </a:spcBef>
              <a:spcAft>
                <a:spcPct val="0"/>
              </a:spcAft>
              <a:defRPr sz="3200" b="1">
                <a:solidFill>
                  <a:schemeClr val="tx2"/>
                </a:solidFill>
                <a:effectLst>
                  <a:outerShdw blurRad="38100" dist="38100" dir="2700000" algn="tl">
                    <a:srgbClr val="C0C0C0"/>
                  </a:outerShdw>
                </a:effectLst>
                <a:latin typeface="Arial" pitchFamily="34" charset="0"/>
              </a:defRPr>
            </a:lvl9pPr>
          </a:lstStyle>
          <a:p>
            <a:r>
              <a:rPr lang="en-GB" dirty="0" smtClean="0">
                <a:effectLst/>
              </a:rPr>
              <a:t>SPD technologies  VIS-NIR</a:t>
            </a:r>
            <a:endParaRPr lang="en-GB" dirty="0">
              <a:effectLst/>
            </a:endParaRPr>
          </a:p>
        </p:txBody>
      </p:sp>
      <p:pic>
        <p:nvPicPr>
          <p:cNvPr id="12" name="Picture 2"/>
          <p:cNvPicPr>
            <a:picLocks noChangeAspect="1" noChangeArrowheads="1"/>
          </p:cNvPicPr>
          <p:nvPr/>
        </p:nvPicPr>
        <p:blipFill>
          <a:blip r:embed="rId2" cstate="print"/>
          <a:srcRect/>
          <a:stretch>
            <a:fillRect/>
          </a:stretch>
        </p:blipFill>
        <p:spPr bwMode="auto">
          <a:xfrm>
            <a:off x="1219200" y="838200"/>
            <a:ext cx="6984776" cy="5159209"/>
          </a:xfrm>
          <a:prstGeom prst="rect">
            <a:avLst/>
          </a:prstGeom>
          <a:noFill/>
          <a:ln w="9525">
            <a:noFill/>
            <a:miter lim="800000"/>
            <a:headEnd/>
            <a:tailEnd/>
          </a:ln>
        </p:spPr>
      </p:pic>
      <p:sp>
        <p:nvSpPr>
          <p:cNvPr id="15" name="CasellaDiTesto 14"/>
          <p:cNvSpPr txBox="1"/>
          <p:nvPr/>
        </p:nvSpPr>
        <p:spPr>
          <a:xfrm>
            <a:off x="539552" y="5805264"/>
            <a:ext cx="3456384" cy="369332"/>
          </a:xfrm>
          <a:prstGeom prst="rect">
            <a:avLst/>
          </a:prstGeom>
          <a:noFill/>
        </p:spPr>
        <p:txBody>
          <a:bodyPr wrap="square" rtlCol="0">
            <a:spAutoFit/>
          </a:bodyPr>
          <a:lstStyle/>
          <a:p>
            <a:r>
              <a:rPr lang="en-GB" b="0" dirty="0" err="1" smtClean="0"/>
              <a:t>Lixing</a:t>
            </a:r>
            <a:r>
              <a:rPr lang="en-GB" b="0" dirty="0" smtClean="0"/>
              <a:t> You et al., SUST (2017)</a:t>
            </a:r>
            <a:endParaRPr lang="en-GB" b="0" dirty="0"/>
          </a:p>
        </p:txBody>
      </p:sp>
      <p:sp>
        <p:nvSpPr>
          <p:cNvPr id="7" name="Segnaposto piè di pagina 6"/>
          <p:cNvSpPr>
            <a:spLocks noGrp="1"/>
          </p:cNvSpPr>
          <p:nvPr>
            <p:ph type="ftr" sz="quarter" idx="11"/>
          </p:nvPr>
        </p:nvSpPr>
        <p:spPr/>
        <p:txBody>
          <a:bodyPr/>
          <a:lstStyle/>
          <a:p>
            <a:r>
              <a:rPr lang="it-IT" smtClean="0"/>
              <a:t>A. Gaggero, 01/10/2020, Genova</a:t>
            </a:r>
            <a:endParaRPr lang="en-US" dirty="0"/>
          </a:p>
        </p:txBody>
      </p:sp>
      <p:sp>
        <p:nvSpPr>
          <p:cNvPr id="9" name="Rettangolo 8"/>
          <p:cNvSpPr/>
          <p:nvPr/>
        </p:nvSpPr>
        <p:spPr>
          <a:xfrm>
            <a:off x="4298482" y="908720"/>
            <a:ext cx="3276000" cy="4608512"/>
          </a:xfrm>
          <a:prstGeom prst="rect">
            <a:avLst/>
          </a:prstGeom>
          <a:solidFill>
            <a:srgbClr val="FF0000">
              <a:alpha val="27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 name="CasellaDiTesto 200"/>
          <p:cNvSpPr txBox="1"/>
          <p:nvPr/>
        </p:nvSpPr>
        <p:spPr>
          <a:xfrm>
            <a:off x="895522" y="1340768"/>
            <a:ext cx="7010400" cy="1631216"/>
          </a:xfrm>
          <a:prstGeom prst="rect">
            <a:avLst/>
          </a:prstGeom>
          <a:noFill/>
        </p:spPr>
        <p:txBody>
          <a:bodyPr wrap="square" rtlCol="0">
            <a:spAutoFit/>
          </a:bodyPr>
          <a:lstStyle/>
          <a:p>
            <a:pPr marL="342900" indent="-342900">
              <a:buFont typeface="Arial" panose="020B0604020202020204" pitchFamily="34" charset="0"/>
              <a:buChar char="•"/>
            </a:pPr>
            <a:r>
              <a:rPr lang="en-US" sz="2000" dirty="0" smtClean="0">
                <a:cs typeface="Arial" pitchFamily="34" charset="0"/>
              </a:rPr>
              <a:t>Photon number resolution achieved using the concept of spatial multiplexing. </a:t>
            </a:r>
          </a:p>
          <a:p>
            <a:pPr marL="342900" indent="-342900">
              <a:buFont typeface="Arial" panose="020B0604020202020204" pitchFamily="34" charset="0"/>
              <a:buChar char="•"/>
            </a:pPr>
            <a:r>
              <a:rPr lang="en-US" sz="2000" dirty="0" smtClean="0">
                <a:cs typeface="Arial" pitchFamily="34" charset="0"/>
              </a:rPr>
              <a:t>The area of the detector is divided in pixels, i.e. smaller meanders with equal resistors in parallel. </a:t>
            </a:r>
          </a:p>
          <a:p>
            <a:pPr marL="342900" indent="-342900">
              <a:buFont typeface="Arial" panose="020B0604020202020204" pitchFamily="34" charset="0"/>
              <a:buChar char="•"/>
            </a:pPr>
            <a:r>
              <a:rPr lang="en-US" sz="2000" dirty="0" smtClean="0">
                <a:cs typeface="Arial" pitchFamily="34" charset="0"/>
              </a:rPr>
              <a:t>Pixels are connected in series</a:t>
            </a:r>
            <a:endParaRPr lang="en-US" sz="2000" dirty="0">
              <a:cs typeface="Arial" pitchFamily="34" charset="0"/>
            </a:endParaRPr>
          </a:p>
        </p:txBody>
      </p:sp>
      <p:pic>
        <p:nvPicPr>
          <p:cNvPr id="2" name="Immagine 1"/>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467544" y="2852936"/>
            <a:ext cx="8002840" cy="3748166"/>
          </a:xfrm>
          <a:prstGeom prst="rect">
            <a:avLst/>
          </a:prstGeom>
        </p:spPr>
      </p:pic>
      <p:sp>
        <p:nvSpPr>
          <p:cNvPr id="3" name="CasellaDiTesto 2"/>
          <p:cNvSpPr txBox="1"/>
          <p:nvPr/>
        </p:nvSpPr>
        <p:spPr>
          <a:xfrm>
            <a:off x="5486400" y="3460283"/>
            <a:ext cx="2593610" cy="1015663"/>
          </a:xfrm>
          <a:prstGeom prst="rect">
            <a:avLst/>
          </a:prstGeom>
          <a:noFill/>
        </p:spPr>
        <p:txBody>
          <a:bodyPr wrap="square" rtlCol="0">
            <a:spAutoFit/>
          </a:bodyPr>
          <a:lstStyle/>
          <a:p>
            <a:pPr algn="ctr"/>
            <a:r>
              <a:rPr lang="en" sz="2000" dirty="0" smtClean="0">
                <a:ea typeface="NSimSun" pitchFamily="49" charset="-122"/>
                <a:cs typeface="Arial" pitchFamily="34" charset="0"/>
              </a:rPr>
              <a:t>Pulse amplitude proportional to the # of photon absorbed</a:t>
            </a:r>
            <a:endParaRPr lang="en" sz="2000" dirty="0">
              <a:ea typeface="NSimSun" pitchFamily="49" charset="-122"/>
              <a:cs typeface="Arial" pitchFamily="34" charset="0"/>
            </a:endParaRPr>
          </a:p>
        </p:txBody>
      </p:sp>
      <p:sp>
        <p:nvSpPr>
          <p:cNvPr id="7" name="Segnaposto piè di pagina 6"/>
          <p:cNvSpPr>
            <a:spLocks noGrp="1"/>
          </p:cNvSpPr>
          <p:nvPr>
            <p:ph type="ftr" sz="quarter" idx="11"/>
          </p:nvPr>
        </p:nvSpPr>
        <p:spPr/>
        <p:txBody>
          <a:bodyPr/>
          <a:lstStyle/>
          <a:p>
            <a:r>
              <a:rPr lang="it-IT" dirty="0" smtClean="0"/>
              <a:t>A. Gaggero, 01/10/2020, Genova</a:t>
            </a:r>
            <a:endParaRPr lang="en-US" dirty="0"/>
          </a:p>
        </p:txBody>
      </p:sp>
      <p:sp>
        <p:nvSpPr>
          <p:cNvPr id="8" name="Titolo 1"/>
          <p:cNvSpPr txBox="1">
            <a:spLocks/>
          </p:cNvSpPr>
          <p:nvPr/>
        </p:nvSpPr>
        <p:spPr>
          <a:xfrm>
            <a:off x="395536" y="274638"/>
            <a:ext cx="8748464" cy="1143000"/>
          </a:xfrm>
          <a:prstGeom prst="rect">
            <a:avLst/>
          </a:prstGeom>
        </p:spPr>
        <p:txBody>
          <a:bodyPr>
            <a:normAutofit fontScale="975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4000" dirty="0" smtClean="0">
                <a:solidFill>
                  <a:schemeClr val="tx2"/>
                </a:solidFill>
                <a:latin typeface="+mj-lt"/>
                <a:ea typeface="+mj-ea"/>
                <a:cs typeface="+mj-cs"/>
              </a:rPr>
              <a:t>Photon Number Resolving detectors</a:t>
            </a:r>
            <a:endParaRPr kumimoji="0" lang="en-US" sz="4000" b="0" i="0" u="none" strike="noStrike" kern="1200" cap="none" spc="0" normalizeH="0" baseline="0" dirty="0">
              <a:ln>
                <a:noFill/>
              </a:ln>
              <a:solidFill>
                <a:schemeClr val="tx2"/>
              </a:solidFill>
              <a:effectLst/>
              <a:uLnTx/>
              <a:uFillTx/>
              <a:latin typeface="+mj-lt"/>
              <a:ea typeface="+mj-ea"/>
              <a:cs typeface="+mj-cs"/>
            </a:endParaRPr>
          </a:p>
        </p:txBody>
      </p:sp>
    </p:spTree>
    <p:extLst>
      <p:ext uri="{BB962C8B-B14F-4D97-AF65-F5344CB8AC3E}">
        <p14:creationId xmlns="" xmlns:p14="http://schemas.microsoft.com/office/powerpoint/2010/main" val="350032203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po 37"/>
          <p:cNvGrpSpPr>
            <a:grpSpLocks noChangeAspect="1"/>
          </p:cNvGrpSpPr>
          <p:nvPr/>
        </p:nvGrpSpPr>
        <p:grpSpPr>
          <a:xfrm>
            <a:off x="971600" y="1268760"/>
            <a:ext cx="2262732" cy="2050602"/>
            <a:chOff x="6444208" y="3573016"/>
            <a:chExt cx="2304256" cy="2088232"/>
          </a:xfrm>
        </p:grpSpPr>
        <p:grpSp>
          <p:nvGrpSpPr>
            <p:cNvPr id="4" name="Gruppo 33"/>
            <p:cNvGrpSpPr/>
            <p:nvPr/>
          </p:nvGrpSpPr>
          <p:grpSpPr>
            <a:xfrm>
              <a:off x="6444208" y="3573016"/>
              <a:ext cx="2304256" cy="2088232"/>
              <a:chOff x="6444208" y="3645024"/>
              <a:chExt cx="2304256" cy="2088232"/>
            </a:xfrm>
          </p:grpSpPr>
          <p:sp>
            <p:nvSpPr>
              <p:cNvPr id="33" name="Rettangolo 32"/>
              <p:cNvSpPr/>
              <p:nvPr/>
            </p:nvSpPr>
            <p:spPr>
              <a:xfrm>
                <a:off x="6444208" y="3645024"/>
                <a:ext cx="2304256" cy="20882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it-IT"/>
              </a:p>
            </p:txBody>
          </p:sp>
          <p:pic>
            <p:nvPicPr>
              <p:cNvPr id="1026" name="Picture 5"/>
              <p:cNvPicPr>
                <a:picLocks noChangeAspect="1" noChangeArrowheads="1"/>
              </p:cNvPicPr>
              <p:nvPr/>
            </p:nvPicPr>
            <p:blipFill>
              <a:blip r:embed="rId3" cstate="print"/>
              <a:srcRect t="2036" b="2036"/>
              <a:stretch>
                <a:fillRect/>
              </a:stretch>
            </p:blipFill>
            <p:spPr bwMode="auto">
              <a:xfrm>
                <a:off x="6501590" y="3645024"/>
                <a:ext cx="2183276" cy="2044824"/>
              </a:xfrm>
              <a:prstGeom prst="rect">
                <a:avLst/>
              </a:prstGeom>
              <a:noFill/>
              <a:ln w="9525">
                <a:noFill/>
                <a:miter lim="800000"/>
                <a:headEnd/>
                <a:tailEnd/>
              </a:ln>
            </p:spPr>
          </p:pic>
        </p:grpSp>
        <p:sp>
          <p:nvSpPr>
            <p:cNvPr id="35" name="Rettangolo 34"/>
            <p:cNvSpPr/>
            <p:nvPr/>
          </p:nvSpPr>
          <p:spPr>
            <a:xfrm>
              <a:off x="8244408" y="3645024"/>
              <a:ext cx="288032" cy="2160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it-IT"/>
            </a:p>
          </p:txBody>
        </p:sp>
      </p:grpSp>
      <p:pic>
        <p:nvPicPr>
          <p:cNvPr id="19" name="Immagine 18"/>
          <p:cNvPicPr>
            <a:picLocks noChangeAspect="1"/>
          </p:cNvPicPr>
          <p:nvPr/>
        </p:nvPicPr>
        <p:blipFill>
          <a:blip r:embed="rId4" cstate="print"/>
          <a:stretch>
            <a:fillRect/>
          </a:stretch>
        </p:blipFill>
        <p:spPr>
          <a:xfrm>
            <a:off x="226489" y="3607003"/>
            <a:ext cx="4057479" cy="2709226"/>
          </a:xfrm>
          <a:prstGeom prst="rect">
            <a:avLst/>
          </a:prstGeom>
        </p:spPr>
      </p:pic>
      <p:grpSp>
        <p:nvGrpSpPr>
          <p:cNvPr id="6" name="Gruppo 19"/>
          <p:cNvGrpSpPr/>
          <p:nvPr/>
        </p:nvGrpSpPr>
        <p:grpSpPr>
          <a:xfrm>
            <a:off x="3347864" y="1700808"/>
            <a:ext cx="3694804" cy="543551"/>
            <a:chOff x="713576" y="5839742"/>
            <a:chExt cx="3694804" cy="543551"/>
          </a:xfrm>
        </p:grpSpPr>
        <p:sp>
          <p:nvSpPr>
            <p:cNvPr id="41" name="Rectangle 22"/>
            <p:cNvSpPr>
              <a:spLocks noChangeArrowheads="1"/>
            </p:cNvSpPr>
            <p:nvPr/>
          </p:nvSpPr>
          <p:spPr bwMode="auto">
            <a:xfrm>
              <a:off x="888583" y="5930307"/>
              <a:ext cx="3519797" cy="452985"/>
            </a:xfrm>
            <a:prstGeom prst="rect">
              <a:avLst/>
            </a:prstGeom>
            <a:noFill/>
            <a:ln w="9525" algn="ctr">
              <a:solidFill>
                <a:srgbClr val="000000"/>
              </a:solidFill>
              <a:miter lim="800000"/>
              <a:headEnd/>
              <a:tailEnd/>
            </a:ln>
            <a:effectLst/>
          </p:spPr>
          <p:txBody>
            <a:bodyPr wrap="square"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lnSpc>
                  <a:spcPct val="100000"/>
                </a:lnSpc>
                <a:spcBef>
                  <a:spcPts val="0"/>
                </a:spcBef>
                <a:spcAft>
                  <a:spcPts val="0"/>
                </a:spcAft>
                <a:defRPr/>
              </a:pPr>
              <a:endParaRPr lang="en-US" kern="0">
                <a:solidFill>
                  <a:sysClr val="windowText" lastClr="000000"/>
                </a:solidFill>
                <a:cs typeface="+mn-cs"/>
              </a:endParaRPr>
            </a:p>
          </p:txBody>
        </p:sp>
        <p:sp>
          <p:nvSpPr>
            <p:cNvPr id="43" name="Oval 8"/>
            <p:cNvSpPr>
              <a:spLocks noChangeArrowheads="1"/>
            </p:cNvSpPr>
            <p:nvPr/>
          </p:nvSpPr>
          <p:spPr bwMode="auto">
            <a:xfrm>
              <a:off x="2051109" y="5995998"/>
              <a:ext cx="149633" cy="234195"/>
            </a:xfrm>
            <a:prstGeom prst="ellipse">
              <a:avLst/>
            </a:prstGeom>
            <a:solidFill>
              <a:srgbClr val="FF9A00"/>
            </a:solidFill>
            <a:ln w="9525">
              <a:no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lnSpc>
                  <a:spcPct val="100000"/>
                </a:lnSpc>
                <a:spcBef>
                  <a:spcPts val="0"/>
                </a:spcBef>
                <a:spcAft>
                  <a:spcPts val="0"/>
                </a:spcAft>
                <a:defRPr/>
              </a:pPr>
              <a:endParaRPr lang="en-US" kern="0">
                <a:solidFill>
                  <a:sysClr val="windowText" lastClr="000000"/>
                </a:solidFill>
                <a:cs typeface="+mn-cs"/>
              </a:endParaRPr>
            </a:p>
          </p:txBody>
        </p:sp>
        <p:sp>
          <p:nvSpPr>
            <p:cNvPr id="44" name="Rectangle 5"/>
            <p:cNvSpPr>
              <a:spLocks noChangeArrowheads="1"/>
            </p:cNvSpPr>
            <p:nvPr/>
          </p:nvSpPr>
          <p:spPr bwMode="auto">
            <a:xfrm>
              <a:off x="2732090" y="6179404"/>
              <a:ext cx="1473423" cy="150616"/>
            </a:xfrm>
            <a:prstGeom prst="rect">
              <a:avLst/>
            </a:prstGeom>
            <a:solidFill>
              <a:srgbClr val="969696"/>
            </a:solidFill>
            <a:ln w="9525">
              <a:noFill/>
              <a:miter lim="800000"/>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lnSpc>
                  <a:spcPct val="100000"/>
                </a:lnSpc>
                <a:spcBef>
                  <a:spcPts val="0"/>
                </a:spcBef>
                <a:spcAft>
                  <a:spcPts val="0"/>
                </a:spcAft>
                <a:defRPr/>
              </a:pPr>
              <a:endParaRPr lang="en-US" kern="0">
                <a:solidFill>
                  <a:sysClr val="windowText" lastClr="000000"/>
                </a:solidFill>
                <a:cs typeface="+mn-cs"/>
              </a:endParaRPr>
            </a:p>
          </p:txBody>
        </p:sp>
        <p:sp>
          <p:nvSpPr>
            <p:cNvPr id="45" name="Rectangle 6"/>
            <p:cNvSpPr>
              <a:spLocks noChangeArrowheads="1"/>
            </p:cNvSpPr>
            <p:nvPr/>
          </p:nvSpPr>
          <p:spPr bwMode="auto">
            <a:xfrm>
              <a:off x="2732090" y="6043966"/>
              <a:ext cx="1473423" cy="159421"/>
            </a:xfrm>
            <a:prstGeom prst="rect">
              <a:avLst/>
            </a:prstGeom>
            <a:solidFill>
              <a:srgbClr val="006600"/>
            </a:solidFill>
            <a:ln w="9525">
              <a:noFill/>
              <a:miter lim="800000"/>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lnSpc>
                  <a:spcPct val="100000"/>
                </a:lnSpc>
                <a:spcBef>
                  <a:spcPts val="0"/>
                </a:spcBef>
                <a:spcAft>
                  <a:spcPts val="0"/>
                </a:spcAft>
                <a:defRPr/>
              </a:pPr>
              <a:endParaRPr lang="en-US" kern="0">
                <a:solidFill>
                  <a:sysClr val="windowText" lastClr="000000"/>
                </a:solidFill>
                <a:cs typeface="+mn-cs"/>
              </a:endParaRPr>
            </a:p>
          </p:txBody>
        </p:sp>
        <p:sp>
          <p:nvSpPr>
            <p:cNvPr id="46" name="Rectangle 7"/>
            <p:cNvSpPr>
              <a:spLocks noChangeArrowheads="1"/>
            </p:cNvSpPr>
            <p:nvPr/>
          </p:nvSpPr>
          <p:spPr bwMode="auto">
            <a:xfrm>
              <a:off x="713576" y="5995998"/>
              <a:ext cx="1403187" cy="232784"/>
            </a:xfrm>
            <a:prstGeom prst="rect">
              <a:avLst/>
            </a:prstGeom>
            <a:solidFill>
              <a:srgbClr val="FF9A00"/>
            </a:solidFill>
            <a:ln w="9525">
              <a:noFill/>
              <a:miter lim="800000"/>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lnSpc>
                  <a:spcPct val="100000"/>
                </a:lnSpc>
                <a:spcBef>
                  <a:spcPts val="0"/>
                </a:spcBef>
                <a:spcAft>
                  <a:spcPts val="0"/>
                </a:spcAft>
                <a:defRPr/>
              </a:pPr>
              <a:endParaRPr lang="en-US" kern="0">
                <a:solidFill>
                  <a:sysClr val="windowText" lastClr="000000"/>
                </a:solidFill>
                <a:cs typeface="+mn-cs"/>
              </a:endParaRPr>
            </a:p>
          </p:txBody>
        </p:sp>
        <p:grpSp>
          <p:nvGrpSpPr>
            <p:cNvPr id="7" name="Group 9"/>
            <p:cNvGrpSpPr>
              <a:grpSpLocks/>
            </p:cNvGrpSpPr>
            <p:nvPr/>
          </p:nvGrpSpPr>
          <p:grpSpPr bwMode="auto">
            <a:xfrm>
              <a:off x="2168688" y="5911359"/>
              <a:ext cx="537457" cy="410548"/>
              <a:chOff x="3946" y="3562"/>
              <a:chExt cx="352" cy="291"/>
            </a:xfrm>
          </p:grpSpPr>
          <p:sp>
            <p:nvSpPr>
              <p:cNvPr id="50" name="Arc 10"/>
              <p:cNvSpPr>
                <a:spLocks/>
              </p:cNvSpPr>
              <p:nvPr/>
            </p:nvSpPr>
            <p:spPr bwMode="auto">
              <a:xfrm flipH="1">
                <a:off x="3946" y="3730"/>
                <a:ext cx="351" cy="123"/>
              </a:xfrm>
              <a:custGeom>
                <a:avLst/>
                <a:gdLst>
                  <a:gd name="G0" fmla="+- 0 0 0"/>
                  <a:gd name="G1" fmla="+- 21600 0 0"/>
                  <a:gd name="G2" fmla="+- 21600 0 0"/>
                  <a:gd name="T0" fmla="*/ 0 w 18068"/>
                  <a:gd name="T1" fmla="*/ 0 h 21600"/>
                  <a:gd name="T2" fmla="*/ 18068 w 18068"/>
                  <a:gd name="T3" fmla="*/ 9763 h 21600"/>
                  <a:gd name="T4" fmla="*/ 0 w 18068"/>
                  <a:gd name="T5" fmla="*/ 21600 h 21600"/>
                </a:gdLst>
                <a:ahLst/>
                <a:cxnLst>
                  <a:cxn ang="0">
                    <a:pos x="T0" y="T1"/>
                  </a:cxn>
                  <a:cxn ang="0">
                    <a:pos x="T2" y="T3"/>
                  </a:cxn>
                  <a:cxn ang="0">
                    <a:pos x="T4" y="T5"/>
                  </a:cxn>
                </a:cxnLst>
                <a:rect l="0" t="0" r="r" b="b"/>
                <a:pathLst>
                  <a:path w="18068" h="21600" fill="none" extrusionOk="0">
                    <a:moveTo>
                      <a:pt x="-1" y="0"/>
                    </a:moveTo>
                    <a:cubicBezTo>
                      <a:pt x="7283" y="0"/>
                      <a:pt x="14076" y="3670"/>
                      <a:pt x="18067" y="9763"/>
                    </a:cubicBezTo>
                  </a:path>
                  <a:path w="18068" h="21600" stroke="0" extrusionOk="0">
                    <a:moveTo>
                      <a:pt x="-1" y="0"/>
                    </a:moveTo>
                    <a:cubicBezTo>
                      <a:pt x="7283" y="0"/>
                      <a:pt x="14076" y="3670"/>
                      <a:pt x="18067" y="9763"/>
                    </a:cubicBezTo>
                    <a:lnTo>
                      <a:pt x="0" y="21600"/>
                    </a:lnTo>
                    <a:close/>
                  </a:path>
                </a:pathLst>
              </a:custGeom>
              <a:noFill/>
              <a:ln w="9525">
                <a:solidFill>
                  <a:srgbClr val="FF0000"/>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lnSpc>
                    <a:spcPct val="100000"/>
                  </a:lnSpc>
                  <a:spcBef>
                    <a:spcPts val="0"/>
                  </a:spcBef>
                  <a:spcAft>
                    <a:spcPts val="0"/>
                  </a:spcAft>
                  <a:defRPr/>
                </a:pPr>
                <a:endParaRPr lang="en-US" kern="0">
                  <a:solidFill>
                    <a:sysClr val="windowText" lastClr="000000"/>
                  </a:solidFill>
                  <a:cs typeface="+mn-cs"/>
                </a:endParaRPr>
              </a:p>
            </p:txBody>
          </p:sp>
          <p:sp>
            <p:nvSpPr>
              <p:cNvPr id="51" name="Arc 11"/>
              <p:cNvSpPr>
                <a:spLocks/>
              </p:cNvSpPr>
              <p:nvPr/>
            </p:nvSpPr>
            <p:spPr bwMode="auto">
              <a:xfrm flipH="1" flipV="1">
                <a:off x="3946" y="3562"/>
                <a:ext cx="352" cy="123"/>
              </a:xfrm>
              <a:custGeom>
                <a:avLst/>
                <a:gdLst>
                  <a:gd name="G0" fmla="+- 0 0 0"/>
                  <a:gd name="G1" fmla="+- 21600 0 0"/>
                  <a:gd name="G2" fmla="+- 21600 0 0"/>
                  <a:gd name="T0" fmla="*/ 0 w 18461"/>
                  <a:gd name="T1" fmla="*/ 0 h 21600"/>
                  <a:gd name="T2" fmla="*/ 18461 w 18461"/>
                  <a:gd name="T3" fmla="*/ 10386 h 21600"/>
                  <a:gd name="T4" fmla="*/ 0 w 18461"/>
                  <a:gd name="T5" fmla="*/ 21600 h 21600"/>
                </a:gdLst>
                <a:ahLst/>
                <a:cxnLst>
                  <a:cxn ang="0">
                    <a:pos x="T0" y="T1"/>
                  </a:cxn>
                  <a:cxn ang="0">
                    <a:pos x="T2" y="T3"/>
                  </a:cxn>
                  <a:cxn ang="0">
                    <a:pos x="T4" y="T5"/>
                  </a:cxn>
                </a:cxnLst>
                <a:rect l="0" t="0" r="r" b="b"/>
                <a:pathLst>
                  <a:path w="18461" h="21600" fill="none" extrusionOk="0">
                    <a:moveTo>
                      <a:pt x="-1" y="0"/>
                    </a:moveTo>
                    <a:cubicBezTo>
                      <a:pt x="7545" y="0"/>
                      <a:pt x="14543" y="3937"/>
                      <a:pt x="18460" y="10386"/>
                    </a:cubicBezTo>
                  </a:path>
                  <a:path w="18461" h="21600" stroke="0" extrusionOk="0">
                    <a:moveTo>
                      <a:pt x="-1" y="0"/>
                    </a:moveTo>
                    <a:cubicBezTo>
                      <a:pt x="7545" y="0"/>
                      <a:pt x="14543" y="3937"/>
                      <a:pt x="18460" y="10386"/>
                    </a:cubicBezTo>
                    <a:lnTo>
                      <a:pt x="0" y="21600"/>
                    </a:lnTo>
                    <a:close/>
                  </a:path>
                </a:pathLst>
              </a:custGeom>
              <a:noFill/>
              <a:ln w="9525">
                <a:solidFill>
                  <a:srgbClr val="FF0000"/>
                </a:solidFill>
                <a:round/>
                <a:headEnd/>
                <a:tailEnd/>
              </a:ln>
              <a:effectLst/>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lnSpc>
                    <a:spcPct val="100000"/>
                  </a:lnSpc>
                  <a:spcBef>
                    <a:spcPts val="0"/>
                  </a:spcBef>
                  <a:spcAft>
                    <a:spcPts val="0"/>
                  </a:spcAft>
                  <a:defRPr/>
                </a:pPr>
                <a:endParaRPr lang="en-US" kern="0">
                  <a:solidFill>
                    <a:sysClr val="windowText" lastClr="000000"/>
                  </a:solidFill>
                  <a:cs typeface="+mn-cs"/>
                </a:endParaRPr>
              </a:p>
            </p:txBody>
          </p:sp>
        </p:grpSp>
        <p:grpSp>
          <p:nvGrpSpPr>
            <p:cNvPr id="9" name="Group 13"/>
            <p:cNvGrpSpPr>
              <a:grpSpLocks/>
            </p:cNvGrpSpPr>
            <p:nvPr/>
          </p:nvGrpSpPr>
          <p:grpSpPr bwMode="auto">
            <a:xfrm rot="5400000">
              <a:off x="2767121" y="6001560"/>
              <a:ext cx="543551" cy="219916"/>
              <a:chOff x="3978" y="1690"/>
              <a:chExt cx="759" cy="638"/>
            </a:xfrm>
          </p:grpSpPr>
          <p:sp>
            <p:nvSpPr>
              <p:cNvPr id="54" name="Arc 14"/>
              <p:cNvSpPr>
                <a:spLocks/>
              </p:cNvSpPr>
              <p:nvPr/>
            </p:nvSpPr>
            <p:spPr bwMode="auto">
              <a:xfrm flipV="1">
                <a:off x="3978" y="1876"/>
                <a:ext cx="315" cy="443"/>
              </a:xfrm>
              <a:custGeom>
                <a:avLst/>
                <a:gdLst>
                  <a:gd name="G0" fmla="+- 0 0 0"/>
                  <a:gd name="G1" fmla="+- 14870 0 0"/>
                  <a:gd name="G2" fmla="+- 21600 0 0"/>
                  <a:gd name="T0" fmla="*/ 15667 w 21509"/>
                  <a:gd name="T1" fmla="*/ 0 h 14870"/>
                  <a:gd name="T2" fmla="*/ 21509 w 21509"/>
                  <a:gd name="T3" fmla="*/ 12885 h 14870"/>
                  <a:gd name="T4" fmla="*/ 0 w 21509"/>
                  <a:gd name="T5" fmla="*/ 14870 h 14870"/>
                </a:gdLst>
                <a:ahLst/>
                <a:cxnLst>
                  <a:cxn ang="0">
                    <a:pos x="T0" y="T1"/>
                  </a:cxn>
                  <a:cxn ang="0">
                    <a:pos x="T2" y="T3"/>
                  </a:cxn>
                  <a:cxn ang="0">
                    <a:pos x="T4" y="T5"/>
                  </a:cxn>
                </a:cxnLst>
                <a:rect l="0" t="0" r="r" b="b"/>
                <a:pathLst>
                  <a:path w="21509" h="14870" fill="none" extrusionOk="0">
                    <a:moveTo>
                      <a:pt x="15666" y="0"/>
                    </a:moveTo>
                    <a:cubicBezTo>
                      <a:pt x="19005" y="3517"/>
                      <a:pt x="21062" y="8056"/>
                      <a:pt x="21508" y="12885"/>
                    </a:cubicBezTo>
                  </a:path>
                  <a:path w="21509" h="14870" stroke="0" extrusionOk="0">
                    <a:moveTo>
                      <a:pt x="15666" y="0"/>
                    </a:moveTo>
                    <a:cubicBezTo>
                      <a:pt x="19005" y="3517"/>
                      <a:pt x="21062" y="8056"/>
                      <a:pt x="21508" y="12885"/>
                    </a:cubicBezTo>
                    <a:lnTo>
                      <a:pt x="0" y="14870"/>
                    </a:lnTo>
                    <a:close/>
                  </a:path>
                </a:pathLst>
              </a:custGeom>
              <a:noFill/>
              <a:ln w="28575">
                <a:solidFill>
                  <a:srgbClr val="FF0000"/>
                </a:solidFill>
                <a:round/>
                <a:headEnd/>
                <a:tailEnd/>
              </a:ln>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lnSpc>
                    <a:spcPct val="100000"/>
                  </a:lnSpc>
                  <a:spcBef>
                    <a:spcPts val="0"/>
                  </a:spcBef>
                  <a:spcAft>
                    <a:spcPts val="0"/>
                  </a:spcAft>
                  <a:defRPr/>
                </a:pPr>
                <a:endParaRPr lang="en-US" kern="0">
                  <a:solidFill>
                    <a:sysClr val="windowText" lastClr="000000"/>
                  </a:solidFill>
                  <a:cs typeface="+mn-cs"/>
                </a:endParaRPr>
              </a:p>
            </p:txBody>
          </p:sp>
          <p:sp>
            <p:nvSpPr>
              <p:cNvPr id="55" name="Arc 15"/>
              <p:cNvSpPr>
                <a:spLocks/>
              </p:cNvSpPr>
              <p:nvPr/>
            </p:nvSpPr>
            <p:spPr bwMode="auto">
              <a:xfrm flipH="1">
                <a:off x="4307" y="1743"/>
                <a:ext cx="230" cy="443"/>
              </a:xfrm>
              <a:custGeom>
                <a:avLst/>
                <a:gdLst>
                  <a:gd name="G0" fmla="+- 0 0 0"/>
                  <a:gd name="G1" fmla="+- 12941 0 0"/>
                  <a:gd name="G2" fmla="+- 21600 0 0"/>
                  <a:gd name="T0" fmla="*/ 17294 w 20287"/>
                  <a:gd name="T1" fmla="*/ 0 h 12941"/>
                  <a:gd name="T2" fmla="*/ 20287 w 20287"/>
                  <a:gd name="T3" fmla="*/ 5526 h 12941"/>
                  <a:gd name="T4" fmla="*/ 0 w 20287"/>
                  <a:gd name="T5" fmla="*/ 12941 h 12941"/>
                </a:gdLst>
                <a:ahLst/>
                <a:cxnLst>
                  <a:cxn ang="0">
                    <a:pos x="T0" y="T1"/>
                  </a:cxn>
                  <a:cxn ang="0">
                    <a:pos x="T2" y="T3"/>
                  </a:cxn>
                  <a:cxn ang="0">
                    <a:pos x="T4" y="T5"/>
                  </a:cxn>
                </a:cxnLst>
                <a:rect l="0" t="0" r="r" b="b"/>
                <a:pathLst>
                  <a:path w="20287" h="12941" fill="none" extrusionOk="0">
                    <a:moveTo>
                      <a:pt x="17294" y="-1"/>
                    </a:moveTo>
                    <a:cubicBezTo>
                      <a:pt x="18555" y="1686"/>
                      <a:pt x="19564" y="3547"/>
                      <a:pt x="20287" y="5525"/>
                    </a:cubicBezTo>
                  </a:path>
                  <a:path w="20287" h="12941" stroke="0" extrusionOk="0">
                    <a:moveTo>
                      <a:pt x="17294" y="-1"/>
                    </a:moveTo>
                    <a:cubicBezTo>
                      <a:pt x="18555" y="1686"/>
                      <a:pt x="19564" y="3547"/>
                      <a:pt x="20287" y="5525"/>
                    </a:cubicBezTo>
                    <a:lnTo>
                      <a:pt x="0" y="12941"/>
                    </a:lnTo>
                    <a:close/>
                  </a:path>
                </a:pathLst>
              </a:custGeom>
              <a:noFill/>
              <a:ln w="28575">
                <a:solidFill>
                  <a:srgbClr val="FF0000"/>
                </a:solidFill>
                <a:round/>
                <a:headEnd/>
                <a:tailEnd/>
              </a:ln>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lnSpc>
                    <a:spcPct val="100000"/>
                  </a:lnSpc>
                  <a:spcBef>
                    <a:spcPts val="0"/>
                  </a:spcBef>
                  <a:spcAft>
                    <a:spcPts val="0"/>
                  </a:spcAft>
                  <a:defRPr/>
                </a:pPr>
                <a:endParaRPr lang="en-US" kern="0">
                  <a:solidFill>
                    <a:sysClr val="windowText" lastClr="000000"/>
                  </a:solidFill>
                  <a:cs typeface="+mn-cs"/>
                </a:endParaRPr>
              </a:p>
            </p:txBody>
          </p:sp>
          <p:sp>
            <p:nvSpPr>
              <p:cNvPr id="56" name="Arc 16"/>
              <p:cNvSpPr>
                <a:spLocks/>
              </p:cNvSpPr>
              <p:nvPr/>
            </p:nvSpPr>
            <p:spPr bwMode="auto">
              <a:xfrm flipH="1">
                <a:off x="4316" y="1690"/>
                <a:ext cx="95" cy="443"/>
              </a:xfrm>
              <a:custGeom>
                <a:avLst/>
                <a:gdLst>
                  <a:gd name="G0" fmla="+- 11296 0 0"/>
                  <a:gd name="G1" fmla="+- 21600 0 0"/>
                  <a:gd name="G2" fmla="+- 21600 0 0"/>
                  <a:gd name="T0" fmla="*/ 0 w 22497"/>
                  <a:gd name="T1" fmla="*/ 3189 h 21600"/>
                  <a:gd name="T2" fmla="*/ 22497 w 22497"/>
                  <a:gd name="T3" fmla="*/ 3131 h 21600"/>
                  <a:gd name="T4" fmla="*/ 11296 w 22497"/>
                  <a:gd name="T5" fmla="*/ 21600 h 21600"/>
                </a:gdLst>
                <a:ahLst/>
                <a:cxnLst>
                  <a:cxn ang="0">
                    <a:pos x="T0" y="T1"/>
                  </a:cxn>
                  <a:cxn ang="0">
                    <a:pos x="T2" y="T3"/>
                  </a:cxn>
                  <a:cxn ang="0">
                    <a:pos x="T4" y="T5"/>
                  </a:cxn>
                </a:cxnLst>
                <a:rect l="0" t="0" r="r" b="b"/>
                <a:pathLst>
                  <a:path w="22497" h="21600" fill="none" extrusionOk="0">
                    <a:moveTo>
                      <a:pt x="0" y="3189"/>
                    </a:moveTo>
                    <a:cubicBezTo>
                      <a:pt x="3398" y="1103"/>
                      <a:pt x="7308" y="-1"/>
                      <a:pt x="11296" y="0"/>
                    </a:cubicBezTo>
                    <a:cubicBezTo>
                      <a:pt x="15245" y="0"/>
                      <a:pt x="19119" y="1082"/>
                      <a:pt x="22496" y="3131"/>
                    </a:cubicBezTo>
                  </a:path>
                  <a:path w="22497" h="21600" stroke="0" extrusionOk="0">
                    <a:moveTo>
                      <a:pt x="0" y="3189"/>
                    </a:moveTo>
                    <a:cubicBezTo>
                      <a:pt x="3398" y="1103"/>
                      <a:pt x="7308" y="-1"/>
                      <a:pt x="11296" y="0"/>
                    </a:cubicBezTo>
                    <a:cubicBezTo>
                      <a:pt x="15245" y="0"/>
                      <a:pt x="19119" y="1082"/>
                      <a:pt x="22496" y="3131"/>
                    </a:cubicBezTo>
                    <a:lnTo>
                      <a:pt x="11296" y="21600"/>
                    </a:lnTo>
                    <a:close/>
                  </a:path>
                </a:pathLst>
              </a:custGeom>
              <a:noFill/>
              <a:ln w="28575">
                <a:solidFill>
                  <a:srgbClr val="FF0000"/>
                </a:solidFill>
                <a:round/>
                <a:headEnd/>
                <a:tailEnd/>
              </a:ln>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lnSpc>
                    <a:spcPct val="100000"/>
                  </a:lnSpc>
                  <a:spcBef>
                    <a:spcPts val="0"/>
                  </a:spcBef>
                  <a:spcAft>
                    <a:spcPts val="0"/>
                  </a:spcAft>
                  <a:defRPr/>
                </a:pPr>
                <a:endParaRPr lang="en-US" kern="0">
                  <a:solidFill>
                    <a:sysClr val="windowText" lastClr="000000"/>
                  </a:solidFill>
                  <a:cs typeface="+mn-cs"/>
                </a:endParaRPr>
              </a:p>
            </p:txBody>
          </p:sp>
          <p:sp>
            <p:nvSpPr>
              <p:cNvPr id="57" name="Arc 17"/>
              <p:cNvSpPr>
                <a:spLocks/>
              </p:cNvSpPr>
              <p:nvPr/>
            </p:nvSpPr>
            <p:spPr bwMode="auto">
              <a:xfrm flipH="1" flipV="1">
                <a:off x="4440" y="1885"/>
                <a:ext cx="297" cy="443"/>
              </a:xfrm>
              <a:custGeom>
                <a:avLst/>
                <a:gdLst>
                  <a:gd name="G0" fmla="+- 0 0 0"/>
                  <a:gd name="G1" fmla="+- 14870 0 0"/>
                  <a:gd name="G2" fmla="+- 21600 0 0"/>
                  <a:gd name="T0" fmla="*/ 15667 w 21509"/>
                  <a:gd name="T1" fmla="*/ 0 h 14870"/>
                  <a:gd name="T2" fmla="*/ 21509 w 21509"/>
                  <a:gd name="T3" fmla="*/ 12885 h 14870"/>
                  <a:gd name="T4" fmla="*/ 0 w 21509"/>
                  <a:gd name="T5" fmla="*/ 14870 h 14870"/>
                </a:gdLst>
                <a:ahLst/>
                <a:cxnLst>
                  <a:cxn ang="0">
                    <a:pos x="T0" y="T1"/>
                  </a:cxn>
                  <a:cxn ang="0">
                    <a:pos x="T2" y="T3"/>
                  </a:cxn>
                  <a:cxn ang="0">
                    <a:pos x="T4" y="T5"/>
                  </a:cxn>
                </a:cxnLst>
                <a:rect l="0" t="0" r="r" b="b"/>
                <a:pathLst>
                  <a:path w="21509" h="14870" fill="none" extrusionOk="0">
                    <a:moveTo>
                      <a:pt x="15666" y="0"/>
                    </a:moveTo>
                    <a:cubicBezTo>
                      <a:pt x="19005" y="3517"/>
                      <a:pt x="21062" y="8056"/>
                      <a:pt x="21508" y="12885"/>
                    </a:cubicBezTo>
                  </a:path>
                  <a:path w="21509" h="14870" stroke="0" extrusionOk="0">
                    <a:moveTo>
                      <a:pt x="15666" y="0"/>
                    </a:moveTo>
                    <a:cubicBezTo>
                      <a:pt x="19005" y="3517"/>
                      <a:pt x="21062" y="8056"/>
                      <a:pt x="21508" y="12885"/>
                    </a:cubicBezTo>
                    <a:lnTo>
                      <a:pt x="0" y="14870"/>
                    </a:lnTo>
                    <a:close/>
                  </a:path>
                </a:pathLst>
              </a:custGeom>
              <a:noFill/>
              <a:ln w="28575">
                <a:solidFill>
                  <a:srgbClr val="FF0000"/>
                </a:solidFill>
                <a:round/>
                <a:headEnd/>
                <a:tailEnd/>
              </a:ln>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lnSpc>
                    <a:spcPct val="100000"/>
                  </a:lnSpc>
                  <a:spcBef>
                    <a:spcPts val="0"/>
                  </a:spcBef>
                  <a:spcAft>
                    <a:spcPts val="0"/>
                  </a:spcAft>
                  <a:defRPr/>
                </a:pPr>
                <a:endParaRPr lang="en-US" kern="0">
                  <a:solidFill>
                    <a:sysClr val="windowText" lastClr="000000"/>
                  </a:solidFill>
                  <a:cs typeface="+mn-cs"/>
                </a:endParaRPr>
              </a:p>
            </p:txBody>
          </p:sp>
          <p:sp>
            <p:nvSpPr>
              <p:cNvPr id="58" name="Arc 18"/>
              <p:cNvSpPr>
                <a:spLocks/>
              </p:cNvSpPr>
              <p:nvPr/>
            </p:nvSpPr>
            <p:spPr bwMode="auto">
              <a:xfrm>
                <a:off x="4234" y="1761"/>
                <a:ext cx="209" cy="443"/>
              </a:xfrm>
              <a:custGeom>
                <a:avLst/>
                <a:gdLst>
                  <a:gd name="G0" fmla="+- 0 0 0"/>
                  <a:gd name="G1" fmla="+- 12941 0 0"/>
                  <a:gd name="G2" fmla="+- 21600 0 0"/>
                  <a:gd name="T0" fmla="*/ 17294 w 20287"/>
                  <a:gd name="T1" fmla="*/ 0 h 12941"/>
                  <a:gd name="T2" fmla="*/ 20287 w 20287"/>
                  <a:gd name="T3" fmla="*/ 5526 h 12941"/>
                  <a:gd name="T4" fmla="*/ 0 w 20287"/>
                  <a:gd name="T5" fmla="*/ 12941 h 12941"/>
                </a:gdLst>
                <a:ahLst/>
                <a:cxnLst>
                  <a:cxn ang="0">
                    <a:pos x="T0" y="T1"/>
                  </a:cxn>
                  <a:cxn ang="0">
                    <a:pos x="T2" y="T3"/>
                  </a:cxn>
                  <a:cxn ang="0">
                    <a:pos x="T4" y="T5"/>
                  </a:cxn>
                </a:cxnLst>
                <a:rect l="0" t="0" r="r" b="b"/>
                <a:pathLst>
                  <a:path w="20287" h="12941" fill="none" extrusionOk="0">
                    <a:moveTo>
                      <a:pt x="17294" y="-1"/>
                    </a:moveTo>
                    <a:cubicBezTo>
                      <a:pt x="18555" y="1686"/>
                      <a:pt x="19564" y="3547"/>
                      <a:pt x="20287" y="5525"/>
                    </a:cubicBezTo>
                  </a:path>
                  <a:path w="20287" h="12941" stroke="0" extrusionOk="0">
                    <a:moveTo>
                      <a:pt x="17294" y="-1"/>
                    </a:moveTo>
                    <a:cubicBezTo>
                      <a:pt x="18555" y="1686"/>
                      <a:pt x="19564" y="3547"/>
                      <a:pt x="20287" y="5525"/>
                    </a:cubicBezTo>
                    <a:lnTo>
                      <a:pt x="0" y="12941"/>
                    </a:lnTo>
                    <a:close/>
                  </a:path>
                </a:pathLst>
              </a:custGeom>
              <a:noFill/>
              <a:ln w="28575">
                <a:solidFill>
                  <a:srgbClr val="FF0000"/>
                </a:solidFill>
                <a:round/>
                <a:headEnd/>
                <a:tailEnd/>
              </a:ln>
            </p:spPr>
            <p:txBody>
              <a:bodyPr wrap="none"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lnSpc>
                    <a:spcPct val="100000"/>
                  </a:lnSpc>
                  <a:spcBef>
                    <a:spcPts val="0"/>
                  </a:spcBef>
                  <a:spcAft>
                    <a:spcPts val="0"/>
                  </a:spcAft>
                  <a:defRPr/>
                </a:pPr>
                <a:endParaRPr lang="en-US" kern="0">
                  <a:solidFill>
                    <a:sysClr val="windowText" lastClr="000000"/>
                  </a:solidFill>
                  <a:cs typeface="+mn-cs"/>
                </a:endParaRPr>
              </a:p>
            </p:txBody>
          </p:sp>
        </p:grpSp>
        <p:sp>
          <p:nvSpPr>
            <p:cNvPr id="61" name="Text Box 21"/>
            <p:cNvSpPr txBox="1">
              <a:spLocks noChangeArrowheads="1"/>
            </p:cNvSpPr>
            <p:nvPr/>
          </p:nvSpPr>
          <p:spPr bwMode="auto">
            <a:xfrm>
              <a:off x="1095292" y="5931100"/>
              <a:ext cx="633507" cy="369332"/>
            </a:xfrm>
            <a:prstGeom prst="rect">
              <a:avLst/>
            </a:prstGeom>
            <a:noFill/>
            <a:ln w="9525" algn="ctr">
              <a:noFill/>
              <a:miter lim="800000"/>
              <a:headEnd/>
              <a:tailEnd/>
            </a:ln>
            <a:effectLst/>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588" indent="-1588" fontAlgn="auto">
                <a:lnSpc>
                  <a:spcPct val="100000"/>
                </a:lnSpc>
                <a:spcBef>
                  <a:spcPct val="20000"/>
                </a:spcBef>
                <a:spcAft>
                  <a:spcPts val="0"/>
                </a:spcAft>
                <a:buClr>
                  <a:srgbClr val="00AEEF"/>
                </a:buClr>
                <a:defRPr/>
              </a:pPr>
              <a:r>
                <a:rPr lang="fr-CH" kern="0" dirty="0">
                  <a:solidFill>
                    <a:srgbClr val="000000"/>
                  </a:solidFill>
                  <a:cs typeface="+mn-cs"/>
                </a:rPr>
                <a:t>fiber</a:t>
              </a:r>
              <a:endParaRPr lang="en-US" kern="0" dirty="0">
                <a:solidFill>
                  <a:srgbClr val="000000"/>
                </a:solidFill>
                <a:cs typeface="+mn-cs"/>
              </a:endParaRPr>
            </a:p>
          </p:txBody>
        </p:sp>
      </p:grpSp>
      <p:sp>
        <p:nvSpPr>
          <p:cNvPr id="65" name="CasellaDiTesto 64"/>
          <p:cNvSpPr txBox="1"/>
          <p:nvPr/>
        </p:nvSpPr>
        <p:spPr>
          <a:xfrm>
            <a:off x="5796136" y="1340768"/>
            <a:ext cx="3579985" cy="369332"/>
          </a:xfrm>
          <a:prstGeom prst="rect">
            <a:avLst/>
          </a:prstGeom>
          <a:noFill/>
        </p:spPr>
        <p:txBody>
          <a:bodyPr wrap="square" rtlCol="0">
            <a:spAutoFit/>
          </a:bodyPr>
          <a:lstStyle/>
          <a:p>
            <a:r>
              <a:rPr lang="en-US" sz="1800" b="0" i="1" dirty="0" err="1" smtClean="0"/>
              <a:t>Sahin</a:t>
            </a:r>
            <a:r>
              <a:rPr lang="en-US" sz="1800" b="0" i="1" dirty="0" smtClean="0"/>
              <a:t>, Gaggero et al APL (2013)</a:t>
            </a:r>
            <a:endParaRPr lang="en-US" sz="1800" b="0" i="1" dirty="0"/>
          </a:p>
        </p:txBody>
      </p:sp>
      <p:sp>
        <p:nvSpPr>
          <p:cNvPr id="32" name="CasellaDiTesto 31"/>
          <p:cNvSpPr txBox="1"/>
          <p:nvPr/>
        </p:nvSpPr>
        <p:spPr>
          <a:xfrm>
            <a:off x="-49636" y="6451798"/>
            <a:ext cx="4572000" cy="461665"/>
          </a:xfrm>
          <a:prstGeom prst="rect">
            <a:avLst/>
          </a:prstGeom>
          <a:noFill/>
        </p:spPr>
        <p:txBody>
          <a:bodyPr wrap="square" rtlCol="0">
            <a:spAutoFit/>
          </a:bodyPr>
          <a:lstStyle/>
          <a:p>
            <a:r>
              <a:rPr lang="en" dirty="0" smtClean="0">
                <a:latin typeface="Trebuchet MS" panose="020B0603020202020204" pitchFamily="34" charset="0"/>
              </a:rPr>
              <a:t> Coll. TUE CNR-IFN</a:t>
            </a:r>
            <a:endParaRPr lang="en" dirty="0">
              <a:latin typeface="Trebuchet MS" panose="020B0603020202020204" pitchFamily="34" charset="0"/>
            </a:endParaRPr>
          </a:p>
        </p:txBody>
      </p:sp>
      <p:sp>
        <p:nvSpPr>
          <p:cNvPr id="8" name="CasellaDiTesto 7"/>
          <p:cNvSpPr txBox="1"/>
          <p:nvPr/>
        </p:nvSpPr>
        <p:spPr>
          <a:xfrm>
            <a:off x="3472319" y="2273930"/>
            <a:ext cx="3300588" cy="830997"/>
          </a:xfrm>
          <a:prstGeom prst="rect">
            <a:avLst/>
          </a:prstGeom>
          <a:noFill/>
        </p:spPr>
        <p:txBody>
          <a:bodyPr wrap="square" rtlCol="0">
            <a:spAutoFit/>
          </a:bodyPr>
          <a:lstStyle/>
          <a:p>
            <a:r>
              <a:rPr lang="en-US" sz="1600" dirty="0"/>
              <a:t>The nanowires </a:t>
            </a:r>
            <a:r>
              <a:rPr lang="en-US" sz="1600" dirty="0" smtClean="0"/>
              <a:t>are distinct detecting elements </a:t>
            </a:r>
            <a:r>
              <a:rPr lang="en-US" sz="1600" dirty="0"/>
              <a:t>sensing different parts of the same </a:t>
            </a:r>
            <a:r>
              <a:rPr lang="en-US" sz="1600" dirty="0" smtClean="0"/>
              <a:t>waveguide </a:t>
            </a:r>
            <a:r>
              <a:rPr lang="it-IT" sz="1600" dirty="0" smtClean="0"/>
              <a:t>mode</a:t>
            </a:r>
            <a:endParaRPr lang="it-IT" sz="1600" dirty="0"/>
          </a:p>
        </p:txBody>
      </p:sp>
      <p:sp>
        <p:nvSpPr>
          <p:cNvPr id="34" name="Segnaposto piè di pagina 33"/>
          <p:cNvSpPr>
            <a:spLocks noGrp="1"/>
          </p:cNvSpPr>
          <p:nvPr>
            <p:ph type="ftr" sz="quarter" idx="11"/>
          </p:nvPr>
        </p:nvSpPr>
        <p:spPr/>
        <p:txBody>
          <a:bodyPr/>
          <a:lstStyle/>
          <a:p>
            <a:r>
              <a:rPr lang="it-IT" smtClean="0"/>
              <a:t>A. Gaggero, 01/10/2020, Genova</a:t>
            </a:r>
            <a:endParaRPr lang="en-US" dirty="0"/>
          </a:p>
        </p:txBody>
      </p:sp>
      <p:sp>
        <p:nvSpPr>
          <p:cNvPr id="36" name="Titolo 1"/>
          <p:cNvSpPr txBox="1">
            <a:spLocks/>
          </p:cNvSpPr>
          <p:nvPr/>
        </p:nvSpPr>
        <p:spPr>
          <a:xfrm>
            <a:off x="395536" y="274638"/>
            <a:ext cx="8748464" cy="1143000"/>
          </a:xfrm>
          <a:prstGeom prst="rect">
            <a:avLst/>
          </a:prstGeom>
        </p:spPr>
        <p:txBody>
          <a:bodyPr>
            <a:normAutofit fontScale="97500"/>
          </a:bodyPr>
          <a:lstStyle/>
          <a:p>
            <a:pPr lvl="0">
              <a:spcBef>
                <a:spcPct val="0"/>
              </a:spcBef>
            </a:pPr>
            <a:r>
              <a:rPr lang="en-US" sz="4000" dirty="0" smtClean="0">
                <a:solidFill>
                  <a:schemeClr val="tx2"/>
                </a:solidFill>
                <a:latin typeface="+mj-lt"/>
                <a:ea typeface="+mj-ea"/>
                <a:cs typeface="+mj-cs"/>
              </a:rPr>
              <a:t>4-Pixels Waveguide PNRD: </a:t>
            </a:r>
            <a:r>
              <a:rPr lang="en-US" sz="4000" dirty="0" err="1" smtClean="0">
                <a:solidFill>
                  <a:schemeClr val="tx2"/>
                </a:solidFill>
                <a:latin typeface="+mj-lt"/>
                <a:ea typeface="+mj-ea"/>
                <a:cs typeface="+mj-cs"/>
              </a:rPr>
              <a:t>GaAs</a:t>
            </a:r>
            <a:endParaRPr lang="en-US" sz="4000" dirty="0" smtClean="0">
              <a:solidFill>
                <a:schemeClr val="tx2"/>
              </a:solidFill>
              <a:latin typeface="+mj-lt"/>
              <a:ea typeface="+mj-ea"/>
              <a:cs typeface="+mj-cs"/>
            </a:endParaRPr>
          </a:p>
        </p:txBody>
      </p:sp>
      <p:pic>
        <p:nvPicPr>
          <p:cNvPr id="37" name="Immagine 36"/>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5580112" y="2996951"/>
            <a:ext cx="3347864" cy="2591621"/>
          </a:xfrm>
          <a:prstGeom prst="rect">
            <a:avLst/>
          </a:prstGeom>
        </p:spPr>
      </p:pic>
      <p:sp>
        <p:nvSpPr>
          <p:cNvPr id="38" name="CasellaDiTesto 37"/>
          <p:cNvSpPr txBox="1"/>
          <p:nvPr/>
        </p:nvSpPr>
        <p:spPr>
          <a:xfrm>
            <a:off x="4860032" y="5541039"/>
            <a:ext cx="1512168" cy="1200329"/>
          </a:xfrm>
          <a:prstGeom prst="rect">
            <a:avLst/>
          </a:prstGeom>
          <a:noFill/>
        </p:spPr>
        <p:txBody>
          <a:bodyPr wrap="square" rtlCol="0">
            <a:spAutoFit/>
          </a:bodyPr>
          <a:lstStyle/>
          <a:p>
            <a:r>
              <a:rPr lang="en-US" dirty="0" smtClean="0">
                <a:cs typeface="Arial" pitchFamily="34" charset="0"/>
              </a:rPr>
              <a:t>DE</a:t>
            </a:r>
            <a:r>
              <a:rPr lang="en-US" baseline="-25000" dirty="0" smtClean="0">
                <a:cs typeface="Arial" pitchFamily="34" charset="0"/>
              </a:rPr>
              <a:t>(TM)</a:t>
            </a:r>
            <a:r>
              <a:rPr lang="en-US" dirty="0" smtClean="0">
                <a:cs typeface="Arial" pitchFamily="34" charset="0"/>
              </a:rPr>
              <a:t>= 22%</a:t>
            </a:r>
          </a:p>
          <a:p>
            <a:r>
              <a:rPr lang="en-US" dirty="0" smtClean="0">
                <a:cs typeface="Arial" pitchFamily="34" charset="0"/>
              </a:rPr>
              <a:t>DE</a:t>
            </a:r>
            <a:r>
              <a:rPr lang="en-US" baseline="-25000" dirty="0" smtClean="0">
                <a:cs typeface="Arial" pitchFamily="34" charset="0"/>
              </a:rPr>
              <a:t>(TE)</a:t>
            </a:r>
            <a:r>
              <a:rPr lang="en-US" dirty="0" smtClean="0">
                <a:cs typeface="Arial" pitchFamily="34" charset="0"/>
              </a:rPr>
              <a:t>= 24%</a:t>
            </a:r>
          </a:p>
          <a:p>
            <a:r>
              <a:rPr lang="el-GR" dirty="0" smtClean="0">
                <a:cs typeface="Arial" pitchFamily="34" charset="0"/>
              </a:rPr>
              <a:t>λ</a:t>
            </a:r>
            <a:r>
              <a:rPr lang="it-IT" dirty="0" smtClean="0">
                <a:cs typeface="Arial" pitchFamily="34" charset="0"/>
              </a:rPr>
              <a:t> </a:t>
            </a:r>
            <a:r>
              <a:rPr lang="en-US" dirty="0" smtClean="0">
                <a:cs typeface="Arial" pitchFamily="34" charset="0"/>
              </a:rPr>
              <a:t>=1300nm;</a:t>
            </a:r>
          </a:p>
          <a:p>
            <a:r>
              <a:rPr lang="en-US" dirty="0" smtClean="0">
                <a:cs typeface="Arial" pitchFamily="34" charset="0"/>
              </a:rPr>
              <a:t> T&lt; 4 K </a:t>
            </a:r>
            <a:endParaRPr lang="en-US" dirty="0">
              <a:cs typeface="Arial" pitchFamily="34" charset="0"/>
            </a:endParaRPr>
          </a:p>
        </p:txBody>
      </p:sp>
    </p:spTree>
    <p:extLst>
      <p:ext uri="{BB962C8B-B14F-4D97-AF65-F5344CB8AC3E}">
        <p14:creationId xmlns="" xmlns:p14="http://schemas.microsoft.com/office/powerpoint/2010/main" val="10174166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dissolve">
                                      <p:cBhvr>
                                        <p:cTn id="7"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magine 10" descr="NphvsPw.tif"/>
          <p:cNvPicPr>
            <a:picLocks noChangeAspect="1"/>
          </p:cNvPicPr>
          <p:nvPr/>
        </p:nvPicPr>
        <p:blipFill>
          <a:blip r:embed="rId2" cstate="screen"/>
          <a:stretch>
            <a:fillRect/>
          </a:stretch>
        </p:blipFill>
        <p:spPr>
          <a:xfrm>
            <a:off x="395536" y="1268760"/>
            <a:ext cx="3410313" cy="4032448"/>
          </a:xfrm>
          <a:prstGeom prst="rect">
            <a:avLst/>
          </a:prstGeom>
        </p:spPr>
      </p:pic>
      <p:pic>
        <p:nvPicPr>
          <p:cNvPr id="10" name="Immagine 9" descr="Phregime.tif"/>
          <p:cNvPicPr>
            <a:picLocks noChangeAspect="1"/>
          </p:cNvPicPr>
          <p:nvPr/>
        </p:nvPicPr>
        <p:blipFill>
          <a:blip r:embed="rId3" cstate="screen"/>
          <a:stretch>
            <a:fillRect/>
          </a:stretch>
        </p:blipFill>
        <p:spPr>
          <a:xfrm>
            <a:off x="4427984" y="2299142"/>
            <a:ext cx="4248472" cy="2857888"/>
          </a:xfrm>
          <a:prstGeom prst="rect">
            <a:avLst/>
          </a:prstGeom>
        </p:spPr>
      </p:pic>
      <p:sp>
        <p:nvSpPr>
          <p:cNvPr id="14" name="Segnaposto piè di pagina 13"/>
          <p:cNvSpPr>
            <a:spLocks noGrp="1"/>
          </p:cNvSpPr>
          <p:nvPr>
            <p:ph type="ftr" sz="quarter" idx="11"/>
          </p:nvPr>
        </p:nvSpPr>
        <p:spPr/>
        <p:txBody>
          <a:bodyPr/>
          <a:lstStyle/>
          <a:p>
            <a:r>
              <a:rPr lang="it-IT" smtClean="0"/>
              <a:t>A. Gaggero, 01/10/2020, Genova</a:t>
            </a:r>
            <a:endParaRPr lang="en-US"/>
          </a:p>
        </p:txBody>
      </p:sp>
      <p:sp>
        <p:nvSpPr>
          <p:cNvPr id="15" name="Titolo 1"/>
          <p:cNvSpPr txBox="1">
            <a:spLocks/>
          </p:cNvSpPr>
          <p:nvPr/>
        </p:nvSpPr>
        <p:spPr>
          <a:xfrm>
            <a:off x="395536" y="274638"/>
            <a:ext cx="8748464" cy="1143000"/>
          </a:xfrm>
          <a:prstGeom prst="rect">
            <a:avLst/>
          </a:prstGeom>
        </p:spPr>
        <p:txBody>
          <a:bodyPr>
            <a:normAutofit fontScale="97500"/>
          </a:bodyPr>
          <a:lstStyle/>
          <a:p>
            <a:pPr lvl="0">
              <a:spcBef>
                <a:spcPct val="0"/>
              </a:spcBef>
            </a:pPr>
            <a:r>
              <a:rPr lang="en-US" sz="4000" dirty="0" smtClean="0">
                <a:solidFill>
                  <a:schemeClr val="tx2"/>
                </a:solidFill>
                <a:latin typeface="+mj-lt"/>
                <a:ea typeface="+mj-ea"/>
                <a:cs typeface="+mj-cs"/>
              </a:rPr>
              <a:t>4-Pixels Waveguide PNRD: </a:t>
            </a:r>
            <a:r>
              <a:rPr lang="en-US" sz="4000" dirty="0" err="1" smtClean="0">
                <a:solidFill>
                  <a:schemeClr val="tx2"/>
                </a:solidFill>
                <a:latin typeface="+mj-lt"/>
                <a:ea typeface="+mj-ea"/>
                <a:cs typeface="+mj-cs"/>
              </a:rPr>
              <a:t>GaAs</a:t>
            </a:r>
            <a:endParaRPr lang="en-US" sz="4000" dirty="0" smtClean="0">
              <a:solidFill>
                <a:schemeClr val="tx2"/>
              </a:solidFill>
              <a:latin typeface="+mj-lt"/>
              <a:ea typeface="+mj-ea"/>
              <a:cs typeface="+mj-cs"/>
            </a:endParaRPr>
          </a:p>
        </p:txBody>
      </p:sp>
      <p:sp>
        <p:nvSpPr>
          <p:cNvPr id="12" name="Rettangolo 11"/>
          <p:cNvSpPr/>
          <p:nvPr/>
        </p:nvSpPr>
        <p:spPr>
          <a:xfrm>
            <a:off x="3635896" y="5373216"/>
            <a:ext cx="5256584" cy="646331"/>
          </a:xfrm>
          <a:prstGeom prst="rect">
            <a:avLst/>
          </a:prstGeom>
          <a:solidFill>
            <a:schemeClr val="bg1"/>
          </a:solidFill>
        </p:spPr>
        <p:txBody>
          <a:bodyPr wrap="square">
            <a:spAutoFit/>
          </a:bodyPr>
          <a:lstStyle/>
          <a:p>
            <a:r>
              <a:rPr lang="en-GB" dirty="0" smtClean="0"/>
              <a:t>P(n, µ) </a:t>
            </a:r>
            <a:r>
              <a:rPr lang="en-GB" dirty="0" smtClean="0">
                <a:sym typeface="Symbol"/>
              </a:rPr>
              <a:t>µ</a:t>
            </a:r>
            <a:r>
              <a:rPr lang="en-GB" baseline="30000" dirty="0" smtClean="0">
                <a:sym typeface="Symbol"/>
              </a:rPr>
              <a:t>n</a:t>
            </a:r>
            <a:r>
              <a:rPr lang="en-GB" dirty="0" smtClean="0">
                <a:sym typeface="Symbol"/>
              </a:rPr>
              <a:t> , </a:t>
            </a:r>
            <a:r>
              <a:rPr lang="en-GB" dirty="0" smtClean="0"/>
              <a:t>for a </a:t>
            </a:r>
            <a:r>
              <a:rPr lang="en-GB" dirty="0" err="1" smtClean="0"/>
              <a:t>Poissonian</a:t>
            </a:r>
            <a:r>
              <a:rPr lang="en-GB" dirty="0" smtClean="0"/>
              <a:t> source in the regime, where detected average photon number µ&lt;&lt; l, as shown by the fits. </a:t>
            </a:r>
            <a:endParaRPr lang="en-GB" dirty="0"/>
          </a:p>
        </p:txBody>
      </p:sp>
    </p:spTree>
    <p:extLst>
      <p:ext uri="{BB962C8B-B14F-4D97-AF65-F5344CB8AC3E}">
        <p14:creationId xmlns="" xmlns:p14="http://schemas.microsoft.com/office/powerpoint/2010/main" val="332495195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1"/>
          <p:cNvSpPr txBox="1">
            <a:spLocks/>
          </p:cNvSpPr>
          <p:nvPr/>
        </p:nvSpPr>
        <p:spPr>
          <a:xfrm>
            <a:off x="16767" y="1340768"/>
            <a:ext cx="3348000" cy="360040"/>
          </a:xfrm>
          <a:prstGeom prst="rect">
            <a:avLst/>
          </a:prstGeom>
        </p:spPr>
        <p: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a:noFill/>
                </a:ln>
                <a:solidFill>
                  <a:schemeClr val="tx1">
                    <a:alpha val="100000"/>
                  </a:schemeClr>
                </a:solidFill>
                <a:effectLst/>
                <a:uLnTx/>
                <a:uFillTx/>
              </a:rPr>
              <a:t> </a:t>
            </a:r>
            <a:r>
              <a:rPr kumimoji="0" lang="en-US" sz="2000" b="1" i="0" u="none" strike="noStrike" kern="0" cap="small" spc="0" normalizeH="0" baseline="0" noProof="0" dirty="0">
                <a:ln>
                  <a:noFill/>
                </a:ln>
                <a:solidFill>
                  <a:srgbClr val="002060"/>
                </a:solidFill>
                <a:effectLst/>
                <a:uLnTx/>
                <a:uFillTx/>
              </a:rPr>
              <a:t>Deep Space Communications</a:t>
            </a:r>
          </a:p>
        </p:txBody>
      </p:sp>
      <p:pic>
        <p:nvPicPr>
          <p:cNvPr id="16" name="Immagine 15" descr="llcd.png"/>
          <p:cNvPicPr>
            <a:picLocks noChangeAspect="1"/>
          </p:cNvPicPr>
          <p:nvPr/>
        </p:nvPicPr>
        <p:blipFill>
          <a:blip r:embed="rId3" cstate="print"/>
          <a:stretch>
            <a:fillRect/>
          </a:stretch>
        </p:blipFill>
        <p:spPr>
          <a:xfrm>
            <a:off x="183322" y="1755209"/>
            <a:ext cx="3812614" cy="2978975"/>
          </a:xfrm>
          <a:prstGeom prst="rect">
            <a:avLst/>
          </a:prstGeom>
        </p:spPr>
      </p:pic>
      <p:pic>
        <p:nvPicPr>
          <p:cNvPr id="27" name="Immagine 26" descr="nphoton.2013.26-f2.jpg"/>
          <p:cNvPicPr>
            <a:picLocks noChangeAspect="1"/>
          </p:cNvPicPr>
          <p:nvPr/>
        </p:nvPicPr>
        <p:blipFill>
          <a:blip r:embed="rId4" cstate="screen"/>
          <a:srcRect/>
          <a:stretch>
            <a:fillRect/>
          </a:stretch>
        </p:blipFill>
        <p:spPr>
          <a:xfrm>
            <a:off x="4572000" y="1124744"/>
            <a:ext cx="3526334" cy="2520280"/>
          </a:xfrm>
          <a:prstGeom prst="rect">
            <a:avLst/>
          </a:prstGeom>
        </p:spPr>
      </p:pic>
      <p:sp>
        <p:nvSpPr>
          <p:cNvPr id="28" name="Titolo 1"/>
          <p:cNvSpPr txBox="1">
            <a:spLocks/>
          </p:cNvSpPr>
          <p:nvPr/>
        </p:nvSpPr>
        <p:spPr>
          <a:xfrm>
            <a:off x="4716016" y="692696"/>
            <a:ext cx="3744416" cy="360040"/>
          </a:xfrm>
          <a:prstGeom prst="rect">
            <a:avLst/>
          </a:prstGeom>
        </p:spPr>
        <p: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a:noFill/>
                </a:ln>
                <a:solidFill>
                  <a:schemeClr val="tx1">
                    <a:alpha val="100000"/>
                  </a:schemeClr>
                </a:solidFill>
                <a:effectLst/>
                <a:uLnTx/>
                <a:uFillTx/>
              </a:rPr>
              <a:t> </a:t>
            </a:r>
            <a:r>
              <a:rPr lang="en-US" sz="2000" b="1" kern="0" cap="small" dirty="0">
                <a:solidFill>
                  <a:srgbClr val="002060"/>
                </a:solidFill>
              </a:rPr>
              <a:t>Integrated Photonic Circuits.</a:t>
            </a:r>
            <a:endParaRPr kumimoji="0" lang="en-US" sz="2000" b="1" i="0" u="none" strike="noStrike" kern="0" cap="small" spc="0" normalizeH="0" baseline="0" noProof="0" dirty="0">
              <a:ln>
                <a:noFill/>
              </a:ln>
              <a:solidFill>
                <a:srgbClr val="002060"/>
              </a:solidFill>
              <a:effectLst/>
              <a:uLnTx/>
              <a:uFillTx/>
            </a:endParaRPr>
          </a:p>
        </p:txBody>
      </p:sp>
      <p:sp>
        <p:nvSpPr>
          <p:cNvPr id="12" name="CasellaDiTesto 11"/>
          <p:cNvSpPr txBox="1"/>
          <p:nvPr/>
        </p:nvSpPr>
        <p:spPr>
          <a:xfrm>
            <a:off x="4139952" y="3573016"/>
            <a:ext cx="4716016" cy="369332"/>
          </a:xfrm>
          <a:prstGeom prst="rect">
            <a:avLst/>
          </a:prstGeom>
          <a:noFill/>
        </p:spPr>
        <p:txBody>
          <a:bodyPr wrap="square" rtlCol="0">
            <a:spAutoFit/>
          </a:bodyPr>
          <a:lstStyle/>
          <a:p>
            <a:r>
              <a:rPr lang="en-GB" dirty="0" err="1"/>
              <a:t>Crespi</a:t>
            </a:r>
            <a:r>
              <a:rPr lang="en-GB" dirty="0"/>
              <a:t> et al., Nature Photonics 7, </a:t>
            </a:r>
            <a:r>
              <a:rPr lang="en-GB" dirty="0" smtClean="0"/>
              <a:t>322</a:t>
            </a:r>
            <a:r>
              <a:rPr lang="en-GB" dirty="0"/>
              <a:t> (2013)</a:t>
            </a:r>
          </a:p>
        </p:txBody>
      </p:sp>
      <p:sp>
        <p:nvSpPr>
          <p:cNvPr id="8" name="Segnaposto piè di pagina 7"/>
          <p:cNvSpPr>
            <a:spLocks noGrp="1"/>
          </p:cNvSpPr>
          <p:nvPr>
            <p:ph type="ftr" sz="quarter" idx="11"/>
          </p:nvPr>
        </p:nvSpPr>
        <p:spPr/>
        <p:txBody>
          <a:bodyPr/>
          <a:lstStyle/>
          <a:p>
            <a:r>
              <a:rPr lang="it-IT" smtClean="0"/>
              <a:t>A. Gaggero, 01/10/2020, Genova</a:t>
            </a:r>
            <a:endParaRPr lang="en-US" dirty="0"/>
          </a:p>
        </p:txBody>
      </p:sp>
      <p:sp>
        <p:nvSpPr>
          <p:cNvPr id="9" name="Titolo 1"/>
          <p:cNvSpPr txBox="1">
            <a:spLocks/>
          </p:cNvSpPr>
          <p:nvPr/>
        </p:nvSpPr>
        <p:spPr>
          <a:xfrm>
            <a:off x="323528" y="188640"/>
            <a:ext cx="8208912" cy="809769"/>
          </a:xfrm>
          <a:prstGeom prst="rect">
            <a:avLst/>
          </a:prstGeom>
        </p:spPr>
        <p:txBody>
          <a:bodyPr bIns="91440" anchor="b" anchorCtr="0">
            <a:normAutofit/>
          </a:bodyPr>
          <a:lstStyle/>
          <a:p>
            <a:pPr lvl="0">
              <a:spcBef>
                <a:spcPct val="0"/>
              </a:spcBef>
            </a:pPr>
            <a:r>
              <a:rPr lang="en-GB" sz="4000" dirty="0" smtClean="0">
                <a:solidFill>
                  <a:schemeClr val="tx2"/>
                </a:solidFill>
              </a:rPr>
              <a:t>Readout</a:t>
            </a:r>
          </a:p>
        </p:txBody>
      </p:sp>
      <p:pic>
        <p:nvPicPr>
          <p:cNvPr id="10" name="Immagine 9" descr="bristol.jpg"/>
          <p:cNvPicPr>
            <a:picLocks noChangeAspect="1"/>
          </p:cNvPicPr>
          <p:nvPr/>
        </p:nvPicPr>
        <p:blipFill>
          <a:blip r:embed="rId5" cstate="print"/>
          <a:stretch>
            <a:fillRect/>
          </a:stretch>
        </p:blipFill>
        <p:spPr>
          <a:xfrm>
            <a:off x="3851920" y="3933056"/>
            <a:ext cx="5004048" cy="1373824"/>
          </a:xfrm>
          <a:prstGeom prst="rect">
            <a:avLst/>
          </a:prstGeom>
        </p:spPr>
      </p:pic>
      <p:sp>
        <p:nvSpPr>
          <p:cNvPr id="11" name="CasellaDiTesto 10"/>
          <p:cNvSpPr txBox="1"/>
          <p:nvPr/>
        </p:nvSpPr>
        <p:spPr>
          <a:xfrm>
            <a:off x="4104456" y="5589240"/>
            <a:ext cx="4716016" cy="369332"/>
          </a:xfrm>
          <a:prstGeom prst="rect">
            <a:avLst/>
          </a:prstGeom>
          <a:noFill/>
        </p:spPr>
        <p:txBody>
          <a:bodyPr wrap="square" rtlCol="0">
            <a:spAutoFit/>
          </a:bodyPr>
          <a:lstStyle/>
          <a:p>
            <a:r>
              <a:rPr lang="en-GB" dirty="0" err="1" smtClean="0"/>
              <a:t>Carolan</a:t>
            </a:r>
            <a:r>
              <a:rPr lang="en-GB" dirty="0" smtClean="0"/>
              <a:t> et al., Nature Photonics 8, 612 (2014)</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descr="verma 4pixel pulse.gif"/>
          <p:cNvPicPr>
            <a:picLocks noChangeAspect="1"/>
          </p:cNvPicPr>
          <p:nvPr/>
        </p:nvPicPr>
        <p:blipFill>
          <a:blip r:embed="rId3" cstate="screen"/>
          <a:stretch>
            <a:fillRect/>
          </a:stretch>
        </p:blipFill>
        <p:spPr>
          <a:xfrm>
            <a:off x="3350881" y="1484784"/>
            <a:ext cx="1509151" cy="2160241"/>
          </a:xfrm>
          <a:prstGeom prst="rect">
            <a:avLst/>
          </a:prstGeom>
        </p:spPr>
      </p:pic>
      <p:pic>
        <p:nvPicPr>
          <p:cNvPr id="6" name="Immagine 5" descr="verma 4pixel scheme.gif"/>
          <p:cNvPicPr>
            <a:picLocks noChangeAspect="1"/>
          </p:cNvPicPr>
          <p:nvPr/>
        </p:nvPicPr>
        <p:blipFill>
          <a:blip r:embed="rId4" cstate="screen"/>
          <a:srcRect l="53286"/>
          <a:stretch>
            <a:fillRect/>
          </a:stretch>
        </p:blipFill>
        <p:spPr>
          <a:xfrm>
            <a:off x="1979712" y="1556792"/>
            <a:ext cx="1388808" cy="1584176"/>
          </a:xfrm>
          <a:prstGeom prst="rect">
            <a:avLst/>
          </a:prstGeom>
        </p:spPr>
      </p:pic>
      <p:pic>
        <p:nvPicPr>
          <p:cNvPr id="59394" name="Picture 2"/>
          <p:cNvPicPr>
            <a:picLocks noChangeAspect="1" noChangeArrowheads="1"/>
          </p:cNvPicPr>
          <p:nvPr/>
        </p:nvPicPr>
        <p:blipFill>
          <a:blip r:embed="rId5" cstate="screen"/>
          <a:stretch>
            <a:fillRect/>
          </a:stretch>
        </p:blipFill>
        <p:spPr bwMode="auto">
          <a:xfrm>
            <a:off x="323528" y="4221088"/>
            <a:ext cx="2727895" cy="1228399"/>
          </a:xfrm>
          <a:prstGeom prst="rect">
            <a:avLst/>
          </a:prstGeom>
          <a:noFill/>
          <a:ln w="9525">
            <a:noFill/>
            <a:miter lim="800000"/>
            <a:headEnd/>
            <a:tailEnd/>
          </a:ln>
        </p:spPr>
      </p:pic>
      <p:sp>
        <p:nvSpPr>
          <p:cNvPr id="9" name="Rettangolo 76"/>
          <p:cNvSpPr/>
          <p:nvPr/>
        </p:nvSpPr>
        <p:spPr>
          <a:xfrm>
            <a:off x="5214942" y="5786454"/>
            <a:ext cx="3000396" cy="307777"/>
          </a:xfrm>
          <a:prstGeom prst="rect">
            <a:avLst/>
          </a:prstGeom>
        </p:spPr>
        <p:txBody>
          <a:bodyPr wrap="square">
            <a:spAutoFit/>
          </a:bodyPr>
          <a:lstStyle/>
          <a:p>
            <a:r>
              <a:rPr lang="it-IT" sz="1400" i="1" dirty="0" err="1"/>
              <a:t>Yamashita</a:t>
            </a:r>
            <a:r>
              <a:rPr lang="it-IT" sz="1400" i="1" dirty="0"/>
              <a:t>  </a:t>
            </a:r>
            <a:r>
              <a:rPr lang="it-IT" sz="1400" i="1" dirty="0" err="1"/>
              <a:t>et</a:t>
            </a:r>
            <a:r>
              <a:rPr lang="it-IT" sz="1400" i="1" dirty="0"/>
              <a:t> al.,</a:t>
            </a:r>
            <a:r>
              <a:rPr lang="it-IT" sz="1400" i="1" dirty="0" err="1"/>
              <a:t>Opt</a:t>
            </a:r>
            <a:r>
              <a:rPr lang="it-IT" sz="1400" i="1" dirty="0"/>
              <a:t>. Lett., 37, 2982 (2012)</a:t>
            </a:r>
          </a:p>
        </p:txBody>
      </p:sp>
      <p:sp>
        <p:nvSpPr>
          <p:cNvPr id="10" name="Rettangolo 9"/>
          <p:cNvSpPr/>
          <p:nvPr/>
        </p:nvSpPr>
        <p:spPr>
          <a:xfrm>
            <a:off x="179512" y="1052736"/>
            <a:ext cx="4572000" cy="307777"/>
          </a:xfrm>
          <a:prstGeom prst="rect">
            <a:avLst/>
          </a:prstGeom>
        </p:spPr>
        <p:txBody>
          <a:bodyPr>
            <a:spAutoFit/>
          </a:bodyPr>
          <a:lstStyle/>
          <a:p>
            <a:r>
              <a:rPr lang="en-US" sz="1400" dirty="0" err="1">
                <a:solidFill>
                  <a:srgbClr val="000000"/>
                </a:solidFill>
              </a:rPr>
              <a:t>Verma</a:t>
            </a:r>
            <a:r>
              <a:rPr lang="en-US" sz="1400" dirty="0">
                <a:solidFill>
                  <a:srgbClr val="000000"/>
                </a:solidFill>
              </a:rPr>
              <a:t> et al.; </a:t>
            </a:r>
            <a:r>
              <a:rPr lang="en-US" sz="1400" i="1" dirty="0">
                <a:solidFill>
                  <a:srgbClr val="000000"/>
                </a:solidFill>
              </a:rPr>
              <a:t>Appl. Phys. </a:t>
            </a:r>
            <a:r>
              <a:rPr lang="en-US" sz="1400" i="1" dirty="0" err="1">
                <a:solidFill>
                  <a:srgbClr val="000000"/>
                </a:solidFill>
              </a:rPr>
              <a:t>Lett</a:t>
            </a:r>
            <a:r>
              <a:rPr lang="en-US" sz="1400" i="1" dirty="0">
                <a:solidFill>
                  <a:srgbClr val="000000"/>
                </a:solidFill>
              </a:rPr>
              <a:t>.,</a:t>
            </a:r>
            <a:r>
              <a:rPr lang="en-US" sz="1400" dirty="0">
                <a:solidFill>
                  <a:srgbClr val="000000"/>
                </a:solidFill>
              </a:rPr>
              <a:t> </a:t>
            </a:r>
            <a:r>
              <a:rPr lang="en-GB" sz="1400" dirty="0"/>
              <a:t>104 (2014)</a:t>
            </a:r>
            <a:r>
              <a:rPr lang="en-US" sz="1400" dirty="0">
                <a:solidFill>
                  <a:srgbClr val="000000"/>
                </a:solidFill>
              </a:rPr>
              <a:t> </a:t>
            </a:r>
            <a:endParaRPr lang="en-GB" sz="1400" dirty="0"/>
          </a:p>
        </p:txBody>
      </p:sp>
      <p:sp>
        <p:nvSpPr>
          <p:cNvPr id="11" name="Rettangolo 10"/>
          <p:cNvSpPr/>
          <p:nvPr/>
        </p:nvSpPr>
        <p:spPr>
          <a:xfrm>
            <a:off x="179512" y="1052736"/>
            <a:ext cx="4752528" cy="266429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t>104, 051115 (2014)</a:t>
            </a:r>
            <a:endParaRPr lang="en-GB" dirty="0"/>
          </a:p>
        </p:txBody>
      </p:sp>
      <p:sp>
        <p:nvSpPr>
          <p:cNvPr id="12" name="Rettangolo 11"/>
          <p:cNvSpPr/>
          <p:nvPr/>
        </p:nvSpPr>
        <p:spPr>
          <a:xfrm>
            <a:off x="179512" y="3717032"/>
            <a:ext cx="4752528" cy="244827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t>104, 051115 (2014)</a:t>
            </a:r>
            <a:endParaRPr lang="en-GB" dirty="0"/>
          </a:p>
        </p:txBody>
      </p:sp>
      <p:sp>
        <p:nvSpPr>
          <p:cNvPr id="13" name="Rettangolo 12"/>
          <p:cNvSpPr/>
          <p:nvPr/>
        </p:nvSpPr>
        <p:spPr>
          <a:xfrm>
            <a:off x="5111552" y="3286124"/>
            <a:ext cx="3852936" cy="287918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t>104, 051115 (2014)</a:t>
            </a:r>
            <a:endParaRPr lang="en-GB" dirty="0"/>
          </a:p>
        </p:txBody>
      </p:sp>
      <p:pic>
        <p:nvPicPr>
          <p:cNvPr id="1028" name="Picture 4"/>
          <p:cNvPicPr>
            <a:picLocks noChangeAspect="1" noChangeArrowheads="1"/>
          </p:cNvPicPr>
          <p:nvPr/>
        </p:nvPicPr>
        <p:blipFill>
          <a:blip r:embed="rId6" cstate="screen"/>
          <a:srcRect/>
          <a:stretch>
            <a:fillRect/>
          </a:stretch>
        </p:blipFill>
        <p:spPr bwMode="auto">
          <a:xfrm>
            <a:off x="2915816" y="4149080"/>
            <a:ext cx="1952625" cy="1543050"/>
          </a:xfrm>
          <a:prstGeom prst="rect">
            <a:avLst/>
          </a:prstGeom>
          <a:noFill/>
          <a:ln w="9525">
            <a:noFill/>
            <a:miter lim="800000"/>
            <a:headEnd/>
            <a:tailEnd/>
          </a:ln>
        </p:spPr>
      </p:pic>
      <p:sp>
        <p:nvSpPr>
          <p:cNvPr id="16" name="Rettangolo 15"/>
          <p:cNvSpPr/>
          <p:nvPr/>
        </p:nvSpPr>
        <p:spPr>
          <a:xfrm>
            <a:off x="1475656" y="5805264"/>
            <a:ext cx="3744416" cy="307777"/>
          </a:xfrm>
          <a:prstGeom prst="rect">
            <a:avLst/>
          </a:prstGeom>
        </p:spPr>
        <p:txBody>
          <a:bodyPr wrap="square">
            <a:spAutoFit/>
          </a:bodyPr>
          <a:lstStyle/>
          <a:p>
            <a:r>
              <a:rPr lang="en-GB" sz="1400" dirty="0" err="1"/>
              <a:t>Doerner</a:t>
            </a:r>
            <a:r>
              <a:rPr lang="en-GB" sz="1400" dirty="0"/>
              <a:t> et al., </a:t>
            </a:r>
            <a:r>
              <a:rPr lang="en-GB" sz="1400" dirty="0" err="1"/>
              <a:t>Ieee</a:t>
            </a:r>
            <a:r>
              <a:rPr lang="en-GB" sz="1400" dirty="0"/>
              <a:t> Trans.  App. Super., 26, (2016)</a:t>
            </a:r>
          </a:p>
        </p:txBody>
      </p:sp>
      <p:sp>
        <p:nvSpPr>
          <p:cNvPr id="17" name="Titolo 1"/>
          <p:cNvSpPr txBox="1">
            <a:spLocks/>
          </p:cNvSpPr>
          <p:nvPr/>
        </p:nvSpPr>
        <p:spPr>
          <a:xfrm>
            <a:off x="323528" y="188640"/>
            <a:ext cx="8208912" cy="809769"/>
          </a:xfrm>
          <a:prstGeom prst="rect">
            <a:avLst/>
          </a:prstGeom>
        </p:spPr>
        <p:txBody>
          <a:bodyPr bIns="91440" anchor="b" anchorCtr="0">
            <a:normAutofit/>
          </a:bodyPr>
          <a:lstStyle/>
          <a:p>
            <a:pPr lvl="0">
              <a:spcBef>
                <a:spcPct val="0"/>
              </a:spcBef>
            </a:pPr>
            <a:r>
              <a:rPr lang="en-GB" sz="4000" dirty="0">
                <a:solidFill>
                  <a:schemeClr val="tx2"/>
                </a:solidFill>
              </a:rPr>
              <a:t>Readout</a:t>
            </a:r>
          </a:p>
        </p:txBody>
      </p:sp>
      <p:pic>
        <p:nvPicPr>
          <p:cNvPr id="20" name="Immagine 19" descr="NIST_logo.jpg"/>
          <p:cNvPicPr>
            <a:picLocks noChangeAspect="1"/>
          </p:cNvPicPr>
          <p:nvPr/>
        </p:nvPicPr>
        <p:blipFill>
          <a:blip r:embed="rId7" cstate="print"/>
          <a:stretch>
            <a:fillRect/>
          </a:stretch>
        </p:blipFill>
        <p:spPr>
          <a:xfrm>
            <a:off x="2051720" y="3284984"/>
            <a:ext cx="1292698" cy="340626"/>
          </a:xfrm>
          <a:prstGeom prst="rect">
            <a:avLst/>
          </a:prstGeom>
        </p:spPr>
      </p:pic>
      <p:pic>
        <p:nvPicPr>
          <p:cNvPr id="21" name="Immagine 20" descr="nict.jpg"/>
          <p:cNvPicPr>
            <a:picLocks noChangeAspect="1"/>
          </p:cNvPicPr>
          <p:nvPr/>
        </p:nvPicPr>
        <p:blipFill>
          <a:blip r:embed="rId8" cstate="print"/>
          <a:stretch>
            <a:fillRect/>
          </a:stretch>
        </p:blipFill>
        <p:spPr>
          <a:xfrm>
            <a:off x="5214942" y="4000504"/>
            <a:ext cx="648072" cy="648072"/>
          </a:xfrm>
          <a:prstGeom prst="rect">
            <a:avLst/>
          </a:prstGeom>
        </p:spPr>
      </p:pic>
      <p:pic>
        <p:nvPicPr>
          <p:cNvPr id="22" name="Immagine 21" descr="Logo_KIT.jpg"/>
          <p:cNvPicPr>
            <a:picLocks noChangeAspect="1"/>
          </p:cNvPicPr>
          <p:nvPr/>
        </p:nvPicPr>
        <p:blipFill>
          <a:blip r:embed="rId9" cstate="print"/>
          <a:stretch>
            <a:fillRect/>
          </a:stretch>
        </p:blipFill>
        <p:spPr>
          <a:xfrm>
            <a:off x="251520" y="5589240"/>
            <a:ext cx="1152128" cy="576064"/>
          </a:xfrm>
          <a:prstGeom prst="rect">
            <a:avLst/>
          </a:prstGeom>
        </p:spPr>
      </p:pic>
      <p:sp>
        <p:nvSpPr>
          <p:cNvPr id="18" name="Rettangolo 17"/>
          <p:cNvSpPr/>
          <p:nvPr/>
        </p:nvSpPr>
        <p:spPr>
          <a:xfrm>
            <a:off x="179512" y="1412776"/>
            <a:ext cx="1872208" cy="923330"/>
          </a:xfrm>
          <a:prstGeom prst="rect">
            <a:avLst/>
          </a:prstGeom>
        </p:spPr>
        <p:txBody>
          <a:bodyPr wrap="square">
            <a:spAutoFit/>
          </a:bodyPr>
          <a:lstStyle/>
          <a:p>
            <a:r>
              <a:rPr lang="it-IT" dirty="0" err="1"/>
              <a:t>Readout</a:t>
            </a:r>
            <a:r>
              <a:rPr lang="it-IT" dirty="0"/>
              <a:t> </a:t>
            </a:r>
            <a:r>
              <a:rPr lang="it-IT" dirty="0" err="1"/>
              <a:t>circuit</a:t>
            </a:r>
            <a:r>
              <a:rPr lang="it-IT" dirty="0"/>
              <a:t>:</a:t>
            </a:r>
          </a:p>
          <a:p>
            <a:r>
              <a:rPr lang="it-IT" dirty="0" err="1"/>
              <a:t>NxN</a:t>
            </a:r>
            <a:r>
              <a:rPr lang="it-IT" dirty="0"/>
              <a:t> </a:t>
            </a:r>
            <a:r>
              <a:rPr lang="it-IT" dirty="0" err="1"/>
              <a:t>detectors</a:t>
            </a:r>
            <a:endParaRPr lang="it-IT" dirty="0"/>
          </a:p>
          <a:p>
            <a:r>
              <a:rPr lang="it-IT" dirty="0"/>
              <a:t>2N </a:t>
            </a:r>
            <a:r>
              <a:rPr lang="it-IT" dirty="0" err="1"/>
              <a:t>coaxial</a:t>
            </a:r>
            <a:r>
              <a:rPr lang="it-IT" dirty="0"/>
              <a:t> </a:t>
            </a:r>
            <a:r>
              <a:rPr lang="it-IT" dirty="0" err="1"/>
              <a:t>cables</a:t>
            </a:r>
            <a:endParaRPr lang="it-IT" dirty="0"/>
          </a:p>
        </p:txBody>
      </p:sp>
      <p:sp>
        <p:nvSpPr>
          <p:cNvPr id="19" name="Rettangolo 18"/>
          <p:cNvSpPr/>
          <p:nvPr/>
        </p:nvSpPr>
        <p:spPr>
          <a:xfrm>
            <a:off x="179512" y="2649686"/>
            <a:ext cx="2232248" cy="923330"/>
          </a:xfrm>
          <a:prstGeom prst="rect">
            <a:avLst/>
          </a:prstGeom>
        </p:spPr>
        <p:txBody>
          <a:bodyPr wrap="square">
            <a:spAutoFit/>
          </a:bodyPr>
          <a:lstStyle/>
          <a:p>
            <a:r>
              <a:rPr lang="it-IT" dirty="0"/>
              <a:t>Position </a:t>
            </a:r>
            <a:r>
              <a:rPr lang="it-IT" dirty="0" err="1"/>
              <a:t>is</a:t>
            </a:r>
            <a:r>
              <a:rPr lang="it-IT" dirty="0"/>
              <a:t> </a:t>
            </a:r>
            <a:r>
              <a:rPr lang="it-IT" dirty="0" err="1"/>
              <a:t>encoded</a:t>
            </a:r>
            <a:r>
              <a:rPr lang="it-IT" dirty="0"/>
              <a:t> in a </a:t>
            </a:r>
            <a:r>
              <a:rPr lang="it-IT" dirty="0" err="1"/>
              <a:t>combination</a:t>
            </a:r>
            <a:r>
              <a:rPr lang="it-IT" dirty="0"/>
              <a:t> </a:t>
            </a:r>
            <a:r>
              <a:rPr lang="it-IT" dirty="0" err="1"/>
              <a:t>of</a:t>
            </a:r>
            <a:r>
              <a:rPr lang="it-IT" dirty="0"/>
              <a:t> </a:t>
            </a:r>
            <a:r>
              <a:rPr lang="it-IT" dirty="0" err="1"/>
              <a:t>row</a:t>
            </a:r>
            <a:r>
              <a:rPr lang="it-IT" dirty="0"/>
              <a:t> and </a:t>
            </a:r>
            <a:r>
              <a:rPr lang="it-IT" dirty="0" err="1"/>
              <a:t>column</a:t>
            </a:r>
            <a:r>
              <a:rPr lang="it-IT" dirty="0"/>
              <a:t> </a:t>
            </a:r>
            <a:r>
              <a:rPr lang="it-IT" dirty="0" err="1"/>
              <a:t>pulses</a:t>
            </a:r>
            <a:endParaRPr lang="it-IT" dirty="0"/>
          </a:p>
        </p:txBody>
      </p:sp>
      <p:sp>
        <p:nvSpPr>
          <p:cNvPr id="23" name="Rettangolo 22"/>
          <p:cNvSpPr/>
          <p:nvPr/>
        </p:nvSpPr>
        <p:spPr>
          <a:xfrm>
            <a:off x="179512" y="3717032"/>
            <a:ext cx="4968552" cy="646331"/>
          </a:xfrm>
          <a:prstGeom prst="rect">
            <a:avLst/>
          </a:prstGeom>
        </p:spPr>
        <p:txBody>
          <a:bodyPr wrap="square">
            <a:spAutoFit/>
          </a:bodyPr>
          <a:lstStyle/>
          <a:p>
            <a:r>
              <a:rPr lang="it-IT" dirty="0"/>
              <a:t>2 </a:t>
            </a:r>
            <a:r>
              <a:rPr lang="it-IT" dirty="0" err="1"/>
              <a:t>coaxial</a:t>
            </a:r>
            <a:r>
              <a:rPr lang="it-IT" dirty="0"/>
              <a:t> </a:t>
            </a:r>
            <a:r>
              <a:rPr lang="it-IT" dirty="0" err="1"/>
              <a:t>cables</a:t>
            </a:r>
            <a:r>
              <a:rPr lang="it-IT" dirty="0"/>
              <a:t>: </a:t>
            </a:r>
            <a:r>
              <a:rPr lang="it-IT" dirty="0" err="1"/>
              <a:t>frequency</a:t>
            </a:r>
            <a:r>
              <a:rPr lang="it-IT" dirty="0"/>
              <a:t> </a:t>
            </a:r>
            <a:r>
              <a:rPr lang="it-IT" dirty="0" err="1"/>
              <a:t>division</a:t>
            </a:r>
            <a:r>
              <a:rPr lang="it-IT" dirty="0"/>
              <a:t> multiplexing </a:t>
            </a:r>
            <a:r>
              <a:rPr lang="it-IT" dirty="0" err="1"/>
              <a:t>scheme</a:t>
            </a:r>
            <a:r>
              <a:rPr lang="it-IT" dirty="0"/>
              <a:t> (</a:t>
            </a:r>
            <a:r>
              <a:rPr lang="it-IT" dirty="0" err="1"/>
              <a:t>usually</a:t>
            </a:r>
            <a:r>
              <a:rPr lang="it-IT" dirty="0"/>
              <a:t> </a:t>
            </a:r>
            <a:r>
              <a:rPr lang="it-IT" dirty="0" err="1"/>
              <a:t>used</a:t>
            </a:r>
            <a:r>
              <a:rPr lang="it-IT" dirty="0"/>
              <a:t> </a:t>
            </a:r>
            <a:r>
              <a:rPr lang="it-IT" dirty="0" err="1"/>
              <a:t>for</a:t>
            </a:r>
            <a:r>
              <a:rPr lang="it-IT" dirty="0"/>
              <a:t> </a:t>
            </a:r>
            <a:r>
              <a:rPr lang="it-IT" dirty="0" err="1"/>
              <a:t>KIDs</a:t>
            </a:r>
            <a:r>
              <a:rPr lang="it-IT" dirty="0"/>
              <a:t>)</a:t>
            </a:r>
          </a:p>
        </p:txBody>
      </p:sp>
      <p:pic>
        <p:nvPicPr>
          <p:cNvPr id="1026" name="Picture 2"/>
          <p:cNvPicPr>
            <a:picLocks noChangeAspect="1" noChangeArrowheads="1"/>
          </p:cNvPicPr>
          <p:nvPr/>
        </p:nvPicPr>
        <p:blipFill>
          <a:blip r:embed="rId10" cstate="screen"/>
          <a:srcRect l="2632" t="1890"/>
          <a:stretch>
            <a:fillRect/>
          </a:stretch>
        </p:blipFill>
        <p:spPr bwMode="auto">
          <a:xfrm>
            <a:off x="7143768" y="3357562"/>
            <a:ext cx="1776830" cy="2492330"/>
          </a:xfrm>
          <a:prstGeom prst="rect">
            <a:avLst/>
          </a:prstGeom>
          <a:noFill/>
          <a:ln w="9525">
            <a:noFill/>
            <a:miter lim="800000"/>
            <a:headEnd/>
            <a:tailEnd/>
          </a:ln>
        </p:spPr>
      </p:pic>
      <p:sp>
        <p:nvSpPr>
          <p:cNvPr id="24" name="Rettangolo 23"/>
          <p:cNvSpPr/>
          <p:nvPr/>
        </p:nvSpPr>
        <p:spPr>
          <a:xfrm>
            <a:off x="5143504" y="3357562"/>
            <a:ext cx="2143140" cy="646331"/>
          </a:xfrm>
          <a:prstGeom prst="rect">
            <a:avLst/>
          </a:prstGeom>
        </p:spPr>
        <p:txBody>
          <a:bodyPr wrap="square">
            <a:spAutoFit/>
          </a:bodyPr>
          <a:lstStyle/>
          <a:p>
            <a:r>
              <a:rPr lang="it-IT" dirty="0"/>
              <a:t>Low temperature SFQ </a:t>
            </a:r>
            <a:r>
              <a:rPr lang="it-IT" dirty="0" err="1"/>
              <a:t>readout</a:t>
            </a:r>
            <a:r>
              <a:rPr lang="it-IT" dirty="0"/>
              <a:t> electronic</a:t>
            </a:r>
          </a:p>
        </p:txBody>
      </p:sp>
      <p:pic>
        <p:nvPicPr>
          <p:cNvPr id="2" name="Picture 2"/>
          <p:cNvPicPr>
            <a:picLocks noChangeAspect="1" noChangeArrowheads="1"/>
          </p:cNvPicPr>
          <p:nvPr/>
        </p:nvPicPr>
        <p:blipFill>
          <a:blip r:embed="rId11" cstate="print"/>
          <a:srcRect l="14019" r="1868"/>
          <a:stretch>
            <a:fillRect/>
          </a:stretch>
        </p:blipFill>
        <p:spPr bwMode="auto">
          <a:xfrm>
            <a:off x="5214942" y="813312"/>
            <a:ext cx="2928958" cy="2364846"/>
          </a:xfrm>
          <a:prstGeom prst="rect">
            <a:avLst/>
          </a:prstGeom>
          <a:noFill/>
          <a:ln w="9525">
            <a:noFill/>
            <a:miter lim="800000"/>
            <a:headEnd/>
            <a:tailEnd/>
          </a:ln>
          <a:effectLst/>
        </p:spPr>
      </p:pic>
      <p:sp>
        <p:nvSpPr>
          <p:cNvPr id="26" name="Rettangolo 25"/>
          <p:cNvSpPr/>
          <p:nvPr/>
        </p:nvSpPr>
        <p:spPr>
          <a:xfrm>
            <a:off x="5072066" y="357166"/>
            <a:ext cx="3852936" cy="287918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FF0000"/>
              </a:solidFill>
            </a:endParaRPr>
          </a:p>
        </p:txBody>
      </p:sp>
      <p:pic>
        <p:nvPicPr>
          <p:cNvPr id="27" name="Immagine 26" descr="320px-MIT_logo.svg.png"/>
          <p:cNvPicPr>
            <a:picLocks noChangeAspect="1"/>
          </p:cNvPicPr>
          <p:nvPr/>
        </p:nvPicPr>
        <p:blipFill>
          <a:blip r:embed="rId12" cstate="print"/>
          <a:stretch>
            <a:fillRect/>
          </a:stretch>
        </p:blipFill>
        <p:spPr>
          <a:xfrm>
            <a:off x="7929586" y="428604"/>
            <a:ext cx="969804" cy="500055"/>
          </a:xfrm>
          <a:prstGeom prst="rect">
            <a:avLst/>
          </a:prstGeom>
        </p:spPr>
      </p:pic>
      <p:sp>
        <p:nvSpPr>
          <p:cNvPr id="29" name="Rettangolo 76"/>
          <p:cNvSpPr/>
          <p:nvPr/>
        </p:nvSpPr>
        <p:spPr>
          <a:xfrm>
            <a:off x="5143504" y="428604"/>
            <a:ext cx="3000396" cy="307777"/>
          </a:xfrm>
          <a:prstGeom prst="rect">
            <a:avLst/>
          </a:prstGeom>
        </p:spPr>
        <p:txBody>
          <a:bodyPr wrap="square">
            <a:spAutoFit/>
          </a:bodyPr>
          <a:lstStyle/>
          <a:p>
            <a:r>
              <a:rPr lang="it-IT" sz="1400" i="1" dirty="0" err="1"/>
              <a:t>Zhu</a:t>
            </a:r>
            <a:r>
              <a:rPr lang="it-IT" sz="1400" i="1" dirty="0"/>
              <a:t> </a:t>
            </a:r>
            <a:r>
              <a:rPr lang="it-IT" sz="1400" i="1" dirty="0" err="1"/>
              <a:t>et</a:t>
            </a:r>
            <a:r>
              <a:rPr lang="it-IT" sz="1400" i="1" dirty="0"/>
              <a:t> al., </a:t>
            </a:r>
            <a:r>
              <a:rPr lang="it-IT" sz="1400" i="1" dirty="0" err="1"/>
              <a:t>nat</a:t>
            </a:r>
            <a:r>
              <a:rPr lang="it-IT" sz="1400" i="1" dirty="0"/>
              <a:t>. </a:t>
            </a:r>
            <a:r>
              <a:rPr lang="it-IT" sz="1400" i="1" dirty="0" err="1"/>
              <a:t>Nanotech</a:t>
            </a:r>
            <a:r>
              <a:rPr lang="it-IT" sz="1400" i="1" dirty="0"/>
              <a:t>.,  13, 596,(2018)</a:t>
            </a:r>
          </a:p>
        </p:txBody>
      </p:sp>
      <p:sp>
        <p:nvSpPr>
          <p:cNvPr id="32" name="Segnaposto piè di pagina 12"/>
          <p:cNvSpPr>
            <a:spLocks noGrp="1"/>
          </p:cNvSpPr>
          <p:nvPr>
            <p:ph type="ftr" sz="quarter" idx="11"/>
          </p:nvPr>
        </p:nvSpPr>
        <p:spPr>
          <a:xfrm>
            <a:off x="914400" y="6172200"/>
            <a:ext cx="3962400" cy="457200"/>
          </a:xfrm>
        </p:spPr>
        <p:txBody>
          <a:bodyPr/>
          <a:lstStyle/>
          <a:p>
            <a:r>
              <a:rPr lang="it-IT" smtClean="0"/>
              <a:t>A. Gaggero, 01/10/2020, Genova</a:t>
            </a:r>
            <a:endParaRPr lang="en-US"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Immagine 26" descr="nphoton.2013.26-f2.jpg"/>
          <p:cNvPicPr>
            <a:picLocks noChangeAspect="1"/>
          </p:cNvPicPr>
          <p:nvPr/>
        </p:nvPicPr>
        <p:blipFill>
          <a:blip r:embed="rId3" cstate="screen"/>
          <a:srcRect/>
          <a:stretch>
            <a:fillRect/>
          </a:stretch>
        </p:blipFill>
        <p:spPr>
          <a:xfrm>
            <a:off x="899591" y="3929066"/>
            <a:ext cx="2842345" cy="2031431"/>
          </a:xfrm>
          <a:prstGeom prst="rect">
            <a:avLst/>
          </a:prstGeom>
        </p:spPr>
      </p:pic>
      <p:sp>
        <p:nvSpPr>
          <p:cNvPr id="28" name="Titolo 1"/>
          <p:cNvSpPr txBox="1">
            <a:spLocks/>
          </p:cNvSpPr>
          <p:nvPr/>
        </p:nvSpPr>
        <p:spPr>
          <a:xfrm>
            <a:off x="357158" y="3286124"/>
            <a:ext cx="3602228" cy="360040"/>
          </a:xfrm>
          <a:prstGeom prst="rect">
            <a:avLst/>
          </a:prstGeom>
        </p:spPr>
        <p: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a:noFill/>
                </a:ln>
                <a:solidFill>
                  <a:schemeClr val="tx1">
                    <a:alpha val="100000"/>
                  </a:schemeClr>
                </a:solidFill>
                <a:effectLst/>
                <a:uLnTx/>
                <a:uFillTx/>
              </a:rPr>
              <a:t> </a:t>
            </a:r>
            <a:r>
              <a:rPr lang="en-US" sz="2000" b="1" kern="0" cap="small" dirty="0">
                <a:solidFill>
                  <a:srgbClr val="002060"/>
                </a:solidFill>
              </a:rPr>
              <a:t>Integrated Photonic Circuits.</a:t>
            </a:r>
            <a:endParaRPr kumimoji="0" lang="en-US" sz="2000" b="1" i="0" u="none" strike="noStrike" kern="0" cap="small" spc="0" normalizeH="0" baseline="0" noProof="0" dirty="0">
              <a:ln>
                <a:noFill/>
              </a:ln>
              <a:solidFill>
                <a:srgbClr val="002060"/>
              </a:solidFill>
              <a:effectLst/>
              <a:uLnTx/>
              <a:uFillTx/>
            </a:endParaRPr>
          </a:p>
        </p:txBody>
      </p:sp>
      <p:sp>
        <p:nvSpPr>
          <p:cNvPr id="9" name="Titolo 1"/>
          <p:cNvSpPr txBox="1">
            <a:spLocks/>
          </p:cNvSpPr>
          <p:nvPr/>
        </p:nvSpPr>
        <p:spPr>
          <a:xfrm>
            <a:off x="323528" y="188640"/>
            <a:ext cx="8208912" cy="809769"/>
          </a:xfrm>
          <a:prstGeom prst="rect">
            <a:avLst/>
          </a:prstGeom>
        </p:spPr>
        <p:txBody>
          <a:bodyPr bIns="91440" anchor="b" anchorCtr="0">
            <a:normAutofit/>
          </a:bodyPr>
          <a:lstStyle/>
          <a:p>
            <a:pPr lvl="0">
              <a:spcBef>
                <a:spcPct val="0"/>
              </a:spcBef>
            </a:pPr>
            <a:r>
              <a:rPr lang="en-GB" sz="4000" dirty="0">
                <a:solidFill>
                  <a:schemeClr val="tx2"/>
                </a:solidFill>
              </a:rPr>
              <a:t>Readout</a:t>
            </a:r>
          </a:p>
        </p:txBody>
      </p:sp>
      <p:pic>
        <p:nvPicPr>
          <p:cNvPr id="124" name="Immagine 123" descr="scheme.tif"/>
          <p:cNvPicPr>
            <a:picLocks noChangeAspect="1"/>
          </p:cNvPicPr>
          <p:nvPr/>
        </p:nvPicPr>
        <p:blipFill>
          <a:blip r:embed="rId4" cstate="print"/>
          <a:stretch>
            <a:fillRect/>
          </a:stretch>
        </p:blipFill>
        <p:spPr>
          <a:xfrm>
            <a:off x="5725956" y="476672"/>
            <a:ext cx="2160000" cy="908128"/>
          </a:xfrm>
          <a:prstGeom prst="rect">
            <a:avLst/>
          </a:prstGeom>
        </p:spPr>
      </p:pic>
      <p:pic>
        <p:nvPicPr>
          <p:cNvPr id="125" name="Immagine 124" descr="scheme.tif"/>
          <p:cNvPicPr>
            <a:picLocks noChangeAspect="1"/>
          </p:cNvPicPr>
          <p:nvPr/>
        </p:nvPicPr>
        <p:blipFill>
          <a:blip r:embed="rId4" cstate="print"/>
          <a:stretch>
            <a:fillRect/>
          </a:stretch>
        </p:blipFill>
        <p:spPr>
          <a:xfrm>
            <a:off x="5725957" y="1800792"/>
            <a:ext cx="2160000" cy="908128"/>
          </a:xfrm>
          <a:prstGeom prst="rect">
            <a:avLst/>
          </a:prstGeom>
        </p:spPr>
      </p:pic>
      <p:pic>
        <p:nvPicPr>
          <p:cNvPr id="126" name="Immagine 125" descr="scheme.tif"/>
          <p:cNvPicPr>
            <a:picLocks noChangeAspect="1"/>
          </p:cNvPicPr>
          <p:nvPr/>
        </p:nvPicPr>
        <p:blipFill>
          <a:blip r:embed="rId4" cstate="print"/>
          <a:stretch>
            <a:fillRect/>
          </a:stretch>
        </p:blipFill>
        <p:spPr>
          <a:xfrm>
            <a:off x="5725957" y="3145864"/>
            <a:ext cx="2160000" cy="908129"/>
          </a:xfrm>
          <a:prstGeom prst="rect">
            <a:avLst/>
          </a:prstGeom>
        </p:spPr>
      </p:pic>
      <p:pic>
        <p:nvPicPr>
          <p:cNvPr id="127" name="Immagine 126" descr="scheme.tif"/>
          <p:cNvPicPr>
            <a:picLocks noChangeAspect="1"/>
          </p:cNvPicPr>
          <p:nvPr/>
        </p:nvPicPr>
        <p:blipFill>
          <a:blip r:embed="rId4" cstate="print"/>
          <a:stretch>
            <a:fillRect/>
          </a:stretch>
        </p:blipFill>
        <p:spPr>
          <a:xfrm>
            <a:off x="5725957" y="4976344"/>
            <a:ext cx="2160000" cy="908128"/>
          </a:xfrm>
          <a:prstGeom prst="rect">
            <a:avLst/>
          </a:prstGeom>
        </p:spPr>
      </p:pic>
      <p:sp>
        <p:nvSpPr>
          <p:cNvPr id="128" name="Rettangolo 127"/>
          <p:cNvSpPr/>
          <p:nvPr/>
        </p:nvSpPr>
        <p:spPr>
          <a:xfrm>
            <a:off x="6551914" y="4797152"/>
            <a:ext cx="72008" cy="72008"/>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9" name="Rettangolo 128"/>
          <p:cNvSpPr/>
          <p:nvPr/>
        </p:nvSpPr>
        <p:spPr>
          <a:xfrm>
            <a:off x="6550560" y="4192160"/>
            <a:ext cx="72008" cy="72008"/>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1" name="Rettangolo 130"/>
          <p:cNvSpPr/>
          <p:nvPr/>
        </p:nvSpPr>
        <p:spPr>
          <a:xfrm>
            <a:off x="6549727" y="4348744"/>
            <a:ext cx="72008" cy="72008"/>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2" name="Rettangolo 131"/>
          <p:cNvSpPr/>
          <p:nvPr/>
        </p:nvSpPr>
        <p:spPr>
          <a:xfrm>
            <a:off x="6550754" y="4499903"/>
            <a:ext cx="72008" cy="72008"/>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3" name="Rettangolo 132"/>
          <p:cNvSpPr/>
          <p:nvPr/>
        </p:nvSpPr>
        <p:spPr>
          <a:xfrm>
            <a:off x="6553135" y="4659446"/>
            <a:ext cx="72008" cy="72008"/>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6" name="CasellaDiTesto 135"/>
          <p:cNvSpPr txBox="1"/>
          <p:nvPr/>
        </p:nvSpPr>
        <p:spPr>
          <a:xfrm rot="19550571">
            <a:off x="4897736" y="2518407"/>
            <a:ext cx="3129862" cy="707886"/>
          </a:xfrm>
          <a:prstGeom prst="rect">
            <a:avLst/>
          </a:prstGeom>
          <a:noFill/>
          <a:ln w="66675" cap="rnd">
            <a:solidFill>
              <a:srgbClr val="FF0000"/>
            </a:solidFill>
            <a:prstDash val="sysDash"/>
            <a:bevel/>
          </a:ln>
        </p:spPr>
        <p:txBody>
          <a:bodyPr wrap="square" rtlCol="0">
            <a:spAutoFit/>
          </a:bodyPr>
          <a:lstStyle/>
          <a:p>
            <a:pPr algn="ctr"/>
            <a:r>
              <a:rPr lang="en-GB" sz="4000" b="1" dirty="0">
                <a:solidFill>
                  <a:srgbClr val="FF0000"/>
                </a:solidFill>
              </a:rPr>
              <a:t>Unpractical!</a:t>
            </a:r>
          </a:p>
        </p:txBody>
      </p:sp>
      <p:pic>
        <p:nvPicPr>
          <p:cNvPr id="19" name="Immagine 18" descr="bristol.jpg"/>
          <p:cNvPicPr>
            <a:picLocks noChangeAspect="1"/>
          </p:cNvPicPr>
          <p:nvPr/>
        </p:nvPicPr>
        <p:blipFill>
          <a:blip r:embed="rId5" cstate="print"/>
          <a:stretch>
            <a:fillRect/>
          </a:stretch>
        </p:blipFill>
        <p:spPr>
          <a:xfrm>
            <a:off x="285721" y="1643050"/>
            <a:ext cx="4357718" cy="1196379"/>
          </a:xfrm>
          <a:prstGeom prst="rect">
            <a:avLst/>
          </a:prstGeom>
        </p:spPr>
      </p:pic>
      <p:sp>
        <p:nvSpPr>
          <p:cNvPr id="21" name="Segnaposto piè di pagina 12"/>
          <p:cNvSpPr>
            <a:spLocks noGrp="1"/>
          </p:cNvSpPr>
          <p:nvPr>
            <p:ph type="ftr" sz="quarter" idx="11"/>
          </p:nvPr>
        </p:nvSpPr>
        <p:spPr>
          <a:xfrm>
            <a:off x="914400" y="6172200"/>
            <a:ext cx="3962400" cy="457200"/>
          </a:xfrm>
        </p:spPr>
        <p:txBody>
          <a:bodyPr/>
          <a:lstStyle/>
          <a:p>
            <a:r>
              <a:rPr lang="it-IT" smtClean="0"/>
              <a:t>A. Gaggero, 01/10/2020, Genova</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2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3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3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3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2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 grpId="0" animBg="1"/>
      <p:bldP spid="129" grpId="0" animBg="1"/>
      <p:bldP spid="131" grpId="0" animBg="1"/>
      <p:bldP spid="132" grpId="0" animBg="1"/>
      <p:bldP spid="133" grpId="0" animBg="1"/>
      <p:bldP spid="136"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it-IT"/>
          </a:p>
        </p:txBody>
      </p:sp>
      <p:sp>
        <p:nvSpPr>
          <p:cNvPr id="1031"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it-IT"/>
          </a:p>
        </p:txBody>
      </p:sp>
      <p:sp>
        <p:nvSpPr>
          <p:cNvPr id="117" name="Line 6"/>
          <p:cNvSpPr>
            <a:spLocks noChangeAspect="1" noChangeShapeType="1"/>
          </p:cNvSpPr>
          <p:nvPr/>
        </p:nvSpPr>
        <p:spPr bwMode="auto">
          <a:xfrm>
            <a:off x="1283993" y="2495030"/>
            <a:ext cx="0" cy="184965"/>
          </a:xfrm>
          <a:prstGeom prst="line">
            <a:avLst/>
          </a:prstGeom>
          <a:noFill/>
          <a:ln w="25400">
            <a:solidFill>
              <a:srgbClr val="000000"/>
            </a:solidFill>
            <a:round/>
            <a:headEnd/>
            <a:tailEnd/>
          </a:ln>
        </p:spPr>
        <p:txBody>
          <a:bodyPr bIns="0"/>
          <a:lstStyle/>
          <a:p>
            <a:endParaRPr lang="en-US"/>
          </a:p>
        </p:txBody>
      </p:sp>
      <p:sp>
        <p:nvSpPr>
          <p:cNvPr id="118" name="Text Box 12"/>
          <p:cNvSpPr txBox="1">
            <a:spLocks noChangeAspect="1" noChangeArrowheads="1"/>
          </p:cNvSpPr>
          <p:nvPr/>
        </p:nvSpPr>
        <p:spPr bwMode="auto">
          <a:xfrm>
            <a:off x="778818" y="2263200"/>
            <a:ext cx="614394" cy="269438"/>
          </a:xfrm>
          <a:prstGeom prst="rect">
            <a:avLst/>
          </a:prstGeom>
          <a:noFill/>
          <a:ln w="9525">
            <a:noFill/>
            <a:miter lim="800000"/>
            <a:headEnd/>
            <a:tailEnd/>
          </a:ln>
        </p:spPr>
        <p:txBody>
          <a:bodyPr lIns="95782" tIns="47891" rIns="95782" bIns="0">
            <a:spAutoFit/>
          </a:bodyPr>
          <a:lstStyle/>
          <a:p>
            <a:pPr defTabSz="957263" eaLnBrk="0" hangingPunct="0">
              <a:spcBef>
                <a:spcPct val="20000"/>
              </a:spcBef>
              <a:buClr>
                <a:schemeClr val="accent1"/>
              </a:buClr>
            </a:pPr>
            <a:r>
              <a:rPr kumimoji="1" lang="en-US" sz="2000" b="1" dirty="0">
                <a:solidFill>
                  <a:srgbClr val="000000"/>
                </a:solidFill>
                <a:cs typeface="Times New Roman" pitchFamily="18" charset="0"/>
              </a:rPr>
              <a:t> V</a:t>
            </a:r>
            <a:r>
              <a:rPr kumimoji="1" lang="en-US" sz="2000" b="1" baseline="-25000" dirty="0">
                <a:solidFill>
                  <a:srgbClr val="000000"/>
                </a:solidFill>
                <a:cs typeface="Times New Roman" pitchFamily="18" charset="0"/>
              </a:rPr>
              <a:t>B</a:t>
            </a:r>
          </a:p>
        </p:txBody>
      </p:sp>
      <p:sp>
        <p:nvSpPr>
          <p:cNvPr id="119" name="Line 37"/>
          <p:cNvSpPr>
            <a:spLocks noChangeAspect="1" noChangeShapeType="1"/>
          </p:cNvSpPr>
          <p:nvPr/>
        </p:nvSpPr>
        <p:spPr bwMode="auto">
          <a:xfrm flipH="1">
            <a:off x="3119493" y="1977339"/>
            <a:ext cx="0" cy="1416857"/>
          </a:xfrm>
          <a:prstGeom prst="line">
            <a:avLst/>
          </a:prstGeom>
          <a:noFill/>
          <a:ln w="25400">
            <a:solidFill>
              <a:srgbClr val="000000"/>
            </a:solidFill>
            <a:round/>
            <a:headEnd/>
            <a:tailEnd/>
          </a:ln>
        </p:spPr>
        <p:txBody>
          <a:bodyPr bIns="0"/>
          <a:lstStyle/>
          <a:p>
            <a:endParaRPr lang="en-US"/>
          </a:p>
        </p:txBody>
      </p:sp>
      <p:grpSp>
        <p:nvGrpSpPr>
          <p:cNvPr id="2" name="Group 213"/>
          <p:cNvGrpSpPr>
            <a:grpSpLocks noChangeAspect="1"/>
          </p:cNvGrpSpPr>
          <p:nvPr/>
        </p:nvGrpSpPr>
        <p:grpSpPr bwMode="auto">
          <a:xfrm>
            <a:off x="3015342" y="1607540"/>
            <a:ext cx="207457" cy="375045"/>
            <a:chOff x="3326" y="2056"/>
            <a:chExt cx="245" cy="448"/>
          </a:xfrm>
        </p:grpSpPr>
        <p:sp>
          <p:nvSpPr>
            <p:cNvPr id="121" name="Line 25"/>
            <p:cNvSpPr>
              <a:spLocks noChangeAspect="1" noChangeShapeType="1"/>
            </p:cNvSpPr>
            <p:nvPr/>
          </p:nvSpPr>
          <p:spPr bwMode="auto">
            <a:xfrm rot="5400000" flipV="1">
              <a:off x="3466" y="2037"/>
              <a:ext cx="85" cy="123"/>
            </a:xfrm>
            <a:prstGeom prst="line">
              <a:avLst/>
            </a:prstGeom>
            <a:noFill/>
            <a:ln w="25400">
              <a:solidFill>
                <a:srgbClr val="000000"/>
              </a:solidFill>
              <a:round/>
              <a:headEnd/>
              <a:tailEnd/>
            </a:ln>
          </p:spPr>
          <p:txBody>
            <a:bodyPr bIns="0"/>
            <a:lstStyle/>
            <a:p>
              <a:endParaRPr lang="en-US"/>
            </a:p>
          </p:txBody>
        </p:sp>
        <p:sp>
          <p:nvSpPr>
            <p:cNvPr id="122" name="Line 26"/>
            <p:cNvSpPr>
              <a:spLocks noChangeAspect="1" noChangeShapeType="1"/>
            </p:cNvSpPr>
            <p:nvPr/>
          </p:nvSpPr>
          <p:spPr bwMode="auto">
            <a:xfrm rot="5400000">
              <a:off x="3421" y="2046"/>
              <a:ext cx="56" cy="245"/>
            </a:xfrm>
            <a:prstGeom prst="line">
              <a:avLst/>
            </a:prstGeom>
            <a:noFill/>
            <a:ln w="25400">
              <a:solidFill>
                <a:srgbClr val="000000"/>
              </a:solidFill>
              <a:round/>
              <a:headEnd/>
              <a:tailEnd/>
            </a:ln>
          </p:spPr>
          <p:txBody>
            <a:bodyPr bIns="0"/>
            <a:lstStyle/>
            <a:p>
              <a:endParaRPr lang="en-US"/>
            </a:p>
          </p:txBody>
        </p:sp>
        <p:sp>
          <p:nvSpPr>
            <p:cNvPr id="123" name="Line 27"/>
            <p:cNvSpPr>
              <a:spLocks noChangeAspect="1" noChangeShapeType="1"/>
            </p:cNvSpPr>
            <p:nvPr/>
          </p:nvSpPr>
          <p:spPr bwMode="auto">
            <a:xfrm rot="5400000" flipV="1">
              <a:off x="3419" y="2105"/>
              <a:ext cx="57" cy="244"/>
            </a:xfrm>
            <a:prstGeom prst="line">
              <a:avLst/>
            </a:prstGeom>
            <a:noFill/>
            <a:ln w="25400">
              <a:solidFill>
                <a:srgbClr val="000000"/>
              </a:solidFill>
              <a:round/>
              <a:headEnd/>
              <a:tailEnd/>
            </a:ln>
          </p:spPr>
          <p:txBody>
            <a:bodyPr bIns="0"/>
            <a:lstStyle/>
            <a:p>
              <a:endParaRPr lang="en-US"/>
            </a:p>
          </p:txBody>
        </p:sp>
        <p:sp>
          <p:nvSpPr>
            <p:cNvPr id="124" name="Line 28"/>
            <p:cNvSpPr>
              <a:spLocks noChangeAspect="1" noChangeShapeType="1"/>
            </p:cNvSpPr>
            <p:nvPr/>
          </p:nvSpPr>
          <p:spPr bwMode="auto">
            <a:xfrm rot="5400000">
              <a:off x="3419" y="2162"/>
              <a:ext cx="57" cy="244"/>
            </a:xfrm>
            <a:prstGeom prst="line">
              <a:avLst/>
            </a:prstGeom>
            <a:noFill/>
            <a:ln w="25400">
              <a:solidFill>
                <a:srgbClr val="000000"/>
              </a:solidFill>
              <a:round/>
              <a:headEnd/>
              <a:tailEnd/>
            </a:ln>
          </p:spPr>
          <p:txBody>
            <a:bodyPr bIns="0"/>
            <a:lstStyle/>
            <a:p>
              <a:endParaRPr lang="en-US"/>
            </a:p>
          </p:txBody>
        </p:sp>
        <p:sp>
          <p:nvSpPr>
            <p:cNvPr id="125" name="Line 29"/>
            <p:cNvSpPr>
              <a:spLocks noChangeAspect="1" noChangeShapeType="1"/>
            </p:cNvSpPr>
            <p:nvPr/>
          </p:nvSpPr>
          <p:spPr bwMode="auto">
            <a:xfrm rot="5400000" flipV="1">
              <a:off x="3421" y="2216"/>
              <a:ext cx="56" cy="245"/>
            </a:xfrm>
            <a:prstGeom prst="line">
              <a:avLst/>
            </a:prstGeom>
            <a:noFill/>
            <a:ln w="25400">
              <a:solidFill>
                <a:srgbClr val="000000"/>
              </a:solidFill>
              <a:round/>
              <a:headEnd/>
              <a:tailEnd/>
            </a:ln>
          </p:spPr>
          <p:txBody>
            <a:bodyPr bIns="0"/>
            <a:lstStyle/>
            <a:p>
              <a:endParaRPr lang="en-US"/>
            </a:p>
          </p:txBody>
        </p:sp>
        <p:sp>
          <p:nvSpPr>
            <p:cNvPr id="126" name="Line 30"/>
            <p:cNvSpPr>
              <a:spLocks noChangeAspect="1" noChangeShapeType="1"/>
            </p:cNvSpPr>
            <p:nvPr/>
          </p:nvSpPr>
          <p:spPr bwMode="auto">
            <a:xfrm rot="5400000">
              <a:off x="3421" y="2273"/>
              <a:ext cx="56" cy="245"/>
            </a:xfrm>
            <a:prstGeom prst="line">
              <a:avLst/>
            </a:prstGeom>
            <a:noFill/>
            <a:ln w="25400">
              <a:solidFill>
                <a:srgbClr val="000000"/>
              </a:solidFill>
              <a:round/>
              <a:headEnd/>
              <a:tailEnd/>
            </a:ln>
          </p:spPr>
          <p:txBody>
            <a:bodyPr bIns="0"/>
            <a:lstStyle/>
            <a:p>
              <a:endParaRPr lang="en-US"/>
            </a:p>
          </p:txBody>
        </p:sp>
        <p:sp>
          <p:nvSpPr>
            <p:cNvPr id="127" name="Line 31"/>
            <p:cNvSpPr>
              <a:spLocks noChangeAspect="1" noChangeShapeType="1"/>
            </p:cNvSpPr>
            <p:nvPr/>
          </p:nvSpPr>
          <p:spPr bwMode="auto">
            <a:xfrm rot="5400000" flipV="1">
              <a:off x="3349" y="2401"/>
              <a:ext cx="85" cy="122"/>
            </a:xfrm>
            <a:prstGeom prst="line">
              <a:avLst/>
            </a:prstGeom>
            <a:noFill/>
            <a:ln w="25400">
              <a:solidFill>
                <a:srgbClr val="000000"/>
              </a:solidFill>
              <a:round/>
              <a:headEnd/>
              <a:tailEnd/>
            </a:ln>
          </p:spPr>
          <p:txBody>
            <a:bodyPr bIns="0"/>
            <a:lstStyle/>
            <a:p>
              <a:endParaRPr lang="en-US"/>
            </a:p>
          </p:txBody>
        </p:sp>
      </p:grpSp>
      <p:sp>
        <p:nvSpPr>
          <p:cNvPr id="128" name="Text Box 46"/>
          <p:cNvSpPr txBox="1">
            <a:spLocks noChangeAspect="1" noChangeArrowheads="1"/>
          </p:cNvSpPr>
          <p:nvPr/>
        </p:nvSpPr>
        <p:spPr bwMode="auto">
          <a:xfrm>
            <a:off x="1589879" y="2136761"/>
            <a:ext cx="893889" cy="356135"/>
          </a:xfrm>
          <a:prstGeom prst="rect">
            <a:avLst/>
          </a:prstGeom>
          <a:noFill/>
          <a:ln w="9525">
            <a:noFill/>
            <a:miter lim="800000"/>
            <a:headEnd/>
            <a:tailEnd/>
          </a:ln>
        </p:spPr>
        <p:txBody>
          <a:bodyPr wrap="square" lIns="95782" tIns="47891" rIns="95782" bIns="0">
            <a:spAutoFit/>
          </a:bodyPr>
          <a:lstStyle/>
          <a:p>
            <a:pPr algn="ctr" defTabSz="957263" eaLnBrk="0" hangingPunct="0">
              <a:spcBef>
                <a:spcPct val="20000"/>
              </a:spcBef>
              <a:buClr>
                <a:schemeClr val="accent1"/>
              </a:buClr>
            </a:pPr>
            <a:r>
              <a:rPr kumimoji="1" lang="en-US" sz="2000" b="1" dirty="0">
                <a:cs typeface="Times New Roman" pitchFamily="18" charset="0"/>
              </a:rPr>
              <a:t>R</a:t>
            </a:r>
            <a:r>
              <a:rPr kumimoji="1" lang="en-US" sz="2000" b="1" baseline="-25000" dirty="0">
                <a:cs typeface="Times New Roman" pitchFamily="18" charset="0"/>
              </a:rPr>
              <a:t>N</a:t>
            </a:r>
          </a:p>
        </p:txBody>
      </p:sp>
      <p:sp>
        <p:nvSpPr>
          <p:cNvPr id="129" name="Line 701"/>
          <p:cNvSpPr>
            <a:spLocks noChangeAspect="1" noChangeShapeType="1"/>
          </p:cNvSpPr>
          <p:nvPr/>
        </p:nvSpPr>
        <p:spPr bwMode="auto">
          <a:xfrm>
            <a:off x="2230883" y="2902917"/>
            <a:ext cx="0" cy="582856"/>
          </a:xfrm>
          <a:prstGeom prst="line">
            <a:avLst/>
          </a:prstGeom>
          <a:noFill/>
          <a:ln w="25400">
            <a:solidFill>
              <a:schemeClr val="tx1"/>
            </a:solidFill>
            <a:round/>
            <a:headEnd/>
            <a:tailEnd/>
          </a:ln>
        </p:spPr>
        <p:txBody>
          <a:bodyPr bIns="0"/>
          <a:lstStyle/>
          <a:p>
            <a:endParaRPr lang="en-US"/>
          </a:p>
        </p:txBody>
      </p:sp>
      <p:sp>
        <p:nvSpPr>
          <p:cNvPr id="130" name="Rectangle 224"/>
          <p:cNvSpPr>
            <a:spLocks noChangeAspect="1" noChangeArrowheads="1"/>
          </p:cNvSpPr>
          <p:nvPr/>
        </p:nvSpPr>
        <p:spPr bwMode="auto">
          <a:xfrm rot="5400000">
            <a:off x="3148496" y="1707922"/>
            <a:ext cx="446300" cy="236551"/>
          </a:xfrm>
          <a:prstGeom prst="rect">
            <a:avLst/>
          </a:prstGeom>
          <a:noFill/>
          <a:ln w="9525">
            <a:noFill/>
            <a:miter lim="800000"/>
            <a:headEnd/>
            <a:tailEnd/>
          </a:ln>
        </p:spPr>
        <p:txBody>
          <a:bodyPr wrap="none" lIns="0" tIns="0" rIns="0" bIns="0">
            <a:spAutoFit/>
          </a:bodyPr>
          <a:lstStyle/>
          <a:p>
            <a:pPr defTabSz="957263">
              <a:spcBef>
                <a:spcPct val="20000"/>
              </a:spcBef>
              <a:buClr>
                <a:schemeClr val="accent1"/>
              </a:buClr>
            </a:pPr>
            <a:r>
              <a:rPr lang="en-US" sz="2000" b="1" dirty="0">
                <a:solidFill>
                  <a:srgbClr val="000000"/>
                </a:solidFill>
                <a:cs typeface="Times New Roman" pitchFamily="18" charset="0"/>
              </a:rPr>
              <a:t>R</a:t>
            </a:r>
            <a:r>
              <a:rPr lang="en-US" sz="2000" b="1" baseline="-25000" dirty="0">
                <a:solidFill>
                  <a:srgbClr val="000000"/>
                </a:solidFill>
                <a:cs typeface="Times New Roman" pitchFamily="18" charset="0"/>
              </a:rPr>
              <a:t>out</a:t>
            </a:r>
            <a:r>
              <a:rPr lang="en-US" sz="2000" b="1" dirty="0">
                <a:solidFill>
                  <a:srgbClr val="000000"/>
                </a:solidFill>
                <a:cs typeface="Times New Roman" pitchFamily="18" charset="0"/>
              </a:rPr>
              <a:t>   </a:t>
            </a:r>
          </a:p>
        </p:txBody>
      </p:sp>
      <p:sp>
        <p:nvSpPr>
          <p:cNvPr id="131" name="Text Box 43"/>
          <p:cNvSpPr txBox="1">
            <a:spLocks noChangeAspect="1" noChangeArrowheads="1"/>
          </p:cNvSpPr>
          <p:nvPr/>
        </p:nvSpPr>
        <p:spPr bwMode="auto">
          <a:xfrm>
            <a:off x="706810" y="1844824"/>
            <a:ext cx="479496" cy="269438"/>
          </a:xfrm>
          <a:prstGeom prst="rect">
            <a:avLst/>
          </a:prstGeom>
          <a:noFill/>
          <a:ln w="9525">
            <a:noFill/>
            <a:miter lim="800000"/>
            <a:headEnd/>
            <a:tailEnd/>
          </a:ln>
        </p:spPr>
        <p:txBody>
          <a:bodyPr lIns="95782" tIns="47891" rIns="95782" bIns="0">
            <a:spAutoFit/>
          </a:bodyPr>
          <a:lstStyle/>
          <a:p>
            <a:pPr algn="ctr" defTabSz="957263" eaLnBrk="0" hangingPunct="0">
              <a:spcBef>
                <a:spcPct val="20000"/>
              </a:spcBef>
              <a:buClr>
                <a:schemeClr val="accent1"/>
              </a:buClr>
            </a:pPr>
            <a:r>
              <a:rPr kumimoji="1" lang="en-US" sz="2000" b="1" dirty="0">
                <a:solidFill>
                  <a:srgbClr val="000000"/>
                </a:solidFill>
                <a:cs typeface="Times New Roman" pitchFamily="18" charset="0"/>
              </a:rPr>
              <a:t>R</a:t>
            </a:r>
            <a:r>
              <a:rPr kumimoji="1" lang="en-US" sz="2000" b="1" baseline="-25000" dirty="0">
                <a:solidFill>
                  <a:srgbClr val="000000"/>
                </a:solidFill>
                <a:cs typeface="Times New Roman" pitchFamily="18" charset="0"/>
              </a:rPr>
              <a:t>B</a:t>
            </a:r>
          </a:p>
        </p:txBody>
      </p:sp>
      <p:cxnSp>
        <p:nvCxnSpPr>
          <p:cNvPr id="132" name="Connettore 1 131"/>
          <p:cNvCxnSpPr/>
          <p:nvPr/>
        </p:nvCxnSpPr>
        <p:spPr>
          <a:xfrm>
            <a:off x="1128082" y="2385717"/>
            <a:ext cx="332063"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3" name="Connettore 1 132"/>
          <p:cNvCxnSpPr/>
          <p:nvPr/>
        </p:nvCxnSpPr>
        <p:spPr>
          <a:xfrm>
            <a:off x="1206167" y="2487042"/>
            <a:ext cx="166013"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134" name="Rectangle 225"/>
          <p:cNvSpPr>
            <a:spLocks noChangeAspect="1" noChangeArrowheads="1"/>
          </p:cNvSpPr>
          <p:nvPr/>
        </p:nvSpPr>
        <p:spPr bwMode="auto">
          <a:xfrm rot="5400000">
            <a:off x="1389931" y="2118994"/>
            <a:ext cx="256137" cy="283861"/>
          </a:xfrm>
          <a:prstGeom prst="rect">
            <a:avLst/>
          </a:prstGeom>
          <a:noFill/>
          <a:ln w="177800">
            <a:noFill/>
            <a:miter lim="800000"/>
            <a:headEnd/>
            <a:tailEnd/>
          </a:ln>
        </p:spPr>
        <p:txBody>
          <a:bodyPr wrap="none">
            <a:spAutoFit/>
          </a:bodyPr>
          <a:lstStyle/>
          <a:p>
            <a:pPr defTabSz="957263">
              <a:spcBef>
                <a:spcPct val="20000"/>
              </a:spcBef>
              <a:buClr>
                <a:schemeClr val="accent1"/>
              </a:buClr>
            </a:pPr>
            <a:r>
              <a:rPr kumimoji="1" lang="en-US" b="1" dirty="0">
                <a:solidFill>
                  <a:srgbClr val="000000"/>
                </a:solidFill>
                <a:cs typeface="Times New Roman" pitchFamily="18" charset="0"/>
              </a:rPr>
              <a:t>+</a:t>
            </a:r>
          </a:p>
        </p:txBody>
      </p:sp>
      <p:sp>
        <p:nvSpPr>
          <p:cNvPr id="135" name="Rectangle 226"/>
          <p:cNvSpPr>
            <a:spLocks noChangeAspect="1" noChangeArrowheads="1"/>
          </p:cNvSpPr>
          <p:nvPr/>
        </p:nvSpPr>
        <p:spPr bwMode="auto">
          <a:xfrm>
            <a:off x="1357040" y="2380775"/>
            <a:ext cx="199837" cy="256137"/>
          </a:xfrm>
          <a:prstGeom prst="rect">
            <a:avLst/>
          </a:prstGeom>
          <a:noFill/>
          <a:ln w="177800">
            <a:noFill/>
            <a:miter lim="800000"/>
            <a:headEnd/>
            <a:tailEnd/>
          </a:ln>
        </p:spPr>
        <p:txBody>
          <a:bodyPr wrap="none">
            <a:spAutoFit/>
          </a:bodyPr>
          <a:lstStyle/>
          <a:p>
            <a:pPr defTabSz="957263">
              <a:spcBef>
                <a:spcPct val="20000"/>
              </a:spcBef>
              <a:buClr>
                <a:schemeClr val="accent1"/>
              </a:buClr>
            </a:pPr>
            <a:r>
              <a:rPr kumimoji="1" lang="en-US" sz="1600" b="1" dirty="0">
                <a:solidFill>
                  <a:srgbClr val="000000"/>
                </a:solidFill>
                <a:cs typeface="Times New Roman" pitchFamily="18" charset="0"/>
              </a:rPr>
              <a:t>-</a:t>
            </a:r>
          </a:p>
        </p:txBody>
      </p:sp>
      <p:cxnSp>
        <p:nvCxnSpPr>
          <p:cNvPr id="136" name="Connettore 1 135"/>
          <p:cNvCxnSpPr/>
          <p:nvPr/>
        </p:nvCxnSpPr>
        <p:spPr>
          <a:xfrm>
            <a:off x="2372751" y="1614100"/>
            <a:ext cx="249020" cy="0"/>
          </a:xfrm>
          <a:prstGeom prst="line">
            <a:avLst/>
          </a:prstGeom>
          <a:ln w="38100">
            <a:solidFill>
              <a:schemeClr val="tx1"/>
            </a:solidFill>
          </a:ln>
          <a:scene3d>
            <a:camera prst="orthographicFront">
              <a:rot lat="0" lon="0" rev="54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137" name="Connettore 1 136"/>
          <p:cNvCxnSpPr/>
          <p:nvPr/>
        </p:nvCxnSpPr>
        <p:spPr>
          <a:xfrm>
            <a:off x="2291357" y="1614100"/>
            <a:ext cx="249020" cy="0"/>
          </a:xfrm>
          <a:prstGeom prst="line">
            <a:avLst/>
          </a:prstGeom>
          <a:ln w="38100">
            <a:solidFill>
              <a:schemeClr val="tx1"/>
            </a:solidFill>
          </a:ln>
          <a:scene3d>
            <a:camera prst="orthographicFront">
              <a:rot lat="0" lon="0" rev="5400000"/>
            </a:camera>
            <a:lightRig rig="threePt" dir="t"/>
          </a:scene3d>
        </p:spPr>
        <p:style>
          <a:lnRef idx="1">
            <a:schemeClr val="accent1"/>
          </a:lnRef>
          <a:fillRef idx="0">
            <a:schemeClr val="accent1"/>
          </a:fillRef>
          <a:effectRef idx="0">
            <a:schemeClr val="accent1"/>
          </a:effectRef>
          <a:fontRef idx="minor">
            <a:schemeClr val="tx1"/>
          </a:fontRef>
        </p:style>
      </p:cxnSp>
      <p:sp>
        <p:nvSpPr>
          <p:cNvPr id="148" name="Line 8"/>
          <p:cNvSpPr>
            <a:spLocks noChangeShapeType="1"/>
          </p:cNvSpPr>
          <p:nvPr/>
        </p:nvSpPr>
        <p:spPr bwMode="auto">
          <a:xfrm flipH="1">
            <a:off x="2126770" y="1614100"/>
            <a:ext cx="276689" cy="0"/>
          </a:xfrm>
          <a:prstGeom prst="line">
            <a:avLst/>
          </a:prstGeom>
          <a:noFill/>
          <a:ln w="25400">
            <a:solidFill>
              <a:srgbClr val="000000"/>
            </a:solidFill>
            <a:round/>
            <a:headEnd/>
            <a:tailEnd/>
          </a:ln>
        </p:spPr>
        <p:txBody>
          <a:bodyPr bIns="0"/>
          <a:lstStyle/>
          <a:p>
            <a:endParaRPr lang="en-US"/>
          </a:p>
        </p:txBody>
      </p:sp>
      <p:sp>
        <p:nvSpPr>
          <p:cNvPr id="149" name="Line 8"/>
          <p:cNvSpPr>
            <a:spLocks noChangeShapeType="1"/>
          </p:cNvSpPr>
          <p:nvPr/>
        </p:nvSpPr>
        <p:spPr bwMode="auto">
          <a:xfrm flipH="1">
            <a:off x="2504197" y="1614100"/>
            <a:ext cx="613604" cy="0"/>
          </a:xfrm>
          <a:prstGeom prst="line">
            <a:avLst/>
          </a:prstGeom>
          <a:noFill/>
          <a:ln w="25400">
            <a:solidFill>
              <a:srgbClr val="000000"/>
            </a:solidFill>
            <a:round/>
            <a:headEnd/>
            <a:tailEnd/>
          </a:ln>
        </p:spPr>
        <p:txBody>
          <a:bodyPr bIns="0"/>
          <a:lstStyle/>
          <a:p>
            <a:endParaRPr lang="en-US"/>
          </a:p>
        </p:txBody>
      </p:sp>
      <p:sp>
        <p:nvSpPr>
          <p:cNvPr id="150" name="Line 8"/>
          <p:cNvSpPr>
            <a:spLocks noChangeShapeType="1"/>
          </p:cNvSpPr>
          <p:nvPr/>
        </p:nvSpPr>
        <p:spPr bwMode="auto">
          <a:xfrm flipH="1">
            <a:off x="1275064" y="1615661"/>
            <a:ext cx="456537" cy="0"/>
          </a:xfrm>
          <a:prstGeom prst="line">
            <a:avLst/>
          </a:prstGeom>
          <a:noFill/>
          <a:ln w="25400">
            <a:solidFill>
              <a:srgbClr val="000000"/>
            </a:solidFill>
            <a:round/>
            <a:headEnd/>
            <a:tailEnd/>
          </a:ln>
        </p:spPr>
        <p:txBody>
          <a:bodyPr bIns="0"/>
          <a:lstStyle/>
          <a:p>
            <a:endParaRPr lang="en-US"/>
          </a:p>
        </p:txBody>
      </p:sp>
      <p:sp>
        <p:nvSpPr>
          <p:cNvPr id="151" name="Callout con freccia in giù 150"/>
          <p:cNvSpPr/>
          <p:nvPr/>
        </p:nvSpPr>
        <p:spPr>
          <a:xfrm>
            <a:off x="1700821" y="1444600"/>
            <a:ext cx="996190" cy="478677"/>
          </a:xfrm>
          <a:prstGeom prst="downArrowCallout">
            <a:avLst>
              <a:gd name="adj1" fmla="val 50000"/>
              <a:gd name="adj2" fmla="val 23027"/>
              <a:gd name="adj3" fmla="val 0"/>
              <a:gd name="adj4" fmla="val 64977"/>
            </a:avLst>
          </a:prstGeom>
          <a:noFill/>
          <a:ln>
            <a:solidFill>
              <a:srgbClr val="0070C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52" name="Text Box 43"/>
          <p:cNvSpPr txBox="1">
            <a:spLocks noChangeAspect="1" noChangeArrowheads="1"/>
          </p:cNvSpPr>
          <p:nvPr/>
        </p:nvSpPr>
        <p:spPr bwMode="auto">
          <a:xfrm>
            <a:off x="1779091" y="1052736"/>
            <a:ext cx="979713" cy="356135"/>
          </a:xfrm>
          <a:prstGeom prst="rect">
            <a:avLst/>
          </a:prstGeom>
          <a:noFill/>
          <a:ln w="9525">
            <a:noFill/>
            <a:miter lim="800000"/>
            <a:headEnd/>
            <a:tailEnd/>
          </a:ln>
        </p:spPr>
        <p:txBody>
          <a:bodyPr wrap="square" lIns="95782" tIns="47891" rIns="95782" bIns="0">
            <a:spAutoFit/>
          </a:bodyPr>
          <a:lstStyle/>
          <a:p>
            <a:pPr algn="ctr" defTabSz="957263" eaLnBrk="0" hangingPunct="0">
              <a:spcBef>
                <a:spcPct val="20000"/>
              </a:spcBef>
              <a:buClr>
                <a:schemeClr val="accent1"/>
              </a:buClr>
            </a:pPr>
            <a:r>
              <a:rPr kumimoji="1" lang="en-US" sz="2000" b="1" dirty="0">
                <a:solidFill>
                  <a:srgbClr val="0070C0"/>
                </a:solidFill>
                <a:cs typeface="Times New Roman" pitchFamily="18" charset="0"/>
              </a:rPr>
              <a:t>Bias-T</a:t>
            </a:r>
            <a:endParaRPr kumimoji="1" lang="en-US" sz="2000" b="1" baseline="-25000" dirty="0">
              <a:solidFill>
                <a:srgbClr val="0070C0"/>
              </a:solidFill>
              <a:cs typeface="Times New Roman" pitchFamily="18" charset="0"/>
            </a:endParaRPr>
          </a:p>
        </p:txBody>
      </p:sp>
      <p:cxnSp>
        <p:nvCxnSpPr>
          <p:cNvPr id="153" name="Straight Connector 379"/>
          <p:cNvCxnSpPr/>
          <p:nvPr/>
        </p:nvCxnSpPr>
        <p:spPr bwMode="auto">
          <a:xfrm rot="10800000" flipH="1" flipV="1">
            <a:off x="2096264" y="3496628"/>
            <a:ext cx="27668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4" name="Straight Connector 379"/>
          <p:cNvCxnSpPr/>
          <p:nvPr/>
        </p:nvCxnSpPr>
        <p:spPr bwMode="auto">
          <a:xfrm rot="10800000" flipH="1" flipV="1">
            <a:off x="2164361" y="3556672"/>
            <a:ext cx="138344"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5" name="Straight Connector 379"/>
          <p:cNvCxnSpPr/>
          <p:nvPr/>
        </p:nvCxnSpPr>
        <p:spPr bwMode="auto">
          <a:xfrm rot="10800000" flipH="1" flipV="1">
            <a:off x="2218247" y="3603019"/>
            <a:ext cx="2766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3" name="Group 213"/>
          <p:cNvGrpSpPr>
            <a:grpSpLocks noChangeAspect="1"/>
          </p:cNvGrpSpPr>
          <p:nvPr/>
        </p:nvGrpSpPr>
        <p:grpSpPr bwMode="auto">
          <a:xfrm>
            <a:off x="1174833" y="1798775"/>
            <a:ext cx="237919" cy="430113"/>
            <a:chOff x="3326" y="2056"/>
            <a:chExt cx="245" cy="448"/>
          </a:xfrm>
        </p:grpSpPr>
        <p:sp>
          <p:nvSpPr>
            <p:cNvPr id="157" name="Line 25"/>
            <p:cNvSpPr>
              <a:spLocks noChangeAspect="1" noChangeShapeType="1"/>
            </p:cNvSpPr>
            <p:nvPr/>
          </p:nvSpPr>
          <p:spPr bwMode="auto">
            <a:xfrm rot="5400000" flipV="1">
              <a:off x="3466" y="2037"/>
              <a:ext cx="85" cy="123"/>
            </a:xfrm>
            <a:prstGeom prst="line">
              <a:avLst/>
            </a:prstGeom>
            <a:noFill/>
            <a:ln w="25400">
              <a:solidFill>
                <a:srgbClr val="000000"/>
              </a:solidFill>
              <a:round/>
              <a:headEnd/>
              <a:tailEnd/>
            </a:ln>
          </p:spPr>
          <p:txBody>
            <a:bodyPr bIns="0"/>
            <a:lstStyle/>
            <a:p>
              <a:endParaRPr lang="en-US"/>
            </a:p>
          </p:txBody>
        </p:sp>
        <p:sp>
          <p:nvSpPr>
            <p:cNvPr id="158" name="Line 26"/>
            <p:cNvSpPr>
              <a:spLocks noChangeAspect="1" noChangeShapeType="1"/>
            </p:cNvSpPr>
            <p:nvPr/>
          </p:nvSpPr>
          <p:spPr bwMode="auto">
            <a:xfrm rot="5400000">
              <a:off x="3421" y="2046"/>
              <a:ext cx="56" cy="245"/>
            </a:xfrm>
            <a:prstGeom prst="line">
              <a:avLst/>
            </a:prstGeom>
            <a:noFill/>
            <a:ln w="25400">
              <a:solidFill>
                <a:srgbClr val="000000"/>
              </a:solidFill>
              <a:round/>
              <a:headEnd/>
              <a:tailEnd/>
            </a:ln>
          </p:spPr>
          <p:txBody>
            <a:bodyPr bIns="0"/>
            <a:lstStyle/>
            <a:p>
              <a:endParaRPr lang="en-US"/>
            </a:p>
          </p:txBody>
        </p:sp>
        <p:sp>
          <p:nvSpPr>
            <p:cNvPr id="159" name="Line 27"/>
            <p:cNvSpPr>
              <a:spLocks noChangeAspect="1" noChangeShapeType="1"/>
            </p:cNvSpPr>
            <p:nvPr/>
          </p:nvSpPr>
          <p:spPr bwMode="auto">
            <a:xfrm rot="5400000" flipV="1">
              <a:off x="3419" y="2105"/>
              <a:ext cx="57" cy="244"/>
            </a:xfrm>
            <a:prstGeom prst="line">
              <a:avLst/>
            </a:prstGeom>
            <a:noFill/>
            <a:ln w="25400">
              <a:solidFill>
                <a:srgbClr val="000000"/>
              </a:solidFill>
              <a:round/>
              <a:headEnd/>
              <a:tailEnd/>
            </a:ln>
          </p:spPr>
          <p:txBody>
            <a:bodyPr bIns="0"/>
            <a:lstStyle/>
            <a:p>
              <a:endParaRPr lang="en-US"/>
            </a:p>
          </p:txBody>
        </p:sp>
        <p:sp>
          <p:nvSpPr>
            <p:cNvPr id="160" name="Line 28"/>
            <p:cNvSpPr>
              <a:spLocks noChangeAspect="1" noChangeShapeType="1"/>
            </p:cNvSpPr>
            <p:nvPr/>
          </p:nvSpPr>
          <p:spPr bwMode="auto">
            <a:xfrm rot="5400000">
              <a:off x="3419" y="2162"/>
              <a:ext cx="57" cy="244"/>
            </a:xfrm>
            <a:prstGeom prst="line">
              <a:avLst/>
            </a:prstGeom>
            <a:noFill/>
            <a:ln w="25400">
              <a:solidFill>
                <a:srgbClr val="000000"/>
              </a:solidFill>
              <a:round/>
              <a:headEnd/>
              <a:tailEnd/>
            </a:ln>
          </p:spPr>
          <p:txBody>
            <a:bodyPr bIns="0"/>
            <a:lstStyle/>
            <a:p>
              <a:endParaRPr lang="en-US"/>
            </a:p>
          </p:txBody>
        </p:sp>
        <p:sp>
          <p:nvSpPr>
            <p:cNvPr id="161" name="Line 29"/>
            <p:cNvSpPr>
              <a:spLocks noChangeAspect="1" noChangeShapeType="1"/>
            </p:cNvSpPr>
            <p:nvPr/>
          </p:nvSpPr>
          <p:spPr bwMode="auto">
            <a:xfrm rot="5400000" flipV="1">
              <a:off x="3421" y="2216"/>
              <a:ext cx="56" cy="245"/>
            </a:xfrm>
            <a:prstGeom prst="line">
              <a:avLst/>
            </a:prstGeom>
            <a:noFill/>
            <a:ln w="25400">
              <a:solidFill>
                <a:srgbClr val="000000"/>
              </a:solidFill>
              <a:round/>
              <a:headEnd/>
              <a:tailEnd/>
            </a:ln>
          </p:spPr>
          <p:txBody>
            <a:bodyPr bIns="0"/>
            <a:lstStyle/>
            <a:p>
              <a:endParaRPr lang="en-US"/>
            </a:p>
          </p:txBody>
        </p:sp>
        <p:sp>
          <p:nvSpPr>
            <p:cNvPr id="162" name="Line 30"/>
            <p:cNvSpPr>
              <a:spLocks noChangeAspect="1" noChangeShapeType="1"/>
            </p:cNvSpPr>
            <p:nvPr/>
          </p:nvSpPr>
          <p:spPr bwMode="auto">
            <a:xfrm rot="5400000">
              <a:off x="3421" y="2273"/>
              <a:ext cx="56" cy="245"/>
            </a:xfrm>
            <a:prstGeom prst="line">
              <a:avLst/>
            </a:prstGeom>
            <a:noFill/>
            <a:ln w="25400">
              <a:solidFill>
                <a:srgbClr val="000000"/>
              </a:solidFill>
              <a:round/>
              <a:headEnd/>
              <a:tailEnd/>
            </a:ln>
          </p:spPr>
          <p:txBody>
            <a:bodyPr bIns="0"/>
            <a:lstStyle/>
            <a:p>
              <a:endParaRPr lang="en-US"/>
            </a:p>
          </p:txBody>
        </p:sp>
        <p:sp>
          <p:nvSpPr>
            <p:cNvPr id="163" name="Line 31"/>
            <p:cNvSpPr>
              <a:spLocks noChangeAspect="1" noChangeShapeType="1"/>
            </p:cNvSpPr>
            <p:nvPr/>
          </p:nvSpPr>
          <p:spPr bwMode="auto">
            <a:xfrm rot="5400000" flipV="1">
              <a:off x="3349" y="2401"/>
              <a:ext cx="85" cy="122"/>
            </a:xfrm>
            <a:prstGeom prst="line">
              <a:avLst/>
            </a:prstGeom>
            <a:noFill/>
            <a:ln w="25400">
              <a:solidFill>
                <a:srgbClr val="000000"/>
              </a:solidFill>
              <a:round/>
              <a:headEnd/>
              <a:tailEnd/>
            </a:ln>
          </p:spPr>
          <p:txBody>
            <a:bodyPr bIns="0"/>
            <a:lstStyle/>
            <a:p>
              <a:endParaRPr lang="en-US"/>
            </a:p>
          </p:txBody>
        </p:sp>
      </p:grpSp>
      <p:sp>
        <p:nvSpPr>
          <p:cNvPr id="164" name="Line 36"/>
          <p:cNvSpPr>
            <a:spLocks noChangeAspect="1" noChangeShapeType="1"/>
          </p:cNvSpPr>
          <p:nvPr/>
        </p:nvSpPr>
        <p:spPr bwMode="auto">
          <a:xfrm rot="10800000" flipH="1" flipV="1">
            <a:off x="1288167" y="1603048"/>
            <a:ext cx="0" cy="204216"/>
          </a:xfrm>
          <a:prstGeom prst="line">
            <a:avLst/>
          </a:prstGeom>
          <a:noFill/>
          <a:ln w="25400">
            <a:solidFill>
              <a:srgbClr val="000000"/>
            </a:solidFill>
            <a:round/>
            <a:headEnd/>
            <a:tailEnd/>
          </a:ln>
        </p:spPr>
        <p:txBody>
          <a:bodyPr bIns="0"/>
          <a:lstStyle/>
          <a:p>
            <a:endParaRPr lang="en-US"/>
          </a:p>
        </p:txBody>
      </p:sp>
      <p:sp>
        <p:nvSpPr>
          <p:cNvPr id="165" name="Line 36"/>
          <p:cNvSpPr>
            <a:spLocks noChangeAspect="1" noChangeShapeType="1"/>
          </p:cNvSpPr>
          <p:nvPr/>
        </p:nvSpPr>
        <p:spPr bwMode="auto">
          <a:xfrm rot="10800000" flipH="1" flipV="1">
            <a:off x="1285521" y="2227754"/>
            <a:ext cx="0" cy="144403"/>
          </a:xfrm>
          <a:prstGeom prst="line">
            <a:avLst/>
          </a:prstGeom>
          <a:noFill/>
          <a:ln w="25400">
            <a:solidFill>
              <a:srgbClr val="000000"/>
            </a:solidFill>
            <a:round/>
            <a:headEnd/>
            <a:tailEnd/>
          </a:ln>
        </p:spPr>
        <p:txBody>
          <a:bodyPr bIns="0"/>
          <a:lstStyle/>
          <a:p>
            <a:endParaRPr lang="en-US"/>
          </a:p>
        </p:txBody>
      </p:sp>
      <p:sp>
        <p:nvSpPr>
          <p:cNvPr id="166" name="Line 701"/>
          <p:cNvSpPr>
            <a:spLocks noChangeAspect="1" noChangeShapeType="1"/>
          </p:cNvSpPr>
          <p:nvPr/>
        </p:nvSpPr>
        <p:spPr bwMode="auto">
          <a:xfrm>
            <a:off x="2232065" y="1629460"/>
            <a:ext cx="0" cy="855218"/>
          </a:xfrm>
          <a:prstGeom prst="line">
            <a:avLst/>
          </a:prstGeom>
          <a:noFill/>
          <a:ln w="25400">
            <a:solidFill>
              <a:schemeClr val="tx1"/>
            </a:solidFill>
            <a:round/>
            <a:headEnd/>
            <a:tailEnd/>
          </a:ln>
        </p:spPr>
        <p:txBody>
          <a:bodyPr bIns="0"/>
          <a:lstStyle/>
          <a:p>
            <a:endParaRPr lang="en-US"/>
          </a:p>
        </p:txBody>
      </p:sp>
      <p:cxnSp>
        <p:nvCxnSpPr>
          <p:cNvPr id="167" name="Straight Connector 379"/>
          <p:cNvCxnSpPr/>
          <p:nvPr/>
        </p:nvCxnSpPr>
        <p:spPr bwMode="auto">
          <a:xfrm rot="10800000" flipH="1" flipV="1">
            <a:off x="1146336" y="2679996"/>
            <a:ext cx="27668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8" name="Straight Connector 379"/>
          <p:cNvCxnSpPr/>
          <p:nvPr/>
        </p:nvCxnSpPr>
        <p:spPr bwMode="auto">
          <a:xfrm rot="10800000" flipH="1" flipV="1">
            <a:off x="1214432" y="2740039"/>
            <a:ext cx="138344"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9" name="Straight Connector 379"/>
          <p:cNvCxnSpPr/>
          <p:nvPr/>
        </p:nvCxnSpPr>
        <p:spPr bwMode="auto">
          <a:xfrm rot="10800000" flipH="1" flipV="1">
            <a:off x="1268319" y="2786386"/>
            <a:ext cx="2766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70" name="Rettangolo 169"/>
          <p:cNvSpPr/>
          <p:nvPr/>
        </p:nvSpPr>
        <p:spPr bwMode="auto">
          <a:xfrm>
            <a:off x="1823774" y="1990807"/>
            <a:ext cx="774815" cy="1307485"/>
          </a:xfrm>
          <a:prstGeom prst="rect">
            <a:avLst/>
          </a:prstGeom>
          <a:noFill/>
          <a:ln w="28575" cap="flat" cmpd="sng" algn="ctr">
            <a:solidFill>
              <a:srgbClr val="FF0000"/>
            </a:solidFill>
            <a:prstDash val="sysDash"/>
            <a:round/>
            <a:headEnd type="none" w="med" len="med"/>
            <a:tailEnd type="triangl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3200" b="0" i="0" u="none" strike="noStrike" cap="none" normalizeH="0" baseline="0">
              <a:ln>
                <a:noFill/>
              </a:ln>
              <a:solidFill>
                <a:schemeClr val="tx1"/>
              </a:solidFill>
              <a:effectLst/>
            </a:endParaRPr>
          </a:p>
        </p:txBody>
      </p:sp>
      <p:sp>
        <p:nvSpPr>
          <p:cNvPr id="172" name="Rettangolo 171"/>
          <p:cNvSpPr/>
          <p:nvPr/>
        </p:nvSpPr>
        <p:spPr bwMode="auto">
          <a:xfrm>
            <a:off x="1862033" y="2472489"/>
            <a:ext cx="719471" cy="34589"/>
          </a:xfrm>
          <a:prstGeom prst="rect">
            <a:avLst/>
          </a:prstGeom>
          <a:solidFill>
            <a:srgbClr val="002060"/>
          </a:solidFill>
          <a:ln w="15875" cap="flat" cmpd="sng" algn="ctr">
            <a:solidFill>
              <a:srgbClr val="002060"/>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3200" b="0" i="0" u="none" strike="noStrike" cap="none" normalizeH="0" baseline="0">
              <a:ln>
                <a:noFill/>
              </a:ln>
              <a:solidFill>
                <a:schemeClr val="tx1"/>
              </a:solidFill>
              <a:effectLst/>
            </a:endParaRPr>
          </a:p>
        </p:txBody>
      </p:sp>
      <p:sp>
        <p:nvSpPr>
          <p:cNvPr id="173" name="Rettangolo 172"/>
          <p:cNvSpPr/>
          <p:nvPr/>
        </p:nvSpPr>
        <p:spPr bwMode="auto">
          <a:xfrm>
            <a:off x="1862033" y="2553072"/>
            <a:ext cx="719471" cy="34589"/>
          </a:xfrm>
          <a:prstGeom prst="rect">
            <a:avLst/>
          </a:prstGeom>
          <a:solidFill>
            <a:srgbClr val="002060"/>
          </a:solidFill>
          <a:ln w="15875" cap="flat" cmpd="sng" algn="ctr">
            <a:solidFill>
              <a:srgbClr val="002060"/>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3200" b="0" i="0" u="none" strike="noStrike" cap="none" normalizeH="0" baseline="0">
              <a:ln>
                <a:noFill/>
              </a:ln>
              <a:solidFill>
                <a:schemeClr val="tx1"/>
              </a:solidFill>
              <a:effectLst/>
            </a:endParaRPr>
          </a:p>
        </p:txBody>
      </p:sp>
      <p:sp>
        <p:nvSpPr>
          <p:cNvPr id="174" name="Rettangolo 173"/>
          <p:cNvSpPr/>
          <p:nvPr/>
        </p:nvSpPr>
        <p:spPr bwMode="auto">
          <a:xfrm>
            <a:off x="1862033" y="2629710"/>
            <a:ext cx="719471" cy="34589"/>
          </a:xfrm>
          <a:prstGeom prst="rect">
            <a:avLst/>
          </a:prstGeom>
          <a:solidFill>
            <a:srgbClr val="002060"/>
          </a:solidFill>
          <a:ln w="15875" cap="flat" cmpd="sng" algn="ctr">
            <a:solidFill>
              <a:srgbClr val="002060"/>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3200" b="0" i="0" u="none" strike="noStrike" cap="none" normalizeH="0" baseline="0">
              <a:ln>
                <a:noFill/>
              </a:ln>
              <a:solidFill>
                <a:schemeClr val="tx1"/>
              </a:solidFill>
              <a:effectLst/>
            </a:endParaRPr>
          </a:p>
        </p:txBody>
      </p:sp>
      <p:sp>
        <p:nvSpPr>
          <p:cNvPr id="175" name="Rettangolo 174"/>
          <p:cNvSpPr/>
          <p:nvPr/>
        </p:nvSpPr>
        <p:spPr bwMode="auto">
          <a:xfrm>
            <a:off x="1864338" y="2710293"/>
            <a:ext cx="719471" cy="34589"/>
          </a:xfrm>
          <a:prstGeom prst="rect">
            <a:avLst/>
          </a:prstGeom>
          <a:solidFill>
            <a:srgbClr val="002060"/>
          </a:solidFill>
          <a:ln w="15875" cap="flat" cmpd="sng" algn="ctr">
            <a:solidFill>
              <a:srgbClr val="002060"/>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3200" b="0" i="0" u="none" strike="noStrike" cap="none" normalizeH="0" baseline="0">
              <a:ln>
                <a:noFill/>
              </a:ln>
              <a:solidFill>
                <a:schemeClr val="tx1"/>
              </a:solidFill>
              <a:effectLst/>
            </a:endParaRPr>
          </a:p>
        </p:txBody>
      </p:sp>
      <p:sp>
        <p:nvSpPr>
          <p:cNvPr id="176" name="Rettangolo 175"/>
          <p:cNvSpPr/>
          <p:nvPr/>
        </p:nvSpPr>
        <p:spPr bwMode="auto">
          <a:xfrm>
            <a:off x="1862033" y="2501502"/>
            <a:ext cx="55344" cy="54479"/>
          </a:xfrm>
          <a:prstGeom prst="rect">
            <a:avLst/>
          </a:prstGeom>
          <a:solidFill>
            <a:srgbClr val="002060"/>
          </a:solidFill>
          <a:ln w="15875" cap="flat" cmpd="sng" algn="ctr">
            <a:solidFill>
              <a:srgbClr val="002060"/>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3200" b="0" i="0" u="none" strike="noStrike" cap="none" normalizeH="0" baseline="0">
              <a:ln>
                <a:noFill/>
              </a:ln>
              <a:solidFill>
                <a:schemeClr val="tx1"/>
              </a:solidFill>
              <a:effectLst/>
            </a:endParaRPr>
          </a:p>
        </p:txBody>
      </p:sp>
      <p:sp>
        <p:nvSpPr>
          <p:cNvPr id="177" name="Rettangolo 176"/>
          <p:cNvSpPr/>
          <p:nvPr/>
        </p:nvSpPr>
        <p:spPr bwMode="auto">
          <a:xfrm>
            <a:off x="2526160" y="2581447"/>
            <a:ext cx="55344" cy="54479"/>
          </a:xfrm>
          <a:prstGeom prst="rect">
            <a:avLst/>
          </a:prstGeom>
          <a:solidFill>
            <a:srgbClr val="002060"/>
          </a:solidFill>
          <a:ln w="15875" cap="flat" cmpd="sng" algn="ctr">
            <a:solidFill>
              <a:srgbClr val="002060"/>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3200" b="0" i="0" u="none" strike="noStrike" cap="none" normalizeH="0" baseline="0">
              <a:ln>
                <a:noFill/>
              </a:ln>
              <a:solidFill>
                <a:schemeClr val="tx1"/>
              </a:solidFill>
              <a:effectLst/>
            </a:endParaRPr>
          </a:p>
        </p:txBody>
      </p:sp>
      <p:sp>
        <p:nvSpPr>
          <p:cNvPr id="178" name="Rettangolo 177"/>
          <p:cNvSpPr/>
          <p:nvPr/>
        </p:nvSpPr>
        <p:spPr bwMode="auto">
          <a:xfrm>
            <a:off x="1862033" y="2652902"/>
            <a:ext cx="55344" cy="54479"/>
          </a:xfrm>
          <a:prstGeom prst="rect">
            <a:avLst/>
          </a:prstGeom>
          <a:solidFill>
            <a:srgbClr val="002060"/>
          </a:solidFill>
          <a:ln w="15875" cap="flat" cmpd="sng" algn="ctr">
            <a:solidFill>
              <a:srgbClr val="002060"/>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3200" b="0" i="0" u="none" strike="noStrike" cap="none" normalizeH="0" baseline="0">
              <a:ln>
                <a:noFill/>
              </a:ln>
              <a:solidFill>
                <a:schemeClr val="tx1"/>
              </a:solidFill>
              <a:effectLst/>
            </a:endParaRPr>
          </a:p>
        </p:txBody>
      </p:sp>
      <p:sp>
        <p:nvSpPr>
          <p:cNvPr id="179" name="Rettangolo 178"/>
          <p:cNvSpPr/>
          <p:nvPr/>
        </p:nvSpPr>
        <p:spPr bwMode="auto">
          <a:xfrm>
            <a:off x="1862033" y="2793146"/>
            <a:ext cx="719471" cy="34589"/>
          </a:xfrm>
          <a:prstGeom prst="rect">
            <a:avLst/>
          </a:prstGeom>
          <a:solidFill>
            <a:srgbClr val="002060"/>
          </a:solidFill>
          <a:ln w="15875" cap="flat" cmpd="sng" algn="ctr">
            <a:solidFill>
              <a:srgbClr val="002060"/>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3200" b="0" i="0" u="none" strike="noStrike" cap="none" normalizeH="0" baseline="0">
              <a:ln>
                <a:noFill/>
              </a:ln>
              <a:solidFill>
                <a:schemeClr val="tx1"/>
              </a:solidFill>
              <a:effectLst/>
            </a:endParaRPr>
          </a:p>
        </p:txBody>
      </p:sp>
      <p:sp>
        <p:nvSpPr>
          <p:cNvPr id="180" name="Rettangolo 179"/>
          <p:cNvSpPr/>
          <p:nvPr/>
        </p:nvSpPr>
        <p:spPr bwMode="auto">
          <a:xfrm>
            <a:off x="1864338" y="2873728"/>
            <a:ext cx="719471" cy="34589"/>
          </a:xfrm>
          <a:prstGeom prst="rect">
            <a:avLst/>
          </a:prstGeom>
          <a:solidFill>
            <a:srgbClr val="002060"/>
          </a:solidFill>
          <a:ln w="15875" cap="flat" cmpd="sng" algn="ctr">
            <a:solidFill>
              <a:srgbClr val="002060"/>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3200" b="0" i="0" u="none" strike="noStrike" cap="none" normalizeH="0" baseline="0">
              <a:ln>
                <a:noFill/>
              </a:ln>
              <a:solidFill>
                <a:schemeClr val="tx1"/>
              </a:solidFill>
              <a:effectLst/>
            </a:endParaRPr>
          </a:p>
        </p:txBody>
      </p:sp>
      <p:sp>
        <p:nvSpPr>
          <p:cNvPr id="181" name="Rettangolo 180"/>
          <p:cNvSpPr/>
          <p:nvPr/>
        </p:nvSpPr>
        <p:spPr bwMode="auto">
          <a:xfrm>
            <a:off x="2526160" y="2744882"/>
            <a:ext cx="55344" cy="54479"/>
          </a:xfrm>
          <a:prstGeom prst="rect">
            <a:avLst/>
          </a:prstGeom>
          <a:solidFill>
            <a:srgbClr val="002060"/>
          </a:solidFill>
          <a:ln w="15875" cap="flat" cmpd="sng" algn="ctr">
            <a:solidFill>
              <a:srgbClr val="002060"/>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3200" b="0" i="0" u="none" strike="noStrike" cap="none" normalizeH="0" baseline="0">
              <a:ln>
                <a:noFill/>
              </a:ln>
              <a:solidFill>
                <a:schemeClr val="tx1"/>
              </a:solidFill>
              <a:effectLst/>
            </a:endParaRPr>
          </a:p>
        </p:txBody>
      </p:sp>
      <p:sp>
        <p:nvSpPr>
          <p:cNvPr id="182" name="Rettangolo 181"/>
          <p:cNvSpPr/>
          <p:nvPr/>
        </p:nvSpPr>
        <p:spPr bwMode="auto">
          <a:xfrm>
            <a:off x="1862033" y="2816338"/>
            <a:ext cx="55344" cy="54479"/>
          </a:xfrm>
          <a:prstGeom prst="rect">
            <a:avLst/>
          </a:prstGeom>
          <a:solidFill>
            <a:srgbClr val="002060"/>
          </a:solidFill>
          <a:ln w="15875" cap="flat" cmpd="sng" algn="ctr">
            <a:solidFill>
              <a:srgbClr val="002060"/>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3200" b="0" i="0" u="none" strike="noStrike" cap="none" normalizeH="0" baseline="0">
              <a:ln>
                <a:noFill/>
              </a:ln>
              <a:solidFill>
                <a:schemeClr val="tx1"/>
              </a:solidFill>
              <a:effectLst/>
            </a:endParaRPr>
          </a:p>
        </p:txBody>
      </p:sp>
      <p:grpSp>
        <p:nvGrpSpPr>
          <p:cNvPr id="5" name="Group 528"/>
          <p:cNvGrpSpPr/>
          <p:nvPr/>
        </p:nvGrpSpPr>
        <p:grpSpPr>
          <a:xfrm>
            <a:off x="1752221" y="2260488"/>
            <a:ext cx="382804" cy="375006"/>
            <a:chOff x="6750402" y="2060848"/>
            <a:chExt cx="498067" cy="495671"/>
          </a:xfrm>
          <a:scene3d>
            <a:camera prst="orthographicFront">
              <a:rot lat="0" lon="10800000" rev="0"/>
            </a:camera>
            <a:lightRig rig="threePt" dir="t"/>
          </a:scene3d>
        </p:grpSpPr>
        <p:grpSp>
          <p:nvGrpSpPr>
            <p:cNvPr id="6" name="Group 117"/>
            <p:cNvGrpSpPr>
              <a:grpSpLocks/>
            </p:cNvGrpSpPr>
            <p:nvPr/>
          </p:nvGrpSpPr>
          <p:grpSpPr bwMode="auto">
            <a:xfrm flipH="1">
              <a:off x="6910075" y="2060848"/>
              <a:ext cx="338394" cy="482491"/>
              <a:chOff x="6720436" y="1597756"/>
              <a:chExt cx="483456" cy="689435"/>
            </a:xfrm>
          </p:grpSpPr>
          <p:grpSp>
            <p:nvGrpSpPr>
              <p:cNvPr id="7" name="Group 116"/>
              <p:cNvGrpSpPr>
                <a:grpSpLocks/>
              </p:cNvGrpSpPr>
              <p:nvPr/>
            </p:nvGrpSpPr>
            <p:grpSpPr bwMode="auto">
              <a:xfrm>
                <a:off x="6720436" y="1597756"/>
                <a:ext cx="303121" cy="300025"/>
                <a:chOff x="6720428" y="1597755"/>
                <a:chExt cx="303121" cy="300025"/>
              </a:xfrm>
            </p:grpSpPr>
            <p:grpSp>
              <p:nvGrpSpPr>
                <p:cNvPr id="8" name="Group 19"/>
                <p:cNvGrpSpPr>
                  <a:grpSpLocks/>
                </p:cNvGrpSpPr>
                <p:nvPr/>
              </p:nvGrpSpPr>
              <p:grpSpPr bwMode="auto">
                <a:xfrm rot="2912505">
                  <a:off x="6911994" y="1786225"/>
                  <a:ext cx="99229" cy="123881"/>
                  <a:chOff x="355" y="2860"/>
                  <a:chExt cx="1106" cy="625"/>
                </a:xfrm>
              </p:grpSpPr>
              <p:sp>
                <p:nvSpPr>
                  <p:cNvPr id="214" name="Freeform 20"/>
                  <p:cNvSpPr>
                    <a:spLocks/>
                  </p:cNvSpPr>
                  <p:nvPr/>
                </p:nvSpPr>
                <p:spPr bwMode="auto">
                  <a:xfrm>
                    <a:off x="355" y="2860"/>
                    <a:ext cx="569" cy="335"/>
                  </a:xfrm>
                  <a:custGeom>
                    <a:avLst/>
                    <a:gdLst>
                      <a:gd name="T0" fmla="*/ 0 w 569"/>
                      <a:gd name="T1" fmla="*/ 0 h 335"/>
                      <a:gd name="T2" fmla="*/ 301 w 569"/>
                      <a:gd name="T3" fmla="*/ 60 h 335"/>
                      <a:gd name="T4" fmla="*/ 569 w 569"/>
                      <a:gd name="T5" fmla="*/ 335 h 335"/>
                      <a:gd name="T6" fmla="*/ 0 60000 65536"/>
                      <a:gd name="T7" fmla="*/ 0 60000 65536"/>
                      <a:gd name="T8" fmla="*/ 0 60000 65536"/>
                      <a:gd name="T9" fmla="*/ 0 w 569"/>
                      <a:gd name="T10" fmla="*/ 0 h 335"/>
                      <a:gd name="T11" fmla="*/ 569 w 569"/>
                      <a:gd name="T12" fmla="*/ 335 h 335"/>
                    </a:gdLst>
                    <a:ahLst/>
                    <a:cxnLst>
                      <a:cxn ang="T6">
                        <a:pos x="T0" y="T1"/>
                      </a:cxn>
                      <a:cxn ang="T7">
                        <a:pos x="T2" y="T3"/>
                      </a:cxn>
                      <a:cxn ang="T8">
                        <a:pos x="T4" y="T5"/>
                      </a:cxn>
                    </a:cxnLst>
                    <a:rect l="T9" t="T10" r="T11" b="T12"/>
                    <a:pathLst>
                      <a:path w="569" h="335">
                        <a:moveTo>
                          <a:pt x="0" y="0"/>
                        </a:moveTo>
                        <a:cubicBezTo>
                          <a:pt x="103" y="2"/>
                          <a:pt x="206" y="4"/>
                          <a:pt x="301" y="60"/>
                        </a:cubicBezTo>
                        <a:cubicBezTo>
                          <a:pt x="396" y="116"/>
                          <a:pt x="482" y="225"/>
                          <a:pt x="569" y="335"/>
                        </a:cubicBezTo>
                      </a:path>
                    </a:pathLst>
                  </a:custGeom>
                  <a:noFill/>
                  <a:ln w="28575">
                    <a:solidFill>
                      <a:srgbClr val="FF0000"/>
                    </a:solidFill>
                    <a:round/>
                    <a:headEnd/>
                    <a:tailEnd/>
                  </a:ln>
                </p:spPr>
                <p:txBody>
                  <a:bodyPr/>
                  <a:lstStyle/>
                  <a:p>
                    <a:endParaRPr lang="en-US"/>
                  </a:p>
                </p:txBody>
              </p:sp>
              <p:sp>
                <p:nvSpPr>
                  <p:cNvPr id="215" name="Freeform 21"/>
                  <p:cNvSpPr>
                    <a:spLocks/>
                  </p:cNvSpPr>
                  <p:nvPr/>
                </p:nvSpPr>
                <p:spPr bwMode="auto">
                  <a:xfrm flipH="1" flipV="1">
                    <a:off x="892" y="3150"/>
                    <a:ext cx="569" cy="335"/>
                  </a:xfrm>
                  <a:custGeom>
                    <a:avLst/>
                    <a:gdLst>
                      <a:gd name="T0" fmla="*/ 0 w 569"/>
                      <a:gd name="T1" fmla="*/ 0 h 335"/>
                      <a:gd name="T2" fmla="*/ 301 w 569"/>
                      <a:gd name="T3" fmla="*/ 60 h 335"/>
                      <a:gd name="T4" fmla="*/ 569 w 569"/>
                      <a:gd name="T5" fmla="*/ 335 h 335"/>
                      <a:gd name="T6" fmla="*/ 0 60000 65536"/>
                      <a:gd name="T7" fmla="*/ 0 60000 65536"/>
                      <a:gd name="T8" fmla="*/ 0 60000 65536"/>
                      <a:gd name="T9" fmla="*/ 0 w 569"/>
                      <a:gd name="T10" fmla="*/ 0 h 335"/>
                      <a:gd name="T11" fmla="*/ 569 w 569"/>
                      <a:gd name="T12" fmla="*/ 335 h 335"/>
                    </a:gdLst>
                    <a:ahLst/>
                    <a:cxnLst>
                      <a:cxn ang="T6">
                        <a:pos x="T0" y="T1"/>
                      </a:cxn>
                      <a:cxn ang="T7">
                        <a:pos x="T2" y="T3"/>
                      </a:cxn>
                      <a:cxn ang="T8">
                        <a:pos x="T4" y="T5"/>
                      </a:cxn>
                    </a:cxnLst>
                    <a:rect l="T9" t="T10" r="T11" b="T12"/>
                    <a:pathLst>
                      <a:path w="569" h="335">
                        <a:moveTo>
                          <a:pt x="0" y="0"/>
                        </a:moveTo>
                        <a:cubicBezTo>
                          <a:pt x="103" y="2"/>
                          <a:pt x="206" y="4"/>
                          <a:pt x="301" y="60"/>
                        </a:cubicBezTo>
                        <a:cubicBezTo>
                          <a:pt x="396" y="116"/>
                          <a:pt x="482" y="225"/>
                          <a:pt x="569" y="335"/>
                        </a:cubicBezTo>
                      </a:path>
                    </a:pathLst>
                  </a:custGeom>
                  <a:noFill/>
                  <a:ln w="28575">
                    <a:solidFill>
                      <a:srgbClr val="FF0000"/>
                    </a:solidFill>
                    <a:round/>
                    <a:headEnd/>
                    <a:tailEnd/>
                  </a:ln>
                </p:spPr>
                <p:txBody>
                  <a:bodyPr/>
                  <a:lstStyle/>
                  <a:p>
                    <a:endParaRPr lang="en-US"/>
                  </a:p>
                </p:txBody>
              </p:sp>
            </p:grpSp>
            <p:grpSp>
              <p:nvGrpSpPr>
                <p:cNvPr id="9" name="Group 81"/>
                <p:cNvGrpSpPr>
                  <a:grpSpLocks/>
                </p:cNvGrpSpPr>
                <p:nvPr/>
              </p:nvGrpSpPr>
              <p:grpSpPr bwMode="auto">
                <a:xfrm rot="2912505" flipH="1">
                  <a:off x="6852594" y="1718987"/>
                  <a:ext cx="99229" cy="123881"/>
                  <a:chOff x="355" y="2860"/>
                  <a:chExt cx="1106" cy="625"/>
                </a:xfrm>
              </p:grpSpPr>
              <p:sp>
                <p:nvSpPr>
                  <p:cNvPr id="212" name="Freeform 23"/>
                  <p:cNvSpPr>
                    <a:spLocks/>
                  </p:cNvSpPr>
                  <p:nvPr/>
                </p:nvSpPr>
                <p:spPr bwMode="auto">
                  <a:xfrm>
                    <a:off x="355" y="2860"/>
                    <a:ext cx="569" cy="335"/>
                  </a:xfrm>
                  <a:custGeom>
                    <a:avLst/>
                    <a:gdLst>
                      <a:gd name="T0" fmla="*/ 0 w 569"/>
                      <a:gd name="T1" fmla="*/ 0 h 335"/>
                      <a:gd name="T2" fmla="*/ 301 w 569"/>
                      <a:gd name="T3" fmla="*/ 60 h 335"/>
                      <a:gd name="T4" fmla="*/ 569 w 569"/>
                      <a:gd name="T5" fmla="*/ 335 h 335"/>
                      <a:gd name="T6" fmla="*/ 0 60000 65536"/>
                      <a:gd name="T7" fmla="*/ 0 60000 65536"/>
                      <a:gd name="T8" fmla="*/ 0 60000 65536"/>
                      <a:gd name="T9" fmla="*/ 0 w 569"/>
                      <a:gd name="T10" fmla="*/ 0 h 335"/>
                      <a:gd name="T11" fmla="*/ 569 w 569"/>
                      <a:gd name="T12" fmla="*/ 335 h 335"/>
                    </a:gdLst>
                    <a:ahLst/>
                    <a:cxnLst>
                      <a:cxn ang="T6">
                        <a:pos x="T0" y="T1"/>
                      </a:cxn>
                      <a:cxn ang="T7">
                        <a:pos x="T2" y="T3"/>
                      </a:cxn>
                      <a:cxn ang="T8">
                        <a:pos x="T4" y="T5"/>
                      </a:cxn>
                    </a:cxnLst>
                    <a:rect l="T9" t="T10" r="T11" b="T12"/>
                    <a:pathLst>
                      <a:path w="569" h="335">
                        <a:moveTo>
                          <a:pt x="0" y="0"/>
                        </a:moveTo>
                        <a:cubicBezTo>
                          <a:pt x="103" y="2"/>
                          <a:pt x="206" y="4"/>
                          <a:pt x="301" y="60"/>
                        </a:cubicBezTo>
                        <a:cubicBezTo>
                          <a:pt x="396" y="116"/>
                          <a:pt x="482" y="225"/>
                          <a:pt x="569" y="335"/>
                        </a:cubicBezTo>
                      </a:path>
                    </a:pathLst>
                  </a:custGeom>
                  <a:noFill/>
                  <a:ln w="28575">
                    <a:solidFill>
                      <a:srgbClr val="FF0000"/>
                    </a:solidFill>
                    <a:round/>
                    <a:headEnd/>
                    <a:tailEnd/>
                  </a:ln>
                </p:spPr>
                <p:txBody>
                  <a:bodyPr/>
                  <a:lstStyle/>
                  <a:p>
                    <a:endParaRPr lang="en-US"/>
                  </a:p>
                </p:txBody>
              </p:sp>
              <p:sp>
                <p:nvSpPr>
                  <p:cNvPr id="213" name="Freeform 24"/>
                  <p:cNvSpPr>
                    <a:spLocks/>
                  </p:cNvSpPr>
                  <p:nvPr/>
                </p:nvSpPr>
                <p:spPr bwMode="auto">
                  <a:xfrm flipH="1" flipV="1">
                    <a:off x="892" y="3150"/>
                    <a:ext cx="569" cy="335"/>
                  </a:xfrm>
                  <a:custGeom>
                    <a:avLst/>
                    <a:gdLst>
                      <a:gd name="T0" fmla="*/ 0 w 569"/>
                      <a:gd name="T1" fmla="*/ 0 h 335"/>
                      <a:gd name="T2" fmla="*/ 301 w 569"/>
                      <a:gd name="T3" fmla="*/ 60 h 335"/>
                      <a:gd name="T4" fmla="*/ 569 w 569"/>
                      <a:gd name="T5" fmla="*/ 335 h 335"/>
                      <a:gd name="T6" fmla="*/ 0 60000 65536"/>
                      <a:gd name="T7" fmla="*/ 0 60000 65536"/>
                      <a:gd name="T8" fmla="*/ 0 60000 65536"/>
                      <a:gd name="T9" fmla="*/ 0 w 569"/>
                      <a:gd name="T10" fmla="*/ 0 h 335"/>
                      <a:gd name="T11" fmla="*/ 569 w 569"/>
                      <a:gd name="T12" fmla="*/ 335 h 335"/>
                    </a:gdLst>
                    <a:ahLst/>
                    <a:cxnLst>
                      <a:cxn ang="T6">
                        <a:pos x="T0" y="T1"/>
                      </a:cxn>
                      <a:cxn ang="T7">
                        <a:pos x="T2" y="T3"/>
                      </a:cxn>
                      <a:cxn ang="T8">
                        <a:pos x="T4" y="T5"/>
                      </a:cxn>
                    </a:cxnLst>
                    <a:rect l="T9" t="T10" r="T11" b="T12"/>
                    <a:pathLst>
                      <a:path w="569" h="335">
                        <a:moveTo>
                          <a:pt x="0" y="0"/>
                        </a:moveTo>
                        <a:cubicBezTo>
                          <a:pt x="103" y="2"/>
                          <a:pt x="206" y="4"/>
                          <a:pt x="301" y="60"/>
                        </a:cubicBezTo>
                        <a:cubicBezTo>
                          <a:pt x="396" y="116"/>
                          <a:pt x="482" y="225"/>
                          <a:pt x="569" y="335"/>
                        </a:cubicBezTo>
                      </a:path>
                    </a:pathLst>
                  </a:custGeom>
                  <a:noFill/>
                  <a:ln w="28575">
                    <a:solidFill>
                      <a:srgbClr val="FF0000"/>
                    </a:solidFill>
                    <a:round/>
                    <a:headEnd/>
                    <a:tailEnd/>
                  </a:ln>
                </p:spPr>
                <p:txBody>
                  <a:bodyPr/>
                  <a:lstStyle/>
                  <a:p>
                    <a:endParaRPr lang="en-US"/>
                  </a:p>
                </p:txBody>
              </p:sp>
            </p:grpSp>
            <p:grpSp>
              <p:nvGrpSpPr>
                <p:cNvPr id="10" name="Group 25"/>
                <p:cNvGrpSpPr>
                  <a:grpSpLocks/>
                </p:cNvGrpSpPr>
                <p:nvPr/>
              </p:nvGrpSpPr>
              <p:grpSpPr bwMode="auto">
                <a:xfrm rot="2912505" flipH="1" flipV="1">
                  <a:off x="6792154" y="1652667"/>
                  <a:ext cx="99229" cy="123881"/>
                  <a:chOff x="355" y="2860"/>
                  <a:chExt cx="1106" cy="625"/>
                </a:xfrm>
              </p:grpSpPr>
              <p:sp>
                <p:nvSpPr>
                  <p:cNvPr id="210" name="Freeform 26"/>
                  <p:cNvSpPr>
                    <a:spLocks/>
                  </p:cNvSpPr>
                  <p:nvPr/>
                </p:nvSpPr>
                <p:spPr bwMode="auto">
                  <a:xfrm>
                    <a:off x="355" y="2860"/>
                    <a:ext cx="569" cy="335"/>
                  </a:xfrm>
                  <a:custGeom>
                    <a:avLst/>
                    <a:gdLst>
                      <a:gd name="T0" fmla="*/ 0 w 569"/>
                      <a:gd name="T1" fmla="*/ 0 h 335"/>
                      <a:gd name="T2" fmla="*/ 301 w 569"/>
                      <a:gd name="T3" fmla="*/ 60 h 335"/>
                      <a:gd name="T4" fmla="*/ 569 w 569"/>
                      <a:gd name="T5" fmla="*/ 335 h 335"/>
                      <a:gd name="T6" fmla="*/ 0 60000 65536"/>
                      <a:gd name="T7" fmla="*/ 0 60000 65536"/>
                      <a:gd name="T8" fmla="*/ 0 60000 65536"/>
                      <a:gd name="T9" fmla="*/ 0 w 569"/>
                      <a:gd name="T10" fmla="*/ 0 h 335"/>
                      <a:gd name="T11" fmla="*/ 569 w 569"/>
                      <a:gd name="T12" fmla="*/ 335 h 335"/>
                    </a:gdLst>
                    <a:ahLst/>
                    <a:cxnLst>
                      <a:cxn ang="T6">
                        <a:pos x="T0" y="T1"/>
                      </a:cxn>
                      <a:cxn ang="T7">
                        <a:pos x="T2" y="T3"/>
                      </a:cxn>
                      <a:cxn ang="T8">
                        <a:pos x="T4" y="T5"/>
                      </a:cxn>
                    </a:cxnLst>
                    <a:rect l="T9" t="T10" r="T11" b="T12"/>
                    <a:pathLst>
                      <a:path w="569" h="335">
                        <a:moveTo>
                          <a:pt x="0" y="0"/>
                        </a:moveTo>
                        <a:cubicBezTo>
                          <a:pt x="103" y="2"/>
                          <a:pt x="206" y="4"/>
                          <a:pt x="301" y="60"/>
                        </a:cubicBezTo>
                        <a:cubicBezTo>
                          <a:pt x="396" y="116"/>
                          <a:pt x="482" y="225"/>
                          <a:pt x="569" y="335"/>
                        </a:cubicBezTo>
                      </a:path>
                    </a:pathLst>
                  </a:custGeom>
                  <a:noFill/>
                  <a:ln w="28575">
                    <a:solidFill>
                      <a:srgbClr val="FF0000"/>
                    </a:solidFill>
                    <a:round/>
                    <a:headEnd/>
                    <a:tailEnd/>
                  </a:ln>
                </p:spPr>
                <p:txBody>
                  <a:bodyPr/>
                  <a:lstStyle/>
                  <a:p>
                    <a:endParaRPr lang="en-US"/>
                  </a:p>
                </p:txBody>
              </p:sp>
              <p:sp>
                <p:nvSpPr>
                  <p:cNvPr id="211" name="Freeform 27"/>
                  <p:cNvSpPr>
                    <a:spLocks/>
                  </p:cNvSpPr>
                  <p:nvPr/>
                </p:nvSpPr>
                <p:spPr bwMode="auto">
                  <a:xfrm flipH="1" flipV="1">
                    <a:off x="892" y="3150"/>
                    <a:ext cx="569" cy="335"/>
                  </a:xfrm>
                  <a:custGeom>
                    <a:avLst/>
                    <a:gdLst>
                      <a:gd name="T0" fmla="*/ 0 w 569"/>
                      <a:gd name="T1" fmla="*/ 0 h 335"/>
                      <a:gd name="T2" fmla="*/ 301 w 569"/>
                      <a:gd name="T3" fmla="*/ 60 h 335"/>
                      <a:gd name="T4" fmla="*/ 569 w 569"/>
                      <a:gd name="T5" fmla="*/ 335 h 335"/>
                      <a:gd name="T6" fmla="*/ 0 60000 65536"/>
                      <a:gd name="T7" fmla="*/ 0 60000 65536"/>
                      <a:gd name="T8" fmla="*/ 0 60000 65536"/>
                      <a:gd name="T9" fmla="*/ 0 w 569"/>
                      <a:gd name="T10" fmla="*/ 0 h 335"/>
                      <a:gd name="T11" fmla="*/ 569 w 569"/>
                      <a:gd name="T12" fmla="*/ 335 h 335"/>
                    </a:gdLst>
                    <a:ahLst/>
                    <a:cxnLst>
                      <a:cxn ang="T6">
                        <a:pos x="T0" y="T1"/>
                      </a:cxn>
                      <a:cxn ang="T7">
                        <a:pos x="T2" y="T3"/>
                      </a:cxn>
                      <a:cxn ang="T8">
                        <a:pos x="T4" y="T5"/>
                      </a:cxn>
                    </a:cxnLst>
                    <a:rect l="T9" t="T10" r="T11" b="T12"/>
                    <a:pathLst>
                      <a:path w="569" h="335">
                        <a:moveTo>
                          <a:pt x="0" y="0"/>
                        </a:moveTo>
                        <a:cubicBezTo>
                          <a:pt x="103" y="2"/>
                          <a:pt x="206" y="4"/>
                          <a:pt x="301" y="60"/>
                        </a:cubicBezTo>
                        <a:cubicBezTo>
                          <a:pt x="396" y="116"/>
                          <a:pt x="482" y="225"/>
                          <a:pt x="569" y="335"/>
                        </a:cubicBezTo>
                      </a:path>
                    </a:pathLst>
                  </a:custGeom>
                  <a:noFill/>
                  <a:ln w="28575">
                    <a:solidFill>
                      <a:srgbClr val="FF0000"/>
                    </a:solidFill>
                    <a:round/>
                    <a:headEnd/>
                    <a:tailEnd/>
                  </a:ln>
                </p:spPr>
                <p:txBody>
                  <a:bodyPr/>
                  <a:lstStyle/>
                  <a:p>
                    <a:endParaRPr lang="en-US"/>
                  </a:p>
                </p:txBody>
              </p:sp>
            </p:grpSp>
            <p:grpSp>
              <p:nvGrpSpPr>
                <p:cNvPr id="11" name="Group 28"/>
                <p:cNvGrpSpPr>
                  <a:grpSpLocks/>
                </p:cNvGrpSpPr>
                <p:nvPr/>
              </p:nvGrpSpPr>
              <p:grpSpPr bwMode="auto">
                <a:xfrm rot="2912505" flipH="1">
                  <a:off x="6732754" y="1585429"/>
                  <a:ext cx="99229" cy="123881"/>
                  <a:chOff x="355" y="2860"/>
                  <a:chExt cx="1106" cy="625"/>
                </a:xfrm>
              </p:grpSpPr>
              <p:sp>
                <p:nvSpPr>
                  <p:cNvPr id="208" name="Freeform 29"/>
                  <p:cNvSpPr>
                    <a:spLocks/>
                  </p:cNvSpPr>
                  <p:nvPr/>
                </p:nvSpPr>
                <p:spPr bwMode="auto">
                  <a:xfrm>
                    <a:off x="355" y="2860"/>
                    <a:ext cx="569" cy="335"/>
                  </a:xfrm>
                  <a:custGeom>
                    <a:avLst/>
                    <a:gdLst>
                      <a:gd name="T0" fmla="*/ 0 w 569"/>
                      <a:gd name="T1" fmla="*/ 0 h 335"/>
                      <a:gd name="T2" fmla="*/ 301 w 569"/>
                      <a:gd name="T3" fmla="*/ 60 h 335"/>
                      <a:gd name="T4" fmla="*/ 569 w 569"/>
                      <a:gd name="T5" fmla="*/ 335 h 335"/>
                      <a:gd name="T6" fmla="*/ 0 60000 65536"/>
                      <a:gd name="T7" fmla="*/ 0 60000 65536"/>
                      <a:gd name="T8" fmla="*/ 0 60000 65536"/>
                      <a:gd name="T9" fmla="*/ 0 w 569"/>
                      <a:gd name="T10" fmla="*/ 0 h 335"/>
                      <a:gd name="T11" fmla="*/ 569 w 569"/>
                      <a:gd name="T12" fmla="*/ 335 h 335"/>
                    </a:gdLst>
                    <a:ahLst/>
                    <a:cxnLst>
                      <a:cxn ang="T6">
                        <a:pos x="T0" y="T1"/>
                      </a:cxn>
                      <a:cxn ang="T7">
                        <a:pos x="T2" y="T3"/>
                      </a:cxn>
                      <a:cxn ang="T8">
                        <a:pos x="T4" y="T5"/>
                      </a:cxn>
                    </a:cxnLst>
                    <a:rect l="T9" t="T10" r="T11" b="T12"/>
                    <a:pathLst>
                      <a:path w="569" h="335">
                        <a:moveTo>
                          <a:pt x="0" y="0"/>
                        </a:moveTo>
                        <a:cubicBezTo>
                          <a:pt x="103" y="2"/>
                          <a:pt x="206" y="4"/>
                          <a:pt x="301" y="60"/>
                        </a:cubicBezTo>
                        <a:cubicBezTo>
                          <a:pt x="396" y="116"/>
                          <a:pt x="482" y="225"/>
                          <a:pt x="569" y="335"/>
                        </a:cubicBezTo>
                      </a:path>
                    </a:pathLst>
                  </a:custGeom>
                  <a:noFill/>
                  <a:ln w="28575">
                    <a:solidFill>
                      <a:srgbClr val="FF0000"/>
                    </a:solidFill>
                    <a:round/>
                    <a:headEnd/>
                    <a:tailEnd/>
                  </a:ln>
                </p:spPr>
                <p:txBody>
                  <a:bodyPr/>
                  <a:lstStyle/>
                  <a:p>
                    <a:endParaRPr lang="en-US"/>
                  </a:p>
                </p:txBody>
              </p:sp>
              <p:sp>
                <p:nvSpPr>
                  <p:cNvPr id="209" name="Freeform 30"/>
                  <p:cNvSpPr>
                    <a:spLocks/>
                  </p:cNvSpPr>
                  <p:nvPr/>
                </p:nvSpPr>
                <p:spPr bwMode="auto">
                  <a:xfrm flipH="1" flipV="1">
                    <a:off x="892" y="3150"/>
                    <a:ext cx="569" cy="335"/>
                  </a:xfrm>
                  <a:custGeom>
                    <a:avLst/>
                    <a:gdLst>
                      <a:gd name="T0" fmla="*/ 0 w 569"/>
                      <a:gd name="T1" fmla="*/ 0 h 335"/>
                      <a:gd name="T2" fmla="*/ 301 w 569"/>
                      <a:gd name="T3" fmla="*/ 60 h 335"/>
                      <a:gd name="T4" fmla="*/ 569 w 569"/>
                      <a:gd name="T5" fmla="*/ 335 h 335"/>
                      <a:gd name="T6" fmla="*/ 0 60000 65536"/>
                      <a:gd name="T7" fmla="*/ 0 60000 65536"/>
                      <a:gd name="T8" fmla="*/ 0 60000 65536"/>
                      <a:gd name="T9" fmla="*/ 0 w 569"/>
                      <a:gd name="T10" fmla="*/ 0 h 335"/>
                      <a:gd name="T11" fmla="*/ 569 w 569"/>
                      <a:gd name="T12" fmla="*/ 335 h 335"/>
                    </a:gdLst>
                    <a:ahLst/>
                    <a:cxnLst>
                      <a:cxn ang="T6">
                        <a:pos x="T0" y="T1"/>
                      </a:cxn>
                      <a:cxn ang="T7">
                        <a:pos x="T2" y="T3"/>
                      </a:cxn>
                      <a:cxn ang="T8">
                        <a:pos x="T4" y="T5"/>
                      </a:cxn>
                    </a:cxnLst>
                    <a:rect l="T9" t="T10" r="T11" b="T12"/>
                    <a:pathLst>
                      <a:path w="569" h="335">
                        <a:moveTo>
                          <a:pt x="0" y="0"/>
                        </a:moveTo>
                        <a:cubicBezTo>
                          <a:pt x="103" y="2"/>
                          <a:pt x="206" y="4"/>
                          <a:pt x="301" y="60"/>
                        </a:cubicBezTo>
                        <a:cubicBezTo>
                          <a:pt x="396" y="116"/>
                          <a:pt x="482" y="225"/>
                          <a:pt x="569" y="335"/>
                        </a:cubicBezTo>
                      </a:path>
                    </a:pathLst>
                  </a:custGeom>
                  <a:noFill/>
                  <a:ln w="28575">
                    <a:solidFill>
                      <a:srgbClr val="FF0000"/>
                    </a:solidFill>
                    <a:round/>
                    <a:headEnd/>
                    <a:tailEnd/>
                  </a:ln>
                </p:spPr>
                <p:txBody>
                  <a:bodyPr/>
                  <a:lstStyle/>
                  <a:p>
                    <a:endParaRPr lang="en-US"/>
                  </a:p>
                </p:txBody>
              </p:sp>
            </p:grpSp>
          </p:grpSp>
          <p:grpSp>
            <p:nvGrpSpPr>
              <p:cNvPr id="12" name="Group 31"/>
              <p:cNvGrpSpPr>
                <a:grpSpLocks/>
              </p:cNvGrpSpPr>
              <p:nvPr/>
            </p:nvGrpSpPr>
            <p:grpSpPr bwMode="auto">
              <a:xfrm rot="2996585" flipH="1">
                <a:off x="6912160" y="1995460"/>
                <a:ext cx="458195" cy="125268"/>
                <a:chOff x="355" y="2855"/>
                <a:chExt cx="5107" cy="632"/>
              </a:xfrm>
            </p:grpSpPr>
            <p:grpSp>
              <p:nvGrpSpPr>
                <p:cNvPr id="13" name="Group 32"/>
                <p:cNvGrpSpPr>
                  <a:grpSpLocks/>
                </p:cNvGrpSpPr>
                <p:nvPr/>
              </p:nvGrpSpPr>
              <p:grpSpPr bwMode="auto">
                <a:xfrm>
                  <a:off x="355" y="2860"/>
                  <a:ext cx="1106" cy="625"/>
                  <a:chOff x="355" y="2860"/>
                  <a:chExt cx="1106" cy="625"/>
                </a:xfrm>
              </p:grpSpPr>
              <p:sp>
                <p:nvSpPr>
                  <p:cNvPr id="202" name="Freeform 33"/>
                  <p:cNvSpPr>
                    <a:spLocks/>
                  </p:cNvSpPr>
                  <p:nvPr/>
                </p:nvSpPr>
                <p:spPr bwMode="auto">
                  <a:xfrm>
                    <a:off x="355" y="2860"/>
                    <a:ext cx="569" cy="335"/>
                  </a:xfrm>
                  <a:custGeom>
                    <a:avLst/>
                    <a:gdLst>
                      <a:gd name="T0" fmla="*/ 0 w 569"/>
                      <a:gd name="T1" fmla="*/ 0 h 335"/>
                      <a:gd name="T2" fmla="*/ 301 w 569"/>
                      <a:gd name="T3" fmla="*/ 60 h 335"/>
                      <a:gd name="T4" fmla="*/ 569 w 569"/>
                      <a:gd name="T5" fmla="*/ 335 h 335"/>
                      <a:gd name="T6" fmla="*/ 0 60000 65536"/>
                      <a:gd name="T7" fmla="*/ 0 60000 65536"/>
                      <a:gd name="T8" fmla="*/ 0 60000 65536"/>
                      <a:gd name="T9" fmla="*/ 0 w 569"/>
                      <a:gd name="T10" fmla="*/ 0 h 335"/>
                      <a:gd name="T11" fmla="*/ 569 w 569"/>
                      <a:gd name="T12" fmla="*/ 335 h 335"/>
                    </a:gdLst>
                    <a:ahLst/>
                    <a:cxnLst>
                      <a:cxn ang="T6">
                        <a:pos x="T0" y="T1"/>
                      </a:cxn>
                      <a:cxn ang="T7">
                        <a:pos x="T2" y="T3"/>
                      </a:cxn>
                      <a:cxn ang="T8">
                        <a:pos x="T4" y="T5"/>
                      </a:cxn>
                    </a:cxnLst>
                    <a:rect l="T9" t="T10" r="T11" b="T12"/>
                    <a:pathLst>
                      <a:path w="569" h="335">
                        <a:moveTo>
                          <a:pt x="0" y="0"/>
                        </a:moveTo>
                        <a:cubicBezTo>
                          <a:pt x="103" y="2"/>
                          <a:pt x="206" y="4"/>
                          <a:pt x="301" y="60"/>
                        </a:cubicBezTo>
                        <a:cubicBezTo>
                          <a:pt x="396" y="116"/>
                          <a:pt x="482" y="225"/>
                          <a:pt x="569" y="335"/>
                        </a:cubicBezTo>
                      </a:path>
                    </a:pathLst>
                  </a:custGeom>
                  <a:noFill/>
                  <a:ln w="28575">
                    <a:solidFill>
                      <a:srgbClr val="FF0000"/>
                    </a:solidFill>
                    <a:round/>
                    <a:headEnd/>
                    <a:tailEnd/>
                  </a:ln>
                </p:spPr>
                <p:txBody>
                  <a:bodyPr/>
                  <a:lstStyle/>
                  <a:p>
                    <a:endParaRPr lang="en-US"/>
                  </a:p>
                </p:txBody>
              </p:sp>
              <p:sp>
                <p:nvSpPr>
                  <p:cNvPr id="203" name="Freeform 34"/>
                  <p:cNvSpPr>
                    <a:spLocks/>
                  </p:cNvSpPr>
                  <p:nvPr/>
                </p:nvSpPr>
                <p:spPr bwMode="auto">
                  <a:xfrm flipH="1" flipV="1">
                    <a:off x="892" y="3150"/>
                    <a:ext cx="569" cy="335"/>
                  </a:xfrm>
                  <a:custGeom>
                    <a:avLst/>
                    <a:gdLst>
                      <a:gd name="T0" fmla="*/ 0 w 569"/>
                      <a:gd name="T1" fmla="*/ 0 h 335"/>
                      <a:gd name="T2" fmla="*/ 301 w 569"/>
                      <a:gd name="T3" fmla="*/ 60 h 335"/>
                      <a:gd name="T4" fmla="*/ 569 w 569"/>
                      <a:gd name="T5" fmla="*/ 335 h 335"/>
                      <a:gd name="T6" fmla="*/ 0 60000 65536"/>
                      <a:gd name="T7" fmla="*/ 0 60000 65536"/>
                      <a:gd name="T8" fmla="*/ 0 60000 65536"/>
                      <a:gd name="T9" fmla="*/ 0 w 569"/>
                      <a:gd name="T10" fmla="*/ 0 h 335"/>
                      <a:gd name="T11" fmla="*/ 569 w 569"/>
                      <a:gd name="T12" fmla="*/ 335 h 335"/>
                    </a:gdLst>
                    <a:ahLst/>
                    <a:cxnLst>
                      <a:cxn ang="T6">
                        <a:pos x="T0" y="T1"/>
                      </a:cxn>
                      <a:cxn ang="T7">
                        <a:pos x="T2" y="T3"/>
                      </a:cxn>
                      <a:cxn ang="T8">
                        <a:pos x="T4" y="T5"/>
                      </a:cxn>
                    </a:cxnLst>
                    <a:rect l="T9" t="T10" r="T11" b="T12"/>
                    <a:pathLst>
                      <a:path w="569" h="335">
                        <a:moveTo>
                          <a:pt x="0" y="0"/>
                        </a:moveTo>
                        <a:cubicBezTo>
                          <a:pt x="103" y="2"/>
                          <a:pt x="206" y="4"/>
                          <a:pt x="301" y="60"/>
                        </a:cubicBezTo>
                        <a:cubicBezTo>
                          <a:pt x="396" y="116"/>
                          <a:pt x="482" y="225"/>
                          <a:pt x="569" y="335"/>
                        </a:cubicBezTo>
                      </a:path>
                    </a:pathLst>
                  </a:custGeom>
                  <a:noFill/>
                  <a:ln w="28575">
                    <a:solidFill>
                      <a:srgbClr val="FF0000"/>
                    </a:solidFill>
                    <a:round/>
                    <a:headEnd/>
                    <a:tailEnd/>
                  </a:ln>
                </p:spPr>
                <p:txBody>
                  <a:bodyPr/>
                  <a:lstStyle/>
                  <a:p>
                    <a:endParaRPr lang="en-US"/>
                  </a:p>
                </p:txBody>
              </p:sp>
            </p:grpSp>
            <p:grpSp>
              <p:nvGrpSpPr>
                <p:cNvPr id="14" name="Group 35"/>
                <p:cNvGrpSpPr>
                  <a:grpSpLocks/>
                </p:cNvGrpSpPr>
                <p:nvPr/>
              </p:nvGrpSpPr>
              <p:grpSpPr bwMode="auto">
                <a:xfrm flipH="1">
                  <a:off x="1356" y="2855"/>
                  <a:ext cx="1106" cy="625"/>
                  <a:chOff x="355" y="2860"/>
                  <a:chExt cx="1106" cy="625"/>
                </a:xfrm>
              </p:grpSpPr>
              <p:sp>
                <p:nvSpPr>
                  <p:cNvPr id="200" name="Freeform 36"/>
                  <p:cNvSpPr>
                    <a:spLocks/>
                  </p:cNvSpPr>
                  <p:nvPr/>
                </p:nvSpPr>
                <p:spPr bwMode="auto">
                  <a:xfrm>
                    <a:off x="355" y="2860"/>
                    <a:ext cx="569" cy="335"/>
                  </a:xfrm>
                  <a:custGeom>
                    <a:avLst/>
                    <a:gdLst>
                      <a:gd name="T0" fmla="*/ 0 w 569"/>
                      <a:gd name="T1" fmla="*/ 0 h 335"/>
                      <a:gd name="T2" fmla="*/ 301 w 569"/>
                      <a:gd name="T3" fmla="*/ 60 h 335"/>
                      <a:gd name="T4" fmla="*/ 569 w 569"/>
                      <a:gd name="T5" fmla="*/ 335 h 335"/>
                      <a:gd name="T6" fmla="*/ 0 60000 65536"/>
                      <a:gd name="T7" fmla="*/ 0 60000 65536"/>
                      <a:gd name="T8" fmla="*/ 0 60000 65536"/>
                      <a:gd name="T9" fmla="*/ 0 w 569"/>
                      <a:gd name="T10" fmla="*/ 0 h 335"/>
                      <a:gd name="T11" fmla="*/ 569 w 569"/>
                      <a:gd name="T12" fmla="*/ 335 h 335"/>
                    </a:gdLst>
                    <a:ahLst/>
                    <a:cxnLst>
                      <a:cxn ang="T6">
                        <a:pos x="T0" y="T1"/>
                      </a:cxn>
                      <a:cxn ang="T7">
                        <a:pos x="T2" y="T3"/>
                      </a:cxn>
                      <a:cxn ang="T8">
                        <a:pos x="T4" y="T5"/>
                      </a:cxn>
                    </a:cxnLst>
                    <a:rect l="T9" t="T10" r="T11" b="T12"/>
                    <a:pathLst>
                      <a:path w="569" h="335">
                        <a:moveTo>
                          <a:pt x="0" y="0"/>
                        </a:moveTo>
                        <a:cubicBezTo>
                          <a:pt x="103" y="2"/>
                          <a:pt x="206" y="4"/>
                          <a:pt x="301" y="60"/>
                        </a:cubicBezTo>
                        <a:cubicBezTo>
                          <a:pt x="396" y="116"/>
                          <a:pt x="482" y="225"/>
                          <a:pt x="569" y="335"/>
                        </a:cubicBezTo>
                      </a:path>
                    </a:pathLst>
                  </a:custGeom>
                  <a:noFill/>
                  <a:ln w="28575">
                    <a:solidFill>
                      <a:srgbClr val="FF0000"/>
                    </a:solidFill>
                    <a:round/>
                    <a:headEnd/>
                    <a:tailEnd/>
                  </a:ln>
                </p:spPr>
                <p:txBody>
                  <a:bodyPr/>
                  <a:lstStyle/>
                  <a:p>
                    <a:endParaRPr lang="en-US"/>
                  </a:p>
                </p:txBody>
              </p:sp>
              <p:sp>
                <p:nvSpPr>
                  <p:cNvPr id="201" name="Freeform 37"/>
                  <p:cNvSpPr>
                    <a:spLocks/>
                  </p:cNvSpPr>
                  <p:nvPr/>
                </p:nvSpPr>
                <p:spPr bwMode="auto">
                  <a:xfrm flipH="1" flipV="1">
                    <a:off x="892" y="3150"/>
                    <a:ext cx="569" cy="335"/>
                  </a:xfrm>
                  <a:custGeom>
                    <a:avLst/>
                    <a:gdLst>
                      <a:gd name="T0" fmla="*/ 0 w 569"/>
                      <a:gd name="T1" fmla="*/ 0 h 335"/>
                      <a:gd name="T2" fmla="*/ 301 w 569"/>
                      <a:gd name="T3" fmla="*/ 60 h 335"/>
                      <a:gd name="T4" fmla="*/ 569 w 569"/>
                      <a:gd name="T5" fmla="*/ 335 h 335"/>
                      <a:gd name="T6" fmla="*/ 0 60000 65536"/>
                      <a:gd name="T7" fmla="*/ 0 60000 65536"/>
                      <a:gd name="T8" fmla="*/ 0 60000 65536"/>
                      <a:gd name="T9" fmla="*/ 0 w 569"/>
                      <a:gd name="T10" fmla="*/ 0 h 335"/>
                      <a:gd name="T11" fmla="*/ 569 w 569"/>
                      <a:gd name="T12" fmla="*/ 335 h 335"/>
                    </a:gdLst>
                    <a:ahLst/>
                    <a:cxnLst>
                      <a:cxn ang="T6">
                        <a:pos x="T0" y="T1"/>
                      </a:cxn>
                      <a:cxn ang="T7">
                        <a:pos x="T2" y="T3"/>
                      </a:cxn>
                      <a:cxn ang="T8">
                        <a:pos x="T4" y="T5"/>
                      </a:cxn>
                    </a:cxnLst>
                    <a:rect l="T9" t="T10" r="T11" b="T12"/>
                    <a:pathLst>
                      <a:path w="569" h="335">
                        <a:moveTo>
                          <a:pt x="0" y="0"/>
                        </a:moveTo>
                        <a:cubicBezTo>
                          <a:pt x="103" y="2"/>
                          <a:pt x="206" y="4"/>
                          <a:pt x="301" y="60"/>
                        </a:cubicBezTo>
                        <a:cubicBezTo>
                          <a:pt x="396" y="116"/>
                          <a:pt x="482" y="225"/>
                          <a:pt x="569" y="335"/>
                        </a:cubicBezTo>
                      </a:path>
                    </a:pathLst>
                  </a:custGeom>
                  <a:noFill/>
                  <a:ln w="28575">
                    <a:solidFill>
                      <a:srgbClr val="FF0000"/>
                    </a:solidFill>
                    <a:round/>
                    <a:headEnd/>
                    <a:tailEnd/>
                  </a:ln>
                </p:spPr>
                <p:txBody>
                  <a:bodyPr/>
                  <a:lstStyle/>
                  <a:p>
                    <a:endParaRPr lang="en-US"/>
                  </a:p>
                </p:txBody>
              </p:sp>
            </p:grpSp>
            <p:grpSp>
              <p:nvGrpSpPr>
                <p:cNvPr id="15" name="Group 38"/>
                <p:cNvGrpSpPr>
                  <a:grpSpLocks/>
                </p:cNvGrpSpPr>
                <p:nvPr/>
              </p:nvGrpSpPr>
              <p:grpSpPr bwMode="auto">
                <a:xfrm>
                  <a:off x="2356" y="2855"/>
                  <a:ext cx="1106" cy="625"/>
                  <a:chOff x="355" y="2860"/>
                  <a:chExt cx="1106" cy="625"/>
                </a:xfrm>
              </p:grpSpPr>
              <p:sp>
                <p:nvSpPr>
                  <p:cNvPr id="198" name="Freeform 39"/>
                  <p:cNvSpPr>
                    <a:spLocks/>
                  </p:cNvSpPr>
                  <p:nvPr/>
                </p:nvSpPr>
                <p:spPr bwMode="auto">
                  <a:xfrm>
                    <a:off x="355" y="2860"/>
                    <a:ext cx="569" cy="335"/>
                  </a:xfrm>
                  <a:custGeom>
                    <a:avLst/>
                    <a:gdLst>
                      <a:gd name="T0" fmla="*/ 0 w 569"/>
                      <a:gd name="T1" fmla="*/ 0 h 335"/>
                      <a:gd name="T2" fmla="*/ 301 w 569"/>
                      <a:gd name="T3" fmla="*/ 60 h 335"/>
                      <a:gd name="T4" fmla="*/ 569 w 569"/>
                      <a:gd name="T5" fmla="*/ 335 h 335"/>
                      <a:gd name="T6" fmla="*/ 0 60000 65536"/>
                      <a:gd name="T7" fmla="*/ 0 60000 65536"/>
                      <a:gd name="T8" fmla="*/ 0 60000 65536"/>
                      <a:gd name="T9" fmla="*/ 0 w 569"/>
                      <a:gd name="T10" fmla="*/ 0 h 335"/>
                      <a:gd name="T11" fmla="*/ 569 w 569"/>
                      <a:gd name="T12" fmla="*/ 335 h 335"/>
                    </a:gdLst>
                    <a:ahLst/>
                    <a:cxnLst>
                      <a:cxn ang="T6">
                        <a:pos x="T0" y="T1"/>
                      </a:cxn>
                      <a:cxn ang="T7">
                        <a:pos x="T2" y="T3"/>
                      </a:cxn>
                      <a:cxn ang="T8">
                        <a:pos x="T4" y="T5"/>
                      </a:cxn>
                    </a:cxnLst>
                    <a:rect l="T9" t="T10" r="T11" b="T12"/>
                    <a:pathLst>
                      <a:path w="569" h="335">
                        <a:moveTo>
                          <a:pt x="0" y="0"/>
                        </a:moveTo>
                        <a:cubicBezTo>
                          <a:pt x="103" y="2"/>
                          <a:pt x="206" y="4"/>
                          <a:pt x="301" y="60"/>
                        </a:cubicBezTo>
                        <a:cubicBezTo>
                          <a:pt x="396" y="116"/>
                          <a:pt x="482" y="225"/>
                          <a:pt x="569" y="335"/>
                        </a:cubicBezTo>
                      </a:path>
                    </a:pathLst>
                  </a:custGeom>
                  <a:noFill/>
                  <a:ln w="28575">
                    <a:solidFill>
                      <a:srgbClr val="FF0000"/>
                    </a:solidFill>
                    <a:round/>
                    <a:headEnd/>
                    <a:tailEnd/>
                  </a:ln>
                </p:spPr>
                <p:txBody>
                  <a:bodyPr/>
                  <a:lstStyle/>
                  <a:p>
                    <a:endParaRPr lang="en-US"/>
                  </a:p>
                </p:txBody>
              </p:sp>
              <p:sp>
                <p:nvSpPr>
                  <p:cNvPr id="199" name="Freeform 40"/>
                  <p:cNvSpPr>
                    <a:spLocks/>
                  </p:cNvSpPr>
                  <p:nvPr/>
                </p:nvSpPr>
                <p:spPr bwMode="auto">
                  <a:xfrm flipH="1" flipV="1">
                    <a:off x="892" y="3150"/>
                    <a:ext cx="569" cy="335"/>
                  </a:xfrm>
                  <a:custGeom>
                    <a:avLst/>
                    <a:gdLst>
                      <a:gd name="T0" fmla="*/ 0 w 569"/>
                      <a:gd name="T1" fmla="*/ 0 h 335"/>
                      <a:gd name="T2" fmla="*/ 301 w 569"/>
                      <a:gd name="T3" fmla="*/ 60 h 335"/>
                      <a:gd name="T4" fmla="*/ 569 w 569"/>
                      <a:gd name="T5" fmla="*/ 335 h 335"/>
                      <a:gd name="T6" fmla="*/ 0 60000 65536"/>
                      <a:gd name="T7" fmla="*/ 0 60000 65536"/>
                      <a:gd name="T8" fmla="*/ 0 60000 65536"/>
                      <a:gd name="T9" fmla="*/ 0 w 569"/>
                      <a:gd name="T10" fmla="*/ 0 h 335"/>
                      <a:gd name="T11" fmla="*/ 569 w 569"/>
                      <a:gd name="T12" fmla="*/ 335 h 335"/>
                    </a:gdLst>
                    <a:ahLst/>
                    <a:cxnLst>
                      <a:cxn ang="T6">
                        <a:pos x="T0" y="T1"/>
                      </a:cxn>
                      <a:cxn ang="T7">
                        <a:pos x="T2" y="T3"/>
                      </a:cxn>
                      <a:cxn ang="T8">
                        <a:pos x="T4" y="T5"/>
                      </a:cxn>
                    </a:cxnLst>
                    <a:rect l="T9" t="T10" r="T11" b="T12"/>
                    <a:pathLst>
                      <a:path w="569" h="335">
                        <a:moveTo>
                          <a:pt x="0" y="0"/>
                        </a:moveTo>
                        <a:cubicBezTo>
                          <a:pt x="103" y="2"/>
                          <a:pt x="206" y="4"/>
                          <a:pt x="301" y="60"/>
                        </a:cubicBezTo>
                        <a:cubicBezTo>
                          <a:pt x="396" y="116"/>
                          <a:pt x="482" y="225"/>
                          <a:pt x="569" y="335"/>
                        </a:cubicBezTo>
                      </a:path>
                    </a:pathLst>
                  </a:custGeom>
                  <a:noFill/>
                  <a:ln w="28575">
                    <a:solidFill>
                      <a:srgbClr val="FF0000"/>
                    </a:solidFill>
                    <a:round/>
                    <a:headEnd/>
                    <a:tailEnd/>
                  </a:ln>
                </p:spPr>
                <p:txBody>
                  <a:bodyPr/>
                  <a:lstStyle/>
                  <a:p>
                    <a:endParaRPr lang="en-US"/>
                  </a:p>
                </p:txBody>
              </p:sp>
            </p:grpSp>
            <p:grpSp>
              <p:nvGrpSpPr>
                <p:cNvPr id="16" name="Group 41"/>
                <p:cNvGrpSpPr>
                  <a:grpSpLocks/>
                </p:cNvGrpSpPr>
                <p:nvPr/>
              </p:nvGrpSpPr>
              <p:grpSpPr bwMode="auto">
                <a:xfrm flipV="1">
                  <a:off x="3356" y="2862"/>
                  <a:ext cx="1106" cy="625"/>
                  <a:chOff x="355" y="2860"/>
                  <a:chExt cx="1106" cy="625"/>
                </a:xfrm>
              </p:grpSpPr>
              <p:sp>
                <p:nvSpPr>
                  <p:cNvPr id="196" name="Freeform 42"/>
                  <p:cNvSpPr>
                    <a:spLocks/>
                  </p:cNvSpPr>
                  <p:nvPr/>
                </p:nvSpPr>
                <p:spPr bwMode="auto">
                  <a:xfrm>
                    <a:off x="355" y="2860"/>
                    <a:ext cx="569" cy="335"/>
                  </a:xfrm>
                  <a:custGeom>
                    <a:avLst/>
                    <a:gdLst>
                      <a:gd name="T0" fmla="*/ 0 w 569"/>
                      <a:gd name="T1" fmla="*/ 0 h 335"/>
                      <a:gd name="T2" fmla="*/ 301 w 569"/>
                      <a:gd name="T3" fmla="*/ 60 h 335"/>
                      <a:gd name="T4" fmla="*/ 569 w 569"/>
                      <a:gd name="T5" fmla="*/ 335 h 335"/>
                      <a:gd name="T6" fmla="*/ 0 60000 65536"/>
                      <a:gd name="T7" fmla="*/ 0 60000 65536"/>
                      <a:gd name="T8" fmla="*/ 0 60000 65536"/>
                      <a:gd name="T9" fmla="*/ 0 w 569"/>
                      <a:gd name="T10" fmla="*/ 0 h 335"/>
                      <a:gd name="T11" fmla="*/ 569 w 569"/>
                      <a:gd name="T12" fmla="*/ 335 h 335"/>
                    </a:gdLst>
                    <a:ahLst/>
                    <a:cxnLst>
                      <a:cxn ang="T6">
                        <a:pos x="T0" y="T1"/>
                      </a:cxn>
                      <a:cxn ang="T7">
                        <a:pos x="T2" y="T3"/>
                      </a:cxn>
                      <a:cxn ang="T8">
                        <a:pos x="T4" y="T5"/>
                      </a:cxn>
                    </a:cxnLst>
                    <a:rect l="T9" t="T10" r="T11" b="T12"/>
                    <a:pathLst>
                      <a:path w="569" h="335">
                        <a:moveTo>
                          <a:pt x="0" y="0"/>
                        </a:moveTo>
                        <a:cubicBezTo>
                          <a:pt x="103" y="2"/>
                          <a:pt x="206" y="4"/>
                          <a:pt x="301" y="60"/>
                        </a:cubicBezTo>
                        <a:cubicBezTo>
                          <a:pt x="396" y="116"/>
                          <a:pt x="482" y="225"/>
                          <a:pt x="569" y="335"/>
                        </a:cubicBezTo>
                      </a:path>
                    </a:pathLst>
                  </a:custGeom>
                  <a:noFill/>
                  <a:ln w="28575">
                    <a:solidFill>
                      <a:srgbClr val="FF0000"/>
                    </a:solidFill>
                    <a:round/>
                    <a:headEnd/>
                    <a:tailEnd/>
                  </a:ln>
                </p:spPr>
                <p:txBody>
                  <a:bodyPr/>
                  <a:lstStyle/>
                  <a:p>
                    <a:endParaRPr lang="en-US"/>
                  </a:p>
                </p:txBody>
              </p:sp>
              <p:sp>
                <p:nvSpPr>
                  <p:cNvPr id="197" name="Freeform 43"/>
                  <p:cNvSpPr>
                    <a:spLocks/>
                  </p:cNvSpPr>
                  <p:nvPr/>
                </p:nvSpPr>
                <p:spPr bwMode="auto">
                  <a:xfrm flipH="1" flipV="1">
                    <a:off x="892" y="3150"/>
                    <a:ext cx="569" cy="335"/>
                  </a:xfrm>
                  <a:custGeom>
                    <a:avLst/>
                    <a:gdLst>
                      <a:gd name="T0" fmla="*/ 0 w 569"/>
                      <a:gd name="T1" fmla="*/ 0 h 335"/>
                      <a:gd name="T2" fmla="*/ 301 w 569"/>
                      <a:gd name="T3" fmla="*/ 60 h 335"/>
                      <a:gd name="T4" fmla="*/ 569 w 569"/>
                      <a:gd name="T5" fmla="*/ 335 h 335"/>
                      <a:gd name="T6" fmla="*/ 0 60000 65536"/>
                      <a:gd name="T7" fmla="*/ 0 60000 65536"/>
                      <a:gd name="T8" fmla="*/ 0 60000 65536"/>
                      <a:gd name="T9" fmla="*/ 0 w 569"/>
                      <a:gd name="T10" fmla="*/ 0 h 335"/>
                      <a:gd name="T11" fmla="*/ 569 w 569"/>
                      <a:gd name="T12" fmla="*/ 335 h 335"/>
                    </a:gdLst>
                    <a:ahLst/>
                    <a:cxnLst>
                      <a:cxn ang="T6">
                        <a:pos x="T0" y="T1"/>
                      </a:cxn>
                      <a:cxn ang="T7">
                        <a:pos x="T2" y="T3"/>
                      </a:cxn>
                      <a:cxn ang="T8">
                        <a:pos x="T4" y="T5"/>
                      </a:cxn>
                    </a:cxnLst>
                    <a:rect l="T9" t="T10" r="T11" b="T12"/>
                    <a:pathLst>
                      <a:path w="569" h="335">
                        <a:moveTo>
                          <a:pt x="0" y="0"/>
                        </a:moveTo>
                        <a:cubicBezTo>
                          <a:pt x="103" y="2"/>
                          <a:pt x="206" y="4"/>
                          <a:pt x="301" y="60"/>
                        </a:cubicBezTo>
                        <a:cubicBezTo>
                          <a:pt x="396" y="116"/>
                          <a:pt x="482" y="225"/>
                          <a:pt x="569" y="335"/>
                        </a:cubicBezTo>
                      </a:path>
                    </a:pathLst>
                  </a:custGeom>
                  <a:noFill/>
                  <a:ln w="28575">
                    <a:solidFill>
                      <a:srgbClr val="FF0000"/>
                    </a:solidFill>
                    <a:round/>
                    <a:headEnd/>
                    <a:tailEnd/>
                  </a:ln>
                </p:spPr>
                <p:txBody>
                  <a:bodyPr/>
                  <a:lstStyle/>
                  <a:p>
                    <a:endParaRPr lang="en-US"/>
                  </a:p>
                </p:txBody>
              </p:sp>
            </p:grpSp>
            <p:grpSp>
              <p:nvGrpSpPr>
                <p:cNvPr id="17" name="Group 44"/>
                <p:cNvGrpSpPr>
                  <a:grpSpLocks/>
                </p:cNvGrpSpPr>
                <p:nvPr/>
              </p:nvGrpSpPr>
              <p:grpSpPr bwMode="auto">
                <a:xfrm>
                  <a:off x="4356" y="2862"/>
                  <a:ext cx="1106" cy="625"/>
                  <a:chOff x="355" y="2860"/>
                  <a:chExt cx="1106" cy="625"/>
                </a:xfrm>
              </p:grpSpPr>
              <p:sp>
                <p:nvSpPr>
                  <p:cNvPr id="194" name="Freeform 45"/>
                  <p:cNvSpPr>
                    <a:spLocks/>
                  </p:cNvSpPr>
                  <p:nvPr/>
                </p:nvSpPr>
                <p:spPr bwMode="auto">
                  <a:xfrm>
                    <a:off x="355" y="2860"/>
                    <a:ext cx="569" cy="335"/>
                  </a:xfrm>
                  <a:custGeom>
                    <a:avLst/>
                    <a:gdLst>
                      <a:gd name="T0" fmla="*/ 0 w 569"/>
                      <a:gd name="T1" fmla="*/ 0 h 335"/>
                      <a:gd name="T2" fmla="*/ 301 w 569"/>
                      <a:gd name="T3" fmla="*/ 60 h 335"/>
                      <a:gd name="T4" fmla="*/ 569 w 569"/>
                      <a:gd name="T5" fmla="*/ 335 h 335"/>
                      <a:gd name="T6" fmla="*/ 0 60000 65536"/>
                      <a:gd name="T7" fmla="*/ 0 60000 65536"/>
                      <a:gd name="T8" fmla="*/ 0 60000 65536"/>
                      <a:gd name="T9" fmla="*/ 0 w 569"/>
                      <a:gd name="T10" fmla="*/ 0 h 335"/>
                      <a:gd name="T11" fmla="*/ 569 w 569"/>
                      <a:gd name="T12" fmla="*/ 335 h 335"/>
                    </a:gdLst>
                    <a:ahLst/>
                    <a:cxnLst>
                      <a:cxn ang="T6">
                        <a:pos x="T0" y="T1"/>
                      </a:cxn>
                      <a:cxn ang="T7">
                        <a:pos x="T2" y="T3"/>
                      </a:cxn>
                      <a:cxn ang="T8">
                        <a:pos x="T4" y="T5"/>
                      </a:cxn>
                    </a:cxnLst>
                    <a:rect l="T9" t="T10" r="T11" b="T12"/>
                    <a:pathLst>
                      <a:path w="569" h="335">
                        <a:moveTo>
                          <a:pt x="0" y="0"/>
                        </a:moveTo>
                        <a:cubicBezTo>
                          <a:pt x="103" y="2"/>
                          <a:pt x="206" y="4"/>
                          <a:pt x="301" y="60"/>
                        </a:cubicBezTo>
                        <a:cubicBezTo>
                          <a:pt x="396" y="116"/>
                          <a:pt x="482" y="225"/>
                          <a:pt x="569" y="335"/>
                        </a:cubicBezTo>
                      </a:path>
                    </a:pathLst>
                  </a:custGeom>
                  <a:noFill/>
                  <a:ln w="28575">
                    <a:solidFill>
                      <a:srgbClr val="FF0000"/>
                    </a:solidFill>
                    <a:round/>
                    <a:headEnd/>
                    <a:tailEnd/>
                  </a:ln>
                </p:spPr>
                <p:txBody>
                  <a:bodyPr/>
                  <a:lstStyle/>
                  <a:p>
                    <a:endParaRPr lang="en-US"/>
                  </a:p>
                </p:txBody>
              </p:sp>
              <p:sp>
                <p:nvSpPr>
                  <p:cNvPr id="195" name="Freeform 46"/>
                  <p:cNvSpPr>
                    <a:spLocks/>
                  </p:cNvSpPr>
                  <p:nvPr/>
                </p:nvSpPr>
                <p:spPr bwMode="auto">
                  <a:xfrm flipH="1" flipV="1">
                    <a:off x="892" y="3150"/>
                    <a:ext cx="569" cy="335"/>
                  </a:xfrm>
                  <a:custGeom>
                    <a:avLst/>
                    <a:gdLst>
                      <a:gd name="T0" fmla="*/ 0 w 569"/>
                      <a:gd name="T1" fmla="*/ 0 h 335"/>
                      <a:gd name="T2" fmla="*/ 301 w 569"/>
                      <a:gd name="T3" fmla="*/ 60 h 335"/>
                      <a:gd name="T4" fmla="*/ 569 w 569"/>
                      <a:gd name="T5" fmla="*/ 335 h 335"/>
                      <a:gd name="T6" fmla="*/ 0 60000 65536"/>
                      <a:gd name="T7" fmla="*/ 0 60000 65536"/>
                      <a:gd name="T8" fmla="*/ 0 60000 65536"/>
                      <a:gd name="T9" fmla="*/ 0 w 569"/>
                      <a:gd name="T10" fmla="*/ 0 h 335"/>
                      <a:gd name="T11" fmla="*/ 569 w 569"/>
                      <a:gd name="T12" fmla="*/ 335 h 335"/>
                    </a:gdLst>
                    <a:ahLst/>
                    <a:cxnLst>
                      <a:cxn ang="T6">
                        <a:pos x="T0" y="T1"/>
                      </a:cxn>
                      <a:cxn ang="T7">
                        <a:pos x="T2" y="T3"/>
                      </a:cxn>
                      <a:cxn ang="T8">
                        <a:pos x="T4" y="T5"/>
                      </a:cxn>
                    </a:cxnLst>
                    <a:rect l="T9" t="T10" r="T11" b="T12"/>
                    <a:pathLst>
                      <a:path w="569" h="335">
                        <a:moveTo>
                          <a:pt x="0" y="0"/>
                        </a:moveTo>
                        <a:cubicBezTo>
                          <a:pt x="103" y="2"/>
                          <a:pt x="206" y="4"/>
                          <a:pt x="301" y="60"/>
                        </a:cubicBezTo>
                        <a:cubicBezTo>
                          <a:pt x="396" y="116"/>
                          <a:pt x="482" y="225"/>
                          <a:pt x="569" y="335"/>
                        </a:cubicBezTo>
                      </a:path>
                    </a:pathLst>
                  </a:custGeom>
                  <a:noFill/>
                  <a:ln w="28575">
                    <a:solidFill>
                      <a:srgbClr val="FF0000"/>
                    </a:solidFill>
                    <a:round/>
                    <a:headEnd/>
                    <a:tailEnd/>
                  </a:ln>
                </p:spPr>
                <p:txBody>
                  <a:bodyPr/>
                  <a:lstStyle/>
                  <a:p>
                    <a:endParaRPr lang="en-US"/>
                  </a:p>
                </p:txBody>
              </p:sp>
            </p:grpSp>
          </p:grpSp>
        </p:grpSp>
        <p:sp>
          <p:nvSpPr>
            <p:cNvPr id="186" name="Line 47"/>
            <p:cNvSpPr>
              <a:spLocks noChangeShapeType="1"/>
            </p:cNvSpPr>
            <p:nvPr/>
          </p:nvSpPr>
          <p:spPr bwMode="auto">
            <a:xfrm flipH="1">
              <a:off x="6750402" y="2475121"/>
              <a:ext cx="69923" cy="81398"/>
            </a:xfrm>
            <a:prstGeom prst="line">
              <a:avLst/>
            </a:prstGeom>
            <a:noFill/>
            <a:ln w="28575">
              <a:solidFill>
                <a:srgbClr val="FF0000"/>
              </a:solidFill>
              <a:round/>
              <a:headEnd/>
              <a:tailEnd type="triangle" w="med" len="sm"/>
            </a:ln>
          </p:spPr>
          <p:txBody>
            <a:bodyPr bIns="0"/>
            <a:lstStyle/>
            <a:p>
              <a:endParaRPr lang="en-US"/>
            </a:p>
          </p:txBody>
        </p:sp>
      </p:grpSp>
      <p:pic>
        <p:nvPicPr>
          <p:cNvPr id="216" name="Immagine 215" descr="scheme.tif"/>
          <p:cNvPicPr>
            <a:picLocks noChangeAspect="1"/>
          </p:cNvPicPr>
          <p:nvPr/>
        </p:nvPicPr>
        <p:blipFill rotWithShape="1">
          <a:blip r:embed="rId3" cstate="print"/>
          <a:srcRect l="62035" b="30397"/>
          <a:stretch/>
        </p:blipFill>
        <p:spPr>
          <a:xfrm>
            <a:off x="2867861" y="1146363"/>
            <a:ext cx="1644516" cy="1247769"/>
          </a:xfrm>
          <a:prstGeom prst="rect">
            <a:avLst/>
          </a:prstGeom>
        </p:spPr>
      </p:pic>
      <p:sp>
        <p:nvSpPr>
          <p:cNvPr id="217" name="Line 8"/>
          <p:cNvSpPr>
            <a:spLocks noChangeShapeType="1"/>
          </p:cNvSpPr>
          <p:nvPr/>
        </p:nvSpPr>
        <p:spPr bwMode="auto">
          <a:xfrm flipH="1">
            <a:off x="2218246" y="3394196"/>
            <a:ext cx="899554" cy="0"/>
          </a:xfrm>
          <a:prstGeom prst="line">
            <a:avLst/>
          </a:prstGeom>
          <a:noFill/>
          <a:ln w="25400">
            <a:solidFill>
              <a:srgbClr val="000000"/>
            </a:solidFill>
            <a:round/>
            <a:headEnd/>
            <a:tailEnd/>
          </a:ln>
        </p:spPr>
        <p:txBody>
          <a:bodyPr bIns="0"/>
          <a:lstStyle/>
          <a:p>
            <a:endParaRPr lang="en-US"/>
          </a:p>
        </p:txBody>
      </p:sp>
      <p:sp>
        <p:nvSpPr>
          <p:cNvPr id="320" name="Line 6"/>
          <p:cNvSpPr>
            <a:spLocks noChangeAspect="1" noChangeShapeType="1"/>
          </p:cNvSpPr>
          <p:nvPr/>
        </p:nvSpPr>
        <p:spPr bwMode="auto">
          <a:xfrm>
            <a:off x="5347459" y="2445637"/>
            <a:ext cx="0" cy="178467"/>
          </a:xfrm>
          <a:prstGeom prst="line">
            <a:avLst/>
          </a:prstGeom>
          <a:noFill/>
          <a:ln w="25400">
            <a:solidFill>
              <a:srgbClr val="000000"/>
            </a:solidFill>
            <a:round/>
            <a:headEnd/>
            <a:tailEnd/>
          </a:ln>
        </p:spPr>
        <p:txBody>
          <a:bodyPr bIns="0"/>
          <a:lstStyle/>
          <a:p>
            <a:endParaRPr lang="en-US"/>
          </a:p>
        </p:txBody>
      </p:sp>
      <p:sp>
        <p:nvSpPr>
          <p:cNvPr id="321" name="Text Box 12"/>
          <p:cNvSpPr txBox="1">
            <a:spLocks noChangeAspect="1" noChangeArrowheads="1"/>
          </p:cNvSpPr>
          <p:nvPr/>
        </p:nvSpPr>
        <p:spPr bwMode="auto">
          <a:xfrm>
            <a:off x="4860032" y="2221951"/>
            <a:ext cx="592809" cy="259972"/>
          </a:xfrm>
          <a:prstGeom prst="rect">
            <a:avLst/>
          </a:prstGeom>
          <a:noFill/>
          <a:ln w="9525">
            <a:noFill/>
            <a:miter lim="800000"/>
            <a:headEnd/>
            <a:tailEnd/>
          </a:ln>
        </p:spPr>
        <p:txBody>
          <a:bodyPr lIns="95782" tIns="47891" rIns="95782" bIns="0">
            <a:spAutoFit/>
          </a:bodyPr>
          <a:lstStyle/>
          <a:p>
            <a:pPr defTabSz="957263" eaLnBrk="0" hangingPunct="0">
              <a:spcBef>
                <a:spcPct val="20000"/>
              </a:spcBef>
              <a:buClr>
                <a:schemeClr val="accent1"/>
              </a:buClr>
            </a:pPr>
            <a:r>
              <a:rPr kumimoji="1" lang="en-US" sz="2000" b="1" dirty="0">
                <a:solidFill>
                  <a:srgbClr val="000000"/>
                </a:solidFill>
                <a:cs typeface="Times New Roman" pitchFamily="18" charset="0"/>
              </a:rPr>
              <a:t> V</a:t>
            </a:r>
            <a:r>
              <a:rPr kumimoji="1" lang="en-US" sz="2000" b="1" baseline="-25000" dirty="0">
                <a:solidFill>
                  <a:srgbClr val="000000"/>
                </a:solidFill>
                <a:cs typeface="Times New Roman" pitchFamily="18" charset="0"/>
              </a:rPr>
              <a:t>B</a:t>
            </a:r>
          </a:p>
        </p:txBody>
      </p:sp>
      <p:grpSp>
        <p:nvGrpSpPr>
          <p:cNvPr id="18" name="Group 213"/>
          <p:cNvGrpSpPr>
            <a:grpSpLocks noChangeAspect="1"/>
          </p:cNvGrpSpPr>
          <p:nvPr/>
        </p:nvGrpSpPr>
        <p:grpSpPr bwMode="auto">
          <a:xfrm>
            <a:off x="7370677" y="1589326"/>
            <a:ext cx="200169" cy="361869"/>
            <a:chOff x="3326" y="2056"/>
            <a:chExt cx="245" cy="448"/>
          </a:xfrm>
        </p:grpSpPr>
        <p:sp>
          <p:nvSpPr>
            <p:cNvPr id="414" name="Line 25"/>
            <p:cNvSpPr>
              <a:spLocks noChangeAspect="1" noChangeShapeType="1"/>
            </p:cNvSpPr>
            <p:nvPr/>
          </p:nvSpPr>
          <p:spPr bwMode="auto">
            <a:xfrm rot="5400000" flipV="1">
              <a:off x="3466" y="2037"/>
              <a:ext cx="85" cy="123"/>
            </a:xfrm>
            <a:prstGeom prst="line">
              <a:avLst/>
            </a:prstGeom>
            <a:noFill/>
            <a:ln w="25400">
              <a:solidFill>
                <a:srgbClr val="000000"/>
              </a:solidFill>
              <a:round/>
              <a:headEnd/>
              <a:tailEnd/>
            </a:ln>
          </p:spPr>
          <p:txBody>
            <a:bodyPr bIns="0"/>
            <a:lstStyle/>
            <a:p>
              <a:endParaRPr lang="en-US"/>
            </a:p>
          </p:txBody>
        </p:sp>
        <p:sp>
          <p:nvSpPr>
            <p:cNvPr id="415" name="Line 26"/>
            <p:cNvSpPr>
              <a:spLocks noChangeAspect="1" noChangeShapeType="1"/>
            </p:cNvSpPr>
            <p:nvPr/>
          </p:nvSpPr>
          <p:spPr bwMode="auto">
            <a:xfrm rot="5400000">
              <a:off x="3421" y="2046"/>
              <a:ext cx="56" cy="245"/>
            </a:xfrm>
            <a:prstGeom prst="line">
              <a:avLst/>
            </a:prstGeom>
            <a:noFill/>
            <a:ln w="25400">
              <a:solidFill>
                <a:srgbClr val="000000"/>
              </a:solidFill>
              <a:round/>
              <a:headEnd/>
              <a:tailEnd/>
            </a:ln>
          </p:spPr>
          <p:txBody>
            <a:bodyPr bIns="0"/>
            <a:lstStyle/>
            <a:p>
              <a:endParaRPr lang="en-US"/>
            </a:p>
          </p:txBody>
        </p:sp>
        <p:sp>
          <p:nvSpPr>
            <p:cNvPr id="416" name="Line 27"/>
            <p:cNvSpPr>
              <a:spLocks noChangeAspect="1" noChangeShapeType="1"/>
            </p:cNvSpPr>
            <p:nvPr/>
          </p:nvSpPr>
          <p:spPr bwMode="auto">
            <a:xfrm rot="5400000" flipV="1">
              <a:off x="3419" y="2105"/>
              <a:ext cx="57" cy="244"/>
            </a:xfrm>
            <a:prstGeom prst="line">
              <a:avLst/>
            </a:prstGeom>
            <a:noFill/>
            <a:ln w="25400">
              <a:solidFill>
                <a:srgbClr val="000000"/>
              </a:solidFill>
              <a:round/>
              <a:headEnd/>
              <a:tailEnd/>
            </a:ln>
          </p:spPr>
          <p:txBody>
            <a:bodyPr bIns="0"/>
            <a:lstStyle/>
            <a:p>
              <a:endParaRPr lang="en-US"/>
            </a:p>
          </p:txBody>
        </p:sp>
        <p:sp>
          <p:nvSpPr>
            <p:cNvPr id="417" name="Line 28"/>
            <p:cNvSpPr>
              <a:spLocks noChangeAspect="1" noChangeShapeType="1"/>
            </p:cNvSpPr>
            <p:nvPr/>
          </p:nvSpPr>
          <p:spPr bwMode="auto">
            <a:xfrm rot="5400000">
              <a:off x="3419" y="2162"/>
              <a:ext cx="57" cy="244"/>
            </a:xfrm>
            <a:prstGeom prst="line">
              <a:avLst/>
            </a:prstGeom>
            <a:noFill/>
            <a:ln w="25400">
              <a:solidFill>
                <a:srgbClr val="000000"/>
              </a:solidFill>
              <a:round/>
              <a:headEnd/>
              <a:tailEnd/>
            </a:ln>
          </p:spPr>
          <p:txBody>
            <a:bodyPr bIns="0"/>
            <a:lstStyle/>
            <a:p>
              <a:endParaRPr lang="en-US"/>
            </a:p>
          </p:txBody>
        </p:sp>
        <p:sp>
          <p:nvSpPr>
            <p:cNvPr id="418" name="Line 29"/>
            <p:cNvSpPr>
              <a:spLocks noChangeAspect="1" noChangeShapeType="1"/>
            </p:cNvSpPr>
            <p:nvPr/>
          </p:nvSpPr>
          <p:spPr bwMode="auto">
            <a:xfrm rot="5400000" flipV="1">
              <a:off x="3421" y="2216"/>
              <a:ext cx="56" cy="245"/>
            </a:xfrm>
            <a:prstGeom prst="line">
              <a:avLst/>
            </a:prstGeom>
            <a:noFill/>
            <a:ln w="25400">
              <a:solidFill>
                <a:srgbClr val="000000"/>
              </a:solidFill>
              <a:round/>
              <a:headEnd/>
              <a:tailEnd/>
            </a:ln>
          </p:spPr>
          <p:txBody>
            <a:bodyPr bIns="0"/>
            <a:lstStyle/>
            <a:p>
              <a:endParaRPr lang="en-US"/>
            </a:p>
          </p:txBody>
        </p:sp>
        <p:sp>
          <p:nvSpPr>
            <p:cNvPr id="419" name="Line 30"/>
            <p:cNvSpPr>
              <a:spLocks noChangeAspect="1" noChangeShapeType="1"/>
            </p:cNvSpPr>
            <p:nvPr/>
          </p:nvSpPr>
          <p:spPr bwMode="auto">
            <a:xfrm rot="5400000">
              <a:off x="3421" y="2273"/>
              <a:ext cx="56" cy="245"/>
            </a:xfrm>
            <a:prstGeom prst="line">
              <a:avLst/>
            </a:prstGeom>
            <a:noFill/>
            <a:ln w="25400">
              <a:solidFill>
                <a:srgbClr val="000000"/>
              </a:solidFill>
              <a:round/>
              <a:headEnd/>
              <a:tailEnd/>
            </a:ln>
          </p:spPr>
          <p:txBody>
            <a:bodyPr bIns="0"/>
            <a:lstStyle/>
            <a:p>
              <a:endParaRPr lang="en-US"/>
            </a:p>
          </p:txBody>
        </p:sp>
        <p:sp>
          <p:nvSpPr>
            <p:cNvPr id="420" name="Line 31"/>
            <p:cNvSpPr>
              <a:spLocks noChangeAspect="1" noChangeShapeType="1"/>
            </p:cNvSpPr>
            <p:nvPr/>
          </p:nvSpPr>
          <p:spPr bwMode="auto">
            <a:xfrm rot="5400000" flipV="1">
              <a:off x="3349" y="2401"/>
              <a:ext cx="85" cy="122"/>
            </a:xfrm>
            <a:prstGeom prst="line">
              <a:avLst/>
            </a:prstGeom>
            <a:noFill/>
            <a:ln w="25400">
              <a:solidFill>
                <a:srgbClr val="000000"/>
              </a:solidFill>
              <a:round/>
              <a:headEnd/>
              <a:tailEnd/>
            </a:ln>
          </p:spPr>
          <p:txBody>
            <a:bodyPr bIns="0"/>
            <a:lstStyle/>
            <a:p>
              <a:endParaRPr lang="en-US"/>
            </a:p>
          </p:txBody>
        </p:sp>
      </p:grpSp>
      <p:sp>
        <p:nvSpPr>
          <p:cNvPr id="325" name="Line 701"/>
          <p:cNvSpPr>
            <a:spLocks noChangeAspect="1" noChangeShapeType="1"/>
          </p:cNvSpPr>
          <p:nvPr/>
        </p:nvSpPr>
        <p:spPr bwMode="auto">
          <a:xfrm>
            <a:off x="6398182" y="2664884"/>
            <a:ext cx="0" cy="764116"/>
          </a:xfrm>
          <a:prstGeom prst="line">
            <a:avLst/>
          </a:prstGeom>
          <a:noFill/>
          <a:ln w="25400">
            <a:solidFill>
              <a:schemeClr val="tx1"/>
            </a:solidFill>
            <a:round/>
            <a:headEnd/>
            <a:tailEnd/>
          </a:ln>
        </p:spPr>
        <p:txBody>
          <a:bodyPr bIns="0"/>
          <a:lstStyle/>
          <a:p>
            <a:endParaRPr lang="en-US"/>
          </a:p>
        </p:txBody>
      </p:sp>
      <p:sp>
        <p:nvSpPr>
          <p:cNvPr id="326" name="Rectangle 224"/>
          <p:cNvSpPr>
            <a:spLocks noChangeAspect="1" noChangeArrowheads="1"/>
          </p:cNvSpPr>
          <p:nvPr/>
        </p:nvSpPr>
        <p:spPr bwMode="auto">
          <a:xfrm rot="5400000">
            <a:off x="7554938" y="1686182"/>
            <a:ext cx="430620" cy="228240"/>
          </a:xfrm>
          <a:prstGeom prst="rect">
            <a:avLst/>
          </a:prstGeom>
          <a:noFill/>
          <a:ln w="9525">
            <a:noFill/>
            <a:miter lim="800000"/>
            <a:headEnd/>
            <a:tailEnd/>
          </a:ln>
        </p:spPr>
        <p:txBody>
          <a:bodyPr wrap="none" lIns="0" tIns="0" rIns="0" bIns="0">
            <a:spAutoFit/>
          </a:bodyPr>
          <a:lstStyle/>
          <a:p>
            <a:pPr defTabSz="957263">
              <a:spcBef>
                <a:spcPct val="20000"/>
              </a:spcBef>
              <a:buClr>
                <a:schemeClr val="accent1"/>
              </a:buClr>
            </a:pPr>
            <a:r>
              <a:rPr lang="en-US" sz="2000" b="1" dirty="0">
                <a:solidFill>
                  <a:srgbClr val="000000"/>
                </a:solidFill>
                <a:cs typeface="Times New Roman" pitchFamily="18" charset="0"/>
              </a:rPr>
              <a:t>R</a:t>
            </a:r>
            <a:r>
              <a:rPr lang="en-US" sz="2000" b="1" baseline="-25000" dirty="0">
                <a:solidFill>
                  <a:srgbClr val="000000"/>
                </a:solidFill>
                <a:cs typeface="Times New Roman" pitchFamily="18" charset="0"/>
              </a:rPr>
              <a:t>out</a:t>
            </a:r>
            <a:r>
              <a:rPr lang="en-US" sz="2000" b="1" dirty="0">
                <a:solidFill>
                  <a:srgbClr val="000000"/>
                </a:solidFill>
                <a:cs typeface="Times New Roman" pitchFamily="18" charset="0"/>
              </a:rPr>
              <a:t>   </a:t>
            </a:r>
          </a:p>
        </p:txBody>
      </p:sp>
      <p:sp>
        <p:nvSpPr>
          <p:cNvPr id="327" name="Text Box 43"/>
          <p:cNvSpPr txBox="1">
            <a:spLocks noChangeAspect="1" noChangeArrowheads="1"/>
          </p:cNvSpPr>
          <p:nvPr/>
        </p:nvSpPr>
        <p:spPr bwMode="auto">
          <a:xfrm>
            <a:off x="4644008" y="1716048"/>
            <a:ext cx="824772" cy="356135"/>
          </a:xfrm>
          <a:prstGeom prst="rect">
            <a:avLst/>
          </a:prstGeom>
          <a:noFill/>
          <a:ln w="9525">
            <a:noFill/>
            <a:miter lim="800000"/>
            <a:headEnd/>
            <a:tailEnd/>
          </a:ln>
        </p:spPr>
        <p:txBody>
          <a:bodyPr wrap="square" lIns="95782" tIns="47891" rIns="95782" bIns="0">
            <a:spAutoFit/>
          </a:bodyPr>
          <a:lstStyle/>
          <a:p>
            <a:pPr algn="ctr" defTabSz="957263" eaLnBrk="0" hangingPunct="0">
              <a:spcBef>
                <a:spcPct val="20000"/>
              </a:spcBef>
              <a:buClr>
                <a:schemeClr val="accent1"/>
              </a:buClr>
            </a:pPr>
            <a:r>
              <a:rPr kumimoji="1" lang="en-US" sz="2000" b="1" dirty="0">
                <a:solidFill>
                  <a:srgbClr val="000000"/>
                </a:solidFill>
                <a:cs typeface="Times New Roman" pitchFamily="18" charset="0"/>
              </a:rPr>
              <a:t>R</a:t>
            </a:r>
            <a:r>
              <a:rPr kumimoji="1" lang="en-US" sz="2000" b="1" baseline="-25000" dirty="0">
                <a:solidFill>
                  <a:srgbClr val="000000"/>
                </a:solidFill>
                <a:cs typeface="Times New Roman" pitchFamily="18" charset="0"/>
              </a:rPr>
              <a:t>B</a:t>
            </a:r>
          </a:p>
        </p:txBody>
      </p:sp>
      <p:cxnSp>
        <p:nvCxnSpPr>
          <p:cNvPr id="328" name="Connettore 1 327"/>
          <p:cNvCxnSpPr/>
          <p:nvPr/>
        </p:nvCxnSpPr>
        <p:spPr>
          <a:xfrm>
            <a:off x="5197026" y="2340164"/>
            <a:ext cx="320397"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9" name="Connettore 1 328"/>
          <p:cNvCxnSpPr/>
          <p:nvPr/>
        </p:nvCxnSpPr>
        <p:spPr>
          <a:xfrm>
            <a:off x="5272367" y="2437929"/>
            <a:ext cx="160181"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330" name="Rectangle 225"/>
          <p:cNvSpPr>
            <a:spLocks noChangeAspect="1" noChangeArrowheads="1"/>
          </p:cNvSpPr>
          <p:nvPr/>
        </p:nvSpPr>
        <p:spPr bwMode="auto">
          <a:xfrm rot="5400000">
            <a:off x="5449471" y="2066523"/>
            <a:ext cx="247138" cy="273888"/>
          </a:xfrm>
          <a:prstGeom prst="rect">
            <a:avLst/>
          </a:prstGeom>
          <a:noFill/>
          <a:ln w="177800">
            <a:noFill/>
            <a:miter lim="800000"/>
            <a:headEnd/>
            <a:tailEnd/>
          </a:ln>
        </p:spPr>
        <p:txBody>
          <a:bodyPr wrap="none">
            <a:spAutoFit/>
          </a:bodyPr>
          <a:lstStyle/>
          <a:p>
            <a:pPr defTabSz="957263">
              <a:spcBef>
                <a:spcPct val="20000"/>
              </a:spcBef>
              <a:buClr>
                <a:schemeClr val="accent1"/>
              </a:buClr>
            </a:pPr>
            <a:r>
              <a:rPr kumimoji="1" lang="en-US" b="1" dirty="0">
                <a:solidFill>
                  <a:srgbClr val="000000"/>
                </a:solidFill>
                <a:cs typeface="Times New Roman" pitchFamily="18" charset="0"/>
              </a:rPr>
              <a:t>+</a:t>
            </a:r>
          </a:p>
        </p:txBody>
      </p:sp>
      <p:sp>
        <p:nvSpPr>
          <p:cNvPr id="331" name="Rectangle 226"/>
          <p:cNvSpPr>
            <a:spLocks noChangeAspect="1" noChangeArrowheads="1"/>
          </p:cNvSpPr>
          <p:nvPr/>
        </p:nvSpPr>
        <p:spPr bwMode="auto">
          <a:xfrm>
            <a:off x="5410696" y="2311540"/>
            <a:ext cx="192816" cy="247138"/>
          </a:xfrm>
          <a:prstGeom prst="rect">
            <a:avLst/>
          </a:prstGeom>
          <a:noFill/>
          <a:ln w="177800">
            <a:noFill/>
            <a:miter lim="800000"/>
            <a:headEnd/>
            <a:tailEnd/>
          </a:ln>
        </p:spPr>
        <p:txBody>
          <a:bodyPr wrap="none">
            <a:spAutoFit/>
          </a:bodyPr>
          <a:lstStyle/>
          <a:p>
            <a:pPr defTabSz="957263">
              <a:spcBef>
                <a:spcPct val="20000"/>
              </a:spcBef>
              <a:buClr>
                <a:schemeClr val="accent1"/>
              </a:buClr>
            </a:pPr>
            <a:r>
              <a:rPr kumimoji="1" lang="en-US" sz="1600" b="1" dirty="0">
                <a:solidFill>
                  <a:srgbClr val="000000"/>
                </a:solidFill>
                <a:cs typeface="Times New Roman" pitchFamily="18" charset="0"/>
              </a:rPr>
              <a:t>-</a:t>
            </a:r>
          </a:p>
        </p:txBody>
      </p:sp>
      <p:cxnSp>
        <p:nvCxnSpPr>
          <p:cNvPr id="332" name="Connettore 1 331"/>
          <p:cNvCxnSpPr/>
          <p:nvPr/>
        </p:nvCxnSpPr>
        <p:spPr>
          <a:xfrm>
            <a:off x="6535065" y="1595656"/>
            <a:ext cx="240271" cy="0"/>
          </a:xfrm>
          <a:prstGeom prst="line">
            <a:avLst/>
          </a:prstGeom>
          <a:ln w="38100">
            <a:solidFill>
              <a:schemeClr val="tx1"/>
            </a:solidFill>
          </a:ln>
          <a:scene3d>
            <a:camera prst="orthographicFront">
              <a:rot lat="0" lon="0" rev="54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333" name="Connettore 1 332"/>
          <p:cNvCxnSpPr/>
          <p:nvPr/>
        </p:nvCxnSpPr>
        <p:spPr>
          <a:xfrm>
            <a:off x="6456530" y="1595656"/>
            <a:ext cx="240271" cy="0"/>
          </a:xfrm>
          <a:prstGeom prst="line">
            <a:avLst/>
          </a:prstGeom>
          <a:ln w="38100">
            <a:solidFill>
              <a:schemeClr val="tx1"/>
            </a:solidFill>
          </a:ln>
          <a:scene3d>
            <a:camera prst="orthographicFront">
              <a:rot lat="0" lon="0" rev="5400000"/>
            </a:camera>
            <a:lightRig rig="threePt" dir="t"/>
          </a:scene3d>
        </p:spPr>
        <p:style>
          <a:lnRef idx="1">
            <a:schemeClr val="accent1"/>
          </a:lnRef>
          <a:fillRef idx="0">
            <a:schemeClr val="accent1"/>
          </a:fillRef>
          <a:effectRef idx="0">
            <a:schemeClr val="accent1"/>
          </a:effectRef>
          <a:fontRef idx="minor">
            <a:schemeClr val="tx1"/>
          </a:fontRef>
        </p:style>
      </p:cxnSp>
      <p:sp>
        <p:nvSpPr>
          <p:cNvPr id="335" name="Line 8"/>
          <p:cNvSpPr>
            <a:spLocks noChangeShapeType="1"/>
          </p:cNvSpPr>
          <p:nvPr/>
        </p:nvSpPr>
        <p:spPr bwMode="auto">
          <a:xfrm flipH="1">
            <a:off x="6297726" y="1595656"/>
            <a:ext cx="266968" cy="0"/>
          </a:xfrm>
          <a:prstGeom prst="line">
            <a:avLst/>
          </a:prstGeom>
          <a:noFill/>
          <a:ln w="25400">
            <a:solidFill>
              <a:srgbClr val="000000"/>
            </a:solidFill>
            <a:round/>
            <a:headEnd/>
            <a:tailEnd/>
          </a:ln>
        </p:spPr>
        <p:txBody>
          <a:bodyPr bIns="0"/>
          <a:lstStyle/>
          <a:p>
            <a:endParaRPr lang="en-US"/>
          </a:p>
        </p:txBody>
      </p:sp>
      <p:sp>
        <p:nvSpPr>
          <p:cNvPr id="336" name="Line 8"/>
          <p:cNvSpPr>
            <a:spLocks noChangeShapeType="1"/>
          </p:cNvSpPr>
          <p:nvPr/>
        </p:nvSpPr>
        <p:spPr bwMode="auto">
          <a:xfrm flipH="1">
            <a:off x="6661891" y="1595656"/>
            <a:ext cx="807643" cy="0"/>
          </a:xfrm>
          <a:prstGeom prst="line">
            <a:avLst/>
          </a:prstGeom>
          <a:noFill/>
          <a:ln w="25400">
            <a:solidFill>
              <a:srgbClr val="000000"/>
            </a:solidFill>
            <a:round/>
            <a:headEnd/>
            <a:tailEnd/>
          </a:ln>
        </p:spPr>
        <p:txBody>
          <a:bodyPr bIns="0"/>
          <a:lstStyle/>
          <a:p>
            <a:endParaRPr lang="en-US"/>
          </a:p>
        </p:txBody>
      </p:sp>
      <p:sp>
        <p:nvSpPr>
          <p:cNvPr id="337" name="Line 8"/>
          <p:cNvSpPr>
            <a:spLocks noChangeShapeType="1"/>
          </p:cNvSpPr>
          <p:nvPr/>
        </p:nvSpPr>
        <p:spPr bwMode="auto">
          <a:xfrm flipH="1">
            <a:off x="5355638" y="1597162"/>
            <a:ext cx="576000" cy="0"/>
          </a:xfrm>
          <a:prstGeom prst="line">
            <a:avLst/>
          </a:prstGeom>
          <a:noFill/>
          <a:ln w="25400">
            <a:solidFill>
              <a:srgbClr val="000000"/>
            </a:solidFill>
            <a:round/>
            <a:headEnd/>
            <a:tailEnd/>
          </a:ln>
        </p:spPr>
        <p:txBody>
          <a:bodyPr bIns="0"/>
          <a:lstStyle/>
          <a:p>
            <a:endParaRPr lang="en-US"/>
          </a:p>
        </p:txBody>
      </p:sp>
      <p:sp>
        <p:nvSpPr>
          <p:cNvPr id="338" name="Callout con freccia in giù 337"/>
          <p:cNvSpPr/>
          <p:nvPr/>
        </p:nvSpPr>
        <p:spPr>
          <a:xfrm>
            <a:off x="5886742" y="1432111"/>
            <a:ext cx="961191" cy="461860"/>
          </a:xfrm>
          <a:prstGeom prst="downArrowCallout">
            <a:avLst>
              <a:gd name="adj1" fmla="val 50000"/>
              <a:gd name="adj2" fmla="val 23027"/>
              <a:gd name="adj3" fmla="val 0"/>
              <a:gd name="adj4" fmla="val 64977"/>
            </a:avLst>
          </a:prstGeom>
          <a:noFill/>
          <a:ln>
            <a:solidFill>
              <a:srgbClr val="0070C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39" name="Text Box 43"/>
          <p:cNvSpPr txBox="1">
            <a:spLocks noChangeAspect="1" noChangeArrowheads="1"/>
          </p:cNvSpPr>
          <p:nvPr/>
        </p:nvSpPr>
        <p:spPr bwMode="auto">
          <a:xfrm>
            <a:off x="5832998" y="1060760"/>
            <a:ext cx="962839" cy="356135"/>
          </a:xfrm>
          <a:prstGeom prst="rect">
            <a:avLst/>
          </a:prstGeom>
          <a:noFill/>
          <a:ln w="9525">
            <a:noFill/>
            <a:miter lim="800000"/>
            <a:headEnd/>
            <a:tailEnd/>
          </a:ln>
        </p:spPr>
        <p:txBody>
          <a:bodyPr wrap="square" lIns="95782" tIns="47891" rIns="95782" bIns="0">
            <a:spAutoFit/>
          </a:bodyPr>
          <a:lstStyle/>
          <a:p>
            <a:pPr algn="ctr" defTabSz="957263" eaLnBrk="0" hangingPunct="0">
              <a:spcBef>
                <a:spcPct val="20000"/>
              </a:spcBef>
              <a:buClr>
                <a:schemeClr val="accent1"/>
              </a:buClr>
            </a:pPr>
            <a:r>
              <a:rPr kumimoji="1" lang="en-US" sz="2000" b="1" dirty="0">
                <a:solidFill>
                  <a:srgbClr val="0070C0"/>
                </a:solidFill>
                <a:cs typeface="Times New Roman" pitchFamily="18" charset="0"/>
              </a:rPr>
              <a:t>Bias-T</a:t>
            </a:r>
            <a:endParaRPr kumimoji="1" lang="en-US" sz="2000" b="1" baseline="-25000" dirty="0">
              <a:solidFill>
                <a:srgbClr val="0070C0"/>
              </a:solidFill>
              <a:cs typeface="Times New Roman" pitchFamily="18" charset="0"/>
            </a:endParaRPr>
          </a:p>
        </p:txBody>
      </p:sp>
      <p:grpSp>
        <p:nvGrpSpPr>
          <p:cNvPr id="19" name="Gruppo 300"/>
          <p:cNvGrpSpPr/>
          <p:nvPr/>
        </p:nvGrpSpPr>
        <p:grpSpPr>
          <a:xfrm>
            <a:off x="6258767" y="6153708"/>
            <a:ext cx="266968" cy="102653"/>
            <a:chOff x="6258767" y="6153708"/>
            <a:chExt cx="266968" cy="102653"/>
          </a:xfrm>
        </p:grpSpPr>
        <p:cxnSp>
          <p:nvCxnSpPr>
            <p:cNvPr id="340" name="Straight Connector 379"/>
            <p:cNvCxnSpPr/>
            <p:nvPr/>
          </p:nvCxnSpPr>
          <p:spPr bwMode="auto">
            <a:xfrm rot="10800000" flipH="1" flipV="1">
              <a:off x="6258767" y="6153708"/>
              <a:ext cx="266968"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1" name="Straight Connector 379"/>
            <p:cNvCxnSpPr/>
            <p:nvPr/>
          </p:nvCxnSpPr>
          <p:spPr bwMode="auto">
            <a:xfrm rot="10800000" flipH="1" flipV="1">
              <a:off x="6324471" y="6211642"/>
              <a:ext cx="133484"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2" name="Straight Connector 379"/>
            <p:cNvCxnSpPr/>
            <p:nvPr/>
          </p:nvCxnSpPr>
          <p:spPr bwMode="auto">
            <a:xfrm rot="10800000" flipH="1" flipV="1">
              <a:off x="6376464" y="6256361"/>
              <a:ext cx="2669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0" name="Group 213"/>
          <p:cNvGrpSpPr>
            <a:grpSpLocks noChangeAspect="1"/>
          </p:cNvGrpSpPr>
          <p:nvPr/>
        </p:nvGrpSpPr>
        <p:grpSpPr bwMode="auto">
          <a:xfrm>
            <a:off x="5242135" y="1773843"/>
            <a:ext cx="229560" cy="415002"/>
            <a:chOff x="3326" y="2056"/>
            <a:chExt cx="245" cy="448"/>
          </a:xfrm>
        </p:grpSpPr>
        <p:sp>
          <p:nvSpPr>
            <p:cNvPr id="398" name="Line 25"/>
            <p:cNvSpPr>
              <a:spLocks noChangeAspect="1" noChangeShapeType="1"/>
            </p:cNvSpPr>
            <p:nvPr/>
          </p:nvSpPr>
          <p:spPr bwMode="auto">
            <a:xfrm rot="5400000" flipV="1">
              <a:off x="3466" y="2037"/>
              <a:ext cx="85" cy="123"/>
            </a:xfrm>
            <a:prstGeom prst="line">
              <a:avLst/>
            </a:prstGeom>
            <a:noFill/>
            <a:ln w="25400">
              <a:solidFill>
                <a:srgbClr val="000000"/>
              </a:solidFill>
              <a:round/>
              <a:headEnd/>
              <a:tailEnd/>
            </a:ln>
          </p:spPr>
          <p:txBody>
            <a:bodyPr bIns="0"/>
            <a:lstStyle/>
            <a:p>
              <a:endParaRPr lang="en-US"/>
            </a:p>
          </p:txBody>
        </p:sp>
        <p:sp>
          <p:nvSpPr>
            <p:cNvPr id="399" name="Line 26"/>
            <p:cNvSpPr>
              <a:spLocks noChangeAspect="1" noChangeShapeType="1"/>
            </p:cNvSpPr>
            <p:nvPr/>
          </p:nvSpPr>
          <p:spPr bwMode="auto">
            <a:xfrm rot="5400000">
              <a:off x="3421" y="2046"/>
              <a:ext cx="56" cy="245"/>
            </a:xfrm>
            <a:prstGeom prst="line">
              <a:avLst/>
            </a:prstGeom>
            <a:noFill/>
            <a:ln w="25400">
              <a:solidFill>
                <a:srgbClr val="000000"/>
              </a:solidFill>
              <a:round/>
              <a:headEnd/>
              <a:tailEnd/>
            </a:ln>
          </p:spPr>
          <p:txBody>
            <a:bodyPr bIns="0"/>
            <a:lstStyle/>
            <a:p>
              <a:endParaRPr lang="en-US"/>
            </a:p>
          </p:txBody>
        </p:sp>
        <p:sp>
          <p:nvSpPr>
            <p:cNvPr id="400" name="Line 27"/>
            <p:cNvSpPr>
              <a:spLocks noChangeAspect="1" noChangeShapeType="1"/>
            </p:cNvSpPr>
            <p:nvPr/>
          </p:nvSpPr>
          <p:spPr bwMode="auto">
            <a:xfrm rot="5400000" flipV="1">
              <a:off x="3419" y="2105"/>
              <a:ext cx="57" cy="244"/>
            </a:xfrm>
            <a:prstGeom prst="line">
              <a:avLst/>
            </a:prstGeom>
            <a:noFill/>
            <a:ln w="25400">
              <a:solidFill>
                <a:srgbClr val="000000"/>
              </a:solidFill>
              <a:round/>
              <a:headEnd/>
              <a:tailEnd/>
            </a:ln>
          </p:spPr>
          <p:txBody>
            <a:bodyPr bIns="0"/>
            <a:lstStyle/>
            <a:p>
              <a:endParaRPr lang="en-US"/>
            </a:p>
          </p:txBody>
        </p:sp>
        <p:sp>
          <p:nvSpPr>
            <p:cNvPr id="401" name="Line 28"/>
            <p:cNvSpPr>
              <a:spLocks noChangeAspect="1" noChangeShapeType="1"/>
            </p:cNvSpPr>
            <p:nvPr/>
          </p:nvSpPr>
          <p:spPr bwMode="auto">
            <a:xfrm rot="5400000">
              <a:off x="3419" y="2162"/>
              <a:ext cx="57" cy="244"/>
            </a:xfrm>
            <a:prstGeom prst="line">
              <a:avLst/>
            </a:prstGeom>
            <a:noFill/>
            <a:ln w="25400">
              <a:solidFill>
                <a:srgbClr val="000000"/>
              </a:solidFill>
              <a:round/>
              <a:headEnd/>
              <a:tailEnd/>
            </a:ln>
          </p:spPr>
          <p:txBody>
            <a:bodyPr bIns="0"/>
            <a:lstStyle/>
            <a:p>
              <a:endParaRPr lang="en-US"/>
            </a:p>
          </p:txBody>
        </p:sp>
        <p:sp>
          <p:nvSpPr>
            <p:cNvPr id="402" name="Line 29"/>
            <p:cNvSpPr>
              <a:spLocks noChangeAspect="1" noChangeShapeType="1"/>
            </p:cNvSpPr>
            <p:nvPr/>
          </p:nvSpPr>
          <p:spPr bwMode="auto">
            <a:xfrm rot="5400000" flipV="1">
              <a:off x="3421" y="2216"/>
              <a:ext cx="56" cy="245"/>
            </a:xfrm>
            <a:prstGeom prst="line">
              <a:avLst/>
            </a:prstGeom>
            <a:noFill/>
            <a:ln w="25400">
              <a:solidFill>
                <a:srgbClr val="000000"/>
              </a:solidFill>
              <a:round/>
              <a:headEnd/>
              <a:tailEnd/>
            </a:ln>
          </p:spPr>
          <p:txBody>
            <a:bodyPr bIns="0"/>
            <a:lstStyle/>
            <a:p>
              <a:endParaRPr lang="en-US"/>
            </a:p>
          </p:txBody>
        </p:sp>
        <p:sp>
          <p:nvSpPr>
            <p:cNvPr id="403" name="Line 30"/>
            <p:cNvSpPr>
              <a:spLocks noChangeAspect="1" noChangeShapeType="1"/>
            </p:cNvSpPr>
            <p:nvPr/>
          </p:nvSpPr>
          <p:spPr bwMode="auto">
            <a:xfrm rot="5400000">
              <a:off x="3421" y="2273"/>
              <a:ext cx="56" cy="245"/>
            </a:xfrm>
            <a:prstGeom prst="line">
              <a:avLst/>
            </a:prstGeom>
            <a:noFill/>
            <a:ln w="25400">
              <a:solidFill>
                <a:srgbClr val="000000"/>
              </a:solidFill>
              <a:round/>
              <a:headEnd/>
              <a:tailEnd/>
            </a:ln>
          </p:spPr>
          <p:txBody>
            <a:bodyPr bIns="0"/>
            <a:lstStyle/>
            <a:p>
              <a:endParaRPr lang="en-US"/>
            </a:p>
          </p:txBody>
        </p:sp>
        <p:sp>
          <p:nvSpPr>
            <p:cNvPr id="404" name="Line 31"/>
            <p:cNvSpPr>
              <a:spLocks noChangeAspect="1" noChangeShapeType="1"/>
            </p:cNvSpPr>
            <p:nvPr/>
          </p:nvSpPr>
          <p:spPr bwMode="auto">
            <a:xfrm rot="5400000" flipV="1">
              <a:off x="3349" y="2401"/>
              <a:ext cx="85" cy="122"/>
            </a:xfrm>
            <a:prstGeom prst="line">
              <a:avLst/>
            </a:prstGeom>
            <a:noFill/>
            <a:ln w="25400">
              <a:solidFill>
                <a:srgbClr val="000000"/>
              </a:solidFill>
              <a:round/>
              <a:headEnd/>
              <a:tailEnd/>
            </a:ln>
          </p:spPr>
          <p:txBody>
            <a:bodyPr bIns="0"/>
            <a:lstStyle/>
            <a:p>
              <a:endParaRPr lang="en-US"/>
            </a:p>
          </p:txBody>
        </p:sp>
      </p:grpSp>
      <p:sp>
        <p:nvSpPr>
          <p:cNvPr id="344" name="Line 36"/>
          <p:cNvSpPr>
            <a:spLocks noChangeAspect="1" noChangeShapeType="1"/>
          </p:cNvSpPr>
          <p:nvPr/>
        </p:nvSpPr>
        <p:spPr bwMode="auto">
          <a:xfrm rot="10800000" flipH="1" flipV="1">
            <a:off x="5351487" y="1584992"/>
            <a:ext cx="0" cy="197041"/>
          </a:xfrm>
          <a:prstGeom prst="line">
            <a:avLst/>
          </a:prstGeom>
          <a:noFill/>
          <a:ln w="25400">
            <a:solidFill>
              <a:srgbClr val="000000"/>
            </a:solidFill>
            <a:round/>
            <a:headEnd/>
            <a:tailEnd/>
          </a:ln>
        </p:spPr>
        <p:txBody>
          <a:bodyPr bIns="0"/>
          <a:lstStyle/>
          <a:p>
            <a:endParaRPr lang="en-US"/>
          </a:p>
        </p:txBody>
      </p:sp>
      <p:sp>
        <p:nvSpPr>
          <p:cNvPr id="345" name="Line 36"/>
          <p:cNvSpPr>
            <a:spLocks noChangeAspect="1" noChangeShapeType="1"/>
          </p:cNvSpPr>
          <p:nvPr/>
        </p:nvSpPr>
        <p:spPr bwMode="auto">
          <a:xfrm rot="10800000" flipH="1" flipV="1">
            <a:off x="5348934" y="2187751"/>
            <a:ext cx="0" cy="139329"/>
          </a:xfrm>
          <a:prstGeom prst="line">
            <a:avLst/>
          </a:prstGeom>
          <a:noFill/>
          <a:ln w="25400">
            <a:solidFill>
              <a:srgbClr val="000000"/>
            </a:solidFill>
            <a:round/>
            <a:headEnd/>
            <a:tailEnd/>
          </a:ln>
        </p:spPr>
        <p:txBody>
          <a:bodyPr bIns="0"/>
          <a:lstStyle/>
          <a:p>
            <a:endParaRPr lang="en-US"/>
          </a:p>
        </p:txBody>
      </p:sp>
      <p:sp>
        <p:nvSpPr>
          <p:cNvPr id="346" name="Line 701"/>
          <p:cNvSpPr>
            <a:spLocks noChangeAspect="1" noChangeShapeType="1"/>
          </p:cNvSpPr>
          <p:nvPr/>
        </p:nvSpPr>
        <p:spPr bwMode="auto">
          <a:xfrm>
            <a:off x="6399321" y="1610476"/>
            <a:ext cx="0" cy="684000"/>
          </a:xfrm>
          <a:prstGeom prst="line">
            <a:avLst/>
          </a:prstGeom>
          <a:noFill/>
          <a:ln w="25400">
            <a:solidFill>
              <a:schemeClr val="tx1"/>
            </a:solidFill>
            <a:round/>
            <a:headEnd/>
            <a:tailEnd/>
          </a:ln>
        </p:spPr>
        <p:txBody>
          <a:bodyPr bIns="0"/>
          <a:lstStyle/>
          <a:p>
            <a:endParaRPr lang="en-US"/>
          </a:p>
        </p:txBody>
      </p:sp>
      <p:cxnSp>
        <p:nvCxnSpPr>
          <p:cNvPr id="347" name="Straight Connector 379"/>
          <p:cNvCxnSpPr/>
          <p:nvPr/>
        </p:nvCxnSpPr>
        <p:spPr bwMode="auto">
          <a:xfrm rot="10800000" flipH="1" flipV="1">
            <a:off x="5214638" y="2624103"/>
            <a:ext cx="266968"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8" name="Straight Connector 379"/>
          <p:cNvCxnSpPr/>
          <p:nvPr/>
        </p:nvCxnSpPr>
        <p:spPr bwMode="auto">
          <a:xfrm rot="10800000" flipH="1" flipV="1">
            <a:off x="5280342" y="2682038"/>
            <a:ext cx="133484"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9" name="Straight Connector 379"/>
          <p:cNvCxnSpPr/>
          <p:nvPr/>
        </p:nvCxnSpPr>
        <p:spPr bwMode="auto">
          <a:xfrm rot="10800000" flipH="1" flipV="1">
            <a:off x="5332336" y="2726756"/>
            <a:ext cx="2669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1" name="Gruppo 660"/>
          <p:cNvGrpSpPr/>
          <p:nvPr/>
        </p:nvGrpSpPr>
        <p:grpSpPr>
          <a:xfrm>
            <a:off x="6038891" y="2275445"/>
            <a:ext cx="699817" cy="421965"/>
            <a:chOff x="6038891" y="2275445"/>
            <a:chExt cx="699817" cy="421965"/>
          </a:xfrm>
        </p:grpSpPr>
        <p:sp>
          <p:nvSpPr>
            <p:cNvPr id="352" name="Rettangolo 351"/>
            <p:cNvSpPr/>
            <p:nvPr/>
          </p:nvSpPr>
          <p:spPr bwMode="auto">
            <a:xfrm>
              <a:off x="6042290" y="2275445"/>
              <a:ext cx="694194" cy="33374"/>
            </a:xfrm>
            <a:prstGeom prst="rect">
              <a:avLst/>
            </a:prstGeom>
            <a:solidFill>
              <a:srgbClr val="002060"/>
            </a:solidFill>
            <a:ln w="15875" cap="flat" cmpd="sng" algn="ctr">
              <a:solidFill>
                <a:srgbClr val="002060"/>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3200" b="0" i="0" u="none" strike="noStrike" cap="none" normalizeH="0" baseline="0">
                <a:ln>
                  <a:noFill/>
                </a:ln>
                <a:solidFill>
                  <a:schemeClr val="tx1"/>
                </a:solidFill>
                <a:effectLst/>
              </a:endParaRPr>
            </a:p>
          </p:txBody>
        </p:sp>
        <p:sp>
          <p:nvSpPr>
            <p:cNvPr id="353" name="Rettangolo 352"/>
            <p:cNvSpPr/>
            <p:nvPr/>
          </p:nvSpPr>
          <p:spPr bwMode="auto">
            <a:xfrm>
              <a:off x="6042290" y="2353196"/>
              <a:ext cx="694194" cy="33374"/>
            </a:xfrm>
            <a:prstGeom prst="rect">
              <a:avLst/>
            </a:prstGeom>
            <a:solidFill>
              <a:srgbClr val="002060"/>
            </a:solidFill>
            <a:ln w="15875" cap="flat" cmpd="sng" algn="ctr">
              <a:solidFill>
                <a:srgbClr val="002060"/>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3200" b="0" i="0" u="none" strike="noStrike" cap="none" normalizeH="0" baseline="0">
                <a:ln>
                  <a:noFill/>
                </a:ln>
                <a:solidFill>
                  <a:schemeClr val="tx1"/>
                </a:solidFill>
                <a:effectLst/>
              </a:endParaRPr>
            </a:p>
          </p:txBody>
        </p:sp>
        <p:sp>
          <p:nvSpPr>
            <p:cNvPr id="354" name="Rettangolo 353"/>
            <p:cNvSpPr/>
            <p:nvPr/>
          </p:nvSpPr>
          <p:spPr bwMode="auto">
            <a:xfrm>
              <a:off x="6042290" y="2427141"/>
              <a:ext cx="694194" cy="33374"/>
            </a:xfrm>
            <a:prstGeom prst="rect">
              <a:avLst/>
            </a:prstGeom>
            <a:solidFill>
              <a:srgbClr val="002060"/>
            </a:solidFill>
            <a:ln w="15875" cap="flat" cmpd="sng" algn="ctr">
              <a:solidFill>
                <a:srgbClr val="002060"/>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3200" b="0" i="0" u="none" strike="noStrike" cap="none" normalizeH="0" baseline="0">
                <a:ln>
                  <a:noFill/>
                </a:ln>
                <a:solidFill>
                  <a:schemeClr val="tx1"/>
                </a:solidFill>
                <a:effectLst/>
              </a:endParaRPr>
            </a:p>
          </p:txBody>
        </p:sp>
        <p:sp>
          <p:nvSpPr>
            <p:cNvPr id="355" name="Rettangolo 354"/>
            <p:cNvSpPr/>
            <p:nvPr/>
          </p:nvSpPr>
          <p:spPr bwMode="auto">
            <a:xfrm>
              <a:off x="6044514" y="2504893"/>
              <a:ext cx="694194" cy="33374"/>
            </a:xfrm>
            <a:prstGeom prst="rect">
              <a:avLst/>
            </a:prstGeom>
            <a:solidFill>
              <a:srgbClr val="002060"/>
            </a:solidFill>
            <a:ln w="15875" cap="flat" cmpd="sng" algn="ctr">
              <a:solidFill>
                <a:srgbClr val="002060"/>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3200" b="0" i="0" u="none" strike="noStrike" cap="none" normalizeH="0" baseline="0">
                <a:ln>
                  <a:noFill/>
                </a:ln>
                <a:solidFill>
                  <a:schemeClr val="tx1"/>
                </a:solidFill>
                <a:effectLst/>
              </a:endParaRPr>
            </a:p>
          </p:txBody>
        </p:sp>
        <p:sp>
          <p:nvSpPr>
            <p:cNvPr id="356" name="Rettangolo 355"/>
            <p:cNvSpPr/>
            <p:nvPr/>
          </p:nvSpPr>
          <p:spPr bwMode="auto">
            <a:xfrm>
              <a:off x="6042290" y="2303438"/>
              <a:ext cx="53400" cy="52565"/>
            </a:xfrm>
            <a:prstGeom prst="rect">
              <a:avLst/>
            </a:prstGeom>
            <a:solidFill>
              <a:srgbClr val="002060"/>
            </a:solidFill>
            <a:ln w="15875" cap="flat" cmpd="sng" algn="ctr">
              <a:solidFill>
                <a:srgbClr val="002060"/>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3200" b="0" i="0" u="none" strike="noStrike" cap="none" normalizeH="0" baseline="0">
                <a:ln>
                  <a:noFill/>
                </a:ln>
                <a:solidFill>
                  <a:schemeClr val="tx1"/>
                </a:solidFill>
                <a:effectLst/>
              </a:endParaRPr>
            </a:p>
          </p:txBody>
        </p:sp>
        <p:sp>
          <p:nvSpPr>
            <p:cNvPr id="357" name="Rettangolo 356"/>
            <p:cNvSpPr/>
            <p:nvPr/>
          </p:nvSpPr>
          <p:spPr bwMode="auto">
            <a:xfrm>
              <a:off x="6683084" y="2380574"/>
              <a:ext cx="53400" cy="52565"/>
            </a:xfrm>
            <a:prstGeom prst="rect">
              <a:avLst/>
            </a:prstGeom>
            <a:solidFill>
              <a:srgbClr val="002060"/>
            </a:solidFill>
            <a:ln w="15875" cap="flat" cmpd="sng" algn="ctr">
              <a:solidFill>
                <a:srgbClr val="002060"/>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3200" b="0" i="0" u="none" strike="noStrike" cap="none" normalizeH="0" baseline="0">
                <a:ln>
                  <a:noFill/>
                </a:ln>
                <a:solidFill>
                  <a:schemeClr val="tx1"/>
                </a:solidFill>
                <a:effectLst/>
              </a:endParaRPr>
            </a:p>
          </p:txBody>
        </p:sp>
        <p:sp>
          <p:nvSpPr>
            <p:cNvPr id="358" name="Rettangolo 357"/>
            <p:cNvSpPr/>
            <p:nvPr/>
          </p:nvSpPr>
          <p:spPr bwMode="auto">
            <a:xfrm>
              <a:off x="6042290" y="2449519"/>
              <a:ext cx="53400" cy="52565"/>
            </a:xfrm>
            <a:prstGeom prst="rect">
              <a:avLst/>
            </a:prstGeom>
            <a:solidFill>
              <a:srgbClr val="002060"/>
            </a:solidFill>
            <a:ln w="15875" cap="flat" cmpd="sng" algn="ctr">
              <a:solidFill>
                <a:srgbClr val="002060"/>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3200" b="0" i="0" u="none" strike="noStrike" cap="none" normalizeH="0" baseline="0">
                <a:ln>
                  <a:noFill/>
                </a:ln>
                <a:solidFill>
                  <a:schemeClr val="tx1"/>
                </a:solidFill>
                <a:effectLst/>
              </a:endParaRPr>
            </a:p>
          </p:txBody>
        </p:sp>
        <p:sp>
          <p:nvSpPr>
            <p:cNvPr id="359" name="Rettangolo 358"/>
            <p:cNvSpPr/>
            <p:nvPr/>
          </p:nvSpPr>
          <p:spPr bwMode="auto">
            <a:xfrm>
              <a:off x="6042290" y="2584835"/>
              <a:ext cx="694194" cy="33374"/>
            </a:xfrm>
            <a:prstGeom prst="rect">
              <a:avLst/>
            </a:prstGeom>
            <a:solidFill>
              <a:srgbClr val="002060"/>
            </a:solidFill>
            <a:ln w="15875" cap="flat" cmpd="sng" algn="ctr">
              <a:solidFill>
                <a:srgbClr val="002060"/>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3200" b="0" i="0" u="none" strike="noStrike" cap="none" normalizeH="0" baseline="0">
                <a:ln>
                  <a:noFill/>
                </a:ln>
                <a:solidFill>
                  <a:schemeClr val="tx1"/>
                </a:solidFill>
                <a:effectLst/>
              </a:endParaRPr>
            </a:p>
          </p:txBody>
        </p:sp>
        <p:sp>
          <p:nvSpPr>
            <p:cNvPr id="360" name="Rettangolo 359"/>
            <p:cNvSpPr/>
            <p:nvPr/>
          </p:nvSpPr>
          <p:spPr bwMode="auto">
            <a:xfrm>
              <a:off x="6038891" y="2664036"/>
              <a:ext cx="694194" cy="33374"/>
            </a:xfrm>
            <a:prstGeom prst="rect">
              <a:avLst/>
            </a:prstGeom>
            <a:solidFill>
              <a:srgbClr val="002060"/>
            </a:solidFill>
            <a:ln w="15875" cap="flat" cmpd="sng" algn="ctr">
              <a:solidFill>
                <a:srgbClr val="002060"/>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3200" b="0" i="0" u="none" strike="noStrike" cap="none" normalizeH="0" baseline="0">
                <a:ln>
                  <a:noFill/>
                </a:ln>
                <a:solidFill>
                  <a:schemeClr val="tx1"/>
                </a:solidFill>
                <a:effectLst/>
              </a:endParaRPr>
            </a:p>
          </p:txBody>
        </p:sp>
        <p:sp>
          <p:nvSpPr>
            <p:cNvPr id="361" name="Rettangolo 360"/>
            <p:cNvSpPr/>
            <p:nvPr/>
          </p:nvSpPr>
          <p:spPr bwMode="auto">
            <a:xfrm>
              <a:off x="6683084" y="2538267"/>
              <a:ext cx="53400" cy="52565"/>
            </a:xfrm>
            <a:prstGeom prst="rect">
              <a:avLst/>
            </a:prstGeom>
            <a:solidFill>
              <a:srgbClr val="002060"/>
            </a:solidFill>
            <a:ln w="15875" cap="flat" cmpd="sng" algn="ctr">
              <a:solidFill>
                <a:srgbClr val="002060"/>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3200" b="0" i="0" u="none" strike="noStrike" cap="none" normalizeH="0" baseline="0">
                <a:ln>
                  <a:noFill/>
                </a:ln>
                <a:solidFill>
                  <a:schemeClr val="tx1"/>
                </a:solidFill>
                <a:effectLst/>
              </a:endParaRPr>
            </a:p>
          </p:txBody>
        </p:sp>
        <p:sp>
          <p:nvSpPr>
            <p:cNvPr id="362" name="Rettangolo 361"/>
            <p:cNvSpPr/>
            <p:nvPr/>
          </p:nvSpPr>
          <p:spPr bwMode="auto">
            <a:xfrm>
              <a:off x="6042290" y="2607213"/>
              <a:ext cx="53400" cy="52565"/>
            </a:xfrm>
            <a:prstGeom prst="rect">
              <a:avLst/>
            </a:prstGeom>
            <a:solidFill>
              <a:srgbClr val="002060"/>
            </a:solidFill>
            <a:ln w="15875" cap="flat" cmpd="sng" algn="ctr">
              <a:solidFill>
                <a:srgbClr val="002060"/>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3200" b="0" i="0" u="none" strike="noStrike" cap="none" normalizeH="0" baseline="0">
                <a:ln>
                  <a:noFill/>
                </a:ln>
                <a:solidFill>
                  <a:schemeClr val="tx1"/>
                </a:solidFill>
                <a:effectLst/>
              </a:endParaRPr>
            </a:p>
          </p:txBody>
        </p:sp>
      </p:grpSp>
      <p:pic>
        <p:nvPicPr>
          <p:cNvPr id="365" name="Immagine 364" descr="scheme.tif"/>
          <p:cNvPicPr>
            <a:picLocks noChangeAspect="1"/>
          </p:cNvPicPr>
          <p:nvPr/>
        </p:nvPicPr>
        <p:blipFill rotWithShape="1">
          <a:blip r:embed="rId3" cstate="print"/>
          <a:srcRect l="62035" b="30397"/>
          <a:stretch/>
        </p:blipFill>
        <p:spPr>
          <a:xfrm>
            <a:off x="7309466" y="1172622"/>
            <a:ext cx="1586739" cy="1203931"/>
          </a:xfrm>
          <a:prstGeom prst="rect">
            <a:avLst/>
          </a:prstGeom>
        </p:spPr>
      </p:pic>
      <p:sp>
        <p:nvSpPr>
          <p:cNvPr id="366" name="Line 8"/>
          <p:cNvSpPr>
            <a:spLocks noChangeShapeType="1"/>
          </p:cNvSpPr>
          <p:nvPr/>
        </p:nvSpPr>
        <p:spPr bwMode="auto">
          <a:xfrm flipH="1">
            <a:off x="6372200" y="6102821"/>
            <a:ext cx="1112400" cy="0"/>
          </a:xfrm>
          <a:prstGeom prst="line">
            <a:avLst/>
          </a:prstGeom>
          <a:noFill/>
          <a:ln w="25400">
            <a:solidFill>
              <a:srgbClr val="000000"/>
            </a:solidFill>
            <a:round/>
            <a:headEnd/>
            <a:tailEnd/>
          </a:ln>
        </p:spPr>
        <p:txBody>
          <a:bodyPr bIns="0"/>
          <a:lstStyle/>
          <a:p>
            <a:endParaRPr lang="en-US"/>
          </a:p>
        </p:txBody>
      </p:sp>
      <p:sp>
        <p:nvSpPr>
          <p:cNvPr id="436" name="Line 37"/>
          <p:cNvSpPr>
            <a:spLocks noChangeAspect="1" noChangeShapeType="1"/>
          </p:cNvSpPr>
          <p:nvPr/>
        </p:nvSpPr>
        <p:spPr bwMode="auto">
          <a:xfrm flipH="1">
            <a:off x="7471916" y="1941220"/>
            <a:ext cx="0" cy="4176000"/>
          </a:xfrm>
          <a:prstGeom prst="line">
            <a:avLst/>
          </a:prstGeom>
          <a:noFill/>
          <a:ln w="25400">
            <a:solidFill>
              <a:srgbClr val="000000"/>
            </a:solidFill>
            <a:round/>
            <a:headEnd/>
            <a:tailEnd/>
          </a:ln>
        </p:spPr>
        <p:txBody>
          <a:bodyPr bIns="0"/>
          <a:lstStyle/>
          <a:p>
            <a:endParaRPr lang="en-US"/>
          </a:p>
        </p:txBody>
      </p:sp>
      <p:sp>
        <p:nvSpPr>
          <p:cNvPr id="4" name="Freccia a destra 3"/>
          <p:cNvSpPr/>
          <p:nvPr/>
        </p:nvSpPr>
        <p:spPr>
          <a:xfrm>
            <a:off x="4211960" y="2132856"/>
            <a:ext cx="539985" cy="51253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87" name="Segnaposto piè di pagina 12"/>
          <p:cNvSpPr>
            <a:spLocks noGrp="1"/>
          </p:cNvSpPr>
          <p:nvPr>
            <p:ph type="ftr" sz="quarter" idx="11"/>
          </p:nvPr>
        </p:nvSpPr>
        <p:spPr>
          <a:xfrm>
            <a:off x="914400" y="6172200"/>
            <a:ext cx="3962400" cy="457200"/>
          </a:xfrm>
        </p:spPr>
        <p:txBody>
          <a:bodyPr/>
          <a:lstStyle/>
          <a:p>
            <a:r>
              <a:rPr lang="it-IT" smtClean="0"/>
              <a:t>A. Gaggero, 01/10/2020, Genova</a:t>
            </a:r>
            <a:endParaRPr lang="en-US" dirty="0"/>
          </a:p>
        </p:txBody>
      </p:sp>
      <p:grpSp>
        <p:nvGrpSpPr>
          <p:cNvPr id="22" name="Gruppo 664"/>
          <p:cNvGrpSpPr/>
          <p:nvPr/>
        </p:nvGrpSpPr>
        <p:grpSpPr>
          <a:xfrm>
            <a:off x="6398391" y="2060848"/>
            <a:ext cx="993769" cy="816850"/>
            <a:chOff x="6398391" y="2060848"/>
            <a:chExt cx="993769" cy="816850"/>
          </a:xfrm>
        </p:grpSpPr>
        <p:grpSp>
          <p:nvGrpSpPr>
            <p:cNvPr id="23" name="Group 213"/>
            <p:cNvGrpSpPr>
              <a:grpSpLocks noChangeAspect="1"/>
            </p:cNvGrpSpPr>
            <p:nvPr/>
          </p:nvGrpSpPr>
          <p:grpSpPr bwMode="auto">
            <a:xfrm>
              <a:off x="6866078" y="2288968"/>
              <a:ext cx="200169" cy="361869"/>
              <a:chOff x="3326" y="2056"/>
              <a:chExt cx="245" cy="448"/>
            </a:xfrm>
          </p:grpSpPr>
          <p:sp>
            <p:nvSpPr>
              <p:cNvPr id="293" name="Line 25"/>
              <p:cNvSpPr>
                <a:spLocks noChangeAspect="1" noChangeShapeType="1"/>
              </p:cNvSpPr>
              <p:nvPr/>
            </p:nvSpPr>
            <p:spPr bwMode="auto">
              <a:xfrm rot="5400000" flipV="1">
                <a:off x="3466" y="2037"/>
                <a:ext cx="85" cy="123"/>
              </a:xfrm>
              <a:prstGeom prst="line">
                <a:avLst/>
              </a:prstGeom>
              <a:noFill/>
              <a:ln w="25400">
                <a:solidFill>
                  <a:srgbClr val="F60EDA"/>
                </a:solidFill>
                <a:round/>
                <a:headEnd/>
                <a:tailEnd/>
              </a:ln>
            </p:spPr>
            <p:txBody>
              <a:bodyPr bIns="0"/>
              <a:lstStyle/>
              <a:p>
                <a:endParaRPr lang="en-US"/>
              </a:p>
            </p:txBody>
          </p:sp>
          <p:sp>
            <p:nvSpPr>
              <p:cNvPr id="294" name="Line 26"/>
              <p:cNvSpPr>
                <a:spLocks noChangeAspect="1" noChangeShapeType="1"/>
              </p:cNvSpPr>
              <p:nvPr/>
            </p:nvSpPr>
            <p:spPr bwMode="auto">
              <a:xfrm rot="5400000">
                <a:off x="3421" y="2046"/>
                <a:ext cx="56" cy="245"/>
              </a:xfrm>
              <a:prstGeom prst="line">
                <a:avLst/>
              </a:prstGeom>
              <a:noFill/>
              <a:ln w="25400">
                <a:solidFill>
                  <a:srgbClr val="F60EDA"/>
                </a:solidFill>
                <a:round/>
                <a:headEnd/>
                <a:tailEnd/>
              </a:ln>
            </p:spPr>
            <p:txBody>
              <a:bodyPr bIns="0"/>
              <a:lstStyle/>
              <a:p>
                <a:endParaRPr lang="en-US"/>
              </a:p>
            </p:txBody>
          </p:sp>
          <p:sp>
            <p:nvSpPr>
              <p:cNvPr id="295" name="Line 27"/>
              <p:cNvSpPr>
                <a:spLocks noChangeAspect="1" noChangeShapeType="1"/>
              </p:cNvSpPr>
              <p:nvPr/>
            </p:nvSpPr>
            <p:spPr bwMode="auto">
              <a:xfrm rot="5400000" flipV="1">
                <a:off x="3419" y="2105"/>
                <a:ext cx="57" cy="244"/>
              </a:xfrm>
              <a:prstGeom prst="line">
                <a:avLst/>
              </a:prstGeom>
              <a:noFill/>
              <a:ln w="25400">
                <a:solidFill>
                  <a:srgbClr val="F60EDA"/>
                </a:solidFill>
                <a:round/>
                <a:headEnd/>
                <a:tailEnd/>
              </a:ln>
            </p:spPr>
            <p:txBody>
              <a:bodyPr bIns="0"/>
              <a:lstStyle/>
              <a:p>
                <a:endParaRPr lang="en-US"/>
              </a:p>
            </p:txBody>
          </p:sp>
          <p:sp>
            <p:nvSpPr>
              <p:cNvPr id="296" name="Line 28"/>
              <p:cNvSpPr>
                <a:spLocks noChangeAspect="1" noChangeShapeType="1"/>
              </p:cNvSpPr>
              <p:nvPr/>
            </p:nvSpPr>
            <p:spPr bwMode="auto">
              <a:xfrm rot="5400000">
                <a:off x="3419" y="2162"/>
                <a:ext cx="57" cy="244"/>
              </a:xfrm>
              <a:prstGeom prst="line">
                <a:avLst/>
              </a:prstGeom>
              <a:noFill/>
              <a:ln w="25400">
                <a:solidFill>
                  <a:srgbClr val="F60EDA"/>
                </a:solidFill>
                <a:round/>
                <a:headEnd/>
                <a:tailEnd/>
              </a:ln>
            </p:spPr>
            <p:txBody>
              <a:bodyPr bIns="0"/>
              <a:lstStyle/>
              <a:p>
                <a:endParaRPr lang="en-US"/>
              </a:p>
            </p:txBody>
          </p:sp>
          <p:sp>
            <p:nvSpPr>
              <p:cNvPr id="297" name="Line 29"/>
              <p:cNvSpPr>
                <a:spLocks noChangeAspect="1" noChangeShapeType="1"/>
              </p:cNvSpPr>
              <p:nvPr/>
            </p:nvSpPr>
            <p:spPr bwMode="auto">
              <a:xfrm rot="5400000" flipV="1">
                <a:off x="3421" y="2216"/>
                <a:ext cx="56" cy="245"/>
              </a:xfrm>
              <a:prstGeom prst="line">
                <a:avLst/>
              </a:prstGeom>
              <a:noFill/>
              <a:ln w="25400">
                <a:solidFill>
                  <a:srgbClr val="F60EDA"/>
                </a:solidFill>
                <a:round/>
                <a:headEnd/>
                <a:tailEnd/>
              </a:ln>
            </p:spPr>
            <p:txBody>
              <a:bodyPr bIns="0"/>
              <a:lstStyle/>
              <a:p>
                <a:endParaRPr lang="en-US"/>
              </a:p>
            </p:txBody>
          </p:sp>
          <p:sp>
            <p:nvSpPr>
              <p:cNvPr id="298" name="Line 30"/>
              <p:cNvSpPr>
                <a:spLocks noChangeAspect="1" noChangeShapeType="1"/>
              </p:cNvSpPr>
              <p:nvPr/>
            </p:nvSpPr>
            <p:spPr bwMode="auto">
              <a:xfrm rot="5400000">
                <a:off x="3421" y="2273"/>
                <a:ext cx="56" cy="245"/>
              </a:xfrm>
              <a:prstGeom prst="line">
                <a:avLst/>
              </a:prstGeom>
              <a:noFill/>
              <a:ln w="25400">
                <a:solidFill>
                  <a:srgbClr val="F60EDA"/>
                </a:solidFill>
                <a:round/>
                <a:headEnd/>
                <a:tailEnd/>
              </a:ln>
            </p:spPr>
            <p:txBody>
              <a:bodyPr bIns="0"/>
              <a:lstStyle/>
              <a:p>
                <a:endParaRPr lang="en-US"/>
              </a:p>
            </p:txBody>
          </p:sp>
          <p:sp>
            <p:nvSpPr>
              <p:cNvPr id="299" name="Line 31"/>
              <p:cNvSpPr>
                <a:spLocks noChangeAspect="1" noChangeShapeType="1"/>
              </p:cNvSpPr>
              <p:nvPr/>
            </p:nvSpPr>
            <p:spPr bwMode="auto">
              <a:xfrm rot="5400000" flipV="1">
                <a:off x="3349" y="2401"/>
                <a:ext cx="85" cy="122"/>
              </a:xfrm>
              <a:prstGeom prst="line">
                <a:avLst/>
              </a:prstGeom>
              <a:noFill/>
              <a:ln w="25400">
                <a:solidFill>
                  <a:srgbClr val="F60EDA"/>
                </a:solidFill>
                <a:round/>
                <a:headEnd/>
                <a:tailEnd/>
              </a:ln>
            </p:spPr>
            <p:txBody>
              <a:bodyPr bIns="0"/>
              <a:lstStyle/>
              <a:p>
                <a:endParaRPr lang="en-US"/>
              </a:p>
            </p:txBody>
          </p:sp>
        </p:grpSp>
        <p:sp>
          <p:nvSpPr>
            <p:cNvPr id="288" name="Rectangle 224"/>
            <p:cNvSpPr>
              <a:spLocks noChangeAspect="1" noChangeArrowheads="1"/>
            </p:cNvSpPr>
            <p:nvPr/>
          </p:nvSpPr>
          <p:spPr bwMode="auto">
            <a:xfrm rot="5400000">
              <a:off x="6912463" y="2327381"/>
              <a:ext cx="651617" cy="307777"/>
            </a:xfrm>
            <a:prstGeom prst="rect">
              <a:avLst/>
            </a:prstGeom>
            <a:noFill/>
            <a:ln w="9525">
              <a:noFill/>
              <a:miter lim="800000"/>
              <a:headEnd/>
              <a:tailEnd/>
            </a:ln>
          </p:spPr>
          <p:txBody>
            <a:bodyPr wrap="square" lIns="0" tIns="0" rIns="0" bIns="0">
              <a:spAutoFit/>
            </a:bodyPr>
            <a:lstStyle/>
            <a:p>
              <a:pPr algn="ctr" defTabSz="957263">
                <a:spcBef>
                  <a:spcPct val="20000"/>
                </a:spcBef>
                <a:buClr>
                  <a:schemeClr val="accent1"/>
                </a:buClr>
              </a:pPr>
              <a:r>
                <a:rPr lang="en-US" sz="2000" b="1" dirty="0">
                  <a:solidFill>
                    <a:srgbClr val="F60EDA"/>
                  </a:solidFill>
                  <a:cs typeface="Times New Roman" pitchFamily="18" charset="0"/>
                </a:rPr>
                <a:t>R</a:t>
              </a:r>
              <a:r>
                <a:rPr lang="en-US" sz="2000" b="1" baseline="-25000" dirty="0">
                  <a:solidFill>
                    <a:srgbClr val="F60EDA"/>
                  </a:solidFill>
                  <a:cs typeface="Times New Roman" pitchFamily="18" charset="0"/>
                </a:rPr>
                <a:t>1</a:t>
              </a:r>
              <a:endParaRPr lang="en-US" sz="2000" b="1" dirty="0">
                <a:solidFill>
                  <a:srgbClr val="F60EDA"/>
                </a:solidFill>
                <a:cs typeface="Times New Roman" pitchFamily="18" charset="0"/>
              </a:endParaRPr>
            </a:p>
          </p:txBody>
        </p:sp>
        <p:sp>
          <p:nvSpPr>
            <p:cNvPr id="289" name="Line 37"/>
            <p:cNvSpPr>
              <a:spLocks noChangeAspect="1" noChangeShapeType="1"/>
            </p:cNvSpPr>
            <p:nvPr/>
          </p:nvSpPr>
          <p:spPr bwMode="auto">
            <a:xfrm flipH="1">
              <a:off x="6966163" y="2060848"/>
              <a:ext cx="0" cy="231883"/>
            </a:xfrm>
            <a:prstGeom prst="line">
              <a:avLst/>
            </a:prstGeom>
            <a:noFill/>
            <a:ln w="25400">
              <a:solidFill>
                <a:srgbClr val="000000"/>
              </a:solidFill>
              <a:round/>
              <a:headEnd/>
              <a:tailEnd/>
            </a:ln>
          </p:spPr>
          <p:txBody>
            <a:bodyPr bIns="0"/>
            <a:lstStyle/>
            <a:p>
              <a:endParaRPr lang="en-US"/>
            </a:p>
          </p:txBody>
        </p:sp>
        <p:sp>
          <p:nvSpPr>
            <p:cNvPr id="290" name="Line 37"/>
            <p:cNvSpPr>
              <a:spLocks noChangeAspect="1" noChangeShapeType="1"/>
            </p:cNvSpPr>
            <p:nvPr/>
          </p:nvSpPr>
          <p:spPr bwMode="auto">
            <a:xfrm flipH="1">
              <a:off x="6972129" y="2647298"/>
              <a:ext cx="0" cy="230400"/>
            </a:xfrm>
            <a:prstGeom prst="line">
              <a:avLst/>
            </a:prstGeom>
            <a:noFill/>
            <a:ln w="25400">
              <a:solidFill>
                <a:srgbClr val="000000"/>
              </a:solidFill>
              <a:round/>
              <a:headEnd/>
              <a:tailEnd/>
            </a:ln>
          </p:spPr>
          <p:txBody>
            <a:bodyPr bIns="0"/>
            <a:lstStyle/>
            <a:p>
              <a:endParaRPr lang="en-US"/>
            </a:p>
          </p:txBody>
        </p:sp>
        <p:sp>
          <p:nvSpPr>
            <p:cNvPr id="291" name="Line 37"/>
            <p:cNvSpPr>
              <a:spLocks noChangeAspect="1" noChangeShapeType="1"/>
            </p:cNvSpPr>
            <p:nvPr/>
          </p:nvSpPr>
          <p:spPr bwMode="auto">
            <a:xfrm rot="5400000" flipH="1">
              <a:off x="6687296" y="2577627"/>
              <a:ext cx="0" cy="574428"/>
            </a:xfrm>
            <a:prstGeom prst="line">
              <a:avLst/>
            </a:prstGeom>
            <a:noFill/>
            <a:ln w="25400">
              <a:solidFill>
                <a:srgbClr val="000000"/>
              </a:solidFill>
              <a:round/>
              <a:headEnd/>
              <a:tailEnd/>
            </a:ln>
          </p:spPr>
          <p:txBody>
            <a:bodyPr bIns="0"/>
            <a:lstStyle/>
            <a:p>
              <a:endParaRPr lang="en-US"/>
            </a:p>
          </p:txBody>
        </p:sp>
        <p:sp>
          <p:nvSpPr>
            <p:cNvPr id="292" name="Line 37"/>
            <p:cNvSpPr>
              <a:spLocks noChangeAspect="1" noChangeShapeType="1"/>
            </p:cNvSpPr>
            <p:nvPr/>
          </p:nvSpPr>
          <p:spPr bwMode="auto">
            <a:xfrm rot="5400000" flipH="1">
              <a:off x="6688206" y="1771033"/>
              <a:ext cx="0" cy="579630"/>
            </a:xfrm>
            <a:prstGeom prst="line">
              <a:avLst/>
            </a:prstGeom>
            <a:noFill/>
            <a:ln w="25400">
              <a:solidFill>
                <a:srgbClr val="000000"/>
              </a:solidFill>
              <a:round/>
              <a:headEnd/>
              <a:tailEnd/>
            </a:ln>
          </p:spPr>
          <p:txBody>
            <a:bodyPr bIns="0"/>
            <a:lstStyle/>
            <a:p>
              <a:endParaRPr lang="en-US"/>
            </a:p>
          </p:txBody>
        </p:sp>
      </p:grpSp>
      <p:sp>
        <p:nvSpPr>
          <p:cNvPr id="598" name="Line 701"/>
          <p:cNvSpPr>
            <a:spLocks noChangeAspect="1" noChangeShapeType="1"/>
          </p:cNvSpPr>
          <p:nvPr/>
        </p:nvSpPr>
        <p:spPr bwMode="auto">
          <a:xfrm>
            <a:off x="6398182" y="3793792"/>
            <a:ext cx="0" cy="468000"/>
          </a:xfrm>
          <a:prstGeom prst="line">
            <a:avLst/>
          </a:prstGeom>
          <a:noFill/>
          <a:ln w="25400">
            <a:solidFill>
              <a:schemeClr val="tx1"/>
            </a:solidFill>
            <a:round/>
            <a:headEnd/>
            <a:tailEnd/>
          </a:ln>
        </p:spPr>
        <p:txBody>
          <a:bodyPr bIns="0"/>
          <a:lstStyle/>
          <a:p>
            <a:endParaRPr lang="en-US"/>
          </a:p>
        </p:txBody>
      </p:sp>
      <p:sp>
        <p:nvSpPr>
          <p:cNvPr id="599" name="Rettangolo 598"/>
          <p:cNvSpPr/>
          <p:nvPr/>
        </p:nvSpPr>
        <p:spPr bwMode="auto">
          <a:xfrm>
            <a:off x="6012160" y="3140968"/>
            <a:ext cx="747593" cy="1037823"/>
          </a:xfrm>
          <a:prstGeom prst="rect">
            <a:avLst/>
          </a:prstGeom>
          <a:noFill/>
          <a:ln w="28575" cap="flat" cmpd="sng" algn="ctr">
            <a:solidFill>
              <a:srgbClr val="FF0000"/>
            </a:solidFill>
            <a:prstDash val="sysDash"/>
            <a:round/>
            <a:headEnd type="none" w="med" len="med"/>
            <a:tailEnd type="triangl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3200" b="0" i="0" u="none" strike="noStrike" cap="none" normalizeH="0" baseline="0">
              <a:ln>
                <a:noFill/>
              </a:ln>
              <a:solidFill>
                <a:schemeClr val="tx1"/>
              </a:solidFill>
              <a:effectLst/>
            </a:endParaRPr>
          </a:p>
        </p:txBody>
      </p:sp>
      <p:grpSp>
        <p:nvGrpSpPr>
          <p:cNvPr id="24" name="Gruppo 661"/>
          <p:cNvGrpSpPr/>
          <p:nvPr/>
        </p:nvGrpSpPr>
        <p:grpSpPr>
          <a:xfrm>
            <a:off x="6038891" y="3404353"/>
            <a:ext cx="699817" cy="421965"/>
            <a:chOff x="6038891" y="3404353"/>
            <a:chExt cx="699817" cy="421965"/>
          </a:xfrm>
        </p:grpSpPr>
        <p:sp>
          <p:nvSpPr>
            <p:cNvPr id="600" name="Rettangolo 599"/>
            <p:cNvSpPr/>
            <p:nvPr/>
          </p:nvSpPr>
          <p:spPr bwMode="auto">
            <a:xfrm>
              <a:off x="6042290" y="3404353"/>
              <a:ext cx="694194" cy="33374"/>
            </a:xfrm>
            <a:prstGeom prst="rect">
              <a:avLst/>
            </a:prstGeom>
            <a:solidFill>
              <a:srgbClr val="002060"/>
            </a:solidFill>
            <a:ln w="15875" cap="flat" cmpd="sng" algn="ctr">
              <a:solidFill>
                <a:srgbClr val="002060"/>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3200" b="0" i="0" u="none" strike="noStrike" cap="none" normalizeH="0" baseline="0">
                <a:ln>
                  <a:noFill/>
                </a:ln>
                <a:solidFill>
                  <a:schemeClr val="tx1"/>
                </a:solidFill>
                <a:effectLst/>
              </a:endParaRPr>
            </a:p>
          </p:txBody>
        </p:sp>
        <p:sp>
          <p:nvSpPr>
            <p:cNvPr id="601" name="Rettangolo 600"/>
            <p:cNvSpPr/>
            <p:nvPr/>
          </p:nvSpPr>
          <p:spPr bwMode="auto">
            <a:xfrm>
              <a:off x="6042290" y="3482104"/>
              <a:ext cx="694194" cy="33374"/>
            </a:xfrm>
            <a:prstGeom prst="rect">
              <a:avLst/>
            </a:prstGeom>
            <a:solidFill>
              <a:srgbClr val="002060"/>
            </a:solidFill>
            <a:ln w="15875" cap="flat" cmpd="sng" algn="ctr">
              <a:solidFill>
                <a:srgbClr val="002060"/>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3200" b="0" i="0" u="none" strike="noStrike" cap="none" normalizeH="0" baseline="0">
                <a:ln>
                  <a:noFill/>
                </a:ln>
                <a:solidFill>
                  <a:schemeClr val="tx1"/>
                </a:solidFill>
                <a:effectLst/>
              </a:endParaRPr>
            </a:p>
          </p:txBody>
        </p:sp>
        <p:sp>
          <p:nvSpPr>
            <p:cNvPr id="602" name="Rettangolo 601"/>
            <p:cNvSpPr/>
            <p:nvPr/>
          </p:nvSpPr>
          <p:spPr bwMode="auto">
            <a:xfrm>
              <a:off x="6042290" y="3556049"/>
              <a:ext cx="694194" cy="33374"/>
            </a:xfrm>
            <a:prstGeom prst="rect">
              <a:avLst/>
            </a:prstGeom>
            <a:solidFill>
              <a:srgbClr val="002060"/>
            </a:solidFill>
            <a:ln w="15875" cap="flat" cmpd="sng" algn="ctr">
              <a:solidFill>
                <a:srgbClr val="002060"/>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3200" b="0" i="0" u="none" strike="noStrike" cap="none" normalizeH="0" baseline="0">
                <a:ln>
                  <a:noFill/>
                </a:ln>
                <a:solidFill>
                  <a:schemeClr val="tx1"/>
                </a:solidFill>
                <a:effectLst/>
              </a:endParaRPr>
            </a:p>
          </p:txBody>
        </p:sp>
        <p:sp>
          <p:nvSpPr>
            <p:cNvPr id="603" name="Rettangolo 602"/>
            <p:cNvSpPr/>
            <p:nvPr/>
          </p:nvSpPr>
          <p:spPr bwMode="auto">
            <a:xfrm>
              <a:off x="6044514" y="3633801"/>
              <a:ext cx="694194" cy="33374"/>
            </a:xfrm>
            <a:prstGeom prst="rect">
              <a:avLst/>
            </a:prstGeom>
            <a:solidFill>
              <a:srgbClr val="002060"/>
            </a:solidFill>
            <a:ln w="15875" cap="flat" cmpd="sng" algn="ctr">
              <a:solidFill>
                <a:srgbClr val="002060"/>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3200" b="0" i="0" u="none" strike="noStrike" cap="none" normalizeH="0" baseline="0">
                <a:ln>
                  <a:noFill/>
                </a:ln>
                <a:solidFill>
                  <a:schemeClr val="tx1"/>
                </a:solidFill>
                <a:effectLst/>
              </a:endParaRPr>
            </a:p>
          </p:txBody>
        </p:sp>
        <p:sp>
          <p:nvSpPr>
            <p:cNvPr id="604" name="Rettangolo 603"/>
            <p:cNvSpPr/>
            <p:nvPr/>
          </p:nvSpPr>
          <p:spPr bwMode="auto">
            <a:xfrm>
              <a:off x="6042290" y="3432346"/>
              <a:ext cx="53400" cy="52565"/>
            </a:xfrm>
            <a:prstGeom prst="rect">
              <a:avLst/>
            </a:prstGeom>
            <a:solidFill>
              <a:srgbClr val="002060"/>
            </a:solidFill>
            <a:ln w="15875" cap="flat" cmpd="sng" algn="ctr">
              <a:solidFill>
                <a:srgbClr val="002060"/>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3200" b="0" i="0" u="none" strike="noStrike" cap="none" normalizeH="0" baseline="0">
                <a:ln>
                  <a:noFill/>
                </a:ln>
                <a:solidFill>
                  <a:schemeClr val="tx1"/>
                </a:solidFill>
                <a:effectLst/>
              </a:endParaRPr>
            </a:p>
          </p:txBody>
        </p:sp>
        <p:sp>
          <p:nvSpPr>
            <p:cNvPr id="605" name="Rettangolo 604"/>
            <p:cNvSpPr/>
            <p:nvPr/>
          </p:nvSpPr>
          <p:spPr bwMode="auto">
            <a:xfrm>
              <a:off x="6683084" y="3509482"/>
              <a:ext cx="53400" cy="52565"/>
            </a:xfrm>
            <a:prstGeom prst="rect">
              <a:avLst/>
            </a:prstGeom>
            <a:solidFill>
              <a:srgbClr val="002060"/>
            </a:solidFill>
            <a:ln w="15875" cap="flat" cmpd="sng" algn="ctr">
              <a:solidFill>
                <a:srgbClr val="002060"/>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3200" b="0" i="0" u="none" strike="noStrike" cap="none" normalizeH="0" baseline="0">
                <a:ln>
                  <a:noFill/>
                </a:ln>
                <a:solidFill>
                  <a:schemeClr val="tx1"/>
                </a:solidFill>
                <a:effectLst/>
              </a:endParaRPr>
            </a:p>
          </p:txBody>
        </p:sp>
        <p:sp>
          <p:nvSpPr>
            <p:cNvPr id="606" name="Rettangolo 605"/>
            <p:cNvSpPr/>
            <p:nvPr/>
          </p:nvSpPr>
          <p:spPr bwMode="auto">
            <a:xfrm>
              <a:off x="6042290" y="3578427"/>
              <a:ext cx="53400" cy="52565"/>
            </a:xfrm>
            <a:prstGeom prst="rect">
              <a:avLst/>
            </a:prstGeom>
            <a:solidFill>
              <a:srgbClr val="002060"/>
            </a:solidFill>
            <a:ln w="15875" cap="flat" cmpd="sng" algn="ctr">
              <a:solidFill>
                <a:srgbClr val="002060"/>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3200" b="0" i="0" u="none" strike="noStrike" cap="none" normalizeH="0" baseline="0">
                <a:ln>
                  <a:noFill/>
                </a:ln>
                <a:solidFill>
                  <a:schemeClr val="tx1"/>
                </a:solidFill>
                <a:effectLst/>
              </a:endParaRPr>
            </a:p>
          </p:txBody>
        </p:sp>
        <p:sp>
          <p:nvSpPr>
            <p:cNvPr id="607" name="Rettangolo 606"/>
            <p:cNvSpPr/>
            <p:nvPr/>
          </p:nvSpPr>
          <p:spPr bwMode="auto">
            <a:xfrm>
              <a:off x="6042290" y="3713743"/>
              <a:ext cx="694194" cy="33374"/>
            </a:xfrm>
            <a:prstGeom prst="rect">
              <a:avLst/>
            </a:prstGeom>
            <a:solidFill>
              <a:srgbClr val="002060"/>
            </a:solidFill>
            <a:ln w="15875" cap="flat" cmpd="sng" algn="ctr">
              <a:solidFill>
                <a:srgbClr val="002060"/>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3200" b="0" i="0" u="none" strike="noStrike" cap="none" normalizeH="0" baseline="0">
                <a:ln>
                  <a:noFill/>
                </a:ln>
                <a:solidFill>
                  <a:schemeClr val="tx1"/>
                </a:solidFill>
                <a:effectLst/>
              </a:endParaRPr>
            </a:p>
          </p:txBody>
        </p:sp>
        <p:sp>
          <p:nvSpPr>
            <p:cNvPr id="608" name="Rettangolo 607"/>
            <p:cNvSpPr/>
            <p:nvPr/>
          </p:nvSpPr>
          <p:spPr bwMode="auto">
            <a:xfrm>
              <a:off x="6038891" y="3792944"/>
              <a:ext cx="694194" cy="33374"/>
            </a:xfrm>
            <a:prstGeom prst="rect">
              <a:avLst/>
            </a:prstGeom>
            <a:solidFill>
              <a:srgbClr val="002060"/>
            </a:solidFill>
            <a:ln w="15875" cap="flat" cmpd="sng" algn="ctr">
              <a:solidFill>
                <a:srgbClr val="002060"/>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3200" b="0" i="0" u="none" strike="noStrike" cap="none" normalizeH="0" baseline="0">
                <a:ln>
                  <a:noFill/>
                </a:ln>
                <a:solidFill>
                  <a:schemeClr val="tx1"/>
                </a:solidFill>
                <a:effectLst/>
              </a:endParaRPr>
            </a:p>
          </p:txBody>
        </p:sp>
        <p:sp>
          <p:nvSpPr>
            <p:cNvPr id="609" name="Rettangolo 608"/>
            <p:cNvSpPr/>
            <p:nvPr/>
          </p:nvSpPr>
          <p:spPr bwMode="auto">
            <a:xfrm>
              <a:off x="6683084" y="3667175"/>
              <a:ext cx="53400" cy="52565"/>
            </a:xfrm>
            <a:prstGeom prst="rect">
              <a:avLst/>
            </a:prstGeom>
            <a:solidFill>
              <a:srgbClr val="002060"/>
            </a:solidFill>
            <a:ln w="15875" cap="flat" cmpd="sng" algn="ctr">
              <a:solidFill>
                <a:srgbClr val="002060"/>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3200" b="0" i="0" u="none" strike="noStrike" cap="none" normalizeH="0" baseline="0">
                <a:ln>
                  <a:noFill/>
                </a:ln>
                <a:solidFill>
                  <a:schemeClr val="tx1"/>
                </a:solidFill>
                <a:effectLst/>
              </a:endParaRPr>
            </a:p>
          </p:txBody>
        </p:sp>
        <p:sp>
          <p:nvSpPr>
            <p:cNvPr id="610" name="Rettangolo 609"/>
            <p:cNvSpPr/>
            <p:nvPr/>
          </p:nvSpPr>
          <p:spPr bwMode="auto">
            <a:xfrm>
              <a:off x="6042290" y="3736121"/>
              <a:ext cx="53400" cy="52565"/>
            </a:xfrm>
            <a:prstGeom prst="rect">
              <a:avLst/>
            </a:prstGeom>
            <a:solidFill>
              <a:srgbClr val="002060"/>
            </a:solidFill>
            <a:ln w="15875" cap="flat" cmpd="sng" algn="ctr">
              <a:solidFill>
                <a:srgbClr val="002060"/>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3200" b="0" i="0" u="none" strike="noStrike" cap="none" normalizeH="0" baseline="0">
                <a:ln>
                  <a:noFill/>
                </a:ln>
                <a:solidFill>
                  <a:schemeClr val="tx1"/>
                </a:solidFill>
                <a:effectLst/>
              </a:endParaRPr>
            </a:p>
          </p:txBody>
        </p:sp>
      </p:grpSp>
      <p:grpSp>
        <p:nvGrpSpPr>
          <p:cNvPr id="25" name="Gruppo 665"/>
          <p:cNvGrpSpPr/>
          <p:nvPr/>
        </p:nvGrpSpPr>
        <p:grpSpPr>
          <a:xfrm>
            <a:off x="6398391" y="3189756"/>
            <a:ext cx="993769" cy="816850"/>
            <a:chOff x="6398391" y="3189756"/>
            <a:chExt cx="993769" cy="816850"/>
          </a:xfrm>
        </p:grpSpPr>
        <p:grpSp>
          <p:nvGrpSpPr>
            <p:cNvPr id="26" name="Group 213"/>
            <p:cNvGrpSpPr>
              <a:grpSpLocks noChangeAspect="1"/>
            </p:cNvGrpSpPr>
            <p:nvPr/>
          </p:nvGrpSpPr>
          <p:grpSpPr bwMode="auto">
            <a:xfrm>
              <a:off x="6866078" y="3417876"/>
              <a:ext cx="200169" cy="361869"/>
              <a:chOff x="3326" y="2056"/>
              <a:chExt cx="245" cy="448"/>
            </a:xfrm>
          </p:grpSpPr>
          <p:sp>
            <p:nvSpPr>
              <p:cNvPr id="618" name="Line 25"/>
              <p:cNvSpPr>
                <a:spLocks noChangeAspect="1" noChangeShapeType="1"/>
              </p:cNvSpPr>
              <p:nvPr/>
            </p:nvSpPr>
            <p:spPr bwMode="auto">
              <a:xfrm rot="5400000" flipV="1">
                <a:off x="3466" y="2037"/>
                <a:ext cx="85" cy="123"/>
              </a:xfrm>
              <a:prstGeom prst="line">
                <a:avLst/>
              </a:prstGeom>
              <a:noFill/>
              <a:ln w="25400">
                <a:solidFill>
                  <a:srgbClr val="00B050"/>
                </a:solidFill>
                <a:round/>
                <a:headEnd/>
                <a:tailEnd/>
              </a:ln>
            </p:spPr>
            <p:txBody>
              <a:bodyPr bIns="0"/>
              <a:lstStyle/>
              <a:p>
                <a:endParaRPr lang="en-US"/>
              </a:p>
            </p:txBody>
          </p:sp>
          <p:sp>
            <p:nvSpPr>
              <p:cNvPr id="619" name="Line 26"/>
              <p:cNvSpPr>
                <a:spLocks noChangeAspect="1" noChangeShapeType="1"/>
              </p:cNvSpPr>
              <p:nvPr/>
            </p:nvSpPr>
            <p:spPr bwMode="auto">
              <a:xfrm rot="5400000">
                <a:off x="3421" y="2046"/>
                <a:ext cx="56" cy="245"/>
              </a:xfrm>
              <a:prstGeom prst="line">
                <a:avLst/>
              </a:prstGeom>
              <a:noFill/>
              <a:ln w="25400">
                <a:solidFill>
                  <a:srgbClr val="00B050"/>
                </a:solidFill>
                <a:round/>
                <a:headEnd/>
                <a:tailEnd/>
              </a:ln>
            </p:spPr>
            <p:txBody>
              <a:bodyPr bIns="0"/>
              <a:lstStyle/>
              <a:p>
                <a:endParaRPr lang="en-US"/>
              </a:p>
            </p:txBody>
          </p:sp>
          <p:sp>
            <p:nvSpPr>
              <p:cNvPr id="620" name="Line 27"/>
              <p:cNvSpPr>
                <a:spLocks noChangeAspect="1" noChangeShapeType="1"/>
              </p:cNvSpPr>
              <p:nvPr/>
            </p:nvSpPr>
            <p:spPr bwMode="auto">
              <a:xfrm rot="5400000" flipV="1">
                <a:off x="3419" y="2105"/>
                <a:ext cx="57" cy="244"/>
              </a:xfrm>
              <a:prstGeom prst="line">
                <a:avLst/>
              </a:prstGeom>
              <a:noFill/>
              <a:ln w="25400">
                <a:solidFill>
                  <a:srgbClr val="00B050"/>
                </a:solidFill>
                <a:round/>
                <a:headEnd/>
                <a:tailEnd/>
              </a:ln>
            </p:spPr>
            <p:txBody>
              <a:bodyPr bIns="0"/>
              <a:lstStyle/>
              <a:p>
                <a:endParaRPr lang="en-US"/>
              </a:p>
            </p:txBody>
          </p:sp>
          <p:sp>
            <p:nvSpPr>
              <p:cNvPr id="621" name="Line 28"/>
              <p:cNvSpPr>
                <a:spLocks noChangeAspect="1" noChangeShapeType="1"/>
              </p:cNvSpPr>
              <p:nvPr/>
            </p:nvSpPr>
            <p:spPr bwMode="auto">
              <a:xfrm rot="5400000">
                <a:off x="3419" y="2162"/>
                <a:ext cx="57" cy="244"/>
              </a:xfrm>
              <a:prstGeom prst="line">
                <a:avLst/>
              </a:prstGeom>
              <a:noFill/>
              <a:ln w="25400">
                <a:solidFill>
                  <a:srgbClr val="00B050"/>
                </a:solidFill>
                <a:round/>
                <a:headEnd/>
                <a:tailEnd/>
              </a:ln>
            </p:spPr>
            <p:txBody>
              <a:bodyPr bIns="0"/>
              <a:lstStyle/>
              <a:p>
                <a:endParaRPr lang="en-US"/>
              </a:p>
            </p:txBody>
          </p:sp>
          <p:sp>
            <p:nvSpPr>
              <p:cNvPr id="622" name="Line 29"/>
              <p:cNvSpPr>
                <a:spLocks noChangeAspect="1" noChangeShapeType="1"/>
              </p:cNvSpPr>
              <p:nvPr/>
            </p:nvSpPr>
            <p:spPr bwMode="auto">
              <a:xfrm rot="5400000" flipV="1">
                <a:off x="3421" y="2216"/>
                <a:ext cx="56" cy="245"/>
              </a:xfrm>
              <a:prstGeom prst="line">
                <a:avLst/>
              </a:prstGeom>
              <a:noFill/>
              <a:ln w="25400">
                <a:solidFill>
                  <a:srgbClr val="00B050"/>
                </a:solidFill>
                <a:round/>
                <a:headEnd/>
                <a:tailEnd/>
              </a:ln>
            </p:spPr>
            <p:txBody>
              <a:bodyPr bIns="0"/>
              <a:lstStyle/>
              <a:p>
                <a:endParaRPr lang="en-US"/>
              </a:p>
            </p:txBody>
          </p:sp>
          <p:sp>
            <p:nvSpPr>
              <p:cNvPr id="623" name="Line 30"/>
              <p:cNvSpPr>
                <a:spLocks noChangeAspect="1" noChangeShapeType="1"/>
              </p:cNvSpPr>
              <p:nvPr/>
            </p:nvSpPr>
            <p:spPr bwMode="auto">
              <a:xfrm rot="5400000">
                <a:off x="3421" y="2273"/>
                <a:ext cx="56" cy="245"/>
              </a:xfrm>
              <a:prstGeom prst="line">
                <a:avLst/>
              </a:prstGeom>
              <a:noFill/>
              <a:ln w="25400">
                <a:solidFill>
                  <a:srgbClr val="00B050"/>
                </a:solidFill>
                <a:round/>
                <a:headEnd/>
                <a:tailEnd/>
              </a:ln>
            </p:spPr>
            <p:txBody>
              <a:bodyPr bIns="0"/>
              <a:lstStyle/>
              <a:p>
                <a:endParaRPr lang="en-US"/>
              </a:p>
            </p:txBody>
          </p:sp>
          <p:sp>
            <p:nvSpPr>
              <p:cNvPr id="624" name="Line 31"/>
              <p:cNvSpPr>
                <a:spLocks noChangeAspect="1" noChangeShapeType="1"/>
              </p:cNvSpPr>
              <p:nvPr/>
            </p:nvSpPr>
            <p:spPr bwMode="auto">
              <a:xfrm rot="5400000" flipV="1">
                <a:off x="3349" y="2401"/>
                <a:ext cx="85" cy="122"/>
              </a:xfrm>
              <a:prstGeom prst="line">
                <a:avLst/>
              </a:prstGeom>
              <a:noFill/>
              <a:ln w="25400">
                <a:solidFill>
                  <a:srgbClr val="00B050"/>
                </a:solidFill>
                <a:round/>
                <a:headEnd/>
                <a:tailEnd/>
              </a:ln>
            </p:spPr>
            <p:txBody>
              <a:bodyPr bIns="0"/>
              <a:lstStyle/>
              <a:p>
                <a:endParaRPr lang="en-US"/>
              </a:p>
            </p:txBody>
          </p:sp>
        </p:grpSp>
        <p:sp>
          <p:nvSpPr>
            <p:cNvPr id="613" name="Rectangle 224"/>
            <p:cNvSpPr>
              <a:spLocks noChangeAspect="1" noChangeArrowheads="1"/>
            </p:cNvSpPr>
            <p:nvPr/>
          </p:nvSpPr>
          <p:spPr bwMode="auto">
            <a:xfrm rot="5400000">
              <a:off x="6912463" y="3456289"/>
              <a:ext cx="651617" cy="307777"/>
            </a:xfrm>
            <a:prstGeom prst="rect">
              <a:avLst/>
            </a:prstGeom>
            <a:noFill/>
            <a:ln w="9525">
              <a:noFill/>
              <a:miter lim="800000"/>
              <a:headEnd/>
              <a:tailEnd/>
            </a:ln>
          </p:spPr>
          <p:txBody>
            <a:bodyPr wrap="square" lIns="0" tIns="0" rIns="0" bIns="0">
              <a:spAutoFit/>
            </a:bodyPr>
            <a:lstStyle/>
            <a:p>
              <a:pPr algn="ctr" defTabSz="957263">
                <a:spcBef>
                  <a:spcPct val="20000"/>
                </a:spcBef>
                <a:buClr>
                  <a:schemeClr val="accent1"/>
                </a:buClr>
              </a:pPr>
              <a:r>
                <a:rPr lang="en-US" sz="2000" b="1" dirty="0">
                  <a:solidFill>
                    <a:srgbClr val="00B050"/>
                  </a:solidFill>
                  <a:cs typeface="Times New Roman" pitchFamily="18" charset="0"/>
                </a:rPr>
                <a:t>R</a:t>
              </a:r>
              <a:r>
                <a:rPr lang="en-US" sz="2000" b="1" baseline="-25000" dirty="0">
                  <a:solidFill>
                    <a:srgbClr val="00B050"/>
                  </a:solidFill>
                  <a:cs typeface="Times New Roman" pitchFamily="18" charset="0"/>
                </a:rPr>
                <a:t>2</a:t>
              </a:r>
              <a:endParaRPr lang="en-US" sz="2000" b="1" dirty="0">
                <a:solidFill>
                  <a:srgbClr val="00B050"/>
                </a:solidFill>
                <a:cs typeface="Times New Roman" pitchFamily="18" charset="0"/>
              </a:endParaRPr>
            </a:p>
          </p:txBody>
        </p:sp>
        <p:sp>
          <p:nvSpPr>
            <p:cNvPr id="614" name="Line 37"/>
            <p:cNvSpPr>
              <a:spLocks noChangeAspect="1" noChangeShapeType="1"/>
            </p:cNvSpPr>
            <p:nvPr/>
          </p:nvSpPr>
          <p:spPr bwMode="auto">
            <a:xfrm flipH="1">
              <a:off x="6966163" y="3189756"/>
              <a:ext cx="0" cy="231883"/>
            </a:xfrm>
            <a:prstGeom prst="line">
              <a:avLst/>
            </a:prstGeom>
            <a:noFill/>
            <a:ln w="25400">
              <a:solidFill>
                <a:srgbClr val="000000"/>
              </a:solidFill>
              <a:round/>
              <a:headEnd/>
              <a:tailEnd/>
            </a:ln>
          </p:spPr>
          <p:txBody>
            <a:bodyPr bIns="0"/>
            <a:lstStyle/>
            <a:p>
              <a:endParaRPr lang="en-US"/>
            </a:p>
          </p:txBody>
        </p:sp>
        <p:sp>
          <p:nvSpPr>
            <p:cNvPr id="615" name="Line 37"/>
            <p:cNvSpPr>
              <a:spLocks noChangeAspect="1" noChangeShapeType="1"/>
            </p:cNvSpPr>
            <p:nvPr/>
          </p:nvSpPr>
          <p:spPr bwMode="auto">
            <a:xfrm flipH="1">
              <a:off x="6972129" y="3776206"/>
              <a:ext cx="0" cy="230400"/>
            </a:xfrm>
            <a:prstGeom prst="line">
              <a:avLst/>
            </a:prstGeom>
            <a:noFill/>
            <a:ln w="25400">
              <a:solidFill>
                <a:srgbClr val="000000"/>
              </a:solidFill>
              <a:round/>
              <a:headEnd/>
              <a:tailEnd/>
            </a:ln>
          </p:spPr>
          <p:txBody>
            <a:bodyPr bIns="0"/>
            <a:lstStyle/>
            <a:p>
              <a:endParaRPr lang="en-US"/>
            </a:p>
          </p:txBody>
        </p:sp>
        <p:sp>
          <p:nvSpPr>
            <p:cNvPr id="616" name="Line 37"/>
            <p:cNvSpPr>
              <a:spLocks noChangeAspect="1" noChangeShapeType="1"/>
            </p:cNvSpPr>
            <p:nvPr/>
          </p:nvSpPr>
          <p:spPr bwMode="auto">
            <a:xfrm rot="5400000" flipH="1">
              <a:off x="6687296" y="3706535"/>
              <a:ext cx="0" cy="574428"/>
            </a:xfrm>
            <a:prstGeom prst="line">
              <a:avLst/>
            </a:prstGeom>
            <a:noFill/>
            <a:ln w="25400">
              <a:solidFill>
                <a:srgbClr val="000000"/>
              </a:solidFill>
              <a:round/>
              <a:headEnd/>
              <a:tailEnd/>
            </a:ln>
          </p:spPr>
          <p:txBody>
            <a:bodyPr bIns="0"/>
            <a:lstStyle/>
            <a:p>
              <a:endParaRPr lang="en-US"/>
            </a:p>
          </p:txBody>
        </p:sp>
        <p:sp>
          <p:nvSpPr>
            <p:cNvPr id="617" name="Line 37"/>
            <p:cNvSpPr>
              <a:spLocks noChangeAspect="1" noChangeShapeType="1"/>
            </p:cNvSpPr>
            <p:nvPr/>
          </p:nvSpPr>
          <p:spPr bwMode="auto">
            <a:xfrm rot="5400000" flipH="1">
              <a:off x="6688206" y="2899941"/>
              <a:ext cx="0" cy="579630"/>
            </a:xfrm>
            <a:prstGeom prst="line">
              <a:avLst/>
            </a:prstGeom>
            <a:noFill/>
            <a:ln w="25400">
              <a:solidFill>
                <a:srgbClr val="000000"/>
              </a:solidFill>
              <a:round/>
              <a:headEnd/>
              <a:tailEnd/>
            </a:ln>
          </p:spPr>
          <p:txBody>
            <a:bodyPr bIns="0"/>
            <a:lstStyle/>
            <a:p>
              <a:endParaRPr lang="en-US"/>
            </a:p>
          </p:txBody>
        </p:sp>
      </p:grpSp>
      <p:sp>
        <p:nvSpPr>
          <p:cNvPr id="626" name="Line 701"/>
          <p:cNvSpPr>
            <a:spLocks noChangeAspect="1" noChangeShapeType="1"/>
          </p:cNvSpPr>
          <p:nvPr/>
        </p:nvSpPr>
        <p:spPr bwMode="auto">
          <a:xfrm>
            <a:off x="6379132" y="5583304"/>
            <a:ext cx="0" cy="562378"/>
          </a:xfrm>
          <a:prstGeom prst="line">
            <a:avLst/>
          </a:prstGeom>
          <a:noFill/>
          <a:ln w="25400">
            <a:solidFill>
              <a:schemeClr val="tx1"/>
            </a:solidFill>
            <a:round/>
            <a:headEnd/>
            <a:tailEnd/>
          </a:ln>
        </p:spPr>
        <p:txBody>
          <a:bodyPr bIns="0"/>
          <a:lstStyle/>
          <a:p>
            <a:endParaRPr lang="en-US"/>
          </a:p>
        </p:txBody>
      </p:sp>
      <p:grpSp>
        <p:nvGrpSpPr>
          <p:cNvPr id="27" name="Gruppo 666"/>
          <p:cNvGrpSpPr/>
          <p:nvPr/>
        </p:nvGrpSpPr>
        <p:grpSpPr>
          <a:xfrm>
            <a:off x="6398391" y="4941168"/>
            <a:ext cx="993769" cy="816850"/>
            <a:chOff x="6398391" y="4941168"/>
            <a:chExt cx="993769" cy="816850"/>
          </a:xfrm>
        </p:grpSpPr>
        <p:grpSp>
          <p:nvGrpSpPr>
            <p:cNvPr id="28" name="Group 213"/>
            <p:cNvGrpSpPr>
              <a:grpSpLocks noChangeAspect="1"/>
            </p:cNvGrpSpPr>
            <p:nvPr/>
          </p:nvGrpSpPr>
          <p:grpSpPr bwMode="auto">
            <a:xfrm>
              <a:off x="6866078" y="5169288"/>
              <a:ext cx="200169" cy="361869"/>
              <a:chOff x="3326" y="2056"/>
              <a:chExt cx="245" cy="448"/>
            </a:xfrm>
          </p:grpSpPr>
          <p:sp>
            <p:nvSpPr>
              <p:cNvPr id="646" name="Line 25"/>
              <p:cNvSpPr>
                <a:spLocks noChangeAspect="1" noChangeShapeType="1"/>
              </p:cNvSpPr>
              <p:nvPr/>
            </p:nvSpPr>
            <p:spPr bwMode="auto">
              <a:xfrm rot="5400000" flipV="1">
                <a:off x="3466" y="2037"/>
                <a:ext cx="85" cy="123"/>
              </a:xfrm>
              <a:prstGeom prst="line">
                <a:avLst/>
              </a:prstGeom>
              <a:noFill/>
              <a:ln w="25400">
                <a:solidFill>
                  <a:srgbClr val="1239FE"/>
                </a:solidFill>
                <a:round/>
                <a:headEnd/>
                <a:tailEnd/>
              </a:ln>
            </p:spPr>
            <p:txBody>
              <a:bodyPr bIns="0"/>
              <a:lstStyle/>
              <a:p>
                <a:endParaRPr lang="en-US"/>
              </a:p>
            </p:txBody>
          </p:sp>
          <p:sp>
            <p:nvSpPr>
              <p:cNvPr id="647" name="Line 26"/>
              <p:cNvSpPr>
                <a:spLocks noChangeAspect="1" noChangeShapeType="1"/>
              </p:cNvSpPr>
              <p:nvPr/>
            </p:nvSpPr>
            <p:spPr bwMode="auto">
              <a:xfrm rot="5400000">
                <a:off x="3421" y="2046"/>
                <a:ext cx="56" cy="245"/>
              </a:xfrm>
              <a:prstGeom prst="line">
                <a:avLst/>
              </a:prstGeom>
              <a:noFill/>
              <a:ln w="25400">
                <a:solidFill>
                  <a:srgbClr val="1239FE"/>
                </a:solidFill>
                <a:round/>
                <a:headEnd/>
                <a:tailEnd/>
              </a:ln>
            </p:spPr>
            <p:txBody>
              <a:bodyPr bIns="0"/>
              <a:lstStyle/>
              <a:p>
                <a:endParaRPr lang="en-US"/>
              </a:p>
            </p:txBody>
          </p:sp>
          <p:sp>
            <p:nvSpPr>
              <p:cNvPr id="648" name="Line 27"/>
              <p:cNvSpPr>
                <a:spLocks noChangeAspect="1" noChangeShapeType="1"/>
              </p:cNvSpPr>
              <p:nvPr/>
            </p:nvSpPr>
            <p:spPr bwMode="auto">
              <a:xfrm rot="5400000" flipV="1">
                <a:off x="3419" y="2105"/>
                <a:ext cx="57" cy="244"/>
              </a:xfrm>
              <a:prstGeom prst="line">
                <a:avLst/>
              </a:prstGeom>
              <a:noFill/>
              <a:ln w="25400">
                <a:solidFill>
                  <a:srgbClr val="1239FE"/>
                </a:solidFill>
                <a:round/>
                <a:headEnd/>
                <a:tailEnd/>
              </a:ln>
            </p:spPr>
            <p:txBody>
              <a:bodyPr bIns="0"/>
              <a:lstStyle/>
              <a:p>
                <a:endParaRPr lang="en-US"/>
              </a:p>
            </p:txBody>
          </p:sp>
          <p:sp>
            <p:nvSpPr>
              <p:cNvPr id="649" name="Line 28"/>
              <p:cNvSpPr>
                <a:spLocks noChangeAspect="1" noChangeShapeType="1"/>
              </p:cNvSpPr>
              <p:nvPr/>
            </p:nvSpPr>
            <p:spPr bwMode="auto">
              <a:xfrm rot="5400000">
                <a:off x="3419" y="2162"/>
                <a:ext cx="57" cy="244"/>
              </a:xfrm>
              <a:prstGeom prst="line">
                <a:avLst/>
              </a:prstGeom>
              <a:noFill/>
              <a:ln w="25400">
                <a:solidFill>
                  <a:srgbClr val="1239FE"/>
                </a:solidFill>
                <a:round/>
                <a:headEnd/>
                <a:tailEnd/>
              </a:ln>
            </p:spPr>
            <p:txBody>
              <a:bodyPr bIns="0"/>
              <a:lstStyle/>
              <a:p>
                <a:endParaRPr lang="en-US"/>
              </a:p>
            </p:txBody>
          </p:sp>
          <p:sp>
            <p:nvSpPr>
              <p:cNvPr id="650" name="Line 29"/>
              <p:cNvSpPr>
                <a:spLocks noChangeAspect="1" noChangeShapeType="1"/>
              </p:cNvSpPr>
              <p:nvPr/>
            </p:nvSpPr>
            <p:spPr bwMode="auto">
              <a:xfrm rot="5400000" flipV="1">
                <a:off x="3421" y="2216"/>
                <a:ext cx="56" cy="245"/>
              </a:xfrm>
              <a:prstGeom prst="line">
                <a:avLst/>
              </a:prstGeom>
              <a:noFill/>
              <a:ln w="25400">
                <a:solidFill>
                  <a:srgbClr val="1239FE"/>
                </a:solidFill>
                <a:round/>
                <a:headEnd/>
                <a:tailEnd/>
              </a:ln>
            </p:spPr>
            <p:txBody>
              <a:bodyPr bIns="0"/>
              <a:lstStyle/>
              <a:p>
                <a:endParaRPr lang="en-US"/>
              </a:p>
            </p:txBody>
          </p:sp>
          <p:sp>
            <p:nvSpPr>
              <p:cNvPr id="651" name="Line 30"/>
              <p:cNvSpPr>
                <a:spLocks noChangeAspect="1" noChangeShapeType="1"/>
              </p:cNvSpPr>
              <p:nvPr/>
            </p:nvSpPr>
            <p:spPr bwMode="auto">
              <a:xfrm rot="5400000">
                <a:off x="3421" y="2273"/>
                <a:ext cx="56" cy="245"/>
              </a:xfrm>
              <a:prstGeom prst="line">
                <a:avLst/>
              </a:prstGeom>
              <a:noFill/>
              <a:ln w="25400">
                <a:solidFill>
                  <a:srgbClr val="1239FE"/>
                </a:solidFill>
                <a:round/>
                <a:headEnd/>
                <a:tailEnd/>
              </a:ln>
            </p:spPr>
            <p:txBody>
              <a:bodyPr bIns="0"/>
              <a:lstStyle/>
              <a:p>
                <a:endParaRPr lang="en-US"/>
              </a:p>
            </p:txBody>
          </p:sp>
          <p:sp>
            <p:nvSpPr>
              <p:cNvPr id="652" name="Line 31"/>
              <p:cNvSpPr>
                <a:spLocks noChangeAspect="1" noChangeShapeType="1"/>
              </p:cNvSpPr>
              <p:nvPr/>
            </p:nvSpPr>
            <p:spPr bwMode="auto">
              <a:xfrm rot="5400000" flipV="1">
                <a:off x="3349" y="2401"/>
                <a:ext cx="85" cy="122"/>
              </a:xfrm>
              <a:prstGeom prst="line">
                <a:avLst/>
              </a:prstGeom>
              <a:noFill/>
              <a:ln w="25400">
                <a:solidFill>
                  <a:srgbClr val="1239FE"/>
                </a:solidFill>
                <a:round/>
                <a:headEnd/>
                <a:tailEnd/>
              </a:ln>
            </p:spPr>
            <p:txBody>
              <a:bodyPr bIns="0"/>
              <a:lstStyle/>
              <a:p>
                <a:endParaRPr lang="en-US"/>
              </a:p>
            </p:txBody>
          </p:sp>
        </p:grpSp>
        <p:sp>
          <p:nvSpPr>
            <p:cNvPr id="641" name="Rectangle 224"/>
            <p:cNvSpPr>
              <a:spLocks noChangeAspect="1" noChangeArrowheads="1"/>
            </p:cNvSpPr>
            <p:nvPr/>
          </p:nvSpPr>
          <p:spPr bwMode="auto">
            <a:xfrm rot="5400000">
              <a:off x="6912463" y="5207701"/>
              <a:ext cx="651617" cy="307777"/>
            </a:xfrm>
            <a:prstGeom prst="rect">
              <a:avLst/>
            </a:prstGeom>
            <a:noFill/>
            <a:ln w="9525">
              <a:noFill/>
              <a:miter lim="800000"/>
              <a:headEnd/>
              <a:tailEnd/>
            </a:ln>
          </p:spPr>
          <p:txBody>
            <a:bodyPr wrap="square" lIns="0" tIns="0" rIns="0" bIns="0">
              <a:spAutoFit/>
            </a:bodyPr>
            <a:lstStyle/>
            <a:p>
              <a:pPr algn="ctr" defTabSz="957263">
                <a:spcBef>
                  <a:spcPct val="20000"/>
                </a:spcBef>
                <a:buClr>
                  <a:schemeClr val="accent1"/>
                </a:buClr>
              </a:pPr>
              <a:r>
                <a:rPr lang="en-US" sz="2000" b="1" dirty="0">
                  <a:solidFill>
                    <a:srgbClr val="1239FE"/>
                  </a:solidFill>
                  <a:cs typeface="Times New Roman" pitchFamily="18" charset="0"/>
                </a:rPr>
                <a:t>R</a:t>
              </a:r>
              <a:r>
                <a:rPr lang="en-US" sz="2000" b="1" baseline="-25000" dirty="0">
                  <a:solidFill>
                    <a:srgbClr val="1239FE"/>
                  </a:solidFill>
                  <a:cs typeface="Times New Roman" pitchFamily="18" charset="0"/>
                </a:rPr>
                <a:t>M</a:t>
              </a:r>
              <a:endParaRPr lang="en-US" sz="2000" b="1" dirty="0">
                <a:solidFill>
                  <a:srgbClr val="1239FE"/>
                </a:solidFill>
                <a:cs typeface="Times New Roman" pitchFamily="18" charset="0"/>
              </a:endParaRPr>
            </a:p>
          </p:txBody>
        </p:sp>
        <p:sp>
          <p:nvSpPr>
            <p:cNvPr id="642" name="Line 37"/>
            <p:cNvSpPr>
              <a:spLocks noChangeAspect="1" noChangeShapeType="1"/>
            </p:cNvSpPr>
            <p:nvPr/>
          </p:nvSpPr>
          <p:spPr bwMode="auto">
            <a:xfrm flipH="1">
              <a:off x="6966163" y="4941168"/>
              <a:ext cx="0" cy="231883"/>
            </a:xfrm>
            <a:prstGeom prst="line">
              <a:avLst/>
            </a:prstGeom>
            <a:noFill/>
            <a:ln w="25400">
              <a:solidFill>
                <a:srgbClr val="000000"/>
              </a:solidFill>
              <a:round/>
              <a:headEnd/>
              <a:tailEnd/>
            </a:ln>
          </p:spPr>
          <p:txBody>
            <a:bodyPr bIns="0"/>
            <a:lstStyle/>
            <a:p>
              <a:endParaRPr lang="en-US"/>
            </a:p>
          </p:txBody>
        </p:sp>
        <p:sp>
          <p:nvSpPr>
            <p:cNvPr id="643" name="Line 37"/>
            <p:cNvSpPr>
              <a:spLocks noChangeAspect="1" noChangeShapeType="1"/>
            </p:cNvSpPr>
            <p:nvPr/>
          </p:nvSpPr>
          <p:spPr bwMode="auto">
            <a:xfrm flipH="1">
              <a:off x="6972129" y="5527618"/>
              <a:ext cx="0" cy="230400"/>
            </a:xfrm>
            <a:prstGeom prst="line">
              <a:avLst/>
            </a:prstGeom>
            <a:noFill/>
            <a:ln w="25400">
              <a:solidFill>
                <a:srgbClr val="000000"/>
              </a:solidFill>
              <a:round/>
              <a:headEnd/>
              <a:tailEnd/>
            </a:ln>
          </p:spPr>
          <p:txBody>
            <a:bodyPr bIns="0"/>
            <a:lstStyle/>
            <a:p>
              <a:endParaRPr lang="en-US"/>
            </a:p>
          </p:txBody>
        </p:sp>
        <p:sp>
          <p:nvSpPr>
            <p:cNvPr id="644" name="Line 37"/>
            <p:cNvSpPr>
              <a:spLocks noChangeAspect="1" noChangeShapeType="1"/>
            </p:cNvSpPr>
            <p:nvPr/>
          </p:nvSpPr>
          <p:spPr bwMode="auto">
            <a:xfrm rot="5400000" flipH="1">
              <a:off x="6687296" y="5457947"/>
              <a:ext cx="0" cy="574428"/>
            </a:xfrm>
            <a:prstGeom prst="line">
              <a:avLst/>
            </a:prstGeom>
            <a:noFill/>
            <a:ln w="25400">
              <a:solidFill>
                <a:srgbClr val="000000"/>
              </a:solidFill>
              <a:round/>
              <a:headEnd/>
              <a:tailEnd/>
            </a:ln>
          </p:spPr>
          <p:txBody>
            <a:bodyPr bIns="0"/>
            <a:lstStyle/>
            <a:p>
              <a:endParaRPr lang="en-US"/>
            </a:p>
          </p:txBody>
        </p:sp>
        <p:sp>
          <p:nvSpPr>
            <p:cNvPr id="645" name="Line 37"/>
            <p:cNvSpPr>
              <a:spLocks noChangeAspect="1" noChangeShapeType="1"/>
            </p:cNvSpPr>
            <p:nvPr/>
          </p:nvSpPr>
          <p:spPr bwMode="auto">
            <a:xfrm rot="5400000" flipH="1">
              <a:off x="6688206" y="4651353"/>
              <a:ext cx="0" cy="579630"/>
            </a:xfrm>
            <a:prstGeom prst="line">
              <a:avLst/>
            </a:prstGeom>
            <a:noFill/>
            <a:ln w="25400">
              <a:solidFill>
                <a:srgbClr val="000000"/>
              </a:solidFill>
              <a:round/>
              <a:headEnd/>
              <a:tailEnd/>
            </a:ln>
          </p:spPr>
          <p:txBody>
            <a:bodyPr bIns="0"/>
            <a:lstStyle/>
            <a:p>
              <a:endParaRPr lang="en-US"/>
            </a:p>
          </p:txBody>
        </p:sp>
      </p:grpSp>
      <p:sp>
        <p:nvSpPr>
          <p:cNvPr id="653" name="Line 701"/>
          <p:cNvSpPr>
            <a:spLocks noChangeAspect="1" noChangeShapeType="1"/>
          </p:cNvSpPr>
          <p:nvPr/>
        </p:nvSpPr>
        <p:spPr bwMode="auto">
          <a:xfrm>
            <a:off x="6399188" y="4708477"/>
            <a:ext cx="0" cy="468000"/>
          </a:xfrm>
          <a:prstGeom prst="line">
            <a:avLst/>
          </a:prstGeom>
          <a:noFill/>
          <a:ln w="25400">
            <a:solidFill>
              <a:schemeClr val="tx1"/>
            </a:solidFill>
            <a:round/>
            <a:headEnd/>
            <a:tailEnd/>
          </a:ln>
        </p:spPr>
        <p:txBody>
          <a:bodyPr bIns="0"/>
          <a:lstStyle/>
          <a:p>
            <a:endParaRPr lang="en-US"/>
          </a:p>
        </p:txBody>
      </p:sp>
      <p:sp>
        <p:nvSpPr>
          <p:cNvPr id="654" name="Line 701"/>
          <p:cNvSpPr>
            <a:spLocks noChangeAspect="1" noChangeShapeType="1"/>
          </p:cNvSpPr>
          <p:nvPr/>
        </p:nvSpPr>
        <p:spPr bwMode="auto">
          <a:xfrm>
            <a:off x="6398969" y="4640075"/>
            <a:ext cx="0" cy="36000"/>
          </a:xfrm>
          <a:prstGeom prst="line">
            <a:avLst/>
          </a:prstGeom>
          <a:noFill/>
          <a:ln w="25400">
            <a:solidFill>
              <a:schemeClr val="tx1"/>
            </a:solidFill>
            <a:round/>
            <a:headEnd/>
            <a:tailEnd/>
          </a:ln>
        </p:spPr>
        <p:txBody>
          <a:bodyPr bIns="0"/>
          <a:lstStyle/>
          <a:p>
            <a:endParaRPr lang="en-US"/>
          </a:p>
        </p:txBody>
      </p:sp>
      <p:sp>
        <p:nvSpPr>
          <p:cNvPr id="655" name="Line 701"/>
          <p:cNvSpPr>
            <a:spLocks noChangeAspect="1" noChangeShapeType="1"/>
          </p:cNvSpPr>
          <p:nvPr/>
        </p:nvSpPr>
        <p:spPr bwMode="auto">
          <a:xfrm>
            <a:off x="6398409" y="4296575"/>
            <a:ext cx="0" cy="36000"/>
          </a:xfrm>
          <a:prstGeom prst="line">
            <a:avLst/>
          </a:prstGeom>
          <a:noFill/>
          <a:ln w="25400">
            <a:solidFill>
              <a:schemeClr val="tx1"/>
            </a:solidFill>
            <a:round/>
            <a:headEnd/>
            <a:tailEnd/>
          </a:ln>
        </p:spPr>
        <p:txBody>
          <a:bodyPr bIns="0"/>
          <a:lstStyle/>
          <a:p>
            <a:endParaRPr lang="en-US"/>
          </a:p>
        </p:txBody>
      </p:sp>
      <p:sp>
        <p:nvSpPr>
          <p:cNvPr id="656" name="Line 701"/>
          <p:cNvSpPr>
            <a:spLocks noChangeAspect="1" noChangeShapeType="1"/>
          </p:cNvSpPr>
          <p:nvPr/>
        </p:nvSpPr>
        <p:spPr bwMode="auto">
          <a:xfrm>
            <a:off x="6398391" y="4365104"/>
            <a:ext cx="0" cy="36000"/>
          </a:xfrm>
          <a:prstGeom prst="line">
            <a:avLst/>
          </a:prstGeom>
          <a:noFill/>
          <a:ln w="25400">
            <a:solidFill>
              <a:schemeClr val="tx1"/>
            </a:solidFill>
            <a:round/>
            <a:headEnd/>
            <a:tailEnd/>
          </a:ln>
        </p:spPr>
        <p:txBody>
          <a:bodyPr bIns="0"/>
          <a:lstStyle/>
          <a:p>
            <a:endParaRPr lang="en-US"/>
          </a:p>
        </p:txBody>
      </p:sp>
      <p:sp>
        <p:nvSpPr>
          <p:cNvPr id="657" name="Line 701"/>
          <p:cNvSpPr>
            <a:spLocks noChangeAspect="1" noChangeShapeType="1"/>
          </p:cNvSpPr>
          <p:nvPr/>
        </p:nvSpPr>
        <p:spPr bwMode="auto">
          <a:xfrm>
            <a:off x="6398409" y="4437070"/>
            <a:ext cx="0" cy="36000"/>
          </a:xfrm>
          <a:prstGeom prst="line">
            <a:avLst/>
          </a:prstGeom>
          <a:noFill/>
          <a:ln w="25400">
            <a:solidFill>
              <a:schemeClr val="tx1"/>
            </a:solidFill>
            <a:round/>
            <a:headEnd/>
            <a:tailEnd/>
          </a:ln>
        </p:spPr>
        <p:txBody>
          <a:bodyPr bIns="0"/>
          <a:lstStyle/>
          <a:p>
            <a:endParaRPr lang="en-US"/>
          </a:p>
        </p:txBody>
      </p:sp>
      <p:sp>
        <p:nvSpPr>
          <p:cNvPr id="658" name="Line 701"/>
          <p:cNvSpPr>
            <a:spLocks noChangeAspect="1" noChangeShapeType="1"/>
          </p:cNvSpPr>
          <p:nvPr/>
        </p:nvSpPr>
        <p:spPr bwMode="auto">
          <a:xfrm>
            <a:off x="6398391" y="4505599"/>
            <a:ext cx="0" cy="36000"/>
          </a:xfrm>
          <a:prstGeom prst="line">
            <a:avLst/>
          </a:prstGeom>
          <a:noFill/>
          <a:ln w="25400">
            <a:solidFill>
              <a:schemeClr val="tx1"/>
            </a:solidFill>
            <a:round/>
            <a:headEnd/>
            <a:tailEnd/>
          </a:ln>
        </p:spPr>
        <p:txBody>
          <a:bodyPr bIns="0"/>
          <a:lstStyle/>
          <a:p>
            <a:endParaRPr lang="en-US"/>
          </a:p>
        </p:txBody>
      </p:sp>
      <p:sp>
        <p:nvSpPr>
          <p:cNvPr id="659" name="Line 701"/>
          <p:cNvSpPr>
            <a:spLocks noChangeAspect="1" noChangeShapeType="1"/>
          </p:cNvSpPr>
          <p:nvPr/>
        </p:nvSpPr>
        <p:spPr bwMode="auto">
          <a:xfrm>
            <a:off x="6398969" y="4581128"/>
            <a:ext cx="0" cy="36000"/>
          </a:xfrm>
          <a:prstGeom prst="line">
            <a:avLst/>
          </a:prstGeom>
          <a:noFill/>
          <a:ln w="25400">
            <a:solidFill>
              <a:schemeClr val="tx1"/>
            </a:solidFill>
            <a:round/>
            <a:headEnd/>
            <a:tailEnd/>
          </a:ln>
        </p:spPr>
        <p:txBody>
          <a:bodyPr bIns="0"/>
          <a:lstStyle/>
          <a:p>
            <a:endParaRPr lang="en-US"/>
          </a:p>
        </p:txBody>
      </p:sp>
      <p:grpSp>
        <p:nvGrpSpPr>
          <p:cNvPr id="29" name="Gruppo 662"/>
          <p:cNvGrpSpPr/>
          <p:nvPr/>
        </p:nvGrpSpPr>
        <p:grpSpPr>
          <a:xfrm>
            <a:off x="6038891" y="5155765"/>
            <a:ext cx="699817" cy="421965"/>
            <a:chOff x="6038891" y="5155765"/>
            <a:chExt cx="699817" cy="421965"/>
          </a:xfrm>
        </p:grpSpPr>
        <p:sp>
          <p:nvSpPr>
            <p:cNvPr id="629" name="Rettangolo 628"/>
            <p:cNvSpPr/>
            <p:nvPr/>
          </p:nvSpPr>
          <p:spPr bwMode="auto">
            <a:xfrm>
              <a:off x="6042290" y="5233516"/>
              <a:ext cx="694194" cy="33374"/>
            </a:xfrm>
            <a:prstGeom prst="rect">
              <a:avLst/>
            </a:prstGeom>
            <a:solidFill>
              <a:srgbClr val="002060"/>
            </a:solidFill>
            <a:ln w="15875" cap="flat" cmpd="sng" algn="ctr">
              <a:solidFill>
                <a:srgbClr val="002060"/>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3200" b="0" i="0" u="none" strike="noStrike" cap="none" normalizeH="0" baseline="0">
                <a:ln>
                  <a:noFill/>
                </a:ln>
                <a:solidFill>
                  <a:schemeClr val="tx1"/>
                </a:solidFill>
                <a:effectLst/>
              </a:endParaRPr>
            </a:p>
          </p:txBody>
        </p:sp>
        <p:sp>
          <p:nvSpPr>
            <p:cNvPr id="630" name="Rettangolo 629"/>
            <p:cNvSpPr/>
            <p:nvPr/>
          </p:nvSpPr>
          <p:spPr bwMode="auto">
            <a:xfrm>
              <a:off x="6042290" y="5307461"/>
              <a:ext cx="694194" cy="33374"/>
            </a:xfrm>
            <a:prstGeom prst="rect">
              <a:avLst/>
            </a:prstGeom>
            <a:solidFill>
              <a:srgbClr val="002060"/>
            </a:solidFill>
            <a:ln w="15875" cap="flat" cmpd="sng" algn="ctr">
              <a:solidFill>
                <a:srgbClr val="002060"/>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3200" b="0" i="0" u="none" strike="noStrike" cap="none" normalizeH="0" baseline="0">
                <a:ln>
                  <a:noFill/>
                </a:ln>
                <a:solidFill>
                  <a:schemeClr val="tx1"/>
                </a:solidFill>
                <a:effectLst/>
              </a:endParaRPr>
            </a:p>
          </p:txBody>
        </p:sp>
        <p:sp>
          <p:nvSpPr>
            <p:cNvPr id="631" name="Rettangolo 630"/>
            <p:cNvSpPr/>
            <p:nvPr/>
          </p:nvSpPr>
          <p:spPr bwMode="auto">
            <a:xfrm>
              <a:off x="6044514" y="5385213"/>
              <a:ext cx="694194" cy="33374"/>
            </a:xfrm>
            <a:prstGeom prst="rect">
              <a:avLst/>
            </a:prstGeom>
            <a:solidFill>
              <a:srgbClr val="002060"/>
            </a:solidFill>
            <a:ln w="15875" cap="flat" cmpd="sng" algn="ctr">
              <a:solidFill>
                <a:srgbClr val="002060"/>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3200" b="0" i="0" u="none" strike="noStrike" cap="none" normalizeH="0" baseline="0">
                <a:ln>
                  <a:noFill/>
                </a:ln>
                <a:solidFill>
                  <a:schemeClr val="tx1"/>
                </a:solidFill>
                <a:effectLst/>
              </a:endParaRPr>
            </a:p>
          </p:txBody>
        </p:sp>
        <p:sp>
          <p:nvSpPr>
            <p:cNvPr id="632" name="Rettangolo 631"/>
            <p:cNvSpPr/>
            <p:nvPr/>
          </p:nvSpPr>
          <p:spPr bwMode="auto">
            <a:xfrm>
              <a:off x="6042290" y="5183758"/>
              <a:ext cx="53400" cy="52565"/>
            </a:xfrm>
            <a:prstGeom prst="rect">
              <a:avLst/>
            </a:prstGeom>
            <a:solidFill>
              <a:srgbClr val="002060"/>
            </a:solidFill>
            <a:ln w="15875" cap="flat" cmpd="sng" algn="ctr">
              <a:solidFill>
                <a:srgbClr val="002060"/>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3200" b="0" i="0" u="none" strike="noStrike" cap="none" normalizeH="0" baseline="0">
                <a:ln>
                  <a:noFill/>
                </a:ln>
                <a:solidFill>
                  <a:schemeClr val="tx1"/>
                </a:solidFill>
                <a:effectLst/>
              </a:endParaRPr>
            </a:p>
          </p:txBody>
        </p:sp>
        <p:sp>
          <p:nvSpPr>
            <p:cNvPr id="633" name="Rettangolo 632"/>
            <p:cNvSpPr/>
            <p:nvPr/>
          </p:nvSpPr>
          <p:spPr bwMode="auto">
            <a:xfrm>
              <a:off x="6683084" y="5260894"/>
              <a:ext cx="53400" cy="52565"/>
            </a:xfrm>
            <a:prstGeom prst="rect">
              <a:avLst/>
            </a:prstGeom>
            <a:solidFill>
              <a:srgbClr val="002060"/>
            </a:solidFill>
            <a:ln w="15875" cap="flat" cmpd="sng" algn="ctr">
              <a:solidFill>
                <a:srgbClr val="002060"/>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3200" b="0" i="0" u="none" strike="noStrike" cap="none" normalizeH="0" baseline="0">
                <a:ln>
                  <a:noFill/>
                </a:ln>
                <a:solidFill>
                  <a:schemeClr val="tx1"/>
                </a:solidFill>
                <a:effectLst/>
              </a:endParaRPr>
            </a:p>
          </p:txBody>
        </p:sp>
        <p:sp>
          <p:nvSpPr>
            <p:cNvPr id="634" name="Rettangolo 633"/>
            <p:cNvSpPr/>
            <p:nvPr/>
          </p:nvSpPr>
          <p:spPr bwMode="auto">
            <a:xfrm>
              <a:off x="6042290" y="5329839"/>
              <a:ext cx="53400" cy="52565"/>
            </a:xfrm>
            <a:prstGeom prst="rect">
              <a:avLst/>
            </a:prstGeom>
            <a:solidFill>
              <a:srgbClr val="002060"/>
            </a:solidFill>
            <a:ln w="15875" cap="flat" cmpd="sng" algn="ctr">
              <a:solidFill>
                <a:srgbClr val="002060"/>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3200" b="0" i="0" u="none" strike="noStrike" cap="none" normalizeH="0" baseline="0">
                <a:ln>
                  <a:noFill/>
                </a:ln>
                <a:solidFill>
                  <a:schemeClr val="tx1"/>
                </a:solidFill>
                <a:effectLst/>
              </a:endParaRPr>
            </a:p>
          </p:txBody>
        </p:sp>
        <p:sp>
          <p:nvSpPr>
            <p:cNvPr id="635" name="Rettangolo 634"/>
            <p:cNvSpPr/>
            <p:nvPr/>
          </p:nvSpPr>
          <p:spPr bwMode="auto">
            <a:xfrm>
              <a:off x="6042290" y="5465155"/>
              <a:ext cx="694194" cy="33374"/>
            </a:xfrm>
            <a:prstGeom prst="rect">
              <a:avLst/>
            </a:prstGeom>
            <a:solidFill>
              <a:srgbClr val="002060"/>
            </a:solidFill>
            <a:ln w="15875" cap="flat" cmpd="sng" algn="ctr">
              <a:solidFill>
                <a:srgbClr val="002060"/>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3200" b="0" i="0" u="none" strike="noStrike" cap="none" normalizeH="0" baseline="0">
                <a:ln>
                  <a:noFill/>
                </a:ln>
                <a:solidFill>
                  <a:schemeClr val="tx1"/>
                </a:solidFill>
                <a:effectLst/>
              </a:endParaRPr>
            </a:p>
          </p:txBody>
        </p:sp>
        <p:sp>
          <p:nvSpPr>
            <p:cNvPr id="636" name="Rettangolo 635"/>
            <p:cNvSpPr/>
            <p:nvPr/>
          </p:nvSpPr>
          <p:spPr bwMode="auto">
            <a:xfrm>
              <a:off x="6038891" y="5544356"/>
              <a:ext cx="694194" cy="33374"/>
            </a:xfrm>
            <a:prstGeom prst="rect">
              <a:avLst/>
            </a:prstGeom>
            <a:solidFill>
              <a:srgbClr val="002060"/>
            </a:solidFill>
            <a:ln w="15875" cap="flat" cmpd="sng" algn="ctr">
              <a:solidFill>
                <a:srgbClr val="002060"/>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3200" b="0" i="0" u="none" strike="noStrike" cap="none" normalizeH="0" baseline="0">
                <a:ln>
                  <a:noFill/>
                </a:ln>
                <a:solidFill>
                  <a:schemeClr val="tx1"/>
                </a:solidFill>
                <a:effectLst/>
              </a:endParaRPr>
            </a:p>
          </p:txBody>
        </p:sp>
        <p:sp>
          <p:nvSpPr>
            <p:cNvPr id="637" name="Rettangolo 636"/>
            <p:cNvSpPr/>
            <p:nvPr/>
          </p:nvSpPr>
          <p:spPr bwMode="auto">
            <a:xfrm>
              <a:off x="6683084" y="5418587"/>
              <a:ext cx="53400" cy="52565"/>
            </a:xfrm>
            <a:prstGeom prst="rect">
              <a:avLst/>
            </a:prstGeom>
            <a:solidFill>
              <a:srgbClr val="002060"/>
            </a:solidFill>
            <a:ln w="15875" cap="flat" cmpd="sng" algn="ctr">
              <a:solidFill>
                <a:srgbClr val="002060"/>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3200" b="0" i="0" u="none" strike="noStrike" cap="none" normalizeH="0" baseline="0">
                <a:ln>
                  <a:noFill/>
                </a:ln>
                <a:solidFill>
                  <a:schemeClr val="tx1"/>
                </a:solidFill>
                <a:effectLst/>
              </a:endParaRPr>
            </a:p>
          </p:txBody>
        </p:sp>
        <p:sp>
          <p:nvSpPr>
            <p:cNvPr id="638" name="Rettangolo 637"/>
            <p:cNvSpPr/>
            <p:nvPr/>
          </p:nvSpPr>
          <p:spPr bwMode="auto">
            <a:xfrm>
              <a:off x="6042290" y="5487533"/>
              <a:ext cx="53400" cy="52565"/>
            </a:xfrm>
            <a:prstGeom prst="rect">
              <a:avLst/>
            </a:prstGeom>
            <a:solidFill>
              <a:srgbClr val="002060"/>
            </a:solidFill>
            <a:ln w="15875" cap="flat" cmpd="sng" algn="ctr">
              <a:solidFill>
                <a:srgbClr val="002060"/>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3200" b="0" i="0" u="none" strike="noStrike" cap="none" normalizeH="0" baseline="0">
                <a:ln>
                  <a:noFill/>
                </a:ln>
                <a:solidFill>
                  <a:schemeClr val="tx1"/>
                </a:solidFill>
                <a:effectLst/>
              </a:endParaRPr>
            </a:p>
          </p:txBody>
        </p:sp>
        <p:sp>
          <p:nvSpPr>
            <p:cNvPr id="628" name="Rettangolo 627"/>
            <p:cNvSpPr/>
            <p:nvPr/>
          </p:nvSpPr>
          <p:spPr bwMode="auto">
            <a:xfrm>
              <a:off x="6042290" y="5155765"/>
              <a:ext cx="694194" cy="33374"/>
            </a:xfrm>
            <a:prstGeom prst="rect">
              <a:avLst/>
            </a:prstGeom>
            <a:solidFill>
              <a:srgbClr val="002060"/>
            </a:solidFill>
            <a:ln w="15875" cap="flat" cmpd="sng" algn="ctr">
              <a:solidFill>
                <a:srgbClr val="002060"/>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3200" b="0" i="0" u="none" strike="noStrike" cap="none" normalizeH="0" baseline="0">
                <a:ln>
                  <a:noFill/>
                </a:ln>
                <a:solidFill>
                  <a:schemeClr val="tx1"/>
                </a:solidFill>
                <a:effectLst/>
              </a:endParaRPr>
            </a:p>
          </p:txBody>
        </p:sp>
      </p:grpSp>
      <p:cxnSp>
        <p:nvCxnSpPr>
          <p:cNvPr id="668" name="Connettore 2 667"/>
          <p:cNvCxnSpPr/>
          <p:nvPr/>
        </p:nvCxnSpPr>
        <p:spPr bwMode="auto">
          <a:xfrm>
            <a:off x="5940152" y="2132856"/>
            <a:ext cx="0" cy="432048"/>
          </a:xfrm>
          <a:prstGeom prst="straightConnector1">
            <a:avLst/>
          </a:prstGeom>
          <a:noFill/>
          <a:ln w="28575" cap="flat" cmpd="sng" algn="ctr">
            <a:solidFill>
              <a:srgbClr val="FF0000"/>
            </a:solidFill>
            <a:prstDash val="solid"/>
            <a:round/>
            <a:headEnd type="none" w="med" len="med"/>
            <a:tailEnd type="arrow"/>
          </a:ln>
          <a:effectLst/>
        </p:spPr>
      </p:cxnSp>
      <p:sp>
        <p:nvSpPr>
          <p:cNvPr id="669" name="Text Box 46"/>
          <p:cNvSpPr txBox="1">
            <a:spLocks noChangeAspect="1" noChangeArrowheads="1"/>
          </p:cNvSpPr>
          <p:nvPr/>
        </p:nvSpPr>
        <p:spPr bwMode="auto">
          <a:xfrm>
            <a:off x="5508104" y="2060848"/>
            <a:ext cx="576064" cy="356135"/>
          </a:xfrm>
          <a:prstGeom prst="rect">
            <a:avLst/>
          </a:prstGeom>
          <a:noFill/>
          <a:ln w="9525">
            <a:noFill/>
            <a:miter lim="800000"/>
            <a:headEnd/>
            <a:tailEnd/>
          </a:ln>
        </p:spPr>
        <p:txBody>
          <a:bodyPr wrap="square" lIns="95782" tIns="47891" rIns="95782" bIns="0">
            <a:spAutoFit/>
          </a:bodyPr>
          <a:lstStyle/>
          <a:p>
            <a:pPr algn="ctr" defTabSz="957263" eaLnBrk="0" hangingPunct="0">
              <a:spcBef>
                <a:spcPct val="20000"/>
              </a:spcBef>
              <a:buClr>
                <a:schemeClr val="accent1"/>
              </a:buClr>
            </a:pPr>
            <a:r>
              <a:rPr kumimoji="1" lang="en-US" sz="2000" b="1" dirty="0">
                <a:cs typeface="Times New Roman" pitchFamily="18" charset="0"/>
              </a:rPr>
              <a:t>I</a:t>
            </a:r>
            <a:r>
              <a:rPr kumimoji="1" lang="en-US" sz="2000" b="1" baseline="-25000" dirty="0">
                <a:cs typeface="Times New Roman" pitchFamily="18" charset="0"/>
              </a:rPr>
              <a:t>B</a:t>
            </a:r>
          </a:p>
        </p:txBody>
      </p:sp>
      <p:cxnSp>
        <p:nvCxnSpPr>
          <p:cNvPr id="670" name="Connettore 2 669"/>
          <p:cNvCxnSpPr/>
          <p:nvPr/>
        </p:nvCxnSpPr>
        <p:spPr bwMode="auto">
          <a:xfrm>
            <a:off x="5921102" y="5085184"/>
            <a:ext cx="0" cy="432000"/>
          </a:xfrm>
          <a:prstGeom prst="straightConnector1">
            <a:avLst/>
          </a:prstGeom>
          <a:noFill/>
          <a:ln w="28575" cap="flat" cmpd="sng" algn="ctr">
            <a:solidFill>
              <a:srgbClr val="FF0000"/>
            </a:solidFill>
            <a:prstDash val="solid"/>
            <a:round/>
            <a:headEnd type="none" w="med" len="med"/>
            <a:tailEnd type="arrow"/>
          </a:ln>
          <a:effectLst/>
        </p:spPr>
      </p:cxnSp>
      <p:sp>
        <p:nvSpPr>
          <p:cNvPr id="671" name="Text Box 46"/>
          <p:cNvSpPr txBox="1">
            <a:spLocks noChangeAspect="1" noChangeArrowheads="1"/>
          </p:cNvSpPr>
          <p:nvPr/>
        </p:nvSpPr>
        <p:spPr bwMode="auto">
          <a:xfrm>
            <a:off x="5436096" y="5003279"/>
            <a:ext cx="576064" cy="356135"/>
          </a:xfrm>
          <a:prstGeom prst="rect">
            <a:avLst/>
          </a:prstGeom>
          <a:noFill/>
          <a:ln w="9525">
            <a:noFill/>
            <a:miter lim="800000"/>
            <a:headEnd/>
            <a:tailEnd/>
          </a:ln>
        </p:spPr>
        <p:txBody>
          <a:bodyPr wrap="square" lIns="95782" tIns="47891" rIns="95782" bIns="0">
            <a:spAutoFit/>
          </a:bodyPr>
          <a:lstStyle/>
          <a:p>
            <a:pPr algn="ctr" defTabSz="957263" eaLnBrk="0" hangingPunct="0">
              <a:spcBef>
                <a:spcPct val="20000"/>
              </a:spcBef>
              <a:buClr>
                <a:schemeClr val="accent1"/>
              </a:buClr>
            </a:pPr>
            <a:r>
              <a:rPr kumimoji="1" lang="en-US" sz="2000" b="1" dirty="0">
                <a:cs typeface="Times New Roman" pitchFamily="18" charset="0"/>
              </a:rPr>
              <a:t>I</a:t>
            </a:r>
            <a:r>
              <a:rPr kumimoji="1" lang="en-US" sz="2000" b="1" baseline="-25000" dirty="0">
                <a:cs typeface="Times New Roman" pitchFamily="18" charset="0"/>
              </a:rPr>
              <a:t>B</a:t>
            </a:r>
          </a:p>
        </p:txBody>
      </p:sp>
      <p:grpSp>
        <p:nvGrpSpPr>
          <p:cNvPr id="30" name="Group 528"/>
          <p:cNvGrpSpPr/>
          <p:nvPr/>
        </p:nvGrpSpPr>
        <p:grpSpPr>
          <a:xfrm>
            <a:off x="5786821" y="3212976"/>
            <a:ext cx="369355" cy="361831"/>
            <a:chOff x="6750402" y="2060848"/>
            <a:chExt cx="498067" cy="495671"/>
          </a:xfrm>
          <a:scene3d>
            <a:camera prst="orthographicFront">
              <a:rot lat="0" lon="10800000" rev="0"/>
            </a:camera>
            <a:lightRig rig="threePt" dir="t"/>
          </a:scene3d>
        </p:grpSpPr>
        <p:grpSp>
          <p:nvGrpSpPr>
            <p:cNvPr id="31" name="Group 117"/>
            <p:cNvGrpSpPr>
              <a:grpSpLocks/>
            </p:cNvGrpSpPr>
            <p:nvPr/>
          </p:nvGrpSpPr>
          <p:grpSpPr bwMode="auto">
            <a:xfrm flipH="1">
              <a:off x="6910075" y="2060848"/>
              <a:ext cx="338394" cy="482491"/>
              <a:chOff x="6720436" y="1597756"/>
              <a:chExt cx="483456" cy="689435"/>
            </a:xfrm>
          </p:grpSpPr>
          <p:grpSp>
            <p:nvGrpSpPr>
              <p:cNvPr id="96" name="Group 116"/>
              <p:cNvGrpSpPr>
                <a:grpSpLocks/>
              </p:cNvGrpSpPr>
              <p:nvPr/>
            </p:nvGrpSpPr>
            <p:grpSpPr bwMode="auto">
              <a:xfrm>
                <a:off x="6720436" y="1597756"/>
                <a:ext cx="303121" cy="300025"/>
                <a:chOff x="6720428" y="1597755"/>
                <a:chExt cx="303121" cy="300025"/>
              </a:xfrm>
            </p:grpSpPr>
            <p:grpSp>
              <p:nvGrpSpPr>
                <p:cNvPr id="97" name="Group 19"/>
                <p:cNvGrpSpPr>
                  <a:grpSpLocks/>
                </p:cNvGrpSpPr>
                <p:nvPr/>
              </p:nvGrpSpPr>
              <p:grpSpPr bwMode="auto">
                <a:xfrm rot="2912505">
                  <a:off x="6911994" y="1786225"/>
                  <a:ext cx="99229" cy="123881"/>
                  <a:chOff x="355" y="2860"/>
                  <a:chExt cx="1106" cy="625"/>
                </a:xfrm>
              </p:grpSpPr>
              <p:sp>
                <p:nvSpPr>
                  <p:cNvPr id="396" name="Freeform 20"/>
                  <p:cNvSpPr>
                    <a:spLocks/>
                  </p:cNvSpPr>
                  <p:nvPr/>
                </p:nvSpPr>
                <p:spPr bwMode="auto">
                  <a:xfrm>
                    <a:off x="355" y="2860"/>
                    <a:ext cx="569" cy="335"/>
                  </a:xfrm>
                  <a:custGeom>
                    <a:avLst/>
                    <a:gdLst>
                      <a:gd name="T0" fmla="*/ 0 w 569"/>
                      <a:gd name="T1" fmla="*/ 0 h 335"/>
                      <a:gd name="T2" fmla="*/ 301 w 569"/>
                      <a:gd name="T3" fmla="*/ 60 h 335"/>
                      <a:gd name="T4" fmla="*/ 569 w 569"/>
                      <a:gd name="T5" fmla="*/ 335 h 335"/>
                      <a:gd name="T6" fmla="*/ 0 60000 65536"/>
                      <a:gd name="T7" fmla="*/ 0 60000 65536"/>
                      <a:gd name="T8" fmla="*/ 0 60000 65536"/>
                      <a:gd name="T9" fmla="*/ 0 w 569"/>
                      <a:gd name="T10" fmla="*/ 0 h 335"/>
                      <a:gd name="T11" fmla="*/ 569 w 569"/>
                      <a:gd name="T12" fmla="*/ 335 h 335"/>
                    </a:gdLst>
                    <a:ahLst/>
                    <a:cxnLst>
                      <a:cxn ang="T6">
                        <a:pos x="T0" y="T1"/>
                      </a:cxn>
                      <a:cxn ang="T7">
                        <a:pos x="T2" y="T3"/>
                      </a:cxn>
                      <a:cxn ang="T8">
                        <a:pos x="T4" y="T5"/>
                      </a:cxn>
                    </a:cxnLst>
                    <a:rect l="T9" t="T10" r="T11" b="T12"/>
                    <a:pathLst>
                      <a:path w="569" h="335">
                        <a:moveTo>
                          <a:pt x="0" y="0"/>
                        </a:moveTo>
                        <a:cubicBezTo>
                          <a:pt x="103" y="2"/>
                          <a:pt x="206" y="4"/>
                          <a:pt x="301" y="60"/>
                        </a:cubicBezTo>
                        <a:cubicBezTo>
                          <a:pt x="396" y="116"/>
                          <a:pt x="482" y="225"/>
                          <a:pt x="569" y="335"/>
                        </a:cubicBezTo>
                      </a:path>
                    </a:pathLst>
                  </a:custGeom>
                  <a:noFill/>
                  <a:ln w="28575">
                    <a:solidFill>
                      <a:srgbClr val="FF0000"/>
                    </a:solidFill>
                    <a:round/>
                    <a:headEnd/>
                    <a:tailEnd/>
                  </a:ln>
                </p:spPr>
                <p:txBody>
                  <a:bodyPr/>
                  <a:lstStyle/>
                  <a:p>
                    <a:endParaRPr lang="en-US"/>
                  </a:p>
                </p:txBody>
              </p:sp>
              <p:sp>
                <p:nvSpPr>
                  <p:cNvPr id="397" name="Freeform 21"/>
                  <p:cNvSpPr>
                    <a:spLocks/>
                  </p:cNvSpPr>
                  <p:nvPr/>
                </p:nvSpPr>
                <p:spPr bwMode="auto">
                  <a:xfrm flipH="1" flipV="1">
                    <a:off x="892" y="3150"/>
                    <a:ext cx="569" cy="335"/>
                  </a:xfrm>
                  <a:custGeom>
                    <a:avLst/>
                    <a:gdLst>
                      <a:gd name="T0" fmla="*/ 0 w 569"/>
                      <a:gd name="T1" fmla="*/ 0 h 335"/>
                      <a:gd name="T2" fmla="*/ 301 w 569"/>
                      <a:gd name="T3" fmla="*/ 60 h 335"/>
                      <a:gd name="T4" fmla="*/ 569 w 569"/>
                      <a:gd name="T5" fmla="*/ 335 h 335"/>
                      <a:gd name="T6" fmla="*/ 0 60000 65536"/>
                      <a:gd name="T7" fmla="*/ 0 60000 65536"/>
                      <a:gd name="T8" fmla="*/ 0 60000 65536"/>
                      <a:gd name="T9" fmla="*/ 0 w 569"/>
                      <a:gd name="T10" fmla="*/ 0 h 335"/>
                      <a:gd name="T11" fmla="*/ 569 w 569"/>
                      <a:gd name="T12" fmla="*/ 335 h 335"/>
                    </a:gdLst>
                    <a:ahLst/>
                    <a:cxnLst>
                      <a:cxn ang="T6">
                        <a:pos x="T0" y="T1"/>
                      </a:cxn>
                      <a:cxn ang="T7">
                        <a:pos x="T2" y="T3"/>
                      </a:cxn>
                      <a:cxn ang="T8">
                        <a:pos x="T4" y="T5"/>
                      </a:cxn>
                    </a:cxnLst>
                    <a:rect l="T9" t="T10" r="T11" b="T12"/>
                    <a:pathLst>
                      <a:path w="569" h="335">
                        <a:moveTo>
                          <a:pt x="0" y="0"/>
                        </a:moveTo>
                        <a:cubicBezTo>
                          <a:pt x="103" y="2"/>
                          <a:pt x="206" y="4"/>
                          <a:pt x="301" y="60"/>
                        </a:cubicBezTo>
                        <a:cubicBezTo>
                          <a:pt x="396" y="116"/>
                          <a:pt x="482" y="225"/>
                          <a:pt x="569" y="335"/>
                        </a:cubicBezTo>
                      </a:path>
                    </a:pathLst>
                  </a:custGeom>
                  <a:noFill/>
                  <a:ln w="28575">
                    <a:solidFill>
                      <a:srgbClr val="FF0000"/>
                    </a:solidFill>
                    <a:round/>
                    <a:headEnd/>
                    <a:tailEnd/>
                  </a:ln>
                </p:spPr>
                <p:txBody>
                  <a:bodyPr/>
                  <a:lstStyle/>
                  <a:p>
                    <a:endParaRPr lang="en-US"/>
                  </a:p>
                </p:txBody>
              </p:sp>
            </p:grpSp>
            <p:grpSp>
              <p:nvGrpSpPr>
                <p:cNvPr id="98" name="Group 81"/>
                <p:cNvGrpSpPr>
                  <a:grpSpLocks/>
                </p:cNvGrpSpPr>
                <p:nvPr/>
              </p:nvGrpSpPr>
              <p:grpSpPr bwMode="auto">
                <a:xfrm rot="2912505" flipH="1">
                  <a:off x="6852594" y="1718987"/>
                  <a:ext cx="99229" cy="123881"/>
                  <a:chOff x="355" y="2860"/>
                  <a:chExt cx="1106" cy="625"/>
                </a:xfrm>
              </p:grpSpPr>
              <p:sp>
                <p:nvSpPr>
                  <p:cNvPr id="394" name="Freeform 23"/>
                  <p:cNvSpPr>
                    <a:spLocks/>
                  </p:cNvSpPr>
                  <p:nvPr/>
                </p:nvSpPr>
                <p:spPr bwMode="auto">
                  <a:xfrm>
                    <a:off x="355" y="2860"/>
                    <a:ext cx="569" cy="335"/>
                  </a:xfrm>
                  <a:custGeom>
                    <a:avLst/>
                    <a:gdLst>
                      <a:gd name="T0" fmla="*/ 0 w 569"/>
                      <a:gd name="T1" fmla="*/ 0 h 335"/>
                      <a:gd name="T2" fmla="*/ 301 w 569"/>
                      <a:gd name="T3" fmla="*/ 60 h 335"/>
                      <a:gd name="T4" fmla="*/ 569 w 569"/>
                      <a:gd name="T5" fmla="*/ 335 h 335"/>
                      <a:gd name="T6" fmla="*/ 0 60000 65536"/>
                      <a:gd name="T7" fmla="*/ 0 60000 65536"/>
                      <a:gd name="T8" fmla="*/ 0 60000 65536"/>
                      <a:gd name="T9" fmla="*/ 0 w 569"/>
                      <a:gd name="T10" fmla="*/ 0 h 335"/>
                      <a:gd name="T11" fmla="*/ 569 w 569"/>
                      <a:gd name="T12" fmla="*/ 335 h 335"/>
                    </a:gdLst>
                    <a:ahLst/>
                    <a:cxnLst>
                      <a:cxn ang="T6">
                        <a:pos x="T0" y="T1"/>
                      </a:cxn>
                      <a:cxn ang="T7">
                        <a:pos x="T2" y="T3"/>
                      </a:cxn>
                      <a:cxn ang="T8">
                        <a:pos x="T4" y="T5"/>
                      </a:cxn>
                    </a:cxnLst>
                    <a:rect l="T9" t="T10" r="T11" b="T12"/>
                    <a:pathLst>
                      <a:path w="569" h="335">
                        <a:moveTo>
                          <a:pt x="0" y="0"/>
                        </a:moveTo>
                        <a:cubicBezTo>
                          <a:pt x="103" y="2"/>
                          <a:pt x="206" y="4"/>
                          <a:pt x="301" y="60"/>
                        </a:cubicBezTo>
                        <a:cubicBezTo>
                          <a:pt x="396" y="116"/>
                          <a:pt x="482" y="225"/>
                          <a:pt x="569" y="335"/>
                        </a:cubicBezTo>
                      </a:path>
                    </a:pathLst>
                  </a:custGeom>
                  <a:noFill/>
                  <a:ln w="28575">
                    <a:solidFill>
                      <a:srgbClr val="FF0000"/>
                    </a:solidFill>
                    <a:round/>
                    <a:headEnd/>
                    <a:tailEnd/>
                  </a:ln>
                </p:spPr>
                <p:txBody>
                  <a:bodyPr/>
                  <a:lstStyle/>
                  <a:p>
                    <a:endParaRPr lang="en-US"/>
                  </a:p>
                </p:txBody>
              </p:sp>
              <p:sp>
                <p:nvSpPr>
                  <p:cNvPr id="395" name="Freeform 24"/>
                  <p:cNvSpPr>
                    <a:spLocks/>
                  </p:cNvSpPr>
                  <p:nvPr/>
                </p:nvSpPr>
                <p:spPr bwMode="auto">
                  <a:xfrm flipH="1" flipV="1">
                    <a:off x="892" y="3150"/>
                    <a:ext cx="569" cy="335"/>
                  </a:xfrm>
                  <a:custGeom>
                    <a:avLst/>
                    <a:gdLst>
                      <a:gd name="T0" fmla="*/ 0 w 569"/>
                      <a:gd name="T1" fmla="*/ 0 h 335"/>
                      <a:gd name="T2" fmla="*/ 301 w 569"/>
                      <a:gd name="T3" fmla="*/ 60 h 335"/>
                      <a:gd name="T4" fmla="*/ 569 w 569"/>
                      <a:gd name="T5" fmla="*/ 335 h 335"/>
                      <a:gd name="T6" fmla="*/ 0 60000 65536"/>
                      <a:gd name="T7" fmla="*/ 0 60000 65536"/>
                      <a:gd name="T8" fmla="*/ 0 60000 65536"/>
                      <a:gd name="T9" fmla="*/ 0 w 569"/>
                      <a:gd name="T10" fmla="*/ 0 h 335"/>
                      <a:gd name="T11" fmla="*/ 569 w 569"/>
                      <a:gd name="T12" fmla="*/ 335 h 335"/>
                    </a:gdLst>
                    <a:ahLst/>
                    <a:cxnLst>
                      <a:cxn ang="T6">
                        <a:pos x="T0" y="T1"/>
                      </a:cxn>
                      <a:cxn ang="T7">
                        <a:pos x="T2" y="T3"/>
                      </a:cxn>
                      <a:cxn ang="T8">
                        <a:pos x="T4" y="T5"/>
                      </a:cxn>
                    </a:cxnLst>
                    <a:rect l="T9" t="T10" r="T11" b="T12"/>
                    <a:pathLst>
                      <a:path w="569" h="335">
                        <a:moveTo>
                          <a:pt x="0" y="0"/>
                        </a:moveTo>
                        <a:cubicBezTo>
                          <a:pt x="103" y="2"/>
                          <a:pt x="206" y="4"/>
                          <a:pt x="301" y="60"/>
                        </a:cubicBezTo>
                        <a:cubicBezTo>
                          <a:pt x="396" y="116"/>
                          <a:pt x="482" y="225"/>
                          <a:pt x="569" y="335"/>
                        </a:cubicBezTo>
                      </a:path>
                    </a:pathLst>
                  </a:custGeom>
                  <a:noFill/>
                  <a:ln w="28575">
                    <a:solidFill>
                      <a:srgbClr val="FF0000"/>
                    </a:solidFill>
                    <a:round/>
                    <a:headEnd/>
                    <a:tailEnd/>
                  </a:ln>
                </p:spPr>
                <p:txBody>
                  <a:bodyPr/>
                  <a:lstStyle/>
                  <a:p>
                    <a:endParaRPr lang="en-US"/>
                  </a:p>
                </p:txBody>
              </p:sp>
            </p:grpSp>
            <p:grpSp>
              <p:nvGrpSpPr>
                <p:cNvPr id="99" name="Group 25"/>
                <p:cNvGrpSpPr>
                  <a:grpSpLocks/>
                </p:cNvGrpSpPr>
                <p:nvPr/>
              </p:nvGrpSpPr>
              <p:grpSpPr bwMode="auto">
                <a:xfrm rot="2912505" flipH="1" flipV="1">
                  <a:off x="6792154" y="1652667"/>
                  <a:ext cx="99229" cy="123881"/>
                  <a:chOff x="355" y="2860"/>
                  <a:chExt cx="1106" cy="625"/>
                </a:xfrm>
              </p:grpSpPr>
              <p:sp>
                <p:nvSpPr>
                  <p:cNvPr id="392" name="Freeform 26"/>
                  <p:cNvSpPr>
                    <a:spLocks/>
                  </p:cNvSpPr>
                  <p:nvPr/>
                </p:nvSpPr>
                <p:spPr bwMode="auto">
                  <a:xfrm>
                    <a:off x="355" y="2860"/>
                    <a:ext cx="569" cy="335"/>
                  </a:xfrm>
                  <a:custGeom>
                    <a:avLst/>
                    <a:gdLst>
                      <a:gd name="T0" fmla="*/ 0 w 569"/>
                      <a:gd name="T1" fmla="*/ 0 h 335"/>
                      <a:gd name="T2" fmla="*/ 301 w 569"/>
                      <a:gd name="T3" fmla="*/ 60 h 335"/>
                      <a:gd name="T4" fmla="*/ 569 w 569"/>
                      <a:gd name="T5" fmla="*/ 335 h 335"/>
                      <a:gd name="T6" fmla="*/ 0 60000 65536"/>
                      <a:gd name="T7" fmla="*/ 0 60000 65536"/>
                      <a:gd name="T8" fmla="*/ 0 60000 65536"/>
                      <a:gd name="T9" fmla="*/ 0 w 569"/>
                      <a:gd name="T10" fmla="*/ 0 h 335"/>
                      <a:gd name="T11" fmla="*/ 569 w 569"/>
                      <a:gd name="T12" fmla="*/ 335 h 335"/>
                    </a:gdLst>
                    <a:ahLst/>
                    <a:cxnLst>
                      <a:cxn ang="T6">
                        <a:pos x="T0" y="T1"/>
                      </a:cxn>
                      <a:cxn ang="T7">
                        <a:pos x="T2" y="T3"/>
                      </a:cxn>
                      <a:cxn ang="T8">
                        <a:pos x="T4" y="T5"/>
                      </a:cxn>
                    </a:cxnLst>
                    <a:rect l="T9" t="T10" r="T11" b="T12"/>
                    <a:pathLst>
                      <a:path w="569" h="335">
                        <a:moveTo>
                          <a:pt x="0" y="0"/>
                        </a:moveTo>
                        <a:cubicBezTo>
                          <a:pt x="103" y="2"/>
                          <a:pt x="206" y="4"/>
                          <a:pt x="301" y="60"/>
                        </a:cubicBezTo>
                        <a:cubicBezTo>
                          <a:pt x="396" y="116"/>
                          <a:pt x="482" y="225"/>
                          <a:pt x="569" y="335"/>
                        </a:cubicBezTo>
                      </a:path>
                    </a:pathLst>
                  </a:custGeom>
                  <a:noFill/>
                  <a:ln w="28575">
                    <a:solidFill>
                      <a:srgbClr val="FF0000"/>
                    </a:solidFill>
                    <a:round/>
                    <a:headEnd/>
                    <a:tailEnd/>
                  </a:ln>
                </p:spPr>
                <p:txBody>
                  <a:bodyPr/>
                  <a:lstStyle/>
                  <a:p>
                    <a:endParaRPr lang="en-US"/>
                  </a:p>
                </p:txBody>
              </p:sp>
              <p:sp>
                <p:nvSpPr>
                  <p:cNvPr id="393" name="Freeform 27"/>
                  <p:cNvSpPr>
                    <a:spLocks/>
                  </p:cNvSpPr>
                  <p:nvPr/>
                </p:nvSpPr>
                <p:spPr bwMode="auto">
                  <a:xfrm flipH="1" flipV="1">
                    <a:off x="892" y="3150"/>
                    <a:ext cx="569" cy="335"/>
                  </a:xfrm>
                  <a:custGeom>
                    <a:avLst/>
                    <a:gdLst>
                      <a:gd name="T0" fmla="*/ 0 w 569"/>
                      <a:gd name="T1" fmla="*/ 0 h 335"/>
                      <a:gd name="T2" fmla="*/ 301 w 569"/>
                      <a:gd name="T3" fmla="*/ 60 h 335"/>
                      <a:gd name="T4" fmla="*/ 569 w 569"/>
                      <a:gd name="T5" fmla="*/ 335 h 335"/>
                      <a:gd name="T6" fmla="*/ 0 60000 65536"/>
                      <a:gd name="T7" fmla="*/ 0 60000 65536"/>
                      <a:gd name="T8" fmla="*/ 0 60000 65536"/>
                      <a:gd name="T9" fmla="*/ 0 w 569"/>
                      <a:gd name="T10" fmla="*/ 0 h 335"/>
                      <a:gd name="T11" fmla="*/ 569 w 569"/>
                      <a:gd name="T12" fmla="*/ 335 h 335"/>
                    </a:gdLst>
                    <a:ahLst/>
                    <a:cxnLst>
                      <a:cxn ang="T6">
                        <a:pos x="T0" y="T1"/>
                      </a:cxn>
                      <a:cxn ang="T7">
                        <a:pos x="T2" y="T3"/>
                      </a:cxn>
                      <a:cxn ang="T8">
                        <a:pos x="T4" y="T5"/>
                      </a:cxn>
                    </a:cxnLst>
                    <a:rect l="T9" t="T10" r="T11" b="T12"/>
                    <a:pathLst>
                      <a:path w="569" h="335">
                        <a:moveTo>
                          <a:pt x="0" y="0"/>
                        </a:moveTo>
                        <a:cubicBezTo>
                          <a:pt x="103" y="2"/>
                          <a:pt x="206" y="4"/>
                          <a:pt x="301" y="60"/>
                        </a:cubicBezTo>
                        <a:cubicBezTo>
                          <a:pt x="396" y="116"/>
                          <a:pt x="482" y="225"/>
                          <a:pt x="569" y="335"/>
                        </a:cubicBezTo>
                      </a:path>
                    </a:pathLst>
                  </a:custGeom>
                  <a:noFill/>
                  <a:ln w="28575">
                    <a:solidFill>
                      <a:srgbClr val="FF0000"/>
                    </a:solidFill>
                    <a:round/>
                    <a:headEnd/>
                    <a:tailEnd/>
                  </a:ln>
                </p:spPr>
                <p:txBody>
                  <a:bodyPr/>
                  <a:lstStyle/>
                  <a:p>
                    <a:endParaRPr lang="en-US"/>
                  </a:p>
                </p:txBody>
              </p:sp>
            </p:grpSp>
            <p:grpSp>
              <p:nvGrpSpPr>
                <p:cNvPr id="100" name="Group 28"/>
                <p:cNvGrpSpPr>
                  <a:grpSpLocks/>
                </p:cNvGrpSpPr>
                <p:nvPr/>
              </p:nvGrpSpPr>
              <p:grpSpPr bwMode="auto">
                <a:xfrm rot="2912505" flipH="1">
                  <a:off x="6732754" y="1585429"/>
                  <a:ext cx="99229" cy="123881"/>
                  <a:chOff x="355" y="2860"/>
                  <a:chExt cx="1106" cy="625"/>
                </a:xfrm>
              </p:grpSpPr>
              <p:sp>
                <p:nvSpPr>
                  <p:cNvPr id="390" name="Freeform 29"/>
                  <p:cNvSpPr>
                    <a:spLocks/>
                  </p:cNvSpPr>
                  <p:nvPr/>
                </p:nvSpPr>
                <p:spPr bwMode="auto">
                  <a:xfrm>
                    <a:off x="355" y="2860"/>
                    <a:ext cx="569" cy="335"/>
                  </a:xfrm>
                  <a:custGeom>
                    <a:avLst/>
                    <a:gdLst>
                      <a:gd name="T0" fmla="*/ 0 w 569"/>
                      <a:gd name="T1" fmla="*/ 0 h 335"/>
                      <a:gd name="T2" fmla="*/ 301 w 569"/>
                      <a:gd name="T3" fmla="*/ 60 h 335"/>
                      <a:gd name="T4" fmla="*/ 569 w 569"/>
                      <a:gd name="T5" fmla="*/ 335 h 335"/>
                      <a:gd name="T6" fmla="*/ 0 60000 65536"/>
                      <a:gd name="T7" fmla="*/ 0 60000 65536"/>
                      <a:gd name="T8" fmla="*/ 0 60000 65536"/>
                      <a:gd name="T9" fmla="*/ 0 w 569"/>
                      <a:gd name="T10" fmla="*/ 0 h 335"/>
                      <a:gd name="T11" fmla="*/ 569 w 569"/>
                      <a:gd name="T12" fmla="*/ 335 h 335"/>
                    </a:gdLst>
                    <a:ahLst/>
                    <a:cxnLst>
                      <a:cxn ang="T6">
                        <a:pos x="T0" y="T1"/>
                      </a:cxn>
                      <a:cxn ang="T7">
                        <a:pos x="T2" y="T3"/>
                      </a:cxn>
                      <a:cxn ang="T8">
                        <a:pos x="T4" y="T5"/>
                      </a:cxn>
                    </a:cxnLst>
                    <a:rect l="T9" t="T10" r="T11" b="T12"/>
                    <a:pathLst>
                      <a:path w="569" h="335">
                        <a:moveTo>
                          <a:pt x="0" y="0"/>
                        </a:moveTo>
                        <a:cubicBezTo>
                          <a:pt x="103" y="2"/>
                          <a:pt x="206" y="4"/>
                          <a:pt x="301" y="60"/>
                        </a:cubicBezTo>
                        <a:cubicBezTo>
                          <a:pt x="396" y="116"/>
                          <a:pt x="482" y="225"/>
                          <a:pt x="569" y="335"/>
                        </a:cubicBezTo>
                      </a:path>
                    </a:pathLst>
                  </a:custGeom>
                  <a:noFill/>
                  <a:ln w="28575">
                    <a:solidFill>
                      <a:srgbClr val="FF0000"/>
                    </a:solidFill>
                    <a:round/>
                    <a:headEnd/>
                    <a:tailEnd/>
                  </a:ln>
                </p:spPr>
                <p:txBody>
                  <a:bodyPr/>
                  <a:lstStyle/>
                  <a:p>
                    <a:endParaRPr lang="en-US"/>
                  </a:p>
                </p:txBody>
              </p:sp>
              <p:sp>
                <p:nvSpPr>
                  <p:cNvPr id="391" name="Freeform 30"/>
                  <p:cNvSpPr>
                    <a:spLocks/>
                  </p:cNvSpPr>
                  <p:nvPr/>
                </p:nvSpPr>
                <p:spPr bwMode="auto">
                  <a:xfrm flipH="1" flipV="1">
                    <a:off x="892" y="3150"/>
                    <a:ext cx="569" cy="335"/>
                  </a:xfrm>
                  <a:custGeom>
                    <a:avLst/>
                    <a:gdLst>
                      <a:gd name="T0" fmla="*/ 0 w 569"/>
                      <a:gd name="T1" fmla="*/ 0 h 335"/>
                      <a:gd name="T2" fmla="*/ 301 w 569"/>
                      <a:gd name="T3" fmla="*/ 60 h 335"/>
                      <a:gd name="T4" fmla="*/ 569 w 569"/>
                      <a:gd name="T5" fmla="*/ 335 h 335"/>
                      <a:gd name="T6" fmla="*/ 0 60000 65536"/>
                      <a:gd name="T7" fmla="*/ 0 60000 65536"/>
                      <a:gd name="T8" fmla="*/ 0 60000 65536"/>
                      <a:gd name="T9" fmla="*/ 0 w 569"/>
                      <a:gd name="T10" fmla="*/ 0 h 335"/>
                      <a:gd name="T11" fmla="*/ 569 w 569"/>
                      <a:gd name="T12" fmla="*/ 335 h 335"/>
                    </a:gdLst>
                    <a:ahLst/>
                    <a:cxnLst>
                      <a:cxn ang="T6">
                        <a:pos x="T0" y="T1"/>
                      </a:cxn>
                      <a:cxn ang="T7">
                        <a:pos x="T2" y="T3"/>
                      </a:cxn>
                      <a:cxn ang="T8">
                        <a:pos x="T4" y="T5"/>
                      </a:cxn>
                    </a:cxnLst>
                    <a:rect l="T9" t="T10" r="T11" b="T12"/>
                    <a:pathLst>
                      <a:path w="569" h="335">
                        <a:moveTo>
                          <a:pt x="0" y="0"/>
                        </a:moveTo>
                        <a:cubicBezTo>
                          <a:pt x="103" y="2"/>
                          <a:pt x="206" y="4"/>
                          <a:pt x="301" y="60"/>
                        </a:cubicBezTo>
                        <a:cubicBezTo>
                          <a:pt x="396" y="116"/>
                          <a:pt x="482" y="225"/>
                          <a:pt x="569" y="335"/>
                        </a:cubicBezTo>
                      </a:path>
                    </a:pathLst>
                  </a:custGeom>
                  <a:noFill/>
                  <a:ln w="28575">
                    <a:solidFill>
                      <a:srgbClr val="FF0000"/>
                    </a:solidFill>
                    <a:round/>
                    <a:headEnd/>
                    <a:tailEnd/>
                  </a:ln>
                </p:spPr>
                <p:txBody>
                  <a:bodyPr/>
                  <a:lstStyle/>
                  <a:p>
                    <a:endParaRPr lang="en-US"/>
                  </a:p>
                </p:txBody>
              </p:sp>
            </p:grpSp>
          </p:grpSp>
          <p:grpSp>
            <p:nvGrpSpPr>
              <p:cNvPr id="101" name="Group 31"/>
              <p:cNvGrpSpPr>
                <a:grpSpLocks/>
              </p:cNvGrpSpPr>
              <p:nvPr/>
            </p:nvGrpSpPr>
            <p:grpSpPr bwMode="auto">
              <a:xfrm rot="2996585" flipH="1">
                <a:off x="6912160" y="1995460"/>
                <a:ext cx="458195" cy="125268"/>
                <a:chOff x="355" y="2855"/>
                <a:chExt cx="5107" cy="632"/>
              </a:xfrm>
            </p:grpSpPr>
            <p:grpSp>
              <p:nvGrpSpPr>
                <p:cNvPr id="102" name="Group 32"/>
                <p:cNvGrpSpPr>
                  <a:grpSpLocks/>
                </p:cNvGrpSpPr>
                <p:nvPr/>
              </p:nvGrpSpPr>
              <p:grpSpPr bwMode="auto">
                <a:xfrm>
                  <a:off x="355" y="2860"/>
                  <a:ext cx="1106" cy="625"/>
                  <a:chOff x="355" y="2860"/>
                  <a:chExt cx="1106" cy="625"/>
                </a:xfrm>
              </p:grpSpPr>
              <p:sp>
                <p:nvSpPr>
                  <p:cNvPr id="384" name="Freeform 33"/>
                  <p:cNvSpPr>
                    <a:spLocks/>
                  </p:cNvSpPr>
                  <p:nvPr/>
                </p:nvSpPr>
                <p:spPr bwMode="auto">
                  <a:xfrm>
                    <a:off x="355" y="2860"/>
                    <a:ext cx="569" cy="335"/>
                  </a:xfrm>
                  <a:custGeom>
                    <a:avLst/>
                    <a:gdLst>
                      <a:gd name="T0" fmla="*/ 0 w 569"/>
                      <a:gd name="T1" fmla="*/ 0 h 335"/>
                      <a:gd name="T2" fmla="*/ 301 w 569"/>
                      <a:gd name="T3" fmla="*/ 60 h 335"/>
                      <a:gd name="T4" fmla="*/ 569 w 569"/>
                      <a:gd name="T5" fmla="*/ 335 h 335"/>
                      <a:gd name="T6" fmla="*/ 0 60000 65536"/>
                      <a:gd name="T7" fmla="*/ 0 60000 65536"/>
                      <a:gd name="T8" fmla="*/ 0 60000 65536"/>
                      <a:gd name="T9" fmla="*/ 0 w 569"/>
                      <a:gd name="T10" fmla="*/ 0 h 335"/>
                      <a:gd name="T11" fmla="*/ 569 w 569"/>
                      <a:gd name="T12" fmla="*/ 335 h 335"/>
                    </a:gdLst>
                    <a:ahLst/>
                    <a:cxnLst>
                      <a:cxn ang="T6">
                        <a:pos x="T0" y="T1"/>
                      </a:cxn>
                      <a:cxn ang="T7">
                        <a:pos x="T2" y="T3"/>
                      </a:cxn>
                      <a:cxn ang="T8">
                        <a:pos x="T4" y="T5"/>
                      </a:cxn>
                    </a:cxnLst>
                    <a:rect l="T9" t="T10" r="T11" b="T12"/>
                    <a:pathLst>
                      <a:path w="569" h="335">
                        <a:moveTo>
                          <a:pt x="0" y="0"/>
                        </a:moveTo>
                        <a:cubicBezTo>
                          <a:pt x="103" y="2"/>
                          <a:pt x="206" y="4"/>
                          <a:pt x="301" y="60"/>
                        </a:cubicBezTo>
                        <a:cubicBezTo>
                          <a:pt x="396" y="116"/>
                          <a:pt x="482" y="225"/>
                          <a:pt x="569" y="335"/>
                        </a:cubicBezTo>
                      </a:path>
                    </a:pathLst>
                  </a:custGeom>
                  <a:noFill/>
                  <a:ln w="28575">
                    <a:solidFill>
                      <a:srgbClr val="FF0000"/>
                    </a:solidFill>
                    <a:round/>
                    <a:headEnd/>
                    <a:tailEnd/>
                  </a:ln>
                </p:spPr>
                <p:txBody>
                  <a:bodyPr/>
                  <a:lstStyle/>
                  <a:p>
                    <a:endParaRPr lang="en-US"/>
                  </a:p>
                </p:txBody>
              </p:sp>
              <p:sp>
                <p:nvSpPr>
                  <p:cNvPr id="385" name="Freeform 34"/>
                  <p:cNvSpPr>
                    <a:spLocks/>
                  </p:cNvSpPr>
                  <p:nvPr/>
                </p:nvSpPr>
                <p:spPr bwMode="auto">
                  <a:xfrm flipH="1" flipV="1">
                    <a:off x="892" y="3150"/>
                    <a:ext cx="569" cy="335"/>
                  </a:xfrm>
                  <a:custGeom>
                    <a:avLst/>
                    <a:gdLst>
                      <a:gd name="T0" fmla="*/ 0 w 569"/>
                      <a:gd name="T1" fmla="*/ 0 h 335"/>
                      <a:gd name="T2" fmla="*/ 301 w 569"/>
                      <a:gd name="T3" fmla="*/ 60 h 335"/>
                      <a:gd name="T4" fmla="*/ 569 w 569"/>
                      <a:gd name="T5" fmla="*/ 335 h 335"/>
                      <a:gd name="T6" fmla="*/ 0 60000 65536"/>
                      <a:gd name="T7" fmla="*/ 0 60000 65536"/>
                      <a:gd name="T8" fmla="*/ 0 60000 65536"/>
                      <a:gd name="T9" fmla="*/ 0 w 569"/>
                      <a:gd name="T10" fmla="*/ 0 h 335"/>
                      <a:gd name="T11" fmla="*/ 569 w 569"/>
                      <a:gd name="T12" fmla="*/ 335 h 335"/>
                    </a:gdLst>
                    <a:ahLst/>
                    <a:cxnLst>
                      <a:cxn ang="T6">
                        <a:pos x="T0" y="T1"/>
                      </a:cxn>
                      <a:cxn ang="T7">
                        <a:pos x="T2" y="T3"/>
                      </a:cxn>
                      <a:cxn ang="T8">
                        <a:pos x="T4" y="T5"/>
                      </a:cxn>
                    </a:cxnLst>
                    <a:rect l="T9" t="T10" r="T11" b="T12"/>
                    <a:pathLst>
                      <a:path w="569" h="335">
                        <a:moveTo>
                          <a:pt x="0" y="0"/>
                        </a:moveTo>
                        <a:cubicBezTo>
                          <a:pt x="103" y="2"/>
                          <a:pt x="206" y="4"/>
                          <a:pt x="301" y="60"/>
                        </a:cubicBezTo>
                        <a:cubicBezTo>
                          <a:pt x="396" y="116"/>
                          <a:pt x="482" y="225"/>
                          <a:pt x="569" y="335"/>
                        </a:cubicBezTo>
                      </a:path>
                    </a:pathLst>
                  </a:custGeom>
                  <a:noFill/>
                  <a:ln w="28575">
                    <a:solidFill>
                      <a:srgbClr val="FF0000"/>
                    </a:solidFill>
                    <a:round/>
                    <a:headEnd/>
                    <a:tailEnd/>
                  </a:ln>
                </p:spPr>
                <p:txBody>
                  <a:bodyPr/>
                  <a:lstStyle/>
                  <a:p>
                    <a:endParaRPr lang="en-US"/>
                  </a:p>
                </p:txBody>
              </p:sp>
            </p:grpSp>
            <p:grpSp>
              <p:nvGrpSpPr>
                <p:cNvPr id="103" name="Group 35"/>
                <p:cNvGrpSpPr>
                  <a:grpSpLocks/>
                </p:cNvGrpSpPr>
                <p:nvPr/>
              </p:nvGrpSpPr>
              <p:grpSpPr bwMode="auto">
                <a:xfrm flipH="1">
                  <a:off x="1356" y="2855"/>
                  <a:ext cx="1106" cy="625"/>
                  <a:chOff x="355" y="2860"/>
                  <a:chExt cx="1106" cy="625"/>
                </a:xfrm>
              </p:grpSpPr>
              <p:sp>
                <p:nvSpPr>
                  <p:cNvPr id="382" name="Freeform 36"/>
                  <p:cNvSpPr>
                    <a:spLocks/>
                  </p:cNvSpPr>
                  <p:nvPr/>
                </p:nvSpPr>
                <p:spPr bwMode="auto">
                  <a:xfrm>
                    <a:off x="355" y="2860"/>
                    <a:ext cx="569" cy="335"/>
                  </a:xfrm>
                  <a:custGeom>
                    <a:avLst/>
                    <a:gdLst>
                      <a:gd name="T0" fmla="*/ 0 w 569"/>
                      <a:gd name="T1" fmla="*/ 0 h 335"/>
                      <a:gd name="T2" fmla="*/ 301 w 569"/>
                      <a:gd name="T3" fmla="*/ 60 h 335"/>
                      <a:gd name="T4" fmla="*/ 569 w 569"/>
                      <a:gd name="T5" fmla="*/ 335 h 335"/>
                      <a:gd name="T6" fmla="*/ 0 60000 65536"/>
                      <a:gd name="T7" fmla="*/ 0 60000 65536"/>
                      <a:gd name="T8" fmla="*/ 0 60000 65536"/>
                      <a:gd name="T9" fmla="*/ 0 w 569"/>
                      <a:gd name="T10" fmla="*/ 0 h 335"/>
                      <a:gd name="T11" fmla="*/ 569 w 569"/>
                      <a:gd name="T12" fmla="*/ 335 h 335"/>
                    </a:gdLst>
                    <a:ahLst/>
                    <a:cxnLst>
                      <a:cxn ang="T6">
                        <a:pos x="T0" y="T1"/>
                      </a:cxn>
                      <a:cxn ang="T7">
                        <a:pos x="T2" y="T3"/>
                      </a:cxn>
                      <a:cxn ang="T8">
                        <a:pos x="T4" y="T5"/>
                      </a:cxn>
                    </a:cxnLst>
                    <a:rect l="T9" t="T10" r="T11" b="T12"/>
                    <a:pathLst>
                      <a:path w="569" h="335">
                        <a:moveTo>
                          <a:pt x="0" y="0"/>
                        </a:moveTo>
                        <a:cubicBezTo>
                          <a:pt x="103" y="2"/>
                          <a:pt x="206" y="4"/>
                          <a:pt x="301" y="60"/>
                        </a:cubicBezTo>
                        <a:cubicBezTo>
                          <a:pt x="396" y="116"/>
                          <a:pt x="482" y="225"/>
                          <a:pt x="569" y="335"/>
                        </a:cubicBezTo>
                      </a:path>
                    </a:pathLst>
                  </a:custGeom>
                  <a:noFill/>
                  <a:ln w="28575">
                    <a:solidFill>
                      <a:srgbClr val="FF0000"/>
                    </a:solidFill>
                    <a:round/>
                    <a:headEnd/>
                    <a:tailEnd/>
                  </a:ln>
                </p:spPr>
                <p:txBody>
                  <a:bodyPr/>
                  <a:lstStyle/>
                  <a:p>
                    <a:endParaRPr lang="en-US"/>
                  </a:p>
                </p:txBody>
              </p:sp>
              <p:sp>
                <p:nvSpPr>
                  <p:cNvPr id="383" name="Freeform 37"/>
                  <p:cNvSpPr>
                    <a:spLocks/>
                  </p:cNvSpPr>
                  <p:nvPr/>
                </p:nvSpPr>
                <p:spPr bwMode="auto">
                  <a:xfrm flipH="1" flipV="1">
                    <a:off x="892" y="3150"/>
                    <a:ext cx="569" cy="335"/>
                  </a:xfrm>
                  <a:custGeom>
                    <a:avLst/>
                    <a:gdLst>
                      <a:gd name="T0" fmla="*/ 0 w 569"/>
                      <a:gd name="T1" fmla="*/ 0 h 335"/>
                      <a:gd name="T2" fmla="*/ 301 w 569"/>
                      <a:gd name="T3" fmla="*/ 60 h 335"/>
                      <a:gd name="T4" fmla="*/ 569 w 569"/>
                      <a:gd name="T5" fmla="*/ 335 h 335"/>
                      <a:gd name="T6" fmla="*/ 0 60000 65536"/>
                      <a:gd name="T7" fmla="*/ 0 60000 65536"/>
                      <a:gd name="T8" fmla="*/ 0 60000 65536"/>
                      <a:gd name="T9" fmla="*/ 0 w 569"/>
                      <a:gd name="T10" fmla="*/ 0 h 335"/>
                      <a:gd name="T11" fmla="*/ 569 w 569"/>
                      <a:gd name="T12" fmla="*/ 335 h 335"/>
                    </a:gdLst>
                    <a:ahLst/>
                    <a:cxnLst>
                      <a:cxn ang="T6">
                        <a:pos x="T0" y="T1"/>
                      </a:cxn>
                      <a:cxn ang="T7">
                        <a:pos x="T2" y="T3"/>
                      </a:cxn>
                      <a:cxn ang="T8">
                        <a:pos x="T4" y="T5"/>
                      </a:cxn>
                    </a:cxnLst>
                    <a:rect l="T9" t="T10" r="T11" b="T12"/>
                    <a:pathLst>
                      <a:path w="569" h="335">
                        <a:moveTo>
                          <a:pt x="0" y="0"/>
                        </a:moveTo>
                        <a:cubicBezTo>
                          <a:pt x="103" y="2"/>
                          <a:pt x="206" y="4"/>
                          <a:pt x="301" y="60"/>
                        </a:cubicBezTo>
                        <a:cubicBezTo>
                          <a:pt x="396" y="116"/>
                          <a:pt x="482" y="225"/>
                          <a:pt x="569" y="335"/>
                        </a:cubicBezTo>
                      </a:path>
                    </a:pathLst>
                  </a:custGeom>
                  <a:noFill/>
                  <a:ln w="28575">
                    <a:solidFill>
                      <a:srgbClr val="FF0000"/>
                    </a:solidFill>
                    <a:round/>
                    <a:headEnd/>
                    <a:tailEnd/>
                  </a:ln>
                </p:spPr>
                <p:txBody>
                  <a:bodyPr/>
                  <a:lstStyle/>
                  <a:p>
                    <a:endParaRPr lang="en-US"/>
                  </a:p>
                </p:txBody>
              </p:sp>
            </p:grpSp>
            <p:grpSp>
              <p:nvGrpSpPr>
                <p:cNvPr id="104" name="Group 38"/>
                <p:cNvGrpSpPr>
                  <a:grpSpLocks/>
                </p:cNvGrpSpPr>
                <p:nvPr/>
              </p:nvGrpSpPr>
              <p:grpSpPr bwMode="auto">
                <a:xfrm>
                  <a:off x="2356" y="2855"/>
                  <a:ext cx="1106" cy="625"/>
                  <a:chOff x="355" y="2860"/>
                  <a:chExt cx="1106" cy="625"/>
                </a:xfrm>
              </p:grpSpPr>
              <p:sp>
                <p:nvSpPr>
                  <p:cNvPr id="380" name="Freeform 39"/>
                  <p:cNvSpPr>
                    <a:spLocks/>
                  </p:cNvSpPr>
                  <p:nvPr/>
                </p:nvSpPr>
                <p:spPr bwMode="auto">
                  <a:xfrm>
                    <a:off x="355" y="2860"/>
                    <a:ext cx="569" cy="335"/>
                  </a:xfrm>
                  <a:custGeom>
                    <a:avLst/>
                    <a:gdLst>
                      <a:gd name="T0" fmla="*/ 0 w 569"/>
                      <a:gd name="T1" fmla="*/ 0 h 335"/>
                      <a:gd name="T2" fmla="*/ 301 w 569"/>
                      <a:gd name="T3" fmla="*/ 60 h 335"/>
                      <a:gd name="T4" fmla="*/ 569 w 569"/>
                      <a:gd name="T5" fmla="*/ 335 h 335"/>
                      <a:gd name="T6" fmla="*/ 0 60000 65536"/>
                      <a:gd name="T7" fmla="*/ 0 60000 65536"/>
                      <a:gd name="T8" fmla="*/ 0 60000 65536"/>
                      <a:gd name="T9" fmla="*/ 0 w 569"/>
                      <a:gd name="T10" fmla="*/ 0 h 335"/>
                      <a:gd name="T11" fmla="*/ 569 w 569"/>
                      <a:gd name="T12" fmla="*/ 335 h 335"/>
                    </a:gdLst>
                    <a:ahLst/>
                    <a:cxnLst>
                      <a:cxn ang="T6">
                        <a:pos x="T0" y="T1"/>
                      </a:cxn>
                      <a:cxn ang="T7">
                        <a:pos x="T2" y="T3"/>
                      </a:cxn>
                      <a:cxn ang="T8">
                        <a:pos x="T4" y="T5"/>
                      </a:cxn>
                    </a:cxnLst>
                    <a:rect l="T9" t="T10" r="T11" b="T12"/>
                    <a:pathLst>
                      <a:path w="569" h="335">
                        <a:moveTo>
                          <a:pt x="0" y="0"/>
                        </a:moveTo>
                        <a:cubicBezTo>
                          <a:pt x="103" y="2"/>
                          <a:pt x="206" y="4"/>
                          <a:pt x="301" y="60"/>
                        </a:cubicBezTo>
                        <a:cubicBezTo>
                          <a:pt x="396" y="116"/>
                          <a:pt x="482" y="225"/>
                          <a:pt x="569" y="335"/>
                        </a:cubicBezTo>
                      </a:path>
                    </a:pathLst>
                  </a:custGeom>
                  <a:noFill/>
                  <a:ln w="28575">
                    <a:solidFill>
                      <a:srgbClr val="FF0000"/>
                    </a:solidFill>
                    <a:round/>
                    <a:headEnd/>
                    <a:tailEnd/>
                  </a:ln>
                </p:spPr>
                <p:txBody>
                  <a:bodyPr/>
                  <a:lstStyle/>
                  <a:p>
                    <a:endParaRPr lang="en-US"/>
                  </a:p>
                </p:txBody>
              </p:sp>
              <p:sp>
                <p:nvSpPr>
                  <p:cNvPr id="381" name="Freeform 40"/>
                  <p:cNvSpPr>
                    <a:spLocks/>
                  </p:cNvSpPr>
                  <p:nvPr/>
                </p:nvSpPr>
                <p:spPr bwMode="auto">
                  <a:xfrm flipH="1" flipV="1">
                    <a:off x="892" y="3150"/>
                    <a:ext cx="569" cy="335"/>
                  </a:xfrm>
                  <a:custGeom>
                    <a:avLst/>
                    <a:gdLst>
                      <a:gd name="T0" fmla="*/ 0 w 569"/>
                      <a:gd name="T1" fmla="*/ 0 h 335"/>
                      <a:gd name="T2" fmla="*/ 301 w 569"/>
                      <a:gd name="T3" fmla="*/ 60 h 335"/>
                      <a:gd name="T4" fmla="*/ 569 w 569"/>
                      <a:gd name="T5" fmla="*/ 335 h 335"/>
                      <a:gd name="T6" fmla="*/ 0 60000 65536"/>
                      <a:gd name="T7" fmla="*/ 0 60000 65536"/>
                      <a:gd name="T8" fmla="*/ 0 60000 65536"/>
                      <a:gd name="T9" fmla="*/ 0 w 569"/>
                      <a:gd name="T10" fmla="*/ 0 h 335"/>
                      <a:gd name="T11" fmla="*/ 569 w 569"/>
                      <a:gd name="T12" fmla="*/ 335 h 335"/>
                    </a:gdLst>
                    <a:ahLst/>
                    <a:cxnLst>
                      <a:cxn ang="T6">
                        <a:pos x="T0" y="T1"/>
                      </a:cxn>
                      <a:cxn ang="T7">
                        <a:pos x="T2" y="T3"/>
                      </a:cxn>
                      <a:cxn ang="T8">
                        <a:pos x="T4" y="T5"/>
                      </a:cxn>
                    </a:cxnLst>
                    <a:rect l="T9" t="T10" r="T11" b="T12"/>
                    <a:pathLst>
                      <a:path w="569" h="335">
                        <a:moveTo>
                          <a:pt x="0" y="0"/>
                        </a:moveTo>
                        <a:cubicBezTo>
                          <a:pt x="103" y="2"/>
                          <a:pt x="206" y="4"/>
                          <a:pt x="301" y="60"/>
                        </a:cubicBezTo>
                        <a:cubicBezTo>
                          <a:pt x="396" y="116"/>
                          <a:pt x="482" y="225"/>
                          <a:pt x="569" y="335"/>
                        </a:cubicBezTo>
                      </a:path>
                    </a:pathLst>
                  </a:custGeom>
                  <a:noFill/>
                  <a:ln w="28575">
                    <a:solidFill>
                      <a:srgbClr val="FF0000"/>
                    </a:solidFill>
                    <a:round/>
                    <a:headEnd/>
                    <a:tailEnd/>
                  </a:ln>
                </p:spPr>
                <p:txBody>
                  <a:bodyPr/>
                  <a:lstStyle/>
                  <a:p>
                    <a:endParaRPr lang="en-US"/>
                  </a:p>
                </p:txBody>
              </p:sp>
            </p:grpSp>
            <p:grpSp>
              <p:nvGrpSpPr>
                <p:cNvPr id="105" name="Group 41"/>
                <p:cNvGrpSpPr>
                  <a:grpSpLocks/>
                </p:cNvGrpSpPr>
                <p:nvPr/>
              </p:nvGrpSpPr>
              <p:grpSpPr bwMode="auto">
                <a:xfrm flipV="1">
                  <a:off x="3356" y="2862"/>
                  <a:ext cx="1106" cy="625"/>
                  <a:chOff x="355" y="2860"/>
                  <a:chExt cx="1106" cy="625"/>
                </a:xfrm>
              </p:grpSpPr>
              <p:sp>
                <p:nvSpPr>
                  <p:cNvPr id="378" name="Freeform 42"/>
                  <p:cNvSpPr>
                    <a:spLocks/>
                  </p:cNvSpPr>
                  <p:nvPr/>
                </p:nvSpPr>
                <p:spPr bwMode="auto">
                  <a:xfrm>
                    <a:off x="355" y="2860"/>
                    <a:ext cx="569" cy="335"/>
                  </a:xfrm>
                  <a:custGeom>
                    <a:avLst/>
                    <a:gdLst>
                      <a:gd name="T0" fmla="*/ 0 w 569"/>
                      <a:gd name="T1" fmla="*/ 0 h 335"/>
                      <a:gd name="T2" fmla="*/ 301 w 569"/>
                      <a:gd name="T3" fmla="*/ 60 h 335"/>
                      <a:gd name="T4" fmla="*/ 569 w 569"/>
                      <a:gd name="T5" fmla="*/ 335 h 335"/>
                      <a:gd name="T6" fmla="*/ 0 60000 65536"/>
                      <a:gd name="T7" fmla="*/ 0 60000 65536"/>
                      <a:gd name="T8" fmla="*/ 0 60000 65536"/>
                      <a:gd name="T9" fmla="*/ 0 w 569"/>
                      <a:gd name="T10" fmla="*/ 0 h 335"/>
                      <a:gd name="T11" fmla="*/ 569 w 569"/>
                      <a:gd name="T12" fmla="*/ 335 h 335"/>
                    </a:gdLst>
                    <a:ahLst/>
                    <a:cxnLst>
                      <a:cxn ang="T6">
                        <a:pos x="T0" y="T1"/>
                      </a:cxn>
                      <a:cxn ang="T7">
                        <a:pos x="T2" y="T3"/>
                      </a:cxn>
                      <a:cxn ang="T8">
                        <a:pos x="T4" y="T5"/>
                      </a:cxn>
                    </a:cxnLst>
                    <a:rect l="T9" t="T10" r="T11" b="T12"/>
                    <a:pathLst>
                      <a:path w="569" h="335">
                        <a:moveTo>
                          <a:pt x="0" y="0"/>
                        </a:moveTo>
                        <a:cubicBezTo>
                          <a:pt x="103" y="2"/>
                          <a:pt x="206" y="4"/>
                          <a:pt x="301" y="60"/>
                        </a:cubicBezTo>
                        <a:cubicBezTo>
                          <a:pt x="396" y="116"/>
                          <a:pt x="482" y="225"/>
                          <a:pt x="569" y="335"/>
                        </a:cubicBezTo>
                      </a:path>
                    </a:pathLst>
                  </a:custGeom>
                  <a:noFill/>
                  <a:ln w="28575">
                    <a:solidFill>
                      <a:srgbClr val="FF0000"/>
                    </a:solidFill>
                    <a:round/>
                    <a:headEnd/>
                    <a:tailEnd/>
                  </a:ln>
                </p:spPr>
                <p:txBody>
                  <a:bodyPr/>
                  <a:lstStyle/>
                  <a:p>
                    <a:endParaRPr lang="en-US"/>
                  </a:p>
                </p:txBody>
              </p:sp>
              <p:sp>
                <p:nvSpPr>
                  <p:cNvPr id="379" name="Freeform 43"/>
                  <p:cNvSpPr>
                    <a:spLocks/>
                  </p:cNvSpPr>
                  <p:nvPr/>
                </p:nvSpPr>
                <p:spPr bwMode="auto">
                  <a:xfrm flipH="1" flipV="1">
                    <a:off x="892" y="3150"/>
                    <a:ext cx="569" cy="335"/>
                  </a:xfrm>
                  <a:custGeom>
                    <a:avLst/>
                    <a:gdLst>
                      <a:gd name="T0" fmla="*/ 0 w 569"/>
                      <a:gd name="T1" fmla="*/ 0 h 335"/>
                      <a:gd name="T2" fmla="*/ 301 w 569"/>
                      <a:gd name="T3" fmla="*/ 60 h 335"/>
                      <a:gd name="T4" fmla="*/ 569 w 569"/>
                      <a:gd name="T5" fmla="*/ 335 h 335"/>
                      <a:gd name="T6" fmla="*/ 0 60000 65536"/>
                      <a:gd name="T7" fmla="*/ 0 60000 65536"/>
                      <a:gd name="T8" fmla="*/ 0 60000 65536"/>
                      <a:gd name="T9" fmla="*/ 0 w 569"/>
                      <a:gd name="T10" fmla="*/ 0 h 335"/>
                      <a:gd name="T11" fmla="*/ 569 w 569"/>
                      <a:gd name="T12" fmla="*/ 335 h 335"/>
                    </a:gdLst>
                    <a:ahLst/>
                    <a:cxnLst>
                      <a:cxn ang="T6">
                        <a:pos x="T0" y="T1"/>
                      </a:cxn>
                      <a:cxn ang="T7">
                        <a:pos x="T2" y="T3"/>
                      </a:cxn>
                      <a:cxn ang="T8">
                        <a:pos x="T4" y="T5"/>
                      </a:cxn>
                    </a:cxnLst>
                    <a:rect l="T9" t="T10" r="T11" b="T12"/>
                    <a:pathLst>
                      <a:path w="569" h="335">
                        <a:moveTo>
                          <a:pt x="0" y="0"/>
                        </a:moveTo>
                        <a:cubicBezTo>
                          <a:pt x="103" y="2"/>
                          <a:pt x="206" y="4"/>
                          <a:pt x="301" y="60"/>
                        </a:cubicBezTo>
                        <a:cubicBezTo>
                          <a:pt x="396" y="116"/>
                          <a:pt x="482" y="225"/>
                          <a:pt x="569" y="335"/>
                        </a:cubicBezTo>
                      </a:path>
                    </a:pathLst>
                  </a:custGeom>
                  <a:noFill/>
                  <a:ln w="28575">
                    <a:solidFill>
                      <a:srgbClr val="FF0000"/>
                    </a:solidFill>
                    <a:round/>
                    <a:headEnd/>
                    <a:tailEnd/>
                  </a:ln>
                </p:spPr>
                <p:txBody>
                  <a:bodyPr/>
                  <a:lstStyle/>
                  <a:p>
                    <a:endParaRPr lang="en-US"/>
                  </a:p>
                </p:txBody>
              </p:sp>
            </p:grpSp>
            <p:grpSp>
              <p:nvGrpSpPr>
                <p:cNvPr id="106" name="Group 44"/>
                <p:cNvGrpSpPr>
                  <a:grpSpLocks/>
                </p:cNvGrpSpPr>
                <p:nvPr/>
              </p:nvGrpSpPr>
              <p:grpSpPr bwMode="auto">
                <a:xfrm>
                  <a:off x="4356" y="2862"/>
                  <a:ext cx="1106" cy="625"/>
                  <a:chOff x="355" y="2860"/>
                  <a:chExt cx="1106" cy="625"/>
                </a:xfrm>
              </p:grpSpPr>
              <p:sp>
                <p:nvSpPr>
                  <p:cNvPr id="376" name="Freeform 45"/>
                  <p:cNvSpPr>
                    <a:spLocks/>
                  </p:cNvSpPr>
                  <p:nvPr/>
                </p:nvSpPr>
                <p:spPr bwMode="auto">
                  <a:xfrm>
                    <a:off x="355" y="2860"/>
                    <a:ext cx="569" cy="335"/>
                  </a:xfrm>
                  <a:custGeom>
                    <a:avLst/>
                    <a:gdLst>
                      <a:gd name="T0" fmla="*/ 0 w 569"/>
                      <a:gd name="T1" fmla="*/ 0 h 335"/>
                      <a:gd name="T2" fmla="*/ 301 w 569"/>
                      <a:gd name="T3" fmla="*/ 60 h 335"/>
                      <a:gd name="T4" fmla="*/ 569 w 569"/>
                      <a:gd name="T5" fmla="*/ 335 h 335"/>
                      <a:gd name="T6" fmla="*/ 0 60000 65536"/>
                      <a:gd name="T7" fmla="*/ 0 60000 65536"/>
                      <a:gd name="T8" fmla="*/ 0 60000 65536"/>
                      <a:gd name="T9" fmla="*/ 0 w 569"/>
                      <a:gd name="T10" fmla="*/ 0 h 335"/>
                      <a:gd name="T11" fmla="*/ 569 w 569"/>
                      <a:gd name="T12" fmla="*/ 335 h 335"/>
                    </a:gdLst>
                    <a:ahLst/>
                    <a:cxnLst>
                      <a:cxn ang="T6">
                        <a:pos x="T0" y="T1"/>
                      </a:cxn>
                      <a:cxn ang="T7">
                        <a:pos x="T2" y="T3"/>
                      </a:cxn>
                      <a:cxn ang="T8">
                        <a:pos x="T4" y="T5"/>
                      </a:cxn>
                    </a:cxnLst>
                    <a:rect l="T9" t="T10" r="T11" b="T12"/>
                    <a:pathLst>
                      <a:path w="569" h="335">
                        <a:moveTo>
                          <a:pt x="0" y="0"/>
                        </a:moveTo>
                        <a:cubicBezTo>
                          <a:pt x="103" y="2"/>
                          <a:pt x="206" y="4"/>
                          <a:pt x="301" y="60"/>
                        </a:cubicBezTo>
                        <a:cubicBezTo>
                          <a:pt x="396" y="116"/>
                          <a:pt x="482" y="225"/>
                          <a:pt x="569" y="335"/>
                        </a:cubicBezTo>
                      </a:path>
                    </a:pathLst>
                  </a:custGeom>
                  <a:noFill/>
                  <a:ln w="28575">
                    <a:solidFill>
                      <a:srgbClr val="FF0000"/>
                    </a:solidFill>
                    <a:round/>
                    <a:headEnd/>
                    <a:tailEnd/>
                  </a:ln>
                </p:spPr>
                <p:txBody>
                  <a:bodyPr/>
                  <a:lstStyle/>
                  <a:p>
                    <a:endParaRPr lang="en-US"/>
                  </a:p>
                </p:txBody>
              </p:sp>
              <p:sp>
                <p:nvSpPr>
                  <p:cNvPr id="377" name="Freeform 46"/>
                  <p:cNvSpPr>
                    <a:spLocks/>
                  </p:cNvSpPr>
                  <p:nvPr/>
                </p:nvSpPr>
                <p:spPr bwMode="auto">
                  <a:xfrm flipH="1" flipV="1">
                    <a:off x="892" y="3150"/>
                    <a:ext cx="569" cy="335"/>
                  </a:xfrm>
                  <a:custGeom>
                    <a:avLst/>
                    <a:gdLst>
                      <a:gd name="T0" fmla="*/ 0 w 569"/>
                      <a:gd name="T1" fmla="*/ 0 h 335"/>
                      <a:gd name="T2" fmla="*/ 301 w 569"/>
                      <a:gd name="T3" fmla="*/ 60 h 335"/>
                      <a:gd name="T4" fmla="*/ 569 w 569"/>
                      <a:gd name="T5" fmla="*/ 335 h 335"/>
                      <a:gd name="T6" fmla="*/ 0 60000 65536"/>
                      <a:gd name="T7" fmla="*/ 0 60000 65536"/>
                      <a:gd name="T8" fmla="*/ 0 60000 65536"/>
                      <a:gd name="T9" fmla="*/ 0 w 569"/>
                      <a:gd name="T10" fmla="*/ 0 h 335"/>
                      <a:gd name="T11" fmla="*/ 569 w 569"/>
                      <a:gd name="T12" fmla="*/ 335 h 335"/>
                    </a:gdLst>
                    <a:ahLst/>
                    <a:cxnLst>
                      <a:cxn ang="T6">
                        <a:pos x="T0" y="T1"/>
                      </a:cxn>
                      <a:cxn ang="T7">
                        <a:pos x="T2" y="T3"/>
                      </a:cxn>
                      <a:cxn ang="T8">
                        <a:pos x="T4" y="T5"/>
                      </a:cxn>
                    </a:cxnLst>
                    <a:rect l="T9" t="T10" r="T11" b="T12"/>
                    <a:pathLst>
                      <a:path w="569" h="335">
                        <a:moveTo>
                          <a:pt x="0" y="0"/>
                        </a:moveTo>
                        <a:cubicBezTo>
                          <a:pt x="103" y="2"/>
                          <a:pt x="206" y="4"/>
                          <a:pt x="301" y="60"/>
                        </a:cubicBezTo>
                        <a:cubicBezTo>
                          <a:pt x="396" y="116"/>
                          <a:pt x="482" y="225"/>
                          <a:pt x="569" y="335"/>
                        </a:cubicBezTo>
                      </a:path>
                    </a:pathLst>
                  </a:custGeom>
                  <a:noFill/>
                  <a:ln w="28575">
                    <a:solidFill>
                      <a:srgbClr val="FF0000"/>
                    </a:solidFill>
                    <a:round/>
                    <a:headEnd/>
                    <a:tailEnd/>
                  </a:ln>
                </p:spPr>
                <p:txBody>
                  <a:bodyPr/>
                  <a:lstStyle/>
                  <a:p>
                    <a:endParaRPr lang="en-US"/>
                  </a:p>
                </p:txBody>
              </p:sp>
            </p:grpSp>
          </p:grpSp>
        </p:grpSp>
        <p:sp>
          <p:nvSpPr>
            <p:cNvPr id="368" name="Line 47"/>
            <p:cNvSpPr>
              <a:spLocks noChangeShapeType="1"/>
            </p:cNvSpPr>
            <p:nvPr/>
          </p:nvSpPr>
          <p:spPr bwMode="auto">
            <a:xfrm flipH="1">
              <a:off x="6750402" y="2475121"/>
              <a:ext cx="69923" cy="81398"/>
            </a:xfrm>
            <a:prstGeom prst="line">
              <a:avLst/>
            </a:prstGeom>
            <a:noFill/>
            <a:ln w="28575">
              <a:solidFill>
                <a:srgbClr val="FF0000"/>
              </a:solidFill>
              <a:round/>
              <a:headEnd/>
              <a:tailEnd type="triangle" w="med" len="sm"/>
            </a:ln>
          </p:spPr>
          <p:txBody>
            <a:bodyPr bIns="0"/>
            <a:lstStyle/>
            <a:p>
              <a:endParaRPr lang="en-US"/>
            </a:p>
          </p:txBody>
        </p:sp>
      </p:grpSp>
      <p:sp>
        <p:nvSpPr>
          <p:cNvPr id="674" name="Text Box 46"/>
          <p:cNvSpPr txBox="1">
            <a:spLocks noChangeAspect="1" noChangeArrowheads="1"/>
          </p:cNvSpPr>
          <p:nvPr/>
        </p:nvSpPr>
        <p:spPr bwMode="auto">
          <a:xfrm>
            <a:off x="5148064" y="3429000"/>
            <a:ext cx="1374918" cy="356135"/>
          </a:xfrm>
          <a:prstGeom prst="rect">
            <a:avLst/>
          </a:prstGeom>
          <a:noFill/>
          <a:ln w="9525">
            <a:noFill/>
            <a:miter lim="800000"/>
            <a:headEnd/>
            <a:tailEnd/>
          </a:ln>
        </p:spPr>
        <p:txBody>
          <a:bodyPr wrap="square" lIns="95782" tIns="47891" rIns="95782" bIns="0">
            <a:spAutoFit/>
          </a:bodyPr>
          <a:lstStyle/>
          <a:p>
            <a:pPr algn="ctr" defTabSz="957263" eaLnBrk="0" hangingPunct="0">
              <a:spcBef>
                <a:spcPct val="20000"/>
              </a:spcBef>
              <a:buClr>
                <a:schemeClr val="accent1"/>
              </a:buClr>
            </a:pPr>
            <a:r>
              <a:rPr kumimoji="1" lang="en-US" sz="2000" b="1" dirty="0">
                <a:cs typeface="Times New Roman" pitchFamily="18" charset="0"/>
              </a:rPr>
              <a:t>R</a:t>
            </a:r>
            <a:r>
              <a:rPr kumimoji="1" lang="en-US" sz="2000" b="1" baseline="-25000" dirty="0">
                <a:cs typeface="Times New Roman" pitchFamily="18" charset="0"/>
              </a:rPr>
              <a:t>N</a:t>
            </a:r>
          </a:p>
        </p:txBody>
      </p:sp>
      <p:grpSp>
        <p:nvGrpSpPr>
          <p:cNvPr id="107" name="Group 47"/>
          <p:cNvGrpSpPr>
            <a:grpSpLocks noChangeAspect="1"/>
          </p:cNvGrpSpPr>
          <p:nvPr/>
        </p:nvGrpSpPr>
        <p:grpSpPr bwMode="auto">
          <a:xfrm rot="5400000">
            <a:off x="6036603" y="1399119"/>
            <a:ext cx="163516" cy="401762"/>
            <a:chOff x="1631" y="2124"/>
            <a:chExt cx="185" cy="452"/>
          </a:xfrm>
        </p:grpSpPr>
        <p:sp>
          <p:nvSpPr>
            <p:cNvPr id="678" name="Oval 63"/>
            <p:cNvSpPr>
              <a:spLocks noChangeAspect="1" noChangeArrowheads="1"/>
            </p:cNvSpPr>
            <p:nvPr/>
          </p:nvSpPr>
          <p:spPr bwMode="auto">
            <a:xfrm rot="5400000">
              <a:off x="1674" y="2136"/>
              <a:ext cx="100" cy="185"/>
            </a:xfrm>
            <a:prstGeom prst="ellipse">
              <a:avLst/>
            </a:prstGeom>
            <a:noFill/>
            <a:ln w="25400">
              <a:solidFill>
                <a:schemeClr val="tx1"/>
              </a:solidFill>
              <a:round/>
              <a:headEnd/>
              <a:tailEnd/>
            </a:ln>
          </p:spPr>
          <p:txBody>
            <a:bodyPr wrap="none" bIns="0" anchor="ctr"/>
            <a:lstStyle/>
            <a:p>
              <a:pPr>
                <a:spcBef>
                  <a:spcPct val="20000"/>
                </a:spcBef>
                <a:buClr>
                  <a:schemeClr val="accent1"/>
                </a:buClr>
              </a:pPr>
              <a:endParaRPr lang="en-US" sz="1900"/>
            </a:p>
          </p:txBody>
        </p:sp>
        <p:grpSp>
          <p:nvGrpSpPr>
            <p:cNvPr id="108" name="Group 49"/>
            <p:cNvGrpSpPr>
              <a:grpSpLocks noChangeAspect="1"/>
            </p:cNvGrpSpPr>
            <p:nvPr/>
          </p:nvGrpSpPr>
          <p:grpSpPr bwMode="auto">
            <a:xfrm>
              <a:off x="1631" y="2124"/>
              <a:ext cx="185" cy="452"/>
              <a:chOff x="1631" y="2124"/>
              <a:chExt cx="185" cy="452"/>
            </a:xfrm>
          </p:grpSpPr>
          <p:sp>
            <p:nvSpPr>
              <p:cNvPr id="680" name="Oval 64"/>
              <p:cNvSpPr>
                <a:spLocks noChangeAspect="1" noChangeArrowheads="1"/>
              </p:cNvSpPr>
              <p:nvPr/>
            </p:nvSpPr>
            <p:spPr bwMode="auto">
              <a:xfrm rot="5400000">
                <a:off x="1674" y="2188"/>
                <a:ext cx="100" cy="185"/>
              </a:xfrm>
              <a:prstGeom prst="ellipse">
                <a:avLst/>
              </a:prstGeom>
              <a:noFill/>
              <a:ln w="25400">
                <a:solidFill>
                  <a:schemeClr val="tx1"/>
                </a:solidFill>
                <a:round/>
                <a:headEnd/>
                <a:tailEnd/>
              </a:ln>
            </p:spPr>
            <p:txBody>
              <a:bodyPr wrap="none" bIns="0" anchor="ctr"/>
              <a:lstStyle/>
              <a:p>
                <a:pPr>
                  <a:spcBef>
                    <a:spcPct val="20000"/>
                  </a:spcBef>
                  <a:buClr>
                    <a:schemeClr val="accent1"/>
                  </a:buClr>
                </a:pPr>
                <a:endParaRPr lang="en-US" sz="1900"/>
              </a:p>
            </p:txBody>
          </p:sp>
          <p:sp>
            <p:nvSpPr>
              <p:cNvPr id="681" name="Oval 65"/>
              <p:cNvSpPr>
                <a:spLocks noChangeAspect="1" noChangeArrowheads="1"/>
              </p:cNvSpPr>
              <p:nvPr/>
            </p:nvSpPr>
            <p:spPr bwMode="auto">
              <a:xfrm rot="5400000">
                <a:off x="1674" y="2238"/>
                <a:ext cx="100" cy="185"/>
              </a:xfrm>
              <a:prstGeom prst="ellipse">
                <a:avLst/>
              </a:prstGeom>
              <a:noFill/>
              <a:ln w="25400">
                <a:solidFill>
                  <a:schemeClr val="tx1"/>
                </a:solidFill>
                <a:round/>
                <a:headEnd/>
                <a:tailEnd/>
              </a:ln>
            </p:spPr>
            <p:txBody>
              <a:bodyPr wrap="none" bIns="0" anchor="ctr"/>
              <a:lstStyle/>
              <a:p>
                <a:pPr>
                  <a:spcBef>
                    <a:spcPct val="20000"/>
                  </a:spcBef>
                  <a:buClr>
                    <a:schemeClr val="accent1"/>
                  </a:buClr>
                </a:pPr>
                <a:endParaRPr lang="en-US" sz="1900"/>
              </a:p>
            </p:txBody>
          </p:sp>
          <p:sp>
            <p:nvSpPr>
              <p:cNvPr id="682" name="Oval 66"/>
              <p:cNvSpPr>
                <a:spLocks noChangeAspect="1" noChangeArrowheads="1"/>
              </p:cNvSpPr>
              <p:nvPr/>
            </p:nvSpPr>
            <p:spPr bwMode="auto">
              <a:xfrm rot="5400000">
                <a:off x="1674" y="2290"/>
                <a:ext cx="100" cy="185"/>
              </a:xfrm>
              <a:prstGeom prst="ellipse">
                <a:avLst/>
              </a:prstGeom>
              <a:noFill/>
              <a:ln w="25400">
                <a:solidFill>
                  <a:schemeClr val="tx1"/>
                </a:solidFill>
                <a:round/>
                <a:headEnd/>
                <a:tailEnd/>
              </a:ln>
            </p:spPr>
            <p:txBody>
              <a:bodyPr wrap="none" bIns="0" anchor="ctr"/>
              <a:lstStyle/>
              <a:p>
                <a:pPr>
                  <a:spcBef>
                    <a:spcPct val="20000"/>
                  </a:spcBef>
                  <a:buClr>
                    <a:schemeClr val="accent1"/>
                  </a:buClr>
                </a:pPr>
                <a:endParaRPr lang="en-US" sz="1900"/>
              </a:p>
            </p:txBody>
          </p:sp>
          <p:sp>
            <p:nvSpPr>
              <p:cNvPr id="683" name="Oval 67"/>
              <p:cNvSpPr>
                <a:spLocks noChangeAspect="1" noChangeArrowheads="1"/>
              </p:cNvSpPr>
              <p:nvPr/>
            </p:nvSpPr>
            <p:spPr bwMode="auto">
              <a:xfrm rot="5400000">
                <a:off x="1674" y="2340"/>
                <a:ext cx="100" cy="185"/>
              </a:xfrm>
              <a:prstGeom prst="ellipse">
                <a:avLst/>
              </a:prstGeom>
              <a:noFill/>
              <a:ln w="25400">
                <a:solidFill>
                  <a:schemeClr val="tx1"/>
                </a:solidFill>
                <a:round/>
                <a:headEnd/>
                <a:tailEnd/>
              </a:ln>
            </p:spPr>
            <p:txBody>
              <a:bodyPr wrap="none" bIns="0" anchor="ctr"/>
              <a:lstStyle/>
              <a:p>
                <a:pPr>
                  <a:spcBef>
                    <a:spcPct val="20000"/>
                  </a:spcBef>
                  <a:buClr>
                    <a:schemeClr val="accent1"/>
                  </a:buClr>
                </a:pPr>
                <a:endParaRPr lang="en-US" sz="1900"/>
              </a:p>
            </p:txBody>
          </p:sp>
          <p:sp>
            <p:nvSpPr>
              <p:cNvPr id="684" name="Oval 68"/>
              <p:cNvSpPr>
                <a:spLocks noChangeAspect="1" noChangeArrowheads="1"/>
              </p:cNvSpPr>
              <p:nvPr/>
            </p:nvSpPr>
            <p:spPr bwMode="auto">
              <a:xfrm rot="5400000">
                <a:off x="1674" y="2390"/>
                <a:ext cx="100" cy="185"/>
              </a:xfrm>
              <a:prstGeom prst="ellipse">
                <a:avLst/>
              </a:prstGeom>
              <a:noFill/>
              <a:ln w="25400">
                <a:solidFill>
                  <a:schemeClr val="tx1"/>
                </a:solidFill>
                <a:round/>
                <a:headEnd/>
                <a:tailEnd/>
              </a:ln>
            </p:spPr>
            <p:txBody>
              <a:bodyPr wrap="none" bIns="0" anchor="ctr"/>
              <a:lstStyle/>
              <a:p>
                <a:pPr>
                  <a:spcBef>
                    <a:spcPct val="20000"/>
                  </a:spcBef>
                  <a:buClr>
                    <a:schemeClr val="accent1"/>
                  </a:buClr>
                </a:pPr>
                <a:endParaRPr lang="en-US" sz="1900"/>
              </a:p>
            </p:txBody>
          </p:sp>
          <p:sp>
            <p:nvSpPr>
              <p:cNvPr id="685" name="Freeform 69"/>
              <p:cNvSpPr>
                <a:spLocks noChangeAspect="1"/>
              </p:cNvSpPr>
              <p:nvPr/>
            </p:nvSpPr>
            <p:spPr bwMode="auto">
              <a:xfrm rot="5400000">
                <a:off x="1636" y="2122"/>
                <a:ext cx="89" cy="94"/>
              </a:xfrm>
              <a:custGeom>
                <a:avLst/>
                <a:gdLst>
                  <a:gd name="T0" fmla="*/ 0 w 50"/>
                  <a:gd name="T1" fmla="*/ 0 h 42"/>
                  <a:gd name="T2" fmla="*/ 89 w 50"/>
                  <a:gd name="T3" fmla="*/ 380 h 42"/>
                  <a:gd name="T4" fmla="*/ 281 w 50"/>
                  <a:gd name="T5" fmla="*/ 470 h 42"/>
                  <a:gd name="T6" fmla="*/ 0 60000 65536"/>
                  <a:gd name="T7" fmla="*/ 0 60000 65536"/>
                  <a:gd name="T8" fmla="*/ 0 60000 65536"/>
                  <a:gd name="T9" fmla="*/ 0 w 50"/>
                  <a:gd name="T10" fmla="*/ 0 h 42"/>
                  <a:gd name="T11" fmla="*/ 50 w 50"/>
                  <a:gd name="T12" fmla="*/ 42 h 42"/>
                </a:gdLst>
                <a:ahLst/>
                <a:cxnLst>
                  <a:cxn ang="T6">
                    <a:pos x="T0" y="T1"/>
                  </a:cxn>
                  <a:cxn ang="T7">
                    <a:pos x="T2" y="T3"/>
                  </a:cxn>
                  <a:cxn ang="T8">
                    <a:pos x="T4" y="T5"/>
                  </a:cxn>
                </a:cxnLst>
                <a:rect l="T9" t="T10" r="T11" b="T12"/>
                <a:pathLst>
                  <a:path w="50" h="42">
                    <a:moveTo>
                      <a:pt x="0" y="0"/>
                    </a:moveTo>
                    <a:cubicBezTo>
                      <a:pt x="4" y="13"/>
                      <a:pt x="8" y="27"/>
                      <a:pt x="16" y="34"/>
                    </a:cubicBezTo>
                    <a:cubicBezTo>
                      <a:pt x="24" y="41"/>
                      <a:pt x="37" y="41"/>
                      <a:pt x="50" y="42"/>
                    </a:cubicBezTo>
                  </a:path>
                </a:pathLst>
              </a:custGeom>
              <a:noFill/>
              <a:ln w="25400">
                <a:solidFill>
                  <a:schemeClr val="tx1"/>
                </a:solidFill>
                <a:round/>
                <a:headEnd/>
                <a:tailEnd/>
              </a:ln>
            </p:spPr>
            <p:txBody>
              <a:bodyPr bIns="0"/>
              <a:lstStyle/>
              <a:p>
                <a:endParaRPr lang="en-US"/>
              </a:p>
            </p:txBody>
          </p:sp>
          <p:sp>
            <p:nvSpPr>
              <p:cNvPr id="686" name="Freeform 70"/>
              <p:cNvSpPr>
                <a:spLocks noChangeAspect="1"/>
              </p:cNvSpPr>
              <p:nvPr/>
            </p:nvSpPr>
            <p:spPr bwMode="auto">
              <a:xfrm rot="5400000" flipH="1">
                <a:off x="1634" y="2485"/>
                <a:ext cx="89" cy="94"/>
              </a:xfrm>
              <a:custGeom>
                <a:avLst/>
                <a:gdLst>
                  <a:gd name="T0" fmla="*/ 0 w 50"/>
                  <a:gd name="T1" fmla="*/ 0 h 42"/>
                  <a:gd name="T2" fmla="*/ 89 w 50"/>
                  <a:gd name="T3" fmla="*/ 380 h 42"/>
                  <a:gd name="T4" fmla="*/ 281 w 50"/>
                  <a:gd name="T5" fmla="*/ 470 h 42"/>
                  <a:gd name="T6" fmla="*/ 0 60000 65536"/>
                  <a:gd name="T7" fmla="*/ 0 60000 65536"/>
                  <a:gd name="T8" fmla="*/ 0 60000 65536"/>
                  <a:gd name="T9" fmla="*/ 0 w 50"/>
                  <a:gd name="T10" fmla="*/ 0 h 42"/>
                  <a:gd name="T11" fmla="*/ 50 w 50"/>
                  <a:gd name="T12" fmla="*/ 42 h 42"/>
                </a:gdLst>
                <a:ahLst/>
                <a:cxnLst>
                  <a:cxn ang="T6">
                    <a:pos x="T0" y="T1"/>
                  </a:cxn>
                  <a:cxn ang="T7">
                    <a:pos x="T2" y="T3"/>
                  </a:cxn>
                  <a:cxn ang="T8">
                    <a:pos x="T4" y="T5"/>
                  </a:cxn>
                </a:cxnLst>
                <a:rect l="T9" t="T10" r="T11" b="T12"/>
                <a:pathLst>
                  <a:path w="50" h="42">
                    <a:moveTo>
                      <a:pt x="0" y="0"/>
                    </a:moveTo>
                    <a:cubicBezTo>
                      <a:pt x="4" y="13"/>
                      <a:pt x="8" y="27"/>
                      <a:pt x="16" y="34"/>
                    </a:cubicBezTo>
                    <a:cubicBezTo>
                      <a:pt x="24" y="41"/>
                      <a:pt x="37" y="41"/>
                      <a:pt x="50" y="42"/>
                    </a:cubicBezTo>
                  </a:path>
                </a:pathLst>
              </a:custGeom>
              <a:noFill/>
              <a:ln w="25400">
                <a:solidFill>
                  <a:schemeClr val="tx1"/>
                </a:solidFill>
                <a:round/>
                <a:headEnd/>
                <a:tailEnd/>
              </a:ln>
            </p:spPr>
            <p:txBody>
              <a:bodyPr bIns="0"/>
              <a:lstStyle/>
              <a:p>
                <a:endParaRPr lang="en-US"/>
              </a:p>
            </p:txBody>
          </p:sp>
        </p:grpSp>
      </p:grpSp>
      <p:grpSp>
        <p:nvGrpSpPr>
          <p:cNvPr id="109" name="Group 47"/>
          <p:cNvGrpSpPr>
            <a:grpSpLocks noChangeAspect="1"/>
          </p:cNvGrpSpPr>
          <p:nvPr/>
        </p:nvGrpSpPr>
        <p:grpSpPr bwMode="auto">
          <a:xfrm rot="5400000">
            <a:off x="1857411" y="1410111"/>
            <a:ext cx="163516" cy="401762"/>
            <a:chOff x="1631" y="2124"/>
            <a:chExt cx="185" cy="452"/>
          </a:xfrm>
        </p:grpSpPr>
        <p:sp>
          <p:nvSpPr>
            <p:cNvPr id="688" name="Oval 63"/>
            <p:cNvSpPr>
              <a:spLocks noChangeAspect="1" noChangeArrowheads="1"/>
            </p:cNvSpPr>
            <p:nvPr/>
          </p:nvSpPr>
          <p:spPr bwMode="auto">
            <a:xfrm rot="5400000">
              <a:off x="1674" y="2136"/>
              <a:ext cx="100" cy="185"/>
            </a:xfrm>
            <a:prstGeom prst="ellipse">
              <a:avLst/>
            </a:prstGeom>
            <a:noFill/>
            <a:ln w="25400">
              <a:solidFill>
                <a:schemeClr val="tx1"/>
              </a:solidFill>
              <a:round/>
              <a:headEnd/>
              <a:tailEnd/>
            </a:ln>
          </p:spPr>
          <p:txBody>
            <a:bodyPr wrap="none" bIns="0" anchor="ctr"/>
            <a:lstStyle/>
            <a:p>
              <a:pPr>
                <a:spcBef>
                  <a:spcPct val="20000"/>
                </a:spcBef>
                <a:buClr>
                  <a:schemeClr val="accent1"/>
                </a:buClr>
              </a:pPr>
              <a:endParaRPr lang="en-US" sz="1900"/>
            </a:p>
          </p:txBody>
        </p:sp>
        <p:grpSp>
          <p:nvGrpSpPr>
            <p:cNvPr id="110" name="Group 49"/>
            <p:cNvGrpSpPr>
              <a:grpSpLocks noChangeAspect="1"/>
            </p:cNvGrpSpPr>
            <p:nvPr/>
          </p:nvGrpSpPr>
          <p:grpSpPr bwMode="auto">
            <a:xfrm>
              <a:off x="1631" y="2124"/>
              <a:ext cx="185" cy="452"/>
              <a:chOff x="1631" y="2124"/>
              <a:chExt cx="185" cy="452"/>
            </a:xfrm>
          </p:grpSpPr>
          <p:sp>
            <p:nvSpPr>
              <p:cNvPr id="690" name="Oval 64"/>
              <p:cNvSpPr>
                <a:spLocks noChangeAspect="1" noChangeArrowheads="1"/>
              </p:cNvSpPr>
              <p:nvPr/>
            </p:nvSpPr>
            <p:spPr bwMode="auto">
              <a:xfrm rot="5400000">
                <a:off x="1674" y="2188"/>
                <a:ext cx="100" cy="185"/>
              </a:xfrm>
              <a:prstGeom prst="ellipse">
                <a:avLst/>
              </a:prstGeom>
              <a:noFill/>
              <a:ln w="25400">
                <a:solidFill>
                  <a:schemeClr val="tx1"/>
                </a:solidFill>
                <a:round/>
                <a:headEnd/>
                <a:tailEnd/>
              </a:ln>
            </p:spPr>
            <p:txBody>
              <a:bodyPr wrap="none" bIns="0" anchor="ctr"/>
              <a:lstStyle/>
              <a:p>
                <a:pPr>
                  <a:spcBef>
                    <a:spcPct val="20000"/>
                  </a:spcBef>
                  <a:buClr>
                    <a:schemeClr val="accent1"/>
                  </a:buClr>
                </a:pPr>
                <a:endParaRPr lang="en-US" sz="1900"/>
              </a:p>
            </p:txBody>
          </p:sp>
          <p:sp>
            <p:nvSpPr>
              <p:cNvPr id="691" name="Oval 65"/>
              <p:cNvSpPr>
                <a:spLocks noChangeAspect="1" noChangeArrowheads="1"/>
              </p:cNvSpPr>
              <p:nvPr/>
            </p:nvSpPr>
            <p:spPr bwMode="auto">
              <a:xfrm rot="5400000">
                <a:off x="1674" y="2238"/>
                <a:ext cx="100" cy="185"/>
              </a:xfrm>
              <a:prstGeom prst="ellipse">
                <a:avLst/>
              </a:prstGeom>
              <a:noFill/>
              <a:ln w="25400">
                <a:solidFill>
                  <a:schemeClr val="tx1"/>
                </a:solidFill>
                <a:round/>
                <a:headEnd/>
                <a:tailEnd/>
              </a:ln>
            </p:spPr>
            <p:txBody>
              <a:bodyPr wrap="none" bIns="0" anchor="ctr"/>
              <a:lstStyle/>
              <a:p>
                <a:pPr>
                  <a:spcBef>
                    <a:spcPct val="20000"/>
                  </a:spcBef>
                  <a:buClr>
                    <a:schemeClr val="accent1"/>
                  </a:buClr>
                </a:pPr>
                <a:endParaRPr lang="en-US" sz="1900"/>
              </a:p>
            </p:txBody>
          </p:sp>
          <p:sp>
            <p:nvSpPr>
              <p:cNvPr id="692" name="Oval 66"/>
              <p:cNvSpPr>
                <a:spLocks noChangeAspect="1" noChangeArrowheads="1"/>
              </p:cNvSpPr>
              <p:nvPr/>
            </p:nvSpPr>
            <p:spPr bwMode="auto">
              <a:xfrm rot="5400000">
                <a:off x="1674" y="2290"/>
                <a:ext cx="100" cy="185"/>
              </a:xfrm>
              <a:prstGeom prst="ellipse">
                <a:avLst/>
              </a:prstGeom>
              <a:noFill/>
              <a:ln w="25400">
                <a:solidFill>
                  <a:schemeClr val="tx1"/>
                </a:solidFill>
                <a:round/>
                <a:headEnd/>
                <a:tailEnd/>
              </a:ln>
            </p:spPr>
            <p:txBody>
              <a:bodyPr wrap="none" bIns="0" anchor="ctr"/>
              <a:lstStyle/>
              <a:p>
                <a:pPr>
                  <a:spcBef>
                    <a:spcPct val="20000"/>
                  </a:spcBef>
                  <a:buClr>
                    <a:schemeClr val="accent1"/>
                  </a:buClr>
                </a:pPr>
                <a:endParaRPr lang="en-US" sz="1900"/>
              </a:p>
            </p:txBody>
          </p:sp>
          <p:sp>
            <p:nvSpPr>
              <p:cNvPr id="693" name="Oval 67"/>
              <p:cNvSpPr>
                <a:spLocks noChangeAspect="1" noChangeArrowheads="1"/>
              </p:cNvSpPr>
              <p:nvPr/>
            </p:nvSpPr>
            <p:spPr bwMode="auto">
              <a:xfrm rot="5400000">
                <a:off x="1674" y="2340"/>
                <a:ext cx="100" cy="185"/>
              </a:xfrm>
              <a:prstGeom prst="ellipse">
                <a:avLst/>
              </a:prstGeom>
              <a:noFill/>
              <a:ln w="25400">
                <a:solidFill>
                  <a:schemeClr val="tx1"/>
                </a:solidFill>
                <a:round/>
                <a:headEnd/>
                <a:tailEnd/>
              </a:ln>
            </p:spPr>
            <p:txBody>
              <a:bodyPr wrap="none" bIns="0" anchor="ctr"/>
              <a:lstStyle/>
              <a:p>
                <a:pPr>
                  <a:spcBef>
                    <a:spcPct val="20000"/>
                  </a:spcBef>
                  <a:buClr>
                    <a:schemeClr val="accent1"/>
                  </a:buClr>
                </a:pPr>
                <a:endParaRPr lang="en-US" sz="1900"/>
              </a:p>
            </p:txBody>
          </p:sp>
          <p:sp>
            <p:nvSpPr>
              <p:cNvPr id="694" name="Oval 68"/>
              <p:cNvSpPr>
                <a:spLocks noChangeAspect="1" noChangeArrowheads="1"/>
              </p:cNvSpPr>
              <p:nvPr/>
            </p:nvSpPr>
            <p:spPr bwMode="auto">
              <a:xfrm rot="5400000">
                <a:off x="1674" y="2390"/>
                <a:ext cx="100" cy="185"/>
              </a:xfrm>
              <a:prstGeom prst="ellipse">
                <a:avLst/>
              </a:prstGeom>
              <a:noFill/>
              <a:ln w="25400">
                <a:solidFill>
                  <a:schemeClr val="tx1"/>
                </a:solidFill>
                <a:round/>
                <a:headEnd/>
                <a:tailEnd/>
              </a:ln>
            </p:spPr>
            <p:txBody>
              <a:bodyPr wrap="none" bIns="0" anchor="ctr"/>
              <a:lstStyle/>
              <a:p>
                <a:pPr>
                  <a:spcBef>
                    <a:spcPct val="20000"/>
                  </a:spcBef>
                  <a:buClr>
                    <a:schemeClr val="accent1"/>
                  </a:buClr>
                </a:pPr>
                <a:endParaRPr lang="en-US" sz="1900"/>
              </a:p>
            </p:txBody>
          </p:sp>
          <p:sp>
            <p:nvSpPr>
              <p:cNvPr id="695" name="Freeform 69"/>
              <p:cNvSpPr>
                <a:spLocks noChangeAspect="1"/>
              </p:cNvSpPr>
              <p:nvPr/>
            </p:nvSpPr>
            <p:spPr bwMode="auto">
              <a:xfrm rot="5400000">
                <a:off x="1636" y="2122"/>
                <a:ext cx="89" cy="94"/>
              </a:xfrm>
              <a:custGeom>
                <a:avLst/>
                <a:gdLst>
                  <a:gd name="T0" fmla="*/ 0 w 50"/>
                  <a:gd name="T1" fmla="*/ 0 h 42"/>
                  <a:gd name="T2" fmla="*/ 89 w 50"/>
                  <a:gd name="T3" fmla="*/ 380 h 42"/>
                  <a:gd name="T4" fmla="*/ 281 w 50"/>
                  <a:gd name="T5" fmla="*/ 470 h 42"/>
                  <a:gd name="T6" fmla="*/ 0 60000 65536"/>
                  <a:gd name="T7" fmla="*/ 0 60000 65536"/>
                  <a:gd name="T8" fmla="*/ 0 60000 65536"/>
                  <a:gd name="T9" fmla="*/ 0 w 50"/>
                  <a:gd name="T10" fmla="*/ 0 h 42"/>
                  <a:gd name="T11" fmla="*/ 50 w 50"/>
                  <a:gd name="T12" fmla="*/ 42 h 42"/>
                </a:gdLst>
                <a:ahLst/>
                <a:cxnLst>
                  <a:cxn ang="T6">
                    <a:pos x="T0" y="T1"/>
                  </a:cxn>
                  <a:cxn ang="T7">
                    <a:pos x="T2" y="T3"/>
                  </a:cxn>
                  <a:cxn ang="T8">
                    <a:pos x="T4" y="T5"/>
                  </a:cxn>
                </a:cxnLst>
                <a:rect l="T9" t="T10" r="T11" b="T12"/>
                <a:pathLst>
                  <a:path w="50" h="42">
                    <a:moveTo>
                      <a:pt x="0" y="0"/>
                    </a:moveTo>
                    <a:cubicBezTo>
                      <a:pt x="4" y="13"/>
                      <a:pt x="8" y="27"/>
                      <a:pt x="16" y="34"/>
                    </a:cubicBezTo>
                    <a:cubicBezTo>
                      <a:pt x="24" y="41"/>
                      <a:pt x="37" y="41"/>
                      <a:pt x="50" y="42"/>
                    </a:cubicBezTo>
                  </a:path>
                </a:pathLst>
              </a:custGeom>
              <a:noFill/>
              <a:ln w="25400">
                <a:solidFill>
                  <a:schemeClr val="tx1"/>
                </a:solidFill>
                <a:round/>
                <a:headEnd/>
                <a:tailEnd/>
              </a:ln>
            </p:spPr>
            <p:txBody>
              <a:bodyPr bIns="0"/>
              <a:lstStyle/>
              <a:p>
                <a:endParaRPr lang="en-US"/>
              </a:p>
            </p:txBody>
          </p:sp>
          <p:sp>
            <p:nvSpPr>
              <p:cNvPr id="696" name="Freeform 70"/>
              <p:cNvSpPr>
                <a:spLocks noChangeAspect="1"/>
              </p:cNvSpPr>
              <p:nvPr/>
            </p:nvSpPr>
            <p:spPr bwMode="auto">
              <a:xfrm rot="5400000" flipH="1">
                <a:off x="1634" y="2485"/>
                <a:ext cx="89" cy="94"/>
              </a:xfrm>
              <a:custGeom>
                <a:avLst/>
                <a:gdLst>
                  <a:gd name="T0" fmla="*/ 0 w 50"/>
                  <a:gd name="T1" fmla="*/ 0 h 42"/>
                  <a:gd name="T2" fmla="*/ 89 w 50"/>
                  <a:gd name="T3" fmla="*/ 380 h 42"/>
                  <a:gd name="T4" fmla="*/ 281 w 50"/>
                  <a:gd name="T5" fmla="*/ 470 h 42"/>
                  <a:gd name="T6" fmla="*/ 0 60000 65536"/>
                  <a:gd name="T7" fmla="*/ 0 60000 65536"/>
                  <a:gd name="T8" fmla="*/ 0 60000 65536"/>
                  <a:gd name="T9" fmla="*/ 0 w 50"/>
                  <a:gd name="T10" fmla="*/ 0 h 42"/>
                  <a:gd name="T11" fmla="*/ 50 w 50"/>
                  <a:gd name="T12" fmla="*/ 42 h 42"/>
                </a:gdLst>
                <a:ahLst/>
                <a:cxnLst>
                  <a:cxn ang="T6">
                    <a:pos x="T0" y="T1"/>
                  </a:cxn>
                  <a:cxn ang="T7">
                    <a:pos x="T2" y="T3"/>
                  </a:cxn>
                  <a:cxn ang="T8">
                    <a:pos x="T4" y="T5"/>
                  </a:cxn>
                </a:cxnLst>
                <a:rect l="T9" t="T10" r="T11" b="T12"/>
                <a:pathLst>
                  <a:path w="50" h="42">
                    <a:moveTo>
                      <a:pt x="0" y="0"/>
                    </a:moveTo>
                    <a:cubicBezTo>
                      <a:pt x="4" y="13"/>
                      <a:pt x="8" y="27"/>
                      <a:pt x="16" y="34"/>
                    </a:cubicBezTo>
                    <a:cubicBezTo>
                      <a:pt x="24" y="41"/>
                      <a:pt x="37" y="41"/>
                      <a:pt x="50" y="42"/>
                    </a:cubicBezTo>
                  </a:path>
                </a:pathLst>
              </a:custGeom>
              <a:noFill/>
              <a:ln w="25400">
                <a:solidFill>
                  <a:schemeClr val="tx1"/>
                </a:solidFill>
                <a:round/>
                <a:headEnd/>
                <a:tailEnd/>
              </a:ln>
            </p:spPr>
            <p:txBody>
              <a:bodyPr bIns="0"/>
              <a:lstStyle/>
              <a:p>
                <a:endParaRPr lang="en-US"/>
              </a:p>
            </p:txBody>
          </p:sp>
        </p:grpSp>
      </p:grpSp>
      <p:sp>
        <p:nvSpPr>
          <p:cNvPr id="720" name="Figura a mano libera 719"/>
          <p:cNvSpPr/>
          <p:nvPr/>
        </p:nvSpPr>
        <p:spPr>
          <a:xfrm>
            <a:off x="2235720" y="5362909"/>
            <a:ext cx="1184152" cy="838308"/>
          </a:xfrm>
          <a:custGeom>
            <a:avLst/>
            <a:gdLst>
              <a:gd name="connsiteX0" fmla="*/ 0 w 970156"/>
              <a:gd name="connsiteY0" fmla="*/ 743415 h 743415"/>
              <a:gd name="connsiteX1" fmla="*/ 100361 w 970156"/>
              <a:gd name="connsiteY1" fmla="*/ 40888 h 743415"/>
              <a:gd name="connsiteX2" fmla="*/ 323386 w 970156"/>
              <a:gd name="connsiteY2" fmla="*/ 498088 h 743415"/>
              <a:gd name="connsiteX3" fmla="*/ 970156 w 970156"/>
              <a:gd name="connsiteY3" fmla="*/ 743415 h 743415"/>
            </a:gdLst>
            <a:ahLst/>
            <a:cxnLst>
              <a:cxn ang="0">
                <a:pos x="connsiteX0" y="connsiteY0"/>
              </a:cxn>
              <a:cxn ang="0">
                <a:pos x="connsiteX1" y="connsiteY1"/>
              </a:cxn>
              <a:cxn ang="0">
                <a:pos x="connsiteX2" y="connsiteY2"/>
              </a:cxn>
              <a:cxn ang="0">
                <a:pos x="connsiteX3" y="connsiteY3"/>
              </a:cxn>
            </a:cxnLst>
            <a:rect l="l" t="t" r="r" b="b"/>
            <a:pathLst>
              <a:path w="970156" h="743415">
                <a:moveTo>
                  <a:pt x="0" y="743415"/>
                </a:moveTo>
                <a:cubicBezTo>
                  <a:pt x="23231" y="412595"/>
                  <a:pt x="46463" y="81776"/>
                  <a:pt x="100361" y="40888"/>
                </a:cubicBezTo>
                <a:cubicBezTo>
                  <a:pt x="154259" y="0"/>
                  <a:pt x="178420" y="381000"/>
                  <a:pt x="323386" y="498088"/>
                </a:cubicBezTo>
                <a:cubicBezTo>
                  <a:pt x="468352" y="615176"/>
                  <a:pt x="847493" y="698810"/>
                  <a:pt x="970156" y="743415"/>
                </a:cubicBezTo>
              </a:path>
            </a:pathLst>
          </a:custGeom>
          <a:noFill/>
          <a:ln w="28575">
            <a:solidFill>
              <a:srgbClr val="00B050"/>
            </a:solidFill>
          </a:ln>
        </p:spPr>
        <p:style>
          <a:lnRef idx="1">
            <a:schemeClr val="accent1"/>
          </a:lnRef>
          <a:fillRef idx="0">
            <a:schemeClr val="accent1"/>
          </a:fillRef>
          <a:effectRef idx="0">
            <a:schemeClr val="accent1"/>
          </a:effectRef>
          <a:fontRef idx="minor">
            <a:schemeClr val="tx1"/>
          </a:fontRef>
        </p:style>
        <p:txBody>
          <a:bodyPr anchor="ctr"/>
          <a:lstStyle/>
          <a:p>
            <a:pPr algn="ctr" defTabSz="957263" eaLnBrk="0" hangingPunct="0">
              <a:spcBef>
                <a:spcPct val="20000"/>
              </a:spcBef>
              <a:buClr>
                <a:schemeClr val="accent1"/>
              </a:buClr>
            </a:pPr>
            <a:r>
              <a:rPr kumimoji="1" lang="en-US" sz="3200" b="1" dirty="0">
                <a:solidFill>
                  <a:srgbClr val="00B050"/>
                </a:solidFill>
                <a:cs typeface="Times New Roman" pitchFamily="18" charset="0"/>
              </a:rPr>
              <a:t>  </a:t>
            </a:r>
            <a:endParaRPr kumimoji="1" lang="en-US" b="1" baseline="-25000" dirty="0">
              <a:solidFill>
                <a:srgbClr val="00B050"/>
              </a:solidFill>
              <a:cs typeface="Times New Roman" pitchFamily="18" charset="0"/>
            </a:endParaRPr>
          </a:p>
        </p:txBody>
      </p:sp>
      <p:sp>
        <p:nvSpPr>
          <p:cNvPr id="721" name="Rettangolo 720"/>
          <p:cNvSpPr/>
          <p:nvPr/>
        </p:nvSpPr>
        <p:spPr>
          <a:xfrm>
            <a:off x="2483768" y="5337121"/>
            <a:ext cx="596638" cy="584775"/>
          </a:xfrm>
          <a:prstGeom prst="rect">
            <a:avLst/>
          </a:prstGeom>
        </p:spPr>
        <p:txBody>
          <a:bodyPr wrap="none">
            <a:spAutoFit/>
          </a:bodyPr>
          <a:lstStyle/>
          <a:p>
            <a:r>
              <a:rPr kumimoji="1" lang="en-US" sz="3200" b="1" dirty="0">
                <a:solidFill>
                  <a:srgbClr val="00B050"/>
                </a:solidFill>
                <a:cs typeface="Times New Roman" pitchFamily="18" charset="0"/>
              </a:rPr>
              <a:t>R</a:t>
            </a:r>
            <a:r>
              <a:rPr kumimoji="1" lang="en-US" sz="3200" b="1" baseline="-25000" dirty="0">
                <a:solidFill>
                  <a:srgbClr val="00B050"/>
                </a:solidFill>
                <a:cs typeface="Times New Roman" pitchFamily="18" charset="0"/>
              </a:rPr>
              <a:t>1</a:t>
            </a:r>
            <a:endParaRPr lang="it-IT" sz="3200" dirty="0"/>
          </a:p>
        </p:txBody>
      </p:sp>
      <p:sp>
        <p:nvSpPr>
          <p:cNvPr id="722" name="Figura a mano libera 721"/>
          <p:cNvSpPr/>
          <p:nvPr/>
        </p:nvSpPr>
        <p:spPr>
          <a:xfrm>
            <a:off x="1259632" y="4689049"/>
            <a:ext cx="824112" cy="1512168"/>
          </a:xfrm>
          <a:custGeom>
            <a:avLst/>
            <a:gdLst>
              <a:gd name="connsiteX0" fmla="*/ 0 w 970156"/>
              <a:gd name="connsiteY0" fmla="*/ 743415 h 743415"/>
              <a:gd name="connsiteX1" fmla="*/ 100361 w 970156"/>
              <a:gd name="connsiteY1" fmla="*/ 40888 h 743415"/>
              <a:gd name="connsiteX2" fmla="*/ 323386 w 970156"/>
              <a:gd name="connsiteY2" fmla="*/ 498088 h 743415"/>
              <a:gd name="connsiteX3" fmla="*/ 970156 w 970156"/>
              <a:gd name="connsiteY3" fmla="*/ 743415 h 743415"/>
            </a:gdLst>
            <a:ahLst/>
            <a:cxnLst>
              <a:cxn ang="0">
                <a:pos x="connsiteX0" y="connsiteY0"/>
              </a:cxn>
              <a:cxn ang="0">
                <a:pos x="connsiteX1" y="connsiteY1"/>
              </a:cxn>
              <a:cxn ang="0">
                <a:pos x="connsiteX2" y="connsiteY2"/>
              </a:cxn>
              <a:cxn ang="0">
                <a:pos x="connsiteX3" y="connsiteY3"/>
              </a:cxn>
            </a:cxnLst>
            <a:rect l="l" t="t" r="r" b="b"/>
            <a:pathLst>
              <a:path w="970156" h="743415">
                <a:moveTo>
                  <a:pt x="0" y="743415"/>
                </a:moveTo>
                <a:cubicBezTo>
                  <a:pt x="23231" y="412595"/>
                  <a:pt x="46463" y="81776"/>
                  <a:pt x="100361" y="40888"/>
                </a:cubicBezTo>
                <a:cubicBezTo>
                  <a:pt x="154259" y="0"/>
                  <a:pt x="178420" y="381000"/>
                  <a:pt x="323386" y="498088"/>
                </a:cubicBezTo>
                <a:cubicBezTo>
                  <a:pt x="468352" y="615176"/>
                  <a:pt x="847493" y="698810"/>
                  <a:pt x="970156" y="743415"/>
                </a:cubicBezTo>
              </a:path>
            </a:pathLst>
          </a:custGeom>
          <a:noFill/>
          <a:ln w="28575">
            <a:solidFill>
              <a:srgbClr val="FF33CC"/>
            </a:solidFill>
          </a:ln>
        </p:spPr>
        <p:style>
          <a:lnRef idx="1">
            <a:schemeClr val="accent1"/>
          </a:lnRef>
          <a:fillRef idx="0">
            <a:schemeClr val="accent1"/>
          </a:fillRef>
          <a:effectRef idx="0">
            <a:schemeClr val="accent1"/>
          </a:effectRef>
          <a:fontRef idx="minor">
            <a:schemeClr val="tx1"/>
          </a:fontRef>
        </p:style>
        <p:txBody>
          <a:bodyPr anchor="ctr"/>
          <a:lstStyle/>
          <a:p>
            <a:pPr algn="ctr" defTabSz="957263" eaLnBrk="0" hangingPunct="0">
              <a:spcBef>
                <a:spcPct val="20000"/>
              </a:spcBef>
              <a:buClr>
                <a:schemeClr val="accent1"/>
              </a:buClr>
            </a:pPr>
            <a:r>
              <a:rPr kumimoji="1" lang="en-US" sz="3200" b="1" dirty="0">
                <a:solidFill>
                  <a:srgbClr val="00B050"/>
                </a:solidFill>
                <a:cs typeface="Times New Roman" pitchFamily="18" charset="0"/>
              </a:rPr>
              <a:t>  </a:t>
            </a:r>
            <a:endParaRPr kumimoji="1" lang="en-US" b="1" baseline="-25000" dirty="0">
              <a:solidFill>
                <a:srgbClr val="00B050"/>
              </a:solidFill>
              <a:cs typeface="Times New Roman" pitchFamily="18" charset="0"/>
            </a:endParaRPr>
          </a:p>
        </p:txBody>
      </p:sp>
      <p:sp>
        <p:nvSpPr>
          <p:cNvPr id="723" name="Rettangolo 722"/>
          <p:cNvSpPr/>
          <p:nvPr/>
        </p:nvSpPr>
        <p:spPr>
          <a:xfrm>
            <a:off x="1475656" y="4905073"/>
            <a:ext cx="596638" cy="584775"/>
          </a:xfrm>
          <a:prstGeom prst="rect">
            <a:avLst/>
          </a:prstGeom>
        </p:spPr>
        <p:txBody>
          <a:bodyPr wrap="none">
            <a:spAutoFit/>
          </a:bodyPr>
          <a:lstStyle/>
          <a:p>
            <a:r>
              <a:rPr kumimoji="1" lang="en-US" sz="3200" b="1" dirty="0">
                <a:solidFill>
                  <a:srgbClr val="FF33CC"/>
                </a:solidFill>
                <a:cs typeface="Times New Roman" pitchFamily="18" charset="0"/>
              </a:rPr>
              <a:t>R</a:t>
            </a:r>
            <a:r>
              <a:rPr kumimoji="1" lang="en-US" sz="3200" b="1" baseline="-25000" dirty="0">
                <a:solidFill>
                  <a:srgbClr val="FF33CC"/>
                </a:solidFill>
                <a:cs typeface="Times New Roman" pitchFamily="18" charset="0"/>
              </a:rPr>
              <a:t>2</a:t>
            </a:r>
            <a:endParaRPr lang="it-IT" sz="3200" dirty="0">
              <a:solidFill>
                <a:srgbClr val="FF33CC"/>
              </a:solidFill>
            </a:endParaRPr>
          </a:p>
        </p:txBody>
      </p:sp>
      <p:sp>
        <p:nvSpPr>
          <p:cNvPr id="724" name="Figura a mano libera 723"/>
          <p:cNvSpPr/>
          <p:nvPr/>
        </p:nvSpPr>
        <p:spPr>
          <a:xfrm>
            <a:off x="3583298" y="4257001"/>
            <a:ext cx="484646" cy="1944216"/>
          </a:xfrm>
          <a:custGeom>
            <a:avLst/>
            <a:gdLst>
              <a:gd name="connsiteX0" fmla="*/ 0 w 970156"/>
              <a:gd name="connsiteY0" fmla="*/ 743415 h 743415"/>
              <a:gd name="connsiteX1" fmla="*/ 100361 w 970156"/>
              <a:gd name="connsiteY1" fmla="*/ 40888 h 743415"/>
              <a:gd name="connsiteX2" fmla="*/ 323386 w 970156"/>
              <a:gd name="connsiteY2" fmla="*/ 498088 h 743415"/>
              <a:gd name="connsiteX3" fmla="*/ 970156 w 970156"/>
              <a:gd name="connsiteY3" fmla="*/ 743415 h 743415"/>
            </a:gdLst>
            <a:ahLst/>
            <a:cxnLst>
              <a:cxn ang="0">
                <a:pos x="connsiteX0" y="connsiteY0"/>
              </a:cxn>
              <a:cxn ang="0">
                <a:pos x="connsiteX1" y="connsiteY1"/>
              </a:cxn>
              <a:cxn ang="0">
                <a:pos x="connsiteX2" y="connsiteY2"/>
              </a:cxn>
              <a:cxn ang="0">
                <a:pos x="connsiteX3" y="connsiteY3"/>
              </a:cxn>
            </a:cxnLst>
            <a:rect l="l" t="t" r="r" b="b"/>
            <a:pathLst>
              <a:path w="970156" h="743415">
                <a:moveTo>
                  <a:pt x="0" y="743415"/>
                </a:moveTo>
                <a:cubicBezTo>
                  <a:pt x="23231" y="412595"/>
                  <a:pt x="46463" y="81776"/>
                  <a:pt x="100361" y="40888"/>
                </a:cubicBezTo>
                <a:cubicBezTo>
                  <a:pt x="154259" y="0"/>
                  <a:pt x="178420" y="381000"/>
                  <a:pt x="323386" y="498088"/>
                </a:cubicBezTo>
                <a:cubicBezTo>
                  <a:pt x="468352" y="615176"/>
                  <a:pt x="847493" y="698810"/>
                  <a:pt x="970156" y="743415"/>
                </a:cubicBezTo>
              </a:path>
            </a:pathLst>
          </a:custGeom>
          <a:noFill/>
          <a:ln w="28575">
            <a:solidFill>
              <a:srgbClr val="0000FF"/>
            </a:solidFill>
          </a:ln>
        </p:spPr>
        <p:style>
          <a:lnRef idx="1">
            <a:schemeClr val="accent1"/>
          </a:lnRef>
          <a:fillRef idx="0">
            <a:schemeClr val="accent1"/>
          </a:fillRef>
          <a:effectRef idx="0">
            <a:schemeClr val="accent1"/>
          </a:effectRef>
          <a:fontRef idx="minor">
            <a:schemeClr val="tx1"/>
          </a:fontRef>
        </p:style>
        <p:txBody>
          <a:bodyPr anchor="ctr"/>
          <a:lstStyle/>
          <a:p>
            <a:pPr algn="ctr" defTabSz="957263" eaLnBrk="0" hangingPunct="0">
              <a:spcBef>
                <a:spcPct val="20000"/>
              </a:spcBef>
              <a:buClr>
                <a:schemeClr val="accent1"/>
              </a:buClr>
            </a:pPr>
            <a:r>
              <a:rPr kumimoji="1" lang="en-US" sz="3200" b="1" dirty="0">
                <a:solidFill>
                  <a:srgbClr val="00B050"/>
                </a:solidFill>
                <a:cs typeface="Times New Roman" pitchFamily="18" charset="0"/>
              </a:rPr>
              <a:t>  </a:t>
            </a:r>
            <a:endParaRPr kumimoji="1" lang="en-US" b="1" baseline="-25000" dirty="0">
              <a:solidFill>
                <a:srgbClr val="00B050"/>
              </a:solidFill>
              <a:cs typeface="Times New Roman" pitchFamily="18" charset="0"/>
            </a:endParaRPr>
          </a:p>
        </p:txBody>
      </p:sp>
      <p:sp>
        <p:nvSpPr>
          <p:cNvPr id="725" name="Rettangolo 724"/>
          <p:cNvSpPr/>
          <p:nvPr/>
        </p:nvSpPr>
        <p:spPr>
          <a:xfrm>
            <a:off x="3687330" y="5049089"/>
            <a:ext cx="702436" cy="584775"/>
          </a:xfrm>
          <a:prstGeom prst="rect">
            <a:avLst/>
          </a:prstGeom>
        </p:spPr>
        <p:txBody>
          <a:bodyPr wrap="none">
            <a:spAutoFit/>
          </a:bodyPr>
          <a:lstStyle/>
          <a:p>
            <a:r>
              <a:rPr kumimoji="1" lang="en-US" sz="3200" b="1" dirty="0">
                <a:solidFill>
                  <a:srgbClr val="0000FF"/>
                </a:solidFill>
                <a:cs typeface="Times New Roman" pitchFamily="18" charset="0"/>
              </a:rPr>
              <a:t>R</a:t>
            </a:r>
            <a:r>
              <a:rPr kumimoji="1" lang="en-US" sz="3200" b="1" baseline="-25000" dirty="0">
                <a:solidFill>
                  <a:srgbClr val="0000FF"/>
                </a:solidFill>
                <a:cs typeface="Times New Roman" pitchFamily="18" charset="0"/>
              </a:rPr>
              <a:t>M</a:t>
            </a:r>
            <a:endParaRPr lang="it-IT" sz="3200" dirty="0">
              <a:solidFill>
                <a:srgbClr val="0000FF"/>
              </a:solidFill>
            </a:endParaRPr>
          </a:p>
        </p:txBody>
      </p:sp>
      <p:grpSp>
        <p:nvGrpSpPr>
          <p:cNvPr id="111" name="Gruppo 244"/>
          <p:cNvGrpSpPr/>
          <p:nvPr/>
        </p:nvGrpSpPr>
        <p:grpSpPr>
          <a:xfrm>
            <a:off x="467544" y="3392905"/>
            <a:ext cx="4032448" cy="3465095"/>
            <a:chOff x="4932040" y="3068960"/>
            <a:chExt cx="4032448" cy="3465095"/>
          </a:xfrm>
        </p:grpSpPr>
        <p:cxnSp>
          <p:nvCxnSpPr>
            <p:cNvPr id="716" name="Connettore 2 715"/>
            <p:cNvCxnSpPr/>
            <p:nvPr/>
          </p:nvCxnSpPr>
          <p:spPr>
            <a:xfrm flipV="1">
              <a:off x="5499392" y="3068960"/>
              <a:ext cx="8712" cy="2808312"/>
            </a:xfrm>
            <a:prstGeom prst="straightConnector1">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17" name="Connettore 2 716"/>
            <p:cNvCxnSpPr/>
            <p:nvPr/>
          </p:nvCxnSpPr>
          <p:spPr>
            <a:xfrm>
              <a:off x="5508104" y="5877272"/>
              <a:ext cx="3456384" cy="0"/>
            </a:xfrm>
            <a:prstGeom prst="straightConnector1">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18" name="CasellaDiTesto 717"/>
            <p:cNvSpPr txBox="1"/>
            <p:nvPr/>
          </p:nvSpPr>
          <p:spPr>
            <a:xfrm>
              <a:off x="4932040" y="3212976"/>
              <a:ext cx="504056" cy="584775"/>
            </a:xfrm>
            <a:prstGeom prst="rect">
              <a:avLst/>
            </a:prstGeom>
            <a:noFill/>
          </p:spPr>
          <p:txBody>
            <a:bodyPr wrap="square" rtlCol="0">
              <a:spAutoFit/>
            </a:bodyPr>
            <a:lstStyle/>
            <a:p>
              <a:r>
                <a:rPr lang="it-IT" sz="3200" dirty="0"/>
                <a:t>V</a:t>
              </a:r>
            </a:p>
          </p:txBody>
        </p:sp>
        <p:sp>
          <p:nvSpPr>
            <p:cNvPr id="719" name="CasellaDiTesto 718"/>
            <p:cNvSpPr txBox="1"/>
            <p:nvPr/>
          </p:nvSpPr>
          <p:spPr>
            <a:xfrm>
              <a:off x="8388424" y="5949280"/>
              <a:ext cx="504056" cy="584775"/>
            </a:xfrm>
            <a:prstGeom prst="rect">
              <a:avLst/>
            </a:prstGeom>
            <a:noFill/>
          </p:spPr>
          <p:txBody>
            <a:bodyPr wrap="square" rtlCol="0">
              <a:spAutoFit/>
            </a:bodyPr>
            <a:lstStyle/>
            <a:p>
              <a:r>
                <a:rPr lang="it-IT" sz="3200" dirty="0"/>
                <a:t>t</a:t>
              </a:r>
            </a:p>
          </p:txBody>
        </p:sp>
      </p:grpSp>
      <p:sp>
        <p:nvSpPr>
          <p:cNvPr id="728" name="Titolo 1"/>
          <p:cNvSpPr txBox="1">
            <a:spLocks/>
          </p:cNvSpPr>
          <p:nvPr/>
        </p:nvSpPr>
        <p:spPr>
          <a:xfrm>
            <a:off x="323528" y="116632"/>
            <a:ext cx="8208912" cy="809769"/>
          </a:xfrm>
          <a:prstGeom prst="rect">
            <a:avLst/>
          </a:prstGeom>
        </p:spPr>
        <p:txBody>
          <a:bodyPr/>
          <a:lstStyle/>
          <a:p>
            <a:pPr>
              <a:spcBef>
                <a:spcPct val="0"/>
              </a:spcBef>
            </a:pPr>
            <a:r>
              <a:rPr lang="en-US" sz="3000" dirty="0">
                <a:solidFill>
                  <a:schemeClr val="tx2"/>
                </a:solidFill>
              </a:rPr>
              <a:t>Amplitude Multiplexing</a:t>
            </a:r>
          </a:p>
          <a:p>
            <a:pPr lvl="0">
              <a:spcBef>
                <a:spcPct val="0"/>
              </a:spcBef>
            </a:pPr>
            <a:endParaRPr lang="en-GB" sz="3000" dirty="0">
              <a:solidFill>
                <a:schemeClr val="tx2"/>
              </a:solidFill>
              <a:ea typeface="+mj-ea"/>
              <a:cs typeface="+mj-cs"/>
            </a:endParaRPr>
          </a:p>
        </p:txBody>
      </p:sp>
      <p:cxnSp>
        <p:nvCxnSpPr>
          <p:cNvPr id="729" name="Connettore 2 728"/>
          <p:cNvCxnSpPr/>
          <p:nvPr/>
        </p:nvCxnSpPr>
        <p:spPr bwMode="auto">
          <a:xfrm>
            <a:off x="5921102" y="3222873"/>
            <a:ext cx="0" cy="432000"/>
          </a:xfrm>
          <a:prstGeom prst="straightConnector1">
            <a:avLst/>
          </a:prstGeom>
          <a:noFill/>
          <a:ln w="28575" cap="flat" cmpd="sng" algn="ctr">
            <a:solidFill>
              <a:srgbClr val="FF0000"/>
            </a:solidFill>
            <a:prstDash val="solid"/>
            <a:round/>
            <a:headEnd type="none" w="med" len="med"/>
            <a:tailEnd type="arrow"/>
          </a:ln>
          <a:effectLst/>
        </p:spPr>
      </p:cxnSp>
      <p:sp>
        <p:nvSpPr>
          <p:cNvPr id="730" name="Text Box 46"/>
          <p:cNvSpPr txBox="1">
            <a:spLocks noChangeAspect="1" noChangeArrowheads="1"/>
          </p:cNvSpPr>
          <p:nvPr/>
        </p:nvSpPr>
        <p:spPr bwMode="auto">
          <a:xfrm>
            <a:off x="5436096" y="3140968"/>
            <a:ext cx="576064" cy="356135"/>
          </a:xfrm>
          <a:prstGeom prst="rect">
            <a:avLst/>
          </a:prstGeom>
          <a:noFill/>
          <a:ln w="9525">
            <a:noFill/>
            <a:miter lim="800000"/>
            <a:headEnd/>
            <a:tailEnd/>
          </a:ln>
        </p:spPr>
        <p:txBody>
          <a:bodyPr wrap="square" lIns="95782" tIns="47891" rIns="95782" bIns="0">
            <a:spAutoFit/>
          </a:bodyPr>
          <a:lstStyle/>
          <a:p>
            <a:pPr algn="ctr" defTabSz="957263" eaLnBrk="0" hangingPunct="0">
              <a:spcBef>
                <a:spcPct val="20000"/>
              </a:spcBef>
              <a:buClr>
                <a:schemeClr val="accent1"/>
              </a:buClr>
            </a:pPr>
            <a:r>
              <a:rPr kumimoji="1" lang="en-US" sz="2000" b="1" dirty="0">
                <a:cs typeface="Times New Roman" pitchFamily="18" charset="0"/>
              </a:rPr>
              <a:t>I</a:t>
            </a:r>
            <a:r>
              <a:rPr kumimoji="1" lang="en-US" sz="2000" b="1" baseline="-25000" dirty="0">
                <a:cs typeface="Times New Roman" pitchFamily="18" charset="0"/>
              </a:rPr>
              <a:t>B</a:t>
            </a:r>
          </a:p>
        </p:txBody>
      </p:sp>
      <p:cxnSp>
        <p:nvCxnSpPr>
          <p:cNvPr id="731" name="Connettore 2 730"/>
          <p:cNvCxnSpPr/>
          <p:nvPr/>
        </p:nvCxnSpPr>
        <p:spPr bwMode="auto">
          <a:xfrm>
            <a:off x="7092280" y="2996952"/>
            <a:ext cx="0" cy="432000"/>
          </a:xfrm>
          <a:prstGeom prst="straightConnector1">
            <a:avLst/>
          </a:prstGeom>
          <a:noFill/>
          <a:ln w="28575" cap="flat" cmpd="sng" algn="ctr">
            <a:solidFill>
              <a:srgbClr val="FF0000"/>
            </a:solidFill>
            <a:prstDash val="solid"/>
            <a:round/>
            <a:headEnd type="none" w="med" len="med"/>
            <a:tailEnd type="arrow"/>
          </a:ln>
          <a:effectLst/>
        </p:spPr>
      </p:cxnSp>
      <p:sp>
        <p:nvSpPr>
          <p:cNvPr id="734" name="Text Box 46"/>
          <p:cNvSpPr txBox="1">
            <a:spLocks noChangeAspect="1" noChangeArrowheads="1"/>
          </p:cNvSpPr>
          <p:nvPr/>
        </p:nvSpPr>
        <p:spPr bwMode="auto">
          <a:xfrm>
            <a:off x="6948264" y="2928849"/>
            <a:ext cx="576064" cy="356135"/>
          </a:xfrm>
          <a:prstGeom prst="rect">
            <a:avLst/>
          </a:prstGeom>
          <a:noFill/>
          <a:ln w="9525">
            <a:noFill/>
            <a:miter lim="800000"/>
            <a:headEnd/>
            <a:tailEnd/>
          </a:ln>
        </p:spPr>
        <p:txBody>
          <a:bodyPr wrap="square" lIns="95782" tIns="47891" rIns="95782" bIns="0">
            <a:spAutoFit/>
          </a:bodyPr>
          <a:lstStyle/>
          <a:p>
            <a:pPr algn="ctr" defTabSz="957263" eaLnBrk="0" hangingPunct="0">
              <a:spcBef>
                <a:spcPct val="20000"/>
              </a:spcBef>
              <a:buClr>
                <a:schemeClr val="accent1"/>
              </a:buClr>
            </a:pPr>
            <a:r>
              <a:rPr kumimoji="1" lang="en-US" sz="2000" b="1" dirty="0">
                <a:cs typeface="Times New Roman" pitchFamily="18" charset="0"/>
              </a:rPr>
              <a:t>I</a:t>
            </a:r>
            <a:r>
              <a:rPr kumimoji="1" lang="en-US" sz="2000" b="1" baseline="-25000" dirty="0">
                <a:cs typeface="Times New Roman" pitchFamily="18" charset="0"/>
              </a:rPr>
              <a:t>B</a:t>
            </a:r>
          </a:p>
        </p:txBody>
      </p:sp>
    </p:spTree>
    <p:extLst>
      <p:ext uri="{BB962C8B-B14F-4D97-AF65-F5344CB8AC3E}">
        <p14:creationId xmlns="" xmlns:p14="http://schemas.microsoft.com/office/powerpoint/2010/main" val="10743381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2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9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5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5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65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656"/>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657"/>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658"/>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659"/>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9"/>
                                        </p:tgtEl>
                                        <p:attrNameLst>
                                          <p:attrName>style.visibility</p:attrName>
                                        </p:attrNameLst>
                                      </p:cBhvr>
                                      <p:to>
                                        <p:strVal val="visible"/>
                                      </p:to>
                                    </p:set>
                                  </p:childTnLst>
                                </p:cTn>
                              </p:par>
                            </p:childTnLst>
                          </p:cTn>
                        </p:par>
                        <p:par>
                          <p:cTn id="33" fill="hold">
                            <p:stCondLst>
                              <p:cond delay="0"/>
                            </p:stCondLst>
                            <p:childTnLst>
                              <p:par>
                                <p:cTn id="34" presetID="1" presetClass="entr" presetSubtype="0" fill="hold" grpId="0" nodeType="afterEffect">
                                  <p:stCondLst>
                                    <p:cond delay="0"/>
                                  </p:stCondLst>
                                  <p:childTnLst>
                                    <p:set>
                                      <p:cBhvr>
                                        <p:cTn id="35" dur="1" fill="hold">
                                          <p:stCondLst>
                                            <p:cond delay="0"/>
                                          </p:stCondLst>
                                        </p:cTn>
                                        <p:tgtEl>
                                          <p:spTgt spid="626"/>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nodeType="clickEffect">
                                  <p:stCondLst>
                                    <p:cond delay="0"/>
                                  </p:stCondLst>
                                  <p:childTnLst>
                                    <p:set>
                                      <p:cBhvr>
                                        <p:cTn id="39" dur="1" fill="hold">
                                          <p:stCondLst>
                                            <p:cond delay="0"/>
                                          </p:stCondLst>
                                        </p:cTn>
                                        <p:tgtEl>
                                          <p:spTgt spid="19"/>
                                        </p:tgtEl>
                                        <p:attrNameLst>
                                          <p:attrName>style.visibility</p:attrName>
                                        </p:attrNameLst>
                                      </p:cBhvr>
                                      <p:to>
                                        <p:strVal val="visible"/>
                                      </p:to>
                                    </p:set>
                                  </p:childTnLst>
                                </p:cTn>
                              </p:par>
                            </p:childTnLst>
                          </p:cTn>
                        </p:par>
                        <p:par>
                          <p:cTn id="40" fill="hold">
                            <p:stCondLst>
                              <p:cond delay="0"/>
                            </p:stCondLst>
                            <p:childTnLst>
                              <p:par>
                                <p:cTn id="41" presetID="22" presetClass="entr" presetSubtype="8" fill="hold" nodeType="afterEffect">
                                  <p:stCondLst>
                                    <p:cond delay="0"/>
                                  </p:stCondLst>
                                  <p:childTnLst>
                                    <p:set>
                                      <p:cBhvr>
                                        <p:cTn id="42" dur="1" fill="hold">
                                          <p:stCondLst>
                                            <p:cond delay="0"/>
                                          </p:stCondLst>
                                        </p:cTn>
                                        <p:tgtEl>
                                          <p:spTgt spid="366"/>
                                        </p:tgtEl>
                                        <p:attrNameLst>
                                          <p:attrName>style.visibility</p:attrName>
                                        </p:attrNameLst>
                                      </p:cBhvr>
                                      <p:to>
                                        <p:strVal val="visible"/>
                                      </p:to>
                                    </p:set>
                                    <p:animEffect transition="in" filter="wipe(left)">
                                      <p:cBhvr>
                                        <p:cTn id="43" dur="500"/>
                                        <p:tgtEl>
                                          <p:spTgt spid="366"/>
                                        </p:tgtEl>
                                      </p:cBhvr>
                                    </p:animEffect>
                                  </p:childTnLst>
                                </p:cTn>
                              </p:par>
                            </p:childTnLst>
                          </p:cTn>
                        </p:par>
                        <p:par>
                          <p:cTn id="44" fill="hold">
                            <p:stCondLst>
                              <p:cond delay="500"/>
                            </p:stCondLst>
                            <p:childTnLst>
                              <p:par>
                                <p:cTn id="45" presetID="22" presetClass="entr" presetSubtype="4" fill="hold" grpId="0" nodeType="afterEffect">
                                  <p:stCondLst>
                                    <p:cond delay="0"/>
                                  </p:stCondLst>
                                  <p:childTnLst>
                                    <p:set>
                                      <p:cBhvr>
                                        <p:cTn id="46" dur="1" fill="hold">
                                          <p:stCondLst>
                                            <p:cond delay="0"/>
                                          </p:stCondLst>
                                        </p:cTn>
                                        <p:tgtEl>
                                          <p:spTgt spid="436"/>
                                        </p:tgtEl>
                                        <p:attrNameLst>
                                          <p:attrName>style.visibility</p:attrName>
                                        </p:attrNameLst>
                                      </p:cBhvr>
                                      <p:to>
                                        <p:strVal val="visible"/>
                                      </p:to>
                                    </p:set>
                                    <p:animEffect transition="in" filter="wipe(down)">
                                      <p:cBhvr>
                                        <p:cTn id="47" dur="500"/>
                                        <p:tgtEl>
                                          <p:spTgt spid="436"/>
                                        </p:tgtEl>
                                      </p:cBhvr>
                                    </p:animEffec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nodeType="clickEffect">
                                  <p:stCondLst>
                                    <p:cond delay="0"/>
                                  </p:stCondLst>
                                  <p:childTnLst>
                                    <p:set>
                                      <p:cBhvr>
                                        <p:cTn id="51" dur="1" fill="hold">
                                          <p:stCondLst>
                                            <p:cond delay="0"/>
                                          </p:stCondLst>
                                        </p:cTn>
                                        <p:tgtEl>
                                          <p:spTgt spid="22"/>
                                        </p:tgtEl>
                                        <p:attrNameLst>
                                          <p:attrName>style.visibility</p:attrName>
                                        </p:attrNameLst>
                                      </p:cBhvr>
                                      <p:to>
                                        <p:strVal val="visible"/>
                                      </p:to>
                                    </p:set>
                                  </p:childTnLst>
                                </p:cTn>
                              </p:par>
                            </p:childTnLst>
                          </p:cTn>
                        </p:par>
                      </p:childTnLst>
                    </p:cTn>
                  </p:par>
                  <p:par>
                    <p:cTn id="52" fill="hold">
                      <p:stCondLst>
                        <p:cond delay="indefinite"/>
                      </p:stCondLst>
                      <p:childTnLst>
                        <p:par>
                          <p:cTn id="53" fill="hold">
                            <p:stCondLst>
                              <p:cond delay="0"/>
                            </p:stCondLst>
                            <p:childTnLst>
                              <p:par>
                                <p:cTn id="54" presetID="1" presetClass="entr" presetSubtype="0" fill="hold" nodeType="clickEffect">
                                  <p:stCondLst>
                                    <p:cond delay="0"/>
                                  </p:stCondLst>
                                  <p:childTnLst>
                                    <p:set>
                                      <p:cBhvr>
                                        <p:cTn id="55" dur="1" fill="hold">
                                          <p:stCondLst>
                                            <p:cond delay="0"/>
                                          </p:stCondLst>
                                        </p:cTn>
                                        <p:tgtEl>
                                          <p:spTgt spid="25"/>
                                        </p:tgtEl>
                                        <p:attrNameLst>
                                          <p:attrName>style.visibility</p:attrName>
                                        </p:attrNameLst>
                                      </p:cBhvr>
                                      <p:to>
                                        <p:strVal val="visible"/>
                                      </p:to>
                                    </p:set>
                                  </p:childTnLst>
                                </p:cTn>
                              </p:par>
                            </p:childTnLst>
                          </p:cTn>
                        </p:par>
                      </p:childTnLst>
                    </p:cTn>
                  </p:par>
                  <p:par>
                    <p:cTn id="56" fill="hold">
                      <p:stCondLst>
                        <p:cond delay="indefinite"/>
                      </p:stCondLst>
                      <p:childTnLst>
                        <p:par>
                          <p:cTn id="57" fill="hold">
                            <p:stCondLst>
                              <p:cond delay="0"/>
                            </p:stCondLst>
                            <p:childTnLst>
                              <p:par>
                                <p:cTn id="58" presetID="1" presetClass="entr" presetSubtype="0" fill="hold" nodeType="clickEffect">
                                  <p:stCondLst>
                                    <p:cond delay="0"/>
                                  </p:stCondLst>
                                  <p:childTnLst>
                                    <p:set>
                                      <p:cBhvr>
                                        <p:cTn id="59" dur="1" fill="hold">
                                          <p:stCondLst>
                                            <p:cond delay="0"/>
                                          </p:stCondLst>
                                        </p:cTn>
                                        <p:tgtEl>
                                          <p:spTgt spid="27"/>
                                        </p:tgtEl>
                                        <p:attrNameLst>
                                          <p:attrName>style.visibility</p:attrName>
                                        </p:attrNameLst>
                                      </p:cBhvr>
                                      <p:to>
                                        <p:strVal val="visible"/>
                                      </p:to>
                                    </p:set>
                                  </p:childTnLst>
                                </p:cTn>
                              </p:par>
                            </p:childTnLst>
                          </p:cTn>
                        </p:par>
                      </p:childTnLst>
                    </p:cTn>
                  </p:par>
                  <p:par>
                    <p:cTn id="60" fill="hold">
                      <p:stCondLst>
                        <p:cond delay="indefinite"/>
                      </p:stCondLst>
                      <p:childTnLst>
                        <p:par>
                          <p:cTn id="61" fill="hold">
                            <p:stCondLst>
                              <p:cond delay="0"/>
                            </p:stCondLst>
                            <p:childTnLst>
                              <p:par>
                                <p:cTn id="62" presetID="1" presetClass="entr" presetSubtype="0" fill="hold" grpId="0" nodeType="clickEffect">
                                  <p:stCondLst>
                                    <p:cond delay="0"/>
                                  </p:stCondLst>
                                  <p:childTnLst>
                                    <p:set>
                                      <p:cBhvr>
                                        <p:cTn id="63" dur="1" fill="hold">
                                          <p:stCondLst>
                                            <p:cond delay="0"/>
                                          </p:stCondLst>
                                        </p:cTn>
                                        <p:tgtEl>
                                          <p:spTgt spid="669"/>
                                        </p:tgtEl>
                                        <p:attrNameLst>
                                          <p:attrName>style.visibility</p:attrName>
                                        </p:attrNameLst>
                                      </p:cBhvr>
                                      <p:to>
                                        <p:strVal val="visible"/>
                                      </p:to>
                                    </p:set>
                                  </p:childTnLst>
                                </p:cTn>
                              </p:par>
                              <p:par>
                                <p:cTn id="64" presetID="1" presetClass="entr" presetSubtype="0" fill="hold" nodeType="withEffect">
                                  <p:stCondLst>
                                    <p:cond delay="0"/>
                                  </p:stCondLst>
                                  <p:childTnLst>
                                    <p:set>
                                      <p:cBhvr>
                                        <p:cTn id="65" dur="1" fill="hold">
                                          <p:stCondLst>
                                            <p:cond delay="0"/>
                                          </p:stCondLst>
                                        </p:cTn>
                                        <p:tgtEl>
                                          <p:spTgt spid="668"/>
                                        </p:tgtEl>
                                        <p:attrNameLst>
                                          <p:attrName>style.visibility</p:attrName>
                                        </p:attrNameLst>
                                      </p:cBhvr>
                                      <p:to>
                                        <p:strVal val="visible"/>
                                      </p:to>
                                    </p:set>
                                  </p:childTnLst>
                                </p:cTn>
                              </p:par>
                            </p:childTnLst>
                          </p:cTn>
                        </p:par>
                      </p:childTnLst>
                    </p:cTn>
                  </p:par>
                  <p:par>
                    <p:cTn id="66" fill="hold">
                      <p:stCondLst>
                        <p:cond delay="indefinite"/>
                      </p:stCondLst>
                      <p:childTnLst>
                        <p:par>
                          <p:cTn id="67" fill="hold">
                            <p:stCondLst>
                              <p:cond delay="0"/>
                            </p:stCondLst>
                            <p:childTnLst>
                              <p:par>
                                <p:cTn id="68" presetID="1" presetClass="entr" presetSubtype="0" fill="hold" grpId="0" nodeType="clickEffect">
                                  <p:stCondLst>
                                    <p:cond delay="0"/>
                                  </p:stCondLst>
                                  <p:childTnLst>
                                    <p:set>
                                      <p:cBhvr>
                                        <p:cTn id="69" dur="1" fill="hold">
                                          <p:stCondLst>
                                            <p:cond delay="0"/>
                                          </p:stCondLst>
                                        </p:cTn>
                                        <p:tgtEl>
                                          <p:spTgt spid="730"/>
                                        </p:tgtEl>
                                        <p:attrNameLst>
                                          <p:attrName>style.visibility</p:attrName>
                                        </p:attrNameLst>
                                      </p:cBhvr>
                                      <p:to>
                                        <p:strVal val="visible"/>
                                      </p:to>
                                    </p:set>
                                  </p:childTnLst>
                                </p:cTn>
                              </p:par>
                              <p:par>
                                <p:cTn id="70" presetID="1" presetClass="entr" presetSubtype="0" fill="hold" nodeType="withEffect">
                                  <p:stCondLst>
                                    <p:cond delay="0"/>
                                  </p:stCondLst>
                                  <p:childTnLst>
                                    <p:set>
                                      <p:cBhvr>
                                        <p:cTn id="71" dur="1" fill="hold">
                                          <p:stCondLst>
                                            <p:cond delay="0"/>
                                          </p:stCondLst>
                                        </p:cTn>
                                        <p:tgtEl>
                                          <p:spTgt spid="729"/>
                                        </p:tgtEl>
                                        <p:attrNameLst>
                                          <p:attrName>style.visibility</p:attrName>
                                        </p:attrNameLst>
                                      </p:cBhvr>
                                      <p:to>
                                        <p:strVal val="visible"/>
                                      </p:to>
                                    </p:set>
                                  </p:childTnLst>
                                </p:cTn>
                              </p:par>
                            </p:childTnLst>
                          </p:cTn>
                        </p:par>
                      </p:childTnLst>
                    </p:cTn>
                  </p:par>
                  <p:par>
                    <p:cTn id="72" fill="hold">
                      <p:stCondLst>
                        <p:cond delay="indefinite"/>
                      </p:stCondLst>
                      <p:childTnLst>
                        <p:par>
                          <p:cTn id="73" fill="hold">
                            <p:stCondLst>
                              <p:cond delay="0"/>
                            </p:stCondLst>
                            <p:childTnLst>
                              <p:par>
                                <p:cTn id="74" presetID="1" presetClass="entr" presetSubtype="0" fill="hold" grpId="0" nodeType="clickEffect">
                                  <p:stCondLst>
                                    <p:cond delay="0"/>
                                  </p:stCondLst>
                                  <p:childTnLst>
                                    <p:set>
                                      <p:cBhvr>
                                        <p:cTn id="75" dur="1" fill="hold">
                                          <p:stCondLst>
                                            <p:cond delay="0"/>
                                          </p:stCondLst>
                                        </p:cTn>
                                        <p:tgtEl>
                                          <p:spTgt spid="671"/>
                                        </p:tgtEl>
                                        <p:attrNameLst>
                                          <p:attrName>style.visibility</p:attrName>
                                        </p:attrNameLst>
                                      </p:cBhvr>
                                      <p:to>
                                        <p:strVal val="visible"/>
                                      </p:to>
                                    </p:set>
                                  </p:childTnLst>
                                </p:cTn>
                              </p:par>
                              <p:par>
                                <p:cTn id="76" presetID="1" presetClass="entr" presetSubtype="0" fill="hold" nodeType="withEffect">
                                  <p:stCondLst>
                                    <p:cond delay="0"/>
                                  </p:stCondLst>
                                  <p:childTnLst>
                                    <p:set>
                                      <p:cBhvr>
                                        <p:cTn id="77" dur="1" fill="hold">
                                          <p:stCondLst>
                                            <p:cond delay="0"/>
                                          </p:stCondLst>
                                        </p:cTn>
                                        <p:tgtEl>
                                          <p:spTgt spid="670"/>
                                        </p:tgtEl>
                                        <p:attrNameLst>
                                          <p:attrName>style.visibility</p:attrName>
                                        </p:attrNameLst>
                                      </p:cBhvr>
                                      <p:to>
                                        <p:strVal val="visible"/>
                                      </p:to>
                                    </p:set>
                                  </p:childTnLst>
                                </p:cTn>
                              </p:par>
                            </p:childTnLst>
                          </p:cTn>
                        </p:par>
                      </p:childTnLst>
                    </p:cTn>
                  </p:par>
                  <p:par>
                    <p:cTn id="78" fill="hold">
                      <p:stCondLst>
                        <p:cond delay="indefinite"/>
                      </p:stCondLst>
                      <p:childTnLst>
                        <p:par>
                          <p:cTn id="79" fill="hold">
                            <p:stCondLst>
                              <p:cond delay="0"/>
                            </p:stCondLst>
                            <p:childTnLst>
                              <p:par>
                                <p:cTn id="80" presetID="22" presetClass="entr" presetSubtype="1" fill="hold" nodeType="clickEffect">
                                  <p:stCondLst>
                                    <p:cond delay="0"/>
                                  </p:stCondLst>
                                  <p:childTnLst>
                                    <p:set>
                                      <p:cBhvr>
                                        <p:cTn id="81" dur="1" fill="hold">
                                          <p:stCondLst>
                                            <p:cond delay="0"/>
                                          </p:stCondLst>
                                        </p:cTn>
                                        <p:tgtEl>
                                          <p:spTgt spid="30"/>
                                        </p:tgtEl>
                                        <p:attrNameLst>
                                          <p:attrName>style.visibility</p:attrName>
                                        </p:attrNameLst>
                                      </p:cBhvr>
                                      <p:to>
                                        <p:strVal val="visible"/>
                                      </p:to>
                                    </p:set>
                                    <p:animEffect transition="in" filter="wipe(up)">
                                      <p:cBhvr>
                                        <p:cTn id="82" dur="500"/>
                                        <p:tgtEl>
                                          <p:spTgt spid="30"/>
                                        </p:tgtEl>
                                      </p:cBhvr>
                                    </p:animEffect>
                                  </p:childTnLst>
                                </p:cTn>
                              </p:par>
                              <p:par>
                                <p:cTn id="83" presetID="1" presetClass="exit" presetSubtype="0" fill="hold" nodeType="withEffect">
                                  <p:stCondLst>
                                    <p:cond delay="0"/>
                                  </p:stCondLst>
                                  <p:childTnLst>
                                    <p:set>
                                      <p:cBhvr>
                                        <p:cTn id="84" dur="1" fill="hold">
                                          <p:stCondLst>
                                            <p:cond delay="0"/>
                                          </p:stCondLst>
                                        </p:cTn>
                                        <p:tgtEl>
                                          <p:spTgt spid="729"/>
                                        </p:tgtEl>
                                        <p:attrNameLst>
                                          <p:attrName>style.visibility</p:attrName>
                                        </p:attrNameLst>
                                      </p:cBhvr>
                                      <p:to>
                                        <p:strVal val="hidden"/>
                                      </p:to>
                                    </p:set>
                                  </p:childTnLst>
                                </p:cTn>
                              </p:par>
                              <p:par>
                                <p:cTn id="85" presetID="1" presetClass="exit" presetSubtype="0" fill="hold" grpId="1" nodeType="withEffect">
                                  <p:stCondLst>
                                    <p:cond delay="0"/>
                                  </p:stCondLst>
                                  <p:childTnLst>
                                    <p:set>
                                      <p:cBhvr>
                                        <p:cTn id="86" dur="1" fill="hold">
                                          <p:stCondLst>
                                            <p:cond delay="0"/>
                                          </p:stCondLst>
                                        </p:cTn>
                                        <p:tgtEl>
                                          <p:spTgt spid="730"/>
                                        </p:tgtEl>
                                        <p:attrNameLst>
                                          <p:attrName>style.visibility</p:attrName>
                                        </p:attrNameLst>
                                      </p:cBhvr>
                                      <p:to>
                                        <p:strVal val="hidden"/>
                                      </p:to>
                                    </p:set>
                                  </p:childTnLst>
                                </p:cTn>
                              </p:par>
                            </p:childTnLst>
                          </p:cTn>
                        </p:par>
                      </p:childTnLst>
                    </p:cTn>
                  </p:par>
                  <p:par>
                    <p:cTn id="87" fill="hold">
                      <p:stCondLst>
                        <p:cond delay="indefinite"/>
                      </p:stCondLst>
                      <p:childTnLst>
                        <p:par>
                          <p:cTn id="88" fill="hold">
                            <p:stCondLst>
                              <p:cond delay="0"/>
                            </p:stCondLst>
                            <p:childTnLst>
                              <p:par>
                                <p:cTn id="89" presetID="20" presetClass="entr" presetSubtype="0" fill="hold" grpId="0" nodeType="clickEffect">
                                  <p:stCondLst>
                                    <p:cond delay="0"/>
                                  </p:stCondLst>
                                  <p:childTnLst>
                                    <p:set>
                                      <p:cBhvr>
                                        <p:cTn id="90" dur="1" fill="hold">
                                          <p:stCondLst>
                                            <p:cond delay="0"/>
                                          </p:stCondLst>
                                        </p:cTn>
                                        <p:tgtEl>
                                          <p:spTgt spid="599"/>
                                        </p:tgtEl>
                                        <p:attrNameLst>
                                          <p:attrName>style.visibility</p:attrName>
                                        </p:attrNameLst>
                                      </p:cBhvr>
                                      <p:to>
                                        <p:strVal val="visible"/>
                                      </p:to>
                                    </p:set>
                                    <p:animEffect transition="in" filter="wedge">
                                      <p:cBhvr>
                                        <p:cTn id="91" dur="2000"/>
                                        <p:tgtEl>
                                          <p:spTgt spid="599"/>
                                        </p:tgtEl>
                                      </p:cBhvr>
                                    </p:animEffect>
                                  </p:childTnLst>
                                </p:cTn>
                              </p:par>
                            </p:childTnLst>
                          </p:cTn>
                        </p:par>
                      </p:childTnLst>
                    </p:cTn>
                  </p:par>
                  <p:par>
                    <p:cTn id="92" fill="hold">
                      <p:stCondLst>
                        <p:cond delay="indefinite"/>
                      </p:stCondLst>
                      <p:childTnLst>
                        <p:par>
                          <p:cTn id="93" fill="hold">
                            <p:stCondLst>
                              <p:cond delay="0"/>
                            </p:stCondLst>
                            <p:childTnLst>
                              <p:par>
                                <p:cTn id="94" presetID="1" presetClass="entr" presetSubtype="0" fill="hold" grpId="0" nodeType="clickEffect">
                                  <p:stCondLst>
                                    <p:cond delay="0"/>
                                  </p:stCondLst>
                                  <p:childTnLst>
                                    <p:set>
                                      <p:cBhvr>
                                        <p:cTn id="95" dur="1" fill="hold">
                                          <p:stCondLst>
                                            <p:cond delay="0"/>
                                          </p:stCondLst>
                                        </p:cTn>
                                        <p:tgtEl>
                                          <p:spTgt spid="674"/>
                                        </p:tgtEl>
                                        <p:attrNameLst>
                                          <p:attrName>style.visibility</p:attrName>
                                        </p:attrNameLst>
                                      </p:cBhvr>
                                      <p:to>
                                        <p:strVal val="visible"/>
                                      </p:to>
                                    </p:set>
                                  </p:childTnLst>
                                </p:cTn>
                              </p:par>
                              <p:par>
                                <p:cTn id="96" presetID="1" presetClass="entr" presetSubtype="0" fill="hold" nodeType="withEffect">
                                  <p:stCondLst>
                                    <p:cond delay="0"/>
                                  </p:stCondLst>
                                  <p:childTnLst>
                                    <p:set>
                                      <p:cBhvr>
                                        <p:cTn id="97" dur="1" fill="hold">
                                          <p:stCondLst>
                                            <p:cond delay="0"/>
                                          </p:stCondLst>
                                        </p:cTn>
                                        <p:tgtEl>
                                          <p:spTgt spid="731"/>
                                        </p:tgtEl>
                                        <p:attrNameLst>
                                          <p:attrName>style.visibility</p:attrName>
                                        </p:attrNameLst>
                                      </p:cBhvr>
                                      <p:to>
                                        <p:strVal val="visible"/>
                                      </p:to>
                                    </p:set>
                                  </p:childTnLst>
                                </p:cTn>
                              </p:par>
                              <p:par>
                                <p:cTn id="98" presetID="1" presetClass="entr" presetSubtype="0" fill="hold" grpId="0" nodeType="withEffect">
                                  <p:stCondLst>
                                    <p:cond delay="0"/>
                                  </p:stCondLst>
                                  <p:childTnLst>
                                    <p:set>
                                      <p:cBhvr>
                                        <p:cTn id="99" dur="1" fill="hold">
                                          <p:stCondLst>
                                            <p:cond delay="0"/>
                                          </p:stCondLst>
                                        </p:cTn>
                                        <p:tgtEl>
                                          <p:spTgt spid="734"/>
                                        </p:tgtEl>
                                        <p:attrNameLst>
                                          <p:attrName>style.visibility</p:attrName>
                                        </p:attrNameLst>
                                      </p:cBhvr>
                                      <p:to>
                                        <p:strVal val="visible"/>
                                      </p:to>
                                    </p:set>
                                  </p:childTnLst>
                                </p:cTn>
                              </p:par>
                            </p:childTnLst>
                          </p:cTn>
                        </p:par>
                      </p:childTnLst>
                    </p:cTn>
                  </p:par>
                  <p:par>
                    <p:cTn id="100" fill="hold">
                      <p:stCondLst>
                        <p:cond delay="indefinite"/>
                      </p:stCondLst>
                      <p:childTnLst>
                        <p:par>
                          <p:cTn id="101" fill="hold">
                            <p:stCondLst>
                              <p:cond delay="0"/>
                            </p:stCondLst>
                            <p:childTnLst>
                              <p:par>
                                <p:cTn id="102" presetID="1" presetClass="entr" presetSubtype="0" fill="hold" nodeType="clickEffect">
                                  <p:stCondLst>
                                    <p:cond delay="0"/>
                                  </p:stCondLst>
                                  <p:childTnLst>
                                    <p:set>
                                      <p:cBhvr>
                                        <p:cTn id="103" dur="1" fill="hold">
                                          <p:stCondLst>
                                            <p:cond delay="0"/>
                                          </p:stCondLst>
                                        </p:cTn>
                                        <p:tgtEl>
                                          <p:spTgt spid="111"/>
                                        </p:tgtEl>
                                        <p:attrNameLst>
                                          <p:attrName>style.visibility</p:attrName>
                                        </p:attrNameLst>
                                      </p:cBhvr>
                                      <p:to>
                                        <p:strVal val="visible"/>
                                      </p:to>
                                    </p:set>
                                  </p:childTnLst>
                                </p:cTn>
                              </p:par>
                            </p:childTnLst>
                          </p:cTn>
                        </p:par>
                        <p:par>
                          <p:cTn id="104" fill="hold">
                            <p:stCondLst>
                              <p:cond delay="0"/>
                            </p:stCondLst>
                            <p:childTnLst>
                              <p:par>
                                <p:cTn id="105" presetID="10" presetClass="entr" presetSubtype="0" fill="hold" grpId="0" nodeType="afterEffect">
                                  <p:stCondLst>
                                    <p:cond delay="0"/>
                                  </p:stCondLst>
                                  <p:childTnLst>
                                    <p:set>
                                      <p:cBhvr>
                                        <p:cTn id="106" dur="1" fill="hold">
                                          <p:stCondLst>
                                            <p:cond delay="0"/>
                                          </p:stCondLst>
                                        </p:cTn>
                                        <p:tgtEl>
                                          <p:spTgt spid="720"/>
                                        </p:tgtEl>
                                        <p:attrNameLst>
                                          <p:attrName>style.visibility</p:attrName>
                                        </p:attrNameLst>
                                      </p:cBhvr>
                                      <p:to>
                                        <p:strVal val="visible"/>
                                      </p:to>
                                    </p:set>
                                    <p:animEffect transition="in" filter="fade">
                                      <p:cBhvr>
                                        <p:cTn id="107" dur="500"/>
                                        <p:tgtEl>
                                          <p:spTgt spid="720"/>
                                        </p:tgtEl>
                                      </p:cBhvr>
                                    </p:animEffect>
                                  </p:childTnLst>
                                </p:cTn>
                              </p:par>
                              <p:par>
                                <p:cTn id="108" presetID="1" presetClass="entr" presetSubtype="0" fill="hold" grpId="0" nodeType="withEffect">
                                  <p:stCondLst>
                                    <p:cond delay="0"/>
                                  </p:stCondLst>
                                  <p:childTnLst>
                                    <p:set>
                                      <p:cBhvr>
                                        <p:cTn id="109" dur="1" fill="hold">
                                          <p:stCondLst>
                                            <p:cond delay="0"/>
                                          </p:stCondLst>
                                        </p:cTn>
                                        <p:tgtEl>
                                          <p:spTgt spid="721"/>
                                        </p:tgtEl>
                                        <p:attrNameLst>
                                          <p:attrName>style.visibility</p:attrName>
                                        </p:attrNameLst>
                                      </p:cBhvr>
                                      <p:to>
                                        <p:strVal val="visible"/>
                                      </p:to>
                                    </p:set>
                                  </p:childTnLst>
                                </p:cTn>
                              </p:par>
                            </p:childTnLst>
                          </p:cTn>
                        </p:par>
                        <p:par>
                          <p:cTn id="110" fill="hold">
                            <p:stCondLst>
                              <p:cond delay="500"/>
                            </p:stCondLst>
                            <p:childTnLst>
                              <p:par>
                                <p:cTn id="111" presetID="10" presetClass="entr" presetSubtype="0" fill="hold" grpId="0" nodeType="afterEffect">
                                  <p:stCondLst>
                                    <p:cond delay="0"/>
                                  </p:stCondLst>
                                  <p:childTnLst>
                                    <p:set>
                                      <p:cBhvr>
                                        <p:cTn id="112" dur="1" fill="hold">
                                          <p:stCondLst>
                                            <p:cond delay="0"/>
                                          </p:stCondLst>
                                        </p:cTn>
                                        <p:tgtEl>
                                          <p:spTgt spid="722"/>
                                        </p:tgtEl>
                                        <p:attrNameLst>
                                          <p:attrName>style.visibility</p:attrName>
                                        </p:attrNameLst>
                                      </p:cBhvr>
                                      <p:to>
                                        <p:strVal val="visible"/>
                                      </p:to>
                                    </p:set>
                                    <p:animEffect transition="in" filter="fade">
                                      <p:cBhvr>
                                        <p:cTn id="113" dur="500"/>
                                        <p:tgtEl>
                                          <p:spTgt spid="722"/>
                                        </p:tgtEl>
                                      </p:cBhvr>
                                    </p:animEffect>
                                  </p:childTnLst>
                                </p:cTn>
                              </p:par>
                              <p:par>
                                <p:cTn id="114" presetID="1" presetClass="entr" presetSubtype="0" fill="hold" grpId="0" nodeType="withEffect">
                                  <p:stCondLst>
                                    <p:cond delay="0"/>
                                  </p:stCondLst>
                                  <p:childTnLst>
                                    <p:set>
                                      <p:cBhvr>
                                        <p:cTn id="115" dur="1" fill="hold">
                                          <p:stCondLst>
                                            <p:cond delay="0"/>
                                          </p:stCondLst>
                                        </p:cTn>
                                        <p:tgtEl>
                                          <p:spTgt spid="723"/>
                                        </p:tgtEl>
                                        <p:attrNameLst>
                                          <p:attrName>style.visibility</p:attrName>
                                        </p:attrNameLst>
                                      </p:cBhvr>
                                      <p:to>
                                        <p:strVal val="visible"/>
                                      </p:to>
                                    </p:set>
                                  </p:childTnLst>
                                </p:cTn>
                              </p:par>
                            </p:childTnLst>
                          </p:cTn>
                        </p:par>
                        <p:par>
                          <p:cTn id="116" fill="hold">
                            <p:stCondLst>
                              <p:cond delay="1000"/>
                            </p:stCondLst>
                            <p:childTnLst>
                              <p:par>
                                <p:cTn id="117" presetID="10" presetClass="entr" presetSubtype="0" fill="hold" grpId="0" nodeType="afterEffect">
                                  <p:stCondLst>
                                    <p:cond delay="0"/>
                                  </p:stCondLst>
                                  <p:childTnLst>
                                    <p:set>
                                      <p:cBhvr>
                                        <p:cTn id="118" dur="1" fill="hold">
                                          <p:stCondLst>
                                            <p:cond delay="0"/>
                                          </p:stCondLst>
                                        </p:cTn>
                                        <p:tgtEl>
                                          <p:spTgt spid="724"/>
                                        </p:tgtEl>
                                        <p:attrNameLst>
                                          <p:attrName>style.visibility</p:attrName>
                                        </p:attrNameLst>
                                      </p:cBhvr>
                                      <p:to>
                                        <p:strVal val="visible"/>
                                      </p:to>
                                    </p:set>
                                    <p:animEffect transition="in" filter="fade">
                                      <p:cBhvr>
                                        <p:cTn id="119" dur="500"/>
                                        <p:tgtEl>
                                          <p:spTgt spid="724"/>
                                        </p:tgtEl>
                                      </p:cBhvr>
                                    </p:animEffect>
                                  </p:childTnLst>
                                </p:cTn>
                              </p:par>
                              <p:par>
                                <p:cTn id="120" presetID="1" presetClass="entr" presetSubtype="0" fill="hold" grpId="0" nodeType="withEffect">
                                  <p:stCondLst>
                                    <p:cond delay="0"/>
                                  </p:stCondLst>
                                  <p:childTnLst>
                                    <p:set>
                                      <p:cBhvr>
                                        <p:cTn id="121" dur="1" fill="hold">
                                          <p:stCondLst>
                                            <p:cond delay="0"/>
                                          </p:stCondLst>
                                        </p:cTn>
                                        <p:tgtEl>
                                          <p:spTgt spid="7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5" grpId="0" animBg="1"/>
      <p:bldP spid="436" grpId="0" animBg="1"/>
      <p:bldP spid="598" grpId="0" animBg="1"/>
      <p:bldP spid="599" grpId="0" animBg="1"/>
      <p:bldP spid="626" grpId="0" animBg="1"/>
      <p:bldP spid="653" grpId="0" animBg="1"/>
      <p:bldP spid="654" grpId="0" animBg="1"/>
      <p:bldP spid="655" grpId="0" animBg="1"/>
      <p:bldP spid="656" grpId="0" animBg="1"/>
      <p:bldP spid="657" grpId="0" animBg="1"/>
      <p:bldP spid="658" grpId="0" animBg="1"/>
      <p:bldP spid="659" grpId="0" animBg="1"/>
      <p:bldP spid="669" grpId="0"/>
      <p:bldP spid="671" grpId="0"/>
      <p:bldP spid="674" grpId="0"/>
      <p:bldP spid="720" grpId="0" animBg="1"/>
      <p:bldP spid="721" grpId="0"/>
      <p:bldP spid="722" grpId="0" animBg="1"/>
      <p:bldP spid="723" grpId="0"/>
      <p:bldP spid="724" grpId="0" animBg="1"/>
      <p:bldP spid="725" grpId="0"/>
      <p:bldP spid="730" grpId="0"/>
      <p:bldP spid="730" grpId="1"/>
      <p:bldP spid="734"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CasellaDiTesto 37"/>
          <p:cNvSpPr txBox="1"/>
          <p:nvPr/>
        </p:nvSpPr>
        <p:spPr>
          <a:xfrm>
            <a:off x="3707904" y="1988840"/>
            <a:ext cx="4929222" cy="646331"/>
          </a:xfrm>
          <a:prstGeom prst="rect">
            <a:avLst/>
          </a:prstGeom>
          <a:noFill/>
        </p:spPr>
        <p:txBody>
          <a:bodyPr wrap="square" rtlCol="0">
            <a:spAutoFit/>
          </a:bodyPr>
          <a:lstStyle/>
          <a:p>
            <a:pPr algn="just"/>
            <a:r>
              <a:rPr lang="en-GB" dirty="0"/>
              <a:t>Grating Simulated CE=35% @1530nm @ 300K</a:t>
            </a:r>
          </a:p>
          <a:p>
            <a:pPr algn="just"/>
            <a:r>
              <a:rPr lang="en-GB" dirty="0"/>
              <a:t>              measured CE=10% @1550nm @ 300K</a:t>
            </a:r>
          </a:p>
        </p:txBody>
      </p:sp>
      <p:pic>
        <p:nvPicPr>
          <p:cNvPr id="29" name="Picture 8" descr="Risultati immagini per uni southampton logo"/>
          <p:cNvPicPr>
            <a:picLocks noChangeAspect="1" noChangeArrowheads="1"/>
          </p:cNvPicPr>
          <p:nvPr/>
        </p:nvPicPr>
        <p:blipFill>
          <a:blip r:embed="rId2" cstate="print"/>
          <a:srcRect/>
          <a:stretch>
            <a:fillRect/>
          </a:stretch>
        </p:blipFill>
        <p:spPr bwMode="auto">
          <a:xfrm>
            <a:off x="6917408" y="207213"/>
            <a:ext cx="2036202" cy="450000"/>
          </a:xfrm>
          <a:prstGeom prst="rect">
            <a:avLst/>
          </a:prstGeom>
          <a:noFill/>
        </p:spPr>
      </p:pic>
      <p:pic>
        <p:nvPicPr>
          <p:cNvPr id="25" name="Immagine 24" descr="integrated.png"/>
          <p:cNvPicPr>
            <a:picLocks noChangeAspect="1"/>
          </p:cNvPicPr>
          <p:nvPr/>
        </p:nvPicPr>
        <p:blipFill>
          <a:blip r:embed="rId3" cstate="print"/>
          <a:stretch>
            <a:fillRect/>
          </a:stretch>
        </p:blipFill>
        <p:spPr>
          <a:xfrm>
            <a:off x="285720" y="1071546"/>
            <a:ext cx="1729530" cy="1070069"/>
          </a:xfrm>
          <a:prstGeom prst="rect">
            <a:avLst/>
          </a:prstGeom>
        </p:spPr>
      </p:pic>
      <p:sp>
        <p:nvSpPr>
          <p:cNvPr id="31" name="Titolo 1"/>
          <p:cNvSpPr txBox="1">
            <a:spLocks/>
          </p:cNvSpPr>
          <p:nvPr/>
        </p:nvSpPr>
        <p:spPr>
          <a:xfrm>
            <a:off x="285521" y="55461"/>
            <a:ext cx="8208912" cy="809769"/>
          </a:xfrm>
          <a:prstGeom prst="rect">
            <a:avLst/>
          </a:prstGeom>
        </p:spPr>
        <p:txBody>
          <a:bodyPr bIns="91440" anchor="b" anchorCtr="0">
            <a:normAutofit/>
          </a:bodyPr>
          <a:lstStyle/>
          <a:p>
            <a:pPr>
              <a:spcBef>
                <a:spcPct val="0"/>
              </a:spcBef>
            </a:pPr>
            <a:r>
              <a:rPr lang="en-GB" sz="4000" dirty="0">
                <a:solidFill>
                  <a:schemeClr val="tx2"/>
                </a:solidFill>
              </a:rPr>
              <a:t>Integrated array</a:t>
            </a:r>
          </a:p>
        </p:txBody>
      </p:sp>
      <p:pic>
        <p:nvPicPr>
          <p:cNvPr id="129" name="Immagine 128" descr="SIN_PIC.jpg"/>
          <p:cNvPicPr>
            <a:picLocks noChangeAspect="1"/>
          </p:cNvPicPr>
          <p:nvPr/>
        </p:nvPicPr>
        <p:blipFill>
          <a:blip r:embed="rId4" cstate="print"/>
          <a:srcRect b="10168"/>
          <a:stretch>
            <a:fillRect/>
          </a:stretch>
        </p:blipFill>
        <p:spPr>
          <a:xfrm>
            <a:off x="4303915" y="2797901"/>
            <a:ext cx="4752002" cy="3084170"/>
          </a:xfrm>
          <a:prstGeom prst="rect">
            <a:avLst/>
          </a:prstGeom>
        </p:spPr>
      </p:pic>
      <p:sp>
        <p:nvSpPr>
          <p:cNvPr id="131" name="CasellaDiTesto 2"/>
          <p:cNvSpPr txBox="1"/>
          <p:nvPr/>
        </p:nvSpPr>
        <p:spPr>
          <a:xfrm>
            <a:off x="4623517" y="3290408"/>
            <a:ext cx="672372" cy="338554"/>
          </a:xfrm>
          <a:prstGeom prst="rect">
            <a:avLst/>
          </a:prstGeom>
          <a:noFill/>
          <a:ln w="28575">
            <a:noFill/>
          </a:ln>
        </p:spPr>
        <p:txBody>
          <a:bodyPr wrap="square" rtlCol="0">
            <a:spAutoFit/>
          </a:bodyPr>
          <a:lstStyle/>
          <a:p>
            <a:r>
              <a:rPr lang="en-GB" sz="1600" b="1" dirty="0">
                <a:solidFill>
                  <a:schemeClr val="bg1"/>
                </a:solidFill>
                <a:latin typeface="Times New Roman" pitchFamily="18" charset="0"/>
                <a:cs typeface="Times New Roman" pitchFamily="18" charset="0"/>
              </a:rPr>
              <a:t>D1</a:t>
            </a:r>
          </a:p>
        </p:txBody>
      </p:sp>
      <p:sp>
        <p:nvSpPr>
          <p:cNvPr id="132" name="CasellaDiTesto 131"/>
          <p:cNvSpPr txBox="1"/>
          <p:nvPr/>
        </p:nvSpPr>
        <p:spPr>
          <a:xfrm>
            <a:off x="4636521" y="4899415"/>
            <a:ext cx="674084" cy="338554"/>
          </a:xfrm>
          <a:prstGeom prst="rect">
            <a:avLst/>
          </a:prstGeom>
          <a:noFill/>
          <a:ln w="28575">
            <a:noFill/>
          </a:ln>
        </p:spPr>
        <p:txBody>
          <a:bodyPr wrap="square" rtlCol="0">
            <a:spAutoFit/>
          </a:bodyPr>
          <a:lstStyle/>
          <a:p>
            <a:r>
              <a:rPr lang="en-GB" sz="1600" b="1" dirty="0">
                <a:solidFill>
                  <a:schemeClr val="bg1"/>
                </a:solidFill>
                <a:latin typeface="Times New Roman" pitchFamily="18" charset="0"/>
                <a:cs typeface="Times New Roman" pitchFamily="18" charset="0"/>
              </a:rPr>
              <a:t>D2</a:t>
            </a:r>
          </a:p>
        </p:txBody>
      </p:sp>
      <p:sp>
        <p:nvSpPr>
          <p:cNvPr id="133" name="CasellaDiTesto 132"/>
          <p:cNvSpPr txBox="1"/>
          <p:nvPr/>
        </p:nvSpPr>
        <p:spPr>
          <a:xfrm>
            <a:off x="8221526" y="4224140"/>
            <a:ext cx="792088" cy="338554"/>
          </a:xfrm>
          <a:prstGeom prst="rect">
            <a:avLst/>
          </a:prstGeom>
          <a:noFill/>
          <a:ln w="28575">
            <a:noFill/>
          </a:ln>
        </p:spPr>
        <p:txBody>
          <a:bodyPr wrap="square" rtlCol="0">
            <a:spAutoFit/>
          </a:bodyPr>
          <a:lstStyle/>
          <a:p>
            <a:r>
              <a:rPr lang="en-GB" sz="1600" b="1" dirty="0">
                <a:solidFill>
                  <a:schemeClr val="bg1"/>
                </a:solidFill>
                <a:latin typeface="Times New Roman" pitchFamily="18" charset="0"/>
                <a:cs typeface="Times New Roman" pitchFamily="18" charset="0"/>
              </a:rPr>
              <a:t>Input</a:t>
            </a:r>
          </a:p>
        </p:txBody>
      </p:sp>
      <p:sp>
        <p:nvSpPr>
          <p:cNvPr id="134" name="CasellaDiTesto 133"/>
          <p:cNvSpPr txBox="1"/>
          <p:nvPr/>
        </p:nvSpPr>
        <p:spPr>
          <a:xfrm>
            <a:off x="8149517" y="4676665"/>
            <a:ext cx="864097" cy="338554"/>
          </a:xfrm>
          <a:prstGeom prst="rect">
            <a:avLst/>
          </a:prstGeom>
          <a:noFill/>
          <a:ln w="28575">
            <a:noFill/>
          </a:ln>
        </p:spPr>
        <p:txBody>
          <a:bodyPr wrap="square" rtlCol="0">
            <a:spAutoFit/>
          </a:bodyPr>
          <a:lstStyle/>
          <a:p>
            <a:r>
              <a:rPr lang="en-GB" sz="1600" b="1" dirty="0">
                <a:solidFill>
                  <a:schemeClr val="bg1"/>
                </a:solidFill>
                <a:latin typeface="Times New Roman" pitchFamily="18" charset="0"/>
                <a:cs typeface="Times New Roman" pitchFamily="18" charset="0"/>
              </a:rPr>
              <a:t>Output</a:t>
            </a:r>
          </a:p>
        </p:txBody>
      </p:sp>
      <p:sp>
        <p:nvSpPr>
          <p:cNvPr id="135" name="CasellaDiTesto 134"/>
          <p:cNvSpPr txBox="1"/>
          <p:nvPr/>
        </p:nvSpPr>
        <p:spPr>
          <a:xfrm>
            <a:off x="6636198" y="4280191"/>
            <a:ext cx="1369313" cy="338554"/>
          </a:xfrm>
          <a:prstGeom prst="rect">
            <a:avLst/>
          </a:prstGeom>
          <a:noFill/>
          <a:ln w="28575">
            <a:noFill/>
          </a:ln>
        </p:spPr>
        <p:txBody>
          <a:bodyPr wrap="square" rtlCol="0">
            <a:spAutoFit/>
          </a:bodyPr>
          <a:lstStyle/>
          <a:p>
            <a:r>
              <a:rPr lang="en-GB" sz="1600" b="1" dirty="0">
                <a:solidFill>
                  <a:schemeClr val="bg1"/>
                </a:solidFill>
                <a:latin typeface="Times New Roman" pitchFamily="18" charset="0"/>
                <a:cs typeface="Times New Roman" pitchFamily="18" charset="0"/>
              </a:rPr>
              <a:t>1</a:t>
            </a:r>
            <a:r>
              <a:rPr lang="en-GB" sz="1600" b="1" baseline="30000" dirty="0">
                <a:solidFill>
                  <a:schemeClr val="bg1"/>
                </a:solidFill>
                <a:latin typeface="Times New Roman" pitchFamily="18" charset="0"/>
                <a:cs typeface="Times New Roman" pitchFamily="18" charset="0"/>
              </a:rPr>
              <a:t>st</a:t>
            </a:r>
            <a:r>
              <a:rPr lang="en-GB" sz="1600" b="1" dirty="0">
                <a:solidFill>
                  <a:schemeClr val="bg1"/>
                </a:solidFill>
                <a:latin typeface="Times New Roman" pitchFamily="18" charset="0"/>
                <a:cs typeface="Times New Roman" pitchFamily="18" charset="0"/>
              </a:rPr>
              <a:t> Y-Splitter</a:t>
            </a:r>
          </a:p>
        </p:txBody>
      </p:sp>
      <p:pic>
        <p:nvPicPr>
          <p:cNvPr id="126" name="Immagine 125" descr="1-418.tif"/>
          <p:cNvPicPr>
            <a:picLocks noChangeAspect="1"/>
          </p:cNvPicPr>
          <p:nvPr/>
        </p:nvPicPr>
        <p:blipFill>
          <a:blip r:embed="rId5" cstate="print"/>
          <a:srcRect l="18103" r="27586" b="10345"/>
          <a:stretch>
            <a:fillRect/>
          </a:stretch>
        </p:blipFill>
        <p:spPr>
          <a:xfrm rot="5400000">
            <a:off x="2568660" y="2618738"/>
            <a:ext cx="1512168" cy="1872208"/>
          </a:xfrm>
          <a:prstGeom prst="rect">
            <a:avLst/>
          </a:prstGeom>
        </p:spPr>
      </p:pic>
      <p:pic>
        <p:nvPicPr>
          <p:cNvPr id="127" name="Immagine 126" descr="1-418.tif"/>
          <p:cNvPicPr>
            <a:picLocks noChangeAspect="1"/>
          </p:cNvPicPr>
          <p:nvPr/>
        </p:nvPicPr>
        <p:blipFill>
          <a:blip r:embed="rId6" cstate="print"/>
          <a:srcRect l="10345" r="35345" b="10345"/>
          <a:stretch>
            <a:fillRect/>
          </a:stretch>
        </p:blipFill>
        <p:spPr>
          <a:xfrm rot="5400000">
            <a:off x="2571285" y="4188128"/>
            <a:ext cx="1512168" cy="1872208"/>
          </a:xfrm>
          <a:prstGeom prst="rect">
            <a:avLst/>
          </a:prstGeom>
        </p:spPr>
      </p:pic>
      <p:sp>
        <p:nvSpPr>
          <p:cNvPr id="136" name="CasellaDiTesto 135"/>
          <p:cNvSpPr txBox="1"/>
          <p:nvPr/>
        </p:nvSpPr>
        <p:spPr>
          <a:xfrm>
            <a:off x="5415601" y="3794465"/>
            <a:ext cx="1369313" cy="338554"/>
          </a:xfrm>
          <a:prstGeom prst="rect">
            <a:avLst/>
          </a:prstGeom>
          <a:noFill/>
          <a:ln w="28575">
            <a:noFill/>
          </a:ln>
        </p:spPr>
        <p:txBody>
          <a:bodyPr wrap="square" rtlCol="0">
            <a:spAutoFit/>
          </a:bodyPr>
          <a:lstStyle/>
          <a:p>
            <a:r>
              <a:rPr lang="en-GB" sz="1600" b="1" dirty="0">
                <a:solidFill>
                  <a:schemeClr val="bg1"/>
                </a:solidFill>
                <a:latin typeface="Times New Roman" pitchFamily="18" charset="0"/>
                <a:cs typeface="Times New Roman" pitchFamily="18" charset="0"/>
              </a:rPr>
              <a:t>2</a:t>
            </a:r>
            <a:r>
              <a:rPr lang="en-GB" sz="1600" b="1" baseline="30000" dirty="0">
                <a:solidFill>
                  <a:schemeClr val="bg1"/>
                </a:solidFill>
                <a:latin typeface="Times New Roman" pitchFamily="18" charset="0"/>
                <a:cs typeface="Times New Roman" pitchFamily="18" charset="0"/>
              </a:rPr>
              <a:t>nd</a:t>
            </a:r>
            <a:r>
              <a:rPr lang="en-GB" sz="1600" b="1" dirty="0">
                <a:solidFill>
                  <a:schemeClr val="bg1"/>
                </a:solidFill>
                <a:latin typeface="Times New Roman" pitchFamily="18" charset="0"/>
                <a:cs typeface="Times New Roman" pitchFamily="18" charset="0"/>
              </a:rPr>
              <a:t> Y-Splitter</a:t>
            </a:r>
          </a:p>
        </p:txBody>
      </p:sp>
      <p:sp>
        <p:nvSpPr>
          <p:cNvPr id="137" name="CasellaDiTesto 136"/>
          <p:cNvSpPr txBox="1"/>
          <p:nvPr/>
        </p:nvSpPr>
        <p:spPr>
          <a:xfrm>
            <a:off x="3155572" y="3504052"/>
            <a:ext cx="672372" cy="338554"/>
          </a:xfrm>
          <a:prstGeom prst="rect">
            <a:avLst/>
          </a:prstGeom>
          <a:noFill/>
          <a:ln w="28575">
            <a:noFill/>
          </a:ln>
        </p:spPr>
        <p:txBody>
          <a:bodyPr wrap="square" rtlCol="0">
            <a:spAutoFit/>
          </a:bodyPr>
          <a:lstStyle/>
          <a:p>
            <a:r>
              <a:rPr lang="en-GB" sz="1600" b="1" dirty="0">
                <a:solidFill>
                  <a:schemeClr val="bg1"/>
                </a:solidFill>
                <a:latin typeface="Times New Roman" pitchFamily="18" charset="0"/>
                <a:cs typeface="Times New Roman" pitchFamily="18" charset="0"/>
              </a:rPr>
              <a:t>D1</a:t>
            </a:r>
          </a:p>
        </p:txBody>
      </p:sp>
      <p:sp>
        <p:nvSpPr>
          <p:cNvPr id="138" name="CasellaDiTesto 137"/>
          <p:cNvSpPr txBox="1"/>
          <p:nvPr/>
        </p:nvSpPr>
        <p:spPr>
          <a:xfrm>
            <a:off x="3180972" y="4944212"/>
            <a:ext cx="674084" cy="338554"/>
          </a:xfrm>
          <a:prstGeom prst="rect">
            <a:avLst/>
          </a:prstGeom>
          <a:noFill/>
          <a:ln w="28575">
            <a:noFill/>
          </a:ln>
        </p:spPr>
        <p:txBody>
          <a:bodyPr wrap="square" rtlCol="0">
            <a:spAutoFit/>
          </a:bodyPr>
          <a:lstStyle/>
          <a:p>
            <a:r>
              <a:rPr lang="en-GB" sz="1600" b="1" dirty="0">
                <a:solidFill>
                  <a:schemeClr val="bg1"/>
                </a:solidFill>
                <a:latin typeface="Times New Roman" pitchFamily="18" charset="0"/>
                <a:cs typeface="Times New Roman" pitchFamily="18" charset="0"/>
              </a:rPr>
              <a:t>D2</a:t>
            </a:r>
          </a:p>
        </p:txBody>
      </p:sp>
      <p:sp>
        <p:nvSpPr>
          <p:cNvPr id="205" name="Rettangolo 204"/>
          <p:cNvSpPr/>
          <p:nvPr/>
        </p:nvSpPr>
        <p:spPr>
          <a:xfrm>
            <a:off x="4479497" y="3650449"/>
            <a:ext cx="432048" cy="360040"/>
          </a:xfrm>
          <a:prstGeom prst="rect">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06" name="Connettore 2 205"/>
          <p:cNvCxnSpPr>
            <a:stCxn id="205" idx="1"/>
            <a:endCxn id="137" idx="0"/>
          </p:cNvCxnSpPr>
          <p:nvPr/>
        </p:nvCxnSpPr>
        <p:spPr>
          <a:xfrm rot="10800000">
            <a:off x="3491759" y="3504053"/>
            <a:ext cx="987739" cy="326417"/>
          </a:xfrm>
          <a:prstGeom prst="straightConnector1">
            <a:avLst/>
          </a:prstGeom>
          <a:ln>
            <a:solidFill>
              <a:schemeClr val="bg1"/>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sp>
        <p:nvSpPr>
          <p:cNvPr id="207" name="Rettangolo 206"/>
          <p:cNvSpPr/>
          <p:nvPr/>
        </p:nvSpPr>
        <p:spPr>
          <a:xfrm>
            <a:off x="4479497" y="4442537"/>
            <a:ext cx="432048" cy="360040"/>
          </a:xfrm>
          <a:prstGeom prst="rect">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08" name="Connettore 2 207"/>
          <p:cNvCxnSpPr>
            <a:stCxn id="207" idx="1"/>
            <a:endCxn id="138" idx="0"/>
          </p:cNvCxnSpPr>
          <p:nvPr/>
        </p:nvCxnSpPr>
        <p:spPr>
          <a:xfrm flipH="1">
            <a:off x="3518014" y="4622557"/>
            <a:ext cx="961483" cy="321655"/>
          </a:xfrm>
          <a:prstGeom prst="straightConnector1">
            <a:avLst/>
          </a:prstGeom>
          <a:ln>
            <a:solidFill>
              <a:schemeClr val="bg1"/>
            </a:solidFill>
            <a:headEnd type="none" w="med" len="med"/>
            <a:tailEnd type="triangle" w="sm" len="sm"/>
          </a:ln>
        </p:spPr>
        <p:style>
          <a:lnRef idx="1">
            <a:schemeClr val="accent1"/>
          </a:lnRef>
          <a:fillRef idx="0">
            <a:schemeClr val="accent1"/>
          </a:fillRef>
          <a:effectRef idx="0">
            <a:schemeClr val="accent1"/>
          </a:effectRef>
          <a:fontRef idx="minor">
            <a:schemeClr val="tx1"/>
          </a:fontRef>
        </p:style>
      </p:cxnSp>
      <p:grpSp>
        <p:nvGrpSpPr>
          <p:cNvPr id="2" name="Gruppo 226"/>
          <p:cNvGrpSpPr/>
          <p:nvPr/>
        </p:nvGrpSpPr>
        <p:grpSpPr>
          <a:xfrm>
            <a:off x="2384719" y="2862363"/>
            <a:ext cx="1848398" cy="1382770"/>
            <a:chOff x="2391265" y="2851218"/>
            <a:chExt cx="1848398" cy="1382770"/>
          </a:xfrm>
        </p:grpSpPr>
        <p:cxnSp>
          <p:nvCxnSpPr>
            <p:cNvPr id="159" name="Connettore 1 158"/>
            <p:cNvCxnSpPr/>
            <p:nvPr/>
          </p:nvCxnSpPr>
          <p:spPr>
            <a:xfrm>
              <a:off x="2741781" y="2851218"/>
              <a:ext cx="0" cy="288032"/>
            </a:xfrm>
            <a:prstGeom prst="line">
              <a:avLst/>
            </a:prstGeom>
            <a:solidFill>
              <a:schemeClr val="accent1"/>
            </a:solidFill>
            <a:ln>
              <a:solidFill>
                <a:srgbClr val="FF0000">
                  <a:alpha val="60000"/>
                </a:srgbClr>
              </a:solidFill>
            </a:ln>
          </p:spPr>
          <p:style>
            <a:lnRef idx="1">
              <a:schemeClr val="accent1"/>
            </a:lnRef>
            <a:fillRef idx="0">
              <a:schemeClr val="accent1"/>
            </a:fillRef>
            <a:effectRef idx="0">
              <a:schemeClr val="accent1"/>
            </a:effectRef>
            <a:fontRef idx="minor">
              <a:schemeClr val="tx1"/>
            </a:fontRef>
          </p:style>
        </p:cxnSp>
        <p:cxnSp>
          <p:nvCxnSpPr>
            <p:cNvPr id="160" name="Connettore 1 159"/>
            <p:cNvCxnSpPr/>
            <p:nvPr/>
          </p:nvCxnSpPr>
          <p:spPr>
            <a:xfrm flipH="1">
              <a:off x="2979234" y="2851218"/>
              <a:ext cx="0" cy="93600"/>
            </a:xfrm>
            <a:prstGeom prst="line">
              <a:avLst/>
            </a:prstGeom>
            <a:solidFill>
              <a:schemeClr val="accent1"/>
            </a:solidFill>
            <a:ln>
              <a:solidFill>
                <a:srgbClr val="FF0000">
                  <a:alpha val="60000"/>
                </a:srgbClr>
              </a:solidFill>
            </a:ln>
          </p:spPr>
          <p:style>
            <a:lnRef idx="1">
              <a:schemeClr val="accent1"/>
            </a:lnRef>
            <a:fillRef idx="0">
              <a:schemeClr val="accent1"/>
            </a:fillRef>
            <a:effectRef idx="0">
              <a:schemeClr val="accent1"/>
            </a:effectRef>
            <a:fontRef idx="minor">
              <a:schemeClr val="tx1"/>
            </a:fontRef>
          </p:style>
        </p:cxnSp>
        <p:cxnSp>
          <p:nvCxnSpPr>
            <p:cNvPr id="161" name="Connettore 1 160"/>
            <p:cNvCxnSpPr/>
            <p:nvPr/>
          </p:nvCxnSpPr>
          <p:spPr>
            <a:xfrm flipH="1">
              <a:off x="2981631" y="3022666"/>
              <a:ext cx="0" cy="118800"/>
            </a:xfrm>
            <a:prstGeom prst="line">
              <a:avLst/>
            </a:prstGeom>
            <a:solidFill>
              <a:schemeClr val="accent1"/>
            </a:solidFill>
            <a:ln>
              <a:solidFill>
                <a:srgbClr val="FF0000">
                  <a:alpha val="60000"/>
                </a:srgbClr>
              </a:solidFill>
            </a:ln>
          </p:spPr>
          <p:style>
            <a:lnRef idx="1">
              <a:schemeClr val="accent1"/>
            </a:lnRef>
            <a:fillRef idx="0">
              <a:schemeClr val="accent1"/>
            </a:fillRef>
            <a:effectRef idx="0">
              <a:schemeClr val="accent1"/>
            </a:effectRef>
            <a:fontRef idx="minor">
              <a:schemeClr val="tx1"/>
            </a:fontRef>
          </p:style>
        </p:cxnSp>
        <p:cxnSp>
          <p:nvCxnSpPr>
            <p:cNvPr id="162" name="Connettore 1 161"/>
            <p:cNvCxnSpPr/>
            <p:nvPr/>
          </p:nvCxnSpPr>
          <p:spPr>
            <a:xfrm>
              <a:off x="2741781" y="3136869"/>
              <a:ext cx="241200" cy="0"/>
            </a:xfrm>
            <a:prstGeom prst="line">
              <a:avLst/>
            </a:prstGeom>
            <a:solidFill>
              <a:schemeClr val="accent1"/>
            </a:solidFill>
            <a:ln>
              <a:solidFill>
                <a:srgbClr val="FF0000">
                  <a:alpha val="60000"/>
                </a:srgbClr>
              </a:solidFill>
            </a:ln>
          </p:spPr>
          <p:style>
            <a:lnRef idx="1">
              <a:schemeClr val="accent1"/>
            </a:lnRef>
            <a:fillRef idx="0">
              <a:schemeClr val="accent1"/>
            </a:fillRef>
            <a:effectRef idx="0">
              <a:schemeClr val="accent1"/>
            </a:effectRef>
            <a:fontRef idx="minor">
              <a:schemeClr val="tx1"/>
            </a:fontRef>
          </p:style>
        </p:cxnSp>
        <p:cxnSp>
          <p:nvCxnSpPr>
            <p:cNvPr id="163" name="Connettore 1 162"/>
            <p:cNvCxnSpPr/>
            <p:nvPr/>
          </p:nvCxnSpPr>
          <p:spPr>
            <a:xfrm>
              <a:off x="2741781" y="2855980"/>
              <a:ext cx="241200" cy="0"/>
            </a:xfrm>
            <a:prstGeom prst="line">
              <a:avLst/>
            </a:prstGeom>
            <a:solidFill>
              <a:schemeClr val="accent1"/>
            </a:solidFill>
            <a:ln>
              <a:solidFill>
                <a:srgbClr val="FF0000">
                  <a:alpha val="60000"/>
                </a:srgbClr>
              </a:solidFill>
            </a:ln>
          </p:spPr>
          <p:style>
            <a:lnRef idx="1">
              <a:schemeClr val="accent1"/>
            </a:lnRef>
            <a:fillRef idx="0">
              <a:schemeClr val="accent1"/>
            </a:fillRef>
            <a:effectRef idx="0">
              <a:schemeClr val="accent1"/>
            </a:effectRef>
            <a:fontRef idx="minor">
              <a:schemeClr val="tx1"/>
            </a:fontRef>
          </p:style>
        </p:cxnSp>
        <p:cxnSp>
          <p:nvCxnSpPr>
            <p:cNvPr id="164" name="Connettore 1 163"/>
            <p:cNvCxnSpPr/>
            <p:nvPr/>
          </p:nvCxnSpPr>
          <p:spPr>
            <a:xfrm>
              <a:off x="2974472" y="2949417"/>
              <a:ext cx="198000" cy="0"/>
            </a:xfrm>
            <a:prstGeom prst="line">
              <a:avLst/>
            </a:prstGeom>
            <a:solidFill>
              <a:schemeClr val="accent1"/>
            </a:solidFill>
            <a:ln>
              <a:solidFill>
                <a:srgbClr val="FF0000">
                  <a:alpha val="60000"/>
                </a:srgbClr>
              </a:solidFill>
            </a:ln>
          </p:spPr>
          <p:style>
            <a:lnRef idx="1">
              <a:schemeClr val="accent1"/>
            </a:lnRef>
            <a:fillRef idx="0">
              <a:schemeClr val="accent1"/>
            </a:fillRef>
            <a:effectRef idx="0">
              <a:schemeClr val="accent1"/>
            </a:effectRef>
            <a:fontRef idx="minor">
              <a:schemeClr val="tx1"/>
            </a:fontRef>
          </p:style>
        </p:cxnSp>
        <p:cxnSp>
          <p:nvCxnSpPr>
            <p:cNvPr id="165" name="Connettore 1 164"/>
            <p:cNvCxnSpPr/>
            <p:nvPr/>
          </p:nvCxnSpPr>
          <p:spPr>
            <a:xfrm>
              <a:off x="3176210" y="2944655"/>
              <a:ext cx="0" cy="284400"/>
            </a:xfrm>
            <a:prstGeom prst="line">
              <a:avLst/>
            </a:prstGeom>
            <a:solidFill>
              <a:schemeClr val="accent1"/>
            </a:solidFill>
            <a:ln>
              <a:solidFill>
                <a:srgbClr val="FF0000">
                  <a:alpha val="60000"/>
                </a:srgbClr>
              </a:solidFill>
            </a:ln>
          </p:spPr>
          <p:style>
            <a:lnRef idx="1">
              <a:schemeClr val="accent1"/>
            </a:lnRef>
            <a:fillRef idx="0">
              <a:schemeClr val="accent1"/>
            </a:fillRef>
            <a:effectRef idx="0">
              <a:schemeClr val="accent1"/>
            </a:effectRef>
            <a:fontRef idx="minor">
              <a:schemeClr val="tx1"/>
            </a:fontRef>
          </p:style>
        </p:cxnSp>
        <p:cxnSp>
          <p:nvCxnSpPr>
            <p:cNvPr id="166" name="Connettore 1 165"/>
            <p:cNvCxnSpPr/>
            <p:nvPr/>
          </p:nvCxnSpPr>
          <p:spPr>
            <a:xfrm>
              <a:off x="3149441" y="3016663"/>
              <a:ext cx="0" cy="212400"/>
            </a:xfrm>
            <a:prstGeom prst="line">
              <a:avLst/>
            </a:prstGeom>
            <a:solidFill>
              <a:schemeClr val="accent1"/>
            </a:solidFill>
            <a:ln>
              <a:solidFill>
                <a:srgbClr val="FF0000">
                  <a:alpha val="60000"/>
                </a:srgbClr>
              </a:solidFill>
            </a:ln>
          </p:spPr>
          <p:style>
            <a:lnRef idx="1">
              <a:schemeClr val="accent1"/>
            </a:lnRef>
            <a:fillRef idx="0">
              <a:schemeClr val="accent1"/>
            </a:fillRef>
            <a:effectRef idx="0">
              <a:schemeClr val="accent1"/>
            </a:effectRef>
            <a:fontRef idx="minor">
              <a:schemeClr val="tx1"/>
            </a:fontRef>
          </p:style>
        </p:cxnSp>
        <p:cxnSp>
          <p:nvCxnSpPr>
            <p:cNvPr id="167" name="Connettore 1 166"/>
            <p:cNvCxnSpPr/>
            <p:nvPr/>
          </p:nvCxnSpPr>
          <p:spPr>
            <a:xfrm flipH="1">
              <a:off x="2976853" y="3021425"/>
              <a:ext cx="176400" cy="0"/>
            </a:xfrm>
            <a:prstGeom prst="line">
              <a:avLst/>
            </a:prstGeom>
            <a:solidFill>
              <a:schemeClr val="accent1"/>
            </a:solidFill>
            <a:ln>
              <a:solidFill>
                <a:srgbClr val="FF0000">
                  <a:alpha val="60000"/>
                </a:srgbClr>
              </a:solidFill>
            </a:ln>
          </p:spPr>
          <p:style>
            <a:lnRef idx="1">
              <a:schemeClr val="accent1"/>
            </a:lnRef>
            <a:fillRef idx="0">
              <a:schemeClr val="accent1"/>
            </a:fillRef>
            <a:effectRef idx="0">
              <a:schemeClr val="accent1"/>
            </a:effectRef>
            <a:fontRef idx="minor">
              <a:schemeClr val="tx1"/>
            </a:fontRef>
          </p:style>
        </p:cxnSp>
        <p:cxnSp>
          <p:nvCxnSpPr>
            <p:cNvPr id="168" name="Connettore 1 167"/>
            <p:cNvCxnSpPr/>
            <p:nvPr/>
          </p:nvCxnSpPr>
          <p:spPr>
            <a:xfrm flipV="1">
              <a:off x="2715590" y="3943243"/>
              <a:ext cx="0" cy="288032"/>
            </a:xfrm>
            <a:prstGeom prst="line">
              <a:avLst/>
            </a:prstGeom>
            <a:solidFill>
              <a:schemeClr val="accent1"/>
            </a:solidFill>
            <a:ln>
              <a:solidFill>
                <a:srgbClr val="FF0000">
                  <a:alpha val="60000"/>
                </a:srgbClr>
              </a:solidFill>
            </a:ln>
          </p:spPr>
          <p:style>
            <a:lnRef idx="1">
              <a:schemeClr val="accent1"/>
            </a:lnRef>
            <a:fillRef idx="0">
              <a:schemeClr val="accent1"/>
            </a:fillRef>
            <a:effectRef idx="0">
              <a:schemeClr val="accent1"/>
            </a:effectRef>
            <a:fontRef idx="minor">
              <a:schemeClr val="tx1"/>
            </a:fontRef>
          </p:style>
        </p:cxnSp>
        <p:cxnSp>
          <p:nvCxnSpPr>
            <p:cNvPr id="169" name="Connettore 1 168"/>
            <p:cNvCxnSpPr/>
            <p:nvPr/>
          </p:nvCxnSpPr>
          <p:spPr>
            <a:xfrm flipH="1" flipV="1">
              <a:off x="2969116" y="3943227"/>
              <a:ext cx="0" cy="36000"/>
            </a:xfrm>
            <a:prstGeom prst="line">
              <a:avLst/>
            </a:prstGeom>
            <a:solidFill>
              <a:schemeClr val="accent1"/>
            </a:solidFill>
            <a:ln>
              <a:solidFill>
                <a:srgbClr val="FF0000">
                  <a:alpha val="60000"/>
                </a:srgbClr>
              </a:solidFill>
            </a:ln>
          </p:spPr>
          <p:style>
            <a:lnRef idx="1">
              <a:schemeClr val="accent1"/>
            </a:lnRef>
            <a:fillRef idx="0">
              <a:schemeClr val="accent1"/>
            </a:fillRef>
            <a:effectRef idx="0">
              <a:schemeClr val="accent1"/>
            </a:effectRef>
            <a:fontRef idx="minor">
              <a:schemeClr val="tx1"/>
            </a:fontRef>
          </p:style>
        </p:cxnSp>
        <p:cxnSp>
          <p:nvCxnSpPr>
            <p:cNvPr id="170" name="Connettore 1 169"/>
            <p:cNvCxnSpPr/>
            <p:nvPr/>
          </p:nvCxnSpPr>
          <p:spPr>
            <a:xfrm flipH="1" flipV="1">
              <a:off x="2973894" y="4050388"/>
              <a:ext cx="0" cy="183600"/>
            </a:xfrm>
            <a:prstGeom prst="line">
              <a:avLst/>
            </a:prstGeom>
            <a:solidFill>
              <a:schemeClr val="accent1"/>
            </a:solidFill>
            <a:ln>
              <a:solidFill>
                <a:srgbClr val="FF0000">
                  <a:alpha val="60000"/>
                </a:srgbClr>
              </a:solidFill>
            </a:ln>
          </p:spPr>
          <p:style>
            <a:lnRef idx="1">
              <a:schemeClr val="accent1"/>
            </a:lnRef>
            <a:fillRef idx="0">
              <a:schemeClr val="accent1"/>
            </a:fillRef>
            <a:effectRef idx="0">
              <a:schemeClr val="accent1"/>
            </a:effectRef>
            <a:fontRef idx="minor">
              <a:schemeClr val="tx1"/>
            </a:fontRef>
          </p:style>
        </p:cxnSp>
        <p:cxnSp>
          <p:nvCxnSpPr>
            <p:cNvPr id="171" name="Connettore 1 170"/>
            <p:cNvCxnSpPr/>
            <p:nvPr/>
          </p:nvCxnSpPr>
          <p:spPr>
            <a:xfrm flipV="1">
              <a:off x="2710234" y="4228878"/>
              <a:ext cx="262800" cy="0"/>
            </a:xfrm>
            <a:prstGeom prst="line">
              <a:avLst/>
            </a:prstGeom>
            <a:solidFill>
              <a:schemeClr val="accent1"/>
            </a:solidFill>
            <a:ln>
              <a:solidFill>
                <a:srgbClr val="FF0000">
                  <a:alpha val="60000"/>
                </a:srgbClr>
              </a:solidFill>
            </a:ln>
          </p:spPr>
          <p:style>
            <a:lnRef idx="1">
              <a:schemeClr val="accent1"/>
            </a:lnRef>
            <a:fillRef idx="0">
              <a:schemeClr val="accent1"/>
            </a:fillRef>
            <a:effectRef idx="0">
              <a:schemeClr val="accent1"/>
            </a:effectRef>
            <a:fontRef idx="minor">
              <a:schemeClr val="tx1"/>
            </a:fontRef>
          </p:style>
        </p:cxnSp>
        <p:cxnSp>
          <p:nvCxnSpPr>
            <p:cNvPr id="172" name="Connettore 1 171"/>
            <p:cNvCxnSpPr/>
            <p:nvPr/>
          </p:nvCxnSpPr>
          <p:spPr>
            <a:xfrm flipV="1">
              <a:off x="2719758" y="3947989"/>
              <a:ext cx="252000" cy="0"/>
            </a:xfrm>
            <a:prstGeom prst="line">
              <a:avLst/>
            </a:prstGeom>
            <a:solidFill>
              <a:schemeClr val="accent1"/>
            </a:solidFill>
            <a:ln>
              <a:solidFill>
                <a:srgbClr val="FF0000">
                  <a:alpha val="60000"/>
                </a:srgbClr>
              </a:solidFill>
            </a:ln>
          </p:spPr>
          <p:style>
            <a:lnRef idx="1">
              <a:schemeClr val="accent1"/>
            </a:lnRef>
            <a:fillRef idx="0">
              <a:schemeClr val="accent1"/>
            </a:fillRef>
            <a:effectRef idx="0">
              <a:schemeClr val="accent1"/>
            </a:effectRef>
            <a:fontRef idx="minor">
              <a:schemeClr val="tx1"/>
            </a:fontRef>
          </p:style>
        </p:cxnSp>
        <p:cxnSp>
          <p:nvCxnSpPr>
            <p:cNvPr id="173" name="Connettore 1 172"/>
            <p:cNvCxnSpPr/>
            <p:nvPr/>
          </p:nvCxnSpPr>
          <p:spPr>
            <a:xfrm flipV="1">
              <a:off x="2969710" y="4045626"/>
              <a:ext cx="201600" cy="0"/>
            </a:xfrm>
            <a:prstGeom prst="line">
              <a:avLst/>
            </a:prstGeom>
            <a:solidFill>
              <a:schemeClr val="accent1"/>
            </a:solidFill>
            <a:ln>
              <a:solidFill>
                <a:srgbClr val="FF0000">
                  <a:alpha val="60000"/>
                </a:srgbClr>
              </a:solidFill>
            </a:ln>
          </p:spPr>
          <p:style>
            <a:lnRef idx="1">
              <a:schemeClr val="accent1"/>
            </a:lnRef>
            <a:fillRef idx="0">
              <a:schemeClr val="accent1"/>
            </a:fillRef>
            <a:effectRef idx="0">
              <a:schemeClr val="accent1"/>
            </a:effectRef>
            <a:fontRef idx="minor">
              <a:schemeClr val="tx1"/>
            </a:fontRef>
          </p:style>
        </p:cxnSp>
        <p:cxnSp>
          <p:nvCxnSpPr>
            <p:cNvPr id="174" name="Connettore 1 173"/>
            <p:cNvCxnSpPr/>
            <p:nvPr/>
          </p:nvCxnSpPr>
          <p:spPr>
            <a:xfrm flipV="1">
              <a:off x="3173829" y="3239830"/>
              <a:ext cx="0" cy="810000"/>
            </a:xfrm>
            <a:prstGeom prst="line">
              <a:avLst/>
            </a:prstGeom>
            <a:solidFill>
              <a:schemeClr val="accent1"/>
            </a:solidFill>
            <a:ln>
              <a:solidFill>
                <a:srgbClr val="FF0000">
                  <a:alpha val="60000"/>
                </a:srgbClr>
              </a:solidFill>
            </a:ln>
          </p:spPr>
          <p:style>
            <a:lnRef idx="1">
              <a:schemeClr val="accent1"/>
            </a:lnRef>
            <a:fillRef idx="0">
              <a:schemeClr val="accent1"/>
            </a:fillRef>
            <a:effectRef idx="0">
              <a:schemeClr val="accent1"/>
            </a:effectRef>
            <a:fontRef idx="minor">
              <a:schemeClr val="tx1"/>
            </a:fontRef>
          </p:style>
        </p:cxnSp>
        <p:cxnSp>
          <p:nvCxnSpPr>
            <p:cNvPr id="175" name="Connettore 1 174"/>
            <p:cNvCxnSpPr/>
            <p:nvPr/>
          </p:nvCxnSpPr>
          <p:spPr>
            <a:xfrm flipV="1">
              <a:off x="3096465" y="3434849"/>
              <a:ext cx="0" cy="550800"/>
            </a:xfrm>
            <a:prstGeom prst="line">
              <a:avLst/>
            </a:prstGeom>
            <a:solidFill>
              <a:schemeClr val="accent1"/>
            </a:solidFill>
            <a:ln>
              <a:solidFill>
                <a:srgbClr val="FF0000">
                  <a:alpha val="60000"/>
                </a:srgbClr>
              </a:solidFill>
            </a:ln>
          </p:spPr>
          <p:style>
            <a:lnRef idx="1">
              <a:schemeClr val="accent1"/>
            </a:lnRef>
            <a:fillRef idx="0">
              <a:schemeClr val="accent1"/>
            </a:fillRef>
            <a:effectRef idx="0">
              <a:schemeClr val="accent1"/>
            </a:effectRef>
            <a:fontRef idx="minor">
              <a:schemeClr val="tx1"/>
            </a:fontRef>
          </p:style>
        </p:cxnSp>
        <p:cxnSp>
          <p:nvCxnSpPr>
            <p:cNvPr id="176" name="Connettore 1 175"/>
            <p:cNvCxnSpPr/>
            <p:nvPr/>
          </p:nvCxnSpPr>
          <p:spPr>
            <a:xfrm flipH="1" flipV="1">
              <a:off x="2964948" y="3981917"/>
              <a:ext cx="126000" cy="0"/>
            </a:xfrm>
            <a:prstGeom prst="line">
              <a:avLst/>
            </a:prstGeom>
            <a:solidFill>
              <a:schemeClr val="accent1"/>
            </a:solidFill>
            <a:ln>
              <a:solidFill>
                <a:srgbClr val="FF0000">
                  <a:alpha val="60000"/>
                </a:srgbClr>
              </a:solidFill>
            </a:ln>
          </p:spPr>
          <p:style>
            <a:lnRef idx="1">
              <a:schemeClr val="accent1"/>
            </a:lnRef>
            <a:fillRef idx="0">
              <a:schemeClr val="accent1"/>
            </a:fillRef>
            <a:effectRef idx="0">
              <a:schemeClr val="accent1"/>
            </a:effectRef>
            <a:fontRef idx="minor">
              <a:schemeClr val="tx1"/>
            </a:fontRef>
          </p:style>
        </p:cxnSp>
        <p:cxnSp>
          <p:nvCxnSpPr>
            <p:cNvPr id="177" name="Connettore 1 176"/>
            <p:cNvCxnSpPr/>
            <p:nvPr/>
          </p:nvCxnSpPr>
          <p:spPr>
            <a:xfrm flipH="1" flipV="1">
              <a:off x="3089916" y="3434425"/>
              <a:ext cx="57600" cy="0"/>
            </a:xfrm>
            <a:prstGeom prst="line">
              <a:avLst/>
            </a:prstGeom>
            <a:solidFill>
              <a:schemeClr val="accent1"/>
            </a:solidFill>
            <a:ln>
              <a:solidFill>
                <a:srgbClr val="FF0000">
                  <a:alpha val="60000"/>
                </a:srgbClr>
              </a:solidFill>
            </a:ln>
          </p:spPr>
          <p:style>
            <a:lnRef idx="1">
              <a:schemeClr val="accent1"/>
            </a:lnRef>
            <a:fillRef idx="0">
              <a:schemeClr val="accent1"/>
            </a:fillRef>
            <a:effectRef idx="0">
              <a:schemeClr val="accent1"/>
            </a:effectRef>
            <a:fontRef idx="minor">
              <a:schemeClr val="tx1"/>
            </a:fontRef>
          </p:style>
        </p:cxnSp>
        <p:cxnSp>
          <p:nvCxnSpPr>
            <p:cNvPr id="178" name="Connettore 1 177"/>
            <p:cNvCxnSpPr/>
            <p:nvPr/>
          </p:nvCxnSpPr>
          <p:spPr>
            <a:xfrm>
              <a:off x="3150019" y="3242211"/>
              <a:ext cx="0" cy="198000"/>
            </a:xfrm>
            <a:prstGeom prst="line">
              <a:avLst/>
            </a:prstGeom>
            <a:solidFill>
              <a:schemeClr val="accent1"/>
            </a:solidFill>
            <a:ln>
              <a:solidFill>
                <a:srgbClr val="FF0000">
                  <a:alpha val="60000"/>
                </a:srgbClr>
              </a:solidFill>
            </a:ln>
          </p:spPr>
          <p:style>
            <a:lnRef idx="1">
              <a:schemeClr val="accent1"/>
            </a:lnRef>
            <a:fillRef idx="0">
              <a:schemeClr val="accent1"/>
            </a:fillRef>
            <a:effectRef idx="0">
              <a:schemeClr val="accent1"/>
            </a:effectRef>
            <a:fontRef idx="minor">
              <a:schemeClr val="tx1"/>
            </a:fontRef>
          </p:style>
        </p:cxnSp>
        <p:cxnSp>
          <p:nvCxnSpPr>
            <p:cNvPr id="179" name="Connettore 1 178"/>
            <p:cNvCxnSpPr/>
            <p:nvPr/>
          </p:nvCxnSpPr>
          <p:spPr>
            <a:xfrm>
              <a:off x="3145257" y="3230306"/>
              <a:ext cx="1083600" cy="10800"/>
            </a:xfrm>
            <a:prstGeom prst="line">
              <a:avLst/>
            </a:prstGeom>
            <a:solidFill>
              <a:schemeClr val="accent1"/>
            </a:solidFill>
            <a:ln>
              <a:solidFill>
                <a:srgbClr val="FF0000">
                  <a:alpha val="60000"/>
                </a:srgbClr>
              </a:solidFill>
            </a:ln>
          </p:spPr>
          <p:style>
            <a:lnRef idx="1">
              <a:schemeClr val="accent1"/>
            </a:lnRef>
            <a:fillRef idx="0">
              <a:schemeClr val="accent1"/>
            </a:fillRef>
            <a:effectRef idx="0">
              <a:schemeClr val="accent1"/>
            </a:effectRef>
            <a:fontRef idx="minor">
              <a:schemeClr val="tx1"/>
            </a:fontRef>
          </p:style>
        </p:cxnSp>
        <p:cxnSp>
          <p:nvCxnSpPr>
            <p:cNvPr id="180" name="Connettore 1 179"/>
            <p:cNvCxnSpPr/>
            <p:nvPr/>
          </p:nvCxnSpPr>
          <p:spPr>
            <a:xfrm>
              <a:off x="3150019" y="3247552"/>
              <a:ext cx="1080000" cy="10800"/>
            </a:xfrm>
            <a:prstGeom prst="line">
              <a:avLst/>
            </a:prstGeom>
            <a:solidFill>
              <a:schemeClr val="accent1"/>
            </a:solidFill>
            <a:ln>
              <a:solidFill>
                <a:srgbClr val="FF0000">
                  <a:alpha val="60000"/>
                </a:srgbClr>
              </a:solidFill>
            </a:ln>
          </p:spPr>
          <p:style>
            <a:lnRef idx="1">
              <a:schemeClr val="accent1"/>
            </a:lnRef>
            <a:fillRef idx="0">
              <a:schemeClr val="accent1"/>
            </a:fillRef>
            <a:effectRef idx="0">
              <a:schemeClr val="accent1"/>
            </a:effectRef>
            <a:fontRef idx="minor">
              <a:schemeClr val="tx1"/>
            </a:fontRef>
          </p:style>
        </p:cxnSp>
        <p:sp>
          <p:nvSpPr>
            <p:cNvPr id="181" name="Arco 180"/>
            <p:cNvSpPr/>
            <p:nvPr/>
          </p:nvSpPr>
          <p:spPr>
            <a:xfrm>
              <a:off x="4221663" y="3239830"/>
              <a:ext cx="18000" cy="18000"/>
            </a:xfrm>
            <a:prstGeom prst="arc">
              <a:avLst>
                <a:gd name="adj1" fmla="val 16200000"/>
                <a:gd name="adj2" fmla="val 5559145"/>
              </a:avLst>
            </a:prstGeom>
            <a:noFill/>
            <a:ln>
              <a:solidFill>
                <a:srgbClr val="FF0000">
                  <a:alpha val="60000"/>
                </a:srgb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09" name="Rettangolo 208"/>
            <p:cNvSpPr/>
            <p:nvPr/>
          </p:nvSpPr>
          <p:spPr>
            <a:xfrm>
              <a:off x="2391265" y="3506433"/>
              <a:ext cx="468000" cy="144016"/>
            </a:xfrm>
            <a:prstGeom prst="rect">
              <a:avLst/>
            </a:prstGeom>
            <a:solidFill>
              <a:srgbClr val="92D050">
                <a:alpha val="6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0" name="Rettangolo 209"/>
            <p:cNvSpPr/>
            <p:nvPr/>
          </p:nvSpPr>
          <p:spPr>
            <a:xfrm>
              <a:off x="2543665" y="3649309"/>
              <a:ext cx="135632" cy="54000"/>
            </a:xfrm>
            <a:prstGeom prst="rect">
              <a:avLst/>
            </a:prstGeom>
            <a:solidFill>
              <a:srgbClr val="92D050">
                <a:alpha val="6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1" name="Rettangolo 210"/>
            <p:cNvSpPr/>
            <p:nvPr/>
          </p:nvSpPr>
          <p:spPr>
            <a:xfrm>
              <a:off x="2587663" y="3701028"/>
              <a:ext cx="54000" cy="18000"/>
            </a:xfrm>
            <a:prstGeom prst="rect">
              <a:avLst/>
            </a:prstGeom>
            <a:solidFill>
              <a:srgbClr val="92D050">
                <a:alpha val="6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2" name="Rettangolo 211"/>
            <p:cNvSpPr/>
            <p:nvPr/>
          </p:nvSpPr>
          <p:spPr>
            <a:xfrm>
              <a:off x="2606727" y="3717711"/>
              <a:ext cx="18000" cy="86400"/>
            </a:xfrm>
            <a:prstGeom prst="rect">
              <a:avLst/>
            </a:prstGeom>
            <a:solidFill>
              <a:srgbClr val="92D050">
                <a:alpha val="6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3" name="Rettangolo 212"/>
            <p:cNvSpPr/>
            <p:nvPr/>
          </p:nvSpPr>
          <p:spPr>
            <a:xfrm flipV="1">
              <a:off x="2391265" y="3868854"/>
              <a:ext cx="468000" cy="144016"/>
            </a:xfrm>
            <a:prstGeom prst="rect">
              <a:avLst/>
            </a:prstGeom>
            <a:solidFill>
              <a:srgbClr val="92D050">
                <a:alpha val="6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4" name="Rettangolo 213"/>
            <p:cNvSpPr/>
            <p:nvPr/>
          </p:nvSpPr>
          <p:spPr>
            <a:xfrm flipV="1">
              <a:off x="2543665" y="3823137"/>
              <a:ext cx="135632" cy="46800"/>
            </a:xfrm>
            <a:prstGeom prst="rect">
              <a:avLst/>
            </a:prstGeom>
            <a:solidFill>
              <a:srgbClr val="92D050">
                <a:alpha val="6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5" name="Rettangolo 214"/>
            <p:cNvSpPr/>
            <p:nvPr/>
          </p:nvSpPr>
          <p:spPr>
            <a:xfrm flipV="1">
              <a:off x="2587663" y="3805037"/>
              <a:ext cx="54000" cy="18000"/>
            </a:xfrm>
            <a:prstGeom prst="rect">
              <a:avLst/>
            </a:prstGeom>
            <a:solidFill>
              <a:srgbClr val="92D050">
                <a:alpha val="6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 name="Gruppo 227"/>
          <p:cNvGrpSpPr/>
          <p:nvPr/>
        </p:nvGrpSpPr>
        <p:grpSpPr>
          <a:xfrm>
            <a:off x="2388884" y="4468398"/>
            <a:ext cx="1750777" cy="1330217"/>
            <a:chOff x="2388884" y="4468398"/>
            <a:chExt cx="1750777" cy="1330217"/>
          </a:xfrm>
        </p:grpSpPr>
        <p:cxnSp>
          <p:nvCxnSpPr>
            <p:cNvPr id="182" name="Connettore 1 181"/>
            <p:cNvCxnSpPr/>
            <p:nvPr/>
          </p:nvCxnSpPr>
          <p:spPr>
            <a:xfrm flipV="1">
              <a:off x="2680883" y="5529802"/>
              <a:ext cx="0" cy="255600"/>
            </a:xfrm>
            <a:prstGeom prst="line">
              <a:avLst/>
            </a:prstGeom>
            <a:solidFill>
              <a:schemeClr val="accent1"/>
            </a:solidFill>
            <a:ln>
              <a:solidFill>
                <a:srgbClr val="FF0000">
                  <a:alpha val="60000"/>
                </a:srgbClr>
              </a:solidFill>
            </a:ln>
          </p:spPr>
          <p:style>
            <a:lnRef idx="1">
              <a:schemeClr val="accent1"/>
            </a:lnRef>
            <a:fillRef idx="0">
              <a:schemeClr val="accent1"/>
            </a:fillRef>
            <a:effectRef idx="0">
              <a:schemeClr val="accent1"/>
            </a:effectRef>
            <a:fontRef idx="minor">
              <a:schemeClr val="tx1"/>
            </a:fontRef>
          </p:style>
        </p:cxnSp>
        <p:cxnSp>
          <p:nvCxnSpPr>
            <p:cNvPr id="183" name="Connettore 1 182"/>
            <p:cNvCxnSpPr/>
            <p:nvPr/>
          </p:nvCxnSpPr>
          <p:spPr>
            <a:xfrm flipH="1" flipV="1">
              <a:off x="2918336" y="5726615"/>
              <a:ext cx="0" cy="72000"/>
            </a:xfrm>
            <a:prstGeom prst="line">
              <a:avLst/>
            </a:prstGeom>
            <a:solidFill>
              <a:schemeClr val="accent1"/>
            </a:solidFill>
            <a:ln>
              <a:solidFill>
                <a:srgbClr val="FF0000">
                  <a:alpha val="62000"/>
                </a:srgbClr>
              </a:solidFill>
            </a:ln>
          </p:spPr>
          <p:style>
            <a:lnRef idx="1">
              <a:schemeClr val="accent1"/>
            </a:lnRef>
            <a:fillRef idx="0">
              <a:schemeClr val="accent1"/>
            </a:fillRef>
            <a:effectRef idx="0">
              <a:schemeClr val="accent1"/>
            </a:effectRef>
            <a:fontRef idx="minor">
              <a:schemeClr val="tx1"/>
            </a:fontRef>
          </p:style>
        </p:cxnSp>
        <p:cxnSp>
          <p:nvCxnSpPr>
            <p:cNvPr id="184" name="Connettore 1 183"/>
            <p:cNvCxnSpPr/>
            <p:nvPr/>
          </p:nvCxnSpPr>
          <p:spPr>
            <a:xfrm flipH="1" flipV="1">
              <a:off x="2920733" y="5527586"/>
              <a:ext cx="0" cy="118800"/>
            </a:xfrm>
            <a:prstGeom prst="line">
              <a:avLst/>
            </a:prstGeom>
            <a:solidFill>
              <a:schemeClr val="accent1"/>
            </a:solidFill>
            <a:ln>
              <a:solidFill>
                <a:srgbClr val="FF0000">
                  <a:alpha val="62000"/>
                </a:srgbClr>
              </a:solidFill>
            </a:ln>
          </p:spPr>
          <p:style>
            <a:lnRef idx="1">
              <a:schemeClr val="accent1"/>
            </a:lnRef>
            <a:fillRef idx="0">
              <a:schemeClr val="accent1"/>
            </a:fillRef>
            <a:effectRef idx="0">
              <a:schemeClr val="accent1"/>
            </a:effectRef>
            <a:fontRef idx="minor">
              <a:schemeClr val="tx1"/>
            </a:fontRef>
          </p:style>
        </p:cxnSp>
        <p:cxnSp>
          <p:nvCxnSpPr>
            <p:cNvPr id="185" name="Connettore 1 184"/>
            <p:cNvCxnSpPr/>
            <p:nvPr/>
          </p:nvCxnSpPr>
          <p:spPr>
            <a:xfrm flipV="1">
              <a:off x="2678502" y="5529802"/>
              <a:ext cx="241200" cy="0"/>
            </a:xfrm>
            <a:prstGeom prst="line">
              <a:avLst/>
            </a:prstGeom>
            <a:solidFill>
              <a:schemeClr val="accent1"/>
            </a:solidFill>
            <a:ln>
              <a:solidFill>
                <a:srgbClr val="FF0000">
                  <a:alpha val="60000"/>
                </a:srgbClr>
              </a:solidFill>
            </a:ln>
          </p:spPr>
          <p:style>
            <a:lnRef idx="1">
              <a:schemeClr val="accent1"/>
            </a:lnRef>
            <a:fillRef idx="0">
              <a:schemeClr val="accent1"/>
            </a:fillRef>
            <a:effectRef idx="0">
              <a:schemeClr val="accent1"/>
            </a:effectRef>
            <a:fontRef idx="minor">
              <a:schemeClr val="tx1"/>
            </a:fontRef>
          </p:style>
        </p:cxnSp>
        <p:cxnSp>
          <p:nvCxnSpPr>
            <p:cNvPr id="186" name="Connettore 1 185"/>
            <p:cNvCxnSpPr/>
            <p:nvPr/>
          </p:nvCxnSpPr>
          <p:spPr>
            <a:xfrm flipV="1">
              <a:off x="2676916" y="5794022"/>
              <a:ext cx="241200" cy="0"/>
            </a:xfrm>
            <a:prstGeom prst="line">
              <a:avLst/>
            </a:prstGeom>
            <a:solidFill>
              <a:schemeClr val="accent1"/>
            </a:solidFill>
            <a:ln>
              <a:solidFill>
                <a:srgbClr val="FF0000">
                  <a:alpha val="60000"/>
                </a:srgbClr>
              </a:solidFill>
            </a:ln>
          </p:spPr>
          <p:style>
            <a:lnRef idx="1">
              <a:schemeClr val="accent1"/>
            </a:lnRef>
            <a:fillRef idx="0">
              <a:schemeClr val="accent1"/>
            </a:fillRef>
            <a:effectRef idx="0">
              <a:schemeClr val="accent1"/>
            </a:effectRef>
            <a:fontRef idx="minor">
              <a:schemeClr val="tx1"/>
            </a:fontRef>
          </p:style>
        </p:cxnSp>
        <p:cxnSp>
          <p:nvCxnSpPr>
            <p:cNvPr id="187" name="Connettore 1 186"/>
            <p:cNvCxnSpPr/>
            <p:nvPr/>
          </p:nvCxnSpPr>
          <p:spPr>
            <a:xfrm flipV="1">
              <a:off x="2913574" y="5722016"/>
              <a:ext cx="198000" cy="0"/>
            </a:xfrm>
            <a:prstGeom prst="line">
              <a:avLst/>
            </a:prstGeom>
            <a:solidFill>
              <a:schemeClr val="accent1"/>
            </a:solidFill>
            <a:ln>
              <a:solidFill>
                <a:srgbClr val="FF0000">
                  <a:alpha val="60000"/>
                </a:srgbClr>
              </a:solidFill>
            </a:ln>
          </p:spPr>
          <p:style>
            <a:lnRef idx="1">
              <a:schemeClr val="accent1"/>
            </a:lnRef>
            <a:fillRef idx="0">
              <a:schemeClr val="accent1"/>
            </a:fillRef>
            <a:effectRef idx="0">
              <a:schemeClr val="accent1"/>
            </a:effectRef>
            <a:fontRef idx="minor">
              <a:schemeClr val="tx1"/>
            </a:fontRef>
          </p:style>
        </p:cxnSp>
        <p:cxnSp>
          <p:nvCxnSpPr>
            <p:cNvPr id="188" name="Connettore 1 187"/>
            <p:cNvCxnSpPr/>
            <p:nvPr/>
          </p:nvCxnSpPr>
          <p:spPr>
            <a:xfrm flipV="1">
              <a:off x="3115312" y="5478093"/>
              <a:ext cx="0" cy="252000"/>
            </a:xfrm>
            <a:prstGeom prst="line">
              <a:avLst/>
            </a:prstGeom>
            <a:solidFill>
              <a:schemeClr val="accent1"/>
            </a:solidFill>
            <a:ln>
              <a:solidFill>
                <a:srgbClr val="FF0000">
                  <a:alpha val="60000"/>
                </a:srgbClr>
              </a:solidFill>
            </a:ln>
          </p:spPr>
          <p:style>
            <a:lnRef idx="1">
              <a:schemeClr val="accent1"/>
            </a:lnRef>
            <a:fillRef idx="0">
              <a:schemeClr val="accent1"/>
            </a:fillRef>
            <a:effectRef idx="0">
              <a:schemeClr val="accent1"/>
            </a:effectRef>
            <a:fontRef idx="minor">
              <a:schemeClr val="tx1"/>
            </a:fontRef>
          </p:style>
        </p:cxnSp>
        <p:cxnSp>
          <p:nvCxnSpPr>
            <p:cNvPr id="189" name="Connettore 1 188"/>
            <p:cNvCxnSpPr/>
            <p:nvPr/>
          </p:nvCxnSpPr>
          <p:spPr>
            <a:xfrm flipV="1">
              <a:off x="3088543" y="5473323"/>
              <a:ext cx="0" cy="180000"/>
            </a:xfrm>
            <a:prstGeom prst="line">
              <a:avLst/>
            </a:prstGeom>
            <a:solidFill>
              <a:schemeClr val="accent1"/>
            </a:solidFill>
            <a:ln>
              <a:solidFill>
                <a:srgbClr val="FF0000">
                  <a:alpha val="60000"/>
                </a:srgbClr>
              </a:solidFill>
            </a:ln>
          </p:spPr>
          <p:style>
            <a:lnRef idx="1">
              <a:schemeClr val="accent1"/>
            </a:lnRef>
            <a:fillRef idx="0">
              <a:schemeClr val="accent1"/>
            </a:fillRef>
            <a:effectRef idx="0">
              <a:schemeClr val="accent1"/>
            </a:effectRef>
            <a:fontRef idx="minor">
              <a:schemeClr val="tx1"/>
            </a:fontRef>
          </p:style>
        </p:cxnSp>
        <p:cxnSp>
          <p:nvCxnSpPr>
            <p:cNvPr id="190" name="Connettore 1 189"/>
            <p:cNvCxnSpPr/>
            <p:nvPr/>
          </p:nvCxnSpPr>
          <p:spPr>
            <a:xfrm flipH="1" flipV="1">
              <a:off x="2915955" y="5652389"/>
              <a:ext cx="176400" cy="0"/>
            </a:xfrm>
            <a:prstGeom prst="line">
              <a:avLst/>
            </a:prstGeom>
            <a:solidFill>
              <a:schemeClr val="accent1"/>
            </a:solidFill>
            <a:ln>
              <a:solidFill>
                <a:srgbClr val="FF0000">
                  <a:alpha val="60000"/>
                </a:srgbClr>
              </a:solidFill>
            </a:ln>
          </p:spPr>
          <p:style>
            <a:lnRef idx="1">
              <a:schemeClr val="accent1"/>
            </a:lnRef>
            <a:fillRef idx="0">
              <a:schemeClr val="accent1"/>
            </a:fillRef>
            <a:effectRef idx="0">
              <a:schemeClr val="accent1"/>
            </a:effectRef>
            <a:fontRef idx="minor">
              <a:schemeClr val="tx1"/>
            </a:fontRef>
          </p:style>
        </p:cxnSp>
        <p:cxnSp>
          <p:nvCxnSpPr>
            <p:cNvPr id="191" name="Connettore 1 190"/>
            <p:cNvCxnSpPr/>
            <p:nvPr/>
          </p:nvCxnSpPr>
          <p:spPr>
            <a:xfrm>
              <a:off x="2664216" y="4471111"/>
              <a:ext cx="0" cy="270000"/>
            </a:xfrm>
            <a:prstGeom prst="line">
              <a:avLst/>
            </a:prstGeom>
            <a:solidFill>
              <a:schemeClr val="accent1"/>
            </a:solidFill>
            <a:ln w="12700">
              <a:solidFill>
                <a:srgbClr val="FF0000">
                  <a:alpha val="60000"/>
                </a:srgbClr>
              </a:solidFill>
            </a:ln>
          </p:spPr>
          <p:style>
            <a:lnRef idx="1">
              <a:schemeClr val="accent1"/>
            </a:lnRef>
            <a:fillRef idx="0">
              <a:schemeClr val="accent1"/>
            </a:fillRef>
            <a:effectRef idx="0">
              <a:schemeClr val="accent1"/>
            </a:effectRef>
            <a:fontRef idx="minor">
              <a:schemeClr val="tx1"/>
            </a:fontRef>
          </p:style>
        </p:cxnSp>
        <p:cxnSp>
          <p:nvCxnSpPr>
            <p:cNvPr id="192" name="Connettore 1 191"/>
            <p:cNvCxnSpPr/>
            <p:nvPr/>
          </p:nvCxnSpPr>
          <p:spPr>
            <a:xfrm flipH="1">
              <a:off x="2915361" y="4725540"/>
              <a:ext cx="0" cy="18000"/>
            </a:xfrm>
            <a:prstGeom prst="line">
              <a:avLst/>
            </a:prstGeom>
            <a:solidFill>
              <a:schemeClr val="accent1"/>
            </a:solidFill>
            <a:ln w="12700">
              <a:solidFill>
                <a:srgbClr val="FF0000">
                  <a:alpha val="25000"/>
                </a:srgbClr>
              </a:solidFill>
            </a:ln>
          </p:spPr>
          <p:style>
            <a:lnRef idx="1">
              <a:schemeClr val="accent1"/>
            </a:lnRef>
            <a:fillRef idx="0">
              <a:schemeClr val="accent1"/>
            </a:fillRef>
            <a:effectRef idx="0">
              <a:schemeClr val="accent1"/>
            </a:effectRef>
            <a:fontRef idx="minor">
              <a:schemeClr val="tx1"/>
            </a:fontRef>
          </p:style>
        </p:cxnSp>
        <p:cxnSp>
          <p:nvCxnSpPr>
            <p:cNvPr id="193" name="Connettore 1 192"/>
            <p:cNvCxnSpPr/>
            <p:nvPr/>
          </p:nvCxnSpPr>
          <p:spPr>
            <a:xfrm flipH="1">
              <a:off x="2922520" y="4468398"/>
              <a:ext cx="0" cy="187200"/>
            </a:xfrm>
            <a:prstGeom prst="line">
              <a:avLst/>
            </a:prstGeom>
            <a:solidFill>
              <a:schemeClr val="accent1"/>
            </a:solidFill>
            <a:ln w="12700">
              <a:solidFill>
                <a:srgbClr val="FF0000">
                  <a:alpha val="62000"/>
                </a:srgbClr>
              </a:solidFill>
            </a:ln>
          </p:spPr>
          <p:style>
            <a:lnRef idx="1">
              <a:schemeClr val="accent1"/>
            </a:lnRef>
            <a:fillRef idx="0">
              <a:schemeClr val="accent1"/>
            </a:fillRef>
            <a:effectRef idx="0">
              <a:schemeClr val="accent1"/>
            </a:effectRef>
            <a:fontRef idx="minor">
              <a:schemeClr val="tx1"/>
            </a:fontRef>
          </p:style>
        </p:cxnSp>
        <p:cxnSp>
          <p:nvCxnSpPr>
            <p:cNvPr id="194" name="Connettore 1 193"/>
            <p:cNvCxnSpPr/>
            <p:nvPr/>
          </p:nvCxnSpPr>
          <p:spPr>
            <a:xfrm>
              <a:off x="2658860" y="4473508"/>
              <a:ext cx="262800" cy="0"/>
            </a:xfrm>
            <a:prstGeom prst="line">
              <a:avLst/>
            </a:prstGeom>
            <a:solidFill>
              <a:schemeClr val="accent1"/>
            </a:solidFill>
            <a:ln w="12700">
              <a:solidFill>
                <a:srgbClr val="FF0000">
                  <a:alpha val="60000"/>
                </a:srgbClr>
              </a:solidFill>
            </a:ln>
          </p:spPr>
          <p:style>
            <a:lnRef idx="1">
              <a:schemeClr val="accent1"/>
            </a:lnRef>
            <a:fillRef idx="0">
              <a:schemeClr val="accent1"/>
            </a:fillRef>
            <a:effectRef idx="0">
              <a:schemeClr val="accent1"/>
            </a:effectRef>
            <a:fontRef idx="minor">
              <a:schemeClr val="tx1"/>
            </a:fontRef>
          </p:style>
        </p:cxnSp>
        <p:cxnSp>
          <p:nvCxnSpPr>
            <p:cNvPr id="195" name="Connettore 1 194"/>
            <p:cNvCxnSpPr/>
            <p:nvPr/>
          </p:nvCxnSpPr>
          <p:spPr>
            <a:xfrm>
              <a:off x="2663622" y="4742492"/>
              <a:ext cx="252000" cy="0"/>
            </a:xfrm>
            <a:prstGeom prst="line">
              <a:avLst/>
            </a:prstGeom>
            <a:solidFill>
              <a:schemeClr val="accent1"/>
            </a:solidFill>
            <a:ln w="12700">
              <a:solidFill>
                <a:srgbClr val="FF0000">
                  <a:alpha val="60000"/>
                </a:srgbClr>
              </a:solidFill>
            </a:ln>
          </p:spPr>
          <p:style>
            <a:lnRef idx="1">
              <a:schemeClr val="accent1"/>
            </a:lnRef>
            <a:fillRef idx="0">
              <a:schemeClr val="accent1"/>
            </a:fillRef>
            <a:effectRef idx="0">
              <a:schemeClr val="accent1"/>
            </a:effectRef>
            <a:fontRef idx="minor">
              <a:schemeClr val="tx1"/>
            </a:fontRef>
          </p:style>
        </p:cxnSp>
        <p:cxnSp>
          <p:nvCxnSpPr>
            <p:cNvPr id="196" name="Connettore 1 195"/>
            <p:cNvCxnSpPr/>
            <p:nvPr/>
          </p:nvCxnSpPr>
          <p:spPr>
            <a:xfrm>
              <a:off x="2915955" y="4661522"/>
              <a:ext cx="201600" cy="0"/>
            </a:xfrm>
            <a:prstGeom prst="line">
              <a:avLst/>
            </a:prstGeom>
            <a:solidFill>
              <a:schemeClr val="accent1"/>
            </a:solidFill>
            <a:ln>
              <a:solidFill>
                <a:srgbClr val="FF0000">
                  <a:alpha val="60000"/>
                </a:srgbClr>
              </a:solidFill>
            </a:ln>
          </p:spPr>
          <p:style>
            <a:lnRef idx="1">
              <a:schemeClr val="accent1"/>
            </a:lnRef>
            <a:fillRef idx="0">
              <a:schemeClr val="accent1"/>
            </a:fillRef>
            <a:effectRef idx="0">
              <a:schemeClr val="accent1"/>
            </a:effectRef>
            <a:fontRef idx="minor">
              <a:schemeClr val="tx1"/>
            </a:fontRef>
          </p:style>
        </p:cxnSp>
        <p:cxnSp>
          <p:nvCxnSpPr>
            <p:cNvPr id="197" name="Connettore 1 196"/>
            <p:cNvCxnSpPr/>
            <p:nvPr/>
          </p:nvCxnSpPr>
          <p:spPr>
            <a:xfrm>
              <a:off x="3112931" y="4658472"/>
              <a:ext cx="0" cy="802800"/>
            </a:xfrm>
            <a:prstGeom prst="line">
              <a:avLst/>
            </a:prstGeom>
            <a:solidFill>
              <a:schemeClr val="accent1"/>
            </a:solidFill>
            <a:ln>
              <a:solidFill>
                <a:srgbClr val="FF0000">
                  <a:alpha val="60000"/>
                </a:srgbClr>
              </a:solidFill>
            </a:ln>
          </p:spPr>
          <p:style>
            <a:lnRef idx="1">
              <a:schemeClr val="accent1"/>
            </a:lnRef>
            <a:fillRef idx="0">
              <a:schemeClr val="accent1"/>
            </a:fillRef>
            <a:effectRef idx="0">
              <a:schemeClr val="accent1"/>
            </a:effectRef>
            <a:fontRef idx="minor">
              <a:schemeClr val="tx1"/>
            </a:fontRef>
          </p:style>
        </p:cxnSp>
        <p:cxnSp>
          <p:nvCxnSpPr>
            <p:cNvPr id="198" name="Connettore 1 197"/>
            <p:cNvCxnSpPr/>
            <p:nvPr/>
          </p:nvCxnSpPr>
          <p:spPr>
            <a:xfrm>
              <a:off x="3035567" y="4723880"/>
              <a:ext cx="0" cy="540000"/>
            </a:xfrm>
            <a:prstGeom prst="line">
              <a:avLst/>
            </a:prstGeom>
            <a:solidFill>
              <a:schemeClr val="accent1"/>
            </a:solidFill>
            <a:ln w="12700">
              <a:solidFill>
                <a:srgbClr val="FF0000">
                  <a:alpha val="62000"/>
                </a:srgbClr>
              </a:solidFill>
            </a:ln>
          </p:spPr>
          <p:style>
            <a:lnRef idx="1">
              <a:schemeClr val="accent1"/>
            </a:lnRef>
            <a:fillRef idx="0">
              <a:schemeClr val="accent1"/>
            </a:fillRef>
            <a:effectRef idx="0">
              <a:schemeClr val="accent1"/>
            </a:effectRef>
            <a:fontRef idx="minor">
              <a:schemeClr val="tx1"/>
            </a:fontRef>
          </p:style>
        </p:cxnSp>
        <p:cxnSp>
          <p:nvCxnSpPr>
            <p:cNvPr id="199" name="Connettore 1 198"/>
            <p:cNvCxnSpPr/>
            <p:nvPr/>
          </p:nvCxnSpPr>
          <p:spPr>
            <a:xfrm flipH="1">
              <a:off x="2911193" y="4722850"/>
              <a:ext cx="126000" cy="0"/>
            </a:xfrm>
            <a:prstGeom prst="line">
              <a:avLst/>
            </a:prstGeom>
            <a:solidFill>
              <a:schemeClr val="accent1"/>
            </a:solidFill>
            <a:ln w="12700">
              <a:solidFill>
                <a:srgbClr val="FF0000">
                  <a:alpha val="60000"/>
                </a:srgbClr>
              </a:solidFill>
            </a:ln>
          </p:spPr>
          <p:style>
            <a:lnRef idx="1">
              <a:schemeClr val="accent1"/>
            </a:lnRef>
            <a:fillRef idx="0">
              <a:schemeClr val="accent1"/>
            </a:fillRef>
            <a:effectRef idx="0">
              <a:schemeClr val="accent1"/>
            </a:effectRef>
            <a:fontRef idx="minor">
              <a:schemeClr val="tx1"/>
            </a:fontRef>
          </p:style>
        </p:cxnSp>
        <p:cxnSp>
          <p:nvCxnSpPr>
            <p:cNvPr id="200" name="Connettore 1 199"/>
            <p:cNvCxnSpPr/>
            <p:nvPr/>
          </p:nvCxnSpPr>
          <p:spPr>
            <a:xfrm flipH="1">
              <a:off x="3029018" y="5260818"/>
              <a:ext cx="57600" cy="0"/>
            </a:xfrm>
            <a:prstGeom prst="line">
              <a:avLst/>
            </a:prstGeom>
            <a:solidFill>
              <a:schemeClr val="accent1"/>
            </a:solidFill>
            <a:ln>
              <a:solidFill>
                <a:srgbClr val="FF0000">
                  <a:alpha val="62000"/>
                </a:srgbClr>
              </a:solidFill>
            </a:ln>
          </p:spPr>
          <p:style>
            <a:lnRef idx="1">
              <a:schemeClr val="accent1"/>
            </a:lnRef>
            <a:fillRef idx="0">
              <a:schemeClr val="accent1"/>
            </a:fillRef>
            <a:effectRef idx="0">
              <a:schemeClr val="accent1"/>
            </a:effectRef>
            <a:fontRef idx="minor">
              <a:schemeClr val="tx1"/>
            </a:fontRef>
          </p:style>
        </p:cxnSp>
        <p:cxnSp>
          <p:nvCxnSpPr>
            <p:cNvPr id="201" name="Connettore 1 200"/>
            <p:cNvCxnSpPr/>
            <p:nvPr/>
          </p:nvCxnSpPr>
          <p:spPr>
            <a:xfrm flipV="1">
              <a:off x="3089121" y="5257413"/>
              <a:ext cx="0" cy="194400"/>
            </a:xfrm>
            <a:prstGeom prst="line">
              <a:avLst/>
            </a:prstGeom>
            <a:solidFill>
              <a:schemeClr val="accent1"/>
            </a:solidFill>
            <a:ln>
              <a:solidFill>
                <a:srgbClr val="FF0000">
                  <a:alpha val="60000"/>
                </a:srgbClr>
              </a:solidFill>
            </a:ln>
          </p:spPr>
          <p:style>
            <a:lnRef idx="1">
              <a:schemeClr val="accent1"/>
            </a:lnRef>
            <a:fillRef idx="0">
              <a:schemeClr val="accent1"/>
            </a:fillRef>
            <a:effectRef idx="0">
              <a:schemeClr val="accent1"/>
            </a:effectRef>
            <a:fontRef idx="minor">
              <a:schemeClr val="tx1"/>
            </a:fontRef>
          </p:style>
        </p:cxnSp>
        <p:cxnSp>
          <p:nvCxnSpPr>
            <p:cNvPr id="202" name="Connettore 1 201"/>
            <p:cNvCxnSpPr/>
            <p:nvPr/>
          </p:nvCxnSpPr>
          <p:spPr>
            <a:xfrm flipH="1" flipV="1">
              <a:off x="3086740" y="5477947"/>
              <a:ext cx="1044000" cy="10800"/>
            </a:xfrm>
            <a:prstGeom prst="line">
              <a:avLst/>
            </a:prstGeom>
            <a:solidFill>
              <a:schemeClr val="accent1"/>
            </a:solidFill>
            <a:ln>
              <a:solidFill>
                <a:srgbClr val="FF0000">
                  <a:alpha val="60000"/>
                </a:srgbClr>
              </a:solidFill>
            </a:ln>
          </p:spPr>
          <p:style>
            <a:lnRef idx="1">
              <a:schemeClr val="accent1"/>
            </a:lnRef>
            <a:fillRef idx="0">
              <a:schemeClr val="accent1"/>
            </a:fillRef>
            <a:effectRef idx="0">
              <a:schemeClr val="accent1"/>
            </a:effectRef>
            <a:fontRef idx="minor">
              <a:schemeClr val="tx1"/>
            </a:fontRef>
          </p:style>
        </p:cxnSp>
        <p:cxnSp>
          <p:nvCxnSpPr>
            <p:cNvPr id="203" name="Connettore 1 202"/>
            <p:cNvCxnSpPr/>
            <p:nvPr/>
          </p:nvCxnSpPr>
          <p:spPr>
            <a:xfrm flipH="1" flipV="1">
              <a:off x="3086740" y="5460701"/>
              <a:ext cx="1044000" cy="10800"/>
            </a:xfrm>
            <a:prstGeom prst="line">
              <a:avLst/>
            </a:prstGeom>
            <a:solidFill>
              <a:schemeClr val="accent1"/>
            </a:solidFill>
            <a:ln>
              <a:solidFill>
                <a:srgbClr val="FF0000">
                  <a:alpha val="60000"/>
                </a:srgbClr>
              </a:solidFill>
            </a:ln>
          </p:spPr>
          <p:style>
            <a:lnRef idx="1">
              <a:schemeClr val="accent1"/>
            </a:lnRef>
            <a:fillRef idx="0">
              <a:schemeClr val="accent1"/>
            </a:fillRef>
            <a:effectRef idx="0">
              <a:schemeClr val="accent1"/>
            </a:effectRef>
            <a:fontRef idx="minor">
              <a:schemeClr val="tx1"/>
            </a:fontRef>
          </p:style>
        </p:cxnSp>
        <p:sp>
          <p:nvSpPr>
            <p:cNvPr id="204" name="Arco 203"/>
            <p:cNvSpPr/>
            <p:nvPr/>
          </p:nvSpPr>
          <p:spPr>
            <a:xfrm flipV="1">
              <a:off x="4121661" y="5473128"/>
              <a:ext cx="18000" cy="18000"/>
            </a:xfrm>
            <a:prstGeom prst="arc">
              <a:avLst>
                <a:gd name="adj1" fmla="val 16200000"/>
                <a:gd name="adj2" fmla="val 5559145"/>
              </a:avLst>
            </a:prstGeom>
            <a:noFill/>
            <a:ln>
              <a:solidFill>
                <a:srgbClr val="FF0000">
                  <a:alpha val="60000"/>
                </a:srgb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16" name="Rettangolo 215"/>
            <p:cNvSpPr/>
            <p:nvPr/>
          </p:nvSpPr>
          <p:spPr>
            <a:xfrm>
              <a:off x="2388884" y="4632370"/>
              <a:ext cx="396000" cy="144016"/>
            </a:xfrm>
            <a:prstGeom prst="rect">
              <a:avLst/>
            </a:prstGeom>
            <a:solidFill>
              <a:srgbClr val="92D050">
                <a:alpha val="6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7" name="Rettangolo 216"/>
            <p:cNvSpPr/>
            <p:nvPr/>
          </p:nvSpPr>
          <p:spPr>
            <a:xfrm>
              <a:off x="2496045" y="4775246"/>
              <a:ext cx="135632" cy="54000"/>
            </a:xfrm>
            <a:prstGeom prst="rect">
              <a:avLst/>
            </a:prstGeom>
            <a:solidFill>
              <a:srgbClr val="92D050">
                <a:alpha val="6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8" name="Rettangolo 217"/>
            <p:cNvSpPr/>
            <p:nvPr/>
          </p:nvSpPr>
          <p:spPr>
            <a:xfrm>
              <a:off x="2540043" y="4826965"/>
              <a:ext cx="54000" cy="18000"/>
            </a:xfrm>
            <a:prstGeom prst="rect">
              <a:avLst/>
            </a:prstGeom>
            <a:solidFill>
              <a:srgbClr val="92D050">
                <a:alpha val="6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9" name="Rettangolo 218"/>
            <p:cNvSpPr/>
            <p:nvPr/>
          </p:nvSpPr>
          <p:spPr>
            <a:xfrm>
              <a:off x="2556726" y="4850791"/>
              <a:ext cx="18000" cy="144000"/>
            </a:xfrm>
            <a:prstGeom prst="rect">
              <a:avLst/>
            </a:prstGeom>
            <a:solidFill>
              <a:srgbClr val="92D050">
                <a:alpha val="6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0" name="Rettangolo 219"/>
            <p:cNvSpPr/>
            <p:nvPr/>
          </p:nvSpPr>
          <p:spPr>
            <a:xfrm flipV="1">
              <a:off x="2391265" y="5056697"/>
              <a:ext cx="396000" cy="144016"/>
            </a:xfrm>
            <a:prstGeom prst="rect">
              <a:avLst/>
            </a:prstGeom>
            <a:solidFill>
              <a:srgbClr val="92D050">
                <a:alpha val="6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1" name="Rettangolo 220"/>
            <p:cNvSpPr/>
            <p:nvPr/>
          </p:nvSpPr>
          <p:spPr>
            <a:xfrm flipV="1">
              <a:off x="2498426" y="5006218"/>
              <a:ext cx="135632" cy="46800"/>
            </a:xfrm>
            <a:prstGeom prst="rect">
              <a:avLst/>
            </a:prstGeom>
            <a:solidFill>
              <a:srgbClr val="92D050">
                <a:alpha val="6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2" name="Rettangolo 221"/>
            <p:cNvSpPr/>
            <p:nvPr/>
          </p:nvSpPr>
          <p:spPr>
            <a:xfrm flipV="1">
              <a:off x="2542424" y="4988118"/>
              <a:ext cx="54000" cy="18000"/>
            </a:xfrm>
            <a:prstGeom prst="rect">
              <a:avLst/>
            </a:prstGeom>
            <a:solidFill>
              <a:srgbClr val="92D050">
                <a:alpha val="6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4" name="Gruppo 225"/>
          <p:cNvGrpSpPr/>
          <p:nvPr/>
        </p:nvGrpSpPr>
        <p:grpSpPr>
          <a:xfrm>
            <a:off x="4662187" y="3837873"/>
            <a:ext cx="4168249" cy="1572149"/>
            <a:chOff x="4662187" y="3837873"/>
            <a:chExt cx="4168249" cy="1572149"/>
          </a:xfrm>
        </p:grpSpPr>
        <p:cxnSp>
          <p:nvCxnSpPr>
            <p:cNvPr id="144" name="Connettore 1 143"/>
            <p:cNvCxnSpPr/>
            <p:nvPr/>
          </p:nvCxnSpPr>
          <p:spPr>
            <a:xfrm>
              <a:off x="4662187" y="3840282"/>
              <a:ext cx="324000" cy="0"/>
            </a:xfrm>
            <a:prstGeom prst="line">
              <a:avLst/>
            </a:prstGeom>
            <a:noFill/>
            <a:ln w="25400">
              <a:solidFill>
                <a:srgbClr val="00B0F0">
                  <a:alpha val="60000"/>
                </a:srgbClr>
              </a:solidFill>
            </a:ln>
          </p:spPr>
          <p:style>
            <a:lnRef idx="1">
              <a:schemeClr val="accent1"/>
            </a:lnRef>
            <a:fillRef idx="0">
              <a:schemeClr val="accent1"/>
            </a:fillRef>
            <a:effectRef idx="0">
              <a:schemeClr val="accent1"/>
            </a:effectRef>
            <a:fontRef idx="minor">
              <a:schemeClr val="tx1"/>
            </a:fontRef>
          </p:style>
        </p:cxnSp>
        <p:sp>
          <p:nvSpPr>
            <p:cNvPr id="145" name="Figura a mano libera 144"/>
            <p:cNvSpPr/>
            <p:nvPr/>
          </p:nvSpPr>
          <p:spPr>
            <a:xfrm>
              <a:off x="4986207" y="3837873"/>
              <a:ext cx="802481" cy="402828"/>
            </a:xfrm>
            <a:custGeom>
              <a:avLst/>
              <a:gdLst>
                <a:gd name="connsiteX0" fmla="*/ 0 w 802481"/>
                <a:gd name="connsiteY0" fmla="*/ 0 h 402828"/>
                <a:gd name="connsiteX1" fmla="*/ 76200 w 802481"/>
                <a:gd name="connsiteY1" fmla="*/ 7144 h 402828"/>
                <a:gd name="connsiteX2" fmla="*/ 121444 w 802481"/>
                <a:gd name="connsiteY2" fmla="*/ 11906 h 402828"/>
                <a:gd name="connsiteX3" fmla="*/ 173831 w 802481"/>
                <a:gd name="connsiteY3" fmla="*/ 26194 h 402828"/>
                <a:gd name="connsiteX4" fmla="*/ 214313 w 802481"/>
                <a:gd name="connsiteY4" fmla="*/ 42863 h 402828"/>
                <a:gd name="connsiteX5" fmla="*/ 271463 w 802481"/>
                <a:gd name="connsiteY5" fmla="*/ 64294 h 402828"/>
                <a:gd name="connsiteX6" fmla="*/ 321469 w 802481"/>
                <a:gd name="connsiteY6" fmla="*/ 95250 h 402828"/>
                <a:gd name="connsiteX7" fmla="*/ 442913 w 802481"/>
                <a:gd name="connsiteY7" fmla="*/ 195263 h 402828"/>
                <a:gd name="connsiteX8" fmla="*/ 533400 w 802481"/>
                <a:gd name="connsiteY8" fmla="*/ 288131 h 402828"/>
                <a:gd name="connsiteX9" fmla="*/ 604838 w 802481"/>
                <a:gd name="connsiteY9" fmla="*/ 340519 h 402828"/>
                <a:gd name="connsiteX10" fmla="*/ 673894 w 802481"/>
                <a:gd name="connsiteY10" fmla="*/ 381000 h 402828"/>
                <a:gd name="connsiteX11" fmla="*/ 723900 w 802481"/>
                <a:gd name="connsiteY11" fmla="*/ 400050 h 402828"/>
                <a:gd name="connsiteX12" fmla="*/ 802481 w 802481"/>
                <a:gd name="connsiteY12" fmla="*/ 397669 h 402828"/>
                <a:gd name="connsiteX13" fmla="*/ 802481 w 802481"/>
                <a:gd name="connsiteY13" fmla="*/ 397669 h 402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02481" h="402828">
                  <a:moveTo>
                    <a:pt x="0" y="0"/>
                  </a:moveTo>
                  <a:lnTo>
                    <a:pt x="76200" y="7144"/>
                  </a:lnTo>
                  <a:cubicBezTo>
                    <a:pt x="96441" y="9128"/>
                    <a:pt x="105172" y="8731"/>
                    <a:pt x="121444" y="11906"/>
                  </a:cubicBezTo>
                  <a:cubicBezTo>
                    <a:pt x="137716" y="15081"/>
                    <a:pt x="158353" y="21035"/>
                    <a:pt x="173831" y="26194"/>
                  </a:cubicBezTo>
                  <a:cubicBezTo>
                    <a:pt x="189309" y="31353"/>
                    <a:pt x="198041" y="36513"/>
                    <a:pt x="214313" y="42863"/>
                  </a:cubicBezTo>
                  <a:cubicBezTo>
                    <a:pt x="230585" y="49213"/>
                    <a:pt x="253604" y="55563"/>
                    <a:pt x="271463" y="64294"/>
                  </a:cubicBezTo>
                  <a:cubicBezTo>
                    <a:pt x="289322" y="73025"/>
                    <a:pt x="292894" y="73422"/>
                    <a:pt x="321469" y="95250"/>
                  </a:cubicBezTo>
                  <a:cubicBezTo>
                    <a:pt x="350044" y="117078"/>
                    <a:pt x="407591" y="163116"/>
                    <a:pt x="442913" y="195263"/>
                  </a:cubicBezTo>
                  <a:cubicBezTo>
                    <a:pt x="478235" y="227410"/>
                    <a:pt x="506413" y="263922"/>
                    <a:pt x="533400" y="288131"/>
                  </a:cubicBezTo>
                  <a:cubicBezTo>
                    <a:pt x="560387" y="312340"/>
                    <a:pt x="581422" y="325041"/>
                    <a:pt x="604838" y="340519"/>
                  </a:cubicBezTo>
                  <a:cubicBezTo>
                    <a:pt x="628254" y="355997"/>
                    <a:pt x="654050" y="371078"/>
                    <a:pt x="673894" y="381000"/>
                  </a:cubicBezTo>
                  <a:cubicBezTo>
                    <a:pt x="693738" y="390922"/>
                    <a:pt x="702469" y="397272"/>
                    <a:pt x="723900" y="400050"/>
                  </a:cubicBezTo>
                  <a:cubicBezTo>
                    <a:pt x="745331" y="402828"/>
                    <a:pt x="802481" y="397669"/>
                    <a:pt x="802481" y="397669"/>
                  </a:cubicBezTo>
                  <a:lnTo>
                    <a:pt x="802481" y="397669"/>
                  </a:lnTo>
                </a:path>
              </a:pathLst>
            </a:custGeom>
            <a:noFill/>
            <a:ln w="25400">
              <a:solidFill>
                <a:srgbClr val="00B0F0">
                  <a:alpha val="60000"/>
                </a:srgb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46" name="Figura a mano libera 145"/>
            <p:cNvSpPr/>
            <p:nvPr/>
          </p:nvSpPr>
          <p:spPr>
            <a:xfrm flipV="1">
              <a:off x="4983553" y="4232501"/>
              <a:ext cx="802481" cy="396000"/>
            </a:xfrm>
            <a:custGeom>
              <a:avLst/>
              <a:gdLst>
                <a:gd name="connsiteX0" fmla="*/ 0 w 802481"/>
                <a:gd name="connsiteY0" fmla="*/ 0 h 402828"/>
                <a:gd name="connsiteX1" fmla="*/ 76200 w 802481"/>
                <a:gd name="connsiteY1" fmla="*/ 7144 h 402828"/>
                <a:gd name="connsiteX2" fmla="*/ 121444 w 802481"/>
                <a:gd name="connsiteY2" fmla="*/ 11906 h 402828"/>
                <a:gd name="connsiteX3" fmla="*/ 173831 w 802481"/>
                <a:gd name="connsiteY3" fmla="*/ 26194 h 402828"/>
                <a:gd name="connsiteX4" fmla="*/ 214313 w 802481"/>
                <a:gd name="connsiteY4" fmla="*/ 42863 h 402828"/>
                <a:gd name="connsiteX5" fmla="*/ 271463 w 802481"/>
                <a:gd name="connsiteY5" fmla="*/ 64294 h 402828"/>
                <a:gd name="connsiteX6" fmla="*/ 321469 w 802481"/>
                <a:gd name="connsiteY6" fmla="*/ 95250 h 402828"/>
                <a:gd name="connsiteX7" fmla="*/ 442913 w 802481"/>
                <a:gd name="connsiteY7" fmla="*/ 195263 h 402828"/>
                <a:gd name="connsiteX8" fmla="*/ 533400 w 802481"/>
                <a:gd name="connsiteY8" fmla="*/ 288131 h 402828"/>
                <a:gd name="connsiteX9" fmla="*/ 604838 w 802481"/>
                <a:gd name="connsiteY9" fmla="*/ 340519 h 402828"/>
                <a:gd name="connsiteX10" fmla="*/ 673894 w 802481"/>
                <a:gd name="connsiteY10" fmla="*/ 381000 h 402828"/>
                <a:gd name="connsiteX11" fmla="*/ 723900 w 802481"/>
                <a:gd name="connsiteY11" fmla="*/ 400050 h 402828"/>
                <a:gd name="connsiteX12" fmla="*/ 802481 w 802481"/>
                <a:gd name="connsiteY12" fmla="*/ 397669 h 402828"/>
                <a:gd name="connsiteX13" fmla="*/ 802481 w 802481"/>
                <a:gd name="connsiteY13" fmla="*/ 397669 h 402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02481" h="402828">
                  <a:moveTo>
                    <a:pt x="0" y="0"/>
                  </a:moveTo>
                  <a:lnTo>
                    <a:pt x="76200" y="7144"/>
                  </a:lnTo>
                  <a:cubicBezTo>
                    <a:pt x="96441" y="9128"/>
                    <a:pt x="105172" y="8731"/>
                    <a:pt x="121444" y="11906"/>
                  </a:cubicBezTo>
                  <a:cubicBezTo>
                    <a:pt x="137716" y="15081"/>
                    <a:pt x="158353" y="21035"/>
                    <a:pt x="173831" y="26194"/>
                  </a:cubicBezTo>
                  <a:cubicBezTo>
                    <a:pt x="189309" y="31353"/>
                    <a:pt x="198041" y="36513"/>
                    <a:pt x="214313" y="42863"/>
                  </a:cubicBezTo>
                  <a:cubicBezTo>
                    <a:pt x="230585" y="49213"/>
                    <a:pt x="253604" y="55563"/>
                    <a:pt x="271463" y="64294"/>
                  </a:cubicBezTo>
                  <a:cubicBezTo>
                    <a:pt x="289322" y="73025"/>
                    <a:pt x="292894" y="73422"/>
                    <a:pt x="321469" y="95250"/>
                  </a:cubicBezTo>
                  <a:cubicBezTo>
                    <a:pt x="350044" y="117078"/>
                    <a:pt x="407591" y="163116"/>
                    <a:pt x="442913" y="195263"/>
                  </a:cubicBezTo>
                  <a:cubicBezTo>
                    <a:pt x="478235" y="227410"/>
                    <a:pt x="506413" y="263922"/>
                    <a:pt x="533400" y="288131"/>
                  </a:cubicBezTo>
                  <a:cubicBezTo>
                    <a:pt x="560387" y="312340"/>
                    <a:pt x="581422" y="325041"/>
                    <a:pt x="604838" y="340519"/>
                  </a:cubicBezTo>
                  <a:cubicBezTo>
                    <a:pt x="628254" y="355997"/>
                    <a:pt x="654050" y="371078"/>
                    <a:pt x="673894" y="381000"/>
                  </a:cubicBezTo>
                  <a:cubicBezTo>
                    <a:pt x="693738" y="390922"/>
                    <a:pt x="702469" y="397272"/>
                    <a:pt x="723900" y="400050"/>
                  </a:cubicBezTo>
                  <a:cubicBezTo>
                    <a:pt x="745331" y="402828"/>
                    <a:pt x="802481" y="397669"/>
                    <a:pt x="802481" y="397669"/>
                  </a:cubicBezTo>
                  <a:lnTo>
                    <a:pt x="802481" y="397669"/>
                  </a:lnTo>
                </a:path>
              </a:pathLst>
            </a:custGeom>
            <a:noFill/>
            <a:ln w="25400">
              <a:solidFill>
                <a:srgbClr val="00B0F0">
                  <a:alpha val="60000"/>
                </a:srgb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147" name="Connettore 1 146"/>
            <p:cNvCxnSpPr/>
            <p:nvPr/>
          </p:nvCxnSpPr>
          <p:spPr>
            <a:xfrm>
              <a:off x="4679646" y="4624653"/>
              <a:ext cx="324000" cy="0"/>
            </a:xfrm>
            <a:prstGeom prst="line">
              <a:avLst/>
            </a:prstGeom>
            <a:noFill/>
            <a:ln w="25400">
              <a:solidFill>
                <a:srgbClr val="00B0F0">
                  <a:alpha val="60000"/>
                </a:srgbClr>
              </a:solidFill>
            </a:ln>
          </p:spPr>
          <p:style>
            <a:lnRef idx="1">
              <a:schemeClr val="accent1"/>
            </a:lnRef>
            <a:fillRef idx="0">
              <a:schemeClr val="accent1"/>
            </a:fillRef>
            <a:effectRef idx="0">
              <a:schemeClr val="accent1"/>
            </a:effectRef>
            <a:fontRef idx="minor">
              <a:schemeClr val="tx1"/>
            </a:fontRef>
          </p:style>
        </p:cxnSp>
        <p:cxnSp>
          <p:nvCxnSpPr>
            <p:cNvPr id="148" name="Connettore 1 147"/>
            <p:cNvCxnSpPr/>
            <p:nvPr/>
          </p:nvCxnSpPr>
          <p:spPr>
            <a:xfrm>
              <a:off x="5784601" y="4238446"/>
              <a:ext cx="324000" cy="0"/>
            </a:xfrm>
            <a:prstGeom prst="line">
              <a:avLst/>
            </a:prstGeom>
            <a:noFill/>
            <a:ln w="25400">
              <a:solidFill>
                <a:srgbClr val="00B0F0">
                  <a:alpha val="60000"/>
                </a:srgbClr>
              </a:solidFill>
            </a:ln>
          </p:spPr>
          <p:style>
            <a:lnRef idx="1">
              <a:schemeClr val="accent1"/>
            </a:lnRef>
            <a:fillRef idx="0">
              <a:schemeClr val="accent1"/>
            </a:fillRef>
            <a:effectRef idx="0">
              <a:schemeClr val="accent1"/>
            </a:effectRef>
            <a:fontRef idx="minor">
              <a:schemeClr val="tx1"/>
            </a:fontRef>
          </p:style>
        </p:cxnSp>
        <p:sp>
          <p:nvSpPr>
            <p:cNvPr id="149" name="Figura a mano libera 148"/>
            <p:cNvSpPr/>
            <p:nvPr/>
          </p:nvSpPr>
          <p:spPr>
            <a:xfrm flipV="1">
              <a:off x="6084538" y="4616379"/>
              <a:ext cx="802481" cy="396000"/>
            </a:xfrm>
            <a:custGeom>
              <a:avLst/>
              <a:gdLst>
                <a:gd name="connsiteX0" fmla="*/ 0 w 802481"/>
                <a:gd name="connsiteY0" fmla="*/ 0 h 402828"/>
                <a:gd name="connsiteX1" fmla="*/ 76200 w 802481"/>
                <a:gd name="connsiteY1" fmla="*/ 7144 h 402828"/>
                <a:gd name="connsiteX2" fmla="*/ 121444 w 802481"/>
                <a:gd name="connsiteY2" fmla="*/ 11906 h 402828"/>
                <a:gd name="connsiteX3" fmla="*/ 173831 w 802481"/>
                <a:gd name="connsiteY3" fmla="*/ 26194 h 402828"/>
                <a:gd name="connsiteX4" fmla="*/ 214313 w 802481"/>
                <a:gd name="connsiteY4" fmla="*/ 42863 h 402828"/>
                <a:gd name="connsiteX5" fmla="*/ 271463 w 802481"/>
                <a:gd name="connsiteY5" fmla="*/ 64294 h 402828"/>
                <a:gd name="connsiteX6" fmla="*/ 321469 w 802481"/>
                <a:gd name="connsiteY6" fmla="*/ 95250 h 402828"/>
                <a:gd name="connsiteX7" fmla="*/ 442913 w 802481"/>
                <a:gd name="connsiteY7" fmla="*/ 195263 h 402828"/>
                <a:gd name="connsiteX8" fmla="*/ 533400 w 802481"/>
                <a:gd name="connsiteY8" fmla="*/ 288131 h 402828"/>
                <a:gd name="connsiteX9" fmla="*/ 604838 w 802481"/>
                <a:gd name="connsiteY9" fmla="*/ 340519 h 402828"/>
                <a:gd name="connsiteX10" fmla="*/ 673894 w 802481"/>
                <a:gd name="connsiteY10" fmla="*/ 381000 h 402828"/>
                <a:gd name="connsiteX11" fmla="*/ 723900 w 802481"/>
                <a:gd name="connsiteY11" fmla="*/ 400050 h 402828"/>
                <a:gd name="connsiteX12" fmla="*/ 802481 w 802481"/>
                <a:gd name="connsiteY12" fmla="*/ 397669 h 402828"/>
                <a:gd name="connsiteX13" fmla="*/ 802481 w 802481"/>
                <a:gd name="connsiteY13" fmla="*/ 397669 h 402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02481" h="402828">
                  <a:moveTo>
                    <a:pt x="0" y="0"/>
                  </a:moveTo>
                  <a:lnTo>
                    <a:pt x="76200" y="7144"/>
                  </a:lnTo>
                  <a:cubicBezTo>
                    <a:pt x="96441" y="9128"/>
                    <a:pt x="105172" y="8731"/>
                    <a:pt x="121444" y="11906"/>
                  </a:cubicBezTo>
                  <a:cubicBezTo>
                    <a:pt x="137716" y="15081"/>
                    <a:pt x="158353" y="21035"/>
                    <a:pt x="173831" y="26194"/>
                  </a:cubicBezTo>
                  <a:cubicBezTo>
                    <a:pt x="189309" y="31353"/>
                    <a:pt x="198041" y="36513"/>
                    <a:pt x="214313" y="42863"/>
                  </a:cubicBezTo>
                  <a:cubicBezTo>
                    <a:pt x="230585" y="49213"/>
                    <a:pt x="253604" y="55563"/>
                    <a:pt x="271463" y="64294"/>
                  </a:cubicBezTo>
                  <a:cubicBezTo>
                    <a:pt x="289322" y="73025"/>
                    <a:pt x="292894" y="73422"/>
                    <a:pt x="321469" y="95250"/>
                  </a:cubicBezTo>
                  <a:cubicBezTo>
                    <a:pt x="350044" y="117078"/>
                    <a:pt x="407591" y="163116"/>
                    <a:pt x="442913" y="195263"/>
                  </a:cubicBezTo>
                  <a:cubicBezTo>
                    <a:pt x="478235" y="227410"/>
                    <a:pt x="506413" y="263922"/>
                    <a:pt x="533400" y="288131"/>
                  </a:cubicBezTo>
                  <a:cubicBezTo>
                    <a:pt x="560387" y="312340"/>
                    <a:pt x="581422" y="325041"/>
                    <a:pt x="604838" y="340519"/>
                  </a:cubicBezTo>
                  <a:cubicBezTo>
                    <a:pt x="628254" y="355997"/>
                    <a:pt x="654050" y="371078"/>
                    <a:pt x="673894" y="381000"/>
                  </a:cubicBezTo>
                  <a:cubicBezTo>
                    <a:pt x="693738" y="390922"/>
                    <a:pt x="702469" y="397272"/>
                    <a:pt x="723900" y="400050"/>
                  </a:cubicBezTo>
                  <a:cubicBezTo>
                    <a:pt x="745331" y="402828"/>
                    <a:pt x="802481" y="397669"/>
                    <a:pt x="802481" y="397669"/>
                  </a:cubicBezTo>
                  <a:lnTo>
                    <a:pt x="802481" y="397669"/>
                  </a:lnTo>
                </a:path>
              </a:pathLst>
            </a:custGeom>
            <a:noFill/>
            <a:ln w="25400">
              <a:solidFill>
                <a:srgbClr val="00B0F0">
                  <a:alpha val="60000"/>
                </a:srgb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50" name="Figura a mano libera 149"/>
            <p:cNvSpPr/>
            <p:nvPr/>
          </p:nvSpPr>
          <p:spPr>
            <a:xfrm>
              <a:off x="6082721" y="4236037"/>
              <a:ext cx="802481" cy="388800"/>
            </a:xfrm>
            <a:custGeom>
              <a:avLst/>
              <a:gdLst>
                <a:gd name="connsiteX0" fmla="*/ 0 w 802481"/>
                <a:gd name="connsiteY0" fmla="*/ 0 h 402828"/>
                <a:gd name="connsiteX1" fmla="*/ 76200 w 802481"/>
                <a:gd name="connsiteY1" fmla="*/ 7144 h 402828"/>
                <a:gd name="connsiteX2" fmla="*/ 121444 w 802481"/>
                <a:gd name="connsiteY2" fmla="*/ 11906 h 402828"/>
                <a:gd name="connsiteX3" fmla="*/ 173831 w 802481"/>
                <a:gd name="connsiteY3" fmla="*/ 26194 h 402828"/>
                <a:gd name="connsiteX4" fmla="*/ 214313 w 802481"/>
                <a:gd name="connsiteY4" fmla="*/ 42863 h 402828"/>
                <a:gd name="connsiteX5" fmla="*/ 271463 w 802481"/>
                <a:gd name="connsiteY5" fmla="*/ 64294 h 402828"/>
                <a:gd name="connsiteX6" fmla="*/ 321469 w 802481"/>
                <a:gd name="connsiteY6" fmla="*/ 95250 h 402828"/>
                <a:gd name="connsiteX7" fmla="*/ 442913 w 802481"/>
                <a:gd name="connsiteY7" fmla="*/ 195263 h 402828"/>
                <a:gd name="connsiteX8" fmla="*/ 533400 w 802481"/>
                <a:gd name="connsiteY8" fmla="*/ 288131 h 402828"/>
                <a:gd name="connsiteX9" fmla="*/ 604838 w 802481"/>
                <a:gd name="connsiteY9" fmla="*/ 340519 h 402828"/>
                <a:gd name="connsiteX10" fmla="*/ 673894 w 802481"/>
                <a:gd name="connsiteY10" fmla="*/ 381000 h 402828"/>
                <a:gd name="connsiteX11" fmla="*/ 723900 w 802481"/>
                <a:gd name="connsiteY11" fmla="*/ 400050 h 402828"/>
                <a:gd name="connsiteX12" fmla="*/ 802481 w 802481"/>
                <a:gd name="connsiteY12" fmla="*/ 397669 h 402828"/>
                <a:gd name="connsiteX13" fmla="*/ 802481 w 802481"/>
                <a:gd name="connsiteY13" fmla="*/ 397669 h 402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02481" h="402828">
                  <a:moveTo>
                    <a:pt x="0" y="0"/>
                  </a:moveTo>
                  <a:lnTo>
                    <a:pt x="76200" y="7144"/>
                  </a:lnTo>
                  <a:cubicBezTo>
                    <a:pt x="96441" y="9128"/>
                    <a:pt x="105172" y="8731"/>
                    <a:pt x="121444" y="11906"/>
                  </a:cubicBezTo>
                  <a:cubicBezTo>
                    <a:pt x="137716" y="15081"/>
                    <a:pt x="158353" y="21035"/>
                    <a:pt x="173831" y="26194"/>
                  </a:cubicBezTo>
                  <a:cubicBezTo>
                    <a:pt x="189309" y="31353"/>
                    <a:pt x="198041" y="36513"/>
                    <a:pt x="214313" y="42863"/>
                  </a:cubicBezTo>
                  <a:cubicBezTo>
                    <a:pt x="230585" y="49213"/>
                    <a:pt x="253604" y="55563"/>
                    <a:pt x="271463" y="64294"/>
                  </a:cubicBezTo>
                  <a:cubicBezTo>
                    <a:pt x="289322" y="73025"/>
                    <a:pt x="292894" y="73422"/>
                    <a:pt x="321469" y="95250"/>
                  </a:cubicBezTo>
                  <a:cubicBezTo>
                    <a:pt x="350044" y="117078"/>
                    <a:pt x="407591" y="163116"/>
                    <a:pt x="442913" y="195263"/>
                  </a:cubicBezTo>
                  <a:cubicBezTo>
                    <a:pt x="478235" y="227410"/>
                    <a:pt x="506413" y="263922"/>
                    <a:pt x="533400" y="288131"/>
                  </a:cubicBezTo>
                  <a:cubicBezTo>
                    <a:pt x="560387" y="312340"/>
                    <a:pt x="581422" y="325041"/>
                    <a:pt x="604838" y="340519"/>
                  </a:cubicBezTo>
                  <a:cubicBezTo>
                    <a:pt x="628254" y="355997"/>
                    <a:pt x="654050" y="371078"/>
                    <a:pt x="673894" y="381000"/>
                  </a:cubicBezTo>
                  <a:cubicBezTo>
                    <a:pt x="693738" y="390922"/>
                    <a:pt x="702469" y="397272"/>
                    <a:pt x="723900" y="400050"/>
                  </a:cubicBezTo>
                  <a:cubicBezTo>
                    <a:pt x="745331" y="402828"/>
                    <a:pt x="802481" y="397669"/>
                    <a:pt x="802481" y="397669"/>
                  </a:cubicBezTo>
                  <a:lnTo>
                    <a:pt x="802481" y="397669"/>
                  </a:lnTo>
                </a:path>
              </a:pathLst>
            </a:custGeom>
            <a:noFill/>
            <a:ln w="25400">
              <a:solidFill>
                <a:srgbClr val="00B0F0">
                  <a:alpha val="60000"/>
                </a:srgb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51" name="Arco 150"/>
            <p:cNvSpPr/>
            <p:nvPr/>
          </p:nvSpPr>
          <p:spPr>
            <a:xfrm rot="16200000">
              <a:off x="5895558" y="5037692"/>
              <a:ext cx="396000" cy="347802"/>
            </a:xfrm>
            <a:prstGeom prst="arc">
              <a:avLst>
                <a:gd name="adj1" fmla="val 10818718"/>
                <a:gd name="adj2" fmla="val 206468"/>
              </a:avLst>
            </a:prstGeom>
            <a:noFill/>
            <a:ln w="25400">
              <a:solidFill>
                <a:srgbClr val="00B0F0">
                  <a:alpha val="60000"/>
                </a:srgb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52" name="Figura a mano libera 151"/>
            <p:cNvSpPr/>
            <p:nvPr/>
          </p:nvSpPr>
          <p:spPr>
            <a:xfrm flipV="1">
              <a:off x="6067887" y="5014022"/>
              <a:ext cx="802481" cy="396000"/>
            </a:xfrm>
            <a:custGeom>
              <a:avLst/>
              <a:gdLst>
                <a:gd name="connsiteX0" fmla="*/ 0 w 802481"/>
                <a:gd name="connsiteY0" fmla="*/ 0 h 402828"/>
                <a:gd name="connsiteX1" fmla="*/ 76200 w 802481"/>
                <a:gd name="connsiteY1" fmla="*/ 7144 h 402828"/>
                <a:gd name="connsiteX2" fmla="*/ 121444 w 802481"/>
                <a:gd name="connsiteY2" fmla="*/ 11906 h 402828"/>
                <a:gd name="connsiteX3" fmla="*/ 173831 w 802481"/>
                <a:gd name="connsiteY3" fmla="*/ 26194 h 402828"/>
                <a:gd name="connsiteX4" fmla="*/ 214313 w 802481"/>
                <a:gd name="connsiteY4" fmla="*/ 42863 h 402828"/>
                <a:gd name="connsiteX5" fmla="*/ 271463 w 802481"/>
                <a:gd name="connsiteY5" fmla="*/ 64294 h 402828"/>
                <a:gd name="connsiteX6" fmla="*/ 321469 w 802481"/>
                <a:gd name="connsiteY6" fmla="*/ 95250 h 402828"/>
                <a:gd name="connsiteX7" fmla="*/ 442913 w 802481"/>
                <a:gd name="connsiteY7" fmla="*/ 195263 h 402828"/>
                <a:gd name="connsiteX8" fmla="*/ 533400 w 802481"/>
                <a:gd name="connsiteY8" fmla="*/ 288131 h 402828"/>
                <a:gd name="connsiteX9" fmla="*/ 604838 w 802481"/>
                <a:gd name="connsiteY9" fmla="*/ 340519 h 402828"/>
                <a:gd name="connsiteX10" fmla="*/ 673894 w 802481"/>
                <a:gd name="connsiteY10" fmla="*/ 381000 h 402828"/>
                <a:gd name="connsiteX11" fmla="*/ 723900 w 802481"/>
                <a:gd name="connsiteY11" fmla="*/ 400050 h 402828"/>
                <a:gd name="connsiteX12" fmla="*/ 802481 w 802481"/>
                <a:gd name="connsiteY12" fmla="*/ 397669 h 402828"/>
                <a:gd name="connsiteX13" fmla="*/ 802481 w 802481"/>
                <a:gd name="connsiteY13" fmla="*/ 397669 h 402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02481" h="402828">
                  <a:moveTo>
                    <a:pt x="0" y="0"/>
                  </a:moveTo>
                  <a:lnTo>
                    <a:pt x="76200" y="7144"/>
                  </a:lnTo>
                  <a:cubicBezTo>
                    <a:pt x="96441" y="9128"/>
                    <a:pt x="105172" y="8731"/>
                    <a:pt x="121444" y="11906"/>
                  </a:cubicBezTo>
                  <a:cubicBezTo>
                    <a:pt x="137716" y="15081"/>
                    <a:pt x="158353" y="21035"/>
                    <a:pt x="173831" y="26194"/>
                  </a:cubicBezTo>
                  <a:cubicBezTo>
                    <a:pt x="189309" y="31353"/>
                    <a:pt x="198041" y="36513"/>
                    <a:pt x="214313" y="42863"/>
                  </a:cubicBezTo>
                  <a:cubicBezTo>
                    <a:pt x="230585" y="49213"/>
                    <a:pt x="253604" y="55563"/>
                    <a:pt x="271463" y="64294"/>
                  </a:cubicBezTo>
                  <a:cubicBezTo>
                    <a:pt x="289322" y="73025"/>
                    <a:pt x="292894" y="73422"/>
                    <a:pt x="321469" y="95250"/>
                  </a:cubicBezTo>
                  <a:cubicBezTo>
                    <a:pt x="350044" y="117078"/>
                    <a:pt x="407591" y="163116"/>
                    <a:pt x="442913" y="195263"/>
                  </a:cubicBezTo>
                  <a:cubicBezTo>
                    <a:pt x="478235" y="227410"/>
                    <a:pt x="506413" y="263922"/>
                    <a:pt x="533400" y="288131"/>
                  </a:cubicBezTo>
                  <a:cubicBezTo>
                    <a:pt x="560387" y="312340"/>
                    <a:pt x="581422" y="325041"/>
                    <a:pt x="604838" y="340519"/>
                  </a:cubicBezTo>
                  <a:cubicBezTo>
                    <a:pt x="628254" y="355997"/>
                    <a:pt x="654050" y="371078"/>
                    <a:pt x="673894" y="381000"/>
                  </a:cubicBezTo>
                  <a:cubicBezTo>
                    <a:pt x="693738" y="390922"/>
                    <a:pt x="702469" y="397272"/>
                    <a:pt x="723900" y="400050"/>
                  </a:cubicBezTo>
                  <a:cubicBezTo>
                    <a:pt x="745331" y="402828"/>
                    <a:pt x="802481" y="397669"/>
                    <a:pt x="802481" y="397669"/>
                  </a:cubicBezTo>
                  <a:lnTo>
                    <a:pt x="802481" y="397669"/>
                  </a:lnTo>
                </a:path>
              </a:pathLst>
            </a:custGeom>
            <a:noFill/>
            <a:ln w="25400">
              <a:solidFill>
                <a:srgbClr val="00B0F0">
                  <a:alpha val="60000"/>
                </a:srgb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153" name="Connettore 1 152"/>
            <p:cNvCxnSpPr/>
            <p:nvPr/>
          </p:nvCxnSpPr>
          <p:spPr>
            <a:xfrm>
              <a:off x="6855761" y="5018601"/>
              <a:ext cx="360040" cy="0"/>
            </a:xfrm>
            <a:prstGeom prst="line">
              <a:avLst/>
            </a:prstGeom>
            <a:noFill/>
            <a:ln w="25400">
              <a:solidFill>
                <a:srgbClr val="00B0F0">
                  <a:alpha val="60000"/>
                </a:srgbClr>
              </a:solidFill>
            </a:ln>
          </p:spPr>
          <p:style>
            <a:lnRef idx="1">
              <a:schemeClr val="accent1"/>
            </a:lnRef>
            <a:fillRef idx="0">
              <a:schemeClr val="accent1"/>
            </a:fillRef>
            <a:effectRef idx="0">
              <a:schemeClr val="accent1"/>
            </a:effectRef>
            <a:fontRef idx="minor">
              <a:schemeClr val="tx1"/>
            </a:fontRef>
          </p:style>
        </p:cxnSp>
        <p:sp>
          <p:nvSpPr>
            <p:cNvPr id="154" name="Trapezio 153"/>
            <p:cNvSpPr/>
            <p:nvPr/>
          </p:nvSpPr>
          <p:spPr>
            <a:xfrm rot="16200000">
              <a:off x="7977400" y="4228694"/>
              <a:ext cx="72008" cy="1584000"/>
            </a:xfrm>
            <a:prstGeom prst="trapezoid">
              <a:avLst>
                <a:gd name="adj" fmla="val 29998"/>
              </a:avLst>
            </a:prstGeom>
            <a:solidFill>
              <a:srgbClr val="00B0F0">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55" name="Connettore 1 154"/>
            <p:cNvCxnSpPr/>
            <p:nvPr/>
          </p:nvCxnSpPr>
          <p:spPr>
            <a:xfrm>
              <a:off x="6877768" y="4620465"/>
              <a:ext cx="360040" cy="0"/>
            </a:xfrm>
            <a:prstGeom prst="line">
              <a:avLst/>
            </a:prstGeom>
            <a:noFill/>
            <a:ln w="25400">
              <a:solidFill>
                <a:srgbClr val="00B0F0">
                  <a:alpha val="60000"/>
                </a:srgbClr>
              </a:solidFill>
            </a:ln>
          </p:spPr>
          <p:style>
            <a:lnRef idx="1">
              <a:schemeClr val="accent1"/>
            </a:lnRef>
            <a:fillRef idx="0">
              <a:schemeClr val="accent1"/>
            </a:fillRef>
            <a:effectRef idx="0">
              <a:schemeClr val="accent1"/>
            </a:effectRef>
            <a:fontRef idx="minor">
              <a:schemeClr val="tx1"/>
            </a:fontRef>
          </p:style>
        </p:cxnSp>
        <p:sp>
          <p:nvSpPr>
            <p:cNvPr id="223" name="Trapezio 222"/>
            <p:cNvSpPr/>
            <p:nvPr/>
          </p:nvSpPr>
          <p:spPr>
            <a:xfrm rot="16200000">
              <a:off x="8002432" y="3830557"/>
              <a:ext cx="72008" cy="1584000"/>
            </a:xfrm>
            <a:prstGeom prst="trapezoid">
              <a:avLst>
                <a:gd name="adj" fmla="val 29998"/>
              </a:avLst>
            </a:prstGeom>
            <a:solidFill>
              <a:srgbClr val="00B0F0">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5" name="Gruppo 228"/>
          <p:cNvGrpSpPr/>
          <p:nvPr/>
        </p:nvGrpSpPr>
        <p:grpSpPr>
          <a:xfrm>
            <a:off x="6711747" y="3449714"/>
            <a:ext cx="2277363" cy="817057"/>
            <a:chOff x="6711747" y="3449714"/>
            <a:chExt cx="2277363" cy="817057"/>
          </a:xfrm>
        </p:grpSpPr>
        <p:sp>
          <p:nvSpPr>
            <p:cNvPr id="143" name="CasellaDiTesto 142"/>
            <p:cNvSpPr txBox="1"/>
            <p:nvPr/>
          </p:nvSpPr>
          <p:spPr>
            <a:xfrm>
              <a:off x="6917408" y="3449714"/>
              <a:ext cx="2071702" cy="338554"/>
            </a:xfrm>
            <a:prstGeom prst="rect">
              <a:avLst/>
            </a:prstGeom>
            <a:noFill/>
            <a:ln w="28575">
              <a:noFill/>
            </a:ln>
          </p:spPr>
          <p:txBody>
            <a:bodyPr wrap="square" rtlCol="0">
              <a:spAutoFit/>
            </a:bodyPr>
            <a:lstStyle/>
            <a:p>
              <a:r>
                <a:rPr lang="en-GB" sz="1600" b="1" dirty="0">
                  <a:solidFill>
                    <a:schemeClr val="bg1"/>
                  </a:solidFill>
                  <a:latin typeface="Times New Roman" pitchFamily="18" charset="0"/>
                  <a:cs typeface="Times New Roman" pitchFamily="18" charset="0"/>
                </a:rPr>
                <a:t>Alignment waveguide </a:t>
              </a:r>
            </a:p>
          </p:txBody>
        </p:sp>
        <p:cxnSp>
          <p:nvCxnSpPr>
            <p:cNvPr id="156" name="Connettore 1 155"/>
            <p:cNvCxnSpPr/>
            <p:nvPr/>
          </p:nvCxnSpPr>
          <p:spPr>
            <a:xfrm>
              <a:off x="6858651" y="4231853"/>
              <a:ext cx="396000" cy="0"/>
            </a:xfrm>
            <a:prstGeom prst="line">
              <a:avLst/>
            </a:prstGeom>
            <a:noFill/>
            <a:ln w="25400">
              <a:solidFill>
                <a:srgbClr val="1239FE"/>
              </a:solidFill>
            </a:ln>
          </p:spPr>
          <p:style>
            <a:lnRef idx="1">
              <a:schemeClr val="accent1"/>
            </a:lnRef>
            <a:fillRef idx="0">
              <a:schemeClr val="accent1"/>
            </a:fillRef>
            <a:effectRef idx="0">
              <a:schemeClr val="accent1"/>
            </a:effectRef>
            <a:fontRef idx="minor">
              <a:schemeClr val="tx1"/>
            </a:fontRef>
          </p:style>
        </p:cxnSp>
        <p:cxnSp>
          <p:nvCxnSpPr>
            <p:cNvPr id="157" name="Connettore 1 156"/>
            <p:cNvCxnSpPr/>
            <p:nvPr/>
          </p:nvCxnSpPr>
          <p:spPr>
            <a:xfrm>
              <a:off x="6865810" y="3839004"/>
              <a:ext cx="396000" cy="0"/>
            </a:xfrm>
            <a:prstGeom prst="line">
              <a:avLst/>
            </a:prstGeom>
            <a:noFill/>
            <a:ln w="25400">
              <a:solidFill>
                <a:srgbClr val="1239FE"/>
              </a:solidFill>
            </a:ln>
          </p:spPr>
          <p:style>
            <a:lnRef idx="1">
              <a:schemeClr val="accent1"/>
            </a:lnRef>
            <a:fillRef idx="0">
              <a:schemeClr val="accent1"/>
            </a:fillRef>
            <a:effectRef idx="0">
              <a:schemeClr val="accent1"/>
            </a:effectRef>
            <a:fontRef idx="minor">
              <a:schemeClr val="tx1"/>
            </a:fontRef>
          </p:style>
        </p:cxnSp>
        <p:sp>
          <p:nvSpPr>
            <p:cNvPr id="158" name="Arco 157"/>
            <p:cNvSpPr/>
            <p:nvPr/>
          </p:nvSpPr>
          <p:spPr>
            <a:xfrm rot="16200000">
              <a:off x="6686457" y="3860810"/>
              <a:ext cx="396000" cy="345420"/>
            </a:xfrm>
            <a:prstGeom prst="arc">
              <a:avLst>
                <a:gd name="adj1" fmla="val 10818718"/>
                <a:gd name="adj2" fmla="val 206468"/>
              </a:avLst>
            </a:prstGeom>
            <a:noFill/>
            <a:ln w="25400">
              <a:solidFill>
                <a:srgbClr val="1239FE"/>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24" name="Trapezio 223"/>
            <p:cNvSpPr/>
            <p:nvPr/>
          </p:nvSpPr>
          <p:spPr>
            <a:xfrm rot="16200000">
              <a:off x="8012055" y="3438767"/>
              <a:ext cx="72008" cy="1584000"/>
            </a:xfrm>
            <a:prstGeom prst="trapezoid">
              <a:avLst>
                <a:gd name="adj" fmla="val 29998"/>
              </a:avLst>
            </a:prstGeom>
            <a:solidFill>
              <a:srgbClr val="1239FE"/>
            </a:solidFill>
            <a:ln>
              <a:solidFill>
                <a:srgbClr val="1239F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5" name="Trapezio 224"/>
            <p:cNvSpPr/>
            <p:nvPr/>
          </p:nvSpPr>
          <p:spPr>
            <a:xfrm rot="16200000">
              <a:off x="8005705" y="3044819"/>
              <a:ext cx="72008" cy="1584000"/>
            </a:xfrm>
            <a:prstGeom prst="trapezoid">
              <a:avLst>
                <a:gd name="adj" fmla="val 29998"/>
              </a:avLst>
            </a:prstGeom>
            <a:solidFill>
              <a:srgbClr val="1239FE"/>
            </a:solidFill>
            <a:ln>
              <a:solidFill>
                <a:srgbClr val="1239F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15" name="CasellaDiTesto 114"/>
          <p:cNvSpPr txBox="1"/>
          <p:nvPr/>
        </p:nvSpPr>
        <p:spPr>
          <a:xfrm>
            <a:off x="2332022" y="3214686"/>
            <a:ext cx="672372" cy="338554"/>
          </a:xfrm>
          <a:prstGeom prst="rect">
            <a:avLst/>
          </a:prstGeom>
          <a:noFill/>
          <a:ln w="28575">
            <a:noFill/>
          </a:ln>
        </p:spPr>
        <p:txBody>
          <a:bodyPr wrap="square" rtlCol="0">
            <a:spAutoFit/>
          </a:bodyPr>
          <a:lstStyle/>
          <a:p>
            <a:r>
              <a:rPr lang="en-GB" sz="1600" b="1" dirty="0">
                <a:solidFill>
                  <a:schemeClr val="bg1"/>
                </a:solidFill>
                <a:latin typeface="Times New Roman" pitchFamily="18" charset="0"/>
                <a:cs typeface="Times New Roman" pitchFamily="18" charset="0"/>
              </a:rPr>
              <a:t>R</a:t>
            </a:r>
            <a:r>
              <a:rPr lang="en-GB" sz="1600" b="1" baseline="-25000" dirty="0">
                <a:solidFill>
                  <a:schemeClr val="bg1"/>
                </a:solidFill>
                <a:latin typeface="Times New Roman" pitchFamily="18" charset="0"/>
                <a:cs typeface="Times New Roman" pitchFamily="18" charset="0"/>
              </a:rPr>
              <a:t>D1</a:t>
            </a:r>
          </a:p>
        </p:txBody>
      </p:sp>
      <p:sp>
        <p:nvSpPr>
          <p:cNvPr id="117" name="CasellaDiTesto 116"/>
          <p:cNvSpPr txBox="1"/>
          <p:nvPr/>
        </p:nvSpPr>
        <p:spPr>
          <a:xfrm>
            <a:off x="2357422" y="5214950"/>
            <a:ext cx="672372" cy="338554"/>
          </a:xfrm>
          <a:prstGeom prst="rect">
            <a:avLst/>
          </a:prstGeom>
          <a:noFill/>
          <a:ln w="28575">
            <a:noFill/>
          </a:ln>
        </p:spPr>
        <p:txBody>
          <a:bodyPr wrap="square" rtlCol="0">
            <a:spAutoFit/>
          </a:bodyPr>
          <a:lstStyle/>
          <a:p>
            <a:r>
              <a:rPr lang="en-GB" sz="1600" b="1" dirty="0">
                <a:solidFill>
                  <a:schemeClr val="bg1"/>
                </a:solidFill>
                <a:latin typeface="Times New Roman" pitchFamily="18" charset="0"/>
                <a:cs typeface="Times New Roman" pitchFamily="18" charset="0"/>
              </a:rPr>
              <a:t>R</a:t>
            </a:r>
            <a:r>
              <a:rPr lang="en-GB" sz="1600" b="1" baseline="-25000" dirty="0">
                <a:solidFill>
                  <a:schemeClr val="bg1"/>
                </a:solidFill>
                <a:latin typeface="Times New Roman" pitchFamily="18" charset="0"/>
                <a:cs typeface="Times New Roman" pitchFamily="18" charset="0"/>
              </a:rPr>
              <a:t>D2</a:t>
            </a:r>
          </a:p>
        </p:txBody>
      </p:sp>
      <p:grpSp>
        <p:nvGrpSpPr>
          <p:cNvPr id="6" name="Gruppo 259"/>
          <p:cNvGrpSpPr/>
          <p:nvPr/>
        </p:nvGrpSpPr>
        <p:grpSpPr>
          <a:xfrm>
            <a:off x="207028" y="3000372"/>
            <a:ext cx="2364708" cy="2761828"/>
            <a:chOff x="207028" y="3000372"/>
            <a:chExt cx="2364708" cy="2761828"/>
          </a:xfrm>
        </p:grpSpPr>
        <p:grpSp>
          <p:nvGrpSpPr>
            <p:cNvPr id="7" name="Group 47"/>
            <p:cNvGrpSpPr>
              <a:grpSpLocks noChangeAspect="1"/>
            </p:cNvGrpSpPr>
            <p:nvPr/>
          </p:nvGrpSpPr>
          <p:grpSpPr bwMode="auto">
            <a:xfrm rot="16200000">
              <a:off x="1912893" y="3269861"/>
              <a:ext cx="163516" cy="401762"/>
              <a:chOff x="1631" y="2124"/>
              <a:chExt cx="185" cy="452"/>
            </a:xfrm>
            <a:scene3d>
              <a:camera prst="orthographicFront">
                <a:rot lat="0" lon="0" rev="5400000"/>
              </a:camera>
              <a:lightRig rig="threePt" dir="t"/>
            </a:scene3d>
          </p:grpSpPr>
          <p:sp>
            <p:nvSpPr>
              <p:cNvPr id="119" name="Oval 63"/>
              <p:cNvSpPr>
                <a:spLocks noChangeAspect="1" noChangeArrowheads="1"/>
              </p:cNvSpPr>
              <p:nvPr/>
            </p:nvSpPr>
            <p:spPr bwMode="auto">
              <a:xfrm rot="5400000">
                <a:off x="1674" y="2136"/>
                <a:ext cx="100" cy="185"/>
              </a:xfrm>
              <a:prstGeom prst="ellipse">
                <a:avLst/>
              </a:prstGeom>
              <a:noFill/>
              <a:ln w="19050">
                <a:solidFill>
                  <a:schemeClr val="tx1"/>
                </a:solidFill>
                <a:round/>
                <a:headEnd/>
                <a:tailEnd/>
              </a:ln>
            </p:spPr>
            <p:txBody>
              <a:bodyPr wrap="none" bIns="0" anchor="ctr"/>
              <a:lstStyle/>
              <a:p>
                <a:pPr>
                  <a:spcBef>
                    <a:spcPct val="20000"/>
                  </a:spcBef>
                  <a:buClr>
                    <a:schemeClr val="accent1"/>
                  </a:buClr>
                </a:pPr>
                <a:endParaRPr lang="en-US" sz="1900"/>
              </a:p>
            </p:txBody>
          </p:sp>
          <p:grpSp>
            <p:nvGrpSpPr>
              <p:cNvPr id="8" name="Group 49"/>
              <p:cNvGrpSpPr>
                <a:grpSpLocks noChangeAspect="1"/>
              </p:cNvGrpSpPr>
              <p:nvPr/>
            </p:nvGrpSpPr>
            <p:grpSpPr bwMode="auto">
              <a:xfrm>
                <a:off x="1631" y="2124"/>
                <a:ext cx="185" cy="452"/>
                <a:chOff x="1631" y="2124"/>
                <a:chExt cx="185" cy="452"/>
              </a:xfrm>
            </p:grpSpPr>
            <p:sp>
              <p:nvSpPr>
                <p:cNvPr id="121" name="Oval 64"/>
                <p:cNvSpPr>
                  <a:spLocks noChangeAspect="1" noChangeArrowheads="1"/>
                </p:cNvSpPr>
                <p:nvPr/>
              </p:nvSpPr>
              <p:spPr bwMode="auto">
                <a:xfrm rot="5400000">
                  <a:off x="1674" y="2188"/>
                  <a:ext cx="100" cy="185"/>
                </a:xfrm>
                <a:prstGeom prst="ellipse">
                  <a:avLst/>
                </a:prstGeom>
                <a:noFill/>
                <a:ln w="19050">
                  <a:solidFill>
                    <a:schemeClr val="tx1"/>
                  </a:solidFill>
                  <a:round/>
                  <a:headEnd/>
                  <a:tailEnd/>
                </a:ln>
              </p:spPr>
              <p:txBody>
                <a:bodyPr wrap="none" bIns="0" anchor="ctr"/>
                <a:lstStyle/>
                <a:p>
                  <a:pPr>
                    <a:spcBef>
                      <a:spcPct val="20000"/>
                    </a:spcBef>
                    <a:buClr>
                      <a:schemeClr val="accent1"/>
                    </a:buClr>
                  </a:pPr>
                  <a:endParaRPr lang="en-US" sz="1900"/>
                </a:p>
              </p:txBody>
            </p:sp>
            <p:sp>
              <p:nvSpPr>
                <p:cNvPr id="122" name="Oval 65"/>
                <p:cNvSpPr>
                  <a:spLocks noChangeAspect="1" noChangeArrowheads="1"/>
                </p:cNvSpPr>
                <p:nvPr/>
              </p:nvSpPr>
              <p:spPr bwMode="auto">
                <a:xfrm rot="5400000">
                  <a:off x="1674" y="2238"/>
                  <a:ext cx="100" cy="185"/>
                </a:xfrm>
                <a:prstGeom prst="ellipse">
                  <a:avLst/>
                </a:prstGeom>
                <a:noFill/>
                <a:ln w="19050">
                  <a:solidFill>
                    <a:schemeClr val="tx1"/>
                  </a:solidFill>
                  <a:round/>
                  <a:headEnd/>
                  <a:tailEnd/>
                </a:ln>
              </p:spPr>
              <p:txBody>
                <a:bodyPr wrap="none" bIns="0" anchor="ctr"/>
                <a:lstStyle/>
                <a:p>
                  <a:pPr>
                    <a:spcBef>
                      <a:spcPct val="20000"/>
                    </a:spcBef>
                    <a:buClr>
                      <a:schemeClr val="accent1"/>
                    </a:buClr>
                  </a:pPr>
                  <a:endParaRPr lang="en-US" sz="1900"/>
                </a:p>
              </p:txBody>
            </p:sp>
            <p:sp>
              <p:nvSpPr>
                <p:cNvPr id="123" name="Oval 66"/>
                <p:cNvSpPr>
                  <a:spLocks noChangeAspect="1" noChangeArrowheads="1"/>
                </p:cNvSpPr>
                <p:nvPr/>
              </p:nvSpPr>
              <p:spPr bwMode="auto">
                <a:xfrm rot="5400000">
                  <a:off x="1674" y="2290"/>
                  <a:ext cx="100" cy="185"/>
                </a:xfrm>
                <a:prstGeom prst="ellipse">
                  <a:avLst/>
                </a:prstGeom>
                <a:noFill/>
                <a:ln w="19050">
                  <a:solidFill>
                    <a:schemeClr val="tx1"/>
                  </a:solidFill>
                  <a:round/>
                  <a:headEnd/>
                  <a:tailEnd/>
                </a:ln>
              </p:spPr>
              <p:txBody>
                <a:bodyPr wrap="none" bIns="0" anchor="ctr"/>
                <a:lstStyle/>
                <a:p>
                  <a:pPr>
                    <a:spcBef>
                      <a:spcPct val="20000"/>
                    </a:spcBef>
                    <a:buClr>
                      <a:schemeClr val="accent1"/>
                    </a:buClr>
                  </a:pPr>
                  <a:endParaRPr lang="en-US" sz="1900"/>
                </a:p>
              </p:txBody>
            </p:sp>
            <p:sp>
              <p:nvSpPr>
                <p:cNvPr id="124" name="Oval 67"/>
                <p:cNvSpPr>
                  <a:spLocks noChangeAspect="1" noChangeArrowheads="1"/>
                </p:cNvSpPr>
                <p:nvPr/>
              </p:nvSpPr>
              <p:spPr bwMode="auto">
                <a:xfrm rot="5400000">
                  <a:off x="1674" y="2340"/>
                  <a:ext cx="100" cy="185"/>
                </a:xfrm>
                <a:prstGeom prst="ellipse">
                  <a:avLst/>
                </a:prstGeom>
                <a:noFill/>
                <a:ln w="19050">
                  <a:solidFill>
                    <a:schemeClr val="tx1"/>
                  </a:solidFill>
                  <a:round/>
                  <a:headEnd/>
                  <a:tailEnd/>
                </a:ln>
              </p:spPr>
              <p:txBody>
                <a:bodyPr wrap="none" bIns="0" anchor="ctr"/>
                <a:lstStyle/>
                <a:p>
                  <a:pPr>
                    <a:spcBef>
                      <a:spcPct val="20000"/>
                    </a:spcBef>
                    <a:buClr>
                      <a:schemeClr val="accent1"/>
                    </a:buClr>
                  </a:pPr>
                  <a:endParaRPr lang="en-US" sz="1900"/>
                </a:p>
              </p:txBody>
            </p:sp>
            <p:sp>
              <p:nvSpPr>
                <p:cNvPr id="125" name="Oval 68"/>
                <p:cNvSpPr>
                  <a:spLocks noChangeAspect="1" noChangeArrowheads="1"/>
                </p:cNvSpPr>
                <p:nvPr/>
              </p:nvSpPr>
              <p:spPr bwMode="auto">
                <a:xfrm rot="5400000">
                  <a:off x="1674" y="2390"/>
                  <a:ext cx="100" cy="185"/>
                </a:xfrm>
                <a:prstGeom prst="ellipse">
                  <a:avLst/>
                </a:prstGeom>
                <a:noFill/>
                <a:ln w="19050">
                  <a:solidFill>
                    <a:schemeClr val="tx1"/>
                  </a:solidFill>
                  <a:round/>
                  <a:headEnd/>
                  <a:tailEnd/>
                </a:ln>
              </p:spPr>
              <p:txBody>
                <a:bodyPr wrap="none" bIns="0" anchor="ctr"/>
                <a:lstStyle/>
                <a:p>
                  <a:pPr>
                    <a:spcBef>
                      <a:spcPct val="20000"/>
                    </a:spcBef>
                    <a:buClr>
                      <a:schemeClr val="accent1"/>
                    </a:buClr>
                  </a:pPr>
                  <a:endParaRPr lang="en-US" sz="1900"/>
                </a:p>
              </p:txBody>
            </p:sp>
            <p:sp>
              <p:nvSpPr>
                <p:cNvPr id="128" name="Freeform 69"/>
                <p:cNvSpPr>
                  <a:spLocks noChangeAspect="1"/>
                </p:cNvSpPr>
                <p:nvPr/>
              </p:nvSpPr>
              <p:spPr bwMode="auto">
                <a:xfrm rot="5400000">
                  <a:off x="1636" y="2122"/>
                  <a:ext cx="89" cy="94"/>
                </a:xfrm>
                <a:custGeom>
                  <a:avLst/>
                  <a:gdLst>
                    <a:gd name="T0" fmla="*/ 0 w 50"/>
                    <a:gd name="T1" fmla="*/ 0 h 42"/>
                    <a:gd name="T2" fmla="*/ 89 w 50"/>
                    <a:gd name="T3" fmla="*/ 380 h 42"/>
                    <a:gd name="T4" fmla="*/ 281 w 50"/>
                    <a:gd name="T5" fmla="*/ 470 h 42"/>
                    <a:gd name="T6" fmla="*/ 0 60000 65536"/>
                    <a:gd name="T7" fmla="*/ 0 60000 65536"/>
                    <a:gd name="T8" fmla="*/ 0 60000 65536"/>
                    <a:gd name="T9" fmla="*/ 0 w 50"/>
                    <a:gd name="T10" fmla="*/ 0 h 42"/>
                    <a:gd name="T11" fmla="*/ 50 w 50"/>
                    <a:gd name="T12" fmla="*/ 42 h 42"/>
                  </a:gdLst>
                  <a:ahLst/>
                  <a:cxnLst>
                    <a:cxn ang="T6">
                      <a:pos x="T0" y="T1"/>
                    </a:cxn>
                    <a:cxn ang="T7">
                      <a:pos x="T2" y="T3"/>
                    </a:cxn>
                    <a:cxn ang="T8">
                      <a:pos x="T4" y="T5"/>
                    </a:cxn>
                  </a:cxnLst>
                  <a:rect l="T9" t="T10" r="T11" b="T12"/>
                  <a:pathLst>
                    <a:path w="50" h="42">
                      <a:moveTo>
                        <a:pt x="0" y="0"/>
                      </a:moveTo>
                      <a:cubicBezTo>
                        <a:pt x="4" y="13"/>
                        <a:pt x="8" y="27"/>
                        <a:pt x="16" y="34"/>
                      </a:cubicBezTo>
                      <a:cubicBezTo>
                        <a:pt x="24" y="41"/>
                        <a:pt x="37" y="41"/>
                        <a:pt x="50" y="42"/>
                      </a:cubicBezTo>
                    </a:path>
                  </a:pathLst>
                </a:custGeom>
                <a:noFill/>
                <a:ln w="19050">
                  <a:solidFill>
                    <a:schemeClr val="tx1"/>
                  </a:solidFill>
                  <a:round/>
                  <a:headEnd/>
                  <a:tailEnd/>
                </a:ln>
              </p:spPr>
              <p:txBody>
                <a:bodyPr bIns="0"/>
                <a:lstStyle/>
                <a:p>
                  <a:endParaRPr lang="en-US"/>
                </a:p>
              </p:txBody>
            </p:sp>
            <p:sp>
              <p:nvSpPr>
                <p:cNvPr id="130" name="Freeform 70"/>
                <p:cNvSpPr>
                  <a:spLocks noChangeAspect="1"/>
                </p:cNvSpPr>
                <p:nvPr/>
              </p:nvSpPr>
              <p:spPr bwMode="auto">
                <a:xfrm rot="5400000" flipH="1">
                  <a:off x="1634" y="2485"/>
                  <a:ext cx="89" cy="94"/>
                </a:xfrm>
                <a:custGeom>
                  <a:avLst/>
                  <a:gdLst>
                    <a:gd name="T0" fmla="*/ 0 w 50"/>
                    <a:gd name="T1" fmla="*/ 0 h 42"/>
                    <a:gd name="T2" fmla="*/ 89 w 50"/>
                    <a:gd name="T3" fmla="*/ 380 h 42"/>
                    <a:gd name="T4" fmla="*/ 281 w 50"/>
                    <a:gd name="T5" fmla="*/ 470 h 42"/>
                    <a:gd name="T6" fmla="*/ 0 60000 65536"/>
                    <a:gd name="T7" fmla="*/ 0 60000 65536"/>
                    <a:gd name="T8" fmla="*/ 0 60000 65536"/>
                    <a:gd name="T9" fmla="*/ 0 w 50"/>
                    <a:gd name="T10" fmla="*/ 0 h 42"/>
                    <a:gd name="T11" fmla="*/ 50 w 50"/>
                    <a:gd name="T12" fmla="*/ 42 h 42"/>
                  </a:gdLst>
                  <a:ahLst/>
                  <a:cxnLst>
                    <a:cxn ang="T6">
                      <a:pos x="T0" y="T1"/>
                    </a:cxn>
                    <a:cxn ang="T7">
                      <a:pos x="T2" y="T3"/>
                    </a:cxn>
                    <a:cxn ang="T8">
                      <a:pos x="T4" y="T5"/>
                    </a:cxn>
                  </a:cxnLst>
                  <a:rect l="T9" t="T10" r="T11" b="T12"/>
                  <a:pathLst>
                    <a:path w="50" h="42">
                      <a:moveTo>
                        <a:pt x="0" y="0"/>
                      </a:moveTo>
                      <a:cubicBezTo>
                        <a:pt x="4" y="13"/>
                        <a:pt x="8" y="27"/>
                        <a:pt x="16" y="34"/>
                      </a:cubicBezTo>
                      <a:cubicBezTo>
                        <a:pt x="24" y="41"/>
                        <a:pt x="37" y="41"/>
                        <a:pt x="50" y="42"/>
                      </a:cubicBezTo>
                    </a:path>
                  </a:pathLst>
                </a:custGeom>
                <a:noFill/>
                <a:ln w="19050">
                  <a:solidFill>
                    <a:schemeClr val="tx1"/>
                  </a:solidFill>
                  <a:round/>
                  <a:headEnd/>
                  <a:tailEnd/>
                </a:ln>
              </p:spPr>
              <p:txBody>
                <a:bodyPr bIns="0"/>
                <a:lstStyle/>
                <a:p>
                  <a:endParaRPr lang="en-US"/>
                </a:p>
              </p:txBody>
            </p:sp>
          </p:grpSp>
        </p:grpSp>
        <p:grpSp>
          <p:nvGrpSpPr>
            <p:cNvPr id="9" name="Gruppo 4"/>
            <p:cNvGrpSpPr/>
            <p:nvPr/>
          </p:nvGrpSpPr>
          <p:grpSpPr>
            <a:xfrm rot="5400000">
              <a:off x="1573010" y="3816868"/>
              <a:ext cx="216000" cy="292200"/>
              <a:chOff x="467544" y="620688"/>
              <a:chExt cx="216000" cy="292200"/>
            </a:xfrm>
          </p:grpSpPr>
          <p:sp>
            <p:nvSpPr>
              <p:cNvPr id="140" name="Ovale 139"/>
              <p:cNvSpPr/>
              <p:nvPr/>
            </p:nvSpPr>
            <p:spPr>
              <a:xfrm>
                <a:off x="467544" y="620688"/>
                <a:ext cx="216000" cy="216000"/>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1" name="Ovale 3"/>
              <p:cNvSpPr/>
              <p:nvPr/>
            </p:nvSpPr>
            <p:spPr>
              <a:xfrm>
                <a:off x="467544" y="696888"/>
                <a:ext cx="216000" cy="216000"/>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142" name="Connettore 1 141"/>
            <p:cNvCxnSpPr/>
            <p:nvPr/>
          </p:nvCxnSpPr>
          <p:spPr>
            <a:xfrm rot="5400000">
              <a:off x="1246910" y="3674968"/>
              <a:ext cx="0" cy="5760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0" name="Gruppo 51"/>
            <p:cNvGrpSpPr/>
            <p:nvPr/>
          </p:nvGrpSpPr>
          <p:grpSpPr>
            <a:xfrm rot="16200000">
              <a:off x="914338" y="4028111"/>
              <a:ext cx="110682" cy="144016"/>
              <a:chOff x="270574" y="690920"/>
              <a:chExt cx="110682" cy="144016"/>
            </a:xfrm>
          </p:grpSpPr>
          <p:cxnSp>
            <p:nvCxnSpPr>
              <p:cNvPr id="232" name="Connettore 1 231"/>
              <p:cNvCxnSpPr/>
              <p:nvPr/>
            </p:nvCxnSpPr>
            <p:spPr>
              <a:xfrm rot="5400000">
                <a:off x="309248" y="762928"/>
                <a:ext cx="14401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3" name="Connettore 1 232"/>
              <p:cNvCxnSpPr/>
              <p:nvPr/>
            </p:nvCxnSpPr>
            <p:spPr>
              <a:xfrm rot="5400000">
                <a:off x="289128" y="764000"/>
                <a:ext cx="1080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4" name="Connettore 1 233"/>
              <p:cNvCxnSpPr/>
              <p:nvPr/>
            </p:nvCxnSpPr>
            <p:spPr>
              <a:xfrm rot="5400000">
                <a:off x="270867" y="765080"/>
                <a:ext cx="720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5" name="Connettore 1 234"/>
              <p:cNvCxnSpPr/>
              <p:nvPr/>
            </p:nvCxnSpPr>
            <p:spPr>
              <a:xfrm rot="5400000">
                <a:off x="252574" y="766064"/>
                <a:ext cx="360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236" name="Connettore 4 46"/>
            <p:cNvCxnSpPr/>
            <p:nvPr/>
          </p:nvCxnSpPr>
          <p:spPr>
            <a:xfrm rot="10800000" flipH="1">
              <a:off x="1830948" y="3712750"/>
              <a:ext cx="111600" cy="252000"/>
            </a:xfrm>
            <a:prstGeom prst="bentConnector2">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7" name="Connettore 1 236"/>
            <p:cNvCxnSpPr/>
            <p:nvPr/>
          </p:nvCxnSpPr>
          <p:spPr>
            <a:xfrm>
              <a:off x="969678" y="3960286"/>
              <a:ext cx="0" cy="720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8" name="Connettore 1 237"/>
            <p:cNvCxnSpPr/>
            <p:nvPr/>
          </p:nvCxnSpPr>
          <p:spPr>
            <a:xfrm flipV="1">
              <a:off x="1943838" y="3247349"/>
              <a:ext cx="4572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9" name="Connettore 1 238"/>
            <p:cNvCxnSpPr/>
            <p:nvPr/>
          </p:nvCxnSpPr>
          <p:spPr>
            <a:xfrm>
              <a:off x="1947353" y="3244667"/>
              <a:ext cx="0" cy="720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1" name="Connettore 1 240"/>
            <p:cNvCxnSpPr/>
            <p:nvPr/>
          </p:nvCxnSpPr>
          <p:spPr>
            <a:xfrm flipH="1">
              <a:off x="1479133" y="3247349"/>
              <a:ext cx="1440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42" name="Triangolo isoscele 241"/>
            <p:cNvSpPr/>
            <p:nvPr/>
          </p:nvSpPr>
          <p:spPr>
            <a:xfrm rot="16200000">
              <a:off x="1007400" y="3036376"/>
              <a:ext cx="504056" cy="432048"/>
            </a:xfrm>
            <a:prstGeom prst="triangl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43" name="Connettore 1 242"/>
            <p:cNvCxnSpPr/>
            <p:nvPr/>
          </p:nvCxnSpPr>
          <p:spPr>
            <a:xfrm rot="16200000" flipH="1">
              <a:off x="1576508" y="3249474"/>
              <a:ext cx="1080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4" name="Connettore 1 243"/>
            <p:cNvCxnSpPr/>
            <p:nvPr/>
          </p:nvCxnSpPr>
          <p:spPr>
            <a:xfrm rot="16200000" flipH="1">
              <a:off x="1605083" y="3249474"/>
              <a:ext cx="1080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5" name="Connettore 1 244"/>
            <p:cNvCxnSpPr/>
            <p:nvPr/>
          </p:nvCxnSpPr>
          <p:spPr>
            <a:xfrm flipH="1">
              <a:off x="1663283" y="3247349"/>
              <a:ext cx="2880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uppo 75"/>
            <p:cNvGrpSpPr/>
            <p:nvPr/>
          </p:nvGrpSpPr>
          <p:grpSpPr>
            <a:xfrm rot="16200000">
              <a:off x="2075636" y="5634850"/>
              <a:ext cx="110684" cy="144016"/>
              <a:chOff x="270574" y="690918"/>
              <a:chExt cx="110684" cy="144016"/>
            </a:xfrm>
          </p:grpSpPr>
          <p:cxnSp>
            <p:nvCxnSpPr>
              <p:cNvPr id="247" name="Connettore 1 246"/>
              <p:cNvCxnSpPr/>
              <p:nvPr/>
            </p:nvCxnSpPr>
            <p:spPr>
              <a:xfrm rot="5400000">
                <a:off x="309250" y="762926"/>
                <a:ext cx="14401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8" name="Connettore 1 247"/>
              <p:cNvCxnSpPr/>
              <p:nvPr/>
            </p:nvCxnSpPr>
            <p:spPr>
              <a:xfrm rot="5400000">
                <a:off x="289130" y="763999"/>
                <a:ext cx="1080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9" name="Connettore 1 248"/>
              <p:cNvCxnSpPr/>
              <p:nvPr/>
            </p:nvCxnSpPr>
            <p:spPr>
              <a:xfrm rot="5400000">
                <a:off x="270868" y="765080"/>
                <a:ext cx="720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0" name="Connettore 1 249"/>
              <p:cNvCxnSpPr/>
              <p:nvPr/>
            </p:nvCxnSpPr>
            <p:spPr>
              <a:xfrm rot="5400000">
                <a:off x="252574" y="766064"/>
                <a:ext cx="360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pic>
          <p:nvPicPr>
            <p:cNvPr id="252" name="Immagine 251" descr="acq.bmp"/>
            <p:cNvPicPr>
              <a:picLocks noChangeAspect="1"/>
            </p:cNvPicPr>
            <p:nvPr/>
          </p:nvPicPr>
          <p:blipFill>
            <a:blip r:embed="rId7" cstate="print"/>
            <a:srcRect l="8063"/>
            <a:stretch>
              <a:fillRect/>
            </a:stretch>
          </p:blipFill>
          <p:spPr>
            <a:xfrm>
              <a:off x="207028" y="3006083"/>
              <a:ext cx="695040" cy="444500"/>
            </a:xfrm>
            <a:prstGeom prst="rect">
              <a:avLst/>
            </a:prstGeom>
          </p:spPr>
        </p:pic>
        <p:pic>
          <p:nvPicPr>
            <p:cNvPr id="253" name="Immagine 252" descr="dc.bmp"/>
            <p:cNvPicPr>
              <a:picLocks noChangeAspect="1"/>
            </p:cNvPicPr>
            <p:nvPr/>
          </p:nvPicPr>
          <p:blipFill>
            <a:blip r:embed="rId8" cstate="print"/>
            <a:srcRect l="5418" r="7890"/>
            <a:stretch>
              <a:fillRect/>
            </a:stretch>
          </p:blipFill>
          <p:spPr>
            <a:xfrm>
              <a:off x="1106620" y="4109064"/>
              <a:ext cx="1152128" cy="648072"/>
            </a:xfrm>
            <a:prstGeom prst="rect">
              <a:avLst/>
            </a:prstGeom>
          </p:spPr>
        </p:pic>
        <p:cxnSp>
          <p:nvCxnSpPr>
            <p:cNvPr id="254" name="Connettore 1 253"/>
            <p:cNvCxnSpPr/>
            <p:nvPr/>
          </p:nvCxnSpPr>
          <p:spPr>
            <a:xfrm flipH="1">
              <a:off x="798365" y="3255664"/>
              <a:ext cx="2520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6" name="Connettore 1 255"/>
            <p:cNvCxnSpPr/>
            <p:nvPr/>
          </p:nvCxnSpPr>
          <p:spPr>
            <a:xfrm flipV="1">
              <a:off x="2122470" y="5357826"/>
              <a:ext cx="2743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7" name="Connettore 1 256"/>
            <p:cNvCxnSpPr/>
            <p:nvPr/>
          </p:nvCxnSpPr>
          <p:spPr>
            <a:xfrm flipV="1">
              <a:off x="2135170" y="5357826"/>
              <a:ext cx="0" cy="27432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8" name="Connettore 1 257"/>
            <p:cNvCxnSpPr/>
            <p:nvPr/>
          </p:nvCxnSpPr>
          <p:spPr>
            <a:xfrm flipV="1">
              <a:off x="2571736" y="4214818"/>
              <a:ext cx="0" cy="27432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0" name="CasellaDiTesto 19"/>
          <p:cNvSpPr txBox="1"/>
          <p:nvPr/>
        </p:nvSpPr>
        <p:spPr>
          <a:xfrm>
            <a:off x="4211960" y="1124744"/>
            <a:ext cx="4680520" cy="923330"/>
          </a:xfrm>
          <a:prstGeom prst="rect">
            <a:avLst/>
          </a:prstGeom>
          <a:noFill/>
        </p:spPr>
        <p:txBody>
          <a:bodyPr wrap="square" rtlCol="0">
            <a:spAutoFit/>
          </a:bodyPr>
          <a:lstStyle/>
          <a:p>
            <a:pPr algn="just"/>
            <a:r>
              <a:rPr lang="en-GB" dirty="0"/>
              <a:t>6 nm thick, 80nm wide </a:t>
            </a:r>
            <a:r>
              <a:rPr lang="en-GB" dirty="0" err="1"/>
              <a:t>NbN</a:t>
            </a:r>
            <a:r>
              <a:rPr lang="en-GB" dirty="0"/>
              <a:t> </a:t>
            </a:r>
            <a:r>
              <a:rPr lang="en-GB" dirty="0" err="1"/>
              <a:t>nwrs</a:t>
            </a:r>
            <a:endParaRPr lang="en-GB" dirty="0"/>
          </a:p>
          <a:p>
            <a:pPr algn="just"/>
            <a:r>
              <a:rPr lang="en-GB" dirty="0"/>
              <a:t>350 nm thick and 1.9 µm wide S</a:t>
            </a:r>
            <a:r>
              <a:rPr lang="en-GB" baseline="-25000" dirty="0"/>
              <a:t>3</a:t>
            </a:r>
            <a:r>
              <a:rPr lang="en-GB" dirty="0"/>
              <a:t>N</a:t>
            </a:r>
            <a:r>
              <a:rPr lang="en-GB" baseline="-25000" dirty="0"/>
              <a:t>4</a:t>
            </a:r>
            <a:r>
              <a:rPr lang="en-GB" dirty="0"/>
              <a:t> ridge </a:t>
            </a:r>
            <a:r>
              <a:rPr lang="en-GB" dirty="0" err="1"/>
              <a:t>Wg</a:t>
            </a:r>
            <a:endParaRPr lang="en-GB" dirty="0"/>
          </a:p>
          <a:p>
            <a:pPr algn="just"/>
            <a:endParaRPr lang="en-GB" dirty="0"/>
          </a:p>
        </p:txBody>
      </p:sp>
      <p:pic>
        <p:nvPicPr>
          <p:cNvPr id="230" name="Picture 5"/>
          <p:cNvPicPr>
            <a:picLocks noChangeAspect="1"/>
          </p:cNvPicPr>
          <p:nvPr/>
        </p:nvPicPr>
        <p:blipFill rotWithShape="1">
          <a:blip r:embed="rId9" cstate="print">
            <a:extLst>
              <a:ext uri="{28A0092B-C50C-407E-A947-70E740481C1C}">
                <a14:useLocalDpi xmlns="" xmlns:a14="http://schemas.microsoft.com/office/drawing/2010/main" val="0"/>
              </a:ext>
            </a:extLst>
          </a:blip>
          <a:srcRect r="55320" b="37065"/>
          <a:stretch/>
        </p:blipFill>
        <p:spPr bwMode="auto">
          <a:xfrm>
            <a:off x="251520" y="836712"/>
            <a:ext cx="3003208" cy="1617382"/>
          </a:xfrm>
          <a:prstGeom prst="rect">
            <a:avLst/>
          </a:prstGeom>
          <a:ln>
            <a:noFill/>
          </a:ln>
          <a:extLst>
            <a:ext uri="{53640926-AAD7-44D8-BBD7-CCE9431645EC}">
              <a14:shadowObscured xmlns="" xmlns:a14="http://schemas.microsoft.com/office/drawing/2010/main"/>
            </a:ext>
          </a:extLst>
        </p:spPr>
      </p:pic>
      <p:sp>
        <p:nvSpPr>
          <p:cNvPr id="251" name="Segnaposto piè di pagina 12"/>
          <p:cNvSpPr>
            <a:spLocks noGrp="1"/>
          </p:cNvSpPr>
          <p:nvPr>
            <p:ph type="ftr" sz="quarter" idx="11"/>
          </p:nvPr>
        </p:nvSpPr>
        <p:spPr>
          <a:xfrm>
            <a:off x="914400" y="6416030"/>
            <a:ext cx="3962400" cy="457200"/>
          </a:xfrm>
        </p:spPr>
        <p:txBody>
          <a:bodyPr/>
          <a:lstStyle/>
          <a:p>
            <a:r>
              <a:rPr lang="it-IT" smtClean="0"/>
              <a:t>A. Gaggero, 01/10/2020, Genova</a:t>
            </a:r>
            <a:endParaRPr lang="en-US" dirty="0"/>
          </a:p>
        </p:txBody>
      </p:sp>
      <p:sp>
        <p:nvSpPr>
          <p:cNvPr id="231" name="CasellaDiTesto 230"/>
          <p:cNvSpPr txBox="1"/>
          <p:nvPr/>
        </p:nvSpPr>
        <p:spPr>
          <a:xfrm>
            <a:off x="251520" y="6093296"/>
            <a:ext cx="2664296" cy="369332"/>
          </a:xfrm>
          <a:prstGeom prst="rect">
            <a:avLst/>
          </a:prstGeom>
          <a:noFill/>
        </p:spPr>
        <p:txBody>
          <a:bodyPr wrap="square" rtlCol="0">
            <a:spAutoFit/>
          </a:bodyPr>
          <a:lstStyle/>
          <a:p>
            <a:r>
              <a:rPr lang="it-IT" dirty="0" smtClean="0"/>
              <a:t>Gaggero </a:t>
            </a:r>
            <a:r>
              <a:rPr lang="it-IT" dirty="0" err="1" smtClean="0"/>
              <a:t>et</a:t>
            </a:r>
            <a:r>
              <a:rPr lang="it-IT" dirty="0" smtClean="0"/>
              <a:t> al. </a:t>
            </a:r>
            <a:r>
              <a:rPr lang="it-IT" dirty="0" err="1" smtClean="0"/>
              <a:t>Optica</a:t>
            </a:r>
            <a:r>
              <a:rPr lang="it-IT" dirty="0" smtClean="0"/>
              <a:t> (2019)</a:t>
            </a:r>
            <a:endParaRPr lang="en-GB" dirty="0"/>
          </a:p>
        </p:txBody>
      </p:sp>
      <p:cxnSp>
        <p:nvCxnSpPr>
          <p:cNvPr id="226" name="Connettore 2 225"/>
          <p:cNvCxnSpPr/>
          <p:nvPr/>
        </p:nvCxnSpPr>
        <p:spPr>
          <a:xfrm flipH="1" flipV="1">
            <a:off x="2987824" y="1700808"/>
            <a:ext cx="936105" cy="1440161"/>
          </a:xfrm>
          <a:prstGeom prst="straightConnector1">
            <a:avLst/>
          </a:prstGeom>
          <a:ln w="28575">
            <a:solidFill>
              <a:srgbClr val="FF0000"/>
            </a:solidFill>
            <a:headEnd type="none" w="med" len="med"/>
            <a:tailEnd type="triangle" w="lg"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4651710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childTnLst>
                                </p:cTn>
                              </p:par>
                            </p:childTnLst>
                          </p:cTn>
                        </p:par>
                        <p:par>
                          <p:cTn id="17" fill="hold">
                            <p:stCondLst>
                              <p:cond delay="0"/>
                            </p:stCondLst>
                            <p:childTnLst>
                              <p:par>
                                <p:cTn id="18" presetID="1" presetClass="entr" presetSubtype="0" fill="hold" grpId="0" nodeType="afterEffect">
                                  <p:stCondLst>
                                    <p:cond delay="0"/>
                                  </p:stCondLst>
                                  <p:childTnLst>
                                    <p:set>
                                      <p:cBhvr>
                                        <p:cTn id="19" dur="1" fill="hold">
                                          <p:stCondLst>
                                            <p:cond delay="0"/>
                                          </p:stCondLst>
                                        </p:cTn>
                                        <p:tgtEl>
                                          <p:spTgt spid="133"/>
                                        </p:tgtEl>
                                        <p:attrNameLst>
                                          <p:attrName>style.visibility</p:attrName>
                                        </p:attrNameLst>
                                      </p:cBhvr>
                                      <p:to>
                                        <p:strVal val="visible"/>
                                      </p:to>
                                    </p:set>
                                  </p:childTnLst>
                                </p:cTn>
                              </p:par>
                            </p:childTnLst>
                          </p:cTn>
                        </p:par>
                        <p:par>
                          <p:cTn id="20" fill="hold">
                            <p:stCondLst>
                              <p:cond delay="0"/>
                            </p:stCondLst>
                            <p:childTnLst>
                              <p:par>
                                <p:cTn id="21" presetID="1" presetClass="entr" presetSubtype="0" fill="hold" grpId="0" nodeType="afterEffect">
                                  <p:stCondLst>
                                    <p:cond delay="0"/>
                                  </p:stCondLst>
                                  <p:childTnLst>
                                    <p:set>
                                      <p:cBhvr>
                                        <p:cTn id="22" dur="1" fill="hold">
                                          <p:stCondLst>
                                            <p:cond delay="0"/>
                                          </p:stCondLst>
                                        </p:cTn>
                                        <p:tgtEl>
                                          <p:spTgt spid="134"/>
                                        </p:tgtEl>
                                        <p:attrNameLst>
                                          <p:attrName>style.visibility</p:attrName>
                                        </p:attrNameLst>
                                      </p:cBhvr>
                                      <p:to>
                                        <p:strVal val="visible"/>
                                      </p:to>
                                    </p:set>
                                  </p:childTnLst>
                                </p:cTn>
                              </p:par>
                            </p:childTnLst>
                          </p:cTn>
                        </p:par>
                        <p:par>
                          <p:cTn id="23" fill="hold">
                            <p:stCondLst>
                              <p:cond delay="0"/>
                            </p:stCondLst>
                            <p:childTnLst>
                              <p:par>
                                <p:cTn id="24" presetID="1" presetClass="entr" presetSubtype="0" fill="hold" grpId="0" nodeType="afterEffect">
                                  <p:stCondLst>
                                    <p:cond delay="0"/>
                                  </p:stCondLst>
                                  <p:childTnLst>
                                    <p:set>
                                      <p:cBhvr>
                                        <p:cTn id="25" dur="1" fill="hold">
                                          <p:stCondLst>
                                            <p:cond delay="0"/>
                                          </p:stCondLst>
                                        </p:cTn>
                                        <p:tgtEl>
                                          <p:spTgt spid="135"/>
                                        </p:tgtEl>
                                        <p:attrNameLst>
                                          <p:attrName>style.visibility</p:attrName>
                                        </p:attrNameLst>
                                      </p:cBhvr>
                                      <p:to>
                                        <p:strVal val="visible"/>
                                      </p:to>
                                    </p:set>
                                  </p:childTnLst>
                                </p:cTn>
                              </p:par>
                            </p:childTnLst>
                          </p:cTn>
                        </p:par>
                        <p:par>
                          <p:cTn id="26" fill="hold">
                            <p:stCondLst>
                              <p:cond delay="0"/>
                            </p:stCondLst>
                            <p:childTnLst>
                              <p:par>
                                <p:cTn id="27" presetID="1" presetClass="entr" presetSubtype="0" fill="hold" grpId="0" nodeType="afterEffect">
                                  <p:stCondLst>
                                    <p:cond delay="0"/>
                                  </p:stCondLst>
                                  <p:childTnLst>
                                    <p:set>
                                      <p:cBhvr>
                                        <p:cTn id="28" dur="1" fill="hold">
                                          <p:stCondLst>
                                            <p:cond delay="0"/>
                                          </p:stCondLst>
                                        </p:cTn>
                                        <p:tgtEl>
                                          <p:spTgt spid="132"/>
                                        </p:tgtEl>
                                        <p:attrNameLst>
                                          <p:attrName>style.visibility</p:attrName>
                                        </p:attrNameLst>
                                      </p:cBhvr>
                                      <p:to>
                                        <p:strVal val="visible"/>
                                      </p:to>
                                    </p:set>
                                  </p:childTnLst>
                                </p:cTn>
                              </p:par>
                            </p:childTnLst>
                          </p:cTn>
                        </p:par>
                        <p:par>
                          <p:cTn id="29" fill="hold">
                            <p:stCondLst>
                              <p:cond delay="0"/>
                            </p:stCondLst>
                            <p:childTnLst>
                              <p:par>
                                <p:cTn id="30" presetID="1" presetClass="entr" presetSubtype="0" fill="hold" grpId="0" nodeType="afterEffect">
                                  <p:stCondLst>
                                    <p:cond delay="0"/>
                                  </p:stCondLst>
                                  <p:childTnLst>
                                    <p:set>
                                      <p:cBhvr>
                                        <p:cTn id="31" dur="1" fill="hold">
                                          <p:stCondLst>
                                            <p:cond delay="0"/>
                                          </p:stCondLst>
                                        </p:cTn>
                                        <p:tgtEl>
                                          <p:spTgt spid="136"/>
                                        </p:tgtEl>
                                        <p:attrNameLst>
                                          <p:attrName>style.visibility</p:attrName>
                                        </p:attrNameLst>
                                      </p:cBhvr>
                                      <p:to>
                                        <p:strVal val="visible"/>
                                      </p:to>
                                    </p:set>
                                  </p:childTnLst>
                                </p:cTn>
                              </p:par>
                            </p:childTnLst>
                          </p:cTn>
                        </p:par>
                        <p:par>
                          <p:cTn id="32" fill="hold">
                            <p:stCondLst>
                              <p:cond delay="0"/>
                            </p:stCondLst>
                            <p:childTnLst>
                              <p:par>
                                <p:cTn id="33" presetID="1" presetClass="entr" presetSubtype="0" fill="hold" grpId="0" nodeType="afterEffect">
                                  <p:stCondLst>
                                    <p:cond delay="0"/>
                                  </p:stCondLst>
                                  <p:childTnLst>
                                    <p:set>
                                      <p:cBhvr>
                                        <p:cTn id="34" dur="1" fill="hold">
                                          <p:stCondLst>
                                            <p:cond delay="0"/>
                                          </p:stCondLst>
                                        </p:cTn>
                                        <p:tgtEl>
                                          <p:spTgt spid="13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20" presetClass="entr" presetSubtype="0" fill="remove" grpId="0" nodeType="clickEffect">
                                  <p:stCondLst>
                                    <p:cond delay="0"/>
                                  </p:stCondLst>
                                  <p:childTnLst>
                                    <p:set>
                                      <p:cBhvr>
                                        <p:cTn id="38" dur="1" fill="hold">
                                          <p:stCondLst>
                                            <p:cond delay="0"/>
                                          </p:stCondLst>
                                        </p:cTn>
                                        <p:tgtEl>
                                          <p:spTgt spid="205"/>
                                        </p:tgtEl>
                                        <p:attrNameLst>
                                          <p:attrName>style.visibility</p:attrName>
                                        </p:attrNameLst>
                                      </p:cBhvr>
                                      <p:to>
                                        <p:strVal val="visible"/>
                                      </p:to>
                                    </p:set>
                                    <p:animEffect transition="in" filter="wedge">
                                      <p:cBhvr>
                                        <p:cTn id="39" dur="500"/>
                                        <p:tgtEl>
                                          <p:spTgt spid="205"/>
                                        </p:tgtEl>
                                      </p:cBhvr>
                                    </p:animEffect>
                                  </p:childTnLst>
                                </p:cTn>
                              </p:par>
                            </p:childTnLst>
                          </p:cTn>
                        </p:par>
                        <p:par>
                          <p:cTn id="40" fill="hold">
                            <p:stCondLst>
                              <p:cond delay="500"/>
                            </p:stCondLst>
                            <p:childTnLst>
                              <p:par>
                                <p:cTn id="41" presetID="20" presetClass="entr" presetSubtype="0" fill="remove" grpId="0" nodeType="afterEffect">
                                  <p:stCondLst>
                                    <p:cond delay="0"/>
                                  </p:stCondLst>
                                  <p:childTnLst>
                                    <p:set>
                                      <p:cBhvr>
                                        <p:cTn id="42" dur="1" fill="hold">
                                          <p:stCondLst>
                                            <p:cond delay="0"/>
                                          </p:stCondLst>
                                        </p:cTn>
                                        <p:tgtEl>
                                          <p:spTgt spid="207"/>
                                        </p:tgtEl>
                                        <p:attrNameLst>
                                          <p:attrName>style.visibility</p:attrName>
                                        </p:attrNameLst>
                                      </p:cBhvr>
                                      <p:to>
                                        <p:strVal val="visible"/>
                                      </p:to>
                                    </p:set>
                                    <p:animEffect transition="in" filter="wedge">
                                      <p:cBhvr>
                                        <p:cTn id="43" dur="500"/>
                                        <p:tgtEl>
                                          <p:spTgt spid="207"/>
                                        </p:tgtEl>
                                      </p:cBhvr>
                                    </p:animEffect>
                                  </p:childTnLst>
                                </p:cTn>
                              </p:par>
                            </p:childTnLst>
                          </p:cTn>
                        </p:par>
                        <p:par>
                          <p:cTn id="44" fill="hold">
                            <p:stCondLst>
                              <p:cond delay="1000"/>
                            </p:stCondLst>
                            <p:childTnLst>
                              <p:par>
                                <p:cTn id="45" presetID="22" presetClass="entr" presetSubtype="2" fill="hold" nodeType="afterEffect">
                                  <p:stCondLst>
                                    <p:cond delay="0"/>
                                  </p:stCondLst>
                                  <p:childTnLst>
                                    <p:set>
                                      <p:cBhvr>
                                        <p:cTn id="46" dur="1" fill="hold">
                                          <p:stCondLst>
                                            <p:cond delay="0"/>
                                          </p:stCondLst>
                                        </p:cTn>
                                        <p:tgtEl>
                                          <p:spTgt spid="206"/>
                                        </p:tgtEl>
                                        <p:attrNameLst>
                                          <p:attrName>style.visibility</p:attrName>
                                        </p:attrNameLst>
                                      </p:cBhvr>
                                      <p:to>
                                        <p:strVal val="visible"/>
                                      </p:to>
                                    </p:set>
                                    <p:animEffect transition="in" filter="wipe(right)">
                                      <p:cBhvr>
                                        <p:cTn id="47" dur="500"/>
                                        <p:tgtEl>
                                          <p:spTgt spid="206"/>
                                        </p:tgtEl>
                                      </p:cBhvr>
                                    </p:animEffect>
                                  </p:childTnLst>
                                </p:cTn>
                              </p:par>
                              <p:par>
                                <p:cTn id="48" presetID="22" presetClass="entr" presetSubtype="2" fill="hold" nodeType="withEffect">
                                  <p:stCondLst>
                                    <p:cond delay="0"/>
                                  </p:stCondLst>
                                  <p:childTnLst>
                                    <p:set>
                                      <p:cBhvr>
                                        <p:cTn id="49" dur="1" fill="hold">
                                          <p:stCondLst>
                                            <p:cond delay="0"/>
                                          </p:stCondLst>
                                        </p:cTn>
                                        <p:tgtEl>
                                          <p:spTgt spid="208"/>
                                        </p:tgtEl>
                                        <p:attrNameLst>
                                          <p:attrName>style.visibility</p:attrName>
                                        </p:attrNameLst>
                                      </p:cBhvr>
                                      <p:to>
                                        <p:strVal val="visible"/>
                                      </p:to>
                                    </p:set>
                                    <p:animEffect transition="in" filter="wipe(right)">
                                      <p:cBhvr>
                                        <p:cTn id="50" dur="500"/>
                                        <p:tgtEl>
                                          <p:spTgt spid="208"/>
                                        </p:tgtEl>
                                      </p:cBhvr>
                                    </p:animEffect>
                                  </p:childTnLst>
                                </p:cTn>
                              </p:par>
                              <p:par>
                                <p:cTn id="51" presetID="1" presetClass="entr" presetSubtype="0" fill="hold" nodeType="withEffect">
                                  <p:stCondLst>
                                    <p:cond delay="0"/>
                                  </p:stCondLst>
                                  <p:childTnLst>
                                    <p:set>
                                      <p:cBhvr>
                                        <p:cTn id="52" dur="1" fill="hold">
                                          <p:stCondLst>
                                            <p:cond delay="0"/>
                                          </p:stCondLst>
                                        </p:cTn>
                                        <p:tgtEl>
                                          <p:spTgt spid="126"/>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127"/>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137"/>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138"/>
                                        </p:tgtEl>
                                        <p:attrNameLst>
                                          <p:attrName>style.visibility</p:attrName>
                                        </p:attrNameLst>
                                      </p:cBhvr>
                                      <p:to>
                                        <p:strVal val="visible"/>
                                      </p:to>
                                    </p:set>
                                  </p:childTnLst>
                                </p:cTn>
                              </p:par>
                              <p:par>
                                <p:cTn id="59" presetID="22" presetClass="exit" presetSubtype="2" fill="hold" nodeType="withEffect">
                                  <p:stCondLst>
                                    <p:cond delay="0"/>
                                  </p:stCondLst>
                                  <p:childTnLst>
                                    <p:animEffect transition="out" filter="wipe(right)">
                                      <p:cBhvr>
                                        <p:cTn id="60" dur="500"/>
                                        <p:tgtEl>
                                          <p:spTgt spid="4"/>
                                        </p:tgtEl>
                                      </p:cBhvr>
                                    </p:animEffect>
                                    <p:set>
                                      <p:cBhvr>
                                        <p:cTn id="61" dur="1" fill="hold">
                                          <p:stCondLst>
                                            <p:cond delay="499"/>
                                          </p:stCondLst>
                                        </p:cTn>
                                        <p:tgtEl>
                                          <p:spTgt spid="4"/>
                                        </p:tgtEl>
                                        <p:attrNameLst>
                                          <p:attrName>style.visibility</p:attrName>
                                        </p:attrNameLst>
                                      </p:cBhvr>
                                      <p:to>
                                        <p:strVal val="hidden"/>
                                      </p:to>
                                    </p:set>
                                  </p:childTnLst>
                                </p:cTn>
                              </p:par>
                              <p:par>
                                <p:cTn id="62" presetID="22" presetClass="exit" presetSubtype="2" fill="hold" nodeType="withEffect">
                                  <p:stCondLst>
                                    <p:cond delay="0"/>
                                  </p:stCondLst>
                                  <p:childTnLst>
                                    <p:animEffect transition="out" filter="wipe(right)">
                                      <p:cBhvr>
                                        <p:cTn id="63" dur="500"/>
                                        <p:tgtEl>
                                          <p:spTgt spid="5"/>
                                        </p:tgtEl>
                                      </p:cBhvr>
                                    </p:animEffect>
                                    <p:set>
                                      <p:cBhvr>
                                        <p:cTn id="64" dur="1" fill="hold">
                                          <p:stCondLst>
                                            <p:cond delay="499"/>
                                          </p:stCondLst>
                                        </p:cTn>
                                        <p:tgtEl>
                                          <p:spTgt spid="5"/>
                                        </p:tgtEl>
                                        <p:attrNameLst>
                                          <p:attrName>style.visibility</p:attrName>
                                        </p:attrNameLst>
                                      </p:cBhvr>
                                      <p:to>
                                        <p:strVal val="hidden"/>
                                      </p:to>
                                    </p:set>
                                  </p:childTnLst>
                                </p:cTn>
                              </p:par>
                            </p:childTnLst>
                          </p:cTn>
                        </p:par>
                        <p:par>
                          <p:cTn id="65" fill="hold">
                            <p:stCondLst>
                              <p:cond delay="1500"/>
                            </p:stCondLst>
                            <p:childTnLst>
                              <p:par>
                                <p:cTn id="66" presetID="1" presetClass="entr" presetSubtype="0" fill="hold" nodeType="afterEffect">
                                  <p:stCondLst>
                                    <p:cond delay="0"/>
                                  </p:stCondLst>
                                  <p:childTnLst>
                                    <p:set>
                                      <p:cBhvr>
                                        <p:cTn id="67" dur="1" fill="hold">
                                          <p:stCondLst>
                                            <p:cond delay="0"/>
                                          </p:stCondLst>
                                        </p:cTn>
                                        <p:tgtEl>
                                          <p:spTgt spid="2"/>
                                        </p:tgtEl>
                                        <p:attrNameLst>
                                          <p:attrName>style.visibility</p:attrName>
                                        </p:attrNameLst>
                                      </p:cBhvr>
                                      <p:to>
                                        <p:strVal val="visible"/>
                                      </p:to>
                                    </p:set>
                                  </p:childTnLst>
                                </p:cTn>
                              </p:par>
                              <p:par>
                                <p:cTn id="68" presetID="1" presetClass="entr" presetSubtype="0" fill="hold" nodeType="withEffect">
                                  <p:stCondLst>
                                    <p:cond delay="0"/>
                                  </p:stCondLst>
                                  <p:childTnLst>
                                    <p:set>
                                      <p:cBhvr>
                                        <p:cTn id="69" dur="1" fill="hold">
                                          <p:stCondLst>
                                            <p:cond delay="0"/>
                                          </p:stCondLst>
                                        </p:cTn>
                                        <p:tgtEl>
                                          <p:spTgt spid="3"/>
                                        </p:tgtEl>
                                        <p:attrNameLst>
                                          <p:attrName>style.visibility</p:attrName>
                                        </p:attrNameLst>
                                      </p:cBhvr>
                                      <p:to>
                                        <p:strVal val="visible"/>
                                      </p:to>
                                    </p:set>
                                  </p:childTnLst>
                                </p:cTn>
                              </p:par>
                              <p:par>
                                <p:cTn id="70" presetID="1" presetClass="entr" presetSubtype="0" fill="hold" grpId="0" nodeType="withEffect">
                                  <p:stCondLst>
                                    <p:cond delay="0"/>
                                  </p:stCondLst>
                                  <p:childTnLst>
                                    <p:set>
                                      <p:cBhvr>
                                        <p:cTn id="71" dur="1" fill="hold">
                                          <p:stCondLst>
                                            <p:cond delay="0"/>
                                          </p:stCondLst>
                                        </p:cTn>
                                        <p:tgtEl>
                                          <p:spTgt spid="115"/>
                                        </p:tgtEl>
                                        <p:attrNameLst>
                                          <p:attrName>style.visibility</p:attrName>
                                        </p:attrNameLst>
                                      </p:cBhvr>
                                      <p:to>
                                        <p:strVal val="visible"/>
                                      </p:to>
                                    </p:set>
                                  </p:childTnLst>
                                </p:cTn>
                              </p:par>
                              <p:par>
                                <p:cTn id="72" presetID="1" presetClass="entr" presetSubtype="0" fill="hold" grpId="0" nodeType="withEffect">
                                  <p:stCondLst>
                                    <p:cond delay="0"/>
                                  </p:stCondLst>
                                  <p:childTnLst>
                                    <p:set>
                                      <p:cBhvr>
                                        <p:cTn id="73" dur="1" fill="hold">
                                          <p:stCondLst>
                                            <p:cond delay="0"/>
                                          </p:stCondLst>
                                        </p:cTn>
                                        <p:tgtEl>
                                          <p:spTgt spid="117"/>
                                        </p:tgtEl>
                                        <p:attrNameLst>
                                          <p:attrName>style.visibility</p:attrName>
                                        </p:attrNameLst>
                                      </p:cBhvr>
                                      <p:to>
                                        <p:strVal val="visible"/>
                                      </p:to>
                                    </p:set>
                                  </p:childTnLst>
                                </p:cTn>
                              </p:par>
                            </p:childTnLst>
                          </p:cTn>
                        </p:par>
                      </p:childTnLst>
                    </p:cTn>
                  </p:par>
                  <p:par>
                    <p:cTn id="74" fill="hold">
                      <p:stCondLst>
                        <p:cond delay="indefinite"/>
                      </p:stCondLst>
                      <p:childTnLst>
                        <p:par>
                          <p:cTn id="75" fill="hold">
                            <p:stCondLst>
                              <p:cond delay="0"/>
                            </p:stCondLst>
                            <p:childTnLst>
                              <p:par>
                                <p:cTn id="76" presetID="22" presetClass="entr" presetSubtype="8" fill="hold" nodeType="clickEffect">
                                  <p:stCondLst>
                                    <p:cond delay="0"/>
                                  </p:stCondLst>
                                  <p:childTnLst>
                                    <p:set>
                                      <p:cBhvr>
                                        <p:cTn id="77" dur="1" fill="hold">
                                          <p:stCondLst>
                                            <p:cond delay="0"/>
                                          </p:stCondLst>
                                        </p:cTn>
                                        <p:tgtEl>
                                          <p:spTgt spid="6"/>
                                        </p:tgtEl>
                                        <p:attrNameLst>
                                          <p:attrName>style.visibility</p:attrName>
                                        </p:attrNameLst>
                                      </p:cBhvr>
                                      <p:to>
                                        <p:strVal val="visible"/>
                                      </p:to>
                                    </p:set>
                                    <p:animEffect transition="in" filter="wipe(left)">
                                      <p:cBhvr>
                                        <p:cTn id="78" dur="500"/>
                                        <p:tgtEl>
                                          <p:spTgt spid="6"/>
                                        </p:tgtEl>
                                      </p:cBhvr>
                                    </p:animEffect>
                                  </p:childTnLst>
                                </p:cTn>
                              </p:par>
                            </p:childTnLst>
                          </p:cTn>
                        </p:par>
                        <p:par>
                          <p:cTn id="79" fill="hold">
                            <p:stCondLst>
                              <p:cond delay="500"/>
                            </p:stCondLst>
                            <p:childTnLst>
                              <p:par>
                                <p:cTn id="80" presetID="22" presetClass="entr" presetSubtype="2" fill="hold" nodeType="afterEffect">
                                  <p:stCondLst>
                                    <p:cond delay="0"/>
                                  </p:stCondLst>
                                  <p:childTnLst>
                                    <p:set>
                                      <p:cBhvr>
                                        <p:cTn id="81" dur="1" fill="hold">
                                          <p:stCondLst>
                                            <p:cond delay="0"/>
                                          </p:stCondLst>
                                        </p:cTn>
                                        <p:tgtEl>
                                          <p:spTgt spid="226"/>
                                        </p:tgtEl>
                                        <p:attrNameLst>
                                          <p:attrName>style.visibility</p:attrName>
                                        </p:attrNameLst>
                                      </p:cBhvr>
                                      <p:to>
                                        <p:strVal val="visible"/>
                                      </p:to>
                                    </p:set>
                                    <p:animEffect transition="in" filter="wipe(right)">
                                      <p:cBhvr>
                                        <p:cTn id="82" dur="500"/>
                                        <p:tgtEl>
                                          <p:spTgt spid="2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131" grpId="0"/>
      <p:bldP spid="132" grpId="0"/>
      <p:bldP spid="133" grpId="0"/>
      <p:bldP spid="134" grpId="0"/>
      <p:bldP spid="135" grpId="0"/>
      <p:bldP spid="136" grpId="0"/>
      <p:bldP spid="137" grpId="0"/>
      <p:bldP spid="138" grpId="0"/>
      <p:bldP spid="205" grpId="0" animBg="1"/>
      <p:bldP spid="207" grpId="0" animBg="1"/>
      <p:bldP spid="115" grpId="0"/>
      <p:bldP spid="117"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2296459" y="2300438"/>
            <a:ext cx="184731" cy="369332"/>
          </a:xfrm>
          <a:prstGeom prst="rect">
            <a:avLst/>
          </a:prstGeom>
          <a:noFill/>
        </p:spPr>
        <p:txBody>
          <a:bodyPr wrap="none" rtlCol="0">
            <a:spAutoFit/>
          </a:bodyPr>
          <a:lstStyle/>
          <a:p>
            <a:endParaRPr lang="en-US" dirty="0"/>
          </a:p>
        </p:txBody>
      </p:sp>
      <p:sp>
        <p:nvSpPr>
          <p:cNvPr id="21" name="Titolo 1"/>
          <p:cNvSpPr txBox="1">
            <a:spLocks/>
          </p:cNvSpPr>
          <p:nvPr/>
        </p:nvSpPr>
        <p:spPr>
          <a:xfrm>
            <a:off x="323528" y="188640"/>
            <a:ext cx="8208912" cy="809769"/>
          </a:xfrm>
          <a:prstGeom prst="rect">
            <a:avLst/>
          </a:prstGeom>
        </p:spPr>
        <p:txBody>
          <a:bodyPr bIns="91440" anchor="b" anchorCtr="0">
            <a:normAutofit/>
          </a:bodyPr>
          <a:lstStyle/>
          <a:p>
            <a:pPr>
              <a:spcBef>
                <a:spcPct val="0"/>
              </a:spcBef>
            </a:pPr>
            <a:r>
              <a:rPr lang="en-GB" sz="4000" dirty="0">
                <a:solidFill>
                  <a:schemeClr val="tx2"/>
                </a:solidFill>
              </a:rPr>
              <a:t>Set-up</a:t>
            </a:r>
          </a:p>
        </p:txBody>
      </p:sp>
      <p:sp>
        <p:nvSpPr>
          <p:cNvPr id="13" name="Segnaposto piè di pagina 12"/>
          <p:cNvSpPr>
            <a:spLocks noGrp="1"/>
          </p:cNvSpPr>
          <p:nvPr>
            <p:ph type="ftr" sz="quarter" idx="11"/>
          </p:nvPr>
        </p:nvSpPr>
        <p:spPr>
          <a:xfrm>
            <a:off x="914400" y="6172200"/>
            <a:ext cx="3962400" cy="457200"/>
          </a:xfrm>
        </p:spPr>
        <p:txBody>
          <a:bodyPr/>
          <a:lstStyle/>
          <a:p>
            <a:r>
              <a:rPr lang="it-IT" smtClean="0"/>
              <a:t>A. Gaggero, 01/10/2020, Genova</a:t>
            </a:r>
            <a:endParaRPr lang="en-US" dirty="0"/>
          </a:p>
        </p:txBody>
      </p:sp>
      <p:pic>
        <p:nvPicPr>
          <p:cNvPr id="2" name="Immagine 1"/>
          <p:cNvPicPr>
            <a:picLocks noChangeAspect="1"/>
          </p:cNvPicPr>
          <p:nvPr/>
        </p:nvPicPr>
        <p:blipFill>
          <a:blip r:embed="rId3" cstate="print"/>
          <a:srcRect b="5789"/>
          <a:stretch>
            <a:fillRect/>
          </a:stretch>
        </p:blipFill>
        <p:spPr>
          <a:xfrm>
            <a:off x="865033" y="3821734"/>
            <a:ext cx="8186020" cy="2343570"/>
          </a:xfrm>
          <a:prstGeom prst="rect">
            <a:avLst/>
          </a:prstGeom>
        </p:spPr>
      </p:pic>
      <p:pic>
        <p:nvPicPr>
          <p:cNvPr id="14" name="Immagine 13"/>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107504" y="3140968"/>
            <a:ext cx="2787824" cy="2032394"/>
          </a:xfrm>
          <a:prstGeom prst="rect">
            <a:avLst/>
          </a:prstGeom>
        </p:spPr>
      </p:pic>
      <p:pic>
        <p:nvPicPr>
          <p:cNvPr id="15" name="Immagine 14"/>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755575" y="1124744"/>
            <a:ext cx="3408767" cy="2160240"/>
          </a:xfrm>
          <a:prstGeom prst="rect">
            <a:avLst/>
          </a:prstGeom>
        </p:spPr>
      </p:pic>
      <p:pic>
        <p:nvPicPr>
          <p:cNvPr id="20" name="Immagine 19"/>
          <p:cNvPicPr>
            <a:picLocks noChangeAspect="1"/>
          </p:cNvPicPr>
          <p:nvPr/>
        </p:nvPicPr>
        <p:blipFill>
          <a:blip r:embed="rId6" cstate="print">
            <a:extLst>
              <a:ext uri="{28A0092B-C50C-407E-A947-70E740481C1C}">
                <a14:useLocalDpi xmlns="" xmlns:a14="http://schemas.microsoft.com/office/drawing/2010/main" val="0"/>
              </a:ext>
            </a:extLst>
          </a:blip>
          <a:stretch>
            <a:fillRect/>
          </a:stretch>
        </p:blipFill>
        <p:spPr>
          <a:xfrm>
            <a:off x="7167971" y="627509"/>
            <a:ext cx="1778360" cy="3161531"/>
          </a:xfrm>
          <a:prstGeom prst="rect">
            <a:avLst/>
          </a:prstGeom>
        </p:spPr>
      </p:pic>
      <p:pic>
        <p:nvPicPr>
          <p:cNvPr id="50" name="Immagine 49" descr="24186450597_3a70c78ced_o.jpg"/>
          <p:cNvPicPr>
            <a:picLocks noChangeAspect="1"/>
          </p:cNvPicPr>
          <p:nvPr/>
        </p:nvPicPr>
        <p:blipFill>
          <a:blip r:embed="rId7" cstate="print"/>
          <a:srcRect l="40625" r="19085"/>
          <a:stretch>
            <a:fillRect/>
          </a:stretch>
        </p:blipFill>
        <p:spPr>
          <a:xfrm>
            <a:off x="5004048" y="1052735"/>
            <a:ext cx="1656184" cy="2634809"/>
          </a:xfrm>
          <a:prstGeom prst="rect">
            <a:avLst/>
          </a:prstGeom>
        </p:spPr>
      </p:pic>
    </p:spTree>
    <p:extLst>
      <p:ext uri="{BB962C8B-B14F-4D97-AF65-F5344CB8AC3E}">
        <p14:creationId xmlns="" xmlns:p14="http://schemas.microsoft.com/office/powerpoint/2010/main" val="374327205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olo 1"/>
          <p:cNvSpPr txBox="1">
            <a:spLocks/>
          </p:cNvSpPr>
          <p:nvPr/>
        </p:nvSpPr>
        <p:spPr>
          <a:xfrm>
            <a:off x="179512" y="116632"/>
            <a:ext cx="8208912" cy="809769"/>
          </a:xfrm>
          <a:prstGeom prst="rect">
            <a:avLst/>
          </a:prstGeom>
        </p:spPr>
        <p:txBody>
          <a:bodyPr bIns="91440" anchor="b" anchorCtr="0">
            <a:normAutofit/>
          </a:bodyPr>
          <a:lstStyle/>
          <a:p>
            <a:pPr>
              <a:spcBef>
                <a:spcPct val="0"/>
              </a:spcBef>
            </a:pPr>
            <a:r>
              <a:rPr lang="en-GB" sz="4000" dirty="0">
                <a:solidFill>
                  <a:schemeClr val="tx2"/>
                </a:solidFill>
              </a:rPr>
              <a:t>Optical Characterization @ T&lt;3K</a:t>
            </a:r>
          </a:p>
        </p:txBody>
      </p:sp>
      <p:grpSp>
        <p:nvGrpSpPr>
          <p:cNvPr id="2" name="Gruppo 6"/>
          <p:cNvGrpSpPr/>
          <p:nvPr/>
        </p:nvGrpSpPr>
        <p:grpSpPr>
          <a:xfrm>
            <a:off x="107504" y="1988840"/>
            <a:ext cx="4095448" cy="3090856"/>
            <a:chOff x="323528" y="1124744"/>
            <a:chExt cx="4095448" cy="3090856"/>
          </a:xfrm>
        </p:grpSpPr>
        <p:grpSp>
          <p:nvGrpSpPr>
            <p:cNvPr id="3" name="Gruppo 5"/>
            <p:cNvGrpSpPr/>
            <p:nvPr/>
          </p:nvGrpSpPr>
          <p:grpSpPr>
            <a:xfrm>
              <a:off x="323528" y="1124744"/>
              <a:ext cx="4095448" cy="3090856"/>
              <a:chOff x="323528" y="1124744"/>
              <a:chExt cx="4095448" cy="3090856"/>
            </a:xfrm>
          </p:grpSpPr>
          <p:pic>
            <p:nvPicPr>
              <p:cNvPr id="4" name="Immagine 3"/>
              <p:cNvPicPr>
                <a:picLocks noChangeAspect="1"/>
              </p:cNvPicPr>
              <p:nvPr/>
            </p:nvPicPr>
            <p:blipFill rotWithShape="1">
              <a:blip r:embed="rId2" cstate="print"/>
              <a:srcRect/>
              <a:stretch/>
            </p:blipFill>
            <p:spPr>
              <a:xfrm>
                <a:off x="323528" y="1124744"/>
                <a:ext cx="4068088" cy="3024336"/>
              </a:xfrm>
              <a:prstGeom prst="rect">
                <a:avLst/>
              </a:prstGeom>
            </p:spPr>
          </p:pic>
          <p:sp>
            <p:nvSpPr>
              <p:cNvPr id="5" name="Rettangolo 4"/>
              <p:cNvSpPr/>
              <p:nvPr/>
            </p:nvSpPr>
            <p:spPr>
              <a:xfrm>
                <a:off x="1322632" y="4140000"/>
                <a:ext cx="3096344" cy="75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sp>
          <p:nvSpPr>
            <p:cNvPr id="15" name="Rettangolo 14"/>
            <p:cNvSpPr/>
            <p:nvPr/>
          </p:nvSpPr>
          <p:spPr>
            <a:xfrm>
              <a:off x="323528" y="3963357"/>
              <a:ext cx="1728192" cy="1857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grpSp>
        <p:nvGrpSpPr>
          <p:cNvPr id="6" name="Gruppo 9"/>
          <p:cNvGrpSpPr/>
          <p:nvPr/>
        </p:nvGrpSpPr>
        <p:grpSpPr>
          <a:xfrm>
            <a:off x="4067944" y="1907883"/>
            <a:ext cx="4983991" cy="3555924"/>
            <a:chOff x="4026314" y="2112221"/>
            <a:chExt cx="4983991" cy="3555924"/>
          </a:xfrm>
        </p:grpSpPr>
        <p:pic>
          <p:nvPicPr>
            <p:cNvPr id="9" name="Immagine 8"/>
            <p:cNvPicPr>
              <a:picLocks noChangeAspect="1"/>
            </p:cNvPicPr>
            <p:nvPr/>
          </p:nvPicPr>
          <p:blipFill>
            <a:blip r:embed="rId3" cstate="print"/>
            <a:stretch>
              <a:fillRect/>
            </a:stretch>
          </p:blipFill>
          <p:spPr>
            <a:xfrm>
              <a:off x="4026314" y="2112221"/>
              <a:ext cx="4983991" cy="3549027"/>
            </a:xfrm>
            <a:prstGeom prst="rect">
              <a:avLst/>
            </a:prstGeom>
          </p:spPr>
        </p:pic>
        <p:sp>
          <p:nvSpPr>
            <p:cNvPr id="19" name="Rettangolo 18"/>
            <p:cNvSpPr/>
            <p:nvPr/>
          </p:nvSpPr>
          <p:spPr>
            <a:xfrm>
              <a:off x="4026314" y="5373217"/>
              <a:ext cx="850486" cy="2949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0" name="Rettangolo 19"/>
            <p:cNvSpPr/>
            <p:nvPr/>
          </p:nvSpPr>
          <p:spPr>
            <a:xfrm>
              <a:off x="6518309" y="5363232"/>
              <a:ext cx="850486" cy="2949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sp>
        <p:nvSpPr>
          <p:cNvPr id="27" name="CasellaDiTesto 26"/>
          <p:cNvSpPr txBox="1"/>
          <p:nvPr/>
        </p:nvSpPr>
        <p:spPr>
          <a:xfrm>
            <a:off x="5157586" y="1097760"/>
            <a:ext cx="3571932" cy="646331"/>
          </a:xfrm>
          <a:prstGeom prst="rect">
            <a:avLst/>
          </a:prstGeom>
          <a:noFill/>
        </p:spPr>
        <p:txBody>
          <a:bodyPr wrap="square" rtlCol="0">
            <a:spAutoFit/>
          </a:bodyPr>
          <a:lstStyle/>
          <a:p>
            <a:r>
              <a:rPr lang="el-GR" dirty="0">
                <a:latin typeface="Times New Roman"/>
                <a:cs typeface="Times New Roman"/>
              </a:rPr>
              <a:t>λ</a:t>
            </a:r>
            <a:r>
              <a:rPr lang="it-IT" dirty="0">
                <a:latin typeface="Times New Roman"/>
                <a:cs typeface="Times New Roman"/>
              </a:rPr>
              <a:t>= 1550 </a:t>
            </a:r>
            <a:r>
              <a:rPr lang="it-IT" dirty="0" err="1">
                <a:latin typeface="Times New Roman"/>
                <a:cs typeface="Times New Roman"/>
              </a:rPr>
              <a:t>nm</a:t>
            </a:r>
            <a:r>
              <a:rPr lang="it-IT" dirty="0">
                <a:latin typeface="Times New Roman"/>
                <a:cs typeface="Times New Roman"/>
              </a:rPr>
              <a:t>, </a:t>
            </a:r>
            <a:r>
              <a:rPr lang="it-IT" dirty="0" err="1">
                <a:latin typeface="Times New Roman"/>
                <a:cs typeface="Times New Roman"/>
              </a:rPr>
              <a:t>f=</a:t>
            </a:r>
            <a:r>
              <a:rPr lang="it-IT" dirty="0">
                <a:latin typeface="Times New Roman"/>
                <a:cs typeface="Times New Roman"/>
              </a:rPr>
              <a:t> 1MHz, &lt;n&gt; = 0.1</a:t>
            </a:r>
          </a:p>
          <a:p>
            <a:r>
              <a:rPr lang="it-IT" dirty="0" err="1">
                <a:latin typeface="Times New Roman"/>
                <a:cs typeface="Times New Roman"/>
              </a:rPr>
              <a:t>Pulse</a:t>
            </a:r>
            <a:r>
              <a:rPr lang="it-IT" dirty="0">
                <a:latin typeface="Times New Roman"/>
                <a:cs typeface="Times New Roman"/>
              </a:rPr>
              <a:t> </a:t>
            </a:r>
            <a:r>
              <a:rPr lang="it-IT" dirty="0" err="1">
                <a:latin typeface="Times New Roman"/>
                <a:cs typeface="Times New Roman"/>
              </a:rPr>
              <a:t>width</a:t>
            </a:r>
            <a:r>
              <a:rPr lang="it-IT" dirty="0">
                <a:latin typeface="Times New Roman"/>
                <a:cs typeface="Times New Roman"/>
              </a:rPr>
              <a:t> 10 ps</a:t>
            </a:r>
            <a:endParaRPr lang="it-IT" dirty="0"/>
          </a:p>
        </p:txBody>
      </p:sp>
      <p:sp>
        <p:nvSpPr>
          <p:cNvPr id="23" name="Segnaposto piè di pagina 12"/>
          <p:cNvSpPr>
            <a:spLocks noGrp="1"/>
          </p:cNvSpPr>
          <p:nvPr>
            <p:ph type="ftr" sz="quarter" idx="11"/>
          </p:nvPr>
        </p:nvSpPr>
        <p:spPr>
          <a:xfrm>
            <a:off x="914400" y="6172200"/>
            <a:ext cx="3962400" cy="457200"/>
          </a:xfrm>
        </p:spPr>
        <p:txBody>
          <a:bodyPr/>
          <a:lstStyle/>
          <a:p>
            <a:r>
              <a:rPr lang="it-IT" smtClean="0"/>
              <a:t>A. Gaggero, 01/10/2020, Genova</a:t>
            </a:r>
            <a:endParaRPr lang="en-US" dirty="0"/>
          </a:p>
        </p:txBody>
      </p:sp>
    </p:spTree>
    <p:extLst>
      <p:ext uri="{BB962C8B-B14F-4D97-AF65-F5344CB8AC3E}">
        <p14:creationId xmlns="" xmlns:p14="http://schemas.microsoft.com/office/powerpoint/2010/main" val="318784990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ella 3"/>
          <p:cNvGraphicFramePr>
            <a:graphicFrameLocks noGrp="1"/>
          </p:cNvGraphicFramePr>
          <p:nvPr/>
        </p:nvGraphicFramePr>
        <p:xfrm>
          <a:off x="251520" y="1844824"/>
          <a:ext cx="8640960" cy="2392680"/>
        </p:xfrm>
        <a:graphic>
          <a:graphicData uri="http://schemas.openxmlformats.org/drawingml/2006/table">
            <a:tbl>
              <a:tblPr firstRow="1" bandRow="1">
                <a:tableStyleId>{9D7B26C5-4107-4FEC-AEDC-1716B250A1EF}</a:tableStyleId>
              </a:tblPr>
              <a:tblGrid>
                <a:gridCol w="1440160"/>
                <a:gridCol w="1440160"/>
                <a:gridCol w="1440160"/>
                <a:gridCol w="1440160"/>
                <a:gridCol w="1440160"/>
                <a:gridCol w="1440160"/>
              </a:tblGrid>
              <a:tr h="370840">
                <a:tc>
                  <a:txBody>
                    <a:bodyPr/>
                    <a:lstStyle/>
                    <a:p>
                      <a:pPr algn="ctr"/>
                      <a:r>
                        <a:rPr lang="en-GB" dirty="0" smtClean="0"/>
                        <a:t>Detector</a:t>
                      </a:r>
                      <a:endParaRPr lang="en-GB"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dirty="0" smtClean="0"/>
                        <a:t>DE</a:t>
                      </a:r>
                      <a:endParaRPr lang="en-GB" dirty="0"/>
                    </a:p>
                  </a:txBody>
                  <a:tcPr anchor="ctr"/>
                </a:tc>
                <a:tc>
                  <a:txBody>
                    <a:bodyPr/>
                    <a:lstStyle/>
                    <a:p>
                      <a:pPr algn="ctr"/>
                      <a:r>
                        <a:rPr lang="en-GB" dirty="0" smtClean="0"/>
                        <a:t>Maximum count rate</a:t>
                      </a:r>
                      <a:endParaRPr lang="en-GB" dirty="0"/>
                    </a:p>
                  </a:txBody>
                  <a:tcPr anchor="ctr"/>
                </a:tc>
                <a:tc>
                  <a:txBody>
                    <a:bodyPr/>
                    <a:lstStyle/>
                    <a:p>
                      <a:pPr algn="ctr"/>
                      <a:r>
                        <a:rPr lang="en-GB" dirty="0" smtClean="0"/>
                        <a:t>Dark count rate</a:t>
                      </a:r>
                      <a:endParaRPr lang="en-GB" dirty="0"/>
                    </a:p>
                  </a:txBody>
                  <a:tcPr anchor="ctr"/>
                </a:tc>
                <a:tc>
                  <a:txBody>
                    <a:bodyPr/>
                    <a:lstStyle/>
                    <a:p>
                      <a:pPr algn="ctr"/>
                      <a:r>
                        <a:rPr lang="en-GB" dirty="0" smtClean="0"/>
                        <a:t>FWHM Jitter</a:t>
                      </a:r>
                      <a:endParaRPr lang="en-GB" dirty="0"/>
                    </a:p>
                  </a:txBody>
                  <a:tcPr anchor="ctr"/>
                </a:tc>
                <a:tc>
                  <a:txBody>
                    <a:bodyPr/>
                    <a:lstStyle/>
                    <a:p>
                      <a:pPr algn="ctr"/>
                      <a:r>
                        <a:rPr lang="en-GB" dirty="0" smtClean="0"/>
                        <a:t>Operating temp.</a:t>
                      </a:r>
                      <a:endParaRPr lang="en-GB" dirty="0"/>
                    </a:p>
                  </a:txBody>
                  <a:tcPr anchor="ctr"/>
                </a:tc>
              </a:tr>
              <a:tr h="370840">
                <a:tc>
                  <a:txBody>
                    <a:bodyPr/>
                    <a:lstStyle/>
                    <a:p>
                      <a:pPr algn="ctr"/>
                      <a:r>
                        <a:rPr lang="en-GB" dirty="0" smtClean="0"/>
                        <a:t>PMT</a:t>
                      </a:r>
                      <a:endParaRPr lang="en-GB" dirty="0"/>
                    </a:p>
                  </a:txBody>
                  <a:tcPr anchor="ctr"/>
                </a:tc>
                <a:tc>
                  <a:txBody>
                    <a:bodyPr/>
                    <a:lstStyle/>
                    <a:p>
                      <a:pPr algn="ctr"/>
                      <a:r>
                        <a:rPr lang="en-GB" dirty="0" smtClean="0"/>
                        <a:t>2%</a:t>
                      </a:r>
                      <a:endParaRPr lang="en-GB" dirty="0"/>
                    </a:p>
                  </a:txBody>
                  <a:tcPr anchor="ctr"/>
                </a:tc>
                <a:tc>
                  <a:txBody>
                    <a:bodyPr/>
                    <a:lstStyle/>
                    <a:p>
                      <a:pPr algn="ctr"/>
                      <a:r>
                        <a:rPr lang="en-GB" dirty="0" smtClean="0"/>
                        <a:t>10 MHz</a:t>
                      </a:r>
                      <a:endParaRPr lang="en-GB" dirty="0"/>
                    </a:p>
                  </a:txBody>
                  <a:tcPr anchor="ctr"/>
                </a:tc>
                <a:tc>
                  <a:txBody>
                    <a:bodyPr/>
                    <a:lstStyle/>
                    <a:p>
                      <a:pPr algn="ctr"/>
                      <a:r>
                        <a:rPr lang="en-GB" dirty="0" smtClean="0"/>
                        <a:t>200 kHz</a:t>
                      </a:r>
                      <a:endParaRPr lang="en-GB" dirty="0"/>
                    </a:p>
                  </a:txBody>
                  <a:tcPr anchor="ctr"/>
                </a:tc>
                <a:tc>
                  <a:txBody>
                    <a:bodyPr/>
                    <a:lstStyle/>
                    <a:p>
                      <a:pPr algn="ctr"/>
                      <a:r>
                        <a:rPr lang="en-GB" dirty="0" smtClean="0"/>
                        <a:t>300 </a:t>
                      </a:r>
                      <a:r>
                        <a:rPr lang="en-GB" dirty="0" err="1" smtClean="0"/>
                        <a:t>ps</a:t>
                      </a:r>
                      <a:endParaRPr lang="en-GB" dirty="0"/>
                    </a:p>
                  </a:txBody>
                  <a:tcPr anchor="ctr"/>
                </a:tc>
                <a:tc>
                  <a:txBody>
                    <a:bodyPr/>
                    <a:lstStyle/>
                    <a:p>
                      <a:pPr algn="ctr"/>
                      <a:r>
                        <a:rPr lang="en-GB" dirty="0" smtClean="0"/>
                        <a:t>200 K</a:t>
                      </a:r>
                      <a:endParaRPr lang="en-GB" dirty="0"/>
                    </a:p>
                  </a:txBody>
                  <a:tcPr anchor="ctr"/>
                </a:tc>
              </a:tr>
              <a:tr h="370840">
                <a:tc>
                  <a:txBody>
                    <a:bodyPr/>
                    <a:lstStyle/>
                    <a:p>
                      <a:pPr algn="ctr"/>
                      <a:r>
                        <a:rPr lang="en-GB" dirty="0" err="1" smtClean="0"/>
                        <a:t>InGaAs</a:t>
                      </a:r>
                      <a:r>
                        <a:rPr lang="en-GB" dirty="0" smtClean="0"/>
                        <a:t> APD</a:t>
                      </a:r>
                      <a:endParaRPr lang="en-GB" dirty="0"/>
                    </a:p>
                  </a:txBody>
                  <a:tcPr anchor="ctr"/>
                </a:tc>
                <a:tc>
                  <a:txBody>
                    <a:bodyPr/>
                    <a:lstStyle/>
                    <a:p>
                      <a:pPr algn="ctr"/>
                      <a:r>
                        <a:rPr lang="en-GB" dirty="0" smtClean="0"/>
                        <a:t>10%</a:t>
                      </a:r>
                      <a:endParaRPr lang="en-GB" dirty="0"/>
                    </a:p>
                  </a:txBody>
                  <a:tcPr anchor="ctr"/>
                </a:tc>
                <a:tc>
                  <a:txBody>
                    <a:bodyPr/>
                    <a:lstStyle/>
                    <a:p>
                      <a:pPr algn="ctr"/>
                      <a:r>
                        <a:rPr lang="en-GB" dirty="0" smtClean="0"/>
                        <a:t>100 MHz</a:t>
                      </a:r>
                      <a:endParaRPr lang="en-GB" dirty="0"/>
                    </a:p>
                  </a:txBody>
                  <a:tcPr anchor="ctr"/>
                </a:tc>
                <a:tc>
                  <a:txBody>
                    <a:bodyPr/>
                    <a:lstStyle/>
                    <a:p>
                      <a:pPr algn="ctr"/>
                      <a:r>
                        <a:rPr lang="en-GB" dirty="0" smtClean="0"/>
                        <a:t>16 kHz</a:t>
                      </a:r>
                      <a:endParaRPr lang="en-GB" dirty="0"/>
                    </a:p>
                  </a:txBody>
                  <a:tcPr anchor="ctr"/>
                </a:tc>
                <a:tc>
                  <a:txBody>
                    <a:bodyPr/>
                    <a:lstStyle/>
                    <a:p>
                      <a:pPr algn="ctr"/>
                      <a:r>
                        <a:rPr lang="en-GB" dirty="0" smtClean="0"/>
                        <a:t>55 </a:t>
                      </a:r>
                      <a:r>
                        <a:rPr lang="en-GB" dirty="0" err="1" smtClean="0"/>
                        <a:t>ps</a:t>
                      </a:r>
                      <a:endParaRPr lang="en-GB" dirty="0"/>
                    </a:p>
                  </a:txBody>
                  <a:tcPr anchor="ctr"/>
                </a:tc>
                <a:tc>
                  <a:txBody>
                    <a:bodyPr/>
                    <a:lstStyle/>
                    <a:p>
                      <a:pPr algn="ctr"/>
                      <a:r>
                        <a:rPr lang="en-GB" dirty="0" smtClean="0"/>
                        <a:t>250 K</a:t>
                      </a:r>
                      <a:endParaRPr lang="en-GB" dirty="0"/>
                    </a:p>
                  </a:txBody>
                  <a:tcPr anchor="ctr"/>
                </a:tc>
              </a:tr>
              <a:tr h="370840">
                <a:tc>
                  <a:txBody>
                    <a:bodyPr/>
                    <a:lstStyle/>
                    <a:p>
                      <a:pPr algn="ctr"/>
                      <a:r>
                        <a:rPr lang="en-GB" dirty="0" smtClean="0"/>
                        <a:t>TES</a:t>
                      </a:r>
                      <a:endParaRPr lang="en-GB" dirty="0"/>
                    </a:p>
                  </a:txBody>
                  <a:tcPr anchor="ctr"/>
                </a:tc>
                <a:tc>
                  <a:txBody>
                    <a:bodyPr/>
                    <a:lstStyle/>
                    <a:p>
                      <a:pPr algn="ctr"/>
                      <a:r>
                        <a:rPr lang="en-GB" dirty="0" smtClean="0"/>
                        <a:t>95%</a:t>
                      </a:r>
                    </a:p>
                  </a:txBody>
                  <a:tcPr anchor="ctr"/>
                </a:tc>
                <a:tc>
                  <a:txBody>
                    <a:bodyPr/>
                    <a:lstStyle/>
                    <a:p>
                      <a:pPr algn="ctr"/>
                      <a:r>
                        <a:rPr lang="en-GB" dirty="0" smtClean="0"/>
                        <a:t>100 kHz</a:t>
                      </a:r>
                      <a:endParaRPr lang="en-GB" dirty="0"/>
                    </a:p>
                  </a:txBody>
                  <a:tcPr anchor="ctr"/>
                </a:tc>
                <a:tc>
                  <a:txBody>
                    <a:bodyPr/>
                    <a:lstStyle/>
                    <a:p>
                      <a:pPr algn="ctr"/>
                      <a:r>
                        <a:rPr lang="en-GB" dirty="0" smtClean="0"/>
                        <a:t>&lt; 1Hz</a:t>
                      </a:r>
                      <a:endParaRPr lang="en-GB" dirty="0"/>
                    </a:p>
                  </a:txBody>
                  <a:tcPr anchor="ctr"/>
                </a:tc>
                <a:tc>
                  <a:txBody>
                    <a:bodyPr/>
                    <a:lstStyle/>
                    <a:p>
                      <a:pPr algn="ctr"/>
                      <a:r>
                        <a:rPr lang="en-GB" dirty="0" smtClean="0"/>
                        <a:t>100 ns</a:t>
                      </a:r>
                      <a:endParaRPr lang="en-GB" dirty="0"/>
                    </a:p>
                  </a:txBody>
                  <a:tcPr anchor="ctr"/>
                </a:tc>
                <a:tc>
                  <a:txBody>
                    <a:bodyPr/>
                    <a:lstStyle/>
                    <a:p>
                      <a:pPr algn="ctr"/>
                      <a:r>
                        <a:rPr lang="en-GB" dirty="0" smtClean="0"/>
                        <a:t>0.1K</a:t>
                      </a:r>
                      <a:endParaRPr lang="en-GB" dirty="0"/>
                    </a:p>
                  </a:txBody>
                  <a:tcPr anchor="ctr"/>
                </a:tc>
              </a:tr>
              <a:tr h="370840">
                <a:tc>
                  <a:txBody>
                    <a:bodyPr/>
                    <a:lstStyle/>
                    <a:p>
                      <a:pPr algn="ctr"/>
                      <a:r>
                        <a:rPr lang="en-GB" b="1" dirty="0" smtClean="0">
                          <a:solidFill>
                            <a:srgbClr val="FF0000"/>
                          </a:solidFill>
                        </a:rPr>
                        <a:t>SNSPD</a:t>
                      </a:r>
                      <a:endParaRPr lang="en-GB" b="1" dirty="0">
                        <a:solidFill>
                          <a:srgbClr val="FF0000"/>
                        </a:solidFill>
                      </a:endParaRPr>
                    </a:p>
                  </a:txBody>
                  <a:tcPr anchor="ctr"/>
                </a:tc>
                <a:tc>
                  <a:txBody>
                    <a:bodyPr/>
                    <a:lstStyle/>
                    <a:p>
                      <a:pPr algn="ctr"/>
                      <a:r>
                        <a:rPr lang="en-GB" b="1" dirty="0" smtClean="0">
                          <a:solidFill>
                            <a:srgbClr val="FF0000"/>
                          </a:solidFill>
                        </a:rPr>
                        <a:t>93%</a:t>
                      </a:r>
                      <a:endParaRPr lang="en-GB" b="1" dirty="0">
                        <a:solidFill>
                          <a:srgbClr val="FF0000"/>
                        </a:solidFill>
                      </a:endParaRPr>
                    </a:p>
                  </a:txBody>
                  <a:tcPr anchor="ctr"/>
                </a:tc>
                <a:tc>
                  <a:txBody>
                    <a:bodyPr/>
                    <a:lstStyle/>
                    <a:p>
                      <a:pPr algn="ctr"/>
                      <a:r>
                        <a:rPr lang="en-GB" b="1" dirty="0" smtClean="0">
                          <a:solidFill>
                            <a:srgbClr val="FF0000"/>
                          </a:solidFill>
                        </a:rPr>
                        <a:t>1GHz</a:t>
                      </a:r>
                    </a:p>
                    <a:p>
                      <a:pPr algn="ctr"/>
                      <a:r>
                        <a:rPr lang="en-GB" b="1" dirty="0" smtClean="0">
                          <a:solidFill>
                            <a:srgbClr val="FF0000"/>
                          </a:solidFill>
                        </a:rPr>
                        <a:t>(potential)</a:t>
                      </a:r>
                      <a:endParaRPr lang="en-GB" b="1" dirty="0">
                        <a:solidFill>
                          <a:srgbClr val="FF0000"/>
                        </a:solidFill>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b="1" dirty="0" smtClean="0">
                          <a:solidFill>
                            <a:srgbClr val="FF0000"/>
                          </a:solidFill>
                        </a:rPr>
                        <a:t>&lt; 10</a:t>
                      </a:r>
                      <a:r>
                        <a:rPr lang="en-GB" b="1" baseline="0" dirty="0" smtClean="0">
                          <a:solidFill>
                            <a:srgbClr val="FF0000"/>
                          </a:solidFill>
                        </a:rPr>
                        <a:t> </a:t>
                      </a:r>
                      <a:r>
                        <a:rPr lang="en-GB" b="1" dirty="0" smtClean="0">
                          <a:solidFill>
                            <a:srgbClr val="FF0000"/>
                          </a:solidFill>
                        </a:rPr>
                        <a:t>Hz</a:t>
                      </a:r>
                    </a:p>
                  </a:txBody>
                  <a:tcPr anchor="ctr"/>
                </a:tc>
                <a:tc>
                  <a:txBody>
                    <a:bodyPr/>
                    <a:lstStyle/>
                    <a:p>
                      <a:pPr algn="ctr"/>
                      <a:r>
                        <a:rPr lang="en-GB" b="1" dirty="0" smtClean="0">
                          <a:solidFill>
                            <a:srgbClr val="FF0000"/>
                          </a:solidFill>
                        </a:rPr>
                        <a:t>&lt; 20 </a:t>
                      </a:r>
                      <a:r>
                        <a:rPr lang="en-GB" b="1" dirty="0" err="1" smtClean="0">
                          <a:solidFill>
                            <a:srgbClr val="FF0000"/>
                          </a:solidFill>
                        </a:rPr>
                        <a:t>ps</a:t>
                      </a:r>
                      <a:endParaRPr lang="en-GB" b="1" dirty="0">
                        <a:solidFill>
                          <a:srgbClr val="FF0000"/>
                        </a:solidFill>
                      </a:endParaRPr>
                    </a:p>
                  </a:txBody>
                  <a:tcPr anchor="ctr"/>
                </a:tc>
                <a:tc>
                  <a:txBody>
                    <a:bodyPr/>
                    <a:lstStyle/>
                    <a:p>
                      <a:pPr algn="ctr"/>
                      <a:r>
                        <a:rPr lang="en-GB" b="1" dirty="0" smtClean="0">
                          <a:solidFill>
                            <a:srgbClr val="FF0000"/>
                          </a:solidFill>
                        </a:rPr>
                        <a:t>2.5 K</a:t>
                      </a:r>
                      <a:endParaRPr lang="en-GB" b="1" dirty="0">
                        <a:solidFill>
                          <a:srgbClr val="FF0000"/>
                        </a:solidFill>
                      </a:endParaRPr>
                    </a:p>
                  </a:txBody>
                  <a:tcPr anchor="ctr"/>
                </a:tc>
              </a:tr>
            </a:tbl>
          </a:graphicData>
        </a:graphic>
      </p:graphicFrame>
      <p:grpSp>
        <p:nvGrpSpPr>
          <p:cNvPr id="2" name="Gruppo 14"/>
          <p:cNvGrpSpPr/>
          <p:nvPr/>
        </p:nvGrpSpPr>
        <p:grpSpPr>
          <a:xfrm>
            <a:off x="323528" y="4595337"/>
            <a:ext cx="6458271" cy="888796"/>
            <a:chOff x="323528" y="4595337"/>
            <a:chExt cx="3905297" cy="888796"/>
          </a:xfrm>
        </p:grpSpPr>
        <p:sp>
          <p:nvSpPr>
            <p:cNvPr id="10" name="CasellaDiTesto 9"/>
            <p:cNvSpPr txBox="1"/>
            <p:nvPr/>
          </p:nvSpPr>
          <p:spPr>
            <a:xfrm>
              <a:off x="323528" y="4653136"/>
              <a:ext cx="2376000" cy="830997"/>
            </a:xfrm>
            <a:prstGeom prst="rect">
              <a:avLst/>
            </a:prstGeom>
            <a:noFill/>
          </p:spPr>
          <p:txBody>
            <a:bodyPr wrap="square" rtlCol="0">
              <a:spAutoFit/>
            </a:bodyPr>
            <a:lstStyle/>
            <a:p>
              <a:pPr algn="ctr"/>
              <a:r>
                <a:rPr lang="en-GB" dirty="0" smtClean="0"/>
                <a:t>DE=</a:t>
              </a:r>
            </a:p>
            <a:p>
              <a:pPr algn="ctr"/>
              <a:r>
                <a:rPr lang="en-GB" dirty="0" smtClean="0"/>
                <a:t>(detection efficiency) </a:t>
              </a:r>
              <a:endParaRPr lang="en-GB" dirty="0"/>
            </a:p>
          </p:txBody>
        </p:sp>
        <p:sp>
          <p:nvSpPr>
            <p:cNvPr id="11" name="CasellaDiTesto 10"/>
            <p:cNvSpPr txBox="1"/>
            <p:nvPr/>
          </p:nvSpPr>
          <p:spPr>
            <a:xfrm>
              <a:off x="2357098" y="4595337"/>
              <a:ext cx="1836000" cy="369332"/>
            </a:xfrm>
            <a:prstGeom prst="rect">
              <a:avLst/>
            </a:prstGeom>
            <a:noFill/>
          </p:spPr>
          <p:txBody>
            <a:bodyPr wrap="square" rtlCol="0">
              <a:spAutoFit/>
            </a:bodyPr>
            <a:lstStyle/>
            <a:p>
              <a:r>
                <a:rPr lang="en-GB" dirty="0" smtClean="0"/>
                <a:t># detected photons</a:t>
              </a:r>
              <a:endParaRPr lang="en-GB" dirty="0"/>
            </a:p>
          </p:txBody>
        </p:sp>
        <p:cxnSp>
          <p:nvCxnSpPr>
            <p:cNvPr id="13" name="Connettore 1 12"/>
            <p:cNvCxnSpPr/>
            <p:nvPr/>
          </p:nvCxnSpPr>
          <p:spPr>
            <a:xfrm flipV="1">
              <a:off x="2339631" y="4964668"/>
              <a:ext cx="1889194" cy="11832"/>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4" name="CasellaDiTesto 13"/>
            <p:cNvSpPr txBox="1"/>
            <p:nvPr/>
          </p:nvSpPr>
          <p:spPr>
            <a:xfrm>
              <a:off x="2357098" y="4964668"/>
              <a:ext cx="1800199" cy="369332"/>
            </a:xfrm>
            <a:prstGeom prst="rect">
              <a:avLst/>
            </a:prstGeom>
            <a:noFill/>
          </p:spPr>
          <p:txBody>
            <a:bodyPr wrap="square" rtlCol="0">
              <a:spAutoFit/>
            </a:bodyPr>
            <a:lstStyle/>
            <a:p>
              <a:r>
                <a:rPr lang="en-GB" dirty="0" smtClean="0"/>
                <a:t># incident photons</a:t>
              </a:r>
              <a:endParaRPr lang="en-GB" dirty="0"/>
            </a:p>
          </p:txBody>
        </p:sp>
      </p:grpSp>
      <p:sp>
        <p:nvSpPr>
          <p:cNvPr id="16" name="Rettangolo 15"/>
          <p:cNvSpPr/>
          <p:nvPr/>
        </p:nvSpPr>
        <p:spPr>
          <a:xfrm>
            <a:off x="323528" y="5805264"/>
            <a:ext cx="6750496" cy="307777"/>
          </a:xfrm>
          <a:prstGeom prst="rect">
            <a:avLst/>
          </a:prstGeom>
        </p:spPr>
        <p:txBody>
          <a:bodyPr wrap="square">
            <a:spAutoFit/>
          </a:bodyPr>
          <a:lstStyle/>
          <a:p>
            <a:r>
              <a:rPr lang="en-GB" sz="1400" b="0" dirty="0" smtClean="0"/>
              <a:t>H. </a:t>
            </a:r>
            <a:r>
              <a:rPr lang="en-GB" sz="1400" b="0" dirty="0" err="1" smtClean="0"/>
              <a:t>Terai</a:t>
            </a:r>
            <a:r>
              <a:rPr lang="en-GB" sz="1400" b="0" dirty="0" smtClean="0"/>
              <a:t>, et al.” in </a:t>
            </a:r>
            <a:r>
              <a:rPr lang="en-GB" sz="1400" b="0" i="1" dirty="0" smtClean="0"/>
              <a:t>Optical </a:t>
            </a:r>
            <a:r>
              <a:rPr lang="en-GB" sz="1400" b="0" i="1" dirty="0" err="1" smtClean="0"/>
              <a:t>Fiber</a:t>
            </a:r>
            <a:r>
              <a:rPr lang="en-GB" sz="1400" b="0" i="1" dirty="0" smtClean="0"/>
              <a:t> Communication Conference</a:t>
            </a:r>
            <a:r>
              <a:rPr lang="en-GB" sz="1400" b="0" dirty="0" smtClean="0"/>
              <a:t>, paper M3G.4 (2018);</a:t>
            </a:r>
            <a:endParaRPr lang="en-GB" sz="1400" b="0" dirty="0"/>
          </a:p>
        </p:txBody>
      </p:sp>
      <p:sp>
        <p:nvSpPr>
          <p:cNvPr id="17" name="Titolo 1"/>
          <p:cNvSpPr txBox="1">
            <a:spLocks/>
          </p:cNvSpPr>
          <p:nvPr/>
        </p:nvSpPr>
        <p:spPr>
          <a:xfrm>
            <a:off x="755576" y="548680"/>
            <a:ext cx="7702721" cy="720080"/>
          </a:xfrm>
          <a:prstGeom prst="rect">
            <a:avLst/>
          </a:prstGeom>
        </p:spPr>
        <p:txBody>
          <a:bodyPr>
            <a:normAutofit fontScale="97500"/>
          </a:bodyPr>
          <a:lstStyle>
            <a:lvl1pPr algn="ctr" rtl="0" eaLnBrk="1" fontAlgn="base" hangingPunct="1">
              <a:spcBef>
                <a:spcPct val="0"/>
              </a:spcBef>
              <a:spcAft>
                <a:spcPct val="0"/>
              </a:spcAft>
              <a:defRPr sz="3200" b="1">
                <a:solidFill>
                  <a:schemeClr val="tx2"/>
                </a:solidFill>
                <a:effectLst>
                  <a:outerShdw blurRad="38100" dist="38100" dir="2700000" algn="tl">
                    <a:srgbClr val="C0C0C0"/>
                  </a:outerShdw>
                </a:effectLst>
                <a:latin typeface="+mj-lt"/>
                <a:ea typeface="+mj-ea"/>
                <a:cs typeface="+mj-cs"/>
              </a:defRPr>
            </a:lvl1pPr>
            <a:lvl2pPr algn="ctr" rtl="0" eaLnBrk="1" fontAlgn="base" hangingPunct="1">
              <a:spcBef>
                <a:spcPct val="0"/>
              </a:spcBef>
              <a:spcAft>
                <a:spcPct val="0"/>
              </a:spcAft>
              <a:defRPr sz="3200" b="1">
                <a:solidFill>
                  <a:schemeClr val="tx2"/>
                </a:solidFill>
                <a:effectLst>
                  <a:outerShdw blurRad="38100" dist="38100" dir="2700000" algn="tl">
                    <a:srgbClr val="C0C0C0"/>
                  </a:outerShdw>
                </a:effectLst>
                <a:latin typeface="Arial" pitchFamily="34" charset="0"/>
              </a:defRPr>
            </a:lvl2pPr>
            <a:lvl3pPr algn="ctr" rtl="0" eaLnBrk="1" fontAlgn="base" hangingPunct="1">
              <a:spcBef>
                <a:spcPct val="0"/>
              </a:spcBef>
              <a:spcAft>
                <a:spcPct val="0"/>
              </a:spcAft>
              <a:defRPr sz="3200" b="1">
                <a:solidFill>
                  <a:schemeClr val="tx2"/>
                </a:solidFill>
                <a:effectLst>
                  <a:outerShdw blurRad="38100" dist="38100" dir="2700000" algn="tl">
                    <a:srgbClr val="C0C0C0"/>
                  </a:outerShdw>
                </a:effectLst>
                <a:latin typeface="Arial" pitchFamily="34" charset="0"/>
              </a:defRPr>
            </a:lvl3pPr>
            <a:lvl4pPr algn="ctr" rtl="0" eaLnBrk="1" fontAlgn="base" hangingPunct="1">
              <a:spcBef>
                <a:spcPct val="0"/>
              </a:spcBef>
              <a:spcAft>
                <a:spcPct val="0"/>
              </a:spcAft>
              <a:defRPr sz="3200" b="1">
                <a:solidFill>
                  <a:schemeClr val="tx2"/>
                </a:solidFill>
                <a:effectLst>
                  <a:outerShdw blurRad="38100" dist="38100" dir="2700000" algn="tl">
                    <a:srgbClr val="C0C0C0"/>
                  </a:outerShdw>
                </a:effectLst>
                <a:latin typeface="Arial" pitchFamily="34" charset="0"/>
              </a:defRPr>
            </a:lvl4pPr>
            <a:lvl5pPr algn="ctr" rtl="0" eaLnBrk="1" fontAlgn="base" hangingPunct="1">
              <a:spcBef>
                <a:spcPct val="0"/>
              </a:spcBef>
              <a:spcAft>
                <a:spcPct val="0"/>
              </a:spcAft>
              <a:defRPr sz="3200" b="1">
                <a:solidFill>
                  <a:schemeClr val="tx2"/>
                </a:solidFill>
                <a:effectLst>
                  <a:outerShdw blurRad="38100" dist="38100" dir="2700000" algn="tl">
                    <a:srgbClr val="C0C0C0"/>
                  </a:outerShdw>
                </a:effectLst>
                <a:latin typeface="Arial" pitchFamily="34" charset="0"/>
              </a:defRPr>
            </a:lvl5pPr>
            <a:lvl6pPr marL="457200" algn="ctr" rtl="0" eaLnBrk="1" fontAlgn="base" hangingPunct="1">
              <a:spcBef>
                <a:spcPct val="0"/>
              </a:spcBef>
              <a:spcAft>
                <a:spcPct val="0"/>
              </a:spcAft>
              <a:defRPr sz="3200" b="1">
                <a:solidFill>
                  <a:schemeClr val="tx2"/>
                </a:solidFill>
                <a:effectLst>
                  <a:outerShdw blurRad="38100" dist="38100" dir="2700000" algn="tl">
                    <a:srgbClr val="C0C0C0"/>
                  </a:outerShdw>
                </a:effectLst>
                <a:latin typeface="Arial" pitchFamily="34" charset="0"/>
              </a:defRPr>
            </a:lvl6pPr>
            <a:lvl7pPr marL="914400" algn="ctr" rtl="0" eaLnBrk="1" fontAlgn="base" hangingPunct="1">
              <a:spcBef>
                <a:spcPct val="0"/>
              </a:spcBef>
              <a:spcAft>
                <a:spcPct val="0"/>
              </a:spcAft>
              <a:defRPr sz="3200" b="1">
                <a:solidFill>
                  <a:schemeClr val="tx2"/>
                </a:solidFill>
                <a:effectLst>
                  <a:outerShdw blurRad="38100" dist="38100" dir="2700000" algn="tl">
                    <a:srgbClr val="C0C0C0"/>
                  </a:outerShdw>
                </a:effectLst>
                <a:latin typeface="Arial" pitchFamily="34" charset="0"/>
              </a:defRPr>
            </a:lvl7pPr>
            <a:lvl8pPr marL="1371600" algn="ctr" rtl="0" eaLnBrk="1" fontAlgn="base" hangingPunct="1">
              <a:spcBef>
                <a:spcPct val="0"/>
              </a:spcBef>
              <a:spcAft>
                <a:spcPct val="0"/>
              </a:spcAft>
              <a:defRPr sz="3200" b="1">
                <a:solidFill>
                  <a:schemeClr val="tx2"/>
                </a:solidFill>
                <a:effectLst>
                  <a:outerShdw blurRad="38100" dist="38100" dir="2700000" algn="tl">
                    <a:srgbClr val="C0C0C0"/>
                  </a:outerShdw>
                </a:effectLst>
                <a:latin typeface="Arial" pitchFamily="34" charset="0"/>
              </a:defRPr>
            </a:lvl8pPr>
            <a:lvl9pPr marL="1828800" algn="ctr" rtl="0" eaLnBrk="1" fontAlgn="base" hangingPunct="1">
              <a:spcBef>
                <a:spcPct val="0"/>
              </a:spcBef>
              <a:spcAft>
                <a:spcPct val="0"/>
              </a:spcAft>
              <a:defRPr sz="3200" b="1">
                <a:solidFill>
                  <a:schemeClr val="tx2"/>
                </a:solidFill>
                <a:effectLst>
                  <a:outerShdw blurRad="38100" dist="38100" dir="2700000" algn="tl">
                    <a:srgbClr val="C0C0C0"/>
                  </a:outerShdw>
                </a:effectLst>
                <a:latin typeface="Arial" pitchFamily="34" charset="0"/>
              </a:defRPr>
            </a:lvl9pPr>
          </a:lstStyle>
          <a:p>
            <a:r>
              <a:rPr lang="en-GB" dirty="0" smtClean="0">
                <a:effectLst/>
              </a:rPr>
              <a:t>SPD technologies  @1550nm </a:t>
            </a:r>
            <a:endParaRPr lang="en-GB" dirty="0">
              <a:effectLst/>
            </a:endParaRPr>
          </a:p>
        </p:txBody>
      </p:sp>
      <p:sp>
        <p:nvSpPr>
          <p:cNvPr id="18" name="Segnaposto piè di pagina 17"/>
          <p:cNvSpPr>
            <a:spLocks noGrp="1"/>
          </p:cNvSpPr>
          <p:nvPr>
            <p:ph type="ftr" sz="quarter" idx="11"/>
          </p:nvPr>
        </p:nvSpPr>
        <p:spPr/>
        <p:txBody>
          <a:bodyPr/>
          <a:lstStyle/>
          <a:p>
            <a:r>
              <a:rPr lang="it-IT" smtClean="0"/>
              <a:t>A. Gaggero, 01/10/2020, Genova</a:t>
            </a:r>
            <a:endParaRPr lang="en-US"/>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olo 1"/>
          <p:cNvSpPr txBox="1">
            <a:spLocks/>
          </p:cNvSpPr>
          <p:nvPr/>
        </p:nvSpPr>
        <p:spPr>
          <a:xfrm>
            <a:off x="179512" y="-99392"/>
            <a:ext cx="8208912" cy="809769"/>
          </a:xfrm>
          <a:prstGeom prst="rect">
            <a:avLst/>
          </a:prstGeom>
        </p:spPr>
        <p:txBody>
          <a:bodyPr bIns="91440" anchor="b" anchorCtr="0">
            <a:normAutofit/>
          </a:bodyPr>
          <a:lstStyle/>
          <a:p>
            <a:pPr>
              <a:spcBef>
                <a:spcPct val="0"/>
              </a:spcBef>
            </a:pPr>
            <a:r>
              <a:rPr lang="en-GB" sz="4000" dirty="0">
                <a:solidFill>
                  <a:schemeClr val="tx2"/>
                </a:solidFill>
              </a:rPr>
              <a:t>Optical Characterization @ T&lt;3K</a:t>
            </a:r>
          </a:p>
        </p:txBody>
      </p:sp>
      <p:pic>
        <p:nvPicPr>
          <p:cNvPr id="23" name="Immagine 22" descr="SQE.jpg"/>
          <p:cNvPicPr>
            <a:picLocks noChangeAspect="1"/>
          </p:cNvPicPr>
          <p:nvPr/>
        </p:nvPicPr>
        <p:blipFill>
          <a:blip r:embed="rId2" cstate="print"/>
          <a:srcRect l="8583"/>
          <a:stretch>
            <a:fillRect/>
          </a:stretch>
        </p:blipFill>
        <p:spPr>
          <a:xfrm>
            <a:off x="351189" y="548680"/>
            <a:ext cx="3960593" cy="3024336"/>
          </a:xfrm>
          <a:prstGeom prst="rect">
            <a:avLst/>
          </a:prstGeom>
        </p:spPr>
      </p:pic>
      <p:sp>
        <p:nvSpPr>
          <p:cNvPr id="24" name="Rettangolo 23"/>
          <p:cNvSpPr/>
          <p:nvPr/>
        </p:nvSpPr>
        <p:spPr>
          <a:xfrm>
            <a:off x="4641651" y="1059427"/>
            <a:ext cx="3143272" cy="923330"/>
          </a:xfrm>
          <a:prstGeom prst="rect">
            <a:avLst/>
          </a:prstGeom>
        </p:spPr>
        <p:txBody>
          <a:bodyPr wrap="square">
            <a:spAutoFit/>
          </a:bodyPr>
          <a:lstStyle/>
          <a:p>
            <a:r>
              <a:rPr lang="en-GB" dirty="0">
                <a:latin typeface="Times New Roman" pitchFamily="18" charset="0"/>
                <a:ea typeface="Times New Roman" panose="02020603050405020304" pitchFamily="18" charset="0"/>
                <a:cs typeface="Times New Roman" pitchFamily="18" charset="0"/>
              </a:rPr>
              <a:t>O</a:t>
            </a:r>
            <a:r>
              <a:rPr lang="it-IT" dirty="0">
                <a:latin typeface="Times New Roman" pitchFamily="18" charset="0"/>
                <a:cs typeface="Times New Roman" pitchFamily="18" charset="0"/>
              </a:rPr>
              <a:t>DE ≈ 20% @ DCR ≈ 100 Hz</a:t>
            </a:r>
            <a:r>
              <a:rPr lang="en-GB" dirty="0">
                <a:latin typeface="Times New Roman" pitchFamily="18" charset="0"/>
                <a:ea typeface="Times New Roman" panose="02020603050405020304" pitchFamily="18" charset="0"/>
                <a:cs typeface="Times New Roman" pitchFamily="18" charset="0"/>
              </a:rPr>
              <a:t>,</a:t>
            </a:r>
          </a:p>
          <a:p>
            <a:r>
              <a:rPr lang="en-GB" dirty="0">
                <a:latin typeface="Times New Roman" pitchFamily="18" charset="0"/>
                <a:ea typeface="Times New Roman" panose="02020603050405020304" pitchFamily="18" charset="0"/>
                <a:cs typeface="Times New Roman" pitchFamily="18" charset="0"/>
              </a:rPr>
              <a:t>         </a:t>
            </a:r>
            <a:r>
              <a:rPr lang="it-IT" dirty="0">
                <a:solidFill>
                  <a:prstClr val="black"/>
                </a:solidFill>
                <a:latin typeface="Times New Roman" pitchFamily="18" charset="0"/>
                <a:cs typeface="Times New Roman" pitchFamily="18" charset="0"/>
              </a:rPr>
              <a:t>≈ 10% @ DCR &lt;   10 Hz</a:t>
            </a:r>
          </a:p>
          <a:p>
            <a:r>
              <a:rPr lang="it-IT" dirty="0">
                <a:latin typeface="Times New Roman" pitchFamily="18" charset="0"/>
                <a:cs typeface="Times New Roman" pitchFamily="18" charset="0"/>
              </a:rPr>
              <a:t>         ≈   5% @  DCR ≤   1 Hz</a:t>
            </a:r>
            <a:r>
              <a:rPr lang="en-GB" dirty="0">
                <a:latin typeface="Times New Roman" pitchFamily="18" charset="0"/>
                <a:ea typeface="Times New Roman" panose="02020603050405020304" pitchFamily="18" charset="0"/>
                <a:cs typeface="Times New Roman" pitchFamily="18" charset="0"/>
              </a:rPr>
              <a:t> </a:t>
            </a:r>
          </a:p>
        </p:txBody>
      </p:sp>
      <p:pic>
        <p:nvPicPr>
          <p:cNvPr id="27" name="Immagine 26" descr="fig4.bmp"/>
          <p:cNvPicPr>
            <a:picLocks noChangeAspect="1"/>
          </p:cNvPicPr>
          <p:nvPr/>
        </p:nvPicPr>
        <p:blipFill>
          <a:blip r:embed="rId3" cstate="print"/>
          <a:stretch>
            <a:fillRect/>
          </a:stretch>
        </p:blipFill>
        <p:spPr>
          <a:xfrm>
            <a:off x="4410907" y="624386"/>
            <a:ext cx="4331903" cy="3176728"/>
          </a:xfrm>
          <a:prstGeom prst="rect">
            <a:avLst/>
          </a:prstGeom>
        </p:spPr>
      </p:pic>
      <p:sp>
        <p:nvSpPr>
          <p:cNvPr id="36" name="Ovale 35"/>
          <p:cNvSpPr/>
          <p:nvPr/>
        </p:nvSpPr>
        <p:spPr>
          <a:xfrm>
            <a:off x="7784923" y="779645"/>
            <a:ext cx="714380" cy="428628"/>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7" name="Ovale 36"/>
          <p:cNvSpPr/>
          <p:nvPr/>
        </p:nvSpPr>
        <p:spPr>
          <a:xfrm>
            <a:off x="6882290" y="1059427"/>
            <a:ext cx="714380" cy="428628"/>
          </a:xfrm>
          <a:prstGeom prst="ellipse">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8" name="Ovale 37"/>
          <p:cNvSpPr/>
          <p:nvPr/>
        </p:nvSpPr>
        <p:spPr>
          <a:xfrm>
            <a:off x="5879901" y="1819798"/>
            <a:ext cx="714380" cy="428628"/>
          </a:xfrm>
          <a:prstGeom prst="ellipse">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9" name="CasellaDiTesto 38"/>
          <p:cNvSpPr txBox="1"/>
          <p:nvPr/>
        </p:nvSpPr>
        <p:spPr>
          <a:xfrm>
            <a:off x="4644008" y="5013176"/>
            <a:ext cx="3941343" cy="830997"/>
          </a:xfrm>
          <a:prstGeom prst="rect">
            <a:avLst/>
          </a:prstGeom>
          <a:noFill/>
        </p:spPr>
        <p:txBody>
          <a:bodyPr wrap="square" rtlCol="0">
            <a:spAutoFit/>
          </a:bodyPr>
          <a:lstStyle/>
          <a:p>
            <a:r>
              <a:rPr lang="it-IT" sz="2400" dirty="0"/>
              <a:t>ODE</a:t>
            </a:r>
            <a:r>
              <a:rPr lang="it-IT" sz="2400" baseline="-25000" dirty="0"/>
              <a:t>d1</a:t>
            </a:r>
            <a:r>
              <a:rPr lang="it-IT" sz="2400" dirty="0"/>
              <a:t>= 30.4 % @   4 kHz DCR</a:t>
            </a:r>
          </a:p>
          <a:p>
            <a:r>
              <a:rPr lang="it-IT" sz="2400" dirty="0"/>
              <a:t>ODE</a:t>
            </a:r>
            <a:r>
              <a:rPr lang="it-IT" sz="2400" baseline="-25000" dirty="0"/>
              <a:t>d2</a:t>
            </a:r>
            <a:r>
              <a:rPr lang="it-IT" sz="2400" dirty="0"/>
              <a:t>= 15.6 % @ 100 Hz DCR</a:t>
            </a:r>
          </a:p>
        </p:txBody>
      </p:sp>
      <p:grpSp>
        <p:nvGrpSpPr>
          <p:cNvPr id="5" name="Gruppo 5"/>
          <p:cNvGrpSpPr/>
          <p:nvPr/>
        </p:nvGrpSpPr>
        <p:grpSpPr>
          <a:xfrm>
            <a:off x="220695" y="3645024"/>
            <a:ext cx="4190211" cy="2754905"/>
            <a:chOff x="220695" y="3645024"/>
            <a:chExt cx="4190211" cy="2754905"/>
          </a:xfrm>
        </p:grpSpPr>
        <p:pic>
          <p:nvPicPr>
            <p:cNvPr id="3" name="Immagine 2"/>
            <p:cNvPicPr>
              <a:picLocks noChangeAspect="1"/>
            </p:cNvPicPr>
            <p:nvPr/>
          </p:nvPicPr>
          <p:blipFill rotWithShape="1">
            <a:blip r:embed="rId4" cstate="print"/>
            <a:srcRect t="1861"/>
            <a:stretch/>
          </p:blipFill>
          <p:spPr>
            <a:xfrm>
              <a:off x="385847" y="3645024"/>
              <a:ext cx="4025059" cy="2717155"/>
            </a:xfrm>
            <a:prstGeom prst="rect">
              <a:avLst/>
            </a:prstGeom>
          </p:spPr>
        </p:pic>
        <p:sp>
          <p:nvSpPr>
            <p:cNvPr id="4" name="Rettangolo 3"/>
            <p:cNvSpPr/>
            <p:nvPr/>
          </p:nvSpPr>
          <p:spPr>
            <a:xfrm>
              <a:off x="220695" y="6029850"/>
              <a:ext cx="462873" cy="37007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sp>
        <p:nvSpPr>
          <p:cNvPr id="17" name="Segnaposto piè di pagina 12"/>
          <p:cNvSpPr>
            <a:spLocks noGrp="1"/>
          </p:cNvSpPr>
          <p:nvPr>
            <p:ph type="ftr" sz="quarter" idx="11"/>
          </p:nvPr>
        </p:nvSpPr>
        <p:spPr>
          <a:xfrm>
            <a:off x="914400" y="6272014"/>
            <a:ext cx="3962400" cy="457200"/>
          </a:xfrm>
        </p:spPr>
        <p:txBody>
          <a:bodyPr/>
          <a:lstStyle/>
          <a:p>
            <a:r>
              <a:rPr lang="it-IT" smtClean="0"/>
              <a:t>A. Gaggero, 01/10/2020, Genova</a:t>
            </a:r>
            <a:endParaRPr lang="en-US" dirty="0"/>
          </a:p>
        </p:txBody>
      </p:sp>
      <p:pic>
        <p:nvPicPr>
          <p:cNvPr id="2" name="Immagine 1"/>
          <p:cNvPicPr>
            <a:picLocks noChangeAspect="1"/>
          </p:cNvPicPr>
          <p:nvPr/>
        </p:nvPicPr>
        <p:blipFill>
          <a:blip r:embed="rId5" cstate="print"/>
          <a:stretch>
            <a:fillRect/>
          </a:stretch>
        </p:blipFill>
        <p:spPr>
          <a:xfrm>
            <a:off x="219913" y="529811"/>
            <a:ext cx="4096867" cy="3090940"/>
          </a:xfrm>
          <a:prstGeom prst="rect">
            <a:avLst/>
          </a:prstGeom>
        </p:spPr>
      </p:pic>
      <p:sp>
        <p:nvSpPr>
          <p:cNvPr id="18" name="CasellaDiTesto 17"/>
          <p:cNvSpPr txBox="1"/>
          <p:nvPr/>
        </p:nvSpPr>
        <p:spPr>
          <a:xfrm>
            <a:off x="4643438" y="3929066"/>
            <a:ext cx="4214842" cy="646331"/>
          </a:xfrm>
          <a:prstGeom prst="rect">
            <a:avLst/>
          </a:prstGeom>
          <a:noFill/>
        </p:spPr>
        <p:txBody>
          <a:bodyPr wrap="square" rtlCol="0">
            <a:spAutoFit/>
          </a:bodyPr>
          <a:lstStyle/>
          <a:p>
            <a:r>
              <a:rPr lang="el-GR" dirty="0">
                <a:latin typeface="Times New Roman"/>
                <a:cs typeface="Times New Roman"/>
              </a:rPr>
              <a:t>λ</a:t>
            </a:r>
            <a:r>
              <a:rPr lang="it-IT" dirty="0">
                <a:latin typeface="Times New Roman"/>
                <a:cs typeface="Times New Roman"/>
              </a:rPr>
              <a:t>= 1550 </a:t>
            </a:r>
            <a:r>
              <a:rPr lang="it-IT" dirty="0" err="1">
                <a:latin typeface="Times New Roman"/>
                <a:cs typeface="Times New Roman"/>
              </a:rPr>
              <a:t>nm</a:t>
            </a:r>
            <a:r>
              <a:rPr lang="it-IT" dirty="0">
                <a:latin typeface="Times New Roman"/>
                <a:cs typeface="Times New Roman"/>
              </a:rPr>
              <a:t>, </a:t>
            </a:r>
            <a:r>
              <a:rPr lang="it-IT" dirty="0" err="1">
                <a:latin typeface="Times New Roman"/>
                <a:cs typeface="Times New Roman"/>
              </a:rPr>
              <a:t>f=</a:t>
            </a:r>
            <a:r>
              <a:rPr lang="it-IT" dirty="0">
                <a:latin typeface="Times New Roman"/>
                <a:cs typeface="Times New Roman"/>
              </a:rPr>
              <a:t> 1MHz, &lt;n&gt; = 0.1</a:t>
            </a:r>
          </a:p>
          <a:p>
            <a:r>
              <a:rPr lang="it-IT" dirty="0" err="1">
                <a:latin typeface="Times New Roman"/>
                <a:cs typeface="Times New Roman"/>
              </a:rPr>
              <a:t>Pulse</a:t>
            </a:r>
            <a:r>
              <a:rPr lang="it-IT" dirty="0">
                <a:latin typeface="Times New Roman"/>
                <a:cs typeface="Times New Roman"/>
              </a:rPr>
              <a:t> </a:t>
            </a:r>
            <a:r>
              <a:rPr lang="it-IT" dirty="0" err="1">
                <a:latin typeface="Times New Roman"/>
                <a:cs typeface="Times New Roman"/>
              </a:rPr>
              <a:t>width</a:t>
            </a:r>
            <a:r>
              <a:rPr lang="it-IT" dirty="0">
                <a:latin typeface="Times New Roman"/>
                <a:cs typeface="Times New Roman"/>
              </a:rPr>
              <a:t> 10 ps</a:t>
            </a:r>
            <a:endParaRPr lang="it-IT" dirty="0"/>
          </a:p>
        </p:txBody>
      </p:sp>
      <p:cxnSp>
        <p:nvCxnSpPr>
          <p:cNvPr id="20" name="Connettore 1 19"/>
          <p:cNvCxnSpPr/>
          <p:nvPr/>
        </p:nvCxnSpPr>
        <p:spPr>
          <a:xfrm>
            <a:off x="971600" y="1412776"/>
            <a:ext cx="3024336"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 name="Connettore 1 20"/>
          <p:cNvCxnSpPr/>
          <p:nvPr/>
        </p:nvCxnSpPr>
        <p:spPr>
          <a:xfrm>
            <a:off x="971600" y="1916832"/>
            <a:ext cx="3024336"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2" name="Connettore 1 21"/>
          <p:cNvCxnSpPr/>
          <p:nvPr/>
        </p:nvCxnSpPr>
        <p:spPr>
          <a:xfrm>
            <a:off x="971038" y="2809956"/>
            <a:ext cx="3024336" cy="0"/>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additive="base">
                                        <p:cTn id="13" dur="500" fill="hold"/>
                                        <p:tgtEl>
                                          <p:spTgt spid="27"/>
                                        </p:tgtEl>
                                        <p:attrNameLst>
                                          <p:attrName>ppt_x</p:attrName>
                                        </p:attrNameLst>
                                      </p:cBhvr>
                                      <p:tavLst>
                                        <p:tav tm="0">
                                          <p:val>
                                            <p:strVal val="#ppt_x"/>
                                          </p:val>
                                        </p:tav>
                                        <p:tav tm="100000">
                                          <p:val>
                                            <p:strVal val="#ppt_x"/>
                                          </p:val>
                                        </p:tav>
                                      </p:tavLst>
                                    </p:anim>
                                    <p:anim calcmode="lin" valueType="num">
                                      <p:cBhvr additive="base">
                                        <p:cTn id="14"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0" presetClass="entr" presetSubtype="0" fill="hold" grpId="0" nodeType="click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wedge">
                                      <p:cBhvr>
                                        <p:cTn id="19" dur="500"/>
                                        <p:tgtEl>
                                          <p:spTgt spid="36"/>
                                        </p:tgtEl>
                                      </p:cBhvr>
                                    </p:animEffect>
                                  </p:childTnLst>
                                </p:cTn>
                              </p:par>
                              <p:par>
                                <p:cTn id="20" presetID="1" presetClass="entr" presetSubtype="0" fill="hold" nodeType="withEffect">
                                  <p:stCondLst>
                                    <p:cond delay="0"/>
                                  </p:stCondLst>
                                  <p:childTnLst>
                                    <p:set>
                                      <p:cBhvr>
                                        <p:cTn id="21" dur="1" fill="hold">
                                          <p:stCondLst>
                                            <p:cond delay="0"/>
                                          </p:stCondLst>
                                        </p:cTn>
                                        <p:tgtEl>
                                          <p:spTgt spid="20"/>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xit" presetSubtype="0" fill="hold" nodeType="clickEffect">
                                  <p:stCondLst>
                                    <p:cond delay="0"/>
                                  </p:stCondLst>
                                  <p:childTnLst>
                                    <p:set>
                                      <p:cBhvr>
                                        <p:cTn id="25" dur="1" fill="hold">
                                          <p:stCondLst>
                                            <p:cond delay="0"/>
                                          </p:stCondLst>
                                        </p:cTn>
                                        <p:tgtEl>
                                          <p:spTgt spid="20"/>
                                        </p:tgtEl>
                                        <p:attrNameLst>
                                          <p:attrName>style.visibility</p:attrName>
                                        </p:attrNameLst>
                                      </p:cBhvr>
                                      <p:to>
                                        <p:strVal val="hidden"/>
                                      </p:to>
                                    </p:set>
                                  </p:childTnLst>
                                </p:cTn>
                              </p:par>
                            </p:childTnLst>
                          </p:cTn>
                        </p:par>
                        <p:par>
                          <p:cTn id="26" fill="hold">
                            <p:stCondLst>
                              <p:cond delay="0"/>
                            </p:stCondLst>
                            <p:childTnLst>
                              <p:par>
                                <p:cTn id="27" presetID="20" presetClass="entr" presetSubtype="0" fill="hold" grpId="0" nodeType="afterEffect">
                                  <p:stCondLst>
                                    <p:cond delay="0"/>
                                  </p:stCondLst>
                                  <p:childTnLst>
                                    <p:set>
                                      <p:cBhvr>
                                        <p:cTn id="28" dur="1" fill="hold">
                                          <p:stCondLst>
                                            <p:cond delay="0"/>
                                          </p:stCondLst>
                                        </p:cTn>
                                        <p:tgtEl>
                                          <p:spTgt spid="37"/>
                                        </p:tgtEl>
                                        <p:attrNameLst>
                                          <p:attrName>style.visibility</p:attrName>
                                        </p:attrNameLst>
                                      </p:cBhvr>
                                      <p:to>
                                        <p:strVal val="visible"/>
                                      </p:to>
                                    </p:set>
                                    <p:animEffect transition="in" filter="wedge">
                                      <p:cBhvr>
                                        <p:cTn id="29" dur="500"/>
                                        <p:tgtEl>
                                          <p:spTgt spid="37"/>
                                        </p:tgtEl>
                                      </p:cBhvr>
                                    </p:animEffect>
                                  </p:childTnLst>
                                </p:cTn>
                              </p:par>
                              <p:par>
                                <p:cTn id="30" presetID="1" presetClass="entr" presetSubtype="0" fill="hold" nodeType="withEffect">
                                  <p:stCondLst>
                                    <p:cond delay="0"/>
                                  </p:stCondLst>
                                  <p:childTnLst>
                                    <p:set>
                                      <p:cBhvr>
                                        <p:cTn id="31" dur="1" fill="hold">
                                          <p:stCondLst>
                                            <p:cond delay="0"/>
                                          </p:stCondLst>
                                        </p:cTn>
                                        <p:tgtEl>
                                          <p:spTgt spid="21"/>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xit" presetSubtype="0" fill="hold" nodeType="clickEffect">
                                  <p:stCondLst>
                                    <p:cond delay="0"/>
                                  </p:stCondLst>
                                  <p:childTnLst>
                                    <p:set>
                                      <p:cBhvr>
                                        <p:cTn id="35" dur="1" fill="hold">
                                          <p:stCondLst>
                                            <p:cond delay="0"/>
                                          </p:stCondLst>
                                        </p:cTn>
                                        <p:tgtEl>
                                          <p:spTgt spid="21"/>
                                        </p:tgtEl>
                                        <p:attrNameLst>
                                          <p:attrName>style.visibility</p:attrName>
                                        </p:attrNameLst>
                                      </p:cBhvr>
                                      <p:to>
                                        <p:strVal val="hidden"/>
                                      </p:to>
                                    </p:set>
                                  </p:childTnLst>
                                </p:cTn>
                              </p:par>
                            </p:childTnLst>
                          </p:cTn>
                        </p:par>
                        <p:par>
                          <p:cTn id="36" fill="hold">
                            <p:stCondLst>
                              <p:cond delay="0"/>
                            </p:stCondLst>
                            <p:childTnLst>
                              <p:par>
                                <p:cTn id="37" presetID="20" presetClass="entr" presetSubtype="0" fill="hold" grpId="0" nodeType="afterEffect">
                                  <p:stCondLst>
                                    <p:cond delay="0"/>
                                  </p:stCondLst>
                                  <p:childTnLst>
                                    <p:set>
                                      <p:cBhvr>
                                        <p:cTn id="38" dur="1" fill="hold">
                                          <p:stCondLst>
                                            <p:cond delay="0"/>
                                          </p:stCondLst>
                                        </p:cTn>
                                        <p:tgtEl>
                                          <p:spTgt spid="38"/>
                                        </p:tgtEl>
                                        <p:attrNameLst>
                                          <p:attrName>style.visibility</p:attrName>
                                        </p:attrNameLst>
                                      </p:cBhvr>
                                      <p:to>
                                        <p:strVal val="visible"/>
                                      </p:to>
                                    </p:set>
                                    <p:animEffect transition="in" filter="wedge">
                                      <p:cBhvr>
                                        <p:cTn id="39" dur="500"/>
                                        <p:tgtEl>
                                          <p:spTgt spid="38"/>
                                        </p:tgtEl>
                                      </p:cBhvr>
                                    </p:animEffect>
                                  </p:childTnLst>
                                </p:cTn>
                              </p:par>
                              <p:par>
                                <p:cTn id="40" presetID="1" presetClass="entr" presetSubtype="0" fill="hold" nodeType="withEffect">
                                  <p:stCondLst>
                                    <p:cond delay="0"/>
                                  </p:stCondLst>
                                  <p:childTnLst>
                                    <p:set>
                                      <p:cBhvr>
                                        <p:cTn id="41" dur="1" fill="hold">
                                          <p:stCondLst>
                                            <p:cond delay="0"/>
                                          </p:stCondLst>
                                        </p:cTn>
                                        <p:tgtEl>
                                          <p:spTgt spid="22"/>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2" presetClass="entr" presetSubtype="4" fill="hold" nodeType="clickEffect">
                                  <p:stCondLst>
                                    <p:cond delay="0"/>
                                  </p:stCondLst>
                                  <p:childTnLst>
                                    <p:set>
                                      <p:cBhvr>
                                        <p:cTn id="45" dur="1" fill="hold">
                                          <p:stCondLst>
                                            <p:cond delay="0"/>
                                          </p:stCondLst>
                                        </p:cTn>
                                        <p:tgtEl>
                                          <p:spTgt spid="5"/>
                                        </p:tgtEl>
                                        <p:attrNameLst>
                                          <p:attrName>style.visibility</p:attrName>
                                        </p:attrNameLst>
                                      </p:cBhvr>
                                      <p:to>
                                        <p:strVal val="visible"/>
                                      </p:to>
                                    </p:set>
                                    <p:anim calcmode="lin" valueType="num">
                                      <p:cBhvr additive="base">
                                        <p:cTn id="46" dur="500" fill="hold"/>
                                        <p:tgtEl>
                                          <p:spTgt spid="5"/>
                                        </p:tgtEl>
                                        <p:attrNameLst>
                                          <p:attrName>ppt_x</p:attrName>
                                        </p:attrNameLst>
                                      </p:cBhvr>
                                      <p:tavLst>
                                        <p:tav tm="0">
                                          <p:val>
                                            <p:strVal val="#ppt_x"/>
                                          </p:val>
                                        </p:tav>
                                        <p:tav tm="100000">
                                          <p:val>
                                            <p:strVal val="#ppt_x"/>
                                          </p:val>
                                        </p:tav>
                                      </p:tavLst>
                                    </p:anim>
                                    <p:anim calcmode="lin" valueType="num">
                                      <p:cBhvr additive="base">
                                        <p:cTn id="47"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1" presetClass="exit" presetSubtype="0" fill="hold" nodeType="clickEffect">
                                  <p:stCondLst>
                                    <p:cond delay="0"/>
                                  </p:stCondLst>
                                  <p:childTnLst>
                                    <p:set>
                                      <p:cBhvr>
                                        <p:cTn id="51" dur="1" fill="hold">
                                          <p:stCondLst>
                                            <p:cond delay="0"/>
                                          </p:stCondLst>
                                        </p:cTn>
                                        <p:tgtEl>
                                          <p:spTgt spid="22"/>
                                        </p:tgtEl>
                                        <p:attrNameLst>
                                          <p:attrName>style.visibility</p:attrName>
                                        </p:attrNameLst>
                                      </p:cBhvr>
                                      <p:to>
                                        <p:strVal val="hidden"/>
                                      </p:to>
                                    </p:set>
                                  </p:childTnLst>
                                </p:cTn>
                              </p:par>
                            </p:childTnLst>
                          </p:cTn>
                        </p:par>
                      </p:childTnLst>
                    </p:cTn>
                  </p:par>
                  <p:par>
                    <p:cTn id="52" fill="hold">
                      <p:stCondLst>
                        <p:cond delay="indefinite"/>
                      </p:stCondLst>
                      <p:childTnLst>
                        <p:par>
                          <p:cTn id="53" fill="hold">
                            <p:stCondLst>
                              <p:cond delay="0"/>
                            </p:stCondLst>
                            <p:childTnLst>
                              <p:par>
                                <p:cTn id="54" presetID="2" presetClass="entr" presetSubtype="4" fill="hold" grpId="0" nodeType="clickEffect">
                                  <p:stCondLst>
                                    <p:cond delay="0"/>
                                  </p:stCondLst>
                                  <p:childTnLst>
                                    <p:set>
                                      <p:cBhvr>
                                        <p:cTn id="55" dur="1" fill="hold">
                                          <p:stCondLst>
                                            <p:cond delay="0"/>
                                          </p:stCondLst>
                                        </p:cTn>
                                        <p:tgtEl>
                                          <p:spTgt spid="39"/>
                                        </p:tgtEl>
                                        <p:attrNameLst>
                                          <p:attrName>style.visibility</p:attrName>
                                        </p:attrNameLst>
                                      </p:cBhvr>
                                      <p:to>
                                        <p:strVal val="visible"/>
                                      </p:to>
                                    </p:set>
                                    <p:anim calcmode="lin" valueType="num">
                                      <p:cBhvr additive="base">
                                        <p:cTn id="56" dur="500" fill="hold"/>
                                        <p:tgtEl>
                                          <p:spTgt spid="39"/>
                                        </p:tgtEl>
                                        <p:attrNameLst>
                                          <p:attrName>ppt_x</p:attrName>
                                        </p:attrNameLst>
                                      </p:cBhvr>
                                      <p:tavLst>
                                        <p:tav tm="0">
                                          <p:val>
                                            <p:strVal val="#ppt_x"/>
                                          </p:val>
                                        </p:tav>
                                        <p:tav tm="100000">
                                          <p:val>
                                            <p:strVal val="#ppt_x"/>
                                          </p:val>
                                        </p:tav>
                                      </p:tavLst>
                                    </p:anim>
                                    <p:anim calcmode="lin" valueType="num">
                                      <p:cBhvr additive="base">
                                        <p:cTn id="57" dur="500" fill="hold"/>
                                        <p:tgtEl>
                                          <p:spTgt spid="39"/>
                                        </p:tgtEl>
                                        <p:attrNameLst>
                                          <p:attrName>ppt_y</p:attrName>
                                        </p:attrNameLst>
                                      </p:cBhvr>
                                      <p:tavLst>
                                        <p:tav tm="0">
                                          <p:val>
                                            <p:strVal val="1+#ppt_h/2"/>
                                          </p:val>
                                        </p:tav>
                                        <p:tav tm="100000">
                                          <p:val>
                                            <p:strVal val="#ppt_y"/>
                                          </p:val>
                                        </p:tav>
                                      </p:tavLst>
                                    </p:anim>
                                  </p:childTnLst>
                                </p:cTn>
                              </p:par>
                            </p:childTnLst>
                          </p:cTn>
                        </p:par>
                        <p:par>
                          <p:cTn id="58" fill="hold">
                            <p:stCondLst>
                              <p:cond delay="500"/>
                            </p:stCondLst>
                            <p:childTnLst>
                              <p:par>
                                <p:cTn id="59" presetID="1" presetClass="entr" presetSubtype="0" fill="hold" grpId="0" nodeType="afterEffect">
                                  <p:stCondLst>
                                    <p:cond delay="0"/>
                                  </p:stCondLst>
                                  <p:childTnLst>
                                    <p:set>
                                      <p:cBhvr>
                                        <p:cTn id="60"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animBg="1"/>
      <p:bldP spid="38" grpId="0" animBg="1"/>
      <p:bldP spid="39" grpId="0"/>
      <p:bldP spid="18"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olo 1"/>
          <p:cNvSpPr txBox="1">
            <a:spLocks/>
          </p:cNvSpPr>
          <p:nvPr/>
        </p:nvSpPr>
        <p:spPr>
          <a:xfrm>
            <a:off x="241783" y="99028"/>
            <a:ext cx="8362665" cy="827373"/>
          </a:xfrm>
          <a:prstGeom prst="rect">
            <a:avLst/>
          </a:prstGeom>
        </p:spPr>
        <p:txBody>
          <a:bodyPr bIns="91440" anchor="b" anchorCtr="0">
            <a:normAutofit/>
          </a:bodyPr>
          <a:lstStyle/>
          <a:p>
            <a:pPr>
              <a:spcBef>
                <a:spcPct val="0"/>
              </a:spcBef>
            </a:pPr>
            <a:r>
              <a:rPr lang="en-GB" sz="4000" dirty="0">
                <a:solidFill>
                  <a:schemeClr val="tx2"/>
                </a:solidFill>
              </a:rPr>
              <a:t>Scalability</a:t>
            </a:r>
          </a:p>
        </p:txBody>
      </p:sp>
      <p:graphicFrame>
        <p:nvGraphicFramePr>
          <p:cNvPr id="5" name="Segnaposto contenuto 4"/>
          <p:cNvGraphicFramePr>
            <a:graphicFrameLocks noGrp="1"/>
          </p:cNvGraphicFramePr>
          <p:nvPr>
            <p:ph sz="quarter" idx="1"/>
            <p:extLst>
              <p:ext uri="{D42A27DB-BD31-4B8C-83A1-F6EECF244321}">
                <p14:modId xmlns:p14="http://schemas.microsoft.com/office/powerpoint/2010/main" xmlns="" val="2465632244"/>
              </p:ext>
            </p:extLst>
          </p:nvPr>
        </p:nvGraphicFramePr>
        <p:xfrm>
          <a:off x="562397" y="4746713"/>
          <a:ext cx="7759659" cy="1141951"/>
        </p:xfrm>
        <a:graphic>
          <a:graphicData uri="http://schemas.openxmlformats.org/drawingml/2006/table">
            <a:tbl>
              <a:tblPr firstRow="1" bandRow="1">
                <a:tableStyleId>{3B4B98B0-60AC-42C2-AFA5-B58CD77FA1E5}</a:tableStyleId>
              </a:tblPr>
              <a:tblGrid>
                <a:gridCol w="886009">
                  <a:extLst>
                    <a:ext uri="{9D8B030D-6E8A-4147-A177-3AD203B41FA5}">
                      <a16:colId xmlns:a16="http://schemas.microsoft.com/office/drawing/2014/main" xmlns="" val="20000"/>
                    </a:ext>
                  </a:extLst>
                </a:gridCol>
                <a:gridCol w="624877">
                  <a:extLst>
                    <a:ext uri="{9D8B030D-6E8A-4147-A177-3AD203B41FA5}">
                      <a16:colId xmlns:a16="http://schemas.microsoft.com/office/drawing/2014/main" xmlns="" val="20001"/>
                    </a:ext>
                  </a:extLst>
                </a:gridCol>
                <a:gridCol w="972031">
                  <a:extLst>
                    <a:ext uri="{9D8B030D-6E8A-4147-A177-3AD203B41FA5}">
                      <a16:colId xmlns:a16="http://schemas.microsoft.com/office/drawing/2014/main" xmlns="" val="20002"/>
                    </a:ext>
                  </a:extLst>
                </a:gridCol>
                <a:gridCol w="902600">
                  <a:extLst>
                    <a:ext uri="{9D8B030D-6E8A-4147-A177-3AD203B41FA5}">
                      <a16:colId xmlns:a16="http://schemas.microsoft.com/office/drawing/2014/main" xmlns="" val="20003"/>
                    </a:ext>
                  </a:extLst>
                </a:gridCol>
                <a:gridCol w="972031">
                  <a:extLst>
                    <a:ext uri="{9D8B030D-6E8A-4147-A177-3AD203B41FA5}">
                      <a16:colId xmlns:a16="http://schemas.microsoft.com/office/drawing/2014/main" xmlns="" val="20004"/>
                    </a:ext>
                  </a:extLst>
                </a:gridCol>
                <a:gridCol w="902600">
                  <a:extLst>
                    <a:ext uri="{9D8B030D-6E8A-4147-A177-3AD203B41FA5}">
                      <a16:colId xmlns:a16="http://schemas.microsoft.com/office/drawing/2014/main" xmlns="" val="20005"/>
                    </a:ext>
                  </a:extLst>
                </a:gridCol>
                <a:gridCol w="1092180">
                  <a:extLst>
                    <a:ext uri="{9D8B030D-6E8A-4147-A177-3AD203B41FA5}">
                      <a16:colId xmlns:a16="http://schemas.microsoft.com/office/drawing/2014/main" xmlns="" val="20006"/>
                    </a:ext>
                  </a:extLst>
                </a:gridCol>
                <a:gridCol w="687252">
                  <a:extLst>
                    <a:ext uri="{9D8B030D-6E8A-4147-A177-3AD203B41FA5}">
                      <a16:colId xmlns:a16="http://schemas.microsoft.com/office/drawing/2014/main" xmlns="" val="20007"/>
                    </a:ext>
                  </a:extLst>
                </a:gridCol>
                <a:gridCol w="720079">
                  <a:extLst>
                    <a:ext uri="{9D8B030D-6E8A-4147-A177-3AD203B41FA5}">
                      <a16:colId xmlns:a16="http://schemas.microsoft.com/office/drawing/2014/main" xmlns="" val="20008"/>
                    </a:ext>
                  </a:extLst>
                </a:gridCol>
              </a:tblGrid>
              <a:tr h="776191">
                <a:tc>
                  <a:txBody>
                    <a:bodyPr/>
                    <a:lstStyle/>
                    <a:p>
                      <a:pPr algn="ctr"/>
                      <a:r>
                        <a:rPr lang="en-GB" dirty="0"/>
                        <a:t>R </a:t>
                      </a:r>
                      <a:r>
                        <a:rPr lang="en-GB" baseline="-25000" dirty="0"/>
                        <a:t>in</a:t>
                      </a:r>
                    </a:p>
                    <a:p>
                      <a:pPr algn="ctr"/>
                      <a:r>
                        <a:rPr lang="en-GB" dirty="0"/>
                        <a:t>(Ohm)</a:t>
                      </a:r>
                    </a:p>
                  </a:txBody>
                  <a:tcPr anchor="ctr"/>
                </a:tc>
                <a:tc>
                  <a:txBody>
                    <a:bodyPr/>
                    <a:lstStyle/>
                    <a:p>
                      <a:pPr algn="ctr"/>
                      <a:r>
                        <a:rPr lang="en-GB" dirty="0"/>
                        <a:t>T (K)</a:t>
                      </a:r>
                    </a:p>
                  </a:txBody>
                  <a:tcPr anchor="ctr"/>
                </a:tc>
                <a:tc>
                  <a:txBody>
                    <a:bodyPr/>
                    <a:lstStyle/>
                    <a:p>
                      <a:pPr algn="ctr"/>
                      <a:r>
                        <a:rPr lang="en-GB" dirty="0"/>
                        <a:t>B</a:t>
                      </a:r>
                    </a:p>
                    <a:p>
                      <a:pPr algn="ctr"/>
                      <a:r>
                        <a:rPr lang="en-GB" dirty="0"/>
                        <a:t>(MHz)</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dirty="0"/>
                        <a:t>∆</a:t>
                      </a:r>
                      <a:r>
                        <a:rPr lang="en-GB" dirty="0" err="1"/>
                        <a:t>R</a:t>
                      </a:r>
                      <a:r>
                        <a:rPr lang="en-GB" baseline="-25000" dirty="0" err="1"/>
                        <a:t>th</a:t>
                      </a:r>
                      <a:r>
                        <a:rPr lang="en-GB" dirty="0"/>
                        <a:t> (Ohm)</a:t>
                      </a:r>
                    </a:p>
                  </a:txBody>
                  <a:tcPr anchor="ctr"/>
                </a:tc>
                <a:tc>
                  <a:txBody>
                    <a:bodyPr/>
                    <a:lstStyle/>
                    <a:p>
                      <a:pPr algn="ctr"/>
                      <a:r>
                        <a:rPr lang="en-GB" b="0" dirty="0">
                          <a:latin typeface="Cambria Math" panose="02040503050406030204" pitchFamily="18" charset="0"/>
                          <a:ea typeface="Cambria Math" panose="02040503050406030204" pitchFamily="18" charset="0"/>
                        </a:rPr>
                        <a:t>𝞓</a:t>
                      </a:r>
                      <a:r>
                        <a:rPr lang="en-GB" dirty="0"/>
                        <a:t>R</a:t>
                      </a:r>
                      <a:r>
                        <a:rPr lang="en-GB" baseline="-25000" dirty="0"/>
                        <a:t>2</a:t>
                      </a:r>
                      <a:r>
                        <a:rPr lang="en-GB" b="0" baseline="-25000" dirty="0">
                          <a:latin typeface="Cambria Math" panose="02040503050406030204" pitchFamily="18" charset="0"/>
                          <a:ea typeface="Cambria Math" panose="02040503050406030204" pitchFamily="18" charset="0"/>
                        </a:rPr>
                        <a:t>𝞼</a:t>
                      </a:r>
                      <a:r>
                        <a:rPr lang="en-GB" dirty="0"/>
                        <a:t> (Ohm)</a:t>
                      </a:r>
                    </a:p>
                  </a:txBody>
                  <a:tcPr anchor="ctr"/>
                </a:tc>
                <a:tc>
                  <a:txBody>
                    <a:bodyPr/>
                    <a:lstStyle/>
                    <a:p>
                      <a:pPr algn="ctr"/>
                      <a:r>
                        <a:rPr lang="en-GB" b="0" dirty="0">
                          <a:latin typeface="Cambria Math" panose="02040503050406030204" pitchFamily="18" charset="0"/>
                          <a:ea typeface="Cambria Math" panose="02040503050406030204" pitchFamily="18" charset="0"/>
                        </a:rPr>
                        <a:t>𝞓</a:t>
                      </a:r>
                      <a:r>
                        <a:rPr lang="en-GB" dirty="0"/>
                        <a:t>R</a:t>
                      </a:r>
                      <a:r>
                        <a:rPr lang="en-GB" baseline="-25000" dirty="0"/>
                        <a:t>6</a:t>
                      </a:r>
                      <a:r>
                        <a:rPr lang="en-GB" b="0" baseline="-25000" dirty="0">
                          <a:latin typeface="Cambria Math" panose="02040503050406030204" pitchFamily="18" charset="0"/>
                          <a:ea typeface="Cambria Math" panose="02040503050406030204" pitchFamily="18" charset="0"/>
                        </a:rPr>
                        <a:t>𝞼</a:t>
                      </a:r>
                      <a:r>
                        <a:rPr lang="en-GB" dirty="0"/>
                        <a:t> </a:t>
                      </a:r>
                      <a:r>
                        <a:rPr lang="en-GB" baseline="0" dirty="0"/>
                        <a:t>(Ohm)</a:t>
                      </a:r>
                    </a:p>
                  </a:txBody>
                  <a:tcPr anchor="ctr"/>
                </a:tc>
                <a:tc>
                  <a:txBody>
                    <a:bodyPr/>
                    <a:lstStyle/>
                    <a:p>
                      <a:pPr algn="ctr"/>
                      <a:r>
                        <a:rPr lang="en-GB" dirty="0"/>
                        <a:t>R</a:t>
                      </a:r>
                      <a:r>
                        <a:rPr lang="en-GB" baseline="-25000" dirty="0"/>
                        <a:t>M</a:t>
                      </a:r>
                      <a:r>
                        <a:rPr lang="en-GB" dirty="0"/>
                        <a:t> (Ohm)</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a:t>Ch</a:t>
                      </a:r>
                      <a:r>
                        <a:rPr lang="en-GB" baseline="-25000" dirty="0"/>
                        <a:t>2</a:t>
                      </a:r>
                      <a:r>
                        <a:rPr lang="en-GB" b="0" baseline="-25000" dirty="0">
                          <a:latin typeface="Cambria Math" panose="02040503050406030204" pitchFamily="18" charset="0"/>
                          <a:ea typeface="Cambria Math" panose="02040503050406030204" pitchFamily="18" charset="0"/>
                        </a:rPr>
                        <a:t>𝞼</a:t>
                      </a:r>
                      <a:endParaRPr lang="en-GB"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a:t>Ch</a:t>
                      </a:r>
                      <a:r>
                        <a:rPr lang="en-GB" baseline="-25000" dirty="0"/>
                        <a:t>6</a:t>
                      </a:r>
                      <a:r>
                        <a:rPr lang="en-GB" b="0" baseline="-25000" dirty="0">
                          <a:latin typeface="Cambria Math" panose="02040503050406030204" pitchFamily="18" charset="0"/>
                          <a:ea typeface="Cambria Math" panose="02040503050406030204" pitchFamily="18" charset="0"/>
                        </a:rPr>
                        <a:t>𝞼</a:t>
                      </a:r>
                      <a:endParaRPr lang="en-GB" dirty="0"/>
                    </a:p>
                  </a:txBody>
                  <a:tcPr anchor="ctr"/>
                </a:tc>
                <a:extLst>
                  <a:ext uri="{0D108BD9-81ED-4DB2-BD59-A6C34878D82A}">
                    <a16:rowId xmlns:a16="http://schemas.microsoft.com/office/drawing/2014/main" xmlns="" val="10000"/>
                  </a:ext>
                </a:extLst>
              </a:tr>
              <a:tr h="342467">
                <a:tc>
                  <a:txBody>
                    <a:bodyPr/>
                    <a:lstStyle/>
                    <a:p>
                      <a:pPr algn="ctr"/>
                      <a:r>
                        <a:rPr lang="en-GB" dirty="0"/>
                        <a:t>50</a:t>
                      </a:r>
                    </a:p>
                  </a:txBody>
                  <a:tcPr anchor="ctr"/>
                </a:tc>
                <a:tc>
                  <a:txBody>
                    <a:bodyPr/>
                    <a:lstStyle/>
                    <a:p>
                      <a:pPr algn="ctr"/>
                      <a:r>
                        <a:rPr lang="en-GB" dirty="0"/>
                        <a:t>300</a:t>
                      </a:r>
                    </a:p>
                  </a:txBody>
                  <a:tcPr anchor="ctr"/>
                </a:tc>
                <a:tc>
                  <a:txBody>
                    <a:bodyPr/>
                    <a:lstStyle/>
                    <a:p>
                      <a:pPr algn="ctr"/>
                      <a:r>
                        <a:rPr lang="en-GB" dirty="0"/>
                        <a:t>0.1-500</a:t>
                      </a:r>
                    </a:p>
                  </a:txBody>
                  <a:tcPr anchor="ctr"/>
                </a:tc>
                <a:tc>
                  <a:txBody>
                    <a:bodyPr/>
                    <a:lstStyle/>
                    <a:p>
                      <a:pPr algn="ctr"/>
                      <a:r>
                        <a:rPr lang="en-GB" dirty="0"/>
                        <a:t>1.2</a:t>
                      </a:r>
                    </a:p>
                  </a:txBody>
                  <a:tcPr anchor="ctr"/>
                </a:tc>
                <a:tc>
                  <a:txBody>
                    <a:bodyPr/>
                    <a:lstStyle/>
                    <a:p>
                      <a:pPr algn="ctr"/>
                      <a:r>
                        <a:rPr lang="en-GB" dirty="0"/>
                        <a:t>1.6</a:t>
                      </a:r>
                    </a:p>
                  </a:txBody>
                  <a:tcPr anchor="ctr"/>
                </a:tc>
                <a:tc>
                  <a:txBody>
                    <a:bodyPr/>
                    <a:lstStyle/>
                    <a:p>
                      <a:pPr algn="ctr"/>
                      <a:r>
                        <a:rPr lang="en-GB" dirty="0"/>
                        <a:t>4.7</a:t>
                      </a:r>
                    </a:p>
                  </a:txBody>
                  <a:tcPr anchor="ctr"/>
                </a:tc>
                <a:tc>
                  <a:txBody>
                    <a:bodyPr/>
                    <a:lstStyle/>
                    <a:p>
                      <a:pPr algn="ctr"/>
                      <a:r>
                        <a:rPr lang="en-GB" dirty="0"/>
                        <a:t>50</a:t>
                      </a:r>
                    </a:p>
                  </a:txBody>
                  <a:tcPr anchor="ctr"/>
                </a:tc>
                <a:tc>
                  <a:txBody>
                    <a:bodyPr/>
                    <a:lstStyle/>
                    <a:p>
                      <a:pPr algn="ctr"/>
                      <a:r>
                        <a:rPr lang="en-GB" dirty="0"/>
                        <a:t>30</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kern="1200" dirty="0">
                          <a:solidFill>
                            <a:schemeClr val="tx1"/>
                          </a:solidFill>
                          <a:latin typeface="+mn-lt"/>
                          <a:ea typeface="+mn-ea"/>
                          <a:cs typeface="+mn-cs"/>
                        </a:rPr>
                        <a:t>10</a:t>
                      </a:r>
                    </a:p>
                  </a:txBody>
                  <a:tcPr anchor="ctr"/>
                </a:tc>
                <a:extLst>
                  <a:ext uri="{0D108BD9-81ED-4DB2-BD59-A6C34878D82A}">
                    <a16:rowId xmlns:a16="http://schemas.microsoft.com/office/drawing/2014/main" xmlns="" val="10001"/>
                  </a:ext>
                </a:extLst>
              </a:tr>
            </a:tbl>
          </a:graphicData>
        </a:graphic>
      </p:graphicFrame>
      <p:grpSp>
        <p:nvGrpSpPr>
          <p:cNvPr id="2" name="Gruppo 7"/>
          <p:cNvGrpSpPr/>
          <p:nvPr/>
        </p:nvGrpSpPr>
        <p:grpSpPr>
          <a:xfrm>
            <a:off x="4308363" y="260648"/>
            <a:ext cx="4728133" cy="3341441"/>
            <a:chOff x="4355976" y="164787"/>
            <a:chExt cx="4728133" cy="3341441"/>
          </a:xfrm>
        </p:grpSpPr>
        <p:pic>
          <p:nvPicPr>
            <p:cNvPr id="10" name="Immagine 9" descr="fig 3.bmp"/>
            <p:cNvPicPr>
              <a:picLocks noChangeAspect="1"/>
            </p:cNvPicPr>
            <p:nvPr/>
          </p:nvPicPr>
          <p:blipFill rotWithShape="1">
            <a:blip r:embed="rId3" cstate="print"/>
            <a:srcRect l="1765" r="47424" b="4528"/>
            <a:stretch/>
          </p:blipFill>
          <p:spPr>
            <a:xfrm>
              <a:off x="4402666" y="164787"/>
              <a:ext cx="4681443" cy="3240360"/>
            </a:xfrm>
            <a:prstGeom prst="rect">
              <a:avLst/>
            </a:prstGeom>
          </p:spPr>
        </p:pic>
        <p:sp>
          <p:nvSpPr>
            <p:cNvPr id="4" name="Rettangolo 3"/>
            <p:cNvSpPr/>
            <p:nvPr/>
          </p:nvSpPr>
          <p:spPr>
            <a:xfrm>
              <a:off x="4355976" y="3140968"/>
              <a:ext cx="288032" cy="2880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11" name="Rettangolo 10"/>
            <p:cNvSpPr/>
            <p:nvPr/>
          </p:nvSpPr>
          <p:spPr>
            <a:xfrm>
              <a:off x="6804248" y="3218196"/>
              <a:ext cx="288032" cy="2880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grpSp>
      <p:sp>
        <p:nvSpPr>
          <p:cNvPr id="13" name="Freccia a destra 12"/>
          <p:cNvSpPr/>
          <p:nvPr/>
        </p:nvSpPr>
        <p:spPr>
          <a:xfrm rot="16200000">
            <a:off x="7400408" y="4586075"/>
            <a:ext cx="432048" cy="14815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5" name="Segnaposto piè di pagina 12"/>
          <p:cNvSpPr>
            <a:spLocks noGrp="1"/>
          </p:cNvSpPr>
          <p:nvPr>
            <p:ph type="ftr" sz="quarter" idx="11"/>
          </p:nvPr>
        </p:nvSpPr>
        <p:spPr>
          <a:xfrm>
            <a:off x="914400" y="6172200"/>
            <a:ext cx="3962400" cy="457200"/>
          </a:xfrm>
        </p:spPr>
        <p:txBody>
          <a:bodyPr/>
          <a:lstStyle/>
          <a:p>
            <a:r>
              <a:rPr lang="it-IT" smtClean="0"/>
              <a:t>A. Gaggero, 01/10/2020, Genova</a:t>
            </a:r>
            <a:endParaRPr lang="en-US" dirty="0"/>
          </a:p>
        </p:txBody>
      </p:sp>
      <p:sp>
        <p:nvSpPr>
          <p:cNvPr id="7" name="CasellaDiTesto 6"/>
          <p:cNvSpPr txBox="1"/>
          <p:nvPr/>
        </p:nvSpPr>
        <p:spPr>
          <a:xfrm>
            <a:off x="0" y="1196752"/>
            <a:ext cx="5609228" cy="3416320"/>
          </a:xfrm>
          <a:prstGeom prst="rect">
            <a:avLst/>
          </a:prstGeom>
          <a:noFill/>
        </p:spPr>
        <p:txBody>
          <a:bodyPr wrap="none" rtlCol="0">
            <a:spAutoFit/>
          </a:bodyPr>
          <a:lstStyle/>
          <a:p>
            <a:r>
              <a:rPr lang="en-GB" sz="2400" dirty="0">
                <a:sym typeface="Symbol"/>
              </a:rPr>
              <a:t>Gain~ 49 dB @ 500MHz </a:t>
            </a:r>
          </a:p>
          <a:p>
            <a:endParaRPr lang="en-GB" sz="2400" dirty="0">
              <a:sym typeface="Symbol"/>
            </a:endParaRPr>
          </a:p>
          <a:p>
            <a:r>
              <a:rPr lang="en-GB" sz="2400" dirty="0">
                <a:sym typeface="Symbol"/>
              </a:rPr>
              <a:t>V</a:t>
            </a:r>
            <a:r>
              <a:rPr lang="en-GB" sz="2400" baseline="-25000" dirty="0">
                <a:sym typeface="Symbol"/>
              </a:rPr>
              <a:t></a:t>
            </a:r>
            <a:r>
              <a:rPr lang="en-GB" sz="2400" dirty="0">
                <a:sym typeface="Symbol"/>
              </a:rPr>
              <a:t> = 3.7 mV</a:t>
            </a:r>
          </a:p>
          <a:p>
            <a:endParaRPr lang="en-GB" sz="2400" dirty="0"/>
          </a:p>
          <a:p>
            <a:endParaRPr lang="en-GB" sz="2400" dirty="0"/>
          </a:p>
          <a:p>
            <a:r>
              <a:rPr lang="en-GB" sz="2400" dirty="0"/>
              <a:t>I</a:t>
            </a:r>
            <a:r>
              <a:rPr lang="en-GB" sz="2400" baseline="-25000" dirty="0"/>
              <a:t>B</a:t>
            </a:r>
            <a:r>
              <a:rPr lang="en-GB" sz="2400" dirty="0"/>
              <a:t>= 17.0 µA </a:t>
            </a:r>
            <a:r>
              <a:rPr lang="en-GB" sz="2400" dirty="0">
                <a:sym typeface="Symbol"/>
              </a:rPr>
              <a:t> </a:t>
            </a:r>
            <a:r>
              <a:rPr lang="en-GB" sz="2400" dirty="0">
                <a:solidFill>
                  <a:srgbClr val="FF0000"/>
                </a:solidFill>
                <a:sym typeface="Symbol"/>
              </a:rPr>
              <a:t>∆R</a:t>
            </a:r>
            <a:r>
              <a:rPr lang="en-GB" sz="2400" baseline="-25000" dirty="0">
                <a:solidFill>
                  <a:srgbClr val="FF0000"/>
                </a:solidFill>
                <a:sym typeface="Symbol"/>
              </a:rPr>
              <a:t>2</a:t>
            </a:r>
            <a:r>
              <a:rPr lang="el-GR" sz="2400" baseline="-25000" dirty="0">
                <a:solidFill>
                  <a:srgbClr val="FF0000"/>
                </a:solidFill>
                <a:latin typeface="Times New Roman"/>
                <a:cs typeface="Times New Roman"/>
                <a:sym typeface="Symbol"/>
              </a:rPr>
              <a:t>σ</a:t>
            </a:r>
            <a:r>
              <a:rPr lang="en-GB" sz="2400" dirty="0">
                <a:solidFill>
                  <a:srgbClr val="FF0000"/>
                </a:solidFill>
                <a:sym typeface="Symbol"/>
              </a:rPr>
              <a:t>= V</a:t>
            </a:r>
            <a:r>
              <a:rPr lang="en-GB" sz="2400" baseline="-25000" dirty="0">
                <a:solidFill>
                  <a:srgbClr val="FF0000"/>
                </a:solidFill>
                <a:sym typeface="Symbol"/>
              </a:rPr>
              <a:t>2</a:t>
            </a:r>
            <a:r>
              <a:rPr lang="el-GR" sz="2400" baseline="-25000" dirty="0">
                <a:solidFill>
                  <a:srgbClr val="FF0000"/>
                </a:solidFill>
                <a:latin typeface="Times New Roman"/>
                <a:cs typeface="Times New Roman"/>
                <a:sym typeface="Symbol"/>
              </a:rPr>
              <a:t>σ</a:t>
            </a:r>
            <a:r>
              <a:rPr lang="it-IT" sz="2400" dirty="0">
                <a:solidFill>
                  <a:srgbClr val="FF0000"/>
                </a:solidFill>
                <a:latin typeface="Times New Roman"/>
                <a:cs typeface="Times New Roman"/>
                <a:sym typeface="Symbol"/>
              </a:rPr>
              <a:t>/</a:t>
            </a:r>
            <a:r>
              <a:rPr lang="en-GB" sz="2400" dirty="0">
                <a:solidFill>
                  <a:srgbClr val="FF0000"/>
                </a:solidFill>
              </a:rPr>
              <a:t> I</a:t>
            </a:r>
            <a:r>
              <a:rPr lang="en-GB" sz="2400" baseline="-25000" dirty="0">
                <a:solidFill>
                  <a:srgbClr val="FF0000"/>
                </a:solidFill>
              </a:rPr>
              <a:t>B </a:t>
            </a:r>
            <a:r>
              <a:rPr lang="it-IT" sz="2400" dirty="0">
                <a:solidFill>
                  <a:srgbClr val="FF0000"/>
                </a:solidFill>
                <a:latin typeface="Times New Roman"/>
                <a:cs typeface="Times New Roman"/>
                <a:sym typeface="Symbol"/>
              </a:rPr>
              <a:t>=</a:t>
            </a:r>
            <a:r>
              <a:rPr lang="en-GB" sz="2400" dirty="0">
                <a:solidFill>
                  <a:srgbClr val="FF0000"/>
                </a:solidFill>
                <a:sym typeface="Symbol"/>
              </a:rPr>
              <a:t> 1.6 </a:t>
            </a:r>
          </a:p>
          <a:p>
            <a:r>
              <a:rPr lang="en-GB" sz="2400" dirty="0">
                <a:solidFill>
                  <a:srgbClr val="FF0000"/>
                </a:solidFill>
                <a:sym typeface="Symbol"/>
              </a:rPr>
              <a:t>	             ∆R</a:t>
            </a:r>
            <a:r>
              <a:rPr lang="en-GB" sz="2400" baseline="-25000" dirty="0">
                <a:solidFill>
                  <a:srgbClr val="FF0000"/>
                </a:solidFill>
                <a:sym typeface="Symbol"/>
              </a:rPr>
              <a:t>6</a:t>
            </a:r>
            <a:r>
              <a:rPr lang="el-GR" sz="2400" baseline="-25000" dirty="0">
                <a:solidFill>
                  <a:srgbClr val="FF0000"/>
                </a:solidFill>
                <a:latin typeface="Times New Roman"/>
                <a:cs typeface="Times New Roman"/>
                <a:sym typeface="Symbol"/>
              </a:rPr>
              <a:t>σ</a:t>
            </a:r>
            <a:r>
              <a:rPr lang="en-GB" sz="2400" dirty="0">
                <a:solidFill>
                  <a:srgbClr val="FF0000"/>
                </a:solidFill>
                <a:sym typeface="Symbol"/>
              </a:rPr>
              <a:t>= V</a:t>
            </a:r>
            <a:r>
              <a:rPr lang="en-GB" sz="2400" baseline="-25000" dirty="0">
                <a:solidFill>
                  <a:srgbClr val="FF0000"/>
                </a:solidFill>
                <a:sym typeface="Symbol"/>
              </a:rPr>
              <a:t>6</a:t>
            </a:r>
            <a:r>
              <a:rPr lang="el-GR" sz="2400" baseline="-25000" dirty="0">
                <a:solidFill>
                  <a:srgbClr val="FF0000"/>
                </a:solidFill>
                <a:latin typeface="Times New Roman"/>
                <a:cs typeface="Times New Roman"/>
                <a:sym typeface="Symbol"/>
              </a:rPr>
              <a:t>σ</a:t>
            </a:r>
            <a:r>
              <a:rPr lang="it-IT" sz="2400" dirty="0">
                <a:solidFill>
                  <a:srgbClr val="FF0000"/>
                </a:solidFill>
                <a:latin typeface="Times New Roman"/>
                <a:cs typeface="Times New Roman"/>
                <a:sym typeface="Symbol"/>
              </a:rPr>
              <a:t>/</a:t>
            </a:r>
            <a:r>
              <a:rPr lang="en-GB" sz="2400" dirty="0">
                <a:solidFill>
                  <a:srgbClr val="FF0000"/>
                </a:solidFill>
              </a:rPr>
              <a:t> I</a:t>
            </a:r>
            <a:r>
              <a:rPr lang="en-GB" sz="2400" baseline="-25000" dirty="0">
                <a:solidFill>
                  <a:srgbClr val="FF0000"/>
                </a:solidFill>
              </a:rPr>
              <a:t>B </a:t>
            </a:r>
            <a:r>
              <a:rPr lang="it-IT" sz="2400" dirty="0">
                <a:solidFill>
                  <a:srgbClr val="FF0000"/>
                </a:solidFill>
                <a:latin typeface="Times New Roman"/>
                <a:cs typeface="Times New Roman"/>
                <a:sym typeface="Symbol"/>
              </a:rPr>
              <a:t>=</a:t>
            </a:r>
            <a:r>
              <a:rPr lang="en-GB" sz="2400" dirty="0">
                <a:solidFill>
                  <a:srgbClr val="FF0000"/>
                </a:solidFill>
                <a:sym typeface="Symbol"/>
              </a:rPr>
              <a:t> 4.7 </a:t>
            </a:r>
            <a:endParaRPr lang="en-GB" sz="2400" dirty="0">
              <a:solidFill>
                <a:srgbClr val="FF0000"/>
              </a:solidFill>
            </a:endParaRPr>
          </a:p>
          <a:p>
            <a:endParaRPr lang="en-GB" sz="2400" dirty="0"/>
          </a:p>
          <a:p>
            <a:r>
              <a:rPr lang="en-GB" sz="2400" dirty="0" err="1"/>
              <a:t>V</a:t>
            </a:r>
            <a:r>
              <a:rPr lang="en-GB" sz="2400" baseline="-25000" dirty="0" err="1"/>
              <a:t>th</a:t>
            </a:r>
            <a:r>
              <a:rPr lang="en-GB" sz="2400" dirty="0"/>
              <a:t>= (4k</a:t>
            </a:r>
            <a:r>
              <a:rPr lang="en-GB" sz="2400" baseline="-25000" dirty="0"/>
              <a:t>B</a:t>
            </a:r>
            <a:r>
              <a:rPr lang="en-GB" sz="2400" dirty="0"/>
              <a:t>BT50</a:t>
            </a:r>
            <a:r>
              <a:rPr lang="en-GB" sz="2400" dirty="0">
                <a:sym typeface="Symbol"/>
              </a:rPr>
              <a:t></a:t>
            </a:r>
            <a:r>
              <a:rPr lang="en-GB" sz="2400" dirty="0"/>
              <a:t>)</a:t>
            </a:r>
            <a:r>
              <a:rPr lang="en-GB" sz="2400" baseline="30000" dirty="0"/>
              <a:t>1/2</a:t>
            </a:r>
            <a:r>
              <a:rPr lang="en-GB" sz="2400" dirty="0"/>
              <a:t>= 20.3 µV </a:t>
            </a:r>
            <a:r>
              <a:rPr lang="en-GB" sz="2400" dirty="0">
                <a:sym typeface="Symbol"/>
              </a:rPr>
              <a:t> </a:t>
            </a:r>
            <a:r>
              <a:rPr lang="en-GB" sz="2400" dirty="0">
                <a:solidFill>
                  <a:srgbClr val="FF0000"/>
                </a:solidFill>
                <a:sym typeface="Symbol"/>
              </a:rPr>
              <a:t>∆</a:t>
            </a:r>
            <a:r>
              <a:rPr lang="en-GB" sz="2400" u="sng" dirty="0" err="1">
                <a:solidFill>
                  <a:srgbClr val="FF0000"/>
                </a:solidFill>
                <a:sym typeface="Symbol"/>
              </a:rPr>
              <a:t>R</a:t>
            </a:r>
            <a:r>
              <a:rPr lang="en-GB" sz="2400" u="sng" baseline="-25000" dirty="0" err="1">
                <a:solidFill>
                  <a:srgbClr val="FF0000"/>
                </a:solidFill>
                <a:sym typeface="Symbol"/>
              </a:rPr>
              <a:t>th</a:t>
            </a:r>
            <a:r>
              <a:rPr lang="en-GB" sz="2400" u="sng" dirty="0">
                <a:solidFill>
                  <a:srgbClr val="FF0000"/>
                </a:solidFill>
                <a:sym typeface="Symbol"/>
              </a:rPr>
              <a:t>= </a:t>
            </a:r>
            <a:r>
              <a:rPr lang="en-GB" sz="2400" u="sng" dirty="0">
                <a:solidFill>
                  <a:srgbClr val="FF0000"/>
                </a:solidFill>
              </a:rPr>
              <a:t>1.2 </a:t>
            </a:r>
            <a:r>
              <a:rPr lang="en-GB" sz="2400" u="sng" dirty="0">
                <a:solidFill>
                  <a:srgbClr val="FF0000"/>
                </a:solidFill>
                <a:sym typeface="Symbol"/>
              </a:rPr>
              <a:t></a:t>
            </a:r>
            <a:endParaRPr lang="en-GB" sz="2400" dirty="0">
              <a:solidFill>
                <a:srgbClr val="FF0000"/>
              </a:solidFill>
            </a:endParaRPr>
          </a:p>
        </p:txBody>
      </p:sp>
      <p:sp>
        <p:nvSpPr>
          <p:cNvPr id="17" name="CasellaDiTesto 16"/>
          <p:cNvSpPr txBox="1"/>
          <p:nvPr/>
        </p:nvSpPr>
        <p:spPr>
          <a:xfrm>
            <a:off x="6588224" y="3933056"/>
            <a:ext cx="2160240" cy="523220"/>
          </a:xfrm>
          <a:prstGeom prst="rect">
            <a:avLst/>
          </a:prstGeom>
          <a:noFill/>
        </p:spPr>
        <p:txBody>
          <a:bodyPr wrap="square" rtlCol="0">
            <a:spAutoFit/>
          </a:bodyPr>
          <a:lstStyle/>
          <a:p>
            <a:r>
              <a:rPr lang="it-IT" sz="2800" dirty="0" err="1"/>
              <a:t>Ch</a:t>
            </a:r>
            <a:r>
              <a:rPr lang="it-IT" sz="2800" baseline="-25000" dirty="0" err="1"/>
              <a:t>i</a:t>
            </a:r>
            <a:r>
              <a:rPr lang="it-IT" sz="2800" dirty="0" err="1"/>
              <a:t>=</a:t>
            </a:r>
            <a:r>
              <a:rPr lang="it-IT" sz="2800" dirty="0"/>
              <a:t> R</a:t>
            </a:r>
            <a:r>
              <a:rPr lang="it-IT" sz="2800" baseline="-25000" dirty="0"/>
              <a:t>M</a:t>
            </a:r>
            <a:r>
              <a:rPr lang="it-IT" sz="2800" dirty="0"/>
              <a:t>/</a:t>
            </a:r>
            <a:r>
              <a:rPr lang="en-GB" sz="2800" dirty="0">
                <a:sym typeface="Symbol"/>
              </a:rPr>
              <a:t>∆R</a:t>
            </a:r>
            <a:r>
              <a:rPr lang="it-IT" sz="2800" baseline="-25000" dirty="0">
                <a:latin typeface="Times New Roman"/>
                <a:cs typeface="Times New Roman"/>
                <a:sym typeface="Symbol"/>
              </a:rPr>
              <a:t>i</a:t>
            </a:r>
            <a:endParaRPr lang="it-IT" sz="2800" dirty="0"/>
          </a:p>
        </p:txBody>
      </p:sp>
    </p:spTree>
    <p:extLst>
      <p:ext uri="{BB962C8B-B14F-4D97-AF65-F5344CB8AC3E}">
        <p14:creationId xmlns:p14="http://schemas.microsoft.com/office/powerpoint/2010/main" xmlns="" val="18450654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42"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1000"/>
                                        <p:tgtEl>
                                          <p:spTgt spid="13"/>
                                        </p:tgtEl>
                                      </p:cBhvr>
                                    </p:animEffect>
                                    <p:anim calcmode="lin" valueType="num">
                                      <p:cBhvr>
                                        <p:cTn id="14" dur="1000" fill="hold"/>
                                        <p:tgtEl>
                                          <p:spTgt spid="13"/>
                                        </p:tgtEl>
                                        <p:attrNameLst>
                                          <p:attrName>ppt_x</p:attrName>
                                        </p:attrNameLst>
                                      </p:cBhvr>
                                      <p:tavLst>
                                        <p:tav tm="0">
                                          <p:val>
                                            <p:strVal val="#ppt_x"/>
                                          </p:val>
                                        </p:tav>
                                        <p:tav tm="100000">
                                          <p:val>
                                            <p:strVal val="#ppt_x"/>
                                          </p:val>
                                        </p:tav>
                                      </p:tavLst>
                                    </p:anim>
                                    <p:anim calcmode="lin" valueType="num">
                                      <p:cBhvr>
                                        <p:cTn id="15"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7"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Immagine 17" descr="3Dpeaks2.bmp"/>
          <p:cNvPicPr>
            <a:picLocks noChangeAspect="1"/>
          </p:cNvPicPr>
          <p:nvPr/>
        </p:nvPicPr>
        <p:blipFill rotWithShape="1">
          <a:blip r:embed="rId2" cstate="print"/>
          <a:srcRect l="5002"/>
          <a:stretch/>
        </p:blipFill>
        <p:spPr>
          <a:xfrm>
            <a:off x="539552" y="764704"/>
            <a:ext cx="6192688" cy="4773110"/>
          </a:xfrm>
          <a:prstGeom prst="rect">
            <a:avLst/>
          </a:prstGeom>
        </p:spPr>
      </p:pic>
      <p:sp>
        <p:nvSpPr>
          <p:cNvPr id="23" name="CasellaDiTesto 22"/>
          <p:cNvSpPr txBox="1"/>
          <p:nvPr/>
        </p:nvSpPr>
        <p:spPr>
          <a:xfrm>
            <a:off x="5220072" y="3501008"/>
            <a:ext cx="3589444" cy="954107"/>
          </a:xfrm>
          <a:prstGeom prst="rect">
            <a:avLst/>
          </a:prstGeom>
          <a:noFill/>
        </p:spPr>
        <p:txBody>
          <a:bodyPr wrap="none" rtlCol="0">
            <a:spAutoFit/>
          </a:bodyPr>
          <a:lstStyle/>
          <a:p>
            <a:r>
              <a:rPr lang="en-GB" sz="2800" dirty="0">
                <a:sym typeface="Symbol"/>
              </a:rPr>
              <a:t>Gain~ 49 dB @ 500MHz </a:t>
            </a:r>
          </a:p>
          <a:p>
            <a:r>
              <a:rPr lang="en-GB" sz="2800" dirty="0"/>
              <a:t>V</a:t>
            </a:r>
            <a:r>
              <a:rPr lang="en-GB" sz="2800" baseline="-25000" dirty="0"/>
              <a:t>th</a:t>
            </a:r>
            <a:r>
              <a:rPr lang="en-GB" sz="2800" dirty="0"/>
              <a:t>= (4k</a:t>
            </a:r>
            <a:r>
              <a:rPr lang="en-GB" sz="2800" baseline="-25000" dirty="0"/>
              <a:t>B</a:t>
            </a:r>
            <a:r>
              <a:rPr lang="en-GB" sz="2800" dirty="0"/>
              <a:t>BT50</a:t>
            </a:r>
            <a:r>
              <a:rPr lang="en-GB" sz="2800" dirty="0">
                <a:sym typeface="Symbol"/>
              </a:rPr>
              <a:t></a:t>
            </a:r>
            <a:r>
              <a:rPr lang="en-GB" sz="2800" dirty="0"/>
              <a:t>)</a:t>
            </a:r>
            <a:r>
              <a:rPr lang="en-GB" sz="2800" baseline="30000" dirty="0"/>
              <a:t>1/2</a:t>
            </a:r>
            <a:endParaRPr lang="en-GB" sz="2800" dirty="0"/>
          </a:p>
        </p:txBody>
      </p:sp>
      <p:sp>
        <p:nvSpPr>
          <p:cNvPr id="8" name="Segnaposto piè di pagina 12"/>
          <p:cNvSpPr>
            <a:spLocks noGrp="1"/>
          </p:cNvSpPr>
          <p:nvPr>
            <p:ph type="ftr" sz="quarter" idx="11"/>
          </p:nvPr>
        </p:nvSpPr>
        <p:spPr>
          <a:xfrm>
            <a:off x="914400" y="6172200"/>
            <a:ext cx="3962400" cy="457200"/>
          </a:xfrm>
        </p:spPr>
        <p:txBody>
          <a:bodyPr/>
          <a:lstStyle/>
          <a:p>
            <a:r>
              <a:rPr lang="it-IT" smtClean="0"/>
              <a:t>A. Gaggero, 01/10/2020, Genova</a:t>
            </a:r>
            <a:endParaRPr lang="en-US" dirty="0"/>
          </a:p>
        </p:txBody>
      </p:sp>
      <p:sp>
        <p:nvSpPr>
          <p:cNvPr id="9" name="Titolo 1"/>
          <p:cNvSpPr txBox="1">
            <a:spLocks/>
          </p:cNvSpPr>
          <p:nvPr/>
        </p:nvSpPr>
        <p:spPr>
          <a:xfrm>
            <a:off x="241783" y="99028"/>
            <a:ext cx="8362665" cy="827373"/>
          </a:xfrm>
          <a:prstGeom prst="rect">
            <a:avLst/>
          </a:prstGeom>
        </p:spPr>
        <p:txBody>
          <a:bodyPr bIns="91440" anchor="b" anchorCtr="0">
            <a:normAutofit/>
          </a:bodyPr>
          <a:lstStyle/>
          <a:p>
            <a:pPr>
              <a:spcBef>
                <a:spcPct val="0"/>
              </a:spcBef>
            </a:pPr>
            <a:r>
              <a:rPr lang="en-GB" sz="4000" dirty="0">
                <a:solidFill>
                  <a:schemeClr val="tx2"/>
                </a:solidFill>
              </a:rPr>
              <a:t>Prospects: Scalability</a:t>
            </a:r>
          </a:p>
        </p:txBody>
      </p:sp>
      <p:sp>
        <p:nvSpPr>
          <p:cNvPr id="10" name="Rettangolo 9"/>
          <p:cNvSpPr/>
          <p:nvPr/>
        </p:nvSpPr>
        <p:spPr>
          <a:xfrm>
            <a:off x="4788024" y="4797152"/>
            <a:ext cx="3669531" cy="646331"/>
          </a:xfrm>
          <a:prstGeom prst="rect">
            <a:avLst/>
          </a:prstGeom>
        </p:spPr>
        <p:txBody>
          <a:bodyPr wrap="none">
            <a:spAutoFit/>
          </a:bodyPr>
          <a:lstStyle/>
          <a:p>
            <a:r>
              <a:rPr lang="it-IT" dirty="0"/>
              <a:t>M </a:t>
            </a:r>
            <a:r>
              <a:rPr lang="it-IT" dirty="0" err="1"/>
              <a:t>Ejrnaes</a:t>
            </a:r>
            <a:r>
              <a:rPr lang="it-IT" dirty="0"/>
              <a:t> </a:t>
            </a:r>
            <a:r>
              <a:rPr lang="it-IT" dirty="0" err="1"/>
              <a:t>et</a:t>
            </a:r>
            <a:r>
              <a:rPr lang="it-IT" dirty="0"/>
              <a:t> al. </a:t>
            </a:r>
            <a:r>
              <a:rPr lang="en-US" i="1" dirty="0">
                <a:solidFill>
                  <a:srgbClr val="000000"/>
                </a:solidFill>
              </a:rPr>
              <a:t>Appl. Phys. </a:t>
            </a:r>
            <a:r>
              <a:rPr lang="en-US" i="1" dirty="0" err="1">
                <a:solidFill>
                  <a:srgbClr val="000000"/>
                </a:solidFill>
              </a:rPr>
              <a:t>Lett</a:t>
            </a:r>
            <a:r>
              <a:rPr lang="en-US" i="1" dirty="0">
                <a:solidFill>
                  <a:srgbClr val="000000"/>
                </a:solidFill>
              </a:rPr>
              <a:t>.,</a:t>
            </a:r>
            <a:r>
              <a:rPr lang="en-US" dirty="0">
                <a:solidFill>
                  <a:srgbClr val="000000"/>
                </a:solidFill>
              </a:rPr>
              <a:t> </a:t>
            </a:r>
            <a:r>
              <a:rPr lang="en-GB" dirty="0"/>
              <a:t>91 (2007)</a:t>
            </a:r>
          </a:p>
          <a:p>
            <a:r>
              <a:rPr lang="en-GB" dirty="0">
                <a:solidFill>
                  <a:srgbClr val="000000"/>
                </a:solidFill>
              </a:rPr>
              <a:t>F. </a:t>
            </a:r>
            <a:r>
              <a:rPr lang="en-GB" dirty="0" err="1">
                <a:solidFill>
                  <a:srgbClr val="000000"/>
                </a:solidFill>
              </a:rPr>
              <a:t>Marsili</a:t>
            </a:r>
            <a:r>
              <a:rPr lang="en-GB" dirty="0">
                <a:solidFill>
                  <a:srgbClr val="000000"/>
                </a:solidFill>
              </a:rPr>
              <a:t> et al., </a:t>
            </a:r>
            <a:r>
              <a:rPr lang="en-GB" dirty="0" err="1">
                <a:solidFill>
                  <a:srgbClr val="000000"/>
                </a:solidFill>
              </a:rPr>
              <a:t>Nano</a:t>
            </a:r>
            <a:r>
              <a:rPr lang="en-GB" dirty="0">
                <a:solidFill>
                  <a:srgbClr val="000000"/>
                </a:solidFill>
              </a:rPr>
              <a:t> </a:t>
            </a:r>
            <a:r>
              <a:rPr lang="en-GB" dirty="0" err="1">
                <a:solidFill>
                  <a:srgbClr val="000000"/>
                </a:solidFill>
              </a:rPr>
              <a:t>Lett</a:t>
            </a:r>
            <a:r>
              <a:rPr lang="en-GB" dirty="0">
                <a:solidFill>
                  <a:srgbClr val="000000"/>
                </a:solidFill>
              </a:rPr>
              <a:t>. 11 (2011)</a:t>
            </a:r>
            <a:r>
              <a:rPr lang="en-US" dirty="0">
                <a:solidFill>
                  <a:srgbClr val="000000"/>
                </a:solidFill>
              </a:rPr>
              <a:t> </a:t>
            </a:r>
            <a:endParaRPr lang="en-GB" dirty="0"/>
          </a:p>
        </p:txBody>
      </p:sp>
    </p:spTree>
    <p:extLst>
      <p:ext uri="{BB962C8B-B14F-4D97-AF65-F5344CB8AC3E}">
        <p14:creationId xmlns:p14="http://schemas.microsoft.com/office/powerpoint/2010/main" xmlns="" val="695222788"/>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it-IT"/>
          </a:p>
        </p:txBody>
      </p:sp>
      <p:sp>
        <p:nvSpPr>
          <p:cNvPr id="1031"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it-IT"/>
          </a:p>
        </p:txBody>
      </p:sp>
      <p:sp>
        <p:nvSpPr>
          <p:cNvPr id="19" name="Titolo 1"/>
          <p:cNvSpPr txBox="1">
            <a:spLocks/>
          </p:cNvSpPr>
          <p:nvPr/>
        </p:nvSpPr>
        <p:spPr>
          <a:xfrm>
            <a:off x="0" y="458991"/>
            <a:ext cx="3131840" cy="809769"/>
          </a:xfrm>
          <a:prstGeom prst="rect">
            <a:avLst/>
          </a:prstGeom>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endParaRPr kumimoji="0" lang="it-IT" sz="3600" b="0" i="0" u="none" strike="noStrike" kern="0" cap="none" spc="0" normalizeH="0" baseline="0" noProof="0" dirty="0">
              <a:ln>
                <a:noFill/>
              </a:ln>
              <a:solidFill>
                <a:schemeClr val="tx1">
                  <a:alpha val="100000"/>
                </a:schemeClr>
              </a:solidFill>
              <a:effectLst/>
              <a:uLnTx/>
              <a:uFillTx/>
              <a:latin typeface="+mj-lt"/>
            </a:endParaRPr>
          </a:p>
        </p:txBody>
      </p:sp>
      <p:sp>
        <p:nvSpPr>
          <p:cNvPr id="14" name="Titolo 1"/>
          <p:cNvSpPr txBox="1">
            <a:spLocks/>
          </p:cNvSpPr>
          <p:nvPr/>
        </p:nvSpPr>
        <p:spPr>
          <a:xfrm>
            <a:off x="323528" y="188640"/>
            <a:ext cx="8208912" cy="809769"/>
          </a:xfrm>
          <a:prstGeom prst="rect">
            <a:avLst/>
          </a:prstGeom>
        </p:spPr>
        <p:txBody>
          <a:bodyPr/>
          <a:lstStyle/>
          <a:p>
            <a:pPr>
              <a:spcBef>
                <a:spcPct val="0"/>
              </a:spcBef>
            </a:pPr>
            <a:r>
              <a:rPr lang="en-US" sz="3000" dirty="0">
                <a:solidFill>
                  <a:schemeClr val="tx2"/>
                </a:solidFill>
              </a:rPr>
              <a:t>Prospects: Cryogenic Amplifier</a:t>
            </a:r>
          </a:p>
          <a:p>
            <a:pPr lvl="0">
              <a:spcBef>
                <a:spcPct val="0"/>
              </a:spcBef>
            </a:pPr>
            <a:endParaRPr lang="en-GB" sz="3000" dirty="0">
              <a:solidFill>
                <a:schemeClr val="tx2"/>
              </a:solidFill>
              <a:latin typeface="+mj-lt"/>
              <a:ea typeface="+mj-ea"/>
              <a:cs typeface="+mj-cs"/>
            </a:endParaRPr>
          </a:p>
        </p:txBody>
      </p:sp>
      <p:graphicFrame>
        <p:nvGraphicFramePr>
          <p:cNvPr id="8" name="Segnaposto contenuto 4"/>
          <p:cNvGraphicFramePr>
            <a:graphicFrameLocks/>
          </p:cNvGraphicFramePr>
          <p:nvPr>
            <p:extLst>
              <p:ext uri="{D42A27DB-BD31-4B8C-83A1-F6EECF244321}">
                <p14:modId xmlns:p14="http://schemas.microsoft.com/office/powerpoint/2010/main" xmlns="" val="1828135860"/>
              </p:ext>
            </p:extLst>
          </p:nvPr>
        </p:nvGraphicFramePr>
        <p:xfrm>
          <a:off x="692170" y="4149080"/>
          <a:ext cx="7759659" cy="1507711"/>
        </p:xfrm>
        <a:graphic>
          <a:graphicData uri="http://schemas.openxmlformats.org/drawingml/2006/table">
            <a:tbl>
              <a:tblPr firstRow="1" bandRow="1">
                <a:tableStyleId>{3B4B98B0-60AC-42C2-AFA5-B58CD77FA1E5}</a:tableStyleId>
              </a:tblPr>
              <a:tblGrid>
                <a:gridCol w="886009">
                  <a:extLst>
                    <a:ext uri="{9D8B030D-6E8A-4147-A177-3AD203B41FA5}">
                      <a16:colId xmlns:a16="http://schemas.microsoft.com/office/drawing/2014/main" xmlns="" val="20000"/>
                    </a:ext>
                  </a:extLst>
                </a:gridCol>
                <a:gridCol w="624877">
                  <a:extLst>
                    <a:ext uri="{9D8B030D-6E8A-4147-A177-3AD203B41FA5}">
                      <a16:colId xmlns:a16="http://schemas.microsoft.com/office/drawing/2014/main" xmlns="" val="20001"/>
                    </a:ext>
                  </a:extLst>
                </a:gridCol>
                <a:gridCol w="972031">
                  <a:extLst>
                    <a:ext uri="{9D8B030D-6E8A-4147-A177-3AD203B41FA5}">
                      <a16:colId xmlns:a16="http://schemas.microsoft.com/office/drawing/2014/main" xmlns="" val="20002"/>
                    </a:ext>
                  </a:extLst>
                </a:gridCol>
                <a:gridCol w="902600">
                  <a:extLst>
                    <a:ext uri="{9D8B030D-6E8A-4147-A177-3AD203B41FA5}">
                      <a16:colId xmlns:a16="http://schemas.microsoft.com/office/drawing/2014/main" xmlns="" val="20003"/>
                    </a:ext>
                  </a:extLst>
                </a:gridCol>
                <a:gridCol w="972031">
                  <a:extLst>
                    <a:ext uri="{9D8B030D-6E8A-4147-A177-3AD203B41FA5}">
                      <a16:colId xmlns:a16="http://schemas.microsoft.com/office/drawing/2014/main" xmlns="" val="20004"/>
                    </a:ext>
                  </a:extLst>
                </a:gridCol>
                <a:gridCol w="902600">
                  <a:extLst>
                    <a:ext uri="{9D8B030D-6E8A-4147-A177-3AD203B41FA5}">
                      <a16:colId xmlns:a16="http://schemas.microsoft.com/office/drawing/2014/main" xmlns="" val="20005"/>
                    </a:ext>
                  </a:extLst>
                </a:gridCol>
                <a:gridCol w="1092180">
                  <a:extLst>
                    <a:ext uri="{9D8B030D-6E8A-4147-A177-3AD203B41FA5}">
                      <a16:colId xmlns:a16="http://schemas.microsoft.com/office/drawing/2014/main" xmlns="" val="20006"/>
                    </a:ext>
                  </a:extLst>
                </a:gridCol>
                <a:gridCol w="687252">
                  <a:extLst>
                    <a:ext uri="{9D8B030D-6E8A-4147-A177-3AD203B41FA5}">
                      <a16:colId xmlns:a16="http://schemas.microsoft.com/office/drawing/2014/main" xmlns="" val="20007"/>
                    </a:ext>
                  </a:extLst>
                </a:gridCol>
                <a:gridCol w="720079">
                  <a:extLst>
                    <a:ext uri="{9D8B030D-6E8A-4147-A177-3AD203B41FA5}">
                      <a16:colId xmlns:a16="http://schemas.microsoft.com/office/drawing/2014/main" xmlns="" val="20008"/>
                    </a:ext>
                  </a:extLst>
                </a:gridCol>
              </a:tblGrid>
              <a:tr h="776191">
                <a:tc>
                  <a:txBody>
                    <a:bodyPr/>
                    <a:lstStyle/>
                    <a:p>
                      <a:pPr algn="ctr"/>
                      <a:r>
                        <a:rPr lang="en-GB" dirty="0"/>
                        <a:t>R </a:t>
                      </a:r>
                      <a:r>
                        <a:rPr lang="en-GB" baseline="-25000" dirty="0"/>
                        <a:t>in</a:t>
                      </a:r>
                    </a:p>
                    <a:p>
                      <a:pPr algn="ctr"/>
                      <a:r>
                        <a:rPr lang="en-GB" dirty="0"/>
                        <a:t>(Ohm)</a:t>
                      </a:r>
                    </a:p>
                  </a:txBody>
                  <a:tcPr anchor="ctr"/>
                </a:tc>
                <a:tc>
                  <a:txBody>
                    <a:bodyPr/>
                    <a:lstStyle/>
                    <a:p>
                      <a:pPr algn="ctr"/>
                      <a:r>
                        <a:rPr lang="en-GB" dirty="0"/>
                        <a:t>T (K)</a:t>
                      </a:r>
                    </a:p>
                  </a:txBody>
                  <a:tcPr anchor="ctr"/>
                </a:tc>
                <a:tc>
                  <a:txBody>
                    <a:bodyPr/>
                    <a:lstStyle/>
                    <a:p>
                      <a:pPr algn="ctr"/>
                      <a:r>
                        <a:rPr lang="en-GB" dirty="0"/>
                        <a:t>B</a:t>
                      </a:r>
                    </a:p>
                    <a:p>
                      <a:pPr algn="ctr"/>
                      <a:r>
                        <a:rPr lang="en-GB" dirty="0"/>
                        <a:t>(MHz)</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dirty="0" err="1"/>
                        <a:t>R</a:t>
                      </a:r>
                      <a:r>
                        <a:rPr lang="en-GB" baseline="-25000" dirty="0" err="1"/>
                        <a:t>th</a:t>
                      </a:r>
                      <a:r>
                        <a:rPr lang="en-GB" dirty="0"/>
                        <a:t> (Ohm)</a:t>
                      </a:r>
                    </a:p>
                  </a:txBody>
                  <a:tcPr anchor="ctr"/>
                </a:tc>
                <a:tc>
                  <a:txBody>
                    <a:bodyPr/>
                    <a:lstStyle/>
                    <a:p>
                      <a:pPr algn="ctr"/>
                      <a:r>
                        <a:rPr lang="en-GB" b="0" dirty="0">
                          <a:latin typeface="Cambria Math" panose="02040503050406030204" pitchFamily="18" charset="0"/>
                          <a:ea typeface="Cambria Math" panose="02040503050406030204" pitchFamily="18" charset="0"/>
                        </a:rPr>
                        <a:t>𝞓</a:t>
                      </a:r>
                      <a:r>
                        <a:rPr lang="en-GB" dirty="0"/>
                        <a:t>R</a:t>
                      </a:r>
                      <a:r>
                        <a:rPr lang="en-GB" baseline="-25000" dirty="0"/>
                        <a:t>2</a:t>
                      </a:r>
                      <a:r>
                        <a:rPr lang="en-GB" b="0" baseline="-25000" dirty="0">
                          <a:latin typeface="Cambria Math" panose="02040503050406030204" pitchFamily="18" charset="0"/>
                          <a:ea typeface="Cambria Math" panose="02040503050406030204" pitchFamily="18" charset="0"/>
                        </a:rPr>
                        <a:t>𝞼</a:t>
                      </a:r>
                      <a:r>
                        <a:rPr lang="en-GB" dirty="0"/>
                        <a:t> (Ohm)</a:t>
                      </a:r>
                    </a:p>
                  </a:txBody>
                  <a:tcPr anchor="ctr"/>
                </a:tc>
                <a:tc>
                  <a:txBody>
                    <a:bodyPr/>
                    <a:lstStyle/>
                    <a:p>
                      <a:pPr algn="ctr"/>
                      <a:r>
                        <a:rPr lang="en-GB" b="0" dirty="0">
                          <a:latin typeface="Cambria Math" panose="02040503050406030204" pitchFamily="18" charset="0"/>
                          <a:ea typeface="Cambria Math" panose="02040503050406030204" pitchFamily="18" charset="0"/>
                        </a:rPr>
                        <a:t>𝞓</a:t>
                      </a:r>
                      <a:r>
                        <a:rPr lang="en-GB" dirty="0"/>
                        <a:t>R</a:t>
                      </a:r>
                      <a:r>
                        <a:rPr lang="en-GB" baseline="-25000" dirty="0"/>
                        <a:t>6</a:t>
                      </a:r>
                      <a:r>
                        <a:rPr lang="en-GB" b="0" baseline="-25000" dirty="0">
                          <a:latin typeface="Cambria Math" panose="02040503050406030204" pitchFamily="18" charset="0"/>
                          <a:ea typeface="Cambria Math" panose="02040503050406030204" pitchFamily="18" charset="0"/>
                        </a:rPr>
                        <a:t>𝞼</a:t>
                      </a:r>
                      <a:r>
                        <a:rPr lang="en-GB" dirty="0"/>
                        <a:t> </a:t>
                      </a:r>
                      <a:r>
                        <a:rPr lang="en-GB" baseline="0" dirty="0"/>
                        <a:t>(Ohm)</a:t>
                      </a:r>
                    </a:p>
                  </a:txBody>
                  <a:tcPr anchor="ctr"/>
                </a:tc>
                <a:tc>
                  <a:txBody>
                    <a:bodyPr/>
                    <a:lstStyle/>
                    <a:p>
                      <a:pPr algn="ctr"/>
                      <a:r>
                        <a:rPr lang="en-GB" dirty="0"/>
                        <a:t>R</a:t>
                      </a:r>
                      <a:r>
                        <a:rPr lang="en-GB" baseline="-25000" dirty="0"/>
                        <a:t>M</a:t>
                      </a:r>
                      <a:r>
                        <a:rPr lang="en-GB" dirty="0"/>
                        <a:t> (Ohm)</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a:t>Ch</a:t>
                      </a:r>
                      <a:r>
                        <a:rPr lang="en-GB" baseline="-25000" dirty="0"/>
                        <a:t>2</a:t>
                      </a:r>
                      <a:r>
                        <a:rPr lang="en-GB" b="0" baseline="-25000" dirty="0">
                          <a:latin typeface="Cambria Math" panose="02040503050406030204" pitchFamily="18" charset="0"/>
                          <a:ea typeface="Cambria Math" panose="02040503050406030204" pitchFamily="18" charset="0"/>
                        </a:rPr>
                        <a:t>𝞼</a:t>
                      </a:r>
                      <a:endParaRPr lang="en-GB"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a:t>Ch</a:t>
                      </a:r>
                      <a:r>
                        <a:rPr lang="en-GB" baseline="-25000" dirty="0"/>
                        <a:t>6</a:t>
                      </a:r>
                      <a:r>
                        <a:rPr lang="en-GB" b="0" baseline="-25000" dirty="0">
                          <a:latin typeface="Cambria Math" panose="02040503050406030204" pitchFamily="18" charset="0"/>
                          <a:ea typeface="Cambria Math" panose="02040503050406030204" pitchFamily="18" charset="0"/>
                        </a:rPr>
                        <a:t>𝞼</a:t>
                      </a:r>
                      <a:endParaRPr lang="en-GB" dirty="0"/>
                    </a:p>
                  </a:txBody>
                  <a:tcPr anchor="ctr"/>
                </a:tc>
                <a:extLst>
                  <a:ext uri="{0D108BD9-81ED-4DB2-BD59-A6C34878D82A}">
                    <a16:rowId xmlns:a16="http://schemas.microsoft.com/office/drawing/2014/main" xmlns="" val="10000"/>
                  </a:ext>
                </a:extLst>
              </a:tr>
              <a:tr h="342467">
                <a:tc>
                  <a:txBody>
                    <a:bodyPr/>
                    <a:lstStyle/>
                    <a:p>
                      <a:pPr algn="ctr"/>
                      <a:r>
                        <a:rPr lang="en-GB" dirty="0"/>
                        <a:t>50</a:t>
                      </a:r>
                    </a:p>
                  </a:txBody>
                  <a:tcPr anchor="ctr"/>
                </a:tc>
                <a:tc>
                  <a:txBody>
                    <a:bodyPr/>
                    <a:lstStyle/>
                    <a:p>
                      <a:pPr algn="ctr"/>
                      <a:r>
                        <a:rPr lang="en-GB" dirty="0"/>
                        <a:t>300</a:t>
                      </a:r>
                    </a:p>
                  </a:txBody>
                  <a:tcPr anchor="ctr"/>
                </a:tc>
                <a:tc>
                  <a:txBody>
                    <a:bodyPr/>
                    <a:lstStyle/>
                    <a:p>
                      <a:pPr algn="ctr"/>
                      <a:r>
                        <a:rPr lang="en-GB" dirty="0"/>
                        <a:t>0.1-500</a:t>
                      </a:r>
                    </a:p>
                  </a:txBody>
                  <a:tcPr anchor="ctr"/>
                </a:tc>
                <a:tc>
                  <a:txBody>
                    <a:bodyPr/>
                    <a:lstStyle/>
                    <a:p>
                      <a:pPr algn="ctr"/>
                      <a:r>
                        <a:rPr lang="en-GB" dirty="0"/>
                        <a:t>1.2</a:t>
                      </a:r>
                    </a:p>
                  </a:txBody>
                  <a:tcPr anchor="ctr"/>
                </a:tc>
                <a:tc>
                  <a:txBody>
                    <a:bodyPr/>
                    <a:lstStyle/>
                    <a:p>
                      <a:pPr algn="ctr"/>
                      <a:r>
                        <a:rPr lang="en-GB" dirty="0"/>
                        <a:t>1.6</a:t>
                      </a:r>
                    </a:p>
                  </a:txBody>
                  <a:tcPr anchor="ctr"/>
                </a:tc>
                <a:tc>
                  <a:txBody>
                    <a:bodyPr/>
                    <a:lstStyle/>
                    <a:p>
                      <a:pPr algn="ctr"/>
                      <a:r>
                        <a:rPr lang="en-GB" dirty="0"/>
                        <a:t>4.7</a:t>
                      </a:r>
                    </a:p>
                  </a:txBody>
                  <a:tcPr anchor="ctr"/>
                </a:tc>
                <a:tc>
                  <a:txBody>
                    <a:bodyPr/>
                    <a:lstStyle/>
                    <a:p>
                      <a:pPr algn="ctr"/>
                      <a:r>
                        <a:rPr lang="en-GB" dirty="0"/>
                        <a:t>50</a:t>
                      </a:r>
                    </a:p>
                  </a:txBody>
                  <a:tcPr anchor="ctr"/>
                </a:tc>
                <a:tc>
                  <a:txBody>
                    <a:bodyPr/>
                    <a:lstStyle/>
                    <a:p>
                      <a:pPr algn="ctr"/>
                      <a:r>
                        <a:rPr lang="en-GB" dirty="0"/>
                        <a:t>30</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kern="1200" dirty="0">
                          <a:solidFill>
                            <a:schemeClr val="tx1"/>
                          </a:solidFill>
                          <a:latin typeface="+mn-lt"/>
                          <a:ea typeface="+mn-ea"/>
                          <a:cs typeface="+mn-cs"/>
                        </a:rPr>
                        <a:t>10</a:t>
                      </a:r>
                    </a:p>
                  </a:txBody>
                  <a:tcPr anchor="ctr"/>
                </a:tc>
                <a:extLst>
                  <a:ext uri="{0D108BD9-81ED-4DB2-BD59-A6C34878D82A}">
                    <a16:rowId xmlns:a16="http://schemas.microsoft.com/office/drawing/2014/main" xmlns="" val="10001"/>
                  </a:ext>
                </a:extLst>
              </a:tr>
              <a:tr h="342467">
                <a:tc>
                  <a:txBody>
                    <a:bodyPr/>
                    <a:lstStyle/>
                    <a:p>
                      <a:pPr algn="ctr"/>
                      <a:r>
                        <a:rPr lang="en-GB" dirty="0"/>
                        <a:t>50</a:t>
                      </a:r>
                    </a:p>
                  </a:txBody>
                  <a:tcPr anchor="ctr"/>
                </a:tc>
                <a:tc>
                  <a:txBody>
                    <a:bodyPr/>
                    <a:lstStyle/>
                    <a:p>
                      <a:pPr algn="ctr"/>
                      <a:r>
                        <a:rPr lang="en-GB" dirty="0"/>
                        <a:t>20</a:t>
                      </a:r>
                    </a:p>
                  </a:txBody>
                  <a:tcPr anchor="ctr"/>
                </a:tc>
                <a:tc>
                  <a:txBody>
                    <a:bodyPr/>
                    <a:lstStyle/>
                    <a:p>
                      <a:pPr algn="ctr"/>
                      <a:r>
                        <a:rPr lang="en-GB" dirty="0"/>
                        <a:t>0.1-500</a:t>
                      </a:r>
                    </a:p>
                  </a:txBody>
                  <a:tcPr anchor="ctr"/>
                </a:tc>
                <a:tc>
                  <a:txBody>
                    <a:bodyPr/>
                    <a:lstStyle/>
                    <a:p>
                      <a:pPr algn="ctr"/>
                      <a:r>
                        <a:rPr lang="en-GB" dirty="0"/>
                        <a:t>0.31</a:t>
                      </a:r>
                    </a:p>
                  </a:txBody>
                  <a:tcPr anchor="ctr"/>
                </a:tc>
                <a:tc>
                  <a:txBody>
                    <a:bodyPr/>
                    <a:lstStyle/>
                    <a:p>
                      <a:pPr algn="ctr"/>
                      <a:r>
                        <a:rPr lang="en-GB" dirty="0">
                          <a:solidFill>
                            <a:srgbClr val="FF0000"/>
                          </a:solidFill>
                        </a:rPr>
                        <a:t>0.4</a:t>
                      </a:r>
                    </a:p>
                  </a:txBody>
                  <a:tcPr anchor="ctr"/>
                </a:tc>
                <a:tc>
                  <a:txBody>
                    <a:bodyPr/>
                    <a:lstStyle/>
                    <a:p>
                      <a:pPr algn="ctr"/>
                      <a:r>
                        <a:rPr lang="en-GB" dirty="0">
                          <a:solidFill>
                            <a:srgbClr val="1239FE"/>
                          </a:solidFill>
                        </a:rPr>
                        <a:t>1.2</a:t>
                      </a:r>
                    </a:p>
                  </a:txBody>
                  <a:tcPr anchor="ctr"/>
                </a:tc>
                <a:tc>
                  <a:txBody>
                    <a:bodyPr/>
                    <a:lstStyle/>
                    <a:p>
                      <a:pPr algn="ctr"/>
                      <a:r>
                        <a:rPr lang="en-GB" dirty="0"/>
                        <a:t>50</a:t>
                      </a:r>
                    </a:p>
                  </a:txBody>
                  <a:tcPr anchor="ctr"/>
                </a:tc>
                <a:tc>
                  <a:txBody>
                    <a:bodyPr/>
                    <a:lstStyle/>
                    <a:p>
                      <a:pPr algn="ctr"/>
                      <a:r>
                        <a:rPr lang="en-GB" dirty="0">
                          <a:solidFill>
                            <a:srgbClr val="FF0000"/>
                          </a:solidFill>
                        </a:rPr>
                        <a:t>121</a:t>
                      </a:r>
                    </a:p>
                  </a:txBody>
                  <a:tcPr anchor="ctr"/>
                </a:tc>
                <a:tc>
                  <a:txBody>
                    <a:bodyPr/>
                    <a:lstStyle/>
                    <a:p>
                      <a:pPr algn="ctr"/>
                      <a:r>
                        <a:rPr lang="en-GB" dirty="0">
                          <a:solidFill>
                            <a:srgbClr val="1239FE"/>
                          </a:solidFill>
                        </a:rPr>
                        <a:t>41</a:t>
                      </a:r>
                    </a:p>
                  </a:txBody>
                  <a:tcPr anchor="ctr"/>
                </a:tc>
                <a:extLst>
                  <a:ext uri="{0D108BD9-81ED-4DB2-BD59-A6C34878D82A}">
                    <a16:rowId xmlns:a16="http://schemas.microsoft.com/office/drawing/2014/main" xmlns="" val="10002"/>
                  </a:ext>
                </a:extLst>
              </a:tr>
            </a:tbl>
          </a:graphicData>
        </a:graphic>
      </p:graphicFrame>
      <p:sp>
        <p:nvSpPr>
          <p:cNvPr id="10" name="CasellaDiTesto 9"/>
          <p:cNvSpPr txBox="1"/>
          <p:nvPr/>
        </p:nvSpPr>
        <p:spPr>
          <a:xfrm>
            <a:off x="4716016" y="908720"/>
            <a:ext cx="3617696" cy="584775"/>
          </a:xfrm>
          <a:prstGeom prst="rect">
            <a:avLst/>
          </a:prstGeom>
          <a:noFill/>
        </p:spPr>
        <p:txBody>
          <a:bodyPr wrap="square" rtlCol="0">
            <a:spAutoFit/>
          </a:bodyPr>
          <a:lstStyle/>
          <a:p>
            <a:r>
              <a:rPr lang="en-GB" sz="3200" dirty="0"/>
              <a:t>V</a:t>
            </a:r>
            <a:r>
              <a:rPr lang="en-GB" sz="3200" baseline="-25000" dirty="0"/>
              <a:t>th</a:t>
            </a:r>
            <a:r>
              <a:rPr lang="en-GB" sz="3200" dirty="0"/>
              <a:t>= (4k</a:t>
            </a:r>
            <a:r>
              <a:rPr lang="en-GB" sz="3200" baseline="-25000" dirty="0"/>
              <a:t>B</a:t>
            </a:r>
            <a:r>
              <a:rPr lang="en-GB" sz="3200" dirty="0"/>
              <a:t>BTR</a:t>
            </a:r>
            <a:r>
              <a:rPr lang="en-GB" sz="3200" baseline="-25000" dirty="0"/>
              <a:t>in</a:t>
            </a:r>
            <a:r>
              <a:rPr lang="en-GB" sz="3200" dirty="0"/>
              <a:t>)</a:t>
            </a:r>
            <a:r>
              <a:rPr lang="en-GB" sz="3200" baseline="30000" dirty="0"/>
              <a:t>1/2</a:t>
            </a:r>
            <a:endParaRPr lang="en-GB" sz="3200" dirty="0"/>
          </a:p>
        </p:txBody>
      </p:sp>
      <p:sp>
        <p:nvSpPr>
          <p:cNvPr id="2" name="CasellaDiTesto 1"/>
          <p:cNvSpPr txBox="1"/>
          <p:nvPr/>
        </p:nvSpPr>
        <p:spPr>
          <a:xfrm>
            <a:off x="409650" y="3294280"/>
            <a:ext cx="4248472" cy="369332"/>
          </a:xfrm>
          <a:prstGeom prst="rect">
            <a:avLst/>
          </a:prstGeom>
          <a:noFill/>
        </p:spPr>
        <p:txBody>
          <a:bodyPr wrap="square" rtlCol="0">
            <a:spAutoFit/>
          </a:bodyPr>
          <a:lstStyle/>
          <a:p>
            <a:r>
              <a:rPr lang="it-IT" dirty="0"/>
              <a:t>www.cosmicmicrowavetechnology.com/citlf1</a:t>
            </a:r>
          </a:p>
        </p:txBody>
      </p:sp>
      <p:pic>
        <p:nvPicPr>
          <p:cNvPr id="3" name="Immagine 2"/>
          <p:cNvPicPr>
            <a:picLocks noChangeAspect="1"/>
          </p:cNvPicPr>
          <p:nvPr/>
        </p:nvPicPr>
        <p:blipFill>
          <a:blip r:embed="rId3" cstate="print"/>
          <a:stretch>
            <a:fillRect/>
          </a:stretch>
        </p:blipFill>
        <p:spPr>
          <a:xfrm>
            <a:off x="323528" y="704428"/>
            <a:ext cx="3381256" cy="2524671"/>
          </a:xfrm>
          <a:prstGeom prst="rect">
            <a:avLst/>
          </a:prstGeom>
        </p:spPr>
      </p:pic>
      <p:sp>
        <p:nvSpPr>
          <p:cNvPr id="4" name="CasellaDiTesto 3"/>
          <p:cNvSpPr txBox="1"/>
          <p:nvPr/>
        </p:nvSpPr>
        <p:spPr>
          <a:xfrm>
            <a:off x="3851920" y="1486937"/>
            <a:ext cx="5292080" cy="1938992"/>
          </a:xfrm>
          <a:prstGeom prst="rect">
            <a:avLst/>
          </a:prstGeom>
          <a:noFill/>
        </p:spPr>
        <p:txBody>
          <a:bodyPr wrap="square" rtlCol="0">
            <a:spAutoFit/>
          </a:bodyPr>
          <a:lstStyle/>
          <a:p>
            <a:pPr fontAlgn="base">
              <a:lnSpc>
                <a:spcPct val="200000"/>
              </a:lnSpc>
            </a:pPr>
            <a:r>
              <a:rPr lang="en-US" sz="2000" dirty="0"/>
              <a:t>NF @ 20 K:   &lt; 0.11 dB, from   .0001 to 1.5 GHz</a:t>
            </a:r>
          </a:p>
          <a:p>
            <a:pPr fontAlgn="base">
              <a:lnSpc>
                <a:spcPct val="200000"/>
              </a:lnSpc>
            </a:pPr>
            <a:r>
              <a:rPr lang="en-US" sz="2000" dirty="0"/>
              <a:t>NF @ 300K    &lt;1.5   dB  from   .0001  to 1.5 GHz</a:t>
            </a:r>
          </a:p>
          <a:p>
            <a:pPr>
              <a:lnSpc>
                <a:spcPct val="200000"/>
              </a:lnSpc>
            </a:pPr>
            <a:endParaRPr lang="it-IT" sz="2000" dirty="0"/>
          </a:p>
        </p:txBody>
      </p:sp>
      <p:sp>
        <p:nvSpPr>
          <p:cNvPr id="16" name="Segnaposto piè di pagina 12"/>
          <p:cNvSpPr>
            <a:spLocks noGrp="1"/>
          </p:cNvSpPr>
          <p:nvPr>
            <p:ph type="ftr" sz="quarter" idx="11"/>
          </p:nvPr>
        </p:nvSpPr>
        <p:spPr>
          <a:xfrm>
            <a:off x="914400" y="6172200"/>
            <a:ext cx="3962400" cy="457200"/>
          </a:xfrm>
        </p:spPr>
        <p:txBody>
          <a:bodyPr/>
          <a:lstStyle/>
          <a:p>
            <a:r>
              <a:rPr lang="it-IT" smtClean="0"/>
              <a:t>A. Gaggero, 01/10/2020, Genova</a:t>
            </a:r>
            <a:endParaRPr lang="en-US" dirty="0"/>
          </a:p>
        </p:txBody>
      </p:sp>
    </p:spTree>
    <p:extLst>
      <p:ext uri="{BB962C8B-B14F-4D97-AF65-F5344CB8AC3E}">
        <p14:creationId xmlns:p14="http://schemas.microsoft.com/office/powerpoint/2010/main" xmlns="" val="28421623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asellaDiTesto 5"/>
          <p:cNvSpPr txBox="1"/>
          <p:nvPr/>
        </p:nvSpPr>
        <p:spPr>
          <a:xfrm>
            <a:off x="1763688" y="2636912"/>
            <a:ext cx="5760640" cy="646331"/>
          </a:xfrm>
          <a:prstGeom prst="rect">
            <a:avLst/>
          </a:prstGeom>
          <a:noFill/>
        </p:spPr>
        <p:txBody>
          <a:bodyPr wrap="square" rtlCol="0">
            <a:spAutoFit/>
          </a:bodyPr>
          <a:lstStyle/>
          <a:p>
            <a:r>
              <a:rPr lang="it-IT" sz="3600" dirty="0" err="1">
                <a:solidFill>
                  <a:srgbClr val="FF0000"/>
                </a:solidFill>
              </a:rPr>
              <a:t>Thank</a:t>
            </a:r>
            <a:r>
              <a:rPr lang="it-IT" sz="3600" dirty="0">
                <a:solidFill>
                  <a:srgbClr val="FF0000"/>
                </a:solidFill>
              </a:rPr>
              <a:t> </a:t>
            </a:r>
            <a:r>
              <a:rPr lang="it-IT" sz="3600" dirty="0" err="1">
                <a:solidFill>
                  <a:srgbClr val="FF0000"/>
                </a:solidFill>
              </a:rPr>
              <a:t>you</a:t>
            </a:r>
            <a:r>
              <a:rPr lang="it-IT" sz="3600" dirty="0">
                <a:solidFill>
                  <a:srgbClr val="FF0000"/>
                </a:solidFill>
              </a:rPr>
              <a:t> </a:t>
            </a:r>
            <a:r>
              <a:rPr lang="it-IT" sz="3600" dirty="0" err="1">
                <a:solidFill>
                  <a:srgbClr val="FF0000"/>
                </a:solidFill>
              </a:rPr>
              <a:t>for</a:t>
            </a:r>
            <a:r>
              <a:rPr lang="it-IT" sz="3600" dirty="0">
                <a:solidFill>
                  <a:srgbClr val="FF0000"/>
                </a:solidFill>
              </a:rPr>
              <a:t> the </a:t>
            </a:r>
            <a:r>
              <a:rPr lang="it-IT" sz="3600" dirty="0" err="1">
                <a:solidFill>
                  <a:srgbClr val="FF0000"/>
                </a:solidFill>
              </a:rPr>
              <a:t>attention</a:t>
            </a:r>
            <a:r>
              <a:rPr lang="it-IT" sz="3600" dirty="0">
                <a:solidFill>
                  <a:srgbClr val="FF0000"/>
                </a:solidFill>
              </a:rPr>
              <a:t>!</a:t>
            </a:r>
          </a:p>
        </p:txBody>
      </p:sp>
      <p:sp>
        <p:nvSpPr>
          <p:cNvPr id="14" name="Segnaposto piè di pagina 12"/>
          <p:cNvSpPr>
            <a:spLocks noGrp="1"/>
          </p:cNvSpPr>
          <p:nvPr>
            <p:ph type="ftr" sz="quarter" idx="11"/>
          </p:nvPr>
        </p:nvSpPr>
        <p:spPr>
          <a:xfrm>
            <a:off x="1174204" y="6272014"/>
            <a:ext cx="3962400" cy="457200"/>
          </a:xfrm>
        </p:spPr>
        <p:txBody>
          <a:bodyPr/>
          <a:lstStyle/>
          <a:p>
            <a:r>
              <a:rPr lang="it-IT" smtClean="0"/>
              <a:t>A. Gaggero, 01/10/2020, Genova</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Rettangolo 99"/>
          <p:cNvSpPr/>
          <p:nvPr/>
        </p:nvSpPr>
        <p:spPr bwMode="auto">
          <a:xfrm>
            <a:off x="4273570" y="3763501"/>
            <a:ext cx="936104" cy="45719"/>
          </a:xfrm>
          <a:prstGeom prst="rect">
            <a:avLst/>
          </a:prstGeom>
          <a:solidFill>
            <a:srgbClr val="002060"/>
          </a:solidFill>
          <a:ln w="15875" cap="flat" cmpd="sng" algn="ctr">
            <a:solidFill>
              <a:srgbClr val="002060"/>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3200" b="0" i="0" u="none" strike="noStrike" cap="none" normalizeH="0" baseline="0">
              <a:ln>
                <a:noFill/>
              </a:ln>
              <a:solidFill>
                <a:schemeClr val="tx1"/>
              </a:solidFill>
              <a:effectLst/>
            </a:endParaRPr>
          </a:p>
        </p:txBody>
      </p:sp>
      <p:sp>
        <p:nvSpPr>
          <p:cNvPr id="101" name="Rettangolo 100"/>
          <p:cNvSpPr/>
          <p:nvPr/>
        </p:nvSpPr>
        <p:spPr bwMode="auto">
          <a:xfrm>
            <a:off x="4273570" y="3870013"/>
            <a:ext cx="936104" cy="45719"/>
          </a:xfrm>
          <a:prstGeom prst="rect">
            <a:avLst/>
          </a:prstGeom>
          <a:solidFill>
            <a:srgbClr val="002060"/>
          </a:solidFill>
          <a:ln w="15875" cap="flat" cmpd="sng" algn="ctr">
            <a:solidFill>
              <a:srgbClr val="002060"/>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3200" b="0" i="0" u="none" strike="noStrike" cap="none" normalizeH="0" baseline="0">
              <a:ln>
                <a:noFill/>
              </a:ln>
              <a:solidFill>
                <a:schemeClr val="tx1"/>
              </a:solidFill>
              <a:effectLst/>
            </a:endParaRPr>
          </a:p>
        </p:txBody>
      </p:sp>
      <p:sp>
        <p:nvSpPr>
          <p:cNvPr id="102" name="Rettangolo 101"/>
          <p:cNvSpPr/>
          <p:nvPr/>
        </p:nvSpPr>
        <p:spPr bwMode="auto">
          <a:xfrm>
            <a:off x="4273570" y="3971310"/>
            <a:ext cx="936104" cy="45719"/>
          </a:xfrm>
          <a:prstGeom prst="rect">
            <a:avLst/>
          </a:prstGeom>
          <a:solidFill>
            <a:srgbClr val="002060"/>
          </a:solidFill>
          <a:ln w="15875" cap="flat" cmpd="sng" algn="ctr">
            <a:solidFill>
              <a:srgbClr val="002060"/>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3200" b="0" i="0" u="none" strike="noStrike" cap="none" normalizeH="0" baseline="0">
              <a:ln>
                <a:noFill/>
              </a:ln>
              <a:solidFill>
                <a:schemeClr val="tx1"/>
              </a:solidFill>
              <a:effectLst/>
            </a:endParaRPr>
          </a:p>
        </p:txBody>
      </p:sp>
      <p:sp>
        <p:nvSpPr>
          <p:cNvPr id="103" name="Rettangolo 102"/>
          <p:cNvSpPr/>
          <p:nvPr/>
        </p:nvSpPr>
        <p:spPr bwMode="auto">
          <a:xfrm>
            <a:off x="4276570" y="4077822"/>
            <a:ext cx="936104" cy="45719"/>
          </a:xfrm>
          <a:prstGeom prst="rect">
            <a:avLst/>
          </a:prstGeom>
          <a:solidFill>
            <a:srgbClr val="002060"/>
          </a:solidFill>
          <a:ln w="15875" cap="flat" cmpd="sng" algn="ctr">
            <a:solidFill>
              <a:srgbClr val="002060"/>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3200" b="0" i="0" u="none" strike="noStrike" cap="none" normalizeH="0" baseline="0">
              <a:ln>
                <a:noFill/>
              </a:ln>
              <a:solidFill>
                <a:schemeClr val="tx1"/>
              </a:solidFill>
              <a:effectLst/>
            </a:endParaRPr>
          </a:p>
        </p:txBody>
      </p:sp>
      <p:sp>
        <p:nvSpPr>
          <p:cNvPr id="104" name="Rettangolo 103"/>
          <p:cNvSpPr/>
          <p:nvPr/>
        </p:nvSpPr>
        <p:spPr bwMode="auto">
          <a:xfrm>
            <a:off x="4273570" y="3801849"/>
            <a:ext cx="72008" cy="72008"/>
          </a:xfrm>
          <a:prstGeom prst="rect">
            <a:avLst/>
          </a:prstGeom>
          <a:solidFill>
            <a:srgbClr val="002060"/>
          </a:solidFill>
          <a:ln w="15875" cap="flat" cmpd="sng" algn="ctr">
            <a:solidFill>
              <a:srgbClr val="002060"/>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3200" b="0" i="0" u="none" strike="noStrike" cap="none" normalizeH="0" baseline="0">
              <a:ln>
                <a:noFill/>
              </a:ln>
              <a:solidFill>
                <a:schemeClr val="tx1"/>
              </a:solidFill>
              <a:effectLst/>
            </a:endParaRPr>
          </a:p>
        </p:txBody>
      </p:sp>
      <p:sp>
        <p:nvSpPr>
          <p:cNvPr id="105" name="Rettangolo 104"/>
          <p:cNvSpPr/>
          <p:nvPr/>
        </p:nvSpPr>
        <p:spPr bwMode="auto">
          <a:xfrm>
            <a:off x="5137666" y="3907517"/>
            <a:ext cx="72008" cy="72008"/>
          </a:xfrm>
          <a:prstGeom prst="rect">
            <a:avLst/>
          </a:prstGeom>
          <a:solidFill>
            <a:srgbClr val="002060"/>
          </a:solidFill>
          <a:ln w="15875" cap="flat" cmpd="sng" algn="ctr">
            <a:solidFill>
              <a:srgbClr val="002060"/>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3200" b="0" i="0" u="none" strike="noStrike" cap="none" normalizeH="0" baseline="0">
              <a:ln>
                <a:noFill/>
              </a:ln>
              <a:solidFill>
                <a:schemeClr val="tx1"/>
              </a:solidFill>
              <a:effectLst/>
            </a:endParaRPr>
          </a:p>
        </p:txBody>
      </p:sp>
      <p:sp>
        <p:nvSpPr>
          <p:cNvPr id="106" name="Rettangolo 105"/>
          <p:cNvSpPr/>
          <p:nvPr/>
        </p:nvSpPr>
        <p:spPr bwMode="auto">
          <a:xfrm>
            <a:off x="4273570" y="4001965"/>
            <a:ext cx="72008" cy="72008"/>
          </a:xfrm>
          <a:prstGeom prst="rect">
            <a:avLst/>
          </a:prstGeom>
          <a:solidFill>
            <a:srgbClr val="002060"/>
          </a:solidFill>
          <a:ln w="15875" cap="flat" cmpd="sng" algn="ctr">
            <a:solidFill>
              <a:srgbClr val="002060"/>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3200" b="0" i="0" u="none" strike="noStrike" cap="none" normalizeH="0" baseline="0">
              <a:ln>
                <a:noFill/>
              </a:ln>
              <a:solidFill>
                <a:schemeClr val="tx1"/>
              </a:solidFill>
              <a:effectLst/>
            </a:endParaRPr>
          </a:p>
        </p:txBody>
      </p:sp>
      <p:sp>
        <p:nvSpPr>
          <p:cNvPr id="107" name="Rettangolo 106"/>
          <p:cNvSpPr/>
          <p:nvPr/>
        </p:nvSpPr>
        <p:spPr bwMode="auto">
          <a:xfrm>
            <a:off x="4273570" y="4187334"/>
            <a:ext cx="936104" cy="45719"/>
          </a:xfrm>
          <a:prstGeom prst="rect">
            <a:avLst/>
          </a:prstGeom>
          <a:solidFill>
            <a:srgbClr val="002060"/>
          </a:solidFill>
          <a:ln w="15875" cap="flat" cmpd="sng" algn="ctr">
            <a:solidFill>
              <a:srgbClr val="002060"/>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3200" b="0" i="0" u="none" strike="noStrike" cap="none" normalizeH="0" baseline="0">
              <a:ln>
                <a:noFill/>
              </a:ln>
              <a:solidFill>
                <a:schemeClr val="tx1"/>
              </a:solidFill>
              <a:effectLst/>
            </a:endParaRPr>
          </a:p>
        </p:txBody>
      </p:sp>
      <p:sp>
        <p:nvSpPr>
          <p:cNvPr id="108" name="Rettangolo 107"/>
          <p:cNvSpPr/>
          <p:nvPr/>
        </p:nvSpPr>
        <p:spPr bwMode="auto">
          <a:xfrm>
            <a:off x="4276570" y="4293846"/>
            <a:ext cx="936104" cy="45719"/>
          </a:xfrm>
          <a:prstGeom prst="rect">
            <a:avLst/>
          </a:prstGeom>
          <a:solidFill>
            <a:srgbClr val="002060"/>
          </a:solidFill>
          <a:ln w="15875" cap="flat" cmpd="sng" algn="ctr">
            <a:solidFill>
              <a:srgbClr val="002060"/>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3200" b="0" i="0" u="none" strike="noStrike" cap="none" normalizeH="0" baseline="0">
              <a:ln>
                <a:noFill/>
              </a:ln>
              <a:solidFill>
                <a:schemeClr val="tx1"/>
              </a:solidFill>
              <a:effectLst/>
            </a:endParaRPr>
          </a:p>
        </p:txBody>
      </p:sp>
      <p:sp>
        <p:nvSpPr>
          <p:cNvPr id="109" name="Rettangolo 108"/>
          <p:cNvSpPr/>
          <p:nvPr/>
        </p:nvSpPr>
        <p:spPr bwMode="auto">
          <a:xfrm>
            <a:off x="5137666" y="4123541"/>
            <a:ext cx="72008" cy="72008"/>
          </a:xfrm>
          <a:prstGeom prst="rect">
            <a:avLst/>
          </a:prstGeom>
          <a:solidFill>
            <a:srgbClr val="002060"/>
          </a:solidFill>
          <a:ln w="15875" cap="flat" cmpd="sng" algn="ctr">
            <a:solidFill>
              <a:srgbClr val="002060"/>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3200" b="0" i="0" u="none" strike="noStrike" cap="none" normalizeH="0" baseline="0">
              <a:ln>
                <a:noFill/>
              </a:ln>
              <a:solidFill>
                <a:schemeClr val="tx1"/>
              </a:solidFill>
              <a:effectLst/>
            </a:endParaRPr>
          </a:p>
        </p:txBody>
      </p:sp>
      <p:sp>
        <p:nvSpPr>
          <p:cNvPr id="110" name="Rettangolo 109"/>
          <p:cNvSpPr/>
          <p:nvPr/>
        </p:nvSpPr>
        <p:spPr bwMode="auto">
          <a:xfrm>
            <a:off x="4273570" y="4217989"/>
            <a:ext cx="72008" cy="72008"/>
          </a:xfrm>
          <a:prstGeom prst="rect">
            <a:avLst/>
          </a:prstGeom>
          <a:solidFill>
            <a:srgbClr val="002060"/>
          </a:solidFill>
          <a:ln w="15875" cap="flat" cmpd="sng" algn="ctr">
            <a:solidFill>
              <a:srgbClr val="002060"/>
            </a:solidFill>
            <a:prstDash val="solid"/>
            <a:round/>
            <a:headEnd type="none" w="med" len="med"/>
            <a:tailEnd type="triangl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3200" b="0" i="0" u="none" strike="noStrike" cap="none" normalizeH="0" baseline="0">
              <a:ln>
                <a:noFill/>
              </a:ln>
              <a:solidFill>
                <a:schemeClr val="tx1"/>
              </a:solidFill>
              <a:effectLst/>
            </a:endParaRPr>
          </a:p>
        </p:txBody>
      </p:sp>
      <p:sp>
        <p:nvSpPr>
          <p:cNvPr id="3" name="Segnaposto piè di pagina 2"/>
          <p:cNvSpPr>
            <a:spLocks noGrp="1"/>
          </p:cNvSpPr>
          <p:nvPr>
            <p:ph type="ftr" sz="quarter" idx="11"/>
          </p:nvPr>
        </p:nvSpPr>
        <p:spPr/>
        <p:txBody>
          <a:bodyPr/>
          <a:lstStyle/>
          <a:p>
            <a:r>
              <a:rPr lang="it-IT" smtClean="0"/>
              <a:t>A. Gaggero, 01/10/2020, Genova</a:t>
            </a:r>
            <a:endParaRPr lang="en-US" dirty="0"/>
          </a:p>
        </p:txBody>
      </p:sp>
      <p:sp>
        <p:nvSpPr>
          <p:cNvPr id="8" name="Line 6"/>
          <p:cNvSpPr>
            <a:spLocks noChangeAspect="1" noChangeShapeType="1"/>
          </p:cNvSpPr>
          <p:nvPr/>
        </p:nvSpPr>
        <p:spPr bwMode="auto">
          <a:xfrm>
            <a:off x="3549998" y="3793295"/>
            <a:ext cx="0" cy="244481"/>
          </a:xfrm>
          <a:prstGeom prst="line">
            <a:avLst/>
          </a:prstGeom>
          <a:noFill/>
          <a:ln w="25400">
            <a:solidFill>
              <a:srgbClr val="000000"/>
            </a:solidFill>
            <a:round/>
            <a:headEnd/>
            <a:tailEnd/>
          </a:ln>
        </p:spPr>
        <p:txBody>
          <a:bodyPr bIns="0"/>
          <a:lstStyle/>
          <a:p>
            <a:endParaRPr lang="en-US"/>
          </a:p>
        </p:txBody>
      </p:sp>
      <p:sp>
        <p:nvSpPr>
          <p:cNvPr id="9" name="Text Box 12"/>
          <p:cNvSpPr txBox="1">
            <a:spLocks noChangeAspect="1" noChangeArrowheads="1"/>
          </p:cNvSpPr>
          <p:nvPr/>
        </p:nvSpPr>
        <p:spPr bwMode="auto">
          <a:xfrm>
            <a:off x="2892714" y="3486869"/>
            <a:ext cx="799389" cy="356135"/>
          </a:xfrm>
          <a:prstGeom prst="rect">
            <a:avLst/>
          </a:prstGeom>
          <a:noFill/>
          <a:ln w="9525">
            <a:noFill/>
            <a:miter lim="800000"/>
            <a:headEnd/>
            <a:tailEnd/>
          </a:ln>
        </p:spPr>
        <p:txBody>
          <a:bodyPr lIns="95782" tIns="47891" rIns="95782" bIns="0">
            <a:spAutoFit/>
          </a:bodyPr>
          <a:lstStyle/>
          <a:p>
            <a:pPr defTabSz="957263" eaLnBrk="0" hangingPunct="0">
              <a:spcBef>
                <a:spcPct val="20000"/>
              </a:spcBef>
              <a:buClr>
                <a:schemeClr val="accent1"/>
              </a:buClr>
            </a:pPr>
            <a:r>
              <a:rPr kumimoji="1" lang="en-US" sz="2000" b="1" dirty="0">
                <a:solidFill>
                  <a:srgbClr val="000000"/>
                </a:solidFill>
                <a:latin typeface="+mj-lt"/>
                <a:cs typeface="Times New Roman" pitchFamily="18" charset="0"/>
              </a:rPr>
              <a:t> V</a:t>
            </a:r>
            <a:r>
              <a:rPr kumimoji="1" lang="en-US" sz="2000" b="1" baseline="-25000" dirty="0">
                <a:solidFill>
                  <a:srgbClr val="000000"/>
                </a:solidFill>
                <a:latin typeface="+mj-lt"/>
                <a:cs typeface="Times New Roman" pitchFamily="18" charset="0"/>
              </a:rPr>
              <a:t>B</a:t>
            </a:r>
          </a:p>
        </p:txBody>
      </p:sp>
      <p:sp>
        <p:nvSpPr>
          <p:cNvPr id="10" name="Line 37"/>
          <p:cNvSpPr>
            <a:spLocks noChangeAspect="1" noChangeShapeType="1"/>
          </p:cNvSpPr>
          <p:nvPr/>
        </p:nvSpPr>
        <p:spPr bwMode="auto">
          <a:xfrm flipH="1">
            <a:off x="5428062" y="3971233"/>
            <a:ext cx="0" cy="1008112"/>
          </a:xfrm>
          <a:prstGeom prst="line">
            <a:avLst/>
          </a:prstGeom>
          <a:noFill/>
          <a:ln w="25400">
            <a:solidFill>
              <a:srgbClr val="000000"/>
            </a:solidFill>
            <a:round/>
            <a:headEnd/>
            <a:tailEnd/>
          </a:ln>
        </p:spPr>
        <p:txBody>
          <a:bodyPr bIns="0"/>
          <a:lstStyle/>
          <a:p>
            <a:endParaRPr lang="en-US"/>
          </a:p>
        </p:txBody>
      </p:sp>
      <p:sp>
        <p:nvSpPr>
          <p:cNvPr id="11" name="Line 36"/>
          <p:cNvSpPr>
            <a:spLocks noChangeAspect="1" noChangeShapeType="1"/>
          </p:cNvSpPr>
          <p:nvPr/>
        </p:nvSpPr>
        <p:spPr bwMode="auto">
          <a:xfrm rot="10800000" flipH="1" flipV="1">
            <a:off x="5428062" y="2640208"/>
            <a:ext cx="0" cy="745908"/>
          </a:xfrm>
          <a:prstGeom prst="line">
            <a:avLst/>
          </a:prstGeom>
          <a:noFill/>
          <a:ln w="25400">
            <a:solidFill>
              <a:srgbClr val="000000"/>
            </a:solidFill>
            <a:round/>
            <a:headEnd/>
            <a:tailEnd/>
          </a:ln>
        </p:spPr>
        <p:txBody>
          <a:bodyPr bIns="0"/>
          <a:lstStyle/>
          <a:p>
            <a:endParaRPr lang="en-US"/>
          </a:p>
        </p:txBody>
      </p:sp>
      <p:grpSp>
        <p:nvGrpSpPr>
          <p:cNvPr id="2" name="Group 213"/>
          <p:cNvGrpSpPr>
            <a:grpSpLocks noChangeAspect="1"/>
          </p:cNvGrpSpPr>
          <p:nvPr/>
        </p:nvGrpSpPr>
        <p:grpSpPr bwMode="auto">
          <a:xfrm>
            <a:off x="5266429" y="3395169"/>
            <a:ext cx="309556" cy="568510"/>
            <a:chOff x="3326" y="2056"/>
            <a:chExt cx="245" cy="448"/>
          </a:xfrm>
        </p:grpSpPr>
        <p:sp>
          <p:nvSpPr>
            <p:cNvPr id="13" name="Line 25"/>
            <p:cNvSpPr>
              <a:spLocks noChangeAspect="1" noChangeShapeType="1"/>
            </p:cNvSpPr>
            <p:nvPr/>
          </p:nvSpPr>
          <p:spPr bwMode="auto">
            <a:xfrm rot="5400000" flipV="1">
              <a:off x="3466" y="2037"/>
              <a:ext cx="85" cy="123"/>
            </a:xfrm>
            <a:prstGeom prst="line">
              <a:avLst/>
            </a:prstGeom>
            <a:noFill/>
            <a:ln w="25400">
              <a:solidFill>
                <a:srgbClr val="000000"/>
              </a:solidFill>
              <a:round/>
              <a:headEnd/>
              <a:tailEnd/>
            </a:ln>
          </p:spPr>
          <p:txBody>
            <a:bodyPr bIns="0"/>
            <a:lstStyle/>
            <a:p>
              <a:endParaRPr lang="en-US"/>
            </a:p>
          </p:txBody>
        </p:sp>
        <p:sp>
          <p:nvSpPr>
            <p:cNvPr id="14" name="Line 26"/>
            <p:cNvSpPr>
              <a:spLocks noChangeAspect="1" noChangeShapeType="1"/>
            </p:cNvSpPr>
            <p:nvPr/>
          </p:nvSpPr>
          <p:spPr bwMode="auto">
            <a:xfrm rot="5400000">
              <a:off x="3421" y="2046"/>
              <a:ext cx="56" cy="245"/>
            </a:xfrm>
            <a:prstGeom prst="line">
              <a:avLst/>
            </a:prstGeom>
            <a:noFill/>
            <a:ln w="25400">
              <a:solidFill>
                <a:srgbClr val="000000"/>
              </a:solidFill>
              <a:round/>
              <a:headEnd/>
              <a:tailEnd/>
            </a:ln>
          </p:spPr>
          <p:txBody>
            <a:bodyPr bIns="0"/>
            <a:lstStyle/>
            <a:p>
              <a:endParaRPr lang="en-US"/>
            </a:p>
          </p:txBody>
        </p:sp>
        <p:sp>
          <p:nvSpPr>
            <p:cNvPr id="15" name="Line 27"/>
            <p:cNvSpPr>
              <a:spLocks noChangeAspect="1" noChangeShapeType="1"/>
            </p:cNvSpPr>
            <p:nvPr/>
          </p:nvSpPr>
          <p:spPr bwMode="auto">
            <a:xfrm rot="5400000" flipV="1">
              <a:off x="3419" y="2105"/>
              <a:ext cx="57" cy="244"/>
            </a:xfrm>
            <a:prstGeom prst="line">
              <a:avLst/>
            </a:prstGeom>
            <a:noFill/>
            <a:ln w="25400">
              <a:solidFill>
                <a:srgbClr val="000000"/>
              </a:solidFill>
              <a:round/>
              <a:headEnd/>
              <a:tailEnd/>
            </a:ln>
          </p:spPr>
          <p:txBody>
            <a:bodyPr bIns="0"/>
            <a:lstStyle/>
            <a:p>
              <a:endParaRPr lang="en-US"/>
            </a:p>
          </p:txBody>
        </p:sp>
        <p:sp>
          <p:nvSpPr>
            <p:cNvPr id="16" name="Line 28"/>
            <p:cNvSpPr>
              <a:spLocks noChangeAspect="1" noChangeShapeType="1"/>
            </p:cNvSpPr>
            <p:nvPr/>
          </p:nvSpPr>
          <p:spPr bwMode="auto">
            <a:xfrm rot="5400000">
              <a:off x="3419" y="2162"/>
              <a:ext cx="57" cy="244"/>
            </a:xfrm>
            <a:prstGeom prst="line">
              <a:avLst/>
            </a:prstGeom>
            <a:noFill/>
            <a:ln w="25400">
              <a:solidFill>
                <a:srgbClr val="000000"/>
              </a:solidFill>
              <a:round/>
              <a:headEnd/>
              <a:tailEnd/>
            </a:ln>
          </p:spPr>
          <p:txBody>
            <a:bodyPr bIns="0"/>
            <a:lstStyle/>
            <a:p>
              <a:endParaRPr lang="en-US"/>
            </a:p>
          </p:txBody>
        </p:sp>
        <p:sp>
          <p:nvSpPr>
            <p:cNvPr id="17" name="Line 29"/>
            <p:cNvSpPr>
              <a:spLocks noChangeAspect="1" noChangeShapeType="1"/>
            </p:cNvSpPr>
            <p:nvPr/>
          </p:nvSpPr>
          <p:spPr bwMode="auto">
            <a:xfrm rot="5400000" flipV="1">
              <a:off x="3421" y="2216"/>
              <a:ext cx="56" cy="245"/>
            </a:xfrm>
            <a:prstGeom prst="line">
              <a:avLst/>
            </a:prstGeom>
            <a:noFill/>
            <a:ln w="25400">
              <a:solidFill>
                <a:srgbClr val="000000"/>
              </a:solidFill>
              <a:round/>
              <a:headEnd/>
              <a:tailEnd/>
            </a:ln>
          </p:spPr>
          <p:txBody>
            <a:bodyPr bIns="0"/>
            <a:lstStyle/>
            <a:p>
              <a:endParaRPr lang="en-US"/>
            </a:p>
          </p:txBody>
        </p:sp>
        <p:sp>
          <p:nvSpPr>
            <p:cNvPr id="18" name="Line 30"/>
            <p:cNvSpPr>
              <a:spLocks noChangeAspect="1" noChangeShapeType="1"/>
            </p:cNvSpPr>
            <p:nvPr/>
          </p:nvSpPr>
          <p:spPr bwMode="auto">
            <a:xfrm rot="5400000">
              <a:off x="3421" y="2273"/>
              <a:ext cx="56" cy="245"/>
            </a:xfrm>
            <a:prstGeom prst="line">
              <a:avLst/>
            </a:prstGeom>
            <a:noFill/>
            <a:ln w="25400">
              <a:solidFill>
                <a:srgbClr val="000000"/>
              </a:solidFill>
              <a:round/>
              <a:headEnd/>
              <a:tailEnd/>
            </a:ln>
          </p:spPr>
          <p:txBody>
            <a:bodyPr bIns="0"/>
            <a:lstStyle/>
            <a:p>
              <a:endParaRPr lang="en-US"/>
            </a:p>
          </p:txBody>
        </p:sp>
        <p:sp>
          <p:nvSpPr>
            <p:cNvPr id="19" name="Line 31"/>
            <p:cNvSpPr>
              <a:spLocks noChangeAspect="1" noChangeShapeType="1"/>
            </p:cNvSpPr>
            <p:nvPr/>
          </p:nvSpPr>
          <p:spPr bwMode="auto">
            <a:xfrm rot="5400000" flipV="1">
              <a:off x="3349" y="2401"/>
              <a:ext cx="85" cy="122"/>
            </a:xfrm>
            <a:prstGeom prst="line">
              <a:avLst/>
            </a:prstGeom>
            <a:noFill/>
            <a:ln w="25400">
              <a:solidFill>
                <a:srgbClr val="000000"/>
              </a:solidFill>
              <a:round/>
              <a:headEnd/>
              <a:tailEnd/>
            </a:ln>
          </p:spPr>
          <p:txBody>
            <a:bodyPr bIns="0"/>
            <a:lstStyle/>
            <a:p>
              <a:endParaRPr lang="en-US"/>
            </a:p>
          </p:txBody>
        </p:sp>
      </p:grpSp>
      <p:sp>
        <p:nvSpPr>
          <p:cNvPr id="20" name="Text Box 46"/>
          <p:cNvSpPr txBox="1">
            <a:spLocks noChangeAspect="1" noChangeArrowheads="1"/>
          </p:cNvSpPr>
          <p:nvPr/>
        </p:nvSpPr>
        <p:spPr bwMode="auto">
          <a:xfrm>
            <a:off x="4151784" y="3270845"/>
            <a:ext cx="501659" cy="356135"/>
          </a:xfrm>
          <a:prstGeom prst="rect">
            <a:avLst/>
          </a:prstGeom>
          <a:noFill/>
          <a:ln w="9525">
            <a:noFill/>
            <a:miter lim="800000"/>
            <a:headEnd/>
            <a:tailEnd/>
          </a:ln>
        </p:spPr>
        <p:txBody>
          <a:bodyPr lIns="95782" tIns="47891" rIns="95782" bIns="0">
            <a:spAutoFit/>
          </a:bodyPr>
          <a:lstStyle/>
          <a:p>
            <a:pPr algn="ctr" defTabSz="957263" eaLnBrk="0" hangingPunct="0">
              <a:spcBef>
                <a:spcPct val="20000"/>
              </a:spcBef>
              <a:buClr>
                <a:schemeClr val="accent1"/>
              </a:buClr>
            </a:pPr>
            <a:r>
              <a:rPr kumimoji="1" lang="en-US" sz="2000" b="1" dirty="0">
                <a:latin typeface="+mj-lt"/>
                <a:cs typeface="Times New Roman" pitchFamily="18" charset="0"/>
              </a:rPr>
              <a:t>R</a:t>
            </a:r>
            <a:r>
              <a:rPr kumimoji="1" lang="en-US" sz="2000" b="1" baseline="-25000" dirty="0">
                <a:latin typeface="+mj-lt"/>
                <a:cs typeface="Times New Roman" pitchFamily="18" charset="0"/>
              </a:rPr>
              <a:t>N</a:t>
            </a:r>
          </a:p>
        </p:txBody>
      </p:sp>
      <p:sp>
        <p:nvSpPr>
          <p:cNvPr id="21" name="Line 701"/>
          <p:cNvSpPr>
            <a:spLocks noChangeAspect="1" noChangeShapeType="1"/>
          </p:cNvSpPr>
          <p:nvPr/>
        </p:nvSpPr>
        <p:spPr bwMode="auto">
          <a:xfrm>
            <a:off x="4753482" y="4332427"/>
            <a:ext cx="0" cy="770400"/>
          </a:xfrm>
          <a:prstGeom prst="line">
            <a:avLst/>
          </a:prstGeom>
          <a:noFill/>
          <a:ln w="25400">
            <a:solidFill>
              <a:schemeClr val="tx1"/>
            </a:solidFill>
            <a:round/>
            <a:headEnd/>
            <a:tailEnd/>
          </a:ln>
        </p:spPr>
        <p:txBody>
          <a:bodyPr bIns="0"/>
          <a:lstStyle/>
          <a:p>
            <a:endParaRPr lang="en-US"/>
          </a:p>
        </p:txBody>
      </p:sp>
      <p:sp>
        <p:nvSpPr>
          <p:cNvPr id="22" name="Rectangle 224"/>
          <p:cNvSpPr>
            <a:spLocks noChangeAspect="1" noChangeArrowheads="1"/>
          </p:cNvSpPr>
          <p:nvPr/>
        </p:nvSpPr>
        <p:spPr bwMode="auto">
          <a:xfrm rot="5400000">
            <a:off x="5454900" y="3586810"/>
            <a:ext cx="589905" cy="307777"/>
          </a:xfrm>
          <a:prstGeom prst="rect">
            <a:avLst/>
          </a:prstGeom>
          <a:noFill/>
          <a:ln w="9525">
            <a:noFill/>
            <a:miter lim="800000"/>
            <a:headEnd/>
            <a:tailEnd/>
          </a:ln>
        </p:spPr>
        <p:txBody>
          <a:bodyPr wrap="none" lIns="0" tIns="0" rIns="0" bIns="0">
            <a:spAutoFit/>
          </a:bodyPr>
          <a:lstStyle/>
          <a:p>
            <a:pPr defTabSz="957263">
              <a:spcBef>
                <a:spcPct val="20000"/>
              </a:spcBef>
              <a:buClr>
                <a:schemeClr val="accent1"/>
              </a:buClr>
            </a:pPr>
            <a:r>
              <a:rPr lang="en-US" sz="2000" b="1" dirty="0">
                <a:solidFill>
                  <a:srgbClr val="000000"/>
                </a:solidFill>
                <a:latin typeface="+mj-lt"/>
                <a:cs typeface="Times New Roman" pitchFamily="18" charset="0"/>
              </a:rPr>
              <a:t>R</a:t>
            </a:r>
            <a:r>
              <a:rPr lang="en-US" sz="2000" b="1" baseline="-25000" dirty="0">
                <a:solidFill>
                  <a:srgbClr val="000000"/>
                </a:solidFill>
                <a:latin typeface="+mj-lt"/>
                <a:cs typeface="Times New Roman" pitchFamily="18" charset="0"/>
              </a:rPr>
              <a:t>out</a:t>
            </a:r>
            <a:r>
              <a:rPr lang="en-US" sz="2000" b="1" dirty="0">
                <a:solidFill>
                  <a:srgbClr val="000000"/>
                </a:solidFill>
                <a:latin typeface="+mj-lt"/>
                <a:cs typeface="Times New Roman" pitchFamily="18" charset="0"/>
              </a:rPr>
              <a:t>   </a:t>
            </a:r>
          </a:p>
        </p:txBody>
      </p:sp>
      <p:sp>
        <p:nvSpPr>
          <p:cNvPr id="23" name="Rectangle 226"/>
          <p:cNvSpPr>
            <a:spLocks noChangeAspect="1" noChangeArrowheads="1"/>
          </p:cNvSpPr>
          <p:nvPr/>
        </p:nvSpPr>
        <p:spPr bwMode="auto">
          <a:xfrm>
            <a:off x="5575985" y="4403281"/>
            <a:ext cx="316112" cy="523220"/>
          </a:xfrm>
          <a:prstGeom prst="rect">
            <a:avLst/>
          </a:prstGeom>
          <a:noFill/>
          <a:ln w="177800">
            <a:noFill/>
            <a:miter lim="800000"/>
            <a:headEnd/>
            <a:tailEnd/>
          </a:ln>
        </p:spPr>
        <p:txBody>
          <a:bodyPr wrap="none">
            <a:spAutoFit/>
          </a:bodyPr>
          <a:lstStyle/>
          <a:p>
            <a:pPr defTabSz="957263">
              <a:spcBef>
                <a:spcPct val="20000"/>
              </a:spcBef>
              <a:buClr>
                <a:schemeClr val="accent1"/>
              </a:buClr>
            </a:pPr>
            <a:r>
              <a:rPr kumimoji="1" lang="en-US" sz="2800" b="1" dirty="0">
                <a:solidFill>
                  <a:srgbClr val="000000"/>
                </a:solidFill>
                <a:cs typeface="Times New Roman" pitchFamily="18" charset="0"/>
              </a:rPr>
              <a:t>-</a:t>
            </a:r>
          </a:p>
        </p:txBody>
      </p:sp>
      <p:sp>
        <p:nvSpPr>
          <p:cNvPr id="24" name="Rectangle 225"/>
          <p:cNvSpPr>
            <a:spLocks noChangeAspect="1" noChangeArrowheads="1"/>
          </p:cNvSpPr>
          <p:nvPr/>
        </p:nvSpPr>
        <p:spPr bwMode="auto">
          <a:xfrm rot="5400000">
            <a:off x="5527952" y="2663160"/>
            <a:ext cx="423514" cy="523220"/>
          </a:xfrm>
          <a:prstGeom prst="rect">
            <a:avLst/>
          </a:prstGeom>
          <a:noFill/>
          <a:ln w="177800">
            <a:noFill/>
            <a:miter lim="800000"/>
            <a:headEnd/>
            <a:tailEnd/>
          </a:ln>
        </p:spPr>
        <p:txBody>
          <a:bodyPr wrap="none">
            <a:spAutoFit/>
          </a:bodyPr>
          <a:lstStyle/>
          <a:p>
            <a:pPr defTabSz="957263">
              <a:spcBef>
                <a:spcPct val="20000"/>
              </a:spcBef>
              <a:buClr>
                <a:schemeClr val="accent1"/>
              </a:buClr>
            </a:pPr>
            <a:r>
              <a:rPr kumimoji="1" lang="en-US" sz="2800" b="1" dirty="0">
                <a:solidFill>
                  <a:srgbClr val="000000"/>
                </a:solidFill>
                <a:cs typeface="Times New Roman" pitchFamily="18" charset="0"/>
              </a:rPr>
              <a:t>+</a:t>
            </a:r>
          </a:p>
        </p:txBody>
      </p:sp>
      <p:sp>
        <p:nvSpPr>
          <p:cNvPr id="25" name="Line 8"/>
          <p:cNvSpPr>
            <a:spLocks noChangeShapeType="1"/>
          </p:cNvSpPr>
          <p:nvPr/>
        </p:nvSpPr>
        <p:spPr bwMode="auto">
          <a:xfrm flipH="1">
            <a:off x="4762352" y="4981785"/>
            <a:ext cx="936000" cy="0"/>
          </a:xfrm>
          <a:prstGeom prst="line">
            <a:avLst/>
          </a:prstGeom>
          <a:noFill/>
          <a:ln w="25400">
            <a:solidFill>
              <a:srgbClr val="000000"/>
            </a:solidFill>
            <a:round/>
            <a:headEnd type="oval" w="lg" len="lg"/>
            <a:tailEnd type="none" w="lg" len="lg"/>
          </a:ln>
        </p:spPr>
        <p:txBody>
          <a:bodyPr bIns="0"/>
          <a:lstStyle/>
          <a:p>
            <a:endParaRPr lang="en-US"/>
          </a:p>
        </p:txBody>
      </p:sp>
      <p:sp>
        <p:nvSpPr>
          <p:cNvPr id="26" name="Text Box 43"/>
          <p:cNvSpPr txBox="1">
            <a:spLocks noChangeAspect="1" noChangeArrowheads="1"/>
          </p:cNvSpPr>
          <p:nvPr/>
        </p:nvSpPr>
        <p:spPr bwMode="auto">
          <a:xfrm>
            <a:off x="3668427" y="2944599"/>
            <a:ext cx="623872" cy="356135"/>
          </a:xfrm>
          <a:prstGeom prst="rect">
            <a:avLst/>
          </a:prstGeom>
          <a:noFill/>
          <a:ln w="9525">
            <a:noFill/>
            <a:miter lim="800000"/>
            <a:headEnd/>
            <a:tailEnd/>
          </a:ln>
        </p:spPr>
        <p:txBody>
          <a:bodyPr lIns="95782" tIns="47891" rIns="95782" bIns="0">
            <a:spAutoFit/>
          </a:bodyPr>
          <a:lstStyle/>
          <a:p>
            <a:pPr algn="ctr" defTabSz="957263" eaLnBrk="0" hangingPunct="0">
              <a:spcBef>
                <a:spcPct val="20000"/>
              </a:spcBef>
              <a:buClr>
                <a:schemeClr val="accent1"/>
              </a:buClr>
            </a:pPr>
            <a:r>
              <a:rPr kumimoji="1" lang="en-US" sz="2000" b="1" dirty="0">
                <a:solidFill>
                  <a:srgbClr val="000000"/>
                </a:solidFill>
                <a:latin typeface="+mj-lt"/>
                <a:cs typeface="Times New Roman" pitchFamily="18" charset="0"/>
              </a:rPr>
              <a:t>R</a:t>
            </a:r>
            <a:r>
              <a:rPr kumimoji="1" lang="en-US" sz="2000" b="1" baseline="-25000" dirty="0">
                <a:solidFill>
                  <a:srgbClr val="000000"/>
                </a:solidFill>
                <a:latin typeface="+mj-lt"/>
                <a:cs typeface="Times New Roman" pitchFamily="18" charset="0"/>
              </a:rPr>
              <a:t>B</a:t>
            </a:r>
          </a:p>
        </p:txBody>
      </p:sp>
      <p:cxnSp>
        <p:nvCxnSpPr>
          <p:cNvPr id="27" name="Connettore 1 26"/>
          <p:cNvCxnSpPr/>
          <p:nvPr/>
        </p:nvCxnSpPr>
        <p:spPr>
          <a:xfrm>
            <a:off x="3347142" y="3648808"/>
            <a:ext cx="432048"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Connettore 1 27"/>
          <p:cNvCxnSpPr/>
          <p:nvPr/>
        </p:nvCxnSpPr>
        <p:spPr>
          <a:xfrm>
            <a:off x="3448738" y="3782736"/>
            <a:ext cx="216000"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Rectangle 225"/>
          <p:cNvSpPr>
            <a:spLocks noChangeAspect="1" noChangeArrowheads="1"/>
          </p:cNvSpPr>
          <p:nvPr/>
        </p:nvSpPr>
        <p:spPr bwMode="auto">
          <a:xfrm rot="5400000">
            <a:off x="3700191" y="3468327"/>
            <a:ext cx="338554" cy="369332"/>
          </a:xfrm>
          <a:prstGeom prst="rect">
            <a:avLst/>
          </a:prstGeom>
          <a:noFill/>
          <a:ln w="177800">
            <a:noFill/>
            <a:miter lim="800000"/>
            <a:headEnd/>
            <a:tailEnd/>
          </a:ln>
        </p:spPr>
        <p:txBody>
          <a:bodyPr wrap="none">
            <a:spAutoFit/>
          </a:bodyPr>
          <a:lstStyle/>
          <a:p>
            <a:pPr defTabSz="957263">
              <a:spcBef>
                <a:spcPct val="20000"/>
              </a:spcBef>
              <a:buClr>
                <a:schemeClr val="accent1"/>
              </a:buClr>
            </a:pPr>
            <a:r>
              <a:rPr kumimoji="1" lang="en-US" b="1" dirty="0">
                <a:solidFill>
                  <a:srgbClr val="000000"/>
                </a:solidFill>
                <a:cs typeface="Times New Roman" pitchFamily="18" charset="0"/>
              </a:rPr>
              <a:t>+</a:t>
            </a:r>
          </a:p>
        </p:txBody>
      </p:sp>
      <p:sp>
        <p:nvSpPr>
          <p:cNvPr id="30" name="Rectangle 226"/>
          <p:cNvSpPr>
            <a:spLocks noChangeAspect="1" noChangeArrowheads="1"/>
          </p:cNvSpPr>
          <p:nvPr/>
        </p:nvSpPr>
        <p:spPr bwMode="auto">
          <a:xfrm>
            <a:off x="3739374" y="3603990"/>
            <a:ext cx="260008" cy="338554"/>
          </a:xfrm>
          <a:prstGeom prst="rect">
            <a:avLst/>
          </a:prstGeom>
          <a:noFill/>
          <a:ln w="177800">
            <a:noFill/>
            <a:miter lim="800000"/>
            <a:headEnd/>
            <a:tailEnd/>
          </a:ln>
        </p:spPr>
        <p:txBody>
          <a:bodyPr wrap="none">
            <a:spAutoFit/>
          </a:bodyPr>
          <a:lstStyle/>
          <a:p>
            <a:pPr defTabSz="957263">
              <a:spcBef>
                <a:spcPct val="20000"/>
              </a:spcBef>
              <a:buClr>
                <a:schemeClr val="accent1"/>
              </a:buClr>
            </a:pPr>
            <a:r>
              <a:rPr kumimoji="1" lang="en-US" sz="1600" b="1" dirty="0">
                <a:solidFill>
                  <a:srgbClr val="000000"/>
                </a:solidFill>
                <a:cs typeface="Times New Roman" pitchFamily="18" charset="0"/>
              </a:rPr>
              <a:t>-</a:t>
            </a:r>
          </a:p>
        </p:txBody>
      </p:sp>
      <p:cxnSp>
        <p:nvCxnSpPr>
          <p:cNvPr id="31" name="Connettore 1 30"/>
          <p:cNvCxnSpPr/>
          <p:nvPr/>
        </p:nvCxnSpPr>
        <p:spPr>
          <a:xfrm>
            <a:off x="4938066" y="2628909"/>
            <a:ext cx="324000" cy="0"/>
          </a:xfrm>
          <a:prstGeom prst="line">
            <a:avLst/>
          </a:prstGeom>
          <a:ln w="38100">
            <a:solidFill>
              <a:schemeClr val="tx1"/>
            </a:solidFill>
          </a:ln>
          <a:scene3d>
            <a:camera prst="orthographicFront">
              <a:rot lat="0" lon="0" rev="54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32" name="Connettore 1 31"/>
          <p:cNvCxnSpPr/>
          <p:nvPr/>
        </p:nvCxnSpPr>
        <p:spPr>
          <a:xfrm>
            <a:off x="4832164" y="2628909"/>
            <a:ext cx="324000" cy="0"/>
          </a:xfrm>
          <a:prstGeom prst="line">
            <a:avLst/>
          </a:prstGeom>
          <a:ln w="38100">
            <a:solidFill>
              <a:schemeClr val="tx1"/>
            </a:solidFill>
          </a:ln>
          <a:scene3d>
            <a:camera prst="orthographicFront">
              <a:rot lat="0" lon="0" rev="5400000"/>
            </a:camera>
            <a:lightRig rig="threePt" dir="t"/>
          </a:scene3d>
        </p:spPr>
        <p:style>
          <a:lnRef idx="1">
            <a:schemeClr val="accent1"/>
          </a:lnRef>
          <a:fillRef idx="0">
            <a:schemeClr val="accent1"/>
          </a:fillRef>
          <a:effectRef idx="0">
            <a:schemeClr val="accent1"/>
          </a:effectRef>
          <a:fontRef idx="minor">
            <a:schemeClr val="tx1"/>
          </a:fontRef>
        </p:style>
      </p:cxnSp>
      <p:grpSp>
        <p:nvGrpSpPr>
          <p:cNvPr id="4" name="Group 47"/>
          <p:cNvGrpSpPr>
            <a:grpSpLocks noChangeAspect="1"/>
          </p:cNvGrpSpPr>
          <p:nvPr/>
        </p:nvGrpSpPr>
        <p:grpSpPr bwMode="auto">
          <a:xfrm>
            <a:off x="4267200" y="2427163"/>
            <a:ext cx="163516" cy="401762"/>
            <a:chOff x="1631" y="2124"/>
            <a:chExt cx="185" cy="452"/>
          </a:xfrm>
          <a:scene3d>
            <a:camera prst="orthographicFront">
              <a:rot lat="0" lon="0" rev="5400000"/>
            </a:camera>
            <a:lightRig rig="threePt" dir="t"/>
          </a:scene3d>
        </p:grpSpPr>
        <p:sp>
          <p:nvSpPr>
            <p:cNvPr id="34" name="Oval 63"/>
            <p:cNvSpPr>
              <a:spLocks noChangeAspect="1" noChangeArrowheads="1"/>
            </p:cNvSpPr>
            <p:nvPr/>
          </p:nvSpPr>
          <p:spPr bwMode="auto">
            <a:xfrm rot="5400000">
              <a:off x="1674" y="2136"/>
              <a:ext cx="100" cy="185"/>
            </a:xfrm>
            <a:prstGeom prst="ellipse">
              <a:avLst/>
            </a:prstGeom>
            <a:noFill/>
            <a:ln w="25400">
              <a:solidFill>
                <a:schemeClr val="tx1"/>
              </a:solidFill>
              <a:round/>
              <a:headEnd/>
              <a:tailEnd/>
            </a:ln>
          </p:spPr>
          <p:txBody>
            <a:bodyPr wrap="none" bIns="0" anchor="ctr"/>
            <a:lstStyle/>
            <a:p>
              <a:pPr>
                <a:spcBef>
                  <a:spcPct val="20000"/>
                </a:spcBef>
                <a:buClr>
                  <a:schemeClr val="accent1"/>
                </a:buClr>
              </a:pPr>
              <a:endParaRPr lang="en-US" sz="1900"/>
            </a:p>
          </p:txBody>
        </p:sp>
        <p:grpSp>
          <p:nvGrpSpPr>
            <p:cNvPr id="5" name="Group 49"/>
            <p:cNvGrpSpPr>
              <a:grpSpLocks noChangeAspect="1"/>
            </p:cNvGrpSpPr>
            <p:nvPr/>
          </p:nvGrpSpPr>
          <p:grpSpPr bwMode="auto">
            <a:xfrm>
              <a:off x="1631" y="2124"/>
              <a:ext cx="185" cy="452"/>
              <a:chOff x="1631" y="2124"/>
              <a:chExt cx="185" cy="452"/>
            </a:xfrm>
          </p:grpSpPr>
          <p:sp>
            <p:nvSpPr>
              <p:cNvPr id="36" name="Oval 64"/>
              <p:cNvSpPr>
                <a:spLocks noChangeAspect="1" noChangeArrowheads="1"/>
              </p:cNvSpPr>
              <p:nvPr/>
            </p:nvSpPr>
            <p:spPr bwMode="auto">
              <a:xfrm rot="5400000">
                <a:off x="1674" y="2188"/>
                <a:ext cx="100" cy="185"/>
              </a:xfrm>
              <a:prstGeom prst="ellipse">
                <a:avLst/>
              </a:prstGeom>
              <a:noFill/>
              <a:ln w="25400">
                <a:solidFill>
                  <a:schemeClr val="tx1"/>
                </a:solidFill>
                <a:round/>
                <a:headEnd/>
                <a:tailEnd/>
              </a:ln>
            </p:spPr>
            <p:txBody>
              <a:bodyPr wrap="none" bIns="0" anchor="ctr"/>
              <a:lstStyle/>
              <a:p>
                <a:pPr>
                  <a:spcBef>
                    <a:spcPct val="20000"/>
                  </a:spcBef>
                  <a:buClr>
                    <a:schemeClr val="accent1"/>
                  </a:buClr>
                </a:pPr>
                <a:endParaRPr lang="en-US" sz="1900"/>
              </a:p>
            </p:txBody>
          </p:sp>
          <p:sp>
            <p:nvSpPr>
              <p:cNvPr id="37" name="Oval 65"/>
              <p:cNvSpPr>
                <a:spLocks noChangeAspect="1" noChangeArrowheads="1"/>
              </p:cNvSpPr>
              <p:nvPr/>
            </p:nvSpPr>
            <p:spPr bwMode="auto">
              <a:xfrm rot="5400000">
                <a:off x="1674" y="2238"/>
                <a:ext cx="100" cy="185"/>
              </a:xfrm>
              <a:prstGeom prst="ellipse">
                <a:avLst/>
              </a:prstGeom>
              <a:noFill/>
              <a:ln w="25400">
                <a:solidFill>
                  <a:schemeClr val="tx1"/>
                </a:solidFill>
                <a:round/>
                <a:headEnd/>
                <a:tailEnd/>
              </a:ln>
            </p:spPr>
            <p:txBody>
              <a:bodyPr wrap="none" bIns="0" anchor="ctr"/>
              <a:lstStyle/>
              <a:p>
                <a:pPr>
                  <a:spcBef>
                    <a:spcPct val="20000"/>
                  </a:spcBef>
                  <a:buClr>
                    <a:schemeClr val="accent1"/>
                  </a:buClr>
                </a:pPr>
                <a:endParaRPr lang="en-US" sz="1900"/>
              </a:p>
            </p:txBody>
          </p:sp>
          <p:sp>
            <p:nvSpPr>
              <p:cNvPr id="38" name="Oval 66"/>
              <p:cNvSpPr>
                <a:spLocks noChangeAspect="1" noChangeArrowheads="1"/>
              </p:cNvSpPr>
              <p:nvPr/>
            </p:nvSpPr>
            <p:spPr bwMode="auto">
              <a:xfrm rot="5400000">
                <a:off x="1674" y="2290"/>
                <a:ext cx="100" cy="185"/>
              </a:xfrm>
              <a:prstGeom prst="ellipse">
                <a:avLst/>
              </a:prstGeom>
              <a:noFill/>
              <a:ln w="25400">
                <a:solidFill>
                  <a:schemeClr val="tx1"/>
                </a:solidFill>
                <a:round/>
                <a:headEnd/>
                <a:tailEnd/>
              </a:ln>
            </p:spPr>
            <p:txBody>
              <a:bodyPr wrap="none" bIns="0" anchor="ctr"/>
              <a:lstStyle/>
              <a:p>
                <a:pPr>
                  <a:spcBef>
                    <a:spcPct val="20000"/>
                  </a:spcBef>
                  <a:buClr>
                    <a:schemeClr val="accent1"/>
                  </a:buClr>
                </a:pPr>
                <a:endParaRPr lang="en-US" sz="1900"/>
              </a:p>
            </p:txBody>
          </p:sp>
          <p:sp>
            <p:nvSpPr>
              <p:cNvPr id="39" name="Oval 67"/>
              <p:cNvSpPr>
                <a:spLocks noChangeAspect="1" noChangeArrowheads="1"/>
              </p:cNvSpPr>
              <p:nvPr/>
            </p:nvSpPr>
            <p:spPr bwMode="auto">
              <a:xfrm rot="5400000">
                <a:off x="1674" y="2340"/>
                <a:ext cx="100" cy="185"/>
              </a:xfrm>
              <a:prstGeom prst="ellipse">
                <a:avLst/>
              </a:prstGeom>
              <a:noFill/>
              <a:ln w="25400">
                <a:solidFill>
                  <a:schemeClr val="tx1"/>
                </a:solidFill>
                <a:round/>
                <a:headEnd/>
                <a:tailEnd/>
              </a:ln>
            </p:spPr>
            <p:txBody>
              <a:bodyPr wrap="none" bIns="0" anchor="ctr"/>
              <a:lstStyle/>
              <a:p>
                <a:pPr>
                  <a:spcBef>
                    <a:spcPct val="20000"/>
                  </a:spcBef>
                  <a:buClr>
                    <a:schemeClr val="accent1"/>
                  </a:buClr>
                </a:pPr>
                <a:endParaRPr lang="en-US" sz="1900"/>
              </a:p>
            </p:txBody>
          </p:sp>
          <p:sp>
            <p:nvSpPr>
              <p:cNvPr id="40" name="Oval 68"/>
              <p:cNvSpPr>
                <a:spLocks noChangeAspect="1" noChangeArrowheads="1"/>
              </p:cNvSpPr>
              <p:nvPr/>
            </p:nvSpPr>
            <p:spPr bwMode="auto">
              <a:xfrm rot="5400000">
                <a:off x="1674" y="2390"/>
                <a:ext cx="100" cy="185"/>
              </a:xfrm>
              <a:prstGeom prst="ellipse">
                <a:avLst/>
              </a:prstGeom>
              <a:noFill/>
              <a:ln w="25400">
                <a:solidFill>
                  <a:schemeClr val="tx1"/>
                </a:solidFill>
                <a:round/>
                <a:headEnd/>
                <a:tailEnd/>
              </a:ln>
            </p:spPr>
            <p:txBody>
              <a:bodyPr wrap="none" bIns="0" anchor="ctr"/>
              <a:lstStyle/>
              <a:p>
                <a:pPr>
                  <a:spcBef>
                    <a:spcPct val="20000"/>
                  </a:spcBef>
                  <a:buClr>
                    <a:schemeClr val="accent1"/>
                  </a:buClr>
                </a:pPr>
                <a:endParaRPr lang="en-US" sz="1900"/>
              </a:p>
            </p:txBody>
          </p:sp>
          <p:sp>
            <p:nvSpPr>
              <p:cNvPr id="41" name="Freeform 69"/>
              <p:cNvSpPr>
                <a:spLocks noChangeAspect="1"/>
              </p:cNvSpPr>
              <p:nvPr/>
            </p:nvSpPr>
            <p:spPr bwMode="auto">
              <a:xfrm rot="5400000">
                <a:off x="1636" y="2122"/>
                <a:ext cx="89" cy="94"/>
              </a:xfrm>
              <a:custGeom>
                <a:avLst/>
                <a:gdLst>
                  <a:gd name="T0" fmla="*/ 0 w 50"/>
                  <a:gd name="T1" fmla="*/ 0 h 42"/>
                  <a:gd name="T2" fmla="*/ 89 w 50"/>
                  <a:gd name="T3" fmla="*/ 380 h 42"/>
                  <a:gd name="T4" fmla="*/ 281 w 50"/>
                  <a:gd name="T5" fmla="*/ 470 h 42"/>
                  <a:gd name="T6" fmla="*/ 0 60000 65536"/>
                  <a:gd name="T7" fmla="*/ 0 60000 65536"/>
                  <a:gd name="T8" fmla="*/ 0 60000 65536"/>
                  <a:gd name="T9" fmla="*/ 0 w 50"/>
                  <a:gd name="T10" fmla="*/ 0 h 42"/>
                  <a:gd name="T11" fmla="*/ 50 w 50"/>
                  <a:gd name="T12" fmla="*/ 42 h 42"/>
                </a:gdLst>
                <a:ahLst/>
                <a:cxnLst>
                  <a:cxn ang="T6">
                    <a:pos x="T0" y="T1"/>
                  </a:cxn>
                  <a:cxn ang="T7">
                    <a:pos x="T2" y="T3"/>
                  </a:cxn>
                  <a:cxn ang="T8">
                    <a:pos x="T4" y="T5"/>
                  </a:cxn>
                </a:cxnLst>
                <a:rect l="T9" t="T10" r="T11" b="T12"/>
                <a:pathLst>
                  <a:path w="50" h="42">
                    <a:moveTo>
                      <a:pt x="0" y="0"/>
                    </a:moveTo>
                    <a:cubicBezTo>
                      <a:pt x="4" y="13"/>
                      <a:pt x="8" y="27"/>
                      <a:pt x="16" y="34"/>
                    </a:cubicBezTo>
                    <a:cubicBezTo>
                      <a:pt x="24" y="41"/>
                      <a:pt x="37" y="41"/>
                      <a:pt x="50" y="42"/>
                    </a:cubicBezTo>
                  </a:path>
                </a:pathLst>
              </a:custGeom>
              <a:noFill/>
              <a:ln w="25400">
                <a:solidFill>
                  <a:schemeClr val="tx1"/>
                </a:solidFill>
                <a:round/>
                <a:headEnd/>
                <a:tailEnd/>
              </a:ln>
            </p:spPr>
            <p:txBody>
              <a:bodyPr bIns="0"/>
              <a:lstStyle/>
              <a:p>
                <a:endParaRPr lang="en-US"/>
              </a:p>
            </p:txBody>
          </p:sp>
          <p:sp>
            <p:nvSpPr>
              <p:cNvPr id="42" name="Freeform 70"/>
              <p:cNvSpPr>
                <a:spLocks noChangeAspect="1"/>
              </p:cNvSpPr>
              <p:nvPr/>
            </p:nvSpPr>
            <p:spPr bwMode="auto">
              <a:xfrm rot="5400000" flipH="1">
                <a:off x="1634" y="2485"/>
                <a:ext cx="89" cy="94"/>
              </a:xfrm>
              <a:custGeom>
                <a:avLst/>
                <a:gdLst>
                  <a:gd name="T0" fmla="*/ 0 w 50"/>
                  <a:gd name="T1" fmla="*/ 0 h 42"/>
                  <a:gd name="T2" fmla="*/ 89 w 50"/>
                  <a:gd name="T3" fmla="*/ 380 h 42"/>
                  <a:gd name="T4" fmla="*/ 281 w 50"/>
                  <a:gd name="T5" fmla="*/ 470 h 42"/>
                  <a:gd name="T6" fmla="*/ 0 60000 65536"/>
                  <a:gd name="T7" fmla="*/ 0 60000 65536"/>
                  <a:gd name="T8" fmla="*/ 0 60000 65536"/>
                  <a:gd name="T9" fmla="*/ 0 w 50"/>
                  <a:gd name="T10" fmla="*/ 0 h 42"/>
                  <a:gd name="T11" fmla="*/ 50 w 50"/>
                  <a:gd name="T12" fmla="*/ 42 h 42"/>
                </a:gdLst>
                <a:ahLst/>
                <a:cxnLst>
                  <a:cxn ang="T6">
                    <a:pos x="T0" y="T1"/>
                  </a:cxn>
                  <a:cxn ang="T7">
                    <a:pos x="T2" y="T3"/>
                  </a:cxn>
                  <a:cxn ang="T8">
                    <a:pos x="T4" y="T5"/>
                  </a:cxn>
                </a:cxnLst>
                <a:rect l="T9" t="T10" r="T11" b="T12"/>
                <a:pathLst>
                  <a:path w="50" h="42">
                    <a:moveTo>
                      <a:pt x="0" y="0"/>
                    </a:moveTo>
                    <a:cubicBezTo>
                      <a:pt x="4" y="13"/>
                      <a:pt x="8" y="27"/>
                      <a:pt x="16" y="34"/>
                    </a:cubicBezTo>
                    <a:cubicBezTo>
                      <a:pt x="24" y="41"/>
                      <a:pt x="37" y="41"/>
                      <a:pt x="50" y="42"/>
                    </a:cubicBezTo>
                  </a:path>
                </a:pathLst>
              </a:custGeom>
              <a:noFill/>
              <a:ln w="25400">
                <a:solidFill>
                  <a:schemeClr val="tx1"/>
                </a:solidFill>
                <a:round/>
                <a:headEnd/>
                <a:tailEnd/>
              </a:ln>
            </p:spPr>
            <p:txBody>
              <a:bodyPr bIns="0"/>
              <a:lstStyle/>
              <a:p>
                <a:endParaRPr lang="en-US"/>
              </a:p>
            </p:txBody>
          </p:sp>
        </p:grpSp>
      </p:grpSp>
      <p:sp>
        <p:nvSpPr>
          <p:cNvPr id="43" name="Line 8"/>
          <p:cNvSpPr>
            <a:spLocks noChangeShapeType="1"/>
          </p:cNvSpPr>
          <p:nvPr/>
        </p:nvSpPr>
        <p:spPr bwMode="auto">
          <a:xfrm flipH="1">
            <a:off x="4618020" y="2628909"/>
            <a:ext cx="360000" cy="0"/>
          </a:xfrm>
          <a:prstGeom prst="line">
            <a:avLst/>
          </a:prstGeom>
          <a:noFill/>
          <a:ln w="25400">
            <a:solidFill>
              <a:srgbClr val="000000"/>
            </a:solidFill>
            <a:round/>
            <a:headEnd/>
            <a:tailEnd/>
          </a:ln>
        </p:spPr>
        <p:txBody>
          <a:bodyPr bIns="0"/>
          <a:lstStyle/>
          <a:p>
            <a:endParaRPr lang="en-US"/>
          </a:p>
        </p:txBody>
      </p:sp>
      <p:sp>
        <p:nvSpPr>
          <p:cNvPr id="44" name="Line 8"/>
          <p:cNvSpPr>
            <a:spLocks noChangeShapeType="1"/>
          </p:cNvSpPr>
          <p:nvPr/>
        </p:nvSpPr>
        <p:spPr bwMode="auto">
          <a:xfrm flipH="1">
            <a:off x="4555248" y="2626447"/>
            <a:ext cx="360000" cy="0"/>
          </a:xfrm>
          <a:prstGeom prst="line">
            <a:avLst/>
          </a:prstGeom>
          <a:noFill/>
          <a:ln w="25400">
            <a:solidFill>
              <a:srgbClr val="000000"/>
            </a:solidFill>
            <a:round/>
            <a:headEnd/>
            <a:tailEnd/>
          </a:ln>
        </p:spPr>
        <p:txBody>
          <a:bodyPr bIns="0"/>
          <a:lstStyle/>
          <a:p>
            <a:endParaRPr lang="en-US"/>
          </a:p>
        </p:txBody>
      </p:sp>
      <p:sp>
        <p:nvSpPr>
          <p:cNvPr id="45" name="Line 8"/>
          <p:cNvSpPr>
            <a:spLocks noChangeShapeType="1"/>
          </p:cNvSpPr>
          <p:nvPr/>
        </p:nvSpPr>
        <p:spPr bwMode="auto">
          <a:xfrm flipH="1">
            <a:off x="3538380" y="2630972"/>
            <a:ext cx="594000" cy="0"/>
          </a:xfrm>
          <a:prstGeom prst="line">
            <a:avLst/>
          </a:prstGeom>
          <a:noFill/>
          <a:ln w="25400">
            <a:solidFill>
              <a:srgbClr val="000000"/>
            </a:solidFill>
            <a:round/>
            <a:headEnd/>
            <a:tailEnd/>
          </a:ln>
        </p:spPr>
        <p:txBody>
          <a:bodyPr bIns="0"/>
          <a:lstStyle/>
          <a:p>
            <a:endParaRPr lang="en-US"/>
          </a:p>
        </p:txBody>
      </p:sp>
      <p:sp>
        <p:nvSpPr>
          <p:cNvPr id="46" name="Callout con freccia in giù 45"/>
          <p:cNvSpPr/>
          <p:nvPr/>
        </p:nvSpPr>
        <p:spPr>
          <a:xfrm>
            <a:off x="4063817" y="2404869"/>
            <a:ext cx="1296144" cy="632700"/>
          </a:xfrm>
          <a:prstGeom prst="downArrowCallout">
            <a:avLst>
              <a:gd name="adj1" fmla="val 50000"/>
              <a:gd name="adj2" fmla="val 23027"/>
              <a:gd name="adj3" fmla="val 0"/>
              <a:gd name="adj4" fmla="val 64977"/>
            </a:avLst>
          </a:prstGeom>
          <a:noFill/>
          <a:ln>
            <a:solidFill>
              <a:srgbClr val="0070C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7" name="Text Box 43"/>
          <p:cNvSpPr txBox="1">
            <a:spLocks noChangeAspect="1" noChangeArrowheads="1"/>
          </p:cNvSpPr>
          <p:nvPr/>
        </p:nvSpPr>
        <p:spPr bwMode="auto">
          <a:xfrm>
            <a:off x="4307549" y="1919945"/>
            <a:ext cx="911904" cy="356135"/>
          </a:xfrm>
          <a:prstGeom prst="rect">
            <a:avLst/>
          </a:prstGeom>
          <a:noFill/>
          <a:ln w="9525">
            <a:noFill/>
            <a:miter lim="800000"/>
            <a:headEnd/>
            <a:tailEnd/>
          </a:ln>
        </p:spPr>
        <p:txBody>
          <a:bodyPr wrap="square" lIns="95782" tIns="47891" rIns="95782" bIns="0">
            <a:spAutoFit/>
          </a:bodyPr>
          <a:lstStyle/>
          <a:p>
            <a:pPr algn="ctr" defTabSz="957263" eaLnBrk="0" hangingPunct="0">
              <a:spcBef>
                <a:spcPct val="20000"/>
              </a:spcBef>
              <a:buClr>
                <a:schemeClr val="accent1"/>
              </a:buClr>
            </a:pPr>
            <a:r>
              <a:rPr kumimoji="1" lang="en-US" sz="2000" b="1" dirty="0">
                <a:solidFill>
                  <a:srgbClr val="0070C0"/>
                </a:solidFill>
                <a:latin typeface="+mj-lt"/>
                <a:cs typeface="Times New Roman" pitchFamily="18" charset="0"/>
              </a:rPr>
              <a:t>Bias-T</a:t>
            </a:r>
            <a:endParaRPr kumimoji="1" lang="en-US" sz="2000" b="1" baseline="-25000" dirty="0">
              <a:solidFill>
                <a:srgbClr val="0070C0"/>
              </a:solidFill>
              <a:latin typeface="+mj-lt"/>
              <a:cs typeface="Times New Roman" pitchFamily="18" charset="0"/>
            </a:endParaRPr>
          </a:p>
        </p:txBody>
      </p:sp>
      <p:cxnSp>
        <p:nvCxnSpPr>
          <p:cNvPr id="48" name="Straight Connector 379"/>
          <p:cNvCxnSpPr/>
          <p:nvPr/>
        </p:nvCxnSpPr>
        <p:spPr bwMode="auto">
          <a:xfrm rot="10800000" flipH="1" flipV="1">
            <a:off x="4578329" y="5117175"/>
            <a:ext cx="360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Straight Connector 379"/>
          <p:cNvCxnSpPr/>
          <p:nvPr/>
        </p:nvCxnSpPr>
        <p:spPr bwMode="auto">
          <a:xfrm rot="10800000" flipH="1" flipV="1">
            <a:off x="4666929" y="5196539"/>
            <a:ext cx="180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Straight Connector 379"/>
          <p:cNvCxnSpPr/>
          <p:nvPr/>
        </p:nvCxnSpPr>
        <p:spPr bwMode="auto">
          <a:xfrm rot="10800000" flipH="1" flipV="1">
            <a:off x="4737041" y="5257799"/>
            <a:ext cx="36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6" name="Group 213"/>
          <p:cNvGrpSpPr>
            <a:grpSpLocks noChangeAspect="1"/>
          </p:cNvGrpSpPr>
          <p:nvPr/>
        </p:nvGrpSpPr>
        <p:grpSpPr bwMode="auto">
          <a:xfrm>
            <a:off x="3407970" y="2873007"/>
            <a:ext cx="309556" cy="568510"/>
            <a:chOff x="3326" y="2056"/>
            <a:chExt cx="245" cy="448"/>
          </a:xfrm>
        </p:grpSpPr>
        <p:sp>
          <p:nvSpPr>
            <p:cNvPr id="52" name="Line 25"/>
            <p:cNvSpPr>
              <a:spLocks noChangeAspect="1" noChangeShapeType="1"/>
            </p:cNvSpPr>
            <p:nvPr/>
          </p:nvSpPr>
          <p:spPr bwMode="auto">
            <a:xfrm rot="5400000" flipV="1">
              <a:off x="3466" y="2037"/>
              <a:ext cx="85" cy="123"/>
            </a:xfrm>
            <a:prstGeom prst="line">
              <a:avLst/>
            </a:prstGeom>
            <a:noFill/>
            <a:ln w="25400">
              <a:solidFill>
                <a:srgbClr val="000000"/>
              </a:solidFill>
              <a:round/>
              <a:headEnd/>
              <a:tailEnd/>
            </a:ln>
          </p:spPr>
          <p:txBody>
            <a:bodyPr bIns="0"/>
            <a:lstStyle/>
            <a:p>
              <a:endParaRPr lang="en-US"/>
            </a:p>
          </p:txBody>
        </p:sp>
        <p:sp>
          <p:nvSpPr>
            <p:cNvPr id="53" name="Line 26"/>
            <p:cNvSpPr>
              <a:spLocks noChangeAspect="1" noChangeShapeType="1"/>
            </p:cNvSpPr>
            <p:nvPr/>
          </p:nvSpPr>
          <p:spPr bwMode="auto">
            <a:xfrm rot="5400000">
              <a:off x="3421" y="2046"/>
              <a:ext cx="56" cy="245"/>
            </a:xfrm>
            <a:prstGeom prst="line">
              <a:avLst/>
            </a:prstGeom>
            <a:noFill/>
            <a:ln w="25400">
              <a:solidFill>
                <a:srgbClr val="000000"/>
              </a:solidFill>
              <a:round/>
              <a:headEnd/>
              <a:tailEnd/>
            </a:ln>
          </p:spPr>
          <p:txBody>
            <a:bodyPr bIns="0"/>
            <a:lstStyle/>
            <a:p>
              <a:endParaRPr lang="en-US"/>
            </a:p>
          </p:txBody>
        </p:sp>
        <p:sp>
          <p:nvSpPr>
            <p:cNvPr id="54" name="Line 27"/>
            <p:cNvSpPr>
              <a:spLocks noChangeAspect="1" noChangeShapeType="1"/>
            </p:cNvSpPr>
            <p:nvPr/>
          </p:nvSpPr>
          <p:spPr bwMode="auto">
            <a:xfrm rot="5400000" flipV="1">
              <a:off x="3419" y="2105"/>
              <a:ext cx="57" cy="244"/>
            </a:xfrm>
            <a:prstGeom prst="line">
              <a:avLst/>
            </a:prstGeom>
            <a:noFill/>
            <a:ln w="25400">
              <a:solidFill>
                <a:srgbClr val="000000"/>
              </a:solidFill>
              <a:round/>
              <a:headEnd/>
              <a:tailEnd/>
            </a:ln>
          </p:spPr>
          <p:txBody>
            <a:bodyPr bIns="0"/>
            <a:lstStyle/>
            <a:p>
              <a:endParaRPr lang="en-US"/>
            </a:p>
          </p:txBody>
        </p:sp>
        <p:sp>
          <p:nvSpPr>
            <p:cNvPr id="55" name="Line 28"/>
            <p:cNvSpPr>
              <a:spLocks noChangeAspect="1" noChangeShapeType="1"/>
            </p:cNvSpPr>
            <p:nvPr/>
          </p:nvSpPr>
          <p:spPr bwMode="auto">
            <a:xfrm rot="5400000">
              <a:off x="3419" y="2162"/>
              <a:ext cx="57" cy="244"/>
            </a:xfrm>
            <a:prstGeom prst="line">
              <a:avLst/>
            </a:prstGeom>
            <a:noFill/>
            <a:ln w="25400">
              <a:solidFill>
                <a:srgbClr val="000000"/>
              </a:solidFill>
              <a:round/>
              <a:headEnd/>
              <a:tailEnd/>
            </a:ln>
          </p:spPr>
          <p:txBody>
            <a:bodyPr bIns="0"/>
            <a:lstStyle/>
            <a:p>
              <a:endParaRPr lang="en-US"/>
            </a:p>
          </p:txBody>
        </p:sp>
        <p:sp>
          <p:nvSpPr>
            <p:cNvPr id="56" name="Line 29"/>
            <p:cNvSpPr>
              <a:spLocks noChangeAspect="1" noChangeShapeType="1"/>
            </p:cNvSpPr>
            <p:nvPr/>
          </p:nvSpPr>
          <p:spPr bwMode="auto">
            <a:xfrm rot="5400000" flipV="1">
              <a:off x="3421" y="2216"/>
              <a:ext cx="56" cy="245"/>
            </a:xfrm>
            <a:prstGeom prst="line">
              <a:avLst/>
            </a:prstGeom>
            <a:noFill/>
            <a:ln w="25400">
              <a:solidFill>
                <a:srgbClr val="000000"/>
              </a:solidFill>
              <a:round/>
              <a:headEnd/>
              <a:tailEnd/>
            </a:ln>
          </p:spPr>
          <p:txBody>
            <a:bodyPr bIns="0"/>
            <a:lstStyle/>
            <a:p>
              <a:endParaRPr lang="en-US"/>
            </a:p>
          </p:txBody>
        </p:sp>
        <p:sp>
          <p:nvSpPr>
            <p:cNvPr id="57" name="Line 30"/>
            <p:cNvSpPr>
              <a:spLocks noChangeAspect="1" noChangeShapeType="1"/>
            </p:cNvSpPr>
            <p:nvPr/>
          </p:nvSpPr>
          <p:spPr bwMode="auto">
            <a:xfrm rot="5400000">
              <a:off x="3421" y="2273"/>
              <a:ext cx="56" cy="245"/>
            </a:xfrm>
            <a:prstGeom prst="line">
              <a:avLst/>
            </a:prstGeom>
            <a:noFill/>
            <a:ln w="25400">
              <a:solidFill>
                <a:srgbClr val="000000"/>
              </a:solidFill>
              <a:round/>
              <a:headEnd/>
              <a:tailEnd/>
            </a:ln>
          </p:spPr>
          <p:txBody>
            <a:bodyPr bIns="0"/>
            <a:lstStyle/>
            <a:p>
              <a:endParaRPr lang="en-US"/>
            </a:p>
          </p:txBody>
        </p:sp>
        <p:sp>
          <p:nvSpPr>
            <p:cNvPr id="58" name="Line 31"/>
            <p:cNvSpPr>
              <a:spLocks noChangeAspect="1" noChangeShapeType="1"/>
            </p:cNvSpPr>
            <p:nvPr/>
          </p:nvSpPr>
          <p:spPr bwMode="auto">
            <a:xfrm rot="5400000" flipV="1">
              <a:off x="3349" y="2401"/>
              <a:ext cx="85" cy="122"/>
            </a:xfrm>
            <a:prstGeom prst="line">
              <a:avLst/>
            </a:prstGeom>
            <a:noFill/>
            <a:ln w="25400">
              <a:solidFill>
                <a:srgbClr val="000000"/>
              </a:solidFill>
              <a:round/>
              <a:headEnd/>
              <a:tailEnd/>
            </a:ln>
          </p:spPr>
          <p:txBody>
            <a:bodyPr bIns="0"/>
            <a:lstStyle/>
            <a:p>
              <a:endParaRPr lang="en-US"/>
            </a:p>
          </p:txBody>
        </p:sp>
      </p:grpSp>
      <p:sp>
        <p:nvSpPr>
          <p:cNvPr id="59" name="Line 36"/>
          <p:cNvSpPr>
            <a:spLocks noChangeAspect="1" noChangeShapeType="1"/>
          </p:cNvSpPr>
          <p:nvPr/>
        </p:nvSpPr>
        <p:spPr bwMode="auto">
          <a:xfrm rot="10800000" flipH="1" flipV="1">
            <a:off x="3555429" y="2614301"/>
            <a:ext cx="0" cy="269926"/>
          </a:xfrm>
          <a:prstGeom prst="line">
            <a:avLst/>
          </a:prstGeom>
          <a:noFill/>
          <a:ln w="25400">
            <a:solidFill>
              <a:srgbClr val="000000"/>
            </a:solidFill>
            <a:round/>
            <a:headEnd/>
            <a:tailEnd/>
          </a:ln>
        </p:spPr>
        <p:txBody>
          <a:bodyPr bIns="0"/>
          <a:lstStyle/>
          <a:p>
            <a:endParaRPr lang="en-US"/>
          </a:p>
        </p:txBody>
      </p:sp>
      <p:sp>
        <p:nvSpPr>
          <p:cNvPr id="60" name="Line 36"/>
          <p:cNvSpPr>
            <a:spLocks noChangeAspect="1" noChangeShapeType="1"/>
          </p:cNvSpPr>
          <p:nvPr/>
        </p:nvSpPr>
        <p:spPr bwMode="auto">
          <a:xfrm rot="10800000" flipH="1" flipV="1">
            <a:off x="3551986" y="3440018"/>
            <a:ext cx="0" cy="190867"/>
          </a:xfrm>
          <a:prstGeom prst="line">
            <a:avLst/>
          </a:prstGeom>
          <a:noFill/>
          <a:ln w="25400">
            <a:solidFill>
              <a:srgbClr val="000000"/>
            </a:solidFill>
            <a:round/>
            <a:headEnd/>
            <a:tailEnd/>
          </a:ln>
        </p:spPr>
        <p:txBody>
          <a:bodyPr bIns="0"/>
          <a:lstStyle/>
          <a:p>
            <a:endParaRPr lang="en-US"/>
          </a:p>
        </p:txBody>
      </p:sp>
      <p:sp>
        <p:nvSpPr>
          <p:cNvPr id="61" name="Line 8"/>
          <p:cNvSpPr>
            <a:spLocks noChangeShapeType="1"/>
          </p:cNvSpPr>
          <p:nvPr/>
        </p:nvSpPr>
        <p:spPr bwMode="auto">
          <a:xfrm flipH="1">
            <a:off x="5079123" y="2628959"/>
            <a:ext cx="612000" cy="0"/>
          </a:xfrm>
          <a:prstGeom prst="line">
            <a:avLst/>
          </a:prstGeom>
          <a:noFill/>
          <a:ln w="25400">
            <a:solidFill>
              <a:srgbClr val="000000"/>
            </a:solidFill>
            <a:round/>
            <a:headEnd type="oval" w="lg" len="lg"/>
            <a:tailEnd type="none" w="lg" len="lg"/>
          </a:ln>
        </p:spPr>
        <p:txBody>
          <a:bodyPr bIns="0"/>
          <a:lstStyle/>
          <a:p>
            <a:endParaRPr lang="en-US"/>
          </a:p>
        </p:txBody>
      </p:sp>
      <p:sp>
        <p:nvSpPr>
          <p:cNvPr id="62" name="Line 701"/>
          <p:cNvSpPr>
            <a:spLocks noChangeAspect="1" noChangeShapeType="1"/>
          </p:cNvSpPr>
          <p:nvPr/>
        </p:nvSpPr>
        <p:spPr bwMode="auto">
          <a:xfrm>
            <a:off x="4755019" y="2649211"/>
            <a:ext cx="0" cy="1130400"/>
          </a:xfrm>
          <a:prstGeom prst="line">
            <a:avLst/>
          </a:prstGeom>
          <a:noFill/>
          <a:ln w="25400">
            <a:solidFill>
              <a:schemeClr val="tx1"/>
            </a:solidFill>
            <a:round/>
            <a:headEnd/>
            <a:tailEnd/>
          </a:ln>
        </p:spPr>
        <p:txBody>
          <a:bodyPr bIns="0"/>
          <a:lstStyle/>
          <a:p>
            <a:endParaRPr lang="en-US"/>
          </a:p>
        </p:txBody>
      </p:sp>
      <p:cxnSp>
        <p:nvCxnSpPr>
          <p:cNvPr id="63" name="Straight Connector 379"/>
          <p:cNvCxnSpPr/>
          <p:nvPr/>
        </p:nvCxnSpPr>
        <p:spPr bwMode="auto">
          <a:xfrm rot="10800000" flipH="1" flipV="1">
            <a:off x="3370892" y="4037776"/>
            <a:ext cx="360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Straight Connector 379"/>
          <p:cNvCxnSpPr/>
          <p:nvPr/>
        </p:nvCxnSpPr>
        <p:spPr bwMode="auto">
          <a:xfrm rot="10800000" flipH="1" flipV="1">
            <a:off x="3459492" y="4117140"/>
            <a:ext cx="180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Straight Connector 379"/>
          <p:cNvCxnSpPr/>
          <p:nvPr/>
        </p:nvCxnSpPr>
        <p:spPr bwMode="auto">
          <a:xfrm rot="10800000" flipH="1" flipV="1">
            <a:off x="3529604" y="4178400"/>
            <a:ext cx="36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98" name="Rettangolo 97"/>
          <p:cNvSpPr/>
          <p:nvPr/>
        </p:nvSpPr>
        <p:spPr bwMode="auto">
          <a:xfrm>
            <a:off x="4223792" y="3126829"/>
            <a:ext cx="1008112" cy="1728192"/>
          </a:xfrm>
          <a:prstGeom prst="rect">
            <a:avLst/>
          </a:prstGeom>
          <a:noFill/>
          <a:ln w="28575" cap="flat" cmpd="sng" algn="ctr">
            <a:solidFill>
              <a:srgbClr val="FF0000"/>
            </a:solidFill>
            <a:prstDash val="sysDash"/>
            <a:round/>
            <a:headEnd type="none" w="med" len="med"/>
            <a:tailEnd type="triangl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3200" b="0" i="0" u="none" strike="noStrike" cap="none" normalizeH="0" baseline="0">
              <a:ln>
                <a:noFill/>
              </a:ln>
              <a:solidFill>
                <a:schemeClr val="tx1"/>
              </a:solidFill>
              <a:effectLst/>
            </a:endParaRPr>
          </a:p>
        </p:txBody>
      </p:sp>
      <p:cxnSp>
        <p:nvCxnSpPr>
          <p:cNvPr id="99" name="Connettore 2 98"/>
          <p:cNvCxnSpPr>
            <a:stCxn id="98" idx="1"/>
          </p:cNvCxnSpPr>
          <p:nvPr/>
        </p:nvCxnSpPr>
        <p:spPr bwMode="auto">
          <a:xfrm flipH="1">
            <a:off x="3719736" y="3990925"/>
            <a:ext cx="504056" cy="504056"/>
          </a:xfrm>
          <a:prstGeom prst="straightConnector1">
            <a:avLst/>
          </a:prstGeom>
          <a:noFill/>
          <a:ln w="15875" cap="flat" cmpd="sng" algn="ctr">
            <a:solidFill>
              <a:srgbClr val="FF0000"/>
            </a:solidFill>
            <a:prstDash val="solid"/>
            <a:round/>
            <a:headEnd type="none" w="med" len="med"/>
            <a:tailEnd type="arrow"/>
          </a:ln>
          <a:effectLst/>
        </p:spPr>
      </p:cxnSp>
      <p:sp>
        <p:nvSpPr>
          <p:cNvPr id="111" name="Text Box 43"/>
          <p:cNvSpPr txBox="1">
            <a:spLocks noChangeAspect="1" noChangeArrowheads="1"/>
          </p:cNvSpPr>
          <p:nvPr/>
        </p:nvSpPr>
        <p:spPr bwMode="auto">
          <a:xfrm>
            <a:off x="2667000" y="4206949"/>
            <a:ext cx="1357322" cy="663912"/>
          </a:xfrm>
          <a:prstGeom prst="rect">
            <a:avLst/>
          </a:prstGeom>
          <a:noFill/>
          <a:ln w="9525">
            <a:noFill/>
            <a:miter lim="800000"/>
            <a:headEnd/>
            <a:tailEnd/>
          </a:ln>
        </p:spPr>
        <p:txBody>
          <a:bodyPr wrap="square" lIns="95782" tIns="47891" rIns="95782" bIns="0">
            <a:spAutoFit/>
          </a:bodyPr>
          <a:lstStyle/>
          <a:p>
            <a:pPr algn="ctr" defTabSz="957263" eaLnBrk="0" hangingPunct="0">
              <a:spcBef>
                <a:spcPct val="20000"/>
              </a:spcBef>
              <a:buClr>
                <a:schemeClr val="accent1"/>
              </a:buClr>
            </a:pPr>
            <a:r>
              <a:rPr kumimoji="1" lang="en-US" sz="2000" b="1" dirty="0" err="1">
                <a:solidFill>
                  <a:srgbClr val="002060"/>
                </a:solidFill>
                <a:latin typeface="+mj-lt"/>
                <a:cs typeface="Times New Roman" pitchFamily="18" charset="0"/>
              </a:rPr>
              <a:t>NbN</a:t>
            </a:r>
            <a:r>
              <a:rPr kumimoji="1" lang="en-US" sz="2000" b="1" dirty="0">
                <a:solidFill>
                  <a:srgbClr val="002060"/>
                </a:solidFill>
                <a:latin typeface="+mj-lt"/>
                <a:cs typeface="Times New Roman" pitchFamily="18" charset="0"/>
              </a:rPr>
              <a:t> meander</a:t>
            </a:r>
            <a:endParaRPr kumimoji="1" lang="en-US" sz="2000" b="1" baseline="-25000" dirty="0">
              <a:solidFill>
                <a:srgbClr val="002060"/>
              </a:solidFill>
              <a:latin typeface="+mj-lt"/>
              <a:cs typeface="Times New Roman" pitchFamily="18" charset="0"/>
            </a:endParaRPr>
          </a:p>
        </p:txBody>
      </p:sp>
      <p:sp>
        <p:nvSpPr>
          <p:cNvPr id="112" name="Rectangle 224"/>
          <p:cNvSpPr>
            <a:spLocks noChangeAspect="1" noChangeArrowheads="1"/>
          </p:cNvSpPr>
          <p:nvPr/>
        </p:nvSpPr>
        <p:spPr bwMode="auto">
          <a:xfrm>
            <a:off x="5537129" y="2262733"/>
            <a:ext cx="558871" cy="307777"/>
          </a:xfrm>
          <a:prstGeom prst="rect">
            <a:avLst/>
          </a:prstGeom>
          <a:noFill/>
          <a:ln w="9525">
            <a:noFill/>
            <a:miter lim="800000"/>
            <a:headEnd/>
            <a:tailEnd/>
          </a:ln>
        </p:spPr>
        <p:txBody>
          <a:bodyPr wrap="none" lIns="0" tIns="0" rIns="0" bIns="0">
            <a:spAutoFit/>
          </a:bodyPr>
          <a:lstStyle/>
          <a:p>
            <a:pPr defTabSz="957263">
              <a:spcBef>
                <a:spcPct val="20000"/>
              </a:spcBef>
              <a:buClr>
                <a:schemeClr val="accent1"/>
              </a:buClr>
            </a:pPr>
            <a:r>
              <a:rPr lang="en-US" sz="2000" b="1" dirty="0" err="1">
                <a:solidFill>
                  <a:srgbClr val="000000"/>
                </a:solidFill>
                <a:latin typeface="+mj-lt"/>
                <a:cs typeface="Times New Roman" pitchFamily="18" charset="0"/>
              </a:rPr>
              <a:t>V</a:t>
            </a:r>
            <a:r>
              <a:rPr lang="en-US" sz="2000" b="1" baseline="-25000" dirty="0" err="1">
                <a:solidFill>
                  <a:srgbClr val="000000"/>
                </a:solidFill>
                <a:latin typeface="+mj-lt"/>
                <a:cs typeface="Times New Roman" pitchFamily="18" charset="0"/>
              </a:rPr>
              <a:t>out</a:t>
            </a:r>
            <a:r>
              <a:rPr lang="en-US" sz="2000" b="1" dirty="0">
                <a:solidFill>
                  <a:srgbClr val="000000"/>
                </a:solidFill>
                <a:latin typeface="+mj-lt"/>
                <a:cs typeface="Times New Roman" pitchFamily="18" charset="0"/>
              </a:rPr>
              <a:t>   </a:t>
            </a:r>
          </a:p>
        </p:txBody>
      </p:sp>
      <p:sp>
        <p:nvSpPr>
          <p:cNvPr id="113" name="CasellaDiTesto 112"/>
          <p:cNvSpPr txBox="1"/>
          <p:nvPr/>
        </p:nvSpPr>
        <p:spPr>
          <a:xfrm>
            <a:off x="6172200" y="2971800"/>
            <a:ext cx="2088232" cy="461665"/>
          </a:xfrm>
          <a:prstGeom prst="rect">
            <a:avLst/>
          </a:prstGeom>
          <a:noFill/>
        </p:spPr>
        <p:txBody>
          <a:bodyPr wrap="square" rtlCol="0">
            <a:spAutoFit/>
          </a:bodyPr>
          <a:lstStyle/>
          <a:p>
            <a:r>
              <a:rPr lang="it-IT" sz="2400" b="0" dirty="0" err="1">
                <a:latin typeface="+mj-lt"/>
              </a:rPr>
              <a:t>V</a:t>
            </a:r>
            <a:r>
              <a:rPr lang="it-IT" sz="2400" b="0" baseline="-25000" dirty="0" err="1">
                <a:latin typeface="+mj-lt"/>
              </a:rPr>
              <a:t>out</a:t>
            </a:r>
            <a:r>
              <a:rPr lang="it-IT" sz="2400" b="0" dirty="0" err="1">
                <a:latin typeface="+mj-lt"/>
              </a:rPr>
              <a:t>≈</a:t>
            </a:r>
            <a:r>
              <a:rPr lang="it-IT" sz="2400" b="0" dirty="0">
                <a:latin typeface="+mj-lt"/>
              </a:rPr>
              <a:t> I</a:t>
            </a:r>
            <a:r>
              <a:rPr lang="it-IT" sz="2400" b="0" baseline="-25000" dirty="0">
                <a:latin typeface="+mj-lt"/>
              </a:rPr>
              <a:t>B</a:t>
            </a:r>
            <a:r>
              <a:rPr lang="it-IT" sz="2400" b="0" dirty="0">
                <a:latin typeface="+mj-lt"/>
              </a:rPr>
              <a:t> </a:t>
            </a:r>
            <a:r>
              <a:rPr lang="it-IT" sz="2400" b="0" dirty="0">
                <a:latin typeface="+mj-lt"/>
                <a:sym typeface="Symbol"/>
              </a:rPr>
              <a:t> </a:t>
            </a:r>
            <a:r>
              <a:rPr lang="it-IT" sz="2400" b="0" dirty="0" err="1">
                <a:latin typeface="+mj-lt"/>
                <a:sym typeface="Symbol"/>
              </a:rPr>
              <a:t>R</a:t>
            </a:r>
            <a:r>
              <a:rPr lang="it-IT" sz="2400" b="0" baseline="-25000" dirty="0" err="1">
                <a:latin typeface="+mj-lt"/>
                <a:sym typeface="Symbol"/>
              </a:rPr>
              <a:t>out</a:t>
            </a:r>
            <a:endParaRPr lang="it-IT" sz="2400" b="0" dirty="0">
              <a:latin typeface="+mj-lt"/>
            </a:endParaRPr>
          </a:p>
        </p:txBody>
      </p:sp>
      <p:sp>
        <p:nvSpPr>
          <p:cNvPr id="114" name="CasellaDiTesto 113"/>
          <p:cNvSpPr txBox="1"/>
          <p:nvPr/>
        </p:nvSpPr>
        <p:spPr>
          <a:xfrm>
            <a:off x="228600" y="2514600"/>
            <a:ext cx="2743200" cy="830997"/>
          </a:xfrm>
          <a:prstGeom prst="rect">
            <a:avLst/>
          </a:prstGeom>
          <a:noFill/>
        </p:spPr>
        <p:txBody>
          <a:bodyPr wrap="square" rtlCol="0">
            <a:spAutoFit/>
          </a:bodyPr>
          <a:lstStyle/>
          <a:p>
            <a:r>
              <a:rPr lang="it-IT" b="0" dirty="0" smtClean="0">
                <a:latin typeface="+mj-lt"/>
              </a:rPr>
              <a:t>2</a:t>
            </a:r>
            <a:r>
              <a:rPr lang="it-IT" sz="2400" b="0" dirty="0" smtClean="0">
                <a:latin typeface="+mj-lt"/>
              </a:rPr>
              <a:t> </a:t>
            </a:r>
            <a:r>
              <a:rPr lang="it-IT" sz="2400" b="0" dirty="0" err="1" smtClean="0">
                <a:latin typeface="+mj-lt"/>
              </a:rPr>
              <a:t>states</a:t>
            </a:r>
            <a:r>
              <a:rPr lang="it-IT" sz="2400" b="0" dirty="0" smtClean="0">
                <a:latin typeface="+mj-lt"/>
              </a:rPr>
              <a:t>:   </a:t>
            </a:r>
            <a:r>
              <a:rPr lang="it-IT" b="0" dirty="0" err="1" smtClean="0">
                <a:latin typeface="+mj-lt"/>
              </a:rPr>
              <a:t>R</a:t>
            </a:r>
            <a:r>
              <a:rPr lang="it-IT" b="0" baseline="-25000" dirty="0" err="1" smtClean="0">
                <a:latin typeface="+mj-lt"/>
              </a:rPr>
              <a:t>N</a:t>
            </a:r>
            <a:r>
              <a:rPr lang="it-IT" b="0" dirty="0" err="1" smtClean="0">
                <a:latin typeface="+mj-lt"/>
              </a:rPr>
              <a:t>=</a:t>
            </a:r>
            <a:r>
              <a:rPr lang="it-IT" b="0" dirty="0" smtClean="0">
                <a:latin typeface="+mj-lt"/>
              </a:rPr>
              <a:t> 0;</a:t>
            </a:r>
            <a:endParaRPr lang="it-IT" b="0" baseline="-25000" dirty="0" smtClean="0">
              <a:latin typeface="+mj-lt"/>
            </a:endParaRPr>
          </a:p>
          <a:p>
            <a:r>
              <a:rPr lang="it-IT" sz="2400" b="0" baseline="-25000" dirty="0" smtClean="0">
                <a:latin typeface="+mj-lt"/>
              </a:rPr>
              <a:t> </a:t>
            </a:r>
            <a:r>
              <a:rPr lang="it-IT" sz="2400" b="0" dirty="0" smtClean="0">
                <a:latin typeface="+mj-lt"/>
              </a:rPr>
              <a:t>                 </a:t>
            </a:r>
          </a:p>
        </p:txBody>
      </p:sp>
      <p:sp>
        <p:nvSpPr>
          <p:cNvPr id="116" name="Rettangolo 115"/>
          <p:cNvSpPr/>
          <p:nvPr/>
        </p:nvSpPr>
        <p:spPr>
          <a:xfrm>
            <a:off x="6096000" y="3505200"/>
            <a:ext cx="1564852" cy="461665"/>
          </a:xfrm>
          <a:prstGeom prst="rect">
            <a:avLst/>
          </a:prstGeom>
        </p:spPr>
        <p:txBody>
          <a:bodyPr wrap="none">
            <a:spAutoFit/>
          </a:bodyPr>
          <a:lstStyle/>
          <a:p>
            <a:r>
              <a:rPr lang="it-IT" b="0" dirty="0" smtClean="0">
                <a:latin typeface="+mj-lt"/>
              </a:rPr>
              <a:t> </a:t>
            </a:r>
            <a:r>
              <a:rPr lang="it-IT" b="0" dirty="0" smtClean="0">
                <a:latin typeface="+mj-lt"/>
                <a:sym typeface="Symbol"/>
              </a:rPr>
              <a:t>R</a:t>
            </a:r>
            <a:r>
              <a:rPr lang="it-IT" b="0" baseline="-25000" dirty="0" smtClean="0">
                <a:latin typeface="+mj-lt"/>
                <a:sym typeface="Symbol"/>
              </a:rPr>
              <a:t>out</a:t>
            </a:r>
            <a:r>
              <a:rPr lang="it-IT" b="0" dirty="0" smtClean="0">
                <a:latin typeface="+mj-lt"/>
                <a:sym typeface="Symbol"/>
              </a:rPr>
              <a:t>=50 </a:t>
            </a:r>
            <a:r>
              <a:rPr lang="el-GR" b="0" dirty="0" smtClean="0">
                <a:latin typeface="+mj-lt"/>
                <a:sym typeface="Symbol"/>
              </a:rPr>
              <a:t>Ω</a:t>
            </a:r>
            <a:endParaRPr lang="it-IT" b="0" dirty="0">
              <a:latin typeface="+mj-lt"/>
            </a:endParaRPr>
          </a:p>
        </p:txBody>
      </p:sp>
      <p:sp>
        <p:nvSpPr>
          <p:cNvPr id="117" name="CasellaDiTesto 116"/>
          <p:cNvSpPr txBox="1"/>
          <p:nvPr/>
        </p:nvSpPr>
        <p:spPr>
          <a:xfrm>
            <a:off x="3200400" y="2133600"/>
            <a:ext cx="990600" cy="461665"/>
          </a:xfrm>
          <a:prstGeom prst="rect">
            <a:avLst/>
          </a:prstGeom>
          <a:noFill/>
        </p:spPr>
        <p:txBody>
          <a:bodyPr wrap="square" rtlCol="0">
            <a:spAutoFit/>
          </a:bodyPr>
          <a:lstStyle/>
          <a:p>
            <a:r>
              <a:rPr lang="it-IT" dirty="0">
                <a:latin typeface="+mj-lt"/>
              </a:rPr>
              <a:t>I</a:t>
            </a:r>
            <a:r>
              <a:rPr lang="it-IT" b="1" baseline="-25000" dirty="0" smtClean="0">
                <a:latin typeface="+mj-lt"/>
              </a:rPr>
              <a:t>B</a:t>
            </a:r>
            <a:r>
              <a:rPr lang="it-IT" b="1" dirty="0" smtClean="0">
                <a:latin typeface="+mj-lt"/>
              </a:rPr>
              <a:t> </a:t>
            </a:r>
            <a:r>
              <a:rPr lang="it-IT" b="1" dirty="0" smtClean="0">
                <a:latin typeface="+mj-lt"/>
                <a:cs typeface="Times New Roman"/>
              </a:rPr>
              <a:t>&lt; I</a:t>
            </a:r>
            <a:r>
              <a:rPr lang="it-IT" b="1" baseline="-25000" dirty="0" smtClean="0">
                <a:latin typeface="+mj-lt"/>
              </a:rPr>
              <a:t>C</a:t>
            </a:r>
            <a:endParaRPr lang="it-IT" b="1" dirty="0">
              <a:latin typeface="+mj-lt"/>
            </a:endParaRPr>
          </a:p>
        </p:txBody>
      </p:sp>
      <p:sp>
        <p:nvSpPr>
          <p:cNvPr id="119" name="Rettangolo 118"/>
          <p:cNvSpPr/>
          <p:nvPr/>
        </p:nvSpPr>
        <p:spPr>
          <a:xfrm>
            <a:off x="1501619" y="2986385"/>
            <a:ext cx="1460656" cy="461665"/>
          </a:xfrm>
          <a:prstGeom prst="rect">
            <a:avLst/>
          </a:prstGeom>
        </p:spPr>
        <p:txBody>
          <a:bodyPr wrap="none">
            <a:spAutoFit/>
          </a:bodyPr>
          <a:lstStyle/>
          <a:p>
            <a:r>
              <a:rPr lang="it-IT" b="0" dirty="0" smtClean="0">
                <a:latin typeface="+mj-lt"/>
              </a:rPr>
              <a:t> </a:t>
            </a:r>
            <a:r>
              <a:rPr lang="it-IT" b="0" dirty="0" err="1" smtClean="0">
                <a:latin typeface="+mj-lt"/>
              </a:rPr>
              <a:t>R</a:t>
            </a:r>
            <a:r>
              <a:rPr lang="it-IT" b="0" baseline="-25000" dirty="0" err="1" smtClean="0">
                <a:latin typeface="+mj-lt"/>
              </a:rPr>
              <a:t>N</a:t>
            </a:r>
            <a:r>
              <a:rPr lang="it-IT" b="0" dirty="0" err="1" smtClean="0">
                <a:latin typeface="+mj-lt"/>
              </a:rPr>
              <a:t>~</a:t>
            </a:r>
            <a:r>
              <a:rPr lang="it-IT" b="0" dirty="0" smtClean="0">
                <a:latin typeface="+mj-lt"/>
              </a:rPr>
              <a:t> 1k</a:t>
            </a:r>
            <a:r>
              <a:rPr lang="el-GR" b="0" dirty="0" smtClean="0">
                <a:latin typeface="+mj-lt"/>
              </a:rPr>
              <a:t>Ω</a:t>
            </a:r>
            <a:r>
              <a:rPr lang="it-IT" b="0" dirty="0" smtClean="0">
                <a:latin typeface="+mj-lt"/>
              </a:rPr>
              <a:t>;</a:t>
            </a:r>
            <a:endParaRPr lang="en-GB" b="0" dirty="0">
              <a:latin typeface="+mj-lt"/>
            </a:endParaRPr>
          </a:p>
        </p:txBody>
      </p:sp>
      <p:sp>
        <p:nvSpPr>
          <p:cNvPr id="121" name="Titolo 1"/>
          <p:cNvSpPr txBox="1">
            <a:spLocks/>
          </p:cNvSpPr>
          <p:nvPr/>
        </p:nvSpPr>
        <p:spPr>
          <a:xfrm>
            <a:off x="323528" y="188640"/>
            <a:ext cx="8208912" cy="809769"/>
          </a:xfrm>
          <a:prstGeom prst="rect">
            <a:avLst/>
          </a:prstGeom>
        </p:spPr>
        <p:txBody>
          <a:bodyPr bIns="91440" anchor="b" anchorCtr="0">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it-IT" sz="4000" b="0" i="0" u="none" strike="noStrike" kern="1200" cap="none" spc="0" normalizeH="0" baseline="0" noProof="0" dirty="0">
              <a:ln>
                <a:noFill/>
              </a:ln>
              <a:solidFill>
                <a:schemeClr val="tx2"/>
              </a:solidFill>
              <a:effectLst/>
              <a:uLnTx/>
              <a:uFillTx/>
              <a:latin typeface="+mj-lt"/>
              <a:ea typeface="+mj-ea"/>
              <a:cs typeface="+mj-cs"/>
            </a:endParaRPr>
          </a:p>
        </p:txBody>
      </p:sp>
      <p:sp>
        <p:nvSpPr>
          <p:cNvPr id="123" name="Titolo 1"/>
          <p:cNvSpPr txBox="1">
            <a:spLocks/>
          </p:cNvSpPr>
          <p:nvPr/>
        </p:nvSpPr>
        <p:spPr>
          <a:xfrm>
            <a:off x="475928" y="341040"/>
            <a:ext cx="8208912" cy="809769"/>
          </a:xfrm>
          <a:prstGeom prst="rect">
            <a:avLst/>
          </a:prstGeom>
        </p:spPr>
        <p:txBody>
          <a:bodyPr bIns="91440" anchor="b" anchorCtr="0">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it-IT" sz="4000" b="0" i="0" u="none" strike="noStrike" kern="1200" cap="none" spc="0" normalizeH="0" baseline="0" noProof="0" dirty="0" smtClean="0">
                <a:ln>
                  <a:noFill/>
                </a:ln>
                <a:solidFill>
                  <a:schemeClr val="tx2"/>
                </a:solidFill>
                <a:effectLst/>
                <a:uLnTx/>
                <a:uFillTx/>
                <a:latin typeface="+mj-lt"/>
                <a:ea typeface="+mj-ea"/>
                <a:cs typeface="+mj-cs"/>
              </a:rPr>
              <a:t>SNSPD </a:t>
            </a:r>
            <a:r>
              <a:rPr kumimoji="0" lang="it-IT" sz="4000" b="0" i="0" u="none" strike="noStrike" kern="1200" cap="none" spc="0" normalizeH="0" baseline="0" noProof="0" dirty="0" err="1" smtClean="0">
                <a:ln>
                  <a:noFill/>
                </a:ln>
                <a:solidFill>
                  <a:schemeClr val="tx2"/>
                </a:solidFill>
                <a:effectLst/>
                <a:uLnTx/>
                <a:uFillTx/>
                <a:latin typeface="+mj-lt"/>
                <a:ea typeface="+mj-ea"/>
                <a:cs typeface="+mj-cs"/>
              </a:rPr>
              <a:t>working</a:t>
            </a:r>
            <a:r>
              <a:rPr kumimoji="0" lang="it-IT" sz="4000" b="0" i="0" u="none" strike="noStrike" kern="1200" cap="none" spc="0" normalizeH="0" noProof="0" dirty="0" smtClean="0">
                <a:ln>
                  <a:noFill/>
                </a:ln>
                <a:solidFill>
                  <a:schemeClr val="tx2"/>
                </a:solidFill>
                <a:effectLst/>
                <a:uLnTx/>
                <a:uFillTx/>
                <a:latin typeface="+mj-lt"/>
                <a:ea typeface="+mj-ea"/>
                <a:cs typeface="+mj-cs"/>
              </a:rPr>
              <a:t> </a:t>
            </a:r>
            <a:r>
              <a:rPr kumimoji="0" lang="it-IT" sz="4000" b="0" i="0" u="none" strike="noStrike" kern="1200" cap="none" spc="0" normalizeH="0" noProof="0" dirty="0" err="1" smtClean="0">
                <a:ln>
                  <a:noFill/>
                </a:ln>
                <a:solidFill>
                  <a:schemeClr val="tx2"/>
                </a:solidFill>
                <a:effectLst/>
                <a:uLnTx/>
                <a:uFillTx/>
                <a:latin typeface="+mj-lt"/>
                <a:ea typeface="+mj-ea"/>
                <a:cs typeface="+mj-cs"/>
              </a:rPr>
              <a:t>principle</a:t>
            </a:r>
            <a:endParaRPr kumimoji="0" lang="it-IT" sz="4000" b="0" i="0" u="none" strike="noStrike" kern="1200" cap="none" spc="0" normalizeH="0" baseline="0" noProof="0" dirty="0">
              <a:ln>
                <a:noFill/>
              </a:ln>
              <a:solidFill>
                <a:schemeClr val="tx2"/>
              </a:solidFill>
              <a:effectLst/>
              <a:uLnTx/>
              <a:uFillTx/>
              <a:latin typeface="+mj-lt"/>
              <a:ea typeface="+mj-ea"/>
              <a:cs typeface="+mj-cs"/>
            </a:endParaRPr>
          </a:p>
        </p:txBody>
      </p:sp>
      <p:sp>
        <p:nvSpPr>
          <p:cNvPr id="129" name="Figura a mano libera 74"/>
          <p:cNvSpPr>
            <a:spLocks/>
          </p:cNvSpPr>
          <p:nvPr/>
        </p:nvSpPr>
        <p:spPr bwMode="auto">
          <a:xfrm>
            <a:off x="7099261" y="4779678"/>
            <a:ext cx="671538" cy="685873"/>
          </a:xfrm>
          <a:custGeom>
            <a:avLst/>
            <a:gdLst>
              <a:gd name="T0" fmla="*/ 0 w 671512"/>
              <a:gd name="T1" fmla="*/ 0 h 685800"/>
              <a:gd name="T2" fmla="*/ 219075 w 671512"/>
              <a:gd name="T3" fmla="*/ 523875 h 685800"/>
              <a:gd name="T4" fmla="*/ 671512 w 671512"/>
              <a:gd name="T5" fmla="*/ 685800 h 685800"/>
              <a:gd name="T6" fmla="*/ 0 60000 65536"/>
              <a:gd name="T7" fmla="*/ 0 60000 65536"/>
              <a:gd name="T8" fmla="*/ 0 60000 65536"/>
              <a:gd name="T9" fmla="*/ 0 w 671512"/>
              <a:gd name="T10" fmla="*/ 0 h 685800"/>
              <a:gd name="T11" fmla="*/ 671512 w 671512"/>
              <a:gd name="T12" fmla="*/ 685800 h 685800"/>
            </a:gdLst>
            <a:ahLst/>
            <a:cxnLst>
              <a:cxn ang="T6">
                <a:pos x="T0" y="T1"/>
              </a:cxn>
              <a:cxn ang="T7">
                <a:pos x="T2" y="T3"/>
              </a:cxn>
              <a:cxn ang="T8">
                <a:pos x="T4" y="T5"/>
              </a:cxn>
            </a:cxnLst>
            <a:rect l="T9" t="T10" r="T11" b="T12"/>
            <a:pathLst>
              <a:path w="671512" h="685800">
                <a:moveTo>
                  <a:pt x="0" y="0"/>
                </a:moveTo>
                <a:cubicBezTo>
                  <a:pt x="53578" y="204787"/>
                  <a:pt x="107156" y="409575"/>
                  <a:pt x="219075" y="523875"/>
                </a:cubicBezTo>
                <a:cubicBezTo>
                  <a:pt x="330994" y="638175"/>
                  <a:pt x="501253" y="661987"/>
                  <a:pt x="671512" y="685800"/>
                </a:cubicBezTo>
              </a:path>
            </a:pathLst>
          </a:custGeom>
          <a:noFill/>
          <a:ln w="28575" cap="flat" cmpd="sng" algn="ctr">
            <a:solidFill>
              <a:schemeClr val="tx1"/>
            </a:solidFill>
            <a:prstDash val="solid"/>
            <a:round/>
            <a:headEnd type="none" w="med" len="med"/>
            <a:tailEnd type="none" w="med" len="med"/>
          </a:ln>
        </p:spPr>
        <p:txBody>
          <a:bodyPr wrap="none" anchor="ctr"/>
          <a:lstStyle/>
          <a:p>
            <a:endParaRPr lang="it-IT"/>
          </a:p>
        </p:txBody>
      </p:sp>
      <p:cxnSp>
        <p:nvCxnSpPr>
          <p:cNvPr id="131" name="Connettore 2 76"/>
          <p:cNvCxnSpPr>
            <a:cxnSpLocks noChangeShapeType="1"/>
          </p:cNvCxnSpPr>
          <p:nvPr/>
        </p:nvCxnSpPr>
        <p:spPr bwMode="auto">
          <a:xfrm flipV="1">
            <a:off x="6667896" y="4419600"/>
            <a:ext cx="0" cy="1440313"/>
          </a:xfrm>
          <a:prstGeom prst="straightConnector1">
            <a:avLst/>
          </a:prstGeom>
          <a:noFill/>
          <a:ln w="28575" algn="ctr">
            <a:solidFill>
              <a:schemeClr val="tx1"/>
            </a:solidFill>
            <a:round/>
            <a:headEnd/>
            <a:tailEnd type="arrow" w="med" len="med"/>
          </a:ln>
        </p:spPr>
      </p:cxnSp>
      <p:cxnSp>
        <p:nvCxnSpPr>
          <p:cNvPr id="132" name="Connettore 1 78"/>
          <p:cNvCxnSpPr>
            <a:cxnSpLocks noChangeShapeType="1"/>
          </p:cNvCxnSpPr>
          <p:nvPr/>
        </p:nvCxnSpPr>
        <p:spPr bwMode="auto">
          <a:xfrm flipV="1">
            <a:off x="7097937" y="4779678"/>
            <a:ext cx="0" cy="720156"/>
          </a:xfrm>
          <a:prstGeom prst="line">
            <a:avLst/>
          </a:prstGeom>
          <a:noFill/>
          <a:ln w="28575" algn="ctr">
            <a:solidFill>
              <a:schemeClr val="tx1"/>
            </a:solidFill>
            <a:round/>
            <a:headEnd/>
            <a:tailEnd/>
          </a:ln>
        </p:spPr>
      </p:cxnSp>
      <p:sp>
        <p:nvSpPr>
          <p:cNvPr id="137" name="CasellaDiTesto 83"/>
          <p:cNvSpPr txBox="1">
            <a:spLocks noChangeArrowheads="1"/>
          </p:cNvSpPr>
          <p:nvPr/>
        </p:nvSpPr>
        <p:spPr bwMode="auto">
          <a:xfrm>
            <a:off x="6332978" y="4267200"/>
            <a:ext cx="144022" cy="461665"/>
          </a:xfrm>
          <a:prstGeom prst="rect">
            <a:avLst/>
          </a:prstGeom>
          <a:noFill/>
          <a:ln w="9525">
            <a:noFill/>
            <a:miter lim="800000"/>
            <a:headEnd/>
            <a:tailEnd/>
          </a:ln>
        </p:spPr>
        <p:txBody>
          <a:bodyPr>
            <a:spAutoFit/>
          </a:bodyPr>
          <a:lstStyle/>
          <a:p>
            <a:pPr algn="ctr" eaLnBrk="1" hangingPunct="1"/>
            <a:r>
              <a:rPr lang="it-IT" altLang="en-US" dirty="0" smtClean="0"/>
              <a:t>V</a:t>
            </a:r>
            <a:endParaRPr lang="it-IT" altLang="en-US" dirty="0"/>
          </a:p>
        </p:txBody>
      </p:sp>
      <p:sp>
        <p:nvSpPr>
          <p:cNvPr id="139" name="CasellaDiTesto 85"/>
          <p:cNvSpPr txBox="1">
            <a:spLocks noChangeArrowheads="1"/>
          </p:cNvSpPr>
          <p:nvPr/>
        </p:nvSpPr>
        <p:spPr bwMode="auto">
          <a:xfrm>
            <a:off x="6629400" y="4881285"/>
            <a:ext cx="609600" cy="461665"/>
          </a:xfrm>
          <a:prstGeom prst="rect">
            <a:avLst/>
          </a:prstGeom>
          <a:noFill/>
          <a:ln w="9525">
            <a:noFill/>
            <a:miter lim="800000"/>
            <a:headEnd/>
            <a:tailEnd/>
          </a:ln>
        </p:spPr>
        <p:txBody>
          <a:bodyPr wrap="square">
            <a:spAutoFit/>
          </a:bodyPr>
          <a:lstStyle/>
          <a:p>
            <a:pPr algn="ctr" eaLnBrk="1" hangingPunct="1"/>
            <a:r>
              <a:rPr lang="el-GR" altLang="en-US" dirty="0" smtClean="0">
                <a:solidFill>
                  <a:srgbClr val="FF0000"/>
                </a:solidFill>
              </a:rPr>
              <a:t>τ</a:t>
            </a:r>
            <a:r>
              <a:rPr lang="it-IT" altLang="en-US" baseline="-25000" dirty="0" smtClean="0">
                <a:solidFill>
                  <a:srgbClr val="FF0000"/>
                </a:solidFill>
              </a:rPr>
              <a:t>r</a:t>
            </a:r>
            <a:endParaRPr lang="it-IT" altLang="en-US" dirty="0">
              <a:solidFill>
                <a:srgbClr val="FF0000"/>
              </a:solidFill>
            </a:endParaRPr>
          </a:p>
        </p:txBody>
      </p:sp>
      <p:sp>
        <p:nvSpPr>
          <p:cNvPr id="140" name="CasellaDiTesto 87"/>
          <p:cNvSpPr txBox="1">
            <a:spLocks noChangeArrowheads="1"/>
          </p:cNvSpPr>
          <p:nvPr/>
        </p:nvSpPr>
        <p:spPr bwMode="auto">
          <a:xfrm>
            <a:off x="7532025" y="5931929"/>
            <a:ext cx="1080163" cy="307810"/>
          </a:xfrm>
          <a:prstGeom prst="rect">
            <a:avLst/>
          </a:prstGeom>
          <a:noFill/>
          <a:ln w="9525">
            <a:noFill/>
            <a:miter lim="800000"/>
            <a:headEnd/>
            <a:tailEnd/>
          </a:ln>
        </p:spPr>
        <p:txBody>
          <a:bodyPr>
            <a:spAutoFit/>
          </a:bodyPr>
          <a:lstStyle/>
          <a:p>
            <a:pPr algn="ctr" eaLnBrk="1" hangingPunct="1"/>
            <a:r>
              <a:rPr lang="it-IT" altLang="en-US" sz="1400"/>
              <a:t>Time</a:t>
            </a:r>
          </a:p>
        </p:txBody>
      </p:sp>
      <p:cxnSp>
        <p:nvCxnSpPr>
          <p:cNvPr id="141" name="Connettore 2 99"/>
          <p:cNvCxnSpPr>
            <a:cxnSpLocks noChangeShapeType="1"/>
          </p:cNvCxnSpPr>
          <p:nvPr/>
        </p:nvCxnSpPr>
        <p:spPr bwMode="auto">
          <a:xfrm>
            <a:off x="6667501" y="5857875"/>
            <a:ext cx="1296987" cy="0"/>
          </a:xfrm>
          <a:prstGeom prst="straightConnector1">
            <a:avLst/>
          </a:prstGeom>
          <a:noFill/>
          <a:ln w="28575" algn="ctr">
            <a:solidFill>
              <a:schemeClr val="tx1"/>
            </a:solidFill>
            <a:round/>
            <a:headEnd/>
            <a:tailEnd type="arrow" w="med" len="med"/>
          </a:ln>
        </p:spPr>
      </p:cxnSp>
      <p:sp>
        <p:nvSpPr>
          <p:cNvPr id="142" name="CasellaDiTesto 85"/>
          <p:cNvSpPr txBox="1">
            <a:spLocks noChangeArrowheads="1"/>
          </p:cNvSpPr>
          <p:nvPr/>
        </p:nvSpPr>
        <p:spPr bwMode="auto">
          <a:xfrm>
            <a:off x="7315200" y="4800600"/>
            <a:ext cx="483447" cy="461665"/>
          </a:xfrm>
          <a:prstGeom prst="rect">
            <a:avLst/>
          </a:prstGeom>
          <a:noFill/>
          <a:ln w="9525">
            <a:noFill/>
            <a:miter lim="800000"/>
            <a:headEnd/>
            <a:tailEnd/>
          </a:ln>
        </p:spPr>
        <p:txBody>
          <a:bodyPr wrap="square">
            <a:spAutoFit/>
          </a:bodyPr>
          <a:lstStyle/>
          <a:p>
            <a:pPr algn="ctr" eaLnBrk="1" hangingPunct="1"/>
            <a:r>
              <a:rPr lang="el-GR" altLang="en-US" dirty="0" smtClean="0">
                <a:solidFill>
                  <a:srgbClr val="FF0000"/>
                </a:solidFill>
              </a:rPr>
              <a:t>τ</a:t>
            </a:r>
            <a:r>
              <a:rPr lang="it-IT" altLang="en-US" baseline="-25000" dirty="0" smtClean="0">
                <a:solidFill>
                  <a:srgbClr val="FF0000"/>
                </a:solidFill>
              </a:rPr>
              <a:t>f</a:t>
            </a:r>
            <a:endParaRPr lang="it-IT" altLang="en-US" dirty="0">
              <a:solidFill>
                <a:srgbClr val="FF0000"/>
              </a:solidFill>
            </a:endParaRPr>
          </a:p>
        </p:txBody>
      </p:sp>
      <p:grpSp>
        <p:nvGrpSpPr>
          <p:cNvPr id="75" name="Gruppo 147"/>
          <p:cNvGrpSpPr/>
          <p:nvPr/>
        </p:nvGrpSpPr>
        <p:grpSpPr>
          <a:xfrm>
            <a:off x="304800" y="4114800"/>
            <a:ext cx="2122539" cy="819210"/>
            <a:chOff x="3576915" y="5562600"/>
            <a:chExt cx="2122539" cy="819210"/>
          </a:xfrm>
        </p:grpSpPr>
        <p:sp>
          <p:nvSpPr>
            <p:cNvPr id="143" name="CasellaDiTesto 85"/>
            <p:cNvSpPr txBox="1">
              <a:spLocks noChangeArrowheads="1"/>
            </p:cNvSpPr>
            <p:nvPr/>
          </p:nvSpPr>
          <p:spPr bwMode="auto">
            <a:xfrm>
              <a:off x="3576915" y="5795685"/>
              <a:ext cx="1080235" cy="400110"/>
            </a:xfrm>
            <a:prstGeom prst="rect">
              <a:avLst/>
            </a:prstGeom>
            <a:noFill/>
            <a:ln w="9525">
              <a:noFill/>
              <a:miter lim="800000"/>
              <a:headEnd/>
              <a:tailEnd/>
            </a:ln>
          </p:spPr>
          <p:txBody>
            <a:bodyPr>
              <a:spAutoFit/>
            </a:bodyPr>
            <a:lstStyle/>
            <a:p>
              <a:pPr algn="ctr" eaLnBrk="1" hangingPunct="1"/>
              <a:r>
                <a:rPr lang="el-GR" altLang="en-US" sz="2000" b="0" dirty="0" smtClean="0">
                  <a:solidFill>
                    <a:srgbClr val="FF0000"/>
                  </a:solidFill>
                </a:rPr>
                <a:t>τ</a:t>
              </a:r>
              <a:r>
                <a:rPr lang="it-IT" altLang="en-US" sz="2000" b="0" baseline="-25000" dirty="0" smtClean="0">
                  <a:solidFill>
                    <a:srgbClr val="FF0000"/>
                  </a:solidFill>
                </a:rPr>
                <a:t>r</a:t>
              </a:r>
              <a:r>
                <a:rPr lang="it-IT" altLang="en-US" sz="2000" b="0" dirty="0" smtClean="0">
                  <a:solidFill>
                    <a:srgbClr val="FF0000"/>
                  </a:solidFill>
                </a:rPr>
                <a:t> =</a:t>
              </a:r>
              <a:endParaRPr lang="it-IT" altLang="en-US" sz="2000" b="0" dirty="0">
                <a:solidFill>
                  <a:srgbClr val="FF0000"/>
                </a:solidFill>
              </a:endParaRPr>
            </a:p>
          </p:txBody>
        </p:sp>
        <p:sp>
          <p:nvSpPr>
            <p:cNvPr id="144" name="Rettangolo 143"/>
            <p:cNvSpPr/>
            <p:nvPr/>
          </p:nvSpPr>
          <p:spPr>
            <a:xfrm>
              <a:off x="4827050" y="5562600"/>
              <a:ext cx="426720" cy="400110"/>
            </a:xfrm>
            <a:prstGeom prst="rect">
              <a:avLst/>
            </a:prstGeom>
          </p:spPr>
          <p:txBody>
            <a:bodyPr wrap="none">
              <a:spAutoFit/>
            </a:bodyPr>
            <a:lstStyle/>
            <a:p>
              <a:pPr algn="ctr" eaLnBrk="1" hangingPunct="1"/>
              <a:r>
                <a:rPr lang="it-IT" altLang="en-US" sz="2000" b="0" dirty="0" err="1" smtClean="0">
                  <a:solidFill>
                    <a:srgbClr val="FF0000"/>
                  </a:solidFill>
                </a:rPr>
                <a:t>L</a:t>
              </a:r>
              <a:r>
                <a:rPr lang="it-IT" altLang="en-US" sz="2000" b="0" baseline="-25000" dirty="0" err="1" smtClean="0">
                  <a:solidFill>
                    <a:srgbClr val="FF0000"/>
                  </a:solidFill>
                </a:rPr>
                <a:t>k</a:t>
              </a:r>
              <a:endParaRPr lang="it-IT" altLang="en-US" sz="2000" b="0" dirty="0">
                <a:solidFill>
                  <a:srgbClr val="FF0000"/>
                </a:solidFill>
              </a:endParaRPr>
            </a:p>
          </p:txBody>
        </p:sp>
        <p:cxnSp>
          <p:nvCxnSpPr>
            <p:cNvPr id="146" name="Connettore 1 145"/>
            <p:cNvCxnSpPr/>
            <p:nvPr/>
          </p:nvCxnSpPr>
          <p:spPr>
            <a:xfrm>
              <a:off x="4419600" y="6042660"/>
              <a:ext cx="11880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147" name="Rettangolo 146"/>
            <p:cNvSpPr/>
            <p:nvPr/>
          </p:nvSpPr>
          <p:spPr>
            <a:xfrm>
              <a:off x="4442379" y="5981700"/>
              <a:ext cx="1257075" cy="400110"/>
            </a:xfrm>
            <a:prstGeom prst="rect">
              <a:avLst/>
            </a:prstGeom>
          </p:spPr>
          <p:txBody>
            <a:bodyPr wrap="none">
              <a:spAutoFit/>
            </a:bodyPr>
            <a:lstStyle/>
            <a:p>
              <a:pPr algn="ctr" eaLnBrk="1" hangingPunct="1"/>
              <a:r>
                <a:rPr lang="it-IT" altLang="en-US" sz="2000" b="0" dirty="0" smtClean="0">
                  <a:solidFill>
                    <a:srgbClr val="FF0000"/>
                  </a:solidFill>
                </a:rPr>
                <a:t>50 </a:t>
              </a:r>
              <a:r>
                <a:rPr lang="el-GR" altLang="en-US" sz="2000" b="0" dirty="0" smtClean="0">
                  <a:solidFill>
                    <a:srgbClr val="FF0000"/>
                  </a:solidFill>
                </a:rPr>
                <a:t>Ω</a:t>
              </a:r>
              <a:r>
                <a:rPr lang="it-IT" altLang="en-US" sz="2000" b="0" dirty="0" smtClean="0">
                  <a:solidFill>
                    <a:srgbClr val="FF0000"/>
                  </a:solidFill>
                </a:rPr>
                <a:t> + </a:t>
              </a:r>
              <a:r>
                <a:rPr lang="it-IT" altLang="en-US" sz="2000" b="0" dirty="0" err="1" smtClean="0">
                  <a:solidFill>
                    <a:srgbClr val="FF0000"/>
                  </a:solidFill>
                </a:rPr>
                <a:t>R</a:t>
              </a:r>
              <a:r>
                <a:rPr lang="it-IT" altLang="en-US" sz="2000" b="0" baseline="-25000" dirty="0" err="1" smtClean="0">
                  <a:solidFill>
                    <a:srgbClr val="FF0000"/>
                  </a:solidFill>
                </a:rPr>
                <a:t>n</a:t>
              </a:r>
              <a:endParaRPr lang="it-IT" altLang="en-US" sz="2000" b="0" dirty="0">
                <a:solidFill>
                  <a:srgbClr val="FF0000"/>
                </a:solidFill>
              </a:endParaRPr>
            </a:p>
          </p:txBody>
        </p:sp>
      </p:grpSp>
      <p:grpSp>
        <p:nvGrpSpPr>
          <p:cNvPr id="86" name="Gruppo 148"/>
          <p:cNvGrpSpPr/>
          <p:nvPr/>
        </p:nvGrpSpPr>
        <p:grpSpPr>
          <a:xfrm>
            <a:off x="304800" y="4986635"/>
            <a:ext cx="1515732" cy="819210"/>
            <a:chOff x="3576915" y="5562600"/>
            <a:chExt cx="1515732" cy="819210"/>
          </a:xfrm>
        </p:grpSpPr>
        <p:sp>
          <p:nvSpPr>
            <p:cNvPr id="150" name="CasellaDiTesto 85"/>
            <p:cNvSpPr txBox="1">
              <a:spLocks noChangeArrowheads="1"/>
            </p:cNvSpPr>
            <p:nvPr/>
          </p:nvSpPr>
          <p:spPr bwMode="auto">
            <a:xfrm>
              <a:off x="3576915" y="5795685"/>
              <a:ext cx="1080235" cy="400110"/>
            </a:xfrm>
            <a:prstGeom prst="rect">
              <a:avLst/>
            </a:prstGeom>
            <a:noFill/>
            <a:ln w="9525">
              <a:noFill/>
              <a:miter lim="800000"/>
              <a:headEnd/>
              <a:tailEnd/>
            </a:ln>
          </p:spPr>
          <p:txBody>
            <a:bodyPr>
              <a:spAutoFit/>
            </a:bodyPr>
            <a:lstStyle/>
            <a:p>
              <a:pPr algn="ctr" eaLnBrk="1" hangingPunct="1"/>
              <a:r>
                <a:rPr lang="el-GR" altLang="en-US" sz="2000" b="0" dirty="0" smtClean="0">
                  <a:solidFill>
                    <a:srgbClr val="FF0000"/>
                  </a:solidFill>
                </a:rPr>
                <a:t>τ</a:t>
              </a:r>
              <a:r>
                <a:rPr lang="it-IT" altLang="en-US" sz="2000" b="0" baseline="-25000" dirty="0" smtClean="0">
                  <a:solidFill>
                    <a:srgbClr val="FF0000"/>
                  </a:solidFill>
                </a:rPr>
                <a:t>r</a:t>
              </a:r>
              <a:r>
                <a:rPr lang="it-IT" altLang="en-US" sz="2000" b="0" dirty="0" smtClean="0">
                  <a:solidFill>
                    <a:srgbClr val="FF0000"/>
                  </a:solidFill>
                </a:rPr>
                <a:t> =</a:t>
              </a:r>
              <a:endParaRPr lang="it-IT" altLang="en-US" sz="2000" b="0" dirty="0">
                <a:solidFill>
                  <a:srgbClr val="FF0000"/>
                </a:solidFill>
              </a:endParaRPr>
            </a:p>
          </p:txBody>
        </p:sp>
        <p:sp>
          <p:nvSpPr>
            <p:cNvPr id="151" name="Rettangolo 150"/>
            <p:cNvSpPr/>
            <p:nvPr/>
          </p:nvSpPr>
          <p:spPr>
            <a:xfrm>
              <a:off x="4517765" y="5562600"/>
              <a:ext cx="426720" cy="400110"/>
            </a:xfrm>
            <a:prstGeom prst="rect">
              <a:avLst/>
            </a:prstGeom>
          </p:spPr>
          <p:txBody>
            <a:bodyPr wrap="none">
              <a:spAutoFit/>
            </a:bodyPr>
            <a:lstStyle/>
            <a:p>
              <a:pPr algn="ctr" eaLnBrk="1" hangingPunct="1"/>
              <a:r>
                <a:rPr lang="it-IT" altLang="en-US" sz="2000" b="0" dirty="0" err="1" smtClean="0">
                  <a:solidFill>
                    <a:srgbClr val="FF0000"/>
                  </a:solidFill>
                </a:rPr>
                <a:t>L</a:t>
              </a:r>
              <a:r>
                <a:rPr lang="it-IT" altLang="en-US" sz="2000" b="0" baseline="-25000" dirty="0" err="1" smtClean="0">
                  <a:solidFill>
                    <a:srgbClr val="FF0000"/>
                  </a:solidFill>
                </a:rPr>
                <a:t>k</a:t>
              </a:r>
              <a:endParaRPr lang="it-IT" altLang="en-US" sz="2000" b="0" dirty="0">
                <a:solidFill>
                  <a:srgbClr val="FF0000"/>
                </a:solidFill>
              </a:endParaRPr>
            </a:p>
          </p:txBody>
        </p:sp>
        <p:cxnSp>
          <p:nvCxnSpPr>
            <p:cNvPr id="152" name="Connettore 1 151"/>
            <p:cNvCxnSpPr/>
            <p:nvPr/>
          </p:nvCxnSpPr>
          <p:spPr>
            <a:xfrm>
              <a:off x="4419600" y="6042660"/>
              <a:ext cx="6120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153" name="Rettangolo 152"/>
            <p:cNvSpPr/>
            <p:nvPr/>
          </p:nvSpPr>
          <p:spPr>
            <a:xfrm>
              <a:off x="4390211" y="5981700"/>
              <a:ext cx="702436" cy="400110"/>
            </a:xfrm>
            <a:prstGeom prst="rect">
              <a:avLst/>
            </a:prstGeom>
          </p:spPr>
          <p:txBody>
            <a:bodyPr wrap="none">
              <a:spAutoFit/>
            </a:bodyPr>
            <a:lstStyle/>
            <a:p>
              <a:pPr algn="ctr" eaLnBrk="1" hangingPunct="1"/>
              <a:r>
                <a:rPr lang="it-IT" altLang="en-US" sz="2000" b="0" dirty="0" smtClean="0">
                  <a:solidFill>
                    <a:srgbClr val="FF0000"/>
                  </a:solidFill>
                </a:rPr>
                <a:t>50 </a:t>
              </a:r>
              <a:r>
                <a:rPr lang="el-GR" altLang="en-US" sz="2000" b="0" dirty="0" smtClean="0">
                  <a:solidFill>
                    <a:srgbClr val="FF0000"/>
                  </a:solidFill>
                </a:rPr>
                <a:t>Ω</a:t>
              </a:r>
              <a:endParaRPr lang="it-IT" altLang="en-US" sz="2000" b="0" dirty="0">
                <a:solidFill>
                  <a:srgbClr val="FF0000"/>
                </a:solidFill>
              </a:endParaRPr>
            </a:p>
          </p:txBody>
        </p:sp>
      </p:grpSp>
      <p:sp>
        <p:nvSpPr>
          <p:cNvPr id="134" name="CasellaDiTesto 133"/>
          <p:cNvSpPr txBox="1"/>
          <p:nvPr/>
        </p:nvSpPr>
        <p:spPr>
          <a:xfrm>
            <a:off x="2555776" y="4869160"/>
            <a:ext cx="1584176" cy="523220"/>
          </a:xfrm>
          <a:prstGeom prst="rect">
            <a:avLst/>
          </a:prstGeom>
          <a:noFill/>
        </p:spPr>
        <p:txBody>
          <a:bodyPr wrap="square" rtlCol="0">
            <a:spAutoFit/>
          </a:bodyPr>
          <a:lstStyle/>
          <a:p>
            <a:r>
              <a:rPr lang="it-IT" sz="2800" b="1" dirty="0"/>
              <a:t>T</a:t>
            </a:r>
            <a:r>
              <a:rPr lang="it-IT" sz="2800" b="1" dirty="0">
                <a:cs typeface="Times New Roman"/>
              </a:rPr>
              <a:t>&lt;&lt;T</a:t>
            </a:r>
            <a:r>
              <a:rPr lang="it-IT" sz="2800" b="1" baseline="-25000" dirty="0"/>
              <a:t>C</a:t>
            </a:r>
            <a:endParaRPr lang="it-IT" sz="2800" b="1" dirty="0"/>
          </a:p>
        </p:txBody>
      </p:sp>
      <p:grpSp>
        <p:nvGrpSpPr>
          <p:cNvPr id="7" name="Group 528"/>
          <p:cNvGrpSpPr/>
          <p:nvPr/>
        </p:nvGrpSpPr>
        <p:grpSpPr>
          <a:xfrm>
            <a:off x="4240532" y="3496825"/>
            <a:ext cx="498067" cy="495671"/>
            <a:chOff x="6750402" y="2060848"/>
            <a:chExt cx="498067" cy="495671"/>
          </a:xfrm>
          <a:scene3d>
            <a:camera prst="orthographicFront">
              <a:rot lat="0" lon="10800000" rev="0"/>
            </a:camera>
            <a:lightRig rig="threePt" dir="t"/>
          </a:scene3d>
        </p:grpSpPr>
        <p:grpSp>
          <p:nvGrpSpPr>
            <p:cNvPr id="12" name="Group 117"/>
            <p:cNvGrpSpPr>
              <a:grpSpLocks/>
            </p:cNvGrpSpPr>
            <p:nvPr/>
          </p:nvGrpSpPr>
          <p:grpSpPr bwMode="auto">
            <a:xfrm flipH="1">
              <a:off x="6910075" y="2060848"/>
              <a:ext cx="338394" cy="482491"/>
              <a:chOff x="6720436" y="1597756"/>
              <a:chExt cx="483456" cy="689435"/>
            </a:xfrm>
          </p:grpSpPr>
          <p:grpSp>
            <p:nvGrpSpPr>
              <p:cNvPr id="33" name="Group 116"/>
              <p:cNvGrpSpPr>
                <a:grpSpLocks/>
              </p:cNvGrpSpPr>
              <p:nvPr/>
            </p:nvGrpSpPr>
            <p:grpSpPr bwMode="auto">
              <a:xfrm>
                <a:off x="6720436" y="1597756"/>
                <a:ext cx="303121" cy="300025"/>
                <a:chOff x="6720428" y="1597755"/>
                <a:chExt cx="303121" cy="300025"/>
              </a:xfrm>
            </p:grpSpPr>
            <p:grpSp>
              <p:nvGrpSpPr>
                <p:cNvPr id="35" name="Group 19"/>
                <p:cNvGrpSpPr>
                  <a:grpSpLocks/>
                </p:cNvGrpSpPr>
                <p:nvPr/>
              </p:nvGrpSpPr>
              <p:grpSpPr bwMode="auto">
                <a:xfrm rot="2912505">
                  <a:off x="6911994" y="1786225"/>
                  <a:ext cx="99229" cy="123881"/>
                  <a:chOff x="355" y="2860"/>
                  <a:chExt cx="1106" cy="625"/>
                </a:xfrm>
              </p:grpSpPr>
              <p:sp>
                <p:nvSpPr>
                  <p:cNvPr id="96" name="Freeform 20"/>
                  <p:cNvSpPr>
                    <a:spLocks/>
                  </p:cNvSpPr>
                  <p:nvPr/>
                </p:nvSpPr>
                <p:spPr bwMode="auto">
                  <a:xfrm>
                    <a:off x="355" y="2860"/>
                    <a:ext cx="569" cy="335"/>
                  </a:xfrm>
                  <a:custGeom>
                    <a:avLst/>
                    <a:gdLst>
                      <a:gd name="T0" fmla="*/ 0 w 569"/>
                      <a:gd name="T1" fmla="*/ 0 h 335"/>
                      <a:gd name="T2" fmla="*/ 301 w 569"/>
                      <a:gd name="T3" fmla="*/ 60 h 335"/>
                      <a:gd name="T4" fmla="*/ 569 w 569"/>
                      <a:gd name="T5" fmla="*/ 335 h 335"/>
                      <a:gd name="T6" fmla="*/ 0 60000 65536"/>
                      <a:gd name="T7" fmla="*/ 0 60000 65536"/>
                      <a:gd name="T8" fmla="*/ 0 60000 65536"/>
                      <a:gd name="T9" fmla="*/ 0 w 569"/>
                      <a:gd name="T10" fmla="*/ 0 h 335"/>
                      <a:gd name="T11" fmla="*/ 569 w 569"/>
                      <a:gd name="T12" fmla="*/ 335 h 335"/>
                    </a:gdLst>
                    <a:ahLst/>
                    <a:cxnLst>
                      <a:cxn ang="T6">
                        <a:pos x="T0" y="T1"/>
                      </a:cxn>
                      <a:cxn ang="T7">
                        <a:pos x="T2" y="T3"/>
                      </a:cxn>
                      <a:cxn ang="T8">
                        <a:pos x="T4" y="T5"/>
                      </a:cxn>
                    </a:cxnLst>
                    <a:rect l="T9" t="T10" r="T11" b="T12"/>
                    <a:pathLst>
                      <a:path w="569" h="335">
                        <a:moveTo>
                          <a:pt x="0" y="0"/>
                        </a:moveTo>
                        <a:cubicBezTo>
                          <a:pt x="103" y="2"/>
                          <a:pt x="206" y="4"/>
                          <a:pt x="301" y="60"/>
                        </a:cubicBezTo>
                        <a:cubicBezTo>
                          <a:pt x="396" y="116"/>
                          <a:pt x="482" y="225"/>
                          <a:pt x="569" y="335"/>
                        </a:cubicBezTo>
                      </a:path>
                    </a:pathLst>
                  </a:custGeom>
                  <a:noFill/>
                  <a:ln w="28575">
                    <a:solidFill>
                      <a:srgbClr val="FF0000"/>
                    </a:solidFill>
                    <a:round/>
                    <a:headEnd/>
                    <a:tailEnd/>
                  </a:ln>
                </p:spPr>
                <p:txBody>
                  <a:bodyPr/>
                  <a:lstStyle/>
                  <a:p>
                    <a:endParaRPr lang="en-US"/>
                  </a:p>
                </p:txBody>
              </p:sp>
              <p:sp>
                <p:nvSpPr>
                  <p:cNvPr id="97" name="Freeform 21"/>
                  <p:cNvSpPr>
                    <a:spLocks/>
                  </p:cNvSpPr>
                  <p:nvPr/>
                </p:nvSpPr>
                <p:spPr bwMode="auto">
                  <a:xfrm flipH="1" flipV="1">
                    <a:off x="892" y="3150"/>
                    <a:ext cx="569" cy="335"/>
                  </a:xfrm>
                  <a:custGeom>
                    <a:avLst/>
                    <a:gdLst>
                      <a:gd name="T0" fmla="*/ 0 w 569"/>
                      <a:gd name="T1" fmla="*/ 0 h 335"/>
                      <a:gd name="T2" fmla="*/ 301 w 569"/>
                      <a:gd name="T3" fmla="*/ 60 h 335"/>
                      <a:gd name="T4" fmla="*/ 569 w 569"/>
                      <a:gd name="T5" fmla="*/ 335 h 335"/>
                      <a:gd name="T6" fmla="*/ 0 60000 65536"/>
                      <a:gd name="T7" fmla="*/ 0 60000 65536"/>
                      <a:gd name="T8" fmla="*/ 0 60000 65536"/>
                      <a:gd name="T9" fmla="*/ 0 w 569"/>
                      <a:gd name="T10" fmla="*/ 0 h 335"/>
                      <a:gd name="T11" fmla="*/ 569 w 569"/>
                      <a:gd name="T12" fmla="*/ 335 h 335"/>
                    </a:gdLst>
                    <a:ahLst/>
                    <a:cxnLst>
                      <a:cxn ang="T6">
                        <a:pos x="T0" y="T1"/>
                      </a:cxn>
                      <a:cxn ang="T7">
                        <a:pos x="T2" y="T3"/>
                      </a:cxn>
                      <a:cxn ang="T8">
                        <a:pos x="T4" y="T5"/>
                      </a:cxn>
                    </a:cxnLst>
                    <a:rect l="T9" t="T10" r="T11" b="T12"/>
                    <a:pathLst>
                      <a:path w="569" h="335">
                        <a:moveTo>
                          <a:pt x="0" y="0"/>
                        </a:moveTo>
                        <a:cubicBezTo>
                          <a:pt x="103" y="2"/>
                          <a:pt x="206" y="4"/>
                          <a:pt x="301" y="60"/>
                        </a:cubicBezTo>
                        <a:cubicBezTo>
                          <a:pt x="396" y="116"/>
                          <a:pt x="482" y="225"/>
                          <a:pt x="569" y="335"/>
                        </a:cubicBezTo>
                      </a:path>
                    </a:pathLst>
                  </a:custGeom>
                  <a:noFill/>
                  <a:ln w="28575">
                    <a:solidFill>
                      <a:srgbClr val="FF0000"/>
                    </a:solidFill>
                    <a:round/>
                    <a:headEnd/>
                    <a:tailEnd/>
                  </a:ln>
                </p:spPr>
                <p:txBody>
                  <a:bodyPr/>
                  <a:lstStyle/>
                  <a:p>
                    <a:endParaRPr lang="en-US"/>
                  </a:p>
                </p:txBody>
              </p:sp>
            </p:grpSp>
            <p:grpSp>
              <p:nvGrpSpPr>
                <p:cNvPr id="51" name="Group 81"/>
                <p:cNvGrpSpPr>
                  <a:grpSpLocks/>
                </p:cNvGrpSpPr>
                <p:nvPr/>
              </p:nvGrpSpPr>
              <p:grpSpPr bwMode="auto">
                <a:xfrm rot="2912505" flipH="1">
                  <a:off x="6852594" y="1718987"/>
                  <a:ext cx="99229" cy="123881"/>
                  <a:chOff x="355" y="2860"/>
                  <a:chExt cx="1106" cy="625"/>
                </a:xfrm>
              </p:grpSpPr>
              <p:sp>
                <p:nvSpPr>
                  <p:cNvPr id="94" name="Freeform 23"/>
                  <p:cNvSpPr>
                    <a:spLocks/>
                  </p:cNvSpPr>
                  <p:nvPr/>
                </p:nvSpPr>
                <p:spPr bwMode="auto">
                  <a:xfrm>
                    <a:off x="355" y="2860"/>
                    <a:ext cx="569" cy="335"/>
                  </a:xfrm>
                  <a:custGeom>
                    <a:avLst/>
                    <a:gdLst>
                      <a:gd name="T0" fmla="*/ 0 w 569"/>
                      <a:gd name="T1" fmla="*/ 0 h 335"/>
                      <a:gd name="T2" fmla="*/ 301 w 569"/>
                      <a:gd name="T3" fmla="*/ 60 h 335"/>
                      <a:gd name="T4" fmla="*/ 569 w 569"/>
                      <a:gd name="T5" fmla="*/ 335 h 335"/>
                      <a:gd name="T6" fmla="*/ 0 60000 65536"/>
                      <a:gd name="T7" fmla="*/ 0 60000 65536"/>
                      <a:gd name="T8" fmla="*/ 0 60000 65536"/>
                      <a:gd name="T9" fmla="*/ 0 w 569"/>
                      <a:gd name="T10" fmla="*/ 0 h 335"/>
                      <a:gd name="T11" fmla="*/ 569 w 569"/>
                      <a:gd name="T12" fmla="*/ 335 h 335"/>
                    </a:gdLst>
                    <a:ahLst/>
                    <a:cxnLst>
                      <a:cxn ang="T6">
                        <a:pos x="T0" y="T1"/>
                      </a:cxn>
                      <a:cxn ang="T7">
                        <a:pos x="T2" y="T3"/>
                      </a:cxn>
                      <a:cxn ang="T8">
                        <a:pos x="T4" y="T5"/>
                      </a:cxn>
                    </a:cxnLst>
                    <a:rect l="T9" t="T10" r="T11" b="T12"/>
                    <a:pathLst>
                      <a:path w="569" h="335">
                        <a:moveTo>
                          <a:pt x="0" y="0"/>
                        </a:moveTo>
                        <a:cubicBezTo>
                          <a:pt x="103" y="2"/>
                          <a:pt x="206" y="4"/>
                          <a:pt x="301" y="60"/>
                        </a:cubicBezTo>
                        <a:cubicBezTo>
                          <a:pt x="396" y="116"/>
                          <a:pt x="482" y="225"/>
                          <a:pt x="569" y="335"/>
                        </a:cubicBezTo>
                      </a:path>
                    </a:pathLst>
                  </a:custGeom>
                  <a:noFill/>
                  <a:ln w="28575">
                    <a:solidFill>
                      <a:srgbClr val="FF0000"/>
                    </a:solidFill>
                    <a:round/>
                    <a:headEnd/>
                    <a:tailEnd/>
                  </a:ln>
                </p:spPr>
                <p:txBody>
                  <a:bodyPr/>
                  <a:lstStyle/>
                  <a:p>
                    <a:endParaRPr lang="en-US"/>
                  </a:p>
                </p:txBody>
              </p:sp>
              <p:sp>
                <p:nvSpPr>
                  <p:cNvPr id="95" name="Freeform 24"/>
                  <p:cNvSpPr>
                    <a:spLocks/>
                  </p:cNvSpPr>
                  <p:nvPr/>
                </p:nvSpPr>
                <p:spPr bwMode="auto">
                  <a:xfrm flipH="1" flipV="1">
                    <a:off x="892" y="3150"/>
                    <a:ext cx="569" cy="335"/>
                  </a:xfrm>
                  <a:custGeom>
                    <a:avLst/>
                    <a:gdLst>
                      <a:gd name="T0" fmla="*/ 0 w 569"/>
                      <a:gd name="T1" fmla="*/ 0 h 335"/>
                      <a:gd name="T2" fmla="*/ 301 w 569"/>
                      <a:gd name="T3" fmla="*/ 60 h 335"/>
                      <a:gd name="T4" fmla="*/ 569 w 569"/>
                      <a:gd name="T5" fmla="*/ 335 h 335"/>
                      <a:gd name="T6" fmla="*/ 0 60000 65536"/>
                      <a:gd name="T7" fmla="*/ 0 60000 65536"/>
                      <a:gd name="T8" fmla="*/ 0 60000 65536"/>
                      <a:gd name="T9" fmla="*/ 0 w 569"/>
                      <a:gd name="T10" fmla="*/ 0 h 335"/>
                      <a:gd name="T11" fmla="*/ 569 w 569"/>
                      <a:gd name="T12" fmla="*/ 335 h 335"/>
                    </a:gdLst>
                    <a:ahLst/>
                    <a:cxnLst>
                      <a:cxn ang="T6">
                        <a:pos x="T0" y="T1"/>
                      </a:cxn>
                      <a:cxn ang="T7">
                        <a:pos x="T2" y="T3"/>
                      </a:cxn>
                      <a:cxn ang="T8">
                        <a:pos x="T4" y="T5"/>
                      </a:cxn>
                    </a:cxnLst>
                    <a:rect l="T9" t="T10" r="T11" b="T12"/>
                    <a:pathLst>
                      <a:path w="569" h="335">
                        <a:moveTo>
                          <a:pt x="0" y="0"/>
                        </a:moveTo>
                        <a:cubicBezTo>
                          <a:pt x="103" y="2"/>
                          <a:pt x="206" y="4"/>
                          <a:pt x="301" y="60"/>
                        </a:cubicBezTo>
                        <a:cubicBezTo>
                          <a:pt x="396" y="116"/>
                          <a:pt x="482" y="225"/>
                          <a:pt x="569" y="335"/>
                        </a:cubicBezTo>
                      </a:path>
                    </a:pathLst>
                  </a:custGeom>
                  <a:noFill/>
                  <a:ln w="28575">
                    <a:solidFill>
                      <a:srgbClr val="FF0000"/>
                    </a:solidFill>
                    <a:round/>
                    <a:headEnd/>
                    <a:tailEnd/>
                  </a:ln>
                </p:spPr>
                <p:txBody>
                  <a:bodyPr/>
                  <a:lstStyle/>
                  <a:p>
                    <a:endParaRPr lang="en-US"/>
                  </a:p>
                </p:txBody>
              </p:sp>
            </p:grpSp>
            <p:grpSp>
              <p:nvGrpSpPr>
                <p:cNvPr id="66" name="Group 25"/>
                <p:cNvGrpSpPr>
                  <a:grpSpLocks/>
                </p:cNvGrpSpPr>
                <p:nvPr/>
              </p:nvGrpSpPr>
              <p:grpSpPr bwMode="auto">
                <a:xfrm rot="2912505" flipH="1" flipV="1">
                  <a:off x="6792154" y="1652667"/>
                  <a:ext cx="99229" cy="123881"/>
                  <a:chOff x="355" y="2860"/>
                  <a:chExt cx="1106" cy="625"/>
                </a:xfrm>
              </p:grpSpPr>
              <p:sp>
                <p:nvSpPr>
                  <p:cNvPr id="92" name="Freeform 26"/>
                  <p:cNvSpPr>
                    <a:spLocks/>
                  </p:cNvSpPr>
                  <p:nvPr/>
                </p:nvSpPr>
                <p:spPr bwMode="auto">
                  <a:xfrm>
                    <a:off x="355" y="2860"/>
                    <a:ext cx="569" cy="335"/>
                  </a:xfrm>
                  <a:custGeom>
                    <a:avLst/>
                    <a:gdLst>
                      <a:gd name="T0" fmla="*/ 0 w 569"/>
                      <a:gd name="T1" fmla="*/ 0 h 335"/>
                      <a:gd name="T2" fmla="*/ 301 w 569"/>
                      <a:gd name="T3" fmla="*/ 60 h 335"/>
                      <a:gd name="T4" fmla="*/ 569 w 569"/>
                      <a:gd name="T5" fmla="*/ 335 h 335"/>
                      <a:gd name="T6" fmla="*/ 0 60000 65536"/>
                      <a:gd name="T7" fmla="*/ 0 60000 65536"/>
                      <a:gd name="T8" fmla="*/ 0 60000 65536"/>
                      <a:gd name="T9" fmla="*/ 0 w 569"/>
                      <a:gd name="T10" fmla="*/ 0 h 335"/>
                      <a:gd name="T11" fmla="*/ 569 w 569"/>
                      <a:gd name="T12" fmla="*/ 335 h 335"/>
                    </a:gdLst>
                    <a:ahLst/>
                    <a:cxnLst>
                      <a:cxn ang="T6">
                        <a:pos x="T0" y="T1"/>
                      </a:cxn>
                      <a:cxn ang="T7">
                        <a:pos x="T2" y="T3"/>
                      </a:cxn>
                      <a:cxn ang="T8">
                        <a:pos x="T4" y="T5"/>
                      </a:cxn>
                    </a:cxnLst>
                    <a:rect l="T9" t="T10" r="T11" b="T12"/>
                    <a:pathLst>
                      <a:path w="569" h="335">
                        <a:moveTo>
                          <a:pt x="0" y="0"/>
                        </a:moveTo>
                        <a:cubicBezTo>
                          <a:pt x="103" y="2"/>
                          <a:pt x="206" y="4"/>
                          <a:pt x="301" y="60"/>
                        </a:cubicBezTo>
                        <a:cubicBezTo>
                          <a:pt x="396" y="116"/>
                          <a:pt x="482" y="225"/>
                          <a:pt x="569" y="335"/>
                        </a:cubicBezTo>
                      </a:path>
                    </a:pathLst>
                  </a:custGeom>
                  <a:noFill/>
                  <a:ln w="28575">
                    <a:solidFill>
                      <a:srgbClr val="FF0000"/>
                    </a:solidFill>
                    <a:round/>
                    <a:headEnd/>
                    <a:tailEnd/>
                  </a:ln>
                </p:spPr>
                <p:txBody>
                  <a:bodyPr/>
                  <a:lstStyle/>
                  <a:p>
                    <a:endParaRPr lang="en-US"/>
                  </a:p>
                </p:txBody>
              </p:sp>
              <p:sp>
                <p:nvSpPr>
                  <p:cNvPr id="93" name="Freeform 27"/>
                  <p:cNvSpPr>
                    <a:spLocks/>
                  </p:cNvSpPr>
                  <p:nvPr/>
                </p:nvSpPr>
                <p:spPr bwMode="auto">
                  <a:xfrm flipH="1" flipV="1">
                    <a:off x="892" y="3150"/>
                    <a:ext cx="569" cy="335"/>
                  </a:xfrm>
                  <a:custGeom>
                    <a:avLst/>
                    <a:gdLst>
                      <a:gd name="T0" fmla="*/ 0 w 569"/>
                      <a:gd name="T1" fmla="*/ 0 h 335"/>
                      <a:gd name="T2" fmla="*/ 301 w 569"/>
                      <a:gd name="T3" fmla="*/ 60 h 335"/>
                      <a:gd name="T4" fmla="*/ 569 w 569"/>
                      <a:gd name="T5" fmla="*/ 335 h 335"/>
                      <a:gd name="T6" fmla="*/ 0 60000 65536"/>
                      <a:gd name="T7" fmla="*/ 0 60000 65536"/>
                      <a:gd name="T8" fmla="*/ 0 60000 65536"/>
                      <a:gd name="T9" fmla="*/ 0 w 569"/>
                      <a:gd name="T10" fmla="*/ 0 h 335"/>
                      <a:gd name="T11" fmla="*/ 569 w 569"/>
                      <a:gd name="T12" fmla="*/ 335 h 335"/>
                    </a:gdLst>
                    <a:ahLst/>
                    <a:cxnLst>
                      <a:cxn ang="T6">
                        <a:pos x="T0" y="T1"/>
                      </a:cxn>
                      <a:cxn ang="T7">
                        <a:pos x="T2" y="T3"/>
                      </a:cxn>
                      <a:cxn ang="T8">
                        <a:pos x="T4" y="T5"/>
                      </a:cxn>
                    </a:cxnLst>
                    <a:rect l="T9" t="T10" r="T11" b="T12"/>
                    <a:pathLst>
                      <a:path w="569" h="335">
                        <a:moveTo>
                          <a:pt x="0" y="0"/>
                        </a:moveTo>
                        <a:cubicBezTo>
                          <a:pt x="103" y="2"/>
                          <a:pt x="206" y="4"/>
                          <a:pt x="301" y="60"/>
                        </a:cubicBezTo>
                        <a:cubicBezTo>
                          <a:pt x="396" y="116"/>
                          <a:pt x="482" y="225"/>
                          <a:pt x="569" y="335"/>
                        </a:cubicBezTo>
                      </a:path>
                    </a:pathLst>
                  </a:custGeom>
                  <a:noFill/>
                  <a:ln w="28575">
                    <a:solidFill>
                      <a:srgbClr val="FF0000"/>
                    </a:solidFill>
                    <a:round/>
                    <a:headEnd/>
                    <a:tailEnd/>
                  </a:ln>
                </p:spPr>
                <p:txBody>
                  <a:bodyPr/>
                  <a:lstStyle/>
                  <a:p>
                    <a:endParaRPr lang="en-US"/>
                  </a:p>
                </p:txBody>
              </p:sp>
            </p:grpSp>
            <p:grpSp>
              <p:nvGrpSpPr>
                <p:cNvPr id="67" name="Group 28"/>
                <p:cNvGrpSpPr>
                  <a:grpSpLocks/>
                </p:cNvGrpSpPr>
                <p:nvPr/>
              </p:nvGrpSpPr>
              <p:grpSpPr bwMode="auto">
                <a:xfrm rot="2912505" flipH="1">
                  <a:off x="6732754" y="1585429"/>
                  <a:ext cx="99229" cy="123881"/>
                  <a:chOff x="355" y="2860"/>
                  <a:chExt cx="1106" cy="625"/>
                </a:xfrm>
              </p:grpSpPr>
              <p:sp>
                <p:nvSpPr>
                  <p:cNvPr id="90" name="Freeform 29"/>
                  <p:cNvSpPr>
                    <a:spLocks/>
                  </p:cNvSpPr>
                  <p:nvPr/>
                </p:nvSpPr>
                <p:spPr bwMode="auto">
                  <a:xfrm>
                    <a:off x="355" y="2860"/>
                    <a:ext cx="569" cy="335"/>
                  </a:xfrm>
                  <a:custGeom>
                    <a:avLst/>
                    <a:gdLst>
                      <a:gd name="T0" fmla="*/ 0 w 569"/>
                      <a:gd name="T1" fmla="*/ 0 h 335"/>
                      <a:gd name="T2" fmla="*/ 301 w 569"/>
                      <a:gd name="T3" fmla="*/ 60 h 335"/>
                      <a:gd name="T4" fmla="*/ 569 w 569"/>
                      <a:gd name="T5" fmla="*/ 335 h 335"/>
                      <a:gd name="T6" fmla="*/ 0 60000 65536"/>
                      <a:gd name="T7" fmla="*/ 0 60000 65536"/>
                      <a:gd name="T8" fmla="*/ 0 60000 65536"/>
                      <a:gd name="T9" fmla="*/ 0 w 569"/>
                      <a:gd name="T10" fmla="*/ 0 h 335"/>
                      <a:gd name="T11" fmla="*/ 569 w 569"/>
                      <a:gd name="T12" fmla="*/ 335 h 335"/>
                    </a:gdLst>
                    <a:ahLst/>
                    <a:cxnLst>
                      <a:cxn ang="T6">
                        <a:pos x="T0" y="T1"/>
                      </a:cxn>
                      <a:cxn ang="T7">
                        <a:pos x="T2" y="T3"/>
                      </a:cxn>
                      <a:cxn ang="T8">
                        <a:pos x="T4" y="T5"/>
                      </a:cxn>
                    </a:cxnLst>
                    <a:rect l="T9" t="T10" r="T11" b="T12"/>
                    <a:pathLst>
                      <a:path w="569" h="335">
                        <a:moveTo>
                          <a:pt x="0" y="0"/>
                        </a:moveTo>
                        <a:cubicBezTo>
                          <a:pt x="103" y="2"/>
                          <a:pt x="206" y="4"/>
                          <a:pt x="301" y="60"/>
                        </a:cubicBezTo>
                        <a:cubicBezTo>
                          <a:pt x="396" y="116"/>
                          <a:pt x="482" y="225"/>
                          <a:pt x="569" y="335"/>
                        </a:cubicBezTo>
                      </a:path>
                    </a:pathLst>
                  </a:custGeom>
                  <a:noFill/>
                  <a:ln w="28575">
                    <a:solidFill>
                      <a:srgbClr val="FF0000"/>
                    </a:solidFill>
                    <a:round/>
                    <a:headEnd/>
                    <a:tailEnd/>
                  </a:ln>
                </p:spPr>
                <p:txBody>
                  <a:bodyPr/>
                  <a:lstStyle/>
                  <a:p>
                    <a:endParaRPr lang="en-US"/>
                  </a:p>
                </p:txBody>
              </p:sp>
              <p:sp>
                <p:nvSpPr>
                  <p:cNvPr id="91" name="Freeform 30"/>
                  <p:cNvSpPr>
                    <a:spLocks/>
                  </p:cNvSpPr>
                  <p:nvPr/>
                </p:nvSpPr>
                <p:spPr bwMode="auto">
                  <a:xfrm flipH="1" flipV="1">
                    <a:off x="892" y="3150"/>
                    <a:ext cx="569" cy="335"/>
                  </a:xfrm>
                  <a:custGeom>
                    <a:avLst/>
                    <a:gdLst>
                      <a:gd name="T0" fmla="*/ 0 w 569"/>
                      <a:gd name="T1" fmla="*/ 0 h 335"/>
                      <a:gd name="T2" fmla="*/ 301 w 569"/>
                      <a:gd name="T3" fmla="*/ 60 h 335"/>
                      <a:gd name="T4" fmla="*/ 569 w 569"/>
                      <a:gd name="T5" fmla="*/ 335 h 335"/>
                      <a:gd name="T6" fmla="*/ 0 60000 65536"/>
                      <a:gd name="T7" fmla="*/ 0 60000 65536"/>
                      <a:gd name="T8" fmla="*/ 0 60000 65536"/>
                      <a:gd name="T9" fmla="*/ 0 w 569"/>
                      <a:gd name="T10" fmla="*/ 0 h 335"/>
                      <a:gd name="T11" fmla="*/ 569 w 569"/>
                      <a:gd name="T12" fmla="*/ 335 h 335"/>
                    </a:gdLst>
                    <a:ahLst/>
                    <a:cxnLst>
                      <a:cxn ang="T6">
                        <a:pos x="T0" y="T1"/>
                      </a:cxn>
                      <a:cxn ang="T7">
                        <a:pos x="T2" y="T3"/>
                      </a:cxn>
                      <a:cxn ang="T8">
                        <a:pos x="T4" y="T5"/>
                      </a:cxn>
                    </a:cxnLst>
                    <a:rect l="T9" t="T10" r="T11" b="T12"/>
                    <a:pathLst>
                      <a:path w="569" h="335">
                        <a:moveTo>
                          <a:pt x="0" y="0"/>
                        </a:moveTo>
                        <a:cubicBezTo>
                          <a:pt x="103" y="2"/>
                          <a:pt x="206" y="4"/>
                          <a:pt x="301" y="60"/>
                        </a:cubicBezTo>
                        <a:cubicBezTo>
                          <a:pt x="396" y="116"/>
                          <a:pt x="482" y="225"/>
                          <a:pt x="569" y="335"/>
                        </a:cubicBezTo>
                      </a:path>
                    </a:pathLst>
                  </a:custGeom>
                  <a:noFill/>
                  <a:ln w="28575">
                    <a:solidFill>
                      <a:srgbClr val="FF0000"/>
                    </a:solidFill>
                    <a:round/>
                    <a:headEnd/>
                    <a:tailEnd/>
                  </a:ln>
                </p:spPr>
                <p:txBody>
                  <a:bodyPr/>
                  <a:lstStyle/>
                  <a:p>
                    <a:endParaRPr lang="en-US"/>
                  </a:p>
                </p:txBody>
              </p:sp>
            </p:grpSp>
          </p:grpSp>
          <p:grpSp>
            <p:nvGrpSpPr>
              <p:cNvPr id="69" name="Group 31"/>
              <p:cNvGrpSpPr>
                <a:grpSpLocks/>
              </p:cNvGrpSpPr>
              <p:nvPr/>
            </p:nvGrpSpPr>
            <p:grpSpPr bwMode="auto">
              <a:xfrm rot="2996585" flipH="1">
                <a:off x="6912160" y="1995460"/>
                <a:ext cx="458195" cy="125268"/>
                <a:chOff x="355" y="2855"/>
                <a:chExt cx="5107" cy="632"/>
              </a:xfrm>
            </p:grpSpPr>
            <p:grpSp>
              <p:nvGrpSpPr>
                <p:cNvPr id="70" name="Group 32"/>
                <p:cNvGrpSpPr>
                  <a:grpSpLocks/>
                </p:cNvGrpSpPr>
                <p:nvPr/>
              </p:nvGrpSpPr>
              <p:grpSpPr bwMode="auto">
                <a:xfrm>
                  <a:off x="355" y="2860"/>
                  <a:ext cx="1106" cy="625"/>
                  <a:chOff x="355" y="2860"/>
                  <a:chExt cx="1106" cy="625"/>
                </a:xfrm>
              </p:grpSpPr>
              <p:sp>
                <p:nvSpPr>
                  <p:cNvPr id="84" name="Freeform 33"/>
                  <p:cNvSpPr>
                    <a:spLocks/>
                  </p:cNvSpPr>
                  <p:nvPr/>
                </p:nvSpPr>
                <p:spPr bwMode="auto">
                  <a:xfrm>
                    <a:off x="355" y="2860"/>
                    <a:ext cx="569" cy="335"/>
                  </a:xfrm>
                  <a:custGeom>
                    <a:avLst/>
                    <a:gdLst>
                      <a:gd name="T0" fmla="*/ 0 w 569"/>
                      <a:gd name="T1" fmla="*/ 0 h 335"/>
                      <a:gd name="T2" fmla="*/ 301 w 569"/>
                      <a:gd name="T3" fmla="*/ 60 h 335"/>
                      <a:gd name="T4" fmla="*/ 569 w 569"/>
                      <a:gd name="T5" fmla="*/ 335 h 335"/>
                      <a:gd name="T6" fmla="*/ 0 60000 65536"/>
                      <a:gd name="T7" fmla="*/ 0 60000 65536"/>
                      <a:gd name="T8" fmla="*/ 0 60000 65536"/>
                      <a:gd name="T9" fmla="*/ 0 w 569"/>
                      <a:gd name="T10" fmla="*/ 0 h 335"/>
                      <a:gd name="T11" fmla="*/ 569 w 569"/>
                      <a:gd name="T12" fmla="*/ 335 h 335"/>
                    </a:gdLst>
                    <a:ahLst/>
                    <a:cxnLst>
                      <a:cxn ang="T6">
                        <a:pos x="T0" y="T1"/>
                      </a:cxn>
                      <a:cxn ang="T7">
                        <a:pos x="T2" y="T3"/>
                      </a:cxn>
                      <a:cxn ang="T8">
                        <a:pos x="T4" y="T5"/>
                      </a:cxn>
                    </a:cxnLst>
                    <a:rect l="T9" t="T10" r="T11" b="T12"/>
                    <a:pathLst>
                      <a:path w="569" h="335">
                        <a:moveTo>
                          <a:pt x="0" y="0"/>
                        </a:moveTo>
                        <a:cubicBezTo>
                          <a:pt x="103" y="2"/>
                          <a:pt x="206" y="4"/>
                          <a:pt x="301" y="60"/>
                        </a:cubicBezTo>
                        <a:cubicBezTo>
                          <a:pt x="396" y="116"/>
                          <a:pt x="482" y="225"/>
                          <a:pt x="569" y="335"/>
                        </a:cubicBezTo>
                      </a:path>
                    </a:pathLst>
                  </a:custGeom>
                  <a:noFill/>
                  <a:ln w="28575">
                    <a:solidFill>
                      <a:srgbClr val="FF0000"/>
                    </a:solidFill>
                    <a:round/>
                    <a:headEnd/>
                    <a:tailEnd/>
                  </a:ln>
                </p:spPr>
                <p:txBody>
                  <a:bodyPr/>
                  <a:lstStyle/>
                  <a:p>
                    <a:endParaRPr lang="en-US"/>
                  </a:p>
                </p:txBody>
              </p:sp>
              <p:sp>
                <p:nvSpPr>
                  <p:cNvPr id="85" name="Freeform 34"/>
                  <p:cNvSpPr>
                    <a:spLocks/>
                  </p:cNvSpPr>
                  <p:nvPr/>
                </p:nvSpPr>
                <p:spPr bwMode="auto">
                  <a:xfrm flipH="1" flipV="1">
                    <a:off x="892" y="3150"/>
                    <a:ext cx="569" cy="335"/>
                  </a:xfrm>
                  <a:custGeom>
                    <a:avLst/>
                    <a:gdLst>
                      <a:gd name="T0" fmla="*/ 0 w 569"/>
                      <a:gd name="T1" fmla="*/ 0 h 335"/>
                      <a:gd name="T2" fmla="*/ 301 w 569"/>
                      <a:gd name="T3" fmla="*/ 60 h 335"/>
                      <a:gd name="T4" fmla="*/ 569 w 569"/>
                      <a:gd name="T5" fmla="*/ 335 h 335"/>
                      <a:gd name="T6" fmla="*/ 0 60000 65536"/>
                      <a:gd name="T7" fmla="*/ 0 60000 65536"/>
                      <a:gd name="T8" fmla="*/ 0 60000 65536"/>
                      <a:gd name="T9" fmla="*/ 0 w 569"/>
                      <a:gd name="T10" fmla="*/ 0 h 335"/>
                      <a:gd name="T11" fmla="*/ 569 w 569"/>
                      <a:gd name="T12" fmla="*/ 335 h 335"/>
                    </a:gdLst>
                    <a:ahLst/>
                    <a:cxnLst>
                      <a:cxn ang="T6">
                        <a:pos x="T0" y="T1"/>
                      </a:cxn>
                      <a:cxn ang="T7">
                        <a:pos x="T2" y="T3"/>
                      </a:cxn>
                      <a:cxn ang="T8">
                        <a:pos x="T4" y="T5"/>
                      </a:cxn>
                    </a:cxnLst>
                    <a:rect l="T9" t="T10" r="T11" b="T12"/>
                    <a:pathLst>
                      <a:path w="569" h="335">
                        <a:moveTo>
                          <a:pt x="0" y="0"/>
                        </a:moveTo>
                        <a:cubicBezTo>
                          <a:pt x="103" y="2"/>
                          <a:pt x="206" y="4"/>
                          <a:pt x="301" y="60"/>
                        </a:cubicBezTo>
                        <a:cubicBezTo>
                          <a:pt x="396" y="116"/>
                          <a:pt x="482" y="225"/>
                          <a:pt x="569" y="335"/>
                        </a:cubicBezTo>
                      </a:path>
                    </a:pathLst>
                  </a:custGeom>
                  <a:noFill/>
                  <a:ln w="28575">
                    <a:solidFill>
                      <a:srgbClr val="FF0000"/>
                    </a:solidFill>
                    <a:round/>
                    <a:headEnd/>
                    <a:tailEnd/>
                  </a:ln>
                </p:spPr>
                <p:txBody>
                  <a:bodyPr/>
                  <a:lstStyle/>
                  <a:p>
                    <a:endParaRPr lang="en-US"/>
                  </a:p>
                </p:txBody>
              </p:sp>
            </p:grpSp>
            <p:grpSp>
              <p:nvGrpSpPr>
                <p:cNvPr id="71" name="Group 35"/>
                <p:cNvGrpSpPr>
                  <a:grpSpLocks/>
                </p:cNvGrpSpPr>
                <p:nvPr/>
              </p:nvGrpSpPr>
              <p:grpSpPr bwMode="auto">
                <a:xfrm flipH="1">
                  <a:off x="1356" y="2855"/>
                  <a:ext cx="1106" cy="625"/>
                  <a:chOff x="355" y="2860"/>
                  <a:chExt cx="1106" cy="625"/>
                </a:xfrm>
              </p:grpSpPr>
              <p:sp>
                <p:nvSpPr>
                  <p:cNvPr id="82" name="Freeform 36"/>
                  <p:cNvSpPr>
                    <a:spLocks/>
                  </p:cNvSpPr>
                  <p:nvPr/>
                </p:nvSpPr>
                <p:spPr bwMode="auto">
                  <a:xfrm>
                    <a:off x="355" y="2860"/>
                    <a:ext cx="569" cy="335"/>
                  </a:xfrm>
                  <a:custGeom>
                    <a:avLst/>
                    <a:gdLst>
                      <a:gd name="T0" fmla="*/ 0 w 569"/>
                      <a:gd name="T1" fmla="*/ 0 h 335"/>
                      <a:gd name="T2" fmla="*/ 301 w 569"/>
                      <a:gd name="T3" fmla="*/ 60 h 335"/>
                      <a:gd name="T4" fmla="*/ 569 w 569"/>
                      <a:gd name="T5" fmla="*/ 335 h 335"/>
                      <a:gd name="T6" fmla="*/ 0 60000 65536"/>
                      <a:gd name="T7" fmla="*/ 0 60000 65536"/>
                      <a:gd name="T8" fmla="*/ 0 60000 65536"/>
                      <a:gd name="T9" fmla="*/ 0 w 569"/>
                      <a:gd name="T10" fmla="*/ 0 h 335"/>
                      <a:gd name="T11" fmla="*/ 569 w 569"/>
                      <a:gd name="T12" fmla="*/ 335 h 335"/>
                    </a:gdLst>
                    <a:ahLst/>
                    <a:cxnLst>
                      <a:cxn ang="T6">
                        <a:pos x="T0" y="T1"/>
                      </a:cxn>
                      <a:cxn ang="T7">
                        <a:pos x="T2" y="T3"/>
                      </a:cxn>
                      <a:cxn ang="T8">
                        <a:pos x="T4" y="T5"/>
                      </a:cxn>
                    </a:cxnLst>
                    <a:rect l="T9" t="T10" r="T11" b="T12"/>
                    <a:pathLst>
                      <a:path w="569" h="335">
                        <a:moveTo>
                          <a:pt x="0" y="0"/>
                        </a:moveTo>
                        <a:cubicBezTo>
                          <a:pt x="103" y="2"/>
                          <a:pt x="206" y="4"/>
                          <a:pt x="301" y="60"/>
                        </a:cubicBezTo>
                        <a:cubicBezTo>
                          <a:pt x="396" y="116"/>
                          <a:pt x="482" y="225"/>
                          <a:pt x="569" y="335"/>
                        </a:cubicBezTo>
                      </a:path>
                    </a:pathLst>
                  </a:custGeom>
                  <a:noFill/>
                  <a:ln w="28575">
                    <a:solidFill>
                      <a:srgbClr val="FF0000"/>
                    </a:solidFill>
                    <a:round/>
                    <a:headEnd/>
                    <a:tailEnd/>
                  </a:ln>
                </p:spPr>
                <p:txBody>
                  <a:bodyPr/>
                  <a:lstStyle/>
                  <a:p>
                    <a:endParaRPr lang="en-US"/>
                  </a:p>
                </p:txBody>
              </p:sp>
              <p:sp>
                <p:nvSpPr>
                  <p:cNvPr id="83" name="Freeform 37"/>
                  <p:cNvSpPr>
                    <a:spLocks/>
                  </p:cNvSpPr>
                  <p:nvPr/>
                </p:nvSpPr>
                <p:spPr bwMode="auto">
                  <a:xfrm flipH="1" flipV="1">
                    <a:off x="892" y="3150"/>
                    <a:ext cx="569" cy="335"/>
                  </a:xfrm>
                  <a:custGeom>
                    <a:avLst/>
                    <a:gdLst>
                      <a:gd name="T0" fmla="*/ 0 w 569"/>
                      <a:gd name="T1" fmla="*/ 0 h 335"/>
                      <a:gd name="T2" fmla="*/ 301 w 569"/>
                      <a:gd name="T3" fmla="*/ 60 h 335"/>
                      <a:gd name="T4" fmla="*/ 569 w 569"/>
                      <a:gd name="T5" fmla="*/ 335 h 335"/>
                      <a:gd name="T6" fmla="*/ 0 60000 65536"/>
                      <a:gd name="T7" fmla="*/ 0 60000 65536"/>
                      <a:gd name="T8" fmla="*/ 0 60000 65536"/>
                      <a:gd name="T9" fmla="*/ 0 w 569"/>
                      <a:gd name="T10" fmla="*/ 0 h 335"/>
                      <a:gd name="T11" fmla="*/ 569 w 569"/>
                      <a:gd name="T12" fmla="*/ 335 h 335"/>
                    </a:gdLst>
                    <a:ahLst/>
                    <a:cxnLst>
                      <a:cxn ang="T6">
                        <a:pos x="T0" y="T1"/>
                      </a:cxn>
                      <a:cxn ang="T7">
                        <a:pos x="T2" y="T3"/>
                      </a:cxn>
                      <a:cxn ang="T8">
                        <a:pos x="T4" y="T5"/>
                      </a:cxn>
                    </a:cxnLst>
                    <a:rect l="T9" t="T10" r="T11" b="T12"/>
                    <a:pathLst>
                      <a:path w="569" h="335">
                        <a:moveTo>
                          <a:pt x="0" y="0"/>
                        </a:moveTo>
                        <a:cubicBezTo>
                          <a:pt x="103" y="2"/>
                          <a:pt x="206" y="4"/>
                          <a:pt x="301" y="60"/>
                        </a:cubicBezTo>
                        <a:cubicBezTo>
                          <a:pt x="396" y="116"/>
                          <a:pt x="482" y="225"/>
                          <a:pt x="569" y="335"/>
                        </a:cubicBezTo>
                      </a:path>
                    </a:pathLst>
                  </a:custGeom>
                  <a:noFill/>
                  <a:ln w="28575">
                    <a:solidFill>
                      <a:srgbClr val="FF0000"/>
                    </a:solidFill>
                    <a:round/>
                    <a:headEnd/>
                    <a:tailEnd/>
                  </a:ln>
                </p:spPr>
                <p:txBody>
                  <a:bodyPr/>
                  <a:lstStyle/>
                  <a:p>
                    <a:endParaRPr lang="en-US"/>
                  </a:p>
                </p:txBody>
              </p:sp>
            </p:grpSp>
            <p:grpSp>
              <p:nvGrpSpPr>
                <p:cNvPr id="72" name="Group 38"/>
                <p:cNvGrpSpPr>
                  <a:grpSpLocks/>
                </p:cNvGrpSpPr>
                <p:nvPr/>
              </p:nvGrpSpPr>
              <p:grpSpPr bwMode="auto">
                <a:xfrm>
                  <a:off x="2356" y="2855"/>
                  <a:ext cx="1106" cy="625"/>
                  <a:chOff x="355" y="2860"/>
                  <a:chExt cx="1106" cy="625"/>
                </a:xfrm>
              </p:grpSpPr>
              <p:sp>
                <p:nvSpPr>
                  <p:cNvPr id="80" name="Freeform 39"/>
                  <p:cNvSpPr>
                    <a:spLocks/>
                  </p:cNvSpPr>
                  <p:nvPr/>
                </p:nvSpPr>
                <p:spPr bwMode="auto">
                  <a:xfrm>
                    <a:off x="355" y="2860"/>
                    <a:ext cx="569" cy="335"/>
                  </a:xfrm>
                  <a:custGeom>
                    <a:avLst/>
                    <a:gdLst>
                      <a:gd name="T0" fmla="*/ 0 w 569"/>
                      <a:gd name="T1" fmla="*/ 0 h 335"/>
                      <a:gd name="T2" fmla="*/ 301 w 569"/>
                      <a:gd name="T3" fmla="*/ 60 h 335"/>
                      <a:gd name="T4" fmla="*/ 569 w 569"/>
                      <a:gd name="T5" fmla="*/ 335 h 335"/>
                      <a:gd name="T6" fmla="*/ 0 60000 65536"/>
                      <a:gd name="T7" fmla="*/ 0 60000 65536"/>
                      <a:gd name="T8" fmla="*/ 0 60000 65536"/>
                      <a:gd name="T9" fmla="*/ 0 w 569"/>
                      <a:gd name="T10" fmla="*/ 0 h 335"/>
                      <a:gd name="T11" fmla="*/ 569 w 569"/>
                      <a:gd name="T12" fmla="*/ 335 h 335"/>
                    </a:gdLst>
                    <a:ahLst/>
                    <a:cxnLst>
                      <a:cxn ang="T6">
                        <a:pos x="T0" y="T1"/>
                      </a:cxn>
                      <a:cxn ang="T7">
                        <a:pos x="T2" y="T3"/>
                      </a:cxn>
                      <a:cxn ang="T8">
                        <a:pos x="T4" y="T5"/>
                      </a:cxn>
                    </a:cxnLst>
                    <a:rect l="T9" t="T10" r="T11" b="T12"/>
                    <a:pathLst>
                      <a:path w="569" h="335">
                        <a:moveTo>
                          <a:pt x="0" y="0"/>
                        </a:moveTo>
                        <a:cubicBezTo>
                          <a:pt x="103" y="2"/>
                          <a:pt x="206" y="4"/>
                          <a:pt x="301" y="60"/>
                        </a:cubicBezTo>
                        <a:cubicBezTo>
                          <a:pt x="396" y="116"/>
                          <a:pt x="482" y="225"/>
                          <a:pt x="569" y="335"/>
                        </a:cubicBezTo>
                      </a:path>
                    </a:pathLst>
                  </a:custGeom>
                  <a:noFill/>
                  <a:ln w="28575">
                    <a:solidFill>
                      <a:srgbClr val="FF0000"/>
                    </a:solidFill>
                    <a:round/>
                    <a:headEnd/>
                    <a:tailEnd/>
                  </a:ln>
                </p:spPr>
                <p:txBody>
                  <a:bodyPr/>
                  <a:lstStyle/>
                  <a:p>
                    <a:endParaRPr lang="en-US"/>
                  </a:p>
                </p:txBody>
              </p:sp>
              <p:sp>
                <p:nvSpPr>
                  <p:cNvPr id="81" name="Freeform 40"/>
                  <p:cNvSpPr>
                    <a:spLocks/>
                  </p:cNvSpPr>
                  <p:nvPr/>
                </p:nvSpPr>
                <p:spPr bwMode="auto">
                  <a:xfrm flipH="1" flipV="1">
                    <a:off x="892" y="3150"/>
                    <a:ext cx="569" cy="335"/>
                  </a:xfrm>
                  <a:custGeom>
                    <a:avLst/>
                    <a:gdLst>
                      <a:gd name="T0" fmla="*/ 0 w 569"/>
                      <a:gd name="T1" fmla="*/ 0 h 335"/>
                      <a:gd name="T2" fmla="*/ 301 w 569"/>
                      <a:gd name="T3" fmla="*/ 60 h 335"/>
                      <a:gd name="T4" fmla="*/ 569 w 569"/>
                      <a:gd name="T5" fmla="*/ 335 h 335"/>
                      <a:gd name="T6" fmla="*/ 0 60000 65536"/>
                      <a:gd name="T7" fmla="*/ 0 60000 65536"/>
                      <a:gd name="T8" fmla="*/ 0 60000 65536"/>
                      <a:gd name="T9" fmla="*/ 0 w 569"/>
                      <a:gd name="T10" fmla="*/ 0 h 335"/>
                      <a:gd name="T11" fmla="*/ 569 w 569"/>
                      <a:gd name="T12" fmla="*/ 335 h 335"/>
                    </a:gdLst>
                    <a:ahLst/>
                    <a:cxnLst>
                      <a:cxn ang="T6">
                        <a:pos x="T0" y="T1"/>
                      </a:cxn>
                      <a:cxn ang="T7">
                        <a:pos x="T2" y="T3"/>
                      </a:cxn>
                      <a:cxn ang="T8">
                        <a:pos x="T4" y="T5"/>
                      </a:cxn>
                    </a:cxnLst>
                    <a:rect l="T9" t="T10" r="T11" b="T12"/>
                    <a:pathLst>
                      <a:path w="569" h="335">
                        <a:moveTo>
                          <a:pt x="0" y="0"/>
                        </a:moveTo>
                        <a:cubicBezTo>
                          <a:pt x="103" y="2"/>
                          <a:pt x="206" y="4"/>
                          <a:pt x="301" y="60"/>
                        </a:cubicBezTo>
                        <a:cubicBezTo>
                          <a:pt x="396" y="116"/>
                          <a:pt x="482" y="225"/>
                          <a:pt x="569" y="335"/>
                        </a:cubicBezTo>
                      </a:path>
                    </a:pathLst>
                  </a:custGeom>
                  <a:noFill/>
                  <a:ln w="28575">
                    <a:solidFill>
                      <a:srgbClr val="FF0000"/>
                    </a:solidFill>
                    <a:round/>
                    <a:headEnd/>
                    <a:tailEnd/>
                  </a:ln>
                </p:spPr>
                <p:txBody>
                  <a:bodyPr/>
                  <a:lstStyle/>
                  <a:p>
                    <a:endParaRPr lang="en-US"/>
                  </a:p>
                </p:txBody>
              </p:sp>
            </p:grpSp>
            <p:grpSp>
              <p:nvGrpSpPr>
                <p:cNvPr id="73" name="Group 41"/>
                <p:cNvGrpSpPr>
                  <a:grpSpLocks/>
                </p:cNvGrpSpPr>
                <p:nvPr/>
              </p:nvGrpSpPr>
              <p:grpSpPr bwMode="auto">
                <a:xfrm flipV="1">
                  <a:off x="3356" y="2862"/>
                  <a:ext cx="1106" cy="625"/>
                  <a:chOff x="355" y="2860"/>
                  <a:chExt cx="1106" cy="625"/>
                </a:xfrm>
              </p:grpSpPr>
              <p:sp>
                <p:nvSpPr>
                  <p:cNvPr id="78" name="Freeform 42"/>
                  <p:cNvSpPr>
                    <a:spLocks/>
                  </p:cNvSpPr>
                  <p:nvPr/>
                </p:nvSpPr>
                <p:spPr bwMode="auto">
                  <a:xfrm>
                    <a:off x="355" y="2860"/>
                    <a:ext cx="569" cy="335"/>
                  </a:xfrm>
                  <a:custGeom>
                    <a:avLst/>
                    <a:gdLst>
                      <a:gd name="T0" fmla="*/ 0 w 569"/>
                      <a:gd name="T1" fmla="*/ 0 h 335"/>
                      <a:gd name="T2" fmla="*/ 301 w 569"/>
                      <a:gd name="T3" fmla="*/ 60 h 335"/>
                      <a:gd name="T4" fmla="*/ 569 w 569"/>
                      <a:gd name="T5" fmla="*/ 335 h 335"/>
                      <a:gd name="T6" fmla="*/ 0 60000 65536"/>
                      <a:gd name="T7" fmla="*/ 0 60000 65536"/>
                      <a:gd name="T8" fmla="*/ 0 60000 65536"/>
                      <a:gd name="T9" fmla="*/ 0 w 569"/>
                      <a:gd name="T10" fmla="*/ 0 h 335"/>
                      <a:gd name="T11" fmla="*/ 569 w 569"/>
                      <a:gd name="T12" fmla="*/ 335 h 335"/>
                    </a:gdLst>
                    <a:ahLst/>
                    <a:cxnLst>
                      <a:cxn ang="T6">
                        <a:pos x="T0" y="T1"/>
                      </a:cxn>
                      <a:cxn ang="T7">
                        <a:pos x="T2" y="T3"/>
                      </a:cxn>
                      <a:cxn ang="T8">
                        <a:pos x="T4" y="T5"/>
                      </a:cxn>
                    </a:cxnLst>
                    <a:rect l="T9" t="T10" r="T11" b="T12"/>
                    <a:pathLst>
                      <a:path w="569" h="335">
                        <a:moveTo>
                          <a:pt x="0" y="0"/>
                        </a:moveTo>
                        <a:cubicBezTo>
                          <a:pt x="103" y="2"/>
                          <a:pt x="206" y="4"/>
                          <a:pt x="301" y="60"/>
                        </a:cubicBezTo>
                        <a:cubicBezTo>
                          <a:pt x="396" y="116"/>
                          <a:pt x="482" y="225"/>
                          <a:pt x="569" y="335"/>
                        </a:cubicBezTo>
                      </a:path>
                    </a:pathLst>
                  </a:custGeom>
                  <a:noFill/>
                  <a:ln w="28575">
                    <a:solidFill>
                      <a:srgbClr val="FF0000"/>
                    </a:solidFill>
                    <a:round/>
                    <a:headEnd/>
                    <a:tailEnd/>
                  </a:ln>
                </p:spPr>
                <p:txBody>
                  <a:bodyPr/>
                  <a:lstStyle/>
                  <a:p>
                    <a:endParaRPr lang="en-US"/>
                  </a:p>
                </p:txBody>
              </p:sp>
              <p:sp>
                <p:nvSpPr>
                  <p:cNvPr id="79" name="Freeform 43"/>
                  <p:cNvSpPr>
                    <a:spLocks/>
                  </p:cNvSpPr>
                  <p:nvPr/>
                </p:nvSpPr>
                <p:spPr bwMode="auto">
                  <a:xfrm flipH="1" flipV="1">
                    <a:off x="892" y="3150"/>
                    <a:ext cx="569" cy="335"/>
                  </a:xfrm>
                  <a:custGeom>
                    <a:avLst/>
                    <a:gdLst>
                      <a:gd name="T0" fmla="*/ 0 w 569"/>
                      <a:gd name="T1" fmla="*/ 0 h 335"/>
                      <a:gd name="T2" fmla="*/ 301 w 569"/>
                      <a:gd name="T3" fmla="*/ 60 h 335"/>
                      <a:gd name="T4" fmla="*/ 569 w 569"/>
                      <a:gd name="T5" fmla="*/ 335 h 335"/>
                      <a:gd name="T6" fmla="*/ 0 60000 65536"/>
                      <a:gd name="T7" fmla="*/ 0 60000 65536"/>
                      <a:gd name="T8" fmla="*/ 0 60000 65536"/>
                      <a:gd name="T9" fmla="*/ 0 w 569"/>
                      <a:gd name="T10" fmla="*/ 0 h 335"/>
                      <a:gd name="T11" fmla="*/ 569 w 569"/>
                      <a:gd name="T12" fmla="*/ 335 h 335"/>
                    </a:gdLst>
                    <a:ahLst/>
                    <a:cxnLst>
                      <a:cxn ang="T6">
                        <a:pos x="T0" y="T1"/>
                      </a:cxn>
                      <a:cxn ang="T7">
                        <a:pos x="T2" y="T3"/>
                      </a:cxn>
                      <a:cxn ang="T8">
                        <a:pos x="T4" y="T5"/>
                      </a:cxn>
                    </a:cxnLst>
                    <a:rect l="T9" t="T10" r="T11" b="T12"/>
                    <a:pathLst>
                      <a:path w="569" h="335">
                        <a:moveTo>
                          <a:pt x="0" y="0"/>
                        </a:moveTo>
                        <a:cubicBezTo>
                          <a:pt x="103" y="2"/>
                          <a:pt x="206" y="4"/>
                          <a:pt x="301" y="60"/>
                        </a:cubicBezTo>
                        <a:cubicBezTo>
                          <a:pt x="396" y="116"/>
                          <a:pt x="482" y="225"/>
                          <a:pt x="569" y="335"/>
                        </a:cubicBezTo>
                      </a:path>
                    </a:pathLst>
                  </a:custGeom>
                  <a:noFill/>
                  <a:ln w="28575">
                    <a:solidFill>
                      <a:srgbClr val="FF0000"/>
                    </a:solidFill>
                    <a:round/>
                    <a:headEnd/>
                    <a:tailEnd/>
                  </a:ln>
                </p:spPr>
                <p:txBody>
                  <a:bodyPr/>
                  <a:lstStyle/>
                  <a:p>
                    <a:endParaRPr lang="en-US"/>
                  </a:p>
                </p:txBody>
              </p:sp>
            </p:grpSp>
            <p:grpSp>
              <p:nvGrpSpPr>
                <p:cNvPr id="74" name="Group 44"/>
                <p:cNvGrpSpPr>
                  <a:grpSpLocks/>
                </p:cNvGrpSpPr>
                <p:nvPr/>
              </p:nvGrpSpPr>
              <p:grpSpPr bwMode="auto">
                <a:xfrm>
                  <a:off x="4356" y="2862"/>
                  <a:ext cx="1106" cy="625"/>
                  <a:chOff x="355" y="2860"/>
                  <a:chExt cx="1106" cy="625"/>
                </a:xfrm>
              </p:grpSpPr>
              <p:sp>
                <p:nvSpPr>
                  <p:cNvPr id="76" name="Freeform 45"/>
                  <p:cNvSpPr>
                    <a:spLocks/>
                  </p:cNvSpPr>
                  <p:nvPr/>
                </p:nvSpPr>
                <p:spPr bwMode="auto">
                  <a:xfrm>
                    <a:off x="355" y="2860"/>
                    <a:ext cx="569" cy="335"/>
                  </a:xfrm>
                  <a:custGeom>
                    <a:avLst/>
                    <a:gdLst>
                      <a:gd name="T0" fmla="*/ 0 w 569"/>
                      <a:gd name="T1" fmla="*/ 0 h 335"/>
                      <a:gd name="T2" fmla="*/ 301 w 569"/>
                      <a:gd name="T3" fmla="*/ 60 h 335"/>
                      <a:gd name="T4" fmla="*/ 569 w 569"/>
                      <a:gd name="T5" fmla="*/ 335 h 335"/>
                      <a:gd name="T6" fmla="*/ 0 60000 65536"/>
                      <a:gd name="T7" fmla="*/ 0 60000 65536"/>
                      <a:gd name="T8" fmla="*/ 0 60000 65536"/>
                      <a:gd name="T9" fmla="*/ 0 w 569"/>
                      <a:gd name="T10" fmla="*/ 0 h 335"/>
                      <a:gd name="T11" fmla="*/ 569 w 569"/>
                      <a:gd name="T12" fmla="*/ 335 h 335"/>
                    </a:gdLst>
                    <a:ahLst/>
                    <a:cxnLst>
                      <a:cxn ang="T6">
                        <a:pos x="T0" y="T1"/>
                      </a:cxn>
                      <a:cxn ang="T7">
                        <a:pos x="T2" y="T3"/>
                      </a:cxn>
                      <a:cxn ang="T8">
                        <a:pos x="T4" y="T5"/>
                      </a:cxn>
                    </a:cxnLst>
                    <a:rect l="T9" t="T10" r="T11" b="T12"/>
                    <a:pathLst>
                      <a:path w="569" h="335">
                        <a:moveTo>
                          <a:pt x="0" y="0"/>
                        </a:moveTo>
                        <a:cubicBezTo>
                          <a:pt x="103" y="2"/>
                          <a:pt x="206" y="4"/>
                          <a:pt x="301" y="60"/>
                        </a:cubicBezTo>
                        <a:cubicBezTo>
                          <a:pt x="396" y="116"/>
                          <a:pt x="482" y="225"/>
                          <a:pt x="569" y="335"/>
                        </a:cubicBezTo>
                      </a:path>
                    </a:pathLst>
                  </a:custGeom>
                  <a:noFill/>
                  <a:ln w="28575">
                    <a:solidFill>
                      <a:srgbClr val="FF0000"/>
                    </a:solidFill>
                    <a:round/>
                    <a:headEnd/>
                    <a:tailEnd/>
                  </a:ln>
                </p:spPr>
                <p:txBody>
                  <a:bodyPr/>
                  <a:lstStyle/>
                  <a:p>
                    <a:endParaRPr lang="en-US"/>
                  </a:p>
                </p:txBody>
              </p:sp>
              <p:sp>
                <p:nvSpPr>
                  <p:cNvPr id="77" name="Freeform 46"/>
                  <p:cNvSpPr>
                    <a:spLocks/>
                  </p:cNvSpPr>
                  <p:nvPr/>
                </p:nvSpPr>
                <p:spPr bwMode="auto">
                  <a:xfrm flipH="1" flipV="1">
                    <a:off x="892" y="3150"/>
                    <a:ext cx="569" cy="335"/>
                  </a:xfrm>
                  <a:custGeom>
                    <a:avLst/>
                    <a:gdLst>
                      <a:gd name="T0" fmla="*/ 0 w 569"/>
                      <a:gd name="T1" fmla="*/ 0 h 335"/>
                      <a:gd name="T2" fmla="*/ 301 w 569"/>
                      <a:gd name="T3" fmla="*/ 60 h 335"/>
                      <a:gd name="T4" fmla="*/ 569 w 569"/>
                      <a:gd name="T5" fmla="*/ 335 h 335"/>
                      <a:gd name="T6" fmla="*/ 0 60000 65536"/>
                      <a:gd name="T7" fmla="*/ 0 60000 65536"/>
                      <a:gd name="T8" fmla="*/ 0 60000 65536"/>
                      <a:gd name="T9" fmla="*/ 0 w 569"/>
                      <a:gd name="T10" fmla="*/ 0 h 335"/>
                      <a:gd name="T11" fmla="*/ 569 w 569"/>
                      <a:gd name="T12" fmla="*/ 335 h 335"/>
                    </a:gdLst>
                    <a:ahLst/>
                    <a:cxnLst>
                      <a:cxn ang="T6">
                        <a:pos x="T0" y="T1"/>
                      </a:cxn>
                      <a:cxn ang="T7">
                        <a:pos x="T2" y="T3"/>
                      </a:cxn>
                      <a:cxn ang="T8">
                        <a:pos x="T4" y="T5"/>
                      </a:cxn>
                    </a:cxnLst>
                    <a:rect l="T9" t="T10" r="T11" b="T12"/>
                    <a:pathLst>
                      <a:path w="569" h="335">
                        <a:moveTo>
                          <a:pt x="0" y="0"/>
                        </a:moveTo>
                        <a:cubicBezTo>
                          <a:pt x="103" y="2"/>
                          <a:pt x="206" y="4"/>
                          <a:pt x="301" y="60"/>
                        </a:cubicBezTo>
                        <a:cubicBezTo>
                          <a:pt x="396" y="116"/>
                          <a:pt x="482" y="225"/>
                          <a:pt x="569" y="335"/>
                        </a:cubicBezTo>
                      </a:path>
                    </a:pathLst>
                  </a:custGeom>
                  <a:noFill/>
                  <a:ln w="28575">
                    <a:solidFill>
                      <a:srgbClr val="FF0000"/>
                    </a:solidFill>
                    <a:round/>
                    <a:headEnd/>
                    <a:tailEnd/>
                  </a:ln>
                </p:spPr>
                <p:txBody>
                  <a:bodyPr/>
                  <a:lstStyle/>
                  <a:p>
                    <a:endParaRPr lang="en-US"/>
                  </a:p>
                </p:txBody>
              </p:sp>
            </p:grpSp>
          </p:grpSp>
        </p:grpSp>
        <p:sp>
          <p:nvSpPr>
            <p:cNvPr id="68" name="Line 47"/>
            <p:cNvSpPr>
              <a:spLocks noChangeShapeType="1"/>
            </p:cNvSpPr>
            <p:nvPr/>
          </p:nvSpPr>
          <p:spPr bwMode="auto">
            <a:xfrm flipH="1">
              <a:off x="6750402" y="2475121"/>
              <a:ext cx="69923" cy="81398"/>
            </a:xfrm>
            <a:prstGeom prst="line">
              <a:avLst/>
            </a:prstGeom>
            <a:noFill/>
            <a:ln w="28575">
              <a:solidFill>
                <a:srgbClr val="FF0000"/>
              </a:solidFill>
              <a:round/>
              <a:headEnd/>
              <a:tailEnd type="triangle" w="med" len="sm"/>
            </a:ln>
          </p:spPr>
          <p:txBody>
            <a:bodyPr bIns="0"/>
            <a:lstStyle/>
            <a:p>
              <a:endParaRPr lang="en-US"/>
            </a:p>
          </p:txBody>
        </p:sp>
      </p:grpSp>
      <p:sp>
        <p:nvSpPr>
          <p:cNvPr id="135" name="Rettangolo 134"/>
          <p:cNvSpPr/>
          <p:nvPr/>
        </p:nvSpPr>
        <p:spPr>
          <a:xfrm>
            <a:off x="4713057" y="3971152"/>
            <a:ext cx="72008" cy="4680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98"/>
                                        </p:tgtEl>
                                        <p:attrNameLst>
                                          <p:attrName>style.visibility</p:attrName>
                                        </p:attrNameLst>
                                      </p:cBhvr>
                                      <p:to>
                                        <p:strVal val="visible"/>
                                      </p:to>
                                    </p:set>
                                    <p:animEffect transition="in" filter="wedge">
                                      <p:cBhvr>
                                        <p:cTn id="7" dur="2000"/>
                                        <p:tgtEl>
                                          <p:spTgt spid="98"/>
                                        </p:tgtEl>
                                      </p:cBhvr>
                                    </p:animEffect>
                                  </p:childTnLst>
                                </p:cTn>
                              </p:par>
                            </p:childTnLst>
                          </p:cTn>
                        </p:par>
                        <p:par>
                          <p:cTn id="8" fill="hold">
                            <p:stCondLst>
                              <p:cond delay="2000"/>
                            </p:stCondLst>
                            <p:childTnLst>
                              <p:par>
                                <p:cTn id="9" presetID="22" presetClass="entr" presetSubtype="2" fill="hold" nodeType="afterEffect">
                                  <p:stCondLst>
                                    <p:cond delay="0"/>
                                  </p:stCondLst>
                                  <p:childTnLst>
                                    <p:set>
                                      <p:cBhvr>
                                        <p:cTn id="10" dur="1" fill="hold">
                                          <p:stCondLst>
                                            <p:cond delay="0"/>
                                          </p:stCondLst>
                                        </p:cTn>
                                        <p:tgtEl>
                                          <p:spTgt spid="99"/>
                                        </p:tgtEl>
                                        <p:attrNameLst>
                                          <p:attrName>style.visibility</p:attrName>
                                        </p:attrNameLst>
                                      </p:cBhvr>
                                      <p:to>
                                        <p:strVal val="visible"/>
                                      </p:to>
                                    </p:set>
                                    <p:animEffect transition="in" filter="wipe(right)">
                                      <p:cBhvr>
                                        <p:cTn id="11" dur="500"/>
                                        <p:tgtEl>
                                          <p:spTgt spid="99"/>
                                        </p:tgtEl>
                                      </p:cBhvr>
                                    </p:animEffect>
                                  </p:childTnLst>
                                </p:cTn>
                              </p:par>
                            </p:childTnLst>
                          </p:cTn>
                        </p:par>
                        <p:par>
                          <p:cTn id="12" fill="hold">
                            <p:stCondLst>
                              <p:cond delay="2500"/>
                            </p:stCondLst>
                            <p:childTnLst>
                              <p:par>
                                <p:cTn id="13" presetID="1" presetClass="entr" presetSubtype="0" fill="hold" grpId="0" nodeType="afterEffect">
                                  <p:stCondLst>
                                    <p:cond delay="0"/>
                                  </p:stCondLst>
                                  <p:childTnLst>
                                    <p:set>
                                      <p:cBhvr>
                                        <p:cTn id="14" dur="1" fill="hold">
                                          <p:stCondLst>
                                            <p:cond delay="0"/>
                                          </p:stCondLst>
                                        </p:cTn>
                                        <p:tgtEl>
                                          <p:spTgt spid="111"/>
                                        </p:tgtEl>
                                        <p:attrNameLst>
                                          <p:attrName>style.visibility</p:attrName>
                                        </p:attrNameLst>
                                      </p:cBhvr>
                                      <p:to>
                                        <p:strVal val="visible"/>
                                      </p:to>
                                    </p:set>
                                  </p:childTnLst>
                                </p:cTn>
                              </p:par>
                            </p:childTnLst>
                          </p:cTn>
                        </p:par>
                        <p:par>
                          <p:cTn id="15" fill="hold">
                            <p:stCondLst>
                              <p:cond delay="2500"/>
                            </p:stCondLst>
                            <p:childTnLst>
                              <p:par>
                                <p:cTn id="16" presetID="1" presetClass="entr" presetSubtype="0" fill="hold" grpId="0" nodeType="afterEffect">
                                  <p:stCondLst>
                                    <p:cond delay="0"/>
                                  </p:stCondLst>
                                  <p:childTnLst>
                                    <p:set>
                                      <p:cBhvr>
                                        <p:cTn id="17" dur="1" fill="hold">
                                          <p:stCondLst>
                                            <p:cond delay="0"/>
                                          </p:stCondLst>
                                        </p:cTn>
                                        <p:tgtEl>
                                          <p:spTgt spid="134"/>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14"/>
                                        </p:tgtEl>
                                        <p:attrNameLst>
                                          <p:attrName>style.visibility</p:attrName>
                                        </p:attrNameLst>
                                      </p:cBhvr>
                                      <p:to>
                                        <p:strVal val="visible"/>
                                      </p:to>
                                    </p:set>
                                    <p:animEffect transition="in" filter="dissolve">
                                      <p:cBhvr>
                                        <p:cTn id="22" dur="500"/>
                                        <p:tgtEl>
                                          <p:spTgt spid="114"/>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par>
                          <p:cTn id="28" fill="hold">
                            <p:stCondLst>
                              <p:cond delay="500"/>
                            </p:stCondLst>
                            <p:childTnLst>
                              <p:par>
                                <p:cTn id="29" presetID="9" presetClass="entr" presetSubtype="0" fill="hold" grpId="0" nodeType="afterEffect">
                                  <p:stCondLst>
                                    <p:cond delay="0"/>
                                  </p:stCondLst>
                                  <p:childTnLst>
                                    <p:set>
                                      <p:cBhvr>
                                        <p:cTn id="30" dur="1" fill="hold">
                                          <p:stCondLst>
                                            <p:cond delay="0"/>
                                          </p:stCondLst>
                                        </p:cTn>
                                        <p:tgtEl>
                                          <p:spTgt spid="135"/>
                                        </p:tgtEl>
                                        <p:attrNameLst>
                                          <p:attrName>style.visibility</p:attrName>
                                        </p:attrNameLst>
                                      </p:cBhvr>
                                      <p:to>
                                        <p:strVal val="visible"/>
                                      </p:to>
                                    </p:set>
                                    <p:animEffect transition="in" filter="dissolve">
                                      <p:cBhvr>
                                        <p:cTn id="31" dur="500"/>
                                        <p:tgtEl>
                                          <p:spTgt spid="135"/>
                                        </p:tgtEl>
                                      </p:cBhvr>
                                    </p:animEffect>
                                  </p:childTnLst>
                                </p:cTn>
                              </p:par>
                              <p:par>
                                <p:cTn id="32" presetID="1" presetClass="entr" presetSubtype="0" fill="hold" grpId="0" nodeType="withEffect">
                                  <p:stCondLst>
                                    <p:cond delay="0"/>
                                  </p:stCondLst>
                                  <p:childTnLst>
                                    <p:set>
                                      <p:cBhvr>
                                        <p:cTn id="33" dur="1" fill="hold">
                                          <p:stCondLst>
                                            <p:cond delay="0"/>
                                          </p:stCondLst>
                                        </p:cTn>
                                        <p:tgtEl>
                                          <p:spTgt spid="119"/>
                                        </p:tgtEl>
                                        <p:attrNameLst>
                                          <p:attrName>style.visibility</p:attrName>
                                        </p:attrNameLst>
                                      </p:cBhvr>
                                      <p:to>
                                        <p:strVal val="visible"/>
                                      </p:to>
                                    </p:set>
                                  </p:childTnLst>
                                </p:cTn>
                              </p:par>
                            </p:childTnLst>
                          </p:cTn>
                        </p:par>
                        <p:par>
                          <p:cTn id="34" fill="hold">
                            <p:stCondLst>
                              <p:cond delay="1000"/>
                            </p:stCondLst>
                            <p:childTnLst>
                              <p:par>
                                <p:cTn id="35" presetID="9" presetClass="entr" presetSubtype="0" fill="hold" nodeType="afterEffect">
                                  <p:stCondLst>
                                    <p:cond delay="0"/>
                                  </p:stCondLst>
                                  <p:childTnLst>
                                    <p:set>
                                      <p:cBhvr>
                                        <p:cTn id="36" dur="1" fill="hold">
                                          <p:stCondLst>
                                            <p:cond delay="0"/>
                                          </p:stCondLst>
                                        </p:cTn>
                                        <p:tgtEl>
                                          <p:spTgt spid="131"/>
                                        </p:tgtEl>
                                        <p:attrNameLst>
                                          <p:attrName>style.visibility</p:attrName>
                                        </p:attrNameLst>
                                      </p:cBhvr>
                                      <p:to>
                                        <p:strVal val="visible"/>
                                      </p:to>
                                    </p:set>
                                    <p:animEffect transition="in" filter="dissolve">
                                      <p:cBhvr>
                                        <p:cTn id="37" dur="500"/>
                                        <p:tgtEl>
                                          <p:spTgt spid="131"/>
                                        </p:tgtEl>
                                      </p:cBhvr>
                                    </p:animEffect>
                                  </p:childTnLst>
                                </p:cTn>
                              </p:par>
                            </p:childTnLst>
                          </p:cTn>
                        </p:par>
                        <p:par>
                          <p:cTn id="38" fill="hold">
                            <p:stCondLst>
                              <p:cond delay="1500"/>
                            </p:stCondLst>
                            <p:childTnLst>
                              <p:par>
                                <p:cTn id="39" presetID="9" presetClass="entr" presetSubtype="0" fill="hold" nodeType="afterEffect">
                                  <p:stCondLst>
                                    <p:cond delay="0"/>
                                  </p:stCondLst>
                                  <p:childTnLst>
                                    <p:set>
                                      <p:cBhvr>
                                        <p:cTn id="40" dur="1" fill="hold">
                                          <p:stCondLst>
                                            <p:cond delay="0"/>
                                          </p:stCondLst>
                                        </p:cTn>
                                        <p:tgtEl>
                                          <p:spTgt spid="141"/>
                                        </p:tgtEl>
                                        <p:attrNameLst>
                                          <p:attrName>style.visibility</p:attrName>
                                        </p:attrNameLst>
                                      </p:cBhvr>
                                      <p:to>
                                        <p:strVal val="visible"/>
                                      </p:to>
                                    </p:set>
                                    <p:animEffect transition="in" filter="dissolve">
                                      <p:cBhvr>
                                        <p:cTn id="41" dur="500"/>
                                        <p:tgtEl>
                                          <p:spTgt spid="141"/>
                                        </p:tgtEl>
                                      </p:cBhvr>
                                    </p:animEffect>
                                  </p:childTnLst>
                                </p:cTn>
                              </p:par>
                            </p:childTnLst>
                          </p:cTn>
                        </p:par>
                        <p:par>
                          <p:cTn id="42" fill="hold">
                            <p:stCondLst>
                              <p:cond delay="2000"/>
                            </p:stCondLst>
                            <p:childTnLst>
                              <p:par>
                                <p:cTn id="43" presetID="9" presetClass="entr" presetSubtype="0" fill="hold" grpId="0" nodeType="afterEffect">
                                  <p:stCondLst>
                                    <p:cond delay="0"/>
                                  </p:stCondLst>
                                  <p:childTnLst>
                                    <p:set>
                                      <p:cBhvr>
                                        <p:cTn id="44" dur="1" fill="hold">
                                          <p:stCondLst>
                                            <p:cond delay="0"/>
                                          </p:stCondLst>
                                        </p:cTn>
                                        <p:tgtEl>
                                          <p:spTgt spid="140"/>
                                        </p:tgtEl>
                                        <p:attrNameLst>
                                          <p:attrName>style.visibility</p:attrName>
                                        </p:attrNameLst>
                                      </p:cBhvr>
                                      <p:to>
                                        <p:strVal val="visible"/>
                                      </p:to>
                                    </p:set>
                                    <p:animEffect transition="in" filter="dissolve">
                                      <p:cBhvr>
                                        <p:cTn id="45" dur="500"/>
                                        <p:tgtEl>
                                          <p:spTgt spid="140"/>
                                        </p:tgtEl>
                                      </p:cBhvr>
                                    </p:animEffect>
                                  </p:childTnLst>
                                </p:cTn>
                              </p:par>
                            </p:childTnLst>
                          </p:cTn>
                        </p:par>
                        <p:par>
                          <p:cTn id="46" fill="hold">
                            <p:stCondLst>
                              <p:cond delay="2500"/>
                            </p:stCondLst>
                            <p:childTnLst>
                              <p:par>
                                <p:cTn id="47" presetID="22" presetClass="entr" presetSubtype="4" fill="hold" nodeType="afterEffect">
                                  <p:stCondLst>
                                    <p:cond delay="0"/>
                                  </p:stCondLst>
                                  <p:childTnLst>
                                    <p:set>
                                      <p:cBhvr>
                                        <p:cTn id="48" dur="1" fill="hold">
                                          <p:stCondLst>
                                            <p:cond delay="0"/>
                                          </p:stCondLst>
                                        </p:cTn>
                                        <p:tgtEl>
                                          <p:spTgt spid="132"/>
                                        </p:tgtEl>
                                        <p:attrNameLst>
                                          <p:attrName>style.visibility</p:attrName>
                                        </p:attrNameLst>
                                      </p:cBhvr>
                                      <p:to>
                                        <p:strVal val="visible"/>
                                      </p:to>
                                    </p:set>
                                    <p:animEffect transition="in" filter="wipe(down)">
                                      <p:cBhvr>
                                        <p:cTn id="49" dur="500"/>
                                        <p:tgtEl>
                                          <p:spTgt spid="132"/>
                                        </p:tgtEl>
                                      </p:cBhvr>
                                    </p:animEffect>
                                  </p:childTnLst>
                                </p:cTn>
                              </p:par>
                            </p:childTnLst>
                          </p:cTn>
                        </p:par>
                        <p:par>
                          <p:cTn id="50" fill="hold">
                            <p:stCondLst>
                              <p:cond delay="3000"/>
                            </p:stCondLst>
                            <p:childTnLst>
                              <p:par>
                                <p:cTn id="51" presetID="9" presetClass="entr" presetSubtype="0" fill="hold" grpId="0" nodeType="afterEffect">
                                  <p:stCondLst>
                                    <p:cond delay="0"/>
                                  </p:stCondLst>
                                  <p:childTnLst>
                                    <p:set>
                                      <p:cBhvr>
                                        <p:cTn id="52" dur="1" fill="hold">
                                          <p:stCondLst>
                                            <p:cond delay="0"/>
                                          </p:stCondLst>
                                        </p:cTn>
                                        <p:tgtEl>
                                          <p:spTgt spid="137"/>
                                        </p:tgtEl>
                                        <p:attrNameLst>
                                          <p:attrName>style.visibility</p:attrName>
                                        </p:attrNameLst>
                                      </p:cBhvr>
                                      <p:to>
                                        <p:strVal val="visible"/>
                                      </p:to>
                                    </p:set>
                                    <p:animEffect transition="in" filter="dissolve">
                                      <p:cBhvr>
                                        <p:cTn id="53" dur="500"/>
                                        <p:tgtEl>
                                          <p:spTgt spid="137"/>
                                        </p:tgtEl>
                                      </p:cBhvr>
                                    </p:animEffect>
                                  </p:childTnLst>
                                </p:cTn>
                              </p:par>
                            </p:childTnLst>
                          </p:cTn>
                        </p:par>
                        <p:par>
                          <p:cTn id="54" fill="hold">
                            <p:stCondLst>
                              <p:cond delay="3500"/>
                            </p:stCondLst>
                            <p:childTnLst>
                              <p:par>
                                <p:cTn id="55" presetID="9" presetClass="entr" presetSubtype="0" fill="hold" grpId="0" nodeType="afterEffect">
                                  <p:stCondLst>
                                    <p:cond delay="0"/>
                                  </p:stCondLst>
                                  <p:childTnLst>
                                    <p:set>
                                      <p:cBhvr>
                                        <p:cTn id="56" dur="1" fill="hold">
                                          <p:stCondLst>
                                            <p:cond delay="0"/>
                                          </p:stCondLst>
                                        </p:cTn>
                                        <p:tgtEl>
                                          <p:spTgt spid="139"/>
                                        </p:tgtEl>
                                        <p:attrNameLst>
                                          <p:attrName>style.visibility</p:attrName>
                                        </p:attrNameLst>
                                      </p:cBhvr>
                                      <p:to>
                                        <p:strVal val="visible"/>
                                      </p:to>
                                    </p:set>
                                    <p:animEffect transition="in" filter="dissolve">
                                      <p:cBhvr>
                                        <p:cTn id="57" dur="500"/>
                                        <p:tgtEl>
                                          <p:spTgt spid="139"/>
                                        </p:tgtEl>
                                      </p:cBhvr>
                                    </p:animEffect>
                                  </p:childTnLst>
                                </p:cTn>
                              </p:par>
                              <p:par>
                                <p:cTn id="58" presetID="9" presetClass="entr" presetSubtype="0" fill="hold" nodeType="withEffect">
                                  <p:stCondLst>
                                    <p:cond delay="0"/>
                                  </p:stCondLst>
                                  <p:childTnLst>
                                    <p:set>
                                      <p:cBhvr>
                                        <p:cTn id="59" dur="1" fill="hold">
                                          <p:stCondLst>
                                            <p:cond delay="0"/>
                                          </p:stCondLst>
                                        </p:cTn>
                                        <p:tgtEl>
                                          <p:spTgt spid="75"/>
                                        </p:tgtEl>
                                        <p:attrNameLst>
                                          <p:attrName>style.visibility</p:attrName>
                                        </p:attrNameLst>
                                      </p:cBhvr>
                                      <p:to>
                                        <p:strVal val="visible"/>
                                      </p:to>
                                    </p:set>
                                    <p:animEffect transition="in" filter="dissolve">
                                      <p:cBhvr>
                                        <p:cTn id="60" dur="500"/>
                                        <p:tgtEl>
                                          <p:spTgt spid="75"/>
                                        </p:tgtEl>
                                      </p:cBhvr>
                                    </p:animEffect>
                                  </p:childTnLst>
                                </p:cTn>
                              </p:par>
                            </p:childTnLst>
                          </p:cTn>
                        </p:par>
                        <p:par>
                          <p:cTn id="61" fill="hold">
                            <p:stCondLst>
                              <p:cond delay="4000"/>
                            </p:stCondLst>
                            <p:childTnLst>
                              <p:par>
                                <p:cTn id="62" presetID="9" presetClass="entr" presetSubtype="0" fill="hold" grpId="0" nodeType="afterEffect">
                                  <p:stCondLst>
                                    <p:cond delay="0"/>
                                  </p:stCondLst>
                                  <p:childTnLst>
                                    <p:set>
                                      <p:cBhvr>
                                        <p:cTn id="63" dur="1" fill="hold">
                                          <p:stCondLst>
                                            <p:cond delay="0"/>
                                          </p:stCondLst>
                                        </p:cTn>
                                        <p:tgtEl>
                                          <p:spTgt spid="113"/>
                                        </p:tgtEl>
                                        <p:attrNameLst>
                                          <p:attrName>style.visibility</p:attrName>
                                        </p:attrNameLst>
                                      </p:cBhvr>
                                      <p:to>
                                        <p:strVal val="visible"/>
                                      </p:to>
                                    </p:set>
                                    <p:animEffect transition="in" filter="dissolve">
                                      <p:cBhvr>
                                        <p:cTn id="64" dur="500"/>
                                        <p:tgtEl>
                                          <p:spTgt spid="113"/>
                                        </p:tgtEl>
                                      </p:cBhvr>
                                    </p:animEffect>
                                  </p:childTnLst>
                                </p:cTn>
                              </p:par>
                            </p:childTnLst>
                          </p:cTn>
                        </p:par>
                        <p:par>
                          <p:cTn id="65" fill="hold">
                            <p:stCondLst>
                              <p:cond delay="4500"/>
                            </p:stCondLst>
                            <p:childTnLst>
                              <p:par>
                                <p:cTn id="66" presetID="9" presetClass="entr" presetSubtype="0" fill="hold" grpId="0" nodeType="afterEffect">
                                  <p:stCondLst>
                                    <p:cond delay="0"/>
                                  </p:stCondLst>
                                  <p:childTnLst>
                                    <p:set>
                                      <p:cBhvr>
                                        <p:cTn id="67" dur="1" fill="hold">
                                          <p:stCondLst>
                                            <p:cond delay="0"/>
                                          </p:stCondLst>
                                        </p:cTn>
                                        <p:tgtEl>
                                          <p:spTgt spid="112"/>
                                        </p:tgtEl>
                                        <p:attrNameLst>
                                          <p:attrName>style.visibility</p:attrName>
                                        </p:attrNameLst>
                                      </p:cBhvr>
                                      <p:to>
                                        <p:strVal val="visible"/>
                                      </p:to>
                                    </p:set>
                                    <p:animEffect transition="in" filter="dissolve">
                                      <p:cBhvr>
                                        <p:cTn id="68" dur="500"/>
                                        <p:tgtEl>
                                          <p:spTgt spid="112"/>
                                        </p:tgtEl>
                                      </p:cBhvr>
                                    </p:animEffect>
                                  </p:childTnLst>
                                </p:cTn>
                              </p:par>
                            </p:childTnLst>
                          </p:cTn>
                        </p:par>
                      </p:childTnLst>
                    </p:cTn>
                  </p:par>
                  <p:par>
                    <p:cTn id="69" fill="hold">
                      <p:stCondLst>
                        <p:cond delay="indefinite"/>
                      </p:stCondLst>
                      <p:childTnLst>
                        <p:par>
                          <p:cTn id="70" fill="hold">
                            <p:stCondLst>
                              <p:cond delay="0"/>
                            </p:stCondLst>
                            <p:childTnLst>
                              <p:par>
                                <p:cTn id="71" presetID="9" presetClass="entr" presetSubtype="0" fill="hold" nodeType="clickEffect">
                                  <p:stCondLst>
                                    <p:cond delay="0"/>
                                  </p:stCondLst>
                                  <p:childTnLst>
                                    <p:set>
                                      <p:cBhvr>
                                        <p:cTn id="72" dur="1" fill="hold">
                                          <p:stCondLst>
                                            <p:cond delay="0"/>
                                          </p:stCondLst>
                                        </p:cTn>
                                        <p:tgtEl>
                                          <p:spTgt spid="86"/>
                                        </p:tgtEl>
                                        <p:attrNameLst>
                                          <p:attrName>style.visibility</p:attrName>
                                        </p:attrNameLst>
                                      </p:cBhvr>
                                      <p:to>
                                        <p:strVal val="visible"/>
                                      </p:to>
                                    </p:set>
                                    <p:animEffect transition="in" filter="dissolve">
                                      <p:cBhvr>
                                        <p:cTn id="73" dur="500"/>
                                        <p:tgtEl>
                                          <p:spTgt spid="86"/>
                                        </p:tgtEl>
                                      </p:cBhvr>
                                    </p:animEffect>
                                  </p:childTnLst>
                                </p:cTn>
                              </p:par>
                              <p:par>
                                <p:cTn id="74" presetID="22" presetClass="entr" presetSubtype="1" fill="hold" grpId="0" nodeType="withEffect">
                                  <p:stCondLst>
                                    <p:cond delay="0"/>
                                  </p:stCondLst>
                                  <p:childTnLst>
                                    <p:set>
                                      <p:cBhvr>
                                        <p:cTn id="75" dur="1" fill="hold">
                                          <p:stCondLst>
                                            <p:cond delay="0"/>
                                          </p:stCondLst>
                                        </p:cTn>
                                        <p:tgtEl>
                                          <p:spTgt spid="129"/>
                                        </p:tgtEl>
                                        <p:attrNameLst>
                                          <p:attrName>style.visibility</p:attrName>
                                        </p:attrNameLst>
                                      </p:cBhvr>
                                      <p:to>
                                        <p:strVal val="visible"/>
                                      </p:to>
                                    </p:set>
                                    <p:animEffect transition="in" filter="wipe(up)">
                                      <p:cBhvr>
                                        <p:cTn id="76" dur="500"/>
                                        <p:tgtEl>
                                          <p:spTgt spid="129"/>
                                        </p:tgtEl>
                                      </p:cBhvr>
                                    </p:animEffect>
                                  </p:childTnLst>
                                </p:cTn>
                              </p:par>
                              <p:par>
                                <p:cTn id="77" presetID="9" presetClass="entr" presetSubtype="0" fill="hold" grpId="0" nodeType="withEffect">
                                  <p:stCondLst>
                                    <p:cond delay="0"/>
                                  </p:stCondLst>
                                  <p:childTnLst>
                                    <p:set>
                                      <p:cBhvr>
                                        <p:cTn id="78" dur="1" fill="hold">
                                          <p:stCondLst>
                                            <p:cond delay="0"/>
                                          </p:stCondLst>
                                        </p:cTn>
                                        <p:tgtEl>
                                          <p:spTgt spid="142"/>
                                        </p:tgtEl>
                                        <p:attrNameLst>
                                          <p:attrName>style.visibility</p:attrName>
                                        </p:attrNameLst>
                                      </p:cBhvr>
                                      <p:to>
                                        <p:strVal val="visible"/>
                                      </p:to>
                                    </p:set>
                                    <p:animEffect transition="in" filter="dissolve">
                                      <p:cBhvr>
                                        <p:cTn id="79" dur="500"/>
                                        <p:tgtEl>
                                          <p:spTgt spid="1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 grpId="0" animBg="1"/>
      <p:bldP spid="111" grpId="0"/>
      <p:bldP spid="112" grpId="0"/>
      <p:bldP spid="113" grpId="0"/>
      <p:bldP spid="114" grpId="0"/>
      <p:bldP spid="119" grpId="0"/>
      <p:bldP spid="129" grpId="0" animBg="1"/>
      <p:bldP spid="137" grpId="0"/>
      <p:bldP spid="139" grpId="0"/>
      <p:bldP spid="140" grpId="0"/>
      <p:bldP spid="142" grpId="0"/>
      <p:bldP spid="134" grpId="0"/>
      <p:bldP spid="13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GB" dirty="0" smtClean="0"/>
              <a:t>Summary</a:t>
            </a:r>
            <a:endParaRPr lang="en-GB" dirty="0"/>
          </a:p>
        </p:txBody>
      </p:sp>
      <p:sp>
        <p:nvSpPr>
          <p:cNvPr id="3" name="Segnaposto piè di pagina 2"/>
          <p:cNvSpPr>
            <a:spLocks noGrp="1"/>
          </p:cNvSpPr>
          <p:nvPr>
            <p:ph type="ftr" sz="quarter" idx="11"/>
          </p:nvPr>
        </p:nvSpPr>
        <p:spPr/>
        <p:txBody>
          <a:bodyPr/>
          <a:lstStyle/>
          <a:p>
            <a:r>
              <a:rPr lang="it-IT" smtClean="0"/>
              <a:t>A. Gaggero, 01/10/2020, Genova</a:t>
            </a:r>
            <a:endParaRPr lang="en-US"/>
          </a:p>
        </p:txBody>
      </p:sp>
      <p:sp>
        <p:nvSpPr>
          <p:cNvPr id="5" name="CasellaDiTesto 4"/>
          <p:cNvSpPr txBox="1"/>
          <p:nvPr/>
        </p:nvSpPr>
        <p:spPr>
          <a:xfrm>
            <a:off x="971600" y="1484784"/>
            <a:ext cx="6912768" cy="5262979"/>
          </a:xfrm>
          <a:prstGeom prst="rect">
            <a:avLst/>
          </a:prstGeom>
          <a:noFill/>
        </p:spPr>
        <p:txBody>
          <a:bodyPr wrap="square" rtlCol="0">
            <a:spAutoFit/>
          </a:bodyPr>
          <a:lstStyle/>
          <a:p>
            <a:pPr>
              <a:buFont typeface="Arial" pitchFamily="34" charset="0"/>
              <a:buChar char="•"/>
            </a:pPr>
            <a:r>
              <a:rPr lang="en-GB" sz="2800" dirty="0" smtClean="0"/>
              <a:t> Active materials;</a:t>
            </a:r>
          </a:p>
          <a:p>
            <a:pPr>
              <a:buFont typeface="Arial" pitchFamily="34" charset="0"/>
              <a:buChar char="•"/>
            </a:pPr>
            <a:r>
              <a:rPr lang="en-GB" sz="2800" dirty="0" smtClean="0"/>
              <a:t>Detection mechanism models;</a:t>
            </a:r>
          </a:p>
          <a:p>
            <a:r>
              <a:rPr lang="en-GB" sz="2800" dirty="0" smtClean="0"/>
              <a:t>       (counts </a:t>
            </a:r>
            <a:r>
              <a:rPr lang="en-GB" sz="2800" dirty="0" err="1" smtClean="0"/>
              <a:t>vs</a:t>
            </a:r>
            <a:r>
              <a:rPr lang="en-GB" sz="2800" dirty="0" smtClean="0"/>
              <a:t> </a:t>
            </a:r>
            <a:r>
              <a:rPr lang="en-GB" sz="2800" dirty="0" err="1" smtClean="0"/>
              <a:t>Darkcounts</a:t>
            </a:r>
            <a:r>
              <a:rPr lang="en-GB" sz="2800" dirty="0" smtClean="0"/>
              <a:t>)</a:t>
            </a:r>
          </a:p>
          <a:p>
            <a:pPr marL="0" lvl="2">
              <a:buFont typeface="Arial" pitchFamily="34" charset="0"/>
              <a:buChar char="•"/>
            </a:pPr>
            <a:r>
              <a:rPr lang="en-GB" sz="2800" dirty="0" smtClean="0"/>
              <a:t> Detection efficiency; </a:t>
            </a:r>
          </a:p>
          <a:p>
            <a:pPr marL="0" lvl="2">
              <a:buFont typeface="Arial" pitchFamily="34" charset="0"/>
              <a:buChar char="•"/>
            </a:pPr>
            <a:r>
              <a:rPr lang="en-GB" sz="2800" dirty="0" smtClean="0"/>
              <a:t>Single photon absorption in thin films, DE &amp; SDE;</a:t>
            </a:r>
          </a:p>
          <a:p>
            <a:pPr marL="0" lvl="2">
              <a:buFont typeface="Arial" pitchFamily="34" charset="0"/>
              <a:buChar char="•"/>
            </a:pPr>
            <a:r>
              <a:rPr lang="en-GB" sz="2800" dirty="0" smtClean="0"/>
              <a:t>Maximum Count rate;</a:t>
            </a:r>
          </a:p>
          <a:p>
            <a:pPr marL="0" lvl="2">
              <a:buFont typeface="Arial" pitchFamily="34" charset="0"/>
              <a:buChar char="•"/>
            </a:pPr>
            <a:r>
              <a:rPr lang="en-GB" sz="2800" dirty="0" smtClean="0"/>
              <a:t>Timing resolution;</a:t>
            </a:r>
          </a:p>
          <a:p>
            <a:pPr marL="0" lvl="2">
              <a:buFont typeface="Arial" pitchFamily="34" charset="0"/>
              <a:buChar char="•"/>
            </a:pPr>
            <a:r>
              <a:rPr lang="en-GB" sz="2800" dirty="0" smtClean="0"/>
              <a:t>Integration in photonics circuits (PICS);</a:t>
            </a:r>
          </a:p>
          <a:p>
            <a:pPr marL="0" lvl="2">
              <a:buFont typeface="Arial" pitchFamily="34" charset="0"/>
              <a:buChar char="•"/>
            </a:pPr>
            <a:r>
              <a:rPr lang="en-GB" sz="2800" dirty="0" smtClean="0"/>
              <a:t>Photon number resolving functionality;</a:t>
            </a:r>
          </a:p>
          <a:p>
            <a:pPr marL="0" lvl="2">
              <a:buFont typeface="Arial" pitchFamily="34" charset="0"/>
              <a:buChar char="•"/>
            </a:pPr>
            <a:r>
              <a:rPr lang="en-GB" sz="2800" dirty="0" smtClean="0"/>
              <a:t>Multiplexing;</a:t>
            </a:r>
          </a:p>
          <a:p>
            <a:pPr marL="0" lvl="2">
              <a:buFont typeface="Arial" pitchFamily="34" charset="0"/>
              <a:buChar char="•"/>
            </a:pPr>
            <a:endParaRPr lang="en-GB" sz="2800"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smtClean="0"/>
              <a:t>Active</a:t>
            </a:r>
            <a:r>
              <a:rPr lang="it-IT" dirty="0" smtClean="0"/>
              <a:t> </a:t>
            </a:r>
            <a:r>
              <a:rPr lang="it-IT" dirty="0" err="1" smtClean="0"/>
              <a:t>materials</a:t>
            </a:r>
            <a:endParaRPr lang="it-IT" dirty="0"/>
          </a:p>
        </p:txBody>
      </p:sp>
      <p:sp>
        <p:nvSpPr>
          <p:cNvPr id="3" name="Segnaposto piè di pagina 2"/>
          <p:cNvSpPr>
            <a:spLocks noGrp="1"/>
          </p:cNvSpPr>
          <p:nvPr>
            <p:ph type="ftr" sz="quarter" idx="11"/>
          </p:nvPr>
        </p:nvSpPr>
        <p:spPr/>
        <p:txBody>
          <a:bodyPr/>
          <a:lstStyle/>
          <a:p>
            <a:r>
              <a:rPr lang="it-IT" smtClean="0"/>
              <a:t>A. Gaggero, 01/10/2020, Genova</a:t>
            </a:r>
            <a:endParaRPr lang="en-US"/>
          </a:p>
        </p:txBody>
      </p:sp>
      <p:sp>
        <p:nvSpPr>
          <p:cNvPr id="5" name="Rettangolo 4"/>
          <p:cNvSpPr/>
          <p:nvPr/>
        </p:nvSpPr>
        <p:spPr>
          <a:xfrm>
            <a:off x="179512" y="2060848"/>
            <a:ext cx="8748464" cy="3416320"/>
          </a:xfrm>
          <a:prstGeom prst="rect">
            <a:avLst/>
          </a:prstGeom>
        </p:spPr>
        <p:txBody>
          <a:bodyPr wrap="square">
            <a:spAutoFit/>
          </a:bodyPr>
          <a:lstStyle/>
          <a:p>
            <a:r>
              <a:rPr lang="en-GB" sz="2400" dirty="0" smtClean="0"/>
              <a:t>Superconductors that have demonstrated capability of single-photon detection are films of compounds or alloys (classified as Type II superconductors):</a:t>
            </a:r>
          </a:p>
          <a:p>
            <a:endParaRPr lang="en-GB" sz="2400" dirty="0" smtClean="0"/>
          </a:p>
          <a:p>
            <a:r>
              <a:rPr lang="en-GB" sz="2400" dirty="0" smtClean="0"/>
              <a:t>Polycrystalline films: </a:t>
            </a:r>
            <a:r>
              <a:rPr lang="en-GB" sz="2400" dirty="0" err="1" smtClean="0"/>
              <a:t>NbN</a:t>
            </a:r>
            <a:r>
              <a:rPr lang="en-GB" sz="2400" dirty="0" smtClean="0"/>
              <a:t> (niobium nitride), </a:t>
            </a:r>
            <a:r>
              <a:rPr lang="en-GB" sz="2400" dirty="0" err="1" smtClean="0"/>
              <a:t>NbTiN</a:t>
            </a:r>
            <a:r>
              <a:rPr lang="en-GB" sz="2400" dirty="0" smtClean="0"/>
              <a:t> (niobium titanium nitride), </a:t>
            </a:r>
            <a:r>
              <a:rPr lang="en-GB" sz="2400" dirty="0" err="1" smtClean="0"/>
              <a:t>NbSi</a:t>
            </a:r>
            <a:r>
              <a:rPr lang="en-GB" sz="2400" dirty="0" smtClean="0"/>
              <a:t>,  </a:t>
            </a:r>
            <a:r>
              <a:rPr lang="en-GB" sz="2400" dirty="0" err="1" smtClean="0"/>
              <a:t>TaN</a:t>
            </a:r>
            <a:r>
              <a:rPr lang="en-GB" sz="2400" dirty="0" smtClean="0"/>
              <a:t>...</a:t>
            </a:r>
          </a:p>
          <a:p>
            <a:endParaRPr lang="en-GB" sz="2400" dirty="0" smtClean="0"/>
          </a:p>
          <a:p>
            <a:r>
              <a:rPr lang="en-GB" sz="2400" dirty="0" smtClean="0"/>
              <a:t>Amorphous films: </a:t>
            </a:r>
            <a:r>
              <a:rPr lang="en-GB" sz="2400" dirty="0" err="1" smtClean="0"/>
              <a:t>WSi</a:t>
            </a:r>
            <a:r>
              <a:rPr lang="en-GB" sz="2400" dirty="0" smtClean="0"/>
              <a:t> (tungsten </a:t>
            </a:r>
            <a:r>
              <a:rPr lang="en-GB" sz="2400" dirty="0" err="1" smtClean="0"/>
              <a:t>silicide</a:t>
            </a:r>
            <a:r>
              <a:rPr lang="en-GB" sz="2400" dirty="0" smtClean="0"/>
              <a:t>) </a:t>
            </a:r>
            <a:r>
              <a:rPr lang="en-GB" sz="2400" dirty="0" err="1" smtClean="0"/>
              <a:t>MoSi</a:t>
            </a:r>
            <a:r>
              <a:rPr lang="en-GB" sz="2400" dirty="0" smtClean="0"/>
              <a:t> (</a:t>
            </a:r>
            <a:r>
              <a:rPr lang="en-GB" sz="2400" dirty="0" err="1" smtClean="0"/>
              <a:t>Molibdenum</a:t>
            </a:r>
            <a:r>
              <a:rPr lang="en-GB" sz="2400" dirty="0" smtClean="0"/>
              <a:t> </a:t>
            </a:r>
            <a:r>
              <a:rPr lang="en-GB" sz="2400" dirty="0" err="1" smtClean="0"/>
              <a:t>Silicide</a:t>
            </a:r>
            <a:r>
              <a:rPr lang="en-GB" sz="2400" dirty="0" smtClean="0"/>
              <a:t>), </a:t>
            </a:r>
            <a:r>
              <a:rPr lang="en-GB" sz="2400" dirty="0" err="1" smtClean="0"/>
              <a:t>MoGe</a:t>
            </a:r>
            <a:r>
              <a:rPr lang="en-GB" sz="2400" dirty="0" smtClean="0"/>
              <a:t> (Molybdenum Germanium) etc</a:t>
            </a:r>
          </a:p>
          <a:p>
            <a:endParaRPr lang="en-GB" sz="24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GB" dirty="0" smtClean="0"/>
              <a:t>Polycrystalline films</a:t>
            </a:r>
            <a:endParaRPr lang="en-GB" dirty="0"/>
          </a:p>
        </p:txBody>
      </p:sp>
      <p:sp>
        <p:nvSpPr>
          <p:cNvPr id="3" name="Segnaposto piè di pagina 2"/>
          <p:cNvSpPr>
            <a:spLocks noGrp="1"/>
          </p:cNvSpPr>
          <p:nvPr>
            <p:ph type="ftr" sz="quarter" idx="11"/>
          </p:nvPr>
        </p:nvSpPr>
        <p:spPr/>
        <p:txBody>
          <a:bodyPr/>
          <a:lstStyle/>
          <a:p>
            <a:r>
              <a:rPr lang="it-IT" smtClean="0"/>
              <a:t>A. Gaggero, 01/10/2020, Genova</a:t>
            </a:r>
            <a:endParaRPr lang="en-US"/>
          </a:p>
        </p:txBody>
      </p:sp>
      <p:sp>
        <p:nvSpPr>
          <p:cNvPr id="5" name="CasellaDiTesto 4"/>
          <p:cNvSpPr txBox="1"/>
          <p:nvPr/>
        </p:nvSpPr>
        <p:spPr>
          <a:xfrm>
            <a:off x="251520" y="1484784"/>
            <a:ext cx="8136904" cy="707886"/>
          </a:xfrm>
          <a:prstGeom prst="rect">
            <a:avLst/>
          </a:prstGeom>
          <a:noFill/>
        </p:spPr>
        <p:txBody>
          <a:bodyPr wrap="square" rtlCol="0">
            <a:spAutoFit/>
          </a:bodyPr>
          <a:lstStyle/>
          <a:p>
            <a:r>
              <a:rPr lang="it-IT" sz="2000" b="0" dirty="0" err="1" smtClean="0">
                <a:latin typeface="Trebuchet MS" panose="020B0603020202020204" pitchFamily="34" charset="0"/>
                <a:cs typeface="Arial" panose="020B0604020202020204" pitchFamily="34" charset="0"/>
              </a:rPr>
              <a:t>NbN</a:t>
            </a:r>
            <a:r>
              <a:rPr lang="it-IT" sz="2000" dirty="0" smtClean="0">
                <a:latin typeface="Trebuchet MS" panose="020B0603020202020204" pitchFamily="34" charset="0"/>
                <a:cs typeface="Arial" panose="020B0604020202020204" pitchFamily="34" charset="0"/>
              </a:rPr>
              <a:t>, </a:t>
            </a:r>
            <a:r>
              <a:rPr lang="it-IT" sz="2000" dirty="0" err="1" smtClean="0">
                <a:latin typeface="Trebuchet MS" panose="020B0603020202020204" pitchFamily="34" charset="0"/>
                <a:cs typeface="Arial" panose="020B0604020202020204" pitchFamily="34" charset="0"/>
              </a:rPr>
              <a:t>NbTiN</a:t>
            </a:r>
            <a:r>
              <a:rPr lang="it-IT" sz="2000" dirty="0" smtClean="0">
                <a:latin typeface="Trebuchet MS" panose="020B0603020202020204" pitchFamily="34" charset="0"/>
                <a:cs typeface="Arial" panose="020B0604020202020204" pitchFamily="34" charset="0"/>
              </a:rPr>
              <a:t> </a:t>
            </a:r>
            <a:r>
              <a:rPr lang="it-IT" sz="2000" b="0" dirty="0" err="1" smtClean="0">
                <a:latin typeface="Trebuchet MS" panose="020B0603020202020204" pitchFamily="34" charset="0"/>
                <a:cs typeface="Arial" panose="020B0604020202020204" pitchFamily="34" charset="0"/>
              </a:rPr>
              <a:t>Type</a:t>
            </a:r>
            <a:r>
              <a:rPr lang="it-IT" sz="2000" b="0" dirty="0" smtClean="0">
                <a:latin typeface="Trebuchet MS" panose="020B0603020202020204" pitchFamily="34" charset="0"/>
                <a:cs typeface="Arial" panose="020B0604020202020204" pitchFamily="34" charset="0"/>
              </a:rPr>
              <a:t> </a:t>
            </a:r>
            <a:r>
              <a:rPr lang="it-IT" sz="2000" b="0" dirty="0">
                <a:latin typeface="Trebuchet MS" panose="020B0603020202020204" pitchFamily="34" charset="0"/>
                <a:cs typeface="Arial" panose="020B0604020202020204" pitchFamily="34" charset="0"/>
              </a:rPr>
              <a:t>II </a:t>
            </a:r>
            <a:r>
              <a:rPr lang="en-US" sz="2000" b="0" dirty="0">
                <a:latin typeface="Trebuchet MS" panose="020B0603020202020204" pitchFamily="34" charset="0"/>
              </a:rPr>
              <a:t>superconductors </a:t>
            </a:r>
            <a:r>
              <a:rPr lang="en-US" sz="2000" b="0" dirty="0" smtClean="0">
                <a:latin typeface="Trebuchet MS" panose="020B0603020202020204" pitchFamily="34" charset="0"/>
              </a:rPr>
              <a:t>have </a:t>
            </a:r>
            <a:r>
              <a:rPr lang="en-US" sz="2000" b="0" dirty="0">
                <a:latin typeface="Trebuchet MS" panose="020B0603020202020204" pitchFamily="34" charset="0"/>
              </a:rPr>
              <a:t>short </a:t>
            </a:r>
            <a:r>
              <a:rPr lang="el-GR" sz="2000" b="0" dirty="0" smtClean="0">
                <a:latin typeface="Trebuchet MS" panose="020B0603020202020204" pitchFamily="34" charset="0"/>
                <a:cs typeface="Arial" panose="020B0604020202020204" pitchFamily="34" charset="0"/>
              </a:rPr>
              <a:t>ξ</a:t>
            </a:r>
            <a:r>
              <a:rPr lang="it-IT" sz="2000" b="0" dirty="0" smtClean="0">
                <a:latin typeface="Trebuchet MS" panose="020B0603020202020204" pitchFamily="34" charset="0"/>
                <a:cs typeface="Arial" panose="020B0604020202020204" pitchFamily="34" charset="0"/>
              </a:rPr>
              <a:t>. </a:t>
            </a:r>
          </a:p>
          <a:p>
            <a:r>
              <a:rPr lang="it-IT" sz="2000" b="0" dirty="0" err="1" smtClean="0">
                <a:latin typeface="Trebuchet MS" panose="020B0603020202020204" pitchFamily="34" charset="0"/>
                <a:cs typeface="Arial" panose="020B0604020202020204" pitchFamily="34" charset="0"/>
              </a:rPr>
              <a:t>They</a:t>
            </a:r>
            <a:r>
              <a:rPr lang="it-IT" sz="2000" b="0" dirty="0" smtClean="0">
                <a:latin typeface="Trebuchet MS" panose="020B0603020202020204" pitchFamily="34" charset="0"/>
                <a:cs typeface="Arial" panose="020B0604020202020204" pitchFamily="34" charset="0"/>
              </a:rPr>
              <a:t> can be </a:t>
            </a:r>
            <a:r>
              <a:rPr lang="en-US" sz="2000" b="0" dirty="0" smtClean="0">
                <a:latin typeface="Trebuchet MS" panose="020B0603020202020204" pitchFamily="34" charset="0"/>
                <a:cs typeface="Arial" panose="020B0604020202020204" pitchFamily="34" charset="0"/>
              </a:rPr>
              <a:t>grown</a:t>
            </a:r>
            <a:r>
              <a:rPr lang="en-US" sz="2000" b="0" dirty="0" smtClean="0">
                <a:latin typeface="Trebuchet MS" panose="020B0603020202020204" pitchFamily="34" charset="0"/>
              </a:rPr>
              <a:t> as</a:t>
            </a:r>
            <a:r>
              <a:rPr lang="it-IT" sz="2000" b="0" dirty="0" smtClean="0">
                <a:latin typeface="Trebuchet MS" panose="020B0603020202020204" pitchFamily="34" charset="0"/>
                <a:cs typeface="Arial" panose="020B0604020202020204" pitchFamily="34" charset="0"/>
              </a:rPr>
              <a:t> ultra </a:t>
            </a:r>
            <a:r>
              <a:rPr lang="en-US" sz="2000" b="0" dirty="0" smtClean="0">
                <a:latin typeface="Trebuchet MS" panose="020B0603020202020204" pitchFamily="34" charset="0"/>
                <a:cs typeface="Arial" panose="020B0604020202020204" pitchFamily="34" charset="0"/>
              </a:rPr>
              <a:t>thin films (with thickness </a:t>
            </a:r>
            <a:r>
              <a:rPr lang="el-GR" sz="2000" b="0" dirty="0" smtClean="0">
                <a:latin typeface="Trebuchet MS" panose="020B0603020202020204" pitchFamily="34" charset="0"/>
                <a:cs typeface="Arial" panose="020B0604020202020204" pitchFamily="34" charset="0"/>
              </a:rPr>
              <a:t> </a:t>
            </a:r>
            <a:r>
              <a:rPr lang="it-IT" sz="2000" b="0" dirty="0">
                <a:latin typeface="Trebuchet MS" panose="020B0603020202020204" pitchFamily="34" charset="0"/>
                <a:cs typeface="Arial" panose="020B0604020202020204" pitchFamily="34" charset="0"/>
              </a:rPr>
              <a:t>~</a:t>
            </a:r>
            <a:r>
              <a:rPr lang="el-GR" sz="2000" b="0" dirty="0">
                <a:latin typeface="Trebuchet MS" panose="020B0603020202020204" pitchFamily="34" charset="0"/>
                <a:cs typeface="Arial" panose="020B0604020202020204" pitchFamily="34" charset="0"/>
              </a:rPr>
              <a:t> ξ </a:t>
            </a:r>
            <a:r>
              <a:rPr lang="it-IT" sz="2000" b="0" dirty="0">
                <a:latin typeface="Trebuchet MS" panose="020B0603020202020204" pitchFamily="34" charset="0"/>
                <a:cs typeface="Arial" panose="020B0604020202020204" pitchFamily="34" charset="0"/>
              </a:rPr>
              <a:t>=</a:t>
            </a:r>
            <a:r>
              <a:rPr lang="el-GR" sz="2000" b="0" dirty="0" smtClean="0">
                <a:latin typeface="Trebuchet MS" panose="020B0603020202020204" pitchFamily="34" charset="0"/>
                <a:cs typeface="Arial" panose="020B0604020202020204" pitchFamily="34" charset="0"/>
              </a:rPr>
              <a:t> </a:t>
            </a:r>
            <a:r>
              <a:rPr lang="it-IT" sz="2000" b="0" dirty="0" smtClean="0">
                <a:latin typeface="Trebuchet MS" panose="020B0603020202020204" pitchFamily="34" charset="0"/>
                <a:cs typeface="Arial" panose="020B0604020202020204" pitchFamily="34" charset="0"/>
              </a:rPr>
              <a:t>3-10 (</a:t>
            </a:r>
            <a:r>
              <a:rPr lang="it-IT" sz="2000" b="0" dirty="0" err="1" smtClean="0">
                <a:latin typeface="Trebuchet MS" panose="020B0603020202020204" pitchFamily="34" charset="0"/>
                <a:cs typeface="Arial" panose="020B0604020202020204" pitchFamily="34" charset="0"/>
              </a:rPr>
              <a:t>nm</a:t>
            </a:r>
            <a:r>
              <a:rPr lang="it-IT" sz="2000" b="0" dirty="0">
                <a:latin typeface="Trebuchet MS" panose="020B0603020202020204" pitchFamily="34" charset="0"/>
                <a:cs typeface="Arial" panose="020B0604020202020204" pitchFamily="34" charset="0"/>
              </a:rPr>
              <a:t>) </a:t>
            </a:r>
            <a:endParaRPr lang="en-US" sz="2000" b="0" dirty="0">
              <a:latin typeface="Trebuchet MS" panose="020B0603020202020204" pitchFamily="34" charset="0"/>
            </a:endParaRPr>
          </a:p>
        </p:txBody>
      </p:sp>
      <p:sp>
        <p:nvSpPr>
          <p:cNvPr id="7" name="CasellaDiTesto 6"/>
          <p:cNvSpPr txBox="1"/>
          <p:nvPr/>
        </p:nvSpPr>
        <p:spPr>
          <a:xfrm>
            <a:off x="3059832" y="2348880"/>
            <a:ext cx="4687330" cy="400110"/>
          </a:xfrm>
          <a:prstGeom prst="rect">
            <a:avLst/>
          </a:prstGeom>
          <a:noFill/>
        </p:spPr>
        <p:txBody>
          <a:bodyPr wrap="square" rtlCol="0">
            <a:spAutoFit/>
          </a:bodyPr>
          <a:lstStyle/>
          <a:p>
            <a:r>
              <a:rPr lang="en-US" sz="2000" dirty="0" smtClean="0">
                <a:latin typeface="Trebuchet MS" panose="020B0603020202020204" pitchFamily="34" charset="0"/>
              </a:rPr>
              <a:t>Coherence length ~ Cooper pair size</a:t>
            </a:r>
            <a:endParaRPr lang="en-US" sz="2000" dirty="0">
              <a:latin typeface="Trebuchet MS" panose="020B0603020202020204" pitchFamily="34" charset="0"/>
            </a:endParaRPr>
          </a:p>
        </p:txBody>
      </p:sp>
      <p:sp>
        <p:nvSpPr>
          <p:cNvPr id="8" name="CasellaDiTesto 7"/>
          <p:cNvSpPr txBox="1"/>
          <p:nvPr/>
        </p:nvSpPr>
        <p:spPr>
          <a:xfrm>
            <a:off x="395536" y="2204864"/>
            <a:ext cx="2592288" cy="584775"/>
          </a:xfrm>
          <a:prstGeom prst="rect">
            <a:avLst/>
          </a:prstGeom>
          <a:noFill/>
        </p:spPr>
        <p:txBody>
          <a:bodyPr wrap="square" rtlCol="0">
            <a:spAutoFit/>
          </a:bodyPr>
          <a:lstStyle/>
          <a:p>
            <a:r>
              <a:rPr lang="it-IT" sz="3200" i="1" dirty="0" smtClean="0">
                <a:sym typeface="Symbol"/>
              </a:rPr>
              <a:t></a:t>
            </a:r>
            <a:r>
              <a:rPr lang="it-IT" sz="3200" i="1" baseline="-25000" dirty="0" smtClean="0">
                <a:sym typeface="Symbol"/>
              </a:rPr>
              <a:t>0</a:t>
            </a:r>
            <a:r>
              <a:rPr lang="it-IT" sz="3200" i="1" dirty="0" smtClean="0">
                <a:sym typeface="Symbol"/>
              </a:rPr>
              <a:t> = </a:t>
            </a:r>
            <a:r>
              <a:rPr lang="it-IT" sz="3200" i="1" dirty="0" smtClean="0">
                <a:sym typeface="MT Extra"/>
              </a:rPr>
              <a:t></a:t>
            </a:r>
            <a:r>
              <a:rPr lang="it-IT" sz="3200" i="1" dirty="0" smtClean="0">
                <a:sym typeface="Symbol"/>
              </a:rPr>
              <a:t></a:t>
            </a:r>
            <a:r>
              <a:rPr lang="it-IT" sz="3200" i="1" baseline="-25000" dirty="0" smtClean="0">
                <a:sym typeface="Symbol"/>
              </a:rPr>
              <a:t>F</a:t>
            </a:r>
            <a:r>
              <a:rPr lang="it-IT" sz="3200" i="1" dirty="0" smtClean="0">
                <a:sym typeface="Symbol"/>
              </a:rPr>
              <a:t>/∆</a:t>
            </a:r>
            <a:endParaRPr lang="it-IT" sz="3200" i="1" dirty="0"/>
          </a:p>
        </p:txBody>
      </p:sp>
      <p:sp>
        <p:nvSpPr>
          <p:cNvPr id="70" name="CasellaDiTesto 69"/>
          <p:cNvSpPr txBox="1"/>
          <p:nvPr/>
        </p:nvSpPr>
        <p:spPr>
          <a:xfrm>
            <a:off x="323528" y="2780928"/>
            <a:ext cx="2808312" cy="830997"/>
          </a:xfrm>
          <a:prstGeom prst="rect">
            <a:avLst/>
          </a:prstGeom>
          <a:noFill/>
        </p:spPr>
        <p:txBody>
          <a:bodyPr wrap="square" rtlCol="0">
            <a:spAutoFit/>
          </a:bodyPr>
          <a:lstStyle/>
          <a:p>
            <a:r>
              <a:rPr lang="en-GB" sz="2400" dirty="0" smtClean="0">
                <a:solidFill>
                  <a:srgbClr val="FF0000"/>
                </a:solidFill>
              </a:rPr>
              <a:t>Type I superconductors</a:t>
            </a:r>
          </a:p>
          <a:p>
            <a:pPr algn="ctr"/>
            <a:r>
              <a:rPr lang="en-GB" sz="2400" dirty="0" smtClean="0"/>
              <a:t>(</a:t>
            </a:r>
            <a:r>
              <a:rPr lang="en-GB" sz="2400" dirty="0" err="1" smtClean="0"/>
              <a:t>Pb</a:t>
            </a:r>
            <a:r>
              <a:rPr lang="en-GB" sz="2400" dirty="0" smtClean="0"/>
              <a:t>, </a:t>
            </a:r>
            <a:r>
              <a:rPr lang="en-GB" sz="2400" dirty="0" err="1" smtClean="0"/>
              <a:t>Sn</a:t>
            </a:r>
            <a:r>
              <a:rPr lang="en-GB" sz="2400" dirty="0" smtClean="0"/>
              <a:t>, Al, In)</a:t>
            </a:r>
            <a:endParaRPr lang="en-GB" sz="2400" dirty="0"/>
          </a:p>
        </p:txBody>
      </p:sp>
      <p:sp>
        <p:nvSpPr>
          <p:cNvPr id="72" name="CasellaDiTesto 71"/>
          <p:cNvSpPr txBox="1"/>
          <p:nvPr/>
        </p:nvSpPr>
        <p:spPr>
          <a:xfrm>
            <a:off x="3131840" y="2812866"/>
            <a:ext cx="792088" cy="400110"/>
          </a:xfrm>
          <a:prstGeom prst="rect">
            <a:avLst/>
          </a:prstGeom>
          <a:noFill/>
        </p:spPr>
        <p:txBody>
          <a:bodyPr wrap="square" rtlCol="0">
            <a:spAutoFit/>
          </a:bodyPr>
          <a:lstStyle/>
          <a:p>
            <a:r>
              <a:rPr lang="it-IT" sz="2000" dirty="0" smtClean="0">
                <a:latin typeface="Times New Roman"/>
                <a:cs typeface="Times New Roman"/>
              </a:rPr>
              <a:t>(</a:t>
            </a:r>
            <a:r>
              <a:rPr lang="el-GR" sz="2000" dirty="0" smtClean="0">
                <a:latin typeface="Times New Roman"/>
                <a:cs typeface="Times New Roman"/>
              </a:rPr>
              <a:t>λ</a:t>
            </a:r>
            <a:r>
              <a:rPr lang="it-IT" sz="2000" dirty="0" smtClean="0">
                <a:latin typeface="Times New Roman"/>
                <a:cs typeface="Times New Roman"/>
              </a:rPr>
              <a:t>&lt;</a:t>
            </a:r>
            <a:r>
              <a:rPr lang="it-IT" sz="2000" i="1" dirty="0" smtClean="0">
                <a:sym typeface="Symbol"/>
              </a:rPr>
              <a:t> )</a:t>
            </a:r>
            <a:endParaRPr lang="it-IT" sz="2000" dirty="0"/>
          </a:p>
        </p:txBody>
      </p:sp>
      <p:grpSp>
        <p:nvGrpSpPr>
          <p:cNvPr id="73" name="Group 27"/>
          <p:cNvGrpSpPr>
            <a:grpSpLocks/>
          </p:cNvGrpSpPr>
          <p:nvPr/>
        </p:nvGrpSpPr>
        <p:grpSpPr bwMode="auto">
          <a:xfrm>
            <a:off x="539552" y="3429000"/>
            <a:ext cx="2847822" cy="1882775"/>
            <a:chOff x="246" y="3516"/>
            <a:chExt cx="1898" cy="1314"/>
          </a:xfrm>
        </p:grpSpPr>
        <p:sp>
          <p:nvSpPr>
            <p:cNvPr id="74" name="Line 28"/>
            <p:cNvSpPr>
              <a:spLocks noChangeShapeType="1"/>
            </p:cNvSpPr>
            <p:nvPr/>
          </p:nvSpPr>
          <p:spPr bwMode="auto">
            <a:xfrm>
              <a:off x="300" y="4620"/>
              <a:ext cx="1776" cy="0"/>
            </a:xfrm>
            <a:prstGeom prst="line">
              <a:avLst/>
            </a:prstGeom>
            <a:noFill/>
            <a:ln w="9525">
              <a:solidFill>
                <a:schemeClr val="tx1"/>
              </a:solidFill>
              <a:round/>
              <a:headEnd/>
              <a:tailEnd type="triangl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5" name="Line 29"/>
            <p:cNvSpPr>
              <a:spLocks noChangeShapeType="1"/>
            </p:cNvSpPr>
            <p:nvPr/>
          </p:nvSpPr>
          <p:spPr bwMode="auto">
            <a:xfrm flipV="1">
              <a:off x="300" y="3516"/>
              <a:ext cx="0" cy="1104"/>
            </a:xfrm>
            <a:prstGeom prst="line">
              <a:avLst/>
            </a:prstGeom>
            <a:noFill/>
            <a:ln w="9525">
              <a:solidFill>
                <a:schemeClr val="tx1"/>
              </a:solidFill>
              <a:round/>
              <a:headEnd/>
              <a:tailEnd type="triangl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6" name="Line 30"/>
            <p:cNvSpPr>
              <a:spLocks noChangeShapeType="1"/>
            </p:cNvSpPr>
            <p:nvPr/>
          </p:nvSpPr>
          <p:spPr bwMode="auto">
            <a:xfrm flipH="1">
              <a:off x="300" y="3804"/>
              <a:ext cx="768" cy="816"/>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7" name="Line 31"/>
            <p:cNvSpPr>
              <a:spLocks noChangeShapeType="1"/>
            </p:cNvSpPr>
            <p:nvPr/>
          </p:nvSpPr>
          <p:spPr bwMode="auto">
            <a:xfrm>
              <a:off x="1074" y="3790"/>
              <a:ext cx="0" cy="839"/>
            </a:xfrm>
            <a:prstGeom prst="line">
              <a:avLst/>
            </a:prstGeom>
            <a:noFill/>
            <a:ln w="9525">
              <a:solidFill>
                <a:schemeClr val="tx1"/>
              </a:solidFill>
              <a:prstDash val="sysDot"/>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aphicFrame>
          <p:nvGraphicFramePr>
            <p:cNvPr id="78" name="Object 32"/>
            <p:cNvGraphicFramePr>
              <a:graphicFrameLocks noChangeAspect="1"/>
            </p:cNvGraphicFramePr>
            <p:nvPr/>
          </p:nvGraphicFramePr>
          <p:xfrm>
            <a:off x="246" y="4644"/>
            <a:ext cx="129" cy="156"/>
          </p:xfrm>
          <a:graphic>
            <a:graphicData uri="http://schemas.openxmlformats.org/presentationml/2006/ole">
              <p:oleObj spid="_x0000_s43078" name="Equazione" r:id="rId3" imgW="126725" imgH="177415" progId="">
                <p:embed/>
              </p:oleObj>
            </a:graphicData>
          </a:graphic>
        </p:graphicFrame>
        <p:graphicFrame>
          <p:nvGraphicFramePr>
            <p:cNvPr id="79" name="Object 33"/>
            <p:cNvGraphicFramePr>
              <a:graphicFrameLocks noChangeAspect="1"/>
            </p:cNvGraphicFramePr>
            <p:nvPr>
              <p:extLst/>
            </p:nvPr>
          </p:nvGraphicFramePr>
          <p:xfrm>
            <a:off x="972" y="4626"/>
            <a:ext cx="221" cy="203"/>
          </p:xfrm>
          <a:graphic>
            <a:graphicData uri="http://schemas.openxmlformats.org/presentationml/2006/ole">
              <p:oleObj spid="_x0000_s43079" name="Equazione" r:id="rId4" imgW="215806" imgH="228501" progId="">
                <p:embed/>
              </p:oleObj>
            </a:graphicData>
          </a:graphic>
        </p:graphicFrame>
        <p:graphicFrame>
          <p:nvGraphicFramePr>
            <p:cNvPr id="80" name="Object 34"/>
            <p:cNvGraphicFramePr>
              <a:graphicFrameLocks noChangeAspect="1"/>
            </p:cNvGraphicFramePr>
            <p:nvPr>
              <p:extLst/>
            </p:nvPr>
          </p:nvGraphicFramePr>
          <p:xfrm>
            <a:off x="1909" y="4627"/>
            <a:ext cx="235" cy="203"/>
          </p:xfrm>
          <a:graphic>
            <a:graphicData uri="http://schemas.openxmlformats.org/presentationml/2006/ole">
              <p:oleObj spid="_x0000_s43080" name="Equazione" r:id="rId5" imgW="228600" imgH="228600" progId="">
                <p:embed/>
              </p:oleObj>
            </a:graphicData>
          </a:graphic>
        </p:graphicFrame>
        <p:graphicFrame>
          <p:nvGraphicFramePr>
            <p:cNvPr id="81" name="Object 35"/>
            <p:cNvGraphicFramePr>
              <a:graphicFrameLocks noChangeAspect="1"/>
            </p:cNvGraphicFramePr>
            <p:nvPr/>
          </p:nvGraphicFramePr>
          <p:xfrm>
            <a:off x="348" y="3600"/>
            <a:ext cx="325" cy="145"/>
          </p:xfrm>
          <a:graphic>
            <a:graphicData uri="http://schemas.openxmlformats.org/presentationml/2006/ole">
              <p:oleObj spid="_x0000_s43081" name="Equazione" r:id="rId6" imgW="317087" imgH="164885" progId="">
                <p:embed/>
              </p:oleObj>
            </a:graphicData>
          </a:graphic>
        </p:graphicFrame>
      </p:grpSp>
      <p:sp>
        <p:nvSpPr>
          <p:cNvPr id="82" name="CasellaDiTesto 81"/>
          <p:cNvSpPr txBox="1"/>
          <p:nvPr/>
        </p:nvSpPr>
        <p:spPr>
          <a:xfrm>
            <a:off x="1187624" y="4336345"/>
            <a:ext cx="726331" cy="1015663"/>
          </a:xfrm>
          <a:prstGeom prst="rect">
            <a:avLst/>
          </a:prstGeom>
          <a:noFill/>
        </p:spPr>
        <p:txBody>
          <a:bodyPr wrap="square" rtlCol="0">
            <a:spAutoFit/>
          </a:bodyPr>
          <a:lstStyle/>
          <a:p>
            <a:r>
              <a:rPr lang="en-US" sz="2000" dirty="0"/>
              <a:t>B=0 </a:t>
            </a:r>
            <a:r>
              <a:rPr lang="en-US" sz="2000" dirty="0" smtClean="0"/>
              <a:t>R=0</a:t>
            </a:r>
            <a:endParaRPr lang="en-US" sz="2000" dirty="0"/>
          </a:p>
          <a:p>
            <a:endParaRPr lang="en-US" sz="2000" dirty="0"/>
          </a:p>
        </p:txBody>
      </p:sp>
      <p:sp>
        <p:nvSpPr>
          <p:cNvPr id="83" name="CasellaDiTesto 82"/>
          <p:cNvSpPr txBox="1"/>
          <p:nvPr/>
        </p:nvSpPr>
        <p:spPr>
          <a:xfrm>
            <a:off x="4427984" y="2780928"/>
            <a:ext cx="3024336" cy="830997"/>
          </a:xfrm>
          <a:prstGeom prst="rect">
            <a:avLst/>
          </a:prstGeom>
          <a:noFill/>
        </p:spPr>
        <p:txBody>
          <a:bodyPr wrap="square" rtlCol="0">
            <a:spAutoFit/>
          </a:bodyPr>
          <a:lstStyle/>
          <a:p>
            <a:r>
              <a:rPr lang="en-GB" sz="2400" smtClean="0">
                <a:solidFill>
                  <a:srgbClr val="FF0000"/>
                </a:solidFill>
              </a:rPr>
              <a:t>Type II superconductors</a:t>
            </a:r>
          </a:p>
          <a:p>
            <a:pPr algn="ctr"/>
            <a:r>
              <a:rPr lang="en-GB" sz="2400" smtClean="0"/>
              <a:t>(alloy and compound)</a:t>
            </a:r>
            <a:endParaRPr lang="en-GB" sz="2400"/>
          </a:p>
        </p:txBody>
      </p:sp>
      <p:grpSp>
        <p:nvGrpSpPr>
          <p:cNvPr id="84" name="Gruppo 83"/>
          <p:cNvGrpSpPr/>
          <p:nvPr/>
        </p:nvGrpSpPr>
        <p:grpSpPr>
          <a:xfrm>
            <a:off x="4777379" y="3501008"/>
            <a:ext cx="3395021" cy="1873250"/>
            <a:chOff x="4049842" y="2815695"/>
            <a:chExt cx="3395021" cy="1873250"/>
          </a:xfrm>
        </p:grpSpPr>
        <p:grpSp>
          <p:nvGrpSpPr>
            <p:cNvPr id="88" name="Group 36"/>
            <p:cNvGrpSpPr>
              <a:grpSpLocks/>
            </p:cNvGrpSpPr>
            <p:nvPr/>
          </p:nvGrpSpPr>
          <p:grpSpPr bwMode="auto">
            <a:xfrm>
              <a:off x="4049842" y="2815695"/>
              <a:ext cx="2911327" cy="1873250"/>
              <a:chOff x="2256" y="3516"/>
              <a:chExt cx="1940" cy="1307"/>
            </a:xfrm>
          </p:grpSpPr>
          <p:sp>
            <p:nvSpPr>
              <p:cNvPr id="91" name="Arc 37"/>
              <p:cNvSpPr>
                <a:spLocks/>
              </p:cNvSpPr>
              <p:nvPr/>
            </p:nvSpPr>
            <p:spPr bwMode="auto">
              <a:xfrm rot="-10800000">
                <a:off x="2738" y="3781"/>
                <a:ext cx="1012" cy="839"/>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 name="Line 38"/>
              <p:cNvSpPr>
                <a:spLocks noChangeShapeType="1"/>
              </p:cNvSpPr>
              <p:nvPr/>
            </p:nvSpPr>
            <p:spPr bwMode="auto">
              <a:xfrm>
                <a:off x="2304" y="4620"/>
                <a:ext cx="1776" cy="0"/>
              </a:xfrm>
              <a:prstGeom prst="line">
                <a:avLst/>
              </a:prstGeom>
              <a:noFill/>
              <a:ln w="9525">
                <a:solidFill>
                  <a:schemeClr val="tx1"/>
                </a:solidFill>
                <a:round/>
                <a:headEnd/>
                <a:tailEnd type="triangl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3" name="Line 39"/>
              <p:cNvSpPr>
                <a:spLocks noChangeShapeType="1"/>
              </p:cNvSpPr>
              <p:nvPr/>
            </p:nvSpPr>
            <p:spPr bwMode="auto">
              <a:xfrm flipV="1">
                <a:off x="2304" y="3516"/>
                <a:ext cx="0" cy="1104"/>
              </a:xfrm>
              <a:prstGeom prst="line">
                <a:avLst/>
              </a:prstGeom>
              <a:noFill/>
              <a:ln w="9525">
                <a:solidFill>
                  <a:schemeClr val="tx1"/>
                </a:solidFill>
                <a:round/>
                <a:headEnd/>
                <a:tailEnd type="triangl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4" name="Line 40"/>
              <p:cNvSpPr>
                <a:spLocks noChangeShapeType="1"/>
              </p:cNvSpPr>
              <p:nvPr/>
            </p:nvSpPr>
            <p:spPr bwMode="auto">
              <a:xfrm flipH="1">
                <a:off x="2304" y="3781"/>
                <a:ext cx="434" cy="839"/>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5" name="Line 41"/>
              <p:cNvSpPr>
                <a:spLocks noChangeShapeType="1"/>
              </p:cNvSpPr>
              <p:nvPr/>
            </p:nvSpPr>
            <p:spPr bwMode="auto">
              <a:xfrm>
                <a:off x="2736" y="3784"/>
                <a:ext cx="0" cy="839"/>
              </a:xfrm>
              <a:prstGeom prst="line">
                <a:avLst/>
              </a:prstGeom>
              <a:noFill/>
              <a:ln w="9525">
                <a:solidFill>
                  <a:schemeClr val="tx1"/>
                </a:solidFill>
                <a:prstDash val="sysDot"/>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aphicFrame>
            <p:nvGraphicFramePr>
              <p:cNvPr id="96" name="Object 42"/>
              <p:cNvGraphicFramePr>
                <a:graphicFrameLocks noChangeAspect="1"/>
              </p:cNvGraphicFramePr>
              <p:nvPr>
                <p:extLst/>
              </p:nvPr>
            </p:nvGraphicFramePr>
            <p:xfrm>
              <a:off x="2609" y="4620"/>
              <a:ext cx="260" cy="203"/>
            </p:xfrm>
            <a:graphic>
              <a:graphicData uri="http://schemas.openxmlformats.org/presentationml/2006/ole">
                <p:oleObj spid="_x0000_s43082" name="Equazione" r:id="rId7" imgW="253890" imgH="228501" progId="">
                  <p:embed/>
                </p:oleObj>
              </a:graphicData>
            </a:graphic>
          </p:graphicFrame>
          <p:graphicFrame>
            <p:nvGraphicFramePr>
              <p:cNvPr id="97" name="Object 43"/>
              <p:cNvGraphicFramePr>
                <a:graphicFrameLocks noChangeAspect="1"/>
              </p:cNvGraphicFramePr>
              <p:nvPr>
                <p:extLst/>
              </p:nvPr>
            </p:nvGraphicFramePr>
            <p:xfrm>
              <a:off x="3593" y="4608"/>
              <a:ext cx="274" cy="203"/>
            </p:xfrm>
            <a:graphic>
              <a:graphicData uri="http://schemas.openxmlformats.org/presentationml/2006/ole">
                <p:oleObj spid="_x0000_s43083" name="Equazione" r:id="rId8" imgW="266584" imgH="228501" progId="">
                  <p:embed/>
                </p:oleObj>
              </a:graphicData>
            </a:graphic>
          </p:graphicFrame>
          <p:graphicFrame>
            <p:nvGraphicFramePr>
              <p:cNvPr id="98" name="Object 44"/>
              <p:cNvGraphicFramePr>
                <a:graphicFrameLocks noChangeAspect="1"/>
              </p:cNvGraphicFramePr>
              <p:nvPr>
                <p:extLst/>
              </p:nvPr>
            </p:nvGraphicFramePr>
            <p:xfrm>
              <a:off x="3961" y="4608"/>
              <a:ext cx="235" cy="203"/>
            </p:xfrm>
            <a:graphic>
              <a:graphicData uri="http://schemas.openxmlformats.org/presentationml/2006/ole">
                <p:oleObj spid="_x0000_s43084" name="Equazione" r:id="rId9" imgW="228600" imgH="228600" progId="">
                  <p:embed/>
                </p:oleObj>
              </a:graphicData>
            </a:graphic>
          </p:graphicFrame>
          <p:graphicFrame>
            <p:nvGraphicFramePr>
              <p:cNvPr id="99" name="Object 45"/>
              <p:cNvGraphicFramePr>
                <a:graphicFrameLocks noChangeAspect="1"/>
              </p:cNvGraphicFramePr>
              <p:nvPr/>
            </p:nvGraphicFramePr>
            <p:xfrm>
              <a:off x="2352" y="3600"/>
              <a:ext cx="325" cy="145"/>
            </p:xfrm>
            <a:graphic>
              <a:graphicData uri="http://schemas.openxmlformats.org/presentationml/2006/ole">
                <p:oleObj spid="_x0000_s43085" name="Equazione" r:id="rId10" imgW="317087" imgH="164885" progId="">
                  <p:embed/>
                </p:oleObj>
              </a:graphicData>
            </a:graphic>
          </p:graphicFrame>
          <p:graphicFrame>
            <p:nvGraphicFramePr>
              <p:cNvPr id="100" name="Object 46"/>
              <p:cNvGraphicFramePr>
                <a:graphicFrameLocks noChangeAspect="1"/>
              </p:cNvGraphicFramePr>
              <p:nvPr/>
            </p:nvGraphicFramePr>
            <p:xfrm>
              <a:off x="2256" y="4632"/>
              <a:ext cx="129" cy="156"/>
            </p:xfrm>
            <a:graphic>
              <a:graphicData uri="http://schemas.openxmlformats.org/presentationml/2006/ole">
                <p:oleObj spid="_x0000_s43086" name="Equazione" r:id="rId11" imgW="126725" imgH="177415" progId="">
                  <p:embed/>
                </p:oleObj>
              </a:graphicData>
            </a:graphic>
          </p:graphicFrame>
        </p:grpSp>
        <p:sp>
          <p:nvSpPr>
            <p:cNvPr id="86" name="CasellaDiTesto 85"/>
            <p:cNvSpPr txBox="1"/>
            <p:nvPr/>
          </p:nvSpPr>
          <p:spPr>
            <a:xfrm>
              <a:off x="5562010" y="3495589"/>
              <a:ext cx="1882853" cy="707886"/>
            </a:xfrm>
            <a:prstGeom prst="rect">
              <a:avLst/>
            </a:prstGeom>
            <a:noFill/>
          </p:spPr>
          <p:txBody>
            <a:bodyPr wrap="square" rtlCol="0">
              <a:spAutoFit/>
            </a:bodyPr>
            <a:lstStyle/>
            <a:p>
              <a:r>
                <a:rPr lang="en-US" sz="2000" dirty="0" smtClean="0"/>
                <a:t>B≠0 R=0 mixed state</a:t>
              </a:r>
              <a:endParaRPr lang="en-US" sz="2000" dirty="0"/>
            </a:p>
          </p:txBody>
        </p:sp>
        <p:cxnSp>
          <p:nvCxnSpPr>
            <p:cNvPr id="87" name="Connettore 2 86"/>
            <p:cNvCxnSpPr/>
            <p:nvPr/>
          </p:nvCxnSpPr>
          <p:spPr>
            <a:xfrm flipH="1">
              <a:off x="5086991" y="3809382"/>
              <a:ext cx="457375" cy="41026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
        <p:nvSpPr>
          <p:cNvPr id="101" name="CasellaDiTesto 100"/>
          <p:cNvSpPr txBox="1"/>
          <p:nvPr/>
        </p:nvSpPr>
        <p:spPr>
          <a:xfrm>
            <a:off x="7236296" y="2812866"/>
            <a:ext cx="792088" cy="400110"/>
          </a:xfrm>
          <a:prstGeom prst="rect">
            <a:avLst/>
          </a:prstGeom>
          <a:noFill/>
        </p:spPr>
        <p:txBody>
          <a:bodyPr wrap="square" rtlCol="0">
            <a:spAutoFit/>
          </a:bodyPr>
          <a:lstStyle/>
          <a:p>
            <a:r>
              <a:rPr lang="it-IT" sz="2000" dirty="0" smtClean="0">
                <a:latin typeface="Times New Roman"/>
                <a:cs typeface="Times New Roman"/>
              </a:rPr>
              <a:t>(</a:t>
            </a:r>
            <a:r>
              <a:rPr lang="el-GR" sz="2000" dirty="0" smtClean="0">
                <a:latin typeface="Times New Roman"/>
                <a:cs typeface="Times New Roman"/>
              </a:rPr>
              <a:t>λ</a:t>
            </a:r>
            <a:r>
              <a:rPr lang="it-IT" sz="2000" dirty="0" smtClean="0">
                <a:latin typeface="Times New Roman"/>
                <a:cs typeface="Times New Roman"/>
              </a:rPr>
              <a:t>&gt;</a:t>
            </a:r>
            <a:r>
              <a:rPr lang="it-IT" sz="2000" i="1" dirty="0" smtClean="0">
                <a:sym typeface="Symbol"/>
              </a:rPr>
              <a:t> )</a:t>
            </a:r>
            <a:endParaRPr lang="it-IT" sz="2000" dirty="0"/>
          </a:p>
        </p:txBody>
      </p:sp>
      <p:sp>
        <p:nvSpPr>
          <p:cNvPr id="102" name="Rettangolo 101"/>
          <p:cNvSpPr/>
          <p:nvPr/>
        </p:nvSpPr>
        <p:spPr>
          <a:xfrm>
            <a:off x="35496" y="5301208"/>
            <a:ext cx="4104456" cy="677108"/>
          </a:xfrm>
          <a:prstGeom prst="rect">
            <a:avLst/>
          </a:prstGeom>
        </p:spPr>
        <p:txBody>
          <a:bodyPr wrap="square">
            <a:spAutoFit/>
          </a:bodyPr>
          <a:lstStyle/>
          <a:p>
            <a:r>
              <a:rPr lang="en-US" sz="2000" dirty="0" smtClean="0"/>
              <a:t>Type I materials: </a:t>
            </a:r>
            <a:r>
              <a:rPr lang="en-US" dirty="0" smtClean="0"/>
              <a:t>at </a:t>
            </a:r>
            <a:r>
              <a:rPr lang="en-US" dirty="0" err="1" smtClean="0"/>
              <a:t>Hc</a:t>
            </a:r>
            <a:r>
              <a:rPr lang="en-US" dirty="0" smtClean="0"/>
              <a:t>, abrupt breakdown of 	             the superconductivity</a:t>
            </a:r>
            <a:endParaRPr lang="en-US" dirty="0"/>
          </a:p>
        </p:txBody>
      </p:sp>
      <p:sp>
        <p:nvSpPr>
          <p:cNvPr id="103" name="CasellaDiTesto 102"/>
          <p:cNvSpPr txBox="1"/>
          <p:nvPr/>
        </p:nvSpPr>
        <p:spPr>
          <a:xfrm>
            <a:off x="4392504" y="5349895"/>
            <a:ext cx="4716000" cy="677108"/>
          </a:xfrm>
          <a:prstGeom prst="rect">
            <a:avLst/>
          </a:prstGeom>
          <a:noFill/>
        </p:spPr>
        <p:txBody>
          <a:bodyPr wrap="square" rtlCol="0">
            <a:spAutoFit/>
          </a:bodyPr>
          <a:lstStyle/>
          <a:p>
            <a:r>
              <a:rPr lang="en-US" sz="2000" dirty="0" smtClean="0"/>
              <a:t>Type II materials:  </a:t>
            </a:r>
            <a:r>
              <a:rPr lang="en-US" sz="1800" dirty="0" smtClean="0"/>
              <a:t>at Hc</a:t>
            </a:r>
            <a:r>
              <a:rPr lang="en-US" sz="1800" baseline="-25000" dirty="0" smtClean="0"/>
              <a:t>1</a:t>
            </a:r>
            <a:r>
              <a:rPr lang="en-US" sz="1800" dirty="0" smtClean="0"/>
              <a:t> B </a:t>
            </a:r>
            <a:r>
              <a:rPr lang="en-US" sz="1800" dirty="0"/>
              <a:t>begins to </a:t>
            </a:r>
            <a:r>
              <a:rPr lang="en-US" sz="1800" dirty="0" smtClean="0"/>
              <a:t>penetrate;</a:t>
            </a:r>
          </a:p>
          <a:p>
            <a:r>
              <a:rPr lang="en-US" sz="1800" dirty="0" smtClean="0"/>
              <a:t>                                 at Hc</a:t>
            </a:r>
            <a:r>
              <a:rPr lang="en-US" sz="1800" baseline="-25000" dirty="0" smtClean="0"/>
              <a:t>2 </a:t>
            </a:r>
            <a:r>
              <a:rPr lang="en-US" dirty="0" smtClean="0"/>
              <a:t> </a:t>
            </a:r>
            <a:r>
              <a:rPr lang="en-US" sz="1800" dirty="0" smtClean="0"/>
              <a:t>total </a:t>
            </a:r>
            <a:r>
              <a:rPr lang="en-US" sz="1800" dirty="0"/>
              <a:t>penetration </a:t>
            </a:r>
            <a:r>
              <a:rPr lang="en-US" sz="1800" dirty="0" smtClean="0"/>
              <a:t>of B  </a:t>
            </a:r>
            <a:endParaRPr lang="en-US" sz="18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ema1 preferit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Universo">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Universo">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Custom Theme">
  <a:themeElements>
    <a:clrScheme name="Office Colors">
      <a:dk1>
        <a:sysClr val="windowText" lastClr="000000"/>
      </a:dk1>
      <a:lt1>
        <a:sysClr val="window" lastClr="FFFFFF"/>
      </a:lt1>
      <a:dk2>
        <a:srgbClr val="1F497D"/>
      </a:dk2>
      <a:lt2>
        <a:srgbClr val="FAF3E8"/>
      </a:lt2>
      <a:accent1>
        <a:srgbClr val="5C83B4"/>
      </a:accent1>
      <a:accent2>
        <a:srgbClr val="C0504D"/>
      </a:accent2>
      <a:accent3>
        <a:srgbClr val="9DBB61"/>
      </a:accent3>
      <a:accent4>
        <a:srgbClr val="8066A0"/>
      </a:accent4>
      <a:accent5>
        <a:srgbClr val="4BACC6"/>
      </a:accent5>
      <a:accent6>
        <a:srgbClr val="F59D56"/>
      </a:accent6>
      <a:hlink>
        <a:srgbClr val="0000FF"/>
      </a:hlink>
      <a:folHlink>
        <a:srgbClr val="800080"/>
      </a:folHlink>
    </a:clrScheme>
    <a:fontScheme name="Office Fonts">
      <a:majorFont>
        <a:latin typeface="Calibri"/>
        <a:ea typeface="MS PGothic"/>
        <a:cs typeface=""/>
      </a:majorFont>
      <a:minorFont>
        <a:latin typeface="Calibri"/>
        <a:ea typeface="MS PGothic"/>
        <a:cs typeface=""/>
      </a:minorFont>
    </a:fontScheme>
    <a:fmtScheme name="Office Effects">
      <a:fillStyleLst>
        <a:solidFill>
          <a:schemeClr val="phClr">
            <a:tint val="100000"/>
            <a:shade val="100000"/>
            <a:satMod val="100000"/>
          </a:schemeClr>
        </a:solidFill>
        <a:gradFill rotWithShape="1">
          <a:gsLst>
            <a:gs pos="0">
              <a:schemeClr val="phClr">
                <a:tint val="65000"/>
                <a:shade val="100000"/>
                <a:satMod val="133000"/>
              </a:schemeClr>
            </a:gs>
            <a:gs pos="15000">
              <a:schemeClr val="phClr">
                <a:tint val="50000"/>
                <a:shade val="100000"/>
                <a:satMod val="140000"/>
              </a:schemeClr>
            </a:gs>
            <a:gs pos="100000">
              <a:schemeClr val="phClr">
                <a:tint val="10000"/>
                <a:shade val="100000"/>
                <a:satMod val="135000"/>
              </a:schemeClr>
            </a:gs>
          </a:gsLst>
          <a:lin ang="16200000" scaled="1"/>
        </a:gradFill>
        <a:gradFill rotWithShape="1">
          <a:gsLst>
            <a:gs pos="0">
              <a:schemeClr val="phClr">
                <a:tint val="100000"/>
                <a:shade val="75000"/>
                <a:satMod val="160000"/>
              </a:schemeClr>
            </a:gs>
            <a:gs pos="62000">
              <a:schemeClr val="phClr">
                <a:tint val="100000"/>
                <a:shade val="100000"/>
                <a:satMod val="125000"/>
              </a:schemeClr>
            </a:gs>
            <a:gs pos="100000">
              <a:schemeClr val="phClr">
                <a:tint val="80000"/>
                <a:shade val="100000"/>
                <a:satMod val="140000"/>
              </a:schemeClr>
            </a:gs>
          </a:gsLst>
          <a:lin ang="16200000" scaled="1"/>
        </a:gradFill>
      </a:fillStyleLst>
      <a:lnStyleLst>
        <a:ln w="12700">
          <a:solidFill>
            <a:schemeClr val="phClr"/>
          </a:solidFill>
          <a:prstDash val="solid"/>
        </a:ln>
        <a:ln w="25400">
          <a:solidFill>
            <a:schemeClr val="phClr"/>
          </a:solidFill>
          <a:prstDash val="solid"/>
        </a:ln>
        <a:ln w="38100">
          <a:solidFill>
            <a:schemeClr val="phClr"/>
          </a:solidFill>
          <a:prstDash val="solid"/>
        </a:ln>
      </a:lnStyleLst>
      <a:effectStyleLst>
        <a:effectStyle>
          <a:effectLst>
            <a:outerShdw blurRad="50800" dist="25400" dir="5400000">
              <a:srgbClr val="000000">
                <a:alpha val="43137"/>
              </a:srgbClr>
            </a:outerShdw>
          </a:effectLst>
        </a:effectStyle>
        <a:effectStyle>
          <a:effectLst>
            <a:outerShdw blurRad="50800" dist="38100" dir="5400000">
              <a:srgbClr val="000000">
                <a:alpha val="61176"/>
              </a:srgbClr>
            </a:outerShdw>
          </a:effectLst>
          <a:scene3d>
            <a:camera prst="orthographicFront" fov="0">
              <a:rot lat="0" lon="0" rev="0"/>
            </a:camera>
            <a:lightRig rig="contrasting" dir="t">
              <a:rot lat="0" lon="0" rev="16500000"/>
            </a:lightRig>
          </a:scene3d>
          <a:sp3d contourW="12700" prstMaterial="powder">
            <a:bevelT h="50800"/>
            <a:contourClr>
              <a:schemeClr val="phClr">
                <a:tint val="100000"/>
                <a:shade val="100000"/>
                <a:satMod val="100000"/>
              </a:schemeClr>
            </a:contourClr>
          </a:sp3d>
        </a:effectStyle>
        <a:effectStyle>
          <a:effectLst>
            <a:reflection blurRad="12700" stA="25000" endPos="28000" dist="38100" dir="5400000" sy="-100000" rotWithShape="0"/>
          </a:effectLst>
          <a:scene3d>
            <a:camera prst="orthographicFront" fov="0">
              <a:rot lat="0" lon="0" rev="0"/>
            </a:camera>
            <a:lightRig rig="threePt" dir="t">
              <a:rot lat="0" lon="0" rev="0"/>
            </a:lightRig>
          </a:scene3d>
          <a:sp3d>
            <a:bevelT w="139700" h="38100"/>
            <a:contourClr>
              <a:schemeClr val="phClr">
                <a:tint val="100000"/>
                <a:shade val="100000"/>
                <a:satMod val="100000"/>
              </a:schemeClr>
            </a:contourClr>
          </a:sp3d>
        </a:effectStyle>
      </a:effectStyleLst>
      <a:bgFillStyleLst>
        <a:solidFill>
          <a:schemeClr val="phClr">
            <a:tint val="100000"/>
            <a:shade val="100000"/>
            <a:satMod val="100000"/>
          </a:schemeClr>
        </a:solidFill>
        <a:gradFill rotWithShape="1">
          <a:gsLst>
            <a:gs pos="0">
              <a:schemeClr val="phClr">
                <a:tint val="100000"/>
                <a:shade val="50000"/>
                <a:satMod val="145000"/>
              </a:schemeClr>
            </a:gs>
            <a:gs pos="40000">
              <a:schemeClr val="phClr">
                <a:tint val="100000"/>
                <a:shade val="70000"/>
                <a:satMod val="145000"/>
              </a:schemeClr>
            </a:gs>
            <a:gs pos="100000">
              <a:schemeClr val="phClr">
                <a:tint val="85000"/>
                <a:shade val="100000"/>
                <a:satMod val="155000"/>
              </a:schemeClr>
            </a:gs>
          </a:gsLst>
          <a:lin ang="16200000" scaled="1"/>
        </a:gradFill>
        <a:gradFill rotWithShape="1">
          <a:gsLst>
            <a:gs pos="0">
              <a:schemeClr val="phClr">
                <a:tint val="100000"/>
                <a:shade val="50000"/>
                <a:satMod val="145000"/>
              </a:schemeClr>
            </a:gs>
            <a:gs pos="30000">
              <a:schemeClr val="phClr">
                <a:tint val="100000"/>
                <a:shade val="65000"/>
                <a:satMod val="155000"/>
              </a:schemeClr>
            </a:gs>
            <a:gs pos="100000">
              <a:schemeClr val="phClr">
                <a:tint val="60000"/>
                <a:shade val="100000"/>
                <a:satMod val="170000"/>
              </a:schemeClr>
            </a:gs>
          </a:gsLst>
          <a:lin ang="16200000" scaled="1"/>
        </a:gradFill>
      </a:bgFillStyleLst>
    </a:fmtScheme>
  </a:themeElements>
  <a:objectDefaults/>
  <a:extraClrSchemeLst/>
</a:theme>
</file>

<file path=ppt/theme/theme3.xml><?xml version="1.0" encoding="utf-8"?>
<a:theme xmlns:a="http://schemas.openxmlformats.org/drawingml/2006/main" name="Custom Theme">
  <a:themeElements>
    <a:clrScheme name="Office Colors">
      <a:dk1>
        <a:sysClr val="windowText" lastClr="000000"/>
      </a:dk1>
      <a:lt1>
        <a:sysClr val="window" lastClr="FFFFFF"/>
      </a:lt1>
      <a:dk2>
        <a:srgbClr val="1F497D"/>
      </a:dk2>
      <a:lt2>
        <a:srgbClr val="FAF3E8"/>
      </a:lt2>
      <a:accent1>
        <a:srgbClr val="5C83B4"/>
      </a:accent1>
      <a:accent2>
        <a:srgbClr val="C0504D"/>
      </a:accent2>
      <a:accent3>
        <a:srgbClr val="9DBB61"/>
      </a:accent3>
      <a:accent4>
        <a:srgbClr val="8066A0"/>
      </a:accent4>
      <a:accent5>
        <a:srgbClr val="4BACC6"/>
      </a:accent5>
      <a:accent6>
        <a:srgbClr val="F59D56"/>
      </a:accent6>
      <a:hlink>
        <a:srgbClr val="0000FF"/>
      </a:hlink>
      <a:folHlink>
        <a:srgbClr val="800080"/>
      </a:folHlink>
    </a:clrScheme>
    <a:fontScheme name="Office Fonts">
      <a:majorFont>
        <a:latin typeface="Calibri"/>
        <a:ea typeface="MS PGothic"/>
        <a:cs typeface=""/>
      </a:majorFont>
      <a:minorFont>
        <a:latin typeface="Calibri"/>
        <a:ea typeface="MS PGothic"/>
        <a:cs typeface=""/>
      </a:minorFont>
    </a:fontScheme>
    <a:fmtScheme name="Office Effects">
      <a:fillStyleLst>
        <a:solidFill>
          <a:schemeClr val="phClr">
            <a:tint val="100000"/>
            <a:shade val="100000"/>
            <a:satMod val="100000"/>
          </a:schemeClr>
        </a:solidFill>
        <a:gradFill rotWithShape="1">
          <a:gsLst>
            <a:gs pos="0">
              <a:schemeClr val="phClr">
                <a:tint val="65000"/>
                <a:shade val="100000"/>
                <a:satMod val="133000"/>
              </a:schemeClr>
            </a:gs>
            <a:gs pos="15000">
              <a:schemeClr val="phClr">
                <a:tint val="50000"/>
                <a:shade val="100000"/>
                <a:satMod val="140000"/>
              </a:schemeClr>
            </a:gs>
            <a:gs pos="100000">
              <a:schemeClr val="phClr">
                <a:tint val="10000"/>
                <a:shade val="100000"/>
                <a:satMod val="135000"/>
              </a:schemeClr>
            </a:gs>
          </a:gsLst>
          <a:lin ang="16200000" scaled="1"/>
        </a:gradFill>
        <a:gradFill rotWithShape="1">
          <a:gsLst>
            <a:gs pos="0">
              <a:schemeClr val="phClr">
                <a:tint val="100000"/>
                <a:shade val="75000"/>
                <a:satMod val="160000"/>
              </a:schemeClr>
            </a:gs>
            <a:gs pos="62000">
              <a:schemeClr val="phClr">
                <a:tint val="100000"/>
                <a:shade val="100000"/>
                <a:satMod val="125000"/>
              </a:schemeClr>
            </a:gs>
            <a:gs pos="100000">
              <a:schemeClr val="phClr">
                <a:tint val="80000"/>
                <a:shade val="100000"/>
                <a:satMod val="140000"/>
              </a:schemeClr>
            </a:gs>
          </a:gsLst>
          <a:lin ang="16200000" scaled="1"/>
        </a:gradFill>
      </a:fillStyleLst>
      <a:lnStyleLst>
        <a:ln w="12700">
          <a:solidFill>
            <a:schemeClr val="phClr"/>
          </a:solidFill>
          <a:prstDash val="solid"/>
        </a:ln>
        <a:ln w="25400">
          <a:solidFill>
            <a:schemeClr val="phClr"/>
          </a:solidFill>
          <a:prstDash val="solid"/>
        </a:ln>
        <a:ln w="38100">
          <a:solidFill>
            <a:schemeClr val="phClr"/>
          </a:solidFill>
          <a:prstDash val="solid"/>
        </a:ln>
      </a:lnStyleLst>
      <a:effectStyleLst>
        <a:effectStyle>
          <a:effectLst>
            <a:outerShdw blurRad="50800" dist="25400" dir="5400000">
              <a:srgbClr val="000000">
                <a:alpha val="43137"/>
              </a:srgbClr>
            </a:outerShdw>
          </a:effectLst>
        </a:effectStyle>
        <a:effectStyle>
          <a:effectLst>
            <a:outerShdw blurRad="50800" dist="38100" dir="5400000">
              <a:srgbClr val="000000">
                <a:alpha val="61176"/>
              </a:srgbClr>
            </a:outerShdw>
          </a:effectLst>
          <a:scene3d>
            <a:camera prst="orthographicFront" fov="0">
              <a:rot lat="0" lon="0" rev="0"/>
            </a:camera>
            <a:lightRig rig="contrasting" dir="t">
              <a:rot lat="0" lon="0" rev="16500000"/>
            </a:lightRig>
          </a:scene3d>
          <a:sp3d contourW="12700" prstMaterial="powder">
            <a:bevelT h="50800"/>
            <a:contourClr>
              <a:schemeClr val="phClr">
                <a:tint val="100000"/>
                <a:shade val="100000"/>
                <a:satMod val="100000"/>
              </a:schemeClr>
            </a:contourClr>
          </a:sp3d>
        </a:effectStyle>
        <a:effectStyle>
          <a:effectLst>
            <a:reflection blurRad="12700" stA="25000" endPos="28000" dist="38100" dir="5400000" sy="-100000" rotWithShape="0"/>
          </a:effectLst>
          <a:scene3d>
            <a:camera prst="orthographicFront" fov="0">
              <a:rot lat="0" lon="0" rev="0"/>
            </a:camera>
            <a:lightRig rig="threePt" dir="t">
              <a:rot lat="0" lon="0" rev="0"/>
            </a:lightRig>
          </a:scene3d>
          <a:sp3d>
            <a:bevelT w="139700" h="38100"/>
            <a:contourClr>
              <a:schemeClr val="phClr">
                <a:tint val="100000"/>
                <a:shade val="100000"/>
                <a:satMod val="100000"/>
              </a:schemeClr>
            </a:contourClr>
          </a:sp3d>
        </a:effectStyle>
      </a:effectStyleLst>
      <a:bgFillStyleLst>
        <a:solidFill>
          <a:schemeClr val="phClr">
            <a:tint val="100000"/>
            <a:shade val="100000"/>
            <a:satMod val="100000"/>
          </a:schemeClr>
        </a:solidFill>
        <a:gradFill rotWithShape="1">
          <a:gsLst>
            <a:gs pos="0">
              <a:schemeClr val="phClr">
                <a:tint val="100000"/>
                <a:shade val="50000"/>
                <a:satMod val="145000"/>
              </a:schemeClr>
            </a:gs>
            <a:gs pos="40000">
              <a:schemeClr val="phClr">
                <a:tint val="100000"/>
                <a:shade val="70000"/>
                <a:satMod val="145000"/>
              </a:schemeClr>
            </a:gs>
            <a:gs pos="100000">
              <a:schemeClr val="phClr">
                <a:tint val="85000"/>
                <a:shade val="100000"/>
                <a:satMod val="155000"/>
              </a:schemeClr>
            </a:gs>
          </a:gsLst>
          <a:lin ang="16200000" scaled="1"/>
        </a:gradFill>
        <a:gradFill rotWithShape="1">
          <a:gsLst>
            <a:gs pos="0">
              <a:schemeClr val="phClr">
                <a:tint val="100000"/>
                <a:shade val="50000"/>
                <a:satMod val="145000"/>
              </a:schemeClr>
            </a:gs>
            <a:gs pos="30000">
              <a:schemeClr val="phClr">
                <a:tint val="100000"/>
                <a:shade val="65000"/>
                <a:satMod val="155000"/>
              </a:schemeClr>
            </a:gs>
            <a:gs pos="100000">
              <a:schemeClr val="phClr">
                <a:tint val="60000"/>
                <a:shade val="100000"/>
                <a:satMod val="170000"/>
              </a:schemeClr>
            </a:gs>
          </a:gsLst>
          <a:lin ang="16200000" scaled="1"/>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3272</Words>
  <Application>Microsoft Office PowerPoint</Application>
  <PresentationFormat>Presentazione su schermo (4:3)</PresentationFormat>
  <Paragraphs>683</Paragraphs>
  <Slides>54</Slides>
  <Notes>24</Notes>
  <HiddenSlides>0</HiddenSlides>
  <MMClips>0</MMClips>
  <ScaleCrop>false</ScaleCrop>
  <HeadingPairs>
    <vt:vector size="6" baseType="variant">
      <vt:variant>
        <vt:lpstr>Tema</vt:lpstr>
      </vt:variant>
      <vt:variant>
        <vt:i4>1</vt:i4>
      </vt:variant>
      <vt:variant>
        <vt:lpstr>Server OLE incorporati</vt:lpstr>
      </vt:variant>
      <vt:variant>
        <vt:i4>1</vt:i4>
      </vt:variant>
      <vt:variant>
        <vt:lpstr>Titoli diapositive</vt:lpstr>
      </vt:variant>
      <vt:variant>
        <vt:i4>54</vt:i4>
      </vt:variant>
    </vt:vector>
  </HeadingPairs>
  <TitlesOfParts>
    <vt:vector size="56" baseType="lpstr">
      <vt:lpstr>Tema1 preferito</vt:lpstr>
      <vt:lpstr>Equazione</vt:lpstr>
      <vt:lpstr>Superconducting Nanowire Single Photon Detectors</vt:lpstr>
      <vt:lpstr>Why Superconducting Detectors?</vt:lpstr>
      <vt:lpstr>Diapositiva 3</vt:lpstr>
      <vt:lpstr>Diapositiva 4</vt:lpstr>
      <vt:lpstr>Diapositiva 5</vt:lpstr>
      <vt:lpstr>Diapositiva 6</vt:lpstr>
      <vt:lpstr>Summary</vt:lpstr>
      <vt:lpstr>Active materials</vt:lpstr>
      <vt:lpstr>Polycrystalline films</vt:lpstr>
      <vt:lpstr>Magnetic Vortices  in Type II mixed state</vt:lpstr>
      <vt:lpstr>Diapositiva 11</vt:lpstr>
      <vt:lpstr>Normal-Core Hotspot Model</vt:lpstr>
      <vt:lpstr>Origin of Dark Counts in SNSPDs</vt:lpstr>
      <vt:lpstr>Limits of the Normal-Core Hotspot Model</vt:lpstr>
      <vt:lpstr>Limits of the Normal-Core Hotspot Model</vt:lpstr>
      <vt:lpstr>Vortex-crossing model</vt:lpstr>
      <vt:lpstr>In conclusion, Photon Detection results from the combination of Cooper pair breaking, QP diffusion and Vortex crossing.  - QP diffusion dominates at high energies - Vortex crossing at low energies</vt:lpstr>
      <vt:lpstr>Detection Efficiency</vt:lpstr>
      <vt:lpstr>Measuring DE: single photon regime </vt:lpstr>
      <vt:lpstr>Diapositiva 20</vt:lpstr>
      <vt:lpstr>Diapositiva 21</vt:lpstr>
      <vt:lpstr>Diapositiva 22</vt:lpstr>
      <vt:lpstr>Diapositiva 23</vt:lpstr>
      <vt:lpstr>Diapositiva 24</vt:lpstr>
      <vt:lpstr>Diapositiva 25</vt:lpstr>
      <vt:lpstr>Maximum Countrate: Hotspot relaxation time (th) </vt:lpstr>
      <vt:lpstr>Maximum Countrate: Kinetic Inductance LK</vt:lpstr>
      <vt:lpstr>Maximum Countrate vs DE</vt:lpstr>
      <vt:lpstr>Timing resolution: Jitter </vt:lpstr>
      <vt:lpstr>Diapositiva 30</vt:lpstr>
      <vt:lpstr>Diapositiva 31</vt:lpstr>
      <vt:lpstr>Diapositiva 32</vt:lpstr>
      <vt:lpstr>Diapositiva 33</vt:lpstr>
      <vt:lpstr>Timing resolution: Jitter</vt:lpstr>
      <vt:lpstr>Adding Detection Functionality to PICs</vt:lpstr>
      <vt:lpstr>Waveguide Single Photon Detectors: GaAs </vt:lpstr>
      <vt:lpstr>Waveguide Single Photon Detectors: SOI </vt:lpstr>
      <vt:lpstr>Diapositiva 38</vt:lpstr>
      <vt:lpstr>Diapositiva 39</vt:lpstr>
      <vt:lpstr>Diapositiva 40</vt:lpstr>
      <vt:lpstr>Diapositiva 41</vt:lpstr>
      <vt:lpstr>Diapositiva 42</vt:lpstr>
      <vt:lpstr>Diapositiva 43</vt:lpstr>
      <vt:lpstr>Diapositiva 44</vt:lpstr>
      <vt:lpstr>Diapositiva 45</vt:lpstr>
      <vt:lpstr>Diapositiva 46</vt:lpstr>
      <vt:lpstr>Diapositiva 47</vt:lpstr>
      <vt:lpstr>Diapositiva 48</vt:lpstr>
      <vt:lpstr>Diapositiva 49</vt:lpstr>
      <vt:lpstr>Diapositiva 50</vt:lpstr>
      <vt:lpstr>Diapositiva 51</vt:lpstr>
      <vt:lpstr>Diapositiva 52</vt:lpstr>
      <vt:lpstr>Diapositiva 53</vt:lpstr>
      <vt:lpstr>Diapositiva 54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Series superconducting-nanowires photon number resolving detector counting up to 24 photons</dc:title>
  <dc:creator/>
  <cp:lastModifiedBy/>
  <cp:revision>52</cp:revision>
  <dcterms:created xsi:type="dcterms:W3CDTF">2012-09-28T13:08:35Z</dcterms:created>
  <dcterms:modified xsi:type="dcterms:W3CDTF">2020-10-01T05:36:00Z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TC100738469990</vt:lpwstr>
  </property>
</Properties>
</file>