
<file path=[Content_Types].xml><?xml version="1.0" encoding="utf-8"?>
<Types xmlns="http://schemas.openxmlformats.org/package/2006/content-types">
  <Default Extension="AVI" ContentType="video/x-msvideo"/>
  <Default Extension="bin" ContentType="application/vnd.ms-office.activeX"/>
  <Default Extension="emf" ContentType="image/x-emf"/>
  <Default Extension="gif" ContentType="image/gif"/>
  <Default Extension="jpeg" ContentType="image/jpeg"/>
  <Default Extension="mpeg" ContentType="video/mpeg"/>
  <Default Extension="mpg" ContentType="video/m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notesSlides/notesSlide5.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10" r:id="rId2"/>
    <p:sldMasterId id="2147483648" r:id="rId3"/>
  </p:sldMasterIdLst>
  <p:notesMasterIdLst>
    <p:notesMasterId r:id="rId82"/>
  </p:notesMasterIdLst>
  <p:handoutMasterIdLst>
    <p:handoutMasterId r:id="rId83"/>
  </p:handoutMasterIdLst>
  <p:sldIdLst>
    <p:sldId id="256" r:id="rId4"/>
    <p:sldId id="427" r:id="rId5"/>
    <p:sldId id="257" r:id="rId6"/>
    <p:sldId id="461" r:id="rId7"/>
    <p:sldId id="486" r:id="rId8"/>
    <p:sldId id="408" r:id="rId9"/>
    <p:sldId id="415" r:id="rId10"/>
    <p:sldId id="462" r:id="rId11"/>
    <p:sldId id="436" r:id="rId12"/>
    <p:sldId id="441" r:id="rId13"/>
    <p:sldId id="442" r:id="rId14"/>
    <p:sldId id="435" r:id="rId15"/>
    <p:sldId id="440" r:id="rId16"/>
    <p:sldId id="482" r:id="rId17"/>
    <p:sldId id="459" r:id="rId18"/>
    <p:sldId id="490" r:id="rId19"/>
    <p:sldId id="487" r:id="rId20"/>
    <p:sldId id="483" r:id="rId21"/>
    <p:sldId id="345" r:id="rId22"/>
    <p:sldId id="347" r:id="rId23"/>
    <p:sldId id="416" r:id="rId24"/>
    <p:sldId id="417" r:id="rId25"/>
    <p:sldId id="351" r:id="rId26"/>
    <p:sldId id="413" r:id="rId27"/>
    <p:sldId id="286" r:id="rId28"/>
    <p:sldId id="428" r:id="rId29"/>
    <p:sldId id="353" r:id="rId30"/>
    <p:sldId id="355" r:id="rId31"/>
    <p:sldId id="358" r:id="rId32"/>
    <p:sldId id="451" r:id="rId33"/>
    <p:sldId id="464" r:id="rId34"/>
    <p:sldId id="465" r:id="rId35"/>
    <p:sldId id="466" r:id="rId36"/>
    <p:sldId id="492" r:id="rId37"/>
    <p:sldId id="494" r:id="rId38"/>
    <p:sldId id="493" r:id="rId39"/>
    <p:sldId id="295" r:id="rId40"/>
    <p:sldId id="296" r:id="rId41"/>
    <p:sldId id="294" r:id="rId42"/>
    <p:sldId id="383" r:id="rId43"/>
    <p:sldId id="369" r:id="rId44"/>
    <p:sldId id="468" r:id="rId45"/>
    <p:sldId id="469" r:id="rId46"/>
    <p:sldId id="373" r:id="rId47"/>
    <p:sldId id="470" r:id="rId48"/>
    <p:sldId id="471" r:id="rId49"/>
    <p:sldId id="472" r:id="rId50"/>
    <p:sldId id="473" r:id="rId51"/>
    <p:sldId id="474" r:id="rId52"/>
    <p:sldId id="475" r:id="rId53"/>
    <p:sldId id="476" r:id="rId54"/>
    <p:sldId id="477" r:id="rId55"/>
    <p:sldId id="485" r:id="rId56"/>
    <p:sldId id="419" r:id="rId57"/>
    <p:sldId id="420" r:id="rId58"/>
    <p:sldId id="429" r:id="rId59"/>
    <p:sldId id="484" r:id="rId60"/>
    <p:sldId id="425" r:id="rId61"/>
    <p:sldId id="463" r:id="rId62"/>
    <p:sldId id="452" r:id="rId63"/>
    <p:sldId id="453" r:id="rId64"/>
    <p:sldId id="455" r:id="rId65"/>
    <p:sldId id="456" r:id="rId66"/>
    <p:sldId id="457" r:id="rId67"/>
    <p:sldId id="458" r:id="rId68"/>
    <p:sldId id="460" r:id="rId69"/>
    <p:sldId id="432" r:id="rId70"/>
    <p:sldId id="445" r:id="rId71"/>
    <p:sldId id="448" r:id="rId72"/>
    <p:sldId id="449" r:id="rId73"/>
    <p:sldId id="447" r:id="rId74"/>
    <p:sldId id="450" r:id="rId75"/>
    <p:sldId id="446" r:id="rId76"/>
    <p:sldId id="488" r:id="rId77"/>
    <p:sldId id="489" r:id="rId78"/>
    <p:sldId id="443" r:id="rId79"/>
    <p:sldId id="491" r:id="rId80"/>
    <p:sldId id="481" r:id="rId81"/>
  </p:sldIdLst>
  <p:sldSz cx="9144000" cy="6858000" type="screen4x3"/>
  <p:notesSz cx="7315200" cy="9601200"/>
  <p:defaultTextStyle>
    <a:defPPr>
      <a:defRPr lang="en-US"/>
    </a:defPPr>
    <a:lvl1pPr algn="ctr" rtl="0" fontAlgn="base">
      <a:spcBef>
        <a:spcPct val="0"/>
      </a:spcBef>
      <a:spcAft>
        <a:spcPct val="0"/>
      </a:spcAft>
      <a:defRPr sz="2000" b="1" kern="1200">
        <a:solidFill>
          <a:schemeClr val="tx1"/>
        </a:solidFill>
        <a:latin typeface="Times New Roman" pitchFamily="18" charset="0"/>
        <a:ea typeface="+mn-ea"/>
        <a:cs typeface="+mn-cs"/>
      </a:defRPr>
    </a:lvl1pPr>
    <a:lvl2pPr marL="457200" algn="ctr" rtl="0" fontAlgn="base">
      <a:spcBef>
        <a:spcPct val="0"/>
      </a:spcBef>
      <a:spcAft>
        <a:spcPct val="0"/>
      </a:spcAft>
      <a:defRPr sz="2000" b="1" kern="1200">
        <a:solidFill>
          <a:schemeClr val="tx1"/>
        </a:solidFill>
        <a:latin typeface="Times New Roman" pitchFamily="18" charset="0"/>
        <a:ea typeface="+mn-ea"/>
        <a:cs typeface="+mn-cs"/>
      </a:defRPr>
    </a:lvl2pPr>
    <a:lvl3pPr marL="914400" algn="ctr" rtl="0" fontAlgn="base">
      <a:spcBef>
        <a:spcPct val="0"/>
      </a:spcBef>
      <a:spcAft>
        <a:spcPct val="0"/>
      </a:spcAft>
      <a:defRPr sz="2000" b="1" kern="1200">
        <a:solidFill>
          <a:schemeClr val="tx1"/>
        </a:solidFill>
        <a:latin typeface="Times New Roman" pitchFamily="18" charset="0"/>
        <a:ea typeface="+mn-ea"/>
        <a:cs typeface="+mn-cs"/>
      </a:defRPr>
    </a:lvl3pPr>
    <a:lvl4pPr marL="1371600" algn="ctr" rtl="0" fontAlgn="base">
      <a:spcBef>
        <a:spcPct val="0"/>
      </a:spcBef>
      <a:spcAft>
        <a:spcPct val="0"/>
      </a:spcAft>
      <a:defRPr sz="2000" b="1" kern="1200">
        <a:solidFill>
          <a:schemeClr val="tx1"/>
        </a:solidFill>
        <a:latin typeface="Times New Roman" pitchFamily="18" charset="0"/>
        <a:ea typeface="+mn-ea"/>
        <a:cs typeface="+mn-cs"/>
      </a:defRPr>
    </a:lvl4pPr>
    <a:lvl5pPr marL="1828800" algn="ctr" rtl="0" fontAlgn="base">
      <a:spcBef>
        <a:spcPct val="0"/>
      </a:spcBef>
      <a:spcAft>
        <a:spcPct val="0"/>
      </a:spcAft>
      <a:defRPr sz="2000" b="1" kern="1200">
        <a:solidFill>
          <a:schemeClr val="tx1"/>
        </a:solidFill>
        <a:latin typeface="Times New Roman" pitchFamily="18" charset="0"/>
        <a:ea typeface="+mn-ea"/>
        <a:cs typeface="+mn-cs"/>
      </a:defRPr>
    </a:lvl5pPr>
    <a:lvl6pPr marL="2286000" algn="l" defTabSz="914400" rtl="0" eaLnBrk="1" latinLnBrk="0" hangingPunct="1">
      <a:defRPr sz="2000" b="1" kern="1200">
        <a:solidFill>
          <a:schemeClr val="tx1"/>
        </a:solidFill>
        <a:latin typeface="Times New Roman" pitchFamily="18" charset="0"/>
        <a:ea typeface="+mn-ea"/>
        <a:cs typeface="+mn-cs"/>
      </a:defRPr>
    </a:lvl6pPr>
    <a:lvl7pPr marL="2743200" algn="l" defTabSz="914400" rtl="0" eaLnBrk="1" latinLnBrk="0" hangingPunct="1">
      <a:defRPr sz="2000" b="1" kern="1200">
        <a:solidFill>
          <a:schemeClr val="tx1"/>
        </a:solidFill>
        <a:latin typeface="Times New Roman" pitchFamily="18" charset="0"/>
        <a:ea typeface="+mn-ea"/>
        <a:cs typeface="+mn-cs"/>
      </a:defRPr>
    </a:lvl7pPr>
    <a:lvl8pPr marL="3200400" algn="l" defTabSz="914400" rtl="0" eaLnBrk="1" latinLnBrk="0" hangingPunct="1">
      <a:defRPr sz="2000" b="1" kern="1200">
        <a:solidFill>
          <a:schemeClr val="tx1"/>
        </a:solidFill>
        <a:latin typeface="Times New Roman" pitchFamily="18" charset="0"/>
        <a:ea typeface="+mn-ea"/>
        <a:cs typeface="+mn-cs"/>
      </a:defRPr>
    </a:lvl8pPr>
    <a:lvl9pPr marL="3657600" algn="l" defTabSz="914400" rtl="0" eaLnBrk="1" latinLnBrk="0" hangingPunct="1">
      <a:defRPr sz="20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CCCC"/>
    <a:srgbClr val="00CC99"/>
    <a:srgbClr val="99CCFF"/>
    <a:srgbClr val="997159"/>
    <a:srgbClr val="80B2BE"/>
    <a:srgbClr val="6F9FC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varScale="1">
        <p:scale>
          <a:sx n="84" d="100"/>
          <a:sy n="84" d="100"/>
        </p:scale>
        <p:origin x="1961"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notesMaster" Target="notesMasters/notesMaster1.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image" Target="../media/image11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image" Target="../media/image140.wmf"/><Relationship Id="rId1" Type="http://schemas.openxmlformats.org/officeDocument/2006/relationships/image" Target="../media/image139.wmf"/><Relationship Id="rId5" Type="http://schemas.openxmlformats.org/officeDocument/2006/relationships/image" Target="../media/image143.wmf"/><Relationship Id="rId4" Type="http://schemas.openxmlformats.org/officeDocument/2006/relationships/image" Target="../media/image14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image" Target="../media/image69.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defTabSz="990600">
              <a:defRPr sz="1300" b="0"/>
            </a:lvl1pPr>
          </a:lstStyle>
          <a:p>
            <a:pPr>
              <a:defRPr/>
            </a:pPr>
            <a:endParaRPr lang="en-US"/>
          </a:p>
        </p:txBody>
      </p:sp>
      <p:sp>
        <p:nvSpPr>
          <p:cNvPr id="38915"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b="0"/>
            </a:lvl1pPr>
          </a:lstStyle>
          <a:p>
            <a:pPr>
              <a:defRPr/>
            </a:pPr>
            <a:endParaRPr lang="en-US"/>
          </a:p>
        </p:txBody>
      </p:sp>
      <p:sp>
        <p:nvSpPr>
          <p:cNvPr id="38916"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defTabSz="990600">
              <a:defRPr sz="1300" b="0"/>
            </a:lvl1pPr>
          </a:lstStyle>
          <a:p>
            <a:pPr>
              <a:defRPr/>
            </a:pPr>
            <a:endParaRPr lang="en-US"/>
          </a:p>
        </p:txBody>
      </p:sp>
      <p:sp>
        <p:nvSpPr>
          <p:cNvPr id="38917"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b="0"/>
            </a:lvl1pPr>
          </a:lstStyle>
          <a:p>
            <a:pPr>
              <a:defRPr/>
            </a:pPr>
            <a:fld id="{2F1E92CE-45CD-4183-B595-655F5C653AC7}" type="slidenum">
              <a:rPr lang="en-US"/>
              <a:pPr>
                <a:defRPr/>
              </a:pPr>
              <a:t>‹N›</a:t>
            </a:fld>
            <a:endParaRPr lang="en-US"/>
          </a:p>
        </p:txBody>
      </p:sp>
    </p:spTree>
    <p:extLst>
      <p:ext uri="{BB962C8B-B14F-4D97-AF65-F5344CB8AC3E}">
        <p14:creationId xmlns:p14="http://schemas.microsoft.com/office/powerpoint/2010/main" val="37753856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defTabSz="990600">
              <a:defRPr sz="1300" b="0"/>
            </a:lvl1pPr>
          </a:lstStyle>
          <a:p>
            <a:pPr>
              <a:defRPr/>
            </a:pPr>
            <a:endParaRPr lang="en-US"/>
          </a:p>
        </p:txBody>
      </p:sp>
      <p:sp>
        <p:nvSpPr>
          <p:cNvPr id="307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b="0"/>
            </a:lvl1pPr>
          </a:lstStyle>
          <a:p>
            <a:pPr>
              <a:defRPr/>
            </a:pPr>
            <a:endParaRPr lang="en-US"/>
          </a:p>
        </p:txBody>
      </p:sp>
      <p:sp>
        <p:nvSpPr>
          <p:cNvPr id="55300" name="Rectangle 4"/>
          <p:cNvSpPr>
            <a:spLocks noGrp="1" noRot="1" noChangeAspect="1" noChangeArrowheads="1" noTextEdit="1"/>
          </p:cNvSpPr>
          <p:nvPr>
            <p:ph type="sldImg" idx="2"/>
          </p:nvPr>
        </p:nvSpPr>
        <p:spPr bwMode="auto">
          <a:xfrm>
            <a:off x="1257300" y="720725"/>
            <a:ext cx="4800600"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74725" y="4559300"/>
            <a:ext cx="5365750" cy="432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defTabSz="990600">
              <a:defRPr sz="1300" b="0"/>
            </a:lvl1pPr>
          </a:lstStyle>
          <a:p>
            <a:pPr>
              <a:defRPr/>
            </a:pPr>
            <a:endParaRPr lang="en-US"/>
          </a:p>
        </p:txBody>
      </p:sp>
      <p:sp>
        <p:nvSpPr>
          <p:cNvPr id="307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b="0"/>
            </a:lvl1pPr>
          </a:lstStyle>
          <a:p>
            <a:pPr>
              <a:defRPr/>
            </a:pPr>
            <a:fld id="{0A383AFF-3512-45B9-9CA2-7FB30D860FBB}" type="slidenum">
              <a:rPr lang="en-US"/>
              <a:pPr>
                <a:defRPr/>
              </a:pPr>
              <a:t>‹N›</a:t>
            </a:fld>
            <a:endParaRPr lang="en-US"/>
          </a:p>
        </p:txBody>
      </p:sp>
    </p:spTree>
    <p:extLst>
      <p:ext uri="{BB962C8B-B14F-4D97-AF65-F5344CB8AC3E}">
        <p14:creationId xmlns:p14="http://schemas.microsoft.com/office/powerpoint/2010/main" val="36276905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C83B25BA-2FBE-4BFF-ACF4-AC6CB5873531}" type="slidenum">
              <a:rPr lang="en-US" altLang="it-IT" sz="1300" smtClean="0"/>
              <a:pPr algn="r" eaLnBrk="1" hangingPunct="1">
                <a:spcBef>
                  <a:spcPct val="0"/>
                </a:spcBef>
              </a:pPr>
              <a:t>1</a:t>
            </a:fld>
            <a:endParaRPr lang="en-US" altLang="it-IT" sz="1300"/>
          </a:p>
        </p:txBody>
      </p:sp>
      <p:sp>
        <p:nvSpPr>
          <p:cNvPr id="56323" name="Rectangle 2"/>
          <p:cNvSpPr>
            <a:spLocks noGrp="1" noRot="1" noChangeAspect="1" noChangeArrowheads="1" noTextEdit="1"/>
          </p:cNvSpPr>
          <p:nvPr>
            <p:ph type="sldImg"/>
          </p:nvPr>
        </p:nvSpPr>
        <p:spPr>
          <a:xfrm>
            <a:off x="1258888" y="720725"/>
            <a:ext cx="4799012" cy="3598863"/>
          </a:xfrm>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a:xfrm>
            <a:off x="1258888" y="722313"/>
            <a:ext cx="4799012" cy="3598862"/>
          </a:xfrm>
          <a:ln/>
        </p:spPr>
      </p:sp>
      <p:sp>
        <p:nvSpPr>
          <p:cNvPr id="63491" name="Rectangle 3"/>
          <p:cNvSpPr>
            <a:spLocks noGrp="1"/>
          </p:cNvSpPr>
          <p:nvPr>
            <p:ph type="body" idx="1"/>
          </p:nvPr>
        </p:nvSpPr>
        <p:spPr>
          <a:xfrm>
            <a:off x="974725" y="4559300"/>
            <a:ext cx="5365750" cy="4319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a:xfrm>
            <a:off x="1258888" y="722313"/>
            <a:ext cx="4799012" cy="3598862"/>
          </a:xfrm>
          <a:ln/>
        </p:spPr>
      </p:sp>
      <p:sp>
        <p:nvSpPr>
          <p:cNvPr id="68611" name="Rectangle 3"/>
          <p:cNvSpPr>
            <a:spLocks noGrp="1"/>
          </p:cNvSpPr>
          <p:nvPr>
            <p:ph type="body" idx="1"/>
          </p:nvPr>
        </p:nvSpPr>
        <p:spPr>
          <a:xfrm>
            <a:off x="974725" y="4559300"/>
            <a:ext cx="5365750" cy="4319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r>
              <a:rPr lang="en-US" dirty="0"/>
              <a:t>Buttons. Click</a:t>
            </a:r>
            <a:r>
              <a:rPr lang="en-US" baseline="0" dirty="0"/>
              <a:t> on any particle type to display the relevant slide with animations. Clicking again will return to this slide. </a:t>
            </a:r>
          </a:p>
          <a:p>
            <a:r>
              <a:rPr lang="en-US" baseline="0" dirty="0"/>
              <a:t>Recommend putting this slide in the middle of your presentation and putting the other 5 slides at the end. </a:t>
            </a:r>
          </a:p>
          <a:p>
            <a:r>
              <a:rPr lang="en-US" baseline="0" dirty="0"/>
              <a:t>If you have any difficulties, contact </a:t>
            </a:r>
            <a:r>
              <a:rPr lang="en-US" baseline="0" dirty="0" err="1"/>
              <a:t>David.Barney</a:t>
            </a:r>
            <a:r>
              <a:rPr lang="en-US" baseline="0" err="1"/>
              <a:t>@</a:t>
            </a:r>
            <a:r>
              <a:rPr lang="en-US" baseline="0"/>
              <a:t>cern.ch</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68</a:t>
            </a:fld>
            <a:endParaRPr lang="en-US"/>
          </a:p>
        </p:txBody>
      </p:sp>
    </p:spTree>
    <p:extLst>
      <p:ext uri="{BB962C8B-B14F-4D97-AF65-F5344CB8AC3E}">
        <p14:creationId xmlns:p14="http://schemas.microsoft.com/office/powerpoint/2010/main" val="1076777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r>
              <a:rPr lang="en-US" dirty="0"/>
              <a:t>Charged hadron: Bends in the magnetic field and leaves signals in the tracker layers; passes through the electromagnetic</a:t>
            </a:r>
            <a:r>
              <a:rPr lang="en-US" baseline="0" dirty="0"/>
              <a:t> calorimeter leaving essentially no signal, and is “stopped” by the hadron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69</a:t>
            </a:fld>
            <a:endParaRPr lang="en-US"/>
          </a:p>
        </p:txBody>
      </p:sp>
    </p:spTree>
    <p:extLst>
      <p:ext uri="{BB962C8B-B14F-4D97-AF65-F5344CB8AC3E}">
        <p14:creationId xmlns:p14="http://schemas.microsoft.com/office/powerpoint/2010/main" val="3375580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Neutral hadron: Does not bend in the magnetic field and does not leave any signal in the tracker layers; passes through the electromagnetic</a:t>
            </a:r>
            <a:r>
              <a:rPr lang="en-US" baseline="0" dirty="0"/>
              <a:t> calorimeter leaving essentially no signal, and is “stopped” by the hadron calorimeter</a:t>
            </a:r>
            <a:endParaRPr lang="en-US" dirty="0"/>
          </a:p>
          <a:p>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70</a:t>
            </a:fld>
            <a:endParaRPr lang="en-US"/>
          </a:p>
        </p:txBody>
      </p:sp>
    </p:spTree>
    <p:extLst>
      <p:ext uri="{BB962C8B-B14F-4D97-AF65-F5344CB8AC3E}">
        <p14:creationId xmlns:p14="http://schemas.microsoft.com/office/powerpoint/2010/main" val="598567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r>
              <a:rPr lang="en-US" dirty="0"/>
              <a:t>Electron: Bending in the magnetic field, leaving hits in the tracker layers</a:t>
            </a:r>
            <a:r>
              <a:rPr lang="en-US" baseline="0" dirty="0"/>
              <a:t> and being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71</a:t>
            </a:fld>
            <a:endParaRPr lang="en-US"/>
          </a:p>
        </p:txBody>
      </p:sp>
    </p:spTree>
    <p:extLst>
      <p:ext uri="{BB962C8B-B14F-4D97-AF65-F5344CB8AC3E}">
        <p14:creationId xmlns:p14="http://schemas.microsoft.com/office/powerpoint/2010/main" val="1553648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r>
              <a:rPr lang="en-US" dirty="0"/>
              <a:t>Photon: passes through</a:t>
            </a:r>
            <a:r>
              <a:rPr lang="en-US" baseline="0" dirty="0"/>
              <a:t> the tracker without bending in the magnetic field or leaving hits, is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72</a:t>
            </a:fld>
            <a:endParaRPr lang="en-US"/>
          </a:p>
        </p:txBody>
      </p:sp>
    </p:spTree>
    <p:extLst>
      <p:ext uri="{BB962C8B-B14F-4D97-AF65-F5344CB8AC3E}">
        <p14:creationId xmlns:p14="http://schemas.microsoft.com/office/powerpoint/2010/main" val="901626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r>
              <a:rPr lang="en-US" dirty="0" err="1"/>
              <a:t>Muon</a:t>
            </a:r>
            <a:r>
              <a:rPr lang="en-US" dirty="0"/>
              <a:t>: passing</a:t>
            </a:r>
            <a:r>
              <a:rPr lang="en-US" baseline="0" dirty="0"/>
              <a:t> through CMS, bending in the field (both ways, depending on when it is inside or outside of the solenoid) leaving hits in the Tracker layers and the </a:t>
            </a:r>
            <a:r>
              <a:rPr lang="en-US" baseline="0" dirty="0" err="1"/>
              <a:t>muon</a:t>
            </a:r>
            <a:r>
              <a:rPr lang="en-US" baseline="0" dirty="0"/>
              <a:t> chambers before escaping completely</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73</a:t>
            </a:fld>
            <a:endParaRPr lang="en-US"/>
          </a:p>
        </p:txBody>
      </p:sp>
    </p:spTree>
    <p:extLst>
      <p:ext uri="{BB962C8B-B14F-4D97-AF65-F5344CB8AC3E}">
        <p14:creationId xmlns:p14="http://schemas.microsoft.com/office/powerpoint/2010/main" val="159575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568DE583-F816-4C90-A42A-4997D6DF48C8}" type="slidenum">
              <a:rPr lang="en-US" altLang="it-IT" sz="1300" smtClean="0"/>
              <a:pPr algn="r" eaLnBrk="1" hangingPunct="1">
                <a:spcBef>
                  <a:spcPct val="0"/>
                </a:spcBef>
              </a:pPr>
              <a:t>3</a:t>
            </a:fld>
            <a:endParaRPr lang="en-US" altLang="it-IT" sz="1300"/>
          </a:p>
        </p:txBody>
      </p:sp>
      <p:sp>
        <p:nvSpPr>
          <p:cNvPr id="57347" name="Rectangle 2"/>
          <p:cNvSpPr>
            <a:spLocks noGrp="1" noRot="1" noChangeAspect="1" noChangeArrowheads="1" noTextEdit="1"/>
          </p:cNvSpPr>
          <p:nvPr>
            <p:ph type="sldImg"/>
          </p:nvPr>
        </p:nvSpPr>
        <p:spPr>
          <a:xfrm>
            <a:off x="1258888" y="720725"/>
            <a:ext cx="4799012" cy="3598863"/>
          </a:xfrm>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916BDEA-AF04-4A76-8D37-D355800EAFBC}" type="slidenum">
              <a:rPr lang="en-US" altLang="it-IT" sz="1300" smtClean="0"/>
              <a:pPr algn="r" eaLnBrk="1" hangingPunct="1">
                <a:spcBef>
                  <a:spcPct val="0"/>
                </a:spcBef>
              </a:pPr>
              <a:t>25</a:t>
            </a:fld>
            <a:endParaRPr lang="en-US" altLang="it-IT" sz="1300"/>
          </a:p>
        </p:txBody>
      </p:sp>
      <p:sp>
        <p:nvSpPr>
          <p:cNvPr id="58371" name="Rectangle 2"/>
          <p:cNvSpPr>
            <a:spLocks noGrp="1" noRot="1" noChangeAspect="1" noChangeArrowheads="1" noTextEdit="1"/>
          </p:cNvSpPr>
          <p:nvPr>
            <p:ph type="sldImg"/>
          </p:nvPr>
        </p:nvSpPr>
        <p:spPr>
          <a:xfrm>
            <a:off x="1258888" y="720725"/>
            <a:ext cx="4799012" cy="3598863"/>
          </a:xfrm>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5CF65565-893E-4318-8E0C-9169D70CFF0E}" type="slidenum">
              <a:rPr lang="en-US" altLang="it-IT" sz="1300" smtClean="0"/>
              <a:pPr algn="r" eaLnBrk="1" hangingPunct="1">
                <a:spcBef>
                  <a:spcPct val="0"/>
                </a:spcBef>
              </a:pPr>
              <a:t>28</a:t>
            </a:fld>
            <a:endParaRPr lang="en-US" altLang="it-IT" sz="1300"/>
          </a:p>
        </p:txBody>
      </p:sp>
      <p:sp>
        <p:nvSpPr>
          <p:cNvPr id="59395" name="Rectangle 2"/>
          <p:cNvSpPr>
            <a:spLocks noGrp="1" noRot="1" noChangeAspect="1" noChangeArrowheads="1" noTextEdit="1"/>
          </p:cNvSpPr>
          <p:nvPr>
            <p:ph type="sldImg"/>
          </p:nvPr>
        </p:nvSpPr>
        <p:spPr>
          <a:xfrm>
            <a:off x="1258888" y="720725"/>
            <a:ext cx="4799012" cy="3598863"/>
          </a:xfrm>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it-IT"/>
              <a:t>Note </a:t>
            </a:r>
          </a:p>
          <a:p>
            <a:pPr eaLnBrk="1" hangingPunct="1"/>
            <a:r>
              <a:rPr lang="en-GB" altLang="it-IT"/>
              <a:t>Shrink fitting high risk operation</a:t>
            </a:r>
          </a:p>
          <a:p>
            <a:pPr eaLnBrk="1" hangingPunct="1"/>
            <a:r>
              <a:rPr lang="en-GB" altLang="it-IT"/>
              <a:t>Tight tolerances on coil and cylinder dimensions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BDCBF93C-C681-443E-B656-C0EA9E76A733}" type="slidenum">
              <a:rPr lang="en-US" altLang="it-IT" sz="1300" smtClean="0"/>
              <a:pPr algn="r" eaLnBrk="1" hangingPunct="1">
                <a:spcBef>
                  <a:spcPct val="0"/>
                </a:spcBef>
              </a:pPr>
              <a:t>37</a:t>
            </a:fld>
            <a:endParaRPr lang="en-US" altLang="it-IT" sz="1300"/>
          </a:p>
        </p:txBody>
      </p:sp>
      <p:sp>
        <p:nvSpPr>
          <p:cNvPr id="60419" name="Rectangle 2"/>
          <p:cNvSpPr>
            <a:spLocks noGrp="1" noRot="1" noChangeAspect="1" noChangeArrowheads="1" noTextEdit="1"/>
          </p:cNvSpPr>
          <p:nvPr>
            <p:ph type="sldImg"/>
          </p:nvPr>
        </p:nvSpPr>
        <p:spPr>
          <a:xfrm>
            <a:off x="1258888" y="720725"/>
            <a:ext cx="4799012" cy="3598863"/>
          </a:xfrm>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36C0F166-9043-4839-8F11-BF671F83E41A}" type="slidenum">
              <a:rPr lang="en-US" altLang="it-IT" sz="1300" smtClean="0"/>
              <a:pPr algn="r" eaLnBrk="1" hangingPunct="1">
                <a:spcBef>
                  <a:spcPct val="0"/>
                </a:spcBef>
              </a:pPr>
              <a:t>38</a:t>
            </a:fld>
            <a:endParaRPr lang="en-US" altLang="it-IT" sz="1300"/>
          </a:p>
        </p:txBody>
      </p:sp>
      <p:sp>
        <p:nvSpPr>
          <p:cNvPr id="61443" name="Rectangle 2"/>
          <p:cNvSpPr>
            <a:spLocks noGrp="1" noRot="1" noChangeAspect="1" noChangeArrowheads="1" noTextEdit="1"/>
          </p:cNvSpPr>
          <p:nvPr>
            <p:ph type="sldImg"/>
          </p:nvPr>
        </p:nvSpPr>
        <p:spPr>
          <a:xfrm>
            <a:off x="1258888" y="720725"/>
            <a:ext cx="4799012" cy="3598863"/>
          </a:xfrm>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90600" eaLnBrk="0" hangingPunct="0">
              <a:spcBef>
                <a:spcPct val="30000"/>
              </a:spcBef>
              <a:defRPr sz="1200">
                <a:solidFill>
                  <a:schemeClr val="tx1"/>
                </a:solidFill>
                <a:latin typeface="Times New Roman" pitchFamily="18" charset="0"/>
              </a:defRPr>
            </a:lvl1pPr>
            <a:lvl2pPr marL="742950" indent="-285750" algn="l" defTabSz="990600" eaLnBrk="0" hangingPunct="0">
              <a:spcBef>
                <a:spcPct val="30000"/>
              </a:spcBef>
              <a:defRPr sz="1200">
                <a:solidFill>
                  <a:schemeClr val="tx1"/>
                </a:solidFill>
                <a:latin typeface="Times New Roman" pitchFamily="18" charset="0"/>
              </a:defRPr>
            </a:lvl2pPr>
            <a:lvl3pPr marL="1143000" indent="-228600" algn="l" defTabSz="990600" eaLnBrk="0" hangingPunct="0">
              <a:spcBef>
                <a:spcPct val="30000"/>
              </a:spcBef>
              <a:defRPr sz="1200">
                <a:solidFill>
                  <a:schemeClr val="tx1"/>
                </a:solidFill>
                <a:latin typeface="Times New Roman" pitchFamily="18" charset="0"/>
              </a:defRPr>
            </a:lvl3pPr>
            <a:lvl4pPr marL="1600200" indent="-228600" algn="l" defTabSz="990600" eaLnBrk="0" hangingPunct="0">
              <a:spcBef>
                <a:spcPct val="30000"/>
              </a:spcBef>
              <a:defRPr sz="1200">
                <a:solidFill>
                  <a:schemeClr val="tx1"/>
                </a:solidFill>
                <a:latin typeface="Times New Roman" pitchFamily="18" charset="0"/>
              </a:defRPr>
            </a:lvl4pPr>
            <a:lvl5pPr marL="2057400" indent="-228600" algn="l" defTabSz="990600" eaLnBrk="0" hangingPunct="0">
              <a:spcBef>
                <a:spcPct val="30000"/>
              </a:spcBef>
              <a:defRPr sz="1200">
                <a:solidFill>
                  <a:schemeClr val="tx1"/>
                </a:solidFill>
                <a:latin typeface="Times New Roman" pitchFamily="18" charset="0"/>
              </a:defRPr>
            </a:lvl5pPr>
            <a:lvl6pPr marL="2514600" indent="-228600" defTabSz="990600" eaLnBrk="0" fontAlgn="base" hangingPunct="0">
              <a:spcBef>
                <a:spcPct val="30000"/>
              </a:spcBef>
              <a:spcAft>
                <a:spcPct val="0"/>
              </a:spcAft>
              <a:defRPr sz="1200">
                <a:solidFill>
                  <a:schemeClr val="tx1"/>
                </a:solidFill>
                <a:latin typeface="Times New Roman" pitchFamily="18" charset="0"/>
              </a:defRPr>
            </a:lvl6pPr>
            <a:lvl7pPr marL="2971800" indent="-228600" defTabSz="990600" eaLnBrk="0" fontAlgn="base" hangingPunct="0">
              <a:spcBef>
                <a:spcPct val="30000"/>
              </a:spcBef>
              <a:spcAft>
                <a:spcPct val="0"/>
              </a:spcAft>
              <a:defRPr sz="1200">
                <a:solidFill>
                  <a:schemeClr val="tx1"/>
                </a:solidFill>
                <a:latin typeface="Times New Roman" pitchFamily="18" charset="0"/>
              </a:defRPr>
            </a:lvl7pPr>
            <a:lvl8pPr marL="3429000" indent="-228600" defTabSz="990600" eaLnBrk="0" fontAlgn="base" hangingPunct="0">
              <a:spcBef>
                <a:spcPct val="30000"/>
              </a:spcBef>
              <a:spcAft>
                <a:spcPct val="0"/>
              </a:spcAft>
              <a:defRPr sz="1200">
                <a:solidFill>
                  <a:schemeClr val="tx1"/>
                </a:solidFill>
                <a:latin typeface="Times New Roman" pitchFamily="18" charset="0"/>
              </a:defRPr>
            </a:lvl8pPr>
            <a:lvl9pPr marL="3886200" indent="-228600" defTabSz="990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36B2479-84D7-4AA0-BFC1-871E8BED74C5}" type="slidenum">
              <a:rPr lang="en-US" altLang="it-IT" sz="1300" smtClean="0"/>
              <a:pPr algn="r" eaLnBrk="1" hangingPunct="1">
                <a:spcBef>
                  <a:spcPct val="0"/>
                </a:spcBef>
              </a:pPr>
              <a:t>39</a:t>
            </a:fld>
            <a:endParaRPr lang="en-US" altLang="it-IT" sz="1300"/>
          </a:p>
        </p:txBody>
      </p:sp>
      <p:sp>
        <p:nvSpPr>
          <p:cNvPr id="62467" name="Rectangle 2"/>
          <p:cNvSpPr>
            <a:spLocks noGrp="1" noRot="1" noChangeAspect="1" noChangeArrowheads="1" noTextEdit="1"/>
          </p:cNvSpPr>
          <p:nvPr>
            <p:ph type="sldImg"/>
          </p:nvPr>
        </p:nvSpPr>
        <p:spPr>
          <a:xfrm>
            <a:off x="1258888" y="720725"/>
            <a:ext cx="4799012" cy="3598863"/>
          </a:xfrm>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defTabSz="990600" eaLnBrk="0" hangingPunct="0">
              <a:defRPr sz="2000" b="1">
                <a:solidFill>
                  <a:schemeClr val="tx1"/>
                </a:solidFill>
                <a:latin typeface="Times New Roman" pitchFamily="18" charset="0"/>
              </a:defRPr>
            </a:lvl1pPr>
            <a:lvl2pPr marL="742950" indent="-285750" defTabSz="990600" eaLnBrk="0" hangingPunct="0">
              <a:defRPr sz="2000" b="1">
                <a:solidFill>
                  <a:schemeClr val="tx1"/>
                </a:solidFill>
                <a:latin typeface="Times New Roman" pitchFamily="18" charset="0"/>
              </a:defRPr>
            </a:lvl2pPr>
            <a:lvl3pPr marL="1143000" indent="-228600" defTabSz="990600" eaLnBrk="0" hangingPunct="0">
              <a:defRPr sz="2000" b="1">
                <a:solidFill>
                  <a:schemeClr val="tx1"/>
                </a:solidFill>
                <a:latin typeface="Times New Roman" pitchFamily="18" charset="0"/>
              </a:defRPr>
            </a:lvl3pPr>
            <a:lvl4pPr marL="1600200" indent="-228600" defTabSz="990600" eaLnBrk="0" hangingPunct="0">
              <a:defRPr sz="2000" b="1">
                <a:solidFill>
                  <a:schemeClr val="tx1"/>
                </a:solidFill>
                <a:latin typeface="Times New Roman" pitchFamily="18" charset="0"/>
              </a:defRPr>
            </a:lvl4pPr>
            <a:lvl5pPr marL="2057400" indent="-228600" defTabSz="990600" eaLnBrk="0" hangingPunct="0">
              <a:defRPr sz="2000" b="1">
                <a:solidFill>
                  <a:schemeClr val="tx1"/>
                </a:solidFill>
                <a:latin typeface="Times New Roman" pitchFamily="18" charset="0"/>
              </a:defRPr>
            </a:lvl5pPr>
            <a:lvl6pPr marL="2514600" indent="-228600" algn="ctr" defTabSz="990600" eaLnBrk="0" fontAlgn="base" hangingPunct="0">
              <a:spcBef>
                <a:spcPct val="0"/>
              </a:spcBef>
              <a:spcAft>
                <a:spcPct val="0"/>
              </a:spcAft>
              <a:defRPr sz="2000" b="1">
                <a:solidFill>
                  <a:schemeClr val="tx1"/>
                </a:solidFill>
                <a:latin typeface="Times New Roman" pitchFamily="18" charset="0"/>
              </a:defRPr>
            </a:lvl6pPr>
            <a:lvl7pPr marL="2971800" indent="-228600" algn="ctr" defTabSz="990600" eaLnBrk="0" fontAlgn="base" hangingPunct="0">
              <a:spcBef>
                <a:spcPct val="0"/>
              </a:spcBef>
              <a:spcAft>
                <a:spcPct val="0"/>
              </a:spcAft>
              <a:defRPr sz="2000" b="1">
                <a:solidFill>
                  <a:schemeClr val="tx1"/>
                </a:solidFill>
                <a:latin typeface="Times New Roman" pitchFamily="18" charset="0"/>
              </a:defRPr>
            </a:lvl7pPr>
            <a:lvl8pPr marL="3429000" indent="-228600" algn="ctr" defTabSz="990600" eaLnBrk="0" fontAlgn="base" hangingPunct="0">
              <a:spcBef>
                <a:spcPct val="0"/>
              </a:spcBef>
              <a:spcAft>
                <a:spcPct val="0"/>
              </a:spcAft>
              <a:defRPr sz="2000" b="1">
                <a:solidFill>
                  <a:schemeClr val="tx1"/>
                </a:solidFill>
                <a:latin typeface="Times New Roman" pitchFamily="18" charset="0"/>
              </a:defRPr>
            </a:lvl8pPr>
            <a:lvl9pPr marL="3886200" indent="-228600" algn="ctr" defTabSz="990600" eaLnBrk="0" fontAlgn="base" hangingPunct="0">
              <a:spcBef>
                <a:spcPct val="0"/>
              </a:spcBef>
              <a:spcAft>
                <a:spcPct val="0"/>
              </a:spcAft>
              <a:defRPr sz="2000" b="1">
                <a:solidFill>
                  <a:schemeClr val="tx1"/>
                </a:solidFill>
                <a:latin typeface="Times New Roman" pitchFamily="18" charset="0"/>
              </a:defRPr>
            </a:lvl9pPr>
          </a:lstStyle>
          <a:p>
            <a:pPr eaLnBrk="1" hangingPunct="1"/>
            <a:fld id="{74759B8A-8429-40BD-AFFD-DFC48F381815}" type="slidenum">
              <a:rPr lang="en-US" altLang="it-IT" sz="1300" b="0"/>
              <a:pPr eaLnBrk="1" hangingPunct="1"/>
              <a:t>50</a:t>
            </a:fld>
            <a:endParaRPr lang="en-US" altLang="it-IT" sz="1300" b="0"/>
          </a:p>
        </p:txBody>
      </p:sp>
      <p:sp>
        <p:nvSpPr>
          <p:cNvPr id="115715" name="Rectangle 2"/>
          <p:cNvSpPr>
            <a:spLocks noGrp="1" noRot="1" noChangeAspect="1" noChangeArrowheads="1" noTextEdit="1"/>
          </p:cNvSpPr>
          <p:nvPr>
            <p:ph type="sldImg"/>
          </p:nvPr>
        </p:nvSpPr>
        <p:spPr>
          <a:xfrm>
            <a:off x="1258888" y="720725"/>
            <a:ext cx="4799012" cy="3598863"/>
          </a:xfrm>
          <a:ln/>
        </p:spPr>
      </p:sp>
      <p:sp>
        <p:nvSpPr>
          <p:cNvPr id="115716" name="Rectangle 3"/>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defTabSz="990600" eaLnBrk="0" hangingPunct="0">
              <a:defRPr sz="2000" b="1">
                <a:solidFill>
                  <a:schemeClr val="tx1"/>
                </a:solidFill>
                <a:latin typeface="Times New Roman" pitchFamily="18" charset="0"/>
              </a:defRPr>
            </a:lvl1pPr>
            <a:lvl2pPr marL="742950" indent="-285750" defTabSz="990600" eaLnBrk="0" hangingPunct="0">
              <a:defRPr sz="2000" b="1">
                <a:solidFill>
                  <a:schemeClr val="tx1"/>
                </a:solidFill>
                <a:latin typeface="Times New Roman" pitchFamily="18" charset="0"/>
              </a:defRPr>
            </a:lvl2pPr>
            <a:lvl3pPr marL="1143000" indent="-228600" defTabSz="990600" eaLnBrk="0" hangingPunct="0">
              <a:defRPr sz="2000" b="1">
                <a:solidFill>
                  <a:schemeClr val="tx1"/>
                </a:solidFill>
                <a:latin typeface="Times New Roman" pitchFamily="18" charset="0"/>
              </a:defRPr>
            </a:lvl3pPr>
            <a:lvl4pPr marL="1600200" indent="-228600" defTabSz="990600" eaLnBrk="0" hangingPunct="0">
              <a:defRPr sz="2000" b="1">
                <a:solidFill>
                  <a:schemeClr val="tx1"/>
                </a:solidFill>
                <a:latin typeface="Times New Roman" pitchFamily="18" charset="0"/>
              </a:defRPr>
            </a:lvl4pPr>
            <a:lvl5pPr marL="2057400" indent="-228600" defTabSz="990600" eaLnBrk="0" hangingPunct="0">
              <a:defRPr sz="2000" b="1">
                <a:solidFill>
                  <a:schemeClr val="tx1"/>
                </a:solidFill>
                <a:latin typeface="Times New Roman" pitchFamily="18" charset="0"/>
              </a:defRPr>
            </a:lvl5pPr>
            <a:lvl6pPr marL="2514600" indent="-228600" algn="ctr" defTabSz="990600" eaLnBrk="0" fontAlgn="base" hangingPunct="0">
              <a:spcBef>
                <a:spcPct val="0"/>
              </a:spcBef>
              <a:spcAft>
                <a:spcPct val="0"/>
              </a:spcAft>
              <a:defRPr sz="2000" b="1">
                <a:solidFill>
                  <a:schemeClr val="tx1"/>
                </a:solidFill>
                <a:latin typeface="Times New Roman" pitchFamily="18" charset="0"/>
              </a:defRPr>
            </a:lvl6pPr>
            <a:lvl7pPr marL="2971800" indent="-228600" algn="ctr" defTabSz="990600" eaLnBrk="0" fontAlgn="base" hangingPunct="0">
              <a:spcBef>
                <a:spcPct val="0"/>
              </a:spcBef>
              <a:spcAft>
                <a:spcPct val="0"/>
              </a:spcAft>
              <a:defRPr sz="2000" b="1">
                <a:solidFill>
                  <a:schemeClr val="tx1"/>
                </a:solidFill>
                <a:latin typeface="Times New Roman" pitchFamily="18" charset="0"/>
              </a:defRPr>
            </a:lvl7pPr>
            <a:lvl8pPr marL="3429000" indent="-228600" algn="ctr" defTabSz="990600" eaLnBrk="0" fontAlgn="base" hangingPunct="0">
              <a:spcBef>
                <a:spcPct val="0"/>
              </a:spcBef>
              <a:spcAft>
                <a:spcPct val="0"/>
              </a:spcAft>
              <a:defRPr sz="2000" b="1">
                <a:solidFill>
                  <a:schemeClr val="tx1"/>
                </a:solidFill>
                <a:latin typeface="Times New Roman" pitchFamily="18" charset="0"/>
              </a:defRPr>
            </a:lvl8pPr>
            <a:lvl9pPr marL="3886200" indent="-228600" algn="ctr" defTabSz="990600" eaLnBrk="0" fontAlgn="base" hangingPunct="0">
              <a:spcBef>
                <a:spcPct val="0"/>
              </a:spcBef>
              <a:spcAft>
                <a:spcPct val="0"/>
              </a:spcAft>
              <a:defRPr sz="2000" b="1">
                <a:solidFill>
                  <a:schemeClr val="tx1"/>
                </a:solidFill>
                <a:latin typeface="Times New Roman" pitchFamily="18" charset="0"/>
              </a:defRPr>
            </a:lvl9pPr>
          </a:lstStyle>
          <a:p>
            <a:pPr eaLnBrk="1" hangingPunct="1"/>
            <a:fld id="{1A435D71-4515-463B-BEDF-83D01C3F9517}" type="slidenum">
              <a:rPr lang="en-US" altLang="it-IT" sz="1300" b="0"/>
              <a:pPr eaLnBrk="1" hangingPunct="1"/>
              <a:t>52</a:t>
            </a:fld>
            <a:endParaRPr lang="en-US" altLang="it-IT" sz="1300" b="0"/>
          </a:p>
        </p:txBody>
      </p:sp>
      <p:sp>
        <p:nvSpPr>
          <p:cNvPr id="116739" name="Rectangle 2"/>
          <p:cNvSpPr>
            <a:spLocks noGrp="1" noRot="1" noChangeAspect="1" noChangeArrowheads="1" noTextEdit="1"/>
          </p:cNvSpPr>
          <p:nvPr>
            <p:ph type="sldImg"/>
          </p:nvPr>
        </p:nvSpPr>
        <p:spPr>
          <a:xfrm>
            <a:off x="1258888" y="720725"/>
            <a:ext cx="4799012" cy="3598863"/>
          </a:xfrm>
          <a:ln/>
        </p:spPr>
      </p:sp>
      <p:sp>
        <p:nvSpPr>
          <p:cNvPr id="116740" name="Rectangle 3"/>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B499A65-D74E-440B-AC4F-4AD349A972FD}" type="slidenum">
              <a:rPr lang="en-US"/>
              <a:pPr>
                <a:defRPr/>
              </a:pPr>
              <a:t>‹N›</a:t>
            </a:fld>
            <a:endParaRPr lang="en-US"/>
          </a:p>
        </p:txBody>
      </p:sp>
    </p:spTree>
    <p:extLst>
      <p:ext uri="{BB962C8B-B14F-4D97-AF65-F5344CB8AC3E}">
        <p14:creationId xmlns:p14="http://schemas.microsoft.com/office/powerpoint/2010/main" val="1232801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591BFF2-E986-456B-BE03-11C8C0F7AFF8}" type="slidenum">
              <a:rPr lang="en-US"/>
              <a:pPr>
                <a:defRPr/>
              </a:pPr>
              <a:t>‹N›</a:t>
            </a:fld>
            <a:endParaRPr lang="en-US"/>
          </a:p>
        </p:txBody>
      </p:sp>
    </p:spTree>
    <p:extLst>
      <p:ext uri="{BB962C8B-B14F-4D97-AF65-F5344CB8AC3E}">
        <p14:creationId xmlns:p14="http://schemas.microsoft.com/office/powerpoint/2010/main" val="112851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609600"/>
            <a:ext cx="200025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84835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D5A5B96-A964-49CA-B2FB-E4F0CE115234}" type="slidenum">
              <a:rPr lang="en-US"/>
              <a:pPr>
                <a:defRPr/>
              </a:pPr>
              <a:t>‹N›</a:t>
            </a:fld>
            <a:endParaRPr lang="en-US"/>
          </a:p>
        </p:txBody>
      </p:sp>
    </p:spTree>
    <p:extLst>
      <p:ext uri="{BB962C8B-B14F-4D97-AF65-F5344CB8AC3E}">
        <p14:creationId xmlns:p14="http://schemas.microsoft.com/office/powerpoint/2010/main" val="2550317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it-IT"/>
          </a:p>
        </p:txBody>
      </p:sp>
      <p:sp>
        <p:nvSpPr>
          <p:cNvPr id="3" name="Chart Placeholder 2"/>
          <p:cNvSpPr>
            <a:spLocks noGrp="1"/>
          </p:cNvSpPr>
          <p:nvPr>
            <p:ph type="chart" idx="1"/>
          </p:nvPr>
        </p:nvSpPr>
        <p:spPr>
          <a:xfrm>
            <a:off x="1066800" y="1752600"/>
            <a:ext cx="7620000"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it-IT"/>
          </a:p>
        </p:txBody>
      </p:sp>
      <p:sp>
        <p:nvSpPr>
          <p:cNvPr id="6" name="Rectangle 6"/>
          <p:cNvSpPr>
            <a:spLocks noGrp="1" noChangeArrowheads="1"/>
          </p:cNvSpPr>
          <p:nvPr>
            <p:ph type="sldNum" sz="quarter" idx="12"/>
          </p:nvPr>
        </p:nvSpPr>
        <p:spPr>
          <a:ln/>
        </p:spPr>
        <p:txBody>
          <a:bodyPr/>
          <a:lstStyle>
            <a:lvl1pPr>
              <a:defRPr/>
            </a:lvl1pPr>
          </a:lstStyle>
          <a:p>
            <a:pPr>
              <a:defRPr/>
            </a:pPr>
            <a:fld id="{C9D9F18D-CB18-44EE-A8AA-D3C7207A9CDE}" type="slidenum">
              <a:rPr lang="en-US" altLang="it-IT"/>
              <a:pPr>
                <a:defRPr/>
              </a:pPr>
              <a:t>‹N›</a:t>
            </a:fld>
            <a:endParaRPr lang="en-US" altLang="it-IT"/>
          </a:p>
        </p:txBody>
      </p:sp>
    </p:spTree>
    <p:extLst>
      <p:ext uri="{BB962C8B-B14F-4D97-AF65-F5344CB8AC3E}">
        <p14:creationId xmlns:p14="http://schemas.microsoft.com/office/powerpoint/2010/main" val="1189257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7510D4-FCC4-D64C-B899-0973C149888A}" type="datetimeFigureOut">
              <a:rPr lang="en-US" smtClean="0"/>
              <a:t>10/5/2020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EE63DB-5258-5B40-9702-07EF404E2862}" type="slidenum">
              <a:rPr lang="en-US" smtClean="0"/>
              <a:t>‹N›</a:t>
            </a:fld>
            <a:endParaRPr lang="en-US"/>
          </a:p>
        </p:txBody>
      </p:sp>
    </p:spTree>
    <p:extLst>
      <p:ext uri="{BB962C8B-B14F-4D97-AF65-F5344CB8AC3E}">
        <p14:creationId xmlns:p14="http://schemas.microsoft.com/office/powerpoint/2010/main" val="2137075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F05EF9AE-DDA1-4A6A-B0B7-8A001D1A62F0}" type="slidenum">
              <a:rPr lang="en-US"/>
              <a:pPr>
                <a:defRPr/>
              </a:pPr>
              <a:t>‹N›</a:t>
            </a:fld>
            <a:endParaRPr lang="en-US"/>
          </a:p>
        </p:txBody>
      </p:sp>
    </p:spTree>
    <p:extLst>
      <p:ext uri="{BB962C8B-B14F-4D97-AF65-F5344CB8AC3E}">
        <p14:creationId xmlns:p14="http://schemas.microsoft.com/office/powerpoint/2010/main" val="283484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6636CE3-CA80-4B23-A120-CD2D579CC09A}" type="slidenum">
              <a:rPr lang="en-US"/>
              <a:pPr>
                <a:defRPr/>
              </a:pPr>
              <a:t>‹N›</a:t>
            </a:fld>
            <a:endParaRPr lang="en-US"/>
          </a:p>
        </p:txBody>
      </p:sp>
    </p:spTree>
    <p:extLst>
      <p:ext uri="{BB962C8B-B14F-4D97-AF65-F5344CB8AC3E}">
        <p14:creationId xmlns:p14="http://schemas.microsoft.com/office/powerpoint/2010/main" val="27663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20906E6-F955-492B-B5A3-0763EDF73700}" type="slidenum">
              <a:rPr lang="en-US"/>
              <a:pPr>
                <a:defRPr/>
              </a:pPr>
              <a:t>‹N›</a:t>
            </a:fld>
            <a:endParaRPr lang="en-US"/>
          </a:p>
        </p:txBody>
      </p:sp>
    </p:spTree>
    <p:extLst>
      <p:ext uri="{BB962C8B-B14F-4D97-AF65-F5344CB8AC3E}">
        <p14:creationId xmlns:p14="http://schemas.microsoft.com/office/powerpoint/2010/main" val="159247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C3FB0B0D-E025-418D-9FE2-901629E5284B}" type="slidenum">
              <a:rPr lang="en-US"/>
              <a:pPr>
                <a:defRPr/>
              </a:pPr>
              <a:t>‹N›</a:t>
            </a:fld>
            <a:endParaRPr lang="en-US"/>
          </a:p>
        </p:txBody>
      </p:sp>
    </p:spTree>
    <p:extLst>
      <p:ext uri="{BB962C8B-B14F-4D97-AF65-F5344CB8AC3E}">
        <p14:creationId xmlns:p14="http://schemas.microsoft.com/office/powerpoint/2010/main" val="743507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81B048DE-88F8-4C00-BDA2-566F89504DF5}" type="slidenum">
              <a:rPr lang="en-US"/>
              <a:pPr>
                <a:defRPr/>
              </a:pPr>
              <a:t>‹N›</a:t>
            </a:fld>
            <a:endParaRPr lang="en-US"/>
          </a:p>
        </p:txBody>
      </p:sp>
    </p:spTree>
    <p:extLst>
      <p:ext uri="{BB962C8B-B14F-4D97-AF65-F5344CB8AC3E}">
        <p14:creationId xmlns:p14="http://schemas.microsoft.com/office/powerpoint/2010/main" val="477050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2E0E79C1-CF3D-4D89-ADBA-552815C07169}" type="slidenum">
              <a:rPr lang="en-US"/>
              <a:pPr>
                <a:defRPr/>
              </a:pPr>
              <a:t>‹N›</a:t>
            </a:fld>
            <a:endParaRPr lang="en-US"/>
          </a:p>
        </p:txBody>
      </p:sp>
    </p:spTree>
    <p:extLst>
      <p:ext uri="{BB962C8B-B14F-4D97-AF65-F5344CB8AC3E}">
        <p14:creationId xmlns:p14="http://schemas.microsoft.com/office/powerpoint/2010/main" val="2654567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F05EF9AE-DDA1-4A6A-B0B7-8A001D1A62F0}" type="slidenum">
              <a:rPr lang="en-US"/>
              <a:pPr>
                <a:defRPr/>
              </a:pPr>
              <a:t>‹N›</a:t>
            </a:fld>
            <a:endParaRPr lang="en-US"/>
          </a:p>
        </p:txBody>
      </p:sp>
    </p:spTree>
    <p:extLst>
      <p:ext uri="{BB962C8B-B14F-4D97-AF65-F5344CB8AC3E}">
        <p14:creationId xmlns:p14="http://schemas.microsoft.com/office/powerpoint/2010/main" val="2834840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34B3FD20-293D-4AD3-9DC9-2C5C6EEAD1E7}" type="slidenum">
              <a:rPr lang="en-US"/>
              <a:pPr>
                <a:defRPr/>
              </a:pPr>
              <a:t>‹N›</a:t>
            </a:fld>
            <a:endParaRPr lang="en-US"/>
          </a:p>
        </p:txBody>
      </p:sp>
    </p:spTree>
    <p:extLst>
      <p:ext uri="{BB962C8B-B14F-4D97-AF65-F5344CB8AC3E}">
        <p14:creationId xmlns:p14="http://schemas.microsoft.com/office/powerpoint/2010/main" val="235933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F8D7636-4E7C-47DD-BC0A-BE210E7AD556}" type="slidenum">
              <a:rPr lang="en-US"/>
              <a:pPr>
                <a:defRPr/>
              </a:pPr>
              <a:t>‹N›</a:t>
            </a:fld>
            <a:endParaRPr lang="en-US"/>
          </a:p>
        </p:txBody>
      </p:sp>
    </p:spTree>
    <p:extLst>
      <p:ext uri="{BB962C8B-B14F-4D97-AF65-F5344CB8AC3E}">
        <p14:creationId xmlns:p14="http://schemas.microsoft.com/office/powerpoint/2010/main" val="1506024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715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it-IT"/>
              <a:t>Click to edit Master title style</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096032DA-C4A3-4818-9368-C970B24D9D50}" type="slidenum">
              <a:rPr lang="en-US"/>
              <a:pPr>
                <a:defRPr/>
              </a:pPr>
              <a:t>‹N›</a:t>
            </a:fld>
            <a:endParaRPr lang="en-US"/>
          </a:p>
        </p:txBody>
      </p:sp>
      <p:sp>
        <p:nvSpPr>
          <p:cNvPr id="1031" name="Rectangle 15"/>
          <p:cNvSpPr>
            <a:spLocks noChangeArrowheads="1"/>
          </p:cNvSpPr>
          <p:nvPr userDrawn="1"/>
        </p:nvSpPr>
        <p:spPr bwMode="ltGray">
          <a:xfrm>
            <a:off x="609600" y="177800"/>
            <a:ext cx="8328025" cy="65055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defRPr/>
            </a:pPr>
            <a:endParaRPr kumimoji="1" lang="it-IT" altLang="it-IT" sz="2400" b="0" dirty="0"/>
          </a:p>
        </p:txBody>
      </p:sp>
      <p:sp>
        <p:nvSpPr>
          <p:cNvPr id="1029" name="Line 16"/>
          <p:cNvSpPr>
            <a:spLocks noChangeShapeType="1"/>
          </p:cNvSpPr>
          <p:nvPr userDrawn="1"/>
        </p:nvSpPr>
        <p:spPr bwMode="ltGray">
          <a:xfrm>
            <a:off x="1028700" y="1160182"/>
            <a:ext cx="7670800"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pic>
        <p:nvPicPr>
          <p:cNvPr id="2" name="Picture 17" descr="minispi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b="5333"/>
          <a:stretch>
            <a:fillRect/>
          </a:stretch>
        </p:blipFill>
        <p:spPr bwMode="ltGray">
          <a:xfrm>
            <a:off x="19050" y="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8" descr="minispi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t="39999"/>
          <a:stretch>
            <a:fillRect/>
          </a:stretch>
        </p:blipFill>
        <p:spPr bwMode="ltGray">
          <a:xfrm>
            <a:off x="0" y="4195763"/>
            <a:ext cx="118110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20"/>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dirty="0"/>
              <a:t>Click to edit Master text styles</a:t>
            </a:r>
          </a:p>
          <a:p>
            <a:pPr lvl="1"/>
            <a:r>
              <a:rPr lang="en-US" altLang="it-IT" dirty="0"/>
              <a:t>Second level</a:t>
            </a:r>
          </a:p>
          <a:p>
            <a:pPr lvl="2"/>
            <a:r>
              <a:rPr lang="en-US" altLang="it-IT" dirty="0"/>
              <a:t>Third level</a:t>
            </a:r>
          </a:p>
          <a:p>
            <a:pPr lvl="3"/>
            <a:r>
              <a:rPr lang="en-US" altLang="it-IT" dirty="0"/>
              <a:t>Fourth level</a:t>
            </a:r>
          </a:p>
          <a:p>
            <a:pPr lvl="4"/>
            <a:r>
              <a:rPr lang="en-US" altLang="it-IT" dirty="0"/>
              <a:t>Fifth level</a:t>
            </a:r>
          </a:p>
        </p:txBody>
      </p:sp>
      <p:sp>
        <p:nvSpPr>
          <p:cNvPr id="1036" name="Rectangle 21"/>
          <p:cNvSpPr>
            <a:spLocks noChangeArrowheads="1"/>
          </p:cNvSpPr>
          <p:nvPr/>
        </p:nvSpPr>
        <p:spPr bwMode="auto">
          <a:xfrm>
            <a:off x="1014413" y="610711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defRPr/>
            </a:pPr>
            <a:endParaRPr lang="it-IT" altLang="it-IT" sz="1400" b="0"/>
          </a:p>
        </p:txBody>
      </p:sp>
      <p:sp>
        <p:nvSpPr>
          <p:cNvPr id="1037" name="Rectangle 22"/>
          <p:cNvSpPr>
            <a:spLocks noChangeArrowheads="1"/>
          </p:cNvSpPr>
          <p:nvPr/>
        </p:nvSpPr>
        <p:spPr bwMode="auto">
          <a:xfrm>
            <a:off x="3452813" y="61071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defRPr/>
            </a:pPr>
            <a:endParaRPr lang="it-IT" altLang="it-IT" sz="1400" b="0"/>
          </a:p>
        </p:txBody>
      </p:sp>
      <p:sp>
        <p:nvSpPr>
          <p:cNvPr id="1039" name="Rectangle 24"/>
          <p:cNvSpPr>
            <a:spLocks noChangeArrowheads="1"/>
          </p:cNvSpPr>
          <p:nvPr userDrawn="1"/>
        </p:nvSpPr>
        <p:spPr bwMode="auto">
          <a:xfrm>
            <a:off x="2344270" y="438150"/>
            <a:ext cx="408594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defRPr/>
            </a:pPr>
            <a:r>
              <a:rPr lang="it-IT" altLang="it-IT" sz="1200" dirty="0" err="1">
                <a:solidFill>
                  <a:srgbClr val="372AE6"/>
                </a:solidFill>
                <a:cs typeface="Times New Roman" pitchFamily="18" charset="0"/>
              </a:rPr>
              <a:t>EASISchool</a:t>
            </a:r>
            <a:r>
              <a:rPr lang="it-IT" altLang="it-IT" sz="1200" dirty="0">
                <a:solidFill>
                  <a:srgbClr val="372AE6"/>
                </a:solidFill>
                <a:cs typeface="Times New Roman" pitchFamily="18" charset="0"/>
              </a:rPr>
              <a:t> 3 Genova 28 </a:t>
            </a:r>
            <a:r>
              <a:rPr lang="it-IT" altLang="it-IT" sz="1200" dirty="0" err="1">
                <a:solidFill>
                  <a:srgbClr val="372AE6"/>
                </a:solidFill>
                <a:cs typeface="Times New Roman" pitchFamily="18" charset="0"/>
              </a:rPr>
              <a:t>Sept</a:t>
            </a:r>
            <a:r>
              <a:rPr lang="it-IT" altLang="it-IT" sz="1200" dirty="0">
                <a:solidFill>
                  <a:srgbClr val="372AE6"/>
                </a:solidFill>
                <a:cs typeface="Times New Roman" pitchFamily="18" charset="0"/>
              </a:rPr>
              <a:t>.- 9 </a:t>
            </a:r>
            <a:r>
              <a:rPr lang="it-IT" altLang="it-IT" sz="1200" dirty="0" err="1">
                <a:solidFill>
                  <a:srgbClr val="372AE6"/>
                </a:solidFill>
                <a:cs typeface="Times New Roman" pitchFamily="18" charset="0"/>
              </a:rPr>
              <a:t>Oct</a:t>
            </a:r>
            <a:r>
              <a:rPr lang="it-IT" altLang="it-IT" sz="1200" dirty="0">
                <a:solidFill>
                  <a:srgbClr val="372AE6"/>
                </a:solidFill>
                <a:cs typeface="Times New Roman" pitchFamily="18" charset="0"/>
              </a:rPr>
              <a:t> 2020</a:t>
            </a:r>
            <a:endParaRPr lang="en-US" altLang="it-IT" sz="1300" dirty="0">
              <a:solidFill>
                <a:srgbClr val="372AE6"/>
              </a:solidFill>
              <a:cs typeface="Times New Roman" pitchFamily="18" charset="0"/>
            </a:endParaRPr>
          </a:p>
          <a:p>
            <a:pPr algn="just" eaLnBrk="1" hangingPunct="1">
              <a:defRPr/>
            </a:pPr>
            <a:endParaRPr lang="en-US" altLang="it-IT" sz="1200" dirty="0">
              <a:solidFill>
                <a:srgbClr val="372AE6"/>
              </a:solidFill>
              <a:cs typeface="Times New Roman" pitchFamily="18" charset="0"/>
            </a:endParaRPr>
          </a:p>
          <a:p>
            <a:pPr algn="just" eaLnBrk="1" hangingPunct="1">
              <a:defRPr/>
            </a:pPr>
            <a:r>
              <a:rPr lang="en-US" altLang="it-IT" sz="1200" dirty="0">
                <a:solidFill>
                  <a:srgbClr val="372AE6"/>
                </a:solidFill>
                <a:cs typeface="Times New Roman" pitchFamily="18" charset="0"/>
              </a:rPr>
              <a:t>Large Detector Magnets 	</a:t>
            </a:r>
            <a:r>
              <a:rPr lang="it-IT" altLang="it-IT" sz="1200" dirty="0" err="1">
                <a:solidFill>
                  <a:srgbClr val="372AE6"/>
                </a:solidFill>
                <a:cs typeface="Times New Roman" pitchFamily="18" charset="0"/>
              </a:rPr>
              <a:t>P.Fabbricatore</a:t>
            </a:r>
            <a:r>
              <a:rPr lang="it-IT" altLang="it-IT" sz="1200" dirty="0">
                <a:solidFill>
                  <a:srgbClr val="372AE6"/>
                </a:solidFill>
                <a:cs typeface="Times New Roman" pitchFamily="18" charset="0"/>
              </a:rPr>
              <a:t> INFN-</a:t>
            </a:r>
            <a:r>
              <a:rPr lang="it-IT" altLang="it-IT" sz="1200" dirty="0" err="1">
                <a:solidFill>
                  <a:srgbClr val="372AE6"/>
                </a:solidFill>
                <a:cs typeface="Times New Roman" pitchFamily="18" charset="0"/>
              </a:rPr>
              <a:t>Ge</a:t>
            </a:r>
            <a:endParaRPr lang="en-US" altLang="it-IT" sz="1200" b="0" dirty="0"/>
          </a:p>
        </p:txBody>
      </p:sp>
      <p:pic>
        <p:nvPicPr>
          <p:cNvPr id="4" name="Picture 25" descr="logo_infn_genov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092200" y="393700"/>
            <a:ext cx="102235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6" descr="Immagine che contiene orologio&#10;&#10;Descrizione generata automaticamente">
            <a:extLst>
              <a:ext uri="{FF2B5EF4-FFF2-40B4-BE49-F238E27FC236}">
                <a16:creationId xmlns:a16="http://schemas.microsoft.com/office/drawing/2014/main" id="{9563F6AF-AE6C-4F8F-9090-28B17BD49879}"/>
              </a:ext>
            </a:extLst>
          </p:cNvPr>
          <p:cNvPicPr>
            <a:picLocks noChangeAspect="1"/>
          </p:cNvPicPr>
          <p:nvPr userDrawn="1"/>
        </p:nvPicPr>
        <p:blipFill rotWithShape="1">
          <a:blip r:embed="rId16" cstate="print">
            <a:extLst>
              <a:ext uri="{28A0092B-C50C-407E-A947-70E740481C1C}">
                <a14:useLocalDpi xmlns:a14="http://schemas.microsoft.com/office/drawing/2010/main" val="0"/>
              </a:ext>
            </a:extLst>
          </a:blip>
          <a:srcRect b="7751"/>
          <a:stretch/>
        </p:blipFill>
        <p:spPr>
          <a:xfrm>
            <a:off x="8171329" y="228601"/>
            <a:ext cx="693272" cy="904268"/>
          </a:xfrm>
          <a:prstGeom prst="rect">
            <a:avLst/>
          </a:prstGeom>
        </p:spPr>
      </p:pic>
      <p:pic>
        <p:nvPicPr>
          <p:cNvPr id="9" name="Immagine 8">
            <a:extLst>
              <a:ext uri="{FF2B5EF4-FFF2-40B4-BE49-F238E27FC236}">
                <a16:creationId xmlns:a16="http://schemas.microsoft.com/office/drawing/2014/main" id="{AD560484-BF89-4C24-8B66-B42DA26A4E8A}"/>
              </a:ext>
            </a:extLst>
          </p:cNvPr>
          <p:cNvPicPr>
            <a:picLocks noChangeAspect="1"/>
          </p:cNvPicPr>
          <p:nvPr userDrawn="1"/>
        </p:nvPicPr>
        <p:blipFill>
          <a:blip r:embed="rId17"/>
          <a:stretch>
            <a:fillRect/>
          </a:stretch>
        </p:blipFill>
        <p:spPr>
          <a:xfrm>
            <a:off x="6671516" y="216158"/>
            <a:ext cx="1380284" cy="901342"/>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1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000000"/>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510D4-FCC4-D64C-B899-0973C149888A}" type="datetimeFigureOut">
              <a:rPr lang="en-US" smtClean="0"/>
              <a:t>10/5/2020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EE63DB-5258-5B40-9702-07EF404E2862}" type="slidenum">
              <a:rPr lang="en-US" smtClean="0"/>
              <a:t>‹N›</a:t>
            </a:fld>
            <a:endParaRPr lang="en-US"/>
          </a:p>
        </p:txBody>
      </p:sp>
    </p:spTree>
    <p:extLst>
      <p:ext uri="{BB962C8B-B14F-4D97-AF65-F5344CB8AC3E}">
        <p14:creationId xmlns:p14="http://schemas.microsoft.com/office/powerpoint/2010/main" val="2821207857"/>
      </p:ext>
    </p:extLst>
  </p:cSld>
  <p:clrMap bg1="lt1" tx1="dk1" bg2="lt2" tx2="dk2" accent1="accent1" accent2="accent2" accent3="accent3" accent4="accent4" accent5="accent5" accent6="accent6" hlink="hlink" folHlink="folHlink"/>
  <p:sldLayoutIdLst>
    <p:sldLayoutId id="2147483713"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99715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it-IT"/>
              <a:t>Click to edit Master title style</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096032DA-C4A3-4818-9368-C970B24D9D50}" type="slidenum">
              <a:rPr lang="en-US"/>
              <a:pPr>
                <a:defRPr/>
              </a:pPr>
              <a:t>‹N›</a:t>
            </a:fld>
            <a:endParaRPr lang="en-US"/>
          </a:p>
        </p:txBody>
      </p:sp>
      <p:sp>
        <p:nvSpPr>
          <p:cNvPr id="1031" name="Rectangle 15"/>
          <p:cNvSpPr>
            <a:spLocks noChangeArrowheads="1"/>
          </p:cNvSpPr>
          <p:nvPr userDrawn="1"/>
        </p:nvSpPr>
        <p:spPr bwMode="ltGray">
          <a:xfrm>
            <a:off x="609600" y="177800"/>
            <a:ext cx="8328025" cy="6505575"/>
          </a:xfrm>
          <a:prstGeom prst="rect">
            <a:avLst/>
          </a:prstGeom>
          <a:solidFill>
            <a:srgbClr val="EDE7E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defRPr/>
            </a:pPr>
            <a:endParaRPr kumimoji="1" lang="it-IT" altLang="it-IT" sz="2400" b="0"/>
          </a:p>
        </p:txBody>
      </p:sp>
      <p:sp>
        <p:nvSpPr>
          <p:cNvPr id="1029" name="Line 16"/>
          <p:cNvSpPr>
            <a:spLocks noChangeShapeType="1"/>
          </p:cNvSpPr>
          <p:nvPr userDrawn="1"/>
        </p:nvSpPr>
        <p:spPr bwMode="ltGray">
          <a:xfrm>
            <a:off x="1092199" y="1057377"/>
            <a:ext cx="7784763" cy="0"/>
          </a:xfrm>
          <a:prstGeom prst="line">
            <a:avLst/>
          </a:prstGeom>
          <a:noFill/>
          <a:ln w="317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pic>
        <p:nvPicPr>
          <p:cNvPr id="2" name="Picture 17" descr="minispi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5333"/>
          <a:stretch>
            <a:fillRect/>
          </a:stretch>
        </p:blipFill>
        <p:spPr bwMode="ltGray">
          <a:xfrm>
            <a:off x="19050" y="0"/>
            <a:ext cx="11811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8" descr="minispi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t="39999"/>
          <a:stretch>
            <a:fillRect/>
          </a:stretch>
        </p:blipFill>
        <p:spPr bwMode="ltGray">
          <a:xfrm>
            <a:off x="0" y="4195763"/>
            <a:ext cx="118110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20"/>
          <p:cNvSpPr>
            <a:spLocks noGrp="1" noChangeArrowheads="1"/>
          </p:cNvSpPr>
          <p:nvPr>
            <p:ph type="body" idx="1"/>
          </p:nvPr>
        </p:nvSpPr>
        <p:spPr bwMode="auto">
          <a:xfrm>
            <a:off x="1066800" y="17526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it-IT" dirty="0"/>
              <a:t>Click to edit Master text styles</a:t>
            </a:r>
          </a:p>
          <a:p>
            <a:pPr lvl="1"/>
            <a:r>
              <a:rPr lang="en-US" altLang="it-IT" dirty="0"/>
              <a:t>Second level</a:t>
            </a:r>
          </a:p>
          <a:p>
            <a:pPr lvl="2"/>
            <a:r>
              <a:rPr lang="en-US" altLang="it-IT" dirty="0"/>
              <a:t>Third level</a:t>
            </a:r>
          </a:p>
          <a:p>
            <a:pPr lvl="3"/>
            <a:r>
              <a:rPr lang="en-US" altLang="it-IT" dirty="0"/>
              <a:t>Fourth level</a:t>
            </a:r>
          </a:p>
          <a:p>
            <a:pPr lvl="4"/>
            <a:r>
              <a:rPr lang="en-US" altLang="it-IT" dirty="0"/>
              <a:t>Fifth level</a:t>
            </a:r>
          </a:p>
        </p:txBody>
      </p:sp>
      <p:sp>
        <p:nvSpPr>
          <p:cNvPr id="1036" name="Rectangle 21"/>
          <p:cNvSpPr>
            <a:spLocks noChangeArrowheads="1"/>
          </p:cNvSpPr>
          <p:nvPr/>
        </p:nvSpPr>
        <p:spPr bwMode="auto">
          <a:xfrm>
            <a:off x="1014413" y="610711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defRPr/>
            </a:pPr>
            <a:endParaRPr lang="it-IT" altLang="it-IT" sz="1400" b="0"/>
          </a:p>
        </p:txBody>
      </p:sp>
      <p:sp>
        <p:nvSpPr>
          <p:cNvPr id="1037" name="Rectangle 22"/>
          <p:cNvSpPr>
            <a:spLocks noChangeArrowheads="1"/>
          </p:cNvSpPr>
          <p:nvPr/>
        </p:nvSpPr>
        <p:spPr bwMode="auto">
          <a:xfrm>
            <a:off x="3452813" y="6107113"/>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defRPr/>
            </a:pPr>
            <a:endParaRPr lang="it-IT" altLang="it-IT" sz="1400" b="0"/>
          </a:p>
        </p:txBody>
      </p:sp>
      <p:sp>
        <p:nvSpPr>
          <p:cNvPr id="1039" name="Rectangle 24"/>
          <p:cNvSpPr>
            <a:spLocks noChangeArrowheads="1"/>
          </p:cNvSpPr>
          <p:nvPr userDrawn="1"/>
        </p:nvSpPr>
        <p:spPr bwMode="auto">
          <a:xfrm>
            <a:off x="2233671" y="177800"/>
            <a:ext cx="53338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ctr" eaLnBrk="1" hangingPunct="1">
              <a:defRPr/>
            </a:pPr>
            <a:r>
              <a:rPr lang="en-US" altLang="it-IT" sz="1200" dirty="0">
                <a:solidFill>
                  <a:srgbClr val="372AE6"/>
                </a:solidFill>
                <a:cs typeface="Times New Roman" pitchFamily="18" charset="0"/>
              </a:rPr>
              <a:t>The role of the superconductivity in the particle physics:</a:t>
            </a:r>
            <a:r>
              <a:rPr lang="en-US" altLang="it-IT" sz="1200" baseline="0" dirty="0">
                <a:solidFill>
                  <a:srgbClr val="372AE6"/>
                </a:solidFill>
                <a:cs typeface="Times New Roman" pitchFamily="18" charset="0"/>
              </a:rPr>
              <a:t> </a:t>
            </a:r>
          </a:p>
          <a:p>
            <a:pPr algn="ctr" eaLnBrk="1" hangingPunct="1">
              <a:defRPr/>
            </a:pPr>
            <a:r>
              <a:rPr lang="en-US" altLang="it-IT" sz="1200" dirty="0">
                <a:solidFill>
                  <a:srgbClr val="372AE6"/>
                </a:solidFill>
                <a:cs typeface="Times New Roman" pitchFamily="18" charset="0"/>
              </a:rPr>
              <a:t>from the sixties to future colliders	</a:t>
            </a:r>
          </a:p>
          <a:p>
            <a:pPr algn="just" eaLnBrk="1" hangingPunct="1">
              <a:defRPr/>
            </a:pPr>
            <a:endParaRPr lang="it-IT" altLang="it-IT" sz="1200" dirty="0">
              <a:solidFill>
                <a:srgbClr val="372AE6"/>
              </a:solidFill>
              <a:cs typeface="Times New Roman" pitchFamily="18" charset="0"/>
            </a:endParaRPr>
          </a:p>
          <a:p>
            <a:pPr algn="just" eaLnBrk="1" hangingPunct="1">
              <a:defRPr/>
            </a:pPr>
            <a:r>
              <a:rPr lang="it-IT" altLang="it-IT" sz="1200" dirty="0">
                <a:solidFill>
                  <a:srgbClr val="372AE6"/>
                </a:solidFill>
                <a:cs typeface="Times New Roman" pitchFamily="18" charset="0"/>
              </a:rPr>
              <a:t>Part I: Detector</a:t>
            </a:r>
            <a:r>
              <a:rPr lang="it-IT" altLang="it-IT" sz="1200" baseline="0" dirty="0">
                <a:solidFill>
                  <a:srgbClr val="372AE6"/>
                </a:solidFill>
                <a:cs typeface="Times New Roman" pitchFamily="18" charset="0"/>
              </a:rPr>
              <a:t> </a:t>
            </a:r>
            <a:r>
              <a:rPr lang="it-IT" altLang="it-IT" sz="1200" baseline="0" dirty="0" err="1">
                <a:solidFill>
                  <a:srgbClr val="372AE6"/>
                </a:solidFill>
                <a:cs typeface="Times New Roman" pitchFamily="18" charset="0"/>
              </a:rPr>
              <a:t>Magnets</a:t>
            </a:r>
            <a:r>
              <a:rPr lang="it-IT" altLang="it-IT" sz="1200" baseline="0" dirty="0">
                <a:solidFill>
                  <a:srgbClr val="372AE6"/>
                </a:solidFill>
                <a:cs typeface="Times New Roman" pitchFamily="18" charset="0"/>
              </a:rPr>
              <a:t>		</a:t>
            </a:r>
            <a:r>
              <a:rPr lang="it-IT" altLang="it-IT" sz="1200" dirty="0">
                <a:solidFill>
                  <a:srgbClr val="372AE6"/>
                </a:solidFill>
                <a:cs typeface="Times New Roman" pitchFamily="18" charset="0"/>
              </a:rPr>
              <a:t>P.Fabbricatore INFN-Ge</a:t>
            </a:r>
            <a:endParaRPr lang="en-US" altLang="it-IT" sz="1200" b="0" dirty="0"/>
          </a:p>
        </p:txBody>
      </p:sp>
      <p:pic>
        <p:nvPicPr>
          <p:cNvPr id="4" name="Picture 25" descr="logo_infn_genova"/>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92200" y="255153"/>
            <a:ext cx="102235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2" name="Picture 2" descr="https://agenda.infn.it/conferenceDisplay.py/getLogo?confId=11097"/>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480184" y="196049"/>
            <a:ext cx="1457441" cy="6461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userDrawn="1"/>
        </p:nvSpPr>
        <p:spPr>
          <a:xfrm>
            <a:off x="7480184" y="814052"/>
            <a:ext cx="1457441" cy="307777"/>
          </a:xfrm>
          <a:prstGeom prst="rect">
            <a:avLst/>
          </a:prstGeom>
          <a:noFill/>
        </p:spPr>
        <p:txBody>
          <a:bodyPr wrap="square" rtlCol="0">
            <a:spAutoFit/>
          </a:bodyPr>
          <a:lstStyle/>
          <a:p>
            <a:r>
              <a:rPr lang="it-IT" sz="1400" dirty="0">
                <a:solidFill>
                  <a:srgbClr val="0000FF"/>
                </a:solidFill>
              </a:rPr>
              <a:t>SNRI2016</a:t>
            </a:r>
            <a:endParaRPr lang="en-US" sz="1400" dirty="0">
              <a:solidFill>
                <a:srgbClr val="0000FF"/>
              </a:solidFill>
            </a:endParaRPr>
          </a:p>
        </p:txBody>
      </p:sp>
    </p:spTree>
  </p:cSld>
  <p:clrMap bg1="lt1" tx1="dk1" bg2="lt2" tx2="dk2" accent1="accent1" accent2="accent2" accent3="accent3" accent4="accent4" accent5="accent5" accent6="accent6" hlink="hlink" folHlink="folHlink"/>
  <p:sldLayoutIdLst>
    <p:sldLayoutId id="2147483715"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000000"/>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8.jpeg"/><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9.png"/><Relationship Id="rId5" Type="http://schemas.openxmlformats.org/officeDocument/2006/relationships/image" Target="../media/image16.wmf"/><Relationship Id="rId10" Type="http://schemas.openxmlformats.org/officeDocument/2006/relationships/image" Target="../media/image22.png"/><Relationship Id="rId4" Type="http://schemas.openxmlformats.org/officeDocument/2006/relationships/oleObject" Target="../embeddings/oleObject3.bin"/><Relationship Id="rId9" Type="http://schemas.openxmlformats.org/officeDocument/2006/relationships/image" Target="../media/image17.wmf"/></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6.png"/><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33.jpeg"/><Relationship Id="rId7" Type="http://schemas.openxmlformats.org/officeDocument/2006/relationships/image" Target="../media/image31.wmf"/><Relationship Id="rId12" Type="http://schemas.openxmlformats.org/officeDocument/2006/relationships/image" Target="../media/image36.jpe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image" Target="../media/image35.jpeg"/><Relationship Id="rId5" Type="http://schemas.openxmlformats.org/officeDocument/2006/relationships/image" Target="../media/image30.wmf"/><Relationship Id="rId10" Type="http://schemas.openxmlformats.org/officeDocument/2006/relationships/image" Target="../media/image34.png"/><Relationship Id="rId4" Type="http://schemas.openxmlformats.org/officeDocument/2006/relationships/oleObject" Target="../embeddings/oleObject6.bin"/><Relationship Id="rId9" Type="http://schemas.openxmlformats.org/officeDocument/2006/relationships/image" Target="../media/image32.wmf"/></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wmf"/></Relationships>
</file>

<file path=ppt/slides/_rels/slide24.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64.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65.png"/><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67.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2.bin"/><Relationship Id="rId5" Type="http://schemas.openxmlformats.org/officeDocument/2006/relationships/image" Target="../media/image66.wmf"/><Relationship Id="rId4" Type="http://schemas.openxmlformats.org/officeDocument/2006/relationships/oleObject" Target="../embeddings/oleObject11.bin"/></Relationships>
</file>

<file path=ppt/slides/_rels/slide38.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21.bin"/><Relationship Id="rId18" Type="http://schemas.openxmlformats.org/officeDocument/2006/relationships/oleObject" Target="../embeddings/oleObject26.bin"/><Relationship Id="rId26" Type="http://schemas.openxmlformats.org/officeDocument/2006/relationships/image" Target="../media/image70.png"/><Relationship Id="rId39" Type="http://schemas.openxmlformats.org/officeDocument/2006/relationships/oleObject" Target="../embeddings/oleObject46.bin"/><Relationship Id="rId3" Type="http://schemas.openxmlformats.org/officeDocument/2006/relationships/notesSlide" Target="../notesSlides/notesSlide7.xml"/><Relationship Id="rId21" Type="http://schemas.openxmlformats.org/officeDocument/2006/relationships/oleObject" Target="../embeddings/oleObject29.bin"/><Relationship Id="rId34" Type="http://schemas.openxmlformats.org/officeDocument/2006/relationships/oleObject" Target="../embeddings/oleObject41.bin"/><Relationship Id="rId42" Type="http://schemas.openxmlformats.org/officeDocument/2006/relationships/oleObject" Target="../embeddings/oleObject49.bin"/><Relationship Id="rId7" Type="http://schemas.openxmlformats.org/officeDocument/2006/relationships/oleObject" Target="../embeddings/oleObject15.bin"/><Relationship Id="rId12" Type="http://schemas.openxmlformats.org/officeDocument/2006/relationships/oleObject" Target="../embeddings/oleObject20.bin"/><Relationship Id="rId17" Type="http://schemas.openxmlformats.org/officeDocument/2006/relationships/oleObject" Target="../embeddings/oleObject25.bin"/><Relationship Id="rId25" Type="http://schemas.openxmlformats.org/officeDocument/2006/relationships/oleObject" Target="../embeddings/oleObject33.bin"/><Relationship Id="rId33" Type="http://schemas.openxmlformats.org/officeDocument/2006/relationships/oleObject" Target="../embeddings/oleObject40.bin"/><Relationship Id="rId38" Type="http://schemas.openxmlformats.org/officeDocument/2006/relationships/oleObject" Target="../embeddings/oleObject45.bin"/><Relationship Id="rId2" Type="http://schemas.openxmlformats.org/officeDocument/2006/relationships/slideLayout" Target="../slideLayouts/slideLayout7.xml"/><Relationship Id="rId16" Type="http://schemas.openxmlformats.org/officeDocument/2006/relationships/oleObject" Target="../embeddings/oleObject24.bin"/><Relationship Id="rId20" Type="http://schemas.openxmlformats.org/officeDocument/2006/relationships/oleObject" Target="../embeddings/oleObject28.bin"/><Relationship Id="rId29" Type="http://schemas.openxmlformats.org/officeDocument/2006/relationships/oleObject" Target="../embeddings/oleObject36.bin"/><Relationship Id="rId41" Type="http://schemas.openxmlformats.org/officeDocument/2006/relationships/oleObject" Target="../embeddings/oleObject48.bin"/><Relationship Id="rId1" Type="http://schemas.openxmlformats.org/officeDocument/2006/relationships/vmlDrawing" Target="../drawings/vmlDrawing8.vml"/><Relationship Id="rId6" Type="http://schemas.openxmlformats.org/officeDocument/2006/relationships/oleObject" Target="../embeddings/oleObject14.bin"/><Relationship Id="rId11" Type="http://schemas.openxmlformats.org/officeDocument/2006/relationships/oleObject" Target="../embeddings/oleObject19.bin"/><Relationship Id="rId24" Type="http://schemas.openxmlformats.org/officeDocument/2006/relationships/oleObject" Target="../embeddings/oleObject32.bin"/><Relationship Id="rId32" Type="http://schemas.openxmlformats.org/officeDocument/2006/relationships/oleObject" Target="../embeddings/oleObject39.bin"/><Relationship Id="rId37" Type="http://schemas.openxmlformats.org/officeDocument/2006/relationships/oleObject" Target="../embeddings/oleObject44.bin"/><Relationship Id="rId40" Type="http://schemas.openxmlformats.org/officeDocument/2006/relationships/oleObject" Target="../embeddings/oleObject47.bin"/><Relationship Id="rId45" Type="http://schemas.openxmlformats.org/officeDocument/2006/relationships/oleObject" Target="../embeddings/oleObject52.bin"/><Relationship Id="rId5" Type="http://schemas.openxmlformats.org/officeDocument/2006/relationships/image" Target="../media/image69.png"/><Relationship Id="rId15" Type="http://schemas.openxmlformats.org/officeDocument/2006/relationships/oleObject" Target="../embeddings/oleObject23.bin"/><Relationship Id="rId23" Type="http://schemas.openxmlformats.org/officeDocument/2006/relationships/oleObject" Target="../embeddings/oleObject31.bin"/><Relationship Id="rId28" Type="http://schemas.openxmlformats.org/officeDocument/2006/relationships/oleObject" Target="../embeddings/oleObject35.bin"/><Relationship Id="rId36" Type="http://schemas.openxmlformats.org/officeDocument/2006/relationships/oleObject" Target="../embeddings/oleObject43.bin"/><Relationship Id="rId10" Type="http://schemas.openxmlformats.org/officeDocument/2006/relationships/oleObject" Target="../embeddings/oleObject18.bin"/><Relationship Id="rId19" Type="http://schemas.openxmlformats.org/officeDocument/2006/relationships/oleObject" Target="../embeddings/oleObject27.bin"/><Relationship Id="rId31" Type="http://schemas.openxmlformats.org/officeDocument/2006/relationships/oleObject" Target="../embeddings/oleObject38.bin"/><Relationship Id="rId44" Type="http://schemas.openxmlformats.org/officeDocument/2006/relationships/oleObject" Target="../embeddings/oleObject51.bin"/><Relationship Id="rId4" Type="http://schemas.openxmlformats.org/officeDocument/2006/relationships/oleObject" Target="../embeddings/oleObject13.bin"/><Relationship Id="rId9" Type="http://schemas.openxmlformats.org/officeDocument/2006/relationships/oleObject" Target="../embeddings/oleObject17.bin"/><Relationship Id="rId14" Type="http://schemas.openxmlformats.org/officeDocument/2006/relationships/oleObject" Target="../embeddings/oleObject22.bin"/><Relationship Id="rId22" Type="http://schemas.openxmlformats.org/officeDocument/2006/relationships/oleObject" Target="../embeddings/oleObject30.bin"/><Relationship Id="rId27" Type="http://schemas.openxmlformats.org/officeDocument/2006/relationships/oleObject" Target="../embeddings/oleObject34.bin"/><Relationship Id="rId30" Type="http://schemas.openxmlformats.org/officeDocument/2006/relationships/oleObject" Target="../embeddings/oleObject37.bin"/><Relationship Id="rId35" Type="http://schemas.openxmlformats.org/officeDocument/2006/relationships/oleObject" Target="../embeddings/oleObject42.bin"/><Relationship Id="rId43" Type="http://schemas.openxmlformats.org/officeDocument/2006/relationships/oleObject" Target="../embeddings/oleObject5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jpeg"/></Relationships>
</file>

<file path=ppt/slides/_rels/slide41.xml.rels><?xml version="1.0" encoding="UTF-8" standalone="yes"?>
<Relationships xmlns="http://schemas.openxmlformats.org/package/2006/relationships"><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s>
</file>

<file path=ppt/slides/_rels/slide4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3.bin"/><Relationship Id="rId7" Type="http://schemas.openxmlformats.org/officeDocument/2006/relationships/image" Target="../media/image84.png"/><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88.jpeg"/><Relationship Id="rId2" Type="http://schemas.openxmlformats.org/officeDocument/2006/relationships/video" Target="../media/media1.mpeg"/><Relationship Id="rId1" Type="http://schemas.microsoft.com/office/2007/relationships/media" Target="../media/media1.mpeg"/><Relationship Id="rId6" Type="http://schemas.openxmlformats.org/officeDocument/2006/relationships/image" Target="../media/image87.jpeg"/><Relationship Id="rId5" Type="http://schemas.openxmlformats.org/officeDocument/2006/relationships/image" Target="../media/image86.png"/><Relationship Id="rId4" Type="http://schemas.openxmlformats.org/officeDocument/2006/relationships/image" Target="../media/image85.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91.jpeg"/><Relationship Id="rId5" Type="http://schemas.openxmlformats.org/officeDocument/2006/relationships/image" Target="../media/image90.png"/><Relationship Id="rId4" Type="http://schemas.openxmlformats.org/officeDocument/2006/relationships/image" Target="../media/image89.png"/></Relationships>
</file>

<file path=ppt/slides/_rels/slide46.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C:\Users\Fabbric\Dropbox\Conferenze%20e%20workshop\EASISchool2020\tornitura.mpeg" TargetMode="External"/><Relationship Id="rId1" Type="http://schemas.microsoft.com/office/2007/relationships/media" Target="file:///C:\Users\Fabbric\Dropbox\Conferenze%20e%20workshop\EASISchool2020\tornitura.mpeg" TargetMode="External"/><Relationship Id="rId4" Type="http://schemas.openxmlformats.org/officeDocument/2006/relationships/image" Target="../media/image93.png"/></Relationships>
</file>

<file path=ppt/slides/_rels/slide4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7.xml"/><Relationship Id="rId4" Type="http://schemas.openxmlformats.org/officeDocument/2006/relationships/image" Target="../media/image96.jpeg"/></Relationships>
</file>

<file path=ppt/slides/_rels/slide49.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50.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5.emf"/><Relationship Id="rId4" Type="http://schemas.openxmlformats.org/officeDocument/2006/relationships/image" Target="../media/image104.png"/></Relationships>
</file>

<file path=ppt/slides/_rels/slide5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 Id="rId5" Type="http://schemas.openxmlformats.org/officeDocument/2006/relationships/image" Target="../media/image109.jpeg"/><Relationship Id="rId4" Type="http://schemas.openxmlformats.org/officeDocument/2006/relationships/image" Target="../media/image108.png"/></Relationships>
</file>

<file path=ppt/slides/_rels/slide57.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2.tif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0.wmf"/><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8" Type="http://schemas.openxmlformats.org/officeDocument/2006/relationships/image" Target="../media/image117.wmf"/><Relationship Id="rId3" Type="http://schemas.openxmlformats.org/officeDocument/2006/relationships/oleObject" Target="../embeddings/oleObject54.bin"/><Relationship Id="rId7" Type="http://schemas.openxmlformats.org/officeDocument/2006/relationships/oleObject" Target="../embeddings/oleObject56.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116.wmf"/><Relationship Id="rId5" Type="http://schemas.openxmlformats.org/officeDocument/2006/relationships/oleObject" Target="../embeddings/oleObject55.bin"/><Relationship Id="rId4" Type="http://schemas.openxmlformats.org/officeDocument/2006/relationships/image" Target="../media/image115.wmf"/></Relationships>
</file>

<file path=ppt/slides/_rels/slide63.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121.gif"/><Relationship Id="rId7" Type="http://schemas.openxmlformats.org/officeDocument/2006/relationships/slide" Target="slide68.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slide" Target="slide6.xml"/><Relationship Id="rId5" Type="http://schemas.openxmlformats.org/officeDocument/2006/relationships/slide" Target="slide1.xml"/><Relationship Id="rId4" Type="http://schemas.openxmlformats.org/officeDocument/2006/relationships/slide" Target="slide3.xml"/></Relationships>
</file>

<file path=ppt/slides/_rels/slide69.xml.rels><?xml version="1.0" encoding="UTF-8" standalone="yes"?>
<Relationships xmlns="http://schemas.openxmlformats.org/package/2006/relationships"><Relationship Id="rId3" Type="http://schemas.openxmlformats.org/officeDocument/2006/relationships/image" Target="../media/image121.gif"/><Relationship Id="rId7" Type="http://schemas.openxmlformats.org/officeDocument/2006/relationships/slide" Target="slide1.xm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24.gif"/><Relationship Id="rId5" Type="http://schemas.openxmlformats.org/officeDocument/2006/relationships/image" Target="../media/image123.gif"/><Relationship Id="rId4" Type="http://schemas.openxmlformats.org/officeDocument/2006/relationships/image" Target="../media/image122.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21.gif"/><Relationship Id="rId7" Type="http://schemas.openxmlformats.org/officeDocument/2006/relationships/slide" Target="slide1.xm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27.gif"/><Relationship Id="rId5" Type="http://schemas.openxmlformats.org/officeDocument/2006/relationships/image" Target="../media/image126.gif"/><Relationship Id="rId4" Type="http://schemas.openxmlformats.org/officeDocument/2006/relationships/image" Target="../media/image125.gif"/></Relationships>
</file>

<file path=ppt/slides/_rels/slide71.xml.rels><?xml version="1.0" encoding="UTF-8" standalone="yes"?>
<Relationships xmlns="http://schemas.openxmlformats.org/package/2006/relationships"><Relationship Id="rId3" Type="http://schemas.openxmlformats.org/officeDocument/2006/relationships/image" Target="../media/image121.gif"/><Relationship Id="rId7" Type="http://schemas.openxmlformats.org/officeDocument/2006/relationships/slide" Target="slide3.xm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30.gif"/><Relationship Id="rId5" Type="http://schemas.openxmlformats.org/officeDocument/2006/relationships/image" Target="../media/image129.gif"/><Relationship Id="rId4" Type="http://schemas.openxmlformats.org/officeDocument/2006/relationships/image" Target="../media/image128.gif"/></Relationships>
</file>

<file path=ppt/slides/_rels/slide72.xml.rels><?xml version="1.0" encoding="UTF-8" standalone="yes"?>
<Relationships xmlns="http://schemas.openxmlformats.org/package/2006/relationships"><Relationship Id="rId3" Type="http://schemas.openxmlformats.org/officeDocument/2006/relationships/image" Target="../media/image121.gif"/><Relationship Id="rId7" Type="http://schemas.openxmlformats.org/officeDocument/2006/relationships/slide" Target="slide1.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33.gif"/><Relationship Id="rId5" Type="http://schemas.openxmlformats.org/officeDocument/2006/relationships/image" Target="../media/image132.gif"/><Relationship Id="rId4" Type="http://schemas.openxmlformats.org/officeDocument/2006/relationships/image" Target="../media/image131.gif"/></Relationships>
</file>

<file path=ppt/slides/_rels/slide73.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21.gif"/><Relationship Id="rId7" Type="http://schemas.openxmlformats.org/officeDocument/2006/relationships/image" Target="../media/image137.gif"/><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36.gif"/><Relationship Id="rId5" Type="http://schemas.openxmlformats.org/officeDocument/2006/relationships/image" Target="../media/image135.gif"/><Relationship Id="rId4" Type="http://schemas.openxmlformats.org/officeDocument/2006/relationships/image" Target="../media/image134.gif"/></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3.mpg"/><Relationship Id="rId1" Type="http://schemas.microsoft.com/office/2007/relationships/media" Target="../media/media3.mpg"/><Relationship Id="rId4" Type="http://schemas.openxmlformats.org/officeDocument/2006/relationships/image" Target="../media/image138.png"/></Relationships>
</file>

<file path=ppt/slides/_rels/slide75.xml.rels><?xml version="1.0" encoding="UTF-8" standalone="yes"?>
<Relationships xmlns="http://schemas.openxmlformats.org/package/2006/relationships"><Relationship Id="rId8" Type="http://schemas.openxmlformats.org/officeDocument/2006/relationships/image" Target="../media/image141.wmf"/><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143.wmf"/><Relationship Id="rId2" Type="http://schemas.openxmlformats.org/officeDocument/2006/relationships/slideLayout" Target="../slideLayouts/slideLayout14.xml"/><Relationship Id="rId1" Type="http://schemas.openxmlformats.org/officeDocument/2006/relationships/vmlDrawing" Target="../drawings/vmlDrawing11.vml"/><Relationship Id="rId6" Type="http://schemas.openxmlformats.org/officeDocument/2006/relationships/image" Target="../media/image140.wmf"/><Relationship Id="rId11" Type="http://schemas.openxmlformats.org/officeDocument/2006/relationships/oleObject" Target="../embeddings/oleObject61.bin"/><Relationship Id="rId5" Type="http://schemas.openxmlformats.org/officeDocument/2006/relationships/oleObject" Target="../embeddings/oleObject58.bin"/><Relationship Id="rId10" Type="http://schemas.openxmlformats.org/officeDocument/2006/relationships/image" Target="../media/image142.wmf"/><Relationship Id="rId4" Type="http://schemas.openxmlformats.org/officeDocument/2006/relationships/image" Target="../media/image139.wmf"/><Relationship Id="rId9" Type="http://schemas.openxmlformats.org/officeDocument/2006/relationships/oleObject" Target="../embeddings/oleObject60.bin"/></Relationships>
</file>

<file path=ppt/slides/_rels/slide76.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146.wmf"/><Relationship Id="rId4" Type="http://schemas.openxmlformats.org/officeDocument/2006/relationships/image" Target="../media/image145.wmf"/></Relationships>
</file>

<file path=ppt/slides/_rels/slide78.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966788" y="1209675"/>
            <a:ext cx="7620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US" altLang="it-IT" sz="2800" i="1" dirty="0">
                <a:solidFill>
                  <a:schemeClr val="tx1"/>
                </a:solidFill>
              </a:rPr>
              <a:t>Large Detector Magnets</a:t>
            </a:r>
          </a:p>
          <a:p>
            <a:pPr algn="ctr" eaLnBrk="1" hangingPunct="1">
              <a:spcBef>
                <a:spcPct val="0"/>
              </a:spcBef>
              <a:buFontTx/>
              <a:buNone/>
            </a:pPr>
            <a:r>
              <a:rPr lang="en-US" altLang="it-IT" sz="1800" i="1" dirty="0" err="1">
                <a:solidFill>
                  <a:schemeClr val="tx1"/>
                </a:solidFill>
              </a:rPr>
              <a:t>P.Fabbricatore</a:t>
            </a:r>
            <a:r>
              <a:rPr lang="en-US" altLang="it-IT" sz="1800" i="1" dirty="0">
                <a:solidFill>
                  <a:schemeClr val="tx1"/>
                </a:solidFill>
              </a:rPr>
              <a:t> INFN Genova </a:t>
            </a:r>
            <a:endParaRPr lang="it-IT" altLang="it-IT" sz="1800" b="0" dirty="0">
              <a:solidFill>
                <a:schemeClr val="tx1"/>
              </a:solidFill>
            </a:endParaRPr>
          </a:p>
        </p:txBody>
      </p:sp>
      <p:pic>
        <p:nvPicPr>
          <p:cNvPr id="13315" name="Picture 8" descr="BEBC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8438" y="2097088"/>
            <a:ext cx="2686050"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 descr="MVC-005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8438" y="4268788"/>
            <a:ext cx="2686050"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7" descr="Coup_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49838" y="2089150"/>
            <a:ext cx="3133725" cy="417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5"/>
          <p:cNvSpPr txBox="1">
            <a:spLocks noChangeArrowheads="1"/>
          </p:cNvSpPr>
          <p:nvPr/>
        </p:nvSpPr>
        <p:spPr bwMode="auto">
          <a:xfrm>
            <a:off x="704166" y="6261320"/>
            <a:ext cx="843983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US" altLang="it-IT" sz="1900" dirty="0">
                <a:solidFill>
                  <a:schemeClr val="tx1"/>
                </a:solidFill>
              </a:rPr>
              <a:t>Photos taken during the construction of BEBC, CMS and ATLAS magnets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1933" y="1185333"/>
            <a:ext cx="5565184" cy="95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43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1933" y="2239884"/>
            <a:ext cx="5565184" cy="4327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497309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1227667" y="1547813"/>
            <a:ext cx="6992408"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en-US" altLang="en-US" sz="2800" dirty="0"/>
              <a:t>As  John </a:t>
            </a:r>
            <a:r>
              <a:rPr lang="en-US" altLang="en-US" sz="2800" dirty="0" err="1"/>
              <a:t>Hulm</a:t>
            </a:r>
            <a:r>
              <a:rPr lang="en-US" altLang="en-US" sz="2800" dirty="0"/>
              <a:t> recalled some years later : </a:t>
            </a:r>
          </a:p>
          <a:p>
            <a:pPr eaLnBrk="1" hangingPunct="1"/>
            <a:endParaRPr lang="en-US" altLang="en-US" sz="2800" dirty="0"/>
          </a:p>
          <a:p>
            <a:pPr algn="just" eaLnBrk="1" hangingPunct="1"/>
            <a:r>
              <a:rPr lang="en-US" altLang="en-US" sz="2800" dirty="0"/>
              <a:t>“Those tiny, primitive magnets were, of course, terribly unstable and tended to damage themselves on normalization, for reasons that are now well understood. One had to have faith to believe that these </a:t>
            </a:r>
            <a:r>
              <a:rPr lang="en-US" altLang="en-US" sz="2800" u="sng" dirty="0"/>
              <a:t>erratic toys of the low temperature physicists </a:t>
            </a:r>
            <a:r>
              <a:rPr lang="en-US" altLang="en-US" sz="2800" dirty="0"/>
              <a:t>would ever be of any consequence as large engineered devices”</a:t>
            </a:r>
          </a:p>
          <a:p>
            <a:pPr eaLnBrk="1" hangingPunct="1"/>
            <a:endParaRPr lang="en-US" altLang="en-US" dirty="0"/>
          </a:p>
        </p:txBody>
      </p:sp>
    </p:spTree>
    <p:extLst>
      <p:ext uri="{BB962C8B-B14F-4D97-AF65-F5344CB8AC3E}">
        <p14:creationId xmlns:p14="http://schemas.microsoft.com/office/powerpoint/2010/main" val="206479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3" name="Text Box 5">
            <a:extLst>
              <a:ext uri="{FF2B5EF4-FFF2-40B4-BE49-F238E27FC236}">
                <a16:creationId xmlns:a16="http://schemas.microsoft.com/office/drawing/2014/main" id="{B6DE71E8-C459-4CA3-B38A-49C2B73542CD}"/>
              </a:ext>
            </a:extLst>
          </p:cNvPr>
          <p:cNvSpPr txBox="1">
            <a:spLocks noChangeArrowheads="1"/>
          </p:cNvSpPr>
          <p:nvPr/>
        </p:nvSpPr>
        <p:spPr bwMode="auto">
          <a:xfrm>
            <a:off x="1093473" y="2043113"/>
            <a:ext cx="7532688" cy="277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90000"/>
              </a:lnSpc>
              <a:spcBef>
                <a:spcPct val="50000"/>
              </a:spcBef>
            </a:pPr>
            <a:r>
              <a:rPr lang="it-IT" altLang="it-IT" dirty="0">
                <a:ea typeface="Arial Unicode MS" pitchFamily="34" charset="-128"/>
              </a:rPr>
              <a:t>1-  Development of </a:t>
            </a:r>
            <a:r>
              <a:rPr lang="it-IT" altLang="it-IT" dirty="0" err="1">
                <a:ea typeface="Arial Unicode MS" pitchFamily="34" charset="-128"/>
              </a:rPr>
              <a:t>practical</a:t>
            </a:r>
            <a:r>
              <a:rPr lang="it-IT" altLang="it-IT" dirty="0">
                <a:ea typeface="Arial Unicode MS" pitchFamily="34" charset="-128"/>
              </a:rPr>
              <a:t> </a:t>
            </a:r>
            <a:r>
              <a:rPr lang="it-IT" altLang="it-IT" dirty="0" err="1">
                <a:ea typeface="Arial Unicode MS" pitchFamily="34" charset="-128"/>
              </a:rPr>
              <a:t>material</a:t>
            </a:r>
            <a:r>
              <a:rPr lang="it-IT" altLang="it-IT" dirty="0">
                <a:ea typeface="Arial Unicode MS" pitchFamily="34" charset="-128"/>
              </a:rPr>
              <a:t>:  </a:t>
            </a:r>
            <a:r>
              <a:rPr lang="it-IT" altLang="it-IT" dirty="0">
                <a:solidFill>
                  <a:srgbClr val="FF0000"/>
                </a:solidFill>
                <a:ea typeface="Arial Unicode MS" pitchFamily="34" charset="-128"/>
              </a:rPr>
              <a:t>II </a:t>
            </a:r>
            <a:r>
              <a:rPr lang="it-IT" altLang="it-IT" dirty="0" err="1">
                <a:solidFill>
                  <a:srgbClr val="FF0000"/>
                </a:solidFill>
                <a:ea typeface="Arial Unicode MS" pitchFamily="34" charset="-128"/>
              </a:rPr>
              <a:t>type</a:t>
            </a:r>
            <a:r>
              <a:rPr lang="it-IT" altLang="it-IT" dirty="0">
                <a:solidFill>
                  <a:srgbClr val="FF0000"/>
                </a:solidFill>
                <a:ea typeface="Arial Unicode MS" pitchFamily="34" charset="-128"/>
              </a:rPr>
              <a:t> with </a:t>
            </a:r>
            <a:r>
              <a:rPr lang="it-IT" altLang="it-IT" dirty="0" err="1">
                <a:solidFill>
                  <a:srgbClr val="FF0000"/>
                </a:solidFill>
                <a:ea typeface="Arial Unicode MS" pitchFamily="34" charset="-128"/>
              </a:rPr>
              <a:t>pinning</a:t>
            </a:r>
            <a:r>
              <a:rPr lang="it-IT" altLang="it-IT" dirty="0">
                <a:solidFill>
                  <a:srgbClr val="FF0000"/>
                </a:solidFill>
                <a:ea typeface="Arial Unicode MS" pitchFamily="34" charset="-128"/>
              </a:rPr>
              <a:t> centers</a:t>
            </a:r>
          </a:p>
          <a:p>
            <a:pPr algn="just">
              <a:lnSpc>
                <a:spcPct val="90000"/>
              </a:lnSpc>
              <a:spcBef>
                <a:spcPct val="50000"/>
              </a:spcBef>
            </a:pPr>
            <a:r>
              <a:rPr lang="it-IT" altLang="it-IT" dirty="0">
                <a:ea typeface="Arial Unicode MS" pitchFamily="34" charset="-128"/>
              </a:rPr>
              <a:t>2-  </a:t>
            </a:r>
            <a:r>
              <a:rPr lang="it-IT" altLang="it-IT" dirty="0" err="1">
                <a:ea typeface="Arial Unicode MS" pitchFamily="34" charset="-128"/>
              </a:rPr>
              <a:t>Flux</a:t>
            </a:r>
            <a:r>
              <a:rPr lang="it-IT" altLang="it-IT" dirty="0">
                <a:ea typeface="Arial Unicode MS" pitchFamily="34" charset="-128"/>
              </a:rPr>
              <a:t> </a:t>
            </a:r>
            <a:r>
              <a:rPr lang="it-IT" altLang="it-IT" dirty="0" err="1">
                <a:ea typeface="Arial Unicode MS" pitchFamily="34" charset="-128"/>
              </a:rPr>
              <a:t>jumps</a:t>
            </a:r>
            <a:r>
              <a:rPr lang="it-IT" altLang="it-IT" dirty="0">
                <a:ea typeface="Arial Unicode MS" pitchFamily="34" charset="-128"/>
              </a:rPr>
              <a:t> </a:t>
            </a:r>
            <a:r>
              <a:rPr lang="it-IT" altLang="it-IT" dirty="0" err="1">
                <a:ea typeface="Arial Unicode MS" pitchFamily="34" charset="-128"/>
              </a:rPr>
              <a:t>instabilities</a:t>
            </a:r>
            <a:r>
              <a:rPr lang="it-IT" altLang="it-IT" dirty="0">
                <a:ea typeface="Arial Unicode MS" pitchFamily="34" charset="-128"/>
                <a:sym typeface="Wingdings" panose="05000000000000000000" pitchFamily="2" charset="2"/>
              </a:rPr>
              <a:t> </a:t>
            </a:r>
            <a:r>
              <a:rPr lang="it-IT" altLang="it-IT" dirty="0">
                <a:solidFill>
                  <a:srgbClr val="FF0000"/>
                </a:solidFill>
                <a:ea typeface="Arial Unicode MS" pitchFamily="34" charset="-128"/>
                <a:sym typeface="Wingdings" panose="05000000000000000000" pitchFamily="2" charset="2"/>
              </a:rPr>
              <a:t>Fine </a:t>
            </a:r>
            <a:r>
              <a:rPr lang="it-IT" altLang="it-IT" dirty="0" err="1">
                <a:solidFill>
                  <a:srgbClr val="FF0000"/>
                </a:solidFill>
                <a:ea typeface="Arial Unicode MS" pitchFamily="34" charset="-128"/>
                <a:sym typeface="Wingdings" panose="05000000000000000000" pitchFamily="2" charset="2"/>
              </a:rPr>
              <a:t>filaments</a:t>
            </a:r>
            <a:endParaRPr lang="it-IT" altLang="it-IT" dirty="0">
              <a:solidFill>
                <a:srgbClr val="FF0000"/>
              </a:solidFill>
              <a:ea typeface="Arial Unicode MS" pitchFamily="34" charset="-128"/>
              <a:sym typeface="Wingdings" panose="05000000000000000000" pitchFamily="2" charset="2"/>
            </a:endParaRPr>
          </a:p>
          <a:p>
            <a:pPr algn="just">
              <a:lnSpc>
                <a:spcPct val="90000"/>
              </a:lnSpc>
              <a:spcBef>
                <a:spcPct val="50000"/>
              </a:spcBef>
            </a:pPr>
            <a:endParaRPr lang="it-IT" altLang="it-IT" dirty="0">
              <a:solidFill>
                <a:srgbClr val="FF0000"/>
              </a:solidFill>
              <a:ea typeface="Arial Unicode MS" pitchFamily="34" charset="-128"/>
              <a:sym typeface="Wingdings" panose="05000000000000000000" pitchFamily="2" charset="2"/>
            </a:endParaRPr>
          </a:p>
          <a:p>
            <a:pPr algn="just">
              <a:lnSpc>
                <a:spcPct val="90000"/>
              </a:lnSpc>
              <a:spcBef>
                <a:spcPct val="50000"/>
              </a:spcBef>
            </a:pPr>
            <a:endParaRPr lang="it-IT" altLang="it-IT" dirty="0">
              <a:ea typeface="Arial Unicode MS" pitchFamily="34" charset="-128"/>
              <a:sym typeface="Wingdings" panose="05000000000000000000" pitchFamily="2" charset="2"/>
            </a:endParaRPr>
          </a:p>
          <a:p>
            <a:pPr algn="just">
              <a:lnSpc>
                <a:spcPct val="90000"/>
              </a:lnSpc>
              <a:spcBef>
                <a:spcPct val="50000"/>
              </a:spcBef>
            </a:pPr>
            <a:endParaRPr lang="it-IT" altLang="it-IT" dirty="0">
              <a:ea typeface="Arial Unicode MS" pitchFamily="34" charset="-128"/>
              <a:sym typeface="Wingdings" panose="05000000000000000000" pitchFamily="2" charset="2"/>
            </a:endParaRPr>
          </a:p>
          <a:p>
            <a:pPr algn="just">
              <a:lnSpc>
                <a:spcPct val="90000"/>
              </a:lnSpc>
              <a:spcBef>
                <a:spcPct val="50000"/>
              </a:spcBef>
            </a:pPr>
            <a:endParaRPr lang="it-IT" altLang="it-IT" dirty="0">
              <a:ea typeface="Arial Unicode MS" pitchFamily="34" charset="-128"/>
              <a:sym typeface="Wingdings" panose="05000000000000000000" pitchFamily="2" charset="2"/>
            </a:endParaRPr>
          </a:p>
          <a:p>
            <a:pPr algn="just">
              <a:lnSpc>
                <a:spcPct val="90000"/>
              </a:lnSpc>
            </a:pPr>
            <a:r>
              <a:rPr lang="it-IT" altLang="it-IT" dirty="0">
                <a:ea typeface="Arial Unicode MS" pitchFamily="34" charset="-128"/>
              </a:rPr>
              <a:t>3- </a:t>
            </a:r>
            <a:r>
              <a:rPr lang="it-IT" altLang="it-IT" dirty="0" err="1">
                <a:ea typeface="Arial Unicode MS" pitchFamily="34" charset="-128"/>
              </a:rPr>
              <a:t>Coupling</a:t>
            </a:r>
            <a:r>
              <a:rPr lang="it-IT" altLang="it-IT" dirty="0">
                <a:ea typeface="Arial Unicode MS" pitchFamily="34" charset="-128"/>
              </a:rPr>
              <a:t> </a:t>
            </a:r>
            <a:r>
              <a:rPr lang="it-IT" altLang="it-IT" dirty="0" err="1">
                <a:ea typeface="Arial Unicode MS" pitchFamily="34" charset="-128"/>
              </a:rPr>
              <a:t>currents</a:t>
            </a:r>
            <a:r>
              <a:rPr lang="it-IT" altLang="it-IT" dirty="0">
                <a:ea typeface="Arial Unicode MS" pitchFamily="34" charset="-128"/>
              </a:rPr>
              <a:t> </a:t>
            </a:r>
            <a:r>
              <a:rPr lang="it-IT" altLang="it-IT" dirty="0">
                <a:ea typeface="Arial Unicode MS" pitchFamily="34" charset="-128"/>
                <a:sym typeface="Wingdings" panose="05000000000000000000" pitchFamily="2" charset="2"/>
              </a:rPr>
              <a:t> </a:t>
            </a:r>
            <a:r>
              <a:rPr lang="it-IT" altLang="it-IT" dirty="0">
                <a:solidFill>
                  <a:srgbClr val="FF0000"/>
                </a:solidFill>
                <a:ea typeface="Arial Unicode MS" pitchFamily="34" charset="-128"/>
                <a:sym typeface="Wingdings" panose="05000000000000000000" pitchFamily="2" charset="2"/>
              </a:rPr>
              <a:t>Twist </a:t>
            </a:r>
            <a:r>
              <a:rPr lang="it-IT" altLang="it-IT" dirty="0" err="1">
                <a:solidFill>
                  <a:srgbClr val="FF0000"/>
                </a:solidFill>
                <a:ea typeface="Arial Unicode MS" pitchFamily="34" charset="-128"/>
                <a:sym typeface="Wingdings" panose="05000000000000000000" pitchFamily="2" charset="2"/>
              </a:rPr>
              <a:t>pitch</a:t>
            </a:r>
            <a:endParaRPr lang="en-US" altLang="it-IT" dirty="0">
              <a:solidFill>
                <a:srgbClr val="FF0000"/>
              </a:solidFill>
              <a:ea typeface="Arial Unicode MS" pitchFamily="34" charset="-128"/>
            </a:endParaRPr>
          </a:p>
        </p:txBody>
      </p:sp>
      <p:pic>
        <p:nvPicPr>
          <p:cNvPr id="247814" name="Picture 6">
            <a:extLst>
              <a:ext uri="{FF2B5EF4-FFF2-40B4-BE49-F238E27FC236}">
                <a16:creationId xmlns:a16="http://schemas.microsoft.com/office/drawing/2014/main" id="{03EAD667-B679-4CDD-BBA0-D43D193696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9211" y="2830513"/>
            <a:ext cx="2520950" cy="1636712"/>
          </a:xfrm>
          <a:prstGeom prst="rect">
            <a:avLst/>
          </a:prstGeom>
          <a:solidFill>
            <a:srgbClr val="99CCFF"/>
          </a:solidFill>
        </p:spPr>
      </p:pic>
      <p:graphicFrame>
        <p:nvGraphicFramePr>
          <p:cNvPr id="247815" name="Object 7">
            <a:extLst>
              <a:ext uri="{FF2B5EF4-FFF2-40B4-BE49-F238E27FC236}">
                <a16:creationId xmlns:a16="http://schemas.microsoft.com/office/drawing/2014/main" id="{184FE8BB-9FAC-4FB5-A338-FC546891C557}"/>
              </a:ext>
            </a:extLst>
          </p:cNvPr>
          <p:cNvGraphicFramePr>
            <a:graphicFrameLocks noChangeAspect="1"/>
          </p:cNvGraphicFramePr>
          <p:nvPr>
            <p:extLst>
              <p:ext uri="{D42A27DB-BD31-4B8C-83A1-F6EECF244321}">
                <p14:modId xmlns:p14="http://schemas.microsoft.com/office/powerpoint/2010/main" val="3364077880"/>
              </p:ext>
            </p:extLst>
          </p:nvPr>
        </p:nvGraphicFramePr>
        <p:xfrm>
          <a:off x="3866836" y="2806700"/>
          <a:ext cx="2851150" cy="1647825"/>
        </p:xfrm>
        <a:graphic>
          <a:graphicData uri="http://schemas.openxmlformats.org/presentationml/2006/ole">
            <mc:AlternateContent xmlns:mc="http://schemas.openxmlformats.org/markup-compatibility/2006">
              <mc:Choice xmlns:v="urn:schemas-microsoft-com:vml" Requires="v">
                <p:oleObj spid="_x0000_s82019" name="Equation" r:id="rId4" imgW="1257120" imgH="723600" progId="Equation.3">
                  <p:embed/>
                </p:oleObj>
              </mc:Choice>
              <mc:Fallback>
                <p:oleObj name="Equation" r:id="rId4" imgW="1257120" imgH="723600" progId="Equation.3">
                  <p:embed/>
                  <p:pic>
                    <p:nvPicPr>
                      <p:cNvPr id="247815" name="Object 7">
                        <a:extLst>
                          <a:ext uri="{FF2B5EF4-FFF2-40B4-BE49-F238E27FC236}">
                            <a16:creationId xmlns:a16="http://schemas.microsoft.com/office/drawing/2014/main" id="{184FE8BB-9FAC-4FB5-A338-FC546891C5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6836" y="2806700"/>
                        <a:ext cx="2851150" cy="1647825"/>
                      </a:xfrm>
                      <a:prstGeom prst="rect">
                        <a:avLst/>
                      </a:prstGeom>
                      <a:solidFill>
                        <a:schemeClr val="bg1"/>
                      </a:solidFill>
                    </p:spPr>
                  </p:pic>
                </p:oleObj>
              </mc:Fallback>
            </mc:AlternateContent>
          </a:graphicData>
        </a:graphic>
      </p:graphicFrame>
      <p:pic>
        <p:nvPicPr>
          <p:cNvPr id="247816" name="Picture 8">
            <a:extLst>
              <a:ext uri="{FF2B5EF4-FFF2-40B4-BE49-F238E27FC236}">
                <a16:creationId xmlns:a16="http://schemas.microsoft.com/office/drawing/2014/main" id="{9910D118-9202-4ADD-BE6F-A7D58C5DFB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6602" r="17470"/>
          <a:stretch>
            <a:fillRect/>
          </a:stretch>
        </p:blipFill>
        <p:spPr bwMode="auto">
          <a:xfrm>
            <a:off x="6816411" y="2733675"/>
            <a:ext cx="1855787" cy="183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7817" name="Picture 9">
            <a:extLst>
              <a:ext uri="{FF2B5EF4-FFF2-40B4-BE49-F238E27FC236}">
                <a16:creationId xmlns:a16="http://schemas.microsoft.com/office/drawing/2014/main" id="{B7CBA0BF-2D31-44F7-838D-930A2E0A310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r="20995"/>
          <a:stretch>
            <a:fillRect/>
          </a:stretch>
        </p:blipFill>
        <p:spPr bwMode="auto">
          <a:xfrm>
            <a:off x="1633223" y="4991100"/>
            <a:ext cx="2281238"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7819" name="Rectangle 11">
            <a:extLst>
              <a:ext uri="{FF2B5EF4-FFF2-40B4-BE49-F238E27FC236}">
                <a16:creationId xmlns:a16="http://schemas.microsoft.com/office/drawing/2014/main" id="{1297783F-9CE4-45FC-988B-6501CA534899}"/>
              </a:ext>
            </a:extLst>
          </p:cNvPr>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aphicFrame>
        <p:nvGraphicFramePr>
          <p:cNvPr id="247818" name="Object 10">
            <a:extLst>
              <a:ext uri="{FF2B5EF4-FFF2-40B4-BE49-F238E27FC236}">
                <a16:creationId xmlns:a16="http://schemas.microsoft.com/office/drawing/2014/main" id="{21B789D3-C0FC-4C49-A938-03AD0EDABB1F}"/>
              </a:ext>
            </a:extLst>
          </p:cNvPr>
          <p:cNvGraphicFramePr>
            <a:graphicFrameLocks noChangeAspect="1"/>
          </p:cNvGraphicFramePr>
          <p:nvPr>
            <p:extLst>
              <p:ext uri="{D42A27DB-BD31-4B8C-83A1-F6EECF244321}">
                <p14:modId xmlns:p14="http://schemas.microsoft.com/office/powerpoint/2010/main" val="480732180"/>
              </p:ext>
            </p:extLst>
          </p:nvPr>
        </p:nvGraphicFramePr>
        <p:xfrm>
          <a:off x="4679636" y="5176838"/>
          <a:ext cx="2298700" cy="1271587"/>
        </p:xfrm>
        <a:graphic>
          <a:graphicData uri="http://schemas.openxmlformats.org/presentationml/2006/ole">
            <mc:AlternateContent xmlns:mc="http://schemas.openxmlformats.org/markup-compatibility/2006">
              <mc:Choice xmlns:v="urn:schemas-microsoft-com:vml" Requires="v">
                <p:oleObj spid="_x0000_s82020" name="Equation" r:id="rId8" imgW="812447" imgH="444307" progId="Equation.3">
                  <p:embed/>
                </p:oleObj>
              </mc:Choice>
              <mc:Fallback>
                <p:oleObj name="Equation" r:id="rId8" imgW="812447" imgH="444307" progId="Equation.3">
                  <p:embed/>
                  <p:pic>
                    <p:nvPicPr>
                      <p:cNvPr id="247818" name="Object 10">
                        <a:extLst>
                          <a:ext uri="{FF2B5EF4-FFF2-40B4-BE49-F238E27FC236}">
                            <a16:creationId xmlns:a16="http://schemas.microsoft.com/office/drawing/2014/main" id="{21B789D3-C0FC-4C49-A938-03AD0EDABB1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9636" y="5176838"/>
                        <a:ext cx="2298700" cy="127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820" name="Text Box 12">
            <a:extLst>
              <a:ext uri="{FF2B5EF4-FFF2-40B4-BE49-F238E27FC236}">
                <a16:creationId xmlns:a16="http://schemas.microsoft.com/office/drawing/2014/main" id="{815450DE-7D66-4F34-AB02-E086B1274DC6}"/>
              </a:ext>
            </a:extLst>
          </p:cNvPr>
          <p:cNvSpPr txBox="1">
            <a:spLocks noChangeArrowheads="1"/>
          </p:cNvSpPr>
          <p:nvPr/>
        </p:nvSpPr>
        <p:spPr bwMode="auto">
          <a:xfrm>
            <a:off x="1393825" y="1176338"/>
            <a:ext cx="708183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dirty="0" err="1">
                <a:ea typeface="Arial Unicode MS" pitchFamily="34" charset="-128"/>
              </a:rPr>
              <a:t>Why</a:t>
            </a:r>
            <a:r>
              <a:rPr lang="it-IT" altLang="it-IT" dirty="0">
                <a:ea typeface="Arial Unicode MS" pitchFamily="34" charset="-128"/>
              </a:rPr>
              <a:t> 50 </a:t>
            </a:r>
            <a:r>
              <a:rPr lang="it-IT" altLang="it-IT" dirty="0" err="1">
                <a:ea typeface="Arial Unicode MS" pitchFamily="34" charset="-128"/>
              </a:rPr>
              <a:t>years</a:t>
            </a:r>
            <a:r>
              <a:rPr lang="it-IT" altLang="it-IT" dirty="0">
                <a:ea typeface="Arial Unicode MS" pitchFamily="34" charset="-128"/>
              </a:rPr>
              <a:t> </a:t>
            </a:r>
            <a:r>
              <a:rPr lang="it-IT" altLang="it-IT" dirty="0" err="1">
                <a:ea typeface="Arial Unicode MS" pitchFamily="34" charset="-128"/>
              </a:rPr>
              <a:t>before</a:t>
            </a:r>
            <a:r>
              <a:rPr lang="it-IT" altLang="it-IT" dirty="0">
                <a:ea typeface="Arial Unicode MS" pitchFamily="34" charset="-128"/>
              </a:rPr>
              <a:t> </a:t>
            </a:r>
            <a:r>
              <a:rPr lang="it-IT" altLang="it-IT" dirty="0" err="1">
                <a:ea typeface="Arial Unicode MS" pitchFamily="34" charset="-128"/>
              </a:rPr>
              <a:t>magnet</a:t>
            </a:r>
            <a:r>
              <a:rPr lang="it-IT" altLang="it-IT" dirty="0">
                <a:ea typeface="Arial Unicode MS" pitchFamily="34" charset="-128"/>
              </a:rPr>
              <a:t> </a:t>
            </a:r>
            <a:r>
              <a:rPr lang="it-IT" altLang="it-IT" dirty="0" err="1">
                <a:ea typeface="Arial Unicode MS" pitchFamily="34" charset="-128"/>
              </a:rPr>
              <a:t>applications</a:t>
            </a:r>
            <a:r>
              <a:rPr lang="it-IT" altLang="it-IT" dirty="0">
                <a:ea typeface="Arial Unicode MS" pitchFamily="34" charset="-128"/>
              </a:rPr>
              <a:t>: </a:t>
            </a:r>
            <a:r>
              <a:rPr lang="it-IT" altLang="it-IT" dirty="0" err="1">
                <a:ea typeface="Arial Unicode MS" pitchFamily="34" charset="-128"/>
              </a:rPr>
              <a:t>Steps</a:t>
            </a:r>
            <a:r>
              <a:rPr lang="it-IT" altLang="it-IT" dirty="0">
                <a:ea typeface="Arial Unicode MS" pitchFamily="34" charset="-128"/>
              </a:rPr>
              <a:t> </a:t>
            </a:r>
            <a:r>
              <a:rPr lang="it-IT" altLang="it-IT" dirty="0" err="1">
                <a:ea typeface="Arial Unicode MS" pitchFamily="34" charset="-128"/>
              </a:rPr>
              <a:t>towards</a:t>
            </a:r>
            <a:r>
              <a:rPr lang="it-IT" altLang="it-IT" dirty="0">
                <a:ea typeface="Arial Unicode MS" pitchFamily="34" charset="-128"/>
              </a:rPr>
              <a:t> the </a:t>
            </a:r>
            <a:r>
              <a:rPr lang="it-IT" altLang="it-IT" dirty="0" err="1">
                <a:ea typeface="Arial Unicode MS" pitchFamily="34" charset="-128"/>
              </a:rPr>
              <a:t>development</a:t>
            </a:r>
            <a:r>
              <a:rPr lang="it-IT" altLang="it-IT" dirty="0">
                <a:ea typeface="Arial Unicode MS" pitchFamily="34" charset="-128"/>
              </a:rPr>
              <a:t> of sc </a:t>
            </a:r>
            <a:r>
              <a:rPr lang="it-IT" altLang="it-IT" dirty="0" err="1">
                <a:ea typeface="Arial Unicode MS" pitchFamily="34" charset="-128"/>
              </a:rPr>
              <a:t>wires</a:t>
            </a:r>
            <a:r>
              <a:rPr lang="it-IT" altLang="it-IT" dirty="0">
                <a:ea typeface="Arial Unicode MS" pitchFamily="34" charset="-128"/>
              </a:rPr>
              <a:t> for </a:t>
            </a:r>
            <a:r>
              <a:rPr lang="it-IT" altLang="it-IT" dirty="0" err="1">
                <a:ea typeface="Arial Unicode MS" pitchFamily="34" charset="-128"/>
              </a:rPr>
              <a:t>application</a:t>
            </a:r>
            <a:endParaRPr lang="en-US" altLang="it-IT" dirty="0">
              <a:ea typeface="Arial Unicode MS" pitchFamily="34" charset="-128"/>
            </a:endParaRPr>
          </a:p>
        </p:txBody>
      </p:sp>
      <mc:AlternateContent xmlns:mc="http://schemas.openxmlformats.org/markup-compatibility/2006" xmlns:a14="http://schemas.microsoft.com/office/drawing/2010/main">
        <mc:Choice Requires="a14">
          <p:sp>
            <p:nvSpPr>
              <p:cNvPr id="2" name="Rettangolo 1"/>
              <p:cNvSpPr/>
              <p:nvPr/>
            </p:nvSpPr>
            <p:spPr>
              <a:xfrm>
                <a:off x="3800161" y="2723116"/>
                <a:ext cx="2922530" cy="6783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it-IT" i="1">
                              <a:solidFill>
                                <a:srgbClr val="000000"/>
                              </a:solidFill>
                              <a:latin typeface="Cambria Math" panose="02040503050406030204" pitchFamily="18" charset="0"/>
                            </a:rPr>
                          </m:ctrlPr>
                        </m:accPr>
                        <m:e>
                          <m:r>
                            <a:rPr lang="it-IT" i="1">
                              <a:solidFill>
                                <a:srgbClr val="000000"/>
                              </a:solidFill>
                              <a:latin typeface="Cambria Math" panose="02040503050406030204" pitchFamily="18" charset="0"/>
                            </a:rPr>
                            <m:t>𝛻</m:t>
                          </m:r>
                        </m:e>
                      </m:acc>
                      <m:r>
                        <a:rPr lang="it-IT" i="1">
                          <a:solidFill>
                            <a:srgbClr val="000000"/>
                          </a:solidFill>
                          <a:latin typeface="Cambria Math" panose="02040503050406030204" pitchFamily="18" charset="0"/>
                        </a:rPr>
                        <m:t>×</m:t>
                      </m:r>
                      <m:acc>
                        <m:accPr>
                          <m:chr m:val="⃗"/>
                          <m:ctrlPr>
                            <a:rPr lang="it-IT" i="1">
                              <a:solidFill>
                                <a:srgbClr val="000000"/>
                              </a:solidFill>
                              <a:latin typeface="Cambria Math" panose="02040503050406030204" pitchFamily="18" charset="0"/>
                            </a:rPr>
                          </m:ctrlPr>
                        </m:accPr>
                        <m:e>
                          <m:r>
                            <a:rPr lang="it-IT" i="1">
                              <a:solidFill>
                                <a:srgbClr val="000000"/>
                              </a:solidFill>
                              <a:latin typeface="Cambria Math" panose="02040503050406030204" pitchFamily="18" charset="0"/>
                            </a:rPr>
                            <m:t>𝐵</m:t>
                          </m:r>
                        </m:e>
                      </m:acc>
                      <m:r>
                        <a:rPr lang="it-IT" i="1">
                          <a:solidFill>
                            <a:srgbClr val="000000"/>
                          </a:solidFill>
                          <a:latin typeface="Cambria Math" panose="02040503050406030204" pitchFamily="18" charset="0"/>
                        </a:rPr>
                        <m:t>=</m:t>
                      </m:r>
                      <m:sSub>
                        <m:sSubPr>
                          <m:ctrlPr>
                            <a:rPr lang="it-IT"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𝜇</m:t>
                          </m:r>
                        </m:e>
                        <m:sub>
                          <m:r>
                            <a:rPr lang="it-IT" i="1">
                              <a:solidFill>
                                <a:srgbClr val="000000"/>
                              </a:solidFill>
                              <a:latin typeface="Cambria Math" panose="02040503050406030204" pitchFamily="18" charset="0"/>
                            </a:rPr>
                            <m:t>0</m:t>
                          </m:r>
                        </m:sub>
                      </m:sSub>
                      <m:sSub>
                        <m:sSubPr>
                          <m:ctrlPr>
                            <a:rPr lang="it-IT" i="1">
                              <a:solidFill>
                                <a:srgbClr val="000000"/>
                              </a:solidFill>
                              <a:latin typeface="Cambria Math" panose="02040503050406030204" pitchFamily="18" charset="0"/>
                            </a:rPr>
                          </m:ctrlPr>
                        </m:sSubPr>
                        <m:e>
                          <m:acc>
                            <m:accPr>
                              <m:chr m:val="⃗"/>
                              <m:ctrlPr>
                                <a:rPr lang="it-IT" i="1">
                                  <a:solidFill>
                                    <a:srgbClr val="000000"/>
                                  </a:solidFill>
                                  <a:latin typeface="Cambria Math" panose="02040503050406030204" pitchFamily="18" charset="0"/>
                                </a:rPr>
                              </m:ctrlPr>
                            </m:accPr>
                            <m:e>
                              <m:r>
                                <a:rPr lang="it-IT" i="1">
                                  <a:solidFill>
                                    <a:srgbClr val="000000"/>
                                  </a:solidFill>
                                  <a:latin typeface="Cambria Math" panose="02040503050406030204" pitchFamily="18" charset="0"/>
                                </a:rPr>
                                <m:t>𝐽</m:t>
                              </m:r>
                            </m:e>
                          </m:acc>
                        </m:e>
                        <m:sub>
                          <m:r>
                            <a:rPr lang="it-IT" i="1">
                              <a:solidFill>
                                <a:srgbClr val="000000"/>
                              </a:solidFill>
                              <a:latin typeface="Cambria Math" panose="02040503050406030204" pitchFamily="18" charset="0"/>
                            </a:rPr>
                            <m:t>𝑐</m:t>
                          </m:r>
                        </m:sub>
                      </m:sSub>
                      <m:r>
                        <m:rPr>
                          <m:nor/>
                        </m:rPr>
                        <a:rPr lang="it-IT" b="1" i="0" smtClean="0">
                          <a:solidFill>
                            <a:srgbClr val="000000"/>
                          </a:solidFill>
                          <a:latin typeface="Cambria Math"/>
                        </a:rPr>
                        <m:t>; </m:t>
                      </m:r>
                      <m:f>
                        <m:fPr>
                          <m:ctrlPr>
                            <a:rPr lang="it-IT" i="1">
                              <a:solidFill>
                                <a:srgbClr val="000000"/>
                              </a:solidFill>
                              <a:latin typeface="Cambria Math" panose="02040503050406030204" pitchFamily="18" charset="0"/>
                            </a:rPr>
                          </m:ctrlPr>
                        </m:fPr>
                        <m:num>
                          <m:r>
                            <m:rPr>
                              <m:nor/>
                            </m:rPr>
                            <a:rPr lang="it-IT">
                              <a:solidFill>
                                <a:srgbClr val="000000"/>
                              </a:solidFill>
                              <a:latin typeface="Cambria Math" panose="02040503050406030204" pitchFamily="18" charset="0"/>
                            </a:rPr>
                            <m:t>dB</m:t>
                          </m:r>
                        </m:num>
                        <m:den>
                          <m:r>
                            <m:rPr>
                              <m:nor/>
                            </m:rPr>
                            <a:rPr lang="it-IT">
                              <a:solidFill>
                                <a:srgbClr val="000000"/>
                              </a:solidFill>
                              <a:latin typeface="Cambria Math" panose="02040503050406030204" pitchFamily="18" charset="0"/>
                            </a:rPr>
                            <m:t>dx</m:t>
                          </m:r>
                        </m:den>
                      </m:f>
                      <m:r>
                        <a:rPr lang="it-IT" i="1">
                          <a:solidFill>
                            <a:srgbClr val="000000"/>
                          </a:solidFill>
                          <a:latin typeface="Cambria Math" panose="02040503050406030204" pitchFamily="18" charset="0"/>
                        </a:rPr>
                        <m:t>=</m:t>
                      </m:r>
                      <m:sSub>
                        <m:sSubPr>
                          <m:ctrlPr>
                            <a:rPr lang="it-IT"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𝜇</m:t>
                          </m:r>
                        </m:e>
                        <m:sub>
                          <m:r>
                            <a:rPr lang="it-IT" i="1">
                              <a:solidFill>
                                <a:srgbClr val="000000"/>
                              </a:solidFill>
                              <a:latin typeface="Cambria Math" panose="02040503050406030204" pitchFamily="18" charset="0"/>
                            </a:rPr>
                            <m:t>0</m:t>
                          </m:r>
                        </m:sub>
                      </m:sSub>
                      <m:sSub>
                        <m:sSubPr>
                          <m:ctrlPr>
                            <a:rPr lang="it-IT"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𝐽</m:t>
                          </m:r>
                        </m:e>
                        <m:sub>
                          <m:r>
                            <a:rPr lang="it-IT" i="1">
                              <a:solidFill>
                                <a:srgbClr val="000000"/>
                              </a:solidFill>
                              <a:latin typeface="Cambria Math" panose="02040503050406030204" pitchFamily="18" charset="0"/>
                            </a:rPr>
                            <m:t>𝑐</m:t>
                          </m:r>
                        </m:sub>
                      </m:sSub>
                    </m:oMath>
                  </m:oMathPara>
                </a14:m>
                <a:endParaRPr lang="en-US" dirty="0"/>
              </a:p>
            </p:txBody>
          </p:sp>
        </mc:Choice>
        <mc:Fallback xmlns="">
          <p:sp>
            <p:nvSpPr>
              <p:cNvPr id="2" name="Rettangolo 1"/>
              <p:cNvSpPr>
                <a:spLocks noRot="1" noChangeAspect="1" noMove="1" noResize="1" noEditPoints="1" noAdjustHandles="1" noChangeArrowheads="1" noChangeShapeType="1" noTextEdit="1"/>
              </p:cNvSpPr>
              <p:nvPr/>
            </p:nvSpPr>
            <p:spPr>
              <a:xfrm>
                <a:off x="3800161" y="2723116"/>
                <a:ext cx="2922530" cy="678327"/>
              </a:xfrm>
              <a:prstGeom prst="rect">
                <a:avLst/>
              </a:prstGeom>
              <a:blipFill rotWithShape="1">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43433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descr="Bc vs te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8250" y="1674813"/>
            <a:ext cx="7329488" cy="473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Box 4"/>
          <p:cNvSpPr txBox="1">
            <a:spLocks noChangeArrowheads="1"/>
          </p:cNvSpPr>
          <p:nvPr/>
        </p:nvSpPr>
        <p:spPr bwMode="auto">
          <a:xfrm>
            <a:off x="979714" y="1166813"/>
            <a:ext cx="80336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en-US" altLang="en-US" dirty="0"/>
              <a:t>Critical magnetic field and temperature for the </a:t>
            </a:r>
            <a:r>
              <a:rPr lang="en-US" altLang="en-US" dirty="0" err="1"/>
              <a:t>low_Tc</a:t>
            </a:r>
            <a:r>
              <a:rPr lang="en-US" altLang="en-US" dirty="0"/>
              <a:t> superconductors</a:t>
            </a:r>
          </a:p>
        </p:txBody>
      </p:sp>
      <p:sp>
        <p:nvSpPr>
          <p:cNvPr id="16388" name="Text Box 53"/>
          <p:cNvSpPr txBox="1">
            <a:spLocks noChangeArrowheads="1"/>
          </p:cNvSpPr>
          <p:nvPr/>
        </p:nvSpPr>
        <p:spPr bwMode="auto">
          <a:xfrm>
            <a:off x="5957888" y="1743075"/>
            <a:ext cx="2614612" cy="2092881"/>
          </a:xfrm>
          <a:prstGeom prst="rect">
            <a:avLst/>
          </a:prstGeom>
          <a:solidFill>
            <a:srgbClr val="FFFFFF"/>
          </a:solidFill>
          <a:ln>
            <a:noFill/>
          </a:ln>
          <a:effectLst>
            <a:prstShdw prst="shdw17" dist="17961" dir="2700000">
              <a:srgbClr val="999999"/>
            </a:prstShdw>
          </a:effectLst>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lnSpc>
                <a:spcPct val="130000"/>
              </a:lnSpc>
              <a:spcBef>
                <a:spcPct val="50000"/>
              </a:spcBef>
            </a:pPr>
            <a:r>
              <a:rPr lang="en-US" altLang="en-US" dirty="0"/>
              <a:t>Among all these materials only </a:t>
            </a:r>
            <a:r>
              <a:rPr lang="en-US" altLang="en-US" dirty="0" err="1"/>
              <a:t>NbTi</a:t>
            </a:r>
            <a:r>
              <a:rPr lang="en-US" altLang="en-US" dirty="0"/>
              <a:t> and Nb</a:t>
            </a:r>
            <a:r>
              <a:rPr lang="en-US" altLang="en-US" baseline="-25000" dirty="0"/>
              <a:t>3</a:t>
            </a:r>
            <a:r>
              <a:rPr lang="en-US" altLang="en-US" dirty="0"/>
              <a:t>Sn have been massively involved in the applications </a:t>
            </a:r>
          </a:p>
        </p:txBody>
      </p:sp>
    </p:spTree>
    <p:extLst>
      <p:ext uri="{BB962C8B-B14F-4D97-AF65-F5344CB8AC3E}">
        <p14:creationId xmlns:p14="http://schemas.microsoft.com/office/powerpoint/2010/main" val="22693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5916257" y="1776182"/>
            <a:ext cx="2460000" cy="3000461"/>
          </a:xfrm>
          <a:prstGeom prst="rect">
            <a:avLst/>
          </a:prstGeom>
          <a:noFill/>
          <a:ln w="9525">
            <a:noFill/>
            <a:miter lim="800000"/>
            <a:headEnd/>
            <a:tailEnd/>
          </a:ln>
          <a:effectLst/>
        </p:spPr>
      </p:pic>
      <p:pic>
        <p:nvPicPr>
          <p:cNvPr id="3" name="Picture 3"/>
          <p:cNvPicPr>
            <a:picLocks noChangeAspect="1" noChangeArrowheads="1"/>
          </p:cNvPicPr>
          <p:nvPr/>
        </p:nvPicPr>
        <p:blipFill>
          <a:blip r:embed="rId3" cstate="print"/>
          <a:srcRect/>
          <a:stretch>
            <a:fillRect/>
          </a:stretch>
        </p:blipFill>
        <p:spPr bwMode="auto">
          <a:xfrm>
            <a:off x="1331581" y="1776181"/>
            <a:ext cx="4299480" cy="4407435"/>
          </a:xfrm>
          <a:prstGeom prst="rect">
            <a:avLst/>
          </a:prstGeom>
          <a:noFill/>
          <a:ln w="9525">
            <a:noFill/>
            <a:miter lim="800000"/>
            <a:headEnd/>
            <a:tailEnd/>
          </a:ln>
          <a:effectLst/>
        </p:spPr>
      </p:pic>
      <p:sp>
        <p:nvSpPr>
          <p:cNvPr id="4" name="TextBox 4"/>
          <p:cNvSpPr txBox="1">
            <a:spLocks noChangeArrowheads="1"/>
          </p:cNvSpPr>
          <p:nvPr/>
        </p:nvSpPr>
        <p:spPr bwMode="auto">
          <a:xfrm>
            <a:off x="979714" y="1166813"/>
            <a:ext cx="80336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en-US" altLang="en-US" dirty="0"/>
              <a:t>The critical current density </a:t>
            </a:r>
            <a:r>
              <a:rPr lang="en-US" altLang="en-US" dirty="0" err="1"/>
              <a:t>Jc</a:t>
            </a:r>
            <a:r>
              <a:rPr lang="en-US" altLang="en-US" dirty="0"/>
              <a:t> vs the magnetic field</a:t>
            </a:r>
          </a:p>
        </p:txBody>
      </p:sp>
      <p:sp>
        <p:nvSpPr>
          <p:cNvPr id="5" name="CasellaDiTesto 4">
            <a:extLst>
              <a:ext uri="{FF2B5EF4-FFF2-40B4-BE49-F238E27FC236}">
                <a16:creationId xmlns:a16="http://schemas.microsoft.com/office/drawing/2014/main" id="{677146EA-A9B4-4C73-B7CB-3FE320B8B267}"/>
              </a:ext>
            </a:extLst>
          </p:cNvPr>
          <p:cNvSpPr txBox="1"/>
          <p:nvPr/>
        </p:nvSpPr>
        <p:spPr>
          <a:xfrm>
            <a:off x="5916257" y="4949588"/>
            <a:ext cx="2527158" cy="1323439"/>
          </a:xfrm>
          <a:prstGeom prst="rect">
            <a:avLst/>
          </a:prstGeom>
          <a:noFill/>
        </p:spPr>
        <p:txBody>
          <a:bodyPr wrap="square" rtlCol="0">
            <a:spAutoFit/>
          </a:bodyPr>
          <a:lstStyle/>
          <a:p>
            <a:pPr algn="just"/>
            <a:r>
              <a:rPr lang="en-GB" sz="1600" b="0" dirty="0"/>
              <a:t>Electrical transport properties are determined by impurities or defects in the material, acting as pinning </a:t>
            </a:r>
            <a:r>
              <a:rPr lang="en-GB" sz="1600" b="0" dirty="0" err="1"/>
              <a:t>centers</a:t>
            </a:r>
            <a:r>
              <a:rPr lang="en-GB" sz="1600" b="0" dirty="0"/>
              <a:t> for </a:t>
            </a:r>
            <a:r>
              <a:rPr lang="en-GB" sz="1600" b="0" dirty="0" err="1"/>
              <a:t>fluxons</a:t>
            </a:r>
            <a:endParaRPr lang="en-GB" sz="1600" b="0" dirty="0"/>
          </a:p>
        </p:txBody>
      </p:sp>
    </p:spTree>
    <p:extLst>
      <p:ext uri="{BB962C8B-B14F-4D97-AF65-F5344CB8AC3E}">
        <p14:creationId xmlns:p14="http://schemas.microsoft.com/office/powerpoint/2010/main" val="2495926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29" name="Picture 653"/>
          <p:cNvPicPr>
            <a:picLocks noChangeAspect="1" noChangeArrowheads="1"/>
          </p:cNvPicPr>
          <p:nvPr/>
        </p:nvPicPr>
        <p:blipFill>
          <a:blip r:embed="rId2"/>
          <a:srcRect/>
          <a:stretch>
            <a:fillRect/>
          </a:stretch>
        </p:blipFill>
        <p:spPr bwMode="auto">
          <a:xfrm>
            <a:off x="1204913" y="1568510"/>
            <a:ext cx="7218362" cy="477361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pic>
      <p:sp>
        <p:nvSpPr>
          <p:cNvPr id="2" name="TextBox 1"/>
          <p:cNvSpPr txBox="1"/>
          <p:nvPr/>
        </p:nvSpPr>
        <p:spPr>
          <a:xfrm>
            <a:off x="1896533" y="1168400"/>
            <a:ext cx="6129867" cy="400110"/>
          </a:xfrm>
          <a:prstGeom prst="rect">
            <a:avLst/>
          </a:prstGeom>
          <a:noFill/>
        </p:spPr>
        <p:txBody>
          <a:bodyPr wrap="square" rtlCol="0">
            <a:spAutoFit/>
          </a:bodyPr>
          <a:lstStyle/>
          <a:p>
            <a:r>
              <a:rPr lang="it-IT" dirty="0"/>
              <a:t>Superconducting materials involved in conductors</a:t>
            </a:r>
            <a:endParaRPr lang="en-US" dirty="0"/>
          </a:p>
        </p:txBody>
      </p:sp>
    </p:spTree>
    <p:extLst>
      <p:ext uri="{BB962C8B-B14F-4D97-AF65-F5344CB8AC3E}">
        <p14:creationId xmlns:p14="http://schemas.microsoft.com/office/powerpoint/2010/main" val="4226744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a:extLst>
              <a:ext uri="{FF2B5EF4-FFF2-40B4-BE49-F238E27FC236}">
                <a16:creationId xmlns:a16="http://schemas.microsoft.com/office/drawing/2014/main" id="{5B206F9F-E7F7-4AC5-AB60-5DBD18022134}"/>
              </a:ext>
            </a:extLst>
          </p:cNvPr>
          <p:cNvSpPr txBox="1">
            <a:spLocks noChangeArrowheads="1"/>
          </p:cNvSpPr>
          <p:nvPr/>
        </p:nvSpPr>
        <p:spPr bwMode="auto">
          <a:xfrm>
            <a:off x="1213509" y="1288367"/>
            <a:ext cx="76300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GB" altLang="it-IT" sz="2000" dirty="0">
                <a:solidFill>
                  <a:schemeClr val="tx1"/>
                </a:solidFill>
              </a:rPr>
              <a:t>Magnetic instability in type-II superconductors with pinning </a:t>
            </a:r>
            <a:r>
              <a:rPr lang="en-GB" altLang="it-IT" sz="2000" dirty="0" err="1">
                <a:solidFill>
                  <a:schemeClr val="tx1"/>
                </a:solidFill>
              </a:rPr>
              <a:t>centers</a:t>
            </a:r>
            <a:endParaRPr lang="en-GB" altLang="it-IT" sz="2000" dirty="0">
              <a:solidFill>
                <a:schemeClr val="tx1"/>
              </a:solidFill>
            </a:endParaRPr>
          </a:p>
        </p:txBody>
      </p:sp>
      <p:sp>
        <p:nvSpPr>
          <p:cNvPr id="6" name="Text Box 27">
            <a:extLst>
              <a:ext uri="{FF2B5EF4-FFF2-40B4-BE49-F238E27FC236}">
                <a16:creationId xmlns:a16="http://schemas.microsoft.com/office/drawing/2014/main" id="{C3A82F9C-E43A-471B-8BDB-F70EC84632BB}"/>
              </a:ext>
            </a:extLst>
          </p:cNvPr>
          <p:cNvSpPr txBox="1">
            <a:spLocks noChangeArrowheads="1"/>
          </p:cNvSpPr>
          <p:nvPr/>
        </p:nvSpPr>
        <p:spPr bwMode="auto">
          <a:xfrm>
            <a:off x="1358955" y="1970124"/>
            <a:ext cx="4654550" cy="1231106"/>
          </a:xfrm>
          <a:prstGeom prst="rect">
            <a:avLst/>
          </a:prstGeom>
          <a:noFill/>
          <a:ln w="28575">
            <a:solidFill>
              <a:schemeClr val="accent6">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Aft>
                <a:spcPts val="1200"/>
              </a:spcAft>
            </a:pPr>
            <a:r>
              <a:rPr lang="en-US" altLang="it-IT" sz="1600" b="0" dirty="0">
                <a:solidFill>
                  <a:schemeClr val="tx1"/>
                </a:solidFill>
              </a:rPr>
              <a:t>An heat input causes a temperature increases of </a:t>
            </a:r>
            <a:r>
              <a:rPr lang="el-GR" altLang="it-IT" sz="1600" b="0" dirty="0">
                <a:solidFill>
                  <a:schemeClr val="tx1"/>
                </a:solidFill>
              </a:rPr>
              <a:t>Δ</a:t>
            </a:r>
            <a:r>
              <a:rPr lang="it-IT" altLang="it-IT" sz="1600" b="0" dirty="0">
                <a:solidFill>
                  <a:schemeClr val="tx1"/>
                </a:solidFill>
              </a:rPr>
              <a:t>T. The </a:t>
            </a:r>
            <a:r>
              <a:rPr lang="it-IT" altLang="it-IT" sz="1600" b="0" dirty="0" err="1">
                <a:solidFill>
                  <a:schemeClr val="tx1"/>
                </a:solidFill>
              </a:rPr>
              <a:t>critical</a:t>
            </a:r>
            <a:r>
              <a:rPr lang="it-IT" altLang="it-IT" sz="1600" b="0" dirty="0">
                <a:solidFill>
                  <a:schemeClr val="tx1"/>
                </a:solidFill>
              </a:rPr>
              <a:t> </a:t>
            </a:r>
            <a:r>
              <a:rPr lang="it-IT" altLang="it-IT" sz="1600" b="0" dirty="0" err="1">
                <a:solidFill>
                  <a:schemeClr val="tx1"/>
                </a:solidFill>
              </a:rPr>
              <a:t>current</a:t>
            </a:r>
            <a:r>
              <a:rPr lang="it-IT" altLang="it-IT" sz="1600" b="0" dirty="0">
                <a:solidFill>
                  <a:schemeClr val="tx1"/>
                </a:solidFill>
              </a:rPr>
              <a:t> </a:t>
            </a:r>
            <a:r>
              <a:rPr lang="it-IT" altLang="it-IT" sz="1600" b="0" dirty="0" err="1">
                <a:solidFill>
                  <a:schemeClr val="tx1"/>
                </a:solidFill>
              </a:rPr>
              <a:t>density</a:t>
            </a:r>
            <a:r>
              <a:rPr lang="it-IT" altLang="it-IT" sz="1600" b="0" dirty="0">
                <a:solidFill>
                  <a:schemeClr val="tx1"/>
                </a:solidFill>
              </a:rPr>
              <a:t> </a:t>
            </a:r>
            <a:r>
              <a:rPr lang="it-IT" altLang="it-IT" sz="1600" b="0" dirty="0" err="1">
                <a:solidFill>
                  <a:schemeClr val="tx1"/>
                </a:solidFill>
              </a:rPr>
              <a:t>decreases</a:t>
            </a:r>
            <a:r>
              <a:rPr lang="it-IT" altLang="it-IT" sz="1600" b="0" dirty="0">
                <a:solidFill>
                  <a:schemeClr val="tx1"/>
                </a:solidFill>
              </a:rPr>
              <a:t> of  -</a:t>
            </a:r>
            <a:r>
              <a:rPr lang="el-GR" altLang="it-IT" sz="1600" b="0" dirty="0">
                <a:solidFill>
                  <a:schemeClr val="tx1"/>
                </a:solidFill>
              </a:rPr>
              <a:t>Δ</a:t>
            </a:r>
            <a:r>
              <a:rPr lang="it-IT" altLang="it-IT" sz="1600" b="0" dirty="0" err="1">
                <a:solidFill>
                  <a:schemeClr val="tx1"/>
                </a:solidFill>
              </a:rPr>
              <a:t>J</a:t>
            </a:r>
            <a:r>
              <a:rPr lang="it-IT" altLang="it-IT" sz="1600" b="0" baseline="-25000" dirty="0" err="1">
                <a:solidFill>
                  <a:schemeClr val="tx1"/>
                </a:solidFill>
              </a:rPr>
              <a:t>c</a:t>
            </a:r>
            <a:r>
              <a:rPr lang="it-IT" altLang="it-IT" sz="1600" b="0" dirty="0">
                <a:solidFill>
                  <a:schemeClr val="tx1"/>
                </a:solidFill>
              </a:rPr>
              <a:t> . Due to the </a:t>
            </a:r>
            <a:r>
              <a:rPr lang="it-IT" altLang="it-IT" sz="1600" b="0" dirty="0" err="1">
                <a:solidFill>
                  <a:schemeClr val="tx1"/>
                </a:solidFill>
              </a:rPr>
              <a:t>critical</a:t>
            </a:r>
            <a:r>
              <a:rPr lang="it-IT" altLang="it-IT" sz="1600" b="0" dirty="0">
                <a:solidFill>
                  <a:schemeClr val="tx1"/>
                </a:solidFill>
              </a:rPr>
              <a:t> state model  </a:t>
            </a:r>
          </a:p>
          <a:p>
            <a:pPr algn="l">
              <a:spcAft>
                <a:spcPts val="1200"/>
              </a:spcAft>
            </a:pPr>
            <a:r>
              <a:rPr lang="en-US" altLang="it-IT" sz="1600" b="0" dirty="0">
                <a:solidFill>
                  <a:schemeClr val="tx1"/>
                </a:solidFill>
              </a:rPr>
              <a:t>Magnetic flux penetrates the </a:t>
            </a:r>
            <a:r>
              <a:rPr lang="en-US" altLang="it-IT" sz="1600" b="0" dirty="0" err="1">
                <a:solidFill>
                  <a:schemeClr val="tx1"/>
                </a:solidFill>
              </a:rPr>
              <a:t>sc</a:t>
            </a:r>
            <a:r>
              <a:rPr lang="en-US" altLang="it-IT" sz="1600" b="0" dirty="0">
                <a:solidFill>
                  <a:schemeClr val="tx1"/>
                </a:solidFill>
              </a:rPr>
              <a:t> material</a:t>
            </a:r>
          </a:p>
        </p:txBody>
      </p:sp>
      <p:sp>
        <p:nvSpPr>
          <p:cNvPr id="7" name="Text Box 28">
            <a:extLst>
              <a:ext uri="{FF2B5EF4-FFF2-40B4-BE49-F238E27FC236}">
                <a16:creationId xmlns:a16="http://schemas.microsoft.com/office/drawing/2014/main" id="{A3E2E175-D605-43E5-80AD-EE13C5801541}"/>
              </a:ext>
            </a:extLst>
          </p:cNvPr>
          <p:cNvSpPr txBox="1">
            <a:spLocks noChangeArrowheads="1"/>
          </p:cNvSpPr>
          <p:nvPr/>
        </p:nvSpPr>
        <p:spPr bwMode="auto">
          <a:xfrm>
            <a:off x="1369619" y="3316422"/>
            <a:ext cx="4643886" cy="338554"/>
          </a:xfrm>
          <a:prstGeom prst="rect">
            <a:avLst/>
          </a:prstGeom>
          <a:noFill/>
          <a:ln w="28575">
            <a:solidFill>
              <a:schemeClr val="accent6">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spcAft>
                <a:spcPts val="1200"/>
              </a:spcAft>
            </a:pPr>
            <a:r>
              <a:rPr lang="en-US" altLang="it-IT" sz="1600" b="0" dirty="0">
                <a:solidFill>
                  <a:schemeClr val="tx1"/>
                </a:solidFill>
              </a:rPr>
              <a:t>This flux penetration causes a dissipation</a:t>
            </a:r>
          </a:p>
        </p:txBody>
      </p:sp>
      <p:sp>
        <p:nvSpPr>
          <p:cNvPr id="8" name="Text Box 29">
            <a:extLst>
              <a:ext uri="{FF2B5EF4-FFF2-40B4-BE49-F238E27FC236}">
                <a16:creationId xmlns:a16="http://schemas.microsoft.com/office/drawing/2014/main" id="{A03E7E73-ABE3-47EF-A56E-8CE139746464}"/>
              </a:ext>
            </a:extLst>
          </p:cNvPr>
          <p:cNvSpPr txBox="1">
            <a:spLocks noChangeArrowheads="1"/>
          </p:cNvSpPr>
          <p:nvPr/>
        </p:nvSpPr>
        <p:spPr bwMode="auto">
          <a:xfrm>
            <a:off x="1425252" y="3797893"/>
            <a:ext cx="4588250" cy="338554"/>
          </a:xfrm>
          <a:prstGeom prst="rect">
            <a:avLst/>
          </a:prstGeom>
          <a:noFill/>
          <a:ln w="28575">
            <a:solidFill>
              <a:schemeClr val="accent6">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spcAft>
                <a:spcPts val="1200"/>
              </a:spcAft>
            </a:pPr>
            <a:r>
              <a:rPr lang="en-US" altLang="it-IT" sz="1600" b="0" dirty="0">
                <a:solidFill>
                  <a:schemeClr val="tx1"/>
                </a:solidFill>
              </a:rPr>
              <a:t>The dissipation causes a </a:t>
            </a:r>
            <a:r>
              <a:rPr lang="en-US" altLang="it-IT" sz="1600" b="0" dirty="0" err="1">
                <a:solidFill>
                  <a:schemeClr val="tx1"/>
                </a:solidFill>
              </a:rPr>
              <a:t>furter</a:t>
            </a:r>
            <a:r>
              <a:rPr lang="en-US" altLang="it-IT" sz="1600" b="0" dirty="0">
                <a:solidFill>
                  <a:schemeClr val="tx1"/>
                </a:solidFill>
              </a:rPr>
              <a:t> temperature increase</a:t>
            </a:r>
          </a:p>
        </p:txBody>
      </p:sp>
      <p:grpSp>
        <p:nvGrpSpPr>
          <p:cNvPr id="9" name="Group 64">
            <a:extLst>
              <a:ext uri="{FF2B5EF4-FFF2-40B4-BE49-F238E27FC236}">
                <a16:creationId xmlns:a16="http://schemas.microsoft.com/office/drawing/2014/main" id="{E550638E-0B3B-454B-AA6A-0D8311C8120B}"/>
              </a:ext>
            </a:extLst>
          </p:cNvPr>
          <p:cNvGrpSpPr/>
          <p:nvPr/>
        </p:nvGrpSpPr>
        <p:grpSpPr>
          <a:xfrm>
            <a:off x="5854895" y="1860646"/>
            <a:ext cx="2988645" cy="4282746"/>
            <a:chOff x="5207000" y="1582738"/>
            <a:chExt cx="3278467" cy="4850116"/>
          </a:xfrm>
        </p:grpSpPr>
        <p:sp>
          <p:nvSpPr>
            <p:cNvPr id="10" name="Line 5">
              <a:extLst>
                <a:ext uri="{FF2B5EF4-FFF2-40B4-BE49-F238E27FC236}">
                  <a16:creationId xmlns:a16="http://schemas.microsoft.com/office/drawing/2014/main" id="{3A302930-5D2F-457A-A479-CB7F5FAE82AA}"/>
                </a:ext>
              </a:extLst>
            </p:cNvPr>
            <p:cNvSpPr>
              <a:spLocks noChangeShapeType="1"/>
            </p:cNvSpPr>
            <p:nvPr/>
          </p:nvSpPr>
          <p:spPr bwMode="auto">
            <a:xfrm>
              <a:off x="5207000" y="2420938"/>
              <a:ext cx="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grpSp>
          <p:nvGrpSpPr>
            <p:cNvPr id="11" name="Group 64">
              <a:extLst>
                <a:ext uri="{FF2B5EF4-FFF2-40B4-BE49-F238E27FC236}">
                  <a16:creationId xmlns:a16="http://schemas.microsoft.com/office/drawing/2014/main" id="{6A9BE4AE-281A-46B5-82DA-B790F7DECB0B}"/>
                </a:ext>
              </a:extLst>
            </p:cNvPr>
            <p:cNvGrpSpPr>
              <a:grpSpLocks/>
            </p:cNvGrpSpPr>
            <p:nvPr/>
          </p:nvGrpSpPr>
          <p:grpSpPr bwMode="auto">
            <a:xfrm>
              <a:off x="5910263" y="2573338"/>
              <a:ext cx="2039937" cy="762000"/>
              <a:chOff x="3723" y="1621"/>
              <a:chExt cx="1285" cy="480"/>
            </a:xfrm>
          </p:grpSpPr>
          <p:sp>
            <p:nvSpPr>
              <p:cNvPr id="51" name="Line 7">
                <a:extLst>
                  <a:ext uri="{FF2B5EF4-FFF2-40B4-BE49-F238E27FC236}">
                    <a16:creationId xmlns:a16="http://schemas.microsoft.com/office/drawing/2014/main" id="{F43C090B-4ECF-47AA-A2C7-AF62946CF682}"/>
                  </a:ext>
                </a:extLst>
              </p:cNvPr>
              <p:cNvSpPr>
                <a:spLocks noChangeShapeType="1"/>
              </p:cNvSpPr>
              <p:nvPr/>
            </p:nvSpPr>
            <p:spPr bwMode="auto">
              <a:xfrm>
                <a:off x="4211" y="1621"/>
                <a:ext cx="0" cy="480"/>
              </a:xfrm>
              <a:prstGeom prst="line">
                <a:avLst/>
              </a:prstGeom>
              <a:noFill/>
              <a:ln w="12700">
                <a:solidFill>
                  <a:srgbClr val="FF330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2" name="Line 8">
                <a:extLst>
                  <a:ext uri="{FF2B5EF4-FFF2-40B4-BE49-F238E27FC236}">
                    <a16:creationId xmlns:a16="http://schemas.microsoft.com/office/drawing/2014/main" id="{16A9C3F7-D495-4D35-ACD9-5A8B6E69B3FD}"/>
                  </a:ext>
                </a:extLst>
              </p:cNvPr>
              <p:cNvSpPr>
                <a:spLocks noChangeShapeType="1"/>
              </p:cNvSpPr>
              <p:nvPr/>
            </p:nvSpPr>
            <p:spPr bwMode="auto">
              <a:xfrm>
                <a:off x="4742" y="1621"/>
                <a:ext cx="0" cy="480"/>
              </a:xfrm>
              <a:prstGeom prst="line">
                <a:avLst/>
              </a:prstGeom>
              <a:noFill/>
              <a:ln w="12700">
                <a:solidFill>
                  <a:srgbClr val="FF330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3" name="Line 9">
                <a:extLst>
                  <a:ext uri="{FF2B5EF4-FFF2-40B4-BE49-F238E27FC236}">
                    <a16:creationId xmlns:a16="http://schemas.microsoft.com/office/drawing/2014/main" id="{C80F78D0-7809-4DA9-A94F-BCFD70766CE2}"/>
                  </a:ext>
                </a:extLst>
              </p:cNvPr>
              <p:cNvSpPr>
                <a:spLocks noChangeShapeType="1"/>
              </p:cNvSpPr>
              <p:nvPr/>
            </p:nvSpPr>
            <p:spPr bwMode="auto">
              <a:xfrm>
                <a:off x="3945" y="1717"/>
                <a:ext cx="266" cy="0"/>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4" name="Line 10">
                <a:extLst>
                  <a:ext uri="{FF2B5EF4-FFF2-40B4-BE49-F238E27FC236}">
                    <a16:creationId xmlns:a16="http://schemas.microsoft.com/office/drawing/2014/main" id="{2DCD0E9C-8DCF-461D-983C-426B6E38F45B}"/>
                  </a:ext>
                </a:extLst>
              </p:cNvPr>
              <p:cNvSpPr>
                <a:spLocks noChangeShapeType="1"/>
              </p:cNvSpPr>
              <p:nvPr/>
            </p:nvSpPr>
            <p:spPr bwMode="auto">
              <a:xfrm>
                <a:off x="4742" y="1717"/>
                <a:ext cx="266" cy="0"/>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5" name="Line 11">
                <a:extLst>
                  <a:ext uri="{FF2B5EF4-FFF2-40B4-BE49-F238E27FC236}">
                    <a16:creationId xmlns:a16="http://schemas.microsoft.com/office/drawing/2014/main" id="{76744CEF-4436-46F3-83EB-BB454C98910C}"/>
                  </a:ext>
                </a:extLst>
              </p:cNvPr>
              <p:cNvSpPr>
                <a:spLocks noChangeShapeType="1"/>
              </p:cNvSpPr>
              <p:nvPr/>
            </p:nvSpPr>
            <p:spPr bwMode="auto">
              <a:xfrm>
                <a:off x="4211" y="1717"/>
                <a:ext cx="266" cy="24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6" name="Line 12">
                <a:extLst>
                  <a:ext uri="{FF2B5EF4-FFF2-40B4-BE49-F238E27FC236}">
                    <a16:creationId xmlns:a16="http://schemas.microsoft.com/office/drawing/2014/main" id="{CD76C2D5-003F-44D6-AD66-70D5EAC3A21D}"/>
                  </a:ext>
                </a:extLst>
              </p:cNvPr>
              <p:cNvSpPr>
                <a:spLocks noChangeShapeType="1"/>
              </p:cNvSpPr>
              <p:nvPr/>
            </p:nvSpPr>
            <p:spPr bwMode="auto">
              <a:xfrm flipV="1">
                <a:off x="4477" y="1717"/>
                <a:ext cx="265" cy="24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7" name="Line 13">
                <a:extLst>
                  <a:ext uri="{FF2B5EF4-FFF2-40B4-BE49-F238E27FC236}">
                    <a16:creationId xmlns:a16="http://schemas.microsoft.com/office/drawing/2014/main" id="{19CD3748-AF50-4E00-857D-0C4477C4ECF7}"/>
                  </a:ext>
                </a:extLst>
              </p:cNvPr>
              <p:cNvSpPr>
                <a:spLocks noChangeShapeType="1"/>
              </p:cNvSpPr>
              <p:nvPr/>
            </p:nvSpPr>
            <p:spPr bwMode="auto">
              <a:xfrm>
                <a:off x="4211" y="1717"/>
                <a:ext cx="266" cy="384"/>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8" name="Line 14">
                <a:extLst>
                  <a:ext uri="{FF2B5EF4-FFF2-40B4-BE49-F238E27FC236}">
                    <a16:creationId xmlns:a16="http://schemas.microsoft.com/office/drawing/2014/main" id="{2CD3BFC8-BFF9-4DB6-8809-BE57CAF56F61}"/>
                  </a:ext>
                </a:extLst>
              </p:cNvPr>
              <p:cNvSpPr>
                <a:spLocks noChangeShapeType="1"/>
              </p:cNvSpPr>
              <p:nvPr/>
            </p:nvSpPr>
            <p:spPr bwMode="auto">
              <a:xfrm flipV="1">
                <a:off x="4477" y="1717"/>
                <a:ext cx="265" cy="384"/>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59" name="Freeform 15">
                <a:extLst>
                  <a:ext uri="{FF2B5EF4-FFF2-40B4-BE49-F238E27FC236}">
                    <a16:creationId xmlns:a16="http://schemas.microsoft.com/office/drawing/2014/main" id="{DAA71DCB-0CD6-4089-8F02-ED6BAFEE2B53}"/>
                  </a:ext>
                </a:extLst>
              </p:cNvPr>
              <p:cNvSpPr>
                <a:spLocks/>
              </p:cNvSpPr>
              <p:nvPr/>
            </p:nvSpPr>
            <p:spPr bwMode="auto">
              <a:xfrm>
                <a:off x="4211" y="1717"/>
                <a:ext cx="531" cy="384"/>
              </a:xfrm>
              <a:custGeom>
                <a:avLst/>
                <a:gdLst>
                  <a:gd name="T0" fmla="*/ 0 w 576"/>
                  <a:gd name="T1" fmla="*/ 0 h 384"/>
                  <a:gd name="T2" fmla="*/ 150 w 576"/>
                  <a:gd name="T3" fmla="*/ 240 h 384"/>
                  <a:gd name="T4" fmla="*/ 301 w 576"/>
                  <a:gd name="T5" fmla="*/ 0 h 384"/>
                  <a:gd name="T6" fmla="*/ 150 w 576"/>
                  <a:gd name="T7" fmla="*/ 384 h 384"/>
                  <a:gd name="T8" fmla="*/ 0 w 576"/>
                  <a:gd name="T9" fmla="*/ 0 h 384"/>
                  <a:gd name="T10" fmla="*/ 0 60000 65536"/>
                  <a:gd name="T11" fmla="*/ 0 60000 65536"/>
                  <a:gd name="T12" fmla="*/ 0 60000 65536"/>
                  <a:gd name="T13" fmla="*/ 0 60000 65536"/>
                  <a:gd name="T14" fmla="*/ 0 60000 65536"/>
                  <a:gd name="T15" fmla="*/ 0 w 576"/>
                  <a:gd name="T16" fmla="*/ 0 h 384"/>
                  <a:gd name="T17" fmla="*/ 576 w 576"/>
                  <a:gd name="T18" fmla="*/ 384 h 384"/>
                </a:gdLst>
                <a:ahLst/>
                <a:cxnLst>
                  <a:cxn ang="T10">
                    <a:pos x="T0" y="T1"/>
                  </a:cxn>
                  <a:cxn ang="T11">
                    <a:pos x="T2" y="T3"/>
                  </a:cxn>
                  <a:cxn ang="T12">
                    <a:pos x="T4" y="T5"/>
                  </a:cxn>
                  <a:cxn ang="T13">
                    <a:pos x="T6" y="T7"/>
                  </a:cxn>
                  <a:cxn ang="T14">
                    <a:pos x="T8" y="T9"/>
                  </a:cxn>
                </a:cxnLst>
                <a:rect l="T15" t="T16" r="T17" b="T18"/>
                <a:pathLst>
                  <a:path w="576" h="384">
                    <a:moveTo>
                      <a:pt x="0" y="0"/>
                    </a:moveTo>
                    <a:lnTo>
                      <a:pt x="288" y="240"/>
                    </a:lnTo>
                    <a:lnTo>
                      <a:pt x="576" y="0"/>
                    </a:lnTo>
                    <a:lnTo>
                      <a:pt x="288" y="384"/>
                    </a:lnTo>
                    <a:lnTo>
                      <a:pt x="0" y="0"/>
                    </a:lnTo>
                    <a:close/>
                  </a:path>
                </a:pathLst>
              </a:custGeom>
              <a:solidFill>
                <a:schemeClr val="accent2"/>
              </a:solidFill>
              <a:ln w="3175" cap="flat" cmpd="sng">
                <a:solidFill>
                  <a:schemeClr val="accent6">
                    <a:lumMod val="60000"/>
                    <a:lumOff val="40000"/>
                  </a:schemeClr>
                </a:solidFill>
                <a:prstDash val="solid"/>
                <a:round/>
                <a:headEnd/>
                <a:tailEnd/>
              </a:ln>
            </p:spPr>
            <p:txBody>
              <a:bodyPr wrap="none" anchor="ctr"/>
              <a:lstStyle/>
              <a:p>
                <a:endParaRPr lang="it-IT"/>
              </a:p>
            </p:txBody>
          </p:sp>
          <p:sp>
            <p:nvSpPr>
              <p:cNvPr id="60" name="Text Box 16">
                <a:extLst>
                  <a:ext uri="{FF2B5EF4-FFF2-40B4-BE49-F238E27FC236}">
                    <a16:creationId xmlns:a16="http://schemas.microsoft.com/office/drawing/2014/main" id="{A438A339-2C4A-435E-8252-C12A45749A95}"/>
                  </a:ext>
                </a:extLst>
              </p:cNvPr>
              <p:cNvSpPr txBox="1">
                <a:spLocks noChangeArrowheads="1"/>
              </p:cNvSpPr>
              <p:nvPr/>
            </p:nvSpPr>
            <p:spPr bwMode="auto">
              <a:xfrm>
                <a:off x="3723" y="1813"/>
                <a:ext cx="20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GB" altLang="it-IT" sz="1600">
                    <a:solidFill>
                      <a:schemeClr val="tx1"/>
                    </a:solidFill>
                    <a:latin typeface="Frutiger Roman" charset="0"/>
                  </a:rPr>
                  <a:t>B</a:t>
                </a:r>
              </a:p>
            </p:txBody>
          </p:sp>
          <p:sp>
            <p:nvSpPr>
              <p:cNvPr id="61" name="Line 17">
                <a:extLst>
                  <a:ext uri="{FF2B5EF4-FFF2-40B4-BE49-F238E27FC236}">
                    <a16:creationId xmlns:a16="http://schemas.microsoft.com/office/drawing/2014/main" id="{5362C547-394F-45F2-B493-B742A55765C5}"/>
                  </a:ext>
                </a:extLst>
              </p:cNvPr>
              <p:cNvSpPr>
                <a:spLocks noChangeShapeType="1"/>
              </p:cNvSpPr>
              <p:nvPr/>
            </p:nvSpPr>
            <p:spPr bwMode="auto">
              <a:xfrm flipV="1">
                <a:off x="3792" y="1621"/>
                <a:ext cx="0" cy="144"/>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grpSp>
        <p:grpSp>
          <p:nvGrpSpPr>
            <p:cNvPr id="12" name="Group 63">
              <a:extLst>
                <a:ext uri="{FF2B5EF4-FFF2-40B4-BE49-F238E27FC236}">
                  <a16:creationId xmlns:a16="http://schemas.microsoft.com/office/drawing/2014/main" id="{18624961-C1DB-4835-94E2-5C4DAD2416B1}"/>
                </a:ext>
              </a:extLst>
            </p:cNvPr>
            <p:cNvGrpSpPr>
              <a:grpSpLocks/>
            </p:cNvGrpSpPr>
            <p:nvPr/>
          </p:nvGrpSpPr>
          <p:grpSpPr bwMode="auto">
            <a:xfrm>
              <a:off x="5910263" y="1582738"/>
              <a:ext cx="2039937" cy="762000"/>
              <a:chOff x="3723" y="997"/>
              <a:chExt cx="1285" cy="480"/>
            </a:xfrm>
          </p:grpSpPr>
          <p:sp>
            <p:nvSpPr>
              <p:cNvPr id="43" name="Line 19">
                <a:extLst>
                  <a:ext uri="{FF2B5EF4-FFF2-40B4-BE49-F238E27FC236}">
                    <a16:creationId xmlns:a16="http://schemas.microsoft.com/office/drawing/2014/main" id="{8C640BB6-49BD-4BFA-82D8-FB923C293EB4}"/>
                  </a:ext>
                </a:extLst>
              </p:cNvPr>
              <p:cNvSpPr>
                <a:spLocks noChangeShapeType="1"/>
              </p:cNvSpPr>
              <p:nvPr/>
            </p:nvSpPr>
            <p:spPr bwMode="auto">
              <a:xfrm>
                <a:off x="4211" y="997"/>
                <a:ext cx="0" cy="480"/>
              </a:xfrm>
              <a:prstGeom prst="line">
                <a:avLst/>
              </a:prstGeom>
              <a:noFill/>
              <a:ln w="12700">
                <a:solidFill>
                  <a:srgbClr val="FF330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4" name="Line 20">
                <a:extLst>
                  <a:ext uri="{FF2B5EF4-FFF2-40B4-BE49-F238E27FC236}">
                    <a16:creationId xmlns:a16="http://schemas.microsoft.com/office/drawing/2014/main" id="{64D49DB2-738C-4B4D-9E4E-C3A50EE54C37}"/>
                  </a:ext>
                </a:extLst>
              </p:cNvPr>
              <p:cNvSpPr>
                <a:spLocks noChangeShapeType="1"/>
              </p:cNvSpPr>
              <p:nvPr/>
            </p:nvSpPr>
            <p:spPr bwMode="auto">
              <a:xfrm>
                <a:off x="4742" y="997"/>
                <a:ext cx="0" cy="480"/>
              </a:xfrm>
              <a:prstGeom prst="line">
                <a:avLst/>
              </a:prstGeom>
              <a:noFill/>
              <a:ln w="12700">
                <a:solidFill>
                  <a:srgbClr val="FF330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5" name="Line 21">
                <a:extLst>
                  <a:ext uri="{FF2B5EF4-FFF2-40B4-BE49-F238E27FC236}">
                    <a16:creationId xmlns:a16="http://schemas.microsoft.com/office/drawing/2014/main" id="{D53DC5CF-7277-47C6-A387-5C25063E19E8}"/>
                  </a:ext>
                </a:extLst>
              </p:cNvPr>
              <p:cNvSpPr>
                <a:spLocks noChangeShapeType="1"/>
              </p:cNvSpPr>
              <p:nvPr/>
            </p:nvSpPr>
            <p:spPr bwMode="auto">
              <a:xfrm>
                <a:off x="3945" y="1093"/>
                <a:ext cx="266" cy="0"/>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6" name="Line 22">
                <a:extLst>
                  <a:ext uri="{FF2B5EF4-FFF2-40B4-BE49-F238E27FC236}">
                    <a16:creationId xmlns:a16="http://schemas.microsoft.com/office/drawing/2014/main" id="{8F25EC29-73FF-4486-BD00-31035A2987E5}"/>
                  </a:ext>
                </a:extLst>
              </p:cNvPr>
              <p:cNvSpPr>
                <a:spLocks noChangeShapeType="1"/>
              </p:cNvSpPr>
              <p:nvPr/>
            </p:nvSpPr>
            <p:spPr bwMode="auto">
              <a:xfrm>
                <a:off x="4742" y="1093"/>
                <a:ext cx="266" cy="0"/>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7" name="Line 23">
                <a:extLst>
                  <a:ext uri="{FF2B5EF4-FFF2-40B4-BE49-F238E27FC236}">
                    <a16:creationId xmlns:a16="http://schemas.microsoft.com/office/drawing/2014/main" id="{A085FCCE-1CC8-4FBC-9829-FAF3BEA25F3F}"/>
                  </a:ext>
                </a:extLst>
              </p:cNvPr>
              <p:cNvSpPr>
                <a:spLocks noChangeShapeType="1"/>
              </p:cNvSpPr>
              <p:nvPr/>
            </p:nvSpPr>
            <p:spPr bwMode="auto">
              <a:xfrm>
                <a:off x="4211" y="1093"/>
                <a:ext cx="266" cy="384"/>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8" name="Line 24">
                <a:extLst>
                  <a:ext uri="{FF2B5EF4-FFF2-40B4-BE49-F238E27FC236}">
                    <a16:creationId xmlns:a16="http://schemas.microsoft.com/office/drawing/2014/main" id="{E796304C-100C-47EE-97AB-01812041EA25}"/>
                  </a:ext>
                </a:extLst>
              </p:cNvPr>
              <p:cNvSpPr>
                <a:spLocks noChangeShapeType="1"/>
              </p:cNvSpPr>
              <p:nvPr/>
            </p:nvSpPr>
            <p:spPr bwMode="auto">
              <a:xfrm flipV="1">
                <a:off x="4477" y="1093"/>
                <a:ext cx="265" cy="384"/>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49" name="Text Box 25">
                <a:extLst>
                  <a:ext uri="{FF2B5EF4-FFF2-40B4-BE49-F238E27FC236}">
                    <a16:creationId xmlns:a16="http://schemas.microsoft.com/office/drawing/2014/main" id="{ACBF89E1-FEC5-4BF9-854F-D8CCFC7377BE}"/>
                  </a:ext>
                </a:extLst>
              </p:cNvPr>
              <p:cNvSpPr txBox="1">
                <a:spLocks noChangeArrowheads="1"/>
              </p:cNvSpPr>
              <p:nvPr/>
            </p:nvSpPr>
            <p:spPr bwMode="auto">
              <a:xfrm>
                <a:off x="3723" y="1189"/>
                <a:ext cx="20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GB" altLang="it-IT" sz="1600">
                    <a:solidFill>
                      <a:schemeClr val="tx1"/>
                    </a:solidFill>
                    <a:latin typeface="Frutiger Roman" charset="0"/>
                  </a:rPr>
                  <a:t>B</a:t>
                </a:r>
              </a:p>
            </p:txBody>
          </p:sp>
          <p:sp>
            <p:nvSpPr>
              <p:cNvPr id="50" name="Line 26">
                <a:extLst>
                  <a:ext uri="{FF2B5EF4-FFF2-40B4-BE49-F238E27FC236}">
                    <a16:creationId xmlns:a16="http://schemas.microsoft.com/office/drawing/2014/main" id="{FE7107EB-3127-4CB7-A4EB-1FE938F0A3C8}"/>
                  </a:ext>
                </a:extLst>
              </p:cNvPr>
              <p:cNvSpPr>
                <a:spLocks noChangeShapeType="1"/>
              </p:cNvSpPr>
              <p:nvPr/>
            </p:nvSpPr>
            <p:spPr bwMode="auto">
              <a:xfrm flipV="1">
                <a:off x="3792" y="997"/>
                <a:ext cx="0" cy="144"/>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grpSp>
        <p:sp>
          <p:nvSpPr>
            <p:cNvPr id="13" name="Freeform 32">
              <a:extLst>
                <a:ext uri="{FF2B5EF4-FFF2-40B4-BE49-F238E27FC236}">
                  <a16:creationId xmlns:a16="http://schemas.microsoft.com/office/drawing/2014/main" id="{DCA5489D-D0ED-4DA9-899E-F906F90BCB6C}"/>
                </a:ext>
              </a:extLst>
            </p:cNvPr>
            <p:cNvSpPr>
              <a:spLocks/>
            </p:cNvSpPr>
            <p:nvPr/>
          </p:nvSpPr>
          <p:spPr bwMode="auto">
            <a:xfrm>
              <a:off x="8228013" y="5040313"/>
              <a:ext cx="14287" cy="15875"/>
            </a:xfrm>
            <a:custGeom>
              <a:avLst/>
              <a:gdLst>
                <a:gd name="T0" fmla="*/ 2147483647 w 18"/>
                <a:gd name="T1" fmla="*/ 0 h 19"/>
                <a:gd name="T2" fmla="*/ 0 w 18"/>
                <a:gd name="T3" fmla="*/ 2147483647 h 19"/>
                <a:gd name="T4" fmla="*/ 2147483647 w 18"/>
                <a:gd name="T5" fmla="*/ 2147483647 h 19"/>
                <a:gd name="T6" fmla="*/ 2147483647 w 18"/>
                <a:gd name="T7" fmla="*/ 2147483647 h 19"/>
                <a:gd name="T8" fmla="*/ 2147483647 w 18"/>
                <a:gd name="T9" fmla="*/ 0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17" y="0"/>
                  </a:moveTo>
                  <a:lnTo>
                    <a:pt x="0" y="18"/>
                  </a:lnTo>
                  <a:lnTo>
                    <a:pt x="1" y="19"/>
                  </a:lnTo>
                  <a:lnTo>
                    <a:pt x="18" y="1"/>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4" name="Freeform 33">
              <a:extLst>
                <a:ext uri="{FF2B5EF4-FFF2-40B4-BE49-F238E27FC236}">
                  <a16:creationId xmlns:a16="http://schemas.microsoft.com/office/drawing/2014/main" id="{F28A6AEA-5165-43CB-8894-F7F594DB579E}"/>
                </a:ext>
              </a:extLst>
            </p:cNvPr>
            <p:cNvSpPr>
              <a:spLocks/>
            </p:cNvSpPr>
            <p:nvPr/>
          </p:nvSpPr>
          <p:spPr bwMode="auto">
            <a:xfrm>
              <a:off x="6597650" y="6030913"/>
              <a:ext cx="14288" cy="15875"/>
            </a:xfrm>
            <a:custGeom>
              <a:avLst/>
              <a:gdLst>
                <a:gd name="T0" fmla="*/ 2147483647 w 18"/>
                <a:gd name="T1" fmla="*/ 0 h 20"/>
                <a:gd name="T2" fmla="*/ 0 w 18"/>
                <a:gd name="T3" fmla="*/ 2147483647 h 20"/>
                <a:gd name="T4" fmla="*/ 2147483647 w 18"/>
                <a:gd name="T5" fmla="*/ 2147483647 h 20"/>
                <a:gd name="T6" fmla="*/ 2147483647 w 18"/>
                <a:gd name="T7" fmla="*/ 2147483647 h 20"/>
                <a:gd name="T8" fmla="*/ 2147483647 w 18"/>
                <a:gd name="T9" fmla="*/ 0 h 20"/>
                <a:gd name="T10" fmla="*/ 0 60000 65536"/>
                <a:gd name="T11" fmla="*/ 0 60000 65536"/>
                <a:gd name="T12" fmla="*/ 0 60000 65536"/>
                <a:gd name="T13" fmla="*/ 0 60000 65536"/>
                <a:gd name="T14" fmla="*/ 0 60000 65536"/>
                <a:gd name="T15" fmla="*/ 0 w 18"/>
                <a:gd name="T16" fmla="*/ 0 h 20"/>
                <a:gd name="T17" fmla="*/ 18 w 18"/>
                <a:gd name="T18" fmla="*/ 20 h 20"/>
              </a:gdLst>
              <a:ahLst/>
              <a:cxnLst>
                <a:cxn ang="T10">
                  <a:pos x="T0" y="T1"/>
                </a:cxn>
                <a:cxn ang="T11">
                  <a:pos x="T2" y="T3"/>
                </a:cxn>
                <a:cxn ang="T12">
                  <a:pos x="T4" y="T5"/>
                </a:cxn>
                <a:cxn ang="T13">
                  <a:pos x="T6" y="T7"/>
                </a:cxn>
                <a:cxn ang="T14">
                  <a:pos x="T8" y="T9"/>
                </a:cxn>
              </a:cxnLst>
              <a:rect l="T15" t="T16" r="T17" b="T18"/>
              <a:pathLst>
                <a:path w="18" h="20">
                  <a:moveTo>
                    <a:pt x="17" y="0"/>
                  </a:moveTo>
                  <a:lnTo>
                    <a:pt x="0" y="18"/>
                  </a:lnTo>
                  <a:lnTo>
                    <a:pt x="1" y="20"/>
                  </a:lnTo>
                  <a:lnTo>
                    <a:pt x="18" y="2"/>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5" name="Freeform 34">
              <a:extLst>
                <a:ext uri="{FF2B5EF4-FFF2-40B4-BE49-F238E27FC236}">
                  <a16:creationId xmlns:a16="http://schemas.microsoft.com/office/drawing/2014/main" id="{1BB44F79-C414-4F03-A5BD-9A5146BB6983}"/>
                </a:ext>
              </a:extLst>
            </p:cNvPr>
            <p:cNvSpPr>
              <a:spLocks/>
            </p:cNvSpPr>
            <p:nvPr/>
          </p:nvSpPr>
          <p:spPr bwMode="auto">
            <a:xfrm>
              <a:off x="5435600" y="4865688"/>
              <a:ext cx="14288" cy="15875"/>
            </a:xfrm>
            <a:custGeom>
              <a:avLst/>
              <a:gdLst>
                <a:gd name="T0" fmla="*/ 2147483647 w 18"/>
                <a:gd name="T1" fmla="*/ 0 h 19"/>
                <a:gd name="T2" fmla="*/ 0 w 18"/>
                <a:gd name="T3" fmla="*/ 2147483647 h 19"/>
                <a:gd name="T4" fmla="*/ 2147483647 w 18"/>
                <a:gd name="T5" fmla="*/ 2147483647 h 19"/>
                <a:gd name="T6" fmla="*/ 2147483647 w 18"/>
                <a:gd name="T7" fmla="*/ 2147483647 h 19"/>
                <a:gd name="T8" fmla="*/ 2147483647 w 18"/>
                <a:gd name="T9" fmla="*/ 0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16" y="0"/>
                  </a:moveTo>
                  <a:lnTo>
                    <a:pt x="0" y="18"/>
                  </a:lnTo>
                  <a:lnTo>
                    <a:pt x="1" y="19"/>
                  </a:lnTo>
                  <a:lnTo>
                    <a:pt x="18" y="1"/>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6" name="Freeform 35">
              <a:extLst>
                <a:ext uri="{FF2B5EF4-FFF2-40B4-BE49-F238E27FC236}">
                  <a16:creationId xmlns:a16="http://schemas.microsoft.com/office/drawing/2014/main" id="{18269896-D100-4611-B42E-451DD670F9F4}"/>
                </a:ext>
              </a:extLst>
            </p:cNvPr>
            <p:cNvSpPr>
              <a:spLocks/>
            </p:cNvSpPr>
            <p:nvPr/>
          </p:nvSpPr>
          <p:spPr bwMode="auto">
            <a:xfrm>
              <a:off x="8207375" y="5214938"/>
              <a:ext cx="14288" cy="15875"/>
            </a:xfrm>
            <a:custGeom>
              <a:avLst/>
              <a:gdLst>
                <a:gd name="T0" fmla="*/ 2147483647 w 18"/>
                <a:gd name="T1" fmla="*/ 0 h 19"/>
                <a:gd name="T2" fmla="*/ 0 w 18"/>
                <a:gd name="T3" fmla="*/ 2147483647 h 19"/>
                <a:gd name="T4" fmla="*/ 2147483647 w 18"/>
                <a:gd name="T5" fmla="*/ 2147483647 h 19"/>
                <a:gd name="T6" fmla="*/ 2147483647 w 18"/>
                <a:gd name="T7" fmla="*/ 2147483647 h 19"/>
                <a:gd name="T8" fmla="*/ 2147483647 w 18"/>
                <a:gd name="T9" fmla="*/ 0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17" y="0"/>
                  </a:moveTo>
                  <a:lnTo>
                    <a:pt x="0" y="18"/>
                  </a:lnTo>
                  <a:lnTo>
                    <a:pt x="1" y="19"/>
                  </a:lnTo>
                  <a:lnTo>
                    <a:pt x="18" y="1"/>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nvGrpSpPr>
            <p:cNvPr id="17" name="Group 36">
              <a:extLst>
                <a:ext uri="{FF2B5EF4-FFF2-40B4-BE49-F238E27FC236}">
                  <a16:creationId xmlns:a16="http://schemas.microsoft.com/office/drawing/2014/main" id="{E32620D4-AF9F-4E20-A292-975B331C5ABE}"/>
                </a:ext>
              </a:extLst>
            </p:cNvPr>
            <p:cNvGrpSpPr>
              <a:grpSpLocks/>
            </p:cNvGrpSpPr>
            <p:nvPr/>
          </p:nvGrpSpPr>
          <p:grpSpPr bwMode="auto">
            <a:xfrm>
              <a:off x="7197725" y="4073525"/>
              <a:ext cx="963613" cy="639763"/>
              <a:chOff x="4534" y="2481"/>
              <a:chExt cx="607" cy="403"/>
            </a:xfrm>
          </p:grpSpPr>
          <p:sp>
            <p:nvSpPr>
              <p:cNvPr id="41" name="Freeform 37">
                <a:extLst>
                  <a:ext uri="{FF2B5EF4-FFF2-40B4-BE49-F238E27FC236}">
                    <a16:creationId xmlns:a16="http://schemas.microsoft.com/office/drawing/2014/main" id="{4AF3EAE1-EF0F-42CE-BA8F-6A0575B65E13}"/>
                  </a:ext>
                </a:extLst>
              </p:cNvPr>
              <p:cNvSpPr>
                <a:spLocks/>
              </p:cNvSpPr>
              <p:nvPr/>
            </p:nvSpPr>
            <p:spPr bwMode="auto">
              <a:xfrm>
                <a:off x="4534" y="2481"/>
                <a:ext cx="604" cy="401"/>
              </a:xfrm>
              <a:custGeom>
                <a:avLst/>
                <a:gdLst>
                  <a:gd name="T0" fmla="*/ 5 w 1208"/>
                  <a:gd name="T1" fmla="*/ 4 h 800"/>
                  <a:gd name="T2" fmla="*/ 5 w 1208"/>
                  <a:gd name="T3" fmla="*/ 4 h 800"/>
                  <a:gd name="T4" fmla="*/ 5 w 1208"/>
                  <a:gd name="T5" fmla="*/ 3 h 800"/>
                  <a:gd name="T6" fmla="*/ 5 w 1208"/>
                  <a:gd name="T7" fmla="*/ 3 h 800"/>
                  <a:gd name="T8" fmla="*/ 3 w 1208"/>
                  <a:gd name="T9" fmla="*/ 2 h 800"/>
                  <a:gd name="T10" fmla="*/ 3 w 1208"/>
                  <a:gd name="T11" fmla="*/ 2 h 800"/>
                  <a:gd name="T12" fmla="*/ 2 w 1208"/>
                  <a:gd name="T13" fmla="*/ 1 h 800"/>
                  <a:gd name="T14" fmla="*/ 2 w 1208"/>
                  <a:gd name="T15" fmla="*/ 1 h 800"/>
                  <a:gd name="T16" fmla="*/ 1 w 1208"/>
                  <a:gd name="T17" fmla="*/ 1 h 800"/>
                  <a:gd name="T18" fmla="*/ 1 w 1208"/>
                  <a:gd name="T19" fmla="*/ 1 h 800"/>
                  <a:gd name="T20" fmla="*/ 1 w 1208"/>
                  <a:gd name="T21" fmla="*/ 1 h 800"/>
                  <a:gd name="T22" fmla="*/ 1 w 1208"/>
                  <a:gd name="T23" fmla="*/ 1 h 800"/>
                  <a:gd name="T24" fmla="*/ 1 w 1208"/>
                  <a:gd name="T25" fmla="*/ 0 h 800"/>
                  <a:gd name="T26" fmla="*/ 0 w 1208"/>
                  <a:gd name="T27" fmla="*/ 1 h 800"/>
                  <a:gd name="T28" fmla="*/ 1 w 1208"/>
                  <a:gd name="T29" fmla="*/ 1 h 800"/>
                  <a:gd name="T30" fmla="*/ 1 w 1208"/>
                  <a:gd name="T31" fmla="*/ 1 h 800"/>
                  <a:gd name="T32" fmla="*/ 1 w 1208"/>
                  <a:gd name="T33" fmla="*/ 1 h 800"/>
                  <a:gd name="T34" fmla="*/ 1 w 1208"/>
                  <a:gd name="T35" fmla="*/ 1 h 800"/>
                  <a:gd name="T36" fmla="*/ 1 w 1208"/>
                  <a:gd name="T37" fmla="*/ 1 h 800"/>
                  <a:gd name="T38" fmla="*/ 1 w 1208"/>
                  <a:gd name="T39" fmla="*/ 1 h 800"/>
                  <a:gd name="T40" fmla="*/ 2 w 1208"/>
                  <a:gd name="T41" fmla="*/ 2 h 800"/>
                  <a:gd name="T42" fmla="*/ 2 w 1208"/>
                  <a:gd name="T43" fmla="*/ 2 h 800"/>
                  <a:gd name="T44" fmla="*/ 2 w 1208"/>
                  <a:gd name="T45" fmla="*/ 2 h 800"/>
                  <a:gd name="T46" fmla="*/ 3 w 1208"/>
                  <a:gd name="T47" fmla="*/ 2 h 800"/>
                  <a:gd name="T48" fmla="*/ 3 w 1208"/>
                  <a:gd name="T49" fmla="*/ 2 h 800"/>
                  <a:gd name="T50" fmla="*/ 3 w 1208"/>
                  <a:gd name="T51" fmla="*/ 2 h 800"/>
                  <a:gd name="T52" fmla="*/ 5 w 1208"/>
                  <a:gd name="T53" fmla="*/ 3 h 800"/>
                  <a:gd name="T54" fmla="*/ 5 w 1208"/>
                  <a:gd name="T55" fmla="*/ 3 h 800"/>
                  <a:gd name="T56" fmla="*/ 5 w 1208"/>
                  <a:gd name="T57" fmla="*/ 3 h 800"/>
                  <a:gd name="T58" fmla="*/ 5 w 1208"/>
                  <a:gd name="T59" fmla="*/ 4 h 8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08"/>
                  <a:gd name="T91" fmla="*/ 0 h 800"/>
                  <a:gd name="T92" fmla="*/ 1208 w 1208"/>
                  <a:gd name="T93" fmla="*/ 800 h 8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08" h="800">
                    <a:moveTo>
                      <a:pt x="1190" y="800"/>
                    </a:moveTo>
                    <a:lnTo>
                      <a:pt x="1208" y="786"/>
                    </a:lnTo>
                    <a:lnTo>
                      <a:pt x="1078" y="586"/>
                    </a:lnTo>
                    <a:lnTo>
                      <a:pt x="1077" y="584"/>
                    </a:lnTo>
                    <a:lnTo>
                      <a:pt x="898" y="405"/>
                    </a:lnTo>
                    <a:lnTo>
                      <a:pt x="897" y="403"/>
                    </a:lnTo>
                    <a:lnTo>
                      <a:pt x="678" y="247"/>
                    </a:lnTo>
                    <a:lnTo>
                      <a:pt x="677" y="246"/>
                    </a:lnTo>
                    <a:lnTo>
                      <a:pt x="425" y="119"/>
                    </a:lnTo>
                    <a:lnTo>
                      <a:pt x="424" y="119"/>
                    </a:lnTo>
                    <a:lnTo>
                      <a:pt x="144" y="26"/>
                    </a:lnTo>
                    <a:lnTo>
                      <a:pt x="142" y="26"/>
                    </a:lnTo>
                    <a:lnTo>
                      <a:pt x="3" y="0"/>
                    </a:lnTo>
                    <a:lnTo>
                      <a:pt x="0" y="23"/>
                    </a:lnTo>
                    <a:lnTo>
                      <a:pt x="138" y="50"/>
                    </a:lnTo>
                    <a:lnTo>
                      <a:pt x="140" y="37"/>
                    </a:lnTo>
                    <a:lnTo>
                      <a:pt x="137" y="50"/>
                    </a:lnTo>
                    <a:lnTo>
                      <a:pt x="417" y="143"/>
                    </a:lnTo>
                    <a:lnTo>
                      <a:pt x="420" y="130"/>
                    </a:lnTo>
                    <a:lnTo>
                      <a:pt x="415" y="142"/>
                    </a:lnTo>
                    <a:lnTo>
                      <a:pt x="667" y="268"/>
                    </a:lnTo>
                    <a:lnTo>
                      <a:pt x="672" y="257"/>
                    </a:lnTo>
                    <a:lnTo>
                      <a:pt x="665" y="268"/>
                    </a:lnTo>
                    <a:lnTo>
                      <a:pt x="884" y="424"/>
                    </a:lnTo>
                    <a:lnTo>
                      <a:pt x="890" y="413"/>
                    </a:lnTo>
                    <a:lnTo>
                      <a:pt x="883" y="423"/>
                    </a:lnTo>
                    <a:lnTo>
                      <a:pt x="1061" y="602"/>
                    </a:lnTo>
                    <a:lnTo>
                      <a:pt x="1069" y="593"/>
                    </a:lnTo>
                    <a:lnTo>
                      <a:pt x="1060" y="600"/>
                    </a:lnTo>
                    <a:lnTo>
                      <a:pt x="1190" y="8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42" name="Freeform 38">
                <a:extLst>
                  <a:ext uri="{FF2B5EF4-FFF2-40B4-BE49-F238E27FC236}">
                    <a16:creationId xmlns:a16="http://schemas.microsoft.com/office/drawing/2014/main" id="{D47276D9-E7BA-455C-B138-C80183556D6E}"/>
                  </a:ext>
                </a:extLst>
              </p:cNvPr>
              <p:cNvSpPr>
                <a:spLocks/>
              </p:cNvSpPr>
              <p:nvPr/>
            </p:nvSpPr>
            <p:spPr bwMode="auto">
              <a:xfrm>
                <a:off x="4964" y="2674"/>
                <a:ext cx="177" cy="210"/>
              </a:xfrm>
              <a:custGeom>
                <a:avLst/>
                <a:gdLst>
                  <a:gd name="T0" fmla="*/ 1 w 352"/>
                  <a:gd name="T1" fmla="*/ 0 h 421"/>
                  <a:gd name="T2" fmla="*/ 1 w 352"/>
                  <a:gd name="T3" fmla="*/ 0 h 421"/>
                  <a:gd name="T4" fmla="*/ 2 w 352"/>
                  <a:gd name="T5" fmla="*/ 1 h 421"/>
                  <a:gd name="T6" fmla="*/ 2 w 352"/>
                  <a:gd name="T7" fmla="*/ 1 h 421"/>
                  <a:gd name="T8" fmla="*/ 2 w 352"/>
                  <a:gd name="T9" fmla="*/ 1 h 421"/>
                  <a:gd name="T10" fmla="*/ 2 w 352"/>
                  <a:gd name="T11" fmla="*/ 1 h 421"/>
                  <a:gd name="T12" fmla="*/ 2 w 352"/>
                  <a:gd name="T13" fmla="*/ 1 h 421"/>
                  <a:gd name="T14" fmla="*/ 2 w 352"/>
                  <a:gd name="T15" fmla="*/ 1 h 421"/>
                  <a:gd name="T16" fmla="*/ 2 w 352"/>
                  <a:gd name="T17" fmla="*/ 1 h 421"/>
                  <a:gd name="T18" fmla="*/ 2 w 352"/>
                  <a:gd name="T19" fmla="*/ 1 h 421"/>
                  <a:gd name="T20" fmla="*/ 2 w 352"/>
                  <a:gd name="T21" fmla="*/ 1 h 421"/>
                  <a:gd name="T22" fmla="*/ 1 w 352"/>
                  <a:gd name="T23" fmla="*/ 0 h 421"/>
                  <a:gd name="T24" fmla="*/ 0 w 352"/>
                  <a:gd name="T25" fmla="*/ 0 h 421"/>
                  <a:gd name="T26" fmla="*/ 2 w 352"/>
                  <a:gd name="T27" fmla="*/ 1 h 421"/>
                  <a:gd name="T28" fmla="*/ 2 w 352"/>
                  <a:gd name="T29" fmla="*/ 1 h 421"/>
                  <a:gd name="T30" fmla="*/ 2 w 352"/>
                  <a:gd name="T31" fmla="*/ 1 h 421"/>
                  <a:gd name="T32" fmla="*/ 2 w 352"/>
                  <a:gd name="T33" fmla="*/ 1 h 421"/>
                  <a:gd name="T34" fmla="*/ 2 w 352"/>
                  <a:gd name="T35" fmla="*/ 1 h 421"/>
                  <a:gd name="T36" fmla="*/ 2 w 352"/>
                  <a:gd name="T37" fmla="*/ 1 h 421"/>
                  <a:gd name="T38" fmla="*/ 2 w 352"/>
                  <a:gd name="T39" fmla="*/ 1 h 421"/>
                  <a:gd name="T40" fmla="*/ 2 w 352"/>
                  <a:gd name="T41" fmla="*/ 1 h 421"/>
                  <a:gd name="T42" fmla="*/ 1 w 352"/>
                  <a:gd name="T43" fmla="*/ 0 h 4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2"/>
                  <a:gd name="T67" fmla="*/ 0 h 421"/>
                  <a:gd name="T68" fmla="*/ 352 w 352"/>
                  <a:gd name="T69" fmla="*/ 421 h 4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2" h="421">
                    <a:moveTo>
                      <a:pt x="249" y="0"/>
                    </a:moveTo>
                    <a:lnTo>
                      <a:pt x="227" y="7"/>
                    </a:lnTo>
                    <a:lnTo>
                      <a:pt x="330" y="412"/>
                    </a:lnTo>
                    <a:lnTo>
                      <a:pt x="341" y="408"/>
                    </a:lnTo>
                    <a:lnTo>
                      <a:pt x="344" y="397"/>
                    </a:lnTo>
                    <a:lnTo>
                      <a:pt x="341" y="396"/>
                    </a:lnTo>
                    <a:lnTo>
                      <a:pt x="337" y="397"/>
                    </a:lnTo>
                    <a:lnTo>
                      <a:pt x="333" y="400"/>
                    </a:lnTo>
                    <a:lnTo>
                      <a:pt x="330" y="404"/>
                    </a:lnTo>
                    <a:lnTo>
                      <a:pt x="329" y="408"/>
                    </a:lnTo>
                    <a:lnTo>
                      <a:pt x="346" y="397"/>
                    </a:lnTo>
                    <a:lnTo>
                      <a:pt x="10" y="213"/>
                    </a:lnTo>
                    <a:lnTo>
                      <a:pt x="0" y="236"/>
                    </a:lnTo>
                    <a:lnTo>
                      <a:pt x="335" y="419"/>
                    </a:lnTo>
                    <a:lnTo>
                      <a:pt x="337" y="419"/>
                    </a:lnTo>
                    <a:lnTo>
                      <a:pt x="341" y="421"/>
                    </a:lnTo>
                    <a:lnTo>
                      <a:pt x="344" y="419"/>
                    </a:lnTo>
                    <a:lnTo>
                      <a:pt x="348" y="417"/>
                    </a:lnTo>
                    <a:lnTo>
                      <a:pt x="351" y="412"/>
                    </a:lnTo>
                    <a:lnTo>
                      <a:pt x="352" y="408"/>
                    </a:lnTo>
                    <a:lnTo>
                      <a:pt x="352" y="405"/>
                    </a:lnTo>
                    <a:lnTo>
                      <a:pt x="2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grpSp>
          <p:nvGrpSpPr>
            <p:cNvPr id="18" name="Group 39">
              <a:extLst>
                <a:ext uri="{FF2B5EF4-FFF2-40B4-BE49-F238E27FC236}">
                  <a16:creationId xmlns:a16="http://schemas.microsoft.com/office/drawing/2014/main" id="{63554D8E-3643-4FBB-9414-02D2B54B217F}"/>
                </a:ext>
              </a:extLst>
            </p:cNvPr>
            <p:cNvGrpSpPr>
              <a:grpSpLocks/>
            </p:cNvGrpSpPr>
            <p:nvPr/>
          </p:nvGrpSpPr>
          <p:grpSpPr bwMode="auto">
            <a:xfrm>
              <a:off x="5497513" y="3995738"/>
              <a:ext cx="1027112" cy="714375"/>
              <a:chOff x="3463" y="2432"/>
              <a:chExt cx="647" cy="450"/>
            </a:xfrm>
          </p:grpSpPr>
          <p:sp>
            <p:nvSpPr>
              <p:cNvPr id="39" name="Freeform 40">
                <a:extLst>
                  <a:ext uri="{FF2B5EF4-FFF2-40B4-BE49-F238E27FC236}">
                    <a16:creationId xmlns:a16="http://schemas.microsoft.com/office/drawing/2014/main" id="{EDB2FED5-E336-4BB3-ACAD-21B75D50F77B}"/>
                  </a:ext>
                </a:extLst>
              </p:cNvPr>
              <p:cNvSpPr>
                <a:spLocks/>
              </p:cNvSpPr>
              <p:nvPr/>
            </p:nvSpPr>
            <p:spPr bwMode="auto">
              <a:xfrm>
                <a:off x="3463" y="2478"/>
                <a:ext cx="625" cy="404"/>
              </a:xfrm>
              <a:custGeom>
                <a:avLst/>
                <a:gdLst>
                  <a:gd name="T0" fmla="*/ 5 w 1250"/>
                  <a:gd name="T1" fmla="*/ 1 h 807"/>
                  <a:gd name="T2" fmla="*/ 5 w 1250"/>
                  <a:gd name="T3" fmla="*/ 0 h 807"/>
                  <a:gd name="T4" fmla="*/ 5 w 1250"/>
                  <a:gd name="T5" fmla="*/ 1 h 807"/>
                  <a:gd name="T6" fmla="*/ 5 w 1250"/>
                  <a:gd name="T7" fmla="*/ 1 h 807"/>
                  <a:gd name="T8" fmla="*/ 3 w 1250"/>
                  <a:gd name="T9" fmla="*/ 1 h 807"/>
                  <a:gd name="T10" fmla="*/ 3 w 1250"/>
                  <a:gd name="T11" fmla="*/ 1 h 807"/>
                  <a:gd name="T12" fmla="*/ 2 w 1250"/>
                  <a:gd name="T13" fmla="*/ 1 h 807"/>
                  <a:gd name="T14" fmla="*/ 2 w 1250"/>
                  <a:gd name="T15" fmla="*/ 1 h 807"/>
                  <a:gd name="T16" fmla="*/ 1 w 1250"/>
                  <a:gd name="T17" fmla="*/ 2 h 807"/>
                  <a:gd name="T18" fmla="*/ 1 w 1250"/>
                  <a:gd name="T19" fmla="*/ 2 h 807"/>
                  <a:gd name="T20" fmla="*/ 1 w 1250"/>
                  <a:gd name="T21" fmla="*/ 3 h 807"/>
                  <a:gd name="T22" fmla="*/ 1 w 1250"/>
                  <a:gd name="T23" fmla="*/ 3 h 807"/>
                  <a:gd name="T24" fmla="*/ 0 w 1250"/>
                  <a:gd name="T25" fmla="*/ 4 h 807"/>
                  <a:gd name="T26" fmla="*/ 1 w 1250"/>
                  <a:gd name="T27" fmla="*/ 4 h 807"/>
                  <a:gd name="T28" fmla="*/ 1 w 1250"/>
                  <a:gd name="T29" fmla="*/ 3 h 807"/>
                  <a:gd name="T30" fmla="*/ 1 w 1250"/>
                  <a:gd name="T31" fmla="*/ 3 h 807"/>
                  <a:gd name="T32" fmla="*/ 1 w 1250"/>
                  <a:gd name="T33" fmla="*/ 3 h 807"/>
                  <a:gd name="T34" fmla="*/ 1 w 1250"/>
                  <a:gd name="T35" fmla="*/ 2 h 807"/>
                  <a:gd name="T36" fmla="*/ 1 w 1250"/>
                  <a:gd name="T37" fmla="*/ 2 h 807"/>
                  <a:gd name="T38" fmla="*/ 1 w 1250"/>
                  <a:gd name="T39" fmla="*/ 2 h 807"/>
                  <a:gd name="T40" fmla="*/ 2 w 1250"/>
                  <a:gd name="T41" fmla="*/ 2 h 807"/>
                  <a:gd name="T42" fmla="*/ 2 w 1250"/>
                  <a:gd name="T43" fmla="*/ 2 h 807"/>
                  <a:gd name="T44" fmla="*/ 2 w 1250"/>
                  <a:gd name="T45" fmla="*/ 2 h 807"/>
                  <a:gd name="T46" fmla="*/ 3 w 1250"/>
                  <a:gd name="T47" fmla="*/ 1 h 807"/>
                  <a:gd name="T48" fmla="*/ 3 w 1250"/>
                  <a:gd name="T49" fmla="*/ 1 h 807"/>
                  <a:gd name="T50" fmla="*/ 3 w 1250"/>
                  <a:gd name="T51" fmla="*/ 1 h 807"/>
                  <a:gd name="T52" fmla="*/ 5 w 1250"/>
                  <a:gd name="T53" fmla="*/ 1 h 807"/>
                  <a:gd name="T54" fmla="*/ 5 w 1250"/>
                  <a:gd name="T55" fmla="*/ 1 h 807"/>
                  <a:gd name="T56" fmla="*/ 5 w 1250"/>
                  <a:gd name="T57" fmla="*/ 1 h 807"/>
                  <a:gd name="T58" fmla="*/ 5 w 1250"/>
                  <a:gd name="T59" fmla="*/ 1 h 8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50"/>
                  <a:gd name="T91" fmla="*/ 0 h 807"/>
                  <a:gd name="T92" fmla="*/ 1250 w 1250"/>
                  <a:gd name="T93" fmla="*/ 807 h 8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50" h="807">
                    <a:moveTo>
                      <a:pt x="1250" y="23"/>
                    </a:moveTo>
                    <a:lnTo>
                      <a:pt x="1246" y="0"/>
                    </a:lnTo>
                    <a:lnTo>
                      <a:pt x="1067" y="34"/>
                    </a:lnTo>
                    <a:lnTo>
                      <a:pt x="1066" y="34"/>
                    </a:lnTo>
                    <a:lnTo>
                      <a:pt x="785" y="126"/>
                    </a:lnTo>
                    <a:lnTo>
                      <a:pt x="783" y="126"/>
                    </a:lnTo>
                    <a:lnTo>
                      <a:pt x="530" y="253"/>
                    </a:lnTo>
                    <a:lnTo>
                      <a:pt x="528" y="254"/>
                    </a:lnTo>
                    <a:lnTo>
                      <a:pt x="310" y="410"/>
                    </a:lnTo>
                    <a:lnTo>
                      <a:pt x="309" y="412"/>
                    </a:lnTo>
                    <a:lnTo>
                      <a:pt x="131" y="593"/>
                    </a:lnTo>
                    <a:lnTo>
                      <a:pt x="130" y="594"/>
                    </a:lnTo>
                    <a:lnTo>
                      <a:pt x="0" y="793"/>
                    </a:lnTo>
                    <a:lnTo>
                      <a:pt x="18" y="807"/>
                    </a:lnTo>
                    <a:lnTo>
                      <a:pt x="148" y="608"/>
                    </a:lnTo>
                    <a:lnTo>
                      <a:pt x="139" y="601"/>
                    </a:lnTo>
                    <a:lnTo>
                      <a:pt x="147" y="611"/>
                    </a:lnTo>
                    <a:lnTo>
                      <a:pt x="324" y="430"/>
                    </a:lnTo>
                    <a:lnTo>
                      <a:pt x="316" y="420"/>
                    </a:lnTo>
                    <a:lnTo>
                      <a:pt x="323" y="431"/>
                    </a:lnTo>
                    <a:lnTo>
                      <a:pt x="541" y="275"/>
                    </a:lnTo>
                    <a:lnTo>
                      <a:pt x="535" y="264"/>
                    </a:lnTo>
                    <a:lnTo>
                      <a:pt x="540" y="275"/>
                    </a:lnTo>
                    <a:lnTo>
                      <a:pt x="793" y="149"/>
                    </a:lnTo>
                    <a:lnTo>
                      <a:pt x="788" y="137"/>
                    </a:lnTo>
                    <a:lnTo>
                      <a:pt x="792" y="150"/>
                    </a:lnTo>
                    <a:lnTo>
                      <a:pt x="1072" y="58"/>
                    </a:lnTo>
                    <a:lnTo>
                      <a:pt x="1068" y="46"/>
                    </a:lnTo>
                    <a:lnTo>
                      <a:pt x="1071" y="58"/>
                    </a:lnTo>
                    <a:lnTo>
                      <a:pt x="125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40" name="Freeform 41">
                <a:extLst>
                  <a:ext uri="{FF2B5EF4-FFF2-40B4-BE49-F238E27FC236}">
                    <a16:creationId xmlns:a16="http://schemas.microsoft.com/office/drawing/2014/main" id="{EC103D39-BAF9-4178-9BF9-9EAD311A357B}"/>
                  </a:ext>
                </a:extLst>
              </p:cNvPr>
              <p:cNvSpPr>
                <a:spLocks/>
              </p:cNvSpPr>
              <p:nvPr/>
            </p:nvSpPr>
            <p:spPr bwMode="auto">
              <a:xfrm>
                <a:off x="3913" y="2432"/>
                <a:ext cx="197" cy="173"/>
              </a:xfrm>
              <a:custGeom>
                <a:avLst/>
                <a:gdLst>
                  <a:gd name="T0" fmla="*/ 1 w 393"/>
                  <a:gd name="T1" fmla="*/ 0 h 345"/>
                  <a:gd name="T2" fmla="*/ 0 w 393"/>
                  <a:gd name="T3" fmla="*/ 1 h 345"/>
                  <a:gd name="T4" fmla="*/ 2 w 393"/>
                  <a:gd name="T5" fmla="*/ 1 h 345"/>
                  <a:gd name="T6" fmla="*/ 2 w 393"/>
                  <a:gd name="T7" fmla="*/ 1 h 345"/>
                  <a:gd name="T8" fmla="*/ 2 w 393"/>
                  <a:gd name="T9" fmla="*/ 1 h 345"/>
                  <a:gd name="T10" fmla="*/ 2 w 393"/>
                  <a:gd name="T11" fmla="*/ 1 h 345"/>
                  <a:gd name="T12" fmla="*/ 2 w 393"/>
                  <a:gd name="T13" fmla="*/ 1 h 345"/>
                  <a:gd name="T14" fmla="*/ 2 w 393"/>
                  <a:gd name="T15" fmla="*/ 1 h 345"/>
                  <a:gd name="T16" fmla="*/ 2 w 393"/>
                  <a:gd name="T17" fmla="*/ 1 h 345"/>
                  <a:gd name="T18" fmla="*/ 2 w 393"/>
                  <a:gd name="T19" fmla="*/ 1 h 345"/>
                  <a:gd name="T20" fmla="*/ 2 w 393"/>
                  <a:gd name="T21" fmla="*/ 1 h 345"/>
                  <a:gd name="T22" fmla="*/ 1 w 393"/>
                  <a:gd name="T23" fmla="*/ 2 h 345"/>
                  <a:gd name="T24" fmla="*/ 1 w 393"/>
                  <a:gd name="T25" fmla="*/ 2 h 345"/>
                  <a:gd name="T26" fmla="*/ 2 w 393"/>
                  <a:gd name="T27" fmla="*/ 1 h 345"/>
                  <a:gd name="T28" fmla="*/ 2 w 393"/>
                  <a:gd name="T29" fmla="*/ 1 h 345"/>
                  <a:gd name="T30" fmla="*/ 2 w 393"/>
                  <a:gd name="T31" fmla="*/ 1 h 345"/>
                  <a:gd name="T32" fmla="*/ 2 w 393"/>
                  <a:gd name="T33" fmla="*/ 1 h 345"/>
                  <a:gd name="T34" fmla="*/ 2 w 393"/>
                  <a:gd name="T35" fmla="*/ 1 h 345"/>
                  <a:gd name="T36" fmla="*/ 2 w 393"/>
                  <a:gd name="T37" fmla="*/ 1 h 345"/>
                  <a:gd name="T38" fmla="*/ 2 w 393"/>
                  <a:gd name="T39" fmla="*/ 1 h 345"/>
                  <a:gd name="T40" fmla="*/ 2 w 393"/>
                  <a:gd name="T41" fmla="*/ 1 h 345"/>
                  <a:gd name="T42" fmla="*/ 1 w 393"/>
                  <a:gd name="T43" fmla="*/ 0 h 3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3"/>
                  <a:gd name="T67" fmla="*/ 0 h 345"/>
                  <a:gd name="T68" fmla="*/ 393 w 393"/>
                  <a:gd name="T69" fmla="*/ 345 h 3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3" h="345">
                    <a:moveTo>
                      <a:pt x="5" y="0"/>
                    </a:moveTo>
                    <a:lnTo>
                      <a:pt x="0" y="23"/>
                    </a:lnTo>
                    <a:lnTo>
                      <a:pt x="379" y="107"/>
                    </a:lnTo>
                    <a:lnTo>
                      <a:pt x="382" y="94"/>
                    </a:lnTo>
                    <a:lnTo>
                      <a:pt x="374" y="86"/>
                    </a:lnTo>
                    <a:lnTo>
                      <a:pt x="371" y="90"/>
                    </a:lnTo>
                    <a:lnTo>
                      <a:pt x="370" y="94"/>
                    </a:lnTo>
                    <a:lnTo>
                      <a:pt x="371" y="99"/>
                    </a:lnTo>
                    <a:lnTo>
                      <a:pt x="374" y="103"/>
                    </a:lnTo>
                    <a:lnTo>
                      <a:pt x="378" y="106"/>
                    </a:lnTo>
                    <a:lnTo>
                      <a:pt x="375" y="85"/>
                    </a:lnTo>
                    <a:lnTo>
                      <a:pt x="72" y="326"/>
                    </a:lnTo>
                    <a:lnTo>
                      <a:pt x="85" y="345"/>
                    </a:lnTo>
                    <a:lnTo>
                      <a:pt x="388" y="104"/>
                    </a:lnTo>
                    <a:lnTo>
                      <a:pt x="389" y="103"/>
                    </a:lnTo>
                    <a:lnTo>
                      <a:pt x="392" y="99"/>
                    </a:lnTo>
                    <a:lnTo>
                      <a:pt x="393" y="94"/>
                    </a:lnTo>
                    <a:lnTo>
                      <a:pt x="392" y="90"/>
                    </a:lnTo>
                    <a:lnTo>
                      <a:pt x="389" y="86"/>
                    </a:lnTo>
                    <a:lnTo>
                      <a:pt x="386" y="83"/>
                    </a:lnTo>
                    <a:lnTo>
                      <a:pt x="384" y="83"/>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grpSp>
          <p:nvGrpSpPr>
            <p:cNvPr id="19" name="Group 42">
              <a:extLst>
                <a:ext uri="{FF2B5EF4-FFF2-40B4-BE49-F238E27FC236}">
                  <a16:creationId xmlns:a16="http://schemas.microsoft.com/office/drawing/2014/main" id="{EFC42477-FA6C-4314-A2A7-AD3FC3736B9F}"/>
                </a:ext>
              </a:extLst>
            </p:cNvPr>
            <p:cNvGrpSpPr>
              <a:grpSpLocks/>
            </p:cNvGrpSpPr>
            <p:nvPr/>
          </p:nvGrpSpPr>
          <p:grpSpPr bwMode="auto">
            <a:xfrm>
              <a:off x="7172325" y="5386388"/>
              <a:ext cx="984250" cy="690562"/>
              <a:chOff x="4518" y="3308"/>
              <a:chExt cx="620" cy="435"/>
            </a:xfrm>
          </p:grpSpPr>
          <p:sp>
            <p:nvSpPr>
              <p:cNvPr id="37" name="Freeform 43">
                <a:extLst>
                  <a:ext uri="{FF2B5EF4-FFF2-40B4-BE49-F238E27FC236}">
                    <a16:creationId xmlns:a16="http://schemas.microsoft.com/office/drawing/2014/main" id="{DAB8A481-FB4F-42FE-A983-7EF0258C178D}"/>
                  </a:ext>
                </a:extLst>
              </p:cNvPr>
              <p:cNvSpPr>
                <a:spLocks/>
              </p:cNvSpPr>
              <p:nvPr/>
            </p:nvSpPr>
            <p:spPr bwMode="auto">
              <a:xfrm>
                <a:off x="4526" y="3308"/>
                <a:ext cx="612" cy="402"/>
              </a:xfrm>
              <a:custGeom>
                <a:avLst/>
                <a:gdLst>
                  <a:gd name="T0" fmla="*/ 0 w 1224"/>
                  <a:gd name="T1" fmla="*/ 3 h 805"/>
                  <a:gd name="T2" fmla="*/ 1 w 1224"/>
                  <a:gd name="T3" fmla="*/ 3 h 805"/>
                  <a:gd name="T4" fmla="*/ 1 w 1224"/>
                  <a:gd name="T5" fmla="*/ 3 h 805"/>
                  <a:gd name="T6" fmla="*/ 1 w 1224"/>
                  <a:gd name="T7" fmla="*/ 3 h 805"/>
                  <a:gd name="T8" fmla="*/ 1 w 1224"/>
                  <a:gd name="T9" fmla="*/ 2 h 805"/>
                  <a:gd name="T10" fmla="*/ 1 w 1224"/>
                  <a:gd name="T11" fmla="*/ 2 h 805"/>
                  <a:gd name="T12" fmla="*/ 2 w 1224"/>
                  <a:gd name="T13" fmla="*/ 2 h 805"/>
                  <a:gd name="T14" fmla="*/ 2 w 1224"/>
                  <a:gd name="T15" fmla="*/ 2 h 805"/>
                  <a:gd name="T16" fmla="*/ 3 w 1224"/>
                  <a:gd name="T17" fmla="*/ 1 h 805"/>
                  <a:gd name="T18" fmla="*/ 3 w 1224"/>
                  <a:gd name="T19" fmla="*/ 1 h 805"/>
                  <a:gd name="T20" fmla="*/ 5 w 1224"/>
                  <a:gd name="T21" fmla="*/ 0 h 805"/>
                  <a:gd name="T22" fmla="*/ 5 w 1224"/>
                  <a:gd name="T23" fmla="*/ 0 h 805"/>
                  <a:gd name="T24" fmla="*/ 5 w 1224"/>
                  <a:gd name="T25" fmla="*/ 0 h 805"/>
                  <a:gd name="T26" fmla="*/ 5 w 1224"/>
                  <a:gd name="T27" fmla="*/ 0 h 805"/>
                  <a:gd name="T28" fmla="*/ 5 w 1224"/>
                  <a:gd name="T29" fmla="*/ 0 h 805"/>
                  <a:gd name="T30" fmla="*/ 5 w 1224"/>
                  <a:gd name="T31" fmla="*/ 0 h 805"/>
                  <a:gd name="T32" fmla="*/ 5 w 1224"/>
                  <a:gd name="T33" fmla="*/ 0 h 805"/>
                  <a:gd name="T34" fmla="*/ 3 w 1224"/>
                  <a:gd name="T35" fmla="*/ 1 h 805"/>
                  <a:gd name="T36" fmla="*/ 3 w 1224"/>
                  <a:gd name="T37" fmla="*/ 1 h 805"/>
                  <a:gd name="T38" fmla="*/ 3 w 1224"/>
                  <a:gd name="T39" fmla="*/ 1 h 805"/>
                  <a:gd name="T40" fmla="*/ 2 w 1224"/>
                  <a:gd name="T41" fmla="*/ 2 h 805"/>
                  <a:gd name="T42" fmla="*/ 2 w 1224"/>
                  <a:gd name="T43" fmla="*/ 2 h 805"/>
                  <a:gd name="T44" fmla="*/ 2 w 1224"/>
                  <a:gd name="T45" fmla="*/ 2 h 805"/>
                  <a:gd name="T46" fmla="*/ 1 w 1224"/>
                  <a:gd name="T47" fmla="*/ 2 h 805"/>
                  <a:gd name="T48" fmla="*/ 1 w 1224"/>
                  <a:gd name="T49" fmla="*/ 2 h 805"/>
                  <a:gd name="T50" fmla="*/ 1 w 1224"/>
                  <a:gd name="T51" fmla="*/ 2 h 805"/>
                  <a:gd name="T52" fmla="*/ 1 w 1224"/>
                  <a:gd name="T53" fmla="*/ 2 h 805"/>
                  <a:gd name="T54" fmla="*/ 1 w 1224"/>
                  <a:gd name="T55" fmla="*/ 2 h 805"/>
                  <a:gd name="T56" fmla="*/ 1 w 1224"/>
                  <a:gd name="T57" fmla="*/ 2 h 805"/>
                  <a:gd name="T58" fmla="*/ 0 w 1224"/>
                  <a:gd name="T59" fmla="*/ 3 h 8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4"/>
                  <a:gd name="T91" fmla="*/ 0 h 805"/>
                  <a:gd name="T92" fmla="*/ 1224 w 1224"/>
                  <a:gd name="T93" fmla="*/ 805 h 80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4" h="805">
                    <a:moveTo>
                      <a:pt x="0" y="781"/>
                    </a:moveTo>
                    <a:lnTo>
                      <a:pt x="4" y="805"/>
                    </a:lnTo>
                    <a:lnTo>
                      <a:pt x="158" y="776"/>
                    </a:lnTo>
                    <a:lnTo>
                      <a:pt x="160" y="776"/>
                    </a:lnTo>
                    <a:lnTo>
                      <a:pt x="440" y="682"/>
                    </a:lnTo>
                    <a:lnTo>
                      <a:pt x="441" y="681"/>
                    </a:lnTo>
                    <a:lnTo>
                      <a:pt x="693" y="554"/>
                    </a:lnTo>
                    <a:lnTo>
                      <a:pt x="694" y="554"/>
                    </a:lnTo>
                    <a:lnTo>
                      <a:pt x="913" y="398"/>
                    </a:lnTo>
                    <a:lnTo>
                      <a:pt x="914" y="397"/>
                    </a:lnTo>
                    <a:lnTo>
                      <a:pt x="1093" y="217"/>
                    </a:lnTo>
                    <a:lnTo>
                      <a:pt x="1094" y="215"/>
                    </a:lnTo>
                    <a:lnTo>
                      <a:pt x="1224" y="14"/>
                    </a:lnTo>
                    <a:lnTo>
                      <a:pt x="1206" y="0"/>
                    </a:lnTo>
                    <a:lnTo>
                      <a:pt x="1076" y="201"/>
                    </a:lnTo>
                    <a:lnTo>
                      <a:pt x="1085" y="208"/>
                    </a:lnTo>
                    <a:lnTo>
                      <a:pt x="1077" y="199"/>
                    </a:lnTo>
                    <a:lnTo>
                      <a:pt x="899" y="379"/>
                    </a:lnTo>
                    <a:lnTo>
                      <a:pt x="906" y="387"/>
                    </a:lnTo>
                    <a:lnTo>
                      <a:pt x="900" y="378"/>
                    </a:lnTo>
                    <a:lnTo>
                      <a:pt x="681" y="534"/>
                    </a:lnTo>
                    <a:lnTo>
                      <a:pt x="688" y="543"/>
                    </a:lnTo>
                    <a:lnTo>
                      <a:pt x="683" y="532"/>
                    </a:lnTo>
                    <a:lnTo>
                      <a:pt x="431" y="659"/>
                    </a:lnTo>
                    <a:lnTo>
                      <a:pt x="436" y="670"/>
                    </a:lnTo>
                    <a:lnTo>
                      <a:pt x="433" y="659"/>
                    </a:lnTo>
                    <a:lnTo>
                      <a:pt x="153" y="752"/>
                    </a:lnTo>
                    <a:lnTo>
                      <a:pt x="156" y="763"/>
                    </a:lnTo>
                    <a:lnTo>
                      <a:pt x="154" y="752"/>
                    </a:lnTo>
                    <a:lnTo>
                      <a:pt x="0" y="7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38" name="Freeform 44">
                <a:extLst>
                  <a:ext uri="{FF2B5EF4-FFF2-40B4-BE49-F238E27FC236}">
                    <a16:creationId xmlns:a16="http://schemas.microsoft.com/office/drawing/2014/main" id="{1B4833F5-A134-4CA4-A26F-0D0BEAFA62C0}"/>
                  </a:ext>
                </a:extLst>
              </p:cNvPr>
              <p:cNvSpPr>
                <a:spLocks/>
              </p:cNvSpPr>
              <p:nvPr/>
            </p:nvSpPr>
            <p:spPr bwMode="auto">
              <a:xfrm>
                <a:off x="4518" y="3572"/>
                <a:ext cx="198" cy="171"/>
              </a:xfrm>
              <a:custGeom>
                <a:avLst/>
                <a:gdLst>
                  <a:gd name="T0" fmla="*/ 2 w 396"/>
                  <a:gd name="T1" fmla="*/ 1 h 343"/>
                  <a:gd name="T2" fmla="*/ 2 w 396"/>
                  <a:gd name="T3" fmla="*/ 1 h 343"/>
                  <a:gd name="T4" fmla="*/ 1 w 396"/>
                  <a:gd name="T5" fmla="*/ 1 h 343"/>
                  <a:gd name="T6" fmla="*/ 1 w 396"/>
                  <a:gd name="T7" fmla="*/ 1 h 343"/>
                  <a:gd name="T8" fmla="*/ 1 w 396"/>
                  <a:gd name="T9" fmla="*/ 1 h 343"/>
                  <a:gd name="T10" fmla="*/ 1 w 396"/>
                  <a:gd name="T11" fmla="*/ 1 h 343"/>
                  <a:gd name="T12" fmla="*/ 1 w 396"/>
                  <a:gd name="T13" fmla="*/ 1 h 343"/>
                  <a:gd name="T14" fmla="*/ 1 w 396"/>
                  <a:gd name="T15" fmla="*/ 1 h 343"/>
                  <a:gd name="T16" fmla="*/ 1 w 396"/>
                  <a:gd name="T17" fmla="*/ 1 h 343"/>
                  <a:gd name="T18" fmla="*/ 1 w 396"/>
                  <a:gd name="T19" fmla="*/ 1 h 343"/>
                  <a:gd name="T20" fmla="*/ 1 w 396"/>
                  <a:gd name="T21" fmla="*/ 1 h 343"/>
                  <a:gd name="T22" fmla="*/ 2 w 396"/>
                  <a:gd name="T23" fmla="*/ 0 h 343"/>
                  <a:gd name="T24" fmla="*/ 2 w 396"/>
                  <a:gd name="T25" fmla="*/ 0 h 343"/>
                  <a:gd name="T26" fmla="*/ 1 w 396"/>
                  <a:gd name="T27" fmla="*/ 1 h 343"/>
                  <a:gd name="T28" fmla="*/ 1 w 396"/>
                  <a:gd name="T29" fmla="*/ 1 h 343"/>
                  <a:gd name="T30" fmla="*/ 1 w 396"/>
                  <a:gd name="T31" fmla="*/ 1 h 343"/>
                  <a:gd name="T32" fmla="*/ 0 w 396"/>
                  <a:gd name="T33" fmla="*/ 1 h 343"/>
                  <a:gd name="T34" fmla="*/ 1 w 396"/>
                  <a:gd name="T35" fmla="*/ 1 h 343"/>
                  <a:gd name="T36" fmla="*/ 1 w 396"/>
                  <a:gd name="T37" fmla="*/ 1 h 343"/>
                  <a:gd name="T38" fmla="*/ 1 w 396"/>
                  <a:gd name="T39" fmla="*/ 1 h 343"/>
                  <a:gd name="T40" fmla="*/ 1 w 396"/>
                  <a:gd name="T41" fmla="*/ 1 h 343"/>
                  <a:gd name="T42" fmla="*/ 2 w 396"/>
                  <a:gd name="T43" fmla="*/ 1 h 3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6"/>
                  <a:gd name="T67" fmla="*/ 0 h 343"/>
                  <a:gd name="T68" fmla="*/ 396 w 396"/>
                  <a:gd name="T69" fmla="*/ 343 h 3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6" h="343">
                    <a:moveTo>
                      <a:pt x="393" y="343"/>
                    </a:moveTo>
                    <a:lnTo>
                      <a:pt x="396" y="319"/>
                    </a:lnTo>
                    <a:lnTo>
                      <a:pt x="15" y="257"/>
                    </a:lnTo>
                    <a:lnTo>
                      <a:pt x="12" y="268"/>
                    </a:lnTo>
                    <a:lnTo>
                      <a:pt x="20" y="276"/>
                    </a:lnTo>
                    <a:lnTo>
                      <a:pt x="22" y="272"/>
                    </a:lnTo>
                    <a:lnTo>
                      <a:pt x="24" y="268"/>
                    </a:lnTo>
                    <a:lnTo>
                      <a:pt x="22" y="263"/>
                    </a:lnTo>
                    <a:lnTo>
                      <a:pt x="20" y="259"/>
                    </a:lnTo>
                    <a:lnTo>
                      <a:pt x="16" y="257"/>
                    </a:lnTo>
                    <a:lnTo>
                      <a:pt x="20" y="277"/>
                    </a:lnTo>
                    <a:lnTo>
                      <a:pt x="310" y="20"/>
                    </a:lnTo>
                    <a:lnTo>
                      <a:pt x="296" y="0"/>
                    </a:lnTo>
                    <a:lnTo>
                      <a:pt x="6" y="258"/>
                    </a:lnTo>
                    <a:lnTo>
                      <a:pt x="4" y="259"/>
                    </a:lnTo>
                    <a:lnTo>
                      <a:pt x="2" y="263"/>
                    </a:lnTo>
                    <a:lnTo>
                      <a:pt x="0" y="268"/>
                    </a:lnTo>
                    <a:lnTo>
                      <a:pt x="2" y="272"/>
                    </a:lnTo>
                    <a:lnTo>
                      <a:pt x="4" y="276"/>
                    </a:lnTo>
                    <a:lnTo>
                      <a:pt x="8" y="279"/>
                    </a:lnTo>
                    <a:lnTo>
                      <a:pt x="11" y="280"/>
                    </a:lnTo>
                    <a:lnTo>
                      <a:pt x="393" y="3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grpSp>
          <p:nvGrpSpPr>
            <p:cNvPr id="20" name="Group 45">
              <a:extLst>
                <a:ext uri="{FF2B5EF4-FFF2-40B4-BE49-F238E27FC236}">
                  <a16:creationId xmlns:a16="http://schemas.microsoft.com/office/drawing/2014/main" id="{46FB948E-7FDF-48C5-B43A-41775CB860B9}"/>
                </a:ext>
              </a:extLst>
            </p:cNvPr>
            <p:cNvGrpSpPr>
              <a:grpSpLocks/>
            </p:cNvGrpSpPr>
            <p:nvPr/>
          </p:nvGrpSpPr>
          <p:grpSpPr bwMode="auto">
            <a:xfrm>
              <a:off x="5478463" y="5375275"/>
              <a:ext cx="1000125" cy="650875"/>
              <a:chOff x="3451" y="3301"/>
              <a:chExt cx="630" cy="410"/>
            </a:xfrm>
          </p:grpSpPr>
          <p:sp>
            <p:nvSpPr>
              <p:cNvPr id="35" name="Freeform 46">
                <a:extLst>
                  <a:ext uri="{FF2B5EF4-FFF2-40B4-BE49-F238E27FC236}">
                    <a16:creationId xmlns:a16="http://schemas.microsoft.com/office/drawing/2014/main" id="{6BC3EC00-B27D-488E-8209-5412675A1F71}"/>
                  </a:ext>
                </a:extLst>
              </p:cNvPr>
              <p:cNvSpPr>
                <a:spLocks/>
              </p:cNvSpPr>
              <p:nvPr/>
            </p:nvSpPr>
            <p:spPr bwMode="auto">
              <a:xfrm>
                <a:off x="3463" y="3308"/>
                <a:ext cx="618" cy="403"/>
              </a:xfrm>
              <a:custGeom>
                <a:avLst/>
                <a:gdLst>
                  <a:gd name="T0" fmla="*/ 1 w 1234"/>
                  <a:gd name="T1" fmla="*/ 0 h 806"/>
                  <a:gd name="T2" fmla="*/ 0 w 1234"/>
                  <a:gd name="T3" fmla="*/ 1 h 806"/>
                  <a:gd name="T4" fmla="*/ 1 w 1234"/>
                  <a:gd name="T5" fmla="*/ 1 h 806"/>
                  <a:gd name="T6" fmla="*/ 1 w 1234"/>
                  <a:gd name="T7" fmla="*/ 1 h 806"/>
                  <a:gd name="T8" fmla="*/ 2 w 1234"/>
                  <a:gd name="T9" fmla="*/ 2 h 806"/>
                  <a:gd name="T10" fmla="*/ 2 w 1234"/>
                  <a:gd name="T11" fmla="*/ 2 h 806"/>
                  <a:gd name="T12" fmla="*/ 3 w 1234"/>
                  <a:gd name="T13" fmla="*/ 3 h 806"/>
                  <a:gd name="T14" fmla="*/ 3 w 1234"/>
                  <a:gd name="T15" fmla="*/ 3 h 806"/>
                  <a:gd name="T16" fmla="*/ 4 w 1234"/>
                  <a:gd name="T17" fmla="*/ 3 h 806"/>
                  <a:gd name="T18" fmla="*/ 4 w 1234"/>
                  <a:gd name="T19" fmla="*/ 3 h 806"/>
                  <a:gd name="T20" fmla="*/ 5 w 1234"/>
                  <a:gd name="T21" fmla="*/ 3 h 806"/>
                  <a:gd name="T22" fmla="*/ 5 w 1234"/>
                  <a:gd name="T23" fmla="*/ 3 h 806"/>
                  <a:gd name="T24" fmla="*/ 5 w 1234"/>
                  <a:gd name="T25" fmla="*/ 3 h 806"/>
                  <a:gd name="T26" fmla="*/ 5 w 1234"/>
                  <a:gd name="T27" fmla="*/ 3 h 806"/>
                  <a:gd name="T28" fmla="*/ 5 w 1234"/>
                  <a:gd name="T29" fmla="*/ 3 h 806"/>
                  <a:gd name="T30" fmla="*/ 5 w 1234"/>
                  <a:gd name="T31" fmla="*/ 3 h 806"/>
                  <a:gd name="T32" fmla="*/ 5 w 1234"/>
                  <a:gd name="T33" fmla="*/ 3 h 806"/>
                  <a:gd name="T34" fmla="*/ 4 w 1234"/>
                  <a:gd name="T35" fmla="*/ 3 h 806"/>
                  <a:gd name="T36" fmla="*/ 4 w 1234"/>
                  <a:gd name="T37" fmla="*/ 3 h 806"/>
                  <a:gd name="T38" fmla="*/ 4 w 1234"/>
                  <a:gd name="T39" fmla="*/ 3 h 806"/>
                  <a:gd name="T40" fmla="*/ 3 w 1234"/>
                  <a:gd name="T41" fmla="*/ 3 h 806"/>
                  <a:gd name="T42" fmla="*/ 3 w 1234"/>
                  <a:gd name="T43" fmla="*/ 3 h 806"/>
                  <a:gd name="T44" fmla="*/ 3 w 1234"/>
                  <a:gd name="T45" fmla="*/ 3 h 806"/>
                  <a:gd name="T46" fmla="*/ 2 w 1234"/>
                  <a:gd name="T47" fmla="*/ 2 h 806"/>
                  <a:gd name="T48" fmla="*/ 2 w 1234"/>
                  <a:gd name="T49" fmla="*/ 2 h 806"/>
                  <a:gd name="T50" fmla="*/ 2 w 1234"/>
                  <a:gd name="T51" fmla="*/ 2 h 806"/>
                  <a:gd name="T52" fmla="*/ 1 w 1234"/>
                  <a:gd name="T53" fmla="*/ 1 h 806"/>
                  <a:gd name="T54" fmla="*/ 1 w 1234"/>
                  <a:gd name="T55" fmla="*/ 1 h 806"/>
                  <a:gd name="T56" fmla="*/ 1 w 1234"/>
                  <a:gd name="T57" fmla="*/ 1 h 806"/>
                  <a:gd name="T58" fmla="*/ 1 w 1234"/>
                  <a:gd name="T59" fmla="*/ 0 h 8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4"/>
                  <a:gd name="T91" fmla="*/ 0 h 806"/>
                  <a:gd name="T92" fmla="*/ 1234 w 1234"/>
                  <a:gd name="T93" fmla="*/ 806 h 80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4" h="806">
                    <a:moveTo>
                      <a:pt x="18" y="0"/>
                    </a:moveTo>
                    <a:lnTo>
                      <a:pt x="0" y="14"/>
                    </a:lnTo>
                    <a:lnTo>
                      <a:pt x="130" y="215"/>
                    </a:lnTo>
                    <a:lnTo>
                      <a:pt x="131" y="217"/>
                    </a:lnTo>
                    <a:lnTo>
                      <a:pt x="309" y="397"/>
                    </a:lnTo>
                    <a:lnTo>
                      <a:pt x="310" y="398"/>
                    </a:lnTo>
                    <a:lnTo>
                      <a:pt x="528" y="554"/>
                    </a:lnTo>
                    <a:lnTo>
                      <a:pt x="530" y="554"/>
                    </a:lnTo>
                    <a:lnTo>
                      <a:pt x="783" y="681"/>
                    </a:lnTo>
                    <a:lnTo>
                      <a:pt x="785" y="682"/>
                    </a:lnTo>
                    <a:lnTo>
                      <a:pt x="1066" y="776"/>
                    </a:lnTo>
                    <a:lnTo>
                      <a:pt x="1067" y="776"/>
                    </a:lnTo>
                    <a:lnTo>
                      <a:pt x="1230" y="806"/>
                    </a:lnTo>
                    <a:lnTo>
                      <a:pt x="1234" y="783"/>
                    </a:lnTo>
                    <a:lnTo>
                      <a:pt x="1071" y="752"/>
                    </a:lnTo>
                    <a:lnTo>
                      <a:pt x="1068" y="763"/>
                    </a:lnTo>
                    <a:lnTo>
                      <a:pt x="1072" y="752"/>
                    </a:lnTo>
                    <a:lnTo>
                      <a:pt x="792" y="659"/>
                    </a:lnTo>
                    <a:lnTo>
                      <a:pt x="788" y="670"/>
                    </a:lnTo>
                    <a:lnTo>
                      <a:pt x="793" y="659"/>
                    </a:lnTo>
                    <a:lnTo>
                      <a:pt x="540" y="532"/>
                    </a:lnTo>
                    <a:lnTo>
                      <a:pt x="535" y="543"/>
                    </a:lnTo>
                    <a:lnTo>
                      <a:pt x="541" y="534"/>
                    </a:lnTo>
                    <a:lnTo>
                      <a:pt x="323" y="378"/>
                    </a:lnTo>
                    <a:lnTo>
                      <a:pt x="316" y="387"/>
                    </a:lnTo>
                    <a:lnTo>
                      <a:pt x="324" y="379"/>
                    </a:lnTo>
                    <a:lnTo>
                      <a:pt x="147" y="199"/>
                    </a:lnTo>
                    <a:lnTo>
                      <a:pt x="139" y="208"/>
                    </a:lnTo>
                    <a:lnTo>
                      <a:pt x="148" y="201"/>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36" name="Freeform 47">
                <a:extLst>
                  <a:ext uri="{FF2B5EF4-FFF2-40B4-BE49-F238E27FC236}">
                    <a16:creationId xmlns:a16="http://schemas.microsoft.com/office/drawing/2014/main" id="{ED1BA45F-F984-409B-BBAE-B116EFDEA717}"/>
                  </a:ext>
                </a:extLst>
              </p:cNvPr>
              <p:cNvSpPr>
                <a:spLocks/>
              </p:cNvSpPr>
              <p:nvPr/>
            </p:nvSpPr>
            <p:spPr bwMode="auto">
              <a:xfrm>
                <a:off x="3451" y="3301"/>
                <a:ext cx="180" cy="209"/>
              </a:xfrm>
              <a:custGeom>
                <a:avLst/>
                <a:gdLst>
                  <a:gd name="T0" fmla="*/ 1 w 358"/>
                  <a:gd name="T1" fmla="*/ 2 h 416"/>
                  <a:gd name="T2" fmla="*/ 1 w 358"/>
                  <a:gd name="T3" fmla="*/ 2 h 416"/>
                  <a:gd name="T4" fmla="*/ 1 w 358"/>
                  <a:gd name="T5" fmla="*/ 1 h 416"/>
                  <a:gd name="T6" fmla="*/ 1 w 358"/>
                  <a:gd name="T7" fmla="*/ 1 h 416"/>
                  <a:gd name="T8" fmla="*/ 1 w 358"/>
                  <a:gd name="T9" fmla="*/ 1 h 416"/>
                  <a:gd name="T10" fmla="*/ 1 w 358"/>
                  <a:gd name="T11" fmla="*/ 1 h 416"/>
                  <a:gd name="T12" fmla="*/ 1 w 358"/>
                  <a:gd name="T13" fmla="*/ 1 h 416"/>
                  <a:gd name="T14" fmla="*/ 1 w 358"/>
                  <a:gd name="T15" fmla="*/ 1 h 416"/>
                  <a:gd name="T16" fmla="*/ 1 w 358"/>
                  <a:gd name="T17" fmla="*/ 1 h 416"/>
                  <a:gd name="T18" fmla="*/ 1 w 358"/>
                  <a:gd name="T19" fmla="*/ 1 h 416"/>
                  <a:gd name="T20" fmla="*/ 1 w 358"/>
                  <a:gd name="T21" fmla="*/ 1 h 416"/>
                  <a:gd name="T22" fmla="*/ 2 w 358"/>
                  <a:gd name="T23" fmla="*/ 1 h 416"/>
                  <a:gd name="T24" fmla="*/ 2 w 358"/>
                  <a:gd name="T25" fmla="*/ 1 h 416"/>
                  <a:gd name="T26" fmla="*/ 1 w 358"/>
                  <a:gd name="T27" fmla="*/ 1 h 416"/>
                  <a:gd name="T28" fmla="*/ 1 w 358"/>
                  <a:gd name="T29" fmla="*/ 1 h 416"/>
                  <a:gd name="T30" fmla="*/ 1 w 358"/>
                  <a:gd name="T31" fmla="*/ 0 h 416"/>
                  <a:gd name="T32" fmla="*/ 1 w 358"/>
                  <a:gd name="T33" fmla="*/ 1 h 416"/>
                  <a:gd name="T34" fmla="*/ 1 w 358"/>
                  <a:gd name="T35" fmla="*/ 1 h 416"/>
                  <a:gd name="T36" fmla="*/ 1 w 358"/>
                  <a:gd name="T37" fmla="*/ 1 h 416"/>
                  <a:gd name="T38" fmla="*/ 0 w 358"/>
                  <a:gd name="T39" fmla="*/ 1 h 416"/>
                  <a:gd name="T40" fmla="*/ 1 w 358"/>
                  <a:gd name="T41" fmla="*/ 1 h 416"/>
                  <a:gd name="T42" fmla="*/ 1 w 358"/>
                  <a:gd name="T43" fmla="*/ 2 h 4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8"/>
                  <a:gd name="T67" fmla="*/ 0 h 416"/>
                  <a:gd name="T68" fmla="*/ 358 w 358"/>
                  <a:gd name="T69" fmla="*/ 416 h 4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8" h="416">
                    <a:moveTo>
                      <a:pt x="117" y="416"/>
                    </a:moveTo>
                    <a:lnTo>
                      <a:pt x="138" y="408"/>
                    </a:lnTo>
                    <a:lnTo>
                      <a:pt x="23" y="8"/>
                    </a:lnTo>
                    <a:lnTo>
                      <a:pt x="11" y="12"/>
                    </a:lnTo>
                    <a:lnTo>
                      <a:pt x="7" y="23"/>
                    </a:lnTo>
                    <a:lnTo>
                      <a:pt x="11" y="25"/>
                    </a:lnTo>
                    <a:lnTo>
                      <a:pt x="15" y="23"/>
                    </a:lnTo>
                    <a:lnTo>
                      <a:pt x="19" y="21"/>
                    </a:lnTo>
                    <a:lnTo>
                      <a:pt x="21" y="16"/>
                    </a:lnTo>
                    <a:lnTo>
                      <a:pt x="23" y="12"/>
                    </a:lnTo>
                    <a:lnTo>
                      <a:pt x="6" y="23"/>
                    </a:lnTo>
                    <a:lnTo>
                      <a:pt x="348" y="195"/>
                    </a:lnTo>
                    <a:lnTo>
                      <a:pt x="358" y="172"/>
                    </a:lnTo>
                    <a:lnTo>
                      <a:pt x="16" y="1"/>
                    </a:lnTo>
                    <a:lnTo>
                      <a:pt x="15" y="1"/>
                    </a:lnTo>
                    <a:lnTo>
                      <a:pt x="11" y="0"/>
                    </a:lnTo>
                    <a:lnTo>
                      <a:pt x="7" y="1"/>
                    </a:lnTo>
                    <a:lnTo>
                      <a:pt x="3" y="4"/>
                    </a:lnTo>
                    <a:lnTo>
                      <a:pt x="1" y="8"/>
                    </a:lnTo>
                    <a:lnTo>
                      <a:pt x="0" y="12"/>
                    </a:lnTo>
                    <a:lnTo>
                      <a:pt x="1" y="16"/>
                    </a:lnTo>
                    <a:lnTo>
                      <a:pt x="117" y="4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sp>
          <p:nvSpPr>
            <p:cNvPr id="21" name="Rectangle 48">
              <a:extLst>
                <a:ext uri="{FF2B5EF4-FFF2-40B4-BE49-F238E27FC236}">
                  <a16:creationId xmlns:a16="http://schemas.microsoft.com/office/drawing/2014/main" id="{C887024E-828C-4107-B690-A4C09F609DFD}"/>
                </a:ext>
              </a:extLst>
            </p:cNvPr>
            <p:cNvSpPr>
              <a:spLocks noChangeArrowheads="1"/>
            </p:cNvSpPr>
            <p:nvPr/>
          </p:nvSpPr>
          <p:spPr bwMode="auto">
            <a:xfrm>
              <a:off x="6592888" y="3794125"/>
              <a:ext cx="5111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eaLnBrk="1" hangingPunct="1"/>
              <a:endParaRPr lang="it-IT" altLang="it-IT">
                <a:solidFill>
                  <a:schemeClr val="tx1"/>
                </a:solidFill>
              </a:endParaRPr>
            </a:p>
          </p:txBody>
        </p:sp>
        <p:sp>
          <p:nvSpPr>
            <p:cNvPr id="22" name="Rectangle 49">
              <a:extLst>
                <a:ext uri="{FF2B5EF4-FFF2-40B4-BE49-F238E27FC236}">
                  <a16:creationId xmlns:a16="http://schemas.microsoft.com/office/drawing/2014/main" id="{EAEB4E2A-804D-43DE-A9D8-B92C9EDA0A65}"/>
                </a:ext>
              </a:extLst>
            </p:cNvPr>
            <p:cNvSpPr>
              <a:spLocks noChangeArrowheads="1"/>
            </p:cNvSpPr>
            <p:nvPr/>
          </p:nvSpPr>
          <p:spPr bwMode="auto">
            <a:xfrm>
              <a:off x="6653213" y="3819525"/>
              <a:ext cx="4413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US" altLang="it-IT" sz="2500" b="1">
                  <a:solidFill>
                    <a:schemeClr val="tx1"/>
                  </a:solidFill>
                  <a:latin typeface="Symbol" pitchFamily="18" charset="2"/>
                </a:rPr>
                <a:t>D</a:t>
              </a:r>
              <a:r>
                <a:rPr lang="en-US" altLang="it-IT" sz="2500" b="1">
                  <a:solidFill>
                    <a:schemeClr val="tx1"/>
                  </a:solidFill>
                </a:rPr>
                <a:t>Q</a:t>
              </a:r>
              <a:endParaRPr lang="en-US" altLang="it-IT" sz="1600" b="1">
                <a:solidFill>
                  <a:schemeClr val="tx1"/>
                </a:solidFill>
              </a:endParaRPr>
            </a:p>
          </p:txBody>
        </p:sp>
        <p:sp>
          <p:nvSpPr>
            <p:cNvPr id="23" name="Rectangle 50">
              <a:extLst>
                <a:ext uri="{FF2B5EF4-FFF2-40B4-BE49-F238E27FC236}">
                  <a16:creationId xmlns:a16="http://schemas.microsoft.com/office/drawing/2014/main" id="{673F85A0-422A-424C-B9B0-AF1A4A2A8F21}"/>
                </a:ext>
              </a:extLst>
            </p:cNvPr>
            <p:cNvSpPr>
              <a:spLocks noChangeArrowheads="1"/>
            </p:cNvSpPr>
            <p:nvPr/>
          </p:nvSpPr>
          <p:spPr bwMode="auto">
            <a:xfrm>
              <a:off x="6832600" y="3856038"/>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endParaRPr lang="it-IT" altLang="it-IT" sz="1600">
                <a:solidFill>
                  <a:schemeClr val="tx1"/>
                </a:solidFill>
              </a:endParaRPr>
            </a:p>
          </p:txBody>
        </p:sp>
        <p:sp>
          <p:nvSpPr>
            <p:cNvPr id="24" name="Rectangle 51">
              <a:extLst>
                <a:ext uri="{FF2B5EF4-FFF2-40B4-BE49-F238E27FC236}">
                  <a16:creationId xmlns:a16="http://schemas.microsoft.com/office/drawing/2014/main" id="{7D5E888D-BE34-446F-A1D8-9A0DE2ED6FD0}"/>
                </a:ext>
              </a:extLst>
            </p:cNvPr>
            <p:cNvSpPr>
              <a:spLocks noChangeArrowheads="1"/>
            </p:cNvSpPr>
            <p:nvPr/>
          </p:nvSpPr>
          <p:spPr bwMode="auto">
            <a:xfrm>
              <a:off x="8004175" y="4721225"/>
              <a:ext cx="4508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eaLnBrk="1" hangingPunct="1"/>
              <a:endParaRPr lang="it-IT" altLang="it-IT">
                <a:solidFill>
                  <a:schemeClr val="tx1"/>
                </a:solidFill>
              </a:endParaRPr>
            </a:p>
          </p:txBody>
        </p:sp>
        <p:sp>
          <p:nvSpPr>
            <p:cNvPr id="25" name="Rectangle 52">
              <a:extLst>
                <a:ext uri="{FF2B5EF4-FFF2-40B4-BE49-F238E27FC236}">
                  <a16:creationId xmlns:a16="http://schemas.microsoft.com/office/drawing/2014/main" id="{8BD3591A-506A-406B-9488-52E85073B558}"/>
                </a:ext>
              </a:extLst>
            </p:cNvPr>
            <p:cNvSpPr>
              <a:spLocks noChangeArrowheads="1"/>
            </p:cNvSpPr>
            <p:nvPr/>
          </p:nvSpPr>
          <p:spPr bwMode="auto">
            <a:xfrm>
              <a:off x="8062913" y="4746625"/>
              <a:ext cx="3873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US" altLang="it-IT" sz="2500" b="1" dirty="0">
                  <a:solidFill>
                    <a:schemeClr val="tx1"/>
                  </a:solidFill>
                  <a:latin typeface="Symbol" pitchFamily="18" charset="2"/>
                </a:rPr>
                <a:t>DT</a:t>
              </a:r>
              <a:endParaRPr lang="en-US" altLang="it-IT" sz="1600" b="1" dirty="0">
                <a:solidFill>
                  <a:schemeClr val="tx1"/>
                </a:solidFill>
              </a:endParaRPr>
            </a:p>
          </p:txBody>
        </p:sp>
        <p:sp>
          <p:nvSpPr>
            <p:cNvPr id="26" name="Rectangle 53">
              <a:extLst>
                <a:ext uri="{FF2B5EF4-FFF2-40B4-BE49-F238E27FC236}">
                  <a16:creationId xmlns:a16="http://schemas.microsoft.com/office/drawing/2014/main" id="{4997CE45-1216-4A20-A15D-704D8F9ACCA5}"/>
                </a:ext>
              </a:extLst>
            </p:cNvPr>
            <p:cNvSpPr>
              <a:spLocks noChangeArrowheads="1"/>
            </p:cNvSpPr>
            <p:nvPr/>
          </p:nvSpPr>
          <p:spPr bwMode="auto">
            <a:xfrm>
              <a:off x="6534150" y="5729288"/>
              <a:ext cx="598488"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eaLnBrk="1" hangingPunct="1"/>
              <a:endParaRPr lang="it-IT" altLang="it-IT">
                <a:solidFill>
                  <a:schemeClr val="tx1"/>
                </a:solidFill>
              </a:endParaRPr>
            </a:p>
          </p:txBody>
        </p:sp>
        <p:sp>
          <p:nvSpPr>
            <p:cNvPr id="27" name="Rectangle 54">
              <a:extLst>
                <a:ext uri="{FF2B5EF4-FFF2-40B4-BE49-F238E27FC236}">
                  <a16:creationId xmlns:a16="http://schemas.microsoft.com/office/drawing/2014/main" id="{C8DF223A-A8F4-4912-A67A-1C3904E03A32}"/>
                </a:ext>
              </a:extLst>
            </p:cNvPr>
            <p:cNvSpPr>
              <a:spLocks noChangeArrowheads="1"/>
            </p:cNvSpPr>
            <p:nvPr/>
          </p:nvSpPr>
          <p:spPr bwMode="auto">
            <a:xfrm>
              <a:off x="6592888" y="5791200"/>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endParaRPr lang="it-IT" altLang="it-IT" sz="1600">
                <a:solidFill>
                  <a:schemeClr val="tx1"/>
                </a:solidFill>
              </a:endParaRPr>
            </a:p>
          </p:txBody>
        </p:sp>
        <p:sp>
          <p:nvSpPr>
            <p:cNvPr id="28" name="Rectangle 55">
              <a:extLst>
                <a:ext uri="{FF2B5EF4-FFF2-40B4-BE49-F238E27FC236}">
                  <a16:creationId xmlns:a16="http://schemas.microsoft.com/office/drawing/2014/main" id="{E5AF8FE1-EB3B-40C1-A711-99CF1F3330A6}"/>
                </a:ext>
              </a:extLst>
            </p:cNvPr>
            <p:cNvSpPr>
              <a:spLocks noChangeArrowheads="1"/>
            </p:cNvSpPr>
            <p:nvPr/>
          </p:nvSpPr>
          <p:spPr bwMode="auto">
            <a:xfrm>
              <a:off x="6691313" y="5754688"/>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endParaRPr lang="it-IT" altLang="it-IT" sz="1600">
                <a:solidFill>
                  <a:schemeClr val="tx1"/>
                </a:solidFill>
              </a:endParaRPr>
            </a:p>
          </p:txBody>
        </p:sp>
        <p:sp>
          <p:nvSpPr>
            <p:cNvPr id="29" name="Rectangle 56">
              <a:extLst>
                <a:ext uri="{FF2B5EF4-FFF2-40B4-BE49-F238E27FC236}">
                  <a16:creationId xmlns:a16="http://schemas.microsoft.com/office/drawing/2014/main" id="{487F2686-C413-49F2-A55D-F32D85290428}"/>
                </a:ext>
              </a:extLst>
            </p:cNvPr>
            <p:cNvSpPr>
              <a:spLocks noChangeArrowheads="1"/>
            </p:cNvSpPr>
            <p:nvPr/>
          </p:nvSpPr>
          <p:spPr bwMode="auto">
            <a:xfrm>
              <a:off x="6870700" y="5791200"/>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endParaRPr lang="it-IT" altLang="it-IT" sz="1600">
                <a:solidFill>
                  <a:schemeClr val="tx1"/>
                </a:solidFill>
              </a:endParaRPr>
            </a:p>
          </p:txBody>
        </p:sp>
        <p:sp>
          <p:nvSpPr>
            <p:cNvPr id="30" name="Rectangle 57">
              <a:extLst>
                <a:ext uri="{FF2B5EF4-FFF2-40B4-BE49-F238E27FC236}">
                  <a16:creationId xmlns:a16="http://schemas.microsoft.com/office/drawing/2014/main" id="{00E1BDD8-D89B-4368-8D83-B48EA1DEBF9D}"/>
                </a:ext>
              </a:extLst>
            </p:cNvPr>
            <p:cNvSpPr>
              <a:spLocks noChangeArrowheads="1"/>
            </p:cNvSpPr>
            <p:nvPr/>
          </p:nvSpPr>
          <p:spPr bwMode="auto">
            <a:xfrm>
              <a:off x="6985000" y="5964238"/>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endParaRPr lang="it-IT" altLang="it-IT" sz="1600">
                <a:solidFill>
                  <a:schemeClr val="tx1"/>
                </a:solidFill>
              </a:endParaRPr>
            </a:p>
          </p:txBody>
        </p:sp>
        <p:sp>
          <p:nvSpPr>
            <p:cNvPr id="31" name="Rectangle 58">
              <a:extLst>
                <a:ext uri="{FF2B5EF4-FFF2-40B4-BE49-F238E27FC236}">
                  <a16:creationId xmlns:a16="http://schemas.microsoft.com/office/drawing/2014/main" id="{D6E6F7E3-6DB4-4678-9158-FC8D6EC51A73}"/>
                </a:ext>
              </a:extLst>
            </p:cNvPr>
            <p:cNvSpPr>
              <a:spLocks noChangeArrowheads="1"/>
            </p:cNvSpPr>
            <p:nvPr/>
          </p:nvSpPr>
          <p:spPr bwMode="auto">
            <a:xfrm>
              <a:off x="5221288" y="4749800"/>
              <a:ext cx="452437"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eaLnBrk="1" hangingPunct="1"/>
              <a:endParaRPr lang="it-IT" altLang="it-IT">
                <a:solidFill>
                  <a:schemeClr val="tx1"/>
                </a:solidFill>
              </a:endParaRPr>
            </a:p>
          </p:txBody>
        </p:sp>
        <p:sp>
          <p:nvSpPr>
            <p:cNvPr id="32" name="Rectangle 59">
              <a:extLst>
                <a:ext uri="{FF2B5EF4-FFF2-40B4-BE49-F238E27FC236}">
                  <a16:creationId xmlns:a16="http://schemas.microsoft.com/office/drawing/2014/main" id="{D4B4C57F-AFBF-472C-8F33-1A79E74084DF}"/>
                </a:ext>
              </a:extLst>
            </p:cNvPr>
            <p:cNvSpPr>
              <a:spLocks noChangeArrowheads="1"/>
            </p:cNvSpPr>
            <p:nvPr/>
          </p:nvSpPr>
          <p:spPr bwMode="auto">
            <a:xfrm>
              <a:off x="5281613" y="4775200"/>
              <a:ext cx="3587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US" altLang="it-IT" sz="2500" b="1">
                  <a:solidFill>
                    <a:schemeClr val="tx1"/>
                  </a:solidFill>
                  <a:latin typeface="Symbol" pitchFamily="18" charset="2"/>
                </a:rPr>
                <a:t>Df</a:t>
              </a:r>
              <a:endParaRPr lang="en-US" altLang="it-IT" sz="1600" b="1">
                <a:solidFill>
                  <a:schemeClr val="tx1"/>
                </a:solidFill>
              </a:endParaRPr>
            </a:p>
          </p:txBody>
        </p:sp>
        <p:sp>
          <p:nvSpPr>
            <p:cNvPr id="33" name="Rectangle 60">
              <a:extLst>
                <a:ext uri="{FF2B5EF4-FFF2-40B4-BE49-F238E27FC236}">
                  <a16:creationId xmlns:a16="http://schemas.microsoft.com/office/drawing/2014/main" id="{EA195777-0790-4E39-AF0F-683F89D656A3}"/>
                </a:ext>
              </a:extLst>
            </p:cNvPr>
            <p:cNvSpPr>
              <a:spLocks noChangeArrowheads="1"/>
            </p:cNvSpPr>
            <p:nvPr/>
          </p:nvSpPr>
          <p:spPr bwMode="auto">
            <a:xfrm>
              <a:off x="8456613" y="6073775"/>
              <a:ext cx="288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US" altLang="it-IT" sz="900">
                  <a:solidFill>
                    <a:schemeClr val="tx1"/>
                  </a:solidFill>
                </a:rPr>
                <a:t> </a:t>
              </a:r>
              <a:endParaRPr lang="en-US" altLang="it-IT" sz="1600">
                <a:solidFill>
                  <a:schemeClr val="tx1"/>
                </a:solidFill>
              </a:endParaRPr>
            </a:p>
          </p:txBody>
        </p:sp>
        <p:sp>
          <p:nvSpPr>
            <p:cNvPr id="34" name="Text Box 61">
              <a:extLst>
                <a:ext uri="{FF2B5EF4-FFF2-40B4-BE49-F238E27FC236}">
                  <a16:creationId xmlns:a16="http://schemas.microsoft.com/office/drawing/2014/main" id="{D6DDBB6A-A2D2-407B-8258-B7DB9820BA04}"/>
                </a:ext>
              </a:extLst>
            </p:cNvPr>
            <p:cNvSpPr txBox="1">
              <a:spLocks noChangeArrowheads="1"/>
            </p:cNvSpPr>
            <p:nvPr/>
          </p:nvSpPr>
          <p:spPr bwMode="auto">
            <a:xfrm>
              <a:off x="6370623" y="5860828"/>
              <a:ext cx="1180845" cy="57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l">
                <a:spcBef>
                  <a:spcPct val="0"/>
                </a:spcBef>
              </a:pPr>
              <a:r>
                <a:rPr lang="en-GB" altLang="it-IT" b="1" dirty="0">
                  <a:solidFill>
                    <a:schemeClr val="tx1"/>
                  </a:solidFill>
                </a:rPr>
                <a:t>-</a:t>
              </a:r>
              <a:r>
                <a:rPr lang="el-GR" altLang="it-IT" b="1" dirty="0">
                  <a:solidFill>
                    <a:schemeClr val="tx1"/>
                  </a:solidFill>
                </a:rPr>
                <a:t>Δ</a:t>
              </a:r>
              <a:r>
                <a:rPr lang="en-GB" altLang="it-IT" b="1" dirty="0" err="1">
                  <a:solidFill>
                    <a:schemeClr val="tx1"/>
                  </a:solidFill>
                </a:rPr>
                <a:t>J</a:t>
              </a:r>
              <a:r>
                <a:rPr lang="en-GB" altLang="it-IT" b="1" baseline="-25000" dirty="0" err="1">
                  <a:solidFill>
                    <a:schemeClr val="tx1"/>
                  </a:solidFill>
                </a:rPr>
                <a:t>c</a:t>
              </a:r>
              <a:endParaRPr lang="en-US" altLang="it-IT" b="1" dirty="0">
                <a:solidFill>
                  <a:schemeClr val="tx1"/>
                </a:solidFill>
                <a:latin typeface="Symbol" pitchFamily="18" charset="2"/>
              </a:endParaRPr>
            </a:p>
          </p:txBody>
        </p:sp>
      </p:grpSp>
      <p:sp>
        <p:nvSpPr>
          <p:cNvPr id="62" name="Line 66">
            <a:extLst>
              <a:ext uri="{FF2B5EF4-FFF2-40B4-BE49-F238E27FC236}">
                <a16:creationId xmlns:a16="http://schemas.microsoft.com/office/drawing/2014/main" id="{8E382203-5CEF-4227-9158-CCA070C99EF9}"/>
              </a:ext>
            </a:extLst>
          </p:cNvPr>
          <p:cNvSpPr>
            <a:spLocks noChangeShapeType="1"/>
          </p:cNvSpPr>
          <p:nvPr/>
        </p:nvSpPr>
        <p:spPr bwMode="auto">
          <a:xfrm flipH="1">
            <a:off x="329376" y="3706116"/>
            <a:ext cx="152400" cy="0"/>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a:spAutoFit/>
          </a:bodyPr>
          <a:lstStyle/>
          <a:p>
            <a:endParaRPr lang="it-IT"/>
          </a:p>
        </p:txBody>
      </p:sp>
      <p:sp>
        <p:nvSpPr>
          <p:cNvPr id="63" name="Line 67">
            <a:extLst>
              <a:ext uri="{FF2B5EF4-FFF2-40B4-BE49-F238E27FC236}">
                <a16:creationId xmlns:a16="http://schemas.microsoft.com/office/drawing/2014/main" id="{3222357B-CB3D-4AE1-BD95-BBAC14DA7114}"/>
              </a:ext>
            </a:extLst>
          </p:cNvPr>
          <p:cNvSpPr>
            <a:spLocks noChangeShapeType="1"/>
          </p:cNvSpPr>
          <p:nvPr/>
        </p:nvSpPr>
        <p:spPr bwMode="auto">
          <a:xfrm flipV="1">
            <a:off x="1187505" y="2229008"/>
            <a:ext cx="0" cy="1828800"/>
          </a:xfrm>
          <a:prstGeom prst="line">
            <a:avLst/>
          </a:prstGeom>
          <a:noFill/>
          <a:ln w="28575">
            <a:solidFill>
              <a:schemeClr val="accent6">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it-IT"/>
          </a:p>
        </p:txBody>
      </p:sp>
      <p:sp>
        <p:nvSpPr>
          <p:cNvPr id="64" name="Line 68">
            <a:extLst>
              <a:ext uri="{FF2B5EF4-FFF2-40B4-BE49-F238E27FC236}">
                <a16:creationId xmlns:a16="http://schemas.microsoft.com/office/drawing/2014/main" id="{EB68AD8C-D28F-47C9-8FE2-4B6C142517BD}"/>
              </a:ext>
            </a:extLst>
          </p:cNvPr>
          <p:cNvSpPr>
            <a:spLocks noChangeShapeType="1"/>
          </p:cNvSpPr>
          <p:nvPr/>
        </p:nvSpPr>
        <p:spPr bwMode="auto">
          <a:xfrm>
            <a:off x="1211099" y="2261686"/>
            <a:ext cx="142875" cy="0"/>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a:spAutoFit/>
          </a:bodyPr>
          <a:lstStyle/>
          <a:p>
            <a:endParaRPr lang="it-IT"/>
          </a:p>
        </p:txBody>
      </p:sp>
      <p:sp>
        <p:nvSpPr>
          <p:cNvPr id="65" name="Text Box 69">
            <a:extLst>
              <a:ext uri="{FF2B5EF4-FFF2-40B4-BE49-F238E27FC236}">
                <a16:creationId xmlns:a16="http://schemas.microsoft.com/office/drawing/2014/main" id="{EDD0D776-7C5C-4BC5-840D-0441D96AD6DC}"/>
              </a:ext>
            </a:extLst>
          </p:cNvPr>
          <p:cNvSpPr txBox="1">
            <a:spLocks noChangeArrowheads="1"/>
          </p:cNvSpPr>
          <p:nvPr/>
        </p:nvSpPr>
        <p:spPr bwMode="auto">
          <a:xfrm>
            <a:off x="1172252" y="4342885"/>
            <a:ext cx="455295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00FF00"/>
                </a:solidFill>
                <a:latin typeface="Times New Roman" pitchFamily="18" charset="0"/>
              </a:defRPr>
            </a:lvl1pPr>
            <a:lvl2pPr marL="742950" indent="-285750" eaLnBrk="0" hangingPunct="0">
              <a:defRPr sz="2400">
                <a:solidFill>
                  <a:srgbClr val="00FF00"/>
                </a:solidFill>
                <a:latin typeface="Times New Roman" pitchFamily="18" charset="0"/>
              </a:defRPr>
            </a:lvl2pPr>
            <a:lvl3pPr marL="1143000" indent="-228600" eaLnBrk="0" hangingPunct="0">
              <a:defRPr sz="2400">
                <a:solidFill>
                  <a:srgbClr val="00FF00"/>
                </a:solidFill>
                <a:latin typeface="Times New Roman" pitchFamily="18" charset="0"/>
              </a:defRPr>
            </a:lvl3pPr>
            <a:lvl4pPr marL="1600200" indent="-228600" eaLnBrk="0" hangingPunct="0">
              <a:defRPr sz="2400">
                <a:solidFill>
                  <a:srgbClr val="00FF00"/>
                </a:solidFill>
                <a:latin typeface="Times New Roman" pitchFamily="18" charset="0"/>
              </a:defRPr>
            </a:lvl4pPr>
            <a:lvl5pPr marL="2057400" indent="-228600" eaLnBrk="0" hangingPunct="0">
              <a:defRPr sz="2400">
                <a:solidFill>
                  <a:srgbClr val="00FF00"/>
                </a:solidFill>
                <a:latin typeface="Times New Roman" pitchFamily="18" charset="0"/>
              </a:defRPr>
            </a:lvl5pPr>
            <a:lvl6pPr marL="2514600" indent="-228600" algn="just" eaLnBrk="0" fontAlgn="base" hangingPunct="0">
              <a:spcBef>
                <a:spcPct val="25000"/>
              </a:spcBef>
              <a:spcAft>
                <a:spcPct val="0"/>
              </a:spcAft>
              <a:defRPr sz="2400">
                <a:solidFill>
                  <a:srgbClr val="00FF00"/>
                </a:solidFill>
                <a:latin typeface="Times New Roman" pitchFamily="18" charset="0"/>
              </a:defRPr>
            </a:lvl6pPr>
            <a:lvl7pPr marL="2971800" indent="-228600" algn="just" eaLnBrk="0" fontAlgn="base" hangingPunct="0">
              <a:spcBef>
                <a:spcPct val="25000"/>
              </a:spcBef>
              <a:spcAft>
                <a:spcPct val="0"/>
              </a:spcAft>
              <a:defRPr sz="2400">
                <a:solidFill>
                  <a:srgbClr val="00FF00"/>
                </a:solidFill>
                <a:latin typeface="Times New Roman" pitchFamily="18" charset="0"/>
              </a:defRPr>
            </a:lvl7pPr>
            <a:lvl8pPr marL="3429000" indent="-228600" algn="just" eaLnBrk="0" fontAlgn="base" hangingPunct="0">
              <a:spcBef>
                <a:spcPct val="25000"/>
              </a:spcBef>
              <a:spcAft>
                <a:spcPct val="0"/>
              </a:spcAft>
              <a:defRPr sz="2400">
                <a:solidFill>
                  <a:srgbClr val="00FF00"/>
                </a:solidFill>
                <a:latin typeface="Times New Roman" pitchFamily="18" charset="0"/>
              </a:defRPr>
            </a:lvl8pPr>
            <a:lvl9pPr marL="3886200" indent="-228600" algn="just" eaLnBrk="0" fontAlgn="base" hangingPunct="0">
              <a:spcBef>
                <a:spcPct val="25000"/>
              </a:spcBef>
              <a:spcAft>
                <a:spcPct val="0"/>
              </a:spcAft>
              <a:defRPr sz="2400">
                <a:solidFill>
                  <a:srgbClr val="00FF00"/>
                </a:solidFill>
                <a:latin typeface="Times New Roman" pitchFamily="18" charset="0"/>
              </a:defRPr>
            </a:lvl9pPr>
          </a:lstStyle>
          <a:p>
            <a:pPr algn="just" eaLnBrk="1" hangingPunct="1">
              <a:spcBef>
                <a:spcPct val="50000"/>
              </a:spcBef>
            </a:pPr>
            <a:r>
              <a:rPr lang="en-GB" altLang="it-IT" sz="1600" b="0" dirty="0">
                <a:solidFill>
                  <a:schemeClr val="tx1"/>
                </a:solidFill>
              </a:rPr>
              <a:t>The process is potentially destructive for the superconductivity, but it could converge to T&lt;Tc  in case the conductor is enough thin, i.e. if the radius a is:</a:t>
            </a:r>
          </a:p>
        </p:txBody>
      </p:sp>
      <p:graphicFrame>
        <p:nvGraphicFramePr>
          <p:cNvPr id="66" name="Object 70">
            <a:extLst>
              <a:ext uri="{FF2B5EF4-FFF2-40B4-BE49-F238E27FC236}">
                <a16:creationId xmlns:a16="http://schemas.microsoft.com/office/drawing/2014/main" id="{51625C90-C8D8-47C4-B7D6-249A2AD2E07B}"/>
              </a:ext>
            </a:extLst>
          </p:cNvPr>
          <p:cNvGraphicFramePr>
            <a:graphicFrameLocks noChangeAspect="1"/>
          </p:cNvGraphicFramePr>
          <p:nvPr>
            <p:extLst>
              <p:ext uri="{D42A27DB-BD31-4B8C-83A1-F6EECF244321}">
                <p14:modId xmlns:p14="http://schemas.microsoft.com/office/powerpoint/2010/main" val="463057382"/>
              </p:ext>
            </p:extLst>
          </p:nvPr>
        </p:nvGraphicFramePr>
        <p:xfrm>
          <a:off x="1844020" y="5328689"/>
          <a:ext cx="3042441" cy="1117553"/>
        </p:xfrm>
        <a:graphic>
          <a:graphicData uri="http://schemas.openxmlformats.org/presentationml/2006/ole">
            <mc:AlternateContent xmlns:mc="http://schemas.openxmlformats.org/markup-compatibility/2006">
              <mc:Choice xmlns:v="urn:schemas-microsoft-com:vml" Requires="v">
                <p:oleObj spid="_x0000_s87056" name="Equation" r:id="rId3" imgW="1866900" imgH="685800" progId="">
                  <p:embed/>
                </p:oleObj>
              </mc:Choice>
              <mc:Fallback>
                <p:oleObj name="Equation" r:id="rId3" imgW="1866900" imgH="685800" progId="">
                  <p:embed/>
                  <p:pic>
                    <p:nvPicPr>
                      <p:cNvPr id="64" name="Object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4020" y="5328689"/>
                        <a:ext cx="3042441" cy="1117553"/>
                      </a:xfrm>
                      <a:prstGeom prst="rect">
                        <a:avLst/>
                      </a:prstGeom>
                      <a:noFill/>
                      <a:ln w="9525">
                        <a:solidFill>
                          <a:schemeClr val="tx1"/>
                        </a:solidFill>
                        <a:miter lim="800000"/>
                        <a:headEnd/>
                        <a:tailEnd/>
                      </a:ln>
                    </p:spPr>
                  </p:pic>
                </p:oleObj>
              </mc:Fallback>
            </mc:AlternateContent>
          </a:graphicData>
        </a:graphic>
      </p:graphicFrame>
      <p:sp>
        <p:nvSpPr>
          <p:cNvPr id="67" name="Line 68">
            <a:extLst>
              <a:ext uri="{FF2B5EF4-FFF2-40B4-BE49-F238E27FC236}">
                <a16:creationId xmlns:a16="http://schemas.microsoft.com/office/drawing/2014/main" id="{F66B6D01-488F-406C-B872-C5B4A3432C25}"/>
              </a:ext>
            </a:extLst>
          </p:cNvPr>
          <p:cNvSpPr>
            <a:spLocks noChangeShapeType="1"/>
          </p:cNvSpPr>
          <p:nvPr/>
        </p:nvSpPr>
        <p:spPr bwMode="auto">
          <a:xfrm>
            <a:off x="1208754" y="4045939"/>
            <a:ext cx="142875" cy="0"/>
          </a:xfrm>
          <a:prstGeom prst="line">
            <a:avLst/>
          </a:prstGeom>
          <a:noFill/>
          <a:ln w="28575">
            <a:solidFill>
              <a:schemeClr val="accent6">
                <a:lumMod val="60000"/>
                <a:lumOff val="40000"/>
              </a:schemeClr>
            </a:solidFill>
            <a:round/>
            <a:headEnd/>
            <a:tailEnd/>
          </a:ln>
          <a:extLst>
            <a:ext uri="{909E8E84-426E-40DD-AFC4-6F175D3DCCD1}">
              <a14:hiddenFill xmlns:a14="http://schemas.microsoft.com/office/drawing/2010/main">
                <a:noFill/>
              </a14:hiddenFill>
            </a:ext>
          </a:extLst>
        </p:spPr>
        <p:txBody>
          <a:bodyPr>
            <a:spAutoFit/>
          </a:bodyPr>
          <a:lstStyle/>
          <a:p>
            <a:endParaRPr lang="it-IT"/>
          </a:p>
        </p:txBody>
      </p:sp>
      <mc:AlternateContent xmlns:mc="http://schemas.openxmlformats.org/markup-compatibility/2006" xmlns:a14="http://schemas.microsoft.com/office/drawing/2010/main">
        <mc:Choice Requires="a14">
          <p:sp>
            <p:nvSpPr>
              <p:cNvPr id="69" name="Rettangolo 68">
                <a:extLst>
                  <a:ext uri="{FF2B5EF4-FFF2-40B4-BE49-F238E27FC236}">
                    <a16:creationId xmlns:a16="http://schemas.microsoft.com/office/drawing/2014/main" id="{469ECB81-3677-47F0-9D0C-1E89E542E377}"/>
                  </a:ext>
                </a:extLst>
              </p:cNvPr>
              <p:cNvSpPr/>
              <p:nvPr/>
            </p:nvSpPr>
            <p:spPr>
              <a:xfrm flipH="1">
                <a:off x="3276900" y="2489019"/>
                <a:ext cx="1451209" cy="5025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it-IT" sz="1400" i="1">
                              <a:solidFill>
                                <a:srgbClr val="000000"/>
                              </a:solidFill>
                              <a:latin typeface="Cambria Math" panose="02040503050406030204" pitchFamily="18" charset="0"/>
                            </a:rPr>
                          </m:ctrlPr>
                        </m:fPr>
                        <m:num>
                          <m:r>
                            <m:rPr>
                              <m:nor/>
                            </m:rPr>
                            <a:rPr lang="it-IT" sz="1400">
                              <a:solidFill>
                                <a:srgbClr val="000000"/>
                              </a:solidFill>
                              <a:latin typeface="Cambria Math" panose="02040503050406030204" pitchFamily="18" charset="0"/>
                            </a:rPr>
                            <m:t>dB</m:t>
                          </m:r>
                        </m:num>
                        <m:den>
                          <m:r>
                            <m:rPr>
                              <m:nor/>
                            </m:rPr>
                            <a:rPr lang="it-IT" sz="1400">
                              <a:solidFill>
                                <a:srgbClr val="000000"/>
                              </a:solidFill>
                              <a:latin typeface="Cambria Math" panose="02040503050406030204" pitchFamily="18" charset="0"/>
                            </a:rPr>
                            <m:t>dx</m:t>
                          </m:r>
                        </m:den>
                      </m:f>
                      <m:r>
                        <a:rPr lang="it-IT" sz="1400" i="1">
                          <a:solidFill>
                            <a:srgbClr val="000000"/>
                          </a:solidFill>
                          <a:latin typeface="Cambria Math" panose="02040503050406030204" pitchFamily="18" charset="0"/>
                        </a:rPr>
                        <m:t>=</m:t>
                      </m:r>
                      <m:sSub>
                        <m:sSubPr>
                          <m:ctrlPr>
                            <a:rPr lang="it-IT" sz="1400" i="1">
                              <a:solidFill>
                                <a:srgbClr val="000000"/>
                              </a:solidFill>
                              <a:latin typeface="Cambria Math" panose="02040503050406030204" pitchFamily="18" charset="0"/>
                            </a:rPr>
                          </m:ctrlPr>
                        </m:sSubPr>
                        <m:e>
                          <m:r>
                            <a:rPr lang="it-IT" sz="1400" i="1">
                              <a:solidFill>
                                <a:srgbClr val="000000"/>
                              </a:solidFill>
                              <a:latin typeface="Cambria Math" panose="02040503050406030204" pitchFamily="18" charset="0"/>
                            </a:rPr>
                            <m:t>𝜇</m:t>
                          </m:r>
                        </m:e>
                        <m:sub>
                          <m:r>
                            <a:rPr lang="it-IT" sz="1400" i="1">
                              <a:solidFill>
                                <a:srgbClr val="000000"/>
                              </a:solidFill>
                              <a:latin typeface="Cambria Math" panose="02040503050406030204" pitchFamily="18" charset="0"/>
                            </a:rPr>
                            <m:t>0</m:t>
                          </m:r>
                        </m:sub>
                      </m:sSub>
                      <m:sSub>
                        <m:sSubPr>
                          <m:ctrlPr>
                            <a:rPr lang="it-IT" sz="1400" i="1">
                              <a:solidFill>
                                <a:srgbClr val="000000"/>
                              </a:solidFill>
                              <a:latin typeface="Cambria Math" panose="02040503050406030204" pitchFamily="18" charset="0"/>
                            </a:rPr>
                          </m:ctrlPr>
                        </m:sSubPr>
                        <m:e>
                          <m:r>
                            <a:rPr lang="it-IT" sz="1400" i="1">
                              <a:solidFill>
                                <a:srgbClr val="000000"/>
                              </a:solidFill>
                              <a:latin typeface="Cambria Math" panose="02040503050406030204" pitchFamily="18" charset="0"/>
                            </a:rPr>
                            <m:t>𝐽</m:t>
                          </m:r>
                        </m:e>
                        <m:sub>
                          <m:r>
                            <a:rPr lang="it-IT" sz="1400" i="1">
                              <a:solidFill>
                                <a:srgbClr val="000000"/>
                              </a:solidFill>
                              <a:latin typeface="Cambria Math" panose="02040503050406030204" pitchFamily="18" charset="0"/>
                            </a:rPr>
                            <m:t>𝑐</m:t>
                          </m:r>
                        </m:sub>
                      </m:sSub>
                    </m:oMath>
                  </m:oMathPara>
                </a14:m>
                <a:endParaRPr lang="en-US" sz="1400" dirty="0"/>
              </a:p>
            </p:txBody>
          </p:sp>
        </mc:Choice>
        <mc:Fallback xmlns="">
          <p:sp>
            <p:nvSpPr>
              <p:cNvPr id="69" name="Rettangolo 68">
                <a:extLst>
                  <a:ext uri="{FF2B5EF4-FFF2-40B4-BE49-F238E27FC236}">
                    <a16:creationId xmlns:a16="http://schemas.microsoft.com/office/drawing/2014/main" id="{469ECB81-3677-47F0-9D0C-1E89E542E377}"/>
                  </a:ext>
                </a:extLst>
              </p:cNvPr>
              <p:cNvSpPr>
                <a:spLocks noRot="1" noChangeAspect="1" noMove="1" noResize="1" noEditPoints="1" noAdjustHandles="1" noChangeArrowheads="1" noChangeShapeType="1" noTextEdit="1"/>
              </p:cNvSpPr>
              <p:nvPr/>
            </p:nvSpPr>
            <p:spPr>
              <a:xfrm flipH="1">
                <a:off x="3276900" y="2489019"/>
                <a:ext cx="1451209" cy="502510"/>
              </a:xfrm>
              <a:prstGeom prst="rect">
                <a:avLst/>
              </a:prstGeom>
              <a:blipFill>
                <a:blip r:embed="rId5"/>
                <a:stretch>
                  <a:fillRect b="-1205"/>
                </a:stretch>
              </a:blipFill>
            </p:spPr>
            <p:txBody>
              <a:bodyPr/>
              <a:lstStyle/>
              <a:p>
                <a:r>
                  <a:rPr lang="en-GB">
                    <a:noFill/>
                  </a:rPr>
                  <a:t> </a:t>
                </a:r>
              </a:p>
            </p:txBody>
          </p:sp>
        </mc:Fallback>
      </mc:AlternateContent>
    </p:spTree>
    <p:extLst>
      <p:ext uri="{BB962C8B-B14F-4D97-AF65-F5344CB8AC3E}">
        <p14:creationId xmlns:p14="http://schemas.microsoft.com/office/powerpoint/2010/main" val="383202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box(in)">
                                      <p:cBhvr>
                                        <p:cTn id="22" dur="500"/>
                                        <p:tgtEl>
                                          <p:spTgt spid="62"/>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box(in)">
                                      <p:cBhvr>
                                        <p:cTn id="25" dur="500"/>
                                        <p:tgtEl>
                                          <p:spTgt spid="63"/>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box(in)">
                                      <p:cBhvr>
                                        <p:cTn id="28" dur="500"/>
                                        <p:tgtEl>
                                          <p:spTgt spid="64"/>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box(in)">
                                      <p:cBhvr>
                                        <p:cTn id="33" dur="500"/>
                                        <p:tgtEl>
                                          <p:spTgt spid="65"/>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box(in)">
                                      <p:cBhvr>
                                        <p:cTn id="38" dur="500"/>
                                        <p:tgtEl>
                                          <p:spTgt spid="66"/>
                                        </p:tgtEl>
                                      </p:cBhvr>
                                    </p:animEffect>
                                  </p:childTnLst>
                                </p:cTn>
                              </p:par>
                              <p:par>
                                <p:cTn id="39" presetID="4" presetClass="entr" presetSubtype="16"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box(in)">
                                      <p:cBhvr>
                                        <p:cTn id="4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62" grpId="0" animBg="1"/>
      <p:bldP spid="63" grpId="0" animBg="1"/>
      <p:bldP spid="64" grpId="0" animBg="1"/>
      <p:bldP spid="65" grpId="0"/>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142" name="Picture 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495" y="1406013"/>
            <a:ext cx="7682048" cy="4677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5031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312623" y="1352753"/>
            <a:ext cx="7092950" cy="3896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914400" indent="-45720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30000"/>
              </a:lnSpc>
              <a:spcBef>
                <a:spcPct val="50000"/>
              </a:spcBef>
              <a:buFontTx/>
              <a:buNone/>
            </a:pPr>
            <a:r>
              <a:rPr lang="en-US" altLang="it-IT" sz="2400" dirty="0">
                <a:solidFill>
                  <a:schemeClr val="tx1"/>
                </a:solidFill>
                <a:ea typeface="Arial Unicode MS" pitchFamily="34" charset="-128"/>
                <a:cs typeface="Arial Unicode MS" pitchFamily="34" charset="-128"/>
              </a:rPr>
              <a:t>Summary</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What we ask to a detector magnet</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The developments of </a:t>
            </a:r>
            <a:r>
              <a:rPr lang="en-US" altLang="it-IT" sz="2400" b="0" dirty="0" err="1">
                <a:solidFill>
                  <a:schemeClr val="bg1">
                    <a:lumMod val="50000"/>
                  </a:schemeClr>
                </a:solidFill>
                <a:ea typeface="Arial Unicode MS" pitchFamily="34" charset="-128"/>
                <a:cs typeface="Arial Unicode MS" pitchFamily="34" charset="-128"/>
              </a:rPr>
              <a:t>sc</a:t>
            </a:r>
            <a:r>
              <a:rPr lang="en-US" altLang="it-IT" sz="2400" b="0" dirty="0">
                <a:solidFill>
                  <a:schemeClr val="bg1">
                    <a:lumMod val="50000"/>
                  </a:schemeClr>
                </a:solidFill>
                <a:ea typeface="Arial Unicode MS" pitchFamily="34" charset="-128"/>
                <a:cs typeface="Arial Unicode MS" pitchFamily="34" charset="-128"/>
              </a:rPr>
              <a:t> wires and cables</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The story of </a:t>
            </a:r>
            <a:r>
              <a:rPr lang="en-US" altLang="it-IT" sz="2400" b="0" i="1" dirty="0">
                <a:ea typeface="Arial Unicode MS" pitchFamily="34" charset="-128"/>
                <a:cs typeface="Arial Unicode MS" pitchFamily="34" charset="-128"/>
              </a:rPr>
              <a:t>detector magnets</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Design progresses </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Construction technologies </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Future</a:t>
            </a:r>
          </a:p>
        </p:txBody>
      </p:sp>
    </p:spTree>
    <p:extLst>
      <p:ext uri="{BB962C8B-B14F-4D97-AF65-F5344CB8AC3E}">
        <p14:creationId xmlns:p14="http://schemas.microsoft.com/office/powerpoint/2010/main" val="1631785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1035050" y="1133475"/>
            <a:ext cx="7896225" cy="170816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en-US" altLang="it-IT" sz="2000" dirty="0">
                <a:solidFill>
                  <a:schemeClr val="tx1"/>
                </a:solidFill>
                <a:ea typeface="Arial Unicode MS" pitchFamily="34" charset="-128"/>
                <a:cs typeface="Arial Unicode MS" pitchFamily="34" charset="-128"/>
              </a:rPr>
              <a:t>One of the </a:t>
            </a:r>
            <a:r>
              <a:rPr lang="en-US" altLang="it-IT" sz="2000">
                <a:solidFill>
                  <a:schemeClr val="tx1"/>
                </a:solidFill>
                <a:ea typeface="Arial Unicode MS" pitchFamily="34" charset="-128"/>
                <a:cs typeface="Arial Unicode MS" pitchFamily="34" charset="-128"/>
              </a:rPr>
              <a:t>first very </a:t>
            </a:r>
            <a:r>
              <a:rPr lang="en-US" altLang="it-IT" sz="2000" dirty="0">
                <a:solidFill>
                  <a:schemeClr val="tx1"/>
                </a:solidFill>
                <a:ea typeface="Arial Unicode MS" pitchFamily="34" charset="-128"/>
                <a:cs typeface="Arial Unicode MS" pitchFamily="34" charset="-128"/>
              </a:rPr>
              <a:t>large magnets for Particle Physics was developed in the </a:t>
            </a:r>
            <a:r>
              <a:rPr lang="en-US" altLang="it-IT" sz="2000" dirty="0" err="1">
                <a:solidFill>
                  <a:schemeClr val="tx1"/>
                </a:solidFill>
                <a:ea typeface="Arial Unicode MS" pitchFamily="34" charset="-128"/>
                <a:cs typeface="Arial Unicode MS" pitchFamily="34" charset="-128"/>
              </a:rPr>
              <a:t>sixtes</a:t>
            </a:r>
            <a:r>
              <a:rPr lang="en-US" altLang="it-IT" sz="2000" dirty="0">
                <a:solidFill>
                  <a:schemeClr val="tx1"/>
                </a:solidFill>
                <a:ea typeface="Arial Unicode MS" pitchFamily="34" charset="-128"/>
                <a:cs typeface="Arial Unicode MS" pitchFamily="34" charset="-128"/>
              </a:rPr>
              <a:t> . At that time the development of first </a:t>
            </a:r>
            <a:r>
              <a:rPr lang="en-US" altLang="it-IT" sz="2000" dirty="0" err="1">
                <a:solidFill>
                  <a:schemeClr val="tx1"/>
                </a:solidFill>
                <a:ea typeface="Arial Unicode MS" pitchFamily="34" charset="-128"/>
                <a:cs typeface="Arial Unicode MS" pitchFamily="34" charset="-128"/>
              </a:rPr>
              <a:t>NbTi</a:t>
            </a:r>
            <a:r>
              <a:rPr lang="en-US" altLang="it-IT" sz="2000" dirty="0">
                <a:solidFill>
                  <a:schemeClr val="tx1"/>
                </a:solidFill>
                <a:ea typeface="Arial Unicode MS" pitchFamily="34" charset="-128"/>
                <a:cs typeface="Arial Unicode MS" pitchFamily="34" charset="-128"/>
              </a:rPr>
              <a:t>  conductors employing a  technology was still far to be mature</a:t>
            </a:r>
          </a:p>
          <a:p>
            <a:pPr algn="just" eaLnBrk="1" hangingPunct="1">
              <a:spcBef>
                <a:spcPct val="50000"/>
              </a:spcBef>
              <a:buFontTx/>
              <a:buNone/>
            </a:pPr>
            <a:r>
              <a:rPr lang="en-US" altLang="it-IT" sz="1800" b="0" dirty="0">
                <a:solidFill>
                  <a:schemeClr val="tx1"/>
                </a:solidFill>
                <a:ea typeface="Arial Unicode MS" pitchFamily="34" charset="-128"/>
                <a:cs typeface="Arial Unicode MS" pitchFamily="34" charset="-128"/>
              </a:rPr>
              <a:t>The split coil solenoid for the 12-ft bubble chamber built at Argonne (</a:t>
            </a:r>
            <a:r>
              <a:rPr lang="en-US" altLang="it-IT" sz="1800" b="0" dirty="0" err="1">
                <a:solidFill>
                  <a:schemeClr val="tx1"/>
                </a:solidFill>
                <a:ea typeface="Arial Unicode MS" pitchFamily="34" charset="-128"/>
                <a:cs typeface="Arial Unicode MS" pitchFamily="34" charset="-128"/>
              </a:rPr>
              <a:t>J.Purcell</a:t>
            </a:r>
            <a:r>
              <a:rPr lang="en-US" altLang="it-IT" sz="1800" b="0" dirty="0">
                <a:solidFill>
                  <a:schemeClr val="tx1"/>
                </a:solidFill>
                <a:ea typeface="Arial Unicode MS" pitchFamily="34" charset="-128"/>
                <a:cs typeface="Arial Unicode MS" pitchFamily="34" charset="-128"/>
              </a:rPr>
              <a:t>) in the  ZGS accelerator (1968) followed by the 15-ft (Purcell -</a:t>
            </a:r>
            <a:r>
              <a:rPr lang="en-US" altLang="it-IT" sz="1800" b="0" dirty="0" err="1">
                <a:solidFill>
                  <a:schemeClr val="tx1"/>
                </a:solidFill>
                <a:ea typeface="Arial Unicode MS" pitchFamily="34" charset="-128"/>
                <a:cs typeface="Arial Unicode MS" pitchFamily="34" charset="-128"/>
              </a:rPr>
              <a:t>Desportes</a:t>
            </a:r>
            <a:r>
              <a:rPr lang="en-US" altLang="it-IT" sz="1800" b="0" dirty="0">
                <a:solidFill>
                  <a:schemeClr val="tx1"/>
                </a:solidFill>
                <a:ea typeface="Arial Unicode MS" pitchFamily="34" charset="-128"/>
                <a:cs typeface="Arial Unicode MS" pitchFamily="34" charset="-128"/>
              </a:rPr>
              <a:t>)</a:t>
            </a:r>
            <a:endParaRPr lang="it-IT" altLang="it-IT" sz="1800" dirty="0">
              <a:solidFill>
                <a:schemeClr val="tx1"/>
              </a:solidFill>
              <a:latin typeface="Arial Unicode MS" pitchFamily="34" charset="-128"/>
              <a:ea typeface="Arial Unicode MS" pitchFamily="34" charset="-128"/>
              <a:cs typeface="Arial Unicode MS" pitchFamily="34" charset="-128"/>
            </a:endParaRPr>
          </a:p>
        </p:txBody>
      </p:sp>
      <p:sp>
        <p:nvSpPr>
          <p:cNvPr id="18435" name="Text Box 6"/>
          <p:cNvSpPr txBox="1">
            <a:spLocks noChangeArrowheads="1"/>
          </p:cNvSpPr>
          <p:nvPr/>
        </p:nvSpPr>
        <p:spPr bwMode="auto">
          <a:xfrm>
            <a:off x="6207125" y="2838450"/>
            <a:ext cx="2632075" cy="293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20000"/>
              </a:lnSpc>
              <a:spcBef>
                <a:spcPct val="50000"/>
              </a:spcBef>
              <a:buFontTx/>
              <a:buNone/>
            </a:pPr>
            <a:r>
              <a:rPr lang="en-US" altLang="it-IT" sz="2400" b="0">
                <a:solidFill>
                  <a:schemeClr val="tx1"/>
                </a:solidFill>
                <a:ea typeface="Arial Unicode MS" pitchFamily="34" charset="-128"/>
                <a:cs typeface="Arial Unicode MS" pitchFamily="34" charset="-128"/>
              </a:rPr>
              <a:t>Magnetic field </a:t>
            </a:r>
            <a:r>
              <a:rPr lang="en-US" altLang="it-IT" sz="2400" b="0">
                <a:solidFill>
                  <a:srgbClr val="FF0000"/>
                </a:solidFill>
                <a:ea typeface="Arial Unicode MS" pitchFamily="34" charset="-128"/>
                <a:cs typeface="Arial Unicode MS" pitchFamily="34" charset="-128"/>
              </a:rPr>
              <a:t>1.8T</a:t>
            </a:r>
            <a:r>
              <a:rPr lang="en-US" altLang="it-IT" sz="2400" b="0">
                <a:solidFill>
                  <a:schemeClr val="tx1"/>
                </a:solidFill>
                <a:ea typeface="Arial Unicode MS" pitchFamily="34" charset="-128"/>
                <a:cs typeface="Arial Unicode MS" pitchFamily="34" charset="-128"/>
              </a:rPr>
              <a:t> in  </a:t>
            </a:r>
            <a:r>
              <a:rPr lang="en-US" altLang="it-IT" sz="2400" b="0">
                <a:solidFill>
                  <a:srgbClr val="FF0000"/>
                </a:solidFill>
                <a:ea typeface="Arial Unicode MS" pitchFamily="34" charset="-128"/>
                <a:cs typeface="Arial Unicode MS" pitchFamily="34" charset="-128"/>
              </a:rPr>
              <a:t>4.5m</a:t>
            </a:r>
            <a:r>
              <a:rPr lang="en-US" altLang="it-IT" sz="2400" b="0">
                <a:solidFill>
                  <a:schemeClr val="tx1"/>
                </a:solidFill>
                <a:ea typeface="Arial Unicode MS" pitchFamily="34" charset="-128"/>
                <a:cs typeface="Arial Unicode MS" pitchFamily="34" charset="-128"/>
              </a:rPr>
              <a:t> diameter and </a:t>
            </a:r>
            <a:r>
              <a:rPr lang="en-US" altLang="it-IT" sz="2400" b="0">
                <a:solidFill>
                  <a:srgbClr val="FF0000"/>
                </a:solidFill>
                <a:ea typeface="Arial Unicode MS" pitchFamily="34" charset="-128"/>
                <a:cs typeface="Arial Unicode MS" pitchFamily="34" charset="-128"/>
              </a:rPr>
              <a:t>3m </a:t>
            </a:r>
            <a:r>
              <a:rPr lang="en-US" altLang="it-IT" sz="2400" b="0">
                <a:solidFill>
                  <a:schemeClr val="tx1"/>
                </a:solidFill>
                <a:ea typeface="Arial Unicode MS" pitchFamily="34" charset="-128"/>
                <a:cs typeface="Arial Unicode MS" pitchFamily="34" charset="-128"/>
              </a:rPr>
              <a:t>heigth.</a:t>
            </a:r>
          </a:p>
          <a:p>
            <a:pPr algn="just" eaLnBrk="1" hangingPunct="1">
              <a:lnSpc>
                <a:spcPct val="120000"/>
              </a:lnSpc>
              <a:spcBef>
                <a:spcPct val="50000"/>
              </a:spcBef>
              <a:buFontTx/>
              <a:buNone/>
            </a:pPr>
            <a:r>
              <a:rPr lang="en-US" altLang="it-IT" sz="2400" b="0">
                <a:solidFill>
                  <a:schemeClr val="tx1"/>
                </a:solidFill>
                <a:ea typeface="Arial Unicode MS" pitchFamily="34" charset="-128"/>
                <a:cs typeface="Arial Unicode MS" pitchFamily="34" charset="-128"/>
              </a:rPr>
              <a:t>Stored Energy </a:t>
            </a:r>
            <a:r>
              <a:rPr lang="en-US" altLang="it-IT" sz="2400" b="0">
                <a:solidFill>
                  <a:srgbClr val="FF0000"/>
                </a:solidFill>
                <a:ea typeface="Arial Unicode MS" pitchFamily="34" charset="-128"/>
                <a:cs typeface="Arial Unicode MS" pitchFamily="34" charset="-128"/>
              </a:rPr>
              <a:t>80MJ</a:t>
            </a:r>
            <a:r>
              <a:rPr lang="en-US" altLang="it-IT" sz="2400" b="0">
                <a:solidFill>
                  <a:schemeClr val="tx1"/>
                </a:solidFill>
                <a:ea typeface="Arial Unicode MS" pitchFamily="34" charset="-128"/>
                <a:cs typeface="Arial Unicode MS" pitchFamily="34" charset="-128"/>
              </a:rPr>
              <a:t>. Conductor in  NbTi (</a:t>
            </a:r>
            <a:r>
              <a:rPr lang="en-US" altLang="it-IT" sz="2400" b="0">
                <a:solidFill>
                  <a:srgbClr val="FF0000"/>
                </a:solidFill>
                <a:ea typeface="Arial Unicode MS" pitchFamily="34" charset="-128"/>
                <a:cs typeface="Arial Unicode MS" pitchFamily="34" charset="-128"/>
              </a:rPr>
              <a:t>40 km</a:t>
            </a:r>
            <a:r>
              <a:rPr lang="en-US" altLang="it-IT" sz="2400" b="0">
                <a:solidFill>
                  <a:schemeClr val="tx1"/>
                </a:solidFill>
                <a:ea typeface="Arial Unicode MS" pitchFamily="34" charset="-128"/>
                <a:cs typeface="Arial Unicode MS" pitchFamily="34" charset="-128"/>
              </a:rPr>
              <a:t>).</a:t>
            </a:r>
            <a:endParaRPr lang="it-IT" altLang="it-IT" sz="2400" b="0">
              <a:solidFill>
                <a:schemeClr val="tx1"/>
              </a:solidFill>
              <a:ea typeface="Arial Unicode MS" pitchFamily="34" charset="-128"/>
              <a:cs typeface="Arial Unicode MS" pitchFamily="34" charset="-128"/>
            </a:endParaRPr>
          </a:p>
        </p:txBody>
      </p:sp>
      <p:pic>
        <p:nvPicPr>
          <p:cNvPr id="1843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4275" y="2838450"/>
            <a:ext cx="3798888" cy="3662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8437" name="Picture 7" descr="JOHN PURCE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83163" y="2838450"/>
            <a:ext cx="1216025"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9" descr="HENRI DESPORT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3163" y="5011738"/>
            <a:ext cx="1179512"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1856" y="1858796"/>
            <a:ext cx="7413842" cy="4524315"/>
          </a:xfrm>
          <a:prstGeom prst="rect">
            <a:avLst/>
          </a:prstGeom>
          <a:noFill/>
        </p:spPr>
        <p:txBody>
          <a:bodyPr wrap="square" rtlCol="0">
            <a:spAutoFit/>
          </a:bodyPr>
          <a:lstStyle/>
          <a:p>
            <a:pPr algn="just">
              <a:lnSpc>
                <a:spcPct val="150000"/>
              </a:lnSpc>
            </a:pPr>
            <a:r>
              <a:rPr lang="en-GB" sz="2400" dirty="0"/>
              <a:t>The development of </a:t>
            </a:r>
            <a:r>
              <a:rPr lang="en-GB" sz="2400" dirty="0">
                <a:solidFill>
                  <a:srgbClr val="FF0000"/>
                </a:solidFill>
              </a:rPr>
              <a:t>Detector Magnets </a:t>
            </a:r>
            <a:r>
              <a:rPr lang="en-GB" sz="2400" dirty="0"/>
              <a:t>has pushed forward the applications of the superconductivity, specially  in the sixties and seventies.</a:t>
            </a:r>
          </a:p>
          <a:p>
            <a:pPr algn="just">
              <a:lnSpc>
                <a:spcPct val="150000"/>
              </a:lnSpc>
            </a:pPr>
            <a:r>
              <a:rPr lang="en-GB" sz="2400" dirty="0"/>
              <a:t>For this reason this lecture is organised according an historical approach starting with  the availability of the first superconducting wires (around 1960) and finishing with the very large sc magnet foreseen for future high energy colliders.</a:t>
            </a:r>
          </a:p>
        </p:txBody>
      </p:sp>
      <p:sp>
        <p:nvSpPr>
          <p:cNvPr id="3" name="TextBox 2"/>
          <p:cNvSpPr txBox="1"/>
          <p:nvPr/>
        </p:nvSpPr>
        <p:spPr>
          <a:xfrm>
            <a:off x="2525486" y="1302174"/>
            <a:ext cx="4724400" cy="400110"/>
          </a:xfrm>
          <a:prstGeom prst="rect">
            <a:avLst/>
          </a:prstGeom>
          <a:noFill/>
        </p:spPr>
        <p:txBody>
          <a:bodyPr wrap="square" rtlCol="0">
            <a:spAutoFit/>
          </a:bodyPr>
          <a:lstStyle/>
          <a:p>
            <a:r>
              <a:rPr lang="it-IT" dirty="0"/>
              <a:t>PROLOGUE</a:t>
            </a:r>
          </a:p>
        </p:txBody>
      </p:sp>
    </p:spTree>
    <p:extLst>
      <p:ext uri="{BB962C8B-B14F-4D97-AF65-F5344CB8AC3E}">
        <p14:creationId xmlns:p14="http://schemas.microsoft.com/office/powerpoint/2010/main" val="1811801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stekly-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450" y="1943100"/>
            <a:ext cx="4065588" cy="178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59" name="Object 5"/>
          <p:cNvGraphicFramePr>
            <a:graphicFrameLocks noChangeAspect="1"/>
          </p:cNvGraphicFramePr>
          <p:nvPr/>
        </p:nvGraphicFramePr>
        <p:xfrm>
          <a:off x="1187450" y="3913188"/>
          <a:ext cx="2978150" cy="730250"/>
        </p:xfrm>
        <a:graphic>
          <a:graphicData uri="http://schemas.openxmlformats.org/presentationml/2006/ole">
            <mc:AlternateContent xmlns:mc="http://schemas.openxmlformats.org/markup-compatibility/2006">
              <mc:Choice xmlns:v="urn:schemas-microsoft-com:vml" Requires="v">
                <p:oleObj spid="_x0000_s19626" r:id="rId4" imgW="990170" imgH="241195" progId="">
                  <p:embed/>
                </p:oleObj>
              </mc:Choice>
              <mc:Fallback>
                <p:oleObj r:id="rId4" imgW="990170" imgH="241195" progId="">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3913188"/>
                        <a:ext cx="2978150" cy="730250"/>
                      </a:xfrm>
                      <a:prstGeom prst="rect">
                        <a:avLst/>
                      </a:prstGeom>
                      <a:solidFill>
                        <a:srgbClr val="FFFFCC"/>
                      </a:solidFill>
                      <a:ln w="25400">
                        <a:solidFill>
                          <a:schemeClr val="tx1"/>
                        </a:solidFill>
                        <a:miter lim="800000"/>
                        <a:headEnd/>
                        <a:tailEnd/>
                      </a:ln>
                    </p:spPr>
                  </p:pic>
                </p:oleObj>
              </mc:Fallback>
            </mc:AlternateContent>
          </a:graphicData>
        </a:graphic>
      </p:graphicFrame>
      <p:graphicFrame>
        <p:nvGraphicFramePr>
          <p:cNvPr id="19460" name="Object 6"/>
          <p:cNvGraphicFramePr>
            <a:graphicFrameLocks noChangeAspect="1"/>
          </p:cNvGraphicFramePr>
          <p:nvPr/>
        </p:nvGraphicFramePr>
        <p:xfrm>
          <a:off x="1187450" y="4772025"/>
          <a:ext cx="2986088" cy="731838"/>
        </p:xfrm>
        <a:graphic>
          <a:graphicData uri="http://schemas.openxmlformats.org/presentationml/2006/ole">
            <mc:AlternateContent xmlns:mc="http://schemas.openxmlformats.org/markup-compatibility/2006">
              <mc:Choice xmlns:v="urn:schemas-microsoft-com:vml" Requires="v">
                <p:oleObj spid="_x0000_s19627" r:id="rId6" imgW="1016000" imgH="241300" progId="">
                  <p:embed/>
                </p:oleObj>
              </mc:Choice>
              <mc:Fallback>
                <p:oleObj r:id="rId6" imgW="1016000" imgH="241300" progId="">
                  <p:embed/>
                  <p:pic>
                    <p:nvPicPr>
                      <p:cNvPr id="0"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87450" y="4772025"/>
                        <a:ext cx="2986088" cy="731838"/>
                      </a:xfrm>
                      <a:prstGeom prst="rect">
                        <a:avLst/>
                      </a:prstGeom>
                      <a:solidFill>
                        <a:srgbClr val="FFFFCC"/>
                      </a:solidFill>
                      <a:ln w="25400">
                        <a:solidFill>
                          <a:schemeClr val="tx1"/>
                        </a:solidFill>
                        <a:miter lim="800000"/>
                        <a:headEnd/>
                        <a:tailEnd/>
                      </a:ln>
                    </p:spPr>
                  </p:pic>
                </p:oleObj>
              </mc:Fallback>
            </mc:AlternateContent>
          </a:graphicData>
        </a:graphic>
      </p:graphicFrame>
      <p:graphicFrame>
        <p:nvGraphicFramePr>
          <p:cNvPr id="19461" name="Object 7"/>
          <p:cNvGraphicFramePr>
            <a:graphicFrameLocks noChangeAspect="1"/>
          </p:cNvGraphicFramePr>
          <p:nvPr/>
        </p:nvGraphicFramePr>
        <p:xfrm>
          <a:off x="1187450" y="5618163"/>
          <a:ext cx="2992438" cy="822325"/>
        </p:xfrm>
        <a:graphic>
          <a:graphicData uri="http://schemas.openxmlformats.org/presentationml/2006/ole">
            <mc:AlternateContent xmlns:mc="http://schemas.openxmlformats.org/markup-compatibility/2006">
              <mc:Choice xmlns:v="urn:schemas-microsoft-com:vml" Requires="v">
                <p:oleObj spid="_x0000_s19628" r:id="rId8" imgW="1638300" imgH="457200" progId="">
                  <p:embed/>
                </p:oleObj>
              </mc:Choice>
              <mc:Fallback>
                <p:oleObj r:id="rId8" imgW="1638300" imgH="457200" progId="">
                  <p:embed/>
                  <p:pic>
                    <p:nvPicPr>
                      <p:cNvPr id="0"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450" y="5618163"/>
                        <a:ext cx="2992438" cy="822325"/>
                      </a:xfrm>
                      <a:prstGeom prst="rect">
                        <a:avLst/>
                      </a:prstGeom>
                      <a:solidFill>
                        <a:schemeClr val="hlink"/>
                      </a:solidFill>
                      <a:ln w="25400">
                        <a:solidFill>
                          <a:schemeClr val="tx1"/>
                        </a:solidFill>
                        <a:miter lim="800000"/>
                        <a:headEnd/>
                        <a:tailEnd/>
                      </a:ln>
                    </p:spPr>
                  </p:pic>
                </p:oleObj>
              </mc:Fallback>
            </mc:AlternateContent>
          </a:graphicData>
        </a:graphic>
      </p:graphicFrame>
      <p:sp>
        <p:nvSpPr>
          <p:cNvPr id="19462" name="Text Box 8"/>
          <p:cNvSpPr txBox="1">
            <a:spLocks noChangeArrowheads="1"/>
          </p:cNvSpPr>
          <p:nvPr/>
        </p:nvSpPr>
        <p:spPr bwMode="auto">
          <a:xfrm>
            <a:off x="1035050" y="1152525"/>
            <a:ext cx="7473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n-US" altLang="it-IT" sz="2400" dirty="0">
                <a:solidFill>
                  <a:schemeClr val="tx1"/>
                </a:solidFill>
                <a:ea typeface="Arial Unicode MS" pitchFamily="34" charset="-128"/>
                <a:cs typeface="Arial Unicode MS" pitchFamily="34" charset="-128"/>
              </a:rPr>
              <a:t>12-ft and successors were</a:t>
            </a:r>
            <a:r>
              <a:rPr lang="en-US" altLang="it-IT" sz="2400" i="1" dirty="0">
                <a:solidFill>
                  <a:schemeClr val="tx1"/>
                </a:solidFill>
                <a:ea typeface="Arial Unicode MS" pitchFamily="34" charset="-128"/>
                <a:cs typeface="Arial Unicode MS" pitchFamily="34" charset="-128"/>
              </a:rPr>
              <a:t> pool boiling</a:t>
            </a:r>
            <a:r>
              <a:rPr lang="en-US" altLang="it-IT" sz="2400" dirty="0">
                <a:solidFill>
                  <a:schemeClr val="tx1"/>
                </a:solidFill>
                <a:ea typeface="Arial Unicode MS" pitchFamily="34" charset="-128"/>
                <a:cs typeface="Arial Unicode MS" pitchFamily="34" charset="-128"/>
              </a:rPr>
              <a:t> based on the  Stability </a:t>
            </a:r>
            <a:r>
              <a:rPr lang="en-US" altLang="it-IT" sz="2400" dirty="0" err="1">
                <a:solidFill>
                  <a:schemeClr val="tx1"/>
                </a:solidFill>
                <a:ea typeface="Arial Unicode MS" pitchFamily="34" charset="-128"/>
                <a:cs typeface="Arial Unicode MS" pitchFamily="34" charset="-128"/>
              </a:rPr>
              <a:t>Stekly</a:t>
            </a:r>
            <a:r>
              <a:rPr lang="en-US" altLang="it-IT" sz="2400" dirty="0">
                <a:solidFill>
                  <a:schemeClr val="tx1"/>
                </a:solidFill>
                <a:ea typeface="Arial Unicode MS" pitchFamily="34" charset="-128"/>
                <a:cs typeface="Arial Unicode MS" pitchFamily="34" charset="-128"/>
              </a:rPr>
              <a:t> criterion  (</a:t>
            </a:r>
            <a:r>
              <a:rPr lang="it-IT" altLang="it-IT" sz="2000" dirty="0"/>
              <a:t>Zdenek J. J. Stekly</a:t>
            </a:r>
            <a:r>
              <a:rPr lang="it-IT" altLang="it-IT" sz="2400" dirty="0"/>
              <a:t>)</a:t>
            </a:r>
            <a:endParaRPr lang="en-US" altLang="it-IT" sz="2400" dirty="0">
              <a:solidFill>
                <a:schemeClr val="tx1"/>
              </a:solidFill>
              <a:ea typeface="Arial Unicode MS" pitchFamily="34" charset="-128"/>
              <a:cs typeface="Arial Unicode MS" pitchFamily="34" charset="-128"/>
            </a:endParaRPr>
          </a:p>
        </p:txBody>
      </p:sp>
      <p:pic>
        <p:nvPicPr>
          <p:cNvPr id="1946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38675" y="3832225"/>
            <a:ext cx="4248150"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9464" name="Oval 10"/>
          <p:cNvSpPr>
            <a:spLocks noChangeArrowheads="1"/>
          </p:cNvSpPr>
          <p:nvPr/>
        </p:nvSpPr>
        <p:spPr bwMode="auto">
          <a:xfrm>
            <a:off x="7896225" y="5953125"/>
            <a:ext cx="419100" cy="381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pic>
        <p:nvPicPr>
          <p:cNvPr id="19465" name="Picture 12"/>
          <p:cNvPicPr>
            <a:picLocks noChangeAspect="1" noChangeArrowheads="1"/>
          </p:cNvPicPr>
          <p:nvPr/>
        </p:nvPicPr>
        <p:blipFill>
          <a:blip r:embed="rId11" cstate="print">
            <a:extLst>
              <a:ext uri="{28A0092B-C50C-407E-A947-70E740481C1C}">
                <a14:useLocalDpi xmlns:a14="http://schemas.microsoft.com/office/drawing/2010/main" val="0"/>
              </a:ext>
            </a:extLst>
          </a:blip>
          <a:srcRect t="20218"/>
          <a:stretch>
            <a:fillRect/>
          </a:stretch>
        </p:blipFill>
        <p:spPr bwMode="auto">
          <a:xfrm>
            <a:off x="6762750" y="1536700"/>
            <a:ext cx="2066925" cy="22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9466" name="Picture 14" descr="https://ewh.ieee.org/tc/csc/graphics/obit-Stekly.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199063" y="1974850"/>
            <a:ext cx="1441450" cy="1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3175" y="1411288"/>
            <a:ext cx="6942138" cy="49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TextBox 1"/>
          <p:cNvSpPr txBox="1"/>
          <p:nvPr/>
        </p:nvSpPr>
        <p:spPr>
          <a:xfrm>
            <a:off x="1273175" y="5545138"/>
            <a:ext cx="2112963" cy="830262"/>
          </a:xfrm>
          <a:prstGeom prst="rect">
            <a:avLst/>
          </a:prstGeom>
          <a:solidFill>
            <a:schemeClr val="accent3"/>
          </a:solidFill>
        </p:spPr>
        <p:txBody>
          <a:bodyPr>
            <a:spAutoFit/>
          </a:bodyPr>
          <a:lstStyle/>
          <a:p>
            <a:pPr algn="l">
              <a:defRPr/>
            </a:pPr>
            <a:r>
              <a:rPr lang="it-IT" sz="1600" dirty="0"/>
              <a:t>Thanks to</a:t>
            </a:r>
          </a:p>
          <a:p>
            <a:pPr algn="l">
              <a:defRPr/>
            </a:pPr>
            <a:r>
              <a:rPr lang="it-IT" sz="1600" dirty="0"/>
              <a:t>F. Wittgenstein</a:t>
            </a:r>
          </a:p>
          <a:p>
            <a:pPr algn="l">
              <a:defRPr/>
            </a:pPr>
            <a:endParaRPr lang="it-IT" sz="1600" dirty="0"/>
          </a:p>
        </p:txBody>
      </p:sp>
      <p:sp>
        <p:nvSpPr>
          <p:cNvPr id="20484" name="Text Box 5"/>
          <p:cNvSpPr txBox="1">
            <a:spLocks noChangeArrowheads="1"/>
          </p:cNvSpPr>
          <p:nvPr/>
        </p:nvSpPr>
        <p:spPr bwMode="auto">
          <a:xfrm>
            <a:off x="1319213" y="1481138"/>
            <a:ext cx="3043237" cy="4000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BEBC during the winding</a:t>
            </a:r>
          </a:p>
        </p:txBody>
      </p:sp>
      <p:pic>
        <p:nvPicPr>
          <p:cNvPr id="20485" name="Picture 5" descr="François Wittgenste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3663" y="5538788"/>
            <a:ext cx="6667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2238" y="1400175"/>
            <a:ext cx="6294437"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1507" name="Text Box 6"/>
          <p:cNvSpPr txBox="1">
            <a:spLocks noChangeArrowheads="1"/>
          </p:cNvSpPr>
          <p:nvPr/>
        </p:nvSpPr>
        <p:spPr bwMode="auto">
          <a:xfrm>
            <a:off x="2622550" y="5922963"/>
            <a:ext cx="3125788" cy="39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BEBC during the assembly</a:t>
            </a:r>
            <a:endParaRPr lang="en-US" altLang="it-IT" sz="1600">
              <a:solidFill>
                <a:schemeClr val="tx1"/>
              </a:solidFill>
            </a:endParaRPr>
          </a:p>
        </p:txBody>
      </p:sp>
      <p:pic>
        <p:nvPicPr>
          <p:cNvPr id="2253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2313" y="1400175"/>
            <a:ext cx="4794250" cy="498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257028"/>
                                        </p:tgtEl>
                                      </p:cBhvr>
                                    </p:animEffect>
                                    <p:set>
                                      <p:cBhvr>
                                        <p:cTn id="7" dur="1" fill="hold">
                                          <p:stCondLst>
                                            <p:cond delay="499"/>
                                          </p:stCondLst>
                                        </p:cTn>
                                        <p:tgtEl>
                                          <p:spTgt spid="257028"/>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nodeType="clickEffect">
                                  <p:stCondLst>
                                    <p:cond delay="0"/>
                                  </p:stCondLst>
                                  <p:childTnLst>
                                    <p:set>
                                      <p:cBhvr>
                                        <p:cTn id="11" dur="1" fill="hold">
                                          <p:stCondLst>
                                            <p:cond delay="0"/>
                                          </p:stCondLst>
                                        </p:cTn>
                                        <p:tgtEl>
                                          <p:spTgt spid="22533"/>
                                        </p:tgtEl>
                                        <p:attrNameLst>
                                          <p:attrName>style.visibility</p:attrName>
                                        </p:attrNameLst>
                                      </p:cBhvr>
                                      <p:to>
                                        <p:strVal val="visible"/>
                                      </p:to>
                                    </p:set>
                                    <p:animEffect transition="in" filter="wheel(1)">
                                      <p:cBhvr>
                                        <p:cTn id="12" dur="20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1103313" y="1296988"/>
            <a:ext cx="771207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10000"/>
              </a:lnSpc>
              <a:spcBef>
                <a:spcPct val="50000"/>
              </a:spcBef>
              <a:buFontTx/>
              <a:buNone/>
            </a:pPr>
            <a:r>
              <a:rPr lang="en-US" altLang="it-IT" sz="2000">
                <a:solidFill>
                  <a:schemeClr val="tx1"/>
                </a:solidFill>
              </a:rPr>
              <a:t>Forced flow magnets : the LHe  volume dramatically reduced </a:t>
            </a:r>
          </a:p>
        </p:txBody>
      </p:sp>
      <p:pic>
        <p:nvPicPr>
          <p:cNvPr id="2253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8063" y="1768475"/>
            <a:ext cx="5630862" cy="36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2532" name="Picture 6" descr="omeg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6075" y="4122738"/>
            <a:ext cx="1887538" cy="235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l="40581" t="16994" r="10333"/>
          <a:stretch>
            <a:fillRect/>
          </a:stretch>
        </p:blipFill>
        <p:spPr bwMode="auto">
          <a:xfrm>
            <a:off x="6696075" y="1768475"/>
            <a:ext cx="2065338"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253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92213" y="5465763"/>
            <a:ext cx="1174750" cy="1160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2535" name="TextBox 1"/>
          <p:cNvSpPr txBox="1">
            <a:spLocks noChangeArrowheads="1"/>
          </p:cNvSpPr>
          <p:nvPr/>
        </p:nvSpPr>
        <p:spPr bwMode="auto">
          <a:xfrm>
            <a:off x="2366963" y="5538788"/>
            <a:ext cx="19875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it-IT"/>
              <a:t>An idea of M.Morpurgo</a:t>
            </a:r>
          </a:p>
          <a:p>
            <a:pPr eaLnBrk="1" hangingPunct="1"/>
            <a:r>
              <a:rPr lang="it-IT" altLang="it-IT"/>
              <a:t>(CERN)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2" cstate="print">
            <a:lum bright="34000" contrast="-6000"/>
            <a:extLst>
              <a:ext uri="{28A0092B-C50C-407E-A947-70E740481C1C}">
                <a14:useLocalDpi xmlns:a14="http://schemas.microsoft.com/office/drawing/2010/main" val="0"/>
              </a:ext>
            </a:extLst>
          </a:blip>
          <a:srcRect/>
          <a:stretch>
            <a:fillRect/>
          </a:stretch>
        </p:blipFill>
        <p:spPr bwMode="auto">
          <a:xfrm rot="-5400000">
            <a:off x="2237581" y="246857"/>
            <a:ext cx="5038725" cy="723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5"/>
          <p:cNvSpPr txBox="1">
            <a:spLocks noChangeArrowheads="1"/>
          </p:cNvSpPr>
          <p:nvPr/>
        </p:nvSpPr>
        <p:spPr bwMode="auto">
          <a:xfrm>
            <a:off x="1220788" y="5545138"/>
            <a:ext cx="3773487" cy="7016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en-US" altLang="it-IT" sz="2000">
                <a:solidFill>
                  <a:schemeClr val="tx1"/>
                </a:solidFill>
              </a:rPr>
              <a:t>Winding technology in common with power applications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1117160" y="2024942"/>
            <a:ext cx="76200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pPr>
            <a:r>
              <a:rPr lang="en-US" altLang="it-IT" sz="2200" b="0" dirty="0">
                <a:solidFill>
                  <a:schemeClr val="tx1"/>
                </a:solidFill>
                <a:latin typeface="Times" charset="0"/>
                <a:cs typeface="Times New Roman" pitchFamily="18" charset="0"/>
              </a:rPr>
              <a:t> The development of colliding beams demanded for </a:t>
            </a:r>
            <a:r>
              <a:rPr lang="en-US" altLang="it-IT" sz="2200" b="0" dirty="0" err="1">
                <a:solidFill>
                  <a:schemeClr val="tx1"/>
                </a:solidFill>
                <a:latin typeface="Times" charset="0"/>
                <a:cs typeface="Times New Roman" pitchFamily="18" charset="0"/>
              </a:rPr>
              <a:t>solenoidal</a:t>
            </a:r>
            <a:r>
              <a:rPr lang="en-US" altLang="it-IT" sz="2200" b="0" dirty="0">
                <a:solidFill>
                  <a:schemeClr val="tx1"/>
                </a:solidFill>
                <a:latin typeface="Times" charset="0"/>
                <a:cs typeface="Times New Roman" pitchFamily="18" charset="0"/>
              </a:rPr>
              <a:t> magnets (</a:t>
            </a:r>
            <a:r>
              <a:rPr lang="en-US" altLang="it-IT" sz="2200" b="0" dirty="0" err="1">
                <a:solidFill>
                  <a:schemeClr val="tx1"/>
                </a:solidFill>
                <a:latin typeface="Times" charset="0"/>
                <a:cs typeface="Times New Roman" pitchFamily="18" charset="0"/>
              </a:rPr>
              <a:t>axi</a:t>
            </a:r>
            <a:r>
              <a:rPr lang="en-US" altLang="it-IT" sz="2200" b="0" dirty="0">
                <a:solidFill>
                  <a:schemeClr val="tx1"/>
                </a:solidFill>
                <a:latin typeface="Times" charset="0"/>
                <a:cs typeface="Times New Roman" pitchFamily="18" charset="0"/>
              </a:rPr>
              <a:t>-symmetric field) transparent to radiation (calorimeters placed outside). </a:t>
            </a:r>
          </a:p>
          <a:p>
            <a:pPr algn="just" eaLnBrk="1" hangingPunct="1">
              <a:spcBef>
                <a:spcPct val="50000"/>
              </a:spcBef>
            </a:pPr>
            <a:r>
              <a:rPr lang="en-US" altLang="it-IT" sz="2200" b="0" dirty="0">
                <a:solidFill>
                  <a:schemeClr val="tx1"/>
                </a:solidFill>
                <a:latin typeface="Times" charset="0"/>
                <a:cs typeface="Times New Roman" pitchFamily="18" charset="0"/>
              </a:rPr>
              <a:t> It was realized that a powerful cooling system was useless for dc magnets, provided that a good stability is guaranteed and the disturbances of mechanical nature limited. </a:t>
            </a:r>
            <a:r>
              <a:rPr lang="en-US" altLang="it-IT" sz="2200" b="0" dirty="0">
                <a:solidFill>
                  <a:schemeClr val="tx1"/>
                </a:solidFill>
                <a:latin typeface="Times" charset="0"/>
                <a:cs typeface="Times New Roman" pitchFamily="18" charset="0"/>
                <a:sym typeface="Wingdings" pitchFamily="2" charset="2"/>
              </a:rPr>
              <a:t> </a:t>
            </a:r>
            <a:r>
              <a:rPr lang="en-US" altLang="it-IT" sz="2200" b="0" dirty="0">
                <a:solidFill>
                  <a:srgbClr val="FF0000"/>
                </a:solidFill>
                <a:latin typeface="Times" charset="0"/>
                <a:cs typeface="Times New Roman" pitchFamily="18" charset="0"/>
              </a:rPr>
              <a:t>The thin high field solenoids.</a:t>
            </a:r>
          </a:p>
          <a:p>
            <a:pPr algn="just" eaLnBrk="1" hangingPunct="1">
              <a:spcBef>
                <a:spcPct val="50000"/>
              </a:spcBef>
            </a:pPr>
            <a:r>
              <a:rPr lang="en-US" altLang="it-IT" sz="2200" b="0" dirty="0">
                <a:solidFill>
                  <a:schemeClr val="tx1"/>
                </a:solidFill>
                <a:latin typeface="Times" charset="0"/>
                <a:cs typeface="Times New Roman" pitchFamily="18" charset="0"/>
              </a:rPr>
              <a:t> The first magnet of this class can be considered </a:t>
            </a:r>
            <a:r>
              <a:rPr lang="en-US" altLang="it-IT" sz="2200" dirty="0">
                <a:solidFill>
                  <a:srgbClr val="FF0000"/>
                </a:solidFill>
                <a:latin typeface="Times" charset="0"/>
                <a:cs typeface="Times New Roman" pitchFamily="18" charset="0"/>
              </a:rPr>
              <a:t>CELLO</a:t>
            </a:r>
            <a:r>
              <a:rPr lang="en-US" altLang="it-IT" sz="2200" b="0" dirty="0">
                <a:solidFill>
                  <a:schemeClr val="tx1"/>
                </a:solidFill>
                <a:latin typeface="Times" charset="0"/>
                <a:cs typeface="Times New Roman" pitchFamily="18" charset="0"/>
              </a:rPr>
              <a:t> , built at </a:t>
            </a:r>
            <a:r>
              <a:rPr lang="en-US" altLang="it-IT" sz="2200" dirty="0" err="1">
                <a:solidFill>
                  <a:schemeClr val="tx1"/>
                </a:solidFill>
                <a:latin typeface="Times" charset="0"/>
                <a:cs typeface="Times New Roman" pitchFamily="18" charset="0"/>
              </a:rPr>
              <a:t>Saclay</a:t>
            </a:r>
            <a:r>
              <a:rPr lang="en-US" altLang="it-IT" sz="2200" dirty="0">
                <a:solidFill>
                  <a:schemeClr val="tx1"/>
                </a:solidFill>
                <a:latin typeface="Times" charset="0"/>
                <a:cs typeface="Times New Roman" pitchFamily="18" charset="0"/>
              </a:rPr>
              <a:t> </a:t>
            </a:r>
            <a:r>
              <a:rPr lang="en-US" altLang="it-IT" sz="2200" b="0" dirty="0">
                <a:solidFill>
                  <a:schemeClr val="tx1"/>
                </a:solidFill>
                <a:latin typeface="Times" charset="0"/>
                <a:cs typeface="Times New Roman" pitchFamily="18" charset="0"/>
              </a:rPr>
              <a:t>for </a:t>
            </a:r>
            <a:r>
              <a:rPr lang="en-US" altLang="it-IT" sz="2200" dirty="0">
                <a:solidFill>
                  <a:schemeClr val="tx1"/>
                </a:solidFill>
                <a:latin typeface="Times" charset="0"/>
                <a:cs typeface="Times New Roman" pitchFamily="18" charset="0"/>
              </a:rPr>
              <a:t>Petra Collider </a:t>
            </a:r>
            <a:r>
              <a:rPr lang="en-US" altLang="it-IT" sz="2200" b="0" dirty="0">
                <a:solidFill>
                  <a:schemeClr val="tx1"/>
                </a:solidFill>
                <a:latin typeface="Times" charset="0"/>
                <a:cs typeface="Times New Roman" pitchFamily="18" charset="0"/>
              </a:rPr>
              <a:t>at DESY. CELLO was wound with an </a:t>
            </a:r>
            <a:r>
              <a:rPr lang="en-US" altLang="it-IT" sz="2200" dirty="0" err="1">
                <a:solidFill>
                  <a:srgbClr val="FF0000"/>
                </a:solidFill>
                <a:latin typeface="Times" charset="0"/>
                <a:cs typeface="Times New Roman" pitchFamily="18" charset="0"/>
              </a:rPr>
              <a:t>aluminium</a:t>
            </a:r>
            <a:r>
              <a:rPr lang="en-US" altLang="it-IT" sz="2200" dirty="0">
                <a:solidFill>
                  <a:srgbClr val="FF0000"/>
                </a:solidFill>
                <a:latin typeface="Times" charset="0"/>
                <a:cs typeface="Times New Roman" pitchFamily="18" charset="0"/>
              </a:rPr>
              <a:t> stabilized conductor</a:t>
            </a:r>
            <a:r>
              <a:rPr lang="en-US" altLang="it-IT" sz="2200" b="0" dirty="0">
                <a:solidFill>
                  <a:schemeClr val="tx1"/>
                </a:solidFill>
                <a:latin typeface="Times" charset="0"/>
                <a:cs typeface="Times New Roman" pitchFamily="18" charset="0"/>
              </a:rPr>
              <a:t>. The cooling was indirect, in the sense that the cooling pipes were connected to the supporting structure, made by </a:t>
            </a:r>
            <a:r>
              <a:rPr lang="en-US" altLang="it-IT" sz="2200" b="0" dirty="0" err="1">
                <a:solidFill>
                  <a:schemeClr val="tx1"/>
                </a:solidFill>
                <a:latin typeface="Times" charset="0"/>
                <a:cs typeface="Times New Roman" pitchFamily="18" charset="0"/>
              </a:rPr>
              <a:t>aluminium</a:t>
            </a:r>
            <a:r>
              <a:rPr lang="en-US" altLang="it-IT" sz="2200" b="0" dirty="0">
                <a:solidFill>
                  <a:schemeClr val="tx1"/>
                </a:solidFill>
                <a:latin typeface="Times" charset="0"/>
                <a:cs typeface="Times New Roman" pitchFamily="18" charset="0"/>
              </a:rPr>
              <a:t> alloy</a:t>
            </a:r>
            <a:r>
              <a:rPr lang="en-US" altLang="it-IT" sz="2200" b="0" dirty="0">
                <a:solidFill>
                  <a:srgbClr val="FF0000"/>
                </a:solidFill>
                <a:latin typeface="Times" charset="0"/>
                <a:cs typeface="Times New Roman" pitchFamily="18" charset="0"/>
              </a:rPr>
              <a:t>.</a:t>
            </a:r>
          </a:p>
        </p:txBody>
      </p:sp>
      <p:sp>
        <p:nvSpPr>
          <p:cNvPr id="3" name="TextBox 2"/>
          <p:cNvSpPr txBox="1"/>
          <p:nvPr/>
        </p:nvSpPr>
        <p:spPr>
          <a:xfrm>
            <a:off x="1519311" y="1350498"/>
            <a:ext cx="6794695" cy="400110"/>
          </a:xfrm>
          <a:prstGeom prst="rect">
            <a:avLst/>
          </a:prstGeom>
          <a:noFill/>
        </p:spPr>
        <p:txBody>
          <a:bodyPr wrap="square" rtlCol="0">
            <a:spAutoFit/>
          </a:bodyPr>
          <a:lstStyle/>
          <a:p>
            <a:r>
              <a:rPr lang="en-US" dirty="0"/>
              <a:t>THE ERA OF ALUMINIUM STABILISED MAGNETS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66092" y="1237957"/>
            <a:ext cx="7216726" cy="461665"/>
          </a:xfrm>
          <a:prstGeom prst="rect">
            <a:avLst/>
          </a:prstGeom>
          <a:noFill/>
        </p:spPr>
        <p:txBody>
          <a:bodyPr wrap="square" rtlCol="0">
            <a:spAutoFit/>
          </a:bodyPr>
          <a:lstStyle/>
          <a:p>
            <a:r>
              <a:rPr lang="en-US" sz="2400" dirty="0"/>
              <a:t>Pure Al </a:t>
            </a:r>
            <a:r>
              <a:rPr lang="en-US" sz="2400" dirty="0" err="1"/>
              <a:t>stabilised</a:t>
            </a:r>
            <a:r>
              <a:rPr lang="en-US" sz="2400" dirty="0"/>
              <a:t> conductors</a:t>
            </a:r>
          </a:p>
        </p:txBody>
      </p:sp>
      <p:sp>
        <p:nvSpPr>
          <p:cNvPr id="4" name="TextBox 3"/>
          <p:cNvSpPr txBox="1"/>
          <p:nvPr/>
        </p:nvSpPr>
        <p:spPr>
          <a:xfrm>
            <a:off x="1280161" y="1786598"/>
            <a:ext cx="7244862" cy="1938992"/>
          </a:xfrm>
          <a:prstGeom prst="rect">
            <a:avLst/>
          </a:prstGeom>
          <a:noFill/>
        </p:spPr>
        <p:txBody>
          <a:bodyPr wrap="square" rtlCol="0">
            <a:spAutoFit/>
          </a:bodyPr>
          <a:lstStyle/>
          <a:p>
            <a:pPr algn="just"/>
            <a:r>
              <a:rPr lang="en-US" dirty="0"/>
              <a:t>The idea of using of pure Al directly embedded in the conductors is supported by two main reason.</a:t>
            </a:r>
          </a:p>
          <a:p>
            <a:pPr algn="just"/>
            <a:endParaRPr lang="en-US" dirty="0"/>
          </a:p>
          <a:p>
            <a:pPr marL="457200" indent="-457200" algn="just">
              <a:buAutoNum type="arabicParenR"/>
            </a:pPr>
            <a:r>
              <a:rPr lang="en-US" dirty="0"/>
              <a:t>Good conductor with low mass density (a factor 3 </a:t>
            </a:r>
            <a:r>
              <a:rPr lang="en-US" dirty="0" err="1"/>
              <a:t>wrt</a:t>
            </a:r>
            <a:r>
              <a:rPr lang="en-US" dirty="0"/>
              <a:t> copper)</a:t>
            </a:r>
          </a:p>
          <a:p>
            <a:pPr marL="457200" indent="-457200" algn="just">
              <a:buAutoNum type="arabicParenR"/>
            </a:pPr>
            <a:r>
              <a:rPr lang="en-US" dirty="0"/>
              <a:t>Higher Minimum Quench Energy </a:t>
            </a:r>
            <a:r>
              <a:rPr lang="en-US" dirty="0" err="1"/>
              <a:t>wrt</a:t>
            </a:r>
            <a:r>
              <a:rPr lang="en-US" dirty="0"/>
              <a:t> copper    </a:t>
            </a:r>
          </a:p>
        </p:txBody>
      </p:sp>
      <mc:AlternateContent xmlns:mc="http://schemas.openxmlformats.org/markup-compatibility/2006" xmlns:a14="http://schemas.microsoft.com/office/drawing/2010/main">
        <mc:Choice Requires="a14">
          <p:sp>
            <p:nvSpPr>
              <p:cNvPr id="6" name="Object 5"/>
              <p:cNvSpPr txBox="1"/>
              <p:nvPr/>
            </p:nvSpPr>
            <p:spPr bwMode="auto">
              <a:xfrm>
                <a:off x="1644650" y="3784600"/>
                <a:ext cx="5891213" cy="18351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m:rPr>
                          <m:nor/>
                        </m:rPr>
                        <a:rPr lang="en-GB" i="0" smtClean="0">
                          <a:solidFill>
                            <a:srgbClr val="000000"/>
                          </a:solidFill>
                          <a:latin typeface="Cambria Math" panose="02040503050406030204" pitchFamily="18" charset="0"/>
                        </a:rPr>
                        <m:t>Minimum</m:t>
                      </m:r>
                      <m:r>
                        <m:rPr>
                          <m:nor/>
                        </m:rPr>
                        <a:rPr lang="en-GB" i="0" smtClean="0">
                          <a:solidFill>
                            <a:srgbClr val="000000"/>
                          </a:solidFill>
                          <a:latin typeface="Cambria Math" panose="02040503050406030204" pitchFamily="18" charset="0"/>
                        </a:rPr>
                        <m:t> </m:t>
                      </m:r>
                      <m:r>
                        <m:rPr>
                          <m:nor/>
                        </m:rPr>
                        <a:rPr lang="en-GB" i="0" smtClean="0">
                          <a:solidFill>
                            <a:srgbClr val="000000"/>
                          </a:solidFill>
                          <a:latin typeface="Cambria Math" panose="02040503050406030204" pitchFamily="18" charset="0"/>
                        </a:rPr>
                        <m:t>Propagation</m:t>
                      </m:r>
                      <m:r>
                        <m:rPr>
                          <m:nor/>
                        </m:rPr>
                        <a:rPr lang="en-GB" i="0" smtClean="0">
                          <a:solidFill>
                            <a:srgbClr val="000000"/>
                          </a:solidFill>
                          <a:latin typeface="Cambria Math" panose="02040503050406030204" pitchFamily="18" charset="0"/>
                        </a:rPr>
                        <m:t> </m:t>
                      </m:r>
                      <m:r>
                        <m:rPr>
                          <m:nor/>
                        </m:rPr>
                        <a:rPr lang="en-GB" i="0" smtClean="0">
                          <a:solidFill>
                            <a:srgbClr val="000000"/>
                          </a:solidFill>
                          <a:latin typeface="Cambria Math" panose="02040503050406030204" pitchFamily="18" charset="0"/>
                        </a:rPr>
                        <m:t>Zone</m:t>
                      </m:r>
                      <m:r>
                        <m:rPr>
                          <m:nor/>
                        </m:rPr>
                        <a:rPr lang="en-GB" i="0" smtClean="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0">
                              <a:solidFill>
                                <a:srgbClr val="000000"/>
                              </a:solidFill>
                              <a:latin typeface="Cambria Math" panose="02040503050406030204" pitchFamily="18" charset="0"/>
                            </a:rPr>
                            <m:t>1</m:t>
                          </m:r>
                        </m:num>
                        <m:den>
                          <m:r>
                            <a:rPr lang="en-GB" i="1">
                              <a:solidFill>
                                <a:srgbClr val="000000"/>
                              </a:solidFill>
                              <a:latin typeface="Cambria Math" panose="02040503050406030204" pitchFamily="18" charset="0"/>
                            </a:rPr>
                            <m:t>𝜌</m:t>
                          </m:r>
                          <m:r>
                            <m:rPr>
                              <m:sty m:val="p"/>
                            </m:rPr>
                            <a:rPr lang="en-GB" i="0">
                              <a:solidFill>
                                <a:srgbClr val="000000"/>
                              </a:solidFill>
                              <a:latin typeface="Cambria Math" panose="02040503050406030204" pitchFamily="18" charset="0"/>
                            </a:rPr>
                            <m:t>J</m:t>
                          </m:r>
                        </m:den>
                      </m:f>
                      <m:rad>
                        <m:radPr>
                          <m:degHide m:val="on"/>
                          <m:ctrlPr>
                            <a:rPr lang="en-GB" i="1">
                              <a:solidFill>
                                <a:srgbClr val="000000"/>
                              </a:solidFill>
                              <a:latin typeface="Cambria Math" panose="02040503050406030204" pitchFamily="18" charset="0"/>
                            </a:rPr>
                          </m:ctrlPr>
                        </m:radPr>
                        <m:deg/>
                        <m:e>
                          <m:r>
                            <a:rPr lang="it-IT" b="0" i="1" smtClean="0">
                              <a:solidFill>
                                <a:srgbClr val="000000"/>
                              </a:solidFill>
                              <a:latin typeface="Cambria Math" panose="02040503050406030204" pitchFamily="18" charset="0"/>
                            </a:rPr>
                            <m:t>𝐾</m:t>
                          </m:r>
                          <m:r>
                            <a:rPr lang="it-IT" b="0" i="0" smtClean="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𝑇</m:t>
                              </m:r>
                            </m:e>
                            <m:sub>
                              <m:r>
                                <a:rPr lang="en-GB" i="1">
                                  <a:solidFill>
                                    <a:srgbClr val="000000"/>
                                  </a:solidFill>
                                  <a:latin typeface="Cambria Math" panose="02040503050406030204" pitchFamily="18" charset="0"/>
                                </a:rPr>
                                <m:t>𝑐</m:t>
                              </m:r>
                            </m:sub>
                          </m:sSub>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𝑇</m:t>
                              </m:r>
                            </m:e>
                            <m:sub>
                              <m:r>
                                <a:rPr lang="en-GB" i="1">
                                  <a:solidFill>
                                    <a:srgbClr val="000000"/>
                                  </a:solidFill>
                                  <a:latin typeface="Cambria Math" panose="02040503050406030204" pitchFamily="18" charset="0"/>
                                </a:rPr>
                                <m:t>𝑏</m:t>
                              </m:r>
                            </m:sub>
                          </m:sSub>
                          <m:r>
                            <a:rPr lang="en-GB" i="1">
                              <a:solidFill>
                                <a:srgbClr val="000000"/>
                              </a:solidFill>
                              <a:latin typeface="Cambria Math" panose="02040503050406030204" pitchFamily="18" charset="0"/>
                            </a:rPr>
                            <m:t>)</m:t>
                          </m:r>
                        </m:e>
                      </m:rad>
                    </m:oMath>
                    <m:oMath xmlns:m="http://schemas.openxmlformats.org/officeDocument/2006/math">
                      <m:r>
                        <m:rPr>
                          <m:nor/>
                        </m:rPr>
                        <a:rPr lang="en-GB" i="0">
                          <a:solidFill>
                            <a:srgbClr val="000000"/>
                          </a:solidFill>
                          <a:latin typeface="Cambria Math" panose="02040503050406030204" pitchFamily="18" charset="0"/>
                        </a:rPr>
                        <m:t>Minimum</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Quench</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Energy</m:t>
                      </m:r>
                      <m:r>
                        <a:rPr lang="en-GB" i="1">
                          <a:solidFill>
                            <a:srgbClr val="000000"/>
                          </a:solidFill>
                          <a:latin typeface="Cambria Math" panose="02040503050406030204" pitchFamily="18" charset="0"/>
                        </a:rPr>
                        <m:t>=</m:t>
                      </m:r>
                      <m:r>
                        <a:rPr lang="en-GB" i="0">
                          <a:solidFill>
                            <a:srgbClr val="000000"/>
                          </a:solidFill>
                          <a:latin typeface="Cambria Math" panose="02040503050406030204" pitchFamily="18" charset="0"/>
                        </a:rPr>
                        <m:t> </m:t>
                      </m:r>
                      <m:nary>
                        <m:naryPr>
                          <m:limLoc m:val="undOvr"/>
                          <m:ctrlPr>
                            <a:rPr lang="en-GB" i="1">
                              <a:solidFill>
                                <a:srgbClr val="000000"/>
                              </a:solidFill>
                              <a:latin typeface="Cambria Math" panose="02040503050406030204" pitchFamily="18" charset="0"/>
                            </a:rPr>
                          </m:ctrlPr>
                        </m:naryPr>
                        <m:sub>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𝑇</m:t>
                              </m:r>
                            </m:e>
                            <m:sub>
                              <m:r>
                                <a:rPr lang="en-GB" i="1">
                                  <a:solidFill>
                                    <a:srgbClr val="000000"/>
                                  </a:solidFill>
                                  <a:latin typeface="Cambria Math" panose="02040503050406030204" pitchFamily="18" charset="0"/>
                                </a:rPr>
                                <m:t>𝑏</m:t>
                              </m:r>
                            </m:sub>
                          </m:sSub>
                        </m:sub>
                        <m:sup>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𝑇</m:t>
                              </m:r>
                            </m:e>
                            <m:sub>
                              <m:r>
                                <a:rPr lang="en-GB" i="1">
                                  <a:solidFill>
                                    <a:srgbClr val="000000"/>
                                  </a:solidFill>
                                  <a:latin typeface="Cambria Math" panose="02040503050406030204" pitchFamily="18" charset="0"/>
                                </a:rPr>
                                <m:t>𝑐</m:t>
                              </m:r>
                            </m:sub>
                          </m:sSub>
                        </m:sup>
                        <m:e>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𝐶</m:t>
                              </m:r>
                            </m:e>
                            <m:sub>
                              <m:r>
                                <a:rPr lang="en-GB" i="1">
                                  <a:solidFill>
                                    <a:srgbClr val="000000"/>
                                  </a:solidFill>
                                  <a:latin typeface="Cambria Math" panose="02040503050406030204" pitchFamily="18" charset="0"/>
                                </a:rPr>
                                <m:t>𝑝</m:t>
                              </m:r>
                            </m:sub>
                          </m:sSub>
                          <m:r>
                            <a:rPr lang="en-GB" i="1">
                              <a:solidFill>
                                <a:srgbClr val="000000"/>
                              </a:solidFill>
                              <a:latin typeface="Cambria Math" panose="02040503050406030204" pitchFamily="18" charset="0"/>
                            </a:rPr>
                            <m:t>𝛾</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dT</m:t>
                          </m:r>
                          <m:r>
                            <m:rPr>
                              <m:nor/>
                            </m:rPr>
                            <a:rPr lang="en-GB" i="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 </m:t>
                          </m:r>
                          <m:r>
                            <m:rPr>
                              <m:nor/>
                            </m:rPr>
                            <a:rPr lang="en-GB" i="0">
                              <a:solidFill>
                                <a:srgbClr val="000000"/>
                              </a:solidFill>
                              <a:latin typeface="Cambria Math" panose="02040503050406030204" pitchFamily="18" charset="0"/>
                            </a:rPr>
                            <m:t>MPZ</m:t>
                          </m:r>
                          <m:r>
                            <m:rPr>
                              <m:nor/>
                            </m:rPr>
                            <a:rPr lang="en-GB" i="0">
                              <a:solidFill>
                                <a:srgbClr val="000000"/>
                              </a:solidFill>
                              <a:latin typeface="Cambria Math" panose="02040503050406030204" pitchFamily="18" charset="0"/>
                            </a:rPr>
                            <m:t> </m:t>
                          </m:r>
                        </m:e>
                      </m:nary>
                    </m:oMath>
                  </m:oMathPara>
                </a14:m>
                <a:endParaRPr lang="en-GB" dirty="0"/>
              </a:p>
            </p:txBody>
          </p:sp>
        </mc:Choice>
        <mc:Fallback xmlns="">
          <p:sp>
            <p:nvSpPr>
              <p:cNvPr id="6" name="Object 5"/>
              <p:cNvSpPr txBox="1">
                <a:spLocks noRot="1" noChangeAspect="1" noMove="1" noResize="1" noEditPoints="1" noAdjustHandles="1" noChangeArrowheads="1" noChangeShapeType="1" noTextEdit="1"/>
              </p:cNvSpPr>
              <p:nvPr/>
            </p:nvSpPr>
            <p:spPr bwMode="auto">
              <a:xfrm>
                <a:off x="1644650" y="3784600"/>
                <a:ext cx="5891213" cy="1835150"/>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1209821" y="5683348"/>
            <a:ext cx="7638757" cy="769441"/>
          </a:xfrm>
          <a:prstGeom prst="rect">
            <a:avLst/>
          </a:prstGeom>
          <a:noFill/>
        </p:spPr>
        <p:txBody>
          <a:bodyPr wrap="square" rtlCol="0">
            <a:spAutoFit/>
          </a:bodyPr>
          <a:lstStyle/>
          <a:p>
            <a:pPr algn="just"/>
            <a:r>
              <a:rPr lang="en-US" sz="2200" dirty="0"/>
              <a:t>Drawback: the pure Al is a very soft material </a:t>
            </a:r>
            <a:r>
              <a:rPr lang="el-GR" sz="2200" dirty="0"/>
              <a:t>σ</a:t>
            </a:r>
            <a:r>
              <a:rPr lang="it-IT" sz="2200" baseline="-25000" dirty="0"/>
              <a:t>yield </a:t>
            </a:r>
            <a:r>
              <a:rPr lang="it-IT" sz="2200" dirty="0"/>
              <a:t>~20 MPa</a:t>
            </a:r>
            <a:r>
              <a:rPr lang="en-US" sz="2200" dirty="0"/>
              <a:t>.</a:t>
            </a:r>
          </a:p>
          <a:p>
            <a:pPr algn="just"/>
            <a:r>
              <a:rPr lang="en-US" sz="2200" dirty="0"/>
              <a:t> We need additional mechanical supporting material</a:t>
            </a:r>
            <a:endParaRPr lang="it-IT" sz="2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6"/>
          <p:cNvSpPr txBox="1">
            <a:spLocks noChangeArrowheads="1"/>
          </p:cNvSpPr>
          <p:nvPr/>
        </p:nvSpPr>
        <p:spPr bwMode="auto">
          <a:xfrm>
            <a:off x="1049337" y="1136650"/>
            <a:ext cx="7025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800" dirty="0">
                <a:solidFill>
                  <a:schemeClr val="tx1"/>
                </a:solidFill>
              </a:rPr>
              <a:t>CELLO (1978) – </a:t>
            </a:r>
            <a:r>
              <a:rPr lang="en-GB" altLang="it-IT" sz="1700" dirty="0">
                <a:solidFill>
                  <a:schemeClr val="tx1"/>
                </a:solidFill>
              </a:rPr>
              <a:t>Indirect cooling  – Pure Al-stabilised conductor</a:t>
            </a:r>
          </a:p>
        </p:txBody>
      </p:sp>
      <p:grpSp>
        <p:nvGrpSpPr>
          <p:cNvPr id="25603" name="Group 9"/>
          <p:cNvGrpSpPr>
            <a:grpSpLocks/>
          </p:cNvGrpSpPr>
          <p:nvPr/>
        </p:nvGrpSpPr>
        <p:grpSpPr bwMode="auto">
          <a:xfrm>
            <a:off x="5514975" y="1566863"/>
            <a:ext cx="3303588" cy="2624137"/>
            <a:chOff x="1859" y="346"/>
            <a:chExt cx="2835" cy="2409"/>
          </a:xfrm>
        </p:grpSpPr>
        <p:sp>
          <p:nvSpPr>
            <p:cNvPr id="25644" name="Rectangle 10" descr="Large grid"/>
            <p:cNvSpPr>
              <a:spLocks noChangeArrowheads="1"/>
            </p:cNvSpPr>
            <p:nvPr/>
          </p:nvSpPr>
          <p:spPr bwMode="auto">
            <a:xfrm>
              <a:off x="1859" y="674"/>
              <a:ext cx="2835" cy="656"/>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45" name="Rectangle 11" descr="Dark downward diagonal"/>
            <p:cNvSpPr>
              <a:spLocks noChangeArrowheads="1"/>
            </p:cNvSpPr>
            <p:nvPr/>
          </p:nvSpPr>
          <p:spPr bwMode="auto">
            <a:xfrm>
              <a:off x="1859" y="1330"/>
              <a:ext cx="2835" cy="65"/>
            </a:xfrm>
            <a:prstGeom prst="rect">
              <a:avLst/>
            </a:prstGeom>
            <a:pattFill prst="dkDnDiag">
              <a:fgClr>
                <a:schemeClr val="tx2"/>
              </a:fgClr>
              <a:bgClr>
                <a:schemeClr val="bg1"/>
              </a:bgClr>
            </a:patt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46" name="Rectangle 12"/>
            <p:cNvSpPr>
              <a:spLocks noChangeArrowheads="1"/>
            </p:cNvSpPr>
            <p:nvPr/>
          </p:nvSpPr>
          <p:spPr bwMode="auto">
            <a:xfrm>
              <a:off x="2213" y="346"/>
              <a:ext cx="355" cy="328"/>
            </a:xfrm>
            <a:prstGeom prst="rect">
              <a:avLst/>
            </a:prstGeom>
            <a:solidFill>
              <a:srgbClr val="808080"/>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47" name="Rectangle 13"/>
            <p:cNvSpPr>
              <a:spLocks noChangeArrowheads="1"/>
            </p:cNvSpPr>
            <p:nvPr/>
          </p:nvSpPr>
          <p:spPr bwMode="auto">
            <a:xfrm>
              <a:off x="3963" y="346"/>
              <a:ext cx="355" cy="328"/>
            </a:xfrm>
            <a:prstGeom prst="rect">
              <a:avLst/>
            </a:prstGeom>
            <a:solidFill>
              <a:srgbClr val="808080"/>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48" name="Rectangle 14" descr="Narrow horizontal"/>
            <p:cNvSpPr>
              <a:spLocks noChangeArrowheads="1"/>
            </p:cNvSpPr>
            <p:nvPr/>
          </p:nvSpPr>
          <p:spPr bwMode="auto">
            <a:xfrm>
              <a:off x="1859" y="1111"/>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49" name="Rectangle 15" descr="Narrow horizontal"/>
            <p:cNvSpPr>
              <a:spLocks noChangeArrowheads="1"/>
            </p:cNvSpPr>
            <p:nvPr/>
          </p:nvSpPr>
          <p:spPr bwMode="auto">
            <a:xfrm>
              <a:off x="2511" y="1111"/>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0" name="Rectangle 16" descr="Narrow horizontal"/>
            <p:cNvSpPr>
              <a:spLocks noChangeArrowheads="1"/>
            </p:cNvSpPr>
            <p:nvPr/>
          </p:nvSpPr>
          <p:spPr bwMode="auto">
            <a:xfrm>
              <a:off x="3163" y="1111"/>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1" name="Rectangle 17" descr="Narrow horizontal"/>
            <p:cNvSpPr>
              <a:spLocks noChangeArrowheads="1"/>
            </p:cNvSpPr>
            <p:nvPr/>
          </p:nvSpPr>
          <p:spPr bwMode="auto">
            <a:xfrm>
              <a:off x="3816" y="1111"/>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2" name="Rectangle 18" descr="Narrow horizontal"/>
            <p:cNvSpPr>
              <a:spLocks noChangeArrowheads="1"/>
            </p:cNvSpPr>
            <p:nvPr/>
          </p:nvSpPr>
          <p:spPr bwMode="auto">
            <a:xfrm>
              <a:off x="1859" y="884"/>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3" name="Rectangle 19" descr="Narrow horizontal"/>
            <p:cNvSpPr>
              <a:spLocks noChangeArrowheads="1"/>
            </p:cNvSpPr>
            <p:nvPr/>
          </p:nvSpPr>
          <p:spPr bwMode="auto">
            <a:xfrm>
              <a:off x="1859" y="686"/>
              <a:ext cx="652" cy="198"/>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4" name="Rectangle 20" descr="Narrow horizontal"/>
            <p:cNvSpPr>
              <a:spLocks noChangeArrowheads="1"/>
            </p:cNvSpPr>
            <p:nvPr/>
          </p:nvSpPr>
          <p:spPr bwMode="auto">
            <a:xfrm>
              <a:off x="2511" y="686"/>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5" name="Rectangle 21" descr="Narrow horizontal"/>
            <p:cNvSpPr>
              <a:spLocks noChangeArrowheads="1"/>
            </p:cNvSpPr>
            <p:nvPr/>
          </p:nvSpPr>
          <p:spPr bwMode="auto">
            <a:xfrm>
              <a:off x="2511" y="884"/>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6" name="Rectangle 22" descr="Narrow horizontal"/>
            <p:cNvSpPr>
              <a:spLocks noChangeArrowheads="1"/>
            </p:cNvSpPr>
            <p:nvPr/>
          </p:nvSpPr>
          <p:spPr bwMode="auto">
            <a:xfrm>
              <a:off x="3163" y="686"/>
              <a:ext cx="652" cy="198"/>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7" name="Rectangle 23" descr="Narrow horizontal"/>
            <p:cNvSpPr>
              <a:spLocks noChangeArrowheads="1"/>
            </p:cNvSpPr>
            <p:nvPr/>
          </p:nvSpPr>
          <p:spPr bwMode="auto">
            <a:xfrm>
              <a:off x="3163" y="884"/>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8" name="Rectangle 24" descr="Narrow horizontal"/>
            <p:cNvSpPr>
              <a:spLocks noChangeArrowheads="1"/>
            </p:cNvSpPr>
            <p:nvPr/>
          </p:nvSpPr>
          <p:spPr bwMode="auto">
            <a:xfrm>
              <a:off x="3816" y="884"/>
              <a:ext cx="652"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59" name="Rectangle 25" descr="Narrow horizontal"/>
            <p:cNvSpPr>
              <a:spLocks noChangeArrowheads="1"/>
            </p:cNvSpPr>
            <p:nvPr/>
          </p:nvSpPr>
          <p:spPr bwMode="auto">
            <a:xfrm>
              <a:off x="3816" y="686"/>
              <a:ext cx="652" cy="198"/>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60" name="Rectangle 26" descr="Narrow horizontal"/>
            <p:cNvSpPr>
              <a:spLocks noChangeArrowheads="1"/>
            </p:cNvSpPr>
            <p:nvPr/>
          </p:nvSpPr>
          <p:spPr bwMode="auto">
            <a:xfrm>
              <a:off x="4468" y="1111"/>
              <a:ext cx="226"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61" name="Rectangle 27" descr="Narrow horizontal"/>
            <p:cNvSpPr>
              <a:spLocks noChangeArrowheads="1"/>
            </p:cNvSpPr>
            <p:nvPr/>
          </p:nvSpPr>
          <p:spPr bwMode="auto">
            <a:xfrm>
              <a:off x="4468" y="884"/>
              <a:ext cx="226" cy="227"/>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62" name="Rectangle 28" descr="Narrow horizontal"/>
            <p:cNvSpPr>
              <a:spLocks noChangeArrowheads="1"/>
            </p:cNvSpPr>
            <p:nvPr/>
          </p:nvSpPr>
          <p:spPr bwMode="auto">
            <a:xfrm>
              <a:off x="4468" y="686"/>
              <a:ext cx="226" cy="198"/>
            </a:xfrm>
            <a:prstGeom prst="rect">
              <a:avLst/>
            </a:prstGeom>
            <a:pattFill prst="narHorz">
              <a:fgClr>
                <a:srgbClr val="80808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nvGrpSpPr>
            <p:cNvPr id="25663" name="Group 29"/>
            <p:cNvGrpSpPr>
              <a:grpSpLocks/>
            </p:cNvGrpSpPr>
            <p:nvPr/>
          </p:nvGrpSpPr>
          <p:grpSpPr bwMode="auto">
            <a:xfrm>
              <a:off x="1859" y="1395"/>
              <a:ext cx="2835" cy="1247"/>
              <a:chOff x="1859" y="1395"/>
              <a:chExt cx="2723" cy="1247"/>
            </a:xfrm>
          </p:grpSpPr>
          <p:grpSp>
            <p:nvGrpSpPr>
              <p:cNvPr id="25667" name="Group 30"/>
              <p:cNvGrpSpPr>
                <a:grpSpLocks/>
              </p:cNvGrpSpPr>
              <p:nvPr/>
            </p:nvGrpSpPr>
            <p:grpSpPr bwMode="auto">
              <a:xfrm>
                <a:off x="1859" y="1395"/>
                <a:ext cx="341" cy="1247"/>
                <a:chOff x="1973" y="799"/>
                <a:chExt cx="709" cy="3147"/>
              </a:xfrm>
            </p:grpSpPr>
            <p:sp>
              <p:nvSpPr>
                <p:cNvPr id="25689" name="Rectangle 31"/>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90" name="Rectangle 32"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68" name="Group 33"/>
              <p:cNvGrpSpPr>
                <a:grpSpLocks/>
              </p:cNvGrpSpPr>
              <p:nvPr/>
            </p:nvGrpSpPr>
            <p:grpSpPr bwMode="auto">
              <a:xfrm>
                <a:off x="2200" y="1395"/>
                <a:ext cx="341" cy="1247"/>
                <a:chOff x="1973" y="799"/>
                <a:chExt cx="709" cy="3147"/>
              </a:xfrm>
            </p:grpSpPr>
            <p:sp>
              <p:nvSpPr>
                <p:cNvPr id="25687" name="Rectangle 34"/>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88" name="Rectangle 35"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69" name="Group 36"/>
              <p:cNvGrpSpPr>
                <a:grpSpLocks/>
              </p:cNvGrpSpPr>
              <p:nvPr/>
            </p:nvGrpSpPr>
            <p:grpSpPr bwMode="auto">
              <a:xfrm>
                <a:off x="2540" y="1395"/>
                <a:ext cx="341" cy="1247"/>
                <a:chOff x="1973" y="799"/>
                <a:chExt cx="709" cy="3147"/>
              </a:xfrm>
            </p:grpSpPr>
            <p:sp>
              <p:nvSpPr>
                <p:cNvPr id="25685" name="Rectangle 37"/>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86" name="Rectangle 38"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70" name="Group 39"/>
              <p:cNvGrpSpPr>
                <a:grpSpLocks/>
              </p:cNvGrpSpPr>
              <p:nvPr/>
            </p:nvGrpSpPr>
            <p:grpSpPr bwMode="auto">
              <a:xfrm>
                <a:off x="2880" y="1395"/>
                <a:ext cx="341" cy="1247"/>
                <a:chOff x="1973" y="799"/>
                <a:chExt cx="709" cy="3147"/>
              </a:xfrm>
            </p:grpSpPr>
            <p:sp>
              <p:nvSpPr>
                <p:cNvPr id="25683" name="Rectangle 40"/>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84" name="Rectangle 41"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71" name="Group 42"/>
              <p:cNvGrpSpPr>
                <a:grpSpLocks/>
              </p:cNvGrpSpPr>
              <p:nvPr/>
            </p:nvGrpSpPr>
            <p:grpSpPr bwMode="auto">
              <a:xfrm>
                <a:off x="3220" y="1395"/>
                <a:ext cx="341" cy="1247"/>
                <a:chOff x="1973" y="799"/>
                <a:chExt cx="709" cy="3147"/>
              </a:xfrm>
            </p:grpSpPr>
            <p:sp>
              <p:nvSpPr>
                <p:cNvPr id="25681" name="Rectangle 43"/>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82" name="Rectangle 44"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72" name="Group 45"/>
              <p:cNvGrpSpPr>
                <a:grpSpLocks/>
              </p:cNvGrpSpPr>
              <p:nvPr/>
            </p:nvGrpSpPr>
            <p:grpSpPr bwMode="auto">
              <a:xfrm>
                <a:off x="3560" y="1395"/>
                <a:ext cx="341" cy="1247"/>
                <a:chOff x="1973" y="799"/>
                <a:chExt cx="709" cy="3147"/>
              </a:xfrm>
            </p:grpSpPr>
            <p:sp>
              <p:nvSpPr>
                <p:cNvPr id="25679" name="Rectangle 46"/>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80" name="Rectangle 47"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73" name="Group 48"/>
              <p:cNvGrpSpPr>
                <a:grpSpLocks/>
              </p:cNvGrpSpPr>
              <p:nvPr/>
            </p:nvGrpSpPr>
            <p:grpSpPr bwMode="auto">
              <a:xfrm>
                <a:off x="3901" y="1395"/>
                <a:ext cx="341" cy="1247"/>
                <a:chOff x="1973" y="799"/>
                <a:chExt cx="709" cy="3147"/>
              </a:xfrm>
            </p:grpSpPr>
            <p:sp>
              <p:nvSpPr>
                <p:cNvPr id="25677" name="Rectangle 49"/>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78" name="Rectangle 50"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5674" name="Group 51"/>
              <p:cNvGrpSpPr>
                <a:grpSpLocks/>
              </p:cNvGrpSpPr>
              <p:nvPr/>
            </p:nvGrpSpPr>
            <p:grpSpPr bwMode="auto">
              <a:xfrm>
                <a:off x="4241" y="1395"/>
                <a:ext cx="341" cy="1247"/>
                <a:chOff x="1973" y="799"/>
                <a:chExt cx="709" cy="3147"/>
              </a:xfrm>
            </p:grpSpPr>
            <p:sp>
              <p:nvSpPr>
                <p:cNvPr id="25675" name="Rectangle 52"/>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76" name="Rectangle 53" descr="Sphere"/>
                <p:cNvSpPr>
                  <a:spLocks noChangeArrowheads="1"/>
                </p:cNvSpPr>
                <p:nvPr/>
              </p:nvSpPr>
              <p:spPr bwMode="auto">
                <a:xfrm>
                  <a:off x="1973" y="799"/>
                  <a:ext cx="709" cy="42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sp>
          <p:nvSpPr>
            <p:cNvPr id="25664" name="Rectangle 54"/>
            <p:cNvSpPr>
              <a:spLocks noChangeArrowheads="1"/>
            </p:cNvSpPr>
            <p:nvPr/>
          </p:nvSpPr>
          <p:spPr bwMode="auto">
            <a:xfrm>
              <a:off x="1859" y="2642"/>
              <a:ext cx="2835" cy="113"/>
            </a:xfrm>
            <a:prstGeom prst="rect">
              <a:avLst/>
            </a:prstGeom>
            <a:solidFill>
              <a:srgbClr val="808080"/>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65" name="Rectangle 55"/>
            <p:cNvSpPr>
              <a:spLocks noChangeArrowheads="1"/>
            </p:cNvSpPr>
            <p:nvPr/>
          </p:nvSpPr>
          <p:spPr bwMode="auto">
            <a:xfrm>
              <a:off x="2285" y="402"/>
              <a:ext cx="226" cy="199"/>
            </a:xfrm>
            <a:prstGeom prst="rect">
              <a:avLst/>
            </a:prstGeom>
            <a:solidFill>
              <a:srgbClr val="EAEAEA"/>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66" name="Rectangle 56"/>
            <p:cNvSpPr>
              <a:spLocks noChangeArrowheads="1"/>
            </p:cNvSpPr>
            <p:nvPr/>
          </p:nvSpPr>
          <p:spPr bwMode="auto">
            <a:xfrm>
              <a:off x="4014" y="402"/>
              <a:ext cx="255" cy="199"/>
            </a:xfrm>
            <a:prstGeom prst="rect">
              <a:avLst/>
            </a:prstGeom>
            <a:solidFill>
              <a:srgbClr val="EAEAEA"/>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sp>
        <p:nvSpPr>
          <p:cNvPr id="25604" name="Text Box 57"/>
          <p:cNvSpPr txBox="1">
            <a:spLocks noChangeArrowheads="1"/>
          </p:cNvSpPr>
          <p:nvPr/>
        </p:nvSpPr>
        <p:spPr bwMode="auto">
          <a:xfrm>
            <a:off x="3471863" y="1690688"/>
            <a:ext cx="1635125" cy="336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600" b="0">
                <a:solidFill>
                  <a:schemeClr val="tx1"/>
                </a:solidFill>
              </a:rPr>
              <a:t>Indirect coooling</a:t>
            </a:r>
          </a:p>
        </p:txBody>
      </p:sp>
      <p:sp>
        <p:nvSpPr>
          <p:cNvPr id="25605" name="Text Box 58"/>
          <p:cNvSpPr txBox="1">
            <a:spLocks noChangeArrowheads="1"/>
          </p:cNvSpPr>
          <p:nvPr/>
        </p:nvSpPr>
        <p:spPr bwMode="auto">
          <a:xfrm>
            <a:off x="3467100" y="2322513"/>
            <a:ext cx="1593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400" b="0">
                <a:solidFill>
                  <a:schemeClr val="tx1"/>
                </a:solidFill>
              </a:rPr>
              <a:t>External support </a:t>
            </a:r>
          </a:p>
        </p:txBody>
      </p:sp>
      <p:sp>
        <p:nvSpPr>
          <p:cNvPr id="25606" name="Text Box 59"/>
          <p:cNvSpPr txBox="1">
            <a:spLocks noChangeArrowheads="1"/>
          </p:cNvSpPr>
          <p:nvPr/>
        </p:nvSpPr>
        <p:spPr bwMode="auto">
          <a:xfrm>
            <a:off x="3571875" y="3024188"/>
            <a:ext cx="1425575" cy="517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400" b="0">
                <a:solidFill>
                  <a:schemeClr val="tx1"/>
                </a:solidFill>
              </a:rPr>
              <a:t>Al-stabilised conductor</a:t>
            </a:r>
          </a:p>
        </p:txBody>
      </p:sp>
      <p:sp>
        <p:nvSpPr>
          <p:cNvPr id="25607" name="Text Box 60"/>
          <p:cNvSpPr txBox="1">
            <a:spLocks noChangeArrowheads="1"/>
          </p:cNvSpPr>
          <p:nvPr/>
        </p:nvSpPr>
        <p:spPr bwMode="auto">
          <a:xfrm>
            <a:off x="4011613" y="3905250"/>
            <a:ext cx="989012"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400" b="0">
                <a:solidFill>
                  <a:schemeClr val="tx1"/>
                </a:solidFill>
              </a:rPr>
              <a:t>Mandrel</a:t>
            </a:r>
          </a:p>
        </p:txBody>
      </p:sp>
      <p:sp>
        <p:nvSpPr>
          <p:cNvPr id="25608" name="Line 61"/>
          <p:cNvSpPr>
            <a:spLocks noChangeShapeType="1"/>
          </p:cNvSpPr>
          <p:nvPr/>
        </p:nvSpPr>
        <p:spPr bwMode="auto">
          <a:xfrm>
            <a:off x="4975225" y="4016375"/>
            <a:ext cx="596900" cy="9683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5609" name="Line 62"/>
          <p:cNvSpPr>
            <a:spLocks noChangeShapeType="1"/>
          </p:cNvSpPr>
          <p:nvPr/>
        </p:nvSpPr>
        <p:spPr bwMode="auto">
          <a:xfrm flipV="1">
            <a:off x="4995863" y="2314575"/>
            <a:ext cx="571500" cy="8096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5610" name="Line 63"/>
          <p:cNvSpPr>
            <a:spLocks noChangeShapeType="1"/>
          </p:cNvSpPr>
          <p:nvPr/>
        </p:nvSpPr>
        <p:spPr bwMode="auto">
          <a:xfrm flipV="1">
            <a:off x="5048250" y="1681163"/>
            <a:ext cx="809625" cy="31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5611" name="Line 64"/>
          <p:cNvSpPr>
            <a:spLocks noChangeShapeType="1"/>
          </p:cNvSpPr>
          <p:nvPr/>
        </p:nvSpPr>
        <p:spPr bwMode="auto">
          <a:xfrm flipV="1">
            <a:off x="5018088" y="3189288"/>
            <a:ext cx="612775" cy="9366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5612" name="Text Box 65"/>
          <p:cNvSpPr txBox="1">
            <a:spLocks noChangeArrowheads="1"/>
          </p:cNvSpPr>
          <p:nvPr/>
        </p:nvSpPr>
        <p:spPr bwMode="auto">
          <a:xfrm>
            <a:off x="1023938" y="2857500"/>
            <a:ext cx="2001837" cy="915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800" b="0">
                <a:solidFill>
                  <a:schemeClr val="tx1"/>
                </a:solidFill>
              </a:rPr>
              <a:t>Monolithic wire soft soldered to Al-pure stabiliser</a:t>
            </a:r>
          </a:p>
        </p:txBody>
      </p:sp>
      <p:sp>
        <p:nvSpPr>
          <p:cNvPr id="25613" name="AutoShape 66"/>
          <p:cNvSpPr>
            <a:spLocks noChangeArrowheads="1"/>
          </p:cNvSpPr>
          <p:nvPr/>
        </p:nvSpPr>
        <p:spPr bwMode="auto">
          <a:xfrm>
            <a:off x="3008313" y="3217863"/>
            <a:ext cx="604837" cy="125412"/>
          </a:xfrm>
          <a:prstGeom prst="leftArrow">
            <a:avLst>
              <a:gd name="adj1" fmla="val 50000"/>
              <a:gd name="adj2" fmla="val 120570"/>
            </a:avLst>
          </a:prstGeom>
          <a:solidFill>
            <a:schemeClr val="tx1"/>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5614" name="Text Box 67"/>
          <p:cNvSpPr txBox="1">
            <a:spLocks noChangeArrowheads="1"/>
          </p:cNvSpPr>
          <p:nvPr/>
        </p:nvSpPr>
        <p:spPr bwMode="auto">
          <a:xfrm>
            <a:off x="1049338" y="1626418"/>
            <a:ext cx="2130425"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2400">
                <a:solidFill>
                  <a:schemeClr val="tx1"/>
                </a:solidFill>
              </a:rPr>
              <a:t>Basic ideas</a:t>
            </a:r>
          </a:p>
        </p:txBody>
      </p:sp>
      <p:graphicFrame>
        <p:nvGraphicFramePr>
          <p:cNvPr id="181362" name="Group 114"/>
          <p:cNvGraphicFramePr>
            <a:graphicFrameLocks noGrp="1"/>
          </p:cNvGraphicFramePr>
          <p:nvPr>
            <p:extLst>
              <p:ext uri="{D42A27DB-BD31-4B8C-83A1-F6EECF244321}">
                <p14:modId xmlns:p14="http://schemas.microsoft.com/office/powerpoint/2010/main" val="2148006183"/>
              </p:ext>
            </p:extLst>
          </p:nvPr>
        </p:nvGraphicFramePr>
        <p:xfrm>
          <a:off x="5690050" y="4287838"/>
          <a:ext cx="3130555" cy="2269145"/>
        </p:xfrm>
        <a:graphic>
          <a:graphicData uri="http://schemas.openxmlformats.org/drawingml/2006/table">
            <a:tbl>
              <a:tblPr/>
              <a:tblGrid>
                <a:gridCol w="1044032">
                  <a:extLst>
                    <a:ext uri="{9D8B030D-6E8A-4147-A177-3AD203B41FA5}">
                      <a16:colId xmlns:a16="http://schemas.microsoft.com/office/drawing/2014/main" val="20000"/>
                    </a:ext>
                  </a:extLst>
                </a:gridCol>
                <a:gridCol w="1042490">
                  <a:extLst>
                    <a:ext uri="{9D8B030D-6E8A-4147-A177-3AD203B41FA5}">
                      <a16:colId xmlns:a16="http://schemas.microsoft.com/office/drawing/2014/main" val="20001"/>
                    </a:ext>
                  </a:extLst>
                </a:gridCol>
                <a:gridCol w="1044033">
                  <a:extLst>
                    <a:ext uri="{9D8B030D-6E8A-4147-A177-3AD203B41FA5}">
                      <a16:colId xmlns:a16="http://schemas.microsoft.com/office/drawing/2014/main" val="20002"/>
                    </a:ext>
                  </a:extLst>
                </a:gridCol>
              </a:tblGrid>
              <a:tr h="31836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Parameters</a:t>
                      </a:r>
                      <a:endParaRPr kumimoji="0" lang="en-US" sz="1400" b="1" i="0" u="none" strike="noStrike" cap="none" normalizeH="0" baseline="0" dirty="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958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Field</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1.5</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T</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28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Coil Radius</a:t>
                      </a:r>
                      <a:endParaRPr kumimoji="0" lang="en-US" sz="1400" b="1" i="0" u="none" strike="noStrike" cap="none" normalizeH="0" baseline="0" dirty="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0.85</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958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Length</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3.6</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28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Stored Energy</a:t>
                      </a:r>
                      <a:endParaRPr kumimoji="0" lang="en-US" sz="1400" b="1" i="0" u="none" strike="noStrike" cap="none" normalizeH="0" baseline="0" dirty="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5.1</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MJ</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958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Cold mass</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1</a:t>
                      </a:r>
                      <a:endParaRPr kumimoji="0" lang="en-US" sz="1400" b="1" i="0" u="none" strike="noStrike" cap="none" normalizeH="0" baseline="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t</a:t>
                      </a:r>
                      <a:endParaRPr kumimoji="0" lang="en-US" sz="1400" b="1" i="0" u="none" strike="noStrike" cap="none" normalizeH="0" baseline="0" dirty="0">
                        <a:ln>
                          <a:noFill/>
                        </a:ln>
                        <a:solidFill>
                          <a:srgbClr val="000000"/>
                        </a:solidFill>
                        <a:effectLst/>
                        <a:latin typeface="Times New Roman" pitchFamily="18"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pic>
        <p:nvPicPr>
          <p:cNvPr id="25643" name="Picture 115" descr="3309_Cell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4287838"/>
            <a:ext cx="3089275"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auto">
          <a:xfrm>
            <a:off x="962025" y="1114425"/>
            <a:ext cx="83507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800" dirty="0">
                <a:solidFill>
                  <a:schemeClr val="tx1"/>
                </a:solidFill>
              </a:rPr>
              <a:t>CDF (1984)– First co-extrude conductor – Al-alloy support-  Shrink-fit </a:t>
            </a:r>
          </a:p>
        </p:txBody>
      </p:sp>
      <p:sp>
        <p:nvSpPr>
          <p:cNvPr id="26627" name="Text Box 5"/>
          <p:cNvSpPr txBox="1">
            <a:spLocks noChangeArrowheads="1"/>
          </p:cNvSpPr>
          <p:nvPr/>
        </p:nvSpPr>
        <p:spPr bwMode="auto">
          <a:xfrm>
            <a:off x="4352925" y="1717675"/>
            <a:ext cx="1903413" cy="1190625"/>
          </a:xfrm>
          <a:prstGeom prst="rect">
            <a:avLst/>
          </a:prstGeom>
          <a:solidFill>
            <a:srgbClr val="A4F2F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en-GB" altLang="it-IT" sz="1800">
                <a:solidFill>
                  <a:schemeClr val="tx1"/>
                </a:solidFill>
              </a:rPr>
              <a:t>Cooling pipes directly welded on  Al5083 cylinder</a:t>
            </a:r>
          </a:p>
        </p:txBody>
      </p:sp>
      <p:sp>
        <p:nvSpPr>
          <p:cNvPr id="26628" name="Line 6"/>
          <p:cNvSpPr>
            <a:spLocks noChangeShapeType="1"/>
          </p:cNvSpPr>
          <p:nvPr/>
        </p:nvSpPr>
        <p:spPr bwMode="auto">
          <a:xfrm flipV="1">
            <a:off x="5861050" y="1701800"/>
            <a:ext cx="874713" cy="8731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grpSp>
        <p:nvGrpSpPr>
          <p:cNvPr id="26629" name="Group 7"/>
          <p:cNvGrpSpPr>
            <a:grpSpLocks/>
          </p:cNvGrpSpPr>
          <p:nvPr/>
        </p:nvGrpSpPr>
        <p:grpSpPr bwMode="auto">
          <a:xfrm>
            <a:off x="6530975" y="1581150"/>
            <a:ext cx="2309813" cy="1720850"/>
            <a:chOff x="1973" y="346"/>
            <a:chExt cx="2721" cy="2296"/>
          </a:xfrm>
        </p:grpSpPr>
        <p:sp>
          <p:nvSpPr>
            <p:cNvPr id="26677" name="Rectangle 8"/>
            <p:cNvSpPr>
              <a:spLocks noChangeArrowheads="1"/>
            </p:cNvSpPr>
            <p:nvPr/>
          </p:nvSpPr>
          <p:spPr bwMode="auto">
            <a:xfrm>
              <a:off x="1973" y="657"/>
              <a:ext cx="2721" cy="681"/>
            </a:xfrm>
            <a:prstGeom prst="rect">
              <a:avLst/>
            </a:prstGeom>
            <a:solidFill>
              <a:srgbClr val="808080"/>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78" name="Rectangle 9" descr="Dark downward diagonal"/>
            <p:cNvSpPr>
              <a:spLocks noChangeArrowheads="1"/>
            </p:cNvSpPr>
            <p:nvPr/>
          </p:nvSpPr>
          <p:spPr bwMode="auto">
            <a:xfrm>
              <a:off x="1973" y="1338"/>
              <a:ext cx="2721" cy="28"/>
            </a:xfrm>
            <a:prstGeom prst="rect">
              <a:avLst/>
            </a:prstGeom>
            <a:pattFill prst="dkDnDiag">
              <a:fgClr>
                <a:schemeClr val="tx2"/>
              </a:fgClr>
              <a:bgClr>
                <a:schemeClr val="bg1"/>
              </a:bgClr>
            </a:patt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nvGrpSpPr>
            <p:cNvPr id="26679" name="Group 10"/>
            <p:cNvGrpSpPr>
              <a:grpSpLocks/>
            </p:cNvGrpSpPr>
            <p:nvPr/>
          </p:nvGrpSpPr>
          <p:grpSpPr bwMode="auto">
            <a:xfrm>
              <a:off x="2228" y="346"/>
              <a:ext cx="340" cy="311"/>
              <a:chOff x="2228" y="317"/>
              <a:chExt cx="397" cy="340"/>
            </a:xfrm>
          </p:grpSpPr>
          <p:sp>
            <p:nvSpPr>
              <p:cNvPr id="26711" name="Oval 11"/>
              <p:cNvSpPr>
                <a:spLocks noChangeArrowheads="1"/>
              </p:cNvSpPr>
              <p:nvPr/>
            </p:nvSpPr>
            <p:spPr bwMode="auto">
              <a:xfrm>
                <a:off x="2228" y="317"/>
                <a:ext cx="397" cy="340"/>
              </a:xfrm>
              <a:prstGeom prst="ellipse">
                <a:avLst/>
              </a:prstGeom>
              <a:solidFill>
                <a:srgbClr val="808080"/>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12" name="Oval 12"/>
              <p:cNvSpPr>
                <a:spLocks noChangeArrowheads="1"/>
              </p:cNvSpPr>
              <p:nvPr/>
            </p:nvSpPr>
            <p:spPr bwMode="auto">
              <a:xfrm>
                <a:off x="2285" y="374"/>
                <a:ext cx="283" cy="233"/>
              </a:xfrm>
              <a:prstGeom prst="ellipse">
                <a:avLst/>
              </a:prstGeom>
              <a:solidFill>
                <a:srgbClr val="EAEAEA"/>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0" name="Group 13"/>
            <p:cNvGrpSpPr>
              <a:grpSpLocks/>
            </p:cNvGrpSpPr>
            <p:nvPr/>
          </p:nvGrpSpPr>
          <p:grpSpPr bwMode="auto">
            <a:xfrm>
              <a:off x="4014" y="1366"/>
              <a:ext cx="340" cy="1276"/>
              <a:chOff x="1973" y="1224"/>
              <a:chExt cx="709" cy="2722"/>
            </a:xfrm>
          </p:grpSpPr>
          <p:sp>
            <p:nvSpPr>
              <p:cNvPr id="26709" name="Rectangle 14"/>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10" name="Rectangle 15"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1" name="Group 16"/>
            <p:cNvGrpSpPr>
              <a:grpSpLocks/>
            </p:cNvGrpSpPr>
            <p:nvPr/>
          </p:nvGrpSpPr>
          <p:grpSpPr bwMode="auto">
            <a:xfrm>
              <a:off x="4354" y="1366"/>
              <a:ext cx="340" cy="1276"/>
              <a:chOff x="1973" y="1224"/>
              <a:chExt cx="709" cy="2722"/>
            </a:xfrm>
          </p:grpSpPr>
          <p:sp>
            <p:nvSpPr>
              <p:cNvPr id="26707" name="Rectangle 17"/>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08" name="Rectangle 18"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2" name="Group 19"/>
            <p:cNvGrpSpPr>
              <a:grpSpLocks/>
            </p:cNvGrpSpPr>
            <p:nvPr/>
          </p:nvGrpSpPr>
          <p:grpSpPr bwMode="auto">
            <a:xfrm>
              <a:off x="3674" y="1366"/>
              <a:ext cx="340" cy="1276"/>
              <a:chOff x="1973" y="1224"/>
              <a:chExt cx="709" cy="2722"/>
            </a:xfrm>
          </p:grpSpPr>
          <p:sp>
            <p:nvSpPr>
              <p:cNvPr id="26705" name="Rectangle 20"/>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06" name="Rectangle 21"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3" name="Group 22"/>
            <p:cNvGrpSpPr>
              <a:grpSpLocks/>
            </p:cNvGrpSpPr>
            <p:nvPr/>
          </p:nvGrpSpPr>
          <p:grpSpPr bwMode="auto">
            <a:xfrm>
              <a:off x="2653" y="1366"/>
              <a:ext cx="340" cy="1276"/>
              <a:chOff x="1973" y="1224"/>
              <a:chExt cx="709" cy="2722"/>
            </a:xfrm>
          </p:grpSpPr>
          <p:sp>
            <p:nvSpPr>
              <p:cNvPr id="26703" name="Rectangle 23"/>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04" name="Rectangle 24"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4" name="Group 25"/>
            <p:cNvGrpSpPr>
              <a:grpSpLocks/>
            </p:cNvGrpSpPr>
            <p:nvPr/>
          </p:nvGrpSpPr>
          <p:grpSpPr bwMode="auto">
            <a:xfrm>
              <a:off x="2993" y="1366"/>
              <a:ext cx="340" cy="1276"/>
              <a:chOff x="1973" y="1224"/>
              <a:chExt cx="709" cy="2722"/>
            </a:xfrm>
          </p:grpSpPr>
          <p:sp>
            <p:nvSpPr>
              <p:cNvPr id="26701" name="Rectangle 26"/>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02" name="Rectangle 27"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5" name="Group 28"/>
            <p:cNvGrpSpPr>
              <a:grpSpLocks/>
            </p:cNvGrpSpPr>
            <p:nvPr/>
          </p:nvGrpSpPr>
          <p:grpSpPr bwMode="auto">
            <a:xfrm>
              <a:off x="3334" y="1366"/>
              <a:ext cx="340" cy="1276"/>
              <a:chOff x="1973" y="1224"/>
              <a:chExt cx="709" cy="2722"/>
            </a:xfrm>
          </p:grpSpPr>
          <p:sp>
            <p:nvSpPr>
              <p:cNvPr id="26699" name="Rectangle 29"/>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700" name="Rectangle 30"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6" name="Group 31"/>
            <p:cNvGrpSpPr>
              <a:grpSpLocks/>
            </p:cNvGrpSpPr>
            <p:nvPr/>
          </p:nvGrpSpPr>
          <p:grpSpPr bwMode="auto">
            <a:xfrm>
              <a:off x="1973" y="1366"/>
              <a:ext cx="340" cy="1276"/>
              <a:chOff x="1973" y="1224"/>
              <a:chExt cx="709" cy="2722"/>
            </a:xfrm>
          </p:grpSpPr>
          <p:sp>
            <p:nvSpPr>
              <p:cNvPr id="26697" name="Rectangle 32"/>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8" name="Rectangle 33"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7" name="Group 34"/>
            <p:cNvGrpSpPr>
              <a:grpSpLocks/>
            </p:cNvGrpSpPr>
            <p:nvPr/>
          </p:nvGrpSpPr>
          <p:grpSpPr bwMode="auto">
            <a:xfrm>
              <a:off x="2313" y="1366"/>
              <a:ext cx="340" cy="1276"/>
              <a:chOff x="1973" y="1224"/>
              <a:chExt cx="709" cy="2722"/>
            </a:xfrm>
          </p:grpSpPr>
          <p:sp>
            <p:nvSpPr>
              <p:cNvPr id="26695" name="Rectangle 35"/>
              <p:cNvSpPr>
                <a:spLocks noChangeArrowheads="1"/>
              </p:cNvSpPr>
              <p:nvPr/>
            </p:nvSpPr>
            <p:spPr bwMode="auto">
              <a:xfrm rot="5400000">
                <a:off x="967" y="2230"/>
                <a:ext cx="2722" cy="709"/>
              </a:xfrm>
              <a:prstGeom prst="rect">
                <a:avLst/>
              </a:prstGeom>
              <a:solidFill>
                <a:schemeClr val="accent1"/>
              </a:solid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6" name="Rectangle 36" descr="Sphere"/>
              <p:cNvSpPr>
                <a:spLocks noChangeArrowheads="1"/>
              </p:cNvSpPr>
              <p:nvPr/>
            </p:nvSpPr>
            <p:spPr bwMode="auto">
              <a:xfrm rot="5400000">
                <a:off x="2030" y="2472"/>
                <a:ext cx="595" cy="255"/>
              </a:xfrm>
              <a:prstGeom prst="rect">
                <a:avLst/>
              </a:prstGeom>
              <a:pattFill prst="sphere">
                <a:fgClr>
                  <a:srgbClr val="FF6600"/>
                </a:fgClr>
                <a:bgClr>
                  <a:schemeClr val="bg1"/>
                </a:bgClr>
              </a:pattFill>
              <a:ln w="2857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6688" name="Group 37"/>
            <p:cNvGrpSpPr>
              <a:grpSpLocks/>
            </p:cNvGrpSpPr>
            <p:nvPr/>
          </p:nvGrpSpPr>
          <p:grpSpPr bwMode="auto">
            <a:xfrm>
              <a:off x="3872" y="346"/>
              <a:ext cx="340" cy="311"/>
              <a:chOff x="2228" y="317"/>
              <a:chExt cx="397" cy="340"/>
            </a:xfrm>
          </p:grpSpPr>
          <p:sp>
            <p:nvSpPr>
              <p:cNvPr id="26693" name="Oval 38"/>
              <p:cNvSpPr>
                <a:spLocks noChangeArrowheads="1"/>
              </p:cNvSpPr>
              <p:nvPr/>
            </p:nvSpPr>
            <p:spPr bwMode="auto">
              <a:xfrm>
                <a:off x="2228" y="317"/>
                <a:ext cx="397" cy="340"/>
              </a:xfrm>
              <a:prstGeom prst="ellipse">
                <a:avLst/>
              </a:prstGeom>
              <a:solidFill>
                <a:srgbClr val="808080"/>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4" name="Oval 39"/>
              <p:cNvSpPr>
                <a:spLocks noChangeArrowheads="1"/>
              </p:cNvSpPr>
              <p:nvPr/>
            </p:nvSpPr>
            <p:spPr bwMode="auto">
              <a:xfrm>
                <a:off x="2285" y="374"/>
                <a:ext cx="283" cy="233"/>
              </a:xfrm>
              <a:prstGeom prst="ellipse">
                <a:avLst/>
              </a:prstGeom>
              <a:solidFill>
                <a:srgbClr val="EAEAEA"/>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sp>
          <p:nvSpPr>
            <p:cNvPr id="26689" name="AutoShape 40"/>
            <p:cNvSpPr>
              <a:spLocks noChangeArrowheads="1"/>
            </p:cNvSpPr>
            <p:nvPr/>
          </p:nvSpPr>
          <p:spPr bwMode="auto">
            <a:xfrm>
              <a:off x="2455" y="572"/>
              <a:ext cx="227" cy="85"/>
            </a:xfrm>
            <a:prstGeom prst="triangle">
              <a:avLst>
                <a:gd name="adj" fmla="val 50000"/>
              </a:avLst>
            </a:prstGeom>
            <a:solidFill>
              <a:srgbClr val="808080"/>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0" name="AutoShape 41"/>
            <p:cNvSpPr>
              <a:spLocks noChangeArrowheads="1"/>
            </p:cNvSpPr>
            <p:nvPr/>
          </p:nvSpPr>
          <p:spPr bwMode="auto">
            <a:xfrm>
              <a:off x="2115" y="572"/>
              <a:ext cx="227" cy="85"/>
            </a:xfrm>
            <a:prstGeom prst="triangle">
              <a:avLst>
                <a:gd name="adj" fmla="val 50000"/>
              </a:avLst>
            </a:prstGeom>
            <a:solidFill>
              <a:srgbClr val="808080"/>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1" name="AutoShape 42"/>
            <p:cNvSpPr>
              <a:spLocks noChangeArrowheads="1"/>
            </p:cNvSpPr>
            <p:nvPr/>
          </p:nvSpPr>
          <p:spPr bwMode="auto">
            <a:xfrm>
              <a:off x="3759" y="572"/>
              <a:ext cx="227" cy="85"/>
            </a:xfrm>
            <a:prstGeom prst="triangle">
              <a:avLst>
                <a:gd name="adj" fmla="val 50000"/>
              </a:avLst>
            </a:prstGeom>
            <a:solidFill>
              <a:srgbClr val="808080"/>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92" name="AutoShape 43"/>
            <p:cNvSpPr>
              <a:spLocks noChangeArrowheads="1"/>
            </p:cNvSpPr>
            <p:nvPr/>
          </p:nvSpPr>
          <p:spPr bwMode="auto">
            <a:xfrm>
              <a:off x="4099" y="572"/>
              <a:ext cx="227" cy="85"/>
            </a:xfrm>
            <a:prstGeom prst="triangle">
              <a:avLst>
                <a:gd name="adj" fmla="val 50000"/>
              </a:avLst>
            </a:prstGeom>
            <a:solidFill>
              <a:srgbClr val="808080"/>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sp>
        <p:nvSpPr>
          <p:cNvPr id="26630" name="Text Box 44"/>
          <p:cNvSpPr txBox="1">
            <a:spLocks noChangeArrowheads="1"/>
          </p:cNvSpPr>
          <p:nvPr/>
        </p:nvSpPr>
        <p:spPr bwMode="auto">
          <a:xfrm>
            <a:off x="1181100" y="3560763"/>
            <a:ext cx="54991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20000"/>
              </a:lnSpc>
              <a:spcBef>
                <a:spcPct val="0"/>
              </a:spcBef>
              <a:buFontTx/>
              <a:buNone/>
            </a:pPr>
            <a:r>
              <a:rPr lang="en-GB" altLang="it-IT" sz="1800">
                <a:solidFill>
                  <a:schemeClr val="tx1"/>
                </a:solidFill>
              </a:rPr>
              <a:t>After the winding the coil is shrink-fitted inside the outer cylindrical support</a:t>
            </a:r>
          </a:p>
        </p:txBody>
      </p:sp>
      <p:grpSp>
        <p:nvGrpSpPr>
          <p:cNvPr id="26631" name="Group 45"/>
          <p:cNvGrpSpPr>
            <a:grpSpLocks/>
          </p:cNvGrpSpPr>
          <p:nvPr/>
        </p:nvGrpSpPr>
        <p:grpSpPr bwMode="auto">
          <a:xfrm>
            <a:off x="7569200" y="3997325"/>
            <a:ext cx="973138" cy="2540000"/>
            <a:chOff x="1791" y="663"/>
            <a:chExt cx="1424" cy="3318"/>
          </a:xfrm>
        </p:grpSpPr>
        <p:grpSp>
          <p:nvGrpSpPr>
            <p:cNvPr id="26660" name="Group 46"/>
            <p:cNvGrpSpPr>
              <a:grpSpLocks/>
            </p:cNvGrpSpPr>
            <p:nvPr/>
          </p:nvGrpSpPr>
          <p:grpSpPr bwMode="auto">
            <a:xfrm>
              <a:off x="1791" y="2115"/>
              <a:ext cx="1424" cy="1866"/>
              <a:chOff x="1774" y="1570"/>
              <a:chExt cx="1424" cy="1866"/>
            </a:xfrm>
          </p:grpSpPr>
          <p:sp>
            <p:nvSpPr>
              <p:cNvPr id="26664" name="AutoShape 47"/>
              <p:cNvSpPr>
                <a:spLocks noChangeArrowheads="1"/>
              </p:cNvSpPr>
              <p:nvPr/>
            </p:nvSpPr>
            <p:spPr bwMode="auto">
              <a:xfrm>
                <a:off x="1774" y="1570"/>
                <a:ext cx="1424" cy="1866"/>
              </a:xfrm>
              <a:prstGeom prst="can">
                <a:avLst>
                  <a:gd name="adj" fmla="val 32760"/>
                </a:avLst>
              </a:prstGeom>
              <a:solidFill>
                <a:schemeClr val="accent1"/>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65" name="Oval 48"/>
              <p:cNvSpPr>
                <a:spLocks noChangeArrowheads="1"/>
              </p:cNvSpPr>
              <p:nvPr/>
            </p:nvSpPr>
            <p:spPr bwMode="auto">
              <a:xfrm rot="-5400000">
                <a:off x="2248" y="1096"/>
                <a:ext cx="476" cy="1424"/>
              </a:xfrm>
              <a:prstGeom prst="ellipse">
                <a:avLst/>
              </a:prstGeom>
              <a:solidFill>
                <a:schemeClr val="bg1"/>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66" name="Arc 49"/>
              <p:cNvSpPr>
                <a:spLocks/>
              </p:cNvSpPr>
              <p:nvPr/>
            </p:nvSpPr>
            <p:spPr bwMode="auto">
              <a:xfrm rot="16200000" flipH="1">
                <a:off x="2035" y="1895"/>
                <a:ext cx="231" cy="670"/>
              </a:xfrm>
              <a:custGeom>
                <a:avLst/>
                <a:gdLst>
                  <a:gd name="T0" fmla="*/ 0 w 17475"/>
                  <a:gd name="T1" fmla="*/ 0 h 20325"/>
                  <a:gd name="T2" fmla="*/ 0 w 17475"/>
                  <a:gd name="T3" fmla="*/ 0 h 20325"/>
                  <a:gd name="T4" fmla="*/ 0 w 17475"/>
                  <a:gd name="T5" fmla="*/ 0 h 20325"/>
                  <a:gd name="T6" fmla="*/ 0 60000 65536"/>
                  <a:gd name="T7" fmla="*/ 0 60000 65536"/>
                  <a:gd name="T8" fmla="*/ 0 60000 65536"/>
                  <a:gd name="T9" fmla="*/ 0 w 17475"/>
                  <a:gd name="T10" fmla="*/ 0 h 20325"/>
                  <a:gd name="T11" fmla="*/ 17475 w 17475"/>
                  <a:gd name="T12" fmla="*/ 20325 h 20325"/>
                </a:gdLst>
                <a:ahLst/>
                <a:cxnLst>
                  <a:cxn ang="T6">
                    <a:pos x="T0" y="T1"/>
                  </a:cxn>
                  <a:cxn ang="T7">
                    <a:pos x="T2" y="T3"/>
                  </a:cxn>
                  <a:cxn ang="T8">
                    <a:pos x="T4" y="T5"/>
                  </a:cxn>
                </a:cxnLst>
                <a:rect l="T9" t="T10" r="T11" b="T12"/>
                <a:pathLst>
                  <a:path w="17475" h="20325" fill="none" extrusionOk="0">
                    <a:moveTo>
                      <a:pt x="7311" y="-1"/>
                    </a:moveTo>
                    <a:cubicBezTo>
                      <a:pt x="11387" y="1466"/>
                      <a:pt x="14928" y="4124"/>
                      <a:pt x="17474" y="7629"/>
                    </a:cubicBezTo>
                  </a:path>
                  <a:path w="17475" h="20325" stroke="0" extrusionOk="0">
                    <a:moveTo>
                      <a:pt x="7311" y="-1"/>
                    </a:moveTo>
                    <a:cubicBezTo>
                      <a:pt x="11387" y="1466"/>
                      <a:pt x="14928" y="4124"/>
                      <a:pt x="17474" y="7629"/>
                    </a:cubicBezTo>
                    <a:lnTo>
                      <a:pt x="0" y="20325"/>
                    </a:lnTo>
                    <a:lnTo>
                      <a:pt x="7311" y="-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6667" name="Arc 50"/>
              <p:cNvSpPr>
                <a:spLocks/>
              </p:cNvSpPr>
              <p:nvPr/>
            </p:nvSpPr>
            <p:spPr bwMode="auto">
              <a:xfrm rot="16543558" flipH="1">
                <a:off x="2574" y="2853"/>
                <a:ext cx="266" cy="567"/>
              </a:xfrm>
              <a:custGeom>
                <a:avLst/>
                <a:gdLst>
                  <a:gd name="T0" fmla="*/ 0 w 20104"/>
                  <a:gd name="T1" fmla="*/ 0 h 16565"/>
                  <a:gd name="T2" fmla="*/ 0 w 20104"/>
                  <a:gd name="T3" fmla="*/ 0 h 16565"/>
                  <a:gd name="T4" fmla="*/ 0 w 20104"/>
                  <a:gd name="T5" fmla="*/ 0 h 16565"/>
                  <a:gd name="T6" fmla="*/ 0 60000 65536"/>
                  <a:gd name="T7" fmla="*/ 0 60000 65536"/>
                  <a:gd name="T8" fmla="*/ 0 60000 65536"/>
                  <a:gd name="T9" fmla="*/ 0 w 20104"/>
                  <a:gd name="T10" fmla="*/ 0 h 16565"/>
                  <a:gd name="T11" fmla="*/ 20104 w 20104"/>
                  <a:gd name="T12" fmla="*/ 16565 h 16565"/>
                </a:gdLst>
                <a:ahLst/>
                <a:cxnLst>
                  <a:cxn ang="T6">
                    <a:pos x="T0" y="T1"/>
                  </a:cxn>
                  <a:cxn ang="T7">
                    <a:pos x="T2" y="T3"/>
                  </a:cxn>
                  <a:cxn ang="T8">
                    <a:pos x="T4" y="T5"/>
                  </a:cxn>
                </a:cxnLst>
                <a:rect l="T9" t="T10" r="T11" b="T12"/>
                <a:pathLst>
                  <a:path w="20104" h="16565" fill="none" extrusionOk="0">
                    <a:moveTo>
                      <a:pt x="20103" y="7898"/>
                    </a:moveTo>
                    <a:cubicBezTo>
                      <a:pt x="18781" y="11264"/>
                      <a:pt x="16635" y="14243"/>
                      <a:pt x="13862" y="16564"/>
                    </a:cubicBezTo>
                  </a:path>
                  <a:path w="20104" h="16565" stroke="0" extrusionOk="0">
                    <a:moveTo>
                      <a:pt x="20103" y="7898"/>
                    </a:moveTo>
                    <a:cubicBezTo>
                      <a:pt x="18781" y="11264"/>
                      <a:pt x="16635" y="14243"/>
                      <a:pt x="13862" y="16564"/>
                    </a:cubicBezTo>
                    <a:lnTo>
                      <a:pt x="0" y="0"/>
                    </a:lnTo>
                    <a:lnTo>
                      <a:pt x="20103" y="7898"/>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6668" name="Line 51"/>
              <p:cNvSpPr>
                <a:spLocks noChangeShapeType="1"/>
              </p:cNvSpPr>
              <p:nvPr/>
            </p:nvSpPr>
            <p:spPr bwMode="auto">
              <a:xfrm rot="16200000" flipH="1">
                <a:off x="1609" y="2795"/>
                <a:ext cx="91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6669" name="Arc 52"/>
              <p:cNvSpPr>
                <a:spLocks/>
              </p:cNvSpPr>
              <p:nvPr/>
            </p:nvSpPr>
            <p:spPr bwMode="auto">
              <a:xfrm rot="14785516" flipH="1">
                <a:off x="2295" y="2828"/>
                <a:ext cx="229" cy="695"/>
              </a:xfrm>
              <a:custGeom>
                <a:avLst/>
                <a:gdLst>
                  <a:gd name="T0" fmla="*/ 0 w 17353"/>
                  <a:gd name="T1" fmla="*/ 0 h 21153"/>
                  <a:gd name="T2" fmla="*/ 0 w 17353"/>
                  <a:gd name="T3" fmla="*/ 0 h 21153"/>
                  <a:gd name="T4" fmla="*/ 0 w 17353"/>
                  <a:gd name="T5" fmla="*/ 0 h 21153"/>
                  <a:gd name="T6" fmla="*/ 0 60000 65536"/>
                  <a:gd name="T7" fmla="*/ 0 60000 65536"/>
                  <a:gd name="T8" fmla="*/ 0 60000 65536"/>
                  <a:gd name="T9" fmla="*/ 0 w 17353"/>
                  <a:gd name="T10" fmla="*/ 0 h 21153"/>
                  <a:gd name="T11" fmla="*/ 17353 w 17353"/>
                  <a:gd name="T12" fmla="*/ 21153 h 21153"/>
                </a:gdLst>
                <a:ahLst/>
                <a:cxnLst>
                  <a:cxn ang="T6">
                    <a:pos x="T0" y="T1"/>
                  </a:cxn>
                  <a:cxn ang="T7">
                    <a:pos x="T2" y="T3"/>
                  </a:cxn>
                  <a:cxn ang="T8">
                    <a:pos x="T4" y="T5"/>
                  </a:cxn>
                </a:cxnLst>
                <a:rect l="T9" t="T10" r="T11" b="T12"/>
                <a:pathLst>
                  <a:path w="17353" h="21153" fill="none" extrusionOk="0">
                    <a:moveTo>
                      <a:pt x="4371" y="0"/>
                    </a:moveTo>
                    <a:cubicBezTo>
                      <a:pt x="9570" y="1074"/>
                      <a:pt x="14191" y="4025"/>
                      <a:pt x="17352" y="8290"/>
                    </a:cubicBezTo>
                  </a:path>
                  <a:path w="17353" h="21153" stroke="0" extrusionOk="0">
                    <a:moveTo>
                      <a:pt x="4371" y="0"/>
                    </a:moveTo>
                    <a:cubicBezTo>
                      <a:pt x="9570" y="1074"/>
                      <a:pt x="14191" y="4025"/>
                      <a:pt x="17352" y="8290"/>
                    </a:cubicBezTo>
                    <a:lnTo>
                      <a:pt x="0" y="21153"/>
                    </a:lnTo>
                    <a:lnTo>
                      <a:pt x="4371" y="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6670" name="Line 53"/>
              <p:cNvSpPr>
                <a:spLocks noChangeShapeType="1"/>
              </p:cNvSpPr>
              <p:nvPr/>
            </p:nvSpPr>
            <p:spPr bwMode="auto">
              <a:xfrm rot="-5400000">
                <a:off x="1923" y="2850"/>
                <a:ext cx="91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6671" name="Arc 54"/>
              <p:cNvSpPr>
                <a:spLocks/>
              </p:cNvSpPr>
              <p:nvPr/>
            </p:nvSpPr>
            <p:spPr bwMode="auto">
              <a:xfrm rot="14503256" flipH="1">
                <a:off x="2535" y="1950"/>
                <a:ext cx="220" cy="607"/>
              </a:xfrm>
              <a:custGeom>
                <a:avLst/>
                <a:gdLst>
                  <a:gd name="T0" fmla="*/ 0 w 19058"/>
                  <a:gd name="T1" fmla="*/ 0 h 18728"/>
                  <a:gd name="T2" fmla="*/ 0 w 19058"/>
                  <a:gd name="T3" fmla="*/ 0 h 18728"/>
                  <a:gd name="T4" fmla="*/ 0 w 19058"/>
                  <a:gd name="T5" fmla="*/ 0 h 18728"/>
                  <a:gd name="T6" fmla="*/ 0 60000 65536"/>
                  <a:gd name="T7" fmla="*/ 0 60000 65536"/>
                  <a:gd name="T8" fmla="*/ 0 60000 65536"/>
                  <a:gd name="T9" fmla="*/ 0 w 19058"/>
                  <a:gd name="T10" fmla="*/ 0 h 18728"/>
                  <a:gd name="T11" fmla="*/ 19058 w 19058"/>
                  <a:gd name="T12" fmla="*/ 18728 h 18728"/>
                </a:gdLst>
                <a:ahLst/>
                <a:cxnLst>
                  <a:cxn ang="T6">
                    <a:pos x="T0" y="T1"/>
                  </a:cxn>
                  <a:cxn ang="T7">
                    <a:pos x="T2" y="T3"/>
                  </a:cxn>
                  <a:cxn ang="T8">
                    <a:pos x="T4" y="T5"/>
                  </a:cxn>
                </a:cxnLst>
                <a:rect l="T9" t="T10" r="T11" b="T12"/>
                <a:pathLst>
                  <a:path w="19058" h="18728" fill="none" extrusionOk="0">
                    <a:moveTo>
                      <a:pt x="10761" y="-1"/>
                    </a:moveTo>
                    <a:cubicBezTo>
                      <a:pt x="14275" y="2018"/>
                      <a:pt x="17150" y="4985"/>
                      <a:pt x="19058" y="8561"/>
                    </a:cubicBezTo>
                  </a:path>
                  <a:path w="19058" h="18728" stroke="0" extrusionOk="0">
                    <a:moveTo>
                      <a:pt x="10761" y="-1"/>
                    </a:moveTo>
                    <a:cubicBezTo>
                      <a:pt x="14275" y="2018"/>
                      <a:pt x="17150" y="4985"/>
                      <a:pt x="19058" y="8561"/>
                    </a:cubicBezTo>
                    <a:lnTo>
                      <a:pt x="0" y="18728"/>
                    </a:lnTo>
                    <a:lnTo>
                      <a:pt x="10761" y="-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6672" name="Line 55"/>
              <p:cNvSpPr>
                <a:spLocks noChangeShapeType="1"/>
              </p:cNvSpPr>
              <p:nvPr/>
            </p:nvSpPr>
            <p:spPr bwMode="auto">
              <a:xfrm rot="16200000" flipH="1">
                <a:off x="2217" y="2814"/>
                <a:ext cx="91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6673" name="Line 56"/>
              <p:cNvSpPr>
                <a:spLocks noChangeShapeType="1"/>
              </p:cNvSpPr>
              <p:nvPr/>
            </p:nvSpPr>
            <p:spPr bwMode="auto">
              <a:xfrm rot="-5400000">
                <a:off x="2522" y="2750"/>
                <a:ext cx="93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6674" name="Arc 57"/>
              <p:cNvSpPr>
                <a:spLocks/>
              </p:cNvSpPr>
              <p:nvPr/>
            </p:nvSpPr>
            <p:spPr bwMode="auto">
              <a:xfrm rot="15658351" flipH="1">
                <a:off x="2751" y="1896"/>
                <a:ext cx="246" cy="566"/>
              </a:xfrm>
              <a:custGeom>
                <a:avLst/>
                <a:gdLst>
                  <a:gd name="T0" fmla="*/ 0 w 18610"/>
                  <a:gd name="T1" fmla="*/ 0 h 16565"/>
                  <a:gd name="T2" fmla="*/ 0 w 18610"/>
                  <a:gd name="T3" fmla="*/ 0 h 16565"/>
                  <a:gd name="T4" fmla="*/ 0 w 18610"/>
                  <a:gd name="T5" fmla="*/ 0 h 16565"/>
                  <a:gd name="T6" fmla="*/ 0 60000 65536"/>
                  <a:gd name="T7" fmla="*/ 0 60000 65536"/>
                  <a:gd name="T8" fmla="*/ 0 60000 65536"/>
                  <a:gd name="T9" fmla="*/ 0 w 18610"/>
                  <a:gd name="T10" fmla="*/ 0 h 16565"/>
                  <a:gd name="T11" fmla="*/ 18610 w 18610"/>
                  <a:gd name="T12" fmla="*/ 16565 h 16565"/>
                </a:gdLst>
                <a:ahLst/>
                <a:cxnLst>
                  <a:cxn ang="T6">
                    <a:pos x="T0" y="T1"/>
                  </a:cxn>
                  <a:cxn ang="T7">
                    <a:pos x="T2" y="T3"/>
                  </a:cxn>
                  <a:cxn ang="T8">
                    <a:pos x="T4" y="T5"/>
                  </a:cxn>
                </a:cxnLst>
                <a:rect l="T9" t="T10" r="T11" b="T12"/>
                <a:pathLst>
                  <a:path w="18610" h="16565" fill="none" extrusionOk="0">
                    <a:moveTo>
                      <a:pt x="18609" y="10965"/>
                    </a:moveTo>
                    <a:cubicBezTo>
                      <a:pt x="17358" y="13089"/>
                      <a:pt x="15752" y="14982"/>
                      <a:pt x="13862" y="16564"/>
                    </a:cubicBezTo>
                  </a:path>
                  <a:path w="18610" h="16565" stroke="0" extrusionOk="0">
                    <a:moveTo>
                      <a:pt x="18609" y="10965"/>
                    </a:moveTo>
                    <a:cubicBezTo>
                      <a:pt x="17358" y="13089"/>
                      <a:pt x="15752" y="14982"/>
                      <a:pt x="13862" y="16564"/>
                    </a:cubicBezTo>
                    <a:lnTo>
                      <a:pt x="0" y="0"/>
                    </a:lnTo>
                    <a:lnTo>
                      <a:pt x="18609" y="10965"/>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6675" name="Line 58"/>
              <p:cNvSpPr>
                <a:spLocks noChangeShapeType="1"/>
              </p:cNvSpPr>
              <p:nvPr/>
            </p:nvSpPr>
            <p:spPr bwMode="auto">
              <a:xfrm rot="-5400000">
                <a:off x="1724" y="2118"/>
                <a:ext cx="183"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6676" name="Line 59"/>
              <p:cNvSpPr>
                <a:spLocks noChangeShapeType="1"/>
              </p:cNvSpPr>
              <p:nvPr/>
            </p:nvSpPr>
            <p:spPr bwMode="auto">
              <a:xfrm rot="16200000" flipH="1">
                <a:off x="3046" y="2100"/>
                <a:ext cx="219"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grpSp>
        <p:grpSp>
          <p:nvGrpSpPr>
            <p:cNvPr id="26661" name="Group 60"/>
            <p:cNvGrpSpPr>
              <a:grpSpLocks/>
            </p:cNvGrpSpPr>
            <p:nvPr/>
          </p:nvGrpSpPr>
          <p:grpSpPr bwMode="auto">
            <a:xfrm>
              <a:off x="1837" y="663"/>
              <a:ext cx="1338" cy="1769"/>
              <a:chOff x="1859" y="142"/>
              <a:chExt cx="1384" cy="1866"/>
            </a:xfrm>
          </p:grpSpPr>
          <p:sp>
            <p:nvSpPr>
              <p:cNvPr id="26662" name="AutoShape 61" descr="Narrow horizontal"/>
              <p:cNvSpPr>
                <a:spLocks noChangeArrowheads="1"/>
              </p:cNvSpPr>
              <p:nvPr/>
            </p:nvSpPr>
            <p:spPr bwMode="auto">
              <a:xfrm>
                <a:off x="1859" y="142"/>
                <a:ext cx="1384" cy="1866"/>
              </a:xfrm>
              <a:prstGeom prst="can">
                <a:avLst>
                  <a:gd name="adj" fmla="val 33707"/>
                </a:avLst>
              </a:prstGeom>
              <a:pattFill prst="narHorz">
                <a:fgClr>
                  <a:schemeClr val="accent1"/>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6663" name="Oval 62"/>
              <p:cNvSpPr>
                <a:spLocks noChangeArrowheads="1"/>
              </p:cNvSpPr>
              <p:nvPr/>
            </p:nvSpPr>
            <p:spPr bwMode="auto">
              <a:xfrm rot="-5400000">
                <a:off x="2313" y="-312"/>
                <a:ext cx="476" cy="1384"/>
              </a:xfrm>
              <a:prstGeom prst="ellipse">
                <a:avLst/>
              </a:prstGeom>
              <a:solidFill>
                <a:schemeClr val="bg1"/>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sp>
        <p:nvSpPr>
          <p:cNvPr id="26632" name="Text Box 64"/>
          <p:cNvSpPr txBox="1">
            <a:spLocks noChangeArrowheads="1"/>
          </p:cNvSpPr>
          <p:nvPr/>
        </p:nvSpPr>
        <p:spPr bwMode="auto">
          <a:xfrm>
            <a:off x="5476875" y="5403850"/>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endParaRPr lang="it-IT" altLang="it-IT" sz="2000" b="0">
              <a:solidFill>
                <a:schemeClr val="tx1"/>
              </a:solidFill>
              <a:latin typeface="Comic Sans MS" pitchFamily="66" charset="0"/>
            </a:endParaRPr>
          </a:p>
        </p:txBody>
      </p:sp>
      <p:sp>
        <p:nvSpPr>
          <p:cNvPr id="26633" name="Line 65"/>
          <p:cNvSpPr>
            <a:spLocks noChangeShapeType="1"/>
          </p:cNvSpPr>
          <p:nvPr/>
        </p:nvSpPr>
        <p:spPr bwMode="auto">
          <a:xfrm>
            <a:off x="8010525" y="3521075"/>
            <a:ext cx="0" cy="80486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pic>
        <p:nvPicPr>
          <p:cNvPr id="26634" name="Picture 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8900" y="4321175"/>
            <a:ext cx="237648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6635" name="Picture 7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9538" y="4313239"/>
            <a:ext cx="3372668"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aphicFrame>
        <p:nvGraphicFramePr>
          <p:cNvPr id="183404" name="Group 108"/>
          <p:cNvGraphicFramePr>
            <a:graphicFrameLocks noGrp="1"/>
          </p:cNvGraphicFramePr>
          <p:nvPr/>
        </p:nvGraphicFramePr>
        <p:xfrm>
          <a:off x="1057275" y="1524000"/>
          <a:ext cx="3222625" cy="1951038"/>
        </p:xfrm>
        <a:graphic>
          <a:graphicData uri="http://schemas.openxmlformats.org/drawingml/2006/table">
            <a:tbl>
              <a:tblPr/>
              <a:tblGrid>
                <a:gridCol w="1074738">
                  <a:extLst>
                    <a:ext uri="{9D8B030D-6E8A-4147-A177-3AD203B41FA5}">
                      <a16:colId xmlns:a16="http://schemas.microsoft.com/office/drawing/2014/main" val="20000"/>
                    </a:ext>
                  </a:extLst>
                </a:gridCol>
                <a:gridCol w="1073150">
                  <a:extLst>
                    <a:ext uri="{9D8B030D-6E8A-4147-A177-3AD203B41FA5}">
                      <a16:colId xmlns:a16="http://schemas.microsoft.com/office/drawing/2014/main" val="20001"/>
                    </a:ext>
                  </a:extLst>
                </a:gridCol>
                <a:gridCol w="1074737">
                  <a:extLst>
                    <a:ext uri="{9D8B030D-6E8A-4147-A177-3AD203B41FA5}">
                      <a16:colId xmlns:a16="http://schemas.microsoft.com/office/drawing/2014/main" val="20002"/>
                    </a:ext>
                  </a:extLst>
                </a:gridCol>
              </a:tblGrid>
              <a:tr h="304850">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Parameters</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04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Field</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1.5</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T</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182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Coil Radius</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01.5</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04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Length</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4.8</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182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Sored Energy</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30</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MJ</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3"/>
          <p:cNvSpPr txBox="1">
            <a:spLocks noChangeArrowheads="1"/>
          </p:cNvSpPr>
          <p:nvPr/>
        </p:nvSpPr>
        <p:spPr bwMode="auto">
          <a:xfrm>
            <a:off x="1150938" y="1328738"/>
            <a:ext cx="79930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2000" dirty="0">
                <a:solidFill>
                  <a:schemeClr val="tx1"/>
                </a:solidFill>
              </a:rPr>
              <a:t>ALEPH</a:t>
            </a:r>
            <a:r>
              <a:rPr lang="en-GB" altLang="it-IT" sz="2000" b="0" dirty="0">
                <a:solidFill>
                  <a:schemeClr val="tx1"/>
                </a:solidFill>
              </a:rPr>
              <a:t>  (1987)</a:t>
            </a:r>
            <a:r>
              <a:rPr lang="en-GB" altLang="it-IT" sz="2000" dirty="0">
                <a:solidFill>
                  <a:schemeClr val="tx1"/>
                </a:solidFill>
              </a:rPr>
              <a:t>–</a:t>
            </a:r>
            <a:r>
              <a:rPr lang="en-GB" altLang="it-IT" sz="1700" dirty="0">
                <a:solidFill>
                  <a:schemeClr val="tx1"/>
                </a:solidFill>
              </a:rPr>
              <a:t> Rutherford cable- Resin VPI – Thermo-siphon</a:t>
            </a:r>
          </a:p>
        </p:txBody>
      </p:sp>
      <p:grpSp>
        <p:nvGrpSpPr>
          <p:cNvPr id="28675" name="Group 4"/>
          <p:cNvGrpSpPr>
            <a:grpSpLocks/>
          </p:cNvGrpSpPr>
          <p:nvPr/>
        </p:nvGrpSpPr>
        <p:grpSpPr bwMode="auto">
          <a:xfrm>
            <a:off x="7011988" y="5053013"/>
            <a:ext cx="1751012" cy="1497012"/>
            <a:chOff x="1292" y="686"/>
            <a:chExt cx="2892" cy="2721"/>
          </a:xfrm>
        </p:grpSpPr>
        <p:sp>
          <p:nvSpPr>
            <p:cNvPr id="28729" name="AutoShape 5"/>
            <p:cNvSpPr>
              <a:spLocks noChangeArrowheads="1"/>
            </p:cNvSpPr>
            <p:nvPr/>
          </p:nvSpPr>
          <p:spPr bwMode="auto">
            <a:xfrm rot="5400000">
              <a:off x="1774" y="544"/>
              <a:ext cx="1928" cy="2892"/>
            </a:xfrm>
            <a:prstGeom prst="can">
              <a:avLst>
                <a:gd name="adj" fmla="val 37500"/>
              </a:avLst>
            </a:prstGeom>
            <a:solidFill>
              <a:schemeClr val="accent1"/>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30" name="Oval 6"/>
            <p:cNvSpPr>
              <a:spLocks noChangeArrowheads="1"/>
            </p:cNvSpPr>
            <p:nvPr/>
          </p:nvSpPr>
          <p:spPr bwMode="auto">
            <a:xfrm>
              <a:off x="3447" y="1026"/>
              <a:ext cx="737" cy="1928"/>
            </a:xfrm>
            <a:prstGeom prst="ellipse">
              <a:avLst/>
            </a:prstGeom>
            <a:solidFill>
              <a:schemeClr val="bg1"/>
            </a:soli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31" name="Arc 7"/>
            <p:cNvSpPr>
              <a:spLocks/>
            </p:cNvSpPr>
            <p:nvPr/>
          </p:nvSpPr>
          <p:spPr bwMode="auto">
            <a:xfrm flipH="1">
              <a:off x="2886" y="1026"/>
              <a:ext cx="452" cy="1928"/>
            </a:xfrm>
            <a:custGeom>
              <a:avLst/>
              <a:gdLst>
                <a:gd name="T0" fmla="*/ 0 w 21996"/>
                <a:gd name="T1" fmla="*/ 0 h 43200"/>
                <a:gd name="T2" fmla="*/ 0 w 21996"/>
                <a:gd name="T3" fmla="*/ 0 h 43200"/>
                <a:gd name="T4" fmla="*/ 0 w 21996"/>
                <a:gd name="T5" fmla="*/ 0 h 43200"/>
                <a:gd name="T6" fmla="*/ 0 60000 65536"/>
                <a:gd name="T7" fmla="*/ 0 60000 65536"/>
                <a:gd name="T8" fmla="*/ 0 60000 65536"/>
                <a:gd name="T9" fmla="*/ 0 w 21996"/>
                <a:gd name="T10" fmla="*/ 0 h 43200"/>
                <a:gd name="T11" fmla="*/ 21996 w 21996"/>
                <a:gd name="T12" fmla="*/ 43200 h 43200"/>
              </a:gdLst>
              <a:ahLst/>
              <a:cxnLst>
                <a:cxn ang="T6">
                  <a:pos x="T0" y="T1"/>
                </a:cxn>
                <a:cxn ang="T7">
                  <a:pos x="T2" y="T3"/>
                </a:cxn>
                <a:cxn ang="T8">
                  <a:pos x="T4" y="T5"/>
                </a:cxn>
              </a:cxnLst>
              <a:rect l="T9" t="T10" r="T11" b="T12"/>
              <a:pathLst>
                <a:path w="21996" h="43200" fill="none" extrusionOk="0">
                  <a:moveTo>
                    <a:pt x="395" y="0"/>
                  </a:moveTo>
                  <a:cubicBezTo>
                    <a:pt x="12325" y="0"/>
                    <a:pt x="21996" y="9670"/>
                    <a:pt x="21996" y="21600"/>
                  </a:cubicBezTo>
                  <a:cubicBezTo>
                    <a:pt x="21996" y="33529"/>
                    <a:pt x="12325" y="43200"/>
                    <a:pt x="396" y="43200"/>
                  </a:cubicBezTo>
                  <a:cubicBezTo>
                    <a:pt x="263" y="43200"/>
                    <a:pt x="131" y="43198"/>
                    <a:pt x="-1" y="43196"/>
                  </a:cubicBezTo>
                </a:path>
                <a:path w="21996" h="43200" stroke="0" extrusionOk="0">
                  <a:moveTo>
                    <a:pt x="395" y="0"/>
                  </a:moveTo>
                  <a:cubicBezTo>
                    <a:pt x="12325" y="0"/>
                    <a:pt x="21996" y="9670"/>
                    <a:pt x="21996" y="21600"/>
                  </a:cubicBezTo>
                  <a:cubicBezTo>
                    <a:pt x="21996" y="33529"/>
                    <a:pt x="12325" y="43200"/>
                    <a:pt x="396" y="43200"/>
                  </a:cubicBezTo>
                  <a:cubicBezTo>
                    <a:pt x="263" y="43200"/>
                    <a:pt x="131" y="43198"/>
                    <a:pt x="-1" y="43196"/>
                  </a:cubicBezTo>
                  <a:lnTo>
                    <a:pt x="396" y="21600"/>
                  </a:lnTo>
                  <a:lnTo>
                    <a:pt x="395"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8732" name="Arc 8"/>
            <p:cNvSpPr>
              <a:spLocks/>
            </p:cNvSpPr>
            <p:nvPr/>
          </p:nvSpPr>
          <p:spPr bwMode="auto">
            <a:xfrm flipH="1">
              <a:off x="1816" y="1026"/>
              <a:ext cx="451" cy="1928"/>
            </a:xfrm>
            <a:custGeom>
              <a:avLst/>
              <a:gdLst>
                <a:gd name="T0" fmla="*/ 0 w 21996"/>
                <a:gd name="T1" fmla="*/ 0 h 43200"/>
                <a:gd name="T2" fmla="*/ 0 w 21996"/>
                <a:gd name="T3" fmla="*/ 0 h 43200"/>
                <a:gd name="T4" fmla="*/ 0 w 21996"/>
                <a:gd name="T5" fmla="*/ 0 h 43200"/>
                <a:gd name="T6" fmla="*/ 0 60000 65536"/>
                <a:gd name="T7" fmla="*/ 0 60000 65536"/>
                <a:gd name="T8" fmla="*/ 0 60000 65536"/>
                <a:gd name="T9" fmla="*/ 0 w 21996"/>
                <a:gd name="T10" fmla="*/ 0 h 43200"/>
                <a:gd name="T11" fmla="*/ 21996 w 21996"/>
                <a:gd name="T12" fmla="*/ 43200 h 43200"/>
              </a:gdLst>
              <a:ahLst/>
              <a:cxnLst>
                <a:cxn ang="T6">
                  <a:pos x="T0" y="T1"/>
                </a:cxn>
                <a:cxn ang="T7">
                  <a:pos x="T2" y="T3"/>
                </a:cxn>
                <a:cxn ang="T8">
                  <a:pos x="T4" y="T5"/>
                </a:cxn>
              </a:cxnLst>
              <a:rect l="T9" t="T10" r="T11" b="T12"/>
              <a:pathLst>
                <a:path w="21996" h="43200" fill="none" extrusionOk="0">
                  <a:moveTo>
                    <a:pt x="395" y="0"/>
                  </a:moveTo>
                  <a:cubicBezTo>
                    <a:pt x="12325" y="0"/>
                    <a:pt x="21996" y="9670"/>
                    <a:pt x="21996" y="21600"/>
                  </a:cubicBezTo>
                  <a:cubicBezTo>
                    <a:pt x="21996" y="33529"/>
                    <a:pt x="12325" y="43200"/>
                    <a:pt x="396" y="43200"/>
                  </a:cubicBezTo>
                  <a:cubicBezTo>
                    <a:pt x="263" y="43200"/>
                    <a:pt x="131" y="43198"/>
                    <a:pt x="-1" y="43196"/>
                  </a:cubicBezTo>
                </a:path>
                <a:path w="21996" h="43200" stroke="0" extrusionOk="0">
                  <a:moveTo>
                    <a:pt x="395" y="0"/>
                  </a:moveTo>
                  <a:cubicBezTo>
                    <a:pt x="12325" y="0"/>
                    <a:pt x="21996" y="9670"/>
                    <a:pt x="21996" y="21600"/>
                  </a:cubicBezTo>
                  <a:cubicBezTo>
                    <a:pt x="21996" y="33529"/>
                    <a:pt x="12325" y="43200"/>
                    <a:pt x="396" y="43200"/>
                  </a:cubicBezTo>
                  <a:cubicBezTo>
                    <a:pt x="263" y="43200"/>
                    <a:pt x="131" y="43198"/>
                    <a:pt x="-1" y="43196"/>
                  </a:cubicBezTo>
                  <a:lnTo>
                    <a:pt x="396" y="21600"/>
                  </a:lnTo>
                  <a:lnTo>
                    <a:pt x="395"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8733" name="Arc 9"/>
            <p:cNvSpPr>
              <a:spLocks/>
            </p:cNvSpPr>
            <p:nvPr/>
          </p:nvSpPr>
          <p:spPr bwMode="auto">
            <a:xfrm flipH="1">
              <a:off x="2349" y="1026"/>
              <a:ext cx="452" cy="1928"/>
            </a:xfrm>
            <a:custGeom>
              <a:avLst/>
              <a:gdLst>
                <a:gd name="T0" fmla="*/ 0 w 21996"/>
                <a:gd name="T1" fmla="*/ 0 h 43200"/>
                <a:gd name="T2" fmla="*/ 0 w 21996"/>
                <a:gd name="T3" fmla="*/ 0 h 43200"/>
                <a:gd name="T4" fmla="*/ 0 w 21996"/>
                <a:gd name="T5" fmla="*/ 0 h 43200"/>
                <a:gd name="T6" fmla="*/ 0 60000 65536"/>
                <a:gd name="T7" fmla="*/ 0 60000 65536"/>
                <a:gd name="T8" fmla="*/ 0 60000 65536"/>
                <a:gd name="T9" fmla="*/ 0 w 21996"/>
                <a:gd name="T10" fmla="*/ 0 h 43200"/>
                <a:gd name="T11" fmla="*/ 21996 w 21996"/>
                <a:gd name="T12" fmla="*/ 43200 h 43200"/>
              </a:gdLst>
              <a:ahLst/>
              <a:cxnLst>
                <a:cxn ang="T6">
                  <a:pos x="T0" y="T1"/>
                </a:cxn>
                <a:cxn ang="T7">
                  <a:pos x="T2" y="T3"/>
                </a:cxn>
                <a:cxn ang="T8">
                  <a:pos x="T4" y="T5"/>
                </a:cxn>
              </a:cxnLst>
              <a:rect l="T9" t="T10" r="T11" b="T12"/>
              <a:pathLst>
                <a:path w="21996" h="43200" fill="none" extrusionOk="0">
                  <a:moveTo>
                    <a:pt x="395" y="0"/>
                  </a:moveTo>
                  <a:cubicBezTo>
                    <a:pt x="12325" y="0"/>
                    <a:pt x="21996" y="9670"/>
                    <a:pt x="21996" y="21600"/>
                  </a:cubicBezTo>
                  <a:cubicBezTo>
                    <a:pt x="21996" y="33529"/>
                    <a:pt x="12325" y="43200"/>
                    <a:pt x="396" y="43200"/>
                  </a:cubicBezTo>
                  <a:cubicBezTo>
                    <a:pt x="263" y="43200"/>
                    <a:pt x="131" y="43198"/>
                    <a:pt x="-1" y="43196"/>
                  </a:cubicBezTo>
                </a:path>
                <a:path w="21996" h="43200" stroke="0" extrusionOk="0">
                  <a:moveTo>
                    <a:pt x="395" y="0"/>
                  </a:moveTo>
                  <a:cubicBezTo>
                    <a:pt x="12325" y="0"/>
                    <a:pt x="21996" y="9670"/>
                    <a:pt x="21996" y="21600"/>
                  </a:cubicBezTo>
                  <a:cubicBezTo>
                    <a:pt x="21996" y="33529"/>
                    <a:pt x="12325" y="43200"/>
                    <a:pt x="396" y="43200"/>
                  </a:cubicBezTo>
                  <a:cubicBezTo>
                    <a:pt x="263" y="43200"/>
                    <a:pt x="131" y="43198"/>
                    <a:pt x="-1" y="43196"/>
                  </a:cubicBezTo>
                  <a:lnTo>
                    <a:pt x="396" y="21600"/>
                  </a:lnTo>
                  <a:lnTo>
                    <a:pt x="395" y="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28734" name="Line 10"/>
            <p:cNvSpPr>
              <a:spLocks noChangeShapeType="1"/>
            </p:cNvSpPr>
            <p:nvPr/>
          </p:nvSpPr>
          <p:spPr bwMode="auto">
            <a:xfrm>
              <a:off x="2200" y="2954"/>
              <a:ext cx="1134"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35" name="Line 11"/>
            <p:cNvSpPr>
              <a:spLocks noChangeShapeType="1"/>
            </p:cNvSpPr>
            <p:nvPr/>
          </p:nvSpPr>
          <p:spPr bwMode="auto">
            <a:xfrm>
              <a:off x="2200" y="1026"/>
              <a:ext cx="1134"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36" name="Line 12"/>
            <p:cNvSpPr>
              <a:spLocks noChangeShapeType="1"/>
            </p:cNvSpPr>
            <p:nvPr/>
          </p:nvSpPr>
          <p:spPr bwMode="auto">
            <a:xfrm>
              <a:off x="2710" y="2954"/>
              <a:ext cx="0" cy="453"/>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37" name="Line 13"/>
            <p:cNvSpPr>
              <a:spLocks noChangeShapeType="1"/>
            </p:cNvSpPr>
            <p:nvPr/>
          </p:nvSpPr>
          <p:spPr bwMode="auto">
            <a:xfrm>
              <a:off x="2682" y="3407"/>
              <a:ext cx="765"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38" name="Line 14"/>
            <p:cNvSpPr>
              <a:spLocks noChangeShapeType="1"/>
            </p:cNvSpPr>
            <p:nvPr/>
          </p:nvSpPr>
          <p:spPr bwMode="auto">
            <a:xfrm flipV="1">
              <a:off x="2710" y="686"/>
              <a:ext cx="0" cy="34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39" name="Line 15"/>
            <p:cNvSpPr>
              <a:spLocks noChangeShapeType="1"/>
            </p:cNvSpPr>
            <p:nvPr/>
          </p:nvSpPr>
          <p:spPr bwMode="auto">
            <a:xfrm>
              <a:off x="2682" y="686"/>
              <a:ext cx="652"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8740" name="Line 16"/>
            <p:cNvSpPr>
              <a:spLocks noChangeShapeType="1"/>
            </p:cNvSpPr>
            <p:nvPr/>
          </p:nvSpPr>
          <p:spPr bwMode="auto">
            <a:xfrm flipH="1" flipV="1">
              <a:off x="3447" y="3407"/>
              <a:ext cx="397"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8741" name="Line 17"/>
            <p:cNvSpPr>
              <a:spLocks noChangeShapeType="1"/>
            </p:cNvSpPr>
            <p:nvPr/>
          </p:nvSpPr>
          <p:spPr bwMode="auto">
            <a:xfrm>
              <a:off x="3334" y="686"/>
              <a:ext cx="397"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grpSp>
      <p:pic>
        <p:nvPicPr>
          <p:cNvPr id="28676" name="Picture 18" descr="7842_Alep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6950" y="1941513"/>
            <a:ext cx="3962400" cy="289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19" descr="7882_Aleph"/>
          <p:cNvPicPr>
            <a:picLocks noChangeAspect="1" noChangeArrowheads="1"/>
          </p:cNvPicPr>
          <p:nvPr/>
        </p:nvPicPr>
        <p:blipFill>
          <a:blip r:embed="rId3" cstate="print">
            <a:extLst>
              <a:ext uri="{28A0092B-C50C-407E-A947-70E740481C1C}">
                <a14:useLocalDpi xmlns:a14="http://schemas.microsoft.com/office/drawing/2010/main" val="0"/>
              </a:ext>
            </a:extLst>
          </a:blip>
          <a:srcRect l="-359" r="17950" b="22375"/>
          <a:stretch>
            <a:fillRect/>
          </a:stretch>
        </p:blipFill>
        <p:spPr bwMode="auto">
          <a:xfrm>
            <a:off x="1111250" y="1941513"/>
            <a:ext cx="2665413" cy="335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21"/>
          <p:cNvGrpSpPr>
            <a:grpSpLocks/>
          </p:cNvGrpSpPr>
          <p:nvPr/>
        </p:nvGrpSpPr>
        <p:grpSpPr bwMode="auto">
          <a:xfrm>
            <a:off x="3821113" y="1882775"/>
            <a:ext cx="684212" cy="3057525"/>
            <a:chOff x="146" y="2029"/>
            <a:chExt cx="431" cy="1926"/>
          </a:xfrm>
        </p:grpSpPr>
        <p:grpSp>
          <p:nvGrpSpPr>
            <p:cNvPr id="28703" name="Group 22"/>
            <p:cNvGrpSpPr>
              <a:grpSpLocks/>
            </p:cNvGrpSpPr>
            <p:nvPr/>
          </p:nvGrpSpPr>
          <p:grpSpPr bwMode="auto">
            <a:xfrm>
              <a:off x="146" y="2058"/>
              <a:ext cx="149" cy="1897"/>
              <a:chOff x="2767" y="958"/>
              <a:chExt cx="226" cy="2404"/>
            </a:xfrm>
          </p:grpSpPr>
          <p:sp>
            <p:nvSpPr>
              <p:cNvPr id="28707" name="Rectangle 23"/>
              <p:cNvSpPr>
                <a:spLocks noChangeArrowheads="1"/>
              </p:cNvSpPr>
              <p:nvPr/>
            </p:nvSpPr>
            <p:spPr bwMode="auto">
              <a:xfrm rot="5400000">
                <a:off x="1678" y="2047"/>
                <a:ext cx="2404" cy="226"/>
              </a:xfrm>
              <a:prstGeom prst="rect">
                <a:avLst/>
              </a:prstGeom>
              <a:solidFill>
                <a:schemeClr val="accent1"/>
              </a:soli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nvGrpSpPr>
              <p:cNvPr id="28708" name="Group 24"/>
              <p:cNvGrpSpPr>
                <a:grpSpLocks/>
              </p:cNvGrpSpPr>
              <p:nvPr/>
            </p:nvGrpSpPr>
            <p:grpSpPr bwMode="auto">
              <a:xfrm rot="5400000">
                <a:off x="2676" y="2115"/>
                <a:ext cx="408" cy="90"/>
                <a:chOff x="1066" y="1706"/>
                <a:chExt cx="4082" cy="908"/>
              </a:xfrm>
            </p:grpSpPr>
            <p:grpSp>
              <p:nvGrpSpPr>
                <p:cNvPr id="28709" name="Group 25"/>
                <p:cNvGrpSpPr>
                  <a:grpSpLocks/>
                </p:cNvGrpSpPr>
                <p:nvPr/>
              </p:nvGrpSpPr>
              <p:grpSpPr bwMode="auto">
                <a:xfrm>
                  <a:off x="1066" y="1706"/>
                  <a:ext cx="4082" cy="454"/>
                  <a:chOff x="1066" y="1706"/>
                  <a:chExt cx="4082" cy="454"/>
                </a:xfrm>
              </p:grpSpPr>
              <p:sp>
                <p:nvSpPr>
                  <p:cNvPr id="28720" name="Oval 26" descr="Sphere"/>
                  <p:cNvSpPr>
                    <a:spLocks noChangeArrowheads="1"/>
                  </p:cNvSpPr>
                  <p:nvPr/>
                </p:nvSpPr>
                <p:spPr bwMode="auto">
                  <a:xfrm>
                    <a:off x="1066"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1" name="Oval 27" descr="Sphere"/>
                  <p:cNvSpPr>
                    <a:spLocks noChangeArrowheads="1"/>
                  </p:cNvSpPr>
                  <p:nvPr/>
                </p:nvSpPr>
                <p:spPr bwMode="auto">
                  <a:xfrm>
                    <a:off x="1519"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2" name="Oval 28" descr="Sphere"/>
                  <p:cNvSpPr>
                    <a:spLocks noChangeArrowheads="1"/>
                  </p:cNvSpPr>
                  <p:nvPr/>
                </p:nvSpPr>
                <p:spPr bwMode="auto">
                  <a:xfrm>
                    <a:off x="1973"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3" name="Oval 29" descr="Sphere"/>
                  <p:cNvSpPr>
                    <a:spLocks noChangeArrowheads="1"/>
                  </p:cNvSpPr>
                  <p:nvPr/>
                </p:nvSpPr>
                <p:spPr bwMode="auto">
                  <a:xfrm>
                    <a:off x="2426"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4" name="Oval 30" descr="Sphere"/>
                  <p:cNvSpPr>
                    <a:spLocks noChangeArrowheads="1"/>
                  </p:cNvSpPr>
                  <p:nvPr/>
                </p:nvSpPr>
                <p:spPr bwMode="auto">
                  <a:xfrm>
                    <a:off x="2880"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5" name="Oval 31" descr="Sphere"/>
                  <p:cNvSpPr>
                    <a:spLocks noChangeArrowheads="1"/>
                  </p:cNvSpPr>
                  <p:nvPr/>
                </p:nvSpPr>
                <p:spPr bwMode="auto">
                  <a:xfrm>
                    <a:off x="3334"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6" name="Oval 32" descr="Sphere"/>
                  <p:cNvSpPr>
                    <a:spLocks noChangeArrowheads="1"/>
                  </p:cNvSpPr>
                  <p:nvPr/>
                </p:nvSpPr>
                <p:spPr bwMode="auto">
                  <a:xfrm>
                    <a:off x="3787"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7" name="Oval 33" descr="Sphere"/>
                  <p:cNvSpPr>
                    <a:spLocks noChangeArrowheads="1"/>
                  </p:cNvSpPr>
                  <p:nvPr/>
                </p:nvSpPr>
                <p:spPr bwMode="auto">
                  <a:xfrm>
                    <a:off x="4241"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28" name="Oval 34" descr="Sphere"/>
                  <p:cNvSpPr>
                    <a:spLocks noChangeArrowheads="1"/>
                  </p:cNvSpPr>
                  <p:nvPr/>
                </p:nvSpPr>
                <p:spPr bwMode="auto">
                  <a:xfrm>
                    <a:off x="4694"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28710" name="Group 35"/>
                <p:cNvGrpSpPr>
                  <a:grpSpLocks/>
                </p:cNvGrpSpPr>
                <p:nvPr/>
              </p:nvGrpSpPr>
              <p:grpSpPr bwMode="auto">
                <a:xfrm>
                  <a:off x="1066" y="2160"/>
                  <a:ext cx="4082" cy="454"/>
                  <a:chOff x="1066" y="1706"/>
                  <a:chExt cx="4082" cy="454"/>
                </a:xfrm>
              </p:grpSpPr>
              <p:sp>
                <p:nvSpPr>
                  <p:cNvPr id="28711" name="Oval 36" descr="Sphere"/>
                  <p:cNvSpPr>
                    <a:spLocks noChangeArrowheads="1"/>
                  </p:cNvSpPr>
                  <p:nvPr/>
                </p:nvSpPr>
                <p:spPr bwMode="auto">
                  <a:xfrm>
                    <a:off x="1066"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2" name="Oval 37" descr="Sphere"/>
                  <p:cNvSpPr>
                    <a:spLocks noChangeArrowheads="1"/>
                  </p:cNvSpPr>
                  <p:nvPr/>
                </p:nvSpPr>
                <p:spPr bwMode="auto">
                  <a:xfrm>
                    <a:off x="1519"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3" name="Oval 38" descr="Sphere"/>
                  <p:cNvSpPr>
                    <a:spLocks noChangeArrowheads="1"/>
                  </p:cNvSpPr>
                  <p:nvPr/>
                </p:nvSpPr>
                <p:spPr bwMode="auto">
                  <a:xfrm>
                    <a:off x="1973"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4" name="Oval 39" descr="Sphere"/>
                  <p:cNvSpPr>
                    <a:spLocks noChangeArrowheads="1"/>
                  </p:cNvSpPr>
                  <p:nvPr/>
                </p:nvSpPr>
                <p:spPr bwMode="auto">
                  <a:xfrm>
                    <a:off x="2426"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5" name="Oval 40" descr="Sphere"/>
                  <p:cNvSpPr>
                    <a:spLocks noChangeArrowheads="1"/>
                  </p:cNvSpPr>
                  <p:nvPr/>
                </p:nvSpPr>
                <p:spPr bwMode="auto">
                  <a:xfrm>
                    <a:off x="2880"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6" name="Oval 41" descr="Sphere"/>
                  <p:cNvSpPr>
                    <a:spLocks noChangeArrowheads="1"/>
                  </p:cNvSpPr>
                  <p:nvPr/>
                </p:nvSpPr>
                <p:spPr bwMode="auto">
                  <a:xfrm>
                    <a:off x="3334"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7" name="Oval 42" descr="Sphere"/>
                  <p:cNvSpPr>
                    <a:spLocks noChangeArrowheads="1"/>
                  </p:cNvSpPr>
                  <p:nvPr/>
                </p:nvSpPr>
                <p:spPr bwMode="auto">
                  <a:xfrm>
                    <a:off x="3787"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8" name="Oval 43" descr="Sphere"/>
                  <p:cNvSpPr>
                    <a:spLocks noChangeArrowheads="1"/>
                  </p:cNvSpPr>
                  <p:nvPr/>
                </p:nvSpPr>
                <p:spPr bwMode="auto">
                  <a:xfrm>
                    <a:off x="4241"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28719" name="Oval 44" descr="Sphere"/>
                  <p:cNvSpPr>
                    <a:spLocks noChangeArrowheads="1"/>
                  </p:cNvSpPr>
                  <p:nvPr/>
                </p:nvSpPr>
                <p:spPr bwMode="auto">
                  <a:xfrm>
                    <a:off x="4694" y="1706"/>
                    <a:ext cx="454" cy="454"/>
                  </a:xfrm>
                  <a:prstGeom prst="ellipse">
                    <a:avLst/>
                  </a:prstGeom>
                  <a:pattFill prst="sphere">
                    <a:fgClr>
                      <a:srgbClr val="FF6600"/>
                    </a:fgClr>
                    <a:bgClr>
                      <a:schemeClr val="bg1"/>
                    </a:bgClr>
                  </a:patt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grpSp>
        <p:sp>
          <p:nvSpPr>
            <p:cNvPr id="28704" name="Text Box 45"/>
            <p:cNvSpPr txBox="1">
              <a:spLocks noChangeArrowheads="1"/>
            </p:cNvSpPr>
            <p:nvPr/>
          </p:nvSpPr>
          <p:spPr bwMode="auto">
            <a:xfrm>
              <a:off x="327" y="2820"/>
              <a:ext cx="250" cy="551"/>
            </a:xfrm>
            <a:prstGeom prst="rect">
              <a:avLst/>
            </a:prstGeom>
            <a:solidFill>
              <a:srgbClr val="A4F2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GB" altLang="it-IT" sz="1400">
                  <a:solidFill>
                    <a:schemeClr val="tx1"/>
                  </a:solidFill>
                  <a:latin typeface="Comic Sans MS" pitchFamily="66" charset="0"/>
                </a:rPr>
                <a:t>35mm</a:t>
              </a:r>
            </a:p>
          </p:txBody>
        </p:sp>
        <p:sp>
          <p:nvSpPr>
            <p:cNvPr id="28705" name="Line 46"/>
            <p:cNvSpPr>
              <a:spLocks noChangeShapeType="1"/>
            </p:cNvSpPr>
            <p:nvPr/>
          </p:nvSpPr>
          <p:spPr bwMode="auto">
            <a:xfrm flipV="1">
              <a:off x="447" y="2029"/>
              <a:ext cx="0" cy="77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8706" name="Line 47"/>
            <p:cNvSpPr>
              <a:spLocks noChangeShapeType="1"/>
            </p:cNvSpPr>
            <p:nvPr/>
          </p:nvSpPr>
          <p:spPr bwMode="auto">
            <a:xfrm flipH="1">
              <a:off x="465" y="3363"/>
              <a:ext cx="0" cy="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grpSp>
      <p:graphicFrame>
        <p:nvGraphicFramePr>
          <p:cNvPr id="187470" name="Group 78"/>
          <p:cNvGraphicFramePr>
            <a:graphicFrameLocks noGrp="1"/>
          </p:cNvGraphicFramePr>
          <p:nvPr/>
        </p:nvGraphicFramePr>
        <p:xfrm>
          <a:off x="1004888" y="5146675"/>
          <a:ext cx="3848100" cy="1524050"/>
        </p:xfrm>
        <a:graphic>
          <a:graphicData uri="http://schemas.openxmlformats.org/drawingml/2006/table">
            <a:tbl>
              <a:tblPr/>
              <a:tblGrid>
                <a:gridCol w="1283333">
                  <a:extLst>
                    <a:ext uri="{9D8B030D-6E8A-4147-A177-3AD203B41FA5}">
                      <a16:colId xmlns:a16="http://schemas.microsoft.com/office/drawing/2014/main" val="20000"/>
                    </a:ext>
                  </a:extLst>
                </a:gridCol>
                <a:gridCol w="1281436">
                  <a:extLst>
                    <a:ext uri="{9D8B030D-6E8A-4147-A177-3AD203B41FA5}">
                      <a16:colId xmlns:a16="http://schemas.microsoft.com/office/drawing/2014/main" val="20001"/>
                    </a:ext>
                  </a:extLst>
                </a:gridCol>
                <a:gridCol w="1283331">
                  <a:extLst>
                    <a:ext uri="{9D8B030D-6E8A-4147-A177-3AD203B41FA5}">
                      <a16:colId xmlns:a16="http://schemas.microsoft.com/office/drawing/2014/main" val="20002"/>
                    </a:ext>
                  </a:extLst>
                </a:gridCol>
              </a:tblGrid>
              <a:tr h="304800">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Parameters</a:t>
                      </a:r>
                      <a:endParaRPr kumimoji="0" lang="en-US" sz="1400" b="1" i="0" u="none" strike="noStrike" cap="none" normalizeH="0" baseline="0" dirty="0">
                        <a:ln>
                          <a:noFill/>
                        </a:ln>
                        <a:solidFill>
                          <a:srgbClr val="000000"/>
                        </a:solidFill>
                        <a:effectLst/>
                        <a:latin typeface="Times New Roman" pitchFamily="18" charset="0"/>
                      </a:endParaRPr>
                    </a:p>
                  </a:txBody>
                  <a:tcPr marL="91462" marR="91462" marT="45725" marB="4572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Field</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1.5</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T</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Coil Radius</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2.75</a:t>
                      </a:r>
                      <a:endParaRPr kumimoji="0" lang="en-US" sz="1400" b="1" i="0" u="none" strike="noStrike" cap="none" normalizeH="0" baseline="0" dirty="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Length</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6.4</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Sored Energy</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130</a:t>
                      </a:r>
                      <a:endParaRPr kumimoji="0" lang="en-US" sz="1400" b="1" i="0" u="none" strike="noStrike" cap="none" normalizeH="0" baseline="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MJ</a:t>
                      </a:r>
                      <a:endParaRPr kumimoji="0" lang="en-US" sz="1400" b="1" i="0" u="none" strike="noStrike" cap="none" normalizeH="0" baseline="0" dirty="0">
                        <a:ln>
                          <a:noFill/>
                        </a:ln>
                        <a:solidFill>
                          <a:srgbClr val="000000"/>
                        </a:solidFill>
                        <a:effectLst/>
                        <a:latin typeface="Times New Roman" pitchFamily="18" charset="0"/>
                      </a:endParaRPr>
                    </a:p>
                  </a:txBody>
                  <a:tcPr marL="91462" marR="91462"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pic>
        <p:nvPicPr>
          <p:cNvPr id="89089" name="Picture 1"/>
          <p:cNvPicPr>
            <a:picLocks noChangeAspect="1" noChangeArrowheads="1"/>
          </p:cNvPicPr>
          <p:nvPr/>
        </p:nvPicPr>
        <p:blipFill>
          <a:blip r:embed="rId4" cstate="print"/>
          <a:srcRect/>
          <a:stretch>
            <a:fillRect/>
          </a:stretch>
        </p:blipFill>
        <p:spPr bwMode="auto">
          <a:xfrm>
            <a:off x="4983047" y="5190979"/>
            <a:ext cx="1120425" cy="1441938"/>
          </a:xfrm>
          <a:prstGeom prst="rect">
            <a:avLst/>
          </a:prstGeom>
          <a:noFill/>
          <a:ln w="9525">
            <a:noFill/>
            <a:miter lim="800000"/>
            <a:headEnd/>
            <a:tailEnd/>
          </a:ln>
        </p:spPr>
      </p:pic>
      <p:sp>
        <p:nvSpPr>
          <p:cNvPr id="48" name="Rectangle 47"/>
          <p:cNvSpPr/>
          <p:nvPr/>
        </p:nvSpPr>
        <p:spPr>
          <a:xfrm>
            <a:off x="5981785" y="4888932"/>
            <a:ext cx="1879040" cy="400110"/>
          </a:xfrm>
          <a:prstGeom prst="rect">
            <a:avLst/>
          </a:prstGeom>
        </p:spPr>
        <p:txBody>
          <a:bodyPr wrap="none">
            <a:spAutoFit/>
          </a:bodyPr>
          <a:lstStyle/>
          <a:p>
            <a:pPr eaLnBrk="1" hangingPunct="1">
              <a:spcBef>
                <a:spcPct val="50000"/>
              </a:spcBef>
              <a:buFontTx/>
              <a:buNone/>
            </a:pPr>
            <a:r>
              <a:rPr lang="en-GB" altLang="it-IT" dirty="0"/>
              <a:t>Thermo-siphon</a:t>
            </a:r>
          </a:p>
        </p:txBody>
      </p:sp>
      <p:sp>
        <p:nvSpPr>
          <p:cNvPr id="49" name="Rectangle 48"/>
          <p:cNvSpPr/>
          <p:nvPr/>
        </p:nvSpPr>
        <p:spPr>
          <a:xfrm>
            <a:off x="6055303" y="6155025"/>
            <a:ext cx="1309975" cy="400110"/>
          </a:xfrm>
          <a:prstGeom prst="rect">
            <a:avLst/>
          </a:prstGeom>
        </p:spPr>
        <p:txBody>
          <a:bodyPr wrap="none">
            <a:spAutoFit/>
          </a:bodyPr>
          <a:lstStyle/>
          <a:p>
            <a:pPr eaLnBrk="1" hangingPunct="1">
              <a:spcBef>
                <a:spcPct val="50000"/>
              </a:spcBef>
              <a:buFontTx/>
              <a:buNone/>
            </a:pPr>
            <a:r>
              <a:rPr lang="en-GB" altLang="it-IT" dirty="0"/>
              <a:t>J C </a:t>
            </a:r>
            <a:r>
              <a:rPr lang="en-GB" altLang="it-IT" dirty="0" err="1"/>
              <a:t>Lottin</a:t>
            </a:r>
            <a:endParaRPr lang="en-GB" altLang="it-IT"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312623" y="1352753"/>
            <a:ext cx="7092950" cy="3896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914400" indent="-45720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30000"/>
              </a:lnSpc>
              <a:spcBef>
                <a:spcPct val="50000"/>
              </a:spcBef>
              <a:buFontTx/>
              <a:buNone/>
            </a:pPr>
            <a:r>
              <a:rPr lang="en-US" altLang="it-IT" sz="2400" dirty="0">
                <a:solidFill>
                  <a:schemeClr val="tx1"/>
                </a:solidFill>
                <a:ea typeface="Arial Unicode MS" pitchFamily="34" charset="-128"/>
                <a:cs typeface="Arial Unicode MS" pitchFamily="34" charset="-128"/>
              </a:rPr>
              <a:t>Summary</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What we ask to a detector magnet</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The developments of </a:t>
            </a:r>
            <a:r>
              <a:rPr lang="en-US" altLang="it-IT" sz="2400" b="0" dirty="0" err="1">
                <a:ea typeface="Arial Unicode MS" pitchFamily="34" charset="-128"/>
                <a:cs typeface="Arial Unicode MS" pitchFamily="34" charset="-128"/>
              </a:rPr>
              <a:t>sc</a:t>
            </a:r>
            <a:r>
              <a:rPr lang="en-US" altLang="it-IT" sz="2400" b="0" dirty="0">
                <a:ea typeface="Arial Unicode MS" pitchFamily="34" charset="-128"/>
                <a:cs typeface="Arial Unicode MS" pitchFamily="34" charset="-128"/>
              </a:rPr>
              <a:t> wires and cables</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The story of </a:t>
            </a:r>
            <a:r>
              <a:rPr lang="en-US" altLang="it-IT" sz="2400" b="0" i="1" dirty="0">
                <a:ea typeface="Arial Unicode MS" pitchFamily="34" charset="-128"/>
                <a:cs typeface="Arial Unicode MS" pitchFamily="34" charset="-128"/>
              </a:rPr>
              <a:t>detector magnets</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Design progresses </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Construction technologies </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Future</a:t>
            </a:r>
          </a:p>
        </p:txBody>
      </p:sp>
      <p:sp>
        <p:nvSpPr>
          <p:cNvPr id="2" name="TextBox 1"/>
          <p:cNvSpPr txBox="1"/>
          <p:nvPr/>
        </p:nvSpPr>
        <p:spPr>
          <a:xfrm>
            <a:off x="1125633" y="5165229"/>
            <a:ext cx="7811333" cy="1292662"/>
          </a:xfrm>
          <a:prstGeom prst="rect">
            <a:avLst/>
          </a:prstGeom>
          <a:noFill/>
        </p:spPr>
        <p:txBody>
          <a:bodyPr wrap="square" rtlCol="0">
            <a:spAutoFit/>
          </a:bodyPr>
          <a:lstStyle/>
          <a:p>
            <a:pPr algn="just">
              <a:lnSpc>
                <a:spcPct val="130000"/>
              </a:lnSpc>
              <a:spcBef>
                <a:spcPct val="20000"/>
              </a:spcBef>
            </a:pPr>
            <a:r>
              <a:rPr lang="en-US" altLang="it-IT" dirty="0"/>
              <a:t>Some photos were provided by  </a:t>
            </a:r>
            <a:r>
              <a:rPr lang="en-US" altLang="it-IT" dirty="0" err="1"/>
              <a:t>H.Desportes</a:t>
            </a:r>
            <a:r>
              <a:rPr lang="en-US" altLang="it-IT" dirty="0"/>
              <a:t> and  </a:t>
            </a:r>
            <a:r>
              <a:rPr lang="en-US" altLang="it-IT" dirty="0" err="1"/>
              <a:t>F.Wittegenstein</a:t>
            </a:r>
            <a:r>
              <a:rPr lang="en-US" altLang="it-IT" dirty="0"/>
              <a:t>. I also use slides shown by  </a:t>
            </a:r>
            <a:r>
              <a:rPr lang="en-US" altLang="it-IT" dirty="0" err="1"/>
              <a:t>E.Baynham</a:t>
            </a:r>
            <a:r>
              <a:rPr lang="en-US" altLang="it-IT" dirty="0"/>
              <a:t> at MT19 and by </a:t>
            </a:r>
            <a:r>
              <a:rPr lang="en-US" altLang="it-IT" dirty="0" err="1"/>
              <a:t>A.Yamamoto</a:t>
            </a:r>
            <a:r>
              <a:rPr lang="en-US" altLang="it-IT" dirty="0"/>
              <a:t>  in presentations available on the web. Other photos from CERN site</a:t>
            </a:r>
            <a:endParaRPr lang="it-IT"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5206" y="1354667"/>
            <a:ext cx="7457782" cy="5235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61936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9576A04C-FAC2-4D18-AE0F-44A8524597BF}" type="slidenum">
              <a:rPr lang="en-US" altLang="it-IT" sz="1400" b="0"/>
              <a:pPr eaLnBrk="1" hangingPunct="1"/>
              <a:t>31</a:t>
            </a:fld>
            <a:endParaRPr lang="en-US" altLang="it-IT" sz="1400" b="0"/>
          </a:p>
        </p:txBody>
      </p:sp>
      <p:sp>
        <p:nvSpPr>
          <p:cNvPr id="31747" name="Text Box 3"/>
          <p:cNvSpPr txBox="1">
            <a:spLocks noChangeArrowheads="1"/>
          </p:cNvSpPr>
          <p:nvPr/>
        </p:nvSpPr>
        <p:spPr bwMode="auto">
          <a:xfrm>
            <a:off x="1198563" y="1296988"/>
            <a:ext cx="6178550" cy="396875"/>
          </a:xfrm>
          <a:prstGeom prst="rect">
            <a:avLst/>
          </a:prstGeom>
          <a:solidFill>
            <a:srgbClr val="00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GB" altLang="it-IT" b="0" dirty="0"/>
              <a:t>BESS Polar – The thinnest one . No support!!</a:t>
            </a:r>
          </a:p>
        </p:txBody>
      </p:sp>
      <p:pic>
        <p:nvPicPr>
          <p:cNvPr id="31748" name="Picture 4" descr="BessP-Infl895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1213" y="3749675"/>
            <a:ext cx="4221162"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12302" t="7248" r="4405" b="8202"/>
          <a:stretch>
            <a:fillRect/>
          </a:stretch>
        </p:blipFill>
        <p:spPr bwMode="auto">
          <a:xfrm>
            <a:off x="1285875" y="3797300"/>
            <a:ext cx="3151188" cy="239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0" name="Rectangle 6"/>
          <p:cNvSpPr>
            <a:spLocks noChangeArrowheads="1"/>
          </p:cNvSpPr>
          <p:nvPr/>
        </p:nvSpPr>
        <p:spPr bwMode="auto">
          <a:xfrm>
            <a:off x="6519863" y="2189163"/>
            <a:ext cx="1168400" cy="8524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it-IT" altLang="en-US"/>
          </a:p>
        </p:txBody>
      </p:sp>
      <p:grpSp>
        <p:nvGrpSpPr>
          <p:cNvPr id="31751" name="Group 17"/>
          <p:cNvGrpSpPr>
            <a:grpSpLocks/>
          </p:cNvGrpSpPr>
          <p:nvPr/>
        </p:nvGrpSpPr>
        <p:grpSpPr bwMode="auto">
          <a:xfrm>
            <a:off x="3535363" y="2197100"/>
            <a:ext cx="2847975" cy="1011238"/>
            <a:chOff x="2075" y="1072"/>
            <a:chExt cx="1794" cy="637"/>
          </a:xfrm>
        </p:grpSpPr>
        <p:pic>
          <p:nvPicPr>
            <p:cNvPr id="3175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l="57455" t="30438" r="12468" b="26689"/>
            <a:stretch>
              <a:fillRect/>
            </a:stretch>
          </p:blipFill>
          <p:spPr bwMode="auto">
            <a:xfrm>
              <a:off x="2075" y="1131"/>
              <a:ext cx="850" cy="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8" name="Text Box 8"/>
            <p:cNvSpPr txBox="1">
              <a:spLocks noChangeArrowheads="1"/>
            </p:cNvSpPr>
            <p:nvPr/>
          </p:nvSpPr>
          <p:spPr bwMode="auto">
            <a:xfrm>
              <a:off x="2997" y="1475"/>
              <a:ext cx="7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r>
                <a:rPr kumimoji="1" lang="en-US" altLang="ja-JP" sz="1800">
                  <a:latin typeface="Times" charset="0"/>
                  <a:ea typeface="Osaka" charset="-128"/>
                </a:rPr>
                <a:t>Al-Ni alloy</a:t>
              </a:r>
            </a:p>
          </p:txBody>
        </p:sp>
        <p:sp>
          <p:nvSpPr>
            <p:cNvPr id="31759" name="Line 9"/>
            <p:cNvSpPr>
              <a:spLocks noChangeShapeType="1"/>
            </p:cNvSpPr>
            <p:nvPr/>
          </p:nvSpPr>
          <p:spPr bwMode="auto">
            <a:xfrm flipH="1" flipV="1">
              <a:off x="2819" y="1514"/>
              <a:ext cx="334" cy="24"/>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0" name="Text Box 10"/>
            <p:cNvSpPr txBox="1">
              <a:spLocks noChangeArrowheads="1"/>
            </p:cNvSpPr>
            <p:nvPr/>
          </p:nvSpPr>
          <p:spPr bwMode="auto">
            <a:xfrm>
              <a:off x="2989" y="1072"/>
              <a:ext cx="8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r>
                <a:rPr kumimoji="1" lang="en-US" altLang="ja-JP" sz="1800">
                  <a:latin typeface="Times" charset="0"/>
                  <a:ea typeface="Osaka" charset="-128"/>
                </a:rPr>
                <a:t>NbTi/Cu SC</a:t>
              </a:r>
            </a:p>
          </p:txBody>
        </p:sp>
        <p:sp>
          <p:nvSpPr>
            <p:cNvPr id="31761" name="Line 11"/>
            <p:cNvSpPr>
              <a:spLocks noChangeShapeType="1"/>
            </p:cNvSpPr>
            <p:nvPr/>
          </p:nvSpPr>
          <p:spPr bwMode="auto">
            <a:xfrm flipH="1">
              <a:off x="2621" y="1197"/>
              <a:ext cx="489" cy="179"/>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1752"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l="66016" t="61763" r="15788" b="5878"/>
          <a:stretch>
            <a:fillRect/>
          </a:stretch>
        </p:blipFill>
        <p:spPr bwMode="auto">
          <a:xfrm>
            <a:off x="6346825" y="1593850"/>
            <a:ext cx="2276475" cy="170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3" name="Text Box 13"/>
          <p:cNvSpPr txBox="1">
            <a:spLocks noChangeArrowheads="1"/>
          </p:cNvSpPr>
          <p:nvPr/>
        </p:nvSpPr>
        <p:spPr bwMode="auto">
          <a:xfrm>
            <a:off x="1158875" y="1814513"/>
            <a:ext cx="3781425" cy="170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GB" altLang="it-IT"/>
              <a:t>Diameter 900mm</a:t>
            </a:r>
          </a:p>
          <a:p>
            <a:pPr algn="l" eaLnBrk="1" hangingPunct="1">
              <a:spcBef>
                <a:spcPct val="50000"/>
              </a:spcBef>
            </a:pPr>
            <a:r>
              <a:rPr lang="en-GB" altLang="it-IT"/>
              <a:t>Length 1000mm</a:t>
            </a:r>
          </a:p>
          <a:p>
            <a:pPr algn="l" eaLnBrk="1" hangingPunct="1">
              <a:spcBef>
                <a:spcPct val="50000"/>
              </a:spcBef>
            </a:pPr>
            <a:r>
              <a:rPr lang="en-GB" altLang="it-IT"/>
              <a:t>Field 1T </a:t>
            </a:r>
          </a:p>
          <a:p>
            <a:pPr algn="l" eaLnBrk="1" hangingPunct="1">
              <a:lnSpc>
                <a:spcPct val="30000"/>
              </a:lnSpc>
              <a:spcBef>
                <a:spcPct val="50000"/>
              </a:spcBef>
            </a:pPr>
            <a:r>
              <a:rPr lang="en-GB" altLang="it-IT"/>
              <a:t>Wall 1gm/cm^2 ~ 0.05X</a:t>
            </a:r>
            <a:r>
              <a:rPr lang="en-GB" altLang="it-IT" sz="3200" baseline="-25000"/>
              <a:t>o</a:t>
            </a:r>
            <a:r>
              <a:rPr lang="en-GB" altLang="it-IT" sz="3200" b="0" baseline="-25000">
                <a:latin typeface="Comic Sans MS" pitchFamily="66" charset="0"/>
              </a:rPr>
              <a:t> </a:t>
            </a:r>
            <a:endParaRPr lang="en-GB" altLang="it-IT" b="0">
              <a:latin typeface="Comic Sans MS" pitchFamily="66" charset="0"/>
            </a:endParaRPr>
          </a:p>
        </p:txBody>
      </p:sp>
      <p:sp>
        <p:nvSpPr>
          <p:cNvPr id="31754" name="Text Box 14"/>
          <p:cNvSpPr txBox="1">
            <a:spLocks noChangeArrowheads="1"/>
          </p:cNvSpPr>
          <p:nvPr/>
        </p:nvSpPr>
        <p:spPr bwMode="auto">
          <a:xfrm>
            <a:off x="8347075" y="1958975"/>
            <a:ext cx="488950" cy="955675"/>
          </a:xfrm>
          <a:prstGeom prst="rect">
            <a:avLst/>
          </a:prstGeom>
          <a:solidFill>
            <a:srgbClr val="FF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r" eaLnBrk="1" hangingPunct="1"/>
            <a:r>
              <a:rPr lang="en-GB" altLang="it-IT" b="0">
                <a:latin typeface="Comic Sans MS" pitchFamily="66" charset="0"/>
              </a:rPr>
              <a:t>3.4mm</a:t>
            </a:r>
          </a:p>
        </p:txBody>
      </p:sp>
      <p:sp>
        <p:nvSpPr>
          <p:cNvPr id="31755" name="Line 15"/>
          <p:cNvSpPr>
            <a:spLocks noChangeShapeType="1"/>
          </p:cNvSpPr>
          <p:nvPr/>
        </p:nvSpPr>
        <p:spPr bwMode="auto">
          <a:xfrm>
            <a:off x="8585200" y="2921000"/>
            <a:ext cx="0" cy="2730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6" name="Line 16"/>
          <p:cNvSpPr>
            <a:spLocks noChangeShapeType="1"/>
          </p:cNvSpPr>
          <p:nvPr/>
        </p:nvSpPr>
        <p:spPr bwMode="auto">
          <a:xfrm flipH="1" flipV="1">
            <a:off x="8572500" y="1689100"/>
            <a:ext cx="1588" cy="2603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42766890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2786063" y="1246188"/>
            <a:ext cx="5568950" cy="457200"/>
          </a:xfrm>
          <a:prstGeom prst="rect">
            <a:avLst/>
          </a:prstGeom>
          <a:solidFill>
            <a:srgbClr val="00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GB" altLang="it-IT" sz="2400" b="0" dirty="0"/>
              <a:t>BESS Polar : As thin as a can!!</a:t>
            </a:r>
          </a:p>
        </p:txBody>
      </p:sp>
      <p:pic>
        <p:nvPicPr>
          <p:cNvPr id="3277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l="12302" t="7248" r="4405" b="8202"/>
          <a:stretch>
            <a:fillRect/>
          </a:stretch>
        </p:blipFill>
        <p:spPr bwMode="auto">
          <a:xfrm>
            <a:off x="1244600" y="1871663"/>
            <a:ext cx="3884613" cy="295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3" name="Picture 7" descr="guiness P91002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95825" y="3257550"/>
            <a:ext cx="4095750"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 Box 8"/>
          <p:cNvSpPr txBox="1">
            <a:spLocks noChangeArrowheads="1"/>
          </p:cNvSpPr>
          <p:nvPr/>
        </p:nvSpPr>
        <p:spPr bwMode="auto">
          <a:xfrm>
            <a:off x="1279525" y="5048250"/>
            <a:ext cx="3076575" cy="641350"/>
          </a:xfrm>
          <a:prstGeom prst="rect">
            <a:avLst/>
          </a:prstGeom>
          <a:solidFill>
            <a:srgbClr val="A4F2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GB" altLang="it-IT" sz="1800"/>
              <a:t>Coil thickness/diameter ~ 0.34%</a:t>
            </a:r>
          </a:p>
        </p:txBody>
      </p:sp>
      <p:sp>
        <p:nvSpPr>
          <p:cNvPr id="32775" name="Text Box 9"/>
          <p:cNvSpPr txBox="1">
            <a:spLocks noChangeArrowheads="1"/>
          </p:cNvSpPr>
          <p:nvPr/>
        </p:nvSpPr>
        <p:spPr bwMode="auto">
          <a:xfrm>
            <a:off x="6211888" y="2320925"/>
            <a:ext cx="2368550" cy="641350"/>
          </a:xfrm>
          <a:prstGeom prst="rect">
            <a:avLst/>
          </a:prstGeom>
          <a:solidFill>
            <a:srgbClr val="A4F2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GB" altLang="it-IT" sz="1800"/>
              <a:t>thickness/diameter ~ 0.2%</a:t>
            </a:r>
          </a:p>
        </p:txBody>
      </p:sp>
    </p:spTree>
    <p:extLst>
      <p:ext uri="{BB962C8B-B14F-4D97-AF65-F5344CB8AC3E}">
        <p14:creationId xmlns:p14="http://schemas.microsoft.com/office/powerpoint/2010/main" val="418926079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64C54048-CAA2-4D5C-87A6-025FA29A3DB3}" type="slidenum">
              <a:rPr lang="en-US" altLang="it-IT" sz="1400" b="0"/>
              <a:pPr eaLnBrk="1" hangingPunct="1"/>
              <a:t>33</a:t>
            </a:fld>
            <a:endParaRPr lang="en-US" altLang="it-IT" sz="1400" b="0"/>
          </a:p>
        </p:txBody>
      </p:sp>
      <p:pic>
        <p:nvPicPr>
          <p:cNvPr id="3379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5550" y="1225550"/>
            <a:ext cx="7205663" cy="534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33868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C1B5262D-FEFE-4E38-BA6A-A17D19ED9DD1}"/>
              </a:ext>
            </a:extLst>
          </p:cNvPr>
          <p:cNvPicPr>
            <a:picLocks noChangeAspect="1"/>
          </p:cNvPicPr>
          <p:nvPr/>
        </p:nvPicPr>
        <p:blipFill>
          <a:blip r:embed="rId2"/>
          <a:stretch>
            <a:fillRect/>
          </a:stretch>
        </p:blipFill>
        <p:spPr>
          <a:xfrm>
            <a:off x="1120686" y="1235159"/>
            <a:ext cx="7327278" cy="5135676"/>
          </a:xfrm>
          <a:prstGeom prst="rect">
            <a:avLst/>
          </a:prstGeom>
        </p:spPr>
      </p:pic>
    </p:spTree>
    <p:extLst>
      <p:ext uri="{BB962C8B-B14F-4D97-AF65-F5344CB8AC3E}">
        <p14:creationId xmlns:p14="http://schemas.microsoft.com/office/powerpoint/2010/main" val="1960767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a:extLst>
              <a:ext uri="{FF2B5EF4-FFF2-40B4-BE49-F238E27FC236}">
                <a16:creationId xmlns:a16="http://schemas.microsoft.com/office/drawing/2014/main" id="{FE3343F9-F4DF-4E9A-942D-9B841B5AC596}"/>
              </a:ext>
            </a:extLst>
          </p:cNvPr>
          <p:cNvSpPr txBox="1">
            <a:spLocks noChangeArrowheads="1"/>
          </p:cNvSpPr>
          <p:nvPr/>
        </p:nvSpPr>
        <p:spPr bwMode="auto">
          <a:xfrm>
            <a:off x="1219200" y="1108075"/>
            <a:ext cx="7112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it-IT" sz="1800" dirty="0"/>
              <a:t>1994- TECHNICAL PROPOSAL of  CMS  </a:t>
            </a:r>
            <a:r>
              <a:rPr lang="it-IT" altLang="it-IT" sz="1800" dirty="0" err="1"/>
              <a:t>at</a:t>
            </a:r>
            <a:r>
              <a:rPr lang="it-IT" altLang="it-IT" sz="1800" dirty="0"/>
              <a:t> LHC : The </a:t>
            </a:r>
            <a:r>
              <a:rPr lang="it-IT" altLang="it-IT" sz="1800" dirty="0" err="1"/>
              <a:t>magnets</a:t>
            </a:r>
            <a:r>
              <a:rPr lang="it-IT" altLang="it-IT" sz="1800" dirty="0"/>
              <a:t> looks to be </a:t>
            </a:r>
            <a:r>
              <a:rPr lang="it-IT" altLang="it-IT" sz="1800" dirty="0" err="1"/>
              <a:t>beyond</a:t>
            </a:r>
            <a:r>
              <a:rPr lang="it-IT" altLang="it-IT" sz="1800" dirty="0"/>
              <a:t> the </a:t>
            </a:r>
            <a:r>
              <a:rPr lang="it-IT" altLang="it-IT" sz="1800" dirty="0" err="1"/>
              <a:t>technological</a:t>
            </a:r>
            <a:r>
              <a:rPr lang="it-IT" altLang="it-IT" sz="1800" dirty="0"/>
              <a:t> </a:t>
            </a:r>
            <a:r>
              <a:rPr lang="it-IT" altLang="it-IT" sz="1800" dirty="0" err="1"/>
              <a:t>limits</a:t>
            </a:r>
            <a:r>
              <a:rPr lang="it-IT" altLang="it-IT" sz="1800" dirty="0"/>
              <a:t> </a:t>
            </a:r>
          </a:p>
        </p:txBody>
      </p:sp>
      <p:pic>
        <p:nvPicPr>
          <p:cNvPr id="5" name="Picture 7" descr="Cms1">
            <a:extLst>
              <a:ext uri="{FF2B5EF4-FFF2-40B4-BE49-F238E27FC236}">
                <a16:creationId xmlns:a16="http://schemas.microsoft.com/office/drawing/2014/main" id="{8D9C8AC9-C403-4043-B169-5A2C7813058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0338" y="1826952"/>
            <a:ext cx="6178550"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a:extLst>
              <a:ext uri="{FF2B5EF4-FFF2-40B4-BE49-F238E27FC236}">
                <a16:creationId xmlns:a16="http://schemas.microsoft.com/office/drawing/2014/main" id="{24E3AC03-D152-4FA0-988F-648F9C898CE2}"/>
              </a:ext>
            </a:extLst>
          </p:cNvPr>
          <p:cNvSpPr>
            <a:spLocks noChangeArrowheads="1"/>
          </p:cNvSpPr>
          <p:nvPr/>
        </p:nvSpPr>
        <p:spPr bwMode="auto">
          <a:xfrm>
            <a:off x="4762500" y="4187825"/>
            <a:ext cx="3949700" cy="204787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r>
              <a:rPr lang="it-IT" altLang="it-IT" sz="1600" dirty="0" err="1">
                <a:solidFill>
                  <a:schemeClr val="bg1"/>
                </a:solidFill>
                <a:latin typeface="Times" charset="0"/>
                <a:cs typeface="Times New Roman" pitchFamily="18" charset="0"/>
              </a:rPr>
              <a:t>Magnetic</a:t>
            </a:r>
            <a:r>
              <a:rPr lang="it-IT" altLang="it-IT" sz="1600" dirty="0">
                <a:solidFill>
                  <a:schemeClr val="bg1"/>
                </a:solidFill>
                <a:latin typeface="Times" charset="0"/>
                <a:cs typeface="Times New Roman" pitchFamily="18" charset="0"/>
              </a:rPr>
              <a:t> Field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4 T</a:t>
            </a:r>
            <a:endParaRPr lang="en-US" altLang="it-IT" sz="1200" b="0" dirty="0">
              <a:solidFill>
                <a:srgbClr val="FF3300"/>
              </a:solidFill>
              <a:cs typeface="Times New Roman" pitchFamily="18" charset="0"/>
            </a:endParaRPr>
          </a:p>
          <a:p>
            <a:pPr algn="just"/>
            <a:r>
              <a:rPr lang="it-IT" altLang="it-IT" sz="1600" dirty="0" err="1">
                <a:solidFill>
                  <a:schemeClr val="bg1"/>
                </a:solidFill>
                <a:latin typeface="Times" charset="0"/>
                <a:cs typeface="Times New Roman" pitchFamily="18" charset="0"/>
              </a:rPr>
              <a:t>Current</a:t>
            </a:r>
            <a:r>
              <a:rPr lang="it-IT" altLang="it-IT" sz="1600" dirty="0">
                <a:solidFill>
                  <a:schemeClr val="bg1"/>
                </a:solidFill>
                <a:latin typeface="Times" charset="0"/>
                <a:cs typeface="Times New Roman" pitchFamily="18" charset="0"/>
              </a:rPr>
              <a:t>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20000 A</a:t>
            </a:r>
            <a:endParaRPr lang="en-US" altLang="it-IT" sz="1600" dirty="0">
              <a:solidFill>
                <a:srgbClr val="FF3300"/>
              </a:solidFill>
              <a:latin typeface="Times" charset="0"/>
              <a:cs typeface="Times New Roman" pitchFamily="18" charset="0"/>
            </a:endParaRPr>
          </a:p>
          <a:p>
            <a:pPr algn="just"/>
            <a:r>
              <a:rPr lang="it-IT" altLang="it-IT" sz="1600" dirty="0" err="1">
                <a:solidFill>
                  <a:schemeClr val="bg1"/>
                </a:solidFill>
                <a:latin typeface="Times" charset="0"/>
                <a:cs typeface="Times New Roman" pitchFamily="18" charset="0"/>
              </a:rPr>
              <a:t>Stored</a:t>
            </a:r>
            <a:r>
              <a:rPr lang="it-IT" altLang="it-IT" sz="1600" dirty="0">
                <a:solidFill>
                  <a:schemeClr val="bg1"/>
                </a:solidFill>
                <a:latin typeface="Times" charset="0"/>
                <a:cs typeface="Times New Roman" pitchFamily="18" charset="0"/>
              </a:rPr>
              <a:t> Energy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2520 MJ</a:t>
            </a:r>
            <a:endParaRPr lang="en-US" altLang="it-IT" sz="1200" b="0" dirty="0">
              <a:solidFill>
                <a:srgbClr val="FF3300"/>
              </a:solidFill>
              <a:cs typeface="Times New Roman" pitchFamily="18" charset="0"/>
            </a:endParaRPr>
          </a:p>
          <a:p>
            <a:pPr algn="just"/>
            <a:r>
              <a:rPr lang="it-IT" altLang="it-IT" sz="1600" dirty="0">
                <a:solidFill>
                  <a:schemeClr val="bg1"/>
                </a:solidFill>
                <a:latin typeface="Times" charset="0"/>
                <a:cs typeface="Times New Roman" pitchFamily="18" charset="0"/>
              </a:rPr>
              <a:t>Peak field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4.6T</a:t>
            </a:r>
            <a:endParaRPr lang="en-US" altLang="it-IT" sz="1200" b="0" dirty="0">
              <a:solidFill>
                <a:srgbClr val="FF3300"/>
              </a:solidFill>
              <a:cs typeface="Times New Roman" pitchFamily="18" charset="0"/>
            </a:endParaRPr>
          </a:p>
          <a:p>
            <a:pPr algn="just"/>
            <a:r>
              <a:rPr lang="it-IT" altLang="it-IT" sz="1600" dirty="0" err="1">
                <a:solidFill>
                  <a:schemeClr val="bg1"/>
                </a:solidFill>
                <a:latin typeface="Times" charset="0"/>
                <a:cs typeface="Times New Roman" pitchFamily="18" charset="0"/>
              </a:rPr>
              <a:t>LuMagnet</a:t>
            </a:r>
            <a:r>
              <a:rPr lang="it-IT" altLang="it-IT" sz="1600" dirty="0">
                <a:solidFill>
                  <a:schemeClr val="bg1"/>
                </a:solidFill>
                <a:latin typeface="Times" charset="0"/>
                <a:cs typeface="Times New Roman" pitchFamily="18" charset="0"/>
              </a:rPr>
              <a:t> </a:t>
            </a:r>
            <a:r>
              <a:rPr lang="it-IT" altLang="it-IT" sz="1600" dirty="0" err="1">
                <a:solidFill>
                  <a:schemeClr val="bg1"/>
                </a:solidFill>
                <a:latin typeface="Times" charset="0"/>
                <a:cs typeface="Times New Roman" pitchFamily="18" charset="0"/>
              </a:rPr>
              <a:t>length</a:t>
            </a:r>
            <a:r>
              <a:rPr lang="it-IT" altLang="it-IT" sz="1600" dirty="0">
                <a:solidFill>
                  <a:schemeClr val="bg1"/>
                </a:solidFill>
                <a:latin typeface="Times" charset="0"/>
                <a:cs typeface="Times New Roman" pitchFamily="18" charset="0"/>
              </a:rPr>
              <a:t>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12.5 m</a:t>
            </a:r>
            <a:endParaRPr lang="en-US" altLang="it-IT" sz="1200" b="0" dirty="0">
              <a:solidFill>
                <a:srgbClr val="FF3300"/>
              </a:solidFill>
              <a:cs typeface="Times New Roman" pitchFamily="18" charset="0"/>
            </a:endParaRPr>
          </a:p>
          <a:p>
            <a:pPr algn="just"/>
            <a:r>
              <a:rPr lang="it-IT" altLang="it-IT" sz="1600" dirty="0">
                <a:solidFill>
                  <a:schemeClr val="bg1"/>
                </a:solidFill>
                <a:latin typeface="Times" charset="0"/>
                <a:cs typeface="Times New Roman" pitchFamily="18" charset="0"/>
              </a:rPr>
              <a:t>Inner </a:t>
            </a:r>
            <a:r>
              <a:rPr lang="it-IT" altLang="it-IT" sz="1600" dirty="0" err="1">
                <a:solidFill>
                  <a:schemeClr val="bg1"/>
                </a:solidFill>
                <a:latin typeface="Times" charset="0"/>
                <a:cs typeface="Times New Roman" pitchFamily="18" charset="0"/>
              </a:rPr>
              <a:t>Diameter</a:t>
            </a:r>
            <a:r>
              <a:rPr lang="it-IT" altLang="it-IT" sz="1600" dirty="0">
                <a:solidFill>
                  <a:schemeClr val="bg1"/>
                </a:solidFill>
                <a:latin typeface="Times" charset="0"/>
                <a:cs typeface="Times New Roman" pitchFamily="18" charset="0"/>
              </a:rPr>
              <a:t> </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6320 mm</a:t>
            </a:r>
            <a:endParaRPr lang="en-US" altLang="it-IT" sz="1600" dirty="0">
              <a:solidFill>
                <a:srgbClr val="FF3300"/>
              </a:solidFill>
              <a:latin typeface="Times" charset="0"/>
              <a:cs typeface="Times New Roman" pitchFamily="18" charset="0"/>
            </a:endParaRPr>
          </a:p>
          <a:p>
            <a:pPr algn="just"/>
            <a:r>
              <a:rPr lang="it-IT" altLang="it-IT" sz="1600" dirty="0" err="1">
                <a:solidFill>
                  <a:schemeClr val="bg1"/>
                </a:solidFill>
                <a:latin typeface="Times" charset="0"/>
                <a:cs typeface="Times New Roman" pitchFamily="18" charset="0"/>
              </a:rPr>
              <a:t>External</a:t>
            </a:r>
            <a:r>
              <a:rPr lang="it-IT" altLang="it-IT" sz="1600" dirty="0">
                <a:solidFill>
                  <a:schemeClr val="bg1"/>
                </a:solidFill>
                <a:latin typeface="Times" charset="0"/>
                <a:cs typeface="Times New Roman" pitchFamily="18" charset="0"/>
              </a:rPr>
              <a:t> </a:t>
            </a:r>
            <a:r>
              <a:rPr lang="it-IT" altLang="it-IT" sz="1600" dirty="0" err="1">
                <a:solidFill>
                  <a:schemeClr val="bg1"/>
                </a:solidFill>
                <a:latin typeface="Times" charset="0"/>
                <a:cs typeface="Times New Roman" pitchFamily="18" charset="0"/>
              </a:rPr>
              <a:t>diameter</a:t>
            </a:r>
            <a:r>
              <a:rPr lang="it-IT" altLang="it-IT" sz="1600" dirty="0">
                <a:latin typeface="Times" charset="0"/>
                <a:cs typeface="Times New Roman" pitchFamily="18" charset="0"/>
              </a:rPr>
              <a:t>		   </a:t>
            </a:r>
            <a:r>
              <a:rPr lang="it-IT" altLang="it-IT" sz="1600" dirty="0">
                <a:solidFill>
                  <a:srgbClr val="FF3300"/>
                </a:solidFill>
                <a:latin typeface="Times" charset="0"/>
                <a:cs typeface="Times New Roman" pitchFamily="18" charset="0"/>
              </a:rPr>
              <a:t>6950 mm</a:t>
            </a:r>
            <a:endParaRPr lang="en-US" altLang="it-IT" sz="1200" b="0" dirty="0">
              <a:solidFill>
                <a:srgbClr val="FF3300"/>
              </a:solidFill>
              <a:cs typeface="Times New Roman" pitchFamily="18" charset="0"/>
            </a:endParaRPr>
          </a:p>
          <a:p>
            <a:pPr algn="just"/>
            <a:r>
              <a:rPr lang="it-IT" altLang="it-IT" sz="1600" dirty="0" err="1">
                <a:solidFill>
                  <a:schemeClr val="bg1"/>
                </a:solidFill>
                <a:latin typeface="Times" charset="0"/>
                <a:cs typeface="Times New Roman" pitchFamily="18" charset="0"/>
              </a:rPr>
              <a:t>Four</a:t>
            </a:r>
            <a:r>
              <a:rPr lang="it-IT" altLang="it-IT" sz="1600" dirty="0">
                <a:solidFill>
                  <a:schemeClr val="bg1"/>
                </a:solidFill>
                <a:latin typeface="Times" charset="0"/>
                <a:cs typeface="Times New Roman" pitchFamily="18" charset="0"/>
              </a:rPr>
              <a:t> </a:t>
            </a:r>
            <a:r>
              <a:rPr lang="it-IT" altLang="it-IT" sz="1600" dirty="0" err="1">
                <a:solidFill>
                  <a:schemeClr val="bg1"/>
                </a:solidFill>
                <a:latin typeface="Times" charset="0"/>
                <a:cs typeface="Times New Roman" pitchFamily="18" charset="0"/>
              </a:rPr>
              <a:t>layers</a:t>
            </a:r>
            <a:endParaRPr lang="en-US" altLang="it-IT" sz="1200" b="0" dirty="0">
              <a:solidFill>
                <a:schemeClr val="bg1"/>
              </a:solidFill>
              <a:cs typeface="Times New Roman" pitchFamily="18" charset="0"/>
            </a:endParaRPr>
          </a:p>
        </p:txBody>
      </p:sp>
    </p:spTree>
    <p:extLst>
      <p:ext uri="{BB962C8B-B14F-4D97-AF65-F5344CB8AC3E}">
        <p14:creationId xmlns:p14="http://schemas.microsoft.com/office/powerpoint/2010/main" val="19061501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AC402FF6-6B21-4A42-B611-834461B95387}"/>
              </a:ext>
            </a:extLst>
          </p:cNvPr>
          <p:cNvGrpSpPr>
            <a:grpSpLocks/>
          </p:cNvGrpSpPr>
          <p:nvPr/>
        </p:nvGrpSpPr>
        <p:grpSpPr bwMode="auto">
          <a:xfrm>
            <a:off x="1803400" y="3065463"/>
            <a:ext cx="3200400" cy="2065337"/>
            <a:chOff x="615" y="771"/>
            <a:chExt cx="2439" cy="1414"/>
          </a:xfrm>
        </p:grpSpPr>
        <p:graphicFrame>
          <p:nvGraphicFramePr>
            <p:cNvPr id="3" name="Object 5">
              <a:extLst>
                <a:ext uri="{FF2B5EF4-FFF2-40B4-BE49-F238E27FC236}">
                  <a16:creationId xmlns:a16="http://schemas.microsoft.com/office/drawing/2014/main" id="{188D8740-493B-477F-A199-73D907FA2A61}"/>
                </a:ext>
              </a:extLst>
            </p:cNvPr>
            <p:cNvGraphicFramePr>
              <a:graphicFrameLocks noChangeAspect="1"/>
            </p:cNvGraphicFramePr>
            <p:nvPr/>
          </p:nvGraphicFramePr>
          <p:xfrm>
            <a:off x="615" y="771"/>
            <a:ext cx="2439" cy="1414"/>
          </p:xfrm>
          <a:graphic>
            <a:graphicData uri="http://schemas.openxmlformats.org/presentationml/2006/ole">
              <mc:AlternateContent xmlns:mc="http://schemas.openxmlformats.org/markup-compatibility/2006">
                <mc:Choice xmlns:v="urn:schemas-microsoft-com:vml" Requires="v">
                  <p:oleObj spid="_x0000_s90118" name="Bitmap Image" r:id="rId3" imgW="2809524" imgH="1628571" progId="PBrush">
                    <p:embed/>
                  </p:oleObj>
                </mc:Choice>
                <mc:Fallback>
                  <p:oleObj name="Bitmap Image" r:id="rId3" imgW="2809524" imgH="1628571" progId="PBrush">
                    <p:embed/>
                    <p:pic>
                      <p:nvPicPr>
                        <p:cNvPr id="24595"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 y="771"/>
                          <a:ext cx="2439" cy="1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Line 6">
              <a:extLst>
                <a:ext uri="{FF2B5EF4-FFF2-40B4-BE49-F238E27FC236}">
                  <a16:creationId xmlns:a16="http://schemas.microsoft.com/office/drawing/2014/main" id="{F57C6702-7408-42DC-8515-0521BF1060FD}"/>
                </a:ext>
              </a:extLst>
            </p:cNvPr>
            <p:cNvSpPr>
              <a:spLocks noChangeShapeType="1"/>
            </p:cNvSpPr>
            <p:nvPr/>
          </p:nvSpPr>
          <p:spPr bwMode="auto">
            <a:xfrm flipV="1">
              <a:off x="1812" y="1104"/>
              <a:ext cx="0" cy="79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 name="Text Box 7">
              <a:extLst>
                <a:ext uri="{FF2B5EF4-FFF2-40B4-BE49-F238E27FC236}">
                  <a16:creationId xmlns:a16="http://schemas.microsoft.com/office/drawing/2014/main" id="{2A041C63-CE4B-4F80-9413-4D86BD7850AF}"/>
                </a:ext>
              </a:extLst>
            </p:cNvPr>
            <p:cNvSpPr txBox="1">
              <a:spLocks noChangeArrowheads="1"/>
            </p:cNvSpPr>
            <p:nvPr/>
          </p:nvSpPr>
          <p:spPr bwMode="auto">
            <a:xfrm>
              <a:off x="1812" y="1800"/>
              <a:ext cx="264"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sz="2400" b="0">
                  <a:solidFill>
                    <a:srgbClr val="FF3300"/>
                  </a:solidFill>
                </a:rPr>
                <a:t>B</a:t>
              </a:r>
              <a:endParaRPr lang="en-US" altLang="it-IT" sz="2400" b="0">
                <a:solidFill>
                  <a:srgbClr val="FF3300"/>
                </a:solidFill>
              </a:endParaRPr>
            </a:p>
          </p:txBody>
        </p:sp>
        <p:sp>
          <p:nvSpPr>
            <p:cNvPr id="6" name="Line 8">
              <a:extLst>
                <a:ext uri="{FF2B5EF4-FFF2-40B4-BE49-F238E27FC236}">
                  <a16:creationId xmlns:a16="http://schemas.microsoft.com/office/drawing/2014/main" id="{2AA31A1C-47E4-4258-801B-B0426BB1DD59}"/>
                </a:ext>
              </a:extLst>
            </p:cNvPr>
            <p:cNvSpPr>
              <a:spLocks noChangeShapeType="1"/>
            </p:cNvSpPr>
            <p:nvPr/>
          </p:nvSpPr>
          <p:spPr bwMode="auto">
            <a:xfrm>
              <a:off x="756" y="1380"/>
              <a:ext cx="0" cy="26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 name="Line 9">
              <a:extLst>
                <a:ext uri="{FF2B5EF4-FFF2-40B4-BE49-F238E27FC236}">
                  <a16:creationId xmlns:a16="http://schemas.microsoft.com/office/drawing/2014/main" id="{726CC467-3EF8-466E-8DBD-69A772476E47}"/>
                </a:ext>
              </a:extLst>
            </p:cNvPr>
            <p:cNvSpPr>
              <a:spLocks noChangeShapeType="1"/>
            </p:cNvSpPr>
            <p:nvPr/>
          </p:nvSpPr>
          <p:spPr bwMode="auto">
            <a:xfrm>
              <a:off x="2868" y="1368"/>
              <a:ext cx="0" cy="26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8" name="Line 10">
              <a:extLst>
                <a:ext uri="{FF2B5EF4-FFF2-40B4-BE49-F238E27FC236}">
                  <a16:creationId xmlns:a16="http://schemas.microsoft.com/office/drawing/2014/main" id="{69F1BEF7-04EA-485A-9808-1E48F76589D9}"/>
                </a:ext>
              </a:extLst>
            </p:cNvPr>
            <p:cNvSpPr>
              <a:spLocks noChangeShapeType="1"/>
            </p:cNvSpPr>
            <p:nvPr/>
          </p:nvSpPr>
          <p:spPr bwMode="auto">
            <a:xfrm flipV="1">
              <a:off x="1356" y="1332"/>
              <a:ext cx="0" cy="3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 name="Line 11">
              <a:extLst>
                <a:ext uri="{FF2B5EF4-FFF2-40B4-BE49-F238E27FC236}">
                  <a16:creationId xmlns:a16="http://schemas.microsoft.com/office/drawing/2014/main" id="{9F4A7250-167E-4618-863B-3AF0C03B62EC}"/>
                </a:ext>
              </a:extLst>
            </p:cNvPr>
            <p:cNvSpPr>
              <a:spLocks noChangeShapeType="1"/>
            </p:cNvSpPr>
            <p:nvPr/>
          </p:nvSpPr>
          <p:spPr bwMode="auto">
            <a:xfrm flipV="1">
              <a:off x="1968" y="1308"/>
              <a:ext cx="0" cy="3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 name="Line 12">
              <a:extLst>
                <a:ext uri="{FF2B5EF4-FFF2-40B4-BE49-F238E27FC236}">
                  <a16:creationId xmlns:a16="http://schemas.microsoft.com/office/drawing/2014/main" id="{E54A3BCF-BAD5-4CA7-97D0-978BAA6B972A}"/>
                </a:ext>
              </a:extLst>
            </p:cNvPr>
            <p:cNvSpPr>
              <a:spLocks noChangeShapeType="1"/>
            </p:cNvSpPr>
            <p:nvPr/>
          </p:nvSpPr>
          <p:spPr bwMode="auto">
            <a:xfrm flipV="1">
              <a:off x="1668" y="1308"/>
              <a:ext cx="0" cy="3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 name="Line 13">
              <a:extLst>
                <a:ext uri="{FF2B5EF4-FFF2-40B4-BE49-F238E27FC236}">
                  <a16:creationId xmlns:a16="http://schemas.microsoft.com/office/drawing/2014/main" id="{5C45FC13-9DE4-4761-A22E-8E6F2839697A}"/>
                </a:ext>
              </a:extLst>
            </p:cNvPr>
            <p:cNvSpPr>
              <a:spLocks noChangeShapeType="1"/>
            </p:cNvSpPr>
            <p:nvPr/>
          </p:nvSpPr>
          <p:spPr bwMode="auto">
            <a:xfrm flipV="1">
              <a:off x="2292" y="1308"/>
              <a:ext cx="0" cy="3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2" name="Group 29">
            <a:extLst>
              <a:ext uri="{FF2B5EF4-FFF2-40B4-BE49-F238E27FC236}">
                <a16:creationId xmlns:a16="http://schemas.microsoft.com/office/drawing/2014/main" id="{EF64049D-65B5-4D1A-B232-E20DB820EA72}"/>
              </a:ext>
            </a:extLst>
          </p:cNvPr>
          <p:cNvGrpSpPr>
            <a:grpSpLocks/>
          </p:cNvGrpSpPr>
          <p:nvPr/>
        </p:nvGrpSpPr>
        <p:grpSpPr bwMode="auto">
          <a:xfrm>
            <a:off x="5213350" y="2981325"/>
            <a:ext cx="3282950" cy="2460625"/>
            <a:chOff x="2980" y="1526"/>
            <a:chExt cx="2780" cy="1814"/>
          </a:xfrm>
        </p:grpSpPr>
        <p:pic>
          <p:nvPicPr>
            <p:cNvPr id="13" name="Picture 24">
              <a:extLst>
                <a:ext uri="{FF2B5EF4-FFF2-40B4-BE49-F238E27FC236}">
                  <a16:creationId xmlns:a16="http://schemas.microsoft.com/office/drawing/2014/main" id="{B08725F6-1195-4522-953D-32FCC2E747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80" y="1526"/>
              <a:ext cx="2780" cy="1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Line 15">
              <a:extLst>
                <a:ext uri="{FF2B5EF4-FFF2-40B4-BE49-F238E27FC236}">
                  <a16:creationId xmlns:a16="http://schemas.microsoft.com/office/drawing/2014/main" id="{7649FA07-55BC-4E77-8E68-9BAB537DABBD}"/>
                </a:ext>
              </a:extLst>
            </p:cNvPr>
            <p:cNvSpPr>
              <a:spLocks noChangeShapeType="1"/>
            </p:cNvSpPr>
            <p:nvPr/>
          </p:nvSpPr>
          <p:spPr bwMode="auto">
            <a:xfrm>
              <a:off x="5208" y="2437"/>
              <a:ext cx="396"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 name="Line 16">
              <a:extLst>
                <a:ext uri="{FF2B5EF4-FFF2-40B4-BE49-F238E27FC236}">
                  <a16:creationId xmlns:a16="http://schemas.microsoft.com/office/drawing/2014/main" id="{2187466E-1066-48B2-893B-9290B0B7DFDF}"/>
                </a:ext>
              </a:extLst>
            </p:cNvPr>
            <p:cNvSpPr>
              <a:spLocks noChangeShapeType="1"/>
            </p:cNvSpPr>
            <p:nvPr/>
          </p:nvSpPr>
          <p:spPr bwMode="auto">
            <a:xfrm flipH="1">
              <a:off x="3356" y="2449"/>
              <a:ext cx="372"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6" name="Line 17">
              <a:extLst>
                <a:ext uri="{FF2B5EF4-FFF2-40B4-BE49-F238E27FC236}">
                  <a16:creationId xmlns:a16="http://schemas.microsoft.com/office/drawing/2014/main" id="{38D1C074-2AB6-4D85-8049-8DAC0D616366}"/>
                </a:ext>
              </a:extLst>
            </p:cNvPr>
            <p:cNvSpPr>
              <a:spLocks noChangeShapeType="1"/>
            </p:cNvSpPr>
            <p:nvPr/>
          </p:nvSpPr>
          <p:spPr bwMode="auto">
            <a:xfrm>
              <a:off x="3476" y="1633"/>
              <a:ext cx="0" cy="22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7" name="Line 18">
              <a:extLst>
                <a:ext uri="{FF2B5EF4-FFF2-40B4-BE49-F238E27FC236}">
                  <a16:creationId xmlns:a16="http://schemas.microsoft.com/office/drawing/2014/main" id="{2E5DF81C-1B57-4B03-A095-39A2A4379014}"/>
                </a:ext>
              </a:extLst>
            </p:cNvPr>
            <p:cNvSpPr>
              <a:spLocks noChangeShapeType="1"/>
            </p:cNvSpPr>
            <p:nvPr/>
          </p:nvSpPr>
          <p:spPr bwMode="auto">
            <a:xfrm>
              <a:off x="5436" y="1609"/>
              <a:ext cx="0" cy="22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 name="Line 19">
              <a:extLst>
                <a:ext uri="{FF2B5EF4-FFF2-40B4-BE49-F238E27FC236}">
                  <a16:creationId xmlns:a16="http://schemas.microsoft.com/office/drawing/2014/main" id="{2BA6771C-7FB5-47D7-AA61-361EA6311FC4}"/>
                </a:ext>
              </a:extLst>
            </p:cNvPr>
            <p:cNvSpPr>
              <a:spLocks noChangeShapeType="1"/>
            </p:cNvSpPr>
            <p:nvPr/>
          </p:nvSpPr>
          <p:spPr bwMode="auto">
            <a:xfrm flipV="1">
              <a:off x="3452" y="3136"/>
              <a:ext cx="0" cy="204"/>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 name="Line 20">
              <a:extLst>
                <a:ext uri="{FF2B5EF4-FFF2-40B4-BE49-F238E27FC236}">
                  <a16:creationId xmlns:a16="http://schemas.microsoft.com/office/drawing/2014/main" id="{B9A88F03-968F-45E1-A87B-2D7788628931}"/>
                </a:ext>
              </a:extLst>
            </p:cNvPr>
            <p:cNvSpPr>
              <a:spLocks noChangeShapeType="1"/>
            </p:cNvSpPr>
            <p:nvPr/>
          </p:nvSpPr>
          <p:spPr bwMode="auto">
            <a:xfrm flipV="1">
              <a:off x="5480" y="3114"/>
              <a:ext cx="0" cy="204"/>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0" name="Text Box 21">
              <a:extLst>
                <a:ext uri="{FF2B5EF4-FFF2-40B4-BE49-F238E27FC236}">
                  <a16:creationId xmlns:a16="http://schemas.microsoft.com/office/drawing/2014/main" id="{5DB1E854-2ECF-4B15-A89F-C41B6E4E4CC3}"/>
                </a:ext>
              </a:extLst>
            </p:cNvPr>
            <p:cNvSpPr txBox="1">
              <a:spLocks noChangeArrowheads="1"/>
            </p:cNvSpPr>
            <p:nvPr/>
          </p:nvSpPr>
          <p:spPr bwMode="auto">
            <a:xfrm>
              <a:off x="3801" y="2286"/>
              <a:ext cx="888" cy="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sz="2400" b="0">
                  <a:solidFill>
                    <a:srgbClr val="FF3300"/>
                  </a:solidFill>
                </a:rPr>
                <a:t>F</a:t>
              </a:r>
              <a:r>
                <a:rPr lang="it-IT" altLang="it-IT" sz="2400" b="0" baseline="-25000">
                  <a:solidFill>
                    <a:srgbClr val="FF3300"/>
                  </a:solidFill>
                </a:rPr>
                <a:t>radial</a:t>
              </a:r>
              <a:endParaRPr lang="en-US" altLang="it-IT" sz="2400" b="0" baseline="-25000">
                <a:solidFill>
                  <a:srgbClr val="FF3300"/>
                </a:solidFill>
              </a:endParaRPr>
            </a:p>
          </p:txBody>
        </p:sp>
        <p:sp>
          <p:nvSpPr>
            <p:cNvPr id="21" name="Text Box 22">
              <a:extLst>
                <a:ext uri="{FF2B5EF4-FFF2-40B4-BE49-F238E27FC236}">
                  <a16:creationId xmlns:a16="http://schemas.microsoft.com/office/drawing/2014/main" id="{D049C516-CE5A-4878-914C-DCD12265A472}"/>
                </a:ext>
              </a:extLst>
            </p:cNvPr>
            <p:cNvSpPr txBox="1">
              <a:spLocks noChangeArrowheads="1"/>
            </p:cNvSpPr>
            <p:nvPr/>
          </p:nvSpPr>
          <p:spPr bwMode="auto">
            <a:xfrm>
              <a:off x="3559" y="1573"/>
              <a:ext cx="889" cy="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sz="2400" b="0">
                  <a:solidFill>
                    <a:srgbClr val="FF3300"/>
                  </a:solidFill>
                </a:rPr>
                <a:t>F</a:t>
              </a:r>
              <a:r>
                <a:rPr lang="it-IT" altLang="it-IT" sz="2400" b="0" baseline="-25000">
                  <a:solidFill>
                    <a:srgbClr val="FF3300"/>
                  </a:solidFill>
                </a:rPr>
                <a:t>axial</a:t>
              </a:r>
              <a:endParaRPr lang="en-US" altLang="it-IT" sz="2400" b="0" baseline="-25000">
                <a:solidFill>
                  <a:srgbClr val="FF3300"/>
                </a:solidFill>
              </a:endParaRPr>
            </a:p>
          </p:txBody>
        </p:sp>
      </p:grpSp>
      <p:sp>
        <p:nvSpPr>
          <p:cNvPr id="22" name="Rectangle 25">
            <a:extLst>
              <a:ext uri="{FF2B5EF4-FFF2-40B4-BE49-F238E27FC236}">
                <a16:creationId xmlns:a16="http://schemas.microsoft.com/office/drawing/2014/main" id="{92D0CFC9-1807-4CE1-8201-82DCF9BF8E86}"/>
              </a:ext>
            </a:extLst>
          </p:cNvPr>
          <p:cNvSpPr>
            <a:spLocks noChangeArrowheads="1"/>
          </p:cNvSpPr>
          <p:nvPr/>
        </p:nvSpPr>
        <p:spPr bwMode="auto">
          <a:xfrm>
            <a:off x="3062357" y="1450975"/>
            <a:ext cx="33812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it-IT" dirty="0" err="1"/>
              <a:t>Magnetic</a:t>
            </a:r>
            <a:r>
              <a:rPr lang="it-IT" altLang="it-IT" dirty="0"/>
              <a:t> </a:t>
            </a:r>
            <a:r>
              <a:rPr lang="it-IT" altLang="it-IT" dirty="0" err="1"/>
              <a:t>forces</a:t>
            </a:r>
            <a:r>
              <a:rPr lang="it-IT" altLang="it-IT" dirty="0"/>
              <a:t> on </a:t>
            </a:r>
            <a:r>
              <a:rPr lang="it-IT" altLang="it-IT" dirty="0" err="1"/>
              <a:t>solenoids</a:t>
            </a:r>
            <a:r>
              <a:rPr lang="it-IT" altLang="it-IT" dirty="0"/>
              <a:t> </a:t>
            </a:r>
          </a:p>
        </p:txBody>
      </p:sp>
      <p:graphicFrame>
        <p:nvGraphicFramePr>
          <p:cNvPr id="23" name="Object 26">
            <a:extLst>
              <a:ext uri="{FF2B5EF4-FFF2-40B4-BE49-F238E27FC236}">
                <a16:creationId xmlns:a16="http://schemas.microsoft.com/office/drawing/2014/main" id="{E3F888DC-D8B6-428D-BF67-5028D219389F}"/>
              </a:ext>
            </a:extLst>
          </p:cNvPr>
          <p:cNvGraphicFramePr>
            <a:graphicFrameLocks noChangeAspect="1"/>
          </p:cNvGraphicFramePr>
          <p:nvPr>
            <p:extLst>
              <p:ext uri="{D42A27DB-BD31-4B8C-83A1-F6EECF244321}">
                <p14:modId xmlns:p14="http://schemas.microsoft.com/office/powerpoint/2010/main" val="1534780846"/>
              </p:ext>
            </p:extLst>
          </p:nvPr>
        </p:nvGraphicFramePr>
        <p:xfrm>
          <a:off x="935038" y="2000250"/>
          <a:ext cx="2165350" cy="822325"/>
        </p:xfrm>
        <a:graphic>
          <a:graphicData uri="http://schemas.openxmlformats.org/presentationml/2006/ole">
            <mc:AlternateContent xmlns:mc="http://schemas.openxmlformats.org/markup-compatibility/2006">
              <mc:Choice xmlns:v="urn:schemas-microsoft-com:vml" Requires="v">
                <p:oleObj spid="_x0000_s90119" name="Equation" r:id="rId6" imgW="1002865" imgH="380835" progId="Equation.3">
                  <p:embed/>
                </p:oleObj>
              </mc:Choice>
              <mc:Fallback>
                <p:oleObj name="Equation" r:id="rId6" imgW="1002865" imgH="380835" progId="Equation.3">
                  <p:embed/>
                  <p:pic>
                    <p:nvPicPr>
                      <p:cNvPr id="24583" name="Object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5038" y="2000250"/>
                        <a:ext cx="2165350" cy="82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 Box 27">
            <a:extLst>
              <a:ext uri="{FF2B5EF4-FFF2-40B4-BE49-F238E27FC236}">
                <a16:creationId xmlns:a16="http://schemas.microsoft.com/office/drawing/2014/main" id="{35DF4CD0-0EB8-474E-AC23-E927A736EDA8}"/>
              </a:ext>
            </a:extLst>
          </p:cNvPr>
          <p:cNvSpPr txBox="1">
            <a:spLocks noChangeArrowheads="1"/>
          </p:cNvSpPr>
          <p:nvPr/>
        </p:nvSpPr>
        <p:spPr bwMode="auto">
          <a:xfrm>
            <a:off x="3067050" y="2012950"/>
            <a:ext cx="583584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dirty="0"/>
              <a:t>The </a:t>
            </a:r>
            <a:r>
              <a:rPr lang="it-IT" altLang="it-IT" dirty="0" err="1"/>
              <a:t>radial</a:t>
            </a:r>
            <a:r>
              <a:rPr lang="it-IT" altLang="it-IT" dirty="0"/>
              <a:t> component of the B field </a:t>
            </a:r>
            <a:r>
              <a:rPr lang="it-IT" altLang="it-IT" dirty="0" err="1"/>
              <a:t>causes</a:t>
            </a:r>
            <a:r>
              <a:rPr lang="it-IT" altLang="it-IT" dirty="0"/>
              <a:t> an </a:t>
            </a:r>
            <a:r>
              <a:rPr lang="it-IT" altLang="it-IT" dirty="0" err="1"/>
              <a:t>axial</a:t>
            </a:r>
            <a:r>
              <a:rPr lang="it-IT" altLang="it-IT" dirty="0"/>
              <a:t> compressive force. The </a:t>
            </a:r>
            <a:r>
              <a:rPr lang="it-IT" altLang="it-IT" dirty="0" err="1"/>
              <a:t>axial</a:t>
            </a:r>
            <a:r>
              <a:rPr lang="it-IT" altLang="it-IT" dirty="0"/>
              <a:t> component a </a:t>
            </a:r>
            <a:r>
              <a:rPr lang="it-IT" altLang="it-IT" dirty="0" err="1"/>
              <a:t>radially</a:t>
            </a:r>
            <a:r>
              <a:rPr lang="it-IT" altLang="it-IT" dirty="0"/>
              <a:t> </a:t>
            </a:r>
            <a:r>
              <a:rPr lang="it-IT" altLang="it-IT" dirty="0" err="1"/>
              <a:t>outward</a:t>
            </a:r>
            <a:r>
              <a:rPr lang="it-IT" altLang="it-IT" dirty="0"/>
              <a:t> </a:t>
            </a:r>
            <a:r>
              <a:rPr lang="it-IT" altLang="it-IT" dirty="0" err="1"/>
              <a:t>forces</a:t>
            </a:r>
            <a:endParaRPr lang="it-IT" altLang="it-IT" dirty="0"/>
          </a:p>
        </p:txBody>
      </p:sp>
      <p:sp>
        <p:nvSpPr>
          <p:cNvPr id="25" name="Text Box 28">
            <a:extLst>
              <a:ext uri="{FF2B5EF4-FFF2-40B4-BE49-F238E27FC236}">
                <a16:creationId xmlns:a16="http://schemas.microsoft.com/office/drawing/2014/main" id="{EB81673A-6FD9-48EC-B7E6-E21A38CE031C}"/>
              </a:ext>
            </a:extLst>
          </p:cNvPr>
          <p:cNvSpPr txBox="1">
            <a:spLocks noChangeArrowheads="1"/>
          </p:cNvSpPr>
          <p:nvPr/>
        </p:nvSpPr>
        <p:spPr bwMode="auto">
          <a:xfrm>
            <a:off x="1308100" y="5565775"/>
            <a:ext cx="73628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sz="1800" dirty="0"/>
              <a:t>A </a:t>
            </a:r>
            <a:r>
              <a:rPr lang="it-IT" altLang="it-IT" sz="1800" dirty="0" err="1"/>
              <a:t>thi</a:t>
            </a:r>
            <a:r>
              <a:rPr lang="it-IT" altLang="it-IT" sz="1800" dirty="0"/>
              <a:t> </a:t>
            </a:r>
            <a:r>
              <a:rPr lang="it-IT" altLang="it-IT" sz="1800" dirty="0" err="1"/>
              <a:t>solenoid</a:t>
            </a:r>
            <a:r>
              <a:rPr lang="it-IT" altLang="it-IT" sz="1800" dirty="0"/>
              <a:t> can be </a:t>
            </a:r>
            <a:r>
              <a:rPr lang="it-IT" altLang="it-IT" sz="1800" dirty="0" err="1"/>
              <a:t>seen</a:t>
            </a:r>
            <a:r>
              <a:rPr lang="it-IT" altLang="it-IT" sz="1800" dirty="0"/>
              <a:t> a vessel with an </a:t>
            </a:r>
            <a:r>
              <a:rPr lang="it-IT" altLang="it-IT" sz="1800" dirty="0" err="1"/>
              <a:t>internal</a:t>
            </a:r>
            <a:r>
              <a:rPr lang="it-IT" altLang="it-IT" sz="1800" dirty="0"/>
              <a:t> pressure (the </a:t>
            </a:r>
            <a:r>
              <a:rPr lang="it-IT" altLang="it-IT" sz="1800" dirty="0" err="1"/>
              <a:t>magnetic</a:t>
            </a:r>
            <a:r>
              <a:rPr lang="it-IT" altLang="it-IT" sz="1800" dirty="0"/>
              <a:t> </a:t>
            </a:r>
            <a:r>
              <a:rPr lang="it-IT" altLang="it-IT" sz="1800" dirty="0" err="1"/>
              <a:t>presuure</a:t>
            </a:r>
            <a:r>
              <a:rPr lang="it-IT" altLang="it-IT" sz="1800" dirty="0"/>
              <a:t>)</a:t>
            </a:r>
            <a:endParaRPr lang="it-IT" altLang="it-IT" sz="1800" dirty="0">
              <a:solidFill>
                <a:srgbClr val="FF0000"/>
              </a:solidFill>
            </a:endParaRPr>
          </a:p>
        </p:txBody>
      </p:sp>
    </p:spTree>
    <p:extLst>
      <p:ext uri="{BB962C8B-B14F-4D97-AF65-F5344CB8AC3E}">
        <p14:creationId xmlns:p14="http://schemas.microsoft.com/office/powerpoint/2010/main" val="14594314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290638" y="1189038"/>
            <a:ext cx="78533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it-IT" altLang="it-IT" sz="2400">
                <a:solidFill>
                  <a:schemeClr val="tx1"/>
                </a:solidFill>
              </a:rPr>
              <a:t>A basic parameter for comparing different magnets</a:t>
            </a:r>
            <a:endParaRPr lang="en-US" altLang="it-IT" sz="2400">
              <a:solidFill>
                <a:schemeClr val="tx1"/>
              </a:solidFill>
            </a:endParaRPr>
          </a:p>
        </p:txBody>
      </p:sp>
      <p:sp>
        <p:nvSpPr>
          <p:cNvPr id="30723" name="Text Box 3"/>
          <p:cNvSpPr txBox="1">
            <a:spLocks noChangeArrowheads="1"/>
          </p:cNvSpPr>
          <p:nvPr/>
        </p:nvSpPr>
        <p:spPr bwMode="auto">
          <a:xfrm>
            <a:off x="1152525" y="1760538"/>
            <a:ext cx="7292975" cy="366712"/>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it-IT" altLang="it-IT" sz="1800" b="0">
                <a:solidFill>
                  <a:schemeClr val="tx1"/>
                </a:solidFill>
              </a:rPr>
              <a:t>The ratio   E/M      Stored Energy [kJoule])/ Cold Mass  [kg]</a:t>
            </a:r>
            <a:endParaRPr lang="en-US" altLang="it-IT" sz="1800" b="0">
              <a:solidFill>
                <a:schemeClr val="tx1"/>
              </a:solidFill>
            </a:endParaRPr>
          </a:p>
        </p:txBody>
      </p:sp>
      <p:graphicFrame>
        <p:nvGraphicFramePr>
          <p:cNvPr id="30724" name="Object 4"/>
          <p:cNvGraphicFramePr>
            <a:graphicFrameLocks noChangeAspect="1"/>
          </p:cNvGraphicFramePr>
          <p:nvPr/>
        </p:nvGraphicFramePr>
        <p:xfrm>
          <a:off x="1181100" y="2127250"/>
          <a:ext cx="6365875" cy="946150"/>
        </p:xfrm>
        <a:graphic>
          <a:graphicData uri="http://schemas.openxmlformats.org/presentationml/2006/ole">
            <mc:AlternateContent xmlns:mc="http://schemas.openxmlformats.org/markup-compatibility/2006">
              <mc:Choice xmlns:v="urn:schemas-microsoft-com:vml" Requires="v">
                <p:oleObj spid="_x0000_s30835" name="Equation" r:id="rId4" imgW="3073400" imgH="457200" progId="Equation.3">
                  <p:embed/>
                </p:oleObj>
              </mc:Choice>
              <mc:Fallback>
                <p:oleObj name="Equation" r:id="rId4" imgW="3073400" imgH="457200" progId="Equation.3">
                  <p:embed/>
                  <p:pic>
                    <p:nvPicPr>
                      <p:cNvPr id="0"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1100" y="2127250"/>
                        <a:ext cx="6365875" cy="946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5" name="Text Box 7"/>
          <p:cNvSpPr txBox="1">
            <a:spLocks noChangeArrowheads="1"/>
          </p:cNvSpPr>
          <p:nvPr/>
        </p:nvSpPr>
        <p:spPr bwMode="auto">
          <a:xfrm>
            <a:off x="1174750" y="3116263"/>
            <a:ext cx="7334250" cy="85407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en-US" altLang="it-IT" sz="2000" b="0">
                <a:solidFill>
                  <a:schemeClr val="tx1"/>
                </a:solidFill>
              </a:rPr>
              <a:t>Where </a:t>
            </a:r>
            <a:r>
              <a:rPr lang="en-US" altLang="it-IT" sz="2000" b="0">
                <a:solidFill>
                  <a:schemeClr val="tx1"/>
                </a:solidFill>
                <a:latin typeface="Symbol" pitchFamily="18" charset="2"/>
              </a:rPr>
              <a:t>e</a:t>
            </a:r>
            <a:r>
              <a:rPr lang="en-US" altLang="it-IT" sz="2000" b="0">
                <a:solidFill>
                  <a:schemeClr val="tx1"/>
                </a:solidFill>
              </a:rPr>
              <a:t> is the strain , Y the elastic modulus, </a:t>
            </a:r>
            <a:r>
              <a:rPr lang="en-US" altLang="it-IT" sz="2000" b="0">
                <a:solidFill>
                  <a:schemeClr val="tx1"/>
                </a:solidFill>
                <a:latin typeface="Symbol" pitchFamily="18" charset="2"/>
              </a:rPr>
              <a:t>d</a:t>
            </a:r>
            <a:r>
              <a:rPr lang="en-US" altLang="it-IT" sz="2000" b="0">
                <a:solidFill>
                  <a:schemeClr val="tx1"/>
                </a:solidFill>
              </a:rPr>
              <a:t> the density,</a:t>
            </a:r>
          </a:p>
          <a:p>
            <a:pPr algn="just" eaLnBrk="1" hangingPunct="1">
              <a:spcBef>
                <a:spcPct val="50000"/>
              </a:spcBef>
              <a:buFontTx/>
              <a:buNone/>
            </a:pPr>
            <a:r>
              <a:rPr lang="en-US" altLang="it-IT" sz="2000" b="0">
                <a:solidFill>
                  <a:schemeClr val="tx1"/>
                </a:solidFill>
                <a:latin typeface="Symbol" pitchFamily="18" charset="2"/>
              </a:rPr>
              <a:t>a</a:t>
            </a:r>
            <a:r>
              <a:rPr lang="en-US" altLang="it-IT" sz="2000" b="0">
                <a:solidFill>
                  <a:schemeClr val="tx1"/>
                </a:solidFill>
              </a:rPr>
              <a:t> is the fraction of the mechanical resistent material</a:t>
            </a:r>
          </a:p>
        </p:txBody>
      </p:sp>
      <p:sp>
        <p:nvSpPr>
          <p:cNvPr id="30726" name="Text Box 8"/>
          <p:cNvSpPr txBox="1">
            <a:spLocks noChangeArrowheads="1"/>
          </p:cNvSpPr>
          <p:nvPr/>
        </p:nvSpPr>
        <p:spPr bwMode="auto">
          <a:xfrm>
            <a:off x="1174750" y="4083050"/>
            <a:ext cx="7331075" cy="82232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20000"/>
              </a:lnSpc>
              <a:spcBef>
                <a:spcPct val="50000"/>
              </a:spcBef>
              <a:buFontTx/>
              <a:buNone/>
            </a:pPr>
            <a:r>
              <a:rPr lang="en-US" altLang="it-IT" sz="2000" b="0">
                <a:solidFill>
                  <a:schemeClr val="tx1"/>
                </a:solidFill>
              </a:rPr>
              <a:t>The ratio E/M gives a direct information of the mechanical deformation.  For CMS </a:t>
            </a:r>
            <a:r>
              <a:rPr lang="en-US" altLang="it-IT" sz="2000" b="0">
                <a:solidFill>
                  <a:schemeClr val="tx1"/>
                </a:solidFill>
                <a:latin typeface="Symbol" pitchFamily="18" charset="2"/>
              </a:rPr>
              <a:t>e</a:t>
            </a:r>
            <a:r>
              <a:rPr lang="en-US" altLang="it-IT" sz="2000" b="0">
                <a:solidFill>
                  <a:schemeClr val="tx1"/>
                </a:solidFill>
              </a:rPr>
              <a:t>=0.15%</a:t>
            </a:r>
          </a:p>
        </p:txBody>
      </p:sp>
      <p:graphicFrame>
        <p:nvGraphicFramePr>
          <p:cNvPr id="30727" name="Object 9"/>
          <p:cNvGraphicFramePr>
            <a:graphicFrameLocks noChangeAspect="1"/>
          </p:cNvGraphicFramePr>
          <p:nvPr/>
        </p:nvGraphicFramePr>
        <p:xfrm>
          <a:off x="2393950" y="5743575"/>
          <a:ext cx="3960813" cy="939800"/>
        </p:xfrm>
        <a:graphic>
          <a:graphicData uri="http://schemas.openxmlformats.org/presentationml/2006/ole">
            <mc:AlternateContent xmlns:mc="http://schemas.openxmlformats.org/markup-compatibility/2006">
              <mc:Choice xmlns:v="urn:schemas-microsoft-com:vml" Requires="v">
                <p:oleObj spid="_x0000_s30836" name="Equation" r:id="rId6" imgW="2146300" imgH="508000" progId="Equation.3">
                  <p:embed/>
                </p:oleObj>
              </mc:Choice>
              <mc:Fallback>
                <p:oleObj name="Equation" r:id="rId6" imgW="2146300" imgH="508000" progId="Equation.3">
                  <p:embed/>
                  <p:pic>
                    <p:nvPicPr>
                      <p:cNvPr id="0"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3950" y="5743575"/>
                        <a:ext cx="3960813" cy="93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8" name="Text Box 10"/>
          <p:cNvSpPr txBox="1">
            <a:spLocks noChangeArrowheads="1"/>
          </p:cNvSpPr>
          <p:nvPr/>
        </p:nvSpPr>
        <p:spPr bwMode="auto">
          <a:xfrm>
            <a:off x="1219200" y="5053013"/>
            <a:ext cx="7289800" cy="70167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en-US" altLang="it-IT" sz="2000" b="0">
                <a:solidFill>
                  <a:schemeClr val="tx1"/>
                </a:solidFill>
              </a:rPr>
              <a:t>E/M gives also an information of the max temperature in the coil after a quench.</a:t>
            </a:r>
            <a:r>
              <a:rPr lang="it-IT" altLang="it-IT" sz="2000">
                <a:solidFill>
                  <a:schemeClr val="tx1"/>
                </a:solidFill>
              </a:rPr>
              <a:t> </a:t>
            </a:r>
            <a:endParaRPr lang="en-US" altLang="it-IT" sz="200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ChangeArrowheads="1"/>
          </p:cNvSpPr>
          <p:nvPr/>
        </p:nvSpPr>
        <p:spPr bwMode="auto">
          <a:xfrm>
            <a:off x="1619250" y="16843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31747" name="Rectangle 4"/>
          <p:cNvSpPr>
            <a:spLocks noChangeArrowheads="1"/>
          </p:cNvSpPr>
          <p:nvPr/>
        </p:nvSpPr>
        <p:spPr bwMode="auto">
          <a:xfrm>
            <a:off x="915988" y="152400"/>
            <a:ext cx="78898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4400" b="0">
              <a:solidFill>
                <a:schemeClr val="tx2"/>
              </a:solidFill>
            </a:endParaRPr>
          </a:p>
        </p:txBody>
      </p:sp>
      <p:sp>
        <p:nvSpPr>
          <p:cNvPr id="31751" name="Rectangle 13"/>
          <p:cNvSpPr>
            <a:spLocks noChangeArrowheads="1"/>
          </p:cNvSpPr>
          <p:nvPr/>
        </p:nvSpPr>
        <p:spPr bwMode="auto">
          <a:xfrm>
            <a:off x="2513598" y="1193532"/>
            <a:ext cx="4705135" cy="40011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it-IT" sz="2000" b="0" dirty="0">
                <a:solidFill>
                  <a:schemeClr val="tx2"/>
                </a:solidFill>
              </a:rPr>
              <a:t>E/M ratio </a:t>
            </a:r>
            <a:r>
              <a:rPr lang="en-GB" altLang="it-IT" sz="2000" b="0" dirty="0" err="1">
                <a:solidFill>
                  <a:schemeClr val="tx2"/>
                </a:solidFill>
              </a:rPr>
              <a:t>vs</a:t>
            </a:r>
            <a:r>
              <a:rPr lang="en-GB" altLang="it-IT" sz="2000" b="0" dirty="0">
                <a:solidFill>
                  <a:schemeClr val="tx2"/>
                </a:solidFill>
              </a:rPr>
              <a:t> E for several  detector magnets</a:t>
            </a:r>
            <a:endParaRPr lang="en-US" altLang="it-IT" sz="2000" b="0" dirty="0">
              <a:solidFill>
                <a:schemeClr val="tx2"/>
              </a:solidFill>
            </a:endParaRPr>
          </a:p>
        </p:txBody>
      </p:sp>
      <p:pic>
        <p:nvPicPr>
          <p:cNvPr id="8" name="Picture 2"/>
          <p:cNvPicPr>
            <a:picLocks noChangeAspect="1" noChangeArrowheads="1"/>
          </p:cNvPicPr>
          <p:nvPr/>
        </p:nvPicPr>
        <p:blipFill>
          <a:blip r:embed="rId3" cstate="print"/>
          <a:srcRect l="4575" t="16513" r="7356"/>
          <a:stretch>
            <a:fillRect/>
          </a:stretch>
        </p:blipFill>
        <p:spPr bwMode="auto">
          <a:xfrm>
            <a:off x="1211483" y="1695108"/>
            <a:ext cx="7181850" cy="4818063"/>
          </a:xfrm>
          <a:prstGeom prst="rect">
            <a:avLst/>
          </a:prstGeom>
          <a:solidFill>
            <a:srgbClr val="FFFF99"/>
          </a:solid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7"/>
          <p:cNvSpPr txBox="1">
            <a:spLocks noChangeArrowheads="1"/>
          </p:cNvSpPr>
          <p:nvPr/>
        </p:nvSpPr>
        <p:spPr bwMode="auto">
          <a:xfrm>
            <a:off x="1012825" y="2038350"/>
            <a:ext cx="5014913" cy="152082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30000"/>
              </a:lnSpc>
              <a:spcBef>
                <a:spcPct val="50000"/>
              </a:spcBef>
              <a:buFontTx/>
              <a:buNone/>
            </a:pPr>
            <a:r>
              <a:rPr lang="it-IT" altLang="it-IT" sz="1800">
                <a:solidFill>
                  <a:schemeClr val="tx1"/>
                </a:solidFill>
              </a:rPr>
              <a:t>The basic idea in CMS design was to include the mechanical reinforcement in the conductor. This choice allow to minimize the shear stresses in the winding</a:t>
            </a:r>
            <a:endParaRPr lang="en-US" altLang="it-IT" sz="1800">
              <a:solidFill>
                <a:schemeClr val="tx1"/>
              </a:solidFill>
            </a:endParaRPr>
          </a:p>
        </p:txBody>
      </p:sp>
      <p:sp>
        <p:nvSpPr>
          <p:cNvPr id="32771" name="Text Box 38"/>
          <p:cNvSpPr txBox="1">
            <a:spLocks noChangeArrowheads="1"/>
          </p:cNvSpPr>
          <p:nvPr/>
        </p:nvSpPr>
        <p:spPr bwMode="auto">
          <a:xfrm>
            <a:off x="1450975" y="1400175"/>
            <a:ext cx="4529138" cy="4572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it-IT" altLang="it-IT" sz="2400">
                <a:solidFill>
                  <a:schemeClr val="tx1"/>
                </a:solidFill>
              </a:rPr>
              <a:t>Reinforced Conductor</a:t>
            </a:r>
            <a:endParaRPr lang="en-US" altLang="it-IT" sz="2400">
              <a:solidFill>
                <a:schemeClr val="tx1"/>
              </a:solidFill>
            </a:endParaRPr>
          </a:p>
        </p:txBody>
      </p:sp>
      <p:sp>
        <p:nvSpPr>
          <p:cNvPr id="32772" name="Text Box 39"/>
          <p:cNvSpPr txBox="1">
            <a:spLocks noChangeArrowheads="1"/>
          </p:cNvSpPr>
          <p:nvPr/>
        </p:nvSpPr>
        <p:spPr bwMode="auto">
          <a:xfrm>
            <a:off x="1044575" y="3787775"/>
            <a:ext cx="4968875" cy="256698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spcBef>
                <a:spcPct val="50000"/>
              </a:spcBef>
              <a:buFontTx/>
              <a:buNone/>
            </a:pPr>
            <a:r>
              <a:rPr lang="it-IT" altLang="it-IT" sz="1800">
                <a:solidFill>
                  <a:schemeClr val="tx1"/>
                </a:solidFill>
              </a:rPr>
              <a:t>A (thin ) mandrel is still present for:</a:t>
            </a:r>
          </a:p>
          <a:p>
            <a:pPr algn="just" eaLnBrk="1" hangingPunct="1">
              <a:spcBef>
                <a:spcPct val="50000"/>
              </a:spcBef>
              <a:buFontTx/>
              <a:buAutoNum type="arabicParenR"/>
            </a:pPr>
            <a:r>
              <a:rPr lang="it-IT" altLang="it-IT" sz="1800">
                <a:solidFill>
                  <a:schemeClr val="tx1"/>
                </a:solidFill>
              </a:rPr>
              <a:t>Homogenizing the temperature of the coil during cool-down</a:t>
            </a:r>
          </a:p>
          <a:p>
            <a:pPr algn="just" eaLnBrk="1" hangingPunct="1">
              <a:spcBef>
                <a:spcPct val="50000"/>
              </a:spcBef>
              <a:buFontTx/>
              <a:buAutoNum type="arabicParenR"/>
            </a:pPr>
            <a:r>
              <a:rPr lang="it-IT" altLang="it-IT" sz="1800">
                <a:solidFill>
                  <a:schemeClr val="tx1"/>
                </a:solidFill>
              </a:rPr>
              <a:t>Protection- Quench back</a:t>
            </a:r>
          </a:p>
          <a:p>
            <a:pPr algn="just" eaLnBrk="1" hangingPunct="1">
              <a:spcBef>
                <a:spcPct val="50000"/>
              </a:spcBef>
              <a:buFontTx/>
              <a:buAutoNum type="arabicParenR"/>
            </a:pPr>
            <a:r>
              <a:rPr lang="it-IT" altLang="it-IT" sz="1800">
                <a:solidFill>
                  <a:schemeClr val="tx1"/>
                </a:solidFill>
              </a:rPr>
              <a:t>Supporting the winding during construction</a:t>
            </a:r>
          </a:p>
          <a:p>
            <a:pPr algn="just" eaLnBrk="1" hangingPunct="1">
              <a:spcBef>
                <a:spcPct val="50000"/>
              </a:spcBef>
              <a:buFontTx/>
              <a:buAutoNum type="arabicParenR"/>
            </a:pPr>
            <a:r>
              <a:rPr lang="it-IT" altLang="it-IT" sz="1800">
                <a:solidFill>
                  <a:schemeClr val="tx1"/>
                </a:solidFill>
              </a:rPr>
              <a:t>Anchoring the supporting system of the cold mass in the vacuum chamber </a:t>
            </a:r>
            <a:endParaRPr lang="en-US" altLang="it-IT" sz="1800">
              <a:solidFill>
                <a:schemeClr val="tx1"/>
              </a:solidFill>
            </a:endParaRPr>
          </a:p>
        </p:txBody>
      </p:sp>
      <p:grpSp>
        <p:nvGrpSpPr>
          <p:cNvPr id="2" name="Group 44"/>
          <p:cNvGrpSpPr>
            <a:grpSpLocks/>
          </p:cNvGrpSpPr>
          <p:nvPr/>
        </p:nvGrpSpPr>
        <p:grpSpPr bwMode="auto">
          <a:xfrm>
            <a:off x="6227763" y="1473200"/>
            <a:ext cx="2916237" cy="5253038"/>
            <a:chOff x="3923" y="928"/>
            <a:chExt cx="1837" cy="3309"/>
          </a:xfrm>
        </p:grpSpPr>
        <p:grpSp>
          <p:nvGrpSpPr>
            <p:cNvPr id="32811" name="Group 36"/>
            <p:cNvGrpSpPr>
              <a:grpSpLocks/>
            </p:cNvGrpSpPr>
            <p:nvPr/>
          </p:nvGrpSpPr>
          <p:grpSpPr bwMode="auto">
            <a:xfrm>
              <a:off x="3923" y="928"/>
              <a:ext cx="1108" cy="3053"/>
              <a:chOff x="3750" y="1043"/>
              <a:chExt cx="1108" cy="3053"/>
            </a:xfrm>
          </p:grpSpPr>
          <p:grpSp>
            <p:nvGrpSpPr>
              <p:cNvPr id="32816" name="Group 34"/>
              <p:cNvGrpSpPr>
                <a:grpSpLocks/>
              </p:cNvGrpSpPr>
              <p:nvPr/>
            </p:nvGrpSpPr>
            <p:grpSpPr bwMode="auto">
              <a:xfrm>
                <a:off x="3750" y="1594"/>
                <a:ext cx="1107" cy="2502"/>
                <a:chOff x="627" y="1133"/>
                <a:chExt cx="1107" cy="2502"/>
              </a:xfrm>
            </p:grpSpPr>
            <p:sp>
              <p:nvSpPr>
                <p:cNvPr id="79905" name="Rectangle 33"/>
                <p:cNvSpPr>
                  <a:spLocks noChangeArrowheads="1"/>
                </p:cNvSpPr>
                <p:nvPr/>
              </p:nvSpPr>
              <p:spPr bwMode="auto">
                <a:xfrm>
                  <a:off x="627" y="1133"/>
                  <a:ext cx="1107" cy="2502"/>
                </a:xfrm>
                <a:prstGeom prst="rect">
                  <a:avLst/>
                </a:prstGeom>
                <a:gradFill rotWithShape="0">
                  <a:gsLst>
                    <a:gs pos="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a:defRPr/>
                  </a:pPr>
                  <a:endParaRPr lang="en-US"/>
                </a:p>
              </p:txBody>
            </p:sp>
            <p:grpSp>
              <p:nvGrpSpPr>
                <p:cNvPr id="32819" name="Group 12"/>
                <p:cNvGrpSpPr>
                  <a:grpSpLocks/>
                </p:cNvGrpSpPr>
                <p:nvPr/>
              </p:nvGrpSpPr>
              <p:grpSpPr bwMode="auto">
                <a:xfrm>
                  <a:off x="640" y="1167"/>
                  <a:ext cx="205" cy="2457"/>
                  <a:chOff x="3712" y="777"/>
                  <a:chExt cx="205" cy="2457"/>
                </a:xfrm>
              </p:grpSpPr>
              <p:graphicFrame>
                <p:nvGraphicFramePr>
                  <p:cNvPr id="32840" name="Object 6"/>
                  <p:cNvGraphicFramePr>
                    <a:graphicFrameLocks noChangeAspect="1"/>
                  </p:cNvGraphicFramePr>
                  <p:nvPr/>
                </p:nvGraphicFramePr>
                <p:xfrm>
                  <a:off x="3713" y="777"/>
                  <a:ext cx="204" cy="601"/>
                </p:xfrm>
                <a:graphic>
                  <a:graphicData uri="http://schemas.openxmlformats.org/presentationml/2006/ole">
                    <mc:AlternateContent xmlns:mc="http://schemas.openxmlformats.org/markup-compatibility/2006">
                      <mc:Choice xmlns:v="urn:schemas-microsoft-com:vml" Requires="v">
                        <p:oleObj spid="_x0000_s89236" name="Bitmap Image" r:id="rId4" imgW="1943268" imgH="2781541" progId="PBrush">
                          <p:embed/>
                        </p:oleObj>
                      </mc:Choice>
                      <mc:Fallback>
                        <p:oleObj name="Bitmap Image" r:id="rId4" imgW="1943268" imgH="2781541" progId="PBrush">
                          <p:embed/>
                          <p:pic>
                            <p:nvPicPr>
                              <p:cNvPr id="0" name="Picture 196"/>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77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41" name="Object 9"/>
                  <p:cNvGraphicFramePr>
                    <a:graphicFrameLocks noChangeAspect="1"/>
                  </p:cNvGraphicFramePr>
                  <p:nvPr/>
                </p:nvGraphicFramePr>
                <p:xfrm>
                  <a:off x="3712" y="2633"/>
                  <a:ext cx="204" cy="601"/>
                </p:xfrm>
                <a:graphic>
                  <a:graphicData uri="http://schemas.openxmlformats.org/presentationml/2006/ole">
                    <mc:AlternateContent xmlns:mc="http://schemas.openxmlformats.org/markup-compatibility/2006">
                      <mc:Choice xmlns:v="urn:schemas-microsoft-com:vml" Requires="v">
                        <p:oleObj spid="_x0000_s89237" name="Bitmap Image" r:id="rId6" imgW="1943268" imgH="2781541" progId="PBrush">
                          <p:embed/>
                        </p:oleObj>
                      </mc:Choice>
                      <mc:Fallback>
                        <p:oleObj name="Bitmap Image" r:id="rId6" imgW="1943268" imgH="2781541" progId="PBrush">
                          <p:embed/>
                          <p:pic>
                            <p:nvPicPr>
                              <p:cNvPr id="0" name="Picture 197"/>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2" y="2633"/>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42" name="Object 10"/>
                  <p:cNvGraphicFramePr>
                    <a:graphicFrameLocks noChangeAspect="1"/>
                  </p:cNvGraphicFramePr>
                  <p:nvPr/>
                </p:nvGraphicFramePr>
                <p:xfrm>
                  <a:off x="3713" y="2018"/>
                  <a:ext cx="204" cy="601"/>
                </p:xfrm>
                <a:graphic>
                  <a:graphicData uri="http://schemas.openxmlformats.org/presentationml/2006/ole">
                    <mc:AlternateContent xmlns:mc="http://schemas.openxmlformats.org/markup-compatibility/2006">
                      <mc:Choice xmlns:v="urn:schemas-microsoft-com:vml" Requires="v">
                        <p:oleObj spid="_x0000_s89238" name="Bitmap Image" r:id="rId7" imgW="1943268" imgH="2781541" progId="PBrush">
                          <p:embed/>
                        </p:oleObj>
                      </mc:Choice>
                      <mc:Fallback>
                        <p:oleObj name="Bitmap Image" r:id="rId7" imgW="1943268" imgH="2781541" progId="PBrush">
                          <p:embed/>
                          <p:pic>
                            <p:nvPicPr>
                              <p:cNvPr id="0" name="Picture 198"/>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2018"/>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43" name="Object 11"/>
                  <p:cNvGraphicFramePr>
                    <a:graphicFrameLocks noChangeAspect="1"/>
                  </p:cNvGraphicFramePr>
                  <p:nvPr/>
                </p:nvGraphicFramePr>
                <p:xfrm>
                  <a:off x="3713" y="1397"/>
                  <a:ext cx="204" cy="601"/>
                </p:xfrm>
                <a:graphic>
                  <a:graphicData uri="http://schemas.openxmlformats.org/presentationml/2006/ole">
                    <mc:AlternateContent xmlns:mc="http://schemas.openxmlformats.org/markup-compatibility/2006">
                      <mc:Choice xmlns:v="urn:schemas-microsoft-com:vml" Requires="v">
                        <p:oleObj spid="_x0000_s89239" name="Bitmap Image" r:id="rId8" imgW="1943268" imgH="2781541" progId="PBrush">
                          <p:embed/>
                        </p:oleObj>
                      </mc:Choice>
                      <mc:Fallback>
                        <p:oleObj name="Bitmap Image" r:id="rId8" imgW="1943268" imgH="2781541" progId="PBrush">
                          <p:embed/>
                          <p:pic>
                            <p:nvPicPr>
                              <p:cNvPr id="0" name="Picture 199"/>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139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820" name="Group 13"/>
                <p:cNvGrpSpPr>
                  <a:grpSpLocks/>
                </p:cNvGrpSpPr>
                <p:nvPr/>
              </p:nvGrpSpPr>
              <p:grpSpPr bwMode="auto">
                <a:xfrm>
                  <a:off x="864" y="1167"/>
                  <a:ext cx="205" cy="2457"/>
                  <a:chOff x="3712" y="777"/>
                  <a:chExt cx="205" cy="2457"/>
                </a:xfrm>
              </p:grpSpPr>
              <p:graphicFrame>
                <p:nvGraphicFramePr>
                  <p:cNvPr id="32836" name="Object 14"/>
                  <p:cNvGraphicFramePr>
                    <a:graphicFrameLocks noChangeAspect="1"/>
                  </p:cNvGraphicFramePr>
                  <p:nvPr/>
                </p:nvGraphicFramePr>
                <p:xfrm>
                  <a:off x="3713" y="777"/>
                  <a:ext cx="204" cy="601"/>
                </p:xfrm>
                <a:graphic>
                  <a:graphicData uri="http://schemas.openxmlformats.org/presentationml/2006/ole">
                    <mc:AlternateContent xmlns:mc="http://schemas.openxmlformats.org/markup-compatibility/2006">
                      <mc:Choice xmlns:v="urn:schemas-microsoft-com:vml" Requires="v">
                        <p:oleObj spid="_x0000_s89240" name="Bitmap Image" r:id="rId9" imgW="1943268" imgH="2781541" progId="PBrush">
                          <p:embed/>
                        </p:oleObj>
                      </mc:Choice>
                      <mc:Fallback>
                        <p:oleObj name="Bitmap Image" r:id="rId9" imgW="1943268" imgH="2781541" progId="PBrush">
                          <p:embed/>
                          <p:pic>
                            <p:nvPicPr>
                              <p:cNvPr id="0" name="Picture 200"/>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77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7" name="Object 15"/>
                  <p:cNvGraphicFramePr>
                    <a:graphicFrameLocks noChangeAspect="1"/>
                  </p:cNvGraphicFramePr>
                  <p:nvPr/>
                </p:nvGraphicFramePr>
                <p:xfrm>
                  <a:off x="3712" y="2633"/>
                  <a:ext cx="204" cy="601"/>
                </p:xfrm>
                <a:graphic>
                  <a:graphicData uri="http://schemas.openxmlformats.org/presentationml/2006/ole">
                    <mc:AlternateContent xmlns:mc="http://schemas.openxmlformats.org/markup-compatibility/2006">
                      <mc:Choice xmlns:v="urn:schemas-microsoft-com:vml" Requires="v">
                        <p:oleObj spid="_x0000_s89241" name="Bitmap Image" r:id="rId10" imgW="1943268" imgH="2781541" progId="PBrush">
                          <p:embed/>
                        </p:oleObj>
                      </mc:Choice>
                      <mc:Fallback>
                        <p:oleObj name="Bitmap Image" r:id="rId10" imgW="1943268" imgH="2781541" progId="PBrush">
                          <p:embed/>
                          <p:pic>
                            <p:nvPicPr>
                              <p:cNvPr id="0" name="Picture 201"/>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2" y="2633"/>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8" name="Object 16"/>
                  <p:cNvGraphicFramePr>
                    <a:graphicFrameLocks noChangeAspect="1"/>
                  </p:cNvGraphicFramePr>
                  <p:nvPr/>
                </p:nvGraphicFramePr>
                <p:xfrm>
                  <a:off x="3713" y="2018"/>
                  <a:ext cx="204" cy="601"/>
                </p:xfrm>
                <a:graphic>
                  <a:graphicData uri="http://schemas.openxmlformats.org/presentationml/2006/ole">
                    <mc:AlternateContent xmlns:mc="http://schemas.openxmlformats.org/markup-compatibility/2006">
                      <mc:Choice xmlns:v="urn:schemas-microsoft-com:vml" Requires="v">
                        <p:oleObj spid="_x0000_s89242" name="Bitmap Image" r:id="rId11" imgW="1943268" imgH="2781541" progId="PBrush">
                          <p:embed/>
                        </p:oleObj>
                      </mc:Choice>
                      <mc:Fallback>
                        <p:oleObj name="Bitmap Image" r:id="rId11" imgW="1943268" imgH="2781541" progId="PBrush">
                          <p:embed/>
                          <p:pic>
                            <p:nvPicPr>
                              <p:cNvPr id="0" name="Picture 202"/>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2018"/>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9" name="Object 17"/>
                  <p:cNvGraphicFramePr>
                    <a:graphicFrameLocks noChangeAspect="1"/>
                  </p:cNvGraphicFramePr>
                  <p:nvPr/>
                </p:nvGraphicFramePr>
                <p:xfrm>
                  <a:off x="3713" y="1397"/>
                  <a:ext cx="204" cy="601"/>
                </p:xfrm>
                <a:graphic>
                  <a:graphicData uri="http://schemas.openxmlformats.org/presentationml/2006/ole">
                    <mc:AlternateContent xmlns:mc="http://schemas.openxmlformats.org/markup-compatibility/2006">
                      <mc:Choice xmlns:v="urn:schemas-microsoft-com:vml" Requires="v">
                        <p:oleObj spid="_x0000_s89243" name="Bitmap Image" r:id="rId12" imgW="1943268" imgH="2781541" progId="PBrush">
                          <p:embed/>
                        </p:oleObj>
                      </mc:Choice>
                      <mc:Fallback>
                        <p:oleObj name="Bitmap Image" r:id="rId12" imgW="1943268" imgH="2781541" progId="PBrush">
                          <p:embed/>
                          <p:pic>
                            <p:nvPicPr>
                              <p:cNvPr id="0" name="Picture 203"/>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139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821" name="Group 18"/>
                <p:cNvGrpSpPr>
                  <a:grpSpLocks/>
                </p:cNvGrpSpPr>
                <p:nvPr/>
              </p:nvGrpSpPr>
              <p:grpSpPr bwMode="auto">
                <a:xfrm>
                  <a:off x="1082" y="1167"/>
                  <a:ext cx="205" cy="2457"/>
                  <a:chOff x="3712" y="777"/>
                  <a:chExt cx="205" cy="2457"/>
                </a:xfrm>
              </p:grpSpPr>
              <p:graphicFrame>
                <p:nvGraphicFramePr>
                  <p:cNvPr id="32832" name="Object 19"/>
                  <p:cNvGraphicFramePr>
                    <a:graphicFrameLocks noChangeAspect="1"/>
                  </p:cNvGraphicFramePr>
                  <p:nvPr/>
                </p:nvGraphicFramePr>
                <p:xfrm>
                  <a:off x="3713" y="777"/>
                  <a:ext cx="204" cy="601"/>
                </p:xfrm>
                <a:graphic>
                  <a:graphicData uri="http://schemas.openxmlformats.org/presentationml/2006/ole">
                    <mc:AlternateContent xmlns:mc="http://schemas.openxmlformats.org/markup-compatibility/2006">
                      <mc:Choice xmlns:v="urn:schemas-microsoft-com:vml" Requires="v">
                        <p:oleObj spid="_x0000_s89244" name="Bitmap Image" r:id="rId13" imgW="1943268" imgH="2781541" progId="PBrush">
                          <p:embed/>
                        </p:oleObj>
                      </mc:Choice>
                      <mc:Fallback>
                        <p:oleObj name="Bitmap Image" r:id="rId13" imgW="1943268" imgH="2781541" progId="PBrush">
                          <p:embed/>
                          <p:pic>
                            <p:nvPicPr>
                              <p:cNvPr id="0" name="Picture 204"/>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77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3" name="Object 20"/>
                  <p:cNvGraphicFramePr>
                    <a:graphicFrameLocks noChangeAspect="1"/>
                  </p:cNvGraphicFramePr>
                  <p:nvPr/>
                </p:nvGraphicFramePr>
                <p:xfrm>
                  <a:off x="3712" y="2633"/>
                  <a:ext cx="204" cy="601"/>
                </p:xfrm>
                <a:graphic>
                  <a:graphicData uri="http://schemas.openxmlformats.org/presentationml/2006/ole">
                    <mc:AlternateContent xmlns:mc="http://schemas.openxmlformats.org/markup-compatibility/2006">
                      <mc:Choice xmlns:v="urn:schemas-microsoft-com:vml" Requires="v">
                        <p:oleObj spid="_x0000_s89245" name="Bitmap Image" r:id="rId14" imgW="1943268" imgH="2781541" progId="PBrush">
                          <p:embed/>
                        </p:oleObj>
                      </mc:Choice>
                      <mc:Fallback>
                        <p:oleObj name="Bitmap Image" r:id="rId14" imgW="1943268" imgH="2781541" progId="PBrush">
                          <p:embed/>
                          <p:pic>
                            <p:nvPicPr>
                              <p:cNvPr id="0" name="Picture 205"/>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2" y="2633"/>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4" name="Object 21"/>
                  <p:cNvGraphicFramePr>
                    <a:graphicFrameLocks noChangeAspect="1"/>
                  </p:cNvGraphicFramePr>
                  <p:nvPr/>
                </p:nvGraphicFramePr>
                <p:xfrm>
                  <a:off x="3713" y="2018"/>
                  <a:ext cx="204" cy="601"/>
                </p:xfrm>
                <a:graphic>
                  <a:graphicData uri="http://schemas.openxmlformats.org/presentationml/2006/ole">
                    <mc:AlternateContent xmlns:mc="http://schemas.openxmlformats.org/markup-compatibility/2006">
                      <mc:Choice xmlns:v="urn:schemas-microsoft-com:vml" Requires="v">
                        <p:oleObj spid="_x0000_s89246" name="Bitmap Image" r:id="rId15" imgW="1943268" imgH="2781541" progId="PBrush">
                          <p:embed/>
                        </p:oleObj>
                      </mc:Choice>
                      <mc:Fallback>
                        <p:oleObj name="Bitmap Image" r:id="rId15" imgW="1943268" imgH="2781541" progId="PBrush">
                          <p:embed/>
                          <p:pic>
                            <p:nvPicPr>
                              <p:cNvPr id="0" name="Picture 206"/>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2018"/>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5" name="Object 22"/>
                  <p:cNvGraphicFramePr>
                    <a:graphicFrameLocks noChangeAspect="1"/>
                  </p:cNvGraphicFramePr>
                  <p:nvPr/>
                </p:nvGraphicFramePr>
                <p:xfrm>
                  <a:off x="3713" y="1397"/>
                  <a:ext cx="204" cy="601"/>
                </p:xfrm>
                <a:graphic>
                  <a:graphicData uri="http://schemas.openxmlformats.org/presentationml/2006/ole">
                    <mc:AlternateContent xmlns:mc="http://schemas.openxmlformats.org/markup-compatibility/2006">
                      <mc:Choice xmlns:v="urn:schemas-microsoft-com:vml" Requires="v">
                        <p:oleObj spid="_x0000_s89247" name="Bitmap Image" r:id="rId16" imgW="1943268" imgH="2781541" progId="PBrush">
                          <p:embed/>
                        </p:oleObj>
                      </mc:Choice>
                      <mc:Fallback>
                        <p:oleObj name="Bitmap Image" r:id="rId16" imgW="1943268" imgH="2781541" progId="PBrush">
                          <p:embed/>
                          <p:pic>
                            <p:nvPicPr>
                              <p:cNvPr id="0" name="Picture 207"/>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139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822" name="Group 23"/>
                <p:cNvGrpSpPr>
                  <a:grpSpLocks/>
                </p:cNvGrpSpPr>
                <p:nvPr/>
              </p:nvGrpSpPr>
              <p:grpSpPr bwMode="auto">
                <a:xfrm>
                  <a:off x="1306" y="1168"/>
                  <a:ext cx="205" cy="2457"/>
                  <a:chOff x="3712" y="777"/>
                  <a:chExt cx="205" cy="2457"/>
                </a:xfrm>
              </p:grpSpPr>
              <p:graphicFrame>
                <p:nvGraphicFramePr>
                  <p:cNvPr id="32828" name="Object 24"/>
                  <p:cNvGraphicFramePr>
                    <a:graphicFrameLocks noChangeAspect="1"/>
                  </p:cNvGraphicFramePr>
                  <p:nvPr/>
                </p:nvGraphicFramePr>
                <p:xfrm>
                  <a:off x="3713" y="777"/>
                  <a:ext cx="204" cy="601"/>
                </p:xfrm>
                <a:graphic>
                  <a:graphicData uri="http://schemas.openxmlformats.org/presentationml/2006/ole">
                    <mc:AlternateContent xmlns:mc="http://schemas.openxmlformats.org/markup-compatibility/2006">
                      <mc:Choice xmlns:v="urn:schemas-microsoft-com:vml" Requires="v">
                        <p:oleObj spid="_x0000_s89248" name="Bitmap Image" r:id="rId17" imgW="1943268" imgH="2781541" progId="PBrush">
                          <p:embed/>
                        </p:oleObj>
                      </mc:Choice>
                      <mc:Fallback>
                        <p:oleObj name="Bitmap Image" r:id="rId17" imgW="1943268" imgH="2781541" progId="PBrush">
                          <p:embed/>
                          <p:pic>
                            <p:nvPicPr>
                              <p:cNvPr id="0" name="Picture 208"/>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77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29" name="Object 25"/>
                  <p:cNvGraphicFramePr>
                    <a:graphicFrameLocks noChangeAspect="1"/>
                  </p:cNvGraphicFramePr>
                  <p:nvPr/>
                </p:nvGraphicFramePr>
                <p:xfrm>
                  <a:off x="3712" y="2633"/>
                  <a:ext cx="204" cy="601"/>
                </p:xfrm>
                <a:graphic>
                  <a:graphicData uri="http://schemas.openxmlformats.org/presentationml/2006/ole">
                    <mc:AlternateContent xmlns:mc="http://schemas.openxmlformats.org/markup-compatibility/2006">
                      <mc:Choice xmlns:v="urn:schemas-microsoft-com:vml" Requires="v">
                        <p:oleObj spid="_x0000_s89249" name="Bitmap Image" r:id="rId18" imgW="1943268" imgH="2781541" progId="PBrush">
                          <p:embed/>
                        </p:oleObj>
                      </mc:Choice>
                      <mc:Fallback>
                        <p:oleObj name="Bitmap Image" r:id="rId18" imgW="1943268" imgH="2781541" progId="PBrush">
                          <p:embed/>
                          <p:pic>
                            <p:nvPicPr>
                              <p:cNvPr id="0" name="Picture 209"/>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2" y="2633"/>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0" name="Object 26"/>
                  <p:cNvGraphicFramePr>
                    <a:graphicFrameLocks noChangeAspect="1"/>
                  </p:cNvGraphicFramePr>
                  <p:nvPr/>
                </p:nvGraphicFramePr>
                <p:xfrm>
                  <a:off x="3713" y="2018"/>
                  <a:ext cx="204" cy="601"/>
                </p:xfrm>
                <a:graphic>
                  <a:graphicData uri="http://schemas.openxmlformats.org/presentationml/2006/ole">
                    <mc:AlternateContent xmlns:mc="http://schemas.openxmlformats.org/markup-compatibility/2006">
                      <mc:Choice xmlns:v="urn:schemas-microsoft-com:vml" Requires="v">
                        <p:oleObj spid="_x0000_s89250" name="Bitmap Image" r:id="rId19" imgW="1943268" imgH="2781541" progId="PBrush">
                          <p:embed/>
                        </p:oleObj>
                      </mc:Choice>
                      <mc:Fallback>
                        <p:oleObj name="Bitmap Image" r:id="rId19" imgW="1943268" imgH="2781541" progId="PBrush">
                          <p:embed/>
                          <p:pic>
                            <p:nvPicPr>
                              <p:cNvPr id="0" name="Picture 210"/>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2018"/>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31" name="Object 27"/>
                  <p:cNvGraphicFramePr>
                    <a:graphicFrameLocks noChangeAspect="1"/>
                  </p:cNvGraphicFramePr>
                  <p:nvPr/>
                </p:nvGraphicFramePr>
                <p:xfrm>
                  <a:off x="3713" y="1397"/>
                  <a:ext cx="204" cy="601"/>
                </p:xfrm>
                <a:graphic>
                  <a:graphicData uri="http://schemas.openxmlformats.org/presentationml/2006/ole">
                    <mc:AlternateContent xmlns:mc="http://schemas.openxmlformats.org/markup-compatibility/2006">
                      <mc:Choice xmlns:v="urn:schemas-microsoft-com:vml" Requires="v">
                        <p:oleObj spid="_x0000_s89251" name="Bitmap Image" r:id="rId20" imgW="1943268" imgH="2781541" progId="PBrush">
                          <p:embed/>
                        </p:oleObj>
                      </mc:Choice>
                      <mc:Fallback>
                        <p:oleObj name="Bitmap Image" r:id="rId20" imgW="1943268" imgH="2781541" progId="PBrush">
                          <p:embed/>
                          <p:pic>
                            <p:nvPicPr>
                              <p:cNvPr id="0" name="Picture 211"/>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139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823" name="Group 28"/>
                <p:cNvGrpSpPr>
                  <a:grpSpLocks/>
                </p:cNvGrpSpPr>
                <p:nvPr/>
              </p:nvGrpSpPr>
              <p:grpSpPr bwMode="auto">
                <a:xfrm>
                  <a:off x="1517" y="1168"/>
                  <a:ext cx="205" cy="2457"/>
                  <a:chOff x="3712" y="777"/>
                  <a:chExt cx="205" cy="2457"/>
                </a:xfrm>
              </p:grpSpPr>
              <p:graphicFrame>
                <p:nvGraphicFramePr>
                  <p:cNvPr id="32824" name="Object 29"/>
                  <p:cNvGraphicFramePr>
                    <a:graphicFrameLocks noChangeAspect="1"/>
                  </p:cNvGraphicFramePr>
                  <p:nvPr/>
                </p:nvGraphicFramePr>
                <p:xfrm>
                  <a:off x="3713" y="777"/>
                  <a:ext cx="204" cy="601"/>
                </p:xfrm>
                <a:graphic>
                  <a:graphicData uri="http://schemas.openxmlformats.org/presentationml/2006/ole">
                    <mc:AlternateContent xmlns:mc="http://schemas.openxmlformats.org/markup-compatibility/2006">
                      <mc:Choice xmlns:v="urn:schemas-microsoft-com:vml" Requires="v">
                        <p:oleObj spid="_x0000_s89252" name="Bitmap Image" r:id="rId21" imgW="1943268" imgH="2781541" progId="PBrush">
                          <p:embed/>
                        </p:oleObj>
                      </mc:Choice>
                      <mc:Fallback>
                        <p:oleObj name="Bitmap Image" r:id="rId21" imgW="1943268" imgH="2781541" progId="PBrush">
                          <p:embed/>
                          <p:pic>
                            <p:nvPicPr>
                              <p:cNvPr id="0" name="Picture 212"/>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77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25" name="Object 30"/>
                  <p:cNvGraphicFramePr>
                    <a:graphicFrameLocks noChangeAspect="1"/>
                  </p:cNvGraphicFramePr>
                  <p:nvPr/>
                </p:nvGraphicFramePr>
                <p:xfrm>
                  <a:off x="3712" y="2633"/>
                  <a:ext cx="204" cy="601"/>
                </p:xfrm>
                <a:graphic>
                  <a:graphicData uri="http://schemas.openxmlformats.org/presentationml/2006/ole">
                    <mc:AlternateContent xmlns:mc="http://schemas.openxmlformats.org/markup-compatibility/2006">
                      <mc:Choice xmlns:v="urn:schemas-microsoft-com:vml" Requires="v">
                        <p:oleObj spid="_x0000_s89253" name="Bitmap Image" r:id="rId22" imgW="1943268" imgH="2781541" progId="PBrush">
                          <p:embed/>
                        </p:oleObj>
                      </mc:Choice>
                      <mc:Fallback>
                        <p:oleObj name="Bitmap Image" r:id="rId22" imgW="1943268" imgH="2781541" progId="PBrush">
                          <p:embed/>
                          <p:pic>
                            <p:nvPicPr>
                              <p:cNvPr id="0" name="Picture 213"/>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2" y="2633"/>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26" name="Object 31"/>
                  <p:cNvGraphicFramePr>
                    <a:graphicFrameLocks noChangeAspect="1"/>
                  </p:cNvGraphicFramePr>
                  <p:nvPr/>
                </p:nvGraphicFramePr>
                <p:xfrm>
                  <a:off x="3713" y="2018"/>
                  <a:ext cx="204" cy="601"/>
                </p:xfrm>
                <a:graphic>
                  <a:graphicData uri="http://schemas.openxmlformats.org/presentationml/2006/ole">
                    <mc:AlternateContent xmlns:mc="http://schemas.openxmlformats.org/markup-compatibility/2006">
                      <mc:Choice xmlns:v="urn:schemas-microsoft-com:vml" Requires="v">
                        <p:oleObj spid="_x0000_s89254" name="Bitmap Image" r:id="rId23" imgW="1943268" imgH="2781541" progId="PBrush">
                          <p:embed/>
                        </p:oleObj>
                      </mc:Choice>
                      <mc:Fallback>
                        <p:oleObj name="Bitmap Image" r:id="rId23" imgW="1943268" imgH="2781541" progId="PBrush">
                          <p:embed/>
                          <p:pic>
                            <p:nvPicPr>
                              <p:cNvPr id="0" name="Picture 214"/>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2018"/>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27" name="Object 32"/>
                  <p:cNvGraphicFramePr>
                    <a:graphicFrameLocks noChangeAspect="1"/>
                  </p:cNvGraphicFramePr>
                  <p:nvPr/>
                </p:nvGraphicFramePr>
                <p:xfrm>
                  <a:off x="3713" y="1397"/>
                  <a:ext cx="204" cy="601"/>
                </p:xfrm>
                <a:graphic>
                  <a:graphicData uri="http://schemas.openxmlformats.org/presentationml/2006/ole">
                    <mc:AlternateContent xmlns:mc="http://schemas.openxmlformats.org/markup-compatibility/2006">
                      <mc:Choice xmlns:v="urn:schemas-microsoft-com:vml" Requires="v">
                        <p:oleObj spid="_x0000_s89255" name="Bitmap Image" r:id="rId24" imgW="1943268" imgH="2781541" progId="PBrush">
                          <p:embed/>
                        </p:oleObj>
                      </mc:Choice>
                      <mc:Fallback>
                        <p:oleObj name="Bitmap Image" r:id="rId24" imgW="1943268" imgH="2781541" progId="PBrush">
                          <p:embed/>
                          <p:pic>
                            <p:nvPicPr>
                              <p:cNvPr id="0" name="Picture 215"/>
                              <p:cNvPicPr>
                                <a:picLocks noChangeAspect="1" noChangeArrowheads="1"/>
                              </p:cNvPicPr>
                              <p:nvPr/>
                            </p:nvPicPr>
                            <p:blipFill>
                              <a:blip r:embed="rId5">
                                <a:extLst>
                                  <a:ext uri="{28A0092B-C50C-407E-A947-70E740481C1C}">
                                    <a14:useLocalDpi xmlns:a14="http://schemas.microsoft.com/office/drawing/2010/main" val="0"/>
                                  </a:ext>
                                </a:extLst>
                              </a:blip>
                              <a:srcRect l="27206" t="3653" r="27206" b="2568"/>
                              <a:stretch>
                                <a:fillRect/>
                              </a:stretch>
                            </p:blipFill>
                            <p:spPr bwMode="auto">
                              <a:xfrm>
                                <a:off x="3713" y="1397"/>
                                <a:ext cx="204" cy="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32817" name="Rectangle 35"/>
              <p:cNvSpPr>
                <a:spLocks noChangeArrowheads="1"/>
              </p:cNvSpPr>
              <p:nvPr/>
            </p:nvSpPr>
            <p:spPr bwMode="auto">
              <a:xfrm>
                <a:off x="3751" y="1043"/>
                <a:ext cx="1107" cy="543"/>
              </a:xfrm>
              <a:prstGeom prst="rect">
                <a:avLst/>
              </a:prstGeom>
              <a:gradFill rotWithShape="0">
                <a:gsLst>
                  <a:gs pos="0">
                    <a:srgbClr val="BED3DA"/>
                  </a:gs>
                  <a:gs pos="100000">
                    <a:srgbClr val="586265"/>
                  </a:gs>
                </a:gsLst>
                <a:lin ang="5400000" scaled="1"/>
              </a:gra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sp>
          <p:nvSpPr>
            <p:cNvPr id="32812" name="Line 40"/>
            <p:cNvSpPr>
              <a:spLocks noChangeShapeType="1"/>
            </p:cNvSpPr>
            <p:nvPr/>
          </p:nvSpPr>
          <p:spPr bwMode="auto">
            <a:xfrm>
              <a:off x="5076" y="3385"/>
              <a:ext cx="0" cy="615"/>
            </a:xfrm>
            <a:prstGeom prst="line">
              <a:avLst/>
            </a:prstGeom>
            <a:noFill/>
            <a:ln w="1905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2813" name="Line 41"/>
            <p:cNvSpPr>
              <a:spLocks noChangeShapeType="1"/>
            </p:cNvSpPr>
            <p:nvPr/>
          </p:nvSpPr>
          <p:spPr bwMode="auto">
            <a:xfrm>
              <a:off x="4837" y="4057"/>
              <a:ext cx="206" cy="1"/>
            </a:xfrm>
            <a:prstGeom prst="line">
              <a:avLst/>
            </a:prstGeom>
            <a:noFill/>
            <a:ln w="19050">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2814" name="Text Box 42"/>
            <p:cNvSpPr txBox="1">
              <a:spLocks noChangeArrowheads="1"/>
            </p:cNvSpPr>
            <p:nvPr/>
          </p:nvSpPr>
          <p:spPr bwMode="auto">
            <a:xfrm>
              <a:off x="5004" y="3424"/>
              <a:ext cx="75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it-IT" altLang="it-IT" sz="2000">
                  <a:solidFill>
                    <a:srgbClr val="FF0000"/>
                  </a:solidFill>
                </a:rPr>
                <a:t>64.0 mm</a:t>
              </a:r>
              <a:endParaRPr lang="en-US" altLang="it-IT" sz="2000">
                <a:solidFill>
                  <a:srgbClr val="FF0000"/>
                </a:solidFill>
              </a:endParaRPr>
            </a:p>
          </p:txBody>
        </p:sp>
        <p:sp>
          <p:nvSpPr>
            <p:cNvPr id="32815" name="Rectangle 43"/>
            <p:cNvSpPr>
              <a:spLocks noChangeArrowheads="1"/>
            </p:cNvSpPr>
            <p:nvPr/>
          </p:nvSpPr>
          <p:spPr bwMode="auto">
            <a:xfrm>
              <a:off x="4167" y="3987"/>
              <a:ext cx="70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rgbClr val="FF0000"/>
                  </a:solidFill>
                </a:rPr>
                <a:t>21.6 mm</a:t>
              </a:r>
              <a:endParaRPr lang="en-US" altLang="it-IT" sz="2000">
                <a:solidFill>
                  <a:srgbClr val="FF0000"/>
                </a:solidFill>
              </a:endParaRPr>
            </a:p>
          </p:txBody>
        </p:sp>
      </p:grpSp>
      <p:grpSp>
        <p:nvGrpSpPr>
          <p:cNvPr id="10" name="Group 45"/>
          <p:cNvGrpSpPr>
            <a:grpSpLocks/>
          </p:cNvGrpSpPr>
          <p:nvPr/>
        </p:nvGrpSpPr>
        <p:grpSpPr bwMode="auto">
          <a:xfrm>
            <a:off x="5859463" y="1225550"/>
            <a:ext cx="2981325" cy="5099050"/>
            <a:chOff x="3469" y="794"/>
            <a:chExt cx="1798" cy="3167"/>
          </a:xfrm>
        </p:grpSpPr>
        <p:sp>
          <p:nvSpPr>
            <p:cNvPr id="32775" name="Line 46"/>
            <p:cNvSpPr>
              <a:spLocks noChangeShapeType="1"/>
            </p:cNvSpPr>
            <p:nvPr/>
          </p:nvSpPr>
          <p:spPr bwMode="auto">
            <a:xfrm flipH="1">
              <a:off x="4167" y="2738"/>
              <a:ext cx="5" cy="1217"/>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2776" name="Text Box 47"/>
            <p:cNvSpPr txBox="1">
              <a:spLocks noChangeArrowheads="1"/>
            </p:cNvSpPr>
            <p:nvPr/>
          </p:nvSpPr>
          <p:spPr bwMode="auto">
            <a:xfrm>
              <a:off x="3469" y="3071"/>
              <a:ext cx="57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it-IT" altLang="it-IT" sz="2000">
                  <a:solidFill>
                    <a:schemeClr val="tx1"/>
                  </a:solidFill>
                </a:rPr>
                <a:t>127 mm</a:t>
              </a:r>
              <a:endParaRPr lang="en-US" altLang="it-IT" sz="2000">
                <a:solidFill>
                  <a:schemeClr val="tx1"/>
                </a:solidFill>
              </a:endParaRPr>
            </a:p>
          </p:txBody>
        </p:sp>
        <p:grpSp>
          <p:nvGrpSpPr>
            <p:cNvPr id="32777" name="Group 48"/>
            <p:cNvGrpSpPr>
              <a:grpSpLocks/>
            </p:cNvGrpSpPr>
            <p:nvPr/>
          </p:nvGrpSpPr>
          <p:grpSpPr bwMode="auto">
            <a:xfrm>
              <a:off x="4286" y="947"/>
              <a:ext cx="981" cy="3014"/>
              <a:chOff x="4260" y="806"/>
              <a:chExt cx="981" cy="3014"/>
            </a:xfrm>
          </p:grpSpPr>
          <p:grpSp>
            <p:nvGrpSpPr>
              <p:cNvPr id="32783" name="Group 49"/>
              <p:cNvGrpSpPr>
                <a:grpSpLocks/>
              </p:cNvGrpSpPr>
              <p:nvPr/>
            </p:nvGrpSpPr>
            <p:grpSpPr bwMode="auto">
              <a:xfrm>
                <a:off x="4260" y="2598"/>
                <a:ext cx="975" cy="1222"/>
                <a:chOff x="351" y="1107"/>
                <a:chExt cx="1486" cy="1735"/>
              </a:xfrm>
            </p:grpSpPr>
            <p:sp>
              <p:nvSpPr>
                <p:cNvPr id="32785" name="Rectangle 50"/>
                <p:cNvSpPr>
                  <a:spLocks noChangeArrowheads="1"/>
                </p:cNvSpPr>
                <p:nvPr/>
              </p:nvSpPr>
              <p:spPr bwMode="auto">
                <a:xfrm>
                  <a:off x="352" y="1107"/>
                  <a:ext cx="1485" cy="1735"/>
                </a:xfrm>
                <a:prstGeom prst="rect">
                  <a:avLst/>
                </a:prstGeom>
                <a:gradFill rotWithShape="0">
                  <a:gsLst>
                    <a:gs pos="0">
                      <a:srgbClr val="3B3B00"/>
                    </a:gs>
                    <a:gs pos="100000">
                      <a:srgbClr val="808000"/>
                    </a:gs>
                  </a:gsLst>
                  <a:lin ang="5400000" scaled="1"/>
                </a:gra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nvGrpSpPr>
                <p:cNvPr id="32786" name="Group 51"/>
                <p:cNvGrpSpPr>
                  <a:grpSpLocks/>
                </p:cNvGrpSpPr>
                <p:nvPr/>
              </p:nvGrpSpPr>
              <p:grpSpPr bwMode="auto">
                <a:xfrm>
                  <a:off x="351" y="1144"/>
                  <a:ext cx="290" cy="1666"/>
                  <a:chOff x="351" y="1135"/>
                  <a:chExt cx="290" cy="1666"/>
                </a:xfrm>
              </p:grpSpPr>
              <p:graphicFrame>
                <p:nvGraphicFramePr>
                  <p:cNvPr id="32807" name="Object 52"/>
                  <p:cNvGraphicFramePr>
                    <a:graphicFrameLocks noChangeAspect="1"/>
                  </p:cNvGraphicFramePr>
                  <p:nvPr/>
                </p:nvGraphicFramePr>
                <p:xfrm>
                  <a:off x="365" y="1135"/>
                  <a:ext cx="276" cy="399"/>
                </p:xfrm>
                <a:graphic>
                  <a:graphicData uri="http://schemas.openxmlformats.org/presentationml/2006/ole">
                    <mc:AlternateContent xmlns:mc="http://schemas.openxmlformats.org/markup-compatibility/2006">
                      <mc:Choice xmlns:v="urn:schemas-microsoft-com:vml" Requires="v">
                        <p:oleObj spid="_x0000_s89256" name="Bitmap Image" r:id="rId25" imgW="411516" imgH="594412" progId="PBrush">
                          <p:embed/>
                        </p:oleObj>
                      </mc:Choice>
                      <mc:Fallback>
                        <p:oleObj name="Bitmap Image" r:id="rId25" imgW="411516" imgH="594412" progId="PBrush">
                          <p:embed/>
                          <p:pic>
                            <p:nvPicPr>
                              <p:cNvPr id="0" name="Picture 21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5" y="1135"/>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8" name="Object 53"/>
                  <p:cNvGraphicFramePr>
                    <a:graphicFrameLocks noChangeAspect="1"/>
                  </p:cNvGraphicFramePr>
                  <p:nvPr/>
                </p:nvGraphicFramePr>
                <p:xfrm>
                  <a:off x="358" y="1551"/>
                  <a:ext cx="276" cy="399"/>
                </p:xfrm>
                <a:graphic>
                  <a:graphicData uri="http://schemas.openxmlformats.org/presentationml/2006/ole">
                    <mc:AlternateContent xmlns:mc="http://schemas.openxmlformats.org/markup-compatibility/2006">
                      <mc:Choice xmlns:v="urn:schemas-microsoft-com:vml" Requires="v">
                        <p:oleObj spid="_x0000_s89257" name="Bitmap Image" r:id="rId27" imgW="411516" imgH="594412" progId="PBrush">
                          <p:embed/>
                        </p:oleObj>
                      </mc:Choice>
                      <mc:Fallback>
                        <p:oleObj name="Bitmap Image" r:id="rId27" imgW="411516" imgH="594412" progId="PBrush">
                          <p:embed/>
                          <p:pic>
                            <p:nvPicPr>
                              <p:cNvPr id="0" name="Picture 21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551"/>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9" name="Object 54"/>
                  <p:cNvGraphicFramePr>
                    <a:graphicFrameLocks noChangeAspect="1"/>
                  </p:cNvGraphicFramePr>
                  <p:nvPr/>
                </p:nvGraphicFramePr>
                <p:xfrm>
                  <a:off x="358" y="1973"/>
                  <a:ext cx="276" cy="399"/>
                </p:xfrm>
                <a:graphic>
                  <a:graphicData uri="http://schemas.openxmlformats.org/presentationml/2006/ole">
                    <mc:AlternateContent xmlns:mc="http://schemas.openxmlformats.org/markup-compatibility/2006">
                      <mc:Choice xmlns:v="urn:schemas-microsoft-com:vml" Requires="v">
                        <p:oleObj spid="_x0000_s89258" name="Bitmap Image" r:id="rId28" imgW="411516" imgH="594412" progId="PBrush">
                          <p:embed/>
                        </p:oleObj>
                      </mc:Choice>
                      <mc:Fallback>
                        <p:oleObj name="Bitmap Image" r:id="rId28" imgW="411516" imgH="594412" progId="PBrush">
                          <p:embed/>
                          <p:pic>
                            <p:nvPicPr>
                              <p:cNvPr id="0" name="Picture 218"/>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973"/>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10" name="Object 55"/>
                  <p:cNvGraphicFramePr>
                    <a:graphicFrameLocks noChangeAspect="1"/>
                  </p:cNvGraphicFramePr>
                  <p:nvPr/>
                </p:nvGraphicFramePr>
                <p:xfrm>
                  <a:off x="351" y="2402"/>
                  <a:ext cx="276" cy="399"/>
                </p:xfrm>
                <a:graphic>
                  <a:graphicData uri="http://schemas.openxmlformats.org/presentationml/2006/ole">
                    <mc:AlternateContent xmlns:mc="http://schemas.openxmlformats.org/markup-compatibility/2006">
                      <mc:Choice xmlns:v="urn:schemas-microsoft-com:vml" Requires="v">
                        <p:oleObj spid="_x0000_s89259" name="Bitmap Image" r:id="rId29" imgW="411516" imgH="594412" progId="PBrush">
                          <p:embed/>
                        </p:oleObj>
                      </mc:Choice>
                      <mc:Fallback>
                        <p:oleObj name="Bitmap Image" r:id="rId29" imgW="411516" imgH="594412" progId="PBrush">
                          <p:embed/>
                          <p:pic>
                            <p:nvPicPr>
                              <p:cNvPr id="0" name="Picture 219"/>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1" y="2402"/>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787" name="Group 56"/>
                <p:cNvGrpSpPr>
                  <a:grpSpLocks/>
                </p:cNvGrpSpPr>
                <p:nvPr/>
              </p:nvGrpSpPr>
              <p:grpSpPr bwMode="auto">
                <a:xfrm>
                  <a:off x="645" y="1144"/>
                  <a:ext cx="290" cy="1666"/>
                  <a:chOff x="351" y="1135"/>
                  <a:chExt cx="290" cy="1666"/>
                </a:xfrm>
              </p:grpSpPr>
              <p:graphicFrame>
                <p:nvGraphicFramePr>
                  <p:cNvPr id="32803" name="Object 57"/>
                  <p:cNvGraphicFramePr>
                    <a:graphicFrameLocks noChangeAspect="1"/>
                  </p:cNvGraphicFramePr>
                  <p:nvPr/>
                </p:nvGraphicFramePr>
                <p:xfrm>
                  <a:off x="365" y="1135"/>
                  <a:ext cx="276" cy="399"/>
                </p:xfrm>
                <a:graphic>
                  <a:graphicData uri="http://schemas.openxmlformats.org/presentationml/2006/ole">
                    <mc:AlternateContent xmlns:mc="http://schemas.openxmlformats.org/markup-compatibility/2006">
                      <mc:Choice xmlns:v="urn:schemas-microsoft-com:vml" Requires="v">
                        <p:oleObj spid="_x0000_s89260" name="Bitmap Image" r:id="rId30" imgW="411516" imgH="594412" progId="PBrush">
                          <p:embed/>
                        </p:oleObj>
                      </mc:Choice>
                      <mc:Fallback>
                        <p:oleObj name="Bitmap Image" r:id="rId30" imgW="411516" imgH="594412" progId="PBrush">
                          <p:embed/>
                          <p:pic>
                            <p:nvPicPr>
                              <p:cNvPr id="0" name="Picture 220"/>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5" y="1135"/>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4" name="Object 58"/>
                  <p:cNvGraphicFramePr>
                    <a:graphicFrameLocks noChangeAspect="1"/>
                  </p:cNvGraphicFramePr>
                  <p:nvPr/>
                </p:nvGraphicFramePr>
                <p:xfrm>
                  <a:off x="358" y="1551"/>
                  <a:ext cx="276" cy="399"/>
                </p:xfrm>
                <a:graphic>
                  <a:graphicData uri="http://schemas.openxmlformats.org/presentationml/2006/ole">
                    <mc:AlternateContent xmlns:mc="http://schemas.openxmlformats.org/markup-compatibility/2006">
                      <mc:Choice xmlns:v="urn:schemas-microsoft-com:vml" Requires="v">
                        <p:oleObj spid="_x0000_s89261" name="Bitmap Image" r:id="rId31" imgW="411516" imgH="594412" progId="PBrush">
                          <p:embed/>
                        </p:oleObj>
                      </mc:Choice>
                      <mc:Fallback>
                        <p:oleObj name="Bitmap Image" r:id="rId31" imgW="411516" imgH="594412" progId="PBrush">
                          <p:embed/>
                          <p:pic>
                            <p:nvPicPr>
                              <p:cNvPr id="0" name="Picture 221"/>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551"/>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5" name="Object 59"/>
                  <p:cNvGraphicFramePr>
                    <a:graphicFrameLocks noChangeAspect="1"/>
                  </p:cNvGraphicFramePr>
                  <p:nvPr/>
                </p:nvGraphicFramePr>
                <p:xfrm>
                  <a:off x="358" y="1973"/>
                  <a:ext cx="276" cy="399"/>
                </p:xfrm>
                <a:graphic>
                  <a:graphicData uri="http://schemas.openxmlformats.org/presentationml/2006/ole">
                    <mc:AlternateContent xmlns:mc="http://schemas.openxmlformats.org/markup-compatibility/2006">
                      <mc:Choice xmlns:v="urn:schemas-microsoft-com:vml" Requires="v">
                        <p:oleObj spid="_x0000_s89262" name="Bitmap Image" r:id="rId32" imgW="411516" imgH="594412" progId="PBrush">
                          <p:embed/>
                        </p:oleObj>
                      </mc:Choice>
                      <mc:Fallback>
                        <p:oleObj name="Bitmap Image" r:id="rId32" imgW="411516" imgH="594412" progId="PBrush">
                          <p:embed/>
                          <p:pic>
                            <p:nvPicPr>
                              <p:cNvPr id="0" name="Picture 222"/>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973"/>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6" name="Object 60"/>
                  <p:cNvGraphicFramePr>
                    <a:graphicFrameLocks noChangeAspect="1"/>
                  </p:cNvGraphicFramePr>
                  <p:nvPr/>
                </p:nvGraphicFramePr>
                <p:xfrm>
                  <a:off x="351" y="2402"/>
                  <a:ext cx="276" cy="399"/>
                </p:xfrm>
                <a:graphic>
                  <a:graphicData uri="http://schemas.openxmlformats.org/presentationml/2006/ole">
                    <mc:AlternateContent xmlns:mc="http://schemas.openxmlformats.org/markup-compatibility/2006">
                      <mc:Choice xmlns:v="urn:schemas-microsoft-com:vml" Requires="v">
                        <p:oleObj spid="_x0000_s89263" name="Bitmap Image" r:id="rId33" imgW="411516" imgH="594412" progId="PBrush">
                          <p:embed/>
                        </p:oleObj>
                      </mc:Choice>
                      <mc:Fallback>
                        <p:oleObj name="Bitmap Image" r:id="rId33" imgW="411516" imgH="594412" progId="PBrush">
                          <p:embed/>
                          <p:pic>
                            <p:nvPicPr>
                              <p:cNvPr id="0" name="Picture 22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1" y="2402"/>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788" name="Group 61"/>
                <p:cNvGrpSpPr>
                  <a:grpSpLocks/>
                </p:cNvGrpSpPr>
                <p:nvPr/>
              </p:nvGrpSpPr>
              <p:grpSpPr bwMode="auto">
                <a:xfrm>
                  <a:off x="1241" y="1145"/>
                  <a:ext cx="290" cy="1666"/>
                  <a:chOff x="351" y="1135"/>
                  <a:chExt cx="290" cy="1666"/>
                </a:xfrm>
              </p:grpSpPr>
              <p:graphicFrame>
                <p:nvGraphicFramePr>
                  <p:cNvPr id="32799" name="Object 62"/>
                  <p:cNvGraphicFramePr>
                    <a:graphicFrameLocks noChangeAspect="1"/>
                  </p:cNvGraphicFramePr>
                  <p:nvPr/>
                </p:nvGraphicFramePr>
                <p:xfrm>
                  <a:off x="365" y="1135"/>
                  <a:ext cx="276" cy="399"/>
                </p:xfrm>
                <a:graphic>
                  <a:graphicData uri="http://schemas.openxmlformats.org/presentationml/2006/ole">
                    <mc:AlternateContent xmlns:mc="http://schemas.openxmlformats.org/markup-compatibility/2006">
                      <mc:Choice xmlns:v="urn:schemas-microsoft-com:vml" Requires="v">
                        <p:oleObj spid="_x0000_s89264" name="Bitmap Image" r:id="rId34" imgW="411516" imgH="594412" progId="PBrush">
                          <p:embed/>
                        </p:oleObj>
                      </mc:Choice>
                      <mc:Fallback>
                        <p:oleObj name="Bitmap Image" r:id="rId34" imgW="411516" imgH="594412" progId="PBrush">
                          <p:embed/>
                          <p:pic>
                            <p:nvPicPr>
                              <p:cNvPr id="0" name="Picture 22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5" y="1135"/>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0" name="Object 63"/>
                  <p:cNvGraphicFramePr>
                    <a:graphicFrameLocks noChangeAspect="1"/>
                  </p:cNvGraphicFramePr>
                  <p:nvPr/>
                </p:nvGraphicFramePr>
                <p:xfrm>
                  <a:off x="358" y="1551"/>
                  <a:ext cx="276" cy="399"/>
                </p:xfrm>
                <a:graphic>
                  <a:graphicData uri="http://schemas.openxmlformats.org/presentationml/2006/ole">
                    <mc:AlternateContent xmlns:mc="http://schemas.openxmlformats.org/markup-compatibility/2006">
                      <mc:Choice xmlns:v="urn:schemas-microsoft-com:vml" Requires="v">
                        <p:oleObj spid="_x0000_s89265" name="Bitmap Image" r:id="rId35" imgW="411516" imgH="594412" progId="PBrush">
                          <p:embed/>
                        </p:oleObj>
                      </mc:Choice>
                      <mc:Fallback>
                        <p:oleObj name="Bitmap Image" r:id="rId35" imgW="411516" imgH="594412" progId="PBrush">
                          <p:embed/>
                          <p:pic>
                            <p:nvPicPr>
                              <p:cNvPr id="0" name="Picture 22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551"/>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1" name="Object 64"/>
                  <p:cNvGraphicFramePr>
                    <a:graphicFrameLocks noChangeAspect="1"/>
                  </p:cNvGraphicFramePr>
                  <p:nvPr/>
                </p:nvGraphicFramePr>
                <p:xfrm>
                  <a:off x="358" y="1973"/>
                  <a:ext cx="276" cy="399"/>
                </p:xfrm>
                <a:graphic>
                  <a:graphicData uri="http://schemas.openxmlformats.org/presentationml/2006/ole">
                    <mc:AlternateContent xmlns:mc="http://schemas.openxmlformats.org/markup-compatibility/2006">
                      <mc:Choice xmlns:v="urn:schemas-microsoft-com:vml" Requires="v">
                        <p:oleObj spid="_x0000_s89266" name="Bitmap Image" r:id="rId36" imgW="411516" imgH="594412" progId="PBrush">
                          <p:embed/>
                        </p:oleObj>
                      </mc:Choice>
                      <mc:Fallback>
                        <p:oleObj name="Bitmap Image" r:id="rId36" imgW="411516" imgH="594412" progId="PBrush">
                          <p:embed/>
                          <p:pic>
                            <p:nvPicPr>
                              <p:cNvPr id="0" name="Picture 22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973"/>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802" name="Object 65"/>
                  <p:cNvGraphicFramePr>
                    <a:graphicFrameLocks noChangeAspect="1"/>
                  </p:cNvGraphicFramePr>
                  <p:nvPr/>
                </p:nvGraphicFramePr>
                <p:xfrm>
                  <a:off x="351" y="2402"/>
                  <a:ext cx="276" cy="399"/>
                </p:xfrm>
                <a:graphic>
                  <a:graphicData uri="http://schemas.openxmlformats.org/presentationml/2006/ole">
                    <mc:AlternateContent xmlns:mc="http://schemas.openxmlformats.org/markup-compatibility/2006">
                      <mc:Choice xmlns:v="urn:schemas-microsoft-com:vml" Requires="v">
                        <p:oleObj spid="_x0000_s89267" name="Bitmap Image" r:id="rId37" imgW="411516" imgH="594412" progId="PBrush">
                          <p:embed/>
                        </p:oleObj>
                      </mc:Choice>
                      <mc:Fallback>
                        <p:oleObj name="Bitmap Image" r:id="rId37" imgW="411516" imgH="594412" progId="PBrush">
                          <p:embed/>
                          <p:pic>
                            <p:nvPicPr>
                              <p:cNvPr id="0" name="Picture 22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1" y="2402"/>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789" name="Group 66"/>
                <p:cNvGrpSpPr>
                  <a:grpSpLocks/>
                </p:cNvGrpSpPr>
                <p:nvPr/>
              </p:nvGrpSpPr>
              <p:grpSpPr bwMode="auto">
                <a:xfrm>
                  <a:off x="940" y="1144"/>
                  <a:ext cx="290" cy="1666"/>
                  <a:chOff x="351" y="1135"/>
                  <a:chExt cx="290" cy="1666"/>
                </a:xfrm>
              </p:grpSpPr>
              <p:graphicFrame>
                <p:nvGraphicFramePr>
                  <p:cNvPr id="32795" name="Object 67"/>
                  <p:cNvGraphicFramePr>
                    <a:graphicFrameLocks noChangeAspect="1"/>
                  </p:cNvGraphicFramePr>
                  <p:nvPr/>
                </p:nvGraphicFramePr>
                <p:xfrm>
                  <a:off x="365" y="1135"/>
                  <a:ext cx="276" cy="399"/>
                </p:xfrm>
                <a:graphic>
                  <a:graphicData uri="http://schemas.openxmlformats.org/presentationml/2006/ole">
                    <mc:AlternateContent xmlns:mc="http://schemas.openxmlformats.org/markup-compatibility/2006">
                      <mc:Choice xmlns:v="urn:schemas-microsoft-com:vml" Requires="v">
                        <p:oleObj spid="_x0000_s89268" name="Bitmap Image" r:id="rId38" imgW="411516" imgH="594412" progId="PBrush">
                          <p:embed/>
                        </p:oleObj>
                      </mc:Choice>
                      <mc:Fallback>
                        <p:oleObj name="Bitmap Image" r:id="rId38" imgW="411516" imgH="594412" progId="PBrush">
                          <p:embed/>
                          <p:pic>
                            <p:nvPicPr>
                              <p:cNvPr id="0" name="Picture 228"/>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5" y="1135"/>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6" name="Object 68"/>
                  <p:cNvGraphicFramePr>
                    <a:graphicFrameLocks noChangeAspect="1"/>
                  </p:cNvGraphicFramePr>
                  <p:nvPr/>
                </p:nvGraphicFramePr>
                <p:xfrm>
                  <a:off x="358" y="1551"/>
                  <a:ext cx="276" cy="399"/>
                </p:xfrm>
                <a:graphic>
                  <a:graphicData uri="http://schemas.openxmlformats.org/presentationml/2006/ole">
                    <mc:AlternateContent xmlns:mc="http://schemas.openxmlformats.org/markup-compatibility/2006">
                      <mc:Choice xmlns:v="urn:schemas-microsoft-com:vml" Requires="v">
                        <p:oleObj spid="_x0000_s89269" name="Bitmap Image" r:id="rId39" imgW="411516" imgH="594412" progId="PBrush">
                          <p:embed/>
                        </p:oleObj>
                      </mc:Choice>
                      <mc:Fallback>
                        <p:oleObj name="Bitmap Image" r:id="rId39" imgW="411516" imgH="594412" progId="PBrush">
                          <p:embed/>
                          <p:pic>
                            <p:nvPicPr>
                              <p:cNvPr id="0" name="Picture 229"/>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551"/>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7" name="Object 69"/>
                  <p:cNvGraphicFramePr>
                    <a:graphicFrameLocks noChangeAspect="1"/>
                  </p:cNvGraphicFramePr>
                  <p:nvPr/>
                </p:nvGraphicFramePr>
                <p:xfrm>
                  <a:off x="358" y="1973"/>
                  <a:ext cx="276" cy="399"/>
                </p:xfrm>
                <a:graphic>
                  <a:graphicData uri="http://schemas.openxmlformats.org/presentationml/2006/ole">
                    <mc:AlternateContent xmlns:mc="http://schemas.openxmlformats.org/markup-compatibility/2006">
                      <mc:Choice xmlns:v="urn:schemas-microsoft-com:vml" Requires="v">
                        <p:oleObj spid="_x0000_s89270" name="Bitmap Image" r:id="rId40" imgW="411516" imgH="594412" progId="PBrush">
                          <p:embed/>
                        </p:oleObj>
                      </mc:Choice>
                      <mc:Fallback>
                        <p:oleObj name="Bitmap Image" r:id="rId40" imgW="411516" imgH="594412" progId="PBrush">
                          <p:embed/>
                          <p:pic>
                            <p:nvPicPr>
                              <p:cNvPr id="0" name="Picture 230"/>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973"/>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8" name="Object 70"/>
                  <p:cNvGraphicFramePr>
                    <a:graphicFrameLocks noChangeAspect="1"/>
                  </p:cNvGraphicFramePr>
                  <p:nvPr/>
                </p:nvGraphicFramePr>
                <p:xfrm>
                  <a:off x="351" y="2402"/>
                  <a:ext cx="276" cy="399"/>
                </p:xfrm>
                <a:graphic>
                  <a:graphicData uri="http://schemas.openxmlformats.org/presentationml/2006/ole">
                    <mc:AlternateContent xmlns:mc="http://schemas.openxmlformats.org/markup-compatibility/2006">
                      <mc:Choice xmlns:v="urn:schemas-microsoft-com:vml" Requires="v">
                        <p:oleObj spid="_x0000_s89271" name="Bitmap Image" r:id="rId41" imgW="411516" imgH="594412" progId="PBrush">
                          <p:embed/>
                        </p:oleObj>
                      </mc:Choice>
                      <mc:Fallback>
                        <p:oleObj name="Bitmap Image" r:id="rId41" imgW="411516" imgH="594412" progId="PBrush">
                          <p:embed/>
                          <p:pic>
                            <p:nvPicPr>
                              <p:cNvPr id="0" name="Picture 231"/>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1" y="2402"/>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32790" name="Group 71"/>
                <p:cNvGrpSpPr>
                  <a:grpSpLocks/>
                </p:cNvGrpSpPr>
                <p:nvPr/>
              </p:nvGrpSpPr>
              <p:grpSpPr bwMode="auto">
                <a:xfrm>
                  <a:off x="1535" y="1145"/>
                  <a:ext cx="290" cy="1666"/>
                  <a:chOff x="351" y="1135"/>
                  <a:chExt cx="290" cy="1666"/>
                </a:xfrm>
              </p:grpSpPr>
              <p:graphicFrame>
                <p:nvGraphicFramePr>
                  <p:cNvPr id="32791" name="Object 72"/>
                  <p:cNvGraphicFramePr>
                    <a:graphicFrameLocks noChangeAspect="1"/>
                  </p:cNvGraphicFramePr>
                  <p:nvPr/>
                </p:nvGraphicFramePr>
                <p:xfrm>
                  <a:off x="365" y="1135"/>
                  <a:ext cx="276" cy="399"/>
                </p:xfrm>
                <a:graphic>
                  <a:graphicData uri="http://schemas.openxmlformats.org/presentationml/2006/ole">
                    <mc:AlternateContent xmlns:mc="http://schemas.openxmlformats.org/markup-compatibility/2006">
                      <mc:Choice xmlns:v="urn:schemas-microsoft-com:vml" Requires="v">
                        <p:oleObj spid="_x0000_s89272" name="Bitmap Image" r:id="rId42" imgW="411516" imgH="594412" progId="PBrush">
                          <p:embed/>
                        </p:oleObj>
                      </mc:Choice>
                      <mc:Fallback>
                        <p:oleObj name="Bitmap Image" r:id="rId42" imgW="411516" imgH="594412" progId="PBrush">
                          <p:embed/>
                          <p:pic>
                            <p:nvPicPr>
                              <p:cNvPr id="0" name="Picture 232"/>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5" y="1135"/>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2" name="Object 73"/>
                  <p:cNvGraphicFramePr>
                    <a:graphicFrameLocks noChangeAspect="1"/>
                  </p:cNvGraphicFramePr>
                  <p:nvPr/>
                </p:nvGraphicFramePr>
                <p:xfrm>
                  <a:off x="358" y="1551"/>
                  <a:ext cx="276" cy="399"/>
                </p:xfrm>
                <a:graphic>
                  <a:graphicData uri="http://schemas.openxmlformats.org/presentationml/2006/ole">
                    <mc:AlternateContent xmlns:mc="http://schemas.openxmlformats.org/markup-compatibility/2006">
                      <mc:Choice xmlns:v="urn:schemas-microsoft-com:vml" Requires="v">
                        <p:oleObj spid="_x0000_s89273" name="Bitmap Image" r:id="rId43" imgW="411516" imgH="594412" progId="PBrush">
                          <p:embed/>
                        </p:oleObj>
                      </mc:Choice>
                      <mc:Fallback>
                        <p:oleObj name="Bitmap Image" r:id="rId43" imgW="411516" imgH="594412" progId="PBrush">
                          <p:embed/>
                          <p:pic>
                            <p:nvPicPr>
                              <p:cNvPr id="0" name="Picture 23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551"/>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3" name="Object 74"/>
                  <p:cNvGraphicFramePr>
                    <a:graphicFrameLocks noChangeAspect="1"/>
                  </p:cNvGraphicFramePr>
                  <p:nvPr/>
                </p:nvGraphicFramePr>
                <p:xfrm>
                  <a:off x="358" y="1973"/>
                  <a:ext cx="276" cy="399"/>
                </p:xfrm>
                <a:graphic>
                  <a:graphicData uri="http://schemas.openxmlformats.org/presentationml/2006/ole">
                    <mc:AlternateContent xmlns:mc="http://schemas.openxmlformats.org/markup-compatibility/2006">
                      <mc:Choice xmlns:v="urn:schemas-microsoft-com:vml" Requires="v">
                        <p:oleObj spid="_x0000_s89274" name="Bitmap Image" r:id="rId44" imgW="411516" imgH="594412" progId="PBrush">
                          <p:embed/>
                        </p:oleObj>
                      </mc:Choice>
                      <mc:Fallback>
                        <p:oleObj name="Bitmap Image" r:id="rId44" imgW="411516" imgH="594412" progId="PBrush">
                          <p:embed/>
                          <p:pic>
                            <p:nvPicPr>
                              <p:cNvPr id="0" name="Picture 23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8" y="1973"/>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4" name="Object 75"/>
                  <p:cNvGraphicFramePr>
                    <a:graphicFrameLocks noChangeAspect="1"/>
                  </p:cNvGraphicFramePr>
                  <p:nvPr/>
                </p:nvGraphicFramePr>
                <p:xfrm>
                  <a:off x="351" y="2402"/>
                  <a:ext cx="276" cy="399"/>
                </p:xfrm>
                <a:graphic>
                  <a:graphicData uri="http://schemas.openxmlformats.org/presentationml/2006/ole">
                    <mc:AlternateContent xmlns:mc="http://schemas.openxmlformats.org/markup-compatibility/2006">
                      <mc:Choice xmlns:v="urn:schemas-microsoft-com:vml" Requires="v">
                        <p:oleObj spid="_x0000_s89275" name="Bitmap Image" r:id="rId45" imgW="411516" imgH="594412" progId="PBrush">
                          <p:embed/>
                        </p:oleObj>
                      </mc:Choice>
                      <mc:Fallback>
                        <p:oleObj name="Bitmap Image" r:id="rId45" imgW="411516" imgH="594412" progId="PBrush">
                          <p:embed/>
                          <p:pic>
                            <p:nvPicPr>
                              <p:cNvPr id="0" name="Picture 23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1" y="2402"/>
                                <a:ext cx="276"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32784" name="Rectangle 76"/>
              <p:cNvSpPr>
                <a:spLocks noChangeArrowheads="1"/>
              </p:cNvSpPr>
              <p:nvPr/>
            </p:nvSpPr>
            <p:spPr bwMode="auto">
              <a:xfrm>
                <a:off x="4262" y="806"/>
                <a:ext cx="979" cy="1786"/>
              </a:xfrm>
              <a:prstGeom prst="rect">
                <a:avLst/>
              </a:prstGeom>
              <a:gradFill rotWithShape="1">
                <a:gsLst>
                  <a:gs pos="0">
                    <a:srgbClr val="80B2BE"/>
                  </a:gs>
                  <a:gs pos="100000">
                    <a:srgbClr val="3B5258"/>
                  </a:gs>
                </a:gsLst>
                <a:lin ang="5400000" scaled="1"/>
              </a:gradFill>
              <a:ln w="9525">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grpSp>
          <p:nvGrpSpPr>
            <p:cNvPr id="32778" name="Group 77"/>
            <p:cNvGrpSpPr>
              <a:grpSpLocks/>
            </p:cNvGrpSpPr>
            <p:nvPr/>
          </p:nvGrpSpPr>
          <p:grpSpPr bwMode="auto">
            <a:xfrm>
              <a:off x="4666" y="794"/>
              <a:ext cx="199" cy="154"/>
              <a:chOff x="4666" y="794"/>
              <a:chExt cx="199" cy="154"/>
            </a:xfrm>
          </p:grpSpPr>
          <p:sp>
            <p:nvSpPr>
              <p:cNvPr id="79950" name="AutoShape 78"/>
              <p:cNvSpPr>
                <a:spLocks noChangeArrowheads="1"/>
              </p:cNvSpPr>
              <p:nvPr/>
            </p:nvSpPr>
            <p:spPr bwMode="auto">
              <a:xfrm>
                <a:off x="4666" y="794"/>
                <a:ext cx="199" cy="154"/>
              </a:xfrm>
              <a:prstGeom prst="roundRect">
                <a:avLst>
                  <a:gd name="adj" fmla="val 16667"/>
                </a:avLst>
              </a:prstGeom>
              <a:gradFill rotWithShape="0">
                <a:gsLst>
                  <a:gs pos="0">
                    <a:schemeClr val="accent1">
                      <a:gamma/>
                      <a:shade val="46275"/>
                      <a:invGamma/>
                    </a:schemeClr>
                  </a:gs>
                  <a:gs pos="100000">
                    <a:schemeClr val="accent1"/>
                  </a:gs>
                </a:gsLst>
                <a:lin ang="18900000" scaled="1"/>
              </a:gradFill>
              <a:ln w="9525">
                <a:solidFill>
                  <a:schemeClr val="tx1"/>
                </a:solidFill>
                <a:round/>
                <a:headEnd/>
                <a:tailEnd/>
              </a:ln>
              <a:effectLst/>
            </p:spPr>
            <p:txBody>
              <a:bodyPr wrap="none" anchor="ctr"/>
              <a:lstStyle/>
              <a:p>
                <a:pPr>
                  <a:defRPr/>
                </a:pPr>
                <a:endParaRPr lang="en-US"/>
              </a:p>
            </p:txBody>
          </p:sp>
          <p:sp>
            <p:nvSpPr>
              <p:cNvPr id="32782" name="Oval 79"/>
              <p:cNvSpPr>
                <a:spLocks noChangeArrowheads="1"/>
              </p:cNvSpPr>
              <p:nvPr/>
            </p:nvSpPr>
            <p:spPr bwMode="auto">
              <a:xfrm>
                <a:off x="4717" y="819"/>
                <a:ext cx="109" cy="109"/>
              </a:xfrm>
              <a:prstGeom prst="ellipse">
                <a:avLst/>
              </a:prstGeom>
              <a:gradFill rotWithShape="0">
                <a:gsLst>
                  <a:gs pos="0">
                    <a:srgbClr val="183286"/>
                  </a:gs>
                  <a:gs pos="100000">
                    <a:srgbClr val="0B173E"/>
                  </a:gs>
                </a:gsLst>
                <a:lin ang="5400000" scaled="1"/>
              </a:gradFill>
              <a:ln w="9525">
                <a:solidFill>
                  <a:schemeClr val="tx1"/>
                </a:solidFill>
                <a:round/>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pSp>
        <p:sp>
          <p:nvSpPr>
            <p:cNvPr id="32779" name="Line 80"/>
            <p:cNvSpPr>
              <a:spLocks noChangeShapeType="1"/>
            </p:cNvSpPr>
            <p:nvPr/>
          </p:nvSpPr>
          <p:spPr bwMode="auto">
            <a:xfrm flipH="1">
              <a:off x="4173" y="960"/>
              <a:ext cx="5" cy="1785"/>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2780" name="Rectangle 81"/>
            <p:cNvSpPr>
              <a:spLocks noChangeArrowheads="1"/>
            </p:cNvSpPr>
            <p:nvPr/>
          </p:nvSpPr>
          <p:spPr bwMode="auto">
            <a:xfrm>
              <a:off x="3470" y="1472"/>
              <a:ext cx="521"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it-IT" altLang="it-IT" sz="2000">
                  <a:solidFill>
                    <a:schemeClr val="tx1"/>
                  </a:solidFill>
                </a:rPr>
                <a:t>186 mm</a:t>
              </a:r>
              <a:endParaRPr lang="en-US" altLang="it-IT" sz="2000">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nodeType="clickEffect">
                                  <p:stCondLst>
                                    <p:cond delay="0"/>
                                  </p:stCondLst>
                                  <p:childTnLst>
                                    <p:animEffect transition="out" filter="box(in)">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12623" y="1352753"/>
            <a:ext cx="7092950" cy="3896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914400" indent="-45720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30000"/>
              </a:lnSpc>
              <a:spcBef>
                <a:spcPct val="50000"/>
              </a:spcBef>
              <a:buFontTx/>
              <a:buNone/>
            </a:pPr>
            <a:r>
              <a:rPr lang="en-US" altLang="it-IT" sz="2400" dirty="0">
                <a:solidFill>
                  <a:schemeClr val="tx1"/>
                </a:solidFill>
                <a:ea typeface="Arial Unicode MS" pitchFamily="34" charset="-128"/>
                <a:cs typeface="Arial Unicode MS" pitchFamily="34" charset="-128"/>
              </a:rPr>
              <a:t>Summary</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What we ask to a detector magnet</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The developments of </a:t>
            </a:r>
            <a:r>
              <a:rPr lang="en-US" altLang="it-IT" sz="2400" b="0" dirty="0" err="1">
                <a:solidFill>
                  <a:schemeClr val="bg1">
                    <a:lumMod val="50000"/>
                  </a:schemeClr>
                </a:solidFill>
                <a:ea typeface="Arial Unicode MS" pitchFamily="34" charset="-128"/>
                <a:cs typeface="Arial Unicode MS" pitchFamily="34" charset="-128"/>
              </a:rPr>
              <a:t>sc</a:t>
            </a:r>
            <a:r>
              <a:rPr lang="en-US" altLang="it-IT" sz="2400" b="0" dirty="0">
                <a:solidFill>
                  <a:schemeClr val="bg1">
                    <a:lumMod val="50000"/>
                  </a:schemeClr>
                </a:solidFill>
                <a:ea typeface="Arial Unicode MS" pitchFamily="34" charset="-128"/>
                <a:cs typeface="Arial Unicode MS" pitchFamily="34" charset="-128"/>
              </a:rPr>
              <a:t> wires and cable</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The story of </a:t>
            </a:r>
            <a:r>
              <a:rPr lang="en-US" altLang="it-IT" sz="2400" b="0" i="1" dirty="0">
                <a:solidFill>
                  <a:schemeClr val="bg1">
                    <a:lumMod val="50000"/>
                  </a:schemeClr>
                </a:solidFill>
                <a:ea typeface="Arial Unicode MS" pitchFamily="34" charset="-128"/>
                <a:cs typeface="Arial Unicode MS" pitchFamily="34" charset="-128"/>
              </a:rPr>
              <a:t>detector magnets</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Design progresses </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Construction technologies </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Future</a:t>
            </a:r>
          </a:p>
        </p:txBody>
      </p:sp>
    </p:spTree>
    <p:extLst>
      <p:ext uri="{BB962C8B-B14F-4D97-AF65-F5344CB8AC3E}">
        <p14:creationId xmlns:p14="http://schemas.microsoft.com/office/powerpoint/2010/main" val="8135033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0244" y="1821596"/>
            <a:ext cx="3076575"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379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l="5663" r="6155" b="8521"/>
          <a:stretch>
            <a:fillRect/>
          </a:stretch>
        </p:blipFill>
        <p:spPr bwMode="auto">
          <a:xfrm>
            <a:off x="4302882" y="3213246"/>
            <a:ext cx="4421187"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 Box 7"/>
          <p:cNvSpPr txBox="1">
            <a:spLocks noChangeArrowheads="1"/>
          </p:cNvSpPr>
          <p:nvPr/>
        </p:nvSpPr>
        <p:spPr bwMode="auto">
          <a:xfrm>
            <a:off x="4185138" y="1808675"/>
            <a:ext cx="4622800" cy="125572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40000"/>
              </a:lnSpc>
              <a:spcBef>
                <a:spcPct val="50000"/>
              </a:spcBef>
              <a:buFontTx/>
              <a:buNone/>
            </a:pPr>
            <a:r>
              <a:rPr lang="it-IT" altLang="it-IT" sz="1800" dirty="0">
                <a:solidFill>
                  <a:schemeClr val="tx1"/>
                </a:solidFill>
              </a:rPr>
              <a:t>A 5 module coil (250 t), requiring </a:t>
            </a:r>
            <a:r>
              <a:rPr lang="it-IT" altLang="it-IT" sz="1800" dirty="0">
                <a:solidFill>
                  <a:srgbClr val="FF3300"/>
                </a:solidFill>
              </a:rPr>
              <a:t>R&amp;D developments at industrial level of conductor and winding technologies</a:t>
            </a:r>
          </a:p>
        </p:txBody>
      </p:sp>
      <p:sp>
        <p:nvSpPr>
          <p:cNvPr id="6" name="Rectangle 5"/>
          <p:cNvSpPr/>
          <p:nvPr/>
        </p:nvSpPr>
        <p:spPr>
          <a:xfrm>
            <a:off x="2229730" y="1161850"/>
            <a:ext cx="4572000" cy="707886"/>
          </a:xfrm>
          <a:prstGeom prst="rect">
            <a:avLst/>
          </a:prstGeom>
        </p:spPr>
        <p:txBody>
          <a:bodyPr>
            <a:spAutoFit/>
          </a:bodyPr>
          <a:lstStyle/>
          <a:p>
            <a:r>
              <a:rPr lang="en-US" dirty="0"/>
              <a:t>CMS (2006)  – The reinforced conductor</a:t>
            </a:r>
          </a:p>
          <a:p>
            <a:r>
              <a:rPr lang="en-US" dirty="0"/>
              <a:t>CERN CEA ETH-Z INFN </a:t>
            </a:r>
          </a:p>
        </p:txBody>
      </p:sp>
      <p:graphicFrame>
        <p:nvGraphicFramePr>
          <p:cNvPr id="7" name="Group 41"/>
          <p:cNvGraphicFramePr>
            <a:graphicFrameLocks noGrp="1"/>
          </p:cNvGraphicFramePr>
          <p:nvPr/>
        </p:nvGraphicFramePr>
        <p:xfrm>
          <a:off x="1018196" y="1855838"/>
          <a:ext cx="3159907" cy="1950790"/>
        </p:xfrm>
        <a:graphic>
          <a:graphicData uri="http://schemas.openxmlformats.org/drawingml/2006/table">
            <a:tbl>
              <a:tblPr/>
              <a:tblGrid>
                <a:gridCol w="1053822">
                  <a:extLst>
                    <a:ext uri="{9D8B030D-6E8A-4147-A177-3AD203B41FA5}">
                      <a16:colId xmlns:a16="http://schemas.microsoft.com/office/drawing/2014/main" val="20000"/>
                    </a:ext>
                  </a:extLst>
                </a:gridCol>
                <a:gridCol w="1052264">
                  <a:extLst>
                    <a:ext uri="{9D8B030D-6E8A-4147-A177-3AD203B41FA5}">
                      <a16:colId xmlns:a16="http://schemas.microsoft.com/office/drawing/2014/main" val="20001"/>
                    </a:ext>
                  </a:extLst>
                </a:gridCol>
                <a:gridCol w="1053821">
                  <a:extLst>
                    <a:ext uri="{9D8B030D-6E8A-4147-A177-3AD203B41FA5}">
                      <a16:colId xmlns:a16="http://schemas.microsoft.com/office/drawing/2014/main" val="20002"/>
                    </a:ext>
                  </a:extLst>
                </a:gridCol>
              </a:tblGrid>
              <a:tr h="289319">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Parameters</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893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Field</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4</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T</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70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Coil Radius</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3.5</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m</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93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a:ln>
                            <a:noFill/>
                          </a:ln>
                          <a:solidFill>
                            <a:srgbClr val="000000"/>
                          </a:solidFill>
                          <a:effectLst/>
                          <a:latin typeface="Times New Roman" pitchFamily="18" charset="0"/>
                        </a:rPr>
                        <a:t>Length</a:t>
                      </a:r>
                      <a:endParaRPr kumimoji="0" lang="en-US" sz="1400" b="1" i="0" u="none" strike="noStrike" cap="none" normalizeH="0" baseline="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12.5</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m</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49183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Stored Energy</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2600</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a:ln>
                            <a:noFill/>
                          </a:ln>
                          <a:solidFill>
                            <a:srgbClr val="000000"/>
                          </a:solidFill>
                          <a:effectLst/>
                          <a:latin typeface="Times New Roman" pitchFamily="18" charset="0"/>
                        </a:rPr>
                        <a:t>MJ</a:t>
                      </a:r>
                      <a:endParaRPr kumimoji="0" lang="en-US" sz="1400" b="1" i="0" u="none" strike="noStrike" cap="none" normalizeH="0" baseline="0" dirty="0">
                        <a:ln>
                          <a:noFill/>
                        </a:ln>
                        <a:solidFill>
                          <a:srgbClr val="000000"/>
                        </a:solidFill>
                        <a:effectLst/>
                        <a:latin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pic>
        <p:nvPicPr>
          <p:cNvPr id="8" name="Picture 5" descr="Conducteu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859" y="4332850"/>
            <a:ext cx="3191516" cy="226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33794"/>
                                        </p:tgtEl>
                                        <p:attrNameLst>
                                          <p:attrName>style.visibility</p:attrName>
                                        </p:attrNameLst>
                                      </p:cBhvr>
                                      <p:to>
                                        <p:strVal val="visible"/>
                                      </p:to>
                                    </p:set>
                                    <p:anim calcmode="lin" valueType="num">
                                      <p:cBhvr>
                                        <p:cTn id="15" dur="1000" fill="hold"/>
                                        <p:tgtEl>
                                          <p:spTgt spid="33794"/>
                                        </p:tgtEl>
                                        <p:attrNameLst>
                                          <p:attrName>ppt_w</p:attrName>
                                        </p:attrNameLst>
                                      </p:cBhvr>
                                      <p:tavLst>
                                        <p:tav tm="0">
                                          <p:val>
                                            <p:strVal val="#ppt_w*0.70"/>
                                          </p:val>
                                        </p:tav>
                                        <p:tav tm="100000">
                                          <p:val>
                                            <p:strVal val="#ppt_w"/>
                                          </p:val>
                                        </p:tav>
                                      </p:tavLst>
                                    </p:anim>
                                    <p:anim calcmode="lin" valueType="num">
                                      <p:cBhvr>
                                        <p:cTn id="16" dur="1000" fill="hold"/>
                                        <p:tgtEl>
                                          <p:spTgt spid="33794"/>
                                        </p:tgtEl>
                                        <p:attrNameLst>
                                          <p:attrName>ppt_h</p:attrName>
                                        </p:attrNameLst>
                                      </p:cBhvr>
                                      <p:tavLst>
                                        <p:tav tm="0">
                                          <p:val>
                                            <p:strVal val="#ppt_h"/>
                                          </p:val>
                                        </p:tav>
                                        <p:tav tm="100000">
                                          <p:val>
                                            <p:strVal val="#ppt_h"/>
                                          </p:val>
                                        </p:tav>
                                      </p:tavLst>
                                    </p:anim>
                                    <p:animEffect transition="in" filter="fade">
                                      <p:cBhvr>
                                        <p:cTn id="17" dur="1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3625" y="1584325"/>
            <a:ext cx="2535238"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6" descr="magnet-2001-008_EB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7438" y="1631950"/>
            <a:ext cx="2660650"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8725" y="1636713"/>
            <a:ext cx="2632075" cy="200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5838" y="4090988"/>
            <a:ext cx="2457450" cy="186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62338" y="4100513"/>
            <a:ext cx="2928937"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10" descr="http://doc.cern.ch//archive/electronic/cern/others/PHO/photo-cms/magnet//magnet-2001-044_0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81788" y="3876675"/>
            <a:ext cx="2195512"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Text Box 11"/>
          <p:cNvSpPr txBox="1">
            <a:spLocks noChangeArrowheads="1"/>
          </p:cNvSpPr>
          <p:nvPr/>
        </p:nvSpPr>
        <p:spPr bwMode="auto">
          <a:xfrm>
            <a:off x="573088" y="1131888"/>
            <a:ext cx="83026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en-US" altLang="it-IT" sz="2000" dirty="0">
                <a:solidFill>
                  <a:schemeClr val="tx1"/>
                </a:solidFill>
              </a:rPr>
              <a:t>Continuous EB-welding of each 2.5 km length (20 in total)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ED485EA1-9D64-4777-95D0-00BED0340827}" type="slidenum">
              <a:rPr lang="en-US" altLang="it-IT" sz="1400" b="0"/>
              <a:pPr eaLnBrk="1" hangingPunct="1"/>
              <a:t>42</a:t>
            </a:fld>
            <a:endParaRPr lang="en-US" altLang="it-IT" sz="1400" b="0"/>
          </a:p>
        </p:txBody>
      </p:sp>
      <p:pic>
        <p:nvPicPr>
          <p:cNvPr id="48131" name="Picture 4" descr="fig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4588" y="1998663"/>
            <a:ext cx="6581775" cy="452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2" name="Text Box 5"/>
          <p:cNvSpPr txBox="1">
            <a:spLocks noChangeArrowheads="1"/>
          </p:cNvSpPr>
          <p:nvPr/>
        </p:nvSpPr>
        <p:spPr bwMode="auto">
          <a:xfrm>
            <a:off x="1076325" y="1192213"/>
            <a:ext cx="75977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it-IT" altLang="it-IT" sz="2400" dirty="0"/>
              <a:t>1998-1999</a:t>
            </a:r>
            <a:r>
              <a:rPr lang="it-IT" altLang="it-IT" sz="2400" b="0" dirty="0"/>
              <a:t>  Development in Ansaldo Magneti of an </a:t>
            </a:r>
            <a:r>
              <a:rPr lang="it-IT" altLang="it-IT" sz="2400" b="0" i="1" dirty="0" err="1"/>
              <a:t>inner</a:t>
            </a:r>
            <a:r>
              <a:rPr lang="it-IT" altLang="it-IT" sz="2400" b="0" i="1" dirty="0"/>
              <a:t> </a:t>
            </a:r>
            <a:r>
              <a:rPr lang="it-IT" altLang="it-IT" sz="2400" b="0" i="1" dirty="0" err="1"/>
              <a:t>winding</a:t>
            </a:r>
            <a:r>
              <a:rPr lang="it-IT" altLang="it-IT" sz="2400" b="0" i="1" dirty="0"/>
              <a:t> </a:t>
            </a:r>
            <a:r>
              <a:rPr lang="it-IT" altLang="it-IT" sz="2400" b="0" i="1" dirty="0" err="1"/>
              <a:t>technology</a:t>
            </a:r>
            <a:r>
              <a:rPr lang="it-IT" altLang="it-IT" sz="2400" b="0" i="1" dirty="0"/>
              <a:t> </a:t>
            </a:r>
            <a:r>
              <a:rPr lang="it-IT" altLang="it-IT" sz="2400" b="0" dirty="0"/>
              <a:t>with INFN</a:t>
            </a:r>
            <a:endParaRPr lang="en-US" altLang="it-IT" sz="2400" b="0" i="1" dirty="0"/>
          </a:p>
        </p:txBody>
      </p:sp>
    </p:spTree>
    <p:extLst>
      <p:ext uri="{BB962C8B-B14F-4D97-AF65-F5344CB8AC3E}">
        <p14:creationId xmlns:p14="http://schemas.microsoft.com/office/powerpoint/2010/main" val="8272857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4"/>
          <p:cNvSpPr>
            <a:spLocks noChangeArrowheads="1"/>
          </p:cNvSpPr>
          <p:nvPr/>
        </p:nvSpPr>
        <p:spPr bwMode="auto">
          <a:xfrm>
            <a:off x="1801813" y="1463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it-IT" altLang="en-US"/>
          </a:p>
        </p:txBody>
      </p:sp>
      <p:graphicFrame>
        <p:nvGraphicFramePr>
          <p:cNvPr id="49156" name="Object 5"/>
          <p:cNvGraphicFramePr>
            <a:graphicFrameLocks noChangeAspect="1"/>
          </p:cNvGraphicFramePr>
          <p:nvPr/>
        </p:nvGraphicFramePr>
        <p:xfrm>
          <a:off x="1050925" y="1568450"/>
          <a:ext cx="3330575" cy="2363788"/>
        </p:xfrm>
        <a:graphic>
          <a:graphicData uri="http://schemas.openxmlformats.org/presentationml/2006/ole">
            <mc:AlternateContent xmlns:mc="http://schemas.openxmlformats.org/markup-compatibility/2006">
              <mc:Choice xmlns:v="urn:schemas-microsoft-com:vml" Requires="v">
                <p:oleObj spid="_x0000_s82990" r:id="rId3" imgW="3140076" imgH="1859779" progId="Word.Picture.8">
                  <p:embed/>
                </p:oleObj>
              </mc:Choice>
              <mc:Fallback>
                <p:oleObj r:id="rId3" imgW="3140076" imgH="1859779" progId="Word.Picture.8">
                  <p:embed/>
                  <p:pic>
                    <p:nvPicPr>
                      <p:cNvPr id="49156" name="Object 5"/>
                      <p:cNvPicPr>
                        <a:picLocks noChangeAspect="1" noChangeArrowheads="1"/>
                      </p:cNvPicPr>
                      <p:nvPr/>
                    </p:nvPicPr>
                    <p:blipFill>
                      <a:blip r:embed="rId4">
                        <a:extLst>
                          <a:ext uri="{28A0092B-C50C-407E-A947-70E740481C1C}">
                            <a14:useLocalDpi xmlns:a14="http://schemas.microsoft.com/office/drawing/2010/main" val="0"/>
                          </a:ext>
                        </a:extLst>
                      </a:blip>
                      <a:srcRect l="11534" t="5788" r="5362" b="15434"/>
                      <a:stretch>
                        <a:fillRect/>
                      </a:stretch>
                    </p:blipFill>
                    <p:spPr bwMode="auto">
                      <a:xfrm>
                        <a:off x="1050925" y="1568450"/>
                        <a:ext cx="3330575" cy="2363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157" name="Rectangle 6"/>
          <p:cNvSpPr>
            <a:spLocks noChangeArrowheads="1"/>
          </p:cNvSpPr>
          <p:nvPr/>
        </p:nvSpPr>
        <p:spPr bwMode="auto">
          <a:xfrm>
            <a:off x="2114550" y="1858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it-IT" altLang="en-US"/>
          </a:p>
        </p:txBody>
      </p:sp>
      <p:pic>
        <p:nvPicPr>
          <p:cNvPr id="49158" name="Picture 7" descr="cms_9003"/>
          <p:cNvPicPr>
            <a:picLocks noChangeAspect="1" noChangeArrowheads="1"/>
          </p:cNvPicPr>
          <p:nvPr/>
        </p:nvPicPr>
        <p:blipFill>
          <a:blip r:embed="rId5" cstate="print">
            <a:extLst>
              <a:ext uri="{28A0092B-C50C-407E-A947-70E740481C1C}">
                <a14:useLocalDpi xmlns:a14="http://schemas.microsoft.com/office/drawing/2010/main" val="0"/>
              </a:ext>
            </a:extLst>
          </a:blip>
          <a:srcRect t="5362" b="9383"/>
          <a:stretch>
            <a:fillRect/>
          </a:stretch>
        </p:blipFill>
        <p:spPr bwMode="auto">
          <a:xfrm>
            <a:off x="4573588" y="1533525"/>
            <a:ext cx="37719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9" name="Rectangle 8"/>
          <p:cNvSpPr>
            <a:spLocks noChangeArrowheads="1"/>
          </p:cNvSpPr>
          <p:nvPr/>
        </p:nvSpPr>
        <p:spPr bwMode="auto">
          <a:xfrm>
            <a:off x="1858963" y="1771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it-IT" altLang="en-US"/>
          </a:p>
        </p:txBody>
      </p:sp>
      <p:pic>
        <p:nvPicPr>
          <p:cNvPr id="49160" name="Picture 9" descr="imp_red_1"/>
          <p:cNvPicPr>
            <a:picLocks noChangeAspect="1" noChangeArrowheads="1"/>
          </p:cNvPicPr>
          <p:nvPr/>
        </p:nvPicPr>
        <p:blipFill>
          <a:blip r:embed="rId6" cstate="print">
            <a:extLst>
              <a:ext uri="{28A0092B-C50C-407E-A947-70E740481C1C}">
                <a14:useLocalDpi xmlns:a14="http://schemas.microsoft.com/office/drawing/2010/main" val="0"/>
              </a:ext>
            </a:extLst>
          </a:blip>
          <a:srcRect t="8710" r="4358" b="13548"/>
          <a:stretch>
            <a:fillRect/>
          </a:stretch>
        </p:blipFill>
        <p:spPr bwMode="auto">
          <a:xfrm>
            <a:off x="1054100" y="4040188"/>
            <a:ext cx="3703638"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1" name="Rectangle 10"/>
          <p:cNvSpPr>
            <a:spLocks noChangeArrowheads="1"/>
          </p:cNvSpPr>
          <p:nvPr/>
        </p:nvSpPr>
        <p:spPr bwMode="auto">
          <a:xfrm>
            <a:off x="1681163" y="1528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it-IT" altLang="en-US"/>
          </a:p>
        </p:txBody>
      </p:sp>
      <p:pic>
        <p:nvPicPr>
          <p:cNvPr id="49162" name="Picture 11"/>
          <p:cNvPicPr>
            <a:picLocks noChangeAspect="1" noChangeArrowheads="1"/>
          </p:cNvPicPr>
          <p:nvPr/>
        </p:nvPicPr>
        <p:blipFill>
          <a:blip r:embed="rId7" cstate="print">
            <a:extLst>
              <a:ext uri="{28A0092B-C50C-407E-A947-70E740481C1C}">
                <a14:useLocalDpi xmlns:a14="http://schemas.microsoft.com/office/drawing/2010/main" val="0"/>
              </a:ext>
            </a:extLst>
          </a:blip>
          <a:srcRect t="9091" b="9091"/>
          <a:stretch>
            <a:fillRect/>
          </a:stretch>
        </p:blipFill>
        <p:spPr bwMode="auto">
          <a:xfrm>
            <a:off x="4824413" y="4090988"/>
            <a:ext cx="3443287"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3" name="Text Box 12"/>
          <p:cNvSpPr txBox="1">
            <a:spLocks noChangeArrowheads="1"/>
          </p:cNvSpPr>
          <p:nvPr/>
        </p:nvSpPr>
        <p:spPr bwMode="auto">
          <a:xfrm>
            <a:off x="987425" y="1066800"/>
            <a:ext cx="7747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it-IT" altLang="it-IT" sz="2400" dirty="0"/>
              <a:t>1999</a:t>
            </a:r>
            <a:r>
              <a:rPr lang="it-IT" altLang="it-IT" dirty="0"/>
              <a:t>: Construction of a model </a:t>
            </a:r>
            <a:r>
              <a:rPr lang="it-IT" altLang="it-IT" dirty="0">
                <a:sym typeface="Wingdings" pitchFamily="2" charset="2"/>
              </a:rPr>
              <a:t> </a:t>
            </a:r>
            <a:r>
              <a:rPr lang="it-IT" altLang="it-IT" dirty="0"/>
              <a:t>Input for </a:t>
            </a:r>
            <a:r>
              <a:rPr lang="it-IT" altLang="it-IT" dirty="0" err="1"/>
              <a:t>designing</a:t>
            </a:r>
            <a:r>
              <a:rPr lang="it-IT" altLang="it-IT" dirty="0"/>
              <a:t> a </a:t>
            </a:r>
            <a:r>
              <a:rPr lang="it-IT" altLang="it-IT" dirty="0" err="1"/>
              <a:t>winding</a:t>
            </a:r>
            <a:r>
              <a:rPr lang="it-IT" altLang="it-IT" dirty="0"/>
              <a:t> line</a:t>
            </a:r>
            <a:endParaRPr lang="en-US" altLang="it-IT" dirty="0"/>
          </a:p>
        </p:txBody>
      </p:sp>
    </p:spTree>
    <p:extLst>
      <p:ext uri="{BB962C8B-B14F-4D97-AF65-F5344CB8AC3E}">
        <p14:creationId xmlns:p14="http://schemas.microsoft.com/office/powerpoint/2010/main" val="11295092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nine.mpe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45865" y="4094627"/>
            <a:ext cx="3048000" cy="2286000"/>
          </a:xfrm>
          <a:prstGeom prst="rect">
            <a:avLst/>
          </a:prstGeom>
        </p:spPr>
      </p:pic>
      <p:sp>
        <p:nvSpPr>
          <p:cNvPr id="36866" name="Rectangle 4"/>
          <p:cNvSpPr>
            <a:spLocks noChangeArrowheads="1"/>
          </p:cNvSpPr>
          <p:nvPr/>
        </p:nvSpPr>
        <p:spPr bwMode="auto">
          <a:xfrm>
            <a:off x="1801813" y="14636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36868" name="Rectangle 6"/>
          <p:cNvSpPr>
            <a:spLocks noChangeArrowheads="1"/>
          </p:cNvSpPr>
          <p:nvPr/>
        </p:nvSpPr>
        <p:spPr bwMode="auto">
          <a:xfrm>
            <a:off x="2114550" y="18589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36870" name="Rectangle 8"/>
          <p:cNvSpPr>
            <a:spLocks noChangeArrowheads="1"/>
          </p:cNvSpPr>
          <p:nvPr/>
        </p:nvSpPr>
        <p:spPr bwMode="auto">
          <a:xfrm>
            <a:off x="1858963" y="1771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36872" name="Rectangle 10"/>
          <p:cNvSpPr>
            <a:spLocks noChangeArrowheads="1"/>
          </p:cNvSpPr>
          <p:nvPr/>
        </p:nvSpPr>
        <p:spPr bwMode="auto">
          <a:xfrm>
            <a:off x="1681163" y="15287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36874" name="Text Box 12"/>
          <p:cNvSpPr txBox="1">
            <a:spLocks noChangeArrowheads="1"/>
          </p:cNvSpPr>
          <p:nvPr/>
        </p:nvSpPr>
        <p:spPr bwMode="auto">
          <a:xfrm>
            <a:off x="987425" y="1066800"/>
            <a:ext cx="774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it-IT" altLang="it-IT" sz="2000">
                <a:solidFill>
                  <a:schemeClr val="tx1"/>
                </a:solidFill>
              </a:rPr>
              <a:t>Developments of the winding techniques for a reinforced conductor</a:t>
            </a:r>
            <a:endParaRPr lang="en-US" altLang="it-IT" sz="2000">
              <a:solidFill>
                <a:schemeClr val="tx1"/>
              </a:solidFill>
            </a:endParaRPr>
          </a:p>
        </p:txBody>
      </p:sp>
      <p:pic>
        <p:nvPicPr>
          <p:cNvPr id="11" name="Picture 4" descr="WL"/>
          <p:cNvPicPr>
            <a:picLocks noChangeAspect="1" noChangeArrowheads="1"/>
          </p:cNvPicPr>
          <p:nvPr/>
        </p:nvPicPr>
        <p:blipFill>
          <a:blip r:embed="rId5" cstate="print">
            <a:extLst>
              <a:ext uri="{28A0092B-C50C-407E-A947-70E740481C1C}">
                <a14:useLocalDpi xmlns:a14="http://schemas.microsoft.com/office/drawing/2010/main" val="0"/>
              </a:ext>
            </a:extLst>
          </a:blip>
          <a:srcRect t="3114" b="9122"/>
          <a:stretch>
            <a:fillRect/>
          </a:stretch>
        </p:blipFill>
        <p:spPr bwMode="auto">
          <a:xfrm>
            <a:off x="1215746" y="1533378"/>
            <a:ext cx="4282290" cy="232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Inpreg"/>
          <p:cNvPicPr>
            <a:picLocks noChangeAspect="1" noChangeArrowheads="1"/>
          </p:cNvPicPr>
          <p:nvPr/>
        </p:nvPicPr>
        <p:blipFill>
          <a:blip r:embed="rId6" cstate="print">
            <a:extLst>
              <a:ext uri="{28A0092B-C50C-407E-A947-70E740481C1C}">
                <a14:useLocalDpi xmlns:a14="http://schemas.microsoft.com/office/drawing/2010/main" val="0"/>
              </a:ext>
            </a:extLst>
          </a:blip>
          <a:srcRect l="5605" t="14000" r="9079" b="6000"/>
          <a:stretch>
            <a:fillRect/>
          </a:stretch>
        </p:blipFill>
        <p:spPr bwMode="auto">
          <a:xfrm>
            <a:off x="5444196" y="4203716"/>
            <a:ext cx="3334044" cy="2351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98"/>
          <p:cNvPicPr>
            <a:picLocks noChangeAspect="1" noChangeArrowheads="1"/>
          </p:cNvPicPr>
          <p:nvPr/>
        </p:nvPicPr>
        <p:blipFill>
          <a:blip r:embed="rId7" cstate="print"/>
          <a:srcRect l="5936" r="5609"/>
          <a:stretch>
            <a:fillRect/>
          </a:stretch>
        </p:blipFill>
        <p:spPr bwMode="auto">
          <a:xfrm>
            <a:off x="5674604" y="1465629"/>
            <a:ext cx="2955925" cy="2432050"/>
          </a:xfrm>
          <a:prstGeom prst="rect">
            <a:avLst/>
          </a:prstGeom>
          <a:noFill/>
          <a:ln w="9525">
            <a:noFill/>
            <a:miter lim="800000"/>
            <a:headEnd/>
            <a:tailEnd/>
          </a:ln>
          <a:effectLst/>
        </p:spPr>
      </p:pic>
      <p:sp>
        <p:nvSpPr>
          <p:cNvPr id="17" name="Text Box 100"/>
          <p:cNvSpPr txBox="1">
            <a:spLocks noChangeArrowheads="1"/>
          </p:cNvSpPr>
          <p:nvPr/>
        </p:nvSpPr>
        <p:spPr bwMode="auto">
          <a:xfrm>
            <a:off x="5674604" y="1449901"/>
            <a:ext cx="2867025" cy="336550"/>
          </a:xfrm>
          <a:prstGeom prst="rect">
            <a:avLst/>
          </a:prstGeom>
          <a:solidFill>
            <a:schemeClr val="accent1"/>
          </a:solidFill>
          <a:ln w="9525">
            <a:noFill/>
            <a:miter lim="800000"/>
            <a:headEnd/>
            <a:tailEnd/>
          </a:ln>
          <a:effectLst/>
        </p:spPr>
        <p:txBody>
          <a:bodyPr>
            <a:spAutoFit/>
          </a:bodyPr>
          <a:lstStyle/>
          <a:p>
            <a:pPr>
              <a:spcBef>
                <a:spcPct val="50000"/>
              </a:spcBef>
            </a:pPr>
            <a:r>
              <a:rPr lang="en-GB" sz="1600" b="1" dirty="0"/>
              <a:t>Conductor Bending</a:t>
            </a:r>
          </a:p>
        </p:txBody>
      </p:sp>
      <p:sp>
        <p:nvSpPr>
          <p:cNvPr id="18" name="Text Box 100"/>
          <p:cNvSpPr txBox="1">
            <a:spLocks noChangeArrowheads="1"/>
          </p:cNvSpPr>
          <p:nvPr/>
        </p:nvSpPr>
        <p:spPr bwMode="auto">
          <a:xfrm>
            <a:off x="1749718" y="4094627"/>
            <a:ext cx="2867025" cy="336550"/>
          </a:xfrm>
          <a:prstGeom prst="rect">
            <a:avLst/>
          </a:prstGeom>
          <a:solidFill>
            <a:schemeClr val="accent1"/>
          </a:solidFill>
          <a:ln w="9525">
            <a:noFill/>
            <a:miter lim="800000"/>
            <a:headEnd/>
            <a:tailEnd/>
          </a:ln>
          <a:effectLst/>
        </p:spPr>
        <p:txBody>
          <a:bodyPr>
            <a:spAutoFit/>
          </a:bodyPr>
          <a:lstStyle/>
          <a:p>
            <a:pPr>
              <a:spcBef>
                <a:spcPct val="50000"/>
              </a:spcBef>
            </a:pPr>
            <a:r>
              <a:rPr lang="en-GB" sz="1600" b="1" dirty="0"/>
              <a:t>Winding</a:t>
            </a:r>
          </a:p>
        </p:txBody>
      </p:sp>
      <p:sp>
        <p:nvSpPr>
          <p:cNvPr id="19" name="Text Box 100"/>
          <p:cNvSpPr txBox="1">
            <a:spLocks noChangeArrowheads="1"/>
          </p:cNvSpPr>
          <p:nvPr/>
        </p:nvSpPr>
        <p:spPr bwMode="auto">
          <a:xfrm>
            <a:off x="5345723" y="3897679"/>
            <a:ext cx="3404381" cy="584775"/>
          </a:xfrm>
          <a:prstGeom prst="rect">
            <a:avLst/>
          </a:prstGeom>
          <a:solidFill>
            <a:schemeClr val="accent1"/>
          </a:solidFill>
          <a:ln w="9525">
            <a:noFill/>
            <a:miter lim="800000"/>
            <a:headEnd/>
            <a:tailEnd/>
          </a:ln>
          <a:effectLst/>
        </p:spPr>
        <p:txBody>
          <a:bodyPr wrap="square">
            <a:spAutoFit/>
          </a:bodyPr>
          <a:lstStyle/>
          <a:p>
            <a:pPr>
              <a:spcBef>
                <a:spcPct val="50000"/>
              </a:spcBef>
            </a:pPr>
            <a:r>
              <a:rPr lang="en-GB" sz="1600" dirty="0"/>
              <a:t>Epoxy vacuum impregnation of  50 t modules</a:t>
            </a:r>
            <a:endParaRPr lang="en-GB" sz="1600" b="1"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7"/>
          <p:cNvSpPr txBox="1">
            <a:spLocks noChangeArrowheads="1"/>
          </p:cNvSpPr>
          <p:nvPr/>
        </p:nvSpPr>
        <p:spPr bwMode="auto">
          <a:xfrm>
            <a:off x="1060103" y="2336671"/>
            <a:ext cx="2971800" cy="2308324"/>
          </a:xfrm>
          <a:prstGeom prst="rect">
            <a:avLst/>
          </a:prstGeom>
          <a:solidFill>
            <a:schemeClr val="bg1"/>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altLang="en-US" b="0" dirty="0">
                <a:cs typeface="Times New Roman" pitchFamily="18" charset="0"/>
              </a:rPr>
              <a:t>Rollers A,A’ guide the conductor . Rollers B, C’ and D bend it a </a:t>
            </a:r>
            <a:r>
              <a:rPr lang="en-US" altLang="en-US" b="0" dirty="0" err="1">
                <a:cs typeface="Times New Roman" pitchFamily="18" charset="0"/>
              </a:rPr>
              <a:t>a</a:t>
            </a:r>
            <a:r>
              <a:rPr lang="en-US" altLang="en-US" b="0" dirty="0">
                <a:cs typeface="Times New Roman" pitchFamily="18" charset="0"/>
              </a:rPr>
              <a:t> radius  R</a:t>
            </a:r>
            <a:r>
              <a:rPr lang="en-US" altLang="en-US" b="0" baseline="-30000" dirty="0">
                <a:cs typeface="Times New Roman" pitchFamily="18" charset="0"/>
              </a:rPr>
              <a:t>1</a:t>
            </a:r>
            <a:r>
              <a:rPr lang="en-US" altLang="en-US" b="0" dirty="0">
                <a:cs typeface="Times New Roman" pitchFamily="18" charset="0"/>
              </a:rPr>
              <a:t> (B’ e C not active). Rollers E,F and  G bend the </a:t>
            </a:r>
            <a:r>
              <a:rPr lang="en-US" altLang="en-US" b="0" dirty="0" err="1">
                <a:cs typeface="Times New Roman" pitchFamily="18" charset="0"/>
              </a:rPr>
              <a:t>conductopr</a:t>
            </a:r>
            <a:r>
              <a:rPr lang="en-US" altLang="en-US" b="0" dirty="0">
                <a:cs typeface="Times New Roman" pitchFamily="18" charset="0"/>
              </a:rPr>
              <a:t> at final radius e R</a:t>
            </a:r>
            <a:r>
              <a:rPr lang="en-US" altLang="en-US" b="0" baseline="-30000" dirty="0">
                <a:cs typeface="Times New Roman" pitchFamily="18" charset="0"/>
              </a:rPr>
              <a:t>2</a:t>
            </a:r>
            <a:r>
              <a:rPr lang="en-US" altLang="en-US" b="0" dirty="0">
                <a:cs typeface="Times New Roman" pitchFamily="18" charset="0"/>
              </a:rPr>
              <a:t> &lt;R</a:t>
            </a:r>
            <a:r>
              <a:rPr lang="en-US" altLang="en-US" b="0" baseline="-30000" dirty="0">
                <a:cs typeface="Times New Roman" pitchFamily="18" charset="0"/>
              </a:rPr>
              <a:t>1</a:t>
            </a:r>
            <a:r>
              <a:rPr lang="en-US" altLang="en-US" sz="2400" b="0" dirty="0"/>
              <a:t> </a:t>
            </a:r>
          </a:p>
        </p:txBody>
      </p:sp>
      <p:sp>
        <p:nvSpPr>
          <p:cNvPr id="9" name="Text Box 9"/>
          <p:cNvSpPr txBox="1">
            <a:spLocks noChangeArrowheads="1"/>
          </p:cNvSpPr>
          <p:nvPr/>
        </p:nvSpPr>
        <p:spPr bwMode="auto">
          <a:xfrm>
            <a:off x="4711700" y="5073619"/>
            <a:ext cx="4197350" cy="1323439"/>
          </a:xfrm>
          <a:prstGeom prst="rect">
            <a:avLst/>
          </a:prstGeom>
          <a:solidFill>
            <a:schemeClr val="bg1"/>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altLang="en-US" b="0" dirty="0">
                <a:cs typeface="Times New Roman" pitchFamily="18" charset="0"/>
              </a:rPr>
              <a:t>Small variation in conductor width  (0.1 mm off 64 mm) or 10% variation of mechanical properties are not affecting final radius. </a:t>
            </a:r>
          </a:p>
        </p:txBody>
      </p:sp>
      <p:pic>
        <p:nvPicPr>
          <p:cNvPr id="1054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5763" y="5020169"/>
            <a:ext cx="3143837" cy="1430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p:cNvSpPr txBox="1"/>
          <p:nvPr/>
        </p:nvSpPr>
        <p:spPr>
          <a:xfrm>
            <a:off x="1060103" y="1392201"/>
            <a:ext cx="2971800" cy="400110"/>
          </a:xfrm>
          <a:prstGeom prst="rect">
            <a:avLst/>
          </a:prstGeom>
          <a:noFill/>
        </p:spPr>
        <p:txBody>
          <a:bodyPr wrap="square" rtlCol="0">
            <a:spAutoFit/>
          </a:bodyPr>
          <a:lstStyle/>
          <a:p>
            <a:r>
              <a:rPr lang="en-US" dirty="0"/>
              <a:t>Two step bending </a:t>
            </a:r>
          </a:p>
        </p:txBody>
      </p:sp>
      <p:pic>
        <p:nvPicPr>
          <p:cNvPr id="3" name="Bending_unit.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156382" y="1392201"/>
            <a:ext cx="4398963" cy="3299222"/>
          </a:xfrm>
          <a:prstGeom prst="rect">
            <a:avLst/>
          </a:prstGeom>
        </p:spPr>
      </p:pic>
      <p:pic>
        <p:nvPicPr>
          <p:cNvPr id="10" name="Picture 23" descr="calandra"/>
          <p:cNvPicPr>
            <a:picLocks noChangeAspect="1" noChangeArrowheads="1"/>
          </p:cNvPicPr>
          <p:nvPr/>
        </p:nvPicPr>
        <p:blipFill>
          <a:blip r:embed="rId6" cstate="print">
            <a:extLst>
              <a:ext uri="{28A0092B-C50C-407E-A947-70E740481C1C}">
                <a14:useLocalDpi xmlns:a14="http://schemas.microsoft.com/office/drawing/2010/main" val="0"/>
              </a:ext>
            </a:extLst>
          </a:blip>
          <a:srcRect t="4935"/>
          <a:stretch>
            <a:fillRect/>
          </a:stretch>
        </p:blipFill>
        <p:spPr bwMode="auto">
          <a:xfrm>
            <a:off x="4156382" y="1392201"/>
            <a:ext cx="4649149" cy="3311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727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3"/>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3"/>
                                        </p:tgtEl>
                                      </p:cBhvr>
                                    </p:cmd>
                                  </p:childTnLst>
                                </p:cTn>
                              </p:par>
                            </p:childTnLst>
                          </p:cTn>
                        </p:par>
                      </p:childTnLst>
                    </p:cTn>
                  </p:par>
                </p:childTnLst>
              </p:cTn>
              <p:nextCondLst>
                <p:cond evt="onClick" delay="0">
                  <p:tgtEl>
                    <p:spTgt spid="3"/>
                  </p:tgtEl>
                </p:cond>
              </p:nextCondLst>
            </p:seq>
            <p:video>
              <p:cMediaNode vol="80000">
                <p:cTn id="15" fill="hold" display="0">
                  <p:stCondLst>
                    <p:cond delay="indefinite"/>
                  </p:stCondLst>
                </p:cTn>
                <p:tgtEl>
                  <p:spTgt spid="3"/>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AA435B7A-DDEC-47CA-BD59-F214CCF92F6D}" type="slidenum">
              <a:rPr lang="en-US" altLang="it-IT" sz="1400" b="0"/>
              <a:pPr eaLnBrk="1" hangingPunct="1"/>
              <a:t>46</a:t>
            </a:fld>
            <a:endParaRPr lang="en-US" altLang="it-IT" sz="1400" b="0"/>
          </a:p>
        </p:txBody>
      </p:sp>
      <p:pic>
        <p:nvPicPr>
          <p:cNvPr id="55299" name="Picture 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7000" y="1992313"/>
            <a:ext cx="7137400"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0" name="Text Box 20"/>
          <p:cNvSpPr txBox="1">
            <a:spLocks noChangeArrowheads="1"/>
          </p:cNvSpPr>
          <p:nvPr/>
        </p:nvSpPr>
        <p:spPr bwMode="auto">
          <a:xfrm>
            <a:off x="1155700" y="1193800"/>
            <a:ext cx="7467600" cy="92333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en-US" altLang="it-IT" sz="1800" b="0" dirty="0"/>
              <a:t>After impregnation le large coil could have excess of epoxy resin at the inner surface. An issue due to potential thermal disturbances causing premature quenching.</a:t>
            </a:r>
          </a:p>
        </p:txBody>
      </p:sp>
    </p:spTree>
    <p:extLst>
      <p:ext uri="{BB962C8B-B14F-4D97-AF65-F5344CB8AC3E}">
        <p14:creationId xmlns:p14="http://schemas.microsoft.com/office/powerpoint/2010/main" val="30247607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8" name="tornitura.mpeg">
            <a:hlinkClick r:id="" action="ppaction://media"/>
          </p:cNvPr>
          <p:cNvPicPr>
            <a:picLocks noChangeAspect="1" noChangeArrowheads="1"/>
          </p:cNvPicPr>
          <p:nvPr>
            <a:videoFile r:link="rId2"/>
            <p:extLst>
              <p:ext uri="{DAA4B4D4-6D71-4841-9C94-3DE7FCFB9230}">
                <p14:media xmlns:p14="http://schemas.microsoft.com/office/powerpoint/2010/main" r:link="rId1"/>
              </p:ext>
            </p:extLst>
          </p:nvPr>
        </p:nvPicPr>
        <p:blipFill>
          <a:blip r:embed="rId4" cstate="print">
            <a:extLst>
              <a:ext uri="{28A0092B-C50C-407E-A947-70E740481C1C}">
                <a14:useLocalDpi xmlns:a14="http://schemas.microsoft.com/office/drawing/2010/main" val="0"/>
              </a:ext>
            </a:extLst>
          </a:blip>
          <a:srcRect/>
          <a:stretch>
            <a:fillRect/>
          </a:stretch>
        </p:blipFill>
        <p:spPr bwMode="auto">
          <a:xfrm>
            <a:off x="1346200" y="1631950"/>
            <a:ext cx="656590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Text Box 7"/>
          <p:cNvSpPr txBox="1">
            <a:spLocks noChangeArrowheads="1"/>
          </p:cNvSpPr>
          <p:nvPr/>
        </p:nvSpPr>
        <p:spPr bwMode="auto">
          <a:xfrm>
            <a:off x="1747807" y="1157437"/>
            <a:ext cx="576268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just" eaLnBrk="1" hangingPunct="1">
              <a:spcBef>
                <a:spcPct val="50000"/>
              </a:spcBef>
            </a:pPr>
            <a:r>
              <a:rPr lang="it-IT" altLang="it-IT" dirty="0"/>
              <a:t>Inner </a:t>
            </a:r>
            <a:r>
              <a:rPr lang="it-IT" altLang="it-IT" dirty="0" err="1"/>
              <a:t>machining</a:t>
            </a:r>
            <a:r>
              <a:rPr lang="it-IT" altLang="it-IT" dirty="0"/>
              <a:t> for </a:t>
            </a:r>
            <a:r>
              <a:rPr lang="it-IT" altLang="it-IT" dirty="0" err="1"/>
              <a:t>removing</a:t>
            </a:r>
            <a:r>
              <a:rPr lang="it-IT" altLang="it-IT" dirty="0"/>
              <a:t> </a:t>
            </a:r>
            <a:r>
              <a:rPr lang="it-IT" altLang="it-IT" dirty="0" err="1"/>
              <a:t>excess</a:t>
            </a:r>
            <a:r>
              <a:rPr lang="it-IT" altLang="it-IT" dirty="0"/>
              <a:t> of </a:t>
            </a:r>
            <a:r>
              <a:rPr lang="it-IT" altLang="it-IT" dirty="0" err="1"/>
              <a:t>resin</a:t>
            </a:r>
            <a:r>
              <a:rPr lang="it-IT" altLang="it-IT" dirty="0"/>
              <a:t>! </a:t>
            </a:r>
          </a:p>
        </p:txBody>
      </p:sp>
    </p:spTree>
    <p:extLst>
      <p:ext uri="{BB962C8B-B14F-4D97-AF65-F5344CB8AC3E}">
        <p14:creationId xmlns:p14="http://schemas.microsoft.com/office/powerpoint/2010/main" val="263227687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2998"/>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12998"/>
                                        </p:tgtEl>
                                      </p:cBhvr>
                                    </p:cmd>
                                  </p:childTnLst>
                                </p:cTn>
                              </p:par>
                            </p:childTnLst>
                          </p:cTn>
                        </p:par>
                      </p:childTnLst>
                    </p:cTn>
                  </p:par>
                </p:childTnLst>
              </p:cTn>
              <p:nextCondLst>
                <p:cond evt="onClick" delay="0">
                  <p:tgtEl>
                    <p:spTgt spid="212998"/>
                  </p:tgtEl>
                </p:cond>
              </p:nextCondLst>
            </p:seq>
            <p:video>
              <p:cMediaNode>
                <p:cTn id="7" fill="hold" display="0">
                  <p:stCondLst>
                    <p:cond delay="indefinite"/>
                  </p:stCondLst>
                  <p:endCondLst>
                    <p:cond evt="onNext" delay="0">
                      <p:tgtEl>
                        <p:sldTgt/>
                      </p:tgtEl>
                    </p:cond>
                    <p:cond evt="onPrev" delay="0">
                      <p:tgtEl>
                        <p:sldTgt/>
                      </p:tgtEl>
                    </p:cond>
                  </p:endCondLst>
                </p:cTn>
                <p:tgtEl>
                  <p:spTgt spid="212998"/>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40778C52-F728-43D9-A0CB-F1D9EFCBCD3D}" type="slidenum">
              <a:rPr lang="en-US" altLang="it-IT" sz="1400" b="0"/>
              <a:pPr eaLnBrk="1" hangingPunct="1"/>
              <a:t>48</a:t>
            </a:fld>
            <a:endParaRPr lang="en-US" altLang="it-IT" sz="1400" b="0"/>
          </a:p>
        </p:txBody>
      </p:sp>
      <p:sp>
        <p:nvSpPr>
          <p:cNvPr id="59395" name="Text Box 4"/>
          <p:cNvSpPr txBox="1">
            <a:spLocks noChangeArrowheads="1"/>
          </p:cNvSpPr>
          <p:nvPr/>
        </p:nvSpPr>
        <p:spPr bwMode="auto">
          <a:xfrm>
            <a:off x="723900" y="1079500"/>
            <a:ext cx="7797800" cy="3968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it-IT" dirty="0" err="1"/>
              <a:t>Also</a:t>
            </a:r>
            <a:r>
              <a:rPr lang="it-IT" altLang="it-IT" dirty="0"/>
              <a:t> </a:t>
            </a:r>
            <a:r>
              <a:rPr lang="it-IT" altLang="it-IT" dirty="0" err="1"/>
              <a:t>transportation</a:t>
            </a:r>
            <a:r>
              <a:rPr lang="it-IT" altLang="it-IT" dirty="0"/>
              <a:t> of </a:t>
            </a:r>
            <a:r>
              <a:rPr lang="it-IT" altLang="it-IT" dirty="0" err="1"/>
              <a:t>these</a:t>
            </a:r>
            <a:r>
              <a:rPr lang="it-IT" altLang="it-IT" dirty="0"/>
              <a:t> large coils </a:t>
            </a:r>
            <a:r>
              <a:rPr lang="it-IT" altLang="it-IT" dirty="0" err="1"/>
              <a:t>is</a:t>
            </a:r>
            <a:r>
              <a:rPr lang="it-IT" altLang="it-IT" dirty="0"/>
              <a:t> </a:t>
            </a:r>
            <a:r>
              <a:rPr lang="it-IT" altLang="it-IT" dirty="0" err="1"/>
              <a:t>not</a:t>
            </a:r>
            <a:r>
              <a:rPr lang="it-IT" altLang="it-IT" dirty="0"/>
              <a:t> </a:t>
            </a:r>
            <a:r>
              <a:rPr lang="it-IT" altLang="it-IT" dirty="0" err="1"/>
              <a:t>trivial</a:t>
            </a:r>
            <a:r>
              <a:rPr lang="it-IT" altLang="it-IT" dirty="0"/>
              <a:t>!!</a:t>
            </a:r>
          </a:p>
        </p:txBody>
      </p:sp>
      <p:pic>
        <p:nvPicPr>
          <p:cNvPr id="59396" name="Picture 5" descr="au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0000" y="1495425"/>
            <a:ext cx="3344863" cy="250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6" descr="Bellegarde_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8100" y="412115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7" descr="Bellegarde_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3925" y="1592263"/>
            <a:ext cx="3749675" cy="499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19284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2"/>
          </p:nvPr>
        </p:nvSpPr>
        <p:spPr>
          <a:noFill/>
        </p:spPr>
        <p:txBody>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fld id="{260C9E08-3546-4A64-B3AA-BF58DDA77149}" type="slidenum">
              <a:rPr lang="en-US" altLang="it-IT" sz="1400" b="0"/>
              <a:pPr eaLnBrk="1" hangingPunct="1"/>
              <a:t>49</a:t>
            </a:fld>
            <a:endParaRPr lang="en-US" altLang="it-IT" sz="1400" b="0"/>
          </a:p>
        </p:txBody>
      </p:sp>
      <p:pic>
        <p:nvPicPr>
          <p:cNvPr id="60419" name="Picture 5" descr="Bellegarde_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4300" y="1209675"/>
            <a:ext cx="7048500"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Line 6"/>
          <p:cNvSpPr>
            <a:spLocks noChangeShapeType="1"/>
          </p:cNvSpPr>
          <p:nvPr/>
        </p:nvSpPr>
        <p:spPr bwMode="auto">
          <a:xfrm>
            <a:off x="3175000" y="1968500"/>
            <a:ext cx="2895600" cy="50800"/>
          </a:xfrm>
          <a:prstGeom prst="line">
            <a:avLst/>
          </a:prstGeom>
          <a:noFill/>
          <a:ln w="285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21" name="Text Box 7"/>
          <p:cNvSpPr txBox="1">
            <a:spLocks noChangeArrowheads="1"/>
          </p:cNvSpPr>
          <p:nvPr/>
        </p:nvSpPr>
        <p:spPr bwMode="auto">
          <a:xfrm>
            <a:off x="3517900" y="1524000"/>
            <a:ext cx="180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it-IT">
                <a:solidFill>
                  <a:srgbClr val="FF0000"/>
                </a:solidFill>
              </a:rPr>
              <a:t>7400 mm</a:t>
            </a:r>
          </a:p>
        </p:txBody>
      </p:sp>
    </p:spTree>
    <p:extLst>
      <p:ext uri="{BB962C8B-B14F-4D97-AF65-F5344CB8AC3E}">
        <p14:creationId xmlns:p14="http://schemas.microsoft.com/office/powerpoint/2010/main" val="621204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85014" name="ShockwaveFlash1" r:id="rId2" imgW="7385040" imgH="4203720"/>
        </mc:Choice>
        <mc:Fallback>
          <p:control name="ShockwaveFlash1" r:id="rId2" imgW="7385040" imgH="4203720">
            <p:pic>
              <p:nvPicPr>
                <p:cNvPr id="2" name="ShockwaveFlash1"/>
                <p:cNvPicPr preferRelativeResize="0">
                  <a:picLocks noChangeArrowheads="1" noChangeShapeType="1"/>
                </p:cNvPicPr>
                <p:nvPr/>
              </p:nvPicPr>
              <p:blipFill>
                <a:blip r:embed="rId4"/>
                <a:srcRect/>
                <a:stretch>
                  <a:fillRect/>
                </a:stretch>
              </p:blipFill>
              <p:spPr bwMode="auto">
                <a:xfrm>
                  <a:off x="1365250" y="1946275"/>
                  <a:ext cx="7385050" cy="42037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1766860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descr="CMS Coil 5A5"/>
          <p:cNvPicPr>
            <a:picLocks noGrp="1" noChangeAspect="1" noChangeArrowheads="1"/>
          </p:cNvPicPr>
          <p:nvPr>
            <p:ph type="chart" idx="1"/>
          </p:nvPr>
        </p:nvPicPr>
        <p:blipFill>
          <a:blip r:embed="rId3" cstate="print">
            <a:extLst>
              <a:ext uri="{28A0092B-C50C-407E-A947-70E740481C1C}">
                <a14:useLocalDpi xmlns:a14="http://schemas.microsoft.com/office/drawing/2010/main" val="0"/>
              </a:ext>
            </a:extLst>
          </a:blip>
          <a:srcRect/>
          <a:stretch>
            <a:fillRect/>
          </a:stretch>
        </p:blipFill>
        <p:spPr>
          <a:xfrm>
            <a:off x="1182688" y="1384300"/>
            <a:ext cx="7131050" cy="5129213"/>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29898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1" name="Picture 4" descr="CMS Coil 5A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7500" y="1266825"/>
            <a:ext cx="6489700" cy="4668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22378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5" name="Picture 3"/>
          <p:cNvPicPr>
            <a:picLocks noGrp="1" noChangeAspect="1" noChangeArrowheads="1"/>
          </p:cNvPicPr>
          <p:nvPr>
            <p:ph type="chart" idx="1"/>
          </p:nvPr>
        </p:nvPicPr>
        <p:blipFill>
          <a:blip r:embed="rId3" cstate="print">
            <a:extLst>
              <a:ext uri="{28A0092B-C50C-407E-A947-70E740481C1C}">
                <a14:useLocalDpi xmlns:a14="http://schemas.microsoft.com/office/drawing/2010/main" val="0"/>
              </a:ext>
            </a:extLst>
          </a:blip>
          <a:srcRect/>
          <a:stretch>
            <a:fillRect/>
          </a:stretch>
        </p:blipFill>
        <p:spPr>
          <a:xfrm>
            <a:off x="1041400" y="1558925"/>
            <a:ext cx="7726363" cy="4248150"/>
          </a:xfrm>
          <a:noFill/>
          <a:extLst>
            <a:ext uri="{91240B29-F687-4F45-9708-019B960494DF}">
              <a14:hiddenLine xmlns:a14="http://schemas.microsoft.com/office/drawing/2010/main" w="12700">
                <a:solidFill>
                  <a:schemeClr val="tx1"/>
                </a:solidFill>
                <a:miter lim="800000"/>
                <a:headEnd type="none" w="sm" len="sm"/>
                <a:tailEnd type="none" w="sm" len="sm"/>
              </a14:hiddenLine>
            </a:ext>
          </a:extLst>
        </p:spPr>
      </p:pic>
    </p:spTree>
    <p:extLst>
      <p:ext uri="{BB962C8B-B14F-4D97-AF65-F5344CB8AC3E}">
        <p14:creationId xmlns:p14="http://schemas.microsoft.com/office/powerpoint/2010/main" val="25969121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MS Coil 5A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103313" y="1303338"/>
            <a:ext cx="7481887" cy="5381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7924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9988" y="1781350"/>
            <a:ext cx="6710900" cy="474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p:nvSpPr>
        <p:spPr bwMode="auto">
          <a:xfrm>
            <a:off x="1378634" y="1210042"/>
            <a:ext cx="7343335" cy="461665"/>
          </a:xfrm>
          <a:prstGeom prst="rect">
            <a:avLst/>
          </a:prstGeom>
          <a:noFill/>
          <a:ln w="9525">
            <a:noFill/>
            <a:miter lim="800000"/>
            <a:headEnd/>
            <a:tailEnd/>
          </a:ln>
          <a:effectLst/>
        </p:spPr>
        <p:txBody>
          <a:bodyPr wrap="square">
            <a:spAutoFit/>
          </a:bodyPr>
          <a:lstStyle/>
          <a:p>
            <a:pPr>
              <a:spcBef>
                <a:spcPct val="50000"/>
              </a:spcBef>
            </a:pPr>
            <a:r>
              <a:rPr lang="en-GB" sz="2400" dirty="0"/>
              <a:t>ATLAS TOROIDS – largest field volume (7000 m</a:t>
            </a:r>
            <a:r>
              <a:rPr lang="en-GB" sz="2400" baseline="30000" dirty="0"/>
              <a:t>3</a:t>
            </a:r>
            <a:r>
              <a:rPr lang="en-GB" sz="2400" dirty="0"/>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3013" y="4244975"/>
            <a:ext cx="171767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096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4300" y="1162050"/>
            <a:ext cx="349250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096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9138" y="4038600"/>
            <a:ext cx="2108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0965" name="Rectangle 6"/>
          <p:cNvSpPr>
            <a:spLocks noGrp="1" noChangeArrowheads="1"/>
          </p:cNvSpPr>
          <p:nvPr>
            <p:ph type="body" idx="1"/>
          </p:nvPr>
        </p:nvSpPr>
        <p:spPr>
          <a:xfrm>
            <a:off x="4948238" y="1185252"/>
            <a:ext cx="4195762" cy="3070225"/>
          </a:xfrm>
          <a:noFill/>
        </p:spPr>
        <p:txBody>
          <a:bodyPr/>
          <a:lstStyle/>
          <a:p>
            <a:pPr>
              <a:lnSpc>
                <a:spcPts val="2600"/>
              </a:lnSpc>
              <a:buFontTx/>
              <a:buNone/>
            </a:pPr>
            <a:r>
              <a:rPr lang="en-US" altLang="it-IT" sz="1400" b="1" dirty="0">
                <a:latin typeface="Verdana" pitchFamily="34" charset="0"/>
              </a:rPr>
              <a:t>	</a:t>
            </a:r>
            <a:r>
              <a:rPr lang="en-US" altLang="it-IT" sz="1800" b="1" dirty="0">
                <a:latin typeface="Verdana" pitchFamily="34" charset="0"/>
              </a:rPr>
              <a:t>Barrel </a:t>
            </a:r>
            <a:r>
              <a:rPr lang="en-US" altLang="it-IT" sz="1800" b="1" dirty="0" err="1">
                <a:latin typeface="Verdana" pitchFamily="34" charset="0"/>
              </a:rPr>
              <a:t>Toroid</a:t>
            </a:r>
            <a:r>
              <a:rPr lang="en-US" altLang="it-IT" sz="1800" b="1" dirty="0">
                <a:latin typeface="Verdana" pitchFamily="34" charset="0"/>
              </a:rPr>
              <a:t>: 8 coils in separate cryostats</a:t>
            </a:r>
          </a:p>
          <a:p>
            <a:pPr lvl="1">
              <a:lnSpc>
                <a:spcPts val="2600"/>
              </a:lnSpc>
              <a:buFontTx/>
              <a:buNone/>
            </a:pPr>
            <a:r>
              <a:rPr lang="en-US" altLang="it-IT" sz="1800" b="1" dirty="0">
                <a:latin typeface="Verdana" pitchFamily="34" charset="0"/>
              </a:rPr>
              <a:t>20 m diameter</a:t>
            </a:r>
          </a:p>
          <a:p>
            <a:pPr lvl="1">
              <a:lnSpc>
                <a:spcPts val="2600"/>
              </a:lnSpc>
              <a:buFontTx/>
              <a:buNone/>
            </a:pPr>
            <a:r>
              <a:rPr lang="en-US" altLang="it-IT" sz="1800" b="1" dirty="0">
                <a:latin typeface="Verdana" pitchFamily="34" charset="0"/>
              </a:rPr>
              <a:t>25 m length </a:t>
            </a:r>
          </a:p>
          <a:p>
            <a:pPr lvl="1">
              <a:lnSpc>
                <a:spcPts val="2600"/>
              </a:lnSpc>
              <a:buFontTx/>
              <a:buNone/>
            </a:pPr>
            <a:r>
              <a:rPr lang="en-US" altLang="it-IT" sz="1800" b="1" dirty="0">
                <a:latin typeface="Verdana" pitchFamily="34" charset="0"/>
              </a:rPr>
              <a:t>8200 m</a:t>
            </a:r>
            <a:r>
              <a:rPr lang="en-US" altLang="it-IT" sz="1800" b="1" baseline="30000" dirty="0">
                <a:latin typeface="Verdana" pitchFamily="34" charset="0"/>
              </a:rPr>
              <a:t>3</a:t>
            </a:r>
            <a:r>
              <a:rPr lang="en-US" altLang="it-IT" sz="1800" b="1" dirty="0">
                <a:latin typeface="Verdana" pitchFamily="34" charset="0"/>
              </a:rPr>
              <a:t> volume</a:t>
            </a:r>
          </a:p>
          <a:p>
            <a:pPr lvl="1">
              <a:lnSpc>
                <a:spcPts val="2600"/>
              </a:lnSpc>
              <a:buFontTx/>
              <a:buNone/>
            </a:pPr>
            <a:r>
              <a:rPr lang="en-US" altLang="it-IT" sz="1800" b="1" dirty="0">
                <a:latin typeface="Verdana" pitchFamily="34" charset="0"/>
              </a:rPr>
              <a:t>118 t superconductor</a:t>
            </a:r>
          </a:p>
          <a:p>
            <a:pPr lvl="1">
              <a:lnSpc>
                <a:spcPts val="2600"/>
              </a:lnSpc>
              <a:buFontTx/>
              <a:buNone/>
            </a:pPr>
            <a:r>
              <a:rPr lang="en-US" altLang="it-IT" sz="1800" b="1" dirty="0">
                <a:latin typeface="Verdana" pitchFamily="34" charset="0"/>
              </a:rPr>
              <a:t>370 t cold mass</a:t>
            </a:r>
          </a:p>
          <a:p>
            <a:pPr lvl="1">
              <a:lnSpc>
                <a:spcPts val="2600"/>
              </a:lnSpc>
              <a:buFontTx/>
              <a:buNone/>
            </a:pPr>
            <a:r>
              <a:rPr lang="en-US" altLang="it-IT" sz="1800" b="1" dirty="0">
                <a:latin typeface="Verdana" pitchFamily="34" charset="0"/>
              </a:rPr>
              <a:t>830 t total weight</a:t>
            </a:r>
          </a:p>
          <a:p>
            <a:pPr lvl="1">
              <a:lnSpc>
                <a:spcPts val="2600"/>
              </a:lnSpc>
              <a:buFontTx/>
              <a:buNone/>
            </a:pPr>
            <a:r>
              <a:rPr lang="en-US" altLang="it-IT" sz="1800" b="1" dirty="0">
                <a:latin typeface="Verdana" pitchFamily="34" charset="0"/>
              </a:rPr>
              <a:t>56 km conductor</a:t>
            </a:r>
          </a:p>
          <a:p>
            <a:pPr lvl="1">
              <a:lnSpc>
                <a:spcPts val="2600"/>
              </a:lnSpc>
              <a:buFontTx/>
              <a:buNone/>
            </a:pPr>
            <a:r>
              <a:rPr lang="en-US" altLang="it-IT" sz="1800" b="1" dirty="0">
                <a:latin typeface="Verdana" pitchFamily="34" charset="0"/>
              </a:rPr>
              <a:t>20.5 kA current</a:t>
            </a:r>
          </a:p>
          <a:p>
            <a:pPr lvl="1">
              <a:lnSpc>
                <a:spcPts val="2600"/>
              </a:lnSpc>
              <a:buFontTx/>
              <a:buNone/>
            </a:pPr>
            <a:r>
              <a:rPr lang="en-US" altLang="it-IT" sz="1800" b="1" dirty="0">
                <a:latin typeface="Verdana" pitchFamily="34" charset="0"/>
              </a:rPr>
              <a:t>3.85 T peak field </a:t>
            </a:r>
          </a:p>
          <a:p>
            <a:pPr lvl="1">
              <a:lnSpc>
                <a:spcPts val="2600"/>
              </a:lnSpc>
              <a:buFontTx/>
              <a:buNone/>
            </a:pPr>
            <a:r>
              <a:rPr lang="en-US" altLang="it-IT" sz="1800" b="1" dirty="0">
                <a:latin typeface="Verdana" pitchFamily="34" charset="0"/>
              </a:rPr>
              <a:t>1 GJ stored energy</a:t>
            </a:r>
          </a:p>
          <a:p>
            <a:pPr lvl="1">
              <a:lnSpc>
                <a:spcPts val="2600"/>
              </a:lnSpc>
              <a:buFontTx/>
              <a:buNone/>
            </a:pPr>
            <a:r>
              <a:rPr lang="en-US" altLang="it-IT" sz="1800" b="1" dirty="0">
                <a:latin typeface="Verdana" pitchFamily="34" charset="0"/>
              </a:rPr>
              <a:t>4.8 K </a:t>
            </a:r>
            <a:r>
              <a:rPr lang="en-US" altLang="it-IT" sz="1800" b="1" dirty="0" err="1">
                <a:latin typeface="Verdana" pitchFamily="34" charset="0"/>
              </a:rPr>
              <a:t>indirectely</a:t>
            </a:r>
            <a:r>
              <a:rPr lang="en-US" altLang="it-IT" sz="1800" b="1" dirty="0">
                <a:latin typeface="Verdana" pitchFamily="34" charset="0"/>
              </a:rPr>
              <a:t> cooled</a:t>
            </a:r>
          </a:p>
          <a:p>
            <a:pPr lvl="1">
              <a:lnSpc>
                <a:spcPts val="2600"/>
              </a:lnSpc>
              <a:buFontTx/>
              <a:buNone/>
            </a:pPr>
            <a:r>
              <a:rPr lang="en-US" altLang="it-IT" sz="1800" b="1" dirty="0">
                <a:latin typeface="Verdana" pitchFamily="34" charset="0"/>
              </a:rPr>
              <a:t>Force 1100 t/coil</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012874" y="1193409"/>
            <a:ext cx="4868056" cy="519113"/>
          </a:xfrm>
          <a:prstGeom prst="rect">
            <a:avLst/>
          </a:prstGeom>
          <a:noFill/>
          <a:ln w="9525">
            <a:noFill/>
            <a:miter lim="800000"/>
            <a:headEnd/>
            <a:tailEnd/>
          </a:ln>
          <a:effectLst/>
        </p:spPr>
        <p:txBody>
          <a:bodyPr wrap="square">
            <a:spAutoFit/>
          </a:bodyPr>
          <a:lstStyle/>
          <a:p>
            <a:pPr algn="ctr">
              <a:spcBef>
                <a:spcPct val="50000"/>
              </a:spcBef>
            </a:pPr>
            <a:r>
              <a:rPr lang="en-GB" sz="2800" dirty="0"/>
              <a:t> ATLAS Barrel </a:t>
            </a:r>
            <a:r>
              <a:rPr lang="en-GB" sz="2800" dirty="0" err="1"/>
              <a:t>Toroid</a:t>
            </a:r>
            <a:endParaRPr lang="en-GB" sz="2800" dirty="0"/>
          </a:p>
        </p:txBody>
      </p:sp>
      <p:pic>
        <p:nvPicPr>
          <p:cNvPr id="4" name="Picture 14" descr="I1 table 2 at work"/>
          <p:cNvPicPr>
            <a:picLocks noChangeAspect="1" noChangeArrowheads="1"/>
          </p:cNvPicPr>
          <p:nvPr/>
        </p:nvPicPr>
        <p:blipFill>
          <a:blip r:embed="rId2" cstate="print"/>
          <a:srcRect t="27454"/>
          <a:stretch>
            <a:fillRect/>
          </a:stretch>
        </p:blipFill>
        <p:spPr bwMode="auto">
          <a:xfrm>
            <a:off x="5088307" y="4768948"/>
            <a:ext cx="3798518" cy="1846165"/>
          </a:xfrm>
          <a:prstGeom prst="rect">
            <a:avLst/>
          </a:prstGeom>
          <a:noFill/>
        </p:spPr>
      </p:pic>
      <p:pic>
        <p:nvPicPr>
          <p:cNvPr id="5" name="Picture 15"/>
          <p:cNvPicPr>
            <a:picLocks noChangeAspect="1" noChangeArrowheads="1"/>
          </p:cNvPicPr>
          <p:nvPr/>
        </p:nvPicPr>
        <p:blipFill>
          <a:blip r:embed="rId3" cstate="print"/>
          <a:srcRect/>
          <a:stretch>
            <a:fillRect/>
          </a:stretch>
        </p:blipFill>
        <p:spPr bwMode="auto">
          <a:xfrm>
            <a:off x="1139484" y="1842868"/>
            <a:ext cx="3590927" cy="2509008"/>
          </a:xfrm>
          <a:prstGeom prst="rect">
            <a:avLst/>
          </a:prstGeom>
          <a:noFill/>
          <a:ln w="9525">
            <a:noFill/>
            <a:miter lim="800000"/>
            <a:headEnd/>
            <a:tailEnd/>
          </a:ln>
          <a:effectLst/>
        </p:spPr>
      </p:pic>
      <p:pic>
        <p:nvPicPr>
          <p:cNvPr id="6" name="Picture 16"/>
          <p:cNvPicPr>
            <a:picLocks noChangeAspect="1" noChangeArrowheads="1"/>
          </p:cNvPicPr>
          <p:nvPr/>
        </p:nvPicPr>
        <p:blipFill>
          <a:blip r:embed="rId4" cstate="print"/>
          <a:srcRect t="42099" r="18460" b="4257"/>
          <a:stretch>
            <a:fillRect/>
          </a:stretch>
        </p:blipFill>
        <p:spPr bwMode="auto">
          <a:xfrm>
            <a:off x="5114901" y="3094892"/>
            <a:ext cx="3783908" cy="1522902"/>
          </a:xfrm>
          <a:prstGeom prst="rect">
            <a:avLst/>
          </a:prstGeom>
          <a:noFill/>
          <a:ln w="9525">
            <a:noFill/>
            <a:miter lim="800000"/>
            <a:headEnd/>
            <a:tailEnd/>
          </a:ln>
          <a:effectLst/>
        </p:spPr>
      </p:pic>
      <p:sp>
        <p:nvSpPr>
          <p:cNvPr id="8" name="Text Box 18"/>
          <p:cNvSpPr txBox="1">
            <a:spLocks noChangeArrowheads="1"/>
          </p:cNvSpPr>
          <p:nvPr/>
        </p:nvSpPr>
        <p:spPr bwMode="auto">
          <a:xfrm>
            <a:off x="1119847" y="5233181"/>
            <a:ext cx="3353679" cy="1126462"/>
          </a:xfrm>
          <a:prstGeom prst="rect">
            <a:avLst/>
          </a:prstGeom>
          <a:solidFill>
            <a:schemeClr val="accent1"/>
          </a:solidFill>
          <a:ln w="9525">
            <a:noFill/>
            <a:miter lim="800000"/>
            <a:headEnd/>
            <a:tailEnd/>
          </a:ln>
          <a:effectLst/>
        </p:spPr>
        <p:txBody>
          <a:bodyPr wrap="square">
            <a:spAutoFit/>
          </a:bodyPr>
          <a:lstStyle/>
          <a:p>
            <a:pPr>
              <a:lnSpc>
                <a:spcPct val="80000"/>
              </a:lnSpc>
              <a:spcBef>
                <a:spcPct val="50000"/>
              </a:spcBef>
            </a:pPr>
            <a:r>
              <a:rPr lang="en-GB" sz="1600" dirty="0"/>
              <a:t>Challenge </a:t>
            </a:r>
          </a:p>
          <a:p>
            <a:pPr>
              <a:lnSpc>
                <a:spcPct val="80000"/>
              </a:lnSpc>
              <a:spcBef>
                <a:spcPct val="50000"/>
              </a:spcBef>
            </a:pPr>
            <a:r>
              <a:rPr lang="en-GB" sz="1600" dirty="0"/>
              <a:t>Scale of components and integration accuracy</a:t>
            </a:r>
          </a:p>
          <a:p>
            <a:pPr>
              <a:lnSpc>
                <a:spcPct val="80000"/>
              </a:lnSpc>
              <a:spcBef>
                <a:spcPct val="50000"/>
              </a:spcBef>
            </a:pPr>
            <a:r>
              <a:rPr lang="en-GB" sz="1600" dirty="0"/>
              <a:t>Tolerances &lt;&lt; 1 mm in 26m</a:t>
            </a:r>
          </a:p>
        </p:txBody>
      </p:sp>
      <p:cxnSp>
        <p:nvCxnSpPr>
          <p:cNvPr id="9" name="AutoShape 21"/>
          <p:cNvCxnSpPr>
            <a:cxnSpLocks noChangeShapeType="1"/>
          </p:cNvCxnSpPr>
          <p:nvPr/>
        </p:nvCxnSpPr>
        <p:spPr bwMode="auto">
          <a:xfrm rot="16200000" flipH="1">
            <a:off x="4287521" y="4515365"/>
            <a:ext cx="769937" cy="465138"/>
          </a:xfrm>
          <a:prstGeom prst="bentConnector2">
            <a:avLst/>
          </a:prstGeom>
          <a:noFill/>
          <a:ln w="57150">
            <a:solidFill>
              <a:schemeClr val="tx1"/>
            </a:solidFill>
            <a:miter lim="800000"/>
            <a:headEnd/>
            <a:tailEnd type="triangle" w="med" len="med"/>
          </a:ln>
          <a:effectLst/>
        </p:spPr>
      </p:cxnSp>
      <p:pic>
        <p:nvPicPr>
          <p:cNvPr id="12" name="Picture 4" descr="Mvc-355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3291" y="1316893"/>
            <a:ext cx="2182290" cy="163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AutoShape 21"/>
          <p:cNvCxnSpPr>
            <a:cxnSpLocks noChangeShapeType="1"/>
          </p:cNvCxnSpPr>
          <p:nvPr/>
        </p:nvCxnSpPr>
        <p:spPr bwMode="auto">
          <a:xfrm rot="10800000" flipV="1">
            <a:off x="4740815" y="1913206"/>
            <a:ext cx="1603715" cy="970674"/>
          </a:xfrm>
          <a:prstGeom prst="bentConnector3">
            <a:avLst>
              <a:gd name="adj1" fmla="val 50000"/>
            </a:avLst>
          </a:prstGeom>
          <a:noFill/>
          <a:ln w="57150">
            <a:solidFill>
              <a:schemeClr val="tx1"/>
            </a:solidFill>
            <a:miter lim="800000"/>
            <a:headEnd/>
            <a:tailEnd type="triangle" w="med" len="med"/>
          </a:ln>
          <a:effectLst/>
        </p:spPr>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http://doc.cern.ch//archive/electronic/cern/others/PHO/photo-ex/0511013_01.jpg"/>
          <p:cNvPicPr>
            <a:picLocks noChangeAspect="1" noChangeArrowheads="1"/>
          </p:cNvPicPr>
          <p:nvPr/>
        </p:nvPicPr>
        <p:blipFill>
          <a:blip r:embed="rId2" cstate="print">
            <a:extLst>
              <a:ext uri="{28A0092B-C50C-407E-A947-70E740481C1C}">
                <a14:useLocalDpi xmlns:a14="http://schemas.microsoft.com/office/drawing/2010/main" val="0"/>
              </a:ext>
            </a:extLst>
          </a:blip>
          <a:srcRect l="3517" r="4774"/>
          <a:stretch>
            <a:fillRect/>
          </a:stretch>
        </p:blipFill>
        <p:spPr bwMode="auto">
          <a:xfrm>
            <a:off x="1331782" y="1314000"/>
            <a:ext cx="7053093" cy="500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9064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166813" y="1046163"/>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1400">
              <a:solidFill>
                <a:schemeClr val="tx1"/>
              </a:solidFill>
              <a:latin typeface="Verdana" pitchFamily="34" charset="0"/>
            </a:endParaRPr>
          </a:p>
        </p:txBody>
      </p:sp>
      <p:pic>
        <p:nvPicPr>
          <p:cNvPr id="47107" name="Picture 3" descr="27764_h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7617" y="1537604"/>
            <a:ext cx="3661133" cy="48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89" name="Picture 1" descr="C:\Users\Fabbric\AppData\Local\Temp\0702022_10.tif"/>
          <p:cNvPicPr>
            <a:picLocks noChangeAspect="1" noChangeArrowheads="1"/>
          </p:cNvPicPr>
          <p:nvPr/>
        </p:nvPicPr>
        <p:blipFill>
          <a:blip r:embed="rId4" cstate="print"/>
          <a:srcRect/>
          <a:stretch>
            <a:fillRect/>
          </a:stretch>
        </p:blipFill>
        <p:spPr bwMode="auto">
          <a:xfrm>
            <a:off x="1098041" y="1593721"/>
            <a:ext cx="3234807" cy="4870384"/>
          </a:xfrm>
          <a:prstGeom prst="rect">
            <a:avLst/>
          </a:prstGeom>
          <a:noFill/>
        </p:spPr>
      </p:pic>
      <p:sp>
        <p:nvSpPr>
          <p:cNvPr id="5" name="TextBox 4"/>
          <p:cNvSpPr txBox="1"/>
          <p:nvPr/>
        </p:nvSpPr>
        <p:spPr>
          <a:xfrm>
            <a:off x="1153551" y="1139483"/>
            <a:ext cx="7315200" cy="430887"/>
          </a:xfrm>
          <a:prstGeom prst="rect">
            <a:avLst/>
          </a:prstGeom>
          <a:noFill/>
        </p:spPr>
        <p:txBody>
          <a:bodyPr wrap="square" rtlCol="0">
            <a:spAutoFit/>
          </a:bodyPr>
          <a:lstStyle/>
          <a:p>
            <a:r>
              <a:rPr lang="en-US" sz="2200" dirty="0"/>
              <a:t>A challenge for large sc magnets: assembly and handling</a:t>
            </a:r>
          </a:p>
        </p:txBody>
      </p:sp>
      <p:sp>
        <p:nvSpPr>
          <p:cNvPr id="6" name="TextBox 5"/>
          <p:cNvSpPr txBox="1"/>
          <p:nvPr/>
        </p:nvSpPr>
        <p:spPr>
          <a:xfrm>
            <a:off x="1055076" y="5584874"/>
            <a:ext cx="3305908" cy="1015663"/>
          </a:xfrm>
          <a:prstGeom prst="rect">
            <a:avLst/>
          </a:prstGeom>
          <a:solidFill>
            <a:schemeClr val="bg1"/>
          </a:solidFill>
        </p:spPr>
        <p:txBody>
          <a:bodyPr wrap="square" rtlCol="0">
            <a:spAutoFit/>
          </a:bodyPr>
          <a:lstStyle/>
          <a:p>
            <a:r>
              <a:rPr lang="en-US" dirty="0"/>
              <a:t>Lift down to the cavern of CMS coil with central yoke module (12000 t)</a:t>
            </a:r>
          </a:p>
        </p:txBody>
      </p:sp>
      <p:sp>
        <p:nvSpPr>
          <p:cNvPr id="7" name="TextBox 6"/>
          <p:cNvSpPr txBox="1"/>
          <p:nvPr/>
        </p:nvSpPr>
        <p:spPr>
          <a:xfrm>
            <a:off x="4766602" y="1545102"/>
            <a:ext cx="1943687" cy="1323439"/>
          </a:xfrm>
          <a:prstGeom prst="rect">
            <a:avLst/>
          </a:prstGeom>
          <a:solidFill>
            <a:schemeClr val="bg1"/>
          </a:solidFill>
        </p:spPr>
        <p:txBody>
          <a:bodyPr wrap="square" rtlCol="0">
            <a:spAutoFit/>
          </a:bodyPr>
          <a:lstStyle/>
          <a:p>
            <a:r>
              <a:rPr lang="en-US" dirty="0"/>
              <a:t>Lift down to the cavern of a ATLAS barrel coil</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5CF9EC7B-9F5C-4772-A309-E1C762691513}"/>
              </a:ext>
            </a:extLst>
          </p:cNvPr>
          <p:cNvSpPr txBox="1">
            <a:spLocks noChangeArrowheads="1"/>
          </p:cNvSpPr>
          <p:nvPr/>
        </p:nvSpPr>
        <p:spPr bwMode="auto">
          <a:xfrm>
            <a:off x="1312623" y="1352753"/>
            <a:ext cx="7092950" cy="451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914400" indent="-45720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30000"/>
              </a:lnSpc>
              <a:spcBef>
                <a:spcPct val="50000"/>
              </a:spcBef>
              <a:buFontTx/>
              <a:buNone/>
            </a:pPr>
            <a:r>
              <a:rPr lang="en-US" altLang="it-IT" sz="2400" dirty="0">
                <a:solidFill>
                  <a:schemeClr val="tx1"/>
                </a:solidFill>
                <a:ea typeface="Arial Unicode MS" pitchFamily="34" charset="-128"/>
                <a:cs typeface="Arial Unicode MS" pitchFamily="34" charset="-128"/>
              </a:rPr>
              <a:t>Summary</a:t>
            </a:r>
          </a:p>
          <a:p>
            <a:pPr lvl="1" eaLnBrk="1" hangingPunct="1">
              <a:lnSpc>
                <a:spcPct val="130000"/>
              </a:lnSpc>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What we ask to a detector magnet</a:t>
            </a:r>
          </a:p>
          <a:p>
            <a:pPr lvl="1" eaLnBrk="1" hangingPunct="1">
              <a:lnSpc>
                <a:spcPct val="130000"/>
              </a:lnSpc>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The story of </a:t>
            </a:r>
            <a:r>
              <a:rPr lang="en-US" altLang="it-IT" sz="2400" b="0" i="1" dirty="0">
                <a:solidFill>
                  <a:schemeClr val="bg1">
                    <a:lumMod val="50000"/>
                  </a:schemeClr>
                </a:solidFill>
                <a:ea typeface="Arial Unicode MS" pitchFamily="34" charset="-128"/>
                <a:cs typeface="Arial Unicode MS" pitchFamily="34" charset="-128"/>
              </a:rPr>
              <a:t>detector magnets</a:t>
            </a:r>
          </a:p>
          <a:p>
            <a:pPr lvl="1" eaLnBrk="1" hangingPunct="1">
              <a:lnSpc>
                <a:spcPct val="130000"/>
              </a:lnSpc>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Design progresses </a:t>
            </a:r>
          </a:p>
          <a:p>
            <a:pPr lvl="1" eaLnBrk="1" hangingPunct="1">
              <a:lnSpc>
                <a:spcPct val="130000"/>
              </a:lnSpc>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Construction technologies </a:t>
            </a:r>
          </a:p>
          <a:p>
            <a:pPr lvl="1" eaLnBrk="1" hangingPunct="1">
              <a:lnSpc>
                <a:spcPct val="130000"/>
              </a:lnSpc>
              <a:spcBef>
                <a:spcPct val="50000"/>
              </a:spcBef>
              <a:buFontTx/>
              <a:buAutoNum type="arabicParenR"/>
            </a:pPr>
            <a:r>
              <a:rPr lang="en-US" altLang="it-IT" sz="2400" b="0" dirty="0">
                <a:ea typeface="Arial Unicode MS" pitchFamily="34" charset="-128"/>
                <a:cs typeface="Arial Unicode MS" pitchFamily="34" charset="-128"/>
              </a:rPr>
              <a:t>Future</a:t>
            </a:r>
          </a:p>
          <a:p>
            <a:pPr lvl="1" eaLnBrk="1" hangingPunct="1">
              <a:lnSpc>
                <a:spcPct val="130000"/>
              </a:lnSpc>
              <a:spcBef>
                <a:spcPct val="50000"/>
              </a:spcBef>
              <a:buFontTx/>
              <a:buAutoNum type="arabicParenR"/>
            </a:pPr>
            <a:endParaRPr lang="en-US" altLang="it-IT" sz="2400" b="0" dirty="0">
              <a:ea typeface="Arial Unicode MS" pitchFamily="34" charset="-128"/>
              <a:cs typeface="Arial Unicode MS" pitchFamily="34" charset="-128"/>
            </a:endParaRPr>
          </a:p>
        </p:txBody>
      </p:sp>
    </p:spTree>
    <p:extLst>
      <p:ext uri="{BB962C8B-B14F-4D97-AF65-F5344CB8AC3E}">
        <p14:creationId xmlns:p14="http://schemas.microsoft.com/office/powerpoint/2010/main" val="3148267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7"/>
          <p:cNvPicPr>
            <a:picLocks noChangeAspect="1" noChangeArrowheads="1"/>
          </p:cNvPicPr>
          <p:nvPr/>
        </p:nvPicPr>
        <p:blipFill>
          <a:blip r:embed="rId3" cstate="print">
            <a:lum bright="34000" contrast="-28000"/>
            <a:extLst>
              <a:ext uri="{28A0092B-C50C-407E-A947-70E740481C1C}">
                <a14:useLocalDpi xmlns:a14="http://schemas.microsoft.com/office/drawing/2010/main" val="0"/>
              </a:ext>
            </a:extLst>
          </a:blip>
          <a:srcRect/>
          <a:stretch>
            <a:fillRect/>
          </a:stretch>
        </p:blipFill>
        <p:spPr bwMode="auto">
          <a:xfrm>
            <a:off x="1016000" y="1168400"/>
            <a:ext cx="7662863" cy="517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5363" name="Line 28"/>
          <p:cNvSpPr>
            <a:spLocks noChangeShapeType="1"/>
          </p:cNvSpPr>
          <p:nvPr/>
        </p:nvSpPr>
        <p:spPr bwMode="auto">
          <a:xfrm flipV="1">
            <a:off x="1397000" y="3416300"/>
            <a:ext cx="0" cy="546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5364" name="Line 29"/>
          <p:cNvSpPr>
            <a:spLocks noChangeShapeType="1"/>
          </p:cNvSpPr>
          <p:nvPr/>
        </p:nvSpPr>
        <p:spPr bwMode="auto">
          <a:xfrm>
            <a:off x="1397000" y="3962400"/>
            <a:ext cx="635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5365" name="Rectangle 30"/>
          <p:cNvSpPr>
            <a:spLocks noChangeArrowheads="1"/>
          </p:cNvSpPr>
          <p:nvPr/>
        </p:nvSpPr>
        <p:spPr bwMode="auto">
          <a:xfrm>
            <a:off x="1076325" y="3255963"/>
            <a:ext cx="311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y</a:t>
            </a:r>
            <a:endParaRPr lang="en-US" altLang="it-IT" sz="2000">
              <a:solidFill>
                <a:schemeClr val="tx1"/>
              </a:solidFill>
            </a:endParaRPr>
          </a:p>
        </p:txBody>
      </p:sp>
      <p:sp>
        <p:nvSpPr>
          <p:cNvPr id="15366" name="Rectangle 31"/>
          <p:cNvSpPr>
            <a:spLocks noChangeArrowheads="1"/>
          </p:cNvSpPr>
          <p:nvPr/>
        </p:nvSpPr>
        <p:spPr bwMode="auto">
          <a:xfrm>
            <a:off x="2105025" y="3865563"/>
            <a:ext cx="311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x</a:t>
            </a:r>
            <a:endParaRPr lang="en-US" altLang="it-IT" sz="2000">
              <a:solidFill>
                <a:schemeClr val="tx1"/>
              </a:solidFill>
            </a:endParaRPr>
          </a:p>
        </p:txBody>
      </p:sp>
      <p:grpSp>
        <p:nvGrpSpPr>
          <p:cNvPr id="15367" name="Group 33"/>
          <p:cNvGrpSpPr>
            <a:grpSpLocks/>
          </p:cNvGrpSpPr>
          <p:nvPr/>
        </p:nvGrpSpPr>
        <p:grpSpPr bwMode="auto">
          <a:xfrm>
            <a:off x="1343025" y="1249363"/>
            <a:ext cx="3016250" cy="2700337"/>
            <a:chOff x="1206" y="739"/>
            <a:chExt cx="1900" cy="1701"/>
          </a:xfrm>
        </p:grpSpPr>
        <p:sp>
          <p:nvSpPr>
            <p:cNvPr id="15373" name="Arc 34"/>
            <p:cNvSpPr>
              <a:spLocks/>
            </p:cNvSpPr>
            <p:nvPr/>
          </p:nvSpPr>
          <p:spPr bwMode="auto">
            <a:xfrm flipH="1" flipV="1">
              <a:off x="1501" y="1000"/>
              <a:ext cx="1352" cy="1256"/>
            </a:xfrm>
            <a:custGeom>
              <a:avLst/>
              <a:gdLst>
                <a:gd name="T0" fmla="*/ 0 w 22964"/>
                <a:gd name="T1" fmla="*/ 0 h 21600"/>
                <a:gd name="T2" fmla="*/ 0 w 22964"/>
                <a:gd name="T3" fmla="*/ 0 h 21600"/>
                <a:gd name="T4" fmla="*/ 0 w 22964"/>
                <a:gd name="T5" fmla="*/ 0 h 21600"/>
                <a:gd name="T6" fmla="*/ 0 60000 65536"/>
                <a:gd name="T7" fmla="*/ 0 60000 65536"/>
                <a:gd name="T8" fmla="*/ 0 60000 65536"/>
                <a:gd name="T9" fmla="*/ 0 w 22964"/>
                <a:gd name="T10" fmla="*/ 0 h 21600"/>
                <a:gd name="T11" fmla="*/ 22964 w 22964"/>
                <a:gd name="T12" fmla="*/ 21600 h 21600"/>
              </a:gdLst>
              <a:ahLst/>
              <a:cxnLst>
                <a:cxn ang="T6">
                  <a:pos x="T0" y="T1"/>
                </a:cxn>
                <a:cxn ang="T7">
                  <a:pos x="T2" y="T3"/>
                </a:cxn>
                <a:cxn ang="T8">
                  <a:pos x="T4" y="T5"/>
                </a:cxn>
              </a:cxnLst>
              <a:rect l="T9" t="T10" r="T11" b="T12"/>
              <a:pathLst>
                <a:path w="22964" h="21600" fill="none" extrusionOk="0">
                  <a:moveTo>
                    <a:pt x="22963" y="18126"/>
                  </a:moveTo>
                  <a:cubicBezTo>
                    <a:pt x="19465" y="20393"/>
                    <a:pt x="15385" y="21599"/>
                    <a:pt x="11217" y="21600"/>
                  </a:cubicBezTo>
                  <a:cubicBezTo>
                    <a:pt x="7260" y="21600"/>
                    <a:pt x="3380" y="20513"/>
                    <a:pt x="-1" y="18459"/>
                  </a:cubicBezTo>
                </a:path>
                <a:path w="22964" h="21600" stroke="0" extrusionOk="0">
                  <a:moveTo>
                    <a:pt x="22963" y="18126"/>
                  </a:moveTo>
                  <a:cubicBezTo>
                    <a:pt x="19465" y="20393"/>
                    <a:pt x="15385" y="21599"/>
                    <a:pt x="11217" y="21600"/>
                  </a:cubicBezTo>
                  <a:cubicBezTo>
                    <a:pt x="7260" y="21600"/>
                    <a:pt x="3380" y="20513"/>
                    <a:pt x="-1" y="18459"/>
                  </a:cubicBezTo>
                  <a:lnTo>
                    <a:pt x="11217" y="0"/>
                  </a:lnTo>
                  <a:lnTo>
                    <a:pt x="22963" y="18126"/>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5374" name="Line 35"/>
            <p:cNvSpPr>
              <a:spLocks noChangeShapeType="1"/>
            </p:cNvSpPr>
            <p:nvPr/>
          </p:nvSpPr>
          <p:spPr bwMode="auto">
            <a:xfrm>
              <a:off x="1520" y="1216"/>
              <a:ext cx="688" cy="12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5375" name="Line 36"/>
            <p:cNvSpPr>
              <a:spLocks noChangeShapeType="1"/>
            </p:cNvSpPr>
            <p:nvPr/>
          </p:nvSpPr>
          <p:spPr bwMode="auto">
            <a:xfrm flipH="1">
              <a:off x="2208" y="1184"/>
              <a:ext cx="632" cy="125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5376" name="Line 37"/>
            <p:cNvSpPr>
              <a:spLocks noChangeShapeType="1"/>
            </p:cNvSpPr>
            <p:nvPr/>
          </p:nvSpPr>
          <p:spPr bwMode="auto">
            <a:xfrm>
              <a:off x="1504" y="1192"/>
              <a:ext cx="1304" cy="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it-IT"/>
            </a:p>
          </p:txBody>
        </p:sp>
        <p:sp>
          <p:nvSpPr>
            <p:cNvPr id="15377" name="Arc 38"/>
            <p:cNvSpPr>
              <a:spLocks/>
            </p:cNvSpPr>
            <p:nvPr/>
          </p:nvSpPr>
          <p:spPr bwMode="auto">
            <a:xfrm flipH="1">
              <a:off x="2001" y="1986"/>
              <a:ext cx="377" cy="176"/>
            </a:xfrm>
            <a:custGeom>
              <a:avLst/>
              <a:gdLst>
                <a:gd name="T0" fmla="*/ 0 w 35685"/>
                <a:gd name="T1" fmla="*/ 0 h 21600"/>
                <a:gd name="T2" fmla="*/ 0 w 35685"/>
                <a:gd name="T3" fmla="*/ 0 h 21600"/>
                <a:gd name="T4" fmla="*/ 0 w 35685"/>
                <a:gd name="T5" fmla="*/ 0 h 21600"/>
                <a:gd name="T6" fmla="*/ 0 60000 65536"/>
                <a:gd name="T7" fmla="*/ 0 60000 65536"/>
                <a:gd name="T8" fmla="*/ 0 60000 65536"/>
                <a:gd name="T9" fmla="*/ 0 w 35685"/>
                <a:gd name="T10" fmla="*/ 0 h 21600"/>
                <a:gd name="T11" fmla="*/ 35685 w 35685"/>
                <a:gd name="T12" fmla="*/ 21600 h 21600"/>
              </a:gdLst>
              <a:ahLst/>
              <a:cxnLst>
                <a:cxn ang="T6">
                  <a:pos x="T0" y="T1"/>
                </a:cxn>
                <a:cxn ang="T7">
                  <a:pos x="T2" y="T3"/>
                </a:cxn>
                <a:cxn ang="T8">
                  <a:pos x="T4" y="T5"/>
                </a:cxn>
              </a:cxnLst>
              <a:rect l="T9" t="T10" r="T11" b="T12"/>
              <a:pathLst>
                <a:path w="35685" h="21600" fill="none" extrusionOk="0">
                  <a:moveTo>
                    <a:pt x="0" y="8450"/>
                  </a:moveTo>
                  <a:cubicBezTo>
                    <a:pt x="4088" y="3122"/>
                    <a:pt x="10421" y="-1"/>
                    <a:pt x="17136" y="0"/>
                  </a:cubicBezTo>
                  <a:cubicBezTo>
                    <a:pt x="24742" y="0"/>
                    <a:pt x="31787" y="4000"/>
                    <a:pt x="35684" y="10532"/>
                  </a:cubicBezTo>
                </a:path>
                <a:path w="35685" h="21600" stroke="0" extrusionOk="0">
                  <a:moveTo>
                    <a:pt x="0" y="8450"/>
                  </a:moveTo>
                  <a:cubicBezTo>
                    <a:pt x="4088" y="3122"/>
                    <a:pt x="10421" y="-1"/>
                    <a:pt x="17136" y="0"/>
                  </a:cubicBezTo>
                  <a:cubicBezTo>
                    <a:pt x="24742" y="0"/>
                    <a:pt x="31787" y="4000"/>
                    <a:pt x="35684" y="10532"/>
                  </a:cubicBezTo>
                  <a:lnTo>
                    <a:pt x="17136" y="21600"/>
                  </a:lnTo>
                  <a:lnTo>
                    <a:pt x="0" y="845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sp>
          <p:nvSpPr>
            <p:cNvPr id="15378" name="Text Box 39"/>
            <p:cNvSpPr txBox="1">
              <a:spLocks noChangeArrowheads="1"/>
            </p:cNvSpPr>
            <p:nvPr/>
          </p:nvSpPr>
          <p:spPr bwMode="auto">
            <a:xfrm>
              <a:off x="2016" y="2016"/>
              <a:ext cx="3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pPr>
              <a:r>
                <a:rPr lang="it-IT" altLang="it-IT" sz="1800">
                  <a:solidFill>
                    <a:schemeClr val="tx1"/>
                  </a:solidFill>
                  <a:latin typeface="Symbol" pitchFamily="18" charset="2"/>
                </a:rPr>
                <a:t>q</a:t>
              </a:r>
              <a:endParaRPr lang="en-US" altLang="it-IT" sz="1800">
                <a:solidFill>
                  <a:schemeClr val="tx1"/>
                </a:solidFill>
                <a:latin typeface="Symbol" pitchFamily="18" charset="2"/>
              </a:endParaRPr>
            </a:p>
          </p:txBody>
        </p:sp>
        <p:sp>
          <p:nvSpPr>
            <p:cNvPr id="15379" name="Rectangle 40"/>
            <p:cNvSpPr>
              <a:spLocks noChangeArrowheads="1"/>
            </p:cNvSpPr>
            <p:nvPr/>
          </p:nvSpPr>
          <p:spPr bwMode="auto">
            <a:xfrm>
              <a:off x="2443" y="1471"/>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latin typeface="Symbol" pitchFamily="18" charset="2"/>
                </a:rPr>
                <a:t>r</a:t>
              </a:r>
              <a:endParaRPr lang="en-US" altLang="it-IT" sz="2000">
                <a:solidFill>
                  <a:schemeClr val="tx1"/>
                </a:solidFill>
                <a:latin typeface="Symbol" pitchFamily="18" charset="2"/>
              </a:endParaRPr>
            </a:p>
          </p:txBody>
        </p:sp>
        <p:sp>
          <p:nvSpPr>
            <p:cNvPr id="15380" name="Line 41"/>
            <p:cNvSpPr>
              <a:spLocks noChangeShapeType="1"/>
            </p:cNvSpPr>
            <p:nvPr/>
          </p:nvSpPr>
          <p:spPr bwMode="auto">
            <a:xfrm flipV="1">
              <a:off x="2208" y="1192"/>
              <a:ext cx="0" cy="17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5381" name="Line 42"/>
            <p:cNvSpPr>
              <a:spLocks noChangeShapeType="1"/>
            </p:cNvSpPr>
            <p:nvPr/>
          </p:nvSpPr>
          <p:spPr bwMode="auto">
            <a:xfrm>
              <a:off x="2208" y="792"/>
              <a:ext cx="0" cy="20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5382" name="Rectangle 43"/>
            <p:cNvSpPr>
              <a:spLocks noChangeArrowheads="1"/>
            </p:cNvSpPr>
            <p:nvPr/>
          </p:nvSpPr>
          <p:spPr bwMode="auto">
            <a:xfrm>
              <a:off x="2287" y="739"/>
              <a:ext cx="17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s</a:t>
              </a:r>
              <a:endParaRPr lang="en-US" altLang="it-IT" sz="2000">
                <a:solidFill>
                  <a:schemeClr val="tx1"/>
                </a:solidFill>
              </a:endParaRPr>
            </a:p>
          </p:txBody>
        </p:sp>
        <p:sp>
          <p:nvSpPr>
            <p:cNvPr id="15383" name="Rectangle 44"/>
            <p:cNvSpPr>
              <a:spLocks noChangeArrowheads="1"/>
            </p:cNvSpPr>
            <p:nvPr/>
          </p:nvSpPr>
          <p:spPr bwMode="auto">
            <a:xfrm>
              <a:off x="1206" y="1171"/>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y1</a:t>
              </a:r>
              <a:endParaRPr lang="en-US" altLang="it-IT" sz="2000">
                <a:solidFill>
                  <a:schemeClr val="tx1"/>
                </a:solidFill>
              </a:endParaRPr>
            </a:p>
          </p:txBody>
        </p:sp>
        <p:sp>
          <p:nvSpPr>
            <p:cNvPr id="15384" name="Rectangle 45"/>
            <p:cNvSpPr>
              <a:spLocks noChangeArrowheads="1"/>
            </p:cNvSpPr>
            <p:nvPr/>
          </p:nvSpPr>
          <p:spPr bwMode="auto">
            <a:xfrm>
              <a:off x="2558" y="787"/>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y2</a:t>
              </a:r>
              <a:endParaRPr lang="en-US" altLang="it-IT" sz="2000">
                <a:solidFill>
                  <a:schemeClr val="tx1"/>
                </a:solidFill>
              </a:endParaRPr>
            </a:p>
          </p:txBody>
        </p:sp>
        <p:sp>
          <p:nvSpPr>
            <p:cNvPr id="15385" name="Rectangle 46"/>
            <p:cNvSpPr>
              <a:spLocks noChangeArrowheads="1"/>
            </p:cNvSpPr>
            <p:nvPr/>
          </p:nvSpPr>
          <p:spPr bwMode="auto">
            <a:xfrm>
              <a:off x="2830" y="1067"/>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y3</a:t>
              </a:r>
              <a:endParaRPr lang="en-US" altLang="it-IT" sz="2000">
                <a:solidFill>
                  <a:schemeClr val="tx1"/>
                </a:solidFill>
              </a:endParaRPr>
            </a:p>
          </p:txBody>
        </p:sp>
        <p:sp>
          <p:nvSpPr>
            <p:cNvPr id="15386" name="Rectangle 47"/>
            <p:cNvSpPr>
              <a:spLocks noChangeArrowheads="1"/>
            </p:cNvSpPr>
            <p:nvPr/>
          </p:nvSpPr>
          <p:spPr bwMode="auto">
            <a:xfrm>
              <a:off x="1832" y="1227"/>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000">
                  <a:solidFill>
                    <a:schemeClr val="tx1"/>
                  </a:solidFill>
                </a:rPr>
                <a:t>L</a:t>
              </a:r>
              <a:endParaRPr lang="en-US" altLang="it-IT" sz="2000">
                <a:solidFill>
                  <a:schemeClr val="tx1"/>
                </a:solidFill>
              </a:endParaRPr>
            </a:p>
          </p:txBody>
        </p:sp>
      </p:grpSp>
      <p:sp>
        <p:nvSpPr>
          <p:cNvPr id="15368" name="Rectangle 48"/>
          <p:cNvSpPr>
            <a:spLocks noChangeArrowheads="1"/>
          </p:cNvSpPr>
          <p:nvPr/>
        </p:nvSpPr>
        <p:spPr bwMode="auto">
          <a:xfrm>
            <a:off x="3810000" y="2805113"/>
            <a:ext cx="4743450" cy="471487"/>
          </a:xfrm>
          <a:prstGeom prst="rect">
            <a:avLst/>
          </a:prstGeom>
          <a:solidFill>
            <a:schemeClr val="folHlink"/>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2075" tIns="46038" rIns="92075" bIns="46038" anchor="ct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graphicFrame>
        <p:nvGraphicFramePr>
          <p:cNvPr id="15369" name="Object 49"/>
          <p:cNvGraphicFramePr>
            <a:graphicFrameLocks noChangeAspect="1"/>
          </p:cNvGraphicFramePr>
          <p:nvPr/>
        </p:nvGraphicFramePr>
        <p:xfrm>
          <a:off x="3736975" y="2700338"/>
          <a:ext cx="4889500" cy="568325"/>
        </p:xfrm>
        <a:graphic>
          <a:graphicData uri="http://schemas.openxmlformats.org/presentationml/2006/ole">
            <mc:AlternateContent xmlns:mc="http://schemas.openxmlformats.org/markup-compatibility/2006">
              <mc:Choice xmlns:v="urn:schemas-microsoft-com:vml" Requires="v">
                <p:oleObj spid="_x0000_s15493" name="Equation" r:id="rId4" imgW="1853396" imgH="215806" progId="Equation.3">
                  <p:embed/>
                </p:oleObj>
              </mc:Choice>
              <mc:Fallback>
                <p:oleObj name="Equation" r:id="rId4" imgW="1853396" imgH="215806" progId="Equation.3">
                  <p:embed/>
                  <p:pic>
                    <p:nvPicPr>
                      <p:cNvPr id="0" name="Picture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6975" y="2700338"/>
                        <a:ext cx="4889500" cy="568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70" name="Object 52"/>
          <p:cNvGraphicFramePr>
            <a:graphicFrameLocks noChangeAspect="1"/>
          </p:cNvGraphicFramePr>
          <p:nvPr/>
        </p:nvGraphicFramePr>
        <p:xfrm>
          <a:off x="1560513" y="4305300"/>
          <a:ext cx="6505575" cy="1039813"/>
        </p:xfrm>
        <a:graphic>
          <a:graphicData uri="http://schemas.openxmlformats.org/presentationml/2006/ole">
            <mc:AlternateContent xmlns:mc="http://schemas.openxmlformats.org/markup-compatibility/2006">
              <mc:Choice xmlns:v="urn:schemas-microsoft-com:vml" Requires="v">
                <p:oleObj spid="_x0000_s15494" name="Equation" r:id="rId6" imgW="3175000" imgH="508000" progId="Equation.3">
                  <p:embed/>
                </p:oleObj>
              </mc:Choice>
              <mc:Fallback>
                <p:oleObj name="Equation" r:id="rId6" imgW="3175000" imgH="508000" progId="Equation.3">
                  <p:embed/>
                  <p:pic>
                    <p:nvPicPr>
                      <p:cNvPr id="0" name="Picture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60513" y="4305300"/>
                        <a:ext cx="6505575" cy="1039813"/>
                      </a:xfrm>
                      <a:prstGeom prst="rect">
                        <a:avLst/>
                      </a:prstGeom>
                      <a:solidFill>
                        <a:schemeClr val="folHlink"/>
                      </a:solidFill>
                    </p:spPr>
                  </p:pic>
                </p:oleObj>
              </mc:Fallback>
            </mc:AlternateContent>
          </a:graphicData>
        </a:graphic>
      </p:graphicFrame>
      <p:sp>
        <p:nvSpPr>
          <p:cNvPr id="15371" name="AutoShape 55"/>
          <p:cNvSpPr>
            <a:spLocks noChangeArrowheads="1"/>
          </p:cNvSpPr>
          <p:nvPr/>
        </p:nvSpPr>
        <p:spPr bwMode="auto">
          <a:xfrm>
            <a:off x="1724025" y="5384800"/>
            <a:ext cx="582613" cy="939800"/>
          </a:xfrm>
          <a:prstGeom prst="rightArrow">
            <a:avLst>
              <a:gd name="adj1" fmla="val 50000"/>
              <a:gd name="adj2" fmla="val 25000"/>
            </a:avLst>
          </a:prstGeom>
          <a:solidFill>
            <a:srgbClr val="00CC99"/>
          </a:solidFill>
          <a:ln w="9525" algn="ctr">
            <a:solidFill>
              <a:schemeClr val="tx1"/>
            </a:solidFill>
            <a:miter lim="800000"/>
            <a:headEnd/>
            <a:tailEnd/>
          </a:ln>
        </p:spPr>
        <p:txBody>
          <a:bodyPr wrap="none" anchor="ct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it-IT" altLang="it-IT" sz="2000">
              <a:solidFill>
                <a:schemeClr val="tx1"/>
              </a:solidFill>
            </a:endParaRPr>
          </a:p>
        </p:txBody>
      </p:sp>
      <p:sp>
        <p:nvSpPr>
          <p:cNvPr id="15372" name="Text Box 56"/>
          <p:cNvSpPr txBox="1">
            <a:spLocks noChangeArrowheads="1"/>
          </p:cNvSpPr>
          <p:nvPr/>
        </p:nvSpPr>
        <p:spPr bwMode="auto">
          <a:xfrm>
            <a:off x="2840038" y="5395913"/>
            <a:ext cx="571341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US" altLang="it-IT" sz="2800" dirty="0">
                <a:solidFill>
                  <a:schemeClr val="tx1"/>
                </a:solidFill>
                <a:ea typeface="Arial Unicode MS" pitchFamily="34" charset="-128"/>
                <a:cs typeface="Arial Unicode MS" pitchFamily="34" charset="-128"/>
              </a:rPr>
              <a:t>Superconducting magnets with large dimensions</a:t>
            </a:r>
            <a:r>
              <a:rPr lang="it-IT" altLang="it-IT" sz="2800" dirty="0">
                <a:solidFill>
                  <a:schemeClr val="tx1"/>
                </a:solidFill>
                <a:ea typeface="Arial Unicode MS" pitchFamily="34" charset="-128"/>
                <a:cs typeface="Arial Unicode MS" pitchFamily="34" charset="-128"/>
              </a:rPr>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2" name="Text Box 4"/>
          <p:cNvSpPr txBox="1">
            <a:spLocks noChangeArrowheads="1"/>
          </p:cNvSpPr>
          <p:nvPr/>
        </p:nvSpPr>
        <p:spPr bwMode="auto">
          <a:xfrm>
            <a:off x="865188" y="1169988"/>
            <a:ext cx="7950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en-US" dirty="0"/>
              <a:t>What about the future? (Linear Collider or FCC ?)</a:t>
            </a:r>
          </a:p>
        </p:txBody>
      </p:sp>
      <p:pic>
        <p:nvPicPr>
          <p:cNvPr id="92580" name="Picture 4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025" y="1566863"/>
            <a:ext cx="7726363" cy="488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65512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p:cNvSpPr txBox="1"/>
          <p:nvPr/>
        </p:nvSpPr>
        <p:spPr>
          <a:xfrm>
            <a:off x="1574800" y="1168400"/>
            <a:ext cx="6883400" cy="400110"/>
          </a:xfrm>
          <a:prstGeom prst="rect">
            <a:avLst/>
          </a:prstGeom>
          <a:noFill/>
        </p:spPr>
        <p:txBody>
          <a:bodyPr wrap="square" rtlCol="0">
            <a:spAutoFit/>
          </a:bodyPr>
          <a:lstStyle/>
          <a:p>
            <a:r>
              <a:rPr lang="it-IT" dirty="0"/>
              <a:t>The load lines in I-B </a:t>
            </a:r>
            <a:r>
              <a:rPr lang="it-IT" dirty="0" err="1"/>
              <a:t>graph</a:t>
            </a:r>
            <a:r>
              <a:rPr lang="it-IT" dirty="0"/>
              <a:t> and </a:t>
            </a:r>
            <a:r>
              <a:rPr lang="it-IT" dirty="0" err="1"/>
              <a:t>stability</a:t>
            </a:r>
            <a:r>
              <a:rPr lang="it-IT" dirty="0"/>
              <a:t> </a:t>
            </a:r>
            <a:r>
              <a:rPr lang="it-IT" dirty="0" err="1"/>
              <a:t>margin</a:t>
            </a:r>
            <a:endParaRPr lang="en-US" dirty="0"/>
          </a:p>
        </p:txBody>
      </p:sp>
      <p:pic>
        <p:nvPicPr>
          <p:cNvPr id="81" name="Picture 5"/>
          <p:cNvPicPr>
            <a:picLocks noChangeAspect="1" noChangeArrowheads="1"/>
          </p:cNvPicPr>
          <p:nvPr/>
        </p:nvPicPr>
        <p:blipFill>
          <a:blip r:embed="rId2" cstate="print"/>
          <a:srcRect/>
          <a:stretch>
            <a:fillRect/>
          </a:stretch>
        </p:blipFill>
        <p:spPr bwMode="auto">
          <a:xfrm>
            <a:off x="2768820" y="1568510"/>
            <a:ext cx="4495359" cy="4843066"/>
          </a:xfrm>
          <a:prstGeom prst="rect">
            <a:avLst/>
          </a:prstGeom>
          <a:noFill/>
          <a:ln w="9525">
            <a:noFill/>
            <a:miter lim="800000"/>
            <a:headEnd/>
            <a:tailEnd/>
          </a:ln>
        </p:spPr>
      </p:pic>
    </p:spTree>
    <p:extLst>
      <p:ext uri="{BB962C8B-B14F-4D97-AF65-F5344CB8AC3E}">
        <p14:creationId xmlns:p14="http://schemas.microsoft.com/office/powerpoint/2010/main" val="40626383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Text Box 4"/>
          <p:cNvSpPr txBox="1">
            <a:spLocks noChangeArrowheads="1"/>
          </p:cNvSpPr>
          <p:nvPr/>
        </p:nvSpPr>
        <p:spPr bwMode="auto">
          <a:xfrm>
            <a:off x="1066800" y="1444625"/>
            <a:ext cx="77216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en-US" altLang="en-US" dirty="0"/>
              <a:t>                                                </a:t>
            </a:r>
          </a:p>
          <a:p>
            <a:pPr eaLnBrk="1" hangingPunct="1"/>
            <a:r>
              <a:rPr lang="en-US" altLang="en-US" dirty="0"/>
              <a:t>                                               For  </a:t>
            </a:r>
            <a:r>
              <a:rPr lang="en-US" altLang="en-US" dirty="0" err="1"/>
              <a:t>NbTi</a:t>
            </a:r>
            <a:r>
              <a:rPr lang="en-US" altLang="en-US" dirty="0"/>
              <a:t>  T</a:t>
            </a:r>
            <a:r>
              <a:rPr lang="en-US" altLang="en-US" baseline="-25000" dirty="0"/>
              <a:t>c0</a:t>
            </a:r>
            <a:r>
              <a:rPr lang="en-US" altLang="en-US" dirty="0"/>
              <a:t> = 9.25 K   B</a:t>
            </a:r>
            <a:r>
              <a:rPr lang="en-US" altLang="en-US" baseline="-25000" dirty="0"/>
              <a:t>c20</a:t>
            </a:r>
            <a:r>
              <a:rPr lang="en-US" altLang="en-US" dirty="0"/>
              <a:t> = 13.9 T. </a:t>
            </a:r>
          </a:p>
          <a:p>
            <a:pPr eaLnBrk="1" hangingPunct="1"/>
            <a:endParaRPr lang="en-US" altLang="en-US" dirty="0"/>
          </a:p>
          <a:p>
            <a:pPr eaLnBrk="1" hangingPunct="1"/>
            <a:endParaRPr lang="en-US" altLang="en-US" dirty="0"/>
          </a:p>
          <a:p>
            <a:pPr algn="just" eaLnBrk="1" hangingPunct="1"/>
            <a:r>
              <a:rPr lang="en-US" altLang="en-US" sz="1800" dirty="0"/>
              <a:t>At  B = 4.6 T (Peak field in  CMS) T</a:t>
            </a:r>
            <a:r>
              <a:rPr lang="en-US" altLang="en-US" sz="1800" baseline="-25000" dirty="0"/>
              <a:t>c</a:t>
            </a:r>
            <a:r>
              <a:rPr lang="en-US" altLang="en-US" sz="1800" dirty="0"/>
              <a:t> = 7.35 K   </a:t>
            </a:r>
          </a:p>
          <a:p>
            <a:pPr eaLnBrk="1" hangingPunct="1"/>
            <a:endParaRPr lang="en-US" altLang="en-US" sz="1800" dirty="0"/>
          </a:p>
          <a:p>
            <a:pPr algn="just" eaLnBrk="1" hangingPunct="1"/>
            <a:r>
              <a:rPr lang="en-US" altLang="en-US" sz="1800" dirty="0"/>
              <a:t>The interesting parameter is the current sharing temperature</a:t>
            </a:r>
          </a:p>
          <a:p>
            <a:pPr algn="just" eaLnBrk="1" hangingPunct="1"/>
            <a:endParaRPr lang="en-US" altLang="en-US" sz="1800" dirty="0"/>
          </a:p>
          <a:p>
            <a:pPr algn="just" eaLnBrk="1" hangingPunct="1"/>
            <a:endParaRPr lang="en-US" altLang="en-US" sz="1800" dirty="0"/>
          </a:p>
          <a:p>
            <a:pPr algn="just" eaLnBrk="1" hangingPunct="1"/>
            <a:endParaRPr lang="en-US" altLang="en-US" sz="1800" dirty="0"/>
          </a:p>
          <a:p>
            <a:pPr algn="just" eaLnBrk="1" hangingPunct="1"/>
            <a:r>
              <a:rPr lang="en-US" altLang="en-US" sz="1800" dirty="0"/>
              <a:t> </a:t>
            </a:r>
            <a:r>
              <a:rPr lang="en-US" altLang="en-US" sz="1800" dirty="0" err="1"/>
              <a:t>Iop</a:t>
            </a:r>
            <a:r>
              <a:rPr lang="en-US" altLang="en-US" sz="1800" dirty="0"/>
              <a:t> =19140 A,   </a:t>
            </a:r>
            <a:r>
              <a:rPr lang="en-US" altLang="en-US" sz="1800" dirty="0" err="1"/>
              <a:t>I</a:t>
            </a:r>
            <a:r>
              <a:rPr lang="en-US" altLang="en-US" sz="1800" baseline="-25000" dirty="0" err="1"/>
              <a:t>c</a:t>
            </a:r>
            <a:r>
              <a:rPr lang="en-US" altLang="en-US" sz="1800" dirty="0"/>
              <a:t>(T=4.5K ,B= 4.6 T) = 55600 A  </a:t>
            </a:r>
            <a:r>
              <a:rPr lang="en-US" altLang="en-US" sz="1800" dirty="0">
                <a:sym typeface="Wingdings" pitchFamily="2" charset="2"/>
              </a:rPr>
              <a:t></a:t>
            </a:r>
            <a:r>
              <a:rPr lang="en-US" altLang="en-US" sz="1800" dirty="0" err="1"/>
              <a:t>T</a:t>
            </a:r>
            <a:r>
              <a:rPr lang="en-US" altLang="en-US" sz="1800" baseline="-25000" dirty="0" err="1"/>
              <a:t>g</a:t>
            </a:r>
            <a:r>
              <a:rPr lang="en-US" altLang="en-US" sz="1800" dirty="0"/>
              <a:t> = 6.35 K.</a:t>
            </a:r>
          </a:p>
          <a:p>
            <a:pPr algn="just" eaLnBrk="1" hangingPunct="1"/>
            <a:endParaRPr lang="en-US" altLang="en-US" sz="1800" dirty="0"/>
          </a:p>
          <a:p>
            <a:pPr algn="just" eaLnBrk="1" hangingPunct="1"/>
            <a:r>
              <a:rPr lang="en-US" altLang="en-US" sz="1800" dirty="0"/>
              <a:t>The temperature margin in CMS is consequently </a:t>
            </a:r>
            <a:r>
              <a:rPr lang="en-US" altLang="en-US" sz="1800" dirty="0">
                <a:latin typeface="Symbol" pitchFamily="18" charset="2"/>
              </a:rPr>
              <a:t>D</a:t>
            </a:r>
            <a:r>
              <a:rPr lang="en-US" altLang="en-US" sz="1800" dirty="0"/>
              <a:t>T=6.35-4.5=1.85 K</a:t>
            </a:r>
          </a:p>
          <a:p>
            <a:pPr algn="just" eaLnBrk="1" hangingPunct="1"/>
            <a:endParaRPr lang="en-US" altLang="en-US" sz="1800" dirty="0"/>
          </a:p>
          <a:p>
            <a:pPr algn="just" eaLnBrk="1" hangingPunct="1"/>
            <a:r>
              <a:rPr lang="en-US" altLang="en-US" sz="1800" dirty="0"/>
              <a:t>At 5.2 T central field the  margin is lower: 1.4 K (still acceptable considering that CMS worked up to a temperature of  5.4 K ). I personally believe that a margin of 1 K is enough. That means a central field of  6 T (at I/</a:t>
            </a:r>
            <a:r>
              <a:rPr lang="en-US" altLang="en-US" sz="1800" dirty="0" err="1"/>
              <a:t>I</a:t>
            </a:r>
            <a:r>
              <a:rPr lang="en-US" altLang="en-US" sz="1800" baseline="-25000" dirty="0" err="1"/>
              <a:t>c</a:t>
            </a:r>
            <a:r>
              <a:rPr lang="en-US" altLang="en-US" sz="1800" dirty="0"/>
              <a:t>=0.33) </a:t>
            </a:r>
          </a:p>
          <a:p>
            <a:pPr algn="just" eaLnBrk="1" hangingPunct="1"/>
            <a:endParaRPr lang="it-IT" altLang="en-US" sz="1800" dirty="0"/>
          </a:p>
        </p:txBody>
      </p:sp>
      <p:sp>
        <p:nvSpPr>
          <p:cNvPr id="8198" name="Rectangle 6"/>
          <p:cNvSpPr>
            <a:spLocks noChangeArrowheads="1"/>
          </p:cNvSpPr>
          <p:nvPr/>
        </p:nvSpPr>
        <p:spPr bwMode="auto">
          <a:xfrm>
            <a:off x="0" y="31289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graphicFrame>
        <p:nvGraphicFramePr>
          <p:cNvPr id="8194" name="Object 5"/>
          <p:cNvGraphicFramePr>
            <a:graphicFrameLocks noChangeAspect="1"/>
          </p:cNvGraphicFramePr>
          <p:nvPr>
            <p:extLst>
              <p:ext uri="{D42A27DB-BD31-4B8C-83A1-F6EECF244321}">
                <p14:modId xmlns:p14="http://schemas.microsoft.com/office/powerpoint/2010/main" val="1118491774"/>
              </p:ext>
            </p:extLst>
          </p:nvPr>
        </p:nvGraphicFramePr>
        <p:xfrm>
          <a:off x="2653552" y="3588590"/>
          <a:ext cx="2585409" cy="689866"/>
        </p:xfrm>
        <a:graphic>
          <a:graphicData uri="http://schemas.openxmlformats.org/presentationml/2006/ole">
            <mc:AlternateContent xmlns:mc="http://schemas.openxmlformats.org/markup-compatibility/2006">
              <mc:Choice xmlns:v="urn:schemas-microsoft-com:vml" Requires="v">
                <p:oleObj spid="_x0000_s1167" name="Equation" r:id="rId3" imgW="1625400" imgH="431640" progId="Equation.3">
                  <p:embed/>
                </p:oleObj>
              </mc:Choice>
              <mc:Fallback>
                <p:oleObj name="Equation" r:id="rId3" imgW="1625400" imgH="431640" progId="Equation.3">
                  <p:embed/>
                  <p:pic>
                    <p:nvPicPr>
                      <p:cNvPr id="8194" name="Object 5"/>
                      <p:cNvPicPr>
                        <a:picLocks noChangeAspect="1" noChangeArrowheads="1"/>
                      </p:cNvPicPr>
                      <p:nvPr/>
                    </p:nvPicPr>
                    <p:blipFill>
                      <a:blip r:embed="rId4"/>
                      <a:srcRect/>
                      <a:stretch>
                        <a:fillRect/>
                      </a:stretch>
                    </p:blipFill>
                    <p:spPr bwMode="auto">
                      <a:xfrm>
                        <a:off x="2653552" y="3588590"/>
                        <a:ext cx="2585409" cy="689866"/>
                      </a:xfrm>
                      <a:prstGeom prst="rect">
                        <a:avLst/>
                      </a:prstGeom>
                      <a:solidFill>
                        <a:schemeClr val="accent3"/>
                      </a:solidFill>
                    </p:spPr>
                  </p:pic>
                </p:oleObj>
              </mc:Fallback>
            </mc:AlternateContent>
          </a:graphicData>
        </a:graphic>
      </p:graphicFrame>
      <p:sp>
        <p:nvSpPr>
          <p:cNvPr id="819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graphicFrame>
        <p:nvGraphicFramePr>
          <p:cNvPr id="8195" name="Object 7"/>
          <p:cNvGraphicFramePr>
            <a:graphicFrameLocks noChangeAspect="1"/>
          </p:cNvGraphicFramePr>
          <p:nvPr/>
        </p:nvGraphicFramePr>
        <p:xfrm>
          <a:off x="0" y="0"/>
          <a:ext cx="1485900" cy="428625"/>
        </p:xfrm>
        <a:graphic>
          <a:graphicData uri="http://schemas.openxmlformats.org/presentationml/2006/ole">
            <mc:AlternateContent xmlns:mc="http://schemas.openxmlformats.org/markup-compatibility/2006">
              <mc:Choice xmlns:v="urn:schemas-microsoft-com:vml" Requires="v">
                <p:oleObj spid="_x0000_s1168" name="Equation" r:id="rId5" imgW="1485900" imgH="431800" progId="Equation.3">
                  <p:embed/>
                </p:oleObj>
              </mc:Choice>
              <mc:Fallback>
                <p:oleObj name="Equation" r:id="rId5" imgW="1485900" imgH="431800" progId="Equation.3">
                  <p:embed/>
                  <p:pic>
                    <p:nvPicPr>
                      <p:cNvPr id="8195"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48590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0" name="Rectangle 9"/>
          <p:cNvSpPr>
            <a:spLocks noChangeArrowheads="1"/>
          </p:cNvSpPr>
          <p:nvPr/>
        </p:nvSpPr>
        <p:spPr bwMode="auto">
          <a:xfrm>
            <a:off x="0" y="4286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graphicFrame>
        <p:nvGraphicFramePr>
          <p:cNvPr id="8196" name="Object 10"/>
          <p:cNvGraphicFramePr>
            <a:graphicFrameLocks noChangeAspect="1"/>
          </p:cNvGraphicFramePr>
          <p:nvPr/>
        </p:nvGraphicFramePr>
        <p:xfrm>
          <a:off x="1444625" y="1651000"/>
          <a:ext cx="2317750" cy="773113"/>
        </p:xfrm>
        <a:graphic>
          <a:graphicData uri="http://schemas.openxmlformats.org/presentationml/2006/ole">
            <mc:AlternateContent xmlns:mc="http://schemas.openxmlformats.org/markup-compatibility/2006">
              <mc:Choice xmlns:v="urn:schemas-microsoft-com:vml" Requires="v">
                <p:oleObj spid="_x0000_s1169" name="Equation" r:id="rId7" imgW="1549080" imgH="520560" progId="Equation.3">
                  <p:embed/>
                </p:oleObj>
              </mc:Choice>
              <mc:Fallback>
                <p:oleObj name="Equation" r:id="rId7" imgW="1549080" imgH="520560" progId="Equation.3">
                  <p:embed/>
                  <p:pic>
                    <p:nvPicPr>
                      <p:cNvPr id="8196"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4625" y="1651000"/>
                        <a:ext cx="2317750" cy="773113"/>
                      </a:xfrm>
                      <a:prstGeom prst="rect">
                        <a:avLst/>
                      </a:prstGeom>
                      <a:solidFill>
                        <a:schemeClr val="accent3"/>
                      </a:solidFill>
                    </p:spPr>
                  </p:pic>
                </p:oleObj>
              </mc:Fallback>
            </mc:AlternateContent>
          </a:graphicData>
        </a:graphic>
      </p:graphicFrame>
      <p:sp>
        <p:nvSpPr>
          <p:cNvPr id="8201" name="Rectangle 12"/>
          <p:cNvSpPr>
            <a:spLocks noChangeArrowheads="1"/>
          </p:cNvSpPr>
          <p:nvPr/>
        </p:nvSpPr>
        <p:spPr bwMode="auto">
          <a:xfrm>
            <a:off x="0" y="35163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sp>
        <p:nvSpPr>
          <p:cNvPr id="8202" name="Text Box 13"/>
          <p:cNvSpPr txBox="1">
            <a:spLocks noChangeArrowheads="1"/>
          </p:cNvSpPr>
          <p:nvPr/>
        </p:nvSpPr>
        <p:spPr bwMode="auto">
          <a:xfrm>
            <a:off x="2171700" y="1123950"/>
            <a:ext cx="5194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en-US"/>
              <a:t>Temperature Margin</a:t>
            </a:r>
          </a:p>
        </p:txBody>
      </p:sp>
    </p:spTree>
    <p:extLst>
      <p:ext uri="{BB962C8B-B14F-4D97-AF65-F5344CB8AC3E}">
        <p14:creationId xmlns:p14="http://schemas.microsoft.com/office/powerpoint/2010/main" val="15074945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0572" y="1371071"/>
            <a:ext cx="7627937"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66958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6163734"/>
            <a:ext cx="7255936" cy="400110"/>
          </a:xfrm>
          <a:prstGeom prst="rect">
            <a:avLst/>
          </a:prstGeom>
          <a:noFill/>
        </p:spPr>
        <p:txBody>
          <a:bodyPr wrap="square" rtlCol="0">
            <a:spAutoFit/>
          </a:bodyPr>
          <a:lstStyle/>
          <a:p>
            <a:r>
              <a:rPr lang="it-IT" dirty="0"/>
              <a:t>Presented by ten Kate at FCC meeting in Rome (April 2016)</a:t>
            </a:r>
            <a:endParaRPr lang="en-US" dirty="0"/>
          </a:p>
        </p:txBody>
      </p:sp>
      <p:pic>
        <p:nvPicPr>
          <p:cNvPr id="97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2149" y="1096434"/>
            <a:ext cx="6850063" cy="506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85330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0" y="5401733"/>
            <a:ext cx="7154333" cy="707886"/>
          </a:xfrm>
          <a:prstGeom prst="rect">
            <a:avLst/>
          </a:prstGeom>
          <a:noFill/>
        </p:spPr>
        <p:txBody>
          <a:bodyPr wrap="square" rtlCol="0">
            <a:spAutoFit/>
          </a:bodyPr>
          <a:lstStyle/>
          <a:p>
            <a:pPr algn="just"/>
            <a:r>
              <a:rPr lang="it-IT" dirty="0"/>
              <a:t>It seems that next large detector magnet will still based on </a:t>
            </a:r>
            <a:r>
              <a:rPr lang="it-IT" dirty="0" err="1"/>
              <a:t>NbTi</a:t>
            </a:r>
            <a:r>
              <a:rPr lang="it-IT" dirty="0"/>
              <a:t> tecnology. Any chances for different materials (HTcS)?</a:t>
            </a:r>
            <a:endParaRPr lang="en-US" dirty="0"/>
          </a:p>
        </p:txBody>
      </p:sp>
      <p:pic>
        <p:nvPicPr>
          <p:cNvPr id="98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297" y="1601788"/>
            <a:ext cx="755173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5705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4"/>
          <p:cNvSpPr txBox="1">
            <a:spLocks noChangeArrowheads="1"/>
          </p:cNvSpPr>
          <p:nvPr/>
        </p:nvSpPr>
        <p:spPr bwMode="auto">
          <a:xfrm>
            <a:off x="1055688" y="1398588"/>
            <a:ext cx="7467600" cy="4176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88900" indent="-88900"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en-US" altLang="en-US" dirty="0"/>
              <a:t>CONCLUSIONS</a:t>
            </a:r>
          </a:p>
          <a:p>
            <a:pPr algn="just" eaLnBrk="1" hangingPunct="1">
              <a:lnSpc>
                <a:spcPct val="130000"/>
              </a:lnSpc>
              <a:spcBef>
                <a:spcPct val="50000"/>
              </a:spcBef>
              <a:buFontTx/>
              <a:buChar char="•"/>
            </a:pPr>
            <a:r>
              <a:rPr lang="en-US" altLang="en-US" dirty="0"/>
              <a:t>  The detector magnets are evolving since 50+ years, requiring any time developments at the edge of the up-to-date technology. </a:t>
            </a:r>
          </a:p>
          <a:p>
            <a:pPr algn="just" eaLnBrk="1" hangingPunct="1">
              <a:lnSpc>
                <a:spcPct val="130000"/>
              </a:lnSpc>
              <a:spcBef>
                <a:spcPct val="50000"/>
              </a:spcBef>
              <a:buFontTx/>
              <a:buChar char="•"/>
            </a:pPr>
            <a:r>
              <a:rPr lang="en-US" altLang="en-US" dirty="0"/>
              <a:t>  As the accelerated particle energy increased, the requirement in momentum resolution demanded for new technologies for superconducting cables.</a:t>
            </a:r>
          </a:p>
          <a:p>
            <a:pPr algn="just" eaLnBrk="1" hangingPunct="1">
              <a:lnSpc>
                <a:spcPct val="130000"/>
              </a:lnSpc>
              <a:spcBef>
                <a:spcPct val="50000"/>
              </a:spcBef>
              <a:buFontTx/>
              <a:buChar char="•"/>
            </a:pPr>
            <a:r>
              <a:rPr lang="en-US" altLang="en-US" dirty="0"/>
              <a:t> In the sixties and seventies the detector magnet had an important role in pushing the superconducting technology</a:t>
            </a:r>
          </a:p>
          <a:p>
            <a:pPr algn="just" eaLnBrk="1" hangingPunct="1">
              <a:lnSpc>
                <a:spcPct val="130000"/>
              </a:lnSpc>
              <a:spcBef>
                <a:spcPct val="50000"/>
              </a:spcBef>
              <a:buFontTx/>
              <a:buChar char="•"/>
            </a:pPr>
            <a:r>
              <a:rPr lang="it-IT" altLang="en-US" dirty="0"/>
              <a:t>Next large detector magnet will presumibly still involve LTcS</a:t>
            </a:r>
            <a:endParaRPr lang="en-US" altLang="en-US" dirty="0"/>
          </a:p>
        </p:txBody>
      </p:sp>
    </p:spTree>
    <p:extLst>
      <p:ext uri="{BB962C8B-B14F-4D97-AF65-F5344CB8AC3E}">
        <p14:creationId xmlns:p14="http://schemas.microsoft.com/office/powerpoint/2010/main" val="28039114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3040" y="1913206"/>
            <a:ext cx="6625883" cy="400110"/>
          </a:xfrm>
          <a:prstGeom prst="rect">
            <a:avLst/>
          </a:prstGeom>
          <a:noFill/>
        </p:spPr>
        <p:txBody>
          <a:bodyPr wrap="square" rtlCol="0">
            <a:spAutoFit/>
          </a:bodyPr>
          <a:lstStyle/>
          <a:p>
            <a:r>
              <a:rPr lang="en-US" dirty="0"/>
              <a:t>Additional  slides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sp>
        <p:nvSpPr>
          <p:cNvPr id="3" name="Rectangle 2">
            <a:hlinkClick r:id="rId4" action="ppaction://hlinksldjump"/>
          </p:cNvPr>
          <p:cNvSpPr/>
          <p:nvPr/>
        </p:nvSpPr>
        <p:spPr>
          <a:xfrm>
            <a:off x="2481708" y="5787835"/>
            <a:ext cx="1518222" cy="35033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hlinkClick r:id="rId5" action="ppaction://hlinksldjump"/>
          </p:cNvPr>
          <p:cNvSpPr/>
          <p:nvPr/>
        </p:nvSpPr>
        <p:spPr>
          <a:xfrm>
            <a:off x="370812" y="5794187"/>
            <a:ext cx="1270033" cy="343016"/>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hlinkClick r:id="rId6" action="ppaction://hlinksldjump"/>
          </p:cNvPr>
          <p:cNvSpPr/>
          <p:nvPr/>
        </p:nvSpPr>
        <p:spPr>
          <a:xfrm>
            <a:off x="4580445" y="5782268"/>
            <a:ext cx="3269816" cy="39179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hlinkClick r:id="rId7" action="ppaction://hlinksldjump"/>
          </p:cNvPr>
          <p:cNvSpPr/>
          <p:nvPr/>
        </p:nvSpPr>
        <p:spPr>
          <a:xfrm>
            <a:off x="364814" y="6214588"/>
            <a:ext cx="3513026" cy="35125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8" action="ppaction://hlinksldjump"/>
          </p:cNvPr>
          <p:cNvSpPr/>
          <p:nvPr/>
        </p:nvSpPr>
        <p:spPr>
          <a:xfrm>
            <a:off x="4593956" y="6228098"/>
            <a:ext cx="1445746" cy="36476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027221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284" y="2399547"/>
            <a:ext cx="1859264" cy="862753"/>
          </a:xfrm>
          <a:prstGeom prst="rect">
            <a:avLst/>
          </a:prstGeom>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364" y="2362315"/>
            <a:ext cx="2706735" cy="1522108"/>
          </a:xfrm>
          <a:prstGeom prst="rect">
            <a:avLst/>
          </a:prstGeom>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8938" y="5757195"/>
            <a:ext cx="3259604" cy="404191"/>
          </a:xfrm>
          <a:prstGeom prst="rect">
            <a:avLst/>
          </a:prstGeom>
        </p:spPr>
      </p:pic>
      <p:sp>
        <p:nvSpPr>
          <p:cNvPr id="7" name="Rectangle 6">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701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2416850" y="1279525"/>
            <a:ext cx="5218352"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it-IT" altLang="it-IT" sz="2800" dirty="0">
                <a:solidFill>
                  <a:schemeClr val="tx1"/>
                </a:solidFill>
                <a:cs typeface="Times New Roman" pitchFamily="18" charset="0"/>
              </a:rPr>
              <a:t> A very remarkable requirement </a:t>
            </a:r>
          </a:p>
          <a:p>
            <a:pPr algn="ctr" eaLnBrk="1" hangingPunct="1">
              <a:spcBef>
                <a:spcPct val="0"/>
              </a:spcBef>
              <a:buFontTx/>
              <a:buNone/>
            </a:pPr>
            <a:r>
              <a:rPr lang="en-US" altLang="it-IT" sz="2800" dirty="0">
                <a:solidFill>
                  <a:schemeClr val="tx1"/>
                </a:solidFill>
                <a:ea typeface="Arial Unicode MS" pitchFamily="34" charset="-128"/>
                <a:cs typeface="Times New Roman" pitchFamily="18" charset="0"/>
              </a:rPr>
              <a:t>for Detector Magnets </a:t>
            </a:r>
            <a:r>
              <a:rPr lang="it-IT" altLang="it-IT" sz="2800" dirty="0">
                <a:solidFill>
                  <a:schemeClr val="tx1"/>
                </a:solidFill>
                <a:ea typeface="Arial Unicode MS" pitchFamily="34" charset="-128"/>
                <a:cs typeface="Times New Roman" pitchFamily="18" charset="0"/>
              </a:rPr>
              <a:t> </a:t>
            </a:r>
          </a:p>
          <a:p>
            <a:pPr algn="ctr" eaLnBrk="1" hangingPunct="1">
              <a:spcBef>
                <a:spcPct val="0"/>
              </a:spcBef>
              <a:buFontTx/>
              <a:buNone/>
            </a:pPr>
            <a:r>
              <a:rPr lang="it-IT" altLang="it-IT" sz="1800" dirty="0">
                <a:solidFill>
                  <a:schemeClr val="tx1"/>
                </a:solidFill>
                <a:ea typeface="Arial Unicode MS" pitchFamily="34" charset="-128"/>
                <a:cs typeface="Times New Roman" pitchFamily="18" charset="0"/>
              </a:rPr>
              <a:t>(further than high B field in a large volume)</a:t>
            </a:r>
            <a:endParaRPr lang="en-US" altLang="it-IT" sz="1800" dirty="0">
              <a:solidFill>
                <a:schemeClr val="tx1"/>
              </a:solidFill>
              <a:ea typeface="Arial Unicode MS" pitchFamily="34" charset="-128"/>
              <a:cs typeface="Times New Roman" pitchFamily="18" charset="0"/>
            </a:endParaRPr>
          </a:p>
        </p:txBody>
      </p:sp>
      <p:sp>
        <p:nvSpPr>
          <p:cNvPr id="16387" name="Text Box 5"/>
          <p:cNvSpPr txBox="1">
            <a:spLocks noChangeArrowheads="1"/>
          </p:cNvSpPr>
          <p:nvPr/>
        </p:nvSpPr>
        <p:spPr bwMode="auto">
          <a:xfrm>
            <a:off x="1222730" y="2942860"/>
            <a:ext cx="766286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rgbClr val="000000"/>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eaLnBrk="1" hangingPunct="1">
              <a:lnSpc>
                <a:spcPct val="150000"/>
              </a:lnSpc>
              <a:spcBef>
                <a:spcPct val="50000"/>
              </a:spcBef>
              <a:buFontTx/>
              <a:buNone/>
            </a:pPr>
            <a:r>
              <a:rPr lang="en-US" altLang="it-IT" sz="2400" dirty="0">
                <a:solidFill>
                  <a:schemeClr val="tx1"/>
                </a:solidFill>
                <a:ea typeface="Arial Unicode MS" pitchFamily="34" charset="-128"/>
                <a:cs typeface="Times New Roman" pitchFamily="18" charset="0"/>
              </a:rPr>
              <a:t>It is strictly required that the magnet ha</a:t>
            </a:r>
            <a:r>
              <a:rPr lang="it-IT" altLang="it-IT" sz="2400" dirty="0">
                <a:solidFill>
                  <a:schemeClr val="tx1"/>
                </a:solidFill>
                <a:ea typeface="Arial Unicode MS" pitchFamily="34" charset="-128"/>
                <a:cs typeface="Times New Roman" pitchFamily="18" charset="0"/>
              </a:rPr>
              <a:t>s</a:t>
            </a:r>
            <a:r>
              <a:rPr lang="en-US" altLang="it-IT" sz="2400" dirty="0">
                <a:solidFill>
                  <a:schemeClr val="tx1"/>
                </a:solidFill>
                <a:ea typeface="Arial Unicode MS" pitchFamily="34" charset="-128"/>
                <a:cs typeface="Times New Roman" pitchFamily="18" charset="0"/>
              </a:rPr>
              <a:t> a </a:t>
            </a:r>
            <a:r>
              <a:rPr lang="en-US" altLang="it-IT" sz="2400" dirty="0">
                <a:solidFill>
                  <a:srgbClr val="FF0000"/>
                </a:solidFill>
                <a:ea typeface="Arial Unicode MS" pitchFamily="34" charset="-128"/>
                <a:cs typeface="Times New Roman" pitchFamily="18" charset="0"/>
              </a:rPr>
              <a:t>large safety margin when working at the normal operation</a:t>
            </a:r>
            <a:r>
              <a:rPr lang="en-US" altLang="it-IT" sz="2400" dirty="0">
                <a:solidFill>
                  <a:schemeClr val="tx1"/>
                </a:solidFill>
                <a:ea typeface="Arial Unicode MS" pitchFamily="34" charset="-128"/>
                <a:cs typeface="Times New Roman" pitchFamily="18" charset="0"/>
              </a:rPr>
              <a:t>. In fact a failure of a magnet component, such as a short to ground, a defective electrical slice or a leaking pipe for </a:t>
            </a:r>
            <a:r>
              <a:rPr lang="en-US" altLang="it-IT" sz="2400" dirty="0" err="1">
                <a:solidFill>
                  <a:schemeClr val="tx1"/>
                </a:solidFill>
                <a:ea typeface="Arial Unicode MS" pitchFamily="34" charset="-128"/>
                <a:cs typeface="Times New Roman" pitchFamily="18" charset="0"/>
              </a:rPr>
              <a:t>LHe</a:t>
            </a:r>
            <a:r>
              <a:rPr lang="en-US" altLang="it-IT" sz="2400" dirty="0">
                <a:solidFill>
                  <a:schemeClr val="tx1"/>
                </a:solidFill>
                <a:ea typeface="Arial Unicode MS" pitchFamily="34" charset="-128"/>
                <a:cs typeface="Times New Roman" pitchFamily="18" charset="0"/>
              </a:rPr>
              <a:t> circulation etc., can lead to dismount a big part of the detector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45" y="6246874"/>
            <a:ext cx="3391801" cy="286730"/>
          </a:xfrm>
          <a:prstGeom prst="rect">
            <a:avLst/>
          </a:prstGeom>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374" y="1903776"/>
            <a:ext cx="1995326" cy="597926"/>
          </a:xfrm>
          <a:prstGeom prst="rect">
            <a:avLst/>
          </a:prstGeom>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4020" y="1378017"/>
            <a:ext cx="1211828" cy="88753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74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5702" y="2370662"/>
            <a:ext cx="1323884" cy="526906"/>
          </a:xfrm>
          <a:prstGeom prst="rect">
            <a:avLst/>
          </a:prstGeom>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599" y="2358255"/>
            <a:ext cx="1522655" cy="636470"/>
          </a:xfrm>
          <a:prstGeom prst="rect">
            <a:avLst/>
          </a:prstGeom>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1872" y="5824326"/>
            <a:ext cx="1415328" cy="229283"/>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893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0446" y="6263143"/>
            <a:ext cx="1351163" cy="233076"/>
          </a:xfrm>
          <a:prstGeom prst="rect">
            <a:avLst/>
          </a:prstGeom>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482" y="1813085"/>
            <a:ext cx="1184961" cy="736988"/>
          </a:xfrm>
          <a:prstGeom prst="rect">
            <a:avLst/>
          </a:prstGeom>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300" y="1622489"/>
            <a:ext cx="349429" cy="31930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74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856" y="1569891"/>
            <a:ext cx="4257340" cy="1788082"/>
          </a:xfrm>
          <a:prstGeom prst="rect">
            <a:avLst/>
          </a:prstGeom>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021" y="2092062"/>
            <a:ext cx="8460009" cy="873760"/>
          </a:xfrm>
          <a:prstGeom prst="rect">
            <a:avLst/>
          </a:prstGeom>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281" y="2050921"/>
            <a:ext cx="1665012" cy="532804"/>
          </a:xfrm>
          <a:prstGeom prst="rect">
            <a:avLst/>
          </a:prstGeom>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1591" y="5838925"/>
            <a:ext cx="1395167" cy="240666"/>
          </a:xfrm>
          <a:prstGeom prst="rect">
            <a:avLst/>
          </a:prstGeom>
        </p:spPr>
      </p:pic>
      <p:sp>
        <p:nvSpPr>
          <p:cNvPr id="8" name="Rectangle 7">
            <a:hlinkClick r:id="rId8"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5574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ast_Discharge_2006_08_22_Magnetic_SV_blow_off_H.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456267" y="1261534"/>
            <a:ext cx="6832600" cy="5124450"/>
          </a:xfrm>
          <a:prstGeom prst="rect">
            <a:avLst/>
          </a:prstGeom>
        </p:spPr>
      </p:pic>
    </p:spTree>
    <p:extLst>
      <p:ext uri="{BB962C8B-B14F-4D97-AF65-F5344CB8AC3E}">
        <p14:creationId xmlns:p14="http://schemas.microsoft.com/office/powerpoint/2010/main" val="33957466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Line 28"/>
          <p:cNvSpPr>
            <a:spLocks noChangeShapeType="1"/>
          </p:cNvSpPr>
          <p:nvPr/>
        </p:nvSpPr>
        <p:spPr bwMode="auto">
          <a:xfrm flipV="1">
            <a:off x="1397000" y="3416300"/>
            <a:ext cx="0" cy="546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6" name="Line 29"/>
          <p:cNvSpPr>
            <a:spLocks noChangeShapeType="1"/>
          </p:cNvSpPr>
          <p:nvPr/>
        </p:nvSpPr>
        <p:spPr bwMode="auto">
          <a:xfrm>
            <a:off x="1397000" y="3962400"/>
            <a:ext cx="635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7" name="Rectangle 30"/>
          <p:cNvSpPr>
            <a:spLocks noChangeArrowheads="1"/>
          </p:cNvSpPr>
          <p:nvPr/>
        </p:nvSpPr>
        <p:spPr bwMode="auto">
          <a:xfrm>
            <a:off x="1076325" y="3255963"/>
            <a:ext cx="311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y</a:t>
            </a:r>
            <a:endParaRPr lang="en-US" altLang="en-US"/>
          </a:p>
        </p:txBody>
      </p:sp>
      <p:sp>
        <p:nvSpPr>
          <p:cNvPr id="2058" name="Rectangle 31"/>
          <p:cNvSpPr>
            <a:spLocks noChangeArrowheads="1"/>
          </p:cNvSpPr>
          <p:nvPr/>
        </p:nvSpPr>
        <p:spPr bwMode="auto">
          <a:xfrm>
            <a:off x="2105025" y="3865563"/>
            <a:ext cx="311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x</a:t>
            </a:r>
            <a:endParaRPr lang="en-US" altLang="en-US"/>
          </a:p>
        </p:txBody>
      </p:sp>
      <p:sp>
        <p:nvSpPr>
          <p:cNvPr id="2059" name="Rectangle 32"/>
          <p:cNvSpPr>
            <a:spLocks noChangeArrowheads="1"/>
          </p:cNvSpPr>
          <p:nvPr/>
        </p:nvSpPr>
        <p:spPr bwMode="auto">
          <a:xfrm>
            <a:off x="4632325" y="1471613"/>
            <a:ext cx="1038225" cy="39687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p</a:t>
            </a:r>
            <a:r>
              <a:rPr lang="it-IT" altLang="en-US" baseline="-25000">
                <a:cs typeface="Times New Roman" pitchFamily="18" charset="0"/>
              </a:rPr>
              <a:t>┴</a:t>
            </a:r>
            <a:r>
              <a:rPr lang="it-IT" altLang="en-US">
                <a:cs typeface="Times New Roman" pitchFamily="18" charset="0"/>
              </a:rPr>
              <a:t>=qB</a:t>
            </a:r>
            <a:r>
              <a:rPr lang="it-IT" altLang="en-US">
                <a:latin typeface="Symbol" pitchFamily="18" charset="2"/>
                <a:cs typeface="Times New Roman" pitchFamily="18" charset="0"/>
              </a:rPr>
              <a:t>r</a:t>
            </a:r>
            <a:endParaRPr lang="it-IT" altLang="en-US" baseline="-25000">
              <a:latin typeface="Symbol" pitchFamily="18" charset="2"/>
              <a:cs typeface="Times New Roman" pitchFamily="18" charset="0"/>
            </a:endParaRPr>
          </a:p>
        </p:txBody>
      </p:sp>
      <p:sp>
        <p:nvSpPr>
          <p:cNvPr id="2060" name="Rectangle 48"/>
          <p:cNvSpPr>
            <a:spLocks noChangeArrowheads="1"/>
          </p:cNvSpPr>
          <p:nvPr/>
        </p:nvSpPr>
        <p:spPr bwMode="auto">
          <a:xfrm>
            <a:off x="5859463" y="1493838"/>
            <a:ext cx="2979737" cy="381000"/>
          </a:xfrm>
          <a:prstGeom prst="rect">
            <a:avLst/>
          </a:prstGeom>
          <a:solidFill>
            <a:schemeClr val="folHlink"/>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2075" tIns="46038" rIns="92075" bIns="46038"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graphicFrame>
        <p:nvGraphicFramePr>
          <p:cNvPr id="2050" name="Object 49"/>
          <p:cNvGraphicFramePr>
            <a:graphicFrameLocks noChangeAspect="1"/>
          </p:cNvGraphicFramePr>
          <p:nvPr/>
        </p:nvGraphicFramePr>
        <p:xfrm>
          <a:off x="5926138" y="1492250"/>
          <a:ext cx="2794000" cy="320675"/>
        </p:xfrm>
        <a:graphic>
          <a:graphicData uri="http://schemas.openxmlformats.org/presentationml/2006/ole">
            <mc:AlternateContent xmlns:mc="http://schemas.openxmlformats.org/markup-compatibility/2006">
              <mc:Choice xmlns:v="urn:schemas-microsoft-com:vml" Requires="v">
                <p:oleObj spid="_x0000_s86097" name="Equation" r:id="rId3" imgW="1879560" imgH="215640" progId="Equation.3">
                  <p:embed/>
                </p:oleObj>
              </mc:Choice>
              <mc:Fallback>
                <p:oleObj name="Equation" r:id="rId3" imgW="1879560" imgH="215640" progId="Equation.3">
                  <p:embed/>
                  <p:pic>
                    <p:nvPicPr>
                      <p:cNvPr id="2050" name="Object 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6138" y="1492250"/>
                        <a:ext cx="2794000" cy="32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1" name="Object 50"/>
          <p:cNvGraphicFramePr>
            <a:graphicFrameLocks noChangeAspect="1"/>
          </p:cNvGraphicFramePr>
          <p:nvPr/>
        </p:nvGraphicFramePr>
        <p:xfrm>
          <a:off x="4687888" y="2159000"/>
          <a:ext cx="4067175" cy="746125"/>
        </p:xfrm>
        <a:graphic>
          <a:graphicData uri="http://schemas.openxmlformats.org/presentationml/2006/ole">
            <mc:AlternateContent xmlns:mc="http://schemas.openxmlformats.org/markup-compatibility/2006">
              <mc:Choice xmlns:v="urn:schemas-microsoft-com:vml" Requires="v">
                <p:oleObj spid="_x0000_s86098" name="Equation" r:id="rId5" imgW="2349360" imgH="431640" progId="Equation.3">
                  <p:embed/>
                </p:oleObj>
              </mc:Choice>
              <mc:Fallback>
                <p:oleObj name="Equation" r:id="rId5" imgW="2349360" imgH="431640" progId="Equation.3">
                  <p:embed/>
                  <p:pic>
                    <p:nvPicPr>
                      <p:cNvPr id="2051" name="Object 5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7888" y="2159000"/>
                        <a:ext cx="4067175" cy="746125"/>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2" name="Object 51"/>
          <p:cNvGraphicFramePr>
            <a:graphicFrameLocks noChangeAspect="1"/>
          </p:cNvGraphicFramePr>
          <p:nvPr/>
        </p:nvGraphicFramePr>
        <p:xfrm>
          <a:off x="4587875" y="2984500"/>
          <a:ext cx="3916363" cy="819150"/>
        </p:xfrm>
        <a:graphic>
          <a:graphicData uri="http://schemas.openxmlformats.org/presentationml/2006/ole">
            <mc:AlternateContent xmlns:mc="http://schemas.openxmlformats.org/markup-compatibility/2006">
              <mc:Choice xmlns:v="urn:schemas-microsoft-com:vml" Requires="v">
                <p:oleObj spid="_x0000_s86099" name="Equation" r:id="rId7" imgW="2184120" imgH="457200" progId="Equation.3">
                  <p:embed/>
                </p:oleObj>
              </mc:Choice>
              <mc:Fallback>
                <p:oleObj name="Equation" r:id="rId7" imgW="2184120" imgH="457200" progId="Equation.3">
                  <p:embed/>
                  <p:pic>
                    <p:nvPicPr>
                      <p:cNvPr id="2052" name="Object 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87875" y="2984500"/>
                        <a:ext cx="3916363" cy="81915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3" name="Object 52"/>
          <p:cNvGraphicFramePr>
            <a:graphicFrameLocks noChangeAspect="1"/>
          </p:cNvGraphicFramePr>
          <p:nvPr/>
        </p:nvGraphicFramePr>
        <p:xfrm>
          <a:off x="1227138" y="4330700"/>
          <a:ext cx="4635500" cy="747713"/>
        </p:xfrm>
        <a:graphic>
          <a:graphicData uri="http://schemas.openxmlformats.org/presentationml/2006/ole">
            <mc:AlternateContent xmlns:mc="http://schemas.openxmlformats.org/markup-compatibility/2006">
              <mc:Choice xmlns:v="urn:schemas-microsoft-com:vml" Requires="v">
                <p:oleObj spid="_x0000_s86100" name="Equation" r:id="rId9" imgW="3149280" imgH="507960" progId="Equation.3">
                  <p:embed/>
                </p:oleObj>
              </mc:Choice>
              <mc:Fallback>
                <p:oleObj name="Equation" r:id="rId9" imgW="3149280" imgH="507960" progId="Equation.3">
                  <p:embed/>
                  <p:pic>
                    <p:nvPicPr>
                      <p:cNvPr id="2053" name="Object 5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7138" y="4330700"/>
                        <a:ext cx="4635500" cy="747713"/>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1" name="Rectangle 53"/>
          <p:cNvSpPr>
            <a:spLocks noChangeArrowheads="1"/>
          </p:cNvSpPr>
          <p:nvPr/>
        </p:nvSpPr>
        <p:spPr bwMode="auto">
          <a:xfrm>
            <a:off x="1174750" y="5262563"/>
            <a:ext cx="4648200" cy="766762"/>
          </a:xfrm>
          <a:prstGeom prst="rect">
            <a:avLst/>
          </a:prstGeom>
          <a:solidFill>
            <a:srgbClr val="FF9900"/>
          </a:solidFill>
          <a:ln w="12700">
            <a:solidFill>
              <a:schemeClr val="tx1"/>
            </a:solidFill>
            <a:miter lim="800000"/>
            <a:headEnd/>
            <a:tailEnd/>
          </a:ln>
        </p:spPr>
        <p:txBody>
          <a:bodyPr lIns="92075" tIns="46038" rIns="92075" bIns="46038" anchor="ct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r">
              <a:lnSpc>
                <a:spcPct val="90000"/>
              </a:lnSpc>
            </a:pPr>
            <a:endParaRPr lang="en-US" altLang="en-US" sz="1600" i="1">
              <a:solidFill>
                <a:schemeClr val="accent2"/>
              </a:solidFill>
              <a:latin typeface="Helvetica" charset="0"/>
            </a:endParaRPr>
          </a:p>
          <a:p>
            <a:pPr algn="r">
              <a:lnSpc>
                <a:spcPct val="90000"/>
              </a:lnSpc>
            </a:pPr>
            <a:r>
              <a:rPr lang="en-US" altLang="en-US" sz="1600" i="1">
                <a:solidFill>
                  <a:schemeClr val="accent2"/>
                </a:solidFill>
                <a:latin typeface="Helvetica" charset="0"/>
              </a:rPr>
              <a:t>( N &gt; 10 )     </a:t>
            </a:r>
          </a:p>
          <a:p>
            <a:pPr algn="r">
              <a:lnSpc>
                <a:spcPct val="90000"/>
              </a:lnSpc>
            </a:pPr>
            <a:endParaRPr lang="en-US" altLang="en-US" sz="1600" i="1">
              <a:solidFill>
                <a:schemeClr val="accent2"/>
              </a:solidFill>
              <a:latin typeface="Helvetica" charset="0"/>
            </a:endParaRPr>
          </a:p>
        </p:txBody>
      </p:sp>
      <p:graphicFrame>
        <p:nvGraphicFramePr>
          <p:cNvPr id="2054" name="Object 54"/>
          <p:cNvGraphicFramePr>
            <a:graphicFrameLocks noChangeAspect="1"/>
          </p:cNvGraphicFramePr>
          <p:nvPr/>
        </p:nvGraphicFramePr>
        <p:xfrm>
          <a:off x="1470025" y="5308600"/>
          <a:ext cx="3260725" cy="685800"/>
        </p:xfrm>
        <a:graphic>
          <a:graphicData uri="http://schemas.openxmlformats.org/presentationml/2006/ole">
            <mc:AlternateContent xmlns:mc="http://schemas.openxmlformats.org/markup-compatibility/2006">
              <mc:Choice xmlns:v="urn:schemas-microsoft-com:vml" Requires="v">
                <p:oleObj spid="_x0000_s86101" name="Equation" r:id="rId11" imgW="2412720" imgH="507960" progId="Equation.3">
                  <p:embed/>
                </p:oleObj>
              </mc:Choice>
              <mc:Fallback>
                <p:oleObj name="Equation" r:id="rId11" imgW="2412720" imgH="507960" progId="Equation.3">
                  <p:embed/>
                  <p:pic>
                    <p:nvPicPr>
                      <p:cNvPr id="2054" name="Object 5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70025" y="5308600"/>
                        <a:ext cx="3260725" cy="68580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2" name="AutoShape 55"/>
          <p:cNvSpPr>
            <a:spLocks noChangeArrowheads="1"/>
          </p:cNvSpPr>
          <p:nvPr/>
        </p:nvSpPr>
        <p:spPr bwMode="auto">
          <a:xfrm>
            <a:off x="5930900" y="4864100"/>
            <a:ext cx="406400" cy="939800"/>
          </a:xfrm>
          <a:prstGeom prst="rightArrow">
            <a:avLst>
              <a:gd name="adj1" fmla="val 50000"/>
              <a:gd name="adj2" fmla="val 25000"/>
            </a:avLst>
          </a:prstGeom>
          <a:solidFill>
            <a:srgbClr val="00CC99"/>
          </a:solidFill>
          <a:ln w="9525" algn="ctr">
            <a:solidFill>
              <a:schemeClr val="tx1"/>
            </a:solidFill>
            <a:miter lim="800000"/>
            <a:headEnd/>
            <a:tailEnd/>
          </a:ln>
        </p:spPr>
        <p:txBody>
          <a:bodyPr wrap="none" anchor="ct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endParaRPr lang="en-US" altLang="en-US"/>
          </a:p>
        </p:txBody>
      </p:sp>
      <p:sp>
        <p:nvSpPr>
          <p:cNvPr id="2063" name="Text Box 56"/>
          <p:cNvSpPr txBox="1">
            <a:spLocks noChangeArrowheads="1"/>
          </p:cNvSpPr>
          <p:nvPr/>
        </p:nvSpPr>
        <p:spPr bwMode="auto">
          <a:xfrm>
            <a:off x="6413500" y="4889500"/>
            <a:ext cx="23241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algn="l" eaLnBrk="1" hangingPunct="1">
              <a:spcBef>
                <a:spcPct val="50000"/>
              </a:spcBef>
            </a:pPr>
            <a:r>
              <a:rPr lang="en-US" altLang="en-US" b="0">
                <a:ea typeface="Arial Unicode MS" pitchFamily="34" charset="-128"/>
                <a:cs typeface="Arial Unicode MS" pitchFamily="34" charset="-128"/>
              </a:rPr>
              <a:t>Superconducting magnets with large dimensions</a:t>
            </a:r>
            <a:r>
              <a:rPr lang="it-IT" altLang="en-US" b="0">
                <a:ea typeface="Arial Unicode MS" pitchFamily="34" charset="-128"/>
                <a:cs typeface="Arial Unicode MS" pitchFamily="34" charset="-128"/>
              </a:rPr>
              <a:t> </a:t>
            </a:r>
          </a:p>
        </p:txBody>
      </p:sp>
      <p:grpSp>
        <p:nvGrpSpPr>
          <p:cNvPr id="2064" name="Group 33"/>
          <p:cNvGrpSpPr>
            <a:grpSpLocks/>
          </p:cNvGrpSpPr>
          <p:nvPr/>
        </p:nvGrpSpPr>
        <p:grpSpPr bwMode="auto">
          <a:xfrm>
            <a:off x="1114425" y="915988"/>
            <a:ext cx="3016250" cy="2700337"/>
            <a:chOff x="1206" y="739"/>
            <a:chExt cx="1900" cy="1701"/>
          </a:xfrm>
        </p:grpSpPr>
        <p:sp>
          <p:nvSpPr>
            <p:cNvPr id="2065" name="Arc 34"/>
            <p:cNvSpPr>
              <a:spLocks/>
            </p:cNvSpPr>
            <p:nvPr/>
          </p:nvSpPr>
          <p:spPr bwMode="auto">
            <a:xfrm flipH="1" flipV="1">
              <a:off x="1501" y="1000"/>
              <a:ext cx="1352" cy="1256"/>
            </a:xfrm>
            <a:custGeom>
              <a:avLst/>
              <a:gdLst>
                <a:gd name="T0" fmla="*/ 80 w 22964"/>
                <a:gd name="T1" fmla="*/ 61 h 21600"/>
                <a:gd name="T2" fmla="*/ 0 w 22964"/>
                <a:gd name="T3" fmla="*/ 62 h 21600"/>
                <a:gd name="T4" fmla="*/ 39 w 22964"/>
                <a:gd name="T5" fmla="*/ 0 h 21600"/>
                <a:gd name="T6" fmla="*/ 0 60000 65536"/>
                <a:gd name="T7" fmla="*/ 0 60000 65536"/>
                <a:gd name="T8" fmla="*/ 0 60000 65536"/>
                <a:gd name="T9" fmla="*/ 0 w 22964"/>
                <a:gd name="T10" fmla="*/ 0 h 21600"/>
                <a:gd name="T11" fmla="*/ 22964 w 22964"/>
                <a:gd name="T12" fmla="*/ 21600 h 21600"/>
              </a:gdLst>
              <a:ahLst/>
              <a:cxnLst>
                <a:cxn ang="T6">
                  <a:pos x="T0" y="T1"/>
                </a:cxn>
                <a:cxn ang="T7">
                  <a:pos x="T2" y="T3"/>
                </a:cxn>
                <a:cxn ang="T8">
                  <a:pos x="T4" y="T5"/>
                </a:cxn>
              </a:cxnLst>
              <a:rect l="T9" t="T10" r="T11" b="T12"/>
              <a:pathLst>
                <a:path w="22964" h="21600" fill="none" extrusionOk="0">
                  <a:moveTo>
                    <a:pt x="22963" y="18126"/>
                  </a:moveTo>
                  <a:cubicBezTo>
                    <a:pt x="19465" y="20393"/>
                    <a:pt x="15385" y="21599"/>
                    <a:pt x="11217" y="21600"/>
                  </a:cubicBezTo>
                  <a:cubicBezTo>
                    <a:pt x="7260" y="21600"/>
                    <a:pt x="3380" y="20513"/>
                    <a:pt x="-1" y="18459"/>
                  </a:cubicBezTo>
                </a:path>
                <a:path w="22964" h="21600" stroke="0" extrusionOk="0">
                  <a:moveTo>
                    <a:pt x="22963" y="18126"/>
                  </a:moveTo>
                  <a:cubicBezTo>
                    <a:pt x="19465" y="20393"/>
                    <a:pt x="15385" y="21599"/>
                    <a:pt x="11217" y="21600"/>
                  </a:cubicBezTo>
                  <a:cubicBezTo>
                    <a:pt x="7260" y="21600"/>
                    <a:pt x="3380" y="20513"/>
                    <a:pt x="-1" y="18459"/>
                  </a:cubicBezTo>
                  <a:lnTo>
                    <a:pt x="11217" y="0"/>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66" name="Line 35"/>
            <p:cNvSpPr>
              <a:spLocks noChangeShapeType="1"/>
            </p:cNvSpPr>
            <p:nvPr/>
          </p:nvSpPr>
          <p:spPr bwMode="auto">
            <a:xfrm>
              <a:off x="1520" y="1216"/>
              <a:ext cx="688" cy="12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7" name="Line 36"/>
            <p:cNvSpPr>
              <a:spLocks noChangeShapeType="1"/>
            </p:cNvSpPr>
            <p:nvPr/>
          </p:nvSpPr>
          <p:spPr bwMode="auto">
            <a:xfrm flipH="1">
              <a:off x="2208" y="1184"/>
              <a:ext cx="632" cy="125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8" name="Line 37"/>
            <p:cNvSpPr>
              <a:spLocks noChangeShapeType="1"/>
            </p:cNvSpPr>
            <p:nvPr/>
          </p:nvSpPr>
          <p:spPr bwMode="auto">
            <a:xfrm>
              <a:off x="1504" y="1192"/>
              <a:ext cx="1304" cy="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069" name="Arc 38"/>
            <p:cNvSpPr>
              <a:spLocks/>
            </p:cNvSpPr>
            <p:nvPr/>
          </p:nvSpPr>
          <p:spPr bwMode="auto">
            <a:xfrm flipH="1">
              <a:off x="2001" y="1986"/>
              <a:ext cx="377" cy="176"/>
            </a:xfrm>
            <a:custGeom>
              <a:avLst/>
              <a:gdLst>
                <a:gd name="T0" fmla="*/ 0 w 35685"/>
                <a:gd name="T1" fmla="*/ 1 h 21600"/>
                <a:gd name="T2" fmla="*/ 4 w 35685"/>
                <a:gd name="T3" fmla="*/ 1 h 21600"/>
                <a:gd name="T4" fmla="*/ 2 w 35685"/>
                <a:gd name="T5" fmla="*/ 1 h 21600"/>
                <a:gd name="T6" fmla="*/ 0 60000 65536"/>
                <a:gd name="T7" fmla="*/ 0 60000 65536"/>
                <a:gd name="T8" fmla="*/ 0 60000 65536"/>
                <a:gd name="T9" fmla="*/ 0 w 35685"/>
                <a:gd name="T10" fmla="*/ 0 h 21600"/>
                <a:gd name="T11" fmla="*/ 35685 w 35685"/>
                <a:gd name="T12" fmla="*/ 21600 h 21600"/>
              </a:gdLst>
              <a:ahLst/>
              <a:cxnLst>
                <a:cxn ang="T6">
                  <a:pos x="T0" y="T1"/>
                </a:cxn>
                <a:cxn ang="T7">
                  <a:pos x="T2" y="T3"/>
                </a:cxn>
                <a:cxn ang="T8">
                  <a:pos x="T4" y="T5"/>
                </a:cxn>
              </a:cxnLst>
              <a:rect l="T9" t="T10" r="T11" b="T12"/>
              <a:pathLst>
                <a:path w="35685" h="21600" fill="none" extrusionOk="0">
                  <a:moveTo>
                    <a:pt x="0" y="8450"/>
                  </a:moveTo>
                  <a:cubicBezTo>
                    <a:pt x="4088" y="3122"/>
                    <a:pt x="10421" y="-1"/>
                    <a:pt x="17136" y="0"/>
                  </a:cubicBezTo>
                  <a:cubicBezTo>
                    <a:pt x="24742" y="0"/>
                    <a:pt x="31787" y="4000"/>
                    <a:pt x="35684" y="10532"/>
                  </a:cubicBezTo>
                </a:path>
                <a:path w="35685" h="21600" stroke="0" extrusionOk="0">
                  <a:moveTo>
                    <a:pt x="0" y="8450"/>
                  </a:moveTo>
                  <a:cubicBezTo>
                    <a:pt x="4088" y="3122"/>
                    <a:pt x="10421" y="-1"/>
                    <a:pt x="17136" y="0"/>
                  </a:cubicBezTo>
                  <a:cubicBezTo>
                    <a:pt x="24742" y="0"/>
                    <a:pt x="31787" y="4000"/>
                    <a:pt x="35684" y="10532"/>
                  </a:cubicBezTo>
                  <a:lnTo>
                    <a:pt x="17136"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70" name="Text Box 39"/>
            <p:cNvSpPr txBox="1">
              <a:spLocks noChangeArrowheads="1"/>
            </p:cNvSpPr>
            <p:nvPr/>
          </p:nvSpPr>
          <p:spPr bwMode="auto">
            <a:xfrm>
              <a:off x="2016" y="2016"/>
              <a:ext cx="3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spcBef>
                  <a:spcPct val="50000"/>
                </a:spcBef>
              </a:pPr>
              <a:r>
                <a:rPr lang="it-IT" altLang="en-US" sz="1800">
                  <a:latin typeface="Symbol" pitchFamily="18" charset="2"/>
                </a:rPr>
                <a:t>q</a:t>
              </a:r>
              <a:endParaRPr lang="en-US" altLang="en-US" sz="1800">
                <a:latin typeface="Symbol" pitchFamily="18" charset="2"/>
              </a:endParaRPr>
            </a:p>
          </p:txBody>
        </p:sp>
        <p:sp>
          <p:nvSpPr>
            <p:cNvPr id="2071" name="Rectangle 40"/>
            <p:cNvSpPr>
              <a:spLocks noChangeArrowheads="1"/>
            </p:cNvSpPr>
            <p:nvPr/>
          </p:nvSpPr>
          <p:spPr bwMode="auto">
            <a:xfrm>
              <a:off x="2443" y="1471"/>
              <a:ext cx="2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latin typeface="Symbol" pitchFamily="18" charset="2"/>
                </a:rPr>
                <a:t>r</a:t>
              </a:r>
              <a:endParaRPr lang="en-US" altLang="en-US">
                <a:latin typeface="Symbol" pitchFamily="18" charset="2"/>
              </a:endParaRPr>
            </a:p>
          </p:txBody>
        </p:sp>
        <p:sp>
          <p:nvSpPr>
            <p:cNvPr id="2072" name="Line 41"/>
            <p:cNvSpPr>
              <a:spLocks noChangeShapeType="1"/>
            </p:cNvSpPr>
            <p:nvPr/>
          </p:nvSpPr>
          <p:spPr bwMode="auto">
            <a:xfrm flipV="1">
              <a:off x="2208" y="1192"/>
              <a:ext cx="0" cy="17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3" name="Line 42"/>
            <p:cNvSpPr>
              <a:spLocks noChangeShapeType="1"/>
            </p:cNvSpPr>
            <p:nvPr/>
          </p:nvSpPr>
          <p:spPr bwMode="auto">
            <a:xfrm>
              <a:off x="2208" y="792"/>
              <a:ext cx="0" cy="20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4" name="Rectangle 43"/>
            <p:cNvSpPr>
              <a:spLocks noChangeArrowheads="1"/>
            </p:cNvSpPr>
            <p:nvPr/>
          </p:nvSpPr>
          <p:spPr bwMode="auto">
            <a:xfrm>
              <a:off x="2287" y="739"/>
              <a:ext cx="17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s</a:t>
              </a:r>
              <a:endParaRPr lang="en-US" altLang="en-US"/>
            </a:p>
          </p:txBody>
        </p:sp>
        <p:sp>
          <p:nvSpPr>
            <p:cNvPr id="2075" name="Rectangle 44"/>
            <p:cNvSpPr>
              <a:spLocks noChangeArrowheads="1"/>
            </p:cNvSpPr>
            <p:nvPr/>
          </p:nvSpPr>
          <p:spPr bwMode="auto">
            <a:xfrm>
              <a:off x="1206" y="1171"/>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y1</a:t>
              </a:r>
              <a:endParaRPr lang="en-US" altLang="en-US"/>
            </a:p>
          </p:txBody>
        </p:sp>
        <p:sp>
          <p:nvSpPr>
            <p:cNvPr id="2076" name="Rectangle 45"/>
            <p:cNvSpPr>
              <a:spLocks noChangeArrowheads="1"/>
            </p:cNvSpPr>
            <p:nvPr/>
          </p:nvSpPr>
          <p:spPr bwMode="auto">
            <a:xfrm>
              <a:off x="2558" y="787"/>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y2</a:t>
              </a:r>
              <a:endParaRPr lang="en-US" altLang="en-US"/>
            </a:p>
          </p:txBody>
        </p:sp>
        <p:sp>
          <p:nvSpPr>
            <p:cNvPr id="2077" name="Rectangle 46"/>
            <p:cNvSpPr>
              <a:spLocks noChangeArrowheads="1"/>
            </p:cNvSpPr>
            <p:nvPr/>
          </p:nvSpPr>
          <p:spPr bwMode="auto">
            <a:xfrm>
              <a:off x="2830" y="1067"/>
              <a:ext cx="2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y3</a:t>
              </a:r>
              <a:endParaRPr lang="en-US" altLang="en-US"/>
            </a:p>
          </p:txBody>
        </p:sp>
        <p:sp>
          <p:nvSpPr>
            <p:cNvPr id="2078" name="Rectangle 47"/>
            <p:cNvSpPr>
              <a:spLocks noChangeArrowheads="1"/>
            </p:cNvSpPr>
            <p:nvPr/>
          </p:nvSpPr>
          <p:spPr bwMode="auto">
            <a:xfrm>
              <a:off x="1832" y="1227"/>
              <a:ext cx="22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b="1">
                  <a:solidFill>
                    <a:schemeClr val="tx1"/>
                  </a:solidFill>
                  <a:latin typeface="Times New Roman" pitchFamily="18" charset="0"/>
                </a:defRPr>
              </a:lvl1pPr>
              <a:lvl2pPr marL="742950" indent="-285750" eaLnBrk="0" hangingPunct="0">
                <a:defRPr sz="2000" b="1">
                  <a:solidFill>
                    <a:schemeClr val="tx1"/>
                  </a:solidFill>
                  <a:latin typeface="Times New Roman" pitchFamily="18" charset="0"/>
                </a:defRPr>
              </a:lvl2pPr>
              <a:lvl3pPr marL="1143000" indent="-228600" eaLnBrk="0" hangingPunct="0">
                <a:defRPr sz="2000" b="1">
                  <a:solidFill>
                    <a:schemeClr val="tx1"/>
                  </a:solidFill>
                  <a:latin typeface="Times New Roman" pitchFamily="18" charset="0"/>
                </a:defRPr>
              </a:lvl3pPr>
              <a:lvl4pPr marL="1600200" indent="-228600" eaLnBrk="0" hangingPunct="0">
                <a:defRPr sz="2000" b="1">
                  <a:solidFill>
                    <a:schemeClr val="tx1"/>
                  </a:solidFill>
                  <a:latin typeface="Times New Roman" pitchFamily="18" charset="0"/>
                </a:defRPr>
              </a:lvl4pPr>
              <a:lvl5pPr marL="2057400" indent="-228600" eaLnBrk="0" hangingPunct="0">
                <a:defRPr sz="2000" b="1">
                  <a:solidFill>
                    <a:schemeClr val="tx1"/>
                  </a:solidFill>
                  <a:latin typeface="Times New Roman" pitchFamily="18" charset="0"/>
                </a:defRPr>
              </a:lvl5pPr>
              <a:lvl6pPr marL="2514600" indent="-228600" algn="ctr" eaLnBrk="0" fontAlgn="base" hangingPunct="0">
                <a:spcBef>
                  <a:spcPct val="0"/>
                </a:spcBef>
                <a:spcAft>
                  <a:spcPct val="0"/>
                </a:spcAft>
                <a:defRPr sz="2000" b="1">
                  <a:solidFill>
                    <a:schemeClr val="tx1"/>
                  </a:solidFill>
                  <a:latin typeface="Times New Roman" pitchFamily="18" charset="0"/>
                </a:defRPr>
              </a:lvl6pPr>
              <a:lvl7pPr marL="2971800" indent="-228600" algn="ctr" eaLnBrk="0" fontAlgn="base" hangingPunct="0">
                <a:spcBef>
                  <a:spcPct val="0"/>
                </a:spcBef>
                <a:spcAft>
                  <a:spcPct val="0"/>
                </a:spcAft>
                <a:defRPr sz="2000" b="1">
                  <a:solidFill>
                    <a:schemeClr val="tx1"/>
                  </a:solidFill>
                  <a:latin typeface="Times New Roman" pitchFamily="18" charset="0"/>
                </a:defRPr>
              </a:lvl7pPr>
              <a:lvl8pPr marL="3429000" indent="-228600" algn="ctr" eaLnBrk="0" fontAlgn="base" hangingPunct="0">
                <a:spcBef>
                  <a:spcPct val="0"/>
                </a:spcBef>
                <a:spcAft>
                  <a:spcPct val="0"/>
                </a:spcAft>
                <a:defRPr sz="2000" b="1">
                  <a:solidFill>
                    <a:schemeClr val="tx1"/>
                  </a:solidFill>
                  <a:latin typeface="Times New Roman" pitchFamily="18" charset="0"/>
                </a:defRPr>
              </a:lvl8pPr>
              <a:lvl9pPr marL="3886200" indent="-228600" algn="ctr" eaLnBrk="0" fontAlgn="base" hangingPunct="0">
                <a:spcBef>
                  <a:spcPct val="0"/>
                </a:spcBef>
                <a:spcAft>
                  <a:spcPct val="0"/>
                </a:spcAft>
                <a:defRPr sz="2000" b="1">
                  <a:solidFill>
                    <a:schemeClr val="tx1"/>
                  </a:solidFill>
                  <a:latin typeface="Times New Roman" pitchFamily="18" charset="0"/>
                </a:defRPr>
              </a:lvl9pPr>
            </a:lstStyle>
            <a:p>
              <a:pPr eaLnBrk="1" hangingPunct="1"/>
              <a:r>
                <a:rPr lang="it-IT" altLang="en-US"/>
                <a:t>L</a:t>
              </a:r>
              <a:endParaRPr lang="en-US" altLang="en-US"/>
            </a:p>
          </p:txBody>
        </p:sp>
      </p:grpSp>
    </p:spTree>
    <p:extLst>
      <p:ext uri="{BB962C8B-B14F-4D97-AF65-F5344CB8AC3E}">
        <p14:creationId xmlns:p14="http://schemas.microsoft.com/office/powerpoint/2010/main" val="9711649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443" y="1930399"/>
            <a:ext cx="7204170" cy="392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24472675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3C37F759-AB85-4276-A91E-1A4898D6EA2C}"/>
              </a:ext>
            </a:extLst>
          </p:cNvPr>
          <p:cNvGraphicFramePr>
            <a:graphicFrameLocks noChangeAspect="1"/>
          </p:cNvGraphicFramePr>
          <p:nvPr>
            <p:extLst>
              <p:ext uri="{D42A27DB-BD31-4B8C-83A1-F6EECF244321}">
                <p14:modId xmlns:p14="http://schemas.microsoft.com/office/powerpoint/2010/main" val="2433132116"/>
              </p:ext>
            </p:extLst>
          </p:nvPr>
        </p:nvGraphicFramePr>
        <p:xfrm>
          <a:off x="5297488" y="1784350"/>
          <a:ext cx="2774950" cy="738188"/>
        </p:xfrm>
        <a:graphic>
          <a:graphicData uri="http://schemas.openxmlformats.org/presentationml/2006/ole">
            <mc:AlternateContent xmlns:mc="http://schemas.openxmlformats.org/markup-compatibility/2006">
              <mc:Choice xmlns:v="urn:schemas-microsoft-com:vml" Requires="v">
                <p:oleObj spid="_x0000_s88075" name="Equation" r:id="rId3" imgW="1625400" imgH="431640" progId="Equation.3">
                  <p:embed/>
                </p:oleObj>
              </mc:Choice>
              <mc:Fallback>
                <p:oleObj name="Equation" r:id="rId3" imgW="1625400" imgH="431640" progId="Equation.3">
                  <p:embed/>
                  <p:pic>
                    <p:nvPicPr>
                      <p:cNvPr id="3" name="Object 2"/>
                      <p:cNvPicPr>
                        <a:picLocks noChangeAspect="1" noChangeArrowheads="1"/>
                      </p:cNvPicPr>
                      <p:nvPr/>
                    </p:nvPicPr>
                    <p:blipFill>
                      <a:blip r:embed="rId4"/>
                      <a:srcRect/>
                      <a:stretch>
                        <a:fillRect/>
                      </a:stretch>
                    </p:blipFill>
                    <p:spPr bwMode="auto">
                      <a:xfrm>
                        <a:off x="5297488" y="1784350"/>
                        <a:ext cx="2774950" cy="73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7">
            <a:extLst>
              <a:ext uri="{FF2B5EF4-FFF2-40B4-BE49-F238E27FC236}">
                <a16:creationId xmlns:a16="http://schemas.microsoft.com/office/drawing/2014/main" id="{23B25D17-9AD6-4C95-A656-CF1C506A7BEA}"/>
              </a:ext>
            </a:extLst>
          </p:cNvPr>
          <p:cNvPicPr>
            <a:picLocks noChangeAspect="1" noChangeArrowheads="1"/>
          </p:cNvPicPr>
          <p:nvPr/>
        </p:nvPicPr>
        <p:blipFill>
          <a:blip r:embed="rId5" cstate="print"/>
          <a:srcRect/>
          <a:stretch>
            <a:fillRect/>
          </a:stretch>
        </p:blipFill>
        <p:spPr bwMode="auto">
          <a:xfrm>
            <a:off x="4692650" y="2956177"/>
            <a:ext cx="4241800" cy="3348038"/>
          </a:xfrm>
          <a:prstGeom prst="rect">
            <a:avLst/>
          </a:prstGeom>
          <a:noFill/>
          <a:ln w="9525">
            <a:noFill/>
            <a:miter lim="800000"/>
            <a:headEnd/>
            <a:tailEnd/>
          </a:ln>
        </p:spPr>
      </p:pic>
      <p:sp>
        <p:nvSpPr>
          <p:cNvPr id="7" name="TextBox 4">
            <a:extLst>
              <a:ext uri="{FF2B5EF4-FFF2-40B4-BE49-F238E27FC236}">
                <a16:creationId xmlns:a16="http://schemas.microsoft.com/office/drawing/2014/main" id="{0257D5CD-3035-451D-882A-2378422CACE7}"/>
              </a:ext>
            </a:extLst>
          </p:cNvPr>
          <p:cNvSpPr txBox="1"/>
          <p:nvPr/>
        </p:nvSpPr>
        <p:spPr bwMode="auto">
          <a:xfrm>
            <a:off x="3313568" y="1305457"/>
            <a:ext cx="3005751" cy="400110"/>
          </a:xfrm>
          <a:prstGeom prst="rect">
            <a:avLst/>
          </a:prstGeom>
          <a:noFill/>
          <a:ln w="9525">
            <a:noFill/>
            <a:miter lim="800000"/>
            <a:headEnd/>
            <a:tailEnd/>
          </a:ln>
        </p:spPr>
        <p:txBody>
          <a:bodyPr wrap="square" rtlCol="0">
            <a:spAutoFit/>
          </a:bodyPr>
          <a:lstStyle/>
          <a:p>
            <a:pPr algn="just">
              <a:spcBef>
                <a:spcPct val="50000"/>
              </a:spcBef>
            </a:pPr>
            <a:r>
              <a:rPr lang="it-IT" sz="2000" dirty="0" err="1"/>
              <a:t>Maddock</a:t>
            </a:r>
            <a:r>
              <a:rPr lang="it-IT" sz="2000" dirty="0"/>
              <a:t> Criterion </a:t>
            </a:r>
            <a:endParaRPr lang="en-US" sz="2000" dirty="0"/>
          </a:p>
        </p:txBody>
      </p:sp>
      <p:sp>
        <p:nvSpPr>
          <p:cNvPr id="9" name="Rectangle 5">
            <a:extLst>
              <a:ext uri="{FF2B5EF4-FFF2-40B4-BE49-F238E27FC236}">
                <a16:creationId xmlns:a16="http://schemas.microsoft.com/office/drawing/2014/main" id="{7600BF75-0D6C-4688-B1DF-7C88CED4C475}"/>
              </a:ext>
            </a:extLst>
          </p:cNvPr>
          <p:cNvSpPr/>
          <p:nvPr/>
        </p:nvSpPr>
        <p:spPr>
          <a:xfrm>
            <a:off x="1192037" y="1994148"/>
            <a:ext cx="3252963" cy="3268652"/>
          </a:xfrm>
          <a:prstGeom prst="rect">
            <a:avLst/>
          </a:prstGeom>
        </p:spPr>
        <p:txBody>
          <a:bodyPr wrap="square">
            <a:spAutoFit/>
          </a:bodyPr>
          <a:lstStyle/>
          <a:p>
            <a:pPr algn="just">
              <a:lnSpc>
                <a:spcPct val="150000"/>
              </a:lnSpc>
            </a:pPr>
            <a:r>
              <a:rPr lang="en-GB" b="0" dirty="0"/>
              <a:t>Maddock demonstrated that a less restrictive criterion can be used. It is sufficient that the excess of dissipation is compensated by an excess of heat exchange. The theorem of equal are. </a:t>
            </a:r>
            <a:endParaRPr lang="en-GB" b="0" baseline="30000" dirty="0"/>
          </a:p>
        </p:txBody>
      </p:sp>
    </p:spTree>
    <p:extLst>
      <p:ext uri="{BB962C8B-B14F-4D97-AF65-F5344CB8AC3E}">
        <p14:creationId xmlns:p14="http://schemas.microsoft.com/office/powerpoint/2010/main" val="8902602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7"/>
          <p:cNvPicPr>
            <a:picLocks noChangeAspect="1" noChangeArrowheads="1"/>
          </p:cNvPicPr>
          <p:nvPr/>
        </p:nvPicPr>
        <p:blipFill>
          <a:blip r:embed="rId2" cstate="print"/>
          <a:srcRect/>
          <a:stretch>
            <a:fillRect/>
          </a:stretch>
        </p:blipFill>
        <p:spPr bwMode="auto">
          <a:xfrm>
            <a:off x="948901" y="835887"/>
            <a:ext cx="6892509" cy="5345493"/>
          </a:xfrm>
          <a:prstGeom prst="rect">
            <a:avLst/>
          </a:prstGeom>
          <a:noFill/>
          <a:ln w="9525">
            <a:noFill/>
            <a:miter lim="800000"/>
            <a:headEnd/>
            <a:tailEnd/>
          </a:ln>
          <a:effectLst/>
        </p:spPr>
      </p:pic>
    </p:spTree>
    <p:extLst>
      <p:ext uri="{BB962C8B-B14F-4D97-AF65-F5344CB8AC3E}">
        <p14:creationId xmlns:p14="http://schemas.microsoft.com/office/powerpoint/2010/main" val="1915410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12623" y="1352753"/>
            <a:ext cx="7092950" cy="3896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lgn="l" eaLnBrk="0" hangingPunct="0">
              <a:spcBef>
                <a:spcPct val="20000"/>
              </a:spcBef>
              <a:buChar char="•"/>
              <a:defRPr sz="3200">
                <a:solidFill>
                  <a:srgbClr val="000000"/>
                </a:solidFill>
                <a:latin typeface="Times New Roman" pitchFamily="18" charset="0"/>
              </a:defRPr>
            </a:lvl1pPr>
            <a:lvl2pPr marL="914400" indent="-45720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30000"/>
              </a:lnSpc>
              <a:spcBef>
                <a:spcPct val="50000"/>
              </a:spcBef>
              <a:buFontTx/>
              <a:buNone/>
            </a:pPr>
            <a:r>
              <a:rPr lang="en-US" altLang="it-IT" sz="2400" dirty="0">
                <a:solidFill>
                  <a:schemeClr val="tx1"/>
                </a:solidFill>
                <a:ea typeface="Arial Unicode MS" pitchFamily="34" charset="-128"/>
                <a:cs typeface="Arial Unicode MS" pitchFamily="34" charset="-128"/>
              </a:rPr>
              <a:t>Summary</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What we ask to a detector magnet</a:t>
            </a:r>
          </a:p>
          <a:p>
            <a:pPr lvl="1" eaLnBrk="1" hangingPunct="1">
              <a:spcBef>
                <a:spcPct val="50000"/>
              </a:spcBef>
              <a:buFontTx/>
              <a:buAutoNum type="arabicParenR"/>
            </a:pPr>
            <a:r>
              <a:rPr lang="en-US" altLang="it-IT" sz="2400" b="0" dirty="0">
                <a:ea typeface="Arial Unicode MS" pitchFamily="34" charset="-128"/>
                <a:cs typeface="Arial Unicode MS" pitchFamily="34" charset="-128"/>
              </a:rPr>
              <a:t>The developments of </a:t>
            </a:r>
            <a:r>
              <a:rPr lang="en-US" altLang="it-IT" sz="2400" b="0" dirty="0" err="1">
                <a:ea typeface="Arial Unicode MS" pitchFamily="34" charset="-128"/>
                <a:cs typeface="Arial Unicode MS" pitchFamily="34" charset="-128"/>
              </a:rPr>
              <a:t>sc</a:t>
            </a:r>
            <a:r>
              <a:rPr lang="en-US" altLang="it-IT" sz="2400" b="0" dirty="0">
                <a:ea typeface="Arial Unicode MS" pitchFamily="34" charset="-128"/>
                <a:cs typeface="Arial Unicode MS" pitchFamily="34" charset="-128"/>
              </a:rPr>
              <a:t> wires and cables</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The story of </a:t>
            </a:r>
            <a:r>
              <a:rPr lang="en-US" altLang="it-IT" sz="2400" b="0" i="1" dirty="0">
                <a:solidFill>
                  <a:schemeClr val="bg1">
                    <a:lumMod val="50000"/>
                  </a:schemeClr>
                </a:solidFill>
                <a:ea typeface="Arial Unicode MS" pitchFamily="34" charset="-128"/>
                <a:cs typeface="Arial Unicode MS" pitchFamily="34" charset="-128"/>
              </a:rPr>
              <a:t>detector magnets</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Design progresses </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Construction technologies </a:t>
            </a:r>
          </a:p>
          <a:p>
            <a:pPr lvl="1" eaLnBrk="1" hangingPunct="1">
              <a:spcBef>
                <a:spcPct val="50000"/>
              </a:spcBef>
              <a:buFontTx/>
              <a:buAutoNum type="arabicParenR"/>
            </a:pPr>
            <a:r>
              <a:rPr lang="en-US" altLang="it-IT" sz="2400" b="0" dirty="0">
                <a:solidFill>
                  <a:schemeClr val="bg1">
                    <a:lumMod val="50000"/>
                  </a:schemeClr>
                </a:solidFill>
                <a:ea typeface="Arial Unicode MS" pitchFamily="34" charset="-128"/>
                <a:cs typeface="Arial Unicode MS" pitchFamily="34" charset="-128"/>
              </a:rPr>
              <a:t>Future</a:t>
            </a:r>
          </a:p>
        </p:txBody>
      </p:sp>
    </p:spTree>
    <p:extLst>
      <p:ext uri="{BB962C8B-B14F-4D97-AF65-F5344CB8AC3E}">
        <p14:creationId xmlns:p14="http://schemas.microsoft.com/office/powerpoint/2010/main" val="4086869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BFF4FA-27DB-421B-88A1-5BCA10D001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439"/>
          <a:stretch/>
        </p:blipFill>
        <p:spPr bwMode="auto">
          <a:xfrm>
            <a:off x="1460310" y="1345593"/>
            <a:ext cx="6861222" cy="516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88968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2315</Words>
  <Application>Microsoft Office PowerPoint</Application>
  <PresentationFormat>Presentazione su schermo (4:3)</PresentationFormat>
  <Paragraphs>335</Paragraphs>
  <Slides>78</Slides>
  <Notes>17</Notes>
  <HiddenSlides>0</HiddenSlides>
  <MMClips>4</MMClips>
  <ScaleCrop>false</ScaleCrop>
  <HeadingPairs>
    <vt:vector size="8" baseType="variant">
      <vt:variant>
        <vt:lpstr>Caratteri utilizzati</vt:lpstr>
      </vt:variant>
      <vt:variant>
        <vt:i4>11</vt:i4>
      </vt:variant>
      <vt:variant>
        <vt:lpstr>Tema</vt:lpstr>
      </vt:variant>
      <vt:variant>
        <vt:i4>3</vt:i4>
      </vt:variant>
      <vt:variant>
        <vt:lpstr>Server OLE incorporati</vt:lpstr>
      </vt:variant>
      <vt:variant>
        <vt:i4>3</vt:i4>
      </vt:variant>
      <vt:variant>
        <vt:lpstr>Titoli diapositive</vt:lpstr>
      </vt:variant>
      <vt:variant>
        <vt:i4>78</vt:i4>
      </vt:variant>
    </vt:vector>
  </HeadingPairs>
  <TitlesOfParts>
    <vt:vector size="95" baseType="lpstr">
      <vt:lpstr>Arial</vt:lpstr>
      <vt:lpstr>Arial Unicode MS</vt:lpstr>
      <vt:lpstr>Calibri</vt:lpstr>
      <vt:lpstr>Cambria Math</vt:lpstr>
      <vt:lpstr>Comic Sans MS</vt:lpstr>
      <vt:lpstr>Frutiger Roman</vt:lpstr>
      <vt:lpstr>Helvetica</vt:lpstr>
      <vt:lpstr>Symbol</vt:lpstr>
      <vt:lpstr>Times</vt:lpstr>
      <vt:lpstr>Times New Roman</vt:lpstr>
      <vt:lpstr>Verdana</vt:lpstr>
      <vt:lpstr>Default Design</vt:lpstr>
      <vt:lpstr>Office Theme</vt:lpstr>
      <vt:lpstr>Default Design</vt:lpstr>
      <vt:lpstr>Equation</vt:lpstr>
      <vt:lpstr>Bitmap Image</vt:lpstr>
      <vt:lpstr>Microsoft Word Picture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INFN Genova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referee</dc:creator>
  <cp:lastModifiedBy>pasquale fabbricatore</cp:lastModifiedBy>
  <cp:revision>688</cp:revision>
  <dcterms:created xsi:type="dcterms:W3CDTF">2005-01-28T16:58:13Z</dcterms:created>
  <dcterms:modified xsi:type="dcterms:W3CDTF">2020-10-05T10:15:50Z</dcterms:modified>
</cp:coreProperties>
</file>