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svg" ContentType="image/svg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tiff" ContentType="image/tiff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0"/>
  </p:notesMasterIdLst>
  <p:handoutMasterIdLst>
    <p:handoutMasterId r:id="rId121"/>
  </p:handoutMasterIdLst>
  <p:sldIdLst>
    <p:sldId id="256" r:id="rId2"/>
    <p:sldId id="257" r:id="rId3"/>
    <p:sldId id="702" r:id="rId4"/>
    <p:sldId id="684" r:id="rId5"/>
    <p:sldId id="775" r:id="rId6"/>
    <p:sldId id="691" r:id="rId7"/>
    <p:sldId id="699" r:id="rId8"/>
    <p:sldId id="731" r:id="rId9"/>
    <p:sldId id="732" r:id="rId10"/>
    <p:sldId id="733" r:id="rId11"/>
    <p:sldId id="486" r:id="rId12"/>
    <p:sldId id="755" r:id="rId13"/>
    <p:sldId id="756" r:id="rId14"/>
    <p:sldId id="757" r:id="rId15"/>
    <p:sldId id="700" r:id="rId16"/>
    <p:sldId id="758" r:id="rId17"/>
    <p:sldId id="759" r:id="rId18"/>
    <p:sldId id="734" r:id="rId19"/>
    <p:sldId id="690" r:id="rId20"/>
    <p:sldId id="709" r:id="rId21"/>
    <p:sldId id="429" r:id="rId22"/>
    <p:sldId id="423" r:id="rId23"/>
    <p:sldId id="430" r:id="rId24"/>
    <p:sldId id="431" r:id="rId25"/>
    <p:sldId id="432" r:id="rId26"/>
    <p:sldId id="270" r:id="rId27"/>
    <p:sldId id="273" r:id="rId28"/>
    <p:sldId id="275" r:id="rId29"/>
    <p:sldId id="735" r:id="rId30"/>
    <p:sldId id="441" r:id="rId31"/>
    <p:sldId id="736" r:id="rId32"/>
    <p:sldId id="514" r:id="rId33"/>
    <p:sldId id="297" r:id="rId34"/>
    <p:sldId id="299" r:id="rId35"/>
    <p:sldId id="737" r:id="rId36"/>
    <p:sldId id="300" r:id="rId37"/>
    <p:sldId id="703" r:id="rId38"/>
    <p:sldId id="738" r:id="rId39"/>
    <p:sldId id="739" r:id="rId40"/>
    <p:sldId id="710" r:id="rId41"/>
    <p:sldId id="529" r:id="rId42"/>
    <p:sldId id="711" r:id="rId43"/>
    <p:sldId id="740" r:id="rId44"/>
    <p:sldId id="597" r:id="rId45"/>
    <p:sldId id="701" r:id="rId46"/>
    <p:sldId id="490" r:id="rId47"/>
    <p:sldId id="704" r:id="rId48"/>
    <p:sldId id="491" r:id="rId49"/>
    <p:sldId id="536" r:id="rId50"/>
    <p:sldId id="542" r:id="rId51"/>
    <p:sldId id="599" r:id="rId52"/>
    <p:sldId id="497" r:id="rId53"/>
    <p:sldId id="741" r:id="rId54"/>
    <p:sldId id="534" r:id="rId55"/>
    <p:sldId id="602" r:id="rId56"/>
    <p:sldId id="500" r:id="rId57"/>
    <p:sldId id="615" r:id="rId58"/>
    <p:sldId id="742" r:id="rId59"/>
    <p:sldId id="545" r:id="rId60"/>
    <p:sldId id="546" r:id="rId61"/>
    <p:sldId id="547" r:id="rId62"/>
    <p:sldId id="686" r:id="rId63"/>
    <p:sldId id="687" r:id="rId64"/>
    <p:sldId id="745" r:id="rId65"/>
    <p:sldId id="688" r:id="rId66"/>
    <p:sldId id="563" r:id="rId67"/>
    <p:sldId id="564" r:id="rId68"/>
    <p:sldId id="746" r:id="rId69"/>
    <p:sldId id="565" r:id="rId70"/>
    <p:sldId id="713" r:id="rId71"/>
    <p:sldId id="517" r:id="rId72"/>
    <p:sldId id="518" r:id="rId73"/>
    <p:sldId id="521" r:id="rId74"/>
    <p:sldId id="523" r:id="rId75"/>
    <p:sldId id="524" r:id="rId76"/>
    <p:sldId id="705" r:id="rId77"/>
    <p:sldId id="453" r:id="rId78"/>
    <p:sldId id="664" r:id="rId79"/>
    <p:sldId id="718" r:id="rId80"/>
    <p:sldId id="719" r:id="rId81"/>
    <p:sldId id="717" r:id="rId82"/>
    <p:sldId id="658" r:id="rId83"/>
    <p:sldId id="752" r:id="rId84"/>
    <p:sldId id="754" r:id="rId85"/>
    <p:sldId id="763" r:id="rId86"/>
    <p:sldId id="753" r:id="rId87"/>
    <p:sldId id="695" r:id="rId88"/>
    <p:sldId id="693" r:id="rId89"/>
    <p:sldId id="769" r:id="rId90"/>
    <p:sldId id="720" r:id="rId91"/>
    <p:sldId id="592" r:id="rId92"/>
    <p:sldId id="772" r:id="rId93"/>
    <p:sldId id="489" r:id="rId94"/>
    <p:sldId id="773" r:id="rId95"/>
    <p:sldId id="771" r:id="rId96"/>
    <p:sldId id="770" r:id="rId97"/>
    <p:sldId id="774" r:id="rId98"/>
    <p:sldId id="727" r:id="rId99"/>
    <p:sldId id="722" r:id="rId100"/>
    <p:sldId id="725" r:id="rId101"/>
    <p:sldId id="726" r:id="rId102"/>
    <p:sldId id="728" r:id="rId103"/>
    <p:sldId id="707" r:id="rId104"/>
    <p:sldId id="416" r:id="rId105"/>
    <p:sldId id="419" r:id="rId106"/>
    <p:sldId id="420" r:id="rId107"/>
    <p:sldId id="421" r:id="rId108"/>
    <p:sldId id="714" r:id="rId109"/>
    <p:sldId id="715" r:id="rId110"/>
    <p:sldId id="716" r:id="rId111"/>
    <p:sldId id="264" r:id="rId112"/>
    <p:sldId id="776" r:id="rId113"/>
    <p:sldId id="666" r:id="rId114"/>
    <p:sldId id="467" r:id="rId115"/>
    <p:sldId id="724" r:id="rId116"/>
    <p:sldId id="764" r:id="rId117"/>
    <p:sldId id="766" r:id="rId118"/>
    <p:sldId id="492" r:id="rId119"/>
  </p:sldIdLst>
  <p:sldSz cx="9144000" cy="6858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48">
          <p15:clr>
            <a:srgbClr val="A4A3A4"/>
          </p15:clr>
        </p15:guide>
        <p15:guide id="2" pos="25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00FF"/>
    <a:srgbClr val="A624A9"/>
    <a:srgbClr val="003A69"/>
    <a:srgbClr val="003A00"/>
    <a:srgbClr val="E4E4E4"/>
    <a:srgbClr val="004884"/>
    <a:srgbClr val="2D79AA"/>
    <a:srgbClr val="003A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77" autoAdjust="0"/>
    <p:restoredTop sz="93843" autoAdjust="0"/>
  </p:normalViewPr>
  <p:slideViewPr>
    <p:cSldViewPr snapToGrid="0" snapToObjects="1" showGuides="1">
      <p:cViewPr varScale="1">
        <p:scale>
          <a:sx n="85" d="100"/>
          <a:sy n="85" d="100"/>
        </p:scale>
        <p:origin x="2152" y="176"/>
      </p:cViewPr>
      <p:guideLst>
        <p:guide orient="horz" pos="4148"/>
        <p:guide pos="25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04" d="100"/>
          <a:sy n="104" d="100"/>
        </p:scale>
        <p:origin x="-2312" y="-10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viewProps" Target="viewProps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24" Type="http://schemas.openxmlformats.org/officeDocument/2006/relationships/theme" Target="theme/theme1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44" Type="http://schemas.openxmlformats.org/officeDocument/2006/relationships/slide" Target="slides/slide43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notesMaster" Target="notesMasters/notesMaster1.xml"/><Relationship Id="rId125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image" Target="../media/image9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0.emf"/><Relationship Id="rId1" Type="http://schemas.openxmlformats.org/officeDocument/2006/relationships/image" Target="../media/image59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5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4.png"/><Relationship Id="rId1" Type="http://schemas.openxmlformats.org/officeDocument/2006/relationships/image" Target="../media/image113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8328BB-3E7D-1545-8629-739FE7FE78CD}" type="datetimeFigureOut">
              <a:rPr lang="it-IT" smtClean="0"/>
              <a:t>05/10/20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18625A-8487-0243-9438-3D7ABEA720F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1066779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B52F6F-5890-184D-BFAC-2DB3B24676C1}" type="datetimeFigureOut">
              <a:rPr lang="it-IT" smtClean="0"/>
              <a:t>05/10/20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A67DBE-D3BB-F74E-84C1-4CEDFE4037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367458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67DBE-D3BB-F74E-84C1-4CEDFE4037FA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305012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67DBE-D3BB-F74E-84C1-4CEDFE4037FA}" type="slidenum">
              <a:rPr lang="it-IT" smtClean="0"/>
              <a:t>103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810570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67DBE-D3BB-F74E-84C1-4CEDFE4037FA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32320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67DBE-D3BB-F74E-84C1-4CEDFE4037FA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773691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67DBE-D3BB-F74E-84C1-4CEDFE4037FA}" type="slidenum">
              <a:rPr lang="it-IT" smtClean="0"/>
              <a:t>37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440889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67DBE-D3BB-F74E-84C1-4CEDFE4037FA}" type="slidenum">
              <a:rPr lang="it-IT" smtClean="0"/>
              <a:t>40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990524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67DBE-D3BB-F74E-84C1-4CEDFE4037FA}" type="slidenum">
              <a:rPr lang="it-IT" smtClean="0"/>
              <a:t>42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761759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67DBE-D3BB-F74E-84C1-4CEDFE4037FA}" type="slidenum">
              <a:rPr lang="it-IT" smtClean="0"/>
              <a:t>47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414119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67DBE-D3BB-F74E-84C1-4CEDFE4037FA}" type="slidenum">
              <a:rPr lang="it-IT" smtClean="0"/>
              <a:t>76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611150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A67DBE-D3BB-F74E-84C1-4CEDFE4037FA}" type="slidenum">
              <a:rPr lang="it-IT" smtClean="0"/>
              <a:t>77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72444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inizia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ttangolo 11"/>
          <p:cNvSpPr/>
          <p:nvPr userDrawn="1"/>
        </p:nvSpPr>
        <p:spPr>
          <a:xfrm>
            <a:off x="872" y="1270000"/>
            <a:ext cx="9165896" cy="4205663"/>
          </a:xfrm>
          <a:prstGeom prst="rect">
            <a:avLst/>
          </a:prstGeom>
          <a:solidFill>
            <a:srgbClr val="003A6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Rettangolo 13"/>
          <p:cNvSpPr/>
          <p:nvPr userDrawn="1"/>
        </p:nvSpPr>
        <p:spPr>
          <a:xfrm>
            <a:off x="0" y="6390820"/>
            <a:ext cx="9165896" cy="486583"/>
          </a:xfrm>
          <a:prstGeom prst="rect">
            <a:avLst/>
          </a:prstGeom>
          <a:solidFill>
            <a:srgbClr val="2D79A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Rettangolo 20"/>
          <p:cNvSpPr/>
          <p:nvPr userDrawn="1"/>
        </p:nvSpPr>
        <p:spPr>
          <a:xfrm>
            <a:off x="872" y="5054747"/>
            <a:ext cx="9165896" cy="729223"/>
          </a:xfrm>
          <a:prstGeom prst="rect">
            <a:avLst/>
          </a:prstGeom>
          <a:solidFill>
            <a:srgbClr val="00488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ttangolo 6"/>
          <p:cNvSpPr/>
          <p:nvPr userDrawn="1"/>
        </p:nvSpPr>
        <p:spPr>
          <a:xfrm>
            <a:off x="0" y="1"/>
            <a:ext cx="9144000" cy="1270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Sottotitolo 2"/>
          <p:cNvSpPr>
            <a:spLocks noGrp="1"/>
          </p:cNvSpPr>
          <p:nvPr userDrawn="1">
            <p:ph type="subTitle" idx="1" hasCustomPrompt="1"/>
          </p:nvPr>
        </p:nvSpPr>
        <p:spPr>
          <a:xfrm>
            <a:off x="409575" y="2905781"/>
            <a:ext cx="8440819" cy="430887"/>
          </a:xfrm>
        </p:spPr>
        <p:txBody>
          <a:bodyPr wrap="square" lIns="0" tIns="0" bIns="0">
            <a:spAutoFit/>
          </a:bodyPr>
          <a:lstStyle>
            <a:lvl1pPr marL="0" indent="0" algn="l">
              <a:buNone/>
              <a:defRPr sz="2800" b="0" i="0" baseline="0">
                <a:ln>
                  <a:noFill/>
                </a:ln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/>
              <a:t>Sottotitolo della presentazione – </a:t>
            </a:r>
            <a:r>
              <a:rPr lang="it-IT" dirty="0" err="1"/>
              <a:t>Arial</a:t>
            </a:r>
            <a:r>
              <a:rPr lang="it-IT" dirty="0"/>
              <a:t> 30pt</a:t>
            </a:r>
          </a:p>
        </p:txBody>
      </p:sp>
      <p:sp>
        <p:nvSpPr>
          <p:cNvPr id="5" name="Segnaposto testo 4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409656" y="5149831"/>
            <a:ext cx="8440818" cy="369332"/>
          </a:xfrm>
        </p:spPr>
        <p:txBody>
          <a:bodyPr wrap="square" lIns="0">
            <a:spAutoFit/>
          </a:bodyPr>
          <a:lstStyle>
            <a:lvl1pPr marL="0" indent="0" algn="l">
              <a:spcBef>
                <a:spcPts val="0"/>
              </a:spcBef>
              <a:buNone/>
              <a:defRPr sz="1800" b="1" i="0" baseline="0">
                <a:solidFill>
                  <a:schemeClr val="bg1"/>
                </a:solidFill>
                <a:latin typeface="+mj-lt"/>
              </a:defRPr>
            </a:lvl1pPr>
            <a:lvl2pPr algn="l">
              <a:spcBef>
                <a:spcPts val="0"/>
              </a:spcBef>
              <a:defRPr sz="1800" b="1" i="0" baseline="0">
                <a:solidFill>
                  <a:schemeClr val="bg1"/>
                </a:solidFill>
                <a:latin typeface="+mj-lt"/>
              </a:defRPr>
            </a:lvl2pPr>
            <a:lvl3pPr algn="l">
              <a:spcBef>
                <a:spcPts val="0"/>
              </a:spcBef>
              <a:defRPr sz="1800" b="1" i="0" baseline="0">
                <a:solidFill>
                  <a:schemeClr val="bg1"/>
                </a:solidFill>
                <a:latin typeface="+mj-lt"/>
              </a:defRPr>
            </a:lvl3pPr>
            <a:lvl4pPr algn="l">
              <a:spcBef>
                <a:spcPts val="0"/>
              </a:spcBef>
              <a:defRPr sz="1800" b="1" i="0" baseline="0">
                <a:solidFill>
                  <a:schemeClr val="bg1"/>
                </a:solidFill>
                <a:latin typeface="+mj-lt"/>
              </a:defRPr>
            </a:lvl4pPr>
            <a:lvl5pPr algn="l">
              <a:spcBef>
                <a:spcPts val="0"/>
              </a:spcBef>
              <a:defRPr sz="1800" b="1" i="0" baseline="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it-IT" dirty="0"/>
              <a:t>Autore Dipartimento/Unità – </a:t>
            </a:r>
            <a:r>
              <a:rPr lang="it-IT" dirty="0" err="1"/>
              <a:t>Arial</a:t>
            </a:r>
            <a:r>
              <a:rPr lang="it-IT" dirty="0"/>
              <a:t> 18 </a:t>
            </a:r>
            <a:r>
              <a:rPr lang="it-IT" dirty="0" err="1"/>
              <a:t>pt</a:t>
            </a:r>
            <a:endParaRPr lang="it-IT" dirty="0"/>
          </a:p>
        </p:txBody>
      </p:sp>
      <p:sp>
        <p:nvSpPr>
          <p:cNvPr id="9" name="Titolo 8"/>
          <p:cNvSpPr>
            <a:spLocks noGrp="1"/>
          </p:cNvSpPr>
          <p:nvPr userDrawn="1">
            <p:ph type="title" hasCustomPrompt="1"/>
          </p:nvPr>
        </p:nvSpPr>
        <p:spPr>
          <a:xfrm>
            <a:off x="409575" y="1982187"/>
            <a:ext cx="8440819" cy="492443"/>
          </a:xfrm>
        </p:spPr>
        <p:txBody>
          <a:bodyPr lIns="0"/>
          <a:lstStyle>
            <a:lvl1pPr>
              <a:defRPr sz="3200" baseline="0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r>
              <a:rPr lang="it-IT" dirty="0"/>
              <a:t>Titolo della presentazione – </a:t>
            </a:r>
            <a:r>
              <a:rPr lang="it-IT" dirty="0" err="1"/>
              <a:t>Arial</a:t>
            </a:r>
            <a:r>
              <a:rPr lang="it-IT" dirty="0"/>
              <a:t> 30pt</a:t>
            </a:r>
          </a:p>
        </p:txBody>
      </p:sp>
      <p:pic>
        <p:nvPicPr>
          <p:cNvPr id="2" name="Immagine 1" descr="BANNE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805959"/>
            <a:ext cx="9144000" cy="584861"/>
          </a:xfrm>
          <a:prstGeom prst="rect">
            <a:avLst/>
          </a:prstGeom>
        </p:spPr>
      </p:pic>
      <p:sp>
        <p:nvSpPr>
          <p:cNvPr id="10" name="Segnaposto testo 9"/>
          <p:cNvSpPr>
            <a:spLocks noGrp="1"/>
          </p:cNvSpPr>
          <p:nvPr>
            <p:ph type="body" sz="quarter" idx="11" hasCustomPrompt="1"/>
          </p:nvPr>
        </p:nvSpPr>
        <p:spPr>
          <a:xfrm>
            <a:off x="409656" y="4214797"/>
            <a:ext cx="8440738" cy="400110"/>
          </a:xfrm>
        </p:spPr>
        <p:txBody>
          <a:bodyPr lIns="0" anchor="t" anchorCtr="0">
            <a:spAutoFit/>
          </a:bodyPr>
          <a:lstStyle>
            <a:lvl1pPr marL="0" indent="0">
              <a:buNone/>
              <a:defRPr sz="2000" i="1" baseline="0">
                <a:solidFill>
                  <a:schemeClr val="bg1"/>
                </a:solidFill>
              </a:defRPr>
            </a:lvl1pPr>
            <a:lvl2pPr>
              <a:defRPr sz="1800" i="1">
                <a:solidFill>
                  <a:schemeClr val="bg1"/>
                </a:solidFill>
              </a:defRPr>
            </a:lvl2pPr>
            <a:lvl3pPr>
              <a:defRPr sz="1800" i="1">
                <a:solidFill>
                  <a:schemeClr val="bg1"/>
                </a:solidFill>
              </a:defRPr>
            </a:lvl3pPr>
            <a:lvl4pPr>
              <a:defRPr sz="1800" i="1">
                <a:solidFill>
                  <a:schemeClr val="bg1"/>
                </a:solidFill>
              </a:defRPr>
            </a:lvl4pPr>
            <a:lvl5pPr>
              <a:defRPr sz="1800" i="1">
                <a:solidFill>
                  <a:schemeClr val="bg1"/>
                </a:solidFill>
              </a:defRPr>
            </a:lvl5pPr>
          </a:lstStyle>
          <a:p>
            <a:pPr lvl="0"/>
            <a:r>
              <a:rPr lang="it-IT" dirty="0"/>
              <a:t>Luogo e data – </a:t>
            </a:r>
            <a:r>
              <a:rPr lang="it-IT" dirty="0" err="1"/>
              <a:t>Arial</a:t>
            </a:r>
            <a:r>
              <a:rPr lang="it-IT" dirty="0"/>
              <a:t> 20pt </a:t>
            </a:r>
          </a:p>
        </p:txBody>
      </p:sp>
      <p:pic>
        <p:nvPicPr>
          <p:cNvPr id="4" name="Picture 3" descr="LogoENEAcompletoENG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938" y="276302"/>
            <a:ext cx="2499360" cy="792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9710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7C199-0D0D-7840-A88D-785280B31CF7}" type="slidenum">
              <a:rPr lang="it-IT" smtClean="0"/>
              <a:t>‹N›</a:t>
            </a:fld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11" hasCustomPrompt="1"/>
          </p:nvPr>
        </p:nvSpPr>
        <p:spPr>
          <a:xfrm>
            <a:off x="413414" y="1071248"/>
            <a:ext cx="8228898" cy="1877437"/>
          </a:xfrm>
        </p:spPr>
        <p:txBody>
          <a:bodyPr/>
          <a:lstStyle/>
          <a:p>
            <a:pPr lvl="0"/>
            <a:r>
              <a:rPr lang="it-IT" dirty="0" err="1"/>
              <a:t>Lorem</a:t>
            </a:r>
            <a:r>
              <a:rPr lang="it-IT" dirty="0"/>
              <a:t> </a:t>
            </a:r>
            <a:r>
              <a:rPr lang="it-IT" dirty="0" err="1"/>
              <a:t>ipsum</a:t>
            </a:r>
            <a:r>
              <a:rPr lang="it-IT" dirty="0"/>
              <a:t> </a:t>
            </a:r>
            <a:r>
              <a:rPr lang="it-IT" dirty="0" err="1"/>
              <a:t>dolor</a:t>
            </a:r>
            <a:r>
              <a:rPr lang="it-IT" dirty="0"/>
              <a:t> sic </a:t>
            </a:r>
            <a:r>
              <a:rPr lang="it-IT" dirty="0" err="1"/>
              <a:t>amet</a:t>
            </a:r>
            <a:endParaRPr lang="it-IT" dirty="0"/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6" name="Titolo 5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it-IT" dirty="0"/>
              <a:t>Titolo</a:t>
            </a:r>
          </a:p>
        </p:txBody>
      </p:sp>
    </p:spTree>
    <p:extLst>
      <p:ext uri="{BB962C8B-B14F-4D97-AF65-F5344CB8AC3E}">
        <p14:creationId xmlns:p14="http://schemas.microsoft.com/office/powerpoint/2010/main" val="4130617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 userDrawn="1"/>
        </p:nvSpPr>
        <p:spPr>
          <a:xfrm>
            <a:off x="0" y="1"/>
            <a:ext cx="9144000" cy="1051075"/>
          </a:xfrm>
          <a:prstGeom prst="rect">
            <a:avLst/>
          </a:prstGeom>
          <a:solidFill>
            <a:srgbClr val="003A6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413414" y="303802"/>
            <a:ext cx="8229600" cy="400110"/>
          </a:xfrm>
        </p:spPr>
        <p:txBody>
          <a:bodyPr/>
          <a:lstStyle>
            <a:lvl1pPr>
              <a:defRPr sz="2600">
                <a:solidFill>
                  <a:srgbClr val="FFFFFF"/>
                </a:solidFill>
              </a:defRPr>
            </a:lvl1pPr>
          </a:lstStyle>
          <a:p>
            <a:r>
              <a:rPr lang="it-IT" dirty="0"/>
              <a:t>Titolo della slide – </a:t>
            </a:r>
            <a:r>
              <a:rPr lang="it-IT" dirty="0" err="1"/>
              <a:t>Arial</a:t>
            </a:r>
            <a:r>
              <a:rPr lang="it-IT" dirty="0"/>
              <a:t> 26pt </a:t>
            </a:r>
          </a:p>
        </p:txBody>
      </p:sp>
      <p:sp>
        <p:nvSpPr>
          <p:cNvPr id="15" name="Segnaposto testo 14"/>
          <p:cNvSpPr>
            <a:spLocks noGrp="1"/>
          </p:cNvSpPr>
          <p:nvPr>
            <p:ph type="body" sz="quarter" idx="13" hasCustomPrompt="1"/>
          </p:nvPr>
        </p:nvSpPr>
        <p:spPr>
          <a:xfrm>
            <a:off x="413414" y="1253067"/>
            <a:ext cx="8229600" cy="400110"/>
          </a:xfrm>
        </p:spPr>
        <p:txBody>
          <a:bodyPr>
            <a:spAutoFit/>
          </a:bodyPr>
          <a:lstStyle>
            <a:lvl1pPr marL="0" indent="0">
              <a:buNone/>
              <a:defRPr sz="2000" b="1" baseline="0">
                <a:solidFill>
                  <a:srgbClr val="7F7F7F"/>
                </a:solidFill>
              </a:defRPr>
            </a:lvl1pPr>
            <a:lvl2pPr>
              <a:defRPr sz="2000" b="1">
                <a:solidFill>
                  <a:srgbClr val="7F7F7F"/>
                </a:solidFill>
              </a:defRPr>
            </a:lvl2pPr>
            <a:lvl3pPr>
              <a:defRPr sz="2000" b="1">
                <a:solidFill>
                  <a:srgbClr val="7F7F7F"/>
                </a:solidFill>
              </a:defRPr>
            </a:lvl3pPr>
            <a:lvl4pPr>
              <a:defRPr sz="2000" b="1">
                <a:solidFill>
                  <a:srgbClr val="7F7F7F"/>
                </a:solidFill>
              </a:defRPr>
            </a:lvl4pPr>
            <a:lvl5pPr>
              <a:defRPr sz="2000" b="1">
                <a:solidFill>
                  <a:srgbClr val="7F7F7F"/>
                </a:solidFill>
              </a:defRPr>
            </a:lvl5pPr>
          </a:lstStyle>
          <a:p>
            <a:pPr lvl="0"/>
            <a:r>
              <a:rPr lang="it-IT" dirty="0"/>
              <a:t>Titolo di secondo livello 20pt </a:t>
            </a:r>
            <a:r>
              <a:rPr lang="it-IT" dirty="0" err="1"/>
              <a:t>Arial</a:t>
            </a:r>
            <a:r>
              <a:rPr lang="it-IT" dirty="0"/>
              <a:t> </a:t>
            </a:r>
            <a:r>
              <a:rPr lang="it-IT" dirty="0" err="1"/>
              <a:t>bold</a:t>
            </a:r>
            <a:endParaRPr lang="it-IT" dirty="0"/>
          </a:p>
        </p:txBody>
      </p:sp>
      <p:sp>
        <p:nvSpPr>
          <p:cNvPr id="17" name="Segnaposto testo 16"/>
          <p:cNvSpPr>
            <a:spLocks noGrp="1"/>
          </p:cNvSpPr>
          <p:nvPr>
            <p:ph type="body" sz="quarter" idx="14" hasCustomPrompt="1"/>
          </p:nvPr>
        </p:nvSpPr>
        <p:spPr>
          <a:xfrm>
            <a:off x="413414" y="2017397"/>
            <a:ext cx="8229599" cy="769441"/>
          </a:xfrm>
        </p:spPr>
        <p:txBody>
          <a:bodyPr wrap="square">
            <a:spAutoFit/>
          </a:bodyPr>
          <a:lstStyle>
            <a:lvl1pPr marL="457200" indent="-457200">
              <a:buFont typeface="+mj-lt"/>
              <a:buAutoNum type="arabicPeriod"/>
              <a:defRPr sz="2000" baseline="0"/>
            </a:lvl1pPr>
            <a:lvl2pPr marL="457200" indent="0">
              <a:buNone/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it-IT" dirty="0"/>
              <a:t>Corpo del testo 20pt </a:t>
            </a:r>
            <a:r>
              <a:rPr lang="it-IT" dirty="0" err="1"/>
              <a:t>Arial</a:t>
            </a:r>
            <a:r>
              <a:rPr lang="it-IT" dirty="0"/>
              <a:t> regular</a:t>
            </a:r>
          </a:p>
          <a:p>
            <a:pPr lvl="0"/>
            <a:r>
              <a:rPr lang="it-IT" dirty="0" err="1"/>
              <a:t>Lorem</a:t>
            </a:r>
            <a:r>
              <a:rPr lang="it-IT" dirty="0"/>
              <a:t> </a:t>
            </a:r>
            <a:r>
              <a:rPr lang="it-IT" dirty="0" err="1"/>
              <a:t>ipsum</a:t>
            </a:r>
            <a:r>
              <a:rPr lang="it-IT" dirty="0"/>
              <a:t> </a:t>
            </a:r>
            <a:r>
              <a:rPr lang="it-IT" dirty="0" err="1"/>
              <a:t>dolor</a:t>
            </a:r>
            <a:r>
              <a:rPr lang="it-IT" dirty="0"/>
              <a:t> sic </a:t>
            </a:r>
            <a:r>
              <a:rPr lang="it-IT" dirty="0" err="1"/>
              <a:t>amet</a:t>
            </a:r>
            <a:endParaRPr lang="it-IT" dirty="0"/>
          </a:p>
        </p:txBody>
      </p:sp>
      <p:sp>
        <p:nvSpPr>
          <p:cNvPr id="19" name="Segnaposto testo 18"/>
          <p:cNvSpPr>
            <a:spLocks noGrp="1"/>
          </p:cNvSpPr>
          <p:nvPr>
            <p:ph type="body" sz="quarter" idx="15" hasCustomPrompt="1"/>
          </p:nvPr>
        </p:nvSpPr>
        <p:spPr>
          <a:xfrm>
            <a:off x="413414" y="3409088"/>
            <a:ext cx="8229599" cy="929485"/>
          </a:xfrm>
        </p:spPr>
        <p:txBody>
          <a:bodyPr wrap="square">
            <a:spAutoFit/>
          </a:bodyPr>
          <a:lstStyle>
            <a:lvl1pPr>
              <a:defRPr sz="1600" baseline="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it-IT" dirty="0"/>
              <a:t>Lista 16pt </a:t>
            </a:r>
            <a:r>
              <a:rPr lang="it-IT" dirty="0" err="1"/>
              <a:t>Arial</a:t>
            </a:r>
            <a:r>
              <a:rPr lang="it-IT" dirty="0"/>
              <a:t> regular</a:t>
            </a:r>
          </a:p>
          <a:p>
            <a:pPr lvl="0"/>
            <a:r>
              <a:rPr lang="it-IT" dirty="0" err="1"/>
              <a:t>Lorem</a:t>
            </a:r>
            <a:r>
              <a:rPr lang="it-IT" dirty="0"/>
              <a:t> </a:t>
            </a:r>
            <a:r>
              <a:rPr lang="it-IT" dirty="0" err="1"/>
              <a:t>ipsum</a:t>
            </a:r>
            <a:endParaRPr lang="it-IT" dirty="0"/>
          </a:p>
          <a:p>
            <a:pPr lvl="0"/>
            <a:r>
              <a:rPr lang="it-IT" dirty="0" err="1"/>
              <a:t>Lorem</a:t>
            </a:r>
            <a:r>
              <a:rPr lang="it-IT" dirty="0"/>
              <a:t> </a:t>
            </a:r>
            <a:r>
              <a:rPr lang="it-IT" dirty="0" err="1"/>
              <a:t>ipusm</a:t>
            </a:r>
            <a:endParaRPr lang="it-IT" dirty="0"/>
          </a:p>
        </p:txBody>
      </p:sp>
      <p:sp>
        <p:nvSpPr>
          <p:cNvPr id="10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026488" y="6223993"/>
            <a:ext cx="6165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C7C199-0D0D-7840-A88D-785280B31CF7}" type="slidenum">
              <a:rPr lang="it-IT" smtClean="0"/>
              <a:t>‹N›</a:t>
            </a:fld>
            <a:endParaRPr lang="it-IT"/>
          </a:p>
        </p:txBody>
      </p:sp>
      <p:sp>
        <p:nvSpPr>
          <p:cNvPr id="11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461653" y="6223993"/>
            <a:ext cx="64816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L. </a:t>
            </a:r>
            <a:r>
              <a:rPr lang="en-US" dirty="0" err="1"/>
              <a:t>Muzzi</a:t>
            </a:r>
            <a:r>
              <a:rPr lang="en-US" dirty="0"/>
              <a:t> - </a:t>
            </a:r>
            <a:r>
              <a:rPr lang="en-US" dirty="0" err="1"/>
              <a:t>EASISchool</a:t>
            </a:r>
            <a:r>
              <a:rPr lang="en-US" dirty="0"/>
              <a:t> 3 - 6 October 2020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409560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 userDrawn="1"/>
        </p:nvSpPr>
        <p:spPr>
          <a:xfrm>
            <a:off x="0" y="1"/>
            <a:ext cx="9144000" cy="1051075"/>
          </a:xfrm>
          <a:prstGeom prst="rect">
            <a:avLst/>
          </a:prstGeom>
          <a:solidFill>
            <a:srgbClr val="003A6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413414" y="303802"/>
            <a:ext cx="8229600" cy="40011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it-IT" dirty="0"/>
              <a:t>Titolo della slide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 hasCustomPrompt="1"/>
          </p:nvPr>
        </p:nvSpPr>
        <p:spPr>
          <a:xfrm>
            <a:off x="457200" y="1600201"/>
            <a:ext cx="8229600" cy="400110"/>
          </a:xfrm>
        </p:spPr>
        <p:txBody>
          <a:bodyPr>
            <a:spAutoFit/>
          </a:bodyPr>
          <a:lstStyle>
            <a:lvl1pPr marL="0" indent="0">
              <a:buNone/>
              <a:defRPr sz="2000" baseline="0"/>
            </a:lvl1pPr>
          </a:lstStyle>
          <a:p>
            <a:pPr lvl="0"/>
            <a:r>
              <a:rPr lang="it-IT" dirty="0"/>
              <a:t>Testo</a:t>
            </a:r>
          </a:p>
        </p:txBody>
      </p:sp>
      <p:sp>
        <p:nvSpPr>
          <p:cNvPr id="5" name="Segnaposto tabella 4"/>
          <p:cNvSpPr>
            <a:spLocks noGrp="1"/>
          </p:cNvSpPr>
          <p:nvPr>
            <p:ph type="tbl" sz="quarter" idx="13" hasCustomPrompt="1"/>
          </p:nvPr>
        </p:nvSpPr>
        <p:spPr>
          <a:xfrm>
            <a:off x="457200" y="2495552"/>
            <a:ext cx="8185150" cy="3255433"/>
          </a:xfrm>
        </p:spPr>
        <p:txBody>
          <a:bodyPr>
            <a:normAutofit/>
          </a:bodyPr>
          <a:lstStyle>
            <a:lvl1pPr marL="0" indent="0">
              <a:buNone/>
              <a:defRPr sz="1800" baseline="0"/>
            </a:lvl1pPr>
          </a:lstStyle>
          <a:p>
            <a:r>
              <a:rPr lang="it-IT" dirty="0"/>
              <a:t>Cliccare sull’icona per inserire la tabella</a:t>
            </a:r>
          </a:p>
        </p:txBody>
      </p:sp>
      <p:sp>
        <p:nvSpPr>
          <p:cNvPr id="8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026488" y="6223993"/>
            <a:ext cx="6165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C7C199-0D0D-7840-A88D-785280B31CF7}" type="slidenum">
              <a:rPr lang="it-IT" smtClean="0"/>
              <a:t>‹N›</a:t>
            </a:fld>
            <a:endParaRPr lang="it-IT"/>
          </a:p>
        </p:txBody>
      </p:sp>
      <p:sp>
        <p:nvSpPr>
          <p:cNvPr id="10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461653" y="6223993"/>
            <a:ext cx="64816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L. </a:t>
            </a:r>
            <a:r>
              <a:rPr lang="en-US" dirty="0" err="1"/>
              <a:t>Muzzi</a:t>
            </a:r>
            <a:r>
              <a:rPr lang="en-US" dirty="0"/>
              <a:t> - </a:t>
            </a:r>
            <a:r>
              <a:rPr lang="en-US" dirty="0" err="1"/>
              <a:t>EASISchool</a:t>
            </a:r>
            <a:r>
              <a:rPr lang="en-US" dirty="0"/>
              <a:t> 3 - 6 October 2020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487439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ttangolo 11"/>
          <p:cNvSpPr/>
          <p:nvPr userDrawn="1"/>
        </p:nvSpPr>
        <p:spPr>
          <a:xfrm>
            <a:off x="0" y="1"/>
            <a:ext cx="9144000" cy="1051075"/>
          </a:xfrm>
          <a:prstGeom prst="rect">
            <a:avLst/>
          </a:prstGeom>
          <a:solidFill>
            <a:srgbClr val="003A6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413414" y="246084"/>
            <a:ext cx="8229600" cy="40011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it-IT" dirty="0"/>
              <a:t>Titolo della slide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 hasCustomPrompt="1"/>
          </p:nvPr>
        </p:nvSpPr>
        <p:spPr>
          <a:xfrm>
            <a:off x="457200" y="1535113"/>
            <a:ext cx="4040188" cy="639763"/>
          </a:xfrm>
          <a:solidFill>
            <a:srgbClr val="004884"/>
          </a:solidFill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dirty="0"/>
              <a:t>Titolo box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ln>
            <a:solidFill>
              <a:srgbClr val="E4E4E4"/>
            </a:solidFill>
          </a:ln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it-IT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9" y="1535113"/>
            <a:ext cx="4041775" cy="639763"/>
          </a:xfrm>
          <a:solidFill>
            <a:srgbClr val="004884"/>
          </a:solidFill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rgbClr val="FFFFF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dirty="0"/>
              <a:t>Titolo box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  <a:ln>
            <a:solidFill>
              <a:srgbClr val="E4E4E4"/>
            </a:solidFill>
          </a:ln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</a:p>
        </p:txBody>
      </p:sp>
      <p:sp>
        <p:nvSpPr>
          <p:cNvPr id="10" name="Segnaposto numero diapositiva 5"/>
          <p:cNvSpPr>
            <a:spLocks noGrp="1"/>
          </p:cNvSpPr>
          <p:nvPr>
            <p:ph type="sldNum" sz="quarter" idx="10"/>
          </p:nvPr>
        </p:nvSpPr>
        <p:spPr>
          <a:xfrm>
            <a:off x="8026488" y="6223993"/>
            <a:ext cx="6165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C7C199-0D0D-7840-A88D-785280B31CF7}" type="slidenum">
              <a:rPr lang="it-IT" smtClean="0"/>
              <a:t>‹N›</a:t>
            </a:fld>
            <a:endParaRPr lang="it-IT"/>
          </a:p>
        </p:txBody>
      </p:sp>
      <p:sp>
        <p:nvSpPr>
          <p:cNvPr id="11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1461653" y="6223993"/>
            <a:ext cx="64816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L. </a:t>
            </a:r>
            <a:r>
              <a:rPr lang="en-US" dirty="0" err="1"/>
              <a:t>Muzzi</a:t>
            </a:r>
            <a:r>
              <a:rPr lang="en-US" dirty="0"/>
              <a:t> - </a:t>
            </a:r>
            <a:r>
              <a:rPr lang="en-US" dirty="0" err="1"/>
              <a:t>EASISchool</a:t>
            </a:r>
            <a:r>
              <a:rPr lang="en-US" dirty="0"/>
              <a:t> 3 - 6 October 2020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83655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itolo a sinistra testo a dest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/>
          <p:cNvSpPr/>
          <p:nvPr userDrawn="1"/>
        </p:nvSpPr>
        <p:spPr>
          <a:xfrm>
            <a:off x="457204" y="273051"/>
            <a:ext cx="3008313" cy="5853112"/>
          </a:xfrm>
          <a:prstGeom prst="rect">
            <a:avLst/>
          </a:prstGeom>
          <a:solidFill>
            <a:srgbClr val="003A6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457204" y="1127325"/>
            <a:ext cx="3008313" cy="307777"/>
          </a:xfrm>
        </p:spPr>
        <p:txBody>
          <a:bodyPr anchor="b"/>
          <a:lstStyle>
            <a:lvl1pPr algn="l">
              <a:defRPr sz="2000" b="1">
                <a:solidFill>
                  <a:srgbClr val="FFFFFF"/>
                </a:solidFill>
              </a:defRPr>
            </a:lvl1pPr>
          </a:lstStyle>
          <a:p>
            <a:r>
              <a:rPr lang="it-IT" dirty="0"/>
              <a:t>Titolo della slide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 hasCustomPrompt="1"/>
          </p:nvPr>
        </p:nvSpPr>
        <p:spPr>
          <a:xfrm>
            <a:off x="3575050" y="273053"/>
            <a:ext cx="5111750" cy="585311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dirty="0"/>
              <a:t>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 hasCustomPrompt="1"/>
          </p:nvPr>
        </p:nvSpPr>
        <p:spPr>
          <a:xfrm>
            <a:off x="457204" y="1435103"/>
            <a:ext cx="3008313" cy="338554"/>
          </a:xfrm>
        </p:spPr>
        <p:txBody>
          <a:bodyPr/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dirty="0"/>
              <a:t>Testo descrittivo</a:t>
            </a:r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026488" y="6223993"/>
            <a:ext cx="6165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C7C199-0D0D-7840-A88D-785280B31CF7}" type="slidenum">
              <a:rPr lang="it-IT" smtClean="0"/>
              <a:t>‹N›</a:t>
            </a:fld>
            <a:endParaRPr lang="it-IT"/>
          </a:p>
        </p:txBody>
      </p:sp>
      <p:sp>
        <p:nvSpPr>
          <p:cNvPr id="10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461653" y="6223993"/>
            <a:ext cx="64816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L. </a:t>
            </a:r>
            <a:r>
              <a:rPr lang="en-US" dirty="0" err="1"/>
              <a:t>Muzzi</a:t>
            </a:r>
            <a:r>
              <a:rPr lang="en-US" dirty="0"/>
              <a:t> - </a:t>
            </a:r>
            <a:r>
              <a:rPr lang="en-US" dirty="0" err="1"/>
              <a:t>EASISchool</a:t>
            </a:r>
            <a:r>
              <a:rPr lang="en-US" dirty="0"/>
              <a:t> 3 - 6 October 2020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48565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magine a sinist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7"/>
          <p:cNvSpPr/>
          <p:nvPr userDrawn="1"/>
        </p:nvSpPr>
        <p:spPr>
          <a:xfrm>
            <a:off x="0" y="2"/>
            <a:ext cx="9144000" cy="6223991"/>
          </a:xfrm>
          <a:prstGeom prst="rect">
            <a:avLst/>
          </a:prstGeom>
          <a:solidFill>
            <a:srgbClr val="003A6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Segnaposto immagine 5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2"/>
            <a:ext cx="3465515" cy="6223991"/>
          </a:xfrm>
          <a:ln w="1270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</a:lstStyle>
          <a:p>
            <a:r>
              <a:rPr lang="it-IT" dirty="0"/>
              <a:t>Cliccare sull’icona per inserire l’immagine (non utilizzare copia/incolla)</a:t>
            </a:r>
            <a:br>
              <a:rPr lang="it-IT" dirty="0"/>
            </a:br>
            <a:r>
              <a:rPr lang="it-IT" dirty="0"/>
              <a:t>Dimensioni immagine: </a:t>
            </a:r>
            <a:br>
              <a:rPr lang="it-IT" dirty="0"/>
            </a:br>
            <a:r>
              <a:rPr lang="it-IT" dirty="0"/>
              <a:t>Risoluzione a 160dpi</a:t>
            </a:r>
            <a:br>
              <a:rPr lang="it-IT" dirty="0"/>
            </a:br>
            <a:r>
              <a:rPr lang="it-IT" dirty="0"/>
              <a:t>8,57 cm (540px) per 14,29cm (900px)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 hasCustomPrompt="1"/>
          </p:nvPr>
        </p:nvSpPr>
        <p:spPr>
          <a:xfrm>
            <a:off x="3575050" y="1072976"/>
            <a:ext cx="5111750" cy="1877437"/>
          </a:xfrm>
        </p:spPr>
        <p:txBody>
          <a:bodyPr>
            <a:sp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dirty="0"/>
              <a:t>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11" name="Titolo 10"/>
          <p:cNvSpPr>
            <a:spLocks noGrp="1"/>
          </p:cNvSpPr>
          <p:nvPr>
            <p:ph type="title" hasCustomPrompt="1"/>
          </p:nvPr>
        </p:nvSpPr>
        <p:spPr>
          <a:xfrm>
            <a:off x="3575050" y="281904"/>
            <a:ext cx="5067964" cy="40011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it-IT" dirty="0"/>
              <a:t>Titolo della slide</a:t>
            </a:r>
          </a:p>
        </p:txBody>
      </p:sp>
      <p:sp>
        <p:nvSpPr>
          <p:cNvPr id="10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026488" y="6223993"/>
            <a:ext cx="6165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C7C199-0D0D-7840-A88D-785280B31CF7}" type="slidenum">
              <a:rPr lang="it-IT" smtClean="0"/>
              <a:t>‹N›</a:t>
            </a:fld>
            <a:endParaRPr lang="it-IT"/>
          </a:p>
        </p:txBody>
      </p:sp>
      <p:sp>
        <p:nvSpPr>
          <p:cNvPr id="12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461653" y="6223993"/>
            <a:ext cx="64816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L. </a:t>
            </a:r>
            <a:r>
              <a:rPr lang="en-US" dirty="0" err="1"/>
              <a:t>Muzzi</a:t>
            </a:r>
            <a:r>
              <a:rPr lang="en-US" dirty="0"/>
              <a:t> - </a:t>
            </a:r>
            <a:r>
              <a:rPr lang="en-US" dirty="0" err="1"/>
              <a:t>EASISchool</a:t>
            </a:r>
            <a:r>
              <a:rPr lang="en-US" dirty="0"/>
              <a:t> 3 - 6 October 2020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15791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/>
          <p:cNvSpPr/>
          <p:nvPr userDrawn="1"/>
        </p:nvSpPr>
        <p:spPr>
          <a:xfrm>
            <a:off x="0" y="2"/>
            <a:ext cx="9144000" cy="6223991"/>
          </a:xfrm>
          <a:prstGeom prst="rect">
            <a:avLst/>
          </a:prstGeom>
          <a:solidFill>
            <a:srgbClr val="003A6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1042815" y="4920514"/>
            <a:ext cx="7072564" cy="448188"/>
          </a:xfrm>
        </p:spPr>
        <p:txBody>
          <a:bodyPr anchor="b"/>
          <a:lstStyle>
            <a:lvl1pPr algn="l">
              <a:defRPr sz="2000" b="1">
                <a:solidFill>
                  <a:srgbClr val="FFFFFF"/>
                </a:solidFill>
              </a:defRPr>
            </a:lvl1pPr>
          </a:lstStyle>
          <a:p>
            <a:r>
              <a:rPr lang="it-IT" dirty="0"/>
              <a:t>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 hasCustomPrompt="1"/>
          </p:nvPr>
        </p:nvSpPr>
        <p:spPr>
          <a:xfrm>
            <a:off x="1042815" y="612775"/>
            <a:ext cx="7072564" cy="4208732"/>
          </a:xfrm>
          <a:ln w="254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1800" baseline="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dirty="0"/>
              <a:t>Cliccare sull’icona per inserire l’immagine (non utilizzare copia/incolla)</a:t>
            </a:r>
            <a:br>
              <a:rPr lang="it-IT" dirty="0"/>
            </a:br>
            <a:r>
              <a:rPr lang="it-IT" dirty="0"/>
              <a:t>Dimensioni immagine: </a:t>
            </a:r>
            <a:br>
              <a:rPr lang="it-IT" dirty="0"/>
            </a:br>
            <a:r>
              <a:rPr lang="it-IT" dirty="0"/>
              <a:t>Risoluzione a 160dpi</a:t>
            </a:r>
            <a:br>
              <a:rPr lang="it-IT" dirty="0"/>
            </a:br>
            <a:r>
              <a:rPr lang="it-IT" dirty="0"/>
              <a:t>25,4 cm (1600px) per 14,29cm (900px)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 hasCustomPrompt="1"/>
          </p:nvPr>
        </p:nvSpPr>
        <p:spPr>
          <a:xfrm>
            <a:off x="1042815" y="5490643"/>
            <a:ext cx="7072564" cy="307777"/>
          </a:xfrm>
        </p:spPr>
        <p:txBody>
          <a:bodyPr wrap="square">
            <a:spAutoFit/>
          </a:bodyPr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dirty="0"/>
              <a:t>Testo descrittivo</a:t>
            </a:r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026488" y="6223993"/>
            <a:ext cx="6165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C7C199-0D0D-7840-A88D-785280B31CF7}" type="slidenum">
              <a:rPr lang="it-IT" smtClean="0"/>
              <a:t>‹N›</a:t>
            </a:fld>
            <a:endParaRPr lang="it-IT"/>
          </a:p>
        </p:txBody>
      </p:sp>
      <p:sp>
        <p:nvSpPr>
          <p:cNvPr id="10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461653" y="6223993"/>
            <a:ext cx="64816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L. </a:t>
            </a:r>
            <a:r>
              <a:rPr lang="en-US" dirty="0" err="1"/>
              <a:t>Muzzi</a:t>
            </a:r>
            <a:r>
              <a:rPr lang="en-US" dirty="0"/>
              <a:t> - </a:t>
            </a:r>
            <a:r>
              <a:rPr lang="en-US" dirty="0" err="1"/>
              <a:t>EASISchool</a:t>
            </a:r>
            <a:r>
              <a:rPr lang="en-US" dirty="0"/>
              <a:t> 3 - 6 October 2020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44545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magine testo sfondo scu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immagine 4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-1"/>
            <a:ext cx="9144000" cy="6029465"/>
          </a:xfrm>
        </p:spPr>
        <p:txBody>
          <a:bodyPr/>
          <a:lstStyle>
            <a:lvl1pPr marL="0" indent="0">
              <a:buNone/>
              <a:defRPr sz="1800"/>
            </a:lvl1pPr>
          </a:lstStyle>
          <a:p>
            <a:r>
              <a:rPr lang="it-IT" dirty="0"/>
              <a:t>Immagine a tutto schermo con box per testo bianco su sfondo scuro</a:t>
            </a:r>
            <a:br>
              <a:rPr lang="it-IT" dirty="0"/>
            </a:br>
            <a:r>
              <a:rPr lang="it-IT" dirty="0"/>
              <a:t>Cliccare sull’icona per inserire l’immagine (non utilizzare copia/incolla)</a:t>
            </a:r>
            <a:br>
              <a:rPr lang="it-IT" dirty="0"/>
            </a:br>
            <a:r>
              <a:rPr lang="it-IT" dirty="0"/>
              <a:t>Dimensioni immagine: </a:t>
            </a:r>
            <a:br>
              <a:rPr lang="it-IT" dirty="0"/>
            </a:br>
            <a:r>
              <a:rPr lang="it-IT" dirty="0"/>
              <a:t>Risoluzione a 160dpi</a:t>
            </a:r>
            <a:br>
              <a:rPr lang="it-IT" dirty="0"/>
            </a:br>
            <a:r>
              <a:rPr lang="it-IT" dirty="0"/>
              <a:t>25,4 cm (1600px) per 14,29cm (900px)</a:t>
            </a:r>
          </a:p>
          <a:p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 hasCustomPrompt="1"/>
          </p:nvPr>
        </p:nvSpPr>
        <p:spPr>
          <a:xfrm>
            <a:off x="396875" y="4360058"/>
            <a:ext cx="8289925" cy="804863"/>
          </a:xfrm>
          <a:solidFill>
            <a:srgbClr val="003A69">
              <a:alpha val="86000"/>
            </a:srgbClr>
          </a:solidFill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dirty="0"/>
              <a:t>Testo descrittivo su sfondo scuro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026488" y="6223993"/>
            <a:ext cx="6165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C7C199-0D0D-7840-A88D-785280B31CF7}" type="slidenum">
              <a:rPr lang="it-IT" smtClean="0"/>
              <a:t>‹N›</a:t>
            </a:fld>
            <a:endParaRPr lang="it-IT"/>
          </a:p>
        </p:txBody>
      </p:sp>
      <p:sp>
        <p:nvSpPr>
          <p:cNvPr id="9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461653" y="6223993"/>
            <a:ext cx="64816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L. </a:t>
            </a:r>
            <a:r>
              <a:rPr lang="en-US" dirty="0" err="1"/>
              <a:t>Muzzi</a:t>
            </a:r>
            <a:r>
              <a:rPr lang="en-US" dirty="0"/>
              <a:t> - </a:t>
            </a:r>
            <a:r>
              <a:rPr lang="en-US" dirty="0" err="1"/>
              <a:t>EASISchool</a:t>
            </a:r>
            <a:r>
              <a:rPr lang="en-US" dirty="0"/>
              <a:t> 3 - 6 October 2020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053075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i chiusu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e 1"/>
          <p:cNvSpPr/>
          <p:nvPr userDrawn="1"/>
        </p:nvSpPr>
        <p:spPr>
          <a:xfrm>
            <a:off x="2571230" y="755564"/>
            <a:ext cx="4320000" cy="4320000"/>
          </a:xfrm>
          <a:prstGeom prst="ellipse">
            <a:avLst/>
          </a:prstGeom>
          <a:solidFill>
            <a:srgbClr val="00488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Rettangolo 7"/>
          <p:cNvSpPr/>
          <p:nvPr userDrawn="1"/>
        </p:nvSpPr>
        <p:spPr>
          <a:xfrm>
            <a:off x="0" y="3295534"/>
            <a:ext cx="9144000" cy="8032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2857328" y="2515098"/>
            <a:ext cx="3700296" cy="769441"/>
          </a:xfrm>
          <a:ln>
            <a:noFill/>
          </a:ln>
        </p:spPr>
        <p:txBody>
          <a:bodyPr anchor="b" anchorCtr="1"/>
          <a:lstStyle>
            <a:lvl1pPr marL="0" indent="0" algn="ctr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it-IT" dirty="0"/>
              <a:t>Autore e </a:t>
            </a:r>
          </a:p>
          <a:p>
            <a:pPr lvl="0"/>
            <a:r>
              <a:rPr lang="it-IT"/>
              <a:t>contatti</a:t>
            </a:r>
            <a:endParaRPr lang="it-IT" dirty="0"/>
          </a:p>
        </p:txBody>
      </p:sp>
      <p:pic>
        <p:nvPicPr>
          <p:cNvPr id="3" name="Immagine 2" descr="BANNE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371901"/>
            <a:ext cx="9144000" cy="654625"/>
          </a:xfrm>
          <a:prstGeom prst="rect">
            <a:avLst/>
          </a:prstGeom>
        </p:spPr>
      </p:pic>
      <p:sp>
        <p:nvSpPr>
          <p:cNvPr id="9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461653" y="6223993"/>
            <a:ext cx="64816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L. </a:t>
            </a:r>
            <a:r>
              <a:rPr lang="en-US" dirty="0" err="1"/>
              <a:t>Muzzi</a:t>
            </a:r>
            <a:r>
              <a:rPr lang="en-US" dirty="0"/>
              <a:t> - </a:t>
            </a:r>
            <a:r>
              <a:rPr lang="en-US" dirty="0" err="1"/>
              <a:t>EASISchool</a:t>
            </a:r>
            <a:r>
              <a:rPr lang="en-US" dirty="0"/>
              <a:t> 3 - 6 October 2020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311054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13414" y="446138"/>
            <a:ext cx="8229600" cy="400110"/>
          </a:xfrm>
          <a:prstGeom prst="rect">
            <a:avLst/>
          </a:prstGeom>
        </p:spPr>
        <p:txBody>
          <a:bodyPr vert="horz" lIns="91440" tIns="0" rIns="91440" bIns="0" rtlCol="0" anchor="ctr" anchorCtr="0">
            <a:spAutoFit/>
          </a:bodyPr>
          <a:lstStyle/>
          <a:p>
            <a:r>
              <a:rPr lang="it-IT" dirty="0"/>
              <a:t>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13414" y="1058818"/>
            <a:ext cx="8229600" cy="1877437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026488" y="6223993"/>
            <a:ext cx="6165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C7C199-0D0D-7840-A88D-785280B31CF7}" type="slidenum">
              <a:rPr lang="it-IT" smtClean="0"/>
              <a:t>‹N›</a:t>
            </a:fld>
            <a:endParaRPr lang="it-IT"/>
          </a:p>
        </p:txBody>
      </p:sp>
      <p:pic>
        <p:nvPicPr>
          <p:cNvPr id="4" name="Immagine 3" descr="LogoENEA.png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089" y="6325380"/>
            <a:ext cx="936564" cy="251279"/>
          </a:xfrm>
          <a:prstGeom prst="rect">
            <a:avLst/>
          </a:prstGeom>
        </p:spPr>
      </p:pic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461653" y="6223993"/>
            <a:ext cx="64816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L. </a:t>
            </a:r>
            <a:r>
              <a:rPr lang="en-US" dirty="0" err="1"/>
              <a:t>Muzzi</a:t>
            </a:r>
            <a:r>
              <a:rPr lang="en-US" dirty="0"/>
              <a:t> - </a:t>
            </a:r>
            <a:r>
              <a:rPr lang="en-US" dirty="0" err="1"/>
              <a:t>EASISchool</a:t>
            </a:r>
            <a:r>
              <a:rPr lang="en-US" dirty="0"/>
              <a:t> 3 - 6 October 2020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4881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2" r:id="rId3"/>
    <p:sldLayoutId id="2147483653" r:id="rId4"/>
    <p:sldLayoutId id="2147483656" r:id="rId5"/>
    <p:sldLayoutId id="2147483660" r:id="rId6"/>
    <p:sldLayoutId id="2147483657" r:id="rId7"/>
    <p:sldLayoutId id="2147483658" r:id="rId8"/>
    <p:sldLayoutId id="2147483661" r:id="rId9"/>
    <p:sldLayoutId id="2147483663" r:id="rId10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2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0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6.jpeg"/><Relationship Id="rId5" Type="http://schemas.openxmlformats.org/officeDocument/2006/relationships/image" Target="../media/image175.jpeg"/><Relationship Id="rId4" Type="http://schemas.openxmlformats.org/officeDocument/2006/relationships/image" Target="../media/image174.jpeg"/></Relationships>
</file>

<file path=ppt/slides/_rels/slide10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8.tiff"/><Relationship Id="rId5" Type="http://schemas.openxmlformats.org/officeDocument/2006/relationships/image" Target="../media/image177.jpeg"/><Relationship Id="rId4" Type="http://schemas.openxmlformats.org/officeDocument/2006/relationships/image" Target="../media/image174.jpeg"/></Relationships>
</file>

<file path=ppt/slides/_rels/slide10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3.tiff"/><Relationship Id="rId3" Type="http://schemas.microsoft.com/office/2007/relationships/hdphoto" Target="../media/hdphoto1.wdp"/><Relationship Id="rId7" Type="http://schemas.openxmlformats.org/officeDocument/2006/relationships/image" Target="../media/image182.pn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1.png"/><Relationship Id="rId5" Type="http://schemas.openxmlformats.org/officeDocument/2006/relationships/image" Target="../media/image180.png"/><Relationship Id="rId4" Type="http://schemas.openxmlformats.org/officeDocument/2006/relationships/image" Target="../media/image179.png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3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4.png"/><Relationship Id="rId1" Type="http://schemas.openxmlformats.org/officeDocument/2006/relationships/slideLayout" Target="../slideLayouts/slideLayout3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1.jpeg"/><Relationship Id="rId1" Type="http://schemas.openxmlformats.org/officeDocument/2006/relationships/slideLayout" Target="../slideLayouts/slideLayout3.xml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8.png"/><Relationship Id="rId2" Type="http://schemas.openxmlformats.org/officeDocument/2006/relationships/image" Target="../media/image185.jpeg"/><Relationship Id="rId1" Type="http://schemas.openxmlformats.org/officeDocument/2006/relationships/slideLayout" Target="../slideLayouts/slideLayout3.xml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1.tiff"/><Relationship Id="rId2" Type="http://schemas.openxmlformats.org/officeDocument/2006/relationships/image" Target="../media/image190.tiff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jpeg"/><Relationship Id="rId5" Type="http://schemas.openxmlformats.org/officeDocument/2006/relationships/image" Target="../media/image16.jpeg"/><Relationship Id="rId4" Type="http://schemas.openxmlformats.org/officeDocument/2006/relationships/image" Target="../media/image17.jpeg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4.jpeg"/><Relationship Id="rId1" Type="http://schemas.openxmlformats.org/officeDocument/2006/relationships/slideLayout" Target="../slideLayouts/slideLayout3.xml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2.png"/><Relationship Id="rId1" Type="http://schemas.openxmlformats.org/officeDocument/2006/relationships/slideLayout" Target="../slideLayouts/slideLayout9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8.gif"/><Relationship Id="rId2" Type="http://schemas.openxmlformats.org/officeDocument/2006/relationships/image" Target="../media/image193.jp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6.png"/><Relationship Id="rId5" Type="http://schemas.openxmlformats.org/officeDocument/2006/relationships/image" Target="../media/image195.jpeg"/><Relationship Id="rId4" Type="http://schemas.openxmlformats.org/officeDocument/2006/relationships/image" Target="../media/image194.png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4.png"/><Relationship Id="rId7" Type="http://schemas.openxmlformats.org/officeDocument/2006/relationships/image" Target="../media/image199.png"/><Relationship Id="rId2" Type="http://schemas.openxmlformats.org/officeDocument/2006/relationships/image" Target="../media/image148.gi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8.jpeg"/><Relationship Id="rId5" Type="http://schemas.openxmlformats.org/officeDocument/2006/relationships/image" Target="../media/image14.jpeg"/><Relationship Id="rId4" Type="http://schemas.openxmlformats.org/officeDocument/2006/relationships/image" Target="../media/image197.jpeg"/></Relationships>
</file>

<file path=ppt/slides/_rels/slide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1.png"/><Relationship Id="rId2" Type="http://schemas.openxmlformats.org/officeDocument/2006/relationships/image" Target="../media/image20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4.svg"/><Relationship Id="rId5" Type="http://schemas.openxmlformats.org/officeDocument/2006/relationships/image" Target="../media/image203.png"/><Relationship Id="rId4" Type="http://schemas.openxmlformats.org/officeDocument/2006/relationships/image" Target="../media/image202.jpeg"/></Relationships>
</file>

<file path=ppt/slides/_rels/slide1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6.png"/><Relationship Id="rId2" Type="http://schemas.openxmlformats.org/officeDocument/2006/relationships/image" Target="../media/image20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7.png"/></Relationships>
</file>

<file path=ppt/slides/_rels/slide1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9.png"/><Relationship Id="rId2" Type="http://schemas.openxmlformats.org/officeDocument/2006/relationships/image" Target="../media/image20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7.png"/></Relationships>
</file>

<file path=ppt/slides/_rels/slide1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0.png"/><Relationship Id="rId3" Type="http://schemas.openxmlformats.org/officeDocument/2006/relationships/image" Target="../media/image211.png"/><Relationship Id="rId7" Type="http://schemas.openxmlformats.org/officeDocument/2006/relationships/image" Target="../media/image183.png"/><Relationship Id="rId2" Type="http://schemas.openxmlformats.org/officeDocument/2006/relationships/image" Target="../media/image21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14.png"/><Relationship Id="rId11" Type="http://schemas.openxmlformats.org/officeDocument/2006/relationships/image" Target="../media/image216.png"/><Relationship Id="rId5" Type="http://schemas.openxmlformats.org/officeDocument/2006/relationships/image" Target="../media/image213.png"/><Relationship Id="rId10" Type="http://schemas.openxmlformats.org/officeDocument/2006/relationships/image" Target="../media/image215.png"/><Relationship Id="rId4" Type="http://schemas.openxmlformats.org/officeDocument/2006/relationships/image" Target="../media/image212.png"/><Relationship Id="rId9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30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12" Type="http://schemas.openxmlformats.org/officeDocument/2006/relationships/image" Target="../media/image29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3.png"/><Relationship Id="rId11" Type="http://schemas.openxmlformats.org/officeDocument/2006/relationships/image" Target="../media/image28.png"/><Relationship Id="rId5" Type="http://schemas.openxmlformats.org/officeDocument/2006/relationships/image" Target="../media/image22.png"/><Relationship Id="rId15" Type="http://schemas.openxmlformats.org/officeDocument/2006/relationships/image" Target="../media/image32.png"/><Relationship Id="rId10" Type="http://schemas.openxmlformats.org/officeDocument/2006/relationships/image" Target="../media/image27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Relationship Id="rId14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30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12" Type="http://schemas.openxmlformats.org/officeDocument/2006/relationships/image" Target="../media/image29.png"/><Relationship Id="rId2" Type="http://schemas.openxmlformats.org/officeDocument/2006/relationships/image" Target="../media/image19.png"/><Relationship Id="rId16" Type="http://schemas.openxmlformats.org/officeDocument/2006/relationships/image" Target="../media/image3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3.png"/><Relationship Id="rId11" Type="http://schemas.openxmlformats.org/officeDocument/2006/relationships/image" Target="../media/image28.png"/><Relationship Id="rId5" Type="http://schemas.openxmlformats.org/officeDocument/2006/relationships/image" Target="../media/image22.png"/><Relationship Id="rId15" Type="http://schemas.openxmlformats.org/officeDocument/2006/relationships/image" Target="../media/image32.png"/><Relationship Id="rId10" Type="http://schemas.openxmlformats.org/officeDocument/2006/relationships/image" Target="../media/image27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Relationship Id="rId1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30.png"/><Relationship Id="rId18" Type="http://schemas.openxmlformats.org/officeDocument/2006/relationships/image" Target="../media/image3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12" Type="http://schemas.openxmlformats.org/officeDocument/2006/relationships/image" Target="../media/image29.png"/><Relationship Id="rId17" Type="http://schemas.openxmlformats.org/officeDocument/2006/relationships/image" Target="../media/image34.png"/><Relationship Id="rId2" Type="http://schemas.openxmlformats.org/officeDocument/2006/relationships/image" Target="../media/image19.png"/><Relationship Id="rId16" Type="http://schemas.openxmlformats.org/officeDocument/2006/relationships/image" Target="../media/image33.png"/><Relationship Id="rId20" Type="http://schemas.openxmlformats.org/officeDocument/2006/relationships/image" Target="../media/image3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3.png"/><Relationship Id="rId11" Type="http://schemas.openxmlformats.org/officeDocument/2006/relationships/image" Target="../media/image28.png"/><Relationship Id="rId5" Type="http://schemas.openxmlformats.org/officeDocument/2006/relationships/image" Target="../media/image22.png"/><Relationship Id="rId15" Type="http://schemas.openxmlformats.org/officeDocument/2006/relationships/image" Target="../media/image32.png"/><Relationship Id="rId10" Type="http://schemas.openxmlformats.org/officeDocument/2006/relationships/image" Target="../media/image27.png"/><Relationship Id="rId19" Type="http://schemas.openxmlformats.org/officeDocument/2006/relationships/image" Target="../media/image36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Relationship Id="rId14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emf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7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emf"/><Relationship Id="rId3" Type="http://schemas.openxmlformats.org/officeDocument/2006/relationships/image" Target="../media/image61.png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9.e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62.jp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5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71.jp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71.jpg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png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1.jp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85.emf"/><Relationship Id="rId4" Type="http://schemas.openxmlformats.org/officeDocument/2006/relationships/oleObject" Target="../embeddings/oleObject5.bin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30.png"/><Relationship Id="rId18" Type="http://schemas.openxmlformats.org/officeDocument/2006/relationships/image" Target="../media/image90.png"/><Relationship Id="rId3" Type="http://schemas.openxmlformats.org/officeDocument/2006/relationships/image" Target="../media/image20.png"/><Relationship Id="rId21" Type="http://schemas.openxmlformats.org/officeDocument/2006/relationships/image" Target="../media/image93.png"/><Relationship Id="rId7" Type="http://schemas.openxmlformats.org/officeDocument/2006/relationships/image" Target="../media/image24.png"/><Relationship Id="rId12" Type="http://schemas.openxmlformats.org/officeDocument/2006/relationships/image" Target="../media/image29.png"/><Relationship Id="rId17" Type="http://schemas.openxmlformats.org/officeDocument/2006/relationships/image" Target="../media/image89.png"/><Relationship Id="rId2" Type="http://schemas.openxmlformats.org/officeDocument/2006/relationships/image" Target="../media/image19.png"/><Relationship Id="rId16" Type="http://schemas.openxmlformats.org/officeDocument/2006/relationships/image" Target="../media/image88.png"/><Relationship Id="rId20" Type="http://schemas.openxmlformats.org/officeDocument/2006/relationships/image" Target="../media/image9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3.png"/><Relationship Id="rId11" Type="http://schemas.openxmlformats.org/officeDocument/2006/relationships/image" Target="../media/image28.png"/><Relationship Id="rId5" Type="http://schemas.openxmlformats.org/officeDocument/2006/relationships/image" Target="../media/image22.png"/><Relationship Id="rId15" Type="http://schemas.openxmlformats.org/officeDocument/2006/relationships/image" Target="../media/image87.png"/><Relationship Id="rId10" Type="http://schemas.openxmlformats.org/officeDocument/2006/relationships/image" Target="../media/image27.png"/><Relationship Id="rId19" Type="http://schemas.openxmlformats.org/officeDocument/2006/relationships/image" Target="../media/image91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Relationship Id="rId14" Type="http://schemas.openxmlformats.org/officeDocument/2006/relationships/image" Target="../media/image31.jpe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jpeg"/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8.jpeg"/><Relationship Id="rId4" Type="http://schemas.openxmlformats.org/officeDocument/2006/relationships/image" Target="../media/image97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jpg"/><Relationship Id="rId2" Type="http://schemas.openxmlformats.org/officeDocument/2006/relationships/image" Target="../media/image99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jpeg"/><Relationship Id="rId2" Type="http://schemas.openxmlformats.org/officeDocument/2006/relationships/image" Target="../media/image10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0.jp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0.jpg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8.png"/><Relationship Id="rId13" Type="http://schemas.openxmlformats.org/officeDocument/2006/relationships/hyperlink" Target="http://www.usiter.org/" TargetMode="External"/><Relationship Id="rId3" Type="http://schemas.openxmlformats.org/officeDocument/2006/relationships/hyperlink" Target="http://www.iter.org/a/home.htm?v=03" TargetMode="External"/><Relationship Id="rId7" Type="http://schemas.openxmlformats.org/officeDocument/2006/relationships/hyperlink" Target="http://www.jaea.go.jp/english/index.shtml" TargetMode="External"/><Relationship Id="rId12" Type="http://schemas.openxmlformats.org/officeDocument/2006/relationships/image" Target="../media/image110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7.png"/><Relationship Id="rId11" Type="http://schemas.openxmlformats.org/officeDocument/2006/relationships/hyperlink" Target="http://www.iterrf.ru/" TargetMode="External"/><Relationship Id="rId5" Type="http://schemas.openxmlformats.org/officeDocument/2006/relationships/hyperlink" Target="http://fusionforenergy.europa.eu/" TargetMode="External"/><Relationship Id="rId15" Type="http://schemas.openxmlformats.org/officeDocument/2006/relationships/image" Target="../media/image100.jpg"/><Relationship Id="rId10" Type="http://schemas.openxmlformats.org/officeDocument/2006/relationships/image" Target="../media/image109.png"/><Relationship Id="rId4" Type="http://schemas.openxmlformats.org/officeDocument/2006/relationships/image" Target="../media/image106.png"/><Relationship Id="rId9" Type="http://schemas.openxmlformats.org/officeDocument/2006/relationships/hyperlink" Target="http://www.iterkorea.org/" TargetMode="External"/><Relationship Id="rId14" Type="http://schemas.openxmlformats.org/officeDocument/2006/relationships/image" Target="../media/image111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2.jpeg"/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oleObject" Target="file:///localhost/Users/luigimuzzi/Dropbox/Lavoro/Attivit&#224;%20Gruppo/Master%20sulla%20Fusione/!OLE_LINK6" TargetMode="Externa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14.png"/><Relationship Id="rId5" Type="http://schemas.openxmlformats.org/officeDocument/2006/relationships/oleObject" Target="file:///localhost/Users/luigimuzzi/Dropbox/Lavoro/Attivit&#224;%20Gruppo/Master%20sulla%20Fusione/!OLE_LINK7" TargetMode="External"/><Relationship Id="rId4" Type="http://schemas.openxmlformats.org/officeDocument/2006/relationships/image" Target="../media/image113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jpeg"/><Relationship Id="rId2" Type="http://schemas.openxmlformats.org/officeDocument/2006/relationships/image" Target="../media/image115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8.jpeg"/><Relationship Id="rId4" Type="http://schemas.openxmlformats.org/officeDocument/2006/relationships/image" Target="../media/image117.jpe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jpeg"/><Relationship Id="rId1" Type="http://schemas.openxmlformats.org/officeDocument/2006/relationships/slideLayout" Target="../slideLayouts/slideLayout3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1.jpeg"/><Relationship Id="rId1" Type="http://schemas.openxmlformats.org/officeDocument/2006/relationships/slideLayout" Target="../slideLayouts/slideLayout3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uro-fusion.org/eurofusion/roadmap/" TargetMode="External"/><Relationship Id="rId2" Type="http://schemas.openxmlformats.org/officeDocument/2006/relationships/image" Target="../media/image122.jpeg"/><Relationship Id="rId1" Type="http://schemas.openxmlformats.org/officeDocument/2006/relationships/slideLayout" Target="../slideLayouts/slideLayout3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5.jpeg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5.jpeg"/><Relationship Id="rId1" Type="http://schemas.openxmlformats.org/officeDocument/2006/relationships/slideLayout" Target="../slideLayouts/slideLayout3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5.jpeg"/><Relationship Id="rId1" Type="http://schemas.openxmlformats.org/officeDocument/2006/relationships/slideLayout" Target="../slideLayouts/slideLayout3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6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0.emf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9.emf"/><Relationship Id="rId4" Type="http://schemas.openxmlformats.org/officeDocument/2006/relationships/oleObject" Target="../embeddings/oleObject1.bin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jpeg"/><Relationship Id="rId2" Type="http://schemas.openxmlformats.org/officeDocument/2006/relationships/image" Target="../media/image12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6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png"/><Relationship Id="rId2" Type="http://schemas.openxmlformats.org/officeDocument/2006/relationships/image" Target="../media/image129.png"/><Relationship Id="rId1" Type="http://schemas.openxmlformats.org/officeDocument/2006/relationships/slideLayout" Target="../slideLayouts/slideLayout3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jpeg"/><Relationship Id="rId2" Type="http://schemas.openxmlformats.org/officeDocument/2006/relationships/image" Target="../media/image130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6.emf"/><Relationship Id="rId4" Type="http://schemas.openxmlformats.org/officeDocument/2006/relationships/image" Target="../media/image132.jpeg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3.jpeg"/><Relationship Id="rId1" Type="http://schemas.openxmlformats.org/officeDocument/2006/relationships/slideLayout" Target="../slideLayouts/slideLayout3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jpeg"/><Relationship Id="rId2" Type="http://schemas.openxmlformats.org/officeDocument/2006/relationships/image" Target="../media/image13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8.jpeg"/><Relationship Id="rId5" Type="http://schemas.openxmlformats.org/officeDocument/2006/relationships/image" Target="../media/image137.jpeg"/><Relationship Id="rId4" Type="http://schemas.openxmlformats.org/officeDocument/2006/relationships/image" Target="../media/image136.jpeg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tif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5" Type="http://schemas.microsoft.com/office/2007/relationships/hdphoto" Target="../media/hdphoto1.wdp"/><Relationship Id="rId4" Type="http://schemas.openxmlformats.org/officeDocument/2006/relationships/image" Target="../media/image140.png"/></Relationships>
</file>

<file path=ppt/slides/_rels/slide7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1.tiff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0.png"/><Relationship Id="rId3" Type="http://schemas.openxmlformats.org/officeDocument/2006/relationships/image" Target="../media/image143.png"/><Relationship Id="rId7" Type="http://schemas.openxmlformats.org/officeDocument/2006/relationships/image" Target="../media/image147.jpeg"/><Relationship Id="rId2" Type="http://schemas.openxmlformats.org/officeDocument/2006/relationships/image" Target="../media/image14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6.jpeg"/><Relationship Id="rId5" Type="http://schemas.openxmlformats.org/officeDocument/2006/relationships/image" Target="../media/image145.png"/><Relationship Id="rId4" Type="http://schemas.openxmlformats.org/officeDocument/2006/relationships/image" Target="../media/image144.png"/><Relationship Id="rId9" Type="http://schemas.microsoft.com/office/2007/relationships/hdphoto" Target="../media/hdphoto1.wdp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9.png"/><Relationship Id="rId2" Type="http://schemas.openxmlformats.org/officeDocument/2006/relationships/image" Target="../media/image148.gi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0.png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1.png"/><Relationship Id="rId1" Type="http://schemas.openxmlformats.org/officeDocument/2006/relationships/slideLayout" Target="../slideLayouts/slideLayout3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3.png"/><Relationship Id="rId2" Type="http://schemas.openxmlformats.org/officeDocument/2006/relationships/image" Target="../media/image15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6.png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3.png"/><Relationship Id="rId2" Type="http://schemas.openxmlformats.org/officeDocument/2006/relationships/image" Target="../media/image152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87.png"/><Relationship Id="rId4" Type="http://schemas.openxmlformats.org/officeDocument/2006/relationships/image" Target="../media/image186.png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4.png"/><Relationship Id="rId1" Type="http://schemas.openxmlformats.org/officeDocument/2006/relationships/slideLayout" Target="../slideLayouts/slideLayout3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2.png"/><Relationship Id="rId2" Type="http://schemas.openxmlformats.org/officeDocument/2006/relationships/image" Target="../media/image155.pn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140.png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7.png"/><Relationship Id="rId7" Type="http://schemas.microsoft.com/office/2007/relationships/hdphoto" Target="../media/hdphoto1.wdp"/><Relationship Id="rId2" Type="http://schemas.openxmlformats.org/officeDocument/2006/relationships/image" Target="../media/image15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0.png"/><Relationship Id="rId5" Type="http://schemas.openxmlformats.org/officeDocument/2006/relationships/image" Target="../media/image159.png"/><Relationship Id="rId4" Type="http://schemas.openxmlformats.org/officeDocument/2006/relationships/image" Target="../media/image158.png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image" Target="../media/image152.png"/><Relationship Id="rId1" Type="http://schemas.openxmlformats.org/officeDocument/2006/relationships/slideLayout" Target="../slideLayouts/slideLayout3.xml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6.png"/><Relationship Id="rId5" Type="http://schemas.openxmlformats.org/officeDocument/2006/relationships/image" Target="../media/image165.png"/><Relationship Id="rId4" Type="http://schemas.openxmlformats.org/officeDocument/2006/relationships/image" Target="../media/image160.jpeg"/></Relationships>
</file>

<file path=ppt/slides/_rels/slide9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2.png"/><Relationship Id="rId5" Type="http://schemas.openxmlformats.org/officeDocument/2006/relationships/image" Target="../media/image161.png"/><Relationship Id="rId4" Type="http://schemas.openxmlformats.org/officeDocument/2006/relationships/image" Target="../media/image160.jpeg"/></Relationships>
</file>

<file path=ppt/slides/_rels/slide9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7.png"/></Relationships>
</file>

<file path=ppt/slides/_rels/slide9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8.png"/><Relationship Id="rId3" Type="http://schemas.openxmlformats.org/officeDocument/2006/relationships/image" Target="../media/image164.png"/><Relationship Id="rId7" Type="http://schemas.openxmlformats.org/officeDocument/2006/relationships/image" Target="../media/image77.png"/><Relationship Id="rId2" Type="http://schemas.openxmlformats.org/officeDocument/2006/relationships/image" Target="../media/image163.png"/><Relationship Id="rId1" Type="http://schemas.openxmlformats.org/officeDocument/2006/relationships/slideLayout" Target="../slideLayouts/slideLayout3.xml"/><Relationship Id="rId6" Type="http://schemas.microsoft.com/office/2007/relationships/hdphoto" Target="../media/hdphoto1.wdp"/><Relationship Id="rId5" Type="http://schemas.openxmlformats.org/officeDocument/2006/relationships/image" Target="../media/image140.png"/><Relationship Id="rId4" Type="http://schemas.openxmlformats.org/officeDocument/2006/relationships/image" Target="../media/image167.png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9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3.xml"/><Relationship Id="rId5" Type="http://schemas.microsoft.com/office/2007/relationships/hdphoto" Target="../media/hdphoto1.wdp"/><Relationship Id="rId4" Type="http://schemas.openxmlformats.org/officeDocument/2006/relationships/image" Target="../media/image140.png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7" Type="http://schemas.openxmlformats.org/officeDocument/2006/relationships/image" Target="../media/image173.png"/><Relationship Id="rId2" Type="http://schemas.openxmlformats.org/officeDocument/2006/relationships/image" Target="../media/image17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2.png"/><Relationship Id="rId5" Type="http://schemas.openxmlformats.org/officeDocument/2006/relationships/image" Target="../media/image171.png"/><Relationship Id="rId4" Type="http://schemas.microsoft.com/office/2007/relationships/hdphoto" Target="../media/hdphoto1.wdp"/></Relationships>
</file>

<file path=ppt/slides/_rels/slide9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73.png"/><Relationship Id="rId4" Type="http://schemas.openxmlformats.org/officeDocument/2006/relationships/image" Target="../media/image170.png"/></Relationships>
</file>

<file path=ppt/slides/_rels/slide9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75.jpeg"/><Relationship Id="rId4" Type="http://schemas.openxmlformats.org/officeDocument/2006/relationships/image" Target="../media/image174.jpeg"/></Relationships>
</file>

<file path=ppt/slides/_rels/slide9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75.jpeg"/><Relationship Id="rId4" Type="http://schemas.openxmlformats.org/officeDocument/2006/relationships/image" Target="../media/image17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it-IT" dirty="0"/>
              <a:t>L. Muzzi / FSN </a:t>
            </a:r>
            <a:r>
              <a:rPr lang="en-US" dirty="0"/>
              <a:t>–</a:t>
            </a:r>
            <a:r>
              <a:rPr lang="it-IT" dirty="0"/>
              <a:t> </a:t>
            </a:r>
            <a:r>
              <a:rPr lang="it-IT" dirty="0" err="1"/>
              <a:t>Superconductivity</a:t>
            </a:r>
            <a:r>
              <a:rPr lang="it-IT" dirty="0"/>
              <a:t> </a:t>
            </a:r>
            <a:r>
              <a:rPr lang="it-IT" dirty="0" err="1"/>
              <a:t>Division</a:t>
            </a:r>
            <a:endParaRPr lang="it-IT" dirty="0"/>
          </a:p>
        </p:txBody>
      </p:sp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409575" y="1982187"/>
            <a:ext cx="8440819" cy="492443"/>
          </a:xfrm>
        </p:spPr>
        <p:txBody>
          <a:bodyPr/>
          <a:lstStyle/>
          <a:p>
            <a:r>
              <a:rPr lang="it-IT" dirty="0"/>
              <a:t>Large </a:t>
            </a:r>
            <a:r>
              <a:rPr lang="it-IT" dirty="0" err="1"/>
              <a:t>magnets</a:t>
            </a:r>
            <a:r>
              <a:rPr lang="it-IT" dirty="0"/>
              <a:t> for fusion </a:t>
            </a:r>
            <a:r>
              <a:rPr lang="it-IT" dirty="0" err="1"/>
              <a:t>application</a:t>
            </a:r>
            <a:endParaRPr lang="it-IT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11"/>
          </p:nvPr>
        </p:nvSpPr>
        <p:spPr>
          <a:xfrm>
            <a:off x="409736" y="3252091"/>
            <a:ext cx="8440738" cy="1138773"/>
          </a:xfrm>
        </p:spPr>
        <p:txBody>
          <a:bodyPr/>
          <a:lstStyle/>
          <a:p>
            <a:r>
              <a:rPr lang="it-IT" dirty="0"/>
              <a:t>EASI School 3 – </a:t>
            </a:r>
            <a:r>
              <a:rPr lang="it-IT" dirty="0" err="1"/>
              <a:t>Superconductivity</a:t>
            </a:r>
            <a:r>
              <a:rPr lang="it-IT" dirty="0"/>
              <a:t> and </a:t>
            </a:r>
            <a:r>
              <a:rPr lang="it-IT" dirty="0" err="1"/>
              <a:t>its</a:t>
            </a:r>
            <a:r>
              <a:rPr lang="it-IT" dirty="0"/>
              <a:t> </a:t>
            </a:r>
            <a:r>
              <a:rPr lang="it-IT" dirty="0" err="1"/>
              <a:t>applications</a:t>
            </a:r>
            <a:endParaRPr lang="it-IT" dirty="0"/>
          </a:p>
          <a:p>
            <a:endParaRPr lang="it-IT" dirty="0"/>
          </a:p>
          <a:p>
            <a:r>
              <a:rPr lang="it-IT" dirty="0" err="1"/>
              <a:t>October</a:t>
            </a:r>
            <a:r>
              <a:rPr lang="it-IT" dirty="0"/>
              <a:t> 6</a:t>
            </a:r>
            <a:r>
              <a:rPr lang="it-IT" baseline="30000" dirty="0"/>
              <a:t>th</a:t>
            </a:r>
            <a:r>
              <a:rPr lang="it-IT" dirty="0"/>
              <a:t>, 2020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0434BA65-7F9D-8343-9AF7-D62244BC9F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0" y="2530902"/>
            <a:ext cx="2286000" cy="323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23308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ITER Logo.jpg">
            <a:extLst>
              <a:ext uri="{FF2B5EF4-FFF2-40B4-BE49-F238E27FC236}">
                <a16:creationId xmlns:a16="http://schemas.microsoft.com/office/drawing/2014/main" id="{6F23CF9F-4A66-B54F-A0CD-482C7EEDD3D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1176" y="76525"/>
            <a:ext cx="1798448" cy="906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3414" y="288414"/>
            <a:ext cx="8229600" cy="430887"/>
          </a:xfrm>
        </p:spPr>
        <p:txBody>
          <a:bodyPr/>
          <a:lstStyle/>
          <a:p>
            <a:pPr eaLnBrk="0" hangingPunct="0"/>
            <a:r>
              <a:rPr lang="en-US" sz="2800" dirty="0">
                <a:solidFill>
                  <a:schemeClr val="bg1"/>
                </a:solidFill>
              </a:rPr>
              <a:t>Fusion magnets: the ITER coils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6553200" y="6222140"/>
            <a:ext cx="2133600" cy="365125"/>
          </a:xfrm>
        </p:spPr>
        <p:txBody>
          <a:bodyPr/>
          <a:lstStyle/>
          <a:p>
            <a:fld id="{02C7C199-0D0D-7840-A88D-785280B31CF7}" type="slidenum">
              <a:rPr lang="it-IT" smtClean="0"/>
              <a:t>10</a:t>
            </a:fld>
            <a:endParaRPr lang="it-IT" dirty="0"/>
          </a:p>
        </p:txBody>
      </p:sp>
      <p:sp>
        <p:nvSpPr>
          <p:cNvPr id="20" name="CasellaDiTesto 17"/>
          <p:cNvSpPr txBox="1">
            <a:spLocks noChangeArrowheads="1"/>
          </p:cNvSpPr>
          <p:nvPr/>
        </p:nvSpPr>
        <p:spPr bwMode="auto">
          <a:xfrm>
            <a:off x="287338" y="1187450"/>
            <a:ext cx="87852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>
              <a:spcAft>
                <a:spcPts val="1600"/>
              </a:spcAft>
              <a:buClr>
                <a:srgbClr val="800000"/>
              </a:buClr>
              <a:buSzPct val="70000"/>
            </a:pPr>
            <a:r>
              <a:rPr lang="en-US" sz="2800">
                <a:solidFill>
                  <a:srgbClr val="800000"/>
                </a:solidFill>
                <a:latin typeface="Trebuchet MS" charset="0"/>
                <a:ea typeface="MS Gothic" charset="0"/>
                <a:cs typeface="MS Gothic" charset="0"/>
              </a:rPr>
              <a:t>Magnetic confinement fusion</a:t>
            </a:r>
            <a:r>
              <a:rPr lang="en-US" sz="2800">
                <a:solidFill>
                  <a:srgbClr val="000090"/>
                </a:solidFill>
                <a:latin typeface="Trebuchet MS" charset="0"/>
                <a:ea typeface="MS Gothic" charset="0"/>
                <a:cs typeface="MS Gothic" charset="0"/>
              </a:rPr>
              <a:t>: the </a:t>
            </a:r>
            <a:r>
              <a:rPr lang="en-US" sz="2800" b="1">
                <a:solidFill>
                  <a:srgbClr val="000090"/>
                </a:solidFill>
                <a:latin typeface="Trebuchet MS" charset="0"/>
                <a:ea typeface="MS Gothic" charset="0"/>
                <a:cs typeface="MS Gothic" charset="0"/>
              </a:rPr>
              <a:t>tokamak </a:t>
            </a:r>
            <a:r>
              <a:rPr lang="en-US" sz="2800">
                <a:solidFill>
                  <a:srgbClr val="000090"/>
                </a:solidFill>
                <a:latin typeface="Trebuchet MS" charset="0"/>
                <a:ea typeface="MS Gothic" charset="0"/>
                <a:cs typeface="MS Gothic" charset="0"/>
              </a:rPr>
              <a:t>concept</a:t>
            </a:r>
          </a:p>
        </p:txBody>
      </p:sp>
      <p:pic>
        <p:nvPicPr>
          <p:cNvPr id="23" name="Picture 5" descr="nf381278f01_onlin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03463" y="2339975"/>
            <a:ext cx="4454791" cy="3231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cs_overview_dummy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54561" y="1535202"/>
            <a:ext cx="1493280" cy="4457268"/>
          </a:xfrm>
          <a:prstGeom prst="rect">
            <a:avLst/>
          </a:prstGeom>
          <a:noFill/>
          <a:ln w="9525">
            <a:solidFill>
              <a:srgbClr val="00CC99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nf381278f01_onlin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89441" y="2122784"/>
            <a:ext cx="4898880" cy="3552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Oval 11"/>
          <p:cNvSpPr>
            <a:spLocks noChangeArrowheads="1"/>
          </p:cNvSpPr>
          <p:nvPr/>
        </p:nvSpPr>
        <p:spPr bwMode="auto">
          <a:xfrm>
            <a:off x="4767841" y="4735218"/>
            <a:ext cx="1372320" cy="849689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pic>
        <p:nvPicPr>
          <p:cNvPr id="14" name="Picture 13" descr="central_solenoid_group_small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1041" y="3560054"/>
            <a:ext cx="4114080" cy="2814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461653" y="6237140"/>
            <a:ext cx="6481619" cy="365125"/>
          </a:xfrm>
        </p:spPr>
        <p:txBody>
          <a:bodyPr/>
          <a:lstStyle/>
          <a:p>
            <a:r>
              <a:rPr lang="en-US" dirty="0"/>
              <a:t>L. Muzzi </a:t>
            </a:r>
            <a:r>
              <a:rPr lang="mr-IN" dirty="0"/>
              <a:t>–</a:t>
            </a:r>
            <a:r>
              <a:rPr lang="en-US" dirty="0"/>
              <a:t> </a:t>
            </a:r>
            <a:r>
              <a:rPr lang="en-US" dirty="0" err="1"/>
              <a:t>EASISchool</a:t>
            </a:r>
            <a:r>
              <a:rPr lang="en-US" dirty="0"/>
              <a:t> 3 - 6 October 2020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28252732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magine 12" descr="Immagine che contiene giocattolo&#10;&#10;Descrizione generata automaticamente">
            <a:extLst>
              <a:ext uri="{FF2B5EF4-FFF2-40B4-BE49-F238E27FC236}">
                <a16:creationId xmlns:a16="http://schemas.microsoft.com/office/drawing/2014/main" id="{BA056383-5A8E-2D44-999F-1EE7A88AE94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7043" t="6773" r="13524" b="51721"/>
          <a:stretch/>
        </p:blipFill>
        <p:spPr>
          <a:xfrm>
            <a:off x="7932193" y="3895"/>
            <a:ext cx="1211807" cy="1205925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3414" y="257636"/>
            <a:ext cx="8229600" cy="492443"/>
          </a:xfrm>
        </p:spPr>
        <p:txBody>
          <a:bodyPr/>
          <a:lstStyle/>
          <a:p>
            <a:pPr eaLnBrk="0" hangingPunct="0"/>
            <a:r>
              <a:rPr lang="en-US" sz="3200" dirty="0">
                <a:solidFill>
                  <a:schemeClr val="bg1"/>
                </a:solidFill>
              </a:rPr>
              <a:t>CS Coil – structures</a:t>
            </a:r>
          </a:p>
        </p:txBody>
      </p:sp>
      <p:pic>
        <p:nvPicPr>
          <p:cNvPr id="24" name="Immagine 23">
            <a:extLst>
              <a:ext uri="{FF2B5EF4-FFF2-40B4-BE49-F238E27FC236}">
                <a16:creationId xmlns:a16="http://schemas.microsoft.com/office/drawing/2014/main" id="{5B403BC6-37A7-4330-B06A-3BAEBDF5E38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7388" y="1551238"/>
            <a:ext cx="1626562" cy="4736414"/>
          </a:xfrm>
          <a:prstGeom prst="rect">
            <a:avLst/>
          </a:prstGeom>
        </p:spPr>
      </p:pic>
      <p:pic>
        <p:nvPicPr>
          <p:cNvPr id="25" name="Immagine 24">
            <a:extLst>
              <a:ext uri="{FF2B5EF4-FFF2-40B4-BE49-F238E27FC236}">
                <a16:creationId xmlns:a16="http://schemas.microsoft.com/office/drawing/2014/main" id="{E2FE9FC9-A4E3-4354-BD20-23FF5D6DCA3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36686" y="1076325"/>
            <a:ext cx="4230644" cy="5781675"/>
          </a:xfrm>
          <a:prstGeom prst="rect">
            <a:avLst/>
          </a:prstGeom>
        </p:spPr>
      </p:pic>
      <p:sp>
        <p:nvSpPr>
          <p:cNvPr id="29" name="Segnaposto contenuto 2">
            <a:extLst>
              <a:ext uri="{FF2B5EF4-FFF2-40B4-BE49-F238E27FC236}">
                <a16:creationId xmlns:a16="http://schemas.microsoft.com/office/drawing/2014/main" id="{53CBCAC3-F27D-4C8C-BA81-A9C891962876}"/>
              </a:ext>
            </a:extLst>
          </p:cNvPr>
          <p:cNvSpPr txBox="1">
            <a:spLocks/>
          </p:cNvSpPr>
          <p:nvPr/>
        </p:nvSpPr>
        <p:spPr>
          <a:xfrm>
            <a:off x="2565230" y="2456807"/>
            <a:ext cx="2360729" cy="492443"/>
          </a:xfrm>
          <a:prstGeom prst="rect">
            <a:avLst/>
          </a:prstGeom>
        </p:spPr>
        <p:txBody>
          <a:bodyPr/>
          <a:lstStyle>
            <a:lvl1pPr marL="0" indent="0" algn="ctr" rtl="0" eaLnBrk="0" fontAlgn="base" hangingPunct="0">
              <a:spcBef>
                <a:spcPct val="0"/>
              </a:spcBef>
              <a:spcAft>
                <a:spcPts val="400"/>
              </a:spcAft>
              <a:buFont typeface="Arial" pitchFamily="34" charset="0"/>
              <a:buNone/>
              <a:defRPr sz="2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SzPct val="90000"/>
              <a:buNone/>
              <a:defRPr sz="1600">
                <a:solidFill>
                  <a:srgbClr val="666666"/>
                </a:solidFill>
                <a:latin typeface="+mn-lt"/>
              </a:defRPr>
            </a:lvl2pPr>
            <a:lvl3pPr marL="914400" indent="0" algn="ctr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SzPct val="36000"/>
              <a:buFont typeface="Arial" pitchFamily="34" charset="0"/>
              <a:buNone/>
              <a:defRPr sz="1600">
                <a:solidFill>
                  <a:srgbClr val="666666"/>
                </a:solidFill>
                <a:latin typeface="+mn-lt"/>
              </a:defRPr>
            </a:lvl3pPr>
            <a:lvl4pPr marL="1371600" indent="0" algn="ctr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SzPct val="36000"/>
              <a:buNone/>
              <a:defRPr sz="1600">
                <a:solidFill>
                  <a:srgbClr val="666666"/>
                </a:solidFill>
                <a:latin typeface="+mn-lt"/>
              </a:defRPr>
            </a:lvl4pPr>
            <a:lvl5pPr marL="1828800" indent="0" algn="ctr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pitchFamily="34" charset="0"/>
              <a:buNone/>
              <a:defRPr sz="1600">
                <a:solidFill>
                  <a:srgbClr val="666666"/>
                </a:solidFill>
                <a:latin typeface="+mn-lt"/>
              </a:defRPr>
            </a:lvl5pPr>
            <a:lvl6pPr marL="2286000" indent="0" algn="ctr" rtl="0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None/>
              <a:defRPr sz="1600">
                <a:solidFill>
                  <a:srgbClr val="666666"/>
                </a:solidFill>
                <a:latin typeface="+mn-lt"/>
              </a:defRPr>
            </a:lvl6pPr>
            <a:lvl7pPr marL="2743200" indent="0" algn="ctr" rtl="0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None/>
              <a:defRPr sz="1600">
                <a:solidFill>
                  <a:srgbClr val="666666"/>
                </a:solidFill>
                <a:latin typeface="+mn-lt"/>
              </a:defRPr>
            </a:lvl7pPr>
            <a:lvl8pPr marL="3200400" indent="0" algn="ctr" rtl="0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None/>
              <a:defRPr sz="1600">
                <a:solidFill>
                  <a:srgbClr val="666666"/>
                </a:solidFill>
                <a:latin typeface="+mn-lt"/>
              </a:defRPr>
            </a:lvl8pPr>
            <a:lvl9pPr marL="3657600" indent="0" algn="ctr" rtl="0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None/>
              <a:defRPr sz="1600">
                <a:solidFill>
                  <a:srgbClr val="666666"/>
                </a:solidFill>
                <a:latin typeface="+mn-lt"/>
              </a:defRPr>
            </a:lvl9pPr>
          </a:lstStyle>
          <a:p>
            <a:pPr algn="l"/>
            <a:r>
              <a:rPr lang="en-US" sz="1600" b="1" dirty="0">
                <a:solidFill>
                  <a:schemeClr val="tx1"/>
                </a:solidFill>
              </a:rPr>
              <a:t>Centering system</a:t>
            </a:r>
          </a:p>
        </p:txBody>
      </p:sp>
      <p:sp>
        <p:nvSpPr>
          <p:cNvPr id="30" name="Segnaposto contenuto 2">
            <a:extLst>
              <a:ext uri="{FF2B5EF4-FFF2-40B4-BE49-F238E27FC236}">
                <a16:creationId xmlns:a16="http://schemas.microsoft.com/office/drawing/2014/main" id="{15CAAB33-AB51-4739-A9FF-2E5DAE4C1AED}"/>
              </a:ext>
            </a:extLst>
          </p:cNvPr>
          <p:cNvSpPr txBox="1">
            <a:spLocks/>
          </p:cNvSpPr>
          <p:nvPr/>
        </p:nvSpPr>
        <p:spPr>
          <a:xfrm>
            <a:off x="132479" y="1190258"/>
            <a:ext cx="3224108" cy="492443"/>
          </a:xfrm>
          <a:prstGeom prst="rect">
            <a:avLst/>
          </a:prstGeom>
        </p:spPr>
        <p:txBody>
          <a:bodyPr/>
          <a:lstStyle>
            <a:lvl1pPr marL="0" indent="0" algn="ctr" rtl="0" eaLnBrk="0" fontAlgn="base" hangingPunct="0">
              <a:spcBef>
                <a:spcPct val="0"/>
              </a:spcBef>
              <a:spcAft>
                <a:spcPts val="400"/>
              </a:spcAft>
              <a:buFont typeface="Arial" pitchFamily="34" charset="0"/>
              <a:buNone/>
              <a:defRPr sz="2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SzPct val="90000"/>
              <a:buNone/>
              <a:defRPr sz="1600">
                <a:solidFill>
                  <a:srgbClr val="666666"/>
                </a:solidFill>
                <a:latin typeface="+mn-lt"/>
              </a:defRPr>
            </a:lvl2pPr>
            <a:lvl3pPr marL="914400" indent="0" algn="ctr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SzPct val="36000"/>
              <a:buFont typeface="Arial" pitchFamily="34" charset="0"/>
              <a:buNone/>
              <a:defRPr sz="1600">
                <a:solidFill>
                  <a:srgbClr val="666666"/>
                </a:solidFill>
                <a:latin typeface="+mn-lt"/>
              </a:defRPr>
            </a:lvl3pPr>
            <a:lvl4pPr marL="1371600" indent="0" algn="ctr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SzPct val="36000"/>
              <a:buNone/>
              <a:defRPr sz="1600">
                <a:solidFill>
                  <a:srgbClr val="666666"/>
                </a:solidFill>
                <a:latin typeface="+mn-lt"/>
              </a:defRPr>
            </a:lvl4pPr>
            <a:lvl5pPr marL="1828800" indent="0" algn="ctr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pitchFamily="34" charset="0"/>
              <a:buNone/>
              <a:defRPr sz="1600">
                <a:solidFill>
                  <a:srgbClr val="666666"/>
                </a:solidFill>
                <a:latin typeface="+mn-lt"/>
              </a:defRPr>
            </a:lvl5pPr>
            <a:lvl6pPr marL="2286000" indent="0" algn="ctr" rtl="0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None/>
              <a:defRPr sz="1600">
                <a:solidFill>
                  <a:srgbClr val="666666"/>
                </a:solidFill>
                <a:latin typeface="+mn-lt"/>
              </a:defRPr>
            </a:lvl6pPr>
            <a:lvl7pPr marL="2743200" indent="0" algn="ctr" rtl="0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None/>
              <a:defRPr sz="1600">
                <a:solidFill>
                  <a:srgbClr val="666666"/>
                </a:solidFill>
                <a:latin typeface="+mn-lt"/>
              </a:defRPr>
            </a:lvl7pPr>
            <a:lvl8pPr marL="3200400" indent="0" algn="ctr" rtl="0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None/>
              <a:defRPr sz="1600">
                <a:solidFill>
                  <a:srgbClr val="666666"/>
                </a:solidFill>
                <a:latin typeface="+mn-lt"/>
              </a:defRPr>
            </a:lvl8pPr>
            <a:lvl9pPr marL="3657600" indent="0" algn="ctr" rtl="0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None/>
              <a:defRPr sz="1600">
                <a:solidFill>
                  <a:srgbClr val="666666"/>
                </a:solidFill>
                <a:latin typeface="+mn-lt"/>
              </a:defRPr>
            </a:lvl9pPr>
          </a:lstStyle>
          <a:p>
            <a:pPr algn="l"/>
            <a:r>
              <a:rPr lang="en-US" sz="1600" b="1" dirty="0">
                <a:solidFill>
                  <a:schemeClr val="tx1"/>
                </a:solidFill>
              </a:rPr>
              <a:t>CS Pre-compression structure</a:t>
            </a:r>
          </a:p>
        </p:txBody>
      </p:sp>
      <p:sp>
        <p:nvSpPr>
          <p:cNvPr id="31" name="Segnaposto contenuto 2">
            <a:extLst>
              <a:ext uri="{FF2B5EF4-FFF2-40B4-BE49-F238E27FC236}">
                <a16:creationId xmlns:a16="http://schemas.microsoft.com/office/drawing/2014/main" id="{280F0394-D224-4E1A-B52D-F8DC10D794E7}"/>
              </a:ext>
            </a:extLst>
          </p:cNvPr>
          <p:cNvSpPr txBox="1">
            <a:spLocks/>
          </p:cNvSpPr>
          <p:nvPr/>
        </p:nvSpPr>
        <p:spPr>
          <a:xfrm>
            <a:off x="2987613" y="3279442"/>
            <a:ext cx="1675053" cy="492443"/>
          </a:xfrm>
          <a:prstGeom prst="rect">
            <a:avLst/>
          </a:prstGeom>
        </p:spPr>
        <p:txBody>
          <a:bodyPr/>
          <a:lstStyle>
            <a:lvl1pPr marL="0" indent="0" algn="ctr" rtl="0" eaLnBrk="0" fontAlgn="base" hangingPunct="0">
              <a:spcBef>
                <a:spcPct val="0"/>
              </a:spcBef>
              <a:spcAft>
                <a:spcPts val="400"/>
              </a:spcAft>
              <a:buFont typeface="Arial" pitchFamily="34" charset="0"/>
              <a:buNone/>
              <a:defRPr sz="2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SzPct val="90000"/>
              <a:buNone/>
              <a:defRPr sz="1600">
                <a:solidFill>
                  <a:srgbClr val="666666"/>
                </a:solidFill>
                <a:latin typeface="+mn-lt"/>
              </a:defRPr>
            </a:lvl2pPr>
            <a:lvl3pPr marL="914400" indent="0" algn="ctr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SzPct val="36000"/>
              <a:buFont typeface="Arial" pitchFamily="34" charset="0"/>
              <a:buNone/>
              <a:defRPr sz="1600">
                <a:solidFill>
                  <a:srgbClr val="666666"/>
                </a:solidFill>
                <a:latin typeface="+mn-lt"/>
              </a:defRPr>
            </a:lvl3pPr>
            <a:lvl4pPr marL="1371600" indent="0" algn="ctr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SzPct val="36000"/>
              <a:buNone/>
              <a:defRPr sz="1600">
                <a:solidFill>
                  <a:srgbClr val="666666"/>
                </a:solidFill>
                <a:latin typeface="+mn-lt"/>
              </a:defRPr>
            </a:lvl4pPr>
            <a:lvl5pPr marL="1828800" indent="0" algn="ctr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pitchFamily="34" charset="0"/>
              <a:buNone/>
              <a:defRPr sz="1600">
                <a:solidFill>
                  <a:srgbClr val="666666"/>
                </a:solidFill>
                <a:latin typeface="+mn-lt"/>
              </a:defRPr>
            </a:lvl5pPr>
            <a:lvl6pPr marL="2286000" indent="0" algn="ctr" rtl="0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None/>
              <a:defRPr sz="1600">
                <a:solidFill>
                  <a:srgbClr val="666666"/>
                </a:solidFill>
                <a:latin typeface="+mn-lt"/>
              </a:defRPr>
            </a:lvl6pPr>
            <a:lvl7pPr marL="2743200" indent="0" algn="ctr" rtl="0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None/>
              <a:defRPr sz="1600">
                <a:solidFill>
                  <a:srgbClr val="666666"/>
                </a:solidFill>
                <a:latin typeface="+mn-lt"/>
              </a:defRPr>
            </a:lvl7pPr>
            <a:lvl8pPr marL="3200400" indent="0" algn="ctr" rtl="0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None/>
              <a:defRPr sz="1600">
                <a:solidFill>
                  <a:srgbClr val="666666"/>
                </a:solidFill>
                <a:latin typeface="+mn-lt"/>
              </a:defRPr>
            </a:lvl8pPr>
            <a:lvl9pPr marL="3657600" indent="0" algn="ctr" rtl="0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None/>
              <a:defRPr sz="1600">
                <a:solidFill>
                  <a:srgbClr val="666666"/>
                </a:solidFill>
                <a:latin typeface="+mn-lt"/>
              </a:defRPr>
            </a:lvl9pPr>
          </a:lstStyle>
          <a:p>
            <a:pPr algn="l"/>
            <a:r>
              <a:rPr lang="en-US" sz="1600" b="1" dirty="0">
                <a:solidFill>
                  <a:schemeClr val="tx1"/>
                </a:solidFill>
              </a:rPr>
              <a:t>Tie plates</a:t>
            </a:r>
          </a:p>
        </p:txBody>
      </p:sp>
      <p:cxnSp>
        <p:nvCxnSpPr>
          <p:cNvPr id="35" name="Connettore 2 34">
            <a:extLst>
              <a:ext uri="{FF2B5EF4-FFF2-40B4-BE49-F238E27FC236}">
                <a16:creationId xmlns:a16="http://schemas.microsoft.com/office/drawing/2014/main" id="{62DF7102-F3DF-4DA2-9AF6-D04DA9A902BF}"/>
              </a:ext>
            </a:extLst>
          </p:cNvPr>
          <p:cNvCxnSpPr>
            <a:cxnSpLocks/>
          </p:cNvCxnSpPr>
          <p:nvPr/>
        </p:nvCxnSpPr>
        <p:spPr>
          <a:xfrm flipH="1" flipV="1">
            <a:off x="2241193" y="1861566"/>
            <a:ext cx="778844" cy="60408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Connettore 2 39">
            <a:extLst>
              <a:ext uri="{FF2B5EF4-FFF2-40B4-BE49-F238E27FC236}">
                <a16:creationId xmlns:a16="http://schemas.microsoft.com/office/drawing/2014/main" id="{88AC5E22-C07E-48E0-AC21-845C348B3F76}"/>
              </a:ext>
            </a:extLst>
          </p:cNvPr>
          <p:cNvCxnSpPr>
            <a:cxnSpLocks/>
          </p:cNvCxnSpPr>
          <p:nvPr/>
        </p:nvCxnSpPr>
        <p:spPr>
          <a:xfrm>
            <a:off x="3569359" y="3638459"/>
            <a:ext cx="1636304" cy="47432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Connettore 2 42">
            <a:extLst>
              <a:ext uri="{FF2B5EF4-FFF2-40B4-BE49-F238E27FC236}">
                <a16:creationId xmlns:a16="http://schemas.microsoft.com/office/drawing/2014/main" id="{65233BE8-E470-4C73-B007-8B86B30FDF24}"/>
              </a:ext>
            </a:extLst>
          </p:cNvPr>
          <p:cNvCxnSpPr>
            <a:cxnSpLocks/>
          </p:cNvCxnSpPr>
          <p:nvPr/>
        </p:nvCxnSpPr>
        <p:spPr>
          <a:xfrm flipH="1">
            <a:off x="1744533" y="3635651"/>
            <a:ext cx="1824826" cy="78466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9" name="Immagine 48">
            <a:extLst>
              <a:ext uri="{FF2B5EF4-FFF2-40B4-BE49-F238E27FC236}">
                <a16:creationId xmlns:a16="http://schemas.microsoft.com/office/drawing/2014/main" id="{98524599-570D-4D64-B121-022150586B4C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65355" y="1550292"/>
            <a:ext cx="3782875" cy="4170717"/>
          </a:xfrm>
          <a:prstGeom prst="rect">
            <a:avLst/>
          </a:prstGeom>
          <a:ln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938276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magine 14" descr="Immagine che contiene giocattolo&#10;&#10;Descrizione generata automaticamente">
            <a:extLst>
              <a:ext uri="{FF2B5EF4-FFF2-40B4-BE49-F238E27FC236}">
                <a16:creationId xmlns:a16="http://schemas.microsoft.com/office/drawing/2014/main" id="{405E35DA-92E1-E54B-904B-8E7EF98CFB4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7043" t="6773" r="13524" b="51721"/>
          <a:stretch/>
        </p:blipFill>
        <p:spPr>
          <a:xfrm>
            <a:off x="7932193" y="3895"/>
            <a:ext cx="1211807" cy="1205925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3414" y="257636"/>
            <a:ext cx="8229600" cy="492443"/>
          </a:xfrm>
        </p:spPr>
        <p:txBody>
          <a:bodyPr/>
          <a:lstStyle/>
          <a:p>
            <a:pPr eaLnBrk="0" hangingPunct="0"/>
            <a:r>
              <a:rPr lang="en-US" sz="3200" dirty="0">
                <a:solidFill>
                  <a:schemeClr val="bg1"/>
                </a:solidFill>
              </a:rPr>
              <a:t>CS Coil – structures</a:t>
            </a:r>
          </a:p>
        </p:txBody>
      </p:sp>
      <p:pic>
        <p:nvPicPr>
          <p:cNvPr id="24" name="Immagine 23">
            <a:extLst>
              <a:ext uri="{FF2B5EF4-FFF2-40B4-BE49-F238E27FC236}">
                <a16:creationId xmlns:a16="http://schemas.microsoft.com/office/drawing/2014/main" id="{5B403BC6-37A7-4330-B06A-3BAEBDF5E38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7388" y="1551238"/>
            <a:ext cx="1626562" cy="4736414"/>
          </a:xfrm>
          <a:prstGeom prst="rect">
            <a:avLst/>
          </a:prstGeom>
        </p:spPr>
      </p:pic>
      <p:pic>
        <p:nvPicPr>
          <p:cNvPr id="25" name="Immagine 24">
            <a:extLst>
              <a:ext uri="{FF2B5EF4-FFF2-40B4-BE49-F238E27FC236}">
                <a16:creationId xmlns:a16="http://schemas.microsoft.com/office/drawing/2014/main" id="{E2FE9FC9-A4E3-4354-BD20-23FF5D6DCA3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36686" y="5108895"/>
            <a:ext cx="4230644" cy="1749105"/>
          </a:xfrm>
          <a:prstGeom prst="rect">
            <a:avLst/>
          </a:prstGeom>
        </p:spPr>
      </p:pic>
      <p:sp>
        <p:nvSpPr>
          <p:cNvPr id="29" name="Segnaposto contenuto 2">
            <a:extLst>
              <a:ext uri="{FF2B5EF4-FFF2-40B4-BE49-F238E27FC236}">
                <a16:creationId xmlns:a16="http://schemas.microsoft.com/office/drawing/2014/main" id="{53CBCAC3-F27D-4C8C-BA81-A9C891962876}"/>
              </a:ext>
            </a:extLst>
          </p:cNvPr>
          <p:cNvSpPr txBox="1">
            <a:spLocks/>
          </p:cNvSpPr>
          <p:nvPr/>
        </p:nvSpPr>
        <p:spPr>
          <a:xfrm>
            <a:off x="2565230" y="2456807"/>
            <a:ext cx="2360729" cy="492443"/>
          </a:xfrm>
          <a:prstGeom prst="rect">
            <a:avLst/>
          </a:prstGeom>
        </p:spPr>
        <p:txBody>
          <a:bodyPr/>
          <a:lstStyle>
            <a:lvl1pPr marL="0" indent="0" algn="ctr" rtl="0" eaLnBrk="0" fontAlgn="base" hangingPunct="0">
              <a:spcBef>
                <a:spcPct val="0"/>
              </a:spcBef>
              <a:spcAft>
                <a:spcPts val="400"/>
              </a:spcAft>
              <a:buFont typeface="Arial" pitchFamily="34" charset="0"/>
              <a:buNone/>
              <a:defRPr sz="2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SzPct val="90000"/>
              <a:buNone/>
              <a:defRPr sz="1600">
                <a:solidFill>
                  <a:srgbClr val="666666"/>
                </a:solidFill>
                <a:latin typeface="+mn-lt"/>
              </a:defRPr>
            </a:lvl2pPr>
            <a:lvl3pPr marL="914400" indent="0" algn="ctr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SzPct val="36000"/>
              <a:buFont typeface="Arial" pitchFamily="34" charset="0"/>
              <a:buNone/>
              <a:defRPr sz="1600">
                <a:solidFill>
                  <a:srgbClr val="666666"/>
                </a:solidFill>
                <a:latin typeface="+mn-lt"/>
              </a:defRPr>
            </a:lvl3pPr>
            <a:lvl4pPr marL="1371600" indent="0" algn="ctr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SzPct val="36000"/>
              <a:buNone/>
              <a:defRPr sz="1600">
                <a:solidFill>
                  <a:srgbClr val="666666"/>
                </a:solidFill>
                <a:latin typeface="+mn-lt"/>
              </a:defRPr>
            </a:lvl4pPr>
            <a:lvl5pPr marL="1828800" indent="0" algn="ctr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pitchFamily="34" charset="0"/>
              <a:buNone/>
              <a:defRPr sz="1600">
                <a:solidFill>
                  <a:srgbClr val="666666"/>
                </a:solidFill>
                <a:latin typeface="+mn-lt"/>
              </a:defRPr>
            </a:lvl5pPr>
            <a:lvl6pPr marL="2286000" indent="0" algn="ctr" rtl="0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None/>
              <a:defRPr sz="1600">
                <a:solidFill>
                  <a:srgbClr val="666666"/>
                </a:solidFill>
                <a:latin typeface="+mn-lt"/>
              </a:defRPr>
            </a:lvl6pPr>
            <a:lvl7pPr marL="2743200" indent="0" algn="ctr" rtl="0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None/>
              <a:defRPr sz="1600">
                <a:solidFill>
                  <a:srgbClr val="666666"/>
                </a:solidFill>
                <a:latin typeface="+mn-lt"/>
              </a:defRPr>
            </a:lvl7pPr>
            <a:lvl8pPr marL="3200400" indent="0" algn="ctr" rtl="0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None/>
              <a:defRPr sz="1600">
                <a:solidFill>
                  <a:srgbClr val="666666"/>
                </a:solidFill>
                <a:latin typeface="+mn-lt"/>
              </a:defRPr>
            </a:lvl8pPr>
            <a:lvl9pPr marL="3657600" indent="0" algn="ctr" rtl="0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None/>
              <a:defRPr sz="1600">
                <a:solidFill>
                  <a:srgbClr val="666666"/>
                </a:solidFill>
                <a:latin typeface="+mn-lt"/>
              </a:defRPr>
            </a:lvl9pPr>
          </a:lstStyle>
          <a:p>
            <a:pPr algn="l"/>
            <a:r>
              <a:rPr lang="en-US" sz="1600" b="1" dirty="0">
                <a:solidFill>
                  <a:schemeClr val="tx1"/>
                </a:solidFill>
              </a:rPr>
              <a:t>Centering system</a:t>
            </a:r>
          </a:p>
        </p:txBody>
      </p:sp>
      <p:sp>
        <p:nvSpPr>
          <p:cNvPr id="30" name="Segnaposto contenuto 2">
            <a:extLst>
              <a:ext uri="{FF2B5EF4-FFF2-40B4-BE49-F238E27FC236}">
                <a16:creationId xmlns:a16="http://schemas.microsoft.com/office/drawing/2014/main" id="{15CAAB33-AB51-4739-A9FF-2E5DAE4C1AED}"/>
              </a:ext>
            </a:extLst>
          </p:cNvPr>
          <p:cNvSpPr txBox="1">
            <a:spLocks/>
          </p:cNvSpPr>
          <p:nvPr/>
        </p:nvSpPr>
        <p:spPr>
          <a:xfrm>
            <a:off x="132479" y="1190258"/>
            <a:ext cx="3224108" cy="492443"/>
          </a:xfrm>
          <a:prstGeom prst="rect">
            <a:avLst/>
          </a:prstGeom>
        </p:spPr>
        <p:txBody>
          <a:bodyPr/>
          <a:lstStyle>
            <a:lvl1pPr marL="0" indent="0" algn="ctr" rtl="0" eaLnBrk="0" fontAlgn="base" hangingPunct="0">
              <a:spcBef>
                <a:spcPct val="0"/>
              </a:spcBef>
              <a:spcAft>
                <a:spcPts val="400"/>
              </a:spcAft>
              <a:buFont typeface="Arial" pitchFamily="34" charset="0"/>
              <a:buNone/>
              <a:defRPr sz="2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SzPct val="90000"/>
              <a:buNone/>
              <a:defRPr sz="1600">
                <a:solidFill>
                  <a:srgbClr val="666666"/>
                </a:solidFill>
                <a:latin typeface="+mn-lt"/>
              </a:defRPr>
            </a:lvl2pPr>
            <a:lvl3pPr marL="914400" indent="0" algn="ctr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SzPct val="36000"/>
              <a:buFont typeface="Arial" pitchFamily="34" charset="0"/>
              <a:buNone/>
              <a:defRPr sz="1600">
                <a:solidFill>
                  <a:srgbClr val="666666"/>
                </a:solidFill>
                <a:latin typeface="+mn-lt"/>
              </a:defRPr>
            </a:lvl3pPr>
            <a:lvl4pPr marL="1371600" indent="0" algn="ctr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SzPct val="36000"/>
              <a:buNone/>
              <a:defRPr sz="1600">
                <a:solidFill>
                  <a:srgbClr val="666666"/>
                </a:solidFill>
                <a:latin typeface="+mn-lt"/>
              </a:defRPr>
            </a:lvl4pPr>
            <a:lvl5pPr marL="1828800" indent="0" algn="ctr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pitchFamily="34" charset="0"/>
              <a:buNone/>
              <a:defRPr sz="1600">
                <a:solidFill>
                  <a:srgbClr val="666666"/>
                </a:solidFill>
                <a:latin typeface="+mn-lt"/>
              </a:defRPr>
            </a:lvl5pPr>
            <a:lvl6pPr marL="2286000" indent="0" algn="ctr" rtl="0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None/>
              <a:defRPr sz="1600">
                <a:solidFill>
                  <a:srgbClr val="666666"/>
                </a:solidFill>
                <a:latin typeface="+mn-lt"/>
              </a:defRPr>
            </a:lvl6pPr>
            <a:lvl7pPr marL="2743200" indent="0" algn="ctr" rtl="0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None/>
              <a:defRPr sz="1600">
                <a:solidFill>
                  <a:srgbClr val="666666"/>
                </a:solidFill>
                <a:latin typeface="+mn-lt"/>
              </a:defRPr>
            </a:lvl7pPr>
            <a:lvl8pPr marL="3200400" indent="0" algn="ctr" rtl="0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None/>
              <a:defRPr sz="1600">
                <a:solidFill>
                  <a:srgbClr val="666666"/>
                </a:solidFill>
                <a:latin typeface="+mn-lt"/>
              </a:defRPr>
            </a:lvl8pPr>
            <a:lvl9pPr marL="3657600" indent="0" algn="ctr" rtl="0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None/>
              <a:defRPr sz="1600">
                <a:solidFill>
                  <a:srgbClr val="666666"/>
                </a:solidFill>
                <a:latin typeface="+mn-lt"/>
              </a:defRPr>
            </a:lvl9pPr>
          </a:lstStyle>
          <a:p>
            <a:pPr algn="l"/>
            <a:r>
              <a:rPr lang="en-US" sz="1600" b="1" dirty="0">
                <a:solidFill>
                  <a:schemeClr val="tx1"/>
                </a:solidFill>
              </a:rPr>
              <a:t>CS Pre-compression structure</a:t>
            </a:r>
          </a:p>
        </p:txBody>
      </p:sp>
      <p:sp>
        <p:nvSpPr>
          <p:cNvPr id="31" name="Segnaposto contenuto 2">
            <a:extLst>
              <a:ext uri="{FF2B5EF4-FFF2-40B4-BE49-F238E27FC236}">
                <a16:creationId xmlns:a16="http://schemas.microsoft.com/office/drawing/2014/main" id="{280F0394-D224-4E1A-B52D-F8DC10D794E7}"/>
              </a:ext>
            </a:extLst>
          </p:cNvPr>
          <p:cNvSpPr txBox="1">
            <a:spLocks/>
          </p:cNvSpPr>
          <p:nvPr/>
        </p:nvSpPr>
        <p:spPr>
          <a:xfrm>
            <a:off x="2987613" y="3279442"/>
            <a:ext cx="1675053" cy="492443"/>
          </a:xfrm>
          <a:prstGeom prst="rect">
            <a:avLst/>
          </a:prstGeom>
        </p:spPr>
        <p:txBody>
          <a:bodyPr/>
          <a:lstStyle>
            <a:lvl1pPr marL="0" indent="0" algn="ctr" rtl="0" eaLnBrk="0" fontAlgn="base" hangingPunct="0">
              <a:spcBef>
                <a:spcPct val="0"/>
              </a:spcBef>
              <a:spcAft>
                <a:spcPts val="400"/>
              </a:spcAft>
              <a:buFont typeface="Arial" pitchFamily="34" charset="0"/>
              <a:buNone/>
              <a:defRPr sz="2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SzPct val="90000"/>
              <a:buNone/>
              <a:defRPr sz="1600">
                <a:solidFill>
                  <a:srgbClr val="666666"/>
                </a:solidFill>
                <a:latin typeface="+mn-lt"/>
              </a:defRPr>
            </a:lvl2pPr>
            <a:lvl3pPr marL="914400" indent="0" algn="ctr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SzPct val="36000"/>
              <a:buFont typeface="Arial" pitchFamily="34" charset="0"/>
              <a:buNone/>
              <a:defRPr sz="1600">
                <a:solidFill>
                  <a:srgbClr val="666666"/>
                </a:solidFill>
                <a:latin typeface="+mn-lt"/>
              </a:defRPr>
            </a:lvl3pPr>
            <a:lvl4pPr marL="1371600" indent="0" algn="ctr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SzPct val="36000"/>
              <a:buNone/>
              <a:defRPr sz="1600">
                <a:solidFill>
                  <a:srgbClr val="666666"/>
                </a:solidFill>
                <a:latin typeface="+mn-lt"/>
              </a:defRPr>
            </a:lvl4pPr>
            <a:lvl5pPr marL="1828800" indent="0" algn="ctr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pitchFamily="34" charset="0"/>
              <a:buNone/>
              <a:defRPr sz="1600">
                <a:solidFill>
                  <a:srgbClr val="666666"/>
                </a:solidFill>
                <a:latin typeface="+mn-lt"/>
              </a:defRPr>
            </a:lvl5pPr>
            <a:lvl6pPr marL="2286000" indent="0" algn="ctr" rtl="0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None/>
              <a:defRPr sz="1600">
                <a:solidFill>
                  <a:srgbClr val="666666"/>
                </a:solidFill>
                <a:latin typeface="+mn-lt"/>
              </a:defRPr>
            </a:lvl6pPr>
            <a:lvl7pPr marL="2743200" indent="0" algn="ctr" rtl="0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None/>
              <a:defRPr sz="1600">
                <a:solidFill>
                  <a:srgbClr val="666666"/>
                </a:solidFill>
                <a:latin typeface="+mn-lt"/>
              </a:defRPr>
            </a:lvl7pPr>
            <a:lvl8pPr marL="3200400" indent="0" algn="ctr" rtl="0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None/>
              <a:defRPr sz="1600">
                <a:solidFill>
                  <a:srgbClr val="666666"/>
                </a:solidFill>
                <a:latin typeface="+mn-lt"/>
              </a:defRPr>
            </a:lvl8pPr>
            <a:lvl9pPr marL="3657600" indent="0" algn="ctr" rtl="0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None/>
              <a:defRPr sz="1600">
                <a:solidFill>
                  <a:srgbClr val="666666"/>
                </a:solidFill>
                <a:latin typeface="+mn-lt"/>
              </a:defRPr>
            </a:lvl9pPr>
          </a:lstStyle>
          <a:p>
            <a:pPr algn="l"/>
            <a:r>
              <a:rPr lang="en-US" sz="1600" b="1" dirty="0">
                <a:solidFill>
                  <a:schemeClr val="tx1"/>
                </a:solidFill>
              </a:rPr>
              <a:t>Tie plates</a:t>
            </a:r>
          </a:p>
        </p:txBody>
      </p:sp>
      <p:sp>
        <p:nvSpPr>
          <p:cNvPr id="32" name="Segnaposto contenuto 2">
            <a:extLst>
              <a:ext uri="{FF2B5EF4-FFF2-40B4-BE49-F238E27FC236}">
                <a16:creationId xmlns:a16="http://schemas.microsoft.com/office/drawing/2014/main" id="{69C29108-D97B-493D-86C4-E74024834CBE}"/>
              </a:ext>
            </a:extLst>
          </p:cNvPr>
          <p:cNvSpPr txBox="1">
            <a:spLocks/>
          </p:cNvSpPr>
          <p:nvPr/>
        </p:nvSpPr>
        <p:spPr>
          <a:xfrm>
            <a:off x="2611142" y="4689199"/>
            <a:ext cx="2094264" cy="492443"/>
          </a:xfrm>
          <a:prstGeom prst="rect">
            <a:avLst/>
          </a:prstGeom>
        </p:spPr>
        <p:txBody>
          <a:bodyPr/>
          <a:lstStyle>
            <a:lvl1pPr marL="0" indent="0" algn="ctr" rtl="0" eaLnBrk="0" fontAlgn="base" hangingPunct="0">
              <a:spcBef>
                <a:spcPct val="0"/>
              </a:spcBef>
              <a:spcAft>
                <a:spcPts val="400"/>
              </a:spcAft>
              <a:buFont typeface="Arial" pitchFamily="34" charset="0"/>
              <a:buNone/>
              <a:defRPr sz="2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SzPct val="90000"/>
              <a:buNone/>
              <a:defRPr sz="1600">
                <a:solidFill>
                  <a:srgbClr val="666666"/>
                </a:solidFill>
                <a:latin typeface="+mn-lt"/>
              </a:defRPr>
            </a:lvl2pPr>
            <a:lvl3pPr marL="914400" indent="0" algn="ctr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SzPct val="36000"/>
              <a:buFont typeface="Arial" pitchFamily="34" charset="0"/>
              <a:buNone/>
              <a:defRPr sz="1600">
                <a:solidFill>
                  <a:srgbClr val="666666"/>
                </a:solidFill>
                <a:latin typeface="+mn-lt"/>
              </a:defRPr>
            </a:lvl3pPr>
            <a:lvl4pPr marL="1371600" indent="0" algn="ctr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SzPct val="36000"/>
              <a:buNone/>
              <a:defRPr sz="1600">
                <a:solidFill>
                  <a:srgbClr val="666666"/>
                </a:solidFill>
                <a:latin typeface="+mn-lt"/>
              </a:defRPr>
            </a:lvl4pPr>
            <a:lvl5pPr marL="1828800" indent="0" algn="ctr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pitchFamily="34" charset="0"/>
              <a:buNone/>
              <a:defRPr sz="1600">
                <a:solidFill>
                  <a:srgbClr val="666666"/>
                </a:solidFill>
                <a:latin typeface="+mn-lt"/>
              </a:defRPr>
            </a:lvl5pPr>
            <a:lvl6pPr marL="2286000" indent="0" algn="ctr" rtl="0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None/>
              <a:defRPr sz="1600">
                <a:solidFill>
                  <a:srgbClr val="666666"/>
                </a:solidFill>
                <a:latin typeface="+mn-lt"/>
              </a:defRPr>
            </a:lvl6pPr>
            <a:lvl7pPr marL="2743200" indent="0" algn="ctr" rtl="0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None/>
              <a:defRPr sz="1600">
                <a:solidFill>
                  <a:srgbClr val="666666"/>
                </a:solidFill>
                <a:latin typeface="+mn-lt"/>
              </a:defRPr>
            </a:lvl7pPr>
            <a:lvl8pPr marL="3200400" indent="0" algn="ctr" rtl="0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None/>
              <a:defRPr sz="1600">
                <a:solidFill>
                  <a:srgbClr val="666666"/>
                </a:solidFill>
                <a:latin typeface="+mn-lt"/>
              </a:defRPr>
            </a:lvl8pPr>
            <a:lvl9pPr marL="3657600" indent="0" algn="ctr" rtl="0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None/>
              <a:defRPr sz="1600">
                <a:solidFill>
                  <a:srgbClr val="666666"/>
                </a:solidFill>
                <a:latin typeface="+mn-lt"/>
              </a:defRPr>
            </a:lvl9pPr>
          </a:lstStyle>
          <a:p>
            <a:pPr algn="l"/>
            <a:r>
              <a:rPr lang="en-US" sz="1600" b="1" dirty="0">
                <a:solidFill>
                  <a:schemeClr val="tx1"/>
                </a:solidFill>
              </a:rPr>
              <a:t>CS gravity support</a:t>
            </a:r>
          </a:p>
        </p:txBody>
      </p:sp>
      <p:cxnSp>
        <p:nvCxnSpPr>
          <p:cNvPr id="8" name="Connettore 2 7">
            <a:extLst>
              <a:ext uri="{FF2B5EF4-FFF2-40B4-BE49-F238E27FC236}">
                <a16:creationId xmlns:a16="http://schemas.microsoft.com/office/drawing/2014/main" id="{BD43427C-E2E9-40AC-82C6-8B1548BF3B3D}"/>
              </a:ext>
            </a:extLst>
          </p:cNvPr>
          <p:cNvCxnSpPr>
            <a:cxnSpLocks/>
          </p:cNvCxnSpPr>
          <p:nvPr/>
        </p:nvCxnSpPr>
        <p:spPr>
          <a:xfrm>
            <a:off x="3569359" y="5039376"/>
            <a:ext cx="1267327" cy="69217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Connettore 2 34">
            <a:extLst>
              <a:ext uri="{FF2B5EF4-FFF2-40B4-BE49-F238E27FC236}">
                <a16:creationId xmlns:a16="http://schemas.microsoft.com/office/drawing/2014/main" id="{62DF7102-F3DF-4DA2-9AF6-D04DA9A902BF}"/>
              </a:ext>
            </a:extLst>
          </p:cNvPr>
          <p:cNvCxnSpPr>
            <a:cxnSpLocks/>
          </p:cNvCxnSpPr>
          <p:nvPr/>
        </p:nvCxnSpPr>
        <p:spPr>
          <a:xfrm flipH="1" flipV="1">
            <a:off x="2241193" y="1861566"/>
            <a:ext cx="778844" cy="60408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Connettore 2 39">
            <a:extLst>
              <a:ext uri="{FF2B5EF4-FFF2-40B4-BE49-F238E27FC236}">
                <a16:creationId xmlns:a16="http://schemas.microsoft.com/office/drawing/2014/main" id="{88AC5E22-C07E-48E0-AC21-845C348B3F76}"/>
              </a:ext>
            </a:extLst>
          </p:cNvPr>
          <p:cNvCxnSpPr>
            <a:cxnSpLocks/>
          </p:cNvCxnSpPr>
          <p:nvPr/>
        </p:nvCxnSpPr>
        <p:spPr>
          <a:xfrm>
            <a:off x="3569359" y="3638459"/>
            <a:ext cx="1636304" cy="47432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Connettore 2 42">
            <a:extLst>
              <a:ext uri="{FF2B5EF4-FFF2-40B4-BE49-F238E27FC236}">
                <a16:creationId xmlns:a16="http://schemas.microsoft.com/office/drawing/2014/main" id="{65233BE8-E470-4C73-B007-8B86B30FDF24}"/>
              </a:ext>
            </a:extLst>
          </p:cNvPr>
          <p:cNvCxnSpPr>
            <a:cxnSpLocks/>
          </p:cNvCxnSpPr>
          <p:nvPr/>
        </p:nvCxnSpPr>
        <p:spPr>
          <a:xfrm flipH="1">
            <a:off x="1744533" y="3635651"/>
            <a:ext cx="1824826" cy="78466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Immagine 2">
            <a:extLst>
              <a:ext uri="{FF2B5EF4-FFF2-40B4-BE49-F238E27FC236}">
                <a16:creationId xmlns:a16="http://schemas.microsoft.com/office/drawing/2014/main" id="{938D7394-942F-4BF4-85F1-01D443B470C2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04614" y="1128750"/>
            <a:ext cx="5962716" cy="4609613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19306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 descr="Immagine che contiene giocattolo&#10;&#10;Descrizione generata automaticamente">
            <a:extLst>
              <a:ext uri="{FF2B5EF4-FFF2-40B4-BE49-F238E27FC236}">
                <a16:creationId xmlns:a16="http://schemas.microsoft.com/office/drawing/2014/main" id="{AD4DF8DA-91FE-D142-842F-FCE16803868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7043" t="6773" r="13524" b="51721"/>
          <a:stretch/>
        </p:blipFill>
        <p:spPr>
          <a:xfrm>
            <a:off x="7932193" y="3895"/>
            <a:ext cx="1211807" cy="1205925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37042" y="307096"/>
            <a:ext cx="8229600" cy="430887"/>
          </a:xfrm>
        </p:spPr>
        <p:txBody>
          <a:bodyPr/>
          <a:lstStyle/>
          <a:p>
            <a:pPr eaLnBrk="0" hangingPunct="0"/>
            <a:r>
              <a:rPr lang="en-US" sz="2800" dirty="0">
                <a:solidFill>
                  <a:schemeClr val="bg1"/>
                </a:solidFill>
              </a:rPr>
              <a:t>PF coils: overview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6553200" y="6222140"/>
            <a:ext cx="2133600" cy="365125"/>
          </a:xfrm>
        </p:spPr>
        <p:txBody>
          <a:bodyPr/>
          <a:lstStyle/>
          <a:p>
            <a:fld id="{02C7C199-0D0D-7840-A88D-785280B31CF7}" type="slidenum">
              <a:rPr lang="it-IT" smtClean="0"/>
              <a:t>102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 dirty="0"/>
              <a:t>L. Muzzi - </a:t>
            </a:r>
            <a:r>
              <a:rPr lang="it-IT" dirty="0" err="1"/>
              <a:t>EASISchool</a:t>
            </a:r>
            <a:r>
              <a:rPr lang="it-IT" dirty="0"/>
              <a:t> 3 - 6 </a:t>
            </a:r>
            <a:r>
              <a:rPr lang="it-IT" dirty="0" err="1"/>
              <a:t>October</a:t>
            </a:r>
            <a:r>
              <a:rPr lang="it-IT" dirty="0"/>
              <a:t> 2020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AD597FD8-5E2C-FF4F-9A02-B9CB3985B4B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388" y="5181994"/>
            <a:ext cx="5133605" cy="1641560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4464E910-4D06-084D-BCAC-F47CDD8A543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32186" y="4855182"/>
            <a:ext cx="2691490" cy="1922492"/>
          </a:xfrm>
          <a:prstGeom prst="rect">
            <a:avLst/>
          </a:prstGeom>
        </p:spPr>
      </p:pic>
      <p:graphicFrame>
        <p:nvGraphicFramePr>
          <p:cNvPr id="17" name="Tabella 2">
            <a:extLst>
              <a:ext uri="{FF2B5EF4-FFF2-40B4-BE49-F238E27FC236}">
                <a16:creationId xmlns:a16="http://schemas.microsoft.com/office/drawing/2014/main" id="{AB8DED65-4B56-CB4B-90FC-4B7D6E6C79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4842371"/>
              </p:ext>
            </p:extLst>
          </p:nvPr>
        </p:nvGraphicFramePr>
        <p:xfrm>
          <a:off x="3918608" y="448043"/>
          <a:ext cx="5225392" cy="34044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56184">
                  <a:extLst>
                    <a:ext uri="{9D8B030D-6E8A-4147-A177-3AD203B41FA5}">
                      <a16:colId xmlns:a16="http://schemas.microsoft.com/office/drawing/2014/main" val="806105316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857067386"/>
                    </a:ext>
                  </a:extLst>
                </a:gridCol>
                <a:gridCol w="1175004">
                  <a:extLst>
                    <a:ext uri="{9D8B030D-6E8A-4147-A177-3AD203B41FA5}">
                      <a16:colId xmlns:a16="http://schemas.microsoft.com/office/drawing/2014/main" val="2848035663"/>
                    </a:ext>
                  </a:extLst>
                </a:gridCol>
                <a:gridCol w="1175004">
                  <a:extLst>
                    <a:ext uri="{9D8B030D-6E8A-4147-A177-3AD203B41FA5}">
                      <a16:colId xmlns:a16="http://schemas.microsoft.com/office/drawing/2014/main" val="2260562059"/>
                    </a:ext>
                  </a:extLst>
                </a:gridCol>
              </a:tblGrid>
              <a:tr h="197433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400" dirty="0">
                          <a:solidFill>
                            <a:srgbClr val="000000"/>
                          </a:solidFill>
                          <a:effectLst/>
                        </a:rPr>
                        <a:t>COIL</a:t>
                      </a:r>
                      <a:endParaRPr lang="it-IT" sz="1400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</a:rPr>
                        <a:t>PF1/6</a:t>
                      </a:r>
                      <a:endParaRPr lang="it-IT" sz="1400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</a:rPr>
                        <a:t>PF2/5</a:t>
                      </a:r>
                      <a:endParaRPr lang="it-IT" sz="1400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</a:rPr>
                        <a:t>PF3/4</a:t>
                      </a:r>
                      <a:endParaRPr lang="it-IT" sz="1400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351230248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200" b="0" dirty="0" err="1">
                          <a:effectLst/>
                        </a:rPr>
                        <a:t>Bmax</a:t>
                      </a:r>
                      <a:r>
                        <a:rPr lang="it-IT" sz="1200" b="0" dirty="0">
                          <a:effectLst/>
                        </a:rPr>
                        <a:t> (T)</a:t>
                      </a:r>
                      <a:endParaRPr lang="it-IT" sz="1200" b="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8.5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4.4</a:t>
                      </a:r>
                      <a:endParaRPr lang="it-IT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5.4</a:t>
                      </a:r>
                      <a:endParaRPr lang="it-IT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67638955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200" b="0" dirty="0" err="1">
                          <a:effectLst/>
                        </a:rPr>
                        <a:t>I</a:t>
                      </a:r>
                      <a:r>
                        <a:rPr lang="it-IT" sz="1200" b="0" baseline="-25000" dirty="0" err="1">
                          <a:effectLst/>
                        </a:rPr>
                        <a:t>op</a:t>
                      </a:r>
                      <a:r>
                        <a:rPr lang="it-IT" sz="1200" b="0" dirty="0">
                          <a:effectLst/>
                        </a:rPr>
                        <a:t> </a:t>
                      </a:r>
                      <a:r>
                        <a:rPr lang="it-IT" sz="1200" b="0" dirty="0" err="1">
                          <a:effectLst/>
                        </a:rPr>
                        <a:t>max</a:t>
                      </a:r>
                      <a:r>
                        <a:rPr lang="it-IT" sz="1200" b="0" dirty="0">
                          <a:effectLst/>
                        </a:rPr>
                        <a:t>  (</a:t>
                      </a:r>
                      <a:r>
                        <a:rPr lang="it-IT" sz="1200" b="0" dirty="0" err="1">
                          <a:effectLst/>
                        </a:rPr>
                        <a:t>kA</a:t>
                      </a:r>
                      <a:r>
                        <a:rPr lang="it-IT" sz="1200" b="0" dirty="0">
                          <a:effectLst/>
                        </a:rPr>
                        <a:t>)</a:t>
                      </a:r>
                      <a:endParaRPr lang="it-IT" sz="1200" b="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</a:rPr>
                        <a:t>28.3</a:t>
                      </a:r>
                      <a:endParaRPr lang="it-IT" sz="12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27.1</a:t>
                      </a:r>
                      <a:endParaRPr lang="it-IT" sz="12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</a:rPr>
                        <a:t>28.6</a:t>
                      </a:r>
                      <a:endParaRPr lang="it-IT" sz="12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242413900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200" b="0" kern="1200" dirty="0" err="1">
                          <a:solidFill>
                            <a:schemeClr val="lt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Hydraulic</a:t>
                      </a:r>
                      <a:r>
                        <a:rPr lang="it-IT" sz="1200" b="0" kern="1200" dirty="0">
                          <a:solidFill>
                            <a:schemeClr val="lt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lang="it-IT" sz="1200" b="0" kern="1200" dirty="0" err="1">
                          <a:solidFill>
                            <a:schemeClr val="lt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length</a:t>
                      </a:r>
                      <a:r>
                        <a:rPr lang="it-IT" sz="1200" b="0" kern="1200" dirty="0">
                          <a:solidFill>
                            <a:schemeClr val="lt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 (m)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it-IT" sz="1200" kern="1200" dirty="0">
                          <a:solidFill>
                            <a:schemeClr val="dk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178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it-IT" sz="1200" kern="1200" dirty="0">
                          <a:solidFill>
                            <a:schemeClr val="dk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193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it-IT" sz="1200" kern="1200" dirty="0">
                          <a:solidFill>
                            <a:schemeClr val="dk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381</a:t>
                      </a: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23868879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200" b="0" dirty="0" err="1">
                          <a:effectLst/>
                          <a:latin typeface="Calibri"/>
                          <a:ea typeface="Calibri" panose="020F0502020204030204" pitchFamily="34" charset="0"/>
                          <a:cs typeface="Calibri"/>
                        </a:rPr>
                        <a:t>V</a:t>
                      </a:r>
                      <a:r>
                        <a:rPr lang="it-IT" sz="1200" b="0" baseline="-25000" dirty="0" err="1">
                          <a:effectLst/>
                          <a:latin typeface="Calibri"/>
                          <a:ea typeface="Calibri" panose="020F0502020204030204" pitchFamily="34" charset="0"/>
                          <a:cs typeface="Calibri"/>
                        </a:rPr>
                        <a:t>max</a:t>
                      </a:r>
                      <a:r>
                        <a:rPr lang="it-IT" sz="1200" b="0" baseline="0" dirty="0">
                          <a:effectLst/>
                          <a:latin typeface="Calibri"/>
                          <a:ea typeface="Calibri" panose="020F0502020204030204" pitchFamily="34" charset="0"/>
                          <a:cs typeface="Calibri"/>
                        </a:rPr>
                        <a:t> (V)</a:t>
                      </a:r>
                      <a:endParaRPr lang="it-IT" sz="1200" b="0" baseline="-25000" dirty="0">
                        <a:effectLst/>
                        <a:latin typeface="Calibri"/>
                        <a:ea typeface="Calibri" panose="020F0502020204030204" pitchFamily="34" charset="0"/>
                        <a:cs typeface="Calibri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it-IT" sz="1200" kern="1200" dirty="0">
                          <a:solidFill>
                            <a:schemeClr val="dk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2150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it-IT" sz="1200" kern="1200">
                          <a:solidFill>
                            <a:schemeClr val="dk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1350</a:t>
                      </a:r>
                      <a:endParaRPr lang="it-IT" sz="1200" kern="1200" dirty="0">
                        <a:solidFill>
                          <a:schemeClr val="dk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it-IT" sz="1200" kern="1200" dirty="0">
                          <a:solidFill>
                            <a:schemeClr val="dk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3290</a:t>
                      </a: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351133775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200" b="0" dirty="0">
                          <a:effectLst/>
                          <a:latin typeface="Calibri"/>
                          <a:cs typeface="Calibri"/>
                        </a:rPr>
                        <a:t>Weight (ton)</a:t>
                      </a:r>
                      <a:endParaRPr lang="it-IT" sz="1200" b="0" dirty="0">
                        <a:effectLst/>
                        <a:latin typeface="Calibri"/>
                        <a:ea typeface="Calibri" panose="020F0502020204030204" pitchFamily="34" charset="0"/>
                        <a:cs typeface="Calibri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Calibri"/>
                          <a:cs typeface="Calibri"/>
                        </a:rPr>
                        <a:t>15</a:t>
                      </a:r>
                      <a:endParaRPr lang="it-IT" sz="1200" dirty="0">
                        <a:effectLst/>
                        <a:latin typeface="Calibri"/>
                        <a:ea typeface="Calibri" panose="020F0502020204030204" pitchFamily="34" charset="0"/>
                        <a:cs typeface="Calibri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Calibri"/>
                          <a:cs typeface="Calibri"/>
                        </a:rPr>
                        <a:t>16</a:t>
                      </a:r>
                      <a:endParaRPr lang="it-IT" sz="1200" dirty="0">
                        <a:effectLst/>
                        <a:latin typeface="Calibri"/>
                        <a:ea typeface="Calibri" panose="020F0502020204030204" pitchFamily="34" charset="0"/>
                        <a:cs typeface="Calibri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Calibri"/>
                          <a:cs typeface="Calibri"/>
                        </a:rPr>
                        <a:t>28</a:t>
                      </a:r>
                      <a:endParaRPr lang="it-IT" sz="1200" dirty="0">
                        <a:effectLst/>
                        <a:latin typeface="Calibri"/>
                        <a:ea typeface="Calibri" panose="020F0502020204030204" pitchFamily="34" charset="0"/>
                        <a:cs typeface="Calibri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277435085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200" b="0" dirty="0">
                          <a:effectLst/>
                          <a:latin typeface="Calibri"/>
                          <a:cs typeface="Calibri"/>
                        </a:rPr>
                        <a:t>Delay / </a:t>
                      </a:r>
                      <a:r>
                        <a:rPr lang="it-IT" sz="1200" b="0" dirty="0" err="1">
                          <a:effectLst/>
                          <a:latin typeface="Calibri"/>
                          <a:cs typeface="Calibri"/>
                        </a:rPr>
                        <a:t>discharge</a:t>
                      </a:r>
                      <a:r>
                        <a:rPr lang="it-IT" sz="1200" b="0" dirty="0">
                          <a:effectLst/>
                          <a:latin typeface="Calibri"/>
                          <a:cs typeface="Calibri"/>
                        </a:rPr>
                        <a:t> </a:t>
                      </a:r>
                      <a:r>
                        <a:rPr lang="it-IT" sz="1200" b="0" dirty="0" err="1">
                          <a:effectLst/>
                          <a:latin typeface="Calibri"/>
                          <a:cs typeface="Calibri"/>
                        </a:rPr>
                        <a:t>const</a:t>
                      </a:r>
                      <a:r>
                        <a:rPr lang="it-IT" sz="1200" b="0" dirty="0">
                          <a:effectLst/>
                          <a:latin typeface="Calibri"/>
                          <a:cs typeface="Calibri"/>
                        </a:rPr>
                        <a:t>.</a:t>
                      </a:r>
                      <a:endParaRPr lang="it-IT" sz="1200" b="0" dirty="0">
                        <a:effectLst/>
                        <a:latin typeface="Calibri"/>
                        <a:ea typeface="Calibri" panose="020F0502020204030204" pitchFamily="34" charset="0"/>
                        <a:cs typeface="Calibri"/>
                      </a:endParaRPr>
                    </a:p>
                  </a:txBody>
                  <a:tcPr marL="44450" marR="44450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Calibri"/>
                          <a:cs typeface="Calibri"/>
                        </a:rPr>
                        <a:t>1.5 </a:t>
                      </a:r>
                      <a:r>
                        <a:rPr lang="it-IT" sz="1200" dirty="0" err="1">
                          <a:effectLst/>
                          <a:latin typeface="Calibri"/>
                          <a:cs typeface="Calibri"/>
                        </a:rPr>
                        <a:t>s</a:t>
                      </a:r>
                      <a:r>
                        <a:rPr lang="it-IT" sz="1200" dirty="0">
                          <a:effectLst/>
                          <a:latin typeface="Calibri"/>
                          <a:cs typeface="Calibri"/>
                        </a:rPr>
                        <a:t> / 6 </a:t>
                      </a:r>
                      <a:r>
                        <a:rPr lang="it-IT" sz="1200" dirty="0" err="1">
                          <a:effectLst/>
                          <a:latin typeface="Calibri"/>
                          <a:cs typeface="Calibri"/>
                        </a:rPr>
                        <a:t>s</a:t>
                      </a:r>
                      <a:endParaRPr lang="it-IT" sz="1200" dirty="0">
                        <a:effectLst/>
                        <a:latin typeface="Calibri"/>
                        <a:ea typeface="Calibri" panose="020F0502020204030204" pitchFamily="34" charset="0"/>
                        <a:cs typeface="Calibri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576605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200" b="0" dirty="0">
                          <a:effectLst/>
                          <a:latin typeface="Calibri"/>
                          <a:ea typeface="Calibri" panose="020F0502020204030204" pitchFamily="34" charset="0"/>
                          <a:cs typeface="Calibri"/>
                        </a:rPr>
                        <a:t>CICC </a:t>
                      </a:r>
                      <a:r>
                        <a:rPr lang="it-IT" sz="1200" b="0" dirty="0" err="1">
                          <a:effectLst/>
                          <a:latin typeface="Calibri"/>
                          <a:ea typeface="Calibri" panose="020F0502020204030204" pitchFamily="34" charset="0"/>
                          <a:cs typeface="Calibri"/>
                        </a:rPr>
                        <a:t>dimensions</a:t>
                      </a:r>
                      <a:r>
                        <a:rPr lang="it-IT" sz="1200" b="0" dirty="0">
                          <a:effectLst/>
                          <a:latin typeface="Calibri"/>
                          <a:ea typeface="Calibri" panose="020F0502020204030204" pitchFamily="34" charset="0"/>
                          <a:cs typeface="Calibri"/>
                        </a:rPr>
                        <a:t> (mm)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Calibri"/>
                          <a:ea typeface="Calibri" panose="020F0502020204030204" pitchFamily="34" charset="0"/>
                          <a:cs typeface="Calibri"/>
                        </a:rPr>
                        <a:t>23.4 x 28.3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  <a:latin typeface="Calibri"/>
                          <a:ea typeface="Calibri" panose="020F0502020204030204" pitchFamily="34" charset="0"/>
                          <a:cs typeface="Calibri"/>
                        </a:rPr>
                        <a:t>26.4 x 27.7</a:t>
                      </a:r>
                      <a:endParaRPr lang="it-IT" sz="1200" dirty="0">
                        <a:effectLst/>
                        <a:latin typeface="Calibri"/>
                        <a:ea typeface="Calibri" panose="020F0502020204030204" pitchFamily="34" charset="0"/>
                        <a:cs typeface="Calibri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  <a:latin typeface="Calibri"/>
                          <a:ea typeface="Calibri" panose="020F0502020204030204" pitchFamily="34" charset="0"/>
                          <a:cs typeface="Calibri"/>
                        </a:rPr>
                        <a:t>26.4</a:t>
                      </a:r>
                      <a:r>
                        <a:rPr lang="it-IT" sz="1200" baseline="0">
                          <a:effectLst/>
                          <a:latin typeface="Calibri"/>
                          <a:ea typeface="Calibri" panose="020F0502020204030204" pitchFamily="34" charset="0"/>
                          <a:cs typeface="Calibri"/>
                        </a:rPr>
                        <a:t> x 27.7</a:t>
                      </a:r>
                      <a:endParaRPr lang="it-IT" sz="1200" dirty="0">
                        <a:effectLst/>
                        <a:latin typeface="Calibri"/>
                        <a:ea typeface="Calibri" panose="020F0502020204030204" pitchFamily="34" charset="0"/>
                        <a:cs typeface="Calibri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200" b="0" dirty="0" err="1">
                          <a:effectLst/>
                          <a:latin typeface="Calibri"/>
                          <a:ea typeface="Calibri" panose="020F0502020204030204" pitchFamily="34" charset="0"/>
                          <a:cs typeface="Calibri"/>
                        </a:rPr>
                        <a:t>Jacket</a:t>
                      </a:r>
                      <a:r>
                        <a:rPr lang="it-IT" sz="1200" b="0" dirty="0">
                          <a:effectLst/>
                          <a:latin typeface="Calibri"/>
                          <a:ea typeface="Calibri" panose="020F0502020204030204" pitchFamily="34" charset="0"/>
                          <a:cs typeface="Calibri"/>
                        </a:rPr>
                        <a:t> </a:t>
                      </a:r>
                      <a:r>
                        <a:rPr lang="it-IT" sz="1200" b="0" dirty="0" err="1">
                          <a:effectLst/>
                          <a:latin typeface="Calibri"/>
                          <a:ea typeface="Calibri" panose="020F0502020204030204" pitchFamily="34" charset="0"/>
                          <a:cs typeface="Calibri"/>
                        </a:rPr>
                        <a:t>thickness</a:t>
                      </a:r>
                      <a:r>
                        <a:rPr lang="it-IT" sz="1200" b="0" dirty="0">
                          <a:effectLst/>
                          <a:latin typeface="Calibri"/>
                          <a:ea typeface="Calibri" panose="020F0502020204030204" pitchFamily="34" charset="0"/>
                          <a:cs typeface="Calibri"/>
                        </a:rPr>
                        <a:t> (mm)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Calibri"/>
                          <a:ea typeface="Calibri" panose="020F0502020204030204" pitchFamily="34" charset="0"/>
                          <a:cs typeface="Calibri"/>
                        </a:rPr>
                        <a:t>3.0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  <a:latin typeface="Calibri"/>
                          <a:ea typeface="Calibri" panose="020F0502020204030204" pitchFamily="34" charset="0"/>
                          <a:cs typeface="Calibri"/>
                        </a:rPr>
                        <a:t>3.0</a:t>
                      </a:r>
                      <a:endParaRPr lang="it-IT" sz="1200" dirty="0">
                        <a:effectLst/>
                        <a:latin typeface="Calibri"/>
                        <a:ea typeface="Calibri" panose="020F0502020204030204" pitchFamily="34" charset="0"/>
                        <a:cs typeface="Calibri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  <a:latin typeface="Calibri"/>
                          <a:ea typeface="Calibri" panose="020F0502020204030204" pitchFamily="34" charset="0"/>
                          <a:cs typeface="Calibri"/>
                        </a:rPr>
                        <a:t>3.0</a:t>
                      </a:r>
                      <a:endParaRPr lang="it-IT" sz="1200" dirty="0">
                        <a:effectLst/>
                        <a:latin typeface="Calibri"/>
                        <a:ea typeface="Calibri" panose="020F0502020204030204" pitchFamily="34" charset="0"/>
                        <a:cs typeface="Calibri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</a:rPr>
                        <a:t># SC / Cu strands; 0.82 mm</a:t>
                      </a:r>
                      <a:endParaRPr lang="it-IT" sz="1200" b="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Calibri"/>
                          <a:ea typeface="Calibri" panose="020F0502020204030204" pitchFamily="34" charset="0"/>
                          <a:cs typeface="Calibri"/>
                        </a:rPr>
                        <a:t>180 </a:t>
                      </a:r>
                      <a:r>
                        <a:rPr lang="it-IT" sz="1200" i="1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Calibri" panose="020F0502020204030204" pitchFamily="34" charset="0"/>
                          <a:cs typeface="Calibri"/>
                        </a:rPr>
                        <a:t>(Nb</a:t>
                      </a:r>
                      <a:r>
                        <a:rPr lang="it-IT" sz="1200" i="1" baseline="-25000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Calibri" panose="020F0502020204030204" pitchFamily="34" charset="0"/>
                          <a:cs typeface="Calibri"/>
                        </a:rPr>
                        <a:t>3</a:t>
                      </a:r>
                      <a:r>
                        <a:rPr lang="it-IT" sz="1200" i="1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Calibri" panose="020F0502020204030204" pitchFamily="34" charset="0"/>
                          <a:cs typeface="Calibri"/>
                        </a:rPr>
                        <a:t>Sn)</a:t>
                      </a:r>
                      <a:r>
                        <a:rPr lang="it-IT" sz="1200" dirty="0">
                          <a:effectLst/>
                          <a:latin typeface="Calibri"/>
                          <a:ea typeface="Calibri" panose="020F0502020204030204" pitchFamily="34" charset="0"/>
                          <a:cs typeface="Calibri"/>
                        </a:rPr>
                        <a:t> / 216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Calibri"/>
                          <a:ea typeface="Calibri" panose="020F0502020204030204" pitchFamily="34" charset="0"/>
                          <a:cs typeface="Calibri"/>
                        </a:rPr>
                        <a:t>162 </a:t>
                      </a:r>
                      <a:r>
                        <a:rPr lang="it-IT" sz="1200" i="1" dirty="0">
                          <a:solidFill>
                            <a:srgbClr val="0000FF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/>
                        </a:rPr>
                        <a:t>(</a:t>
                      </a:r>
                      <a:r>
                        <a:rPr lang="it-IT" sz="1200" i="1" dirty="0" err="1">
                          <a:solidFill>
                            <a:srgbClr val="0000FF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/>
                        </a:rPr>
                        <a:t>NbTi</a:t>
                      </a:r>
                      <a:r>
                        <a:rPr lang="it-IT" sz="1200" i="1" dirty="0">
                          <a:solidFill>
                            <a:srgbClr val="0000FF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/>
                        </a:rPr>
                        <a:t>)</a:t>
                      </a:r>
                      <a:r>
                        <a:rPr lang="it-IT" sz="1200" dirty="0">
                          <a:effectLst/>
                          <a:latin typeface="Calibri"/>
                          <a:ea typeface="Calibri" panose="020F0502020204030204" pitchFamily="34" charset="0"/>
                          <a:cs typeface="Calibri"/>
                        </a:rPr>
                        <a:t> / 324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Calibri"/>
                          <a:ea typeface="Calibri" panose="020F0502020204030204" pitchFamily="34" charset="0"/>
                          <a:cs typeface="Calibri"/>
                        </a:rPr>
                        <a:t>324 </a:t>
                      </a:r>
                      <a:r>
                        <a:rPr lang="it-IT" sz="1200" i="1" dirty="0">
                          <a:solidFill>
                            <a:srgbClr val="0000FF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/>
                        </a:rPr>
                        <a:t>(</a:t>
                      </a:r>
                      <a:r>
                        <a:rPr lang="it-IT" sz="1200" i="1" dirty="0" err="1">
                          <a:solidFill>
                            <a:srgbClr val="0000FF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/>
                        </a:rPr>
                        <a:t>NbTi</a:t>
                      </a:r>
                      <a:r>
                        <a:rPr lang="it-IT" sz="1200" i="1" dirty="0">
                          <a:solidFill>
                            <a:srgbClr val="0000FF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/>
                        </a:rPr>
                        <a:t>)</a:t>
                      </a:r>
                      <a:r>
                        <a:rPr lang="it-IT" sz="1200" dirty="0">
                          <a:effectLst/>
                          <a:latin typeface="Calibri"/>
                          <a:ea typeface="Calibri" panose="020F0502020204030204" pitchFamily="34" charset="0"/>
                          <a:cs typeface="Calibri"/>
                        </a:rPr>
                        <a:t> </a:t>
                      </a:r>
                      <a:r>
                        <a:rPr lang="it-IT" sz="1200" baseline="0" dirty="0">
                          <a:effectLst/>
                          <a:latin typeface="Calibri"/>
                          <a:ea typeface="Calibri" panose="020F0502020204030204" pitchFamily="34" charset="0"/>
                          <a:cs typeface="Calibri"/>
                        </a:rPr>
                        <a:t>/ 162</a:t>
                      </a:r>
                      <a:endParaRPr lang="it-IT" sz="1200" dirty="0">
                        <a:effectLst/>
                        <a:latin typeface="Calibri"/>
                        <a:ea typeface="Calibri" panose="020F0502020204030204" pitchFamily="34" charset="0"/>
                        <a:cs typeface="Calibri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it-IT" sz="1200" b="0" dirty="0">
                        <a:effectLst/>
                        <a:latin typeface="Calibri"/>
                        <a:ea typeface="Calibri" panose="020F0502020204030204" pitchFamily="34" charset="0"/>
                        <a:cs typeface="Calibri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it-IT" sz="1200" b="0" dirty="0">
                        <a:effectLst/>
                        <a:latin typeface="Calibri"/>
                        <a:ea typeface="Calibri" panose="020F0502020204030204" pitchFamily="34" charset="0"/>
                        <a:cs typeface="Calibri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it-IT" sz="1200" b="0" dirty="0">
                        <a:effectLst/>
                        <a:latin typeface="Calibri"/>
                        <a:ea typeface="Calibri" panose="020F0502020204030204" pitchFamily="34" charset="0"/>
                        <a:cs typeface="Calibri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it-IT" sz="1200" b="0" dirty="0">
                        <a:effectLst/>
                        <a:latin typeface="Calibri"/>
                        <a:ea typeface="Calibri" panose="020F0502020204030204" pitchFamily="34" charset="0"/>
                        <a:cs typeface="Calibri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it-IT" sz="1200" b="0" dirty="0">
                        <a:effectLst/>
                        <a:latin typeface="Calibri"/>
                        <a:ea typeface="Calibri" panose="020F0502020204030204" pitchFamily="34" charset="0"/>
                        <a:cs typeface="Calibri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it-IT" sz="1200" b="0" dirty="0">
                        <a:effectLst/>
                        <a:latin typeface="Calibri"/>
                        <a:ea typeface="Calibri" panose="020F0502020204030204" pitchFamily="34" charset="0"/>
                        <a:cs typeface="Calibri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it-IT" sz="1200" dirty="0">
                        <a:effectLst/>
                        <a:latin typeface="Calibri"/>
                        <a:ea typeface="Calibri" panose="020F0502020204030204" pitchFamily="34" charset="0"/>
                        <a:cs typeface="Calibri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it-IT" sz="1200" dirty="0">
                        <a:effectLst/>
                        <a:latin typeface="Calibri"/>
                        <a:ea typeface="Calibri" panose="020F0502020204030204" pitchFamily="34" charset="0"/>
                        <a:cs typeface="Calibri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it-IT" sz="1200" dirty="0">
                        <a:effectLst/>
                        <a:latin typeface="Calibri"/>
                        <a:ea typeface="Calibri" panose="020F0502020204030204" pitchFamily="34" charset="0"/>
                        <a:cs typeface="Calibri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pic>
        <p:nvPicPr>
          <p:cNvPr id="18" name="Immagine 3">
            <a:extLst>
              <a:ext uri="{FF2B5EF4-FFF2-40B4-BE49-F238E27FC236}">
                <a16:creationId xmlns:a16="http://schemas.microsoft.com/office/drawing/2014/main" id="{C71B2F9F-0AD0-3045-8AFA-446F0FFF984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9566" y="2795150"/>
            <a:ext cx="939347" cy="1055446"/>
          </a:xfrm>
          <a:prstGeom prst="rect">
            <a:avLst/>
          </a:prstGeom>
        </p:spPr>
      </p:pic>
      <p:pic>
        <p:nvPicPr>
          <p:cNvPr id="19" name="Immagine 38">
            <a:extLst>
              <a:ext uri="{FF2B5EF4-FFF2-40B4-BE49-F238E27FC236}">
                <a16:creationId xmlns:a16="http://schemas.microsoft.com/office/drawing/2014/main" id="{B621CDB9-59FC-CE4E-8E0A-F60418071DAC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2533" y="2788283"/>
            <a:ext cx="941478" cy="1019119"/>
          </a:xfrm>
          <a:prstGeom prst="rect">
            <a:avLst/>
          </a:prstGeom>
        </p:spPr>
      </p:pic>
      <p:sp>
        <p:nvSpPr>
          <p:cNvPr id="20" name="CasellaDiTesto 8">
            <a:extLst>
              <a:ext uri="{FF2B5EF4-FFF2-40B4-BE49-F238E27FC236}">
                <a16:creationId xmlns:a16="http://schemas.microsoft.com/office/drawing/2014/main" id="{5562C78B-9654-6E4E-A577-D1D2FB06F23D}"/>
              </a:ext>
            </a:extLst>
          </p:cNvPr>
          <p:cNvSpPr txBox="1"/>
          <p:nvPr/>
        </p:nvSpPr>
        <p:spPr>
          <a:xfrm>
            <a:off x="5197143" y="4279946"/>
            <a:ext cx="39615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b="1" dirty="0">
                <a:solidFill>
                  <a:srgbClr val="000000"/>
                </a:solidFill>
              </a:rPr>
              <a:t>PF Double or Quadri-pancake </a:t>
            </a:r>
            <a:r>
              <a:rPr lang="it-IT" sz="1400" b="1" dirty="0" err="1">
                <a:solidFill>
                  <a:srgbClr val="000000"/>
                </a:solidFill>
              </a:rPr>
              <a:t>winding</a:t>
            </a:r>
            <a:r>
              <a:rPr lang="it-IT" sz="1400" b="1" dirty="0">
                <a:solidFill>
                  <a:srgbClr val="000000"/>
                </a:solidFill>
              </a:rPr>
              <a:t> and joint (</a:t>
            </a:r>
            <a:r>
              <a:rPr lang="it-IT" sz="1400" b="1" dirty="0" err="1">
                <a:solidFill>
                  <a:srgbClr val="000000"/>
                </a:solidFill>
              </a:rPr>
              <a:t>praying</a:t>
            </a:r>
            <a:r>
              <a:rPr lang="it-IT" sz="1400" b="1" dirty="0">
                <a:solidFill>
                  <a:srgbClr val="000000"/>
                </a:solidFill>
              </a:rPr>
              <a:t> or </a:t>
            </a:r>
            <a:r>
              <a:rPr lang="it-IT" sz="1400" b="1" dirty="0" err="1">
                <a:solidFill>
                  <a:srgbClr val="000000"/>
                </a:solidFill>
              </a:rPr>
              <a:t>shaking</a:t>
            </a:r>
            <a:r>
              <a:rPr lang="it-IT" sz="1400" b="1" dirty="0">
                <a:solidFill>
                  <a:srgbClr val="000000"/>
                </a:solidFill>
              </a:rPr>
              <a:t> hands) boxes</a:t>
            </a:r>
          </a:p>
        </p:txBody>
      </p:sp>
      <p:sp>
        <p:nvSpPr>
          <p:cNvPr id="21" name="Rettangolo con angoli arrotondati 3">
            <a:extLst>
              <a:ext uri="{FF2B5EF4-FFF2-40B4-BE49-F238E27FC236}">
                <a16:creationId xmlns:a16="http://schemas.microsoft.com/office/drawing/2014/main" id="{20C4E71B-1D90-B147-97E1-5E032FCC3995}"/>
              </a:ext>
            </a:extLst>
          </p:cNvPr>
          <p:cNvSpPr/>
          <p:nvPr/>
        </p:nvSpPr>
        <p:spPr>
          <a:xfrm>
            <a:off x="5577351" y="883003"/>
            <a:ext cx="3548496" cy="196761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" name="CasellaDiTesto 8">
            <a:extLst>
              <a:ext uri="{FF2B5EF4-FFF2-40B4-BE49-F238E27FC236}">
                <a16:creationId xmlns:a16="http://schemas.microsoft.com/office/drawing/2014/main" id="{CA3DDF84-7ABF-DC48-A7EE-A8A111E746D5}"/>
              </a:ext>
            </a:extLst>
          </p:cNvPr>
          <p:cNvSpPr txBox="1"/>
          <p:nvPr/>
        </p:nvSpPr>
        <p:spPr>
          <a:xfrm>
            <a:off x="1582098" y="5681779"/>
            <a:ext cx="22240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>
                <a:solidFill>
                  <a:srgbClr val="000000"/>
                </a:solidFill>
              </a:rPr>
              <a:t>DP </a:t>
            </a:r>
            <a:r>
              <a:rPr lang="it-IT" sz="1400" b="1" dirty="0" err="1">
                <a:solidFill>
                  <a:srgbClr val="000000"/>
                </a:solidFill>
              </a:rPr>
              <a:t>winding</a:t>
            </a:r>
            <a:r>
              <a:rPr lang="it-IT" sz="1400" b="1" dirty="0">
                <a:solidFill>
                  <a:srgbClr val="000000"/>
                </a:solidFill>
              </a:rPr>
              <a:t> for PF2 to 5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17C480F3-71B4-43A4-97AC-560DBA370980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7501" y="1136945"/>
            <a:ext cx="4038428" cy="4038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90118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3414" y="288414"/>
            <a:ext cx="8229600" cy="430887"/>
          </a:xfrm>
        </p:spPr>
        <p:txBody>
          <a:bodyPr/>
          <a:lstStyle/>
          <a:p>
            <a:r>
              <a:rPr lang="it-IT" sz="2800" dirty="0" err="1"/>
              <a:t>Outline</a:t>
            </a:r>
            <a:endParaRPr lang="it-IT" sz="2800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4"/>
          </p:nvPr>
        </p:nvSpPr>
        <p:spPr>
          <a:xfrm>
            <a:off x="6553200" y="6222140"/>
            <a:ext cx="2133600" cy="365125"/>
          </a:xfrm>
        </p:spPr>
        <p:txBody>
          <a:bodyPr/>
          <a:lstStyle/>
          <a:p>
            <a:fld id="{02C7C199-0D0D-7840-A88D-785280B31CF7}" type="slidenum">
              <a:rPr lang="it-IT" smtClean="0"/>
              <a:t>103</a:t>
            </a:fld>
            <a:endParaRPr lang="it-IT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14"/>
          </p:nvPr>
        </p:nvSpPr>
        <p:spPr>
          <a:xfrm>
            <a:off x="647875" y="1227419"/>
            <a:ext cx="7870894" cy="4899033"/>
          </a:xfrm>
        </p:spPr>
        <p:txBody>
          <a:bodyPr/>
          <a:lstStyle/>
          <a:p>
            <a:pPr marL="342900" indent="-342900">
              <a:lnSpc>
                <a:spcPct val="150000"/>
              </a:lnSpc>
              <a:buFont typeface="Wingdings" charset="2"/>
              <a:buChar char="ü"/>
            </a:pPr>
            <a:r>
              <a:rPr lang="it-IT" sz="2400" dirty="0" err="1">
                <a:solidFill>
                  <a:schemeClr val="bg1">
                    <a:lumMod val="65000"/>
                  </a:schemeClr>
                </a:solidFill>
              </a:rPr>
              <a:t>Magnetic</a:t>
            </a:r>
            <a:r>
              <a:rPr lang="it-IT" sz="24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it-IT" sz="2400" dirty="0" err="1">
                <a:solidFill>
                  <a:schemeClr val="bg1">
                    <a:lumMod val="65000"/>
                  </a:schemeClr>
                </a:solidFill>
              </a:rPr>
              <a:t>confinement</a:t>
            </a:r>
            <a:r>
              <a:rPr lang="it-IT" sz="2400" dirty="0">
                <a:solidFill>
                  <a:schemeClr val="bg1">
                    <a:lumMod val="65000"/>
                  </a:schemeClr>
                </a:solidFill>
              </a:rPr>
              <a:t> fusion: the </a:t>
            </a:r>
            <a:r>
              <a:rPr lang="it-IT" sz="2400" dirty="0" err="1">
                <a:solidFill>
                  <a:schemeClr val="bg1">
                    <a:lumMod val="65000"/>
                  </a:schemeClr>
                </a:solidFill>
              </a:rPr>
              <a:t>tokamak</a:t>
            </a:r>
            <a:r>
              <a:rPr lang="it-IT" sz="24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it-IT" sz="2400" dirty="0" err="1">
                <a:solidFill>
                  <a:schemeClr val="bg1">
                    <a:lumMod val="65000"/>
                  </a:schemeClr>
                </a:solidFill>
              </a:rPr>
              <a:t>concept</a:t>
            </a:r>
            <a:endParaRPr lang="it-IT" sz="2400" dirty="0">
              <a:solidFill>
                <a:schemeClr val="bg1">
                  <a:lumMod val="65000"/>
                </a:schemeClr>
              </a:solidFill>
            </a:endParaRPr>
          </a:p>
          <a:p>
            <a:pPr marL="342900" indent="-342900">
              <a:lnSpc>
                <a:spcPct val="150000"/>
              </a:lnSpc>
              <a:buFont typeface="Wingdings" charset="2"/>
              <a:buChar char="ü"/>
            </a:pPr>
            <a:r>
              <a:rPr lang="it-IT" sz="2400" dirty="0" err="1">
                <a:solidFill>
                  <a:schemeClr val="bg1">
                    <a:lumMod val="65000"/>
                  </a:schemeClr>
                </a:solidFill>
              </a:rPr>
              <a:t>Magnet</a:t>
            </a:r>
            <a:r>
              <a:rPr lang="it-IT" sz="24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it-IT" sz="2400" dirty="0" err="1">
                <a:solidFill>
                  <a:schemeClr val="bg1">
                    <a:lumMod val="65000"/>
                  </a:schemeClr>
                </a:solidFill>
              </a:rPr>
              <a:t>system</a:t>
            </a:r>
            <a:r>
              <a:rPr lang="it-IT" sz="2400" dirty="0">
                <a:solidFill>
                  <a:schemeClr val="bg1">
                    <a:lumMod val="65000"/>
                  </a:schemeClr>
                </a:solidFill>
              </a:rPr>
              <a:t> of a </a:t>
            </a:r>
            <a:r>
              <a:rPr lang="it-IT" sz="2400" dirty="0" err="1">
                <a:solidFill>
                  <a:schemeClr val="bg1">
                    <a:lumMod val="65000"/>
                  </a:schemeClr>
                </a:solidFill>
              </a:rPr>
              <a:t>tokamak</a:t>
            </a:r>
            <a:r>
              <a:rPr lang="it-IT" sz="24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it-IT" sz="2400" dirty="0" err="1">
                <a:solidFill>
                  <a:schemeClr val="bg1">
                    <a:lumMod val="65000"/>
                  </a:schemeClr>
                </a:solidFill>
              </a:rPr>
              <a:t>reactor</a:t>
            </a:r>
            <a:endParaRPr lang="it-IT" sz="2400" dirty="0">
              <a:solidFill>
                <a:schemeClr val="bg1">
                  <a:lumMod val="65000"/>
                </a:schemeClr>
              </a:solidFill>
            </a:endParaRPr>
          </a:p>
          <a:p>
            <a:pPr marL="342900" indent="-342900">
              <a:lnSpc>
                <a:spcPct val="150000"/>
              </a:lnSpc>
              <a:buFont typeface="Wingdings" charset="2"/>
              <a:buChar char="ü"/>
            </a:pPr>
            <a:r>
              <a:rPr lang="it-IT" sz="2400" dirty="0">
                <a:solidFill>
                  <a:schemeClr val="bg1">
                    <a:lumMod val="65000"/>
                  </a:schemeClr>
                </a:solidFill>
              </a:rPr>
              <a:t>Cable-in-</a:t>
            </a:r>
            <a:r>
              <a:rPr lang="it-IT" sz="2400" dirty="0" err="1">
                <a:solidFill>
                  <a:schemeClr val="bg1">
                    <a:lumMod val="65000"/>
                  </a:schemeClr>
                </a:solidFill>
              </a:rPr>
              <a:t>Conduit</a:t>
            </a:r>
            <a:r>
              <a:rPr lang="it-IT" sz="24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it-IT" sz="2400" dirty="0" err="1">
                <a:solidFill>
                  <a:schemeClr val="bg1">
                    <a:lumMod val="65000"/>
                  </a:schemeClr>
                </a:solidFill>
              </a:rPr>
              <a:t>conductors</a:t>
            </a:r>
            <a:r>
              <a:rPr lang="it-IT" sz="2400" dirty="0">
                <a:solidFill>
                  <a:schemeClr val="bg1">
                    <a:lumMod val="65000"/>
                  </a:schemeClr>
                </a:solidFill>
              </a:rPr>
              <a:t> (</a:t>
            </a:r>
            <a:r>
              <a:rPr lang="it-IT" sz="2400" dirty="0" err="1">
                <a:solidFill>
                  <a:schemeClr val="bg1">
                    <a:lumMod val="65000"/>
                  </a:schemeClr>
                </a:solidFill>
              </a:rPr>
              <a:t>CICCs</a:t>
            </a:r>
            <a:r>
              <a:rPr lang="it-IT" sz="2400" dirty="0">
                <a:solidFill>
                  <a:schemeClr val="bg1">
                    <a:lumMod val="65000"/>
                  </a:schemeClr>
                </a:solidFill>
              </a:rPr>
              <a:t>)</a:t>
            </a:r>
          </a:p>
          <a:p>
            <a:pPr marL="342900" indent="-342900">
              <a:lnSpc>
                <a:spcPct val="150000"/>
              </a:lnSpc>
              <a:buFont typeface="Wingdings" charset="2"/>
              <a:buChar char="ü"/>
            </a:pPr>
            <a:r>
              <a:rPr lang="it-IT" sz="2400" dirty="0">
                <a:solidFill>
                  <a:schemeClr val="bg1">
                    <a:lumMod val="65000"/>
                  </a:schemeClr>
                </a:solidFill>
              </a:rPr>
              <a:t>ITER </a:t>
            </a:r>
            <a:r>
              <a:rPr lang="it-IT" sz="2400" dirty="0" err="1">
                <a:solidFill>
                  <a:schemeClr val="bg1">
                    <a:lumMod val="65000"/>
                  </a:schemeClr>
                </a:solidFill>
              </a:rPr>
              <a:t>CICCs</a:t>
            </a:r>
            <a:r>
              <a:rPr lang="it-IT" sz="2400" dirty="0">
                <a:solidFill>
                  <a:schemeClr val="bg1">
                    <a:lumMod val="65000"/>
                  </a:schemeClr>
                </a:solidFill>
              </a:rPr>
              <a:t> and </a:t>
            </a:r>
            <a:r>
              <a:rPr lang="it-IT" sz="2400" dirty="0" err="1">
                <a:solidFill>
                  <a:schemeClr val="bg1">
                    <a:lumMod val="65000"/>
                  </a:schemeClr>
                </a:solidFill>
              </a:rPr>
              <a:t>optimization</a:t>
            </a:r>
            <a:r>
              <a:rPr lang="it-IT" sz="24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it-IT" sz="2400" dirty="0" err="1">
                <a:solidFill>
                  <a:schemeClr val="bg1">
                    <a:lumMod val="65000"/>
                  </a:schemeClr>
                </a:solidFill>
              </a:rPr>
              <a:t>margins</a:t>
            </a:r>
            <a:endParaRPr lang="it-IT" sz="2400" dirty="0">
              <a:solidFill>
                <a:schemeClr val="bg1">
                  <a:lumMod val="65000"/>
                </a:schemeClr>
              </a:solidFill>
            </a:endParaRPr>
          </a:p>
          <a:p>
            <a:pPr marL="342900" indent="-342900">
              <a:lnSpc>
                <a:spcPct val="150000"/>
              </a:lnSpc>
              <a:buFont typeface="Wingdings" charset="2"/>
              <a:buChar char="ü"/>
            </a:pPr>
            <a:r>
              <a:rPr lang="it-IT" sz="2400" dirty="0">
                <a:solidFill>
                  <a:schemeClr val="bg1">
                    <a:lumMod val="65000"/>
                  </a:schemeClr>
                </a:solidFill>
              </a:rPr>
              <a:t>Key </a:t>
            </a:r>
            <a:r>
              <a:rPr lang="it-IT" sz="2400" dirty="0" err="1">
                <a:solidFill>
                  <a:schemeClr val="bg1">
                    <a:lumMod val="65000"/>
                  </a:schemeClr>
                </a:solidFill>
              </a:rPr>
              <a:t>components</a:t>
            </a:r>
            <a:r>
              <a:rPr lang="it-IT" sz="2400" dirty="0">
                <a:solidFill>
                  <a:schemeClr val="bg1">
                    <a:lumMod val="65000"/>
                  </a:schemeClr>
                </a:solidFill>
              </a:rPr>
              <a:t> of fusion coils: the </a:t>
            </a:r>
            <a:r>
              <a:rPr lang="it-IT" sz="2400" dirty="0" err="1">
                <a:solidFill>
                  <a:schemeClr val="bg1">
                    <a:lumMod val="65000"/>
                  </a:schemeClr>
                </a:solidFill>
              </a:rPr>
              <a:t>example</a:t>
            </a:r>
            <a:r>
              <a:rPr lang="it-IT" sz="2400" dirty="0">
                <a:solidFill>
                  <a:schemeClr val="bg1">
                    <a:lumMod val="65000"/>
                  </a:schemeClr>
                </a:solidFill>
              </a:rPr>
              <a:t> of the </a:t>
            </a:r>
            <a:r>
              <a:rPr lang="it-IT" sz="2400" dirty="0" err="1">
                <a:solidFill>
                  <a:schemeClr val="bg1">
                    <a:lumMod val="65000"/>
                  </a:schemeClr>
                </a:solidFill>
              </a:rPr>
              <a:t>Italian</a:t>
            </a:r>
            <a:r>
              <a:rPr lang="it-IT" sz="2400" dirty="0">
                <a:solidFill>
                  <a:schemeClr val="bg1">
                    <a:lumMod val="65000"/>
                  </a:schemeClr>
                </a:solidFill>
              </a:rPr>
              <a:t> DTT Project.</a:t>
            </a:r>
          </a:p>
          <a:p>
            <a:pPr marL="342900" indent="-342900">
              <a:lnSpc>
                <a:spcPct val="150000"/>
              </a:lnSpc>
              <a:buFont typeface="Wingdings" charset="2"/>
              <a:buChar char="ü"/>
            </a:pPr>
            <a:r>
              <a:rPr lang="it-IT" sz="2400" dirty="0" err="1">
                <a:solidFill>
                  <a:schemeClr val="bg1">
                    <a:lumMod val="65000"/>
                  </a:schemeClr>
                </a:solidFill>
              </a:rPr>
              <a:t>Mechanics</a:t>
            </a:r>
            <a:r>
              <a:rPr lang="it-IT" sz="2400" dirty="0">
                <a:solidFill>
                  <a:schemeClr val="bg1">
                    <a:lumMod val="65000"/>
                  </a:schemeClr>
                </a:solidFill>
              </a:rPr>
              <a:t> of fusion </a:t>
            </a:r>
            <a:r>
              <a:rPr lang="it-IT" sz="2400" dirty="0" err="1">
                <a:solidFill>
                  <a:schemeClr val="bg1">
                    <a:lumMod val="65000"/>
                  </a:schemeClr>
                </a:solidFill>
              </a:rPr>
              <a:t>magnets</a:t>
            </a:r>
            <a:r>
              <a:rPr lang="it-IT" sz="2400" dirty="0">
                <a:solidFill>
                  <a:schemeClr val="bg1">
                    <a:lumMod val="65000"/>
                  </a:schemeClr>
                </a:solidFill>
              </a:rPr>
              <a:t>.</a:t>
            </a:r>
          </a:p>
          <a:p>
            <a:pPr marL="342900" indent="-342900">
              <a:lnSpc>
                <a:spcPct val="150000"/>
              </a:lnSpc>
              <a:buFont typeface="Wingdings" charset="2"/>
              <a:buChar char="ü"/>
            </a:pPr>
            <a:r>
              <a:rPr lang="it-IT" sz="2400" dirty="0" err="1"/>
              <a:t>Summary</a:t>
            </a:r>
            <a:r>
              <a:rPr lang="it-IT" sz="2400" dirty="0"/>
              <a:t> and </a:t>
            </a:r>
            <a:r>
              <a:rPr lang="it-IT" sz="2400" dirty="0" err="1"/>
              <a:t>concluding</a:t>
            </a:r>
            <a:r>
              <a:rPr lang="it-IT" sz="2400" dirty="0"/>
              <a:t> </a:t>
            </a:r>
            <a:r>
              <a:rPr lang="it-IT" sz="2400" dirty="0" err="1"/>
              <a:t>remarks</a:t>
            </a:r>
            <a:endParaRPr lang="it-IT" sz="2400" dirty="0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461653" y="6237140"/>
            <a:ext cx="6481619" cy="365125"/>
          </a:xfrm>
        </p:spPr>
        <p:txBody>
          <a:bodyPr/>
          <a:lstStyle/>
          <a:p>
            <a:r>
              <a:rPr lang="en-US" dirty="0"/>
              <a:t>L. Muzzi </a:t>
            </a:r>
            <a:r>
              <a:rPr lang="mr-IN" dirty="0"/>
              <a:t>–</a:t>
            </a:r>
            <a:r>
              <a:rPr lang="en-US" dirty="0"/>
              <a:t> </a:t>
            </a:r>
            <a:r>
              <a:rPr lang="en-US" dirty="0" err="1"/>
              <a:t>EASISchool</a:t>
            </a:r>
            <a:r>
              <a:rPr lang="en-US" dirty="0"/>
              <a:t> 3 - 6 October 2020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06816561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3414" y="288414"/>
            <a:ext cx="8229600" cy="430887"/>
          </a:xfrm>
        </p:spPr>
        <p:txBody>
          <a:bodyPr/>
          <a:lstStyle/>
          <a:p>
            <a:pPr eaLnBrk="0" hangingPunct="0"/>
            <a:r>
              <a:rPr lang="en-US" sz="2800" dirty="0"/>
              <a:t>Summary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6553200" y="6222140"/>
            <a:ext cx="2133600" cy="365125"/>
          </a:xfrm>
        </p:spPr>
        <p:txBody>
          <a:bodyPr/>
          <a:lstStyle/>
          <a:p>
            <a:fld id="{02C7C199-0D0D-7840-A88D-785280B31CF7}" type="slidenum">
              <a:rPr lang="it-IT" smtClean="0"/>
              <a:t>104</a:t>
            </a:fld>
            <a:endParaRPr lang="it-IT" dirty="0"/>
          </a:p>
        </p:txBody>
      </p:sp>
      <p:grpSp>
        <p:nvGrpSpPr>
          <p:cNvPr id="15" name="Group 14"/>
          <p:cNvGrpSpPr/>
          <p:nvPr/>
        </p:nvGrpSpPr>
        <p:grpSpPr>
          <a:xfrm>
            <a:off x="3812670" y="2784202"/>
            <a:ext cx="5263076" cy="3893322"/>
            <a:chOff x="3845428" y="1916832"/>
            <a:chExt cx="5263076" cy="3893322"/>
          </a:xfrm>
        </p:grpSpPr>
        <p:pic>
          <p:nvPicPr>
            <p:cNvPr id="16" name="Immagine 24" descr="filam-strand-cond copy.jp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5428" y="1916832"/>
              <a:ext cx="5191068" cy="389332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Line 7"/>
            <p:cNvSpPr>
              <a:spLocks noChangeShapeType="1"/>
            </p:cNvSpPr>
            <p:nvPr/>
          </p:nvSpPr>
          <p:spPr bwMode="auto">
            <a:xfrm flipV="1">
              <a:off x="4427984" y="4365104"/>
              <a:ext cx="315020" cy="47248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100794" tIns="50397" rIns="100794" bIns="50397"/>
            <a:lstStyle/>
            <a:p>
              <a:endParaRPr lang="en-US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auto">
            <a:xfrm>
              <a:off x="3995936" y="4725144"/>
              <a:ext cx="714614" cy="594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00794" tIns="50397" rIns="100794" bIns="50397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it-IT" sz="1600" dirty="0">
                  <a:solidFill>
                    <a:srgbClr val="FF0000"/>
                  </a:solidFill>
                  <a:latin typeface="Calibri"/>
                  <a:cs typeface="Calibri"/>
                </a:rPr>
                <a:t>Steel</a:t>
              </a:r>
            </a:p>
            <a:p>
              <a:pPr eaLnBrk="1" hangingPunct="1"/>
              <a:r>
                <a:rPr lang="it-IT" sz="1600" dirty="0" err="1">
                  <a:solidFill>
                    <a:srgbClr val="FF0000"/>
                  </a:solidFill>
                  <a:latin typeface="Calibri"/>
                  <a:cs typeface="Calibri"/>
                </a:rPr>
                <a:t>jacket</a:t>
              </a:r>
              <a:endParaRPr lang="it-IT" sz="1600" dirty="0">
                <a:solidFill>
                  <a:srgbClr val="FF0000"/>
                </a:solidFill>
                <a:latin typeface="Calibri"/>
                <a:cs typeface="Calibri"/>
              </a:endParaRPr>
            </a:p>
          </p:txBody>
        </p:sp>
        <p:sp>
          <p:nvSpPr>
            <p:cNvPr id="19" name="Text Box 17"/>
            <p:cNvSpPr txBox="1">
              <a:spLocks noChangeArrowheads="1"/>
            </p:cNvSpPr>
            <p:nvPr/>
          </p:nvSpPr>
          <p:spPr bwMode="auto">
            <a:xfrm>
              <a:off x="6444208" y="1988840"/>
              <a:ext cx="2592288" cy="594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100794" tIns="50397" rIns="100794" bIns="50397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it-IT" sz="1600" dirty="0" err="1">
                  <a:solidFill>
                    <a:srgbClr val="FF0000"/>
                  </a:solidFill>
                  <a:latin typeface="Calibri"/>
                  <a:cs typeface="Calibri"/>
                </a:rPr>
                <a:t>Empty</a:t>
              </a:r>
              <a:r>
                <a:rPr lang="it-IT" sz="1600" dirty="0">
                  <a:solidFill>
                    <a:srgbClr val="FF0000"/>
                  </a:solidFill>
                  <a:latin typeface="Calibri"/>
                  <a:cs typeface="Calibri"/>
                </a:rPr>
                <a:t> </a:t>
              </a:r>
              <a:r>
                <a:rPr lang="it-IT" sz="1600" dirty="0" err="1">
                  <a:solidFill>
                    <a:srgbClr val="FF0000"/>
                  </a:solidFill>
                  <a:latin typeface="Calibri"/>
                  <a:cs typeface="Calibri"/>
                </a:rPr>
                <a:t>fraction</a:t>
              </a:r>
              <a:r>
                <a:rPr lang="it-IT" sz="1600" dirty="0">
                  <a:solidFill>
                    <a:srgbClr val="FF0000"/>
                  </a:solidFill>
                  <a:latin typeface="Calibri"/>
                  <a:cs typeface="Calibri"/>
                </a:rPr>
                <a:t> for </a:t>
              </a:r>
              <a:r>
                <a:rPr lang="it-IT" sz="1600" dirty="0" err="1">
                  <a:solidFill>
                    <a:srgbClr val="FF0000"/>
                  </a:solidFill>
                  <a:latin typeface="Calibri"/>
                  <a:cs typeface="Calibri"/>
                </a:rPr>
                <a:t>forced</a:t>
              </a:r>
              <a:r>
                <a:rPr lang="it-IT" sz="1600" dirty="0">
                  <a:solidFill>
                    <a:srgbClr val="FF0000"/>
                  </a:solidFill>
                  <a:latin typeface="Calibri"/>
                  <a:cs typeface="Calibri"/>
                </a:rPr>
                <a:t> He </a:t>
              </a:r>
              <a:r>
                <a:rPr lang="it-IT" sz="1600" dirty="0" err="1">
                  <a:solidFill>
                    <a:srgbClr val="FF0000"/>
                  </a:solidFill>
                  <a:latin typeface="Calibri"/>
                  <a:cs typeface="Calibri"/>
                </a:rPr>
                <a:t>circulation</a:t>
              </a:r>
              <a:endParaRPr lang="it-IT" sz="1600" dirty="0">
                <a:solidFill>
                  <a:srgbClr val="FF0000"/>
                </a:solidFill>
                <a:latin typeface="Calibri"/>
                <a:cs typeface="Calibri"/>
              </a:endParaRPr>
            </a:p>
          </p:txBody>
        </p:sp>
        <p:sp>
          <p:nvSpPr>
            <p:cNvPr id="20" name="Line 7"/>
            <p:cNvSpPr>
              <a:spLocks noChangeShapeType="1"/>
            </p:cNvSpPr>
            <p:nvPr/>
          </p:nvSpPr>
          <p:spPr bwMode="auto">
            <a:xfrm flipH="1">
              <a:off x="5508103" y="2348880"/>
              <a:ext cx="936104" cy="616496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100794" tIns="50397" rIns="100794" bIns="50397"/>
            <a:lstStyle/>
            <a:p>
              <a:endParaRPr lang="en-US"/>
            </a:p>
          </p:txBody>
        </p:sp>
        <p:sp>
          <p:nvSpPr>
            <p:cNvPr id="21" name="Text Box 17"/>
            <p:cNvSpPr txBox="1">
              <a:spLocks noChangeArrowheads="1"/>
            </p:cNvSpPr>
            <p:nvPr/>
          </p:nvSpPr>
          <p:spPr bwMode="auto">
            <a:xfrm>
              <a:off x="7712918" y="3645024"/>
              <a:ext cx="1395586" cy="594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100794" tIns="50397" rIns="100794" bIns="50397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it-IT" sz="1600" dirty="0">
                  <a:solidFill>
                    <a:srgbClr val="FF0000"/>
                  </a:solidFill>
                  <a:latin typeface="Calibri"/>
                  <a:cs typeface="Calibri"/>
                </a:rPr>
                <a:t>1000 </a:t>
              </a:r>
              <a:r>
                <a:rPr lang="it-IT" sz="1600" dirty="0">
                  <a:solidFill>
                    <a:srgbClr val="FF0000"/>
                  </a:solidFill>
                  <a:latin typeface="Calibri"/>
                  <a:cs typeface="Calibri"/>
                  <a:sym typeface="Symbol" charset="0"/>
                </a:rPr>
                <a:t></a:t>
              </a:r>
              <a:r>
                <a:rPr lang="it-IT" sz="1600" dirty="0">
                  <a:solidFill>
                    <a:srgbClr val="FF0000"/>
                  </a:solidFill>
                  <a:latin typeface="Calibri"/>
                  <a:cs typeface="Calibri"/>
                </a:rPr>
                <a:t> 5000</a:t>
              </a:r>
            </a:p>
            <a:p>
              <a:pPr algn="ctr" eaLnBrk="1" hangingPunct="1"/>
              <a:r>
                <a:rPr lang="it-IT" sz="1600" dirty="0" err="1">
                  <a:solidFill>
                    <a:srgbClr val="FF0000"/>
                  </a:solidFill>
                  <a:latin typeface="Calibri"/>
                  <a:cs typeface="Calibri"/>
                </a:rPr>
                <a:t>filaments</a:t>
              </a:r>
              <a:endParaRPr lang="it-IT" sz="1600" dirty="0">
                <a:solidFill>
                  <a:srgbClr val="FF0000"/>
                </a:solidFill>
                <a:latin typeface="Calibri"/>
                <a:cs typeface="Calibri"/>
              </a:endParaRPr>
            </a:p>
          </p:txBody>
        </p:sp>
        <p:sp>
          <p:nvSpPr>
            <p:cNvPr id="22" name="Text Box 17"/>
            <p:cNvSpPr txBox="1">
              <a:spLocks noChangeArrowheads="1"/>
            </p:cNvSpPr>
            <p:nvPr/>
          </p:nvSpPr>
          <p:spPr bwMode="auto">
            <a:xfrm>
              <a:off x="7812360" y="3225016"/>
              <a:ext cx="945059" cy="34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0794" tIns="50397" rIns="100794" bIns="50397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it-IT" sz="1600" dirty="0" err="1">
                  <a:solidFill>
                    <a:srgbClr val="FF0000"/>
                  </a:solidFill>
                  <a:latin typeface="Calibri"/>
                  <a:cs typeface="Calibri"/>
                </a:rPr>
                <a:t>strand</a:t>
              </a:r>
              <a:endParaRPr lang="it-IT" sz="1600" dirty="0">
                <a:solidFill>
                  <a:srgbClr val="FF0000"/>
                </a:solidFill>
                <a:latin typeface="Calibri"/>
                <a:cs typeface="Calibri"/>
              </a:endParaRPr>
            </a:p>
          </p:txBody>
        </p:sp>
        <p:sp>
          <p:nvSpPr>
            <p:cNvPr id="23" name="Line 7"/>
            <p:cNvSpPr>
              <a:spLocks noChangeShapeType="1"/>
            </p:cNvSpPr>
            <p:nvPr/>
          </p:nvSpPr>
          <p:spPr bwMode="auto">
            <a:xfrm flipH="1">
              <a:off x="7308304" y="3501008"/>
              <a:ext cx="551284" cy="39373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100794" tIns="50397" rIns="100794" bIns="50397"/>
            <a:lstStyle/>
            <a:p>
              <a:endParaRPr lang="en-US"/>
            </a:p>
          </p:txBody>
        </p:sp>
        <p:sp>
          <p:nvSpPr>
            <p:cNvPr id="24" name="Line 7"/>
            <p:cNvSpPr>
              <a:spLocks noChangeShapeType="1"/>
            </p:cNvSpPr>
            <p:nvPr/>
          </p:nvSpPr>
          <p:spPr bwMode="auto">
            <a:xfrm flipH="1">
              <a:off x="7596336" y="4149080"/>
              <a:ext cx="360040" cy="53775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100794" tIns="50397" rIns="100794" bIns="50397"/>
            <a:lstStyle/>
            <a:p>
              <a:endParaRPr lang="en-US"/>
            </a:p>
          </p:txBody>
        </p:sp>
        <p:sp>
          <p:nvSpPr>
            <p:cNvPr id="25" name="Text Box 17"/>
            <p:cNvSpPr txBox="1">
              <a:spLocks noChangeArrowheads="1"/>
            </p:cNvSpPr>
            <p:nvPr/>
          </p:nvSpPr>
          <p:spPr bwMode="auto">
            <a:xfrm>
              <a:off x="6732240" y="2720960"/>
              <a:ext cx="2160240" cy="34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100794" tIns="50397" rIns="100794" bIns="50397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it-IT" sz="1600" dirty="0">
                  <a:solidFill>
                    <a:srgbClr val="FF0000"/>
                  </a:solidFill>
                  <a:latin typeface="Calibri"/>
                  <a:cs typeface="Calibri"/>
                </a:rPr>
                <a:t>Pressure </a:t>
              </a:r>
              <a:r>
                <a:rPr lang="it-IT" sz="1600" dirty="0" err="1">
                  <a:solidFill>
                    <a:srgbClr val="FF0000"/>
                  </a:solidFill>
                  <a:latin typeface="Calibri"/>
                  <a:cs typeface="Calibri"/>
                </a:rPr>
                <a:t>relief</a:t>
              </a:r>
              <a:r>
                <a:rPr lang="it-IT" sz="1600" dirty="0">
                  <a:solidFill>
                    <a:srgbClr val="FF0000"/>
                  </a:solidFill>
                  <a:latin typeface="Calibri"/>
                  <a:cs typeface="Calibri"/>
                </a:rPr>
                <a:t> </a:t>
              </a:r>
              <a:r>
                <a:rPr lang="it-IT" sz="1600" dirty="0" err="1">
                  <a:solidFill>
                    <a:srgbClr val="FF0000"/>
                  </a:solidFill>
                  <a:latin typeface="Calibri"/>
                  <a:cs typeface="Calibri"/>
                </a:rPr>
                <a:t>channel</a:t>
              </a:r>
              <a:endParaRPr lang="it-IT" sz="1600" dirty="0">
                <a:solidFill>
                  <a:srgbClr val="FF0000"/>
                </a:solidFill>
                <a:latin typeface="Calibri"/>
                <a:cs typeface="Calibri"/>
              </a:endParaRPr>
            </a:p>
          </p:txBody>
        </p:sp>
        <p:sp>
          <p:nvSpPr>
            <p:cNvPr id="26" name="Line 7"/>
            <p:cNvSpPr>
              <a:spLocks noChangeShapeType="1"/>
            </p:cNvSpPr>
            <p:nvPr/>
          </p:nvSpPr>
          <p:spPr bwMode="auto">
            <a:xfrm flipH="1">
              <a:off x="5148064" y="2924944"/>
              <a:ext cx="1656184" cy="355235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100794" tIns="50397" rIns="100794" bIns="50397"/>
            <a:lstStyle/>
            <a:p>
              <a:endParaRPr lang="en-US"/>
            </a:p>
          </p:txBody>
        </p:sp>
        <p:sp>
          <p:nvSpPr>
            <p:cNvPr id="27" name="Text Box 10"/>
            <p:cNvSpPr txBox="1">
              <a:spLocks noChangeArrowheads="1"/>
            </p:cNvSpPr>
            <p:nvPr/>
          </p:nvSpPr>
          <p:spPr bwMode="auto">
            <a:xfrm>
              <a:off x="4572000" y="5373216"/>
              <a:ext cx="1378758" cy="34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00794" tIns="50397" rIns="100794" bIns="50397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it-IT" sz="1600" dirty="0" err="1">
                  <a:solidFill>
                    <a:srgbClr val="FF0000"/>
                  </a:solidFill>
                  <a:latin typeface="Calibri"/>
                  <a:cs typeface="Calibri"/>
                </a:rPr>
                <a:t>Strand</a:t>
              </a:r>
              <a:r>
                <a:rPr lang="it-IT" sz="1600" dirty="0">
                  <a:solidFill>
                    <a:srgbClr val="FF0000"/>
                  </a:solidFill>
                  <a:latin typeface="Calibri"/>
                  <a:cs typeface="Calibri"/>
                </a:rPr>
                <a:t> bundle</a:t>
              </a:r>
            </a:p>
          </p:txBody>
        </p:sp>
        <p:sp>
          <p:nvSpPr>
            <p:cNvPr id="28" name="Line 7"/>
            <p:cNvSpPr>
              <a:spLocks noChangeShapeType="1"/>
            </p:cNvSpPr>
            <p:nvPr/>
          </p:nvSpPr>
          <p:spPr bwMode="auto">
            <a:xfrm flipH="1" flipV="1">
              <a:off x="5148064" y="4005064"/>
              <a:ext cx="129508" cy="1417439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100794" tIns="50397" rIns="100794" bIns="50397"/>
            <a:lstStyle/>
            <a:p>
              <a:endParaRPr lang="en-US"/>
            </a:p>
          </p:txBody>
        </p:sp>
      </p:grpSp>
      <p:sp>
        <p:nvSpPr>
          <p:cNvPr id="29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461653" y="6237140"/>
            <a:ext cx="6481619" cy="365125"/>
          </a:xfrm>
        </p:spPr>
        <p:txBody>
          <a:bodyPr/>
          <a:lstStyle/>
          <a:p>
            <a:r>
              <a:rPr lang="en-US" dirty="0"/>
              <a:t>L. Muzzi </a:t>
            </a:r>
            <a:r>
              <a:rPr lang="mr-IN" dirty="0"/>
              <a:t>–</a:t>
            </a:r>
            <a:r>
              <a:rPr lang="en-US" dirty="0"/>
              <a:t> </a:t>
            </a:r>
            <a:r>
              <a:rPr lang="en-US" dirty="0" err="1"/>
              <a:t>EASISchool</a:t>
            </a:r>
            <a:r>
              <a:rPr lang="en-US" dirty="0"/>
              <a:t> 3 - 6 October 2020</a:t>
            </a:r>
            <a:endParaRPr lang="it-IT" dirty="0"/>
          </a:p>
        </p:txBody>
      </p:sp>
      <p:sp>
        <p:nvSpPr>
          <p:cNvPr id="30" name="Text Box 49"/>
          <p:cNvSpPr txBox="1">
            <a:spLocks noChangeArrowheads="1"/>
          </p:cNvSpPr>
          <p:nvPr/>
        </p:nvSpPr>
        <p:spPr bwMode="auto">
          <a:xfrm>
            <a:off x="314802" y="1134948"/>
            <a:ext cx="8439690" cy="1451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eaLnBrk="0" hangingPunct="0">
              <a:lnSpc>
                <a:spcPct val="150000"/>
              </a:lnSpc>
              <a:buClr>
                <a:srgbClr val="660066"/>
              </a:buClr>
              <a:buFont typeface="Wingdings" charset="2"/>
              <a:buChar char="ü"/>
            </a:pPr>
            <a:r>
              <a:rPr lang="en-US" sz="2000" dirty="0"/>
              <a:t>Fusion magnets are wound by </a:t>
            </a:r>
            <a:r>
              <a:rPr lang="en-US" sz="2000" i="1" dirty="0">
                <a:solidFill>
                  <a:srgbClr val="0000FF"/>
                </a:solidFill>
              </a:rPr>
              <a:t>Cable-in-Conduit Conductors</a:t>
            </a:r>
            <a:r>
              <a:rPr lang="en-US" sz="2000" dirty="0"/>
              <a:t>, i.e. multi-stage cables compacted inside steel jacket, and cooled by </a:t>
            </a:r>
            <a:r>
              <a:rPr lang="en-US" sz="2000" i="1" dirty="0">
                <a:solidFill>
                  <a:srgbClr val="0000FF"/>
                </a:solidFill>
              </a:rPr>
              <a:t>forced flow</a:t>
            </a:r>
            <a:r>
              <a:rPr lang="en-US" sz="2000" dirty="0"/>
              <a:t> of </a:t>
            </a:r>
            <a:r>
              <a:rPr lang="en-US" sz="2000" i="1" dirty="0">
                <a:solidFill>
                  <a:srgbClr val="0000FF"/>
                </a:solidFill>
              </a:rPr>
              <a:t>supercritical Helium</a:t>
            </a:r>
            <a:r>
              <a:rPr lang="en-US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61386247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461653" y="6237140"/>
            <a:ext cx="6481619" cy="365125"/>
          </a:xfrm>
        </p:spPr>
        <p:txBody>
          <a:bodyPr/>
          <a:lstStyle/>
          <a:p>
            <a:r>
              <a:rPr lang="en-US" dirty="0"/>
              <a:t>L. Muzzi </a:t>
            </a:r>
            <a:r>
              <a:rPr lang="mr-IN" dirty="0"/>
              <a:t>–</a:t>
            </a:r>
            <a:r>
              <a:rPr lang="en-US" dirty="0"/>
              <a:t> </a:t>
            </a:r>
            <a:r>
              <a:rPr lang="en-US" dirty="0" err="1"/>
              <a:t>EASISchool</a:t>
            </a:r>
            <a:r>
              <a:rPr lang="en-US" dirty="0"/>
              <a:t> 3 - 6 October 2020</a:t>
            </a:r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3414" y="288414"/>
            <a:ext cx="8229600" cy="430887"/>
          </a:xfrm>
        </p:spPr>
        <p:txBody>
          <a:bodyPr/>
          <a:lstStyle/>
          <a:p>
            <a:pPr eaLnBrk="0" hangingPunct="0"/>
            <a:r>
              <a:rPr lang="en-US" sz="2800" dirty="0"/>
              <a:t>Summary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6553200" y="6222140"/>
            <a:ext cx="2133600" cy="365125"/>
          </a:xfrm>
        </p:spPr>
        <p:txBody>
          <a:bodyPr/>
          <a:lstStyle/>
          <a:p>
            <a:fld id="{02C7C199-0D0D-7840-A88D-785280B31CF7}" type="slidenum">
              <a:rPr lang="it-IT" smtClean="0"/>
              <a:t>105</a:t>
            </a:fld>
            <a:endParaRPr lang="it-IT" dirty="0"/>
          </a:p>
        </p:txBody>
      </p:sp>
      <p:sp>
        <p:nvSpPr>
          <p:cNvPr id="29" name="Text Box 49"/>
          <p:cNvSpPr txBox="1">
            <a:spLocks noChangeArrowheads="1"/>
          </p:cNvSpPr>
          <p:nvPr/>
        </p:nvSpPr>
        <p:spPr bwMode="auto">
          <a:xfrm>
            <a:off x="314802" y="1134948"/>
            <a:ext cx="8439690" cy="2375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eaLnBrk="0" hangingPunct="0">
              <a:lnSpc>
                <a:spcPct val="150000"/>
              </a:lnSpc>
              <a:buClr>
                <a:srgbClr val="660066"/>
              </a:buClr>
              <a:buFont typeface="Wingdings" charset="2"/>
              <a:buChar char="ü"/>
            </a:pPr>
            <a:r>
              <a:rPr lang="en-US" sz="2000" dirty="0"/>
              <a:t>Fusion magnets are wound by </a:t>
            </a:r>
            <a:r>
              <a:rPr lang="en-US" sz="2000" i="1" dirty="0">
                <a:solidFill>
                  <a:srgbClr val="0000FF"/>
                </a:solidFill>
              </a:rPr>
              <a:t>Cable-in-Conduit Conductors</a:t>
            </a:r>
            <a:r>
              <a:rPr lang="en-US" sz="2000" dirty="0"/>
              <a:t>, i.e. multi-stage cables compacted inside steel jacket, and are cooled by </a:t>
            </a:r>
            <a:r>
              <a:rPr lang="en-US" sz="2000" i="1" dirty="0">
                <a:solidFill>
                  <a:srgbClr val="0000FF"/>
                </a:solidFill>
              </a:rPr>
              <a:t>forced flow</a:t>
            </a:r>
            <a:r>
              <a:rPr lang="en-US" sz="2000" dirty="0"/>
              <a:t> of </a:t>
            </a:r>
            <a:r>
              <a:rPr lang="en-US" sz="2000" i="1" dirty="0">
                <a:solidFill>
                  <a:srgbClr val="0000FF"/>
                </a:solidFill>
              </a:rPr>
              <a:t>supercritical Helium</a:t>
            </a:r>
            <a:r>
              <a:rPr lang="en-US" sz="2000" dirty="0"/>
              <a:t>.</a:t>
            </a:r>
          </a:p>
          <a:p>
            <a:pPr marL="342900" indent="-342900" eaLnBrk="0" hangingPunct="0">
              <a:lnSpc>
                <a:spcPct val="150000"/>
              </a:lnSpc>
              <a:buClr>
                <a:srgbClr val="660066"/>
              </a:buClr>
              <a:buFont typeface="Wingdings" charset="2"/>
              <a:buChar char="ü"/>
            </a:pPr>
            <a:r>
              <a:rPr lang="en-US" sz="2000" dirty="0"/>
              <a:t>large-size </a:t>
            </a:r>
            <a:r>
              <a:rPr lang="en-US" sz="2000" i="1" dirty="0">
                <a:solidFill>
                  <a:srgbClr val="0000FF"/>
                </a:solidFill>
              </a:rPr>
              <a:t>Nb</a:t>
            </a:r>
            <a:r>
              <a:rPr lang="en-US" sz="2000" i="1" baseline="-25000" dirty="0">
                <a:solidFill>
                  <a:srgbClr val="0000FF"/>
                </a:solidFill>
              </a:rPr>
              <a:t>3</a:t>
            </a:r>
            <a:r>
              <a:rPr lang="en-US" sz="2000" i="1" dirty="0">
                <a:solidFill>
                  <a:srgbClr val="0000FF"/>
                </a:solidFill>
              </a:rPr>
              <a:t>Sn </a:t>
            </a:r>
            <a:r>
              <a:rPr lang="en-US" sz="2000" dirty="0"/>
              <a:t>CICCs subject to  large </a:t>
            </a:r>
            <a:r>
              <a:rPr lang="en-US" sz="2000" dirty="0" err="1"/>
              <a:t>e.m</a:t>
            </a:r>
            <a:r>
              <a:rPr lang="en-US" sz="2000" dirty="0"/>
              <a:t>. loads may exhibit </a:t>
            </a:r>
            <a:r>
              <a:rPr lang="en-US" sz="2000" i="1" dirty="0">
                <a:solidFill>
                  <a:srgbClr val="0000FF"/>
                </a:solidFill>
              </a:rPr>
              <a:t>performance degradation with loading cycles</a:t>
            </a:r>
            <a:r>
              <a:rPr lang="en-US" sz="2000" dirty="0"/>
              <a:t>.</a:t>
            </a:r>
          </a:p>
        </p:txBody>
      </p:sp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50025" y="3574119"/>
            <a:ext cx="4604467" cy="30131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31469357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3414" y="288414"/>
            <a:ext cx="8229600" cy="430887"/>
          </a:xfrm>
        </p:spPr>
        <p:txBody>
          <a:bodyPr/>
          <a:lstStyle/>
          <a:p>
            <a:pPr eaLnBrk="0" hangingPunct="0"/>
            <a:r>
              <a:rPr lang="en-US" sz="2800" dirty="0"/>
              <a:t>Summary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6553200" y="6222140"/>
            <a:ext cx="2133600" cy="365125"/>
          </a:xfrm>
        </p:spPr>
        <p:txBody>
          <a:bodyPr/>
          <a:lstStyle/>
          <a:p>
            <a:fld id="{02C7C199-0D0D-7840-A88D-785280B31CF7}" type="slidenum">
              <a:rPr lang="it-IT" smtClean="0"/>
              <a:t>106</a:t>
            </a:fld>
            <a:endParaRPr lang="it-IT" dirty="0"/>
          </a:p>
        </p:txBody>
      </p:sp>
      <p:sp>
        <p:nvSpPr>
          <p:cNvPr id="29" name="Text Box 49"/>
          <p:cNvSpPr txBox="1">
            <a:spLocks noChangeArrowheads="1"/>
          </p:cNvSpPr>
          <p:nvPr/>
        </p:nvSpPr>
        <p:spPr bwMode="auto">
          <a:xfrm>
            <a:off x="314802" y="1134948"/>
            <a:ext cx="8439690" cy="3298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eaLnBrk="0" hangingPunct="0">
              <a:lnSpc>
                <a:spcPct val="150000"/>
              </a:lnSpc>
              <a:buClr>
                <a:srgbClr val="660066"/>
              </a:buClr>
              <a:buFont typeface="Wingdings" charset="2"/>
              <a:buChar char="ü"/>
            </a:pPr>
            <a:r>
              <a:rPr lang="en-US" sz="2000" dirty="0"/>
              <a:t>Fusion magnets are wound by </a:t>
            </a:r>
            <a:r>
              <a:rPr lang="en-US" sz="2000" i="1" dirty="0">
                <a:solidFill>
                  <a:srgbClr val="0000FF"/>
                </a:solidFill>
              </a:rPr>
              <a:t>Cable-in-Conduit Conductors</a:t>
            </a:r>
            <a:r>
              <a:rPr lang="en-US" sz="2000" dirty="0"/>
              <a:t>, i.e. multi-stage cables compacted inside steel jacket, and are cooled by </a:t>
            </a:r>
            <a:r>
              <a:rPr lang="en-US" sz="2000" i="1" dirty="0">
                <a:solidFill>
                  <a:srgbClr val="0000FF"/>
                </a:solidFill>
              </a:rPr>
              <a:t>forced flow</a:t>
            </a:r>
            <a:r>
              <a:rPr lang="en-US" sz="2000" dirty="0"/>
              <a:t> of </a:t>
            </a:r>
            <a:r>
              <a:rPr lang="en-US" sz="2000" i="1" dirty="0">
                <a:solidFill>
                  <a:srgbClr val="0000FF"/>
                </a:solidFill>
              </a:rPr>
              <a:t>supercritical Helium</a:t>
            </a:r>
            <a:r>
              <a:rPr lang="en-US" sz="2000" dirty="0"/>
              <a:t>.</a:t>
            </a:r>
          </a:p>
          <a:p>
            <a:pPr marL="342900" indent="-342900" eaLnBrk="0" hangingPunct="0">
              <a:lnSpc>
                <a:spcPct val="150000"/>
              </a:lnSpc>
              <a:buClr>
                <a:srgbClr val="660066"/>
              </a:buClr>
              <a:buFont typeface="Wingdings" charset="2"/>
              <a:buChar char="ü"/>
            </a:pPr>
            <a:r>
              <a:rPr lang="en-US" sz="2000" dirty="0"/>
              <a:t>large-size </a:t>
            </a:r>
            <a:r>
              <a:rPr lang="en-US" sz="2000" i="1" dirty="0">
                <a:solidFill>
                  <a:srgbClr val="0000FF"/>
                </a:solidFill>
              </a:rPr>
              <a:t>Nb</a:t>
            </a:r>
            <a:r>
              <a:rPr lang="en-US" sz="2000" i="1" baseline="-25000" dirty="0">
                <a:solidFill>
                  <a:srgbClr val="0000FF"/>
                </a:solidFill>
              </a:rPr>
              <a:t>3</a:t>
            </a:r>
            <a:r>
              <a:rPr lang="en-US" sz="2000" i="1" dirty="0">
                <a:solidFill>
                  <a:srgbClr val="0000FF"/>
                </a:solidFill>
              </a:rPr>
              <a:t>Sn </a:t>
            </a:r>
            <a:r>
              <a:rPr lang="en-US" sz="2000" dirty="0"/>
              <a:t>CICCs subject to  large </a:t>
            </a:r>
            <a:r>
              <a:rPr lang="en-US" sz="2000" dirty="0" err="1"/>
              <a:t>e.m</a:t>
            </a:r>
            <a:r>
              <a:rPr lang="en-US" sz="2000" dirty="0"/>
              <a:t>. loads may exhibit </a:t>
            </a:r>
            <a:r>
              <a:rPr lang="en-US" sz="2000" i="1" dirty="0">
                <a:solidFill>
                  <a:srgbClr val="0000FF"/>
                </a:solidFill>
              </a:rPr>
              <a:t>performance degradation with loading cycles</a:t>
            </a:r>
            <a:r>
              <a:rPr lang="en-US" sz="2000" dirty="0"/>
              <a:t>.</a:t>
            </a:r>
          </a:p>
          <a:p>
            <a:pPr marL="342900" indent="-342900" eaLnBrk="0" hangingPunct="0">
              <a:lnSpc>
                <a:spcPct val="150000"/>
              </a:lnSpc>
              <a:buClr>
                <a:srgbClr val="660066"/>
              </a:buClr>
              <a:buFont typeface="Wingdings" charset="2"/>
              <a:buChar char="ü"/>
            </a:pPr>
            <a:r>
              <a:rPr lang="en-US" sz="2000" dirty="0"/>
              <a:t>The phenomenon is intrinsic in the nature of CICC, but may be mitigated by </a:t>
            </a:r>
            <a:r>
              <a:rPr lang="en-US" sz="2000" i="1" dirty="0">
                <a:solidFill>
                  <a:srgbClr val="0000FF"/>
                </a:solidFill>
              </a:rPr>
              <a:t>proper design choices</a:t>
            </a:r>
            <a:r>
              <a:rPr lang="en-US" sz="2000" dirty="0"/>
              <a:t>.</a:t>
            </a:r>
          </a:p>
        </p:txBody>
      </p:sp>
      <p:sp>
        <p:nvSpPr>
          <p:cNvPr id="9" name="Rettangolo 1"/>
          <p:cNvSpPr>
            <a:spLocks noChangeArrowheads="1"/>
          </p:cNvSpPr>
          <p:nvPr/>
        </p:nvSpPr>
        <p:spPr bwMode="auto">
          <a:xfrm>
            <a:off x="4538558" y="19026"/>
            <a:ext cx="4104456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Verdana" charset="0"/>
                <a:cs typeface="Verdana" charset="0"/>
              </a:rPr>
              <a:t>ITER CS</a:t>
            </a:r>
          </a:p>
        </p:txBody>
      </p:sp>
      <p:pic>
        <p:nvPicPr>
          <p:cNvPr id="10" name="Picture 1" descr="Devred_SUST 1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31373" y="449914"/>
            <a:ext cx="5212627" cy="31188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461653" y="6237140"/>
            <a:ext cx="6481619" cy="365125"/>
          </a:xfrm>
        </p:spPr>
        <p:txBody>
          <a:bodyPr/>
          <a:lstStyle/>
          <a:p>
            <a:r>
              <a:rPr lang="en-US" dirty="0"/>
              <a:t>L. Muzzi </a:t>
            </a:r>
            <a:r>
              <a:rPr lang="mr-IN" dirty="0"/>
              <a:t>–</a:t>
            </a:r>
            <a:r>
              <a:rPr lang="en-US" dirty="0"/>
              <a:t> </a:t>
            </a:r>
            <a:r>
              <a:rPr lang="en-US" dirty="0" err="1"/>
              <a:t>EASISchool</a:t>
            </a:r>
            <a:r>
              <a:rPr lang="en-US" dirty="0"/>
              <a:t> 3 - 6 October 2020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83673111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3414" y="288414"/>
            <a:ext cx="8229600" cy="430887"/>
          </a:xfrm>
        </p:spPr>
        <p:txBody>
          <a:bodyPr/>
          <a:lstStyle/>
          <a:p>
            <a:pPr eaLnBrk="0" hangingPunct="0"/>
            <a:r>
              <a:rPr lang="en-US" sz="2800" dirty="0"/>
              <a:t>Summary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6553200" y="6222140"/>
            <a:ext cx="2133600" cy="365125"/>
          </a:xfrm>
        </p:spPr>
        <p:txBody>
          <a:bodyPr/>
          <a:lstStyle/>
          <a:p>
            <a:fld id="{02C7C199-0D0D-7840-A88D-785280B31CF7}" type="slidenum">
              <a:rPr lang="it-IT" smtClean="0"/>
              <a:t>107</a:t>
            </a:fld>
            <a:endParaRPr lang="it-IT" dirty="0"/>
          </a:p>
        </p:txBody>
      </p:sp>
      <p:sp>
        <p:nvSpPr>
          <p:cNvPr id="29" name="Text Box 49"/>
          <p:cNvSpPr txBox="1">
            <a:spLocks noChangeArrowheads="1"/>
          </p:cNvSpPr>
          <p:nvPr/>
        </p:nvSpPr>
        <p:spPr bwMode="auto">
          <a:xfrm>
            <a:off x="314802" y="1134948"/>
            <a:ext cx="8439690" cy="4683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eaLnBrk="0" hangingPunct="0">
              <a:lnSpc>
                <a:spcPct val="150000"/>
              </a:lnSpc>
              <a:buClr>
                <a:srgbClr val="660066"/>
              </a:buClr>
              <a:buFont typeface="Wingdings" charset="2"/>
              <a:buChar char="ü"/>
            </a:pPr>
            <a:r>
              <a:rPr lang="en-US" sz="2000" dirty="0"/>
              <a:t>Fusion magnets are wound by </a:t>
            </a:r>
            <a:r>
              <a:rPr lang="en-US" sz="2000" i="1" dirty="0">
                <a:solidFill>
                  <a:srgbClr val="0000FF"/>
                </a:solidFill>
              </a:rPr>
              <a:t>Cable-in-Conduit Conductors</a:t>
            </a:r>
            <a:r>
              <a:rPr lang="en-US" sz="2000" dirty="0"/>
              <a:t>, i.e. multi-stage cables compacted inside steel jacket, and are cooled by </a:t>
            </a:r>
            <a:r>
              <a:rPr lang="en-US" sz="2000" i="1" dirty="0">
                <a:solidFill>
                  <a:srgbClr val="0000FF"/>
                </a:solidFill>
              </a:rPr>
              <a:t>forced flow</a:t>
            </a:r>
            <a:r>
              <a:rPr lang="en-US" sz="2000" dirty="0"/>
              <a:t> of </a:t>
            </a:r>
            <a:r>
              <a:rPr lang="en-US" sz="2000" i="1" dirty="0">
                <a:solidFill>
                  <a:srgbClr val="0000FF"/>
                </a:solidFill>
              </a:rPr>
              <a:t>supercritical Helium</a:t>
            </a:r>
            <a:r>
              <a:rPr lang="en-US" sz="2000" dirty="0"/>
              <a:t>.</a:t>
            </a:r>
          </a:p>
          <a:p>
            <a:pPr marL="342900" indent="-342900" eaLnBrk="0" hangingPunct="0">
              <a:lnSpc>
                <a:spcPct val="150000"/>
              </a:lnSpc>
              <a:buClr>
                <a:srgbClr val="660066"/>
              </a:buClr>
              <a:buFont typeface="Wingdings" charset="2"/>
              <a:buChar char="ü"/>
            </a:pPr>
            <a:r>
              <a:rPr lang="en-US" sz="2000" dirty="0"/>
              <a:t>large-size </a:t>
            </a:r>
            <a:r>
              <a:rPr lang="en-US" sz="2000" i="1" dirty="0">
                <a:solidFill>
                  <a:srgbClr val="0000FF"/>
                </a:solidFill>
              </a:rPr>
              <a:t>Nb</a:t>
            </a:r>
            <a:r>
              <a:rPr lang="en-US" sz="2000" i="1" baseline="-25000" dirty="0">
                <a:solidFill>
                  <a:srgbClr val="0000FF"/>
                </a:solidFill>
              </a:rPr>
              <a:t>3</a:t>
            </a:r>
            <a:r>
              <a:rPr lang="en-US" sz="2000" i="1" dirty="0">
                <a:solidFill>
                  <a:srgbClr val="0000FF"/>
                </a:solidFill>
              </a:rPr>
              <a:t>Sn </a:t>
            </a:r>
            <a:r>
              <a:rPr lang="en-US" sz="2000" dirty="0"/>
              <a:t>CICCs subject to  large </a:t>
            </a:r>
            <a:r>
              <a:rPr lang="en-US" sz="2000" dirty="0" err="1"/>
              <a:t>e.m</a:t>
            </a:r>
            <a:r>
              <a:rPr lang="en-US" sz="2000" dirty="0"/>
              <a:t>. loads may exhibit </a:t>
            </a:r>
            <a:r>
              <a:rPr lang="en-US" sz="2000" i="1" dirty="0">
                <a:solidFill>
                  <a:srgbClr val="0000FF"/>
                </a:solidFill>
              </a:rPr>
              <a:t>performance degradation with loading cycles</a:t>
            </a:r>
            <a:r>
              <a:rPr lang="en-US" sz="2000" dirty="0"/>
              <a:t>.</a:t>
            </a:r>
          </a:p>
          <a:p>
            <a:pPr marL="342900" indent="-342900" eaLnBrk="0" hangingPunct="0">
              <a:lnSpc>
                <a:spcPct val="150000"/>
              </a:lnSpc>
              <a:buClr>
                <a:srgbClr val="660066"/>
              </a:buClr>
              <a:buFont typeface="Wingdings" charset="2"/>
              <a:buChar char="ü"/>
            </a:pPr>
            <a:r>
              <a:rPr lang="en-US" sz="2000" dirty="0"/>
              <a:t>The phenomenon is intrinsic in the nature of CICC, but may be mitigated by </a:t>
            </a:r>
            <a:r>
              <a:rPr lang="en-US" sz="2000" i="1" dirty="0">
                <a:solidFill>
                  <a:srgbClr val="0000FF"/>
                </a:solidFill>
              </a:rPr>
              <a:t>proper design choices</a:t>
            </a:r>
            <a:r>
              <a:rPr lang="en-US" sz="2000" dirty="0"/>
              <a:t>.</a:t>
            </a:r>
          </a:p>
          <a:p>
            <a:pPr marL="342900" indent="-342900" eaLnBrk="0" hangingPunct="0">
              <a:lnSpc>
                <a:spcPct val="150000"/>
              </a:lnSpc>
              <a:buClr>
                <a:srgbClr val="660066"/>
              </a:buClr>
              <a:buFont typeface="Wingdings" charset="2"/>
              <a:buChar char="ü"/>
            </a:pPr>
            <a:r>
              <a:rPr lang="en-US" sz="2000" dirty="0"/>
              <a:t>ITER represents the </a:t>
            </a:r>
            <a:r>
              <a:rPr lang="en-US" sz="2000" i="1" dirty="0">
                <a:solidFill>
                  <a:srgbClr val="0000FF"/>
                </a:solidFill>
              </a:rPr>
              <a:t>state-of-the-art of CICC technology</a:t>
            </a:r>
            <a:r>
              <a:rPr lang="en-US" sz="2000" dirty="0"/>
              <a:t>, but further developments and extension of performance range have been demonstrated </a:t>
            </a:r>
            <a:r>
              <a:rPr lang="en-US" sz="2000" i="1" dirty="0"/>
              <a:t>e.g.</a:t>
            </a:r>
            <a:r>
              <a:rPr lang="en-US" sz="2000" dirty="0"/>
              <a:t> within the </a:t>
            </a:r>
            <a:r>
              <a:rPr lang="en-US" sz="2000" dirty="0">
                <a:solidFill>
                  <a:srgbClr val="0000FF"/>
                </a:solidFill>
              </a:rPr>
              <a:t>DEMO conductor development program</a:t>
            </a:r>
            <a:r>
              <a:rPr lang="en-US" sz="2000" dirty="0"/>
              <a:t>.</a:t>
            </a:r>
          </a:p>
        </p:txBody>
      </p:sp>
      <p:sp>
        <p:nvSpPr>
          <p:cNvPr id="7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461653" y="6237140"/>
            <a:ext cx="6481619" cy="365125"/>
          </a:xfrm>
        </p:spPr>
        <p:txBody>
          <a:bodyPr/>
          <a:lstStyle/>
          <a:p>
            <a:r>
              <a:rPr lang="en-US" dirty="0"/>
              <a:t>L. Muzzi </a:t>
            </a:r>
            <a:r>
              <a:rPr lang="mr-IN" dirty="0"/>
              <a:t>–</a:t>
            </a:r>
            <a:r>
              <a:rPr lang="en-US" dirty="0"/>
              <a:t> </a:t>
            </a:r>
            <a:r>
              <a:rPr lang="en-US" dirty="0" err="1"/>
              <a:t>EASISchool</a:t>
            </a:r>
            <a:r>
              <a:rPr lang="en-US" dirty="0"/>
              <a:t> 3 - 6 October 2020</a:t>
            </a:r>
            <a:endParaRPr lang="it-IT" dirty="0"/>
          </a:p>
        </p:txBody>
      </p:sp>
      <p:pic>
        <p:nvPicPr>
          <p:cNvPr id="10" name="Picture 9" descr="ENEA DEMO TF WR1 CICC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6050" y="1268763"/>
            <a:ext cx="2505710" cy="1232968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44C952B0-E84A-C148-AD0A-96D173BF2D5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0251" y="2626494"/>
            <a:ext cx="2174241" cy="1284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0749632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3414" y="288414"/>
            <a:ext cx="8229600" cy="430887"/>
          </a:xfrm>
        </p:spPr>
        <p:txBody>
          <a:bodyPr/>
          <a:lstStyle/>
          <a:p>
            <a:pPr eaLnBrk="0" hangingPunct="0"/>
            <a:r>
              <a:rPr lang="en-US" sz="2800" dirty="0"/>
              <a:t>Summary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6553200" y="6222140"/>
            <a:ext cx="2133600" cy="365125"/>
          </a:xfrm>
        </p:spPr>
        <p:txBody>
          <a:bodyPr/>
          <a:lstStyle/>
          <a:p>
            <a:fld id="{02C7C199-0D0D-7840-A88D-785280B31CF7}" type="slidenum">
              <a:rPr lang="it-IT" smtClean="0"/>
              <a:t>108</a:t>
            </a:fld>
            <a:endParaRPr lang="it-IT" dirty="0"/>
          </a:p>
        </p:txBody>
      </p:sp>
      <p:sp>
        <p:nvSpPr>
          <p:cNvPr id="29" name="Text Box 49"/>
          <p:cNvSpPr txBox="1">
            <a:spLocks noChangeArrowheads="1"/>
          </p:cNvSpPr>
          <p:nvPr/>
        </p:nvSpPr>
        <p:spPr bwMode="auto">
          <a:xfrm>
            <a:off x="314802" y="1134948"/>
            <a:ext cx="8561912" cy="958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eaLnBrk="0" hangingPunct="0">
              <a:lnSpc>
                <a:spcPct val="150000"/>
              </a:lnSpc>
              <a:buClr>
                <a:srgbClr val="660066"/>
              </a:buClr>
              <a:buFont typeface="Wingdings" charset="2"/>
              <a:buChar char="ü"/>
            </a:pPr>
            <a:r>
              <a:rPr lang="en-US" sz="2000" dirty="0"/>
              <a:t>Fusion magnets are made of a </a:t>
            </a:r>
            <a:r>
              <a:rPr lang="en-US" sz="2000" i="1" dirty="0">
                <a:solidFill>
                  <a:srgbClr val="0000FF"/>
                </a:solidFill>
              </a:rPr>
              <a:t>winding pack (current carrying element) </a:t>
            </a:r>
            <a:r>
              <a:rPr lang="en-US" sz="2000" dirty="0"/>
              <a:t>and </a:t>
            </a:r>
            <a:r>
              <a:rPr lang="en-US" sz="2000" i="1" dirty="0">
                <a:solidFill>
                  <a:srgbClr val="0000FF"/>
                </a:solidFill>
              </a:rPr>
              <a:t>massive structures</a:t>
            </a:r>
            <a:r>
              <a:rPr lang="en-US" sz="2000" dirty="0"/>
              <a:t> to sustain the very high mechanical loads.</a:t>
            </a:r>
          </a:p>
        </p:txBody>
      </p:sp>
      <p:sp>
        <p:nvSpPr>
          <p:cNvPr id="7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461653" y="6237140"/>
            <a:ext cx="6481619" cy="365125"/>
          </a:xfrm>
        </p:spPr>
        <p:txBody>
          <a:bodyPr/>
          <a:lstStyle/>
          <a:p>
            <a:r>
              <a:rPr lang="en-US" dirty="0"/>
              <a:t>L. Muzzi </a:t>
            </a:r>
            <a:r>
              <a:rPr lang="mr-IN" dirty="0"/>
              <a:t>–</a:t>
            </a:r>
            <a:r>
              <a:rPr lang="en-US" dirty="0"/>
              <a:t> </a:t>
            </a:r>
            <a:r>
              <a:rPr lang="en-US" dirty="0" err="1"/>
              <a:t>EASISchool</a:t>
            </a:r>
            <a:r>
              <a:rPr lang="en-US" dirty="0"/>
              <a:t> 3 - 6 October 2020</a:t>
            </a:r>
            <a:endParaRPr lang="it-IT" dirty="0"/>
          </a:p>
        </p:txBody>
      </p:sp>
      <p:pic>
        <p:nvPicPr>
          <p:cNvPr id="11" name="Picture 4" descr="tfwindingpackeu.jpg">
            <a:extLst>
              <a:ext uri="{FF2B5EF4-FFF2-40B4-BE49-F238E27FC236}">
                <a16:creationId xmlns:a16="http://schemas.microsoft.com/office/drawing/2014/main" id="{97E3D57A-52DE-7042-8428-3CFA08871C4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3" y="3223117"/>
            <a:ext cx="4698609" cy="3511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Immagine 1">
            <a:extLst>
              <a:ext uri="{FF2B5EF4-FFF2-40B4-BE49-F238E27FC236}">
                <a16:creationId xmlns:a16="http://schemas.microsoft.com/office/drawing/2014/main" id="{DFFAE8C4-50C9-2D4A-BF4A-FFAF5DE3AFE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2830" y="3205745"/>
            <a:ext cx="4192696" cy="3546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3374527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3414" y="288414"/>
            <a:ext cx="8229600" cy="430887"/>
          </a:xfrm>
        </p:spPr>
        <p:txBody>
          <a:bodyPr/>
          <a:lstStyle/>
          <a:p>
            <a:pPr eaLnBrk="0" hangingPunct="0"/>
            <a:r>
              <a:rPr lang="en-US" sz="2800" dirty="0"/>
              <a:t>Summary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6553200" y="6222140"/>
            <a:ext cx="2133600" cy="365125"/>
          </a:xfrm>
        </p:spPr>
        <p:txBody>
          <a:bodyPr/>
          <a:lstStyle/>
          <a:p>
            <a:fld id="{02C7C199-0D0D-7840-A88D-785280B31CF7}" type="slidenum">
              <a:rPr lang="it-IT" smtClean="0"/>
              <a:t>109</a:t>
            </a:fld>
            <a:endParaRPr lang="it-IT" dirty="0"/>
          </a:p>
        </p:txBody>
      </p:sp>
      <p:sp>
        <p:nvSpPr>
          <p:cNvPr id="29" name="Text Box 49"/>
          <p:cNvSpPr txBox="1">
            <a:spLocks noChangeArrowheads="1"/>
          </p:cNvSpPr>
          <p:nvPr/>
        </p:nvSpPr>
        <p:spPr bwMode="auto">
          <a:xfrm>
            <a:off x="314802" y="1134948"/>
            <a:ext cx="8561912" cy="188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eaLnBrk="0" hangingPunct="0">
              <a:lnSpc>
                <a:spcPct val="150000"/>
              </a:lnSpc>
              <a:buClr>
                <a:srgbClr val="660066"/>
              </a:buClr>
              <a:buFont typeface="Wingdings" charset="2"/>
              <a:buChar char="ü"/>
            </a:pPr>
            <a:r>
              <a:rPr lang="en-US" sz="2000" dirty="0"/>
              <a:t>Fusion magnets are made of a </a:t>
            </a:r>
            <a:r>
              <a:rPr lang="en-US" sz="2000" i="1" dirty="0">
                <a:solidFill>
                  <a:srgbClr val="0000FF"/>
                </a:solidFill>
              </a:rPr>
              <a:t>winding pack (current carrying element) </a:t>
            </a:r>
            <a:r>
              <a:rPr lang="en-US" sz="2000" dirty="0"/>
              <a:t>and </a:t>
            </a:r>
            <a:r>
              <a:rPr lang="en-US" sz="2000" i="1" dirty="0">
                <a:solidFill>
                  <a:srgbClr val="0000FF"/>
                </a:solidFill>
              </a:rPr>
              <a:t>massive structures</a:t>
            </a:r>
            <a:r>
              <a:rPr lang="en-US" sz="2000" dirty="0"/>
              <a:t> to sustain the very high mechanical loads.</a:t>
            </a:r>
          </a:p>
          <a:p>
            <a:pPr marL="342900" indent="-342900" eaLnBrk="0" hangingPunct="0">
              <a:lnSpc>
                <a:spcPct val="150000"/>
              </a:lnSpc>
              <a:buClr>
                <a:srgbClr val="660066"/>
              </a:buClr>
              <a:buFont typeface="Wingdings" charset="2"/>
              <a:buChar char="ü"/>
            </a:pPr>
            <a:r>
              <a:rPr lang="en-US" sz="2000" dirty="0">
                <a:solidFill>
                  <a:srgbClr val="1300FF"/>
                </a:solidFill>
              </a:rPr>
              <a:t>TF </a:t>
            </a:r>
            <a:r>
              <a:rPr lang="en-US" sz="2000" dirty="0"/>
              <a:t>coil structures include: </a:t>
            </a:r>
            <a:r>
              <a:rPr lang="en-US" sz="2000" dirty="0">
                <a:solidFill>
                  <a:srgbClr val="1300FF"/>
                </a:solidFill>
              </a:rPr>
              <a:t>casing</a:t>
            </a:r>
            <a:r>
              <a:rPr lang="en-US" sz="2000" dirty="0"/>
              <a:t>; </a:t>
            </a:r>
            <a:r>
              <a:rPr lang="en-US" sz="2000" dirty="0">
                <a:solidFill>
                  <a:srgbClr val="1300FF"/>
                </a:solidFill>
              </a:rPr>
              <a:t>inter-coil structures</a:t>
            </a:r>
            <a:r>
              <a:rPr lang="en-US" sz="2000" dirty="0"/>
              <a:t>; </a:t>
            </a:r>
            <a:r>
              <a:rPr lang="en-US" sz="2000" dirty="0">
                <a:solidFill>
                  <a:srgbClr val="1300FF"/>
                </a:solidFill>
              </a:rPr>
              <a:t>gravity supports</a:t>
            </a:r>
            <a:r>
              <a:rPr lang="en-US" sz="2000" dirty="0"/>
              <a:t>; </a:t>
            </a:r>
            <a:r>
              <a:rPr lang="en-US" sz="2000" dirty="0">
                <a:solidFill>
                  <a:srgbClr val="1300FF"/>
                </a:solidFill>
              </a:rPr>
              <a:t>PF and CS weight supports</a:t>
            </a:r>
            <a:r>
              <a:rPr lang="en-US" sz="2000" dirty="0"/>
              <a:t>.</a:t>
            </a:r>
          </a:p>
        </p:txBody>
      </p:sp>
      <p:sp>
        <p:nvSpPr>
          <p:cNvPr id="7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461653" y="6237140"/>
            <a:ext cx="6481619" cy="365125"/>
          </a:xfrm>
        </p:spPr>
        <p:txBody>
          <a:bodyPr/>
          <a:lstStyle/>
          <a:p>
            <a:r>
              <a:rPr lang="en-US" dirty="0"/>
              <a:t>L. Muzzi </a:t>
            </a:r>
            <a:r>
              <a:rPr lang="mr-IN" dirty="0"/>
              <a:t>–</a:t>
            </a:r>
            <a:r>
              <a:rPr lang="en-US" dirty="0"/>
              <a:t> </a:t>
            </a:r>
            <a:r>
              <a:rPr lang="en-US" dirty="0" err="1"/>
              <a:t>EASISchool</a:t>
            </a:r>
            <a:r>
              <a:rPr lang="en-US" dirty="0"/>
              <a:t> 3 - 6 October 2020</a:t>
            </a:r>
            <a:endParaRPr lang="it-IT" dirty="0"/>
          </a:p>
        </p:txBody>
      </p:sp>
      <p:pic>
        <p:nvPicPr>
          <p:cNvPr id="6" name="Immagine 15">
            <a:extLst>
              <a:ext uri="{FF2B5EF4-FFF2-40B4-BE49-F238E27FC236}">
                <a16:creationId xmlns:a16="http://schemas.microsoft.com/office/drawing/2014/main" id="{B420524E-CB02-4346-88E4-D219484F618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80763" y="2740987"/>
            <a:ext cx="3948435" cy="3644129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0629E32C-12E5-4634-9C20-F653CA4E670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819" y="3334323"/>
            <a:ext cx="4335939" cy="3351996"/>
          </a:xfrm>
          <a:prstGeom prst="rect">
            <a:avLst/>
          </a:prstGeom>
          <a:ln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14624331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ITER Logo.jpg">
            <a:extLst>
              <a:ext uri="{FF2B5EF4-FFF2-40B4-BE49-F238E27FC236}">
                <a16:creationId xmlns:a16="http://schemas.microsoft.com/office/drawing/2014/main" id="{6F23CF9F-4A66-B54F-A0CD-482C7EEDD3D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1176" y="76525"/>
            <a:ext cx="1798448" cy="906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3414" y="288414"/>
            <a:ext cx="8229600" cy="430887"/>
          </a:xfrm>
        </p:spPr>
        <p:txBody>
          <a:bodyPr/>
          <a:lstStyle/>
          <a:p>
            <a:pPr eaLnBrk="0" hangingPunct="0"/>
            <a:r>
              <a:rPr lang="en-US" sz="2800" dirty="0">
                <a:solidFill>
                  <a:schemeClr val="bg1"/>
                </a:solidFill>
              </a:rPr>
              <a:t>Fusion magnets: the ITER coils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6553200" y="6222140"/>
            <a:ext cx="2133600" cy="365125"/>
          </a:xfrm>
        </p:spPr>
        <p:txBody>
          <a:bodyPr/>
          <a:lstStyle/>
          <a:p>
            <a:fld id="{02C7C199-0D0D-7840-A88D-785280B31CF7}" type="slidenum">
              <a:rPr lang="it-IT" smtClean="0"/>
              <a:t>11</a:t>
            </a:fld>
            <a:endParaRPr lang="it-IT" dirty="0"/>
          </a:p>
        </p:txBody>
      </p:sp>
      <p:sp>
        <p:nvSpPr>
          <p:cNvPr id="20" name="CasellaDiTesto 17"/>
          <p:cNvSpPr txBox="1">
            <a:spLocks noChangeArrowheads="1"/>
          </p:cNvSpPr>
          <p:nvPr/>
        </p:nvSpPr>
        <p:spPr bwMode="auto">
          <a:xfrm>
            <a:off x="287338" y="1187450"/>
            <a:ext cx="87852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>
              <a:spcAft>
                <a:spcPts val="1600"/>
              </a:spcAft>
              <a:buClr>
                <a:srgbClr val="800000"/>
              </a:buClr>
              <a:buSzPct val="70000"/>
            </a:pPr>
            <a:r>
              <a:rPr lang="en-US" sz="2800">
                <a:solidFill>
                  <a:srgbClr val="800000"/>
                </a:solidFill>
                <a:latin typeface="Trebuchet MS" charset="0"/>
                <a:ea typeface="MS Gothic" charset="0"/>
                <a:cs typeface="MS Gothic" charset="0"/>
              </a:rPr>
              <a:t>Magnetic confinement fusion</a:t>
            </a:r>
            <a:r>
              <a:rPr lang="en-US" sz="2800">
                <a:solidFill>
                  <a:srgbClr val="000090"/>
                </a:solidFill>
                <a:latin typeface="Trebuchet MS" charset="0"/>
                <a:ea typeface="MS Gothic" charset="0"/>
                <a:cs typeface="MS Gothic" charset="0"/>
              </a:rPr>
              <a:t>: the </a:t>
            </a:r>
            <a:r>
              <a:rPr lang="en-US" sz="2800" b="1">
                <a:solidFill>
                  <a:srgbClr val="000090"/>
                </a:solidFill>
                <a:latin typeface="Trebuchet MS" charset="0"/>
                <a:ea typeface="MS Gothic" charset="0"/>
                <a:cs typeface="MS Gothic" charset="0"/>
              </a:rPr>
              <a:t>tokamak </a:t>
            </a:r>
            <a:r>
              <a:rPr lang="en-US" sz="2800">
                <a:solidFill>
                  <a:srgbClr val="000090"/>
                </a:solidFill>
                <a:latin typeface="Trebuchet MS" charset="0"/>
                <a:ea typeface="MS Gothic" charset="0"/>
                <a:cs typeface="MS Gothic" charset="0"/>
              </a:rPr>
              <a:t>concept</a:t>
            </a:r>
          </a:p>
        </p:txBody>
      </p:sp>
      <p:pic>
        <p:nvPicPr>
          <p:cNvPr id="23" name="Picture 5" descr="nf381278f01_onlin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03463" y="2339975"/>
            <a:ext cx="4454791" cy="3231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nf381278f01_onlin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89441" y="2122784"/>
            <a:ext cx="4898880" cy="3552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pf_overview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32641" y="1012427"/>
            <a:ext cx="4180320" cy="3488046"/>
          </a:xfrm>
          <a:prstGeom prst="rect">
            <a:avLst/>
          </a:prstGeom>
          <a:noFill/>
          <a:ln w="9525">
            <a:solidFill>
              <a:srgbClr val="00CC99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Oval 10"/>
          <p:cNvSpPr>
            <a:spLocks noChangeArrowheads="1"/>
          </p:cNvSpPr>
          <p:nvPr/>
        </p:nvSpPr>
        <p:spPr bwMode="auto">
          <a:xfrm>
            <a:off x="1697761" y="1991730"/>
            <a:ext cx="1372320" cy="849689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pic>
        <p:nvPicPr>
          <p:cNvPr id="14" name="Picture 13" descr="central_solenoid_group_small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1041" y="3560054"/>
            <a:ext cx="4114080" cy="2814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6" descr="pfcoil5_actual_fab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297946"/>
            <a:ext cx="4769280" cy="30704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461653" y="6237140"/>
            <a:ext cx="6481619" cy="365125"/>
          </a:xfrm>
        </p:spPr>
        <p:txBody>
          <a:bodyPr/>
          <a:lstStyle/>
          <a:p>
            <a:r>
              <a:rPr lang="en-US" dirty="0"/>
              <a:t>L. Muzzi </a:t>
            </a:r>
            <a:r>
              <a:rPr lang="mr-IN" dirty="0"/>
              <a:t>–</a:t>
            </a:r>
            <a:r>
              <a:rPr lang="en-US" dirty="0"/>
              <a:t> </a:t>
            </a:r>
            <a:r>
              <a:rPr lang="en-US" dirty="0" err="1"/>
              <a:t>EASISchool</a:t>
            </a:r>
            <a:r>
              <a:rPr lang="en-US" dirty="0"/>
              <a:t> 3 - 6 October 2020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710907218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3414" y="288414"/>
            <a:ext cx="8229600" cy="430887"/>
          </a:xfrm>
        </p:spPr>
        <p:txBody>
          <a:bodyPr/>
          <a:lstStyle/>
          <a:p>
            <a:pPr eaLnBrk="0" hangingPunct="0"/>
            <a:r>
              <a:rPr lang="en-US" sz="2800" dirty="0"/>
              <a:t>Summary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6553200" y="6222140"/>
            <a:ext cx="2133600" cy="365125"/>
          </a:xfrm>
        </p:spPr>
        <p:txBody>
          <a:bodyPr/>
          <a:lstStyle/>
          <a:p>
            <a:fld id="{02C7C199-0D0D-7840-A88D-785280B31CF7}" type="slidenum">
              <a:rPr lang="it-IT" smtClean="0"/>
              <a:t>110</a:t>
            </a:fld>
            <a:endParaRPr lang="it-IT" dirty="0"/>
          </a:p>
        </p:txBody>
      </p:sp>
      <p:sp>
        <p:nvSpPr>
          <p:cNvPr id="29" name="Text Box 49"/>
          <p:cNvSpPr txBox="1">
            <a:spLocks noChangeArrowheads="1"/>
          </p:cNvSpPr>
          <p:nvPr/>
        </p:nvSpPr>
        <p:spPr bwMode="auto">
          <a:xfrm>
            <a:off x="314802" y="1134948"/>
            <a:ext cx="8561912" cy="188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eaLnBrk="0" hangingPunct="0">
              <a:lnSpc>
                <a:spcPct val="150000"/>
              </a:lnSpc>
              <a:buClr>
                <a:srgbClr val="660066"/>
              </a:buClr>
              <a:buFont typeface="Wingdings" charset="2"/>
              <a:buChar char="ü"/>
            </a:pPr>
            <a:r>
              <a:rPr lang="en-US" sz="2000" dirty="0"/>
              <a:t>Fusion magnets are made of a </a:t>
            </a:r>
            <a:r>
              <a:rPr lang="en-US" sz="2000" i="1" dirty="0">
                <a:solidFill>
                  <a:srgbClr val="0000FF"/>
                </a:solidFill>
              </a:rPr>
              <a:t>winding pack (current carrying element) </a:t>
            </a:r>
            <a:r>
              <a:rPr lang="en-US" sz="2000" dirty="0"/>
              <a:t>and </a:t>
            </a:r>
            <a:r>
              <a:rPr lang="en-US" sz="2000" i="1" dirty="0">
                <a:solidFill>
                  <a:srgbClr val="0000FF"/>
                </a:solidFill>
              </a:rPr>
              <a:t>massive structures</a:t>
            </a:r>
            <a:r>
              <a:rPr lang="en-US" sz="2000" dirty="0"/>
              <a:t> to sustain the very high mechanical loads.</a:t>
            </a:r>
          </a:p>
          <a:p>
            <a:pPr marL="342900" indent="-342900" eaLnBrk="0" hangingPunct="0">
              <a:lnSpc>
                <a:spcPct val="150000"/>
              </a:lnSpc>
              <a:buClr>
                <a:srgbClr val="660066"/>
              </a:buClr>
              <a:buFont typeface="Wingdings" charset="2"/>
              <a:buChar char="ü"/>
            </a:pPr>
            <a:r>
              <a:rPr lang="en-US" sz="2000" dirty="0">
                <a:solidFill>
                  <a:srgbClr val="1300FF"/>
                </a:solidFill>
              </a:rPr>
              <a:t>TF </a:t>
            </a:r>
            <a:r>
              <a:rPr lang="en-US" sz="2000" dirty="0"/>
              <a:t>coil structures include: </a:t>
            </a:r>
            <a:r>
              <a:rPr lang="en-US" sz="2000" dirty="0">
                <a:solidFill>
                  <a:srgbClr val="1300FF"/>
                </a:solidFill>
              </a:rPr>
              <a:t>casing</a:t>
            </a:r>
            <a:r>
              <a:rPr lang="en-US" sz="2000" dirty="0"/>
              <a:t>; </a:t>
            </a:r>
            <a:r>
              <a:rPr lang="en-US" sz="2000" dirty="0">
                <a:solidFill>
                  <a:srgbClr val="1300FF"/>
                </a:solidFill>
              </a:rPr>
              <a:t>inter-coil structures</a:t>
            </a:r>
            <a:r>
              <a:rPr lang="en-US" sz="2000" dirty="0"/>
              <a:t>; </a:t>
            </a:r>
            <a:r>
              <a:rPr lang="en-US" sz="2000" dirty="0">
                <a:solidFill>
                  <a:srgbClr val="1300FF"/>
                </a:solidFill>
              </a:rPr>
              <a:t>gravity supports</a:t>
            </a:r>
            <a:r>
              <a:rPr lang="en-US" sz="2000" dirty="0"/>
              <a:t>; </a:t>
            </a:r>
            <a:r>
              <a:rPr lang="en-US" sz="2000" dirty="0">
                <a:solidFill>
                  <a:srgbClr val="1300FF"/>
                </a:solidFill>
              </a:rPr>
              <a:t>PF and CS weight supports</a:t>
            </a:r>
            <a:r>
              <a:rPr lang="en-US" sz="2000" dirty="0"/>
              <a:t>.</a:t>
            </a:r>
          </a:p>
        </p:txBody>
      </p:sp>
      <p:sp>
        <p:nvSpPr>
          <p:cNvPr id="7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461653" y="6237140"/>
            <a:ext cx="6481619" cy="365125"/>
          </a:xfrm>
        </p:spPr>
        <p:txBody>
          <a:bodyPr/>
          <a:lstStyle/>
          <a:p>
            <a:r>
              <a:rPr lang="en-US" dirty="0"/>
              <a:t>L. Muzzi </a:t>
            </a:r>
            <a:r>
              <a:rPr lang="mr-IN" dirty="0"/>
              <a:t>–</a:t>
            </a:r>
            <a:r>
              <a:rPr lang="en-US" dirty="0"/>
              <a:t> </a:t>
            </a:r>
            <a:r>
              <a:rPr lang="en-US" dirty="0" err="1"/>
              <a:t>EASISchool</a:t>
            </a:r>
            <a:r>
              <a:rPr lang="en-US" dirty="0"/>
              <a:t> 3 - 6 October 2020</a:t>
            </a:r>
            <a:endParaRPr lang="it-IT" dirty="0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68293C3A-823C-7449-BF65-CF67D3BF08D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97153" y="2094779"/>
            <a:ext cx="1635767" cy="4763221"/>
          </a:xfrm>
          <a:prstGeom prst="rect">
            <a:avLst/>
          </a:prstGeom>
        </p:spPr>
      </p:pic>
      <p:sp>
        <p:nvSpPr>
          <p:cNvPr id="8" name="Text Box 49">
            <a:extLst>
              <a:ext uri="{FF2B5EF4-FFF2-40B4-BE49-F238E27FC236}">
                <a16:creationId xmlns:a16="http://schemas.microsoft.com/office/drawing/2014/main" id="{65F37510-9D8D-C34B-B7A3-486E8C97AD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4802" y="3079121"/>
            <a:ext cx="7182351" cy="1420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eaLnBrk="0" hangingPunct="0">
              <a:lnSpc>
                <a:spcPct val="150000"/>
              </a:lnSpc>
              <a:buClr>
                <a:srgbClr val="660066"/>
              </a:buClr>
              <a:buFont typeface="Wingdings" charset="2"/>
              <a:buChar char="ü"/>
            </a:pPr>
            <a:r>
              <a:rPr lang="en-US" sz="2000" dirty="0"/>
              <a:t>PF and CS Hoop forces are reacted internally. But pre-compression structures are required, to sustain axial separating forces.</a:t>
            </a:r>
          </a:p>
        </p:txBody>
      </p:sp>
    </p:spTree>
    <p:extLst>
      <p:ext uri="{BB962C8B-B14F-4D97-AF65-F5344CB8AC3E}">
        <p14:creationId xmlns:p14="http://schemas.microsoft.com/office/powerpoint/2010/main" val="1237610551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/>
          <p:cNvSpPr>
            <a:spLocks noGrp="1"/>
          </p:cNvSpPr>
          <p:nvPr>
            <p:ph type="body" sz="quarter" idx="10"/>
          </p:nvPr>
        </p:nvSpPr>
        <p:spPr>
          <a:xfrm>
            <a:off x="2857328" y="2515098"/>
            <a:ext cx="3700296" cy="769441"/>
          </a:xfrm>
        </p:spPr>
        <p:txBody>
          <a:bodyPr/>
          <a:lstStyle/>
          <a:p>
            <a:r>
              <a:rPr lang="it-IT" dirty="0"/>
              <a:t>Luigi Muzzi</a:t>
            </a:r>
          </a:p>
          <a:p>
            <a:r>
              <a:rPr lang="it-IT" dirty="0" err="1"/>
              <a:t>luigi.muzzi@enea.it</a:t>
            </a:r>
            <a:endParaRPr lang="it-IT" dirty="0"/>
          </a:p>
        </p:txBody>
      </p:sp>
      <p:pic>
        <p:nvPicPr>
          <p:cNvPr id="7" name="Picture 6" descr="powerpoint-templates-thank-you-elegant-thank-you-powerpoint-template-templates-example-free-download-of-powerpoint-templates-thank-you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7624" y="0"/>
            <a:ext cx="2586376" cy="1856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5017258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3414" y="288414"/>
            <a:ext cx="8229600" cy="430887"/>
          </a:xfrm>
        </p:spPr>
        <p:txBody>
          <a:bodyPr/>
          <a:lstStyle/>
          <a:p>
            <a:pPr eaLnBrk="0" hangingPunct="0"/>
            <a:r>
              <a:rPr lang="en-US" sz="2800" dirty="0">
                <a:solidFill>
                  <a:schemeClr val="bg1"/>
                </a:solidFill>
              </a:rPr>
              <a:t>Back-up Slides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6553200" y="6222140"/>
            <a:ext cx="2133600" cy="365125"/>
          </a:xfrm>
        </p:spPr>
        <p:txBody>
          <a:bodyPr/>
          <a:lstStyle/>
          <a:p>
            <a:fld id="{02C7C199-0D0D-7840-A88D-785280B31CF7}" type="slidenum">
              <a:rPr lang="it-IT" smtClean="0"/>
              <a:t>112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 dirty="0"/>
              <a:t>L. Muzzi - </a:t>
            </a:r>
            <a:r>
              <a:rPr lang="it-IT" dirty="0" err="1"/>
              <a:t>EASISchool</a:t>
            </a:r>
            <a:r>
              <a:rPr lang="it-IT" dirty="0"/>
              <a:t> 3 - 6 </a:t>
            </a:r>
            <a:r>
              <a:rPr lang="it-IT" dirty="0" err="1"/>
              <a:t>October</a:t>
            </a:r>
            <a:r>
              <a:rPr lang="it-IT" dirty="0"/>
              <a:t> 2020</a:t>
            </a:r>
          </a:p>
        </p:txBody>
      </p:sp>
    </p:spTree>
    <p:extLst>
      <p:ext uri="{BB962C8B-B14F-4D97-AF65-F5344CB8AC3E}">
        <p14:creationId xmlns:p14="http://schemas.microsoft.com/office/powerpoint/2010/main" val="1843245392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3414" y="288414"/>
            <a:ext cx="8229600" cy="430887"/>
          </a:xfrm>
        </p:spPr>
        <p:txBody>
          <a:bodyPr/>
          <a:lstStyle/>
          <a:p>
            <a:pPr eaLnBrk="0" hangingPunct="0"/>
            <a:r>
              <a:rPr lang="en-US" sz="2800" dirty="0">
                <a:solidFill>
                  <a:schemeClr val="bg1"/>
                </a:solidFill>
              </a:rPr>
              <a:t>ITER TF Coils: </a:t>
            </a:r>
            <a:r>
              <a:rPr lang="en-US" sz="2800" dirty="0">
                <a:solidFill>
                  <a:srgbClr val="FFFF00"/>
                </a:solidFill>
              </a:rPr>
              <a:t>winding pack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6553200" y="6222140"/>
            <a:ext cx="2133600" cy="365125"/>
          </a:xfrm>
        </p:spPr>
        <p:txBody>
          <a:bodyPr/>
          <a:lstStyle/>
          <a:p>
            <a:fld id="{02C7C199-0D0D-7840-A88D-785280B31CF7}" type="slidenum">
              <a:rPr lang="it-IT" smtClean="0"/>
              <a:t>113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 dirty="0"/>
              <a:t>L. </a:t>
            </a:r>
            <a:r>
              <a:rPr lang="it-IT" dirty="0" err="1"/>
              <a:t>Muzzi</a:t>
            </a:r>
            <a:r>
              <a:rPr lang="it-IT" dirty="0"/>
              <a:t> - </a:t>
            </a:r>
            <a:r>
              <a:rPr lang="it-IT" dirty="0" err="1"/>
              <a:t>EASISchool</a:t>
            </a:r>
            <a:r>
              <a:rPr lang="it-IT" dirty="0"/>
              <a:t> 3 - 6 </a:t>
            </a:r>
            <a:r>
              <a:rPr lang="it-IT" dirty="0" err="1"/>
              <a:t>October</a:t>
            </a:r>
            <a:r>
              <a:rPr lang="it-IT" dirty="0"/>
              <a:t> 2020</a:t>
            </a:r>
          </a:p>
        </p:txBody>
      </p:sp>
      <p:pic>
        <p:nvPicPr>
          <p:cNvPr id="6" name="Picture 5" descr="ITER cross-section_nic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9726" y="1597378"/>
            <a:ext cx="3209544" cy="2377440"/>
          </a:xfrm>
          <a:prstGeom prst="rect">
            <a:avLst/>
          </a:prstGeom>
        </p:spPr>
      </p:pic>
      <p:sp>
        <p:nvSpPr>
          <p:cNvPr id="7" name="CasellaDiTesto 16"/>
          <p:cNvSpPr txBox="1">
            <a:spLocks noChangeArrowheads="1"/>
          </p:cNvSpPr>
          <p:nvPr/>
        </p:nvSpPr>
        <p:spPr bwMode="auto">
          <a:xfrm>
            <a:off x="215869" y="1196520"/>
            <a:ext cx="6651822" cy="532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794" tIns="50397" rIns="100794" bIns="50397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pPr eaLnBrk="1" hangingPunct="1"/>
            <a:r>
              <a:rPr lang="it-IT" sz="2800" dirty="0" err="1">
                <a:solidFill>
                  <a:srgbClr val="000090"/>
                </a:solidFill>
                <a:latin typeface="Trebuchet MS"/>
                <a:cs typeface="Trebuchet MS"/>
              </a:rPr>
              <a:t>Conductor</a:t>
            </a:r>
            <a:r>
              <a:rPr lang="it-IT" sz="2800" dirty="0">
                <a:solidFill>
                  <a:srgbClr val="000090"/>
                </a:solidFill>
                <a:latin typeface="Trebuchet MS"/>
                <a:cs typeface="Trebuchet MS"/>
              </a:rPr>
              <a:t> </a:t>
            </a:r>
            <a:r>
              <a:rPr lang="it-IT" sz="2800" dirty="0" err="1">
                <a:solidFill>
                  <a:srgbClr val="000090"/>
                </a:solidFill>
                <a:latin typeface="Trebuchet MS"/>
                <a:cs typeface="Trebuchet MS"/>
              </a:rPr>
              <a:t>is</a:t>
            </a:r>
            <a:r>
              <a:rPr lang="it-IT" sz="2800" dirty="0">
                <a:solidFill>
                  <a:srgbClr val="000090"/>
                </a:solidFill>
                <a:latin typeface="Trebuchet MS"/>
                <a:cs typeface="Trebuchet MS"/>
              </a:rPr>
              <a:t> </a:t>
            </a:r>
            <a:r>
              <a:rPr lang="it-IT" sz="2800" dirty="0" err="1">
                <a:solidFill>
                  <a:srgbClr val="000090"/>
                </a:solidFill>
                <a:latin typeface="Trebuchet MS"/>
                <a:cs typeface="Trebuchet MS"/>
              </a:rPr>
              <a:t>wound</a:t>
            </a:r>
            <a:r>
              <a:rPr lang="it-IT" sz="2800" dirty="0">
                <a:solidFill>
                  <a:srgbClr val="000090"/>
                </a:solidFill>
                <a:latin typeface="Trebuchet MS"/>
                <a:cs typeface="Trebuchet MS"/>
              </a:rPr>
              <a:t> in </a:t>
            </a:r>
            <a:r>
              <a:rPr lang="it-IT" sz="2800" i="1" dirty="0">
                <a:solidFill>
                  <a:srgbClr val="800000"/>
                </a:solidFill>
                <a:latin typeface="Trebuchet MS"/>
                <a:cs typeface="Trebuchet MS"/>
              </a:rPr>
              <a:t>Double-</a:t>
            </a:r>
            <a:r>
              <a:rPr lang="it-IT" sz="2800" i="1" dirty="0" err="1">
                <a:solidFill>
                  <a:srgbClr val="800000"/>
                </a:solidFill>
                <a:latin typeface="Trebuchet MS"/>
                <a:cs typeface="Trebuchet MS"/>
              </a:rPr>
              <a:t>Pancakes</a:t>
            </a:r>
            <a:endParaRPr lang="it-IT" sz="2800" i="1" dirty="0">
              <a:solidFill>
                <a:srgbClr val="800000"/>
              </a:solidFill>
              <a:latin typeface="Trebuchet MS"/>
              <a:cs typeface="Trebuchet MS"/>
            </a:endParaRPr>
          </a:p>
        </p:txBody>
      </p:sp>
      <p:pic>
        <p:nvPicPr>
          <p:cNvPr id="9" name="Picture 8" descr="f4e_logo.gif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" r="66206"/>
          <a:stretch/>
        </p:blipFill>
        <p:spPr>
          <a:xfrm>
            <a:off x="7943272" y="2756184"/>
            <a:ext cx="1046397" cy="557485"/>
          </a:xfrm>
          <a:prstGeom prst="rect">
            <a:avLst/>
          </a:prstGeom>
        </p:spPr>
      </p:pic>
      <p:pic>
        <p:nvPicPr>
          <p:cNvPr id="10" name="Picture 9" descr="logoag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3045" y="2968476"/>
            <a:ext cx="1099643" cy="294547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 bwMode="auto">
          <a:xfrm rot="19909718">
            <a:off x="3878588" y="2391727"/>
            <a:ext cx="1707998" cy="395854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alibri" charset="0"/>
            </a:endParaRPr>
          </a:p>
        </p:txBody>
      </p:sp>
      <p:pic>
        <p:nvPicPr>
          <p:cNvPr id="11" name="Immagine 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51723" y="3506393"/>
            <a:ext cx="5363849" cy="3322597"/>
          </a:xfrm>
          <a:prstGeom prst="rect">
            <a:avLst/>
          </a:prstGeom>
        </p:spPr>
      </p:pic>
      <p:pic>
        <p:nvPicPr>
          <p:cNvPr id="12" name="Picture 29">
            <a:extLst>
              <a:ext uri="{FF2B5EF4-FFF2-40B4-BE49-F238E27FC236}">
                <a16:creationId xmlns:a16="http://schemas.microsoft.com/office/drawing/2014/main" id="{C071F6DF-117F-594B-8EAB-479182C516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744" y="1835352"/>
            <a:ext cx="3020646" cy="4940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Line 10">
            <a:extLst>
              <a:ext uri="{FF2B5EF4-FFF2-40B4-BE49-F238E27FC236}">
                <a16:creationId xmlns:a16="http://schemas.microsoft.com/office/drawing/2014/main" id="{992A1FEC-3504-694B-A154-F478641EF2E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604524" y="2973772"/>
            <a:ext cx="103131" cy="2905683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Rectangle 11">
            <a:extLst>
              <a:ext uri="{FF2B5EF4-FFF2-40B4-BE49-F238E27FC236}">
                <a16:creationId xmlns:a16="http://schemas.microsoft.com/office/drawing/2014/main" id="{285181BA-E274-5044-950C-6F5D15EDC52C}"/>
              </a:ext>
            </a:extLst>
          </p:cNvPr>
          <p:cNvSpPr>
            <a:spLocks noChangeArrowheads="1"/>
          </p:cNvSpPr>
          <p:nvPr/>
        </p:nvSpPr>
        <p:spPr bwMode="auto">
          <a:xfrm rot="5553499">
            <a:off x="2510233" y="4215815"/>
            <a:ext cx="682950" cy="349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it-IT" dirty="0">
                <a:solidFill>
                  <a:schemeClr val="bg1"/>
                </a:solidFill>
                <a:latin typeface="Century Gothic" charset="0"/>
              </a:rPr>
              <a:t>15 m</a:t>
            </a:r>
          </a:p>
        </p:txBody>
      </p:sp>
      <p:sp>
        <p:nvSpPr>
          <p:cNvPr id="15" name="Line 12">
            <a:extLst>
              <a:ext uri="{FF2B5EF4-FFF2-40B4-BE49-F238E27FC236}">
                <a16:creationId xmlns:a16="http://schemas.microsoft.com/office/drawing/2014/main" id="{51E6D2EA-7A59-F548-AF92-CEC1CE299FE6}"/>
              </a:ext>
            </a:extLst>
          </p:cNvPr>
          <p:cNvSpPr>
            <a:spLocks noChangeShapeType="1"/>
          </p:cNvSpPr>
          <p:nvPr/>
        </p:nvSpPr>
        <p:spPr bwMode="auto">
          <a:xfrm>
            <a:off x="753037" y="3677124"/>
            <a:ext cx="1713675" cy="950864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Rectangle 13">
            <a:extLst>
              <a:ext uri="{FF2B5EF4-FFF2-40B4-BE49-F238E27FC236}">
                <a16:creationId xmlns:a16="http://schemas.microsoft.com/office/drawing/2014/main" id="{08F70923-DE4E-9D40-AAC4-BB6389E303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21713" y="3768703"/>
            <a:ext cx="561765" cy="349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it-IT">
                <a:solidFill>
                  <a:schemeClr val="bg1"/>
                </a:solidFill>
                <a:latin typeface="Century Gothic" charset="0"/>
              </a:rPr>
              <a:t>9 m</a:t>
            </a:r>
          </a:p>
        </p:txBody>
      </p:sp>
      <p:sp>
        <p:nvSpPr>
          <p:cNvPr id="18" name="Line 20">
            <a:extLst>
              <a:ext uri="{FF2B5EF4-FFF2-40B4-BE49-F238E27FC236}">
                <a16:creationId xmlns:a16="http://schemas.microsoft.com/office/drawing/2014/main" id="{A9DBD0C9-1DF7-7744-A53D-6885DCBE706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763927" y="3127073"/>
            <a:ext cx="993382" cy="765296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lg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100794" tIns="50397" rIns="100794" bIns="50397"/>
          <a:lstStyle/>
          <a:p>
            <a:endParaRPr lang="en-US" dirty="0"/>
          </a:p>
        </p:txBody>
      </p:sp>
      <p:sp>
        <p:nvSpPr>
          <p:cNvPr id="19" name="Line 20">
            <a:extLst>
              <a:ext uri="{FF2B5EF4-FFF2-40B4-BE49-F238E27FC236}">
                <a16:creationId xmlns:a16="http://schemas.microsoft.com/office/drawing/2014/main" id="{184DA8A7-DE44-2440-B433-9B535AEE8F7F}"/>
              </a:ext>
            </a:extLst>
          </p:cNvPr>
          <p:cNvSpPr>
            <a:spLocks noChangeShapeType="1"/>
          </p:cNvSpPr>
          <p:nvPr/>
        </p:nvSpPr>
        <p:spPr bwMode="auto">
          <a:xfrm>
            <a:off x="4922755" y="2726636"/>
            <a:ext cx="1227444" cy="1306037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lg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100794" tIns="50397" rIns="100794" bIns="50397"/>
          <a:lstStyle/>
          <a:p>
            <a:endParaRPr lang="en-US" dirty="0"/>
          </a:p>
        </p:txBody>
      </p:sp>
      <p:sp>
        <p:nvSpPr>
          <p:cNvPr id="20" name="Arco 19">
            <a:extLst>
              <a:ext uri="{FF2B5EF4-FFF2-40B4-BE49-F238E27FC236}">
                <a16:creationId xmlns:a16="http://schemas.microsoft.com/office/drawing/2014/main" id="{3A32FC1B-177F-5547-965B-391E97DD2D0E}"/>
              </a:ext>
            </a:extLst>
          </p:cNvPr>
          <p:cNvSpPr/>
          <p:nvPr/>
        </p:nvSpPr>
        <p:spPr>
          <a:xfrm rot="21420152">
            <a:off x="1960797" y="3732399"/>
            <a:ext cx="789298" cy="470729"/>
          </a:xfrm>
          <a:prstGeom prst="arc">
            <a:avLst>
              <a:gd name="adj1" fmla="val 19186388"/>
              <a:gd name="adj2" fmla="val 13265055"/>
            </a:avLst>
          </a:prstGeom>
          <a:ln w="3810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100794" tIns="50397" rIns="100794" bIns="50397" anchor="ctr"/>
          <a:lstStyle/>
          <a:p>
            <a:pPr algn="ctr">
              <a:defRPr/>
            </a:pPr>
            <a:endParaRPr lang="it-IT" dirty="0">
              <a:ln>
                <a:solidFill>
                  <a:srgbClr val="FF0000"/>
                </a:solidFill>
                <a:prstDash val="sysDash"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4201930009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3414" y="288414"/>
            <a:ext cx="8229600" cy="430887"/>
          </a:xfrm>
        </p:spPr>
        <p:txBody>
          <a:bodyPr/>
          <a:lstStyle/>
          <a:p>
            <a:pPr eaLnBrk="0" hangingPunct="0"/>
            <a:r>
              <a:rPr lang="en-US" sz="2800" dirty="0">
                <a:solidFill>
                  <a:schemeClr val="bg1"/>
                </a:solidFill>
              </a:rPr>
              <a:t>ITER TF Coils: </a:t>
            </a:r>
            <a:r>
              <a:rPr lang="en-US" sz="2800" dirty="0">
                <a:solidFill>
                  <a:srgbClr val="FFFF00"/>
                </a:solidFill>
              </a:rPr>
              <a:t>winding pack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6553200" y="6222140"/>
            <a:ext cx="2133600" cy="365125"/>
          </a:xfrm>
        </p:spPr>
        <p:txBody>
          <a:bodyPr/>
          <a:lstStyle/>
          <a:p>
            <a:fld id="{02C7C199-0D0D-7840-A88D-785280B31CF7}" type="slidenum">
              <a:rPr lang="it-IT" smtClean="0"/>
              <a:t>114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 dirty="0"/>
              <a:t>L. Muzzi - </a:t>
            </a:r>
            <a:r>
              <a:rPr lang="it-IT" dirty="0" err="1"/>
              <a:t>EASISchool</a:t>
            </a:r>
            <a:r>
              <a:rPr lang="it-IT" dirty="0"/>
              <a:t> 3 - 6 </a:t>
            </a:r>
            <a:r>
              <a:rPr lang="it-IT" dirty="0" err="1"/>
              <a:t>October</a:t>
            </a:r>
            <a:r>
              <a:rPr lang="it-IT" dirty="0"/>
              <a:t> 2020</a:t>
            </a:r>
          </a:p>
        </p:txBody>
      </p:sp>
      <p:pic>
        <p:nvPicPr>
          <p:cNvPr id="6" name="Picture 5" descr="f4e_logo.gif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" r="66206"/>
          <a:stretch/>
        </p:blipFill>
        <p:spPr>
          <a:xfrm>
            <a:off x="3528295" y="5386839"/>
            <a:ext cx="1046397" cy="557485"/>
          </a:xfrm>
          <a:prstGeom prst="rect">
            <a:avLst/>
          </a:prstGeom>
        </p:spPr>
      </p:pic>
      <p:pic>
        <p:nvPicPr>
          <p:cNvPr id="7" name="Picture 6" descr="logoag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0002" y="5602714"/>
            <a:ext cx="1099643" cy="294547"/>
          </a:xfrm>
          <a:prstGeom prst="rect">
            <a:avLst/>
          </a:prstGeom>
        </p:spPr>
      </p:pic>
      <p:pic>
        <p:nvPicPr>
          <p:cNvPr id="3" name="Picture 2" descr="FirstTFwindingpack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5900" y="801835"/>
            <a:ext cx="4430900" cy="2828391"/>
          </a:xfrm>
          <a:prstGeom prst="rect">
            <a:avLst/>
          </a:prstGeom>
        </p:spPr>
      </p:pic>
      <p:pic>
        <p:nvPicPr>
          <p:cNvPr id="10" name="Picture 4" descr="tfwindingpackeu.jpg">
            <a:extLst>
              <a:ext uri="{FF2B5EF4-FFF2-40B4-BE49-F238E27FC236}">
                <a16:creationId xmlns:a16="http://schemas.microsoft.com/office/drawing/2014/main" id="{68F0A05E-0903-EE48-B9DA-40FABCCD332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91478" y="3679812"/>
            <a:ext cx="4252522" cy="317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 descr="Radial Plates.jpg">
            <a:extLst>
              <a:ext uri="{FF2B5EF4-FFF2-40B4-BE49-F238E27FC236}">
                <a16:creationId xmlns:a16="http://schemas.microsoft.com/office/drawing/2014/main" id="{A1938B14-74D6-2447-AFA6-7C6C0CA831D9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012" y="1654438"/>
            <a:ext cx="4051495" cy="3272671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E02AD700-0756-F047-AFD0-D75BA1F96823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4075" y="1697326"/>
            <a:ext cx="1726517" cy="468208"/>
          </a:xfrm>
          <a:prstGeom prst="rect">
            <a:avLst/>
          </a:prstGeom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9FEB2D9D-8EA4-C743-81FC-269FC6BD9F5C}"/>
              </a:ext>
            </a:extLst>
          </p:cNvPr>
          <p:cNvSpPr txBox="1"/>
          <p:nvPr/>
        </p:nvSpPr>
        <p:spPr>
          <a:xfrm>
            <a:off x="70890" y="1183077"/>
            <a:ext cx="2000869" cy="369332"/>
          </a:xfrm>
          <a:prstGeom prst="rect">
            <a:avLst/>
          </a:prstGeom>
        </p:spPr>
        <p:txBody>
          <a:bodyPr vert="horz" wrap="none" lIns="91440" tIns="0" rIns="91440" bIns="0" rtlCol="0">
            <a:spAutoFit/>
          </a:bodyPr>
          <a:lstStyle/>
          <a:p>
            <a:r>
              <a:rPr lang="it-IT" sz="2400" dirty="0" err="1"/>
              <a:t>Radial</a:t>
            </a:r>
            <a:r>
              <a:rPr lang="it-IT" sz="2400" dirty="0"/>
              <a:t> </a:t>
            </a:r>
            <a:r>
              <a:rPr lang="it-IT" sz="2400" dirty="0" err="1"/>
              <a:t>Plates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3133487807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magine 11" descr="Immagine che contiene uomo, tavolo, sedendo, cibo&#10;&#10;Descrizione generata automaticamente">
            <a:extLst>
              <a:ext uri="{FF2B5EF4-FFF2-40B4-BE49-F238E27FC236}">
                <a16:creationId xmlns:a16="http://schemas.microsoft.com/office/drawing/2014/main" id="{E8C6757E-8B74-4BA1-931A-A7A55E846A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9768" y="3237995"/>
            <a:ext cx="4801270" cy="3620005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3414" y="288414"/>
            <a:ext cx="8229600" cy="430887"/>
          </a:xfrm>
        </p:spPr>
        <p:txBody>
          <a:bodyPr/>
          <a:lstStyle/>
          <a:p>
            <a:pPr eaLnBrk="0" hangingPunct="0"/>
            <a:r>
              <a:rPr lang="en-US" sz="2800" dirty="0">
                <a:solidFill>
                  <a:schemeClr val="bg1"/>
                </a:solidFill>
              </a:rPr>
              <a:t>ITER CS Coils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6553200" y="6222140"/>
            <a:ext cx="2133600" cy="365125"/>
          </a:xfrm>
        </p:spPr>
        <p:txBody>
          <a:bodyPr/>
          <a:lstStyle/>
          <a:p>
            <a:fld id="{02C7C199-0D0D-7840-A88D-785280B31CF7}" type="slidenum">
              <a:rPr lang="it-IT" smtClean="0"/>
              <a:t>115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 dirty="0"/>
              <a:t>L. Muzzi - </a:t>
            </a:r>
            <a:r>
              <a:rPr lang="it-IT" dirty="0" err="1"/>
              <a:t>EASISchool</a:t>
            </a:r>
            <a:r>
              <a:rPr lang="it-IT" dirty="0"/>
              <a:t> 3 - 6 </a:t>
            </a:r>
            <a:r>
              <a:rPr lang="it-IT" dirty="0" err="1"/>
              <a:t>October</a:t>
            </a:r>
            <a:r>
              <a:rPr lang="it-IT" dirty="0"/>
              <a:t> 2020</a:t>
            </a:r>
          </a:p>
        </p:txBody>
      </p:sp>
      <p:pic>
        <p:nvPicPr>
          <p:cNvPr id="9" name="Immagine 8" descr="Immagine che contiene edificio, computer, largo, segnale&#10;&#10;Descrizione generata automaticamente">
            <a:extLst>
              <a:ext uri="{FF2B5EF4-FFF2-40B4-BE49-F238E27FC236}">
                <a16:creationId xmlns:a16="http://schemas.microsoft.com/office/drawing/2014/main" id="{01A66A0C-F7EF-4209-B023-46DCCE8BCCE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99698"/>
            <a:ext cx="9144000" cy="2113130"/>
          </a:xfrm>
          <a:prstGeom prst="rect">
            <a:avLst/>
          </a:prstGeom>
        </p:spPr>
      </p:pic>
      <p:pic>
        <p:nvPicPr>
          <p:cNvPr id="14" name="Immagine 13" descr="Immagine che contiene interni, aeroplano, sedendo, largo&#10;&#10;Descrizione generata automaticamente">
            <a:extLst>
              <a:ext uri="{FF2B5EF4-FFF2-40B4-BE49-F238E27FC236}">
                <a16:creationId xmlns:a16="http://schemas.microsoft.com/office/drawing/2014/main" id="{A12B246F-D49D-4AD8-B91B-90957996F6B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218" y="3403833"/>
            <a:ext cx="3567550" cy="2759277"/>
          </a:xfrm>
          <a:prstGeom prst="rect">
            <a:avLst/>
          </a:prstGeom>
        </p:spPr>
      </p:pic>
      <p:pic>
        <p:nvPicPr>
          <p:cNvPr id="16" name="Elemento grafico 15">
            <a:extLst>
              <a:ext uri="{FF2B5EF4-FFF2-40B4-BE49-F238E27FC236}">
                <a16:creationId xmlns:a16="http://schemas.microsoft.com/office/drawing/2014/main" id="{A2E5E478-C14F-47BB-B9D1-4DE50F8E71A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867904" y="3858192"/>
            <a:ext cx="1194999" cy="654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4605496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6553200" y="6222140"/>
            <a:ext cx="2133600" cy="365125"/>
          </a:xfrm>
        </p:spPr>
        <p:txBody>
          <a:bodyPr/>
          <a:lstStyle/>
          <a:p>
            <a:fld id="{02C7C199-0D0D-7840-A88D-785280B31CF7}" type="slidenum">
              <a:rPr lang="it-IT" smtClean="0"/>
              <a:t>116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 dirty="0"/>
              <a:t>L. Muzzi - </a:t>
            </a:r>
            <a:r>
              <a:rPr lang="it-IT" dirty="0" err="1"/>
              <a:t>EASISchool</a:t>
            </a:r>
            <a:r>
              <a:rPr lang="it-IT" dirty="0"/>
              <a:t> 3 - 6 </a:t>
            </a:r>
            <a:r>
              <a:rPr lang="it-IT" dirty="0" err="1"/>
              <a:t>October</a:t>
            </a:r>
            <a:r>
              <a:rPr lang="it-IT" dirty="0"/>
              <a:t> 2020</a:t>
            </a:r>
          </a:p>
        </p:txBody>
      </p:sp>
      <p:pic>
        <p:nvPicPr>
          <p:cNvPr id="14" name="Picture 4" descr="A picture containing food&#10;&#10;Description automatically generated">
            <a:extLst>
              <a:ext uri="{FF2B5EF4-FFF2-40B4-BE49-F238E27FC236}">
                <a16:creationId xmlns:a16="http://schemas.microsoft.com/office/drawing/2014/main" id="{1C96F912-DF6F-9840-90B8-C428F9FEA1C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90695" y="2539507"/>
            <a:ext cx="3975641" cy="2811059"/>
          </a:xfrm>
          <a:prstGeom prst="rect">
            <a:avLst/>
          </a:prstGeom>
        </p:spPr>
      </p:pic>
      <p:pic>
        <p:nvPicPr>
          <p:cNvPr id="15" name="Picture 6" descr="A picture containing food&#10;&#10;Description automatically generated">
            <a:extLst>
              <a:ext uri="{FF2B5EF4-FFF2-40B4-BE49-F238E27FC236}">
                <a16:creationId xmlns:a16="http://schemas.microsoft.com/office/drawing/2014/main" id="{79B63099-6E42-1046-87A8-1D815487CCA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84624" y="1416124"/>
            <a:ext cx="932504" cy="4774759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E60953AA-5B12-204B-8DDF-275854693648}"/>
              </a:ext>
            </a:extLst>
          </p:cNvPr>
          <p:cNvSpPr txBox="1"/>
          <p:nvPr/>
        </p:nvSpPr>
        <p:spPr>
          <a:xfrm>
            <a:off x="2779146" y="1382243"/>
            <a:ext cx="3846632" cy="369332"/>
          </a:xfrm>
          <a:prstGeom prst="rect">
            <a:avLst/>
          </a:prstGeom>
        </p:spPr>
        <p:txBody>
          <a:bodyPr vert="horz" wrap="square" lIns="91440" tIns="0" rIns="91440" bIns="0" rtlCol="0">
            <a:spAutoFit/>
          </a:bodyPr>
          <a:lstStyle/>
          <a:p>
            <a:r>
              <a:rPr lang="it-IT" sz="2400" dirty="0"/>
              <a:t>Stress </a:t>
            </a:r>
            <a:r>
              <a:rPr lang="it-IT" sz="2400" dirty="0" err="1"/>
              <a:t>intensity</a:t>
            </a:r>
            <a:r>
              <a:rPr lang="it-IT" sz="2400" dirty="0"/>
              <a:t> (</a:t>
            </a:r>
            <a:r>
              <a:rPr lang="it-IT" sz="2400" dirty="0" err="1"/>
              <a:t>MPa</a:t>
            </a:r>
            <a:r>
              <a:rPr lang="it-IT" sz="2400" dirty="0"/>
              <a:t>)</a:t>
            </a:r>
          </a:p>
        </p:txBody>
      </p:sp>
      <p:sp>
        <p:nvSpPr>
          <p:cNvPr id="19" name="Titolo 1">
            <a:extLst>
              <a:ext uri="{FF2B5EF4-FFF2-40B4-BE49-F238E27FC236}">
                <a16:creationId xmlns:a16="http://schemas.microsoft.com/office/drawing/2014/main" id="{39039EB6-8489-2B4B-82FA-973AC32991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248" y="283066"/>
            <a:ext cx="8889082" cy="430887"/>
          </a:xfrm>
        </p:spPr>
        <p:txBody>
          <a:bodyPr/>
          <a:lstStyle/>
          <a:p>
            <a:pPr eaLnBrk="0" hangingPunct="0"/>
            <a:r>
              <a:rPr lang="en-US" sz="2800" dirty="0">
                <a:solidFill>
                  <a:schemeClr val="bg1"/>
                </a:solidFill>
              </a:rPr>
              <a:t>DTT Toroidal Field Coils: 2D              stress analysis</a:t>
            </a:r>
          </a:p>
        </p:txBody>
      </p:sp>
      <p:grpSp>
        <p:nvGrpSpPr>
          <p:cNvPr id="16" name="Group 2">
            <a:extLst>
              <a:ext uri="{FF2B5EF4-FFF2-40B4-BE49-F238E27FC236}">
                <a16:creationId xmlns:a16="http://schemas.microsoft.com/office/drawing/2014/main" id="{3529A0F9-3319-044F-8730-D9C06AFFDEF5}"/>
              </a:ext>
            </a:extLst>
          </p:cNvPr>
          <p:cNvGrpSpPr/>
          <p:nvPr/>
        </p:nvGrpSpPr>
        <p:grpSpPr>
          <a:xfrm>
            <a:off x="205368" y="2330579"/>
            <a:ext cx="3597198" cy="3193018"/>
            <a:chOff x="3845539" y="1452766"/>
            <a:chExt cx="5688632" cy="5049459"/>
          </a:xfrm>
        </p:grpSpPr>
        <p:pic>
          <p:nvPicPr>
            <p:cNvPr id="17" name="Picture 8" descr="A close up of a map&#10;&#10;Description automatically generated">
              <a:extLst>
                <a:ext uri="{FF2B5EF4-FFF2-40B4-BE49-F238E27FC236}">
                  <a16:creationId xmlns:a16="http://schemas.microsoft.com/office/drawing/2014/main" id="{EA7F5EA6-0F14-DE4E-9B27-66D14D31C44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01" t="8000" r="27139" b="9051"/>
            <a:stretch/>
          </p:blipFill>
          <p:spPr>
            <a:xfrm>
              <a:off x="3845539" y="1452766"/>
              <a:ext cx="5688632" cy="5049459"/>
            </a:xfrm>
            <a:prstGeom prst="rect">
              <a:avLst/>
            </a:prstGeom>
          </p:spPr>
        </p:pic>
        <p:pic>
          <p:nvPicPr>
            <p:cNvPr id="18" name="Picture 10" descr="A close up of a map&#10;&#10;Description automatically generated">
              <a:extLst>
                <a:ext uri="{FF2B5EF4-FFF2-40B4-BE49-F238E27FC236}">
                  <a16:creationId xmlns:a16="http://schemas.microsoft.com/office/drawing/2014/main" id="{3616DCBF-50BC-7B4D-ABE3-9CF1D7528BB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014" t="3800" r="15315" b="85700"/>
            <a:stretch/>
          </p:blipFill>
          <p:spPr>
            <a:xfrm>
              <a:off x="5699743" y="2532886"/>
              <a:ext cx="1980223" cy="18002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38772836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0248" y="67623"/>
            <a:ext cx="8889082" cy="861774"/>
          </a:xfrm>
        </p:spPr>
        <p:txBody>
          <a:bodyPr/>
          <a:lstStyle/>
          <a:p>
            <a:pPr eaLnBrk="0" hangingPunct="0"/>
            <a:r>
              <a:rPr lang="en-US" sz="2800" dirty="0">
                <a:solidFill>
                  <a:schemeClr val="bg1"/>
                </a:solidFill>
              </a:rPr>
              <a:t>DTT Toroidal Field Coils: 2D and 3D stress analysis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6553200" y="6222140"/>
            <a:ext cx="2133600" cy="365125"/>
          </a:xfrm>
        </p:spPr>
        <p:txBody>
          <a:bodyPr/>
          <a:lstStyle/>
          <a:p>
            <a:fld id="{02C7C199-0D0D-7840-A88D-785280B31CF7}" type="slidenum">
              <a:rPr lang="it-IT" smtClean="0"/>
              <a:t>117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 dirty="0"/>
              <a:t>L. Muzzi - </a:t>
            </a:r>
            <a:r>
              <a:rPr lang="it-IT" dirty="0" err="1"/>
              <a:t>EASISchool</a:t>
            </a:r>
            <a:r>
              <a:rPr lang="it-IT" dirty="0"/>
              <a:t> 3 - 6 </a:t>
            </a:r>
            <a:r>
              <a:rPr lang="it-IT" dirty="0" err="1"/>
              <a:t>October</a:t>
            </a:r>
            <a:r>
              <a:rPr lang="it-IT" dirty="0"/>
              <a:t> 2020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E60953AA-5B12-204B-8DDF-275854693648}"/>
              </a:ext>
            </a:extLst>
          </p:cNvPr>
          <p:cNvSpPr txBox="1"/>
          <p:nvPr/>
        </p:nvSpPr>
        <p:spPr>
          <a:xfrm>
            <a:off x="2779146" y="1382243"/>
            <a:ext cx="3846632" cy="369332"/>
          </a:xfrm>
          <a:prstGeom prst="rect">
            <a:avLst/>
          </a:prstGeom>
        </p:spPr>
        <p:txBody>
          <a:bodyPr vert="horz" wrap="square" lIns="91440" tIns="0" rIns="91440" bIns="0" rtlCol="0">
            <a:spAutoFit/>
          </a:bodyPr>
          <a:lstStyle/>
          <a:p>
            <a:r>
              <a:rPr lang="it-IT" sz="2400" dirty="0"/>
              <a:t>Stress </a:t>
            </a:r>
            <a:r>
              <a:rPr lang="it-IT" sz="2400" dirty="0" err="1"/>
              <a:t>intensity</a:t>
            </a:r>
            <a:r>
              <a:rPr lang="it-IT" sz="2400" dirty="0"/>
              <a:t> (</a:t>
            </a:r>
            <a:r>
              <a:rPr lang="it-IT" sz="2400" dirty="0" err="1"/>
              <a:t>MPa</a:t>
            </a:r>
            <a:r>
              <a:rPr lang="it-IT" sz="2400" dirty="0"/>
              <a:t>)</a:t>
            </a:r>
          </a:p>
        </p:txBody>
      </p:sp>
      <p:grpSp>
        <p:nvGrpSpPr>
          <p:cNvPr id="16" name="Group 11">
            <a:extLst>
              <a:ext uri="{FF2B5EF4-FFF2-40B4-BE49-F238E27FC236}">
                <a16:creationId xmlns:a16="http://schemas.microsoft.com/office/drawing/2014/main" id="{D893A6FC-FB34-B744-A91F-C17C69E28D82}"/>
              </a:ext>
            </a:extLst>
          </p:cNvPr>
          <p:cNvGrpSpPr/>
          <p:nvPr/>
        </p:nvGrpSpPr>
        <p:grpSpPr>
          <a:xfrm>
            <a:off x="5653210" y="1368477"/>
            <a:ext cx="3136108" cy="5489523"/>
            <a:chOff x="107504" y="1367646"/>
            <a:chExt cx="3136108" cy="5489523"/>
          </a:xfrm>
        </p:grpSpPr>
        <p:pic>
          <p:nvPicPr>
            <p:cNvPr id="17" name="Picture 7" descr="A picture containing toy, hydrant&#10;&#10;Description automatically generated">
              <a:extLst>
                <a:ext uri="{FF2B5EF4-FFF2-40B4-BE49-F238E27FC236}">
                  <a16:creationId xmlns:a16="http://schemas.microsoft.com/office/drawing/2014/main" id="{4844A45B-C5B4-5940-88B0-8D7AEBC51C1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43608" y="1367646"/>
              <a:ext cx="2200004" cy="5362508"/>
            </a:xfrm>
            <a:prstGeom prst="rect">
              <a:avLst/>
            </a:prstGeom>
          </p:spPr>
        </p:pic>
        <p:pic>
          <p:nvPicPr>
            <p:cNvPr id="18" name="Picture 9" descr="A picture containing toy, hydrant&#10;&#10;Description automatically generated">
              <a:extLst>
                <a:ext uri="{FF2B5EF4-FFF2-40B4-BE49-F238E27FC236}">
                  <a16:creationId xmlns:a16="http://schemas.microsoft.com/office/drawing/2014/main" id="{9E7203F1-EFFA-5E4B-B09F-1B0980D7598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7504" y="5345001"/>
              <a:ext cx="1260142" cy="1512168"/>
            </a:xfrm>
            <a:prstGeom prst="rect">
              <a:avLst/>
            </a:prstGeom>
          </p:spPr>
        </p:pic>
      </p:grpSp>
      <p:grpSp>
        <p:nvGrpSpPr>
          <p:cNvPr id="14" name="Group 2">
            <a:extLst>
              <a:ext uri="{FF2B5EF4-FFF2-40B4-BE49-F238E27FC236}">
                <a16:creationId xmlns:a16="http://schemas.microsoft.com/office/drawing/2014/main" id="{2CD06011-27D6-CA45-AF51-3028C7921838}"/>
              </a:ext>
            </a:extLst>
          </p:cNvPr>
          <p:cNvGrpSpPr/>
          <p:nvPr/>
        </p:nvGrpSpPr>
        <p:grpSpPr>
          <a:xfrm>
            <a:off x="205368" y="2330579"/>
            <a:ext cx="3597198" cy="3193018"/>
            <a:chOff x="3845539" y="1452766"/>
            <a:chExt cx="5688632" cy="5049459"/>
          </a:xfrm>
        </p:grpSpPr>
        <p:pic>
          <p:nvPicPr>
            <p:cNvPr id="15" name="Picture 8" descr="A close up of a map&#10;&#10;Description automatically generated">
              <a:extLst>
                <a:ext uri="{FF2B5EF4-FFF2-40B4-BE49-F238E27FC236}">
                  <a16:creationId xmlns:a16="http://schemas.microsoft.com/office/drawing/2014/main" id="{77DBE960-489D-2045-861A-452D2B71C01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01" t="8000" r="27139" b="9051"/>
            <a:stretch/>
          </p:blipFill>
          <p:spPr>
            <a:xfrm>
              <a:off x="3845539" y="1452766"/>
              <a:ext cx="5688632" cy="5049459"/>
            </a:xfrm>
            <a:prstGeom prst="rect">
              <a:avLst/>
            </a:prstGeom>
          </p:spPr>
        </p:pic>
        <p:pic>
          <p:nvPicPr>
            <p:cNvPr id="19" name="Picture 10" descr="A close up of a map&#10;&#10;Description automatically generated">
              <a:extLst>
                <a:ext uri="{FF2B5EF4-FFF2-40B4-BE49-F238E27FC236}">
                  <a16:creationId xmlns:a16="http://schemas.microsoft.com/office/drawing/2014/main" id="{3073F7A7-48B6-A347-A412-2018A7022DD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014" t="3800" r="15315" b="85700"/>
            <a:stretch/>
          </p:blipFill>
          <p:spPr>
            <a:xfrm>
              <a:off x="5699743" y="2532886"/>
              <a:ext cx="1980223" cy="18002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9032114"/>
      </p:ext>
    </p:extLst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B27EA38-6BF4-41A3-94D2-7B0FC75021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414" y="288414"/>
            <a:ext cx="8229600" cy="430887"/>
          </a:xfrm>
        </p:spPr>
        <p:txBody>
          <a:bodyPr/>
          <a:lstStyle/>
          <a:p>
            <a:r>
              <a:rPr lang="en-US" sz="2800" dirty="0">
                <a:solidFill>
                  <a:schemeClr val="bg1"/>
                </a:solidFill>
              </a:rPr>
              <a:t>CS Coil – mechanics: 2D static assessment</a:t>
            </a:r>
            <a:endParaRPr lang="en-US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D9D3549A-AFF8-45D8-8059-105A0F59A0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2C7C199-0D0D-7840-A88D-785280B31CF7}" type="slidenum">
              <a:rPr lang="it-IT" smtClean="0"/>
              <a:t>118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FFBAB36B-E7F4-4090-8D79-3F9B7C17D4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L. Muzzi - EASISchool 3 - 6 October 2020</a:t>
            </a:r>
            <a:endParaRPr lang="it-IT" dirty="0"/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E6381771-BFBA-44CD-BF13-7EF24901978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91061" y="1347003"/>
            <a:ext cx="2505742" cy="2160000"/>
          </a:xfrm>
          <a:prstGeom prst="rect">
            <a:avLst/>
          </a:prstGeom>
        </p:spPr>
      </p:pic>
      <p:pic>
        <p:nvPicPr>
          <p:cNvPr id="20" name="Immagine 19">
            <a:extLst>
              <a:ext uri="{FF2B5EF4-FFF2-40B4-BE49-F238E27FC236}">
                <a16:creationId xmlns:a16="http://schemas.microsoft.com/office/drawing/2014/main" id="{F95D2323-C1BB-45D5-8AE4-8695DDC4BCD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"/>
          <a:stretch/>
        </p:blipFill>
        <p:spPr>
          <a:xfrm>
            <a:off x="5689756" y="3794716"/>
            <a:ext cx="2775323" cy="2292094"/>
          </a:xfrm>
          <a:prstGeom prst="rect">
            <a:avLst/>
          </a:prstGeom>
        </p:spPr>
      </p:pic>
      <p:pic>
        <p:nvPicPr>
          <p:cNvPr id="21" name="Immagine 20">
            <a:extLst>
              <a:ext uri="{FF2B5EF4-FFF2-40B4-BE49-F238E27FC236}">
                <a16:creationId xmlns:a16="http://schemas.microsoft.com/office/drawing/2014/main" id="{1CD4C0C0-F919-47E2-BF65-3690BADF47B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08552" y="4278626"/>
            <a:ext cx="707493" cy="1324273"/>
          </a:xfrm>
          <a:prstGeom prst="rect">
            <a:avLst/>
          </a:prstGeom>
        </p:spPr>
      </p:pic>
      <p:pic>
        <p:nvPicPr>
          <p:cNvPr id="24" name="Immagine 23" descr="Immagine che contiene mappa, testo&#10;&#10;Descrizione generata automaticamente">
            <a:extLst>
              <a:ext uri="{FF2B5EF4-FFF2-40B4-BE49-F238E27FC236}">
                <a16:creationId xmlns:a16="http://schemas.microsoft.com/office/drawing/2014/main" id="{9E5620CD-4F67-4CDD-B270-A8FCEDAC466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95376" y="3248989"/>
            <a:ext cx="3321616" cy="292618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5" name="Immagine 24" descr="Immagine che contiene mappa, testo&#10;&#10;Descrizione generata automaticamente">
            <a:extLst>
              <a:ext uri="{FF2B5EF4-FFF2-40B4-BE49-F238E27FC236}">
                <a16:creationId xmlns:a16="http://schemas.microsoft.com/office/drawing/2014/main" id="{0CFFF02A-DE21-4DF4-8C5C-738C7EDC527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33620" y="3412294"/>
            <a:ext cx="944047" cy="545847"/>
          </a:xfrm>
          <a:prstGeom prst="rect">
            <a:avLst/>
          </a:prstGeom>
        </p:spPr>
      </p:pic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3E98E703-B539-4A97-8F1C-3B608D3E6FD5}"/>
              </a:ext>
            </a:extLst>
          </p:cNvPr>
          <p:cNvSpPr txBox="1"/>
          <p:nvPr/>
        </p:nvSpPr>
        <p:spPr>
          <a:xfrm>
            <a:off x="1292520" y="1182242"/>
            <a:ext cx="3235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Stress </a:t>
            </a:r>
            <a:r>
              <a:rPr lang="it-IT" dirty="0" err="1"/>
              <a:t>Intensity</a:t>
            </a:r>
            <a:r>
              <a:rPr lang="it-IT" dirty="0"/>
              <a:t> </a:t>
            </a:r>
            <a:r>
              <a:rPr lang="it-IT" dirty="0" err="1"/>
              <a:t>equivalent</a:t>
            </a:r>
            <a:r>
              <a:rPr lang="it-IT" dirty="0"/>
              <a:t> stress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8">
                <a:extLst>
                  <a:ext uri="{FF2B5EF4-FFF2-40B4-BE49-F238E27FC236}">
                    <a16:creationId xmlns:a16="http://schemas.microsoft.com/office/drawing/2014/main" id="{F4C7404B-6C5E-49E2-91F2-B0A27B26AD2B}"/>
                  </a:ext>
                </a:extLst>
              </p:cNvPr>
              <p:cNvSpPr txBox="1"/>
              <p:nvPr/>
            </p:nvSpPr>
            <p:spPr>
              <a:xfrm>
                <a:off x="3108167" y="4097757"/>
                <a:ext cx="2554512" cy="43088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it-IT" sz="1400" b="0" i="0" smtClean="0">
                              <a:latin typeface="Cambria Math" panose="02040503050406030204" pitchFamily="18" charset="0"/>
                            </a:rPr>
                            <m:t>P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sz="1400" b="0" i="0" smtClean="0">
                              <a:latin typeface="Cambria Math" panose="02040503050406030204" pitchFamily="18" charset="0"/>
                            </a:rPr>
                            <m:t>m</m:t>
                          </m:r>
                        </m:sub>
                      </m:sSub>
                      <m:r>
                        <a:rPr lang="it-IT" sz="1400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1400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550</m:t>
                      </m:r>
                      <m:r>
                        <a:rPr lang="it-IT" sz="14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it-IT" sz="1400" b="0" i="0" smtClean="0">
                          <a:latin typeface="Cambria Math" panose="02040503050406030204" pitchFamily="18" charset="0"/>
                        </a:rPr>
                        <m:t>MPa</m:t>
                      </m:r>
                      <m:r>
                        <a:rPr lang="it-IT" sz="1400" b="0" i="0" smtClean="0">
                          <a:latin typeface="Cambria Math" panose="02040503050406030204" pitchFamily="18" charset="0"/>
                        </a:rPr>
                        <m:t>&lt;667 </m:t>
                      </m:r>
                      <m:r>
                        <m:rPr>
                          <m:sty m:val="p"/>
                        </m:rPr>
                        <a:rPr lang="it-IT" sz="1400" b="0" i="0" smtClean="0">
                          <a:latin typeface="Cambria Math" panose="02040503050406030204" pitchFamily="18" charset="0"/>
                        </a:rPr>
                        <m:t>MPa</m:t>
                      </m:r>
                    </m:oMath>
                  </m:oMathPara>
                </a14:m>
                <a:endParaRPr lang="it-IT" sz="1400" dirty="0"/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400" b="0" i="0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it-IT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it-IT" sz="1400" b="0" i="0" smtClean="0">
                              <a:latin typeface="Cambria Math" panose="02040503050406030204" pitchFamily="18" charset="0"/>
                            </a:rPr>
                            <m:t>P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sz="1400" b="0" i="0" smtClean="0">
                              <a:latin typeface="Cambria Math" panose="02040503050406030204" pitchFamily="18" charset="0"/>
                            </a:rPr>
                            <m:t>m</m:t>
                          </m:r>
                        </m:sub>
                      </m:sSub>
                      <m:r>
                        <a:rPr lang="it-IT" sz="1400" b="0" i="0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it-IT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it-IT" sz="1400" b="0" i="0" smtClean="0">
                              <a:latin typeface="Cambria Math" panose="02040503050406030204" pitchFamily="18" charset="0"/>
                            </a:rPr>
                            <m:t>P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sz="1400" b="0" i="0" smtClean="0">
                              <a:latin typeface="Cambria Math" panose="02040503050406030204" pitchFamily="18" charset="0"/>
                            </a:rPr>
                            <m:t>b</m:t>
                          </m:r>
                        </m:sub>
                      </m:sSub>
                      <m:r>
                        <a:rPr lang="it-IT" sz="1400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1400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715</m:t>
                      </m:r>
                      <m:r>
                        <a:rPr lang="it-IT" sz="14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it-IT" sz="1400" b="0" i="0" smtClean="0">
                          <a:latin typeface="Cambria Math" panose="02040503050406030204" pitchFamily="18" charset="0"/>
                        </a:rPr>
                        <m:t>MPa</m:t>
                      </m:r>
                      <m:r>
                        <a:rPr lang="it-IT" sz="1400" b="0" i="0" smtClean="0">
                          <a:latin typeface="Cambria Math" panose="02040503050406030204" pitchFamily="18" charset="0"/>
                        </a:rPr>
                        <m:t>&lt;867 </m:t>
                      </m:r>
                      <m:r>
                        <m:rPr>
                          <m:sty m:val="p"/>
                        </m:rPr>
                        <a:rPr lang="it-IT" sz="1400" b="0" i="0" smtClean="0">
                          <a:latin typeface="Cambria Math" panose="02040503050406030204" pitchFamily="18" charset="0"/>
                        </a:rPr>
                        <m:t>MPa</m:t>
                      </m:r>
                      <m:r>
                        <a:rPr lang="it-IT" sz="1400" b="0" i="0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it-IT" sz="1400" dirty="0"/>
              </a:p>
            </p:txBody>
          </p:sp>
        </mc:Choice>
        <mc:Fallback xmlns="">
          <p:sp>
            <p:nvSpPr>
              <p:cNvPr id="27" name="TextBox 28">
                <a:extLst>
                  <a:ext uri="{FF2B5EF4-FFF2-40B4-BE49-F238E27FC236}">
                    <a16:creationId xmlns:a16="http://schemas.microsoft.com/office/drawing/2014/main" id="{F4C7404B-6C5E-49E2-91F2-B0A27B26AD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8167" y="4097757"/>
                <a:ext cx="2554512" cy="430887"/>
              </a:xfrm>
              <a:prstGeom prst="rect">
                <a:avLst/>
              </a:prstGeom>
              <a:blipFill>
                <a:blip r:embed="rId7"/>
                <a:stretch>
                  <a:fillRect l="-1980" r="-1980" b="-1428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Immagine 16" descr="Immagine che contiene giocattolo&#10;&#10;Descrizione generata automaticamente">
            <a:extLst>
              <a:ext uri="{FF2B5EF4-FFF2-40B4-BE49-F238E27FC236}">
                <a16:creationId xmlns:a16="http://schemas.microsoft.com/office/drawing/2014/main" id="{465770FE-64E9-244B-832A-559EA986CAAC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7043" t="6773" r="13524" b="51721"/>
          <a:stretch/>
        </p:blipFill>
        <p:spPr>
          <a:xfrm>
            <a:off x="7932193" y="3895"/>
            <a:ext cx="1211807" cy="1205925"/>
          </a:xfrm>
          <a:prstGeom prst="rect">
            <a:avLst/>
          </a:prstGeom>
        </p:spPr>
      </p:pic>
      <p:pic>
        <p:nvPicPr>
          <p:cNvPr id="18" name="Immagine 17">
            <a:extLst>
              <a:ext uri="{FF2B5EF4-FFF2-40B4-BE49-F238E27FC236}">
                <a16:creationId xmlns:a16="http://schemas.microsoft.com/office/drawing/2014/main" id="{BF7F866B-6891-244C-AD73-1CDAE1E5E344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47635" t="11151" r="46847" b="11151"/>
          <a:stretch/>
        </p:blipFill>
        <p:spPr>
          <a:xfrm>
            <a:off x="211221" y="1378119"/>
            <a:ext cx="504056" cy="5328592"/>
          </a:xfrm>
          <a:prstGeom prst="rect">
            <a:avLst/>
          </a:prstGeom>
        </p:spPr>
      </p:pic>
      <p:pic>
        <p:nvPicPr>
          <p:cNvPr id="19" name="Immagine 18">
            <a:extLst>
              <a:ext uri="{FF2B5EF4-FFF2-40B4-BE49-F238E27FC236}">
                <a16:creationId xmlns:a16="http://schemas.microsoft.com/office/drawing/2014/main" id="{42716B5B-710F-274C-A983-28C240330E25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91756" t="18501" r="1150" b="18501"/>
          <a:stretch/>
        </p:blipFill>
        <p:spPr>
          <a:xfrm>
            <a:off x="852833" y="2225609"/>
            <a:ext cx="561663" cy="3744416"/>
          </a:xfrm>
          <a:prstGeom prst="rect">
            <a:avLst/>
          </a:prstGeom>
        </p:spPr>
      </p:pic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CE305335-B6C4-3A44-B2DF-D94531C2ECE2}"/>
              </a:ext>
            </a:extLst>
          </p:cNvPr>
          <p:cNvSpPr txBox="1"/>
          <p:nvPr/>
        </p:nvSpPr>
        <p:spPr>
          <a:xfrm>
            <a:off x="856868" y="5922383"/>
            <a:ext cx="6783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it-IT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Pa</a:t>
            </a:r>
            <a:r>
              <a:rPr lang="it-IT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]</a:t>
            </a:r>
          </a:p>
        </p:txBody>
      </p: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B201EF54-121F-BE42-99D6-A1E07580C64A}"/>
              </a:ext>
            </a:extLst>
          </p:cNvPr>
          <p:cNvSpPr txBox="1"/>
          <p:nvPr/>
        </p:nvSpPr>
        <p:spPr>
          <a:xfrm>
            <a:off x="715277" y="1824506"/>
            <a:ext cx="609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SINT</a:t>
            </a:r>
          </a:p>
        </p:txBody>
      </p:sp>
      <p:sp>
        <p:nvSpPr>
          <p:cNvPr id="29" name="Rettangolo 28">
            <a:extLst>
              <a:ext uri="{FF2B5EF4-FFF2-40B4-BE49-F238E27FC236}">
                <a16:creationId xmlns:a16="http://schemas.microsoft.com/office/drawing/2014/main" id="{A2C990A2-20E0-674C-86D4-51DB02CF3B2F}"/>
              </a:ext>
            </a:extLst>
          </p:cNvPr>
          <p:cNvSpPr/>
          <p:nvPr/>
        </p:nvSpPr>
        <p:spPr>
          <a:xfrm>
            <a:off x="186608" y="3918930"/>
            <a:ext cx="504056" cy="179757"/>
          </a:xfrm>
          <a:prstGeom prst="rect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" name="Immagine 29" descr="Immagine che contiene screenshot&#10;&#10;Descrizione generata automaticamente">
            <a:extLst>
              <a:ext uri="{FF2B5EF4-FFF2-40B4-BE49-F238E27FC236}">
                <a16:creationId xmlns:a16="http://schemas.microsoft.com/office/drawing/2014/main" id="{AEAFAF9D-D615-0441-999C-08AA83A3C122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1881" t="33033" r="1881" b="31100"/>
          <a:stretch/>
        </p:blipFill>
        <p:spPr>
          <a:xfrm>
            <a:off x="1698004" y="1908617"/>
            <a:ext cx="4543849" cy="1272226"/>
          </a:xfrm>
          <a:prstGeom prst="rect">
            <a:avLst/>
          </a:prstGeom>
        </p:spPr>
      </p:pic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2628E86D-9FE2-F042-AE59-ACB3F32672B8}"/>
              </a:ext>
            </a:extLst>
          </p:cNvPr>
          <p:cNvSpPr txBox="1"/>
          <p:nvPr/>
        </p:nvSpPr>
        <p:spPr>
          <a:xfrm>
            <a:off x="2977155" y="1559524"/>
            <a:ext cx="2528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>
                <a:latin typeface="Courier New" panose="02070309020205020404" pitchFamily="49" charset="0"/>
                <a:cs typeface="Courier New" panose="02070309020205020404" pitchFamily="49" charset="0"/>
              </a:rPr>
              <a:t>EOF @ SN scenario</a:t>
            </a:r>
          </a:p>
        </p:txBody>
      </p:sp>
    </p:spTree>
    <p:extLst>
      <p:ext uri="{BB962C8B-B14F-4D97-AF65-F5344CB8AC3E}">
        <p14:creationId xmlns:p14="http://schemas.microsoft.com/office/powerpoint/2010/main" val="16279984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179" y="303802"/>
            <a:ext cx="8625998" cy="400110"/>
          </a:xfrm>
        </p:spPr>
        <p:txBody>
          <a:bodyPr/>
          <a:lstStyle/>
          <a:p>
            <a:r>
              <a:rPr lang="en-US" dirty="0"/>
              <a:t>D-shaped superconducting tokamaks</a:t>
            </a:r>
          </a:p>
        </p:txBody>
      </p:sp>
      <p:sp>
        <p:nvSpPr>
          <p:cNvPr id="9" name="Line 7"/>
          <p:cNvSpPr>
            <a:spLocks noChangeAspect="1" noChangeShapeType="1"/>
          </p:cNvSpPr>
          <p:nvPr/>
        </p:nvSpPr>
        <p:spPr bwMode="auto">
          <a:xfrm>
            <a:off x="1052704" y="889026"/>
            <a:ext cx="0" cy="575725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" name="Freeform 12"/>
          <p:cNvSpPr>
            <a:spLocks noChangeAspect="1"/>
          </p:cNvSpPr>
          <p:nvPr/>
        </p:nvSpPr>
        <p:spPr bwMode="auto">
          <a:xfrm>
            <a:off x="2733795" y="2106696"/>
            <a:ext cx="1431868" cy="2873705"/>
          </a:xfrm>
          <a:custGeom>
            <a:avLst/>
            <a:gdLst>
              <a:gd name="T0" fmla="*/ 2147483647 w 907"/>
              <a:gd name="T1" fmla="*/ 2147483647 h 1681"/>
              <a:gd name="T2" fmla="*/ 2147483647 w 907"/>
              <a:gd name="T3" fmla="*/ 2147483647 h 1681"/>
              <a:gd name="T4" fmla="*/ 2147483647 w 907"/>
              <a:gd name="T5" fmla="*/ 2147483647 h 1681"/>
              <a:gd name="T6" fmla="*/ 2147483647 w 907"/>
              <a:gd name="T7" fmla="*/ 2147483647 h 1681"/>
              <a:gd name="T8" fmla="*/ 2147483647 w 907"/>
              <a:gd name="T9" fmla="*/ 2147483647 h 1681"/>
              <a:gd name="T10" fmla="*/ 2147483647 w 907"/>
              <a:gd name="T11" fmla="*/ 2147483647 h 1681"/>
              <a:gd name="T12" fmla="*/ 2147483647 w 907"/>
              <a:gd name="T13" fmla="*/ 2147483647 h 1681"/>
              <a:gd name="T14" fmla="*/ 2147483647 w 907"/>
              <a:gd name="T15" fmla="*/ 2147483647 h 1681"/>
              <a:gd name="T16" fmla="*/ 2147483647 w 907"/>
              <a:gd name="T17" fmla="*/ 2147483647 h 1681"/>
              <a:gd name="T18" fmla="*/ 2147483647 w 907"/>
              <a:gd name="T19" fmla="*/ 2147483647 h 1681"/>
              <a:gd name="T20" fmla="*/ 2147483647 w 907"/>
              <a:gd name="T21" fmla="*/ 2147483647 h 1681"/>
              <a:gd name="T22" fmla="*/ 2147483647 w 907"/>
              <a:gd name="T23" fmla="*/ 2147483647 h 1681"/>
              <a:gd name="T24" fmla="*/ 2147483647 w 907"/>
              <a:gd name="T25" fmla="*/ 2147483647 h 1681"/>
              <a:gd name="T26" fmla="*/ 2147483647 w 907"/>
              <a:gd name="T27" fmla="*/ 2147483647 h 1681"/>
              <a:gd name="T28" fmla="*/ 2147483647 w 907"/>
              <a:gd name="T29" fmla="*/ 2147483647 h 1681"/>
              <a:gd name="T30" fmla="*/ 2147483647 w 907"/>
              <a:gd name="T31" fmla="*/ 2147483647 h 1681"/>
              <a:gd name="T32" fmla="*/ 2147483647 w 907"/>
              <a:gd name="T33" fmla="*/ 2147483647 h 1681"/>
              <a:gd name="T34" fmla="*/ 2147483647 w 907"/>
              <a:gd name="T35" fmla="*/ 2147483647 h 1681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907"/>
              <a:gd name="T55" fmla="*/ 0 h 1681"/>
              <a:gd name="T56" fmla="*/ 907 w 907"/>
              <a:gd name="T57" fmla="*/ 1681 h 1681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907" h="1681">
                <a:moveTo>
                  <a:pt x="197" y="1678"/>
                </a:moveTo>
                <a:cubicBezTo>
                  <a:pt x="197" y="1672"/>
                  <a:pt x="149" y="1564"/>
                  <a:pt x="125" y="1488"/>
                </a:cubicBezTo>
                <a:cubicBezTo>
                  <a:pt x="101" y="1412"/>
                  <a:pt x="72" y="1312"/>
                  <a:pt x="53" y="1224"/>
                </a:cubicBezTo>
                <a:cubicBezTo>
                  <a:pt x="34" y="1136"/>
                  <a:pt x="21" y="1029"/>
                  <a:pt x="13" y="960"/>
                </a:cubicBezTo>
                <a:cubicBezTo>
                  <a:pt x="5" y="891"/>
                  <a:pt x="7" y="882"/>
                  <a:pt x="5" y="808"/>
                </a:cubicBezTo>
                <a:cubicBezTo>
                  <a:pt x="3" y="734"/>
                  <a:pt x="0" y="609"/>
                  <a:pt x="7" y="518"/>
                </a:cubicBezTo>
                <a:cubicBezTo>
                  <a:pt x="14" y="427"/>
                  <a:pt x="27" y="336"/>
                  <a:pt x="45" y="264"/>
                </a:cubicBezTo>
                <a:cubicBezTo>
                  <a:pt x="63" y="192"/>
                  <a:pt x="95" y="115"/>
                  <a:pt x="117" y="83"/>
                </a:cubicBezTo>
                <a:cubicBezTo>
                  <a:pt x="161" y="13"/>
                  <a:pt x="232" y="0"/>
                  <a:pt x="290" y="3"/>
                </a:cubicBezTo>
                <a:cubicBezTo>
                  <a:pt x="343" y="8"/>
                  <a:pt x="388" y="27"/>
                  <a:pt x="458" y="59"/>
                </a:cubicBezTo>
                <a:cubicBezTo>
                  <a:pt x="533" y="91"/>
                  <a:pt x="639" y="182"/>
                  <a:pt x="693" y="246"/>
                </a:cubicBezTo>
                <a:cubicBezTo>
                  <a:pt x="726" y="287"/>
                  <a:pt x="812" y="420"/>
                  <a:pt x="847" y="507"/>
                </a:cubicBezTo>
                <a:cubicBezTo>
                  <a:pt x="882" y="594"/>
                  <a:pt x="899" y="676"/>
                  <a:pt x="903" y="766"/>
                </a:cubicBezTo>
                <a:cubicBezTo>
                  <a:pt x="907" y="856"/>
                  <a:pt x="900" y="960"/>
                  <a:pt x="874" y="1046"/>
                </a:cubicBezTo>
                <a:cubicBezTo>
                  <a:pt x="848" y="1132"/>
                  <a:pt x="792" y="1214"/>
                  <a:pt x="746" y="1280"/>
                </a:cubicBezTo>
                <a:cubicBezTo>
                  <a:pt x="700" y="1346"/>
                  <a:pt x="656" y="1391"/>
                  <a:pt x="599" y="1440"/>
                </a:cubicBezTo>
                <a:cubicBezTo>
                  <a:pt x="542" y="1489"/>
                  <a:pt x="469" y="1534"/>
                  <a:pt x="402" y="1574"/>
                </a:cubicBezTo>
                <a:cubicBezTo>
                  <a:pt x="335" y="1614"/>
                  <a:pt x="197" y="1681"/>
                  <a:pt x="197" y="1678"/>
                </a:cubicBezTo>
                <a:close/>
              </a:path>
            </a:pathLst>
          </a:cu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Text Box 13"/>
          <p:cNvSpPr txBox="1">
            <a:spLocks noChangeAspect="1" noChangeArrowheads="1"/>
          </p:cNvSpPr>
          <p:nvPr/>
        </p:nvSpPr>
        <p:spPr bwMode="auto">
          <a:xfrm>
            <a:off x="1092718" y="3004318"/>
            <a:ext cx="78053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>
                <a:solidFill>
                  <a:srgbClr val="0033CC"/>
                </a:solidFill>
                <a:latin typeface="Century Gothic" charset="0"/>
                <a:ea typeface="Osaka" charset="0"/>
                <a:cs typeface="Osaka" charset="0"/>
              </a:rPr>
              <a:t>6.2m</a:t>
            </a:r>
          </a:p>
        </p:txBody>
      </p:sp>
      <p:sp>
        <p:nvSpPr>
          <p:cNvPr id="12" name="Line 14"/>
          <p:cNvSpPr>
            <a:spLocks noChangeAspect="1" noChangeShapeType="1"/>
          </p:cNvSpPr>
          <p:nvPr/>
        </p:nvSpPr>
        <p:spPr bwMode="auto">
          <a:xfrm>
            <a:off x="1082586" y="3396856"/>
            <a:ext cx="2374142" cy="16849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Text Box 15"/>
          <p:cNvSpPr txBox="1">
            <a:spLocks noChangeAspect="1" noChangeArrowheads="1"/>
          </p:cNvSpPr>
          <p:nvPr/>
        </p:nvSpPr>
        <p:spPr bwMode="auto">
          <a:xfrm>
            <a:off x="2111372" y="4783310"/>
            <a:ext cx="74732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b="1" dirty="0">
                <a:solidFill>
                  <a:srgbClr val="0033CC"/>
                </a:solidFill>
                <a:latin typeface="Century Gothic" charset="0"/>
                <a:ea typeface="Osaka" charset="0"/>
                <a:cs typeface="Osaka" charset="0"/>
              </a:rPr>
              <a:t>EAST</a:t>
            </a:r>
            <a:endParaRPr lang="en-US" altLang="ja-JP" dirty="0">
              <a:solidFill>
                <a:srgbClr val="0033CC"/>
              </a:solidFill>
              <a:latin typeface="Century Gothic" charset="0"/>
              <a:ea typeface="Osaka" charset="0"/>
              <a:cs typeface="Osaka" charset="0"/>
            </a:endParaRPr>
          </a:p>
        </p:txBody>
      </p:sp>
      <p:sp>
        <p:nvSpPr>
          <p:cNvPr id="14" name="Freeform 17"/>
          <p:cNvSpPr>
            <a:spLocks noChangeAspect="1"/>
          </p:cNvSpPr>
          <p:nvPr/>
        </p:nvSpPr>
        <p:spPr bwMode="auto">
          <a:xfrm>
            <a:off x="1690527" y="5326405"/>
            <a:ext cx="358842" cy="763054"/>
          </a:xfrm>
          <a:custGeom>
            <a:avLst/>
            <a:gdLst>
              <a:gd name="T0" fmla="*/ 2147483647 w 728"/>
              <a:gd name="T1" fmla="*/ 2147483647 h 1433"/>
              <a:gd name="T2" fmla="*/ 2147483647 w 728"/>
              <a:gd name="T3" fmla="*/ 2147483647 h 1433"/>
              <a:gd name="T4" fmla="*/ 0 w 728"/>
              <a:gd name="T5" fmla="*/ 2147483647 h 1433"/>
              <a:gd name="T6" fmla="*/ 2147483647 w 728"/>
              <a:gd name="T7" fmla="*/ 2147483647 h 1433"/>
              <a:gd name="T8" fmla="*/ 2147483647 w 728"/>
              <a:gd name="T9" fmla="*/ 2147483647 h 1433"/>
              <a:gd name="T10" fmla="*/ 2147483647 w 728"/>
              <a:gd name="T11" fmla="*/ 2147483647 h 1433"/>
              <a:gd name="T12" fmla="*/ 2147483647 w 728"/>
              <a:gd name="T13" fmla="*/ 2147483647 h 1433"/>
              <a:gd name="T14" fmla="*/ 2147483647 w 728"/>
              <a:gd name="T15" fmla="*/ 2147483647 h 1433"/>
              <a:gd name="T16" fmla="*/ 2147483647 w 728"/>
              <a:gd name="T17" fmla="*/ 2147483647 h 1433"/>
              <a:gd name="T18" fmla="*/ 2147483647 w 728"/>
              <a:gd name="T19" fmla="*/ 2147483647 h 1433"/>
              <a:gd name="T20" fmla="*/ 2147483647 w 728"/>
              <a:gd name="T21" fmla="*/ 2147483647 h 1433"/>
              <a:gd name="T22" fmla="*/ 2147483647 w 728"/>
              <a:gd name="T23" fmla="*/ 2147483647 h 1433"/>
              <a:gd name="T24" fmla="*/ 2147483647 w 728"/>
              <a:gd name="T25" fmla="*/ 2147483647 h 1433"/>
              <a:gd name="T26" fmla="*/ 2147483647 w 728"/>
              <a:gd name="T27" fmla="*/ 2147483647 h 1433"/>
              <a:gd name="T28" fmla="*/ 2147483647 w 728"/>
              <a:gd name="T29" fmla="*/ 2147483647 h 143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728"/>
              <a:gd name="T46" fmla="*/ 0 h 1433"/>
              <a:gd name="T47" fmla="*/ 728 w 728"/>
              <a:gd name="T48" fmla="*/ 1433 h 1433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728" h="1433">
                <a:moveTo>
                  <a:pt x="80" y="16"/>
                </a:moveTo>
                <a:cubicBezTo>
                  <a:pt x="52" y="30"/>
                  <a:pt x="33" y="185"/>
                  <a:pt x="20" y="272"/>
                </a:cubicBezTo>
                <a:lnTo>
                  <a:pt x="0" y="524"/>
                </a:lnTo>
                <a:lnTo>
                  <a:pt x="1" y="715"/>
                </a:lnTo>
                <a:lnTo>
                  <a:pt x="1" y="960"/>
                </a:lnTo>
                <a:lnTo>
                  <a:pt x="23" y="1195"/>
                </a:lnTo>
                <a:cubicBezTo>
                  <a:pt x="36" y="1272"/>
                  <a:pt x="56" y="1412"/>
                  <a:pt x="76" y="1424"/>
                </a:cubicBezTo>
                <a:cubicBezTo>
                  <a:pt x="99" y="1433"/>
                  <a:pt x="242" y="1383"/>
                  <a:pt x="321" y="1339"/>
                </a:cubicBezTo>
                <a:lnTo>
                  <a:pt x="551" y="1157"/>
                </a:lnTo>
                <a:cubicBezTo>
                  <a:pt x="551" y="1157"/>
                  <a:pt x="672" y="991"/>
                  <a:pt x="684" y="949"/>
                </a:cubicBezTo>
                <a:cubicBezTo>
                  <a:pt x="716" y="880"/>
                  <a:pt x="726" y="788"/>
                  <a:pt x="727" y="709"/>
                </a:cubicBezTo>
                <a:cubicBezTo>
                  <a:pt x="728" y="630"/>
                  <a:pt x="714" y="552"/>
                  <a:pt x="688" y="472"/>
                </a:cubicBezTo>
                <a:cubicBezTo>
                  <a:pt x="672" y="428"/>
                  <a:pt x="590" y="300"/>
                  <a:pt x="532" y="236"/>
                </a:cubicBezTo>
                <a:lnTo>
                  <a:pt x="337" y="91"/>
                </a:lnTo>
                <a:cubicBezTo>
                  <a:pt x="262" y="54"/>
                  <a:pt x="108" y="0"/>
                  <a:pt x="80" y="16"/>
                </a:cubicBezTo>
                <a:close/>
              </a:path>
            </a:pathLst>
          </a:custGeom>
          <a:solidFill>
            <a:schemeClr val="folHlink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Text Box 18"/>
          <p:cNvSpPr txBox="1">
            <a:spLocks noChangeAspect="1" noChangeArrowheads="1"/>
          </p:cNvSpPr>
          <p:nvPr/>
        </p:nvSpPr>
        <p:spPr bwMode="auto">
          <a:xfrm>
            <a:off x="2118709" y="5477586"/>
            <a:ext cx="92204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b="1" dirty="0">
                <a:solidFill>
                  <a:srgbClr val="0033CC"/>
                </a:solidFill>
                <a:latin typeface="Century Gothic" charset="0"/>
                <a:ea typeface="Osaka" charset="0"/>
                <a:cs typeface="Osaka" charset="0"/>
              </a:rPr>
              <a:t>KSTAR</a:t>
            </a:r>
            <a:endParaRPr lang="en-US" altLang="ja-JP" dirty="0">
              <a:solidFill>
                <a:srgbClr val="0033CC"/>
              </a:solidFill>
              <a:latin typeface="Century Gothic" charset="0"/>
              <a:ea typeface="Osaka" charset="0"/>
              <a:cs typeface="Osaka" charset="0"/>
            </a:endParaRPr>
          </a:p>
        </p:txBody>
      </p:sp>
      <p:sp>
        <p:nvSpPr>
          <p:cNvPr id="16" name="Text Box 19"/>
          <p:cNvSpPr txBox="1">
            <a:spLocks noChangeAspect="1" noChangeArrowheads="1"/>
          </p:cNvSpPr>
          <p:nvPr/>
        </p:nvSpPr>
        <p:spPr bwMode="auto">
          <a:xfrm>
            <a:off x="955623" y="5318365"/>
            <a:ext cx="99546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dirty="0">
                <a:solidFill>
                  <a:srgbClr val="0033CC"/>
                </a:solidFill>
                <a:latin typeface="Century Gothic" charset="0"/>
                <a:ea typeface="Osaka" charset="0"/>
                <a:cs typeface="Osaka" charset="0"/>
              </a:rPr>
              <a:t>1.8m</a:t>
            </a:r>
          </a:p>
        </p:txBody>
      </p:sp>
      <p:sp>
        <p:nvSpPr>
          <p:cNvPr id="17" name="Freeform 20"/>
          <p:cNvSpPr>
            <a:spLocks noChangeAspect="1"/>
          </p:cNvSpPr>
          <p:nvPr/>
        </p:nvSpPr>
        <p:spPr bwMode="auto">
          <a:xfrm>
            <a:off x="1737914" y="4717027"/>
            <a:ext cx="297576" cy="525037"/>
          </a:xfrm>
          <a:custGeom>
            <a:avLst/>
            <a:gdLst>
              <a:gd name="T0" fmla="*/ 2147483647 w 696"/>
              <a:gd name="T1" fmla="*/ 2147483647 h 1132"/>
              <a:gd name="T2" fmla="*/ 2147483647 w 696"/>
              <a:gd name="T3" fmla="*/ 2147483647 h 1132"/>
              <a:gd name="T4" fmla="*/ 2147483647 w 696"/>
              <a:gd name="T5" fmla="*/ 2147483647 h 1132"/>
              <a:gd name="T6" fmla="*/ 2147483647 w 696"/>
              <a:gd name="T7" fmla="*/ 2147483647 h 1132"/>
              <a:gd name="T8" fmla="*/ 2147483647 w 696"/>
              <a:gd name="T9" fmla="*/ 2147483647 h 1132"/>
              <a:gd name="T10" fmla="*/ 2147483647 w 696"/>
              <a:gd name="T11" fmla="*/ 2147483647 h 1132"/>
              <a:gd name="T12" fmla="*/ 2147483647 w 696"/>
              <a:gd name="T13" fmla="*/ 2147483647 h 1132"/>
              <a:gd name="T14" fmla="*/ 2147483647 w 696"/>
              <a:gd name="T15" fmla="*/ 2147483647 h 1132"/>
              <a:gd name="T16" fmla="*/ 2147483647 w 696"/>
              <a:gd name="T17" fmla="*/ 2147483647 h 1132"/>
              <a:gd name="T18" fmla="*/ 2147483647 w 696"/>
              <a:gd name="T19" fmla="*/ 2147483647 h 1132"/>
              <a:gd name="T20" fmla="*/ 2147483647 w 696"/>
              <a:gd name="T21" fmla="*/ 2147483647 h 1132"/>
              <a:gd name="T22" fmla="*/ 2147483647 w 696"/>
              <a:gd name="T23" fmla="*/ 2147483647 h 113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696"/>
              <a:gd name="T37" fmla="*/ 0 h 1132"/>
              <a:gd name="T38" fmla="*/ 696 w 696"/>
              <a:gd name="T39" fmla="*/ 1132 h 1132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696" h="1132">
                <a:moveTo>
                  <a:pt x="196" y="8"/>
                </a:moveTo>
                <a:cubicBezTo>
                  <a:pt x="168" y="22"/>
                  <a:pt x="85" y="177"/>
                  <a:pt x="53" y="268"/>
                </a:cubicBezTo>
                <a:cubicBezTo>
                  <a:pt x="11" y="360"/>
                  <a:pt x="8" y="437"/>
                  <a:pt x="4" y="556"/>
                </a:cubicBezTo>
                <a:cubicBezTo>
                  <a:pt x="0" y="664"/>
                  <a:pt x="11" y="727"/>
                  <a:pt x="32" y="808"/>
                </a:cubicBezTo>
                <a:lnTo>
                  <a:pt x="128" y="1044"/>
                </a:lnTo>
                <a:lnTo>
                  <a:pt x="201" y="1132"/>
                </a:lnTo>
                <a:cubicBezTo>
                  <a:pt x="254" y="1127"/>
                  <a:pt x="384" y="1056"/>
                  <a:pt x="448" y="1012"/>
                </a:cubicBezTo>
                <a:cubicBezTo>
                  <a:pt x="517" y="961"/>
                  <a:pt x="636" y="796"/>
                  <a:pt x="636" y="796"/>
                </a:cubicBezTo>
                <a:cubicBezTo>
                  <a:pt x="636" y="796"/>
                  <a:pt x="696" y="644"/>
                  <a:pt x="692" y="556"/>
                </a:cubicBezTo>
                <a:cubicBezTo>
                  <a:pt x="685" y="473"/>
                  <a:pt x="659" y="380"/>
                  <a:pt x="628" y="324"/>
                </a:cubicBezTo>
                <a:cubicBezTo>
                  <a:pt x="592" y="264"/>
                  <a:pt x="520" y="180"/>
                  <a:pt x="446" y="124"/>
                </a:cubicBezTo>
                <a:cubicBezTo>
                  <a:pt x="373" y="68"/>
                  <a:pt x="208" y="0"/>
                  <a:pt x="196" y="8"/>
                </a:cubicBezTo>
                <a:close/>
              </a:path>
            </a:pathLst>
          </a:custGeom>
          <a:solidFill>
            <a:srgbClr val="07D5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Line 21"/>
          <p:cNvSpPr>
            <a:spLocks noChangeAspect="1" noChangeShapeType="1"/>
          </p:cNvSpPr>
          <p:nvPr/>
        </p:nvSpPr>
        <p:spPr bwMode="auto">
          <a:xfrm>
            <a:off x="1132436" y="4996815"/>
            <a:ext cx="709796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9" name="Line 22"/>
          <p:cNvSpPr>
            <a:spLocks noChangeAspect="1" noChangeShapeType="1"/>
          </p:cNvSpPr>
          <p:nvPr/>
        </p:nvSpPr>
        <p:spPr bwMode="auto">
          <a:xfrm>
            <a:off x="1112535" y="5714934"/>
            <a:ext cx="754786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0" name="Freeform 23"/>
          <p:cNvSpPr>
            <a:spLocks noChangeAspect="1"/>
          </p:cNvSpPr>
          <p:nvPr/>
        </p:nvSpPr>
        <p:spPr bwMode="auto">
          <a:xfrm>
            <a:off x="1629261" y="4180223"/>
            <a:ext cx="126032" cy="271270"/>
          </a:xfrm>
          <a:custGeom>
            <a:avLst/>
            <a:gdLst>
              <a:gd name="T0" fmla="*/ 2147483647 w 728"/>
              <a:gd name="T1" fmla="*/ 2147483647 h 1433"/>
              <a:gd name="T2" fmla="*/ 2147483647 w 728"/>
              <a:gd name="T3" fmla="*/ 2147483647 h 1433"/>
              <a:gd name="T4" fmla="*/ 0 w 728"/>
              <a:gd name="T5" fmla="*/ 2147483647 h 1433"/>
              <a:gd name="T6" fmla="*/ 2147483647 w 728"/>
              <a:gd name="T7" fmla="*/ 2147483647 h 1433"/>
              <a:gd name="T8" fmla="*/ 2147483647 w 728"/>
              <a:gd name="T9" fmla="*/ 2147483647 h 1433"/>
              <a:gd name="T10" fmla="*/ 2147483647 w 728"/>
              <a:gd name="T11" fmla="*/ 2147483647 h 1433"/>
              <a:gd name="T12" fmla="*/ 2147483647 w 728"/>
              <a:gd name="T13" fmla="*/ 2147483647 h 1433"/>
              <a:gd name="T14" fmla="*/ 2147483647 w 728"/>
              <a:gd name="T15" fmla="*/ 2147483647 h 1433"/>
              <a:gd name="T16" fmla="*/ 2147483647 w 728"/>
              <a:gd name="T17" fmla="*/ 2147483647 h 1433"/>
              <a:gd name="T18" fmla="*/ 2147483647 w 728"/>
              <a:gd name="T19" fmla="*/ 2147483647 h 1433"/>
              <a:gd name="T20" fmla="*/ 2147483647 w 728"/>
              <a:gd name="T21" fmla="*/ 2147483647 h 1433"/>
              <a:gd name="T22" fmla="*/ 2147483647 w 728"/>
              <a:gd name="T23" fmla="*/ 2147483647 h 1433"/>
              <a:gd name="T24" fmla="*/ 2147483647 w 728"/>
              <a:gd name="T25" fmla="*/ 2147483647 h 1433"/>
              <a:gd name="T26" fmla="*/ 2147483647 w 728"/>
              <a:gd name="T27" fmla="*/ 2147483647 h 1433"/>
              <a:gd name="T28" fmla="*/ 2147483647 w 728"/>
              <a:gd name="T29" fmla="*/ 2147483647 h 143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728"/>
              <a:gd name="T46" fmla="*/ 0 h 1433"/>
              <a:gd name="T47" fmla="*/ 728 w 728"/>
              <a:gd name="T48" fmla="*/ 1433 h 1433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728" h="1433">
                <a:moveTo>
                  <a:pt x="80" y="16"/>
                </a:moveTo>
                <a:cubicBezTo>
                  <a:pt x="52" y="30"/>
                  <a:pt x="33" y="185"/>
                  <a:pt x="20" y="272"/>
                </a:cubicBezTo>
                <a:lnTo>
                  <a:pt x="0" y="524"/>
                </a:lnTo>
                <a:lnTo>
                  <a:pt x="1" y="715"/>
                </a:lnTo>
                <a:lnTo>
                  <a:pt x="1" y="960"/>
                </a:lnTo>
                <a:lnTo>
                  <a:pt x="23" y="1195"/>
                </a:lnTo>
                <a:cubicBezTo>
                  <a:pt x="36" y="1272"/>
                  <a:pt x="56" y="1412"/>
                  <a:pt x="76" y="1424"/>
                </a:cubicBezTo>
                <a:cubicBezTo>
                  <a:pt x="99" y="1433"/>
                  <a:pt x="242" y="1383"/>
                  <a:pt x="321" y="1339"/>
                </a:cubicBezTo>
                <a:lnTo>
                  <a:pt x="551" y="1157"/>
                </a:lnTo>
                <a:cubicBezTo>
                  <a:pt x="551" y="1157"/>
                  <a:pt x="672" y="991"/>
                  <a:pt x="684" y="949"/>
                </a:cubicBezTo>
                <a:cubicBezTo>
                  <a:pt x="716" y="880"/>
                  <a:pt x="726" y="788"/>
                  <a:pt x="727" y="709"/>
                </a:cubicBezTo>
                <a:cubicBezTo>
                  <a:pt x="728" y="630"/>
                  <a:pt x="714" y="552"/>
                  <a:pt x="688" y="472"/>
                </a:cubicBezTo>
                <a:cubicBezTo>
                  <a:pt x="672" y="428"/>
                  <a:pt x="590" y="300"/>
                  <a:pt x="532" y="236"/>
                </a:cubicBezTo>
                <a:lnTo>
                  <a:pt x="337" y="91"/>
                </a:lnTo>
                <a:cubicBezTo>
                  <a:pt x="262" y="54"/>
                  <a:pt x="108" y="0"/>
                  <a:pt x="80" y="16"/>
                </a:cubicBezTo>
                <a:close/>
              </a:path>
            </a:pathLst>
          </a:custGeom>
          <a:solidFill>
            <a:srgbClr val="CCFF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" name="Line 24"/>
          <p:cNvSpPr>
            <a:spLocks noChangeAspect="1" noChangeShapeType="1"/>
          </p:cNvSpPr>
          <p:nvPr/>
        </p:nvSpPr>
        <p:spPr bwMode="auto">
          <a:xfrm>
            <a:off x="1092570" y="4311483"/>
            <a:ext cx="60022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2" name="Text Box 25"/>
          <p:cNvSpPr txBox="1">
            <a:spLocks noChangeAspect="1" noChangeArrowheads="1"/>
          </p:cNvSpPr>
          <p:nvPr/>
        </p:nvSpPr>
        <p:spPr bwMode="auto">
          <a:xfrm>
            <a:off x="1014617" y="3833698"/>
            <a:ext cx="91649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>
                <a:solidFill>
                  <a:srgbClr val="0033CC"/>
                </a:solidFill>
                <a:latin typeface="Century Gothic" charset="0"/>
                <a:ea typeface="Osaka" charset="0"/>
                <a:cs typeface="Osaka" charset="0"/>
              </a:rPr>
              <a:t>1.1m</a:t>
            </a:r>
          </a:p>
        </p:txBody>
      </p:sp>
      <p:sp>
        <p:nvSpPr>
          <p:cNvPr id="23" name="Text Box 26"/>
          <p:cNvSpPr txBox="1">
            <a:spLocks noChangeAspect="1" noChangeArrowheads="1"/>
          </p:cNvSpPr>
          <p:nvPr/>
        </p:nvSpPr>
        <p:spPr bwMode="auto">
          <a:xfrm>
            <a:off x="1814951" y="4096348"/>
            <a:ext cx="80983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b="1" dirty="0">
                <a:solidFill>
                  <a:srgbClr val="0033CC"/>
                </a:solidFill>
                <a:latin typeface="Century Gothic" charset="0"/>
                <a:ea typeface="Osaka" charset="0"/>
                <a:cs typeface="Osaka" charset="0"/>
              </a:rPr>
              <a:t>SST-1</a:t>
            </a:r>
            <a:endParaRPr lang="en-US" altLang="ja-JP" dirty="0">
              <a:solidFill>
                <a:srgbClr val="0033CC"/>
              </a:solidFill>
              <a:latin typeface="Century Gothic" charset="0"/>
              <a:ea typeface="Osaka" charset="0"/>
              <a:cs typeface="Osaka" charset="0"/>
            </a:endParaRPr>
          </a:p>
        </p:txBody>
      </p:sp>
      <p:pic>
        <p:nvPicPr>
          <p:cNvPr id="24" name="Picture 28" descr="mcn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2355" y="3453957"/>
            <a:ext cx="308079" cy="213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29" descr="mkr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8181" y="3443456"/>
            <a:ext cx="311580" cy="213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30" descr="mjp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17373" y="3457457"/>
            <a:ext cx="306329" cy="220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31" descr="eu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07544" y="3464458"/>
            <a:ext cx="313330" cy="215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32" descr="us50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029" y="3460958"/>
            <a:ext cx="302828" cy="206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33" descr="ru100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0202" y="3464458"/>
            <a:ext cx="304578" cy="204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34" descr="in50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21009" y="3448707"/>
            <a:ext cx="294076" cy="201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35" descr="mcn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73269" y="5000548"/>
            <a:ext cx="365842" cy="267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36" descr="mkr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03523" y="5737686"/>
            <a:ext cx="385099" cy="280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3" name="Group 42"/>
          <p:cNvGrpSpPr>
            <a:grpSpLocks/>
          </p:cNvGrpSpPr>
          <p:nvPr/>
        </p:nvGrpSpPr>
        <p:grpSpPr bwMode="auto">
          <a:xfrm>
            <a:off x="1042864" y="979617"/>
            <a:ext cx="4250097" cy="2107151"/>
            <a:chOff x="283" y="1110"/>
            <a:chExt cx="2428" cy="1204"/>
          </a:xfrm>
        </p:grpSpPr>
        <p:sp>
          <p:nvSpPr>
            <p:cNvPr id="37" name="Text Box 8"/>
            <p:cNvSpPr txBox="1">
              <a:spLocks noChangeAspect="1" noChangeArrowheads="1"/>
            </p:cNvSpPr>
            <p:nvPr/>
          </p:nvSpPr>
          <p:spPr bwMode="auto">
            <a:xfrm>
              <a:off x="625" y="1110"/>
              <a:ext cx="2086" cy="2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Georgia" charset="0"/>
                  <a:ea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Georgia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Georgia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Georgia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Georgia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Georgia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Georgia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Georgia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Georgia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altLang="ja-JP" b="1" dirty="0">
                  <a:solidFill>
                    <a:srgbClr val="0033CC"/>
                  </a:solidFill>
                  <a:latin typeface="Century Gothic" charset="0"/>
                  <a:ea typeface="Osaka" charset="0"/>
                  <a:cs typeface="Osaka" charset="0"/>
                </a:rPr>
                <a:t>JT-60SA</a:t>
              </a:r>
              <a:endParaRPr lang="en-US" altLang="ja-JP" dirty="0">
                <a:solidFill>
                  <a:srgbClr val="0033CC"/>
                </a:solidFill>
                <a:latin typeface="Century Gothic" charset="0"/>
                <a:ea typeface="Osaka" charset="0"/>
                <a:cs typeface="Osaka" charset="0"/>
              </a:endParaRPr>
            </a:p>
          </p:txBody>
        </p:sp>
        <p:sp>
          <p:nvSpPr>
            <p:cNvPr id="38" name="Freeform 9"/>
            <p:cNvSpPr>
              <a:spLocks noChangeAspect="1"/>
            </p:cNvSpPr>
            <p:nvPr/>
          </p:nvSpPr>
          <p:spPr bwMode="auto">
            <a:xfrm>
              <a:off x="781" y="1293"/>
              <a:ext cx="462" cy="1021"/>
            </a:xfrm>
            <a:custGeom>
              <a:avLst/>
              <a:gdLst>
                <a:gd name="T0" fmla="*/ 1 w 840"/>
                <a:gd name="T1" fmla="*/ 1 h 1712"/>
                <a:gd name="T2" fmla="*/ 1 w 840"/>
                <a:gd name="T3" fmla="*/ 1 h 1712"/>
                <a:gd name="T4" fmla="*/ 1 w 840"/>
                <a:gd name="T5" fmla="*/ 1 h 1712"/>
                <a:gd name="T6" fmla="*/ 1 w 840"/>
                <a:gd name="T7" fmla="*/ 1 h 1712"/>
                <a:gd name="T8" fmla="*/ 1 w 840"/>
                <a:gd name="T9" fmla="*/ 1 h 1712"/>
                <a:gd name="T10" fmla="*/ 1 w 840"/>
                <a:gd name="T11" fmla="*/ 1 h 1712"/>
                <a:gd name="T12" fmla="*/ 1 w 840"/>
                <a:gd name="T13" fmla="*/ 1 h 1712"/>
                <a:gd name="T14" fmla="*/ 1 w 840"/>
                <a:gd name="T15" fmla="*/ 1 h 1712"/>
                <a:gd name="T16" fmla="*/ 1 w 840"/>
                <a:gd name="T17" fmla="*/ 1 h 1712"/>
                <a:gd name="T18" fmla="*/ 1 w 840"/>
                <a:gd name="T19" fmla="*/ 1 h 1712"/>
                <a:gd name="T20" fmla="*/ 1 w 840"/>
                <a:gd name="T21" fmla="*/ 1 h 1712"/>
                <a:gd name="T22" fmla="*/ 1 w 840"/>
                <a:gd name="T23" fmla="*/ 1 h 1712"/>
                <a:gd name="T24" fmla="*/ 1 w 840"/>
                <a:gd name="T25" fmla="*/ 1 h 1712"/>
                <a:gd name="T26" fmla="*/ 1 w 840"/>
                <a:gd name="T27" fmla="*/ 1 h 1712"/>
                <a:gd name="T28" fmla="*/ 1 w 840"/>
                <a:gd name="T29" fmla="*/ 1 h 171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840"/>
                <a:gd name="T46" fmla="*/ 0 h 1712"/>
                <a:gd name="T47" fmla="*/ 840 w 840"/>
                <a:gd name="T48" fmla="*/ 1712 h 1712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840" h="1712">
                  <a:moveTo>
                    <a:pt x="124" y="16"/>
                  </a:moveTo>
                  <a:cubicBezTo>
                    <a:pt x="102" y="30"/>
                    <a:pt x="48" y="231"/>
                    <a:pt x="28" y="332"/>
                  </a:cubicBezTo>
                  <a:cubicBezTo>
                    <a:pt x="8" y="433"/>
                    <a:pt x="8" y="531"/>
                    <a:pt x="4" y="620"/>
                  </a:cubicBezTo>
                  <a:cubicBezTo>
                    <a:pt x="0" y="709"/>
                    <a:pt x="3" y="767"/>
                    <a:pt x="4" y="864"/>
                  </a:cubicBezTo>
                  <a:cubicBezTo>
                    <a:pt x="5" y="961"/>
                    <a:pt x="5" y="1102"/>
                    <a:pt x="12" y="1204"/>
                  </a:cubicBezTo>
                  <a:cubicBezTo>
                    <a:pt x="19" y="1306"/>
                    <a:pt x="30" y="1394"/>
                    <a:pt x="44" y="1476"/>
                  </a:cubicBezTo>
                  <a:cubicBezTo>
                    <a:pt x="60" y="1544"/>
                    <a:pt x="124" y="1704"/>
                    <a:pt x="124" y="1704"/>
                  </a:cubicBezTo>
                  <a:cubicBezTo>
                    <a:pt x="132" y="1712"/>
                    <a:pt x="270" y="1639"/>
                    <a:pt x="344" y="1592"/>
                  </a:cubicBezTo>
                  <a:cubicBezTo>
                    <a:pt x="418" y="1545"/>
                    <a:pt x="505" y="1483"/>
                    <a:pt x="568" y="1420"/>
                  </a:cubicBezTo>
                  <a:cubicBezTo>
                    <a:pt x="631" y="1357"/>
                    <a:pt x="683" y="1305"/>
                    <a:pt x="728" y="1212"/>
                  </a:cubicBezTo>
                  <a:cubicBezTo>
                    <a:pt x="773" y="1119"/>
                    <a:pt x="840" y="964"/>
                    <a:pt x="836" y="860"/>
                  </a:cubicBezTo>
                  <a:cubicBezTo>
                    <a:pt x="836" y="756"/>
                    <a:pt x="813" y="682"/>
                    <a:pt x="776" y="596"/>
                  </a:cubicBezTo>
                  <a:cubicBezTo>
                    <a:pt x="739" y="510"/>
                    <a:pt x="679" y="419"/>
                    <a:pt x="616" y="344"/>
                  </a:cubicBezTo>
                  <a:cubicBezTo>
                    <a:pt x="553" y="269"/>
                    <a:pt x="478" y="203"/>
                    <a:pt x="396" y="148"/>
                  </a:cubicBezTo>
                  <a:cubicBezTo>
                    <a:pt x="314" y="93"/>
                    <a:pt x="144" y="0"/>
                    <a:pt x="124" y="16"/>
                  </a:cubicBezTo>
                  <a:close/>
                </a:path>
              </a:pathLst>
            </a:custGeom>
            <a:solidFill>
              <a:srgbClr val="FF8FCA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" name="Line 10"/>
            <p:cNvSpPr>
              <a:spLocks noChangeAspect="1" noChangeShapeType="1"/>
            </p:cNvSpPr>
            <p:nvPr/>
          </p:nvSpPr>
          <p:spPr bwMode="auto">
            <a:xfrm>
              <a:off x="311" y="1808"/>
              <a:ext cx="70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" name="Text Box 11"/>
            <p:cNvSpPr txBox="1">
              <a:spLocks noChangeAspect="1" noChangeArrowheads="1"/>
            </p:cNvSpPr>
            <p:nvPr/>
          </p:nvSpPr>
          <p:spPr bwMode="auto">
            <a:xfrm>
              <a:off x="283" y="1582"/>
              <a:ext cx="553" cy="2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Georgia" charset="0"/>
                  <a:ea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Georgia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Georgia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Georgia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Georgia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Georgia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Georgia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Georgia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Georgia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altLang="ja-JP">
                  <a:solidFill>
                    <a:srgbClr val="0033CC"/>
                  </a:solidFill>
                  <a:latin typeface="Century Gothic" charset="0"/>
                  <a:ea typeface="Osaka" charset="0"/>
                  <a:cs typeface="Osaka" charset="0"/>
                </a:rPr>
                <a:t>3.1m</a:t>
              </a:r>
            </a:p>
          </p:txBody>
        </p:sp>
        <p:pic>
          <p:nvPicPr>
            <p:cNvPr id="41" name="Picture 37" descr="mjp"/>
            <p:cNvPicPr>
              <a:picLocks noChangeAspect="1" noChangeArrowheads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6" y="1821"/>
              <a:ext cx="218" cy="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" name="Picture 38" descr="eu"/>
            <p:cNvPicPr>
              <a:picLocks noChangeAspect="1" noChangeArrowheads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2" y="1824"/>
              <a:ext cx="220" cy="1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4" name="Picture 39" descr="in50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9466" y="4334234"/>
            <a:ext cx="362341" cy="262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Text Box 16"/>
          <p:cNvSpPr txBox="1">
            <a:spLocks noChangeAspect="1" noChangeArrowheads="1"/>
          </p:cNvSpPr>
          <p:nvPr/>
        </p:nvSpPr>
        <p:spPr bwMode="auto">
          <a:xfrm>
            <a:off x="1036166" y="4613250"/>
            <a:ext cx="78053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dirty="0">
                <a:solidFill>
                  <a:srgbClr val="0033CC"/>
                </a:solidFill>
                <a:latin typeface="Century Gothic" charset="0"/>
                <a:ea typeface="Osaka" charset="0"/>
                <a:cs typeface="Osaka" charset="0"/>
              </a:rPr>
              <a:t>1.7m</a:t>
            </a:r>
          </a:p>
        </p:txBody>
      </p:sp>
      <p:sp>
        <p:nvSpPr>
          <p:cNvPr id="36" name="Text Box 27"/>
          <p:cNvSpPr txBox="1">
            <a:spLocks noChangeAspect="1" noChangeArrowheads="1"/>
          </p:cNvSpPr>
          <p:nvPr/>
        </p:nvSpPr>
        <p:spPr bwMode="auto">
          <a:xfrm>
            <a:off x="2908263" y="1689085"/>
            <a:ext cx="353598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b="1" dirty="0">
                <a:solidFill>
                  <a:srgbClr val="0033CC"/>
                </a:solidFill>
                <a:latin typeface="Century Gothic" charset="0"/>
                <a:ea typeface="Osaka" charset="0"/>
                <a:cs typeface="Osaka" charset="0"/>
              </a:rPr>
              <a:t>ITER</a:t>
            </a:r>
            <a:endParaRPr lang="en-US" altLang="ja-JP" dirty="0">
              <a:solidFill>
                <a:srgbClr val="0033CC"/>
              </a:solidFill>
              <a:latin typeface="Century Gothic" charset="0"/>
              <a:ea typeface="Osaka" charset="0"/>
              <a:cs typeface="Osaka" charset="0"/>
            </a:endParaRPr>
          </a:p>
        </p:txBody>
      </p:sp>
      <p:sp>
        <p:nvSpPr>
          <p:cNvPr id="56" name="Freeform 12"/>
          <p:cNvSpPr>
            <a:spLocks noChangeAspect="1"/>
          </p:cNvSpPr>
          <p:nvPr/>
        </p:nvSpPr>
        <p:spPr bwMode="auto">
          <a:xfrm>
            <a:off x="1770281" y="6089459"/>
            <a:ext cx="427026" cy="787466"/>
          </a:xfrm>
          <a:custGeom>
            <a:avLst/>
            <a:gdLst>
              <a:gd name="T0" fmla="*/ 2147483647 w 907"/>
              <a:gd name="T1" fmla="*/ 2147483647 h 1681"/>
              <a:gd name="T2" fmla="*/ 2147483647 w 907"/>
              <a:gd name="T3" fmla="*/ 2147483647 h 1681"/>
              <a:gd name="T4" fmla="*/ 2147483647 w 907"/>
              <a:gd name="T5" fmla="*/ 2147483647 h 1681"/>
              <a:gd name="T6" fmla="*/ 2147483647 w 907"/>
              <a:gd name="T7" fmla="*/ 2147483647 h 1681"/>
              <a:gd name="T8" fmla="*/ 2147483647 w 907"/>
              <a:gd name="T9" fmla="*/ 2147483647 h 1681"/>
              <a:gd name="T10" fmla="*/ 2147483647 w 907"/>
              <a:gd name="T11" fmla="*/ 2147483647 h 1681"/>
              <a:gd name="T12" fmla="*/ 2147483647 w 907"/>
              <a:gd name="T13" fmla="*/ 2147483647 h 1681"/>
              <a:gd name="T14" fmla="*/ 2147483647 w 907"/>
              <a:gd name="T15" fmla="*/ 2147483647 h 1681"/>
              <a:gd name="T16" fmla="*/ 2147483647 w 907"/>
              <a:gd name="T17" fmla="*/ 2147483647 h 1681"/>
              <a:gd name="T18" fmla="*/ 2147483647 w 907"/>
              <a:gd name="T19" fmla="*/ 2147483647 h 1681"/>
              <a:gd name="T20" fmla="*/ 2147483647 w 907"/>
              <a:gd name="T21" fmla="*/ 2147483647 h 1681"/>
              <a:gd name="T22" fmla="*/ 2147483647 w 907"/>
              <a:gd name="T23" fmla="*/ 2147483647 h 1681"/>
              <a:gd name="T24" fmla="*/ 2147483647 w 907"/>
              <a:gd name="T25" fmla="*/ 2147483647 h 1681"/>
              <a:gd name="T26" fmla="*/ 2147483647 w 907"/>
              <a:gd name="T27" fmla="*/ 2147483647 h 1681"/>
              <a:gd name="T28" fmla="*/ 2147483647 w 907"/>
              <a:gd name="T29" fmla="*/ 2147483647 h 1681"/>
              <a:gd name="T30" fmla="*/ 2147483647 w 907"/>
              <a:gd name="T31" fmla="*/ 2147483647 h 1681"/>
              <a:gd name="T32" fmla="*/ 2147483647 w 907"/>
              <a:gd name="T33" fmla="*/ 2147483647 h 1681"/>
              <a:gd name="T34" fmla="*/ 2147483647 w 907"/>
              <a:gd name="T35" fmla="*/ 2147483647 h 1681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907"/>
              <a:gd name="T55" fmla="*/ 0 h 1681"/>
              <a:gd name="T56" fmla="*/ 907 w 907"/>
              <a:gd name="T57" fmla="*/ 1681 h 1681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907" h="1681">
                <a:moveTo>
                  <a:pt x="197" y="1678"/>
                </a:moveTo>
                <a:cubicBezTo>
                  <a:pt x="197" y="1672"/>
                  <a:pt x="149" y="1564"/>
                  <a:pt x="125" y="1488"/>
                </a:cubicBezTo>
                <a:cubicBezTo>
                  <a:pt x="101" y="1412"/>
                  <a:pt x="72" y="1312"/>
                  <a:pt x="53" y="1224"/>
                </a:cubicBezTo>
                <a:cubicBezTo>
                  <a:pt x="34" y="1136"/>
                  <a:pt x="21" y="1029"/>
                  <a:pt x="13" y="960"/>
                </a:cubicBezTo>
                <a:cubicBezTo>
                  <a:pt x="5" y="891"/>
                  <a:pt x="7" y="882"/>
                  <a:pt x="5" y="808"/>
                </a:cubicBezTo>
                <a:cubicBezTo>
                  <a:pt x="3" y="734"/>
                  <a:pt x="0" y="609"/>
                  <a:pt x="7" y="518"/>
                </a:cubicBezTo>
                <a:cubicBezTo>
                  <a:pt x="14" y="427"/>
                  <a:pt x="27" y="336"/>
                  <a:pt x="45" y="264"/>
                </a:cubicBezTo>
                <a:cubicBezTo>
                  <a:pt x="63" y="192"/>
                  <a:pt x="95" y="115"/>
                  <a:pt x="117" y="83"/>
                </a:cubicBezTo>
                <a:cubicBezTo>
                  <a:pt x="161" y="13"/>
                  <a:pt x="232" y="0"/>
                  <a:pt x="290" y="3"/>
                </a:cubicBezTo>
                <a:cubicBezTo>
                  <a:pt x="343" y="8"/>
                  <a:pt x="388" y="27"/>
                  <a:pt x="458" y="59"/>
                </a:cubicBezTo>
                <a:cubicBezTo>
                  <a:pt x="533" y="91"/>
                  <a:pt x="639" y="182"/>
                  <a:pt x="693" y="246"/>
                </a:cubicBezTo>
                <a:cubicBezTo>
                  <a:pt x="726" y="287"/>
                  <a:pt x="812" y="420"/>
                  <a:pt x="847" y="507"/>
                </a:cubicBezTo>
                <a:cubicBezTo>
                  <a:pt x="882" y="594"/>
                  <a:pt x="899" y="676"/>
                  <a:pt x="903" y="766"/>
                </a:cubicBezTo>
                <a:cubicBezTo>
                  <a:pt x="907" y="856"/>
                  <a:pt x="900" y="960"/>
                  <a:pt x="874" y="1046"/>
                </a:cubicBezTo>
                <a:cubicBezTo>
                  <a:pt x="848" y="1132"/>
                  <a:pt x="792" y="1214"/>
                  <a:pt x="746" y="1280"/>
                </a:cubicBezTo>
                <a:cubicBezTo>
                  <a:pt x="700" y="1346"/>
                  <a:pt x="656" y="1391"/>
                  <a:pt x="599" y="1440"/>
                </a:cubicBezTo>
                <a:cubicBezTo>
                  <a:pt x="542" y="1489"/>
                  <a:pt x="469" y="1534"/>
                  <a:pt x="402" y="1574"/>
                </a:cubicBezTo>
                <a:cubicBezTo>
                  <a:pt x="335" y="1614"/>
                  <a:pt x="197" y="1681"/>
                  <a:pt x="197" y="1678"/>
                </a:cubicBezTo>
                <a:close/>
              </a:path>
            </a:pathLst>
          </a:custGeom>
          <a:solidFill>
            <a:srgbClr val="00B05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100794" tIns="50397" rIns="100794" bIns="50397" anchor="ctr"/>
          <a:lstStyle/>
          <a:p>
            <a:endParaRPr lang="en-US" dirty="0"/>
          </a:p>
        </p:txBody>
      </p:sp>
      <p:sp>
        <p:nvSpPr>
          <p:cNvPr id="58" name="Text Box 19"/>
          <p:cNvSpPr txBox="1">
            <a:spLocks noChangeAspect="1" noChangeArrowheads="1"/>
          </p:cNvSpPr>
          <p:nvPr/>
        </p:nvSpPr>
        <p:spPr bwMode="auto">
          <a:xfrm>
            <a:off x="1058108" y="6130693"/>
            <a:ext cx="906556" cy="409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794" tIns="50397" rIns="100794" bIns="50397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dirty="0">
                <a:solidFill>
                  <a:srgbClr val="0033CC"/>
                </a:solidFill>
                <a:latin typeface="Century Gothic" charset="0"/>
                <a:ea typeface="Osaka" charset="0"/>
                <a:cs typeface="Osaka" charset="0"/>
              </a:rPr>
              <a:t>2.1m</a:t>
            </a:r>
          </a:p>
        </p:txBody>
      </p:sp>
      <p:sp>
        <p:nvSpPr>
          <p:cNvPr id="59" name="Line 22"/>
          <p:cNvSpPr>
            <a:spLocks noChangeAspect="1" noChangeShapeType="1"/>
          </p:cNvSpPr>
          <p:nvPr/>
        </p:nvSpPr>
        <p:spPr bwMode="auto">
          <a:xfrm>
            <a:off x="1097527" y="6508778"/>
            <a:ext cx="826051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lIns="100794" tIns="50397" rIns="100794" bIns="50397" anchor="ctr"/>
          <a:lstStyle/>
          <a:p>
            <a:endParaRPr lang="en-US" dirty="0"/>
          </a:p>
        </p:txBody>
      </p:sp>
      <p:sp>
        <p:nvSpPr>
          <p:cNvPr id="60" name="Text Box 18"/>
          <p:cNvSpPr txBox="1">
            <a:spLocks noChangeAspect="1" noChangeArrowheads="1"/>
          </p:cNvSpPr>
          <p:nvPr/>
        </p:nvSpPr>
        <p:spPr bwMode="auto">
          <a:xfrm>
            <a:off x="2199313" y="6271791"/>
            <a:ext cx="598547" cy="409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794" tIns="50397" rIns="100794" bIns="50397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b="1" dirty="0">
                <a:solidFill>
                  <a:srgbClr val="0033CC"/>
                </a:solidFill>
                <a:latin typeface="Century Gothic" charset="0"/>
                <a:ea typeface="Osaka" charset="0"/>
                <a:cs typeface="Osaka" charset="0"/>
              </a:rPr>
              <a:t>DTT</a:t>
            </a:r>
          </a:p>
        </p:txBody>
      </p:sp>
      <p:pic>
        <p:nvPicPr>
          <p:cNvPr id="61" name="Immagine 61" descr="bandiera italiana.jpg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4964" y="6553602"/>
            <a:ext cx="381524" cy="255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" name="Freeform 12">
            <a:extLst>
              <a:ext uri="{FF2B5EF4-FFF2-40B4-BE49-F238E27FC236}">
                <a16:creationId xmlns:a16="http://schemas.microsoft.com/office/drawing/2014/main" id="{D5F56DCE-1D48-8644-A5C6-A8A892531EE3}"/>
              </a:ext>
            </a:extLst>
          </p:cNvPr>
          <p:cNvSpPr>
            <a:spLocks noChangeAspect="1"/>
          </p:cNvSpPr>
          <p:nvPr/>
        </p:nvSpPr>
        <p:spPr bwMode="auto">
          <a:xfrm>
            <a:off x="3747575" y="1908979"/>
            <a:ext cx="2179012" cy="4018251"/>
          </a:xfrm>
          <a:custGeom>
            <a:avLst/>
            <a:gdLst>
              <a:gd name="T0" fmla="*/ 2147483647 w 907"/>
              <a:gd name="T1" fmla="*/ 2147483647 h 1681"/>
              <a:gd name="T2" fmla="*/ 2147483647 w 907"/>
              <a:gd name="T3" fmla="*/ 2147483647 h 1681"/>
              <a:gd name="T4" fmla="*/ 2147483647 w 907"/>
              <a:gd name="T5" fmla="*/ 2147483647 h 1681"/>
              <a:gd name="T6" fmla="*/ 2147483647 w 907"/>
              <a:gd name="T7" fmla="*/ 2147483647 h 1681"/>
              <a:gd name="T8" fmla="*/ 2147483647 w 907"/>
              <a:gd name="T9" fmla="*/ 2147483647 h 1681"/>
              <a:gd name="T10" fmla="*/ 2147483647 w 907"/>
              <a:gd name="T11" fmla="*/ 2147483647 h 1681"/>
              <a:gd name="T12" fmla="*/ 2147483647 w 907"/>
              <a:gd name="T13" fmla="*/ 2147483647 h 1681"/>
              <a:gd name="T14" fmla="*/ 2147483647 w 907"/>
              <a:gd name="T15" fmla="*/ 2147483647 h 1681"/>
              <a:gd name="T16" fmla="*/ 2147483647 w 907"/>
              <a:gd name="T17" fmla="*/ 2147483647 h 1681"/>
              <a:gd name="T18" fmla="*/ 2147483647 w 907"/>
              <a:gd name="T19" fmla="*/ 2147483647 h 1681"/>
              <a:gd name="T20" fmla="*/ 2147483647 w 907"/>
              <a:gd name="T21" fmla="*/ 2147483647 h 1681"/>
              <a:gd name="T22" fmla="*/ 2147483647 w 907"/>
              <a:gd name="T23" fmla="*/ 2147483647 h 1681"/>
              <a:gd name="T24" fmla="*/ 2147483647 w 907"/>
              <a:gd name="T25" fmla="*/ 2147483647 h 1681"/>
              <a:gd name="T26" fmla="*/ 2147483647 w 907"/>
              <a:gd name="T27" fmla="*/ 2147483647 h 1681"/>
              <a:gd name="T28" fmla="*/ 2147483647 w 907"/>
              <a:gd name="T29" fmla="*/ 2147483647 h 1681"/>
              <a:gd name="T30" fmla="*/ 2147483647 w 907"/>
              <a:gd name="T31" fmla="*/ 2147483647 h 1681"/>
              <a:gd name="T32" fmla="*/ 2147483647 w 907"/>
              <a:gd name="T33" fmla="*/ 2147483647 h 1681"/>
              <a:gd name="T34" fmla="*/ 2147483647 w 907"/>
              <a:gd name="T35" fmla="*/ 2147483647 h 1681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907"/>
              <a:gd name="T55" fmla="*/ 0 h 1681"/>
              <a:gd name="T56" fmla="*/ 907 w 907"/>
              <a:gd name="T57" fmla="*/ 1681 h 1681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907" h="1681">
                <a:moveTo>
                  <a:pt x="197" y="1678"/>
                </a:moveTo>
                <a:cubicBezTo>
                  <a:pt x="197" y="1672"/>
                  <a:pt x="149" y="1564"/>
                  <a:pt x="125" y="1488"/>
                </a:cubicBezTo>
                <a:cubicBezTo>
                  <a:pt x="101" y="1412"/>
                  <a:pt x="72" y="1312"/>
                  <a:pt x="53" y="1224"/>
                </a:cubicBezTo>
                <a:cubicBezTo>
                  <a:pt x="34" y="1136"/>
                  <a:pt x="21" y="1029"/>
                  <a:pt x="13" y="960"/>
                </a:cubicBezTo>
                <a:cubicBezTo>
                  <a:pt x="5" y="891"/>
                  <a:pt x="7" y="882"/>
                  <a:pt x="5" y="808"/>
                </a:cubicBezTo>
                <a:cubicBezTo>
                  <a:pt x="3" y="734"/>
                  <a:pt x="0" y="609"/>
                  <a:pt x="7" y="518"/>
                </a:cubicBezTo>
                <a:cubicBezTo>
                  <a:pt x="14" y="427"/>
                  <a:pt x="27" y="336"/>
                  <a:pt x="45" y="264"/>
                </a:cubicBezTo>
                <a:cubicBezTo>
                  <a:pt x="63" y="192"/>
                  <a:pt x="95" y="115"/>
                  <a:pt x="117" y="83"/>
                </a:cubicBezTo>
                <a:cubicBezTo>
                  <a:pt x="161" y="13"/>
                  <a:pt x="232" y="0"/>
                  <a:pt x="290" y="3"/>
                </a:cubicBezTo>
                <a:cubicBezTo>
                  <a:pt x="343" y="8"/>
                  <a:pt x="388" y="27"/>
                  <a:pt x="458" y="59"/>
                </a:cubicBezTo>
                <a:cubicBezTo>
                  <a:pt x="533" y="91"/>
                  <a:pt x="639" y="182"/>
                  <a:pt x="693" y="246"/>
                </a:cubicBezTo>
                <a:cubicBezTo>
                  <a:pt x="726" y="287"/>
                  <a:pt x="812" y="420"/>
                  <a:pt x="847" y="507"/>
                </a:cubicBezTo>
                <a:cubicBezTo>
                  <a:pt x="882" y="594"/>
                  <a:pt x="899" y="676"/>
                  <a:pt x="903" y="766"/>
                </a:cubicBezTo>
                <a:cubicBezTo>
                  <a:pt x="907" y="856"/>
                  <a:pt x="900" y="960"/>
                  <a:pt x="874" y="1046"/>
                </a:cubicBezTo>
                <a:cubicBezTo>
                  <a:pt x="848" y="1132"/>
                  <a:pt x="792" y="1214"/>
                  <a:pt x="746" y="1280"/>
                </a:cubicBezTo>
                <a:cubicBezTo>
                  <a:pt x="700" y="1346"/>
                  <a:pt x="656" y="1391"/>
                  <a:pt x="599" y="1440"/>
                </a:cubicBezTo>
                <a:cubicBezTo>
                  <a:pt x="542" y="1489"/>
                  <a:pt x="469" y="1534"/>
                  <a:pt x="402" y="1574"/>
                </a:cubicBezTo>
                <a:cubicBezTo>
                  <a:pt x="335" y="1614"/>
                  <a:pt x="197" y="1681"/>
                  <a:pt x="197" y="1678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100794" tIns="50397" rIns="100794" bIns="50397" anchor="ctr"/>
          <a:lstStyle/>
          <a:p>
            <a:endParaRPr lang="en-US"/>
          </a:p>
        </p:txBody>
      </p:sp>
      <p:sp>
        <p:nvSpPr>
          <p:cNvPr id="63" name="Text Box 19">
            <a:extLst>
              <a:ext uri="{FF2B5EF4-FFF2-40B4-BE49-F238E27FC236}">
                <a16:creationId xmlns:a16="http://schemas.microsoft.com/office/drawing/2014/main" id="{495F606D-3922-8942-9502-D35B21ACE5F0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4059437" y="3991174"/>
            <a:ext cx="616816" cy="378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800000"/>
            </a:solidFill>
          </a:ln>
        </p:spPr>
        <p:txBody>
          <a:bodyPr wrap="square" lIns="100794" tIns="50397" rIns="100794" bIns="50397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sz="1800" dirty="0">
                <a:solidFill>
                  <a:srgbClr val="0033CC"/>
                </a:solidFill>
                <a:latin typeface="Century Gothic" charset="0"/>
                <a:ea typeface="Osaka" charset="0"/>
                <a:cs typeface="Osaka" charset="0"/>
              </a:rPr>
              <a:t>9 m</a:t>
            </a:r>
          </a:p>
        </p:txBody>
      </p:sp>
      <p:sp>
        <p:nvSpPr>
          <p:cNvPr id="64" name="Line 22">
            <a:extLst>
              <a:ext uri="{FF2B5EF4-FFF2-40B4-BE49-F238E27FC236}">
                <a16:creationId xmlns:a16="http://schemas.microsoft.com/office/drawing/2014/main" id="{40DCAE0A-43B2-0646-8B2D-DEBDD0FCF1EE}"/>
              </a:ext>
            </a:extLst>
          </p:cNvPr>
          <p:cNvSpPr>
            <a:spLocks noChangeAspect="1" noChangeShapeType="1"/>
          </p:cNvSpPr>
          <p:nvPr/>
        </p:nvSpPr>
        <p:spPr bwMode="auto">
          <a:xfrm>
            <a:off x="1042864" y="3810574"/>
            <a:ext cx="3633389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lIns="100794" tIns="50397" rIns="100794" bIns="50397" anchor="ctr"/>
          <a:lstStyle/>
          <a:p>
            <a:endParaRPr lang="en-US"/>
          </a:p>
        </p:txBody>
      </p:sp>
      <p:pic>
        <p:nvPicPr>
          <p:cNvPr id="65" name="Picture 32" descr="Flag_of_Europe.svg.png">
            <a:extLst>
              <a:ext uri="{FF2B5EF4-FFF2-40B4-BE49-F238E27FC236}">
                <a16:creationId xmlns:a16="http://schemas.microsoft.com/office/drawing/2014/main" id="{3B4AD74E-93E0-4240-BF53-F9E4FC70CD82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3954" y="4490665"/>
            <a:ext cx="452471" cy="302180"/>
          </a:xfrm>
          <a:prstGeom prst="rect">
            <a:avLst/>
          </a:prstGeom>
        </p:spPr>
      </p:pic>
      <p:sp>
        <p:nvSpPr>
          <p:cNvPr id="55" name="Text Box 18">
            <a:extLst>
              <a:ext uri="{FF2B5EF4-FFF2-40B4-BE49-F238E27FC236}">
                <a16:creationId xmlns:a16="http://schemas.microsoft.com/office/drawing/2014/main" id="{6626912D-3702-7649-8D43-93100690F1F5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4218252" y="3233657"/>
            <a:ext cx="886812" cy="378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794" tIns="50397" rIns="100794" bIns="50397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sz="1800" b="1" dirty="0">
                <a:solidFill>
                  <a:srgbClr val="0033CC"/>
                </a:solidFill>
                <a:latin typeface="Century Gothic" charset="0"/>
                <a:ea typeface="Osaka" charset="0"/>
                <a:cs typeface="Osaka" charset="0"/>
              </a:rPr>
              <a:t>DEMO</a:t>
            </a:r>
          </a:p>
        </p:txBody>
      </p:sp>
      <p:graphicFrame>
        <p:nvGraphicFramePr>
          <p:cNvPr id="3" name="Tabella 2">
            <a:extLst>
              <a:ext uri="{FF2B5EF4-FFF2-40B4-BE49-F238E27FC236}">
                <a16:creationId xmlns:a16="http://schemas.microsoft.com/office/drawing/2014/main" id="{CB8EBF41-7E5E-4949-88AA-E41E5EF049DC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5223329" y="1151440"/>
          <a:ext cx="3855466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2744">
                  <a:extLst>
                    <a:ext uri="{9D8B030D-6E8A-4147-A177-3AD203B41FA5}">
                      <a16:colId xmlns:a16="http://schemas.microsoft.com/office/drawing/2014/main" val="2132849967"/>
                    </a:ext>
                  </a:extLst>
                </a:gridCol>
                <a:gridCol w="1327467">
                  <a:extLst>
                    <a:ext uri="{9D8B030D-6E8A-4147-A177-3AD203B41FA5}">
                      <a16:colId xmlns:a16="http://schemas.microsoft.com/office/drawing/2014/main" val="1412612645"/>
                    </a:ext>
                  </a:extLst>
                </a:gridCol>
                <a:gridCol w="1405255">
                  <a:extLst>
                    <a:ext uri="{9D8B030D-6E8A-4147-A177-3AD203B41FA5}">
                      <a16:colId xmlns:a16="http://schemas.microsoft.com/office/drawing/2014/main" val="23816109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err="1"/>
                        <a:t>B</a:t>
                      </a:r>
                      <a:r>
                        <a:rPr lang="it-IT" baseline="-25000" dirty="0" err="1"/>
                        <a:t>toroidal</a:t>
                      </a:r>
                      <a:r>
                        <a:rPr lang="it-IT" dirty="0"/>
                        <a:t> (T)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err="1"/>
                        <a:t>I</a:t>
                      </a:r>
                      <a:r>
                        <a:rPr lang="it-IT" baseline="-25000" dirty="0" err="1"/>
                        <a:t>plasma</a:t>
                      </a:r>
                      <a:r>
                        <a:rPr lang="it-IT" dirty="0"/>
                        <a:t> (MA)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52038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JT-60SA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2.25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5.5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50035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ITER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5.3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15.0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96917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DEMO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5.2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17.9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06113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SST-1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5.5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0.22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56068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EAST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3.5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1.0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23161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KSTAR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3.5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2.0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84012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DTT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6.0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5.5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067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41362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179" y="303802"/>
            <a:ext cx="8625998" cy="400110"/>
          </a:xfrm>
        </p:spPr>
        <p:txBody>
          <a:bodyPr/>
          <a:lstStyle/>
          <a:p>
            <a:r>
              <a:rPr lang="en-US" dirty="0"/>
              <a:t>D-shaped superconducting tokamaks</a:t>
            </a:r>
          </a:p>
        </p:txBody>
      </p:sp>
      <p:sp>
        <p:nvSpPr>
          <p:cNvPr id="9" name="Line 7"/>
          <p:cNvSpPr>
            <a:spLocks noChangeAspect="1" noChangeShapeType="1"/>
          </p:cNvSpPr>
          <p:nvPr/>
        </p:nvSpPr>
        <p:spPr bwMode="auto">
          <a:xfrm>
            <a:off x="1052704" y="889026"/>
            <a:ext cx="0" cy="575725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" name="Freeform 12"/>
          <p:cNvSpPr>
            <a:spLocks noChangeAspect="1"/>
          </p:cNvSpPr>
          <p:nvPr/>
        </p:nvSpPr>
        <p:spPr bwMode="auto">
          <a:xfrm>
            <a:off x="2733795" y="2106696"/>
            <a:ext cx="1431868" cy="2873705"/>
          </a:xfrm>
          <a:custGeom>
            <a:avLst/>
            <a:gdLst>
              <a:gd name="T0" fmla="*/ 2147483647 w 907"/>
              <a:gd name="T1" fmla="*/ 2147483647 h 1681"/>
              <a:gd name="T2" fmla="*/ 2147483647 w 907"/>
              <a:gd name="T3" fmla="*/ 2147483647 h 1681"/>
              <a:gd name="T4" fmla="*/ 2147483647 w 907"/>
              <a:gd name="T5" fmla="*/ 2147483647 h 1681"/>
              <a:gd name="T6" fmla="*/ 2147483647 w 907"/>
              <a:gd name="T7" fmla="*/ 2147483647 h 1681"/>
              <a:gd name="T8" fmla="*/ 2147483647 w 907"/>
              <a:gd name="T9" fmla="*/ 2147483647 h 1681"/>
              <a:gd name="T10" fmla="*/ 2147483647 w 907"/>
              <a:gd name="T11" fmla="*/ 2147483647 h 1681"/>
              <a:gd name="T12" fmla="*/ 2147483647 w 907"/>
              <a:gd name="T13" fmla="*/ 2147483647 h 1681"/>
              <a:gd name="T14" fmla="*/ 2147483647 w 907"/>
              <a:gd name="T15" fmla="*/ 2147483647 h 1681"/>
              <a:gd name="T16" fmla="*/ 2147483647 w 907"/>
              <a:gd name="T17" fmla="*/ 2147483647 h 1681"/>
              <a:gd name="T18" fmla="*/ 2147483647 w 907"/>
              <a:gd name="T19" fmla="*/ 2147483647 h 1681"/>
              <a:gd name="T20" fmla="*/ 2147483647 w 907"/>
              <a:gd name="T21" fmla="*/ 2147483647 h 1681"/>
              <a:gd name="T22" fmla="*/ 2147483647 w 907"/>
              <a:gd name="T23" fmla="*/ 2147483647 h 1681"/>
              <a:gd name="T24" fmla="*/ 2147483647 w 907"/>
              <a:gd name="T25" fmla="*/ 2147483647 h 1681"/>
              <a:gd name="T26" fmla="*/ 2147483647 w 907"/>
              <a:gd name="T27" fmla="*/ 2147483647 h 1681"/>
              <a:gd name="T28" fmla="*/ 2147483647 w 907"/>
              <a:gd name="T29" fmla="*/ 2147483647 h 1681"/>
              <a:gd name="T30" fmla="*/ 2147483647 w 907"/>
              <a:gd name="T31" fmla="*/ 2147483647 h 1681"/>
              <a:gd name="T32" fmla="*/ 2147483647 w 907"/>
              <a:gd name="T33" fmla="*/ 2147483647 h 1681"/>
              <a:gd name="T34" fmla="*/ 2147483647 w 907"/>
              <a:gd name="T35" fmla="*/ 2147483647 h 1681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907"/>
              <a:gd name="T55" fmla="*/ 0 h 1681"/>
              <a:gd name="T56" fmla="*/ 907 w 907"/>
              <a:gd name="T57" fmla="*/ 1681 h 1681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907" h="1681">
                <a:moveTo>
                  <a:pt x="197" y="1678"/>
                </a:moveTo>
                <a:cubicBezTo>
                  <a:pt x="197" y="1672"/>
                  <a:pt x="149" y="1564"/>
                  <a:pt x="125" y="1488"/>
                </a:cubicBezTo>
                <a:cubicBezTo>
                  <a:pt x="101" y="1412"/>
                  <a:pt x="72" y="1312"/>
                  <a:pt x="53" y="1224"/>
                </a:cubicBezTo>
                <a:cubicBezTo>
                  <a:pt x="34" y="1136"/>
                  <a:pt x="21" y="1029"/>
                  <a:pt x="13" y="960"/>
                </a:cubicBezTo>
                <a:cubicBezTo>
                  <a:pt x="5" y="891"/>
                  <a:pt x="7" y="882"/>
                  <a:pt x="5" y="808"/>
                </a:cubicBezTo>
                <a:cubicBezTo>
                  <a:pt x="3" y="734"/>
                  <a:pt x="0" y="609"/>
                  <a:pt x="7" y="518"/>
                </a:cubicBezTo>
                <a:cubicBezTo>
                  <a:pt x="14" y="427"/>
                  <a:pt x="27" y="336"/>
                  <a:pt x="45" y="264"/>
                </a:cubicBezTo>
                <a:cubicBezTo>
                  <a:pt x="63" y="192"/>
                  <a:pt x="95" y="115"/>
                  <a:pt x="117" y="83"/>
                </a:cubicBezTo>
                <a:cubicBezTo>
                  <a:pt x="161" y="13"/>
                  <a:pt x="232" y="0"/>
                  <a:pt x="290" y="3"/>
                </a:cubicBezTo>
                <a:cubicBezTo>
                  <a:pt x="343" y="8"/>
                  <a:pt x="388" y="27"/>
                  <a:pt x="458" y="59"/>
                </a:cubicBezTo>
                <a:cubicBezTo>
                  <a:pt x="533" y="91"/>
                  <a:pt x="639" y="182"/>
                  <a:pt x="693" y="246"/>
                </a:cubicBezTo>
                <a:cubicBezTo>
                  <a:pt x="726" y="287"/>
                  <a:pt x="812" y="420"/>
                  <a:pt x="847" y="507"/>
                </a:cubicBezTo>
                <a:cubicBezTo>
                  <a:pt x="882" y="594"/>
                  <a:pt x="899" y="676"/>
                  <a:pt x="903" y="766"/>
                </a:cubicBezTo>
                <a:cubicBezTo>
                  <a:pt x="907" y="856"/>
                  <a:pt x="900" y="960"/>
                  <a:pt x="874" y="1046"/>
                </a:cubicBezTo>
                <a:cubicBezTo>
                  <a:pt x="848" y="1132"/>
                  <a:pt x="792" y="1214"/>
                  <a:pt x="746" y="1280"/>
                </a:cubicBezTo>
                <a:cubicBezTo>
                  <a:pt x="700" y="1346"/>
                  <a:pt x="656" y="1391"/>
                  <a:pt x="599" y="1440"/>
                </a:cubicBezTo>
                <a:cubicBezTo>
                  <a:pt x="542" y="1489"/>
                  <a:pt x="469" y="1534"/>
                  <a:pt x="402" y="1574"/>
                </a:cubicBezTo>
                <a:cubicBezTo>
                  <a:pt x="335" y="1614"/>
                  <a:pt x="197" y="1681"/>
                  <a:pt x="197" y="1678"/>
                </a:cubicBezTo>
                <a:close/>
              </a:path>
            </a:pathLst>
          </a:cu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Text Box 13"/>
          <p:cNvSpPr txBox="1">
            <a:spLocks noChangeAspect="1" noChangeArrowheads="1"/>
          </p:cNvSpPr>
          <p:nvPr/>
        </p:nvSpPr>
        <p:spPr bwMode="auto">
          <a:xfrm>
            <a:off x="1092718" y="3004318"/>
            <a:ext cx="78053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>
                <a:solidFill>
                  <a:srgbClr val="0033CC"/>
                </a:solidFill>
                <a:latin typeface="Century Gothic" charset="0"/>
                <a:ea typeface="Osaka" charset="0"/>
                <a:cs typeface="Osaka" charset="0"/>
              </a:rPr>
              <a:t>6.2m</a:t>
            </a:r>
          </a:p>
        </p:txBody>
      </p:sp>
      <p:sp>
        <p:nvSpPr>
          <p:cNvPr id="12" name="Line 14"/>
          <p:cNvSpPr>
            <a:spLocks noChangeAspect="1" noChangeShapeType="1"/>
          </p:cNvSpPr>
          <p:nvPr/>
        </p:nvSpPr>
        <p:spPr bwMode="auto">
          <a:xfrm>
            <a:off x="1082586" y="3396856"/>
            <a:ext cx="2374142" cy="16849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Text Box 15"/>
          <p:cNvSpPr txBox="1">
            <a:spLocks noChangeAspect="1" noChangeArrowheads="1"/>
          </p:cNvSpPr>
          <p:nvPr/>
        </p:nvSpPr>
        <p:spPr bwMode="auto">
          <a:xfrm>
            <a:off x="2111372" y="4783310"/>
            <a:ext cx="74732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b="1" dirty="0">
                <a:solidFill>
                  <a:srgbClr val="0033CC"/>
                </a:solidFill>
                <a:latin typeface="Century Gothic" charset="0"/>
                <a:ea typeface="Osaka" charset="0"/>
                <a:cs typeface="Osaka" charset="0"/>
              </a:rPr>
              <a:t>EAST</a:t>
            </a:r>
            <a:endParaRPr lang="en-US" altLang="ja-JP" dirty="0">
              <a:solidFill>
                <a:srgbClr val="0033CC"/>
              </a:solidFill>
              <a:latin typeface="Century Gothic" charset="0"/>
              <a:ea typeface="Osaka" charset="0"/>
              <a:cs typeface="Osaka" charset="0"/>
            </a:endParaRPr>
          </a:p>
        </p:txBody>
      </p:sp>
      <p:sp>
        <p:nvSpPr>
          <p:cNvPr id="14" name="Freeform 17"/>
          <p:cNvSpPr>
            <a:spLocks noChangeAspect="1"/>
          </p:cNvSpPr>
          <p:nvPr/>
        </p:nvSpPr>
        <p:spPr bwMode="auto">
          <a:xfrm>
            <a:off x="1690527" y="5326405"/>
            <a:ext cx="358842" cy="763054"/>
          </a:xfrm>
          <a:custGeom>
            <a:avLst/>
            <a:gdLst>
              <a:gd name="T0" fmla="*/ 2147483647 w 728"/>
              <a:gd name="T1" fmla="*/ 2147483647 h 1433"/>
              <a:gd name="T2" fmla="*/ 2147483647 w 728"/>
              <a:gd name="T3" fmla="*/ 2147483647 h 1433"/>
              <a:gd name="T4" fmla="*/ 0 w 728"/>
              <a:gd name="T5" fmla="*/ 2147483647 h 1433"/>
              <a:gd name="T6" fmla="*/ 2147483647 w 728"/>
              <a:gd name="T7" fmla="*/ 2147483647 h 1433"/>
              <a:gd name="T8" fmla="*/ 2147483647 w 728"/>
              <a:gd name="T9" fmla="*/ 2147483647 h 1433"/>
              <a:gd name="T10" fmla="*/ 2147483647 w 728"/>
              <a:gd name="T11" fmla="*/ 2147483647 h 1433"/>
              <a:gd name="T12" fmla="*/ 2147483647 w 728"/>
              <a:gd name="T13" fmla="*/ 2147483647 h 1433"/>
              <a:gd name="T14" fmla="*/ 2147483647 w 728"/>
              <a:gd name="T15" fmla="*/ 2147483647 h 1433"/>
              <a:gd name="T16" fmla="*/ 2147483647 w 728"/>
              <a:gd name="T17" fmla="*/ 2147483647 h 1433"/>
              <a:gd name="T18" fmla="*/ 2147483647 w 728"/>
              <a:gd name="T19" fmla="*/ 2147483647 h 1433"/>
              <a:gd name="T20" fmla="*/ 2147483647 w 728"/>
              <a:gd name="T21" fmla="*/ 2147483647 h 1433"/>
              <a:gd name="T22" fmla="*/ 2147483647 w 728"/>
              <a:gd name="T23" fmla="*/ 2147483647 h 1433"/>
              <a:gd name="T24" fmla="*/ 2147483647 w 728"/>
              <a:gd name="T25" fmla="*/ 2147483647 h 1433"/>
              <a:gd name="T26" fmla="*/ 2147483647 w 728"/>
              <a:gd name="T27" fmla="*/ 2147483647 h 1433"/>
              <a:gd name="T28" fmla="*/ 2147483647 w 728"/>
              <a:gd name="T29" fmla="*/ 2147483647 h 143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728"/>
              <a:gd name="T46" fmla="*/ 0 h 1433"/>
              <a:gd name="T47" fmla="*/ 728 w 728"/>
              <a:gd name="T48" fmla="*/ 1433 h 1433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728" h="1433">
                <a:moveTo>
                  <a:pt x="80" y="16"/>
                </a:moveTo>
                <a:cubicBezTo>
                  <a:pt x="52" y="30"/>
                  <a:pt x="33" y="185"/>
                  <a:pt x="20" y="272"/>
                </a:cubicBezTo>
                <a:lnTo>
                  <a:pt x="0" y="524"/>
                </a:lnTo>
                <a:lnTo>
                  <a:pt x="1" y="715"/>
                </a:lnTo>
                <a:lnTo>
                  <a:pt x="1" y="960"/>
                </a:lnTo>
                <a:lnTo>
                  <a:pt x="23" y="1195"/>
                </a:lnTo>
                <a:cubicBezTo>
                  <a:pt x="36" y="1272"/>
                  <a:pt x="56" y="1412"/>
                  <a:pt x="76" y="1424"/>
                </a:cubicBezTo>
                <a:cubicBezTo>
                  <a:pt x="99" y="1433"/>
                  <a:pt x="242" y="1383"/>
                  <a:pt x="321" y="1339"/>
                </a:cubicBezTo>
                <a:lnTo>
                  <a:pt x="551" y="1157"/>
                </a:lnTo>
                <a:cubicBezTo>
                  <a:pt x="551" y="1157"/>
                  <a:pt x="672" y="991"/>
                  <a:pt x="684" y="949"/>
                </a:cubicBezTo>
                <a:cubicBezTo>
                  <a:pt x="716" y="880"/>
                  <a:pt x="726" y="788"/>
                  <a:pt x="727" y="709"/>
                </a:cubicBezTo>
                <a:cubicBezTo>
                  <a:pt x="728" y="630"/>
                  <a:pt x="714" y="552"/>
                  <a:pt x="688" y="472"/>
                </a:cubicBezTo>
                <a:cubicBezTo>
                  <a:pt x="672" y="428"/>
                  <a:pt x="590" y="300"/>
                  <a:pt x="532" y="236"/>
                </a:cubicBezTo>
                <a:lnTo>
                  <a:pt x="337" y="91"/>
                </a:lnTo>
                <a:cubicBezTo>
                  <a:pt x="262" y="54"/>
                  <a:pt x="108" y="0"/>
                  <a:pt x="80" y="16"/>
                </a:cubicBezTo>
                <a:close/>
              </a:path>
            </a:pathLst>
          </a:custGeom>
          <a:solidFill>
            <a:schemeClr val="folHlink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Text Box 18"/>
          <p:cNvSpPr txBox="1">
            <a:spLocks noChangeAspect="1" noChangeArrowheads="1"/>
          </p:cNvSpPr>
          <p:nvPr/>
        </p:nvSpPr>
        <p:spPr bwMode="auto">
          <a:xfrm>
            <a:off x="2118709" y="5477586"/>
            <a:ext cx="92204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b="1" dirty="0">
                <a:solidFill>
                  <a:srgbClr val="0033CC"/>
                </a:solidFill>
                <a:latin typeface="Century Gothic" charset="0"/>
                <a:ea typeface="Osaka" charset="0"/>
                <a:cs typeface="Osaka" charset="0"/>
              </a:rPr>
              <a:t>KSTAR</a:t>
            </a:r>
            <a:endParaRPr lang="en-US" altLang="ja-JP" dirty="0">
              <a:solidFill>
                <a:srgbClr val="0033CC"/>
              </a:solidFill>
              <a:latin typeface="Century Gothic" charset="0"/>
              <a:ea typeface="Osaka" charset="0"/>
              <a:cs typeface="Osaka" charset="0"/>
            </a:endParaRPr>
          </a:p>
        </p:txBody>
      </p:sp>
      <p:sp>
        <p:nvSpPr>
          <p:cNvPr id="16" name="Text Box 19"/>
          <p:cNvSpPr txBox="1">
            <a:spLocks noChangeAspect="1" noChangeArrowheads="1"/>
          </p:cNvSpPr>
          <p:nvPr/>
        </p:nvSpPr>
        <p:spPr bwMode="auto">
          <a:xfrm>
            <a:off x="955623" y="5318365"/>
            <a:ext cx="99546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dirty="0">
                <a:solidFill>
                  <a:srgbClr val="0033CC"/>
                </a:solidFill>
                <a:latin typeface="Century Gothic" charset="0"/>
                <a:ea typeface="Osaka" charset="0"/>
                <a:cs typeface="Osaka" charset="0"/>
              </a:rPr>
              <a:t>1.8m</a:t>
            </a:r>
          </a:p>
        </p:txBody>
      </p:sp>
      <p:sp>
        <p:nvSpPr>
          <p:cNvPr id="17" name="Freeform 20"/>
          <p:cNvSpPr>
            <a:spLocks noChangeAspect="1"/>
          </p:cNvSpPr>
          <p:nvPr/>
        </p:nvSpPr>
        <p:spPr bwMode="auto">
          <a:xfrm>
            <a:off x="1737914" y="4717027"/>
            <a:ext cx="297576" cy="525037"/>
          </a:xfrm>
          <a:custGeom>
            <a:avLst/>
            <a:gdLst>
              <a:gd name="T0" fmla="*/ 2147483647 w 696"/>
              <a:gd name="T1" fmla="*/ 2147483647 h 1132"/>
              <a:gd name="T2" fmla="*/ 2147483647 w 696"/>
              <a:gd name="T3" fmla="*/ 2147483647 h 1132"/>
              <a:gd name="T4" fmla="*/ 2147483647 w 696"/>
              <a:gd name="T5" fmla="*/ 2147483647 h 1132"/>
              <a:gd name="T6" fmla="*/ 2147483647 w 696"/>
              <a:gd name="T7" fmla="*/ 2147483647 h 1132"/>
              <a:gd name="T8" fmla="*/ 2147483647 w 696"/>
              <a:gd name="T9" fmla="*/ 2147483647 h 1132"/>
              <a:gd name="T10" fmla="*/ 2147483647 w 696"/>
              <a:gd name="T11" fmla="*/ 2147483647 h 1132"/>
              <a:gd name="T12" fmla="*/ 2147483647 w 696"/>
              <a:gd name="T13" fmla="*/ 2147483647 h 1132"/>
              <a:gd name="T14" fmla="*/ 2147483647 w 696"/>
              <a:gd name="T15" fmla="*/ 2147483647 h 1132"/>
              <a:gd name="T16" fmla="*/ 2147483647 w 696"/>
              <a:gd name="T17" fmla="*/ 2147483647 h 1132"/>
              <a:gd name="T18" fmla="*/ 2147483647 w 696"/>
              <a:gd name="T19" fmla="*/ 2147483647 h 1132"/>
              <a:gd name="T20" fmla="*/ 2147483647 w 696"/>
              <a:gd name="T21" fmla="*/ 2147483647 h 1132"/>
              <a:gd name="T22" fmla="*/ 2147483647 w 696"/>
              <a:gd name="T23" fmla="*/ 2147483647 h 113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696"/>
              <a:gd name="T37" fmla="*/ 0 h 1132"/>
              <a:gd name="T38" fmla="*/ 696 w 696"/>
              <a:gd name="T39" fmla="*/ 1132 h 1132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696" h="1132">
                <a:moveTo>
                  <a:pt x="196" y="8"/>
                </a:moveTo>
                <a:cubicBezTo>
                  <a:pt x="168" y="22"/>
                  <a:pt x="85" y="177"/>
                  <a:pt x="53" y="268"/>
                </a:cubicBezTo>
                <a:cubicBezTo>
                  <a:pt x="11" y="360"/>
                  <a:pt x="8" y="437"/>
                  <a:pt x="4" y="556"/>
                </a:cubicBezTo>
                <a:cubicBezTo>
                  <a:pt x="0" y="664"/>
                  <a:pt x="11" y="727"/>
                  <a:pt x="32" y="808"/>
                </a:cubicBezTo>
                <a:lnTo>
                  <a:pt x="128" y="1044"/>
                </a:lnTo>
                <a:lnTo>
                  <a:pt x="201" y="1132"/>
                </a:lnTo>
                <a:cubicBezTo>
                  <a:pt x="254" y="1127"/>
                  <a:pt x="384" y="1056"/>
                  <a:pt x="448" y="1012"/>
                </a:cubicBezTo>
                <a:cubicBezTo>
                  <a:pt x="517" y="961"/>
                  <a:pt x="636" y="796"/>
                  <a:pt x="636" y="796"/>
                </a:cubicBezTo>
                <a:cubicBezTo>
                  <a:pt x="636" y="796"/>
                  <a:pt x="696" y="644"/>
                  <a:pt x="692" y="556"/>
                </a:cubicBezTo>
                <a:cubicBezTo>
                  <a:pt x="685" y="473"/>
                  <a:pt x="659" y="380"/>
                  <a:pt x="628" y="324"/>
                </a:cubicBezTo>
                <a:cubicBezTo>
                  <a:pt x="592" y="264"/>
                  <a:pt x="520" y="180"/>
                  <a:pt x="446" y="124"/>
                </a:cubicBezTo>
                <a:cubicBezTo>
                  <a:pt x="373" y="68"/>
                  <a:pt x="208" y="0"/>
                  <a:pt x="196" y="8"/>
                </a:cubicBezTo>
                <a:close/>
              </a:path>
            </a:pathLst>
          </a:custGeom>
          <a:solidFill>
            <a:srgbClr val="07D5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Line 21"/>
          <p:cNvSpPr>
            <a:spLocks noChangeAspect="1" noChangeShapeType="1"/>
          </p:cNvSpPr>
          <p:nvPr/>
        </p:nvSpPr>
        <p:spPr bwMode="auto">
          <a:xfrm>
            <a:off x="1132436" y="4996815"/>
            <a:ext cx="709796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9" name="Line 22"/>
          <p:cNvSpPr>
            <a:spLocks noChangeAspect="1" noChangeShapeType="1"/>
          </p:cNvSpPr>
          <p:nvPr/>
        </p:nvSpPr>
        <p:spPr bwMode="auto">
          <a:xfrm>
            <a:off x="1112535" y="5714934"/>
            <a:ext cx="754786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0" name="Freeform 23"/>
          <p:cNvSpPr>
            <a:spLocks noChangeAspect="1"/>
          </p:cNvSpPr>
          <p:nvPr/>
        </p:nvSpPr>
        <p:spPr bwMode="auto">
          <a:xfrm>
            <a:off x="1629261" y="4180223"/>
            <a:ext cx="126032" cy="271270"/>
          </a:xfrm>
          <a:custGeom>
            <a:avLst/>
            <a:gdLst>
              <a:gd name="T0" fmla="*/ 2147483647 w 728"/>
              <a:gd name="T1" fmla="*/ 2147483647 h 1433"/>
              <a:gd name="T2" fmla="*/ 2147483647 w 728"/>
              <a:gd name="T3" fmla="*/ 2147483647 h 1433"/>
              <a:gd name="T4" fmla="*/ 0 w 728"/>
              <a:gd name="T5" fmla="*/ 2147483647 h 1433"/>
              <a:gd name="T6" fmla="*/ 2147483647 w 728"/>
              <a:gd name="T7" fmla="*/ 2147483647 h 1433"/>
              <a:gd name="T8" fmla="*/ 2147483647 w 728"/>
              <a:gd name="T9" fmla="*/ 2147483647 h 1433"/>
              <a:gd name="T10" fmla="*/ 2147483647 w 728"/>
              <a:gd name="T11" fmla="*/ 2147483647 h 1433"/>
              <a:gd name="T12" fmla="*/ 2147483647 w 728"/>
              <a:gd name="T13" fmla="*/ 2147483647 h 1433"/>
              <a:gd name="T14" fmla="*/ 2147483647 w 728"/>
              <a:gd name="T15" fmla="*/ 2147483647 h 1433"/>
              <a:gd name="T16" fmla="*/ 2147483647 w 728"/>
              <a:gd name="T17" fmla="*/ 2147483647 h 1433"/>
              <a:gd name="T18" fmla="*/ 2147483647 w 728"/>
              <a:gd name="T19" fmla="*/ 2147483647 h 1433"/>
              <a:gd name="T20" fmla="*/ 2147483647 w 728"/>
              <a:gd name="T21" fmla="*/ 2147483647 h 1433"/>
              <a:gd name="T22" fmla="*/ 2147483647 w 728"/>
              <a:gd name="T23" fmla="*/ 2147483647 h 1433"/>
              <a:gd name="T24" fmla="*/ 2147483647 w 728"/>
              <a:gd name="T25" fmla="*/ 2147483647 h 1433"/>
              <a:gd name="T26" fmla="*/ 2147483647 w 728"/>
              <a:gd name="T27" fmla="*/ 2147483647 h 1433"/>
              <a:gd name="T28" fmla="*/ 2147483647 w 728"/>
              <a:gd name="T29" fmla="*/ 2147483647 h 143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728"/>
              <a:gd name="T46" fmla="*/ 0 h 1433"/>
              <a:gd name="T47" fmla="*/ 728 w 728"/>
              <a:gd name="T48" fmla="*/ 1433 h 1433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728" h="1433">
                <a:moveTo>
                  <a:pt x="80" y="16"/>
                </a:moveTo>
                <a:cubicBezTo>
                  <a:pt x="52" y="30"/>
                  <a:pt x="33" y="185"/>
                  <a:pt x="20" y="272"/>
                </a:cubicBezTo>
                <a:lnTo>
                  <a:pt x="0" y="524"/>
                </a:lnTo>
                <a:lnTo>
                  <a:pt x="1" y="715"/>
                </a:lnTo>
                <a:lnTo>
                  <a:pt x="1" y="960"/>
                </a:lnTo>
                <a:lnTo>
                  <a:pt x="23" y="1195"/>
                </a:lnTo>
                <a:cubicBezTo>
                  <a:pt x="36" y="1272"/>
                  <a:pt x="56" y="1412"/>
                  <a:pt x="76" y="1424"/>
                </a:cubicBezTo>
                <a:cubicBezTo>
                  <a:pt x="99" y="1433"/>
                  <a:pt x="242" y="1383"/>
                  <a:pt x="321" y="1339"/>
                </a:cubicBezTo>
                <a:lnTo>
                  <a:pt x="551" y="1157"/>
                </a:lnTo>
                <a:cubicBezTo>
                  <a:pt x="551" y="1157"/>
                  <a:pt x="672" y="991"/>
                  <a:pt x="684" y="949"/>
                </a:cubicBezTo>
                <a:cubicBezTo>
                  <a:pt x="716" y="880"/>
                  <a:pt x="726" y="788"/>
                  <a:pt x="727" y="709"/>
                </a:cubicBezTo>
                <a:cubicBezTo>
                  <a:pt x="728" y="630"/>
                  <a:pt x="714" y="552"/>
                  <a:pt x="688" y="472"/>
                </a:cubicBezTo>
                <a:cubicBezTo>
                  <a:pt x="672" y="428"/>
                  <a:pt x="590" y="300"/>
                  <a:pt x="532" y="236"/>
                </a:cubicBezTo>
                <a:lnTo>
                  <a:pt x="337" y="91"/>
                </a:lnTo>
                <a:cubicBezTo>
                  <a:pt x="262" y="54"/>
                  <a:pt x="108" y="0"/>
                  <a:pt x="80" y="16"/>
                </a:cubicBezTo>
                <a:close/>
              </a:path>
            </a:pathLst>
          </a:custGeom>
          <a:solidFill>
            <a:srgbClr val="CCFF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" name="Line 24"/>
          <p:cNvSpPr>
            <a:spLocks noChangeAspect="1" noChangeShapeType="1"/>
          </p:cNvSpPr>
          <p:nvPr/>
        </p:nvSpPr>
        <p:spPr bwMode="auto">
          <a:xfrm>
            <a:off x="1092570" y="4311483"/>
            <a:ext cx="60022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2" name="Text Box 25"/>
          <p:cNvSpPr txBox="1">
            <a:spLocks noChangeAspect="1" noChangeArrowheads="1"/>
          </p:cNvSpPr>
          <p:nvPr/>
        </p:nvSpPr>
        <p:spPr bwMode="auto">
          <a:xfrm>
            <a:off x="1014617" y="3833698"/>
            <a:ext cx="91649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>
                <a:solidFill>
                  <a:srgbClr val="0033CC"/>
                </a:solidFill>
                <a:latin typeface="Century Gothic" charset="0"/>
                <a:ea typeface="Osaka" charset="0"/>
                <a:cs typeface="Osaka" charset="0"/>
              </a:rPr>
              <a:t>1.1m</a:t>
            </a:r>
          </a:p>
        </p:txBody>
      </p:sp>
      <p:sp>
        <p:nvSpPr>
          <p:cNvPr id="23" name="Text Box 26"/>
          <p:cNvSpPr txBox="1">
            <a:spLocks noChangeAspect="1" noChangeArrowheads="1"/>
          </p:cNvSpPr>
          <p:nvPr/>
        </p:nvSpPr>
        <p:spPr bwMode="auto">
          <a:xfrm>
            <a:off x="1814951" y="4096348"/>
            <a:ext cx="80983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b="1" dirty="0">
                <a:solidFill>
                  <a:srgbClr val="0033CC"/>
                </a:solidFill>
                <a:latin typeface="Century Gothic" charset="0"/>
                <a:ea typeface="Osaka" charset="0"/>
                <a:cs typeface="Osaka" charset="0"/>
              </a:rPr>
              <a:t>SST-1</a:t>
            </a:r>
            <a:endParaRPr lang="en-US" altLang="ja-JP" dirty="0">
              <a:solidFill>
                <a:srgbClr val="0033CC"/>
              </a:solidFill>
              <a:latin typeface="Century Gothic" charset="0"/>
              <a:ea typeface="Osaka" charset="0"/>
              <a:cs typeface="Osaka" charset="0"/>
            </a:endParaRPr>
          </a:p>
        </p:txBody>
      </p:sp>
      <p:pic>
        <p:nvPicPr>
          <p:cNvPr id="24" name="Picture 28" descr="mcn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2355" y="3453957"/>
            <a:ext cx="308079" cy="213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29" descr="mkr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8181" y="3443456"/>
            <a:ext cx="311580" cy="213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30" descr="mjp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17373" y="3457457"/>
            <a:ext cx="306329" cy="220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31" descr="eu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07544" y="3464458"/>
            <a:ext cx="313330" cy="215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32" descr="us50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029" y="3460958"/>
            <a:ext cx="302828" cy="206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33" descr="ru100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0202" y="3464458"/>
            <a:ext cx="304578" cy="204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34" descr="in50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21009" y="3448707"/>
            <a:ext cx="294076" cy="201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35" descr="mcn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73269" y="5000548"/>
            <a:ext cx="365842" cy="267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36" descr="mkr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03523" y="5737686"/>
            <a:ext cx="385099" cy="280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3" name="Group 42"/>
          <p:cNvGrpSpPr>
            <a:grpSpLocks/>
          </p:cNvGrpSpPr>
          <p:nvPr/>
        </p:nvGrpSpPr>
        <p:grpSpPr bwMode="auto">
          <a:xfrm>
            <a:off x="1042864" y="979617"/>
            <a:ext cx="4250097" cy="2107151"/>
            <a:chOff x="283" y="1110"/>
            <a:chExt cx="2428" cy="1204"/>
          </a:xfrm>
        </p:grpSpPr>
        <p:sp>
          <p:nvSpPr>
            <p:cNvPr id="37" name="Text Box 8"/>
            <p:cNvSpPr txBox="1">
              <a:spLocks noChangeAspect="1" noChangeArrowheads="1"/>
            </p:cNvSpPr>
            <p:nvPr/>
          </p:nvSpPr>
          <p:spPr bwMode="auto">
            <a:xfrm>
              <a:off x="625" y="1110"/>
              <a:ext cx="2086" cy="2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Georgia" charset="0"/>
                  <a:ea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Georgia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Georgia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Georgia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Georgia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Georgia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Georgia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Georgia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Georgia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altLang="ja-JP" b="1" dirty="0">
                  <a:solidFill>
                    <a:srgbClr val="0033CC"/>
                  </a:solidFill>
                  <a:latin typeface="Century Gothic" charset="0"/>
                  <a:ea typeface="Osaka" charset="0"/>
                  <a:cs typeface="Osaka" charset="0"/>
                </a:rPr>
                <a:t>JT-60SA</a:t>
              </a:r>
              <a:endParaRPr lang="en-US" altLang="ja-JP" dirty="0">
                <a:solidFill>
                  <a:srgbClr val="0033CC"/>
                </a:solidFill>
                <a:latin typeface="Century Gothic" charset="0"/>
                <a:ea typeface="Osaka" charset="0"/>
                <a:cs typeface="Osaka" charset="0"/>
              </a:endParaRPr>
            </a:p>
          </p:txBody>
        </p:sp>
        <p:sp>
          <p:nvSpPr>
            <p:cNvPr id="38" name="Freeform 9"/>
            <p:cNvSpPr>
              <a:spLocks noChangeAspect="1"/>
            </p:cNvSpPr>
            <p:nvPr/>
          </p:nvSpPr>
          <p:spPr bwMode="auto">
            <a:xfrm>
              <a:off x="781" y="1293"/>
              <a:ext cx="462" cy="1021"/>
            </a:xfrm>
            <a:custGeom>
              <a:avLst/>
              <a:gdLst>
                <a:gd name="T0" fmla="*/ 1 w 840"/>
                <a:gd name="T1" fmla="*/ 1 h 1712"/>
                <a:gd name="T2" fmla="*/ 1 w 840"/>
                <a:gd name="T3" fmla="*/ 1 h 1712"/>
                <a:gd name="T4" fmla="*/ 1 w 840"/>
                <a:gd name="T5" fmla="*/ 1 h 1712"/>
                <a:gd name="T6" fmla="*/ 1 w 840"/>
                <a:gd name="T7" fmla="*/ 1 h 1712"/>
                <a:gd name="T8" fmla="*/ 1 w 840"/>
                <a:gd name="T9" fmla="*/ 1 h 1712"/>
                <a:gd name="T10" fmla="*/ 1 w 840"/>
                <a:gd name="T11" fmla="*/ 1 h 1712"/>
                <a:gd name="T12" fmla="*/ 1 w 840"/>
                <a:gd name="T13" fmla="*/ 1 h 1712"/>
                <a:gd name="T14" fmla="*/ 1 w 840"/>
                <a:gd name="T15" fmla="*/ 1 h 1712"/>
                <a:gd name="T16" fmla="*/ 1 w 840"/>
                <a:gd name="T17" fmla="*/ 1 h 1712"/>
                <a:gd name="T18" fmla="*/ 1 w 840"/>
                <a:gd name="T19" fmla="*/ 1 h 1712"/>
                <a:gd name="T20" fmla="*/ 1 w 840"/>
                <a:gd name="T21" fmla="*/ 1 h 1712"/>
                <a:gd name="T22" fmla="*/ 1 w 840"/>
                <a:gd name="T23" fmla="*/ 1 h 1712"/>
                <a:gd name="T24" fmla="*/ 1 w 840"/>
                <a:gd name="T25" fmla="*/ 1 h 1712"/>
                <a:gd name="T26" fmla="*/ 1 w 840"/>
                <a:gd name="T27" fmla="*/ 1 h 1712"/>
                <a:gd name="T28" fmla="*/ 1 w 840"/>
                <a:gd name="T29" fmla="*/ 1 h 171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840"/>
                <a:gd name="T46" fmla="*/ 0 h 1712"/>
                <a:gd name="T47" fmla="*/ 840 w 840"/>
                <a:gd name="T48" fmla="*/ 1712 h 1712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840" h="1712">
                  <a:moveTo>
                    <a:pt x="124" y="16"/>
                  </a:moveTo>
                  <a:cubicBezTo>
                    <a:pt x="102" y="30"/>
                    <a:pt x="48" y="231"/>
                    <a:pt x="28" y="332"/>
                  </a:cubicBezTo>
                  <a:cubicBezTo>
                    <a:pt x="8" y="433"/>
                    <a:pt x="8" y="531"/>
                    <a:pt x="4" y="620"/>
                  </a:cubicBezTo>
                  <a:cubicBezTo>
                    <a:pt x="0" y="709"/>
                    <a:pt x="3" y="767"/>
                    <a:pt x="4" y="864"/>
                  </a:cubicBezTo>
                  <a:cubicBezTo>
                    <a:pt x="5" y="961"/>
                    <a:pt x="5" y="1102"/>
                    <a:pt x="12" y="1204"/>
                  </a:cubicBezTo>
                  <a:cubicBezTo>
                    <a:pt x="19" y="1306"/>
                    <a:pt x="30" y="1394"/>
                    <a:pt x="44" y="1476"/>
                  </a:cubicBezTo>
                  <a:cubicBezTo>
                    <a:pt x="60" y="1544"/>
                    <a:pt x="124" y="1704"/>
                    <a:pt x="124" y="1704"/>
                  </a:cubicBezTo>
                  <a:cubicBezTo>
                    <a:pt x="132" y="1712"/>
                    <a:pt x="270" y="1639"/>
                    <a:pt x="344" y="1592"/>
                  </a:cubicBezTo>
                  <a:cubicBezTo>
                    <a:pt x="418" y="1545"/>
                    <a:pt x="505" y="1483"/>
                    <a:pt x="568" y="1420"/>
                  </a:cubicBezTo>
                  <a:cubicBezTo>
                    <a:pt x="631" y="1357"/>
                    <a:pt x="683" y="1305"/>
                    <a:pt x="728" y="1212"/>
                  </a:cubicBezTo>
                  <a:cubicBezTo>
                    <a:pt x="773" y="1119"/>
                    <a:pt x="840" y="964"/>
                    <a:pt x="836" y="860"/>
                  </a:cubicBezTo>
                  <a:cubicBezTo>
                    <a:pt x="836" y="756"/>
                    <a:pt x="813" y="682"/>
                    <a:pt x="776" y="596"/>
                  </a:cubicBezTo>
                  <a:cubicBezTo>
                    <a:pt x="739" y="510"/>
                    <a:pt x="679" y="419"/>
                    <a:pt x="616" y="344"/>
                  </a:cubicBezTo>
                  <a:cubicBezTo>
                    <a:pt x="553" y="269"/>
                    <a:pt x="478" y="203"/>
                    <a:pt x="396" y="148"/>
                  </a:cubicBezTo>
                  <a:cubicBezTo>
                    <a:pt x="314" y="93"/>
                    <a:pt x="144" y="0"/>
                    <a:pt x="124" y="16"/>
                  </a:cubicBezTo>
                  <a:close/>
                </a:path>
              </a:pathLst>
            </a:custGeom>
            <a:solidFill>
              <a:srgbClr val="FF8FCA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" name="Line 10"/>
            <p:cNvSpPr>
              <a:spLocks noChangeAspect="1" noChangeShapeType="1"/>
            </p:cNvSpPr>
            <p:nvPr/>
          </p:nvSpPr>
          <p:spPr bwMode="auto">
            <a:xfrm>
              <a:off x="311" y="1808"/>
              <a:ext cx="70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" name="Text Box 11"/>
            <p:cNvSpPr txBox="1">
              <a:spLocks noChangeAspect="1" noChangeArrowheads="1"/>
            </p:cNvSpPr>
            <p:nvPr/>
          </p:nvSpPr>
          <p:spPr bwMode="auto">
            <a:xfrm>
              <a:off x="283" y="1582"/>
              <a:ext cx="553" cy="2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Georgia" charset="0"/>
                  <a:ea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Georgia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Georgia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Georgia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Georgia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Georgia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Georgia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Georgia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Georgia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altLang="ja-JP">
                  <a:solidFill>
                    <a:srgbClr val="0033CC"/>
                  </a:solidFill>
                  <a:latin typeface="Century Gothic" charset="0"/>
                  <a:ea typeface="Osaka" charset="0"/>
                  <a:cs typeface="Osaka" charset="0"/>
                </a:rPr>
                <a:t>3.1m</a:t>
              </a:r>
            </a:p>
          </p:txBody>
        </p:sp>
        <p:pic>
          <p:nvPicPr>
            <p:cNvPr id="41" name="Picture 37" descr="mjp"/>
            <p:cNvPicPr>
              <a:picLocks noChangeAspect="1" noChangeArrowheads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6" y="1821"/>
              <a:ext cx="218" cy="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" name="Picture 38" descr="eu"/>
            <p:cNvPicPr>
              <a:picLocks noChangeAspect="1" noChangeArrowheads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2" y="1824"/>
              <a:ext cx="220" cy="1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4" name="Picture 39" descr="in50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9466" y="4334234"/>
            <a:ext cx="362341" cy="262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Text Box 16"/>
          <p:cNvSpPr txBox="1">
            <a:spLocks noChangeAspect="1" noChangeArrowheads="1"/>
          </p:cNvSpPr>
          <p:nvPr/>
        </p:nvSpPr>
        <p:spPr bwMode="auto">
          <a:xfrm>
            <a:off x="1036166" y="4613250"/>
            <a:ext cx="78053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dirty="0">
                <a:solidFill>
                  <a:srgbClr val="0033CC"/>
                </a:solidFill>
                <a:latin typeface="Century Gothic" charset="0"/>
                <a:ea typeface="Osaka" charset="0"/>
                <a:cs typeface="Osaka" charset="0"/>
              </a:rPr>
              <a:t>1.7m</a:t>
            </a:r>
          </a:p>
        </p:txBody>
      </p:sp>
      <p:sp>
        <p:nvSpPr>
          <p:cNvPr id="36" name="Text Box 27"/>
          <p:cNvSpPr txBox="1">
            <a:spLocks noChangeAspect="1" noChangeArrowheads="1"/>
          </p:cNvSpPr>
          <p:nvPr/>
        </p:nvSpPr>
        <p:spPr bwMode="auto">
          <a:xfrm>
            <a:off x="2908263" y="1689085"/>
            <a:ext cx="353598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b="1" dirty="0">
                <a:solidFill>
                  <a:srgbClr val="0033CC"/>
                </a:solidFill>
                <a:latin typeface="Century Gothic" charset="0"/>
                <a:ea typeface="Osaka" charset="0"/>
                <a:cs typeface="Osaka" charset="0"/>
              </a:rPr>
              <a:t>ITER</a:t>
            </a:r>
            <a:endParaRPr lang="en-US" altLang="ja-JP" dirty="0">
              <a:solidFill>
                <a:srgbClr val="0033CC"/>
              </a:solidFill>
              <a:latin typeface="Century Gothic" charset="0"/>
              <a:ea typeface="Osaka" charset="0"/>
              <a:cs typeface="Osaka" charset="0"/>
            </a:endParaRPr>
          </a:p>
        </p:txBody>
      </p:sp>
      <p:sp>
        <p:nvSpPr>
          <p:cNvPr id="56" name="Freeform 12"/>
          <p:cNvSpPr>
            <a:spLocks noChangeAspect="1"/>
          </p:cNvSpPr>
          <p:nvPr/>
        </p:nvSpPr>
        <p:spPr bwMode="auto">
          <a:xfrm>
            <a:off x="1770281" y="6089459"/>
            <a:ext cx="427026" cy="787466"/>
          </a:xfrm>
          <a:custGeom>
            <a:avLst/>
            <a:gdLst>
              <a:gd name="T0" fmla="*/ 2147483647 w 907"/>
              <a:gd name="T1" fmla="*/ 2147483647 h 1681"/>
              <a:gd name="T2" fmla="*/ 2147483647 w 907"/>
              <a:gd name="T3" fmla="*/ 2147483647 h 1681"/>
              <a:gd name="T4" fmla="*/ 2147483647 w 907"/>
              <a:gd name="T5" fmla="*/ 2147483647 h 1681"/>
              <a:gd name="T6" fmla="*/ 2147483647 w 907"/>
              <a:gd name="T7" fmla="*/ 2147483647 h 1681"/>
              <a:gd name="T8" fmla="*/ 2147483647 w 907"/>
              <a:gd name="T9" fmla="*/ 2147483647 h 1681"/>
              <a:gd name="T10" fmla="*/ 2147483647 w 907"/>
              <a:gd name="T11" fmla="*/ 2147483647 h 1681"/>
              <a:gd name="T12" fmla="*/ 2147483647 w 907"/>
              <a:gd name="T13" fmla="*/ 2147483647 h 1681"/>
              <a:gd name="T14" fmla="*/ 2147483647 w 907"/>
              <a:gd name="T15" fmla="*/ 2147483647 h 1681"/>
              <a:gd name="T16" fmla="*/ 2147483647 w 907"/>
              <a:gd name="T17" fmla="*/ 2147483647 h 1681"/>
              <a:gd name="T18" fmla="*/ 2147483647 w 907"/>
              <a:gd name="T19" fmla="*/ 2147483647 h 1681"/>
              <a:gd name="T20" fmla="*/ 2147483647 w 907"/>
              <a:gd name="T21" fmla="*/ 2147483647 h 1681"/>
              <a:gd name="T22" fmla="*/ 2147483647 w 907"/>
              <a:gd name="T23" fmla="*/ 2147483647 h 1681"/>
              <a:gd name="T24" fmla="*/ 2147483647 w 907"/>
              <a:gd name="T25" fmla="*/ 2147483647 h 1681"/>
              <a:gd name="T26" fmla="*/ 2147483647 w 907"/>
              <a:gd name="T27" fmla="*/ 2147483647 h 1681"/>
              <a:gd name="T28" fmla="*/ 2147483647 w 907"/>
              <a:gd name="T29" fmla="*/ 2147483647 h 1681"/>
              <a:gd name="T30" fmla="*/ 2147483647 w 907"/>
              <a:gd name="T31" fmla="*/ 2147483647 h 1681"/>
              <a:gd name="T32" fmla="*/ 2147483647 w 907"/>
              <a:gd name="T33" fmla="*/ 2147483647 h 1681"/>
              <a:gd name="T34" fmla="*/ 2147483647 w 907"/>
              <a:gd name="T35" fmla="*/ 2147483647 h 1681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907"/>
              <a:gd name="T55" fmla="*/ 0 h 1681"/>
              <a:gd name="T56" fmla="*/ 907 w 907"/>
              <a:gd name="T57" fmla="*/ 1681 h 1681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907" h="1681">
                <a:moveTo>
                  <a:pt x="197" y="1678"/>
                </a:moveTo>
                <a:cubicBezTo>
                  <a:pt x="197" y="1672"/>
                  <a:pt x="149" y="1564"/>
                  <a:pt x="125" y="1488"/>
                </a:cubicBezTo>
                <a:cubicBezTo>
                  <a:pt x="101" y="1412"/>
                  <a:pt x="72" y="1312"/>
                  <a:pt x="53" y="1224"/>
                </a:cubicBezTo>
                <a:cubicBezTo>
                  <a:pt x="34" y="1136"/>
                  <a:pt x="21" y="1029"/>
                  <a:pt x="13" y="960"/>
                </a:cubicBezTo>
                <a:cubicBezTo>
                  <a:pt x="5" y="891"/>
                  <a:pt x="7" y="882"/>
                  <a:pt x="5" y="808"/>
                </a:cubicBezTo>
                <a:cubicBezTo>
                  <a:pt x="3" y="734"/>
                  <a:pt x="0" y="609"/>
                  <a:pt x="7" y="518"/>
                </a:cubicBezTo>
                <a:cubicBezTo>
                  <a:pt x="14" y="427"/>
                  <a:pt x="27" y="336"/>
                  <a:pt x="45" y="264"/>
                </a:cubicBezTo>
                <a:cubicBezTo>
                  <a:pt x="63" y="192"/>
                  <a:pt x="95" y="115"/>
                  <a:pt x="117" y="83"/>
                </a:cubicBezTo>
                <a:cubicBezTo>
                  <a:pt x="161" y="13"/>
                  <a:pt x="232" y="0"/>
                  <a:pt x="290" y="3"/>
                </a:cubicBezTo>
                <a:cubicBezTo>
                  <a:pt x="343" y="8"/>
                  <a:pt x="388" y="27"/>
                  <a:pt x="458" y="59"/>
                </a:cubicBezTo>
                <a:cubicBezTo>
                  <a:pt x="533" y="91"/>
                  <a:pt x="639" y="182"/>
                  <a:pt x="693" y="246"/>
                </a:cubicBezTo>
                <a:cubicBezTo>
                  <a:pt x="726" y="287"/>
                  <a:pt x="812" y="420"/>
                  <a:pt x="847" y="507"/>
                </a:cubicBezTo>
                <a:cubicBezTo>
                  <a:pt x="882" y="594"/>
                  <a:pt x="899" y="676"/>
                  <a:pt x="903" y="766"/>
                </a:cubicBezTo>
                <a:cubicBezTo>
                  <a:pt x="907" y="856"/>
                  <a:pt x="900" y="960"/>
                  <a:pt x="874" y="1046"/>
                </a:cubicBezTo>
                <a:cubicBezTo>
                  <a:pt x="848" y="1132"/>
                  <a:pt x="792" y="1214"/>
                  <a:pt x="746" y="1280"/>
                </a:cubicBezTo>
                <a:cubicBezTo>
                  <a:pt x="700" y="1346"/>
                  <a:pt x="656" y="1391"/>
                  <a:pt x="599" y="1440"/>
                </a:cubicBezTo>
                <a:cubicBezTo>
                  <a:pt x="542" y="1489"/>
                  <a:pt x="469" y="1534"/>
                  <a:pt x="402" y="1574"/>
                </a:cubicBezTo>
                <a:cubicBezTo>
                  <a:pt x="335" y="1614"/>
                  <a:pt x="197" y="1681"/>
                  <a:pt x="197" y="1678"/>
                </a:cubicBezTo>
                <a:close/>
              </a:path>
            </a:pathLst>
          </a:custGeom>
          <a:solidFill>
            <a:srgbClr val="00B05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100794" tIns="50397" rIns="100794" bIns="50397" anchor="ctr"/>
          <a:lstStyle/>
          <a:p>
            <a:endParaRPr lang="en-US" dirty="0"/>
          </a:p>
        </p:txBody>
      </p:sp>
      <p:sp>
        <p:nvSpPr>
          <p:cNvPr id="58" name="Text Box 19"/>
          <p:cNvSpPr txBox="1">
            <a:spLocks noChangeAspect="1" noChangeArrowheads="1"/>
          </p:cNvSpPr>
          <p:nvPr/>
        </p:nvSpPr>
        <p:spPr bwMode="auto">
          <a:xfrm>
            <a:off x="1058108" y="6130693"/>
            <a:ext cx="906556" cy="409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794" tIns="50397" rIns="100794" bIns="50397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dirty="0">
                <a:solidFill>
                  <a:srgbClr val="0033CC"/>
                </a:solidFill>
                <a:latin typeface="Century Gothic" charset="0"/>
                <a:ea typeface="Osaka" charset="0"/>
                <a:cs typeface="Osaka" charset="0"/>
              </a:rPr>
              <a:t>2.1m</a:t>
            </a:r>
          </a:p>
        </p:txBody>
      </p:sp>
      <p:sp>
        <p:nvSpPr>
          <p:cNvPr id="59" name="Line 22"/>
          <p:cNvSpPr>
            <a:spLocks noChangeAspect="1" noChangeShapeType="1"/>
          </p:cNvSpPr>
          <p:nvPr/>
        </p:nvSpPr>
        <p:spPr bwMode="auto">
          <a:xfrm>
            <a:off x="1097527" y="6508778"/>
            <a:ext cx="826051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lIns="100794" tIns="50397" rIns="100794" bIns="50397" anchor="ctr"/>
          <a:lstStyle/>
          <a:p>
            <a:endParaRPr lang="en-US" dirty="0"/>
          </a:p>
        </p:txBody>
      </p:sp>
      <p:sp>
        <p:nvSpPr>
          <p:cNvPr id="60" name="Text Box 18"/>
          <p:cNvSpPr txBox="1">
            <a:spLocks noChangeAspect="1" noChangeArrowheads="1"/>
          </p:cNvSpPr>
          <p:nvPr/>
        </p:nvSpPr>
        <p:spPr bwMode="auto">
          <a:xfrm>
            <a:off x="2199313" y="6271791"/>
            <a:ext cx="598547" cy="409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794" tIns="50397" rIns="100794" bIns="50397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b="1" dirty="0">
                <a:solidFill>
                  <a:srgbClr val="0033CC"/>
                </a:solidFill>
                <a:latin typeface="Century Gothic" charset="0"/>
                <a:ea typeface="Osaka" charset="0"/>
                <a:cs typeface="Osaka" charset="0"/>
              </a:rPr>
              <a:t>DTT</a:t>
            </a:r>
          </a:p>
        </p:txBody>
      </p:sp>
      <p:pic>
        <p:nvPicPr>
          <p:cNvPr id="61" name="Immagine 61" descr="bandiera italiana.jpg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4964" y="6553602"/>
            <a:ext cx="381524" cy="255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" name="Freeform 12">
            <a:extLst>
              <a:ext uri="{FF2B5EF4-FFF2-40B4-BE49-F238E27FC236}">
                <a16:creationId xmlns:a16="http://schemas.microsoft.com/office/drawing/2014/main" id="{D5F56DCE-1D48-8644-A5C6-A8A892531EE3}"/>
              </a:ext>
            </a:extLst>
          </p:cNvPr>
          <p:cNvSpPr>
            <a:spLocks noChangeAspect="1"/>
          </p:cNvSpPr>
          <p:nvPr/>
        </p:nvSpPr>
        <p:spPr bwMode="auto">
          <a:xfrm>
            <a:off x="3747575" y="1908979"/>
            <a:ext cx="2179012" cy="4018251"/>
          </a:xfrm>
          <a:custGeom>
            <a:avLst/>
            <a:gdLst>
              <a:gd name="T0" fmla="*/ 2147483647 w 907"/>
              <a:gd name="T1" fmla="*/ 2147483647 h 1681"/>
              <a:gd name="T2" fmla="*/ 2147483647 w 907"/>
              <a:gd name="T3" fmla="*/ 2147483647 h 1681"/>
              <a:gd name="T4" fmla="*/ 2147483647 w 907"/>
              <a:gd name="T5" fmla="*/ 2147483647 h 1681"/>
              <a:gd name="T6" fmla="*/ 2147483647 w 907"/>
              <a:gd name="T7" fmla="*/ 2147483647 h 1681"/>
              <a:gd name="T8" fmla="*/ 2147483647 w 907"/>
              <a:gd name="T9" fmla="*/ 2147483647 h 1681"/>
              <a:gd name="T10" fmla="*/ 2147483647 w 907"/>
              <a:gd name="T11" fmla="*/ 2147483647 h 1681"/>
              <a:gd name="T12" fmla="*/ 2147483647 w 907"/>
              <a:gd name="T13" fmla="*/ 2147483647 h 1681"/>
              <a:gd name="T14" fmla="*/ 2147483647 w 907"/>
              <a:gd name="T15" fmla="*/ 2147483647 h 1681"/>
              <a:gd name="T16" fmla="*/ 2147483647 w 907"/>
              <a:gd name="T17" fmla="*/ 2147483647 h 1681"/>
              <a:gd name="T18" fmla="*/ 2147483647 w 907"/>
              <a:gd name="T19" fmla="*/ 2147483647 h 1681"/>
              <a:gd name="T20" fmla="*/ 2147483647 w 907"/>
              <a:gd name="T21" fmla="*/ 2147483647 h 1681"/>
              <a:gd name="T22" fmla="*/ 2147483647 w 907"/>
              <a:gd name="T23" fmla="*/ 2147483647 h 1681"/>
              <a:gd name="T24" fmla="*/ 2147483647 w 907"/>
              <a:gd name="T25" fmla="*/ 2147483647 h 1681"/>
              <a:gd name="T26" fmla="*/ 2147483647 w 907"/>
              <a:gd name="T27" fmla="*/ 2147483647 h 1681"/>
              <a:gd name="T28" fmla="*/ 2147483647 w 907"/>
              <a:gd name="T29" fmla="*/ 2147483647 h 1681"/>
              <a:gd name="T30" fmla="*/ 2147483647 w 907"/>
              <a:gd name="T31" fmla="*/ 2147483647 h 1681"/>
              <a:gd name="T32" fmla="*/ 2147483647 w 907"/>
              <a:gd name="T33" fmla="*/ 2147483647 h 1681"/>
              <a:gd name="T34" fmla="*/ 2147483647 w 907"/>
              <a:gd name="T35" fmla="*/ 2147483647 h 1681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907"/>
              <a:gd name="T55" fmla="*/ 0 h 1681"/>
              <a:gd name="T56" fmla="*/ 907 w 907"/>
              <a:gd name="T57" fmla="*/ 1681 h 1681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907" h="1681">
                <a:moveTo>
                  <a:pt x="197" y="1678"/>
                </a:moveTo>
                <a:cubicBezTo>
                  <a:pt x="197" y="1672"/>
                  <a:pt x="149" y="1564"/>
                  <a:pt x="125" y="1488"/>
                </a:cubicBezTo>
                <a:cubicBezTo>
                  <a:pt x="101" y="1412"/>
                  <a:pt x="72" y="1312"/>
                  <a:pt x="53" y="1224"/>
                </a:cubicBezTo>
                <a:cubicBezTo>
                  <a:pt x="34" y="1136"/>
                  <a:pt x="21" y="1029"/>
                  <a:pt x="13" y="960"/>
                </a:cubicBezTo>
                <a:cubicBezTo>
                  <a:pt x="5" y="891"/>
                  <a:pt x="7" y="882"/>
                  <a:pt x="5" y="808"/>
                </a:cubicBezTo>
                <a:cubicBezTo>
                  <a:pt x="3" y="734"/>
                  <a:pt x="0" y="609"/>
                  <a:pt x="7" y="518"/>
                </a:cubicBezTo>
                <a:cubicBezTo>
                  <a:pt x="14" y="427"/>
                  <a:pt x="27" y="336"/>
                  <a:pt x="45" y="264"/>
                </a:cubicBezTo>
                <a:cubicBezTo>
                  <a:pt x="63" y="192"/>
                  <a:pt x="95" y="115"/>
                  <a:pt x="117" y="83"/>
                </a:cubicBezTo>
                <a:cubicBezTo>
                  <a:pt x="161" y="13"/>
                  <a:pt x="232" y="0"/>
                  <a:pt x="290" y="3"/>
                </a:cubicBezTo>
                <a:cubicBezTo>
                  <a:pt x="343" y="8"/>
                  <a:pt x="388" y="27"/>
                  <a:pt x="458" y="59"/>
                </a:cubicBezTo>
                <a:cubicBezTo>
                  <a:pt x="533" y="91"/>
                  <a:pt x="639" y="182"/>
                  <a:pt x="693" y="246"/>
                </a:cubicBezTo>
                <a:cubicBezTo>
                  <a:pt x="726" y="287"/>
                  <a:pt x="812" y="420"/>
                  <a:pt x="847" y="507"/>
                </a:cubicBezTo>
                <a:cubicBezTo>
                  <a:pt x="882" y="594"/>
                  <a:pt x="899" y="676"/>
                  <a:pt x="903" y="766"/>
                </a:cubicBezTo>
                <a:cubicBezTo>
                  <a:pt x="907" y="856"/>
                  <a:pt x="900" y="960"/>
                  <a:pt x="874" y="1046"/>
                </a:cubicBezTo>
                <a:cubicBezTo>
                  <a:pt x="848" y="1132"/>
                  <a:pt x="792" y="1214"/>
                  <a:pt x="746" y="1280"/>
                </a:cubicBezTo>
                <a:cubicBezTo>
                  <a:pt x="700" y="1346"/>
                  <a:pt x="656" y="1391"/>
                  <a:pt x="599" y="1440"/>
                </a:cubicBezTo>
                <a:cubicBezTo>
                  <a:pt x="542" y="1489"/>
                  <a:pt x="469" y="1534"/>
                  <a:pt x="402" y="1574"/>
                </a:cubicBezTo>
                <a:cubicBezTo>
                  <a:pt x="335" y="1614"/>
                  <a:pt x="197" y="1681"/>
                  <a:pt x="197" y="1678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100794" tIns="50397" rIns="100794" bIns="50397" anchor="ctr"/>
          <a:lstStyle/>
          <a:p>
            <a:endParaRPr lang="en-US"/>
          </a:p>
        </p:txBody>
      </p:sp>
      <p:sp>
        <p:nvSpPr>
          <p:cNvPr id="63" name="Text Box 19">
            <a:extLst>
              <a:ext uri="{FF2B5EF4-FFF2-40B4-BE49-F238E27FC236}">
                <a16:creationId xmlns:a16="http://schemas.microsoft.com/office/drawing/2014/main" id="{495F606D-3922-8942-9502-D35B21ACE5F0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4059437" y="3991174"/>
            <a:ext cx="616816" cy="378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800000"/>
            </a:solidFill>
          </a:ln>
        </p:spPr>
        <p:txBody>
          <a:bodyPr wrap="square" lIns="100794" tIns="50397" rIns="100794" bIns="50397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sz="1800" dirty="0">
                <a:solidFill>
                  <a:srgbClr val="0033CC"/>
                </a:solidFill>
                <a:latin typeface="Century Gothic" charset="0"/>
                <a:ea typeface="Osaka" charset="0"/>
                <a:cs typeface="Osaka" charset="0"/>
              </a:rPr>
              <a:t>9 m</a:t>
            </a:r>
          </a:p>
        </p:txBody>
      </p:sp>
      <p:sp>
        <p:nvSpPr>
          <p:cNvPr id="64" name="Line 22">
            <a:extLst>
              <a:ext uri="{FF2B5EF4-FFF2-40B4-BE49-F238E27FC236}">
                <a16:creationId xmlns:a16="http://schemas.microsoft.com/office/drawing/2014/main" id="{40DCAE0A-43B2-0646-8B2D-DEBDD0FCF1EE}"/>
              </a:ext>
            </a:extLst>
          </p:cNvPr>
          <p:cNvSpPr>
            <a:spLocks noChangeAspect="1" noChangeShapeType="1"/>
          </p:cNvSpPr>
          <p:nvPr/>
        </p:nvSpPr>
        <p:spPr bwMode="auto">
          <a:xfrm>
            <a:off x="1042864" y="3810574"/>
            <a:ext cx="3633389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lIns="100794" tIns="50397" rIns="100794" bIns="50397" anchor="ctr"/>
          <a:lstStyle/>
          <a:p>
            <a:endParaRPr lang="en-US"/>
          </a:p>
        </p:txBody>
      </p:sp>
      <p:pic>
        <p:nvPicPr>
          <p:cNvPr id="65" name="Picture 32" descr="Flag_of_Europe.svg.png">
            <a:extLst>
              <a:ext uri="{FF2B5EF4-FFF2-40B4-BE49-F238E27FC236}">
                <a16:creationId xmlns:a16="http://schemas.microsoft.com/office/drawing/2014/main" id="{3B4AD74E-93E0-4240-BF53-F9E4FC70CD82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3954" y="4490665"/>
            <a:ext cx="452471" cy="302180"/>
          </a:xfrm>
          <a:prstGeom prst="rect">
            <a:avLst/>
          </a:prstGeom>
        </p:spPr>
      </p:pic>
      <p:sp>
        <p:nvSpPr>
          <p:cNvPr id="55" name="Text Box 18">
            <a:extLst>
              <a:ext uri="{FF2B5EF4-FFF2-40B4-BE49-F238E27FC236}">
                <a16:creationId xmlns:a16="http://schemas.microsoft.com/office/drawing/2014/main" id="{6626912D-3702-7649-8D43-93100690F1F5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4218252" y="3233657"/>
            <a:ext cx="886812" cy="378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794" tIns="50397" rIns="100794" bIns="50397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sz="1800" b="1" dirty="0">
                <a:solidFill>
                  <a:srgbClr val="0033CC"/>
                </a:solidFill>
                <a:latin typeface="Century Gothic" charset="0"/>
                <a:ea typeface="Osaka" charset="0"/>
                <a:cs typeface="Osaka" charset="0"/>
              </a:rPr>
              <a:t>DEMO</a:t>
            </a:r>
          </a:p>
        </p:txBody>
      </p:sp>
      <p:graphicFrame>
        <p:nvGraphicFramePr>
          <p:cNvPr id="3" name="Tabella 2">
            <a:extLst>
              <a:ext uri="{FF2B5EF4-FFF2-40B4-BE49-F238E27FC236}">
                <a16:creationId xmlns:a16="http://schemas.microsoft.com/office/drawing/2014/main" id="{CB8EBF41-7E5E-4949-88AA-E41E5EF049DC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5223329" y="1151440"/>
          <a:ext cx="3855466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2744">
                  <a:extLst>
                    <a:ext uri="{9D8B030D-6E8A-4147-A177-3AD203B41FA5}">
                      <a16:colId xmlns:a16="http://schemas.microsoft.com/office/drawing/2014/main" val="2132849967"/>
                    </a:ext>
                  </a:extLst>
                </a:gridCol>
                <a:gridCol w="1327467">
                  <a:extLst>
                    <a:ext uri="{9D8B030D-6E8A-4147-A177-3AD203B41FA5}">
                      <a16:colId xmlns:a16="http://schemas.microsoft.com/office/drawing/2014/main" val="1412612645"/>
                    </a:ext>
                  </a:extLst>
                </a:gridCol>
                <a:gridCol w="1405255">
                  <a:extLst>
                    <a:ext uri="{9D8B030D-6E8A-4147-A177-3AD203B41FA5}">
                      <a16:colId xmlns:a16="http://schemas.microsoft.com/office/drawing/2014/main" val="23816109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err="1"/>
                        <a:t>B</a:t>
                      </a:r>
                      <a:r>
                        <a:rPr lang="it-IT" baseline="-25000" dirty="0" err="1"/>
                        <a:t>toroidal</a:t>
                      </a:r>
                      <a:r>
                        <a:rPr lang="it-IT" dirty="0"/>
                        <a:t> (T)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err="1"/>
                        <a:t>I</a:t>
                      </a:r>
                      <a:r>
                        <a:rPr lang="it-IT" baseline="-25000" dirty="0" err="1"/>
                        <a:t>plasma</a:t>
                      </a:r>
                      <a:r>
                        <a:rPr lang="it-IT" dirty="0"/>
                        <a:t> (MA)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52038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JT-60SA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2.25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5.5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50035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ITER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5.3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15.0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96917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DEMO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5.2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17.9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06113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SST-1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5.5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0.22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56068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EAST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3.5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1.0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23161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KSTAR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3.5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2.0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84012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DTT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6.0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5.5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0670003"/>
                  </a:ext>
                </a:extLst>
              </a:tr>
            </a:tbl>
          </a:graphicData>
        </a:graphic>
      </p:graphicFrame>
      <p:sp>
        <p:nvSpPr>
          <p:cNvPr id="4" name="CasellaDiTesto 3">
            <a:extLst>
              <a:ext uri="{FF2B5EF4-FFF2-40B4-BE49-F238E27FC236}">
                <a16:creationId xmlns:a16="http://schemas.microsoft.com/office/drawing/2014/main" id="{D6EFF0EA-1C1F-DD45-BB27-0148948D385F}"/>
              </a:ext>
            </a:extLst>
          </p:cNvPr>
          <p:cNvSpPr txBox="1"/>
          <p:nvPr/>
        </p:nvSpPr>
        <p:spPr>
          <a:xfrm>
            <a:off x="5776878" y="4506311"/>
            <a:ext cx="1629613" cy="276999"/>
          </a:xfrm>
          <a:prstGeom prst="rect">
            <a:avLst/>
          </a:prstGeom>
        </p:spPr>
        <p:txBody>
          <a:bodyPr vert="horz" wrap="none" lIns="91440" tIns="0" rIns="91440" bIns="0" rtlCol="0">
            <a:spAutoFit/>
          </a:bodyPr>
          <a:lstStyle/>
          <a:p>
            <a:r>
              <a:rPr lang="it-IT" dirty="0" err="1"/>
              <a:t>Ampere’s</a:t>
            </a:r>
            <a:r>
              <a:rPr lang="it-IT" dirty="0"/>
              <a:t> law: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B952ECB5-03F9-F942-B33A-CCF49CE9CBC5}"/>
                  </a:ext>
                </a:extLst>
              </p:cNvPr>
              <p:cNvSpPr txBox="1"/>
              <p:nvPr/>
            </p:nvSpPr>
            <p:spPr>
              <a:xfrm>
                <a:off x="7406491" y="4369951"/>
                <a:ext cx="1248419" cy="565348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num>
                        <m:den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2 </m:t>
                              </m:r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B952ECB5-03F9-F942-B33A-CCF49CE9CB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06491" y="4369951"/>
                <a:ext cx="1248419" cy="565348"/>
              </a:xfrm>
              <a:prstGeom prst="rect">
                <a:avLst/>
              </a:prstGeom>
              <a:blipFill>
                <a:blip r:embed="rId16"/>
                <a:stretch>
                  <a:fillRect l="-3030" t="-8696" b="-1739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818735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179" y="303802"/>
            <a:ext cx="8625998" cy="400110"/>
          </a:xfrm>
        </p:spPr>
        <p:txBody>
          <a:bodyPr/>
          <a:lstStyle/>
          <a:p>
            <a:r>
              <a:rPr lang="en-US" dirty="0"/>
              <a:t>D-shaped superconducting tokamaks</a:t>
            </a:r>
          </a:p>
        </p:txBody>
      </p:sp>
      <p:sp>
        <p:nvSpPr>
          <p:cNvPr id="9" name="Line 7"/>
          <p:cNvSpPr>
            <a:spLocks noChangeAspect="1" noChangeShapeType="1"/>
          </p:cNvSpPr>
          <p:nvPr/>
        </p:nvSpPr>
        <p:spPr bwMode="auto">
          <a:xfrm>
            <a:off x="1052704" y="889026"/>
            <a:ext cx="0" cy="575725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" name="Freeform 12"/>
          <p:cNvSpPr>
            <a:spLocks noChangeAspect="1"/>
          </p:cNvSpPr>
          <p:nvPr/>
        </p:nvSpPr>
        <p:spPr bwMode="auto">
          <a:xfrm>
            <a:off x="2733795" y="2106696"/>
            <a:ext cx="1431868" cy="2873705"/>
          </a:xfrm>
          <a:custGeom>
            <a:avLst/>
            <a:gdLst>
              <a:gd name="T0" fmla="*/ 2147483647 w 907"/>
              <a:gd name="T1" fmla="*/ 2147483647 h 1681"/>
              <a:gd name="T2" fmla="*/ 2147483647 w 907"/>
              <a:gd name="T3" fmla="*/ 2147483647 h 1681"/>
              <a:gd name="T4" fmla="*/ 2147483647 w 907"/>
              <a:gd name="T5" fmla="*/ 2147483647 h 1681"/>
              <a:gd name="T6" fmla="*/ 2147483647 w 907"/>
              <a:gd name="T7" fmla="*/ 2147483647 h 1681"/>
              <a:gd name="T8" fmla="*/ 2147483647 w 907"/>
              <a:gd name="T9" fmla="*/ 2147483647 h 1681"/>
              <a:gd name="T10" fmla="*/ 2147483647 w 907"/>
              <a:gd name="T11" fmla="*/ 2147483647 h 1681"/>
              <a:gd name="T12" fmla="*/ 2147483647 w 907"/>
              <a:gd name="T13" fmla="*/ 2147483647 h 1681"/>
              <a:gd name="T14" fmla="*/ 2147483647 w 907"/>
              <a:gd name="T15" fmla="*/ 2147483647 h 1681"/>
              <a:gd name="T16" fmla="*/ 2147483647 w 907"/>
              <a:gd name="T17" fmla="*/ 2147483647 h 1681"/>
              <a:gd name="T18" fmla="*/ 2147483647 w 907"/>
              <a:gd name="T19" fmla="*/ 2147483647 h 1681"/>
              <a:gd name="T20" fmla="*/ 2147483647 w 907"/>
              <a:gd name="T21" fmla="*/ 2147483647 h 1681"/>
              <a:gd name="T22" fmla="*/ 2147483647 w 907"/>
              <a:gd name="T23" fmla="*/ 2147483647 h 1681"/>
              <a:gd name="T24" fmla="*/ 2147483647 w 907"/>
              <a:gd name="T25" fmla="*/ 2147483647 h 1681"/>
              <a:gd name="T26" fmla="*/ 2147483647 w 907"/>
              <a:gd name="T27" fmla="*/ 2147483647 h 1681"/>
              <a:gd name="T28" fmla="*/ 2147483647 w 907"/>
              <a:gd name="T29" fmla="*/ 2147483647 h 1681"/>
              <a:gd name="T30" fmla="*/ 2147483647 w 907"/>
              <a:gd name="T31" fmla="*/ 2147483647 h 1681"/>
              <a:gd name="T32" fmla="*/ 2147483647 w 907"/>
              <a:gd name="T33" fmla="*/ 2147483647 h 1681"/>
              <a:gd name="T34" fmla="*/ 2147483647 w 907"/>
              <a:gd name="T35" fmla="*/ 2147483647 h 1681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907"/>
              <a:gd name="T55" fmla="*/ 0 h 1681"/>
              <a:gd name="T56" fmla="*/ 907 w 907"/>
              <a:gd name="T57" fmla="*/ 1681 h 1681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907" h="1681">
                <a:moveTo>
                  <a:pt x="197" y="1678"/>
                </a:moveTo>
                <a:cubicBezTo>
                  <a:pt x="197" y="1672"/>
                  <a:pt x="149" y="1564"/>
                  <a:pt x="125" y="1488"/>
                </a:cubicBezTo>
                <a:cubicBezTo>
                  <a:pt x="101" y="1412"/>
                  <a:pt x="72" y="1312"/>
                  <a:pt x="53" y="1224"/>
                </a:cubicBezTo>
                <a:cubicBezTo>
                  <a:pt x="34" y="1136"/>
                  <a:pt x="21" y="1029"/>
                  <a:pt x="13" y="960"/>
                </a:cubicBezTo>
                <a:cubicBezTo>
                  <a:pt x="5" y="891"/>
                  <a:pt x="7" y="882"/>
                  <a:pt x="5" y="808"/>
                </a:cubicBezTo>
                <a:cubicBezTo>
                  <a:pt x="3" y="734"/>
                  <a:pt x="0" y="609"/>
                  <a:pt x="7" y="518"/>
                </a:cubicBezTo>
                <a:cubicBezTo>
                  <a:pt x="14" y="427"/>
                  <a:pt x="27" y="336"/>
                  <a:pt x="45" y="264"/>
                </a:cubicBezTo>
                <a:cubicBezTo>
                  <a:pt x="63" y="192"/>
                  <a:pt x="95" y="115"/>
                  <a:pt x="117" y="83"/>
                </a:cubicBezTo>
                <a:cubicBezTo>
                  <a:pt x="161" y="13"/>
                  <a:pt x="232" y="0"/>
                  <a:pt x="290" y="3"/>
                </a:cubicBezTo>
                <a:cubicBezTo>
                  <a:pt x="343" y="8"/>
                  <a:pt x="388" y="27"/>
                  <a:pt x="458" y="59"/>
                </a:cubicBezTo>
                <a:cubicBezTo>
                  <a:pt x="533" y="91"/>
                  <a:pt x="639" y="182"/>
                  <a:pt x="693" y="246"/>
                </a:cubicBezTo>
                <a:cubicBezTo>
                  <a:pt x="726" y="287"/>
                  <a:pt x="812" y="420"/>
                  <a:pt x="847" y="507"/>
                </a:cubicBezTo>
                <a:cubicBezTo>
                  <a:pt x="882" y="594"/>
                  <a:pt x="899" y="676"/>
                  <a:pt x="903" y="766"/>
                </a:cubicBezTo>
                <a:cubicBezTo>
                  <a:pt x="907" y="856"/>
                  <a:pt x="900" y="960"/>
                  <a:pt x="874" y="1046"/>
                </a:cubicBezTo>
                <a:cubicBezTo>
                  <a:pt x="848" y="1132"/>
                  <a:pt x="792" y="1214"/>
                  <a:pt x="746" y="1280"/>
                </a:cubicBezTo>
                <a:cubicBezTo>
                  <a:pt x="700" y="1346"/>
                  <a:pt x="656" y="1391"/>
                  <a:pt x="599" y="1440"/>
                </a:cubicBezTo>
                <a:cubicBezTo>
                  <a:pt x="542" y="1489"/>
                  <a:pt x="469" y="1534"/>
                  <a:pt x="402" y="1574"/>
                </a:cubicBezTo>
                <a:cubicBezTo>
                  <a:pt x="335" y="1614"/>
                  <a:pt x="197" y="1681"/>
                  <a:pt x="197" y="1678"/>
                </a:cubicBezTo>
                <a:close/>
              </a:path>
            </a:pathLst>
          </a:cu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Text Box 13"/>
          <p:cNvSpPr txBox="1">
            <a:spLocks noChangeAspect="1" noChangeArrowheads="1"/>
          </p:cNvSpPr>
          <p:nvPr/>
        </p:nvSpPr>
        <p:spPr bwMode="auto">
          <a:xfrm>
            <a:off x="1092718" y="3004318"/>
            <a:ext cx="78053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>
                <a:solidFill>
                  <a:srgbClr val="0033CC"/>
                </a:solidFill>
                <a:latin typeface="Century Gothic" charset="0"/>
                <a:ea typeface="Osaka" charset="0"/>
                <a:cs typeface="Osaka" charset="0"/>
              </a:rPr>
              <a:t>6.2m</a:t>
            </a:r>
          </a:p>
        </p:txBody>
      </p:sp>
      <p:sp>
        <p:nvSpPr>
          <p:cNvPr id="12" name="Line 14"/>
          <p:cNvSpPr>
            <a:spLocks noChangeAspect="1" noChangeShapeType="1"/>
          </p:cNvSpPr>
          <p:nvPr/>
        </p:nvSpPr>
        <p:spPr bwMode="auto">
          <a:xfrm>
            <a:off x="1082586" y="3396856"/>
            <a:ext cx="2374142" cy="16849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Text Box 15"/>
          <p:cNvSpPr txBox="1">
            <a:spLocks noChangeAspect="1" noChangeArrowheads="1"/>
          </p:cNvSpPr>
          <p:nvPr/>
        </p:nvSpPr>
        <p:spPr bwMode="auto">
          <a:xfrm>
            <a:off x="2111372" y="4783310"/>
            <a:ext cx="74732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b="1" dirty="0">
                <a:solidFill>
                  <a:srgbClr val="0033CC"/>
                </a:solidFill>
                <a:latin typeface="Century Gothic" charset="0"/>
                <a:ea typeface="Osaka" charset="0"/>
                <a:cs typeface="Osaka" charset="0"/>
              </a:rPr>
              <a:t>EAST</a:t>
            </a:r>
            <a:endParaRPr lang="en-US" altLang="ja-JP" dirty="0">
              <a:solidFill>
                <a:srgbClr val="0033CC"/>
              </a:solidFill>
              <a:latin typeface="Century Gothic" charset="0"/>
              <a:ea typeface="Osaka" charset="0"/>
              <a:cs typeface="Osaka" charset="0"/>
            </a:endParaRPr>
          </a:p>
        </p:txBody>
      </p:sp>
      <p:sp>
        <p:nvSpPr>
          <p:cNvPr id="14" name="Freeform 17"/>
          <p:cNvSpPr>
            <a:spLocks noChangeAspect="1"/>
          </p:cNvSpPr>
          <p:nvPr/>
        </p:nvSpPr>
        <p:spPr bwMode="auto">
          <a:xfrm>
            <a:off x="1690527" y="5326405"/>
            <a:ext cx="358842" cy="763054"/>
          </a:xfrm>
          <a:custGeom>
            <a:avLst/>
            <a:gdLst>
              <a:gd name="T0" fmla="*/ 2147483647 w 728"/>
              <a:gd name="T1" fmla="*/ 2147483647 h 1433"/>
              <a:gd name="T2" fmla="*/ 2147483647 w 728"/>
              <a:gd name="T3" fmla="*/ 2147483647 h 1433"/>
              <a:gd name="T4" fmla="*/ 0 w 728"/>
              <a:gd name="T5" fmla="*/ 2147483647 h 1433"/>
              <a:gd name="T6" fmla="*/ 2147483647 w 728"/>
              <a:gd name="T7" fmla="*/ 2147483647 h 1433"/>
              <a:gd name="T8" fmla="*/ 2147483647 w 728"/>
              <a:gd name="T9" fmla="*/ 2147483647 h 1433"/>
              <a:gd name="T10" fmla="*/ 2147483647 w 728"/>
              <a:gd name="T11" fmla="*/ 2147483647 h 1433"/>
              <a:gd name="T12" fmla="*/ 2147483647 w 728"/>
              <a:gd name="T13" fmla="*/ 2147483647 h 1433"/>
              <a:gd name="T14" fmla="*/ 2147483647 w 728"/>
              <a:gd name="T15" fmla="*/ 2147483647 h 1433"/>
              <a:gd name="T16" fmla="*/ 2147483647 w 728"/>
              <a:gd name="T17" fmla="*/ 2147483647 h 1433"/>
              <a:gd name="T18" fmla="*/ 2147483647 w 728"/>
              <a:gd name="T19" fmla="*/ 2147483647 h 1433"/>
              <a:gd name="T20" fmla="*/ 2147483647 w 728"/>
              <a:gd name="T21" fmla="*/ 2147483647 h 1433"/>
              <a:gd name="T22" fmla="*/ 2147483647 w 728"/>
              <a:gd name="T23" fmla="*/ 2147483647 h 1433"/>
              <a:gd name="T24" fmla="*/ 2147483647 w 728"/>
              <a:gd name="T25" fmla="*/ 2147483647 h 1433"/>
              <a:gd name="T26" fmla="*/ 2147483647 w 728"/>
              <a:gd name="T27" fmla="*/ 2147483647 h 1433"/>
              <a:gd name="T28" fmla="*/ 2147483647 w 728"/>
              <a:gd name="T29" fmla="*/ 2147483647 h 143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728"/>
              <a:gd name="T46" fmla="*/ 0 h 1433"/>
              <a:gd name="T47" fmla="*/ 728 w 728"/>
              <a:gd name="T48" fmla="*/ 1433 h 1433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728" h="1433">
                <a:moveTo>
                  <a:pt x="80" y="16"/>
                </a:moveTo>
                <a:cubicBezTo>
                  <a:pt x="52" y="30"/>
                  <a:pt x="33" y="185"/>
                  <a:pt x="20" y="272"/>
                </a:cubicBezTo>
                <a:lnTo>
                  <a:pt x="0" y="524"/>
                </a:lnTo>
                <a:lnTo>
                  <a:pt x="1" y="715"/>
                </a:lnTo>
                <a:lnTo>
                  <a:pt x="1" y="960"/>
                </a:lnTo>
                <a:lnTo>
                  <a:pt x="23" y="1195"/>
                </a:lnTo>
                <a:cubicBezTo>
                  <a:pt x="36" y="1272"/>
                  <a:pt x="56" y="1412"/>
                  <a:pt x="76" y="1424"/>
                </a:cubicBezTo>
                <a:cubicBezTo>
                  <a:pt x="99" y="1433"/>
                  <a:pt x="242" y="1383"/>
                  <a:pt x="321" y="1339"/>
                </a:cubicBezTo>
                <a:lnTo>
                  <a:pt x="551" y="1157"/>
                </a:lnTo>
                <a:cubicBezTo>
                  <a:pt x="551" y="1157"/>
                  <a:pt x="672" y="991"/>
                  <a:pt x="684" y="949"/>
                </a:cubicBezTo>
                <a:cubicBezTo>
                  <a:pt x="716" y="880"/>
                  <a:pt x="726" y="788"/>
                  <a:pt x="727" y="709"/>
                </a:cubicBezTo>
                <a:cubicBezTo>
                  <a:pt x="728" y="630"/>
                  <a:pt x="714" y="552"/>
                  <a:pt x="688" y="472"/>
                </a:cubicBezTo>
                <a:cubicBezTo>
                  <a:pt x="672" y="428"/>
                  <a:pt x="590" y="300"/>
                  <a:pt x="532" y="236"/>
                </a:cubicBezTo>
                <a:lnTo>
                  <a:pt x="337" y="91"/>
                </a:lnTo>
                <a:cubicBezTo>
                  <a:pt x="262" y="54"/>
                  <a:pt x="108" y="0"/>
                  <a:pt x="80" y="16"/>
                </a:cubicBezTo>
                <a:close/>
              </a:path>
            </a:pathLst>
          </a:custGeom>
          <a:solidFill>
            <a:schemeClr val="folHlink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Text Box 18"/>
          <p:cNvSpPr txBox="1">
            <a:spLocks noChangeAspect="1" noChangeArrowheads="1"/>
          </p:cNvSpPr>
          <p:nvPr/>
        </p:nvSpPr>
        <p:spPr bwMode="auto">
          <a:xfrm>
            <a:off x="2118709" y="5477586"/>
            <a:ext cx="92204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b="1" dirty="0">
                <a:solidFill>
                  <a:srgbClr val="0033CC"/>
                </a:solidFill>
                <a:latin typeface="Century Gothic" charset="0"/>
                <a:ea typeface="Osaka" charset="0"/>
                <a:cs typeface="Osaka" charset="0"/>
              </a:rPr>
              <a:t>KSTAR</a:t>
            </a:r>
            <a:endParaRPr lang="en-US" altLang="ja-JP" dirty="0">
              <a:solidFill>
                <a:srgbClr val="0033CC"/>
              </a:solidFill>
              <a:latin typeface="Century Gothic" charset="0"/>
              <a:ea typeface="Osaka" charset="0"/>
              <a:cs typeface="Osaka" charset="0"/>
            </a:endParaRPr>
          </a:p>
        </p:txBody>
      </p:sp>
      <p:sp>
        <p:nvSpPr>
          <p:cNvPr id="16" name="Text Box 19"/>
          <p:cNvSpPr txBox="1">
            <a:spLocks noChangeAspect="1" noChangeArrowheads="1"/>
          </p:cNvSpPr>
          <p:nvPr/>
        </p:nvSpPr>
        <p:spPr bwMode="auto">
          <a:xfrm>
            <a:off x="955623" y="5318365"/>
            <a:ext cx="99546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dirty="0">
                <a:solidFill>
                  <a:srgbClr val="0033CC"/>
                </a:solidFill>
                <a:latin typeface="Century Gothic" charset="0"/>
                <a:ea typeface="Osaka" charset="0"/>
                <a:cs typeface="Osaka" charset="0"/>
              </a:rPr>
              <a:t>1.8m</a:t>
            </a:r>
          </a:p>
        </p:txBody>
      </p:sp>
      <p:sp>
        <p:nvSpPr>
          <p:cNvPr id="17" name="Freeform 20"/>
          <p:cNvSpPr>
            <a:spLocks noChangeAspect="1"/>
          </p:cNvSpPr>
          <p:nvPr/>
        </p:nvSpPr>
        <p:spPr bwMode="auto">
          <a:xfrm>
            <a:off x="1737914" y="4717027"/>
            <a:ext cx="297576" cy="525037"/>
          </a:xfrm>
          <a:custGeom>
            <a:avLst/>
            <a:gdLst>
              <a:gd name="T0" fmla="*/ 2147483647 w 696"/>
              <a:gd name="T1" fmla="*/ 2147483647 h 1132"/>
              <a:gd name="T2" fmla="*/ 2147483647 w 696"/>
              <a:gd name="T3" fmla="*/ 2147483647 h 1132"/>
              <a:gd name="T4" fmla="*/ 2147483647 w 696"/>
              <a:gd name="T5" fmla="*/ 2147483647 h 1132"/>
              <a:gd name="T6" fmla="*/ 2147483647 w 696"/>
              <a:gd name="T7" fmla="*/ 2147483647 h 1132"/>
              <a:gd name="T8" fmla="*/ 2147483647 w 696"/>
              <a:gd name="T9" fmla="*/ 2147483647 h 1132"/>
              <a:gd name="T10" fmla="*/ 2147483647 w 696"/>
              <a:gd name="T11" fmla="*/ 2147483647 h 1132"/>
              <a:gd name="T12" fmla="*/ 2147483647 w 696"/>
              <a:gd name="T13" fmla="*/ 2147483647 h 1132"/>
              <a:gd name="T14" fmla="*/ 2147483647 w 696"/>
              <a:gd name="T15" fmla="*/ 2147483647 h 1132"/>
              <a:gd name="T16" fmla="*/ 2147483647 w 696"/>
              <a:gd name="T17" fmla="*/ 2147483647 h 1132"/>
              <a:gd name="T18" fmla="*/ 2147483647 w 696"/>
              <a:gd name="T19" fmla="*/ 2147483647 h 1132"/>
              <a:gd name="T20" fmla="*/ 2147483647 w 696"/>
              <a:gd name="T21" fmla="*/ 2147483647 h 1132"/>
              <a:gd name="T22" fmla="*/ 2147483647 w 696"/>
              <a:gd name="T23" fmla="*/ 2147483647 h 113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696"/>
              <a:gd name="T37" fmla="*/ 0 h 1132"/>
              <a:gd name="T38" fmla="*/ 696 w 696"/>
              <a:gd name="T39" fmla="*/ 1132 h 1132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696" h="1132">
                <a:moveTo>
                  <a:pt x="196" y="8"/>
                </a:moveTo>
                <a:cubicBezTo>
                  <a:pt x="168" y="22"/>
                  <a:pt x="85" y="177"/>
                  <a:pt x="53" y="268"/>
                </a:cubicBezTo>
                <a:cubicBezTo>
                  <a:pt x="11" y="360"/>
                  <a:pt x="8" y="437"/>
                  <a:pt x="4" y="556"/>
                </a:cubicBezTo>
                <a:cubicBezTo>
                  <a:pt x="0" y="664"/>
                  <a:pt x="11" y="727"/>
                  <a:pt x="32" y="808"/>
                </a:cubicBezTo>
                <a:lnTo>
                  <a:pt x="128" y="1044"/>
                </a:lnTo>
                <a:lnTo>
                  <a:pt x="201" y="1132"/>
                </a:lnTo>
                <a:cubicBezTo>
                  <a:pt x="254" y="1127"/>
                  <a:pt x="384" y="1056"/>
                  <a:pt x="448" y="1012"/>
                </a:cubicBezTo>
                <a:cubicBezTo>
                  <a:pt x="517" y="961"/>
                  <a:pt x="636" y="796"/>
                  <a:pt x="636" y="796"/>
                </a:cubicBezTo>
                <a:cubicBezTo>
                  <a:pt x="636" y="796"/>
                  <a:pt x="696" y="644"/>
                  <a:pt x="692" y="556"/>
                </a:cubicBezTo>
                <a:cubicBezTo>
                  <a:pt x="685" y="473"/>
                  <a:pt x="659" y="380"/>
                  <a:pt x="628" y="324"/>
                </a:cubicBezTo>
                <a:cubicBezTo>
                  <a:pt x="592" y="264"/>
                  <a:pt x="520" y="180"/>
                  <a:pt x="446" y="124"/>
                </a:cubicBezTo>
                <a:cubicBezTo>
                  <a:pt x="373" y="68"/>
                  <a:pt x="208" y="0"/>
                  <a:pt x="196" y="8"/>
                </a:cubicBezTo>
                <a:close/>
              </a:path>
            </a:pathLst>
          </a:custGeom>
          <a:solidFill>
            <a:srgbClr val="07D5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Line 21"/>
          <p:cNvSpPr>
            <a:spLocks noChangeAspect="1" noChangeShapeType="1"/>
          </p:cNvSpPr>
          <p:nvPr/>
        </p:nvSpPr>
        <p:spPr bwMode="auto">
          <a:xfrm>
            <a:off x="1132436" y="4996815"/>
            <a:ext cx="709796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9" name="Line 22"/>
          <p:cNvSpPr>
            <a:spLocks noChangeAspect="1" noChangeShapeType="1"/>
          </p:cNvSpPr>
          <p:nvPr/>
        </p:nvSpPr>
        <p:spPr bwMode="auto">
          <a:xfrm>
            <a:off x="1112535" y="5714934"/>
            <a:ext cx="754786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0" name="Freeform 23"/>
          <p:cNvSpPr>
            <a:spLocks noChangeAspect="1"/>
          </p:cNvSpPr>
          <p:nvPr/>
        </p:nvSpPr>
        <p:spPr bwMode="auto">
          <a:xfrm>
            <a:off x="1629261" y="4180223"/>
            <a:ext cx="126032" cy="271270"/>
          </a:xfrm>
          <a:custGeom>
            <a:avLst/>
            <a:gdLst>
              <a:gd name="T0" fmla="*/ 2147483647 w 728"/>
              <a:gd name="T1" fmla="*/ 2147483647 h 1433"/>
              <a:gd name="T2" fmla="*/ 2147483647 w 728"/>
              <a:gd name="T3" fmla="*/ 2147483647 h 1433"/>
              <a:gd name="T4" fmla="*/ 0 w 728"/>
              <a:gd name="T5" fmla="*/ 2147483647 h 1433"/>
              <a:gd name="T6" fmla="*/ 2147483647 w 728"/>
              <a:gd name="T7" fmla="*/ 2147483647 h 1433"/>
              <a:gd name="T8" fmla="*/ 2147483647 w 728"/>
              <a:gd name="T9" fmla="*/ 2147483647 h 1433"/>
              <a:gd name="T10" fmla="*/ 2147483647 w 728"/>
              <a:gd name="T11" fmla="*/ 2147483647 h 1433"/>
              <a:gd name="T12" fmla="*/ 2147483647 w 728"/>
              <a:gd name="T13" fmla="*/ 2147483647 h 1433"/>
              <a:gd name="T14" fmla="*/ 2147483647 w 728"/>
              <a:gd name="T15" fmla="*/ 2147483647 h 1433"/>
              <a:gd name="T16" fmla="*/ 2147483647 w 728"/>
              <a:gd name="T17" fmla="*/ 2147483647 h 1433"/>
              <a:gd name="T18" fmla="*/ 2147483647 w 728"/>
              <a:gd name="T19" fmla="*/ 2147483647 h 1433"/>
              <a:gd name="T20" fmla="*/ 2147483647 w 728"/>
              <a:gd name="T21" fmla="*/ 2147483647 h 1433"/>
              <a:gd name="T22" fmla="*/ 2147483647 w 728"/>
              <a:gd name="T23" fmla="*/ 2147483647 h 1433"/>
              <a:gd name="T24" fmla="*/ 2147483647 w 728"/>
              <a:gd name="T25" fmla="*/ 2147483647 h 1433"/>
              <a:gd name="T26" fmla="*/ 2147483647 w 728"/>
              <a:gd name="T27" fmla="*/ 2147483647 h 1433"/>
              <a:gd name="T28" fmla="*/ 2147483647 w 728"/>
              <a:gd name="T29" fmla="*/ 2147483647 h 143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728"/>
              <a:gd name="T46" fmla="*/ 0 h 1433"/>
              <a:gd name="T47" fmla="*/ 728 w 728"/>
              <a:gd name="T48" fmla="*/ 1433 h 1433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728" h="1433">
                <a:moveTo>
                  <a:pt x="80" y="16"/>
                </a:moveTo>
                <a:cubicBezTo>
                  <a:pt x="52" y="30"/>
                  <a:pt x="33" y="185"/>
                  <a:pt x="20" y="272"/>
                </a:cubicBezTo>
                <a:lnTo>
                  <a:pt x="0" y="524"/>
                </a:lnTo>
                <a:lnTo>
                  <a:pt x="1" y="715"/>
                </a:lnTo>
                <a:lnTo>
                  <a:pt x="1" y="960"/>
                </a:lnTo>
                <a:lnTo>
                  <a:pt x="23" y="1195"/>
                </a:lnTo>
                <a:cubicBezTo>
                  <a:pt x="36" y="1272"/>
                  <a:pt x="56" y="1412"/>
                  <a:pt x="76" y="1424"/>
                </a:cubicBezTo>
                <a:cubicBezTo>
                  <a:pt x="99" y="1433"/>
                  <a:pt x="242" y="1383"/>
                  <a:pt x="321" y="1339"/>
                </a:cubicBezTo>
                <a:lnTo>
                  <a:pt x="551" y="1157"/>
                </a:lnTo>
                <a:cubicBezTo>
                  <a:pt x="551" y="1157"/>
                  <a:pt x="672" y="991"/>
                  <a:pt x="684" y="949"/>
                </a:cubicBezTo>
                <a:cubicBezTo>
                  <a:pt x="716" y="880"/>
                  <a:pt x="726" y="788"/>
                  <a:pt x="727" y="709"/>
                </a:cubicBezTo>
                <a:cubicBezTo>
                  <a:pt x="728" y="630"/>
                  <a:pt x="714" y="552"/>
                  <a:pt x="688" y="472"/>
                </a:cubicBezTo>
                <a:cubicBezTo>
                  <a:pt x="672" y="428"/>
                  <a:pt x="590" y="300"/>
                  <a:pt x="532" y="236"/>
                </a:cubicBezTo>
                <a:lnTo>
                  <a:pt x="337" y="91"/>
                </a:lnTo>
                <a:cubicBezTo>
                  <a:pt x="262" y="54"/>
                  <a:pt x="108" y="0"/>
                  <a:pt x="80" y="16"/>
                </a:cubicBezTo>
                <a:close/>
              </a:path>
            </a:pathLst>
          </a:custGeom>
          <a:solidFill>
            <a:srgbClr val="CCFF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" name="Line 24"/>
          <p:cNvSpPr>
            <a:spLocks noChangeAspect="1" noChangeShapeType="1"/>
          </p:cNvSpPr>
          <p:nvPr/>
        </p:nvSpPr>
        <p:spPr bwMode="auto">
          <a:xfrm>
            <a:off x="1092570" y="4311483"/>
            <a:ext cx="60022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2" name="Text Box 25"/>
          <p:cNvSpPr txBox="1">
            <a:spLocks noChangeAspect="1" noChangeArrowheads="1"/>
          </p:cNvSpPr>
          <p:nvPr/>
        </p:nvSpPr>
        <p:spPr bwMode="auto">
          <a:xfrm>
            <a:off x="1014617" y="3833698"/>
            <a:ext cx="91649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>
                <a:solidFill>
                  <a:srgbClr val="0033CC"/>
                </a:solidFill>
                <a:latin typeface="Century Gothic" charset="0"/>
                <a:ea typeface="Osaka" charset="0"/>
                <a:cs typeface="Osaka" charset="0"/>
              </a:rPr>
              <a:t>1.1m</a:t>
            </a:r>
          </a:p>
        </p:txBody>
      </p:sp>
      <p:sp>
        <p:nvSpPr>
          <p:cNvPr id="23" name="Text Box 26"/>
          <p:cNvSpPr txBox="1">
            <a:spLocks noChangeAspect="1" noChangeArrowheads="1"/>
          </p:cNvSpPr>
          <p:nvPr/>
        </p:nvSpPr>
        <p:spPr bwMode="auto">
          <a:xfrm>
            <a:off x="1814951" y="4096348"/>
            <a:ext cx="80983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b="1" dirty="0">
                <a:solidFill>
                  <a:srgbClr val="0033CC"/>
                </a:solidFill>
                <a:latin typeface="Century Gothic" charset="0"/>
                <a:ea typeface="Osaka" charset="0"/>
                <a:cs typeface="Osaka" charset="0"/>
              </a:rPr>
              <a:t>SST-1</a:t>
            </a:r>
            <a:endParaRPr lang="en-US" altLang="ja-JP" dirty="0">
              <a:solidFill>
                <a:srgbClr val="0033CC"/>
              </a:solidFill>
              <a:latin typeface="Century Gothic" charset="0"/>
              <a:ea typeface="Osaka" charset="0"/>
              <a:cs typeface="Osaka" charset="0"/>
            </a:endParaRPr>
          </a:p>
        </p:txBody>
      </p:sp>
      <p:pic>
        <p:nvPicPr>
          <p:cNvPr id="24" name="Picture 28" descr="mcn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2355" y="3453957"/>
            <a:ext cx="308079" cy="213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29" descr="mkr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8181" y="3443456"/>
            <a:ext cx="311580" cy="213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30" descr="mjp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17373" y="3457457"/>
            <a:ext cx="306329" cy="220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31" descr="eu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07544" y="3464458"/>
            <a:ext cx="313330" cy="215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32" descr="us50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029" y="3460958"/>
            <a:ext cx="302828" cy="206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33" descr="ru100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0202" y="3464458"/>
            <a:ext cx="304578" cy="204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34" descr="in50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21009" y="3448707"/>
            <a:ext cx="294076" cy="201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35" descr="mcn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73269" y="5000548"/>
            <a:ext cx="365842" cy="267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36" descr="mkr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03523" y="5737686"/>
            <a:ext cx="385099" cy="280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3" name="Group 42"/>
          <p:cNvGrpSpPr>
            <a:grpSpLocks/>
          </p:cNvGrpSpPr>
          <p:nvPr/>
        </p:nvGrpSpPr>
        <p:grpSpPr bwMode="auto">
          <a:xfrm>
            <a:off x="1042864" y="979617"/>
            <a:ext cx="4250097" cy="2107151"/>
            <a:chOff x="283" y="1110"/>
            <a:chExt cx="2428" cy="1204"/>
          </a:xfrm>
        </p:grpSpPr>
        <p:sp>
          <p:nvSpPr>
            <p:cNvPr id="37" name="Text Box 8"/>
            <p:cNvSpPr txBox="1">
              <a:spLocks noChangeAspect="1" noChangeArrowheads="1"/>
            </p:cNvSpPr>
            <p:nvPr/>
          </p:nvSpPr>
          <p:spPr bwMode="auto">
            <a:xfrm>
              <a:off x="625" y="1110"/>
              <a:ext cx="2086" cy="2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Georgia" charset="0"/>
                  <a:ea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Georgia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Georgia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Georgia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Georgia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Georgia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Georgia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Georgia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Georgia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altLang="ja-JP" b="1" dirty="0">
                  <a:solidFill>
                    <a:srgbClr val="0033CC"/>
                  </a:solidFill>
                  <a:latin typeface="Century Gothic" charset="0"/>
                  <a:ea typeface="Osaka" charset="0"/>
                  <a:cs typeface="Osaka" charset="0"/>
                </a:rPr>
                <a:t>JT-60SA</a:t>
              </a:r>
              <a:endParaRPr lang="en-US" altLang="ja-JP" dirty="0">
                <a:solidFill>
                  <a:srgbClr val="0033CC"/>
                </a:solidFill>
                <a:latin typeface="Century Gothic" charset="0"/>
                <a:ea typeface="Osaka" charset="0"/>
                <a:cs typeface="Osaka" charset="0"/>
              </a:endParaRPr>
            </a:p>
          </p:txBody>
        </p:sp>
        <p:sp>
          <p:nvSpPr>
            <p:cNvPr id="38" name="Freeform 9"/>
            <p:cNvSpPr>
              <a:spLocks noChangeAspect="1"/>
            </p:cNvSpPr>
            <p:nvPr/>
          </p:nvSpPr>
          <p:spPr bwMode="auto">
            <a:xfrm>
              <a:off x="781" y="1293"/>
              <a:ext cx="462" cy="1021"/>
            </a:xfrm>
            <a:custGeom>
              <a:avLst/>
              <a:gdLst>
                <a:gd name="T0" fmla="*/ 1 w 840"/>
                <a:gd name="T1" fmla="*/ 1 h 1712"/>
                <a:gd name="T2" fmla="*/ 1 w 840"/>
                <a:gd name="T3" fmla="*/ 1 h 1712"/>
                <a:gd name="T4" fmla="*/ 1 w 840"/>
                <a:gd name="T5" fmla="*/ 1 h 1712"/>
                <a:gd name="T6" fmla="*/ 1 w 840"/>
                <a:gd name="T7" fmla="*/ 1 h 1712"/>
                <a:gd name="T8" fmla="*/ 1 w 840"/>
                <a:gd name="T9" fmla="*/ 1 h 1712"/>
                <a:gd name="T10" fmla="*/ 1 w 840"/>
                <a:gd name="T11" fmla="*/ 1 h 1712"/>
                <a:gd name="T12" fmla="*/ 1 w 840"/>
                <a:gd name="T13" fmla="*/ 1 h 1712"/>
                <a:gd name="T14" fmla="*/ 1 w 840"/>
                <a:gd name="T15" fmla="*/ 1 h 1712"/>
                <a:gd name="T16" fmla="*/ 1 w 840"/>
                <a:gd name="T17" fmla="*/ 1 h 1712"/>
                <a:gd name="T18" fmla="*/ 1 w 840"/>
                <a:gd name="T19" fmla="*/ 1 h 1712"/>
                <a:gd name="T20" fmla="*/ 1 w 840"/>
                <a:gd name="T21" fmla="*/ 1 h 1712"/>
                <a:gd name="T22" fmla="*/ 1 w 840"/>
                <a:gd name="T23" fmla="*/ 1 h 1712"/>
                <a:gd name="T24" fmla="*/ 1 w 840"/>
                <a:gd name="T25" fmla="*/ 1 h 1712"/>
                <a:gd name="T26" fmla="*/ 1 w 840"/>
                <a:gd name="T27" fmla="*/ 1 h 1712"/>
                <a:gd name="T28" fmla="*/ 1 w 840"/>
                <a:gd name="T29" fmla="*/ 1 h 171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840"/>
                <a:gd name="T46" fmla="*/ 0 h 1712"/>
                <a:gd name="T47" fmla="*/ 840 w 840"/>
                <a:gd name="T48" fmla="*/ 1712 h 1712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840" h="1712">
                  <a:moveTo>
                    <a:pt x="124" y="16"/>
                  </a:moveTo>
                  <a:cubicBezTo>
                    <a:pt x="102" y="30"/>
                    <a:pt x="48" y="231"/>
                    <a:pt x="28" y="332"/>
                  </a:cubicBezTo>
                  <a:cubicBezTo>
                    <a:pt x="8" y="433"/>
                    <a:pt x="8" y="531"/>
                    <a:pt x="4" y="620"/>
                  </a:cubicBezTo>
                  <a:cubicBezTo>
                    <a:pt x="0" y="709"/>
                    <a:pt x="3" y="767"/>
                    <a:pt x="4" y="864"/>
                  </a:cubicBezTo>
                  <a:cubicBezTo>
                    <a:pt x="5" y="961"/>
                    <a:pt x="5" y="1102"/>
                    <a:pt x="12" y="1204"/>
                  </a:cubicBezTo>
                  <a:cubicBezTo>
                    <a:pt x="19" y="1306"/>
                    <a:pt x="30" y="1394"/>
                    <a:pt x="44" y="1476"/>
                  </a:cubicBezTo>
                  <a:cubicBezTo>
                    <a:pt x="60" y="1544"/>
                    <a:pt x="124" y="1704"/>
                    <a:pt x="124" y="1704"/>
                  </a:cubicBezTo>
                  <a:cubicBezTo>
                    <a:pt x="132" y="1712"/>
                    <a:pt x="270" y="1639"/>
                    <a:pt x="344" y="1592"/>
                  </a:cubicBezTo>
                  <a:cubicBezTo>
                    <a:pt x="418" y="1545"/>
                    <a:pt x="505" y="1483"/>
                    <a:pt x="568" y="1420"/>
                  </a:cubicBezTo>
                  <a:cubicBezTo>
                    <a:pt x="631" y="1357"/>
                    <a:pt x="683" y="1305"/>
                    <a:pt x="728" y="1212"/>
                  </a:cubicBezTo>
                  <a:cubicBezTo>
                    <a:pt x="773" y="1119"/>
                    <a:pt x="840" y="964"/>
                    <a:pt x="836" y="860"/>
                  </a:cubicBezTo>
                  <a:cubicBezTo>
                    <a:pt x="836" y="756"/>
                    <a:pt x="813" y="682"/>
                    <a:pt x="776" y="596"/>
                  </a:cubicBezTo>
                  <a:cubicBezTo>
                    <a:pt x="739" y="510"/>
                    <a:pt x="679" y="419"/>
                    <a:pt x="616" y="344"/>
                  </a:cubicBezTo>
                  <a:cubicBezTo>
                    <a:pt x="553" y="269"/>
                    <a:pt x="478" y="203"/>
                    <a:pt x="396" y="148"/>
                  </a:cubicBezTo>
                  <a:cubicBezTo>
                    <a:pt x="314" y="93"/>
                    <a:pt x="144" y="0"/>
                    <a:pt x="124" y="16"/>
                  </a:cubicBezTo>
                  <a:close/>
                </a:path>
              </a:pathLst>
            </a:custGeom>
            <a:solidFill>
              <a:srgbClr val="FF8FCA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" name="Line 10"/>
            <p:cNvSpPr>
              <a:spLocks noChangeAspect="1" noChangeShapeType="1"/>
            </p:cNvSpPr>
            <p:nvPr/>
          </p:nvSpPr>
          <p:spPr bwMode="auto">
            <a:xfrm>
              <a:off x="311" y="1808"/>
              <a:ext cx="70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" name="Text Box 11"/>
            <p:cNvSpPr txBox="1">
              <a:spLocks noChangeAspect="1" noChangeArrowheads="1"/>
            </p:cNvSpPr>
            <p:nvPr/>
          </p:nvSpPr>
          <p:spPr bwMode="auto">
            <a:xfrm>
              <a:off x="283" y="1582"/>
              <a:ext cx="553" cy="2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Georgia" charset="0"/>
                  <a:ea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Georgia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Georgia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Georgia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Georgia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Georgia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Georgia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Georgia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Georgia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altLang="ja-JP">
                  <a:solidFill>
                    <a:srgbClr val="0033CC"/>
                  </a:solidFill>
                  <a:latin typeface="Century Gothic" charset="0"/>
                  <a:ea typeface="Osaka" charset="0"/>
                  <a:cs typeface="Osaka" charset="0"/>
                </a:rPr>
                <a:t>3.1m</a:t>
              </a:r>
            </a:p>
          </p:txBody>
        </p:sp>
        <p:pic>
          <p:nvPicPr>
            <p:cNvPr id="41" name="Picture 37" descr="mjp"/>
            <p:cNvPicPr>
              <a:picLocks noChangeAspect="1" noChangeArrowheads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6" y="1821"/>
              <a:ext cx="218" cy="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" name="Picture 38" descr="eu"/>
            <p:cNvPicPr>
              <a:picLocks noChangeAspect="1" noChangeArrowheads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2" y="1824"/>
              <a:ext cx="220" cy="1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4" name="Picture 39" descr="in50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9466" y="4334234"/>
            <a:ext cx="362341" cy="262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Text Box 16"/>
          <p:cNvSpPr txBox="1">
            <a:spLocks noChangeAspect="1" noChangeArrowheads="1"/>
          </p:cNvSpPr>
          <p:nvPr/>
        </p:nvSpPr>
        <p:spPr bwMode="auto">
          <a:xfrm>
            <a:off x="1036166" y="4613250"/>
            <a:ext cx="78053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dirty="0">
                <a:solidFill>
                  <a:srgbClr val="0033CC"/>
                </a:solidFill>
                <a:latin typeface="Century Gothic" charset="0"/>
                <a:ea typeface="Osaka" charset="0"/>
                <a:cs typeface="Osaka" charset="0"/>
              </a:rPr>
              <a:t>1.7m</a:t>
            </a:r>
          </a:p>
        </p:txBody>
      </p:sp>
      <p:sp>
        <p:nvSpPr>
          <p:cNvPr id="36" name="Text Box 27"/>
          <p:cNvSpPr txBox="1">
            <a:spLocks noChangeAspect="1" noChangeArrowheads="1"/>
          </p:cNvSpPr>
          <p:nvPr/>
        </p:nvSpPr>
        <p:spPr bwMode="auto">
          <a:xfrm>
            <a:off x="2908263" y="1689085"/>
            <a:ext cx="353598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b="1" dirty="0">
                <a:solidFill>
                  <a:srgbClr val="0033CC"/>
                </a:solidFill>
                <a:latin typeface="Century Gothic" charset="0"/>
                <a:ea typeface="Osaka" charset="0"/>
                <a:cs typeface="Osaka" charset="0"/>
              </a:rPr>
              <a:t>ITER</a:t>
            </a:r>
            <a:endParaRPr lang="en-US" altLang="ja-JP" dirty="0">
              <a:solidFill>
                <a:srgbClr val="0033CC"/>
              </a:solidFill>
              <a:latin typeface="Century Gothic" charset="0"/>
              <a:ea typeface="Osaka" charset="0"/>
              <a:cs typeface="Osaka" charset="0"/>
            </a:endParaRPr>
          </a:p>
        </p:txBody>
      </p:sp>
      <p:sp>
        <p:nvSpPr>
          <p:cNvPr id="56" name="Freeform 12"/>
          <p:cNvSpPr>
            <a:spLocks noChangeAspect="1"/>
          </p:cNvSpPr>
          <p:nvPr/>
        </p:nvSpPr>
        <p:spPr bwMode="auto">
          <a:xfrm>
            <a:off x="1770281" y="6089459"/>
            <a:ext cx="427026" cy="787466"/>
          </a:xfrm>
          <a:custGeom>
            <a:avLst/>
            <a:gdLst>
              <a:gd name="T0" fmla="*/ 2147483647 w 907"/>
              <a:gd name="T1" fmla="*/ 2147483647 h 1681"/>
              <a:gd name="T2" fmla="*/ 2147483647 w 907"/>
              <a:gd name="T3" fmla="*/ 2147483647 h 1681"/>
              <a:gd name="T4" fmla="*/ 2147483647 w 907"/>
              <a:gd name="T5" fmla="*/ 2147483647 h 1681"/>
              <a:gd name="T6" fmla="*/ 2147483647 w 907"/>
              <a:gd name="T7" fmla="*/ 2147483647 h 1681"/>
              <a:gd name="T8" fmla="*/ 2147483647 w 907"/>
              <a:gd name="T9" fmla="*/ 2147483647 h 1681"/>
              <a:gd name="T10" fmla="*/ 2147483647 w 907"/>
              <a:gd name="T11" fmla="*/ 2147483647 h 1681"/>
              <a:gd name="T12" fmla="*/ 2147483647 w 907"/>
              <a:gd name="T13" fmla="*/ 2147483647 h 1681"/>
              <a:gd name="T14" fmla="*/ 2147483647 w 907"/>
              <a:gd name="T15" fmla="*/ 2147483647 h 1681"/>
              <a:gd name="T16" fmla="*/ 2147483647 w 907"/>
              <a:gd name="T17" fmla="*/ 2147483647 h 1681"/>
              <a:gd name="T18" fmla="*/ 2147483647 w 907"/>
              <a:gd name="T19" fmla="*/ 2147483647 h 1681"/>
              <a:gd name="T20" fmla="*/ 2147483647 w 907"/>
              <a:gd name="T21" fmla="*/ 2147483647 h 1681"/>
              <a:gd name="T22" fmla="*/ 2147483647 w 907"/>
              <a:gd name="T23" fmla="*/ 2147483647 h 1681"/>
              <a:gd name="T24" fmla="*/ 2147483647 w 907"/>
              <a:gd name="T25" fmla="*/ 2147483647 h 1681"/>
              <a:gd name="T26" fmla="*/ 2147483647 w 907"/>
              <a:gd name="T27" fmla="*/ 2147483647 h 1681"/>
              <a:gd name="T28" fmla="*/ 2147483647 w 907"/>
              <a:gd name="T29" fmla="*/ 2147483647 h 1681"/>
              <a:gd name="T30" fmla="*/ 2147483647 w 907"/>
              <a:gd name="T31" fmla="*/ 2147483647 h 1681"/>
              <a:gd name="T32" fmla="*/ 2147483647 w 907"/>
              <a:gd name="T33" fmla="*/ 2147483647 h 1681"/>
              <a:gd name="T34" fmla="*/ 2147483647 w 907"/>
              <a:gd name="T35" fmla="*/ 2147483647 h 1681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907"/>
              <a:gd name="T55" fmla="*/ 0 h 1681"/>
              <a:gd name="T56" fmla="*/ 907 w 907"/>
              <a:gd name="T57" fmla="*/ 1681 h 1681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907" h="1681">
                <a:moveTo>
                  <a:pt x="197" y="1678"/>
                </a:moveTo>
                <a:cubicBezTo>
                  <a:pt x="197" y="1672"/>
                  <a:pt x="149" y="1564"/>
                  <a:pt x="125" y="1488"/>
                </a:cubicBezTo>
                <a:cubicBezTo>
                  <a:pt x="101" y="1412"/>
                  <a:pt x="72" y="1312"/>
                  <a:pt x="53" y="1224"/>
                </a:cubicBezTo>
                <a:cubicBezTo>
                  <a:pt x="34" y="1136"/>
                  <a:pt x="21" y="1029"/>
                  <a:pt x="13" y="960"/>
                </a:cubicBezTo>
                <a:cubicBezTo>
                  <a:pt x="5" y="891"/>
                  <a:pt x="7" y="882"/>
                  <a:pt x="5" y="808"/>
                </a:cubicBezTo>
                <a:cubicBezTo>
                  <a:pt x="3" y="734"/>
                  <a:pt x="0" y="609"/>
                  <a:pt x="7" y="518"/>
                </a:cubicBezTo>
                <a:cubicBezTo>
                  <a:pt x="14" y="427"/>
                  <a:pt x="27" y="336"/>
                  <a:pt x="45" y="264"/>
                </a:cubicBezTo>
                <a:cubicBezTo>
                  <a:pt x="63" y="192"/>
                  <a:pt x="95" y="115"/>
                  <a:pt x="117" y="83"/>
                </a:cubicBezTo>
                <a:cubicBezTo>
                  <a:pt x="161" y="13"/>
                  <a:pt x="232" y="0"/>
                  <a:pt x="290" y="3"/>
                </a:cubicBezTo>
                <a:cubicBezTo>
                  <a:pt x="343" y="8"/>
                  <a:pt x="388" y="27"/>
                  <a:pt x="458" y="59"/>
                </a:cubicBezTo>
                <a:cubicBezTo>
                  <a:pt x="533" y="91"/>
                  <a:pt x="639" y="182"/>
                  <a:pt x="693" y="246"/>
                </a:cubicBezTo>
                <a:cubicBezTo>
                  <a:pt x="726" y="287"/>
                  <a:pt x="812" y="420"/>
                  <a:pt x="847" y="507"/>
                </a:cubicBezTo>
                <a:cubicBezTo>
                  <a:pt x="882" y="594"/>
                  <a:pt x="899" y="676"/>
                  <a:pt x="903" y="766"/>
                </a:cubicBezTo>
                <a:cubicBezTo>
                  <a:pt x="907" y="856"/>
                  <a:pt x="900" y="960"/>
                  <a:pt x="874" y="1046"/>
                </a:cubicBezTo>
                <a:cubicBezTo>
                  <a:pt x="848" y="1132"/>
                  <a:pt x="792" y="1214"/>
                  <a:pt x="746" y="1280"/>
                </a:cubicBezTo>
                <a:cubicBezTo>
                  <a:pt x="700" y="1346"/>
                  <a:pt x="656" y="1391"/>
                  <a:pt x="599" y="1440"/>
                </a:cubicBezTo>
                <a:cubicBezTo>
                  <a:pt x="542" y="1489"/>
                  <a:pt x="469" y="1534"/>
                  <a:pt x="402" y="1574"/>
                </a:cubicBezTo>
                <a:cubicBezTo>
                  <a:pt x="335" y="1614"/>
                  <a:pt x="197" y="1681"/>
                  <a:pt x="197" y="1678"/>
                </a:cubicBezTo>
                <a:close/>
              </a:path>
            </a:pathLst>
          </a:custGeom>
          <a:solidFill>
            <a:srgbClr val="00B05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100794" tIns="50397" rIns="100794" bIns="50397" anchor="ctr"/>
          <a:lstStyle/>
          <a:p>
            <a:endParaRPr lang="en-US" dirty="0"/>
          </a:p>
        </p:txBody>
      </p:sp>
      <p:sp>
        <p:nvSpPr>
          <p:cNvPr id="58" name="Text Box 19"/>
          <p:cNvSpPr txBox="1">
            <a:spLocks noChangeAspect="1" noChangeArrowheads="1"/>
          </p:cNvSpPr>
          <p:nvPr/>
        </p:nvSpPr>
        <p:spPr bwMode="auto">
          <a:xfrm>
            <a:off x="1058108" y="6130693"/>
            <a:ext cx="906556" cy="409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794" tIns="50397" rIns="100794" bIns="50397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dirty="0">
                <a:solidFill>
                  <a:srgbClr val="0033CC"/>
                </a:solidFill>
                <a:latin typeface="Century Gothic" charset="0"/>
                <a:ea typeface="Osaka" charset="0"/>
                <a:cs typeface="Osaka" charset="0"/>
              </a:rPr>
              <a:t>2.1m</a:t>
            </a:r>
          </a:p>
        </p:txBody>
      </p:sp>
      <p:sp>
        <p:nvSpPr>
          <p:cNvPr id="59" name="Line 22"/>
          <p:cNvSpPr>
            <a:spLocks noChangeAspect="1" noChangeShapeType="1"/>
          </p:cNvSpPr>
          <p:nvPr/>
        </p:nvSpPr>
        <p:spPr bwMode="auto">
          <a:xfrm>
            <a:off x="1097527" y="6508778"/>
            <a:ext cx="826051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lIns="100794" tIns="50397" rIns="100794" bIns="50397" anchor="ctr"/>
          <a:lstStyle/>
          <a:p>
            <a:endParaRPr lang="en-US" dirty="0"/>
          </a:p>
        </p:txBody>
      </p:sp>
      <p:sp>
        <p:nvSpPr>
          <p:cNvPr id="60" name="Text Box 18"/>
          <p:cNvSpPr txBox="1">
            <a:spLocks noChangeAspect="1" noChangeArrowheads="1"/>
          </p:cNvSpPr>
          <p:nvPr/>
        </p:nvSpPr>
        <p:spPr bwMode="auto">
          <a:xfrm>
            <a:off x="2199313" y="6271791"/>
            <a:ext cx="598547" cy="409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794" tIns="50397" rIns="100794" bIns="50397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b="1" dirty="0">
                <a:solidFill>
                  <a:srgbClr val="0033CC"/>
                </a:solidFill>
                <a:latin typeface="Century Gothic" charset="0"/>
                <a:ea typeface="Osaka" charset="0"/>
                <a:cs typeface="Osaka" charset="0"/>
              </a:rPr>
              <a:t>DTT</a:t>
            </a:r>
          </a:p>
        </p:txBody>
      </p:sp>
      <p:pic>
        <p:nvPicPr>
          <p:cNvPr id="61" name="Immagine 61" descr="bandiera italiana.jpg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4964" y="6553602"/>
            <a:ext cx="381524" cy="255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" name="Freeform 12">
            <a:extLst>
              <a:ext uri="{FF2B5EF4-FFF2-40B4-BE49-F238E27FC236}">
                <a16:creationId xmlns:a16="http://schemas.microsoft.com/office/drawing/2014/main" id="{D5F56DCE-1D48-8644-A5C6-A8A892531EE3}"/>
              </a:ext>
            </a:extLst>
          </p:cNvPr>
          <p:cNvSpPr>
            <a:spLocks noChangeAspect="1"/>
          </p:cNvSpPr>
          <p:nvPr/>
        </p:nvSpPr>
        <p:spPr bwMode="auto">
          <a:xfrm>
            <a:off x="3747575" y="1908979"/>
            <a:ext cx="2179012" cy="4018251"/>
          </a:xfrm>
          <a:custGeom>
            <a:avLst/>
            <a:gdLst>
              <a:gd name="T0" fmla="*/ 2147483647 w 907"/>
              <a:gd name="T1" fmla="*/ 2147483647 h 1681"/>
              <a:gd name="T2" fmla="*/ 2147483647 w 907"/>
              <a:gd name="T3" fmla="*/ 2147483647 h 1681"/>
              <a:gd name="T4" fmla="*/ 2147483647 w 907"/>
              <a:gd name="T5" fmla="*/ 2147483647 h 1681"/>
              <a:gd name="T6" fmla="*/ 2147483647 w 907"/>
              <a:gd name="T7" fmla="*/ 2147483647 h 1681"/>
              <a:gd name="T8" fmla="*/ 2147483647 w 907"/>
              <a:gd name="T9" fmla="*/ 2147483647 h 1681"/>
              <a:gd name="T10" fmla="*/ 2147483647 w 907"/>
              <a:gd name="T11" fmla="*/ 2147483647 h 1681"/>
              <a:gd name="T12" fmla="*/ 2147483647 w 907"/>
              <a:gd name="T13" fmla="*/ 2147483647 h 1681"/>
              <a:gd name="T14" fmla="*/ 2147483647 w 907"/>
              <a:gd name="T15" fmla="*/ 2147483647 h 1681"/>
              <a:gd name="T16" fmla="*/ 2147483647 w 907"/>
              <a:gd name="T17" fmla="*/ 2147483647 h 1681"/>
              <a:gd name="T18" fmla="*/ 2147483647 w 907"/>
              <a:gd name="T19" fmla="*/ 2147483647 h 1681"/>
              <a:gd name="T20" fmla="*/ 2147483647 w 907"/>
              <a:gd name="T21" fmla="*/ 2147483647 h 1681"/>
              <a:gd name="T22" fmla="*/ 2147483647 w 907"/>
              <a:gd name="T23" fmla="*/ 2147483647 h 1681"/>
              <a:gd name="T24" fmla="*/ 2147483647 w 907"/>
              <a:gd name="T25" fmla="*/ 2147483647 h 1681"/>
              <a:gd name="T26" fmla="*/ 2147483647 w 907"/>
              <a:gd name="T27" fmla="*/ 2147483647 h 1681"/>
              <a:gd name="T28" fmla="*/ 2147483647 w 907"/>
              <a:gd name="T29" fmla="*/ 2147483647 h 1681"/>
              <a:gd name="T30" fmla="*/ 2147483647 w 907"/>
              <a:gd name="T31" fmla="*/ 2147483647 h 1681"/>
              <a:gd name="T32" fmla="*/ 2147483647 w 907"/>
              <a:gd name="T33" fmla="*/ 2147483647 h 1681"/>
              <a:gd name="T34" fmla="*/ 2147483647 w 907"/>
              <a:gd name="T35" fmla="*/ 2147483647 h 1681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907"/>
              <a:gd name="T55" fmla="*/ 0 h 1681"/>
              <a:gd name="T56" fmla="*/ 907 w 907"/>
              <a:gd name="T57" fmla="*/ 1681 h 1681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907" h="1681">
                <a:moveTo>
                  <a:pt x="197" y="1678"/>
                </a:moveTo>
                <a:cubicBezTo>
                  <a:pt x="197" y="1672"/>
                  <a:pt x="149" y="1564"/>
                  <a:pt x="125" y="1488"/>
                </a:cubicBezTo>
                <a:cubicBezTo>
                  <a:pt x="101" y="1412"/>
                  <a:pt x="72" y="1312"/>
                  <a:pt x="53" y="1224"/>
                </a:cubicBezTo>
                <a:cubicBezTo>
                  <a:pt x="34" y="1136"/>
                  <a:pt x="21" y="1029"/>
                  <a:pt x="13" y="960"/>
                </a:cubicBezTo>
                <a:cubicBezTo>
                  <a:pt x="5" y="891"/>
                  <a:pt x="7" y="882"/>
                  <a:pt x="5" y="808"/>
                </a:cubicBezTo>
                <a:cubicBezTo>
                  <a:pt x="3" y="734"/>
                  <a:pt x="0" y="609"/>
                  <a:pt x="7" y="518"/>
                </a:cubicBezTo>
                <a:cubicBezTo>
                  <a:pt x="14" y="427"/>
                  <a:pt x="27" y="336"/>
                  <a:pt x="45" y="264"/>
                </a:cubicBezTo>
                <a:cubicBezTo>
                  <a:pt x="63" y="192"/>
                  <a:pt x="95" y="115"/>
                  <a:pt x="117" y="83"/>
                </a:cubicBezTo>
                <a:cubicBezTo>
                  <a:pt x="161" y="13"/>
                  <a:pt x="232" y="0"/>
                  <a:pt x="290" y="3"/>
                </a:cubicBezTo>
                <a:cubicBezTo>
                  <a:pt x="343" y="8"/>
                  <a:pt x="388" y="27"/>
                  <a:pt x="458" y="59"/>
                </a:cubicBezTo>
                <a:cubicBezTo>
                  <a:pt x="533" y="91"/>
                  <a:pt x="639" y="182"/>
                  <a:pt x="693" y="246"/>
                </a:cubicBezTo>
                <a:cubicBezTo>
                  <a:pt x="726" y="287"/>
                  <a:pt x="812" y="420"/>
                  <a:pt x="847" y="507"/>
                </a:cubicBezTo>
                <a:cubicBezTo>
                  <a:pt x="882" y="594"/>
                  <a:pt x="899" y="676"/>
                  <a:pt x="903" y="766"/>
                </a:cubicBezTo>
                <a:cubicBezTo>
                  <a:pt x="907" y="856"/>
                  <a:pt x="900" y="960"/>
                  <a:pt x="874" y="1046"/>
                </a:cubicBezTo>
                <a:cubicBezTo>
                  <a:pt x="848" y="1132"/>
                  <a:pt x="792" y="1214"/>
                  <a:pt x="746" y="1280"/>
                </a:cubicBezTo>
                <a:cubicBezTo>
                  <a:pt x="700" y="1346"/>
                  <a:pt x="656" y="1391"/>
                  <a:pt x="599" y="1440"/>
                </a:cubicBezTo>
                <a:cubicBezTo>
                  <a:pt x="542" y="1489"/>
                  <a:pt x="469" y="1534"/>
                  <a:pt x="402" y="1574"/>
                </a:cubicBezTo>
                <a:cubicBezTo>
                  <a:pt x="335" y="1614"/>
                  <a:pt x="197" y="1681"/>
                  <a:pt x="197" y="1678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100794" tIns="50397" rIns="100794" bIns="50397" anchor="ctr"/>
          <a:lstStyle/>
          <a:p>
            <a:endParaRPr lang="en-US"/>
          </a:p>
        </p:txBody>
      </p:sp>
      <p:sp>
        <p:nvSpPr>
          <p:cNvPr id="63" name="Text Box 19">
            <a:extLst>
              <a:ext uri="{FF2B5EF4-FFF2-40B4-BE49-F238E27FC236}">
                <a16:creationId xmlns:a16="http://schemas.microsoft.com/office/drawing/2014/main" id="{495F606D-3922-8942-9502-D35B21ACE5F0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4059437" y="3991174"/>
            <a:ext cx="616816" cy="378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800000"/>
            </a:solidFill>
          </a:ln>
        </p:spPr>
        <p:txBody>
          <a:bodyPr wrap="square" lIns="100794" tIns="50397" rIns="100794" bIns="50397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sz="1800" dirty="0">
                <a:solidFill>
                  <a:srgbClr val="0033CC"/>
                </a:solidFill>
                <a:latin typeface="Century Gothic" charset="0"/>
                <a:ea typeface="Osaka" charset="0"/>
                <a:cs typeface="Osaka" charset="0"/>
              </a:rPr>
              <a:t>9 m</a:t>
            </a:r>
          </a:p>
        </p:txBody>
      </p:sp>
      <p:sp>
        <p:nvSpPr>
          <p:cNvPr id="64" name="Line 22">
            <a:extLst>
              <a:ext uri="{FF2B5EF4-FFF2-40B4-BE49-F238E27FC236}">
                <a16:creationId xmlns:a16="http://schemas.microsoft.com/office/drawing/2014/main" id="{40DCAE0A-43B2-0646-8B2D-DEBDD0FCF1EE}"/>
              </a:ext>
            </a:extLst>
          </p:cNvPr>
          <p:cNvSpPr>
            <a:spLocks noChangeAspect="1" noChangeShapeType="1"/>
          </p:cNvSpPr>
          <p:nvPr/>
        </p:nvSpPr>
        <p:spPr bwMode="auto">
          <a:xfrm>
            <a:off x="1042864" y="3810574"/>
            <a:ext cx="3633389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lIns="100794" tIns="50397" rIns="100794" bIns="50397" anchor="ctr"/>
          <a:lstStyle/>
          <a:p>
            <a:endParaRPr lang="en-US"/>
          </a:p>
        </p:txBody>
      </p:sp>
      <p:pic>
        <p:nvPicPr>
          <p:cNvPr id="65" name="Picture 32" descr="Flag_of_Europe.svg.png">
            <a:extLst>
              <a:ext uri="{FF2B5EF4-FFF2-40B4-BE49-F238E27FC236}">
                <a16:creationId xmlns:a16="http://schemas.microsoft.com/office/drawing/2014/main" id="{3B4AD74E-93E0-4240-BF53-F9E4FC70CD82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3954" y="4490665"/>
            <a:ext cx="452471" cy="302180"/>
          </a:xfrm>
          <a:prstGeom prst="rect">
            <a:avLst/>
          </a:prstGeom>
        </p:spPr>
      </p:pic>
      <p:sp>
        <p:nvSpPr>
          <p:cNvPr id="55" name="Text Box 18">
            <a:extLst>
              <a:ext uri="{FF2B5EF4-FFF2-40B4-BE49-F238E27FC236}">
                <a16:creationId xmlns:a16="http://schemas.microsoft.com/office/drawing/2014/main" id="{6626912D-3702-7649-8D43-93100690F1F5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4218252" y="3233657"/>
            <a:ext cx="886812" cy="378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794" tIns="50397" rIns="100794" bIns="50397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sz="1800" b="1" dirty="0">
                <a:solidFill>
                  <a:srgbClr val="0033CC"/>
                </a:solidFill>
                <a:latin typeface="Century Gothic" charset="0"/>
                <a:ea typeface="Osaka" charset="0"/>
                <a:cs typeface="Osaka" charset="0"/>
              </a:rPr>
              <a:t>DEMO</a:t>
            </a:r>
          </a:p>
        </p:txBody>
      </p:sp>
      <p:graphicFrame>
        <p:nvGraphicFramePr>
          <p:cNvPr id="3" name="Tabella 2">
            <a:extLst>
              <a:ext uri="{FF2B5EF4-FFF2-40B4-BE49-F238E27FC236}">
                <a16:creationId xmlns:a16="http://schemas.microsoft.com/office/drawing/2014/main" id="{CB8EBF41-7E5E-4949-88AA-E41E5EF049DC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5223329" y="1151440"/>
          <a:ext cx="3855466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2744">
                  <a:extLst>
                    <a:ext uri="{9D8B030D-6E8A-4147-A177-3AD203B41FA5}">
                      <a16:colId xmlns:a16="http://schemas.microsoft.com/office/drawing/2014/main" val="2132849967"/>
                    </a:ext>
                  </a:extLst>
                </a:gridCol>
                <a:gridCol w="1327467">
                  <a:extLst>
                    <a:ext uri="{9D8B030D-6E8A-4147-A177-3AD203B41FA5}">
                      <a16:colId xmlns:a16="http://schemas.microsoft.com/office/drawing/2014/main" val="1412612645"/>
                    </a:ext>
                  </a:extLst>
                </a:gridCol>
                <a:gridCol w="1405255">
                  <a:extLst>
                    <a:ext uri="{9D8B030D-6E8A-4147-A177-3AD203B41FA5}">
                      <a16:colId xmlns:a16="http://schemas.microsoft.com/office/drawing/2014/main" val="23816109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err="1"/>
                        <a:t>B</a:t>
                      </a:r>
                      <a:r>
                        <a:rPr lang="it-IT" baseline="-25000" dirty="0" err="1"/>
                        <a:t>toroidal</a:t>
                      </a:r>
                      <a:r>
                        <a:rPr lang="it-IT" dirty="0"/>
                        <a:t> (T)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err="1"/>
                        <a:t>I</a:t>
                      </a:r>
                      <a:r>
                        <a:rPr lang="it-IT" baseline="-25000" dirty="0" err="1"/>
                        <a:t>plasma</a:t>
                      </a:r>
                      <a:r>
                        <a:rPr lang="it-IT" dirty="0"/>
                        <a:t> (MA)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52038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JT-60SA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2.25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5.5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50035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ITER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5.3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15.0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96917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DEMO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5.2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17.9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06113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SST-1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5.5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0.22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56068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EAST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3.5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1.0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23161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KSTAR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3.5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2.0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84012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DTT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6.0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5.5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0670003"/>
                  </a:ext>
                </a:extLst>
              </a:tr>
            </a:tbl>
          </a:graphicData>
        </a:graphic>
      </p:graphicFrame>
      <p:sp>
        <p:nvSpPr>
          <p:cNvPr id="4" name="CasellaDiTesto 3">
            <a:extLst>
              <a:ext uri="{FF2B5EF4-FFF2-40B4-BE49-F238E27FC236}">
                <a16:creationId xmlns:a16="http://schemas.microsoft.com/office/drawing/2014/main" id="{D6EFF0EA-1C1F-DD45-BB27-0148948D385F}"/>
              </a:ext>
            </a:extLst>
          </p:cNvPr>
          <p:cNvSpPr txBox="1"/>
          <p:nvPr/>
        </p:nvSpPr>
        <p:spPr>
          <a:xfrm>
            <a:off x="5776878" y="4506311"/>
            <a:ext cx="1629613" cy="276999"/>
          </a:xfrm>
          <a:prstGeom prst="rect">
            <a:avLst/>
          </a:prstGeom>
        </p:spPr>
        <p:txBody>
          <a:bodyPr vert="horz" wrap="none" lIns="91440" tIns="0" rIns="91440" bIns="0" rtlCol="0">
            <a:spAutoFit/>
          </a:bodyPr>
          <a:lstStyle/>
          <a:p>
            <a:r>
              <a:rPr lang="it-IT" dirty="0" err="1"/>
              <a:t>Ampere’s</a:t>
            </a:r>
            <a:r>
              <a:rPr lang="it-IT" dirty="0"/>
              <a:t> law: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B952ECB5-03F9-F942-B33A-CCF49CE9CBC5}"/>
                  </a:ext>
                </a:extLst>
              </p:cNvPr>
              <p:cNvSpPr txBox="1"/>
              <p:nvPr/>
            </p:nvSpPr>
            <p:spPr>
              <a:xfrm>
                <a:off x="7406491" y="4369951"/>
                <a:ext cx="1248419" cy="565348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num>
                        <m:den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2 </m:t>
                              </m:r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B952ECB5-03F9-F942-B33A-CCF49CE9CB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06491" y="4369951"/>
                <a:ext cx="1248419" cy="565348"/>
              </a:xfrm>
              <a:prstGeom prst="rect">
                <a:avLst/>
              </a:prstGeom>
              <a:blipFill>
                <a:blip r:embed="rId16"/>
                <a:stretch>
                  <a:fillRect l="-3030" t="-8696" b="-1739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Freccia destra 7">
            <a:extLst>
              <a:ext uri="{FF2B5EF4-FFF2-40B4-BE49-F238E27FC236}">
                <a16:creationId xmlns:a16="http://schemas.microsoft.com/office/drawing/2014/main" id="{4E5797FD-7086-AC45-AF09-202CA1046B17}"/>
              </a:ext>
            </a:extLst>
          </p:cNvPr>
          <p:cNvSpPr/>
          <p:nvPr/>
        </p:nvSpPr>
        <p:spPr>
          <a:xfrm>
            <a:off x="6049431" y="5601784"/>
            <a:ext cx="890936" cy="21229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CasellaDiTesto 53">
                <a:extLst>
                  <a:ext uri="{FF2B5EF4-FFF2-40B4-BE49-F238E27FC236}">
                    <a16:creationId xmlns:a16="http://schemas.microsoft.com/office/drawing/2014/main" id="{1E73351C-CBFE-9E46-B55E-3D4D0D10E49D}"/>
                  </a:ext>
                </a:extLst>
              </p:cNvPr>
              <p:cNvSpPr txBox="1"/>
              <p:nvPr/>
            </p:nvSpPr>
            <p:spPr>
              <a:xfrm>
                <a:off x="7171770" y="5523031"/>
                <a:ext cx="1590307" cy="276999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solidFill>
                                <a:srgbClr val="13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solidFill>
                                <a:srgbClr val="1300FF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it-IT" b="0" i="1" smtClean="0">
                              <a:solidFill>
                                <a:srgbClr val="1300FF"/>
                              </a:solidFill>
                              <a:latin typeface="Cambria Math" panose="02040503050406030204" pitchFamily="18" charset="0"/>
                            </a:rPr>
                            <m:t>𝐼𝑇𝐸𝑅</m:t>
                          </m:r>
                        </m:sub>
                      </m:sSub>
                      <m:r>
                        <a:rPr lang="it-IT" b="0" i="1" smtClean="0">
                          <a:solidFill>
                            <a:srgbClr val="1300FF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b="0" i="1" smtClean="0">
                          <a:solidFill>
                            <a:srgbClr val="13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 150 </m:t>
                      </m:r>
                      <m:r>
                        <a:rPr lang="it-IT" b="0" i="1" smtClean="0">
                          <a:solidFill>
                            <a:srgbClr val="13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𝑀𝐴</m:t>
                      </m:r>
                    </m:oMath>
                  </m:oMathPara>
                </a14:m>
                <a:endParaRPr lang="it-IT" dirty="0">
                  <a:solidFill>
                    <a:srgbClr val="1300FF"/>
                  </a:solidFill>
                </a:endParaRPr>
              </a:p>
            </p:txBody>
          </p:sp>
        </mc:Choice>
        <mc:Fallback xmlns="">
          <p:sp>
            <p:nvSpPr>
              <p:cNvPr id="54" name="CasellaDiTesto 53">
                <a:extLst>
                  <a:ext uri="{FF2B5EF4-FFF2-40B4-BE49-F238E27FC236}">
                    <a16:creationId xmlns:a16="http://schemas.microsoft.com/office/drawing/2014/main" id="{1E73351C-CBFE-9E46-B55E-3D4D0D10E4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71770" y="5523031"/>
                <a:ext cx="1590307" cy="276999"/>
              </a:xfrm>
              <a:prstGeom prst="rect">
                <a:avLst/>
              </a:prstGeom>
              <a:blipFill>
                <a:blip r:embed="rId17"/>
                <a:stretch>
                  <a:fillRect l="-2381" t="-4348" r="-1587" b="-3913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CasellaDiTesto 56">
                <a:extLst>
                  <a:ext uri="{FF2B5EF4-FFF2-40B4-BE49-F238E27FC236}">
                    <a16:creationId xmlns:a16="http://schemas.microsoft.com/office/drawing/2014/main" id="{2A50C8EC-565B-5A43-9E8C-26B5BFE5180D}"/>
                  </a:ext>
                </a:extLst>
              </p:cNvPr>
              <p:cNvSpPr txBox="1"/>
              <p:nvPr/>
            </p:nvSpPr>
            <p:spPr>
              <a:xfrm>
                <a:off x="7068536" y="5940511"/>
                <a:ext cx="1693541" cy="276999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solidFill>
                                <a:srgbClr val="13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solidFill>
                                <a:srgbClr val="1300FF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it-IT" b="0" i="1" smtClean="0">
                              <a:solidFill>
                                <a:srgbClr val="1300FF"/>
                              </a:solidFill>
                              <a:latin typeface="Cambria Math" panose="02040503050406030204" pitchFamily="18" charset="0"/>
                            </a:rPr>
                            <m:t>𝐷𝐸𝑀𝑂</m:t>
                          </m:r>
                        </m:sub>
                      </m:sSub>
                      <m:r>
                        <a:rPr lang="it-IT" b="0" i="1" smtClean="0">
                          <a:solidFill>
                            <a:srgbClr val="1300FF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b="0" i="1" smtClean="0">
                          <a:solidFill>
                            <a:srgbClr val="13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 250 </m:t>
                      </m:r>
                      <m:r>
                        <a:rPr lang="it-IT" b="0" i="1" smtClean="0">
                          <a:solidFill>
                            <a:srgbClr val="13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𝑀𝐴</m:t>
                      </m:r>
                    </m:oMath>
                  </m:oMathPara>
                </a14:m>
                <a:endParaRPr lang="it-IT" dirty="0">
                  <a:solidFill>
                    <a:srgbClr val="1300FF"/>
                  </a:solidFill>
                </a:endParaRPr>
              </a:p>
            </p:txBody>
          </p:sp>
        </mc:Choice>
        <mc:Fallback xmlns="">
          <p:sp>
            <p:nvSpPr>
              <p:cNvPr id="57" name="CasellaDiTesto 56">
                <a:extLst>
                  <a:ext uri="{FF2B5EF4-FFF2-40B4-BE49-F238E27FC236}">
                    <a16:creationId xmlns:a16="http://schemas.microsoft.com/office/drawing/2014/main" id="{2A50C8EC-565B-5A43-9E8C-26B5BFE518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68536" y="5940511"/>
                <a:ext cx="1693541" cy="276999"/>
              </a:xfrm>
              <a:prstGeom prst="rect">
                <a:avLst/>
              </a:prstGeom>
              <a:blipFill>
                <a:blip r:embed="rId18"/>
                <a:stretch>
                  <a:fillRect l="-2239" t="-4545" r="-1493" b="-4090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6" name="CasellaDiTesto 65">
                <a:extLst>
                  <a:ext uri="{FF2B5EF4-FFF2-40B4-BE49-F238E27FC236}">
                    <a16:creationId xmlns:a16="http://schemas.microsoft.com/office/drawing/2014/main" id="{23167225-353F-744A-836F-4F9F913AF31A}"/>
                  </a:ext>
                </a:extLst>
              </p:cNvPr>
              <p:cNvSpPr txBox="1"/>
              <p:nvPr/>
            </p:nvSpPr>
            <p:spPr>
              <a:xfrm>
                <a:off x="7308025" y="5103564"/>
                <a:ext cx="1454052" cy="276999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solidFill>
                                <a:srgbClr val="13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solidFill>
                                <a:srgbClr val="1300FF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it-IT" b="0" i="1" smtClean="0">
                              <a:solidFill>
                                <a:srgbClr val="1300FF"/>
                              </a:solidFill>
                              <a:latin typeface="Cambria Math" panose="02040503050406030204" pitchFamily="18" charset="0"/>
                            </a:rPr>
                            <m:t>𝐷𝑇𝑇</m:t>
                          </m:r>
                        </m:sub>
                      </m:sSub>
                      <m:r>
                        <a:rPr lang="it-IT" b="0" i="1" smtClean="0">
                          <a:solidFill>
                            <a:srgbClr val="1300FF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b="0" i="1" smtClean="0">
                          <a:solidFill>
                            <a:srgbClr val="13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 60 </m:t>
                      </m:r>
                      <m:r>
                        <a:rPr lang="it-IT" b="0" i="1" smtClean="0">
                          <a:solidFill>
                            <a:srgbClr val="13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𝑀𝐴</m:t>
                      </m:r>
                      <m:r>
                        <a:rPr lang="it-IT" b="0" i="1" smtClean="0">
                          <a:solidFill>
                            <a:srgbClr val="13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it-IT" dirty="0">
                  <a:solidFill>
                    <a:srgbClr val="1300FF"/>
                  </a:solidFill>
                </a:endParaRPr>
              </a:p>
            </p:txBody>
          </p:sp>
        </mc:Choice>
        <mc:Fallback xmlns="">
          <p:sp>
            <p:nvSpPr>
              <p:cNvPr id="66" name="CasellaDiTesto 65">
                <a:extLst>
                  <a:ext uri="{FF2B5EF4-FFF2-40B4-BE49-F238E27FC236}">
                    <a16:creationId xmlns:a16="http://schemas.microsoft.com/office/drawing/2014/main" id="{23167225-353F-744A-836F-4F9F913AF3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08025" y="5103564"/>
                <a:ext cx="1454052" cy="276999"/>
              </a:xfrm>
              <a:prstGeom prst="rect">
                <a:avLst/>
              </a:prstGeom>
              <a:blipFill>
                <a:blip r:embed="rId19"/>
                <a:stretch>
                  <a:fillRect l="-1724" r="-5172" b="-3478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7" name="CasellaDiTesto 66">
                <a:extLst>
                  <a:ext uri="{FF2B5EF4-FFF2-40B4-BE49-F238E27FC236}">
                    <a16:creationId xmlns:a16="http://schemas.microsoft.com/office/drawing/2014/main" id="{B5D5FA59-4C21-C544-86A2-8A567A019D7E}"/>
                  </a:ext>
                </a:extLst>
              </p:cNvPr>
              <p:cNvSpPr txBox="1"/>
              <p:nvPr/>
            </p:nvSpPr>
            <p:spPr>
              <a:xfrm>
                <a:off x="6989219" y="6319608"/>
                <a:ext cx="1772858" cy="296428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solidFill>
                                <a:srgbClr val="13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solidFill>
                                <a:srgbClr val="1300FF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it-IT" b="0" i="1" smtClean="0">
                              <a:solidFill>
                                <a:srgbClr val="1300FF"/>
                              </a:solidFill>
                              <a:latin typeface="Cambria Math" panose="02040503050406030204" pitchFamily="18" charset="0"/>
                            </a:rPr>
                            <m:t>𝐽𝑇</m:t>
                          </m:r>
                          <m:r>
                            <a:rPr lang="it-IT" b="0" i="1" smtClean="0">
                              <a:solidFill>
                                <a:srgbClr val="1300FF"/>
                              </a:solidFill>
                              <a:latin typeface="Cambria Math" panose="02040503050406030204" pitchFamily="18" charset="0"/>
                            </a:rPr>
                            <m:t>−60</m:t>
                          </m:r>
                          <m:r>
                            <a:rPr lang="it-IT" b="0" i="1" smtClean="0">
                              <a:solidFill>
                                <a:srgbClr val="1300FF"/>
                              </a:solidFill>
                              <a:latin typeface="Cambria Math" panose="02040503050406030204" pitchFamily="18" charset="0"/>
                            </a:rPr>
                            <m:t>𝑆𝐴</m:t>
                          </m:r>
                        </m:sub>
                      </m:sSub>
                      <m:r>
                        <a:rPr lang="it-IT" b="0" i="1" smtClean="0">
                          <a:solidFill>
                            <a:srgbClr val="1300FF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b="0" i="1" smtClean="0">
                          <a:solidFill>
                            <a:srgbClr val="13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 30 </m:t>
                      </m:r>
                      <m:r>
                        <a:rPr lang="it-IT" b="0" i="1" smtClean="0">
                          <a:solidFill>
                            <a:srgbClr val="13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𝑀𝐴</m:t>
                      </m:r>
                    </m:oMath>
                  </m:oMathPara>
                </a14:m>
                <a:endParaRPr lang="it-IT" dirty="0">
                  <a:solidFill>
                    <a:srgbClr val="1300FF"/>
                  </a:solidFill>
                </a:endParaRPr>
              </a:p>
            </p:txBody>
          </p:sp>
        </mc:Choice>
        <mc:Fallback xmlns="">
          <p:sp>
            <p:nvSpPr>
              <p:cNvPr id="67" name="CasellaDiTesto 66">
                <a:extLst>
                  <a:ext uri="{FF2B5EF4-FFF2-40B4-BE49-F238E27FC236}">
                    <a16:creationId xmlns:a16="http://schemas.microsoft.com/office/drawing/2014/main" id="{B5D5FA59-4C21-C544-86A2-8A567A019D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89219" y="6319608"/>
                <a:ext cx="1772858" cy="296428"/>
              </a:xfrm>
              <a:prstGeom prst="rect">
                <a:avLst/>
              </a:prstGeom>
              <a:blipFill>
                <a:blip r:embed="rId20"/>
                <a:stretch>
                  <a:fillRect l="-1418" t="-8333" r="-1418" b="-2916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CasellaDiTesto 45">
            <a:extLst>
              <a:ext uri="{FF2B5EF4-FFF2-40B4-BE49-F238E27FC236}">
                <a16:creationId xmlns:a16="http://schemas.microsoft.com/office/drawing/2014/main" id="{7D42BBBD-7FDC-2B4D-9015-FAEF14487F9A}"/>
              </a:ext>
            </a:extLst>
          </p:cNvPr>
          <p:cNvSpPr txBox="1"/>
          <p:nvPr/>
        </p:nvSpPr>
        <p:spPr>
          <a:xfrm>
            <a:off x="3875039" y="5468514"/>
            <a:ext cx="2141480" cy="553998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0" rIns="91440" bIns="0" rtlCol="0">
            <a:spAutoFit/>
          </a:bodyPr>
          <a:lstStyle/>
          <a:p>
            <a:pPr algn="r"/>
            <a:r>
              <a:rPr lang="it-IT" dirty="0" err="1">
                <a:solidFill>
                  <a:srgbClr val="1300FF"/>
                </a:solidFill>
              </a:rPr>
              <a:t>Overall</a:t>
            </a:r>
            <a:r>
              <a:rPr lang="it-IT" dirty="0">
                <a:solidFill>
                  <a:srgbClr val="1300FF"/>
                </a:solidFill>
              </a:rPr>
              <a:t> TF </a:t>
            </a:r>
            <a:r>
              <a:rPr lang="it-IT" dirty="0" err="1">
                <a:solidFill>
                  <a:srgbClr val="1300FF"/>
                </a:solidFill>
              </a:rPr>
              <a:t>magnet</a:t>
            </a:r>
            <a:r>
              <a:rPr lang="it-IT" dirty="0">
                <a:solidFill>
                  <a:srgbClr val="1300FF"/>
                </a:solidFill>
              </a:rPr>
              <a:t> </a:t>
            </a:r>
            <a:r>
              <a:rPr lang="it-IT" dirty="0" err="1">
                <a:solidFill>
                  <a:srgbClr val="1300FF"/>
                </a:solidFill>
              </a:rPr>
              <a:t>system</a:t>
            </a:r>
            <a:r>
              <a:rPr lang="it-IT" dirty="0">
                <a:solidFill>
                  <a:srgbClr val="1300FF"/>
                </a:solidFill>
              </a:rPr>
              <a:t> </a:t>
            </a:r>
            <a:r>
              <a:rPr lang="it-IT" dirty="0" err="1">
                <a:solidFill>
                  <a:srgbClr val="1300FF"/>
                </a:solidFill>
              </a:rPr>
              <a:t>current</a:t>
            </a:r>
            <a:endParaRPr lang="it-IT" dirty="0">
              <a:solidFill>
                <a:srgbClr val="13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50240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179" y="303802"/>
            <a:ext cx="8625998" cy="400110"/>
          </a:xfrm>
        </p:spPr>
        <p:txBody>
          <a:bodyPr/>
          <a:lstStyle/>
          <a:p>
            <a:r>
              <a:rPr lang="en-US" dirty="0"/>
              <a:t>D-shaped superconducting tokamaks</a:t>
            </a:r>
          </a:p>
        </p:txBody>
      </p:sp>
      <p:graphicFrame>
        <p:nvGraphicFramePr>
          <p:cNvPr id="3" name="Tabella 2">
            <a:extLst>
              <a:ext uri="{FF2B5EF4-FFF2-40B4-BE49-F238E27FC236}">
                <a16:creationId xmlns:a16="http://schemas.microsoft.com/office/drawing/2014/main" id="{CB8EBF41-7E5E-4949-88AA-E41E5EF049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1951754"/>
              </p:ext>
            </p:extLst>
          </p:nvPr>
        </p:nvGraphicFramePr>
        <p:xfrm>
          <a:off x="5223329" y="1151440"/>
          <a:ext cx="3855466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2744">
                  <a:extLst>
                    <a:ext uri="{9D8B030D-6E8A-4147-A177-3AD203B41FA5}">
                      <a16:colId xmlns:a16="http://schemas.microsoft.com/office/drawing/2014/main" val="2132849967"/>
                    </a:ext>
                  </a:extLst>
                </a:gridCol>
                <a:gridCol w="1327467">
                  <a:extLst>
                    <a:ext uri="{9D8B030D-6E8A-4147-A177-3AD203B41FA5}">
                      <a16:colId xmlns:a16="http://schemas.microsoft.com/office/drawing/2014/main" val="1412612645"/>
                    </a:ext>
                  </a:extLst>
                </a:gridCol>
                <a:gridCol w="1405255">
                  <a:extLst>
                    <a:ext uri="{9D8B030D-6E8A-4147-A177-3AD203B41FA5}">
                      <a16:colId xmlns:a16="http://schemas.microsoft.com/office/drawing/2014/main" val="23816109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err="1"/>
                        <a:t>B</a:t>
                      </a:r>
                      <a:r>
                        <a:rPr lang="it-IT" baseline="-25000" dirty="0" err="1"/>
                        <a:t>toroidal</a:t>
                      </a:r>
                      <a:r>
                        <a:rPr lang="it-IT" dirty="0"/>
                        <a:t> (T)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err="1"/>
                        <a:t>I</a:t>
                      </a:r>
                      <a:r>
                        <a:rPr lang="it-IT" baseline="-25000" dirty="0" err="1"/>
                        <a:t>plasma</a:t>
                      </a:r>
                      <a:r>
                        <a:rPr lang="it-IT" dirty="0"/>
                        <a:t> (MA)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52038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JT-60SA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2.25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5.5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50035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ITER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5.3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15.0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96917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DEMO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5.2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17.9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06113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SST-1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5.5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0.22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56068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EAST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3.5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1.0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23161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KSTAR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3.5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2.0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84012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DTT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6.0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5.5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0670003"/>
                  </a:ext>
                </a:extLst>
              </a:tr>
            </a:tbl>
          </a:graphicData>
        </a:graphic>
      </p:graphicFrame>
      <p:sp>
        <p:nvSpPr>
          <p:cNvPr id="4" name="CasellaDiTesto 3">
            <a:extLst>
              <a:ext uri="{FF2B5EF4-FFF2-40B4-BE49-F238E27FC236}">
                <a16:creationId xmlns:a16="http://schemas.microsoft.com/office/drawing/2014/main" id="{D6EFF0EA-1C1F-DD45-BB27-0148948D385F}"/>
              </a:ext>
            </a:extLst>
          </p:cNvPr>
          <p:cNvSpPr txBox="1"/>
          <p:nvPr/>
        </p:nvSpPr>
        <p:spPr>
          <a:xfrm>
            <a:off x="5776878" y="4506311"/>
            <a:ext cx="1629613" cy="276999"/>
          </a:xfrm>
          <a:prstGeom prst="rect">
            <a:avLst/>
          </a:prstGeom>
        </p:spPr>
        <p:txBody>
          <a:bodyPr vert="horz" wrap="none" lIns="91440" tIns="0" rIns="91440" bIns="0" rtlCol="0">
            <a:spAutoFit/>
          </a:bodyPr>
          <a:lstStyle/>
          <a:p>
            <a:r>
              <a:rPr lang="it-IT" dirty="0" err="1"/>
              <a:t>Ampere’s</a:t>
            </a:r>
            <a:r>
              <a:rPr lang="it-IT" dirty="0"/>
              <a:t> law: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B952ECB5-03F9-F942-B33A-CCF49CE9CBC5}"/>
                  </a:ext>
                </a:extLst>
              </p:cNvPr>
              <p:cNvSpPr txBox="1"/>
              <p:nvPr/>
            </p:nvSpPr>
            <p:spPr>
              <a:xfrm>
                <a:off x="7406491" y="4369951"/>
                <a:ext cx="1248419" cy="565348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num>
                        <m:den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2 </m:t>
                              </m:r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B952ECB5-03F9-F942-B33A-CCF49CE9CB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06491" y="4369951"/>
                <a:ext cx="1248419" cy="565348"/>
              </a:xfrm>
              <a:prstGeom prst="rect">
                <a:avLst/>
              </a:prstGeom>
              <a:blipFill>
                <a:blip r:embed="rId2"/>
                <a:stretch>
                  <a:fillRect l="-3030" t="-8696" b="-1739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Freccia destra 7">
            <a:extLst>
              <a:ext uri="{FF2B5EF4-FFF2-40B4-BE49-F238E27FC236}">
                <a16:creationId xmlns:a16="http://schemas.microsoft.com/office/drawing/2014/main" id="{4E5797FD-7086-AC45-AF09-202CA1046B17}"/>
              </a:ext>
            </a:extLst>
          </p:cNvPr>
          <p:cNvSpPr/>
          <p:nvPr/>
        </p:nvSpPr>
        <p:spPr>
          <a:xfrm>
            <a:off x="6049431" y="5601784"/>
            <a:ext cx="890936" cy="21229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CasellaDiTesto 53">
                <a:extLst>
                  <a:ext uri="{FF2B5EF4-FFF2-40B4-BE49-F238E27FC236}">
                    <a16:creationId xmlns:a16="http://schemas.microsoft.com/office/drawing/2014/main" id="{1E73351C-CBFE-9E46-B55E-3D4D0D10E49D}"/>
                  </a:ext>
                </a:extLst>
              </p:cNvPr>
              <p:cNvSpPr txBox="1"/>
              <p:nvPr/>
            </p:nvSpPr>
            <p:spPr>
              <a:xfrm>
                <a:off x="7171770" y="5523031"/>
                <a:ext cx="1590307" cy="276999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solidFill>
                                <a:srgbClr val="13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solidFill>
                                <a:srgbClr val="1300FF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it-IT" b="0" i="1" smtClean="0">
                              <a:solidFill>
                                <a:srgbClr val="1300FF"/>
                              </a:solidFill>
                              <a:latin typeface="Cambria Math" panose="02040503050406030204" pitchFamily="18" charset="0"/>
                            </a:rPr>
                            <m:t>𝐼𝑇𝐸𝑅</m:t>
                          </m:r>
                        </m:sub>
                      </m:sSub>
                      <m:r>
                        <a:rPr lang="it-IT" b="0" i="1" smtClean="0">
                          <a:solidFill>
                            <a:srgbClr val="1300FF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b="0" i="1" smtClean="0">
                          <a:solidFill>
                            <a:srgbClr val="13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 150 </m:t>
                      </m:r>
                      <m:r>
                        <a:rPr lang="it-IT" b="0" i="1" smtClean="0">
                          <a:solidFill>
                            <a:srgbClr val="13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𝑀𝐴</m:t>
                      </m:r>
                    </m:oMath>
                  </m:oMathPara>
                </a14:m>
                <a:endParaRPr lang="it-IT" dirty="0">
                  <a:solidFill>
                    <a:srgbClr val="1300FF"/>
                  </a:solidFill>
                </a:endParaRPr>
              </a:p>
            </p:txBody>
          </p:sp>
        </mc:Choice>
        <mc:Fallback xmlns="">
          <p:sp>
            <p:nvSpPr>
              <p:cNvPr id="54" name="CasellaDiTesto 53">
                <a:extLst>
                  <a:ext uri="{FF2B5EF4-FFF2-40B4-BE49-F238E27FC236}">
                    <a16:creationId xmlns:a16="http://schemas.microsoft.com/office/drawing/2014/main" id="{1E73351C-CBFE-9E46-B55E-3D4D0D10E4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71770" y="5523031"/>
                <a:ext cx="1590307" cy="276999"/>
              </a:xfrm>
              <a:prstGeom prst="rect">
                <a:avLst/>
              </a:prstGeom>
              <a:blipFill>
                <a:blip r:embed="rId3"/>
                <a:stretch>
                  <a:fillRect l="-2381" t="-4348" r="-1587" b="-3913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CasellaDiTesto 56">
                <a:extLst>
                  <a:ext uri="{FF2B5EF4-FFF2-40B4-BE49-F238E27FC236}">
                    <a16:creationId xmlns:a16="http://schemas.microsoft.com/office/drawing/2014/main" id="{2A50C8EC-565B-5A43-9E8C-26B5BFE5180D}"/>
                  </a:ext>
                </a:extLst>
              </p:cNvPr>
              <p:cNvSpPr txBox="1"/>
              <p:nvPr/>
            </p:nvSpPr>
            <p:spPr>
              <a:xfrm>
                <a:off x="7068536" y="5940511"/>
                <a:ext cx="1693541" cy="276999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solidFill>
                                <a:srgbClr val="13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solidFill>
                                <a:srgbClr val="1300FF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it-IT" b="0" i="1" smtClean="0">
                              <a:solidFill>
                                <a:srgbClr val="1300FF"/>
                              </a:solidFill>
                              <a:latin typeface="Cambria Math" panose="02040503050406030204" pitchFamily="18" charset="0"/>
                            </a:rPr>
                            <m:t>𝐷𝐸𝑀𝑂</m:t>
                          </m:r>
                        </m:sub>
                      </m:sSub>
                      <m:r>
                        <a:rPr lang="it-IT" b="0" i="1" smtClean="0">
                          <a:solidFill>
                            <a:srgbClr val="1300FF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b="0" i="1" smtClean="0">
                          <a:solidFill>
                            <a:srgbClr val="13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 250 </m:t>
                      </m:r>
                      <m:r>
                        <a:rPr lang="it-IT" b="0" i="1" smtClean="0">
                          <a:solidFill>
                            <a:srgbClr val="13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𝑀𝐴</m:t>
                      </m:r>
                    </m:oMath>
                  </m:oMathPara>
                </a14:m>
                <a:endParaRPr lang="it-IT" dirty="0">
                  <a:solidFill>
                    <a:srgbClr val="1300FF"/>
                  </a:solidFill>
                </a:endParaRPr>
              </a:p>
            </p:txBody>
          </p:sp>
        </mc:Choice>
        <mc:Fallback xmlns="">
          <p:sp>
            <p:nvSpPr>
              <p:cNvPr id="57" name="CasellaDiTesto 56">
                <a:extLst>
                  <a:ext uri="{FF2B5EF4-FFF2-40B4-BE49-F238E27FC236}">
                    <a16:creationId xmlns:a16="http://schemas.microsoft.com/office/drawing/2014/main" id="{2A50C8EC-565B-5A43-9E8C-26B5BFE518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68536" y="5940511"/>
                <a:ext cx="1693541" cy="276999"/>
              </a:xfrm>
              <a:prstGeom prst="rect">
                <a:avLst/>
              </a:prstGeom>
              <a:blipFill>
                <a:blip r:embed="rId4"/>
                <a:stretch>
                  <a:fillRect l="-2239" t="-4545" r="-1493" b="-4090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6" name="CasellaDiTesto 65">
                <a:extLst>
                  <a:ext uri="{FF2B5EF4-FFF2-40B4-BE49-F238E27FC236}">
                    <a16:creationId xmlns:a16="http://schemas.microsoft.com/office/drawing/2014/main" id="{23167225-353F-744A-836F-4F9F913AF31A}"/>
                  </a:ext>
                </a:extLst>
              </p:cNvPr>
              <p:cNvSpPr txBox="1"/>
              <p:nvPr/>
            </p:nvSpPr>
            <p:spPr>
              <a:xfrm>
                <a:off x="7308025" y="5103564"/>
                <a:ext cx="1454052" cy="276999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solidFill>
                                <a:srgbClr val="13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solidFill>
                                <a:srgbClr val="1300FF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it-IT" b="0" i="1" smtClean="0">
                              <a:solidFill>
                                <a:srgbClr val="1300FF"/>
                              </a:solidFill>
                              <a:latin typeface="Cambria Math" panose="02040503050406030204" pitchFamily="18" charset="0"/>
                            </a:rPr>
                            <m:t>𝐷𝑇𝑇</m:t>
                          </m:r>
                        </m:sub>
                      </m:sSub>
                      <m:r>
                        <a:rPr lang="it-IT" b="0" i="1" smtClean="0">
                          <a:solidFill>
                            <a:srgbClr val="1300FF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b="0" i="1" smtClean="0">
                          <a:solidFill>
                            <a:srgbClr val="13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 60 </m:t>
                      </m:r>
                      <m:r>
                        <a:rPr lang="it-IT" b="0" i="1" smtClean="0">
                          <a:solidFill>
                            <a:srgbClr val="13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𝑀𝐴</m:t>
                      </m:r>
                      <m:r>
                        <a:rPr lang="it-IT" b="0" i="1" smtClean="0">
                          <a:solidFill>
                            <a:srgbClr val="13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it-IT" dirty="0">
                  <a:solidFill>
                    <a:srgbClr val="1300FF"/>
                  </a:solidFill>
                </a:endParaRPr>
              </a:p>
            </p:txBody>
          </p:sp>
        </mc:Choice>
        <mc:Fallback xmlns="">
          <p:sp>
            <p:nvSpPr>
              <p:cNvPr id="66" name="CasellaDiTesto 65">
                <a:extLst>
                  <a:ext uri="{FF2B5EF4-FFF2-40B4-BE49-F238E27FC236}">
                    <a16:creationId xmlns:a16="http://schemas.microsoft.com/office/drawing/2014/main" id="{23167225-353F-744A-836F-4F9F913AF3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08025" y="5103564"/>
                <a:ext cx="1454052" cy="276999"/>
              </a:xfrm>
              <a:prstGeom prst="rect">
                <a:avLst/>
              </a:prstGeom>
              <a:blipFill>
                <a:blip r:embed="rId5"/>
                <a:stretch>
                  <a:fillRect l="-1724" r="-5172" b="-3478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7" name="CasellaDiTesto 66">
                <a:extLst>
                  <a:ext uri="{FF2B5EF4-FFF2-40B4-BE49-F238E27FC236}">
                    <a16:creationId xmlns:a16="http://schemas.microsoft.com/office/drawing/2014/main" id="{B5D5FA59-4C21-C544-86A2-8A567A019D7E}"/>
                  </a:ext>
                </a:extLst>
              </p:cNvPr>
              <p:cNvSpPr txBox="1"/>
              <p:nvPr/>
            </p:nvSpPr>
            <p:spPr>
              <a:xfrm>
                <a:off x="6989219" y="6319608"/>
                <a:ext cx="1772858" cy="296428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solidFill>
                                <a:srgbClr val="13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solidFill>
                                <a:srgbClr val="1300FF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it-IT" b="0" i="1" smtClean="0">
                              <a:solidFill>
                                <a:srgbClr val="1300FF"/>
                              </a:solidFill>
                              <a:latin typeface="Cambria Math" panose="02040503050406030204" pitchFamily="18" charset="0"/>
                            </a:rPr>
                            <m:t>𝐽𝑇</m:t>
                          </m:r>
                          <m:r>
                            <a:rPr lang="it-IT" b="0" i="1" smtClean="0">
                              <a:solidFill>
                                <a:srgbClr val="1300FF"/>
                              </a:solidFill>
                              <a:latin typeface="Cambria Math" panose="02040503050406030204" pitchFamily="18" charset="0"/>
                            </a:rPr>
                            <m:t>−60</m:t>
                          </m:r>
                          <m:r>
                            <a:rPr lang="it-IT" b="0" i="1" smtClean="0">
                              <a:solidFill>
                                <a:srgbClr val="1300FF"/>
                              </a:solidFill>
                              <a:latin typeface="Cambria Math" panose="02040503050406030204" pitchFamily="18" charset="0"/>
                            </a:rPr>
                            <m:t>𝑆𝐴</m:t>
                          </m:r>
                        </m:sub>
                      </m:sSub>
                      <m:r>
                        <a:rPr lang="it-IT" b="0" i="1" smtClean="0">
                          <a:solidFill>
                            <a:srgbClr val="1300FF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b="0" i="1" smtClean="0">
                          <a:solidFill>
                            <a:srgbClr val="13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 30 </m:t>
                      </m:r>
                      <m:r>
                        <a:rPr lang="it-IT" b="0" i="1" smtClean="0">
                          <a:solidFill>
                            <a:srgbClr val="13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𝑀𝐴</m:t>
                      </m:r>
                    </m:oMath>
                  </m:oMathPara>
                </a14:m>
                <a:endParaRPr lang="it-IT" dirty="0">
                  <a:solidFill>
                    <a:srgbClr val="1300FF"/>
                  </a:solidFill>
                </a:endParaRPr>
              </a:p>
            </p:txBody>
          </p:sp>
        </mc:Choice>
        <mc:Fallback xmlns="">
          <p:sp>
            <p:nvSpPr>
              <p:cNvPr id="67" name="CasellaDiTesto 66">
                <a:extLst>
                  <a:ext uri="{FF2B5EF4-FFF2-40B4-BE49-F238E27FC236}">
                    <a16:creationId xmlns:a16="http://schemas.microsoft.com/office/drawing/2014/main" id="{B5D5FA59-4C21-C544-86A2-8A567A019D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89219" y="6319608"/>
                <a:ext cx="1772858" cy="296428"/>
              </a:xfrm>
              <a:prstGeom prst="rect">
                <a:avLst/>
              </a:prstGeom>
              <a:blipFill>
                <a:blip r:embed="rId6"/>
                <a:stretch>
                  <a:fillRect l="-1418" t="-8333" r="-1418" b="-2916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5" name="Immagine 44">
            <a:extLst>
              <a:ext uri="{FF2B5EF4-FFF2-40B4-BE49-F238E27FC236}">
                <a16:creationId xmlns:a16="http://schemas.microsoft.com/office/drawing/2014/main" id="{4C79A9FB-4E8E-5C4B-AC09-4C81E78DCF58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179" y="1119895"/>
            <a:ext cx="4107494" cy="4086643"/>
          </a:xfrm>
          <a:prstGeom prst="rect">
            <a:avLst/>
          </a:prstGeom>
        </p:spPr>
      </p:pic>
      <p:sp>
        <p:nvSpPr>
          <p:cNvPr id="46" name="CasellaDiTesto 45">
            <a:extLst>
              <a:ext uri="{FF2B5EF4-FFF2-40B4-BE49-F238E27FC236}">
                <a16:creationId xmlns:a16="http://schemas.microsoft.com/office/drawing/2014/main" id="{7D42BBBD-7FDC-2B4D-9015-FAEF14487F9A}"/>
              </a:ext>
            </a:extLst>
          </p:cNvPr>
          <p:cNvSpPr txBox="1"/>
          <p:nvPr/>
        </p:nvSpPr>
        <p:spPr>
          <a:xfrm>
            <a:off x="3875039" y="5468514"/>
            <a:ext cx="2141480" cy="553998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0" rIns="91440" bIns="0" rtlCol="0">
            <a:spAutoFit/>
          </a:bodyPr>
          <a:lstStyle/>
          <a:p>
            <a:pPr algn="r"/>
            <a:r>
              <a:rPr lang="it-IT" dirty="0" err="1">
                <a:solidFill>
                  <a:srgbClr val="1300FF"/>
                </a:solidFill>
              </a:rPr>
              <a:t>Overall</a:t>
            </a:r>
            <a:r>
              <a:rPr lang="it-IT" dirty="0">
                <a:solidFill>
                  <a:srgbClr val="1300FF"/>
                </a:solidFill>
              </a:rPr>
              <a:t> TF </a:t>
            </a:r>
            <a:r>
              <a:rPr lang="it-IT" dirty="0" err="1">
                <a:solidFill>
                  <a:srgbClr val="1300FF"/>
                </a:solidFill>
              </a:rPr>
              <a:t>magnet</a:t>
            </a:r>
            <a:r>
              <a:rPr lang="it-IT" dirty="0">
                <a:solidFill>
                  <a:srgbClr val="1300FF"/>
                </a:solidFill>
              </a:rPr>
              <a:t> </a:t>
            </a:r>
            <a:r>
              <a:rPr lang="it-IT" dirty="0" err="1">
                <a:solidFill>
                  <a:srgbClr val="1300FF"/>
                </a:solidFill>
              </a:rPr>
              <a:t>system</a:t>
            </a:r>
            <a:r>
              <a:rPr lang="it-IT" dirty="0">
                <a:solidFill>
                  <a:srgbClr val="1300FF"/>
                </a:solidFill>
              </a:rPr>
              <a:t> </a:t>
            </a:r>
            <a:r>
              <a:rPr lang="it-IT" dirty="0" err="1">
                <a:solidFill>
                  <a:srgbClr val="1300FF"/>
                </a:solidFill>
              </a:rPr>
              <a:t>current</a:t>
            </a:r>
            <a:endParaRPr lang="it-IT" dirty="0">
              <a:solidFill>
                <a:srgbClr val="1300FF"/>
              </a:solidFill>
            </a:endParaRPr>
          </a:p>
        </p:txBody>
      </p:sp>
      <p:sp>
        <p:nvSpPr>
          <p:cNvPr id="68" name="CasellaDiTesto 67">
            <a:extLst>
              <a:ext uri="{FF2B5EF4-FFF2-40B4-BE49-F238E27FC236}">
                <a16:creationId xmlns:a16="http://schemas.microsoft.com/office/drawing/2014/main" id="{6E7B3881-4EC4-304A-A5F1-97CD39AC16D9}"/>
              </a:ext>
            </a:extLst>
          </p:cNvPr>
          <p:cNvSpPr txBox="1"/>
          <p:nvPr/>
        </p:nvSpPr>
        <p:spPr>
          <a:xfrm>
            <a:off x="592361" y="5206538"/>
            <a:ext cx="3277374" cy="492443"/>
          </a:xfrm>
          <a:prstGeom prst="rect">
            <a:avLst/>
          </a:prstGeom>
          <a:noFill/>
        </p:spPr>
        <p:txBody>
          <a:bodyPr vert="horz" wrap="square" lIns="91440" tIns="0" rIns="91440" bIns="0" rtlCol="0">
            <a:spAutoFit/>
          </a:bodyPr>
          <a:lstStyle/>
          <a:p>
            <a:pPr algn="ctr"/>
            <a:r>
              <a:rPr lang="it-IT" sz="1600" b="1" dirty="0"/>
              <a:t>JT-60SA</a:t>
            </a:r>
            <a:r>
              <a:rPr lang="it-IT" sz="1600" dirty="0"/>
              <a:t> TF </a:t>
            </a:r>
            <a:r>
              <a:rPr lang="it-IT" sz="1600" dirty="0" err="1"/>
              <a:t>Magnet</a:t>
            </a:r>
            <a:r>
              <a:rPr lang="it-IT" sz="1600" dirty="0"/>
              <a:t> </a:t>
            </a:r>
            <a:r>
              <a:rPr lang="it-IT" sz="1600" dirty="0" err="1"/>
              <a:t>system</a:t>
            </a:r>
            <a:endParaRPr lang="it-IT" sz="1600" dirty="0"/>
          </a:p>
          <a:p>
            <a:pPr algn="ctr"/>
            <a:r>
              <a:rPr lang="it-IT" sz="1600" dirty="0"/>
              <a:t>Image </a:t>
            </a:r>
            <a:r>
              <a:rPr lang="it-IT" sz="1600" dirty="0" err="1"/>
              <a:t>courtesy</a:t>
            </a:r>
            <a:r>
              <a:rPr lang="it-IT" sz="1600" dirty="0"/>
              <a:t> of: A. </a:t>
            </a:r>
            <a:r>
              <a:rPr lang="it-IT" sz="1600" dirty="0" err="1"/>
              <a:t>Cucchiaro</a:t>
            </a:r>
            <a:endParaRPr lang="it-IT" sz="1600" dirty="0"/>
          </a:p>
        </p:txBody>
      </p:sp>
    </p:spTree>
    <p:extLst>
      <p:ext uri="{BB962C8B-B14F-4D97-AF65-F5344CB8AC3E}">
        <p14:creationId xmlns:p14="http://schemas.microsoft.com/office/powerpoint/2010/main" val="33859584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179" y="303802"/>
            <a:ext cx="8625998" cy="400110"/>
          </a:xfrm>
        </p:spPr>
        <p:txBody>
          <a:bodyPr/>
          <a:lstStyle/>
          <a:p>
            <a:r>
              <a:rPr lang="en-US" dirty="0"/>
              <a:t>D-shaped superconducting tokamaks</a:t>
            </a:r>
          </a:p>
        </p:txBody>
      </p:sp>
      <p:graphicFrame>
        <p:nvGraphicFramePr>
          <p:cNvPr id="3" name="Tabella 2">
            <a:extLst>
              <a:ext uri="{FF2B5EF4-FFF2-40B4-BE49-F238E27FC236}">
                <a16:creationId xmlns:a16="http://schemas.microsoft.com/office/drawing/2014/main" id="{CB8EBF41-7E5E-4949-88AA-E41E5EF049DC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5223329" y="1151440"/>
          <a:ext cx="3855466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2744">
                  <a:extLst>
                    <a:ext uri="{9D8B030D-6E8A-4147-A177-3AD203B41FA5}">
                      <a16:colId xmlns:a16="http://schemas.microsoft.com/office/drawing/2014/main" val="2132849967"/>
                    </a:ext>
                  </a:extLst>
                </a:gridCol>
                <a:gridCol w="1327467">
                  <a:extLst>
                    <a:ext uri="{9D8B030D-6E8A-4147-A177-3AD203B41FA5}">
                      <a16:colId xmlns:a16="http://schemas.microsoft.com/office/drawing/2014/main" val="1412612645"/>
                    </a:ext>
                  </a:extLst>
                </a:gridCol>
                <a:gridCol w="1405255">
                  <a:extLst>
                    <a:ext uri="{9D8B030D-6E8A-4147-A177-3AD203B41FA5}">
                      <a16:colId xmlns:a16="http://schemas.microsoft.com/office/drawing/2014/main" val="23816109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err="1"/>
                        <a:t>B</a:t>
                      </a:r>
                      <a:r>
                        <a:rPr lang="it-IT" baseline="-25000" dirty="0" err="1"/>
                        <a:t>toroidal</a:t>
                      </a:r>
                      <a:r>
                        <a:rPr lang="it-IT" dirty="0"/>
                        <a:t> (T)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err="1"/>
                        <a:t>I</a:t>
                      </a:r>
                      <a:r>
                        <a:rPr lang="it-IT" baseline="-25000" dirty="0" err="1"/>
                        <a:t>plasma</a:t>
                      </a:r>
                      <a:r>
                        <a:rPr lang="it-IT" dirty="0"/>
                        <a:t> (MA)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52038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JT-60SA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2.25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5.5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50035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ITER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5.3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15.0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96917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DEMO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5.2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17.9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06113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SST-1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5.5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0.22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56068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EAST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3.5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1.0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23161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KSTAR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3.5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2.0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84012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DTT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6.0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5.5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0670003"/>
                  </a:ext>
                </a:extLst>
              </a:tr>
            </a:tbl>
          </a:graphicData>
        </a:graphic>
      </p:graphicFrame>
      <p:sp>
        <p:nvSpPr>
          <p:cNvPr id="4" name="CasellaDiTesto 3">
            <a:extLst>
              <a:ext uri="{FF2B5EF4-FFF2-40B4-BE49-F238E27FC236}">
                <a16:creationId xmlns:a16="http://schemas.microsoft.com/office/drawing/2014/main" id="{D6EFF0EA-1C1F-DD45-BB27-0148948D385F}"/>
              </a:ext>
            </a:extLst>
          </p:cNvPr>
          <p:cNvSpPr txBox="1"/>
          <p:nvPr/>
        </p:nvSpPr>
        <p:spPr>
          <a:xfrm>
            <a:off x="5776878" y="4506311"/>
            <a:ext cx="1629613" cy="276999"/>
          </a:xfrm>
          <a:prstGeom prst="rect">
            <a:avLst/>
          </a:prstGeom>
        </p:spPr>
        <p:txBody>
          <a:bodyPr vert="horz" wrap="none" lIns="91440" tIns="0" rIns="91440" bIns="0" rtlCol="0">
            <a:spAutoFit/>
          </a:bodyPr>
          <a:lstStyle/>
          <a:p>
            <a:r>
              <a:rPr lang="it-IT" dirty="0" err="1"/>
              <a:t>Ampere’s</a:t>
            </a:r>
            <a:r>
              <a:rPr lang="it-IT" dirty="0"/>
              <a:t> law: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B952ECB5-03F9-F942-B33A-CCF49CE9CBC5}"/>
                  </a:ext>
                </a:extLst>
              </p:cNvPr>
              <p:cNvSpPr txBox="1"/>
              <p:nvPr/>
            </p:nvSpPr>
            <p:spPr>
              <a:xfrm>
                <a:off x="7406491" y="4369951"/>
                <a:ext cx="1248419" cy="565348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num>
                        <m:den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2 </m:t>
                              </m:r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B952ECB5-03F9-F942-B33A-CCF49CE9CB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06491" y="4369951"/>
                <a:ext cx="1248419" cy="565348"/>
              </a:xfrm>
              <a:prstGeom prst="rect">
                <a:avLst/>
              </a:prstGeom>
              <a:blipFill>
                <a:blip r:embed="rId2"/>
                <a:stretch>
                  <a:fillRect l="-3030" t="-8696" b="-1739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Freccia destra 7">
            <a:extLst>
              <a:ext uri="{FF2B5EF4-FFF2-40B4-BE49-F238E27FC236}">
                <a16:creationId xmlns:a16="http://schemas.microsoft.com/office/drawing/2014/main" id="{4E5797FD-7086-AC45-AF09-202CA1046B17}"/>
              </a:ext>
            </a:extLst>
          </p:cNvPr>
          <p:cNvSpPr/>
          <p:nvPr/>
        </p:nvSpPr>
        <p:spPr>
          <a:xfrm>
            <a:off x="6049431" y="5601784"/>
            <a:ext cx="890936" cy="21229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CasellaDiTesto 53">
                <a:extLst>
                  <a:ext uri="{FF2B5EF4-FFF2-40B4-BE49-F238E27FC236}">
                    <a16:creationId xmlns:a16="http://schemas.microsoft.com/office/drawing/2014/main" id="{1E73351C-CBFE-9E46-B55E-3D4D0D10E49D}"/>
                  </a:ext>
                </a:extLst>
              </p:cNvPr>
              <p:cNvSpPr txBox="1"/>
              <p:nvPr/>
            </p:nvSpPr>
            <p:spPr>
              <a:xfrm>
                <a:off x="7300009" y="5523031"/>
                <a:ext cx="1333827" cy="276999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solidFill>
                                <a:srgbClr val="13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solidFill>
                                <a:srgbClr val="1300FF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it-IT" b="0" i="1" smtClean="0">
                              <a:solidFill>
                                <a:srgbClr val="1300FF"/>
                              </a:solidFill>
                              <a:latin typeface="Cambria Math" panose="02040503050406030204" pitchFamily="18" charset="0"/>
                            </a:rPr>
                            <m:t>𝐼𝑇𝐸𝑅</m:t>
                          </m:r>
                        </m:sub>
                      </m:sSub>
                      <m:r>
                        <a:rPr lang="it-IT" b="0" i="1" smtClean="0">
                          <a:solidFill>
                            <a:srgbClr val="1300FF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b="0" i="1" smtClean="0">
                          <a:solidFill>
                            <a:srgbClr val="13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 8 </m:t>
                      </m:r>
                      <m:r>
                        <a:rPr lang="it-IT" b="0" i="1" smtClean="0">
                          <a:solidFill>
                            <a:srgbClr val="13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𝑀𝐴</m:t>
                      </m:r>
                    </m:oMath>
                  </m:oMathPara>
                </a14:m>
                <a:endParaRPr lang="it-IT" dirty="0">
                  <a:solidFill>
                    <a:srgbClr val="1300FF"/>
                  </a:solidFill>
                </a:endParaRPr>
              </a:p>
            </p:txBody>
          </p:sp>
        </mc:Choice>
        <mc:Fallback xmlns="">
          <p:sp>
            <p:nvSpPr>
              <p:cNvPr id="54" name="CasellaDiTesto 53">
                <a:extLst>
                  <a:ext uri="{FF2B5EF4-FFF2-40B4-BE49-F238E27FC236}">
                    <a16:creationId xmlns:a16="http://schemas.microsoft.com/office/drawing/2014/main" id="{1E73351C-CBFE-9E46-B55E-3D4D0D10E4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00009" y="5523031"/>
                <a:ext cx="1333827" cy="276999"/>
              </a:xfrm>
              <a:prstGeom prst="rect">
                <a:avLst/>
              </a:prstGeom>
              <a:blipFill>
                <a:blip r:embed="rId3"/>
                <a:stretch>
                  <a:fillRect l="-2830" t="-4348" r="-2830" b="-3913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CasellaDiTesto 56">
                <a:extLst>
                  <a:ext uri="{FF2B5EF4-FFF2-40B4-BE49-F238E27FC236}">
                    <a16:creationId xmlns:a16="http://schemas.microsoft.com/office/drawing/2014/main" id="{2A50C8EC-565B-5A43-9E8C-26B5BFE5180D}"/>
                  </a:ext>
                </a:extLst>
              </p:cNvPr>
              <p:cNvSpPr txBox="1"/>
              <p:nvPr/>
            </p:nvSpPr>
            <p:spPr>
              <a:xfrm>
                <a:off x="7068536" y="5940511"/>
                <a:ext cx="1565300" cy="276999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solidFill>
                                <a:srgbClr val="13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solidFill>
                                <a:srgbClr val="1300FF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it-IT" b="0" i="1" smtClean="0">
                              <a:solidFill>
                                <a:srgbClr val="1300FF"/>
                              </a:solidFill>
                              <a:latin typeface="Cambria Math" panose="02040503050406030204" pitchFamily="18" charset="0"/>
                            </a:rPr>
                            <m:t>𝐷𝐸𝑀𝑂</m:t>
                          </m:r>
                        </m:sub>
                      </m:sSub>
                      <m:r>
                        <a:rPr lang="it-IT" b="0" i="1" smtClean="0">
                          <a:solidFill>
                            <a:srgbClr val="1300FF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b="0" i="1" smtClean="0">
                          <a:solidFill>
                            <a:srgbClr val="13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 15 </m:t>
                      </m:r>
                      <m:r>
                        <a:rPr lang="it-IT" b="0" i="1" smtClean="0">
                          <a:solidFill>
                            <a:srgbClr val="13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𝑀𝐴</m:t>
                      </m:r>
                    </m:oMath>
                  </m:oMathPara>
                </a14:m>
                <a:endParaRPr lang="it-IT" dirty="0">
                  <a:solidFill>
                    <a:srgbClr val="1300FF"/>
                  </a:solidFill>
                </a:endParaRPr>
              </a:p>
            </p:txBody>
          </p:sp>
        </mc:Choice>
        <mc:Fallback xmlns="">
          <p:sp>
            <p:nvSpPr>
              <p:cNvPr id="57" name="CasellaDiTesto 56">
                <a:extLst>
                  <a:ext uri="{FF2B5EF4-FFF2-40B4-BE49-F238E27FC236}">
                    <a16:creationId xmlns:a16="http://schemas.microsoft.com/office/drawing/2014/main" id="{2A50C8EC-565B-5A43-9E8C-26B5BFE518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68536" y="5940511"/>
                <a:ext cx="1565300" cy="276999"/>
              </a:xfrm>
              <a:prstGeom prst="rect">
                <a:avLst/>
              </a:prstGeom>
              <a:blipFill>
                <a:blip r:embed="rId4"/>
                <a:stretch>
                  <a:fillRect l="-2419" t="-4545" r="-1613" b="-4090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6" name="CasellaDiTesto 65">
                <a:extLst>
                  <a:ext uri="{FF2B5EF4-FFF2-40B4-BE49-F238E27FC236}">
                    <a16:creationId xmlns:a16="http://schemas.microsoft.com/office/drawing/2014/main" id="{23167225-353F-744A-836F-4F9F913AF31A}"/>
                  </a:ext>
                </a:extLst>
              </p:cNvPr>
              <p:cNvSpPr txBox="1"/>
              <p:nvPr/>
            </p:nvSpPr>
            <p:spPr>
              <a:xfrm>
                <a:off x="7308025" y="5103564"/>
                <a:ext cx="1325811" cy="276999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solidFill>
                                <a:srgbClr val="13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solidFill>
                                <a:srgbClr val="1300FF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it-IT" b="0" i="1" smtClean="0">
                              <a:solidFill>
                                <a:srgbClr val="1300FF"/>
                              </a:solidFill>
                              <a:latin typeface="Cambria Math" panose="02040503050406030204" pitchFamily="18" charset="0"/>
                            </a:rPr>
                            <m:t>𝐷𝑇𝑇</m:t>
                          </m:r>
                        </m:sub>
                      </m:sSub>
                      <m:r>
                        <a:rPr lang="it-IT" b="0" i="1" smtClean="0">
                          <a:solidFill>
                            <a:srgbClr val="1300FF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b="0" i="1" smtClean="0">
                          <a:solidFill>
                            <a:srgbClr val="13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 3 </m:t>
                      </m:r>
                      <m:r>
                        <a:rPr lang="it-IT" b="0" i="1" smtClean="0">
                          <a:solidFill>
                            <a:srgbClr val="13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𝑀𝐴</m:t>
                      </m:r>
                      <m:r>
                        <a:rPr lang="it-IT" b="0" i="1" smtClean="0">
                          <a:solidFill>
                            <a:srgbClr val="13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it-IT" dirty="0">
                  <a:solidFill>
                    <a:srgbClr val="1300FF"/>
                  </a:solidFill>
                </a:endParaRPr>
              </a:p>
            </p:txBody>
          </p:sp>
        </mc:Choice>
        <mc:Fallback xmlns="">
          <p:sp>
            <p:nvSpPr>
              <p:cNvPr id="66" name="CasellaDiTesto 65">
                <a:extLst>
                  <a:ext uri="{FF2B5EF4-FFF2-40B4-BE49-F238E27FC236}">
                    <a16:creationId xmlns:a16="http://schemas.microsoft.com/office/drawing/2014/main" id="{23167225-353F-744A-836F-4F9F913AF3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08025" y="5103564"/>
                <a:ext cx="1325811" cy="276999"/>
              </a:xfrm>
              <a:prstGeom prst="rect">
                <a:avLst/>
              </a:prstGeom>
              <a:blipFill>
                <a:blip r:embed="rId5"/>
                <a:stretch>
                  <a:fillRect l="-1887" r="-4717" b="-3478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7" name="CasellaDiTesto 66">
                <a:extLst>
                  <a:ext uri="{FF2B5EF4-FFF2-40B4-BE49-F238E27FC236}">
                    <a16:creationId xmlns:a16="http://schemas.microsoft.com/office/drawing/2014/main" id="{B5D5FA59-4C21-C544-86A2-8A567A019D7E}"/>
                  </a:ext>
                </a:extLst>
              </p:cNvPr>
              <p:cNvSpPr txBox="1"/>
              <p:nvPr/>
            </p:nvSpPr>
            <p:spPr>
              <a:xfrm>
                <a:off x="6989220" y="6319608"/>
                <a:ext cx="1644616" cy="296428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solidFill>
                                <a:srgbClr val="13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solidFill>
                                <a:srgbClr val="1300FF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it-IT" b="0" i="1" smtClean="0">
                              <a:solidFill>
                                <a:srgbClr val="1300FF"/>
                              </a:solidFill>
                              <a:latin typeface="Cambria Math" panose="02040503050406030204" pitchFamily="18" charset="0"/>
                            </a:rPr>
                            <m:t>𝐽𝑇</m:t>
                          </m:r>
                          <m:r>
                            <a:rPr lang="it-IT" b="0" i="1" smtClean="0">
                              <a:solidFill>
                                <a:srgbClr val="1300FF"/>
                              </a:solidFill>
                              <a:latin typeface="Cambria Math" panose="02040503050406030204" pitchFamily="18" charset="0"/>
                            </a:rPr>
                            <m:t>−60</m:t>
                          </m:r>
                          <m:r>
                            <a:rPr lang="it-IT" b="0" i="1" smtClean="0">
                              <a:solidFill>
                                <a:srgbClr val="1300FF"/>
                              </a:solidFill>
                              <a:latin typeface="Cambria Math" panose="02040503050406030204" pitchFamily="18" charset="0"/>
                            </a:rPr>
                            <m:t>𝑆𝐴</m:t>
                          </m:r>
                        </m:sub>
                      </m:sSub>
                      <m:r>
                        <a:rPr lang="it-IT" b="0" i="1" smtClean="0">
                          <a:solidFill>
                            <a:srgbClr val="1300FF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b="0" i="1" smtClean="0">
                          <a:solidFill>
                            <a:srgbClr val="13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 2 </m:t>
                      </m:r>
                      <m:r>
                        <a:rPr lang="it-IT" b="0" i="1" smtClean="0">
                          <a:solidFill>
                            <a:srgbClr val="13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𝑀𝐴</m:t>
                      </m:r>
                    </m:oMath>
                  </m:oMathPara>
                </a14:m>
                <a:endParaRPr lang="it-IT" dirty="0">
                  <a:solidFill>
                    <a:srgbClr val="1300FF"/>
                  </a:solidFill>
                </a:endParaRPr>
              </a:p>
            </p:txBody>
          </p:sp>
        </mc:Choice>
        <mc:Fallback xmlns="">
          <p:sp>
            <p:nvSpPr>
              <p:cNvPr id="67" name="CasellaDiTesto 66">
                <a:extLst>
                  <a:ext uri="{FF2B5EF4-FFF2-40B4-BE49-F238E27FC236}">
                    <a16:creationId xmlns:a16="http://schemas.microsoft.com/office/drawing/2014/main" id="{B5D5FA59-4C21-C544-86A2-8A567A019D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89220" y="6319608"/>
                <a:ext cx="1644616" cy="296428"/>
              </a:xfrm>
              <a:prstGeom prst="rect">
                <a:avLst/>
              </a:prstGeom>
              <a:blipFill>
                <a:blip r:embed="rId6"/>
                <a:stretch>
                  <a:fillRect l="-1527" t="-8333" r="-1527" b="-2916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CasellaDiTesto 45">
            <a:extLst>
              <a:ext uri="{FF2B5EF4-FFF2-40B4-BE49-F238E27FC236}">
                <a16:creationId xmlns:a16="http://schemas.microsoft.com/office/drawing/2014/main" id="{7D42BBBD-7FDC-2B4D-9015-FAEF14487F9A}"/>
              </a:ext>
            </a:extLst>
          </p:cNvPr>
          <p:cNvSpPr txBox="1"/>
          <p:nvPr/>
        </p:nvSpPr>
        <p:spPr>
          <a:xfrm>
            <a:off x="3803401" y="5569032"/>
            <a:ext cx="2141480" cy="276999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0" rIns="91440" bIns="0" rtlCol="0">
            <a:spAutoFit/>
          </a:bodyPr>
          <a:lstStyle/>
          <a:p>
            <a:pPr algn="r"/>
            <a:r>
              <a:rPr lang="it-IT" b="1" u="sng" dirty="0">
                <a:solidFill>
                  <a:srgbClr val="1300FF"/>
                </a:solidFill>
              </a:rPr>
              <a:t>1 TF coil </a:t>
            </a:r>
            <a:r>
              <a:rPr lang="it-IT" b="1" u="sng" dirty="0" err="1">
                <a:solidFill>
                  <a:srgbClr val="1300FF"/>
                </a:solidFill>
              </a:rPr>
              <a:t>current</a:t>
            </a:r>
            <a:endParaRPr lang="it-IT" b="1" u="sng" dirty="0">
              <a:solidFill>
                <a:srgbClr val="1300FF"/>
              </a:solidFill>
            </a:endParaRPr>
          </a:p>
        </p:txBody>
      </p:sp>
      <p:sp>
        <p:nvSpPr>
          <p:cNvPr id="68" name="CasellaDiTesto 67">
            <a:extLst>
              <a:ext uri="{FF2B5EF4-FFF2-40B4-BE49-F238E27FC236}">
                <a16:creationId xmlns:a16="http://schemas.microsoft.com/office/drawing/2014/main" id="{6E7B3881-4EC4-304A-A5F1-97CD39AC16D9}"/>
              </a:ext>
            </a:extLst>
          </p:cNvPr>
          <p:cNvSpPr txBox="1"/>
          <p:nvPr/>
        </p:nvSpPr>
        <p:spPr>
          <a:xfrm>
            <a:off x="592361" y="5206538"/>
            <a:ext cx="3277374" cy="492443"/>
          </a:xfrm>
          <a:prstGeom prst="rect">
            <a:avLst/>
          </a:prstGeom>
          <a:noFill/>
        </p:spPr>
        <p:txBody>
          <a:bodyPr vert="horz" wrap="square" lIns="91440" tIns="0" rIns="91440" bIns="0" rtlCol="0">
            <a:spAutoFit/>
          </a:bodyPr>
          <a:lstStyle/>
          <a:p>
            <a:pPr algn="ctr"/>
            <a:r>
              <a:rPr lang="it-IT" sz="1600" b="1" dirty="0"/>
              <a:t>JT-60SA</a:t>
            </a:r>
            <a:r>
              <a:rPr lang="it-IT" sz="1600" dirty="0"/>
              <a:t> TF coil</a:t>
            </a:r>
          </a:p>
          <a:p>
            <a:pPr algn="ctr"/>
            <a:r>
              <a:rPr lang="it-IT" sz="1600" dirty="0"/>
              <a:t>Image </a:t>
            </a:r>
            <a:r>
              <a:rPr lang="it-IT" sz="1600" dirty="0" err="1"/>
              <a:t>courtesy</a:t>
            </a:r>
            <a:r>
              <a:rPr lang="it-IT" sz="1600" dirty="0"/>
              <a:t> of: A. </a:t>
            </a:r>
            <a:r>
              <a:rPr lang="it-IT" sz="1600" dirty="0" err="1"/>
              <a:t>Cucchiaro</a:t>
            </a:r>
            <a:endParaRPr lang="it-IT" sz="1600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97F34FC7-5567-0B45-9227-BF6CE9E99E47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2080" y="1282706"/>
            <a:ext cx="1703769" cy="3923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32936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magine 18">
            <a:extLst>
              <a:ext uri="{FF2B5EF4-FFF2-40B4-BE49-F238E27FC236}">
                <a16:creationId xmlns:a16="http://schemas.microsoft.com/office/drawing/2014/main" id="{7F11C3C1-4F1B-7A47-8F87-8C04DE567506}"/>
              </a:ext>
            </a:extLst>
          </p:cNvPr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994" r="10497"/>
          <a:stretch/>
        </p:blipFill>
        <p:spPr>
          <a:xfrm>
            <a:off x="1944633" y="4309865"/>
            <a:ext cx="3697657" cy="25311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179" y="303802"/>
            <a:ext cx="8625998" cy="400110"/>
          </a:xfrm>
        </p:spPr>
        <p:txBody>
          <a:bodyPr/>
          <a:lstStyle/>
          <a:p>
            <a:r>
              <a:rPr lang="en-US" dirty="0"/>
              <a:t>D-shaped superconducting tokamaks</a:t>
            </a:r>
          </a:p>
        </p:txBody>
      </p:sp>
      <p:graphicFrame>
        <p:nvGraphicFramePr>
          <p:cNvPr id="3" name="Tabella 2">
            <a:extLst>
              <a:ext uri="{FF2B5EF4-FFF2-40B4-BE49-F238E27FC236}">
                <a16:creationId xmlns:a16="http://schemas.microsoft.com/office/drawing/2014/main" id="{CB8EBF41-7E5E-4949-88AA-E41E5EF049DC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5223329" y="1151440"/>
          <a:ext cx="3855466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2744">
                  <a:extLst>
                    <a:ext uri="{9D8B030D-6E8A-4147-A177-3AD203B41FA5}">
                      <a16:colId xmlns:a16="http://schemas.microsoft.com/office/drawing/2014/main" val="2132849967"/>
                    </a:ext>
                  </a:extLst>
                </a:gridCol>
                <a:gridCol w="1327467">
                  <a:extLst>
                    <a:ext uri="{9D8B030D-6E8A-4147-A177-3AD203B41FA5}">
                      <a16:colId xmlns:a16="http://schemas.microsoft.com/office/drawing/2014/main" val="1412612645"/>
                    </a:ext>
                  </a:extLst>
                </a:gridCol>
                <a:gridCol w="1405255">
                  <a:extLst>
                    <a:ext uri="{9D8B030D-6E8A-4147-A177-3AD203B41FA5}">
                      <a16:colId xmlns:a16="http://schemas.microsoft.com/office/drawing/2014/main" val="23816109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err="1"/>
                        <a:t>B</a:t>
                      </a:r>
                      <a:r>
                        <a:rPr lang="it-IT" baseline="-25000" dirty="0" err="1"/>
                        <a:t>toroidal</a:t>
                      </a:r>
                      <a:r>
                        <a:rPr lang="it-IT" dirty="0"/>
                        <a:t> (T)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err="1"/>
                        <a:t>I</a:t>
                      </a:r>
                      <a:r>
                        <a:rPr lang="it-IT" baseline="-25000" dirty="0" err="1"/>
                        <a:t>plasma</a:t>
                      </a:r>
                      <a:r>
                        <a:rPr lang="it-IT" dirty="0"/>
                        <a:t> (MA)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52038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JT-60SA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2.25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5.5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50035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ITER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5.3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15.0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96917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DEMO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5.2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17.9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06113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SST-1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5.5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0.22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56068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EAST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3.5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1.0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23161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KSTAR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3.5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2.0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84012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DTT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6.0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5.5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0670003"/>
                  </a:ext>
                </a:extLst>
              </a:tr>
            </a:tbl>
          </a:graphicData>
        </a:graphic>
      </p:graphicFrame>
      <p:sp>
        <p:nvSpPr>
          <p:cNvPr id="4" name="CasellaDiTesto 3">
            <a:extLst>
              <a:ext uri="{FF2B5EF4-FFF2-40B4-BE49-F238E27FC236}">
                <a16:creationId xmlns:a16="http://schemas.microsoft.com/office/drawing/2014/main" id="{D6EFF0EA-1C1F-DD45-BB27-0148948D385F}"/>
              </a:ext>
            </a:extLst>
          </p:cNvPr>
          <p:cNvSpPr txBox="1"/>
          <p:nvPr/>
        </p:nvSpPr>
        <p:spPr>
          <a:xfrm>
            <a:off x="5286853" y="5239305"/>
            <a:ext cx="2210862" cy="276999"/>
          </a:xfrm>
          <a:prstGeom prst="rect">
            <a:avLst/>
          </a:prstGeom>
        </p:spPr>
        <p:txBody>
          <a:bodyPr vert="horz" wrap="none" lIns="91440" tIns="0" rIns="91440" bIns="0" rtlCol="0">
            <a:spAutoFit/>
          </a:bodyPr>
          <a:lstStyle/>
          <a:p>
            <a:r>
              <a:rPr lang="it-IT" dirty="0"/>
              <a:t>Field on </a:t>
            </a:r>
            <a:r>
              <a:rPr lang="it-IT" dirty="0" err="1"/>
              <a:t>conductor</a:t>
            </a:r>
            <a:r>
              <a:rPr lang="it-IT" dirty="0"/>
              <a:t>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B952ECB5-03F9-F942-B33A-CCF49CE9CBC5}"/>
                  </a:ext>
                </a:extLst>
              </p:cNvPr>
              <p:cNvSpPr txBox="1"/>
              <p:nvPr/>
            </p:nvSpPr>
            <p:spPr>
              <a:xfrm>
                <a:off x="7468559" y="5135766"/>
                <a:ext cx="1124282" cy="565348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sSub>
                            <m:sSub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B952ECB5-03F9-F942-B33A-CCF49CE9CB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68559" y="5135766"/>
                <a:ext cx="1124282" cy="565348"/>
              </a:xfrm>
              <a:prstGeom prst="rect">
                <a:avLst/>
              </a:prstGeom>
              <a:blipFill>
                <a:blip r:embed="rId3"/>
                <a:stretch>
                  <a:fillRect l="-4494" b="-652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6" name="CasellaDiTesto 65">
                <a:extLst>
                  <a:ext uri="{FF2B5EF4-FFF2-40B4-BE49-F238E27FC236}">
                    <a16:creationId xmlns:a16="http://schemas.microsoft.com/office/drawing/2014/main" id="{23167225-353F-744A-836F-4F9F913AF31A}"/>
                  </a:ext>
                </a:extLst>
              </p:cNvPr>
              <p:cNvSpPr txBox="1"/>
              <p:nvPr/>
            </p:nvSpPr>
            <p:spPr>
              <a:xfrm>
                <a:off x="6780294" y="6157109"/>
                <a:ext cx="1081706" cy="276999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solidFill>
                                <a:srgbClr val="13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solidFill>
                                <a:srgbClr val="1300FF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it-IT" b="0" i="1" smtClean="0">
                              <a:solidFill>
                                <a:srgbClr val="1300FF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it-IT" b="0" i="1" smtClean="0">
                          <a:solidFill>
                            <a:srgbClr val="1300FF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b="0" i="1" smtClean="0">
                          <a:solidFill>
                            <a:srgbClr val="13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 12 </m:t>
                      </m:r>
                      <m:r>
                        <a:rPr lang="it-IT" b="0" i="1" smtClean="0">
                          <a:solidFill>
                            <a:srgbClr val="13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𝑇</m:t>
                      </m:r>
                      <m:r>
                        <a:rPr lang="it-IT" b="0" i="1" smtClean="0">
                          <a:solidFill>
                            <a:srgbClr val="13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it-IT" dirty="0">
                  <a:solidFill>
                    <a:srgbClr val="1300FF"/>
                  </a:solidFill>
                </a:endParaRPr>
              </a:p>
            </p:txBody>
          </p:sp>
        </mc:Choice>
        <mc:Fallback xmlns="">
          <p:sp>
            <p:nvSpPr>
              <p:cNvPr id="66" name="CasellaDiTesto 65">
                <a:extLst>
                  <a:ext uri="{FF2B5EF4-FFF2-40B4-BE49-F238E27FC236}">
                    <a16:creationId xmlns:a16="http://schemas.microsoft.com/office/drawing/2014/main" id="{23167225-353F-744A-836F-4F9F913AF3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0294" y="6157109"/>
                <a:ext cx="1081706" cy="276999"/>
              </a:xfrm>
              <a:prstGeom prst="rect">
                <a:avLst/>
              </a:prstGeom>
              <a:blipFill>
                <a:blip r:embed="rId4"/>
                <a:stretch>
                  <a:fillRect l="-3488" t="-4348" r="-6977" b="-3913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4106E8AE-7AE8-A147-AE2E-4E640DA808EF}"/>
              </a:ext>
            </a:extLst>
          </p:cNvPr>
          <p:cNvSpPr txBox="1"/>
          <p:nvPr/>
        </p:nvSpPr>
        <p:spPr>
          <a:xfrm>
            <a:off x="6042142" y="5780351"/>
            <a:ext cx="2403287" cy="276999"/>
          </a:xfrm>
          <a:prstGeom prst="rect">
            <a:avLst/>
          </a:prstGeom>
        </p:spPr>
        <p:txBody>
          <a:bodyPr vert="horz" wrap="none" lIns="91440" tIns="0" rIns="91440" bIns="0" rtlCol="0">
            <a:spAutoFit/>
          </a:bodyPr>
          <a:lstStyle/>
          <a:p>
            <a:r>
              <a:rPr lang="it-IT" dirty="0"/>
              <a:t>In DTT, ITER, DEMO:</a:t>
            </a:r>
          </a:p>
        </p:txBody>
      </p:sp>
      <p:pic>
        <p:nvPicPr>
          <p:cNvPr id="20" name="Immagine 19">
            <a:extLst>
              <a:ext uri="{FF2B5EF4-FFF2-40B4-BE49-F238E27FC236}">
                <a16:creationId xmlns:a16="http://schemas.microsoft.com/office/drawing/2014/main" id="{2E49DBF1-4EA7-3A4D-8C1A-A2BA5D630737}"/>
              </a:ext>
            </a:extLst>
          </p:cNvPr>
          <p:cNvPicPr/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053" y="1062173"/>
            <a:ext cx="988767" cy="4062760"/>
          </a:xfrm>
          <a:prstGeom prst="rect">
            <a:avLst/>
          </a:prstGeom>
        </p:spPr>
      </p:pic>
      <p:pic>
        <p:nvPicPr>
          <p:cNvPr id="18" name="Immagine 17">
            <a:extLst>
              <a:ext uri="{FF2B5EF4-FFF2-40B4-BE49-F238E27FC236}">
                <a16:creationId xmlns:a16="http://schemas.microsoft.com/office/drawing/2014/main" id="{8111A4F7-2B60-414B-B4CB-FB937668BD66}"/>
              </a:ext>
            </a:extLst>
          </p:cNvPr>
          <p:cNvPicPr/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5443" y="1367712"/>
            <a:ext cx="4174920" cy="2982856"/>
          </a:xfrm>
          <a:prstGeom prst="rect">
            <a:avLst/>
          </a:prstGeom>
        </p:spPr>
      </p:pic>
      <p:cxnSp>
        <p:nvCxnSpPr>
          <p:cNvPr id="22" name="Connettore 2 21">
            <a:extLst>
              <a:ext uri="{FF2B5EF4-FFF2-40B4-BE49-F238E27FC236}">
                <a16:creationId xmlns:a16="http://schemas.microsoft.com/office/drawing/2014/main" id="{C30F13E6-23BD-1C42-A47F-73B185ED6A28}"/>
              </a:ext>
            </a:extLst>
          </p:cNvPr>
          <p:cNvCxnSpPr>
            <a:cxnSpLocks/>
          </p:cNvCxnSpPr>
          <p:nvPr/>
        </p:nvCxnSpPr>
        <p:spPr>
          <a:xfrm flipH="1">
            <a:off x="3035836" y="2943922"/>
            <a:ext cx="145213" cy="142602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Connettore 2 28">
            <a:extLst>
              <a:ext uri="{FF2B5EF4-FFF2-40B4-BE49-F238E27FC236}">
                <a16:creationId xmlns:a16="http://schemas.microsoft.com/office/drawing/2014/main" id="{0A02855C-7D43-4948-A4E2-FD73FC821C4B}"/>
              </a:ext>
            </a:extLst>
          </p:cNvPr>
          <p:cNvCxnSpPr>
            <a:cxnSpLocks/>
          </p:cNvCxnSpPr>
          <p:nvPr/>
        </p:nvCxnSpPr>
        <p:spPr>
          <a:xfrm>
            <a:off x="4532178" y="2771783"/>
            <a:ext cx="329472" cy="235315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285FAC41-6855-F143-8581-35734F75E4DB}"/>
              </a:ext>
            </a:extLst>
          </p:cNvPr>
          <p:cNvSpPr txBox="1"/>
          <p:nvPr/>
        </p:nvSpPr>
        <p:spPr>
          <a:xfrm>
            <a:off x="39040" y="5014368"/>
            <a:ext cx="1984917" cy="984885"/>
          </a:xfrm>
          <a:prstGeom prst="rect">
            <a:avLst/>
          </a:prstGeom>
          <a:noFill/>
        </p:spPr>
        <p:txBody>
          <a:bodyPr vert="horz" wrap="square" lIns="91440" tIns="0" rIns="91440" bIns="0" rtlCol="0">
            <a:spAutoFit/>
          </a:bodyPr>
          <a:lstStyle/>
          <a:p>
            <a:pPr algn="ctr"/>
            <a:r>
              <a:rPr lang="it-IT" sz="1600" b="1" dirty="0"/>
              <a:t>DEMO</a:t>
            </a:r>
            <a:r>
              <a:rPr lang="it-IT" sz="1600" dirty="0"/>
              <a:t> </a:t>
            </a:r>
            <a:r>
              <a:rPr lang="it-IT" sz="1600" dirty="0" err="1"/>
              <a:t>Magnetic</a:t>
            </a:r>
            <a:r>
              <a:rPr lang="it-IT" sz="1600" dirty="0"/>
              <a:t> Field </a:t>
            </a:r>
            <a:r>
              <a:rPr lang="it-IT" sz="1600" dirty="0" err="1"/>
              <a:t>Maps</a:t>
            </a:r>
            <a:endParaRPr lang="it-IT" sz="1600" dirty="0"/>
          </a:p>
          <a:p>
            <a:pPr algn="ctr"/>
            <a:r>
              <a:rPr lang="it-IT" sz="1600" dirty="0"/>
              <a:t>Images </a:t>
            </a:r>
            <a:r>
              <a:rPr lang="it-IT" sz="1600" dirty="0" err="1"/>
              <a:t>courtesy</a:t>
            </a:r>
            <a:r>
              <a:rPr lang="it-IT" sz="1600" dirty="0"/>
              <a:t> of: S. </a:t>
            </a:r>
            <a:r>
              <a:rPr lang="it-IT" sz="1600" dirty="0" err="1"/>
              <a:t>Turtù</a:t>
            </a:r>
            <a:endParaRPr lang="it-IT" sz="1600" dirty="0"/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1F3AA1A8-B322-AC44-B27A-B6BC4D4560D1}"/>
              </a:ext>
            </a:extLst>
          </p:cNvPr>
          <p:cNvSpPr txBox="1"/>
          <p:nvPr/>
        </p:nvSpPr>
        <p:spPr>
          <a:xfrm>
            <a:off x="5776878" y="4506311"/>
            <a:ext cx="1629613" cy="276999"/>
          </a:xfrm>
          <a:prstGeom prst="rect">
            <a:avLst/>
          </a:prstGeom>
        </p:spPr>
        <p:txBody>
          <a:bodyPr vert="horz" wrap="none" lIns="91440" tIns="0" rIns="91440" bIns="0" rtlCol="0">
            <a:spAutoFit/>
          </a:bodyPr>
          <a:lstStyle/>
          <a:p>
            <a:r>
              <a:rPr lang="it-IT" dirty="0" err="1"/>
              <a:t>Ampere’s</a:t>
            </a:r>
            <a:r>
              <a:rPr lang="it-IT" dirty="0"/>
              <a:t> law: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CasellaDiTesto 20">
                <a:extLst>
                  <a:ext uri="{FF2B5EF4-FFF2-40B4-BE49-F238E27FC236}">
                    <a16:creationId xmlns:a16="http://schemas.microsoft.com/office/drawing/2014/main" id="{54ECCD23-8B34-7D45-AED0-5FE45033259C}"/>
                  </a:ext>
                </a:extLst>
              </p:cNvPr>
              <p:cNvSpPr txBox="1"/>
              <p:nvPr/>
            </p:nvSpPr>
            <p:spPr>
              <a:xfrm>
                <a:off x="7406491" y="4369951"/>
                <a:ext cx="1248419" cy="565348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num>
                        <m:den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2 </m:t>
                              </m:r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21" name="CasellaDiTesto 20">
                <a:extLst>
                  <a:ext uri="{FF2B5EF4-FFF2-40B4-BE49-F238E27FC236}">
                    <a16:creationId xmlns:a16="http://schemas.microsoft.com/office/drawing/2014/main" id="{54ECCD23-8B34-7D45-AED0-5FE4503325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06491" y="4369951"/>
                <a:ext cx="1248419" cy="565348"/>
              </a:xfrm>
              <a:prstGeom prst="rect">
                <a:avLst/>
              </a:prstGeom>
              <a:blipFill>
                <a:blip r:embed="rId7"/>
                <a:stretch>
                  <a:fillRect l="-3030" t="-8696" b="-1739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802731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3414" y="288414"/>
            <a:ext cx="8229600" cy="430887"/>
          </a:xfrm>
        </p:spPr>
        <p:txBody>
          <a:bodyPr/>
          <a:lstStyle/>
          <a:p>
            <a:pPr eaLnBrk="0" hangingPunct="0"/>
            <a:r>
              <a:rPr lang="en-US" sz="2800" dirty="0"/>
              <a:t>Superconductivity and fusion energy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6553200" y="6222140"/>
            <a:ext cx="2133600" cy="365125"/>
          </a:xfrm>
        </p:spPr>
        <p:txBody>
          <a:bodyPr/>
          <a:lstStyle/>
          <a:p>
            <a:fld id="{02C7C199-0D0D-7840-A88D-785280B31CF7}" type="slidenum">
              <a:rPr lang="it-IT" smtClean="0"/>
              <a:t>18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L. </a:t>
            </a:r>
            <a:r>
              <a:rPr lang="en-US" dirty="0" err="1"/>
              <a:t>Muzzi</a:t>
            </a:r>
            <a:r>
              <a:rPr lang="en-US" dirty="0"/>
              <a:t> - </a:t>
            </a:r>
            <a:r>
              <a:rPr lang="en-US" dirty="0" err="1"/>
              <a:t>EASISchool</a:t>
            </a:r>
            <a:r>
              <a:rPr lang="en-US" dirty="0"/>
              <a:t> 3 - 6 October 2020</a:t>
            </a:r>
            <a:endParaRPr lang="it-IT" dirty="0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39A2EC89-0145-8544-A987-4BDB872DCA7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25886" y="1194948"/>
            <a:ext cx="7105571" cy="5515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olo 1">
            <a:extLst>
              <a:ext uri="{FF2B5EF4-FFF2-40B4-BE49-F238E27FC236}">
                <a16:creationId xmlns:a16="http://schemas.microsoft.com/office/drawing/2014/main" id="{845D466F-A601-4443-BCDC-7BCBDFEBA158}"/>
              </a:ext>
            </a:extLst>
          </p:cNvPr>
          <p:cNvSpPr txBox="1">
            <a:spLocks/>
          </p:cNvSpPr>
          <p:nvPr/>
        </p:nvSpPr>
        <p:spPr>
          <a:xfrm rot="20617042">
            <a:off x="191920" y="3898005"/>
            <a:ext cx="4302097" cy="861774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</p:spPr>
        <p:txBody>
          <a:bodyPr vert="horz" wrap="square" lIns="91440" tIns="0" rIns="91440" bIns="0" rtlCol="0" anchor="ctr" anchorCtr="0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600" b="1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eaLnBrk="0" hangingPunct="0"/>
            <a:r>
              <a:rPr lang="en-US" sz="2800" dirty="0">
                <a:solidFill>
                  <a:schemeClr val="tx1"/>
                </a:solidFill>
              </a:rPr>
              <a:t>Superconductivity as </a:t>
            </a:r>
            <a:r>
              <a:rPr lang="en-US" sz="2800" dirty="0">
                <a:solidFill>
                  <a:srgbClr val="C00000"/>
                </a:solidFill>
              </a:rPr>
              <a:t>Enabling technology</a:t>
            </a:r>
          </a:p>
        </p:txBody>
      </p:sp>
    </p:spTree>
    <p:extLst>
      <p:ext uri="{BB962C8B-B14F-4D97-AF65-F5344CB8AC3E}">
        <p14:creationId xmlns:p14="http://schemas.microsoft.com/office/powerpoint/2010/main" val="10052390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3414" y="288414"/>
            <a:ext cx="8229600" cy="430887"/>
          </a:xfrm>
        </p:spPr>
        <p:txBody>
          <a:bodyPr/>
          <a:lstStyle/>
          <a:p>
            <a:pPr eaLnBrk="0" hangingPunct="0"/>
            <a:r>
              <a:rPr lang="en-US" sz="2800" dirty="0"/>
              <a:t>Superconductivity and fusion energy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6553200" y="6222140"/>
            <a:ext cx="2133600" cy="365125"/>
          </a:xfrm>
        </p:spPr>
        <p:txBody>
          <a:bodyPr/>
          <a:lstStyle/>
          <a:p>
            <a:fld id="{02C7C199-0D0D-7840-A88D-785280B31CF7}" type="slidenum">
              <a:rPr lang="it-IT" smtClean="0"/>
              <a:t>19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L. </a:t>
            </a:r>
            <a:r>
              <a:rPr lang="en-US" dirty="0" err="1"/>
              <a:t>Muzzi</a:t>
            </a:r>
            <a:r>
              <a:rPr lang="en-US" dirty="0"/>
              <a:t> - </a:t>
            </a:r>
            <a:r>
              <a:rPr lang="en-US" dirty="0" err="1"/>
              <a:t>EASISchool</a:t>
            </a:r>
            <a:r>
              <a:rPr lang="en-US" dirty="0"/>
              <a:t> 3 - 6 October 2020</a:t>
            </a:r>
            <a:endParaRPr lang="it-IT" dirty="0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39A2EC89-0145-8544-A987-4BDB872DCA7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25886" y="1194948"/>
            <a:ext cx="7105571" cy="5515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olo 1">
            <a:extLst>
              <a:ext uri="{FF2B5EF4-FFF2-40B4-BE49-F238E27FC236}">
                <a16:creationId xmlns:a16="http://schemas.microsoft.com/office/drawing/2014/main" id="{845D466F-A601-4443-BCDC-7BCBDFEBA158}"/>
              </a:ext>
            </a:extLst>
          </p:cNvPr>
          <p:cNvSpPr txBox="1">
            <a:spLocks/>
          </p:cNvSpPr>
          <p:nvPr/>
        </p:nvSpPr>
        <p:spPr>
          <a:xfrm rot="20617042">
            <a:off x="191920" y="3898005"/>
            <a:ext cx="4302097" cy="861774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</p:spPr>
        <p:txBody>
          <a:bodyPr vert="horz" wrap="square" lIns="91440" tIns="0" rIns="91440" bIns="0" rtlCol="0" anchor="ctr" anchorCtr="0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600" b="1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eaLnBrk="0" hangingPunct="0"/>
            <a:r>
              <a:rPr lang="en-US" sz="2800" dirty="0">
                <a:solidFill>
                  <a:schemeClr val="tx1"/>
                </a:solidFill>
              </a:rPr>
              <a:t>Superconductivity as </a:t>
            </a:r>
            <a:r>
              <a:rPr lang="en-US" sz="2800" dirty="0">
                <a:solidFill>
                  <a:srgbClr val="C00000"/>
                </a:solidFill>
              </a:rPr>
              <a:t>Enabling technology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2AFB762E-6B54-5B43-966E-AC806B53A45E}"/>
              </a:ext>
            </a:extLst>
          </p:cNvPr>
          <p:cNvSpPr txBox="1"/>
          <p:nvPr/>
        </p:nvSpPr>
        <p:spPr>
          <a:xfrm>
            <a:off x="4290646" y="3106232"/>
            <a:ext cx="4638473" cy="205628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vert="horz" wrap="square" lIns="180000" tIns="180000" rIns="180000" bIns="180000" rtlCol="0">
            <a:spAutoFit/>
          </a:bodyPr>
          <a:lstStyle/>
          <a:p>
            <a:r>
              <a:rPr lang="it-IT" sz="2200" dirty="0"/>
              <a:t>In the </a:t>
            </a:r>
            <a:r>
              <a:rPr lang="it-IT" sz="2200" dirty="0" err="1"/>
              <a:t>latest</a:t>
            </a:r>
            <a:r>
              <a:rPr lang="it-IT" sz="2200" dirty="0"/>
              <a:t> generation of plasma </a:t>
            </a:r>
            <a:r>
              <a:rPr lang="it-IT" sz="2200" dirty="0" err="1"/>
              <a:t>devices</a:t>
            </a:r>
            <a:r>
              <a:rPr lang="it-IT" sz="2200" dirty="0"/>
              <a:t>, </a:t>
            </a:r>
            <a:r>
              <a:rPr lang="it-IT" sz="2200" dirty="0" err="1"/>
              <a:t>which</a:t>
            </a:r>
            <a:r>
              <a:rPr lang="it-IT" sz="2200" dirty="0"/>
              <a:t> are </a:t>
            </a:r>
            <a:r>
              <a:rPr lang="it-IT" sz="2200" dirty="0" err="1"/>
              <a:t>larger</a:t>
            </a:r>
            <a:r>
              <a:rPr lang="it-IT" sz="2200" dirty="0"/>
              <a:t> and </a:t>
            </a:r>
            <a:r>
              <a:rPr lang="it-IT" sz="2200" dirty="0" err="1"/>
              <a:t>have</a:t>
            </a:r>
            <a:r>
              <a:rPr lang="it-IT" sz="2200" dirty="0"/>
              <a:t> </a:t>
            </a:r>
            <a:r>
              <a:rPr lang="it-IT" sz="2200" dirty="0" err="1"/>
              <a:t>longer</a:t>
            </a:r>
            <a:r>
              <a:rPr lang="it-IT" sz="2200" dirty="0"/>
              <a:t> </a:t>
            </a:r>
            <a:r>
              <a:rPr lang="it-IT" sz="2200" dirty="0" err="1"/>
              <a:t>confinement</a:t>
            </a:r>
            <a:r>
              <a:rPr lang="it-IT" sz="2200" dirty="0"/>
              <a:t> </a:t>
            </a:r>
            <a:r>
              <a:rPr lang="it-IT" sz="2200" dirty="0" err="1"/>
              <a:t>times</a:t>
            </a:r>
            <a:r>
              <a:rPr lang="it-IT" sz="2200" dirty="0"/>
              <a:t>, the </a:t>
            </a:r>
            <a:r>
              <a:rPr lang="it-IT" sz="2200" dirty="0" err="1"/>
              <a:t>superconducting</a:t>
            </a:r>
            <a:r>
              <a:rPr lang="it-IT" sz="2200" dirty="0"/>
              <a:t> coils are a </a:t>
            </a:r>
            <a:r>
              <a:rPr lang="it-IT" sz="2200" dirty="0" err="1"/>
              <a:t>key</a:t>
            </a:r>
            <a:r>
              <a:rPr lang="it-IT" sz="2200" dirty="0"/>
              <a:t> </a:t>
            </a:r>
            <a:r>
              <a:rPr lang="it-IT" sz="2200" dirty="0" err="1"/>
              <a:t>enabling</a:t>
            </a:r>
            <a:r>
              <a:rPr lang="it-IT" sz="2200" dirty="0"/>
              <a:t> </a:t>
            </a:r>
            <a:r>
              <a:rPr lang="it-IT" sz="2200" dirty="0" err="1"/>
              <a:t>technology</a:t>
            </a:r>
            <a:endParaRPr lang="it-IT" sz="2200" dirty="0"/>
          </a:p>
        </p:txBody>
      </p:sp>
      <p:cxnSp>
        <p:nvCxnSpPr>
          <p:cNvPr id="17" name="Connettore 1 16">
            <a:extLst>
              <a:ext uri="{FF2B5EF4-FFF2-40B4-BE49-F238E27FC236}">
                <a16:creationId xmlns:a16="http://schemas.microsoft.com/office/drawing/2014/main" id="{AF0C6AD5-24C9-EC47-BC86-E6BF52900FC6}"/>
              </a:ext>
            </a:extLst>
          </p:cNvPr>
          <p:cNvCxnSpPr/>
          <p:nvPr/>
        </p:nvCxnSpPr>
        <p:spPr>
          <a:xfrm>
            <a:off x="3657600" y="6220287"/>
            <a:ext cx="367166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1 17">
            <a:extLst>
              <a:ext uri="{FF2B5EF4-FFF2-40B4-BE49-F238E27FC236}">
                <a16:creationId xmlns:a16="http://schemas.microsoft.com/office/drawing/2014/main" id="{D0F7CACD-2C1B-644A-BF38-58F8D52F720C}"/>
              </a:ext>
            </a:extLst>
          </p:cNvPr>
          <p:cNvCxnSpPr>
            <a:cxnSpLocks/>
          </p:cNvCxnSpPr>
          <p:nvPr/>
        </p:nvCxnSpPr>
        <p:spPr>
          <a:xfrm>
            <a:off x="2065606" y="6404702"/>
            <a:ext cx="486976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48956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3414" y="288414"/>
            <a:ext cx="8229600" cy="430887"/>
          </a:xfrm>
        </p:spPr>
        <p:txBody>
          <a:bodyPr/>
          <a:lstStyle/>
          <a:p>
            <a:r>
              <a:rPr lang="it-IT" sz="2800" dirty="0" err="1"/>
              <a:t>Outline</a:t>
            </a:r>
            <a:endParaRPr lang="it-IT" sz="2800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4"/>
          </p:nvPr>
        </p:nvSpPr>
        <p:spPr>
          <a:xfrm>
            <a:off x="6553200" y="6222140"/>
            <a:ext cx="2133600" cy="365125"/>
          </a:xfrm>
        </p:spPr>
        <p:txBody>
          <a:bodyPr/>
          <a:lstStyle/>
          <a:p>
            <a:fld id="{02C7C199-0D0D-7840-A88D-785280B31CF7}" type="slidenum">
              <a:rPr lang="it-IT" smtClean="0"/>
              <a:t>2</a:t>
            </a:fld>
            <a:endParaRPr lang="it-IT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14"/>
          </p:nvPr>
        </p:nvSpPr>
        <p:spPr>
          <a:xfrm>
            <a:off x="647875" y="1227419"/>
            <a:ext cx="7870894" cy="4271169"/>
          </a:xfrm>
        </p:spPr>
        <p:txBody>
          <a:bodyPr/>
          <a:lstStyle/>
          <a:p>
            <a:pPr marL="342900" indent="-342900">
              <a:lnSpc>
                <a:spcPct val="150000"/>
              </a:lnSpc>
              <a:buFont typeface="Wingdings" charset="2"/>
              <a:buChar char="ü"/>
            </a:pPr>
            <a:r>
              <a:rPr lang="it-IT" sz="2400" dirty="0" err="1"/>
              <a:t>Magnetic</a:t>
            </a:r>
            <a:r>
              <a:rPr lang="it-IT" sz="2400" dirty="0"/>
              <a:t> </a:t>
            </a:r>
            <a:r>
              <a:rPr lang="it-IT" sz="2400" dirty="0" err="1"/>
              <a:t>confinement</a:t>
            </a:r>
            <a:r>
              <a:rPr lang="it-IT" sz="2400" dirty="0"/>
              <a:t> fusion: the </a:t>
            </a:r>
            <a:r>
              <a:rPr lang="it-IT" sz="2400" dirty="0" err="1"/>
              <a:t>tokamak</a:t>
            </a:r>
            <a:r>
              <a:rPr lang="it-IT" sz="2400" dirty="0"/>
              <a:t> </a:t>
            </a:r>
            <a:r>
              <a:rPr lang="it-IT" sz="2400" dirty="0" err="1"/>
              <a:t>concept</a:t>
            </a:r>
            <a:endParaRPr lang="it-IT" sz="2400" dirty="0"/>
          </a:p>
          <a:p>
            <a:pPr marL="342900" indent="-342900">
              <a:lnSpc>
                <a:spcPct val="150000"/>
              </a:lnSpc>
              <a:buFont typeface="Wingdings" charset="2"/>
              <a:buChar char="ü"/>
            </a:pPr>
            <a:r>
              <a:rPr lang="it-IT" sz="2400" dirty="0" err="1"/>
              <a:t>Magnet</a:t>
            </a:r>
            <a:r>
              <a:rPr lang="it-IT" sz="2400" dirty="0"/>
              <a:t> </a:t>
            </a:r>
            <a:r>
              <a:rPr lang="it-IT" sz="2400" dirty="0" err="1"/>
              <a:t>system</a:t>
            </a:r>
            <a:r>
              <a:rPr lang="it-IT" sz="2400" dirty="0"/>
              <a:t> of a </a:t>
            </a:r>
            <a:r>
              <a:rPr lang="it-IT" sz="2400" dirty="0" err="1"/>
              <a:t>tokamak</a:t>
            </a:r>
            <a:r>
              <a:rPr lang="it-IT" sz="2400" dirty="0"/>
              <a:t> </a:t>
            </a:r>
            <a:r>
              <a:rPr lang="it-IT" sz="2400" dirty="0" err="1"/>
              <a:t>reactor</a:t>
            </a:r>
            <a:endParaRPr lang="it-IT" sz="2400" dirty="0"/>
          </a:p>
          <a:p>
            <a:pPr marL="342900" indent="-342900">
              <a:lnSpc>
                <a:spcPct val="150000"/>
              </a:lnSpc>
              <a:buFont typeface="Wingdings" charset="2"/>
              <a:buChar char="ü"/>
            </a:pPr>
            <a:r>
              <a:rPr lang="it-IT" sz="2400" dirty="0"/>
              <a:t>Cable-in-</a:t>
            </a:r>
            <a:r>
              <a:rPr lang="it-IT" sz="2400" dirty="0" err="1"/>
              <a:t>Conduit</a:t>
            </a:r>
            <a:r>
              <a:rPr lang="it-IT" sz="2400" dirty="0"/>
              <a:t> </a:t>
            </a:r>
            <a:r>
              <a:rPr lang="it-IT" sz="2400" dirty="0" err="1"/>
              <a:t>conductors</a:t>
            </a:r>
            <a:r>
              <a:rPr lang="it-IT" sz="2400" dirty="0"/>
              <a:t> (</a:t>
            </a:r>
            <a:r>
              <a:rPr lang="it-IT" sz="2400" dirty="0" err="1"/>
              <a:t>CICCs</a:t>
            </a:r>
            <a:r>
              <a:rPr lang="it-IT" sz="2400" dirty="0"/>
              <a:t>)</a:t>
            </a:r>
          </a:p>
          <a:p>
            <a:pPr marL="342900" indent="-342900">
              <a:lnSpc>
                <a:spcPct val="150000"/>
              </a:lnSpc>
              <a:buFont typeface="Wingdings" charset="2"/>
              <a:buChar char="ü"/>
            </a:pPr>
            <a:r>
              <a:rPr lang="it-IT" sz="2400" dirty="0"/>
              <a:t>ITER </a:t>
            </a:r>
            <a:r>
              <a:rPr lang="it-IT" sz="2400" dirty="0" err="1"/>
              <a:t>CICCs</a:t>
            </a:r>
            <a:r>
              <a:rPr lang="it-IT" sz="2400" dirty="0"/>
              <a:t> and </a:t>
            </a:r>
            <a:r>
              <a:rPr lang="it-IT" sz="2400" dirty="0" err="1"/>
              <a:t>optimization</a:t>
            </a:r>
            <a:r>
              <a:rPr lang="it-IT" sz="2400" dirty="0"/>
              <a:t> </a:t>
            </a:r>
            <a:r>
              <a:rPr lang="it-IT" sz="2400" dirty="0" err="1"/>
              <a:t>margins</a:t>
            </a:r>
            <a:endParaRPr lang="it-IT" sz="2400" dirty="0"/>
          </a:p>
          <a:p>
            <a:pPr marL="342900" indent="-342900">
              <a:lnSpc>
                <a:spcPct val="150000"/>
              </a:lnSpc>
              <a:buFont typeface="Wingdings" charset="2"/>
              <a:buChar char="ü"/>
            </a:pPr>
            <a:r>
              <a:rPr lang="it-IT" sz="2400" dirty="0"/>
              <a:t>Key </a:t>
            </a:r>
            <a:r>
              <a:rPr lang="it-IT" sz="2400" dirty="0" err="1"/>
              <a:t>components</a:t>
            </a:r>
            <a:r>
              <a:rPr lang="it-IT" sz="2400" dirty="0"/>
              <a:t> of fusion coils: the </a:t>
            </a:r>
            <a:r>
              <a:rPr lang="it-IT" sz="2400" dirty="0" err="1"/>
              <a:t>example</a:t>
            </a:r>
            <a:r>
              <a:rPr lang="it-IT" sz="2400" dirty="0"/>
              <a:t> of the </a:t>
            </a:r>
            <a:r>
              <a:rPr lang="it-IT" sz="2400" dirty="0" err="1"/>
              <a:t>Italian</a:t>
            </a:r>
            <a:r>
              <a:rPr lang="it-IT" sz="2400" dirty="0"/>
              <a:t> DTT Project.</a:t>
            </a:r>
          </a:p>
          <a:p>
            <a:pPr marL="342900" indent="-342900">
              <a:lnSpc>
                <a:spcPct val="150000"/>
              </a:lnSpc>
              <a:buFont typeface="Wingdings" charset="2"/>
              <a:buChar char="ü"/>
            </a:pPr>
            <a:r>
              <a:rPr lang="it-IT" sz="2400" dirty="0" err="1"/>
              <a:t>Summary</a:t>
            </a:r>
            <a:r>
              <a:rPr lang="it-IT" sz="2400" dirty="0"/>
              <a:t> and </a:t>
            </a:r>
            <a:r>
              <a:rPr lang="it-IT" sz="2400" dirty="0" err="1"/>
              <a:t>concluding</a:t>
            </a:r>
            <a:r>
              <a:rPr lang="it-IT" sz="2400" dirty="0"/>
              <a:t> </a:t>
            </a:r>
            <a:r>
              <a:rPr lang="it-IT" sz="2400" dirty="0" err="1"/>
              <a:t>remarks</a:t>
            </a:r>
            <a:endParaRPr lang="it-IT" sz="2400" dirty="0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461653" y="6237140"/>
            <a:ext cx="6481619" cy="365125"/>
          </a:xfrm>
        </p:spPr>
        <p:txBody>
          <a:bodyPr/>
          <a:lstStyle/>
          <a:p>
            <a:r>
              <a:rPr lang="en-US" dirty="0"/>
              <a:t>L. Muzzi </a:t>
            </a:r>
            <a:r>
              <a:rPr lang="mr-IN" dirty="0"/>
              <a:t>–</a:t>
            </a:r>
            <a:r>
              <a:rPr lang="en-US" dirty="0"/>
              <a:t> </a:t>
            </a:r>
            <a:r>
              <a:rPr lang="en-US" dirty="0" err="1"/>
              <a:t>EASISchool</a:t>
            </a:r>
            <a:r>
              <a:rPr lang="en-US" dirty="0"/>
              <a:t> 3 - 6 October 2020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402611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3414" y="288414"/>
            <a:ext cx="8229600" cy="430887"/>
          </a:xfrm>
        </p:spPr>
        <p:txBody>
          <a:bodyPr/>
          <a:lstStyle/>
          <a:p>
            <a:pPr eaLnBrk="0" hangingPunct="0"/>
            <a:r>
              <a:rPr lang="en-US" sz="2800" dirty="0"/>
              <a:t>Superconductivity and fusion energy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6553200" y="6222140"/>
            <a:ext cx="2133600" cy="365125"/>
          </a:xfrm>
        </p:spPr>
        <p:txBody>
          <a:bodyPr/>
          <a:lstStyle/>
          <a:p>
            <a:fld id="{02C7C199-0D0D-7840-A88D-785280B31CF7}" type="slidenum">
              <a:rPr lang="it-IT" smtClean="0"/>
              <a:t>20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L. </a:t>
            </a:r>
            <a:r>
              <a:rPr lang="en-US" dirty="0" err="1"/>
              <a:t>Muzzi</a:t>
            </a:r>
            <a:r>
              <a:rPr lang="en-US" dirty="0"/>
              <a:t> - </a:t>
            </a:r>
            <a:r>
              <a:rPr lang="en-US" dirty="0" err="1"/>
              <a:t>EASISchool</a:t>
            </a:r>
            <a:r>
              <a:rPr lang="en-US" dirty="0"/>
              <a:t> 3 - 6 October 2020</a:t>
            </a:r>
            <a:endParaRPr lang="it-IT" dirty="0"/>
          </a:p>
        </p:txBody>
      </p:sp>
      <p:sp>
        <p:nvSpPr>
          <p:cNvPr id="7" name="Titolo 1">
            <a:extLst>
              <a:ext uri="{FF2B5EF4-FFF2-40B4-BE49-F238E27FC236}">
                <a16:creationId xmlns:a16="http://schemas.microsoft.com/office/drawing/2014/main" id="{845D466F-A601-4443-BCDC-7BCBDFEBA158}"/>
              </a:ext>
            </a:extLst>
          </p:cNvPr>
          <p:cNvSpPr txBox="1">
            <a:spLocks/>
          </p:cNvSpPr>
          <p:nvPr/>
        </p:nvSpPr>
        <p:spPr>
          <a:xfrm rot="20617042">
            <a:off x="191920" y="3898005"/>
            <a:ext cx="4302097" cy="861774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</p:spPr>
        <p:txBody>
          <a:bodyPr vert="horz" wrap="square" lIns="91440" tIns="0" rIns="91440" bIns="0" rtlCol="0" anchor="ctr" anchorCtr="0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600" b="1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eaLnBrk="0" hangingPunct="0"/>
            <a:r>
              <a:rPr lang="en-US" sz="2800" dirty="0">
                <a:solidFill>
                  <a:schemeClr val="tx1"/>
                </a:solidFill>
              </a:rPr>
              <a:t>Superconductivity as </a:t>
            </a:r>
            <a:r>
              <a:rPr lang="en-US" sz="2800" dirty="0">
                <a:solidFill>
                  <a:srgbClr val="C00000"/>
                </a:solidFill>
              </a:rPr>
              <a:t>Enabling technology</a:t>
            </a: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B978A42A-82A7-B942-85CE-A28970A69E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30038" y="3370412"/>
            <a:ext cx="3758403" cy="2733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id="{284466C8-D869-864D-986E-A895D6A2F80E}"/>
              </a:ext>
            </a:extLst>
          </p:cNvPr>
          <p:cNvSpPr/>
          <p:nvPr/>
        </p:nvSpPr>
        <p:spPr>
          <a:xfrm>
            <a:off x="4736595" y="6033456"/>
            <a:ext cx="394529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Trebuchet MS" pitchFamily="34" charset="0"/>
                <a:ea typeface="Verdana" pitchFamily="34" charset="0"/>
                <a:cs typeface="Verdana" pitchFamily="34" charset="0"/>
              </a:rPr>
              <a:t>Electrical cables at CERN – LEP vs. LHC (Photo by </a:t>
            </a:r>
            <a:r>
              <a:rPr lang="en-US" sz="1600" i="1" dirty="0">
                <a:latin typeface="Trebuchet MS" pitchFamily="34" charset="0"/>
                <a:ea typeface="Verdana" pitchFamily="34" charset="0"/>
                <a:cs typeface="Verdana" pitchFamily="34" charset="0"/>
              </a:rPr>
              <a:t>Cockcroft Institute</a:t>
            </a:r>
            <a:r>
              <a:rPr lang="en-US" sz="1600" dirty="0">
                <a:latin typeface="Trebuchet MS" pitchFamily="34" charset="0"/>
                <a:ea typeface="Verdana" pitchFamily="34" charset="0"/>
                <a:cs typeface="Verdana" pitchFamily="34" charset="0"/>
              </a:rPr>
              <a:t>)</a:t>
            </a:r>
            <a:endParaRPr lang="it-IT" sz="1600" dirty="0"/>
          </a:p>
        </p:txBody>
      </p:sp>
      <p:sp>
        <p:nvSpPr>
          <p:cNvPr id="10" name="Text Box 2">
            <a:extLst>
              <a:ext uri="{FF2B5EF4-FFF2-40B4-BE49-F238E27FC236}">
                <a16:creationId xmlns:a16="http://schemas.microsoft.com/office/drawing/2014/main" id="{F4DE934E-B3B6-4D49-9669-E29A5207F0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32952" y="1083884"/>
            <a:ext cx="7381061" cy="148907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t" anchorCtr="0">
            <a:noAutofit/>
          </a:bodyPr>
          <a:lstStyle/>
          <a:p>
            <a:pPr>
              <a:lnSpc>
                <a:spcPct val="150000"/>
              </a:lnSpc>
            </a:pPr>
            <a:r>
              <a:rPr lang="en-US" sz="2200" dirty="0">
                <a:solidFill>
                  <a:srgbClr val="FF0000"/>
                </a:solidFill>
                <a:latin typeface="Trebuchet MS" pitchFamily="34" charset="0"/>
                <a:ea typeface="Verdana" pitchFamily="34" charset="0"/>
                <a:cs typeface="Verdana" pitchFamily="34" charset="0"/>
              </a:rPr>
              <a:t>For</a:t>
            </a:r>
            <a:r>
              <a:rPr lang="en-US" sz="2200" dirty="0">
                <a:solidFill>
                  <a:schemeClr val="accent6">
                    <a:lumMod val="50000"/>
                  </a:schemeClr>
                </a:solidFill>
                <a:latin typeface="Trebuchet MS" pitchFamily="34" charset="0"/>
                <a:ea typeface="Verdana" pitchFamily="34" charset="0"/>
                <a:cs typeface="Verdana" pitchFamily="34" charset="0"/>
              </a:rPr>
              <a:t>:	</a:t>
            </a:r>
            <a:r>
              <a:rPr lang="en-US" sz="2200" dirty="0">
                <a:solidFill>
                  <a:srgbClr val="000090"/>
                </a:solidFill>
                <a:latin typeface="Trebuchet MS" pitchFamily="34" charset="0"/>
                <a:ea typeface="Verdana" pitchFamily="34" charset="0"/>
                <a:cs typeface="Verdana" pitchFamily="34" charset="0"/>
              </a:rPr>
              <a:t>- magnetic field levels (</a:t>
            </a:r>
            <a:r>
              <a:rPr lang="en-US" sz="2200" i="1" dirty="0">
                <a:latin typeface="Trebuchet MS" pitchFamily="34" charset="0"/>
                <a:ea typeface="Verdana" pitchFamily="34" charset="0"/>
                <a:cs typeface="Verdana" pitchFamily="34" charset="0"/>
              </a:rPr>
              <a:t>≈10 T</a:t>
            </a:r>
            <a:r>
              <a:rPr lang="en-US" sz="2200" dirty="0">
                <a:solidFill>
                  <a:srgbClr val="000090"/>
                </a:solidFill>
                <a:latin typeface="Trebuchet MS" pitchFamily="34" charset="0"/>
                <a:ea typeface="Verdana" pitchFamily="34" charset="0"/>
                <a:cs typeface="Verdana" pitchFamily="34" charset="0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sz="2200" dirty="0">
                <a:solidFill>
                  <a:srgbClr val="000090"/>
                </a:solidFill>
                <a:latin typeface="Trebuchet MS" pitchFamily="34" charset="0"/>
                <a:ea typeface="Verdana" pitchFamily="34" charset="0"/>
                <a:cs typeface="Verdana" pitchFamily="34" charset="0"/>
              </a:rPr>
              <a:t>	  	- magnet size (</a:t>
            </a:r>
            <a:r>
              <a:rPr lang="en-US" sz="2200" i="1" dirty="0">
                <a:solidFill>
                  <a:srgbClr val="000090"/>
                </a:solidFill>
                <a:latin typeface="Trebuchet MS" pitchFamily="34" charset="0"/>
                <a:ea typeface="Verdana" pitchFamily="34" charset="0"/>
                <a:cs typeface="Verdana" pitchFamily="34" charset="0"/>
              </a:rPr>
              <a:t>≈10 m</a:t>
            </a:r>
            <a:r>
              <a:rPr lang="en-US" sz="2200" dirty="0">
                <a:solidFill>
                  <a:srgbClr val="000090"/>
                </a:solidFill>
                <a:latin typeface="Trebuchet MS" pitchFamily="34" charset="0"/>
                <a:ea typeface="Verdana" pitchFamily="34" charset="0"/>
                <a:cs typeface="Verdana" pitchFamily="34" charset="0"/>
              </a:rPr>
              <a:t>) and stored energy (</a:t>
            </a:r>
            <a:r>
              <a:rPr lang="en-US" sz="2200" i="1" dirty="0">
                <a:solidFill>
                  <a:srgbClr val="000000"/>
                </a:solidFill>
                <a:latin typeface="Trebuchet MS" pitchFamily="34" charset="0"/>
                <a:ea typeface="Verdana" pitchFamily="34" charset="0"/>
                <a:cs typeface="Verdana" pitchFamily="34" charset="0"/>
              </a:rPr>
              <a:t>≈10 GJ</a:t>
            </a:r>
            <a:r>
              <a:rPr lang="en-US" sz="2200" dirty="0">
                <a:solidFill>
                  <a:srgbClr val="000090"/>
                </a:solidFill>
                <a:latin typeface="Trebuchet MS" pitchFamily="34" charset="0"/>
                <a:ea typeface="Verdana" pitchFamily="34" charset="0"/>
                <a:cs typeface="Verdana" pitchFamily="34" charset="0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sz="2200" dirty="0">
                <a:solidFill>
                  <a:srgbClr val="000090"/>
                </a:solidFill>
                <a:latin typeface="Trebuchet MS" pitchFamily="34" charset="0"/>
                <a:ea typeface="Verdana" pitchFamily="34" charset="0"/>
                <a:cs typeface="Verdana" pitchFamily="34" charset="0"/>
              </a:rPr>
              <a:t>	 	- pulse duration (</a:t>
            </a:r>
            <a:r>
              <a:rPr lang="en-US" sz="2200" i="1" dirty="0">
                <a:solidFill>
                  <a:srgbClr val="000000"/>
                </a:solidFill>
                <a:latin typeface="Trebuchet MS" pitchFamily="34" charset="0"/>
                <a:ea typeface="Verdana" pitchFamily="34" charset="0"/>
                <a:cs typeface="Verdana" pitchFamily="34" charset="0"/>
              </a:rPr>
              <a:t>≈100 </a:t>
            </a:r>
            <a:r>
              <a:rPr lang="en-US" sz="2200" dirty="0">
                <a:solidFill>
                  <a:srgbClr val="000000"/>
                </a:solidFill>
                <a:latin typeface="Trebuchet MS"/>
                <a:ea typeface="ＭＳ ゴシック"/>
                <a:cs typeface="Trebuchet MS"/>
              </a:rPr>
              <a:t>÷</a:t>
            </a:r>
            <a:r>
              <a:rPr lang="en-US" sz="2200" i="1" dirty="0">
                <a:solidFill>
                  <a:srgbClr val="000000"/>
                </a:solidFill>
                <a:latin typeface="Trebuchet MS" pitchFamily="34" charset="0"/>
                <a:ea typeface="Verdana" pitchFamily="34" charset="0"/>
                <a:cs typeface="Verdana" pitchFamily="34" charset="0"/>
              </a:rPr>
              <a:t> 1000 sec</a:t>
            </a:r>
            <a:r>
              <a:rPr lang="en-US" sz="2200" dirty="0">
                <a:solidFill>
                  <a:srgbClr val="000090"/>
                </a:solidFill>
                <a:latin typeface="Trebuchet MS" pitchFamily="34" charset="0"/>
                <a:ea typeface="Verdana" pitchFamily="34" charset="0"/>
                <a:cs typeface="Verdana" pitchFamily="34" charset="0"/>
              </a:rPr>
              <a:t>)</a:t>
            </a:r>
            <a:endParaRPr lang="en-US" sz="2200" i="1" dirty="0">
              <a:solidFill>
                <a:srgbClr val="000090"/>
              </a:solidFill>
              <a:latin typeface="Trebuchet MS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1" name="Text Box 2">
            <a:extLst>
              <a:ext uri="{FF2B5EF4-FFF2-40B4-BE49-F238E27FC236}">
                <a16:creationId xmlns:a16="http://schemas.microsoft.com/office/drawing/2014/main" id="{B6BE725F-2AD6-DE46-83F4-75AA63F0B8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9450" y="2722505"/>
            <a:ext cx="5508104" cy="67851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t" anchorCtr="0"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2000" dirty="0">
                <a:solidFill>
                  <a:srgbClr val="FF0000"/>
                </a:solidFill>
                <a:latin typeface="Trebuchet MS" pitchFamily="34" charset="0"/>
                <a:ea typeface="Verdana" pitchFamily="34" charset="0"/>
                <a:cs typeface="Verdana" pitchFamily="34" charset="0"/>
              </a:rPr>
              <a:t>the use of </a:t>
            </a:r>
            <a:r>
              <a:rPr lang="en-US" sz="2000" i="1" dirty="0">
                <a:solidFill>
                  <a:srgbClr val="0000FF"/>
                </a:solidFill>
                <a:latin typeface="Trebuchet MS" pitchFamily="34" charset="0"/>
                <a:ea typeface="Verdana" pitchFamily="34" charset="0"/>
                <a:cs typeface="Verdana" pitchFamily="34" charset="0"/>
              </a:rPr>
              <a:t>superconducting</a:t>
            </a:r>
            <a:r>
              <a:rPr lang="en-US" sz="2000" i="1" dirty="0">
                <a:solidFill>
                  <a:srgbClr val="FF0000"/>
                </a:solidFill>
                <a:latin typeface="Trebuchet MS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000" dirty="0">
                <a:solidFill>
                  <a:srgbClr val="FF0000"/>
                </a:solidFill>
                <a:latin typeface="Trebuchet MS" pitchFamily="34" charset="0"/>
                <a:ea typeface="Verdana" pitchFamily="34" charset="0"/>
                <a:cs typeface="Verdana" pitchFamily="34" charset="0"/>
              </a:rPr>
              <a:t>coils is inevitable</a:t>
            </a:r>
            <a:endParaRPr lang="en-US" sz="2000" i="1" dirty="0">
              <a:solidFill>
                <a:srgbClr val="FF0000"/>
              </a:solidFill>
              <a:latin typeface="Trebuchet MS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6181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3414" y="288414"/>
            <a:ext cx="8229600" cy="430887"/>
          </a:xfrm>
        </p:spPr>
        <p:txBody>
          <a:bodyPr/>
          <a:lstStyle/>
          <a:p>
            <a:pPr eaLnBrk="0" hangingPunct="0"/>
            <a:r>
              <a:rPr lang="en-US" sz="2800" dirty="0"/>
              <a:t>Some nomenclature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6553200" y="6222140"/>
            <a:ext cx="2133600" cy="365125"/>
          </a:xfrm>
        </p:spPr>
        <p:txBody>
          <a:bodyPr/>
          <a:lstStyle/>
          <a:p>
            <a:fld id="{02C7C199-0D0D-7840-A88D-785280B31CF7}" type="slidenum">
              <a:rPr lang="it-IT" smtClean="0"/>
              <a:t>21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L. </a:t>
            </a:r>
            <a:r>
              <a:rPr lang="en-US" dirty="0" err="1"/>
              <a:t>Muzzi</a:t>
            </a:r>
            <a:r>
              <a:rPr lang="en-US" dirty="0"/>
              <a:t> - </a:t>
            </a:r>
            <a:r>
              <a:rPr lang="en-US" dirty="0" err="1"/>
              <a:t>EASISchool</a:t>
            </a:r>
            <a:r>
              <a:rPr lang="en-US" dirty="0"/>
              <a:t> 3 - 6 October 2020</a:t>
            </a:r>
            <a:endParaRPr lang="it-IT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0ECE6AA-9BE2-4180-93D7-7B21F65139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810" y="1286157"/>
            <a:ext cx="6289390" cy="1331491"/>
          </a:xfrm>
          <a:noFill/>
        </p:spPr>
        <p:txBody>
          <a:bodyPr wrap="square" lIns="180000" tIns="108000" rIns="180000" bIns="108000" anchor="ctr" anchorCtr="0">
            <a:spAutoFit/>
          </a:bodyPr>
          <a:lstStyle/>
          <a:p>
            <a:pPr lvl="1" indent="0" algn="just">
              <a:lnSpc>
                <a:spcPct val="150000"/>
              </a:lnSpc>
              <a:buClr>
                <a:srgbClr val="002060"/>
              </a:buClr>
              <a:buNone/>
            </a:pPr>
            <a:r>
              <a:rPr lang="it-IT" sz="2400" b="1" dirty="0"/>
              <a:t>in </a:t>
            </a:r>
            <a:r>
              <a:rPr lang="it-IT" sz="2400" b="1" dirty="0" err="1"/>
              <a:t>other</a:t>
            </a:r>
            <a:r>
              <a:rPr lang="it-IT" sz="2400" b="1" dirty="0"/>
              <a:t> words ….. </a:t>
            </a:r>
          </a:p>
          <a:p>
            <a:pPr lvl="1" indent="0" algn="just">
              <a:lnSpc>
                <a:spcPct val="150000"/>
              </a:lnSpc>
              <a:buClr>
                <a:srgbClr val="002060"/>
              </a:buClr>
              <a:buNone/>
            </a:pPr>
            <a:r>
              <a:rPr lang="it-IT" sz="2400" b="1" dirty="0"/>
              <a:t>		</a:t>
            </a:r>
            <a:r>
              <a:rPr lang="it-IT" sz="2400" b="1" dirty="0" err="1"/>
              <a:t>what</a:t>
            </a:r>
            <a:r>
              <a:rPr lang="it-IT" sz="2400" b="1" dirty="0"/>
              <a:t> I </a:t>
            </a:r>
            <a:r>
              <a:rPr lang="it-IT" sz="2400" b="1" dirty="0" err="1"/>
              <a:t>would</a:t>
            </a:r>
            <a:r>
              <a:rPr lang="it-IT" sz="2400" b="1" dirty="0"/>
              <a:t> like to show </a:t>
            </a:r>
            <a:r>
              <a:rPr lang="it-IT" sz="2400" b="1" dirty="0" err="1"/>
              <a:t>you</a:t>
            </a:r>
            <a:endParaRPr lang="it-IT" sz="2400" b="1" dirty="0"/>
          </a:p>
        </p:txBody>
      </p:sp>
    </p:spTree>
    <p:extLst>
      <p:ext uri="{BB962C8B-B14F-4D97-AF65-F5344CB8AC3E}">
        <p14:creationId xmlns:p14="http://schemas.microsoft.com/office/powerpoint/2010/main" val="26263240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3414" y="288414"/>
            <a:ext cx="8229600" cy="430887"/>
          </a:xfrm>
        </p:spPr>
        <p:txBody>
          <a:bodyPr/>
          <a:lstStyle/>
          <a:p>
            <a:pPr eaLnBrk="0" hangingPunct="0"/>
            <a:r>
              <a:rPr lang="en-US" sz="2800" dirty="0"/>
              <a:t>Some nomenclature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6553200" y="6222140"/>
            <a:ext cx="2133600" cy="365125"/>
          </a:xfrm>
        </p:spPr>
        <p:txBody>
          <a:bodyPr/>
          <a:lstStyle/>
          <a:p>
            <a:fld id="{02C7C199-0D0D-7840-A88D-785280B31CF7}" type="slidenum">
              <a:rPr lang="it-IT" smtClean="0"/>
              <a:t>22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L. </a:t>
            </a:r>
            <a:r>
              <a:rPr lang="en-US" dirty="0" err="1"/>
              <a:t>Muzzi</a:t>
            </a:r>
            <a:r>
              <a:rPr lang="en-US" dirty="0"/>
              <a:t> - </a:t>
            </a:r>
            <a:r>
              <a:rPr lang="en-US" dirty="0" err="1"/>
              <a:t>EASISchool</a:t>
            </a:r>
            <a:r>
              <a:rPr lang="en-US" dirty="0"/>
              <a:t> 3 - 6 October 2020</a:t>
            </a:r>
            <a:endParaRPr lang="it-IT" dirty="0"/>
          </a:p>
        </p:txBody>
      </p:sp>
      <p:pic>
        <p:nvPicPr>
          <p:cNvPr id="14" name="Picture 18" descr="ITER TF_Cross section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4711" y="1166407"/>
            <a:ext cx="2196000" cy="3184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2599764" y="1166400"/>
            <a:ext cx="5528236" cy="2624922"/>
          </a:xfrm>
          <a:noFill/>
        </p:spPr>
        <p:txBody>
          <a:bodyPr wrap="square" lIns="180000" tIns="108000" rIns="180000" bIns="108000" anchor="ctr" anchorCtr="0">
            <a:spAutoFit/>
          </a:bodyPr>
          <a:lstStyle/>
          <a:p>
            <a:pPr marL="342900" indent="-342900" algn="just">
              <a:lnSpc>
                <a:spcPct val="150000"/>
              </a:lnSpc>
              <a:buClr>
                <a:srgbClr val="002060"/>
              </a:buClr>
              <a:buFontTx/>
              <a:buChar char="-"/>
            </a:pPr>
            <a:r>
              <a:rPr lang="it-IT" sz="2400" b="1" dirty="0" err="1"/>
              <a:t>Wire</a:t>
            </a:r>
            <a:r>
              <a:rPr lang="it-IT" sz="2400" b="1" dirty="0"/>
              <a:t> (or </a:t>
            </a:r>
            <a:r>
              <a:rPr lang="it-IT" sz="2400" b="1" dirty="0" err="1"/>
              <a:t>strand</a:t>
            </a:r>
            <a:r>
              <a:rPr lang="it-IT" sz="2400" b="1" dirty="0"/>
              <a:t>)</a:t>
            </a:r>
          </a:p>
          <a:p>
            <a:pPr marL="1085850" lvl="1" indent="-342900" algn="just">
              <a:lnSpc>
                <a:spcPct val="150000"/>
              </a:lnSpc>
              <a:buClr>
                <a:srgbClr val="002060"/>
              </a:buClr>
              <a:buFontTx/>
              <a:buChar char="-"/>
            </a:pPr>
            <a:r>
              <a:rPr lang="it-IT" sz="2400" dirty="0">
                <a:solidFill>
                  <a:srgbClr val="BFBFBF"/>
                </a:solidFill>
              </a:rPr>
              <a:t>Cable</a:t>
            </a:r>
          </a:p>
          <a:p>
            <a:pPr marL="1485900" lvl="2" indent="-342900" algn="just">
              <a:lnSpc>
                <a:spcPct val="150000"/>
              </a:lnSpc>
              <a:buClr>
                <a:srgbClr val="002060"/>
              </a:buClr>
              <a:buFontTx/>
              <a:buChar char="-"/>
            </a:pPr>
            <a:r>
              <a:rPr lang="it-IT" sz="2400" dirty="0" err="1">
                <a:solidFill>
                  <a:srgbClr val="BFBFBF"/>
                </a:solidFill>
              </a:rPr>
              <a:t>Conductor</a:t>
            </a:r>
            <a:endParaRPr lang="it-IT" sz="2400" dirty="0">
              <a:solidFill>
                <a:srgbClr val="BFBFBF"/>
              </a:solidFill>
            </a:endParaRPr>
          </a:p>
          <a:p>
            <a:pPr marL="1943100" lvl="3" indent="-342900" algn="just">
              <a:lnSpc>
                <a:spcPct val="150000"/>
              </a:lnSpc>
              <a:buClr>
                <a:srgbClr val="002060"/>
              </a:buClr>
              <a:buFontTx/>
              <a:buChar char="-"/>
            </a:pPr>
            <a:r>
              <a:rPr lang="it-IT" sz="2400" dirty="0">
                <a:solidFill>
                  <a:srgbClr val="BFBFBF"/>
                </a:solidFill>
              </a:rPr>
              <a:t>Coil</a:t>
            </a:r>
          </a:p>
        </p:txBody>
      </p:sp>
      <p:sp>
        <p:nvSpPr>
          <p:cNvPr id="18" name="Oval 17"/>
          <p:cNvSpPr/>
          <p:nvPr/>
        </p:nvSpPr>
        <p:spPr>
          <a:xfrm>
            <a:off x="1658471" y="1546288"/>
            <a:ext cx="313764" cy="762000"/>
          </a:xfrm>
          <a:prstGeom prst="ellipse">
            <a:avLst/>
          </a:prstGeom>
          <a:noFill/>
          <a:ln w="38100" cmpd="sng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35689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2599764" y="1166900"/>
            <a:ext cx="5528236" cy="2624922"/>
          </a:xfrm>
          <a:noFill/>
        </p:spPr>
        <p:txBody>
          <a:bodyPr wrap="square" lIns="180000" tIns="108000" rIns="180000" bIns="108000" anchor="ctr" anchorCtr="0">
            <a:spAutoFit/>
          </a:bodyPr>
          <a:lstStyle/>
          <a:p>
            <a:pPr marL="342900" indent="-342900" algn="just">
              <a:lnSpc>
                <a:spcPct val="150000"/>
              </a:lnSpc>
              <a:buClr>
                <a:srgbClr val="002060"/>
              </a:buClr>
              <a:buFontTx/>
              <a:buChar char="-"/>
            </a:pPr>
            <a:r>
              <a:rPr lang="it-IT" sz="2400" dirty="0" err="1">
                <a:solidFill>
                  <a:schemeClr val="bg1">
                    <a:lumMod val="50000"/>
                  </a:schemeClr>
                </a:solidFill>
              </a:rPr>
              <a:t>Wire</a:t>
            </a:r>
            <a:r>
              <a:rPr lang="it-IT" sz="2400" dirty="0">
                <a:solidFill>
                  <a:schemeClr val="bg1">
                    <a:lumMod val="50000"/>
                  </a:schemeClr>
                </a:solidFill>
              </a:rPr>
              <a:t> (or </a:t>
            </a:r>
            <a:r>
              <a:rPr lang="it-IT" sz="2400" dirty="0" err="1">
                <a:solidFill>
                  <a:schemeClr val="bg1">
                    <a:lumMod val="50000"/>
                  </a:schemeClr>
                </a:solidFill>
              </a:rPr>
              <a:t>strand</a:t>
            </a:r>
            <a:r>
              <a:rPr lang="it-IT" sz="2400" dirty="0">
                <a:solidFill>
                  <a:schemeClr val="bg1">
                    <a:lumMod val="50000"/>
                  </a:schemeClr>
                </a:solidFill>
              </a:rPr>
              <a:t>)</a:t>
            </a:r>
          </a:p>
          <a:p>
            <a:pPr marL="1085850" lvl="1" indent="-342900" algn="just">
              <a:lnSpc>
                <a:spcPct val="150000"/>
              </a:lnSpc>
              <a:buClr>
                <a:srgbClr val="002060"/>
              </a:buClr>
              <a:buFontTx/>
              <a:buChar char="-"/>
            </a:pPr>
            <a:r>
              <a:rPr lang="it-IT" sz="2400" b="1" dirty="0"/>
              <a:t>Cable</a:t>
            </a:r>
          </a:p>
          <a:p>
            <a:pPr marL="1485900" lvl="2" indent="-342900" algn="just">
              <a:lnSpc>
                <a:spcPct val="150000"/>
              </a:lnSpc>
              <a:buClr>
                <a:srgbClr val="002060"/>
              </a:buClr>
              <a:buFontTx/>
              <a:buChar char="-"/>
            </a:pPr>
            <a:r>
              <a:rPr lang="it-IT" sz="2400" dirty="0" err="1">
                <a:solidFill>
                  <a:schemeClr val="bg1">
                    <a:lumMod val="75000"/>
                  </a:schemeClr>
                </a:solidFill>
              </a:rPr>
              <a:t>Conductor</a:t>
            </a:r>
            <a:endParaRPr lang="it-IT" sz="2400" dirty="0">
              <a:solidFill>
                <a:schemeClr val="bg1">
                  <a:lumMod val="75000"/>
                </a:schemeClr>
              </a:solidFill>
            </a:endParaRPr>
          </a:p>
          <a:p>
            <a:pPr marL="1943100" lvl="3" indent="-342900" algn="just">
              <a:lnSpc>
                <a:spcPct val="150000"/>
              </a:lnSpc>
              <a:buClr>
                <a:srgbClr val="002060"/>
              </a:buClr>
              <a:buFontTx/>
              <a:buChar char="-"/>
            </a:pPr>
            <a:r>
              <a:rPr lang="it-IT" sz="2400" dirty="0">
                <a:solidFill>
                  <a:schemeClr val="bg1">
                    <a:lumMod val="75000"/>
                  </a:schemeClr>
                </a:solidFill>
              </a:rPr>
              <a:t>Coil</a:t>
            </a:r>
          </a:p>
        </p:txBody>
      </p:sp>
      <p:pic>
        <p:nvPicPr>
          <p:cNvPr id="8" name="Picture 7" descr="TF Cond Scheme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4"/>
          <a:stretch/>
        </p:blipFill>
        <p:spPr>
          <a:xfrm>
            <a:off x="1922359" y="2560622"/>
            <a:ext cx="7221641" cy="2462400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3414" y="288414"/>
            <a:ext cx="8229600" cy="430887"/>
          </a:xfrm>
        </p:spPr>
        <p:txBody>
          <a:bodyPr/>
          <a:lstStyle/>
          <a:p>
            <a:pPr eaLnBrk="0" hangingPunct="0"/>
            <a:r>
              <a:rPr lang="en-US" sz="2800" dirty="0"/>
              <a:t>Some nomenclature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6553200" y="6222140"/>
            <a:ext cx="2133600" cy="365125"/>
          </a:xfrm>
        </p:spPr>
        <p:txBody>
          <a:bodyPr/>
          <a:lstStyle/>
          <a:p>
            <a:fld id="{02C7C199-0D0D-7840-A88D-785280B31CF7}" type="slidenum">
              <a:rPr lang="it-IT" smtClean="0"/>
              <a:t>23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L. </a:t>
            </a:r>
            <a:r>
              <a:rPr lang="en-US" dirty="0" err="1"/>
              <a:t>Muzzi</a:t>
            </a:r>
            <a:r>
              <a:rPr lang="en-US" dirty="0"/>
              <a:t> - </a:t>
            </a:r>
            <a:r>
              <a:rPr lang="en-US" dirty="0" err="1"/>
              <a:t>EASISchool</a:t>
            </a:r>
            <a:r>
              <a:rPr lang="en-US" dirty="0"/>
              <a:t> 3 - 6 October 2020</a:t>
            </a:r>
            <a:endParaRPr lang="it-IT" dirty="0"/>
          </a:p>
        </p:txBody>
      </p:sp>
      <p:pic>
        <p:nvPicPr>
          <p:cNvPr id="14" name="Picture 18" descr="ITER TF_Cross section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4711" y="1166407"/>
            <a:ext cx="2196000" cy="3184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Oval 17"/>
          <p:cNvSpPr/>
          <p:nvPr/>
        </p:nvSpPr>
        <p:spPr>
          <a:xfrm>
            <a:off x="0" y="1314823"/>
            <a:ext cx="2250711" cy="2838823"/>
          </a:xfrm>
          <a:prstGeom prst="ellipse">
            <a:avLst/>
          </a:prstGeom>
          <a:noFill/>
          <a:ln w="38100" cmpd="sng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Misura Twist Pitch finale during cabling.JPG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40007" y="4801665"/>
            <a:ext cx="5364088" cy="178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846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2599764" y="1166900"/>
            <a:ext cx="5528236" cy="2624922"/>
          </a:xfrm>
          <a:noFill/>
        </p:spPr>
        <p:txBody>
          <a:bodyPr wrap="square" lIns="180000" tIns="108000" rIns="180000" bIns="108000" anchor="ctr" anchorCtr="0">
            <a:spAutoFit/>
          </a:bodyPr>
          <a:lstStyle/>
          <a:p>
            <a:pPr marL="342900" indent="-342900" algn="just">
              <a:lnSpc>
                <a:spcPct val="150000"/>
              </a:lnSpc>
              <a:buClr>
                <a:srgbClr val="002060"/>
              </a:buClr>
              <a:buFontTx/>
              <a:buChar char="-"/>
            </a:pPr>
            <a:r>
              <a:rPr lang="it-IT" sz="2400" dirty="0" err="1">
                <a:solidFill>
                  <a:schemeClr val="bg1">
                    <a:lumMod val="50000"/>
                  </a:schemeClr>
                </a:solidFill>
              </a:rPr>
              <a:t>Wire</a:t>
            </a:r>
            <a:r>
              <a:rPr lang="it-IT" sz="2400" dirty="0">
                <a:solidFill>
                  <a:schemeClr val="bg1">
                    <a:lumMod val="50000"/>
                  </a:schemeClr>
                </a:solidFill>
              </a:rPr>
              <a:t> (or </a:t>
            </a:r>
            <a:r>
              <a:rPr lang="it-IT" sz="2400" dirty="0" err="1">
                <a:solidFill>
                  <a:schemeClr val="bg1">
                    <a:lumMod val="50000"/>
                  </a:schemeClr>
                </a:solidFill>
              </a:rPr>
              <a:t>strand</a:t>
            </a:r>
            <a:r>
              <a:rPr lang="it-IT" sz="2400" dirty="0">
                <a:solidFill>
                  <a:schemeClr val="bg1">
                    <a:lumMod val="50000"/>
                  </a:schemeClr>
                </a:solidFill>
              </a:rPr>
              <a:t>)</a:t>
            </a:r>
          </a:p>
          <a:p>
            <a:pPr marL="1085850" lvl="1" indent="-342900" algn="just">
              <a:lnSpc>
                <a:spcPct val="150000"/>
              </a:lnSpc>
              <a:buClr>
                <a:srgbClr val="002060"/>
              </a:buClr>
              <a:buFontTx/>
              <a:buChar char="-"/>
            </a:pPr>
            <a:r>
              <a:rPr lang="it-IT" sz="2400" dirty="0">
                <a:solidFill>
                  <a:schemeClr val="bg1">
                    <a:lumMod val="50000"/>
                  </a:schemeClr>
                </a:solidFill>
              </a:rPr>
              <a:t>Cable</a:t>
            </a:r>
          </a:p>
          <a:p>
            <a:pPr marL="1485900" lvl="2" indent="-342900" algn="just">
              <a:lnSpc>
                <a:spcPct val="150000"/>
              </a:lnSpc>
              <a:buClr>
                <a:srgbClr val="002060"/>
              </a:buClr>
              <a:buFontTx/>
              <a:buChar char="-"/>
            </a:pPr>
            <a:r>
              <a:rPr lang="it-IT" sz="2400" b="1" dirty="0" err="1"/>
              <a:t>Conductor</a:t>
            </a:r>
            <a:endParaRPr lang="it-IT" sz="2400" b="1" dirty="0"/>
          </a:p>
          <a:p>
            <a:pPr marL="1943100" lvl="3" indent="-342900" algn="just">
              <a:lnSpc>
                <a:spcPct val="150000"/>
              </a:lnSpc>
              <a:buClr>
                <a:srgbClr val="002060"/>
              </a:buClr>
              <a:buFontTx/>
              <a:buChar char="-"/>
            </a:pPr>
            <a:r>
              <a:rPr lang="it-IT" sz="2400" dirty="0">
                <a:solidFill>
                  <a:schemeClr val="bg1">
                    <a:lumMod val="75000"/>
                  </a:schemeClr>
                </a:solidFill>
              </a:rPr>
              <a:t>Coil</a:t>
            </a: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3414" y="288414"/>
            <a:ext cx="8229600" cy="430887"/>
          </a:xfrm>
        </p:spPr>
        <p:txBody>
          <a:bodyPr/>
          <a:lstStyle/>
          <a:p>
            <a:pPr eaLnBrk="0" hangingPunct="0"/>
            <a:r>
              <a:rPr lang="en-US" sz="2800" dirty="0"/>
              <a:t>Some nomenclature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6553200" y="6222140"/>
            <a:ext cx="2133600" cy="365125"/>
          </a:xfrm>
        </p:spPr>
        <p:txBody>
          <a:bodyPr/>
          <a:lstStyle/>
          <a:p>
            <a:fld id="{02C7C199-0D0D-7840-A88D-785280B31CF7}" type="slidenum">
              <a:rPr lang="it-IT" smtClean="0"/>
              <a:t>24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L. </a:t>
            </a:r>
            <a:r>
              <a:rPr lang="en-US" dirty="0" err="1"/>
              <a:t>Muzzi</a:t>
            </a:r>
            <a:r>
              <a:rPr lang="en-US" dirty="0"/>
              <a:t> - </a:t>
            </a:r>
            <a:r>
              <a:rPr lang="en-US" dirty="0" err="1"/>
              <a:t>EASISchool</a:t>
            </a:r>
            <a:r>
              <a:rPr lang="en-US" dirty="0"/>
              <a:t> 3 - 6 October 2020</a:t>
            </a:r>
            <a:endParaRPr lang="it-IT" dirty="0"/>
          </a:p>
        </p:txBody>
      </p:sp>
      <p:pic>
        <p:nvPicPr>
          <p:cNvPr id="10" name="Picture 7" descr="2015-03-31 15.13.15 copia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844824"/>
            <a:ext cx="3668213" cy="4888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 descr="logo criotec.eps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488973"/>
            <a:ext cx="1764307" cy="73502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8" descr="ITER TF_Cross section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5134" y="3285403"/>
            <a:ext cx="4428866" cy="3184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Curved Right Arrow 15"/>
          <p:cNvSpPr/>
          <p:nvPr/>
        </p:nvSpPr>
        <p:spPr>
          <a:xfrm rot="5400000">
            <a:off x="6247028" y="2551705"/>
            <a:ext cx="1281710" cy="2480234"/>
          </a:xfrm>
          <a:prstGeom prst="curvedRightArrow">
            <a:avLst>
              <a:gd name="adj1" fmla="val 7034"/>
              <a:gd name="adj2" fmla="val 21990"/>
              <a:gd name="adj3" fmla="val 18900"/>
            </a:avLst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8873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2599764" y="1166400"/>
            <a:ext cx="5528236" cy="2624922"/>
          </a:xfrm>
          <a:noFill/>
        </p:spPr>
        <p:txBody>
          <a:bodyPr wrap="square" lIns="180000" tIns="108000" rIns="180000" bIns="108000" anchor="ctr" anchorCtr="0">
            <a:spAutoFit/>
          </a:bodyPr>
          <a:lstStyle/>
          <a:p>
            <a:pPr marL="342900" indent="-342900" algn="just">
              <a:lnSpc>
                <a:spcPct val="150000"/>
              </a:lnSpc>
              <a:buClr>
                <a:srgbClr val="002060"/>
              </a:buClr>
              <a:buFontTx/>
              <a:buChar char="-"/>
            </a:pPr>
            <a:r>
              <a:rPr lang="it-IT" sz="2400" dirty="0" err="1">
                <a:solidFill>
                  <a:schemeClr val="bg1">
                    <a:lumMod val="50000"/>
                  </a:schemeClr>
                </a:solidFill>
              </a:rPr>
              <a:t>Wire</a:t>
            </a:r>
            <a:r>
              <a:rPr lang="it-IT" sz="2400" dirty="0">
                <a:solidFill>
                  <a:schemeClr val="bg1">
                    <a:lumMod val="50000"/>
                  </a:schemeClr>
                </a:solidFill>
              </a:rPr>
              <a:t> (or </a:t>
            </a:r>
            <a:r>
              <a:rPr lang="it-IT" sz="2400" dirty="0" err="1">
                <a:solidFill>
                  <a:schemeClr val="bg1">
                    <a:lumMod val="50000"/>
                  </a:schemeClr>
                </a:solidFill>
              </a:rPr>
              <a:t>strand</a:t>
            </a:r>
            <a:r>
              <a:rPr lang="it-IT" sz="2400" dirty="0">
                <a:solidFill>
                  <a:schemeClr val="bg1">
                    <a:lumMod val="50000"/>
                  </a:schemeClr>
                </a:solidFill>
              </a:rPr>
              <a:t>)</a:t>
            </a:r>
          </a:p>
          <a:p>
            <a:pPr marL="1085850" lvl="1" indent="-342900" algn="just">
              <a:lnSpc>
                <a:spcPct val="150000"/>
              </a:lnSpc>
              <a:buClr>
                <a:srgbClr val="002060"/>
              </a:buClr>
              <a:buFontTx/>
              <a:buChar char="-"/>
            </a:pPr>
            <a:r>
              <a:rPr lang="it-IT" sz="2400" dirty="0">
                <a:solidFill>
                  <a:schemeClr val="bg1">
                    <a:lumMod val="50000"/>
                  </a:schemeClr>
                </a:solidFill>
              </a:rPr>
              <a:t>Cable</a:t>
            </a:r>
          </a:p>
          <a:p>
            <a:pPr marL="1485900" lvl="2" indent="-342900" algn="just">
              <a:lnSpc>
                <a:spcPct val="150000"/>
              </a:lnSpc>
              <a:buClr>
                <a:srgbClr val="002060"/>
              </a:buClr>
              <a:buFontTx/>
              <a:buChar char="-"/>
            </a:pPr>
            <a:r>
              <a:rPr lang="it-IT" sz="2400" dirty="0" err="1">
                <a:solidFill>
                  <a:schemeClr val="bg1">
                    <a:lumMod val="50000"/>
                  </a:schemeClr>
                </a:solidFill>
              </a:rPr>
              <a:t>Conductor</a:t>
            </a:r>
            <a:endParaRPr lang="it-IT" sz="2400" dirty="0">
              <a:solidFill>
                <a:schemeClr val="bg1">
                  <a:lumMod val="50000"/>
                </a:schemeClr>
              </a:solidFill>
            </a:endParaRPr>
          </a:p>
          <a:p>
            <a:pPr marL="2400300" lvl="4" indent="-342900" algn="just">
              <a:lnSpc>
                <a:spcPct val="150000"/>
              </a:lnSpc>
              <a:buClr>
                <a:srgbClr val="002060"/>
              </a:buClr>
              <a:buFontTx/>
              <a:buChar char="-"/>
            </a:pPr>
            <a:r>
              <a:rPr lang="it-IT" sz="2400" b="1" dirty="0"/>
              <a:t>Coil</a:t>
            </a: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3414" y="288414"/>
            <a:ext cx="8229600" cy="430887"/>
          </a:xfrm>
        </p:spPr>
        <p:txBody>
          <a:bodyPr/>
          <a:lstStyle/>
          <a:p>
            <a:pPr eaLnBrk="0" hangingPunct="0"/>
            <a:r>
              <a:rPr lang="en-US" sz="2800" dirty="0"/>
              <a:t>Some nomenclature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6553200" y="6222140"/>
            <a:ext cx="2133600" cy="365125"/>
          </a:xfrm>
        </p:spPr>
        <p:txBody>
          <a:bodyPr/>
          <a:lstStyle/>
          <a:p>
            <a:fld id="{02C7C199-0D0D-7840-A88D-785280B31CF7}" type="slidenum">
              <a:rPr lang="it-IT" smtClean="0"/>
              <a:t>25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L. </a:t>
            </a:r>
            <a:r>
              <a:rPr lang="en-US" dirty="0" err="1"/>
              <a:t>Muzzi</a:t>
            </a:r>
            <a:r>
              <a:rPr lang="en-US" dirty="0"/>
              <a:t> - </a:t>
            </a:r>
            <a:r>
              <a:rPr lang="en-US" dirty="0" err="1"/>
              <a:t>EASISchool</a:t>
            </a:r>
            <a:r>
              <a:rPr lang="en-US" dirty="0"/>
              <a:t> 3 - 6 October 2020</a:t>
            </a:r>
            <a:endParaRPr lang="it-IT" dirty="0"/>
          </a:p>
        </p:txBody>
      </p:sp>
      <p:pic>
        <p:nvPicPr>
          <p:cNvPr id="9" name="Picture 8" descr="08_LaSpezia_web-070820131200-Medium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588" y="3283324"/>
            <a:ext cx="4536411" cy="3197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3202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3414" y="288414"/>
            <a:ext cx="8229600" cy="430887"/>
          </a:xfrm>
        </p:spPr>
        <p:txBody>
          <a:bodyPr/>
          <a:lstStyle/>
          <a:p>
            <a:pPr eaLnBrk="0" hangingPunct="0"/>
            <a:r>
              <a:rPr lang="en-US" sz="2800" dirty="0"/>
              <a:t>Superconducting wires (strands): </a:t>
            </a:r>
            <a:r>
              <a:rPr lang="en-US" sz="2800" dirty="0">
                <a:solidFill>
                  <a:srgbClr val="FFFF00"/>
                </a:solidFill>
              </a:rPr>
              <a:t>stability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6553200" y="6222140"/>
            <a:ext cx="2133600" cy="365125"/>
          </a:xfrm>
        </p:spPr>
        <p:txBody>
          <a:bodyPr/>
          <a:lstStyle/>
          <a:p>
            <a:fld id="{02C7C199-0D0D-7840-A88D-785280B31CF7}" type="slidenum">
              <a:rPr lang="it-IT" smtClean="0"/>
              <a:t>26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 dirty="0"/>
              <a:t>L. Muzzi - </a:t>
            </a:r>
            <a:r>
              <a:rPr lang="it-IT" dirty="0" err="1"/>
              <a:t>EASISchool</a:t>
            </a:r>
            <a:r>
              <a:rPr lang="it-IT" dirty="0"/>
              <a:t> 3 - 6 </a:t>
            </a:r>
            <a:r>
              <a:rPr lang="it-IT" dirty="0" err="1"/>
              <a:t>October</a:t>
            </a:r>
            <a:r>
              <a:rPr lang="it-IT" dirty="0"/>
              <a:t> 2020</a:t>
            </a:r>
          </a:p>
        </p:txBody>
      </p:sp>
      <p:sp>
        <p:nvSpPr>
          <p:cNvPr id="8" name="Text Box 20"/>
          <p:cNvSpPr txBox="1">
            <a:spLocks noChangeArrowheads="1"/>
          </p:cNvSpPr>
          <p:nvPr/>
        </p:nvSpPr>
        <p:spPr bwMode="auto">
          <a:xfrm>
            <a:off x="344495" y="3770307"/>
            <a:ext cx="4767854" cy="1209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0794" tIns="50397" rIns="100794" bIns="50397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pPr eaLnBrk="1" hangingPunct="1"/>
            <a:r>
              <a:rPr lang="it-IT" sz="2400" b="1" dirty="0" err="1">
                <a:solidFill>
                  <a:srgbClr val="000090"/>
                </a:solidFill>
                <a:latin typeface="Calibri"/>
                <a:cs typeface="Calibri"/>
              </a:rPr>
              <a:t>It’s</a:t>
            </a:r>
            <a:r>
              <a:rPr lang="it-IT" sz="2400" b="1" dirty="0">
                <a:solidFill>
                  <a:srgbClr val="000090"/>
                </a:solidFill>
                <a:latin typeface="Calibri"/>
                <a:cs typeface="Calibri"/>
              </a:rPr>
              <a:t> </a:t>
            </a:r>
            <a:r>
              <a:rPr lang="it-IT" sz="2400" b="1" dirty="0" err="1">
                <a:solidFill>
                  <a:srgbClr val="000090"/>
                </a:solidFill>
                <a:latin typeface="Calibri"/>
                <a:cs typeface="Calibri"/>
              </a:rPr>
              <a:t>thus</a:t>
            </a:r>
            <a:r>
              <a:rPr lang="it-IT" sz="2400" b="1" dirty="0">
                <a:solidFill>
                  <a:srgbClr val="000090"/>
                </a:solidFill>
                <a:latin typeface="Calibri"/>
                <a:cs typeface="Calibri"/>
              </a:rPr>
              <a:t> </a:t>
            </a:r>
            <a:r>
              <a:rPr lang="it-IT" sz="2400" b="1" dirty="0" err="1">
                <a:solidFill>
                  <a:srgbClr val="000090"/>
                </a:solidFill>
                <a:latin typeface="Calibri"/>
                <a:cs typeface="Calibri"/>
              </a:rPr>
              <a:t>necessary</a:t>
            </a:r>
            <a:r>
              <a:rPr lang="it-IT" sz="2400" b="1" dirty="0">
                <a:solidFill>
                  <a:srgbClr val="000090"/>
                </a:solidFill>
                <a:latin typeface="Calibri"/>
                <a:cs typeface="Calibri"/>
              </a:rPr>
              <a:t> to </a:t>
            </a:r>
            <a:r>
              <a:rPr lang="it-IT" sz="2400" b="1" dirty="0" err="1">
                <a:solidFill>
                  <a:srgbClr val="000090"/>
                </a:solidFill>
                <a:latin typeface="Calibri"/>
                <a:cs typeface="Calibri"/>
              </a:rPr>
              <a:t>couple</a:t>
            </a:r>
            <a:r>
              <a:rPr lang="it-IT" sz="2400" b="1" dirty="0">
                <a:solidFill>
                  <a:srgbClr val="000090"/>
                </a:solidFill>
                <a:latin typeface="Calibri"/>
                <a:cs typeface="Calibri"/>
              </a:rPr>
              <a:t> (</a:t>
            </a:r>
            <a:r>
              <a:rPr lang="it-IT" sz="2400" b="1" i="1" dirty="0" err="1">
                <a:solidFill>
                  <a:srgbClr val="800000"/>
                </a:solidFill>
                <a:latin typeface="Calibri"/>
                <a:cs typeface="Calibri"/>
              </a:rPr>
              <a:t>stabilize</a:t>
            </a:r>
            <a:r>
              <a:rPr lang="it-IT" sz="2400" b="1" dirty="0">
                <a:solidFill>
                  <a:srgbClr val="000090"/>
                </a:solidFill>
                <a:latin typeface="Calibri"/>
                <a:cs typeface="Calibri"/>
              </a:rPr>
              <a:t>) the </a:t>
            </a:r>
            <a:r>
              <a:rPr lang="it-IT" sz="2400" b="1" dirty="0" err="1">
                <a:solidFill>
                  <a:srgbClr val="000090"/>
                </a:solidFill>
                <a:latin typeface="Calibri"/>
                <a:cs typeface="Calibri"/>
              </a:rPr>
              <a:t>material</a:t>
            </a:r>
            <a:r>
              <a:rPr lang="it-IT" sz="2400" b="1" dirty="0">
                <a:solidFill>
                  <a:srgbClr val="000090"/>
                </a:solidFill>
                <a:latin typeface="Calibri"/>
                <a:cs typeface="Calibri"/>
              </a:rPr>
              <a:t> for </a:t>
            </a:r>
            <a:r>
              <a:rPr lang="it-IT" sz="2400" b="1" dirty="0" err="1">
                <a:solidFill>
                  <a:srgbClr val="000090"/>
                </a:solidFill>
                <a:latin typeface="Calibri"/>
                <a:cs typeface="Calibri"/>
              </a:rPr>
              <a:t>example</a:t>
            </a:r>
            <a:r>
              <a:rPr lang="it-IT" sz="2400" b="1" dirty="0">
                <a:solidFill>
                  <a:srgbClr val="000090"/>
                </a:solidFill>
                <a:latin typeface="Calibri"/>
                <a:cs typeface="Calibri"/>
              </a:rPr>
              <a:t> with </a:t>
            </a:r>
            <a:r>
              <a:rPr lang="it-IT" sz="2400" b="1" i="1" dirty="0" err="1">
                <a:solidFill>
                  <a:srgbClr val="800000"/>
                </a:solidFill>
                <a:latin typeface="Calibri"/>
                <a:cs typeface="Calibri"/>
              </a:rPr>
              <a:t>Copper</a:t>
            </a:r>
            <a:r>
              <a:rPr lang="it-IT" sz="2400" b="1" i="1" dirty="0">
                <a:solidFill>
                  <a:srgbClr val="800000"/>
                </a:solidFill>
                <a:latin typeface="Calibri"/>
                <a:cs typeface="Calibri"/>
              </a:rPr>
              <a:t> </a:t>
            </a:r>
            <a:r>
              <a:rPr lang="it-IT" sz="2400" b="1" dirty="0">
                <a:solidFill>
                  <a:srgbClr val="000090"/>
                </a:solidFill>
                <a:latin typeface="Calibri"/>
                <a:cs typeface="Calibri"/>
              </a:rPr>
              <a:t>or </a:t>
            </a:r>
            <a:r>
              <a:rPr lang="it-IT" sz="2400" b="1" i="1" dirty="0" err="1">
                <a:solidFill>
                  <a:srgbClr val="800000"/>
                </a:solidFill>
                <a:latin typeface="Calibri"/>
                <a:cs typeface="Calibri"/>
              </a:rPr>
              <a:t>Aluminum</a:t>
            </a:r>
            <a:endParaRPr lang="it-IT" sz="2400" b="1" i="1" dirty="0">
              <a:solidFill>
                <a:srgbClr val="800000"/>
              </a:solidFill>
              <a:latin typeface="Calibri"/>
              <a:cs typeface="Calibri"/>
            </a:endParaRPr>
          </a:p>
        </p:txBody>
      </p:sp>
      <p:sp>
        <p:nvSpPr>
          <p:cNvPr id="23" name="Oval 23"/>
          <p:cNvSpPr>
            <a:spLocks noChangeAspect="1" noChangeArrowheads="1"/>
          </p:cNvSpPr>
          <p:nvPr/>
        </p:nvSpPr>
        <p:spPr bwMode="auto">
          <a:xfrm>
            <a:off x="5569120" y="3628918"/>
            <a:ext cx="1626987" cy="1626815"/>
          </a:xfrm>
          <a:prstGeom prst="ellipse">
            <a:avLst/>
          </a:prstGeom>
          <a:gradFill>
            <a:gsLst>
              <a:gs pos="0">
                <a:srgbClr val="EE7612"/>
              </a:gs>
              <a:gs pos="50000">
                <a:srgbClr val="FFC000"/>
              </a:gs>
              <a:gs pos="100000">
                <a:srgbClr val="EE7612"/>
              </a:gs>
            </a:gsLst>
            <a:lin ang="5400000" scaled="0"/>
          </a:gradFill>
          <a:ln w="25400">
            <a:solidFill>
              <a:srgbClr val="BB5C0D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srgbClr val="000090"/>
              </a:solidFill>
              <a:latin typeface="Calibri"/>
              <a:cs typeface="Calibri"/>
            </a:endParaRPr>
          </a:p>
        </p:txBody>
      </p:sp>
      <p:sp>
        <p:nvSpPr>
          <p:cNvPr id="24" name="Line 25"/>
          <p:cNvSpPr>
            <a:spLocks noChangeShapeType="1"/>
          </p:cNvSpPr>
          <p:nvPr/>
        </p:nvSpPr>
        <p:spPr bwMode="auto">
          <a:xfrm flipH="1" flipV="1">
            <a:off x="5833216" y="3518595"/>
            <a:ext cx="259268" cy="443445"/>
          </a:xfrm>
          <a:prstGeom prst="line">
            <a:avLst/>
          </a:prstGeom>
          <a:noFill/>
          <a:ln w="19050">
            <a:solidFill>
              <a:schemeClr val="accent6">
                <a:lumMod val="50000"/>
              </a:schemeClr>
            </a:solidFill>
            <a:round/>
            <a:headEnd type="arrow"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600">
              <a:solidFill>
                <a:srgbClr val="000090"/>
              </a:solidFill>
              <a:latin typeface="Calibri"/>
              <a:cs typeface="Calibri"/>
            </a:endParaRPr>
          </a:p>
        </p:txBody>
      </p:sp>
      <p:sp>
        <p:nvSpPr>
          <p:cNvPr id="25" name="Text Box 27"/>
          <p:cNvSpPr txBox="1">
            <a:spLocks noChangeArrowheads="1"/>
          </p:cNvSpPr>
          <p:nvPr/>
        </p:nvSpPr>
        <p:spPr bwMode="auto">
          <a:xfrm>
            <a:off x="6670426" y="3222763"/>
            <a:ext cx="18143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it-IT" sz="1800" dirty="0" err="1">
                <a:solidFill>
                  <a:srgbClr val="0070C0"/>
                </a:solidFill>
                <a:latin typeface="+mj-lt"/>
                <a:cs typeface="Calibri"/>
              </a:rPr>
              <a:t>Superconductor</a:t>
            </a:r>
            <a:endParaRPr lang="it-IT" sz="1600" dirty="0">
              <a:solidFill>
                <a:srgbClr val="0070C0"/>
              </a:solidFill>
              <a:latin typeface="+mj-lt"/>
              <a:cs typeface="Calibri"/>
            </a:endParaRPr>
          </a:p>
        </p:txBody>
      </p:sp>
      <p:sp>
        <p:nvSpPr>
          <p:cNvPr id="26" name="Text Box 28"/>
          <p:cNvSpPr txBox="1">
            <a:spLocks noChangeArrowheads="1"/>
          </p:cNvSpPr>
          <p:nvPr/>
        </p:nvSpPr>
        <p:spPr bwMode="auto">
          <a:xfrm>
            <a:off x="5474677" y="3155066"/>
            <a:ext cx="49244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it-IT" sz="1800" dirty="0">
                <a:solidFill>
                  <a:srgbClr val="EE7612"/>
                </a:solidFill>
                <a:latin typeface="+mj-lt"/>
                <a:cs typeface="Calibri"/>
              </a:rPr>
              <a:t>Cu</a:t>
            </a:r>
            <a:endParaRPr lang="it-IT" sz="1600" dirty="0">
              <a:solidFill>
                <a:srgbClr val="EE7612"/>
              </a:solidFill>
              <a:latin typeface="+mj-lt"/>
              <a:cs typeface="Calibri"/>
            </a:endParaRPr>
          </a:p>
        </p:txBody>
      </p:sp>
      <p:sp>
        <p:nvSpPr>
          <p:cNvPr id="27" name="Text Box 27"/>
          <p:cNvSpPr txBox="1">
            <a:spLocks noChangeArrowheads="1"/>
          </p:cNvSpPr>
          <p:nvPr/>
        </p:nvSpPr>
        <p:spPr bwMode="auto">
          <a:xfrm>
            <a:off x="5714787" y="5542187"/>
            <a:ext cx="220246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it-IT" sz="1600" dirty="0">
                <a:solidFill>
                  <a:srgbClr val="000090"/>
                </a:solidFill>
                <a:latin typeface="Symbol" panose="05050102010706020507" pitchFamily="18" charset="2"/>
                <a:cs typeface="Calibri"/>
              </a:rPr>
              <a:t>a</a:t>
            </a:r>
            <a:r>
              <a:rPr lang="it-IT" sz="1600" dirty="0">
                <a:solidFill>
                  <a:srgbClr val="000090"/>
                </a:solidFill>
                <a:latin typeface="+mj-lt"/>
                <a:cs typeface="Calibri"/>
              </a:rPr>
              <a:t> = Cu/</a:t>
            </a:r>
            <a:r>
              <a:rPr lang="it-IT" sz="1600" dirty="0" err="1">
                <a:solidFill>
                  <a:srgbClr val="000090"/>
                </a:solidFill>
                <a:latin typeface="+mj-lt"/>
                <a:cs typeface="Calibri"/>
              </a:rPr>
              <a:t>nonCu</a:t>
            </a:r>
            <a:r>
              <a:rPr lang="it-IT" sz="1600" dirty="0">
                <a:solidFill>
                  <a:srgbClr val="000090"/>
                </a:solidFill>
                <a:latin typeface="+mj-lt"/>
                <a:cs typeface="Calibri"/>
              </a:rPr>
              <a:t> ratio</a:t>
            </a:r>
          </a:p>
        </p:txBody>
      </p:sp>
      <p:sp>
        <p:nvSpPr>
          <p:cNvPr id="28" name="Oval 23"/>
          <p:cNvSpPr>
            <a:spLocks noChangeAspect="1" noChangeArrowheads="1"/>
          </p:cNvSpPr>
          <p:nvPr/>
        </p:nvSpPr>
        <p:spPr bwMode="auto">
          <a:xfrm>
            <a:off x="5962850" y="4029297"/>
            <a:ext cx="839525" cy="839437"/>
          </a:xfrm>
          <a:prstGeom prst="ellipse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39999">
                <a:schemeClr val="bg1">
                  <a:lumMod val="75000"/>
                </a:schemeClr>
              </a:gs>
              <a:gs pos="70000">
                <a:schemeClr val="accent6">
                  <a:lumMod val="20000"/>
                  <a:lumOff val="80000"/>
                </a:schemeClr>
              </a:gs>
              <a:gs pos="100000">
                <a:schemeClr val="bg2">
                  <a:lumMod val="20000"/>
                  <a:lumOff val="80000"/>
                </a:schemeClr>
              </a:gs>
            </a:gsLst>
            <a:lin ang="5400000" scaled="0"/>
          </a:gradFill>
          <a:ln w="25400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srgbClr val="000090"/>
              </a:solidFill>
              <a:latin typeface="Calibri"/>
              <a:cs typeface="Calibri"/>
            </a:endParaRPr>
          </a:p>
        </p:txBody>
      </p:sp>
      <p:sp>
        <p:nvSpPr>
          <p:cNvPr id="29" name="Line 26"/>
          <p:cNvSpPr>
            <a:spLocks noChangeShapeType="1"/>
          </p:cNvSpPr>
          <p:nvPr/>
        </p:nvSpPr>
        <p:spPr bwMode="auto">
          <a:xfrm flipV="1">
            <a:off x="6548789" y="3548888"/>
            <a:ext cx="858237" cy="826306"/>
          </a:xfrm>
          <a:prstGeom prst="line">
            <a:avLst/>
          </a:prstGeom>
          <a:noFill/>
          <a:ln w="19050">
            <a:solidFill>
              <a:schemeClr val="accent6">
                <a:lumMod val="50000"/>
              </a:schemeClr>
            </a:solidFill>
            <a:round/>
            <a:headEnd type="arrow"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600">
              <a:solidFill>
                <a:srgbClr val="000090"/>
              </a:solidFill>
              <a:latin typeface="Calibri"/>
              <a:cs typeface="Calibri"/>
            </a:endParaRPr>
          </a:p>
        </p:txBody>
      </p:sp>
      <p:sp>
        <p:nvSpPr>
          <p:cNvPr id="20" name="Text Box 6"/>
          <p:cNvSpPr txBox="1">
            <a:spLocks noChangeArrowheads="1"/>
          </p:cNvSpPr>
          <p:nvPr/>
        </p:nvSpPr>
        <p:spPr bwMode="auto">
          <a:xfrm>
            <a:off x="212218" y="1109682"/>
            <a:ext cx="7731054" cy="717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0794" tIns="50397" rIns="100794" bIns="50397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pPr eaLnBrk="1" hangingPunct="1"/>
            <a:r>
              <a:rPr lang="it-IT" dirty="0">
                <a:solidFill>
                  <a:srgbClr val="000090"/>
                </a:solidFill>
                <a:latin typeface="Trebuchet MS"/>
                <a:cs typeface="Trebuchet MS"/>
              </a:rPr>
              <a:t>In the </a:t>
            </a:r>
            <a:r>
              <a:rPr lang="it-IT" dirty="0" err="1">
                <a:solidFill>
                  <a:srgbClr val="000090"/>
                </a:solidFill>
                <a:latin typeface="Trebuchet MS"/>
                <a:cs typeface="Trebuchet MS"/>
              </a:rPr>
              <a:t>normal</a:t>
            </a:r>
            <a:r>
              <a:rPr lang="it-IT" dirty="0">
                <a:solidFill>
                  <a:srgbClr val="000090"/>
                </a:solidFill>
                <a:latin typeface="Trebuchet MS"/>
                <a:cs typeface="Trebuchet MS"/>
              </a:rPr>
              <a:t> </a:t>
            </a:r>
            <a:r>
              <a:rPr lang="it-IT" i="1" dirty="0">
                <a:solidFill>
                  <a:srgbClr val="000090"/>
                </a:solidFill>
                <a:latin typeface="Trebuchet MS"/>
                <a:cs typeface="Trebuchet MS"/>
              </a:rPr>
              <a:t>state </a:t>
            </a:r>
            <a:r>
              <a:rPr lang="it-IT" dirty="0">
                <a:solidFill>
                  <a:srgbClr val="000090"/>
                </a:solidFill>
                <a:latin typeface="Trebuchet MS"/>
                <a:cs typeface="Trebuchet MS"/>
              </a:rPr>
              <a:t>the </a:t>
            </a:r>
            <a:r>
              <a:rPr lang="it-IT" dirty="0" err="1">
                <a:solidFill>
                  <a:srgbClr val="000090"/>
                </a:solidFill>
                <a:latin typeface="Trebuchet MS"/>
                <a:cs typeface="Trebuchet MS"/>
              </a:rPr>
              <a:t>superconductor</a:t>
            </a:r>
            <a:r>
              <a:rPr lang="it-IT" dirty="0">
                <a:solidFill>
                  <a:srgbClr val="000090"/>
                </a:solidFill>
                <a:latin typeface="Trebuchet MS"/>
                <a:cs typeface="Trebuchet MS"/>
              </a:rPr>
              <a:t>, </a:t>
            </a:r>
            <a:r>
              <a:rPr lang="it-IT" dirty="0" err="1">
                <a:solidFill>
                  <a:srgbClr val="000090"/>
                </a:solidFill>
                <a:latin typeface="Trebuchet MS"/>
                <a:cs typeface="Trebuchet MS"/>
              </a:rPr>
              <a:t>has</a:t>
            </a:r>
            <a:r>
              <a:rPr lang="it-IT" dirty="0">
                <a:solidFill>
                  <a:srgbClr val="000090"/>
                </a:solidFill>
                <a:latin typeface="Trebuchet MS"/>
                <a:cs typeface="Trebuchet MS"/>
              </a:rPr>
              <a:t> high </a:t>
            </a:r>
            <a:r>
              <a:rPr lang="it-IT" dirty="0" err="1">
                <a:solidFill>
                  <a:srgbClr val="000090"/>
                </a:solidFill>
                <a:latin typeface="Trebuchet MS"/>
                <a:cs typeface="Trebuchet MS"/>
              </a:rPr>
              <a:t>electrical</a:t>
            </a:r>
            <a:r>
              <a:rPr lang="it-IT" dirty="0">
                <a:solidFill>
                  <a:srgbClr val="000090"/>
                </a:solidFill>
                <a:latin typeface="Trebuchet MS"/>
                <a:cs typeface="Trebuchet MS"/>
              </a:rPr>
              <a:t> </a:t>
            </a:r>
            <a:r>
              <a:rPr lang="it-IT" dirty="0" err="1">
                <a:solidFill>
                  <a:srgbClr val="000090"/>
                </a:solidFill>
                <a:latin typeface="Trebuchet MS"/>
                <a:cs typeface="Trebuchet MS"/>
              </a:rPr>
              <a:t>resistivity</a:t>
            </a:r>
            <a:r>
              <a:rPr lang="it-IT" dirty="0">
                <a:solidFill>
                  <a:srgbClr val="000090"/>
                </a:solidFill>
                <a:latin typeface="Trebuchet MS"/>
                <a:cs typeface="Trebuchet MS"/>
              </a:rPr>
              <a:t> and </a:t>
            </a:r>
            <a:r>
              <a:rPr lang="it-IT" dirty="0" err="1">
                <a:solidFill>
                  <a:srgbClr val="000090"/>
                </a:solidFill>
                <a:latin typeface="Trebuchet MS"/>
                <a:cs typeface="Trebuchet MS"/>
              </a:rPr>
              <a:t>low</a:t>
            </a:r>
            <a:r>
              <a:rPr lang="it-IT" dirty="0">
                <a:solidFill>
                  <a:srgbClr val="000090"/>
                </a:solidFill>
                <a:latin typeface="Trebuchet MS"/>
                <a:cs typeface="Trebuchet MS"/>
              </a:rPr>
              <a:t> </a:t>
            </a:r>
            <a:r>
              <a:rPr lang="it-IT" dirty="0" err="1">
                <a:solidFill>
                  <a:srgbClr val="000090"/>
                </a:solidFill>
                <a:latin typeface="Trebuchet MS"/>
                <a:cs typeface="Trebuchet MS"/>
              </a:rPr>
              <a:t>thermal</a:t>
            </a:r>
            <a:r>
              <a:rPr lang="it-IT" dirty="0">
                <a:solidFill>
                  <a:srgbClr val="000090"/>
                </a:solidFill>
                <a:latin typeface="Trebuchet MS"/>
                <a:cs typeface="Trebuchet MS"/>
              </a:rPr>
              <a:t> </a:t>
            </a:r>
            <a:r>
              <a:rPr lang="it-IT" dirty="0" err="1">
                <a:solidFill>
                  <a:srgbClr val="000090"/>
                </a:solidFill>
                <a:latin typeface="Trebuchet MS"/>
                <a:cs typeface="Trebuchet MS"/>
              </a:rPr>
              <a:t>conductivity</a:t>
            </a:r>
            <a:endParaRPr lang="it-IT" sz="2800" dirty="0">
              <a:solidFill>
                <a:srgbClr val="000090"/>
              </a:solidFill>
              <a:latin typeface="Trebuchet MS"/>
              <a:cs typeface="Trebuchet MS"/>
            </a:endParaRPr>
          </a:p>
        </p:txBody>
      </p:sp>
      <p:sp>
        <p:nvSpPr>
          <p:cNvPr id="30" name="Down Arrow 29"/>
          <p:cNvSpPr/>
          <p:nvPr/>
        </p:nvSpPr>
        <p:spPr bwMode="auto">
          <a:xfrm>
            <a:off x="3181835" y="2950396"/>
            <a:ext cx="398817" cy="409340"/>
          </a:xfrm>
          <a:prstGeom prst="downArrow">
            <a:avLst/>
          </a:prstGeom>
          <a:solidFill>
            <a:schemeClr val="accent1">
              <a:lumMod val="75000"/>
            </a:schemeClr>
          </a:solidFill>
          <a:ln w="9525" cap="flat" cmpd="sng" algn="ctr">
            <a:solidFill>
              <a:srgbClr val="66006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Calibri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383425" y="2216138"/>
            <a:ext cx="357942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>
                <a:solidFill>
                  <a:srgbClr val="000090"/>
                </a:solidFill>
              </a:rPr>
              <a:t>2kA(</a:t>
            </a:r>
            <a:r>
              <a:rPr lang="en-GB" sz="3200" dirty="0" err="1">
                <a:solidFill>
                  <a:srgbClr val="000090"/>
                </a:solidFill>
              </a:rPr>
              <a:t>T</a:t>
            </a:r>
            <a:r>
              <a:rPr lang="en-GB" sz="3200" baseline="-25000" dirty="0" err="1">
                <a:solidFill>
                  <a:srgbClr val="000090"/>
                </a:solidFill>
              </a:rPr>
              <a:t>c</a:t>
            </a:r>
            <a:r>
              <a:rPr lang="en-GB" sz="3200" dirty="0">
                <a:solidFill>
                  <a:srgbClr val="000090"/>
                </a:solidFill>
              </a:rPr>
              <a:t>-T</a:t>
            </a:r>
            <a:r>
              <a:rPr lang="en-GB" sz="3200" baseline="-25000" dirty="0">
                <a:solidFill>
                  <a:srgbClr val="000090"/>
                </a:solidFill>
              </a:rPr>
              <a:t>op</a:t>
            </a:r>
            <a:r>
              <a:rPr lang="en-GB" sz="3200" dirty="0">
                <a:solidFill>
                  <a:srgbClr val="000090"/>
                </a:solidFill>
              </a:rPr>
              <a:t>)/l = J</a:t>
            </a:r>
            <a:r>
              <a:rPr lang="en-GB" sz="3200" baseline="-25000" dirty="0">
                <a:solidFill>
                  <a:srgbClr val="000090"/>
                </a:solidFill>
              </a:rPr>
              <a:t>c</a:t>
            </a:r>
            <a:r>
              <a:rPr lang="en-GB" sz="3200" baseline="30000" dirty="0">
                <a:solidFill>
                  <a:srgbClr val="000090"/>
                </a:solidFill>
              </a:rPr>
              <a:t>2</a:t>
            </a:r>
            <a:r>
              <a:rPr lang="en-GB" sz="3200" dirty="0">
                <a:solidFill>
                  <a:srgbClr val="000090"/>
                </a:solidFill>
                <a:latin typeface="Symbol" charset="2"/>
                <a:cs typeface="Symbol" charset="2"/>
              </a:rPr>
              <a:t>r</a:t>
            </a:r>
            <a:r>
              <a:rPr lang="en-GB" sz="3200" dirty="0">
                <a:solidFill>
                  <a:srgbClr val="000090"/>
                </a:solidFill>
                <a:latin typeface="Calibri"/>
                <a:cs typeface="Calibri"/>
              </a:rPr>
              <a:t>Al</a:t>
            </a:r>
          </a:p>
        </p:txBody>
      </p:sp>
    </p:spTree>
    <p:extLst>
      <p:ext uri="{BB962C8B-B14F-4D97-AF65-F5344CB8AC3E}">
        <p14:creationId xmlns:p14="http://schemas.microsoft.com/office/powerpoint/2010/main" val="349964419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3414" y="288414"/>
            <a:ext cx="8229600" cy="430887"/>
          </a:xfrm>
        </p:spPr>
        <p:txBody>
          <a:bodyPr/>
          <a:lstStyle/>
          <a:p>
            <a:pPr eaLnBrk="0" hangingPunct="0"/>
            <a:r>
              <a:rPr lang="en-US" sz="2800" dirty="0"/>
              <a:t>Superconducting wires (strands): </a:t>
            </a:r>
            <a:r>
              <a:rPr lang="en-US" sz="2800" dirty="0">
                <a:solidFill>
                  <a:srgbClr val="FFFF00"/>
                </a:solidFill>
              </a:rPr>
              <a:t>stability</a:t>
            </a:r>
            <a:endParaRPr lang="en-US" sz="280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6553200" y="6222140"/>
            <a:ext cx="2133600" cy="365125"/>
          </a:xfrm>
        </p:spPr>
        <p:txBody>
          <a:bodyPr/>
          <a:lstStyle/>
          <a:p>
            <a:fld id="{02C7C199-0D0D-7840-A88D-785280B31CF7}" type="slidenum">
              <a:rPr lang="it-IT" smtClean="0"/>
              <a:t>27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 dirty="0"/>
              <a:t>L. Muzzi - </a:t>
            </a:r>
            <a:r>
              <a:rPr lang="it-IT" dirty="0" err="1"/>
              <a:t>EASISchool</a:t>
            </a:r>
            <a:r>
              <a:rPr lang="it-IT" dirty="0"/>
              <a:t> 3 - 6 </a:t>
            </a:r>
            <a:r>
              <a:rPr lang="it-IT" dirty="0" err="1"/>
              <a:t>October</a:t>
            </a:r>
            <a:r>
              <a:rPr lang="it-IT" dirty="0"/>
              <a:t> 2020</a:t>
            </a:r>
          </a:p>
        </p:txBody>
      </p:sp>
      <p:sp>
        <p:nvSpPr>
          <p:cNvPr id="6" name="Text Box 29"/>
          <p:cNvSpPr txBox="1">
            <a:spLocks noChangeArrowheads="1"/>
          </p:cNvSpPr>
          <p:nvPr/>
        </p:nvSpPr>
        <p:spPr bwMode="auto">
          <a:xfrm>
            <a:off x="450369" y="1318460"/>
            <a:ext cx="5069588" cy="471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0794" tIns="50397" rIns="100794" bIns="50397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it-IT" sz="2400" b="1" dirty="0">
                <a:solidFill>
                  <a:srgbClr val="800000"/>
                </a:solidFill>
                <a:latin typeface="Calibri"/>
                <a:cs typeface="Calibri"/>
              </a:rPr>
              <a:t>AC </a:t>
            </a:r>
            <a:r>
              <a:rPr lang="it-IT" sz="2400" b="1" dirty="0" err="1">
                <a:solidFill>
                  <a:srgbClr val="800000"/>
                </a:solidFill>
                <a:latin typeface="Calibri"/>
                <a:cs typeface="Calibri"/>
              </a:rPr>
              <a:t>hysteresis</a:t>
            </a:r>
            <a:r>
              <a:rPr lang="it-IT" sz="2400" b="1" dirty="0">
                <a:solidFill>
                  <a:srgbClr val="800000"/>
                </a:solidFill>
                <a:latin typeface="Calibri"/>
                <a:cs typeface="Calibri"/>
              </a:rPr>
              <a:t> </a:t>
            </a:r>
            <a:r>
              <a:rPr lang="it-IT" sz="2400" b="1" dirty="0" err="1">
                <a:solidFill>
                  <a:srgbClr val="800000"/>
                </a:solidFill>
                <a:latin typeface="Calibri"/>
                <a:cs typeface="Calibri"/>
              </a:rPr>
              <a:t>losses</a:t>
            </a:r>
            <a:r>
              <a:rPr lang="it-IT" sz="2400" b="1" dirty="0">
                <a:solidFill>
                  <a:srgbClr val="800000"/>
                </a:solidFill>
                <a:latin typeface="Calibri"/>
                <a:cs typeface="Calibri"/>
              </a:rPr>
              <a:t> + </a:t>
            </a:r>
            <a:r>
              <a:rPr lang="it-IT" sz="2400" b="1" dirty="0" err="1">
                <a:solidFill>
                  <a:srgbClr val="800000"/>
                </a:solidFill>
                <a:latin typeface="Calibri"/>
                <a:cs typeface="Calibri"/>
              </a:rPr>
              <a:t>Flux</a:t>
            </a:r>
            <a:r>
              <a:rPr lang="it-IT" sz="2400" b="1" dirty="0">
                <a:solidFill>
                  <a:srgbClr val="800000"/>
                </a:solidFill>
                <a:latin typeface="Calibri"/>
                <a:cs typeface="Calibri"/>
              </a:rPr>
              <a:t> </a:t>
            </a:r>
            <a:r>
              <a:rPr lang="it-IT" sz="2400" b="1" dirty="0" err="1">
                <a:solidFill>
                  <a:srgbClr val="800000"/>
                </a:solidFill>
                <a:latin typeface="Calibri"/>
                <a:cs typeface="Calibri"/>
              </a:rPr>
              <a:t>Jumping</a:t>
            </a:r>
            <a:endParaRPr lang="it-IT" sz="2400" b="1" i="1" dirty="0">
              <a:solidFill>
                <a:srgbClr val="800000"/>
              </a:solidFill>
              <a:latin typeface="Calibri"/>
              <a:cs typeface="Calibri"/>
            </a:endParaRPr>
          </a:p>
        </p:txBody>
      </p:sp>
      <p:grpSp>
        <p:nvGrpSpPr>
          <p:cNvPr id="7" name="Gruppo 23"/>
          <p:cNvGrpSpPr>
            <a:grpSpLocks/>
          </p:cNvGrpSpPr>
          <p:nvPr/>
        </p:nvGrpSpPr>
        <p:grpSpPr bwMode="auto">
          <a:xfrm>
            <a:off x="323528" y="1992702"/>
            <a:ext cx="4800126" cy="4047294"/>
            <a:chOff x="5929322" y="2786058"/>
            <a:chExt cx="2928958" cy="2611280"/>
          </a:xfrm>
        </p:grpSpPr>
        <p:pic>
          <p:nvPicPr>
            <p:cNvPr id="8" name="Picture 4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29322" y="2786058"/>
              <a:ext cx="2928958" cy="2611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Rettangolo 31"/>
            <p:cNvSpPr/>
            <p:nvPr/>
          </p:nvSpPr>
          <p:spPr>
            <a:xfrm>
              <a:off x="6929454" y="2928924"/>
              <a:ext cx="571504" cy="2142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en-US">
                <a:solidFill>
                  <a:srgbClr val="000090"/>
                </a:solidFill>
                <a:latin typeface="Century Gothic" pitchFamily="34" charset="0"/>
              </a:endParaRPr>
            </a:p>
          </p:txBody>
        </p:sp>
        <p:sp>
          <p:nvSpPr>
            <p:cNvPr id="10" name="Ovale 32"/>
            <p:cNvSpPr/>
            <p:nvPr/>
          </p:nvSpPr>
          <p:spPr>
            <a:xfrm>
              <a:off x="7072330" y="3071791"/>
              <a:ext cx="642942" cy="500032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en-US">
                <a:solidFill>
                  <a:srgbClr val="000090"/>
                </a:solidFill>
                <a:latin typeface="Century Gothic" pitchFamily="34" charset="0"/>
              </a:endParaRPr>
            </a:p>
          </p:txBody>
        </p:sp>
      </p:grpSp>
      <p:pic>
        <p:nvPicPr>
          <p:cNvPr id="13" name="Picture 12" descr="Wilson_Coupling schem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104" y="1992702"/>
            <a:ext cx="3470280" cy="2952328"/>
          </a:xfrm>
          <a:prstGeom prst="rect">
            <a:avLst/>
          </a:prstGeom>
        </p:spPr>
      </p:pic>
      <p:graphicFrame>
        <p:nvGraphicFramePr>
          <p:cNvPr id="14" name="Object 13"/>
          <p:cNvGraphicFramePr>
            <a:graphicFrameLocks noChangeAspect="1"/>
          </p:cNvGraphicFramePr>
          <p:nvPr/>
        </p:nvGraphicFramePr>
        <p:xfrm>
          <a:off x="5282382" y="5055844"/>
          <a:ext cx="1763712" cy="958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7489" name="Equation" r:id="rId5" imgW="863600" imgH="469900" progId="Equation.3">
                  <p:embed/>
                </p:oleObj>
              </mc:Choice>
              <mc:Fallback>
                <p:oleObj name="Equation" r:id="rId5" imgW="863600" imgH="469900" progId="Equation.3">
                  <p:embed/>
                  <p:pic>
                    <p:nvPicPr>
                      <p:cNvPr id="14" name="Object 13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282382" y="5055844"/>
                        <a:ext cx="1763712" cy="958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/>
        </p:nvGraphicFramePr>
        <p:xfrm>
          <a:off x="7153734" y="5081146"/>
          <a:ext cx="1946275" cy="958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7490" name="Equation" r:id="rId7" imgW="952500" imgH="469900" progId="Equation.3">
                  <p:embed/>
                </p:oleObj>
              </mc:Choice>
              <mc:Fallback>
                <p:oleObj name="Equation" r:id="rId7" imgW="952500" imgH="469900" progId="Equation.3">
                  <p:embed/>
                  <p:pic>
                    <p:nvPicPr>
                      <p:cNvPr id="15" name="Object 14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153734" y="5081146"/>
                        <a:ext cx="1946275" cy="958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 Box 29"/>
          <p:cNvSpPr txBox="1">
            <a:spLocks noChangeArrowheads="1"/>
          </p:cNvSpPr>
          <p:nvPr/>
        </p:nvSpPr>
        <p:spPr bwMode="auto">
          <a:xfrm>
            <a:off x="5998610" y="1318460"/>
            <a:ext cx="2979774" cy="471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0794" tIns="50397" rIns="100794" bIns="50397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it-IT" sz="2400" b="1" dirty="0">
                <a:solidFill>
                  <a:srgbClr val="800000"/>
                </a:solidFill>
                <a:latin typeface="Calibri"/>
                <a:cs typeface="Calibri"/>
              </a:rPr>
              <a:t>AC </a:t>
            </a:r>
            <a:r>
              <a:rPr lang="it-IT" sz="2400" b="1" dirty="0" err="1">
                <a:solidFill>
                  <a:srgbClr val="800000"/>
                </a:solidFill>
                <a:latin typeface="Calibri"/>
                <a:cs typeface="Calibri"/>
              </a:rPr>
              <a:t>coupling</a:t>
            </a:r>
            <a:r>
              <a:rPr lang="it-IT" sz="2400" b="1" dirty="0">
                <a:solidFill>
                  <a:srgbClr val="800000"/>
                </a:solidFill>
                <a:latin typeface="Calibri"/>
                <a:cs typeface="Calibri"/>
              </a:rPr>
              <a:t> </a:t>
            </a:r>
            <a:r>
              <a:rPr lang="it-IT" sz="2400" b="1" dirty="0" err="1">
                <a:solidFill>
                  <a:srgbClr val="800000"/>
                </a:solidFill>
                <a:latin typeface="Calibri"/>
                <a:cs typeface="Calibri"/>
              </a:rPr>
              <a:t>losses</a:t>
            </a:r>
            <a:endParaRPr lang="it-IT" sz="2400" b="1" i="1" dirty="0">
              <a:solidFill>
                <a:srgbClr val="800000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1482250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3414" y="288414"/>
            <a:ext cx="8229600" cy="430887"/>
          </a:xfrm>
        </p:spPr>
        <p:txBody>
          <a:bodyPr/>
          <a:lstStyle/>
          <a:p>
            <a:pPr eaLnBrk="0" hangingPunct="0"/>
            <a:r>
              <a:rPr lang="en-US" sz="2800" dirty="0">
                <a:solidFill>
                  <a:srgbClr val="FFFF00"/>
                </a:solidFill>
              </a:rPr>
              <a:t>Multi-filamentary </a:t>
            </a:r>
            <a:r>
              <a:rPr lang="en-US" sz="2800" dirty="0"/>
              <a:t>superconducting wires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6553200" y="6222140"/>
            <a:ext cx="2133600" cy="365125"/>
          </a:xfrm>
        </p:spPr>
        <p:txBody>
          <a:bodyPr/>
          <a:lstStyle/>
          <a:p>
            <a:fld id="{02C7C199-0D0D-7840-A88D-785280B31CF7}" type="slidenum">
              <a:rPr lang="it-IT" smtClean="0"/>
              <a:t>28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 dirty="0"/>
              <a:t>L. Muzzi - </a:t>
            </a:r>
            <a:r>
              <a:rPr lang="it-IT" dirty="0" err="1"/>
              <a:t>EASISchool</a:t>
            </a:r>
            <a:r>
              <a:rPr lang="it-IT" dirty="0"/>
              <a:t> 3 - 6 </a:t>
            </a:r>
            <a:r>
              <a:rPr lang="it-IT" dirty="0" err="1"/>
              <a:t>October</a:t>
            </a:r>
            <a:r>
              <a:rPr lang="it-IT" dirty="0"/>
              <a:t> 2020</a:t>
            </a:r>
          </a:p>
        </p:txBody>
      </p:sp>
      <p:pic>
        <p:nvPicPr>
          <p:cNvPr id="6" name="Picture 4" descr="http://www.iter.org/img/sq-640-85/www/content/com/Lists/Stories/Attachments/474/ost%20nb3sn%20unreacted%20-%20peter%20le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35429" y="1484784"/>
            <a:ext cx="2320747" cy="2304288"/>
          </a:xfrm>
          <a:prstGeom prst="rect">
            <a:avLst/>
          </a:prstGeom>
          <a:noFill/>
          <a:effectLst>
            <a:softEdge rad="63500"/>
          </a:effectLst>
        </p:spPr>
      </p:pic>
      <p:grpSp>
        <p:nvGrpSpPr>
          <p:cNvPr id="7" name="Group 16"/>
          <p:cNvGrpSpPr>
            <a:grpSpLocks/>
          </p:cNvGrpSpPr>
          <p:nvPr/>
        </p:nvGrpSpPr>
        <p:grpSpPr bwMode="auto">
          <a:xfrm>
            <a:off x="886099" y="1000063"/>
            <a:ext cx="2669790" cy="1407988"/>
            <a:chOff x="1601" y="3352"/>
            <a:chExt cx="1695" cy="894"/>
          </a:xfrm>
        </p:grpSpPr>
        <p:sp>
          <p:nvSpPr>
            <p:cNvPr id="8" name="Oval 17"/>
            <p:cNvSpPr>
              <a:spLocks noChangeArrowheads="1"/>
            </p:cNvSpPr>
            <p:nvPr/>
          </p:nvSpPr>
          <p:spPr bwMode="auto">
            <a:xfrm>
              <a:off x="1837" y="3520"/>
              <a:ext cx="726" cy="726"/>
            </a:xfrm>
            <a:prstGeom prst="ellipse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90"/>
                </a:solidFill>
                <a:latin typeface="Calibri"/>
                <a:cs typeface="Calibri"/>
              </a:endParaRPr>
            </a:p>
          </p:txBody>
        </p:sp>
        <p:sp>
          <p:nvSpPr>
            <p:cNvPr id="9" name="Oval 18"/>
            <p:cNvSpPr>
              <a:spLocks noChangeArrowheads="1"/>
            </p:cNvSpPr>
            <p:nvPr/>
          </p:nvSpPr>
          <p:spPr bwMode="auto">
            <a:xfrm>
              <a:off x="2155" y="3612"/>
              <a:ext cx="90" cy="90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90"/>
                </a:solidFill>
                <a:latin typeface="Calibri"/>
                <a:cs typeface="Calibri"/>
              </a:endParaRPr>
            </a:p>
          </p:txBody>
        </p:sp>
        <p:sp>
          <p:nvSpPr>
            <p:cNvPr id="10" name="Line 19"/>
            <p:cNvSpPr>
              <a:spLocks noChangeShapeType="1"/>
            </p:cNvSpPr>
            <p:nvPr/>
          </p:nvSpPr>
          <p:spPr bwMode="auto">
            <a:xfrm flipH="1" flipV="1">
              <a:off x="1974" y="3523"/>
              <a:ext cx="181" cy="192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0090"/>
                </a:solidFill>
                <a:latin typeface="Calibri"/>
                <a:cs typeface="Calibri"/>
              </a:endParaRPr>
            </a:p>
          </p:txBody>
        </p:sp>
        <p:sp>
          <p:nvSpPr>
            <p:cNvPr id="11" name="Line 20"/>
            <p:cNvSpPr>
              <a:spLocks noChangeShapeType="1"/>
            </p:cNvSpPr>
            <p:nvPr/>
          </p:nvSpPr>
          <p:spPr bwMode="auto">
            <a:xfrm flipV="1">
              <a:off x="2200" y="3566"/>
              <a:ext cx="635" cy="318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rgbClr val="000090"/>
                </a:solidFill>
                <a:latin typeface="Calibri"/>
                <a:cs typeface="Calibri"/>
              </a:endParaRPr>
            </a:p>
          </p:txBody>
        </p:sp>
        <p:sp>
          <p:nvSpPr>
            <p:cNvPr id="12" name="Text Box 21"/>
            <p:cNvSpPr txBox="1">
              <a:spLocks noChangeArrowheads="1"/>
            </p:cNvSpPr>
            <p:nvPr/>
          </p:nvSpPr>
          <p:spPr bwMode="auto">
            <a:xfrm>
              <a:off x="2381" y="3374"/>
              <a:ext cx="915" cy="2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Georgia" charset="0"/>
                  <a:ea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Georgia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Georgia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Georgia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Georgia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Georgia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Georgia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Georgia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Georgia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it-IT" sz="1500" dirty="0" err="1">
                  <a:solidFill>
                    <a:srgbClr val="000090"/>
                  </a:solidFill>
                  <a:latin typeface="Calibri"/>
                  <a:cs typeface="Calibri"/>
                </a:rPr>
                <a:t>Superconductor</a:t>
              </a:r>
              <a:endParaRPr lang="it-IT" sz="1500" dirty="0">
                <a:solidFill>
                  <a:srgbClr val="000090"/>
                </a:solidFill>
                <a:latin typeface="Calibri"/>
                <a:cs typeface="Calibri"/>
              </a:endParaRPr>
            </a:p>
          </p:txBody>
        </p:sp>
        <p:sp>
          <p:nvSpPr>
            <p:cNvPr id="13" name="Text Box 22"/>
            <p:cNvSpPr txBox="1">
              <a:spLocks noChangeArrowheads="1"/>
            </p:cNvSpPr>
            <p:nvPr/>
          </p:nvSpPr>
          <p:spPr bwMode="auto">
            <a:xfrm>
              <a:off x="1601" y="3352"/>
              <a:ext cx="478" cy="2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Georgia" charset="0"/>
                  <a:ea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Georgia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Georgia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Georgia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Georgia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Georgia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Georgia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Georgia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Georgia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it-IT" sz="1500" dirty="0" err="1">
                  <a:solidFill>
                    <a:srgbClr val="000090"/>
                  </a:solidFill>
                  <a:latin typeface="Calibri"/>
                  <a:cs typeface="Calibri"/>
                </a:rPr>
                <a:t>Copper</a:t>
              </a:r>
              <a:endParaRPr lang="it-IT" sz="1500" dirty="0">
                <a:solidFill>
                  <a:srgbClr val="000090"/>
                </a:solidFill>
                <a:latin typeface="Calibri"/>
                <a:cs typeface="Calibri"/>
              </a:endParaRPr>
            </a:p>
          </p:txBody>
        </p:sp>
        <p:sp>
          <p:nvSpPr>
            <p:cNvPr id="14" name="Oval 23"/>
            <p:cNvSpPr>
              <a:spLocks noChangeArrowheads="1"/>
            </p:cNvSpPr>
            <p:nvPr/>
          </p:nvSpPr>
          <p:spPr bwMode="auto">
            <a:xfrm>
              <a:off x="2154" y="3838"/>
              <a:ext cx="90" cy="90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90"/>
                </a:solidFill>
                <a:latin typeface="Calibri"/>
                <a:cs typeface="Calibri"/>
              </a:endParaRPr>
            </a:p>
          </p:txBody>
        </p:sp>
        <p:sp>
          <p:nvSpPr>
            <p:cNvPr id="15" name="Oval 24"/>
            <p:cNvSpPr>
              <a:spLocks noChangeArrowheads="1"/>
            </p:cNvSpPr>
            <p:nvPr/>
          </p:nvSpPr>
          <p:spPr bwMode="auto">
            <a:xfrm>
              <a:off x="2317" y="3678"/>
              <a:ext cx="90" cy="90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90"/>
                </a:solidFill>
                <a:latin typeface="Calibri"/>
                <a:cs typeface="Calibri"/>
              </a:endParaRPr>
            </a:p>
          </p:txBody>
        </p:sp>
        <p:sp>
          <p:nvSpPr>
            <p:cNvPr id="16" name="Oval 25"/>
            <p:cNvSpPr>
              <a:spLocks noChangeArrowheads="1"/>
            </p:cNvSpPr>
            <p:nvPr/>
          </p:nvSpPr>
          <p:spPr bwMode="auto">
            <a:xfrm>
              <a:off x="2385" y="3837"/>
              <a:ext cx="90" cy="90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90"/>
                </a:solidFill>
                <a:latin typeface="Calibri"/>
                <a:cs typeface="Calibri"/>
              </a:endParaRPr>
            </a:p>
          </p:txBody>
        </p:sp>
        <p:sp>
          <p:nvSpPr>
            <p:cNvPr id="17" name="Oval 26"/>
            <p:cNvSpPr>
              <a:spLocks noChangeArrowheads="1"/>
            </p:cNvSpPr>
            <p:nvPr/>
          </p:nvSpPr>
          <p:spPr bwMode="auto">
            <a:xfrm>
              <a:off x="2317" y="3996"/>
              <a:ext cx="90" cy="90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90"/>
                </a:solidFill>
                <a:latin typeface="Calibri"/>
                <a:cs typeface="Calibri"/>
              </a:endParaRPr>
            </a:p>
          </p:txBody>
        </p:sp>
        <p:sp>
          <p:nvSpPr>
            <p:cNvPr id="18" name="Oval 27"/>
            <p:cNvSpPr>
              <a:spLocks noChangeArrowheads="1"/>
            </p:cNvSpPr>
            <p:nvPr/>
          </p:nvSpPr>
          <p:spPr bwMode="auto">
            <a:xfrm>
              <a:off x="2154" y="4065"/>
              <a:ext cx="90" cy="90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90"/>
                </a:solidFill>
                <a:latin typeface="Calibri"/>
                <a:cs typeface="Calibri"/>
              </a:endParaRPr>
            </a:p>
          </p:txBody>
        </p:sp>
        <p:sp>
          <p:nvSpPr>
            <p:cNvPr id="19" name="Oval 28"/>
            <p:cNvSpPr>
              <a:spLocks noChangeArrowheads="1"/>
            </p:cNvSpPr>
            <p:nvPr/>
          </p:nvSpPr>
          <p:spPr bwMode="auto">
            <a:xfrm>
              <a:off x="1988" y="3678"/>
              <a:ext cx="90" cy="90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solidFill>
                  <a:srgbClr val="000090"/>
                </a:solidFill>
                <a:latin typeface="Calibri"/>
                <a:cs typeface="Calibri"/>
              </a:endParaRPr>
            </a:p>
          </p:txBody>
        </p:sp>
        <p:sp>
          <p:nvSpPr>
            <p:cNvPr id="20" name="Oval 29"/>
            <p:cNvSpPr>
              <a:spLocks noChangeArrowheads="1"/>
            </p:cNvSpPr>
            <p:nvPr/>
          </p:nvSpPr>
          <p:spPr bwMode="auto">
            <a:xfrm>
              <a:off x="1920" y="3837"/>
              <a:ext cx="90" cy="90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90"/>
                </a:solidFill>
                <a:latin typeface="Calibri"/>
                <a:cs typeface="Calibri"/>
              </a:endParaRPr>
            </a:p>
          </p:txBody>
        </p:sp>
        <p:sp>
          <p:nvSpPr>
            <p:cNvPr id="21" name="Oval 30"/>
            <p:cNvSpPr>
              <a:spLocks noChangeArrowheads="1"/>
            </p:cNvSpPr>
            <p:nvPr/>
          </p:nvSpPr>
          <p:spPr bwMode="auto">
            <a:xfrm>
              <a:off x="1988" y="3996"/>
              <a:ext cx="90" cy="90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90"/>
                </a:solidFill>
                <a:latin typeface="Calibri"/>
                <a:cs typeface="Calibri"/>
              </a:endParaRPr>
            </a:p>
          </p:txBody>
        </p:sp>
        <p:sp>
          <p:nvSpPr>
            <p:cNvPr id="22" name="Line 31"/>
            <p:cNvSpPr>
              <a:spLocks noChangeShapeType="1"/>
            </p:cNvSpPr>
            <p:nvPr/>
          </p:nvSpPr>
          <p:spPr bwMode="auto">
            <a:xfrm flipV="1">
              <a:off x="2336" y="3566"/>
              <a:ext cx="499" cy="136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rgbClr val="000090"/>
                </a:solidFill>
                <a:latin typeface="Calibri"/>
                <a:cs typeface="Calibri"/>
              </a:endParaRPr>
            </a:p>
          </p:txBody>
        </p:sp>
        <p:sp>
          <p:nvSpPr>
            <p:cNvPr id="23" name="Line 32"/>
            <p:cNvSpPr>
              <a:spLocks noChangeShapeType="1"/>
            </p:cNvSpPr>
            <p:nvPr/>
          </p:nvSpPr>
          <p:spPr bwMode="auto">
            <a:xfrm flipV="1">
              <a:off x="2426" y="3566"/>
              <a:ext cx="409" cy="318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rgbClr val="000090"/>
                </a:solidFill>
                <a:latin typeface="Calibri"/>
                <a:cs typeface="Calibri"/>
              </a:endParaRPr>
            </a:p>
          </p:txBody>
        </p:sp>
      </p:grpSp>
      <p:sp>
        <p:nvSpPr>
          <p:cNvPr id="24" name="Text Box 33"/>
          <p:cNvSpPr txBox="1">
            <a:spLocks noChangeArrowheads="1"/>
          </p:cNvSpPr>
          <p:nvPr/>
        </p:nvSpPr>
        <p:spPr bwMode="auto">
          <a:xfrm>
            <a:off x="323528" y="2420888"/>
            <a:ext cx="3116904" cy="1209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0794" tIns="50397" rIns="100794" bIns="50397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it-IT" sz="1800" dirty="0">
                <a:solidFill>
                  <a:srgbClr val="000090"/>
                </a:solidFill>
                <a:latin typeface="Calibri"/>
                <a:cs typeface="Calibri"/>
              </a:rPr>
              <a:t>The </a:t>
            </a:r>
            <a:r>
              <a:rPr lang="it-IT" sz="1800" dirty="0" err="1">
                <a:solidFill>
                  <a:srgbClr val="000090"/>
                </a:solidFill>
                <a:latin typeface="Calibri"/>
                <a:cs typeface="Calibri"/>
              </a:rPr>
              <a:t>superconduct</a:t>
            </a:r>
            <a:r>
              <a:rPr lang="it-IT" sz="1800" dirty="0">
                <a:solidFill>
                  <a:srgbClr val="000090"/>
                </a:solidFill>
                <a:latin typeface="Calibri"/>
                <a:cs typeface="Calibri"/>
              </a:rPr>
              <a:t>. </a:t>
            </a:r>
            <a:r>
              <a:rPr lang="it-IT" sz="1800" dirty="0" err="1">
                <a:solidFill>
                  <a:srgbClr val="000090"/>
                </a:solidFill>
                <a:latin typeface="Calibri"/>
                <a:cs typeface="Calibri"/>
              </a:rPr>
              <a:t>wire</a:t>
            </a:r>
            <a:r>
              <a:rPr lang="it-IT" sz="1800" dirty="0">
                <a:solidFill>
                  <a:srgbClr val="000090"/>
                </a:solidFill>
                <a:latin typeface="Calibri"/>
                <a:cs typeface="Calibri"/>
              </a:rPr>
              <a:t> </a:t>
            </a:r>
            <a:r>
              <a:rPr lang="it-IT" sz="1800" dirty="0" err="1">
                <a:solidFill>
                  <a:srgbClr val="000090"/>
                </a:solidFill>
                <a:latin typeface="Calibri"/>
                <a:cs typeface="Calibri"/>
              </a:rPr>
              <a:t>is</a:t>
            </a:r>
            <a:r>
              <a:rPr lang="it-IT" sz="1800" dirty="0">
                <a:solidFill>
                  <a:srgbClr val="000090"/>
                </a:solidFill>
                <a:latin typeface="Calibri"/>
                <a:cs typeface="Calibri"/>
              </a:rPr>
              <a:t> </a:t>
            </a:r>
            <a:r>
              <a:rPr lang="it-IT" sz="1800" dirty="0" err="1">
                <a:solidFill>
                  <a:srgbClr val="000090"/>
                </a:solidFill>
                <a:latin typeface="Calibri"/>
                <a:cs typeface="Calibri"/>
              </a:rPr>
              <a:t>formed</a:t>
            </a:r>
            <a:r>
              <a:rPr lang="it-IT" sz="1800" dirty="0">
                <a:solidFill>
                  <a:srgbClr val="000090"/>
                </a:solidFill>
                <a:latin typeface="Calibri"/>
                <a:cs typeface="Calibri"/>
              </a:rPr>
              <a:t> of </a:t>
            </a:r>
            <a:r>
              <a:rPr lang="it-IT" sz="1800" dirty="0" err="1">
                <a:solidFill>
                  <a:srgbClr val="000090"/>
                </a:solidFill>
                <a:latin typeface="Calibri"/>
                <a:cs typeface="Calibri"/>
              </a:rPr>
              <a:t>many</a:t>
            </a:r>
            <a:r>
              <a:rPr lang="it-IT" sz="1800" dirty="0">
                <a:solidFill>
                  <a:srgbClr val="000090"/>
                </a:solidFill>
                <a:latin typeface="Calibri"/>
                <a:cs typeface="Calibri"/>
              </a:rPr>
              <a:t> </a:t>
            </a:r>
            <a:r>
              <a:rPr lang="it-IT" sz="1800" b="1" dirty="0" err="1">
                <a:solidFill>
                  <a:srgbClr val="800000"/>
                </a:solidFill>
                <a:latin typeface="Calibri"/>
                <a:cs typeface="Calibri"/>
              </a:rPr>
              <a:t>thin</a:t>
            </a:r>
            <a:r>
              <a:rPr lang="it-IT" sz="1800" b="1" dirty="0">
                <a:solidFill>
                  <a:srgbClr val="800000"/>
                </a:solidFill>
                <a:latin typeface="Calibri"/>
                <a:cs typeface="Calibri"/>
              </a:rPr>
              <a:t> </a:t>
            </a:r>
            <a:r>
              <a:rPr lang="it-IT" sz="1800" b="1" dirty="0" err="1">
                <a:solidFill>
                  <a:srgbClr val="800000"/>
                </a:solidFill>
                <a:latin typeface="Calibri"/>
                <a:cs typeface="Calibri"/>
              </a:rPr>
              <a:t>filaments</a:t>
            </a:r>
            <a:r>
              <a:rPr lang="it-IT" sz="1800" dirty="0">
                <a:solidFill>
                  <a:srgbClr val="000090"/>
                </a:solidFill>
                <a:latin typeface="Calibri"/>
                <a:cs typeface="Calibri"/>
              </a:rPr>
              <a:t> of s.c. </a:t>
            </a:r>
            <a:r>
              <a:rPr lang="it-IT" sz="1800" dirty="0" err="1">
                <a:solidFill>
                  <a:srgbClr val="000090"/>
                </a:solidFill>
                <a:latin typeface="Calibri"/>
                <a:cs typeface="Calibri"/>
              </a:rPr>
              <a:t>materials</a:t>
            </a:r>
            <a:r>
              <a:rPr lang="it-IT" sz="1800" dirty="0">
                <a:solidFill>
                  <a:srgbClr val="000090"/>
                </a:solidFill>
                <a:latin typeface="Calibri"/>
                <a:cs typeface="Calibri"/>
              </a:rPr>
              <a:t>, </a:t>
            </a:r>
            <a:r>
              <a:rPr lang="it-IT" sz="1800" b="1" u="sng" dirty="0" err="1">
                <a:solidFill>
                  <a:srgbClr val="C00000"/>
                </a:solidFill>
                <a:latin typeface="Calibri"/>
                <a:cs typeface="Calibri"/>
              </a:rPr>
              <a:t>twisted</a:t>
            </a:r>
            <a:r>
              <a:rPr lang="it-IT" sz="1800" b="1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lang="it-IT" sz="1800" dirty="0" err="1">
                <a:solidFill>
                  <a:srgbClr val="000090"/>
                </a:solidFill>
                <a:latin typeface="Calibri"/>
                <a:cs typeface="Calibri"/>
              </a:rPr>
              <a:t>within</a:t>
            </a:r>
            <a:r>
              <a:rPr lang="it-IT" sz="1800" dirty="0">
                <a:solidFill>
                  <a:srgbClr val="000090"/>
                </a:solidFill>
                <a:latin typeface="Calibri"/>
                <a:cs typeface="Calibri"/>
              </a:rPr>
              <a:t> a </a:t>
            </a:r>
            <a:r>
              <a:rPr lang="it-IT" sz="1800" b="1" dirty="0">
                <a:solidFill>
                  <a:srgbClr val="800000"/>
                </a:solidFill>
                <a:latin typeface="Calibri"/>
                <a:cs typeface="Calibri"/>
              </a:rPr>
              <a:t>Cu </a:t>
            </a:r>
            <a:r>
              <a:rPr lang="it-IT" sz="1800" dirty="0" err="1">
                <a:solidFill>
                  <a:srgbClr val="000090"/>
                </a:solidFill>
                <a:latin typeface="Calibri"/>
                <a:cs typeface="Calibri"/>
              </a:rPr>
              <a:t>stabilizing</a:t>
            </a:r>
            <a:r>
              <a:rPr lang="it-IT" sz="1800" dirty="0">
                <a:solidFill>
                  <a:srgbClr val="000090"/>
                </a:solidFill>
                <a:latin typeface="Calibri"/>
                <a:cs typeface="Calibri"/>
              </a:rPr>
              <a:t> </a:t>
            </a:r>
            <a:r>
              <a:rPr lang="it-IT" sz="1800" b="1" dirty="0" err="1">
                <a:solidFill>
                  <a:srgbClr val="800000"/>
                </a:solidFill>
                <a:latin typeface="Calibri"/>
                <a:cs typeface="Calibri"/>
              </a:rPr>
              <a:t>matrix</a:t>
            </a:r>
            <a:endParaRPr lang="it-IT" sz="1800" b="1" dirty="0">
              <a:solidFill>
                <a:srgbClr val="800000"/>
              </a:solidFill>
              <a:latin typeface="Calibri"/>
              <a:cs typeface="Calibri"/>
            </a:endParaRPr>
          </a:p>
        </p:txBody>
      </p:sp>
      <p:graphicFrame>
        <p:nvGraphicFramePr>
          <p:cNvPr id="25" name="Group 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6482126"/>
              </p:ext>
            </p:extLst>
          </p:nvPr>
        </p:nvGraphicFramePr>
        <p:xfrm>
          <a:off x="129008" y="4571809"/>
          <a:ext cx="4436069" cy="1500464"/>
        </p:xfrm>
        <a:graphic>
          <a:graphicData uri="http://schemas.openxmlformats.org/drawingml/2006/table">
            <a:tbl>
              <a:tblPr/>
              <a:tblGrid>
                <a:gridCol w="28138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222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958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Wire</a:t>
                      </a:r>
                      <a:r>
                        <a:rPr kumimoji="0" lang="it-IT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 </a:t>
                      </a:r>
                      <a:r>
                        <a:rPr kumimoji="0" lang="it-IT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diameter</a:t>
                      </a:r>
                      <a:endParaRPr kumimoji="0" lang="it-IT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Trebuchet MS"/>
                        <a:ea typeface="ＭＳ Ｐゴシック" charset="0"/>
                        <a:cs typeface="Trebuchet MS"/>
                      </a:endParaRPr>
                    </a:p>
                  </a:txBody>
                  <a:tcPr marL="100806" marR="100806" marT="50398" marB="5039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0.5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÷1 mm</a:t>
                      </a:r>
                    </a:p>
                  </a:txBody>
                  <a:tcPr marL="100806" marR="100806" marT="50398" marB="503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958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# </a:t>
                      </a:r>
                      <a:r>
                        <a:rPr kumimoji="0" lang="it-IT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supecond</a:t>
                      </a:r>
                      <a:r>
                        <a:rPr kumimoji="0" lang="it-IT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. </a:t>
                      </a:r>
                      <a:r>
                        <a:rPr kumimoji="0" lang="it-IT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filaments</a:t>
                      </a:r>
                      <a:endParaRPr kumimoji="0" lang="it-IT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Trebuchet MS"/>
                        <a:ea typeface="ＭＳ Ｐゴシック" charset="0"/>
                        <a:cs typeface="Trebuchet MS"/>
                      </a:endParaRPr>
                    </a:p>
                  </a:txBody>
                  <a:tcPr marL="100806" marR="100806" marT="50398" marB="5039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1000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÷10000</a:t>
                      </a:r>
                      <a:endParaRPr kumimoji="0" lang="it-IT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Trebuchet MS"/>
                        <a:ea typeface="ＭＳ Ｐゴシック" charset="0"/>
                        <a:cs typeface="Trebuchet MS"/>
                      </a:endParaRPr>
                    </a:p>
                  </a:txBody>
                  <a:tcPr marL="100806" marR="100806" marT="50398" marB="503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958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Filament</a:t>
                      </a:r>
                      <a:r>
                        <a:rPr kumimoji="0" lang="it-IT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 </a:t>
                      </a:r>
                      <a:r>
                        <a:rPr kumimoji="0" lang="it-IT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diameter</a:t>
                      </a:r>
                      <a:endParaRPr kumimoji="0" lang="it-IT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Trebuchet MS"/>
                        <a:ea typeface="ＭＳ Ｐゴシック" charset="0"/>
                        <a:cs typeface="Trebuchet MS"/>
                      </a:endParaRPr>
                    </a:p>
                  </a:txBody>
                  <a:tcPr marL="100806" marR="100806" marT="50398" marB="5039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5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÷50 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  <a:sym typeface="Symbol" charset="0"/>
                        </a:rPr>
                        <a:t>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m</a:t>
                      </a:r>
                      <a:endParaRPr kumimoji="0" lang="it-IT" sz="1800" b="0" i="0" u="none" strike="noStrike" cap="none" normalizeH="0" baseline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Trebuchet MS"/>
                        <a:ea typeface="ＭＳ Ｐゴシック" charset="0"/>
                        <a:cs typeface="Trebuchet MS"/>
                      </a:endParaRPr>
                    </a:p>
                  </a:txBody>
                  <a:tcPr marL="100806" marR="100806" marT="50398" marB="503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958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Cu/non Cu</a:t>
                      </a:r>
                    </a:p>
                  </a:txBody>
                  <a:tcPr marL="100806" marR="100806" marT="50398" marB="5039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4/1 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Trebuchet MS"/>
                          <a:ea typeface="ＭＳ Ｐゴシック" charset="0"/>
                          <a:cs typeface="Trebuchet MS"/>
                        </a:rPr>
                        <a:t>÷ 1/1</a:t>
                      </a:r>
                      <a:endParaRPr kumimoji="0" lang="it-IT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Trebuchet MS"/>
                        <a:ea typeface="ＭＳ Ｐゴシック" charset="0"/>
                        <a:cs typeface="Trebuchet MS"/>
                      </a:endParaRPr>
                    </a:p>
                  </a:txBody>
                  <a:tcPr marL="100806" marR="100806" marT="50398" marB="503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96674" y="4348428"/>
            <a:ext cx="2584094" cy="2013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27" name="Picture 4" descr="http://www.iter.org/img/sq-640-85/www/content/com/Lists/Stories/Attachments/474/ost%20nb3sn%20unreacted%20-%20peter%20lee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0272" y="2028816"/>
            <a:ext cx="2065325" cy="2048256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28" name="Fumetto 2 25"/>
          <p:cNvSpPr/>
          <p:nvPr/>
        </p:nvSpPr>
        <p:spPr bwMode="auto">
          <a:xfrm>
            <a:off x="3563888" y="836712"/>
            <a:ext cx="1212609" cy="487032"/>
          </a:xfrm>
          <a:prstGeom prst="wedgeRoundRectCallout">
            <a:avLst>
              <a:gd name="adj1" fmla="val 35650"/>
              <a:gd name="adj2" fmla="val 97149"/>
              <a:gd name="adj3" fmla="val 16667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r>
              <a:rPr kumimoji="0" lang="it-IT" sz="2400" b="0" i="0" u="none" strike="noStrike" cap="none" normalizeH="0" baseline="0" dirty="0" err="1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/>
                <a:cs typeface="Calibri"/>
              </a:rPr>
              <a:t>Wire</a:t>
            </a:r>
            <a:endParaRPr kumimoji="0" lang="it-IT" sz="2400" b="0" i="0" u="none" strike="noStrike" cap="none" normalizeH="0" baseline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Calibri"/>
              <a:cs typeface="Calibri"/>
            </a:endParaRPr>
          </a:p>
        </p:txBody>
      </p:sp>
      <p:sp>
        <p:nvSpPr>
          <p:cNvPr id="29" name="Fumetto 2 26"/>
          <p:cNvSpPr/>
          <p:nvPr/>
        </p:nvSpPr>
        <p:spPr bwMode="auto">
          <a:xfrm>
            <a:off x="4763127" y="5661248"/>
            <a:ext cx="1681081" cy="472340"/>
          </a:xfrm>
          <a:prstGeom prst="wedgeRoundRectCallout">
            <a:avLst>
              <a:gd name="adj1" fmla="val 55935"/>
              <a:gd name="adj2" fmla="val -119853"/>
              <a:gd name="adj3" fmla="val 16667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r>
              <a:rPr kumimoji="0" lang="it-IT" sz="2400" b="0" i="0" u="none" strike="noStrike" cap="none" normalizeH="0" baseline="0" dirty="0" err="1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/>
                <a:cs typeface="Calibri"/>
              </a:rPr>
              <a:t>Filament</a:t>
            </a:r>
            <a:endParaRPr kumimoji="0" lang="it-IT" sz="2400" b="0" i="0" u="none" strike="noStrike" cap="none" normalizeH="0" baseline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Calibri"/>
              <a:cs typeface="Calibri"/>
            </a:endParaRPr>
          </a:p>
        </p:txBody>
      </p:sp>
      <p:sp>
        <p:nvSpPr>
          <p:cNvPr id="30" name="Fumetto 2 27"/>
          <p:cNvSpPr/>
          <p:nvPr/>
        </p:nvSpPr>
        <p:spPr bwMode="auto">
          <a:xfrm>
            <a:off x="5580112" y="4005064"/>
            <a:ext cx="1277479" cy="415025"/>
          </a:xfrm>
          <a:prstGeom prst="wedgeRoundRectCallout">
            <a:avLst>
              <a:gd name="adj1" fmla="val -65330"/>
              <a:gd name="adj2" fmla="val -204329"/>
              <a:gd name="adj3" fmla="val 16667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r>
              <a:rPr kumimoji="0" lang="it-IT" sz="2400" b="0" i="0" u="none" strike="noStrike" cap="none" normalizeH="0" baseline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/>
                <a:cs typeface="Calibri"/>
              </a:rPr>
              <a:t>Bundle</a:t>
            </a:r>
          </a:p>
        </p:txBody>
      </p:sp>
      <p:sp>
        <p:nvSpPr>
          <p:cNvPr id="31" name="Text Box 2"/>
          <p:cNvSpPr txBox="1">
            <a:spLocks noChangeArrowheads="1"/>
          </p:cNvSpPr>
          <p:nvPr/>
        </p:nvSpPr>
        <p:spPr bwMode="auto">
          <a:xfrm>
            <a:off x="4932040" y="1052736"/>
            <a:ext cx="2274583" cy="346249"/>
          </a:xfrm>
          <a:prstGeom prst="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rgbClr val="C00000"/>
                </a:solidFill>
                <a:latin typeface="Trebuchet MS" pitchFamily="34" charset="0"/>
                <a:ea typeface="Verdana" pitchFamily="34" charset="0"/>
                <a:cs typeface="Verdana" pitchFamily="34" charset="0"/>
              </a:rPr>
              <a:t>Photo courtesy of Peter Lee, FSU</a:t>
            </a:r>
            <a:endParaRPr lang="en-US" sz="1100" i="1" dirty="0">
              <a:solidFill>
                <a:srgbClr val="C00000"/>
              </a:solidFill>
              <a:latin typeface="Trebuchet MS" pitchFamily="34" charset="0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32" name="Connettore 2 30"/>
          <p:cNvCxnSpPr>
            <a:stCxn id="33" idx="6"/>
          </p:cNvCxnSpPr>
          <p:nvPr/>
        </p:nvCxnSpPr>
        <p:spPr bwMode="auto">
          <a:xfrm flipV="1">
            <a:off x="5508104" y="2996952"/>
            <a:ext cx="1584176" cy="216024"/>
          </a:xfrm>
          <a:prstGeom prst="straightConnector1">
            <a:avLst/>
          </a:prstGeom>
          <a:solidFill>
            <a:srgbClr val="00B8FF"/>
          </a:solidFill>
          <a:ln w="76200" cap="flat" cmpd="sng" algn="ctr">
            <a:solidFill>
              <a:schemeClr val="accent1">
                <a:lumMod val="50000"/>
                <a:alpha val="4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3" name="Ovale 31"/>
          <p:cNvSpPr/>
          <p:nvPr/>
        </p:nvSpPr>
        <p:spPr bwMode="auto">
          <a:xfrm>
            <a:off x="4932040" y="2924944"/>
            <a:ext cx="576064" cy="576064"/>
          </a:xfrm>
          <a:prstGeom prst="ellipse">
            <a:avLst/>
          </a:prstGeom>
          <a:solidFill>
            <a:schemeClr val="accent1">
              <a:lumMod val="50000"/>
              <a:alpha val="40000"/>
            </a:schemeClr>
          </a:solidFill>
          <a:ln w="635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Calibri" charset="0"/>
            </a:endParaRPr>
          </a:p>
        </p:txBody>
      </p:sp>
      <p:cxnSp>
        <p:nvCxnSpPr>
          <p:cNvPr id="34" name="Connettore 2 37"/>
          <p:cNvCxnSpPr>
            <a:endCxn id="26" idx="0"/>
          </p:cNvCxnSpPr>
          <p:nvPr/>
        </p:nvCxnSpPr>
        <p:spPr bwMode="auto">
          <a:xfrm flipH="1">
            <a:off x="7788721" y="3645024"/>
            <a:ext cx="311671" cy="703404"/>
          </a:xfrm>
          <a:prstGeom prst="straightConnector1">
            <a:avLst/>
          </a:prstGeom>
          <a:solidFill>
            <a:srgbClr val="00B8FF"/>
          </a:solidFill>
          <a:ln w="76200" cap="flat" cmpd="sng" algn="ctr">
            <a:solidFill>
              <a:schemeClr val="accent1">
                <a:lumMod val="50000"/>
                <a:alpha val="4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5" name="Text Box 2"/>
          <p:cNvSpPr txBox="1">
            <a:spLocks noChangeArrowheads="1"/>
          </p:cNvSpPr>
          <p:nvPr/>
        </p:nvSpPr>
        <p:spPr bwMode="auto">
          <a:xfrm>
            <a:off x="6588224" y="6381328"/>
            <a:ext cx="2492184" cy="346249"/>
          </a:xfrm>
          <a:prstGeom prst="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rgbClr val="C00000"/>
                </a:solidFill>
                <a:latin typeface="Trebuchet MS" pitchFamily="34" charset="0"/>
                <a:ea typeface="Verdana" pitchFamily="34" charset="0"/>
                <a:cs typeface="Verdana" pitchFamily="34" charset="0"/>
              </a:rPr>
              <a:t>Photo courtesy of J. </a:t>
            </a:r>
            <a:r>
              <a:rPr lang="en-US" sz="1100" dirty="0" err="1">
                <a:solidFill>
                  <a:srgbClr val="C00000"/>
                </a:solidFill>
                <a:latin typeface="Trebuchet MS" pitchFamily="34" charset="0"/>
                <a:ea typeface="Verdana" pitchFamily="34" charset="0"/>
                <a:cs typeface="Verdana" pitchFamily="34" charset="0"/>
              </a:rPr>
              <a:t>Minervini</a:t>
            </a:r>
            <a:r>
              <a:rPr lang="en-US" sz="1100" dirty="0">
                <a:solidFill>
                  <a:srgbClr val="C00000"/>
                </a:solidFill>
                <a:latin typeface="Trebuchet MS" pitchFamily="34" charset="0"/>
                <a:ea typeface="Verdana" pitchFamily="34" charset="0"/>
                <a:cs typeface="Verdana" pitchFamily="34" charset="0"/>
              </a:rPr>
              <a:t> MIT</a:t>
            </a:r>
            <a:endParaRPr lang="en-US" sz="1100" i="1" dirty="0">
              <a:solidFill>
                <a:srgbClr val="C00000"/>
              </a:solidFill>
              <a:latin typeface="Trebuchet MS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6" name="Rettangolo 28"/>
          <p:cNvSpPr/>
          <p:nvPr/>
        </p:nvSpPr>
        <p:spPr>
          <a:xfrm>
            <a:off x="3796953" y="3870691"/>
            <a:ext cx="1639143" cy="42240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lIns="108000" tIns="72000" rIns="108000" bIns="72000">
            <a:spAutoFit/>
          </a:bodyPr>
          <a:lstStyle/>
          <a:p>
            <a:pPr algn="just"/>
            <a:r>
              <a:rPr lang="el-GR" dirty="0">
                <a:solidFill>
                  <a:schemeClr val="accent1">
                    <a:lumMod val="50000"/>
                  </a:schemeClr>
                </a:solidFill>
                <a:latin typeface="Trebuchet MS" pitchFamily="34" charset="0"/>
              </a:rPr>
              <a:t>Φ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Trebuchet MS" pitchFamily="34" charset="0"/>
              </a:rPr>
              <a:t> = 0.81 mm</a:t>
            </a:r>
            <a:endParaRPr lang="fr-CA" dirty="0">
              <a:solidFill>
                <a:schemeClr val="accent1">
                  <a:lumMod val="50000"/>
                </a:schemeClr>
              </a:solidFill>
              <a:latin typeface="Symbol" pitchFamily="18" charset="2"/>
            </a:endParaRPr>
          </a:p>
        </p:txBody>
      </p:sp>
      <p:sp>
        <p:nvSpPr>
          <p:cNvPr id="37" name="Rettangolo 33"/>
          <p:cNvSpPr/>
          <p:nvPr/>
        </p:nvSpPr>
        <p:spPr>
          <a:xfrm>
            <a:off x="7236675" y="1571951"/>
            <a:ext cx="1727813" cy="56090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lIns="108000" tIns="72000" rIns="108000" bIns="7200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l-GR" dirty="0">
                <a:solidFill>
                  <a:schemeClr val="accent1">
                    <a:lumMod val="50000"/>
                  </a:schemeClr>
                </a:solidFill>
                <a:latin typeface="Trebuchet MS" pitchFamily="34" charset="0"/>
              </a:rPr>
              <a:t>Φ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Trebuchet MS" pitchFamily="34" charset="0"/>
              </a:rPr>
              <a:t> 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Trebuchet MS" pitchFamily="34" charset="0"/>
                <a:sym typeface="Symbol"/>
              </a:rPr>
              <a:t>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Trebuchet MS" pitchFamily="34" charset="0"/>
              </a:rPr>
              <a:t> 50-100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Trebuchet MS" pitchFamily="34" charset="0"/>
              </a:rPr>
              <a:t>µm</a:t>
            </a:r>
            <a:endParaRPr lang="fr-CA" dirty="0">
              <a:solidFill>
                <a:schemeClr val="accent1">
                  <a:lumMod val="50000"/>
                </a:schemeClr>
              </a:solidFill>
              <a:latin typeface="Symbol" pitchFamily="18" charset="2"/>
            </a:endParaRPr>
          </a:p>
        </p:txBody>
      </p:sp>
      <p:sp>
        <p:nvSpPr>
          <p:cNvPr id="38" name="Rettangolo 34"/>
          <p:cNvSpPr/>
          <p:nvPr/>
        </p:nvSpPr>
        <p:spPr>
          <a:xfrm>
            <a:off x="4860032" y="4797152"/>
            <a:ext cx="1626360" cy="56090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lIns="108000" tIns="72000" rIns="108000" bIns="7200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l-GR" dirty="0">
                <a:solidFill>
                  <a:schemeClr val="accent1">
                    <a:lumMod val="50000"/>
                  </a:schemeClr>
                </a:solidFill>
                <a:latin typeface="Trebuchet MS" pitchFamily="34" charset="0"/>
              </a:rPr>
              <a:t>Φ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Trebuchet MS" pitchFamily="34" charset="0"/>
              </a:rPr>
              <a:t> 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Trebuchet MS" pitchFamily="34" charset="0"/>
                <a:sym typeface="Symbol"/>
              </a:rPr>
              <a:t>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Trebuchet MS" pitchFamily="34" charset="0"/>
              </a:rPr>
              <a:t>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Trebuchet MS" pitchFamily="34" charset="0"/>
              </a:rPr>
              <a:t>few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Trebuchet MS" pitchFamily="34" charset="0"/>
              </a:rPr>
              <a:t>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Trebuchet MS" pitchFamily="34" charset="0"/>
              </a:rPr>
              <a:t>µm</a:t>
            </a:r>
            <a:endParaRPr lang="fr-CA" dirty="0">
              <a:solidFill>
                <a:schemeClr val="accent1">
                  <a:lumMod val="50000"/>
                </a:schemeClr>
              </a:solidFill>
              <a:latin typeface="Symbol" pitchFamily="18" charset="2"/>
            </a:endParaRPr>
          </a:p>
        </p:txBody>
      </p:sp>
      <p:sp>
        <p:nvSpPr>
          <p:cNvPr id="39" name="Down Arrow 38"/>
          <p:cNvSpPr/>
          <p:nvPr/>
        </p:nvSpPr>
        <p:spPr bwMode="auto">
          <a:xfrm>
            <a:off x="1547664" y="3933056"/>
            <a:ext cx="398817" cy="409340"/>
          </a:xfrm>
          <a:prstGeom prst="downArrow">
            <a:avLst/>
          </a:prstGeom>
          <a:solidFill>
            <a:schemeClr val="accent1">
              <a:lumMod val="75000"/>
            </a:schemeClr>
          </a:solidFill>
          <a:ln w="9525" cap="flat" cmpd="sng" algn="ctr">
            <a:solidFill>
              <a:srgbClr val="66006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230716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3414" y="288414"/>
            <a:ext cx="8229600" cy="430887"/>
          </a:xfrm>
        </p:spPr>
        <p:txBody>
          <a:bodyPr/>
          <a:lstStyle/>
          <a:p>
            <a:pPr eaLnBrk="0" hangingPunct="0"/>
            <a:r>
              <a:rPr lang="en-US" sz="2800" dirty="0"/>
              <a:t>Practical Materials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6553200" y="6222140"/>
            <a:ext cx="2133600" cy="365125"/>
          </a:xfrm>
        </p:spPr>
        <p:txBody>
          <a:bodyPr/>
          <a:lstStyle/>
          <a:p>
            <a:fld id="{02C7C199-0D0D-7840-A88D-785280B31CF7}" type="slidenum">
              <a:rPr lang="it-IT" smtClean="0"/>
              <a:t>29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 dirty="0"/>
              <a:t>L. Muzzi - </a:t>
            </a:r>
            <a:r>
              <a:rPr lang="it-IT" dirty="0" err="1"/>
              <a:t>EASISchool</a:t>
            </a:r>
            <a:r>
              <a:rPr lang="it-IT" dirty="0"/>
              <a:t> 3 - 6 </a:t>
            </a:r>
            <a:r>
              <a:rPr lang="it-IT" dirty="0" err="1"/>
              <a:t>October</a:t>
            </a:r>
            <a:r>
              <a:rPr lang="it-IT" dirty="0"/>
              <a:t> 2020</a:t>
            </a:r>
          </a:p>
        </p:txBody>
      </p:sp>
      <p:pic>
        <p:nvPicPr>
          <p:cNvPr id="6" name="Picture 5" descr="JeChart041614-1363x988-pal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679331"/>
            <a:ext cx="8064896" cy="5846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85118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3414" y="288414"/>
            <a:ext cx="8229600" cy="430887"/>
          </a:xfrm>
        </p:spPr>
        <p:txBody>
          <a:bodyPr/>
          <a:lstStyle/>
          <a:p>
            <a:r>
              <a:rPr lang="it-IT" sz="2800" dirty="0" err="1"/>
              <a:t>Outline</a:t>
            </a:r>
            <a:endParaRPr lang="it-IT" sz="2800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4"/>
          </p:nvPr>
        </p:nvSpPr>
        <p:spPr>
          <a:xfrm>
            <a:off x="6553200" y="6222140"/>
            <a:ext cx="2133600" cy="365125"/>
          </a:xfrm>
        </p:spPr>
        <p:txBody>
          <a:bodyPr/>
          <a:lstStyle/>
          <a:p>
            <a:fld id="{02C7C199-0D0D-7840-A88D-785280B31CF7}" type="slidenum">
              <a:rPr lang="it-IT" smtClean="0"/>
              <a:t>3</a:t>
            </a:fld>
            <a:endParaRPr lang="it-IT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14"/>
          </p:nvPr>
        </p:nvSpPr>
        <p:spPr>
          <a:xfrm>
            <a:off x="647875" y="1227419"/>
            <a:ext cx="7870894" cy="4271169"/>
          </a:xfrm>
        </p:spPr>
        <p:txBody>
          <a:bodyPr/>
          <a:lstStyle/>
          <a:p>
            <a:pPr marL="342900" indent="-342900">
              <a:lnSpc>
                <a:spcPct val="150000"/>
              </a:lnSpc>
              <a:buFont typeface="Wingdings" charset="2"/>
              <a:buChar char="ü"/>
            </a:pPr>
            <a:r>
              <a:rPr lang="it-IT" sz="2400" dirty="0" err="1"/>
              <a:t>Magnetic</a:t>
            </a:r>
            <a:r>
              <a:rPr lang="it-IT" sz="2400" dirty="0"/>
              <a:t> </a:t>
            </a:r>
            <a:r>
              <a:rPr lang="it-IT" sz="2400" dirty="0" err="1"/>
              <a:t>confinement</a:t>
            </a:r>
            <a:r>
              <a:rPr lang="it-IT" sz="2400" dirty="0"/>
              <a:t> fusion: the </a:t>
            </a:r>
            <a:r>
              <a:rPr lang="it-IT" sz="2400" dirty="0" err="1"/>
              <a:t>tokamak</a:t>
            </a:r>
            <a:r>
              <a:rPr lang="it-IT" sz="2400" dirty="0"/>
              <a:t> </a:t>
            </a:r>
            <a:r>
              <a:rPr lang="it-IT" sz="2400" dirty="0" err="1"/>
              <a:t>concept</a:t>
            </a:r>
            <a:endParaRPr lang="it-IT" sz="2400" dirty="0"/>
          </a:p>
          <a:p>
            <a:pPr marL="342900" indent="-342900">
              <a:lnSpc>
                <a:spcPct val="150000"/>
              </a:lnSpc>
              <a:buFont typeface="Wingdings" charset="2"/>
              <a:buChar char="ü"/>
            </a:pPr>
            <a:r>
              <a:rPr lang="it-IT" sz="2400" dirty="0" err="1"/>
              <a:t>Magnet</a:t>
            </a:r>
            <a:r>
              <a:rPr lang="it-IT" sz="2400" dirty="0"/>
              <a:t> </a:t>
            </a:r>
            <a:r>
              <a:rPr lang="it-IT" sz="2400" dirty="0" err="1"/>
              <a:t>system</a:t>
            </a:r>
            <a:r>
              <a:rPr lang="it-IT" sz="2400" dirty="0"/>
              <a:t> of a </a:t>
            </a:r>
            <a:r>
              <a:rPr lang="it-IT" sz="2400" dirty="0" err="1"/>
              <a:t>tokamak</a:t>
            </a:r>
            <a:r>
              <a:rPr lang="it-IT" sz="2400" dirty="0"/>
              <a:t> </a:t>
            </a:r>
            <a:r>
              <a:rPr lang="it-IT" sz="2400" dirty="0" err="1"/>
              <a:t>reactor</a:t>
            </a:r>
            <a:endParaRPr lang="it-IT" sz="2400" dirty="0"/>
          </a:p>
          <a:p>
            <a:pPr marL="342900" indent="-342900">
              <a:lnSpc>
                <a:spcPct val="150000"/>
              </a:lnSpc>
              <a:buFont typeface="Wingdings" charset="2"/>
              <a:buChar char="ü"/>
            </a:pPr>
            <a:r>
              <a:rPr lang="it-IT" sz="2400" dirty="0">
                <a:solidFill>
                  <a:schemeClr val="bg1">
                    <a:lumMod val="65000"/>
                  </a:schemeClr>
                </a:solidFill>
              </a:rPr>
              <a:t>Cable-in-</a:t>
            </a:r>
            <a:r>
              <a:rPr lang="it-IT" sz="2400" dirty="0" err="1">
                <a:solidFill>
                  <a:schemeClr val="bg1">
                    <a:lumMod val="65000"/>
                  </a:schemeClr>
                </a:solidFill>
              </a:rPr>
              <a:t>Conduit</a:t>
            </a:r>
            <a:r>
              <a:rPr lang="it-IT" sz="24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it-IT" sz="2400" dirty="0" err="1">
                <a:solidFill>
                  <a:schemeClr val="bg1">
                    <a:lumMod val="65000"/>
                  </a:schemeClr>
                </a:solidFill>
              </a:rPr>
              <a:t>conductors</a:t>
            </a:r>
            <a:r>
              <a:rPr lang="it-IT" sz="2400" dirty="0">
                <a:solidFill>
                  <a:schemeClr val="bg1">
                    <a:lumMod val="65000"/>
                  </a:schemeClr>
                </a:solidFill>
              </a:rPr>
              <a:t> (</a:t>
            </a:r>
            <a:r>
              <a:rPr lang="it-IT" sz="2400" dirty="0" err="1">
                <a:solidFill>
                  <a:schemeClr val="bg1">
                    <a:lumMod val="65000"/>
                  </a:schemeClr>
                </a:solidFill>
              </a:rPr>
              <a:t>CICCs</a:t>
            </a:r>
            <a:r>
              <a:rPr lang="it-IT" sz="2400" dirty="0">
                <a:solidFill>
                  <a:schemeClr val="bg1">
                    <a:lumMod val="65000"/>
                  </a:schemeClr>
                </a:solidFill>
              </a:rPr>
              <a:t>)</a:t>
            </a:r>
          </a:p>
          <a:p>
            <a:pPr marL="342900" indent="-342900">
              <a:lnSpc>
                <a:spcPct val="150000"/>
              </a:lnSpc>
              <a:buFont typeface="Wingdings" charset="2"/>
              <a:buChar char="ü"/>
            </a:pPr>
            <a:r>
              <a:rPr lang="it-IT" sz="2400" dirty="0">
                <a:solidFill>
                  <a:schemeClr val="bg1">
                    <a:lumMod val="65000"/>
                  </a:schemeClr>
                </a:solidFill>
              </a:rPr>
              <a:t>ITER </a:t>
            </a:r>
            <a:r>
              <a:rPr lang="it-IT" sz="2400" dirty="0" err="1">
                <a:solidFill>
                  <a:schemeClr val="bg1">
                    <a:lumMod val="65000"/>
                  </a:schemeClr>
                </a:solidFill>
              </a:rPr>
              <a:t>CICCs</a:t>
            </a:r>
            <a:r>
              <a:rPr lang="it-IT" sz="2400" dirty="0">
                <a:solidFill>
                  <a:schemeClr val="bg1">
                    <a:lumMod val="65000"/>
                  </a:schemeClr>
                </a:solidFill>
              </a:rPr>
              <a:t> and </a:t>
            </a:r>
            <a:r>
              <a:rPr lang="it-IT" sz="2400" dirty="0" err="1">
                <a:solidFill>
                  <a:schemeClr val="bg1">
                    <a:lumMod val="65000"/>
                  </a:schemeClr>
                </a:solidFill>
              </a:rPr>
              <a:t>optimization</a:t>
            </a:r>
            <a:r>
              <a:rPr lang="it-IT" sz="24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it-IT" sz="2400" dirty="0" err="1">
                <a:solidFill>
                  <a:schemeClr val="bg1">
                    <a:lumMod val="65000"/>
                  </a:schemeClr>
                </a:solidFill>
              </a:rPr>
              <a:t>margins</a:t>
            </a:r>
            <a:endParaRPr lang="it-IT" sz="2400" dirty="0">
              <a:solidFill>
                <a:schemeClr val="bg1">
                  <a:lumMod val="65000"/>
                </a:schemeClr>
              </a:solidFill>
            </a:endParaRPr>
          </a:p>
          <a:p>
            <a:pPr marL="342900" indent="-342900">
              <a:lnSpc>
                <a:spcPct val="150000"/>
              </a:lnSpc>
              <a:buFont typeface="Wingdings" charset="2"/>
              <a:buChar char="ü"/>
            </a:pPr>
            <a:r>
              <a:rPr lang="it-IT" sz="2400" dirty="0">
                <a:solidFill>
                  <a:schemeClr val="bg1">
                    <a:lumMod val="65000"/>
                  </a:schemeClr>
                </a:solidFill>
              </a:rPr>
              <a:t>Key </a:t>
            </a:r>
            <a:r>
              <a:rPr lang="it-IT" sz="2400" dirty="0" err="1">
                <a:solidFill>
                  <a:schemeClr val="bg1">
                    <a:lumMod val="65000"/>
                  </a:schemeClr>
                </a:solidFill>
              </a:rPr>
              <a:t>components</a:t>
            </a:r>
            <a:r>
              <a:rPr lang="it-IT" sz="2400" dirty="0">
                <a:solidFill>
                  <a:schemeClr val="bg1">
                    <a:lumMod val="65000"/>
                  </a:schemeClr>
                </a:solidFill>
              </a:rPr>
              <a:t> of fusion coils: the </a:t>
            </a:r>
            <a:r>
              <a:rPr lang="it-IT" sz="2400" dirty="0" err="1">
                <a:solidFill>
                  <a:schemeClr val="bg1">
                    <a:lumMod val="65000"/>
                  </a:schemeClr>
                </a:solidFill>
              </a:rPr>
              <a:t>example</a:t>
            </a:r>
            <a:r>
              <a:rPr lang="it-IT" sz="2400" dirty="0">
                <a:solidFill>
                  <a:schemeClr val="bg1">
                    <a:lumMod val="65000"/>
                  </a:schemeClr>
                </a:solidFill>
              </a:rPr>
              <a:t> of the </a:t>
            </a:r>
            <a:r>
              <a:rPr lang="it-IT" sz="2400" dirty="0" err="1">
                <a:solidFill>
                  <a:schemeClr val="bg1">
                    <a:lumMod val="65000"/>
                  </a:schemeClr>
                </a:solidFill>
              </a:rPr>
              <a:t>Italian</a:t>
            </a:r>
            <a:r>
              <a:rPr lang="it-IT" sz="2400" dirty="0">
                <a:solidFill>
                  <a:schemeClr val="bg1">
                    <a:lumMod val="65000"/>
                  </a:schemeClr>
                </a:solidFill>
              </a:rPr>
              <a:t> DTT Project.</a:t>
            </a:r>
          </a:p>
          <a:p>
            <a:pPr marL="342900" indent="-342900">
              <a:lnSpc>
                <a:spcPct val="150000"/>
              </a:lnSpc>
              <a:buFont typeface="Wingdings" charset="2"/>
              <a:buChar char="ü"/>
            </a:pPr>
            <a:r>
              <a:rPr lang="it-IT" sz="2400" dirty="0" err="1">
                <a:solidFill>
                  <a:schemeClr val="bg1">
                    <a:lumMod val="65000"/>
                  </a:schemeClr>
                </a:solidFill>
              </a:rPr>
              <a:t>Summary</a:t>
            </a:r>
            <a:r>
              <a:rPr lang="it-IT" sz="2400" dirty="0">
                <a:solidFill>
                  <a:schemeClr val="bg1">
                    <a:lumMod val="65000"/>
                  </a:schemeClr>
                </a:solidFill>
              </a:rPr>
              <a:t> and </a:t>
            </a:r>
            <a:r>
              <a:rPr lang="it-IT" sz="2400" dirty="0" err="1">
                <a:solidFill>
                  <a:schemeClr val="bg1">
                    <a:lumMod val="65000"/>
                  </a:schemeClr>
                </a:solidFill>
              </a:rPr>
              <a:t>concluding</a:t>
            </a:r>
            <a:r>
              <a:rPr lang="it-IT" sz="24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it-IT" sz="2400" dirty="0" err="1">
                <a:solidFill>
                  <a:schemeClr val="bg1">
                    <a:lumMod val="65000"/>
                  </a:schemeClr>
                </a:solidFill>
              </a:rPr>
              <a:t>remarks</a:t>
            </a:r>
            <a:endParaRPr lang="it-IT" sz="2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461653" y="6237140"/>
            <a:ext cx="6481619" cy="365125"/>
          </a:xfrm>
        </p:spPr>
        <p:txBody>
          <a:bodyPr/>
          <a:lstStyle/>
          <a:p>
            <a:r>
              <a:rPr lang="en-US" dirty="0"/>
              <a:t>L. Muzzi </a:t>
            </a:r>
            <a:r>
              <a:rPr lang="mr-IN" dirty="0"/>
              <a:t>–</a:t>
            </a:r>
            <a:r>
              <a:rPr lang="en-US" dirty="0"/>
              <a:t> </a:t>
            </a:r>
            <a:r>
              <a:rPr lang="en-US" dirty="0" err="1"/>
              <a:t>EASISchool</a:t>
            </a:r>
            <a:r>
              <a:rPr lang="en-US" dirty="0"/>
              <a:t> 3 - 6 October 2020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5928021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3414" y="288414"/>
            <a:ext cx="8229600" cy="430887"/>
          </a:xfrm>
        </p:spPr>
        <p:txBody>
          <a:bodyPr/>
          <a:lstStyle/>
          <a:p>
            <a:pPr eaLnBrk="0" hangingPunct="0"/>
            <a:r>
              <a:rPr lang="en-US" sz="2800" dirty="0"/>
              <a:t>Practical Materials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6553200" y="6222140"/>
            <a:ext cx="2133600" cy="365125"/>
          </a:xfrm>
        </p:spPr>
        <p:txBody>
          <a:bodyPr/>
          <a:lstStyle/>
          <a:p>
            <a:fld id="{02C7C199-0D0D-7840-A88D-785280B31CF7}" type="slidenum">
              <a:rPr lang="it-IT" smtClean="0"/>
              <a:t>30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 dirty="0"/>
              <a:t>L. Muzzi - </a:t>
            </a:r>
            <a:r>
              <a:rPr lang="it-IT" dirty="0" err="1"/>
              <a:t>EASISchool</a:t>
            </a:r>
            <a:r>
              <a:rPr lang="it-IT" dirty="0"/>
              <a:t> 3 - 6 </a:t>
            </a:r>
            <a:r>
              <a:rPr lang="it-IT" dirty="0" err="1"/>
              <a:t>October</a:t>
            </a:r>
            <a:r>
              <a:rPr lang="it-IT" dirty="0"/>
              <a:t> 2020</a:t>
            </a:r>
          </a:p>
        </p:txBody>
      </p:sp>
      <p:pic>
        <p:nvPicPr>
          <p:cNvPr id="6" name="Picture 5" descr="JeChart041614-1363x988-pal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679331"/>
            <a:ext cx="8064896" cy="5846013"/>
          </a:xfrm>
          <a:prstGeom prst="rect">
            <a:avLst/>
          </a:prstGeom>
        </p:spPr>
      </p:pic>
      <p:sp>
        <p:nvSpPr>
          <p:cNvPr id="7" name="Oval 618"/>
          <p:cNvSpPr>
            <a:spLocks noChangeArrowheads="1"/>
          </p:cNvSpPr>
          <p:nvPr/>
        </p:nvSpPr>
        <p:spPr bwMode="auto">
          <a:xfrm>
            <a:off x="6110017" y="5200303"/>
            <a:ext cx="629499" cy="304774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100794" tIns="50397" rIns="100794" bIns="50397" anchor="ctr"/>
          <a:lstStyle/>
          <a:p>
            <a:endParaRPr lang="en-US"/>
          </a:p>
        </p:txBody>
      </p:sp>
      <p:sp>
        <p:nvSpPr>
          <p:cNvPr id="8" name="Text Box 41"/>
          <p:cNvSpPr txBox="1">
            <a:spLocks noChangeArrowheads="1"/>
          </p:cNvSpPr>
          <p:nvPr/>
        </p:nvSpPr>
        <p:spPr bwMode="auto">
          <a:xfrm>
            <a:off x="6793502" y="5206268"/>
            <a:ext cx="902069" cy="45498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wrap="square" lIns="100794" tIns="50397" rIns="100794" bIns="50397">
            <a:spAutoFit/>
          </a:bodyPr>
          <a:lstStyle/>
          <a:p>
            <a:pPr>
              <a:defRPr/>
            </a:pPr>
            <a:r>
              <a:rPr lang="it-IT" sz="2300" b="1" i="1" dirty="0" err="1">
                <a:solidFill>
                  <a:srgbClr val="FF0000"/>
                </a:solidFill>
                <a:latin typeface="Trebuchet MS"/>
                <a:ea typeface="ＭＳ Ｐゴシック" pitchFamily="-128" charset="-128"/>
                <a:cs typeface="Trebuchet MS"/>
              </a:rPr>
              <a:t>NbTi</a:t>
            </a:r>
            <a:endParaRPr lang="it-IT" sz="2300" b="1" i="1" dirty="0">
              <a:solidFill>
                <a:schemeClr val="accent2"/>
              </a:solidFill>
              <a:latin typeface="Trebuchet MS"/>
              <a:ea typeface="ＭＳ Ｐゴシック" pitchFamily="-128" charset="-128"/>
              <a:cs typeface="Trebuchet MS"/>
            </a:endParaRPr>
          </a:p>
        </p:txBody>
      </p:sp>
      <p:sp>
        <p:nvSpPr>
          <p:cNvPr id="9" name="Text Box 41"/>
          <p:cNvSpPr txBox="1">
            <a:spLocks noChangeArrowheads="1"/>
          </p:cNvSpPr>
          <p:nvPr/>
        </p:nvSpPr>
        <p:spPr bwMode="auto">
          <a:xfrm>
            <a:off x="6749380" y="4625370"/>
            <a:ext cx="1062980" cy="45498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wrap="square" lIns="100794" tIns="50397" rIns="100794" bIns="50397">
            <a:spAutoFit/>
          </a:bodyPr>
          <a:lstStyle/>
          <a:p>
            <a:pPr>
              <a:defRPr/>
            </a:pPr>
            <a:r>
              <a:rPr lang="it-IT" sz="2300" b="1" i="1" dirty="0">
                <a:solidFill>
                  <a:srgbClr val="0033CC"/>
                </a:solidFill>
                <a:latin typeface="Trebuchet MS"/>
                <a:ea typeface="ＭＳ Ｐゴシック" pitchFamily="-128" charset="-128"/>
                <a:cs typeface="Trebuchet MS"/>
              </a:rPr>
              <a:t>Nb</a:t>
            </a:r>
            <a:r>
              <a:rPr lang="it-IT" sz="2300" b="1" i="1" baseline="-25000" dirty="0">
                <a:solidFill>
                  <a:srgbClr val="0033CC"/>
                </a:solidFill>
                <a:latin typeface="Trebuchet MS"/>
                <a:ea typeface="ＭＳ Ｐゴシック" pitchFamily="-128" charset="-128"/>
                <a:cs typeface="Trebuchet MS"/>
              </a:rPr>
              <a:t>3</a:t>
            </a:r>
            <a:r>
              <a:rPr lang="it-IT" sz="2300" b="1" i="1" dirty="0">
                <a:solidFill>
                  <a:srgbClr val="0033CC"/>
                </a:solidFill>
                <a:latin typeface="Trebuchet MS"/>
                <a:ea typeface="ＭＳ Ｐゴシック" pitchFamily="-128" charset="-128"/>
                <a:cs typeface="Trebuchet MS"/>
              </a:rPr>
              <a:t>Sn</a:t>
            </a:r>
          </a:p>
        </p:txBody>
      </p:sp>
      <p:sp>
        <p:nvSpPr>
          <p:cNvPr id="10" name="Oval 618"/>
          <p:cNvSpPr>
            <a:spLocks noChangeArrowheads="1"/>
          </p:cNvSpPr>
          <p:nvPr/>
        </p:nvSpPr>
        <p:spPr bwMode="auto">
          <a:xfrm>
            <a:off x="6089707" y="4804109"/>
            <a:ext cx="629499" cy="304774"/>
          </a:xfrm>
          <a:prstGeom prst="ellipse">
            <a:avLst/>
          </a:prstGeom>
          <a:noFill/>
          <a:ln w="25400">
            <a:solidFill>
              <a:srgbClr val="00009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100794" tIns="50397" rIns="100794" bIns="50397" anchor="ctr"/>
          <a:lstStyle/>
          <a:p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619673" y="1484784"/>
            <a:ext cx="1467844" cy="2934206"/>
          </a:xfrm>
          <a:custGeom>
            <a:avLst/>
            <a:gdLst>
              <a:gd name="connsiteX0" fmla="*/ 0 w 1584860"/>
              <a:gd name="connsiteY0" fmla="*/ 0 h 3078222"/>
              <a:gd name="connsiteX1" fmla="*/ 121912 w 1584860"/>
              <a:gd name="connsiteY1" fmla="*/ 416525 h 3078222"/>
              <a:gd name="connsiteX2" fmla="*/ 253984 w 1584860"/>
              <a:gd name="connsiteY2" fmla="*/ 690822 h 3078222"/>
              <a:gd name="connsiteX3" fmla="*/ 416534 w 1584860"/>
              <a:gd name="connsiteY3" fmla="*/ 904164 h 3078222"/>
              <a:gd name="connsiteX4" fmla="*/ 640039 w 1584860"/>
              <a:gd name="connsiteY4" fmla="*/ 1097188 h 3078222"/>
              <a:gd name="connsiteX5" fmla="*/ 914342 w 1584860"/>
              <a:gd name="connsiteY5" fmla="*/ 1330849 h 3078222"/>
              <a:gd name="connsiteX6" fmla="*/ 1158167 w 1584860"/>
              <a:gd name="connsiteY6" fmla="*/ 1716896 h 3078222"/>
              <a:gd name="connsiteX7" fmla="*/ 1310557 w 1584860"/>
              <a:gd name="connsiteY7" fmla="*/ 1991193 h 3078222"/>
              <a:gd name="connsiteX8" fmla="*/ 1422310 w 1584860"/>
              <a:gd name="connsiteY8" fmla="*/ 2275649 h 3078222"/>
              <a:gd name="connsiteX9" fmla="*/ 1493426 w 1584860"/>
              <a:gd name="connsiteY9" fmla="*/ 2560105 h 3078222"/>
              <a:gd name="connsiteX10" fmla="*/ 1564541 w 1584860"/>
              <a:gd name="connsiteY10" fmla="*/ 2864880 h 3078222"/>
              <a:gd name="connsiteX11" fmla="*/ 1584860 w 1584860"/>
              <a:gd name="connsiteY11" fmla="*/ 3078222 h 3078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84860" h="3078222">
                <a:moveTo>
                  <a:pt x="0" y="0"/>
                </a:moveTo>
                <a:cubicBezTo>
                  <a:pt x="39790" y="150694"/>
                  <a:pt x="79581" y="301388"/>
                  <a:pt x="121912" y="416525"/>
                </a:cubicBezTo>
                <a:cubicBezTo>
                  <a:pt x="164243" y="531662"/>
                  <a:pt x="204880" y="609549"/>
                  <a:pt x="253984" y="690822"/>
                </a:cubicBezTo>
                <a:cubicBezTo>
                  <a:pt x="303088" y="772095"/>
                  <a:pt x="352192" y="836436"/>
                  <a:pt x="416534" y="904164"/>
                </a:cubicBezTo>
                <a:cubicBezTo>
                  <a:pt x="480876" y="971892"/>
                  <a:pt x="640039" y="1097188"/>
                  <a:pt x="640039" y="1097188"/>
                </a:cubicBezTo>
                <a:cubicBezTo>
                  <a:pt x="723007" y="1168302"/>
                  <a:pt x="827987" y="1227564"/>
                  <a:pt x="914342" y="1330849"/>
                </a:cubicBezTo>
                <a:cubicBezTo>
                  <a:pt x="1000697" y="1434134"/>
                  <a:pt x="1092131" y="1606839"/>
                  <a:pt x="1158167" y="1716896"/>
                </a:cubicBezTo>
                <a:cubicBezTo>
                  <a:pt x="1224203" y="1826953"/>
                  <a:pt x="1266533" y="1898068"/>
                  <a:pt x="1310557" y="1991193"/>
                </a:cubicBezTo>
                <a:cubicBezTo>
                  <a:pt x="1354581" y="2084319"/>
                  <a:pt x="1391832" y="2180830"/>
                  <a:pt x="1422310" y="2275649"/>
                </a:cubicBezTo>
                <a:cubicBezTo>
                  <a:pt x="1452788" y="2370468"/>
                  <a:pt x="1469721" y="2461900"/>
                  <a:pt x="1493426" y="2560105"/>
                </a:cubicBezTo>
                <a:cubicBezTo>
                  <a:pt x="1517131" y="2658310"/>
                  <a:pt x="1549302" y="2778527"/>
                  <a:pt x="1564541" y="2864880"/>
                </a:cubicBezTo>
                <a:cubicBezTo>
                  <a:pt x="1579780" y="2951233"/>
                  <a:pt x="1584860" y="3078222"/>
                  <a:pt x="1584860" y="3078222"/>
                </a:cubicBezTo>
              </a:path>
            </a:pathLst>
          </a:custGeom>
          <a:ln w="38100" cmpd="sng">
            <a:solidFill>
              <a:srgbClr val="FF0000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Calibri" charset="0"/>
            </a:endParaRPr>
          </a:p>
        </p:txBody>
      </p:sp>
      <p:sp>
        <p:nvSpPr>
          <p:cNvPr id="12" name="Freeform 11"/>
          <p:cNvSpPr/>
          <p:nvPr/>
        </p:nvSpPr>
        <p:spPr>
          <a:xfrm rot="11571273">
            <a:off x="2933381" y="2711770"/>
            <a:ext cx="1063925" cy="842682"/>
          </a:xfrm>
          <a:custGeom>
            <a:avLst/>
            <a:gdLst>
              <a:gd name="connsiteX0" fmla="*/ 1503585 w 1503585"/>
              <a:gd name="connsiteY0" fmla="*/ 2346763 h 2346763"/>
              <a:gd name="connsiteX1" fmla="*/ 1300398 w 1503585"/>
              <a:gd name="connsiteY1" fmla="*/ 1635622 h 2346763"/>
              <a:gd name="connsiteX2" fmla="*/ 863546 w 1503585"/>
              <a:gd name="connsiteY2" fmla="*/ 802572 h 2346763"/>
              <a:gd name="connsiteX3" fmla="*/ 325100 w 1503585"/>
              <a:gd name="connsiteY3" fmla="*/ 223501 h 2346763"/>
              <a:gd name="connsiteX4" fmla="*/ 0 w 1503585"/>
              <a:gd name="connsiteY4" fmla="*/ 0 h 2346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3585" h="2346763">
                <a:moveTo>
                  <a:pt x="1503585" y="2346763"/>
                </a:moveTo>
                <a:cubicBezTo>
                  <a:pt x="1455328" y="2119875"/>
                  <a:pt x="1407071" y="1892987"/>
                  <a:pt x="1300398" y="1635622"/>
                </a:cubicBezTo>
                <a:cubicBezTo>
                  <a:pt x="1193725" y="1378257"/>
                  <a:pt x="1026096" y="1037925"/>
                  <a:pt x="863546" y="802572"/>
                </a:cubicBezTo>
                <a:cubicBezTo>
                  <a:pt x="700996" y="567218"/>
                  <a:pt x="469024" y="357263"/>
                  <a:pt x="325100" y="223501"/>
                </a:cubicBezTo>
                <a:cubicBezTo>
                  <a:pt x="181176" y="89739"/>
                  <a:pt x="0" y="0"/>
                  <a:pt x="0" y="0"/>
                </a:cubicBezTo>
              </a:path>
            </a:pathLst>
          </a:custGeom>
          <a:ln w="38100" cmpd="sng">
            <a:solidFill>
              <a:srgbClr val="0000FF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Calibri" charset="0"/>
            </a:endParaRPr>
          </a:p>
        </p:txBody>
      </p:sp>
      <p:sp>
        <p:nvSpPr>
          <p:cNvPr id="13" name="Freeform 12"/>
          <p:cNvSpPr/>
          <p:nvPr/>
        </p:nvSpPr>
        <p:spPr>
          <a:xfrm rot="21438701">
            <a:off x="3969148" y="3645024"/>
            <a:ext cx="1274661" cy="2088232"/>
          </a:xfrm>
          <a:custGeom>
            <a:avLst/>
            <a:gdLst>
              <a:gd name="connsiteX0" fmla="*/ 1503585 w 1503585"/>
              <a:gd name="connsiteY0" fmla="*/ 2346763 h 2346763"/>
              <a:gd name="connsiteX1" fmla="*/ 1300398 w 1503585"/>
              <a:gd name="connsiteY1" fmla="*/ 1635622 h 2346763"/>
              <a:gd name="connsiteX2" fmla="*/ 863546 w 1503585"/>
              <a:gd name="connsiteY2" fmla="*/ 802572 h 2346763"/>
              <a:gd name="connsiteX3" fmla="*/ 325100 w 1503585"/>
              <a:gd name="connsiteY3" fmla="*/ 223501 h 2346763"/>
              <a:gd name="connsiteX4" fmla="*/ 0 w 1503585"/>
              <a:gd name="connsiteY4" fmla="*/ 0 h 2346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3585" h="2346763">
                <a:moveTo>
                  <a:pt x="1503585" y="2346763"/>
                </a:moveTo>
                <a:cubicBezTo>
                  <a:pt x="1455328" y="2119875"/>
                  <a:pt x="1407071" y="1892987"/>
                  <a:pt x="1300398" y="1635622"/>
                </a:cubicBezTo>
                <a:cubicBezTo>
                  <a:pt x="1193725" y="1378257"/>
                  <a:pt x="1026096" y="1037925"/>
                  <a:pt x="863546" y="802572"/>
                </a:cubicBezTo>
                <a:cubicBezTo>
                  <a:pt x="700996" y="567218"/>
                  <a:pt x="469024" y="357263"/>
                  <a:pt x="325100" y="223501"/>
                </a:cubicBezTo>
                <a:cubicBezTo>
                  <a:pt x="181176" y="89739"/>
                  <a:pt x="0" y="0"/>
                  <a:pt x="0" y="0"/>
                </a:cubicBezTo>
              </a:path>
            </a:pathLst>
          </a:custGeom>
          <a:ln w="38100" cmpd="sng">
            <a:solidFill>
              <a:srgbClr val="0000FF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717753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3414" y="288414"/>
            <a:ext cx="8229600" cy="430887"/>
          </a:xfrm>
        </p:spPr>
        <p:txBody>
          <a:bodyPr/>
          <a:lstStyle/>
          <a:p>
            <a:pPr eaLnBrk="0" hangingPunct="0"/>
            <a:r>
              <a:rPr lang="en-US" sz="2800" dirty="0"/>
              <a:t>Practical Materials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6553200" y="6222140"/>
            <a:ext cx="2133600" cy="365125"/>
          </a:xfrm>
        </p:spPr>
        <p:txBody>
          <a:bodyPr/>
          <a:lstStyle/>
          <a:p>
            <a:fld id="{02C7C199-0D0D-7840-A88D-785280B31CF7}" type="slidenum">
              <a:rPr lang="it-IT" smtClean="0"/>
              <a:t>31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 dirty="0"/>
              <a:t>L. Muzzi - </a:t>
            </a:r>
            <a:r>
              <a:rPr lang="it-IT" dirty="0" err="1"/>
              <a:t>EASISchool</a:t>
            </a:r>
            <a:r>
              <a:rPr lang="it-IT" dirty="0"/>
              <a:t> 3 - 6 </a:t>
            </a:r>
            <a:r>
              <a:rPr lang="it-IT" dirty="0" err="1"/>
              <a:t>October</a:t>
            </a:r>
            <a:r>
              <a:rPr lang="it-IT" dirty="0"/>
              <a:t> 2020</a:t>
            </a:r>
          </a:p>
        </p:txBody>
      </p:sp>
      <p:pic>
        <p:nvPicPr>
          <p:cNvPr id="6" name="Picture 5" descr="JeChart041614-1363x988-pal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679331"/>
            <a:ext cx="8064896" cy="5846013"/>
          </a:xfrm>
          <a:prstGeom prst="rect">
            <a:avLst/>
          </a:prstGeom>
        </p:spPr>
      </p:pic>
      <p:sp>
        <p:nvSpPr>
          <p:cNvPr id="7" name="Oval 618"/>
          <p:cNvSpPr>
            <a:spLocks noChangeArrowheads="1"/>
          </p:cNvSpPr>
          <p:nvPr/>
        </p:nvSpPr>
        <p:spPr bwMode="auto">
          <a:xfrm>
            <a:off x="6110017" y="5200303"/>
            <a:ext cx="629499" cy="304774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100794" tIns="50397" rIns="100794" bIns="50397" anchor="ctr"/>
          <a:lstStyle/>
          <a:p>
            <a:endParaRPr lang="en-US"/>
          </a:p>
        </p:txBody>
      </p:sp>
      <p:sp>
        <p:nvSpPr>
          <p:cNvPr id="8" name="Text Box 41"/>
          <p:cNvSpPr txBox="1">
            <a:spLocks noChangeArrowheads="1"/>
          </p:cNvSpPr>
          <p:nvPr/>
        </p:nvSpPr>
        <p:spPr bwMode="auto">
          <a:xfrm>
            <a:off x="6793502" y="5206268"/>
            <a:ext cx="902069" cy="45498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wrap="square" lIns="100794" tIns="50397" rIns="100794" bIns="50397">
            <a:spAutoFit/>
          </a:bodyPr>
          <a:lstStyle/>
          <a:p>
            <a:pPr>
              <a:defRPr/>
            </a:pPr>
            <a:r>
              <a:rPr lang="it-IT" sz="2300" b="1" i="1" dirty="0" err="1">
                <a:solidFill>
                  <a:srgbClr val="FF0000"/>
                </a:solidFill>
                <a:latin typeface="Trebuchet MS"/>
                <a:ea typeface="ＭＳ Ｐゴシック" pitchFamily="-128" charset="-128"/>
                <a:cs typeface="Trebuchet MS"/>
              </a:rPr>
              <a:t>NbTi</a:t>
            </a:r>
            <a:endParaRPr lang="it-IT" sz="2300" b="1" i="1" dirty="0">
              <a:solidFill>
                <a:schemeClr val="accent2"/>
              </a:solidFill>
              <a:latin typeface="Trebuchet MS"/>
              <a:ea typeface="ＭＳ Ｐゴシック" pitchFamily="-128" charset="-128"/>
              <a:cs typeface="Trebuchet MS"/>
            </a:endParaRPr>
          </a:p>
        </p:txBody>
      </p:sp>
      <p:sp>
        <p:nvSpPr>
          <p:cNvPr id="9" name="Text Box 41"/>
          <p:cNvSpPr txBox="1">
            <a:spLocks noChangeArrowheads="1"/>
          </p:cNvSpPr>
          <p:nvPr/>
        </p:nvSpPr>
        <p:spPr bwMode="auto">
          <a:xfrm>
            <a:off x="6749380" y="4625370"/>
            <a:ext cx="1062980" cy="45498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wrap="square" lIns="100794" tIns="50397" rIns="100794" bIns="50397">
            <a:spAutoFit/>
          </a:bodyPr>
          <a:lstStyle/>
          <a:p>
            <a:pPr>
              <a:defRPr/>
            </a:pPr>
            <a:r>
              <a:rPr lang="it-IT" sz="2300" b="1" i="1" dirty="0">
                <a:solidFill>
                  <a:srgbClr val="0033CC"/>
                </a:solidFill>
                <a:latin typeface="Trebuchet MS"/>
                <a:ea typeface="ＭＳ Ｐゴシック" pitchFamily="-128" charset="-128"/>
                <a:cs typeface="Trebuchet MS"/>
              </a:rPr>
              <a:t>Nb</a:t>
            </a:r>
            <a:r>
              <a:rPr lang="it-IT" sz="2300" b="1" i="1" baseline="-25000" dirty="0">
                <a:solidFill>
                  <a:srgbClr val="0033CC"/>
                </a:solidFill>
                <a:latin typeface="Trebuchet MS"/>
                <a:ea typeface="ＭＳ Ｐゴシック" pitchFamily="-128" charset="-128"/>
                <a:cs typeface="Trebuchet MS"/>
              </a:rPr>
              <a:t>3</a:t>
            </a:r>
            <a:r>
              <a:rPr lang="it-IT" sz="2300" b="1" i="1" dirty="0">
                <a:solidFill>
                  <a:srgbClr val="0033CC"/>
                </a:solidFill>
                <a:latin typeface="Trebuchet MS"/>
                <a:ea typeface="ＭＳ Ｐゴシック" pitchFamily="-128" charset="-128"/>
                <a:cs typeface="Trebuchet MS"/>
              </a:rPr>
              <a:t>Sn</a:t>
            </a:r>
          </a:p>
        </p:txBody>
      </p:sp>
      <p:sp>
        <p:nvSpPr>
          <p:cNvPr id="10" name="Oval 618"/>
          <p:cNvSpPr>
            <a:spLocks noChangeArrowheads="1"/>
          </p:cNvSpPr>
          <p:nvPr/>
        </p:nvSpPr>
        <p:spPr bwMode="auto">
          <a:xfrm>
            <a:off x="6089707" y="4804109"/>
            <a:ext cx="629499" cy="304774"/>
          </a:xfrm>
          <a:prstGeom prst="ellipse">
            <a:avLst/>
          </a:prstGeom>
          <a:noFill/>
          <a:ln w="25400">
            <a:solidFill>
              <a:srgbClr val="00009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100794" tIns="50397" rIns="100794" bIns="50397" anchor="ctr"/>
          <a:lstStyle/>
          <a:p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619673" y="1484784"/>
            <a:ext cx="1467844" cy="2934206"/>
          </a:xfrm>
          <a:custGeom>
            <a:avLst/>
            <a:gdLst>
              <a:gd name="connsiteX0" fmla="*/ 0 w 1584860"/>
              <a:gd name="connsiteY0" fmla="*/ 0 h 3078222"/>
              <a:gd name="connsiteX1" fmla="*/ 121912 w 1584860"/>
              <a:gd name="connsiteY1" fmla="*/ 416525 h 3078222"/>
              <a:gd name="connsiteX2" fmla="*/ 253984 w 1584860"/>
              <a:gd name="connsiteY2" fmla="*/ 690822 h 3078222"/>
              <a:gd name="connsiteX3" fmla="*/ 416534 w 1584860"/>
              <a:gd name="connsiteY3" fmla="*/ 904164 h 3078222"/>
              <a:gd name="connsiteX4" fmla="*/ 640039 w 1584860"/>
              <a:gd name="connsiteY4" fmla="*/ 1097188 h 3078222"/>
              <a:gd name="connsiteX5" fmla="*/ 914342 w 1584860"/>
              <a:gd name="connsiteY5" fmla="*/ 1330849 h 3078222"/>
              <a:gd name="connsiteX6" fmla="*/ 1158167 w 1584860"/>
              <a:gd name="connsiteY6" fmla="*/ 1716896 h 3078222"/>
              <a:gd name="connsiteX7" fmla="*/ 1310557 w 1584860"/>
              <a:gd name="connsiteY7" fmla="*/ 1991193 h 3078222"/>
              <a:gd name="connsiteX8" fmla="*/ 1422310 w 1584860"/>
              <a:gd name="connsiteY8" fmla="*/ 2275649 h 3078222"/>
              <a:gd name="connsiteX9" fmla="*/ 1493426 w 1584860"/>
              <a:gd name="connsiteY9" fmla="*/ 2560105 h 3078222"/>
              <a:gd name="connsiteX10" fmla="*/ 1564541 w 1584860"/>
              <a:gd name="connsiteY10" fmla="*/ 2864880 h 3078222"/>
              <a:gd name="connsiteX11" fmla="*/ 1584860 w 1584860"/>
              <a:gd name="connsiteY11" fmla="*/ 3078222 h 3078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84860" h="3078222">
                <a:moveTo>
                  <a:pt x="0" y="0"/>
                </a:moveTo>
                <a:cubicBezTo>
                  <a:pt x="39790" y="150694"/>
                  <a:pt x="79581" y="301388"/>
                  <a:pt x="121912" y="416525"/>
                </a:cubicBezTo>
                <a:cubicBezTo>
                  <a:pt x="164243" y="531662"/>
                  <a:pt x="204880" y="609549"/>
                  <a:pt x="253984" y="690822"/>
                </a:cubicBezTo>
                <a:cubicBezTo>
                  <a:pt x="303088" y="772095"/>
                  <a:pt x="352192" y="836436"/>
                  <a:pt x="416534" y="904164"/>
                </a:cubicBezTo>
                <a:cubicBezTo>
                  <a:pt x="480876" y="971892"/>
                  <a:pt x="640039" y="1097188"/>
                  <a:pt x="640039" y="1097188"/>
                </a:cubicBezTo>
                <a:cubicBezTo>
                  <a:pt x="723007" y="1168302"/>
                  <a:pt x="827987" y="1227564"/>
                  <a:pt x="914342" y="1330849"/>
                </a:cubicBezTo>
                <a:cubicBezTo>
                  <a:pt x="1000697" y="1434134"/>
                  <a:pt x="1092131" y="1606839"/>
                  <a:pt x="1158167" y="1716896"/>
                </a:cubicBezTo>
                <a:cubicBezTo>
                  <a:pt x="1224203" y="1826953"/>
                  <a:pt x="1266533" y="1898068"/>
                  <a:pt x="1310557" y="1991193"/>
                </a:cubicBezTo>
                <a:cubicBezTo>
                  <a:pt x="1354581" y="2084319"/>
                  <a:pt x="1391832" y="2180830"/>
                  <a:pt x="1422310" y="2275649"/>
                </a:cubicBezTo>
                <a:cubicBezTo>
                  <a:pt x="1452788" y="2370468"/>
                  <a:pt x="1469721" y="2461900"/>
                  <a:pt x="1493426" y="2560105"/>
                </a:cubicBezTo>
                <a:cubicBezTo>
                  <a:pt x="1517131" y="2658310"/>
                  <a:pt x="1549302" y="2778527"/>
                  <a:pt x="1564541" y="2864880"/>
                </a:cubicBezTo>
                <a:cubicBezTo>
                  <a:pt x="1579780" y="2951233"/>
                  <a:pt x="1584860" y="3078222"/>
                  <a:pt x="1584860" y="3078222"/>
                </a:cubicBezTo>
              </a:path>
            </a:pathLst>
          </a:custGeom>
          <a:ln w="38100" cmpd="sng">
            <a:solidFill>
              <a:srgbClr val="FF0000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Calibri" charset="0"/>
            </a:endParaRPr>
          </a:p>
        </p:txBody>
      </p:sp>
      <p:sp>
        <p:nvSpPr>
          <p:cNvPr id="12" name="Freeform 11"/>
          <p:cNvSpPr/>
          <p:nvPr/>
        </p:nvSpPr>
        <p:spPr>
          <a:xfrm rot="11571273">
            <a:off x="2933381" y="2711770"/>
            <a:ext cx="1063925" cy="842682"/>
          </a:xfrm>
          <a:custGeom>
            <a:avLst/>
            <a:gdLst>
              <a:gd name="connsiteX0" fmla="*/ 1503585 w 1503585"/>
              <a:gd name="connsiteY0" fmla="*/ 2346763 h 2346763"/>
              <a:gd name="connsiteX1" fmla="*/ 1300398 w 1503585"/>
              <a:gd name="connsiteY1" fmla="*/ 1635622 h 2346763"/>
              <a:gd name="connsiteX2" fmla="*/ 863546 w 1503585"/>
              <a:gd name="connsiteY2" fmla="*/ 802572 h 2346763"/>
              <a:gd name="connsiteX3" fmla="*/ 325100 w 1503585"/>
              <a:gd name="connsiteY3" fmla="*/ 223501 h 2346763"/>
              <a:gd name="connsiteX4" fmla="*/ 0 w 1503585"/>
              <a:gd name="connsiteY4" fmla="*/ 0 h 2346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3585" h="2346763">
                <a:moveTo>
                  <a:pt x="1503585" y="2346763"/>
                </a:moveTo>
                <a:cubicBezTo>
                  <a:pt x="1455328" y="2119875"/>
                  <a:pt x="1407071" y="1892987"/>
                  <a:pt x="1300398" y="1635622"/>
                </a:cubicBezTo>
                <a:cubicBezTo>
                  <a:pt x="1193725" y="1378257"/>
                  <a:pt x="1026096" y="1037925"/>
                  <a:pt x="863546" y="802572"/>
                </a:cubicBezTo>
                <a:cubicBezTo>
                  <a:pt x="700996" y="567218"/>
                  <a:pt x="469024" y="357263"/>
                  <a:pt x="325100" y="223501"/>
                </a:cubicBezTo>
                <a:cubicBezTo>
                  <a:pt x="181176" y="89739"/>
                  <a:pt x="0" y="0"/>
                  <a:pt x="0" y="0"/>
                </a:cubicBezTo>
              </a:path>
            </a:pathLst>
          </a:custGeom>
          <a:ln w="38100" cmpd="sng">
            <a:solidFill>
              <a:srgbClr val="0000FF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Calibri" charset="0"/>
            </a:endParaRPr>
          </a:p>
        </p:txBody>
      </p:sp>
      <p:sp>
        <p:nvSpPr>
          <p:cNvPr id="13" name="Freeform 12"/>
          <p:cNvSpPr/>
          <p:nvPr/>
        </p:nvSpPr>
        <p:spPr>
          <a:xfrm rot="21438701">
            <a:off x="3969148" y="3645024"/>
            <a:ext cx="1274661" cy="2088232"/>
          </a:xfrm>
          <a:custGeom>
            <a:avLst/>
            <a:gdLst>
              <a:gd name="connsiteX0" fmla="*/ 1503585 w 1503585"/>
              <a:gd name="connsiteY0" fmla="*/ 2346763 h 2346763"/>
              <a:gd name="connsiteX1" fmla="*/ 1300398 w 1503585"/>
              <a:gd name="connsiteY1" fmla="*/ 1635622 h 2346763"/>
              <a:gd name="connsiteX2" fmla="*/ 863546 w 1503585"/>
              <a:gd name="connsiteY2" fmla="*/ 802572 h 2346763"/>
              <a:gd name="connsiteX3" fmla="*/ 325100 w 1503585"/>
              <a:gd name="connsiteY3" fmla="*/ 223501 h 2346763"/>
              <a:gd name="connsiteX4" fmla="*/ 0 w 1503585"/>
              <a:gd name="connsiteY4" fmla="*/ 0 h 2346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3585" h="2346763">
                <a:moveTo>
                  <a:pt x="1503585" y="2346763"/>
                </a:moveTo>
                <a:cubicBezTo>
                  <a:pt x="1455328" y="2119875"/>
                  <a:pt x="1407071" y="1892987"/>
                  <a:pt x="1300398" y="1635622"/>
                </a:cubicBezTo>
                <a:cubicBezTo>
                  <a:pt x="1193725" y="1378257"/>
                  <a:pt x="1026096" y="1037925"/>
                  <a:pt x="863546" y="802572"/>
                </a:cubicBezTo>
                <a:cubicBezTo>
                  <a:pt x="700996" y="567218"/>
                  <a:pt x="469024" y="357263"/>
                  <a:pt x="325100" y="223501"/>
                </a:cubicBezTo>
                <a:cubicBezTo>
                  <a:pt x="181176" y="89739"/>
                  <a:pt x="0" y="0"/>
                  <a:pt x="0" y="0"/>
                </a:cubicBezTo>
              </a:path>
            </a:pathLst>
          </a:custGeom>
          <a:ln w="38100" cmpd="sng">
            <a:solidFill>
              <a:srgbClr val="0000FF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Calibri" charset="0"/>
            </a:endParaRPr>
          </a:p>
        </p:txBody>
      </p:sp>
      <p:graphicFrame>
        <p:nvGraphicFramePr>
          <p:cNvPr id="21" name="Group 1116"/>
          <p:cNvGraphicFramePr>
            <a:graphicFrameLocks noGrp="1"/>
          </p:cNvGraphicFramePr>
          <p:nvPr>
            <p:extLst/>
          </p:nvPr>
        </p:nvGraphicFramePr>
        <p:xfrm>
          <a:off x="4052178" y="984621"/>
          <a:ext cx="5002044" cy="167698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8574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862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5660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0173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alibri"/>
                        <a:ea typeface="ＭＳ Ｐゴシック" charset="0"/>
                        <a:cs typeface="Calibri"/>
                      </a:endParaRPr>
                    </a:p>
                  </a:txBody>
                  <a:tcPr marL="100806" marR="100806" marT="50398" marB="50398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</a:rPr>
                        <a:t>T</a:t>
                      </a:r>
                      <a:r>
                        <a:rPr kumimoji="0" lang="it-IT" sz="1400" b="1" u="none" strike="noStrike" cap="none" normalizeH="0" baseline="-25000" dirty="0" err="1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</a:rPr>
                        <a:t>c</a:t>
                      </a:r>
                      <a:r>
                        <a:rPr kumimoji="0" lang="it-IT" sz="14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</a:rPr>
                        <a:t>(B=0)</a:t>
                      </a:r>
                      <a:endParaRPr kumimoji="0" lang="it-IT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Calibri"/>
                        <a:ea typeface="ＭＳ Ｐゴシック" charset="0"/>
                        <a:cs typeface="Calibri"/>
                      </a:endParaRPr>
                    </a:p>
                  </a:txBody>
                  <a:tcPr marL="100806" marR="100806" marT="50398" marB="50398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</a:rPr>
                        <a:t>B</a:t>
                      </a:r>
                      <a:r>
                        <a:rPr kumimoji="0" lang="it-IT" sz="1400" b="1" u="none" strike="noStrike" cap="none" normalizeH="0" baseline="-25000" dirty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</a:rPr>
                        <a:t>c2</a:t>
                      </a:r>
                      <a:r>
                        <a:rPr kumimoji="0" lang="it-IT" sz="14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</a:rPr>
                        <a:t>(T=0)</a:t>
                      </a:r>
                      <a:endParaRPr kumimoji="0" lang="it-IT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Calibri"/>
                        <a:ea typeface="ＭＳ Ｐゴシック" charset="0"/>
                        <a:cs typeface="Calibri"/>
                      </a:endParaRPr>
                    </a:p>
                  </a:txBody>
                  <a:tcPr marL="100806" marR="100806" marT="50398" marB="50398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alibri"/>
                        <a:ea typeface="ＭＳ Ｐゴシック" charset="0"/>
                        <a:cs typeface="Calibri"/>
                      </a:endParaRPr>
                    </a:p>
                  </a:txBody>
                  <a:tcPr marL="100806" marR="100806" marT="50398" marB="50398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NbTi</a:t>
                      </a:r>
                      <a:endParaRPr kumimoji="0" lang="it-IT" sz="1400" b="1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(</a:t>
                      </a:r>
                      <a:r>
                        <a:rPr kumimoji="0" lang="it-IT" sz="1400" b="1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type</a:t>
                      </a:r>
                      <a:r>
                        <a:rPr kumimoji="0" lang="it-IT" sz="1400" b="1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 II)</a:t>
                      </a:r>
                      <a:endParaRPr kumimoji="0" lang="it-IT" sz="1400" b="1" i="1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/>
                        <a:ea typeface="ＭＳ Ｐゴシック" charset="0"/>
                        <a:cs typeface="Calibri"/>
                      </a:endParaRPr>
                    </a:p>
                  </a:txBody>
                  <a:tcPr marL="100806" marR="100806" marT="50398" marB="50398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9.2 K</a:t>
                      </a:r>
                      <a:endParaRPr kumimoji="0" lang="it-IT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alibri"/>
                        <a:ea typeface="ＭＳ Ｐゴシック" charset="0"/>
                        <a:cs typeface="Calibri"/>
                      </a:endParaRPr>
                    </a:p>
                  </a:txBody>
                  <a:tcPr marL="100806" marR="100806" marT="50398" marB="50398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15 T</a:t>
                      </a:r>
                      <a:endParaRPr kumimoji="0" lang="it-IT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alibri"/>
                        <a:ea typeface="ＭＳ Ｐゴシック" charset="0"/>
                        <a:cs typeface="Calibri"/>
                      </a:endParaRPr>
                    </a:p>
                  </a:txBody>
                  <a:tcPr marL="100806" marR="100806" marT="50398" marB="50398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Ductile</a:t>
                      </a:r>
                      <a:r>
                        <a:rPr kumimoji="0" lang="it-IT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it-IT" sz="14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alloy</a:t>
                      </a:r>
                      <a:r>
                        <a:rPr kumimoji="0" lang="it-IT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en-US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–</a:t>
                      </a:r>
                      <a:r>
                        <a:rPr kumimoji="0" lang="it-IT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it-IT" sz="1400" i="1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bcc</a:t>
                      </a:r>
                      <a:r>
                        <a:rPr kumimoji="0" lang="it-IT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it-IT" sz="14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structure</a:t>
                      </a:r>
                      <a:r>
                        <a:rPr kumimoji="0" lang="it-IT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 - </a:t>
                      </a:r>
                      <a:r>
                        <a:rPr kumimoji="0" lang="it-IT" sz="1400" u="none" strike="noStrike" cap="none" normalizeH="0" baseline="0" dirty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</a:rPr>
                        <a:t>cheap</a:t>
                      </a:r>
                      <a:endParaRPr kumimoji="0" lang="it-IT" sz="1400" b="1" i="1" u="none" strike="noStrike" cap="none" normalizeH="0" baseline="0" dirty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Calibri"/>
                        <a:ea typeface="ＭＳ Ｐゴシック" charset="0"/>
                        <a:cs typeface="Calibri"/>
                      </a:endParaRPr>
                    </a:p>
                  </a:txBody>
                  <a:tcPr marL="100806" marR="100806" marT="50398" marB="50398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</a:rPr>
                        <a:t>Nb</a:t>
                      </a:r>
                      <a:r>
                        <a:rPr kumimoji="0" lang="it-IT" sz="1400" b="1" u="none" strike="noStrike" cap="none" normalizeH="0" baseline="-2500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</a:rPr>
                        <a:t>3</a:t>
                      </a:r>
                      <a:r>
                        <a:rPr kumimoji="0" lang="it-IT" sz="14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</a:rPr>
                        <a:t>Sn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</a:rPr>
                        <a:t>(</a:t>
                      </a:r>
                      <a:r>
                        <a:rPr kumimoji="0" lang="it-IT" sz="1400" b="1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</a:rPr>
                        <a:t>type</a:t>
                      </a:r>
                      <a:r>
                        <a:rPr kumimoji="0" lang="it-IT" sz="14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</a:rPr>
                        <a:t> II)</a:t>
                      </a:r>
                      <a:endParaRPr kumimoji="0" lang="it-IT" sz="1400" b="1" i="1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alibri"/>
                        <a:ea typeface="ＭＳ Ｐゴシック" charset="0"/>
                        <a:cs typeface="Calibri"/>
                      </a:endParaRPr>
                    </a:p>
                  </a:txBody>
                  <a:tcPr marL="100806" marR="100806" marT="50398" marB="50398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18 K</a:t>
                      </a:r>
                      <a:endParaRPr kumimoji="0" lang="it-IT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alibri"/>
                        <a:ea typeface="ＭＳ Ｐゴシック" charset="0"/>
                        <a:cs typeface="Calibri"/>
                      </a:endParaRPr>
                    </a:p>
                  </a:txBody>
                  <a:tcPr marL="100806" marR="100806" marT="50398" marB="50398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27 T</a:t>
                      </a:r>
                      <a:endParaRPr kumimoji="0" lang="it-IT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alibri"/>
                        <a:ea typeface="ＭＳ Ｐゴシック" charset="0"/>
                        <a:cs typeface="Calibri"/>
                      </a:endParaRPr>
                    </a:p>
                  </a:txBody>
                  <a:tcPr marL="100806" marR="100806" marT="50398" marB="50398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Intermetallic</a:t>
                      </a:r>
                      <a:r>
                        <a:rPr kumimoji="0" lang="it-IT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 compound </a:t>
                      </a:r>
                      <a:r>
                        <a:rPr kumimoji="0" lang="en-US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–</a:t>
                      </a:r>
                      <a:r>
                        <a:rPr kumimoji="0" lang="it-IT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it-IT" sz="14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brittle</a:t>
                      </a:r>
                      <a:r>
                        <a:rPr kumimoji="0" lang="it-IT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en-US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–</a:t>
                      </a:r>
                      <a:r>
                        <a:rPr kumimoji="0" lang="it-IT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 A15 </a:t>
                      </a:r>
                      <a:r>
                        <a:rPr kumimoji="0" lang="it-IT" sz="14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structure</a:t>
                      </a:r>
                      <a:r>
                        <a:rPr kumimoji="0" lang="it-IT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en-US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–</a:t>
                      </a:r>
                      <a:r>
                        <a:rPr kumimoji="0" lang="it-IT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it-IT" sz="1400" u="none" strike="noStrike" cap="none" normalizeH="0" baseline="0" dirty="0" err="1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</a:rPr>
                        <a:t>expensive</a:t>
                      </a:r>
                      <a:r>
                        <a:rPr kumimoji="0" lang="it-IT" sz="1400" u="none" strike="noStrike" cap="none" normalizeH="0" baseline="0" dirty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</a:rPr>
                        <a:t> </a:t>
                      </a:r>
                      <a:endParaRPr kumimoji="0" lang="it-IT" sz="1400" b="1" i="1" u="none" strike="noStrike" cap="none" normalizeH="0" baseline="0" dirty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Calibri"/>
                        <a:ea typeface="ＭＳ Ｐゴシック" charset="0"/>
                        <a:cs typeface="Calibri"/>
                      </a:endParaRPr>
                    </a:p>
                  </a:txBody>
                  <a:tcPr marL="100806" marR="100806" marT="50398" marB="50398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304495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3414" y="288414"/>
            <a:ext cx="8229600" cy="430887"/>
          </a:xfrm>
        </p:spPr>
        <p:txBody>
          <a:bodyPr/>
          <a:lstStyle/>
          <a:p>
            <a:pPr eaLnBrk="0" hangingPunct="0"/>
            <a:r>
              <a:rPr lang="en-US" sz="2800" dirty="0"/>
              <a:t>Practical Materials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6553200" y="6222140"/>
            <a:ext cx="2133600" cy="365125"/>
          </a:xfrm>
        </p:spPr>
        <p:txBody>
          <a:bodyPr/>
          <a:lstStyle/>
          <a:p>
            <a:fld id="{02C7C199-0D0D-7840-A88D-785280B31CF7}" type="slidenum">
              <a:rPr lang="it-IT" smtClean="0"/>
              <a:t>32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 dirty="0"/>
              <a:t>L. Muzzi - </a:t>
            </a:r>
            <a:r>
              <a:rPr lang="it-IT" dirty="0" err="1"/>
              <a:t>EASISchool</a:t>
            </a:r>
            <a:r>
              <a:rPr lang="it-IT" dirty="0"/>
              <a:t> 3 - 6 </a:t>
            </a:r>
            <a:r>
              <a:rPr lang="it-IT" dirty="0" err="1"/>
              <a:t>October</a:t>
            </a:r>
            <a:r>
              <a:rPr lang="it-IT" dirty="0"/>
              <a:t> 2020</a:t>
            </a:r>
          </a:p>
        </p:txBody>
      </p:sp>
      <p:pic>
        <p:nvPicPr>
          <p:cNvPr id="6" name="Picture 5" descr="JeChart041614-1363x988-pal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679331"/>
            <a:ext cx="8064896" cy="5846013"/>
          </a:xfrm>
          <a:prstGeom prst="rect">
            <a:avLst/>
          </a:prstGeom>
        </p:spPr>
      </p:pic>
      <p:sp>
        <p:nvSpPr>
          <p:cNvPr id="7" name="Oval 618"/>
          <p:cNvSpPr>
            <a:spLocks noChangeArrowheads="1"/>
          </p:cNvSpPr>
          <p:nvPr/>
        </p:nvSpPr>
        <p:spPr bwMode="auto">
          <a:xfrm>
            <a:off x="6110017" y="5200303"/>
            <a:ext cx="629499" cy="304774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100794" tIns="50397" rIns="100794" bIns="50397" anchor="ctr"/>
          <a:lstStyle/>
          <a:p>
            <a:endParaRPr lang="en-US"/>
          </a:p>
        </p:txBody>
      </p:sp>
      <p:sp>
        <p:nvSpPr>
          <p:cNvPr id="8" name="Text Box 41"/>
          <p:cNvSpPr txBox="1">
            <a:spLocks noChangeArrowheads="1"/>
          </p:cNvSpPr>
          <p:nvPr/>
        </p:nvSpPr>
        <p:spPr bwMode="auto">
          <a:xfrm>
            <a:off x="6793502" y="5206268"/>
            <a:ext cx="902069" cy="45498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wrap="square" lIns="100794" tIns="50397" rIns="100794" bIns="50397">
            <a:spAutoFit/>
          </a:bodyPr>
          <a:lstStyle/>
          <a:p>
            <a:pPr>
              <a:defRPr/>
            </a:pPr>
            <a:r>
              <a:rPr lang="it-IT" sz="2300" b="1" i="1" dirty="0" err="1">
                <a:solidFill>
                  <a:srgbClr val="FF0000"/>
                </a:solidFill>
                <a:latin typeface="Trebuchet MS"/>
                <a:ea typeface="ＭＳ Ｐゴシック" pitchFamily="-128" charset="-128"/>
                <a:cs typeface="Trebuchet MS"/>
              </a:rPr>
              <a:t>NbTi</a:t>
            </a:r>
            <a:endParaRPr lang="it-IT" sz="2300" b="1" i="1" dirty="0">
              <a:solidFill>
                <a:schemeClr val="accent2"/>
              </a:solidFill>
              <a:latin typeface="Trebuchet MS"/>
              <a:ea typeface="ＭＳ Ｐゴシック" pitchFamily="-128" charset="-128"/>
              <a:cs typeface="Trebuchet MS"/>
            </a:endParaRPr>
          </a:p>
        </p:txBody>
      </p:sp>
      <p:sp>
        <p:nvSpPr>
          <p:cNvPr id="9" name="Text Box 41"/>
          <p:cNvSpPr txBox="1">
            <a:spLocks noChangeArrowheads="1"/>
          </p:cNvSpPr>
          <p:nvPr/>
        </p:nvSpPr>
        <p:spPr bwMode="auto">
          <a:xfrm>
            <a:off x="6749380" y="4625370"/>
            <a:ext cx="1062980" cy="45498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wrap="square" lIns="100794" tIns="50397" rIns="100794" bIns="50397">
            <a:spAutoFit/>
          </a:bodyPr>
          <a:lstStyle/>
          <a:p>
            <a:pPr>
              <a:defRPr/>
            </a:pPr>
            <a:r>
              <a:rPr lang="it-IT" sz="2300" b="1" i="1" dirty="0">
                <a:solidFill>
                  <a:srgbClr val="0033CC"/>
                </a:solidFill>
                <a:latin typeface="Trebuchet MS"/>
                <a:ea typeface="ＭＳ Ｐゴシック" pitchFamily="-128" charset="-128"/>
                <a:cs typeface="Trebuchet MS"/>
              </a:rPr>
              <a:t>Nb</a:t>
            </a:r>
            <a:r>
              <a:rPr lang="it-IT" sz="2300" b="1" i="1" baseline="-25000" dirty="0">
                <a:solidFill>
                  <a:srgbClr val="0033CC"/>
                </a:solidFill>
                <a:latin typeface="Trebuchet MS"/>
                <a:ea typeface="ＭＳ Ｐゴシック" pitchFamily="-128" charset="-128"/>
                <a:cs typeface="Trebuchet MS"/>
              </a:rPr>
              <a:t>3</a:t>
            </a:r>
            <a:r>
              <a:rPr lang="it-IT" sz="2300" b="1" i="1" dirty="0">
                <a:solidFill>
                  <a:srgbClr val="0033CC"/>
                </a:solidFill>
                <a:latin typeface="Trebuchet MS"/>
                <a:ea typeface="ＭＳ Ｐゴシック" pitchFamily="-128" charset="-128"/>
                <a:cs typeface="Trebuchet MS"/>
              </a:rPr>
              <a:t>Sn</a:t>
            </a:r>
          </a:p>
        </p:txBody>
      </p:sp>
      <p:sp>
        <p:nvSpPr>
          <p:cNvPr id="10" name="Oval 618"/>
          <p:cNvSpPr>
            <a:spLocks noChangeArrowheads="1"/>
          </p:cNvSpPr>
          <p:nvPr/>
        </p:nvSpPr>
        <p:spPr bwMode="auto">
          <a:xfrm>
            <a:off x="6089707" y="4804109"/>
            <a:ext cx="629499" cy="304774"/>
          </a:xfrm>
          <a:prstGeom prst="ellipse">
            <a:avLst/>
          </a:prstGeom>
          <a:noFill/>
          <a:ln w="25400">
            <a:solidFill>
              <a:srgbClr val="00009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100794" tIns="50397" rIns="100794" bIns="50397" anchor="ctr"/>
          <a:lstStyle/>
          <a:p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619673" y="1484784"/>
            <a:ext cx="1467844" cy="2934206"/>
          </a:xfrm>
          <a:custGeom>
            <a:avLst/>
            <a:gdLst>
              <a:gd name="connsiteX0" fmla="*/ 0 w 1584860"/>
              <a:gd name="connsiteY0" fmla="*/ 0 h 3078222"/>
              <a:gd name="connsiteX1" fmla="*/ 121912 w 1584860"/>
              <a:gd name="connsiteY1" fmla="*/ 416525 h 3078222"/>
              <a:gd name="connsiteX2" fmla="*/ 253984 w 1584860"/>
              <a:gd name="connsiteY2" fmla="*/ 690822 h 3078222"/>
              <a:gd name="connsiteX3" fmla="*/ 416534 w 1584860"/>
              <a:gd name="connsiteY3" fmla="*/ 904164 h 3078222"/>
              <a:gd name="connsiteX4" fmla="*/ 640039 w 1584860"/>
              <a:gd name="connsiteY4" fmla="*/ 1097188 h 3078222"/>
              <a:gd name="connsiteX5" fmla="*/ 914342 w 1584860"/>
              <a:gd name="connsiteY5" fmla="*/ 1330849 h 3078222"/>
              <a:gd name="connsiteX6" fmla="*/ 1158167 w 1584860"/>
              <a:gd name="connsiteY6" fmla="*/ 1716896 h 3078222"/>
              <a:gd name="connsiteX7" fmla="*/ 1310557 w 1584860"/>
              <a:gd name="connsiteY7" fmla="*/ 1991193 h 3078222"/>
              <a:gd name="connsiteX8" fmla="*/ 1422310 w 1584860"/>
              <a:gd name="connsiteY8" fmla="*/ 2275649 h 3078222"/>
              <a:gd name="connsiteX9" fmla="*/ 1493426 w 1584860"/>
              <a:gd name="connsiteY9" fmla="*/ 2560105 h 3078222"/>
              <a:gd name="connsiteX10" fmla="*/ 1564541 w 1584860"/>
              <a:gd name="connsiteY10" fmla="*/ 2864880 h 3078222"/>
              <a:gd name="connsiteX11" fmla="*/ 1584860 w 1584860"/>
              <a:gd name="connsiteY11" fmla="*/ 3078222 h 3078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84860" h="3078222">
                <a:moveTo>
                  <a:pt x="0" y="0"/>
                </a:moveTo>
                <a:cubicBezTo>
                  <a:pt x="39790" y="150694"/>
                  <a:pt x="79581" y="301388"/>
                  <a:pt x="121912" y="416525"/>
                </a:cubicBezTo>
                <a:cubicBezTo>
                  <a:pt x="164243" y="531662"/>
                  <a:pt x="204880" y="609549"/>
                  <a:pt x="253984" y="690822"/>
                </a:cubicBezTo>
                <a:cubicBezTo>
                  <a:pt x="303088" y="772095"/>
                  <a:pt x="352192" y="836436"/>
                  <a:pt x="416534" y="904164"/>
                </a:cubicBezTo>
                <a:cubicBezTo>
                  <a:pt x="480876" y="971892"/>
                  <a:pt x="640039" y="1097188"/>
                  <a:pt x="640039" y="1097188"/>
                </a:cubicBezTo>
                <a:cubicBezTo>
                  <a:pt x="723007" y="1168302"/>
                  <a:pt x="827987" y="1227564"/>
                  <a:pt x="914342" y="1330849"/>
                </a:cubicBezTo>
                <a:cubicBezTo>
                  <a:pt x="1000697" y="1434134"/>
                  <a:pt x="1092131" y="1606839"/>
                  <a:pt x="1158167" y="1716896"/>
                </a:cubicBezTo>
                <a:cubicBezTo>
                  <a:pt x="1224203" y="1826953"/>
                  <a:pt x="1266533" y="1898068"/>
                  <a:pt x="1310557" y="1991193"/>
                </a:cubicBezTo>
                <a:cubicBezTo>
                  <a:pt x="1354581" y="2084319"/>
                  <a:pt x="1391832" y="2180830"/>
                  <a:pt x="1422310" y="2275649"/>
                </a:cubicBezTo>
                <a:cubicBezTo>
                  <a:pt x="1452788" y="2370468"/>
                  <a:pt x="1469721" y="2461900"/>
                  <a:pt x="1493426" y="2560105"/>
                </a:cubicBezTo>
                <a:cubicBezTo>
                  <a:pt x="1517131" y="2658310"/>
                  <a:pt x="1549302" y="2778527"/>
                  <a:pt x="1564541" y="2864880"/>
                </a:cubicBezTo>
                <a:cubicBezTo>
                  <a:pt x="1579780" y="2951233"/>
                  <a:pt x="1584860" y="3078222"/>
                  <a:pt x="1584860" y="3078222"/>
                </a:cubicBezTo>
              </a:path>
            </a:pathLst>
          </a:custGeom>
          <a:ln w="38100" cmpd="sng">
            <a:solidFill>
              <a:srgbClr val="FF0000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Calibri" charset="0"/>
            </a:endParaRPr>
          </a:p>
        </p:txBody>
      </p:sp>
      <p:sp>
        <p:nvSpPr>
          <p:cNvPr id="12" name="Freeform 11"/>
          <p:cNvSpPr/>
          <p:nvPr/>
        </p:nvSpPr>
        <p:spPr>
          <a:xfrm rot="11571273">
            <a:off x="2933381" y="2711770"/>
            <a:ext cx="1063925" cy="842682"/>
          </a:xfrm>
          <a:custGeom>
            <a:avLst/>
            <a:gdLst>
              <a:gd name="connsiteX0" fmla="*/ 1503585 w 1503585"/>
              <a:gd name="connsiteY0" fmla="*/ 2346763 h 2346763"/>
              <a:gd name="connsiteX1" fmla="*/ 1300398 w 1503585"/>
              <a:gd name="connsiteY1" fmla="*/ 1635622 h 2346763"/>
              <a:gd name="connsiteX2" fmla="*/ 863546 w 1503585"/>
              <a:gd name="connsiteY2" fmla="*/ 802572 h 2346763"/>
              <a:gd name="connsiteX3" fmla="*/ 325100 w 1503585"/>
              <a:gd name="connsiteY3" fmla="*/ 223501 h 2346763"/>
              <a:gd name="connsiteX4" fmla="*/ 0 w 1503585"/>
              <a:gd name="connsiteY4" fmla="*/ 0 h 2346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3585" h="2346763">
                <a:moveTo>
                  <a:pt x="1503585" y="2346763"/>
                </a:moveTo>
                <a:cubicBezTo>
                  <a:pt x="1455328" y="2119875"/>
                  <a:pt x="1407071" y="1892987"/>
                  <a:pt x="1300398" y="1635622"/>
                </a:cubicBezTo>
                <a:cubicBezTo>
                  <a:pt x="1193725" y="1378257"/>
                  <a:pt x="1026096" y="1037925"/>
                  <a:pt x="863546" y="802572"/>
                </a:cubicBezTo>
                <a:cubicBezTo>
                  <a:pt x="700996" y="567218"/>
                  <a:pt x="469024" y="357263"/>
                  <a:pt x="325100" y="223501"/>
                </a:cubicBezTo>
                <a:cubicBezTo>
                  <a:pt x="181176" y="89739"/>
                  <a:pt x="0" y="0"/>
                  <a:pt x="0" y="0"/>
                </a:cubicBezTo>
              </a:path>
            </a:pathLst>
          </a:custGeom>
          <a:ln w="38100" cmpd="sng">
            <a:solidFill>
              <a:srgbClr val="0000FF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Calibri" charset="0"/>
            </a:endParaRPr>
          </a:p>
        </p:txBody>
      </p:sp>
      <p:sp>
        <p:nvSpPr>
          <p:cNvPr id="13" name="Freeform 12"/>
          <p:cNvSpPr/>
          <p:nvPr/>
        </p:nvSpPr>
        <p:spPr>
          <a:xfrm rot="21438701">
            <a:off x="3969148" y="3645024"/>
            <a:ext cx="1274661" cy="2088232"/>
          </a:xfrm>
          <a:custGeom>
            <a:avLst/>
            <a:gdLst>
              <a:gd name="connsiteX0" fmla="*/ 1503585 w 1503585"/>
              <a:gd name="connsiteY0" fmla="*/ 2346763 h 2346763"/>
              <a:gd name="connsiteX1" fmla="*/ 1300398 w 1503585"/>
              <a:gd name="connsiteY1" fmla="*/ 1635622 h 2346763"/>
              <a:gd name="connsiteX2" fmla="*/ 863546 w 1503585"/>
              <a:gd name="connsiteY2" fmla="*/ 802572 h 2346763"/>
              <a:gd name="connsiteX3" fmla="*/ 325100 w 1503585"/>
              <a:gd name="connsiteY3" fmla="*/ 223501 h 2346763"/>
              <a:gd name="connsiteX4" fmla="*/ 0 w 1503585"/>
              <a:gd name="connsiteY4" fmla="*/ 0 h 2346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3585" h="2346763">
                <a:moveTo>
                  <a:pt x="1503585" y="2346763"/>
                </a:moveTo>
                <a:cubicBezTo>
                  <a:pt x="1455328" y="2119875"/>
                  <a:pt x="1407071" y="1892987"/>
                  <a:pt x="1300398" y="1635622"/>
                </a:cubicBezTo>
                <a:cubicBezTo>
                  <a:pt x="1193725" y="1378257"/>
                  <a:pt x="1026096" y="1037925"/>
                  <a:pt x="863546" y="802572"/>
                </a:cubicBezTo>
                <a:cubicBezTo>
                  <a:pt x="700996" y="567218"/>
                  <a:pt x="469024" y="357263"/>
                  <a:pt x="325100" y="223501"/>
                </a:cubicBezTo>
                <a:cubicBezTo>
                  <a:pt x="181176" y="89739"/>
                  <a:pt x="0" y="0"/>
                  <a:pt x="0" y="0"/>
                </a:cubicBezTo>
              </a:path>
            </a:pathLst>
          </a:custGeom>
          <a:ln w="38100" cmpd="sng">
            <a:solidFill>
              <a:srgbClr val="0000FF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Calibri" charset="0"/>
            </a:endParaRPr>
          </a:p>
        </p:txBody>
      </p:sp>
      <p:sp>
        <p:nvSpPr>
          <p:cNvPr id="14" name="CasellaDiTesto 17"/>
          <p:cNvSpPr txBox="1">
            <a:spLocks noChangeArrowheads="1"/>
          </p:cNvSpPr>
          <p:nvPr/>
        </p:nvSpPr>
        <p:spPr bwMode="auto">
          <a:xfrm>
            <a:off x="2555776" y="1124744"/>
            <a:ext cx="6513496" cy="37877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28575" cmpd="sng">
            <a:solidFill>
              <a:srgbClr val="800000"/>
            </a:solidFill>
            <a:miter lim="800000"/>
            <a:headEnd/>
            <a:tailEnd/>
          </a:ln>
        </p:spPr>
        <p:txBody>
          <a:bodyPr wrap="square" lIns="100794" tIns="50397" rIns="100794" bIns="50397">
            <a:spAutoFit/>
          </a:bodyPr>
          <a:lstStyle/>
          <a:p>
            <a:pPr marL="197739" indent="-197739">
              <a:buClr>
                <a:srgbClr val="FFC000"/>
              </a:buClr>
              <a:buSzPct val="110000"/>
              <a:defRPr/>
            </a:pPr>
            <a:r>
              <a:rPr lang="it-IT" b="1" dirty="0" err="1">
                <a:solidFill>
                  <a:srgbClr val="000090"/>
                </a:solidFill>
                <a:latin typeface="Trebuchet MS"/>
                <a:ea typeface="ＭＳ Ｐゴシック" pitchFamily="-128" charset="-128"/>
                <a:cs typeface="Trebuchet MS"/>
              </a:rPr>
              <a:t>B</a:t>
            </a:r>
            <a:r>
              <a:rPr lang="it-IT" b="1" baseline="-25000" dirty="0" err="1">
                <a:solidFill>
                  <a:srgbClr val="000090"/>
                </a:solidFill>
                <a:latin typeface="Trebuchet MS"/>
                <a:ea typeface="ＭＳ Ｐゴシック" pitchFamily="-128" charset="-128"/>
                <a:cs typeface="Trebuchet MS"/>
              </a:rPr>
              <a:t>peak</a:t>
            </a:r>
            <a:r>
              <a:rPr lang="it-IT" b="1" dirty="0">
                <a:solidFill>
                  <a:srgbClr val="000090"/>
                </a:solidFill>
                <a:latin typeface="Trebuchet MS"/>
                <a:ea typeface="ＭＳ Ｐゴシック" pitchFamily="-128" charset="-128"/>
                <a:cs typeface="Trebuchet MS"/>
              </a:rPr>
              <a:t> </a:t>
            </a:r>
            <a:r>
              <a:rPr lang="it-IT" b="1" dirty="0" err="1">
                <a:solidFill>
                  <a:srgbClr val="000090"/>
                </a:solidFill>
                <a:latin typeface="Trebuchet MS"/>
                <a:ea typeface="ＭＳ Ｐゴシック" pitchFamily="-128" charset="-128"/>
                <a:cs typeface="Trebuchet MS"/>
              </a:rPr>
              <a:t>determines</a:t>
            </a:r>
            <a:r>
              <a:rPr lang="it-IT" b="1" dirty="0">
                <a:solidFill>
                  <a:srgbClr val="000090"/>
                </a:solidFill>
                <a:latin typeface="Trebuchet MS"/>
                <a:ea typeface="ＭＳ Ｐゴシック" pitchFamily="-128" charset="-128"/>
                <a:cs typeface="Trebuchet MS"/>
              </a:rPr>
              <a:t> the </a:t>
            </a:r>
            <a:r>
              <a:rPr lang="it-IT" b="1" dirty="0" err="1">
                <a:solidFill>
                  <a:srgbClr val="000090"/>
                </a:solidFill>
                <a:latin typeface="Trebuchet MS"/>
                <a:ea typeface="ＭＳ Ｐゴシック" pitchFamily="-128" charset="-128"/>
                <a:cs typeface="Trebuchet MS"/>
              </a:rPr>
              <a:t>choice</a:t>
            </a:r>
            <a:r>
              <a:rPr lang="it-IT" b="1" dirty="0">
                <a:solidFill>
                  <a:srgbClr val="000090"/>
                </a:solidFill>
                <a:latin typeface="Trebuchet MS"/>
                <a:ea typeface="ＭＳ Ｐゴシック" pitchFamily="-128" charset="-128"/>
                <a:cs typeface="Trebuchet MS"/>
              </a:rPr>
              <a:t> of the s.c. </a:t>
            </a:r>
            <a:r>
              <a:rPr lang="it-IT" b="1" dirty="0" err="1">
                <a:solidFill>
                  <a:srgbClr val="000090"/>
                </a:solidFill>
                <a:latin typeface="Trebuchet MS"/>
                <a:ea typeface="ＭＳ Ｐゴシック" pitchFamily="-128" charset="-128"/>
                <a:cs typeface="Trebuchet MS"/>
              </a:rPr>
              <a:t>material</a:t>
            </a:r>
            <a:r>
              <a:rPr lang="it-IT" b="1" dirty="0">
                <a:solidFill>
                  <a:srgbClr val="000090"/>
                </a:solidFill>
                <a:latin typeface="Trebuchet MS"/>
                <a:ea typeface="ＭＳ Ｐゴシック" pitchFamily="-128" charset="-128"/>
                <a:cs typeface="Trebuchet MS"/>
              </a:rPr>
              <a:t> to be </a:t>
            </a:r>
            <a:r>
              <a:rPr lang="it-IT" b="1" dirty="0" err="1">
                <a:solidFill>
                  <a:srgbClr val="000090"/>
                </a:solidFill>
                <a:latin typeface="Trebuchet MS"/>
                <a:ea typeface="ＭＳ Ｐゴシック" pitchFamily="-128" charset="-128"/>
                <a:cs typeface="Trebuchet MS"/>
              </a:rPr>
              <a:t>used</a:t>
            </a:r>
            <a:endParaRPr lang="it-IT" b="1" dirty="0">
              <a:solidFill>
                <a:srgbClr val="000090"/>
              </a:solidFill>
              <a:latin typeface="Trebuchet MS"/>
              <a:ea typeface="ＭＳ Ｐゴシック" pitchFamily="-128" charset="-128"/>
              <a:cs typeface="Trebuchet MS"/>
            </a:endParaRPr>
          </a:p>
        </p:txBody>
      </p:sp>
      <p:sp>
        <p:nvSpPr>
          <p:cNvPr id="15" name="Oval 608"/>
          <p:cNvSpPr>
            <a:spLocks noChangeArrowheads="1"/>
          </p:cNvSpPr>
          <p:nvPr/>
        </p:nvSpPr>
        <p:spPr bwMode="auto">
          <a:xfrm>
            <a:off x="3275856" y="3429000"/>
            <a:ext cx="252016" cy="293987"/>
          </a:xfrm>
          <a:prstGeom prst="ellipse">
            <a:avLst/>
          </a:prstGeom>
          <a:solidFill>
            <a:srgbClr val="00FF00"/>
          </a:solidFill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lIns="100794" tIns="50397" rIns="100794" bIns="50397" anchor="ctr"/>
          <a:lstStyle/>
          <a:p>
            <a:endParaRPr lang="en-US"/>
          </a:p>
        </p:txBody>
      </p:sp>
      <p:sp>
        <p:nvSpPr>
          <p:cNvPr id="16" name="Text Box 41"/>
          <p:cNvSpPr txBox="1">
            <a:spLocks noChangeArrowheads="1"/>
          </p:cNvSpPr>
          <p:nvPr/>
        </p:nvSpPr>
        <p:spPr bwMode="auto">
          <a:xfrm>
            <a:off x="1691680" y="4437112"/>
            <a:ext cx="1457423" cy="45498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lIns="100794" tIns="50397" rIns="100794" bIns="50397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it-IT" sz="2300" b="1" dirty="0">
                <a:solidFill>
                  <a:srgbClr val="000090"/>
                </a:solidFill>
              </a:rPr>
              <a:t>ITER TF</a:t>
            </a:r>
            <a:endParaRPr lang="it-IT" sz="2300" b="1" i="1" dirty="0">
              <a:solidFill>
                <a:srgbClr val="000090"/>
              </a:solidFill>
            </a:endParaRPr>
          </a:p>
        </p:txBody>
      </p:sp>
      <p:sp>
        <p:nvSpPr>
          <p:cNvPr id="17" name="Oval 609"/>
          <p:cNvSpPr>
            <a:spLocks noChangeArrowheads="1"/>
          </p:cNvSpPr>
          <p:nvPr/>
        </p:nvSpPr>
        <p:spPr bwMode="auto">
          <a:xfrm>
            <a:off x="2267744" y="2780928"/>
            <a:ext cx="252016" cy="293987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100794" tIns="50397" rIns="100794" bIns="50397" anchor="ctr"/>
          <a:lstStyle/>
          <a:p>
            <a:endParaRPr lang="en-US"/>
          </a:p>
        </p:txBody>
      </p:sp>
      <p:sp>
        <p:nvSpPr>
          <p:cNvPr id="18" name="Text Box 41"/>
          <p:cNvSpPr txBox="1">
            <a:spLocks noChangeArrowheads="1"/>
          </p:cNvSpPr>
          <p:nvPr/>
        </p:nvSpPr>
        <p:spPr bwMode="auto">
          <a:xfrm>
            <a:off x="756889" y="3483626"/>
            <a:ext cx="1467393" cy="45498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lIns="100794" tIns="50397" rIns="100794" bIns="50397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it-IT" sz="2300" b="1" dirty="0">
                <a:solidFill>
                  <a:srgbClr val="000090"/>
                </a:solidFill>
              </a:rPr>
              <a:t>ITER PF</a:t>
            </a:r>
            <a:endParaRPr lang="it-IT" sz="2300" b="1" i="1" dirty="0">
              <a:solidFill>
                <a:srgbClr val="000090"/>
              </a:solidFill>
            </a:endParaRPr>
          </a:p>
        </p:txBody>
      </p:sp>
      <p:sp>
        <p:nvSpPr>
          <p:cNvPr id="19" name="Line 613"/>
          <p:cNvSpPr>
            <a:spLocks noChangeShapeType="1"/>
          </p:cNvSpPr>
          <p:nvPr/>
        </p:nvSpPr>
        <p:spPr bwMode="auto">
          <a:xfrm flipV="1">
            <a:off x="1777272" y="2996952"/>
            <a:ext cx="490472" cy="483958"/>
          </a:xfrm>
          <a:prstGeom prst="line">
            <a:avLst/>
          </a:prstGeom>
          <a:noFill/>
          <a:ln w="38100" cmpd="sng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lIns="100794" tIns="50397" rIns="100794" bIns="50397" anchor="ctr"/>
          <a:lstStyle/>
          <a:p>
            <a:endParaRPr lang="en-US"/>
          </a:p>
        </p:txBody>
      </p:sp>
      <p:sp>
        <p:nvSpPr>
          <p:cNvPr id="20" name="Line 612"/>
          <p:cNvSpPr>
            <a:spLocks noChangeShapeType="1"/>
          </p:cNvSpPr>
          <p:nvPr/>
        </p:nvSpPr>
        <p:spPr bwMode="auto">
          <a:xfrm flipV="1">
            <a:off x="2771800" y="3717032"/>
            <a:ext cx="560035" cy="727969"/>
          </a:xfrm>
          <a:prstGeom prst="line">
            <a:avLst/>
          </a:prstGeom>
          <a:noFill/>
          <a:ln w="38100" cmpd="sng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lIns="100794" tIns="50397" rIns="100794" bIns="50397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51695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3414" y="288414"/>
            <a:ext cx="8229600" cy="430887"/>
          </a:xfrm>
        </p:spPr>
        <p:txBody>
          <a:bodyPr/>
          <a:lstStyle/>
          <a:p>
            <a:pPr eaLnBrk="0" hangingPunct="0"/>
            <a:r>
              <a:rPr lang="en-US" sz="2800" dirty="0"/>
              <a:t>The ITER strands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6553200" y="6222140"/>
            <a:ext cx="2133600" cy="365125"/>
          </a:xfrm>
        </p:spPr>
        <p:txBody>
          <a:bodyPr/>
          <a:lstStyle/>
          <a:p>
            <a:fld id="{02C7C199-0D0D-7840-A88D-785280B31CF7}" type="slidenum">
              <a:rPr lang="it-IT" smtClean="0"/>
              <a:t>33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 dirty="0"/>
              <a:t>L. Muzzi - </a:t>
            </a:r>
            <a:r>
              <a:rPr lang="it-IT" dirty="0" err="1"/>
              <a:t>EASISchool</a:t>
            </a:r>
            <a:r>
              <a:rPr lang="it-IT" dirty="0"/>
              <a:t> 3 - 6 </a:t>
            </a:r>
            <a:r>
              <a:rPr lang="it-IT" dirty="0" err="1"/>
              <a:t>October</a:t>
            </a:r>
            <a:r>
              <a:rPr lang="it-IT" dirty="0"/>
              <a:t> 2020</a:t>
            </a:r>
          </a:p>
        </p:txBody>
      </p:sp>
      <p:pic>
        <p:nvPicPr>
          <p:cNvPr id="6" name="Picture 5" descr="Slide30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560"/>
          <a:stretch/>
        </p:blipFill>
        <p:spPr>
          <a:xfrm>
            <a:off x="683568" y="692696"/>
            <a:ext cx="8136904" cy="550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771200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3414" y="288414"/>
            <a:ext cx="8229600" cy="430887"/>
          </a:xfrm>
        </p:spPr>
        <p:txBody>
          <a:bodyPr/>
          <a:lstStyle/>
          <a:p>
            <a:pPr eaLnBrk="0" hangingPunct="0"/>
            <a:r>
              <a:rPr lang="en-US" sz="2800" dirty="0"/>
              <a:t>Fabrication of </a:t>
            </a:r>
            <a:r>
              <a:rPr lang="en-US" sz="2800" dirty="0" err="1"/>
              <a:t>s.c.</a:t>
            </a:r>
            <a:r>
              <a:rPr lang="en-US" sz="2800" dirty="0"/>
              <a:t> wires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6553200" y="6222140"/>
            <a:ext cx="2133600" cy="365125"/>
          </a:xfrm>
        </p:spPr>
        <p:txBody>
          <a:bodyPr/>
          <a:lstStyle/>
          <a:p>
            <a:fld id="{02C7C199-0D0D-7840-A88D-785280B31CF7}" type="slidenum">
              <a:rPr lang="it-IT" smtClean="0"/>
              <a:t>34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 dirty="0"/>
              <a:t>L. Muzzi - </a:t>
            </a:r>
            <a:r>
              <a:rPr lang="it-IT" dirty="0" err="1"/>
              <a:t>EASISchool</a:t>
            </a:r>
            <a:r>
              <a:rPr lang="it-IT" dirty="0"/>
              <a:t> 3 - 6 </a:t>
            </a:r>
            <a:r>
              <a:rPr lang="it-IT" dirty="0" err="1"/>
              <a:t>October</a:t>
            </a:r>
            <a:r>
              <a:rPr lang="it-IT" dirty="0"/>
              <a:t> 2020</a:t>
            </a:r>
          </a:p>
        </p:txBody>
      </p:sp>
      <p:pic>
        <p:nvPicPr>
          <p:cNvPr id="6" name="Picture 5" descr="Wilson_NbTi fabrication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08646" y="1124744"/>
            <a:ext cx="3627850" cy="5040560"/>
          </a:xfrm>
          <a:prstGeom prst="rect">
            <a:avLst/>
          </a:prstGeom>
        </p:spPr>
      </p:pic>
      <p:sp>
        <p:nvSpPr>
          <p:cNvPr id="7" name="Text Box 29"/>
          <p:cNvSpPr txBox="1">
            <a:spLocks noChangeArrowheads="1"/>
          </p:cNvSpPr>
          <p:nvPr/>
        </p:nvSpPr>
        <p:spPr bwMode="auto">
          <a:xfrm>
            <a:off x="395536" y="1700808"/>
            <a:ext cx="1407876" cy="532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0794" tIns="50397" rIns="100794" bIns="50397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it-IT" sz="2800" b="1" dirty="0" err="1">
                <a:solidFill>
                  <a:srgbClr val="800000"/>
                </a:solidFill>
                <a:latin typeface="Trebuchet MS"/>
                <a:cs typeface="Trebuchet MS"/>
              </a:rPr>
              <a:t>NbTi</a:t>
            </a:r>
            <a:endParaRPr lang="it-IT" sz="2800" b="1" dirty="0">
              <a:solidFill>
                <a:srgbClr val="800000"/>
              </a:solidFill>
              <a:latin typeface="Trebuchet MS"/>
              <a:cs typeface="Trebuchet MS"/>
            </a:endParaRPr>
          </a:p>
        </p:txBody>
      </p:sp>
      <p:pic>
        <p:nvPicPr>
          <p:cNvPr id="8" name="Picture 7" descr="Superconductors_OK6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429000"/>
            <a:ext cx="3528392" cy="2138419"/>
          </a:xfrm>
          <a:prstGeom prst="rect">
            <a:avLst/>
          </a:prstGeom>
        </p:spPr>
      </p:pic>
      <p:pic>
        <p:nvPicPr>
          <p:cNvPr id="9" name="Picture 8" descr="figure5.bmp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720" y="836712"/>
            <a:ext cx="3384376" cy="2538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178651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3414" y="288414"/>
            <a:ext cx="8229600" cy="430887"/>
          </a:xfrm>
        </p:spPr>
        <p:txBody>
          <a:bodyPr/>
          <a:lstStyle/>
          <a:p>
            <a:pPr eaLnBrk="0" hangingPunct="0"/>
            <a:r>
              <a:rPr lang="en-US" sz="2800" dirty="0"/>
              <a:t>Fabrication of </a:t>
            </a:r>
            <a:r>
              <a:rPr lang="en-US" sz="2800" dirty="0" err="1"/>
              <a:t>s.c.</a:t>
            </a:r>
            <a:r>
              <a:rPr lang="en-US" sz="2800" dirty="0"/>
              <a:t> wires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6553200" y="6222140"/>
            <a:ext cx="2133600" cy="365125"/>
          </a:xfrm>
        </p:spPr>
        <p:txBody>
          <a:bodyPr/>
          <a:lstStyle/>
          <a:p>
            <a:fld id="{02C7C199-0D0D-7840-A88D-785280B31CF7}" type="slidenum">
              <a:rPr lang="it-IT" smtClean="0"/>
              <a:t>35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 dirty="0"/>
              <a:t>L. Muzzi - </a:t>
            </a:r>
            <a:r>
              <a:rPr lang="it-IT" dirty="0" err="1"/>
              <a:t>EASISchool</a:t>
            </a:r>
            <a:r>
              <a:rPr lang="it-IT" dirty="0"/>
              <a:t> 3 - 6 </a:t>
            </a:r>
            <a:r>
              <a:rPr lang="it-IT" dirty="0" err="1"/>
              <a:t>October</a:t>
            </a:r>
            <a:r>
              <a:rPr lang="it-IT" dirty="0"/>
              <a:t> 2020</a:t>
            </a:r>
          </a:p>
        </p:txBody>
      </p:sp>
      <p:sp>
        <p:nvSpPr>
          <p:cNvPr id="6" name="Text Box 29"/>
          <p:cNvSpPr txBox="1">
            <a:spLocks noChangeArrowheads="1"/>
          </p:cNvSpPr>
          <p:nvPr/>
        </p:nvSpPr>
        <p:spPr bwMode="auto">
          <a:xfrm>
            <a:off x="323528" y="1268760"/>
            <a:ext cx="1407876" cy="532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0794" tIns="50397" rIns="100794" bIns="50397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it-IT" sz="2800" b="1" dirty="0">
                <a:solidFill>
                  <a:srgbClr val="800000"/>
                </a:solidFill>
                <a:latin typeface="Trebuchet MS"/>
                <a:cs typeface="Trebuchet MS"/>
              </a:rPr>
              <a:t>Nb</a:t>
            </a:r>
            <a:r>
              <a:rPr lang="it-IT" sz="2800" b="1" baseline="-25000" dirty="0">
                <a:solidFill>
                  <a:srgbClr val="800000"/>
                </a:solidFill>
                <a:latin typeface="Trebuchet MS"/>
                <a:cs typeface="Trebuchet MS"/>
              </a:rPr>
              <a:t>3</a:t>
            </a:r>
            <a:r>
              <a:rPr lang="it-IT" sz="2800" b="1" dirty="0">
                <a:solidFill>
                  <a:srgbClr val="800000"/>
                </a:solidFill>
                <a:latin typeface="Trebuchet MS"/>
                <a:cs typeface="Trebuchet MS"/>
              </a:rPr>
              <a:t>Sn</a:t>
            </a:r>
          </a:p>
        </p:txBody>
      </p:sp>
      <p:pic>
        <p:nvPicPr>
          <p:cNvPr id="7" name="Picture 6" descr="Godeke_scheme Nb3Sn diff techniqu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9912" y="1124744"/>
            <a:ext cx="5340969" cy="4798922"/>
          </a:xfrm>
          <a:prstGeom prst="rect">
            <a:avLst/>
          </a:prstGeom>
        </p:spPr>
      </p:pic>
      <p:sp>
        <p:nvSpPr>
          <p:cNvPr id="8" name="Text Box 29"/>
          <p:cNvSpPr txBox="1">
            <a:spLocks noChangeArrowheads="1"/>
          </p:cNvSpPr>
          <p:nvPr/>
        </p:nvSpPr>
        <p:spPr bwMode="auto">
          <a:xfrm>
            <a:off x="1187624" y="4869161"/>
            <a:ext cx="2520280" cy="1086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0794" tIns="50397" rIns="100794" bIns="50397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it-IT" sz="1600" dirty="0" err="1">
                <a:solidFill>
                  <a:srgbClr val="660066"/>
                </a:solidFill>
                <a:latin typeface="Calibri"/>
                <a:cs typeface="Calibri"/>
              </a:rPr>
              <a:t>Courtesy</a:t>
            </a:r>
            <a:r>
              <a:rPr lang="it-IT" sz="1600" dirty="0">
                <a:solidFill>
                  <a:srgbClr val="660066"/>
                </a:solidFill>
                <a:latin typeface="Calibri"/>
                <a:cs typeface="Calibri"/>
              </a:rPr>
              <a:t> of</a:t>
            </a:r>
            <a:r>
              <a:rPr lang="it-IT" sz="1600" dirty="0">
                <a:solidFill>
                  <a:srgbClr val="0000FF"/>
                </a:solidFill>
                <a:latin typeface="Calibri"/>
                <a:cs typeface="Calibri"/>
              </a:rPr>
              <a:t>:</a:t>
            </a:r>
          </a:p>
          <a:p>
            <a:pPr algn="r" eaLnBrk="1" hangingPunct="1"/>
            <a:r>
              <a:rPr lang="it-IT" sz="1600" dirty="0">
                <a:solidFill>
                  <a:srgbClr val="0000FF"/>
                </a:solidFill>
                <a:latin typeface="Calibri"/>
                <a:cs typeface="Calibri"/>
              </a:rPr>
              <a:t>A. </a:t>
            </a:r>
            <a:r>
              <a:rPr lang="it-IT" sz="1600" dirty="0" err="1">
                <a:solidFill>
                  <a:srgbClr val="0000FF"/>
                </a:solidFill>
                <a:latin typeface="Calibri"/>
                <a:cs typeface="Calibri"/>
              </a:rPr>
              <a:t>Godeke</a:t>
            </a:r>
            <a:r>
              <a:rPr lang="it-IT" sz="1600" dirty="0">
                <a:solidFill>
                  <a:srgbClr val="0000FF"/>
                </a:solidFill>
                <a:latin typeface="Calibri"/>
                <a:cs typeface="Calibri"/>
              </a:rPr>
              <a:t>, </a:t>
            </a:r>
            <a:r>
              <a:rPr lang="it-IT" sz="1600" i="1" dirty="0">
                <a:solidFill>
                  <a:srgbClr val="0000FF"/>
                </a:solidFill>
                <a:latin typeface="Calibri"/>
                <a:cs typeface="Calibri"/>
              </a:rPr>
              <a:t>Performance </a:t>
            </a:r>
            <a:r>
              <a:rPr lang="it-IT" sz="1600" i="1" dirty="0" err="1">
                <a:solidFill>
                  <a:srgbClr val="0000FF"/>
                </a:solidFill>
                <a:latin typeface="Calibri"/>
                <a:cs typeface="Calibri"/>
              </a:rPr>
              <a:t>Boundaries</a:t>
            </a:r>
            <a:r>
              <a:rPr lang="it-IT" sz="1600" i="1" dirty="0">
                <a:solidFill>
                  <a:srgbClr val="0000FF"/>
                </a:solidFill>
                <a:latin typeface="Calibri"/>
                <a:cs typeface="Calibri"/>
              </a:rPr>
              <a:t> in Nb</a:t>
            </a:r>
            <a:r>
              <a:rPr lang="it-IT" sz="1600" i="1" baseline="-25000" dirty="0">
                <a:solidFill>
                  <a:srgbClr val="0000FF"/>
                </a:solidFill>
                <a:latin typeface="Calibri"/>
                <a:cs typeface="Calibri"/>
              </a:rPr>
              <a:t>3</a:t>
            </a:r>
            <a:r>
              <a:rPr lang="it-IT" sz="1600" i="1" dirty="0">
                <a:solidFill>
                  <a:srgbClr val="0000FF"/>
                </a:solidFill>
                <a:latin typeface="Calibri"/>
                <a:cs typeface="Calibri"/>
              </a:rPr>
              <a:t>Sn </a:t>
            </a:r>
            <a:r>
              <a:rPr lang="it-IT" sz="1600" i="1" dirty="0" err="1">
                <a:solidFill>
                  <a:srgbClr val="0000FF"/>
                </a:solidFill>
                <a:latin typeface="Calibri"/>
                <a:cs typeface="Calibri"/>
              </a:rPr>
              <a:t>Superconductors</a:t>
            </a:r>
            <a:r>
              <a:rPr lang="it-IT" sz="1600" i="1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lang="it-IT" sz="1600" dirty="0">
                <a:solidFill>
                  <a:srgbClr val="0000FF"/>
                </a:solidFill>
                <a:latin typeface="Calibri"/>
                <a:cs typeface="Calibri"/>
              </a:rPr>
              <a:t>(2005)</a:t>
            </a:r>
          </a:p>
        </p:txBody>
      </p:sp>
      <p:pic>
        <p:nvPicPr>
          <p:cNvPr id="9" name="Picture 8" descr="jastec_1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916832"/>
            <a:ext cx="3748283" cy="280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35890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3414" y="288414"/>
            <a:ext cx="8229600" cy="430887"/>
          </a:xfrm>
        </p:spPr>
        <p:txBody>
          <a:bodyPr/>
          <a:lstStyle/>
          <a:p>
            <a:pPr eaLnBrk="0" hangingPunct="0"/>
            <a:r>
              <a:rPr lang="en-US" sz="2800" dirty="0"/>
              <a:t>Fabrication of </a:t>
            </a:r>
            <a:r>
              <a:rPr lang="en-US" sz="2800" dirty="0" err="1"/>
              <a:t>s.c.</a:t>
            </a:r>
            <a:r>
              <a:rPr lang="en-US" sz="2800" dirty="0"/>
              <a:t> wires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6553200" y="6222140"/>
            <a:ext cx="2133600" cy="365125"/>
          </a:xfrm>
        </p:spPr>
        <p:txBody>
          <a:bodyPr/>
          <a:lstStyle/>
          <a:p>
            <a:fld id="{02C7C199-0D0D-7840-A88D-785280B31CF7}" type="slidenum">
              <a:rPr lang="it-IT" smtClean="0"/>
              <a:t>36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 dirty="0"/>
              <a:t>L. Muzzi - </a:t>
            </a:r>
            <a:r>
              <a:rPr lang="it-IT" dirty="0" err="1"/>
              <a:t>EASISchool</a:t>
            </a:r>
            <a:r>
              <a:rPr lang="it-IT" dirty="0"/>
              <a:t> 3 - 6 </a:t>
            </a:r>
            <a:r>
              <a:rPr lang="it-IT" dirty="0" err="1"/>
              <a:t>October</a:t>
            </a:r>
            <a:r>
              <a:rPr lang="it-IT" dirty="0"/>
              <a:t> 2020</a:t>
            </a:r>
          </a:p>
        </p:txBody>
      </p:sp>
      <p:sp>
        <p:nvSpPr>
          <p:cNvPr id="6" name="Text Box 29"/>
          <p:cNvSpPr txBox="1">
            <a:spLocks noChangeArrowheads="1"/>
          </p:cNvSpPr>
          <p:nvPr/>
        </p:nvSpPr>
        <p:spPr bwMode="auto">
          <a:xfrm>
            <a:off x="323528" y="1268760"/>
            <a:ext cx="1407876" cy="532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0794" tIns="50397" rIns="100794" bIns="50397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it-IT" sz="2800" b="1" dirty="0">
                <a:solidFill>
                  <a:srgbClr val="800000"/>
                </a:solidFill>
                <a:latin typeface="Trebuchet MS"/>
                <a:cs typeface="Trebuchet MS"/>
              </a:rPr>
              <a:t>Nb</a:t>
            </a:r>
            <a:r>
              <a:rPr lang="it-IT" sz="2800" b="1" baseline="-25000" dirty="0">
                <a:solidFill>
                  <a:srgbClr val="800000"/>
                </a:solidFill>
                <a:latin typeface="Trebuchet MS"/>
                <a:cs typeface="Trebuchet MS"/>
              </a:rPr>
              <a:t>3</a:t>
            </a:r>
            <a:r>
              <a:rPr lang="it-IT" sz="2800" b="1" dirty="0">
                <a:solidFill>
                  <a:srgbClr val="800000"/>
                </a:solidFill>
                <a:latin typeface="Trebuchet MS"/>
                <a:cs typeface="Trebuchet MS"/>
              </a:rPr>
              <a:t>Sn</a:t>
            </a:r>
          </a:p>
        </p:txBody>
      </p:sp>
      <p:pic>
        <p:nvPicPr>
          <p:cNvPr id="7" name="Picture 6" descr="Godeke_scheme Nb3Sn diff techniqu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9912" y="1124744"/>
            <a:ext cx="5340969" cy="4798922"/>
          </a:xfrm>
          <a:prstGeom prst="rect">
            <a:avLst/>
          </a:prstGeom>
        </p:spPr>
      </p:pic>
      <p:sp>
        <p:nvSpPr>
          <p:cNvPr id="8" name="Text Box 29"/>
          <p:cNvSpPr txBox="1">
            <a:spLocks noChangeArrowheads="1"/>
          </p:cNvSpPr>
          <p:nvPr/>
        </p:nvSpPr>
        <p:spPr bwMode="auto">
          <a:xfrm>
            <a:off x="1187624" y="4869161"/>
            <a:ext cx="2520280" cy="1086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0794" tIns="50397" rIns="100794" bIns="50397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it-IT" sz="1600" dirty="0" err="1">
                <a:solidFill>
                  <a:srgbClr val="660066"/>
                </a:solidFill>
                <a:latin typeface="Calibri"/>
                <a:cs typeface="Calibri"/>
              </a:rPr>
              <a:t>Courtesy</a:t>
            </a:r>
            <a:r>
              <a:rPr lang="it-IT" sz="1600" dirty="0">
                <a:solidFill>
                  <a:srgbClr val="660066"/>
                </a:solidFill>
                <a:latin typeface="Calibri"/>
                <a:cs typeface="Calibri"/>
              </a:rPr>
              <a:t> of</a:t>
            </a:r>
            <a:r>
              <a:rPr lang="it-IT" sz="1600" dirty="0">
                <a:solidFill>
                  <a:srgbClr val="0000FF"/>
                </a:solidFill>
                <a:latin typeface="Calibri"/>
                <a:cs typeface="Calibri"/>
              </a:rPr>
              <a:t>:</a:t>
            </a:r>
          </a:p>
          <a:p>
            <a:pPr algn="r" eaLnBrk="1" hangingPunct="1"/>
            <a:r>
              <a:rPr lang="it-IT" sz="1600" dirty="0">
                <a:solidFill>
                  <a:srgbClr val="0000FF"/>
                </a:solidFill>
                <a:latin typeface="Calibri"/>
                <a:cs typeface="Calibri"/>
              </a:rPr>
              <a:t>A. </a:t>
            </a:r>
            <a:r>
              <a:rPr lang="it-IT" sz="1600" dirty="0" err="1">
                <a:solidFill>
                  <a:srgbClr val="0000FF"/>
                </a:solidFill>
                <a:latin typeface="Calibri"/>
                <a:cs typeface="Calibri"/>
              </a:rPr>
              <a:t>Godeke</a:t>
            </a:r>
            <a:r>
              <a:rPr lang="it-IT" sz="1600" dirty="0">
                <a:solidFill>
                  <a:srgbClr val="0000FF"/>
                </a:solidFill>
                <a:latin typeface="Calibri"/>
                <a:cs typeface="Calibri"/>
              </a:rPr>
              <a:t>, </a:t>
            </a:r>
            <a:r>
              <a:rPr lang="it-IT" sz="1600" i="1" dirty="0">
                <a:solidFill>
                  <a:srgbClr val="0000FF"/>
                </a:solidFill>
                <a:latin typeface="Calibri"/>
                <a:cs typeface="Calibri"/>
              </a:rPr>
              <a:t>Performance </a:t>
            </a:r>
            <a:r>
              <a:rPr lang="it-IT" sz="1600" i="1" dirty="0" err="1">
                <a:solidFill>
                  <a:srgbClr val="0000FF"/>
                </a:solidFill>
                <a:latin typeface="Calibri"/>
                <a:cs typeface="Calibri"/>
              </a:rPr>
              <a:t>Boundaries</a:t>
            </a:r>
            <a:r>
              <a:rPr lang="it-IT" sz="1600" i="1" dirty="0">
                <a:solidFill>
                  <a:srgbClr val="0000FF"/>
                </a:solidFill>
                <a:latin typeface="Calibri"/>
                <a:cs typeface="Calibri"/>
              </a:rPr>
              <a:t> in Nb</a:t>
            </a:r>
            <a:r>
              <a:rPr lang="it-IT" sz="1600" i="1" baseline="-25000" dirty="0">
                <a:solidFill>
                  <a:srgbClr val="0000FF"/>
                </a:solidFill>
                <a:latin typeface="Calibri"/>
                <a:cs typeface="Calibri"/>
              </a:rPr>
              <a:t>3</a:t>
            </a:r>
            <a:r>
              <a:rPr lang="it-IT" sz="1600" i="1" dirty="0">
                <a:solidFill>
                  <a:srgbClr val="0000FF"/>
                </a:solidFill>
                <a:latin typeface="Calibri"/>
                <a:cs typeface="Calibri"/>
              </a:rPr>
              <a:t>Sn </a:t>
            </a:r>
            <a:r>
              <a:rPr lang="it-IT" sz="1600" i="1" dirty="0" err="1">
                <a:solidFill>
                  <a:srgbClr val="0000FF"/>
                </a:solidFill>
                <a:latin typeface="Calibri"/>
                <a:cs typeface="Calibri"/>
              </a:rPr>
              <a:t>Superconductors</a:t>
            </a:r>
            <a:r>
              <a:rPr lang="it-IT" sz="1600" i="1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lang="it-IT" sz="1600" dirty="0">
                <a:solidFill>
                  <a:srgbClr val="0000FF"/>
                </a:solidFill>
                <a:latin typeface="Calibri"/>
                <a:cs typeface="Calibri"/>
              </a:rPr>
              <a:t>(2005)</a:t>
            </a:r>
          </a:p>
        </p:txBody>
      </p:sp>
      <p:pic>
        <p:nvPicPr>
          <p:cNvPr id="9" name="Picture 8" descr="jastec_1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916832"/>
            <a:ext cx="3748283" cy="2808312"/>
          </a:xfrm>
          <a:prstGeom prst="rect">
            <a:avLst/>
          </a:prstGeom>
        </p:spPr>
      </p:pic>
      <p:sp>
        <p:nvSpPr>
          <p:cNvPr id="10" name="Text Box 33"/>
          <p:cNvSpPr txBox="1">
            <a:spLocks noChangeArrowheads="1"/>
          </p:cNvSpPr>
          <p:nvPr/>
        </p:nvSpPr>
        <p:spPr bwMode="auto">
          <a:xfrm>
            <a:off x="310700" y="5140662"/>
            <a:ext cx="8539118" cy="94739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800000"/>
            </a:solidFill>
          </a:ln>
        </p:spPr>
        <p:txBody>
          <a:bodyPr wrap="square" lIns="100794" tIns="50397" rIns="100794" bIns="50397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it-IT" sz="2400" i="1" dirty="0" err="1">
                <a:solidFill>
                  <a:srgbClr val="000090"/>
                </a:solidFill>
                <a:latin typeface="Arial"/>
                <a:cs typeface="Arial"/>
              </a:rPr>
              <a:t>It</a:t>
            </a:r>
            <a:r>
              <a:rPr lang="it-IT" sz="2400" i="1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it-IT" sz="2400" i="1" dirty="0" err="1">
                <a:solidFill>
                  <a:srgbClr val="000090"/>
                </a:solidFill>
                <a:latin typeface="Arial"/>
                <a:cs typeface="Arial"/>
              </a:rPr>
              <a:t>requires</a:t>
            </a:r>
            <a:r>
              <a:rPr lang="it-IT" sz="2400" i="1" dirty="0">
                <a:solidFill>
                  <a:srgbClr val="000090"/>
                </a:solidFill>
                <a:latin typeface="Arial"/>
                <a:cs typeface="Arial"/>
              </a:rPr>
              <a:t> a </a:t>
            </a:r>
            <a:r>
              <a:rPr lang="it-IT" sz="2400" i="1" dirty="0" err="1">
                <a:solidFill>
                  <a:srgbClr val="000090"/>
                </a:solidFill>
                <a:latin typeface="Arial"/>
                <a:cs typeface="Arial"/>
              </a:rPr>
              <a:t>heat</a:t>
            </a:r>
            <a:r>
              <a:rPr lang="it-IT" sz="2400" i="1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it-IT" sz="2400" i="1" dirty="0" err="1">
                <a:solidFill>
                  <a:srgbClr val="000090"/>
                </a:solidFill>
                <a:latin typeface="Arial"/>
                <a:cs typeface="Arial"/>
              </a:rPr>
              <a:t>treament</a:t>
            </a:r>
            <a:r>
              <a:rPr lang="it-IT" sz="2400" i="1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it-IT" sz="2400" i="1" dirty="0" err="1">
                <a:solidFill>
                  <a:srgbClr val="000090"/>
                </a:solidFill>
                <a:latin typeface="Arial"/>
                <a:cs typeface="Arial"/>
              </a:rPr>
              <a:t>at</a:t>
            </a:r>
            <a:r>
              <a:rPr lang="it-IT" sz="2400" i="1" dirty="0">
                <a:solidFill>
                  <a:srgbClr val="000090"/>
                </a:solidFill>
                <a:latin typeface="Arial"/>
                <a:cs typeface="Arial"/>
              </a:rPr>
              <a:t> 650 °C to </a:t>
            </a:r>
            <a:r>
              <a:rPr lang="it-IT" sz="2400" i="1" dirty="0" err="1">
                <a:solidFill>
                  <a:srgbClr val="000090"/>
                </a:solidFill>
                <a:latin typeface="Arial"/>
                <a:cs typeface="Arial"/>
              </a:rPr>
              <a:t>form</a:t>
            </a:r>
            <a:r>
              <a:rPr lang="it-IT" sz="2400" i="1" dirty="0">
                <a:solidFill>
                  <a:srgbClr val="000090"/>
                </a:solidFill>
                <a:latin typeface="Arial"/>
                <a:cs typeface="Arial"/>
              </a:rPr>
              <a:t> the s.c. </a:t>
            </a:r>
            <a:r>
              <a:rPr lang="it-IT" sz="2400" i="1" dirty="0" err="1">
                <a:solidFill>
                  <a:srgbClr val="000090"/>
                </a:solidFill>
                <a:latin typeface="Arial"/>
                <a:cs typeface="Arial"/>
              </a:rPr>
              <a:t>phase</a:t>
            </a:r>
            <a:r>
              <a:rPr lang="it-IT" sz="2400" i="1" dirty="0">
                <a:solidFill>
                  <a:srgbClr val="000090"/>
                </a:solidFill>
                <a:latin typeface="Arial"/>
                <a:cs typeface="Arial"/>
              </a:rPr>
              <a:t>.</a:t>
            </a:r>
          </a:p>
          <a:p>
            <a:pPr algn="ctr" eaLnBrk="1" hangingPunct="1">
              <a:lnSpc>
                <a:spcPct val="120000"/>
              </a:lnSpc>
            </a:pPr>
            <a:r>
              <a:rPr lang="it-IT" sz="2400" i="1" dirty="0">
                <a:solidFill>
                  <a:srgbClr val="000090"/>
                </a:solidFill>
                <a:latin typeface="Arial"/>
                <a:cs typeface="Arial"/>
              </a:rPr>
              <a:t>Once </a:t>
            </a:r>
            <a:r>
              <a:rPr lang="it-IT" sz="2400" i="1" dirty="0" err="1">
                <a:solidFill>
                  <a:srgbClr val="000090"/>
                </a:solidFill>
                <a:latin typeface="Arial"/>
                <a:cs typeface="Arial"/>
              </a:rPr>
              <a:t>formed</a:t>
            </a:r>
            <a:r>
              <a:rPr lang="it-IT" sz="2400" i="1" dirty="0">
                <a:solidFill>
                  <a:srgbClr val="000090"/>
                </a:solidFill>
                <a:latin typeface="Arial"/>
                <a:cs typeface="Arial"/>
              </a:rPr>
              <a:t>, </a:t>
            </a:r>
            <a:r>
              <a:rPr lang="it-IT" sz="2400" i="1" dirty="0" err="1">
                <a:solidFill>
                  <a:srgbClr val="000090"/>
                </a:solidFill>
                <a:latin typeface="Arial"/>
                <a:cs typeface="Arial"/>
              </a:rPr>
              <a:t>it</a:t>
            </a:r>
            <a:r>
              <a:rPr lang="it-IT" sz="2400" i="1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it-IT" sz="2400" i="1" dirty="0" err="1">
                <a:solidFill>
                  <a:srgbClr val="000090"/>
                </a:solidFill>
                <a:latin typeface="Arial"/>
                <a:cs typeface="Arial"/>
              </a:rPr>
              <a:t>is</a:t>
            </a:r>
            <a:r>
              <a:rPr lang="it-IT" sz="2400" i="1" dirty="0">
                <a:solidFill>
                  <a:srgbClr val="000090"/>
                </a:solidFill>
                <a:latin typeface="Arial"/>
                <a:cs typeface="Arial"/>
              </a:rPr>
              <a:t> a </a:t>
            </a:r>
            <a:r>
              <a:rPr lang="it-IT" sz="2400" i="1" dirty="0" err="1">
                <a:solidFill>
                  <a:srgbClr val="000090"/>
                </a:solidFill>
                <a:latin typeface="Arial"/>
                <a:cs typeface="Arial"/>
              </a:rPr>
              <a:t>brittle</a:t>
            </a:r>
            <a:r>
              <a:rPr lang="it-IT" sz="2400" i="1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it-IT" sz="2400" i="1" dirty="0" err="1">
                <a:solidFill>
                  <a:srgbClr val="000090"/>
                </a:solidFill>
                <a:latin typeface="Arial"/>
                <a:cs typeface="Arial"/>
              </a:rPr>
              <a:t>material</a:t>
            </a:r>
            <a:r>
              <a:rPr lang="it-IT" sz="2400" i="1" dirty="0">
                <a:solidFill>
                  <a:srgbClr val="000090"/>
                </a:solidFill>
                <a:latin typeface="Arial"/>
                <a:cs typeface="Arial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410549019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3414" y="288414"/>
            <a:ext cx="8229600" cy="430887"/>
          </a:xfrm>
        </p:spPr>
        <p:txBody>
          <a:bodyPr/>
          <a:lstStyle/>
          <a:p>
            <a:r>
              <a:rPr lang="it-IT" sz="2800" dirty="0" err="1"/>
              <a:t>Outline</a:t>
            </a:r>
            <a:endParaRPr lang="it-IT" sz="2800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4"/>
          </p:nvPr>
        </p:nvSpPr>
        <p:spPr>
          <a:xfrm>
            <a:off x="6553200" y="6222140"/>
            <a:ext cx="2133600" cy="365125"/>
          </a:xfrm>
        </p:spPr>
        <p:txBody>
          <a:bodyPr/>
          <a:lstStyle/>
          <a:p>
            <a:fld id="{02C7C199-0D0D-7840-A88D-785280B31CF7}" type="slidenum">
              <a:rPr lang="it-IT" smtClean="0"/>
              <a:t>37</a:t>
            </a:fld>
            <a:endParaRPr lang="it-IT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14"/>
          </p:nvPr>
        </p:nvSpPr>
        <p:spPr>
          <a:xfrm>
            <a:off x="647875" y="1227419"/>
            <a:ext cx="7870894" cy="4271169"/>
          </a:xfrm>
        </p:spPr>
        <p:txBody>
          <a:bodyPr/>
          <a:lstStyle/>
          <a:p>
            <a:pPr marL="342900" indent="-342900">
              <a:lnSpc>
                <a:spcPct val="150000"/>
              </a:lnSpc>
              <a:buFont typeface="Wingdings" charset="2"/>
              <a:buChar char="ü"/>
            </a:pPr>
            <a:r>
              <a:rPr lang="it-IT" sz="2400" dirty="0" err="1">
                <a:solidFill>
                  <a:schemeClr val="bg1">
                    <a:lumMod val="65000"/>
                  </a:schemeClr>
                </a:solidFill>
              </a:rPr>
              <a:t>Magnetic</a:t>
            </a:r>
            <a:r>
              <a:rPr lang="it-IT" sz="24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it-IT" sz="2400" dirty="0" err="1">
                <a:solidFill>
                  <a:schemeClr val="bg1">
                    <a:lumMod val="65000"/>
                  </a:schemeClr>
                </a:solidFill>
              </a:rPr>
              <a:t>confinement</a:t>
            </a:r>
            <a:r>
              <a:rPr lang="it-IT" sz="2400" dirty="0">
                <a:solidFill>
                  <a:schemeClr val="bg1">
                    <a:lumMod val="65000"/>
                  </a:schemeClr>
                </a:solidFill>
              </a:rPr>
              <a:t> fusion: the </a:t>
            </a:r>
            <a:r>
              <a:rPr lang="it-IT" sz="2400" dirty="0" err="1">
                <a:solidFill>
                  <a:schemeClr val="bg1">
                    <a:lumMod val="65000"/>
                  </a:schemeClr>
                </a:solidFill>
              </a:rPr>
              <a:t>tokamak</a:t>
            </a:r>
            <a:r>
              <a:rPr lang="it-IT" sz="24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it-IT" sz="2400" dirty="0" err="1">
                <a:solidFill>
                  <a:schemeClr val="bg1">
                    <a:lumMod val="65000"/>
                  </a:schemeClr>
                </a:solidFill>
              </a:rPr>
              <a:t>concept</a:t>
            </a:r>
            <a:endParaRPr lang="it-IT" sz="2400" dirty="0">
              <a:solidFill>
                <a:schemeClr val="bg1">
                  <a:lumMod val="65000"/>
                </a:schemeClr>
              </a:solidFill>
            </a:endParaRPr>
          </a:p>
          <a:p>
            <a:pPr marL="342900" indent="-342900">
              <a:lnSpc>
                <a:spcPct val="150000"/>
              </a:lnSpc>
              <a:buFont typeface="Wingdings" charset="2"/>
              <a:buChar char="ü"/>
            </a:pPr>
            <a:r>
              <a:rPr lang="it-IT" sz="2400" dirty="0" err="1">
                <a:solidFill>
                  <a:schemeClr val="bg1">
                    <a:lumMod val="65000"/>
                  </a:schemeClr>
                </a:solidFill>
              </a:rPr>
              <a:t>Magnet</a:t>
            </a:r>
            <a:r>
              <a:rPr lang="it-IT" sz="24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it-IT" sz="2400" dirty="0" err="1">
                <a:solidFill>
                  <a:schemeClr val="bg1">
                    <a:lumMod val="65000"/>
                  </a:schemeClr>
                </a:solidFill>
              </a:rPr>
              <a:t>system</a:t>
            </a:r>
            <a:r>
              <a:rPr lang="it-IT" sz="2400" dirty="0">
                <a:solidFill>
                  <a:schemeClr val="bg1">
                    <a:lumMod val="65000"/>
                  </a:schemeClr>
                </a:solidFill>
              </a:rPr>
              <a:t> of a </a:t>
            </a:r>
            <a:r>
              <a:rPr lang="it-IT" sz="2400" dirty="0" err="1">
                <a:solidFill>
                  <a:schemeClr val="bg1">
                    <a:lumMod val="65000"/>
                  </a:schemeClr>
                </a:solidFill>
              </a:rPr>
              <a:t>tokamak</a:t>
            </a:r>
            <a:r>
              <a:rPr lang="it-IT" sz="24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it-IT" sz="2400" dirty="0" err="1">
                <a:solidFill>
                  <a:schemeClr val="bg1">
                    <a:lumMod val="65000"/>
                  </a:schemeClr>
                </a:solidFill>
              </a:rPr>
              <a:t>reactor</a:t>
            </a:r>
            <a:endParaRPr lang="it-IT" sz="2400" dirty="0">
              <a:solidFill>
                <a:schemeClr val="bg1">
                  <a:lumMod val="65000"/>
                </a:schemeClr>
              </a:solidFill>
            </a:endParaRPr>
          </a:p>
          <a:p>
            <a:pPr marL="342900" indent="-342900">
              <a:lnSpc>
                <a:spcPct val="150000"/>
              </a:lnSpc>
              <a:buFont typeface="Wingdings" charset="2"/>
              <a:buChar char="ü"/>
            </a:pPr>
            <a:r>
              <a:rPr lang="it-IT" sz="2400" dirty="0"/>
              <a:t>Cable-in-</a:t>
            </a:r>
            <a:r>
              <a:rPr lang="it-IT" sz="2400" dirty="0" err="1"/>
              <a:t>Conduit</a:t>
            </a:r>
            <a:r>
              <a:rPr lang="it-IT" sz="2400" dirty="0"/>
              <a:t> </a:t>
            </a:r>
            <a:r>
              <a:rPr lang="it-IT" sz="2400" dirty="0" err="1"/>
              <a:t>conductors</a:t>
            </a:r>
            <a:r>
              <a:rPr lang="it-IT" sz="2400" dirty="0"/>
              <a:t> (</a:t>
            </a:r>
            <a:r>
              <a:rPr lang="it-IT" sz="2400" dirty="0" err="1"/>
              <a:t>CICCs</a:t>
            </a:r>
            <a:r>
              <a:rPr lang="it-IT" sz="2400" dirty="0"/>
              <a:t>)</a:t>
            </a:r>
          </a:p>
          <a:p>
            <a:pPr marL="342900" indent="-342900">
              <a:lnSpc>
                <a:spcPct val="150000"/>
              </a:lnSpc>
              <a:buFont typeface="Wingdings" charset="2"/>
              <a:buChar char="ü"/>
            </a:pPr>
            <a:r>
              <a:rPr lang="it-IT" sz="2400" dirty="0">
                <a:solidFill>
                  <a:schemeClr val="bg1">
                    <a:lumMod val="65000"/>
                  </a:schemeClr>
                </a:solidFill>
              </a:rPr>
              <a:t>ITER </a:t>
            </a:r>
            <a:r>
              <a:rPr lang="it-IT" sz="2400" dirty="0" err="1">
                <a:solidFill>
                  <a:schemeClr val="bg1">
                    <a:lumMod val="65000"/>
                  </a:schemeClr>
                </a:solidFill>
              </a:rPr>
              <a:t>CICCs</a:t>
            </a:r>
            <a:r>
              <a:rPr lang="it-IT" sz="2400" dirty="0">
                <a:solidFill>
                  <a:schemeClr val="bg1">
                    <a:lumMod val="65000"/>
                  </a:schemeClr>
                </a:solidFill>
              </a:rPr>
              <a:t> and </a:t>
            </a:r>
            <a:r>
              <a:rPr lang="it-IT" sz="2400" dirty="0" err="1">
                <a:solidFill>
                  <a:schemeClr val="bg1">
                    <a:lumMod val="65000"/>
                  </a:schemeClr>
                </a:solidFill>
              </a:rPr>
              <a:t>optimization</a:t>
            </a:r>
            <a:r>
              <a:rPr lang="it-IT" sz="24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it-IT" sz="2400" dirty="0" err="1">
                <a:solidFill>
                  <a:schemeClr val="bg1">
                    <a:lumMod val="65000"/>
                  </a:schemeClr>
                </a:solidFill>
              </a:rPr>
              <a:t>margins</a:t>
            </a:r>
            <a:endParaRPr lang="it-IT" sz="2400" dirty="0">
              <a:solidFill>
                <a:schemeClr val="bg1">
                  <a:lumMod val="65000"/>
                </a:schemeClr>
              </a:solidFill>
            </a:endParaRPr>
          </a:p>
          <a:p>
            <a:pPr marL="342900" indent="-342900">
              <a:lnSpc>
                <a:spcPct val="150000"/>
              </a:lnSpc>
              <a:buFont typeface="Wingdings" charset="2"/>
              <a:buChar char="ü"/>
            </a:pPr>
            <a:r>
              <a:rPr lang="it-IT" sz="2400" dirty="0">
                <a:solidFill>
                  <a:schemeClr val="bg1">
                    <a:lumMod val="65000"/>
                  </a:schemeClr>
                </a:solidFill>
              </a:rPr>
              <a:t>Key </a:t>
            </a:r>
            <a:r>
              <a:rPr lang="it-IT" sz="2400" dirty="0" err="1">
                <a:solidFill>
                  <a:schemeClr val="bg1">
                    <a:lumMod val="65000"/>
                  </a:schemeClr>
                </a:solidFill>
              </a:rPr>
              <a:t>components</a:t>
            </a:r>
            <a:r>
              <a:rPr lang="it-IT" sz="2400" dirty="0">
                <a:solidFill>
                  <a:schemeClr val="bg1">
                    <a:lumMod val="65000"/>
                  </a:schemeClr>
                </a:solidFill>
              </a:rPr>
              <a:t> of fusion coils: the </a:t>
            </a:r>
            <a:r>
              <a:rPr lang="it-IT" sz="2400" dirty="0" err="1">
                <a:solidFill>
                  <a:schemeClr val="bg1">
                    <a:lumMod val="65000"/>
                  </a:schemeClr>
                </a:solidFill>
              </a:rPr>
              <a:t>example</a:t>
            </a:r>
            <a:r>
              <a:rPr lang="it-IT" sz="2400" dirty="0">
                <a:solidFill>
                  <a:schemeClr val="bg1">
                    <a:lumMod val="65000"/>
                  </a:schemeClr>
                </a:solidFill>
              </a:rPr>
              <a:t> of the </a:t>
            </a:r>
            <a:r>
              <a:rPr lang="it-IT" sz="2400" dirty="0" err="1">
                <a:solidFill>
                  <a:schemeClr val="bg1">
                    <a:lumMod val="65000"/>
                  </a:schemeClr>
                </a:solidFill>
              </a:rPr>
              <a:t>Italian</a:t>
            </a:r>
            <a:r>
              <a:rPr lang="it-IT" sz="2400" dirty="0">
                <a:solidFill>
                  <a:schemeClr val="bg1">
                    <a:lumMod val="65000"/>
                  </a:schemeClr>
                </a:solidFill>
              </a:rPr>
              <a:t> DTT Project.</a:t>
            </a:r>
          </a:p>
          <a:p>
            <a:pPr marL="342900" indent="-342900">
              <a:lnSpc>
                <a:spcPct val="150000"/>
              </a:lnSpc>
              <a:buFont typeface="Wingdings" charset="2"/>
              <a:buChar char="ü"/>
            </a:pPr>
            <a:r>
              <a:rPr lang="it-IT" sz="2400" dirty="0" err="1">
                <a:solidFill>
                  <a:schemeClr val="bg1">
                    <a:lumMod val="65000"/>
                  </a:schemeClr>
                </a:solidFill>
              </a:rPr>
              <a:t>Summary</a:t>
            </a:r>
            <a:r>
              <a:rPr lang="it-IT" sz="2400" dirty="0">
                <a:solidFill>
                  <a:schemeClr val="bg1">
                    <a:lumMod val="65000"/>
                  </a:schemeClr>
                </a:solidFill>
              </a:rPr>
              <a:t> and </a:t>
            </a:r>
            <a:r>
              <a:rPr lang="it-IT" sz="2400" dirty="0" err="1">
                <a:solidFill>
                  <a:schemeClr val="bg1">
                    <a:lumMod val="65000"/>
                  </a:schemeClr>
                </a:solidFill>
              </a:rPr>
              <a:t>concluding</a:t>
            </a:r>
            <a:r>
              <a:rPr lang="it-IT" sz="24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it-IT" sz="2400" dirty="0" err="1">
                <a:solidFill>
                  <a:schemeClr val="bg1">
                    <a:lumMod val="65000"/>
                  </a:schemeClr>
                </a:solidFill>
              </a:rPr>
              <a:t>remarks</a:t>
            </a:r>
            <a:endParaRPr lang="it-IT" sz="2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461653" y="6237140"/>
            <a:ext cx="6481619" cy="365125"/>
          </a:xfrm>
        </p:spPr>
        <p:txBody>
          <a:bodyPr/>
          <a:lstStyle/>
          <a:p>
            <a:r>
              <a:rPr lang="en-US" dirty="0"/>
              <a:t>L. Muzzi </a:t>
            </a:r>
            <a:r>
              <a:rPr lang="mr-IN" dirty="0"/>
              <a:t>–</a:t>
            </a:r>
            <a:r>
              <a:rPr lang="en-US" dirty="0"/>
              <a:t> </a:t>
            </a:r>
            <a:r>
              <a:rPr lang="en-US" dirty="0" err="1"/>
              <a:t>EASISchool</a:t>
            </a:r>
            <a:r>
              <a:rPr lang="en-US" dirty="0"/>
              <a:t> 3 - 6 October 2020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29653924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3414" y="288414"/>
            <a:ext cx="8229600" cy="430887"/>
          </a:xfrm>
        </p:spPr>
        <p:txBody>
          <a:bodyPr/>
          <a:lstStyle/>
          <a:p>
            <a:pPr eaLnBrk="0" hangingPunct="0"/>
            <a:r>
              <a:rPr lang="en-US" sz="2800" dirty="0"/>
              <a:t>Heat Loads in fusion coils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6553200" y="6222140"/>
            <a:ext cx="2133600" cy="365125"/>
          </a:xfrm>
        </p:spPr>
        <p:txBody>
          <a:bodyPr/>
          <a:lstStyle/>
          <a:p>
            <a:fld id="{02C7C199-0D0D-7840-A88D-785280B31CF7}" type="slidenum">
              <a:rPr lang="it-IT" smtClean="0"/>
              <a:t>38</a:t>
            </a:fld>
            <a:endParaRPr lang="it-IT" dirty="0"/>
          </a:p>
        </p:txBody>
      </p:sp>
      <p:sp>
        <p:nvSpPr>
          <p:cNvPr id="6" name="Rettangolo 7"/>
          <p:cNvSpPr>
            <a:spLocks noChangeArrowheads="1"/>
          </p:cNvSpPr>
          <p:nvPr/>
        </p:nvSpPr>
        <p:spPr bwMode="auto">
          <a:xfrm>
            <a:off x="1280131" y="994878"/>
            <a:ext cx="194972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000" i="1" dirty="0">
                <a:solidFill>
                  <a:srgbClr val="404040"/>
                </a:solidFill>
                <a:latin typeface="Calibri"/>
                <a:cs typeface="Calibri"/>
              </a:rPr>
              <a:t>Source of losses:</a:t>
            </a:r>
            <a:endParaRPr lang="it-IT" sz="2000" i="1" dirty="0">
              <a:latin typeface="Calibri"/>
              <a:cs typeface="Calibri"/>
            </a:endParaRPr>
          </a:p>
        </p:txBody>
      </p:sp>
      <p:sp>
        <p:nvSpPr>
          <p:cNvPr id="7" name="CasellaDiTesto 13"/>
          <p:cNvSpPr txBox="1"/>
          <p:nvPr/>
        </p:nvSpPr>
        <p:spPr>
          <a:xfrm>
            <a:off x="322958" y="1340768"/>
            <a:ext cx="396101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bg1"/>
                </a:solidFill>
                <a:latin typeface="Calibri" charset="0"/>
                <a:ea typeface="ＭＳ Ｐゴシック" charset="0"/>
                <a:cs typeface="MS Gothic" charset="0"/>
              </a:defRPr>
            </a:lvl1pPr>
            <a:lvl2pPr marL="37931725" indent="-37474525" eaLnBrk="0" hangingPunct="0"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2pPr>
            <a:lvl3pPr eaLnBrk="0" hangingPunct="0"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3pPr>
            <a:lvl4pPr eaLnBrk="0" hangingPunct="0"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4pPr>
            <a:lvl5pPr eaLnBrk="0" hangingPunct="0"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sz="2000" i="1" dirty="0">
                <a:solidFill>
                  <a:srgbClr val="7030A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/>
                <a:cs typeface="Calibri"/>
              </a:rPr>
              <a:t> Hysteresis</a:t>
            </a:r>
          </a:p>
          <a:p>
            <a:pPr eaLnBrk="1" hangingPunct="1">
              <a:buFont typeface="Arial" charset="0"/>
              <a:buChar char="•"/>
            </a:pPr>
            <a:r>
              <a:rPr lang="en-US" sz="2000" i="1" dirty="0">
                <a:solidFill>
                  <a:srgbClr val="7030A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/>
                <a:cs typeface="Calibri"/>
              </a:rPr>
              <a:t> AC</a:t>
            </a:r>
          </a:p>
          <a:p>
            <a:pPr eaLnBrk="1" hangingPunct="1">
              <a:buFont typeface="Arial" charset="0"/>
              <a:buChar char="•"/>
            </a:pPr>
            <a:r>
              <a:rPr lang="en-US" sz="2000" i="1" dirty="0">
                <a:solidFill>
                  <a:srgbClr val="7030A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/>
                <a:cs typeface="Calibri"/>
              </a:rPr>
              <a:t> Coupling</a:t>
            </a:r>
          </a:p>
          <a:p>
            <a:pPr eaLnBrk="1" hangingPunct="1">
              <a:buFont typeface="Arial" charset="0"/>
              <a:buChar char="•"/>
            </a:pPr>
            <a:r>
              <a:rPr lang="en-US" sz="2000" i="1" dirty="0">
                <a:solidFill>
                  <a:srgbClr val="7030A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/>
                <a:cs typeface="Calibri"/>
              </a:rPr>
              <a:t> Eddy-</a:t>
            </a:r>
          </a:p>
          <a:p>
            <a:pPr eaLnBrk="1" hangingPunct="1">
              <a:buFont typeface="Arial" charset="0"/>
              <a:buChar char="•"/>
            </a:pPr>
            <a:r>
              <a:rPr lang="en-US" sz="2000" i="1" dirty="0">
                <a:solidFill>
                  <a:srgbClr val="7030A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/>
                <a:cs typeface="Calibri"/>
              </a:rPr>
              <a:t> Neutrons</a:t>
            </a:r>
          </a:p>
          <a:p>
            <a:pPr eaLnBrk="1" hangingPunct="1">
              <a:buFont typeface="Arial" charset="0"/>
              <a:buChar char="•"/>
            </a:pPr>
            <a:r>
              <a:rPr lang="en-US" sz="2000" i="1" dirty="0">
                <a:solidFill>
                  <a:srgbClr val="7030A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/>
                <a:cs typeface="Calibri"/>
              </a:rPr>
              <a:t> Thermal radiation &amp; Conduction</a:t>
            </a:r>
          </a:p>
        </p:txBody>
      </p:sp>
      <p:sp>
        <p:nvSpPr>
          <p:cNvPr id="8" name="CasellaDiTesto 16"/>
          <p:cNvSpPr txBox="1"/>
          <p:nvPr/>
        </p:nvSpPr>
        <p:spPr>
          <a:xfrm>
            <a:off x="1691680" y="3429000"/>
            <a:ext cx="561662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marL="24161750" indent="-24161750" eaLnBrk="0" hangingPunct="0">
              <a:defRPr sz="2400">
                <a:solidFill>
                  <a:schemeClr val="bg1"/>
                </a:solidFill>
                <a:latin typeface="Calibri" charset="0"/>
                <a:ea typeface="ＭＳ Ｐゴシック" charset="0"/>
                <a:cs typeface="MS Gothic" charset="0"/>
              </a:defRPr>
            </a:lvl1pPr>
            <a:lvl2pPr eaLnBrk="0" hangingPunct="0"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2pPr>
            <a:lvl3pPr eaLnBrk="0" hangingPunct="0"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3pPr>
            <a:lvl4pPr eaLnBrk="0" hangingPunct="0"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4pPr>
            <a:lvl5pPr eaLnBrk="0" hangingPunct="0"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9pPr>
          </a:lstStyle>
          <a:p>
            <a:pPr marL="0" lvl="1" indent="0" algn="ctr" eaLnBrk="1" hangingPunct="1">
              <a:buSzPct val="110000"/>
            </a:pPr>
            <a:r>
              <a:rPr lang="en-US" sz="2000" dirty="0">
                <a:solidFill>
                  <a:srgbClr val="8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/>
                <a:ea typeface="ＭＳ Ｐゴシック" charset="0"/>
                <a:cs typeface="Calibri"/>
              </a:rPr>
              <a:t>ITER design experience:</a:t>
            </a:r>
            <a:endParaRPr lang="en-US" sz="2000" dirty="0">
              <a:solidFill>
                <a:srgbClr val="800000"/>
              </a:solidFill>
              <a:latin typeface="Calibri"/>
              <a:ea typeface="ＭＳ Ｐゴシック" charset="0"/>
              <a:cs typeface="Calibri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933056"/>
            <a:ext cx="3816424" cy="2091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3933056"/>
            <a:ext cx="3834705" cy="1975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461653" y="6237140"/>
            <a:ext cx="6481619" cy="365125"/>
          </a:xfrm>
        </p:spPr>
        <p:txBody>
          <a:bodyPr/>
          <a:lstStyle/>
          <a:p>
            <a:r>
              <a:rPr lang="en-US" dirty="0"/>
              <a:t>L. Muzzi </a:t>
            </a:r>
            <a:r>
              <a:rPr lang="mr-IN" dirty="0"/>
              <a:t>–</a:t>
            </a:r>
            <a:r>
              <a:rPr lang="en-US" dirty="0"/>
              <a:t> </a:t>
            </a:r>
            <a:r>
              <a:rPr lang="en-US" dirty="0" err="1"/>
              <a:t>EASISchool</a:t>
            </a:r>
            <a:r>
              <a:rPr lang="en-US" dirty="0"/>
              <a:t> 3 - 6 October 2020</a:t>
            </a:r>
            <a:endParaRPr lang="it-IT" dirty="0"/>
          </a:p>
        </p:txBody>
      </p:sp>
      <p:sp>
        <p:nvSpPr>
          <p:cNvPr id="18" name="Segnaposto contenuto 2"/>
          <p:cNvSpPr txBox="1">
            <a:spLocks/>
          </p:cNvSpPr>
          <p:nvPr/>
        </p:nvSpPr>
        <p:spPr>
          <a:xfrm>
            <a:off x="7047889" y="5782822"/>
            <a:ext cx="1972003" cy="4838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800000"/>
            </a:solidFill>
          </a:ln>
        </p:spPr>
        <p:txBody>
          <a:bodyPr/>
          <a:lstStyle>
            <a:lvl1pPr marL="342900" indent="-342900" algn="l" defTabSz="449263" rtl="0" eaLnBrk="0" fontAlgn="base" hangingPunct="0"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•"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–"/>
              <a:defRPr sz="2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•"/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–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»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49263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49263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49263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49263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400" i="1" dirty="0">
                <a:solidFill>
                  <a:schemeClr val="tx1"/>
                </a:solidFill>
                <a:latin typeface="Arial (Body)"/>
                <a:cs typeface="Arial (Body)"/>
              </a:rPr>
              <a:t>R. </a:t>
            </a:r>
            <a:r>
              <a:rPr lang="en-US" sz="1400" i="1" dirty="0" err="1">
                <a:solidFill>
                  <a:schemeClr val="tx1"/>
                </a:solidFill>
                <a:latin typeface="Arial (Body)"/>
                <a:cs typeface="Arial (Body)"/>
              </a:rPr>
              <a:t>Vallcorba_MATEFU</a:t>
            </a:r>
            <a:r>
              <a:rPr lang="en-US" sz="1400" i="1" dirty="0">
                <a:solidFill>
                  <a:schemeClr val="tx1"/>
                </a:solidFill>
                <a:latin typeface="Arial (Body)"/>
                <a:cs typeface="Arial (Body)"/>
              </a:rPr>
              <a:t> School 2009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3053347" y="4258790"/>
            <a:ext cx="1064822" cy="333520"/>
          </a:xfrm>
          <a:prstGeom prst="roundRect">
            <a:avLst/>
          </a:prstGeom>
          <a:noFill/>
          <a:ln w="19050" cmpd="sng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>
            <a:off x="7760105" y="4104848"/>
            <a:ext cx="882909" cy="346353"/>
          </a:xfrm>
          <a:prstGeom prst="roundRect">
            <a:avLst/>
          </a:prstGeom>
          <a:noFill/>
          <a:ln w="19050" cmpd="sng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000989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3414" y="288414"/>
            <a:ext cx="8229600" cy="430887"/>
          </a:xfrm>
        </p:spPr>
        <p:txBody>
          <a:bodyPr/>
          <a:lstStyle/>
          <a:p>
            <a:pPr eaLnBrk="0" hangingPunct="0"/>
            <a:r>
              <a:rPr lang="en-US" sz="2800" dirty="0"/>
              <a:t>Heat Loads in fusion coils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6553200" y="6222140"/>
            <a:ext cx="2133600" cy="365125"/>
          </a:xfrm>
        </p:spPr>
        <p:txBody>
          <a:bodyPr/>
          <a:lstStyle/>
          <a:p>
            <a:fld id="{02C7C199-0D0D-7840-A88D-785280B31CF7}" type="slidenum">
              <a:rPr lang="it-IT" smtClean="0"/>
              <a:t>39</a:t>
            </a:fld>
            <a:endParaRPr lang="it-IT" dirty="0"/>
          </a:p>
        </p:txBody>
      </p:sp>
      <p:sp>
        <p:nvSpPr>
          <p:cNvPr id="6" name="Rettangolo 7"/>
          <p:cNvSpPr>
            <a:spLocks noChangeArrowheads="1"/>
          </p:cNvSpPr>
          <p:nvPr/>
        </p:nvSpPr>
        <p:spPr bwMode="auto">
          <a:xfrm>
            <a:off x="1280131" y="994878"/>
            <a:ext cx="194972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000" i="1" dirty="0">
                <a:solidFill>
                  <a:srgbClr val="404040"/>
                </a:solidFill>
                <a:latin typeface="Calibri"/>
                <a:cs typeface="Calibri"/>
              </a:rPr>
              <a:t>Source of losses:</a:t>
            </a:r>
            <a:endParaRPr lang="it-IT" sz="2000" i="1" dirty="0">
              <a:latin typeface="Calibri"/>
              <a:cs typeface="Calibri"/>
            </a:endParaRPr>
          </a:p>
        </p:txBody>
      </p:sp>
      <p:sp>
        <p:nvSpPr>
          <p:cNvPr id="7" name="CasellaDiTesto 13"/>
          <p:cNvSpPr txBox="1"/>
          <p:nvPr/>
        </p:nvSpPr>
        <p:spPr>
          <a:xfrm>
            <a:off x="322958" y="1340768"/>
            <a:ext cx="396101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bg1"/>
                </a:solidFill>
                <a:latin typeface="Calibri" charset="0"/>
                <a:ea typeface="ＭＳ Ｐゴシック" charset="0"/>
                <a:cs typeface="MS Gothic" charset="0"/>
              </a:defRPr>
            </a:lvl1pPr>
            <a:lvl2pPr marL="37931725" indent="-37474525" eaLnBrk="0" hangingPunct="0"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2pPr>
            <a:lvl3pPr eaLnBrk="0" hangingPunct="0"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3pPr>
            <a:lvl4pPr eaLnBrk="0" hangingPunct="0"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4pPr>
            <a:lvl5pPr eaLnBrk="0" hangingPunct="0"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sz="2000" i="1" dirty="0">
                <a:solidFill>
                  <a:srgbClr val="7030A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/>
                <a:cs typeface="Calibri"/>
              </a:rPr>
              <a:t> Hysteresis</a:t>
            </a:r>
          </a:p>
          <a:p>
            <a:pPr eaLnBrk="1" hangingPunct="1">
              <a:buFont typeface="Arial" charset="0"/>
              <a:buChar char="•"/>
            </a:pPr>
            <a:r>
              <a:rPr lang="en-US" sz="2000" i="1" dirty="0">
                <a:solidFill>
                  <a:srgbClr val="7030A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/>
                <a:cs typeface="Calibri"/>
              </a:rPr>
              <a:t> AC</a:t>
            </a:r>
          </a:p>
          <a:p>
            <a:pPr eaLnBrk="1" hangingPunct="1">
              <a:buFont typeface="Arial" charset="0"/>
              <a:buChar char="•"/>
            </a:pPr>
            <a:r>
              <a:rPr lang="en-US" sz="2000" i="1" dirty="0">
                <a:solidFill>
                  <a:srgbClr val="7030A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/>
                <a:cs typeface="Calibri"/>
              </a:rPr>
              <a:t> Coupling</a:t>
            </a:r>
          </a:p>
          <a:p>
            <a:pPr eaLnBrk="1" hangingPunct="1">
              <a:buFont typeface="Arial" charset="0"/>
              <a:buChar char="•"/>
            </a:pPr>
            <a:r>
              <a:rPr lang="en-US" sz="2000" i="1" dirty="0">
                <a:solidFill>
                  <a:srgbClr val="7030A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/>
                <a:cs typeface="Calibri"/>
              </a:rPr>
              <a:t> Eddy-</a:t>
            </a:r>
          </a:p>
          <a:p>
            <a:pPr eaLnBrk="1" hangingPunct="1">
              <a:buFont typeface="Arial" charset="0"/>
              <a:buChar char="•"/>
            </a:pPr>
            <a:r>
              <a:rPr lang="en-US" sz="2000" i="1" dirty="0">
                <a:solidFill>
                  <a:srgbClr val="7030A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/>
                <a:cs typeface="Calibri"/>
              </a:rPr>
              <a:t> Neutrons</a:t>
            </a:r>
          </a:p>
          <a:p>
            <a:pPr eaLnBrk="1" hangingPunct="1">
              <a:buFont typeface="Arial" charset="0"/>
              <a:buChar char="•"/>
            </a:pPr>
            <a:r>
              <a:rPr lang="en-US" sz="2000" i="1" dirty="0">
                <a:solidFill>
                  <a:srgbClr val="7030A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/>
                <a:cs typeface="Calibri"/>
              </a:rPr>
              <a:t> Thermal radiation &amp; Conduction</a:t>
            </a: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3933056"/>
            <a:ext cx="3834705" cy="1975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Parentesi graffa chiusa 12"/>
          <p:cNvSpPr>
            <a:spLocks/>
          </p:cNvSpPr>
          <p:nvPr/>
        </p:nvSpPr>
        <p:spPr bwMode="auto">
          <a:xfrm>
            <a:off x="1691680" y="1412776"/>
            <a:ext cx="792609" cy="1152128"/>
          </a:xfrm>
          <a:prstGeom prst="rightBrace">
            <a:avLst>
              <a:gd name="adj1" fmla="val 10548"/>
              <a:gd name="adj2" fmla="val 50000"/>
            </a:avLst>
          </a:prstGeom>
          <a:noFill/>
          <a:ln w="19050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charset="0"/>
              <a:buNone/>
            </a:pPr>
            <a:endParaRPr lang="it-IT" dirty="0"/>
          </a:p>
        </p:txBody>
      </p:sp>
      <p:sp>
        <p:nvSpPr>
          <p:cNvPr id="12" name="CasellaDiTesto 14"/>
          <p:cNvSpPr txBox="1">
            <a:spLocks noChangeArrowheads="1"/>
          </p:cNvSpPr>
          <p:nvPr/>
        </p:nvSpPr>
        <p:spPr bwMode="auto">
          <a:xfrm>
            <a:off x="2627784" y="1700808"/>
            <a:ext cx="23050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bg1"/>
                </a:solidFill>
                <a:latin typeface="Calibri" charset="0"/>
                <a:ea typeface="ＭＳ Ｐゴシック" charset="0"/>
                <a:cs typeface="MS Gothic" charset="0"/>
              </a:defRPr>
            </a:lvl1pPr>
            <a:lvl2pPr marL="37931725" indent="-37474525" eaLnBrk="0" hangingPunct="0"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2pPr>
            <a:lvl3pPr eaLnBrk="0" hangingPunct="0"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3pPr>
            <a:lvl4pPr eaLnBrk="0" hangingPunct="0"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4pPr>
            <a:lvl5pPr eaLnBrk="0" hangingPunct="0"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9pPr>
          </a:lstStyle>
          <a:p>
            <a:pPr eaLnBrk="1" hangingPunct="1"/>
            <a:r>
              <a:rPr lang="it-IT" sz="1800" i="1" dirty="0">
                <a:solidFill>
                  <a:srgbClr val="C00000"/>
                </a:solidFill>
              </a:rPr>
              <a:t>Due to </a:t>
            </a:r>
            <a:r>
              <a:rPr lang="it-IT" sz="1800" i="1" dirty="0" err="1">
                <a:solidFill>
                  <a:srgbClr val="C00000"/>
                </a:solidFill>
              </a:rPr>
              <a:t>varying</a:t>
            </a:r>
            <a:r>
              <a:rPr lang="it-IT" sz="1800" i="1" dirty="0">
                <a:solidFill>
                  <a:srgbClr val="C00000"/>
                </a:solidFill>
              </a:rPr>
              <a:t> </a:t>
            </a:r>
            <a:r>
              <a:rPr lang="it-IT" sz="1800" i="1" dirty="0" err="1">
                <a:solidFill>
                  <a:srgbClr val="C00000"/>
                </a:solidFill>
              </a:rPr>
              <a:t>field</a:t>
            </a:r>
            <a:r>
              <a:rPr lang="it-IT" sz="1800" i="1" dirty="0">
                <a:solidFill>
                  <a:srgbClr val="C00000"/>
                </a:solidFill>
              </a:rPr>
              <a:t> and </a:t>
            </a:r>
            <a:r>
              <a:rPr lang="it-IT" sz="1800" i="1" dirty="0" err="1">
                <a:solidFill>
                  <a:srgbClr val="C00000"/>
                </a:solidFill>
              </a:rPr>
              <a:t>currents</a:t>
            </a:r>
            <a:endParaRPr lang="it-IT" sz="1800" i="1" dirty="0">
              <a:solidFill>
                <a:srgbClr val="C00000"/>
              </a:solidFill>
            </a:endParaRPr>
          </a:p>
        </p:txBody>
      </p:sp>
      <p:sp>
        <p:nvSpPr>
          <p:cNvPr id="13" name="Freccia a destra 15"/>
          <p:cNvSpPr>
            <a:spLocks noChangeArrowheads="1"/>
          </p:cNvSpPr>
          <p:nvPr/>
        </p:nvSpPr>
        <p:spPr bwMode="auto">
          <a:xfrm>
            <a:off x="4788024" y="1916832"/>
            <a:ext cx="936625" cy="215900"/>
          </a:xfrm>
          <a:prstGeom prst="rightArrow">
            <a:avLst>
              <a:gd name="adj1" fmla="val 50000"/>
              <a:gd name="adj2" fmla="val 50050"/>
            </a:avLst>
          </a:prstGeom>
          <a:solidFill>
            <a:srgbClr val="C0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charset="0"/>
              <a:buNone/>
            </a:pPr>
            <a:endParaRPr lang="it-IT"/>
          </a:p>
        </p:txBody>
      </p:sp>
      <p:sp>
        <p:nvSpPr>
          <p:cNvPr id="14" name="CasellaDiTesto 17"/>
          <p:cNvSpPr txBox="1">
            <a:spLocks noChangeArrowheads="1"/>
          </p:cNvSpPr>
          <p:nvPr/>
        </p:nvSpPr>
        <p:spPr bwMode="auto">
          <a:xfrm>
            <a:off x="5868145" y="1829088"/>
            <a:ext cx="300231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bg1"/>
                </a:solidFill>
                <a:latin typeface="Calibri" charset="0"/>
                <a:ea typeface="ＭＳ Ｐゴシック" charset="0"/>
                <a:cs typeface="MS Gothic" charset="0"/>
              </a:defRPr>
            </a:lvl1pPr>
            <a:lvl2pPr marL="37931725" indent="-37474525" eaLnBrk="0" hangingPunct="0"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2pPr>
            <a:lvl3pPr eaLnBrk="0" hangingPunct="0"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3pPr>
            <a:lvl4pPr eaLnBrk="0" hangingPunct="0"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4pPr>
            <a:lvl5pPr eaLnBrk="0" hangingPunct="0"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9pPr>
          </a:lstStyle>
          <a:p>
            <a:pPr eaLnBrk="1" hangingPunct="1"/>
            <a:r>
              <a:rPr lang="it-IT" sz="1800" b="1" i="1" dirty="0" err="1">
                <a:solidFill>
                  <a:srgbClr val="C00000"/>
                </a:solidFill>
              </a:rPr>
              <a:t>Specific</a:t>
            </a:r>
            <a:r>
              <a:rPr lang="it-IT" sz="1800" b="1" i="1" dirty="0">
                <a:solidFill>
                  <a:srgbClr val="C00000"/>
                </a:solidFill>
              </a:rPr>
              <a:t> of CS / PF </a:t>
            </a:r>
            <a:r>
              <a:rPr lang="it-IT" sz="1800" b="1" i="1" dirty="0" err="1">
                <a:solidFill>
                  <a:srgbClr val="C00000"/>
                </a:solidFill>
              </a:rPr>
              <a:t>conductors</a:t>
            </a:r>
            <a:endParaRPr lang="it-IT" sz="1800" b="1" i="1" dirty="0">
              <a:solidFill>
                <a:srgbClr val="C00000"/>
              </a:solidFill>
            </a:endParaRPr>
          </a:p>
        </p:txBody>
      </p:sp>
      <p:sp>
        <p:nvSpPr>
          <p:cNvPr id="17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461653" y="6237140"/>
            <a:ext cx="6481619" cy="365125"/>
          </a:xfrm>
        </p:spPr>
        <p:txBody>
          <a:bodyPr/>
          <a:lstStyle/>
          <a:p>
            <a:r>
              <a:rPr lang="en-US" dirty="0"/>
              <a:t>L. Muzzi </a:t>
            </a:r>
            <a:r>
              <a:rPr lang="mr-IN" dirty="0"/>
              <a:t>–</a:t>
            </a:r>
            <a:r>
              <a:rPr lang="en-US" dirty="0"/>
              <a:t> </a:t>
            </a:r>
            <a:r>
              <a:rPr lang="en-US" dirty="0" err="1"/>
              <a:t>EASISchool</a:t>
            </a:r>
            <a:r>
              <a:rPr lang="en-US" dirty="0"/>
              <a:t> 3 - 6 October 2020</a:t>
            </a:r>
            <a:endParaRPr lang="it-IT" dirty="0"/>
          </a:p>
        </p:txBody>
      </p:sp>
      <p:sp>
        <p:nvSpPr>
          <p:cNvPr id="18" name="Segnaposto contenuto 2"/>
          <p:cNvSpPr txBox="1">
            <a:spLocks/>
          </p:cNvSpPr>
          <p:nvPr/>
        </p:nvSpPr>
        <p:spPr>
          <a:xfrm>
            <a:off x="7047889" y="5782822"/>
            <a:ext cx="1972003" cy="4838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800000"/>
            </a:solidFill>
          </a:ln>
        </p:spPr>
        <p:txBody>
          <a:bodyPr/>
          <a:lstStyle>
            <a:lvl1pPr marL="342900" indent="-342900" algn="l" defTabSz="449263" rtl="0" eaLnBrk="0" fontAlgn="base" hangingPunct="0"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•"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–"/>
              <a:defRPr sz="2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•"/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–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»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49263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49263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49263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49263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400" i="1" dirty="0">
                <a:solidFill>
                  <a:schemeClr val="tx1"/>
                </a:solidFill>
                <a:latin typeface="Arial (Body)"/>
                <a:cs typeface="Arial (Body)"/>
              </a:rPr>
              <a:t>R. </a:t>
            </a:r>
            <a:r>
              <a:rPr lang="en-US" sz="1400" i="1" dirty="0" err="1">
                <a:solidFill>
                  <a:schemeClr val="tx1"/>
                </a:solidFill>
                <a:latin typeface="Arial (Body)"/>
                <a:cs typeface="Arial (Body)"/>
              </a:rPr>
              <a:t>Vallcorba_MATEFU</a:t>
            </a:r>
            <a:r>
              <a:rPr lang="en-US" sz="1400" i="1" dirty="0">
                <a:solidFill>
                  <a:schemeClr val="tx1"/>
                </a:solidFill>
                <a:latin typeface="Arial (Body)"/>
                <a:cs typeface="Arial (Body)"/>
              </a:rPr>
              <a:t> School 2009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3053347" y="4258790"/>
            <a:ext cx="1064822" cy="333520"/>
          </a:xfrm>
          <a:prstGeom prst="roundRect">
            <a:avLst/>
          </a:prstGeom>
          <a:noFill/>
          <a:ln w="19050" cmpd="sng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>
            <a:off x="7760105" y="4104848"/>
            <a:ext cx="882909" cy="346353"/>
          </a:xfrm>
          <a:prstGeom prst="roundRect">
            <a:avLst/>
          </a:prstGeom>
          <a:noFill/>
          <a:ln w="19050" cmpd="sng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4" name="Immagine 23">
            <a:extLst>
              <a:ext uri="{FF2B5EF4-FFF2-40B4-BE49-F238E27FC236}">
                <a16:creationId xmlns:a16="http://schemas.microsoft.com/office/drawing/2014/main" id="{659FF58C-0D54-F04F-9799-5B7A18B145E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5514" y="3400436"/>
            <a:ext cx="4445312" cy="3227202"/>
          </a:xfrm>
          <a:prstGeom prst="rect">
            <a:avLst/>
          </a:prstGeom>
        </p:spPr>
      </p:pic>
      <p:grpSp>
        <p:nvGrpSpPr>
          <p:cNvPr id="15" name="Gruppo 14">
            <a:extLst>
              <a:ext uri="{FF2B5EF4-FFF2-40B4-BE49-F238E27FC236}">
                <a16:creationId xmlns:a16="http://schemas.microsoft.com/office/drawing/2014/main" id="{D2DD8087-7B5C-604E-AC80-8902D9428211}"/>
              </a:ext>
            </a:extLst>
          </p:cNvPr>
          <p:cNvGrpSpPr/>
          <p:nvPr/>
        </p:nvGrpSpPr>
        <p:grpSpPr>
          <a:xfrm>
            <a:off x="427880" y="3382323"/>
            <a:ext cx="4399807" cy="3245315"/>
            <a:chOff x="55088" y="3381320"/>
            <a:chExt cx="4399807" cy="3245315"/>
          </a:xfrm>
        </p:grpSpPr>
        <p:pic>
          <p:nvPicPr>
            <p:cNvPr id="5" name="Immagine 4">
              <a:extLst>
                <a:ext uri="{FF2B5EF4-FFF2-40B4-BE49-F238E27FC236}">
                  <a16:creationId xmlns:a16="http://schemas.microsoft.com/office/drawing/2014/main" id="{0FFF265F-C39E-F348-9D31-8AD99367B37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088" y="3432469"/>
              <a:ext cx="4399807" cy="3194166"/>
            </a:xfrm>
            <a:prstGeom prst="rect">
              <a:avLst/>
            </a:prstGeom>
          </p:spPr>
        </p:pic>
        <p:sp>
          <p:nvSpPr>
            <p:cNvPr id="3" name="CasellaDiTesto 2">
              <a:extLst>
                <a:ext uri="{FF2B5EF4-FFF2-40B4-BE49-F238E27FC236}">
                  <a16:creationId xmlns:a16="http://schemas.microsoft.com/office/drawing/2014/main" id="{91BE1D47-E119-C84B-8618-B1939F5D8969}"/>
                </a:ext>
              </a:extLst>
            </p:cNvPr>
            <p:cNvSpPr txBox="1"/>
            <p:nvPr/>
          </p:nvSpPr>
          <p:spPr>
            <a:xfrm rot="16200000">
              <a:off x="-364096" y="3800506"/>
              <a:ext cx="1023037" cy="184666"/>
            </a:xfrm>
            <a:prstGeom prst="rect">
              <a:avLst/>
            </a:prstGeom>
          </p:spPr>
          <p:txBody>
            <a:bodyPr vert="horz" wrap="none" lIns="91440" tIns="0" rIns="91440" bIns="0" rtlCol="0">
              <a:spAutoFit/>
            </a:bodyPr>
            <a:lstStyle/>
            <a:p>
              <a:r>
                <a:rPr lang="it-IT" sz="1200" dirty="0"/>
                <a:t>; </a:t>
              </a:r>
              <a:r>
                <a:rPr lang="it-IT" sz="1200" dirty="0" err="1"/>
                <a:t>I</a:t>
              </a:r>
              <a:r>
                <a:rPr lang="it-IT" sz="1200" baseline="-25000" dirty="0" err="1"/>
                <a:t>plasma</a:t>
              </a:r>
              <a:r>
                <a:rPr lang="it-IT" sz="1200" dirty="0"/>
                <a:t> (MA)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07310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magine 10">
            <a:extLst>
              <a:ext uri="{FF2B5EF4-FFF2-40B4-BE49-F238E27FC236}">
                <a16:creationId xmlns:a16="http://schemas.microsoft.com/office/drawing/2014/main" id="{C4087C91-BF85-FD45-B442-97BEAEDE834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8089" y="3454881"/>
            <a:ext cx="4218711" cy="3297318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18216" y="328186"/>
            <a:ext cx="5130501" cy="430887"/>
          </a:xfrm>
        </p:spPr>
        <p:txBody>
          <a:bodyPr/>
          <a:lstStyle/>
          <a:p>
            <a:pPr eaLnBrk="0" hangingPunct="0"/>
            <a:r>
              <a:rPr lang="en-US" sz="2800" dirty="0">
                <a:solidFill>
                  <a:schemeClr val="bg1"/>
                </a:solidFill>
              </a:rPr>
              <a:t>Nuclear fusion principles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6553200" y="6222140"/>
            <a:ext cx="2133600" cy="365125"/>
          </a:xfrm>
        </p:spPr>
        <p:txBody>
          <a:bodyPr/>
          <a:lstStyle/>
          <a:p>
            <a:fld id="{02C7C199-0D0D-7840-A88D-785280B31CF7}" type="slidenum">
              <a:rPr lang="it-IT" smtClean="0"/>
              <a:t>4</a:t>
            </a:fld>
            <a:endParaRPr lang="it-IT" dirty="0"/>
          </a:p>
        </p:txBody>
      </p:sp>
      <p:sp>
        <p:nvSpPr>
          <p:cNvPr id="18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461653" y="6237140"/>
            <a:ext cx="6481619" cy="365125"/>
          </a:xfrm>
        </p:spPr>
        <p:txBody>
          <a:bodyPr/>
          <a:lstStyle/>
          <a:p>
            <a:r>
              <a:rPr lang="en-US" dirty="0"/>
              <a:t>L. Muzzi </a:t>
            </a:r>
            <a:r>
              <a:rPr lang="mr-IN" dirty="0"/>
              <a:t>–</a:t>
            </a:r>
            <a:r>
              <a:rPr lang="en-US" dirty="0"/>
              <a:t> </a:t>
            </a:r>
            <a:r>
              <a:rPr lang="en-US" dirty="0" err="1"/>
              <a:t>EASISchool</a:t>
            </a:r>
            <a:r>
              <a:rPr lang="en-US" dirty="0"/>
              <a:t> 3 - 6 October 2020</a:t>
            </a:r>
            <a:endParaRPr lang="it-IT" dirty="0"/>
          </a:p>
        </p:txBody>
      </p:sp>
      <p:sp>
        <p:nvSpPr>
          <p:cNvPr id="19" name="CasellaDiTesto 17">
            <a:extLst>
              <a:ext uri="{FF2B5EF4-FFF2-40B4-BE49-F238E27FC236}">
                <a16:creationId xmlns:a16="http://schemas.microsoft.com/office/drawing/2014/main" id="{E8584DA9-BD7C-EA4E-B342-79491E5EBC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7174" y="1371111"/>
            <a:ext cx="4346393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spcAft>
                <a:spcPts val="1200"/>
              </a:spcAft>
              <a:buClr>
                <a:srgbClr val="FFD25D"/>
              </a:buClr>
              <a:buSzPct val="80000"/>
            </a:pPr>
            <a:r>
              <a:rPr lang="it-IT" sz="2200" dirty="0" err="1">
                <a:solidFill>
                  <a:srgbClr val="0033CC"/>
                </a:solidFill>
                <a:latin typeface="Trebuchet MS" panose="020B0703020202090204" pitchFamily="34" charset="0"/>
                <a:cs typeface="Trebuchet MS"/>
              </a:rPr>
              <a:t>Nuclear</a:t>
            </a:r>
            <a:r>
              <a:rPr lang="it-IT" sz="2200" dirty="0">
                <a:solidFill>
                  <a:srgbClr val="0033CC"/>
                </a:solidFill>
                <a:latin typeface="Trebuchet MS" panose="020B0703020202090204" pitchFamily="34" charset="0"/>
                <a:cs typeface="Trebuchet MS"/>
              </a:rPr>
              <a:t> </a:t>
            </a:r>
            <a:r>
              <a:rPr lang="it-IT" sz="2200" dirty="0" err="1">
                <a:solidFill>
                  <a:srgbClr val="0033CC"/>
                </a:solidFill>
                <a:latin typeface="Trebuchet MS" panose="020B0703020202090204" pitchFamily="34" charset="0"/>
                <a:cs typeface="Trebuchet MS"/>
              </a:rPr>
              <a:t>reaction</a:t>
            </a:r>
            <a:r>
              <a:rPr lang="it-IT" sz="2200" dirty="0">
                <a:solidFill>
                  <a:srgbClr val="0033CC"/>
                </a:solidFill>
                <a:latin typeface="Trebuchet MS" panose="020B0703020202090204" pitchFamily="34" charset="0"/>
                <a:cs typeface="Trebuchet MS"/>
              </a:rPr>
              <a:t>, </a:t>
            </a:r>
            <a:r>
              <a:rPr lang="it-IT" sz="2200" dirty="0" err="1">
                <a:solidFill>
                  <a:srgbClr val="0033CC"/>
                </a:solidFill>
                <a:latin typeface="Trebuchet MS" panose="020B0703020202090204" pitchFamily="34" charset="0"/>
                <a:cs typeface="Trebuchet MS"/>
              </a:rPr>
              <a:t>where</a:t>
            </a:r>
            <a:r>
              <a:rPr lang="it-IT" sz="2200" dirty="0">
                <a:solidFill>
                  <a:srgbClr val="0033CC"/>
                </a:solidFill>
                <a:latin typeface="Trebuchet MS" panose="020B0703020202090204" pitchFamily="34" charset="0"/>
                <a:cs typeface="Trebuchet MS"/>
              </a:rPr>
              <a:t> light </a:t>
            </a:r>
            <a:r>
              <a:rPr lang="it-IT" sz="2200" dirty="0" err="1">
                <a:solidFill>
                  <a:srgbClr val="0033CC"/>
                </a:solidFill>
                <a:latin typeface="Trebuchet MS" panose="020B0703020202090204" pitchFamily="34" charset="0"/>
                <a:cs typeface="Trebuchet MS"/>
              </a:rPr>
              <a:t>atoms</a:t>
            </a:r>
            <a:r>
              <a:rPr lang="it-IT" sz="2200" dirty="0">
                <a:solidFill>
                  <a:srgbClr val="0033CC"/>
                </a:solidFill>
                <a:latin typeface="Trebuchet MS" panose="020B0703020202090204" pitchFamily="34" charset="0"/>
                <a:cs typeface="Trebuchet MS"/>
              </a:rPr>
              <a:t> (</a:t>
            </a:r>
            <a:r>
              <a:rPr lang="it-IT" sz="2200" b="1" dirty="0" err="1">
                <a:solidFill>
                  <a:srgbClr val="800000"/>
                </a:solidFill>
                <a:latin typeface="Trebuchet MS" panose="020B0703020202090204" pitchFamily="34" charset="0"/>
                <a:cs typeface="Trebuchet MS"/>
              </a:rPr>
              <a:t>Hydrogen</a:t>
            </a:r>
            <a:r>
              <a:rPr lang="it-IT" sz="2200" dirty="0">
                <a:solidFill>
                  <a:srgbClr val="0033CC"/>
                </a:solidFill>
                <a:latin typeface="Trebuchet MS" panose="020B0703020202090204" pitchFamily="34" charset="0"/>
                <a:cs typeface="Trebuchet MS"/>
              </a:rPr>
              <a:t>) fuse, and </a:t>
            </a:r>
            <a:r>
              <a:rPr lang="it-IT" sz="2200" dirty="0" err="1">
                <a:solidFill>
                  <a:srgbClr val="0033CC"/>
                </a:solidFill>
                <a:latin typeface="Trebuchet MS" panose="020B0703020202090204" pitchFamily="34" charset="0"/>
                <a:cs typeface="Trebuchet MS"/>
              </a:rPr>
              <a:t>form</a:t>
            </a:r>
            <a:r>
              <a:rPr lang="it-IT" sz="2200" dirty="0">
                <a:solidFill>
                  <a:srgbClr val="0033CC"/>
                </a:solidFill>
                <a:latin typeface="Trebuchet MS" panose="020B0703020202090204" pitchFamily="34" charset="0"/>
                <a:cs typeface="Trebuchet MS"/>
              </a:rPr>
              <a:t> </a:t>
            </a:r>
            <a:r>
              <a:rPr lang="it-IT" sz="2200" dirty="0" err="1">
                <a:solidFill>
                  <a:srgbClr val="0033CC"/>
                </a:solidFill>
                <a:latin typeface="Trebuchet MS" panose="020B0703020202090204" pitchFamily="34" charset="0"/>
                <a:cs typeface="Trebuchet MS"/>
              </a:rPr>
              <a:t>one</a:t>
            </a:r>
            <a:r>
              <a:rPr lang="it-IT" sz="2200" dirty="0">
                <a:solidFill>
                  <a:srgbClr val="0033CC"/>
                </a:solidFill>
                <a:latin typeface="Trebuchet MS" panose="020B0703020202090204" pitchFamily="34" charset="0"/>
                <a:cs typeface="Trebuchet MS"/>
              </a:rPr>
              <a:t> (</a:t>
            </a:r>
            <a:r>
              <a:rPr lang="it-IT" sz="2200" b="1" dirty="0" err="1">
                <a:solidFill>
                  <a:srgbClr val="800000"/>
                </a:solidFill>
                <a:latin typeface="Trebuchet MS" panose="020B0703020202090204" pitchFamily="34" charset="0"/>
                <a:cs typeface="Trebuchet MS"/>
              </a:rPr>
              <a:t>Helium</a:t>
            </a:r>
            <a:r>
              <a:rPr lang="it-IT" sz="2200" dirty="0">
                <a:solidFill>
                  <a:srgbClr val="0033CC"/>
                </a:solidFill>
                <a:latin typeface="Trebuchet MS" panose="020B0703020202090204" pitchFamily="34" charset="0"/>
                <a:cs typeface="Trebuchet MS"/>
              </a:rPr>
              <a:t>), with a net </a:t>
            </a:r>
            <a:r>
              <a:rPr lang="it-IT" sz="2200" dirty="0" err="1">
                <a:solidFill>
                  <a:srgbClr val="0033CC"/>
                </a:solidFill>
                <a:latin typeface="Trebuchet MS" panose="020B0703020202090204" pitchFamily="34" charset="0"/>
                <a:cs typeface="Trebuchet MS"/>
              </a:rPr>
              <a:t>energy</a:t>
            </a:r>
            <a:r>
              <a:rPr lang="it-IT" sz="2200" dirty="0">
                <a:solidFill>
                  <a:srgbClr val="0033CC"/>
                </a:solidFill>
                <a:latin typeface="Trebuchet MS" panose="020B0703020202090204" pitchFamily="34" charset="0"/>
                <a:cs typeface="Trebuchet MS"/>
              </a:rPr>
              <a:t> release (</a:t>
            </a:r>
            <a:r>
              <a:rPr lang="it-IT" sz="2200" b="1" dirty="0">
                <a:solidFill>
                  <a:srgbClr val="0033CC"/>
                </a:solidFill>
                <a:latin typeface="Trebuchet MS" panose="020B0703020202090204" pitchFamily="34" charset="0"/>
                <a:cs typeface="Trebuchet MS"/>
              </a:rPr>
              <a:t>E=</a:t>
            </a:r>
            <a:r>
              <a:rPr lang="it-IT" sz="2200" b="1" dirty="0">
                <a:solidFill>
                  <a:srgbClr val="0033CC"/>
                </a:solidFill>
                <a:latin typeface="Symbol" pitchFamily="2" charset="2"/>
                <a:cs typeface="Symbol" charset="2"/>
              </a:rPr>
              <a:t>D</a:t>
            </a:r>
            <a:r>
              <a:rPr lang="it-IT" sz="2200" b="1" dirty="0">
                <a:solidFill>
                  <a:srgbClr val="0033CC"/>
                </a:solidFill>
                <a:latin typeface="Trebuchet MS" panose="020B0703020202090204" pitchFamily="34" charset="0"/>
                <a:cs typeface="Trebuchet MS"/>
              </a:rPr>
              <a:t>m c</a:t>
            </a:r>
            <a:r>
              <a:rPr lang="it-IT" sz="2200" b="1" baseline="30000" dirty="0">
                <a:solidFill>
                  <a:srgbClr val="0033CC"/>
                </a:solidFill>
                <a:latin typeface="Trebuchet MS" panose="020B0703020202090204" pitchFamily="34" charset="0"/>
                <a:cs typeface="Trebuchet MS"/>
              </a:rPr>
              <a:t>2</a:t>
            </a:r>
            <a:r>
              <a:rPr lang="it-IT" sz="2200" dirty="0">
                <a:solidFill>
                  <a:srgbClr val="0033CC"/>
                </a:solidFill>
                <a:latin typeface="Trebuchet MS" panose="020B0703020202090204" pitchFamily="34" charset="0"/>
                <a:cs typeface="Trebuchet MS"/>
              </a:rPr>
              <a:t>)</a:t>
            </a:r>
          </a:p>
        </p:txBody>
      </p:sp>
      <p:grpSp>
        <p:nvGrpSpPr>
          <p:cNvPr id="21" name="Gruppo 28">
            <a:extLst>
              <a:ext uri="{FF2B5EF4-FFF2-40B4-BE49-F238E27FC236}">
                <a16:creationId xmlns:a16="http://schemas.microsoft.com/office/drawing/2014/main" id="{BAAA0213-B7FC-9541-971F-92035DC4B734}"/>
              </a:ext>
            </a:extLst>
          </p:cNvPr>
          <p:cNvGrpSpPr>
            <a:grpSpLocks/>
          </p:cNvGrpSpPr>
          <p:nvPr/>
        </p:nvGrpSpPr>
        <p:grpSpPr bwMode="auto">
          <a:xfrm>
            <a:off x="4805480" y="1090505"/>
            <a:ext cx="3881320" cy="2197284"/>
            <a:chOff x="500034" y="2214554"/>
            <a:chExt cx="4310075" cy="2381250"/>
          </a:xfrm>
        </p:grpSpPr>
        <p:pic>
          <p:nvPicPr>
            <p:cNvPr id="22" name="Picture 22">
              <a:extLst>
                <a:ext uri="{FF2B5EF4-FFF2-40B4-BE49-F238E27FC236}">
                  <a16:creationId xmlns:a16="http://schemas.microsoft.com/office/drawing/2014/main" id="{95198A01-6A72-5240-BAFF-6718AC0A5A4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034" y="2214554"/>
              <a:ext cx="4310075" cy="2381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" name="CasellaDiTesto 22">
              <a:extLst>
                <a:ext uri="{FF2B5EF4-FFF2-40B4-BE49-F238E27FC236}">
                  <a16:creationId xmlns:a16="http://schemas.microsoft.com/office/drawing/2014/main" id="{F5B83FA0-731C-C948-AE5D-251FDCE09A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24401" y="4200548"/>
              <a:ext cx="1533005" cy="366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it-IT" sz="1600" dirty="0" err="1">
                  <a:solidFill>
                    <a:srgbClr val="FFFFFF"/>
                  </a:solidFill>
                  <a:latin typeface="Century Gothic" charset="0"/>
                </a:rPr>
                <a:t>n</a:t>
              </a:r>
              <a:r>
                <a:rPr lang="it-IT" sz="1600" dirty="0">
                  <a:solidFill>
                    <a:srgbClr val="FFFFFF"/>
                  </a:solidFill>
                  <a:latin typeface="Century Gothic" charset="0"/>
                </a:rPr>
                <a:t> (14.1MeV)</a:t>
              </a:r>
            </a:p>
          </p:txBody>
        </p:sp>
        <p:sp>
          <p:nvSpPr>
            <p:cNvPr id="25" name="CasellaDiTesto 23">
              <a:extLst>
                <a:ext uri="{FF2B5EF4-FFF2-40B4-BE49-F238E27FC236}">
                  <a16:creationId xmlns:a16="http://schemas.microsoft.com/office/drawing/2014/main" id="{AEEF909F-0167-974B-8EC9-B270D421810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71604" y="4214818"/>
              <a:ext cx="151635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it-IT" sz="1600" dirty="0">
                  <a:solidFill>
                    <a:srgbClr val="FFFFFF"/>
                  </a:solidFill>
                  <a:latin typeface="Tahoma"/>
                  <a:cs typeface="Tahoma"/>
                </a:rPr>
                <a:t>He</a:t>
              </a:r>
              <a:r>
                <a:rPr lang="it-IT" sz="1600" dirty="0">
                  <a:solidFill>
                    <a:srgbClr val="FFFFFF"/>
                  </a:solidFill>
                  <a:latin typeface="Symbol" charset="0"/>
                </a:rPr>
                <a:t> (</a:t>
              </a:r>
              <a:r>
                <a:rPr lang="it-IT" sz="1600" dirty="0">
                  <a:solidFill>
                    <a:srgbClr val="FFFFFF"/>
                  </a:solidFill>
                  <a:latin typeface="Century Gothic" charset="0"/>
                </a:rPr>
                <a:t>3.5MeV)</a:t>
              </a:r>
            </a:p>
          </p:txBody>
        </p:sp>
        <p:sp>
          <p:nvSpPr>
            <p:cNvPr id="26" name="CasellaDiTesto 24">
              <a:extLst>
                <a:ext uri="{FF2B5EF4-FFF2-40B4-BE49-F238E27FC236}">
                  <a16:creationId xmlns:a16="http://schemas.microsoft.com/office/drawing/2014/main" id="{56758DD2-1AF1-6841-8B34-5F7F12CA78C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86050" y="2500306"/>
              <a:ext cx="35618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it-IT" sz="1800" b="1" dirty="0">
                  <a:solidFill>
                    <a:srgbClr val="FFFFFF"/>
                  </a:solidFill>
                  <a:latin typeface="Century Gothic" charset="0"/>
                </a:rPr>
                <a:t>D</a:t>
              </a:r>
            </a:p>
          </p:txBody>
        </p:sp>
        <p:sp>
          <p:nvSpPr>
            <p:cNvPr id="27" name="CasellaDiTesto 25">
              <a:extLst>
                <a:ext uri="{FF2B5EF4-FFF2-40B4-BE49-F238E27FC236}">
                  <a16:creationId xmlns:a16="http://schemas.microsoft.com/office/drawing/2014/main" id="{C75BC006-A33B-0343-A09C-3408BFFD04B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14480" y="2571744"/>
              <a:ext cx="303117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it-IT" sz="2200" b="1" dirty="0">
                  <a:solidFill>
                    <a:schemeClr val="bg1"/>
                  </a:solidFill>
                  <a:latin typeface="Century Gothic" charset="0"/>
                </a:rPr>
                <a:t>T</a:t>
              </a:r>
            </a:p>
          </p:txBody>
        </p:sp>
        <p:sp>
          <p:nvSpPr>
            <p:cNvPr id="28" name="Ovale 26">
              <a:extLst>
                <a:ext uri="{FF2B5EF4-FFF2-40B4-BE49-F238E27FC236}">
                  <a16:creationId xmlns:a16="http://schemas.microsoft.com/office/drawing/2014/main" id="{00E27299-55FF-C54D-8767-FA741E12C6C9}"/>
                </a:ext>
              </a:extLst>
            </p:cNvPr>
            <p:cNvSpPr/>
            <p:nvPr/>
          </p:nvSpPr>
          <p:spPr>
            <a:xfrm>
              <a:off x="1857254" y="2857492"/>
              <a:ext cx="785758" cy="571500"/>
            </a:xfrm>
            <a:prstGeom prst="ellipse">
              <a:avLst/>
            </a:prstGeom>
            <a:solidFill>
              <a:srgbClr val="FFFFFF">
                <a:alpha val="25882"/>
              </a:srgbClr>
            </a:solidFill>
            <a:ln w="952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latin typeface="Constantia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9" name="Ovale 27">
              <a:extLst>
                <a:ext uri="{FF2B5EF4-FFF2-40B4-BE49-F238E27FC236}">
                  <a16:creationId xmlns:a16="http://schemas.microsoft.com/office/drawing/2014/main" id="{947CA704-F58A-F341-8B97-ECC9A3AD7040}"/>
                </a:ext>
              </a:extLst>
            </p:cNvPr>
            <p:cNvSpPr/>
            <p:nvPr/>
          </p:nvSpPr>
          <p:spPr>
            <a:xfrm rot="19086965">
              <a:off x="2577930" y="2860667"/>
              <a:ext cx="452406" cy="603250"/>
            </a:xfrm>
            <a:prstGeom prst="ellipse">
              <a:avLst/>
            </a:prstGeom>
            <a:solidFill>
              <a:srgbClr val="FFFFFF">
                <a:alpha val="25882"/>
              </a:srgbClr>
            </a:solidFill>
            <a:ln w="952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latin typeface="Constantia" charset="0"/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31" name="Rectangle 14">
            <a:extLst>
              <a:ext uri="{FF2B5EF4-FFF2-40B4-BE49-F238E27FC236}">
                <a16:creationId xmlns:a16="http://schemas.microsoft.com/office/drawing/2014/main" id="{C9736A11-7D95-3148-81C4-F22BF9FD1A6F}"/>
              </a:ext>
            </a:extLst>
          </p:cNvPr>
          <p:cNvSpPr/>
          <p:nvPr/>
        </p:nvSpPr>
        <p:spPr>
          <a:xfrm>
            <a:off x="287786" y="3570253"/>
            <a:ext cx="601155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200" dirty="0" err="1">
                <a:solidFill>
                  <a:srgbClr val="FF0000"/>
                </a:solidFill>
                <a:latin typeface="Trebuchet MS"/>
                <a:cs typeface="Trebuchet MS"/>
              </a:rPr>
              <a:t>Lawson’s</a:t>
            </a:r>
            <a:r>
              <a:rPr lang="it-IT" sz="2200" dirty="0">
                <a:solidFill>
                  <a:srgbClr val="FF0000"/>
                </a:solidFill>
                <a:latin typeface="Trebuchet MS"/>
                <a:cs typeface="Trebuchet MS"/>
              </a:rPr>
              <a:t> criterium for D-T fusion:</a:t>
            </a:r>
            <a:endParaRPr lang="it-IT" sz="2200" dirty="0">
              <a:solidFill>
                <a:srgbClr val="800000"/>
              </a:solidFill>
              <a:latin typeface="Trebuchet MS"/>
              <a:cs typeface="Trebuchet MS"/>
            </a:endParaRPr>
          </a:p>
          <a:p>
            <a:r>
              <a:rPr lang="it-IT" sz="2200" b="1" dirty="0">
                <a:solidFill>
                  <a:srgbClr val="800000"/>
                </a:solidFill>
                <a:latin typeface="Trebuchet MS"/>
                <a:cs typeface="Trebuchet MS"/>
              </a:rPr>
              <a:t>n </a:t>
            </a:r>
            <a:r>
              <a:rPr lang="it-IT" sz="2200" b="1" dirty="0" err="1">
                <a:solidFill>
                  <a:srgbClr val="800000"/>
                </a:solidFill>
                <a:latin typeface="Symbol" charset="2"/>
                <a:cs typeface="Symbol" charset="2"/>
              </a:rPr>
              <a:t>t</a:t>
            </a:r>
            <a:r>
              <a:rPr lang="it-IT" sz="2200" b="1" baseline="-25000" dirty="0" err="1">
                <a:solidFill>
                  <a:srgbClr val="800000"/>
                </a:solidFill>
                <a:latin typeface="Trebuchet MS"/>
                <a:cs typeface="Trebuchet MS"/>
              </a:rPr>
              <a:t>E</a:t>
            </a:r>
            <a:r>
              <a:rPr lang="it-IT" sz="2200" b="1" dirty="0">
                <a:solidFill>
                  <a:srgbClr val="800000"/>
                </a:solidFill>
                <a:latin typeface="Trebuchet MS"/>
                <a:cs typeface="Trebuchet MS"/>
              </a:rPr>
              <a:t> T</a:t>
            </a:r>
            <a:r>
              <a:rPr lang="it-IT" sz="2200" dirty="0">
                <a:solidFill>
                  <a:srgbClr val="800000"/>
                </a:solidFill>
                <a:latin typeface="Trebuchet MS"/>
                <a:cs typeface="Trebuchet MS"/>
              </a:rPr>
              <a:t> ≥ 1.2 10</a:t>
            </a:r>
            <a:r>
              <a:rPr lang="it-IT" sz="2200" baseline="30000" dirty="0">
                <a:solidFill>
                  <a:srgbClr val="800000"/>
                </a:solidFill>
                <a:latin typeface="Trebuchet MS"/>
                <a:cs typeface="Trebuchet MS"/>
              </a:rPr>
              <a:t>21</a:t>
            </a:r>
            <a:r>
              <a:rPr lang="it-IT" sz="2200" dirty="0">
                <a:solidFill>
                  <a:srgbClr val="800000"/>
                </a:solidFill>
                <a:latin typeface="Trebuchet MS"/>
                <a:cs typeface="Trebuchet MS"/>
              </a:rPr>
              <a:t> m</a:t>
            </a:r>
            <a:r>
              <a:rPr lang="it-IT" sz="2200" baseline="30000" dirty="0">
                <a:solidFill>
                  <a:srgbClr val="800000"/>
                </a:solidFill>
                <a:latin typeface="Trebuchet MS"/>
                <a:cs typeface="Trebuchet MS"/>
              </a:rPr>
              <a:t>-3</a:t>
            </a:r>
            <a:r>
              <a:rPr lang="it-IT" sz="2200" dirty="0">
                <a:solidFill>
                  <a:srgbClr val="800000"/>
                </a:solidFill>
                <a:latin typeface="Trebuchet MS"/>
                <a:cs typeface="Trebuchet MS"/>
              </a:rPr>
              <a:t> </a:t>
            </a:r>
            <a:r>
              <a:rPr lang="it-IT" sz="2200" dirty="0" err="1">
                <a:solidFill>
                  <a:srgbClr val="800000"/>
                </a:solidFill>
                <a:latin typeface="Trebuchet MS"/>
                <a:cs typeface="Trebuchet MS"/>
              </a:rPr>
              <a:t>keV</a:t>
            </a:r>
            <a:r>
              <a:rPr lang="it-IT" sz="2200" dirty="0">
                <a:solidFill>
                  <a:srgbClr val="800000"/>
                </a:solidFill>
                <a:latin typeface="Trebuchet MS"/>
                <a:cs typeface="Trebuchet MS"/>
              </a:rPr>
              <a:t> s</a:t>
            </a:r>
          </a:p>
        </p:txBody>
      </p:sp>
      <p:sp>
        <p:nvSpPr>
          <p:cNvPr id="32" name="Rettangolo 13">
            <a:extLst>
              <a:ext uri="{FF2B5EF4-FFF2-40B4-BE49-F238E27FC236}">
                <a16:creationId xmlns:a16="http://schemas.microsoft.com/office/drawing/2014/main" id="{7198D8B2-F670-AE4F-8307-2654B3BE11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57241" y="4578308"/>
            <a:ext cx="5266128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lvl="1">
              <a:spcBef>
                <a:spcPts val="300"/>
              </a:spcBef>
              <a:spcAft>
                <a:spcPts val="300"/>
              </a:spcAft>
              <a:buClr>
                <a:srgbClr val="800000"/>
              </a:buClr>
              <a:buSzPct val="80000"/>
            </a:pPr>
            <a:r>
              <a:rPr lang="it-IT" sz="2000" b="1" dirty="0" err="1">
                <a:solidFill>
                  <a:srgbClr val="FF0000"/>
                </a:solidFill>
                <a:latin typeface="Trebuchet MS"/>
                <a:cs typeface="Trebuchet MS"/>
                <a:sym typeface="Wingdings" charset="0"/>
              </a:rPr>
              <a:t>n</a:t>
            </a:r>
            <a:r>
              <a:rPr lang="it-IT" sz="2000" b="1" dirty="0">
                <a:solidFill>
                  <a:srgbClr val="FF0000"/>
                </a:solidFill>
                <a:latin typeface="Trebuchet MS"/>
                <a:cs typeface="Trebuchet MS"/>
                <a:sym typeface="Wingdings" charset="0"/>
              </a:rPr>
              <a:t>: </a:t>
            </a:r>
            <a:r>
              <a:rPr lang="it-IT" sz="2000" dirty="0">
                <a:solidFill>
                  <a:srgbClr val="0033CC"/>
                </a:solidFill>
                <a:latin typeface="Trebuchet MS"/>
                <a:cs typeface="Trebuchet MS"/>
                <a:sym typeface="Wingdings" charset="0"/>
              </a:rPr>
              <a:t>gas </a:t>
            </a:r>
            <a:r>
              <a:rPr lang="it-IT" sz="2000" dirty="0" err="1">
                <a:solidFill>
                  <a:srgbClr val="0033CC"/>
                </a:solidFill>
                <a:latin typeface="Trebuchet MS"/>
                <a:cs typeface="Trebuchet MS"/>
                <a:sym typeface="Wingdings" charset="0"/>
              </a:rPr>
              <a:t>density</a:t>
            </a:r>
            <a:r>
              <a:rPr lang="it-IT" sz="2000" dirty="0">
                <a:solidFill>
                  <a:srgbClr val="0033CC"/>
                </a:solidFill>
                <a:latin typeface="Trebuchet MS"/>
                <a:cs typeface="Trebuchet MS"/>
                <a:sym typeface="Wingdings" charset="0"/>
              </a:rPr>
              <a:t> (</a:t>
            </a:r>
            <a:r>
              <a:rPr lang="it-IT" sz="2000" b="1" dirty="0">
                <a:solidFill>
                  <a:srgbClr val="800000"/>
                </a:solidFill>
                <a:latin typeface="Trebuchet MS"/>
                <a:cs typeface="Trebuchet MS"/>
                <a:sym typeface="Wingdings" charset="0"/>
              </a:rPr>
              <a:t>~ 10</a:t>
            </a:r>
            <a:r>
              <a:rPr lang="it-IT" sz="2000" b="1" baseline="30000" dirty="0">
                <a:solidFill>
                  <a:srgbClr val="800000"/>
                </a:solidFill>
                <a:latin typeface="Trebuchet MS"/>
                <a:cs typeface="Trebuchet MS"/>
                <a:sym typeface="Wingdings" charset="0"/>
              </a:rPr>
              <a:t>20</a:t>
            </a:r>
            <a:r>
              <a:rPr lang="it-IT" sz="2000" b="1" dirty="0">
                <a:solidFill>
                  <a:srgbClr val="800000"/>
                </a:solidFill>
                <a:latin typeface="Trebuchet MS"/>
                <a:cs typeface="Trebuchet MS"/>
                <a:sym typeface="Wingdings" charset="0"/>
              </a:rPr>
              <a:t> </a:t>
            </a:r>
            <a:r>
              <a:rPr lang="it-IT" sz="2000" b="1" dirty="0" err="1">
                <a:solidFill>
                  <a:srgbClr val="800000"/>
                </a:solidFill>
                <a:latin typeface="Trebuchet MS"/>
                <a:cs typeface="Trebuchet MS"/>
                <a:sym typeface="Wingdings" charset="0"/>
              </a:rPr>
              <a:t>ions</a:t>
            </a:r>
            <a:r>
              <a:rPr lang="it-IT" sz="2000" b="1" dirty="0">
                <a:solidFill>
                  <a:srgbClr val="800000"/>
                </a:solidFill>
                <a:latin typeface="Trebuchet MS"/>
                <a:cs typeface="Trebuchet MS"/>
                <a:sym typeface="Wingdings" charset="0"/>
              </a:rPr>
              <a:t>/m</a:t>
            </a:r>
            <a:r>
              <a:rPr lang="it-IT" sz="2000" b="1" baseline="30000" dirty="0">
                <a:solidFill>
                  <a:srgbClr val="800000"/>
                </a:solidFill>
                <a:latin typeface="Trebuchet MS"/>
                <a:cs typeface="Trebuchet MS"/>
                <a:sym typeface="Wingdings" charset="0"/>
              </a:rPr>
              <a:t>3</a:t>
            </a:r>
            <a:r>
              <a:rPr lang="it-IT" sz="2000" b="1" dirty="0">
                <a:solidFill>
                  <a:srgbClr val="800000"/>
                </a:solidFill>
                <a:latin typeface="Trebuchet MS"/>
                <a:cs typeface="Trebuchet MS"/>
                <a:sym typeface="Wingdings" charset="0"/>
              </a:rPr>
              <a:t>)</a:t>
            </a:r>
          </a:p>
          <a:p>
            <a:pPr lvl="1">
              <a:spcBef>
                <a:spcPts val="300"/>
              </a:spcBef>
              <a:spcAft>
                <a:spcPts val="300"/>
              </a:spcAft>
              <a:buClr>
                <a:srgbClr val="800000"/>
              </a:buClr>
              <a:buSzPct val="80000"/>
            </a:pPr>
            <a:r>
              <a:rPr lang="it-IT" sz="2000" b="1" dirty="0" err="1">
                <a:solidFill>
                  <a:srgbClr val="FF0000"/>
                </a:solidFill>
                <a:latin typeface="Symbol" charset="2"/>
                <a:cs typeface="Symbol" charset="2"/>
              </a:rPr>
              <a:t>t</a:t>
            </a:r>
            <a:r>
              <a:rPr lang="it-IT" sz="2000" b="1" baseline="-25000" dirty="0" err="1">
                <a:solidFill>
                  <a:srgbClr val="FF0000"/>
                </a:solidFill>
                <a:latin typeface="Trebuchet MS"/>
                <a:cs typeface="Trebuchet MS"/>
              </a:rPr>
              <a:t>E</a:t>
            </a:r>
            <a:r>
              <a:rPr lang="it-IT" sz="2000" b="1" dirty="0">
                <a:solidFill>
                  <a:srgbClr val="FF0000"/>
                </a:solidFill>
                <a:latin typeface="Trebuchet MS"/>
                <a:cs typeface="Trebuchet MS"/>
              </a:rPr>
              <a:t>: </a:t>
            </a:r>
            <a:r>
              <a:rPr lang="it-IT" sz="2000" dirty="0" err="1">
                <a:solidFill>
                  <a:srgbClr val="0033CC"/>
                </a:solidFill>
                <a:latin typeface="Trebuchet MS"/>
                <a:cs typeface="Trebuchet MS"/>
                <a:sym typeface="Wingdings" charset="0"/>
              </a:rPr>
              <a:t>confinement</a:t>
            </a:r>
            <a:r>
              <a:rPr lang="it-IT" sz="2000" dirty="0">
                <a:solidFill>
                  <a:srgbClr val="0033CC"/>
                </a:solidFill>
                <a:latin typeface="Trebuchet MS"/>
                <a:cs typeface="Trebuchet MS"/>
                <a:sym typeface="Wingdings" charset="0"/>
              </a:rPr>
              <a:t> time (</a:t>
            </a:r>
            <a:r>
              <a:rPr lang="it-IT" sz="2000" b="1" dirty="0">
                <a:solidFill>
                  <a:srgbClr val="800000"/>
                </a:solidFill>
                <a:latin typeface="Trebuchet MS"/>
                <a:cs typeface="Trebuchet MS"/>
                <a:sym typeface="Wingdings" charset="0"/>
              </a:rPr>
              <a:t>~1 </a:t>
            </a:r>
            <a:r>
              <a:rPr lang="it-IT" sz="2000" b="1" dirty="0" err="1">
                <a:solidFill>
                  <a:srgbClr val="800000"/>
                </a:solidFill>
                <a:latin typeface="Trebuchet MS"/>
                <a:cs typeface="Trebuchet MS"/>
                <a:sym typeface="Wingdings" charset="0"/>
              </a:rPr>
              <a:t>s</a:t>
            </a:r>
            <a:r>
              <a:rPr lang="it-IT" sz="2000" b="1" dirty="0">
                <a:solidFill>
                  <a:srgbClr val="800000"/>
                </a:solidFill>
                <a:latin typeface="Trebuchet MS"/>
                <a:cs typeface="Trebuchet MS"/>
                <a:sym typeface="Wingdings" charset="0"/>
              </a:rPr>
              <a:t>)</a:t>
            </a:r>
          </a:p>
          <a:p>
            <a:pPr lvl="1">
              <a:spcBef>
                <a:spcPts val="300"/>
              </a:spcBef>
              <a:spcAft>
                <a:spcPts val="300"/>
              </a:spcAft>
              <a:buClr>
                <a:srgbClr val="800000"/>
              </a:buClr>
              <a:buSzPct val="80000"/>
            </a:pPr>
            <a:r>
              <a:rPr lang="it-IT" sz="2000" b="1" dirty="0">
                <a:solidFill>
                  <a:srgbClr val="FF0000"/>
                </a:solidFill>
                <a:latin typeface="Trebuchet MS"/>
                <a:cs typeface="Trebuchet MS"/>
                <a:sym typeface="Wingdings" charset="0"/>
              </a:rPr>
              <a:t>T:</a:t>
            </a:r>
            <a:r>
              <a:rPr lang="it-IT" sz="2000" dirty="0">
                <a:solidFill>
                  <a:srgbClr val="FF0000"/>
                </a:solidFill>
                <a:latin typeface="Trebuchet MS"/>
                <a:cs typeface="Trebuchet MS"/>
                <a:sym typeface="Wingdings" charset="0"/>
              </a:rPr>
              <a:t> </a:t>
            </a:r>
            <a:r>
              <a:rPr lang="it-IT" sz="2000" baseline="-25000" dirty="0">
                <a:solidFill>
                  <a:srgbClr val="FF0000"/>
                </a:solidFill>
                <a:latin typeface="Trebuchet MS"/>
                <a:cs typeface="Trebuchet MS"/>
              </a:rPr>
              <a:t> </a:t>
            </a:r>
            <a:r>
              <a:rPr lang="it-IT" sz="2000" dirty="0" err="1">
                <a:solidFill>
                  <a:srgbClr val="0033CC"/>
                </a:solidFill>
                <a:latin typeface="Trebuchet MS"/>
                <a:cs typeface="Trebuchet MS"/>
                <a:sym typeface="Wingdings" charset="0"/>
              </a:rPr>
              <a:t>Kinetic</a:t>
            </a:r>
            <a:r>
              <a:rPr lang="it-IT" sz="2000" dirty="0">
                <a:solidFill>
                  <a:srgbClr val="0033CC"/>
                </a:solidFill>
                <a:latin typeface="Trebuchet MS"/>
                <a:cs typeface="Trebuchet MS"/>
                <a:sym typeface="Wingdings" charset="0"/>
              </a:rPr>
              <a:t> </a:t>
            </a:r>
            <a:r>
              <a:rPr lang="it-IT" sz="2000" dirty="0" err="1">
                <a:solidFill>
                  <a:srgbClr val="0033CC"/>
                </a:solidFill>
                <a:latin typeface="Trebuchet MS"/>
                <a:cs typeface="Trebuchet MS"/>
                <a:sym typeface="Wingdings" charset="0"/>
              </a:rPr>
              <a:t>energy</a:t>
            </a:r>
            <a:r>
              <a:rPr lang="it-IT" sz="2000" dirty="0">
                <a:solidFill>
                  <a:srgbClr val="0033CC"/>
                </a:solidFill>
                <a:latin typeface="Trebuchet MS"/>
                <a:cs typeface="Trebuchet MS"/>
                <a:sym typeface="Wingdings" charset="0"/>
              </a:rPr>
              <a:t> (</a:t>
            </a:r>
            <a:r>
              <a:rPr lang="it-IT" sz="2000" b="1" dirty="0">
                <a:solidFill>
                  <a:srgbClr val="800000"/>
                </a:solidFill>
                <a:latin typeface="Trebuchet MS"/>
                <a:cs typeface="Trebuchet MS"/>
                <a:sym typeface="Wingdings" charset="0"/>
              </a:rPr>
              <a:t>T ~ 150・10</a:t>
            </a:r>
            <a:r>
              <a:rPr lang="it-IT" sz="2000" b="1" baseline="30000" dirty="0">
                <a:solidFill>
                  <a:srgbClr val="800000"/>
                </a:solidFill>
                <a:latin typeface="Trebuchet MS"/>
                <a:cs typeface="Trebuchet MS"/>
                <a:sym typeface="Wingdings" charset="0"/>
              </a:rPr>
              <a:t>6</a:t>
            </a:r>
            <a:r>
              <a:rPr lang="it-IT" sz="2000" b="1" dirty="0">
                <a:solidFill>
                  <a:srgbClr val="800000"/>
                </a:solidFill>
                <a:latin typeface="Trebuchet MS"/>
                <a:cs typeface="Trebuchet MS"/>
                <a:sym typeface="Wingdings" charset="0"/>
              </a:rPr>
              <a:t> °C</a:t>
            </a:r>
            <a:r>
              <a:rPr lang="it-IT" dirty="0">
                <a:solidFill>
                  <a:srgbClr val="0033CC"/>
                </a:solidFill>
                <a:latin typeface="Trebuchet MS"/>
                <a:cs typeface="Trebuchet MS"/>
                <a:sym typeface="Wingdings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76771442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3414" y="288414"/>
            <a:ext cx="8229600" cy="430887"/>
          </a:xfrm>
        </p:spPr>
        <p:txBody>
          <a:bodyPr/>
          <a:lstStyle/>
          <a:p>
            <a:r>
              <a:rPr lang="it-IT" sz="2800" dirty="0"/>
              <a:t>AC </a:t>
            </a:r>
            <a:r>
              <a:rPr lang="it-IT" sz="2800" dirty="0" err="1"/>
              <a:t>losses</a:t>
            </a:r>
            <a:r>
              <a:rPr lang="it-IT" sz="2800" dirty="0"/>
              <a:t> in DTT CS coil</a:t>
            </a: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4"/>
          </p:nvPr>
        </p:nvSpPr>
        <p:spPr>
          <a:xfrm>
            <a:off x="6553200" y="6222140"/>
            <a:ext cx="2133600" cy="365125"/>
          </a:xfrm>
        </p:spPr>
        <p:txBody>
          <a:bodyPr/>
          <a:lstStyle/>
          <a:p>
            <a:fld id="{02C7C199-0D0D-7840-A88D-785280B31CF7}" type="slidenum">
              <a:rPr lang="it-IT" smtClean="0"/>
              <a:t>40</a:t>
            </a:fld>
            <a:endParaRPr lang="it-IT" dirty="0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461653" y="6237140"/>
            <a:ext cx="6481619" cy="365125"/>
          </a:xfrm>
        </p:spPr>
        <p:txBody>
          <a:bodyPr/>
          <a:lstStyle/>
          <a:p>
            <a:r>
              <a:rPr lang="en-US" dirty="0"/>
              <a:t>L. Muzzi </a:t>
            </a:r>
            <a:r>
              <a:rPr lang="mr-IN" dirty="0"/>
              <a:t>–</a:t>
            </a:r>
            <a:r>
              <a:rPr lang="en-US" dirty="0"/>
              <a:t> </a:t>
            </a:r>
            <a:r>
              <a:rPr lang="en-US" dirty="0" err="1"/>
              <a:t>EASISchool</a:t>
            </a:r>
            <a:r>
              <a:rPr lang="en-US" dirty="0"/>
              <a:t> 3 - 6 October 2020</a:t>
            </a:r>
            <a:endParaRPr lang="it-IT" dirty="0"/>
          </a:p>
        </p:txBody>
      </p:sp>
      <p:pic>
        <p:nvPicPr>
          <p:cNvPr id="21" name="Picture 7">
            <a:extLst>
              <a:ext uri="{FF2B5EF4-FFF2-40B4-BE49-F238E27FC236}">
                <a16:creationId xmlns:a16="http://schemas.microsoft.com/office/drawing/2014/main" id="{850C59BA-A3F8-1C48-9A94-25FBED3869F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620" y="1442920"/>
            <a:ext cx="3176307" cy="2439284"/>
          </a:xfrm>
          <a:prstGeom prst="rect">
            <a:avLst/>
          </a:prstGeom>
        </p:spPr>
      </p:pic>
      <p:grpSp>
        <p:nvGrpSpPr>
          <p:cNvPr id="25" name="Gruppo 24">
            <a:extLst>
              <a:ext uri="{FF2B5EF4-FFF2-40B4-BE49-F238E27FC236}">
                <a16:creationId xmlns:a16="http://schemas.microsoft.com/office/drawing/2014/main" id="{4EF6CCB4-2005-FC44-8425-1097D306E5FB}"/>
              </a:ext>
            </a:extLst>
          </p:cNvPr>
          <p:cNvGrpSpPr/>
          <p:nvPr/>
        </p:nvGrpSpPr>
        <p:grpSpPr>
          <a:xfrm>
            <a:off x="5160223" y="1444963"/>
            <a:ext cx="3193345" cy="2398739"/>
            <a:chOff x="4070751" y="4070892"/>
            <a:chExt cx="3306075" cy="2483418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19709668-D58C-304F-ABCC-97DC540763C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70751" y="4070892"/>
              <a:ext cx="3306075" cy="2483418"/>
            </a:xfrm>
            <a:prstGeom prst="rect">
              <a:avLst/>
            </a:prstGeom>
          </p:spPr>
        </p:pic>
        <p:sp>
          <p:nvSpPr>
            <p:cNvPr id="23" name="TextBox 4">
              <a:extLst>
                <a:ext uri="{FF2B5EF4-FFF2-40B4-BE49-F238E27FC236}">
                  <a16:creationId xmlns:a16="http://schemas.microsoft.com/office/drawing/2014/main" id="{23D72F52-5C4F-C94A-9199-15EBE8EBFBEB}"/>
                </a:ext>
              </a:extLst>
            </p:cNvPr>
            <p:cNvSpPr txBox="1"/>
            <p:nvPr/>
          </p:nvSpPr>
          <p:spPr>
            <a:xfrm>
              <a:off x="4735809" y="5617749"/>
              <a:ext cx="843501" cy="369332"/>
            </a:xfrm>
            <a:prstGeom prst="rect">
              <a:avLst/>
            </a:prstGeom>
            <a:solidFill>
              <a:srgbClr val="FFC000"/>
            </a:solidFill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800" dirty="0"/>
                <a:t>L1 (HF)</a:t>
              </a:r>
            </a:p>
          </p:txBody>
        </p:sp>
      </p:grpSp>
      <p:sp>
        <p:nvSpPr>
          <p:cNvPr id="13" name="Rectangle 6">
            <a:extLst>
              <a:ext uri="{FF2B5EF4-FFF2-40B4-BE49-F238E27FC236}">
                <a16:creationId xmlns:a16="http://schemas.microsoft.com/office/drawing/2014/main" id="{65DE4328-BCB6-1B4E-AECB-298FA2E4C4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8230" y="1038576"/>
            <a:ext cx="1829002" cy="471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100794" tIns="50397" rIns="100794" bIns="50397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 dirty="0">
                <a:solidFill>
                  <a:srgbClr val="800000"/>
                </a:solidFill>
              </a:rPr>
              <a:t>CS currents</a:t>
            </a:r>
          </a:p>
        </p:txBody>
      </p:sp>
      <p:sp>
        <p:nvSpPr>
          <p:cNvPr id="16" name="Rectangle 6">
            <a:extLst>
              <a:ext uri="{FF2B5EF4-FFF2-40B4-BE49-F238E27FC236}">
                <a16:creationId xmlns:a16="http://schemas.microsoft.com/office/drawing/2014/main" id="{3F948094-687A-3F4F-AE7F-11BD83E621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73583" y="1009983"/>
            <a:ext cx="3079985" cy="471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100794" tIns="50397" rIns="100794" bIns="50397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 dirty="0">
                <a:solidFill>
                  <a:srgbClr val="660066"/>
                </a:solidFill>
              </a:rPr>
              <a:t>Computed AC losses</a:t>
            </a:r>
          </a:p>
        </p:txBody>
      </p:sp>
      <p:pic>
        <p:nvPicPr>
          <p:cNvPr id="26" name="Picture 3">
            <a:extLst>
              <a:ext uri="{FF2B5EF4-FFF2-40B4-BE49-F238E27FC236}">
                <a16:creationId xmlns:a16="http://schemas.microsoft.com/office/drawing/2014/main" id="{4C83D9B2-9FD4-4544-A9B5-37AB6AD8D28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3265" y="4117800"/>
            <a:ext cx="3303888" cy="2577717"/>
          </a:xfrm>
          <a:prstGeom prst="rect">
            <a:avLst/>
          </a:prstGeom>
        </p:spPr>
      </p:pic>
      <p:pic>
        <p:nvPicPr>
          <p:cNvPr id="27" name="Picture 8">
            <a:extLst>
              <a:ext uri="{FF2B5EF4-FFF2-40B4-BE49-F238E27FC236}">
                <a16:creationId xmlns:a16="http://schemas.microsoft.com/office/drawing/2014/main" id="{D588CDDC-D870-B042-8FA8-3FF02245216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3583" y="4064867"/>
            <a:ext cx="3223075" cy="2546906"/>
          </a:xfrm>
          <a:prstGeom prst="rect">
            <a:avLst/>
          </a:prstGeom>
        </p:spPr>
      </p:pic>
      <p:cxnSp>
        <p:nvCxnSpPr>
          <p:cNvPr id="28" name="Straight Arrow Connector 12">
            <a:extLst>
              <a:ext uri="{FF2B5EF4-FFF2-40B4-BE49-F238E27FC236}">
                <a16:creationId xmlns:a16="http://schemas.microsoft.com/office/drawing/2014/main" id="{CE3450E2-FC7D-814F-AB96-467E8D9006A2}"/>
              </a:ext>
            </a:extLst>
          </p:cNvPr>
          <p:cNvCxnSpPr>
            <a:cxnSpLocks/>
          </p:cNvCxnSpPr>
          <p:nvPr/>
        </p:nvCxnSpPr>
        <p:spPr>
          <a:xfrm flipV="1">
            <a:off x="2399167" y="5079534"/>
            <a:ext cx="2761056" cy="341994"/>
          </a:xfrm>
          <a:prstGeom prst="straightConnector1">
            <a:avLst/>
          </a:prstGeom>
          <a:ln w="38100">
            <a:solidFill>
              <a:srgbClr val="FFC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6">
            <a:extLst>
              <a:ext uri="{FF2B5EF4-FFF2-40B4-BE49-F238E27FC236}">
                <a16:creationId xmlns:a16="http://schemas.microsoft.com/office/drawing/2014/main" id="{7D635281-41C9-CD49-B71F-348A0E9903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325" y="3718730"/>
            <a:ext cx="2960273" cy="471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100794" tIns="50397" rIns="100794" bIns="50397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 dirty="0">
                <a:solidFill>
                  <a:srgbClr val="008000"/>
                </a:solidFill>
              </a:rPr>
              <a:t>Temperature margin</a:t>
            </a:r>
          </a:p>
        </p:txBody>
      </p:sp>
    </p:spTree>
    <p:extLst>
      <p:ext uri="{BB962C8B-B14F-4D97-AF65-F5344CB8AC3E}">
        <p14:creationId xmlns:p14="http://schemas.microsoft.com/office/powerpoint/2010/main" val="245339242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3414" y="288414"/>
            <a:ext cx="8229600" cy="430887"/>
          </a:xfrm>
        </p:spPr>
        <p:txBody>
          <a:bodyPr/>
          <a:lstStyle/>
          <a:p>
            <a:pPr eaLnBrk="0" hangingPunct="0"/>
            <a:r>
              <a:rPr lang="en-US" sz="2800" dirty="0"/>
              <a:t>Heat Loads in fusion coils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6553200" y="6222140"/>
            <a:ext cx="2133600" cy="365125"/>
          </a:xfrm>
        </p:spPr>
        <p:txBody>
          <a:bodyPr/>
          <a:lstStyle/>
          <a:p>
            <a:fld id="{02C7C199-0D0D-7840-A88D-785280B31CF7}" type="slidenum">
              <a:rPr lang="it-IT" smtClean="0"/>
              <a:t>41</a:t>
            </a:fld>
            <a:endParaRPr lang="it-IT" dirty="0"/>
          </a:p>
        </p:txBody>
      </p:sp>
      <p:sp>
        <p:nvSpPr>
          <p:cNvPr id="6" name="Rettangolo 7"/>
          <p:cNvSpPr>
            <a:spLocks noChangeArrowheads="1"/>
          </p:cNvSpPr>
          <p:nvPr/>
        </p:nvSpPr>
        <p:spPr bwMode="auto">
          <a:xfrm>
            <a:off x="1280131" y="994878"/>
            <a:ext cx="194972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000" i="1" dirty="0">
                <a:solidFill>
                  <a:srgbClr val="404040"/>
                </a:solidFill>
                <a:latin typeface="Calibri"/>
                <a:cs typeface="Calibri"/>
              </a:rPr>
              <a:t>Source of losses:</a:t>
            </a:r>
            <a:endParaRPr lang="it-IT" sz="2000" i="1" dirty="0">
              <a:latin typeface="Calibri"/>
              <a:cs typeface="Calibri"/>
            </a:endParaRPr>
          </a:p>
        </p:txBody>
      </p:sp>
      <p:sp>
        <p:nvSpPr>
          <p:cNvPr id="7" name="CasellaDiTesto 13"/>
          <p:cNvSpPr txBox="1"/>
          <p:nvPr/>
        </p:nvSpPr>
        <p:spPr>
          <a:xfrm>
            <a:off x="322958" y="1340768"/>
            <a:ext cx="396101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bg1"/>
                </a:solidFill>
                <a:latin typeface="Calibri" charset="0"/>
                <a:ea typeface="ＭＳ Ｐゴシック" charset="0"/>
                <a:cs typeface="MS Gothic" charset="0"/>
              </a:defRPr>
            </a:lvl1pPr>
            <a:lvl2pPr marL="37931725" indent="-37474525" eaLnBrk="0" hangingPunct="0"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2pPr>
            <a:lvl3pPr eaLnBrk="0" hangingPunct="0"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3pPr>
            <a:lvl4pPr eaLnBrk="0" hangingPunct="0"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4pPr>
            <a:lvl5pPr eaLnBrk="0" hangingPunct="0"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sz="2000" i="1" dirty="0">
                <a:solidFill>
                  <a:srgbClr val="7030A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/>
                <a:cs typeface="Calibri"/>
              </a:rPr>
              <a:t> Hysteresis</a:t>
            </a:r>
          </a:p>
          <a:p>
            <a:pPr eaLnBrk="1" hangingPunct="1">
              <a:buFont typeface="Arial" charset="0"/>
              <a:buChar char="•"/>
            </a:pPr>
            <a:r>
              <a:rPr lang="en-US" sz="2000" i="1" dirty="0">
                <a:solidFill>
                  <a:srgbClr val="7030A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/>
                <a:cs typeface="Calibri"/>
              </a:rPr>
              <a:t> AC</a:t>
            </a:r>
          </a:p>
          <a:p>
            <a:pPr eaLnBrk="1" hangingPunct="1">
              <a:buFont typeface="Arial" charset="0"/>
              <a:buChar char="•"/>
            </a:pPr>
            <a:r>
              <a:rPr lang="en-US" sz="2000" i="1" dirty="0">
                <a:solidFill>
                  <a:srgbClr val="7030A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/>
                <a:cs typeface="Calibri"/>
              </a:rPr>
              <a:t> Coupling</a:t>
            </a:r>
          </a:p>
          <a:p>
            <a:pPr eaLnBrk="1" hangingPunct="1">
              <a:buFont typeface="Arial" charset="0"/>
              <a:buChar char="•"/>
            </a:pPr>
            <a:r>
              <a:rPr lang="en-US" sz="2000" i="1" dirty="0">
                <a:solidFill>
                  <a:srgbClr val="7030A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/>
                <a:cs typeface="Calibri"/>
              </a:rPr>
              <a:t> Eddy-</a:t>
            </a:r>
          </a:p>
          <a:p>
            <a:pPr eaLnBrk="1" hangingPunct="1">
              <a:buFont typeface="Arial" charset="0"/>
              <a:buChar char="•"/>
            </a:pPr>
            <a:r>
              <a:rPr lang="en-US" sz="2000" i="1" dirty="0">
                <a:solidFill>
                  <a:srgbClr val="7030A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/>
                <a:cs typeface="Calibri"/>
              </a:rPr>
              <a:t> Neutrons</a:t>
            </a:r>
          </a:p>
          <a:p>
            <a:pPr eaLnBrk="1" hangingPunct="1">
              <a:buFont typeface="Arial" charset="0"/>
              <a:buChar char="•"/>
            </a:pPr>
            <a:r>
              <a:rPr lang="en-US" sz="2000" i="1" dirty="0">
                <a:solidFill>
                  <a:srgbClr val="7030A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/>
                <a:cs typeface="Calibri"/>
              </a:rPr>
              <a:t> Thermal radiation &amp; Conduction</a:t>
            </a:r>
          </a:p>
        </p:txBody>
      </p:sp>
      <p:sp>
        <p:nvSpPr>
          <p:cNvPr id="8" name="CasellaDiTesto 16"/>
          <p:cNvSpPr txBox="1"/>
          <p:nvPr/>
        </p:nvSpPr>
        <p:spPr>
          <a:xfrm>
            <a:off x="1691680" y="3429000"/>
            <a:ext cx="561662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marL="24161750" indent="-24161750" eaLnBrk="0" hangingPunct="0">
              <a:defRPr sz="2400">
                <a:solidFill>
                  <a:schemeClr val="bg1"/>
                </a:solidFill>
                <a:latin typeface="Calibri" charset="0"/>
                <a:ea typeface="ＭＳ Ｐゴシック" charset="0"/>
                <a:cs typeface="MS Gothic" charset="0"/>
              </a:defRPr>
            </a:lvl1pPr>
            <a:lvl2pPr eaLnBrk="0" hangingPunct="0"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2pPr>
            <a:lvl3pPr eaLnBrk="0" hangingPunct="0"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3pPr>
            <a:lvl4pPr eaLnBrk="0" hangingPunct="0"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4pPr>
            <a:lvl5pPr eaLnBrk="0" hangingPunct="0"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9pPr>
          </a:lstStyle>
          <a:p>
            <a:pPr marL="0" lvl="1" indent="0" algn="ctr" eaLnBrk="1" hangingPunct="1">
              <a:buSzPct val="110000"/>
            </a:pPr>
            <a:r>
              <a:rPr lang="en-US" sz="2000" dirty="0">
                <a:solidFill>
                  <a:srgbClr val="8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/>
                <a:ea typeface="ＭＳ Ｐゴシック" charset="0"/>
                <a:cs typeface="Calibri"/>
              </a:rPr>
              <a:t>ITER design experience:</a:t>
            </a:r>
            <a:endParaRPr lang="en-US" sz="2000" dirty="0">
              <a:solidFill>
                <a:srgbClr val="800000"/>
              </a:solidFill>
              <a:latin typeface="Calibri"/>
              <a:ea typeface="ＭＳ Ｐゴシック" charset="0"/>
              <a:cs typeface="Calibri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933056"/>
            <a:ext cx="3816424" cy="2091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3933056"/>
            <a:ext cx="3834705" cy="1975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Freccia a destra 18"/>
          <p:cNvSpPr>
            <a:spLocks noChangeArrowheads="1"/>
          </p:cNvSpPr>
          <p:nvPr/>
        </p:nvSpPr>
        <p:spPr bwMode="auto">
          <a:xfrm>
            <a:off x="1691680" y="2636912"/>
            <a:ext cx="1361667" cy="262632"/>
          </a:xfrm>
          <a:prstGeom prst="rightArrow">
            <a:avLst>
              <a:gd name="adj1" fmla="val 50000"/>
              <a:gd name="adj2" fmla="val 50002"/>
            </a:avLst>
          </a:prstGeom>
          <a:solidFill>
            <a:srgbClr val="0070C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charset="0"/>
              <a:buNone/>
            </a:pPr>
            <a:endParaRPr lang="it-IT" dirty="0"/>
          </a:p>
        </p:txBody>
      </p:sp>
      <p:sp>
        <p:nvSpPr>
          <p:cNvPr id="16" name="CasellaDiTesto 19"/>
          <p:cNvSpPr txBox="1">
            <a:spLocks noChangeArrowheads="1"/>
          </p:cNvSpPr>
          <p:nvPr/>
        </p:nvSpPr>
        <p:spPr bwMode="auto">
          <a:xfrm>
            <a:off x="3229854" y="2574983"/>
            <a:ext cx="29273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bg1"/>
                </a:solidFill>
                <a:latin typeface="Calibri" charset="0"/>
                <a:ea typeface="ＭＳ Ｐゴシック" charset="0"/>
                <a:cs typeface="MS Gothic" charset="0"/>
              </a:defRPr>
            </a:lvl1pPr>
            <a:lvl2pPr marL="37931725" indent="-37474525" eaLnBrk="0" hangingPunct="0"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2pPr>
            <a:lvl3pPr eaLnBrk="0" hangingPunct="0"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3pPr>
            <a:lvl4pPr eaLnBrk="0" hangingPunct="0"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4pPr>
            <a:lvl5pPr eaLnBrk="0" hangingPunct="0"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9pPr>
          </a:lstStyle>
          <a:p>
            <a:pPr eaLnBrk="1" hangingPunct="1"/>
            <a:r>
              <a:rPr lang="it-IT" sz="1800" b="1" i="1" dirty="0" err="1">
                <a:solidFill>
                  <a:srgbClr val="0070C0"/>
                </a:solidFill>
              </a:rPr>
              <a:t>Specific</a:t>
            </a:r>
            <a:r>
              <a:rPr lang="it-IT" sz="1800" b="1" i="1" dirty="0">
                <a:solidFill>
                  <a:srgbClr val="0070C0"/>
                </a:solidFill>
              </a:rPr>
              <a:t> of TF </a:t>
            </a:r>
            <a:r>
              <a:rPr lang="it-IT" sz="1800" b="1" i="1" dirty="0" err="1">
                <a:solidFill>
                  <a:srgbClr val="0070C0"/>
                </a:solidFill>
              </a:rPr>
              <a:t>conductors</a:t>
            </a:r>
            <a:endParaRPr lang="it-IT" sz="1800" b="1" i="1" dirty="0">
              <a:solidFill>
                <a:srgbClr val="0070C0"/>
              </a:solidFill>
            </a:endParaRPr>
          </a:p>
        </p:txBody>
      </p:sp>
      <p:sp>
        <p:nvSpPr>
          <p:cNvPr id="17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461653" y="6237140"/>
            <a:ext cx="6481619" cy="365125"/>
          </a:xfrm>
        </p:spPr>
        <p:txBody>
          <a:bodyPr/>
          <a:lstStyle/>
          <a:p>
            <a:r>
              <a:rPr lang="en-US" dirty="0"/>
              <a:t>L. Muzzi </a:t>
            </a:r>
            <a:r>
              <a:rPr lang="mr-IN" dirty="0"/>
              <a:t>–</a:t>
            </a:r>
            <a:r>
              <a:rPr lang="en-US" dirty="0"/>
              <a:t> </a:t>
            </a:r>
            <a:r>
              <a:rPr lang="en-US" dirty="0" err="1"/>
              <a:t>EASISchool</a:t>
            </a:r>
            <a:r>
              <a:rPr lang="en-US" dirty="0"/>
              <a:t> 3 - 6 October 2020</a:t>
            </a:r>
            <a:endParaRPr lang="it-IT" dirty="0"/>
          </a:p>
        </p:txBody>
      </p:sp>
      <p:sp>
        <p:nvSpPr>
          <p:cNvPr id="18" name="Segnaposto contenuto 2"/>
          <p:cNvSpPr txBox="1">
            <a:spLocks/>
          </p:cNvSpPr>
          <p:nvPr/>
        </p:nvSpPr>
        <p:spPr>
          <a:xfrm>
            <a:off x="7047889" y="5782822"/>
            <a:ext cx="1972003" cy="4838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800000"/>
            </a:solidFill>
          </a:ln>
        </p:spPr>
        <p:txBody>
          <a:bodyPr/>
          <a:lstStyle>
            <a:lvl1pPr marL="342900" indent="-342900" algn="l" defTabSz="449263" rtl="0" eaLnBrk="0" fontAlgn="base" hangingPunct="0"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•"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–"/>
              <a:defRPr sz="2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•"/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–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»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49263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49263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49263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49263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400" i="1" dirty="0">
                <a:solidFill>
                  <a:schemeClr val="tx1"/>
                </a:solidFill>
                <a:latin typeface="Arial (Body)"/>
                <a:cs typeface="Arial (Body)"/>
              </a:rPr>
              <a:t>R. </a:t>
            </a:r>
            <a:r>
              <a:rPr lang="en-US" sz="1400" i="1" dirty="0" err="1">
                <a:solidFill>
                  <a:schemeClr val="tx1"/>
                </a:solidFill>
                <a:latin typeface="Arial (Body)"/>
                <a:cs typeface="Arial (Body)"/>
              </a:rPr>
              <a:t>Vallcorba_MATEFU</a:t>
            </a:r>
            <a:r>
              <a:rPr lang="en-US" sz="1400" i="1" dirty="0">
                <a:solidFill>
                  <a:schemeClr val="tx1"/>
                </a:solidFill>
                <a:latin typeface="Arial (Body)"/>
                <a:cs typeface="Arial (Body)"/>
              </a:rPr>
              <a:t> School 2009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3053347" y="4258790"/>
            <a:ext cx="1064822" cy="333520"/>
          </a:xfrm>
          <a:prstGeom prst="roundRect">
            <a:avLst/>
          </a:prstGeom>
          <a:noFill/>
          <a:ln w="19050" cmpd="sng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>
            <a:off x="7760105" y="4104848"/>
            <a:ext cx="882909" cy="346353"/>
          </a:xfrm>
          <a:prstGeom prst="roundRect">
            <a:avLst/>
          </a:prstGeom>
          <a:noFill/>
          <a:ln w="19050" cmpd="sng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1" name="Immagine 20">
            <a:extLst>
              <a:ext uri="{FF2B5EF4-FFF2-40B4-BE49-F238E27FC236}">
                <a16:creationId xmlns:a16="http://schemas.microsoft.com/office/drawing/2014/main" id="{8F04FFF0-C8CB-9B42-B804-20AB7C3A12E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2858" y="3043359"/>
            <a:ext cx="4229190" cy="2943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293211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3414" y="288414"/>
            <a:ext cx="8229600" cy="430887"/>
          </a:xfrm>
        </p:spPr>
        <p:txBody>
          <a:bodyPr/>
          <a:lstStyle/>
          <a:p>
            <a:r>
              <a:rPr lang="it-IT" sz="2800" dirty="0" err="1"/>
              <a:t>Nuclear</a:t>
            </a:r>
            <a:r>
              <a:rPr lang="it-IT" sz="2800" dirty="0"/>
              <a:t> </a:t>
            </a:r>
            <a:r>
              <a:rPr lang="it-IT" sz="2800" dirty="0" err="1"/>
              <a:t>heat</a:t>
            </a:r>
            <a:r>
              <a:rPr lang="it-IT" sz="2800" dirty="0"/>
              <a:t> </a:t>
            </a:r>
            <a:r>
              <a:rPr lang="it-IT" sz="2800" dirty="0" err="1"/>
              <a:t>load</a:t>
            </a:r>
            <a:r>
              <a:rPr lang="it-IT" sz="2800" dirty="0"/>
              <a:t> (in JT-60SA)</a:t>
            </a: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4"/>
          </p:nvPr>
        </p:nvSpPr>
        <p:spPr>
          <a:xfrm>
            <a:off x="6553200" y="6222140"/>
            <a:ext cx="2133600" cy="365125"/>
          </a:xfrm>
        </p:spPr>
        <p:txBody>
          <a:bodyPr/>
          <a:lstStyle/>
          <a:p>
            <a:fld id="{02C7C199-0D0D-7840-A88D-785280B31CF7}" type="slidenum">
              <a:rPr lang="it-IT" smtClean="0"/>
              <a:t>42</a:t>
            </a:fld>
            <a:endParaRPr lang="it-IT" dirty="0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461653" y="6237140"/>
            <a:ext cx="6481619" cy="365125"/>
          </a:xfrm>
        </p:spPr>
        <p:txBody>
          <a:bodyPr/>
          <a:lstStyle/>
          <a:p>
            <a:r>
              <a:rPr lang="en-US" dirty="0"/>
              <a:t>L. Muzzi </a:t>
            </a:r>
            <a:r>
              <a:rPr lang="mr-IN" dirty="0"/>
              <a:t>–</a:t>
            </a:r>
            <a:r>
              <a:rPr lang="en-US" dirty="0"/>
              <a:t> </a:t>
            </a:r>
            <a:r>
              <a:rPr lang="en-US" dirty="0" err="1"/>
              <a:t>EASISchool</a:t>
            </a:r>
            <a:r>
              <a:rPr lang="en-US" dirty="0"/>
              <a:t> 3 - 6 October 2020</a:t>
            </a:r>
            <a:endParaRPr lang="it-IT" dirty="0"/>
          </a:p>
        </p:txBody>
      </p:sp>
      <p:sp>
        <p:nvSpPr>
          <p:cNvPr id="21" name="TextBox 4">
            <a:extLst>
              <a:ext uri="{FF2B5EF4-FFF2-40B4-BE49-F238E27FC236}">
                <a16:creationId xmlns:a16="http://schemas.microsoft.com/office/drawing/2014/main" id="{3AC70939-E7A5-B44D-83B7-F805C927E051}"/>
              </a:ext>
            </a:extLst>
          </p:cNvPr>
          <p:cNvSpPr txBox="1"/>
          <p:nvPr/>
        </p:nvSpPr>
        <p:spPr>
          <a:xfrm>
            <a:off x="2002692" y="353646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0" name="Text Box 240">
            <a:extLst>
              <a:ext uri="{FF2B5EF4-FFF2-40B4-BE49-F238E27FC236}">
                <a16:creationId xmlns:a16="http://schemas.microsoft.com/office/drawing/2014/main" id="{546D95C8-43B8-F94D-AA64-17FBCB6668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87495" y="5415228"/>
            <a:ext cx="1911553" cy="726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0" tIns="45715" rIns="91430" bIns="45715">
            <a:spAutoFit/>
          </a:bodyPr>
          <a:lstStyle>
            <a:lvl1pPr marL="247650" indent="-247650" eaLnBrk="0" hangingPunct="0">
              <a:defRPr sz="2400">
                <a:solidFill>
                  <a:schemeClr val="bg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eaLnBrk="0" hangingPunct="0">
              <a:defRPr sz="2400">
                <a:solidFill>
                  <a:schemeClr val="bg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eaLnBrk="0" hangingPunct="0">
              <a:defRPr sz="2400">
                <a:solidFill>
                  <a:schemeClr val="bg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eaLnBrk="0" hangingPunct="0">
              <a:defRPr sz="2400">
                <a:solidFill>
                  <a:schemeClr val="bg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eaLnBrk="0" hangingPunct="0">
              <a:defRPr sz="2400">
                <a:solidFill>
                  <a:schemeClr val="bg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marL="0" indent="0" eaLnBrk="1" hangingPunct="1">
              <a:lnSpc>
                <a:spcPct val="120000"/>
              </a:lnSpc>
            </a:pPr>
            <a:r>
              <a:rPr lang="it-IT" sz="1800" dirty="0" err="1">
                <a:solidFill>
                  <a:srgbClr val="C00000"/>
                </a:solidFill>
                <a:latin typeface="Arial (Body)"/>
                <a:ea typeface="ＭＳ Ｐゴシック" charset="0"/>
                <a:cs typeface="Arial (Body)"/>
              </a:rPr>
              <a:t>Villari</a:t>
            </a:r>
            <a:endParaRPr lang="it-IT" sz="1800" dirty="0">
              <a:solidFill>
                <a:srgbClr val="C00000"/>
              </a:solidFill>
              <a:latin typeface="Arial (Body)"/>
              <a:ea typeface="ＭＳ Ｐゴシック" charset="0"/>
              <a:cs typeface="Arial (Body)"/>
            </a:endParaRPr>
          </a:p>
          <a:p>
            <a:pPr marL="0" indent="0" eaLnBrk="1" hangingPunct="1">
              <a:lnSpc>
                <a:spcPct val="120000"/>
              </a:lnSpc>
            </a:pPr>
            <a:r>
              <a:rPr lang="it-IT" sz="1800" dirty="0" err="1">
                <a:solidFill>
                  <a:srgbClr val="C00000"/>
                </a:solidFill>
                <a:latin typeface="Arial (Body)"/>
                <a:ea typeface="ＭＳ Ｐゴシック" charset="0"/>
                <a:cs typeface="Arial (Body)"/>
              </a:rPr>
              <a:t>Fus</a:t>
            </a:r>
            <a:r>
              <a:rPr lang="it-IT" sz="1800" dirty="0">
                <a:solidFill>
                  <a:srgbClr val="C00000"/>
                </a:solidFill>
                <a:latin typeface="Arial (Body)"/>
                <a:ea typeface="ＭＳ Ｐゴシック" charset="0"/>
                <a:cs typeface="Arial (Body)"/>
              </a:rPr>
              <a:t> </a:t>
            </a:r>
            <a:r>
              <a:rPr lang="it-IT" sz="1800" dirty="0" err="1">
                <a:solidFill>
                  <a:srgbClr val="C00000"/>
                </a:solidFill>
                <a:latin typeface="Arial (Body)"/>
                <a:ea typeface="ＭＳ Ｐゴシック" charset="0"/>
                <a:cs typeface="Arial (Body)"/>
              </a:rPr>
              <a:t>Eng</a:t>
            </a:r>
            <a:r>
              <a:rPr lang="it-IT" sz="1800" dirty="0">
                <a:solidFill>
                  <a:srgbClr val="C00000"/>
                </a:solidFill>
                <a:latin typeface="Arial (Body)"/>
                <a:ea typeface="ＭＳ Ｐゴシック" charset="0"/>
                <a:cs typeface="Arial (Body)"/>
              </a:rPr>
              <a:t> </a:t>
            </a:r>
            <a:r>
              <a:rPr lang="it-IT" sz="1800" dirty="0" err="1">
                <a:solidFill>
                  <a:srgbClr val="C00000"/>
                </a:solidFill>
                <a:latin typeface="Arial (Body)"/>
                <a:ea typeface="ＭＳ Ｐゴシック" charset="0"/>
                <a:cs typeface="Arial (Body)"/>
              </a:rPr>
              <a:t>Des</a:t>
            </a:r>
            <a:r>
              <a:rPr lang="it-IT" sz="1800" dirty="0">
                <a:solidFill>
                  <a:srgbClr val="C00000"/>
                </a:solidFill>
                <a:latin typeface="Arial (Body)"/>
                <a:ea typeface="ＭＳ Ｐゴシック" charset="0"/>
                <a:cs typeface="Arial (Body)"/>
              </a:rPr>
              <a:t> 09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4A258E1F-0B14-824D-BB57-E06C9E7D5D9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9570" y="1071907"/>
            <a:ext cx="5754430" cy="3075941"/>
          </a:xfrm>
          <a:prstGeom prst="rect">
            <a:avLst/>
          </a:prstGeom>
        </p:spPr>
      </p:pic>
      <p:pic>
        <p:nvPicPr>
          <p:cNvPr id="33" name="Immagine 32">
            <a:extLst>
              <a:ext uri="{FF2B5EF4-FFF2-40B4-BE49-F238E27FC236}">
                <a16:creationId xmlns:a16="http://schemas.microsoft.com/office/drawing/2014/main" id="{E9F187BB-ED3A-E947-9AF3-807FF329AFB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933" y="1113501"/>
            <a:ext cx="3376469" cy="2895791"/>
          </a:xfrm>
          <a:prstGeom prst="rect">
            <a:avLst/>
          </a:prstGeom>
        </p:spPr>
      </p:pic>
      <p:pic>
        <p:nvPicPr>
          <p:cNvPr id="31" name="Immagine 30">
            <a:extLst>
              <a:ext uri="{FF2B5EF4-FFF2-40B4-BE49-F238E27FC236}">
                <a16:creationId xmlns:a16="http://schemas.microsoft.com/office/drawing/2014/main" id="{C1C40700-F97C-2E4B-812C-5F59AA19712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9167" y="3197789"/>
            <a:ext cx="5270062" cy="3484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578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3414" y="288414"/>
            <a:ext cx="8229600" cy="430887"/>
          </a:xfrm>
        </p:spPr>
        <p:txBody>
          <a:bodyPr/>
          <a:lstStyle/>
          <a:p>
            <a:pPr eaLnBrk="0" hangingPunct="0"/>
            <a:r>
              <a:rPr lang="en-US" sz="2800" dirty="0"/>
              <a:t>Heat Loads in fusion coils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6553200" y="6222140"/>
            <a:ext cx="2133600" cy="365125"/>
          </a:xfrm>
        </p:spPr>
        <p:txBody>
          <a:bodyPr/>
          <a:lstStyle/>
          <a:p>
            <a:fld id="{02C7C199-0D0D-7840-A88D-785280B31CF7}" type="slidenum">
              <a:rPr lang="it-IT" smtClean="0"/>
              <a:t>43</a:t>
            </a:fld>
            <a:endParaRPr lang="it-IT" dirty="0"/>
          </a:p>
        </p:txBody>
      </p:sp>
      <p:sp>
        <p:nvSpPr>
          <p:cNvPr id="6" name="Rettangolo 7"/>
          <p:cNvSpPr>
            <a:spLocks noChangeArrowheads="1"/>
          </p:cNvSpPr>
          <p:nvPr/>
        </p:nvSpPr>
        <p:spPr bwMode="auto">
          <a:xfrm>
            <a:off x="1280131" y="994878"/>
            <a:ext cx="194972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000" i="1" dirty="0">
                <a:solidFill>
                  <a:srgbClr val="404040"/>
                </a:solidFill>
                <a:latin typeface="Calibri"/>
                <a:cs typeface="Calibri"/>
              </a:rPr>
              <a:t>Source of losses:</a:t>
            </a:r>
            <a:endParaRPr lang="it-IT" sz="2000" i="1" dirty="0">
              <a:latin typeface="Calibri"/>
              <a:cs typeface="Calibri"/>
            </a:endParaRPr>
          </a:p>
        </p:txBody>
      </p:sp>
      <p:sp>
        <p:nvSpPr>
          <p:cNvPr id="7" name="CasellaDiTesto 13"/>
          <p:cNvSpPr txBox="1"/>
          <p:nvPr/>
        </p:nvSpPr>
        <p:spPr>
          <a:xfrm>
            <a:off x="322958" y="1340768"/>
            <a:ext cx="396101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bg1"/>
                </a:solidFill>
                <a:latin typeface="Calibri" charset="0"/>
                <a:ea typeface="ＭＳ Ｐゴシック" charset="0"/>
                <a:cs typeface="MS Gothic" charset="0"/>
              </a:defRPr>
            </a:lvl1pPr>
            <a:lvl2pPr marL="37931725" indent="-37474525" eaLnBrk="0" hangingPunct="0"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2pPr>
            <a:lvl3pPr eaLnBrk="0" hangingPunct="0"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3pPr>
            <a:lvl4pPr eaLnBrk="0" hangingPunct="0"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4pPr>
            <a:lvl5pPr eaLnBrk="0" hangingPunct="0"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sz="2000" i="1" dirty="0">
                <a:solidFill>
                  <a:srgbClr val="7030A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/>
                <a:cs typeface="Calibri"/>
              </a:rPr>
              <a:t> Hysteresis</a:t>
            </a:r>
          </a:p>
          <a:p>
            <a:pPr eaLnBrk="1" hangingPunct="1">
              <a:buFont typeface="Arial" charset="0"/>
              <a:buChar char="•"/>
            </a:pPr>
            <a:r>
              <a:rPr lang="en-US" sz="2000" i="1" dirty="0">
                <a:solidFill>
                  <a:srgbClr val="7030A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/>
                <a:cs typeface="Calibri"/>
              </a:rPr>
              <a:t> AC</a:t>
            </a:r>
          </a:p>
          <a:p>
            <a:pPr eaLnBrk="1" hangingPunct="1">
              <a:buFont typeface="Arial" charset="0"/>
              <a:buChar char="•"/>
            </a:pPr>
            <a:r>
              <a:rPr lang="en-US" sz="2000" i="1" dirty="0">
                <a:solidFill>
                  <a:srgbClr val="7030A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/>
                <a:cs typeface="Calibri"/>
              </a:rPr>
              <a:t> Coupling</a:t>
            </a:r>
          </a:p>
          <a:p>
            <a:pPr eaLnBrk="1" hangingPunct="1">
              <a:buFont typeface="Arial" charset="0"/>
              <a:buChar char="•"/>
            </a:pPr>
            <a:r>
              <a:rPr lang="en-US" sz="2000" i="1" dirty="0">
                <a:solidFill>
                  <a:srgbClr val="7030A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/>
                <a:cs typeface="Calibri"/>
              </a:rPr>
              <a:t> Eddy-</a:t>
            </a:r>
          </a:p>
          <a:p>
            <a:pPr eaLnBrk="1" hangingPunct="1">
              <a:buFont typeface="Arial" charset="0"/>
              <a:buChar char="•"/>
            </a:pPr>
            <a:r>
              <a:rPr lang="en-US" sz="2000" i="1" dirty="0">
                <a:solidFill>
                  <a:srgbClr val="7030A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/>
                <a:cs typeface="Calibri"/>
              </a:rPr>
              <a:t> Neutrons</a:t>
            </a:r>
          </a:p>
          <a:p>
            <a:pPr eaLnBrk="1" hangingPunct="1">
              <a:buFont typeface="Arial" charset="0"/>
              <a:buChar char="•"/>
            </a:pPr>
            <a:r>
              <a:rPr lang="en-US" sz="2000" i="1" dirty="0">
                <a:solidFill>
                  <a:srgbClr val="7030A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/>
                <a:cs typeface="Calibri"/>
              </a:rPr>
              <a:t> Thermal radiation &amp; Conduction</a:t>
            </a:r>
          </a:p>
        </p:txBody>
      </p:sp>
      <p:sp>
        <p:nvSpPr>
          <p:cNvPr id="8" name="CasellaDiTesto 16"/>
          <p:cNvSpPr txBox="1"/>
          <p:nvPr/>
        </p:nvSpPr>
        <p:spPr>
          <a:xfrm>
            <a:off x="1691680" y="3429000"/>
            <a:ext cx="561662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marL="24161750" indent="-24161750" eaLnBrk="0" hangingPunct="0">
              <a:defRPr sz="2400">
                <a:solidFill>
                  <a:schemeClr val="bg1"/>
                </a:solidFill>
                <a:latin typeface="Calibri" charset="0"/>
                <a:ea typeface="ＭＳ Ｐゴシック" charset="0"/>
                <a:cs typeface="MS Gothic" charset="0"/>
              </a:defRPr>
            </a:lvl1pPr>
            <a:lvl2pPr eaLnBrk="0" hangingPunct="0"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2pPr>
            <a:lvl3pPr eaLnBrk="0" hangingPunct="0"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3pPr>
            <a:lvl4pPr eaLnBrk="0" hangingPunct="0"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4pPr>
            <a:lvl5pPr eaLnBrk="0" hangingPunct="0"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9pPr>
          </a:lstStyle>
          <a:p>
            <a:pPr marL="0" lvl="1" indent="0" algn="ctr" eaLnBrk="1" hangingPunct="1">
              <a:buSzPct val="110000"/>
            </a:pPr>
            <a:r>
              <a:rPr lang="en-US" sz="2000" dirty="0">
                <a:solidFill>
                  <a:srgbClr val="8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/>
                <a:ea typeface="ＭＳ Ｐゴシック" charset="0"/>
                <a:cs typeface="Calibri"/>
              </a:rPr>
              <a:t>ITER design experience:</a:t>
            </a:r>
            <a:endParaRPr lang="en-US" sz="2000" dirty="0">
              <a:solidFill>
                <a:srgbClr val="800000"/>
              </a:solidFill>
              <a:latin typeface="Calibri"/>
              <a:ea typeface="ＭＳ Ｐゴシック" charset="0"/>
              <a:cs typeface="Calibri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933056"/>
            <a:ext cx="3816424" cy="2091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3933056"/>
            <a:ext cx="3834705" cy="1975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Parentesi graffa chiusa 12"/>
          <p:cNvSpPr>
            <a:spLocks/>
          </p:cNvSpPr>
          <p:nvPr/>
        </p:nvSpPr>
        <p:spPr bwMode="auto">
          <a:xfrm>
            <a:off x="1691680" y="1412776"/>
            <a:ext cx="792609" cy="1152128"/>
          </a:xfrm>
          <a:prstGeom prst="rightBrace">
            <a:avLst>
              <a:gd name="adj1" fmla="val 10548"/>
              <a:gd name="adj2" fmla="val 50000"/>
            </a:avLst>
          </a:prstGeom>
          <a:noFill/>
          <a:ln w="19050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charset="0"/>
              <a:buNone/>
            </a:pPr>
            <a:endParaRPr lang="it-IT" dirty="0"/>
          </a:p>
        </p:txBody>
      </p:sp>
      <p:sp>
        <p:nvSpPr>
          <p:cNvPr id="12" name="CasellaDiTesto 14"/>
          <p:cNvSpPr txBox="1">
            <a:spLocks noChangeArrowheads="1"/>
          </p:cNvSpPr>
          <p:nvPr/>
        </p:nvSpPr>
        <p:spPr bwMode="auto">
          <a:xfrm>
            <a:off x="2627784" y="1700808"/>
            <a:ext cx="23050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bg1"/>
                </a:solidFill>
                <a:latin typeface="Calibri" charset="0"/>
                <a:ea typeface="ＭＳ Ｐゴシック" charset="0"/>
                <a:cs typeface="MS Gothic" charset="0"/>
              </a:defRPr>
            </a:lvl1pPr>
            <a:lvl2pPr marL="37931725" indent="-37474525" eaLnBrk="0" hangingPunct="0"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2pPr>
            <a:lvl3pPr eaLnBrk="0" hangingPunct="0"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3pPr>
            <a:lvl4pPr eaLnBrk="0" hangingPunct="0"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4pPr>
            <a:lvl5pPr eaLnBrk="0" hangingPunct="0"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9pPr>
          </a:lstStyle>
          <a:p>
            <a:pPr eaLnBrk="1" hangingPunct="1"/>
            <a:r>
              <a:rPr lang="it-IT" sz="1800" i="1" dirty="0">
                <a:solidFill>
                  <a:srgbClr val="C00000"/>
                </a:solidFill>
              </a:rPr>
              <a:t>Due to </a:t>
            </a:r>
            <a:r>
              <a:rPr lang="it-IT" sz="1800" i="1" dirty="0" err="1">
                <a:solidFill>
                  <a:srgbClr val="C00000"/>
                </a:solidFill>
              </a:rPr>
              <a:t>varying</a:t>
            </a:r>
            <a:r>
              <a:rPr lang="it-IT" sz="1800" i="1" dirty="0">
                <a:solidFill>
                  <a:srgbClr val="C00000"/>
                </a:solidFill>
              </a:rPr>
              <a:t> </a:t>
            </a:r>
            <a:r>
              <a:rPr lang="it-IT" sz="1800" i="1" dirty="0" err="1">
                <a:solidFill>
                  <a:srgbClr val="C00000"/>
                </a:solidFill>
              </a:rPr>
              <a:t>field</a:t>
            </a:r>
            <a:r>
              <a:rPr lang="it-IT" sz="1800" i="1" dirty="0">
                <a:solidFill>
                  <a:srgbClr val="C00000"/>
                </a:solidFill>
              </a:rPr>
              <a:t> and </a:t>
            </a:r>
            <a:r>
              <a:rPr lang="it-IT" sz="1800" i="1" dirty="0" err="1">
                <a:solidFill>
                  <a:srgbClr val="C00000"/>
                </a:solidFill>
              </a:rPr>
              <a:t>currents</a:t>
            </a:r>
            <a:endParaRPr lang="it-IT" sz="1800" i="1" dirty="0">
              <a:solidFill>
                <a:srgbClr val="C00000"/>
              </a:solidFill>
            </a:endParaRPr>
          </a:p>
        </p:txBody>
      </p:sp>
      <p:sp>
        <p:nvSpPr>
          <p:cNvPr id="13" name="Freccia a destra 15"/>
          <p:cNvSpPr>
            <a:spLocks noChangeArrowheads="1"/>
          </p:cNvSpPr>
          <p:nvPr/>
        </p:nvSpPr>
        <p:spPr bwMode="auto">
          <a:xfrm>
            <a:off x="4788024" y="1916832"/>
            <a:ext cx="936625" cy="215900"/>
          </a:xfrm>
          <a:prstGeom prst="rightArrow">
            <a:avLst>
              <a:gd name="adj1" fmla="val 50000"/>
              <a:gd name="adj2" fmla="val 50050"/>
            </a:avLst>
          </a:prstGeom>
          <a:solidFill>
            <a:srgbClr val="C0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charset="0"/>
              <a:buNone/>
            </a:pPr>
            <a:endParaRPr lang="it-IT"/>
          </a:p>
        </p:txBody>
      </p:sp>
      <p:sp>
        <p:nvSpPr>
          <p:cNvPr id="14" name="CasellaDiTesto 17"/>
          <p:cNvSpPr txBox="1">
            <a:spLocks noChangeArrowheads="1"/>
          </p:cNvSpPr>
          <p:nvPr/>
        </p:nvSpPr>
        <p:spPr bwMode="auto">
          <a:xfrm>
            <a:off x="5868145" y="1829088"/>
            <a:ext cx="300231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bg1"/>
                </a:solidFill>
                <a:latin typeface="Calibri" charset="0"/>
                <a:ea typeface="ＭＳ Ｐゴシック" charset="0"/>
                <a:cs typeface="MS Gothic" charset="0"/>
              </a:defRPr>
            </a:lvl1pPr>
            <a:lvl2pPr marL="37931725" indent="-37474525" eaLnBrk="0" hangingPunct="0"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2pPr>
            <a:lvl3pPr eaLnBrk="0" hangingPunct="0"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3pPr>
            <a:lvl4pPr eaLnBrk="0" hangingPunct="0"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4pPr>
            <a:lvl5pPr eaLnBrk="0" hangingPunct="0"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9pPr>
          </a:lstStyle>
          <a:p>
            <a:pPr eaLnBrk="1" hangingPunct="1"/>
            <a:r>
              <a:rPr lang="it-IT" sz="1800" b="1" i="1" dirty="0" err="1">
                <a:solidFill>
                  <a:srgbClr val="C00000"/>
                </a:solidFill>
              </a:rPr>
              <a:t>Specific</a:t>
            </a:r>
            <a:r>
              <a:rPr lang="it-IT" sz="1800" b="1" i="1" dirty="0">
                <a:solidFill>
                  <a:srgbClr val="C00000"/>
                </a:solidFill>
              </a:rPr>
              <a:t> of CS / PF </a:t>
            </a:r>
            <a:r>
              <a:rPr lang="it-IT" sz="1800" b="1" i="1" dirty="0" err="1">
                <a:solidFill>
                  <a:srgbClr val="C00000"/>
                </a:solidFill>
              </a:rPr>
              <a:t>conductors</a:t>
            </a:r>
            <a:endParaRPr lang="it-IT" sz="1800" b="1" i="1" dirty="0">
              <a:solidFill>
                <a:srgbClr val="C00000"/>
              </a:solidFill>
            </a:endParaRPr>
          </a:p>
        </p:txBody>
      </p:sp>
      <p:sp>
        <p:nvSpPr>
          <p:cNvPr id="15" name="Freccia a destra 18"/>
          <p:cNvSpPr>
            <a:spLocks noChangeArrowheads="1"/>
          </p:cNvSpPr>
          <p:nvPr/>
        </p:nvSpPr>
        <p:spPr bwMode="auto">
          <a:xfrm>
            <a:off x="1691680" y="2636912"/>
            <a:ext cx="1361667" cy="262632"/>
          </a:xfrm>
          <a:prstGeom prst="rightArrow">
            <a:avLst>
              <a:gd name="adj1" fmla="val 50000"/>
              <a:gd name="adj2" fmla="val 50002"/>
            </a:avLst>
          </a:prstGeom>
          <a:solidFill>
            <a:srgbClr val="0070C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charset="0"/>
              <a:buNone/>
            </a:pPr>
            <a:endParaRPr lang="it-IT" dirty="0"/>
          </a:p>
        </p:txBody>
      </p:sp>
      <p:sp>
        <p:nvSpPr>
          <p:cNvPr id="16" name="CasellaDiTesto 19"/>
          <p:cNvSpPr txBox="1">
            <a:spLocks noChangeArrowheads="1"/>
          </p:cNvSpPr>
          <p:nvPr/>
        </p:nvSpPr>
        <p:spPr bwMode="auto">
          <a:xfrm>
            <a:off x="3229854" y="2574983"/>
            <a:ext cx="29273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bg1"/>
                </a:solidFill>
                <a:latin typeface="Calibri" charset="0"/>
                <a:ea typeface="ＭＳ Ｐゴシック" charset="0"/>
                <a:cs typeface="MS Gothic" charset="0"/>
              </a:defRPr>
            </a:lvl1pPr>
            <a:lvl2pPr marL="37931725" indent="-37474525" eaLnBrk="0" hangingPunct="0"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2pPr>
            <a:lvl3pPr eaLnBrk="0" hangingPunct="0"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3pPr>
            <a:lvl4pPr eaLnBrk="0" hangingPunct="0"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4pPr>
            <a:lvl5pPr eaLnBrk="0" hangingPunct="0"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Calibri" charset="0"/>
                <a:ea typeface="MS Gothic" charset="0"/>
                <a:cs typeface="MS Gothic" charset="0"/>
              </a:defRPr>
            </a:lvl9pPr>
          </a:lstStyle>
          <a:p>
            <a:pPr eaLnBrk="1" hangingPunct="1"/>
            <a:r>
              <a:rPr lang="it-IT" sz="1800" b="1" i="1" dirty="0" err="1">
                <a:solidFill>
                  <a:srgbClr val="0070C0"/>
                </a:solidFill>
              </a:rPr>
              <a:t>Specific</a:t>
            </a:r>
            <a:r>
              <a:rPr lang="it-IT" sz="1800" b="1" i="1" dirty="0">
                <a:solidFill>
                  <a:srgbClr val="0070C0"/>
                </a:solidFill>
              </a:rPr>
              <a:t> of TF </a:t>
            </a:r>
            <a:r>
              <a:rPr lang="it-IT" sz="1800" b="1" i="1" dirty="0" err="1">
                <a:solidFill>
                  <a:srgbClr val="0070C0"/>
                </a:solidFill>
              </a:rPr>
              <a:t>conductors</a:t>
            </a:r>
            <a:endParaRPr lang="it-IT" sz="1800" b="1" i="1" dirty="0">
              <a:solidFill>
                <a:srgbClr val="0070C0"/>
              </a:solidFill>
            </a:endParaRPr>
          </a:p>
        </p:txBody>
      </p:sp>
      <p:sp>
        <p:nvSpPr>
          <p:cNvPr id="17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461653" y="6237140"/>
            <a:ext cx="6481619" cy="365125"/>
          </a:xfrm>
        </p:spPr>
        <p:txBody>
          <a:bodyPr/>
          <a:lstStyle/>
          <a:p>
            <a:r>
              <a:rPr lang="en-US" dirty="0"/>
              <a:t>L. Muzzi </a:t>
            </a:r>
            <a:r>
              <a:rPr lang="mr-IN" dirty="0"/>
              <a:t>–</a:t>
            </a:r>
            <a:r>
              <a:rPr lang="en-US" dirty="0"/>
              <a:t> </a:t>
            </a:r>
            <a:r>
              <a:rPr lang="en-US" dirty="0" err="1"/>
              <a:t>EASISchool</a:t>
            </a:r>
            <a:r>
              <a:rPr lang="en-US" dirty="0"/>
              <a:t> 3 - 6 October 2020</a:t>
            </a:r>
            <a:endParaRPr lang="it-IT" dirty="0"/>
          </a:p>
        </p:txBody>
      </p:sp>
      <p:sp>
        <p:nvSpPr>
          <p:cNvPr id="18" name="Segnaposto contenuto 2"/>
          <p:cNvSpPr txBox="1">
            <a:spLocks/>
          </p:cNvSpPr>
          <p:nvPr/>
        </p:nvSpPr>
        <p:spPr>
          <a:xfrm>
            <a:off x="7047889" y="5782822"/>
            <a:ext cx="1972003" cy="4838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800000"/>
            </a:solidFill>
          </a:ln>
        </p:spPr>
        <p:txBody>
          <a:bodyPr/>
          <a:lstStyle>
            <a:lvl1pPr marL="342900" indent="-342900" algn="l" defTabSz="449263" rtl="0" eaLnBrk="0" fontAlgn="base" hangingPunct="0"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•"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–"/>
              <a:defRPr sz="2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•"/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–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»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49263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49263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49263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49263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400" i="1" dirty="0">
                <a:solidFill>
                  <a:schemeClr val="tx1"/>
                </a:solidFill>
                <a:latin typeface="Arial (Body)"/>
                <a:cs typeface="Arial (Body)"/>
              </a:rPr>
              <a:t>R. </a:t>
            </a:r>
            <a:r>
              <a:rPr lang="en-US" sz="1400" i="1" dirty="0" err="1">
                <a:solidFill>
                  <a:schemeClr val="tx1"/>
                </a:solidFill>
                <a:latin typeface="Arial (Body)"/>
                <a:cs typeface="Arial (Body)"/>
              </a:rPr>
              <a:t>Vallcorba_MATEFU</a:t>
            </a:r>
            <a:r>
              <a:rPr lang="en-US" sz="1400" i="1" dirty="0">
                <a:solidFill>
                  <a:schemeClr val="tx1"/>
                </a:solidFill>
                <a:latin typeface="Arial (Body)"/>
                <a:cs typeface="Arial (Body)"/>
              </a:rPr>
              <a:t> School 2009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3053347" y="4258790"/>
            <a:ext cx="1064822" cy="333520"/>
          </a:xfrm>
          <a:prstGeom prst="roundRect">
            <a:avLst/>
          </a:prstGeom>
          <a:noFill/>
          <a:ln w="19050" cmpd="sng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>
            <a:off x="7760105" y="4104848"/>
            <a:ext cx="882909" cy="346353"/>
          </a:xfrm>
          <a:prstGeom prst="roundRect">
            <a:avLst/>
          </a:prstGeom>
          <a:noFill/>
          <a:ln w="19050" cmpd="sng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522776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3414" y="288414"/>
            <a:ext cx="8229600" cy="430887"/>
          </a:xfrm>
        </p:spPr>
        <p:txBody>
          <a:bodyPr/>
          <a:lstStyle/>
          <a:p>
            <a:pPr eaLnBrk="0" hangingPunct="0"/>
            <a:r>
              <a:rPr lang="en-US" sz="2800" dirty="0">
                <a:solidFill>
                  <a:schemeClr val="bg1"/>
                </a:solidFill>
              </a:rPr>
              <a:t>Cable-in-Conduit Conductors (CICCs)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6553200" y="6222140"/>
            <a:ext cx="2133600" cy="365125"/>
          </a:xfrm>
        </p:spPr>
        <p:txBody>
          <a:bodyPr/>
          <a:lstStyle/>
          <a:p>
            <a:fld id="{02C7C199-0D0D-7840-A88D-785280B31CF7}" type="slidenum">
              <a:rPr lang="it-IT" smtClean="0"/>
              <a:t>44</a:t>
            </a:fld>
            <a:endParaRPr lang="it-IT" dirty="0"/>
          </a:p>
        </p:txBody>
      </p:sp>
      <p:sp>
        <p:nvSpPr>
          <p:cNvPr id="5" name="Text Box 241"/>
          <p:cNvSpPr txBox="1">
            <a:spLocks noChangeArrowheads="1"/>
          </p:cNvSpPr>
          <p:nvPr/>
        </p:nvSpPr>
        <p:spPr bwMode="auto">
          <a:xfrm>
            <a:off x="5493584" y="2292553"/>
            <a:ext cx="3613088" cy="369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0" tIns="45715" rIns="91430" bIns="45715">
            <a:spAutoFit/>
          </a:bodyPr>
          <a:lstStyle/>
          <a:p>
            <a:pPr algn="r"/>
            <a:r>
              <a:rPr lang="it-IT" dirty="0" err="1">
                <a:ea typeface="ＭＳ Ｐゴシック" charset="0"/>
                <a:cs typeface="ＭＳ Ｐゴシック" charset="0"/>
              </a:rPr>
              <a:t>Typically</a:t>
            </a:r>
            <a:r>
              <a:rPr lang="it-IT" dirty="0">
                <a:ea typeface="ＭＳ Ｐゴシック" charset="0"/>
                <a:cs typeface="ＭＳ Ｐゴシック" charset="0"/>
              </a:rPr>
              <a:t>:</a:t>
            </a:r>
            <a:r>
              <a:rPr lang="it-IT" dirty="0">
                <a:solidFill>
                  <a:srgbClr val="000090"/>
                </a:solidFill>
                <a:ea typeface="ＭＳ Ｐゴシック" charset="0"/>
                <a:cs typeface="ＭＳ Ｐゴシック" charset="0"/>
              </a:rPr>
              <a:t> </a:t>
            </a:r>
            <a:r>
              <a:rPr lang="it-IT" i="1" dirty="0">
                <a:solidFill>
                  <a:srgbClr val="800000"/>
                </a:solidFill>
                <a:ea typeface="ＭＳ Ｐゴシック" charset="0"/>
                <a:cs typeface="ＭＳ Ｐゴシック" charset="0"/>
              </a:rPr>
              <a:t>T ~ 4.5K, </a:t>
            </a:r>
            <a:r>
              <a:rPr lang="it-IT" i="1" dirty="0" err="1">
                <a:solidFill>
                  <a:srgbClr val="800000"/>
                </a:solidFill>
                <a:ea typeface="ＭＳ Ｐゴシック" charset="0"/>
                <a:cs typeface="ＭＳ Ｐゴシック" charset="0"/>
              </a:rPr>
              <a:t>P</a:t>
            </a:r>
            <a:r>
              <a:rPr lang="it-IT" i="1" dirty="0">
                <a:solidFill>
                  <a:srgbClr val="800000"/>
                </a:solidFill>
                <a:ea typeface="ＭＳ Ｐゴシック" charset="0"/>
                <a:cs typeface="ＭＳ Ｐゴシック" charset="0"/>
              </a:rPr>
              <a:t> ~ 6 </a:t>
            </a:r>
            <a:r>
              <a:rPr lang="it-IT" i="1" dirty="0">
                <a:solidFill>
                  <a:srgbClr val="800000"/>
                </a:solidFill>
                <a:ea typeface="ＭＳ Ｐゴシック" charset="0"/>
                <a:cs typeface="ＭＳ Ｐゴシック" charset="0"/>
                <a:sym typeface="Symbol" charset="0"/>
              </a:rPr>
              <a:t></a:t>
            </a:r>
            <a:r>
              <a:rPr lang="it-IT" i="1" dirty="0">
                <a:solidFill>
                  <a:srgbClr val="800000"/>
                </a:solidFill>
                <a:ea typeface="ＭＳ Ｐゴシック" charset="0"/>
                <a:cs typeface="ＭＳ Ｐゴシック" charset="0"/>
              </a:rPr>
              <a:t>10 bar</a:t>
            </a:r>
          </a:p>
        </p:txBody>
      </p:sp>
      <p:grpSp>
        <p:nvGrpSpPr>
          <p:cNvPr id="6" name="Group 8"/>
          <p:cNvGrpSpPr>
            <a:grpSpLocks/>
          </p:cNvGrpSpPr>
          <p:nvPr/>
        </p:nvGrpSpPr>
        <p:grpSpPr bwMode="auto">
          <a:xfrm>
            <a:off x="138543" y="2283533"/>
            <a:ext cx="5429323" cy="3955591"/>
            <a:chOff x="3845428" y="1916832"/>
            <a:chExt cx="5263076" cy="3893322"/>
          </a:xfrm>
        </p:grpSpPr>
        <p:pic>
          <p:nvPicPr>
            <p:cNvPr id="7" name="Immagine 24" descr="filam-strand-cond copy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5428" y="1916832"/>
              <a:ext cx="5191068" cy="389332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Line 7"/>
            <p:cNvSpPr>
              <a:spLocks noChangeShapeType="1"/>
            </p:cNvSpPr>
            <p:nvPr/>
          </p:nvSpPr>
          <p:spPr bwMode="auto">
            <a:xfrm flipV="1">
              <a:off x="4427984" y="4365104"/>
              <a:ext cx="315020" cy="47248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100794" tIns="50397" rIns="100794" bIns="50397"/>
            <a:lstStyle/>
            <a:p>
              <a:endParaRPr lang="en-US"/>
            </a:p>
          </p:txBody>
        </p:sp>
        <p:sp>
          <p:nvSpPr>
            <p:cNvPr id="9" name="Text Box 10"/>
            <p:cNvSpPr txBox="1">
              <a:spLocks noChangeArrowheads="1"/>
            </p:cNvSpPr>
            <p:nvPr/>
          </p:nvSpPr>
          <p:spPr bwMode="auto">
            <a:xfrm>
              <a:off x="3995936" y="4725144"/>
              <a:ext cx="702529" cy="5504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00794" tIns="50397" rIns="100794" bIns="50397">
              <a:spAutoFit/>
            </a:bodyPr>
            <a:lstStyle/>
            <a:p>
              <a:r>
                <a:rPr lang="it-IT" sz="1500">
                  <a:solidFill>
                    <a:srgbClr val="FF0000"/>
                  </a:solidFill>
                  <a:ea typeface="ＭＳ Ｐゴシック" charset="0"/>
                  <a:cs typeface="ＭＳ Ｐゴシック" charset="0"/>
                </a:rPr>
                <a:t>Steel</a:t>
              </a:r>
            </a:p>
            <a:p>
              <a:r>
                <a:rPr lang="it-IT" sz="1500">
                  <a:solidFill>
                    <a:srgbClr val="FF0000"/>
                  </a:solidFill>
                  <a:ea typeface="ＭＳ Ｐゴシック" charset="0"/>
                  <a:cs typeface="ＭＳ Ｐゴシック" charset="0"/>
                </a:rPr>
                <a:t>jacket</a:t>
              </a:r>
            </a:p>
          </p:txBody>
        </p:sp>
        <p:sp>
          <p:nvSpPr>
            <p:cNvPr id="10" name="Text Box 17"/>
            <p:cNvSpPr txBox="1">
              <a:spLocks noChangeArrowheads="1"/>
            </p:cNvSpPr>
            <p:nvPr/>
          </p:nvSpPr>
          <p:spPr bwMode="auto">
            <a:xfrm>
              <a:off x="6444208" y="1988840"/>
              <a:ext cx="2592288" cy="5504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0794" tIns="50397" rIns="100794" bIns="50397">
              <a:spAutoFit/>
            </a:bodyPr>
            <a:lstStyle/>
            <a:p>
              <a:r>
                <a:rPr lang="it-IT" sz="1500" dirty="0" err="1">
                  <a:solidFill>
                    <a:srgbClr val="FF0000"/>
                  </a:solidFill>
                  <a:ea typeface="ＭＳ Ｐゴシック" charset="0"/>
                  <a:cs typeface="ＭＳ Ｐゴシック" charset="0"/>
                </a:rPr>
                <a:t>Empty</a:t>
              </a:r>
              <a:r>
                <a:rPr lang="it-IT" sz="1500" dirty="0">
                  <a:solidFill>
                    <a:srgbClr val="FF0000"/>
                  </a:solidFill>
                  <a:ea typeface="ＭＳ Ｐゴシック" charset="0"/>
                  <a:cs typeface="ＭＳ Ｐゴシック" charset="0"/>
                </a:rPr>
                <a:t> </a:t>
              </a:r>
              <a:r>
                <a:rPr lang="it-IT" sz="1500" dirty="0" err="1">
                  <a:solidFill>
                    <a:srgbClr val="FF0000"/>
                  </a:solidFill>
                  <a:ea typeface="ＭＳ Ｐゴシック" charset="0"/>
                  <a:cs typeface="ＭＳ Ｐゴシック" charset="0"/>
                </a:rPr>
                <a:t>fraction</a:t>
              </a:r>
              <a:r>
                <a:rPr lang="it-IT" sz="1500" dirty="0">
                  <a:solidFill>
                    <a:srgbClr val="FF0000"/>
                  </a:solidFill>
                  <a:ea typeface="ＭＳ Ｐゴシック" charset="0"/>
                  <a:cs typeface="ＭＳ Ｐゴシック" charset="0"/>
                </a:rPr>
                <a:t> for </a:t>
              </a:r>
              <a:r>
                <a:rPr lang="it-IT" sz="1500" dirty="0" err="1">
                  <a:solidFill>
                    <a:srgbClr val="FF0000"/>
                  </a:solidFill>
                  <a:ea typeface="ＭＳ Ｐゴシック" charset="0"/>
                  <a:cs typeface="ＭＳ Ｐゴシック" charset="0"/>
                </a:rPr>
                <a:t>forced</a:t>
              </a:r>
              <a:r>
                <a:rPr lang="it-IT" sz="1500" dirty="0">
                  <a:solidFill>
                    <a:srgbClr val="FF0000"/>
                  </a:solidFill>
                  <a:ea typeface="ＭＳ Ｐゴシック" charset="0"/>
                  <a:cs typeface="ＭＳ Ｐゴシック" charset="0"/>
                </a:rPr>
                <a:t> He </a:t>
              </a:r>
              <a:r>
                <a:rPr lang="it-IT" sz="1500" dirty="0" err="1">
                  <a:solidFill>
                    <a:srgbClr val="FF0000"/>
                  </a:solidFill>
                  <a:ea typeface="ＭＳ Ｐゴシック" charset="0"/>
                  <a:cs typeface="ＭＳ Ｐゴシック" charset="0"/>
                </a:rPr>
                <a:t>circulation</a:t>
              </a:r>
              <a:endParaRPr lang="it-IT" sz="1500" dirty="0">
                <a:solidFill>
                  <a:srgbClr val="FF0000"/>
                </a:solidFill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1" name="Line 7"/>
            <p:cNvSpPr>
              <a:spLocks noChangeShapeType="1"/>
            </p:cNvSpPr>
            <p:nvPr/>
          </p:nvSpPr>
          <p:spPr bwMode="auto">
            <a:xfrm flipH="1">
              <a:off x="5508103" y="2348880"/>
              <a:ext cx="936104" cy="616496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100794" tIns="50397" rIns="100794" bIns="50397"/>
            <a:lstStyle/>
            <a:p>
              <a:endParaRPr lang="en-US"/>
            </a:p>
          </p:txBody>
        </p:sp>
        <p:sp>
          <p:nvSpPr>
            <p:cNvPr id="12" name="Text Box 17"/>
            <p:cNvSpPr txBox="1">
              <a:spLocks noChangeArrowheads="1"/>
            </p:cNvSpPr>
            <p:nvPr/>
          </p:nvSpPr>
          <p:spPr bwMode="auto">
            <a:xfrm>
              <a:off x="7712918" y="3645024"/>
              <a:ext cx="1395586" cy="5504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0794" tIns="50397" rIns="100794" bIns="50397">
              <a:spAutoFit/>
            </a:bodyPr>
            <a:lstStyle/>
            <a:p>
              <a:pPr algn="ctr"/>
              <a:r>
                <a:rPr lang="it-IT" sz="1500">
                  <a:solidFill>
                    <a:srgbClr val="FF0000"/>
                  </a:solidFill>
                  <a:ea typeface="ＭＳ Ｐゴシック" charset="0"/>
                  <a:cs typeface="ＭＳ Ｐゴシック" charset="0"/>
                </a:rPr>
                <a:t>1000 </a:t>
              </a:r>
              <a:r>
                <a:rPr lang="it-IT" sz="1500">
                  <a:solidFill>
                    <a:srgbClr val="FF0000"/>
                  </a:solidFill>
                  <a:ea typeface="ＭＳ Ｐゴシック" charset="0"/>
                  <a:cs typeface="ＭＳ Ｐゴシック" charset="0"/>
                  <a:sym typeface="Symbol" charset="0"/>
                </a:rPr>
                <a:t></a:t>
              </a:r>
              <a:r>
                <a:rPr lang="it-IT" sz="1500">
                  <a:solidFill>
                    <a:srgbClr val="FF0000"/>
                  </a:solidFill>
                  <a:ea typeface="ＭＳ Ｐゴシック" charset="0"/>
                  <a:cs typeface="ＭＳ Ｐゴシック" charset="0"/>
                </a:rPr>
                <a:t> 5000</a:t>
              </a:r>
            </a:p>
            <a:p>
              <a:pPr algn="ctr"/>
              <a:r>
                <a:rPr lang="it-IT" sz="1500">
                  <a:solidFill>
                    <a:srgbClr val="FF0000"/>
                  </a:solidFill>
                  <a:ea typeface="ＭＳ Ｐゴシック" charset="0"/>
                  <a:cs typeface="ＭＳ Ｐゴシック" charset="0"/>
                </a:rPr>
                <a:t>filaments</a:t>
              </a:r>
            </a:p>
          </p:txBody>
        </p:sp>
        <p:sp>
          <p:nvSpPr>
            <p:cNvPr id="13" name="Text Box 17"/>
            <p:cNvSpPr txBox="1">
              <a:spLocks noChangeArrowheads="1"/>
            </p:cNvSpPr>
            <p:nvPr/>
          </p:nvSpPr>
          <p:spPr bwMode="auto">
            <a:xfrm>
              <a:off x="7812360" y="3225016"/>
              <a:ext cx="945059" cy="3249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0794" tIns="50397" rIns="100794" bIns="50397">
              <a:spAutoFit/>
            </a:bodyPr>
            <a:lstStyle/>
            <a:p>
              <a:r>
                <a:rPr lang="it-IT" sz="1500">
                  <a:solidFill>
                    <a:srgbClr val="FF0000"/>
                  </a:solidFill>
                  <a:ea typeface="ＭＳ Ｐゴシック" charset="0"/>
                  <a:cs typeface="ＭＳ Ｐゴシック" charset="0"/>
                </a:rPr>
                <a:t>strand</a:t>
              </a:r>
            </a:p>
          </p:txBody>
        </p:sp>
        <p:sp>
          <p:nvSpPr>
            <p:cNvPr id="14" name="Line 7"/>
            <p:cNvSpPr>
              <a:spLocks noChangeShapeType="1"/>
            </p:cNvSpPr>
            <p:nvPr/>
          </p:nvSpPr>
          <p:spPr bwMode="auto">
            <a:xfrm flipH="1">
              <a:off x="7308304" y="3501008"/>
              <a:ext cx="551284" cy="39373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100794" tIns="50397" rIns="100794" bIns="50397"/>
            <a:lstStyle/>
            <a:p>
              <a:endParaRPr lang="en-US"/>
            </a:p>
          </p:txBody>
        </p:sp>
        <p:sp>
          <p:nvSpPr>
            <p:cNvPr id="15" name="Line 7"/>
            <p:cNvSpPr>
              <a:spLocks noChangeShapeType="1"/>
            </p:cNvSpPr>
            <p:nvPr/>
          </p:nvSpPr>
          <p:spPr bwMode="auto">
            <a:xfrm flipH="1">
              <a:off x="7596336" y="4149080"/>
              <a:ext cx="360040" cy="53775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100794" tIns="50397" rIns="100794" bIns="50397"/>
            <a:lstStyle/>
            <a:p>
              <a:endParaRPr lang="en-US"/>
            </a:p>
          </p:txBody>
        </p:sp>
        <p:sp>
          <p:nvSpPr>
            <p:cNvPr id="16" name="Text Box 17"/>
            <p:cNvSpPr txBox="1">
              <a:spLocks noChangeArrowheads="1"/>
            </p:cNvSpPr>
            <p:nvPr/>
          </p:nvSpPr>
          <p:spPr bwMode="auto">
            <a:xfrm>
              <a:off x="6732240" y="2720960"/>
              <a:ext cx="2160240" cy="3249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0794" tIns="50397" rIns="100794" bIns="50397">
              <a:spAutoFit/>
            </a:bodyPr>
            <a:lstStyle/>
            <a:p>
              <a:r>
                <a:rPr lang="it-IT" sz="1500">
                  <a:solidFill>
                    <a:srgbClr val="FF0000"/>
                  </a:solidFill>
                  <a:ea typeface="ＭＳ Ｐゴシック" charset="0"/>
                  <a:cs typeface="ＭＳ Ｐゴシック" charset="0"/>
                </a:rPr>
                <a:t>Pressure relief channel</a:t>
              </a:r>
            </a:p>
          </p:txBody>
        </p:sp>
        <p:sp>
          <p:nvSpPr>
            <p:cNvPr id="17" name="Line 7"/>
            <p:cNvSpPr>
              <a:spLocks noChangeShapeType="1"/>
            </p:cNvSpPr>
            <p:nvPr/>
          </p:nvSpPr>
          <p:spPr bwMode="auto">
            <a:xfrm flipH="1">
              <a:off x="5148064" y="2924944"/>
              <a:ext cx="1656184" cy="355235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100794" tIns="50397" rIns="100794" bIns="50397"/>
            <a:lstStyle/>
            <a:p>
              <a:endParaRPr lang="en-US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auto">
            <a:xfrm>
              <a:off x="4572000" y="5373216"/>
              <a:ext cx="1369512" cy="3249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00794" tIns="50397" rIns="100794" bIns="50397">
              <a:spAutoFit/>
            </a:bodyPr>
            <a:lstStyle/>
            <a:p>
              <a:r>
                <a:rPr lang="it-IT" sz="1500">
                  <a:solidFill>
                    <a:srgbClr val="FF0000"/>
                  </a:solidFill>
                  <a:ea typeface="ＭＳ Ｐゴシック" charset="0"/>
                  <a:cs typeface="ＭＳ Ｐゴシック" charset="0"/>
                </a:rPr>
                <a:t>Strand bundle</a:t>
              </a:r>
            </a:p>
          </p:txBody>
        </p:sp>
        <p:sp>
          <p:nvSpPr>
            <p:cNvPr id="19" name="Line 7"/>
            <p:cNvSpPr>
              <a:spLocks noChangeShapeType="1"/>
            </p:cNvSpPr>
            <p:nvPr/>
          </p:nvSpPr>
          <p:spPr bwMode="auto">
            <a:xfrm flipH="1" flipV="1">
              <a:off x="5148064" y="4005064"/>
              <a:ext cx="129508" cy="1417439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100794" tIns="50397" rIns="100794" bIns="50397"/>
            <a:lstStyle/>
            <a:p>
              <a:endParaRPr lang="en-US"/>
            </a:p>
          </p:txBody>
        </p:sp>
      </p:grpSp>
      <p:graphicFrame>
        <p:nvGraphicFramePr>
          <p:cNvPr id="22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1164757"/>
              </p:ext>
            </p:extLst>
          </p:nvPr>
        </p:nvGraphicFramePr>
        <p:xfrm>
          <a:off x="5932673" y="3265444"/>
          <a:ext cx="2770560" cy="4032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3345" name="Equation" r:id="rId4" imgW="1485900" imgH="215900" progId="Equation.3">
                  <p:embed/>
                </p:oleObj>
              </mc:Choice>
              <mc:Fallback>
                <p:oleObj name="Equation" r:id="rId4" imgW="1485900" imgH="215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32673" y="3265444"/>
                        <a:ext cx="2770560" cy="40324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Text Box 241"/>
          <p:cNvSpPr txBox="1">
            <a:spLocks noChangeArrowheads="1"/>
          </p:cNvSpPr>
          <p:nvPr/>
        </p:nvSpPr>
        <p:spPr bwMode="auto">
          <a:xfrm>
            <a:off x="5842347" y="2862988"/>
            <a:ext cx="2939040" cy="415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0" tIns="45715" rIns="91430" bIns="45715">
            <a:spAutoFit/>
          </a:bodyPr>
          <a:lstStyle/>
          <a:p>
            <a:pPr>
              <a:lnSpc>
                <a:spcPct val="120000"/>
              </a:lnSpc>
            </a:pPr>
            <a:r>
              <a:rPr lang="it-IT" b="1" dirty="0" err="1">
                <a:solidFill>
                  <a:srgbClr val="800000"/>
                </a:solidFill>
                <a:latin typeface="Trebuchet MS" charset="0"/>
                <a:ea typeface="ＭＳ Ｐゴシック" charset="0"/>
                <a:cs typeface="ＭＳ Ｐゴシック" charset="0"/>
              </a:rPr>
              <a:t>Convective</a:t>
            </a:r>
            <a:r>
              <a:rPr lang="it-IT" b="1" dirty="0">
                <a:solidFill>
                  <a:srgbClr val="800000"/>
                </a:solidFill>
                <a:latin typeface="Trebuchet MS" charset="0"/>
                <a:ea typeface="ＭＳ Ｐゴシック" charset="0"/>
                <a:cs typeface="ＭＳ Ｐゴシック" charset="0"/>
              </a:rPr>
              <a:t> </a:t>
            </a:r>
            <a:r>
              <a:rPr lang="it-IT" b="1" dirty="0" err="1">
                <a:solidFill>
                  <a:srgbClr val="800000"/>
                </a:solidFill>
                <a:latin typeface="Trebuchet MS" charset="0"/>
                <a:ea typeface="ＭＳ Ｐゴシック" charset="0"/>
                <a:cs typeface="ＭＳ Ｐゴシック" charset="0"/>
              </a:rPr>
              <a:t>heat</a:t>
            </a:r>
            <a:r>
              <a:rPr lang="it-IT" b="1" dirty="0">
                <a:solidFill>
                  <a:srgbClr val="800000"/>
                </a:solidFill>
                <a:latin typeface="Trebuchet MS" charset="0"/>
                <a:ea typeface="ＭＳ Ｐゴシック" charset="0"/>
                <a:cs typeface="ＭＳ Ｐゴシック" charset="0"/>
              </a:rPr>
              <a:t> transfer:</a:t>
            </a:r>
          </a:p>
        </p:txBody>
      </p:sp>
      <p:sp>
        <p:nvSpPr>
          <p:cNvPr id="24" name="Text Box 241"/>
          <p:cNvSpPr txBox="1">
            <a:spLocks noChangeArrowheads="1"/>
          </p:cNvSpPr>
          <p:nvPr/>
        </p:nvSpPr>
        <p:spPr bwMode="auto">
          <a:xfrm>
            <a:off x="6202370" y="5677095"/>
            <a:ext cx="2440644" cy="541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0" tIns="45715" rIns="91430" bIns="45715">
            <a:spAutoFit/>
          </a:bodyPr>
          <a:lstStyle/>
          <a:p>
            <a:pPr>
              <a:lnSpc>
                <a:spcPct val="120000"/>
              </a:lnSpc>
            </a:pPr>
            <a:r>
              <a:rPr lang="it-IT" sz="2500" b="1" dirty="0">
                <a:solidFill>
                  <a:srgbClr val="800000"/>
                </a:solidFill>
                <a:latin typeface="Trebuchet MS" charset="0"/>
                <a:ea typeface="ＭＳ Ｐゴシック" charset="0"/>
                <a:cs typeface="ＭＳ Ｐゴシック" charset="0"/>
              </a:rPr>
              <a:t>BUT: </a:t>
            </a:r>
            <a:r>
              <a:rPr lang="it-IT" sz="2500" b="1" dirty="0" err="1">
                <a:solidFill>
                  <a:srgbClr val="FF0000"/>
                </a:solidFill>
                <a:latin typeface="Trebuchet MS" charset="0"/>
                <a:ea typeface="ＭＳ Ｐゴシック" charset="0"/>
                <a:cs typeface="ＭＳ Ｐゴシック" charset="0"/>
              </a:rPr>
              <a:t>Low</a:t>
            </a:r>
            <a:r>
              <a:rPr lang="it-IT" sz="2500" b="1" dirty="0">
                <a:solidFill>
                  <a:srgbClr val="FF0000"/>
                </a:solidFill>
                <a:latin typeface="Trebuchet MS" charset="0"/>
                <a:ea typeface="ＭＳ Ｐゴシック" charset="0"/>
                <a:cs typeface="ＭＳ Ｐゴシック" charset="0"/>
              </a:rPr>
              <a:t> J</a:t>
            </a:r>
            <a:r>
              <a:rPr lang="it-IT" sz="2500" b="1" baseline="-25000" dirty="0">
                <a:solidFill>
                  <a:srgbClr val="FF0000"/>
                </a:solidFill>
                <a:latin typeface="Trebuchet MS" charset="0"/>
                <a:ea typeface="ＭＳ Ｐゴシック" charset="0"/>
                <a:cs typeface="ＭＳ Ｐゴシック" charset="0"/>
              </a:rPr>
              <a:t>ENG</a:t>
            </a:r>
          </a:p>
        </p:txBody>
      </p:sp>
      <p:sp>
        <p:nvSpPr>
          <p:cNvPr id="2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461653" y="6237140"/>
            <a:ext cx="6481619" cy="365125"/>
          </a:xfrm>
        </p:spPr>
        <p:txBody>
          <a:bodyPr/>
          <a:lstStyle/>
          <a:p>
            <a:r>
              <a:rPr lang="en-US" dirty="0"/>
              <a:t>L. Muzzi </a:t>
            </a:r>
            <a:r>
              <a:rPr lang="mr-IN" dirty="0"/>
              <a:t>–</a:t>
            </a:r>
            <a:r>
              <a:rPr lang="en-US" dirty="0"/>
              <a:t> </a:t>
            </a:r>
            <a:r>
              <a:rPr lang="en-US" dirty="0" err="1"/>
              <a:t>EASISchool</a:t>
            </a:r>
            <a:r>
              <a:rPr lang="en-US" dirty="0"/>
              <a:t> 3 - 6 October 2020</a:t>
            </a:r>
            <a:endParaRPr lang="it-IT" dirty="0"/>
          </a:p>
        </p:txBody>
      </p:sp>
      <p:sp>
        <p:nvSpPr>
          <p:cNvPr id="26" name="Text Box 240"/>
          <p:cNvSpPr txBox="1">
            <a:spLocks noChangeArrowheads="1"/>
          </p:cNvSpPr>
          <p:nvPr/>
        </p:nvSpPr>
        <p:spPr bwMode="auto">
          <a:xfrm>
            <a:off x="5965739" y="3819600"/>
            <a:ext cx="2887259" cy="1745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0" tIns="45715" rIns="91430" bIns="45715">
            <a:spAutoFit/>
          </a:bodyPr>
          <a:lstStyle>
            <a:lvl1pPr marL="247650" indent="-247650" eaLnBrk="0" hangingPunct="0">
              <a:defRPr sz="2400">
                <a:solidFill>
                  <a:schemeClr val="bg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eaLnBrk="0" hangingPunct="0">
              <a:defRPr sz="2400">
                <a:solidFill>
                  <a:schemeClr val="bg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eaLnBrk="0" hangingPunct="0">
              <a:defRPr sz="2400">
                <a:solidFill>
                  <a:schemeClr val="bg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eaLnBrk="0" hangingPunct="0">
              <a:defRPr sz="2400">
                <a:solidFill>
                  <a:schemeClr val="bg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eaLnBrk="0" hangingPunct="0">
              <a:defRPr sz="2400">
                <a:solidFill>
                  <a:schemeClr val="bg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marL="342900" indent="-342900" eaLnBrk="1" hangingPunct="1">
              <a:lnSpc>
                <a:spcPct val="120000"/>
              </a:lnSpc>
              <a:buFontTx/>
              <a:buChar char="-"/>
            </a:pPr>
            <a:r>
              <a:rPr lang="it-IT" sz="1800" dirty="0" err="1">
                <a:solidFill>
                  <a:srgbClr val="000090"/>
                </a:solidFill>
                <a:latin typeface="Arial (Body)"/>
                <a:ea typeface="ＭＳ Ｐゴシック" charset="0"/>
                <a:cs typeface="Arial (Body)"/>
              </a:rPr>
              <a:t>Effective</a:t>
            </a:r>
            <a:r>
              <a:rPr lang="it-IT" sz="1800" dirty="0">
                <a:solidFill>
                  <a:srgbClr val="000090"/>
                </a:solidFill>
                <a:latin typeface="Arial (Body)"/>
                <a:ea typeface="ＭＳ Ｐゴシック" charset="0"/>
                <a:cs typeface="Arial (Body)"/>
              </a:rPr>
              <a:t> </a:t>
            </a:r>
            <a:r>
              <a:rPr lang="it-IT" sz="1800" dirty="0" err="1">
                <a:solidFill>
                  <a:srgbClr val="000090"/>
                </a:solidFill>
                <a:latin typeface="Arial (Body)"/>
                <a:ea typeface="ＭＳ Ｐゴシック" charset="0"/>
                <a:cs typeface="Arial (Body)"/>
              </a:rPr>
              <a:t>cooling</a:t>
            </a:r>
            <a:endParaRPr lang="it-IT" sz="1800" dirty="0">
              <a:solidFill>
                <a:srgbClr val="000090"/>
              </a:solidFill>
              <a:latin typeface="Arial (Body)"/>
              <a:ea typeface="ＭＳ Ｐゴシック" charset="0"/>
              <a:cs typeface="Arial (Body)"/>
            </a:endParaRPr>
          </a:p>
          <a:p>
            <a:pPr marL="342900" indent="-342900" eaLnBrk="1" hangingPunct="1">
              <a:lnSpc>
                <a:spcPct val="120000"/>
              </a:lnSpc>
              <a:buFontTx/>
              <a:buChar char="-"/>
            </a:pPr>
            <a:r>
              <a:rPr lang="it-IT" sz="1800" dirty="0" err="1">
                <a:solidFill>
                  <a:srgbClr val="000090"/>
                </a:solidFill>
                <a:latin typeface="Arial (Body)"/>
                <a:ea typeface="ＭＳ Ｐゴシック" charset="0"/>
                <a:cs typeface="Arial (Body)"/>
              </a:rPr>
              <a:t>Mechanically</a:t>
            </a:r>
            <a:r>
              <a:rPr lang="it-IT" sz="1800" dirty="0">
                <a:solidFill>
                  <a:srgbClr val="000090"/>
                </a:solidFill>
                <a:latin typeface="Arial (Body)"/>
                <a:ea typeface="ＭＳ Ｐゴシック" charset="0"/>
                <a:cs typeface="Arial (Body)"/>
              </a:rPr>
              <a:t> strong</a:t>
            </a:r>
          </a:p>
          <a:p>
            <a:pPr marL="342900" indent="-342900" eaLnBrk="1" hangingPunct="1">
              <a:lnSpc>
                <a:spcPct val="120000"/>
              </a:lnSpc>
              <a:buFontTx/>
              <a:buChar char="-"/>
            </a:pPr>
            <a:r>
              <a:rPr lang="it-IT" sz="1800" dirty="0" err="1">
                <a:solidFill>
                  <a:srgbClr val="000090"/>
                </a:solidFill>
                <a:latin typeface="Arial (Body)"/>
                <a:ea typeface="ＭＳ Ｐゴシック" charset="0"/>
                <a:cs typeface="Arial (Body)"/>
              </a:rPr>
              <a:t>Flexible</a:t>
            </a:r>
            <a:r>
              <a:rPr lang="it-IT" sz="1800" dirty="0">
                <a:solidFill>
                  <a:srgbClr val="000090"/>
                </a:solidFill>
                <a:latin typeface="Arial (Body)"/>
                <a:ea typeface="ＭＳ Ｐゴシック" charset="0"/>
                <a:cs typeface="Arial (Body)"/>
              </a:rPr>
              <a:t> layout</a:t>
            </a:r>
          </a:p>
          <a:p>
            <a:pPr marL="342900" indent="-342900" eaLnBrk="1" hangingPunct="1">
              <a:lnSpc>
                <a:spcPct val="120000"/>
              </a:lnSpc>
              <a:buFontTx/>
              <a:buChar char="-"/>
            </a:pPr>
            <a:r>
              <a:rPr lang="it-IT" sz="1800" dirty="0" err="1">
                <a:solidFill>
                  <a:srgbClr val="000090"/>
                </a:solidFill>
                <a:latin typeface="Arial (Body)"/>
                <a:ea typeface="ＭＳ Ｐゴシック" charset="0"/>
                <a:cs typeface="Arial (Body)"/>
              </a:rPr>
              <a:t>Effective</a:t>
            </a:r>
            <a:r>
              <a:rPr lang="it-IT" sz="1800" dirty="0">
                <a:solidFill>
                  <a:srgbClr val="000090"/>
                </a:solidFill>
                <a:latin typeface="Arial (Body)"/>
                <a:ea typeface="ＭＳ Ｐゴシック" charset="0"/>
                <a:cs typeface="Arial (Body)"/>
              </a:rPr>
              <a:t> </a:t>
            </a:r>
            <a:r>
              <a:rPr lang="it-IT" sz="1800" dirty="0" err="1">
                <a:solidFill>
                  <a:srgbClr val="000090"/>
                </a:solidFill>
                <a:latin typeface="Arial (Body)"/>
                <a:ea typeface="ＭＳ Ｐゴシック" charset="0"/>
                <a:cs typeface="Arial (Body)"/>
              </a:rPr>
              <a:t>electrical</a:t>
            </a:r>
            <a:r>
              <a:rPr lang="it-IT" sz="1800" dirty="0">
                <a:solidFill>
                  <a:srgbClr val="000090"/>
                </a:solidFill>
                <a:latin typeface="Arial (Body)"/>
                <a:ea typeface="ＭＳ Ｐゴシック" charset="0"/>
                <a:cs typeface="Arial (Body)"/>
              </a:rPr>
              <a:t> </a:t>
            </a:r>
            <a:r>
              <a:rPr lang="it-IT" sz="1800" dirty="0" err="1">
                <a:solidFill>
                  <a:srgbClr val="000090"/>
                </a:solidFill>
                <a:latin typeface="Arial (Body)"/>
                <a:ea typeface="ＭＳ Ｐゴシック" charset="0"/>
                <a:cs typeface="Arial (Body)"/>
              </a:rPr>
              <a:t>insulation</a:t>
            </a:r>
            <a:endParaRPr lang="it-IT" sz="1800" dirty="0">
              <a:solidFill>
                <a:srgbClr val="000090"/>
              </a:solidFill>
              <a:latin typeface="Arial (Body)"/>
              <a:ea typeface="ＭＳ Ｐゴシック" charset="0"/>
              <a:cs typeface="Arial (Body)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5984" y="1051694"/>
            <a:ext cx="8467014" cy="1097736"/>
          </a:xfrm>
          <a:prstGeom prst="rect">
            <a:avLst/>
          </a:prstGeom>
        </p:spPr>
        <p:txBody>
          <a:bodyPr vert="horz" wrap="square" lIns="91440" tIns="0" rIns="9144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 dirty="0" err="1"/>
              <a:t>Hoenig</a:t>
            </a:r>
            <a:r>
              <a:rPr lang="en-US" sz="2000" dirty="0"/>
              <a:t>; Montgomery; </a:t>
            </a:r>
            <a:r>
              <a:rPr lang="en-US" sz="2000" dirty="0" err="1"/>
              <a:t>Iwasa</a:t>
            </a:r>
            <a:r>
              <a:rPr lang="en-US" sz="2000" dirty="0"/>
              <a:t> (1975):</a:t>
            </a:r>
          </a:p>
          <a:p>
            <a:pPr>
              <a:lnSpc>
                <a:spcPct val="120000"/>
              </a:lnSpc>
            </a:pPr>
            <a:r>
              <a:rPr lang="en-US" sz="2000" dirty="0">
                <a:solidFill>
                  <a:srgbClr val="000090"/>
                </a:solidFill>
              </a:rPr>
              <a:t>high cooling efficiency of single phase </a:t>
            </a:r>
            <a:r>
              <a:rPr lang="en-US" sz="2000" i="1" dirty="0">
                <a:solidFill>
                  <a:srgbClr val="800000"/>
                </a:solidFill>
              </a:rPr>
              <a:t>(supercritical)</a:t>
            </a:r>
            <a:r>
              <a:rPr lang="en-US" sz="2000" dirty="0"/>
              <a:t> </a:t>
            </a:r>
            <a:r>
              <a:rPr lang="en-US" sz="2000" dirty="0">
                <a:solidFill>
                  <a:srgbClr val="000090"/>
                </a:solidFill>
              </a:rPr>
              <a:t>He in turbulent flow and in direct contact with a large wetted surface</a:t>
            </a:r>
          </a:p>
        </p:txBody>
      </p:sp>
    </p:spTree>
    <p:extLst>
      <p:ext uri="{BB962C8B-B14F-4D97-AF65-F5344CB8AC3E}">
        <p14:creationId xmlns:p14="http://schemas.microsoft.com/office/powerpoint/2010/main" val="181303009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179" y="303802"/>
            <a:ext cx="8625998" cy="400110"/>
          </a:xfrm>
        </p:spPr>
        <p:txBody>
          <a:bodyPr/>
          <a:lstStyle/>
          <a:p>
            <a:r>
              <a:rPr lang="en-US" dirty="0"/>
              <a:t>D-shaped superconducting tokamaks</a:t>
            </a:r>
          </a:p>
        </p:txBody>
      </p:sp>
      <p:sp>
        <p:nvSpPr>
          <p:cNvPr id="9" name="Line 7"/>
          <p:cNvSpPr>
            <a:spLocks noChangeAspect="1" noChangeShapeType="1"/>
          </p:cNvSpPr>
          <p:nvPr/>
        </p:nvSpPr>
        <p:spPr bwMode="auto">
          <a:xfrm>
            <a:off x="1052704" y="889026"/>
            <a:ext cx="0" cy="575725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" name="Freeform 12"/>
          <p:cNvSpPr>
            <a:spLocks noChangeAspect="1"/>
          </p:cNvSpPr>
          <p:nvPr/>
        </p:nvSpPr>
        <p:spPr bwMode="auto">
          <a:xfrm>
            <a:off x="2733795" y="2106696"/>
            <a:ext cx="1431868" cy="2873705"/>
          </a:xfrm>
          <a:custGeom>
            <a:avLst/>
            <a:gdLst>
              <a:gd name="T0" fmla="*/ 2147483647 w 907"/>
              <a:gd name="T1" fmla="*/ 2147483647 h 1681"/>
              <a:gd name="T2" fmla="*/ 2147483647 w 907"/>
              <a:gd name="T3" fmla="*/ 2147483647 h 1681"/>
              <a:gd name="T4" fmla="*/ 2147483647 w 907"/>
              <a:gd name="T5" fmla="*/ 2147483647 h 1681"/>
              <a:gd name="T6" fmla="*/ 2147483647 w 907"/>
              <a:gd name="T7" fmla="*/ 2147483647 h 1681"/>
              <a:gd name="T8" fmla="*/ 2147483647 w 907"/>
              <a:gd name="T9" fmla="*/ 2147483647 h 1681"/>
              <a:gd name="T10" fmla="*/ 2147483647 w 907"/>
              <a:gd name="T11" fmla="*/ 2147483647 h 1681"/>
              <a:gd name="T12" fmla="*/ 2147483647 w 907"/>
              <a:gd name="T13" fmla="*/ 2147483647 h 1681"/>
              <a:gd name="T14" fmla="*/ 2147483647 w 907"/>
              <a:gd name="T15" fmla="*/ 2147483647 h 1681"/>
              <a:gd name="T16" fmla="*/ 2147483647 w 907"/>
              <a:gd name="T17" fmla="*/ 2147483647 h 1681"/>
              <a:gd name="T18" fmla="*/ 2147483647 w 907"/>
              <a:gd name="T19" fmla="*/ 2147483647 h 1681"/>
              <a:gd name="T20" fmla="*/ 2147483647 w 907"/>
              <a:gd name="T21" fmla="*/ 2147483647 h 1681"/>
              <a:gd name="T22" fmla="*/ 2147483647 w 907"/>
              <a:gd name="T23" fmla="*/ 2147483647 h 1681"/>
              <a:gd name="T24" fmla="*/ 2147483647 w 907"/>
              <a:gd name="T25" fmla="*/ 2147483647 h 1681"/>
              <a:gd name="T26" fmla="*/ 2147483647 w 907"/>
              <a:gd name="T27" fmla="*/ 2147483647 h 1681"/>
              <a:gd name="T28" fmla="*/ 2147483647 w 907"/>
              <a:gd name="T29" fmla="*/ 2147483647 h 1681"/>
              <a:gd name="T30" fmla="*/ 2147483647 w 907"/>
              <a:gd name="T31" fmla="*/ 2147483647 h 1681"/>
              <a:gd name="T32" fmla="*/ 2147483647 w 907"/>
              <a:gd name="T33" fmla="*/ 2147483647 h 1681"/>
              <a:gd name="T34" fmla="*/ 2147483647 w 907"/>
              <a:gd name="T35" fmla="*/ 2147483647 h 1681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907"/>
              <a:gd name="T55" fmla="*/ 0 h 1681"/>
              <a:gd name="T56" fmla="*/ 907 w 907"/>
              <a:gd name="T57" fmla="*/ 1681 h 1681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907" h="1681">
                <a:moveTo>
                  <a:pt x="197" y="1678"/>
                </a:moveTo>
                <a:cubicBezTo>
                  <a:pt x="197" y="1672"/>
                  <a:pt x="149" y="1564"/>
                  <a:pt x="125" y="1488"/>
                </a:cubicBezTo>
                <a:cubicBezTo>
                  <a:pt x="101" y="1412"/>
                  <a:pt x="72" y="1312"/>
                  <a:pt x="53" y="1224"/>
                </a:cubicBezTo>
                <a:cubicBezTo>
                  <a:pt x="34" y="1136"/>
                  <a:pt x="21" y="1029"/>
                  <a:pt x="13" y="960"/>
                </a:cubicBezTo>
                <a:cubicBezTo>
                  <a:pt x="5" y="891"/>
                  <a:pt x="7" y="882"/>
                  <a:pt x="5" y="808"/>
                </a:cubicBezTo>
                <a:cubicBezTo>
                  <a:pt x="3" y="734"/>
                  <a:pt x="0" y="609"/>
                  <a:pt x="7" y="518"/>
                </a:cubicBezTo>
                <a:cubicBezTo>
                  <a:pt x="14" y="427"/>
                  <a:pt x="27" y="336"/>
                  <a:pt x="45" y="264"/>
                </a:cubicBezTo>
                <a:cubicBezTo>
                  <a:pt x="63" y="192"/>
                  <a:pt x="95" y="115"/>
                  <a:pt x="117" y="83"/>
                </a:cubicBezTo>
                <a:cubicBezTo>
                  <a:pt x="161" y="13"/>
                  <a:pt x="232" y="0"/>
                  <a:pt x="290" y="3"/>
                </a:cubicBezTo>
                <a:cubicBezTo>
                  <a:pt x="343" y="8"/>
                  <a:pt x="388" y="27"/>
                  <a:pt x="458" y="59"/>
                </a:cubicBezTo>
                <a:cubicBezTo>
                  <a:pt x="533" y="91"/>
                  <a:pt x="639" y="182"/>
                  <a:pt x="693" y="246"/>
                </a:cubicBezTo>
                <a:cubicBezTo>
                  <a:pt x="726" y="287"/>
                  <a:pt x="812" y="420"/>
                  <a:pt x="847" y="507"/>
                </a:cubicBezTo>
                <a:cubicBezTo>
                  <a:pt x="882" y="594"/>
                  <a:pt x="899" y="676"/>
                  <a:pt x="903" y="766"/>
                </a:cubicBezTo>
                <a:cubicBezTo>
                  <a:pt x="907" y="856"/>
                  <a:pt x="900" y="960"/>
                  <a:pt x="874" y="1046"/>
                </a:cubicBezTo>
                <a:cubicBezTo>
                  <a:pt x="848" y="1132"/>
                  <a:pt x="792" y="1214"/>
                  <a:pt x="746" y="1280"/>
                </a:cubicBezTo>
                <a:cubicBezTo>
                  <a:pt x="700" y="1346"/>
                  <a:pt x="656" y="1391"/>
                  <a:pt x="599" y="1440"/>
                </a:cubicBezTo>
                <a:cubicBezTo>
                  <a:pt x="542" y="1489"/>
                  <a:pt x="469" y="1534"/>
                  <a:pt x="402" y="1574"/>
                </a:cubicBezTo>
                <a:cubicBezTo>
                  <a:pt x="335" y="1614"/>
                  <a:pt x="197" y="1681"/>
                  <a:pt x="197" y="1678"/>
                </a:cubicBezTo>
                <a:close/>
              </a:path>
            </a:pathLst>
          </a:cu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Text Box 13"/>
          <p:cNvSpPr txBox="1">
            <a:spLocks noChangeAspect="1" noChangeArrowheads="1"/>
          </p:cNvSpPr>
          <p:nvPr/>
        </p:nvSpPr>
        <p:spPr bwMode="auto">
          <a:xfrm>
            <a:off x="1092718" y="3004318"/>
            <a:ext cx="78053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>
                <a:solidFill>
                  <a:srgbClr val="0033CC"/>
                </a:solidFill>
                <a:latin typeface="Century Gothic" charset="0"/>
                <a:ea typeface="Osaka" charset="0"/>
                <a:cs typeface="Osaka" charset="0"/>
              </a:rPr>
              <a:t>6.2m</a:t>
            </a:r>
          </a:p>
        </p:txBody>
      </p:sp>
      <p:sp>
        <p:nvSpPr>
          <p:cNvPr id="12" name="Line 14"/>
          <p:cNvSpPr>
            <a:spLocks noChangeAspect="1" noChangeShapeType="1"/>
          </p:cNvSpPr>
          <p:nvPr/>
        </p:nvSpPr>
        <p:spPr bwMode="auto">
          <a:xfrm>
            <a:off x="1082586" y="3396856"/>
            <a:ext cx="2374142" cy="16849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Text Box 15"/>
          <p:cNvSpPr txBox="1">
            <a:spLocks noChangeAspect="1" noChangeArrowheads="1"/>
          </p:cNvSpPr>
          <p:nvPr/>
        </p:nvSpPr>
        <p:spPr bwMode="auto">
          <a:xfrm>
            <a:off x="2111372" y="4783310"/>
            <a:ext cx="74732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b="1" dirty="0">
                <a:solidFill>
                  <a:srgbClr val="0033CC"/>
                </a:solidFill>
                <a:latin typeface="Century Gothic" charset="0"/>
                <a:ea typeface="Osaka" charset="0"/>
                <a:cs typeface="Osaka" charset="0"/>
              </a:rPr>
              <a:t>EAST</a:t>
            </a:r>
            <a:endParaRPr lang="en-US" altLang="ja-JP" dirty="0">
              <a:solidFill>
                <a:srgbClr val="0033CC"/>
              </a:solidFill>
              <a:latin typeface="Century Gothic" charset="0"/>
              <a:ea typeface="Osaka" charset="0"/>
              <a:cs typeface="Osaka" charset="0"/>
            </a:endParaRPr>
          </a:p>
        </p:txBody>
      </p:sp>
      <p:sp>
        <p:nvSpPr>
          <p:cNvPr id="14" name="Freeform 17"/>
          <p:cNvSpPr>
            <a:spLocks noChangeAspect="1"/>
          </p:cNvSpPr>
          <p:nvPr/>
        </p:nvSpPr>
        <p:spPr bwMode="auto">
          <a:xfrm>
            <a:off x="1690527" y="5326405"/>
            <a:ext cx="358842" cy="763054"/>
          </a:xfrm>
          <a:custGeom>
            <a:avLst/>
            <a:gdLst>
              <a:gd name="T0" fmla="*/ 2147483647 w 728"/>
              <a:gd name="T1" fmla="*/ 2147483647 h 1433"/>
              <a:gd name="T2" fmla="*/ 2147483647 w 728"/>
              <a:gd name="T3" fmla="*/ 2147483647 h 1433"/>
              <a:gd name="T4" fmla="*/ 0 w 728"/>
              <a:gd name="T5" fmla="*/ 2147483647 h 1433"/>
              <a:gd name="T6" fmla="*/ 2147483647 w 728"/>
              <a:gd name="T7" fmla="*/ 2147483647 h 1433"/>
              <a:gd name="T8" fmla="*/ 2147483647 w 728"/>
              <a:gd name="T9" fmla="*/ 2147483647 h 1433"/>
              <a:gd name="T10" fmla="*/ 2147483647 w 728"/>
              <a:gd name="T11" fmla="*/ 2147483647 h 1433"/>
              <a:gd name="T12" fmla="*/ 2147483647 w 728"/>
              <a:gd name="T13" fmla="*/ 2147483647 h 1433"/>
              <a:gd name="T14" fmla="*/ 2147483647 w 728"/>
              <a:gd name="T15" fmla="*/ 2147483647 h 1433"/>
              <a:gd name="T16" fmla="*/ 2147483647 w 728"/>
              <a:gd name="T17" fmla="*/ 2147483647 h 1433"/>
              <a:gd name="T18" fmla="*/ 2147483647 w 728"/>
              <a:gd name="T19" fmla="*/ 2147483647 h 1433"/>
              <a:gd name="T20" fmla="*/ 2147483647 w 728"/>
              <a:gd name="T21" fmla="*/ 2147483647 h 1433"/>
              <a:gd name="T22" fmla="*/ 2147483647 w 728"/>
              <a:gd name="T23" fmla="*/ 2147483647 h 1433"/>
              <a:gd name="T24" fmla="*/ 2147483647 w 728"/>
              <a:gd name="T25" fmla="*/ 2147483647 h 1433"/>
              <a:gd name="T26" fmla="*/ 2147483647 w 728"/>
              <a:gd name="T27" fmla="*/ 2147483647 h 1433"/>
              <a:gd name="T28" fmla="*/ 2147483647 w 728"/>
              <a:gd name="T29" fmla="*/ 2147483647 h 143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728"/>
              <a:gd name="T46" fmla="*/ 0 h 1433"/>
              <a:gd name="T47" fmla="*/ 728 w 728"/>
              <a:gd name="T48" fmla="*/ 1433 h 1433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728" h="1433">
                <a:moveTo>
                  <a:pt x="80" y="16"/>
                </a:moveTo>
                <a:cubicBezTo>
                  <a:pt x="52" y="30"/>
                  <a:pt x="33" y="185"/>
                  <a:pt x="20" y="272"/>
                </a:cubicBezTo>
                <a:lnTo>
                  <a:pt x="0" y="524"/>
                </a:lnTo>
                <a:lnTo>
                  <a:pt x="1" y="715"/>
                </a:lnTo>
                <a:lnTo>
                  <a:pt x="1" y="960"/>
                </a:lnTo>
                <a:lnTo>
                  <a:pt x="23" y="1195"/>
                </a:lnTo>
                <a:cubicBezTo>
                  <a:pt x="36" y="1272"/>
                  <a:pt x="56" y="1412"/>
                  <a:pt x="76" y="1424"/>
                </a:cubicBezTo>
                <a:cubicBezTo>
                  <a:pt x="99" y="1433"/>
                  <a:pt x="242" y="1383"/>
                  <a:pt x="321" y="1339"/>
                </a:cubicBezTo>
                <a:lnTo>
                  <a:pt x="551" y="1157"/>
                </a:lnTo>
                <a:cubicBezTo>
                  <a:pt x="551" y="1157"/>
                  <a:pt x="672" y="991"/>
                  <a:pt x="684" y="949"/>
                </a:cubicBezTo>
                <a:cubicBezTo>
                  <a:pt x="716" y="880"/>
                  <a:pt x="726" y="788"/>
                  <a:pt x="727" y="709"/>
                </a:cubicBezTo>
                <a:cubicBezTo>
                  <a:pt x="728" y="630"/>
                  <a:pt x="714" y="552"/>
                  <a:pt x="688" y="472"/>
                </a:cubicBezTo>
                <a:cubicBezTo>
                  <a:pt x="672" y="428"/>
                  <a:pt x="590" y="300"/>
                  <a:pt x="532" y="236"/>
                </a:cubicBezTo>
                <a:lnTo>
                  <a:pt x="337" y="91"/>
                </a:lnTo>
                <a:cubicBezTo>
                  <a:pt x="262" y="54"/>
                  <a:pt x="108" y="0"/>
                  <a:pt x="80" y="16"/>
                </a:cubicBezTo>
                <a:close/>
              </a:path>
            </a:pathLst>
          </a:custGeom>
          <a:solidFill>
            <a:schemeClr val="folHlink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Text Box 18"/>
          <p:cNvSpPr txBox="1">
            <a:spLocks noChangeAspect="1" noChangeArrowheads="1"/>
          </p:cNvSpPr>
          <p:nvPr/>
        </p:nvSpPr>
        <p:spPr bwMode="auto">
          <a:xfrm>
            <a:off x="2118709" y="5477586"/>
            <a:ext cx="92204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b="1" dirty="0">
                <a:solidFill>
                  <a:srgbClr val="0033CC"/>
                </a:solidFill>
                <a:latin typeface="Century Gothic" charset="0"/>
                <a:ea typeface="Osaka" charset="0"/>
                <a:cs typeface="Osaka" charset="0"/>
              </a:rPr>
              <a:t>KSTAR</a:t>
            </a:r>
            <a:endParaRPr lang="en-US" altLang="ja-JP" dirty="0">
              <a:solidFill>
                <a:srgbClr val="0033CC"/>
              </a:solidFill>
              <a:latin typeface="Century Gothic" charset="0"/>
              <a:ea typeface="Osaka" charset="0"/>
              <a:cs typeface="Osaka" charset="0"/>
            </a:endParaRPr>
          </a:p>
        </p:txBody>
      </p:sp>
      <p:sp>
        <p:nvSpPr>
          <p:cNvPr id="16" name="Text Box 19"/>
          <p:cNvSpPr txBox="1">
            <a:spLocks noChangeAspect="1" noChangeArrowheads="1"/>
          </p:cNvSpPr>
          <p:nvPr/>
        </p:nvSpPr>
        <p:spPr bwMode="auto">
          <a:xfrm>
            <a:off x="955623" y="5318365"/>
            <a:ext cx="99546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dirty="0">
                <a:solidFill>
                  <a:srgbClr val="0033CC"/>
                </a:solidFill>
                <a:latin typeface="Century Gothic" charset="0"/>
                <a:ea typeface="Osaka" charset="0"/>
                <a:cs typeface="Osaka" charset="0"/>
              </a:rPr>
              <a:t>1.8m</a:t>
            </a:r>
          </a:p>
        </p:txBody>
      </p:sp>
      <p:sp>
        <p:nvSpPr>
          <p:cNvPr id="17" name="Freeform 20"/>
          <p:cNvSpPr>
            <a:spLocks noChangeAspect="1"/>
          </p:cNvSpPr>
          <p:nvPr/>
        </p:nvSpPr>
        <p:spPr bwMode="auto">
          <a:xfrm>
            <a:off x="1737914" y="4717027"/>
            <a:ext cx="297576" cy="525037"/>
          </a:xfrm>
          <a:custGeom>
            <a:avLst/>
            <a:gdLst>
              <a:gd name="T0" fmla="*/ 2147483647 w 696"/>
              <a:gd name="T1" fmla="*/ 2147483647 h 1132"/>
              <a:gd name="T2" fmla="*/ 2147483647 w 696"/>
              <a:gd name="T3" fmla="*/ 2147483647 h 1132"/>
              <a:gd name="T4" fmla="*/ 2147483647 w 696"/>
              <a:gd name="T5" fmla="*/ 2147483647 h 1132"/>
              <a:gd name="T6" fmla="*/ 2147483647 w 696"/>
              <a:gd name="T7" fmla="*/ 2147483647 h 1132"/>
              <a:gd name="T8" fmla="*/ 2147483647 w 696"/>
              <a:gd name="T9" fmla="*/ 2147483647 h 1132"/>
              <a:gd name="T10" fmla="*/ 2147483647 w 696"/>
              <a:gd name="T11" fmla="*/ 2147483647 h 1132"/>
              <a:gd name="T12" fmla="*/ 2147483647 w 696"/>
              <a:gd name="T13" fmla="*/ 2147483647 h 1132"/>
              <a:gd name="T14" fmla="*/ 2147483647 w 696"/>
              <a:gd name="T15" fmla="*/ 2147483647 h 1132"/>
              <a:gd name="T16" fmla="*/ 2147483647 w 696"/>
              <a:gd name="T17" fmla="*/ 2147483647 h 1132"/>
              <a:gd name="T18" fmla="*/ 2147483647 w 696"/>
              <a:gd name="T19" fmla="*/ 2147483647 h 1132"/>
              <a:gd name="T20" fmla="*/ 2147483647 w 696"/>
              <a:gd name="T21" fmla="*/ 2147483647 h 1132"/>
              <a:gd name="T22" fmla="*/ 2147483647 w 696"/>
              <a:gd name="T23" fmla="*/ 2147483647 h 113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696"/>
              <a:gd name="T37" fmla="*/ 0 h 1132"/>
              <a:gd name="T38" fmla="*/ 696 w 696"/>
              <a:gd name="T39" fmla="*/ 1132 h 1132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696" h="1132">
                <a:moveTo>
                  <a:pt x="196" y="8"/>
                </a:moveTo>
                <a:cubicBezTo>
                  <a:pt x="168" y="22"/>
                  <a:pt x="85" y="177"/>
                  <a:pt x="53" y="268"/>
                </a:cubicBezTo>
                <a:cubicBezTo>
                  <a:pt x="11" y="360"/>
                  <a:pt x="8" y="437"/>
                  <a:pt x="4" y="556"/>
                </a:cubicBezTo>
                <a:cubicBezTo>
                  <a:pt x="0" y="664"/>
                  <a:pt x="11" y="727"/>
                  <a:pt x="32" y="808"/>
                </a:cubicBezTo>
                <a:lnTo>
                  <a:pt x="128" y="1044"/>
                </a:lnTo>
                <a:lnTo>
                  <a:pt x="201" y="1132"/>
                </a:lnTo>
                <a:cubicBezTo>
                  <a:pt x="254" y="1127"/>
                  <a:pt x="384" y="1056"/>
                  <a:pt x="448" y="1012"/>
                </a:cubicBezTo>
                <a:cubicBezTo>
                  <a:pt x="517" y="961"/>
                  <a:pt x="636" y="796"/>
                  <a:pt x="636" y="796"/>
                </a:cubicBezTo>
                <a:cubicBezTo>
                  <a:pt x="636" y="796"/>
                  <a:pt x="696" y="644"/>
                  <a:pt x="692" y="556"/>
                </a:cubicBezTo>
                <a:cubicBezTo>
                  <a:pt x="685" y="473"/>
                  <a:pt x="659" y="380"/>
                  <a:pt x="628" y="324"/>
                </a:cubicBezTo>
                <a:cubicBezTo>
                  <a:pt x="592" y="264"/>
                  <a:pt x="520" y="180"/>
                  <a:pt x="446" y="124"/>
                </a:cubicBezTo>
                <a:cubicBezTo>
                  <a:pt x="373" y="68"/>
                  <a:pt x="208" y="0"/>
                  <a:pt x="196" y="8"/>
                </a:cubicBezTo>
                <a:close/>
              </a:path>
            </a:pathLst>
          </a:custGeom>
          <a:solidFill>
            <a:srgbClr val="07D5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Line 21"/>
          <p:cNvSpPr>
            <a:spLocks noChangeAspect="1" noChangeShapeType="1"/>
          </p:cNvSpPr>
          <p:nvPr/>
        </p:nvSpPr>
        <p:spPr bwMode="auto">
          <a:xfrm>
            <a:off x="1132436" y="4996815"/>
            <a:ext cx="709796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9" name="Line 22"/>
          <p:cNvSpPr>
            <a:spLocks noChangeAspect="1" noChangeShapeType="1"/>
          </p:cNvSpPr>
          <p:nvPr/>
        </p:nvSpPr>
        <p:spPr bwMode="auto">
          <a:xfrm>
            <a:off x="1112535" y="5714934"/>
            <a:ext cx="754786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0" name="Freeform 23"/>
          <p:cNvSpPr>
            <a:spLocks noChangeAspect="1"/>
          </p:cNvSpPr>
          <p:nvPr/>
        </p:nvSpPr>
        <p:spPr bwMode="auto">
          <a:xfrm>
            <a:off x="1629261" y="4180223"/>
            <a:ext cx="126032" cy="271270"/>
          </a:xfrm>
          <a:custGeom>
            <a:avLst/>
            <a:gdLst>
              <a:gd name="T0" fmla="*/ 2147483647 w 728"/>
              <a:gd name="T1" fmla="*/ 2147483647 h 1433"/>
              <a:gd name="T2" fmla="*/ 2147483647 w 728"/>
              <a:gd name="T3" fmla="*/ 2147483647 h 1433"/>
              <a:gd name="T4" fmla="*/ 0 w 728"/>
              <a:gd name="T5" fmla="*/ 2147483647 h 1433"/>
              <a:gd name="T6" fmla="*/ 2147483647 w 728"/>
              <a:gd name="T7" fmla="*/ 2147483647 h 1433"/>
              <a:gd name="T8" fmla="*/ 2147483647 w 728"/>
              <a:gd name="T9" fmla="*/ 2147483647 h 1433"/>
              <a:gd name="T10" fmla="*/ 2147483647 w 728"/>
              <a:gd name="T11" fmla="*/ 2147483647 h 1433"/>
              <a:gd name="T12" fmla="*/ 2147483647 w 728"/>
              <a:gd name="T13" fmla="*/ 2147483647 h 1433"/>
              <a:gd name="T14" fmla="*/ 2147483647 w 728"/>
              <a:gd name="T15" fmla="*/ 2147483647 h 1433"/>
              <a:gd name="T16" fmla="*/ 2147483647 w 728"/>
              <a:gd name="T17" fmla="*/ 2147483647 h 1433"/>
              <a:gd name="T18" fmla="*/ 2147483647 w 728"/>
              <a:gd name="T19" fmla="*/ 2147483647 h 1433"/>
              <a:gd name="T20" fmla="*/ 2147483647 w 728"/>
              <a:gd name="T21" fmla="*/ 2147483647 h 1433"/>
              <a:gd name="T22" fmla="*/ 2147483647 w 728"/>
              <a:gd name="T23" fmla="*/ 2147483647 h 1433"/>
              <a:gd name="T24" fmla="*/ 2147483647 w 728"/>
              <a:gd name="T25" fmla="*/ 2147483647 h 1433"/>
              <a:gd name="T26" fmla="*/ 2147483647 w 728"/>
              <a:gd name="T27" fmla="*/ 2147483647 h 1433"/>
              <a:gd name="T28" fmla="*/ 2147483647 w 728"/>
              <a:gd name="T29" fmla="*/ 2147483647 h 143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728"/>
              <a:gd name="T46" fmla="*/ 0 h 1433"/>
              <a:gd name="T47" fmla="*/ 728 w 728"/>
              <a:gd name="T48" fmla="*/ 1433 h 1433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728" h="1433">
                <a:moveTo>
                  <a:pt x="80" y="16"/>
                </a:moveTo>
                <a:cubicBezTo>
                  <a:pt x="52" y="30"/>
                  <a:pt x="33" y="185"/>
                  <a:pt x="20" y="272"/>
                </a:cubicBezTo>
                <a:lnTo>
                  <a:pt x="0" y="524"/>
                </a:lnTo>
                <a:lnTo>
                  <a:pt x="1" y="715"/>
                </a:lnTo>
                <a:lnTo>
                  <a:pt x="1" y="960"/>
                </a:lnTo>
                <a:lnTo>
                  <a:pt x="23" y="1195"/>
                </a:lnTo>
                <a:cubicBezTo>
                  <a:pt x="36" y="1272"/>
                  <a:pt x="56" y="1412"/>
                  <a:pt x="76" y="1424"/>
                </a:cubicBezTo>
                <a:cubicBezTo>
                  <a:pt x="99" y="1433"/>
                  <a:pt x="242" y="1383"/>
                  <a:pt x="321" y="1339"/>
                </a:cubicBezTo>
                <a:lnTo>
                  <a:pt x="551" y="1157"/>
                </a:lnTo>
                <a:cubicBezTo>
                  <a:pt x="551" y="1157"/>
                  <a:pt x="672" y="991"/>
                  <a:pt x="684" y="949"/>
                </a:cubicBezTo>
                <a:cubicBezTo>
                  <a:pt x="716" y="880"/>
                  <a:pt x="726" y="788"/>
                  <a:pt x="727" y="709"/>
                </a:cubicBezTo>
                <a:cubicBezTo>
                  <a:pt x="728" y="630"/>
                  <a:pt x="714" y="552"/>
                  <a:pt x="688" y="472"/>
                </a:cubicBezTo>
                <a:cubicBezTo>
                  <a:pt x="672" y="428"/>
                  <a:pt x="590" y="300"/>
                  <a:pt x="532" y="236"/>
                </a:cubicBezTo>
                <a:lnTo>
                  <a:pt x="337" y="91"/>
                </a:lnTo>
                <a:cubicBezTo>
                  <a:pt x="262" y="54"/>
                  <a:pt x="108" y="0"/>
                  <a:pt x="80" y="16"/>
                </a:cubicBezTo>
                <a:close/>
              </a:path>
            </a:pathLst>
          </a:custGeom>
          <a:solidFill>
            <a:srgbClr val="CCFF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" name="Line 24"/>
          <p:cNvSpPr>
            <a:spLocks noChangeAspect="1" noChangeShapeType="1"/>
          </p:cNvSpPr>
          <p:nvPr/>
        </p:nvSpPr>
        <p:spPr bwMode="auto">
          <a:xfrm>
            <a:off x="1092570" y="4311483"/>
            <a:ext cx="60022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2" name="Text Box 25"/>
          <p:cNvSpPr txBox="1">
            <a:spLocks noChangeAspect="1" noChangeArrowheads="1"/>
          </p:cNvSpPr>
          <p:nvPr/>
        </p:nvSpPr>
        <p:spPr bwMode="auto">
          <a:xfrm>
            <a:off x="1014617" y="3833698"/>
            <a:ext cx="91649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>
                <a:solidFill>
                  <a:srgbClr val="0033CC"/>
                </a:solidFill>
                <a:latin typeface="Century Gothic" charset="0"/>
                <a:ea typeface="Osaka" charset="0"/>
                <a:cs typeface="Osaka" charset="0"/>
              </a:rPr>
              <a:t>1.1m</a:t>
            </a:r>
          </a:p>
        </p:txBody>
      </p:sp>
      <p:sp>
        <p:nvSpPr>
          <p:cNvPr id="23" name="Text Box 26"/>
          <p:cNvSpPr txBox="1">
            <a:spLocks noChangeAspect="1" noChangeArrowheads="1"/>
          </p:cNvSpPr>
          <p:nvPr/>
        </p:nvSpPr>
        <p:spPr bwMode="auto">
          <a:xfrm>
            <a:off x="1814951" y="4096348"/>
            <a:ext cx="80983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b="1" dirty="0">
                <a:solidFill>
                  <a:srgbClr val="0033CC"/>
                </a:solidFill>
                <a:latin typeface="Century Gothic" charset="0"/>
                <a:ea typeface="Osaka" charset="0"/>
                <a:cs typeface="Osaka" charset="0"/>
              </a:rPr>
              <a:t>SST-1</a:t>
            </a:r>
            <a:endParaRPr lang="en-US" altLang="ja-JP" dirty="0">
              <a:solidFill>
                <a:srgbClr val="0033CC"/>
              </a:solidFill>
              <a:latin typeface="Century Gothic" charset="0"/>
              <a:ea typeface="Osaka" charset="0"/>
              <a:cs typeface="Osaka" charset="0"/>
            </a:endParaRPr>
          </a:p>
        </p:txBody>
      </p:sp>
      <p:pic>
        <p:nvPicPr>
          <p:cNvPr id="24" name="Picture 28" descr="mcn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2355" y="3453957"/>
            <a:ext cx="308079" cy="213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29" descr="mkr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8181" y="3443456"/>
            <a:ext cx="311580" cy="213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30" descr="mjp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17373" y="3457457"/>
            <a:ext cx="306329" cy="220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31" descr="eu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07544" y="3464458"/>
            <a:ext cx="313330" cy="215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32" descr="us50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029" y="3460958"/>
            <a:ext cx="302828" cy="206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33" descr="ru100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0202" y="3464458"/>
            <a:ext cx="304578" cy="204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34" descr="in50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21009" y="3448707"/>
            <a:ext cx="294076" cy="201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35" descr="mcn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73269" y="5000548"/>
            <a:ext cx="365842" cy="267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36" descr="mkr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03523" y="5737686"/>
            <a:ext cx="385099" cy="280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3" name="Group 42"/>
          <p:cNvGrpSpPr>
            <a:grpSpLocks/>
          </p:cNvGrpSpPr>
          <p:nvPr/>
        </p:nvGrpSpPr>
        <p:grpSpPr bwMode="auto">
          <a:xfrm>
            <a:off x="1042864" y="979617"/>
            <a:ext cx="4250097" cy="2107151"/>
            <a:chOff x="283" y="1110"/>
            <a:chExt cx="2428" cy="1204"/>
          </a:xfrm>
        </p:grpSpPr>
        <p:sp>
          <p:nvSpPr>
            <p:cNvPr id="37" name="Text Box 8"/>
            <p:cNvSpPr txBox="1">
              <a:spLocks noChangeAspect="1" noChangeArrowheads="1"/>
            </p:cNvSpPr>
            <p:nvPr/>
          </p:nvSpPr>
          <p:spPr bwMode="auto">
            <a:xfrm>
              <a:off x="625" y="1110"/>
              <a:ext cx="2086" cy="2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Georgia" charset="0"/>
                  <a:ea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Georgia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Georgia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Georgia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Georgia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Georgia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Georgia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Georgia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Georgia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altLang="ja-JP" b="1" dirty="0">
                  <a:solidFill>
                    <a:srgbClr val="0033CC"/>
                  </a:solidFill>
                  <a:latin typeface="Century Gothic" charset="0"/>
                  <a:ea typeface="Osaka" charset="0"/>
                  <a:cs typeface="Osaka" charset="0"/>
                </a:rPr>
                <a:t>JT-60SA</a:t>
              </a:r>
              <a:endParaRPr lang="en-US" altLang="ja-JP" dirty="0">
                <a:solidFill>
                  <a:srgbClr val="0033CC"/>
                </a:solidFill>
                <a:latin typeface="Century Gothic" charset="0"/>
                <a:ea typeface="Osaka" charset="0"/>
                <a:cs typeface="Osaka" charset="0"/>
              </a:endParaRPr>
            </a:p>
          </p:txBody>
        </p:sp>
        <p:sp>
          <p:nvSpPr>
            <p:cNvPr id="38" name="Freeform 9"/>
            <p:cNvSpPr>
              <a:spLocks noChangeAspect="1"/>
            </p:cNvSpPr>
            <p:nvPr/>
          </p:nvSpPr>
          <p:spPr bwMode="auto">
            <a:xfrm>
              <a:off x="781" y="1293"/>
              <a:ext cx="462" cy="1021"/>
            </a:xfrm>
            <a:custGeom>
              <a:avLst/>
              <a:gdLst>
                <a:gd name="T0" fmla="*/ 1 w 840"/>
                <a:gd name="T1" fmla="*/ 1 h 1712"/>
                <a:gd name="T2" fmla="*/ 1 w 840"/>
                <a:gd name="T3" fmla="*/ 1 h 1712"/>
                <a:gd name="T4" fmla="*/ 1 w 840"/>
                <a:gd name="T5" fmla="*/ 1 h 1712"/>
                <a:gd name="T6" fmla="*/ 1 w 840"/>
                <a:gd name="T7" fmla="*/ 1 h 1712"/>
                <a:gd name="T8" fmla="*/ 1 w 840"/>
                <a:gd name="T9" fmla="*/ 1 h 1712"/>
                <a:gd name="T10" fmla="*/ 1 w 840"/>
                <a:gd name="T11" fmla="*/ 1 h 1712"/>
                <a:gd name="T12" fmla="*/ 1 w 840"/>
                <a:gd name="T13" fmla="*/ 1 h 1712"/>
                <a:gd name="T14" fmla="*/ 1 w 840"/>
                <a:gd name="T15" fmla="*/ 1 h 1712"/>
                <a:gd name="T16" fmla="*/ 1 w 840"/>
                <a:gd name="T17" fmla="*/ 1 h 1712"/>
                <a:gd name="T18" fmla="*/ 1 w 840"/>
                <a:gd name="T19" fmla="*/ 1 h 1712"/>
                <a:gd name="T20" fmla="*/ 1 w 840"/>
                <a:gd name="T21" fmla="*/ 1 h 1712"/>
                <a:gd name="T22" fmla="*/ 1 w 840"/>
                <a:gd name="T23" fmla="*/ 1 h 1712"/>
                <a:gd name="T24" fmla="*/ 1 w 840"/>
                <a:gd name="T25" fmla="*/ 1 h 1712"/>
                <a:gd name="T26" fmla="*/ 1 w 840"/>
                <a:gd name="T27" fmla="*/ 1 h 1712"/>
                <a:gd name="T28" fmla="*/ 1 w 840"/>
                <a:gd name="T29" fmla="*/ 1 h 171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840"/>
                <a:gd name="T46" fmla="*/ 0 h 1712"/>
                <a:gd name="T47" fmla="*/ 840 w 840"/>
                <a:gd name="T48" fmla="*/ 1712 h 1712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840" h="1712">
                  <a:moveTo>
                    <a:pt x="124" y="16"/>
                  </a:moveTo>
                  <a:cubicBezTo>
                    <a:pt x="102" y="30"/>
                    <a:pt x="48" y="231"/>
                    <a:pt x="28" y="332"/>
                  </a:cubicBezTo>
                  <a:cubicBezTo>
                    <a:pt x="8" y="433"/>
                    <a:pt x="8" y="531"/>
                    <a:pt x="4" y="620"/>
                  </a:cubicBezTo>
                  <a:cubicBezTo>
                    <a:pt x="0" y="709"/>
                    <a:pt x="3" y="767"/>
                    <a:pt x="4" y="864"/>
                  </a:cubicBezTo>
                  <a:cubicBezTo>
                    <a:pt x="5" y="961"/>
                    <a:pt x="5" y="1102"/>
                    <a:pt x="12" y="1204"/>
                  </a:cubicBezTo>
                  <a:cubicBezTo>
                    <a:pt x="19" y="1306"/>
                    <a:pt x="30" y="1394"/>
                    <a:pt x="44" y="1476"/>
                  </a:cubicBezTo>
                  <a:cubicBezTo>
                    <a:pt x="60" y="1544"/>
                    <a:pt x="124" y="1704"/>
                    <a:pt x="124" y="1704"/>
                  </a:cubicBezTo>
                  <a:cubicBezTo>
                    <a:pt x="132" y="1712"/>
                    <a:pt x="270" y="1639"/>
                    <a:pt x="344" y="1592"/>
                  </a:cubicBezTo>
                  <a:cubicBezTo>
                    <a:pt x="418" y="1545"/>
                    <a:pt x="505" y="1483"/>
                    <a:pt x="568" y="1420"/>
                  </a:cubicBezTo>
                  <a:cubicBezTo>
                    <a:pt x="631" y="1357"/>
                    <a:pt x="683" y="1305"/>
                    <a:pt x="728" y="1212"/>
                  </a:cubicBezTo>
                  <a:cubicBezTo>
                    <a:pt x="773" y="1119"/>
                    <a:pt x="840" y="964"/>
                    <a:pt x="836" y="860"/>
                  </a:cubicBezTo>
                  <a:cubicBezTo>
                    <a:pt x="836" y="756"/>
                    <a:pt x="813" y="682"/>
                    <a:pt x="776" y="596"/>
                  </a:cubicBezTo>
                  <a:cubicBezTo>
                    <a:pt x="739" y="510"/>
                    <a:pt x="679" y="419"/>
                    <a:pt x="616" y="344"/>
                  </a:cubicBezTo>
                  <a:cubicBezTo>
                    <a:pt x="553" y="269"/>
                    <a:pt x="478" y="203"/>
                    <a:pt x="396" y="148"/>
                  </a:cubicBezTo>
                  <a:cubicBezTo>
                    <a:pt x="314" y="93"/>
                    <a:pt x="144" y="0"/>
                    <a:pt x="124" y="16"/>
                  </a:cubicBezTo>
                  <a:close/>
                </a:path>
              </a:pathLst>
            </a:custGeom>
            <a:solidFill>
              <a:srgbClr val="FF8FCA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" name="Line 10"/>
            <p:cNvSpPr>
              <a:spLocks noChangeAspect="1" noChangeShapeType="1"/>
            </p:cNvSpPr>
            <p:nvPr/>
          </p:nvSpPr>
          <p:spPr bwMode="auto">
            <a:xfrm>
              <a:off x="311" y="1808"/>
              <a:ext cx="70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" name="Text Box 11"/>
            <p:cNvSpPr txBox="1">
              <a:spLocks noChangeAspect="1" noChangeArrowheads="1"/>
            </p:cNvSpPr>
            <p:nvPr/>
          </p:nvSpPr>
          <p:spPr bwMode="auto">
            <a:xfrm>
              <a:off x="283" y="1582"/>
              <a:ext cx="553" cy="2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Georgia" charset="0"/>
                  <a:ea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Georgia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Georgia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Georgia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Georgia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Georgia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Georgia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Georgia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Georgia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altLang="ja-JP">
                  <a:solidFill>
                    <a:srgbClr val="0033CC"/>
                  </a:solidFill>
                  <a:latin typeface="Century Gothic" charset="0"/>
                  <a:ea typeface="Osaka" charset="0"/>
                  <a:cs typeface="Osaka" charset="0"/>
                </a:rPr>
                <a:t>3.1m</a:t>
              </a:r>
            </a:p>
          </p:txBody>
        </p:sp>
        <p:pic>
          <p:nvPicPr>
            <p:cNvPr id="41" name="Picture 37" descr="mjp"/>
            <p:cNvPicPr>
              <a:picLocks noChangeAspect="1" noChangeArrowheads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6" y="1821"/>
              <a:ext cx="218" cy="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" name="Picture 38" descr="eu"/>
            <p:cNvPicPr>
              <a:picLocks noChangeAspect="1" noChangeArrowheads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2" y="1824"/>
              <a:ext cx="220" cy="1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4" name="Picture 39" descr="in50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9466" y="4334234"/>
            <a:ext cx="362341" cy="262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Text Box 16"/>
          <p:cNvSpPr txBox="1">
            <a:spLocks noChangeAspect="1" noChangeArrowheads="1"/>
          </p:cNvSpPr>
          <p:nvPr/>
        </p:nvSpPr>
        <p:spPr bwMode="auto">
          <a:xfrm>
            <a:off x="1036166" y="4613250"/>
            <a:ext cx="78053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dirty="0">
                <a:solidFill>
                  <a:srgbClr val="0033CC"/>
                </a:solidFill>
                <a:latin typeface="Century Gothic" charset="0"/>
                <a:ea typeface="Osaka" charset="0"/>
                <a:cs typeface="Osaka" charset="0"/>
              </a:rPr>
              <a:t>1.7m</a:t>
            </a:r>
          </a:p>
        </p:txBody>
      </p:sp>
      <p:sp>
        <p:nvSpPr>
          <p:cNvPr id="36" name="Text Box 27"/>
          <p:cNvSpPr txBox="1">
            <a:spLocks noChangeAspect="1" noChangeArrowheads="1"/>
          </p:cNvSpPr>
          <p:nvPr/>
        </p:nvSpPr>
        <p:spPr bwMode="auto">
          <a:xfrm>
            <a:off x="2908263" y="1689085"/>
            <a:ext cx="353598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b="1" dirty="0">
                <a:solidFill>
                  <a:srgbClr val="0033CC"/>
                </a:solidFill>
                <a:latin typeface="Century Gothic" charset="0"/>
                <a:ea typeface="Osaka" charset="0"/>
                <a:cs typeface="Osaka" charset="0"/>
              </a:rPr>
              <a:t>ITER</a:t>
            </a:r>
            <a:endParaRPr lang="en-US" altLang="ja-JP" dirty="0">
              <a:solidFill>
                <a:srgbClr val="0033CC"/>
              </a:solidFill>
              <a:latin typeface="Century Gothic" charset="0"/>
              <a:ea typeface="Osaka" charset="0"/>
              <a:cs typeface="Osaka" charset="0"/>
            </a:endParaRPr>
          </a:p>
        </p:txBody>
      </p:sp>
      <p:sp>
        <p:nvSpPr>
          <p:cNvPr id="56" name="Freeform 12"/>
          <p:cNvSpPr>
            <a:spLocks noChangeAspect="1"/>
          </p:cNvSpPr>
          <p:nvPr/>
        </p:nvSpPr>
        <p:spPr bwMode="auto">
          <a:xfrm>
            <a:off x="1770281" y="6089459"/>
            <a:ext cx="427026" cy="787466"/>
          </a:xfrm>
          <a:custGeom>
            <a:avLst/>
            <a:gdLst>
              <a:gd name="T0" fmla="*/ 2147483647 w 907"/>
              <a:gd name="T1" fmla="*/ 2147483647 h 1681"/>
              <a:gd name="T2" fmla="*/ 2147483647 w 907"/>
              <a:gd name="T3" fmla="*/ 2147483647 h 1681"/>
              <a:gd name="T4" fmla="*/ 2147483647 w 907"/>
              <a:gd name="T5" fmla="*/ 2147483647 h 1681"/>
              <a:gd name="T6" fmla="*/ 2147483647 w 907"/>
              <a:gd name="T7" fmla="*/ 2147483647 h 1681"/>
              <a:gd name="T8" fmla="*/ 2147483647 w 907"/>
              <a:gd name="T9" fmla="*/ 2147483647 h 1681"/>
              <a:gd name="T10" fmla="*/ 2147483647 w 907"/>
              <a:gd name="T11" fmla="*/ 2147483647 h 1681"/>
              <a:gd name="T12" fmla="*/ 2147483647 w 907"/>
              <a:gd name="T13" fmla="*/ 2147483647 h 1681"/>
              <a:gd name="T14" fmla="*/ 2147483647 w 907"/>
              <a:gd name="T15" fmla="*/ 2147483647 h 1681"/>
              <a:gd name="T16" fmla="*/ 2147483647 w 907"/>
              <a:gd name="T17" fmla="*/ 2147483647 h 1681"/>
              <a:gd name="T18" fmla="*/ 2147483647 w 907"/>
              <a:gd name="T19" fmla="*/ 2147483647 h 1681"/>
              <a:gd name="T20" fmla="*/ 2147483647 w 907"/>
              <a:gd name="T21" fmla="*/ 2147483647 h 1681"/>
              <a:gd name="T22" fmla="*/ 2147483647 w 907"/>
              <a:gd name="T23" fmla="*/ 2147483647 h 1681"/>
              <a:gd name="T24" fmla="*/ 2147483647 w 907"/>
              <a:gd name="T25" fmla="*/ 2147483647 h 1681"/>
              <a:gd name="T26" fmla="*/ 2147483647 w 907"/>
              <a:gd name="T27" fmla="*/ 2147483647 h 1681"/>
              <a:gd name="T28" fmla="*/ 2147483647 w 907"/>
              <a:gd name="T29" fmla="*/ 2147483647 h 1681"/>
              <a:gd name="T30" fmla="*/ 2147483647 w 907"/>
              <a:gd name="T31" fmla="*/ 2147483647 h 1681"/>
              <a:gd name="T32" fmla="*/ 2147483647 w 907"/>
              <a:gd name="T33" fmla="*/ 2147483647 h 1681"/>
              <a:gd name="T34" fmla="*/ 2147483647 w 907"/>
              <a:gd name="T35" fmla="*/ 2147483647 h 1681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907"/>
              <a:gd name="T55" fmla="*/ 0 h 1681"/>
              <a:gd name="T56" fmla="*/ 907 w 907"/>
              <a:gd name="T57" fmla="*/ 1681 h 1681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907" h="1681">
                <a:moveTo>
                  <a:pt x="197" y="1678"/>
                </a:moveTo>
                <a:cubicBezTo>
                  <a:pt x="197" y="1672"/>
                  <a:pt x="149" y="1564"/>
                  <a:pt x="125" y="1488"/>
                </a:cubicBezTo>
                <a:cubicBezTo>
                  <a:pt x="101" y="1412"/>
                  <a:pt x="72" y="1312"/>
                  <a:pt x="53" y="1224"/>
                </a:cubicBezTo>
                <a:cubicBezTo>
                  <a:pt x="34" y="1136"/>
                  <a:pt x="21" y="1029"/>
                  <a:pt x="13" y="960"/>
                </a:cubicBezTo>
                <a:cubicBezTo>
                  <a:pt x="5" y="891"/>
                  <a:pt x="7" y="882"/>
                  <a:pt x="5" y="808"/>
                </a:cubicBezTo>
                <a:cubicBezTo>
                  <a:pt x="3" y="734"/>
                  <a:pt x="0" y="609"/>
                  <a:pt x="7" y="518"/>
                </a:cubicBezTo>
                <a:cubicBezTo>
                  <a:pt x="14" y="427"/>
                  <a:pt x="27" y="336"/>
                  <a:pt x="45" y="264"/>
                </a:cubicBezTo>
                <a:cubicBezTo>
                  <a:pt x="63" y="192"/>
                  <a:pt x="95" y="115"/>
                  <a:pt x="117" y="83"/>
                </a:cubicBezTo>
                <a:cubicBezTo>
                  <a:pt x="161" y="13"/>
                  <a:pt x="232" y="0"/>
                  <a:pt x="290" y="3"/>
                </a:cubicBezTo>
                <a:cubicBezTo>
                  <a:pt x="343" y="8"/>
                  <a:pt x="388" y="27"/>
                  <a:pt x="458" y="59"/>
                </a:cubicBezTo>
                <a:cubicBezTo>
                  <a:pt x="533" y="91"/>
                  <a:pt x="639" y="182"/>
                  <a:pt x="693" y="246"/>
                </a:cubicBezTo>
                <a:cubicBezTo>
                  <a:pt x="726" y="287"/>
                  <a:pt x="812" y="420"/>
                  <a:pt x="847" y="507"/>
                </a:cubicBezTo>
                <a:cubicBezTo>
                  <a:pt x="882" y="594"/>
                  <a:pt x="899" y="676"/>
                  <a:pt x="903" y="766"/>
                </a:cubicBezTo>
                <a:cubicBezTo>
                  <a:pt x="907" y="856"/>
                  <a:pt x="900" y="960"/>
                  <a:pt x="874" y="1046"/>
                </a:cubicBezTo>
                <a:cubicBezTo>
                  <a:pt x="848" y="1132"/>
                  <a:pt x="792" y="1214"/>
                  <a:pt x="746" y="1280"/>
                </a:cubicBezTo>
                <a:cubicBezTo>
                  <a:pt x="700" y="1346"/>
                  <a:pt x="656" y="1391"/>
                  <a:pt x="599" y="1440"/>
                </a:cubicBezTo>
                <a:cubicBezTo>
                  <a:pt x="542" y="1489"/>
                  <a:pt x="469" y="1534"/>
                  <a:pt x="402" y="1574"/>
                </a:cubicBezTo>
                <a:cubicBezTo>
                  <a:pt x="335" y="1614"/>
                  <a:pt x="197" y="1681"/>
                  <a:pt x="197" y="1678"/>
                </a:cubicBezTo>
                <a:close/>
              </a:path>
            </a:pathLst>
          </a:custGeom>
          <a:solidFill>
            <a:srgbClr val="00B05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100794" tIns="50397" rIns="100794" bIns="50397" anchor="ctr"/>
          <a:lstStyle/>
          <a:p>
            <a:endParaRPr lang="en-US" dirty="0"/>
          </a:p>
        </p:txBody>
      </p:sp>
      <p:sp>
        <p:nvSpPr>
          <p:cNvPr id="58" name="Text Box 19"/>
          <p:cNvSpPr txBox="1">
            <a:spLocks noChangeAspect="1" noChangeArrowheads="1"/>
          </p:cNvSpPr>
          <p:nvPr/>
        </p:nvSpPr>
        <p:spPr bwMode="auto">
          <a:xfrm>
            <a:off x="1058108" y="6130693"/>
            <a:ext cx="906556" cy="409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794" tIns="50397" rIns="100794" bIns="50397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dirty="0">
                <a:solidFill>
                  <a:srgbClr val="0033CC"/>
                </a:solidFill>
                <a:latin typeface="Century Gothic" charset="0"/>
                <a:ea typeface="Osaka" charset="0"/>
                <a:cs typeface="Osaka" charset="0"/>
              </a:rPr>
              <a:t>2.1m</a:t>
            </a:r>
          </a:p>
        </p:txBody>
      </p:sp>
      <p:sp>
        <p:nvSpPr>
          <p:cNvPr id="59" name="Line 22"/>
          <p:cNvSpPr>
            <a:spLocks noChangeAspect="1" noChangeShapeType="1"/>
          </p:cNvSpPr>
          <p:nvPr/>
        </p:nvSpPr>
        <p:spPr bwMode="auto">
          <a:xfrm>
            <a:off x="1097527" y="6508778"/>
            <a:ext cx="826051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lIns="100794" tIns="50397" rIns="100794" bIns="50397" anchor="ctr"/>
          <a:lstStyle/>
          <a:p>
            <a:endParaRPr lang="en-US" dirty="0"/>
          </a:p>
        </p:txBody>
      </p:sp>
      <p:sp>
        <p:nvSpPr>
          <p:cNvPr id="60" name="Text Box 18"/>
          <p:cNvSpPr txBox="1">
            <a:spLocks noChangeAspect="1" noChangeArrowheads="1"/>
          </p:cNvSpPr>
          <p:nvPr/>
        </p:nvSpPr>
        <p:spPr bwMode="auto">
          <a:xfrm>
            <a:off x="2199313" y="6271791"/>
            <a:ext cx="598547" cy="409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794" tIns="50397" rIns="100794" bIns="50397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b="1" dirty="0">
                <a:solidFill>
                  <a:srgbClr val="0033CC"/>
                </a:solidFill>
                <a:latin typeface="Century Gothic" charset="0"/>
                <a:ea typeface="Osaka" charset="0"/>
                <a:cs typeface="Osaka" charset="0"/>
              </a:rPr>
              <a:t>DTT</a:t>
            </a:r>
          </a:p>
        </p:txBody>
      </p:sp>
      <p:pic>
        <p:nvPicPr>
          <p:cNvPr id="61" name="Immagine 61" descr="bandiera italiana.jpg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4964" y="6553602"/>
            <a:ext cx="381524" cy="255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" name="Text Box 19">
            <a:extLst>
              <a:ext uri="{FF2B5EF4-FFF2-40B4-BE49-F238E27FC236}">
                <a16:creationId xmlns:a16="http://schemas.microsoft.com/office/drawing/2014/main" id="{8D417F7B-C941-314A-91E0-5CFD91A9AE26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6605813" y="4024606"/>
            <a:ext cx="2441401" cy="357140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  <p:txBody>
          <a:bodyPr lIns="39683" tIns="39683" rIns="39683" bIns="39683">
            <a:spAutoFit/>
          </a:bodyPr>
          <a:lstStyle/>
          <a:p>
            <a:pPr>
              <a:defRPr/>
            </a:pPr>
            <a:r>
              <a:rPr lang="en-US" altLang="ja-JP" b="1" dirty="0">
                <a:solidFill>
                  <a:srgbClr val="0033CC"/>
                </a:solidFill>
                <a:latin typeface="Century Gothic" pitchFamily="34" charset="0"/>
                <a:ea typeface="Osaka"/>
                <a:cs typeface="Osaka"/>
              </a:rPr>
              <a:t>10.0 kA - 5.1 T  </a:t>
            </a:r>
            <a:r>
              <a:rPr lang="en-US" altLang="ja-JP" b="1" dirty="0" err="1">
                <a:solidFill>
                  <a:srgbClr val="FF0000"/>
                </a:solidFill>
                <a:latin typeface="Century Gothic" pitchFamily="34" charset="0"/>
                <a:ea typeface="Osaka"/>
                <a:cs typeface="Osaka"/>
              </a:rPr>
              <a:t>NbTi</a:t>
            </a:r>
            <a:endParaRPr lang="en-US" altLang="ja-JP" b="1" dirty="0">
              <a:solidFill>
                <a:srgbClr val="0033CC"/>
              </a:solidFill>
              <a:latin typeface="Century Gothic" pitchFamily="34" charset="0"/>
              <a:ea typeface="Osaka"/>
              <a:cs typeface="Osaka"/>
            </a:endParaRPr>
          </a:p>
        </p:txBody>
      </p:sp>
      <p:sp>
        <p:nvSpPr>
          <p:cNvPr id="49" name="Text Box 19">
            <a:extLst>
              <a:ext uri="{FF2B5EF4-FFF2-40B4-BE49-F238E27FC236}">
                <a16:creationId xmlns:a16="http://schemas.microsoft.com/office/drawing/2014/main" id="{0BED00F8-1189-9843-B29F-BE4A7B5CD610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6577676" y="4669446"/>
            <a:ext cx="2441402" cy="357140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  <p:txBody>
          <a:bodyPr lIns="39683" tIns="39683" rIns="39683" bIns="39683">
            <a:spAutoFit/>
          </a:bodyPr>
          <a:lstStyle/>
          <a:p>
            <a:pPr>
              <a:defRPr/>
            </a:pPr>
            <a:r>
              <a:rPr lang="en-US" altLang="ja-JP" b="1" dirty="0">
                <a:solidFill>
                  <a:srgbClr val="0033CC"/>
                </a:solidFill>
                <a:latin typeface="Century Gothic" pitchFamily="34" charset="0"/>
                <a:ea typeface="Osaka"/>
                <a:cs typeface="Osaka"/>
              </a:rPr>
              <a:t>14.3 kA -  5.8 T  </a:t>
            </a:r>
            <a:r>
              <a:rPr lang="en-US" altLang="ja-JP" b="1" dirty="0" err="1">
                <a:solidFill>
                  <a:srgbClr val="FF0000"/>
                </a:solidFill>
                <a:latin typeface="Century Gothic" pitchFamily="34" charset="0"/>
                <a:ea typeface="Osaka"/>
                <a:cs typeface="Osaka"/>
              </a:rPr>
              <a:t>NbTi</a:t>
            </a:r>
            <a:endParaRPr lang="en-US" altLang="ja-JP" b="1" dirty="0">
              <a:solidFill>
                <a:srgbClr val="0033CC"/>
              </a:solidFill>
              <a:latin typeface="Century Gothic" pitchFamily="34" charset="0"/>
              <a:ea typeface="Osaka"/>
              <a:cs typeface="Osaka"/>
            </a:endParaRPr>
          </a:p>
        </p:txBody>
      </p:sp>
      <p:sp>
        <p:nvSpPr>
          <p:cNvPr id="50" name="Text Box 19">
            <a:extLst>
              <a:ext uri="{FF2B5EF4-FFF2-40B4-BE49-F238E27FC236}">
                <a16:creationId xmlns:a16="http://schemas.microsoft.com/office/drawing/2014/main" id="{626B27C7-74EE-9247-BCD6-67583046E190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6527504" y="5663624"/>
            <a:ext cx="2433617" cy="357140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  <p:txBody>
          <a:bodyPr wrap="square" lIns="39683" tIns="39683" rIns="39683" bIns="39683">
            <a:spAutoFit/>
          </a:bodyPr>
          <a:lstStyle/>
          <a:p>
            <a:pPr>
              <a:defRPr/>
            </a:pPr>
            <a:r>
              <a:rPr lang="en-US" altLang="ja-JP" b="1" dirty="0">
                <a:solidFill>
                  <a:srgbClr val="0033CC"/>
                </a:solidFill>
                <a:latin typeface="Century Gothic" pitchFamily="34" charset="0"/>
                <a:ea typeface="Osaka"/>
                <a:cs typeface="Osaka"/>
              </a:rPr>
              <a:t>35.2 kA - 7.2 T  </a:t>
            </a:r>
            <a:r>
              <a:rPr lang="en-US" altLang="ja-JP" b="1" dirty="0">
                <a:solidFill>
                  <a:srgbClr val="FF0000"/>
                </a:solidFill>
                <a:latin typeface="Century Gothic" pitchFamily="34" charset="0"/>
                <a:ea typeface="Osaka"/>
                <a:cs typeface="Osaka"/>
              </a:rPr>
              <a:t>Nb</a:t>
            </a:r>
            <a:r>
              <a:rPr lang="en-US" altLang="ja-JP" b="1" baseline="-25000" dirty="0">
                <a:solidFill>
                  <a:srgbClr val="FF0000"/>
                </a:solidFill>
                <a:latin typeface="Century Gothic" pitchFamily="34" charset="0"/>
                <a:ea typeface="Osaka"/>
                <a:cs typeface="Osaka"/>
              </a:rPr>
              <a:t>3</a:t>
            </a:r>
            <a:r>
              <a:rPr lang="en-US" altLang="ja-JP" b="1" dirty="0">
                <a:solidFill>
                  <a:srgbClr val="FF0000"/>
                </a:solidFill>
                <a:latin typeface="Century Gothic" pitchFamily="34" charset="0"/>
                <a:ea typeface="Osaka"/>
                <a:cs typeface="Osaka"/>
              </a:rPr>
              <a:t>Sn</a:t>
            </a:r>
            <a:endParaRPr lang="en-US" altLang="ja-JP" b="1" dirty="0">
              <a:solidFill>
                <a:srgbClr val="0033CC"/>
              </a:solidFill>
              <a:latin typeface="Century Gothic" pitchFamily="34" charset="0"/>
              <a:ea typeface="Osaka"/>
              <a:cs typeface="Osaka"/>
            </a:endParaRPr>
          </a:p>
        </p:txBody>
      </p:sp>
      <p:sp>
        <p:nvSpPr>
          <p:cNvPr id="51" name="Text Box 19">
            <a:extLst>
              <a:ext uri="{FF2B5EF4-FFF2-40B4-BE49-F238E27FC236}">
                <a16:creationId xmlns:a16="http://schemas.microsoft.com/office/drawing/2014/main" id="{0695AE55-FD9E-D741-A150-3E47DCD108DC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6656432" y="2751658"/>
            <a:ext cx="2362646" cy="357140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  <p:txBody>
          <a:bodyPr lIns="39683" tIns="39683" rIns="39683" bIns="39683">
            <a:spAutoFit/>
          </a:bodyPr>
          <a:lstStyle/>
          <a:p>
            <a:pPr>
              <a:defRPr/>
            </a:pPr>
            <a:r>
              <a:rPr lang="en-US" altLang="ja-JP" b="1" dirty="0">
                <a:solidFill>
                  <a:srgbClr val="0033CC"/>
                </a:solidFill>
                <a:latin typeface="Century Gothic" pitchFamily="34" charset="0"/>
                <a:ea typeface="Osaka"/>
                <a:cs typeface="Osaka"/>
              </a:rPr>
              <a:t>68.0 kA - 12 T  </a:t>
            </a:r>
            <a:r>
              <a:rPr lang="en-US" altLang="ja-JP" b="1" dirty="0">
                <a:solidFill>
                  <a:srgbClr val="FF0000"/>
                </a:solidFill>
                <a:latin typeface="Century Gothic" pitchFamily="34" charset="0"/>
                <a:ea typeface="Osaka"/>
                <a:cs typeface="Osaka"/>
              </a:rPr>
              <a:t>Nb</a:t>
            </a:r>
            <a:r>
              <a:rPr lang="en-US" altLang="ja-JP" b="1" baseline="-25000" dirty="0">
                <a:solidFill>
                  <a:srgbClr val="FF0000"/>
                </a:solidFill>
                <a:latin typeface="Century Gothic" pitchFamily="34" charset="0"/>
                <a:ea typeface="Osaka"/>
                <a:cs typeface="Osaka"/>
              </a:rPr>
              <a:t>3</a:t>
            </a:r>
            <a:r>
              <a:rPr lang="en-US" altLang="ja-JP" b="1" dirty="0">
                <a:solidFill>
                  <a:srgbClr val="FF0000"/>
                </a:solidFill>
                <a:latin typeface="Century Gothic" pitchFamily="34" charset="0"/>
                <a:ea typeface="Osaka"/>
                <a:cs typeface="Osaka"/>
              </a:rPr>
              <a:t>Sn</a:t>
            </a:r>
          </a:p>
        </p:txBody>
      </p:sp>
      <p:sp>
        <p:nvSpPr>
          <p:cNvPr id="52" name="Text Box 19">
            <a:extLst>
              <a:ext uri="{FF2B5EF4-FFF2-40B4-BE49-F238E27FC236}">
                <a16:creationId xmlns:a16="http://schemas.microsoft.com/office/drawing/2014/main" id="{CF13DA00-7D5E-F649-84E7-2B359C3D0D61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6613394" y="1356720"/>
            <a:ext cx="2362646" cy="357140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  <p:txBody>
          <a:bodyPr lIns="39683" tIns="39683" rIns="39683" bIns="39683">
            <a:spAutoFit/>
          </a:bodyPr>
          <a:lstStyle/>
          <a:p>
            <a:pPr>
              <a:defRPr/>
            </a:pPr>
            <a:r>
              <a:rPr lang="en-US" altLang="ja-JP" b="1" dirty="0">
                <a:solidFill>
                  <a:srgbClr val="0033CC"/>
                </a:solidFill>
                <a:latin typeface="Century Gothic" pitchFamily="34" charset="0"/>
                <a:ea typeface="Osaka"/>
                <a:cs typeface="Osaka"/>
              </a:rPr>
              <a:t>25.7 kA - 5.7 T  </a:t>
            </a:r>
            <a:r>
              <a:rPr lang="en-US" altLang="ja-JP" b="1" dirty="0" err="1">
                <a:solidFill>
                  <a:srgbClr val="FF0000"/>
                </a:solidFill>
                <a:latin typeface="Century Gothic" pitchFamily="34" charset="0"/>
                <a:ea typeface="Osaka"/>
                <a:cs typeface="Osaka"/>
              </a:rPr>
              <a:t>NbTi</a:t>
            </a:r>
            <a:endParaRPr lang="en-US" altLang="ja-JP" b="1" dirty="0">
              <a:solidFill>
                <a:srgbClr val="0033CC"/>
              </a:solidFill>
              <a:latin typeface="Century Gothic" pitchFamily="34" charset="0"/>
              <a:ea typeface="Osaka"/>
              <a:cs typeface="Osaka"/>
            </a:endParaRPr>
          </a:p>
        </p:txBody>
      </p:sp>
      <p:pic>
        <p:nvPicPr>
          <p:cNvPr id="53" name="Picture 51">
            <a:extLst>
              <a:ext uri="{FF2B5EF4-FFF2-40B4-BE49-F238E27FC236}">
                <a16:creationId xmlns:a16="http://schemas.microsoft.com/office/drawing/2014/main" id="{783D6F9E-4059-1C41-A45C-46B7AE9353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47104" y="5328464"/>
            <a:ext cx="1235577" cy="1058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7AB2FE0F-AE96-F245-99E2-6743AC6DCC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2039" y="3945861"/>
            <a:ext cx="551285" cy="56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" name="Picture 54">
            <a:extLst>
              <a:ext uri="{FF2B5EF4-FFF2-40B4-BE49-F238E27FC236}">
                <a16:creationId xmlns:a16="http://schemas.microsoft.com/office/drawing/2014/main" id="{DE1F91ED-6D85-3244-AB3C-30142AA111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82077" y="3945860"/>
            <a:ext cx="588036" cy="551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" name="Picture 56">
            <a:extLst>
              <a:ext uri="{FF2B5EF4-FFF2-40B4-BE49-F238E27FC236}">
                <a16:creationId xmlns:a16="http://schemas.microsoft.com/office/drawing/2014/main" id="{BE99CE3F-F103-A04C-B5F2-526493A181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31727" y="4541677"/>
            <a:ext cx="764798" cy="740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" name="Picture 57">
            <a:extLst>
              <a:ext uri="{FF2B5EF4-FFF2-40B4-BE49-F238E27FC236}">
                <a16:creationId xmlns:a16="http://schemas.microsoft.com/office/drawing/2014/main" id="{6ACF374D-1BD7-A949-A9EF-34C9E66DD2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42933" y="5442209"/>
            <a:ext cx="990561" cy="936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" name="Picture 59">
            <a:extLst>
              <a:ext uri="{FF2B5EF4-FFF2-40B4-BE49-F238E27FC236}">
                <a16:creationId xmlns:a16="http://schemas.microsoft.com/office/drawing/2014/main" id="{BF361DBA-019D-354B-95DB-15B1F83076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91535" y="2125387"/>
            <a:ext cx="1568097" cy="1573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" name="Picture 60">
            <a:extLst>
              <a:ext uri="{FF2B5EF4-FFF2-40B4-BE49-F238E27FC236}">
                <a16:creationId xmlns:a16="http://schemas.microsoft.com/office/drawing/2014/main" id="{1288D609-7ABF-2D40-B2AF-7864FB920F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80719" y="1094388"/>
            <a:ext cx="798049" cy="930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" name="Text Box 19">
            <a:extLst>
              <a:ext uri="{FF2B5EF4-FFF2-40B4-BE49-F238E27FC236}">
                <a16:creationId xmlns:a16="http://schemas.microsoft.com/office/drawing/2014/main" id="{C14D3ED4-35B0-0145-B1BE-FA4E0F7A2E75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5588729" y="6390853"/>
            <a:ext cx="3372392" cy="387918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  <p:txBody>
          <a:bodyPr wrap="square" lIns="39683" tIns="39683" rIns="39683" bIns="39683">
            <a:spAutoFit/>
          </a:bodyPr>
          <a:lstStyle/>
          <a:p>
            <a:pPr>
              <a:defRPr/>
            </a:pPr>
            <a:r>
              <a:rPr lang="en-US" altLang="ja-JP" sz="2000" b="1" dirty="0">
                <a:solidFill>
                  <a:srgbClr val="0033CC"/>
                </a:solidFill>
                <a:latin typeface="Century Gothic" pitchFamily="34" charset="0"/>
                <a:ea typeface="Osaka"/>
                <a:cs typeface="Osaka"/>
                <a:sym typeface="Symbol"/>
              </a:rPr>
              <a:t> 42.5 </a:t>
            </a:r>
            <a:r>
              <a:rPr lang="en-US" altLang="ja-JP" sz="2000" b="1" dirty="0">
                <a:solidFill>
                  <a:srgbClr val="0033CC"/>
                </a:solidFill>
                <a:latin typeface="Century Gothic" pitchFamily="34" charset="0"/>
                <a:ea typeface="Osaka"/>
                <a:cs typeface="Osaka"/>
              </a:rPr>
              <a:t>kA </a:t>
            </a:r>
            <a:r>
              <a:rPr lang="mr-IN" altLang="ja-JP" sz="2000" b="1" dirty="0">
                <a:solidFill>
                  <a:srgbClr val="0033CC"/>
                </a:solidFill>
                <a:latin typeface="Century Gothic" pitchFamily="34" charset="0"/>
                <a:ea typeface="Osaka"/>
                <a:cs typeface="Osaka"/>
              </a:rPr>
              <a:t>–</a:t>
            </a:r>
            <a:r>
              <a:rPr lang="en-US" altLang="ja-JP" sz="2000" b="1" dirty="0">
                <a:solidFill>
                  <a:srgbClr val="0033CC"/>
                </a:solidFill>
                <a:latin typeface="Century Gothic" pitchFamily="34" charset="0"/>
                <a:ea typeface="Osaka"/>
                <a:cs typeface="Osaka"/>
              </a:rPr>
              <a:t> </a:t>
            </a:r>
            <a:r>
              <a:rPr lang="en-US" altLang="ja-JP" sz="2000" b="1" dirty="0">
                <a:solidFill>
                  <a:srgbClr val="0033CC"/>
                </a:solidFill>
                <a:latin typeface="Century Gothic" pitchFamily="34" charset="0"/>
                <a:ea typeface="Osaka"/>
                <a:cs typeface="Osaka"/>
                <a:sym typeface="Symbol"/>
              </a:rPr>
              <a:t>11.9 </a:t>
            </a:r>
            <a:r>
              <a:rPr lang="en-US" altLang="ja-JP" sz="2000" b="1" dirty="0">
                <a:solidFill>
                  <a:srgbClr val="0033CC"/>
                </a:solidFill>
                <a:latin typeface="Century Gothic" pitchFamily="34" charset="0"/>
                <a:ea typeface="Osaka"/>
                <a:cs typeface="Osaka"/>
              </a:rPr>
              <a:t>T  </a:t>
            </a:r>
            <a:r>
              <a:rPr lang="en-US" altLang="ja-JP" sz="2000" b="1" dirty="0">
                <a:solidFill>
                  <a:srgbClr val="FF0000"/>
                </a:solidFill>
                <a:latin typeface="Century Gothic" pitchFamily="34" charset="0"/>
                <a:ea typeface="Osaka"/>
                <a:cs typeface="Osaka"/>
              </a:rPr>
              <a:t>Nb</a:t>
            </a:r>
            <a:r>
              <a:rPr lang="en-US" altLang="ja-JP" sz="2000" b="1" baseline="-25000" dirty="0">
                <a:solidFill>
                  <a:srgbClr val="FF0000"/>
                </a:solidFill>
                <a:latin typeface="Century Gothic" pitchFamily="34" charset="0"/>
                <a:ea typeface="Osaka"/>
                <a:cs typeface="Osaka"/>
              </a:rPr>
              <a:t>3</a:t>
            </a:r>
            <a:r>
              <a:rPr lang="en-US" altLang="ja-JP" sz="2000" b="1" dirty="0">
                <a:solidFill>
                  <a:srgbClr val="FF0000"/>
                </a:solidFill>
                <a:latin typeface="Century Gothic" pitchFamily="34" charset="0"/>
                <a:ea typeface="Osaka"/>
                <a:cs typeface="Osaka"/>
              </a:rPr>
              <a:t>Sn</a:t>
            </a:r>
            <a:endParaRPr lang="en-US" altLang="ja-JP" sz="2000" b="1" dirty="0">
              <a:solidFill>
                <a:srgbClr val="0033CC"/>
              </a:solidFill>
              <a:latin typeface="Century Gothic" pitchFamily="34" charset="0"/>
              <a:ea typeface="Osaka"/>
              <a:cs typeface="Osaka"/>
            </a:endParaRPr>
          </a:p>
        </p:txBody>
      </p:sp>
      <p:sp>
        <p:nvSpPr>
          <p:cNvPr id="71" name="Text Box 15">
            <a:extLst>
              <a:ext uri="{FF2B5EF4-FFF2-40B4-BE49-F238E27FC236}">
                <a16:creationId xmlns:a16="http://schemas.microsoft.com/office/drawing/2014/main" id="{A4143916-29ED-3A43-AC0B-0DA3B99A7C2E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4841409" y="4705015"/>
            <a:ext cx="74732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b="1" dirty="0">
                <a:latin typeface="Century Gothic" charset="0"/>
                <a:ea typeface="Osaka" charset="0"/>
                <a:cs typeface="Osaka" charset="0"/>
              </a:rPr>
              <a:t>EAST</a:t>
            </a:r>
            <a:endParaRPr lang="en-US" altLang="ja-JP" dirty="0">
              <a:latin typeface="Century Gothic" charset="0"/>
              <a:ea typeface="Osaka" charset="0"/>
              <a:cs typeface="Osaka" charset="0"/>
            </a:endParaRPr>
          </a:p>
        </p:txBody>
      </p:sp>
      <p:sp>
        <p:nvSpPr>
          <p:cNvPr id="72" name="Text Box 18">
            <a:extLst>
              <a:ext uri="{FF2B5EF4-FFF2-40B4-BE49-F238E27FC236}">
                <a16:creationId xmlns:a16="http://schemas.microsoft.com/office/drawing/2014/main" id="{2A0AF187-19B1-7547-B824-973B09307B37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3328393" y="5741384"/>
            <a:ext cx="92204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b="1" dirty="0">
                <a:latin typeface="Century Gothic" charset="0"/>
                <a:ea typeface="Osaka" charset="0"/>
                <a:cs typeface="Osaka" charset="0"/>
              </a:rPr>
              <a:t>KSTAR</a:t>
            </a:r>
            <a:endParaRPr lang="en-US" altLang="ja-JP" dirty="0">
              <a:latin typeface="Century Gothic" charset="0"/>
              <a:ea typeface="Osaka" charset="0"/>
              <a:cs typeface="Osaka" charset="0"/>
            </a:endParaRPr>
          </a:p>
        </p:txBody>
      </p:sp>
      <p:sp>
        <p:nvSpPr>
          <p:cNvPr id="73" name="Text Box 26">
            <a:extLst>
              <a:ext uri="{FF2B5EF4-FFF2-40B4-BE49-F238E27FC236}">
                <a16:creationId xmlns:a16="http://schemas.microsoft.com/office/drawing/2014/main" id="{4A864B2A-5E39-4A48-8FD4-F9C30246F2CE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4423734" y="4001737"/>
            <a:ext cx="80983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b="1" dirty="0">
                <a:latin typeface="Century Gothic" charset="0"/>
                <a:ea typeface="Osaka" charset="0"/>
                <a:cs typeface="Osaka" charset="0"/>
              </a:rPr>
              <a:t>SST-1</a:t>
            </a:r>
            <a:endParaRPr lang="en-US" altLang="ja-JP" dirty="0">
              <a:latin typeface="Century Gothic" charset="0"/>
              <a:ea typeface="Osaka" charset="0"/>
              <a:cs typeface="Osaka" charset="0"/>
            </a:endParaRPr>
          </a:p>
        </p:txBody>
      </p:sp>
      <p:sp>
        <p:nvSpPr>
          <p:cNvPr id="74" name="Text Box 27">
            <a:extLst>
              <a:ext uri="{FF2B5EF4-FFF2-40B4-BE49-F238E27FC236}">
                <a16:creationId xmlns:a16="http://schemas.microsoft.com/office/drawing/2014/main" id="{D817BB2A-E6A9-4E42-91EF-7E1511E50FD6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4348090" y="2436245"/>
            <a:ext cx="91299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b="1" dirty="0">
                <a:latin typeface="Century Gothic" charset="0"/>
                <a:ea typeface="Osaka" charset="0"/>
                <a:cs typeface="Osaka" charset="0"/>
              </a:rPr>
              <a:t>ITER</a:t>
            </a:r>
            <a:endParaRPr lang="en-US" altLang="ja-JP" dirty="0">
              <a:latin typeface="Century Gothic" charset="0"/>
              <a:ea typeface="Osaka" charset="0"/>
              <a:cs typeface="Osaka" charset="0"/>
            </a:endParaRPr>
          </a:p>
        </p:txBody>
      </p:sp>
      <p:sp>
        <p:nvSpPr>
          <p:cNvPr id="75" name="Text Box 18">
            <a:extLst>
              <a:ext uri="{FF2B5EF4-FFF2-40B4-BE49-F238E27FC236}">
                <a16:creationId xmlns:a16="http://schemas.microsoft.com/office/drawing/2014/main" id="{2F779A80-3734-7944-910C-75E5C1FCBAFD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4804585" y="6405729"/>
            <a:ext cx="598547" cy="409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794" tIns="50397" rIns="100794" bIns="50397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b="1" dirty="0">
                <a:latin typeface="Century Gothic" charset="0"/>
                <a:ea typeface="Osaka" charset="0"/>
                <a:cs typeface="Osaka" charset="0"/>
              </a:rPr>
              <a:t>DTT</a:t>
            </a:r>
          </a:p>
        </p:txBody>
      </p:sp>
      <p:sp>
        <p:nvSpPr>
          <p:cNvPr id="76" name="Text Box 27">
            <a:extLst>
              <a:ext uri="{FF2B5EF4-FFF2-40B4-BE49-F238E27FC236}">
                <a16:creationId xmlns:a16="http://schemas.microsoft.com/office/drawing/2014/main" id="{06D6EB70-F06E-734C-8E4C-46ED54A63660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4165664" y="1336774"/>
            <a:ext cx="113048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b="1" dirty="0">
                <a:latin typeface="Century Gothic" charset="0"/>
                <a:ea typeface="Osaka" charset="0"/>
                <a:cs typeface="Osaka" charset="0"/>
              </a:rPr>
              <a:t>JT-60SA</a:t>
            </a:r>
            <a:endParaRPr lang="en-US" altLang="ja-JP" dirty="0">
              <a:latin typeface="Century Gothic" charset="0"/>
              <a:ea typeface="Osaka" charset="0"/>
              <a:cs typeface="Osak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066905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3414" y="288414"/>
            <a:ext cx="8229600" cy="430887"/>
          </a:xfrm>
        </p:spPr>
        <p:txBody>
          <a:bodyPr/>
          <a:lstStyle/>
          <a:p>
            <a:pPr eaLnBrk="0" hangingPunct="0"/>
            <a:r>
              <a:rPr lang="en-US" sz="2800" dirty="0">
                <a:solidFill>
                  <a:schemeClr val="bg1"/>
                </a:solidFill>
              </a:rPr>
              <a:t>Cable-in-Conduit Conductors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6553200" y="6222140"/>
            <a:ext cx="2133600" cy="365125"/>
          </a:xfrm>
        </p:spPr>
        <p:txBody>
          <a:bodyPr/>
          <a:lstStyle/>
          <a:p>
            <a:fld id="{02C7C199-0D0D-7840-A88D-785280B31CF7}" type="slidenum">
              <a:rPr lang="it-IT" smtClean="0"/>
              <a:t>46</a:t>
            </a:fld>
            <a:endParaRPr lang="it-IT" dirty="0"/>
          </a:p>
        </p:txBody>
      </p:sp>
      <p:pic>
        <p:nvPicPr>
          <p:cNvPr id="5" name="Picture 7" descr="DSC_3155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1680" y="1142040"/>
            <a:ext cx="8360640" cy="4879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461653" y="6237140"/>
            <a:ext cx="6481619" cy="365125"/>
          </a:xfrm>
        </p:spPr>
        <p:txBody>
          <a:bodyPr/>
          <a:lstStyle/>
          <a:p>
            <a:r>
              <a:rPr lang="en-US" dirty="0"/>
              <a:t>L. Muzzi </a:t>
            </a:r>
            <a:r>
              <a:rPr lang="mr-IN" dirty="0"/>
              <a:t>–</a:t>
            </a:r>
            <a:r>
              <a:rPr lang="en-US" dirty="0"/>
              <a:t> </a:t>
            </a:r>
            <a:r>
              <a:rPr lang="en-US" dirty="0" err="1"/>
              <a:t>EASISchool</a:t>
            </a:r>
            <a:r>
              <a:rPr lang="en-US" dirty="0"/>
              <a:t> 3 - 6 October 2020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9928568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3414" y="288414"/>
            <a:ext cx="8229600" cy="430887"/>
          </a:xfrm>
        </p:spPr>
        <p:txBody>
          <a:bodyPr/>
          <a:lstStyle/>
          <a:p>
            <a:r>
              <a:rPr lang="it-IT" sz="2800" dirty="0" err="1"/>
              <a:t>Outline</a:t>
            </a:r>
            <a:endParaRPr lang="it-IT" sz="2800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4"/>
          </p:nvPr>
        </p:nvSpPr>
        <p:spPr>
          <a:xfrm>
            <a:off x="6553200" y="6222140"/>
            <a:ext cx="2133600" cy="365125"/>
          </a:xfrm>
        </p:spPr>
        <p:txBody>
          <a:bodyPr/>
          <a:lstStyle/>
          <a:p>
            <a:fld id="{02C7C199-0D0D-7840-A88D-785280B31CF7}" type="slidenum">
              <a:rPr lang="it-IT" smtClean="0"/>
              <a:t>47</a:t>
            </a:fld>
            <a:endParaRPr lang="it-IT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14"/>
          </p:nvPr>
        </p:nvSpPr>
        <p:spPr>
          <a:xfrm>
            <a:off x="647875" y="1227419"/>
            <a:ext cx="7870894" cy="4271169"/>
          </a:xfrm>
        </p:spPr>
        <p:txBody>
          <a:bodyPr/>
          <a:lstStyle/>
          <a:p>
            <a:pPr marL="342900" indent="-342900">
              <a:lnSpc>
                <a:spcPct val="150000"/>
              </a:lnSpc>
              <a:buFont typeface="Wingdings" charset="2"/>
              <a:buChar char="ü"/>
            </a:pPr>
            <a:r>
              <a:rPr lang="it-IT" sz="2400" dirty="0" err="1">
                <a:solidFill>
                  <a:schemeClr val="bg1">
                    <a:lumMod val="65000"/>
                  </a:schemeClr>
                </a:solidFill>
              </a:rPr>
              <a:t>Magnetic</a:t>
            </a:r>
            <a:r>
              <a:rPr lang="it-IT" sz="24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it-IT" sz="2400" dirty="0" err="1">
                <a:solidFill>
                  <a:schemeClr val="bg1">
                    <a:lumMod val="65000"/>
                  </a:schemeClr>
                </a:solidFill>
              </a:rPr>
              <a:t>confinement</a:t>
            </a:r>
            <a:r>
              <a:rPr lang="it-IT" sz="2400" dirty="0">
                <a:solidFill>
                  <a:schemeClr val="bg1">
                    <a:lumMod val="65000"/>
                  </a:schemeClr>
                </a:solidFill>
              </a:rPr>
              <a:t> fusion: the </a:t>
            </a:r>
            <a:r>
              <a:rPr lang="it-IT" sz="2400" dirty="0" err="1">
                <a:solidFill>
                  <a:schemeClr val="bg1">
                    <a:lumMod val="65000"/>
                  </a:schemeClr>
                </a:solidFill>
              </a:rPr>
              <a:t>tokamak</a:t>
            </a:r>
            <a:r>
              <a:rPr lang="it-IT" sz="24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it-IT" sz="2400" dirty="0" err="1">
                <a:solidFill>
                  <a:schemeClr val="bg1">
                    <a:lumMod val="65000"/>
                  </a:schemeClr>
                </a:solidFill>
              </a:rPr>
              <a:t>concept</a:t>
            </a:r>
            <a:endParaRPr lang="it-IT" sz="2400" dirty="0">
              <a:solidFill>
                <a:schemeClr val="bg1">
                  <a:lumMod val="65000"/>
                </a:schemeClr>
              </a:solidFill>
            </a:endParaRPr>
          </a:p>
          <a:p>
            <a:pPr marL="342900" indent="-342900">
              <a:lnSpc>
                <a:spcPct val="150000"/>
              </a:lnSpc>
              <a:buFont typeface="Wingdings" charset="2"/>
              <a:buChar char="ü"/>
            </a:pPr>
            <a:r>
              <a:rPr lang="it-IT" sz="2400" dirty="0" err="1">
                <a:solidFill>
                  <a:schemeClr val="bg1">
                    <a:lumMod val="65000"/>
                  </a:schemeClr>
                </a:solidFill>
              </a:rPr>
              <a:t>Magnet</a:t>
            </a:r>
            <a:r>
              <a:rPr lang="it-IT" sz="24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it-IT" sz="2400" dirty="0" err="1">
                <a:solidFill>
                  <a:schemeClr val="bg1">
                    <a:lumMod val="65000"/>
                  </a:schemeClr>
                </a:solidFill>
              </a:rPr>
              <a:t>system</a:t>
            </a:r>
            <a:r>
              <a:rPr lang="it-IT" sz="2400" dirty="0">
                <a:solidFill>
                  <a:schemeClr val="bg1">
                    <a:lumMod val="65000"/>
                  </a:schemeClr>
                </a:solidFill>
              </a:rPr>
              <a:t> of a </a:t>
            </a:r>
            <a:r>
              <a:rPr lang="it-IT" sz="2400" dirty="0" err="1">
                <a:solidFill>
                  <a:schemeClr val="bg1">
                    <a:lumMod val="65000"/>
                  </a:schemeClr>
                </a:solidFill>
              </a:rPr>
              <a:t>tokamak</a:t>
            </a:r>
            <a:r>
              <a:rPr lang="it-IT" sz="24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it-IT" sz="2400" dirty="0" err="1">
                <a:solidFill>
                  <a:schemeClr val="bg1">
                    <a:lumMod val="65000"/>
                  </a:schemeClr>
                </a:solidFill>
              </a:rPr>
              <a:t>reactor</a:t>
            </a:r>
            <a:endParaRPr lang="it-IT" sz="2400" dirty="0">
              <a:solidFill>
                <a:schemeClr val="bg1">
                  <a:lumMod val="65000"/>
                </a:schemeClr>
              </a:solidFill>
            </a:endParaRPr>
          </a:p>
          <a:p>
            <a:pPr marL="342900" indent="-342900">
              <a:lnSpc>
                <a:spcPct val="150000"/>
              </a:lnSpc>
              <a:buFont typeface="Wingdings" charset="2"/>
              <a:buChar char="ü"/>
            </a:pPr>
            <a:r>
              <a:rPr lang="it-IT" sz="2400" dirty="0">
                <a:solidFill>
                  <a:schemeClr val="bg1">
                    <a:lumMod val="65000"/>
                  </a:schemeClr>
                </a:solidFill>
              </a:rPr>
              <a:t>Cable-in-</a:t>
            </a:r>
            <a:r>
              <a:rPr lang="it-IT" sz="2400" dirty="0" err="1">
                <a:solidFill>
                  <a:schemeClr val="bg1">
                    <a:lumMod val="65000"/>
                  </a:schemeClr>
                </a:solidFill>
              </a:rPr>
              <a:t>Conduit</a:t>
            </a:r>
            <a:r>
              <a:rPr lang="it-IT" sz="24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it-IT" sz="2400" dirty="0" err="1">
                <a:solidFill>
                  <a:schemeClr val="bg1">
                    <a:lumMod val="65000"/>
                  </a:schemeClr>
                </a:solidFill>
              </a:rPr>
              <a:t>conductors</a:t>
            </a:r>
            <a:r>
              <a:rPr lang="it-IT" sz="2400" dirty="0">
                <a:solidFill>
                  <a:schemeClr val="bg1">
                    <a:lumMod val="65000"/>
                  </a:schemeClr>
                </a:solidFill>
              </a:rPr>
              <a:t> (</a:t>
            </a:r>
            <a:r>
              <a:rPr lang="it-IT" sz="2400" dirty="0" err="1">
                <a:solidFill>
                  <a:schemeClr val="bg1">
                    <a:lumMod val="65000"/>
                  </a:schemeClr>
                </a:solidFill>
              </a:rPr>
              <a:t>CICCs</a:t>
            </a:r>
            <a:r>
              <a:rPr lang="it-IT" sz="2400" dirty="0">
                <a:solidFill>
                  <a:schemeClr val="bg1">
                    <a:lumMod val="65000"/>
                  </a:schemeClr>
                </a:solidFill>
              </a:rPr>
              <a:t>)</a:t>
            </a:r>
          </a:p>
          <a:p>
            <a:pPr marL="342900" indent="-342900">
              <a:lnSpc>
                <a:spcPct val="150000"/>
              </a:lnSpc>
              <a:buFont typeface="Wingdings" charset="2"/>
              <a:buChar char="ü"/>
            </a:pPr>
            <a:r>
              <a:rPr lang="it-IT" sz="2400" dirty="0"/>
              <a:t>ITER </a:t>
            </a:r>
            <a:r>
              <a:rPr lang="it-IT" sz="2400" dirty="0" err="1"/>
              <a:t>CICCs</a:t>
            </a:r>
            <a:r>
              <a:rPr lang="it-IT" sz="2400" dirty="0"/>
              <a:t> and </a:t>
            </a:r>
            <a:r>
              <a:rPr lang="it-IT" sz="2400" dirty="0" err="1"/>
              <a:t>optimization</a:t>
            </a:r>
            <a:r>
              <a:rPr lang="it-IT" sz="2400" dirty="0"/>
              <a:t> </a:t>
            </a:r>
            <a:r>
              <a:rPr lang="it-IT" sz="2400" dirty="0" err="1"/>
              <a:t>margins</a:t>
            </a:r>
            <a:endParaRPr lang="it-IT" sz="2400" dirty="0"/>
          </a:p>
          <a:p>
            <a:pPr marL="342900" indent="-342900">
              <a:lnSpc>
                <a:spcPct val="150000"/>
              </a:lnSpc>
              <a:buFont typeface="Wingdings" charset="2"/>
              <a:buChar char="ü"/>
            </a:pPr>
            <a:r>
              <a:rPr lang="it-IT" sz="2400" dirty="0">
                <a:solidFill>
                  <a:schemeClr val="bg1">
                    <a:lumMod val="65000"/>
                  </a:schemeClr>
                </a:solidFill>
              </a:rPr>
              <a:t>Key </a:t>
            </a:r>
            <a:r>
              <a:rPr lang="it-IT" sz="2400" dirty="0" err="1">
                <a:solidFill>
                  <a:schemeClr val="bg1">
                    <a:lumMod val="65000"/>
                  </a:schemeClr>
                </a:solidFill>
              </a:rPr>
              <a:t>components</a:t>
            </a:r>
            <a:r>
              <a:rPr lang="it-IT" sz="2400" dirty="0">
                <a:solidFill>
                  <a:schemeClr val="bg1">
                    <a:lumMod val="65000"/>
                  </a:schemeClr>
                </a:solidFill>
              </a:rPr>
              <a:t> of fusion coils: the </a:t>
            </a:r>
            <a:r>
              <a:rPr lang="it-IT" sz="2400" dirty="0" err="1">
                <a:solidFill>
                  <a:schemeClr val="bg1">
                    <a:lumMod val="65000"/>
                  </a:schemeClr>
                </a:solidFill>
              </a:rPr>
              <a:t>example</a:t>
            </a:r>
            <a:r>
              <a:rPr lang="it-IT" sz="2400" dirty="0">
                <a:solidFill>
                  <a:schemeClr val="bg1">
                    <a:lumMod val="65000"/>
                  </a:schemeClr>
                </a:solidFill>
              </a:rPr>
              <a:t> of the </a:t>
            </a:r>
            <a:r>
              <a:rPr lang="it-IT" sz="2400" dirty="0" err="1">
                <a:solidFill>
                  <a:schemeClr val="bg1">
                    <a:lumMod val="65000"/>
                  </a:schemeClr>
                </a:solidFill>
              </a:rPr>
              <a:t>Italian</a:t>
            </a:r>
            <a:r>
              <a:rPr lang="it-IT" sz="2400" dirty="0">
                <a:solidFill>
                  <a:schemeClr val="bg1">
                    <a:lumMod val="65000"/>
                  </a:schemeClr>
                </a:solidFill>
              </a:rPr>
              <a:t> DTT Project.</a:t>
            </a:r>
          </a:p>
          <a:p>
            <a:pPr marL="342900" indent="-342900">
              <a:lnSpc>
                <a:spcPct val="150000"/>
              </a:lnSpc>
              <a:buFont typeface="Wingdings" charset="2"/>
              <a:buChar char="ü"/>
            </a:pPr>
            <a:r>
              <a:rPr lang="it-IT" sz="2400" dirty="0" err="1">
                <a:solidFill>
                  <a:schemeClr val="bg1">
                    <a:lumMod val="65000"/>
                  </a:schemeClr>
                </a:solidFill>
              </a:rPr>
              <a:t>Summary</a:t>
            </a:r>
            <a:r>
              <a:rPr lang="it-IT" sz="2400" dirty="0">
                <a:solidFill>
                  <a:schemeClr val="bg1">
                    <a:lumMod val="65000"/>
                  </a:schemeClr>
                </a:solidFill>
              </a:rPr>
              <a:t> and </a:t>
            </a:r>
            <a:r>
              <a:rPr lang="it-IT" sz="2400" dirty="0" err="1">
                <a:solidFill>
                  <a:schemeClr val="bg1">
                    <a:lumMod val="65000"/>
                  </a:schemeClr>
                </a:solidFill>
              </a:rPr>
              <a:t>concluding</a:t>
            </a:r>
            <a:r>
              <a:rPr lang="it-IT" sz="24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it-IT" sz="2400" dirty="0" err="1">
                <a:solidFill>
                  <a:schemeClr val="bg1">
                    <a:lumMod val="65000"/>
                  </a:schemeClr>
                </a:solidFill>
              </a:rPr>
              <a:t>remarks</a:t>
            </a:r>
            <a:endParaRPr lang="it-IT" sz="2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461653" y="6237140"/>
            <a:ext cx="6481619" cy="365125"/>
          </a:xfrm>
        </p:spPr>
        <p:txBody>
          <a:bodyPr/>
          <a:lstStyle/>
          <a:p>
            <a:r>
              <a:rPr lang="en-US" dirty="0"/>
              <a:t>L. Muzzi </a:t>
            </a:r>
            <a:r>
              <a:rPr lang="mr-IN" dirty="0"/>
              <a:t>–</a:t>
            </a:r>
            <a:r>
              <a:rPr lang="en-US" dirty="0"/>
              <a:t> </a:t>
            </a:r>
            <a:r>
              <a:rPr lang="en-US" dirty="0" err="1"/>
              <a:t>EASISchool</a:t>
            </a:r>
            <a:r>
              <a:rPr lang="en-US" dirty="0"/>
              <a:t> 3 - 6 October 2020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476833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3414" y="288414"/>
            <a:ext cx="8229600" cy="430887"/>
          </a:xfrm>
        </p:spPr>
        <p:txBody>
          <a:bodyPr/>
          <a:lstStyle/>
          <a:p>
            <a:pPr eaLnBrk="0" hangingPunct="0"/>
            <a:r>
              <a:rPr lang="en-US" sz="2800" dirty="0">
                <a:solidFill>
                  <a:schemeClr val="bg1"/>
                </a:solidFill>
              </a:rPr>
              <a:t>The ITER CICCs: the state-of-the-art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6553200" y="6222140"/>
            <a:ext cx="2133600" cy="365125"/>
          </a:xfrm>
        </p:spPr>
        <p:txBody>
          <a:bodyPr/>
          <a:lstStyle/>
          <a:p>
            <a:fld id="{02C7C199-0D0D-7840-A88D-785280B31CF7}" type="slidenum">
              <a:rPr lang="it-IT" smtClean="0"/>
              <a:t>48</a:t>
            </a:fld>
            <a:endParaRPr lang="it-IT" dirty="0"/>
          </a:p>
        </p:txBody>
      </p:sp>
      <p:pic>
        <p:nvPicPr>
          <p:cNvPr id="6" name="Picture 18" descr="ITER TF_Cross section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800" y="1142040"/>
            <a:ext cx="4907520" cy="3528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tangolo 16"/>
          <p:cNvSpPr>
            <a:spLocks noChangeArrowheads="1"/>
          </p:cNvSpPr>
          <p:nvPr/>
        </p:nvSpPr>
        <p:spPr bwMode="auto">
          <a:xfrm>
            <a:off x="65762" y="1229961"/>
            <a:ext cx="3170959" cy="576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945" tIns="41473" rIns="82945" bIns="41473">
            <a:spAutoFit/>
          </a:bodyPr>
          <a:lstStyle/>
          <a:p>
            <a:r>
              <a:rPr lang="en-US" sz="2400" b="1" baseline="30000" dirty="0">
                <a:solidFill>
                  <a:schemeClr val="bg1"/>
                </a:solidFill>
                <a:cs typeface="Calibri" charset="0"/>
              </a:rPr>
              <a:t>TF CICC: 68 kA @ 11.8 T</a:t>
            </a:r>
          </a:p>
          <a:p>
            <a:r>
              <a:rPr lang="en-US" sz="2400" b="1" baseline="30000" dirty="0">
                <a:solidFill>
                  <a:schemeClr val="bg1"/>
                </a:solidFill>
                <a:latin typeface="Symbol" charset="0"/>
                <a:cs typeface="Symbol" charset="0"/>
              </a:rPr>
              <a:t>F</a:t>
            </a:r>
            <a:r>
              <a:rPr lang="en-US" sz="2400" b="1" baseline="30000" dirty="0">
                <a:solidFill>
                  <a:schemeClr val="bg1"/>
                </a:solidFill>
                <a:cs typeface="Calibri" charset="0"/>
              </a:rPr>
              <a:t> = 43.7 mm</a:t>
            </a:r>
            <a:endParaRPr lang="it-IT" sz="2400" b="1" dirty="0">
              <a:solidFill>
                <a:schemeClr val="bg1"/>
              </a:solidFill>
              <a:cs typeface="Calibri" charset="0"/>
            </a:endParaRPr>
          </a:p>
        </p:txBody>
      </p:sp>
      <p:sp>
        <p:nvSpPr>
          <p:cNvPr id="8" name="Rettangolo 16"/>
          <p:cNvSpPr>
            <a:spLocks noChangeArrowheads="1"/>
          </p:cNvSpPr>
          <p:nvPr/>
        </p:nvSpPr>
        <p:spPr bwMode="auto">
          <a:xfrm>
            <a:off x="2835170" y="4886635"/>
            <a:ext cx="3500831" cy="45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945" tIns="41473" rIns="82945" bIns="41473">
            <a:spAutoFit/>
          </a:bodyPr>
          <a:lstStyle/>
          <a:p>
            <a:r>
              <a:rPr lang="en-US" sz="2400" b="1" baseline="30000" dirty="0">
                <a:solidFill>
                  <a:srgbClr val="800000"/>
                </a:solidFill>
                <a:cs typeface="Calibri" charset="0"/>
              </a:rPr>
              <a:t>CS CICC: 46 kA @ 13</a:t>
            </a:r>
            <a:r>
              <a:rPr lang="en-US" sz="2400" b="1" dirty="0">
                <a:solidFill>
                  <a:srgbClr val="800000"/>
                </a:solidFill>
                <a:cs typeface="Calibri" charset="0"/>
              </a:rPr>
              <a:t> </a:t>
            </a:r>
            <a:r>
              <a:rPr lang="en-US" sz="2400" b="1" baseline="30000" dirty="0">
                <a:solidFill>
                  <a:srgbClr val="800000"/>
                </a:solidFill>
                <a:cs typeface="Calibri" charset="0"/>
              </a:rPr>
              <a:t>T; L = 49 mm</a:t>
            </a:r>
            <a:endParaRPr lang="it-IT" sz="2400" b="1" dirty="0">
              <a:solidFill>
                <a:srgbClr val="800000"/>
              </a:solidFill>
              <a:cs typeface="Calibri" charset="0"/>
            </a:endParaRPr>
          </a:p>
        </p:txBody>
      </p:sp>
      <p:pic>
        <p:nvPicPr>
          <p:cNvPr id="9" name="Picture 1" descr="ITER CS_3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36001" y="4147636"/>
            <a:ext cx="2602080" cy="25965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 descr="ITER CS_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3361" y="5217669"/>
            <a:ext cx="5476320" cy="1526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4" descr="ITER PF_cross section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0161" y="1142040"/>
            <a:ext cx="2872800" cy="2861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ttangolo 16"/>
          <p:cNvSpPr>
            <a:spLocks noChangeArrowheads="1"/>
          </p:cNvSpPr>
          <p:nvPr/>
        </p:nvSpPr>
        <p:spPr bwMode="auto">
          <a:xfrm>
            <a:off x="5305575" y="1101196"/>
            <a:ext cx="1669171" cy="822420"/>
          </a:xfrm>
          <a:prstGeom prst="rect">
            <a:avLst/>
          </a:prstGeom>
          <a:solidFill>
            <a:schemeClr val="bg1">
              <a:lumMod val="95000"/>
              <a:alpha val="72000"/>
            </a:schemeClr>
          </a:solidFill>
          <a:ln>
            <a:noFill/>
          </a:ln>
        </p:spPr>
        <p:txBody>
          <a:bodyPr wrap="square" lIns="82945" tIns="41473" rIns="82945" bIns="41473">
            <a:spAutoFit/>
          </a:bodyPr>
          <a:lstStyle/>
          <a:p>
            <a:r>
              <a:rPr lang="en-US" sz="2400" b="1" baseline="30000" dirty="0">
                <a:solidFill>
                  <a:srgbClr val="0000FF"/>
                </a:solidFill>
                <a:cs typeface="Calibri" charset="0"/>
              </a:rPr>
              <a:t>PF CICC:</a:t>
            </a:r>
          </a:p>
          <a:p>
            <a:r>
              <a:rPr lang="en-US" sz="2400" b="1" baseline="30000" dirty="0">
                <a:solidFill>
                  <a:srgbClr val="0000FF"/>
                </a:solidFill>
                <a:cs typeface="Calibri" charset="0"/>
              </a:rPr>
              <a:t>52 kA  @  6.4 T</a:t>
            </a:r>
          </a:p>
          <a:p>
            <a:r>
              <a:rPr lang="en-US" sz="2400" b="1" baseline="30000" dirty="0">
                <a:solidFill>
                  <a:srgbClr val="0000FF"/>
                </a:solidFill>
                <a:cs typeface="Calibri" charset="0"/>
              </a:rPr>
              <a:t>L = 53.8   mm</a:t>
            </a:r>
            <a:endParaRPr lang="it-IT" sz="2400" b="1" dirty="0">
              <a:solidFill>
                <a:srgbClr val="0000FF"/>
              </a:solidFill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225787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461653" y="6237140"/>
            <a:ext cx="6481619" cy="365125"/>
          </a:xfrm>
        </p:spPr>
        <p:txBody>
          <a:bodyPr/>
          <a:lstStyle/>
          <a:p>
            <a:r>
              <a:rPr lang="en-US" dirty="0"/>
              <a:t>L. Muzzi </a:t>
            </a:r>
            <a:r>
              <a:rPr lang="mr-IN" dirty="0"/>
              <a:t>–</a:t>
            </a:r>
            <a:r>
              <a:rPr lang="en-US" dirty="0"/>
              <a:t> </a:t>
            </a:r>
            <a:r>
              <a:rPr lang="en-US" dirty="0" err="1"/>
              <a:t>EASISchool</a:t>
            </a:r>
            <a:r>
              <a:rPr lang="en-US" dirty="0"/>
              <a:t> 3 - 6 October 2020</a:t>
            </a:r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3414" y="288414"/>
            <a:ext cx="8229600" cy="430887"/>
          </a:xfrm>
        </p:spPr>
        <p:txBody>
          <a:bodyPr/>
          <a:lstStyle/>
          <a:p>
            <a:pPr eaLnBrk="0" hangingPunct="0"/>
            <a:r>
              <a:rPr lang="en-US" sz="2800" dirty="0"/>
              <a:t>CICC qualification tests: the SULTAN facility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6553200" y="6222140"/>
            <a:ext cx="2133600" cy="365125"/>
          </a:xfrm>
        </p:spPr>
        <p:txBody>
          <a:bodyPr/>
          <a:lstStyle/>
          <a:p>
            <a:fld id="{02C7C199-0D0D-7840-A88D-785280B31CF7}" type="slidenum">
              <a:rPr lang="it-IT" smtClean="0"/>
              <a:t>49</a:t>
            </a:fld>
            <a:endParaRPr lang="it-IT" dirty="0"/>
          </a:p>
        </p:txBody>
      </p:sp>
      <p:pic>
        <p:nvPicPr>
          <p:cNvPr id="6" name="Picture 5" descr="sulta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094621"/>
            <a:ext cx="8528950" cy="5492644"/>
          </a:xfrm>
          <a:prstGeom prst="rect">
            <a:avLst/>
          </a:prstGeom>
        </p:spPr>
      </p:pic>
      <p:sp>
        <p:nvSpPr>
          <p:cNvPr id="7" name="Segnaposto contenuto 2"/>
          <p:cNvSpPr txBox="1">
            <a:spLocks/>
          </p:cNvSpPr>
          <p:nvPr/>
        </p:nvSpPr>
        <p:spPr>
          <a:xfrm>
            <a:off x="6002070" y="1106681"/>
            <a:ext cx="3066432" cy="548961"/>
          </a:xfrm>
          <a:prstGeom prst="rect">
            <a:avLst/>
          </a:prstGeom>
        </p:spPr>
        <p:txBody>
          <a:bodyPr/>
          <a:lstStyle>
            <a:lvl1pPr marL="342900" indent="-342900" algn="l" defTabSz="449263" rtl="0" eaLnBrk="0" fontAlgn="base" hangingPunct="0"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•"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–"/>
              <a:defRPr sz="2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•"/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–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»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49263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49263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49263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49263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2200" dirty="0">
                <a:solidFill>
                  <a:srgbClr val="0000FF"/>
                </a:solidFill>
                <a:latin typeface="Trebuchet MS"/>
                <a:cs typeface="Trebuchet MS"/>
              </a:rPr>
              <a:t>SULTAN</a:t>
            </a:r>
            <a:r>
              <a:rPr lang="en-US" sz="2200" dirty="0">
                <a:solidFill>
                  <a:srgbClr val="FF0000"/>
                </a:solidFill>
                <a:latin typeface="Trebuchet MS"/>
                <a:cs typeface="Trebuchet MS"/>
              </a:rPr>
              <a:t> facility at the:</a:t>
            </a:r>
          </a:p>
        </p:txBody>
      </p:sp>
      <p:pic>
        <p:nvPicPr>
          <p:cNvPr id="5" name="Picture 4" descr="epfl_swiss_plasma_center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3200" y="1567719"/>
            <a:ext cx="2061309" cy="490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99466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3414" y="288414"/>
            <a:ext cx="8229600" cy="430887"/>
          </a:xfrm>
        </p:spPr>
        <p:txBody>
          <a:bodyPr/>
          <a:lstStyle/>
          <a:p>
            <a:pPr eaLnBrk="0" hangingPunct="0"/>
            <a:r>
              <a:rPr lang="en-US" sz="2800" dirty="0"/>
              <a:t>Magnetic Confinement Fusion: the Tokamak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6553200" y="6222140"/>
            <a:ext cx="2133600" cy="365125"/>
          </a:xfrm>
        </p:spPr>
        <p:txBody>
          <a:bodyPr/>
          <a:lstStyle/>
          <a:p>
            <a:fld id="{02C7C199-0D0D-7840-A88D-785280B31CF7}" type="slidenum">
              <a:rPr lang="it-IT" smtClean="0"/>
              <a:t>5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L. </a:t>
            </a:r>
            <a:r>
              <a:rPr lang="en-US" dirty="0" err="1"/>
              <a:t>Muzzi</a:t>
            </a:r>
            <a:r>
              <a:rPr lang="en-US" dirty="0"/>
              <a:t> - </a:t>
            </a:r>
            <a:r>
              <a:rPr lang="en-US" dirty="0" err="1"/>
              <a:t>EASISchool</a:t>
            </a:r>
            <a:r>
              <a:rPr lang="en-US" dirty="0"/>
              <a:t> 3 - 6 October 2020</a:t>
            </a:r>
            <a:endParaRPr lang="it-IT" dirty="0"/>
          </a:p>
        </p:txBody>
      </p:sp>
      <p:pic>
        <p:nvPicPr>
          <p:cNvPr id="6" name="Picture 27" descr="Foussat_p16 copia.jpg">
            <a:extLst>
              <a:ext uri="{FF2B5EF4-FFF2-40B4-BE49-F238E27FC236}">
                <a16:creationId xmlns:a16="http://schemas.microsoft.com/office/drawing/2014/main" id="{8B916F5F-598A-434A-A52B-5C3A02FF7EA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0154" y="1964387"/>
            <a:ext cx="5513846" cy="4745901"/>
          </a:xfrm>
          <a:prstGeom prst="rect">
            <a:avLst/>
          </a:prstGeom>
        </p:spPr>
      </p:pic>
      <p:sp>
        <p:nvSpPr>
          <p:cNvPr id="7" name="Text Box 2">
            <a:extLst>
              <a:ext uri="{FF2B5EF4-FFF2-40B4-BE49-F238E27FC236}">
                <a16:creationId xmlns:a16="http://schemas.microsoft.com/office/drawing/2014/main" id="{9CBD1F27-9015-7840-9DFF-1B07F33B92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618316"/>
            <a:ext cx="3840480" cy="335425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t" anchorCtr="0">
            <a:noAutofit/>
          </a:bodyPr>
          <a:lstStyle/>
          <a:p>
            <a:pPr marL="342900" indent="-342900">
              <a:lnSpc>
                <a:spcPct val="120000"/>
              </a:lnSpc>
              <a:spcAft>
                <a:spcPts val="1200"/>
              </a:spcAft>
              <a:buFont typeface="Arial"/>
              <a:buChar char="•"/>
            </a:pPr>
            <a:r>
              <a:rPr lang="it-IT" sz="2000" b="1" dirty="0" err="1">
                <a:solidFill>
                  <a:srgbClr val="000090"/>
                </a:solidFill>
                <a:latin typeface="Calibri"/>
                <a:ea typeface="Verdana" pitchFamily="34" charset="0"/>
                <a:cs typeface="Calibri"/>
              </a:rPr>
              <a:t>Torodial</a:t>
            </a:r>
            <a:r>
              <a:rPr lang="it-IT" sz="2000" b="1" dirty="0">
                <a:solidFill>
                  <a:srgbClr val="000090"/>
                </a:solidFill>
                <a:latin typeface="Calibri"/>
                <a:ea typeface="Verdana" pitchFamily="34" charset="0"/>
                <a:cs typeface="Calibri"/>
              </a:rPr>
              <a:t> Field</a:t>
            </a:r>
            <a:r>
              <a:rPr lang="it-IT" sz="2000" dirty="0">
                <a:solidFill>
                  <a:srgbClr val="000090"/>
                </a:solidFill>
                <a:latin typeface="Calibri"/>
                <a:ea typeface="Verdana" pitchFamily="34" charset="0"/>
                <a:cs typeface="Calibri"/>
              </a:rPr>
              <a:t>: </a:t>
            </a:r>
            <a:r>
              <a:rPr lang="en-US" sz="2000" dirty="0">
                <a:solidFill>
                  <a:srgbClr val="800000"/>
                </a:solidFill>
                <a:latin typeface="Calibri"/>
                <a:ea typeface="Verdana" pitchFamily="34" charset="0"/>
                <a:cs typeface="Calibri"/>
              </a:rPr>
              <a:t>f</a:t>
            </a:r>
            <a:r>
              <a:rPr lang="it-IT" sz="2000" dirty="0">
                <a:solidFill>
                  <a:srgbClr val="800000"/>
                </a:solidFill>
                <a:latin typeface="Calibri"/>
                <a:ea typeface="Verdana" pitchFamily="34" charset="0"/>
                <a:cs typeface="Calibri"/>
              </a:rPr>
              <a:t>or </a:t>
            </a:r>
            <a:r>
              <a:rPr lang="it-IT" sz="2000" dirty="0" err="1">
                <a:solidFill>
                  <a:srgbClr val="800000"/>
                </a:solidFill>
                <a:latin typeface="Calibri"/>
                <a:ea typeface="Verdana" pitchFamily="34" charset="0"/>
                <a:cs typeface="Calibri"/>
              </a:rPr>
              <a:t>confinement</a:t>
            </a:r>
            <a:r>
              <a:rPr lang="it-IT" sz="2000" dirty="0">
                <a:solidFill>
                  <a:srgbClr val="800000"/>
                </a:solidFill>
                <a:latin typeface="Calibri"/>
                <a:ea typeface="Verdana" pitchFamily="34" charset="0"/>
                <a:cs typeface="Calibri"/>
              </a:rPr>
              <a:t> of </a:t>
            </a:r>
            <a:r>
              <a:rPr lang="it-IT" sz="2000" dirty="0" err="1">
                <a:solidFill>
                  <a:srgbClr val="800000"/>
                </a:solidFill>
                <a:latin typeface="Calibri"/>
                <a:ea typeface="Verdana" pitchFamily="34" charset="0"/>
                <a:cs typeface="Calibri"/>
              </a:rPr>
              <a:t>charged</a:t>
            </a:r>
            <a:r>
              <a:rPr lang="it-IT" sz="2000" dirty="0">
                <a:solidFill>
                  <a:srgbClr val="800000"/>
                </a:solidFill>
                <a:latin typeface="Calibri"/>
                <a:ea typeface="Verdana" pitchFamily="34" charset="0"/>
                <a:cs typeface="Calibri"/>
              </a:rPr>
              <a:t> </a:t>
            </a:r>
            <a:r>
              <a:rPr lang="it-IT" sz="2000" dirty="0" err="1">
                <a:solidFill>
                  <a:srgbClr val="800000"/>
                </a:solidFill>
                <a:latin typeface="Calibri"/>
                <a:ea typeface="Verdana" pitchFamily="34" charset="0"/>
                <a:cs typeface="Calibri"/>
              </a:rPr>
              <a:t>particles</a:t>
            </a:r>
            <a:r>
              <a:rPr lang="it-IT" sz="2000" dirty="0">
                <a:solidFill>
                  <a:srgbClr val="800000"/>
                </a:solidFill>
                <a:latin typeface="Calibri"/>
                <a:ea typeface="Verdana" pitchFamily="34" charset="0"/>
                <a:cs typeface="Calibri"/>
              </a:rPr>
              <a:t> in plasma</a:t>
            </a:r>
            <a:endParaRPr lang="it-IT" sz="2000" dirty="0">
              <a:solidFill>
                <a:schemeClr val="tx1"/>
              </a:solidFill>
              <a:latin typeface="Calibri"/>
              <a:ea typeface="Verdana" pitchFamily="34" charset="0"/>
              <a:cs typeface="Calibri"/>
            </a:endParaRPr>
          </a:p>
          <a:p>
            <a:pPr marL="342900" indent="-342900">
              <a:lnSpc>
                <a:spcPct val="120000"/>
              </a:lnSpc>
              <a:buFont typeface="Arial"/>
              <a:buChar char="•"/>
            </a:pPr>
            <a:r>
              <a:rPr lang="it-IT" sz="2000" b="1" dirty="0" err="1">
                <a:solidFill>
                  <a:srgbClr val="000090"/>
                </a:solidFill>
                <a:latin typeface="Calibri"/>
                <a:ea typeface="Verdana" pitchFamily="34" charset="0"/>
                <a:cs typeface="Calibri"/>
              </a:rPr>
              <a:t>Poloidal</a:t>
            </a:r>
            <a:r>
              <a:rPr lang="it-IT" sz="2000" b="1" dirty="0">
                <a:solidFill>
                  <a:srgbClr val="000090"/>
                </a:solidFill>
                <a:latin typeface="Calibri"/>
                <a:ea typeface="Verdana" pitchFamily="34" charset="0"/>
                <a:cs typeface="Calibri"/>
              </a:rPr>
              <a:t> Field</a:t>
            </a:r>
            <a:r>
              <a:rPr lang="it-IT" sz="2000" dirty="0">
                <a:solidFill>
                  <a:srgbClr val="000090"/>
                </a:solidFill>
                <a:latin typeface="Calibri"/>
                <a:ea typeface="Verdana" pitchFamily="34" charset="0"/>
                <a:cs typeface="Calibri"/>
              </a:rPr>
              <a:t>: </a:t>
            </a:r>
            <a:r>
              <a:rPr lang="en-US" sz="2000" dirty="0">
                <a:solidFill>
                  <a:srgbClr val="800000"/>
                </a:solidFill>
                <a:latin typeface="Calibri"/>
                <a:ea typeface="Verdana" pitchFamily="34" charset="0"/>
                <a:cs typeface="Calibri"/>
              </a:rPr>
              <a:t>f</a:t>
            </a:r>
            <a:r>
              <a:rPr lang="it-IT" sz="2000" dirty="0">
                <a:solidFill>
                  <a:srgbClr val="800000"/>
                </a:solidFill>
                <a:latin typeface="Calibri"/>
                <a:ea typeface="Verdana" pitchFamily="34" charset="0"/>
                <a:cs typeface="Calibri"/>
              </a:rPr>
              <a:t>or control of plasma </a:t>
            </a:r>
            <a:r>
              <a:rPr lang="it-IT" sz="2000" dirty="0" err="1">
                <a:solidFill>
                  <a:srgbClr val="800000"/>
                </a:solidFill>
                <a:latin typeface="Calibri"/>
                <a:ea typeface="Verdana" pitchFamily="34" charset="0"/>
                <a:cs typeface="Calibri"/>
              </a:rPr>
              <a:t>radial</a:t>
            </a:r>
            <a:r>
              <a:rPr lang="it-IT" sz="2000" dirty="0">
                <a:solidFill>
                  <a:srgbClr val="800000"/>
                </a:solidFill>
                <a:latin typeface="Calibri"/>
                <a:ea typeface="Verdana" pitchFamily="34" charset="0"/>
                <a:cs typeface="Calibri"/>
              </a:rPr>
              <a:t> position, </a:t>
            </a:r>
            <a:r>
              <a:rPr lang="it-IT" sz="2000" dirty="0" err="1">
                <a:solidFill>
                  <a:srgbClr val="800000"/>
                </a:solidFill>
                <a:latin typeface="Calibri"/>
                <a:ea typeface="Verdana" pitchFamily="34" charset="0"/>
                <a:cs typeface="Calibri"/>
              </a:rPr>
              <a:t>shaping</a:t>
            </a:r>
            <a:r>
              <a:rPr lang="it-IT" sz="2000" dirty="0">
                <a:solidFill>
                  <a:srgbClr val="800000"/>
                </a:solidFill>
                <a:latin typeface="Calibri"/>
                <a:ea typeface="Verdana" pitchFamily="34" charset="0"/>
                <a:cs typeface="Calibri"/>
              </a:rPr>
              <a:t> and </a:t>
            </a:r>
            <a:r>
              <a:rPr lang="it-IT" sz="2000" dirty="0" err="1">
                <a:solidFill>
                  <a:srgbClr val="800000"/>
                </a:solidFill>
                <a:latin typeface="Calibri"/>
                <a:ea typeface="Verdana" pitchFamily="34" charset="0"/>
                <a:cs typeface="Calibri"/>
              </a:rPr>
              <a:t>vertical</a:t>
            </a:r>
            <a:r>
              <a:rPr lang="it-IT" sz="2000" dirty="0">
                <a:solidFill>
                  <a:srgbClr val="800000"/>
                </a:solidFill>
                <a:latin typeface="Calibri"/>
                <a:ea typeface="Verdana" pitchFamily="34" charset="0"/>
                <a:cs typeface="Calibri"/>
              </a:rPr>
              <a:t> </a:t>
            </a:r>
            <a:r>
              <a:rPr lang="it-IT" sz="2000" dirty="0" err="1">
                <a:solidFill>
                  <a:srgbClr val="800000"/>
                </a:solidFill>
                <a:latin typeface="Calibri"/>
                <a:ea typeface="Verdana" pitchFamily="34" charset="0"/>
                <a:cs typeface="Calibri"/>
              </a:rPr>
              <a:t>stability</a:t>
            </a:r>
            <a:endParaRPr lang="it-IT" sz="2000" dirty="0">
              <a:solidFill>
                <a:schemeClr val="tx1"/>
              </a:solidFill>
              <a:latin typeface="Calibri"/>
              <a:ea typeface="Verdana" pitchFamily="34" charset="0"/>
              <a:cs typeface="Calibri"/>
            </a:endParaRPr>
          </a:p>
          <a:p>
            <a:pPr marL="342900" indent="-342900">
              <a:lnSpc>
                <a:spcPct val="120000"/>
              </a:lnSpc>
              <a:buFont typeface="Arial"/>
              <a:buChar char="•"/>
            </a:pPr>
            <a:r>
              <a:rPr lang="it-IT" sz="2000" b="1" dirty="0">
                <a:solidFill>
                  <a:srgbClr val="000090"/>
                </a:solidFill>
                <a:latin typeface="Calibri"/>
                <a:ea typeface="Verdana" pitchFamily="34" charset="0"/>
                <a:cs typeface="Calibri"/>
              </a:rPr>
              <a:t>Central </a:t>
            </a:r>
            <a:r>
              <a:rPr lang="it-IT" sz="2000" b="1" dirty="0" err="1">
                <a:solidFill>
                  <a:srgbClr val="000090"/>
                </a:solidFill>
                <a:latin typeface="Calibri"/>
                <a:ea typeface="Verdana" pitchFamily="34" charset="0"/>
                <a:cs typeface="Calibri"/>
              </a:rPr>
              <a:t>Solenoid</a:t>
            </a:r>
            <a:r>
              <a:rPr lang="it-IT" sz="2000" dirty="0">
                <a:solidFill>
                  <a:srgbClr val="000090"/>
                </a:solidFill>
                <a:latin typeface="Calibri"/>
                <a:ea typeface="Verdana" pitchFamily="34" charset="0"/>
                <a:cs typeface="Calibri"/>
              </a:rPr>
              <a:t>:</a:t>
            </a:r>
            <a:endParaRPr lang="it-IT" sz="2000" dirty="0">
              <a:solidFill>
                <a:srgbClr val="FF0000"/>
              </a:solidFill>
              <a:latin typeface="Calibri"/>
              <a:ea typeface="Verdana" pitchFamily="34" charset="0"/>
              <a:cs typeface="Calibri"/>
            </a:endParaRPr>
          </a:p>
          <a:p>
            <a:pPr marL="361950">
              <a:lnSpc>
                <a:spcPct val="120000"/>
              </a:lnSpc>
            </a:pPr>
            <a:r>
              <a:rPr lang="it-IT" sz="2000" dirty="0">
                <a:solidFill>
                  <a:srgbClr val="800000"/>
                </a:solidFill>
                <a:latin typeface="Calibri"/>
                <a:ea typeface="Verdana" pitchFamily="34" charset="0"/>
                <a:cs typeface="Calibri"/>
              </a:rPr>
              <a:t>Plasma </a:t>
            </a:r>
            <a:r>
              <a:rPr lang="it-IT" sz="2000" dirty="0" err="1">
                <a:solidFill>
                  <a:srgbClr val="800000"/>
                </a:solidFill>
                <a:latin typeface="Calibri"/>
                <a:ea typeface="Verdana" pitchFamily="34" charset="0"/>
                <a:cs typeface="Calibri"/>
              </a:rPr>
              <a:t>discharge</a:t>
            </a:r>
            <a:r>
              <a:rPr lang="it-IT" sz="2000" dirty="0">
                <a:solidFill>
                  <a:srgbClr val="800000"/>
                </a:solidFill>
                <a:latin typeface="Calibri"/>
                <a:ea typeface="Verdana" pitchFamily="34" charset="0"/>
                <a:cs typeface="Calibri"/>
              </a:rPr>
              <a:t> </a:t>
            </a:r>
            <a:r>
              <a:rPr lang="it-IT" sz="2000" dirty="0" err="1">
                <a:solidFill>
                  <a:srgbClr val="800000"/>
                </a:solidFill>
                <a:latin typeface="Calibri"/>
                <a:ea typeface="Verdana" pitchFamily="34" charset="0"/>
                <a:cs typeface="Calibri"/>
              </a:rPr>
              <a:t>initiation</a:t>
            </a:r>
            <a:r>
              <a:rPr lang="it-IT" sz="2000" dirty="0">
                <a:solidFill>
                  <a:srgbClr val="800000"/>
                </a:solidFill>
                <a:latin typeface="Calibri"/>
                <a:ea typeface="Verdana" pitchFamily="34" charset="0"/>
                <a:cs typeface="Calibri"/>
              </a:rPr>
              <a:t> by transformer </a:t>
            </a:r>
            <a:r>
              <a:rPr lang="it-IT" sz="2000" dirty="0" err="1">
                <a:solidFill>
                  <a:srgbClr val="800000"/>
                </a:solidFill>
                <a:latin typeface="Calibri"/>
                <a:ea typeface="Verdana" pitchFamily="34" charset="0"/>
                <a:cs typeface="Calibri"/>
              </a:rPr>
              <a:t>effect</a:t>
            </a:r>
            <a:endParaRPr lang="it-IT" sz="2000" dirty="0">
              <a:solidFill>
                <a:srgbClr val="800000"/>
              </a:solidFill>
              <a:latin typeface="Calibri"/>
              <a:ea typeface="Verdana" pitchFamily="34" charset="0"/>
              <a:cs typeface="Calibri"/>
            </a:endParaRPr>
          </a:p>
        </p:txBody>
      </p:sp>
      <p:sp>
        <p:nvSpPr>
          <p:cNvPr id="8" name="CasellaDiTesto 16">
            <a:extLst>
              <a:ext uri="{FF2B5EF4-FFF2-40B4-BE49-F238E27FC236}">
                <a16:creationId xmlns:a16="http://schemas.microsoft.com/office/drawing/2014/main" id="{03A150AC-846D-F047-A483-3D19A6AD98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759" y="1052736"/>
            <a:ext cx="8834498" cy="11900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it-IT" sz="2000" i="1" dirty="0">
                <a:solidFill>
                  <a:srgbClr val="FF0000"/>
                </a:solidFill>
                <a:latin typeface="Calibri"/>
                <a:cs typeface="Calibri"/>
              </a:rPr>
              <a:t>TOKAMAK</a:t>
            </a:r>
            <a:endParaRPr lang="it-IT" sz="2000" i="1" dirty="0">
              <a:solidFill>
                <a:srgbClr val="800000"/>
              </a:solidFill>
              <a:latin typeface="Calibri"/>
              <a:cs typeface="Calibri"/>
            </a:endParaRPr>
          </a:p>
          <a:p>
            <a:pPr eaLnBrk="1" hangingPunct="1">
              <a:lnSpc>
                <a:spcPct val="120000"/>
              </a:lnSpc>
            </a:pPr>
            <a:r>
              <a:rPr lang="en-US" sz="2000" i="1" dirty="0" err="1">
                <a:solidFill>
                  <a:srgbClr val="800000"/>
                </a:solidFill>
                <a:latin typeface="Calibri"/>
                <a:cs typeface="Calibri"/>
              </a:rPr>
              <a:t>to</a:t>
            </a:r>
            <a:r>
              <a:rPr lang="en-US" sz="2000" dirty="0" err="1">
                <a:solidFill>
                  <a:srgbClr val="800000"/>
                </a:solidFill>
                <a:latin typeface="Calibri"/>
                <a:cs typeface="Calibri"/>
              </a:rPr>
              <a:t>roidal'naya</a:t>
            </a:r>
            <a:r>
              <a:rPr lang="en-US" sz="2000" dirty="0">
                <a:solidFill>
                  <a:srgbClr val="800000"/>
                </a:solidFill>
                <a:latin typeface="Calibri"/>
                <a:cs typeface="Calibri"/>
              </a:rPr>
              <a:t> </a:t>
            </a:r>
            <a:r>
              <a:rPr lang="en-US" sz="2000" i="1" dirty="0" err="1">
                <a:solidFill>
                  <a:srgbClr val="800000"/>
                </a:solidFill>
                <a:latin typeface="Calibri"/>
                <a:cs typeface="Calibri"/>
              </a:rPr>
              <a:t>kam</a:t>
            </a:r>
            <a:r>
              <a:rPr lang="en-US" sz="2000" dirty="0" err="1">
                <a:solidFill>
                  <a:srgbClr val="800000"/>
                </a:solidFill>
                <a:latin typeface="Calibri"/>
                <a:cs typeface="Calibri"/>
              </a:rPr>
              <a:t>era</a:t>
            </a:r>
            <a:r>
              <a:rPr lang="en-US" sz="2000" dirty="0">
                <a:solidFill>
                  <a:srgbClr val="800000"/>
                </a:solidFill>
                <a:latin typeface="Calibri"/>
                <a:cs typeface="Calibri"/>
              </a:rPr>
              <a:t> s </a:t>
            </a:r>
            <a:r>
              <a:rPr lang="en-US" sz="2000" i="1" dirty="0" err="1">
                <a:solidFill>
                  <a:srgbClr val="800000"/>
                </a:solidFill>
                <a:latin typeface="Calibri"/>
                <a:cs typeface="Calibri"/>
              </a:rPr>
              <a:t>ak</a:t>
            </a:r>
            <a:r>
              <a:rPr lang="en-US" sz="2000" dirty="0" err="1">
                <a:solidFill>
                  <a:srgbClr val="800000"/>
                </a:solidFill>
                <a:latin typeface="Calibri"/>
                <a:cs typeface="Calibri"/>
              </a:rPr>
              <a:t>sial'nym</a:t>
            </a:r>
            <a:r>
              <a:rPr lang="en-US" sz="2000" dirty="0">
                <a:solidFill>
                  <a:srgbClr val="800000"/>
                </a:solidFill>
                <a:latin typeface="Calibri"/>
                <a:cs typeface="Calibri"/>
              </a:rPr>
              <a:t> </a:t>
            </a:r>
            <a:r>
              <a:rPr lang="en-US" sz="2000" dirty="0" err="1">
                <a:solidFill>
                  <a:srgbClr val="800000"/>
                </a:solidFill>
                <a:latin typeface="Calibri"/>
                <a:cs typeface="Calibri"/>
              </a:rPr>
              <a:t>magnitnym</a:t>
            </a:r>
            <a:r>
              <a:rPr lang="en-US" sz="2000" dirty="0">
                <a:solidFill>
                  <a:srgbClr val="800000"/>
                </a:solidFill>
                <a:latin typeface="Calibri"/>
                <a:cs typeface="Calibri"/>
              </a:rPr>
              <a:t> </a:t>
            </a:r>
            <a:r>
              <a:rPr lang="en-US" sz="2000" dirty="0" err="1">
                <a:solidFill>
                  <a:srgbClr val="800000"/>
                </a:solidFill>
                <a:latin typeface="Calibri"/>
                <a:cs typeface="Calibri"/>
              </a:rPr>
              <a:t>polem</a:t>
            </a:r>
            <a:r>
              <a:rPr lang="en-US" sz="2000" dirty="0">
                <a:solidFill>
                  <a:srgbClr val="800000"/>
                </a:solidFill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(</a:t>
            </a:r>
            <a:r>
              <a:rPr lang="en-US" sz="2000" i="1" dirty="0">
                <a:solidFill>
                  <a:srgbClr val="000090"/>
                </a:solidFill>
                <a:latin typeface="Calibri"/>
                <a:cs typeface="Calibri"/>
              </a:rPr>
              <a:t>toroidal chamber with an axial magnetic field</a:t>
            </a:r>
            <a:r>
              <a:rPr lang="en-US" sz="2000" dirty="0">
                <a:latin typeface="Calibri"/>
                <a:cs typeface="Calibri"/>
              </a:rPr>
              <a:t>)</a:t>
            </a:r>
            <a:endParaRPr lang="it-IT" sz="2000" i="1" dirty="0">
              <a:solidFill>
                <a:srgbClr val="800000"/>
              </a:solidFill>
              <a:latin typeface="Calibri"/>
              <a:cs typeface="Calibri"/>
            </a:endParaRPr>
          </a:p>
        </p:txBody>
      </p:sp>
      <p:sp>
        <p:nvSpPr>
          <p:cNvPr id="9" name="Rettangolo 7">
            <a:extLst>
              <a:ext uri="{FF2B5EF4-FFF2-40B4-BE49-F238E27FC236}">
                <a16:creationId xmlns:a16="http://schemas.microsoft.com/office/drawing/2014/main" id="{6BEA74C7-052E-4348-9C9A-AE1FF55CFE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31982" y="1052736"/>
            <a:ext cx="757652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it-IT" sz="2000" dirty="0">
                <a:solidFill>
                  <a:srgbClr val="595959"/>
                </a:solidFill>
                <a:latin typeface="Century Gothic" charset="0"/>
              </a:rPr>
              <a:t>(</a:t>
            </a:r>
            <a:r>
              <a:rPr lang="ru-RU" sz="2000" dirty="0">
                <a:solidFill>
                  <a:srgbClr val="595959"/>
                </a:solidFill>
                <a:latin typeface="Century Gothic" charset="0"/>
              </a:rPr>
              <a:t>"</a:t>
            </a:r>
            <a:r>
              <a:rPr lang="ru-RU" sz="2000" b="1" dirty="0">
                <a:solidFill>
                  <a:srgbClr val="595959"/>
                </a:solidFill>
                <a:latin typeface="Century Gothic" charset="0"/>
              </a:rPr>
              <a:t>то</a:t>
            </a:r>
            <a:r>
              <a:rPr lang="ru-RU" sz="2000" dirty="0">
                <a:solidFill>
                  <a:srgbClr val="595959"/>
                </a:solidFill>
                <a:latin typeface="Century Gothic" charset="0"/>
              </a:rPr>
              <a:t>роидальная </a:t>
            </a:r>
            <a:r>
              <a:rPr lang="ru-RU" sz="2000" b="1" dirty="0">
                <a:solidFill>
                  <a:srgbClr val="595959"/>
                </a:solidFill>
                <a:latin typeface="Century Gothic" charset="0"/>
              </a:rPr>
              <a:t>ка</a:t>
            </a:r>
            <a:r>
              <a:rPr lang="ru-RU" sz="2000" dirty="0">
                <a:solidFill>
                  <a:srgbClr val="595959"/>
                </a:solidFill>
                <a:latin typeface="Century Gothic" charset="0"/>
              </a:rPr>
              <a:t>мера в </a:t>
            </a:r>
            <a:r>
              <a:rPr lang="ru-RU" sz="2000" b="1" dirty="0">
                <a:solidFill>
                  <a:srgbClr val="595959"/>
                </a:solidFill>
                <a:latin typeface="Century Gothic" charset="0"/>
              </a:rPr>
              <a:t>ма</a:t>
            </a:r>
            <a:r>
              <a:rPr lang="ru-RU" sz="2000" dirty="0">
                <a:solidFill>
                  <a:srgbClr val="595959"/>
                </a:solidFill>
                <a:latin typeface="Century Gothic" charset="0"/>
              </a:rPr>
              <a:t>гнитных </a:t>
            </a:r>
            <a:r>
              <a:rPr lang="ru-RU" sz="2000" b="1" dirty="0">
                <a:solidFill>
                  <a:srgbClr val="595959"/>
                </a:solidFill>
                <a:latin typeface="Century Gothic" charset="0"/>
              </a:rPr>
              <a:t>к</a:t>
            </a:r>
            <a:r>
              <a:rPr lang="ru-RU" sz="2000" dirty="0">
                <a:solidFill>
                  <a:srgbClr val="595959"/>
                </a:solidFill>
                <a:latin typeface="Century Gothic" charset="0"/>
              </a:rPr>
              <a:t>атушках“</a:t>
            </a:r>
            <a:r>
              <a:rPr lang="it-IT" sz="2000" dirty="0">
                <a:solidFill>
                  <a:srgbClr val="595959"/>
                </a:solidFill>
                <a:latin typeface="Century Gothic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714359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3414" y="288414"/>
            <a:ext cx="8229600" cy="430887"/>
          </a:xfrm>
        </p:spPr>
        <p:txBody>
          <a:bodyPr/>
          <a:lstStyle/>
          <a:p>
            <a:pPr eaLnBrk="0" hangingPunct="0"/>
            <a:r>
              <a:rPr lang="en-US" sz="2800" dirty="0"/>
              <a:t>CICC qualification tests: the SULTAN facility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6553200" y="6222140"/>
            <a:ext cx="2133600" cy="365125"/>
          </a:xfrm>
        </p:spPr>
        <p:txBody>
          <a:bodyPr/>
          <a:lstStyle/>
          <a:p>
            <a:fld id="{02C7C199-0D0D-7840-A88D-785280B31CF7}" type="slidenum">
              <a:rPr lang="it-IT" smtClean="0"/>
              <a:t>50</a:t>
            </a:fld>
            <a:endParaRPr lang="it-IT" dirty="0"/>
          </a:p>
        </p:txBody>
      </p:sp>
      <p:pic>
        <p:nvPicPr>
          <p:cNvPr id="6" name="Picture 6" descr="Inst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360" y="4315196"/>
            <a:ext cx="8928992" cy="2092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egnaposto contenuto 2"/>
          <p:cNvSpPr txBox="1">
            <a:spLocks/>
          </p:cNvSpPr>
          <p:nvPr/>
        </p:nvSpPr>
        <p:spPr>
          <a:xfrm>
            <a:off x="346772" y="2182258"/>
            <a:ext cx="5489018" cy="1446769"/>
          </a:xfrm>
          <a:prstGeom prst="rect">
            <a:avLst/>
          </a:prstGeom>
        </p:spPr>
        <p:txBody>
          <a:bodyPr/>
          <a:lstStyle>
            <a:lvl1pPr marL="342900" indent="-342900" algn="l" defTabSz="449263" rtl="0" eaLnBrk="0" fontAlgn="base" hangingPunct="0"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•"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–"/>
              <a:defRPr sz="2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•"/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–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»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49263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49263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49263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49263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sz="2000" dirty="0">
                <a:solidFill>
                  <a:srgbClr val="0000FF"/>
                </a:solidFill>
                <a:latin typeface="Trebuchet MS"/>
                <a:cs typeface="Trebuchet MS"/>
              </a:rPr>
              <a:t>Sample configuration</a:t>
            </a:r>
            <a:r>
              <a:rPr lang="en-US" sz="2000" dirty="0">
                <a:latin typeface="Trebuchet MS"/>
                <a:cs typeface="Trebuchet MS"/>
              </a:rPr>
              <a:t>: 2 “Legs”, connected by a bottom joint, and fed in series. Full set of instrumentation (Temperature, voltage, pressure sensors acquired)</a:t>
            </a:r>
          </a:p>
        </p:txBody>
      </p:sp>
      <p:pic>
        <p:nvPicPr>
          <p:cNvPr id="8" name="Picture 13" descr="P2160517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59146" y="2270893"/>
            <a:ext cx="1884854" cy="2215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Oval 8"/>
          <p:cNvSpPr/>
          <p:nvPr/>
        </p:nvSpPr>
        <p:spPr bwMode="auto">
          <a:xfrm>
            <a:off x="5066498" y="5466198"/>
            <a:ext cx="59759" cy="74701"/>
          </a:xfrm>
          <a:prstGeom prst="ellipse">
            <a:avLst/>
          </a:prstGeom>
          <a:solidFill>
            <a:srgbClr val="00009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rgbClr val="FF0000"/>
              </a:solidFill>
              <a:effectLst/>
              <a:latin typeface="Calibri" charset="0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4932040" y="5346678"/>
            <a:ext cx="313736" cy="328682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rgbClr val="FF0000"/>
              </a:solidFill>
              <a:effectLst/>
              <a:latin typeface="Calibri" charset="0"/>
            </a:endParaRPr>
          </a:p>
        </p:txBody>
      </p:sp>
      <p:sp>
        <p:nvSpPr>
          <p:cNvPr id="11" name="Segnaposto contenuto 2"/>
          <p:cNvSpPr txBox="1">
            <a:spLocks/>
          </p:cNvSpPr>
          <p:nvPr/>
        </p:nvSpPr>
        <p:spPr>
          <a:xfrm>
            <a:off x="4124039" y="5592539"/>
            <a:ext cx="2047608" cy="548961"/>
          </a:xfrm>
          <a:prstGeom prst="rect">
            <a:avLst/>
          </a:prstGeom>
        </p:spPr>
        <p:txBody>
          <a:bodyPr/>
          <a:lstStyle>
            <a:lvl1pPr marL="342900" indent="-342900" algn="l" defTabSz="449263" rtl="0" eaLnBrk="0" fontAlgn="base" hangingPunct="0"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•"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–"/>
              <a:defRPr sz="2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•"/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–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»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49263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49263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49263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49263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2000" dirty="0">
                <a:latin typeface="Trebuchet MS"/>
                <a:cs typeface="Trebuchet MS"/>
              </a:rPr>
              <a:t>B (up to 12T)</a:t>
            </a:r>
          </a:p>
        </p:txBody>
      </p:sp>
      <p:cxnSp>
        <p:nvCxnSpPr>
          <p:cNvPr id="12" name="Straight Arrow Connector 11"/>
          <p:cNvCxnSpPr/>
          <p:nvPr/>
        </p:nvCxnSpPr>
        <p:spPr bwMode="auto">
          <a:xfrm>
            <a:off x="4057459" y="4963268"/>
            <a:ext cx="1090605" cy="0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 flipH="1">
            <a:off x="2545291" y="5395316"/>
            <a:ext cx="1090605" cy="0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4" name="Segnaposto contenuto 2"/>
          <p:cNvSpPr txBox="1">
            <a:spLocks/>
          </p:cNvSpPr>
          <p:nvPr/>
        </p:nvSpPr>
        <p:spPr>
          <a:xfrm>
            <a:off x="2051720" y="5422419"/>
            <a:ext cx="2552558" cy="548961"/>
          </a:xfrm>
          <a:prstGeom prst="rect">
            <a:avLst/>
          </a:prstGeom>
        </p:spPr>
        <p:txBody>
          <a:bodyPr/>
          <a:lstStyle>
            <a:lvl1pPr marL="342900" indent="-342900" algn="l" defTabSz="449263" rtl="0" eaLnBrk="0" fontAlgn="base" hangingPunct="0"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•"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–"/>
              <a:defRPr sz="2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•"/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–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»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49263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49263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49263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49263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2000" dirty="0">
                <a:latin typeface="Trebuchet MS"/>
                <a:cs typeface="Trebuchet MS"/>
              </a:rPr>
              <a:t>I (up to 100 kA)</a:t>
            </a:r>
          </a:p>
        </p:txBody>
      </p:sp>
      <p:sp>
        <p:nvSpPr>
          <p:cNvPr id="15" name="Segnaposto contenuto 2"/>
          <p:cNvSpPr txBox="1">
            <a:spLocks/>
          </p:cNvSpPr>
          <p:nvPr/>
        </p:nvSpPr>
        <p:spPr>
          <a:xfrm>
            <a:off x="3459602" y="4486315"/>
            <a:ext cx="2552558" cy="548961"/>
          </a:xfrm>
          <a:prstGeom prst="rect">
            <a:avLst/>
          </a:prstGeom>
        </p:spPr>
        <p:txBody>
          <a:bodyPr/>
          <a:lstStyle>
            <a:lvl1pPr marL="342900" indent="-342900" algn="l" defTabSz="449263" rtl="0" eaLnBrk="0" fontAlgn="base" hangingPunct="0"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•"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–"/>
              <a:defRPr sz="2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•"/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–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»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49263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49263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49263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49263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2000" dirty="0">
                <a:solidFill>
                  <a:schemeClr val="tx1"/>
                </a:solidFill>
                <a:latin typeface="Trebuchet MS"/>
                <a:cs typeface="Trebuchet MS"/>
              </a:rPr>
              <a:t>I (up to 100 kA)</a:t>
            </a:r>
          </a:p>
        </p:txBody>
      </p:sp>
      <p:sp>
        <p:nvSpPr>
          <p:cNvPr id="16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461653" y="6237140"/>
            <a:ext cx="6481619" cy="365125"/>
          </a:xfrm>
        </p:spPr>
        <p:txBody>
          <a:bodyPr/>
          <a:lstStyle/>
          <a:p>
            <a:r>
              <a:rPr lang="en-US" dirty="0"/>
              <a:t>L. Muzzi </a:t>
            </a:r>
            <a:r>
              <a:rPr lang="mr-IN" dirty="0"/>
              <a:t>–</a:t>
            </a:r>
            <a:r>
              <a:rPr lang="en-US" dirty="0"/>
              <a:t> </a:t>
            </a:r>
            <a:r>
              <a:rPr lang="en-US" dirty="0" err="1"/>
              <a:t>EASISchool</a:t>
            </a:r>
            <a:r>
              <a:rPr lang="en-US" dirty="0"/>
              <a:t> 3 - 6 October 2020</a:t>
            </a:r>
            <a:endParaRPr lang="it-IT" dirty="0"/>
          </a:p>
        </p:txBody>
      </p:sp>
      <p:sp>
        <p:nvSpPr>
          <p:cNvPr id="17" name="Segnaposto contenuto 2"/>
          <p:cNvSpPr txBox="1">
            <a:spLocks/>
          </p:cNvSpPr>
          <p:nvPr/>
        </p:nvSpPr>
        <p:spPr>
          <a:xfrm>
            <a:off x="6002070" y="1106681"/>
            <a:ext cx="3066432" cy="548961"/>
          </a:xfrm>
          <a:prstGeom prst="rect">
            <a:avLst/>
          </a:prstGeom>
        </p:spPr>
        <p:txBody>
          <a:bodyPr/>
          <a:lstStyle>
            <a:lvl1pPr marL="342900" indent="-342900" algn="l" defTabSz="449263" rtl="0" eaLnBrk="0" fontAlgn="base" hangingPunct="0"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•"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–"/>
              <a:defRPr sz="2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•"/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–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»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49263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49263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49263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49263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2200" dirty="0">
                <a:solidFill>
                  <a:srgbClr val="0000FF"/>
                </a:solidFill>
                <a:latin typeface="Trebuchet MS"/>
                <a:cs typeface="Trebuchet MS"/>
              </a:rPr>
              <a:t>SULTAN</a:t>
            </a:r>
            <a:r>
              <a:rPr lang="en-US" sz="2200" dirty="0">
                <a:solidFill>
                  <a:srgbClr val="FF0000"/>
                </a:solidFill>
                <a:latin typeface="Trebuchet MS"/>
                <a:cs typeface="Trebuchet MS"/>
              </a:rPr>
              <a:t> facility at the:</a:t>
            </a:r>
          </a:p>
        </p:txBody>
      </p:sp>
      <p:pic>
        <p:nvPicPr>
          <p:cNvPr id="18" name="Picture 17" descr="epfl_swiss_plasma_center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3200" y="1567719"/>
            <a:ext cx="2061309" cy="490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313056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3414" y="288414"/>
            <a:ext cx="8229600" cy="430887"/>
          </a:xfrm>
        </p:spPr>
        <p:txBody>
          <a:bodyPr/>
          <a:lstStyle/>
          <a:p>
            <a:pPr eaLnBrk="0" hangingPunct="0"/>
            <a:r>
              <a:rPr lang="en-US" sz="2800" dirty="0">
                <a:solidFill>
                  <a:schemeClr val="bg1"/>
                </a:solidFill>
              </a:rPr>
              <a:t>CICC qualification tests: </a:t>
            </a:r>
            <a:r>
              <a:rPr lang="en-US" sz="2800" dirty="0" err="1">
                <a:solidFill>
                  <a:srgbClr val="FFFF00"/>
                </a:solidFill>
              </a:rPr>
              <a:t>T</a:t>
            </a:r>
            <a:r>
              <a:rPr lang="en-US" sz="2800" baseline="-25000" dirty="0" err="1">
                <a:solidFill>
                  <a:srgbClr val="FFFF00"/>
                </a:solidFill>
              </a:rPr>
              <a:t>cs</a:t>
            </a:r>
            <a:endParaRPr lang="en-US" sz="2800" baseline="-25000" dirty="0">
              <a:solidFill>
                <a:srgbClr val="FFFF00"/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6553200" y="6222140"/>
            <a:ext cx="2133600" cy="365125"/>
          </a:xfrm>
        </p:spPr>
        <p:txBody>
          <a:bodyPr/>
          <a:lstStyle/>
          <a:p>
            <a:fld id="{02C7C199-0D0D-7840-A88D-785280B31CF7}" type="slidenum">
              <a:rPr lang="it-IT" smtClean="0"/>
              <a:t>51</a:t>
            </a:fld>
            <a:endParaRPr lang="it-IT" dirty="0"/>
          </a:p>
        </p:txBody>
      </p:sp>
      <p:sp>
        <p:nvSpPr>
          <p:cNvPr id="5" name="Segnaposto contenuto 2"/>
          <p:cNvSpPr txBox="1">
            <a:spLocks/>
          </p:cNvSpPr>
          <p:nvPr/>
        </p:nvSpPr>
        <p:spPr>
          <a:xfrm>
            <a:off x="292703" y="1598965"/>
            <a:ext cx="6135452" cy="486199"/>
          </a:xfrm>
          <a:prstGeom prst="rect">
            <a:avLst/>
          </a:prstGeom>
        </p:spPr>
        <p:txBody>
          <a:bodyPr/>
          <a:lstStyle>
            <a:lvl1pPr marL="342900" indent="-342900" algn="l" defTabSz="449263" rtl="0" eaLnBrk="0" fontAlgn="base" hangingPunct="0"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•"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–"/>
              <a:defRPr sz="2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•"/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–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»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49263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49263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49263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49263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2200" dirty="0">
                <a:solidFill>
                  <a:srgbClr val="000090"/>
                </a:solidFill>
                <a:latin typeface="Trebuchet MS"/>
                <a:cs typeface="Trebuchet MS"/>
              </a:rPr>
              <a:t>Typical Current Sharing Temperature (</a:t>
            </a:r>
            <a:r>
              <a:rPr lang="en-US" sz="2200" b="1" i="1" dirty="0" err="1">
                <a:solidFill>
                  <a:srgbClr val="800000"/>
                </a:solidFill>
                <a:latin typeface="Trebuchet MS"/>
                <a:cs typeface="Trebuchet MS"/>
              </a:rPr>
              <a:t>T</a:t>
            </a:r>
            <a:r>
              <a:rPr lang="en-US" sz="2200" b="1" i="1" baseline="-25000" dirty="0" err="1">
                <a:solidFill>
                  <a:srgbClr val="800000"/>
                </a:solidFill>
                <a:latin typeface="Trebuchet MS"/>
                <a:cs typeface="Trebuchet MS"/>
              </a:rPr>
              <a:t>cs</a:t>
            </a:r>
            <a:r>
              <a:rPr lang="en-US" sz="2200" dirty="0">
                <a:solidFill>
                  <a:srgbClr val="000090"/>
                </a:solidFill>
                <a:latin typeface="Trebuchet MS"/>
                <a:cs typeface="Trebuchet MS"/>
              </a:rPr>
              <a:t>) test</a:t>
            </a:r>
          </a:p>
        </p:txBody>
      </p:sp>
      <p:sp>
        <p:nvSpPr>
          <p:cNvPr id="9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461653" y="6237140"/>
            <a:ext cx="6481619" cy="365125"/>
          </a:xfrm>
        </p:spPr>
        <p:txBody>
          <a:bodyPr/>
          <a:lstStyle/>
          <a:p>
            <a:r>
              <a:rPr lang="en-US" dirty="0"/>
              <a:t>L. Muzzi </a:t>
            </a:r>
            <a:r>
              <a:rPr lang="mr-IN" dirty="0"/>
              <a:t>–</a:t>
            </a:r>
            <a:r>
              <a:rPr lang="en-US" dirty="0"/>
              <a:t> </a:t>
            </a:r>
            <a:r>
              <a:rPr lang="en-US" dirty="0" err="1"/>
              <a:t>EASISchool</a:t>
            </a:r>
            <a:r>
              <a:rPr lang="en-US" dirty="0"/>
              <a:t> 3 - 6 October 2020</a:t>
            </a:r>
            <a:endParaRPr lang="it-IT" dirty="0"/>
          </a:p>
        </p:txBody>
      </p:sp>
      <p:pic>
        <p:nvPicPr>
          <p:cNvPr id="3" name="Picture 2" descr="Screenshot 2018-09-25 12.01.35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689" y="2354391"/>
            <a:ext cx="4357077" cy="3093965"/>
          </a:xfrm>
          <a:prstGeom prst="rect">
            <a:avLst/>
          </a:prstGeom>
        </p:spPr>
      </p:pic>
      <p:pic>
        <p:nvPicPr>
          <p:cNvPr id="10" name="Picture 9" descr="Screenshot 2018-09-25 12.03.1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2918" y="2280547"/>
            <a:ext cx="4556682" cy="3282463"/>
          </a:xfrm>
          <a:prstGeom prst="rect">
            <a:avLst/>
          </a:prstGeom>
        </p:spPr>
      </p:pic>
      <p:sp>
        <p:nvSpPr>
          <p:cNvPr id="11" name="Segnaposto contenuto 2"/>
          <p:cNvSpPr txBox="1">
            <a:spLocks/>
          </p:cNvSpPr>
          <p:nvPr/>
        </p:nvSpPr>
        <p:spPr>
          <a:xfrm>
            <a:off x="6002070" y="1106681"/>
            <a:ext cx="3066432" cy="548961"/>
          </a:xfrm>
          <a:prstGeom prst="rect">
            <a:avLst/>
          </a:prstGeom>
        </p:spPr>
        <p:txBody>
          <a:bodyPr/>
          <a:lstStyle>
            <a:lvl1pPr marL="342900" indent="-342900" algn="l" defTabSz="449263" rtl="0" eaLnBrk="0" fontAlgn="base" hangingPunct="0"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•"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–"/>
              <a:defRPr sz="2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•"/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–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»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49263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49263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49263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49263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2200" dirty="0">
                <a:solidFill>
                  <a:srgbClr val="0000FF"/>
                </a:solidFill>
                <a:latin typeface="Trebuchet MS"/>
                <a:cs typeface="Trebuchet MS"/>
              </a:rPr>
              <a:t>SULTAN</a:t>
            </a:r>
            <a:r>
              <a:rPr lang="en-US" sz="2200" dirty="0">
                <a:solidFill>
                  <a:srgbClr val="FF0000"/>
                </a:solidFill>
                <a:latin typeface="Trebuchet MS"/>
                <a:cs typeface="Trebuchet MS"/>
              </a:rPr>
              <a:t> facility at the:</a:t>
            </a:r>
          </a:p>
        </p:txBody>
      </p:sp>
      <p:pic>
        <p:nvPicPr>
          <p:cNvPr id="12" name="Picture 11" descr="epfl_swiss_plasma_center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3200" y="1567719"/>
            <a:ext cx="2061309" cy="490392"/>
          </a:xfrm>
          <a:prstGeom prst="rect">
            <a:avLst/>
          </a:prstGeom>
        </p:spPr>
      </p:pic>
      <p:sp>
        <p:nvSpPr>
          <p:cNvPr id="14" name="Segnaposto contenuto 2"/>
          <p:cNvSpPr txBox="1">
            <a:spLocks/>
          </p:cNvSpPr>
          <p:nvPr/>
        </p:nvSpPr>
        <p:spPr>
          <a:xfrm>
            <a:off x="349365" y="5735081"/>
            <a:ext cx="8516820" cy="486199"/>
          </a:xfrm>
          <a:prstGeom prst="rect">
            <a:avLst/>
          </a:prstGeom>
        </p:spPr>
        <p:txBody>
          <a:bodyPr/>
          <a:lstStyle>
            <a:lvl1pPr marL="342900" indent="-342900" algn="l" defTabSz="449263" rtl="0" eaLnBrk="0" fontAlgn="base" hangingPunct="0"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•"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–"/>
              <a:defRPr sz="2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•"/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–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»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49263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49263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49263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49263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2000" dirty="0">
                <a:latin typeface="Trebuchet MS"/>
                <a:cs typeface="Trebuchet MS"/>
              </a:rPr>
              <a:t>Repeated after </a:t>
            </a:r>
            <a:r>
              <a:rPr lang="en-US" sz="2000" dirty="0" err="1">
                <a:latin typeface="Trebuchet MS"/>
                <a:cs typeface="Trebuchet MS"/>
              </a:rPr>
              <a:t>e.m</a:t>
            </a:r>
            <a:r>
              <a:rPr lang="en-US" sz="2000" dirty="0">
                <a:latin typeface="Trebuchet MS"/>
                <a:cs typeface="Trebuchet MS"/>
              </a:rPr>
              <a:t>. loading cycles + Warm-up-</a:t>
            </a:r>
            <a:r>
              <a:rPr lang="en-US" sz="2000" dirty="0" err="1">
                <a:latin typeface="Trebuchet MS"/>
                <a:cs typeface="Trebuchet MS"/>
              </a:rPr>
              <a:t>Cooldown</a:t>
            </a:r>
            <a:r>
              <a:rPr lang="en-US" sz="2000" dirty="0">
                <a:latin typeface="Trebuchet MS"/>
                <a:cs typeface="Trebuchet MS"/>
              </a:rPr>
              <a:t> (WUCD) cycles</a:t>
            </a:r>
          </a:p>
        </p:txBody>
      </p:sp>
      <p:sp>
        <p:nvSpPr>
          <p:cNvPr id="15" name="Segnaposto contenuto 2"/>
          <p:cNvSpPr txBox="1">
            <a:spLocks/>
          </p:cNvSpPr>
          <p:nvPr/>
        </p:nvSpPr>
        <p:spPr>
          <a:xfrm>
            <a:off x="3630634" y="5375230"/>
            <a:ext cx="1804568" cy="37555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800000"/>
            </a:solidFill>
          </a:ln>
        </p:spPr>
        <p:txBody>
          <a:bodyPr/>
          <a:lstStyle>
            <a:lvl1pPr marL="342900" indent="-342900" algn="l" defTabSz="449263" rtl="0" eaLnBrk="0" fontAlgn="base" hangingPunct="0"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•"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–"/>
              <a:defRPr sz="2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•"/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–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»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49263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49263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49263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49263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400" i="1" dirty="0" err="1">
                <a:solidFill>
                  <a:schemeClr val="tx1"/>
                </a:solidFill>
                <a:latin typeface="Arial (Body)"/>
                <a:cs typeface="Arial (Body)"/>
              </a:rPr>
              <a:t>Breschi_SUST</a:t>
            </a:r>
            <a:r>
              <a:rPr lang="en-US" sz="1400" i="1" dirty="0">
                <a:solidFill>
                  <a:schemeClr val="tx1"/>
                </a:solidFill>
                <a:latin typeface="Arial (Body)"/>
                <a:cs typeface="Arial (Body)"/>
              </a:rPr>
              <a:t> 2012</a:t>
            </a:r>
          </a:p>
        </p:txBody>
      </p:sp>
    </p:spTree>
    <p:extLst>
      <p:ext uri="{BB962C8B-B14F-4D97-AF65-F5344CB8AC3E}">
        <p14:creationId xmlns:p14="http://schemas.microsoft.com/office/powerpoint/2010/main" val="111765289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3414" y="288414"/>
            <a:ext cx="8229600" cy="430887"/>
          </a:xfrm>
        </p:spPr>
        <p:txBody>
          <a:bodyPr/>
          <a:lstStyle/>
          <a:p>
            <a:pPr eaLnBrk="0" hangingPunct="0"/>
            <a:r>
              <a:rPr lang="en-US" sz="2800" dirty="0">
                <a:solidFill>
                  <a:srgbClr val="FFFF00"/>
                </a:solidFill>
              </a:rPr>
              <a:t>Degradation</a:t>
            </a:r>
            <a:r>
              <a:rPr lang="en-US" sz="2800" dirty="0">
                <a:solidFill>
                  <a:schemeClr val="bg1"/>
                </a:solidFill>
              </a:rPr>
              <a:t> issue in Nb</a:t>
            </a:r>
            <a:r>
              <a:rPr lang="en-US" sz="2800" baseline="-25000" dirty="0">
                <a:solidFill>
                  <a:schemeClr val="bg1"/>
                </a:solidFill>
              </a:rPr>
              <a:t>3</a:t>
            </a:r>
            <a:r>
              <a:rPr lang="en-US" sz="2800" dirty="0">
                <a:solidFill>
                  <a:schemeClr val="bg1"/>
                </a:solidFill>
              </a:rPr>
              <a:t>Sn CICC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6553200" y="6222140"/>
            <a:ext cx="2133600" cy="365125"/>
          </a:xfrm>
        </p:spPr>
        <p:txBody>
          <a:bodyPr/>
          <a:lstStyle/>
          <a:p>
            <a:fld id="{02C7C199-0D0D-7840-A88D-785280B31CF7}" type="slidenum">
              <a:rPr lang="it-IT" smtClean="0"/>
              <a:t>52</a:t>
            </a:fld>
            <a:endParaRPr lang="it-IT" dirty="0"/>
          </a:p>
        </p:txBody>
      </p:sp>
      <p:sp>
        <p:nvSpPr>
          <p:cNvPr id="7" name="Segnaposto contenuto 2"/>
          <p:cNvSpPr txBox="1">
            <a:spLocks/>
          </p:cNvSpPr>
          <p:nvPr/>
        </p:nvSpPr>
        <p:spPr bwMode="auto">
          <a:xfrm>
            <a:off x="493098" y="1347376"/>
            <a:ext cx="4638240" cy="440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945" tIns="41473" rIns="82945" bIns="41473"/>
          <a:lstStyle/>
          <a:p>
            <a:pPr algn="just" eaLnBrk="0" hangingPunct="0">
              <a:spcBef>
                <a:spcPts val="726"/>
              </a:spcBef>
            </a:pPr>
            <a:r>
              <a:rPr lang="en-US" sz="2000" dirty="0">
                <a:solidFill>
                  <a:srgbClr val="000000"/>
                </a:solidFill>
                <a:latin typeface="Trebuchet MS" charset="0"/>
                <a:ea typeface="ＭＳ Ｐゴシック" charset="0"/>
                <a:cs typeface="ＭＳ Ｐゴシック" charset="0"/>
              </a:rPr>
              <a:t>ITER TF: </a:t>
            </a:r>
            <a:r>
              <a:rPr lang="en-US" sz="2000" i="1" dirty="0" err="1">
                <a:solidFill>
                  <a:srgbClr val="0000FF"/>
                </a:solidFill>
                <a:latin typeface="Trebuchet MS" charset="0"/>
                <a:ea typeface="ＭＳ Ｐゴシック" charset="0"/>
                <a:cs typeface="ＭＳ Ｐゴシック" charset="0"/>
              </a:rPr>
              <a:t>T</a:t>
            </a:r>
            <a:r>
              <a:rPr lang="en-US" sz="2000" i="1" baseline="-25000" dirty="0" err="1">
                <a:solidFill>
                  <a:srgbClr val="0000FF"/>
                </a:solidFill>
                <a:latin typeface="Trebuchet MS" charset="0"/>
                <a:ea typeface="ＭＳ Ｐゴシック" charset="0"/>
                <a:cs typeface="ＭＳ Ｐゴシック" charset="0"/>
              </a:rPr>
              <a:t>cs</a:t>
            </a:r>
            <a:r>
              <a:rPr lang="en-US" sz="2000" dirty="0">
                <a:solidFill>
                  <a:srgbClr val="000000"/>
                </a:solidFill>
                <a:latin typeface="Trebuchet MS" charset="0"/>
                <a:ea typeface="ＭＳ Ｐゴシック" charset="0"/>
                <a:cs typeface="ＭＳ Ｐゴシック" charset="0"/>
              </a:rPr>
              <a:t> measurements with cycles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70" y="1900561"/>
            <a:ext cx="6215699" cy="40684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Immagine 1" descr="China">
            <a:hlinkClick r:id="rId3" tooltip="&quot;China Party Website&quot;"/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55795" y="5913948"/>
            <a:ext cx="459360" cy="30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magine 2" descr="EU">
            <a:hlinkClick r:id="rId5" tooltip="&quot;EU Party Website&quot;"/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61296" y="5913948"/>
            <a:ext cx="459360" cy="30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Immagine 4" descr="Japan">
            <a:hlinkClick r:id="rId7" tooltip="&quot;Japan Party Website&quot;"/>
          </p:cNvPr>
          <p:cNvPicPr>
            <a:picLocks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7778" y="5913948"/>
            <a:ext cx="457920" cy="30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Immagine 5" descr="Korea">
            <a:hlinkClick r:id="rId9" tooltip="&quot;Korea Party Website&quot;"/>
          </p:cNvPr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90215" y="5913948"/>
            <a:ext cx="457920" cy="30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Immagine 6" descr="Russia">
            <a:hlinkClick r:id="rId11" tooltip="&quot;Russia Party Website&quot;"/>
          </p:cNvPr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22136" y="5913948"/>
            <a:ext cx="459360" cy="30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Immagine 7" descr="USA">
            <a:hlinkClick r:id="rId13" tooltip="&quot;USA Party Website&quot;"/>
          </p:cNvPr>
          <p:cNvPicPr>
            <a:picLocks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4341" y="5913948"/>
            <a:ext cx="459360" cy="30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461653" y="6237140"/>
            <a:ext cx="6481619" cy="365125"/>
          </a:xfrm>
        </p:spPr>
        <p:txBody>
          <a:bodyPr/>
          <a:lstStyle/>
          <a:p>
            <a:r>
              <a:rPr lang="en-US" dirty="0"/>
              <a:t>L. Muzzi </a:t>
            </a:r>
            <a:r>
              <a:rPr lang="mr-IN" dirty="0"/>
              <a:t>–</a:t>
            </a:r>
            <a:r>
              <a:rPr lang="en-US" dirty="0"/>
              <a:t> </a:t>
            </a:r>
            <a:r>
              <a:rPr lang="en-US" dirty="0" err="1"/>
              <a:t>EASISchool</a:t>
            </a:r>
            <a:r>
              <a:rPr lang="en-US" dirty="0"/>
              <a:t> 3 - 6 October 2020</a:t>
            </a:r>
            <a:endParaRPr lang="it-IT" dirty="0"/>
          </a:p>
        </p:txBody>
      </p:sp>
      <p:sp>
        <p:nvSpPr>
          <p:cNvPr id="17" name="Segnaposto contenuto 2"/>
          <p:cNvSpPr txBox="1">
            <a:spLocks/>
          </p:cNvSpPr>
          <p:nvPr/>
        </p:nvSpPr>
        <p:spPr>
          <a:xfrm>
            <a:off x="6002070" y="1106681"/>
            <a:ext cx="3066432" cy="548961"/>
          </a:xfrm>
          <a:prstGeom prst="rect">
            <a:avLst/>
          </a:prstGeom>
        </p:spPr>
        <p:txBody>
          <a:bodyPr/>
          <a:lstStyle>
            <a:lvl1pPr marL="342900" indent="-342900" algn="l" defTabSz="449263" rtl="0" eaLnBrk="0" fontAlgn="base" hangingPunct="0"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•"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–"/>
              <a:defRPr sz="2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•"/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–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»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49263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49263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49263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49263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2200" dirty="0">
                <a:solidFill>
                  <a:srgbClr val="0000FF"/>
                </a:solidFill>
                <a:latin typeface="Trebuchet MS"/>
                <a:cs typeface="Trebuchet MS"/>
              </a:rPr>
              <a:t>SULTAN</a:t>
            </a:r>
            <a:r>
              <a:rPr lang="en-US" sz="2200" dirty="0">
                <a:solidFill>
                  <a:srgbClr val="FF0000"/>
                </a:solidFill>
                <a:latin typeface="Trebuchet MS"/>
                <a:cs typeface="Trebuchet MS"/>
              </a:rPr>
              <a:t> facility at the:</a:t>
            </a:r>
          </a:p>
        </p:txBody>
      </p:sp>
      <p:pic>
        <p:nvPicPr>
          <p:cNvPr id="18" name="Picture 17" descr="epfl_swiss_plasma_center.jp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3200" y="1567719"/>
            <a:ext cx="2061309" cy="490392"/>
          </a:xfrm>
          <a:prstGeom prst="rect">
            <a:avLst/>
          </a:prstGeom>
        </p:spPr>
      </p:pic>
      <p:sp>
        <p:nvSpPr>
          <p:cNvPr id="19" name="Segnaposto contenuto 2"/>
          <p:cNvSpPr txBox="1">
            <a:spLocks/>
          </p:cNvSpPr>
          <p:nvPr/>
        </p:nvSpPr>
        <p:spPr>
          <a:xfrm>
            <a:off x="7547369" y="4801894"/>
            <a:ext cx="1173124" cy="57290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800000"/>
            </a:solidFill>
          </a:ln>
        </p:spPr>
        <p:txBody>
          <a:bodyPr/>
          <a:lstStyle>
            <a:lvl1pPr marL="342900" indent="-342900" algn="l" defTabSz="449263" rtl="0" eaLnBrk="0" fontAlgn="base" hangingPunct="0"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•"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–"/>
              <a:defRPr sz="2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•"/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–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»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49263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49263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49263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49263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400" i="1" dirty="0">
                <a:solidFill>
                  <a:schemeClr val="tx1"/>
                </a:solidFill>
                <a:latin typeface="Arial (Body)"/>
                <a:cs typeface="Arial (Body)"/>
              </a:rPr>
              <a:t>M.  </a:t>
            </a:r>
            <a:r>
              <a:rPr lang="en-US" sz="1400" i="1" dirty="0" err="1">
                <a:solidFill>
                  <a:schemeClr val="tx1"/>
                </a:solidFill>
                <a:latin typeface="Arial (Body)"/>
                <a:cs typeface="Arial (Body)"/>
              </a:rPr>
              <a:t>Breschi</a:t>
            </a:r>
            <a:r>
              <a:rPr lang="en-US" sz="1400" i="1" dirty="0">
                <a:solidFill>
                  <a:schemeClr val="tx1"/>
                </a:solidFill>
                <a:latin typeface="Arial (Body)"/>
                <a:cs typeface="Arial (Body)"/>
              </a:rPr>
              <a:t> </a:t>
            </a:r>
            <a:r>
              <a:rPr lang="mr-IN" sz="1400" i="1" dirty="0">
                <a:solidFill>
                  <a:schemeClr val="tx1"/>
                </a:solidFill>
                <a:latin typeface="Arial (Body)"/>
                <a:cs typeface="Arial (Body)"/>
              </a:rPr>
              <a:t>–</a:t>
            </a:r>
            <a:r>
              <a:rPr lang="en-US" sz="1400" i="1" dirty="0">
                <a:solidFill>
                  <a:schemeClr val="tx1"/>
                </a:solidFill>
                <a:latin typeface="Arial (Body)"/>
                <a:cs typeface="Arial (Body)"/>
              </a:rPr>
              <a:t> A. </a:t>
            </a:r>
            <a:r>
              <a:rPr lang="en-US" sz="1400" i="1" dirty="0" err="1">
                <a:solidFill>
                  <a:schemeClr val="tx1"/>
                </a:solidFill>
                <a:latin typeface="Arial (Body)"/>
                <a:cs typeface="Arial (Body)"/>
              </a:rPr>
              <a:t>Devred</a:t>
            </a:r>
            <a:endParaRPr lang="en-US" sz="1400" i="1" dirty="0">
              <a:solidFill>
                <a:schemeClr val="tx1"/>
              </a:solidFill>
              <a:latin typeface="Arial (Body)"/>
              <a:cs typeface="Arial (Body)"/>
            </a:endParaRPr>
          </a:p>
        </p:txBody>
      </p:sp>
    </p:spTree>
    <p:extLst>
      <p:ext uri="{BB962C8B-B14F-4D97-AF65-F5344CB8AC3E}">
        <p14:creationId xmlns:p14="http://schemas.microsoft.com/office/powerpoint/2010/main" val="59592443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461653" y="6237140"/>
            <a:ext cx="6481619" cy="365125"/>
          </a:xfrm>
        </p:spPr>
        <p:txBody>
          <a:bodyPr/>
          <a:lstStyle/>
          <a:p>
            <a:r>
              <a:rPr lang="en-US" dirty="0"/>
              <a:t>L. Muzzi </a:t>
            </a:r>
            <a:r>
              <a:rPr lang="mr-IN" dirty="0"/>
              <a:t>–</a:t>
            </a:r>
            <a:r>
              <a:rPr lang="en-US" dirty="0"/>
              <a:t> </a:t>
            </a:r>
            <a:r>
              <a:rPr lang="en-US" dirty="0" err="1"/>
              <a:t>EASISchool</a:t>
            </a:r>
            <a:r>
              <a:rPr lang="en-US" dirty="0"/>
              <a:t> 3 - 6 October 2020</a:t>
            </a:r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3414" y="288414"/>
            <a:ext cx="8229600" cy="430887"/>
          </a:xfrm>
        </p:spPr>
        <p:txBody>
          <a:bodyPr/>
          <a:lstStyle/>
          <a:p>
            <a:pPr eaLnBrk="0" hangingPunct="0"/>
            <a:r>
              <a:rPr lang="en-US" sz="2800" dirty="0">
                <a:solidFill>
                  <a:schemeClr val="bg1"/>
                </a:solidFill>
              </a:rPr>
              <a:t>Strain </a:t>
            </a:r>
            <a:r>
              <a:rPr lang="en-US" sz="2800" dirty="0"/>
              <a:t>effects in Nb</a:t>
            </a:r>
            <a:r>
              <a:rPr lang="en-US" sz="2800" baseline="-25000" dirty="0"/>
              <a:t>3</a:t>
            </a:r>
            <a:r>
              <a:rPr lang="en-US" sz="2800" dirty="0"/>
              <a:t>Sn</a:t>
            </a:r>
            <a:r>
              <a:rPr lang="en-US" sz="2800" dirty="0">
                <a:solidFill>
                  <a:srgbClr val="FFFF00"/>
                </a:solidFill>
              </a:rPr>
              <a:t> </a:t>
            </a:r>
            <a:r>
              <a:rPr lang="en-US" sz="2800" dirty="0"/>
              <a:t>CICCs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6553200" y="6222140"/>
            <a:ext cx="2133600" cy="365125"/>
          </a:xfrm>
        </p:spPr>
        <p:txBody>
          <a:bodyPr/>
          <a:lstStyle/>
          <a:p>
            <a:fld id="{02C7C199-0D0D-7840-A88D-785280B31CF7}" type="slidenum">
              <a:rPr lang="it-IT" smtClean="0"/>
              <a:t>53</a:t>
            </a:fld>
            <a:endParaRPr lang="it-IT" dirty="0"/>
          </a:p>
        </p:txBody>
      </p:sp>
      <p:sp>
        <p:nvSpPr>
          <p:cNvPr id="6" name="Rettangolo 14"/>
          <p:cNvSpPr>
            <a:spLocks noChangeArrowheads="1"/>
          </p:cNvSpPr>
          <p:nvPr/>
        </p:nvSpPr>
        <p:spPr bwMode="auto">
          <a:xfrm>
            <a:off x="251520" y="1161620"/>
            <a:ext cx="8687326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  <a:spcAft>
                <a:spcPts val="300"/>
              </a:spcAft>
              <a:buClr>
                <a:srgbClr val="FFD25D"/>
              </a:buClr>
              <a:buSzPct val="120000"/>
            </a:pPr>
            <a:r>
              <a:rPr lang="it-IT" sz="2000" dirty="0">
                <a:solidFill>
                  <a:srgbClr val="000090"/>
                </a:solidFill>
                <a:cs typeface="Calibri" charset="0"/>
                <a:sym typeface="Wingdings" charset="0"/>
              </a:rPr>
              <a:t>Nb</a:t>
            </a:r>
            <a:r>
              <a:rPr lang="it-IT" sz="2000" baseline="-25000" dirty="0">
                <a:solidFill>
                  <a:srgbClr val="000090"/>
                </a:solidFill>
                <a:cs typeface="Calibri" charset="0"/>
                <a:sym typeface="Wingdings" charset="0"/>
              </a:rPr>
              <a:t>3</a:t>
            </a:r>
            <a:r>
              <a:rPr lang="it-IT" sz="2000" dirty="0">
                <a:solidFill>
                  <a:srgbClr val="000090"/>
                </a:solidFill>
                <a:cs typeface="Calibri" charset="0"/>
                <a:sym typeface="Wingdings" charset="0"/>
              </a:rPr>
              <a:t>Sn inside CICC </a:t>
            </a:r>
            <a:r>
              <a:rPr lang="it-IT" sz="2000" dirty="0" err="1">
                <a:solidFill>
                  <a:srgbClr val="000090"/>
                </a:solidFill>
                <a:cs typeface="Calibri" charset="0"/>
                <a:sym typeface="Wingdings" charset="0"/>
              </a:rPr>
              <a:t>is</a:t>
            </a:r>
            <a:r>
              <a:rPr lang="it-IT" sz="2000" dirty="0">
                <a:solidFill>
                  <a:srgbClr val="000090"/>
                </a:solidFill>
                <a:cs typeface="Calibri" charset="0"/>
                <a:sym typeface="Wingdings" charset="0"/>
              </a:rPr>
              <a:t> </a:t>
            </a:r>
            <a:r>
              <a:rPr lang="it-IT" sz="2000" dirty="0" err="1">
                <a:solidFill>
                  <a:srgbClr val="000090"/>
                </a:solidFill>
                <a:cs typeface="Calibri" charset="0"/>
                <a:sym typeface="Wingdings" charset="0"/>
              </a:rPr>
              <a:t>subject</a:t>
            </a:r>
            <a:r>
              <a:rPr lang="it-IT" sz="2000" dirty="0">
                <a:solidFill>
                  <a:srgbClr val="000090"/>
                </a:solidFill>
                <a:cs typeface="Calibri" charset="0"/>
                <a:sym typeface="Wingdings" charset="0"/>
              </a:rPr>
              <a:t> to </a:t>
            </a:r>
            <a:r>
              <a:rPr lang="it-IT" sz="2000" b="1" dirty="0" err="1">
                <a:solidFill>
                  <a:srgbClr val="000000"/>
                </a:solidFill>
                <a:cs typeface="Calibri" charset="0"/>
                <a:sym typeface="Wingdings" charset="0"/>
              </a:rPr>
              <a:t>various</a:t>
            </a:r>
            <a:r>
              <a:rPr lang="it-IT" sz="2000" b="1" dirty="0">
                <a:solidFill>
                  <a:srgbClr val="000000"/>
                </a:solidFill>
                <a:cs typeface="Calibri" charset="0"/>
                <a:sym typeface="Wingdings" charset="0"/>
              </a:rPr>
              <a:t> </a:t>
            </a:r>
            <a:r>
              <a:rPr lang="it-IT" sz="2000" b="1" dirty="0" err="1">
                <a:solidFill>
                  <a:srgbClr val="000000"/>
                </a:solidFill>
                <a:cs typeface="Calibri" charset="0"/>
                <a:sym typeface="Wingdings" charset="0"/>
              </a:rPr>
              <a:t>strain</a:t>
            </a:r>
            <a:r>
              <a:rPr lang="it-IT" sz="2000" b="1" dirty="0">
                <a:solidFill>
                  <a:srgbClr val="000000"/>
                </a:solidFill>
                <a:cs typeface="Calibri" charset="0"/>
                <a:sym typeface="Wingdings" charset="0"/>
              </a:rPr>
              <a:t> </a:t>
            </a:r>
            <a:r>
              <a:rPr lang="it-IT" sz="2000" b="1" dirty="0" err="1">
                <a:solidFill>
                  <a:srgbClr val="000000"/>
                </a:solidFill>
                <a:cs typeface="Calibri" charset="0"/>
                <a:sym typeface="Wingdings" charset="0"/>
              </a:rPr>
              <a:t>components</a:t>
            </a:r>
            <a:r>
              <a:rPr lang="it-IT" sz="2000" b="1" dirty="0">
                <a:solidFill>
                  <a:srgbClr val="000090"/>
                </a:solidFill>
                <a:cs typeface="Calibri" charset="0"/>
                <a:sym typeface="Wingdings" charset="0"/>
              </a:rPr>
              <a:t>:</a:t>
            </a:r>
          </a:p>
          <a:p>
            <a:pPr>
              <a:spcBef>
                <a:spcPts val="300"/>
              </a:spcBef>
              <a:spcAft>
                <a:spcPts val="300"/>
              </a:spcAft>
              <a:buClr>
                <a:srgbClr val="FFD25D"/>
              </a:buClr>
              <a:buSzPct val="120000"/>
            </a:pPr>
            <a:r>
              <a:rPr lang="it-IT" sz="2000" dirty="0">
                <a:solidFill>
                  <a:srgbClr val="000090"/>
                </a:solidFill>
                <a:cs typeface="Calibri" charset="0"/>
                <a:sym typeface="Wingdings" charset="0"/>
              </a:rPr>
              <a:t>- </a:t>
            </a:r>
            <a:r>
              <a:rPr lang="it-IT" sz="2000" dirty="0" err="1">
                <a:solidFill>
                  <a:srgbClr val="000090"/>
                </a:solidFill>
                <a:cs typeface="Calibri" charset="0"/>
                <a:sym typeface="Wingdings" charset="0"/>
              </a:rPr>
              <a:t>mismatch</a:t>
            </a:r>
            <a:r>
              <a:rPr lang="it-IT" sz="2000" dirty="0">
                <a:solidFill>
                  <a:srgbClr val="000090"/>
                </a:solidFill>
                <a:cs typeface="Calibri" charset="0"/>
                <a:sym typeface="Wingdings" charset="0"/>
              </a:rPr>
              <a:t> of </a:t>
            </a:r>
            <a:r>
              <a:rPr lang="it-IT" sz="2000" dirty="0" err="1">
                <a:solidFill>
                  <a:srgbClr val="000090"/>
                </a:solidFill>
                <a:cs typeface="Calibri" charset="0"/>
                <a:sym typeface="Wingdings" charset="0"/>
              </a:rPr>
              <a:t>heat</a:t>
            </a:r>
            <a:r>
              <a:rPr lang="it-IT" sz="2000" dirty="0">
                <a:solidFill>
                  <a:srgbClr val="000090"/>
                </a:solidFill>
                <a:cs typeface="Calibri" charset="0"/>
                <a:sym typeface="Wingdings" charset="0"/>
              </a:rPr>
              <a:t> </a:t>
            </a:r>
            <a:r>
              <a:rPr lang="it-IT" sz="2000" dirty="0" err="1">
                <a:solidFill>
                  <a:srgbClr val="000090"/>
                </a:solidFill>
                <a:cs typeface="Calibri" charset="0"/>
                <a:sym typeface="Wingdings" charset="0"/>
              </a:rPr>
              <a:t>expansion</a:t>
            </a:r>
            <a:r>
              <a:rPr lang="it-IT" sz="2000" dirty="0">
                <a:solidFill>
                  <a:srgbClr val="000090"/>
                </a:solidFill>
                <a:cs typeface="Calibri" charset="0"/>
                <a:sym typeface="Wingdings" charset="0"/>
              </a:rPr>
              <a:t> </a:t>
            </a:r>
            <a:r>
              <a:rPr lang="it-IT" sz="2000" dirty="0" err="1">
                <a:solidFill>
                  <a:srgbClr val="000090"/>
                </a:solidFill>
                <a:cs typeface="Calibri" charset="0"/>
                <a:sym typeface="Wingdings" charset="0"/>
              </a:rPr>
              <a:t>coefficients</a:t>
            </a:r>
            <a:r>
              <a:rPr lang="it-IT" sz="2000" dirty="0">
                <a:solidFill>
                  <a:srgbClr val="000090"/>
                </a:solidFill>
                <a:cs typeface="Calibri" charset="0"/>
                <a:sym typeface="Wingdings" charset="0"/>
              </a:rPr>
              <a:t> of </a:t>
            </a:r>
            <a:r>
              <a:rPr lang="it-IT" sz="2000" dirty="0" err="1">
                <a:solidFill>
                  <a:srgbClr val="000090"/>
                </a:solidFill>
                <a:cs typeface="Calibri" charset="0"/>
                <a:sym typeface="Wingdings" charset="0"/>
              </a:rPr>
              <a:t>different</a:t>
            </a:r>
            <a:r>
              <a:rPr lang="it-IT" sz="2000" dirty="0">
                <a:solidFill>
                  <a:srgbClr val="000090"/>
                </a:solidFill>
                <a:cs typeface="Calibri" charset="0"/>
                <a:sym typeface="Wingdings" charset="0"/>
              </a:rPr>
              <a:t> </a:t>
            </a:r>
            <a:r>
              <a:rPr lang="it-IT" sz="2000" dirty="0" err="1">
                <a:solidFill>
                  <a:srgbClr val="000090"/>
                </a:solidFill>
                <a:cs typeface="Calibri" charset="0"/>
                <a:sym typeface="Wingdings" charset="0"/>
              </a:rPr>
              <a:t>materials</a:t>
            </a:r>
            <a:r>
              <a:rPr lang="it-IT" sz="2000" dirty="0">
                <a:solidFill>
                  <a:srgbClr val="000090"/>
                </a:solidFill>
                <a:cs typeface="Calibri" charset="0"/>
                <a:sym typeface="Wingdings" charset="0"/>
              </a:rPr>
              <a:t>, </a:t>
            </a:r>
            <a:r>
              <a:rPr lang="it-IT" sz="2000" dirty="0" err="1">
                <a:solidFill>
                  <a:srgbClr val="000090"/>
                </a:solidFill>
                <a:cs typeface="Calibri" charset="0"/>
                <a:sym typeface="Wingdings" charset="0"/>
              </a:rPr>
              <a:t>between</a:t>
            </a:r>
            <a:r>
              <a:rPr lang="it-IT" sz="2000" dirty="0">
                <a:solidFill>
                  <a:srgbClr val="000090"/>
                </a:solidFill>
                <a:cs typeface="Calibri" charset="0"/>
                <a:sym typeface="Wingdings" charset="0"/>
              </a:rPr>
              <a:t> 650 °C (</a:t>
            </a:r>
            <a:r>
              <a:rPr lang="it-IT" sz="2000" dirty="0" err="1">
                <a:solidFill>
                  <a:srgbClr val="000090"/>
                </a:solidFill>
                <a:cs typeface="Calibri" charset="0"/>
                <a:sym typeface="Wingdings" charset="0"/>
              </a:rPr>
              <a:t>reaction</a:t>
            </a:r>
            <a:r>
              <a:rPr lang="it-IT" sz="2000" dirty="0">
                <a:solidFill>
                  <a:srgbClr val="000090"/>
                </a:solidFill>
                <a:cs typeface="Calibri" charset="0"/>
                <a:sym typeface="Wingdings" charset="0"/>
              </a:rPr>
              <a:t> </a:t>
            </a:r>
            <a:r>
              <a:rPr lang="it-IT" sz="2000" dirty="0" err="1">
                <a:solidFill>
                  <a:srgbClr val="000090"/>
                </a:solidFill>
                <a:cs typeface="Calibri" charset="0"/>
                <a:sym typeface="Wingdings" charset="0"/>
              </a:rPr>
              <a:t>heat</a:t>
            </a:r>
            <a:r>
              <a:rPr lang="it-IT" sz="2000" dirty="0">
                <a:solidFill>
                  <a:srgbClr val="000090"/>
                </a:solidFill>
                <a:cs typeface="Calibri" charset="0"/>
                <a:sym typeface="Wingdings" charset="0"/>
              </a:rPr>
              <a:t> treatment) and 4.2K (</a:t>
            </a:r>
            <a:r>
              <a:rPr lang="it-IT" sz="2000" dirty="0" err="1">
                <a:solidFill>
                  <a:srgbClr val="000090"/>
                </a:solidFill>
                <a:cs typeface="Calibri" charset="0"/>
                <a:sym typeface="Wingdings" charset="0"/>
              </a:rPr>
              <a:t>operating</a:t>
            </a:r>
            <a:r>
              <a:rPr lang="it-IT" sz="2000" dirty="0">
                <a:solidFill>
                  <a:srgbClr val="000090"/>
                </a:solidFill>
                <a:cs typeface="Calibri" charset="0"/>
                <a:sym typeface="Wingdings" charset="0"/>
              </a:rPr>
              <a:t> </a:t>
            </a:r>
            <a:r>
              <a:rPr lang="it-IT" sz="2000" dirty="0" err="1">
                <a:solidFill>
                  <a:srgbClr val="000090"/>
                </a:solidFill>
                <a:cs typeface="Calibri" charset="0"/>
                <a:sym typeface="Wingdings" charset="0"/>
              </a:rPr>
              <a:t>Temp</a:t>
            </a:r>
            <a:r>
              <a:rPr lang="it-IT" sz="2000" dirty="0">
                <a:solidFill>
                  <a:srgbClr val="000090"/>
                </a:solidFill>
                <a:cs typeface="Calibri" charset="0"/>
                <a:sym typeface="Wingdings" charset="0"/>
              </a:rPr>
              <a:t>.):</a:t>
            </a:r>
          </a:p>
          <a:p>
            <a:pPr>
              <a:spcBef>
                <a:spcPts val="300"/>
              </a:spcBef>
              <a:spcAft>
                <a:spcPts val="300"/>
              </a:spcAft>
              <a:buClr>
                <a:srgbClr val="FFD25D"/>
              </a:buClr>
              <a:buSzPct val="120000"/>
            </a:pPr>
            <a:r>
              <a:rPr lang="it-IT" sz="2000" b="1" i="1" dirty="0">
                <a:solidFill>
                  <a:srgbClr val="800000"/>
                </a:solidFill>
                <a:latin typeface="Symbol" charset="0"/>
                <a:cs typeface="Symbol" charset="0"/>
                <a:sym typeface="Wingdings" charset="0"/>
              </a:rPr>
              <a:t>													</a:t>
            </a:r>
            <a:r>
              <a:rPr lang="it-IT" sz="2000" b="1" i="1" dirty="0" err="1">
                <a:solidFill>
                  <a:srgbClr val="800000"/>
                </a:solidFill>
                <a:latin typeface="Symbol" charset="0"/>
                <a:cs typeface="Symbol" charset="0"/>
                <a:sym typeface="Wingdings" charset="0"/>
              </a:rPr>
              <a:t>e</a:t>
            </a:r>
            <a:r>
              <a:rPr lang="it-IT" sz="2000" b="1" i="1" baseline="-25000" dirty="0" err="1">
                <a:solidFill>
                  <a:srgbClr val="800000"/>
                </a:solidFill>
                <a:cs typeface="Calibri" charset="0"/>
                <a:sym typeface="Wingdings" charset="0"/>
              </a:rPr>
              <a:t>axial</a:t>
            </a:r>
            <a:r>
              <a:rPr lang="it-IT" sz="2000" b="1" i="1" dirty="0">
                <a:solidFill>
                  <a:srgbClr val="800000"/>
                </a:solidFill>
                <a:cs typeface="Calibri" charset="0"/>
                <a:sym typeface="Wingdings" charset="0"/>
              </a:rPr>
              <a:t> </a:t>
            </a:r>
            <a:r>
              <a:rPr lang="it-IT" sz="2000" b="1" i="1" dirty="0">
                <a:solidFill>
                  <a:srgbClr val="800000"/>
                </a:solidFill>
                <a:cs typeface="Calibri" charset="0"/>
                <a:sym typeface="Symbol" charset="0"/>
              </a:rPr>
              <a:t> - 0.7% ÷ - 0.4%</a:t>
            </a:r>
            <a:endParaRPr lang="it-IT" sz="2000" i="1" dirty="0">
              <a:solidFill>
                <a:srgbClr val="800000"/>
              </a:solidFill>
              <a:cs typeface="Calibri" charset="0"/>
              <a:sym typeface="Wingdings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870574" y="2035543"/>
            <a:ext cx="314642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300"/>
              </a:spcBef>
              <a:spcAft>
                <a:spcPts val="300"/>
              </a:spcAft>
              <a:buClr>
                <a:srgbClr val="FFD25D"/>
              </a:buClr>
              <a:buSzPct val="120000"/>
            </a:pPr>
            <a:r>
              <a:rPr lang="it-IT" sz="2000" b="1" i="1" dirty="0">
                <a:solidFill>
                  <a:srgbClr val="800000"/>
                </a:solidFill>
                <a:latin typeface="Symbol" charset="0"/>
                <a:cs typeface="Symbol" charset="0"/>
                <a:sym typeface="Wingdings" charset="0"/>
              </a:rPr>
              <a:t>								</a:t>
            </a:r>
            <a:endParaRPr lang="it-IT" sz="2000" i="1" dirty="0">
              <a:solidFill>
                <a:srgbClr val="800000"/>
              </a:solidFill>
              <a:cs typeface="Calibri" charset="0"/>
              <a:sym typeface="Wingding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223539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461653" y="6237140"/>
            <a:ext cx="6481619" cy="365125"/>
          </a:xfrm>
        </p:spPr>
        <p:txBody>
          <a:bodyPr/>
          <a:lstStyle/>
          <a:p>
            <a:r>
              <a:rPr lang="en-US" dirty="0"/>
              <a:t>L. Muzzi </a:t>
            </a:r>
            <a:r>
              <a:rPr lang="mr-IN" dirty="0"/>
              <a:t>–</a:t>
            </a:r>
            <a:r>
              <a:rPr lang="en-US" dirty="0"/>
              <a:t> </a:t>
            </a:r>
            <a:r>
              <a:rPr lang="en-US" dirty="0" err="1"/>
              <a:t>EASISchool</a:t>
            </a:r>
            <a:r>
              <a:rPr lang="en-US" dirty="0"/>
              <a:t> 3 - 6 October 2020</a:t>
            </a:r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3414" y="288414"/>
            <a:ext cx="8229600" cy="430887"/>
          </a:xfrm>
        </p:spPr>
        <p:txBody>
          <a:bodyPr/>
          <a:lstStyle/>
          <a:p>
            <a:pPr eaLnBrk="0" hangingPunct="0"/>
            <a:r>
              <a:rPr lang="en-US" sz="2800" dirty="0">
                <a:solidFill>
                  <a:schemeClr val="bg1"/>
                </a:solidFill>
              </a:rPr>
              <a:t>Strain </a:t>
            </a:r>
            <a:r>
              <a:rPr lang="en-US" sz="2800" dirty="0"/>
              <a:t>effects in Nb</a:t>
            </a:r>
            <a:r>
              <a:rPr lang="en-US" sz="2800" baseline="-25000" dirty="0"/>
              <a:t>3</a:t>
            </a:r>
            <a:r>
              <a:rPr lang="en-US" sz="2800" dirty="0"/>
              <a:t>Sn</a:t>
            </a:r>
            <a:r>
              <a:rPr lang="en-US" sz="2800" dirty="0">
                <a:solidFill>
                  <a:srgbClr val="FFFF00"/>
                </a:solidFill>
              </a:rPr>
              <a:t> </a:t>
            </a:r>
            <a:r>
              <a:rPr lang="en-US" sz="2800" dirty="0"/>
              <a:t>CICCs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6553200" y="6222140"/>
            <a:ext cx="2133600" cy="365125"/>
          </a:xfrm>
        </p:spPr>
        <p:txBody>
          <a:bodyPr/>
          <a:lstStyle/>
          <a:p>
            <a:fld id="{02C7C199-0D0D-7840-A88D-785280B31CF7}" type="slidenum">
              <a:rPr lang="it-IT" smtClean="0"/>
              <a:t>54</a:t>
            </a:fld>
            <a:endParaRPr lang="it-IT" dirty="0"/>
          </a:p>
        </p:txBody>
      </p:sp>
      <p:sp>
        <p:nvSpPr>
          <p:cNvPr id="6" name="Rettangolo 14"/>
          <p:cNvSpPr>
            <a:spLocks noChangeArrowheads="1"/>
          </p:cNvSpPr>
          <p:nvPr/>
        </p:nvSpPr>
        <p:spPr bwMode="auto">
          <a:xfrm>
            <a:off x="251520" y="1161620"/>
            <a:ext cx="8687326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  <a:spcAft>
                <a:spcPts val="300"/>
              </a:spcAft>
              <a:buClr>
                <a:srgbClr val="FFD25D"/>
              </a:buClr>
              <a:buSzPct val="120000"/>
            </a:pPr>
            <a:r>
              <a:rPr lang="it-IT" sz="2000" dirty="0">
                <a:solidFill>
                  <a:srgbClr val="000090"/>
                </a:solidFill>
                <a:cs typeface="Calibri" charset="0"/>
                <a:sym typeface="Wingdings" charset="0"/>
              </a:rPr>
              <a:t>Nb</a:t>
            </a:r>
            <a:r>
              <a:rPr lang="it-IT" sz="2000" baseline="-25000" dirty="0">
                <a:solidFill>
                  <a:srgbClr val="000090"/>
                </a:solidFill>
                <a:cs typeface="Calibri" charset="0"/>
                <a:sym typeface="Wingdings" charset="0"/>
              </a:rPr>
              <a:t>3</a:t>
            </a:r>
            <a:r>
              <a:rPr lang="it-IT" sz="2000" dirty="0">
                <a:solidFill>
                  <a:srgbClr val="000090"/>
                </a:solidFill>
                <a:cs typeface="Calibri" charset="0"/>
                <a:sym typeface="Wingdings" charset="0"/>
              </a:rPr>
              <a:t>Sn inside CICC </a:t>
            </a:r>
            <a:r>
              <a:rPr lang="it-IT" sz="2000" dirty="0" err="1">
                <a:solidFill>
                  <a:srgbClr val="000090"/>
                </a:solidFill>
                <a:cs typeface="Calibri" charset="0"/>
                <a:sym typeface="Wingdings" charset="0"/>
              </a:rPr>
              <a:t>is</a:t>
            </a:r>
            <a:r>
              <a:rPr lang="it-IT" sz="2000" dirty="0">
                <a:solidFill>
                  <a:srgbClr val="000090"/>
                </a:solidFill>
                <a:cs typeface="Calibri" charset="0"/>
                <a:sym typeface="Wingdings" charset="0"/>
              </a:rPr>
              <a:t> </a:t>
            </a:r>
            <a:r>
              <a:rPr lang="it-IT" sz="2000" dirty="0" err="1">
                <a:solidFill>
                  <a:srgbClr val="000090"/>
                </a:solidFill>
                <a:cs typeface="Calibri" charset="0"/>
                <a:sym typeface="Wingdings" charset="0"/>
              </a:rPr>
              <a:t>subject</a:t>
            </a:r>
            <a:r>
              <a:rPr lang="it-IT" sz="2000" dirty="0">
                <a:solidFill>
                  <a:srgbClr val="000090"/>
                </a:solidFill>
                <a:cs typeface="Calibri" charset="0"/>
                <a:sym typeface="Wingdings" charset="0"/>
              </a:rPr>
              <a:t> to </a:t>
            </a:r>
            <a:r>
              <a:rPr lang="it-IT" sz="2000" b="1" dirty="0" err="1">
                <a:solidFill>
                  <a:srgbClr val="000000"/>
                </a:solidFill>
                <a:cs typeface="Calibri" charset="0"/>
                <a:sym typeface="Wingdings" charset="0"/>
              </a:rPr>
              <a:t>various</a:t>
            </a:r>
            <a:r>
              <a:rPr lang="it-IT" sz="2000" b="1" dirty="0">
                <a:solidFill>
                  <a:srgbClr val="000000"/>
                </a:solidFill>
                <a:cs typeface="Calibri" charset="0"/>
                <a:sym typeface="Wingdings" charset="0"/>
              </a:rPr>
              <a:t> </a:t>
            </a:r>
            <a:r>
              <a:rPr lang="it-IT" sz="2000" b="1" dirty="0" err="1">
                <a:solidFill>
                  <a:srgbClr val="000000"/>
                </a:solidFill>
                <a:cs typeface="Calibri" charset="0"/>
                <a:sym typeface="Wingdings" charset="0"/>
              </a:rPr>
              <a:t>strain</a:t>
            </a:r>
            <a:r>
              <a:rPr lang="it-IT" sz="2000" b="1" dirty="0">
                <a:solidFill>
                  <a:srgbClr val="000000"/>
                </a:solidFill>
                <a:cs typeface="Calibri" charset="0"/>
                <a:sym typeface="Wingdings" charset="0"/>
              </a:rPr>
              <a:t> </a:t>
            </a:r>
            <a:r>
              <a:rPr lang="it-IT" sz="2000" b="1" dirty="0" err="1">
                <a:solidFill>
                  <a:srgbClr val="000000"/>
                </a:solidFill>
                <a:cs typeface="Calibri" charset="0"/>
                <a:sym typeface="Wingdings" charset="0"/>
              </a:rPr>
              <a:t>components</a:t>
            </a:r>
            <a:r>
              <a:rPr lang="it-IT" sz="2000" b="1" dirty="0">
                <a:solidFill>
                  <a:srgbClr val="000090"/>
                </a:solidFill>
                <a:cs typeface="Calibri" charset="0"/>
                <a:sym typeface="Wingdings" charset="0"/>
              </a:rPr>
              <a:t>:</a:t>
            </a:r>
          </a:p>
          <a:p>
            <a:pPr>
              <a:spcBef>
                <a:spcPts val="300"/>
              </a:spcBef>
              <a:spcAft>
                <a:spcPts val="300"/>
              </a:spcAft>
              <a:buClr>
                <a:srgbClr val="FFD25D"/>
              </a:buClr>
              <a:buSzPct val="120000"/>
            </a:pPr>
            <a:r>
              <a:rPr lang="it-IT" sz="2000" dirty="0">
                <a:solidFill>
                  <a:srgbClr val="000090"/>
                </a:solidFill>
                <a:cs typeface="Calibri" charset="0"/>
                <a:sym typeface="Wingdings" charset="0"/>
              </a:rPr>
              <a:t>- </a:t>
            </a:r>
            <a:r>
              <a:rPr lang="it-IT" sz="2000" dirty="0" err="1">
                <a:solidFill>
                  <a:srgbClr val="000090"/>
                </a:solidFill>
                <a:cs typeface="Calibri" charset="0"/>
                <a:sym typeface="Wingdings" charset="0"/>
              </a:rPr>
              <a:t>mismatch</a:t>
            </a:r>
            <a:r>
              <a:rPr lang="it-IT" sz="2000" dirty="0">
                <a:solidFill>
                  <a:srgbClr val="000090"/>
                </a:solidFill>
                <a:cs typeface="Calibri" charset="0"/>
                <a:sym typeface="Wingdings" charset="0"/>
              </a:rPr>
              <a:t> of </a:t>
            </a:r>
            <a:r>
              <a:rPr lang="it-IT" sz="2000" dirty="0" err="1">
                <a:solidFill>
                  <a:srgbClr val="000090"/>
                </a:solidFill>
                <a:cs typeface="Calibri" charset="0"/>
                <a:sym typeface="Wingdings" charset="0"/>
              </a:rPr>
              <a:t>heat</a:t>
            </a:r>
            <a:r>
              <a:rPr lang="it-IT" sz="2000" dirty="0">
                <a:solidFill>
                  <a:srgbClr val="000090"/>
                </a:solidFill>
                <a:cs typeface="Calibri" charset="0"/>
                <a:sym typeface="Wingdings" charset="0"/>
              </a:rPr>
              <a:t> </a:t>
            </a:r>
            <a:r>
              <a:rPr lang="it-IT" sz="2000" dirty="0" err="1">
                <a:solidFill>
                  <a:srgbClr val="000090"/>
                </a:solidFill>
                <a:cs typeface="Calibri" charset="0"/>
                <a:sym typeface="Wingdings" charset="0"/>
              </a:rPr>
              <a:t>expansion</a:t>
            </a:r>
            <a:r>
              <a:rPr lang="it-IT" sz="2000" dirty="0">
                <a:solidFill>
                  <a:srgbClr val="000090"/>
                </a:solidFill>
                <a:cs typeface="Calibri" charset="0"/>
                <a:sym typeface="Wingdings" charset="0"/>
              </a:rPr>
              <a:t> </a:t>
            </a:r>
            <a:r>
              <a:rPr lang="it-IT" sz="2000" dirty="0" err="1">
                <a:solidFill>
                  <a:srgbClr val="000090"/>
                </a:solidFill>
                <a:cs typeface="Calibri" charset="0"/>
                <a:sym typeface="Wingdings" charset="0"/>
              </a:rPr>
              <a:t>coefficients</a:t>
            </a:r>
            <a:r>
              <a:rPr lang="it-IT" sz="2000" dirty="0">
                <a:solidFill>
                  <a:srgbClr val="000090"/>
                </a:solidFill>
                <a:cs typeface="Calibri" charset="0"/>
                <a:sym typeface="Wingdings" charset="0"/>
              </a:rPr>
              <a:t> of </a:t>
            </a:r>
            <a:r>
              <a:rPr lang="it-IT" sz="2000" dirty="0" err="1">
                <a:solidFill>
                  <a:srgbClr val="000090"/>
                </a:solidFill>
                <a:cs typeface="Calibri" charset="0"/>
                <a:sym typeface="Wingdings" charset="0"/>
              </a:rPr>
              <a:t>different</a:t>
            </a:r>
            <a:r>
              <a:rPr lang="it-IT" sz="2000" dirty="0">
                <a:solidFill>
                  <a:srgbClr val="000090"/>
                </a:solidFill>
                <a:cs typeface="Calibri" charset="0"/>
                <a:sym typeface="Wingdings" charset="0"/>
              </a:rPr>
              <a:t> </a:t>
            </a:r>
            <a:r>
              <a:rPr lang="it-IT" sz="2000" dirty="0" err="1">
                <a:solidFill>
                  <a:srgbClr val="000090"/>
                </a:solidFill>
                <a:cs typeface="Calibri" charset="0"/>
                <a:sym typeface="Wingdings" charset="0"/>
              </a:rPr>
              <a:t>materials</a:t>
            </a:r>
            <a:r>
              <a:rPr lang="it-IT" sz="2000" dirty="0">
                <a:solidFill>
                  <a:srgbClr val="000090"/>
                </a:solidFill>
                <a:cs typeface="Calibri" charset="0"/>
                <a:sym typeface="Wingdings" charset="0"/>
              </a:rPr>
              <a:t>, </a:t>
            </a:r>
            <a:r>
              <a:rPr lang="it-IT" sz="2000" dirty="0" err="1">
                <a:solidFill>
                  <a:srgbClr val="000090"/>
                </a:solidFill>
                <a:cs typeface="Calibri" charset="0"/>
                <a:sym typeface="Wingdings" charset="0"/>
              </a:rPr>
              <a:t>between</a:t>
            </a:r>
            <a:r>
              <a:rPr lang="it-IT" sz="2000" dirty="0">
                <a:solidFill>
                  <a:srgbClr val="000090"/>
                </a:solidFill>
                <a:cs typeface="Calibri" charset="0"/>
                <a:sym typeface="Wingdings" charset="0"/>
              </a:rPr>
              <a:t> 650 °C (</a:t>
            </a:r>
            <a:r>
              <a:rPr lang="it-IT" sz="2000" dirty="0" err="1">
                <a:solidFill>
                  <a:srgbClr val="000090"/>
                </a:solidFill>
                <a:cs typeface="Calibri" charset="0"/>
                <a:sym typeface="Wingdings" charset="0"/>
              </a:rPr>
              <a:t>reaction</a:t>
            </a:r>
            <a:r>
              <a:rPr lang="it-IT" sz="2000" dirty="0">
                <a:solidFill>
                  <a:srgbClr val="000090"/>
                </a:solidFill>
                <a:cs typeface="Calibri" charset="0"/>
                <a:sym typeface="Wingdings" charset="0"/>
              </a:rPr>
              <a:t> </a:t>
            </a:r>
            <a:r>
              <a:rPr lang="it-IT" sz="2000" dirty="0" err="1">
                <a:solidFill>
                  <a:srgbClr val="000090"/>
                </a:solidFill>
                <a:cs typeface="Calibri" charset="0"/>
                <a:sym typeface="Wingdings" charset="0"/>
              </a:rPr>
              <a:t>heat</a:t>
            </a:r>
            <a:r>
              <a:rPr lang="it-IT" sz="2000" dirty="0">
                <a:solidFill>
                  <a:srgbClr val="000090"/>
                </a:solidFill>
                <a:cs typeface="Calibri" charset="0"/>
                <a:sym typeface="Wingdings" charset="0"/>
              </a:rPr>
              <a:t> treatment) and 4.2K (</a:t>
            </a:r>
            <a:r>
              <a:rPr lang="it-IT" sz="2000" dirty="0" err="1">
                <a:solidFill>
                  <a:srgbClr val="000090"/>
                </a:solidFill>
                <a:cs typeface="Calibri" charset="0"/>
                <a:sym typeface="Wingdings" charset="0"/>
              </a:rPr>
              <a:t>operating</a:t>
            </a:r>
            <a:r>
              <a:rPr lang="it-IT" sz="2000" dirty="0">
                <a:solidFill>
                  <a:srgbClr val="000090"/>
                </a:solidFill>
                <a:cs typeface="Calibri" charset="0"/>
                <a:sym typeface="Wingdings" charset="0"/>
              </a:rPr>
              <a:t> </a:t>
            </a:r>
            <a:r>
              <a:rPr lang="it-IT" sz="2000" dirty="0" err="1">
                <a:solidFill>
                  <a:srgbClr val="000090"/>
                </a:solidFill>
                <a:cs typeface="Calibri" charset="0"/>
                <a:sym typeface="Wingdings" charset="0"/>
              </a:rPr>
              <a:t>Temp</a:t>
            </a:r>
            <a:r>
              <a:rPr lang="it-IT" sz="2000" dirty="0">
                <a:solidFill>
                  <a:srgbClr val="000090"/>
                </a:solidFill>
                <a:cs typeface="Calibri" charset="0"/>
                <a:sym typeface="Wingdings" charset="0"/>
              </a:rPr>
              <a:t>.):</a:t>
            </a:r>
          </a:p>
          <a:p>
            <a:pPr>
              <a:spcBef>
                <a:spcPts val="300"/>
              </a:spcBef>
              <a:spcAft>
                <a:spcPts val="300"/>
              </a:spcAft>
              <a:buClr>
                <a:srgbClr val="FFD25D"/>
              </a:buClr>
              <a:buSzPct val="120000"/>
            </a:pPr>
            <a:r>
              <a:rPr lang="it-IT" sz="2000" b="1" i="1" dirty="0">
                <a:solidFill>
                  <a:srgbClr val="800000"/>
                </a:solidFill>
                <a:latin typeface="Symbol" charset="0"/>
                <a:cs typeface="Symbol" charset="0"/>
                <a:sym typeface="Wingdings" charset="0"/>
              </a:rPr>
              <a:t>													</a:t>
            </a:r>
            <a:r>
              <a:rPr lang="it-IT" sz="2000" b="1" i="1" dirty="0" err="1">
                <a:solidFill>
                  <a:srgbClr val="800000"/>
                </a:solidFill>
                <a:latin typeface="Symbol" charset="0"/>
                <a:cs typeface="Symbol" charset="0"/>
                <a:sym typeface="Wingdings" charset="0"/>
              </a:rPr>
              <a:t>e</a:t>
            </a:r>
            <a:r>
              <a:rPr lang="it-IT" sz="2000" b="1" i="1" baseline="-25000" dirty="0" err="1">
                <a:solidFill>
                  <a:srgbClr val="800000"/>
                </a:solidFill>
                <a:cs typeface="Calibri" charset="0"/>
                <a:sym typeface="Wingdings" charset="0"/>
              </a:rPr>
              <a:t>axial</a:t>
            </a:r>
            <a:r>
              <a:rPr lang="it-IT" sz="2000" b="1" i="1" dirty="0">
                <a:solidFill>
                  <a:srgbClr val="800000"/>
                </a:solidFill>
                <a:cs typeface="Calibri" charset="0"/>
                <a:sym typeface="Wingdings" charset="0"/>
              </a:rPr>
              <a:t> </a:t>
            </a:r>
            <a:r>
              <a:rPr lang="it-IT" sz="2000" b="1" i="1" dirty="0">
                <a:solidFill>
                  <a:srgbClr val="800000"/>
                </a:solidFill>
                <a:cs typeface="Calibri" charset="0"/>
                <a:sym typeface="Symbol" charset="0"/>
              </a:rPr>
              <a:t> - 0.7% ÷ - 0.4%</a:t>
            </a:r>
            <a:endParaRPr lang="it-IT" sz="2000" i="1" dirty="0">
              <a:solidFill>
                <a:srgbClr val="800000"/>
              </a:solidFill>
              <a:cs typeface="Calibri" charset="0"/>
              <a:sym typeface="Wingdings" charset="0"/>
            </a:endParaRPr>
          </a:p>
        </p:txBody>
      </p:sp>
      <p:sp>
        <p:nvSpPr>
          <p:cNvPr id="7" name="Rettangolo 14"/>
          <p:cNvSpPr>
            <a:spLocks noChangeArrowheads="1"/>
          </p:cNvSpPr>
          <p:nvPr/>
        </p:nvSpPr>
        <p:spPr bwMode="auto">
          <a:xfrm>
            <a:off x="5004048" y="4078664"/>
            <a:ext cx="382575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  <a:spcAft>
                <a:spcPts val="300"/>
              </a:spcAft>
              <a:buClr>
                <a:srgbClr val="FFD25D"/>
              </a:buClr>
              <a:buSzPct val="120000"/>
            </a:pPr>
            <a:r>
              <a:rPr lang="it-IT" b="1" dirty="0">
                <a:solidFill>
                  <a:srgbClr val="A50021"/>
                </a:solidFill>
                <a:cs typeface="Calibri" charset="0"/>
                <a:sym typeface="Wingdings" charset="0"/>
              </a:rPr>
              <a:t> </a:t>
            </a:r>
            <a:r>
              <a:rPr lang="it-IT" dirty="0" err="1">
                <a:solidFill>
                  <a:srgbClr val="000090"/>
                </a:solidFill>
                <a:cs typeface="Calibri" charset="0"/>
                <a:sym typeface="Wingdings" charset="0"/>
              </a:rPr>
              <a:t>only</a:t>
            </a:r>
            <a:r>
              <a:rPr lang="it-IT" dirty="0">
                <a:solidFill>
                  <a:srgbClr val="000090"/>
                </a:solidFill>
                <a:cs typeface="Calibri" charset="0"/>
                <a:sym typeface="Wingdings" charset="0"/>
              </a:rPr>
              <a:t> </a:t>
            </a:r>
            <a:r>
              <a:rPr lang="it-IT" dirty="0" err="1">
                <a:solidFill>
                  <a:srgbClr val="000090"/>
                </a:solidFill>
                <a:cs typeface="Calibri" charset="0"/>
                <a:sym typeface="Wingdings" charset="0"/>
              </a:rPr>
              <a:t>about</a:t>
            </a:r>
            <a:r>
              <a:rPr lang="it-IT" dirty="0">
                <a:solidFill>
                  <a:srgbClr val="000090"/>
                </a:solidFill>
                <a:cs typeface="Calibri" charset="0"/>
                <a:sym typeface="Wingdings" charset="0"/>
              </a:rPr>
              <a:t> </a:t>
            </a:r>
            <a:r>
              <a:rPr lang="it-IT" b="1" dirty="0">
                <a:solidFill>
                  <a:srgbClr val="000090"/>
                </a:solidFill>
                <a:cs typeface="Calibri" charset="0"/>
                <a:sym typeface="Symbol" charset="0"/>
              </a:rPr>
              <a:t>50% ÷ 80%</a:t>
            </a:r>
            <a:r>
              <a:rPr lang="it-IT" dirty="0">
                <a:solidFill>
                  <a:srgbClr val="000090"/>
                </a:solidFill>
                <a:cs typeface="Calibri" charset="0"/>
                <a:sym typeface="Symbol" charset="0"/>
              </a:rPr>
              <a:t> of the </a:t>
            </a:r>
            <a:r>
              <a:rPr lang="it-IT" dirty="0" err="1">
                <a:solidFill>
                  <a:srgbClr val="000090"/>
                </a:solidFill>
                <a:cs typeface="Calibri" charset="0"/>
                <a:sym typeface="Symbol" charset="0"/>
              </a:rPr>
              <a:t>current</a:t>
            </a:r>
            <a:r>
              <a:rPr lang="it-IT" dirty="0">
                <a:solidFill>
                  <a:srgbClr val="000090"/>
                </a:solidFill>
                <a:cs typeface="Calibri" charset="0"/>
                <a:sym typeface="Symbol" charset="0"/>
              </a:rPr>
              <a:t> </a:t>
            </a:r>
            <a:r>
              <a:rPr lang="it-IT" dirty="0" err="1">
                <a:solidFill>
                  <a:srgbClr val="000090"/>
                </a:solidFill>
                <a:cs typeface="Calibri" charset="0"/>
                <a:sym typeface="Symbol" charset="0"/>
              </a:rPr>
              <a:t>carrying</a:t>
            </a:r>
            <a:r>
              <a:rPr lang="it-IT" dirty="0">
                <a:solidFill>
                  <a:srgbClr val="000090"/>
                </a:solidFill>
                <a:cs typeface="Calibri" charset="0"/>
                <a:sym typeface="Symbol" charset="0"/>
              </a:rPr>
              <a:t> </a:t>
            </a:r>
            <a:r>
              <a:rPr lang="it-IT" dirty="0" err="1">
                <a:solidFill>
                  <a:srgbClr val="000090"/>
                </a:solidFill>
                <a:cs typeface="Calibri" charset="0"/>
                <a:sym typeface="Symbol" charset="0"/>
              </a:rPr>
              <a:t>capability</a:t>
            </a:r>
            <a:r>
              <a:rPr lang="it-IT" dirty="0">
                <a:solidFill>
                  <a:srgbClr val="000090"/>
                </a:solidFill>
                <a:cs typeface="Calibri" charset="0"/>
                <a:sym typeface="Symbol" charset="0"/>
              </a:rPr>
              <a:t> of the </a:t>
            </a:r>
            <a:r>
              <a:rPr lang="it-IT" dirty="0" err="1">
                <a:solidFill>
                  <a:srgbClr val="000090"/>
                </a:solidFill>
                <a:cs typeface="Calibri" charset="0"/>
                <a:sym typeface="Symbol" charset="0"/>
              </a:rPr>
              <a:t>material</a:t>
            </a:r>
            <a:r>
              <a:rPr lang="it-IT" dirty="0">
                <a:solidFill>
                  <a:srgbClr val="000090"/>
                </a:solidFill>
                <a:cs typeface="Calibri" charset="0"/>
                <a:sym typeface="Symbol" charset="0"/>
              </a:rPr>
              <a:t> </a:t>
            </a:r>
            <a:r>
              <a:rPr lang="it-IT" dirty="0" err="1">
                <a:solidFill>
                  <a:srgbClr val="000090"/>
                </a:solidFill>
                <a:cs typeface="Calibri" charset="0"/>
                <a:sym typeface="Symbol" charset="0"/>
              </a:rPr>
              <a:t>is</a:t>
            </a:r>
            <a:r>
              <a:rPr lang="it-IT" dirty="0">
                <a:solidFill>
                  <a:srgbClr val="000090"/>
                </a:solidFill>
                <a:cs typeface="Calibri" charset="0"/>
                <a:sym typeface="Symbol" charset="0"/>
              </a:rPr>
              <a:t> </a:t>
            </a:r>
            <a:r>
              <a:rPr lang="it-IT" dirty="0" err="1">
                <a:solidFill>
                  <a:srgbClr val="000090"/>
                </a:solidFill>
                <a:cs typeface="Calibri" charset="0"/>
                <a:sym typeface="Symbol" charset="0"/>
              </a:rPr>
              <a:t>actually</a:t>
            </a:r>
            <a:r>
              <a:rPr lang="it-IT" dirty="0">
                <a:solidFill>
                  <a:srgbClr val="000090"/>
                </a:solidFill>
                <a:cs typeface="Calibri" charset="0"/>
                <a:sym typeface="Symbol" charset="0"/>
              </a:rPr>
              <a:t> </a:t>
            </a:r>
            <a:r>
              <a:rPr lang="it-IT" dirty="0" err="1">
                <a:solidFill>
                  <a:srgbClr val="000090"/>
                </a:solidFill>
                <a:cs typeface="Calibri" charset="0"/>
                <a:sym typeface="Symbol" charset="0"/>
              </a:rPr>
              <a:t>available</a:t>
            </a:r>
            <a:endParaRPr lang="it-IT" dirty="0">
              <a:solidFill>
                <a:srgbClr val="000090"/>
              </a:solidFill>
              <a:cs typeface="Calibri" charset="0"/>
              <a:sym typeface="Wingdings" charset="0"/>
            </a:endParaRPr>
          </a:p>
        </p:txBody>
      </p:sp>
      <p:pic>
        <p:nvPicPr>
          <p:cNvPr id="8" name="Picture 7" descr="Cheggour-Paper 4GO2-4 Fina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564" y="2911231"/>
            <a:ext cx="4034452" cy="3370047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 bwMode="auto">
          <a:xfrm rot="1398015">
            <a:off x="1904892" y="3941970"/>
            <a:ext cx="498259" cy="1523893"/>
          </a:xfrm>
          <a:prstGeom prst="ellipse">
            <a:avLst/>
          </a:prstGeom>
          <a:noFill/>
          <a:ln w="38100" cap="flat" cmpd="sng" algn="ctr">
            <a:solidFill>
              <a:srgbClr val="66006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Calibri" charset="0"/>
            </a:endParaRPr>
          </a:p>
        </p:txBody>
      </p:sp>
      <p:sp>
        <p:nvSpPr>
          <p:cNvPr id="10" name="Segnaposto contenuto 2"/>
          <p:cNvSpPr txBox="1">
            <a:spLocks/>
          </p:cNvSpPr>
          <p:nvPr/>
        </p:nvSpPr>
        <p:spPr>
          <a:xfrm>
            <a:off x="4745323" y="5461052"/>
            <a:ext cx="2344721" cy="37555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800000"/>
            </a:solidFill>
          </a:ln>
        </p:spPr>
        <p:txBody>
          <a:bodyPr/>
          <a:lstStyle>
            <a:lvl1pPr marL="342900" indent="-342900" algn="l" defTabSz="449263" rtl="0" eaLnBrk="0" fontAlgn="base" hangingPunct="0"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•"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–"/>
              <a:defRPr sz="2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•"/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–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»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49263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49263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49263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49263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400" i="1" dirty="0" err="1">
                <a:solidFill>
                  <a:schemeClr val="tx1"/>
                </a:solidFill>
                <a:latin typeface="Arial (Body)"/>
                <a:cs typeface="Arial (Body)"/>
              </a:rPr>
              <a:t>Cheggour_IEEE</a:t>
            </a:r>
            <a:r>
              <a:rPr lang="en-US" sz="1400" i="1" dirty="0">
                <a:solidFill>
                  <a:schemeClr val="tx1"/>
                </a:solidFill>
                <a:latin typeface="Arial (Body)"/>
                <a:cs typeface="Arial (Body)"/>
              </a:rPr>
              <a:t> TAS 2012</a:t>
            </a:r>
          </a:p>
        </p:txBody>
      </p:sp>
      <p:sp>
        <p:nvSpPr>
          <p:cNvPr id="3" name="Rectangle 2"/>
          <p:cNvSpPr/>
          <p:nvPr/>
        </p:nvSpPr>
        <p:spPr>
          <a:xfrm>
            <a:off x="5870574" y="2035543"/>
            <a:ext cx="314642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300"/>
              </a:spcBef>
              <a:spcAft>
                <a:spcPts val="300"/>
              </a:spcAft>
              <a:buClr>
                <a:srgbClr val="FFD25D"/>
              </a:buClr>
              <a:buSzPct val="120000"/>
            </a:pPr>
            <a:r>
              <a:rPr lang="it-IT" sz="2000" b="1" i="1" dirty="0">
                <a:solidFill>
                  <a:srgbClr val="800000"/>
                </a:solidFill>
                <a:latin typeface="Symbol" charset="0"/>
                <a:cs typeface="Symbol" charset="0"/>
                <a:sym typeface="Wingdings" charset="0"/>
              </a:rPr>
              <a:t>								</a:t>
            </a:r>
            <a:endParaRPr lang="it-IT" sz="2000" i="1" dirty="0">
              <a:solidFill>
                <a:srgbClr val="800000"/>
              </a:solidFill>
              <a:cs typeface="Calibri" charset="0"/>
              <a:sym typeface="Wingding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965678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461653" y="6237140"/>
            <a:ext cx="6481619" cy="365125"/>
          </a:xfrm>
        </p:spPr>
        <p:txBody>
          <a:bodyPr/>
          <a:lstStyle/>
          <a:p>
            <a:r>
              <a:rPr lang="en-US" dirty="0"/>
              <a:t>L. Muzzi </a:t>
            </a:r>
            <a:r>
              <a:rPr lang="mr-IN" dirty="0"/>
              <a:t>–</a:t>
            </a:r>
            <a:r>
              <a:rPr lang="en-US" dirty="0"/>
              <a:t> </a:t>
            </a:r>
            <a:r>
              <a:rPr lang="en-US" dirty="0" err="1"/>
              <a:t>EASISchool</a:t>
            </a:r>
            <a:r>
              <a:rPr lang="en-US" dirty="0"/>
              <a:t> 3 - 6 October 2020</a:t>
            </a:r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3414" y="288414"/>
            <a:ext cx="8229600" cy="430887"/>
          </a:xfrm>
        </p:spPr>
        <p:txBody>
          <a:bodyPr/>
          <a:lstStyle/>
          <a:p>
            <a:pPr eaLnBrk="0" hangingPunct="0"/>
            <a:r>
              <a:rPr lang="en-US" sz="2800" dirty="0">
                <a:solidFill>
                  <a:schemeClr val="bg1"/>
                </a:solidFill>
              </a:rPr>
              <a:t>Strain </a:t>
            </a:r>
            <a:r>
              <a:rPr lang="en-US" sz="2800" dirty="0"/>
              <a:t>effects in Nb</a:t>
            </a:r>
            <a:r>
              <a:rPr lang="en-US" sz="2800" baseline="-25000" dirty="0"/>
              <a:t>3</a:t>
            </a:r>
            <a:r>
              <a:rPr lang="en-US" sz="2800" dirty="0"/>
              <a:t>Sn</a:t>
            </a:r>
            <a:r>
              <a:rPr lang="en-US" sz="2800" dirty="0">
                <a:solidFill>
                  <a:srgbClr val="FFFF00"/>
                </a:solidFill>
              </a:rPr>
              <a:t> </a:t>
            </a:r>
            <a:r>
              <a:rPr lang="en-US" sz="2800" dirty="0"/>
              <a:t>CICCs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6553200" y="6222140"/>
            <a:ext cx="2133600" cy="365125"/>
          </a:xfrm>
        </p:spPr>
        <p:txBody>
          <a:bodyPr/>
          <a:lstStyle/>
          <a:p>
            <a:fld id="{02C7C199-0D0D-7840-A88D-785280B31CF7}" type="slidenum">
              <a:rPr lang="it-IT" smtClean="0"/>
              <a:t>55</a:t>
            </a:fld>
            <a:endParaRPr lang="it-IT" dirty="0"/>
          </a:p>
        </p:txBody>
      </p:sp>
      <p:sp>
        <p:nvSpPr>
          <p:cNvPr id="6" name="Rettangolo 14"/>
          <p:cNvSpPr>
            <a:spLocks noChangeArrowheads="1"/>
          </p:cNvSpPr>
          <p:nvPr/>
        </p:nvSpPr>
        <p:spPr bwMode="auto">
          <a:xfrm>
            <a:off x="251520" y="1161620"/>
            <a:ext cx="8687326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  <a:spcAft>
                <a:spcPts val="300"/>
              </a:spcAft>
              <a:buClr>
                <a:srgbClr val="FFD25D"/>
              </a:buClr>
              <a:buSzPct val="120000"/>
            </a:pPr>
            <a:r>
              <a:rPr lang="it-IT" sz="2000" dirty="0">
                <a:solidFill>
                  <a:srgbClr val="000090"/>
                </a:solidFill>
                <a:cs typeface="Calibri" charset="0"/>
                <a:sym typeface="Wingdings" charset="0"/>
              </a:rPr>
              <a:t>Nb</a:t>
            </a:r>
            <a:r>
              <a:rPr lang="it-IT" sz="2000" baseline="-25000" dirty="0">
                <a:solidFill>
                  <a:srgbClr val="000090"/>
                </a:solidFill>
                <a:cs typeface="Calibri" charset="0"/>
                <a:sym typeface="Wingdings" charset="0"/>
              </a:rPr>
              <a:t>3</a:t>
            </a:r>
            <a:r>
              <a:rPr lang="it-IT" sz="2000" dirty="0">
                <a:solidFill>
                  <a:srgbClr val="000090"/>
                </a:solidFill>
                <a:cs typeface="Calibri" charset="0"/>
                <a:sym typeface="Wingdings" charset="0"/>
              </a:rPr>
              <a:t>Sn inside CICC </a:t>
            </a:r>
            <a:r>
              <a:rPr lang="it-IT" sz="2000" dirty="0" err="1">
                <a:solidFill>
                  <a:srgbClr val="000090"/>
                </a:solidFill>
                <a:cs typeface="Calibri" charset="0"/>
                <a:sym typeface="Wingdings" charset="0"/>
              </a:rPr>
              <a:t>is</a:t>
            </a:r>
            <a:r>
              <a:rPr lang="it-IT" sz="2000" dirty="0">
                <a:solidFill>
                  <a:srgbClr val="000090"/>
                </a:solidFill>
                <a:cs typeface="Calibri" charset="0"/>
                <a:sym typeface="Wingdings" charset="0"/>
              </a:rPr>
              <a:t> </a:t>
            </a:r>
            <a:r>
              <a:rPr lang="it-IT" sz="2000" dirty="0" err="1">
                <a:solidFill>
                  <a:srgbClr val="000090"/>
                </a:solidFill>
                <a:cs typeface="Calibri" charset="0"/>
                <a:sym typeface="Wingdings" charset="0"/>
              </a:rPr>
              <a:t>subject</a:t>
            </a:r>
            <a:r>
              <a:rPr lang="it-IT" sz="2000" dirty="0">
                <a:solidFill>
                  <a:srgbClr val="000090"/>
                </a:solidFill>
                <a:cs typeface="Calibri" charset="0"/>
                <a:sym typeface="Wingdings" charset="0"/>
              </a:rPr>
              <a:t> to </a:t>
            </a:r>
            <a:r>
              <a:rPr lang="it-IT" sz="2000" b="1" dirty="0" err="1">
                <a:cs typeface="Calibri" charset="0"/>
                <a:sym typeface="Wingdings" charset="0"/>
              </a:rPr>
              <a:t>various</a:t>
            </a:r>
            <a:r>
              <a:rPr lang="it-IT" sz="2000" b="1" dirty="0">
                <a:cs typeface="Calibri" charset="0"/>
                <a:sym typeface="Wingdings" charset="0"/>
              </a:rPr>
              <a:t> </a:t>
            </a:r>
            <a:r>
              <a:rPr lang="it-IT" sz="2000" b="1" dirty="0" err="1">
                <a:cs typeface="Calibri" charset="0"/>
                <a:sym typeface="Wingdings" charset="0"/>
              </a:rPr>
              <a:t>strain</a:t>
            </a:r>
            <a:r>
              <a:rPr lang="it-IT" sz="2000" b="1" dirty="0">
                <a:cs typeface="Calibri" charset="0"/>
                <a:sym typeface="Wingdings" charset="0"/>
              </a:rPr>
              <a:t> </a:t>
            </a:r>
            <a:r>
              <a:rPr lang="it-IT" sz="2000" b="1" dirty="0" err="1">
                <a:cs typeface="Calibri" charset="0"/>
                <a:sym typeface="Wingdings" charset="0"/>
              </a:rPr>
              <a:t>components</a:t>
            </a:r>
            <a:r>
              <a:rPr lang="it-IT" sz="2000" b="1" dirty="0">
                <a:solidFill>
                  <a:srgbClr val="000090"/>
                </a:solidFill>
                <a:cs typeface="Calibri" charset="0"/>
                <a:sym typeface="Wingdings" charset="0"/>
              </a:rPr>
              <a:t>:</a:t>
            </a:r>
          </a:p>
          <a:p>
            <a:pPr>
              <a:spcBef>
                <a:spcPts val="300"/>
              </a:spcBef>
              <a:spcAft>
                <a:spcPts val="300"/>
              </a:spcAft>
              <a:buClr>
                <a:srgbClr val="FFD25D"/>
              </a:buClr>
              <a:buSzPct val="120000"/>
            </a:pPr>
            <a:r>
              <a:rPr lang="it-IT" sz="2000" dirty="0">
                <a:solidFill>
                  <a:srgbClr val="000090"/>
                </a:solidFill>
                <a:cs typeface="Calibri" charset="0"/>
                <a:sym typeface="Wingdings" charset="0"/>
              </a:rPr>
              <a:t>- </a:t>
            </a:r>
            <a:r>
              <a:rPr lang="it-IT" sz="2000" dirty="0" err="1">
                <a:solidFill>
                  <a:srgbClr val="000090"/>
                </a:solidFill>
                <a:cs typeface="Calibri" charset="0"/>
                <a:sym typeface="Wingdings" charset="0"/>
              </a:rPr>
              <a:t>mismatch</a:t>
            </a:r>
            <a:r>
              <a:rPr lang="it-IT" sz="2000" dirty="0">
                <a:solidFill>
                  <a:srgbClr val="000090"/>
                </a:solidFill>
                <a:cs typeface="Calibri" charset="0"/>
                <a:sym typeface="Wingdings" charset="0"/>
              </a:rPr>
              <a:t> of </a:t>
            </a:r>
            <a:r>
              <a:rPr lang="it-IT" sz="2000" dirty="0" err="1">
                <a:solidFill>
                  <a:srgbClr val="000090"/>
                </a:solidFill>
                <a:cs typeface="Calibri" charset="0"/>
                <a:sym typeface="Wingdings" charset="0"/>
              </a:rPr>
              <a:t>heat</a:t>
            </a:r>
            <a:r>
              <a:rPr lang="it-IT" sz="2000" dirty="0">
                <a:solidFill>
                  <a:srgbClr val="000090"/>
                </a:solidFill>
                <a:cs typeface="Calibri" charset="0"/>
                <a:sym typeface="Wingdings" charset="0"/>
              </a:rPr>
              <a:t> </a:t>
            </a:r>
            <a:r>
              <a:rPr lang="it-IT" sz="2000" dirty="0" err="1">
                <a:solidFill>
                  <a:srgbClr val="000090"/>
                </a:solidFill>
                <a:cs typeface="Calibri" charset="0"/>
                <a:sym typeface="Wingdings" charset="0"/>
              </a:rPr>
              <a:t>expansion</a:t>
            </a:r>
            <a:r>
              <a:rPr lang="it-IT" sz="2000" dirty="0">
                <a:solidFill>
                  <a:srgbClr val="000090"/>
                </a:solidFill>
                <a:cs typeface="Calibri" charset="0"/>
                <a:sym typeface="Wingdings" charset="0"/>
              </a:rPr>
              <a:t> </a:t>
            </a:r>
            <a:r>
              <a:rPr lang="it-IT" sz="2000" dirty="0" err="1">
                <a:solidFill>
                  <a:srgbClr val="000090"/>
                </a:solidFill>
                <a:cs typeface="Calibri" charset="0"/>
                <a:sym typeface="Wingdings" charset="0"/>
              </a:rPr>
              <a:t>coefficients</a:t>
            </a:r>
            <a:r>
              <a:rPr lang="it-IT" sz="2000" dirty="0">
                <a:solidFill>
                  <a:srgbClr val="000090"/>
                </a:solidFill>
                <a:cs typeface="Calibri" charset="0"/>
                <a:sym typeface="Wingdings" charset="0"/>
              </a:rPr>
              <a:t> of </a:t>
            </a:r>
            <a:r>
              <a:rPr lang="it-IT" sz="2000" dirty="0" err="1">
                <a:solidFill>
                  <a:srgbClr val="000090"/>
                </a:solidFill>
                <a:cs typeface="Calibri" charset="0"/>
                <a:sym typeface="Wingdings" charset="0"/>
              </a:rPr>
              <a:t>different</a:t>
            </a:r>
            <a:r>
              <a:rPr lang="it-IT" sz="2000" dirty="0">
                <a:solidFill>
                  <a:srgbClr val="000090"/>
                </a:solidFill>
                <a:cs typeface="Calibri" charset="0"/>
                <a:sym typeface="Wingdings" charset="0"/>
              </a:rPr>
              <a:t> </a:t>
            </a:r>
            <a:r>
              <a:rPr lang="it-IT" sz="2000" dirty="0" err="1">
                <a:solidFill>
                  <a:srgbClr val="000090"/>
                </a:solidFill>
                <a:cs typeface="Calibri" charset="0"/>
                <a:sym typeface="Wingdings" charset="0"/>
              </a:rPr>
              <a:t>materials</a:t>
            </a:r>
            <a:r>
              <a:rPr lang="it-IT" sz="2000" dirty="0">
                <a:solidFill>
                  <a:srgbClr val="000090"/>
                </a:solidFill>
                <a:cs typeface="Calibri" charset="0"/>
                <a:sym typeface="Wingdings" charset="0"/>
              </a:rPr>
              <a:t>, </a:t>
            </a:r>
            <a:r>
              <a:rPr lang="it-IT" sz="2000" dirty="0" err="1">
                <a:solidFill>
                  <a:srgbClr val="000090"/>
                </a:solidFill>
                <a:cs typeface="Calibri" charset="0"/>
                <a:sym typeface="Wingdings" charset="0"/>
              </a:rPr>
              <a:t>between</a:t>
            </a:r>
            <a:r>
              <a:rPr lang="it-IT" sz="2000" dirty="0">
                <a:solidFill>
                  <a:srgbClr val="000090"/>
                </a:solidFill>
                <a:cs typeface="Calibri" charset="0"/>
                <a:sym typeface="Wingdings" charset="0"/>
              </a:rPr>
              <a:t> 650 °C (</a:t>
            </a:r>
            <a:r>
              <a:rPr lang="it-IT" sz="2000" dirty="0" err="1">
                <a:solidFill>
                  <a:srgbClr val="000090"/>
                </a:solidFill>
                <a:cs typeface="Calibri" charset="0"/>
                <a:sym typeface="Wingdings" charset="0"/>
              </a:rPr>
              <a:t>reaction</a:t>
            </a:r>
            <a:r>
              <a:rPr lang="it-IT" sz="2000" dirty="0">
                <a:solidFill>
                  <a:srgbClr val="000090"/>
                </a:solidFill>
                <a:cs typeface="Calibri" charset="0"/>
                <a:sym typeface="Wingdings" charset="0"/>
              </a:rPr>
              <a:t> </a:t>
            </a:r>
            <a:r>
              <a:rPr lang="it-IT" sz="2000" dirty="0" err="1">
                <a:solidFill>
                  <a:srgbClr val="000090"/>
                </a:solidFill>
                <a:cs typeface="Calibri" charset="0"/>
                <a:sym typeface="Wingdings" charset="0"/>
              </a:rPr>
              <a:t>heat</a:t>
            </a:r>
            <a:r>
              <a:rPr lang="it-IT" sz="2000" dirty="0">
                <a:solidFill>
                  <a:srgbClr val="000090"/>
                </a:solidFill>
                <a:cs typeface="Calibri" charset="0"/>
                <a:sym typeface="Wingdings" charset="0"/>
              </a:rPr>
              <a:t> treatment) and 4.2K (</a:t>
            </a:r>
            <a:r>
              <a:rPr lang="it-IT" sz="2000" dirty="0" err="1">
                <a:solidFill>
                  <a:srgbClr val="000090"/>
                </a:solidFill>
                <a:cs typeface="Calibri" charset="0"/>
                <a:sym typeface="Wingdings" charset="0"/>
              </a:rPr>
              <a:t>operating</a:t>
            </a:r>
            <a:r>
              <a:rPr lang="it-IT" sz="2000" dirty="0">
                <a:solidFill>
                  <a:srgbClr val="000090"/>
                </a:solidFill>
                <a:cs typeface="Calibri" charset="0"/>
                <a:sym typeface="Wingdings" charset="0"/>
              </a:rPr>
              <a:t> </a:t>
            </a:r>
            <a:r>
              <a:rPr lang="it-IT" sz="2000" dirty="0" err="1">
                <a:solidFill>
                  <a:srgbClr val="000090"/>
                </a:solidFill>
                <a:cs typeface="Calibri" charset="0"/>
                <a:sym typeface="Wingdings" charset="0"/>
              </a:rPr>
              <a:t>Temp</a:t>
            </a:r>
            <a:r>
              <a:rPr lang="it-IT" sz="2000" dirty="0">
                <a:solidFill>
                  <a:srgbClr val="000090"/>
                </a:solidFill>
                <a:cs typeface="Calibri" charset="0"/>
                <a:sym typeface="Wingdings" charset="0"/>
              </a:rPr>
              <a:t>.):</a:t>
            </a:r>
          </a:p>
          <a:p>
            <a:pPr>
              <a:spcBef>
                <a:spcPts val="300"/>
              </a:spcBef>
              <a:spcAft>
                <a:spcPts val="300"/>
              </a:spcAft>
              <a:buClr>
                <a:srgbClr val="FFD25D"/>
              </a:buClr>
              <a:buSzPct val="120000"/>
            </a:pPr>
            <a:r>
              <a:rPr lang="it-IT" sz="2000" b="1" i="1" dirty="0">
                <a:solidFill>
                  <a:srgbClr val="800000"/>
                </a:solidFill>
                <a:latin typeface="Symbol" charset="0"/>
                <a:cs typeface="Symbol" charset="0"/>
                <a:sym typeface="Wingdings" charset="0"/>
              </a:rPr>
              <a:t>													</a:t>
            </a:r>
            <a:r>
              <a:rPr lang="it-IT" sz="2000" b="1" i="1" dirty="0" err="1">
                <a:solidFill>
                  <a:srgbClr val="800000"/>
                </a:solidFill>
                <a:latin typeface="Symbol" charset="0"/>
                <a:cs typeface="Symbol" charset="0"/>
                <a:sym typeface="Wingdings" charset="0"/>
              </a:rPr>
              <a:t>e</a:t>
            </a:r>
            <a:r>
              <a:rPr lang="it-IT" sz="2000" b="1" i="1" baseline="-25000" dirty="0" err="1">
                <a:solidFill>
                  <a:srgbClr val="800000"/>
                </a:solidFill>
                <a:cs typeface="Calibri" charset="0"/>
                <a:sym typeface="Wingdings" charset="0"/>
              </a:rPr>
              <a:t>axial</a:t>
            </a:r>
            <a:r>
              <a:rPr lang="it-IT" sz="2000" b="1" i="1" dirty="0">
                <a:solidFill>
                  <a:srgbClr val="800000"/>
                </a:solidFill>
                <a:cs typeface="Calibri" charset="0"/>
                <a:sym typeface="Wingdings" charset="0"/>
              </a:rPr>
              <a:t> </a:t>
            </a:r>
            <a:r>
              <a:rPr lang="it-IT" sz="2000" b="1" i="1" dirty="0">
                <a:solidFill>
                  <a:srgbClr val="800000"/>
                </a:solidFill>
                <a:cs typeface="Calibri" charset="0"/>
                <a:sym typeface="Symbol" charset="0"/>
              </a:rPr>
              <a:t> - 0.7% ÷ - 0.4%</a:t>
            </a:r>
            <a:endParaRPr lang="it-IT" sz="2000" i="1" dirty="0">
              <a:solidFill>
                <a:srgbClr val="800000"/>
              </a:solidFill>
              <a:cs typeface="Calibri" charset="0"/>
              <a:sym typeface="Wingdings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870574" y="2035543"/>
            <a:ext cx="314642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300"/>
              </a:spcBef>
              <a:spcAft>
                <a:spcPts val="300"/>
              </a:spcAft>
              <a:buClr>
                <a:srgbClr val="FFD25D"/>
              </a:buClr>
              <a:buSzPct val="120000"/>
            </a:pPr>
            <a:r>
              <a:rPr lang="it-IT" sz="2000" b="1" i="1" dirty="0">
                <a:solidFill>
                  <a:srgbClr val="800000"/>
                </a:solidFill>
                <a:latin typeface="Symbol" charset="0"/>
                <a:cs typeface="Symbol" charset="0"/>
                <a:sym typeface="Wingdings" charset="0"/>
              </a:rPr>
              <a:t>								</a:t>
            </a:r>
            <a:endParaRPr lang="it-IT" sz="2000" i="1" dirty="0">
              <a:solidFill>
                <a:srgbClr val="800000"/>
              </a:solidFill>
              <a:cs typeface="Calibri" charset="0"/>
              <a:sym typeface="Wingdings" charset="0"/>
            </a:endParaRPr>
          </a:p>
        </p:txBody>
      </p:sp>
      <p:sp>
        <p:nvSpPr>
          <p:cNvPr id="11" name="Rettangolo 14"/>
          <p:cNvSpPr>
            <a:spLocks noChangeArrowheads="1"/>
          </p:cNvSpPr>
          <p:nvPr/>
        </p:nvSpPr>
        <p:spPr bwMode="auto">
          <a:xfrm>
            <a:off x="251520" y="2698051"/>
            <a:ext cx="8687326" cy="103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  <a:spcAft>
                <a:spcPts val="300"/>
              </a:spcAft>
              <a:buClr>
                <a:srgbClr val="FFD25D"/>
              </a:buClr>
              <a:buSzPct val="120000"/>
            </a:pPr>
            <a:r>
              <a:rPr lang="it-IT" dirty="0">
                <a:solidFill>
                  <a:srgbClr val="000090"/>
                </a:solidFill>
                <a:cs typeface="Calibri" charset="0"/>
                <a:sym typeface="Wingdings" charset="0"/>
              </a:rPr>
              <a:t>- large </a:t>
            </a:r>
            <a:r>
              <a:rPr lang="it-IT" dirty="0" err="1">
                <a:solidFill>
                  <a:srgbClr val="000090"/>
                </a:solidFill>
                <a:cs typeface="Calibri" charset="0"/>
                <a:sym typeface="Wingdings" charset="0"/>
              </a:rPr>
              <a:t>e.m</a:t>
            </a:r>
            <a:r>
              <a:rPr lang="it-IT" dirty="0">
                <a:solidFill>
                  <a:srgbClr val="000090"/>
                </a:solidFill>
                <a:cs typeface="Calibri" charset="0"/>
                <a:sym typeface="Wingdings" charset="0"/>
              </a:rPr>
              <a:t>. </a:t>
            </a:r>
            <a:r>
              <a:rPr lang="it-IT" dirty="0" err="1">
                <a:solidFill>
                  <a:srgbClr val="000090"/>
                </a:solidFill>
                <a:cs typeface="Calibri" charset="0"/>
                <a:sym typeface="Wingdings" charset="0"/>
              </a:rPr>
              <a:t>loads</a:t>
            </a:r>
            <a:r>
              <a:rPr lang="it-IT" dirty="0">
                <a:solidFill>
                  <a:srgbClr val="000090"/>
                </a:solidFill>
                <a:cs typeface="Calibri" charset="0"/>
                <a:sym typeface="Wingdings" charset="0"/>
              </a:rPr>
              <a:t> </a:t>
            </a:r>
            <a:r>
              <a:rPr lang="it-IT" dirty="0" err="1">
                <a:solidFill>
                  <a:srgbClr val="000090"/>
                </a:solidFill>
                <a:cs typeface="Calibri" charset="0"/>
                <a:sym typeface="Wingdings" charset="0"/>
              </a:rPr>
              <a:t>together</a:t>
            </a:r>
            <a:r>
              <a:rPr lang="it-IT" dirty="0">
                <a:solidFill>
                  <a:srgbClr val="000090"/>
                </a:solidFill>
                <a:cs typeface="Calibri" charset="0"/>
                <a:sym typeface="Wingdings" charset="0"/>
              </a:rPr>
              <a:t> with </a:t>
            </a:r>
            <a:r>
              <a:rPr lang="it-IT" dirty="0" err="1">
                <a:solidFill>
                  <a:srgbClr val="000090"/>
                </a:solidFill>
                <a:cs typeface="Calibri" charset="0"/>
                <a:sym typeface="Wingdings" charset="0"/>
              </a:rPr>
              <a:t>cable</a:t>
            </a:r>
            <a:r>
              <a:rPr lang="it-IT" dirty="0">
                <a:solidFill>
                  <a:srgbClr val="000090"/>
                </a:solidFill>
                <a:cs typeface="Calibri" charset="0"/>
                <a:sym typeface="Wingdings" charset="0"/>
              </a:rPr>
              <a:t> </a:t>
            </a:r>
            <a:r>
              <a:rPr lang="it-IT" dirty="0" err="1">
                <a:solidFill>
                  <a:srgbClr val="000090"/>
                </a:solidFill>
                <a:cs typeface="Calibri" charset="0"/>
                <a:sym typeface="Wingdings" charset="0"/>
              </a:rPr>
              <a:t>structure</a:t>
            </a:r>
            <a:r>
              <a:rPr lang="it-IT" dirty="0">
                <a:solidFill>
                  <a:srgbClr val="000090"/>
                </a:solidFill>
                <a:cs typeface="Calibri" charset="0"/>
                <a:sym typeface="Wingdings" charset="0"/>
              </a:rPr>
              <a:t> and </a:t>
            </a:r>
            <a:r>
              <a:rPr lang="it-IT" dirty="0" err="1">
                <a:solidFill>
                  <a:srgbClr val="000090"/>
                </a:solidFill>
                <a:cs typeface="Calibri" charset="0"/>
                <a:sym typeface="Wingdings" charset="0"/>
              </a:rPr>
              <a:t>intrinsic</a:t>
            </a:r>
            <a:r>
              <a:rPr lang="it-IT" dirty="0">
                <a:solidFill>
                  <a:srgbClr val="000090"/>
                </a:solidFill>
                <a:cs typeface="Calibri" charset="0"/>
                <a:sym typeface="Wingdings" charset="0"/>
              </a:rPr>
              <a:t> </a:t>
            </a:r>
            <a:r>
              <a:rPr lang="it-IT" dirty="0" err="1">
                <a:solidFill>
                  <a:srgbClr val="000090"/>
                </a:solidFill>
                <a:cs typeface="Calibri" charset="0"/>
                <a:sym typeface="Wingdings" charset="0"/>
              </a:rPr>
              <a:t>presence</a:t>
            </a:r>
            <a:r>
              <a:rPr lang="it-IT" dirty="0">
                <a:solidFill>
                  <a:srgbClr val="000090"/>
                </a:solidFill>
                <a:cs typeface="Calibri" charset="0"/>
                <a:sym typeface="Wingdings" charset="0"/>
              </a:rPr>
              <a:t> of </a:t>
            </a:r>
            <a:r>
              <a:rPr lang="it-IT" dirty="0" err="1">
                <a:solidFill>
                  <a:srgbClr val="000090"/>
                </a:solidFill>
                <a:cs typeface="Calibri" charset="0"/>
                <a:sym typeface="Wingdings" charset="0"/>
              </a:rPr>
              <a:t>voids</a:t>
            </a:r>
            <a:r>
              <a:rPr lang="it-IT" dirty="0">
                <a:solidFill>
                  <a:srgbClr val="000090"/>
                </a:solidFill>
                <a:cs typeface="Calibri" charset="0"/>
                <a:sym typeface="Wingdings" charset="0"/>
              </a:rPr>
              <a:t> cause bending </a:t>
            </a:r>
            <a:r>
              <a:rPr lang="it-IT" dirty="0" err="1">
                <a:solidFill>
                  <a:srgbClr val="000090"/>
                </a:solidFill>
                <a:cs typeface="Calibri" charset="0"/>
                <a:sym typeface="Wingdings" charset="0"/>
              </a:rPr>
              <a:t>at</a:t>
            </a:r>
            <a:r>
              <a:rPr lang="it-IT" dirty="0">
                <a:solidFill>
                  <a:srgbClr val="000090"/>
                </a:solidFill>
                <a:cs typeface="Calibri" charset="0"/>
                <a:sym typeface="Wingdings" charset="0"/>
              </a:rPr>
              <a:t> the </a:t>
            </a:r>
            <a:r>
              <a:rPr lang="it-IT" dirty="0" err="1">
                <a:solidFill>
                  <a:srgbClr val="000090"/>
                </a:solidFill>
                <a:cs typeface="Calibri" charset="0"/>
                <a:sym typeface="Wingdings" charset="0"/>
              </a:rPr>
              <a:t>strand</a:t>
            </a:r>
            <a:r>
              <a:rPr lang="it-IT" dirty="0">
                <a:solidFill>
                  <a:srgbClr val="000090"/>
                </a:solidFill>
                <a:cs typeface="Calibri" charset="0"/>
                <a:sym typeface="Wingdings" charset="0"/>
              </a:rPr>
              <a:t> </a:t>
            </a:r>
            <a:r>
              <a:rPr lang="it-IT" dirty="0" err="1">
                <a:solidFill>
                  <a:srgbClr val="000090"/>
                </a:solidFill>
                <a:cs typeface="Calibri" charset="0"/>
                <a:sym typeface="Wingdings" charset="0"/>
              </a:rPr>
              <a:t>level</a:t>
            </a:r>
            <a:r>
              <a:rPr lang="it-IT" dirty="0">
                <a:solidFill>
                  <a:srgbClr val="000090"/>
                </a:solidFill>
                <a:cs typeface="Calibri" charset="0"/>
                <a:sym typeface="Wingdings" charset="0"/>
              </a:rPr>
              <a:t> (</a:t>
            </a:r>
            <a:r>
              <a:rPr lang="it-IT" dirty="0">
                <a:cs typeface="Calibri" charset="0"/>
                <a:sym typeface="Wingdings" charset="0"/>
              </a:rPr>
              <a:t>+ </a:t>
            </a:r>
            <a:r>
              <a:rPr lang="it-IT" dirty="0" err="1">
                <a:cs typeface="Calibri" charset="0"/>
                <a:sym typeface="Wingdings" charset="0"/>
              </a:rPr>
              <a:t>contact</a:t>
            </a:r>
            <a:r>
              <a:rPr lang="it-IT" dirty="0">
                <a:cs typeface="Calibri" charset="0"/>
                <a:sym typeface="Wingdings" charset="0"/>
              </a:rPr>
              <a:t> stress, etc.</a:t>
            </a:r>
            <a:r>
              <a:rPr lang="it-IT" dirty="0">
                <a:solidFill>
                  <a:srgbClr val="000090"/>
                </a:solidFill>
                <a:cs typeface="Calibri" charset="0"/>
                <a:sym typeface="Wingdings" charset="0"/>
              </a:rPr>
              <a:t>)</a:t>
            </a:r>
            <a:r>
              <a:rPr lang="it-IT" b="1" i="1" dirty="0">
                <a:solidFill>
                  <a:srgbClr val="800000"/>
                </a:solidFill>
                <a:cs typeface="Calibri" charset="0"/>
                <a:sym typeface="Wingdings" charset="0"/>
              </a:rPr>
              <a:t>						</a:t>
            </a:r>
          </a:p>
          <a:p>
            <a:pPr>
              <a:spcBef>
                <a:spcPts val="300"/>
              </a:spcBef>
              <a:spcAft>
                <a:spcPts val="300"/>
              </a:spcAft>
              <a:buClr>
                <a:srgbClr val="FFD25D"/>
              </a:buClr>
              <a:buSzPct val="120000"/>
            </a:pPr>
            <a:r>
              <a:rPr lang="it-IT" sz="2000" b="1" i="1" dirty="0">
                <a:solidFill>
                  <a:srgbClr val="800000"/>
                </a:solidFill>
                <a:latin typeface="Symbol" charset="0"/>
                <a:cs typeface="Symbol" charset="0"/>
                <a:sym typeface="Wingdings" charset="0"/>
              </a:rPr>
              <a:t>													</a:t>
            </a:r>
            <a:r>
              <a:rPr lang="it-IT" sz="2000" b="1" i="1" dirty="0" err="1">
                <a:solidFill>
                  <a:srgbClr val="800000"/>
                </a:solidFill>
                <a:latin typeface="Symbol" charset="0"/>
                <a:cs typeface="Symbol" charset="0"/>
                <a:sym typeface="Wingdings" charset="0"/>
              </a:rPr>
              <a:t>e</a:t>
            </a:r>
            <a:r>
              <a:rPr lang="it-IT" sz="2000" b="1" i="1" baseline="-25000" dirty="0" err="1">
                <a:solidFill>
                  <a:srgbClr val="800000"/>
                </a:solidFill>
                <a:cs typeface="Calibri" charset="0"/>
                <a:sym typeface="Wingdings" charset="0"/>
              </a:rPr>
              <a:t>bending</a:t>
            </a:r>
            <a:r>
              <a:rPr lang="it-IT" sz="2000" b="1" i="1" dirty="0">
                <a:solidFill>
                  <a:srgbClr val="800000"/>
                </a:solidFill>
                <a:cs typeface="Calibri" charset="0"/>
                <a:sym typeface="Wingdings" charset="0"/>
              </a:rPr>
              <a:t> </a:t>
            </a:r>
            <a:r>
              <a:rPr lang="it-IT" sz="2000" b="1" i="1" dirty="0">
                <a:solidFill>
                  <a:srgbClr val="800000"/>
                </a:solidFill>
                <a:cs typeface="Calibri" charset="0"/>
                <a:sym typeface="Symbol" charset="0"/>
              </a:rPr>
              <a:t> 0.2% ÷ 0.3%</a:t>
            </a:r>
            <a:endParaRPr lang="it-IT" sz="2000" i="1" dirty="0">
              <a:solidFill>
                <a:srgbClr val="800000"/>
              </a:solidFill>
              <a:cs typeface="Calibri" charset="0"/>
              <a:sym typeface="Wingdings" charset="0"/>
            </a:endParaRPr>
          </a:p>
        </p:txBody>
      </p:sp>
      <p:graphicFrame>
        <p:nvGraphicFramePr>
          <p:cNvPr id="1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7185851"/>
              </p:ext>
            </p:extLst>
          </p:nvPr>
        </p:nvGraphicFramePr>
        <p:xfrm>
          <a:off x="592160" y="3882032"/>
          <a:ext cx="4438650" cy="220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6657" name="Documento" r:id="rId3" imgW="3035300" imgH="1511300" progId="Word.Document.12">
                  <p:link updateAutomatic="1"/>
                </p:oleObj>
              </mc:Choice>
              <mc:Fallback>
                <p:oleObj name="Documento" r:id="rId3" imgW="3035300" imgH="1511300" progId="Word.Document.12">
                  <p:link updateAutomatic="1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2160" y="3882032"/>
                        <a:ext cx="4438650" cy="2209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80127330"/>
              </p:ext>
            </p:extLst>
          </p:nvPr>
        </p:nvGraphicFramePr>
        <p:xfrm>
          <a:off x="5632720" y="3778844"/>
          <a:ext cx="2895600" cy="2312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6658" name="Documento" r:id="rId5" imgW="2273300" imgH="1816100" progId="Word.Document.12">
                  <p:link updateAutomatic="1"/>
                </p:oleObj>
              </mc:Choice>
              <mc:Fallback>
                <p:oleObj name="Documento" r:id="rId5" imgW="2273300" imgH="1816100" progId="Word.Document.12">
                  <p:link updateAutomatic="1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2720" y="3778844"/>
                        <a:ext cx="2895600" cy="2312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Segnaposto contenuto 2"/>
          <p:cNvSpPr txBox="1">
            <a:spLocks/>
          </p:cNvSpPr>
          <p:nvPr/>
        </p:nvSpPr>
        <p:spPr>
          <a:xfrm>
            <a:off x="3824843" y="5928424"/>
            <a:ext cx="1807877" cy="37555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800000"/>
            </a:solidFill>
          </a:ln>
        </p:spPr>
        <p:txBody>
          <a:bodyPr/>
          <a:lstStyle>
            <a:lvl1pPr marL="342900" indent="-342900" algn="l" defTabSz="449263" rtl="0" eaLnBrk="0" fontAlgn="base" hangingPunct="0"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•"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–"/>
              <a:defRPr sz="2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•"/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–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»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49263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49263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49263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49263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400" i="1" dirty="0" err="1">
                <a:solidFill>
                  <a:schemeClr val="tx1"/>
                </a:solidFill>
                <a:latin typeface="Arial (Body)"/>
                <a:cs typeface="Arial (Body)"/>
              </a:rPr>
              <a:t>Nijhuis_SUST</a:t>
            </a:r>
            <a:r>
              <a:rPr lang="en-US" sz="1400" i="1" dirty="0">
                <a:solidFill>
                  <a:schemeClr val="tx1"/>
                </a:solidFill>
                <a:latin typeface="Arial (Body)"/>
                <a:cs typeface="Arial (Body)"/>
              </a:rPr>
              <a:t> 2008</a:t>
            </a:r>
          </a:p>
        </p:txBody>
      </p:sp>
    </p:spTree>
    <p:extLst>
      <p:ext uri="{BB962C8B-B14F-4D97-AF65-F5344CB8AC3E}">
        <p14:creationId xmlns:p14="http://schemas.microsoft.com/office/powerpoint/2010/main" val="175850963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461653" y="6237140"/>
            <a:ext cx="6481619" cy="365125"/>
          </a:xfrm>
        </p:spPr>
        <p:txBody>
          <a:bodyPr/>
          <a:lstStyle/>
          <a:p>
            <a:r>
              <a:rPr lang="en-US" dirty="0"/>
              <a:t>L. Muzzi </a:t>
            </a:r>
            <a:r>
              <a:rPr lang="mr-IN" dirty="0"/>
              <a:t>–</a:t>
            </a:r>
            <a:r>
              <a:rPr lang="en-US" dirty="0"/>
              <a:t> </a:t>
            </a:r>
            <a:r>
              <a:rPr lang="en-US" dirty="0" err="1"/>
              <a:t>EASISchool</a:t>
            </a:r>
            <a:r>
              <a:rPr lang="en-US" dirty="0"/>
              <a:t> 3 - 6 October 2020</a:t>
            </a:r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3414" y="288414"/>
            <a:ext cx="8229600" cy="430887"/>
          </a:xfrm>
        </p:spPr>
        <p:txBody>
          <a:bodyPr/>
          <a:lstStyle/>
          <a:p>
            <a:pPr eaLnBrk="0" hangingPunct="0"/>
            <a:r>
              <a:rPr lang="en-US" sz="2800" dirty="0">
                <a:solidFill>
                  <a:schemeClr val="bg1"/>
                </a:solidFill>
              </a:rPr>
              <a:t>Degradation issue in Nb</a:t>
            </a:r>
            <a:r>
              <a:rPr lang="en-US" sz="2800" baseline="-25000" dirty="0">
                <a:solidFill>
                  <a:schemeClr val="bg1"/>
                </a:solidFill>
              </a:rPr>
              <a:t>3</a:t>
            </a:r>
            <a:r>
              <a:rPr lang="en-US" sz="2800" dirty="0">
                <a:solidFill>
                  <a:schemeClr val="bg1"/>
                </a:solidFill>
              </a:rPr>
              <a:t>Sn CICC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6553200" y="6222140"/>
            <a:ext cx="2133600" cy="365125"/>
          </a:xfrm>
        </p:spPr>
        <p:txBody>
          <a:bodyPr/>
          <a:lstStyle/>
          <a:p>
            <a:fld id="{02C7C199-0D0D-7840-A88D-785280B31CF7}" type="slidenum">
              <a:rPr lang="it-IT" smtClean="0"/>
              <a:t>56</a:t>
            </a:fld>
            <a:endParaRPr lang="it-IT" dirty="0"/>
          </a:p>
        </p:txBody>
      </p:sp>
      <p:sp>
        <p:nvSpPr>
          <p:cNvPr id="5" name="Text Box 33"/>
          <p:cNvSpPr txBox="1">
            <a:spLocks noChangeArrowheads="1"/>
          </p:cNvSpPr>
          <p:nvPr/>
        </p:nvSpPr>
        <p:spPr bwMode="auto">
          <a:xfrm>
            <a:off x="0" y="1059933"/>
            <a:ext cx="6988321" cy="422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945" tIns="41473" rIns="82945" bIns="41473">
            <a:spAutoFit/>
          </a:bodyPr>
          <a:lstStyle/>
          <a:p>
            <a:pPr algn="ctr" eaLnBrk="0" hangingPunct="0"/>
            <a:r>
              <a:rPr lang="en-US" sz="2200" dirty="0">
                <a:solidFill>
                  <a:srgbClr val="000000"/>
                </a:solidFill>
              </a:rPr>
              <a:t>Post-mortem metallographic studies of tested CICCs</a:t>
            </a:r>
          </a:p>
        </p:txBody>
      </p:sp>
      <p:pic>
        <p:nvPicPr>
          <p:cNvPr id="6" name="Picture 14" descr="Sanabria_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8641" y="1873252"/>
            <a:ext cx="4710590" cy="471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5" descr="Sanabria_3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4241" y="1600008"/>
            <a:ext cx="2940480" cy="2487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6" descr="Sanabria_5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4241" y="4180522"/>
            <a:ext cx="2887777" cy="2154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7" descr="Sanabria_6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33761" y="1142040"/>
            <a:ext cx="732960" cy="758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33"/>
          <p:cNvSpPr txBox="1">
            <a:spLocks noChangeArrowheads="1"/>
          </p:cNvSpPr>
          <p:nvPr/>
        </p:nvSpPr>
        <p:spPr bwMode="auto">
          <a:xfrm>
            <a:off x="5884970" y="1442714"/>
            <a:ext cx="2206702" cy="314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945" tIns="41473" rIns="82945" bIns="41473">
            <a:spAutoFit/>
          </a:bodyPr>
          <a:lstStyle/>
          <a:p>
            <a:pPr algn="ctr" eaLnBrk="0" hangingPunct="0"/>
            <a:r>
              <a:rPr lang="en-US" sz="1500" b="1" dirty="0">
                <a:solidFill>
                  <a:srgbClr val="0000FF"/>
                </a:solidFill>
              </a:rPr>
              <a:t>C. </a:t>
            </a:r>
            <a:r>
              <a:rPr lang="en-US" sz="1500" b="1" dirty="0" err="1">
                <a:solidFill>
                  <a:srgbClr val="0000FF"/>
                </a:solidFill>
              </a:rPr>
              <a:t>Sanabria</a:t>
            </a:r>
            <a:r>
              <a:rPr lang="en-US" sz="1500" b="1" dirty="0">
                <a:solidFill>
                  <a:srgbClr val="0000FF"/>
                </a:solidFill>
              </a:rPr>
              <a:t> - NHMFL</a:t>
            </a:r>
          </a:p>
        </p:txBody>
      </p:sp>
      <p:sp>
        <p:nvSpPr>
          <p:cNvPr id="13" name="Segnaposto contenuto 2"/>
          <p:cNvSpPr txBox="1">
            <a:spLocks/>
          </p:cNvSpPr>
          <p:nvPr/>
        </p:nvSpPr>
        <p:spPr>
          <a:xfrm>
            <a:off x="6718371" y="6453991"/>
            <a:ext cx="1924643" cy="37555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800000"/>
            </a:solidFill>
          </a:ln>
        </p:spPr>
        <p:txBody>
          <a:bodyPr/>
          <a:lstStyle>
            <a:lvl1pPr marL="342900" indent="-342900" algn="l" defTabSz="449263" rtl="0" eaLnBrk="0" fontAlgn="base" hangingPunct="0"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•"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–"/>
              <a:defRPr sz="2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•"/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–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»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49263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49263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49263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49263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400" i="1" dirty="0" err="1">
                <a:solidFill>
                  <a:schemeClr val="tx1"/>
                </a:solidFill>
                <a:latin typeface="Arial (Body)"/>
                <a:cs typeface="Arial (Body)"/>
              </a:rPr>
              <a:t>Sanabria_SUST</a:t>
            </a:r>
            <a:r>
              <a:rPr lang="en-US" sz="1400" i="1" dirty="0">
                <a:solidFill>
                  <a:schemeClr val="tx1"/>
                </a:solidFill>
                <a:latin typeface="Arial (Body)"/>
                <a:cs typeface="Arial (Body)"/>
              </a:rPr>
              <a:t> 2015</a:t>
            </a:r>
          </a:p>
        </p:txBody>
      </p:sp>
    </p:spTree>
    <p:extLst>
      <p:ext uri="{BB962C8B-B14F-4D97-AF65-F5344CB8AC3E}">
        <p14:creationId xmlns:p14="http://schemas.microsoft.com/office/powerpoint/2010/main" val="2044114637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461653" y="6237140"/>
            <a:ext cx="6481619" cy="365125"/>
          </a:xfrm>
        </p:spPr>
        <p:txBody>
          <a:bodyPr/>
          <a:lstStyle/>
          <a:p>
            <a:r>
              <a:rPr lang="en-US" dirty="0"/>
              <a:t>L. Muzzi </a:t>
            </a:r>
            <a:r>
              <a:rPr lang="mr-IN" dirty="0"/>
              <a:t>–</a:t>
            </a:r>
            <a:r>
              <a:rPr lang="en-US" dirty="0"/>
              <a:t> </a:t>
            </a:r>
            <a:r>
              <a:rPr lang="en-US" dirty="0" err="1"/>
              <a:t>EASISchool</a:t>
            </a:r>
            <a:r>
              <a:rPr lang="en-US" dirty="0"/>
              <a:t> 3 - 6 October 2020</a:t>
            </a:r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3414" y="288414"/>
            <a:ext cx="8229600" cy="430887"/>
          </a:xfrm>
        </p:spPr>
        <p:txBody>
          <a:bodyPr/>
          <a:lstStyle/>
          <a:p>
            <a:pPr eaLnBrk="0" hangingPunct="0"/>
            <a:r>
              <a:rPr lang="en-US" sz="2800" dirty="0">
                <a:solidFill>
                  <a:schemeClr val="bg1"/>
                </a:solidFill>
              </a:rPr>
              <a:t>Back to </a:t>
            </a:r>
            <a:r>
              <a:rPr lang="is-IS" sz="2800" dirty="0">
                <a:solidFill>
                  <a:schemeClr val="bg1"/>
                </a:solidFill>
              </a:rPr>
              <a:t>…. s</a:t>
            </a:r>
            <a:r>
              <a:rPr lang="en-US" sz="2800" dirty="0">
                <a:solidFill>
                  <a:schemeClr val="bg1"/>
                </a:solidFill>
              </a:rPr>
              <a:t>train </a:t>
            </a:r>
            <a:r>
              <a:rPr lang="en-US" sz="2800" dirty="0"/>
              <a:t>effects in Nb</a:t>
            </a:r>
            <a:r>
              <a:rPr lang="en-US" sz="2800" baseline="-25000" dirty="0"/>
              <a:t>3</a:t>
            </a:r>
            <a:r>
              <a:rPr lang="en-US" sz="2800" dirty="0"/>
              <a:t>Sn</a:t>
            </a:r>
            <a:r>
              <a:rPr lang="en-US" sz="2800" dirty="0">
                <a:solidFill>
                  <a:srgbClr val="FFFF00"/>
                </a:solidFill>
              </a:rPr>
              <a:t> </a:t>
            </a:r>
            <a:r>
              <a:rPr lang="en-US" sz="2800" dirty="0"/>
              <a:t>CICCs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6553200" y="6222140"/>
            <a:ext cx="2133600" cy="365125"/>
          </a:xfrm>
        </p:spPr>
        <p:txBody>
          <a:bodyPr/>
          <a:lstStyle/>
          <a:p>
            <a:fld id="{02C7C199-0D0D-7840-A88D-785280B31CF7}" type="slidenum">
              <a:rPr lang="it-IT" smtClean="0"/>
              <a:t>57</a:t>
            </a:fld>
            <a:endParaRPr lang="it-IT" dirty="0"/>
          </a:p>
        </p:txBody>
      </p:sp>
      <p:sp>
        <p:nvSpPr>
          <p:cNvPr id="6" name="Rettangolo 14"/>
          <p:cNvSpPr>
            <a:spLocks noChangeArrowheads="1"/>
          </p:cNvSpPr>
          <p:nvPr/>
        </p:nvSpPr>
        <p:spPr bwMode="auto">
          <a:xfrm>
            <a:off x="251520" y="1161620"/>
            <a:ext cx="8687326" cy="1415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  <a:spcAft>
                <a:spcPts val="300"/>
              </a:spcAft>
              <a:buClr>
                <a:srgbClr val="FFD25D"/>
              </a:buClr>
              <a:buSzPct val="120000"/>
            </a:pPr>
            <a:r>
              <a:rPr lang="it-IT" sz="2000" dirty="0">
                <a:solidFill>
                  <a:srgbClr val="000090"/>
                </a:solidFill>
                <a:cs typeface="Calibri" charset="0"/>
                <a:sym typeface="Wingdings" charset="0"/>
              </a:rPr>
              <a:t>Nb</a:t>
            </a:r>
            <a:r>
              <a:rPr lang="it-IT" sz="2000" baseline="-25000" dirty="0">
                <a:solidFill>
                  <a:srgbClr val="000090"/>
                </a:solidFill>
                <a:cs typeface="Calibri" charset="0"/>
                <a:sym typeface="Wingdings" charset="0"/>
              </a:rPr>
              <a:t>3</a:t>
            </a:r>
            <a:r>
              <a:rPr lang="it-IT" sz="2000" dirty="0">
                <a:solidFill>
                  <a:srgbClr val="000090"/>
                </a:solidFill>
                <a:cs typeface="Calibri" charset="0"/>
                <a:sym typeface="Wingdings" charset="0"/>
              </a:rPr>
              <a:t>Sn inside CICC </a:t>
            </a:r>
            <a:r>
              <a:rPr lang="it-IT" sz="2000" dirty="0" err="1">
                <a:solidFill>
                  <a:srgbClr val="000090"/>
                </a:solidFill>
                <a:cs typeface="Calibri" charset="0"/>
                <a:sym typeface="Wingdings" charset="0"/>
              </a:rPr>
              <a:t>is</a:t>
            </a:r>
            <a:r>
              <a:rPr lang="it-IT" sz="2000" dirty="0">
                <a:solidFill>
                  <a:srgbClr val="000090"/>
                </a:solidFill>
                <a:cs typeface="Calibri" charset="0"/>
                <a:sym typeface="Wingdings" charset="0"/>
              </a:rPr>
              <a:t> </a:t>
            </a:r>
            <a:r>
              <a:rPr lang="it-IT" sz="2000" dirty="0" err="1">
                <a:solidFill>
                  <a:srgbClr val="000090"/>
                </a:solidFill>
                <a:cs typeface="Calibri" charset="0"/>
                <a:sym typeface="Wingdings" charset="0"/>
              </a:rPr>
              <a:t>subject</a:t>
            </a:r>
            <a:r>
              <a:rPr lang="it-IT" sz="2000" dirty="0">
                <a:solidFill>
                  <a:srgbClr val="000090"/>
                </a:solidFill>
                <a:cs typeface="Calibri" charset="0"/>
                <a:sym typeface="Wingdings" charset="0"/>
              </a:rPr>
              <a:t> to </a:t>
            </a:r>
            <a:r>
              <a:rPr lang="it-IT" sz="2000" b="1" dirty="0" err="1">
                <a:cs typeface="Calibri" charset="0"/>
                <a:sym typeface="Wingdings" charset="0"/>
              </a:rPr>
              <a:t>various</a:t>
            </a:r>
            <a:r>
              <a:rPr lang="it-IT" sz="2000" b="1" dirty="0">
                <a:cs typeface="Calibri" charset="0"/>
                <a:sym typeface="Wingdings" charset="0"/>
              </a:rPr>
              <a:t> </a:t>
            </a:r>
            <a:r>
              <a:rPr lang="it-IT" sz="2000" b="1" dirty="0" err="1">
                <a:cs typeface="Calibri" charset="0"/>
                <a:sym typeface="Wingdings" charset="0"/>
              </a:rPr>
              <a:t>strain</a:t>
            </a:r>
            <a:r>
              <a:rPr lang="it-IT" sz="2000" b="1" dirty="0">
                <a:cs typeface="Calibri" charset="0"/>
                <a:sym typeface="Wingdings" charset="0"/>
              </a:rPr>
              <a:t> </a:t>
            </a:r>
            <a:r>
              <a:rPr lang="it-IT" sz="2000" b="1" dirty="0" err="1">
                <a:cs typeface="Calibri" charset="0"/>
                <a:sym typeface="Wingdings" charset="0"/>
              </a:rPr>
              <a:t>components</a:t>
            </a:r>
            <a:r>
              <a:rPr lang="it-IT" sz="2000" b="1" dirty="0">
                <a:solidFill>
                  <a:srgbClr val="000090"/>
                </a:solidFill>
                <a:cs typeface="Calibri" charset="0"/>
                <a:sym typeface="Wingdings" charset="0"/>
              </a:rPr>
              <a:t>:</a:t>
            </a:r>
          </a:p>
          <a:p>
            <a:pPr>
              <a:spcBef>
                <a:spcPts val="300"/>
              </a:spcBef>
              <a:spcAft>
                <a:spcPts val="300"/>
              </a:spcAft>
              <a:buClr>
                <a:srgbClr val="FFD25D"/>
              </a:buClr>
              <a:buSzPct val="120000"/>
            </a:pPr>
            <a:r>
              <a:rPr lang="it-IT" dirty="0">
                <a:solidFill>
                  <a:srgbClr val="000090"/>
                </a:solidFill>
                <a:cs typeface="Calibri" charset="0"/>
                <a:sym typeface="Wingdings" charset="0"/>
              </a:rPr>
              <a:t>- </a:t>
            </a:r>
            <a:r>
              <a:rPr lang="it-IT" dirty="0" err="1">
                <a:solidFill>
                  <a:srgbClr val="000090"/>
                </a:solidFill>
                <a:cs typeface="Calibri" charset="0"/>
                <a:sym typeface="Wingdings" charset="0"/>
              </a:rPr>
              <a:t>mismatch</a:t>
            </a:r>
            <a:r>
              <a:rPr lang="it-IT" dirty="0">
                <a:solidFill>
                  <a:srgbClr val="000090"/>
                </a:solidFill>
                <a:cs typeface="Calibri" charset="0"/>
                <a:sym typeface="Wingdings" charset="0"/>
              </a:rPr>
              <a:t> of </a:t>
            </a:r>
            <a:r>
              <a:rPr lang="it-IT" dirty="0" err="1">
                <a:solidFill>
                  <a:srgbClr val="000090"/>
                </a:solidFill>
                <a:cs typeface="Calibri" charset="0"/>
                <a:sym typeface="Wingdings" charset="0"/>
              </a:rPr>
              <a:t>heat</a:t>
            </a:r>
            <a:r>
              <a:rPr lang="it-IT" dirty="0">
                <a:solidFill>
                  <a:srgbClr val="000090"/>
                </a:solidFill>
                <a:cs typeface="Calibri" charset="0"/>
                <a:sym typeface="Wingdings" charset="0"/>
              </a:rPr>
              <a:t> </a:t>
            </a:r>
            <a:r>
              <a:rPr lang="it-IT" dirty="0" err="1">
                <a:solidFill>
                  <a:srgbClr val="000090"/>
                </a:solidFill>
                <a:cs typeface="Calibri" charset="0"/>
                <a:sym typeface="Wingdings" charset="0"/>
              </a:rPr>
              <a:t>expansion</a:t>
            </a:r>
            <a:r>
              <a:rPr lang="it-IT" dirty="0">
                <a:solidFill>
                  <a:srgbClr val="000090"/>
                </a:solidFill>
                <a:cs typeface="Calibri" charset="0"/>
                <a:sym typeface="Wingdings" charset="0"/>
              </a:rPr>
              <a:t> </a:t>
            </a:r>
            <a:r>
              <a:rPr lang="it-IT" dirty="0" err="1">
                <a:solidFill>
                  <a:srgbClr val="000090"/>
                </a:solidFill>
                <a:cs typeface="Calibri" charset="0"/>
                <a:sym typeface="Wingdings" charset="0"/>
              </a:rPr>
              <a:t>coefficients</a:t>
            </a:r>
            <a:r>
              <a:rPr lang="it-IT" dirty="0">
                <a:solidFill>
                  <a:srgbClr val="000090"/>
                </a:solidFill>
                <a:cs typeface="Calibri" charset="0"/>
                <a:sym typeface="Wingdings" charset="0"/>
              </a:rPr>
              <a:t> of </a:t>
            </a:r>
            <a:r>
              <a:rPr lang="it-IT" dirty="0" err="1">
                <a:solidFill>
                  <a:srgbClr val="000090"/>
                </a:solidFill>
                <a:cs typeface="Calibri" charset="0"/>
                <a:sym typeface="Wingdings" charset="0"/>
              </a:rPr>
              <a:t>different</a:t>
            </a:r>
            <a:r>
              <a:rPr lang="it-IT" dirty="0">
                <a:solidFill>
                  <a:srgbClr val="000090"/>
                </a:solidFill>
                <a:cs typeface="Calibri" charset="0"/>
                <a:sym typeface="Wingdings" charset="0"/>
              </a:rPr>
              <a:t> </a:t>
            </a:r>
            <a:r>
              <a:rPr lang="it-IT" dirty="0" err="1">
                <a:solidFill>
                  <a:srgbClr val="000090"/>
                </a:solidFill>
                <a:cs typeface="Calibri" charset="0"/>
                <a:sym typeface="Wingdings" charset="0"/>
              </a:rPr>
              <a:t>materials</a:t>
            </a:r>
            <a:r>
              <a:rPr lang="it-IT" dirty="0">
                <a:solidFill>
                  <a:srgbClr val="000090"/>
                </a:solidFill>
                <a:cs typeface="Calibri" charset="0"/>
                <a:sym typeface="Wingdings" charset="0"/>
              </a:rPr>
              <a:t>, </a:t>
            </a:r>
            <a:r>
              <a:rPr lang="it-IT" dirty="0" err="1">
                <a:solidFill>
                  <a:srgbClr val="000090"/>
                </a:solidFill>
                <a:cs typeface="Calibri" charset="0"/>
                <a:sym typeface="Wingdings" charset="0"/>
              </a:rPr>
              <a:t>between</a:t>
            </a:r>
            <a:r>
              <a:rPr lang="it-IT" dirty="0">
                <a:solidFill>
                  <a:srgbClr val="000090"/>
                </a:solidFill>
                <a:cs typeface="Calibri" charset="0"/>
                <a:sym typeface="Wingdings" charset="0"/>
              </a:rPr>
              <a:t> 650 °C (</a:t>
            </a:r>
            <a:r>
              <a:rPr lang="it-IT" dirty="0" err="1">
                <a:solidFill>
                  <a:srgbClr val="000090"/>
                </a:solidFill>
                <a:cs typeface="Calibri" charset="0"/>
                <a:sym typeface="Wingdings" charset="0"/>
              </a:rPr>
              <a:t>reaction</a:t>
            </a:r>
            <a:r>
              <a:rPr lang="it-IT" dirty="0">
                <a:solidFill>
                  <a:srgbClr val="000090"/>
                </a:solidFill>
                <a:cs typeface="Calibri" charset="0"/>
                <a:sym typeface="Wingdings" charset="0"/>
              </a:rPr>
              <a:t> </a:t>
            </a:r>
            <a:r>
              <a:rPr lang="it-IT" dirty="0" err="1">
                <a:solidFill>
                  <a:srgbClr val="000090"/>
                </a:solidFill>
                <a:cs typeface="Calibri" charset="0"/>
                <a:sym typeface="Wingdings" charset="0"/>
              </a:rPr>
              <a:t>heat</a:t>
            </a:r>
            <a:r>
              <a:rPr lang="it-IT" dirty="0">
                <a:solidFill>
                  <a:srgbClr val="000090"/>
                </a:solidFill>
                <a:cs typeface="Calibri" charset="0"/>
                <a:sym typeface="Wingdings" charset="0"/>
              </a:rPr>
              <a:t> treatment) and 4.2K (</a:t>
            </a:r>
            <a:r>
              <a:rPr lang="it-IT" dirty="0" err="1">
                <a:solidFill>
                  <a:srgbClr val="000090"/>
                </a:solidFill>
                <a:cs typeface="Calibri" charset="0"/>
                <a:sym typeface="Wingdings" charset="0"/>
              </a:rPr>
              <a:t>operating</a:t>
            </a:r>
            <a:r>
              <a:rPr lang="it-IT" dirty="0">
                <a:solidFill>
                  <a:srgbClr val="000090"/>
                </a:solidFill>
                <a:cs typeface="Calibri" charset="0"/>
                <a:sym typeface="Wingdings" charset="0"/>
              </a:rPr>
              <a:t> </a:t>
            </a:r>
            <a:r>
              <a:rPr lang="it-IT" dirty="0" err="1">
                <a:solidFill>
                  <a:srgbClr val="000090"/>
                </a:solidFill>
                <a:cs typeface="Calibri" charset="0"/>
                <a:sym typeface="Wingdings" charset="0"/>
              </a:rPr>
              <a:t>Temp</a:t>
            </a:r>
            <a:r>
              <a:rPr lang="it-IT" dirty="0">
                <a:solidFill>
                  <a:srgbClr val="000090"/>
                </a:solidFill>
                <a:cs typeface="Calibri" charset="0"/>
                <a:sym typeface="Wingdings" charset="0"/>
              </a:rPr>
              <a:t>.):</a:t>
            </a:r>
          </a:p>
          <a:p>
            <a:pPr>
              <a:spcBef>
                <a:spcPts val="300"/>
              </a:spcBef>
              <a:spcAft>
                <a:spcPts val="300"/>
              </a:spcAft>
              <a:buClr>
                <a:srgbClr val="FFD25D"/>
              </a:buClr>
              <a:buSzPct val="120000"/>
            </a:pPr>
            <a:r>
              <a:rPr lang="it-IT" sz="2000" b="1" i="1" dirty="0">
                <a:solidFill>
                  <a:srgbClr val="800000"/>
                </a:solidFill>
                <a:latin typeface="Symbol" charset="0"/>
                <a:cs typeface="Symbol" charset="0"/>
                <a:sym typeface="Wingdings" charset="0"/>
              </a:rPr>
              <a:t>													</a:t>
            </a:r>
            <a:r>
              <a:rPr lang="it-IT" sz="2000" b="1" i="1" dirty="0" err="1">
                <a:solidFill>
                  <a:srgbClr val="800000"/>
                </a:solidFill>
                <a:latin typeface="Symbol" charset="0"/>
                <a:cs typeface="Symbol" charset="0"/>
                <a:sym typeface="Wingdings" charset="0"/>
              </a:rPr>
              <a:t>e</a:t>
            </a:r>
            <a:r>
              <a:rPr lang="it-IT" sz="2000" b="1" i="1" baseline="-25000" dirty="0" err="1">
                <a:solidFill>
                  <a:srgbClr val="800000"/>
                </a:solidFill>
                <a:cs typeface="Calibri" charset="0"/>
                <a:sym typeface="Wingdings" charset="0"/>
              </a:rPr>
              <a:t>axial</a:t>
            </a:r>
            <a:r>
              <a:rPr lang="it-IT" sz="2000" b="1" i="1" dirty="0">
                <a:solidFill>
                  <a:srgbClr val="800000"/>
                </a:solidFill>
                <a:cs typeface="Calibri" charset="0"/>
                <a:sym typeface="Wingdings" charset="0"/>
              </a:rPr>
              <a:t> </a:t>
            </a:r>
            <a:r>
              <a:rPr lang="it-IT" sz="2000" b="1" i="1" dirty="0">
                <a:solidFill>
                  <a:srgbClr val="800000"/>
                </a:solidFill>
                <a:cs typeface="Calibri" charset="0"/>
                <a:sym typeface="Symbol" charset="0"/>
              </a:rPr>
              <a:t> - 0.7% ÷ - 0.4%</a:t>
            </a:r>
            <a:endParaRPr lang="it-IT" sz="2000" i="1" dirty="0">
              <a:solidFill>
                <a:srgbClr val="800000"/>
              </a:solidFill>
              <a:cs typeface="Calibri" charset="0"/>
              <a:sym typeface="Wingdings" charset="0"/>
            </a:endParaRPr>
          </a:p>
        </p:txBody>
      </p:sp>
      <p:sp>
        <p:nvSpPr>
          <p:cNvPr id="11" name="Rettangolo 14"/>
          <p:cNvSpPr>
            <a:spLocks noChangeArrowheads="1"/>
          </p:cNvSpPr>
          <p:nvPr/>
        </p:nvSpPr>
        <p:spPr bwMode="auto">
          <a:xfrm>
            <a:off x="251520" y="2698051"/>
            <a:ext cx="8687326" cy="103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  <a:spcAft>
                <a:spcPts val="300"/>
              </a:spcAft>
              <a:buClr>
                <a:srgbClr val="FFD25D"/>
              </a:buClr>
              <a:buSzPct val="120000"/>
            </a:pPr>
            <a:r>
              <a:rPr lang="it-IT" dirty="0">
                <a:solidFill>
                  <a:srgbClr val="000090"/>
                </a:solidFill>
                <a:cs typeface="Calibri" charset="0"/>
                <a:sym typeface="Wingdings" charset="0"/>
              </a:rPr>
              <a:t>- large </a:t>
            </a:r>
            <a:r>
              <a:rPr lang="it-IT" dirty="0" err="1">
                <a:solidFill>
                  <a:srgbClr val="000090"/>
                </a:solidFill>
                <a:cs typeface="Calibri" charset="0"/>
                <a:sym typeface="Wingdings" charset="0"/>
              </a:rPr>
              <a:t>e.m</a:t>
            </a:r>
            <a:r>
              <a:rPr lang="it-IT" dirty="0">
                <a:solidFill>
                  <a:srgbClr val="000090"/>
                </a:solidFill>
                <a:cs typeface="Calibri" charset="0"/>
                <a:sym typeface="Wingdings" charset="0"/>
              </a:rPr>
              <a:t>. </a:t>
            </a:r>
            <a:r>
              <a:rPr lang="it-IT" dirty="0" err="1">
                <a:solidFill>
                  <a:srgbClr val="000090"/>
                </a:solidFill>
                <a:cs typeface="Calibri" charset="0"/>
                <a:sym typeface="Wingdings" charset="0"/>
              </a:rPr>
              <a:t>loads</a:t>
            </a:r>
            <a:r>
              <a:rPr lang="it-IT" dirty="0">
                <a:solidFill>
                  <a:srgbClr val="000090"/>
                </a:solidFill>
                <a:cs typeface="Calibri" charset="0"/>
                <a:sym typeface="Wingdings" charset="0"/>
              </a:rPr>
              <a:t> </a:t>
            </a:r>
            <a:r>
              <a:rPr lang="it-IT" dirty="0" err="1">
                <a:solidFill>
                  <a:srgbClr val="000090"/>
                </a:solidFill>
                <a:cs typeface="Calibri" charset="0"/>
                <a:sym typeface="Wingdings" charset="0"/>
              </a:rPr>
              <a:t>together</a:t>
            </a:r>
            <a:r>
              <a:rPr lang="it-IT" dirty="0">
                <a:solidFill>
                  <a:srgbClr val="000090"/>
                </a:solidFill>
                <a:cs typeface="Calibri" charset="0"/>
                <a:sym typeface="Wingdings" charset="0"/>
              </a:rPr>
              <a:t> with </a:t>
            </a:r>
            <a:r>
              <a:rPr lang="it-IT" dirty="0" err="1">
                <a:solidFill>
                  <a:srgbClr val="000090"/>
                </a:solidFill>
                <a:cs typeface="Calibri" charset="0"/>
                <a:sym typeface="Wingdings" charset="0"/>
              </a:rPr>
              <a:t>cable</a:t>
            </a:r>
            <a:r>
              <a:rPr lang="it-IT" dirty="0">
                <a:solidFill>
                  <a:srgbClr val="000090"/>
                </a:solidFill>
                <a:cs typeface="Calibri" charset="0"/>
                <a:sym typeface="Wingdings" charset="0"/>
              </a:rPr>
              <a:t> </a:t>
            </a:r>
            <a:r>
              <a:rPr lang="it-IT" dirty="0" err="1">
                <a:solidFill>
                  <a:srgbClr val="000090"/>
                </a:solidFill>
                <a:cs typeface="Calibri" charset="0"/>
                <a:sym typeface="Wingdings" charset="0"/>
              </a:rPr>
              <a:t>structure</a:t>
            </a:r>
            <a:r>
              <a:rPr lang="it-IT" dirty="0">
                <a:solidFill>
                  <a:srgbClr val="000090"/>
                </a:solidFill>
                <a:cs typeface="Calibri" charset="0"/>
                <a:sym typeface="Wingdings" charset="0"/>
              </a:rPr>
              <a:t> and </a:t>
            </a:r>
            <a:r>
              <a:rPr lang="it-IT" dirty="0" err="1">
                <a:solidFill>
                  <a:srgbClr val="000090"/>
                </a:solidFill>
                <a:cs typeface="Calibri" charset="0"/>
                <a:sym typeface="Wingdings" charset="0"/>
              </a:rPr>
              <a:t>intrinsic</a:t>
            </a:r>
            <a:r>
              <a:rPr lang="it-IT" dirty="0">
                <a:solidFill>
                  <a:srgbClr val="000090"/>
                </a:solidFill>
                <a:cs typeface="Calibri" charset="0"/>
                <a:sym typeface="Wingdings" charset="0"/>
              </a:rPr>
              <a:t> </a:t>
            </a:r>
            <a:r>
              <a:rPr lang="it-IT" dirty="0" err="1">
                <a:solidFill>
                  <a:srgbClr val="000090"/>
                </a:solidFill>
                <a:cs typeface="Calibri" charset="0"/>
                <a:sym typeface="Wingdings" charset="0"/>
              </a:rPr>
              <a:t>presence</a:t>
            </a:r>
            <a:r>
              <a:rPr lang="it-IT" dirty="0">
                <a:solidFill>
                  <a:srgbClr val="000090"/>
                </a:solidFill>
                <a:cs typeface="Calibri" charset="0"/>
                <a:sym typeface="Wingdings" charset="0"/>
              </a:rPr>
              <a:t> of </a:t>
            </a:r>
            <a:r>
              <a:rPr lang="it-IT" dirty="0" err="1">
                <a:solidFill>
                  <a:srgbClr val="000090"/>
                </a:solidFill>
                <a:cs typeface="Calibri" charset="0"/>
                <a:sym typeface="Wingdings" charset="0"/>
              </a:rPr>
              <a:t>voids</a:t>
            </a:r>
            <a:r>
              <a:rPr lang="it-IT" dirty="0">
                <a:solidFill>
                  <a:srgbClr val="000090"/>
                </a:solidFill>
                <a:cs typeface="Calibri" charset="0"/>
                <a:sym typeface="Wingdings" charset="0"/>
              </a:rPr>
              <a:t> cause bending </a:t>
            </a:r>
            <a:r>
              <a:rPr lang="it-IT" dirty="0" err="1">
                <a:solidFill>
                  <a:srgbClr val="000090"/>
                </a:solidFill>
                <a:cs typeface="Calibri" charset="0"/>
                <a:sym typeface="Wingdings" charset="0"/>
              </a:rPr>
              <a:t>at</a:t>
            </a:r>
            <a:r>
              <a:rPr lang="it-IT" dirty="0">
                <a:solidFill>
                  <a:srgbClr val="000090"/>
                </a:solidFill>
                <a:cs typeface="Calibri" charset="0"/>
                <a:sym typeface="Wingdings" charset="0"/>
              </a:rPr>
              <a:t> the </a:t>
            </a:r>
            <a:r>
              <a:rPr lang="it-IT" dirty="0" err="1">
                <a:solidFill>
                  <a:srgbClr val="000090"/>
                </a:solidFill>
                <a:cs typeface="Calibri" charset="0"/>
                <a:sym typeface="Wingdings" charset="0"/>
              </a:rPr>
              <a:t>strand</a:t>
            </a:r>
            <a:r>
              <a:rPr lang="it-IT" dirty="0">
                <a:solidFill>
                  <a:srgbClr val="000090"/>
                </a:solidFill>
                <a:cs typeface="Calibri" charset="0"/>
                <a:sym typeface="Wingdings" charset="0"/>
              </a:rPr>
              <a:t> </a:t>
            </a:r>
            <a:r>
              <a:rPr lang="it-IT" dirty="0" err="1">
                <a:solidFill>
                  <a:srgbClr val="000090"/>
                </a:solidFill>
                <a:cs typeface="Calibri" charset="0"/>
                <a:sym typeface="Wingdings" charset="0"/>
              </a:rPr>
              <a:t>level</a:t>
            </a:r>
            <a:r>
              <a:rPr lang="it-IT" dirty="0">
                <a:solidFill>
                  <a:srgbClr val="000090"/>
                </a:solidFill>
                <a:cs typeface="Calibri" charset="0"/>
                <a:sym typeface="Wingdings" charset="0"/>
              </a:rPr>
              <a:t> (</a:t>
            </a:r>
            <a:r>
              <a:rPr lang="it-IT" dirty="0">
                <a:cs typeface="Calibri" charset="0"/>
                <a:sym typeface="Wingdings" charset="0"/>
              </a:rPr>
              <a:t>+ </a:t>
            </a:r>
            <a:r>
              <a:rPr lang="it-IT" dirty="0" err="1">
                <a:cs typeface="Calibri" charset="0"/>
                <a:sym typeface="Wingdings" charset="0"/>
              </a:rPr>
              <a:t>contact</a:t>
            </a:r>
            <a:r>
              <a:rPr lang="it-IT" dirty="0">
                <a:cs typeface="Calibri" charset="0"/>
                <a:sym typeface="Wingdings" charset="0"/>
              </a:rPr>
              <a:t> stress, etc.</a:t>
            </a:r>
            <a:r>
              <a:rPr lang="it-IT" dirty="0">
                <a:solidFill>
                  <a:srgbClr val="000090"/>
                </a:solidFill>
                <a:cs typeface="Calibri" charset="0"/>
                <a:sym typeface="Wingdings" charset="0"/>
              </a:rPr>
              <a:t>)</a:t>
            </a:r>
            <a:r>
              <a:rPr lang="it-IT" b="1" i="1" dirty="0">
                <a:solidFill>
                  <a:srgbClr val="800000"/>
                </a:solidFill>
                <a:cs typeface="Calibri" charset="0"/>
                <a:sym typeface="Wingdings" charset="0"/>
              </a:rPr>
              <a:t>						</a:t>
            </a:r>
          </a:p>
          <a:p>
            <a:pPr>
              <a:spcBef>
                <a:spcPts val="300"/>
              </a:spcBef>
              <a:spcAft>
                <a:spcPts val="300"/>
              </a:spcAft>
              <a:buClr>
                <a:srgbClr val="FFD25D"/>
              </a:buClr>
              <a:buSzPct val="120000"/>
            </a:pPr>
            <a:r>
              <a:rPr lang="it-IT" sz="2000" b="1" i="1" dirty="0">
                <a:solidFill>
                  <a:srgbClr val="800000"/>
                </a:solidFill>
                <a:latin typeface="Symbol" charset="0"/>
                <a:cs typeface="Symbol" charset="0"/>
                <a:sym typeface="Wingdings" charset="0"/>
              </a:rPr>
              <a:t>													</a:t>
            </a:r>
            <a:r>
              <a:rPr lang="it-IT" sz="2000" b="1" i="1" dirty="0" err="1">
                <a:solidFill>
                  <a:srgbClr val="800000"/>
                </a:solidFill>
                <a:latin typeface="Symbol" charset="0"/>
                <a:cs typeface="Symbol" charset="0"/>
                <a:sym typeface="Wingdings" charset="0"/>
              </a:rPr>
              <a:t>e</a:t>
            </a:r>
            <a:r>
              <a:rPr lang="it-IT" sz="2000" b="1" i="1" baseline="-25000" dirty="0" err="1">
                <a:solidFill>
                  <a:srgbClr val="800000"/>
                </a:solidFill>
                <a:cs typeface="Calibri" charset="0"/>
                <a:sym typeface="Wingdings" charset="0"/>
              </a:rPr>
              <a:t>bending</a:t>
            </a:r>
            <a:r>
              <a:rPr lang="it-IT" sz="2000" b="1" i="1" dirty="0">
                <a:solidFill>
                  <a:srgbClr val="800000"/>
                </a:solidFill>
                <a:cs typeface="Calibri" charset="0"/>
                <a:sym typeface="Wingdings" charset="0"/>
              </a:rPr>
              <a:t> </a:t>
            </a:r>
            <a:r>
              <a:rPr lang="it-IT" sz="2000" b="1" i="1" dirty="0">
                <a:solidFill>
                  <a:srgbClr val="800000"/>
                </a:solidFill>
                <a:cs typeface="Calibri" charset="0"/>
                <a:sym typeface="Symbol" charset="0"/>
              </a:rPr>
              <a:t> 0.2% ÷ 0.3%</a:t>
            </a:r>
            <a:endParaRPr lang="it-IT" sz="2000" i="1" dirty="0">
              <a:solidFill>
                <a:srgbClr val="800000"/>
              </a:solidFill>
              <a:cs typeface="Calibri" charset="0"/>
              <a:sym typeface="Wingdings" charset="0"/>
            </a:endParaRPr>
          </a:p>
        </p:txBody>
      </p:sp>
      <p:sp>
        <p:nvSpPr>
          <p:cNvPr id="16" name="Rettangolo 14"/>
          <p:cNvSpPr>
            <a:spLocks noChangeArrowheads="1"/>
          </p:cNvSpPr>
          <p:nvPr/>
        </p:nvSpPr>
        <p:spPr bwMode="auto">
          <a:xfrm>
            <a:off x="413414" y="4851317"/>
            <a:ext cx="823134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Clr>
                <a:srgbClr val="800000"/>
              </a:buClr>
              <a:buSzPct val="120000"/>
            </a:pPr>
            <a:r>
              <a:rPr lang="it-IT" sz="2400" dirty="0">
                <a:solidFill>
                  <a:srgbClr val="000000"/>
                </a:solidFill>
                <a:latin typeface="Arial"/>
                <a:cs typeface="Arial"/>
                <a:sym typeface="Wingdings" charset="0"/>
              </a:rPr>
              <a:t>(</a:t>
            </a:r>
            <a:r>
              <a:rPr lang="it-IT" sz="2000" i="1" dirty="0" err="1">
                <a:solidFill>
                  <a:srgbClr val="0000FF"/>
                </a:solidFill>
                <a:latin typeface="Arial"/>
                <a:cs typeface="Arial"/>
                <a:sym typeface="Wingdings" charset="0"/>
              </a:rPr>
              <a:t>Reversible</a:t>
            </a:r>
            <a:r>
              <a:rPr lang="it-IT" sz="2000" i="1" dirty="0">
                <a:solidFill>
                  <a:srgbClr val="0000FF"/>
                </a:solidFill>
                <a:latin typeface="Arial"/>
                <a:cs typeface="Arial"/>
                <a:sym typeface="Wingdings" charset="0"/>
              </a:rPr>
              <a:t> or </a:t>
            </a:r>
            <a:r>
              <a:rPr lang="it-IT" sz="2000" i="1" dirty="0" err="1">
                <a:solidFill>
                  <a:srgbClr val="0000FF"/>
                </a:solidFill>
                <a:latin typeface="Arial"/>
                <a:cs typeface="Arial"/>
                <a:sym typeface="Wingdings" charset="0"/>
              </a:rPr>
              <a:t>irreversible</a:t>
            </a:r>
            <a:r>
              <a:rPr lang="it-IT" sz="2000" dirty="0">
                <a:solidFill>
                  <a:srgbClr val="000000"/>
                </a:solidFill>
                <a:latin typeface="Arial"/>
                <a:cs typeface="Arial"/>
                <a:sym typeface="Wingdings" charset="0"/>
              </a:rPr>
              <a:t>) </a:t>
            </a:r>
            <a:r>
              <a:rPr lang="it-IT" sz="2000" dirty="0" err="1">
                <a:solidFill>
                  <a:srgbClr val="000000"/>
                </a:solidFill>
                <a:latin typeface="Arial"/>
                <a:cs typeface="Arial"/>
                <a:sym typeface="Wingdings" charset="0"/>
              </a:rPr>
              <a:t>degradation</a:t>
            </a:r>
            <a:r>
              <a:rPr lang="it-IT" sz="2000" dirty="0">
                <a:solidFill>
                  <a:srgbClr val="000000"/>
                </a:solidFill>
                <a:latin typeface="Arial"/>
                <a:cs typeface="Arial"/>
                <a:sym typeface="Wingdings" charset="0"/>
              </a:rPr>
              <a:t> </a:t>
            </a:r>
            <a:r>
              <a:rPr lang="it-IT" sz="2000" dirty="0" err="1">
                <a:solidFill>
                  <a:srgbClr val="000000"/>
                </a:solidFill>
                <a:latin typeface="Arial"/>
                <a:cs typeface="Arial"/>
                <a:sym typeface="Wingdings" charset="0"/>
              </a:rPr>
              <a:t>is</a:t>
            </a:r>
            <a:r>
              <a:rPr lang="it-IT" sz="2000" dirty="0">
                <a:solidFill>
                  <a:srgbClr val="000000"/>
                </a:solidFill>
                <a:latin typeface="Arial"/>
                <a:cs typeface="Arial"/>
                <a:sym typeface="Wingdings" charset="0"/>
              </a:rPr>
              <a:t> </a:t>
            </a:r>
            <a:r>
              <a:rPr lang="it-IT" sz="2000" dirty="0" err="1">
                <a:solidFill>
                  <a:srgbClr val="000000"/>
                </a:solidFill>
                <a:latin typeface="Arial"/>
                <a:cs typeface="Arial"/>
                <a:sym typeface="Wingdings" charset="0"/>
              </a:rPr>
              <a:t>intrinsic</a:t>
            </a:r>
            <a:r>
              <a:rPr lang="it-IT" sz="2000" dirty="0">
                <a:solidFill>
                  <a:srgbClr val="000000"/>
                </a:solidFill>
                <a:latin typeface="Arial"/>
                <a:cs typeface="Arial"/>
                <a:sym typeface="Wingdings" charset="0"/>
              </a:rPr>
              <a:t> in the nature of CICC</a:t>
            </a:r>
          </a:p>
        </p:txBody>
      </p:sp>
      <p:sp>
        <p:nvSpPr>
          <p:cNvPr id="5" name="Down Arrow 4"/>
          <p:cNvSpPr/>
          <p:nvPr/>
        </p:nvSpPr>
        <p:spPr>
          <a:xfrm>
            <a:off x="4386384" y="3698325"/>
            <a:ext cx="312616" cy="902983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99624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3414" y="288414"/>
            <a:ext cx="8229600" cy="430887"/>
          </a:xfrm>
        </p:spPr>
        <p:txBody>
          <a:bodyPr/>
          <a:lstStyle/>
          <a:p>
            <a:pPr eaLnBrk="0" hangingPunct="0"/>
            <a:r>
              <a:rPr lang="en-US" sz="2800" dirty="0"/>
              <a:t>Degradation issue in Nb</a:t>
            </a:r>
            <a:r>
              <a:rPr lang="en-US" sz="2800" baseline="-25000" dirty="0"/>
              <a:t>3</a:t>
            </a:r>
            <a:r>
              <a:rPr lang="en-US" sz="2800" dirty="0"/>
              <a:t>Sn CICC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6553200" y="6222140"/>
            <a:ext cx="2133600" cy="365125"/>
          </a:xfrm>
        </p:spPr>
        <p:txBody>
          <a:bodyPr/>
          <a:lstStyle/>
          <a:p>
            <a:fld id="{02C7C199-0D0D-7840-A88D-785280B31CF7}" type="slidenum">
              <a:rPr lang="it-IT" smtClean="0"/>
              <a:t>58</a:t>
            </a:fld>
            <a:endParaRPr lang="it-IT" dirty="0"/>
          </a:p>
        </p:txBody>
      </p:sp>
      <p:sp>
        <p:nvSpPr>
          <p:cNvPr id="6" name="Rettangolo 14"/>
          <p:cNvSpPr>
            <a:spLocks noChangeArrowheads="1"/>
          </p:cNvSpPr>
          <p:nvPr/>
        </p:nvSpPr>
        <p:spPr bwMode="auto">
          <a:xfrm>
            <a:off x="962393" y="2244027"/>
            <a:ext cx="7370760" cy="232371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rgbClr val="00009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  <a:spcAft>
                <a:spcPts val="300"/>
              </a:spcAft>
              <a:buClr>
                <a:srgbClr val="FFD25D"/>
              </a:buClr>
              <a:buSzPct val="120000"/>
              <a:defRPr/>
            </a:pPr>
            <a:r>
              <a:rPr lang="it-IT" sz="2000" dirty="0">
                <a:solidFill>
                  <a:srgbClr val="000090"/>
                </a:solidFill>
                <a:latin typeface="Arial"/>
                <a:cs typeface="Arial"/>
                <a:sym typeface="Wingdings" charset="0"/>
              </a:rPr>
              <a:t> </a:t>
            </a:r>
            <a:r>
              <a:rPr lang="it-IT" sz="2000" i="1" dirty="0" err="1">
                <a:solidFill>
                  <a:srgbClr val="800000"/>
                </a:solidFill>
                <a:latin typeface="Arial"/>
                <a:cs typeface="Arial"/>
                <a:sym typeface="Wingdings" charset="0"/>
              </a:rPr>
              <a:t>improve</a:t>
            </a:r>
            <a:r>
              <a:rPr lang="it-IT" sz="2000" i="1" dirty="0">
                <a:solidFill>
                  <a:srgbClr val="800000"/>
                </a:solidFill>
                <a:latin typeface="Arial"/>
                <a:cs typeface="Arial"/>
                <a:sym typeface="Wingdings" charset="0"/>
              </a:rPr>
              <a:t> </a:t>
            </a:r>
            <a:r>
              <a:rPr lang="it-IT" sz="2000" i="1" dirty="0" err="1">
                <a:solidFill>
                  <a:srgbClr val="800000"/>
                </a:solidFill>
                <a:latin typeface="Arial"/>
                <a:cs typeface="Arial"/>
                <a:sym typeface="Wingdings" charset="0"/>
              </a:rPr>
              <a:t>strand</a:t>
            </a:r>
            <a:r>
              <a:rPr lang="it-IT" sz="2000" i="1" dirty="0">
                <a:solidFill>
                  <a:srgbClr val="800000"/>
                </a:solidFill>
                <a:latin typeface="Arial"/>
                <a:cs typeface="Arial"/>
                <a:sym typeface="Wingdings" charset="0"/>
              </a:rPr>
              <a:t> </a:t>
            </a:r>
            <a:r>
              <a:rPr lang="it-IT" sz="2000" i="1" dirty="0" err="1">
                <a:solidFill>
                  <a:srgbClr val="800000"/>
                </a:solidFill>
                <a:latin typeface="Arial"/>
                <a:cs typeface="Arial"/>
                <a:sym typeface="Wingdings" charset="0"/>
              </a:rPr>
              <a:t>support</a:t>
            </a:r>
            <a:r>
              <a:rPr lang="it-IT" sz="2000" i="1" dirty="0">
                <a:solidFill>
                  <a:srgbClr val="0000FF"/>
                </a:solidFill>
                <a:latin typeface="Arial"/>
                <a:cs typeface="Arial"/>
                <a:sym typeface="Wingdings" charset="0"/>
              </a:rPr>
              <a:t>,</a:t>
            </a:r>
            <a:r>
              <a:rPr lang="it-IT" sz="2000" i="1" dirty="0">
                <a:solidFill>
                  <a:srgbClr val="800000"/>
                </a:solidFill>
                <a:latin typeface="Arial"/>
                <a:cs typeface="Arial"/>
                <a:sym typeface="Wingdings" charset="0"/>
              </a:rPr>
              <a:t> </a:t>
            </a:r>
            <a:r>
              <a:rPr lang="it-IT" sz="2000" dirty="0">
                <a:solidFill>
                  <a:srgbClr val="000090"/>
                </a:solidFill>
                <a:latin typeface="Arial"/>
                <a:cs typeface="Arial"/>
                <a:sym typeface="Wingdings" charset="0"/>
              </a:rPr>
              <a:t>by:</a:t>
            </a:r>
          </a:p>
          <a:p>
            <a:pPr>
              <a:spcBef>
                <a:spcPts val="300"/>
              </a:spcBef>
              <a:spcAft>
                <a:spcPts val="300"/>
              </a:spcAft>
              <a:buClr>
                <a:srgbClr val="FFD25D"/>
              </a:buClr>
              <a:buSzPct val="120000"/>
              <a:defRPr/>
            </a:pPr>
            <a:r>
              <a:rPr lang="it-IT" sz="2000" dirty="0">
                <a:solidFill>
                  <a:srgbClr val="000090"/>
                </a:solidFill>
                <a:latin typeface="Arial"/>
                <a:cs typeface="Arial"/>
                <a:sym typeface="Wingdings" charset="0"/>
              </a:rPr>
              <a:t>		- </a:t>
            </a:r>
            <a:r>
              <a:rPr lang="it-IT" sz="2000" dirty="0" err="1">
                <a:solidFill>
                  <a:srgbClr val="000090"/>
                </a:solidFill>
                <a:latin typeface="Arial"/>
                <a:cs typeface="Arial"/>
                <a:sym typeface="Wingdings" charset="0"/>
              </a:rPr>
              <a:t>reducing</a:t>
            </a:r>
            <a:r>
              <a:rPr lang="it-IT" sz="2000" dirty="0">
                <a:solidFill>
                  <a:srgbClr val="000090"/>
                </a:solidFill>
                <a:latin typeface="Arial"/>
                <a:cs typeface="Arial"/>
                <a:sym typeface="Wingdings" charset="0"/>
              </a:rPr>
              <a:t> the </a:t>
            </a:r>
            <a:r>
              <a:rPr lang="it-IT" sz="2000" dirty="0" err="1">
                <a:solidFill>
                  <a:srgbClr val="000090"/>
                </a:solidFill>
                <a:latin typeface="Arial"/>
                <a:cs typeface="Arial"/>
                <a:sym typeface="Wingdings" charset="0"/>
              </a:rPr>
              <a:t>void</a:t>
            </a:r>
            <a:r>
              <a:rPr lang="it-IT" sz="2000" dirty="0">
                <a:solidFill>
                  <a:srgbClr val="000090"/>
                </a:solidFill>
                <a:latin typeface="Arial"/>
                <a:cs typeface="Arial"/>
                <a:sym typeface="Wingdings" charset="0"/>
              </a:rPr>
              <a:t> </a:t>
            </a:r>
            <a:r>
              <a:rPr lang="it-IT" sz="2000" dirty="0" err="1">
                <a:solidFill>
                  <a:srgbClr val="000090"/>
                </a:solidFill>
                <a:latin typeface="Arial"/>
                <a:cs typeface="Arial"/>
                <a:sym typeface="Wingdings" charset="0"/>
              </a:rPr>
              <a:t>fraction</a:t>
            </a:r>
            <a:r>
              <a:rPr lang="it-IT" sz="2000" dirty="0">
                <a:solidFill>
                  <a:srgbClr val="000090"/>
                </a:solidFill>
                <a:latin typeface="Arial"/>
                <a:cs typeface="Arial"/>
                <a:sym typeface="Wingdings" charset="0"/>
              </a:rPr>
              <a:t>;</a:t>
            </a:r>
          </a:p>
          <a:p>
            <a:pPr>
              <a:spcBef>
                <a:spcPts val="300"/>
              </a:spcBef>
              <a:spcAft>
                <a:spcPts val="300"/>
              </a:spcAft>
              <a:buClr>
                <a:srgbClr val="FFD25D"/>
              </a:buClr>
              <a:buSzPct val="120000"/>
              <a:defRPr/>
            </a:pPr>
            <a:r>
              <a:rPr lang="it-IT" sz="2000" dirty="0">
                <a:solidFill>
                  <a:srgbClr val="000090"/>
                </a:solidFill>
                <a:latin typeface="Arial"/>
                <a:cs typeface="Arial"/>
                <a:sym typeface="Wingdings" charset="0"/>
              </a:rPr>
              <a:t>		- </a:t>
            </a:r>
            <a:r>
              <a:rPr lang="it-IT" sz="2000" dirty="0" err="1">
                <a:solidFill>
                  <a:srgbClr val="000090"/>
                </a:solidFill>
                <a:latin typeface="Arial"/>
                <a:cs typeface="Arial"/>
                <a:sym typeface="Wingdings" charset="0"/>
              </a:rPr>
              <a:t>optimizing</a:t>
            </a:r>
            <a:r>
              <a:rPr lang="it-IT" sz="2000" dirty="0">
                <a:solidFill>
                  <a:srgbClr val="000090"/>
                </a:solidFill>
                <a:latin typeface="Arial"/>
                <a:cs typeface="Arial"/>
                <a:sym typeface="Wingdings" charset="0"/>
              </a:rPr>
              <a:t> </a:t>
            </a:r>
            <a:r>
              <a:rPr lang="it-IT" sz="2000" dirty="0" err="1">
                <a:solidFill>
                  <a:srgbClr val="000090"/>
                </a:solidFill>
                <a:latin typeface="Arial"/>
                <a:cs typeface="Arial"/>
                <a:sym typeface="Wingdings" charset="0"/>
              </a:rPr>
              <a:t>cable</a:t>
            </a:r>
            <a:r>
              <a:rPr lang="it-IT" sz="2000" dirty="0">
                <a:solidFill>
                  <a:srgbClr val="000090"/>
                </a:solidFill>
                <a:latin typeface="Arial"/>
                <a:cs typeface="Arial"/>
                <a:sym typeface="Wingdings" charset="0"/>
              </a:rPr>
              <a:t> twist </a:t>
            </a:r>
            <a:r>
              <a:rPr lang="it-IT" sz="2000" dirty="0" err="1">
                <a:solidFill>
                  <a:srgbClr val="000090"/>
                </a:solidFill>
                <a:latin typeface="Arial"/>
                <a:cs typeface="Arial"/>
                <a:sym typeface="Wingdings" charset="0"/>
              </a:rPr>
              <a:t>pitches</a:t>
            </a:r>
            <a:r>
              <a:rPr lang="it-IT" sz="2000" dirty="0">
                <a:solidFill>
                  <a:srgbClr val="000090"/>
                </a:solidFill>
                <a:latin typeface="Arial"/>
                <a:cs typeface="Arial"/>
                <a:sym typeface="Wingdings" charset="0"/>
              </a:rPr>
              <a:t>;</a:t>
            </a:r>
          </a:p>
          <a:p>
            <a:pPr>
              <a:spcBef>
                <a:spcPts val="300"/>
              </a:spcBef>
              <a:spcAft>
                <a:spcPts val="300"/>
              </a:spcAft>
              <a:buClr>
                <a:srgbClr val="FFD25D"/>
              </a:buClr>
              <a:buSzPct val="120000"/>
              <a:defRPr/>
            </a:pPr>
            <a:r>
              <a:rPr lang="it-IT" sz="2000" dirty="0">
                <a:solidFill>
                  <a:srgbClr val="000090"/>
                </a:solidFill>
                <a:latin typeface="Arial"/>
                <a:cs typeface="Arial"/>
                <a:sym typeface="Wingdings" charset="0"/>
              </a:rPr>
              <a:t>		- </a:t>
            </a:r>
            <a:r>
              <a:rPr lang="it-IT" sz="2000" dirty="0" err="1">
                <a:solidFill>
                  <a:srgbClr val="000090"/>
                </a:solidFill>
                <a:latin typeface="Arial"/>
                <a:cs typeface="Arial"/>
                <a:sym typeface="Wingdings" charset="0"/>
              </a:rPr>
              <a:t>changing</a:t>
            </a:r>
            <a:r>
              <a:rPr lang="it-IT" sz="2000" dirty="0">
                <a:solidFill>
                  <a:srgbClr val="000090"/>
                </a:solidFill>
                <a:latin typeface="Arial"/>
                <a:cs typeface="Arial"/>
                <a:sym typeface="Wingdings" charset="0"/>
              </a:rPr>
              <a:t> </a:t>
            </a:r>
            <a:r>
              <a:rPr lang="it-IT" sz="2000" dirty="0" err="1">
                <a:solidFill>
                  <a:srgbClr val="000090"/>
                </a:solidFill>
                <a:latin typeface="Arial"/>
                <a:cs typeface="Arial"/>
                <a:sym typeface="Wingdings" charset="0"/>
              </a:rPr>
              <a:t>conductor</a:t>
            </a:r>
            <a:r>
              <a:rPr lang="it-IT" sz="2000" dirty="0">
                <a:solidFill>
                  <a:srgbClr val="000090"/>
                </a:solidFill>
                <a:latin typeface="Arial"/>
                <a:cs typeface="Arial"/>
                <a:sym typeface="Wingdings" charset="0"/>
              </a:rPr>
              <a:t> </a:t>
            </a:r>
            <a:r>
              <a:rPr lang="it-IT" sz="2000" dirty="0" err="1">
                <a:solidFill>
                  <a:srgbClr val="000090"/>
                </a:solidFill>
                <a:latin typeface="Arial"/>
                <a:cs typeface="Arial"/>
                <a:sym typeface="Wingdings" charset="0"/>
              </a:rPr>
              <a:t>aspect</a:t>
            </a:r>
            <a:r>
              <a:rPr lang="it-IT" sz="2000" dirty="0">
                <a:solidFill>
                  <a:srgbClr val="000090"/>
                </a:solidFill>
                <a:latin typeface="Arial"/>
                <a:cs typeface="Arial"/>
                <a:sym typeface="Wingdings" charset="0"/>
              </a:rPr>
              <a:t> ratio.</a:t>
            </a:r>
          </a:p>
          <a:p>
            <a:pPr>
              <a:spcBef>
                <a:spcPts val="300"/>
              </a:spcBef>
              <a:spcAft>
                <a:spcPts val="300"/>
              </a:spcAft>
              <a:buClr>
                <a:srgbClr val="FFD25D"/>
              </a:buClr>
              <a:buSzPct val="120000"/>
              <a:defRPr/>
            </a:pPr>
            <a:endParaRPr lang="it-IT" sz="2000" b="1" dirty="0">
              <a:solidFill>
                <a:srgbClr val="000090"/>
              </a:solidFill>
              <a:latin typeface="Arial"/>
              <a:cs typeface="Arial"/>
              <a:sym typeface="Wingdings" charset="0"/>
            </a:endParaRPr>
          </a:p>
          <a:p>
            <a:pPr>
              <a:spcBef>
                <a:spcPts val="300"/>
              </a:spcBef>
              <a:spcAft>
                <a:spcPts val="300"/>
              </a:spcAft>
              <a:buClr>
                <a:srgbClr val="FFD25D"/>
              </a:buClr>
              <a:buSzPct val="120000"/>
              <a:defRPr/>
            </a:pPr>
            <a:r>
              <a:rPr lang="it-IT" sz="2000" b="1" i="1" dirty="0">
                <a:solidFill>
                  <a:srgbClr val="000090"/>
                </a:solidFill>
                <a:latin typeface="Arial"/>
                <a:cs typeface="Arial"/>
                <a:sym typeface="Wingdings" charset="0"/>
              </a:rPr>
              <a:t>	(BUT </a:t>
            </a:r>
            <a:r>
              <a:rPr lang="it-IT" sz="2000" i="1" dirty="0" err="1">
                <a:solidFill>
                  <a:srgbClr val="000090"/>
                </a:solidFill>
                <a:latin typeface="Arial"/>
                <a:cs typeface="Arial"/>
                <a:sym typeface="Wingdings" charset="0"/>
              </a:rPr>
              <a:t>trade</a:t>
            </a:r>
            <a:r>
              <a:rPr lang="it-IT" sz="2000" i="1" dirty="0">
                <a:solidFill>
                  <a:srgbClr val="000090"/>
                </a:solidFill>
                <a:latin typeface="Arial"/>
                <a:cs typeface="Arial"/>
                <a:sym typeface="Wingdings" charset="0"/>
              </a:rPr>
              <a:t>-off with AC </a:t>
            </a:r>
            <a:r>
              <a:rPr lang="it-IT" sz="2000" i="1" dirty="0" err="1">
                <a:solidFill>
                  <a:srgbClr val="000090"/>
                </a:solidFill>
                <a:latin typeface="Arial"/>
                <a:cs typeface="Arial"/>
                <a:sym typeface="Wingdings" charset="0"/>
              </a:rPr>
              <a:t>losses</a:t>
            </a:r>
            <a:r>
              <a:rPr lang="it-IT" sz="2000" i="1" dirty="0">
                <a:solidFill>
                  <a:srgbClr val="000090"/>
                </a:solidFill>
                <a:latin typeface="Arial"/>
                <a:cs typeface="Arial"/>
                <a:sym typeface="Wingdings" charset="0"/>
              </a:rPr>
              <a:t> and </a:t>
            </a:r>
            <a:r>
              <a:rPr lang="it-IT" sz="2000" i="1" dirty="0" err="1">
                <a:solidFill>
                  <a:srgbClr val="000090"/>
                </a:solidFill>
                <a:latin typeface="Arial"/>
                <a:cs typeface="Arial"/>
                <a:sym typeface="Wingdings" charset="0"/>
              </a:rPr>
              <a:t>cooling</a:t>
            </a:r>
            <a:r>
              <a:rPr lang="it-IT" sz="2000" i="1" dirty="0">
                <a:solidFill>
                  <a:srgbClr val="000090"/>
                </a:solidFill>
                <a:latin typeface="Arial"/>
                <a:cs typeface="Arial"/>
                <a:sym typeface="Wingdings" charset="0"/>
              </a:rPr>
              <a:t> </a:t>
            </a:r>
            <a:r>
              <a:rPr lang="it-IT" sz="2000" i="1" dirty="0" err="1">
                <a:solidFill>
                  <a:srgbClr val="000090"/>
                </a:solidFill>
                <a:latin typeface="Arial"/>
                <a:cs typeface="Arial"/>
                <a:sym typeface="Wingdings" charset="0"/>
              </a:rPr>
              <a:t>requirements</a:t>
            </a:r>
            <a:r>
              <a:rPr lang="it-IT" sz="2000" b="1" i="1" dirty="0">
                <a:solidFill>
                  <a:srgbClr val="000090"/>
                </a:solidFill>
                <a:latin typeface="Arial"/>
                <a:cs typeface="Arial"/>
                <a:sym typeface="Wingdings" charset="0"/>
              </a:rPr>
              <a:t>)</a:t>
            </a:r>
          </a:p>
        </p:txBody>
      </p:sp>
      <p:sp>
        <p:nvSpPr>
          <p:cNvPr id="7" name="Rettangolo 14"/>
          <p:cNvSpPr>
            <a:spLocks noChangeArrowheads="1"/>
          </p:cNvSpPr>
          <p:nvPr/>
        </p:nvSpPr>
        <p:spPr bwMode="auto">
          <a:xfrm>
            <a:off x="893119" y="1187450"/>
            <a:ext cx="7440034" cy="969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Clr>
                <a:srgbClr val="800000"/>
              </a:buClr>
              <a:buSzPct val="120000"/>
            </a:pPr>
            <a:r>
              <a:rPr lang="it-IT" sz="2000" dirty="0">
                <a:solidFill>
                  <a:srgbClr val="000000"/>
                </a:solidFill>
                <a:latin typeface="Arial"/>
                <a:cs typeface="Arial"/>
                <a:sym typeface="Wingdings" charset="0"/>
              </a:rPr>
              <a:t>To mitigate the </a:t>
            </a:r>
            <a:r>
              <a:rPr lang="it-IT" sz="2000" dirty="0" err="1">
                <a:solidFill>
                  <a:srgbClr val="000000"/>
                </a:solidFill>
                <a:latin typeface="Arial"/>
                <a:cs typeface="Arial"/>
                <a:sym typeface="Wingdings" charset="0"/>
              </a:rPr>
              <a:t>phenomenon</a:t>
            </a:r>
            <a:r>
              <a:rPr lang="it-IT" sz="2000" dirty="0">
                <a:solidFill>
                  <a:srgbClr val="000000"/>
                </a:solidFill>
                <a:latin typeface="Arial"/>
                <a:cs typeface="Arial"/>
                <a:sym typeface="Wingdings" charset="0"/>
              </a:rPr>
              <a:t> down to </a:t>
            </a:r>
            <a:r>
              <a:rPr lang="it-IT" sz="2000" dirty="0" err="1">
                <a:solidFill>
                  <a:srgbClr val="000000"/>
                </a:solidFill>
                <a:latin typeface="Arial"/>
                <a:cs typeface="Arial"/>
                <a:sym typeface="Wingdings" charset="0"/>
              </a:rPr>
              <a:t>acceptable</a:t>
            </a:r>
            <a:r>
              <a:rPr lang="it-IT" sz="2000" dirty="0">
                <a:solidFill>
                  <a:srgbClr val="000000"/>
                </a:solidFill>
                <a:latin typeface="Arial"/>
                <a:cs typeface="Arial"/>
                <a:sym typeface="Wingdings" charset="0"/>
              </a:rPr>
              <a:t> </a:t>
            </a:r>
            <a:r>
              <a:rPr lang="it-IT" sz="2000" dirty="0" err="1">
                <a:solidFill>
                  <a:srgbClr val="000000"/>
                </a:solidFill>
                <a:latin typeface="Arial"/>
                <a:cs typeface="Arial"/>
                <a:sym typeface="Wingdings" charset="0"/>
              </a:rPr>
              <a:t>levels</a:t>
            </a:r>
            <a:endParaRPr lang="it-IT" sz="2000" dirty="0">
              <a:solidFill>
                <a:srgbClr val="000000"/>
              </a:solidFill>
              <a:latin typeface="Arial"/>
              <a:cs typeface="Arial"/>
              <a:sym typeface="Wingdings" charset="0"/>
            </a:endParaRPr>
          </a:p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Clr>
                <a:srgbClr val="800000"/>
              </a:buClr>
              <a:buSzPct val="120000"/>
            </a:pPr>
            <a:r>
              <a:rPr lang="it-IT" sz="2000" i="1" dirty="0">
                <a:solidFill>
                  <a:srgbClr val="000000"/>
                </a:solidFill>
                <a:latin typeface="Arial"/>
                <a:cs typeface="Arial"/>
                <a:sym typeface="Wingdings" charset="0"/>
              </a:rPr>
              <a:t>				</a:t>
            </a:r>
            <a:r>
              <a:rPr lang="it-IT" sz="2000" i="1" dirty="0">
                <a:latin typeface="Arial"/>
                <a:cs typeface="Arial"/>
                <a:sym typeface="Wingdings" charset="0"/>
              </a:rPr>
              <a:t>(i.e. </a:t>
            </a:r>
            <a:r>
              <a:rPr lang="it-IT" sz="2000" i="1" dirty="0" err="1">
                <a:latin typeface="Arial"/>
                <a:cs typeface="Arial"/>
                <a:sym typeface="Wingdings" charset="0"/>
              </a:rPr>
              <a:t>maintaining</a:t>
            </a:r>
            <a:r>
              <a:rPr lang="it-IT" sz="2000" i="1" dirty="0">
                <a:latin typeface="Arial"/>
                <a:cs typeface="Arial"/>
                <a:sym typeface="Wingdings" charset="0"/>
              </a:rPr>
              <a:t> </a:t>
            </a:r>
            <a:r>
              <a:rPr lang="it-IT" sz="2000" i="1" dirty="0" err="1">
                <a:solidFill>
                  <a:srgbClr val="800000"/>
                </a:solidFill>
                <a:latin typeface="Arial"/>
                <a:cs typeface="Arial"/>
                <a:sym typeface="Wingdings" charset="0"/>
              </a:rPr>
              <a:t>sufficient</a:t>
            </a:r>
            <a:r>
              <a:rPr lang="it-IT" sz="2000" i="1" dirty="0">
                <a:solidFill>
                  <a:srgbClr val="800000"/>
                </a:solidFill>
                <a:latin typeface="Arial"/>
                <a:cs typeface="Arial"/>
                <a:sym typeface="Wingdings" charset="0"/>
              </a:rPr>
              <a:t> </a:t>
            </a:r>
            <a:r>
              <a:rPr lang="it-IT" sz="2000" i="1" dirty="0">
                <a:solidFill>
                  <a:srgbClr val="800000"/>
                </a:solidFill>
                <a:latin typeface="Symbol" charset="2"/>
                <a:cs typeface="Symbol" charset="2"/>
                <a:sym typeface="Wingdings" charset="0"/>
              </a:rPr>
              <a:t>D</a:t>
            </a:r>
            <a:r>
              <a:rPr lang="en-US" sz="2000" i="1" dirty="0">
                <a:solidFill>
                  <a:srgbClr val="800000"/>
                </a:solidFill>
                <a:latin typeface="Arial"/>
                <a:cs typeface="Arial"/>
                <a:sym typeface="Wingdings" charset="0"/>
              </a:rPr>
              <a:t>T</a:t>
            </a:r>
            <a:r>
              <a:rPr lang="it-IT" sz="2000" i="1" baseline="-25000" dirty="0" err="1">
                <a:solidFill>
                  <a:srgbClr val="800000"/>
                </a:solidFill>
                <a:latin typeface="Arial"/>
                <a:cs typeface="Arial"/>
                <a:sym typeface="Wingdings" charset="0"/>
              </a:rPr>
              <a:t>margin</a:t>
            </a:r>
            <a:r>
              <a:rPr lang="it-IT" sz="2400" i="1" dirty="0">
                <a:solidFill>
                  <a:srgbClr val="000000"/>
                </a:solidFill>
                <a:latin typeface="Arial"/>
                <a:cs typeface="Arial"/>
                <a:sym typeface="Wingdings" charset="0"/>
              </a:rPr>
              <a:t>)</a:t>
            </a:r>
            <a:r>
              <a:rPr lang="it-IT" sz="2400" i="1" dirty="0">
                <a:solidFill>
                  <a:srgbClr val="800000"/>
                </a:solidFill>
                <a:latin typeface="Arial"/>
                <a:cs typeface="Arial"/>
                <a:sym typeface="Wingdings" charset="0"/>
              </a:rPr>
              <a:t>:</a:t>
            </a:r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461653" y="6237140"/>
            <a:ext cx="6481619" cy="365125"/>
          </a:xfrm>
        </p:spPr>
        <p:txBody>
          <a:bodyPr/>
          <a:lstStyle/>
          <a:p>
            <a:r>
              <a:rPr lang="en-US" dirty="0"/>
              <a:t>L. Muzzi </a:t>
            </a:r>
            <a:r>
              <a:rPr lang="mr-IN" dirty="0"/>
              <a:t>–</a:t>
            </a:r>
            <a:r>
              <a:rPr lang="en-US" dirty="0"/>
              <a:t> </a:t>
            </a:r>
            <a:r>
              <a:rPr lang="en-US" dirty="0" err="1"/>
              <a:t>EASISchool</a:t>
            </a:r>
            <a:r>
              <a:rPr lang="en-US" dirty="0"/>
              <a:t> 3 - 6 October 2020</a:t>
            </a:r>
            <a:endParaRPr lang="it-IT" dirty="0"/>
          </a:p>
        </p:txBody>
      </p:sp>
      <p:sp>
        <p:nvSpPr>
          <p:cNvPr id="9" name="Rettangolo 14"/>
          <p:cNvSpPr>
            <a:spLocks noChangeArrowheads="1"/>
          </p:cNvSpPr>
          <p:nvPr/>
        </p:nvSpPr>
        <p:spPr bwMode="auto">
          <a:xfrm>
            <a:off x="1985320" y="5158609"/>
            <a:ext cx="2803557" cy="451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Clr>
                <a:srgbClr val="800000"/>
              </a:buClr>
              <a:buSzPct val="120000"/>
            </a:pPr>
            <a:r>
              <a:rPr lang="it-IT" sz="2000" dirty="0">
                <a:solidFill>
                  <a:srgbClr val="000000"/>
                </a:solidFill>
                <a:latin typeface="Arial"/>
                <a:cs typeface="Arial"/>
                <a:sym typeface="Wingdings" charset="0"/>
              </a:rPr>
              <a:t>The </a:t>
            </a:r>
            <a:r>
              <a:rPr lang="it-IT" sz="2000" b="1" dirty="0">
                <a:solidFill>
                  <a:srgbClr val="000000"/>
                </a:solidFill>
                <a:latin typeface="Arial"/>
                <a:cs typeface="Arial"/>
                <a:sym typeface="Wingdings" charset="0"/>
              </a:rPr>
              <a:t>ITER CS </a:t>
            </a:r>
            <a:r>
              <a:rPr lang="it-IT" sz="2000" dirty="0" err="1">
                <a:solidFill>
                  <a:srgbClr val="000000"/>
                </a:solidFill>
                <a:latin typeface="Arial"/>
                <a:cs typeface="Arial"/>
                <a:sym typeface="Wingdings" charset="0"/>
              </a:rPr>
              <a:t>example</a:t>
            </a:r>
            <a:r>
              <a:rPr lang="it-IT" sz="2000" dirty="0">
                <a:solidFill>
                  <a:srgbClr val="000000"/>
                </a:solidFill>
                <a:latin typeface="Arial"/>
                <a:cs typeface="Arial"/>
                <a:sym typeface="Wingdings" charset="0"/>
              </a:rPr>
              <a:t>:</a:t>
            </a:r>
            <a:endParaRPr lang="it-IT" sz="2400" i="1" dirty="0">
              <a:solidFill>
                <a:srgbClr val="800000"/>
              </a:solidFill>
              <a:latin typeface="Arial"/>
              <a:cs typeface="Arial"/>
              <a:sym typeface="Wingding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8844989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3414" y="288414"/>
            <a:ext cx="8229600" cy="430887"/>
          </a:xfrm>
        </p:spPr>
        <p:txBody>
          <a:bodyPr/>
          <a:lstStyle/>
          <a:p>
            <a:pPr eaLnBrk="0" hangingPunct="0"/>
            <a:r>
              <a:rPr lang="en-US" sz="2800" dirty="0"/>
              <a:t>Degradation issue in Nb</a:t>
            </a:r>
            <a:r>
              <a:rPr lang="en-US" sz="2800" baseline="-25000" dirty="0"/>
              <a:t>3</a:t>
            </a:r>
            <a:r>
              <a:rPr lang="en-US" sz="2800" dirty="0"/>
              <a:t>Sn CICC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6553200" y="6222140"/>
            <a:ext cx="2133600" cy="365125"/>
          </a:xfrm>
        </p:spPr>
        <p:txBody>
          <a:bodyPr/>
          <a:lstStyle/>
          <a:p>
            <a:fld id="{02C7C199-0D0D-7840-A88D-785280B31CF7}" type="slidenum">
              <a:rPr lang="it-IT" smtClean="0"/>
              <a:t>59</a:t>
            </a:fld>
            <a:endParaRPr lang="it-IT" dirty="0"/>
          </a:p>
        </p:txBody>
      </p:sp>
      <p:sp>
        <p:nvSpPr>
          <p:cNvPr id="6" name="Rettangolo 14"/>
          <p:cNvSpPr>
            <a:spLocks noChangeArrowheads="1"/>
          </p:cNvSpPr>
          <p:nvPr/>
        </p:nvSpPr>
        <p:spPr bwMode="auto">
          <a:xfrm>
            <a:off x="962393" y="2244027"/>
            <a:ext cx="7370760" cy="232371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rgbClr val="00009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  <a:spcAft>
                <a:spcPts val="300"/>
              </a:spcAft>
              <a:buClr>
                <a:srgbClr val="FFD25D"/>
              </a:buClr>
              <a:buSzPct val="120000"/>
              <a:defRPr/>
            </a:pPr>
            <a:r>
              <a:rPr lang="it-IT" sz="2000" dirty="0">
                <a:solidFill>
                  <a:srgbClr val="000090"/>
                </a:solidFill>
                <a:latin typeface="Arial"/>
                <a:cs typeface="Arial"/>
                <a:sym typeface="Wingdings" charset="0"/>
              </a:rPr>
              <a:t> </a:t>
            </a:r>
            <a:r>
              <a:rPr lang="it-IT" sz="2000" i="1" dirty="0" err="1">
                <a:solidFill>
                  <a:srgbClr val="800000"/>
                </a:solidFill>
                <a:latin typeface="Arial"/>
                <a:cs typeface="Arial"/>
                <a:sym typeface="Wingdings" charset="0"/>
              </a:rPr>
              <a:t>improve</a:t>
            </a:r>
            <a:r>
              <a:rPr lang="it-IT" sz="2000" i="1" dirty="0">
                <a:solidFill>
                  <a:srgbClr val="800000"/>
                </a:solidFill>
                <a:latin typeface="Arial"/>
                <a:cs typeface="Arial"/>
                <a:sym typeface="Wingdings" charset="0"/>
              </a:rPr>
              <a:t> </a:t>
            </a:r>
            <a:r>
              <a:rPr lang="it-IT" sz="2000" i="1" dirty="0" err="1">
                <a:solidFill>
                  <a:srgbClr val="800000"/>
                </a:solidFill>
                <a:latin typeface="Arial"/>
                <a:cs typeface="Arial"/>
                <a:sym typeface="Wingdings" charset="0"/>
              </a:rPr>
              <a:t>strand</a:t>
            </a:r>
            <a:r>
              <a:rPr lang="it-IT" sz="2000" i="1" dirty="0">
                <a:solidFill>
                  <a:srgbClr val="800000"/>
                </a:solidFill>
                <a:latin typeface="Arial"/>
                <a:cs typeface="Arial"/>
                <a:sym typeface="Wingdings" charset="0"/>
              </a:rPr>
              <a:t> </a:t>
            </a:r>
            <a:r>
              <a:rPr lang="it-IT" sz="2000" i="1" dirty="0" err="1">
                <a:solidFill>
                  <a:srgbClr val="800000"/>
                </a:solidFill>
                <a:latin typeface="Arial"/>
                <a:cs typeface="Arial"/>
                <a:sym typeface="Wingdings" charset="0"/>
              </a:rPr>
              <a:t>support</a:t>
            </a:r>
            <a:r>
              <a:rPr lang="it-IT" sz="2000" i="1" dirty="0">
                <a:solidFill>
                  <a:srgbClr val="0000FF"/>
                </a:solidFill>
                <a:latin typeface="Arial"/>
                <a:cs typeface="Arial"/>
                <a:sym typeface="Wingdings" charset="0"/>
              </a:rPr>
              <a:t>,</a:t>
            </a:r>
            <a:r>
              <a:rPr lang="it-IT" sz="2000" i="1" dirty="0">
                <a:solidFill>
                  <a:srgbClr val="800000"/>
                </a:solidFill>
                <a:latin typeface="Arial"/>
                <a:cs typeface="Arial"/>
                <a:sym typeface="Wingdings" charset="0"/>
              </a:rPr>
              <a:t> </a:t>
            </a:r>
            <a:r>
              <a:rPr lang="it-IT" sz="2000" dirty="0">
                <a:solidFill>
                  <a:srgbClr val="000090"/>
                </a:solidFill>
                <a:latin typeface="Arial"/>
                <a:cs typeface="Arial"/>
                <a:sym typeface="Wingdings" charset="0"/>
              </a:rPr>
              <a:t>by:</a:t>
            </a:r>
          </a:p>
          <a:p>
            <a:pPr>
              <a:spcBef>
                <a:spcPts val="300"/>
              </a:spcBef>
              <a:spcAft>
                <a:spcPts val="300"/>
              </a:spcAft>
              <a:buClr>
                <a:srgbClr val="FFD25D"/>
              </a:buClr>
              <a:buSzPct val="120000"/>
              <a:defRPr/>
            </a:pPr>
            <a:r>
              <a:rPr lang="it-IT" sz="2000" dirty="0">
                <a:solidFill>
                  <a:srgbClr val="000090"/>
                </a:solidFill>
                <a:latin typeface="Arial"/>
                <a:cs typeface="Arial"/>
                <a:sym typeface="Wingdings" charset="0"/>
              </a:rPr>
              <a:t>		- </a:t>
            </a:r>
            <a:r>
              <a:rPr lang="it-IT" sz="2000" dirty="0" err="1">
                <a:solidFill>
                  <a:srgbClr val="000090"/>
                </a:solidFill>
                <a:latin typeface="Arial"/>
                <a:cs typeface="Arial"/>
                <a:sym typeface="Wingdings" charset="0"/>
              </a:rPr>
              <a:t>reducing</a:t>
            </a:r>
            <a:r>
              <a:rPr lang="it-IT" sz="2000" dirty="0">
                <a:solidFill>
                  <a:srgbClr val="000090"/>
                </a:solidFill>
                <a:latin typeface="Arial"/>
                <a:cs typeface="Arial"/>
                <a:sym typeface="Wingdings" charset="0"/>
              </a:rPr>
              <a:t> the </a:t>
            </a:r>
            <a:r>
              <a:rPr lang="it-IT" sz="2000" dirty="0" err="1">
                <a:solidFill>
                  <a:srgbClr val="000090"/>
                </a:solidFill>
                <a:latin typeface="Arial"/>
                <a:cs typeface="Arial"/>
                <a:sym typeface="Wingdings" charset="0"/>
              </a:rPr>
              <a:t>void</a:t>
            </a:r>
            <a:r>
              <a:rPr lang="it-IT" sz="2000" dirty="0">
                <a:solidFill>
                  <a:srgbClr val="000090"/>
                </a:solidFill>
                <a:latin typeface="Arial"/>
                <a:cs typeface="Arial"/>
                <a:sym typeface="Wingdings" charset="0"/>
              </a:rPr>
              <a:t> </a:t>
            </a:r>
            <a:r>
              <a:rPr lang="it-IT" sz="2000" dirty="0" err="1">
                <a:solidFill>
                  <a:srgbClr val="000090"/>
                </a:solidFill>
                <a:latin typeface="Arial"/>
                <a:cs typeface="Arial"/>
                <a:sym typeface="Wingdings" charset="0"/>
              </a:rPr>
              <a:t>fraction</a:t>
            </a:r>
            <a:r>
              <a:rPr lang="it-IT" sz="2000" dirty="0">
                <a:solidFill>
                  <a:srgbClr val="000090"/>
                </a:solidFill>
                <a:latin typeface="Arial"/>
                <a:cs typeface="Arial"/>
                <a:sym typeface="Wingdings" charset="0"/>
              </a:rPr>
              <a:t>;</a:t>
            </a:r>
          </a:p>
          <a:p>
            <a:pPr>
              <a:spcBef>
                <a:spcPts val="300"/>
              </a:spcBef>
              <a:spcAft>
                <a:spcPts val="300"/>
              </a:spcAft>
              <a:buClr>
                <a:srgbClr val="FFD25D"/>
              </a:buClr>
              <a:buSzPct val="120000"/>
              <a:defRPr/>
            </a:pPr>
            <a:r>
              <a:rPr lang="it-IT" sz="2000" dirty="0">
                <a:solidFill>
                  <a:srgbClr val="000090"/>
                </a:solidFill>
                <a:latin typeface="Arial"/>
                <a:cs typeface="Arial"/>
                <a:sym typeface="Wingdings" charset="0"/>
              </a:rPr>
              <a:t>		- </a:t>
            </a:r>
            <a:r>
              <a:rPr lang="it-IT" sz="2000" dirty="0" err="1">
                <a:solidFill>
                  <a:srgbClr val="000090"/>
                </a:solidFill>
                <a:latin typeface="Arial"/>
                <a:cs typeface="Arial"/>
                <a:sym typeface="Wingdings" charset="0"/>
              </a:rPr>
              <a:t>optimizing</a:t>
            </a:r>
            <a:r>
              <a:rPr lang="it-IT" sz="2000" dirty="0">
                <a:solidFill>
                  <a:srgbClr val="000090"/>
                </a:solidFill>
                <a:latin typeface="Arial"/>
                <a:cs typeface="Arial"/>
                <a:sym typeface="Wingdings" charset="0"/>
              </a:rPr>
              <a:t> </a:t>
            </a:r>
            <a:r>
              <a:rPr lang="it-IT" sz="2000" dirty="0" err="1">
                <a:solidFill>
                  <a:srgbClr val="000090"/>
                </a:solidFill>
                <a:latin typeface="Arial"/>
                <a:cs typeface="Arial"/>
                <a:sym typeface="Wingdings" charset="0"/>
              </a:rPr>
              <a:t>cable</a:t>
            </a:r>
            <a:r>
              <a:rPr lang="it-IT" sz="2000" dirty="0">
                <a:solidFill>
                  <a:srgbClr val="000090"/>
                </a:solidFill>
                <a:latin typeface="Arial"/>
                <a:cs typeface="Arial"/>
                <a:sym typeface="Wingdings" charset="0"/>
              </a:rPr>
              <a:t> twist </a:t>
            </a:r>
            <a:r>
              <a:rPr lang="it-IT" sz="2000" dirty="0" err="1">
                <a:solidFill>
                  <a:srgbClr val="000090"/>
                </a:solidFill>
                <a:latin typeface="Arial"/>
                <a:cs typeface="Arial"/>
                <a:sym typeface="Wingdings" charset="0"/>
              </a:rPr>
              <a:t>pitches</a:t>
            </a:r>
            <a:r>
              <a:rPr lang="it-IT" sz="2000" dirty="0">
                <a:solidFill>
                  <a:srgbClr val="000090"/>
                </a:solidFill>
                <a:latin typeface="Arial"/>
                <a:cs typeface="Arial"/>
                <a:sym typeface="Wingdings" charset="0"/>
              </a:rPr>
              <a:t>;</a:t>
            </a:r>
          </a:p>
          <a:p>
            <a:pPr>
              <a:spcBef>
                <a:spcPts val="300"/>
              </a:spcBef>
              <a:spcAft>
                <a:spcPts val="300"/>
              </a:spcAft>
              <a:buClr>
                <a:srgbClr val="FFD25D"/>
              </a:buClr>
              <a:buSzPct val="120000"/>
              <a:defRPr/>
            </a:pPr>
            <a:r>
              <a:rPr lang="it-IT" sz="2000" dirty="0">
                <a:solidFill>
                  <a:srgbClr val="000090"/>
                </a:solidFill>
                <a:latin typeface="Arial"/>
                <a:cs typeface="Arial"/>
                <a:sym typeface="Wingdings" charset="0"/>
              </a:rPr>
              <a:t>		- </a:t>
            </a:r>
            <a:r>
              <a:rPr lang="it-IT" sz="2000" dirty="0" err="1">
                <a:solidFill>
                  <a:srgbClr val="000090"/>
                </a:solidFill>
                <a:latin typeface="Arial"/>
                <a:cs typeface="Arial"/>
                <a:sym typeface="Wingdings" charset="0"/>
              </a:rPr>
              <a:t>changing</a:t>
            </a:r>
            <a:r>
              <a:rPr lang="it-IT" sz="2000" dirty="0">
                <a:solidFill>
                  <a:srgbClr val="000090"/>
                </a:solidFill>
                <a:latin typeface="Arial"/>
                <a:cs typeface="Arial"/>
                <a:sym typeface="Wingdings" charset="0"/>
              </a:rPr>
              <a:t> </a:t>
            </a:r>
            <a:r>
              <a:rPr lang="it-IT" sz="2000" dirty="0" err="1">
                <a:solidFill>
                  <a:srgbClr val="000090"/>
                </a:solidFill>
                <a:latin typeface="Arial"/>
                <a:cs typeface="Arial"/>
                <a:sym typeface="Wingdings" charset="0"/>
              </a:rPr>
              <a:t>conductor</a:t>
            </a:r>
            <a:r>
              <a:rPr lang="it-IT" sz="2000" dirty="0">
                <a:solidFill>
                  <a:srgbClr val="000090"/>
                </a:solidFill>
                <a:latin typeface="Arial"/>
                <a:cs typeface="Arial"/>
                <a:sym typeface="Wingdings" charset="0"/>
              </a:rPr>
              <a:t> </a:t>
            </a:r>
            <a:r>
              <a:rPr lang="it-IT" sz="2000" dirty="0" err="1">
                <a:solidFill>
                  <a:srgbClr val="000090"/>
                </a:solidFill>
                <a:latin typeface="Arial"/>
                <a:cs typeface="Arial"/>
                <a:sym typeface="Wingdings" charset="0"/>
              </a:rPr>
              <a:t>aspect</a:t>
            </a:r>
            <a:r>
              <a:rPr lang="it-IT" sz="2000" dirty="0">
                <a:solidFill>
                  <a:srgbClr val="000090"/>
                </a:solidFill>
                <a:latin typeface="Arial"/>
                <a:cs typeface="Arial"/>
                <a:sym typeface="Wingdings" charset="0"/>
              </a:rPr>
              <a:t> ratio.</a:t>
            </a:r>
          </a:p>
          <a:p>
            <a:pPr>
              <a:spcBef>
                <a:spcPts val="300"/>
              </a:spcBef>
              <a:spcAft>
                <a:spcPts val="300"/>
              </a:spcAft>
              <a:buClr>
                <a:srgbClr val="FFD25D"/>
              </a:buClr>
              <a:buSzPct val="120000"/>
              <a:defRPr/>
            </a:pPr>
            <a:endParaRPr lang="it-IT" sz="2000" b="1" dirty="0">
              <a:solidFill>
                <a:srgbClr val="000090"/>
              </a:solidFill>
              <a:latin typeface="Arial"/>
              <a:cs typeface="Arial"/>
              <a:sym typeface="Wingdings" charset="0"/>
            </a:endParaRPr>
          </a:p>
          <a:p>
            <a:pPr>
              <a:spcBef>
                <a:spcPts val="300"/>
              </a:spcBef>
              <a:spcAft>
                <a:spcPts val="300"/>
              </a:spcAft>
              <a:buClr>
                <a:srgbClr val="FFD25D"/>
              </a:buClr>
              <a:buSzPct val="120000"/>
              <a:defRPr/>
            </a:pPr>
            <a:r>
              <a:rPr lang="it-IT" sz="2000" b="1" i="1" dirty="0">
                <a:solidFill>
                  <a:srgbClr val="000090"/>
                </a:solidFill>
                <a:latin typeface="Arial"/>
                <a:cs typeface="Arial"/>
                <a:sym typeface="Wingdings" charset="0"/>
              </a:rPr>
              <a:t>	(BUT </a:t>
            </a:r>
            <a:r>
              <a:rPr lang="it-IT" sz="2000" i="1" dirty="0" err="1">
                <a:solidFill>
                  <a:srgbClr val="000090"/>
                </a:solidFill>
                <a:latin typeface="Arial"/>
                <a:cs typeface="Arial"/>
                <a:sym typeface="Wingdings" charset="0"/>
              </a:rPr>
              <a:t>trade</a:t>
            </a:r>
            <a:r>
              <a:rPr lang="it-IT" sz="2000" i="1" dirty="0">
                <a:solidFill>
                  <a:srgbClr val="000090"/>
                </a:solidFill>
                <a:latin typeface="Arial"/>
                <a:cs typeface="Arial"/>
                <a:sym typeface="Wingdings" charset="0"/>
              </a:rPr>
              <a:t>-off with AC </a:t>
            </a:r>
            <a:r>
              <a:rPr lang="it-IT" sz="2000" i="1" dirty="0" err="1">
                <a:solidFill>
                  <a:srgbClr val="000090"/>
                </a:solidFill>
                <a:latin typeface="Arial"/>
                <a:cs typeface="Arial"/>
                <a:sym typeface="Wingdings" charset="0"/>
              </a:rPr>
              <a:t>losses</a:t>
            </a:r>
            <a:r>
              <a:rPr lang="it-IT" sz="2000" i="1" dirty="0">
                <a:solidFill>
                  <a:srgbClr val="000090"/>
                </a:solidFill>
                <a:latin typeface="Arial"/>
                <a:cs typeface="Arial"/>
                <a:sym typeface="Wingdings" charset="0"/>
              </a:rPr>
              <a:t> and </a:t>
            </a:r>
            <a:r>
              <a:rPr lang="it-IT" sz="2000" i="1" dirty="0" err="1">
                <a:solidFill>
                  <a:srgbClr val="000090"/>
                </a:solidFill>
                <a:latin typeface="Arial"/>
                <a:cs typeface="Arial"/>
                <a:sym typeface="Wingdings" charset="0"/>
              </a:rPr>
              <a:t>cooling</a:t>
            </a:r>
            <a:r>
              <a:rPr lang="it-IT" sz="2000" i="1" dirty="0">
                <a:solidFill>
                  <a:srgbClr val="000090"/>
                </a:solidFill>
                <a:latin typeface="Arial"/>
                <a:cs typeface="Arial"/>
                <a:sym typeface="Wingdings" charset="0"/>
              </a:rPr>
              <a:t> </a:t>
            </a:r>
            <a:r>
              <a:rPr lang="it-IT" sz="2000" i="1" dirty="0" err="1">
                <a:solidFill>
                  <a:srgbClr val="000090"/>
                </a:solidFill>
                <a:latin typeface="Arial"/>
                <a:cs typeface="Arial"/>
                <a:sym typeface="Wingdings" charset="0"/>
              </a:rPr>
              <a:t>requirements</a:t>
            </a:r>
            <a:r>
              <a:rPr lang="it-IT" sz="2000" b="1" i="1" dirty="0">
                <a:solidFill>
                  <a:srgbClr val="000090"/>
                </a:solidFill>
                <a:latin typeface="Arial"/>
                <a:cs typeface="Arial"/>
                <a:sym typeface="Wingdings" charset="0"/>
              </a:rPr>
              <a:t>)</a:t>
            </a:r>
          </a:p>
        </p:txBody>
      </p:sp>
      <p:sp>
        <p:nvSpPr>
          <p:cNvPr id="7" name="Rettangolo 14"/>
          <p:cNvSpPr>
            <a:spLocks noChangeArrowheads="1"/>
          </p:cNvSpPr>
          <p:nvPr/>
        </p:nvSpPr>
        <p:spPr bwMode="auto">
          <a:xfrm>
            <a:off x="893119" y="1187450"/>
            <a:ext cx="7440034" cy="969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Clr>
                <a:srgbClr val="800000"/>
              </a:buClr>
              <a:buSzPct val="120000"/>
            </a:pPr>
            <a:r>
              <a:rPr lang="it-IT" sz="2000" dirty="0">
                <a:solidFill>
                  <a:srgbClr val="000000"/>
                </a:solidFill>
                <a:latin typeface="Arial"/>
                <a:cs typeface="Arial"/>
                <a:sym typeface="Wingdings" charset="0"/>
              </a:rPr>
              <a:t>To mitigate the </a:t>
            </a:r>
            <a:r>
              <a:rPr lang="it-IT" sz="2000" dirty="0" err="1">
                <a:solidFill>
                  <a:srgbClr val="000000"/>
                </a:solidFill>
                <a:latin typeface="Arial"/>
                <a:cs typeface="Arial"/>
                <a:sym typeface="Wingdings" charset="0"/>
              </a:rPr>
              <a:t>phenomenon</a:t>
            </a:r>
            <a:r>
              <a:rPr lang="it-IT" sz="2000" dirty="0">
                <a:solidFill>
                  <a:srgbClr val="000000"/>
                </a:solidFill>
                <a:latin typeface="Arial"/>
                <a:cs typeface="Arial"/>
                <a:sym typeface="Wingdings" charset="0"/>
              </a:rPr>
              <a:t> down to </a:t>
            </a:r>
            <a:r>
              <a:rPr lang="it-IT" sz="2000" dirty="0" err="1">
                <a:solidFill>
                  <a:srgbClr val="000000"/>
                </a:solidFill>
                <a:latin typeface="Arial"/>
                <a:cs typeface="Arial"/>
                <a:sym typeface="Wingdings" charset="0"/>
              </a:rPr>
              <a:t>acceptable</a:t>
            </a:r>
            <a:r>
              <a:rPr lang="it-IT" sz="2000" dirty="0">
                <a:solidFill>
                  <a:srgbClr val="000000"/>
                </a:solidFill>
                <a:latin typeface="Arial"/>
                <a:cs typeface="Arial"/>
                <a:sym typeface="Wingdings" charset="0"/>
              </a:rPr>
              <a:t> </a:t>
            </a:r>
            <a:r>
              <a:rPr lang="it-IT" sz="2000" dirty="0" err="1">
                <a:solidFill>
                  <a:srgbClr val="000000"/>
                </a:solidFill>
                <a:latin typeface="Arial"/>
                <a:cs typeface="Arial"/>
                <a:sym typeface="Wingdings" charset="0"/>
              </a:rPr>
              <a:t>levels</a:t>
            </a:r>
            <a:endParaRPr lang="it-IT" sz="2000" dirty="0">
              <a:solidFill>
                <a:srgbClr val="000000"/>
              </a:solidFill>
              <a:latin typeface="Arial"/>
              <a:cs typeface="Arial"/>
              <a:sym typeface="Wingdings" charset="0"/>
            </a:endParaRPr>
          </a:p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Clr>
                <a:srgbClr val="800000"/>
              </a:buClr>
              <a:buSzPct val="120000"/>
            </a:pPr>
            <a:r>
              <a:rPr lang="it-IT" sz="2000" i="1" dirty="0">
                <a:solidFill>
                  <a:srgbClr val="000000"/>
                </a:solidFill>
                <a:latin typeface="Arial"/>
                <a:cs typeface="Arial"/>
                <a:sym typeface="Wingdings" charset="0"/>
              </a:rPr>
              <a:t>				</a:t>
            </a:r>
            <a:r>
              <a:rPr lang="it-IT" sz="2000" i="1" dirty="0">
                <a:latin typeface="Arial"/>
                <a:cs typeface="Arial"/>
                <a:sym typeface="Wingdings" charset="0"/>
              </a:rPr>
              <a:t>(i.e. </a:t>
            </a:r>
            <a:r>
              <a:rPr lang="it-IT" sz="2000" i="1" dirty="0" err="1">
                <a:latin typeface="Arial"/>
                <a:cs typeface="Arial"/>
                <a:sym typeface="Wingdings" charset="0"/>
              </a:rPr>
              <a:t>maintaining</a:t>
            </a:r>
            <a:r>
              <a:rPr lang="it-IT" sz="2000" i="1" dirty="0">
                <a:latin typeface="Arial"/>
                <a:cs typeface="Arial"/>
                <a:sym typeface="Wingdings" charset="0"/>
              </a:rPr>
              <a:t> </a:t>
            </a:r>
            <a:r>
              <a:rPr lang="it-IT" sz="2000" i="1" dirty="0" err="1">
                <a:solidFill>
                  <a:srgbClr val="800000"/>
                </a:solidFill>
                <a:latin typeface="Arial"/>
                <a:cs typeface="Arial"/>
                <a:sym typeface="Wingdings" charset="0"/>
              </a:rPr>
              <a:t>sufficient</a:t>
            </a:r>
            <a:r>
              <a:rPr lang="it-IT" sz="2000" i="1" dirty="0">
                <a:solidFill>
                  <a:srgbClr val="800000"/>
                </a:solidFill>
                <a:latin typeface="Arial"/>
                <a:cs typeface="Arial"/>
                <a:sym typeface="Wingdings" charset="0"/>
              </a:rPr>
              <a:t> </a:t>
            </a:r>
            <a:r>
              <a:rPr lang="it-IT" sz="2000" i="1" dirty="0">
                <a:solidFill>
                  <a:srgbClr val="800000"/>
                </a:solidFill>
                <a:latin typeface="Symbol" charset="2"/>
                <a:cs typeface="Symbol" charset="2"/>
                <a:sym typeface="Wingdings" charset="0"/>
              </a:rPr>
              <a:t>D</a:t>
            </a:r>
            <a:r>
              <a:rPr lang="en-US" sz="2000" i="1" dirty="0">
                <a:solidFill>
                  <a:srgbClr val="800000"/>
                </a:solidFill>
                <a:latin typeface="Arial"/>
                <a:cs typeface="Arial"/>
                <a:sym typeface="Wingdings" charset="0"/>
              </a:rPr>
              <a:t>T</a:t>
            </a:r>
            <a:r>
              <a:rPr lang="it-IT" sz="2000" i="1" baseline="-25000" dirty="0" err="1">
                <a:solidFill>
                  <a:srgbClr val="800000"/>
                </a:solidFill>
                <a:latin typeface="Arial"/>
                <a:cs typeface="Arial"/>
                <a:sym typeface="Wingdings" charset="0"/>
              </a:rPr>
              <a:t>margin</a:t>
            </a:r>
            <a:r>
              <a:rPr lang="it-IT" sz="2400" i="1" dirty="0">
                <a:solidFill>
                  <a:srgbClr val="000000"/>
                </a:solidFill>
                <a:latin typeface="Arial"/>
                <a:cs typeface="Arial"/>
                <a:sym typeface="Wingdings" charset="0"/>
              </a:rPr>
              <a:t>)</a:t>
            </a:r>
            <a:r>
              <a:rPr lang="it-IT" sz="2400" i="1" dirty="0">
                <a:solidFill>
                  <a:srgbClr val="800000"/>
                </a:solidFill>
                <a:latin typeface="Arial"/>
                <a:cs typeface="Arial"/>
                <a:sym typeface="Wingdings" charset="0"/>
              </a:rPr>
              <a:t>:</a:t>
            </a:r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461653" y="6237140"/>
            <a:ext cx="6481619" cy="365125"/>
          </a:xfrm>
        </p:spPr>
        <p:txBody>
          <a:bodyPr/>
          <a:lstStyle/>
          <a:p>
            <a:r>
              <a:rPr lang="en-US" dirty="0"/>
              <a:t>L. Muzzi </a:t>
            </a:r>
            <a:r>
              <a:rPr lang="mr-IN" dirty="0"/>
              <a:t>–</a:t>
            </a:r>
            <a:r>
              <a:rPr lang="en-US" dirty="0"/>
              <a:t> </a:t>
            </a:r>
            <a:r>
              <a:rPr lang="en-US" dirty="0" err="1"/>
              <a:t>EASISchool</a:t>
            </a:r>
            <a:r>
              <a:rPr lang="en-US" dirty="0"/>
              <a:t> 3 - 6 October 2020</a:t>
            </a:r>
            <a:endParaRPr lang="it-IT" dirty="0"/>
          </a:p>
        </p:txBody>
      </p:sp>
      <p:sp>
        <p:nvSpPr>
          <p:cNvPr id="9" name="Rettangolo 14"/>
          <p:cNvSpPr>
            <a:spLocks noChangeArrowheads="1"/>
          </p:cNvSpPr>
          <p:nvPr/>
        </p:nvSpPr>
        <p:spPr bwMode="auto">
          <a:xfrm>
            <a:off x="1985320" y="5158609"/>
            <a:ext cx="2803557" cy="451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Clr>
                <a:srgbClr val="800000"/>
              </a:buClr>
              <a:buSzPct val="120000"/>
            </a:pPr>
            <a:r>
              <a:rPr lang="it-IT" sz="2000" dirty="0">
                <a:solidFill>
                  <a:srgbClr val="000000"/>
                </a:solidFill>
                <a:latin typeface="Arial"/>
                <a:cs typeface="Arial"/>
                <a:sym typeface="Wingdings" charset="0"/>
              </a:rPr>
              <a:t>The </a:t>
            </a:r>
            <a:r>
              <a:rPr lang="it-IT" sz="2000" b="1" dirty="0">
                <a:solidFill>
                  <a:srgbClr val="000000"/>
                </a:solidFill>
                <a:latin typeface="Arial"/>
                <a:cs typeface="Arial"/>
                <a:sym typeface="Wingdings" charset="0"/>
              </a:rPr>
              <a:t>ITER CS </a:t>
            </a:r>
            <a:r>
              <a:rPr lang="it-IT" sz="2000" dirty="0" err="1">
                <a:solidFill>
                  <a:srgbClr val="000000"/>
                </a:solidFill>
                <a:latin typeface="Arial"/>
                <a:cs typeface="Arial"/>
                <a:sym typeface="Wingdings" charset="0"/>
              </a:rPr>
              <a:t>example</a:t>
            </a:r>
            <a:r>
              <a:rPr lang="it-IT" sz="2000" dirty="0">
                <a:solidFill>
                  <a:srgbClr val="000000"/>
                </a:solidFill>
                <a:latin typeface="Arial"/>
                <a:cs typeface="Arial"/>
                <a:sym typeface="Wingdings" charset="0"/>
              </a:rPr>
              <a:t>:</a:t>
            </a:r>
            <a:endParaRPr lang="it-IT" sz="2400" i="1" dirty="0">
              <a:solidFill>
                <a:srgbClr val="800000"/>
              </a:solidFill>
              <a:latin typeface="Arial"/>
              <a:cs typeface="Arial"/>
              <a:sym typeface="Wingdings" charset="0"/>
            </a:endParaRPr>
          </a:p>
        </p:txBody>
      </p:sp>
      <p:pic>
        <p:nvPicPr>
          <p:cNvPr id="11" name="Picture 10" descr="Screenshot 2018-09-28 16.27.41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1807" y="4200769"/>
            <a:ext cx="3910270" cy="2386496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1807308" y="3018691"/>
            <a:ext cx="3888154" cy="449385"/>
          </a:xfrm>
          <a:prstGeom prst="ellipse">
            <a:avLst/>
          </a:prstGeom>
          <a:noFill/>
          <a:ln w="19050" cmpd="sng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5791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3414" y="288414"/>
            <a:ext cx="8229600" cy="430887"/>
          </a:xfrm>
        </p:spPr>
        <p:txBody>
          <a:bodyPr/>
          <a:lstStyle/>
          <a:p>
            <a:pPr eaLnBrk="0" hangingPunct="0"/>
            <a:r>
              <a:rPr lang="en-US" sz="2800" dirty="0"/>
              <a:t>Magnetic Confinement Fusion: the Tokamak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6553200" y="6222140"/>
            <a:ext cx="2133600" cy="365125"/>
          </a:xfrm>
        </p:spPr>
        <p:txBody>
          <a:bodyPr/>
          <a:lstStyle/>
          <a:p>
            <a:fld id="{02C7C199-0D0D-7840-A88D-785280B31CF7}" type="slidenum">
              <a:rPr lang="it-IT" smtClean="0"/>
              <a:t>6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L. </a:t>
            </a:r>
            <a:r>
              <a:rPr lang="en-US" dirty="0" err="1"/>
              <a:t>Muzzi</a:t>
            </a:r>
            <a:r>
              <a:rPr lang="en-US" dirty="0"/>
              <a:t> - </a:t>
            </a:r>
            <a:r>
              <a:rPr lang="en-US" dirty="0" err="1"/>
              <a:t>EASISchool</a:t>
            </a:r>
            <a:r>
              <a:rPr lang="en-US" dirty="0"/>
              <a:t> 3 - 6 October 2020</a:t>
            </a:r>
            <a:endParaRPr lang="it-IT" dirty="0"/>
          </a:p>
        </p:txBody>
      </p:sp>
      <p:pic>
        <p:nvPicPr>
          <p:cNvPr id="6" name="Picture 27" descr="Foussat_p16 copia.jpg">
            <a:extLst>
              <a:ext uri="{FF2B5EF4-FFF2-40B4-BE49-F238E27FC236}">
                <a16:creationId xmlns:a16="http://schemas.microsoft.com/office/drawing/2014/main" id="{8B916F5F-598A-434A-A52B-5C3A02FF7EA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0154" y="1964387"/>
            <a:ext cx="5513846" cy="4745901"/>
          </a:xfrm>
          <a:prstGeom prst="rect">
            <a:avLst/>
          </a:prstGeom>
        </p:spPr>
      </p:pic>
      <p:sp>
        <p:nvSpPr>
          <p:cNvPr id="7" name="Text Box 2">
            <a:extLst>
              <a:ext uri="{FF2B5EF4-FFF2-40B4-BE49-F238E27FC236}">
                <a16:creationId xmlns:a16="http://schemas.microsoft.com/office/drawing/2014/main" id="{9CBD1F27-9015-7840-9DFF-1B07F33B92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618316"/>
            <a:ext cx="3840480" cy="335425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t" anchorCtr="0">
            <a:noAutofit/>
          </a:bodyPr>
          <a:lstStyle/>
          <a:p>
            <a:pPr marL="342900" indent="-342900">
              <a:lnSpc>
                <a:spcPct val="120000"/>
              </a:lnSpc>
              <a:spcAft>
                <a:spcPts val="1200"/>
              </a:spcAft>
              <a:buFont typeface="Arial"/>
              <a:buChar char="•"/>
            </a:pPr>
            <a:r>
              <a:rPr lang="it-IT" sz="2000" b="1" dirty="0" err="1">
                <a:solidFill>
                  <a:srgbClr val="000090"/>
                </a:solidFill>
                <a:latin typeface="Calibri"/>
                <a:ea typeface="Verdana" pitchFamily="34" charset="0"/>
                <a:cs typeface="Calibri"/>
              </a:rPr>
              <a:t>Torodial</a:t>
            </a:r>
            <a:r>
              <a:rPr lang="it-IT" sz="2000" b="1" dirty="0">
                <a:solidFill>
                  <a:srgbClr val="000090"/>
                </a:solidFill>
                <a:latin typeface="Calibri"/>
                <a:ea typeface="Verdana" pitchFamily="34" charset="0"/>
                <a:cs typeface="Calibri"/>
              </a:rPr>
              <a:t> Field</a:t>
            </a:r>
            <a:r>
              <a:rPr lang="it-IT" sz="2000" dirty="0">
                <a:solidFill>
                  <a:srgbClr val="000090"/>
                </a:solidFill>
                <a:latin typeface="Calibri"/>
                <a:ea typeface="Verdana" pitchFamily="34" charset="0"/>
                <a:cs typeface="Calibri"/>
              </a:rPr>
              <a:t>: </a:t>
            </a:r>
            <a:r>
              <a:rPr lang="en-US" sz="2000" dirty="0">
                <a:solidFill>
                  <a:srgbClr val="800000"/>
                </a:solidFill>
                <a:latin typeface="Calibri"/>
                <a:ea typeface="Verdana" pitchFamily="34" charset="0"/>
                <a:cs typeface="Calibri"/>
              </a:rPr>
              <a:t>f</a:t>
            </a:r>
            <a:r>
              <a:rPr lang="it-IT" sz="2000" dirty="0">
                <a:solidFill>
                  <a:srgbClr val="800000"/>
                </a:solidFill>
                <a:latin typeface="Calibri"/>
                <a:ea typeface="Verdana" pitchFamily="34" charset="0"/>
                <a:cs typeface="Calibri"/>
              </a:rPr>
              <a:t>or </a:t>
            </a:r>
            <a:r>
              <a:rPr lang="it-IT" sz="2000" dirty="0" err="1">
                <a:solidFill>
                  <a:srgbClr val="800000"/>
                </a:solidFill>
                <a:latin typeface="Calibri"/>
                <a:ea typeface="Verdana" pitchFamily="34" charset="0"/>
                <a:cs typeface="Calibri"/>
              </a:rPr>
              <a:t>confinement</a:t>
            </a:r>
            <a:r>
              <a:rPr lang="it-IT" sz="2000" dirty="0">
                <a:solidFill>
                  <a:srgbClr val="800000"/>
                </a:solidFill>
                <a:latin typeface="Calibri"/>
                <a:ea typeface="Verdana" pitchFamily="34" charset="0"/>
                <a:cs typeface="Calibri"/>
              </a:rPr>
              <a:t> of </a:t>
            </a:r>
            <a:r>
              <a:rPr lang="it-IT" sz="2000" dirty="0" err="1">
                <a:solidFill>
                  <a:srgbClr val="800000"/>
                </a:solidFill>
                <a:latin typeface="Calibri"/>
                <a:ea typeface="Verdana" pitchFamily="34" charset="0"/>
                <a:cs typeface="Calibri"/>
              </a:rPr>
              <a:t>charged</a:t>
            </a:r>
            <a:r>
              <a:rPr lang="it-IT" sz="2000" dirty="0">
                <a:solidFill>
                  <a:srgbClr val="800000"/>
                </a:solidFill>
                <a:latin typeface="Calibri"/>
                <a:ea typeface="Verdana" pitchFamily="34" charset="0"/>
                <a:cs typeface="Calibri"/>
              </a:rPr>
              <a:t> </a:t>
            </a:r>
            <a:r>
              <a:rPr lang="it-IT" sz="2000" dirty="0" err="1">
                <a:solidFill>
                  <a:srgbClr val="800000"/>
                </a:solidFill>
                <a:latin typeface="Calibri"/>
                <a:ea typeface="Verdana" pitchFamily="34" charset="0"/>
                <a:cs typeface="Calibri"/>
              </a:rPr>
              <a:t>particles</a:t>
            </a:r>
            <a:r>
              <a:rPr lang="it-IT" sz="2000" dirty="0">
                <a:solidFill>
                  <a:srgbClr val="800000"/>
                </a:solidFill>
                <a:latin typeface="Calibri"/>
                <a:ea typeface="Verdana" pitchFamily="34" charset="0"/>
                <a:cs typeface="Calibri"/>
              </a:rPr>
              <a:t> in plasma</a:t>
            </a:r>
            <a:endParaRPr lang="it-IT" sz="2000" dirty="0">
              <a:solidFill>
                <a:schemeClr val="tx1"/>
              </a:solidFill>
              <a:latin typeface="Calibri"/>
              <a:ea typeface="Verdana" pitchFamily="34" charset="0"/>
              <a:cs typeface="Calibri"/>
            </a:endParaRPr>
          </a:p>
          <a:p>
            <a:pPr marL="342900" indent="-342900">
              <a:lnSpc>
                <a:spcPct val="120000"/>
              </a:lnSpc>
              <a:buFont typeface="Arial"/>
              <a:buChar char="•"/>
            </a:pPr>
            <a:r>
              <a:rPr lang="it-IT" sz="2000" b="1" dirty="0" err="1">
                <a:solidFill>
                  <a:srgbClr val="000090"/>
                </a:solidFill>
                <a:latin typeface="Calibri"/>
                <a:ea typeface="Verdana" pitchFamily="34" charset="0"/>
                <a:cs typeface="Calibri"/>
              </a:rPr>
              <a:t>Poloidal</a:t>
            </a:r>
            <a:r>
              <a:rPr lang="it-IT" sz="2000" b="1" dirty="0">
                <a:solidFill>
                  <a:srgbClr val="000090"/>
                </a:solidFill>
                <a:latin typeface="Calibri"/>
                <a:ea typeface="Verdana" pitchFamily="34" charset="0"/>
                <a:cs typeface="Calibri"/>
              </a:rPr>
              <a:t> Field</a:t>
            </a:r>
            <a:r>
              <a:rPr lang="it-IT" sz="2000" dirty="0">
                <a:solidFill>
                  <a:srgbClr val="000090"/>
                </a:solidFill>
                <a:latin typeface="Calibri"/>
                <a:ea typeface="Verdana" pitchFamily="34" charset="0"/>
                <a:cs typeface="Calibri"/>
              </a:rPr>
              <a:t>: </a:t>
            </a:r>
            <a:r>
              <a:rPr lang="en-US" sz="2000" dirty="0">
                <a:solidFill>
                  <a:srgbClr val="800000"/>
                </a:solidFill>
                <a:latin typeface="Calibri"/>
                <a:ea typeface="Verdana" pitchFamily="34" charset="0"/>
                <a:cs typeface="Calibri"/>
              </a:rPr>
              <a:t>f</a:t>
            </a:r>
            <a:r>
              <a:rPr lang="it-IT" sz="2000" dirty="0">
                <a:solidFill>
                  <a:srgbClr val="800000"/>
                </a:solidFill>
                <a:latin typeface="Calibri"/>
                <a:ea typeface="Verdana" pitchFamily="34" charset="0"/>
                <a:cs typeface="Calibri"/>
              </a:rPr>
              <a:t>or control of plasma </a:t>
            </a:r>
            <a:r>
              <a:rPr lang="it-IT" sz="2000" dirty="0" err="1">
                <a:solidFill>
                  <a:srgbClr val="800000"/>
                </a:solidFill>
                <a:latin typeface="Calibri"/>
                <a:ea typeface="Verdana" pitchFamily="34" charset="0"/>
                <a:cs typeface="Calibri"/>
              </a:rPr>
              <a:t>radial</a:t>
            </a:r>
            <a:r>
              <a:rPr lang="it-IT" sz="2000" dirty="0">
                <a:solidFill>
                  <a:srgbClr val="800000"/>
                </a:solidFill>
                <a:latin typeface="Calibri"/>
                <a:ea typeface="Verdana" pitchFamily="34" charset="0"/>
                <a:cs typeface="Calibri"/>
              </a:rPr>
              <a:t> position, </a:t>
            </a:r>
            <a:r>
              <a:rPr lang="it-IT" sz="2000" dirty="0" err="1">
                <a:solidFill>
                  <a:srgbClr val="800000"/>
                </a:solidFill>
                <a:latin typeface="Calibri"/>
                <a:ea typeface="Verdana" pitchFamily="34" charset="0"/>
                <a:cs typeface="Calibri"/>
              </a:rPr>
              <a:t>shaping</a:t>
            </a:r>
            <a:r>
              <a:rPr lang="it-IT" sz="2000" dirty="0">
                <a:solidFill>
                  <a:srgbClr val="800000"/>
                </a:solidFill>
                <a:latin typeface="Calibri"/>
                <a:ea typeface="Verdana" pitchFamily="34" charset="0"/>
                <a:cs typeface="Calibri"/>
              </a:rPr>
              <a:t> and </a:t>
            </a:r>
            <a:r>
              <a:rPr lang="it-IT" sz="2000" dirty="0" err="1">
                <a:solidFill>
                  <a:srgbClr val="800000"/>
                </a:solidFill>
                <a:latin typeface="Calibri"/>
                <a:ea typeface="Verdana" pitchFamily="34" charset="0"/>
                <a:cs typeface="Calibri"/>
              </a:rPr>
              <a:t>vertical</a:t>
            </a:r>
            <a:r>
              <a:rPr lang="it-IT" sz="2000" dirty="0">
                <a:solidFill>
                  <a:srgbClr val="800000"/>
                </a:solidFill>
                <a:latin typeface="Calibri"/>
                <a:ea typeface="Verdana" pitchFamily="34" charset="0"/>
                <a:cs typeface="Calibri"/>
              </a:rPr>
              <a:t> </a:t>
            </a:r>
            <a:r>
              <a:rPr lang="it-IT" sz="2000" dirty="0" err="1">
                <a:solidFill>
                  <a:srgbClr val="800000"/>
                </a:solidFill>
                <a:latin typeface="Calibri"/>
                <a:ea typeface="Verdana" pitchFamily="34" charset="0"/>
                <a:cs typeface="Calibri"/>
              </a:rPr>
              <a:t>stability</a:t>
            </a:r>
            <a:endParaRPr lang="it-IT" sz="2000" dirty="0">
              <a:solidFill>
                <a:schemeClr val="tx1"/>
              </a:solidFill>
              <a:latin typeface="Calibri"/>
              <a:ea typeface="Verdana" pitchFamily="34" charset="0"/>
              <a:cs typeface="Calibri"/>
            </a:endParaRPr>
          </a:p>
          <a:p>
            <a:pPr marL="342900" indent="-342900">
              <a:lnSpc>
                <a:spcPct val="120000"/>
              </a:lnSpc>
              <a:buFont typeface="Arial"/>
              <a:buChar char="•"/>
            </a:pPr>
            <a:r>
              <a:rPr lang="it-IT" sz="2000" b="1" dirty="0">
                <a:solidFill>
                  <a:srgbClr val="000090"/>
                </a:solidFill>
                <a:latin typeface="Calibri"/>
                <a:ea typeface="Verdana" pitchFamily="34" charset="0"/>
                <a:cs typeface="Calibri"/>
              </a:rPr>
              <a:t>Central </a:t>
            </a:r>
            <a:r>
              <a:rPr lang="it-IT" sz="2000" b="1" dirty="0" err="1">
                <a:solidFill>
                  <a:srgbClr val="000090"/>
                </a:solidFill>
                <a:latin typeface="Calibri"/>
                <a:ea typeface="Verdana" pitchFamily="34" charset="0"/>
                <a:cs typeface="Calibri"/>
              </a:rPr>
              <a:t>Solenoid</a:t>
            </a:r>
            <a:r>
              <a:rPr lang="it-IT" sz="2000" dirty="0">
                <a:solidFill>
                  <a:srgbClr val="000090"/>
                </a:solidFill>
                <a:latin typeface="Calibri"/>
                <a:ea typeface="Verdana" pitchFamily="34" charset="0"/>
                <a:cs typeface="Calibri"/>
              </a:rPr>
              <a:t>:</a:t>
            </a:r>
            <a:endParaRPr lang="it-IT" sz="2000" dirty="0">
              <a:solidFill>
                <a:srgbClr val="FF0000"/>
              </a:solidFill>
              <a:latin typeface="Calibri"/>
              <a:ea typeface="Verdana" pitchFamily="34" charset="0"/>
              <a:cs typeface="Calibri"/>
            </a:endParaRPr>
          </a:p>
          <a:p>
            <a:pPr marL="361950">
              <a:lnSpc>
                <a:spcPct val="120000"/>
              </a:lnSpc>
            </a:pPr>
            <a:r>
              <a:rPr lang="it-IT" sz="2000" dirty="0">
                <a:solidFill>
                  <a:srgbClr val="800000"/>
                </a:solidFill>
                <a:latin typeface="Calibri"/>
                <a:ea typeface="Verdana" pitchFamily="34" charset="0"/>
                <a:cs typeface="Calibri"/>
              </a:rPr>
              <a:t>Plasma </a:t>
            </a:r>
            <a:r>
              <a:rPr lang="it-IT" sz="2000" dirty="0" err="1">
                <a:solidFill>
                  <a:srgbClr val="800000"/>
                </a:solidFill>
                <a:latin typeface="Calibri"/>
                <a:ea typeface="Verdana" pitchFamily="34" charset="0"/>
                <a:cs typeface="Calibri"/>
              </a:rPr>
              <a:t>discharge</a:t>
            </a:r>
            <a:r>
              <a:rPr lang="it-IT" sz="2000" dirty="0">
                <a:solidFill>
                  <a:srgbClr val="800000"/>
                </a:solidFill>
                <a:latin typeface="Calibri"/>
                <a:ea typeface="Verdana" pitchFamily="34" charset="0"/>
                <a:cs typeface="Calibri"/>
              </a:rPr>
              <a:t> </a:t>
            </a:r>
            <a:r>
              <a:rPr lang="it-IT" sz="2000" dirty="0" err="1">
                <a:solidFill>
                  <a:srgbClr val="800000"/>
                </a:solidFill>
                <a:latin typeface="Calibri"/>
                <a:ea typeface="Verdana" pitchFamily="34" charset="0"/>
                <a:cs typeface="Calibri"/>
              </a:rPr>
              <a:t>initiation</a:t>
            </a:r>
            <a:r>
              <a:rPr lang="it-IT" sz="2000" dirty="0">
                <a:solidFill>
                  <a:srgbClr val="800000"/>
                </a:solidFill>
                <a:latin typeface="Calibri"/>
                <a:ea typeface="Verdana" pitchFamily="34" charset="0"/>
                <a:cs typeface="Calibri"/>
              </a:rPr>
              <a:t> by transformer </a:t>
            </a:r>
            <a:r>
              <a:rPr lang="it-IT" sz="2000" dirty="0" err="1">
                <a:solidFill>
                  <a:srgbClr val="800000"/>
                </a:solidFill>
                <a:latin typeface="Calibri"/>
                <a:ea typeface="Verdana" pitchFamily="34" charset="0"/>
                <a:cs typeface="Calibri"/>
              </a:rPr>
              <a:t>effect</a:t>
            </a:r>
            <a:endParaRPr lang="it-IT" sz="2000" dirty="0">
              <a:solidFill>
                <a:srgbClr val="800000"/>
              </a:solidFill>
              <a:latin typeface="Calibri"/>
              <a:ea typeface="Verdana" pitchFamily="34" charset="0"/>
              <a:cs typeface="Calibri"/>
            </a:endParaRPr>
          </a:p>
        </p:txBody>
      </p:sp>
      <p:sp>
        <p:nvSpPr>
          <p:cNvPr id="8" name="CasellaDiTesto 16">
            <a:extLst>
              <a:ext uri="{FF2B5EF4-FFF2-40B4-BE49-F238E27FC236}">
                <a16:creationId xmlns:a16="http://schemas.microsoft.com/office/drawing/2014/main" id="{03A150AC-846D-F047-A483-3D19A6AD98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759" y="1052736"/>
            <a:ext cx="8834498" cy="11900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it-IT" sz="2000" i="1" dirty="0">
                <a:solidFill>
                  <a:srgbClr val="FF0000"/>
                </a:solidFill>
                <a:latin typeface="Calibri"/>
                <a:cs typeface="Calibri"/>
              </a:rPr>
              <a:t>TOKAMAK</a:t>
            </a:r>
            <a:endParaRPr lang="it-IT" sz="2000" i="1" dirty="0">
              <a:solidFill>
                <a:srgbClr val="800000"/>
              </a:solidFill>
              <a:latin typeface="Calibri"/>
              <a:cs typeface="Calibri"/>
            </a:endParaRPr>
          </a:p>
          <a:p>
            <a:pPr eaLnBrk="1" hangingPunct="1">
              <a:lnSpc>
                <a:spcPct val="120000"/>
              </a:lnSpc>
            </a:pPr>
            <a:r>
              <a:rPr lang="en-US" sz="2000" i="1" dirty="0" err="1">
                <a:solidFill>
                  <a:srgbClr val="800000"/>
                </a:solidFill>
                <a:latin typeface="Calibri"/>
                <a:cs typeface="Calibri"/>
              </a:rPr>
              <a:t>to</a:t>
            </a:r>
            <a:r>
              <a:rPr lang="en-US" sz="2000" dirty="0" err="1">
                <a:solidFill>
                  <a:srgbClr val="800000"/>
                </a:solidFill>
                <a:latin typeface="Calibri"/>
                <a:cs typeface="Calibri"/>
              </a:rPr>
              <a:t>roidal'naya</a:t>
            </a:r>
            <a:r>
              <a:rPr lang="en-US" sz="2000" dirty="0">
                <a:solidFill>
                  <a:srgbClr val="800000"/>
                </a:solidFill>
                <a:latin typeface="Calibri"/>
                <a:cs typeface="Calibri"/>
              </a:rPr>
              <a:t> </a:t>
            </a:r>
            <a:r>
              <a:rPr lang="en-US" sz="2000" i="1" dirty="0" err="1">
                <a:solidFill>
                  <a:srgbClr val="800000"/>
                </a:solidFill>
                <a:latin typeface="Calibri"/>
                <a:cs typeface="Calibri"/>
              </a:rPr>
              <a:t>kam</a:t>
            </a:r>
            <a:r>
              <a:rPr lang="en-US" sz="2000" dirty="0" err="1">
                <a:solidFill>
                  <a:srgbClr val="800000"/>
                </a:solidFill>
                <a:latin typeface="Calibri"/>
                <a:cs typeface="Calibri"/>
              </a:rPr>
              <a:t>era</a:t>
            </a:r>
            <a:r>
              <a:rPr lang="en-US" sz="2000" dirty="0">
                <a:solidFill>
                  <a:srgbClr val="800000"/>
                </a:solidFill>
                <a:latin typeface="Calibri"/>
                <a:cs typeface="Calibri"/>
              </a:rPr>
              <a:t> s </a:t>
            </a:r>
            <a:r>
              <a:rPr lang="en-US" sz="2000" i="1" dirty="0" err="1">
                <a:solidFill>
                  <a:srgbClr val="800000"/>
                </a:solidFill>
                <a:latin typeface="Calibri"/>
                <a:cs typeface="Calibri"/>
              </a:rPr>
              <a:t>ak</a:t>
            </a:r>
            <a:r>
              <a:rPr lang="en-US" sz="2000" dirty="0" err="1">
                <a:solidFill>
                  <a:srgbClr val="800000"/>
                </a:solidFill>
                <a:latin typeface="Calibri"/>
                <a:cs typeface="Calibri"/>
              </a:rPr>
              <a:t>sial'nym</a:t>
            </a:r>
            <a:r>
              <a:rPr lang="en-US" sz="2000" dirty="0">
                <a:solidFill>
                  <a:srgbClr val="800000"/>
                </a:solidFill>
                <a:latin typeface="Calibri"/>
                <a:cs typeface="Calibri"/>
              </a:rPr>
              <a:t> </a:t>
            </a:r>
            <a:r>
              <a:rPr lang="en-US" sz="2000" dirty="0" err="1">
                <a:solidFill>
                  <a:srgbClr val="800000"/>
                </a:solidFill>
                <a:latin typeface="Calibri"/>
                <a:cs typeface="Calibri"/>
              </a:rPr>
              <a:t>magnitnym</a:t>
            </a:r>
            <a:r>
              <a:rPr lang="en-US" sz="2000" dirty="0">
                <a:solidFill>
                  <a:srgbClr val="800000"/>
                </a:solidFill>
                <a:latin typeface="Calibri"/>
                <a:cs typeface="Calibri"/>
              </a:rPr>
              <a:t> </a:t>
            </a:r>
            <a:r>
              <a:rPr lang="en-US" sz="2000" dirty="0" err="1">
                <a:solidFill>
                  <a:srgbClr val="800000"/>
                </a:solidFill>
                <a:latin typeface="Calibri"/>
                <a:cs typeface="Calibri"/>
              </a:rPr>
              <a:t>polem</a:t>
            </a:r>
            <a:r>
              <a:rPr lang="en-US" sz="2000" dirty="0">
                <a:solidFill>
                  <a:srgbClr val="800000"/>
                </a:solidFill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(</a:t>
            </a:r>
            <a:r>
              <a:rPr lang="en-US" sz="2000" i="1" dirty="0">
                <a:solidFill>
                  <a:srgbClr val="000090"/>
                </a:solidFill>
                <a:latin typeface="Calibri"/>
                <a:cs typeface="Calibri"/>
              </a:rPr>
              <a:t>toroidal chamber with an axial magnetic field</a:t>
            </a:r>
            <a:r>
              <a:rPr lang="en-US" sz="2000" dirty="0">
                <a:latin typeface="Calibri"/>
                <a:cs typeface="Calibri"/>
              </a:rPr>
              <a:t>)</a:t>
            </a:r>
            <a:endParaRPr lang="it-IT" sz="2000" i="1" dirty="0">
              <a:solidFill>
                <a:srgbClr val="800000"/>
              </a:solidFill>
              <a:latin typeface="Calibri"/>
              <a:cs typeface="Calibri"/>
            </a:endParaRPr>
          </a:p>
        </p:txBody>
      </p:sp>
      <p:sp>
        <p:nvSpPr>
          <p:cNvPr id="9" name="Rettangolo 7">
            <a:extLst>
              <a:ext uri="{FF2B5EF4-FFF2-40B4-BE49-F238E27FC236}">
                <a16:creationId xmlns:a16="http://schemas.microsoft.com/office/drawing/2014/main" id="{6BEA74C7-052E-4348-9C9A-AE1FF55CFE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31982" y="1052736"/>
            <a:ext cx="757652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it-IT" sz="2000" dirty="0">
                <a:solidFill>
                  <a:srgbClr val="595959"/>
                </a:solidFill>
                <a:latin typeface="Century Gothic" charset="0"/>
              </a:rPr>
              <a:t>(</a:t>
            </a:r>
            <a:r>
              <a:rPr lang="ru-RU" sz="2000" dirty="0">
                <a:solidFill>
                  <a:srgbClr val="595959"/>
                </a:solidFill>
                <a:latin typeface="Century Gothic" charset="0"/>
              </a:rPr>
              <a:t>"</a:t>
            </a:r>
            <a:r>
              <a:rPr lang="ru-RU" sz="2000" b="1" dirty="0">
                <a:solidFill>
                  <a:srgbClr val="595959"/>
                </a:solidFill>
                <a:latin typeface="Century Gothic" charset="0"/>
              </a:rPr>
              <a:t>то</a:t>
            </a:r>
            <a:r>
              <a:rPr lang="ru-RU" sz="2000" dirty="0">
                <a:solidFill>
                  <a:srgbClr val="595959"/>
                </a:solidFill>
                <a:latin typeface="Century Gothic" charset="0"/>
              </a:rPr>
              <a:t>роидальная </a:t>
            </a:r>
            <a:r>
              <a:rPr lang="ru-RU" sz="2000" b="1" dirty="0">
                <a:solidFill>
                  <a:srgbClr val="595959"/>
                </a:solidFill>
                <a:latin typeface="Century Gothic" charset="0"/>
              </a:rPr>
              <a:t>ка</a:t>
            </a:r>
            <a:r>
              <a:rPr lang="ru-RU" sz="2000" dirty="0">
                <a:solidFill>
                  <a:srgbClr val="595959"/>
                </a:solidFill>
                <a:latin typeface="Century Gothic" charset="0"/>
              </a:rPr>
              <a:t>мера в </a:t>
            </a:r>
            <a:r>
              <a:rPr lang="ru-RU" sz="2000" b="1" dirty="0">
                <a:solidFill>
                  <a:srgbClr val="595959"/>
                </a:solidFill>
                <a:latin typeface="Century Gothic" charset="0"/>
              </a:rPr>
              <a:t>ма</a:t>
            </a:r>
            <a:r>
              <a:rPr lang="ru-RU" sz="2000" dirty="0">
                <a:solidFill>
                  <a:srgbClr val="595959"/>
                </a:solidFill>
                <a:latin typeface="Century Gothic" charset="0"/>
              </a:rPr>
              <a:t>гнитных </a:t>
            </a:r>
            <a:r>
              <a:rPr lang="ru-RU" sz="2000" b="1" dirty="0">
                <a:solidFill>
                  <a:srgbClr val="595959"/>
                </a:solidFill>
                <a:latin typeface="Century Gothic" charset="0"/>
              </a:rPr>
              <a:t>к</a:t>
            </a:r>
            <a:r>
              <a:rPr lang="ru-RU" sz="2000" dirty="0">
                <a:solidFill>
                  <a:srgbClr val="595959"/>
                </a:solidFill>
                <a:latin typeface="Century Gothic" charset="0"/>
              </a:rPr>
              <a:t>атушках“</a:t>
            </a:r>
            <a:r>
              <a:rPr lang="it-IT" sz="2000" dirty="0">
                <a:solidFill>
                  <a:srgbClr val="595959"/>
                </a:solidFill>
                <a:latin typeface="Century Gothic" charset="0"/>
              </a:rPr>
              <a:t>)</a:t>
            </a: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AAC65001-0F8E-6841-846F-7BD1620C960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9677" y="2060518"/>
            <a:ext cx="4114800" cy="4797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35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3414" y="288414"/>
            <a:ext cx="8229600" cy="430887"/>
          </a:xfrm>
        </p:spPr>
        <p:txBody>
          <a:bodyPr/>
          <a:lstStyle/>
          <a:p>
            <a:pPr eaLnBrk="0" hangingPunct="0"/>
            <a:r>
              <a:rPr lang="en-US" sz="2800" dirty="0"/>
              <a:t>The ITER CS development strategy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6553200" y="6222140"/>
            <a:ext cx="2133600" cy="365125"/>
          </a:xfrm>
        </p:spPr>
        <p:txBody>
          <a:bodyPr/>
          <a:lstStyle/>
          <a:p>
            <a:fld id="{02C7C199-0D0D-7840-A88D-785280B31CF7}" type="slidenum">
              <a:rPr lang="it-IT" smtClean="0"/>
              <a:t>60</a:t>
            </a:fld>
            <a:endParaRPr lang="it-IT" dirty="0"/>
          </a:p>
        </p:txBody>
      </p:sp>
      <p:graphicFrame>
        <p:nvGraphicFramePr>
          <p:cNvPr id="6" name="Tabella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4217624"/>
              </p:ext>
            </p:extLst>
          </p:nvPr>
        </p:nvGraphicFramePr>
        <p:xfrm>
          <a:off x="71438" y="1240332"/>
          <a:ext cx="9044960" cy="1910521"/>
        </p:xfrm>
        <a:graphic>
          <a:graphicData uri="http://schemas.openxmlformats.org/drawingml/2006/table">
            <a:tbl>
              <a:tblPr/>
              <a:tblGrid>
                <a:gridCol w="1633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191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321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3212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2798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319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/>
                        <a:ea typeface="平成明朝" charset="0"/>
                        <a:cs typeface="Arial"/>
                      </a:endParaRP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/>
                          <a:ea typeface="平成明朝" charset="0"/>
                          <a:cs typeface="Arial"/>
                        </a:rPr>
                        <a:t>Sample 6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/>
                        <a:ea typeface="平成明朝" charset="0"/>
                        <a:cs typeface="Arial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/>
                          <a:ea typeface="平成明朝" charset="0"/>
                          <a:cs typeface="Arial"/>
                        </a:rPr>
                        <a:t>(STP design)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/>
                        <a:ea typeface="平成明朝" charset="0"/>
                        <a:cs typeface="Arial"/>
                      </a:endParaRP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/>
                          <a:ea typeface="平成明朝" charset="0"/>
                          <a:cs typeface="Arial"/>
                        </a:rPr>
                        <a:t>Samples 1, 2, 3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/>
                        <a:ea typeface="平成明朝" charset="0"/>
                        <a:cs typeface="Arial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/>
                          <a:ea typeface="平成明朝" charset="0"/>
                          <a:cs typeface="Arial"/>
                        </a:rPr>
                        <a:t>(REF. design)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/>
                        <a:ea typeface="平成明朝" charset="0"/>
                        <a:cs typeface="Arial"/>
                      </a:endParaRP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/>
                          <a:ea typeface="平成明朝" charset="0"/>
                          <a:cs typeface="Arial"/>
                        </a:rPr>
                        <a:t>Sample 4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/>
                        <a:ea typeface="平成明朝" charset="0"/>
                        <a:cs typeface="Arial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/>
                          <a:ea typeface="平成明朝" charset="0"/>
                          <a:cs typeface="Arial"/>
                        </a:rPr>
                        <a:t>(REF. design)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/>
                        <a:ea typeface="平成明朝" charset="0"/>
                        <a:cs typeface="Arial"/>
                      </a:endParaRP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/>
                          <a:ea typeface="平成明朝" charset="0"/>
                          <a:cs typeface="Arial"/>
                        </a:rPr>
                        <a:t>Sample 5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/>
                        <a:ea typeface="平成明朝" charset="0"/>
                        <a:cs typeface="Arial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/>
                          <a:ea typeface="平成明朝" charset="0"/>
                          <a:cs typeface="Arial"/>
                        </a:rPr>
                        <a:t>(LTP design)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/>
                        <a:ea typeface="平成明朝" charset="0"/>
                        <a:cs typeface="Arial"/>
                      </a:endParaRP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733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平成明朝" charset="0"/>
                          <a:cs typeface="Arial"/>
                        </a:rPr>
                        <a:t>Wire </a:t>
                      </a:r>
                      <a:r>
                        <a:rPr kumimoji="0" lang="en-GB" sz="1600" b="1" i="1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平成明朝" charset="0"/>
                          <a:cs typeface="Arial"/>
                        </a:rPr>
                        <a:t>Cu:nonCu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/>
                        <a:ea typeface="平成明朝" charset="0"/>
                        <a:cs typeface="Arial"/>
                      </a:endParaRP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平成明朝" charset="0"/>
                          <a:cs typeface="Arial"/>
                        </a:rPr>
                        <a:t>1</a:t>
                      </a:r>
                      <a:endParaRPr kumimoji="0" lang="it-IT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/>
                        <a:ea typeface="平成明朝" charset="0"/>
                        <a:cs typeface="Arial"/>
                      </a:endParaRP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平成明朝" charset="0"/>
                          <a:cs typeface="Arial"/>
                        </a:rPr>
                        <a:t>1.5</a:t>
                      </a:r>
                      <a:endParaRPr kumimoji="0" lang="it-IT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/>
                        <a:ea typeface="平成明朝" charset="0"/>
                        <a:cs typeface="Arial"/>
                      </a:endParaRP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平成明朝" charset="0"/>
                          <a:cs typeface="Arial"/>
                        </a:rPr>
                        <a:t>1</a:t>
                      </a:r>
                      <a:endParaRPr kumimoji="0" lang="it-IT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/>
                        <a:ea typeface="平成明朝" charset="0"/>
                        <a:cs typeface="Arial"/>
                      </a:endParaRP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平成明朝" charset="0"/>
                          <a:cs typeface="Arial"/>
                        </a:rPr>
                        <a:t>1</a:t>
                      </a:r>
                      <a:endParaRPr kumimoji="0" lang="it-IT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/>
                        <a:ea typeface="平成明朝" charset="0"/>
                        <a:cs typeface="Arial"/>
                      </a:endParaRP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733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平成明朝" charset="0"/>
                          <a:cs typeface="Arial"/>
                        </a:rPr>
                        <a:t>Cable layout</a:t>
                      </a:r>
                      <a:endParaRPr kumimoji="0" lang="it-IT" sz="16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/>
                        <a:ea typeface="平成明朝" charset="0"/>
                        <a:cs typeface="Arial"/>
                      </a:endParaRP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平成明朝" charset="0"/>
                          <a:cs typeface="Arial"/>
                        </a:rPr>
                        <a:t>(2+1)x3x4x4x6</a:t>
                      </a:r>
                      <a:endParaRPr kumimoji="0" lang="it-IT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/>
                        <a:ea typeface="平成明朝" charset="0"/>
                        <a:cs typeface="Arial"/>
                      </a:endParaRP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平成明朝" charset="0"/>
                          <a:cs typeface="Arial"/>
                        </a:rPr>
                        <a:t>3x3x4x4x6</a:t>
                      </a:r>
                      <a:endParaRPr kumimoji="0" lang="it-IT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/>
                        <a:ea typeface="平成明朝" charset="0"/>
                        <a:cs typeface="Arial"/>
                      </a:endParaRP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平成明朝" charset="0"/>
                          <a:cs typeface="Arial"/>
                        </a:rPr>
                        <a:t>(2+1)x3x4x4x6</a:t>
                      </a:r>
                      <a:endParaRPr kumimoji="0" lang="it-IT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/>
                        <a:ea typeface="平成明朝" charset="0"/>
                        <a:cs typeface="Arial"/>
                      </a:endParaRP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平成明朝" charset="0"/>
                          <a:cs typeface="Arial"/>
                        </a:rPr>
                        <a:t>(2+1)x3x4x4x6</a:t>
                      </a:r>
                      <a:endParaRPr kumimoji="0" lang="it-IT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/>
                        <a:ea typeface="平成明朝" charset="0"/>
                        <a:cs typeface="Arial"/>
                      </a:endParaRP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8834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平成明朝" charset="0"/>
                          <a:cs typeface="Arial"/>
                        </a:rPr>
                        <a:t>Twist Pitch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平成明朝" charset="0"/>
                          <a:cs typeface="Arial"/>
                        </a:rPr>
                        <a:t>sequence (mm)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/>
                        <a:ea typeface="平成明朝" charset="0"/>
                        <a:cs typeface="Arial"/>
                      </a:endParaRP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平成明朝" charset="0"/>
                          <a:cs typeface="Arial"/>
                        </a:rPr>
                        <a:t>20/45/80/150/450</a:t>
                      </a:r>
                      <a:endParaRPr kumimoji="0" lang="it-IT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/>
                        <a:ea typeface="平成明朝" charset="0"/>
                        <a:cs typeface="Arial"/>
                      </a:endParaRP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平成明朝" charset="0"/>
                          <a:cs typeface="Arial"/>
                        </a:rPr>
                        <a:t>45/85/145/250/450</a:t>
                      </a:r>
                      <a:endParaRPr kumimoji="0" lang="it-IT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/>
                        <a:ea typeface="平成明朝" charset="0"/>
                        <a:cs typeface="Arial"/>
                      </a:endParaRP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平成明朝" charset="0"/>
                          <a:cs typeface="Arial"/>
                        </a:rPr>
                        <a:t>45/85/145/250/450</a:t>
                      </a:r>
                      <a:endParaRPr kumimoji="0" lang="it-IT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/>
                        <a:ea typeface="平成明朝" charset="0"/>
                        <a:cs typeface="Arial"/>
                      </a:endParaRP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平成明朝" charset="0"/>
                          <a:cs typeface="Arial"/>
                        </a:rPr>
                        <a:t>110/117/125/132/352</a:t>
                      </a:r>
                      <a:endParaRPr kumimoji="0" lang="it-IT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/>
                        <a:ea typeface="平成明朝" charset="0"/>
                        <a:cs typeface="Arial"/>
                      </a:endParaRP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cxnSp>
        <p:nvCxnSpPr>
          <p:cNvPr id="7" name="Straight Arrow Connector 6"/>
          <p:cNvCxnSpPr>
            <a:cxnSpLocks noChangeShapeType="1"/>
          </p:cNvCxnSpPr>
          <p:nvPr/>
        </p:nvCxnSpPr>
        <p:spPr bwMode="auto">
          <a:xfrm flipH="1">
            <a:off x="1931987" y="2952636"/>
            <a:ext cx="720725" cy="649287"/>
          </a:xfrm>
          <a:prstGeom prst="straightConnector1">
            <a:avLst/>
          </a:prstGeom>
          <a:noFill/>
          <a:ln w="28575">
            <a:solidFill>
              <a:srgbClr val="660066"/>
            </a:solidFill>
            <a:round/>
            <a:headEnd/>
            <a:tailEnd type="arrow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8" name="Straight Arrow Connector 7"/>
          <p:cNvCxnSpPr>
            <a:cxnSpLocks noChangeShapeType="1"/>
            <a:endCxn id="11" idx="0"/>
          </p:cNvCxnSpPr>
          <p:nvPr/>
        </p:nvCxnSpPr>
        <p:spPr bwMode="auto">
          <a:xfrm>
            <a:off x="4446467" y="2881199"/>
            <a:ext cx="75571" cy="792161"/>
          </a:xfrm>
          <a:prstGeom prst="straightConnector1">
            <a:avLst/>
          </a:prstGeom>
          <a:noFill/>
          <a:ln w="28575">
            <a:solidFill>
              <a:srgbClr val="660066"/>
            </a:solidFill>
            <a:round/>
            <a:headEnd/>
            <a:tailEnd type="arrow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9" name="Straight Arrow Connector 8"/>
          <p:cNvCxnSpPr>
            <a:cxnSpLocks noChangeShapeType="1"/>
          </p:cNvCxnSpPr>
          <p:nvPr/>
        </p:nvCxnSpPr>
        <p:spPr bwMode="auto">
          <a:xfrm flipH="1">
            <a:off x="4826000" y="2881199"/>
            <a:ext cx="1366088" cy="792161"/>
          </a:xfrm>
          <a:prstGeom prst="straightConnector1">
            <a:avLst/>
          </a:prstGeom>
          <a:noFill/>
          <a:ln w="28575">
            <a:solidFill>
              <a:srgbClr val="660066"/>
            </a:solidFill>
            <a:round/>
            <a:headEnd/>
            <a:tailEnd type="arrow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0" name="Straight Arrow Connector 9"/>
          <p:cNvCxnSpPr>
            <a:cxnSpLocks noChangeShapeType="1"/>
          </p:cNvCxnSpPr>
          <p:nvPr/>
        </p:nvCxnSpPr>
        <p:spPr bwMode="auto">
          <a:xfrm flipH="1">
            <a:off x="7943272" y="2952636"/>
            <a:ext cx="195263" cy="649287"/>
          </a:xfrm>
          <a:prstGeom prst="straightConnector1">
            <a:avLst/>
          </a:prstGeom>
          <a:noFill/>
          <a:ln w="28575">
            <a:solidFill>
              <a:srgbClr val="660066"/>
            </a:solidFill>
            <a:round/>
            <a:headEnd/>
            <a:tailEnd type="arrow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pic>
        <p:nvPicPr>
          <p:cNvPr id="11" name="Picture 10" descr="Devred_Dec2012_CS conductor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75" y="3673360"/>
            <a:ext cx="9012326" cy="1817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461653" y="6237140"/>
            <a:ext cx="6481619" cy="365125"/>
          </a:xfrm>
        </p:spPr>
        <p:txBody>
          <a:bodyPr/>
          <a:lstStyle/>
          <a:p>
            <a:r>
              <a:rPr lang="en-US" dirty="0"/>
              <a:t>L. Muzzi </a:t>
            </a:r>
            <a:r>
              <a:rPr lang="mr-IN" dirty="0"/>
              <a:t>–</a:t>
            </a:r>
            <a:r>
              <a:rPr lang="en-US" dirty="0"/>
              <a:t> </a:t>
            </a:r>
            <a:r>
              <a:rPr lang="en-US" dirty="0" err="1"/>
              <a:t>EASISchool</a:t>
            </a:r>
            <a:r>
              <a:rPr lang="en-US" dirty="0"/>
              <a:t> 3 - 6 October 2020</a:t>
            </a:r>
            <a:endParaRPr lang="it-IT" dirty="0"/>
          </a:p>
        </p:txBody>
      </p:sp>
      <p:sp>
        <p:nvSpPr>
          <p:cNvPr id="3" name="TextBox 2"/>
          <p:cNvSpPr txBox="1"/>
          <p:nvPr/>
        </p:nvSpPr>
        <p:spPr>
          <a:xfrm>
            <a:off x="4169485" y="5576358"/>
            <a:ext cx="4788900" cy="743026"/>
          </a:xfrm>
          <a:prstGeom prst="rect">
            <a:avLst/>
          </a:prstGeom>
          <a:ln>
            <a:solidFill>
              <a:srgbClr val="4F81BD"/>
            </a:solidFill>
          </a:ln>
        </p:spPr>
        <p:txBody>
          <a:bodyPr vert="horz" wrap="square" lIns="91440" tIns="93600" rIns="91440" bIns="93600" rtlCol="0">
            <a:spAutoFit/>
          </a:bodyPr>
          <a:lstStyle/>
          <a:p>
            <a:pPr algn="r"/>
            <a:r>
              <a:rPr lang="en-US" i="1" dirty="0">
                <a:solidFill>
                  <a:srgbClr val="0000FF"/>
                </a:solidFill>
              </a:rPr>
              <a:t>Proposal supported by </a:t>
            </a:r>
            <a:r>
              <a:rPr lang="en-US" i="1" dirty="0" err="1">
                <a:solidFill>
                  <a:srgbClr val="0000FF"/>
                </a:solidFill>
              </a:rPr>
              <a:t>e.m</a:t>
            </a:r>
            <a:r>
              <a:rPr lang="en-US" i="1" dirty="0">
                <a:solidFill>
                  <a:srgbClr val="0000FF"/>
                </a:solidFill>
              </a:rPr>
              <a:t>. and mechanical simulations by A. </a:t>
            </a:r>
            <a:r>
              <a:rPr lang="en-US" i="1" dirty="0" err="1">
                <a:solidFill>
                  <a:srgbClr val="0000FF"/>
                </a:solidFill>
              </a:rPr>
              <a:t>Nijhuis</a:t>
            </a:r>
            <a:r>
              <a:rPr lang="en-US" i="1" dirty="0">
                <a:solidFill>
                  <a:srgbClr val="0000FF"/>
                </a:solidFill>
              </a:rPr>
              <a:t> (Un. </a:t>
            </a:r>
            <a:r>
              <a:rPr lang="en-US" i="1" dirty="0" err="1">
                <a:solidFill>
                  <a:srgbClr val="0000FF"/>
                </a:solidFill>
              </a:rPr>
              <a:t>Twente</a:t>
            </a:r>
            <a:r>
              <a:rPr lang="en-US" i="1" dirty="0">
                <a:solidFill>
                  <a:srgbClr val="0000FF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771717690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3414" y="288414"/>
            <a:ext cx="8229600" cy="430887"/>
          </a:xfrm>
        </p:spPr>
        <p:txBody>
          <a:bodyPr/>
          <a:lstStyle/>
          <a:p>
            <a:pPr eaLnBrk="0" hangingPunct="0"/>
            <a:r>
              <a:rPr lang="en-US" sz="2800" dirty="0"/>
              <a:t>The ITER CS development strategy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6553200" y="6222140"/>
            <a:ext cx="2133600" cy="365125"/>
          </a:xfrm>
        </p:spPr>
        <p:txBody>
          <a:bodyPr/>
          <a:lstStyle/>
          <a:p>
            <a:fld id="{02C7C199-0D0D-7840-A88D-785280B31CF7}" type="slidenum">
              <a:rPr lang="it-IT" smtClean="0"/>
              <a:t>61</a:t>
            </a:fld>
            <a:endParaRPr lang="it-IT" dirty="0"/>
          </a:p>
        </p:txBody>
      </p:sp>
      <p:pic>
        <p:nvPicPr>
          <p:cNvPr id="6" name="Picture 1" descr="Devred_SUST 1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7318" y="1769036"/>
            <a:ext cx="7439558" cy="4454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1"/>
          <p:cNvSpPr txBox="1">
            <a:spLocks noChangeArrowheads="1"/>
          </p:cNvSpPr>
          <p:nvPr/>
        </p:nvSpPr>
        <p:spPr bwMode="auto">
          <a:xfrm>
            <a:off x="503238" y="1042988"/>
            <a:ext cx="8139776" cy="595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charset="0"/>
                <a:ea typeface="ＭＳ Ｐゴシック" charset="0"/>
                <a:cs typeface="MS Gothic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charset="0"/>
                <a:ea typeface="ＭＳ Ｐゴシック" charset="0"/>
                <a:cs typeface="MS Gothic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charset="0"/>
                <a:ea typeface="ＭＳ Ｐゴシック" charset="0"/>
                <a:cs typeface="MS Gothic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charset="0"/>
                <a:ea typeface="ＭＳ Ｐゴシック" charset="0"/>
                <a:cs typeface="MS Gothic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charset="0"/>
                <a:ea typeface="ＭＳ Ｐゴシック" charset="0"/>
                <a:cs typeface="MS Gothic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charset="0"/>
                <a:ea typeface="ＭＳ Ｐゴシック" charset="0"/>
                <a:cs typeface="MS Gothic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charset="0"/>
                <a:ea typeface="ＭＳ Ｐゴシック" charset="0"/>
                <a:cs typeface="MS Gothic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charset="0"/>
                <a:ea typeface="ＭＳ Ｐゴシック" charset="0"/>
                <a:cs typeface="MS Gothic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charset="0"/>
                <a:ea typeface="ＭＳ Ｐゴシック" charset="0"/>
                <a:cs typeface="MS Gothic" charset="0"/>
              </a:defRPr>
            </a:lvl9pPr>
          </a:lstStyle>
          <a:p>
            <a:pPr>
              <a:defRPr/>
            </a:pPr>
            <a:r>
              <a:rPr lang="fr-CA" sz="2800" dirty="0">
                <a:solidFill>
                  <a:srgbClr val="800000"/>
                </a:solidFill>
                <a:latin typeface="Arial"/>
                <a:cs typeface="Arial"/>
              </a:rPr>
              <a:t>short</a:t>
            </a:r>
            <a:r>
              <a:rPr lang="fr-CA" sz="2800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fr-CA" sz="2800" dirty="0" err="1">
                <a:solidFill>
                  <a:schemeClr val="tx1"/>
                </a:solidFill>
                <a:latin typeface="Arial"/>
                <a:cs typeface="Arial"/>
              </a:rPr>
              <a:t>cable</a:t>
            </a:r>
            <a:r>
              <a:rPr lang="fr-CA" sz="2800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fr-CA" sz="2800" dirty="0">
                <a:solidFill>
                  <a:srgbClr val="800000"/>
                </a:solidFill>
                <a:latin typeface="Arial"/>
                <a:cs typeface="Arial"/>
              </a:rPr>
              <a:t>twist pitch </a:t>
            </a:r>
            <a:r>
              <a:rPr lang="fr-CA" sz="2800" dirty="0">
                <a:solidFill>
                  <a:schemeClr val="tx1"/>
                </a:solidFill>
                <a:latin typeface="Arial"/>
                <a:cs typeface="Arial"/>
              </a:rPr>
              <a:t>cures </a:t>
            </a:r>
            <a:r>
              <a:rPr lang="fr-CA" sz="2800" i="1" dirty="0" err="1">
                <a:solidFill>
                  <a:schemeClr val="tx1"/>
                </a:solidFill>
                <a:latin typeface="Arial"/>
                <a:cs typeface="Arial"/>
              </a:rPr>
              <a:t>T</a:t>
            </a:r>
            <a:r>
              <a:rPr lang="fr-CA" sz="2800" i="1" baseline="-25000" dirty="0" err="1">
                <a:solidFill>
                  <a:schemeClr val="tx1"/>
                </a:solidFill>
                <a:latin typeface="Arial"/>
                <a:cs typeface="Arial"/>
              </a:rPr>
              <a:t>cs</a:t>
            </a:r>
            <a:r>
              <a:rPr lang="fr-CA" sz="2800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fr-CA" sz="2800" dirty="0" err="1">
                <a:solidFill>
                  <a:schemeClr val="tx1"/>
                </a:solidFill>
                <a:latin typeface="Arial"/>
                <a:cs typeface="Arial"/>
              </a:rPr>
              <a:t>degradation</a:t>
            </a:r>
            <a:endParaRPr lang="fr-CA" sz="28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461653" y="6237140"/>
            <a:ext cx="6481619" cy="365125"/>
          </a:xfrm>
        </p:spPr>
        <p:txBody>
          <a:bodyPr/>
          <a:lstStyle/>
          <a:p>
            <a:r>
              <a:rPr lang="en-US" dirty="0"/>
              <a:t>L. Muzzi </a:t>
            </a:r>
            <a:r>
              <a:rPr lang="mr-IN" dirty="0"/>
              <a:t>–</a:t>
            </a:r>
            <a:r>
              <a:rPr lang="en-US" dirty="0"/>
              <a:t> </a:t>
            </a:r>
            <a:r>
              <a:rPr lang="en-US" dirty="0" err="1"/>
              <a:t>EASISchool</a:t>
            </a:r>
            <a:r>
              <a:rPr lang="en-US" dirty="0"/>
              <a:t> 3 - 6 October 2020</a:t>
            </a:r>
            <a:endParaRPr lang="it-IT" dirty="0"/>
          </a:p>
        </p:txBody>
      </p:sp>
      <p:sp>
        <p:nvSpPr>
          <p:cNvPr id="9" name="Segnaposto contenuto 2"/>
          <p:cNvSpPr txBox="1">
            <a:spLocks/>
          </p:cNvSpPr>
          <p:nvPr/>
        </p:nvSpPr>
        <p:spPr>
          <a:xfrm>
            <a:off x="7287846" y="5691212"/>
            <a:ext cx="1787769" cy="3215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800000"/>
            </a:solidFill>
          </a:ln>
        </p:spPr>
        <p:txBody>
          <a:bodyPr anchor="ctr" anchorCtr="0"/>
          <a:lstStyle>
            <a:lvl1pPr marL="342900" indent="-342900" algn="l" defTabSz="449263" rtl="0" eaLnBrk="0" fontAlgn="base" hangingPunct="0"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•"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–"/>
              <a:defRPr sz="2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•"/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–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»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49263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49263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49263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49263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400" i="1" dirty="0" err="1">
                <a:solidFill>
                  <a:schemeClr val="tx1"/>
                </a:solidFill>
                <a:latin typeface="Arial (Body)"/>
                <a:cs typeface="Arial (Body)"/>
              </a:rPr>
              <a:t>Devred_SUST</a:t>
            </a:r>
            <a:r>
              <a:rPr lang="en-US" sz="1400" i="1" dirty="0">
                <a:solidFill>
                  <a:schemeClr val="tx1"/>
                </a:solidFill>
                <a:latin typeface="Arial (Body)"/>
                <a:cs typeface="Arial (Body)"/>
              </a:rPr>
              <a:t> 2014</a:t>
            </a:r>
          </a:p>
        </p:txBody>
      </p:sp>
    </p:spTree>
    <p:extLst>
      <p:ext uri="{BB962C8B-B14F-4D97-AF65-F5344CB8AC3E}">
        <p14:creationId xmlns:p14="http://schemas.microsoft.com/office/powerpoint/2010/main" val="535885897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3414" y="288414"/>
            <a:ext cx="8229600" cy="430887"/>
          </a:xfrm>
        </p:spPr>
        <p:txBody>
          <a:bodyPr/>
          <a:lstStyle/>
          <a:p>
            <a:pPr eaLnBrk="0" hangingPunct="0"/>
            <a:r>
              <a:rPr lang="en-US" sz="2800" dirty="0"/>
              <a:t>From ITER to (EU)-DEMO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 dirty="0"/>
              <a:t>L. Muzzi - </a:t>
            </a:r>
            <a:r>
              <a:rPr lang="it-IT" dirty="0" err="1"/>
              <a:t>EASISchool</a:t>
            </a:r>
            <a:r>
              <a:rPr lang="it-IT" dirty="0"/>
              <a:t> 3 - 6 </a:t>
            </a:r>
            <a:r>
              <a:rPr lang="it-IT" dirty="0" err="1"/>
              <a:t>October</a:t>
            </a:r>
            <a:r>
              <a:rPr lang="it-IT" dirty="0"/>
              <a:t> 2020</a:t>
            </a:r>
          </a:p>
        </p:txBody>
      </p:sp>
      <p:sp>
        <p:nvSpPr>
          <p:cNvPr id="10" name="CasellaDiTesto 17"/>
          <p:cNvSpPr txBox="1">
            <a:spLocks noChangeArrowheads="1"/>
          </p:cNvSpPr>
          <p:nvPr/>
        </p:nvSpPr>
        <p:spPr bwMode="auto">
          <a:xfrm>
            <a:off x="5672091" y="5811498"/>
            <a:ext cx="31686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spcAft>
                <a:spcPts val="1600"/>
              </a:spcAft>
              <a:buClr>
                <a:srgbClr val="800000"/>
              </a:buClr>
              <a:buSzPct val="70000"/>
            </a:pPr>
            <a:r>
              <a:rPr lang="it-IT" sz="1600" dirty="0">
                <a:solidFill>
                  <a:schemeClr val="tx1"/>
                </a:solidFill>
                <a:latin typeface="Trebuchet MS" charset="0"/>
                <a:ea typeface="MS Gothic" charset="0"/>
                <a:cs typeface="MS Gothic" charset="0"/>
              </a:rPr>
              <a:t>DEMO CAD model (30 April 2014)</a:t>
            </a:r>
            <a:endParaRPr lang="en-US" sz="1600" dirty="0">
              <a:solidFill>
                <a:schemeClr val="tx1"/>
              </a:solidFill>
              <a:latin typeface="Trebuchet MS" charset="0"/>
              <a:ea typeface="MS Gothic" charset="0"/>
              <a:cs typeface="MS Gothic" charset="0"/>
            </a:endParaRPr>
          </a:p>
        </p:txBody>
      </p:sp>
      <p:pic>
        <p:nvPicPr>
          <p:cNvPr id="3" name="Picture 2" descr="Roadmap-illustrated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566" y="1865322"/>
            <a:ext cx="8172824" cy="4813441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49412" y="1213772"/>
            <a:ext cx="682811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Trebuchet MS"/>
                <a:cs typeface="Trebuchet MS"/>
                <a:hlinkClick r:id="rId3"/>
              </a:rPr>
              <a:t>www.euro-fusion.org/eurofusion/roadmap/</a:t>
            </a:r>
            <a:r>
              <a:rPr lang="en-US" sz="2000" dirty="0">
                <a:latin typeface="Trebuchet MS"/>
                <a:cs typeface="Trebuchet MS"/>
              </a:rPr>
              <a:t> </a:t>
            </a:r>
          </a:p>
        </p:txBody>
      </p:sp>
      <p:sp>
        <p:nvSpPr>
          <p:cNvPr id="14" name="CasellaDiTesto 17"/>
          <p:cNvSpPr txBox="1">
            <a:spLocks noChangeArrowheads="1"/>
          </p:cNvSpPr>
          <p:nvPr/>
        </p:nvSpPr>
        <p:spPr bwMode="auto">
          <a:xfrm>
            <a:off x="5701972" y="1034325"/>
            <a:ext cx="3367321" cy="830997"/>
          </a:xfrm>
          <a:prstGeom prst="rect">
            <a:avLst/>
          </a:prstGeom>
          <a:solidFill>
            <a:srgbClr val="F2F2F2">
              <a:alpha val="63000"/>
            </a:srgbClr>
          </a:solidFill>
          <a:ln>
            <a:noFill/>
          </a:ln>
        </p:spPr>
        <p:txBody>
          <a:bodyPr wrap="square">
            <a:spAutoFit/>
          </a:bodyPr>
          <a:lstStyle>
            <a:lvl1pPr marL="342900" indent="-342900" eaLnBrk="0" hangingPunct="0">
              <a:defRPr sz="2400">
                <a:solidFill>
                  <a:schemeClr val="bg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eaLnBrk="0" hangingPunct="0">
              <a:defRPr sz="2400">
                <a:solidFill>
                  <a:schemeClr val="bg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eaLnBrk="0" hangingPunct="0">
              <a:defRPr sz="2400">
                <a:solidFill>
                  <a:schemeClr val="bg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eaLnBrk="0" hangingPunct="0">
              <a:defRPr sz="2400">
                <a:solidFill>
                  <a:schemeClr val="bg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eaLnBrk="0" hangingPunct="0">
              <a:defRPr sz="2400">
                <a:solidFill>
                  <a:schemeClr val="bg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marL="0" indent="0" algn="r">
              <a:spcAft>
                <a:spcPts val="1600"/>
              </a:spcAft>
              <a:buClr>
                <a:srgbClr val="800000"/>
              </a:buClr>
              <a:buSzPct val="70000"/>
            </a:pPr>
            <a:r>
              <a:rPr lang="en-US" dirty="0" err="1">
                <a:solidFill>
                  <a:srgbClr val="800000"/>
                </a:solidFill>
                <a:latin typeface="Trebuchet MS"/>
                <a:ea typeface="MS Gothic" charset="0"/>
                <a:cs typeface="Trebuchet MS"/>
              </a:rPr>
              <a:t>DEMO</a:t>
            </a:r>
            <a:r>
              <a:rPr lang="en-US" dirty="0" err="1">
                <a:solidFill>
                  <a:schemeClr val="tx1"/>
                </a:solidFill>
                <a:latin typeface="Trebuchet MS"/>
                <a:ea typeface="MS Gothic" charset="0"/>
                <a:cs typeface="Trebuchet MS"/>
              </a:rPr>
              <a:t>nstrate</a:t>
            </a:r>
            <a:r>
              <a:rPr lang="en-US" dirty="0">
                <a:solidFill>
                  <a:schemeClr val="tx1"/>
                </a:solidFill>
                <a:latin typeface="Trebuchet MS"/>
                <a:ea typeface="MS Gothic" charset="0"/>
                <a:cs typeface="Trebuchet MS"/>
              </a:rPr>
              <a:t>: </a:t>
            </a:r>
            <a:r>
              <a:rPr lang="en-US" b="1" dirty="0">
                <a:solidFill>
                  <a:srgbClr val="0000FF"/>
                </a:solidFill>
                <a:latin typeface="Trebuchet MS"/>
                <a:ea typeface="MS Gothic" charset="0"/>
                <a:cs typeface="Trebuchet MS"/>
              </a:rPr>
              <a:t>500 MW </a:t>
            </a:r>
            <a:r>
              <a:rPr lang="en-US" dirty="0">
                <a:solidFill>
                  <a:schemeClr val="tx1"/>
                </a:solidFill>
                <a:latin typeface="Trebuchet MS"/>
                <a:ea typeface="MS Gothic" charset="0"/>
                <a:cs typeface="Trebuchet MS"/>
              </a:rPr>
              <a:t>electric power</a:t>
            </a:r>
            <a:endParaRPr lang="en-US" sz="2000" dirty="0">
              <a:solidFill>
                <a:schemeClr val="tx1"/>
              </a:solidFill>
              <a:latin typeface="Arial"/>
              <a:ea typeface="MS Gothic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45845382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" name="Table 36"/>
          <p:cNvGraphicFramePr>
            <a:graphicFrameLocks noGrp="1"/>
          </p:cNvGraphicFramePr>
          <p:nvPr/>
        </p:nvGraphicFramePr>
        <p:xfrm>
          <a:off x="99196" y="1940400"/>
          <a:ext cx="6439134" cy="30021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775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11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9798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42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88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98307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TF magnet</a:t>
                      </a:r>
                    </a:p>
                  </a:txBody>
                  <a:tcPr marL="91444" marR="91444"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ITER</a:t>
                      </a:r>
                    </a:p>
                  </a:txBody>
                  <a:tcPr marL="91444" marR="91444"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July 2013</a:t>
                      </a:r>
                    </a:p>
                  </a:txBody>
                  <a:tcPr marL="91444" marR="91444"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April 2015</a:t>
                      </a:r>
                    </a:p>
                  </a:txBody>
                  <a:tcPr marL="91444" marR="91444"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July</a:t>
                      </a:r>
                      <a:r>
                        <a:rPr lang="en-US" sz="1600" baseline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2018</a:t>
                      </a:r>
                      <a:endParaRPr lang="en-US" sz="16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4" marR="91444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3840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/>
                          <a:cs typeface="Arial"/>
                        </a:rPr>
                        <a:t>Major radius (m)</a:t>
                      </a:r>
                    </a:p>
                  </a:txBody>
                  <a:tcPr marL="91444" marR="91444"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6.2</a:t>
                      </a:r>
                    </a:p>
                  </a:txBody>
                  <a:tcPr marL="91444" marR="91444"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/>
                          <a:cs typeface="Arial"/>
                        </a:rPr>
                        <a:t>9</a:t>
                      </a:r>
                    </a:p>
                  </a:txBody>
                  <a:tcPr marL="91444" marR="91444"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FF"/>
                          </a:solidFill>
                          <a:latin typeface="Arial"/>
                          <a:cs typeface="Arial"/>
                        </a:rPr>
                        <a:t>9.072</a:t>
                      </a:r>
                    </a:p>
                  </a:txBody>
                  <a:tcPr marL="91444" marR="91444"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FF"/>
                          </a:solidFill>
                          <a:latin typeface="Arial"/>
                          <a:cs typeface="Arial"/>
                        </a:rPr>
                        <a:t>9.073</a:t>
                      </a:r>
                    </a:p>
                  </a:txBody>
                  <a:tcPr marL="91444" marR="91444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3840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/>
                          <a:cs typeface="Arial"/>
                        </a:rPr>
                        <a:t>Toroidal field on axis (T)</a:t>
                      </a:r>
                    </a:p>
                  </a:txBody>
                  <a:tcPr marL="91444" marR="91444" marT="45725" marB="45725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5.2</a:t>
                      </a:r>
                    </a:p>
                  </a:txBody>
                  <a:tcPr marL="91444" marR="91444" marT="45725" marB="45725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Arial"/>
                        </a:rPr>
                        <a:t>6.8</a:t>
                      </a:r>
                    </a:p>
                  </a:txBody>
                  <a:tcPr marL="91444" marR="91444" marT="45725" marB="45725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>
                          <a:solidFill>
                            <a:srgbClr val="0000FF"/>
                          </a:solidFill>
                          <a:latin typeface="Arial"/>
                          <a:ea typeface="+mn-ea"/>
                          <a:cs typeface="Arial"/>
                        </a:rPr>
                        <a:t>5.7</a:t>
                      </a:r>
                    </a:p>
                  </a:txBody>
                  <a:tcPr marL="91444" marR="91444" marT="45725" marB="45725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>
                          <a:solidFill>
                            <a:srgbClr val="0000FF"/>
                          </a:solidFill>
                          <a:latin typeface="Arial"/>
                          <a:ea typeface="+mn-ea"/>
                          <a:cs typeface="Arial"/>
                        </a:rPr>
                        <a:t>5.3</a:t>
                      </a:r>
                    </a:p>
                  </a:txBody>
                  <a:tcPr marL="91444" marR="91444"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3840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/>
                          <a:cs typeface="Arial"/>
                        </a:rPr>
                        <a:t>Plasma current (MA)</a:t>
                      </a:r>
                    </a:p>
                  </a:txBody>
                  <a:tcPr marL="91444" marR="91444" marT="45725" marB="45725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9.1</a:t>
                      </a:r>
                    </a:p>
                  </a:txBody>
                  <a:tcPr marL="91444" marR="91444" marT="45725" marB="45725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Arial"/>
                        </a:rPr>
                        <a:t>14</a:t>
                      </a:r>
                    </a:p>
                  </a:txBody>
                  <a:tcPr marL="91444" marR="91444" marT="45725" marB="45725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>
                          <a:solidFill>
                            <a:srgbClr val="0000FF"/>
                          </a:solidFill>
                          <a:latin typeface="Arial"/>
                          <a:ea typeface="+mn-ea"/>
                          <a:cs typeface="Arial"/>
                        </a:rPr>
                        <a:t>19.6</a:t>
                      </a:r>
                    </a:p>
                  </a:txBody>
                  <a:tcPr marL="91444" marR="91444" marT="45725" marB="45725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>
                          <a:solidFill>
                            <a:srgbClr val="0000FF"/>
                          </a:solidFill>
                          <a:latin typeface="Arial"/>
                          <a:ea typeface="+mn-ea"/>
                          <a:cs typeface="Arial"/>
                        </a:rPr>
                        <a:t>17.9</a:t>
                      </a:r>
                    </a:p>
                  </a:txBody>
                  <a:tcPr marL="91444" marR="91444" marT="45725" marB="457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3840">
                <a:tc>
                  <a:txBody>
                    <a:bodyPr/>
                    <a:lstStyle/>
                    <a:p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Arial"/>
                        </a:rPr>
                        <a:t>Number of TF coils</a:t>
                      </a:r>
                    </a:p>
                  </a:txBody>
                  <a:tcPr marL="91444" marR="91444" marT="45725" marB="45725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18</a:t>
                      </a:r>
                    </a:p>
                  </a:txBody>
                  <a:tcPr marL="91444" marR="91444" marT="45725" marB="45725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Arial"/>
                        </a:rPr>
                        <a:t>16</a:t>
                      </a:r>
                    </a:p>
                  </a:txBody>
                  <a:tcPr marL="91444" marR="91444" marT="45725" marB="45725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>
                          <a:solidFill>
                            <a:srgbClr val="0000FF"/>
                          </a:solidFill>
                          <a:latin typeface="Arial"/>
                          <a:ea typeface="+mn-ea"/>
                          <a:cs typeface="Arial"/>
                        </a:rPr>
                        <a:t>18</a:t>
                      </a:r>
                    </a:p>
                  </a:txBody>
                  <a:tcPr marL="91444" marR="91444" marT="45725" marB="45725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>
                          <a:solidFill>
                            <a:srgbClr val="0000FF"/>
                          </a:solidFill>
                          <a:latin typeface="Arial"/>
                          <a:ea typeface="+mn-ea"/>
                          <a:cs typeface="Arial"/>
                        </a:rPr>
                        <a:t>16</a:t>
                      </a:r>
                    </a:p>
                  </a:txBody>
                  <a:tcPr marL="91444" marR="91444" marT="45725" marB="457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3840">
                <a:tc>
                  <a:txBody>
                    <a:bodyPr/>
                    <a:lstStyle/>
                    <a:p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Arial"/>
                        </a:rPr>
                        <a:t>TF magnet I</a:t>
                      </a:r>
                      <a:r>
                        <a:rPr lang="en-US" sz="1400" kern="1200" baseline="-250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Arial"/>
                        </a:rPr>
                        <a:t>TOT</a:t>
                      </a: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Arial"/>
                        </a:rPr>
                        <a:t> (MA)</a:t>
                      </a:r>
                    </a:p>
                  </a:txBody>
                  <a:tcPr marL="91444" marR="91444" marT="45725" marB="45725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164</a:t>
                      </a:r>
                    </a:p>
                  </a:txBody>
                  <a:tcPr marL="91444" marR="91444" marT="45725" marB="45725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305.8</a:t>
                      </a:r>
                    </a:p>
                  </a:txBody>
                  <a:tcPr marL="91444" marR="91444" marT="45725" marB="45725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257.1</a:t>
                      </a:r>
                    </a:p>
                  </a:txBody>
                  <a:tcPr marL="91444" marR="91444" marT="45725" marB="45725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238.7</a:t>
                      </a:r>
                    </a:p>
                  </a:txBody>
                  <a:tcPr marL="91444" marR="91444" marT="45725" marB="45725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3840">
                <a:tc>
                  <a:txBody>
                    <a:bodyPr/>
                    <a:lstStyle/>
                    <a:p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Arial"/>
                        </a:rPr>
                        <a:t>Stored energy/TF</a:t>
                      </a:r>
                      <a:r>
                        <a:rPr lang="en-US" sz="1400" kern="1200" baseline="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Arial"/>
                        </a:rPr>
                        <a:t> coil (GJ)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91444" marR="91444" marT="45725" marB="45725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2.28</a:t>
                      </a:r>
                    </a:p>
                  </a:txBody>
                  <a:tcPr marL="91444" marR="91444" marT="45725" marB="45725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9.07</a:t>
                      </a:r>
                    </a:p>
                  </a:txBody>
                  <a:tcPr marL="91444" marR="91444" marT="45725" marB="45725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7.54</a:t>
                      </a:r>
                    </a:p>
                  </a:txBody>
                  <a:tcPr marL="91444" marR="91444" marT="45725" marB="45725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10.04</a:t>
                      </a:r>
                    </a:p>
                  </a:txBody>
                  <a:tcPr marL="91444" marR="91444" marT="45725" marB="45725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3414" y="288414"/>
            <a:ext cx="8229600" cy="430887"/>
          </a:xfrm>
        </p:spPr>
        <p:txBody>
          <a:bodyPr/>
          <a:lstStyle/>
          <a:p>
            <a:pPr eaLnBrk="0" hangingPunct="0"/>
            <a:r>
              <a:rPr lang="en-US" sz="2800" dirty="0"/>
              <a:t>From ITER to (EU)-DEMO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6553200" y="6222140"/>
            <a:ext cx="2133600" cy="365125"/>
          </a:xfrm>
        </p:spPr>
        <p:txBody>
          <a:bodyPr/>
          <a:lstStyle/>
          <a:p>
            <a:fld id="{02C7C199-0D0D-7840-A88D-785280B31CF7}" type="slidenum">
              <a:rPr lang="it-IT" smtClean="0"/>
              <a:t>63</a:t>
            </a:fld>
            <a:endParaRPr lang="it-IT" dirty="0"/>
          </a:p>
        </p:txBody>
      </p:sp>
      <p:grpSp>
        <p:nvGrpSpPr>
          <p:cNvPr id="6" name="Groupe 6"/>
          <p:cNvGrpSpPr>
            <a:grpSpLocks noChangeAspect="1"/>
          </p:cNvGrpSpPr>
          <p:nvPr/>
        </p:nvGrpSpPr>
        <p:grpSpPr bwMode="auto">
          <a:xfrm>
            <a:off x="3417278" y="4947827"/>
            <a:ext cx="1960435" cy="1313466"/>
            <a:chOff x="1638039" y="2209202"/>
            <a:chExt cx="2101257" cy="1408002"/>
          </a:xfrm>
        </p:grpSpPr>
        <p:pic>
          <p:nvPicPr>
            <p:cNvPr id="7" name="Image 26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38039" y="2209202"/>
              <a:ext cx="2101257" cy="14080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ZoneTexte 20"/>
            <p:cNvSpPr txBox="1">
              <a:spLocks noChangeArrowheads="1"/>
            </p:cNvSpPr>
            <p:nvPr/>
          </p:nvSpPr>
          <p:spPr bwMode="auto">
            <a:xfrm>
              <a:off x="2267000" y="2412071"/>
              <a:ext cx="84333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fr-FR" sz="1200" b="1"/>
                <a:t>2014</a:t>
              </a:r>
            </a:p>
          </p:txBody>
        </p:sp>
      </p:grpSp>
      <p:grpSp>
        <p:nvGrpSpPr>
          <p:cNvPr id="11" name="Gruppo 35"/>
          <p:cNvGrpSpPr>
            <a:grpSpLocks noChangeAspect="1"/>
          </p:cNvGrpSpPr>
          <p:nvPr/>
        </p:nvGrpSpPr>
        <p:grpSpPr bwMode="auto">
          <a:xfrm>
            <a:off x="6813100" y="2851018"/>
            <a:ext cx="2003781" cy="1910729"/>
            <a:chOff x="5652120" y="4375678"/>
            <a:chExt cx="2443635" cy="2329804"/>
          </a:xfrm>
        </p:grpSpPr>
        <p:grpSp>
          <p:nvGrpSpPr>
            <p:cNvPr id="12" name="Groupe 6"/>
            <p:cNvGrpSpPr>
              <a:grpSpLocks/>
            </p:cNvGrpSpPr>
            <p:nvPr/>
          </p:nvGrpSpPr>
          <p:grpSpPr bwMode="auto">
            <a:xfrm>
              <a:off x="5652120" y="4375678"/>
              <a:ext cx="2389188" cy="1601787"/>
              <a:chOff x="1638039" y="2209202"/>
              <a:chExt cx="2101257" cy="1408002"/>
            </a:xfrm>
          </p:grpSpPr>
          <p:pic>
            <p:nvPicPr>
              <p:cNvPr id="15" name="Image 26"/>
              <p:cNvPicPr>
                <a:picLocks noChangeAspect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38039" y="2209202"/>
                <a:ext cx="2101257" cy="14080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6" name="ZoneTexte 20"/>
              <p:cNvSpPr txBox="1">
                <a:spLocks noChangeArrowheads="1"/>
              </p:cNvSpPr>
              <p:nvPr/>
            </p:nvSpPr>
            <p:spPr bwMode="auto">
              <a:xfrm>
                <a:off x="2267000" y="2412071"/>
                <a:ext cx="843334" cy="4288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ctr"/>
                <a:r>
                  <a:rPr lang="fr-FR" sz="2000" b="1">
                    <a:latin typeface="Arial"/>
                    <a:cs typeface="Arial"/>
                  </a:rPr>
                  <a:t>2014</a:t>
                </a:r>
              </a:p>
            </p:txBody>
          </p:sp>
        </p:grpSp>
        <p:sp>
          <p:nvSpPr>
            <p:cNvPr id="13" name="TextBox 2"/>
            <p:cNvSpPr txBox="1">
              <a:spLocks noChangeArrowheads="1"/>
            </p:cNvSpPr>
            <p:nvPr/>
          </p:nvSpPr>
          <p:spPr bwMode="auto">
            <a:xfrm>
              <a:off x="6276227" y="4517847"/>
              <a:ext cx="921018" cy="487865"/>
            </a:xfrm>
            <a:prstGeom prst="rect">
              <a:avLst/>
            </a:prstGeom>
            <a:solidFill>
              <a:srgbClr val="9594B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000" dirty="0">
                  <a:solidFill>
                    <a:srgbClr val="FFFF00"/>
                  </a:solidFill>
                  <a:latin typeface="Arial"/>
                  <a:cs typeface="Arial"/>
                </a:rPr>
                <a:t>2018</a:t>
              </a:r>
            </a:p>
          </p:txBody>
        </p:sp>
        <p:sp>
          <p:nvSpPr>
            <p:cNvPr id="14" name="TextBox 60"/>
            <p:cNvSpPr txBox="1">
              <a:spLocks noChangeArrowheads="1"/>
            </p:cNvSpPr>
            <p:nvPr/>
          </p:nvSpPr>
          <p:spPr bwMode="auto">
            <a:xfrm>
              <a:off x="5853115" y="5842337"/>
              <a:ext cx="2242640" cy="8631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000" dirty="0">
                  <a:solidFill>
                    <a:srgbClr val="660066"/>
                  </a:solidFill>
                  <a:latin typeface="Arial"/>
                  <a:cs typeface="Arial"/>
                </a:rPr>
                <a:t>16 TF coils</a:t>
              </a:r>
            </a:p>
            <a:p>
              <a:r>
                <a:rPr lang="en-US" sz="2000" dirty="0" err="1">
                  <a:solidFill>
                    <a:srgbClr val="660066"/>
                  </a:solidFill>
                  <a:latin typeface="Arial"/>
                  <a:cs typeface="Arial"/>
                </a:rPr>
                <a:t>I</a:t>
              </a:r>
              <a:r>
                <a:rPr lang="en-US" sz="2000" baseline="-25000" dirty="0" err="1">
                  <a:solidFill>
                    <a:srgbClr val="660066"/>
                  </a:solidFill>
                  <a:latin typeface="Arial"/>
                  <a:cs typeface="Arial"/>
                </a:rPr>
                <a:t>TFcoil</a:t>
              </a:r>
              <a:r>
                <a:rPr lang="en-US" sz="2000" dirty="0">
                  <a:solidFill>
                    <a:srgbClr val="660066"/>
                  </a:solidFill>
                  <a:latin typeface="Arial"/>
                  <a:cs typeface="Arial"/>
                </a:rPr>
                <a:t>=14.9 MA</a:t>
              </a:r>
            </a:p>
          </p:txBody>
        </p:sp>
      </p:grpSp>
      <p:grpSp>
        <p:nvGrpSpPr>
          <p:cNvPr id="17" name="Groupe 4"/>
          <p:cNvGrpSpPr>
            <a:grpSpLocks noChangeAspect="1"/>
          </p:cNvGrpSpPr>
          <p:nvPr/>
        </p:nvGrpSpPr>
        <p:grpSpPr bwMode="auto">
          <a:xfrm>
            <a:off x="5586462" y="4947827"/>
            <a:ext cx="1347312" cy="1273112"/>
            <a:chOff x="1943865" y="4021520"/>
            <a:chExt cx="1489604" cy="1408002"/>
          </a:xfrm>
        </p:grpSpPr>
        <p:pic>
          <p:nvPicPr>
            <p:cNvPr id="18" name="Image 35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43865" y="4021520"/>
              <a:ext cx="1489604" cy="14080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ZoneTexte 27"/>
            <p:cNvSpPr txBox="1">
              <a:spLocks noChangeArrowheads="1"/>
            </p:cNvSpPr>
            <p:nvPr/>
          </p:nvSpPr>
          <p:spPr bwMode="auto">
            <a:xfrm>
              <a:off x="2267000" y="4260840"/>
              <a:ext cx="84333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fr-FR" sz="1200" b="1"/>
                <a:t>2015</a:t>
              </a:r>
            </a:p>
          </p:txBody>
        </p:sp>
      </p:grpSp>
      <p:sp>
        <p:nvSpPr>
          <p:cNvPr id="20" name="TextBox 30"/>
          <p:cNvSpPr txBox="1">
            <a:spLocks noChangeArrowheads="1"/>
          </p:cNvSpPr>
          <p:nvPr/>
        </p:nvSpPr>
        <p:spPr bwMode="auto">
          <a:xfrm>
            <a:off x="5886271" y="5078934"/>
            <a:ext cx="755235" cy="400110"/>
          </a:xfrm>
          <a:prstGeom prst="rect">
            <a:avLst/>
          </a:prstGeom>
          <a:solidFill>
            <a:srgbClr val="9594B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FFFF00"/>
                </a:solidFill>
                <a:latin typeface="Arial"/>
                <a:cs typeface="Arial"/>
              </a:rPr>
              <a:t>2015</a:t>
            </a:r>
          </a:p>
        </p:txBody>
      </p:sp>
      <p:sp>
        <p:nvSpPr>
          <p:cNvPr id="21" name="TextBox 60"/>
          <p:cNvSpPr txBox="1">
            <a:spLocks noChangeArrowheads="1"/>
          </p:cNvSpPr>
          <p:nvPr/>
        </p:nvSpPr>
        <p:spPr bwMode="auto">
          <a:xfrm>
            <a:off x="6933774" y="5076551"/>
            <a:ext cx="183896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660066"/>
                </a:solidFill>
                <a:latin typeface="Arial" charset="0"/>
                <a:cs typeface="Arial" charset="0"/>
              </a:rPr>
              <a:t>18 TF coils</a:t>
            </a:r>
          </a:p>
          <a:p>
            <a:r>
              <a:rPr lang="en-US" sz="2000" dirty="0" err="1">
                <a:solidFill>
                  <a:srgbClr val="660066"/>
                </a:solidFill>
                <a:latin typeface="Arial" charset="0"/>
                <a:cs typeface="Arial" charset="0"/>
              </a:rPr>
              <a:t>I</a:t>
            </a:r>
            <a:r>
              <a:rPr lang="en-US" sz="2000" baseline="-25000" dirty="0" err="1">
                <a:solidFill>
                  <a:srgbClr val="660066"/>
                </a:solidFill>
                <a:latin typeface="Arial" charset="0"/>
                <a:cs typeface="Arial" charset="0"/>
              </a:rPr>
              <a:t>TFcoil</a:t>
            </a:r>
            <a:r>
              <a:rPr lang="en-US" sz="2000" dirty="0">
                <a:solidFill>
                  <a:srgbClr val="660066"/>
                </a:solidFill>
                <a:latin typeface="Arial" charset="0"/>
                <a:cs typeface="Arial" charset="0"/>
              </a:rPr>
              <a:t>=14.3 MA</a:t>
            </a:r>
          </a:p>
          <a:p>
            <a:r>
              <a:rPr lang="en-US" sz="2000" dirty="0" err="1">
                <a:solidFill>
                  <a:srgbClr val="660066"/>
                </a:solidFill>
                <a:latin typeface="Arial" charset="0"/>
                <a:cs typeface="Arial" charset="0"/>
              </a:rPr>
              <a:t>B</a:t>
            </a:r>
            <a:r>
              <a:rPr lang="en-US" sz="2000" baseline="-25000" dirty="0" err="1">
                <a:solidFill>
                  <a:srgbClr val="660066"/>
                </a:solidFill>
                <a:latin typeface="Arial" charset="0"/>
                <a:cs typeface="Arial" charset="0"/>
              </a:rPr>
              <a:t>peak</a:t>
            </a:r>
            <a:r>
              <a:rPr lang="en-US" sz="2000" dirty="0">
                <a:solidFill>
                  <a:srgbClr val="660066"/>
                </a:solidFill>
                <a:latin typeface="Arial" charset="0"/>
                <a:cs typeface="Arial" charset="0"/>
              </a:rPr>
              <a:t>=12.2 T</a:t>
            </a:r>
          </a:p>
        </p:txBody>
      </p:sp>
      <p:sp>
        <p:nvSpPr>
          <p:cNvPr id="22" name="TextBox 2"/>
          <p:cNvSpPr txBox="1">
            <a:spLocks noChangeArrowheads="1"/>
          </p:cNvSpPr>
          <p:nvPr/>
        </p:nvSpPr>
        <p:spPr bwMode="auto">
          <a:xfrm>
            <a:off x="3908986" y="5018051"/>
            <a:ext cx="755235" cy="400110"/>
          </a:xfrm>
          <a:prstGeom prst="rect">
            <a:avLst/>
          </a:prstGeom>
          <a:solidFill>
            <a:srgbClr val="9594B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FFFF00"/>
                </a:solidFill>
                <a:latin typeface="Arial"/>
                <a:cs typeface="Arial"/>
              </a:rPr>
              <a:t>2013</a:t>
            </a:r>
          </a:p>
        </p:txBody>
      </p:sp>
      <p:sp>
        <p:nvSpPr>
          <p:cNvPr id="23" name="TextBox 60"/>
          <p:cNvSpPr txBox="1">
            <a:spLocks noChangeArrowheads="1"/>
          </p:cNvSpPr>
          <p:nvPr/>
        </p:nvSpPr>
        <p:spPr bwMode="auto">
          <a:xfrm>
            <a:off x="1349071" y="5051466"/>
            <a:ext cx="182245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660066"/>
                </a:solidFill>
                <a:latin typeface="Arial" charset="0"/>
                <a:cs typeface="Arial" charset="0"/>
              </a:rPr>
              <a:t>16 TF coils</a:t>
            </a:r>
          </a:p>
          <a:p>
            <a:r>
              <a:rPr lang="en-US" sz="2000" dirty="0" err="1">
                <a:solidFill>
                  <a:srgbClr val="660066"/>
                </a:solidFill>
                <a:latin typeface="Arial" charset="0"/>
                <a:cs typeface="Arial" charset="0"/>
              </a:rPr>
              <a:t>I</a:t>
            </a:r>
            <a:r>
              <a:rPr lang="en-US" sz="2000" baseline="-25000" dirty="0" err="1">
                <a:solidFill>
                  <a:srgbClr val="660066"/>
                </a:solidFill>
                <a:latin typeface="Arial" charset="0"/>
                <a:cs typeface="Arial" charset="0"/>
              </a:rPr>
              <a:t>TFcoil</a:t>
            </a:r>
            <a:r>
              <a:rPr lang="en-US" sz="2000" dirty="0">
                <a:solidFill>
                  <a:srgbClr val="660066"/>
                </a:solidFill>
                <a:latin typeface="Arial" charset="0"/>
                <a:cs typeface="Arial" charset="0"/>
              </a:rPr>
              <a:t>=19.1 MA</a:t>
            </a:r>
          </a:p>
          <a:p>
            <a:r>
              <a:rPr lang="en-US" sz="2000" dirty="0" err="1">
                <a:solidFill>
                  <a:srgbClr val="660066"/>
                </a:solidFill>
                <a:latin typeface="Arial" charset="0"/>
                <a:cs typeface="Arial" charset="0"/>
              </a:rPr>
              <a:t>B</a:t>
            </a:r>
            <a:r>
              <a:rPr lang="en-US" sz="2000" baseline="-25000" dirty="0" err="1">
                <a:solidFill>
                  <a:srgbClr val="660066"/>
                </a:solidFill>
                <a:latin typeface="Arial" charset="0"/>
                <a:cs typeface="Arial" charset="0"/>
              </a:rPr>
              <a:t>peak</a:t>
            </a:r>
            <a:r>
              <a:rPr lang="en-US" sz="2000" dirty="0">
                <a:solidFill>
                  <a:srgbClr val="660066"/>
                </a:solidFill>
                <a:latin typeface="Arial" charset="0"/>
                <a:cs typeface="Arial" charset="0"/>
              </a:rPr>
              <a:t>=13.3 T</a:t>
            </a:r>
          </a:p>
        </p:txBody>
      </p:sp>
      <p:sp>
        <p:nvSpPr>
          <p:cNvPr id="27" name="CasellaDiTesto 17"/>
          <p:cNvSpPr txBox="1">
            <a:spLocks noChangeArrowheads="1"/>
          </p:cNvSpPr>
          <p:nvPr/>
        </p:nvSpPr>
        <p:spPr bwMode="auto">
          <a:xfrm>
            <a:off x="99196" y="1278466"/>
            <a:ext cx="884910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sz="2400">
                <a:solidFill>
                  <a:schemeClr val="bg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eaLnBrk="0" hangingPunct="0">
              <a:defRPr sz="2400">
                <a:solidFill>
                  <a:schemeClr val="bg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eaLnBrk="0" hangingPunct="0">
              <a:defRPr sz="2400">
                <a:solidFill>
                  <a:schemeClr val="bg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eaLnBrk="0" hangingPunct="0">
              <a:defRPr sz="2400">
                <a:solidFill>
                  <a:schemeClr val="bg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eaLnBrk="0" hangingPunct="0">
              <a:defRPr sz="2400">
                <a:solidFill>
                  <a:schemeClr val="bg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spcAft>
                <a:spcPts val="1600"/>
              </a:spcAft>
              <a:buClr>
                <a:srgbClr val="800000"/>
              </a:buClr>
              <a:buSzPct val="70000"/>
              <a:buFont typeface="Wingdings" charset="0"/>
              <a:buChar char="§"/>
            </a:pPr>
            <a:r>
              <a:rPr lang="en-US" sz="2000" dirty="0">
                <a:solidFill>
                  <a:srgbClr val="000090"/>
                </a:solidFill>
                <a:latin typeface="Arial"/>
                <a:ea typeface="MS Gothic" charset="0"/>
                <a:cs typeface="Arial"/>
              </a:rPr>
              <a:t>since 2011 </a:t>
            </a:r>
            <a:r>
              <a:rPr lang="en-US" sz="2000" dirty="0">
                <a:solidFill>
                  <a:srgbClr val="800000"/>
                </a:solidFill>
                <a:latin typeface="Arial"/>
                <a:ea typeface="MS Gothic" charset="0"/>
                <a:cs typeface="Arial"/>
              </a:rPr>
              <a:t>R&amp;D activities in EU </a:t>
            </a:r>
            <a:r>
              <a:rPr lang="en-US" sz="2000" dirty="0">
                <a:solidFill>
                  <a:srgbClr val="000090"/>
                </a:solidFill>
                <a:latin typeface="Arial"/>
                <a:ea typeface="MS Gothic" charset="0"/>
                <a:cs typeface="Arial"/>
              </a:rPr>
              <a:t>on the </a:t>
            </a:r>
            <a:r>
              <a:rPr lang="en-US" sz="2000" dirty="0">
                <a:solidFill>
                  <a:srgbClr val="800000"/>
                </a:solidFill>
                <a:latin typeface="Arial"/>
                <a:ea typeface="MS Gothic" charset="0"/>
                <a:cs typeface="Arial"/>
              </a:rPr>
              <a:t>magnet system</a:t>
            </a:r>
            <a:endParaRPr lang="en-US" sz="2000" dirty="0">
              <a:solidFill>
                <a:srgbClr val="000090"/>
              </a:solidFill>
              <a:latin typeface="Arial"/>
              <a:ea typeface="MS Gothic" charset="0"/>
              <a:cs typeface="Arial"/>
            </a:endParaRPr>
          </a:p>
        </p:txBody>
      </p:sp>
      <p:sp>
        <p:nvSpPr>
          <p:cNvPr id="28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461653" y="6223993"/>
            <a:ext cx="6481619" cy="365125"/>
          </a:xfrm>
        </p:spPr>
        <p:txBody>
          <a:bodyPr/>
          <a:lstStyle/>
          <a:p>
            <a:r>
              <a:rPr lang="it-IT" dirty="0"/>
              <a:t>L. Muzzi - </a:t>
            </a:r>
            <a:r>
              <a:rPr lang="it-IT" dirty="0" err="1"/>
              <a:t>EASISchool</a:t>
            </a:r>
            <a:r>
              <a:rPr lang="it-IT" dirty="0"/>
              <a:t> 3 - 6 </a:t>
            </a:r>
            <a:r>
              <a:rPr lang="it-IT" dirty="0" err="1"/>
              <a:t>October</a:t>
            </a:r>
            <a:r>
              <a:rPr lang="it-IT" dirty="0"/>
              <a:t> 2020</a:t>
            </a:r>
          </a:p>
        </p:txBody>
      </p:sp>
      <p:pic>
        <p:nvPicPr>
          <p:cNvPr id="31" name="Picture 2" descr="C:\Dati\Enea\DEMO\Publications\Paper\miei articoli\Zappatore 2017\cad 18 magneti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254348" y="0"/>
            <a:ext cx="1876400" cy="206034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9556388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461653" y="6223993"/>
            <a:ext cx="6481619" cy="365125"/>
          </a:xfrm>
        </p:spPr>
        <p:txBody>
          <a:bodyPr/>
          <a:lstStyle/>
          <a:p>
            <a:r>
              <a:rPr lang="it-IT" dirty="0"/>
              <a:t>L. Muzzi - </a:t>
            </a:r>
            <a:r>
              <a:rPr lang="it-IT" dirty="0" err="1"/>
              <a:t>EASISchool</a:t>
            </a:r>
            <a:r>
              <a:rPr lang="it-IT" dirty="0"/>
              <a:t> 3 - 6 </a:t>
            </a:r>
            <a:r>
              <a:rPr lang="it-IT" dirty="0" err="1"/>
              <a:t>October</a:t>
            </a:r>
            <a:r>
              <a:rPr lang="it-IT" dirty="0"/>
              <a:t> 2020</a:t>
            </a:r>
          </a:p>
        </p:txBody>
      </p:sp>
      <p:graphicFrame>
        <p:nvGraphicFramePr>
          <p:cNvPr id="11" name="Table 36"/>
          <p:cNvGraphicFramePr>
            <a:graphicFrameLocks noGrp="1"/>
          </p:cNvGraphicFramePr>
          <p:nvPr/>
        </p:nvGraphicFramePr>
        <p:xfrm>
          <a:off x="99196" y="1939369"/>
          <a:ext cx="6439134" cy="46175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775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11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9798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42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88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98307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TF magnet</a:t>
                      </a:r>
                    </a:p>
                  </a:txBody>
                  <a:tcPr marL="91444" marR="91444"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ITER</a:t>
                      </a:r>
                    </a:p>
                  </a:txBody>
                  <a:tcPr marL="91444" marR="91444"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July 2013</a:t>
                      </a:r>
                    </a:p>
                  </a:txBody>
                  <a:tcPr marL="91444" marR="91444"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April 2015</a:t>
                      </a:r>
                    </a:p>
                  </a:txBody>
                  <a:tcPr marL="91444" marR="91444"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July</a:t>
                      </a:r>
                      <a:r>
                        <a:rPr lang="en-US" sz="1600" baseline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2018</a:t>
                      </a:r>
                      <a:endParaRPr lang="en-US" sz="16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4" marR="91444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3840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/>
                          <a:cs typeface="Arial"/>
                        </a:rPr>
                        <a:t>Major radius (m)</a:t>
                      </a:r>
                    </a:p>
                  </a:txBody>
                  <a:tcPr marL="91444" marR="91444"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6.2</a:t>
                      </a:r>
                    </a:p>
                  </a:txBody>
                  <a:tcPr marL="91444" marR="91444"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/>
                          <a:cs typeface="Arial"/>
                        </a:rPr>
                        <a:t>9</a:t>
                      </a:r>
                    </a:p>
                  </a:txBody>
                  <a:tcPr marL="91444" marR="91444"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FF"/>
                          </a:solidFill>
                          <a:latin typeface="Arial"/>
                          <a:cs typeface="Arial"/>
                        </a:rPr>
                        <a:t>9.072</a:t>
                      </a:r>
                    </a:p>
                  </a:txBody>
                  <a:tcPr marL="91444" marR="91444"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FF"/>
                          </a:solidFill>
                          <a:latin typeface="Arial"/>
                          <a:cs typeface="Arial"/>
                        </a:rPr>
                        <a:t>9.073</a:t>
                      </a:r>
                    </a:p>
                  </a:txBody>
                  <a:tcPr marL="91444" marR="91444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3840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/>
                          <a:cs typeface="Arial"/>
                        </a:rPr>
                        <a:t>Toroidal field on axis (T)</a:t>
                      </a:r>
                    </a:p>
                  </a:txBody>
                  <a:tcPr marL="91444" marR="91444" marT="45725" marB="45725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5.2</a:t>
                      </a:r>
                    </a:p>
                  </a:txBody>
                  <a:tcPr marL="91444" marR="91444" marT="45725" marB="45725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Arial"/>
                        </a:rPr>
                        <a:t>6.8</a:t>
                      </a:r>
                    </a:p>
                  </a:txBody>
                  <a:tcPr marL="91444" marR="91444" marT="45725" marB="45725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>
                          <a:solidFill>
                            <a:srgbClr val="0000FF"/>
                          </a:solidFill>
                          <a:latin typeface="Arial"/>
                          <a:ea typeface="+mn-ea"/>
                          <a:cs typeface="Arial"/>
                        </a:rPr>
                        <a:t>5.7</a:t>
                      </a:r>
                    </a:p>
                  </a:txBody>
                  <a:tcPr marL="91444" marR="91444" marT="45725" marB="45725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>
                          <a:solidFill>
                            <a:srgbClr val="0000FF"/>
                          </a:solidFill>
                          <a:latin typeface="Arial"/>
                          <a:ea typeface="+mn-ea"/>
                          <a:cs typeface="Arial"/>
                        </a:rPr>
                        <a:t>5.3</a:t>
                      </a:r>
                    </a:p>
                  </a:txBody>
                  <a:tcPr marL="91444" marR="91444"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3840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/>
                          <a:cs typeface="Arial"/>
                        </a:rPr>
                        <a:t>Plasma current (MA)</a:t>
                      </a:r>
                    </a:p>
                  </a:txBody>
                  <a:tcPr marL="91444" marR="91444" marT="45725" marB="45725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9.1</a:t>
                      </a:r>
                    </a:p>
                  </a:txBody>
                  <a:tcPr marL="91444" marR="91444" marT="45725" marB="45725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Arial"/>
                        </a:rPr>
                        <a:t>14</a:t>
                      </a:r>
                    </a:p>
                  </a:txBody>
                  <a:tcPr marL="91444" marR="91444" marT="45725" marB="45725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>
                          <a:solidFill>
                            <a:srgbClr val="0000FF"/>
                          </a:solidFill>
                          <a:latin typeface="Arial"/>
                          <a:ea typeface="+mn-ea"/>
                          <a:cs typeface="Arial"/>
                        </a:rPr>
                        <a:t>19.6</a:t>
                      </a:r>
                    </a:p>
                  </a:txBody>
                  <a:tcPr marL="91444" marR="91444" marT="45725" marB="45725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>
                          <a:solidFill>
                            <a:srgbClr val="0000FF"/>
                          </a:solidFill>
                          <a:latin typeface="Arial"/>
                          <a:ea typeface="+mn-ea"/>
                          <a:cs typeface="Arial"/>
                        </a:rPr>
                        <a:t>17.9</a:t>
                      </a:r>
                    </a:p>
                  </a:txBody>
                  <a:tcPr marL="91444" marR="91444" marT="45725" marB="457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3840">
                <a:tc>
                  <a:txBody>
                    <a:bodyPr/>
                    <a:lstStyle/>
                    <a:p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Arial"/>
                        </a:rPr>
                        <a:t>Number of TF coils</a:t>
                      </a:r>
                    </a:p>
                  </a:txBody>
                  <a:tcPr marL="91444" marR="91444" marT="45725" marB="45725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18</a:t>
                      </a:r>
                    </a:p>
                  </a:txBody>
                  <a:tcPr marL="91444" marR="91444" marT="45725" marB="45725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Arial"/>
                        </a:rPr>
                        <a:t>16</a:t>
                      </a:r>
                    </a:p>
                  </a:txBody>
                  <a:tcPr marL="91444" marR="91444" marT="45725" marB="45725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>
                          <a:solidFill>
                            <a:srgbClr val="0000FF"/>
                          </a:solidFill>
                          <a:latin typeface="Arial"/>
                          <a:ea typeface="+mn-ea"/>
                          <a:cs typeface="Arial"/>
                        </a:rPr>
                        <a:t>18</a:t>
                      </a:r>
                    </a:p>
                  </a:txBody>
                  <a:tcPr marL="91444" marR="91444" marT="45725" marB="45725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>
                          <a:solidFill>
                            <a:srgbClr val="0000FF"/>
                          </a:solidFill>
                          <a:latin typeface="Arial"/>
                          <a:ea typeface="+mn-ea"/>
                          <a:cs typeface="Arial"/>
                        </a:rPr>
                        <a:t>16</a:t>
                      </a:r>
                    </a:p>
                  </a:txBody>
                  <a:tcPr marL="91444" marR="91444" marT="45725" marB="457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3840">
                <a:tc>
                  <a:txBody>
                    <a:bodyPr/>
                    <a:lstStyle/>
                    <a:p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Arial"/>
                        </a:rPr>
                        <a:t>TF magnet I</a:t>
                      </a:r>
                      <a:r>
                        <a:rPr lang="en-US" sz="1400" kern="1200" baseline="-250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Arial"/>
                        </a:rPr>
                        <a:t>TOT</a:t>
                      </a: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Arial"/>
                        </a:rPr>
                        <a:t> (MA)</a:t>
                      </a:r>
                    </a:p>
                  </a:txBody>
                  <a:tcPr marL="91444" marR="91444" marT="45725" marB="45725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164</a:t>
                      </a:r>
                    </a:p>
                  </a:txBody>
                  <a:tcPr marL="91444" marR="91444" marT="45725" marB="45725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305.8</a:t>
                      </a:r>
                    </a:p>
                  </a:txBody>
                  <a:tcPr marL="91444" marR="91444" marT="45725" marB="45725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257.1</a:t>
                      </a:r>
                    </a:p>
                  </a:txBody>
                  <a:tcPr marL="91444" marR="91444" marT="45725" marB="45725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238.7</a:t>
                      </a:r>
                    </a:p>
                  </a:txBody>
                  <a:tcPr marL="91444" marR="91444" marT="45725" marB="45725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3840">
                <a:tc>
                  <a:txBody>
                    <a:bodyPr/>
                    <a:lstStyle/>
                    <a:p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Arial"/>
                        </a:rPr>
                        <a:t>Stored energy/TF</a:t>
                      </a:r>
                      <a:r>
                        <a:rPr lang="en-US" sz="1400" kern="1200" baseline="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Arial"/>
                        </a:rPr>
                        <a:t> coil (GJ)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91444" marR="91444" marT="45725" marB="45725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2.28</a:t>
                      </a:r>
                    </a:p>
                  </a:txBody>
                  <a:tcPr marL="91444" marR="91444" marT="45725" marB="45725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9.07</a:t>
                      </a:r>
                    </a:p>
                  </a:txBody>
                  <a:tcPr marL="91444" marR="91444" marT="45725" marB="45725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7.54</a:t>
                      </a:r>
                    </a:p>
                  </a:txBody>
                  <a:tcPr marL="91444" marR="91444" marT="45725" marB="45725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10.04</a:t>
                      </a:r>
                    </a:p>
                  </a:txBody>
                  <a:tcPr marL="91444" marR="91444" marT="45725" marB="45725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03840">
                <a:tc>
                  <a:txBody>
                    <a:bodyPr/>
                    <a:lstStyle/>
                    <a:p>
                      <a:r>
                        <a:rPr lang="en-US" sz="14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Arial"/>
                        </a:rPr>
                        <a:t>CICC Operating Current</a:t>
                      </a:r>
                    </a:p>
                  </a:txBody>
                  <a:tcPr marL="91444" marR="91444" marT="45731" marB="45731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68 kA</a:t>
                      </a:r>
                    </a:p>
                  </a:txBody>
                  <a:tcPr marL="91444" marR="91444" marT="45731" marB="45731"/>
                </a:tc>
                <a:tc gridSpan="3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Arial"/>
                        </a:rPr>
                        <a:t>70 – 95 kA</a:t>
                      </a:r>
                    </a:p>
                  </a:txBody>
                  <a:tcPr marL="91444" marR="91444" marT="45731" marB="45731"/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800" kern="1200" dirty="0">
                        <a:solidFill>
                          <a:srgbClr val="0000FF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40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91444" marR="91444" marT="45725" marB="45725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03840">
                <a:tc>
                  <a:txBody>
                    <a:bodyPr/>
                    <a:lstStyle/>
                    <a:p>
                      <a:r>
                        <a:rPr lang="en-US" sz="14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Arial"/>
                        </a:rPr>
                        <a:t>CICC Peak</a:t>
                      </a:r>
                      <a:r>
                        <a:rPr lang="en-US" sz="1400" b="1" kern="1200" baseline="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Arial"/>
                        </a:rPr>
                        <a:t> </a:t>
                      </a:r>
                      <a:r>
                        <a:rPr lang="en-US" sz="1400" b="1" kern="1200" baseline="0" dirty="0" err="1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Arial"/>
                        </a:rPr>
                        <a:t>Magn</a:t>
                      </a:r>
                      <a:r>
                        <a:rPr lang="en-US" sz="1400" b="1" kern="1200" baseline="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Arial"/>
                        </a:rPr>
                        <a:t>. Field</a:t>
                      </a:r>
                      <a:endParaRPr lang="en-US" sz="14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91444" marR="91444" marT="45731" marB="45731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12 T</a:t>
                      </a:r>
                    </a:p>
                  </a:txBody>
                  <a:tcPr marL="91444" marR="91444" marT="45731" marB="45731"/>
                </a:tc>
                <a:tc gridSpan="3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Arial"/>
                        </a:rPr>
                        <a:t>11.5 – 13.5 T</a:t>
                      </a:r>
                    </a:p>
                  </a:txBody>
                  <a:tcPr marL="91444" marR="91444" marT="45731" marB="45731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40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91444" marR="91444" marT="45725" marB="45725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03840">
                <a:tc>
                  <a:txBody>
                    <a:bodyPr/>
                    <a:lstStyle/>
                    <a:p>
                      <a:r>
                        <a:rPr lang="en-US" sz="1400" b="1" kern="1200" dirty="0" err="1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Arial"/>
                        </a:rPr>
                        <a:t>E.m</a:t>
                      </a:r>
                      <a:r>
                        <a:rPr lang="en-US" sz="14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Arial"/>
                        </a:rPr>
                        <a:t>. Load (</a:t>
                      </a:r>
                      <a:r>
                        <a:rPr lang="en-US" sz="1400" b="1" kern="1200" dirty="0" err="1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Arial"/>
                        </a:rPr>
                        <a:t>kN</a:t>
                      </a:r>
                      <a:r>
                        <a:rPr lang="en-US" sz="14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Arial"/>
                        </a:rPr>
                        <a:t>/m)</a:t>
                      </a:r>
                    </a:p>
                  </a:txBody>
                  <a:tcPr marL="91444" marR="91444" marT="45731" marB="45731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816</a:t>
                      </a:r>
                    </a:p>
                  </a:txBody>
                  <a:tcPr marL="91444" marR="91444" marT="45731" marB="45731"/>
                </a:tc>
                <a:tc gridSpan="3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Arial"/>
                        </a:rPr>
                        <a:t>800 – 1200</a:t>
                      </a:r>
                    </a:p>
                  </a:txBody>
                  <a:tcPr marL="91444" marR="91444" marT="45731" marB="45731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40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91444" marR="91444" marT="45725" marB="45725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03840">
                <a:tc>
                  <a:txBody>
                    <a:bodyPr/>
                    <a:lstStyle/>
                    <a:p>
                      <a:r>
                        <a:rPr lang="en-US" sz="1400" b="1" kern="1200" dirty="0" err="1">
                          <a:solidFill>
                            <a:schemeClr val="dk1"/>
                          </a:solidFill>
                          <a:latin typeface="Symbol" charset="2"/>
                          <a:ea typeface="+mn-ea"/>
                          <a:cs typeface="Symbol" charset="2"/>
                        </a:rPr>
                        <a:t>D</a:t>
                      </a:r>
                      <a:r>
                        <a:rPr lang="en-US" sz="1400" b="1" kern="1200" dirty="0" err="1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Arial"/>
                        </a:rPr>
                        <a:t>T</a:t>
                      </a:r>
                      <a:r>
                        <a:rPr lang="en-US" sz="1400" b="1" kern="1200" baseline="-25000" dirty="0" err="1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Arial"/>
                        </a:rPr>
                        <a:t>margin</a:t>
                      </a:r>
                      <a:endParaRPr lang="en-US" sz="1400" b="1" kern="1200" baseline="-250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91444" marR="91444" marT="45731" marB="45731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0.7 K</a:t>
                      </a:r>
                    </a:p>
                  </a:txBody>
                  <a:tcPr marL="91444" marR="91444" marT="45731" marB="45731"/>
                </a:tc>
                <a:tc gridSpan="3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Arial"/>
                        </a:rPr>
                        <a:t>1.5</a:t>
                      </a:r>
                      <a:r>
                        <a:rPr lang="en-US" sz="1400" b="1" kern="1200" baseline="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Arial"/>
                        </a:rPr>
                        <a:t> – 2 K</a:t>
                      </a:r>
                      <a:endParaRPr lang="en-US" sz="14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91444" marR="91444" marT="45731" marB="45731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40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91444" marR="91444" marT="45725" marB="45725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3414" y="288414"/>
            <a:ext cx="8229600" cy="430887"/>
          </a:xfrm>
        </p:spPr>
        <p:txBody>
          <a:bodyPr/>
          <a:lstStyle/>
          <a:p>
            <a:pPr eaLnBrk="0" hangingPunct="0"/>
            <a:r>
              <a:rPr lang="en-US" sz="2800" dirty="0"/>
              <a:t>From ITER to (EU)-DEMO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6553200" y="6222140"/>
            <a:ext cx="2133600" cy="365125"/>
          </a:xfrm>
        </p:spPr>
        <p:txBody>
          <a:bodyPr/>
          <a:lstStyle/>
          <a:p>
            <a:fld id="{02C7C199-0D0D-7840-A88D-785280B31CF7}" type="slidenum">
              <a:rPr lang="it-IT" smtClean="0"/>
              <a:t>64</a:t>
            </a:fld>
            <a:endParaRPr lang="it-IT" dirty="0"/>
          </a:p>
        </p:txBody>
      </p:sp>
      <p:sp>
        <p:nvSpPr>
          <p:cNvPr id="6" name="Rounded Rectangle 2"/>
          <p:cNvSpPr>
            <a:spLocks noChangeArrowheads="1"/>
          </p:cNvSpPr>
          <p:nvPr/>
        </p:nvSpPr>
        <p:spPr bwMode="auto">
          <a:xfrm>
            <a:off x="99196" y="4906284"/>
            <a:ext cx="6439134" cy="1538147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dirty="0">
              <a:ea typeface="ＭＳ Ｐゴシック" charset="0"/>
              <a:cs typeface="ＭＳ Ｐゴシック" charset="0"/>
            </a:endParaRPr>
          </a:p>
        </p:txBody>
      </p:sp>
      <p:pic>
        <p:nvPicPr>
          <p:cNvPr id="15" name="Picture 2" descr="C:\Dati\Enea\DEMO\Publications\Paper\miei articoli\Zappatore 2017\cad 18 magneti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254348" y="0"/>
            <a:ext cx="1876400" cy="206034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CasellaDiTesto 17"/>
          <p:cNvSpPr txBox="1">
            <a:spLocks noChangeArrowheads="1"/>
          </p:cNvSpPr>
          <p:nvPr/>
        </p:nvSpPr>
        <p:spPr bwMode="auto">
          <a:xfrm>
            <a:off x="99196" y="1278466"/>
            <a:ext cx="884910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sz="2400">
                <a:solidFill>
                  <a:schemeClr val="bg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eaLnBrk="0" hangingPunct="0">
              <a:defRPr sz="2400">
                <a:solidFill>
                  <a:schemeClr val="bg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eaLnBrk="0" hangingPunct="0">
              <a:defRPr sz="2400">
                <a:solidFill>
                  <a:schemeClr val="bg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eaLnBrk="0" hangingPunct="0">
              <a:defRPr sz="2400">
                <a:solidFill>
                  <a:schemeClr val="bg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eaLnBrk="0" hangingPunct="0">
              <a:defRPr sz="2400">
                <a:solidFill>
                  <a:schemeClr val="bg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spcAft>
                <a:spcPts val="1600"/>
              </a:spcAft>
              <a:buClr>
                <a:srgbClr val="800000"/>
              </a:buClr>
              <a:buSzPct val="70000"/>
              <a:buFont typeface="Wingdings" charset="0"/>
              <a:buChar char="§"/>
            </a:pPr>
            <a:r>
              <a:rPr lang="en-US" sz="2000" dirty="0">
                <a:solidFill>
                  <a:srgbClr val="000090"/>
                </a:solidFill>
                <a:latin typeface="Arial"/>
                <a:ea typeface="MS Gothic" charset="0"/>
                <a:cs typeface="Arial"/>
              </a:rPr>
              <a:t>since 2011 </a:t>
            </a:r>
            <a:r>
              <a:rPr lang="en-US" sz="2000" dirty="0">
                <a:solidFill>
                  <a:srgbClr val="800000"/>
                </a:solidFill>
                <a:latin typeface="Arial"/>
                <a:ea typeface="MS Gothic" charset="0"/>
                <a:cs typeface="Arial"/>
              </a:rPr>
              <a:t>R&amp;D activities in EU </a:t>
            </a:r>
            <a:r>
              <a:rPr lang="en-US" sz="2000" dirty="0">
                <a:solidFill>
                  <a:srgbClr val="000090"/>
                </a:solidFill>
                <a:latin typeface="Arial"/>
                <a:ea typeface="MS Gothic" charset="0"/>
                <a:cs typeface="Arial"/>
              </a:rPr>
              <a:t>on the </a:t>
            </a:r>
            <a:r>
              <a:rPr lang="en-US" sz="2000" dirty="0">
                <a:solidFill>
                  <a:srgbClr val="800000"/>
                </a:solidFill>
                <a:latin typeface="Arial"/>
                <a:ea typeface="MS Gothic" charset="0"/>
                <a:cs typeface="Arial"/>
              </a:rPr>
              <a:t>magnet system</a:t>
            </a:r>
            <a:endParaRPr lang="en-US" sz="2000" dirty="0">
              <a:solidFill>
                <a:srgbClr val="000090"/>
              </a:solidFill>
              <a:latin typeface="Arial"/>
              <a:ea typeface="MS Gothic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74642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461653" y="6223993"/>
            <a:ext cx="6481619" cy="365125"/>
          </a:xfrm>
        </p:spPr>
        <p:txBody>
          <a:bodyPr/>
          <a:lstStyle/>
          <a:p>
            <a:r>
              <a:rPr lang="it-IT" dirty="0"/>
              <a:t>L. Muzzi - </a:t>
            </a:r>
            <a:r>
              <a:rPr lang="it-IT" dirty="0" err="1"/>
              <a:t>EASISchool</a:t>
            </a:r>
            <a:r>
              <a:rPr lang="it-IT" dirty="0"/>
              <a:t> 3 - 6 </a:t>
            </a:r>
            <a:r>
              <a:rPr lang="it-IT" dirty="0" err="1"/>
              <a:t>October</a:t>
            </a:r>
            <a:r>
              <a:rPr lang="it-IT" dirty="0"/>
              <a:t> 2020</a:t>
            </a:r>
          </a:p>
        </p:txBody>
      </p:sp>
      <p:graphicFrame>
        <p:nvGraphicFramePr>
          <p:cNvPr id="11" name="Table 36"/>
          <p:cNvGraphicFramePr>
            <a:graphicFrameLocks noGrp="1"/>
          </p:cNvGraphicFramePr>
          <p:nvPr/>
        </p:nvGraphicFramePr>
        <p:xfrm>
          <a:off x="99196" y="1939369"/>
          <a:ext cx="6439134" cy="46175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775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11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9798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42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88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98307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TF magnet</a:t>
                      </a:r>
                    </a:p>
                  </a:txBody>
                  <a:tcPr marL="91444" marR="91444"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ITER</a:t>
                      </a:r>
                    </a:p>
                  </a:txBody>
                  <a:tcPr marL="91444" marR="91444"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July 2013</a:t>
                      </a:r>
                    </a:p>
                  </a:txBody>
                  <a:tcPr marL="91444" marR="91444"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April 2015</a:t>
                      </a:r>
                    </a:p>
                  </a:txBody>
                  <a:tcPr marL="91444" marR="91444"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July</a:t>
                      </a:r>
                      <a:r>
                        <a:rPr lang="en-US" sz="1600" baseline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2018</a:t>
                      </a:r>
                      <a:endParaRPr lang="en-US" sz="16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4" marR="91444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3840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/>
                          <a:cs typeface="Arial"/>
                        </a:rPr>
                        <a:t>Major radius (m)</a:t>
                      </a:r>
                    </a:p>
                  </a:txBody>
                  <a:tcPr marL="91444" marR="91444"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6.2</a:t>
                      </a:r>
                    </a:p>
                  </a:txBody>
                  <a:tcPr marL="91444" marR="91444"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/>
                          <a:cs typeface="Arial"/>
                        </a:rPr>
                        <a:t>9</a:t>
                      </a:r>
                    </a:p>
                  </a:txBody>
                  <a:tcPr marL="91444" marR="91444"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FF"/>
                          </a:solidFill>
                          <a:latin typeface="Arial"/>
                          <a:cs typeface="Arial"/>
                        </a:rPr>
                        <a:t>9.072</a:t>
                      </a:r>
                    </a:p>
                  </a:txBody>
                  <a:tcPr marL="91444" marR="91444"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FF"/>
                          </a:solidFill>
                          <a:latin typeface="Arial"/>
                          <a:cs typeface="Arial"/>
                        </a:rPr>
                        <a:t>9.073</a:t>
                      </a:r>
                    </a:p>
                  </a:txBody>
                  <a:tcPr marL="91444" marR="91444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3840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/>
                          <a:cs typeface="Arial"/>
                        </a:rPr>
                        <a:t>Toroidal field on axis (T)</a:t>
                      </a:r>
                    </a:p>
                  </a:txBody>
                  <a:tcPr marL="91444" marR="91444" marT="45725" marB="45725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5.2</a:t>
                      </a:r>
                    </a:p>
                  </a:txBody>
                  <a:tcPr marL="91444" marR="91444" marT="45725" marB="45725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Arial"/>
                        </a:rPr>
                        <a:t>6.8</a:t>
                      </a:r>
                    </a:p>
                  </a:txBody>
                  <a:tcPr marL="91444" marR="91444" marT="45725" marB="45725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>
                          <a:solidFill>
                            <a:srgbClr val="0000FF"/>
                          </a:solidFill>
                          <a:latin typeface="Arial"/>
                          <a:ea typeface="+mn-ea"/>
                          <a:cs typeface="Arial"/>
                        </a:rPr>
                        <a:t>5.7</a:t>
                      </a:r>
                    </a:p>
                  </a:txBody>
                  <a:tcPr marL="91444" marR="91444" marT="45725" marB="45725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>
                          <a:solidFill>
                            <a:srgbClr val="0000FF"/>
                          </a:solidFill>
                          <a:latin typeface="Arial"/>
                          <a:ea typeface="+mn-ea"/>
                          <a:cs typeface="Arial"/>
                        </a:rPr>
                        <a:t>5.3</a:t>
                      </a:r>
                    </a:p>
                  </a:txBody>
                  <a:tcPr marL="91444" marR="91444"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3840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/>
                          <a:cs typeface="Arial"/>
                        </a:rPr>
                        <a:t>Plasma current (MA)</a:t>
                      </a:r>
                    </a:p>
                  </a:txBody>
                  <a:tcPr marL="91444" marR="91444" marT="45725" marB="45725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9.1</a:t>
                      </a:r>
                    </a:p>
                  </a:txBody>
                  <a:tcPr marL="91444" marR="91444" marT="45725" marB="45725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Arial"/>
                        </a:rPr>
                        <a:t>14</a:t>
                      </a:r>
                    </a:p>
                  </a:txBody>
                  <a:tcPr marL="91444" marR="91444" marT="45725" marB="45725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>
                          <a:solidFill>
                            <a:srgbClr val="0000FF"/>
                          </a:solidFill>
                          <a:latin typeface="Arial"/>
                          <a:ea typeface="+mn-ea"/>
                          <a:cs typeface="Arial"/>
                        </a:rPr>
                        <a:t>19.6</a:t>
                      </a:r>
                    </a:p>
                  </a:txBody>
                  <a:tcPr marL="91444" marR="91444" marT="45725" marB="45725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>
                          <a:solidFill>
                            <a:srgbClr val="0000FF"/>
                          </a:solidFill>
                          <a:latin typeface="Arial"/>
                          <a:ea typeface="+mn-ea"/>
                          <a:cs typeface="Arial"/>
                        </a:rPr>
                        <a:t>17.9</a:t>
                      </a:r>
                    </a:p>
                  </a:txBody>
                  <a:tcPr marL="91444" marR="91444" marT="45725" marB="457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3840">
                <a:tc>
                  <a:txBody>
                    <a:bodyPr/>
                    <a:lstStyle/>
                    <a:p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Arial"/>
                        </a:rPr>
                        <a:t>Number of TF coils</a:t>
                      </a:r>
                    </a:p>
                  </a:txBody>
                  <a:tcPr marL="91444" marR="91444" marT="45725" marB="45725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18</a:t>
                      </a:r>
                    </a:p>
                  </a:txBody>
                  <a:tcPr marL="91444" marR="91444" marT="45725" marB="45725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Arial"/>
                        </a:rPr>
                        <a:t>16</a:t>
                      </a:r>
                    </a:p>
                  </a:txBody>
                  <a:tcPr marL="91444" marR="91444" marT="45725" marB="45725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>
                          <a:solidFill>
                            <a:srgbClr val="0000FF"/>
                          </a:solidFill>
                          <a:latin typeface="Arial"/>
                          <a:ea typeface="+mn-ea"/>
                          <a:cs typeface="Arial"/>
                        </a:rPr>
                        <a:t>18</a:t>
                      </a:r>
                    </a:p>
                  </a:txBody>
                  <a:tcPr marL="91444" marR="91444" marT="45725" marB="45725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>
                          <a:solidFill>
                            <a:srgbClr val="0000FF"/>
                          </a:solidFill>
                          <a:latin typeface="Arial"/>
                          <a:ea typeface="+mn-ea"/>
                          <a:cs typeface="Arial"/>
                        </a:rPr>
                        <a:t>16</a:t>
                      </a:r>
                    </a:p>
                  </a:txBody>
                  <a:tcPr marL="91444" marR="91444" marT="45725" marB="457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3840">
                <a:tc>
                  <a:txBody>
                    <a:bodyPr/>
                    <a:lstStyle/>
                    <a:p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Arial"/>
                        </a:rPr>
                        <a:t>TF magnet I</a:t>
                      </a:r>
                      <a:r>
                        <a:rPr lang="en-US" sz="1400" kern="1200" baseline="-250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Arial"/>
                        </a:rPr>
                        <a:t>TOT</a:t>
                      </a: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Arial"/>
                        </a:rPr>
                        <a:t> (MA)</a:t>
                      </a:r>
                    </a:p>
                  </a:txBody>
                  <a:tcPr marL="91444" marR="91444" marT="45725" marB="45725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164</a:t>
                      </a:r>
                    </a:p>
                  </a:txBody>
                  <a:tcPr marL="91444" marR="91444" marT="45725" marB="45725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305.8</a:t>
                      </a:r>
                    </a:p>
                  </a:txBody>
                  <a:tcPr marL="91444" marR="91444" marT="45725" marB="45725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257.1</a:t>
                      </a:r>
                    </a:p>
                  </a:txBody>
                  <a:tcPr marL="91444" marR="91444" marT="45725" marB="45725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238.7</a:t>
                      </a:r>
                    </a:p>
                  </a:txBody>
                  <a:tcPr marL="91444" marR="91444" marT="45725" marB="45725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3840">
                <a:tc>
                  <a:txBody>
                    <a:bodyPr/>
                    <a:lstStyle/>
                    <a:p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Arial"/>
                        </a:rPr>
                        <a:t>Stored energy/TF</a:t>
                      </a:r>
                      <a:r>
                        <a:rPr lang="en-US" sz="1400" kern="1200" baseline="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Arial"/>
                        </a:rPr>
                        <a:t> coil (GJ)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91444" marR="91444" marT="45725" marB="45725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2.28</a:t>
                      </a:r>
                    </a:p>
                  </a:txBody>
                  <a:tcPr marL="91444" marR="91444" marT="45725" marB="45725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9.07</a:t>
                      </a:r>
                    </a:p>
                  </a:txBody>
                  <a:tcPr marL="91444" marR="91444" marT="45725" marB="45725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7.54</a:t>
                      </a:r>
                    </a:p>
                  </a:txBody>
                  <a:tcPr marL="91444" marR="91444" marT="45725" marB="45725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10.04</a:t>
                      </a:r>
                    </a:p>
                  </a:txBody>
                  <a:tcPr marL="91444" marR="91444" marT="45725" marB="45725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03840">
                <a:tc>
                  <a:txBody>
                    <a:bodyPr/>
                    <a:lstStyle/>
                    <a:p>
                      <a:r>
                        <a:rPr lang="en-US" sz="14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Arial"/>
                        </a:rPr>
                        <a:t>CICC Operating Current</a:t>
                      </a:r>
                    </a:p>
                  </a:txBody>
                  <a:tcPr marL="91444" marR="91444" marT="45731" marB="45731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68 kA</a:t>
                      </a:r>
                    </a:p>
                  </a:txBody>
                  <a:tcPr marL="91444" marR="91444" marT="45731" marB="45731"/>
                </a:tc>
                <a:tc gridSpan="3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Arial"/>
                        </a:rPr>
                        <a:t>70 – 95 kA</a:t>
                      </a:r>
                    </a:p>
                  </a:txBody>
                  <a:tcPr marL="91444" marR="91444" marT="45731" marB="45731"/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800" kern="1200" dirty="0">
                        <a:solidFill>
                          <a:srgbClr val="0000FF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40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91444" marR="91444" marT="45725" marB="45725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03840">
                <a:tc>
                  <a:txBody>
                    <a:bodyPr/>
                    <a:lstStyle/>
                    <a:p>
                      <a:r>
                        <a:rPr lang="en-US" sz="14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Arial"/>
                        </a:rPr>
                        <a:t>CICC Peak</a:t>
                      </a:r>
                      <a:r>
                        <a:rPr lang="en-US" sz="1400" b="1" kern="1200" baseline="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Arial"/>
                        </a:rPr>
                        <a:t> </a:t>
                      </a:r>
                      <a:r>
                        <a:rPr lang="en-US" sz="1400" b="1" kern="1200" baseline="0" dirty="0" err="1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Arial"/>
                        </a:rPr>
                        <a:t>Magn</a:t>
                      </a:r>
                      <a:r>
                        <a:rPr lang="en-US" sz="1400" b="1" kern="1200" baseline="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Arial"/>
                        </a:rPr>
                        <a:t>. Field</a:t>
                      </a:r>
                      <a:endParaRPr lang="en-US" sz="14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91444" marR="91444" marT="45731" marB="45731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12 T</a:t>
                      </a:r>
                    </a:p>
                  </a:txBody>
                  <a:tcPr marL="91444" marR="91444" marT="45731" marB="45731"/>
                </a:tc>
                <a:tc gridSpan="3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Arial"/>
                        </a:rPr>
                        <a:t>11.5 – 13.5 T</a:t>
                      </a:r>
                    </a:p>
                  </a:txBody>
                  <a:tcPr marL="91444" marR="91444" marT="45731" marB="45731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40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91444" marR="91444" marT="45725" marB="45725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03840">
                <a:tc>
                  <a:txBody>
                    <a:bodyPr/>
                    <a:lstStyle/>
                    <a:p>
                      <a:r>
                        <a:rPr lang="en-US" sz="1400" b="1" kern="1200" dirty="0" err="1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Arial"/>
                        </a:rPr>
                        <a:t>E.m</a:t>
                      </a:r>
                      <a:r>
                        <a:rPr lang="en-US" sz="14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Arial"/>
                        </a:rPr>
                        <a:t>. Load (</a:t>
                      </a:r>
                      <a:r>
                        <a:rPr lang="en-US" sz="1400" b="1" kern="1200" dirty="0" err="1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Arial"/>
                        </a:rPr>
                        <a:t>kN</a:t>
                      </a:r>
                      <a:r>
                        <a:rPr lang="en-US" sz="14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Arial"/>
                        </a:rPr>
                        <a:t>/m)</a:t>
                      </a:r>
                    </a:p>
                  </a:txBody>
                  <a:tcPr marL="91444" marR="91444" marT="45731" marB="45731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816</a:t>
                      </a:r>
                    </a:p>
                  </a:txBody>
                  <a:tcPr marL="91444" marR="91444" marT="45731" marB="45731"/>
                </a:tc>
                <a:tc gridSpan="3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Arial"/>
                        </a:rPr>
                        <a:t>800 – 1200</a:t>
                      </a:r>
                    </a:p>
                  </a:txBody>
                  <a:tcPr marL="91444" marR="91444" marT="45731" marB="45731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40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91444" marR="91444" marT="45725" marB="45725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03840">
                <a:tc>
                  <a:txBody>
                    <a:bodyPr/>
                    <a:lstStyle/>
                    <a:p>
                      <a:r>
                        <a:rPr lang="en-US" sz="1400" b="1" kern="1200" dirty="0" err="1">
                          <a:solidFill>
                            <a:schemeClr val="dk1"/>
                          </a:solidFill>
                          <a:latin typeface="Symbol" charset="2"/>
                          <a:ea typeface="+mn-ea"/>
                          <a:cs typeface="Symbol" charset="2"/>
                        </a:rPr>
                        <a:t>D</a:t>
                      </a:r>
                      <a:r>
                        <a:rPr lang="en-US" sz="1400" b="1" kern="1200" dirty="0" err="1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Arial"/>
                        </a:rPr>
                        <a:t>T</a:t>
                      </a:r>
                      <a:r>
                        <a:rPr lang="en-US" sz="1400" b="1" kern="1200" baseline="-25000" dirty="0" err="1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Arial"/>
                        </a:rPr>
                        <a:t>margin</a:t>
                      </a:r>
                      <a:endParaRPr lang="en-US" sz="1400" b="1" kern="1200" baseline="-250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91444" marR="91444" marT="45731" marB="45731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0.7 K</a:t>
                      </a:r>
                    </a:p>
                  </a:txBody>
                  <a:tcPr marL="91444" marR="91444" marT="45731" marB="45731"/>
                </a:tc>
                <a:tc gridSpan="3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Arial"/>
                        </a:rPr>
                        <a:t>1.5</a:t>
                      </a:r>
                      <a:r>
                        <a:rPr lang="en-US" sz="1400" b="1" kern="1200" baseline="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Arial"/>
                        </a:rPr>
                        <a:t> – 2 K</a:t>
                      </a:r>
                      <a:endParaRPr lang="en-US" sz="14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91444" marR="91444" marT="45731" marB="45731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40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91444" marR="91444" marT="45725" marB="45725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3414" y="288414"/>
            <a:ext cx="8229600" cy="430887"/>
          </a:xfrm>
        </p:spPr>
        <p:txBody>
          <a:bodyPr/>
          <a:lstStyle/>
          <a:p>
            <a:pPr eaLnBrk="0" hangingPunct="0"/>
            <a:r>
              <a:rPr lang="en-US" sz="2800" dirty="0"/>
              <a:t>From ITER to (EU)-DEMO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6553200" y="6222140"/>
            <a:ext cx="2133600" cy="365125"/>
          </a:xfrm>
        </p:spPr>
        <p:txBody>
          <a:bodyPr/>
          <a:lstStyle/>
          <a:p>
            <a:fld id="{02C7C199-0D0D-7840-A88D-785280B31CF7}" type="slidenum">
              <a:rPr lang="it-IT" smtClean="0"/>
              <a:t>65</a:t>
            </a:fld>
            <a:endParaRPr lang="it-IT" dirty="0"/>
          </a:p>
        </p:txBody>
      </p:sp>
      <p:sp>
        <p:nvSpPr>
          <p:cNvPr id="6" name="Rounded Rectangle 2"/>
          <p:cNvSpPr>
            <a:spLocks noChangeArrowheads="1"/>
          </p:cNvSpPr>
          <p:nvPr/>
        </p:nvSpPr>
        <p:spPr bwMode="auto">
          <a:xfrm>
            <a:off x="99196" y="4906284"/>
            <a:ext cx="6439134" cy="1538147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dirty="0">
              <a:ea typeface="ＭＳ Ｐゴシック" charset="0"/>
              <a:cs typeface="ＭＳ Ｐゴシック" charset="0"/>
            </a:endParaRPr>
          </a:p>
        </p:txBody>
      </p:sp>
      <p:pic>
        <p:nvPicPr>
          <p:cNvPr id="15" name="Picture 2" descr="C:\Dati\Enea\DEMO\Publications\Paper\miei articoli\Zappatore 2017\cad 18 magneti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254348" y="0"/>
            <a:ext cx="1876400" cy="206034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 flipH="1">
            <a:off x="3728744" y="1580448"/>
            <a:ext cx="5266799" cy="313932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800000"/>
            </a:solidFill>
          </a:ln>
        </p:spPr>
        <p:txBody>
          <a:bodyPr wrap="square" lIns="252000" rIns="252000">
            <a:spAutoFit/>
          </a:bodyPr>
          <a:lstStyle/>
          <a:p>
            <a:pPr>
              <a:defRPr/>
            </a:pPr>
            <a:r>
              <a:rPr lang="en-US" sz="2200" dirty="0">
                <a:solidFill>
                  <a:srgbClr val="000000"/>
                </a:solidFill>
              </a:rPr>
              <a:t>From ITER to DEMO,</a:t>
            </a:r>
          </a:p>
          <a:p>
            <a:pPr>
              <a:defRPr/>
            </a:pPr>
            <a:r>
              <a:rPr lang="en-US" sz="2200" dirty="0">
                <a:solidFill>
                  <a:srgbClr val="000000"/>
                </a:solidFill>
              </a:rPr>
              <a:t>CICC design is required to be:</a:t>
            </a:r>
          </a:p>
          <a:p>
            <a:pPr>
              <a:defRPr/>
            </a:pPr>
            <a:endParaRPr lang="en-US" sz="2200" dirty="0">
              <a:solidFill>
                <a:srgbClr val="000000"/>
              </a:solidFill>
            </a:endParaRPr>
          </a:p>
          <a:p>
            <a:pPr marL="457200" indent="-457200">
              <a:buFontTx/>
              <a:buChar char="-"/>
              <a:defRPr/>
            </a:pPr>
            <a:r>
              <a:rPr lang="en-US" sz="2200" dirty="0">
                <a:solidFill>
                  <a:srgbClr val="000000"/>
                </a:solidFill>
              </a:rPr>
              <a:t>With optimized performance;</a:t>
            </a:r>
          </a:p>
          <a:p>
            <a:pPr marL="457200" indent="-457200">
              <a:buFontTx/>
              <a:buChar char="-"/>
              <a:defRPr/>
            </a:pPr>
            <a:r>
              <a:rPr lang="en-US" sz="2200" dirty="0">
                <a:solidFill>
                  <a:srgbClr val="000000"/>
                </a:solidFill>
              </a:rPr>
              <a:t>With stable behavior;</a:t>
            </a:r>
          </a:p>
          <a:p>
            <a:pPr marL="457200" indent="-457200">
              <a:buFontTx/>
              <a:buChar char="-"/>
              <a:defRPr/>
            </a:pPr>
            <a:r>
              <a:rPr lang="en-US" sz="2200" dirty="0">
                <a:solidFill>
                  <a:srgbClr val="000000"/>
                </a:solidFill>
              </a:rPr>
              <a:t>Cost-effective!</a:t>
            </a:r>
          </a:p>
          <a:p>
            <a:pPr>
              <a:defRPr/>
            </a:pPr>
            <a:endParaRPr lang="en-US" sz="2200" dirty="0">
              <a:solidFill>
                <a:srgbClr val="000000"/>
              </a:solidFill>
            </a:endParaRPr>
          </a:p>
          <a:p>
            <a:pPr marL="457200" indent="-457200">
              <a:buFont typeface="Wingdings" charset="0"/>
              <a:buChar char="à"/>
              <a:defRPr/>
            </a:pPr>
            <a:r>
              <a:rPr lang="en-US" sz="2200" dirty="0">
                <a:solidFill>
                  <a:srgbClr val="000000"/>
                </a:solidFill>
                <a:sym typeface="Wingdings"/>
              </a:rPr>
              <a:t>Quite some effort is being spent on </a:t>
            </a:r>
            <a:r>
              <a:rPr lang="en-US" sz="2200" dirty="0">
                <a:solidFill>
                  <a:srgbClr val="0000FF"/>
                </a:solidFill>
                <a:sym typeface="Wingdings"/>
              </a:rPr>
              <a:t>technology development</a:t>
            </a:r>
          </a:p>
        </p:txBody>
      </p:sp>
      <p:sp>
        <p:nvSpPr>
          <p:cNvPr id="16" name="CasellaDiTesto 17"/>
          <p:cNvSpPr txBox="1">
            <a:spLocks noChangeArrowheads="1"/>
          </p:cNvSpPr>
          <p:nvPr/>
        </p:nvSpPr>
        <p:spPr bwMode="auto">
          <a:xfrm>
            <a:off x="99196" y="1278466"/>
            <a:ext cx="884910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sz="2400">
                <a:solidFill>
                  <a:schemeClr val="bg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eaLnBrk="0" hangingPunct="0">
              <a:defRPr sz="2400">
                <a:solidFill>
                  <a:schemeClr val="bg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eaLnBrk="0" hangingPunct="0">
              <a:defRPr sz="2400">
                <a:solidFill>
                  <a:schemeClr val="bg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eaLnBrk="0" hangingPunct="0">
              <a:defRPr sz="2400">
                <a:solidFill>
                  <a:schemeClr val="bg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eaLnBrk="0" hangingPunct="0">
              <a:defRPr sz="2400">
                <a:solidFill>
                  <a:schemeClr val="bg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spcAft>
                <a:spcPts val="1600"/>
              </a:spcAft>
              <a:buClr>
                <a:srgbClr val="800000"/>
              </a:buClr>
              <a:buSzPct val="70000"/>
              <a:buFont typeface="Wingdings" charset="0"/>
              <a:buChar char="§"/>
            </a:pPr>
            <a:r>
              <a:rPr lang="en-US" sz="2000" dirty="0">
                <a:solidFill>
                  <a:srgbClr val="000090"/>
                </a:solidFill>
                <a:latin typeface="Arial"/>
                <a:ea typeface="MS Gothic" charset="0"/>
                <a:cs typeface="Arial"/>
              </a:rPr>
              <a:t>since 2011 </a:t>
            </a:r>
            <a:r>
              <a:rPr lang="en-US" sz="2000" dirty="0">
                <a:solidFill>
                  <a:srgbClr val="800000"/>
                </a:solidFill>
                <a:latin typeface="Arial"/>
                <a:ea typeface="MS Gothic" charset="0"/>
                <a:cs typeface="Arial"/>
              </a:rPr>
              <a:t>R&amp;D activities in EU </a:t>
            </a:r>
            <a:r>
              <a:rPr lang="en-US" sz="2000" dirty="0">
                <a:solidFill>
                  <a:srgbClr val="000090"/>
                </a:solidFill>
                <a:latin typeface="Arial"/>
                <a:ea typeface="MS Gothic" charset="0"/>
                <a:cs typeface="Arial"/>
              </a:rPr>
              <a:t>on the </a:t>
            </a:r>
            <a:r>
              <a:rPr lang="en-US" sz="2000" dirty="0">
                <a:solidFill>
                  <a:srgbClr val="800000"/>
                </a:solidFill>
                <a:latin typeface="Arial"/>
                <a:ea typeface="MS Gothic" charset="0"/>
                <a:cs typeface="Arial"/>
              </a:rPr>
              <a:t>magnet system</a:t>
            </a:r>
            <a:endParaRPr lang="en-US" sz="2000" dirty="0">
              <a:solidFill>
                <a:srgbClr val="000090"/>
              </a:solidFill>
              <a:latin typeface="Arial"/>
              <a:ea typeface="MS Gothic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73266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3414" y="288414"/>
            <a:ext cx="8229600" cy="430887"/>
          </a:xfrm>
        </p:spPr>
        <p:txBody>
          <a:bodyPr/>
          <a:lstStyle/>
          <a:p>
            <a:pPr eaLnBrk="0" hangingPunct="0"/>
            <a:r>
              <a:rPr lang="en-US" sz="2800" dirty="0">
                <a:solidFill>
                  <a:schemeClr val="bg1"/>
                </a:solidFill>
              </a:rPr>
              <a:t>Optimization margins for Nb</a:t>
            </a:r>
            <a:r>
              <a:rPr lang="en-US" sz="2800" baseline="-25000" dirty="0">
                <a:solidFill>
                  <a:schemeClr val="bg1"/>
                </a:solidFill>
              </a:rPr>
              <a:t>3</a:t>
            </a:r>
            <a:r>
              <a:rPr lang="en-US" sz="2800" dirty="0">
                <a:solidFill>
                  <a:schemeClr val="bg1"/>
                </a:solidFill>
              </a:rPr>
              <a:t>Sn CICCs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6553200" y="6222140"/>
            <a:ext cx="2133600" cy="365125"/>
          </a:xfrm>
        </p:spPr>
        <p:txBody>
          <a:bodyPr/>
          <a:lstStyle/>
          <a:p>
            <a:fld id="{02C7C199-0D0D-7840-A88D-785280B31CF7}" type="slidenum">
              <a:rPr lang="it-IT" smtClean="0"/>
              <a:t>66</a:t>
            </a:fld>
            <a:endParaRPr lang="it-IT" dirty="0"/>
          </a:p>
        </p:txBody>
      </p:sp>
      <p:sp>
        <p:nvSpPr>
          <p:cNvPr id="23" name="Text Box 29"/>
          <p:cNvSpPr txBox="1">
            <a:spLocks noChangeArrowheads="1"/>
          </p:cNvSpPr>
          <p:nvPr/>
        </p:nvSpPr>
        <p:spPr bwMode="auto">
          <a:xfrm>
            <a:off x="504000" y="1067153"/>
            <a:ext cx="8159040" cy="917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0" tIns="45715" rIns="91430" bIns="45715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pPr eaLnBrk="1" hangingPunct="1">
              <a:spcAft>
                <a:spcPts val="1633"/>
              </a:spcAft>
              <a:defRPr/>
            </a:pPr>
            <a:r>
              <a:rPr lang="en-US" dirty="0">
                <a:solidFill>
                  <a:srgbClr val="000090"/>
                </a:solidFill>
                <a:latin typeface="Trebuchet MS"/>
                <a:cs typeface="Trebuchet MS"/>
              </a:rPr>
              <a:t>Space for optimization of:</a:t>
            </a:r>
          </a:p>
          <a:p>
            <a:pPr marL="414726" indent="-414726" eaLnBrk="1" hangingPunct="1">
              <a:spcAft>
                <a:spcPts val="1633"/>
              </a:spcAft>
              <a:buFont typeface="+mj-lt"/>
              <a:buAutoNum type="alphaLcPeriod"/>
              <a:defRPr/>
            </a:pPr>
            <a:r>
              <a:rPr lang="en-US" b="1" dirty="0">
                <a:solidFill>
                  <a:srgbClr val="800000"/>
                </a:solidFill>
                <a:latin typeface="Trebuchet MS"/>
                <a:cs typeface="Trebuchet MS"/>
              </a:rPr>
              <a:t>Materials: </a:t>
            </a:r>
            <a:r>
              <a:rPr lang="en-US" dirty="0">
                <a:solidFill>
                  <a:srgbClr val="000090"/>
                </a:solidFill>
                <a:latin typeface="Trebuchet MS"/>
                <a:cs typeface="Trebuchet MS"/>
              </a:rPr>
              <a:t>different type of strand, structural material, ….</a:t>
            </a:r>
          </a:p>
        </p:txBody>
      </p:sp>
      <p:sp>
        <p:nvSpPr>
          <p:cNvPr id="24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461653" y="6237140"/>
            <a:ext cx="6481619" cy="365125"/>
          </a:xfrm>
        </p:spPr>
        <p:txBody>
          <a:bodyPr/>
          <a:lstStyle/>
          <a:p>
            <a:r>
              <a:rPr lang="en-US" dirty="0"/>
              <a:t>L. Muzzi </a:t>
            </a:r>
            <a:r>
              <a:rPr lang="mr-IN" dirty="0"/>
              <a:t>–</a:t>
            </a:r>
            <a:r>
              <a:rPr lang="en-US" dirty="0"/>
              <a:t> </a:t>
            </a:r>
            <a:r>
              <a:rPr lang="en-US" dirty="0" err="1"/>
              <a:t>EASISchool</a:t>
            </a:r>
            <a:r>
              <a:rPr lang="en-US" dirty="0"/>
              <a:t> 3 - 6 October 2020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56958148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3414" y="288414"/>
            <a:ext cx="8229600" cy="430887"/>
          </a:xfrm>
        </p:spPr>
        <p:txBody>
          <a:bodyPr/>
          <a:lstStyle/>
          <a:p>
            <a:pPr eaLnBrk="0" hangingPunct="0"/>
            <a:r>
              <a:rPr lang="en-US" sz="2800" dirty="0">
                <a:solidFill>
                  <a:schemeClr val="bg1"/>
                </a:solidFill>
              </a:rPr>
              <a:t>Optimization margins for Nb</a:t>
            </a:r>
            <a:r>
              <a:rPr lang="en-US" sz="2800" baseline="-25000" dirty="0">
                <a:solidFill>
                  <a:schemeClr val="bg1"/>
                </a:solidFill>
              </a:rPr>
              <a:t>3</a:t>
            </a:r>
            <a:r>
              <a:rPr lang="en-US" sz="2800" dirty="0">
                <a:solidFill>
                  <a:schemeClr val="bg1"/>
                </a:solidFill>
              </a:rPr>
              <a:t>Sn CICCs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6553200" y="6222140"/>
            <a:ext cx="2133600" cy="365125"/>
          </a:xfrm>
        </p:spPr>
        <p:txBody>
          <a:bodyPr/>
          <a:lstStyle/>
          <a:p>
            <a:fld id="{02C7C199-0D0D-7840-A88D-785280B31CF7}" type="slidenum">
              <a:rPr lang="it-IT" smtClean="0"/>
              <a:t>67</a:t>
            </a:fld>
            <a:endParaRPr lang="it-IT" dirty="0"/>
          </a:p>
        </p:txBody>
      </p:sp>
      <p:sp>
        <p:nvSpPr>
          <p:cNvPr id="5" name="Text Box 29"/>
          <p:cNvSpPr txBox="1">
            <a:spLocks noChangeArrowheads="1"/>
          </p:cNvSpPr>
          <p:nvPr/>
        </p:nvSpPr>
        <p:spPr bwMode="auto">
          <a:xfrm>
            <a:off x="504000" y="1067153"/>
            <a:ext cx="8159040" cy="174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0" tIns="45715" rIns="91430" bIns="45715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pPr eaLnBrk="1" hangingPunct="1">
              <a:spcAft>
                <a:spcPts val="1633"/>
              </a:spcAft>
              <a:defRPr/>
            </a:pPr>
            <a:r>
              <a:rPr lang="en-US" dirty="0">
                <a:solidFill>
                  <a:srgbClr val="000090"/>
                </a:solidFill>
                <a:latin typeface="Trebuchet MS"/>
                <a:cs typeface="Trebuchet MS"/>
              </a:rPr>
              <a:t>Space for optimization of:</a:t>
            </a:r>
          </a:p>
          <a:p>
            <a:pPr marL="414726" indent="-414726" eaLnBrk="1" hangingPunct="1">
              <a:spcAft>
                <a:spcPts val="1633"/>
              </a:spcAft>
              <a:buFont typeface="+mj-lt"/>
              <a:buAutoNum type="alphaLcPeriod"/>
              <a:defRPr/>
            </a:pPr>
            <a:r>
              <a:rPr lang="en-US" b="1" dirty="0">
                <a:solidFill>
                  <a:srgbClr val="800000"/>
                </a:solidFill>
                <a:latin typeface="Trebuchet MS"/>
                <a:cs typeface="Trebuchet MS"/>
              </a:rPr>
              <a:t>Materials: </a:t>
            </a:r>
            <a:r>
              <a:rPr lang="en-US" dirty="0">
                <a:solidFill>
                  <a:srgbClr val="000090"/>
                </a:solidFill>
                <a:latin typeface="Trebuchet MS"/>
                <a:cs typeface="Trebuchet MS"/>
              </a:rPr>
              <a:t>different type of strand, structural material, ….</a:t>
            </a:r>
          </a:p>
          <a:p>
            <a:pPr marL="414726" indent="-414726" eaLnBrk="1" hangingPunct="1">
              <a:spcAft>
                <a:spcPts val="1633"/>
              </a:spcAft>
              <a:buFont typeface="+mj-lt"/>
              <a:buAutoNum type="alphaLcPeriod"/>
              <a:defRPr/>
            </a:pPr>
            <a:r>
              <a:rPr lang="en-US" b="1" dirty="0">
                <a:solidFill>
                  <a:srgbClr val="800000"/>
                </a:solidFill>
                <a:latin typeface="Trebuchet MS"/>
                <a:cs typeface="Trebuchet MS"/>
              </a:rPr>
              <a:t>CICC layout: </a:t>
            </a:r>
            <a:r>
              <a:rPr lang="en-US" dirty="0">
                <a:solidFill>
                  <a:srgbClr val="000090"/>
                </a:solidFill>
                <a:latin typeface="Trebuchet MS"/>
                <a:cs typeface="Trebuchet MS"/>
              </a:rPr>
              <a:t>cable twist pitches, conductor geometry, manufacturing approach.</a:t>
            </a:r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461653" y="6237140"/>
            <a:ext cx="6481619" cy="365125"/>
          </a:xfrm>
        </p:spPr>
        <p:txBody>
          <a:bodyPr/>
          <a:lstStyle/>
          <a:p>
            <a:r>
              <a:rPr lang="en-US" dirty="0"/>
              <a:t>L. Muzzi </a:t>
            </a:r>
            <a:r>
              <a:rPr lang="mr-IN" dirty="0"/>
              <a:t>–</a:t>
            </a:r>
            <a:r>
              <a:rPr lang="en-US" dirty="0"/>
              <a:t> </a:t>
            </a:r>
            <a:r>
              <a:rPr lang="en-US" dirty="0" err="1"/>
              <a:t>EASISchool</a:t>
            </a:r>
            <a:r>
              <a:rPr lang="en-US" dirty="0"/>
              <a:t> 3 - 6 October 2020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19078707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3414" y="288414"/>
            <a:ext cx="8229600" cy="430887"/>
          </a:xfrm>
        </p:spPr>
        <p:txBody>
          <a:bodyPr/>
          <a:lstStyle/>
          <a:p>
            <a:pPr eaLnBrk="0" hangingPunct="0"/>
            <a:r>
              <a:rPr lang="en-US" sz="2800" dirty="0">
                <a:solidFill>
                  <a:schemeClr val="bg1"/>
                </a:solidFill>
              </a:rPr>
              <a:t>Optimization margins for Nb</a:t>
            </a:r>
            <a:r>
              <a:rPr lang="en-US" sz="2800" baseline="-25000" dirty="0">
                <a:solidFill>
                  <a:schemeClr val="bg1"/>
                </a:solidFill>
              </a:rPr>
              <a:t>3</a:t>
            </a:r>
            <a:r>
              <a:rPr lang="en-US" sz="2800" dirty="0">
                <a:solidFill>
                  <a:schemeClr val="bg1"/>
                </a:solidFill>
              </a:rPr>
              <a:t>Sn CICCs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6553200" y="6222140"/>
            <a:ext cx="2133600" cy="365125"/>
          </a:xfrm>
        </p:spPr>
        <p:txBody>
          <a:bodyPr/>
          <a:lstStyle/>
          <a:p>
            <a:fld id="{02C7C199-0D0D-7840-A88D-785280B31CF7}" type="slidenum">
              <a:rPr lang="it-IT" smtClean="0"/>
              <a:t>68</a:t>
            </a:fld>
            <a:endParaRPr lang="it-IT" dirty="0"/>
          </a:p>
        </p:txBody>
      </p:sp>
      <p:sp>
        <p:nvSpPr>
          <p:cNvPr id="5" name="Text Box 29"/>
          <p:cNvSpPr txBox="1">
            <a:spLocks noChangeArrowheads="1"/>
          </p:cNvSpPr>
          <p:nvPr/>
        </p:nvSpPr>
        <p:spPr bwMode="auto">
          <a:xfrm>
            <a:off x="504000" y="1067153"/>
            <a:ext cx="8159040" cy="174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0" tIns="45715" rIns="91430" bIns="45715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pPr eaLnBrk="1" hangingPunct="1">
              <a:spcAft>
                <a:spcPts val="1633"/>
              </a:spcAft>
              <a:defRPr/>
            </a:pPr>
            <a:r>
              <a:rPr lang="en-US" dirty="0">
                <a:solidFill>
                  <a:srgbClr val="000090"/>
                </a:solidFill>
                <a:latin typeface="Trebuchet MS"/>
                <a:cs typeface="Trebuchet MS"/>
              </a:rPr>
              <a:t>Space for optimization of:</a:t>
            </a:r>
          </a:p>
          <a:p>
            <a:pPr marL="414726" indent="-414726" eaLnBrk="1" hangingPunct="1">
              <a:spcAft>
                <a:spcPts val="1633"/>
              </a:spcAft>
              <a:buFont typeface="+mj-lt"/>
              <a:buAutoNum type="alphaLcPeriod"/>
              <a:defRPr/>
            </a:pPr>
            <a:r>
              <a:rPr lang="en-US" b="1" dirty="0">
                <a:solidFill>
                  <a:srgbClr val="800000"/>
                </a:solidFill>
                <a:latin typeface="Trebuchet MS"/>
                <a:cs typeface="Trebuchet MS"/>
              </a:rPr>
              <a:t>Materials: </a:t>
            </a:r>
            <a:r>
              <a:rPr lang="en-US" dirty="0">
                <a:solidFill>
                  <a:srgbClr val="000090"/>
                </a:solidFill>
                <a:latin typeface="Trebuchet MS"/>
                <a:cs typeface="Trebuchet MS"/>
              </a:rPr>
              <a:t>different type of strand, structural material, ….</a:t>
            </a:r>
          </a:p>
          <a:p>
            <a:pPr marL="414726" indent="-414726" eaLnBrk="1" hangingPunct="1">
              <a:spcAft>
                <a:spcPts val="1633"/>
              </a:spcAft>
              <a:buFont typeface="+mj-lt"/>
              <a:buAutoNum type="alphaLcPeriod"/>
              <a:defRPr/>
            </a:pPr>
            <a:r>
              <a:rPr lang="en-US" b="1" dirty="0">
                <a:solidFill>
                  <a:srgbClr val="800000"/>
                </a:solidFill>
                <a:latin typeface="Trebuchet MS"/>
                <a:cs typeface="Trebuchet MS"/>
              </a:rPr>
              <a:t>CICC layout: </a:t>
            </a:r>
            <a:r>
              <a:rPr lang="en-US" dirty="0">
                <a:solidFill>
                  <a:srgbClr val="000090"/>
                </a:solidFill>
                <a:latin typeface="Trebuchet MS"/>
                <a:cs typeface="Trebuchet MS"/>
              </a:rPr>
              <a:t>cable twist pitches, conductor geometry, manufacturing approach.</a:t>
            </a:r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461653" y="6237140"/>
            <a:ext cx="6481619" cy="365125"/>
          </a:xfrm>
        </p:spPr>
        <p:txBody>
          <a:bodyPr/>
          <a:lstStyle/>
          <a:p>
            <a:r>
              <a:rPr lang="en-US" dirty="0"/>
              <a:t>L. Muzzi </a:t>
            </a:r>
            <a:r>
              <a:rPr lang="mr-IN" dirty="0"/>
              <a:t>–</a:t>
            </a:r>
            <a:r>
              <a:rPr lang="en-US" dirty="0"/>
              <a:t> </a:t>
            </a:r>
            <a:r>
              <a:rPr lang="en-US" dirty="0" err="1"/>
              <a:t>EASISchool</a:t>
            </a:r>
            <a:r>
              <a:rPr lang="en-US" dirty="0"/>
              <a:t> 3 - 6 October 2020</a:t>
            </a:r>
            <a:endParaRPr lang="it-IT" dirty="0"/>
          </a:p>
        </p:txBody>
      </p:sp>
      <p:sp>
        <p:nvSpPr>
          <p:cNvPr id="7" name="Text Box 29"/>
          <p:cNvSpPr txBox="1">
            <a:spLocks noChangeArrowheads="1"/>
          </p:cNvSpPr>
          <p:nvPr/>
        </p:nvSpPr>
        <p:spPr bwMode="auto">
          <a:xfrm>
            <a:off x="2501692" y="3522374"/>
            <a:ext cx="5979841" cy="461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0" tIns="45715" rIns="91430" bIns="45715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pPr eaLnBrk="1" hangingPunct="1">
              <a:spcAft>
                <a:spcPts val="1633"/>
              </a:spcAft>
              <a:defRPr/>
            </a:pPr>
            <a:r>
              <a:rPr lang="en-US" sz="2400" i="1" dirty="0">
                <a:solidFill>
                  <a:srgbClr val="800000"/>
                </a:solidFill>
                <a:latin typeface="Arial"/>
                <a:cs typeface="Arial"/>
              </a:rPr>
              <a:t>MAIN AIM</a:t>
            </a:r>
            <a:r>
              <a:rPr lang="en-US" sz="2400" dirty="0">
                <a:latin typeface="Arial"/>
                <a:cs typeface="Arial"/>
              </a:rPr>
              <a:t>: improved </a:t>
            </a:r>
            <a:r>
              <a:rPr lang="en-US" sz="2400" i="1" dirty="0">
                <a:solidFill>
                  <a:srgbClr val="0000FF"/>
                </a:solidFill>
                <a:latin typeface="Arial"/>
                <a:cs typeface="Arial"/>
              </a:rPr>
              <a:t>strain management</a:t>
            </a:r>
            <a:r>
              <a:rPr lang="en-US" sz="2400" dirty="0">
                <a:latin typeface="Arial"/>
                <a:cs typeface="Arial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90643429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2000" y="288414"/>
            <a:ext cx="8229600" cy="430887"/>
          </a:xfrm>
        </p:spPr>
        <p:txBody>
          <a:bodyPr/>
          <a:lstStyle/>
          <a:p>
            <a:pPr eaLnBrk="0" hangingPunct="0"/>
            <a:r>
              <a:rPr lang="en-US" sz="2800" dirty="0">
                <a:solidFill>
                  <a:schemeClr val="bg1"/>
                </a:solidFill>
              </a:rPr>
              <a:t>The SPC </a:t>
            </a:r>
            <a:r>
              <a:rPr lang="en-US" sz="2800" i="1" dirty="0">
                <a:solidFill>
                  <a:srgbClr val="FFFF00"/>
                </a:solidFill>
              </a:rPr>
              <a:t>R&amp;W</a:t>
            </a:r>
            <a:r>
              <a:rPr lang="en-US" sz="2800" dirty="0">
                <a:solidFill>
                  <a:schemeClr val="bg1"/>
                </a:solidFill>
              </a:rPr>
              <a:t> flat cable CICC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6553200" y="6222140"/>
            <a:ext cx="2133600" cy="365125"/>
          </a:xfrm>
        </p:spPr>
        <p:txBody>
          <a:bodyPr/>
          <a:lstStyle/>
          <a:p>
            <a:fld id="{02C7C199-0D0D-7840-A88D-785280B31CF7}" type="slidenum">
              <a:rPr lang="it-IT" smtClean="0"/>
              <a:t>69</a:t>
            </a:fld>
            <a:endParaRPr lang="it-IT" dirty="0"/>
          </a:p>
        </p:txBody>
      </p:sp>
      <p:sp>
        <p:nvSpPr>
          <p:cNvPr id="2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461653" y="6237140"/>
            <a:ext cx="6481619" cy="365125"/>
          </a:xfrm>
        </p:spPr>
        <p:txBody>
          <a:bodyPr/>
          <a:lstStyle/>
          <a:p>
            <a:r>
              <a:rPr lang="en-US" dirty="0"/>
              <a:t>L. Muzzi </a:t>
            </a:r>
            <a:r>
              <a:rPr lang="mr-IN" dirty="0"/>
              <a:t>–</a:t>
            </a:r>
            <a:r>
              <a:rPr lang="en-US" dirty="0"/>
              <a:t> </a:t>
            </a:r>
            <a:r>
              <a:rPr lang="en-US" dirty="0" err="1"/>
              <a:t>EASISchool</a:t>
            </a:r>
            <a:r>
              <a:rPr lang="en-US" dirty="0"/>
              <a:t> 3 - 6 October 2020</a:t>
            </a:r>
            <a:endParaRPr lang="it-IT" dirty="0"/>
          </a:p>
        </p:txBody>
      </p:sp>
      <p:pic>
        <p:nvPicPr>
          <p:cNvPr id="5" name="Picture 2" descr="Logo1">
            <a:extLst>
              <a:ext uri="{FF2B5EF4-FFF2-40B4-BE49-F238E27FC236}">
                <a16:creationId xmlns:a16="http://schemas.microsoft.com/office/drawing/2014/main" id="{C210A236-AF6B-F543-BF08-FCF6760EEE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210"/>
          <a:stretch>
            <a:fillRect/>
          </a:stretch>
        </p:blipFill>
        <p:spPr bwMode="auto">
          <a:xfrm>
            <a:off x="6553200" y="390442"/>
            <a:ext cx="2507210" cy="515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689740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3414" y="288414"/>
            <a:ext cx="8229600" cy="430887"/>
          </a:xfrm>
        </p:spPr>
        <p:txBody>
          <a:bodyPr/>
          <a:lstStyle/>
          <a:p>
            <a:pPr eaLnBrk="0" hangingPunct="0"/>
            <a:r>
              <a:rPr lang="en-US" sz="2800" dirty="0"/>
              <a:t>Magnetic Confinement Fusion: the Tokamak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6553200" y="6222140"/>
            <a:ext cx="2133600" cy="365125"/>
          </a:xfrm>
        </p:spPr>
        <p:txBody>
          <a:bodyPr/>
          <a:lstStyle/>
          <a:p>
            <a:fld id="{02C7C199-0D0D-7840-A88D-785280B31CF7}" type="slidenum">
              <a:rPr lang="it-IT" smtClean="0"/>
              <a:t>7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L. </a:t>
            </a:r>
            <a:r>
              <a:rPr lang="en-US" dirty="0" err="1"/>
              <a:t>Muzzi</a:t>
            </a:r>
            <a:r>
              <a:rPr lang="en-US" dirty="0"/>
              <a:t> - </a:t>
            </a:r>
            <a:r>
              <a:rPr lang="en-US" dirty="0" err="1"/>
              <a:t>EASISchool</a:t>
            </a:r>
            <a:r>
              <a:rPr lang="en-US" dirty="0"/>
              <a:t> 3 - 6 October 2020</a:t>
            </a:r>
            <a:endParaRPr lang="it-IT" dirty="0"/>
          </a:p>
        </p:txBody>
      </p:sp>
      <p:pic>
        <p:nvPicPr>
          <p:cNvPr id="6" name="Picture 27" descr="Foussat_p16 copia.jpg">
            <a:extLst>
              <a:ext uri="{FF2B5EF4-FFF2-40B4-BE49-F238E27FC236}">
                <a16:creationId xmlns:a16="http://schemas.microsoft.com/office/drawing/2014/main" id="{8B916F5F-598A-434A-A52B-5C3A02FF7EA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0154" y="1964387"/>
            <a:ext cx="5513846" cy="4745901"/>
          </a:xfrm>
          <a:prstGeom prst="rect">
            <a:avLst/>
          </a:prstGeom>
        </p:spPr>
      </p:pic>
      <p:sp>
        <p:nvSpPr>
          <p:cNvPr id="8" name="CasellaDiTesto 16">
            <a:extLst>
              <a:ext uri="{FF2B5EF4-FFF2-40B4-BE49-F238E27FC236}">
                <a16:creationId xmlns:a16="http://schemas.microsoft.com/office/drawing/2014/main" id="{03A150AC-846D-F047-A483-3D19A6AD98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759" y="1052736"/>
            <a:ext cx="8834498" cy="11900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it-IT" sz="2000" i="1" dirty="0">
                <a:solidFill>
                  <a:srgbClr val="FF0000"/>
                </a:solidFill>
                <a:latin typeface="Calibri"/>
                <a:cs typeface="Calibri"/>
              </a:rPr>
              <a:t>TOKAMAK</a:t>
            </a:r>
            <a:endParaRPr lang="it-IT" sz="2000" i="1" dirty="0">
              <a:solidFill>
                <a:srgbClr val="800000"/>
              </a:solidFill>
              <a:latin typeface="Calibri"/>
              <a:cs typeface="Calibri"/>
            </a:endParaRPr>
          </a:p>
          <a:p>
            <a:pPr eaLnBrk="1" hangingPunct="1">
              <a:lnSpc>
                <a:spcPct val="120000"/>
              </a:lnSpc>
            </a:pPr>
            <a:r>
              <a:rPr lang="en-US" sz="2000" i="1" dirty="0" err="1">
                <a:solidFill>
                  <a:srgbClr val="800000"/>
                </a:solidFill>
                <a:latin typeface="Calibri"/>
                <a:cs typeface="Calibri"/>
              </a:rPr>
              <a:t>to</a:t>
            </a:r>
            <a:r>
              <a:rPr lang="en-US" sz="2000" dirty="0" err="1">
                <a:solidFill>
                  <a:srgbClr val="800000"/>
                </a:solidFill>
                <a:latin typeface="Calibri"/>
                <a:cs typeface="Calibri"/>
              </a:rPr>
              <a:t>roidal'naya</a:t>
            </a:r>
            <a:r>
              <a:rPr lang="en-US" sz="2000" dirty="0">
                <a:solidFill>
                  <a:srgbClr val="800000"/>
                </a:solidFill>
                <a:latin typeface="Calibri"/>
                <a:cs typeface="Calibri"/>
              </a:rPr>
              <a:t> </a:t>
            </a:r>
            <a:r>
              <a:rPr lang="en-US" sz="2000" i="1" dirty="0" err="1">
                <a:solidFill>
                  <a:srgbClr val="800000"/>
                </a:solidFill>
                <a:latin typeface="Calibri"/>
                <a:cs typeface="Calibri"/>
              </a:rPr>
              <a:t>kam</a:t>
            </a:r>
            <a:r>
              <a:rPr lang="en-US" sz="2000" dirty="0" err="1">
                <a:solidFill>
                  <a:srgbClr val="800000"/>
                </a:solidFill>
                <a:latin typeface="Calibri"/>
                <a:cs typeface="Calibri"/>
              </a:rPr>
              <a:t>era</a:t>
            </a:r>
            <a:r>
              <a:rPr lang="en-US" sz="2000" dirty="0">
                <a:solidFill>
                  <a:srgbClr val="800000"/>
                </a:solidFill>
                <a:latin typeface="Calibri"/>
                <a:cs typeface="Calibri"/>
              </a:rPr>
              <a:t> s </a:t>
            </a:r>
            <a:r>
              <a:rPr lang="en-US" sz="2000" i="1" dirty="0" err="1">
                <a:solidFill>
                  <a:srgbClr val="800000"/>
                </a:solidFill>
                <a:latin typeface="Calibri"/>
                <a:cs typeface="Calibri"/>
              </a:rPr>
              <a:t>ak</a:t>
            </a:r>
            <a:r>
              <a:rPr lang="en-US" sz="2000" dirty="0" err="1">
                <a:solidFill>
                  <a:srgbClr val="800000"/>
                </a:solidFill>
                <a:latin typeface="Calibri"/>
                <a:cs typeface="Calibri"/>
              </a:rPr>
              <a:t>sial'nym</a:t>
            </a:r>
            <a:r>
              <a:rPr lang="en-US" sz="2000" dirty="0">
                <a:solidFill>
                  <a:srgbClr val="800000"/>
                </a:solidFill>
                <a:latin typeface="Calibri"/>
                <a:cs typeface="Calibri"/>
              </a:rPr>
              <a:t> </a:t>
            </a:r>
            <a:r>
              <a:rPr lang="en-US" sz="2000" dirty="0" err="1">
                <a:solidFill>
                  <a:srgbClr val="800000"/>
                </a:solidFill>
                <a:latin typeface="Calibri"/>
                <a:cs typeface="Calibri"/>
              </a:rPr>
              <a:t>magnitnym</a:t>
            </a:r>
            <a:r>
              <a:rPr lang="en-US" sz="2000" dirty="0">
                <a:solidFill>
                  <a:srgbClr val="800000"/>
                </a:solidFill>
                <a:latin typeface="Calibri"/>
                <a:cs typeface="Calibri"/>
              </a:rPr>
              <a:t> </a:t>
            </a:r>
            <a:r>
              <a:rPr lang="en-US" sz="2000" dirty="0" err="1">
                <a:solidFill>
                  <a:srgbClr val="800000"/>
                </a:solidFill>
                <a:latin typeface="Calibri"/>
                <a:cs typeface="Calibri"/>
              </a:rPr>
              <a:t>polem</a:t>
            </a:r>
            <a:r>
              <a:rPr lang="en-US" sz="2000" dirty="0">
                <a:solidFill>
                  <a:srgbClr val="800000"/>
                </a:solidFill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(</a:t>
            </a:r>
            <a:r>
              <a:rPr lang="en-US" sz="2000" i="1" dirty="0">
                <a:solidFill>
                  <a:srgbClr val="000090"/>
                </a:solidFill>
                <a:latin typeface="Calibri"/>
                <a:cs typeface="Calibri"/>
              </a:rPr>
              <a:t>toroidal chamber with an axial magnetic field</a:t>
            </a:r>
            <a:r>
              <a:rPr lang="en-US" sz="2000" dirty="0">
                <a:latin typeface="Calibri"/>
                <a:cs typeface="Calibri"/>
              </a:rPr>
              <a:t>)</a:t>
            </a:r>
            <a:endParaRPr lang="it-IT" sz="2000" i="1" dirty="0">
              <a:solidFill>
                <a:srgbClr val="800000"/>
              </a:solidFill>
              <a:latin typeface="Calibri"/>
              <a:cs typeface="Calibri"/>
            </a:endParaRPr>
          </a:p>
        </p:txBody>
      </p:sp>
      <p:sp>
        <p:nvSpPr>
          <p:cNvPr id="9" name="Rettangolo 7">
            <a:extLst>
              <a:ext uri="{FF2B5EF4-FFF2-40B4-BE49-F238E27FC236}">
                <a16:creationId xmlns:a16="http://schemas.microsoft.com/office/drawing/2014/main" id="{6BEA74C7-052E-4348-9C9A-AE1FF55CFE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31982" y="1052736"/>
            <a:ext cx="757652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it-IT" sz="2000" dirty="0">
                <a:solidFill>
                  <a:srgbClr val="595959"/>
                </a:solidFill>
                <a:latin typeface="Century Gothic" charset="0"/>
              </a:rPr>
              <a:t>(</a:t>
            </a:r>
            <a:r>
              <a:rPr lang="ru-RU" sz="2000" dirty="0">
                <a:solidFill>
                  <a:srgbClr val="595959"/>
                </a:solidFill>
                <a:latin typeface="Century Gothic" charset="0"/>
              </a:rPr>
              <a:t>"</a:t>
            </a:r>
            <a:r>
              <a:rPr lang="ru-RU" sz="2000" b="1" dirty="0">
                <a:solidFill>
                  <a:srgbClr val="595959"/>
                </a:solidFill>
                <a:latin typeface="Century Gothic" charset="0"/>
              </a:rPr>
              <a:t>то</a:t>
            </a:r>
            <a:r>
              <a:rPr lang="ru-RU" sz="2000" dirty="0">
                <a:solidFill>
                  <a:srgbClr val="595959"/>
                </a:solidFill>
                <a:latin typeface="Century Gothic" charset="0"/>
              </a:rPr>
              <a:t>роидальная </a:t>
            </a:r>
            <a:r>
              <a:rPr lang="ru-RU" sz="2000" b="1" dirty="0">
                <a:solidFill>
                  <a:srgbClr val="595959"/>
                </a:solidFill>
                <a:latin typeface="Century Gothic" charset="0"/>
              </a:rPr>
              <a:t>ка</a:t>
            </a:r>
            <a:r>
              <a:rPr lang="ru-RU" sz="2000" dirty="0">
                <a:solidFill>
                  <a:srgbClr val="595959"/>
                </a:solidFill>
                <a:latin typeface="Century Gothic" charset="0"/>
              </a:rPr>
              <a:t>мера в </a:t>
            </a:r>
            <a:r>
              <a:rPr lang="ru-RU" sz="2000" b="1" dirty="0">
                <a:solidFill>
                  <a:srgbClr val="595959"/>
                </a:solidFill>
                <a:latin typeface="Century Gothic" charset="0"/>
              </a:rPr>
              <a:t>ма</a:t>
            </a:r>
            <a:r>
              <a:rPr lang="ru-RU" sz="2000" dirty="0">
                <a:solidFill>
                  <a:srgbClr val="595959"/>
                </a:solidFill>
                <a:latin typeface="Century Gothic" charset="0"/>
              </a:rPr>
              <a:t>гнитных </a:t>
            </a:r>
            <a:r>
              <a:rPr lang="ru-RU" sz="2000" b="1" dirty="0">
                <a:solidFill>
                  <a:srgbClr val="595959"/>
                </a:solidFill>
                <a:latin typeface="Century Gothic" charset="0"/>
              </a:rPr>
              <a:t>к</a:t>
            </a:r>
            <a:r>
              <a:rPr lang="ru-RU" sz="2000" dirty="0">
                <a:solidFill>
                  <a:srgbClr val="595959"/>
                </a:solidFill>
                <a:latin typeface="Century Gothic" charset="0"/>
              </a:rPr>
              <a:t>атушках“</a:t>
            </a:r>
            <a:r>
              <a:rPr lang="it-IT" sz="2000" dirty="0">
                <a:solidFill>
                  <a:srgbClr val="595959"/>
                </a:solidFill>
                <a:latin typeface="Century Gothic" charset="0"/>
              </a:rPr>
              <a:t>)</a:t>
            </a:r>
          </a:p>
        </p:txBody>
      </p:sp>
      <p:sp>
        <p:nvSpPr>
          <p:cNvPr id="10" name="Rettangolo 13">
            <a:extLst>
              <a:ext uri="{FF2B5EF4-FFF2-40B4-BE49-F238E27FC236}">
                <a16:creationId xmlns:a16="http://schemas.microsoft.com/office/drawing/2014/main" id="{C1F22CEB-31A9-1B4E-A4A0-72EAA164F1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723" y="3737508"/>
            <a:ext cx="451948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  <a:spcAft>
                <a:spcPts val="300"/>
              </a:spcAft>
              <a:buClr>
                <a:srgbClr val="FFD25D"/>
              </a:buClr>
              <a:buSzPct val="80000"/>
            </a:pPr>
            <a:r>
              <a:rPr lang="it-IT" sz="2000" dirty="0" err="1">
                <a:solidFill>
                  <a:srgbClr val="800000"/>
                </a:solidFill>
                <a:latin typeface="Calibri"/>
                <a:cs typeface="Calibri"/>
                <a:sym typeface="Wingdings" charset="0"/>
              </a:rPr>
              <a:t>Stability</a:t>
            </a:r>
            <a:r>
              <a:rPr lang="it-IT" sz="2000" dirty="0">
                <a:solidFill>
                  <a:srgbClr val="800000"/>
                </a:solidFill>
                <a:latin typeface="Calibri"/>
                <a:cs typeface="Calibri"/>
                <a:sym typeface="Wingdings" charset="0"/>
              </a:rPr>
              <a:t> </a:t>
            </a:r>
            <a:r>
              <a:rPr lang="it-IT" sz="2000" dirty="0" err="1">
                <a:solidFill>
                  <a:srgbClr val="800000"/>
                </a:solidFill>
                <a:latin typeface="Calibri"/>
                <a:cs typeface="Calibri"/>
                <a:sym typeface="Wingdings" charset="0"/>
              </a:rPr>
              <a:t>quantified</a:t>
            </a:r>
            <a:r>
              <a:rPr lang="it-IT" sz="2000" dirty="0">
                <a:solidFill>
                  <a:srgbClr val="800000"/>
                </a:solidFill>
                <a:latin typeface="Calibri"/>
                <a:cs typeface="Calibri"/>
                <a:sym typeface="Wingdings" charset="0"/>
              </a:rPr>
              <a:t> by the </a:t>
            </a:r>
            <a:r>
              <a:rPr lang="it-IT" sz="2000" dirty="0" err="1">
                <a:solidFill>
                  <a:srgbClr val="800000"/>
                </a:solidFill>
                <a:latin typeface="Calibri"/>
                <a:cs typeface="Calibri"/>
                <a:sym typeface="Wingdings" charset="0"/>
              </a:rPr>
              <a:t>parameter</a:t>
            </a:r>
            <a:r>
              <a:rPr lang="it-IT" sz="2000" dirty="0">
                <a:solidFill>
                  <a:srgbClr val="800000"/>
                </a:solidFill>
                <a:latin typeface="Calibri"/>
                <a:cs typeface="Calibri"/>
                <a:sym typeface="Wingdings" charset="0"/>
              </a:rPr>
              <a:t>:</a:t>
            </a:r>
          </a:p>
        </p:txBody>
      </p:sp>
      <p:graphicFrame>
        <p:nvGraphicFramePr>
          <p:cNvPr id="11" name="Object 32">
            <a:extLst>
              <a:ext uri="{FF2B5EF4-FFF2-40B4-BE49-F238E27FC236}">
                <a16:creationId xmlns:a16="http://schemas.microsoft.com/office/drawing/2014/main" id="{50DAB4D7-4D33-8C48-A1D4-4AB6D2748F6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2934676"/>
              </p:ext>
            </p:extLst>
          </p:nvPr>
        </p:nvGraphicFramePr>
        <p:xfrm>
          <a:off x="874713" y="4313238"/>
          <a:ext cx="3175000" cy="142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673" name="Equation" r:id="rId4" imgW="1917700" imgH="863600" progId="Equation.3">
                  <p:embed/>
                </p:oleObj>
              </mc:Choice>
              <mc:Fallback>
                <p:oleObj name="Equation" r:id="rId4" imgW="1917700" imgH="863600" progId="Equation.3">
                  <p:embed/>
                  <p:pic>
                    <p:nvPicPr>
                      <p:cNvPr id="11" name="Object 32">
                        <a:extLst>
                          <a:ext uri="{FF2B5EF4-FFF2-40B4-BE49-F238E27FC236}">
                            <a16:creationId xmlns:a16="http://schemas.microsoft.com/office/drawing/2014/main" id="{B87AD85E-6AF3-A541-BB3A-861806E3380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74713" y="4313238"/>
                        <a:ext cx="3175000" cy="1428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ttangolo 13">
            <a:extLst>
              <a:ext uri="{FF2B5EF4-FFF2-40B4-BE49-F238E27FC236}">
                <a16:creationId xmlns:a16="http://schemas.microsoft.com/office/drawing/2014/main" id="{BAEF330E-4E5F-7841-A74B-C64C00D5D1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9972" y="2929651"/>
            <a:ext cx="202835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  <a:spcAft>
                <a:spcPts val="300"/>
              </a:spcAft>
              <a:buClr>
                <a:srgbClr val="FFD25D"/>
              </a:buClr>
              <a:buSzPct val="80000"/>
            </a:pPr>
            <a:r>
              <a:rPr lang="it-IT" sz="2000" dirty="0">
                <a:solidFill>
                  <a:srgbClr val="800000"/>
                </a:solidFill>
                <a:latin typeface="Calibri"/>
                <a:cs typeface="Calibri"/>
                <a:sym typeface="Wingdings" charset="0"/>
              </a:rPr>
              <a:t>Fusion </a:t>
            </a:r>
            <a:r>
              <a:rPr lang="it-IT" sz="2000" dirty="0" err="1">
                <a:solidFill>
                  <a:srgbClr val="800000"/>
                </a:solidFill>
                <a:latin typeface="Calibri"/>
                <a:cs typeface="Calibri"/>
                <a:sym typeface="Wingdings" charset="0"/>
              </a:rPr>
              <a:t>Power</a:t>
            </a:r>
            <a:r>
              <a:rPr lang="it-IT" sz="2000" dirty="0">
                <a:solidFill>
                  <a:srgbClr val="800000"/>
                </a:solidFill>
                <a:latin typeface="Calibri"/>
                <a:cs typeface="Calibri"/>
                <a:sym typeface="Wingdings" charset="0"/>
              </a:rPr>
              <a:t>:</a:t>
            </a:r>
          </a:p>
        </p:txBody>
      </p:sp>
      <p:graphicFrame>
        <p:nvGraphicFramePr>
          <p:cNvPr id="13" name="Object 34">
            <a:extLst>
              <a:ext uri="{FF2B5EF4-FFF2-40B4-BE49-F238E27FC236}">
                <a16:creationId xmlns:a16="http://schemas.microsoft.com/office/drawing/2014/main" id="{0894C7E5-BA4E-0242-BF43-42635DBA1FA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1698882"/>
              </p:ext>
            </p:extLst>
          </p:nvPr>
        </p:nvGraphicFramePr>
        <p:xfrm>
          <a:off x="2005243" y="2876524"/>
          <a:ext cx="1893888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674" name="Equation" r:id="rId6" imgW="838200" imgH="241300" progId="Equation.3">
                  <p:embed/>
                </p:oleObj>
              </mc:Choice>
              <mc:Fallback>
                <p:oleObj name="Equation" r:id="rId6" imgW="838200" imgH="241300" progId="Equation.3">
                  <p:embed/>
                  <p:pic>
                    <p:nvPicPr>
                      <p:cNvPr id="13" name="Object 34">
                        <a:extLst>
                          <a:ext uri="{FF2B5EF4-FFF2-40B4-BE49-F238E27FC236}">
                            <a16:creationId xmlns:a16="http://schemas.microsoft.com/office/drawing/2014/main" id="{FA12091A-671D-724E-8ACA-30183DD3470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005243" y="2876524"/>
                        <a:ext cx="1893888" cy="546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CasellaDiTesto 2">
            <a:extLst>
              <a:ext uri="{FF2B5EF4-FFF2-40B4-BE49-F238E27FC236}">
                <a16:creationId xmlns:a16="http://schemas.microsoft.com/office/drawing/2014/main" id="{544A2D36-42A2-44D4-9692-C17069AC5A17}"/>
              </a:ext>
            </a:extLst>
          </p:cNvPr>
          <p:cNvSpPr txBox="1"/>
          <p:nvPr/>
        </p:nvSpPr>
        <p:spPr>
          <a:xfrm>
            <a:off x="1731670" y="4315391"/>
            <a:ext cx="1783317" cy="307777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0" rIns="91440" bIns="0" rtlCol="0">
            <a:spAutoFit/>
          </a:bodyPr>
          <a:lstStyle/>
          <a:p>
            <a:r>
              <a:rPr lang="it-IT" sz="2000" dirty="0"/>
              <a:t>Gas Pressure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AA1954C9-1F46-4019-BB51-3BCAD12298D3}"/>
              </a:ext>
            </a:extLst>
          </p:cNvPr>
          <p:cNvSpPr txBox="1"/>
          <p:nvPr/>
        </p:nvSpPr>
        <p:spPr>
          <a:xfrm>
            <a:off x="1206256" y="4685115"/>
            <a:ext cx="3097295" cy="307777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0" rIns="91440" bIns="0" rtlCol="0">
            <a:spAutoFit/>
          </a:bodyPr>
          <a:lstStyle/>
          <a:p>
            <a:r>
              <a:rPr lang="it-IT" sz="2000" dirty="0" err="1"/>
              <a:t>Magnetic</a:t>
            </a:r>
            <a:r>
              <a:rPr lang="it-IT" sz="2000" dirty="0"/>
              <a:t> Field Pressure</a:t>
            </a:r>
          </a:p>
        </p:txBody>
      </p:sp>
    </p:spTree>
    <p:extLst>
      <p:ext uri="{BB962C8B-B14F-4D97-AF65-F5344CB8AC3E}">
        <p14:creationId xmlns:p14="http://schemas.microsoft.com/office/powerpoint/2010/main" val="1171758329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2000" y="288414"/>
            <a:ext cx="8229600" cy="430887"/>
          </a:xfrm>
        </p:spPr>
        <p:txBody>
          <a:bodyPr/>
          <a:lstStyle/>
          <a:p>
            <a:pPr eaLnBrk="0" hangingPunct="0"/>
            <a:r>
              <a:rPr lang="en-US" sz="2800" dirty="0">
                <a:solidFill>
                  <a:schemeClr val="bg1"/>
                </a:solidFill>
              </a:rPr>
              <a:t>The SPC </a:t>
            </a:r>
            <a:r>
              <a:rPr lang="en-US" sz="2800" i="1" dirty="0">
                <a:solidFill>
                  <a:srgbClr val="FFFF00"/>
                </a:solidFill>
              </a:rPr>
              <a:t>R&amp;W</a:t>
            </a:r>
            <a:r>
              <a:rPr lang="en-US" sz="2800" dirty="0">
                <a:solidFill>
                  <a:schemeClr val="bg1"/>
                </a:solidFill>
              </a:rPr>
              <a:t> flat cable CICC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6553200" y="6222140"/>
            <a:ext cx="2133600" cy="365125"/>
          </a:xfrm>
        </p:spPr>
        <p:txBody>
          <a:bodyPr/>
          <a:lstStyle/>
          <a:p>
            <a:fld id="{02C7C199-0D0D-7840-A88D-785280B31CF7}" type="slidenum">
              <a:rPr lang="it-IT" smtClean="0"/>
              <a:t>70</a:t>
            </a:fld>
            <a:endParaRPr lang="it-IT" dirty="0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C5A5A485-0240-2242-85D3-272A4F05D1E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7015" y="3473426"/>
            <a:ext cx="4277453" cy="2526704"/>
          </a:xfrm>
          <a:prstGeom prst="rect">
            <a:avLst/>
          </a:prstGeom>
        </p:spPr>
      </p:pic>
      <p:sp>
        <p:nvSpPr>
          <p:cNvPr id="9" name="Text Box 29">
            <a:extLst>
              <a:ext uri="{FF2B5EF4-FFF2-40B4-BE49-F238E27FC236}">
                <a16:creationId xmlns:a16="http://schemas.microsoft.com/office/drawing/2014/main" id="{46479C98-267C-534D-ADBB-9C0664E1CC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44654" y="2677222"/>
            <a:ext cx="3525781" cy="430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0" tIns="45715" rIns="91430" bIns="45715">
            <a:spAutoFit/>
          </a:bodyPr>
          <a:lstStyle/>
          <a:p>
            <a:pPr algn="ctr"/>
            <a:r>
              <a:rPr lang="it-IT" sz="2200" i="1" dirty="0">
                <a:latin typeface="Trebuchet MS" charset="0"/>
                <a:ea typeface="ＭＳ Ｐゴシック" charset="0"/>
                <a:cs typeface="ＭＳ Ｐゴシック" charset="0"/>
              </a:rPr>
              <a:t>“Rutherford-</a:t>
            </a:r>
            <a:r>
              <a:rPr lang="it-IT" sz="2200" i="1" dirty="0" err="1">
                <a:latin typeface="Trebuchet MS" charset="0"/>
                <a:ea typeface="ＭＳ Ｐゴシック" charset="0"/>
                <a:cs typeface="ＭＳ Ｐゴシック" charset="0"/>
              </a:rPr>
              <a:t>like</a:t>
            </a:r>
            <a:r>
              <a:rPr lang="it-IT" sz="2200" i="1" dirty="0">
                <a:latin typeface="Trebuchet MS" charset="0"/>
                <a:ea typeface="ＭＳ Ｐゴシック" charset="0"/>
                <a:cs typeface="ＭＳ Ｐゴシック" charset="0"/>
              </a:rPr>
              <a:t>” </a:t>
            </a:r>
            <a:r>
              <a:rPr lang="it-IT" sz="2200" i="1" dirty="0" err="1">
                <a:latin typeface="Trebuchet MS" charset="0"/>
                <a:ea typeface="ＭＳ Ｐゴシック" charset="0"/>
                <a:cs typeface="ＭＳ Ｐゴシック" charset="0"/>
              </a:rPr>
              <a:t>cable</a:t>
            </a:r>
            <a:endParaRPr lang="it-IT" sz="2200" i="1" dirty="0">
              <a:latin typeface="Trebuchet MS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0" name="Picture 1" descr="RW2 cable in TRATOS.jpg">
            <a:extLst>
              <a:ext uri="{FF2B5EF4-FFF2-40B4-BE49-F238E27FC236}">
                <a16:creationId xmlns:a16="http://schemas.microsoft.com/office/drawing/2014/main" id="{F4C69650-5537-6E42-BBC5-5D929E45862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35870" y="2356853"/>
            <a:ext cx="3354429" cy="4474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Box 29">
            <a:extLst>
              <a:ext uri="{FF2B5EF4-FFF2-40B4-BE49-F238E27FC236}">
                <a16:creationId xmlns:a16="http://schemas.microsoft.com/office/drawing/2014/main" id="{C86FC9C9-C58E-4C4A-B040-13B3DE8DB2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9813" y="6000130"/>
            <a:ext cx="2040942" cy="430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0" tIns="45715" rIns="91430" bIns="45715">
            <a:spAutoFit/>
          </a:bodyPr>
          <a:lstStyle/>
          <a:p>
            <a:pPr algn="ctr"/>
            <a:r>
              <a:rPr lang="it-IT" sz="2200" i="1" dirty="0">
                <a:latin typeface="Trebuchet MS" charset="0"/>
                <a:ea typeface="ＭＳ Ｐゴシック" charset="0"/>
                <a:cs typeface="ＭＳ Ｐゴシック" charset="0"/>
              </a:rPr>
              <a:t>Steel </a:t>
            </a:r>
            <a:r>
              <a:rPr lang="it-IT" sz="2200" i="1" dirty="0" err="1">
                <a:latin typeface="Trebuchet MS" charset="0"/>
                <a:ea typeface="ＭＳ Ｐゴシック" charset="0"/>
                <a:cs typeface="ＭＳ Ｐゴシック" charset="0"/>
              </a:rPr>
              <a:t>jacket</a:t>
            </a:r>
            <a:endParaRPr lang="it-IT" sz="2200" i="1" dirty="0">
              <a:latin typeface="Trebuchet M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" name="Text Box 29">
            <a:extLst>
              <a:ext uri="{FF2B5EF4-FFF2-40B4-BE49-F238E27FC236}">
                <a16:creationId xmlns:a16="http://schemas.microsoft.com/office/drawing/2014/main" id="{8641F551-40A3-B44B-A6A7-F787B4374F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42941" y="6293762"/>
            <a:ext cx="3525781" cy="430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0" tIns="45715" rIns="91430" bIns="45715">
            <a:spAutoFit/>
          </a:bodyPr>
          <a:lstStyle/>
          <a:p>
            <a:pPr algn="ctr"/>
            <a:r>
              <a:rPr lang="it-IT" sz="2200" i="1" dirty="0">
                <a:latin typeface="Trebuchet MS" charset="0"/>
                <a:ea typeface="ＭＳ Ｐゴシック" charset="0"/>
                <a:cs typeface="ＭＳ Ｐゴシック" charset="0"/>
              </a:rPr>
              <a:t>Mixed </a:t>
            </a:r>
            <a:r>
              <a:rPr lang="it-IT" sz="2200" i="1" dirty="0" err="1">
                <a:latin typeface="Trebuchet MS" charset="0"/>
                <a:ea typeface="ＭＳ Ｐゴシック" charset="0"/>
                <a:cs typeface="ＭＳ Ｐゴシック" charset="0"/>
              </a:rPr>
              <a:t>matrix</a:t>
            </a:r>
            <a:r>
              <a:rPr lang="it-IT" sz="2200" i="1" dirty="0">
                <a:latin typeface="Trebuchet MS" charset="0"/>
                <a:ea typeface="ＭＳ Ｐゴシック" charset="0"/>
                <a:cs typeface="ＭＳ Ｐゴシック" charset="0"/>
              </a:rPr>
              <a:t> </a:t>
            </a:r>
            <a:r>
              <a:rPr lang="it-IT" sz="2200" i="1" dirty="0" err="1">
                <a:latin typeface="Trebuchet MS" charset="0"/>
                <a:ea typeface="ＭＳ Ｐゴシック" charset="0"/>
                <a:cs typeface="ＭＳ Ｐゴシック" charset="0"/>
              </a:rPr>
              <a:t>stabilizer</a:t>
            </a:r>
            <a:endParaRPr lang="it-IT" sz="2200" i="1" dirty="0">
              <a:latin typeface="Trebuchet M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3" name="Text Box 29">
            <a:extLst>
              <a:ext uri="{FF2B5EF4-FFF2-40B4-BE49-F238E27FC236}">
                <a16:creationId xmlns:a16="http://schemas.microsoft.com/office/drawing/2014/main" id="{AC7CDD84-8EB4-454C-A322-EFD2C461CA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5821" y="2985113"/>
            <a:ext cx="2040942" cy="430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0" tIns="45715" rIns="91430" bIns="45715">
            <a:spAutoFit/>
          </a:bodyPr>
          <a:lstStyle/>
          <a:p>
            <a:pPr algn="ctr"/>
            <a:r>
              <a:rPr lang="it-IT" sz="2200" i="1" dirty="0">
                <a:latin typeface="Trebuchet MS" charset="0"/>
                <a:ea typeface="ＭＳ Ｐゴシック" charset="0"/>
                <a:cs typeface="ＭＳ Ｐゴシック" charset="0"/>
              </a:rPr>
              <a:t>He </a:t>
            </a:r>
            <a:r>
              <a:rPr lang="it-IT" sz="2200" i="1" dirty="0" err="1">
                <a:latin typeface="Trebuchet MS" charset="0"/>
                <a:ea typeface="ＭＳ Ｐゴシック" charset="0"/>
                <a:cs typeface="ＭＳ Ｐゴシック" charset="0"/>
              </a:rPr>
              <a:t>channels</a:t>
            </a:r>
            <a:endParaRPr lang="it-IT" sz="2200" i="1" dirty="0">
              <a:latin typeface="Trebuchet MS" charset="0"/>
              <a:ea typeface="ＭＳ Ｐゴシック" charset="0"/>
              <a:cs typeface="ＭＳ Ｐゴシック" charset="0"/>
            </a:endParaRPr>
          </a:p>
        </p:txBody>
      </p:sp>
      <p:cxnSp>
        <p:nvCxnSpPr>
          <p:cNvPr id="14" name="Connettore 2 13">
            <a:extLst>
              <a:ext uri="{FF2B5EF4-FFF2-40B4-BE49-F238E27FC236}">
                <a16:creationId xmlns:a16="http://schemas.microsoft.com/office/drawing/2014/main" id="{89D292A3-6002-E043-9459-79AA8750AFB3}"/>
              </a:ext>
            </a:extLst>
          </p:cNvPr>
          <p:cNvCxnSpPr>
            <a:cxnSpLocks/>
          </p:cNvCxnSpPr>
          <p:nvPr/>
        </p:nvCxnSpPr>
        <p:spPr>
          <a:xfrm flipH="1">
            <a:off x="3250835" y="3108099"/>
            <a:ext cx="1435791" cy="162867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2 14">
            <a:extLst>
              <a:ext uri="{FF2B5EF4-FFF2-40B4-BE49-F238E27FC236}">
                <a16:creationId xmlns:a16="http://schemas.microsoft.com/office/drawing/2014/main" id="{DF5FEDB4-2D0B-C343-9F5C-72EAC6B8510F}"/>
              </a:ext>
            </a:extLst>
          </p:cNvPr>
          <p:cNvCxnSpPr>
            <a:cxnSpLocks/>
          </p:cNvCxnSpPr>
          <p:nvPr/>
        </p:nvCxnSpPr>
        <p:spPr>
          <a:xfrm>
            <a:off x="4686626" y="3082790"/>
            <a:ext cx="2055992" cy="171690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2 17">
            <a:extLst>
              <a:ext uri="{FF2B5EF4-FFF2-40B4-BE49-F238E27FC236}">
                <a16:creationId xmlns:a16="http://schemas.microsoft.com/office/drawing/2014/main" id="{469BC577-411F-8A4F-B977-E64324AC6FDB}"/>
              </a:ext>
            </a:extLst>
          </p:cNvPr>
          <p:cNvCxnSpPr>
            <a:cxnSpLocks/>
          </p:cNvCxnSpPr>
          <p:nvPr/>
        </p:nvCxnSpPr>
        <p:spPr>
          <a:xfrm>
            <a:off x="1843144" y="3325059"/>
            <a:ext cx="1026665" cy="65838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Connettore 2 21">
            <a:extLst>
              <a:ext uri="{FF2B5EF4-FFF2-40B4-BE49-F238E27FC236}">
                <a16:creationId xmlns:a16="http://schemas.microsoft.com/office/drawing/2014/main" id="{4FA843B6-45EE-D047-B5C8-130708F2DFE4}"/>
              </a:ext>
            </a:extLst>
          </p:cNvPr>
          <p:cNvCxnSpPr>
            <a:cxnSpLocks/>
          </p:cNvCxnSpPr>
          <p:nvPr/>
        </p:nvCxnSpPr>
        <p:spPr>
          <a:xfrm flipH="1">
            <a:off x="1283330" y="3336548"/>
            <a:ext cx="555273" cy="147193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nettore 2 23">
            <a:extLst>
              <a:ext uri="{FF2B5EF4-FFF2-40B4-BE49-F238E27FC236}">
                <a16:creationId xmlns:a16="http://schemas.microsoft.com/office/drawing/2014/main" id="{3A8BA632-A688-E642-BC39-DEE8E7BA24C4}"/>
              </a:ext>
            </a:extLst>
          </p:cNvPr>
          <p:cNvCxnSpPr>
            <a:cxnSpLocks/>
            <a:stCxn id="12" idx="0"/>
          </p:cNvCxnSpPr>
          <p:nvPr/>
        </p:nvCxnSpPr>
        <p:spPr>
          <a:xfrm flipH="1" flipV="1">
            <a:off x="3783582" y="5284902"/>
            <a:ext cx="322250" cy="100886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Connettore 2 25">
            <a:extLst>
              <a:ext uri="{FF2B5EF4-FFF2-40B4-BE49-F238E27FC236}">
                <a16:creationId xmlns:a16="http://schemas.microsoft.com/office/drawing/2014/main" id="{40096227-C5AA-4848-8C08-1A6D36EFDEDD}"/>
              </a:ext>
            </a:extLst>
          </p:cNvPr>
          <p:cNvCxnSpPr>
            <a:cxnSpLocks/>
          </p:cNvCxnSpPr>
          <p:nvPr/>
        </p:nvCxnSpPr>
        <p:spPr>
          <a:xfrm flipH="1" flipV="1">
            <a:off x="1049813" y="5334958"/>
            <a:ext cx="529984" cy="71710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6">
            <a:extLst>
              <a:ext uri="{FF2B5EF4-FFF2-40B4-BE49-F238E27FC236}">
                <a16:creationId xmlns:a16="http://schemas.microsoft.com/office/drawing/2014/main" id="{298CB44C-CA33-4845-A7F7-EDF483D210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730" y="1111751"/>
            <a:ext cx="8793390" cy="1196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945" tIns="41473" rIns="82945" bIns="41473">
            <a:spAutoFit/>
          </a:bodyPr>
          <a:lstStyle>
            <a:lvl1pPr marL="179388" indent="-457200" eaLnBrk="0" hangingPunct="0">
              <a:defRPr sz="2400">
                <a:solidFill>
                  <a:schemeClr val="bg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eaLnBrk="0" hangingPunct="0">
              <a:defRPr sz="2400">
                <a:solidFill>
                  <a:schemeClr val="bg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eaLnBrk="0" hangingPunct="0">
              <a:defRPr sz="2400">
                <a:solidFill>
                  <a:schemeClr val="bg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eaLnBrk="0" hangingPunct="0">
              <a:defRPr sz="2400">
                <a:solidFill>
                  <a:schemeClr val="bg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eaLnBrk="0" hangingPunct="0">
              <a:defRPr sz="2400">
                <a:solidFill>
                  <a:schemeClr val="bg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eaLnBrk="1" hangingPunct="1">
              <a:spcAft>
                <a:spcPts val="1089"/>
              </a:spcAft>
              <a:buFont typeface="Wingdings" charset="0"/>
              <a:buChar char="ü"/>
            </a:pPr>
            <a:r>
              <a:rPr lang="it-IT" sz="1800" i="1" dirty="0" err="1">
                <a:solidFill>
                  <a:srgbClr val="800000"/>
                </a:solidFill>
                <a:latin typeface="Trebuchet MS" charset="0"/>
                <a:cs typeface="Trebuchet MS" charset="0"/>
              </a:rPr>
              <a:t>React</a:t>
            </a:r>
            <a:r>
              <a:rPr lang="it-IT" sz="1800" i="1" dirty="0">
                <a:solidFill>
                  <a:srgbClr val="800000"/>
                </a:solidFill>
                <a:latin typeface="Trebuchet MS" charset="0"/>
                <a:cs typeface="Trebuchet MS" charset="0"/>
              </a:rPr>
              <a:t> &amp; Wind (R&amp;W) </a:t>
            </a:r>
            <a:r>
              <a:rPr lang="it-IT" sz="1800" i="1" dirty="0" err="1">
                <a:solidFill>
                  <a:srgbClr val="800000"/>
                </a:solidFill>
                <a:latin typeface="Trebuchet MS" charset="0"/>
                <a:cs typeface="Trebuchet MS" charset="0"/>
              </a:rPr>
              <a:t>approach</a:t>
            </a:r>
            <a:r>
              <a:rPr lang="it-IT" sz="1800" i="1" dirty="0">
                <a:solidFill>
                  <a:srgbClr val="800000"/>
                </a:solidFill>
                <a:latin typeface="Trebuchet MS" charset="0"/>
                <a:cs typeface="Trebuchet MS" charset="0"/>
              </a:rPr>
              <a:t> </a:t>
            </a:r>
            <a:r>
              <a:rPr lang="it-IT" sz="1800" i="1" dirty="0">
                <a:solidFill>
                  <a:srgbClr val="0000FF"/>
                </a:solidFill>
                <a:latin typeface="Trebuchet MS" charset="0"/>
                <a:cs typeface="Trebuchet MS" charset="0"/>
              </a:rPr>
              <a:t>(</a:t>
            </a:r>
            <a:r>
              <a:rPr lang="it-IT" sz="1800" i="1" dirty="0" err="1">
                <a:solidFill>
                  <a:srgbClr val="0000FF"/>
                </a:solidFill>
                <a:latin typeface="Trebuchet MS" charset="0"/>
                <a:cs typeface="Trebuchet MS" charset="0"/>
              </a:rPr>
              <a:t>reduced</a:t>
            </a:r>
            <a:r>
              <a:rPr lang="it-IT" sz="1800" i="1" dirty="0">
                <a:solidFill>
                  <a:srgbClr val="0000FF"/>
                </a:solidFill>
                <a:latin typeface="Trebuchet MS" charset="0"/>
                <a:cs typeface="Trebuchet MS" charset="0"/>
              </a:rPr>
              <a:t> </a:t>
            </a:r>
            <a:r>
              <a:rPr lang="it-IT" sz="1800" i="1" dirty="0" err="1">
                <a:solidFill>
                  <a:srgbClr val="0000FF"/>
                </a:solidFill>
                <a:latin typeface="Symbol" charset="0"/>
                <a:cs typeface="Symbol" charset="0"/>
              </a:rPr>
              <a:t>e</a:t>
            </a:r>
            <a:r>
              <a:rPr lang="it-IT" sz="1800" i="1" baseline="-25000" dirty="0" err="1">
                <a:solidFill>
                  <a:srgbClr val="0000FF"/>
                </a:solidFill>
                <a:latin typeface="Trebuchet MS" charset="0"/>
                <a:cs typeface="Trebuchet MS" charset="0"/>
              </a:rPr>
              <a:t>thermal</a:t>
            </a:r>
            <a:r>
              <a:rPr lang="it-IT" sz="1800" i="1" dirty="0">
                <a:solidFill>
                  <a:srgbClr val="0000FF"/>
                </a:solidFill>
                <a:latin typeface="Trebuchet MS" charset="0"/>
                <a:cs typeface="Trebuchet MS" charset="0"/>
              </a:rPr>
              <a:t> ; more </a:t>
            </a:r>
            <a:r>
              <a:rPr lang="it-IT" sz="1800" i="1" dirty="0" err="1">
                <a:solidFill>
                  <a:srgbClr val="0000FF"/>
                </a:solidFill>
                <a:latin typeface="Trebuchet MS" charset="0"/>
                <a:cs typeface="Trebuchet MS" charset="0"/>
              </a:rPr>
              <a:t>effective</a:t>
            </a:r>
            <a:r>
              <a:rPr lang="it-IT" sz="1800" i="1" dirty="0">
                <a:solidFill>
                  <a:srgbClr val="0000FF"/>
                </a:solidFill>
                <a:latin typeface="Trebuchet MS" charset="0"/>
                <a:cs typeface="Trebuchet MS" charset="0"/>
              </a:rPr>
              <a:t> use of Nb</a:t>
            </a:r>
            <a:r>
              <a:rPr lang="it-IT" sz="1800" i="1" baseline="-25000" dirty="0">
                <a:solidFill>
                  <a:srgbClr val="0000FF"/>
                </a:solidFill>
                <a:latin typeface="Trebuchet MS" charset="0"/>
                <a:cs typeface="Trebuchet MS" charset="0"/>
              </a:rPr>
              <a:t>3</a:t>
            </a:r>
            <a:r>
              <a:rPr lang="it-IT" sz="1800" i="1" dirty="0">
                <a:solidFill>
                  <a:srgbClr val="0000FF"/>
                </a:solidFill>
                <a:latin typeface="Trebuchet MS" charset="0"/>
                <a:cs typeface="Trebuchet MS" charset="0"/>
              </a:rPr>
              <a:t>Sn)</a:t>
            </a:r>
          </a:p>
          <a:p>
            <a:pPr eaLnBrk="1" hangingPunct="1">
              <a:spcAft>
                <a:spcPts val="1089"/>
              </a:spcAft>
              <a:buFont typeface="Wingdings" charset="0"/>
              <a:buChar char="ü"/>
            </a:pPr>
            <a:r>
              <a:rPr lang="it-IT" sz="1800" i="1" dirty="0" err="1">
                <a:solidFill>
                  <a:srgbClr val="800000"/>
                </a:solidFill>
                <a:latin typeface="Trebuchet MS" charset="0"/>
                <a:cs typeface="Trebuchet MS" charset="0"/>
              </a:rPr>
              <a:t>Reduced</a:t>
            </a:r>
            <a:r>
              <a:rPr lang="it-IT" sz="1800" i="1" dirty="0">
                <a:solidFill>
                  <a:srgbClr val="800000"/>
                </a:solidFill>
                <a:latin typeface="Trebuchet MS" charset="0"/>
                <a:cs typeface="Trebuchet MS" charset="0"/>
              </a:rPr>
              <a:t> </a:t>
            </a:r>
            <a:r>
              <a:rPr lang="it-IT" sz="1800" i="1" dirty="0" err="1">
                <a:solidFill>
                  <a:srgbClr val="800000"/>
                </a:solidFill>
                <a:latin typeface="Trebuchet MS" charset="0"/>
                <a:cs typeface="Trebuchet MS" charset="0"/>
              </a:rPr>
              <a:t>cable</a:t>
            </a:r>
            <a:r>
              <a:rPr lang="it-IT" sz="1800" i="1" dirty="0">
                <a:solidFill>
                  <a:srgbClr val="800000"/>
                </a:solidFill>
                <a:latin typeface="Trebuchet MS" charset="0"/>
                <a:cs typeface="Trebuchet MS" charset="0"/>
              </a:rPr>
              <a:t> </a:t>
            </a:r>
            <a:r>
              <a:rPr lang="it-IT" sz="1800" i="1" dirty="0" err="1">
                <a:solidFill>
                  <a:srgbClr val="800000"/>
                </a:solidFill>
                <a:latin typeface="Trebuchet MS" charset="0"/>
                <a:cs typeface="Trebuchet MS" charset="0"/>
              </a:rPr>
              <a:t>size</a:t>
            </a:r>
            <a:r>
              <a:rPr lang="it-IT" sz="1800" i="1" dirty="0">
                <a:solidFill>
                  <a:srgbClr val="800000"/>
                </a:solidFill>
                <a:latin typeface="Trebuchet MS" charset="0"/>
                <a:cs typeface="Trebuchet MS" charset="0"/>
              </a:rPr>
              <a:t> to </a:t>
            </a:r>
            <a:r>
              <a:rPr lang="it-IT" sz="1800" i="1" dirty="0" err="1">
                <a:solidFill>
                  <a:srgbClr val="800000"/>
                </a:solidFill>
                <a:latin typeface="Trebuchet MS" charset="0"/>
                <a:cs typeface="Trebuchet MS" charset="0"/>
              </a:rPr>
              <a:t>allow</a:t>
            </a:r>
            <a:r>
              <a:rPr lang="it-IT" sz="1800" i="1" dirty="0">
                <a:solidFill>
                  <a:srgbClr val="800000"/>
                </a:solidFill>
                <a:latin typeface="Trebuchet MS" charset="0"/>
                <a:cs typeface="Trebuchet MS" charset="0"/>
              </a:rPr>
              <a:t> </a:t>
            </a:r>
            <a:r>
              <a:rPr lang="it-IT" sz="1800" i="1" dirty="0" err="1">
                <a:solidFill>
                  <a:srgbClr val="800000"/>
                </a:solidFill>
                <a:latin typeface="Trebuchet MS" charset="0"/>
                <a:cs typeface="Trebuchet MS" charset="0"/>
              </a:rPr>
              <a:t>winding</a:t>
            </a:r>
            <a:r>
              <a:rPr lang="it-IT" sz="1800" i="1" dirty="0">
                <a:solidFill>
                  <a:srgbClr val="800000"/>
                </a:solidFill>
                <a:latin typeface="Trebuchet MS" charset="0"/>
                <a:cs typeface="Trebuchet MS" charset="0"/>
              </a:rPr>
              <a:t> with </a:t>
            </a:r>
            <a:r>
              <a:rPr lang="it-IT" sz="1800" i="1" dirty="0" err="1">
                <a:solidFill>
                  <a:srgbClr val="0000FF"/>
                </a:solidFill>
                <a:latin typeface="Trebuchet MS" charset="0"/>
                <a:cs typeface="Trebuchet MS" charset="0"/>
              </a:rPr>
              <a:t>reduced</a:t>
            </a:r>
            <a:r>
              <a:rPr lang="it-IT" sz="1800" i="1" dirty="0">
                <a:solidFill>
                  <a:srgbClr val="0000FF"/>
                </a:solidFill>
                <a:latin typeface="Trebuchet MS" charset="0"/>
                <a:cs typeface="Trebuchet MS" charset="0"/>
              </a:rPr>
              <a:t> </a:t>
            </a:r>
            <a:r>
              <a:rPr lang="it-IT" sz="1800" i="1" dirty="0">
                <a:solidFill>
                  <a:srgbClr val="0000FF"/>
                </a:solidFill>
                <a:latin typeface="Symbol" charset="0"/>
                <a:cs typeface="Symbol" charset="0"/>
              </a:rPr>
              <a:t>e </a:t>
            </a:r>
            <a:r>
              <a:rPr lang="it-IT" sz="1800" i="1" baseline="-25000" dirty="0">
                <a:solidFill>
                  <a:srgbClr val="0000FF"/>
                </a:solidFill>
                <a:latin typeface="Trebuchet MS" charset="0"/>
                <a:cs typeface="Trebuchet MS" charset="0"/>
              </a:rPr>
              <a:t>bending</a:t>
            </a:r>
            <a:r>
              <a:rPr lang="it-IT" sz="1800" i="1" dirty="0">
                <a:solidFill>
                  <a:srgbClr val="0000FF"/>
                </a:solidFill>
                <a:latin typeface="Trebuchet MS" charset="0"/>
                <a:cs typeface="Trebuchet MS" charset="0"/>
              </a:rPr>
              <a:t>;</a:t>
            </a:r>
          </a:p>
          <a:p>
            <a:pPr eaLnBrk="1" hangingPunct="1">
              <a:spcAft>
                <a:spcPts val="272"/>
              </a:spcAft>
              <a:buFont typeface="Wingdings" charset="0"/>
              <a:buChar char="ü"/>
            </a:pPr>
            <a:r>
              <a:rPr lang="it-IT" sz="1800" i="1" dirty="0">
                <a:solidFill>
                  <a:srgbClr val="800000"/>
                </a:solidFill>
                <a:latin typeface="Trebuchet MS" charset="0"/>
                <a:cs typeface="Trebuchet MS" charset="0"/>
              </a:rPr>
              <a:t>Quasi-</a:t>
            </a:r>
            <a:r>
              <a:rPr lang="it-IT" sz="1800" i="1" dirty="0" err="1">
                <a:solidFill>
                  <a:srgbClr val="800000"/>
                </a:solidFill>
                <a:latin typeface="Trebuchet MS" charset="0"/>
                <a:cs typeface="Trebuchet MS" charset="0"/>
              </a:rPr>
              <a:t>Monolithic</a:t>
            </a:r>
            <a:r>
              <a:rPr lang="it-IT" sz="1800" i="1" dirty="0">
                <a:solidFill>
                  <a:srgbClr val="800000"/>
                </a:solidFill>
                <a:latin typeface="Trebuchet MS" charset="0"/>
                <a:cs typeface="Trebuchet MS" charset="0"/>
              </a:rPr>
              <a:t> </a:t>
            </a:r>
            <a:r>
              <a:rPr lang="it-IT" sz="1800" i="1" dirty="0" err="1">
                <a:solidFill>
                  <a:srgbClr val="800000"/>
                </a:solidFill>
                <a:latin typeface="Trebuchet MS" charset="0"/>
                <a:cs typeface="Trebuchet MS" charset="0"/>
              </a:rPr>
              <a:t>cable</a:t>
            </a:r>
            <a:r>
              <a:rPr lang="it-IT" sz="1800" i="1" dirty="0">
                <a:solidFill>
                  <a:srgbClr val="800000"/>
                </a:solidFill>
                <a:latin typeface="Trebuchet MS" charset="0"/>
                <a:cs typeface="Trebuchet MS" charset="0"/>
              </a:rPr>
              <a:t> </a:t>
            </a:r>
            <a:r>
              <a:rPr lang="it-IT" sz="1800" i="1" dirty="0">
                <a:solidFill>
                  <a:srgbClr val="0000FF"/>
                </a:solidFill>
                <a:latin typeface="Trebuchet MS" charset="0"/>
                <a:cs typeface="Trebuchet MS" charset="0"/>
              </a:rPr>
              <a:t>(</a:t>
            </a:r>
            <a:r>
              <a:rPr lang="it-IT" sz="1800" i="1" dirty="0" err="1">
                <a:solidFill>
                  <a:srgbClr val="0000FF"/>
                </a:solidFill>
                <a:latin typeface="Trebuchet MS" charset="0"/>
                <a:cs typeface="Trebuchet MS" charset="0"/>
              </a:rPr>
              <a:t>increased</a:t>
            </a:r>
            <a:r>
              <a:rPr lang="it-IT" sz="1800" i="1" dirty="0">
                <a:solidFill>
                  <a:srgbClr val="0000FF"/>
                </a:solidFill>
                <a:latin typeface="Trebuchet MS" charset="0"/>
                <a:cs typeface="Trebuchet MS" charset="0"/>
              </a:rPr>
              <a:t> </a:t>
            </a:r>
            <a:r>
              <a:rPr lang="it-IT" sz="1800" i="1" dirty="0" err="1">
                <a:solidFill>
                  <a:srgbClr val="0000FF"/>
                </a:solidFill>
                <a:latin typeface="Trebuchet MS" charset="0"/>
                <a:cs typeface="Trebuchet MS" charset="0"/>
              </a:rPr>
              <a:t>cable</a:t>
            </a:r>
            <a:r>
              <a:rPr lang="it-IT" sz="1800" i="1" dirty="0">
                <a:solidFill>
                  <a:srgbClr val="0000FF"/>
                </a:solidFill>
                <a:latin typeface="Trebuchet MS" charset="0"/>
                <a:cs typeface="Trebuchet MS" charset="0"/>
              </a:rPr>
              <a:t> </a:t>
            </a:r>
            <a:r>
              <a:rPr lang="it-IT" sz="1800" i="1" dirty="0" err="1">
                <a:solidFill>
                  <a:srgbClr val="0000FF"/>
                </a:solidFill>
                <a:latin typeface="Trebuchet MS" charset="0"/>
                <a:cs typeface="Trebuchet MS" charset="0"/>
              </a:rPr>
              <a:t>stiffness</a:t>
            </a:r>
            <a:r>
              <a:rPr lang="it-IT" sz="1800" i="1" dirty="0">
                <a:solidFill>
                  <a:srgbClr val="0000FF"/>
                </a:solidFill>
                <a:latin typeface="Trebuchet MS" charset="0"/>
                <a:cs typeface="Trebuchet MS" charset="0"/>
              </a:rPr>
              <a:t>).</a:t>
            </a:r>
          </a:p>
        </p:txBody>
      </p:sp>
      <p:pic>
        <p:nvPicPr>
          <p:cNvPr id="42" name="Picture 2" descr="Logo1">
            <a:extLst>
              <a:ext uri="{FF2B5EF4-FFF2-40B4-BE49-F238E27FC236}">
                <a16:creationId xmlns:a16="http://schemas.microsoft.com/office/drawing/2014/main" id="{7339E954-9920-E942-A678-D5F4FDE6DD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210"/>
          <a:stretch>
            <a:fillRect/>
          </a:stretch>
        </p:blipFill>
        <p:spPr bwMode="auto">
          <a:xfrm>
            <a:off x="6553200" y="390442"/>
            <a:ext cx="2507210" cy="515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80146887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2000" y="288414"/>
            <a:ext cx="8229600" cy="430887"/>
          </a:xfrm>
        </p:spPr>
        <p:txBody>
          <a:bodyPr/>
          <a:lstStyle/>
          <a:p>
            <a:pPr eaLnBrk="0" hangingPunct="0"/>
            <a:r>
              <a:rPr lang="en-US" sz="2800" dirty="0">
                <a:solidFill>
                  <a:schemeClr val="bg1"/>
                </a:solidFill>
              </a:rPr>
              <a:t>The SPC </a:t>
            </a:r>
            <a:r>
              <a:rPr lang="en-US" sz="2800" i="1" dirty="0">
                <a:solidFill>
                  <a:srgbClr val="FFFF00"/>
                </a:solidFill>
              </a:rPr>
              <a:t>R&amp;W</a:t>
            </a:r>
            <a:r>
              <a:rPr lang="en-US" sz="2800" dirty="0">
                <a:solidFill>
                  <a:schemeClr val="bg1"/>
                </a:solidFill>
              </a:rPr>
              <a:t> flat cable CICC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6553200" y="6222140"/>
            <a:ext cx="2133600" cy="365125"/>
          </a:xfrm>
        </p:spPr>
        <p:txBody>
          <a:bodyPr/>
          <a:lstStyle/>
          <a:p>
            <a:fld id="{02C7C199-0D0D-7840-A88D-785280B31CF7}" type="slidenum">
              <a:rPr lang="it-IT" smtClean="0"/>
              <a:t>71</a:t>
            </a:fld>
            <a:endParaRPr lang="it-IT" dirty="0"/>
          </a:p>
        </p:txBody>
      </p:sp>
      <p:pic>
        <p:nvPicPr>
          <p:cNvPr id="5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014181" y="1455099"/>
            <a:ext cx="5565751" cy="4518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29">
            <a:extLst>
              <a:ext uri="{FF2B5EF4-FFF2-40B4-BE49-F238E27FC236}">
                <a16:creationId xmlns:a16="http://schemas.microsoft.com/office/drawing/2014/main" id="{051033A3-DE86-BA40-9429-D4BEB2219C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44370" y="1045715"/>
            <a:ext cx="2661222" cy="461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0" tIns="45715" rIns="91430" bIns="45715">
            <a:spAutoFit/>
          </a:bodyPr>
          <a:lstStyle/>
          <a:p>
            <a:pPr algn="ctr"/>
            <a:r>
              <a:rPr lang="it-IT" sz="2400" dirty="0">
                <a:latin typeface="Trebuchet MS" charset="0"/>
                <a:ea typeface="ＭＳ Ｐゴシック" charset="0"/>
                <a:cs typeface="ＭＳ Ｐゴシック" charset="0"/>
              </a:rPr>
              <a:t>DC Test </a:t>
            </a:r>
            <a:r>
              <a:rPr lang="it-IT" sz="2400" dirty="0" err="1">
                <a:latin typeface="Trebuchet MS" charset="0"/>
                <a:ea typeface="ＭＳ Ｐゴシック" charset="0"/>
                <a:cs typeface="ＭＳ Ｐゴシック" charset="0"/>
              </a:rPr>
              <a:t>results</a:t>
            </a:r>
            <a:endParaRPr lang="it-IT" sz="2400" dirty="0">
              <a:latin typeface="Trebuchet M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C5CEB3FD-BB9F-9145-A50E-0F15F390AE86}"/>
              </a:ext>
            </a:extLst>
          </p:cNvPr>
          <p:cNvSpPr txBox="1"/>
          <p:nvPr/>
        </p:nvSpPr>
        <p:spPr>
          <a:xfrm>
            <a:off x="6685439" y="1577290"/>
            <a:ext cx="2106868" cy="1661993"/>
          </a:xfrm>
          <a:prstGeom prst="rect">
            <a:avLst/>
          </a:prstGeom>
        </p:spPr>
        <p:txBody>
          <a:bodyPr vert="horz" wrap="square" lIns="91440" tIns="0" rIns="91440" bIns="0" rtlCol="0">
            <a:spAutoFit/>
          </a:bodyPr>
          <a:lstStyle/>
          <a:p>
            <a:r>
              <a:rPr lang="it-IT" dirty="0" err="1"/>
              <a:t>Nominal</a:t>
            </a:r>
            <a:r>
              <a:rPr lang="it-IT" dirty="0"/>
              <a:t> </a:t>
            </a:r>
            <a:r>
              <a:rPr lang="it-IT" dirty="0" err="1"/>
              <a:t>operating</a:t>
            </a:r>
            <a:r>
              <a:rPr lang="it-IT" dirty="0"/>
              <a:t> </a:t>
            </a:r>
            <a:r>
              <a:rPr lang="it-IT" dirty="0" err="1"/>
              <a:t>conditions</a:t>
            </a:r>
            <a:r>
              <a:rPr lang="it-IT" dirty="0"/>
              <a:t>:</a:t>
            </a:r>
          </a:p>
          <a:p>
            <a:endParaRPr lang="it-IT" dirty="0"/>
          </a:p>
          <a:p>
            <a:r>
              <a:rPr lang="it-IT" dirty="0"/>
              <a:t>12.2 T ; 63.3 </a:t>
            </a:r>
            <a:r>
              <a:rPr lang="it-IT" dirty="0" err="1"/>
              <a:t>kA</a:t>
            </a:r>
            <a:endParaRPr lang="it-IT" dirty="0"/>
          </a:p>
          <a:p>
            <a:endParaRPr lang="it-IT" dirty="0"/>
          </a:p>
          <a:p>
            <a:r>
              <a:rPr lang="it-IT" dirty="0"/>
              <a:t>(</a:t>
            </a:r>
            <a:r>
              <a:rPr lang="it-IT" dirty="0" err="1"/>
              <a:t>load</a:t>
            </a:r>
            <a:r>
              <a:rPr lang="it-IT" dirty="0"/>
              <a:t>: 770 </a:t>
            </a:r>
            <a:r>
              <a:rPr lang="it-IT" dirty="0" err="1"/>
              <a:t>kN</a:t>
            </a:r>
            <a:r>
              <a:rPr lang="it-IT" dirty="0"/>
              <a:t>/m)</a:t>
            </a:r>
          </a:p>
        </p:txBody>
      </p:sp>
      <p:sp>
        <p:nvSpPr>
          <p:cNvPr id="12" name="Text Box 29">
            <a:extLst>
              <a:ext uri="{FF2B5EF4-FFF2-40B4-BE49-F238E27FC236}">
                <a16:creationId xmlns:a16="http://schemas.microsoft.com/office/drawing/2014/main" id="{A012EC1E-F054-244B-9E69-251EE159C5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4181" y="5990661"/>
            <a:ext cx="7672619" cy="461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0" tIns="45715" rIns="91430" bIns="45715">
            <a:spAutoFit/>
          </a:bodyPr>
          <a:lstStyle/>
          <a:p>
            <a:pPr algn="ctr"/>
            <a:r>
              <a:rPr lang="it-IT" sz="2400" b="1" dirty="0" err="1">
                <a:solidFill>
                  <a:srgbClr val="0000FF"/>
                </a:solidFill>
                <a:latin typeface="Symbol" charset="2"/>
                <a:ea typeface="ＭＳ Ｐゴシック" charset="0"/>
                <a:cs typeface="Symbol" charset="2"/>
              </a:rPr>
              <a:t>e</a:t>
            </a:r>
            <a:r>
              <a:rPr lang="it-IT" sz="2400" b="1" baseline="-25000" dirty="0" err="1">
                <a:solidFill>
                  <a:srgbClr val="0000FF"/>
                </a:solidFill>
                <a:latin typeface="Trebuchet MS" charset="0"/>
                <a:ea typeface="ＭＳ Ｐゴシック" charset="0"/>
                <a:cs typeface="ＭＳ Ｐゴシック" charset="0"/>
              </a:rPr>
              <a:t>eff</a:t>
            </a:r>
            <a:r>
              <a:rPr lang="it-IT" sz="2400" b="1" dirty="0">
                <a:solidFill>
                  <a:srgbClr val="0000FF"/>
                </a:solidFill>
                <a:latin typeface="Trebuchet MS" charset="0"/>
                <a:ea typeface="ＭＳ Ｐゴシック" charset="0"/>
                <a:cs typeface="ＭＳ Ｐゴシック" charset="0"/>
              </a:rPr>
              <a:t> = -0.27% </a:t>
            </a:r>
            <a:r>
              <a:rPr lang="it-IT" sz="2400" dirty="0">
                <a:solidFill>
                  <a:srgbClr val="0000FF"/>
                </a:solidFill>
                <a:latin typeface="Trebuchet MS" charset="0"/>
                <a:ea typeface="ＭＳ Ｐゴシック" charset="0"/>
                <a:cs typeface="ＭＳ Ｐゴシック" charset="0"/>
              </a:rPr>
              <a:t>; no performance </a:t>
            </a:r>
            <a:r>
              <a:rPr lang="it-IT" sz="2400" dirty="0" err="1">
                <a:solidFill>
                  <a:srgbClr val="0000FF"/>
                </a:solidFill>
                <a:latin typeface="Trebuchet MS" charset="0"/>
                <a:ea typeface="ＭＳ Ｐゴシック" charset="0"/>
                <a:cs typeface="ＭＳ Ｐゴシック" charset="0"/>
              </a:rPr>
              <a:t>degrad</a:t>
            </a:r>
            <a:r>
              <a:rPr lang="it-IT" sz="2400" dirty="0">
                <a:solidFill>
                  <a:srgbClr val="0000FF"/>
                </a:solidFill>
                <a:latin typeface="Trebuchet MS" charset="0"/>
                <a:ea typeface="ＭＳ Ｐゴシック" charset="0"/>
                <a:cs typeface="ＭＳ Ｐゴシック" charset="0"/>
              </a:rPr>
              <a:t>. with cycling</a:t>
            </a:r>
          </a:p>
        </p:txBody>
      </p:sp>
      <p:pic>
        <p:nvPicPr>
          <p:cNvPr id="13" name="Picture 2" descr="Logo1">
            <a:extLst>
              <a:ext uri="{FF2B5EF4-FFF2-40B4-BE49-F238E27FC236}">
                <a16:creationId xmlns:a16="http://schemas.microsoft.com/office/drawing/2014/main" id="{2C6B7577-9001-6040-8062-10AF27FD78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210"/>
          <a:stretch>
            <a:fillRect/>
          </a:stretch>
        </p:blipFill>
        <p:spPr bwMode="auto">
          <a:xfrm>
            <a:off x="6553200" y="390442"/>
            <a:ext cx="2507210" cy="515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93268226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3414" y="288414"/>
            <a:ext cx="8229600" cy="430887"/>
          </a:xfrm>
        </p:spPr>
        <p:txBody>
          <a:bodyPr/>
          <a:lstStyle/>
          <a:p>
            <a:pPr eaLnBrk="0" hangingPunct="0"/>
            <a:r>
              <a:rPr lang="en-US" sz="2800" dirty="0">
                <a:solidFill>
                  <a:schemeClr val="bg1"/>
                </a:solidFill>
              </a:rPr>
              <a:t>The </a:t>
            </a:r>
            <a:r>
              <a:rPr lang="en-US" sz="2800" i="1" dirty="0">
                <a:solidFill>
                  <a:srgbClr val="FFFF00"/>
                </a:solidFill>
              </a:rPr>
              <a:t>W&amp;R</a:t>
            </a:r>
            <a:r>
              <a:rPr lang="en-US" sz="2800" dirty="0">
                <a:solidFill>
                  <a:schemeClr val="bg1"/>
                </a:solidFill>
              </a:rPr>
              <a:t> rectangular CICC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6553200" y="6222140"/>
            <a:ext cx="2133600" cy="365125"/>
          </a:xfrm>
        </p:spPr>
        <p:txBody>
          <a:bodyPr/>
          <a:lstStyle/>
          <a:p>
            <a:fld id="{02C7C199-0D0D-7840-A88D-785280B31CF7}" type="slidenum">
              <a:rPr lang="it-IT" smtClean="0"/>
              <a:t>72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461653" y="6237140"/>
            <a:ext cx="6481619" cy="365125"/>
          </a:xfrm>
        </p:spPr>
        <p:txBody>
          <a:bodyPr/>
          <a:lstStyle/>
          <a:p>
            <a:r>
              <a:rPr lang="en-US" dirty="0"/>
              <a:t>L. Muzzi </a:t>
            </a:r>
            <a:r>
              <a:rPr lang="mr-IN" dirty="0"/>
              <a:t>–</a:t>
            </a:r>
            <a:r>
              <a:rPr lang="en-US" dirty="0"/>
              <a:t> </a:t>
            </a:r>
            <a:r>
              <a:rPr lang="en-US" dirty="0" err="1"/>
              <a:t>EASISchool</a:t>
            </a:r>
            <a:r>
              <a:rPr lang="en-US" dirty="0"/>
              <a:t> 3 - 6 October 2020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24881415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3414" y="288414"/>
            <a:ext cx="8229600" cy="430887"/>
          </a:xfrm>
        </p:spPr>
        <p:txBody>
          <a:bodyPr/>
          <a:lstStyle/>
          <a:p>
            <a:pPr eaLnBrk="0" hangingPunct="0"/>
            <a:r>
              <a:rPr lang="en-US" sz="2800" dirty="0">
                <a:solidFill>
                  <a:schemeClr val="bg1"/>
                </a:solidFill>
              </a:rPr>
              <a:t>The </a:t>
            </a:r>
            <a:r>
              <a:rPr lang="en-US" sz="2800" i="1" dirty="0">
                <a:solidFill>
                  <a:srgbClr val="FFFF00"/>
                </a:solidFill>
              </a:rPr>
              <a:t>W&amp;R</a:t>
            </a:r>
            <a:r>
              <a:rPr lang="en-US" sz="2800" dirty="0">
                <a:solidFill>
                  <a:schemeClr val="bg1"/>
                </a:solidFill>
              </a:rPr>
              <a:t> rectangular CICC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6553200" y="6222140"/>
            <a:ext cx="2133600" cy="365125"/>
          </a:xfrm>
        </p:spPr>
        <p:txBody>
          <a:bodyPr/>
          <a:lstStyle/>
          <a:p>
            <a:fld id="{02C7C199-0D0D-7840-A88D-785280B31CF7}" type="slidenum">
              <a:rPr lang="it-IT" smtClean="0"/>
              <a:t>73</a:t>
            </a:fld>
            <a:endParaRPr lang="it-IT" dirty="0"/>
          </a:p>
        </p:txBody>
      </p:sp>
      <p:graphicFrame>
        <p:nvGraphicFramePr>
          <p:cNvPr id="5" name="Tabella 14"/>
          <p:cNvGraphicFramePr>
            <a:graphicFrameLocks noGrp="1"/>
          </p:cNvGraphicFramePr>
          <p:nvPr/>
        </p:nvGraphicFramePr>
        <p:xfrm>
          <a:off x="241920" y="1077233"/>
          <a:ext cx="5048640" cy="1228733"/>
        </p:xfrm>
        <a:graphic>
          <a:graphicData uri="http://schemas.openxmlformats.org/drawingml/2006/table">
            <a:tbl>
              <a:tblPr firstRow="1" firstCol="1" bandRow="1">
                <a:tableStyleId>{85BE263C-DBD7-4A20-BB59-AAB30ACAA65A}</a:tableStyleId>
              </a:tblPr>
              <a:tblGrid>
                <a:gridCol w="28930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55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90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outer dimensions</a:t>
                      </a:r>
                      <a:endParaRPr lang="en-US" sz="1500" b="1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2232" marR="6223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500" b="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38.8 mm x 80.6 mm</a:t>
                      </a:r>
                      <a:endParaRPr lang="en-US" sz="15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2232" marR="62232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25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measured jacket thickness</a:t>
                      </a:r>
                      <a:endParaRPr lang="en-US" sz="1500" b="1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2232" marR="6223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5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 mm</a:t>
                      </a:r>
                      <a:endParaRPr lang="en-US" sz="15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2232" marR="62232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25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local VF in cable bundle</a:t>
                      </a:r>
                      <a:endParaRPr lang="en-US" sz="1500" b="1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2232" marR="6223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5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24.6%</a:t>
                      </a:r>
                    </a:p>
                  </a:txBody>
                  <a:tcPr marL="62232" marR="62232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6" name="Picture 7" descr="2015-03-31 15.13.15 copia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5360" y="1186685"/>
            <a:ext cx="3719520" cy="495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 descr="Macintosh HD:Users:luigimuzzi:Dropbox (ICAS):Lavoro:DEMO-personal:WPMAG-2014:Task 4-2_Prototype manufacturing:ENEA Report-WPMAG_4-2:Immagini x report:Destructive tests:2015-04-24 10.58.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8560" y="2449698"/>
            <a:ext cx="4266720" cy="1371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" descr="ENEA DEMO TF WR1 CICC_red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8561" y="4016583"/>
            <a:ext cx="4263840" cy="2099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Oval 8"/>
          <p:cNvSpPr>
            <a:spLocks noChangeArrowheads="1"/>
          </p:cNvSpPr>
          <p:nvPr/>
        </p:nvSpPr>
        <p:spPr bwMode="auto">
          <a:xfrm>
            <a:off x="3722401" y="1795869"/>
            <a:ext cx="980640" cy="522774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pic>
        <p:nvPicPr>
          <p:cNvPr id="10" name="Picture 12" descr="logo criotec.eps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59521" y="4768341"/>
            <a:ext cx="1959840" cy="81656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461653" y="6237140"/>
            <a:ext cx="6481619" cy="365125"/>
          </a:xfrm>
        </p:spPr>
        <p:txBody>
          <a:bodyPr/>
          <a:lstStyle/>
          <a:p>
            <a:r>
              <a:rPr lang="en-US" dirty="0"/>
              <a:t>L. Muzzi </a:t>
            </a:r>
            <a:r>
              <a:rPr lang="mr-IN" dirty="0"/>
              <a:t>–</a:t>
            </a:r>
            <a:r>
              <a:rPr lang="en-US" dirty="0"/>
              <a:t> </a:t>
            </a:r>
            <a:r>
              <a:rPr lang="en-US" dirty="0" err="1"/>
              <a:t>EASISchool</a:t>
            </a:r>
            <a:r>
              <a:rPr lang="en-US" dirty="0"/>
              <a:t> 3 - 6 October 2020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20897546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3413" y="288414"/>
            <a:ext cx="8536351" cy="430887"/>
          </a:xfrm>
        </p:spPr>
        <p:txBody>
          <a:bodyPr/>
          <a:lstStyle/>
          <a:p>
            <a:pPr eaLnBrk="0" hangingPunct="0"/>
            <a:r>
              <a:rPr lang="en-US" sz="2800" dirty="0">
                <a:solidFill>
                  <a:schemeClr val="bg1"/>
                </a:solidFill>
              </a:rPr>
              <a:t>The </a:t>
            </a:r>
            <a:r>
              <a:rPr lang="en-US" sz="2800" i="1" dirty="0">
                <a:solidFill>
                  <a:srgbClr val="FFFF00"/>
                </a:solidFill>
              </a:rPr>
              <a:t>W&amp;R</a:t>
            </a:r>
            <a:r>
              <a:rPr lang="en-US" sz="2800" dirty="0">
                <a:solidFill>
                  <a:schemeClr val="bg1"/>
                </a:solidFill>
              </a:rPr>
              <a:t> rectangular CICC: DC test results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6553200" y="6222140"/>
            <a:ext cx="2133600" cy="365125"/>
          </a:xfrm>
        </p:spPr>
        <p:txBody>
          <a:bodyPr/>
          <a:lstStyle/>
          <a:p>
            <a:fld id="{02C7C199-0D0D-7840-A88D-785280B31CF7}" type="slidenum">
              <a:rPr lang="it-IT" smtClean="0"/>
              <a:t>74</a:t>
            </a:fld>
            <a:endParaRPr lang="it-IT" dirty="0"/>
          </a:p>
        </p:txBody>
      </p:sp>
      <p:pic>
        <p:nvPicPr>
          <p:cNvPr id="24" name="Picture 1" descr="DEMO ENEA_WR1_EDIPO_Tcs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0240" y="1273093"/>
            <a:ext cx="7084800" cy="46545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Rettangolo 1"/>
          <p:cNvSpPr>
            <a:spLocks noChangeArrowheads="1"/>
          </p:cNvSpPr>
          <p:nvPr/>
        </p:nvSpPr>
        <p:spPr bwMode="auto">
          <a:xfrm>
            <a:off x="3788641" y="1077233"/>
            <a:ext cx="5215680" cy="78200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rgbClr val="800000"/>
            </a:solidFill>
            <a:miter lim="800000"/>
            <a:headEnd/>
            <a:tailEnd/>
          </a:ln>
        </p:spPr>
        <p:txBody>
          <a:bodyPr lIns="82945" tIns="41473" rIns="82945" bIns="41473">
            <a:spAutoFit/>
          </a:bodyPr>
          <a:lstStyle/>
          <a:p>
            <a:pPr marL="158402" lvl="1" algn="just">
              <a:spcAft>
                <a:spcPts val="1089"/>
              </a:spcAft>
              <a:defRPr/>
            </a:pPr>
            <a:r>
              <a:rPr lang="it-IT" dirty="0" err="1">
                <a:solidFill>
                  <a:srgbClr val="660066"/>
                </a:solidFill>
                <a:latin typeface="Verdana" charset="0"/>
                <a:cs typeface="Verdana" charset="0"/>
              </a:rPr>
              <a:t>T</a:t>
            </a:r>
            <a:r>
              <a:rPr lang="it-IT" baseline="-25000" dirty="0" err="1">
                <a:solidFill>
                  <a:srgbClr val="660066"/>
                </a:solidFill>
                <a:latin typeface="Verdana" charset="0"/>
                <a:cs typeface="Verdana" charset="0"/>
              </a:rPr>
              <a:t>cs</a:t>
            </a:r>
            <a:r>
              <a:rPr lang="it-IT" dirty="0">
                <a:solidFill>
                  <a:srgbClr val="660066"/>
                </a:solidFill>
                <a:latin typeface="Verdana" charset="0"/>
                <a:cs typeface="Verdana" charset="0"/>
              </a:rPr>
              <a:t>(@ 81.7kA </a:t>
            </a:r>
            <a:r>
              <a:rPr lang="it-IT" dirty="0">
                <a:latin typeface="Verdana" charset="0"/>
                <a:cs typeface="Verdana" charset="0"/>
              </a:rPr>
              <a:t>and</a:t>
            </a:r>
            <a:r>
              <a:rPr lang="it-IT" dirty="0">
                <a:solidFill>
                  <a:srgbClr val="660066"/>
                </a:solidFill>
                <a:latin typeface="Verdana" charset="0"/>
                <a:cs typeface="Verdana" charset="0"/>
              </a:rPr>
              <a:t> 13T)= 6.95 K ÷ 7.15 K</a:t>
            </a:r>
          </a:p>
          <a:p>
            <a:pPr marL="158402" lvl="1" algn="just">
              <a:spcAft>
                <a:spcPts val="1089"/>
              </a:spcAft>
              <a:defRPr/>
            </a:pPr>
            <a:r>
              <a:rPr lang="it-IT" dirty="0">
                <a:latin typeface="Verdana" charset="0"/>
                <a:cs typeface="Verdana" charset="0"/>
              </a:rPr>
              <a:t>with </a:t>
            </a:r>
            <a:r>
              <a:rPr lang="it-IT" i="1" dirty="0" err="1">
                <a:solidFill>
                  <a:srgbClr val="000090"/>
                </a:solidFill>
                <a:latin typeface="Verdana" charset="0"/>
                <a:cs typeface="Verdana" charset="0"/>
              </a:rPr>
              <a:t>stable</a:t>
            </a:r>
            <a:r>
              <a:rPr lang="it-IT" dirty="0">
                <a:solidFill>
                  <a:srgbClr val="000090"/>
                </a:solidFill>
                <a:latin typeface="Verdana" charset="0"/>
                <a:cs typeface="Verdana" charset="0"/>
              </a:rPr>
              <a:t> </a:t>
            </a:r>
            <a:r>
              <a:rPr lang="it-IT" i="1" dirty="0">
                <a:solidFill>
                  <a:srgbClr val="000090"/>
                </a:solidFill>
                <a:latin typeface="Verdana" charset="0"/>
                <a:cs typeface="Verdana" charset="0"/>
              </a:rPr>
              <a:t>performance </a:t>
            </a:r>
            <a:r>
              <a:rPr lang="it-IT" i="1" dirty="0" err="1">
                <a:latin typeface="Verdana" charset="0"/>
                <a:cs typeface="Verdana" charset="0"/>
              </a:rPr>
              <a:t>during</a:t>
            </a:r>
            <a:r>
              <a:rPr lang="it-IT" i="1" dirty="0">
                <a:latin typeface="Verdana" charset="0"/>
                <a:cs typeface="Verdana" charset="0"/>
              </a:rPr>
              <a:t> cycling</a:t>
            </a:r>
            <a:r>
              <a:rPr lang="en-US" dirty="0">
                <a:latin typeface="Verdana" charset="0"/>
                <a:cs typeface="Verdana" charset="0"/>
              </a:rPr>
              <a:t>.</a:t>
            </a:r>
          </a:p>
        </p:txBody>
      </p:sp>
      <p:sp>
        <p:nvSpPr>
          <p:cNvPr id="26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461653" y="6237140"/>
            <a:ext cx="6481619" cy="365125"/>
          </a:xfrm>
        </p:spPr>
        <p:txBody>
          <a:bodyPr/>
          <a:lstStyle/>
          <a:p>
            <a:r>
              <a:rPr lang="en-US" dirty="0"/>
              <a:t>L. Muzzi </a:t>
            </a:r>
            <a:r>
              <a:rPr lang="mr-IN" dirty="0"/>
              <a:t>–</a:t>
            </a:r>
            <a:r>
              <a:rPr lang="en-US" dirty="0"/>
              <a:t> </a:t>
            </a:r>
            <a:r>
              <a:rPr lang="en-US" dirty="0" err="1"/>
              <a:t>EASISchool</a:t>
            </a:r>
            <a:r>
              <a:rPr lang="en-US" dirty="0"/>
              <a:t> 3 - 6 October 2020</a:t>
            </a:r>
            <a:endParaRPr lang="it-IT" dirty="0"/>
          </a:p>
        </p:txBody>
      </p:sp>
      <p:sp>
        <p:nvSpPr>
          <p:cNvPr id="7" name="Segnaposto contenuto 2"/>
          <p:cNvSpPr txBox="1">
            <a:spLocks/>
          </p:cNvSpPr>
          <p:nvPr/>
        </p:nvSpPr>
        <p:spPr>
          <a:xfrm>
            <a:off x="6439816" y="5915496"/>
            <a:ext cx="2065932" cy="3215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800000"/>
            </a:solidFill>
          </a:ln>
        </p:spPr>
        <p:txBody>
          <a:bodyPr anchor="ctr" anchorCtr="0"/>
          <a:lstStyle>
            <a:lvl1pPr marL="342900" indent="-342900" algn="l" defTabSz="449263" rtl="0" eaLnBrk="0" fontAlgn="base" hangingPunct="0"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•"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–"/>
              <a:defRPr sz="2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•"/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–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»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49263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49263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49263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49263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400" i="1" dirty="0" err="1">
                <a:solidFill>
                  <a:schemeClr val="tx1"/>
                </a:solidFill>
                <a:latin typeface="Arial (Body)"/>
                <a:cs typeface="Arial (Body)"/>
              </a:rPr>
              <a:t>Muzzi_IEEE</a:t>
            </a:r>
            <a:r>
              <a:rPr lang="en-US" sz="1400" i="1" dirty="0">
                <a:solidFill>
                  <a:schemeClr val="tx1"/>
                </a:solidFill>
                <a:latin typeface="Arial (Body)"/>
                <a:cs typeface="Arial (Body)"/>
              </a:rPr>
              <a:t> TAS 2017</a:t>
            </a:r>
          </a:p>
        </p:txBody>
      </p:sp>
    </p:spTree>
    <p:extLst>
      <p:ext uri="{BB962C8B-B14F-4D97-AF65-F5344CB8AC3E}">
        <p14:creationId xmlns:p14="http://schemas.microsoft.com/office/powerpoint/2010/main" val="2898158591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461653" y="6237140"/>
            <a:ext cx="6481619" cy="365125"/>
          </a:xfrm>
        </p:spPr>
        <p:txBody>
          <a:bodyPr/>
          <a:lstStyle/>
          <a:p>
            <a:r>
              <a:rPr lang="en-US" dirty="0"/>
              <a:t>L. Muzzi </a:t>
            </a:r>
            <a:r>
              <a:rPr lang="mr-IN" dirty="0"/>
              <a:t>–</a:t>
            </a:r>
            <a:r>
              <a:rPr lang="en-US" dirty="0"/>
              <a:t> </a:t>
            </a:r>
            <a:r>
              <a:rPr lang="en-US" dirty="0" err="1"/>
              <a:t>EASISchool</a:t>
            </a:r>
            <a:r>
              <a:rPr lang="en-US" dirty="0"/>
              <a:t> 3 - 6 October 2020</a:t>
            </a:r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3413" y="288414"/>
            <a:ext cx="8536351" cy="430887"/>
          </a:xfrm>
        </p:spPr>
        <p:txBody>
          <a:bodyPr/>
          <a:lstStyle/>
          <a:p>
            <a:pPr eaLnBrk="0" hangingPunct="0"/>
            <a:r>
              <a:rPr lang="en-US" sz="2800" dirty="0">
                <a:solidFill>
                  <a:schemeClr val="bg1"/>
                </a:solidFill>
              </a:rPr>
              <a:t>The </a:t>
            </a:r>
            <a:r>
              <a:rPr lang="en-US" sz="2800" i="1" dirty="0">
                <a:solidFill>
                  <a:srgbClr val="FFFF00"/>
                </a:solidFill>
              </a:rPr>
              <a:t>W&amp;R</a:t>
            </a:r>
            <a:r>
              <a:rPr lang="en-US" sz="2800" dirty="0">
                <a:solidFill>
                  <a:schemeClr val="bg1"/>
                </a:solidFill>
              </a:rPr>
              <a:t> rectangular CICC: DC test results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6553200" y="6222140"/>
            <a:ext cx="2133600" cy="365125"/>
          </a:xfrm>
        </p:spPr>
        <p:txBody>
          <a:bodyPr/>
          <a:lstStyle/>
          <a:p>
            <a:fld id="{02C7C199-0D0D-7840-A88D-785280B31CF7}" type="slidenum">
              <a:rPr lang="it-IT" smtClean="0"/>
              <a:t>75</a:t>
            </a:fld>
            <a:endParaRPr lang="it-IT" dirty="0"/>
          </a:p>
        </p:txBody>
      </p:sp>
      <p:sp>
        <p:nvSpPr>
          <p:cNvPr id="6" name="Rettangolo 1"/>
          <p:cNvSpPr>
            <a:spLocks noChangeArrowheads="1"/>
          </p:cNvSpPr>
          <p:nvPr/>
        </p:nvSpPr>
        <p:spPr bwMode="auto">
          <a:xfrm>
            <a:off x="131041" y="4082829"/>
            <a:ext cx="2808000" cy="1735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945" tIns="41473" rIns="82945" bIns="41473">
            <a:spAutoFit/>
          </a:bodyPr>
          <a:lstStyle/>
          <a:p>
            <a:pPr>
              <a:lnSpc>
                <a:spcPct val="150000"/>
              </a:lnSpc>
            </a:pPr>
            <a:r>
              <a:rPr lang="en-US">
                <a:solidFill>
                  <a:srgbClr val="0000FF"/>
                </a:solidFill>
                <a:latin typeface="Verdana" charset="0"/>
                <a:cs typeface="Verdana" charset="0"/>
              </a:rPr>
              <a:t>Long</a:t>
            </a:r>
            <a:r>
              <a:rPr lang="en-US">
                <a:latin typeface="Verdana" charset="0"/>
                <a:cs typeface="Verdana" charset="0"/>
              </a:rPr>
              <a:t> Twist Pitch cable configuration … </a:t>
            </a:r>
            <a:r>
              <a:rPr lang="en-US">
                <a:solidFill>
                  <a:srgbClr val="0000FF"/>
                </a:solidFill>
                <a:latin typeface="Verdana" charset="0"/>
                <a:cs typeface="Verdana" charset="0"/>
              </a:rPr>
              <a:t>BUT</a:t>
            </a:r>
          </a:p>
          <a:p>
            <a:pPr>
              <a:lnSpc>
                <a:spcPct val="150000"/>
              </a:lnSpc>
            </a:pPr>
            <a:r>
              <a:rPr lang="en-US">
                <a:latin typeface="Verdana" charset="0"/>
                <a:cs typeface="Verdana" charset="0"/>
              </a:rPr>
              <a:t>Rectangular geometry </a:t>
            </a:r>
            <a:r>
              <a:rPr lang="en-US">
                <a:solidFill>
                  <a:srgbClr val="0000FF"/>
                </a:solidFill>
                <a:latin typeface="Verdana" charset="0"/>
                <a:cs typeface="Verdana" charset="0"/>
              </a:rPr>
              <a:t>AND</a:t>
            </a:r>
            <a:r>
              <a:rPr lang="en-US">
                <a:latin typeface="Verdana" charset="0"/>
                <a:cs typeface="Verdana" charset="0"/>
              </a:rPr>
              <a:t> low void fraction</a:t>
            </a:r>
          </a:p>
        </p:txBody>
      </p:sp>
      <p:sp>
        <p:nvSpPr>
          <p:cNvPr id="7" name="Text Box 1"/>
          <p:cNvSpPr txBox="1">
            <a:spLocks noChangeArrowheads="1"/>
          </p:cNvSpPr>
          <p:nvPr/>
        </p:nvSpPr>
        <p:spPr bwMode="auto">
          <a:xfrm>
            <a:off x="260640" y="3560054"/>
            <a:ext cx="1501920" cy="587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82945" tIns="41473" rIns="82945" bIns="41473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charset="0"/>
                <a:ea typeface="ＭＳ Ｐゴシック" charset="0"/>
                <a:cs typeface="MS Gothic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charset="0"/>
                <a:ea typeface="ＭＳ Ｐゴシック" charset="0"/>
                <a:cs typeface="MS Gothic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charset="0"/>
                <a:ea typeface="ＭＳ Ｐゴシック" charset="0"/>
                <a:cs typeface="MS Gothic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charset="0"/>
                <a:ea typeface="ＭＳ Ｐゴシック" charset="0"/>
                <a:cs typeface="MS Gothic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charset="0"/>
                <a:ea typeface="ＭＳ Ｐゴシック" charset="0"/>
                <a:cs typeface="MS Gothic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charset="0"/>
                <a:ea typeface="ＭＳ Ｐゴシック" charset="0"/>
                <a:cs typeface="MS Gothic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charset="0"/>
                <a:ea typeface="ＭＳ Ｐゴシック" charset="0"/>
                <a:cs typeface="MS Gothic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charset="0"/>
                <a:ea typeface="ＭＳ Ｐゴシック" charset="0"/>
                <a:cs typeface="MS Gothic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charset="0"/>
                <a:ea typeface="ＭＳ Ｐゴシック" charset="0"/>
                <a:cs typeface="MS Gothic" charset="0"/>
              </a:defRPr>
            </a:lvl9pPr>
          </a:lstStyle>
          <a:p>
            <a:pPr>
              <a:lnSpc>
                <a:spcPts val="3483"/>
              </a:lnSpc>
              <a:defRPr/>
            </a:pPr>
            <a:r>
              <a:rPr lang="en-US" sz="2200" dirty="0">
                <a:solidFill>
                  <a:srgbClr val="800000"/>
                </a:solidFill>
                <a:latin typeface="Verdana" charset="0"/>
              </a:rPr>
              <a:t>HERE:</a:t>
            </a:r>
          </a:p>
        </p:txBody>
      </p:sp>
      <p:pic>
        <p:nvPicPr>
          <p:cNvPr id="8" name="Picture 6" descr="CS_IO2_leg1_cross section_low res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50401" y="1664815"/>
            <a:ext cx="1573920" cy="1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1"/>
          <p:cNvSpPr txBox="1">
            <a:spLocks noChangeArrowheads="1"/>
          </p:cNvSpPr>
          <p:nvPr/>
        </p:nvSpPr>
        <p:spPr bwMode="auto">
          <a:xfrm>
            <a:off x="7315200" y="946180"/>
            <a:ext cx="1634563" cy="653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82945" tIns="41473" rIns="82945" bIns="41473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charset="0"/>
                <a:ea typeface="ＭＳ Ｐゴシック" charset="0"/>
                <a:cs typeface="MS Gothic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charset="0"/>
                <a:ea typeface="ＭＳ Ｐゴシック" charset="0"/>
                <a:cs typeface="MS Gothic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charset="0"/>
                <a:ea typeface="ＭＳ Ｐゴシック" charset="0"/>
                <a:cs typeface="MS Gothic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charset="0"/>
                <a:ea typeface="ＭＳ Ｐゴシック" charset="0"/>
                <a:cs typeface="MS Gothic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charset="0"/>
                <a:ea typeface="ＭＳ Ｐゴシック" charset="0"/>
                <a:cs typeface="MS Gothic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charset="0"/>
                <a:ea typeface="ＭＳ Ｐゴシック" charset="0"/>
                <a:cs typeface="MS Gothic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charset="0"/>
                <a:ea typeface="ＭＳ Ｐゴシック" charset="0"/>
                <a:cs typeface="MS Gothic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charset="0"/>
                <a:ea typeface="ＭＳ Ｐゴシック" charset="0"/>
                <a:cs typeface="MS Gothic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charset="0"/>
                <a:ea typeface="ＭＳ Ｐゴシック" charset="0"/>
                <a:cs typeface="MS Gothic" charset="0"/>
              </a:defRPr>
            </a:lvl9pPr>
          </a:lstStyle>
          <a:p>
            <a:pPr>
              <a:lnSpc>
                <a:spcPts val="3483"/>
              </a:lnSpc>
              <a:defRPr/>
            </a:pPr>
            <a:r>
              <a:rPr lang="en-US" sz="2200" dirty="0">
                <a:solidFill>
                  <a:srgbClr val="800000"/>
                </a:solidFill>
                <a:latin typeface="Verdana" charset="0"/>
              </a:rPr>
              <a:t>ITER CS</a:t>
            </a:r>
          </a:p>
        </p:txBody>
      </p:sp>
      <p:sp>
        <p:nvSpPr>
          <p:cNvPr id="10" name="Rettangolo 1"/>
          <p:cNvSpPr>
            <a:spLocks noChangeArrowheads="1"/>
          </p:cNvSpPr>
          <p:nvPr/>
        </p:nvSpPr>
        <p:spPr bwMode="auto">
          <a:xfrm>
            <a:off x="131039" y="1107998"/>
            <a:ext cx="5077609" cy="360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945" tIns="41473" rIns="82945" bIns="41473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Verdana" charset="0"/>
                <a:cs typeface="Verdana" charset="0"/>
              </a:rPr>
              <a:t>Very Short Twist Pitch cable</a:t>
            </a:r>
          </a:p>
        </p:txBody>
      </p:sp>
      <p:pic>
        <p:nvPicPr>
          <p:cNvPr id="11" name="Picture 1" descr="Devred_SUST 14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3840" y="1442632"/>
            <a:ext cx="4115520" cy="2462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" descr="DEMO ENEA_WR1_EDIPO_Tcs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74240" y="3886969"/>
            <a:ext cx="3722400" cy="2445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Oval 2"/>
          <p:cNvSpPr>
            <a:spLocks noChangeArrowheads="1"/>
          </p:cNvSpPr>
          <p:nvPr/>
        </p:nvSpPr>
        <p:spPr bwMode="auto">
          <a:xfrm rot="21058150">
            <a:off x="3284641" y="1654734"/>
            <a:ext cx="2403360" cy="426285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14" name="Text Box 1"/>
          <p:cNvSpPr txBox="1">
            <a:spLocks noChangeArrowheads="1"/>
          </p:cNvSpPr>
          <p:nvPr/>
        </p:nvSpPr>
        <p:spPr bwMode="auto">
          <a:xfrm>
            <a:off x="6727681" y="3951775"/>
            <a:ext cx="2285280" cy="653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82945" tIns="41473" rIns="82945" bIns="41473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charset="0"/>
                <a:ea typeface="ＭＳ Ｐゴシック" charset="0"/>
                <a:cs typeface="MS Gothic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charset="0"/>
                <a:ea typeface="ＭＳ Ｐゴシック" charset="0"/>
                <a:cs typeface="MS Gothic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charset="0"/>
                <a:ea typeface="ＭＳ Ｐゴシック" charset="0"/>
                <a:cs typeface="MS Gothic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charset="0"/>
                <a:ea typeface="ＭＳ Ｐゴシック" charset="0"/>
                <a:cs typeface="MS Gothic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charset="0"/>
                <a:ea typeface="ＭＳ Ｐゴシック" charset="0"/>
                <a:cs typeface="MS Gothic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charset="0"/>
                <a:ea typeface="ＭＳ Ｐゴシック" charset="0"/>
                <a:cs typeface="MS Gothic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charset="0"/>
                <a:ea typeface="ＭＳ Ｐゴシック" charset="0"/>
                <a:cs typeface="MS Gothic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charset="0"/>
                <a:ea typeface="ＭＳ Ｐゴシック" charset="0"/>
                <a:cs typeface="MS Gothic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charset="0"/>
                <a:ea typeface="ＭＳ Ｐゴシック" charset="0"/>
                <a:cs typeface="MS Gothic" charset="0"/>
              </a:defRPr>
            </a:lvl9pPr>
          </a:lstStyle>
          <a:p>
            <a:pPr>
              <a:lnSpc>
                <a:spcPts val="3483"/>
              </a:lnSpc>
              <a:defRPr/>
            </a:pPr>
            <a:r>
              <a:rPr lang="en-US" sz="2200" dirty="0">
                <a:solidFill>
                  <a:srgbClr val="800000"/>
                </a:solidFill>
                <a:latin typeface="Verdana" charset="0"/>
              </a:rPr>
              <a:t>WR1 DEMO TF</a:t>
            </a:r>
          </a:p>
        </p:txBody>
      </p:sp>
      <p:pic>
        <p:nvPicPr>
          <p:cNvPr id="15" name="Picture 6" descr="ENEA DEMO TF WR1 CICC_red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22560" y="4735218"/>
            <a:ext cx="2521440" cy="1241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5" descr="CSIO2_Leg2_IV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1041" y="1532428"/>
            <a:ext cx="2743200" cy="2056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 Box 1"/>
          <p:cNvSpPr txBox="1">
            <a:spLocks noChangeArrowheads="1"/>
          </p:cNvSpPr>
          <p:nvPr/>
        </p:nvSpPr>
        <p:spPr bwMode="auto">
          <a:xfrm>
            <a:off x="4963681" y="946180"/>
            <a:ext cx="2286720" cy="4579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82945" tIns="41473" rIns="82945" bIns="41473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charset="0"/>
                <a:ea typeface="ＭＳ Ｐゴシック" charset="0"/>
                <a:cs typeface="MS Gothic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charset="0"/>
                <a:ea typeface="ＭＳ Ｐゴシック" charset="0"/>
                <a:cs typeface="MS Gothic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charset="0"/>
                <a:ea typeface="ＭＳ Ｐゴシック" charset="0"/>
                <a:cs typeface="MS Gothic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charset="0"/>
                <a:ea typeface="ＭＳ Ｐゴシック" charset="0"/>
                <a:cs typeface="MS Gothic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charset="0"/>
                <a:ea typeface="ＭＳ Ｐゴシック" charset="0"/>
                <a:cs typeface="MS Gothic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charset="0"/>
                <a:ea typeface="ＭＳ Ｐゴシック" charset="0"/>
                <a:cs typeface="MS Gothic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charset="0"/>
                <a:ea typeface="ＭＳ Ｐゴシック" charset="0"/>
                <a:cs typeface="MS Gothic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charset="0"/>
                <a:ea typeface="ＭＳ Ｐゴシック" charset="0"/>
                <a:cs typeface="MS Gothic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charset="0"/>
                <a:ea typeface="ＭＳ Ｐゴシック" charset="0"/>
                <a:cs typeface="MS Gothic" charset="0"/>
              </a:defRPr>
            </a:lvl9pPr>
          </a:lstStyle>
          <a:p>
            <a:pPr>
              <a:lnSpc>
                <a:spcPts val="3483"/>
              </a:lnSpc>
              <a:defRPr/>
            </a:pPr>
            <a:r>
              <a:rPr lang="en-US" sz="1500" dirty="0" err="1">
                <a:solidFill>
                  <a:srgbClr val="000090"/>
                </a:solidFill>
                <a:latin typeface="Verdana" charset="0"/>
              </a:rPr>
              <a:t>Devred_SUST</a:t>
            </a:r>
            <a:r>
              <a:rPr lang="en-US" sz="1500" dirty="0">
                <a:solidFill>
                  <a:srgbClr val="000090"/>
                </a:solidFill>
                <a:latin typeface="Verdana" charset="0"/>
              </a:rPr>
              <a:t> 2014</a:t>
            </a:r>
          </a:p>
        </p:txBody>
      </p:sp>
    </p:spTree>
    <p:extLst>
      <p:ext uri="{BB962C8B-B14F-4D97-AF65-F5344CB8AC3E}">
        <p14:creationId xmlns:p14="http://schemas.microsoft.com/office/powerpoint/2010/main" val="1612669161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3414" y="288414"/>
            <a:ext cx="8229600" cy="430887"/>
          </a:xfrm>
        </p:spPr>
        <p:txBody>
          <a:bodyPr/>
          <a:lstStyle/>
          <a:p>
            <a:r>
              <a:rPr lang="it-IT" sz="2800" dirty="0" err="1"/>
              <a:t>Outline</a:t>
            </a:r>
            <a:endParaRPr lang="it-IT" sz="2800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4"/>
          </p:nvPr>
        </p:nvSpPr>
        <p:spPr>
          <a:xfrm>
            <a:off x="6553200" y="6222140"/>
            <a:ext cx="2133600" cy="365125"/>
          </a:xfrm>
        </p:spPr>
        <p:txBody>
          <a:bodyPr/>
          <a:lstStyle/>
          <a:p>
            <a:fld id="{02C7C199-0D0D-7840-A88D-785280B31CF7}" type="slidenum">
              <a:rPr lang="it-IT" smtClean="0"/>
              <a:t>76</a:t>
            </a:fld>
            <a:endParaRPr lang="it-IT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14"/>
          </p:nvPr>
        </p:nvSpPr>
        <p:spPr>
          <a:xfrm>
            <a:off x="647875" y="1227419"/>
            <a:ext cx="7870894" cy="4271169"/>
          </a:xfrm>
        </p:spPr>
        <p:txBody>
          <a:bodyPr/>
          <a:lstStyle/>
          <a:p>
            <a:pPr marL="342900" indent="-342900">
              <a:lnSpc>
                <a:spcPct val="150000"/>
              </a:lnSpc>
              <a:buFont typeface="Wingdings" charset="2"/>
              <a:buChar char="ü"/>
            </a:pPr>
            <a:r>
              <a:rPr lang="it-IT" sz="2400" dirty="0" err="1">
                <a:solidFill>
                  <a:schemeClr val="bg1">
                    <a:lumMod val="65000"/>
                  </a:schemeClr>
                </a:solidFill>
              </a:rPr>
              <a:t>Magnetic</a:t>
            </a:r>
            <a:r>
              <a:rPr lang="it-IT" sz="24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it-IT" sz="2400" dirty="0" err="1">
                <a:solidFill>
                  <a:schemeClr val="bg1">
                    <a:lumMod val="65000"/>
                  </a:schemeClr>
                </a:solidFill>
              </a:rPr>
              <a:t>confinement</a:t>
            </a:r>
            <a:r>
              <a:rPr lang="it-IT" sz="2400" dirty="0">
                <a:solidFill>
                  <a:schemeClr val="bg1">
                    <a:lumMod val="65000"/>
                  </a:schemeClr>
                </a:solidFill>
              </a:rPr>
              <a:t> fusion: the </a:t>
            </a:r>
            <a:r>
              <a:rPr lang="it-IT" sz="2400" dirty="0" err="1">
                <a:solidFill>
                  <a:schemeClr val="bg1">
                    <a:lumMod val="65000"/>
                  </a:schemeClr>
                </a:solidFill>
              </a:rPr>
              <a:t>tokamak</a:t>
            </a:r>
            <a:r>
              <a:rPr lang="it-IT" sz="24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it-IT" sz="2400" dirty="0" err="1">
                <a:solidFill>
                  <a:schemeClr val="bg1">
                    <a:lumMod val="65000"/>
                  </a:schemeClr>
                </a:solidFill>
              </a:rPr>
              <a:t>concept</a:t>
            </a:r>
            <a:endParaRPr lang="it-IT" sz="2400" dirty="0">
              <a:solidFill>
                <a:schemeClr val="bg1">
                  <a:lumMod val="65000"/>
                </a:schemeClr>
              </a:solidFill>
            </a:endParaRPr>
          </a:p>
          <a:p>
            <a:pPr marL="342900" indent="-342900">
              <a:lnSpc>
                <a:spcPct val="150000"/>
              </a:lnSpc>
              <a:buFont typeface="Wingdings" charset="2"/>
              <a:buChar char="ü"/>
            </a:pPr>
            <a:r>
              <a:rPr lang="it-IT" sz="2400" dirty="0" err="1">
                <a:solidFill>
                  <a:schemeClr val="bg1">
                    <a:lumMod val="65000"/>
                  </a:schemeClr>
                </a:solidFill>
              </a:rPr>
              <a:t>Magnet</a:t>
            </a:r>
            <a:r>
              <a:rPr lang="it-IT" sz="24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it-IT" sz="2400" dirty="0" err="1">
                <a:solidFill>
                  <a:schemeClr val="bg1">
                    <a:lumMod val="65000"/>
                  </a:schemeClr>
                </a:solidFill>
              </a:rPr>
              <a:t>system</a:t>
            </a:r>
            <a:r>
              <a:rPr lang="it-IT" sz="2400" dirty="0">
                <a:solidFill>
                  <a:schemeClr val="bg1">
                    <a:lumMod val="65000"/>
                  </a:schemeClr>
                </a:solidFill>
              </a:rPr>
              <a:t> of a </a:t>
            </a:r>
            <a:r>
              <a:rPr lang="it-IT" sz="2400" dirty="0" err="1">
                <a:solidFill>
                  <a:schemeClr val="bg1">
                    <a:lumMod val="65000"/>
                  </a:schemeClr>
                </a:solidFill>
              </a:rPr>
              <a:t>tokamak</a:t>
            </a:r>
            <a:r>
              <a:rPr lang="it-IT" sz="24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it-IT" sz="2400" dirty="0" err="1">
                <a:solidFill>
                  <a:schemeClr val="bg1">
                    <a:lumMod val="65000"/>
                  </a:schemeClr>
                </a:solidFill>
              </a:rPr>
              <a:t>reactor</a:t>
            </a:r>
            <a:endParaRPr lang="it-IT" sz="2400" dirty="0">
              <a:solidFill>
                <a:schemeClr val="bg1">
                  <a:lumMod val="65000"/>
                </a:schemeClr>
              </a:solidFill>
            </a:endParaRPr>
          </a:p>
          <a:p>
            <a:pPr marL="342900" indent="-342900">
              <a:lnSpc>
                <a:spcPct val="150000"/>
              </a:lnSpc>
              <a:buFont typeface="Wingdings" charset="2"/>
              <a:buChar char="ü"/>
            </a:pPr>
            <a:r>
              <a:rPr lang="it-IT" sz="2400" dirty="0">
                <a:solidFill>
                  <a:schemeClr val="bg1">
                    <a:lumMod val="65000"/>
                  </a:schemeClr>
                </a:solidFill>
              </a:rPr>
              <a:t>Cable-in-</a:t>
            </a:r>
            <a:r>
              <a:rPr lang="it-IT" sz="2400" dirty="0" err="1">
                <a:solidFill>
                  <a:schemeClr val="bg1">
                    <a:lumMod val="65000"/>
                  </a:schemeClr>
                </a:solidFill>
              </a:rPr>
              <a:t>Conduit</a:t>
            </a:r>
            <a:r>
              <a:rPr lang="it-IT" sz="24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it-IT" sz="2400" dirty="0" err="1">
                <a:solidFill>
                  <a:schemeClr val="bg1">
                    <a:lumMod val="65000"/>
                  </a:schemeClr>
                </a:solidFill>
              </a:rPr>
              <a:t>conductors</a:t>
            </a:r>
            <a:r>
              <a:rPr lang="it-IT" sz="2400" dirty="0">
                <a:solidFill>
                  <a:schemeClr val="bg1">
                    <a:lumMod val="65000"/>
                  </a:schemeClr>
                </a:solidFill>
              </a:rPr>
              <a:t> (</a:t>
            </a:r>
            <a:r>
              <a:rPr lang="it-IT" sz="2400" dirty="0" err="1">
                <a:solidFill>
                  <a:schemeClr val="bg1">
                    <a:lumMod val="65000"/>
                  </a:schemeClr>
                </a:solidFill>
              </a:rPr>
              <a:t>CICCs</a:t>
            </a:r>
            <a:r>
              <a:rPr lang="it-IT" sz="2400" dirty="0">
                <a:solidFill>
                  <a:schemeClr val="bg1">
                    <a:lumMod val="65000"/>
                  </a:schemeClr>
                </a:solidFill>
              </a:rPr>
              <a:t>)</a:t>
            </a:r>
          </a:p>
          <a:p>
            <a:pPr marL="342900" indent="-342900">
              <a:lnSpc>
                <a:spcPct val="150000"/>
              </a:lnSpc>
              <a:buFont typeface="Wingdings" charset="2"/>
              <a:buChar char="ü"/>
            </a:pPr>
            <a:r>
              <a:rPr lang="it-IT" sz="2400" dirty="0">
                <a:solidFill>
                  <a:schemeClr val="bg1">
                    <a:lumMod val="65000"/>
                  </a:schemeClr>
                </a:solidFill>
              </a:rPr>
              <a:t>ITER </a:t>
            </a:r>
            <a:r>
              <a:rPr lang="it-IT" sz="2400" dirty="0" err="1">
                <a:solidFill>
                  <a:schemeClr val="bg1">
                    <a:lumMod val="65000"/>
                  </a:schemeClr>
                </a:solidFill>
              </a:rPr>
              <a:t>CICCs</a:t>
            </a:r>
            <a:r>
              <a:rPr lang="it-IT" sz="2400" dirty="0">
                <a:solidFill>
                  <a:schemeClr val="bg1">
                    <a:lumMod val="65000"/>
                  </a:schemeClr>
                </a:solidFill>
              </a:rPr>
              <a:t> and </a:t>
            </a:r>
            <a:r>
              <a:rPr lang="it-IT" sz="2400" dirty="0" err="1">
                <a:solidFill>
                  <a:schemeClr val="bg1">
                    <a:lumMod val="65000"/>
                  </a:schemeClr>
                </a:solidFill>
              </a:rPr>
              <a:t>optimization</a:t>
            </a:r>
            <a:r>
              <a:rPr lang="it-IT" sz="24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it-IT" sz="2400" dirty="0" err="1">
                <a:solidFill>
                  <a:schemeClr val="bg1">
                    <a:lumMod val="65000"/>
                  </a:schemeClr>
                </a:solidFill>
              </a:rPr>
              <a:t>margins</a:t>
            </a:r>
            <a:endParaRPr lang="it-IT" sz="2400" dirty="0">
              <a:solidFill>
                <a:schemeClr val="bg1">
                  <a:lumMod val="65000"/>
                </a:schemeClr>
              </a:solidFill>
            </a:endParaRPr>
          </a:p>
          <a:p>
            <a:pPr marL="342900" indent="-342900">
              <a:lnSpc>
                <a:spcPct val="150000"/>
              </a:lnSpc>
              <a:buFont typeface="Wingdings" charset="2"/>
              <a:buChar char="ü"/>
            </a:pPr>
            <a:r>
              <a:rPr lang="it-IT" sz="2400" dirty="0"/>
              <a:t>Key </a:t>
            </a:r>
            <a:r>
              <a:rPr lang="it-IT" sz="2400" dirty="0" err="1"/>
              <a:t>components</a:t>
            </a:r>
            <a:r>
              <a:rPr lang="it-IT" sz="2400" dirty="0"/>
              <a:t> of fusion coils: the </a:t>
            </a:r>
            <a:r>
              <a:rPr lang="it-IT" sz="2400" dirty="0" err="1"/>
              <a:t>example</a:t>
            </a:r>
            <a:r>
              <a:rPr lang="it-IT" sz="2400" dirty="0"/>
              <a:t> of the </a:t>
            </a:r>
            <a:r>
              <a:rPr lang="it-IT" sz="2400" dirty="0" err="1"/>
              <a:t>Italian</a:t>
            </a:r>
            <a:r>
              <a:rPr lang="it-IT" sz="2400" dirty="0"/>
              <a:t> DTT Project.</a:t>
            </a:r>
          </a:p>
          <a:p>
            <a:pPr marL="342900" indent="-342900">
              <a:lnSpc>
                <a:spcPct val="150000"/>
              </a:lnSpc>
              <a:buFont typeface="Wingdings" charset="2"/>
              <a:buChar char="ü"/>
            </a:pPr>
            <a:r>
              <a:rPr lang="it-IT" sz="2400" dirty="0" err="1">
                <a:solidFill>
                  <a:schemeClr val="bg1">
                    <a:lumMod val="65000"/>
                  </a:schemeClr>
                </a:solidFill>
              </a:rPr>
              <a:t>Summary</a:t>
            </a:r>
            <a:r>
              <a:rPr lang="it-IT" sz="2400" dirty="0">
                <a:solidFill>
                  <a:schemeClr val="bg1">
                    <a:lumMod val="65000"/>
                  </a:schemeClr>
                </a:solidFill>
              </a:rPr>
              <a:t> and </a:t>
            </a:r>
            <a:r>
              <a:rPr lang="it-IT" sz="2400" dirty="0" err="1">
                <a:solidFill>
                  <a:schemeClr val="bg1">
                    <a:lumMod val="65000"/>
                  </a:schemeClr>
                </a:solidFill>
              </a:rPr>
              <a:t>concluding</a:t>
            </a:r>
            <a:r>
              <a:rPr lang="it-IT" sz="24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it-IT" sz="2400" dirty="0" err="1">
                <a:solidFill>
                  <a:schemeClr val="bg1">
                    <a:lumMod val="65000"/>
                  </a:schemeClr>
                </a:solidFill>
              </a:rPr>
              <a:t>remarks</a:t>
            </a:r>
            <a:endParaRPr lang="it-IT" sz="2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461653" y="6237140"/>
            <a:ext cx="6481619" cy="365125"/>
          </a:xfrm>
        </p:spPr>
        <p:txBody>
          <a:bodyPr/>
          <a:lstStyle/>
          <a:p>
            <a:r>
              <a:rPr lang="en-US" dirty="0"/>
              <a:t>L. Muzzi </a:t>
            </a:r>
            <a:r>
              <a:rPr lang="mr-IN" dirty="0"/>
              <a:t>–</a:t>
            </a:r>
            <a:r>
              <a:rPr lang="en-US" dirty="0"/>
              <a:t> </a:t>
            </a:r>
            <a:r>
              <a:rPr lang="en-US" dirty="0" err="1"/>
              <a:t>EASISchool</a:t>
            </a:r>
            <a:r>
              <a:rPr lang="en-US" dirty="0"/>
              <a:t> 3 - 6 October 2020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707768492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00871" y="302482"/>
            <a:ext cx="8229600" cy="430887"/>
          </a:xfrm>
        </p:spPr>
        <p:txBody>
          <a:bodyPr/>
          <a:lstStyle/>
          <a:p>
            <a:pPr eaLnBrk="0" hangingPunct="0"/>
            <a:r>
              <a:rPr lang="en-US" sz="2800" dirty="0" err="1">
                <a:solidFill>
                  <a:schemeClr val="bg1"/>
                </a:solidFill>
              </a:rPr>
              <a:t>Divertor</a:t>
            </a:r>
            <a:r>
              <a:rPr lang="en-US" sz="2800" dirty="0">
                <a:solidFill>
                  <a:schemeClr val="bg1"/>
                </a:solidFill>
              </a:rPr>
              <a:t> Tokamak Test (DTT) facility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6553200" y="6222140"/>
            <a:ext cx="2133600" cy="365125"/>
          </a:xfrm>
        </p:spPr>
        <p:txBody>
          <a:bodyPr/>
          <a:lstStyle/>
          <a:p>
            <a:fld id="{02C7C199-0D0D-7840-A88D-785280B31CF7}" type="slidenum">
              <a:rPr lang="it-IT" smtClean="0"/>
              <a:t>77</a:t>
            </a:fld>
            <a:endParaRPr lang="it-IT" dirty="0"/>
          </a:p>
        </p:txBody>
      </p:sp>
      <p:sp>
        <p:nvSpPr>
          <p:cNvPr id="11" name="TextBox 10"/>
          <p:cNvSpPr txBox="1"/>
          <p:nvPr/>
        </p:nvSpPr>
        <p:spPr>
          <a:xfrm>
            <a:off x="420793" y="4593305"/>
            <a:ext cx="6753195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+mj-lt"/>
              <a:buAutoNum type="arabicPeriod"/>
            </a:pPr>
            <a:r>
              <a:rPr lang="en-GB" sz="2400" b="1" dirty="0" err="1">
                <a:solidFill>
                  <a:srgbClr val="0000FF"/>
                </a:solidFill>
              </a:rPr>
              <a:t>Divertor</a:t>
            </a:r>
            <a:r>
              <a:rPr lang="en-GB" sz="2400" b="1" dirty="0">
                <a:solidFill>
                  <a:srgbClr val="0000FF"/>
                </a:solidFill>
              </a:rPr>
              <a:t> concept;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n-GB" sz="2400" b="1" dirty="0">
                <a:solidFill>
                  <a:srgbClr val="0000FF"/>
                </a:solidFill>
              </a:rPr>
              <a:t>Magnetic configurations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n-GB" sz="2400" b="1" dirty="0">
                <a:solidFill>
                  <a:srgbClr val="0000FF"/>
                </a:solidFill>
              </a:rPr>
              <a:t>Liquid metal </a:t>
            </a:r>
            <a:r>
              <a:rPr lang="en-GB" sz="2400" dirty="0">
                <a:solidFill>
                  <a:srgbClr val="0000FF"/>
                </a:solidFill>
              </a:rPr>
              <a:t>plasma facing components</a:t>
            </a:r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12" name="CasellaDiTesto 6"/>
          <p:cNvSpPr txBox="1"/>
          <p:nvPr/>
        </p:nvSpPr>
        <p:spPr>
          <a:xfrm>
            <a:off x="4411185" y="1151288"/>
            <a:ext cx="45254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/>
              <a:t>Construction starting in Frascati:</a:t>
            </a:r>
          </a:p>
          <a:p>
            <a:pPr algn="ctr"/>
            <a:r>
              <a:rPr lang="en-GB" sz="2000" i="1" dirty="0">
                <a:solidFill>
                  <a:srgbClr val="C00000"/>
                </a:solidFill>
              </a:rPr>
              <a:t>(strand contract already assigned)</a:t>
            </a:r>
          </a:p>
        </p:txBody>
      </p:sp>
      <p:sp>
        <p:nvSpPr>
          <p:cNvPr id="13" name="CasellaDiTesto 6"/>
          <p:cNvSpPr txBox="1"/>
          <p:nvPr/>
        </p:nvSpPr>
        <p:spPr>
          <a:xfrm>
            <a:off x="179511" y="1554584"/>
            <a:ext cx="4107645" cy="267765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000" b="1" dirty="0"/>
              <a:t>General objective</a:t>
            </a:r>
            <a:r>
              <a:rPr lang="en-GB" sz="2000" dirty="0"/>
              <a:t>: create a research infrastructure addressed to the solution of the </a:t>
            </a:r>
            <a:r>
              <a:rPr lang="en-GB" sz="2000" b="1" dirty="0"/>
              <a:t>power exhaust issues </a:t>
            </a:r>
            <a:r>
              <a:rPr lang="en-GB" sz="2000" dirty="0"/>
              <a:t>in view of </a:t>
            </a:r>
            <a:r>
              <a:rPr lang="en-GB" sz="2000" b="1" dirty="0"/>
              <a:t>DEMO.</a:t>
            </a:r>
            <a:endParaRPr lang="en-GB" sz="2000" dirty="0"/>
          </a:p>
          <a:p>
            <a:pPr algn="ctr"/>
            <a:endParaRPr lang="en-GB" sz="800" dirty="0"/>
          </a:p>
          <a:p>
            <a:pPr algn="ctr"/>
            <a:r>
              <a:rPr lang="en-GB" sz="2000" dirty="0"/>
              <a:t>Test Divertor </a:t>
            </a:r>
            <a:r>
              <a:rPr lang="en-GB" sz="2000" b="1" dirty="0"/>
              <a:t>alternative solutions &amp; improve experimental knowledge in the PEX scientific area</a:t>
            </a:r>
            <a:endParaRPr lang="en-GB" sz="2000" dirty="0"/>
          </a:p>
        </p:txBody>
      </p:sp>
      <p:pic>
        <p:nvPicPr>
          <p:cNvPr id="9" name="Picture 7">
            <a:extLst>
              <a:ext uri="{FF2B5EF4-FFF2-40B4-BE49-F238E27FC236}">
                <a16:creationId xmlns:a16="http://schemas.microsoft.com/office/drawing/2014/main" id="{C1F47068-3184-CB43-B480-FE7C4D3258B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516" y="1740952"/>
            <a:ext cx="4687055" cy="3839977"/>
          </a:xfrm>
          <a:prstGeom prst="rect">
            <a:avLst/>
          </a:prstGeom>
        </p:spPr>
      </p:pic>
      <p:pic>
        <p:nvPicPr>
          <p:cNvPr id="10" name="Immagine 9" descr="Immagine che contiene giocattolo&#10;&#10;Descrizione generata automaticamente">
            <a:extLst>
              <a:ext uri="{FF2B5EF4-FFF2-40B4-BE49-F238E27FC236}">
                <a16:creationId xmlns:a16="http://schemas.microsoft.com/office/drawing/2014/main" id="{1558B422-B537-2644-AF1D-D6A949F3990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7043" t="6773" r="13524" b="51721"/>
          <a:stretch/>
        </p:blipFill>
        <p:spPr>
          <a:xfrm>
            <a:off x="7932193" y="3895"/>
            <a:ext cx="1211807" cy="1205925"/>
          </a:xfrm>
          <a:prstGeom prst="rect">
            <a:avLst/>
          </a:prstGeom>
        </p:spPr>
      </p:pic>
      <p:sp>
        <p:nvSpPr>
          <p:cNvPr id="15" name="CasellaDiTesto 6">
            <a:extLst>
              <a:ext uri="{FF2B5EF4-FFF2-40B4-BE49-F238E27FC236}">
                <a16:creationId xmlns:a16="http://schemas.microsoft.com/office/drawing/2014/main" id="{7C23E658-DF82-664E-99D1-C7D44E5BD9EF}"/>
              </a:ext>
            </a:extLst>
          </p:cNvPr>
          <p:cNvSpPr txBox="1"/>
          <p:nvPr/>
        </p:nvSpPr>
        <p:spPr>
          <a:xfrm>
            <a:off x="1573966" y="5991519"/>
            <a:ext cx="7422635" cy="584775"/>
          </a:xfrm>
          <a:prstGeom prst="rect">
            <a:avLst/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rgbClr val="0000FF"/>
                </a:solidFill>
              </a:rPr>
              <a:t>R Martone </a:t>
            </a:r>
            <a:r>
              <a:rPr lang="en-GB" sz="1600" i="1" dirty="0">
                <a:solidFill>
                  <a:srgbClr val="0000FF"/>
                </a:solidFill>
              </a:rPr>
              <a:t>et al.</a:t>
            </a:r>
            <a:r>
              <a:rPr lang="en-GB" sz="1600" dirty="0">
                <a:solidFill>
                  <a:srgbClr val="0000FF"/>
                </a:solidFill>
              </a:rPr>
              <a:t>, eds. DTT </a:t>
            </a:r>
            <a:r>
              <a:rPr lang="en-GB" sz="1600" dirty="0" err="1">
                <a:solidFill>
                  <a:srgbClr val="0000FF"/>
                </a:solidFill>
              </a:rPr>
              <a:t>Divertor</a:t>
            </a:r>
            <a:r>
              <a:rPr lang="en-GB" sz="1600" dirty="0">
                <a:solidFill>
                  <a:srgbClr val="0000FF"/>
                </a:solidFill>
              </a:rPr>
              <a:t> Tokamak Test facility Interim Design Report</a:t>
            </a:r>
          </a:p>
          <a:p>
            <a:pPr algn="r"/>
            <a:r>
              <a:rPr lang="en-GB" sz="1600" dirty="0">
                <a:solidFill>
                  <a:srgbClr val="0000FF"/>
                </a:solidFill>
              </a:rPr>
              <a:t>ENEA (ISBN 978-88-8286-378-4), April 2019</a:t>
            </a:r>
          </a:p>
        </p:txBody>
      </p:sp>
    </p:spTree>
    <p:extLst>
      <p:ext uri="{BB962C8B-B14F-4D97-AF65-F5344CB8AC3E}">
        <p14:creationId xmlns:p14="http://schemas.microsoft.com/office/powerpoint/2010/main" val="553881427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magine 10" descr="Immagine che contiene giocattolo&#10;&#10;Descrizione generata automaticamente">
            <a:extLst>
              <a:ext uri="{FF2B5EF4-FFF2-40B4-BE49-F238E27FC236}">
                <a16:creationId xmlns:a16="http://schemas.microsoft.com/office/drawing/2014/main" id="{C02F5810-DFB5-9C4D-8F6D-52743BA825D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7043" t="6773" r="13524" b="51721"/>
          <a:stretch/>
        </p:blipFill>
        <p:spPr>
          <a:xfrm>
            <a:off x="7932193" y="3895"/>
            <a:ext cx="1211807" cy="1205925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3414" y="288414"/>
            <a:ext cx="8229600" cy="430887"/>
          </a:xfrm>
        </p:spPr>
        <p:txBody>
          <a:bodyPr/>
          <a:lstStyle/>
          <a:p>
            <a:pPr eaLnBrk="0" hangingPunct="0"/>
            <a:r>
              <a:rPr lang="en-US" sz="2800" dirty="0">
                <a:solidFill>
                  <a:schemeClr val="bg1"/>
                </a:solidFill>
              </a:rPr>
              <a:t>DTT Magnet System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 dirty="0"/>
              <a:t>L. Muzzi - </a:t>
            </a:r>
            <a:r>
              <a:rPr lang="it-IT" dirty="0" err="1"/>
              <a:t>EASISchool</a:t>
            </a:r>
            <a:r>
              <a:rPr lang="it-IT" dirty="0"/>
              <a:t> 3 - 6 </a:t>
            </a:r>
            <a:r>
              <a:rPr lang="it-IT" dirty="0" err="1"/>
              <a:t>October</a:t>
            </a:r>
            <a:r>
              <a:rPr lang="it-IT" dirty="0"/>
              <a:t> 2020</a:t>
            </a:r>
          </a:p>
        </p:txBody>
      </p:sp>
      <p:pic>
        <p:nvPicPr>
          <p:cNvPr id="46" name="Immagine 45">
            <a:extLst>
              <a:ext uri="{FF2B5EF4-FFF2-40B4-BE49-F238E27FC236}">
                <a16:creationId xmlns:a16="http://schemas.microsoft.com/office/drawing/2014/main" id="{0C019557-897A-9043-BCE3-F71B0A83537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28916" y="958635"/>
            <a:ext cx="4685628" cy="3959246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7" name="Rettangolo 15">
            <a:extLst>
              <a:ext uri="{FF2B5EF4-FFF2-40B4-BE49-F238E27FC236}">
                <a16:creationId xmlns:a16="http://schemas.microsoft.com/office/drawing/2014/main" id="{41D697C9-C956-F041-9593-5EDAA2DBC737}"/>
              </a:ext>
            </a:extLst>
          </p:cNvPr>
          <p:cNvSpPr/>
          <p:nvPr/>
        </p:nvSpPr>
        <p:spPr>
          <a:xfrm>
            <a:off x="346449" y="1156893"/>
            <a:ext cx="4399459" cy="1231106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txBody>
          <a:bodyPr wrap="square">
            <a:spAutoFit/>
          </a:bodyPr>
          <a:lstStyle/>
          <a:p>
            <a:pPr marL="0" lvl="1"/>
            <a:r>
              <a:rPr lang="it-IT" sz="1800" b="1" dirty="0">
                <a:solidFill>
                  <a:srgbClr val="0070C0"/>
                </a:solidFill>
              </a:rPr>
              <a:t>18 TF coils</a:t>
            </a:r>
            <a:r>
              <a:rPr lang="it-IT" sz="1800" dirty="0"/>
              <a:t>:</a:t>
            </a:r>
          </a:p>
          <a:p>
            <a:pPr marL="0" lvl="1"/>
            <a:r>
              <a:rPr lang="it-IT" sz="1800" b="1" dirty="0">
                <a:solidFill>
                  <a:srgbClr val="800000"/>
                </a:solidFill>
              </a:rPr>
              <a:t>Nb</a:t>
            </a:r>
            <a:r>
              <a:rPr lang="it-IT" sz="1800" b="1" baseline="-25000" dirty="0">
                <a:solidFill>
                  <a:srgbClr val="800000"/>
                </a:solidFill>
              </a:rPr>
              <a:t>3</a:t>
            </a:r>
            <a:r>
              <a:rPr lang="it-IT" sz="1800" b="1" dirty="0">
                <a:solidFill>
                  <a:srgbClr val="800000"/>
                </a:solidFill>
              </a:rPr>
              <a:t>Sn</a:t>
            </a:r>
            <a:r>
              <a:rPr lang="it-IT" sz="1800" dirty="0"/>
              <a:t> CICC: </a:t>
            </a:r>
            <a:r>
              <a:rPr lang="it-IT" sz="1800" b="1" dirty="0"/>
              <a:t>42.5 </a:t>
            </a:r>
            <a:r>
              <a:rPr lang="it-IT" sz="1800" b="1" dirty="0" err="1"/>
              <a:t>kA</a:t>
            </a:r>
            <a:r>
              <a:rPr lang="it-IT" sz="1800" b="1" dirty="0"/>
              <a:t> </a:t>
            </a:r>
            <a:r>
              <a:rPr lang="mr-IN" sz="1800" b="1" dirty="0"/>
              <a:t>–</a:t>
            </a:r>
            <a:r>
              <a:rPr lang="it-IT" sz="1800" b="1" dirty="0"/>
              <a:t> 11.9 T</a:t>
            </a:r>
          </a:p>
          <a:p>
            <a:pPr marL="0" lvl="1"/>
            <a:r>
              <a:rPr lang="it-IT" sz="1800" dirty="0" err="1">
                <a:solidFill>
                  <a:schemeClr val="accent5">
                    <a:lumMod val="75000"/>
                  </a:schemeClr>
                </a:solidFill>
              </a:rPr>
              <a:t>providing</a:t>
            </a:r>
            <a:r>
              <a:rPr lang="it-IT" sz="18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it-IT" sz="1800" b="1" dirty="0">
                <a:solidFill>
                  <a:schemeClr val="accent5">
                    <a:lumMod val="75000"/>
                  </a:schemeClr>
                </a:solidFill>
              </a:rPr>
              <a:t>6.0 T</a:t>
            </a:r>
            <a:r>
              <a:rPr lang="it-IT" sz="1800" dirty="0">
                <a:solidFill>
                  <a:schemeClr val="accent5">
                    <a:lumMod val="75000"/>
                  </a:schemeClr>
                </a:solidFill>
              </a:rPr>
              <a:t> over plasma major </a:t>
            </a:r>
            <a:r>
              <a:rPr lang="it-IT" sz="1800" dirty="0" err="1">
                <a:solidFill>
                  <a:schemeClr val="accent5">
                    <a:lumMod val="75000"/>
                  </a:schemeClr>
                </a:solidFill>
              </a:rPr>
              <a:t>radius</a:t>
            </a:r>
            <a:r>
              <a:rPr lang="it-IT" sz="1800" dirty="0">
                <a:solidFill>
                  <a:schemeClr val="accent5">
                    <a:lumMod val="75000"/>
                  </a:schemeClr>
                </a:solidFill>
              </a:rPr>
              <a:t> (</a:t>
            </a:r>
            <a:r>
              <a:rPr lang="it-IT" sz="1800" b="1" dirty="0">
                <a:solidFill>
                  <a:schemeClr val="accent5">
                    <a:lumMod val="75000"/>
                  </a:schemeClr>
                </a:solidFill>
              </a:rPr>
              <a:t>2.19 m</a:t>
            </a:r>
            <a:r>
              <a:rPr lang="it-IT" sz="1800" dirty="0">
                <a:solidFill>
                  <a:schemeClr val="accent5">
                    <a:lumMod val="75000"/>
                  </a:schemeClr>
                </a:solidFill>
              </a:rPr>
              <a:t>)</a:t>
            </a:r>
          </a:p>
        </p:txBody>
      </p:sp>
      <p:sp>
        <p:nvSpPr>
          <p:cNvPr id="48" name="Rettangolo 4">
            <a:extLst>
              <a:ext uri="{FF2B5EF4-FFF2-40B4-BE49-F238E27FC236}">
                <a16:creationId xmlns:a16="http://schemas.microsoft.com/office/drawing/2014/main" id="{87EB5F0F-CE5D-D148-933B-76264164E3C8}"/>
              </a:ext>
            </a:extLst>
          </p:cNvPr>
          <p:cNvSpPr/>
          <p:nvPr/>
        </p:nvSpPr>
        <p:spPr>
          <a:xfrm>
            <a:off x="316992" y="2481190"/>
            <a:ext cx="4608510" cy="1200329"/>
          </a:xfrm>
          <a:prstGeom prst="rect">
            <a:avLst/>
          </a:prstGeom>
          <a:solidFill>
            <a:srgbClr val="FFFFFF">
              <a:alpha val="82000"/>
            </a:srgbClr>
          </a:solidFill>
          <a:ln>
            <a:noFill/>
          </a:ln>
        </p:spPr>
        <p:txBody>
          <a:bodyPr wrap="square">
            <a:spAutoFit/>
          </a:bodyPr>
          <a:lstStyle/>
          <a:p>
            <a:pPr marL="0" lvl="1"/>
            <a:r>
              <a:rPr lang="it-IT" sz="1800" b="1" dirty="0">
                <a:solidFill>
                  <a:srgbClr val="0070C0"/>
                </a:solidFill>
              </a:rPr>
              <a:t>6 CS modules </a:t>
            </a:r>
            <a:r>
              <a:rPr lang="it-IT" sz="1800" dirty="0">
                <a:solidFill>
                  <a:srgbClr val="0070C0"/>
                </a:solidFill>
              </a:rPr>
              <a:t>(indipendently fed)</a:t>
            </a:r>
            <a:endParaRPr lang="it-IT" sz="1800" b="1" dirty="0">
              <a:solidFill>
                <a:srgbClr val="0070C0"/>
              </a:solidFill>
            </a:endParaRPr>
          </a:p>
          <a:p>
            <a:pPr marL="0" lvl="1"/>
            <a:r>
              <a:rPr lang="it-IT" sz="1800" b="1" dirty="0">
                <a:solidFill>
                  <a:srgbClr val="800000"/>
                </a:solidFill>
              </a:rPr>
              <a:t>Nb</a:t>
            </a:r>
            <a:r>
              <a:rPr lang="it-IT" sz="1800" b="1" baseline="-25000" dirty="0">
                <a:solidFill>
                  <a:srgbClr val="800000"/>
                </a:solidFill>
              </a:rPr>
              <a:t>3</a:t>
            </a:r>
            <a:r>
              <a:rPr lang="it-IT" sz="1800" b="1" dirty="0">
                <a:solidFill>
                  <a:srgbClr val="800000"/>
                </a:solidFill>
              </a:rPr>
              <a:t>Sn</a:t>
            </a:r>
            <a:r>
              <a:rPr lang="it-IT" sz="1800" dirty="0"/>
              <a:t> CICC: </a:t>
            </a:r>
            <a:r>
              <a:rPr lang="it-IT" sz="1800" b="1" dirty="0"/>
              <a:t>31.3 </a:t>
            </a:r>
            <a:r>
              <a:rPr lang="it-IT" sz="1800" b="1" dirty="0" err="1"/>
              <a:t>kA</a:t>
            </a:r>
            <a:r>
              <a:rPr lang="it-IT" sz="1800" b="1" dirty="0"/>
              <a:t> </a:t>
            </a:r>
            <a:r>
              <a:rPr lang="mr-IN" sz="1800" b="1" dirty="0"/>
              <a:t>–</a:t>
            </a:r>
            <a:r>
              <a:rPr lang="it-IT" sz="1800" b="1" dirty="0"/>
              <a:t> 13.6 T</a:t>
            </a:r>
          </a:p>
          <a:p>
            <a:pPr marL="0" lvl="1"/>
            <a:r>
              <a:rPr lang="it-IT" sz="1800" dirty="0" err="1">
                <a:solidFill>
                  <a:schemeClr val="accent5">
                    <a:lumMod val="75000"/>
                  </a:schemeClr>
                </a:solidFill>
              </a:rPr>
              <a:t>providing</a:t>
            </a:r>
            <a:r>
              <a:rPr lang="it-IT" sz="18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it-IT" sz="1800" b="1" dirty="0">
                <a:solidFill>
                  <a:schemeClr val="accent5">
                    <a:lumMod val="75000"/>
                  </a:schemeClr>
                </a:solidFill>
              </a:rPr>
              <a:t>16.6 Weber</a:t>
            </a:r>
            <a:r>
              <a:rPr lang="it-IT" sz="1800" dirty="0">
                <a:solidFill>
                  <a:schemeClr val="accent5">
                    <a:lumMod val="75000"/>
                  </a:schemeClr>
                </a:solidFill>
              </a:rPr>
              <a:t> magnetic flux for plasma initiation at breakdown</a:t>
            </a:r>
          </a:p>
        </p:txBody>
      </p:sp>
      <p:sp>
        <p:nvSpPr>
          <p:cNvPr id="49" name="Rettangolo 5">
            <a:extLst>
              <a:ext uri="{FF2B5EF4-FFF2-40B4-BE49-F238E27FC236}">
                <a16:creationId xmlns:a16="http://schemas.microsoft.com/office/drawing/2014/main" id="{29CC3685-B160-0E42-802F-A3140896F176}"/>
              </a:ext>
            </a:extLst>
          </p:cNvPr>
          <p:cNvSpPr/>
          <p:nvPr/>
        </p:nvSpPr>
        <p:spPr>
          <a:xfrm>
            <a:off x="316992" y="3774794"/>
            <a:ext cx="4608510" cy="120032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>
            <a:spAutoFit/>
          </a:bodyPr>
          <a:lstStyle/>
          <a:p>
            <a:pPr marL="0" lvl="1"/>
            <a:r>
              <a:rPr lang="it-IT" sz="1800" b="1" dirty="0">
                <a:solidFill>
                  <a:srgbClr val="0070C0"/>
                </a:solidFill>
              </a:rPr>
              <a:t>6 PF coils</a:t>
            </a:r>
          </a:p>
          <a:p>
            <a:pPr marL="0" lvl="1"/>
            <a:r>
              <a:rPr lang="it-IT" sz="1800" b="1" dirty="0">
                <a:solidFill>
                  <a:srgbClr val="800000"/>
                </a:solidFill>
              </a:rPr>
              <a:t>Nb</a:t>
            </a:r>
            <a:r>
              <a:rPr lang="it-IT" sz="1800" b="1" baseline="-25000" dirty="0">
                <a:solidFill>
                  <a:srgbClr val="800000"/>
                </a:solidFill>
              </a:rPr>
              <a:t>3</a:t>
            </a:r>
            <a:r>
              <a:rPr lang="it-IT" sz="1800" b="1" dirty="0">
                <a:solidFill>
                  <a:srgbClr val="800000"/>
                </a:solidFill>
              </a:rPr>
              <a:t>Sn (PF1 &amp; PF6) </a:t>
            </a:r>
            <a:r>
              <a:rPr lang="it-IT" sz="1800" dirty="0"/>
              <a:t>CICC: </a:t>
            </a:r>
            <a:r>
              <a:rPr lang="it-IT" sz="1800" b="1" dirty="0"/>
              <a:t>28.3 </a:t>
            </a:r>
            <a:r>
              <a:rPr lang="it-IT" sz="1800" b="1" dirty="0" err="1"/>
              <a:t>kA</a:t>
            </a:r>
            <a:r>
              <a:rPr lang="it-IT" sz="1800" b="1" dirty="0"/>
              <a:t> </a:t>
            </a:r>
            <a:r>
              <a:rPr lang="mr-IN" sz="1800" b="1" dirty="0"/>
              <a:t>–</a:t>
            </a:r>
            <a:r>
              <a:rPr lang="it-IT" sz="1800" b="1" dirty="0"/>
              <a:t> 9.1 T</a:t>
            </a:r>
          </a:p>
          <a:p>
            <a:pPr marL="0" lvl="1"/>
            <a:r>
              <a:rPr lang="it-IT" sz="1800" b="1" dirty="0">
                <a:solidFill>
                  <a:srgbClr val="800000"/>
                </a:solidFill>
              </a:rPr>
              <a:t>NbTi   (PF2 to PF5) </a:t>
            </a:r>
            <a:r>
              <a:rPr lang="it-IT" sz="1800" dirty="0"/>
              <a:t>CICC: </a:t>
            </a:r>
            <a:r>
              <a:rPr lang="it-IT" sz="1800" b="1" dirty="0"/>
              <a:t>27.1 </a:t>
            </a:r>
            <a:r>
              <a:rPr lang="it-IT" sz="1800" b="1" dirty="0" err="1"/>
              <a:t>kA</a:t>
            </a:r>
            <a:r>
              <a:rPr lang="it-IT" sz="1800" b="1" dirty="0"/>
              <a:t> </a:t>
            </a:r>
            <a:r>
              <a:rPr lang="mr-IN" sz="1800" b="1" dirty="0"/>
              <a:t>–</a:t>
            </a:r>
            <a:r>
              <a:rPr lang="it-IT" sz="1800" b="1" dirty="0"/>
              <a:t> 4.2 T</a:t>
            </a:r>
          </a:p>
          <a:p>
            <a:pPr marL="0" lvl="1"/>
            <a:r>
              <a:rPr lang="it-IT" sz="1800" b="1" dirty="0" err="1">
                <a:solidFill>
                  <a:srgbClr val="800000"/>
                </a:solidFill>
              </a:rPr>
              <a:t>NbTi</a:t>
            </a:r>
            <a:r>
              <a:rPr lang="it-IT" sz="1800" b="1" dirty="0">
                <a:solidFill>
                  <a:srgbClr val="800000"/>
                </a:solidFill>
              </a:rPr>
              <a:t>   (PF3 to PF4) </a:t>
            </a:r>
            <a:r>
              <a:rPr lang="it-IT" sz="1800" dirty="0"/>
              <a:t>CICC: </a:t>
            </a:r>
            <a:r>
              <a:rPr lang="it-IT" sz="1800" b="1" dirty="0"/>
              <a:t>28.6 </a:t>
            </a:r>
            <a:r>
              <a:rPr lang="it-IT" sz="1800" b="1" dirty="0" err="1"/>
              <a:t>kA</a:t>
            </a:r>
            <a:r>
              <a:rPr lang="it-IT" sz="1800" b="1" dirty="0"/>
              <a:t> </a:t>
            </a:r>
            <a:r>
              <a:rPr lang="mr-IN" sz="1800" b="1" dirty="0"/>
              <a:t>–</a:t>
            </a:r>
            <a:r>
              <a:rPr lang="it-IT" sz="1800" b="1" dirty="0"/>
              <a:t> 5.3 T</a:t>
            </a:r>
          </a:p>
        </p:txBody>
      </p:sp>
      <p:sp>
        <p:nvSpPr>
          <p:cNvPr id="50" name="Rettangolo 5">
            <a:extLst>
              <a:ext uri="{FF2B5EF4-FFF2-40B4-BE49-F238E27FC236}">
                <a16:creationId xmlns:a16="http://schemas.microsoft.com/office/drawing/2014/main" id="{3AC21212-A128-C648-9208-DF0AB3A0A409}"/>
              </a:ext>
            </a:extLst>
          </p:cNvPr>
          <p:cNvSpPr/>
          <p:nvPr/>
        </p:nvSpPr>
        <p:spPr>
          <a:xfrm>
            <a:off x="3888278" y="5658475"/>
            <a:ext cx="4994618" cy="64633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00FF"/>
            </a:solidFill>
          </a:ln>
        </p:spPr>
        <p:txBody>
          <a:bodyPr wrap="square">
            <a:spAutoFit/>
          </a:bodyPr>
          <a:lstStyle/>
          <a:p>
            <a:pPr marL="0" lvl="1"/>
            <a:r>
              <a:rPr lang="it-IT" sz="1800" b="1" dirty="0">
                <a:solidFill>
                  <a:srgbClr val="0070C0"/>
                </a:solidFill>
              </a:rPr>
              <a:t>+ 6 in-vessel Cu </a:t>
            </a:r>
            <a:r>
              <a:rPr lang="it-IT" sz="1800" b="1" dirty="0" err="1">
                <a:solidFill>
                  <a:srgbClr val="0070C0"/>
                </a:solidFill>
              </a:rPr>
              <a:t>axial-symmetric</a:t>
            </a:r>
            <a:r>
              <a:rPr lang="it-IT" sz="1800" b="1" dirty="0">
                <a:solidFill>
                  <a:srgbClr val="0070C0"/>
                </a:solidFill>
              </a:rPr>
              <a:t> coils</a:t>
            </a:r>
          </a:p>
          <a:p>
            <a:pPr marL="0" lvl="1"/>
            <a:r>
              <a:rPr lang="it-IT" sz="1800" b="1" dirty="0">
                <a:solidFill>
                  <a:srgbClr val="0070C0"/>
                </a:solidFill>
              </a:rPr>
              <a:t>+ 18 in-vessel Cu </a:t>
            </a:r>
            <a:r>
              <a:rPr lang="it-IT" sz="1800" b="1" dirty="0" err="1">
                <a:solidFill>
                  <a:srgbClr val="0070C0"/>
                </a:solidFill>
              </a:rPr>
              <a:t>not-axial-symmetric</a:t>
            </a:r>
            <a:r>
              <a:rPr lang="it-IT" sz="1800" b="1" dirty="0">
                <a:solidFill>
                  <a:srgbClr val="0070C0"/>
                </a:solidFill>
              </a:rPr>
              <a:t>  coils</a:t>
            </a:r>
          </a:p>
        </p:txBody>
      </p:sp>
      <p:sp>
        <p:nvSpPr>
          <p:cNvPr id="9" name="Rettangolo 5">
            <a:extLst>
              <a:ext uri="{FF2B5EF4-FFF2-40B4-BE49-F238E27FC236}">
                <a16:creationId xmlns:a16="http://schemas.microsoft.com/office/drawing/2014/main" id="{AFB51EA1-E9CD-4F4D-BF38-3E4E56CCBD82}"/>
              </a:ext>
            </a:extLst>
          </p:cNvPr>
          <p:cNvSpPr/>
          <p:nvPr/>
        </p:nvSpPr>
        <p:spPr>
          <a:xfrm>
            <a:off x="316992" y="5011072"/>
            <a:ext cx="6223090" cy="36933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>
            <a:spAutoFit/>
          </a:bodyPr>
          <a:lstStyle/>
          <a:p>
            <a:pPr marL="0" lvl="1"/>
            <a:r>
              <a:rPr lang="it-IT" sz="1800" dirty="0" err="1">
                <a:solidFill>
                  <a:schemeClr val="accent5">
                    <a:lumMod val="75000"/>
                  </a:schemeClr>
                </a:solidFill>
              </a:rPr>
              <a:t>Identical</a:t>
            </a:r>
            <a:r>
              <a:rPr lang="it-IT" sz="1800" dirty="0">
                <a:solidFill>
                  <a:schemeClr val="accent5">
                    <a:lumMod val="75000"/>
                  </a:schemeClr>
                </a:solidFill>
              </a:rPr>
              <a:t> in pairs to guarantee full top/down symmetry</a:t>
            </a:r>
            <a:endParaRPr lang="it-IT" sz="1800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9882816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3414" y="288414"/>
            <a:ext cx="8229600" cy="430887"/>
          </a:xfrm>
        </p:spPr>
        <p:txBody>
          <a:bodyPr/>
          <a:lstStyle/>
          <a:p>
            <a:pPr eaLnBrk="0" hangingPunct="0"/>
            <a:r>
              <a:rPr lang="en-US" sz="2800" dirty="0">
                <a:solidFill>
                  <a:schemeClr val="bg1"/>
                </a:solidFill>
              </a:rPr>
              <a:t>Main components of fusion coils</a:t>
            </a:r>
            <a:endParaRPr lang="en-US" sz="2800" dirty="0">
              <a:solidFill>
                <a:srgbClr val="FFFF00"/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6553200" y="6222140"/>
            <a:ext cx="2133600" cy="365125"/>
          </a:xfrm>
        </p:spPr>
        <p:txBody>
          <a:bodyPr/>
          <a:lstStyle/>
          <a:p>
            <a:fld id="{02C7C199-0D0D-7840-A88D-785280B31CF7}" type="slidenum">
              <a:rPr lang="it-IT" smtClean="0"/>
              <a:t>79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 dirty="0"/>
              <a:t>L. Muzzi - </a:t>
            </a:r>
            <a:r>
              <a:rPr lang="it-IT" dirty="0" err="1"/>
              <a:t>EASISchool</a:t>
            </a:r>
            <a:r>
              <a:rPr lang="it-IT" dirty="0"/>
              <a:t> 3 - 6 </a:t>
            </a:r>
            <a:r>
              <a:rPr lang="it-IT" dirty="0" err="1"/>
              <a:t>October</a:t>
            </a:r>
            <a:r>
              <a:rPr lang="it-IT" dirty="0"/>
              <a:t> 2020</a:t>
            </a:r>
          </a:p>
        </p:txBody>
      </p:sp>
      <p:sp>
        <p:nvSpPr>
          <p:cNvPr id="7" name="CasellaDiTesto 16"/>
          <p:cNvSpPr txBox="1">
            <a:spLocks noChangeArrowheads="1"/>
          </p:cNvSpPr>
          <p:nvPr/>
        </p:nvSpPr>
        <p:spPr bwMode="auto">
          <a:xfrm>
            <a:off x="413414" y="1267231"/>
            <a:ext cx="6798044" cy="3302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0794" tIns="50397" rIns="100794" bIns="50397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pPr eaLnBrk="1" hangingPunct="1"/>
            <a:r>
              <a:rPr lang="it-IT" sz="2800" dirty="0">
                <a:solidFill>
                  <a:srgbClr val="000090"/>
                </a:solidFill>
                <a:latin typeface="Trebuchet MS"/>
                <a:cs typeface="Trebuchet MS"/>
              </a:rPr>
              <a:t>TF coils are made of:</a:t>
            </a:r>
          </a:p>
          <a:p>
            <a:pPr eaLnBrk="1" hangingPunct="1"/>
            <a:r>
              <a:rPr lang="it-IT" sz="2800" dirty="0">
                <a:solidFill>
                  <a:srgbClr val="000090"/>
                </a:solidFill>
                <a:latin typeface="Trebuchet MS"/>
                <a:cs typeface="Trebuchet MS"/>
              </a:rPr>
              <a:t>	</a:t>
            </a:r>
            <a:r>
              <a:rPr lang="it-IT" sz="2400" dirty="0">
                <a:latin typeface="Trebuchet MS"/>
                <a:cs typeface="Trebuchet MS"/>
              </a:rPr>
              <a:t>- </a:t>
            </a:r>
            <a:r>
              <a:rPr lang="it-IT" sz="2400" dirty="0" err="1">
                <a:latin typeface="Trebuchet MS"/>
                <a:cs typeface="Trebuchet MS"/>
              </a:rPr>
              <a:t>Winding</a:t>
            </a:r>
            <a:r>
              <a:rPr lang="it-IT" sz="2400" dirty="0">
                <a:latin typeface="Trebuchet MS"/>
                <a:cs typeface="Trebuchet MS"/>
              </a:rPr>
              <a:t> Pack (</a:t>
            </a:r>
            <a:r>
              <a:rPr lang="it-IT" sz="2400" i="1" dirty="0" err="1">
                <a:solidFill>
                  <a:srgbClr val="C00000"/>
                </a:solidFill>
                <a:latin typeface="Trebuchet MS"/>
                <a:cs typeface="Trebuchet MS"/>
              </a:rPr>
              <a:t>current</a:t>
            </a:r>
            <a:r>
              <a:rPr lang="it-IT" sz="2400" i="1" dirty="0">
                <a:solidFill>
                  <a:srgbClr val="C00000"/>
                </a:solidFill>
                <a:latin typeface="Trebuchet MS"/>
                <a:cs typeface="Trebuchet MS"/>
              </a:rPr>
              <a:t> </a:t>
            </a:r>
            <a:r>
              <a:rPr lang="it-IT" sz="2400" i="1" dirty="0" err="1">
                <a:solidFill>
                  <a:srgbClr val="C00000"/>
                </a:solidFill>
                <a:latin typeface="Trebuchet MS"/>
                <a:cs typeface="Trebuchet MS"/>
              </a:rPr>
              <a:t>carrying</a:t>
            </a:r>
            <a:r>
              <a:rPr lang="it-IT" sz="2400" i="1" dirty="0">
                <a:solidFill>
                  <a:srgbClr val="C00000"/>
                </a:solidFill>
                <a:latin typeface="Trebuchet MS"/>
                <a:cs typeface="Trebuchet MS"/>
              </a:rPr>
              <a:t> </a:t>
            </a:r>
            <a:r>
              <a:rPr lang="it-IT" sz="2400" i="1" dirty="0" err="1">
                <a:solidFill>
                  <a:srgbClr val="C00000"/>
                </a:solidFill>
                <a:latin typeface="Trebuchet MS"/>
                <a:cs typeface="Trebuchet MS"/>
              </a:rPr>
              <a:t>element</a:t>
            </a:r>
            <a:r>
              <a:rPr lang="it-IT" sz="2400" i="1" dirty="0">
                <a:solidFill>
                  <a:srgbClr val="C00000"/>
                </a:solidFill>
                <a:latin typeface="Trebuchet MS"/>
                <a:cs typeface="Trebuchet MS"/>
              </a:rPr>
              <a:t>)</a:t>
            </a:r>
          </a:p>
          <a:p>
            <a:pPr eaLnBrk="1" hangingPunct="1"/>
            <a:r>
              <a:rPr lang="it-IT" sz="2400" dirty="0">
                <a:latin typeface="Trebuchet MS"/>
                <a:cs typeface="Trebuchet MS"/>
              </a:rPr>
              <a:t>	- Steel </a:t>
            </a:r>
            <a:r>
              <a:rPr lang="it-IT" sz="2400" dirty="0" err="1">
                <a:latin typeface="Trebuchet MS"/>
                <a:cs typeface="Trebuchet MS"/>
              </a:rPr>
              <a:t>casing</a:t>
            </a:r>
            <a:endParaRPr lang="it-IT" sz="2400" dirty="0">
              <a:latin typeface="Trebuchet MS"/>
              <a:cs typeface="Trebuchet MS"/>
            </a:endParaRPr>
          </a:p>
          <a:p>
            <a:pPr eaLnBrk="1" hangingPunct="1"/>
            <a:r>
              <a:rPr lang="it-IT" sz="2400" dirty="0">
                <a:latin typeface="Trebuchet MS"/>
                <a:cs typeface="Trebuchet MS"/>
              </a:rPr>
              <a:t>	- </a:t>
            </a:r>
            <a:r>
              <a:rPr lang="it-IT" sz="2400" dirty="0" err="1">
                <a:latin typeface="Trebuchet MS"/>
                <a:cs typeface="Trebuchet MS"/>
              </a:rPr>
              <a:t>Structures</a:t>
            </a:r>
            <a:r>
              <a:rPr lang="it-IT" sz="2400" dirty="0">
                <a:latin typeface="Trebuchet MS"/>
                <a:cs typeface="Trebuchet MS"/>
              </a:rPr>
              <a:t> and supports</a:t>
            </a:r>
          </a:p>
          <a:p>
            <a:pPr eaLnBrk="1" hangingPunct="1"/>
            <a:endParaRPr lang="it-IT" sz="2800" dirty="0">
              <a:solidFill>
                <a:srgbClr val="000090"/>
              </a:solidFill>
              <a:latin typeface="Trebuchet MS"/>
              <a:cs typeface="Trebuchet MS"/>
            </a:endParaRPr>
          </a:p>
          <a:p>
            <a:pPr eaLnBrk="1" hangingPunct="1"/>
            <a:r>
              <a:rPr lang="it-IT" sz="2800" dirty="0">
                <a:solidFill>
                  <a:srgbClr val="000090"/>
                </a:solidFill>
                <a:latin typeface="Trebuchet MS"/>
                <a:cs typeface="Trebuchet MS"/>
              </a:rPr>
              <a:t>PF / CS coils are made of:</a:t>
            </a:r>
          </a:p>
          <a:p>
            <a:pPr eaLnBrk="1" hangingPunct="1"/>
            <a:r>
              <a:rPr lang="it-IT" sz="2400" dirty="0">
                <a:latin typeface="Trebuchet MS"/>
                <a:cs typeface="Trebuchet MS"/>
              </a:rPr>
              <a:t>	- </a:t>
            </a:r>
            <a:r>
              <a:rPr lang="it-IT" sz="2400" dirty="0" err="1">
                <a:latin typeface="Trebuchet MS"/>
                <a:cs typeface="Trebuchet MS"/>
              </a:rPr>
              <a:t>Winding</a:t>
            </a:r>
            <a:r>
              <a:rPr lang="it-IT" sz="2400" dirty="0">
                <a:latin typeface="Trebuchet MS"/>
                <a:cs typeface="Trebuchet MS"/>
              </a:rPr>
              <a:t> Pack (</a:t>
            </a:r>
            <a:r>
              <a:rPr lang="it-IT" sz="2400" i="1" dirty="0" err="1">
                <a:solidFill>
                  <a:srgbClr val="C00000"/>
                </a:solidFill>
                <a:latin typeface="Trebuchet MS"/>
                <a:cs typeface="Trebuchet MS"/>
              </a:rPr>
              <a:t>current</a:t>
            </a:r>
            <a:r>
              <a:rPr lang="it-IT" sz="2400" i="1" dirty="0">
                <a:solidFill>
                  <a:srgbClr val="C00000"/>
                </a:solidFill>
                <a:latin typeface="Trebuchet MS"/>
                <a:cs typeface="Trebuchet MS"/>
              </a:rPr>
              <a:t> </a:t>
            </a:r>
            <a:r>
              <a:rPr lang="it-IT" sz="2400" i="1" dirty="0" err="1">
                <a:solidFill>
                  <a:srgbClr val="C00000"/>
                </a:solidFill>
                <a:latin typeface="Trebuchet MS"/>
                <a:cs typeface="Trebuchet MS"/>
              </a:rPr>
              <a:t>carrying</a:t>
            </a:r>
            <a:r>
              <a:rPr lang="it-IT" sz="2400" i="1" dirty="0">
                <a:solidFill>
                  <a:srgbClr val="C00000"/>
                </a:solidFill>
                <a:latin typeface="Trebuchet MS"/>
                <a:cs typeface="Trebuchet MS"/>
              </a:rPr>
              <a:t> </a:t>
            </a:r>
            <a:r>
              <a:rPr lang="it-IT" sz="2400" i="1" dirty="0" err="1">
                <a:solidFill>
                  <a:srgbClr val="C00000"/>
                </a:solidFill>
                <a:latin typeface="Trebuchet MS"/>
                <a:cs typeface="Trebuchet MS"/>
              </a:rPr>
              <a:t>element</a:t>
            </a:r>
            <a:r>
              <a:rPr lang="it-IT" sz="2400" i="1" dirty="0">
                <a:solidFill>
                  <a:srgbClr val="C00000"/>
                </a:solidFill>
                <a:latin typeface="Trebuchet MS"/>
                <a:cs typeface="Trebuchet MS"/>
              </a:rPr>
              <a:t>)</a:t>
            </a:r>
          </a:p>
          <a:p>
            <a:pPr eaLnBrk="1" hangingPunct="1"/>
            <a:r>
              <a:rPr lang="it-IT" sz="2400" dirty="0">
                <a:latin typeface="Trebuchet MS"/>
                <a:cs typeface="Trebuchet MS"/>
              </a:rPr>
              <a:t>	- </a:t>
            </a:r>
            <a:r>
              <a:rPr lang="it-IT" sz="2400" dirty="0" err="1">
                <a:latin typeface="Trebuchet MS"/>
                <a:cs typeface="Trebuchet MS"/>
              </a:rPr>
              <a:t>Pre-compression</a:t>
            </a:r>
            <a:r>
              <a:rPr lang="it-IT" sz="2400" dirty="0">
                <a:latin typeface="Trebuchet MS"/>
                <a:cs typeface="Trebuchet MS"/>
              </a:rPr>
              <a:t> </a:t>
            </a:r>
            <a:r>
              <a:rPr lang="it-IT" sz="2400" dirty="0" err="1">
                <a:latin typeface="Trebuchet MS"/>
                <a:cs typeface="Trebuchet MS"/>
              </a:rPr>
              <a:t>structure</a:t>
            </a:r>
            <a:endParaRPr lang="it-IT" sz="2400" dirty="0"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1658329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ITER Logo.jpg">
            <a:extLst>
              <a:ext uri="{FF2B5EF4-FFF2-40B4-BE49-F238E27FC236}">
                <a16:creationId xmlns:a16="http://schemas.microsoft.com/office/drawing/2014/main" id="{6F23CF9F-4A66-B54F-A0CD-482C7EEDD3D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1176" y="76525"/>
            <a:ext cx="1798448" cy="906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3414" y="288414"/>
            <a:ext cx="8229600" cy="430887"/>
          </a:xfrm>
        </p:spPr>
        <p:txBody>
          <a:bodyPr/>
          <a:lstStyle/>
          <a:p>
            <a:pPr eaLnBrk="0" hangingPunct="0"/>
            <a:r>
              <a:rPr lang="en-US" sz="2800" dirty="0">
                <a:solidFill>
                  <a:schemeClr val="bg1"/>
                </a:solidFill>
              </a:rPr>
              <a:t>Fusion magnets: the ITER coils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6553200" y="6222140"/>
            <a:ext cx="2133600" cy="365125"/>
          </a:xfrm>
        </p:spPr>
        <p:txBody>
          <a:bodyPr/>
          <a:lstStyle/>
          <a:p>
            <a:fld id="{02C7C199-0D0D-7840-A88D-785280B31CF7}" type="slidenum">
              <a:rPr lang="it-IT" smtClean="0"/>
              <a:t>8</a:t>
            </a:fld>
            <a:endParaRPr lang="it-IT" dirty="0"/>
          </a:p>
        </p:txBody>
      </p:sp>
      <p:sp>
        <p:nvSpPr>
          <p:cNvPr id="20" name="CasellaDiTesto 17"/>
          <p:cNvSpPr txBox="1">
            <a:spLocks noChangeArrowheads="1"/>
          </p:cNvSpPr>
          <p:nvPr/>
        </p:nvSpPr>
        <p:spPr bwMode="auto">
          <a:xfrm>
            <a:off x="287338" y="1187450"/>
            <a:ext cx="87852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>
              <a:spcAft>
                <a:spcPts val="1600"/>
              </a:spcAft>
              <a:buClr>
                <a:srgbClr val="800000"/>
              </a:buClr>
              <a:buSzPct val="70000"/>
            </a:pPr>
            <a:r>
              <a:rPr lang="en-US" sz="2800">
                <a:solidFill>
                  <a:srgbClr val="800000"/>
                </a:solidFill>
                <a:latin typeface="Trebuchet MS" charset="0"/>
                <a:ea typeface="MS Gothic" charset="0"/>
                <a:cs typeface="MS Gothic" charset="0"/>
              </a:rPr>
              <a:t>Magnetic confinement fusion</a:t>
            </a:r>
            <a:r>
              <a:rPr lang="en-US" sz="2800">
                <a:solidFill>
                  <a:srgbClr val="000090"/>
                </a:solidFill>
                <a:latin typeface="Trebuchet MS" charset="0"/>
                <a:ea typeface="MS Gothic" charset="0"/>
                <a:cs typeface="MS Gothic" charset="0"/>
              </a:rPr>
              <a:t>: the </a:t>
            </a:r>
            <a:r>
              <a:rPr lang="en-US" sz="2800" b="1">
                <a:solidFill>
                  <a:srgbClr val="000090"/>
                </a:solidFill>
                <a:latin typeface="Trebuchet MS" charset="0"/>
                <a:ea typeface="MS Gothic" charset="0"/>
                <a:cs typeface="MS Gothic" charset="0"/>
              </a:rPr>
              <a:t>tokamak </a:t>
            </a:r>
            <a:r>
              <a:rPr lang="en-US" sz="2800">
                <a:solidFill>
                  <a:srgbClr val="000090"/>
                </a:solidFill>
                <a:latin typeface="Trebuchet MS" charset="0"/>
                <a:ea typeface="MS Gothic" charset="0"/>
                <a:cs typeface="MS Gothic" charset="0"/>
              </a:rPr>
              <a:t>concept</a:t>
            </a:r>
          </a:p>
        </p:txBody>
      </p:sp>
      <p:pic>
        <p:nvPicPr>
          <p:cNvPr id="23" name="Picture 5" descr="nf381278f01_onlin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03463" y="2339975"/>
            <a:ext cx="4454791" cy="3231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nf381278f01_onlin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89441" y="2122784"/>
            <a:ext cx="4898880" cy="3552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461653" y="6237140"/>
            <a:ext cx="6481619" cy="365125"/>
          </a:xfrm>
        </p:spPr>
        <p:txBody>
          <a:bodyPr/>
          <a:lstStyle/>
          <a:p>
            <a:r>
              <a:rPr lang="en-US" dirty="0"/>
              <a:t>L. Muzzi </a:t>
            </a:r>
            <a:r>
              <a:rPr lang="mr-IN" dirty="0"/>
              <a:t>–</a:t>
            </a:r>
            <a:r>
              <a:rPr lang="en-US" dirty="0"/>
              <a:t> </a:t>
            </a:r>
            <a:r>
              <a:rPr lang="en-US" dirty="0" err="1"/>
              <a:t>EASISchool</a:t>
            </a:r>
            <a:r>
              <a:rPr lang="en-US" dirty="0"/>
              <a:t> 3 - 6 October 2020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01306689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3414" y="288414"/>
            <a:ext cx="8229600" cy="430887"/>
          </a:xfrm>
        </p:spPr>
        <p:txBody>
          <a:bodyPr/>
          <a:lstStyle/>
          <a:p>
            <a:pPr eaLnBrk="0" hangingPunct="0"/>
            <a:r>
              <a:rPr lang="en-US" sz="2800" dirty="0">
                <a:solidFill>
                  <a:schemeClr val="bg1"/>
                </a:solidFill>
              </a:rPr>
              <a:t>Main components of fusion coils</a:t>
            </a:r>
            <a:endParaRPr lang="en-US" sz="2800" dirty="0">
              <a:solidFill>
                <a:srgbClr val="FFFF00"/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6553200" y="6222140"/>
            <a:ext cx="2133600" cy="365125"/>
          </a:xfrm>
        </p:spPr>
        <p:txBody>
          <a:bodyPr/>
          <a:lstStyle/>
          <a:p>
            <a:fld id="{02C7C199-0D0D-7840-A88D-785280B31CF7}" type="slidenum">
              <a:rPr lang="it-IT" smtClean="0"/>
              <a:t>80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 dirty="0"/>
              <a:t>L. Muzzi - </a:t>
            </a:r>
            <a:r>
              <a:rPr lang="it-IT" dirty="0" err="1"/>
              <a:t>EASISchool</a:t>
            </a:r>
            <a:r>
              <a:rPr lang="it-IT" dirty="0"/>
              <a:t> 3 - 6 </a:t>
            </a:r>
            <a:r>
              <a:rPr lang="it-IT" dirty="0" err="1"/>
              <a:t>October</a:t>
            </a:r>
            <a:r>
              <a:rPr lang="it-IT" dirty="0"/>
              <a:t> 2020</a:t>
            </a:r>
          </a:p>
        </p:txBody>
      </p:sp>
      <p:sp>
        <p:nvSpPr>
          <p:cNvPr id="7" name="CasellaDiTesto 16"/>
          <p:cNvSpPr txBox="1">
            <a:spLocks noChangeArrowheads="1"/>
          </p:cNvSpPr>
          <p:nvPr/>
        </p:nvSpPr>
        <p:spPr bwMode="auto">
          <a:xfrm>
            <a:off x="413414" y="1267231"/>
            <a:ext cx="6798044" cy="3302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0794" tIns="50397" rIns="100794" bIns="50397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pPr eaLnBrk="1" hangingPunct="1"/>
            <a:r>
              <a:rPr lang="it-IT" sz="2800" b="1" dirty="0">
                <a:solidFill>
                  <a:srgbClr val="000090"/>
                </a:solidFill>
                <a:latin typeface="Trebuchet MS"/>
                <a:cs typeface="Trebuchet MS"/>
              </a:rPr>
              <a:t>TF coils are made of:</a:t>
            </a:r>
          </a:p>
          <a:p>
            <a:pPr eaLnBrk="1" hangingPunct="1"/>
            <a:r>
              <a:rPr lang="it-IT" sz="2800" b="1" dirty="0">
                <a:solidFill>
                  <a:srgbClr val="000090"/>
                </a:solidFill>
                <a:latin typeface="Trebuchet MS"/>
                <a:cs typeface="Trebuchet MS"/>
              </a:rPr>
              <a:t>	</a:t>
            </a:r>
            <a:r>
              <a:rPr lang="it-IT" sz="2400" b="1" dirty="0">
                <a:latin typeface="Trebuchet MS"/>
                <a:cs typeface="Trebuchet MS"/>
              </a:rPr>
              <a:t>- </a:t>
            </a:r>
            <a:r>
              <a:rPr lang="it-IT" sz="2400" b="1" dirty="0" err="1">
                <a:latin typeface="Trebuchet MS"/>
                <a:cs typeface="Trebuchet MS"/>
              </a:rPr>
              <a:t>Winding</a:t>
            </a:r>
            <a:r>
              <a:rPr lang="it-IT" sz="2400" b="1" dirty="0">
                <a:latin typeface="Trebuchet MS"/>
                <a:cs typeface="Trebuchet MS"/>
              </a:rPr>
              <a:t> Pack (</a:t>
            </a:r>
            <a:r>
              <a:rPr lang="it-IT" sz="2400" b="1" i="1" dirty="0" err="1">
                <a:solidFill>
                  <a:srgbClr val="C00000"/>
                </a:solidFill>
                <a:latin typeface="Trebuchet MS"/>
                <a:cs typeface="Trebuchet MS"/>
              </a:rPr>
              <a:t>current</a:t>
            </a:r>
            <a:r>
              <a:rPr lang="it-IT" sz="2400" b="1" i="1" dirty="0">
                <a:solidFill>
                  <a:srgbClr val="C00000"/>
                </a:solidFill>
                <a:latin typeface="Trebuchet MS"/>
                <a:cs typeface="Trebuchet MS"/>
              </a:rPr>
              <a:t> </a:t>
            </a:r>
            <a:r>
              <a:rPr lang="it-IT" sz="2400" b="1" i="1" dirty="0" err="1">
                <a:solidFill>
                  <a:srgbClr val="C00000"/>
                </a:solidFill>
                <a:latin typeface="Trebuchet MS"/>
                <a:cs typeface="Trebuchet MS"/>
              </a:rPr>
              <a:t>carrying</a:t>
            </a:r>
            <a:r>
              <a:rPr lang="it-IT" sz="2400" b="1" i="1" dirty="0">
                <a:solidFill>
                  <a:srgbClr val="C00000"/>
                </a:solidFill>
                <a:latin typeface="Trebuchet MS"/>
                <a:cs typeface="Trebuchet MS"/>
              </a:rPr>
              <a:t> </a:t>
            </a:r>
            <a:r>
              <a:rPr lang="it-IT" sz="2400" b="1" i="1" dirty="0" err="1">
                <a:solidFill>
                  <a:srgbClr val="C00000"/>
                </a:solidFill>
                <a:latin typeface="Trebuchet MS"/>
                <a:cs typeface="Trebuchet MS"/>
              </a:rPr>
              <a:t>element</a:t>
            </a:r>
            <a:r>
              <a:rPr lang="it-IT" sz="2400" b="1" i="1" dirty="0">
                <a:solidFill>
                  <a:srgbClr val="C00000"/>
                </a:solidFill>
                <a:latin typeface="Trebuchet MS"/>
                <a:cs typeface="Trebuchet MS"/>
              </a:rPr>
              <a:t>)</a:t>
            </a:r>
          </a:p>
          <a:p>
            <a:pPr eaLnBrk="1" hangingPunct="1"/>
            <a:r>
              <a:rPr lang="it-IT" sz="2400" b="1" dirty="0">
                <a:latin typeface="Trebuchet MS"/>
                <a:cs typeface="Trebuchet MS"/>
              </a:rPr>
              <a:t>	- Steel </a:t>
            </a:r>
            <a:r>
              <a:rPr lang="it-IT" sz="2400" b="1" dirty="0" err="1">
                <a:latin typeface="Trebuchet MS"/>
                <a:cs typeface="Trebuchet MS"/>
              </a:rPr>
              <a:t>casing</a:t>
            </a:r>
            <a:endParaRPr lang="it-IT" sz="2400" b="1" dirty="0">
              <a:latin typeface="Trebuchet MS"/>
              <a:cs typeface="Trebuchet MS"/>
            </a:endParaRPr>
          </a:p>
          <a:p>
            <a:pPr eaLnBrk="1" hangingPunct="1"/>
            <a:r>
              <a:rPr lang="it-IT" sz="2400" b="1" dirty="0">
                <a:latin typeface="Trebuchet MS"/>
                <a:cs typeface="Trebuchet MS"/>
              </a:rPr>
              <a:t>	- </a:t>
            </a:r>
            <a:r>
              <a:rPr lang="it-IT" sz="2400" b="1" dirty="0" err="1">
                <a:latin typeface="Trebuchet MS"/>
                <a:cs typeface="Trebuchet MS"/>
              </a:rPr>
              <a:t>Structures</a:t>
            </a:r>
            <a:r>
              <a:rPr lang="it-IT" sz="2400" b="1" dirty="0">
                <a:latin typeface="Trebuchet MS"/>
                <a:cs typeface="Trebuchet MS"/>
              </a:rPr>
              <a:t> and supports</a:t>
            </a:r>
          </a:p>
          <a:p>
            <a:pPr eaLnBrk="1" hangingPunct="1"/>
            <a:endParaRPr lang="it-IT" sz="2800" dirty="0">
              <a:solidFill>
                <a:srgbClr val="000090"/>
              </a:solidFill>
              <a:latin typeface="Trebuchet MS"/>
              <a:cs typeface="Trebuchet MS"/>
            </a:endParaRPr>
          </a:p>
          <a:p>
            <a:pPr eaLnBrk="1" hangingPunct="1"/>
            <a:r>
              <a:rPr lang="it-IT" sz="2800" dirty="0">
                <a:solidFill>
                  <a:schemeClr val="bg1">
                    <a:lumMod val="50000"/>
                  </a:schemeClr>
                </a:solidFill>
                <a:latin typeface="Trebuchet MS"/>
                <a:cs typeface="Trebuchet MS"/>
              </a:rPr>
              <a:t>PF / CS coils are made of:</a:t>
            </a:r>
          </a:p>
          <a:p>
            <a:pPr eaLnBrk="1" hangingPunct="1"/>
            <a:r>
              <a:rPr lang="it-IT" sz="2400" dirty="0">
                <a:solidFill>
                  <a:schemeClr val="bg1">
                    <a:lumMod val="50000"/>
                  </a:schemeClr>
                </a:solidFill>
                <a:latin typeface="Trebuchet MS"/>
                <a:cs typeface="Trebuchet MS"/>
              </a:rPr>
              <a:t>	- </a:t>
            </a:r>
            <a:r>
              <a:rPr lang="it-IT" sz="2400" dirty="0" err="1">
                <a:solidFill>
                  <a:schemeClr val="bg1">
                    <a:lumMod val="50000"/>
                  </a:schemeClr>
                </a:solidFill>
                <a:latin typeface="Trebuchet MS"/>
                <a:cs typeface="Trebuchet MS"/>
              </a:rPr>
              <a:t>Winding</a:t>
            </a:r>
            <a:r>
              <a:rPr lang="it-IT" sz="2400" dirty="0">
                <a:solidFill>
                  <a:schemeClr val="bg1">
                    <a:lumMod val="50000"/>
                  </a:schemeClr>
                </a:solidFill>
                <a:latin typeface="Trebuchet MS"/>
                <a:cs typeface="Trebuchet MS"/>
              </a:rPr>
              <a:t> Pack (</a:t>
            </a:r>
            <a:r>
              <a:rPr lang="it-IT" sz="2400" i="1" dirty="0" err="1">
                <a:solidFill>
                  <a:schemeClr val="bg1">
                    <a:lumMod val="50000"/>
                  </a:schemeClr>
                </a:solidFill>
                <a:latin typeface="Trebuchet MS"/>
                <a:cs typeface="Trebuchet MS"/>
              </a:rPr>
              <a:t>current</a:t>
            </a:r>
            <a:r>
              <a:rPr lang="it-IT" sz="2400" i="1" dirty="0">
                <a:solidFill>
                  <a:schemeClr val="bg1">
                    <a:lumMod val="50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it-IT" sz="2400" i="1" dirty="0" err="1">
                <a:solidFill>
                  <a:schemeClr val="bg1">
                    <a:lumMod val="50000"/>
                  </a:schemeClr>
                </a:solidFill>
                <a:latin typeface="Trebuchet MS"/>
                <a:cs typeface="Trebuchet MS"/>
              </a:rPr>
              <a:t>carrying</a:t>
            </a:r>
            <a:r>
              <a:rPr lang="it-IT" sz="2400" i="1" dirty="0">
                <a:solidFill>
                  <a:schemeClr val="bg1">
                    <a:lumMod val="50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it-IT" sz="2400" i="1" dirty="0" err="1">
                <a:solidFill>
                  <a:schemeClr val="bg1">
                    <a:lumMod val="50000"/>
                  </a:schemeClr>
                </a:solidFill>
                <a:latin typeface="Trebuchet MS"/>
                <a:cs typeface="Trebuchet MS"/>
              </a:rPr>
              <a:t>element</a:t>
            </a:r>
            <a:r>
              <a:rPr lang="it-IT" sz="2400" i="1" dirty="0">
                <a:solidFill>
                  <a:schemeClr val="bg1">
                    <a:lumMod val="50000"/>
                  </a:schemeClr>
                </a:solidFill>
                <a:latin typeface="Trebuchet MS"/>
                <a:cs typeface="Trebuchet MS"/>
              </a:rPr>
              <a:t>)</a:t>
            </a:r>
          </a:p>
          <a:p>
            <a:pPr eaLnBrk="1" hangingPunct="1"/>
            <a:r>
              <a:rPr lang="it-IT" sz="2400" dirty="0">
                <a:solidFill>
                  <a:schemeClr val="bg1">
                    <a:lumMod val="50000"/>
                  </a:schemeClr>
                </a:solidFill>
                <a:latin typeface="Trebuchet MS"/>
                <a:cs typeface="Trebuchet MS"/>
              </a:rPr>
              <a:t>	- </a:t>
            </a:r>
            <a:r>
              <a:rPr lang="it-IT" sz="2400" dirty="0" err="1">
                <a:solidFill>
                  <a:schemeClr val="bg1">
                    <a:lumMod val="50000"/>
                  </a:schemeClr>
                </a:solidFill>
                <a:latin typeface="Trebuchet MS"/>
                <a:cs typeface="Trebuchet MS"/>
              </a:rPr>
              <a:t>Pre-compression</a:t>
            </a:r>
            <a:r>
              <a:rPr lang="it-IT" sz="2400" dirty="0">
                <a:solidFill>
                  <a:schemeClr val="bg1">
                    <a:lumMod val="50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it-IT" sz="2400" dirty="0" err="1">
                <a:solidFill>
                  <a:schemeClr val="bg1">
                    <a:lumMod val="50000"/>
                  </a:schemeClr>
                </a:solidFill>
                <a:latin typeface="Trebuchet MS"/>
                <a:cs typeface="Trebuchet MS"/>
              </a:rPr>
              <a:t>structure</a:t>
            </a:r>
            <a:endParaRPr lang="it-IT" sz="2400" dirty="0">
              <a:solidFill>
                <a:schemeClr val="bg1">
                  <a:lumMod val="50000"/>
                </a:schemeClr>
              </a:solidFill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3942234336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3414" y="288414"/>
            <a:ext cx="8229600" cy="430887"/>
          </a:xfrm>
        </p:spPr>
        <p:txBody>
          <a:bodyPr/>
          <a:lstStyle/>
          <a:p>
            <a:pPr eaLnBrk="0" hangingPunct="0"/>
            <a:r>
              <a:rPr lang="en-US" sz="2800" dirty="0">
                <a:solidFill>
                  <a:schemeClr val="bg1"/>
                </a:solidFill>
              </a:rPr>
              <a:t>The DTT TF Coils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6553200" y="6222140"/>
            <a:ext cx="2133600" cy="365125"/>
          </a:xfrm>
        </p:spPr>
        <p:txBody>
          <a:bodyPr/>
          <a:lstStyle/>
          <a:p>
            <a:fld id="{02C7C199-0D0D-7840-A88D-785280B31CF7}" type="slidenum">
              <a:rPr lang="it-IT" smtClean="0"/>
              <a:t>81</a:t>
            </a:fld>
            <a:endParaRPr lang="it-IT" dirty="0"/>
          </a:p>
        </p:txBody>
      </p:sp>
      <p:grpSp>
        <p:nvGrpSpPr>
          <p:cNvPr id="20" name="Gruppo 19">
            <a:extLst>
              <a:ext uri="{FF2B5EF4-FFF2-40B4-BE49-F238E27FC236}">
                <a16:creationId xmlns:a16="http://schemas.microsoft.com/office/drawing/2014/main" id="{582995B5-AE4D-C54B-B707-5F532EFD8C5E}"/>
              </a:ext>
            </a:extLst>
          </p:cNvPr>
          <p:cNvGrpSpPr>
            <a:grpSpLocks noChangeAspect="1"/>
          </p:cNvGrpSpPr>
          <p:nvPr/>
        </p:nvGrpSpPr>
        <p:grpSpPr>
          <a:xfrm>
            <a:off x="1975015" y="4460081"/>
            <a:ext cx="1539491" cy="1560594"/>
            <a:chOff x="2961501" y="997722"/>
            <a:chExt cx="2871602" cy="3236568"/>
          </a:xfrm>
        </p:grpSpPr>
        <p:pic>
          <p:nvPicPr>
            <p:cNvPr id="21" name="Immagine 20">
              <a:extLst>
                <a:ext uri="{FF2B5EF4-FFF2-40B4-BE49-F238E27FC236}">
                  <a16:creationId xmlns:a16="http://schemas.microsoft.com/office/drawing/2014/main" id="{BC496155-3D74-9C4B-ABDF-5D52620F5A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>
              <a:off x="2779018" y="1180205"/>
              <a:ext cx="3236568" cy="2871602"/>
            </a:xfrm>
            <a:prstGeom prst="rect">
              <a:avLst/>
            </a:prstGeom>
          </p:spPr>
        </p:pic>
        <p:pic>
          <p:nvPicPr>
            <p:cNvPr id="22" name="Immagine 21">
              <a:extLst>
                <a:ext uri="{FF2B5EF4-FFF2-40B4-BE49-F238E27FC236}">
                  <a16:creationId xmlns:a16="http://schemas.microsoft.com/office/drawing/2014/main" id="{8669DB70-8848-FA46-920C-B30EBD47D10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2950654" y="1500970"/>
              <a:ext cx="2628256" cy="2249609"/>
            </a:xfrm>
            <a:prstGeom prst="rect">
              <a:avLst/>
            </a:prstGeom>
          </p:spPr>
        </p:pic>
        <p:sp>
          <p:nvSpPr>
            <p:cNvPr id="23" name="Triangolo isoscele 375">
              <a:extLst>
                <a:ext uri="{FF2B5EF4-FFF2-40B4-BE49-F238E27FC236}">
                  <a16:creationId xmlns:a16="http://schemas.microsoft.com/office/drawing/2014/main" id="{5F2A3702-E4D2-884C-B8D8-86364439B62A}"/>
                </a:ext>
              </a:extLst>
            </p:cNvPr>
            <p:cNvSpPr/>
            <p:nvPr/>
          </p:nvSpPr>
          <p:spPr>
            <a:xfrm rot="10800000">
              <a:off x="4427984" y="1284016"/>
              <a:ext cx="958821" cy="249651"/>
            </a:xfrm>
            <a:prstGeom prst="triangle">
              <a:avLst>
                <a:gd name="adj" fmla="val 0"/>
              </a:avLst>
            </a:prstGeom>
            <a:solidFill>
              <a:srgbClr val="808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4" name="Triangolo isoscele 376">
              <a:extLst>
                <a:ext uri="{FF2B5EF4-FFF2-40B4-BE49-F238E27FC236}">
                  <a16:creationId xmlns:a16="http://schemas.microsoft.com/office/drawing/2014/main" id="{8765D8F4-D803-004A-9512-81ACA1046ED0}"/>
                </a:ext>
              </a:extLst>
            </p:cNvPr>
            <p:cNvSpPr/>
            <p:nvPr/>
          </p:nvSpPr>
          <p:spPr>
            <a:xfrm rot="10800000" flipV="1">
              <a:off x="4448514" y="3705174"/>
              <a:ext cx="958821" cy="249651"/>
            </a:xfrm>
            <a:prstGeom prst="triangle">
              <a:avLst>
                <a:gd name="adj" fmla="val 0"/>
              </a:avLst>
            </a:prstGeom>
            <a:solidFill>
              <a:srgbClr val="808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pic>
        <p:nvPicPr>
          <p:cNvPr id="25" name="Immagine 24">
            <a:extLst>
              <a:ext uri="{FF2B5EF4-FFF2-40B4-BE49-F238E27FC236}">
                <a16:creationId xmlns:a16="http://schemas.microsoft.com/office/drawing/2014/main" id="{8EA86B0D-3A82-CA4E-BE6A-CA8F3048636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814207" y="4600251"/>
            <a:ext cx="1921938" cy="1321839"/>
          </a:xfrm>
          <a:prstGeom prst="rect">
            <a:avLst/>
          </a:prstGeom>
        </p:spPr>
      </p:pic>
      <p:sp>
        <p:nvSpPr>
          <p:cNvPr id="27" name="Rettangolo 3">
            <a:extLst>
              <a:ext uri="{FF2B5EF4-FFF2-40B4-BE49-F238E27FC236}">
                <a16:creationId xmlns:a16="http://schemas.microsoft.com/office/drawing/2014/main" id="{122FE300-2963-5F43-A977-513676DB4F3F}"/>
              </a:ext>
            </a:extLst>
          </p:cNvPr>
          <p:cNvSpPr/>
          <p:nvPr/>
        </p:nvSpPr>
        <p:spPr>
          <a:xfrm>
            <a:off x="81465" y="1188577"/>
            <a:ext cx="5326591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sz="1600" dirty="0">
                <a:solidFill>
                  <a:prstClr val="black"/>
                </a:solidFill>
              </a:rPr>
              <a:t>- CICC operating current: </a:t>
            </a:r>
            <a:r>
              <a:rPr lang="en-US" sz="1600" b="1" dirty="0">
                <a:solidFill>
                  <a:srgbClr val="0000FF"/>
                </a:solidFill>
              </a:rPr>
              <a:t>42.5 KA</a:t>
            </a:r>
          </a:p>
          <a:p>
            <a:pPr algn="just">
              <a:spcAft>
                <a:spcPts val="600"/>
              </a:spcAft>
            </a:pPr>
            <a:r>
              <a:rPr lang="en-US" sz="1600" dirty="0">
                <a:solidFill>
                  <a:prstClr val="black"/>
                </a:solidFill>
              </a:rPr>
              <a:t>- </a:t>
            </a:r>
            <a:r>
              <a:rPr lang="en-US" sz="1600" dirty="0" err="1">
                <a:solidFill>
                  <a:srgbClr val="000000"/>
                </a:solidFill>
              </a:rPr>
              <a:t>B</a:t>
            </a:r>
            <a:r>
              <a:rPr lang="en-US" sz="1600" baseline="-25000" dirty="0" err="1">
                <a:solidFill>
                  <a:srgbClr val="000000"/>
                </a:solidFill>
              </a:rPr>
              <a:t>peak</a:t>
            </a:r>
            <a:r>
              <a:rPr lang="en-US" sz="1600" dirty="0">
                <a:solidFill>
                  <a:srgbClr val="000000"/>
                </a:solidFill>
              </a:rPr>
              <a:t>: </a:t>
            </a:r>
            <a:r>
              <a:rPr lang="en-US" sz="1600" b="1" dirty="0">
                <a:solidFill>
                  <a:srgbClr val="0000FF"/>
                </a:solidFill>
              </a:rPr>
              <a:t>11.9 T</a:t>
            </a:r>
          </a:p>
          <a:p>
            <a:pPr algn="just">
              <a:spcAft>
                <a:spcPts val="600"/>
              </a:spcAft>
            </a:pPr>
            <a:r>
              <a:rPr lang="en-US" sz="1600" dirty="0">
                <a:solidFill>
                  <a:prstClr val="black"/>
                </a:solidFill>
              </a:rPr>
              <a:t>- </a:t>
            </a:r>
            <a:r>
              <a:rPr lang="en-US" sz="1600" b="1" dirty="0">
                <a:solidFill>
                  <a:prstClr val="black"/>
                </a:solidFill>
              </a:rPr>
              <a:t>3 </a:t>
            </a:r>
            <a:r>
              <a:rPr lang="en-US" sz="1600" b="1" dirty="0" err="1">
                <a:solidFill>
                  <a:prstClr val="black"/>
                </a:solidFill>
              </a:rPr>
              <a:t>rDP</a:t>
            </a:r>
            <a:r>
              <a:rPr lang="en-US" sz="1600" dirty="0">
                <a:solidFill>
                  <a:prstClr val="black"/>
                </a:solidFill>
              </a:rPr>
              <a:t>; </a:t>
            </a:r>
            <a:r>
              <a:rPr lang="en-US" sz="1600" b="1" dirty="0">
                <a:solidFill>
                  <a:prstClr val="black"/>
                </a:solidFill>
              </a:rPr>
              <a:t>2 </a:t>
            </a:r>
            <a:r>
              <a:rPr lang="en-US" sz="1600" b="1" dirty="0" err="1">
                <a:solidFill>
                  <a:prstClr val="black"/>
                </a:solidFill>
              </a:rPr>
              <a:t>sDP</a:t>
            </a:r>
            <a:r>
              <a:rPr lang="en-US" sz="1600" dirty="0">
                <a:solidFill>
                  <a:prstClr val="black"/>
                </a:solidFill>
              </a:rPr>
              <a:t>; </a:t>
            </a:r>
            <a:r>
              <a:rPr lang="en-US" sz="1600" dirty="0">
                <a:solidFill>
                  <a:srgbClr val="0000FF"/>
                </a:solidFill>
              </a:rPr>
              <a:t>84 turns</a:t>
            </a:r>
          </a:p>
          <a:p>
            <a:pPr algn="just">
              <a:spcAft>
                <a:spcPts val="600"/>
              </a:spcAft>
            </a:pPr>
            <a:r>
              <a:rPr lang="en-US" sz="1600" dirty="0">
                <a:solidFill>
                  <a:prstClr val="black"/>
                </a:solidFill>
              </a:rPr>
              <a:t>- Turn insulation: </a:t>
            </a:r>
            <a:r>
              <a:rPr lang="en-US" sz="1600" b="1" dirty="0">
                <a:solidFill>
                  <a:srgbClr val="0000FF"/>
                </a:solidFill>
              </a:rPr>
              <a:t>Fiber-glass + resin</a:t>
            </a:r>
          </a:p>
          <a:p>
            <a:pPr marL="285750" indent="-285750" algn="just">
              <a:spcAft>
                <a:spcPts val="600"/>
              </a:spcAft>
              <a:buFontTx/>
              <a:buChar char="-"/>
            </a:pPr>
            <a:r>
              <a:rPr lang="en-US" sz="1600" dirty="0" err="1">
                <a:solidFill>
                  <a:srgbClr val="0000FF"/>
                </a:solidFill>
              </a:rPr>
              <a:t>Wind</a:t>
            </a:r>
            <a:r>
              <a:rPr lang="en-US" sz="1600" dirty="0" err="1">
                <a:solidFill>
                  <a:srgbClr val="0000FF"/>
                </a:solidFill>
                <a:sym typeface="Wingdings"/>
              </a:rPr>
              <a:t></a:t>
            </a:r>
            <a:r>
              <a:rPr lang="en-US" sz="1600" dirty="0" err="1">
                <a:solidFill>
                  <a:srgbClr val="0000FF"/>
                </a:solidFill>
              </a:rPr>
              <a:t>React</a:t>
            </a:r>
            <a:r>
              <a:rPr lang="en-US" sz="1600" dirty="0" err="1">
                <a:solidFill>
                  <a:srgbClr val="0000FF"/>
                </a:solidFill>
                <a:sym typeface="Wingdings"/>
              </a:rPr>
              <a:t></a:t>
            </a:r>
            <a:r>
              <a:rPr lang="en-US" sz="1600" dirty="0" err="1">
                <a:solidFill>
                  <a:srgbClr val="0000FF"/>
                </a:solidFill>
              </a:rPr>
              <a:t>Insulate</a:t>
            </a:r>
            <a:r>
              <a:rPr lang="en-US" sz="1600" dirty="0" err="1">
                <a:solidFill>
                  <a:srgbClr val="0000FF"/>
                </a:solidFill>
                <a:sym typeface="Wingdings"/>
              </a:rPr>
              <a:t></a:t>
            </a:r>
            <a:r>
              <a:rPr lang="en-US" sz="1600" dirty="0" err="1">
                <a:solidFill>
                  <a:srgbClr val="0000FF"/>
                </a:solidFill>
              </a:rPr>
              <a:t>Impregnate</a:t>
            </a:r>
            <a:endParaRPr lang="en-US" sz="1600" dirty="0">
              <a:solidFill>
                <a:srgbClr val="0000FF"/>
              </a:solidFill>
            </a:endParaRPr>
          </a:p>
        </p:txBody>
      </p:sp>
      <p:sp>
        <p:nvSpPr>
          <p:cNvPr id="28" name="Oval 1">
            <a:extLst>
              <a:ext uri="{FF2B5EF4-FFF2-40B4-BE49-F238E27FC236}">
                <a16:creationId xmlns:a16="http://schemas.microsoft.com/office/drawing/2014/main" id="{EE897E03-BD51-D348-84B7-BFC4451E5F88}"/>
              </a:ext>
            </a:extLst>
          </p:cNvPr>
          <p:cNvSpPr/>
          <p:nvPr/>
        </p:nvSpPr>
        <p:spPr>
          <a:xfrm>
            <a:off x="2866776" y="5304774"/>
            <a:ext cx="216024" cy="216024"/>
          </a:xfrm>
          <a:prstGeom prst="ellipse">
            <a:avLst/>
          </a:prstGeom>
          <a:noFill/>
          <a:ln w="19050" cmpd="sng"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Connector 17">
            <a:extLst>
              <a:ext uri="{FF2B5EF4-FFF2-40B4-BE49-F238E27FC236}">
                <a16:creationId xmlns:a16="http://schemas.microsoft.com/office/drawing/2014/main" id="{FA2676D4-2F7A-C140-B20F-0338392EB5E3}"/>
              </a:ext>
            </a:extLst>
          </p:cNvPr>
          <p:cNvCxnSpPr>
            <a:cxnSpLocks/>
            <a:stCxn id="28" idx="1"/>
          </p:cNvCxnSpPr>
          <p:nvPr/>
        </p:nvCxnSpPr>
        <p:spPr>
          <a:xfrm flipV="1">
            <a:off x="2898412" y="4229425"/>
            <a:ext cx="1402288" cy="1106985"/>
          </a:xfrm>
          <a:prstGeom prst="line">
            <a:avLst/>
          </a:prstGeom>
          <a:ln w="19050" cmpd="sng">
            <a:solidFill>
              <a:srgbClr val="80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1">
            <a:extLst>
              <a:ext uri="{FF2B5EF4-FFF2-40B4-BE49-F238E27FC236}">
                <a16:creationId xmlns:a16="http://schemas.microsoft.com/office/drawing/2014/main" id="{3A3FCC7D-2FEE-2944-B270-F076009234C6}"/>
              </a:ext>
            </a:extLst>
          </p:cNvPr>
          <p:cNvCxnSpPr>
            <a:cxnSpLocks/>
            <a:stCxn id="28" idx="4"/>
          </p:cNvCxnSpPr>
          <p:nvPr/>
        </p:nvCxnSpPr>
        <p:spPr>
          <a:xfrm>
            <a:off x="2974788" y="5520798"/>
            <a:ext cx="1539492" cy="689256"/>
          </a:xfrm>
          <a:prstGeom prst="line">
            <a:avLst/>
          </a:prstGeom>
          <a:ln w="19050" cmpd="sng">
            <a:solidFill>
              <a:srgbClr val="80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CasellaDiTesto 15">
            <a:extLst>
              <a:ext uri="{FF2B5EF4-FFF2-40B4-BE49-F238E27FC236}">
                <a16:creationId xmlns:a16="http://schemas.microsoft.com/office/drawing/2014/main" id="{8F2D12AE-484C-2E40-A5DC-81FBB40D5CC9}"/>
              </a:ext>
            </a:extLst>
          </p:cNvPr>
          <p:cNvSpPr txBox="1"/>
          <p:nvPr/>
        </p:nvSpPr>
        <p:spPr>
          <a:xfrm>
            <a:off x="-503511" y="3041223"/>
            <a:ext cx="4921732" cy="98488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it-IT" sz="1600" dirty="0" err="1">
                <a:solidFill>
                  <a:srgbClr val="0000FF"/>
                </a:solidFill>
              </a:rPr>
              <a:t>Overall</a:t>
            </a:r>
            <a:r>
              <a:rPr lang="it-IT" sz="1600" dirty="0">
                <a:solidFill>
                  <a:srgbClr val="0000FF"/>
                </a:solidFill>
              </a:rPr>
              <a:t> TF </a:t>
            </a:r>
            <a:r>
              <a:rPr lang="it-IT" sz="1600" dirty="0" err="1">
                <a:solidFill>
                  <a:srgbClr val="0000FF"/>
                </a:solidFill>
              </a:rPr>
              <a:t>energy</a:t>
            </a:r>
            <a:r>
              <a:rPr lang="it-IT" sz="1600" dirty="0">
                <a:solidFill>
                  <a:srgbClr val="0000FF"/>
                </a:solidFill>
              </a:rPr>
              <a:t>: </a:t>
            </a:r>
            <a:r>
              <a:rPr lang="it-IT" sz="1600" b="1" dirty="0">
                <a:solidFill>
                  <a:srgbClr val="0000FF"/>
                </a:solidFill>
              </a:rPr>
              <a:t>2 GJ; </a:t>
            </a:r>
            <a:r>
              <a:rPr lang="it-IT" sz="1600" dirty="0">
                <a:solidFill>
                  <a:srgbClr val="0000FF"/>
                </a:solidFill>
              </a:rPr>
              <a:t>L (1 TF coil): </a:t>
            </a:r>
            <a:r>
              <a:rPr lang="it-IT" sz="1600" b="1" dirty="0">
                <a:solidFill>
                  <a:srgbClr val="0000FF"/>
                </a:solidFill>
              </a:rPr>
              <a:t>48 </a:t>
            </a:r>
            <a:r>
              <a:rPr lang="it-IT" sz="1600" b="1" dirty="0" err="1">
                <a:solidFill>
                  <a:srgbClr val="0000FF"/>
                </a:solidFill>
              </a:rPr>
              <a:t>mH</a:t>
            </a:r>
            <a:endParaRPr lang="it-IT" sz="1600" b="1" dirty="0">
              <a:solidFill>
                <a:srgbClr val="0000FF"/>
              </a:solidFill>
            </a:endParaRPr>
          </a:p>
          <a:p>
            <a:pPr algn="r">
              <a:spcAft>
                <a:spcPts val="600"/>
              </a:spcAft>
            </a:pPr>
            <a:r>
              <a:rPr lang="en-US" sz="1600" dirty="0">
                <a:solidFill>
                  <a:srgbClr val="0000FF"/>
                </a:solidFill>
              </a:rPr>
              <a:t>Volt. at discharge </a:t>
            </a:r>
            <a:r>
              <a:rPr lang="en-US" sz="1600" b="1" dirty="0">
                <a:solidFill>
                  <a:srgbClr val="0000FF"/>
                </a:solidFill>
              </a:rPr>
              <a:t>&lt; 1 </a:t>
            </a:r>
            <a:r>
              <a:rPr lang="it-IT" sz="1600" b="1" dirty="0" err="1">
                <a:solidFill>
                  <a:srgbClr val="0000FF"/>
                </a:solidFill>
              </a:rPr>
              <a:t>kV</a:t>
            </a:r>
            <a:r>
              <a:rPr lang="it-IT" sz="1600" dirty="0">
                <a:solidFill>
                  <a:srgbClr val="0000FF"/>
                </a:solidFill>
              </a:rPr>
              <a:t> </a:t>
            </a:r>
            <a:r>
              <a:rPr lang="it-IT" sz="1400" i="1" dirty="0">
                <a:solidFill>
                  <a:srgbClr val="000000"/>
                </a:solidFill>
              </a:rPr>
              <a:t>(terminal to terminal)</a:t>
            </a:r>
            <a:r>
              <a:rPr lang="en-US" sz="1400" b="1" dirty="0">
                <a:solidFill>
                  <a:srgbClr val="0000FF"/>
                </a:solidFill>
              </a:rPr>
              <a:t> </a:t>
            </a:r>
          </a:p>
          <a:p>
            <a:pPr algn="r">
              <a:spcAft>
                <a:spcPts val="600"/>
              </a:spcAft>
            </a:pPr>
            <a:r>
              <a:rPr lang="en-US" sz="1600" dirty="0">
                <a:solidFill>
                  <a:srgbClr val="0000FF"/>
                </a:solidFill>
              </a:rPr>
              <a:t>TF coil height </a:t>
            </a:r>
            <a:r>
              <a:rPr lang="en-US" sz="1600" b="1" dirty="0">
                <a:solidFill>
                  <a:srgbClr val="0000FF"/>
                </a:solidFill>
              </a:rPr>
              <a:t>≈ </a:t>
            </a:r>
            <a:r>
              <a:rPr lang="it-IT" sz="1600" b="1" dirty="0">
                <a:solidFill>
                  <a:srgbClr val="0000FF"/>
                </a:solidFill>
              </a:rPr>
              <a:t>6 m; </a:t>
            </a:r>
            <a:r>
              <a:rPr lang="en-US" sz="1600" dirty="0">
                <a:solidFill>
                  <a:srgbClr val="0000FF"/>
                </a:solidFill>
              </a:rPr>
              <a:t>TF coil width</a:t>
            </a:r>
            <a:r>
              <a:rPr lang="en-US" sz="1600" b="1" dirty="0">
                <a:solidFill>
                  <a:srgbClr val="0000FF"/>
                </a:solidFill>
              </a:rPr>
              <a:t> ≈ </a:t>
            </a:r>
            <a:r>
              <a:rPr lang="it-IT" sz="1600" b="1" dirty="0">
                <a:solidFill>
                  <a:srgbClr val="0000FF"/>
                </a:solidFill>
              </a:rPr>
              <a:t>3.2 m</a:t>
            </a:r>
          </a:p>
        </p:txBody>
      </p:sp>
      <p:pic>
        <p:nvPicPr>
          <p:cNvPr id="33" name="Immagine 32">
            <a:extLst>
              <a:ext uri="{FF2B5EF4-FFF2-40B4-BE49-F238E27FC236}">
                <a16:creationId xmlns:a16="http://schemas.microsoft.com/office/drawing/2014/main" id="{A0EF6F44-AC32-E24B-B658-6D264C9288C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83850" y="4521312"/>
            <a:ext cx="1561562" cy="1432921"/>
          </a:xfrm>
          <a:prstGeom prst="rect">
            <a:avLst/>
          </a:prstGeom>
        </p:spPr>
      </p:pic>
      <p:sp>
        <p:nvSpPr>
          <p:cNvPr id="34" name="Oval 1">
            <a:extLst>
              <a:ext uri="{FF2B5EF4-FFF2-40B4-BE49-F238E27FC236}">
                <a16:creationId xmlns:a16="http://schemas.microsoft.com/office/drawing/2014/main" id="{B144CFCA-11CD-0B45-9985-D78FAA88EF7A}"/>
              </a:ext>
            </a:extLst>
          </p:cNvPr>
          <p:cNvSpPr/>
          <p:nvPr/>
        </p:nvSpPr>
        <p:spPr>
          <a:xfrm>
            <a:off x="3898466" y="4085438"/>
            <a:ext cx="1582983" cy="2137014"/>
          </a:xfrm>
          <a:prstGeom prst="ellipse">
            <a:avLst/>
          </a:prstGeom>
          <a:noFill/>
          <a:ln w="19050" cmpd="sng">
            <a:solidFill>
              <a:srgbClr val="8000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E7788937-131F-2341-89AF-73CE23CDF64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22177" y="1394829"/>
            <a:ext cx="2621823" cy="5463171"/>
          </a:xfrm>
          <a:prstGeom prst="rect">
            <a:avLst/>
          </a:prstGeom>
        </p:spPr>
      </p:pic>
      <p:pic>
        <p:nvPicPr>
          <p:cNvPr id="26" name="Picture 7">
            <a:extLst>
              <a:ext uri="{FF2B5EF4-FFF2-40B4-BE49-F238E27FC236}">
                <a16:creationId xmlns:a16="http://schemas.microsoft.com/office/drawing/2014/main" id="{560F405D-CCA7-984D-99DF-ED9887B84447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9292" y="1060809"/>
            <a:ext cx="2794191" cy="2035542"/>
          </a:xfrm>
          <a:prstGeom prst="rect">
            <a:avLst/>
          </a:prstGeom>
        </p:spPr>
      </p:pic>
      <p:pic>
        <p:nvPicPr>
          <p:cNvPr id="32" name="Immagine 31" descr="Immagine che contiene giocattolo&#10;&#10;Descrizione generata automaticamente">
            <a:extLst>
              <a:ext uri="{FF2B5EF4-FFF2-40B4-BE49-F238E27FC236}">
                <a16:creationId xmlns:a16="http://schemas.microsoft.com/office/drawing/2014/main" id="{C9235F7A-E202-914A-A12F-008F986F7CDD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7043" t="6773" r="13524" b="51721"/>
          <a:stretch/>
        </p:blipFill>
        <p:spPr>
          <a:xfrm>
            <a:off x="7932193" y="3895"/>
            <a:ext cx="1211807" cy="120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8328551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3414" y="319191"/>
            <a:ext cx="8229600" cy="369332"/>
          </a:xfrm>
        </p:spPr>
        <p:txBody>
          <a:bodyPr/>
          <a:lstStyle/>
          <a:p>
            <a:pPr eaLnBrk="0" hangingPunct="0"/>
            <a:r>
              <a:rPr lang="en-US" sz="2400" dirty="0">
                <a:solidFill>
                  <a:schemeClr val="bg1"/>
                </a:solidFill>
              </a:rPr>
              <a:t>ITER TF Coil: </a:t>
            </a:r>
            <a:r>
              <a:rPr lang="en-US" sz="2400" dirty="0">
                <a:solidFill>
                  <a:srgbClr val="FFFF00"/>
                </a:solidFill>
              </a:rPr>
              <a:t>completed</a:t>
            </a:r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, with casing and structures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6553200" y="6222140"/>
            <a:ext cx="2133600" cy="365125"/>
          </a:xfrm>
        </p:spPr>
        <p:txBody>
          <a:bodyPr/>
          <a:lstStyle/>
          <a:p>
            <a:fld id="{02C7C199-0D0D-7840-A88D-785280B31CF7}" type="slidenum">
              <a:rPr lang="it-IT" smtClean="0"/>
              <a:t>82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 dirty="0"/>
              <a:t>L. Muzzi - </a:t>
            </a:r>
            <a:r>
              <a:rPr lang="it-IT" dirty="0" err="1"/>
              <a:t>EASISchool</a:t>
            </a:r>
            <a:r>
              <a:rPr lang="it-IT" dirty="0"/>
              <a:t> 3 - 6 </a:t>
            </a:r>
            <a:r>
              <a:rPr lang="it-IT" dirty="0" err="1"/>
              <a:t>October</a:t>
            </a:r>
            <a:r>
              <a:rPr lang="it-IT" dirty="0"/>
              <a:t> 2020</a:t>
            </a:r>
          </a:p>
        </p:txBody>
      </p:sp>
      <p:pic>
        <p:nvPicPr>
          <p:cNvPr id="6" name="Picture 5" descr="f4e_logo.gif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" r="66206"/>
          <a:stretch/>
        </p:blipFill>
        <p:spPr>
          <a:xfrm>
            <a:off x="8097603" y="1099937"/>
            <a:ext cx="1046397" cy="557485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6171853" y="1841868"/>
            <a:ext cx="149297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300"/>
              </a:spcAft>
              <a:buClr>
                <a:srgbClr val="FFFF00"/>
              </a:buClr>
            </a:pPr>
            <a:r>
              <a:rPr lang="it-IT" sz="2400" b="1" dirty="0">
                <a:solidFill>
                  <a:srgbClr val="0033CC"/>
                </a:solidFill>
                <a:latin typeface="Trebuchet MS"/>
                <a:cs typeface="Trebuchet MS"/>
              </a:rPr>
              <a:t>337 </a:t>
            </a:r>
            <a:r>
              <a:rPr lang="it-IT" sz="2400" b="1" dirty="0" err="1">
                <a:solidFill>
                  <a:srgbClr val="0033CC"/>
                </a:solidFill>
                <a:latin typeface="Trebuchet MS"/>
                <a:cs typeface="Trebuchet MS"/>
              </a:rPr>
              <a:t>Tons</a:t>
            </a:r>
            <a:endParaRPr lang="en-US" sz="2400" b="1" dirty="0">
              <a:solidFill>
                <a:srgbClr val="0033CC"/>
              </a:solidFill>
              <a:latin typeface="Trebuchet MS"/>
              <a:cs typeface="Trebuchet MS"/>
            </a:endParaRPr>
          </a:p>
        </p:txBody>
      </p:sp>
      <p:pic>
        <p:nvPicPr>
          <p:cNvPr id="3" name="Picture 2" descr="Screenshot 2019-12-01 11.28.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4367" y="1099937"/>
            <a:ext cx="1733236" cy="474756"/>
          </a:xfrm>
          <a:prstGeom prst="rect">
            <a:avLst/>
          </a:prstGeom>
        </p:spPr>
      </p:pic>
      <p:pic>
        <p:nvPicPr>
          <p:cNvPr id="12" name="Immagine 1">
            <a:extLst>
              <a:ext uri="{FF2B5EF4-FFF2-40B4-BE49-F238E27FC236}">
                <a16:creationId xmlns:a16="http://schemas.microsoft.com/office/drawing/2014/main" id="{E444B5AB-51C7-C246-BA5D-2301AF57198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414" y="1284088"/>
            <a:ext cx="5671184" cy="4796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4870535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3414" y="288414"/>
            <a:ext cx="8229600" cy="430887"/>
          </a:xfrm>
        </p:spPr>
        <p:txBody>
          <a:bodyPr/>
          <a:lstStyle/>
          <a:p>
            <a:pPr eaLnBrk="0" hangingPunct="0"/>
            <a:r>
              <a:rPr lang="en-US" sz="2800" dirty="0">
                <a:solidFill>
                  <a:schemeClr val="bg1"/>
                </a:solidFill>
              </a:rPr>
              <a:t>Toroidal Field Coils: forces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6553200" y="6222140"/>
            <a:ext cx="2133600" cy="365125"/>
          </a:xfrm>
        </p:spPr>
        <p:txBody>
          <a:bodyPr/>
          <a:lstStyle/>
          <a:p>
            <a:fld id="{02C7C199-0D0D-7840-A88D-785280B31CF7}" type="slidenum">
              <a:rPr lang="it-IT" smtClean="0"/>
              <a:t>83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 dirty="0"/>
              <a:t>L. Muzzi - </a:t>
            </a:r>
            <a:r>
              <a:rPr lang="it-IT" dirty="0" err="1"/>
              <a:t>EASISchool</a:t>
            </a:r>
            <a:r>
              <a:rPr lang="it-IT" dirty="0"/>
              <a:t> 3 - 6 </a:t>
            </a:r>
            <a:r>
              <a:rPr lang="it-IT" dirty="0" err="1"/>
              <a:t>October</a:t>
            </a:r>
            <a:r>
              <a:rPr lang="it-IT" dirty="0"/>
              <a:t> 2020</a:t>
            </a: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1F22DD39-67D0-524F-A5B2-5B942844085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4386" y="1071117"/>
            <a:ext cx="8352729" cy="5033055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F30CD16E-69D2-ED43-8E62-C363F3800DD1}"/>
              </a:ext>
            </a:extLst>
          </p:cNvPr>
          <p:cNvSpPr txBox="1"/>
          <p:nvPr/>
        </p:nvSpPr>
        <p:spPr>
          <a:xfrm>
            <a:off x="2902654" y="5945141"/>
            <a:ext cx="3031664" cy="276999"/>
          </a:xfrm>
          <a:prstGeom prst="rect">
            <a:avLst/>
          </a:prstGeom>
        </p:spPr>
        <p:txBody>
          <a:bodyPr vert="horz" wrap="none" lIns="91440" tIns="0" rIns="91440" bIns="0" rtlCol="0">
            <a:spAutoFit/>
          </a:bodyPr>
          <a:lstStyle/>
          <a:p>
            <a:r>
              <a:rPr lang="it-IT" dirty="0">
                <a:solidFill>
                  <a:srgbClr val="1300FF"/>
                </a:solidFill>
              </a:rPr>
              <a:t>Slide </a:t>
            </a:r>
            <a:r>
              <a:rPr lang="it-IT" dirty="0" err="1">
                <a:solidFill>
                  <a:srgbClr val="1300FF"/>
                </a:solidFill>
              </a:rPr>
              <a:t>courtesy</a:t>
            </a:r>
            <a:r>
              <a:rPr lang="it-IT" dirty="0">
                <a:solidFill>
                  <a:srgbClr val="1300FF"/>
                </a:solidFill>
              </a:rPr>
              <a:t> of A. Portone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F4D5AAB2-3519-D74E-99E8-9DDDE60E7A42}"/>
              </a:ext>
            </a:extLst>
          </p:cNvPr>
          <p:cNvSpPr txBox="1"/>
          <p:nvPr/>
        </p:nvSpPr>
        <p:spPr>
          <a:xfrm>
            <a:off x="2357920" y="3587644"/>
            <a:ext cx="885179" cy="369332"/>
          </a:xfrm>
          <a:prstGeom prst="rect">
            <a:avLst/>
          </a:prstGeom>
        </p:spPr>
        <p:txBody>
          <a:bodyPr vert="horz" wrap="none" lIns="91440" tIns="0" rIns="91440" bIns="0" rtlCol="0">
            <a:spAutoFit/>
          </a:bodyPr>
          <a:lstStyle/>
          <a:p>
            <a:r>
              <a:rPr lang="it-IT" sz="2400" dirty="0"/>
              <a:t>ITER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6F09A62A-722B-3E49-A1B6-6BC79DD64D20}"/>
              </a:ext>
            </a:extLst>
          </p:cNvPr>
          <p:cNvSpPr txBox="1"/>
          <p:nvPr/>
        </p:nvSpPr>
        <p:spPr>
          <a:xfrm>
            <a:off x="2431099" y="5609158"/>
            <a:ext cx="885179" cy="369332"/>
          </a:xfrm>
          <a:prstGeom prst="rect">
            <a:avLst/>
          </a:prstGeom>
        </p:spPr>
        <p:txBody>
          <a:bodyPr vert="horz" wrap="none" lIns="91440" tIns="0" rIns="91440" bIns="0" rtlCol="0">
            <a:spAutoFit/>
          </a:bodyPr>
          <a:lstStyle/>
          <a:p>
            <a:r>
              <a:rPr lang="it-IT" sz="2400" dirty="0"/>
              <a:t>ITER</a:t>
            </a:r>
          </a:p>
        </p:txBody>
      </p:sp>
      <p:sp>
        <p:nvSpPr>
          <p:cNvPr id="6" name="Ovale 5">
            <a:extLst>
              <a:ext uri="{FF2B5EF4-FFF2-40B4-BE49-F238E27FC236}">
                <a16:creationId xmlns:a16="http://schemas.microsoft.com/office/drawing/2014/main" id="{427A222E-00E3-304F-AF9A-04F3C28C9AE8}"/>
              </a:ext>
            </a:extLst>
          </p:cNvPr>
          <p:cNvSpPr/>
          <p:nvPr/>
        </p:nvSpPr>
        <p:spPr>
          <a:xfrm>
            <a:off x="3669792" y="3182112"/>
            <a:ext cx="602390" cy="38114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Ovale 11">
            <a:extLst>
              <a:ext uri="{FF2B5EF4-FFF2-40B4-BE49-F238E27FC236}">
                <a16:creationId xmlns:a16="http://schemas.microsoft.com/office/drawing/2014/main" id="{81D9BFCD-1D54-CA45-88B1-4D7110D586BF}"/>
              </a:ext>
            </a:extLst>
          </p:cNvPr>
          <p:cNvSpPr/>
          <p:nvPr/>
        </p:nvSpPr>
        <p:spPr>
          <a:xfrm>
            <a:off x="467568" y="3575828"/>
            <a:ext cx="1117392" cy="38114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Ovale 12">
            <a:extLst>
              <a:ext uri="{FF2B5EF4-FFF2-40B4-BE49-F238E27FC236}">
                <a16:creationId xmlns:a16="http://schemas.microsoft.com/office/drawing/2014/main" id="{DFB56B24-37F3-BC41-94E4-E4A3DDD3D4CE}"/>
              </a:ext>
            </a:extLst>
          </p:cNvPr>
          <p:cNvSpPr/>
          <p:nvPr/>
        </p:nvSpPr>
        <p:spPr>
          <a:xfrm>
            <a:off x="519234" y="5651345"/>
            <a:ext cx="1117392" cy="38114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Ovale 13">
            <a:extLst>
              <a:ext uri="{FF2B5EF4-FFF2-40B4-BE49-F238E27FC236}">
                <a16:creationId xmlns:a16="http://schemas.microsoft.com/office/drawing/2014/main" id="{26609C94-0294-5140-A4E9-E653D8C6B1E4}"/>
              </a:ext>
            </a:extLst>
          </p:cNvPr>
          <p:cNvSpPr/>
          <p:nvPr/>
        </p:nvSpPr>
        <p:spPr>
          <a:xfrm>
            <a:off x="3669792" y="5195829"/>
            <a:ext cx="602390" cy="38114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23358461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30">
            <a:extLst>
              <a:ext uri="{FF2B5EF4-FFF2-40B4-BE49-F238E27FC236}">
                <a16:creationId xmlns:a16="http://schemas.microsoft.com/office/drawing/2014/main" id="{F0B72CD5-2F3E-5F4C-BB43-00DD05F8631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92672" y="1904283"/>
            <a:ext cx="2851328" cy="4605991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3414" y="288414"/>
            <a:ext cx="8229600" cy="430887"/>
          </a:xfrm>
        </p:spPr>
        <p:txBody>
          <a:bodyPr/>
          <a:lstStyle/>
          <a:p>
            <a:pPr eaLnBrk="0" hangingPunct="0"/>
            <a:r>
              <a:rPr lang="en-US" sz="2800" dirty="0">
                <a:solidFill>
                  <a:schemeClr val="bg1"/>
                </a:solidFill>
              </a:rPr>
              <a:t>Toroidal Field Coils: </a:t>
            </a:r>
            <a:r>
              <a:rPr lang="en-US" sz="2800" dirty="0">
                <a:solidFill>
                  <a:srgbClr val="FFFF00"/>
                </a:solidFill>
              </a:rPr>
              <a:t>in-plane loads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6553200" y="6222140"/>
            <a:ext cx="2133600" cy="365125"/>
          </a:xfrm>
        </p:spPr>
        <p:txBody>
          <a:bodyPr/>
          <a:lstStyle/>
          <a:p>
            <a:fld id="{02C7C199-0D0D-7840-A88D-785280B31CF7}" type="slidenum">
              <a:rPr lang="it-IT" smtClean="0"/>
              <a:t>84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 dirty="0"/>
              <a:t>L. Muzzi - </a:t>
            </a:r>
            <a:r>
              <a:rPr lang="it-IT" dirty="0" err="1"/>
              <a:t>EASISchool</a:t>
            </a:r>
            <a:r>
              <a:rPr lang="it-IT" dirty="0"/>
              <a:t> 3 - 6 </a:t>
            </a:r>
            <a:r>
              <a:rPr lang="it-IT" dirty="0" err="1"/>
              <a:t>October</a:t>
            </a:r>
            <a:r>
              <a:rPr lang="it-IT" dirty="0"/>
              <a:t> 2020</a:t>
            </a:r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474DBE0A-3C29-2D4F-9AFB-30FA36F9CD6E}"/>
              </a:ext>
            </a:extLst>
          </p:cNvPr>
          <p:cNvSpPr txBox="1"/>
          <p:nvPr/>
        </p:nvSpPr>
        <p:spPr>
          <a:xfrm>
            <a:off x="413414" y="1082673"/>
            <a:ext cx="8058681" cy="369332"/>
          </a:xfrm>
          <a:prstGeom prst="rect">
            <a:avLst/>
          </a:prstGeom>
        </p:spPr>
        <p:txBody>
          <a:bodyPr vert="horz" wrap="none" lIns="91440" tIns="0" rIns="91440" bIns="0" rtlCol="0">
            <a:spAutoFit/>
          </a:bodyPr>
          <a:lstStyle/>
          <a:p>
            <a:r>
              <a:rPr lang="it-IT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Centering</a:t>
            </a:r>
            <a:r>
              <a:rPr lang="it-IT" sz="2400" dirty="0">
                <a:latin typeface="Calibri" panose="020F0502020204030204" pitchFamily="34" charset="0"/>
                <a:cs typeface="Calibri" panose="020F0502020204030204" pitchFamily="34" charset="0"/>
              </a:rPr>
              <a:t> force </a:t>
            </a:r>
            <a:r>
              <a:rPr lang="it-IT" sz="2400" b="1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it-IT" sz="2400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it-IT" sz="2400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it-IT" sz="2400" b="1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it-IT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it-IT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reacted</a:t>
            </a:r>
            <a:r>
              <a:rPr lang="it-IT" sz="2400" dirty="0">
                <a:latin typeface="Calibri" panose="020F0502020204030204" pitchFamily="34" charset="0"/>
                <a:cs typeface="Calibri" panose="020F0502020204030204" pitchFamily="34" charset="0"/>
              </a:rPr>
              <a:t> by </a:t>
            </a:r>
            <a:r>
              <a:rPr lang="it-IT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wedging</a:t>
            </a:r>
            <a:r>
              <a:rPr lang="it-IT" sz="2400" dirty="0">
                <a:latin typeface="Calibri" panose="020F0502020204030204" pitchFamily="34" charset="0"/>
                <a:cs typeface="Calibri" panose="020F0502020204030204" pitchFamily="34" charset="0"/>
              </a:rPr>
              <a:t> on the </a:t>
            </a:r>
            <a:r>
              <a:rPr lang="it-IT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casing</a:t>
            </a:r>
            <a:r>
              <a:rPr lang="it-IT" sz="2400" dirty="0">
                <a:latin typeface="Calibri" panose="020F0502020204030204" pitchFamily="34" charset="0"/>
                <a:cs typeface="Calibri" panose="020F0502020204030204" pitchFamily="34" charset="0"/>
              </a:rPr>
              <a:t> «</a:t>
            </a:r>
            <a:r>
              <a:rPr lang="it-IT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nose</a:t>
            </a:r>
            <a:r>
              <a:rPr lang="it-IT" sz="2400" dirty="0">
                <a:latin typeface="Calibri" panose="020F0502020204030204" pitchFamily="34" charset="0"/>
                <a:cs typeface="Calibri" panose="020F0502020204030204" pitchFamily="34" charset="0"/>
              </a:rPr>
              <a:t>»</a:t>
            </a:r>
          </a:p>
        </p:txBody>
      </p:sp>
      <p:sp>
        <p:nvSpPr>
          <p:cNvPr id="26" name="Ovale 25">
            <a:extLst>
              <a:ext uri="{FF2B5EF4-FFF2-40B4-BE49-F238E27FC236}">
                <a16:creationId xmlns:a16="http://schemas.microsoft.com/office/drawing/2014/main" id="{5574D901-45D1-EC40-8C8E-47AACF17133F}"/>
              </a:ext>
            </a:extLst>
          </p:cNvPr>
          <p:cNvSpPr/>
          <p:nvPr/>
        </p:nvSpPr>
        <p:spPr>
          <a:xfrm>
            <a:off x="6194253" y="1887836"/>
            <a:ext cx="1050376" cy="4302186"/>
          </a:xfrm>
          <a:prstGeom prst="ellipse">
            <a:avLst/>
          </a:prstGeom>
          <a:noFill/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cxnSp>
        <p:nvCxnSpPr>
          <p:cNvPr id="27" name="Connettore 2 26">
            <a:extLst>
              <a:ext uri="{FF2B5EF4-FFF2-40B4-BE49-F238E27FC236}">
                <a16:creationId xmlns:a16="http://schemas.microsoft.com/office/drawing/2014/main" id="{149E0FC5-F243-1C4B-BEA0-3386B6C8D9B3}"/>
              </a:ext>
            </a:extLst>
          </p:cNvPr>
          <p:cNvCxnSpPr>
            <a:cxnSpLocks/>
          </p:cNvCxnSpPr>
          <p:nvPr/>
        </p:nvCxnSpPr>
        <p:spPr>
          <a:xfrm flipH="1" flipV="1">
            <a:off x="5787169" y="3599668"/>
            <a:ext cx="832249" cy="42619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49" name="Gruppo 48">
            <a:extLst>
              <a:ext uri="{FF2B5EF4-FFF2-40B4-BE49-F238E27FC236}">
                <a16:creationId xmlns:a16="http://schemas.microsoft.com/office/drawing/2014/main" id="{1AD655D3-70D4-B94C-8719-2CDF2F73AB98}"/>
              </a:ext>
            </a:extLst>
          </p:cNvPr>
          <p:cNvGrpSpPr/>
          <p:nvPr/>
        </p:nvGrpSpPr>
        <p:grpSpPr>
          <a:xfrm>
            <a:off x="-956941" y="1981273"/>
            <a:ext cx="4965684" cy="4089170"/>
            <a:chOff x="-962693" y="1821298"/>
            <a:chExt cx="4965684" cy="4089170"/>
          </a:xfrm>
        </p:grpSpPr>
        <p:grpSp>
          <p:nvGrpSpPr>
            <p:cNvPr id="10" name="Gruppo 9">
              <a:extLst>
                <a:ext uri="{FF2B5EF4-FFF2-40B4-BE49-F238E27FC236}">
                  <a16:creationId xmlns:a16="http://schemas.microsoft.com/office/drawing/2014/main" id="{6ACCF557-BA9F-9C42-8C2C-0EEDE4455D3B}"/>
                </a:ext>
              </a:extLst>
            </p:cNvPr>
            <p:cNvGrpSpPr/>
            <p:nvPr/>
          </p:nvGrpSpPr>
          <p:grpSpPr>
            <a:xfrm rot="12585535">
              <a:off x="-962693" y="2806433"/>
              <a:ext cx="4965684" cy="2909649"/>
              <a:chOff x="212345" y="1455584"/>
              <a:chExt cx="5438295" cy="3186576"/>
            </a:xfrm>
          </p:grpSpPr>
          <p:grpSp>
            <p:nvGrpSpPr>
              <p:cNvPr id="9" name="Gruppo 8">
                <a:extLst>
                  <a:ext uri="{FF2B5EF4-FFF2-40B4-BE49-F238E27FC236}">
                    <a16:creationId xmlns:a16="http://schemas.microsoft.com/office/drawing/2014/main" id="{05EF1F9A-03F4-0E49-8BF6-ECDB532487FC}"/>
                  </a:ext>
                </a:extLst>
              </p:cNvPr>
              <p:cNvGrpSpPr/>
              <p:nvPr/>
            </p:nvGrpSpPr>
            <p:grpSpPr>
              <a:xfrm>
                <a:off x="212345" y="1455584"/>
                <a:ext cx="3079144" cy="1830101"/>
                <a:chOff x="212345" y="1455584"/>
                <a:chExt cx="3079144" cy="1830101"/>
              </a:xfrm>
            </p:grpSpPr>
            <p:pic>
              <p:nvPicPr>
                <p:cNvPr id="6" name="Immagine 5">
                  <a:extLst>
                    <a:ext uri="{FF2B5EF4-FFF2-40B4-BE49-F238E27FC236}">
                      <a16:creationId xmlns:a16="http://schemas.microsoft.com/office/drawing/2014/main" id="{3D3A72EE-E9A5-444D-9227-6D1888BC3F4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12345" y="1455584"/>
                  <a:ext cx="1710260" cy="1591285"/>
                </a:xfrm>
                <a:prstGeom prst="rect">
                  <a:avLst/>
                </a:prstGeom>
              </p:spPr>
            </p:pic>
            <p:pic>
              <p:nvPicPr>
                <p:cNvPr id="13" name="Immagine 12">
                  <a:extLst>
                    <a:ext uri="{FF2B5EF4-FFF2-40B4-BE49-F238E27FC236}">
                      <a16:creationId xmlns:a16="http://schemas.microsoft.com/office/drawing/2014/main" id="{0680CAFC-EFA8-5949-8662-95FBBE1A253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1210053">
                  <a:off x="1581229" y="1694400"/>
                  <a:ext cx="1710260" cy="1591285"/>
                </a:xfrm>
                <a:prstGeom prst="rect">
                  <a:avLst/>
                </a:prstGeom>
              </p:spPr>
            </p:pic>
          </p:grpSp>
          <p:grpSp>
            <p:nvGrpSpPr>
              <p:cNvPr id="14" name="Gruppo 13">
                <a:extLst>
                  <a:ext uri="{FF2B5EF4-FFF2-40B4-BE49-F238E27FC236}">
                    <a16:creationId xmlns:a16="http://schemas.microsoft.com/office/drawing/2014/main" id="{ADAA2CCD-D728-B040-AFF3-DD093EAF7365}"/>
                  </a:ext>
                </a:extLst>
              </p:cNvPr>
              <p:cNvGrpSpPr/>
              <p:nvPr/>
            </p:nvGrpSpPr>
            <p:grpSpPr>
              <a:xfrm rot="2405540">
                <a:off x="2571496" y="2812059"/>
                <a:ext cx="3079144" cy="1830101"/>
                <a:chOff x="212345" y="1455584"/>
                <a:chExt cx="3079144" cy="1830101"/>
              </a:xfrm>
            </p:grpSpPr>
            <p:pic>
              <p:nvPicPr>
                <p:cNvPr id="15" name="Immagine 14">
                  <a:extLst>
                    <a:ext uri="{FF2B5EF4-FFF2-40B4-BE49-F238E27FC236}">
                      <a16:creationId xmlns:a16="http://schemas.microsoft.com/office/drawing/2014/main" id="{BDA90E09-9157-C543-B96B-3A8E2B40874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12345" y="1455584"/>
                  <a:ext cx="1710260" cy="1591285"/>
                </a:xfrm>
                <a:prstGeom prst="rect">
                  <a:avLst/>
                </a:prstGeom>
              </p:spPr>
            </p:pic>
            <p:pic>
              <p:nvPicPr>
                <p:cNvPr id="16" name="Immagine 15">
                  <a:extLst>
                    <a:ext uri="{FF2B5EF4-FFF2-40B4-BE49-F238E27FC236}">
                      <a16:creationId xmlns:a16="http://schemas.microsoft.com/office/drawing/2014/main" id="{7DC6BCC1-143F-1749-A976-1CE0B312FD4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1210053">
                  <a:off x="1581229" y="1694400"/>
                  <a:ext cx="1710260" cy="1591285"/>
                </a:xfrm>
                <a:prstGeom prst="rect">
                  <a:avLst/>
                </a:prstGeom>
              </p:spPr>
            </p:pic>
          </p:grpSp>
        </p:grpSp>
        <p:cxnSp>
          <p:nvCxnSpPr>
            <p:cNvPr id="18" name="Connettore 2 17">
              <a:extLst>
                <a:ext uri="{FF2B5EF4-FFF2-40B4-BE49-F238E27FC236}">
                  <a16:creationId xmlns:a16="http://schemas.microsoft.com/office/drawing/2014/main" id="{80451E1B-7BB5-DC41-A409-A891B3673833}"/>
                </a:ext>
              </a:extLst>
            </p:cNvPr>
            <p:cNvCxnSpPr>
              <a:cxnSpLocks/>
            </p:cNvCxnSpPr>
            <p:nvPr/>
          </p:nvCxnSpPr>
          <p:spPr>
            <a:xfrm>
              <a:off x="600765" y="2548128"/>
              <a:ext cx="105859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Connettore 2 18">
              <a:extLst>
                <a:ext uri="{FF2B5EF4-FFF2-40B4-BE49-F238E27FC236}">
                  <a16:creationId xmlns:a16="http://schemas.microsoft.com/office/drawing/2014/main" id="{3CD28817-AA92-6549-B101-0E9C2135757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16331" y="3562603"/>
              <a:ext cx="918885" cy="300109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Connettore 2 20">
              <a:extLst>
                <a:ext uri="{FF2B5EF4-FFF2-40B4-BE49-F238E27FC236}">
                  <a16:creationId xmlns:a16="http://schemas.microsoft.com/office/drawing/2014/main" id="{65CC9655-44AC-2E49-AF41-2FE8CB644D8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85723" y="4432119"/>
              <a:ext cx="764960" cy="622814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Connettore 2 22">
              <a:extLst>
                <a:ext uri="{FF2B5EF4-FFF2-40B4-BE49-F238E27FC236}">
                  <a16:creationId xmlns:a16="http://schemas.microsoft.com/office/drawing/2014/main" id="{5A225D84-27F5-4C48-AB3E-7A891891E88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527008" y="5054933"/>
              <a:ext cx="463850" cy="855535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9" name="Ovale 28">
              <a:extLst>
                <a:ext uri="{FF2B5EF4-FFF2-40B4-BE49-F238E27FC236}">
                  <a16:creationId xmlns:a16="http://schemas.microsoft.com/office/drawing/2014/main" id="{5F936A5D-6FFB-E944-AF48-8B64E98F88C7}"/>
                </a:ext>
              </a:extLst>
            </p:cNvPr>
            <p:cNvSpPr/>
            <p:nvPr/>
          </p:nvSpPr>
          <p:spPr>
            <a:xfrm>
              <a:off x="936586" y="1821298"/>
              <a:ext cx="569767" cy="1428946"/>
            </a:xfrm>
            <a:prstGeom prst="ellipse">
              <a:avLst/>
            </a:prstGeom>
            <a:noFill/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30" name="CasellaDiTesto 29">
              <a:extLst>
                <a:ext uri="{FF2B5EF4-FFF2-40B4-BE49-F238E27FC236}">
                  <a16:creationId xmlns:a16="http://schemas.microsoft.com/office/drawing/2014/main" id="{EEBB1380-D337-5045-8604-477583071EDB}"/>
                </a:ext>
              </a:extLst>
            </p:cNvPr>
            <p:cNvSpPr txBox="1"/>
            <p:nvPr/>
          </p:nvSpPr>
          <p:spPr>
            <a:xfrm>
              <a:off x="1518347" y="2102195"/>
              <a:ext cx="444096" cy="430887"/>
            </a:xfrm>
            <a:prstGeom prst="rect">
              <a:avLst/>
            </a:prstGeom>
          </p:spPr>
          <p:txBody>
            <a:bodyPr vert="horz" wrap="none" lIns="91440" tIns="0" rIns="91440" bIns="0" rtlCol="0">
              <a:spAutoFit/>
            </a:bodyPr>
            <a:lstStyle/>
            <a:p>
              <a:r>
                <a:rPr lang="it-IT" sz="2800" i="1" dirty="0" err="1">
                  <a:latin typeface="Calibri" panose="020F0502020204030204" pitchFamily="34" charset="0"/>
                  <a:cs typeface="Calibri" panose="020F0502020204030204" pitchFamily="34" charset="0"/>
                </a:rPr>
                <a:t>F</a:t>
              </a:r>
              <a:r>
                <a:rPr lang="it-IT" sz="2800" i="1" baseline="-250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c</a:t>
              </a:r>
              <a:endParaRPr lang="it-IT" sz="2800" i="1" baseline="-250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1991F8A7-E12D-0B45-A60B-33DC329249F4}"/>
              </a:ext>
            </a:extLst>
          </p:cNvPr>
          <p:cNvSpPr txBox="1"/>
          <p:nvPr/>
        </p:nvSpPr>
        <p:spPr>
          <a:xfrm>
            <a:off x="5842436" y="3195704"/>
            <a:ext cx="444096" cy="430887"/>
          </a:xfrm>
          <a:prstGeom prst="rect">
            <a:avLst/>
          </a:prstGeom>
        </p:spPr>
        <p:txBody>
          <a:bodyPr vert="horz" wrap="none" lIns="91440" tIns="0" rIns="91440" bIns="0" rtlCol="0">
            <a:spAutoFit/>
          </a:bodyPr>
          <a:lstStyle/>
          <a:p>
            <a:r>
              <a:rPr lang="it-IT" sz="2800" i="1" dirty="0" err="1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it-IT" sz="2800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endParaRPr lang="it-IT" sz="2800" i="1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CasellaDiTesto 32">
                <a:extLst>
                  <a:ext uri="{FF2B5EF4-FFF2-40B4-BE49-F238E27FC236}">
                    <a16:creationId xmlns:a16="http://schemas.microsoft.com/office/drawing/2014/main" id="{F7BF1397-4FAF-4248-9B2E-9B8969EF5D74}"/>
                  </a:ext>
                </a:extLst>
              </p:cNvPr>
              <p:cNvSpPr txBox="1"/>
              <p:nvPr/>
            </p:nvSpPr>
            <p:spPr>
              <a:xfrm>
                <a:off x="2415508" y="2421943"/>
                <a:ext cx="3473195" cy="738664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sz="2400" i="1" smtClean="0">
                            <a:solidFill>
                              <a:srgbClr val="13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400" b="0" i="1" smtClean="0">
                            <a:solidFill>
                              <a:srgbClr val="1300FF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it-IT" sz="2400" b="0" i="1" smtClean="0">
                            <a:solidFill>
                              <a:srgbClr val="1300FF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it-IT" sz="2400" b="0" i="1" smtClean="0">
                        <a:solidFill>
                          <a:srgbClr val="1300FF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it-IT" sz="2400" i="1" smtClean="0">
                        <a:solidFill>
                          <a:srgbClr val="13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it-IT" sz="2400" b="0" i="1" smtClean="0">
                        <a:solidFill>
                          <a:srgbClr val="13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400 </m:t>
                    </m:r>
                    <m:r>
                      <a:rPr lang="it-IT" sz="2400" b="0" i="1" smtClean="0">
                        <a:solidFill>
                          <a:srgbClr val="13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𝑀𝑁</m:t>
                    </m:r>
                    <m:r>
                      <a:rPr lang="it-IT" sz="2400" b="0" i="1" smtClean="0">
                        <a:solidFill>
                          <a:srgbClr val="13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/ </m:t>
                    </m:r>
                    <m:r>
                      <a:rPr lang="it-IT" sz="2400" b="0" i="1" smtClean="0">
                        <a:solidFill>
                          <a:srgbClr val="13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𝑐𝑜𝑖𝑙</m:t>
                    </m:r>
                  </m:oMath>
                </a14:m>
                <a:r>
                  <a:rPr lang="it-IT" sz="2400" dirty="0">
                    <a:solidFill>
                      <a:srgbClr val="1300FF"/>
                    </a:solidFill>
                  </a:rPr>
                  <a:t> (ITER)</a:t>
                </a:r>
              </a:p>
              <a:p>
                <a:r>
                  <a:rPr lang="it-IT" sz="2400" dirty="0">
                    <a:solidFill>
                      <a:srgbClr val="1300FF"/>
                    </a:solidFill>
                  </a:rPr>
                  <a:t>    </a:t>
                </a:r>
                <a14:m>
                  <m:oMath xmlns:m="http://schemas.openxmlformats.org/officeDocument/2006/math">
                    <m:r>
                      <a:rPr lang="it-IT" sz="2400" i="1">
                        <a:solidFill>
                          <a:srgbClr val="13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 </m:t>
                    </m:r>
                    <m:r>
                      <a:rPr lang="it-IT" sz="2400" b="0" i="1" smtClean="0">
                        <a:solidFill>
                          <a:srgbClr val="13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54</m:t>
                    </m:r>
                    <m:r>
                      <a:rPr lang="it-IT" sz="2400" i="1">
                        <a:solidFill>
                          <a:srgbClr val="13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it-IT" sz="2400" i="1">
                        <a:solidFill>
                          <a:srgbClr val="13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𝑀𝑁</m:t>
                    </m:r>
                    <m:r>
                      <a:rPr lang="it-IT" sz="2400" i="1">
                        <a:solidFill>
                          <a:srgbClr val="13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/ </m:t>
                    </m:r>
                    <m:r>
                      <a:rPr lang="it-IT" sz="2400" i="1">
                        <a:solidFill>
                          <a:srgbClr val="13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𝑐𝑜𝑖𝑙</m:t>
                    </m:r>
                  </m:oMath>
                </a14:m>
                <a:r>
                  <a:rPr lang="it-IT" sz="2400" dirty="0">
                    <a:solidFill>
                      <a:srgbClr val="1300FF"/>
                    </a:solidFill>
                  </a:rPr>
                  <a:t> (DTT)</a:t>
                </a:r>
              </a:p>
            </p:txBody>
          </p:sp>
        </mc:Choice>
        <mc:Fallback xmlns="">
          <p:sp>
            <p:nvSpPr>
              <p:cNvPr id="33" name="CasellaDiTesto 32">
                <a:extLst>
                  <a:ext uri="{FF2B5EF4-FFF2-40B4-BE49-F238E27FC236}">
                    <a16:creationId xmlns:a16="http://schemas.microsoft.com/office/drawing/2014/main" id="{F7BF1397-4FAF-4248-9B2E-9B8969EF5D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5508" y="2421943"/>
                <a:ext cx="3473195" cy="738664"/>
              </a:xfrm>
              <a:prstGeom prst="rect">
                <a:avLst/>
              </a:prstGeom>
              <a:blipFill>
                <a:blip r:embed="rId4"/>
                <a:stretch>
                  <a:fillRect l="-2909" t="-11864" r="-4000" b="-2203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83039751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30">
            <a:extLst>
              <a:ext uri="{FF2B5EF4-FFF2-40B4-BE49-F238E27FC236}">
                <a16:creationId xmlns:a16="http://schemas.microsoft.com/office/drawing/2014/main" id="{EA5BF7F7-E175-D14B-811B-C010F30C95F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92672" y="1904283"/>
            <a:ext cx="2851328" cy="4605991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3414" y="288414"/>
            <a:ext cx="8229600" cy="430887"/>
          </a:xfrm>
        </p:spPr>
        <p:txBody>
          <a:bodyPr/>
          <a:lstStyle/>
          <a:p>
            <a:pPr eaLnBrk="0" hangingPunct="0"/>
            <a:r>
              <a:rPr lang="en-US" sz="2800" dirty="0">
                <a:solidFill>
                  <a:schemeClr val="bg1"/>
                </a:solidFill>
              </a:rPr>
              <a:t>Toroidal Field Coils: </a:t>
            </a:r>
            <a:r>
              <a:rPr lang="en-US" sz="2800" dirty="0">
                <a:solidFill>
                  <a:srgbClr val="FFFF00"/>
                </a:solidFill>
              </a:rPr>
              <a:t>in-plane loads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6553200" y="6222140"/>
            <a:ext cx="2133600" cy="365125"/>
          </a:xfrm>
        </p:spPr>
        <p:txBody>
          <a:bodyPr/>
          <a:lstStyle/>
          <a:p>
            <a:fld id="{02C7C199-0D0D-7840-A88D-785280B31CF7}" type="slidenum">
              <a:rPr lang="it-IT" smtClean="0"/>
              <a:t>85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 dirty="0"/>
              <a:t>L. Muzzi - </a:t>
            </a:r>
            <a:r>
              <a:rPr lang="it-IT" dirty="0" err="1"/>
              <a:t>EASISchool</a:t>
            </a:r>
            <a:r>
              <a:rPr lang="it-IT" dirty="0"/>
              <a:t> 3 - 6 </a:t>
            </a:r>
            <a:r>
              <a:rPr lang="it-IT" dirty="0" err="1"/>
              <a:t>October</a:t>
            </a:r>
            <a:r>
              <a:rPr lang="it-IT" dirty="0"/>
              <a:t> 2020</a:t>
            </a:r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474DBE0A-3C29-2D4F-9AFB-30FA36F9CD6E}"/>
              </a:ext>
            </a:extLst>
          </p:cNvPr>
          <p:cNvSpPr txBox="1"/>
          <p:nvPr/>
        </p:nvSpPr>
        <p:spPr>
          <a:xfrm>
            <a:off x="413414" y="1082673"/>
            <a:ext cx="8530925" cy="738664"/>
          </a:xfrm>
          <a:prstGeom prst="rect">
            <a:avLst/>
          </a:prstGeom>
        </p:spPr>
        <p:txBody>
          <a:bodyPr vert="horz" wrap="none" lIns="91440" tIns="0" rIns="91440" bIns="0" rtlCol="0">
            <a:spAutoFit/>
          </a:bodyPr>
          <a:lstStyle/>
          <a:p>
            <a:r>
              <a:rPr lang="it-IT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Centering</a:t>
            </a:r>
            <a:r>
              <a:rPr lang="it-IT" sz="2400" dirty="0">
                <a:latin typeface="Calibri" panose="020F0502020204030204" pitchFamily="34" charset="0"/>
                <a:cs typeface="Calibri" panose="020F0502020204030204" pitchFamily="34" charset="0"/>
              </a:rPr>
              <a:t> force </a:t>
            </a:r>
            <a:r>
              <a:rPr lang="it-IT" sz="2400" b="1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it-IT" sz="2400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it-IT" sz="2400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it-IT" sz="2400" b="1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it-IT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it-IT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reacted</a:t>
            </a:r>
            <a:r>
              <a:rPr lang="it-IT" sz="2400" dirty="0">
                <a:latin typeface="Calibri" panose="020F0502020204030204" pitchFamily="34" charset="0"/>
                <a:cs typeface="Calibri" panose="020F0502020204030204" pitchFamily="34" charset="0"/>
              </a:rPr>
              <a:t> by </a:t>
            </a:r>
            <a:r>
              <a:rPr lang="it-IT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wedging</a:t>
            </a:r>
            <a:r>
              <a:rPr lang="it-IT" sz="2400" dirty="0">
                <a:latin typeface="Calibri" panose="020F0502020204030204" pitchFamily="34" charset="0"/>
                <a:cs typeface="Calibri" panose="020F0502020204030204" pitchFamily="34" charset="0"/>
              </a:rPr>
              <a:t> on the </a:t>
            </a:r>
            <a:r>
              <a:rPr lang="it-IT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casing</a:t>
            </a:r>
            <a:r>
              <a:rPr lang="it-IT" sz="2400" dirty="0">
                <a:latin typeface="Calibri" panose="020F0502020204030204" pitchFamily="34" charset="0"/>
                <a:cs typeface="Calibri" panose="020F0502020204030204" pitchFamily="34" charset="0"/>
              </a:rPr>
              <a:t> «</a:t>
            </a:r>
            <a:r>
              <a:rPr lang="it-IT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nose</a:t>
            </a:r>
            <a:r>
              <a:rPr lang="it-IT" sz="2400" dirty="0">
                <a:latin typeface="Calibri" panose="020F0502020204030204" pitchFamily="34" charset="0"/>
                <a:cs typeface="Calibri" panose="020F0502020204030204" pitchFamily="34" charset="0"/>
              </a:rPr>
              <a:t>»</a:t>
            </a:r>
          </a:p>
          <a:p>
            <a:r>
              <a:rPr lang="it-IT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Bursting</a:t>
            </a:r>
            <a:r>
              <a:rPr lang="it-IT" sz="2400" dirty="0">
                <a:latin typeface="Calibri" panose="020F0502020204030204" pitchFamily="34" charset="0"/>
                <a:cs typeface="Calibri" panose="020F0502020204030204" pitchFamily="34" charset="0"/>
              </a:rPr>
              <a:t> force </a:t>
            </a:r>
            <a:r>
              <a:rPr lang="it-IT" sz="2400" b="1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it-IT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it-IT" sz="2400" b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z</a:t>
            </a:r>
            <a:r>
              <a:rPr lang="it-IT" sz="2400" b="1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it-IT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translates</a:t>
            </a:r>
            <a:r>
              <a:rPr lang="it-IT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into</a:t>
            </a:r>
            <a:r>
              <a:rPr lang="it-IT" sz="2400" dirty="0">
                <a:latin typeface="Calibri" panose="020F0502020204030204" pitchFamily="34" charset="0"/>
                <a:cs typeface="Calibri" panose="020F0502020204030204" pitchFamily="34" charset="0"/>
              </a:rPr>
              <a:t> a </a:t>
            </a:r>
            <a:r>
              <a:rPr lang="it-IT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Tension</a:t>
            </a:r>
            <a:r>
              <a:rPr lang="it-IT" sz="2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along</a:t>
            </a:r>
            <a:r>
              <a:rPr lang="it-IT" sz="2400" dirty="0">
                <a:latin typeface="Calibri" panose="020F0502020204030204" pitchFamily="34" charset="0"/>
                <a:cs typeface="Calibri" panose="020F0502020204030204" pitchFamily="34" charset="0"/>
              </a:rPr>
              <a:t> the </a:t>
            </a:r>
            <a:r>
              <a:rPr lang="it-IT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winding</a:t>
            </a:r>
            <a:r>
              <a:rPr lang="it-IT" sz="2400" dirty="0">
                <a:latin typeface="Calibri" panose="020F0502020204030204" pitchFamily="34" charset="0"/>
                <a:cs typeface="Calibri" panose="020F0502020204030204" pitchFamily="34" charset="0"/>
              </a:rPr>
              <a:t> pack </a:t>
            </a:r>
          </a:p>
        </p:txBody>
      </p:sp>
      <p:grpSp>
        <p:nvGrpSpPr>
          <p:cNvPr id="49" name="Gruppo 48">
            <a:extLst>
              <a:ext uri="{FF2B5EF4-FFF2-40B4-BE49-F238E27FC236}">
                <a16:creationId xmlns:a16="http://schemas.microsoft.com/office/drawing/2014/main" id="{1AD655D3-70D4-B94C-8719-2CDF2F73AB98}"/>
              </a:ext>
            </a:extLst>
          </p:cNvPr>
          <p:cNvGrpSpPr/>
          <p:nvPr/>
        </p:nvGrpSpPr>
        <p:grpSpPr>
          <a:xfrm>
            <a:off x="-956941" y="1981273"/>
            <a:ext cx="4965684" cy="4089170"/>
            <a:chOff x="-962693" y="1821298"/>
            <a:chExt cx="4965684" cy="4089170"/>
          </a:xfrm>
        </p:grpSpPr>
        <p:grpSp>
          <p:nvGrpSpPr>
            <p:cNvPr id="10" name="Gruppo 9">
              <a:extLst>
                <a:ext uri="{FF2B5EF4-FFF2-40B4-BE49-F238E27FC236}">
                  <a16:creationId xmlns:a16="http://schemas.microsoft.com/office/drawing/2014/main" id="{6ACCF557-BA9F-9C42-8C2C-0EEDE4455D3B}"/>
                </a:ext>
              </a:extLst>
            </p:cNvPr>
            <p:cNvGrpSpPr/>
            <p:nvPr/>
          </p:nvGrpSpPr>
          <p:grpSpPr>
            <a:xfrm rot="12585535">
              <a:off x="-962693" y="2806433"/>
              <a:ext cx="4965684" cy="2909649"/>
              <a:chOff x="212345" y="1455584"/>
              <a:chExt cx="5438295" cy="3186576"/>
            </a:xfrm>
          </p:grpSpPr>
          <p:grpSp>
            <p:nvGrpSpPr>
              <p:cNvPr id="9" name="Gruppo 8">
                <a:extLst>
                  <a:ext uri="{FF2B5EF4-FFF2-40B4-BE49-F238E27FC236}">
                    <a16:creationId xmlns:a16="http://schemas.microsoft.com/office/drawing/2014/main" id="{05EF1F9A-03F4-0E49-8BF6-ECDB532487FC}"/>
                  </a:ext>
                </a:extLst>
              </p:cNvPr>
              <p:cNvGrpSpPr/>
              <p:nvPr/>
            </p:nvGrpSpPr>
            <p:grpSpPr>
              <a:xfrm>
                <a:off x="212345" y="1455584"/>
                <a:ext cx="3079144" cy="1830101"/>
                <a:chOff x="212345" y="1455584"/>
                <a:chExt cx="3079144" cy="1830101"/>
              </a:xfrm>
            </p:grpSpPr>
            <p:pic>
              <p:nvPicPr>
                <p:cNvPr id="6" name="Immagine 5">
                  <a:extLst>
                    <a:ext uri="{FF2B5EF4-FFF2-40B4-BE49-F238E27FC236}">
                      <a16:creationId xmlns:a16="http://schemas.microsoft.com/office/drawing/2014/main" id="{3D3A72EE-E9A5-444D-9227-6D1888BC3F4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12345" y="1455584"/>
                  <a:ext cx="1710260" cy="1591285"/>
                </a:xfrm>
                <a:prstGeom prst="rect">
                  <a:avLst/>
                </a:prstGeom>
              </p:spPr>
            </p:pic>
            <p:pic>
              <p:nvPicPr>
                <p:cNvPr id="13" name="Immagine 12">
                  <a:extLst>
                    <a:ext uri="{FF2B5EF4-FFF2-40B4-BE49-F238E27FC236}">
                      <a16:creationId xmlns:a16="http://schemas.microsoft.com/office/drawing/2014/main" id="{0680CAFC-EFA8-5949-8662-95FBBE1A253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1210053">
                  <a:off x="1581229" y="1694400"/>
                  <a:ext cx="1710260" cy="1591285"/>
                </a:xfrm>
                <a:prstGeom prst="rect">
                  <a:avLst/>
                </a:prstGeom>
              </p:spPr>
            </p:pic>
          </p:grpSp>
          <p:grpSp>
            <p:nvGrpSpPr>
              <p:cNvPr id="14" name="Gruppo 13">
                <a:extLst>
                  <a:ext uri="{FF2B5EF4-FFF2-40B4-BE49-F238E27FC236}">
                    <a16:creationId xmlns:a16="http://schemas.microsoft.com/office/drawing/2014/main" id="{ADAA2CCD-D728-B040-AFF3-DD093EAF7365}"/>
                  </a:ext>
                </a:extLst>
              </p:cNvPr>
              <p:cNvGrpSpPr/>
              <p:nvPr/>
            </p:nvGrpSpPr>
            <p:grpSpPr>
              <a:xfrm rot="2405540">
                <a:off x="2571496" y="2812059"/>
                <a:ext cx="3079144" cy="1830101"/>
                <a:chOff x="212345" y="1455584"/>
                <a:chExt cx="3079144" cy="1830101"/>
              </a:xfrm>
            </p:grpSpPr>
            <p:pic>
              <p:nvPicPr>
                <p:cNvPr id="15" name="Immagine 14">
                  <a:extLst>
                    <a:ext uri="{FF2B5EF4-FFF2-40B4-BE49-F238E27FC236}">
                      <a16:creationId xmlns:a16="http://schemas.microsoft.com/office/drawing/2014/main" id="{BDA90E09-9157-C543-B96B-3A8E2B40874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12345" y="1455584"/>
                  <a:ext cx="1710260" cy="1591285"/>
                </a:xfrm>
                <a:prstGeom prst="rect">
                  <a:avLst/>
                </a:prstGeom>
              </p:spPr>
            </p:pic>
            <p:pic>
              <p:nvPicPr>
                <p:cNvPr id="16" name="Immagine 15">
                  <a:extLst>
                    <a:ext uri="{FF2B5EF4-FFF2-40B4-BE49-F238E27FC236}">
                      <a16:creationId xmlns:a16="http://schemas.microsoft.com/office/drawing/2014/main" id="{7DC6BCC1-143F-1749-A976-1CE0B312FD4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1210053">
                  <a:off x="1581229" y="1694400"/>
                  <a:ext cx="1710260" cy="1591285"/>
                </a:xfrm>
                <a:prstGeom prst="rect">
                  <a:avLst/>
                </a:prstGeom>
              </p:spPr>
            </p:pic>
          </p:grpSp>
        </p:grpSp>
        <p:cxnSp>
          <p:nvCxnSpPr>
            <p:cNvPr id="18" name="Connettore 2 17">
              <a:extLst>
                <a:ext uri="{FF2B5EF4-FFF2-40B4-BE49-F238E27FC236}">
                  <a16:creationId xmlns:a16="http://schemas.microsoft.com/office/drawing/2014/main" id="{80451E1B-7BB5-DC41-A409-A891B3673833}"/>
                </a:ext>
              </a:extLst>
            </p:cNvPr>
            <p:cNvCxnSpPr>
              <a:cxnSpLocks/>
            </p:cNvCxnSpPr>
            <p:nvPr/>
          </p:nvCxnSpPr>
          <p:spPr>
            <a:xfrm>
              <a:off x="600765" y="2548128"/>
              <a:ext cx="105859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Connettore 2 18">
              <a:extLst>
                <a:ext uri="{FF2B5EF4-FFF2-40B4-BE49-F238E27FC236}">
                  <a16:creationId xmlns:a16="http://schemas.microsoft.com/office/drawing/2014/main" id="{3CD28817-AA92-6549-B101-0E9C2135757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16331" y="3562603"/>
              <a:ext cx="918885" cy="300109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Connettore 2 20">
              <a:extLst>
                <a:ext uri="{FF2B5EF4-FFF2-40B4-BE49-F238E27FC236}">
                  <a16:creationId xmlns:a16="http://schemas.microsoft.com/office/drawing/2014/main" id="{65CC9655-44AC-2E49-AF41-2FE8CB644D8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85723" y="4432119"/>
              <a:ext cx="764960" cy="622814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Connettore 2 22">
              <a:extLst>
                <a:ext uri="{FF2B5EF4-FFF2-40B4-BE49-F238E27FC236}">
                  <a16:creationId xmlns:a16="http://schemas.microsoft.com/office/drawing/2014/main" id="{5A225D84-27F5-4C48-AB3E-7A891891E88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527008" y="5054933"/>
              <a:ext cx="463850" cy="855535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9" name="Ovale 28">
              <a:extLst>
                <a:ext uri="{FF2B5EF4-FFF2-40B4-BE49-F238E27FC236}">
                  <a16:creationId xmlns:a16="http://schemas.microsoft.com/office/drawing/2014/main" id="{5F936A5D-6FFB-E944-AF48-8B64E98F88C7}"/>
                </a:ext>
              </a:extLst>
            </p:cNvPr>
            <p:cNvSpPr/>
            <p:nvPr/>
          </p:nvSpPr>
          <p:spPr>
            <a:xfrm>
              <a:off x="936586" y="1821298"/>
              <a:ext cx="569767" cy="1428946"/>
            </a:xfrm>
            <a:prstGeom prst="ellipse">
              <a:avLst/>
            </a:prstGeom>
            <a:noFill/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30" name="CasellaDiTesto 29">
              <a:extLst>
                <a:ext uri="{FF2B5EF4-FFF2-40B4-BE49-F238E27FC236}">
                  <a16:creationId xmlns:a16="http://schemas.microsoft.com/office/drawing/2014/main" id="{EEBB1380-D337-5045-8604-477583071EDB}"/>
                </a:ext>
              </a:extLst>
            </p:cNvPr>
            <p:cNvSpPr txBox="1"/>
            <p:nvPr/>
          </p:nvSpPr>
          <p:spPr>
            <a:xfrm>
              <a:off x="1518347" y="2102195"/>
              <a:ext cx="444096" cy="430887"/>
            </a:xfrm>
            <a:prstGeom prst="rect">
              <a:avLst/>
            </a:prstGeom>
          </p:spPr>
          <p:txBody>
            <a:bodyPr vert="horz" wrap="none" lIns="91440" tIns="0" rIns="91440" bIns="0" rtlCol="0">
              <a:spAutoFit/>
            </a:bodyPr>
            <a:lstStyle/>
            <a:p>
              <a:r>
                <a:rPr lang="it-IT" sz="2800" i="1" dirty="0" err="1">
                  <a:latin typeface="Calibri" panose="020F0502020204030204" pitchFamily="34" charset="0"/>
                  <a:cs typeface="Calibri" panose="020F0502020204030204" pitchFamily="34" charset="0"/>
                </a:rPr>
                <a:t>F</a:t>
              </a:r>
              <a:r>
                <a:rPr lang="it-IT" sz="2800" i="1" baseline="-250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c</a:t>
              </a:r>
              <a:endParaRPr lang="it-IT" sz="2800" i="1" baseline="-250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CasellaDiTesto 32">
                <a:extLst>
                  <a:ext uri="{FF2B5EF4-FFF2-40B4-BE49-F238E27FC236}">
                    <a16:creationId xmlns:a16="http://schemas.microsoft.com/office/drawing/2014/main" id="{F7BF1397-4FAF-4248-9B2E-9B8969EF5D74}"/>
                  </a:ext>
                </a:extLst>
              </p:cNvPr>
              <p:cNvSpPr txBox="1"/>
              <p:nvPr/>
            </p:nvSpPr>
            <p:spPr>
              <a:xfrm>
                <a:off x="2415508" y="2421943"/>
                <a:ext cx="3473195" cy="738664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sz="2400" i="1" smtClean="0">
                            <a:solidFill>
                              <a:srgbClr val="13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400" b="0" i="1" smtClean="0">
                            <a:solidFill>
                              <a:srgbClr val="1300FF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it-IT" sz="2400" b="0" i="1" smtClean="0">
                            <a:solidFill>
                              <a:srgbClr val="1300FF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it-IT" sz="2400" b="0" i="1" smtClean="0">
                        <a:solidFill>
                          <a:srgbClr val="1300FF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it-IT" sz="2400" i="1" smtClean="0">
                        <a:solidFill>
                          <a:srgbClr val="13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it-IT" sz="2400" b="0" i="1" smtClean="0">
                        <a:solidFill>
                          <a:srgbClr val="13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400 </m:t>
                    </m:r>
                    <m:r>
                      <a:rPr lang="it-IT" sz="2400" b="0" i="1" smtClean="0">
                        <a:solidFill>
                          <a:srgbClr val="13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𝑀𝑁</m:t>
                    </m:r>
                    <m:r>
                      <a:rPr lang="it-IT" sz="2400" b="0" i="1" smtClean="0">
                        <a:solidFill>
                          <a:srgbClr val="13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/ </m:t>
                    </m:r>
                    <m:r>
                      <a:rPr lang="it-IT" sz="2400" b="0" i="1" smtClean="0">
                        <a:solidFill>
                          <a:srgbClr val="13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𝑐𝑜𝑖𝑙</m:t>
                    </m:r>
                  </m:oMath>
                </a14:m>
                <a:r>
                  <a:rPr lang="it-IT" sz="2400" dirty="0">
                    <a:solidFill>
                      <a:srgbClr val="1300FF"/>
                    </a:solidFill>
                  </a:rPr>
                  <a:t> (ITER)</a:t>
                </a:r>
              </a:p>
              <a:p>
                <a:r>
                  <a:rPr lang="it-IT" sz="2400" dirty="0">
                    <a:solidFill>
                      <a:srgbClr val="1300FF"/>
                    </a:solidFill>
                  </a:rPr>
                  <a:t>    </a:t>
                </a:r>
                <a14:m>
                  <m:oMath xmlns:m="http://schemas.openxmlformats.org/officeDocument/2006/math">
                    <m:r>
                      <a:rPr lang="it-IT" sz="2400" i="1">
                        <a:solidFill>
                          <a:srgbClr val="13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 </m:t>
                    </m:r>
                    <m:r>
                      <a:rPr lang="it-IT" sz="2400" b="0" i="1" smtClean="0">
                        <a:solidFill>
                          <a:srgbClr val="13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54</m:t>
                    </m:r>
                    <m:r>
                      <a:rPr lang="it-IT" sz="2400" i="1">
                        <a:solidFill>
                          <a:srgbClr val="13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it-IT" sz="2400" i="1">
                        <a:solidFill>
                          <a:srgbClr val="13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𝑀𝑁</m:t>
                    </m:r>
                    <m:r>
                      <a:rPr lang="it-IT" sz="2400" i="1">
                        <a:solidFill>
                          <a:srgbClr val="13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/ </m:t>
                    </m:r>
                    <m:r>
                      <a:rPr lang="it-IT" sz="2400" i="1">
                        <a:solidFill>
                          <a:srgbClr val="13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𝑐𝑜𝑖𝑙</m:t>
                    </m:r>
                  </m:oMath>
                </a14:m>
                <a:r>
                  <a:rPr lang="it-IT" sz="2400" dirty="0">
                    <a:solidFill>
                      <a:srgbClr val="1300FF"/>
                    </a:solidFill>
                  </a:rPr>
                  <a:t> (DTT)</a:t>
                </a:r>
              </a:p>
            </p:txBody>
          </p:sp>
        </mc:Choice>
        <mc:Fallback xmlns="">
          <p:sp>
            <p:nvSpPr>
              <p:cNvPr id="33" name="CasellaDiTesto 32">
                <a:extLst>
                  <a:ext uri="{FF2B5EF4-FFF2-40B4-BE49-F238E27FC236}">
                    <a16:creationId xmlns:a16="http://schemas.microsoft.com/office/drawing/2014/main" id="{F7BF1397-4FAF-4248-9B2E-9B8969EF5D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5508" y="2421943"/>
                <a:ext cx="3473195" cy="738664"/>
              </a:xfrm>
              <a:prstGeom prst="rect">
                <a:avLst/>
              </a:prstGeom>
              <a:blipFill>
                <a:blip r:embed="rId4"/>
                <a:stretch>
                  <a:fillRect l="-2909" t="-11864" r="-4000" b="-2203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5" name="Connettore 2 34">
            <a:extLst>
              <a:ext uri="{FF2B5EF4-FFF2-40B4-BE49-F238E27FC236}">
                <a16:creationId xmlns:a16="http://schemas.microsoft.com/office/drawing/2014/main" id="{D6AE2959-D329-6346-A032-048A5489C98A}"/>
              </a:ext>
            </a:extLst>
          </p:cNvPr>
          <p:cNvCxnSpPr>
            <a:cxnSpLocks/>
          </p:cNvCxnSpPr>
          <p:nvPr/>
        </p:nvCxnSpPr>
        <p:spPr>
          <a:xfrm flipH="1" flipV="1">
            <a:off x="7499681" y="2063230"/>
            <a:ext cx="1" cy="550530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CasellaDiTesto 38">
                <a:extLst>
                  <a:ext uri="{FF2B5EF4-FFF2-40B4-BE49-F238E27FC236}">
                    <a16:creationId xmlns:a16="http://schemas.microsoft.com/office/drawing/2014/main" id="{EA7CF4A1-75FD-554B-8794-A5AC547C919B}"/>
                  </a:ext>
                </a:extLst>
              </p:cNvPr>
              <p:cNvSpPr txBox="1"/>
              <p:nvPr/>
            </p:nvSpPr>
            <p:spPr>
              <a:xfrm>
                <a:off x="2415508" y="3529279"/>
                <a:ext cx="3475823" cy="738664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sz="2400" i="1" smtClean="0">
                            <a:solidFill>
                              <a:srgbClr val="13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400" b="0" i="1" smtClean="0">
                            <a:solidFill>
                              <a:srgbClr val="1300FF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it-IT" sz="2400" b="0" i="1" smtClean="0">
                            <a:solidFill>
                              <a:srgbClr val="1300FF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it-IT" sz="2400" b="0" i="1" smtClean="0">
                        <a:solidFill>
                          <a:srgbClr val="1300FF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it-IT" sz="2400" i="1" smtClean="0">
                        <a:solidFill>
                          <a:srgbClr val="13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it-IT" sz="2400" b="0" i="1" smtClean="0">
                        <a:solidFill>
                          <a:srgbClr val="13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200 </m:t>
                    </m:r>
                    <m:r>
                      <a:rPr lang="it-IT" sz="2400" b="0" i="1" smtClean="0">
                        <a:solidFill>
                          <a:srgbClr val="13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𝑀𝑁</m:t>
                    </m:r>
                    <m:r>
                      <a:rPr lang="it-IT" sz="2400" b="0" i="1" smtClean="0">
                        <a:solidFill>
                          <a:srgbClr val="13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/ </m:t>
                    </m:r>
                    <m:r>
                      <a:rPr lang="it-IT" sz="2400" b="0" i="1" smtClean="0">
                        <a:solidFill>
                          <a:srgbClr val="13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𝑐𝑜𝑖𝑙</m:t>
                    </m:r>
                  </m:oMath>
                </a14:m>
                <a:r>
                  <a:rPr lang="it-IT" sz="2400" dirty="0">
                    <a:solidFill>
                      <a:srgbClr val="1300FF"/>
                    </a:solidFill>
                  </a:rPr>
                  <a:t> (ITER)</a:t>
                </a:r>
              </a:p>
              <a:p>
                <a:r>
                  <a:rPr lang="it-IT" sz="2400" dirty="0">
                    <a:solidFill>
                      <a:srgbClr val="1300FF"/>
                    </a:solidFill>
                  </a:rPr>
                  <a:t>    </a:t>
                </a:r>
                <a14:m>
                  <m:oMath xmlns:m="http://schemas.openxmlformats.org/officeDocument/2006/math">
                    <m:r>
                      <a:rPr lang="it-IT" sz="2400" i="1">
                        <a:solidFill>
                          <a:srgbClr val="13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 </m:t>
                    </m:r>
                    <m:r>
                      <a:rPr lang="it-IT" sz="2400" b="0" i="1" smtClean="0">
                        <a:solidFill>
                          <a:srgbClr val="13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30</m:t>
                    </m:r>
                    <m:r>
                      <a:rPr lang="it-IT" sz="2400" i="1">
                        <a:solidFill>
                          <a:srgbClr val="13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it-IT" sz="2400" i="1">
                        <a:solidFill>
                          <a:srgbClr val="13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𝑀𝑁</m:t>
                    </m:r>
                    <m:r>
                      <a:rPr lang="it-IT" sz="2400" i="1">
                        <a:solidFill>
                          <a:srgbClr val="13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/ </m:t>
                    </m:r>
                    <m:r>
                      <a:rPr lang="it-IT" sz="2400" i="1">
                        <a:solidFill>
                          <a:srgbClr val="13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𝑐𝑜𝑖𝑙</m:t>
                    </m:r>
                  </m:oMath>
                </a14:m>
                <a:r>
                  <a:rPr lang="it-IT" sz="2400" dirty="0">
                    <a:solidFill>
                      <a:srgbClr val="1300FF"/>
                    </a:solidFill>
                  </a:rPr>
                  <a:t> (DTT)</a:t>
                </a:r>
              </a:p>
            </p:txBody>
          </p:sp>
        </mc:Choice>
        <mc:Fallback xmlns="">
          <p:sp>
            <p:nvSpPr>
              <p:cNvPr id="39" name="CasellaDiTesto 38">
                <a:extLst>
                  <a:ext uri="{FF2B5EF4-FFF2-40B4-BE49-F238E27FC236}">
                    <a16:creationId xmlns:a16="http://schemas.microsoft.com/office/drawing/2014/main" id="{EA7CF4A1-75FD-554B-8794-A5AC547C91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5508" y="3529279"/>
                <a:ext cx="3475823" cy="738664"/>
              </a:xfrm>
              <a:prstGeom prst="rect">
                <a:avLst/>
              </a:prstGeom>
              <a:blipFill>
                <a:blip r:embed="rId5"/>
                <a:stretch>
                  <a:fillRect l="-2909" t="-11864" r="-4364" b="-2203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4" name="Connettore 2 43">
            <a:extLst>
              <a:ext uri="{FF2B5EF4-FFF2-40B4-BE49-F238E27FC236}">
                <a16:creationId xmlns:a16="http://schemas.microsoft.com/office/drawing/2014/main" id="{E3486594-325C-8D49-B4AF-09A92BCE9C32}"/>
              </a:ext>
            </a:extLst>
          </p:cNvPr>
          <p:cNvCxnSpPr>
            <a:cxnSpLocks/>
          </p:cNvCxnSpPr>
          <p:nvPr/>
        </p:nvCxnSpPr>
        <p:spPr>
          <a:xfrm flipH="1">
            <a:off x="7123866" y="6077237"/>
            <a:ext cx="1" cy="510027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7" name="CasellaDiTesto 46">
            <a:extLst>
              <a:ext uri="{FF2B5EF4-FFF2-40B4-BE49-F238E27FC236}">
                <a16:creationId xmlns:a16="http://schemas.microsoft.com/office/drawing/2014/main" id="{D88699E6-19E6-CF4E-B286-A14E0105AE6F}"/>
              </a:ext>
            </a:extLst>
          </p:cNvPr>
          <p:cNvSpPr txBox="1"/>
          <p:nvPr/>
        </p:nvSpPr>
        <p:spPr>
          <a:xfrm>
            <a:off x="7550179" y="2021564"/>
            <a:ext cx="444352" cy="430887"/>
          </a:xfrm>
          <a:prstGeom prst="rect">
            <a:avLst/>
          </a:prstGeom>
        </p:spPr>
        <p:txBody>
          <a:bodyPr vert="horz" wrap="none" lIns="91440" tIns="0" rIns="91440" bIns="0" rtlCol="0">
            <a:spAutoFit/>
          </a:bodyPr>
          <a:lstStyle/>
          <a:p>
            <a:r>
              <a:rPr lang="it-IT" sz="2800" i="1" dirty="0" err="1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it-IT" sz="2800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z</a:t>
            </a:r>
            <a:endParaRPr lang="it-IT" sz="2800" i="1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8" name="CasellaDiTesto 47">
            <a:extLst>
              <a:ext uri="{FF2B5EF4-FFF2-40B4-BE49-F238E27FC236}">
                <a16:creationId xmlns:a16="http://schemas.microsoft.com/office/drawing/2014/main" id="{E1DD3E19-86BE-D344-80D7-152247E843D4}"/>
              </a:ext>
            </a:extLst>
          </p:cNvPr>
          <p:cNvSpPr txBox="1"/>
          <p:nvPr/>
        </p:nvSpPr>
        <p:spPr>
          <a:xfrm>
            <a:off x="7123865" y="6294831"/>
            <a:ext cx="444352" cy="430887"/>
          </a:xfrm>
          <a:prstGeom prst="rect">
            <a:avLst/>
          </a:prstGeom>
        </p:spPr>
        <p:txBody>
          <a:bodyPr vert="horz" wrap="none" lIns="91440" tIns="0" rIns="91440" bIns="0" rtlCol="0">
            <a:spAutoFit/>
          </a:bodyPr>
          <a:lstStyle/>
          <a:p>
            <a:r>
              <a:rPr lang="it-IT" sz="2800" i="1" dirty="0" err="1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it-IT" sz="2800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z</a:t>
            </a:r>
            <a:endParaRPr lang="it-IT" sz="2800" i="1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0816166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3414" y="288414"/>
            <a:ext cx="8229600" cy="430887"/>
          </a:xfrm>
        </p:spPr>
        <p:txBody>
          <a:bodyPr/>
          <a:lstStyle/>
          <a:p>
            <a:pPr eaLnBrk="0" hangingPunct="0"/>
            <a:r>
              <a:rPr lang="en-US" sz="2800" dirty="0">
                <a:solidFill>
                  <a:schemeClr val="bg1"/>
                </a:solidFill>
              </a:rPr>
              <a:t>Toroidal Field Coils: </a:t>
            </a:r>
            <a:r>
              <a:rPr lang="en-US" sz="2800" dirty="0">
                <a:solidFill>
                  <a:srgbClr val="FFFF00"/>
                </a:solidFill>
              </a:rPr>
              <a:t>out-of-plane loads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6553200" y="6222140"/>
            <a:ext cx="2133600" cy="365125"/>
          </a:xfrm>
        </p:spPr>
        <p:txBody>
          <a:bodyPr/>
          <a:lstStyle/>
          <a:p>
            <a:fld id="{02C7C199-0D0D-7840-A88D-785280B31CF7}" type="slidenum">
              <a:rPr lang="it-IT" smtClean="0"/>
              <a:t>86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 dirty="0"/>
              <a:t>L. Muzzi - </a:t>
            </a:r>
            <a:r>
              <a:rPr lang="it-IT" dirty="0" err="1"/>
              <a:t>EASISchool</a:t>
            </a:r>
            <a:r>
              <a:rPr lang="it-IT" dirty="0"/>
              <a:t> 3 - 6 </a:t>
            </a:r>
            <a:r>
              <a:rPr lang="it-IT" dirty="0" err="1"/>
              <a:t>October</a:t>
            </a:r>
            <a:r>
              <a:rPr lang="it-IT" dirty="0"/>
              <a:t> 2020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89986922-133C-914F-B46C-323063A3DD9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000" y="1112793"/>
            <a:ext cx="8432800" cy="5107494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A0EA58C2-633C-E948-824B-BDFB50226209}"/>
              </a:ext>
            </a:extLst>
          </p:cNvPr>
          <p:cNvSpPr txBox="1"/>
          <p:nvPr/>
        </p:nvSpPr>
        <p:spPr>
          <a:xfrm>
            <a:off x="4470400" y="6172693"/>
            <a:ext cx="3031664" cy="276999"/>
          </a:xfrm>
          <a:prstGeom prst="rect">
            <a:avLst/>
          </a:prstGeom>
        </p:spPr>
        <p:txBody>
          <a:bodyPr vert="horz" wrap="none" lIns="91440" tIns="0" rIns="91440" bIns="0" rtlCol="0">
            <a:spAutoFit/>
          </a:bodyPr>
          <a:lstStyle/>
          <a:p>
            <a:r>
              <a:rPr lang="it-IT" dirty="0">
                <a:solidFill>
                  <a:srgbClr val="1300FF"/>
                </a:solidFill>
              </a:rPr>
              <a:t>Slide </a:t>
            </a:r>
            <a:r>
              <a:rPr lang="it-IT" dirty="0" err="1">
                <a:solidFill>
                  <a:srgbClr val="1300FF"/>
                </a:solidFill>
              </a:rPr>
              <a:t>courtesy</a:t>
            </a:r>
            <a:r>
              <a:rPr lang="it-IT" dirty="0">
                <a:solidFill>
                  <a:srgbClr val="1300FF"/>
                </a:solidFill>
              </a:rPr>
              <a:t> of A. Portone</a:t>
            </a:r>
          </a:p>
        </p:txBody>
      </p:sp>
    </p:spTree>
    <p:extLst>
      <p:ext uri="{BB962C8B-B14F-4D97-AF65-F5344CB8AC3E}">
        <p14:creationId xmlns:p14="http://schemas.microsoft.com/office/powerpoint/2010/main" val="1289509755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4"/>
          </p:nvPr>
        </p:nvSpPr>
        <p:spPr>
          <a:xfrm>
            <a:off x="6553200" y="6222140"/>
            <a:ext cx="2133600" cy="365125"/>
          </a:xfrm>
        </p:spPr>
        <p:txBody>
          <a:bodyPr/>
          <a:lstStyle/>
          <a:p>
            <a:fld id="{02C7C199-0D0D-7840-A88D-785280B31CF7}" type="slidenum">
              <a:rPr lang="it-IT" smtClean="0"/>
              <a:t>87</a:t>
            </a:fld>
            <a:endParaRPr lang="it-IT" dirty="0"/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 dirty="0"/>
              <a:t>L. Muzzi - </a:t>
            </a:r>
            <a:r>
              <a:rPr lang="it-IT" dirty="0" err="1"/>
              <a:t>EASISchool</a:t>
            </a:r>
            <a:r>
              <a:rPr lang="it-IT" dirty="0"/>
              <a:t> 3 - 6 </a:t>
            </a:r>
            <a:r>
              <a:rPr lang="it-IT" dirty="0" err="1"/>
              <a:t>October</a:t>
            </a:r>
            <a:r>
              <a:rPr lang="it-IT" dirty="0"/>
              <a:t> 2020</a:t>
            </a:r>
          </a:p>
        </p:txBody>
      </p:sp>
      <p:pic>
        <p:nvPicPr>
          <p:cNvPr id="11" name="Picture 13">
            <a:extLst>
              <a:ext uri="{FF2B5EF4-FFF2-40B4-BE49-F238E27FC236}">
                <a16:creationId xmlns:a16="http://schemas.microsoft.com/office/drawing/2014/main" id="{3D10699F-8420-1345-86E8-9B435668CF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19104"/>
            <a:ext cx="8975372" cy="4340549"/>
          </a:xfrm>
          <a:prstGeom prst="rect">
            <a:avLst/>
          </a:prstGeom>
        </p:spPr>
      </p:pic>
      <p:sp>
        <p:nvSpPr>
          <p:cNvPr id="12" name="Titolo 1">
            <a:extLst>
              <a:ext uri="{FF2B5EF4-FFF2-40B4-BE49-F238E27FC236}">
                <a16:creationId xmlns:a16="http://schemas.microsoft.com/office/drawing/2014/main" id="{44827428-3401-F445-9CB6-E5227F5BCC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414" y="288414"/>
            <a:ext cx="8229600" cy="430887"/>
          </a:xfrm>
        </p:spPr>
        <p:txBody>
          <a:bodyPr/>
          <a:lstStyle/>
          <a:p>
            <a:pPr eaLnBrk="0" hangingPunct="0"/>
            <a:r>
              <a:rPr lang="en-US" sz="2800" dirty="0">
                <a:solidFill>
                  <a:schemeClr val="bg1"/>
                </a:solidFill>
              </a:rPr>
              <a:t>Toroidal Field Coils: </a:t>
            </a:r>
            <a:r>
              <a:rPr lang="en-US" sz="2800" dirty="0">
                <a:solidFill>
                  <a:srgbClr val="FFFF00"/>
                </a:solidFill>
              </a:rPr>
              <a:t>out-of-plane loads</a:t>
            </a:r>
            <a:endParaRPr lang="en-US" sz="2800" dirty="0">
              <a:solidFill>
                <a:schemeClr val="bg1"/>
              </a:solidFill>
            </a:endParaRPr>
          </a:p>
        </p:txBody>
      </p:sp>
      <p:pic>
        <p:nvPicPr>
          <p:cNvPr id="13" name="Picture 30">
            <a:extLst>
              <a:ext uri="{FF2B5EF4-FFF2-40B4-BE49-F238E27FC236}">
                <a16:creationId xmlns:a16="http://schemas.microsoft.com/office/drawing/2014/main" id="{D5AEB3DB-FCAE-224B-ACA3-5C5944469F4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28214" y="3958376"/>
            <a:ext cx="1734914" cy="2802553"/>
          </a:xfrm>
          <a:prstGeom prst="rect">
            <a:avLst/>
          </a:prstGeom>
        </p:spPr>
      </p:pic>
      <p:sp>
        <p:nvSpPr>
          <p:cNvPr id="21" name="Figura a mano libera 20">
            <a:extLst>
              <a:ext uri="{FF2B5EF4-FFF2-40B4-BE49-F238E27FC236}">
                <a16:creationId xmlns:a16="http://schemas.microsoft.com/office/drawing/2014/main" id="{7D433B88-D653-2049-9D46-2490C91A61F0}"/>
              </a:ext>
            </a:extLst>
          </p:cNvPr>
          <p:cNvSpPr/>
          <p:nvPr/>
        </p:nvSpPr>
        <p:spPr>
          <a:xfrm>
            <a:off x="4704434" y="4216234"/>
            <a:ext cx="1233712" cy="2243407"/>
          </a:xfrm>
          <a:custGeom>
            <a:avLst/>
            <a:gdLst>
              <a:gd name="connsiteX0" fmla="*/ 50446 w 1233712"/>
              <a:gd name="connsiteY0" fmla="*/ 1014134 h 2243407"/>
              <a:gd name="connsiteX1" fmla="*/ 50446 w 1233712"/>
              <a:gd name="connsiteY1" fmla="*/ 26582 h 2243407"/>
              <a:gd name="connsiteX2" fmla="*/ 574702 w 1233712"/>
              <a:gd name="connsiteY2" fmla="*/ 306998 h 2243407"/>
              <a:gd name="connsiteX3" fmla="*/ 855118 w 1233712"/>
              <a:gd name="connsiteY3" fmla="*/ 575222 h 2243407"/>
              <a:gd name="connsiteX4" fmla="*/ 1135534 w 1233712"/>
              <a:gd name="connsiteY4" fmla="*/ 1050710 h 2243407"/>
              <a:gd name="connsiteX5" fmla="*/ 1233070 w 1233712"/>
              <a:gd name="connsiteY5" fmla="*/ 1392086 h 2243407"/>
              <a:gd name="connsiteX6" fmla="*/ 1172110 w 1233712"/>
              <a:gd name="connsiteY6" fmla="*/ 1782230 h 2243407"/>
              <a:gd name="connsiteX7" fmla="*/ 1062382 w 1233712"/>
              <a:gd name="connsiteY7" fmla="*/ 2099222 h 2243407"/>
              <a:gd name="connsiteX8" fmla="*/ 867310 w 1233712"/>
              <a:gd name="connsiteY8" fmla="*/ 2221142 h 2243407"/>
              <a:gd name="connsiteX9" fmla="*/ 586894 w 1233712"/>
              <a:gd name="connsiteY9" fmla="*/ 2233334 h 2243407"/>
              <a:gd name="connsiteX10" fmla="*/ 306478 w 1233712"/>
              <a:gd name="connsiteY10" fmla="*/ 2111414 h 2243407"/>
              <a:gd name="connsiteX11" fmla="*/ 87022 w 1233712"/>
              <a:gd name="connsiteY11" fmla="*/ 1989494 h 2243407"/>
              <a:gd name="connsiteX12" fmla="*/ 26062 w 1233712"/>
              <a:gd name="connsiteY12" fmla="*/ 1843190 h 2243407"/>
              <a:gd name="connsiteX13" fmla="*/ 26062 w 1233712"/>
              <a:gd name="connsiteY13" fmla="*/ 1489622 h 2243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33712" h="2243407">
                <a:moveTo>
                  <a:pt x="50446" y="1014134"/>
                </a:moveTo>
                <a:cubicBezTo>
                  <a:pt x="6758" y="579286"/>
                  <a:pt x="-36930" y="144438"/>
                  <a:pt x="50446" y="26582"/>
                </a:cubicBezTo>
                <a:cubicBezTo>
                  <a:pt x="137822" y="-91274"/>
                  <a:pt x="440590" y="215558"/>
                  <a:pt x="574702" y="306998"/>
                </a:cubicBezTo>
                <a:cubicBezTo>
                  <a:pt x="708814" y="398438"/>
                  <a:pt x="761646" y="451270"/>
                  <a:pt x="855118" y="575222"/>
                </a:cubicBezTo>
                <a:cubicBezTo>
                  <a:pt x="948590" y="699174"/>
                  <a:pt x="1072542" y="914566"/>
                  <a:pt x="1135534" y="1050710"/>
                </a:cubicBezTo>
                <a:cubicBezTo>
                  <a:pt x="1198526" y="1186854"/>
                  <a:pt x="1226974" y="1270166"/>
                  <a:pt x="1233070" y="1392086"/>
                </a:cubicBezTo>
                <a:cubicBezTo>
                  <a:pt x="1239166" y="1514006"/>
                  <a:pt x="1200558" y="1664374"/>
                  <a:pt x="1172110" y="1782230"/>
                </a:cubicBezTo>
                <a:cubicBezTo>
                  <a:pt x="1143662" y="1900086"/>
                  <a:pt x="1113182" y="2026070"/>
                  <a:pt x="1062382" y="2099222"/>
                </a:cubicBezTo>
                <a:cubicBezTo>
                  <a:pt x="1011582" y="2172374"/>
                  <a:pt x="946558" y="2198790"/>
                  <a:pt x="867310" y="2221142"/>
                </a:cubicBezTo>
                <a:cubicBezTo>
                  <a:pt x="788062" y="2243494"/>
                  <a:pt x="680366" y="2251622"/>
                  <a:pt x="586894" y="2233334"/>
                </a:cubicBezTo>
                <a:cubicBezTo>
                  <a:pt x="493422" y="2215046"/>
                  <a:pt x="389790" y="2152054"/>
                  <a:pt x="306478" y="2111414"/>
                </a:cubicBezTo>
                <a:cubicBezTo>
                  <a:pt x="223166" y="2070774"/>
                  <a:pt x="133758" y="2034198"/>
                  <a:pt x="87022" y="1989494"/>
                </a:cubicBezTo>
                <a:cubicBezTo>
                  <a:pt x="40286" y="1944790"/>
                  <a:pt x="36222" y="1926502"/>
                  <a:pt x="26062" y="1843190"/>
                </a:cubicBezTo>
                <a:cubicBezTo>
                  <a:pt x="15902" y="1759878"/>
                  <a:pt x="20982" y="1624750"/>
                  <a:pt x="26062" y="1489622"/>
                </a:cubicBezTo>
              </a:path>
            </a:pathLst>
          </a:custGeom>
          <a:noFill/>
          <a:ln w="31750">
            <a:solidFill>
              <a:schemeClr val="bg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8" name="Immagine 7" descr="Immagine che contiene giocattolo&#10;&#10;Descrizione generata automaticamente">
            <a:extLst>
              <a:ext uri="{FF2B5EF4-FFF2-40B4-BE49-F238E27FC236}">
                <a16:creationId xmlns:a16="http://schemas.microsoft.com/office/drawing/2014/main" id="{8CFFDC20-BF08-D748-9F88-9BB6C57CBD0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7043" t="6773" r="13524" b="51721"/>
          <a:stretch/>
        </p:blipFill>
        <p:spPr>
          <a:xfrm>
            <a:off x="7932193" y="3895"/>
            <a:ext cx="1211807" cy="120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6226337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3414" y="288414"/>
            <a:ext cx="8229600" cy="430887"/>
          </a:xfrm>
        </p:spPr>
        <p:txBody>
          <a:bodyPr/>
          <a:lstStyle/>
          <a:p>
            <a:pPr eaLnBrk="0" hangingPunct="0"/>
            <a:r>
              <a:rPr lang="en-US" sz="2800" dirty="0">
                <a:solidFill>
                  <a:schemeClr val="bg1"/>
                </a:solidFill>
              </a:rPr>
              <a:t>DTT Toroidal Field Coils: out-of-plane loads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6553200" y="6222140"/>
            <a:ext cx="2133600" cy="365125"/>
          </a:xfrm>
        </p:spPr>
        <p:txBody>
          <a:bodyPr/>
          <a:lstStyle/>
          <a:p>
            <a:fld id="{02C7C199-0D0D-7840-A88D-785280B31CF7}" type="slidenum">
              <a:rPr lang="it-IT" smtClean="0"/>
              <a:t>88</a:t>
            </a:fld>
            <a:endParaRPr lang="it-IT" dirty="0"/>
          </a:p>
        </p:txBody>
      </p:sp>
      <p:grpSp>
        <p:nvGrpSpPr>
          <p:cNvPr id="11" name="Group 14">
            <a:extLst>
              <a:ext uri="{FF2B5EF4-FFF2-40B4-BE49-F238E27FC236}">
                <a16:creationId xmlns:a16="http://schemas.microsoft.com/office/drawing/2014/main" id="{67D2B70C-D82C-A641-B94D-87392E407B16}"/>
              </a:ext>
            </a:extLst>
          </p:cNvPr>
          <p:cNvGrpSpPr/>
          <p:nvPr/>
        </p:nvGrpSpPr>
        <p:grpSpPr>
          <a:xfrm>
            <a:off x="5498592" y="1318149"/>
            <a:ext cx="3110390" cy="5269116"/>
            <a:chOff x="479121" y="1351683"/>
            <a:chExt cx="3192780" cy="5408686"/>
          </a:xfrm>
        </p:grpSpPr>
        <p:pic>
          <p:nvPicPr>
            <p:cNvPr id="12" name="Picture 10" descr="A picture containing toy&#10;&#10;Description automatically generated">
              <a:extLst>
                <a:ext uri="{FF2B5EF4-FFF2-40B4-BE49-F238E27FC236}">
                  <a16:creationId xmlns:a16="http://schemas.microsoft.com/office/drawing/2014/main" id="{10AC2D71-71A5-3348-920E-1AEE2B0F9F7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511660" y="1431777"/>
              <a:ext cx="2160241" cy="5328592"/>
            </a:xfrm>
            <a:prstGeom prst="rect">
              <a:avLst/>
            </a:prstGeom>
          </p:spPr>
        </p:pic>
        <p:pic>
          <p:nvPicPr>
            <p:cNvPr id="13" name="Picture 13" descr="A picture containing toy&#10;&#10;Description automatically generated">
              <a:extLst>
                <a:ext uri="{FF2B5EF4-FFF2-40B4-BE49-F238E27FC236}">
                  <a16:creationId xmlns:a16="http://schemas.microsoft.com/office/drawing/2014/main" id="{5772CCD6-7102-7440-9F2B-955781EDC1D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79121" y="1351683"/>
              <a:ext cx="828309" cy="5408686"/>
            </a:xfrm>
            <a:prstGeom prst="rect">
              <a:avLst/>
            </a:prstGeom>
          </p:spPr>
        </p:pic>
      </p:grpSp>
      <p:grpSp>
        <p:nvGrpSpPr>
          <p:cNvPr id="14" name="Group 27">
            <a:extLst>
              <a:ext uri="{FF2B5EF4-FFF2-40B4-BE49-F238E27FC236}">
                <a16:creationId xmlns:a16="http://schemas.microsoft.com/office/drawing/2014/main" id="{8EE2DEC1-93DB-C847-B535-229E0E99BEB9}"/>
              </a:ext>
            </a:extLst>
          </p:cNvPr>
          <p:cNvGrpSpPr/>
          <p:nvPr/>
        </p:nvGrpSpPr>
        <p:grpSpPr>
          <a:xfrm>
            <a:off x="6539220" y="2243338"/>
            <a:ext cx="1106898" cy="847693"/>
            <a:chOff x="988494" y="2237076"/>
            <a:chExt cx="1106898" cy="847693"/>
          </a:xfrm>
        </p:grpSpPr>
        <p:cxnSp>
          <p:nvCxnSpPr>
            <p:cNvPr id="15" name="Straight Arrow Connector 17">
              <a:extLst>
                <a:ext uri="{FF2B5EF4-FFF2-40B4-BE49-F238E27FC236}">
                  <a16:creationId xmlns:a16="http://schemas.microsoft.com/office/drawing/2014/main" id="{ED843D01-65DD-BD4C-A956-4ED26EA2D07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97033" y="2237076"/>
              <a:ext cx="216024" cy="504056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6" name="TextBox 19">
              <a:extLst>
                <a:ext uri="{FF2B5EF4-FFF2-40B4-BE49-F238E27FC236}">
                  <a16:creationId xmlns:a16="http://schemas.microsoft.com/office/drawing/2014/main" id="{95A7621F-3DE3-7141-8C2E-8BF69F7AD17D}"/>
                </a:ext>
              </a:extLst>
            </p:cNvPr>
            <p:cNvSpPr txBox="1"/>
            <p:nvPr/>
          </p:nvSpPr>
          <p:spPr>
            <a:xfrm>
              <a:off x="988494" y="2776992"/>
              <a:ext cx="1106898" cy="307777"/>
            </a:xfrm>
            <a:prstGeom prst="rect">
              <a:avLst/>
            </a:prstGeom>
            <a:solidFill>
              <a:srgbClr val="D9D9D9">
                <a:alpha val="69804"/>
              </a:srgb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400" dirty="0"/>
                <a:t>≤ 13.0 mm*</a:t>
              </a:r>
              <a:endParaRPr lang="en-US" sz="1400" dirty="0"/>
            </a:p>
          </p:txBody>
        </p:sp>
      </p:grp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D29EB397-817E-0F44-8E80-B2A0040C2884}"/>
              </a:ext>
            </a:extLst>
          </p:cNvPr>
          <p:cNvSpPr txBox="1"/>
          <p:nvPr/>
        </p:nvSpPr>
        <p:spPr>
          <a:xfrm>
            <a:off x="362203" y="1295246"/>
            <a:ext cx="2271776" cy="369332"/>
          </a:xfrm>
          <a:prstGeom prst="rect">
            <a:avLst/>
          </a:prstGeom>
        </p:spPr>
        <p:txBody>
          <a:bodyPr vert="horz" wrap="none" lIns="91440" tIns="0" rIns="91440" bIns="0" rtlCol="0">
            <a:spAutoFit/>
          </a:bodyPr>
          <a:lstStyle/>
          <a:p>
            <a:r>
              <a:rPr lang="it-IT" sz="2400" dirty="0"/>
              <a:t>Stress </a:t>
            </a:r>
            <a:r>
              <a:rPr lang="it-IT" sz="2400" dirty="0" err="1"/>
              <a:t>intensity</a:t>
            </a:r>
            <a:endParaRPr lang="it-IT" sz="2400" dirty="0"/>
          </a:p>
        </p:txBody>
      </p:sp>
      <p:pic>
        <p:nvPicPr>
          <p:cNvPr id="18" name="Immagine 17">
            <a:extLst>
              <a:ext uri="{FF2B5EF4-FFF2-40B4-BE49-F238E27FC236}">
                <a16:creationId xmlns:a16="http://schemas.microsoft.com/office/drawing/2014/main" id="{E5FB3321-ED83-7545-8A06-95BBA84AEFD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6703" y="1812181"/>
            <a:ext cx="1937276" cy="4351539"/>
          </a:xfrm>
          <a:prstGeom prst="rect">
            <a:avLst/>
          </a:prstGeom>
        </p:spPr>
      </p:pic>
      <p:pic>
        <p:nvPicPr>
          <p:cNvPr id="19" name="Immagine 18">
            <a:extLst>
              <a:ext uri="{FF2B5EF4-FFF2-40B4-BE49-F238E27FC236}">
                <a16:creationId xmlns:a16="http://schemas.microsoft.com/office/drawing/2014/main" id="{A451216C-29BC-DB48-BBB6-004172013C9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2026"/>
          <a:stretch/>
        </p:blipFill>
        <p:spPr>
          <a:xfrm>
            <a:off x="2683370" y="1061438"/>
            <a:ext cx="1310112" cy="5497293"/>
          </a:xfrm>
          <a:prstGeom prst="rect">
            <a:avLst/>
          </a:prstGeom>
        </p:spPr>
      </p:pic>
      <p:pic>
        <p:nvPicPr>
          <p:cNvPr id="20" name="Immagine 19" descr="Immagine che contiene giocattolo&#10;&#10;Descrizione generata automaticamente">
            <a:extLst>
              <a:ext uri="{FF2B5EF4-FFF2-40B4-BE49-F238E27FC236}">
                <a16:creationId xmlns:a16="http://schemas.microsoft.com/office/drawing/2014/main" id="{7679A75C-BC4F-0540-B60C-CA3891E6BD92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7043" t="6773" r="13524" b="51721"/>
          <a:stretch/>
        </p:blipFill>
        <p:spPr>
          <a:xfrm>
            <a:off x="7932193" y="3895"/>
            <a:ext cx="1211807" cy="1205925"/>
          </a:xfrm>
          <a:prstGeom prst="rect">
            <a:avLst/>
          </a:prstGeom>
        </p:spPr>
      </p:pic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9356D5DC-21B0-E548-B0AC-712F774B77EF}"/>
              </a:ext>
            </a:extLst>
          </p:cNvPr>
          <p:cNvSpPr txBox="1"/>
          <p:nvPr/>
        </p:nvSpPr>
        <p:spPr>
          <a:xfrm>
            <a:off x="6295528" y="1078274"/>
            <a:ext cx="2313454" cy="276999"/>
          </a:xfrm>
          <a:prstGeom prst="rect">
            <a:avLst/>
          </a:prstGeom>
        </p:spPr>
        <p:txBody>
          <a:bodyPr vert="horz" wrap="none" lIns="91440" tIns="0" rIns="91440" bIns="0" rtlCol="0">
            <a:spAutoFit/>
          </a:bodyPr>
          <a:lstStyle/>
          <a:p>
            <a:r>
              <a:rPr lang="it-IT" dirty="0" err="1"/>
              <a:t>Lateral</a:t>
            </a:r>
            <a:r>
              <a:rPr lang="it-IT" dirty="0"/>
              <a:t> </a:t>
            </a:r>
            <a:r>
              <a:rPr lang="it-IT" dirty="0" err="1"/>
              <a:t>displacement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64482248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3414" y="288414"/>
            <a:ext cx="8229600" cy="430887"/>
          </a:xfrm>
        </p:spPr>
        <p:txBody>
          <a:bodyPr/>
          <a:lstStyle/>
          <a:p>
            <a:pPr eaLnBrk="0" hangingPunct="0"/>
            <a:r>
              <a:rPr lang="en-US" sz="2800" dirty="0">
                <a:solidFill>
                  <a:schemeClr val="bg1"/>
                </a:solidFill>
              </a:rPr>
              <a:t>DTT Toroidal Field Coils: out-of-plane loads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6553200" y="6222140"/>
            <a:ext cx="2133600" cy="365125"/>
          </a:xfrm>
        </p:spPr>
        <p:txBody>
          <a:bodyPr/>
          <a:lstStyle/>
          <a:p>
            <a:fld id="{02C7C199-0D0D-7840-A88D-785280B31CF7}" type="slidenum">
              <a:rPr lang="it-IT" smtClean="0"/>
              <a:t>89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 dirty="0"/>
              <a:t>L. Muzzi - </a:t>
            </a:r>
            <a:r>
              <a:rPr lang="it-IT" dirty="0" err="1"/>
              <a:t>EASISchool</a:t>
            </a:r>
            <a:r>
              <a:rPr lang="it-IT" dirty="0"/>
              <a:t> 3 - 6 </a:t>
            </a:r>
            <a:r>
              <a:rPr lang="it-IT" dirty="0" err="1"/>
              <a:t>October</a:t>
            </a:r>
            <a:r>
              <a:rPr lang="it-IT" dirty="0"/>
              <a:t> 2020</a:t>
            </a:r>
          </a:p>
        </p:txBody>
      </p:sp>
      <p:pic>
        <p:nvPicPr>
          <p:cNvPr id="23" name="Picture 30">
            <a:extLst>
              <a:ext uri="{FF2B5EF4-FFF2-40B4-BE49-F238E27FC236}">
                <a16:creationId xmlns:a16="http://schemas.microsoft.com/office/drawing/2014/main" id="{235460B7-A740-2C4F-AAD1-1319B1AEB3C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47595" y="1756778"/>
            <a:ext cx="2744831" cy="4433957"/>
          </a:xfrm>
          <a:prstGeom prst="rect">
            <a:avLst/>
          </a:prstGeom>
        </p:spPr>
      </p:pic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AF07B356-A6FC-B643-A2CF-46CA646A61F2}"/>
              </a:ext>
            </a:extLst>
          </p:cNvPr>
          <p:cNvSpPr txBox="1"/>
          <p:nvPr/>
        </p:nvSpPr>
        <p:spPr>
          <a:xfrm>
            <a:off x="511888" y="1146860"/>
            <a:ext cx="7750840" cy="369332"/>
          </a:xfrm>
          <a:prstGeom prst="rect">
            <a:avLst/>
          </a:prstGeom>
        </p:spPr>
        <p:txBody>
          <a:bodyPr vert="horz" wrap="none" lIns="91440" tIns="0" rIns="91440" bIns="0" rtlCol="0">
            <a:spAutoFit/>
          </a:bodyPr>
          <a:lstStyle/>
          <a:p>
            <a:r>
              <a:rPr lang="it-IT" sz="2400" dirty="0"/>
              <a:t>Out-of-</a:t>
            </a:r>
            <a:r>
              <a:rPr lang="it-IT" sz="2400" dirty="0" err="1"/>
              <a:t>plane</a:t>
            </a:r>
            <a:r>
              <a:rPr lang="it-IT" sz="2400" dirty="0"/>
              <a:t> </a:t>
            </a:r>
            <a:r>
              <a:rPr lang="it-IT" sz="2400" dirty="0" err="1"/>
              <a:t>loads</a:t>
            </a:r>
            <a:r>
              <a:rPr lang="it-IT" sz="2400" dirty="0"/>
              <a:t> are </a:t>
            </a:r>
            <a:r>
              <a:rPr lang="it-IT" sz="2400" dirty="0" err="1"/>
              <a:t>sustained</a:t>
            </a:r>
            <a:r>
              <a:rPr lang="it-IT" sz="2400" dirty="0"/>
              <a:t> by inter-coil </a:t>
            </a:r>
            <a:r>
              <a:rPr lang="it-IT" sz="2400" dirty="0" err="1"/>
              <a:t>structures</a:t>
            </a:r>
            <a:endParaRPr lang="it-IT" sz="2400" dirty="0"/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0C62FDAE-CB96-8344-9BC3-EF9B3E50F7FF}"/>
              </a:ext>
            </a:extLst>
          </p:cNvPr>
          <p:cNvSpPr txBox="1"/>
          <p:nvPr/>
        </p:nvSpPr>
        <p:spPr>
          <a:xfrm>
            <a:off x="219715" y="2161154"/>
            <a:ext cx="2570618" cy="553998"/>
          </a:xfrm>
          <a:prstGeom prst="rect">
            <a:avLst/>
          </a:prstGeom>
        </p:spPr>
        <p:txBody>
          <a:bodyPr vert="horz" wrap="square" lIns="91440" tIns="0" rIns="91440" bIns="0" rtlCol="0">
            <a:spAutoFit/>
          </a:bodyPr>
          <a:lstStyle/>
          <a:p>
            <a:r>
              <a:rPr lang="it-IT" dirty="0"/>
              <a:t>Inner Inter-coil </a:t>
            </a:r>
            <a:r>
              <a:rPr lang="it-IT" dirty="0" err="1"/>
              <a:t>structures</a:t>
            </a:r>
            <a:r>
              <a:rPr lang="it-IT" dirty="0"/>
              <a:t> (IIS) - </a:t>
            </a:r>
            <a:r>
              <a:rPr lang="it-IT" dirty="0" err="1"/>
              <a:t>upper</a:t>
            </a:r>
            <a:endParaRPr lang="it-IT" dirty="0"/>
          </a:p>
        </p:txBody>
      </p:sp>
      <p:cxnSp>
        <p:nvCxnSpPr>
          <p:cNvPr id="8" name="Connettore 2 7">
            <a:extLst>
              <a:ext uri="{FF2B5EF4-FFF2-40B4-BE49-F238E27FC236}">
                <a16:creationId xmlns:a16="http://schemas.microsoft.com/office/drawing/2014/main" id="{D01B0EB3-524A-EB4D-8DC6-6906226A8E2D}"/>
              </a:ext>
            </a:extLst>
          </p:cNvPr>
          <p:cNvCxnSpPr>
            <a:cxnSpLocks/>
          </p:cNvCxnSpPr>
          <p:nvPr/>
        </p:nvCxnSpPr>
        <p:spPr>
          <a:xfrm flipV="1">
            <a:off x="2039815" y="2161154"/>
            <a:ext cx="935997" cy="21745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DF122677-715C-3242-BEAA-75D080392420}"/>
              </a:ext>
            </a:extLst>
          </p:cNvPr>
          <p:cNvSpPr txBox="1"/>
          <p:nvPr/>
        </p:nvSpPr>
        <p:spPr>
          <a:xfrm>
            <a:off x="5036233" y="2033777"/>
            <a:ext cx="3403496" cy="276999"/>
          </a:xfrm>
          <a:prstGeom prst="rect">
            <a:avLst/>
          </a:prstGeom>
        </p:spPr>
        <p:txBody>
          <a:bodyPr vert="horz" wrap="none" lIns="91440" tIns="0" rIns="91440" bIns="0" rtlCol="0">
            <a:spAutoFit/>
          </a:bodyPr>
          <a:lstStyle/>
          <a:p>
            <a:r>
              <a:rPr lang="it-IT" dirty="0"/>
              <a:t>Outer Inter-coil </a:t>
            </a:r>
            <a:r>
              <a:rPr lang="it-IT" dirty="0" err="1"/>
              <a:t>structures</a:t>
            </a:r>
            <a:r>
              <a:rPr lang="it-IT" dirty="0"/>
              <a:t> (OIS)</a:t>
            </a:r>
          </a:p>
        </p:txBody>
      </p:sp>
      <p:cxnSp>
        <p:nvCxnSpPr>
          <p:cNvPr id="33" name="Connettore 2 32">
            <a:extLst>
              <a:ext uri="{FF2B5EF4-FFF2-40B4-BE49-F238E27FC236}">
                <a16:creationId xmlns:a16="http://schemas.microsoft.com/office/drawing/2014/main" id="{E915CF99-761C-DD43-A3A7-EBBE889A24A3}"/>
              </a:ext>
            </a:extLst>
          </p:cNvPr>
          <p:cNvCxnSpPr>
            <a:cxnSpLocks/>
            <a:stCxn id="6" idx="2"/>
          </p:cNvCxnSpPr>
          <p:nvPr/>
        </p:nvCxnSpPr>
        <p:spPr>
          <a:xfrm flipH="1">
            <a:off x="4850754" y="2310776"/>
            <a:ext cx="1887227" cy="47386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Connettore 2 34">
            <a:extLst>
              <a:ext uri="{FF2B5EF4-FFF2-40B4-BE49-F238E27FC236}">
                <a16:creationId xmlns:a16="http://schemas.microsoft.com/office/drawing/2014/main" id="{75256782-0DC4-924C-B7E8-FA3344270B4F}"/>
              </a:ext>
            </a:extLst>
          </p:cNvPr>
          <p:cNvCxnSpPr>
            <a:stCxn id="6" idx="2"/>
          </p:cNvCxnSpPr>
          <p:nvPr/>
        </p:nvCxnSpPr>
        <p:spPr>
          <a:xfrm flipH="1">
            <a:off x="5363379" y="2310776"/>
            <a:ext cx="1374602" cy="131447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Connettore 2 36">
            <a:extLst>
              <a:ext uri="{FF2B5EF4-FFF2-40B4-BE49-F238E27FC236}">
                <a16:creationId xmlns:a16="http://schemas.microsoft.com/office/drawing/2014/main" id="{5F0F48BA-F81E-6B4C-BE97-B8FA8A31EEFD}"/>
              </a:ext>
            </a:extLst>
          </p:cNvPr>
          <p:cNvCxnSpPr/>
          <p:nvPr/>
        </p:nvCxnSpPr>
        <p:spPr>
          <a:xfrm flipH="1">
            <a:off x="5477903" y="2344034"/>
            <a:ext cx="1260078" cy="248118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CasellaDiTesto 39">
            <a:extLst>
              <a:ext uri="{FF2B5EF4-FFF2-40B4-BE49-F238E27FC236}">
                <a16:creationId xmlns:a16="http://schemas.microsoft.com/office/drawing/2014/main" id="{77BAFD20-42C6-0747-9473-F9EEA7775AC0}"/>
              </a:ext>
            </a:extLst>
          </p:cNvPr>
          <p:cNvSpPr txBox="1"/>
          <p:nvPr/>
        </p:nvSpPr>
        <p:spPr>
          <a:xfrm>
            <a:off x="219715" y="4221788"/>
            <a:ext cx="2570618" cy="553998"/>
          </a:xfrm>
          <a:prstGeom prst="rect">
            <a:avLst/>
          </a:prstGeom>
        </p:spPr>
        <p:txBody>
          <a:bodyPr vert="horz" wrap="square" lIns="91440" tIns="0" rIns="91440" bIns="0" rtlCol="0">
            <a:spAutoFit/>
          </a:bodyPr>
          <a:lstStyle/>
          <a:p>
            <a:r>
              <a:rPr lang="it-IT" dirty="0"/>
              <a:t>Inner Inter-coil </a:t>
            </a:r>
            <a:r>
              <a:rPr lang="it-IT" dirty="0" err="1"/>
              <a:t>structures</a:t>
            </a:r>
            <a:r>
              <a:rPr lang="it-IT" dirty="0"/>
              <a:t> (IIS) - </a:t>
            </a:r>
            <a:r>
              <a:rPr lang="it-IT" dirty="0" err="1"/>
              <a:t>lower</a:t>
            </a:r>
            <a:endParaRPr lang="it-IT" dirty="0"/>
          </a:p>
        </p:txBody>
      </p:sp>
      <p:cxnSp>
        <p:nvCxnSpPr>
          <p:cNvPr id="41" name="Connettore 2 40">
            <a:extLst>
              <a:ext uri="{FF2B5EF4-FFF2-40B4-BE49-F238E27FC236}">
                <a16:creationId xmlns:a16="http://schemas.microsoft.com/office/drawing/2014/main" id="{203061BA-4855-5649-B271-B6310A8806AA}"/>
              </a:ext>
            </a:extLst>
          </p:cNvPr>
          <p:cNvCxnSpPr>
            <a:cxnSpLocks/>
          </p:cNvCxnSpPr>
          <p:nvPr/>
        </p:nvCxnSpPr>
        <p:spPr>
          <a:xfrm>
            <a:off x="2039815" y="4825218"/>
            <a:ext cx="935997" cy="44040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Immagine 14" descr="Immagine che contiene giocattolo&#10;&#10;Descrizione generata automaticamente">
            <a:extLst>
              <a:ext uri="{FF2B5EF4-FFF2-40B4-BE49-F238E27FC236}">
                <a16:creationId xmlns:a16="http://schemas.microsoft.com/office/drawing/2014/main" id="{6BC19B05-7B56-614F-A099-F76DEB3B51C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7043" t="6773" r="13524" b="51721"/>
          <a:stretch/>
        </p:blipFill>
        <p:spPr>
          <a:xfrm>
            <a:off x="7932193" y="3895"/>
            <a:ext cx="1211807" cy="120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76957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ITER Logo.jpg">
            <a:extLst>
              <a:ext uri="{FF2B5EF4-FFF2-40B4-BE49-F238E27FC236}">
                <a16:creationId xmlns:a16="http://schemas.microsoft.com/office/drawing/2014/main" id="{6F23CF9F-4A66-B54F-A0CD-482C7EEDD3D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1176" y="76525"/>
            <a:ext cx="1798448" cy="906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3414" y="288414"/>
            <a:ext cx="8229600" cy="430887"/>
          </a:xfrm>
        </p:spPr>
        <p:txBody>
          <a:bodyPr/>
          <a:lstStyle/>
          <a:p>
            <a:pPr eaLnBrk="0" hangingPunct="0"/>
            <a:r>
              <a:rPr lang="en-US" sz="2800" dirty="0">
                <a:solidFill>
                  <a:schemeClr val="bg1"/>
                </a:solidFill>
              </a:rPr>
              <a:t>Fusion magnets: the ITER coils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6553200" y="6222140"/>
            <a:ext cx="2133600" cy="365125"/>
          </a:xfrm>
        </p:spPr>
        <p:txBody>
          <a:bodyPr/>
          <a:lstStyle/>
          <a:p>
            <a:fld id="{02C7C199-0D0D-7840-A88D-785280B31CF7}" type="slidenum">
              <a:rPr lang="it-IT" smtClean="0"/>
              <a:t>9</a:t>
            </a:fld>
            <a:endParaRPr lang="it-IT" dirty="0"/>
          </a:p>
        </p:txBody>
      </p:sp>
      <p:sp>
        <p:nvSpPr>
          <p:cNvPr id="20" name="CasellaDiTesto 17"/>
          <p:cNvSpPr txBox="1">
            <a:spLocks noChangeArrowheads="1"/>
          </p:cNvSpPr>
          <p:nvPr/>
        </p:nvSpPr>
        <p:spPr bwMode="auto">
          <a:xfrm>
            <a:off x="287338" y="1187450"/>
            <a:ext cx="87852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>
              <a:spcAft>
                <a:spcPts val="1600"/>
              </a:spcAft>
              <a:buClr>
                <a:srgbClr val="800000"/>
              </a:buClr>
              <a:buSzPct val="70000"/>
            </a:pPr>
            <a:r>
              <a:rPr lang="en-US" sz="2800">
                <a:solidFill>
                  <a:srgbClr val="800000"/>
                </a:solidFill>
                <a:latin typeface="Trebuchet MS" charset="0"/>
                <a:ea typeface="MS Gothic" charset="0"/>
                <a:cs typeface="MS Gothic" charset="0"/>
              </a:rPr>
              <a:t>Magnetic confinement fusion</a:t>
            </a:r>
            <a:r>
              <a:rPr lang="en-US" sz="2800">
                <a:solidFill>
                  <a:srgbClr val="000090"/>
                </a:solidFill>
                <a:latin typeface="Trebuchet MS" charset="0"/>
                <a:ea typeface="MS Gothic" charset="0"/>
                <a:cs typeface="MS Gothic" charset="0"/>
              </a:rPr>
              <a:t>: the </a:t>
            </a:r>
            <a:r>
              <a:rPr lang="en-US" sz="2800" b="1">
                <a:solidFill>
                  <a:srgbClr val="000090"/>
                </a:solidFill>
                <a:latin typeface="Trebuchet MS" charset="0"/>
                <a:ea typeface="MS Gothic" charset="0"/>
                <a:cs typeface="MS Gothic" charset="0"/>
              </a:rPr>
              <a:t>tokamak </a:t>
            </a:r>
            <a:r>
              <a:rPr lang="en-US" sz="2800">
                <a:solidFill>
                  <a:srgbClr val="000090"/>
                </a:solidFill>
                <a:latin typeface="Trebuchet MS" charset="0"/>
                <a:ea typeface="MS Gothic" charset="0"/>
                <a:cs typeface="MS Gothic" charset="0"/>
              </a:rPr>
              <a:t>concept</a:t>
            </a:r>
          </a:p>
        </p:txBody>
      </p:sp>
      <p:pic>
        <p:nvPicPr>
          <p:cNvPr id="23" name="Picture 5" descr="nf381278f01_onlin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03463" y="2339975"/>
            <a:ext cx="4454791" cy="3231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nf381278f01_onlin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89441" y="2122784"/>
            <a:ext cx="4898880" cy="3552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tf_overview_no_plasma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801" y="2603794"/>
            <a:ext cx="4246560" cy="3764555"/>
          </a:xfrm>
          <a:prstGeom prst="rect">
            <a:avLst/>
          </a:prstGeom>
          <a:noFill/>
          <a:ln w="9525">
            <a:solidFill>
              <a:srgbClr val="00CC99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Oval 12"/>
          <p:cNvSpPr>
            <a:spLocks noChangeArrowheads="1"/>
          </p:cNvSpPr>
          <p:nvPr/>
        </p:nvSpPr>
        <p:spPr bwMode="auto">
          <a:xfrm>
            <a:off x="5878080" y="4278690"/>
            <a:ext cx="1372320" cy="45796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pic>
        <p:nvPicPr>
          <p:cNvPr id="15" name="Picture 4" descr="tfwindingpackeu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1600" y="946180"/>
            <a:ext cx="3715200" cy="277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461653" y="6237140"/>
            <a:ext cx="6481619" cy="365125"/>
          </a:xfrm>
        </p:spPr>
        <p:txBody>
          <a:bodyPr/>
          <a:lstStyle/>
          <a:p>
            <a:r>
              <a:rPr lang="en-US" dirty="0"/>
              <a:t>L. Muzzi </a:t>
            </a:r>
            <a:r>
              <a:rPr lang="mr-IN" dirty="0"/>
              <a:t>–</a:t>
            </a:r>
            <a:r>
              <a:rPr lang="en-US" dirty="0"/>
              <a:t> </a:t>
            </a:r>
            <a:r>
              <a:rPr lang="en-US" dirty="0" err="1"/>
              <a:t>EASISchool</a:t>
            </a:r>
            <a:r>
              <a:rPr lang="en-US" dirty="0"/>
              <a:t> 3 - 6 October 2020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37520373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3414" y="288414"/>
            <a:ext cx="8229600" cy="430887"/>
          </a:xfrm>
        </p:spPr>
        <p:txBody>
          <a:bodyPr/>
          <a:lstStyle/>
          <a:p>
            <a:pPr eaLnBrk="0" hangingPunct="0"/>
            <a:r>
              <a:rPr lang="en-US" sz="2800" dirty="0">
                <a:solidFill>
                  <a:schemeClr val="bg1"/>
                </a:solidFill>
              </a:rPr>
              <a:t>Main components of fusion coils</a:t>
            </a:r>
            <a:endParaRPr lang="en-US" sz="2800" dirty="0">
              <a:solidFill>
                <a:srgbClr val="FFFF00"/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6553200" y="6222140"/>
            <a:ext cx="2133600" cy="365125"/>
          </a:xfrm>
        </p:spPr>
        <p:txBody>
          <a:bodyPr/>
          <a:lstStyle/>
          <a:p>
            <a:fld id="{02C7C199-0D0D-7840-A88D-785280B31CF7}" type="slidenum">
              <a:rPr lang="it-IT" smtClean="0"/>
              <a:t>90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 dirty="0"/>
              <a:t>L. Muzzi - </a:t>
            </a:r>
            <a:r>
              <a:rPr lang="it-IT" dirty="0" err="1"/>
              <a:t>EASISchool</a:t>
            </a:r>
            <a:r>
              <a:rPr lang="it-IT" dirty="0"/>
              <a:t> 3 - 6 </a:t>
            </a:r>
            <a:r>
              <a:rPr lang="it-IT" dirty="0" err="1"/>
              <a:t>October</a:t>
            </a:r>
            <a:r>
              <a:rPr lang="it-IT" dirty="0"/>
              <a:t> 2020</a:t>
            </a:r>
          </a:p>
        </p:txBody>
      </p:sp>
      <p:sp>
        <p:nvSpPr>
          <p:cNvPr id="7" name="CasellaDiTesto 16"/>
          <p:cNvSpPr txBox="1">
            <a:spLocks noChangeArrowheads="1"/>
          </p:cNvSpPr>
          <p:nvPr/>
        </p:nvSpPr>
        <p:spPr bwMode="auto">
          <a:xfrm>
            <a:off x="413414" y="1267231"/>
            <a:ext cx="6798044" cy="3302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0794" tIns="50397" rIns="100794" bIns="50397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pPr eaLnBrk="1" hangingPunct="1"/>
            <a:r>
              <a:rPr lang="it-IT" sz="2800" dirty="0">
                <a:solidFill>
                  <a:schemeClr val="bg1">
                    <a:lumMod val="50000"/>
                  </a:schemeClr>
                </a:solidFill>
                <a:latin typeface="Trebuchet MS"/>
                <a:cs typeface="Trebuchet MS"/>
              </a:rPr>
              <a:t>TF coils are made of:</a:t>
            </a:r>
          </a:p>
          <a:p>
            <a:pPr eaLnBrk="1" hangingPunct="1"/>
            <a:r>
              <a:rPr lang="it-IT" sz="2800" dirty="0">
                <a:solidFill>
                  <a:schemeClr val="bg1">
                    <a:lumMod val="50000"/>
                  </a:schemeClr>
                </a:solidFill>
                <a:latin typeface="Trebuchet MS"/>
                <a:cs typeface="Trebuchet MS"/>
              </a:rPr>
              <a:t>	</a:t>
            </a:r>
            <a:r>
              <a:rPr lang="it-IT" sz="2400" dirty="0">
                <a:solidFill>
                  <a:schemeClr val="bg1">
                    <a:lumMod val="50000"/>
                  </a:schemeClr>
                </a:solidFill>
                <a:latin typeface="Trebuchet MS"/>
                <a:cs typeface="Trebuchet MS"/>
              </a:rPr>
              <a:t>- </a:t>
            </a:r>
            <a:r>
              <a:rPr lang="it-IT" sz="2400" dirty="0" err="1">
                <a:solidFill>
                  <a:schemeClr val="bg1">
                    <a:lumMod val="50000"/>
                  </a:schemeClr>
                </a:solidFill>
                <a:latin typeface="Trebuchet MS"/>
                <a:cs typeface="Trebuchet MS"/>
              </a:rPr>
              <a:t>Winding</a:t>
            </a:r>
            <a:r>
              <a:rPr lang="it-IT" sz="2400" dirty="0">
                <a:solidFill>
                  <a:schemeClr val="bg1">
                    <a:lumMod val="50000"/>
                  </a:schemeClr>
                </a:solidFill>
                <a:latin typeface="Trebuchet MS"/>
                <a:cs typeface="Trebuchet MS"/>
              </a:rPr>
              <a:t> Pack (</a:t>
            </a:r>
            <a:r>
              <a:rPr lang="it-IT" sz="2400" i="1" dirty="0" err="1">
                <a:solidFill>
                  <a:schemeClr val="bg1">
                    <a:lumMod val="50000"/>
                  </a:schemeClr>
                </a:solidFill>
                <a:latin typeface="Trebuchet MS"/>
                <a:cs typeface="Trebuchet MS"/>
              </a:rPr>
              <a:t>current</a:t>
            </a:r>
            <a:r>
              <a:rPr lang="it-IT" sz="2400" i="1" dirty="0">
                <a:solidFill>
                  <a:schemeClr val="bg1">
                    <a:lumMod val="50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it-IT" sz="2400" i="1" dirty="0" err="1">
                <a:solidFill>
                  <a:schemeClr val="bg1">
                    <a:lumMod val="50000"/>
                  </a:schemeClr>
                </a:solidFill>
                <a:latin typeface="Trebuchet MS"/>
                <a:cs typeface="Trebuchet MS"/>
              </a:rPr>
              <a:t>carrying</a:t>
            </a:r>
            <a:r>
              <a:rPr lang="it-IT" sz="2400" i="1" dirty="0">
                <a:solidFill>
                  <a:schemeClr val="bg1">
                    <a:lumMod val="50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it-IT" sz="2400" i="1" dirty="0" err="1">
                <a:solidFill>
                  <a:schemeClr val="bg1">
                    <a:lumMod val="50000"/>
                  </a:schemeClr>
                </a:solidFill>
                <a:latin typeface="Trebuchet MS"/>
                <a:cs typeface="Trebuchet MS"/>
              </a:rPr>
              <a:t>element</a:t>
            </a:r>
            <a:r>
              <a:rPr lang="it-IT" sz="2400" i="1" dirty="0">
                <a:solidFill>
                  <a:schemeClr val="bg1">
                    <a:lumMod val="50000"/>
                  </a:schemeClr>
                </a:solidFill>
                <a:latin typeface="Trebuchet MS"/>
                <a:cs typeface="Trebuchet MS"/>
              </a:rPr>
              <a:t>)</a:t>
            </a:r>
          </a:p>
          <a:p>
            <a:pPr eaLnBrk="1" hangingPunct="1"/>
            <a:r>
              <a:rPr lang="it-IT" sz="2400" dirty="0">
                <a:solidFill>
                  <a:schemeClr val="bg1">
                    <a:lumMod val="50000"/>
                  </a:schemeClr>
                </a:solidFill>
                <a:latin typeface="Trebuchet MS"/>
                <a:cs typeface="Trebuchet MS"/>
              </a:rPr>
              <a:t>	- Steel </a:t>
            </a:r>
            <a:r>
              <a:rPr lang="it-IT" sz="2400" dirty="0" err="1">
                <a:solidFill>
                  <a:schemeClr val="bg1">
                    <a:lumMod val="50000"/>
                  </a:schemeClr>
                </a:solidFill>
                <a:latin typeface="Trebuchet MS"/>
                <a:cs typeface="Trebuchet MS"/>
              </a:rPr>
              <a:t>casing</a:t>
            </a:r>
            <a:endParaRPr lang="it-IT" sz="2400" dirty="0">
              <a:solidFill>
                <a:schemeClr val="bg1">
                  <a:lumMod val="50000"/>
                </a:schemeClr>
              </a:solidFill>
              <a:latin typeface="Trebuchet MS"/>
              <a:cs typeface="Trebuchet MS"/>
            </a:endParaRPr>
          </a:p>
          <a:p>
            <a:pPr eaLnBrk="1" hangingPunct="1"/>
            <a:r>
              <a:rPr lang="it-IT" sz="2400" dirty="0">
                <a:solidFill>
                  <a:schemeClr val="bg1">
                    <a:lumMod val="50000"/>
                  </a:schemeClr>
                </a:solidFill>
                <a:latin typeface="Trebuchet MS"/>
                <a:cs typeface="Trebuchet MS"/>
              </a:rPr>
              <a:t>	- </a:t>
            </a:r>
            <a:r>
              <a:rPr lang="it-IT" sz="2400" dirty="0" err="1">
                <a:solidFill>
                  <a:schemeClr val="bg1">
                    <a:lumMod val="50000"/>
                  </a:schemeClr>
                </a:solidFill>
                <a:latin typeface="Trebuchet MS"/>
                <a:cs typeface="Trebuchet MS"/>
              </a:rPr>
              <a:t>Structures</a:t>
            </a:r>
            <a:r>
              <a:rPr lang="it-IT" sz="2400" dirty="0">
                <a:solidFill>
                  <a:schemeClr val="bg1">
                    <a:lumMod val="50000"/>
                  </a:schemeClr>
                </a:solidFill>
                <a:latin typeface="Trebuchet MS"/>
                <a:cs typeface="Trebuchet MS"/>
              </a:rPr>
              <a:t> and supports</a:t>
            </a:r>
          </a:p>
          <a:p>
            <a:pPr eaLnBrk="1" hangingPunct="1"/>
            <a:endParaRPr lang="it-IT" sz="2800" dirty="0">
              <a:solidFill>
                <a:srgbClr val="000090"/>
              </a:solidFill>
              <a:latin typeface="Trebuchet MS"/>
              <a:cs typeface="Trebuchet MS"/>
            </a:endParaRPr>
          </a:p>
          <a:p>
            <a:pPr eaLnBrk="1" hangingPunct="1"/>
            <a:r>
              <a:rPr lang="it-IT" sz="2800" b="1" dirty="0">
                <a:solidFill>
                  <a:srgbClr val="000090"/>
                </a:solidFill>
                <a:latin typeface="Trebuchet MS"/>
                <a:cs typeface="Trebuchet MS"/>
              </a:rPr>
              <a:t>PF / CS coils are made of:</a:t>
            </a:r>
          </a:p>
          <a:p>
            <a:pPr eaLnBrk="1" hangingPunct="1"/>
            <a:r>
              <a:rPr lang="it-IT" sz="2400" b="1" dirty="0">
                <a:latin typeface="Trebuchet MS"/>
                <a:cs typeface="Trebuchet MS"/>
              </a:rPr>
              <a:t>	- </a:t>
            </a:r>
            <a:r>
              <a:rPr lang="it-IT" sz="2400" b="1" dirty="0" err="1">
                <a:latin typeface="Trebuchet MS"/>
                <a:cs typeface="Trebuchet MS"/>
              </a:rPr>
              <a:t>Winding</a:t>
            </a:r>
            <a:r>
              <a:rPr lang="it-IT" sz="2400" b="1" dirty="0">
                <a:latin typeface="Trebuchet MS"/>
                <a:cs typeface="Trebuchet MS"/>
              </a:rPr>
              <a:t> Pack (</a:t>
            </a:r>
            <a:r>
              <a:rPr lang="it-IT" sz="2400" b="1" i="1" dirty="0" err="1">
                <a:solidFill>
                  <a:srgbClr val="C00000"/>
                </a:solidFill>
                <a:latin typeface="Trebuchet MS"/>
                <a:cs typeface="Trebuchet MS"/>
              </a:rPr>
              <a:t>current</a:t>
            </a:r>
            <a:r>
              <a:rPr lang="it-IT" sz="2400" b="1" i="1" dirty="0">
                <a:solidFill>
                  <a:srgbClr val="C00000"/>
                </a:solidFill>
                <a:latin typeface="Trebuchet MS"/>
                <a:cs typeface="Trebuchet MS"/>
              </a:rPr>
              <a:t> </a:t>
            </a:r>
            <a:r>
              <a:rPr lang="it-IT" sz="2400" b="1" i="1" dirty="0" err="1">
                <a:solidFill>
                  <a:srgbClr val="C00000"/>
                </a:solidFill>
                <a:latin typeface="Trebuchet MS"/>
                <a:cs typeface="Trebuchet MS"/>
              </a:rPr>
              <a:t>carrying</a:t>
            </a:r>
            <a:r>
              <a:rPr lang="it-IT" sz="2400" b="1" i="1" dirty="0">
                <a:solidFill>
                  <a:srgbClr val="C00000"/>
                </a:solidFill>
                <a:latin typeface="Trebuchet MS"/>
                <a:cs typeface="Trebuchet MS"/>
              </a:rPr>
              <a:t> </a:t>
            </a:r>
            <a:r>
              <a:rPr lang="it-IT" sz="2400" b="1" i="1" dirty="0" err="1">
                <a:solidFill>
                  <a:srgbClr val="C00000"/>
                </a:solidFill>
                <a:latin typeface="Trebuchet MS"/>
                <a:cs typeface="Trebuchet MS"/>
              </a:rPr>
              <a:t>element</a:t>
            </a:r>
            <a:r>
              <a:rPr lang="it-IT" sz="2400" b="1" i="1" dirty="0">
                <a:solidFill>
                  <a:srgbClr val="C00000"/>
                </a:solidFill>
                <a:latin typeface="Trebuchet MS"/>
                <a:cs typeface="Trebuchet MS"/>
              </a:rPr>
              <a:t>)</a:t>
            </a:r>
          </a:p>
          <a:p>
            <a:pPr eaLnBrk="1" hangingPunct="1"/>
            <a:r>
              <a:rPr lang="it-IT" sz="2400" b="1" dirty="0">
                <a:latin typeface="Trebuchet MS"/>
                <a:cs typeface="Trebuchet MS"/>
              </a:rPr>
              <a:t>	- </a:t>
            </a:r>
            <a:r>
              <a:rPr lang="it-IT" sz="2400" b="1" dirty="0" err="1">
                <a:latin typeface="Trebuchet MS"/>
                <a:cs typeface="Trebuchet MS"/>
              </a:rPr>
              <a:t>Pre-compression</a:t>
            </a:r>
            <a:r>
              <a:rPr lang="it-IT" sz="2400" b="1" dirty="0">
                <a:latin typeface="Trebuchet MS"/>
                <a:cs typeface="Trebuchet MS"/>
              </a:rPr>
              <a:t> </a:t>
            </a:r>
            <a:r>
              <a:rPr lang="it-IT" sz="2400" b="1" dirty="0" err="1">
                <a:latin typeface="Trebuchet MS"/>
                <a:cs typeface="Trebuchet MS"/>
              </a:rPr>
              <a:t>structure</a:t>
            </a:r>
            <a:endParaRPr lang="it-IT" sz="2400" b="1" dirty="0"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1509808219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 descr="Immagine che contiene giocattolo&#10;&#10;Descrizione generata automaticamente">
            <a:extLst>
              <a:ext uri="{FF2B5EF4-FFF2-40B4-BE49-F238E27FC236}">
                <a16:creationId xmlns:a16="http://schemas.microsoft.com/office/drawing/2014/main" id="{92B68B7E-2570-714A-9589-7D5C5C75F49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7043" t="6773" r="13524" b="51721"/>
          <a:stretch/>
        </p:blipFill>
        <p:spPr>
          <a:xfrm>
            <a:off x="7932193" y="3895"/>
            <a:ext cx="1211807" cy="1205925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3414" y="257636"/>
            <a:ext cx="8229600" cy="492443"/>
          </a:xfrm>
        </p:spPr>
        <p:txBody>
          <a:bodyPr/>
          <a:lstStyle/>
          <a:p>
            <a:pPr eaLnBrk="0" hangingPunct="0"/>
            <a:r>
              <a:rPr lang="en-US" sz="3200" dirty="0">
                <a:solidFill>
                  <a:schemeClr val="bg1"/>
                </a:solidFill>
              </a:rPr>
              <a:t>CS Coil – overview and winding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6553200" y="6222140"/>
            <a:ext cx="2133600" cy="365125"/>
          </a:xfrm>
        </p:spPr>
        <p:txBody>
          <a:bodyPr/>
          <a:lstStyle/>
          <a:p>
            <a:fld id="{02C7C199-0D0D-7840-A88D-785280B31CF7}" type="slidenum">
              <a:rPr lang="it-IT" smtClean="0"/>
              <a:t>91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 dirty="0"/>
              <a:t>L. Muzzi - </a:t>
            </a:r>
            <a:r>
              <a:rPr lang="it-IT" dirty="0" err="1"/>
              <a:t>EASISchool</a:t>
            </a:r>
            <a:r>
              <a:rPr lang="it-IT" dirty="0"/>
              <a:t> 3 - 6 </a:t>
            </a:r>
            <a:r>
              <a:rPr lang="it-IT" dirty="0" err="1"/>
              <a:t>October</a:t>
            </a:r>
            <a:r>
              <a:rPr lang="it-IT" dirty="0"/>
              <a:t> 2020</a:t>
            </a:r>
          </a:p>
        </p:txBody>
      </p:sp>
      <p:pic>
        <p:nvPicPr>
          <p:cNvPr id="6" name="Immagine 8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67905" y="1012062"/>
            <a:ext cx="2136818" cy="48661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cxnSp>
        <p:nvCxnSpPr>
          <p:cNvPr id="9" name="Connettore 2 3"/>
          <p:cNvCxnSpPr/>
          <p:nvPr/>
        </p:nvCxnSpPr>
        <p:spPr>
          <a:xfrm>
            <a:off x="7032515" y="1516118"/>
            <a:ext cx="0" cy="3960440"/>
          </a:xfrm>
          <a:prstGeom prst="straightConnector1">
            <a:avLst/>
          </a:prstGeom>
          <a:ln>
            <a:solidFill>
              <a:srgbClr val="00009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CasellaDiTesto 9"/>
          <p:cNvSpPr txBox="1"/>
          <p:nvPr/>
        </p:nvSpPr>
        <p:spPr>
          <a:xfrm>
            <a:off x="6360166" y="3316318"/>
            <a:ext cx="9603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i="1" dirty="0">
                <a:solidFill>
                  <a:srgbClr val="000090"/>
                </a:solidFill>
              </a:rPr>
              <a:t>5.3 m</a:t>
            </a:r>
          </a:p>
        </p:txBody>
      </p:sp>
      <p:cxnSp>
        <p:nvCxnSpPr>
          <p:cNvPr id="11" name="Connettore 2 10"/>
          <p:cNvCxnSpPr/>
          <p:nvPr/>
        </p:nvCxnSpPr>
        <p:spPr>
          <a:xfrm rot="900000" flipH="1">
            <a:off x="7529049" y="5661890"/>
            <a:ext cx="923347" cy="361950"/>
          </a:xfrm>
          <a:prstGeom prst="straightConnector1">
            <a:avLst/>
          </a:prstGeom>
          <a:ln>
            <a:solidFill>
              <a:srgbClr val="00009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asellaDiTesto 14"/>
          <p:cNvSpPr txBox="1"/>
          <p:nvPr/>
        </p:nvSpPr>
        <p:spPr>
          <a:xfrm>
            <a:off x="7776017" y="5836598"/>
            <a:ext cx="9603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i="1" dirty="0">
                <a:solidFill>
                  <a:srgbClr val="000090"/>
                </a:solidFill>
              </a:rPr>
              <a:t>1,5 m</a:t>
            </a:r>
          </a:p>
        </p:txBody>
      </p:sp>
      <p:sp>
        <p:nvSpPr>
          <p:cNvPr id="13" name="CasellaDiTesto 9"/>
          <p:cNvSpPr txBox="1"/>
          <p:nvPr/>
        </p:nvSpPr>
        <p:spPr>
          <a:xfrm>
            <a:off x="7464563" y="4036398"/>
            <a:ext cx="936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i="1" dirty="0">
                <a:solidFill>
                  <a:schemeClr val="bg1"/>
                </a:solidFill>
              </a:rPr>
              <a:t>45 </a:t>
            </a:r>
            <a:r>
              <a:rPr lang="it-IT" sz="1600" b="1" i="1" dirty="0" err="1">
                <a:solidFill>
                  <a:schemeClr val="bg1"/>
                </a:solidFill>
              </a:rPr>
              <a:t>tons</a:t>
            </a:r>
            <a:endParaRPr lang="it-IT" sz="1600" b="1" i="1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CasellaDiTesto 23">
                <a:extLst>
                  <a:ext uri="{FF2B5EF4-FFF2-40B4-BE49-F238E27FC236}">
                    <a16:creationId xmlns:a16="http://schemas.microsoft.com/office/drawing/2014/main" id="{FE0C1BD5-C8A5-BE4D-86D8-DBFEC9365DB1}"/>
                  </a:ext>
                </a:extLst>
              </p:cNvPr>
              <p:cNvSpPr txBox="1"/>
              <p:nvPr/>
            </p:nvSpPr>
            <p:spPr>
              <a:xfrm>
                <a:off x="644626" y="1451797"/>
                <a:ext cx="5065297" cy="1026435"/>
              </a:xfrm>
              <a:prstGeom prst="rect">
                <a:avLst/>
              </a:prstGeom>
            </p:spPr>
            <p:txBody>
              <a:bodyPr vert="horz" wrap="none" lIns="91440" tIns="0" rIns="91440" bIns="0" rtlCol="0">
                <a:spAutoFit/>
              </a:bodyPr>
              <a:lstStyle/>
              <a:p>
                <a:r>
                  <a:rPr lang="it-IT" dirty="0">
                    <a:solidFill>
                      <a:srgbClr val="1300FF"/>
                    </a:solidFill>
                  </a:rPr>
                  <a:t>The </a:t>
                </a:r>
                <a:r>
                  <a:rPr lang="it-IT" dirty="0" err="1">
                    <a:solidFill>
                      <a:srgbClr val="1300FF"/>
                    </a:solidFill>
                  </a:rPr>
                  <a:t>flux</a:t>
                </a:r>
                <a:r>
                  <a:rPr lang="it-IT" dirty="0">
                    <a:solidFill>
                      <a:srgbClr val="1300FF"/>
                    </a:solidFill>
                  </a:rPr>
                  <a:t> swing capability of the CS: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it-IT" b="0" i="0" smtClean="0">
                          <a:solidFill>
                            <a:srgbClr val="1300FF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it-IT" b="0" i="1" smtClean="0">
                              <a:solidFill>
                                <a:srgbClr val="13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it-IT" b="0" i="1" smtClean="0">
                              <a:solidFill>
                                <a:srgbClr val="1300FF"/>
                              </a:solidFill>
                              <a:latin typeface="Cambria Math" panose="02040503050406030204" pitchFamily="18" charset="0"/>
                            </a:rPr>
                            <m:t>Ψ</m:t>
                          </m:r>
                        </m:e>
                        <m:sub>
                          <m:r>
                            <a:rPr lang="it-IT" b="0" i="1" smtClean="0">
                              <a:solidFill>
                                <a:srgbClr val="1300FF"/>
                              </a:solidFill>
                              <a:latin typeface="Cambria Math" panose="02040503050406030204" pitchFamily="18" charset="0"/>
                            </a:rPr>
                            <m:t>𝑂𝐻</m:t>
                          </m:r>
                        </m:sub>
                      </m:sSub>
                      <m:r>
                        <a:rPr lang="it-IT" b="0" i="1" smtClean="0">
                          <a:solidFill>
                            <a:srgbClr val="1300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b="0" i="1" smtClean="0">
                              <a:solidFill>
                                <a:srgbClr val="13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 smtClean="0">
                              <a:solidFill>
                                <a:srgbClr val="1300FF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it-IT" b="0" i="1" smtClean="0">
                              <a:solidFill>
                                <a:srgbClr val="1300FF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d>
                        <m:dPr>
                          <m:ctrlPr>
                            <a:rPr lang="it-IT" b="0" i="1" smtClean="0">
                              <a:solidFill>
                                <a:srgbClr val="13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it-IT" b="0" i="1" smtClean="0">
                                  <a:solidFill>
                                    <a:srgbClr val="13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b="0" i="1" smtClean="0">
                                  <a:solidFill>
                                    <a:srgbClr val="1300FF"/>
                                  </a:solidFill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it-IT" b="0" i="1" smtClean="0">
                                  <a:solidFill>
                                    <a:srgbClr val="1300FF"/>
                                  </a:solidFill>
                                  <a:latin typeface="Cambria Math" panose="02040503050406030204" pitchFamily="18" charset="0"/>
                                </a:rPr>
                                <m:t>𝐶𝑆</m:t>
                              </m:r>
                              <m:r>
                                <a:rPr lang="it-IT" b="0" i="1" smtClean="0">
                                  <a:solidFill>
                                    <a:srgbClr val="1300FF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it-IT" b="0" i="1" smtClean="0">
                                  <a:solidFill>
                                    <a:srgbClr val="1300FF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  <m:r>
                                <a:rPr lang="it-IT" b="0" i="1" smtClean="0">
                                  <a:solidFill>
                                    <a:srgbClr val="1300FF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b>
                            <m:sup>
                              <m:r>
                                <a:rPr lang="it-IT" b="0" i="1" smtClean="0">
                                  <a:solidFill>
                                    <a:srgbClr val="1300FF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it-IT" b="0" i="1" smtClean="0">
                              <a:solidFill>
                                <a:srgbClr val="1300FF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it-IT" i="1">
                                  <a:solidFill>
                                    <a:srgbClr val="13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i="1">
                                  <a:solidFill>
                                    <a:srgbClr val="1300FF"/>
                                  </a:solidFill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it-IT" i="1">
                                  <a:solidFill>
                                    <a:srgbClr val="1300FF"/>
                                  </a:solidFill>
                                  <a:latin typeface="Cambria Math" panose="02040503050406030204" pitchFamily="18" charset="0"/>
                                </a:rPr>
                                <m:t>𝐶𝑆</m:t>
                              </m:r>
                              <m:r>
                                <a:rPr lang="it-IT" i="1">
                                  <a:solidFill>
                                    <a:srgbClr val="1300FF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it-IT" b="0" i="1" smtClean="0">
                                  <a:solidFill>
                                    <a:srgbClr val="1300FF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it-IT" i="1">
                                  <a:solidFill>
                                    <a:srgbClr val="1300FF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b>
                            <m:sup>
                              <m:r>
                                <a:rPr lang="it-IT" i="1">
                                  <a:solidFill>
                                    <a:srgbClr val="1300FF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it-IT" b="0" i="1" smtClean="0">
                              <a:solidFill>
                                <a:srgbClr val="1300FF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it-IT" i="1">
                                  <a:solidFill>
                                    <a:srgbClr val="13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i="1">
                                  <a:solidFill>
                                    <a:srgbClr val="1300FF"/>
                                  </a:solidFill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it-IT" i="1">
                                  <a:solidFill>
                                    <a:srgbClr val="1300FF"/>
                                  </a:solidFill>
                                  <a:latin typeface="Cambria Math" panose="02040503050406030204" pitchFamily="18" charset="0"/>
                                </a:rPr>
                                <m:t>𝐶𝑆</m:t>
                              </m:r>
                              <m:r>
                                <a:rPr lang="it-IT" i="1">
                                  <a:solidFill>
                                    <a:srgbClr val="1300FF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it-IT" i="1">
                                  <a:solidFill>
                                    <a:srgbClr val="1300FF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  <m:r>
                                <a:rPr lang="it-IT" i="1">
                                  <a:solidFill>
                                    <a:srgbClr val="1300FF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b>
                            <m:sup>
                              <m:r>
                                <a:rPr lang="it-IT" b="0" i="1" smtClean="0">
                                  <a:solidFill>
                                    <a:srgbClr val="1300FF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it-IT" i="1">
                                  <a:solidFill>
                                    <a:srgbClr val="13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i="1">
                                  <a:solidFill>
                                    <a:srgbClr val="1300FF"/>
                                  </a:solidFill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it-IT" i="1">
                                  <a:solidFill>
                                    <a:srgbClr val="1300FF"/>
                                  </a:solidFill>
                                  <a:latin typeface="Cambria Math" panose="02040503050406030204" pitchFamily="18" charset="0"/>
                                </a:rPr>
                                <m:t>𝐶𝑆</m:t>
                              </m:r>
                              <m:r>
                                <a:rPr lang="it-IT" i="1">
                                  <a:solidFill>
                                    <a:srgbClr val="1300FF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it-IT" b="0" i="1" smtClean="0">
                                  <a:solidFill>
                                    <a:srgbClr val="1300FF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it-IT" i="1">
                                  <a:solidFill>
                                    <a:srgbClr val="1300FF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b>
                            <m:sup>
                              <m:r>
                                <a:rPr lang="it-IT" b="0" i="1" smtClean="0">
                                  <a:solidFill>
                                    <a:srgbClr val="1300FF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p>
                          </m:sSubSup>
                        </m:e>
                      </m:d>
                      <m:sSub>
                        <m:sSubPr>
                          <m:ctrlPr>
                            <a:rPr lang="it-IT" b="0" i="1" smtClean="0">
                              <a:solidFill>
                                <a:srgbClr val="13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solidFill>
                                <a:srgbClr val="1300FF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it-IT" b="0" i="1" smtClean="0">
                              <a:solidFill>
                                <a:srgbClr val="1300FF"/>
                              </a:solidFill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</m:oMath>
                  </m:oMathPara>
                </a14:m>
                <a:endParaRPr lang="it-IT" b="0" dirty="0">
                  <a:solidFill>
                    <a:srgbClr val="1300FF"/>
                  </a:solidFill>
                </a:endParaRPr>
              </a:p>
              <a:p>
                <a:endParaRPr lang="en-US" dirty="0">
                  <a:solidFill>
                    <a:srgbClr val="1300FF"/>
                  </a:solidFill>
                </a:endParaRPr>
              </a:p>
            </p:txBody>
          </p:sp>
        </mc:Choice>
        <mc:Fallback xmlns="">
          <p:sp>
            <p:nvSpPr>
              <p:cNvPr id="24" name="CasellaDiTesto 23">
                <a:extLst>
                  <a:ext uri="{FF2B5EF4-FFF2-40B4-BE49-F238E27FC236}">
                    <a16:creationId xmlns:a16="http://schemas.microsoft.com/office/drawing/2014/main" id="{FE0C1BD5-C8A5-BE4D-86D8-DBFEC9365D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626" y="1451797"/>
                <a:ext cx="5065297" cy="1026435"/>
              </a:xfrm>
              <a:prstGeom prst="rect">
                <a:avLst/>
              </a:prstGeom>
              <a:blipFill>
                <a:blip r:embed="rId5"/>
                <a:stretch>
                  <a:fillRect l="-1000" t="-609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CasellaDiTesto 26">
                <a:extLst>
                  <a:ext uri="{FF2B5EF4-FFF2-40B4-BE49-F238E27FC236}">
                    <a16:creationId xmlns:a16="http://schemas.microsoft.com/office/drawing/2014/main" id="{D949764C-7095-DC42-BF52-F1FD3141958D}"/>
                  </a:ext>
                </a:extLst>
              </p:cNvPr>
              <p:cNvSpPr txBox="1"/>
              <p:nvPr/>
            </p:nvSpPr>
            <p:spPr>
              <a:xfrm>
                <a:off x="413414" y="2522811"/>
                <a:ext cx="5872570" cy="1271310"/>
              </a:xfrm>
              <a:prstGeom prst="rect">
                <a:avLst/>
              </a:prstGeom>
            </p:spPr>
            <p:txBody>
              <a:bodyPr vert="horz" wrap="none" lIns="91440" tIns="0" rIns="91440" bIns="0" rtlCol="0">
                <a:spAutoFit/>
              </a:bodyPr>
              <a:lstStyle/>
              <a:p>
                <a:r>
                  <a:rPr lang="it-IT" sz="2000" dirty="0"/>
                  <a:t>To drive the plasma to the </a:t>
                </a:r>
                <a:r>
                  <a:rPr lang="it-IT" sz="2000" dirty="0" err="1"/>
                  <a:t>desired</a:t>
                </a:r>
                <a:r>
                  <a:rPr lang="it-IT" sz="2000" dirty="0"/>
                  <a:t> </a:t>
                </a:r>
                <a:r>
                  <a:rPr lang="it-IT" sz="2000" dirty="0" err="1"/>
                  <a:t>flat</a:t>
                </a:r>
                <a:r>
                  <a:rPr lang="it-IT" sz="2000" dirty="0"/>
                  <a:t>-top </a:t>
                </a:r>
                <a:r>
                  <a:rPr lang="it-IT" sz="2000" dirty="0" err="1"/>
                  <a:t>value</a:t>
                </a:r>
                <a:r>
                  <a:rPr lang="it-IT" sz="2000" dirty="0"/>
                  <a:t> </a:t>
                </a:r>
                <a:r>
                  <a:rPr lang="it-IT" sz="2000" dirty="0" err="1"/>
                  <a:t>I</a:t>
                </a:r>
                <a:r>
                  <a:rPr lang="it-IT" sz="2000" baseline="-25000" dirty="0" err="1"/>
                  <a:t>p</a:t>
                </a:r>
                <a:r>
                  <a:rPr lang="it-IT" sz="2000" dirty="0"/>
                  <a:t>:</a:t>
                </a:r>
              </a:p>
              <a:p>
                <a:endParaRPr lang="it-IT" sz="20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𝜋</m:t>
                      </m:r>
                      <m:sSubSup>
                        <m:sSubSupPr>
                          <m:ctrlPr>
                            <a:rPr lang="it-IT" sz="20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𝐶𝑆</m:t>
                          </m:r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sSub>
                        <m:sSubPr>
                          <m:ctrlPr>
                            <a:rPr lang="it-IT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𝐶𝑆</m:t>
                          </m:r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≥2</m:t>
                      </m:r>
                      <m:sSub>
                        <m:sSubPr>
                          <m:ctrlPr>
                            <a:rPr lang="it-IT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b>
                        <m:sSubPr>
                          <m:ctrlPr>
                            <a:rPr lang="it-IT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sSub>
                        <m:sSubPr>
                          <m:ctrlPr>
                            <a:rPr lang="it-IT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</m:oMath>
                  </m:oMathPara>
                </a14:m>
                <a:endParaRPr lang="it-IT" sz="2000" dirty="0"/>
              </a:p>
              <a:p>
                <a:endParaRPr lang="en-US" sz="2000" dirty="0"/>
              </a:p>
            </p:txBody>
          </p:sp>
        </mc:Choice>
        <mc:Fallback xmlns="">
          <p:sp>
            <p:nvSpPr>
              <p:cNvPr id="27" name="CasellaDiTesto 26">
                <a:extLst>
                  <a:ext uri="{FF2B5EF4-FFF2-40B4-BE49-F238E27FC236}">
                    <a16:creationId xmlns:a16="http://schemas.microsoft.com/office/drawing/2014/main" id="{D949764C-7095-DC42-BF52-F1FD314195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414" y="2522811"/>
                <a:ext cx="5872570" cy="1271310"/>
              </a:xfrm>
              <a:prstGeom prst="rect">
                <a:avLst/>
              </a:prstGeom>
              <a:blipFill>
                <a:blip r:embed="rId6"/>
                <a:stretch>
                  <a:fillRect l="-1080" t="-594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13791480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Immagine 23" descr="Immagine che contiene giocattolo&#10;&#10;Descrizione generata automaticamente">
            <a:extLst>
              <a:ext uri="{FF2B5EF4-FFF2-40B4-BE49-F238E27FC236}">
                <a16:creationId xmlns:a16="http://schemas.microsoft.com/office/drawing/2014/main" id="{1F7317A4-E3A4-9D47-98E0-6BB4B64C4C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7043" t="6773" r="13524" b="51721"/>
          <a:stretch/>
        </p:blipFill>
        <p:spPr>
          <a:xfrm>
            <a:off x="7932193" y="3895"/>
            <a:ext cx="1211807" cy="1205925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3414" y="257636"/>
            <a:ext cx="8229600" cy="492443"/>
          </a:xfrm>
        </p:spPr>
        <p:txBody>
          <a:bodyPr/>
          <a:lstStyle/>
          <a:p>
            <a:pPr eaLnBrk="0" hangingPunct="0"/>
            <a:r>
              <a:rPr lang="en-US" sz="3200" dirty="0">
                <a:solidFill>
                  <a:schemeClr val="bg1"/>
                </a:solidFill>
              </a:rPr>
              <a:t>CS Coil – overview and winding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6553200" y="6222140"/>
            <a:ext cx="2133600" cy="365125"/>
          </a:xfrm>
        </p:spPr>
        <p:txBody>
          <a:bodyPr/>
          <a:lstStyle/>
          <a:p>
            <a:fld id="{02C7C199-0D0D-7840-A88D-785280B31CF7}" type="slidenum">
              <a:rPr lang="it-IT" smtClean="0"/>
              <a:t>92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 dirty="0"/>
              <a:t>L. Muzzi - </a:t>
            </a:r>
            <a:r>
              <a:rPr lang="it-IT" dirty="0" err="1"/>
              <a:t>EASISchool</a:t>
            </a:r>
            <a:r>
              <a:rPr lang="it-IT" dirty="0"/>
              <a:t> 3 - 6 </a:t>
            </a:r>
            <a:r>
              <a:rPr lang="it-IT" dirty="0" err="1"/>
              <a:t>October</a:t>
            </a:r>
            <a:r>
              <a:rPr lang="it-IT" dirty="0"/>
              <a:t> 2020</a:t>
            </a:r>
          </a:p>
        </p:txBody>
      </p:sp>
      <p:pic>
        <p:nvPicPr>
          <p:cNvPr id="6" name="Immagine 8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67905" y="1012062"/>
            <a:ext cx="2136818" cy="48661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cxnSp>
        <p:nvCxnSpPr>
          <p:cNvPr id="9" name="Connettore 2 3"/>
          <p:cNvCxnSpPr/>
          <p:nvPr/>
        </p:nvCxnSpPr>
        <p:spPr>
          <a:xfrm>
            <a:off x="7032515" y="1516118"/>
            <a:ext cx="0" cy="3960440"/>
          </a:xfrm>
          <a:prstGeom prst="straightConnector1">
            <a:avLst/>
          </a:prstGeom>
          <a:ln>
            <a:solidFill>
              <a:srgbClr val="00009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CasellaDiTesto 9"/>
          <p:cNvSpPr txBox="1"/>
          <p:nvPr/>
        </p:nvSpPr>
        <p:spPr>
          <a:xfrm>
            <a:off x="6360166" y="3316318"/>
            <a:ext cx="9603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i="1" dirty="0">
                <a:solidFill>
                  <a:srgbClr val="000090"/>
                </a:solidFill>
              </a:rPr>
              <a:t>5.3 m</a:t>
            </a:r>
          </a:p>
        </p:txBody>
      </p:sp>
      <p:cxnSp>
        <p:nvCxnSpPr>
          <p:cNvPr id="11" name="Connettore 2 10"/>
          <p:cNvCxnSpPr/>
          <p:nvPr/>
        </p:nvCxnSpPr>
        <p:spPr>
          <a:xfrm rot="900000" flipH="1">
            <a:off x="7529049" y="5661890"/>
            <a:ext cx="923347" cy="361950"/>
          </a:xfrm>
          <a:prstGeom prst="straightConnector1">
            <a:avLst/>
          </a:prstGeom>
          <a:ln>
            <a:solidFill>
              <a:srgbClr val="00009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asellaDiTesto 14"/>
          <p:cNvSpPr txBox="1"/>
          <p:nvPr/>
        </p:nvSpPr>
        <p:spPr>
          <a:xfrm>
            <a:off x="7776017" y="5836598"/>
            <a:ext cx="9603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i="1" dirty="0">
                <a:solidFill>
                  <a:srgbClr val="000090"/>
                </a:solidFill>
              </a:rPr>
              <a:t>1,5 m</a:t>
            </a:r>
          </a:p>
        </p:txBody>
      </p:sp>
      <p:sp>
        <p:nvSpPr>
          <p:cNvPr id="13" name="CasellaDiTesto 9"/>
          <p:cNvSpPr txBox="1"/>
          <p:nvPr/>
        </p:nvSpPr>
        <p:spPr>
          <a:xfrm>
            <a:off x="7464563" y="4036398"/>
            <a:ext cx="936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i="1" dirty="0">
                <a:solidFill>
                  <a:schemeClr val="bg1"/>
                </a:solidFill>
              </a:rPr>
              <a:t>45 </a:t>
            </a:r>
            <a:r>
              <a:rPr lang="it-IT" sz="1600" b="1" i="1" dirty="0" err="1">
                <a:solidFill>
                  <a:schemeClr val="bg1"/>
                </a:solidFill>
              </a:rPr>
              <a:t>tons</a:t>
            </a:r>
            <a:endParaRPr lang="it-IT" sz="1600" b="1" i="1" dirty="0">
              <a:solidFill>
                <a:schemeClr val="bg1"/>
              </a:solidFill>
            </a:endParaRPr>
          </a:p>
        </p:txBody>
      </p:sp>
      <p:pic>
        <p:nvPicPr>
          <p:cNvPr id="14" name="Immagine 8">
            <a:extLst>
              <a:ext uri="{FF2B5EF4-FFF2-40B4-BE49-F238E27FC236}">
                <a16:creationId xmlns:a16="http://schemas.microsoft.com/office/drawing/2014/main" id="{6D60F9A0-58A4-184D-8389-51536A8F7B20}"/>
              </a:ext>
            </a:extLst>
          </p:cNvPr>
          <p:cNvPicPr/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5213" y="3002251"/>
            <a:ext cx="2780532" cy="3027333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Segnaposto contenuto 2">
            <a:extLst>
              <a:ext uri="{FF2B5EF4-FFF2-40B4-BE49-F238E27FC236}">
                <a16:creationId xmlns:a16="http://schemas.microsoft.com/office/drawing/2014/main" id="{47384B0B-A4FB-7942-977B-46F75664F28A}"/>
              </a:ext>
            </a:extLst>
          </p:cNvPr>
          <p:cNvSpPr txBox="1">
            <a:spLocks/>
          </p:cNvSpPr>
          <p:nvPr/>
        </p:nvSpPr>
        <p:spPr>
          <a:xfrm>
            <a:off x="172746" y="1124078"/>
            <a:ext cx="4154704" cy="1944296"/>
          </a:xfrm>
          <a:prstGeom prst="rect">
            <a:avLst/>
          </a:prstGeom>
        </p:spPr>
        <p:txBody>
          <a:bodyPr/>
          <a:lstStyle>
            <a:lvl1pPr marL="0" indent="0" algn="ctr" rtl="0" eaLnBrk="0" fontAlgn="base" hangingPunct="0">
              <a:spcBef>
                <a:spcPct val="0"/>
              </a:spcBef>
              <a:spcAft>
                <a:spcPts val="400"/>
              </a:spcAft>
              <a:buFont typeface="Arial" pitchFamily="34" charset="0"/>
              <a:buNone/>
              <a:defRPr sz="2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SzPct val="90000"/>
              <a:buNone/>
              <a:defRPr sz="1600">
                <a:solidFill>
                  <a:srgbClr val="666666"/>
                </a:solidFill>
                <a:latin typeface="+mn-lt"/>
              </a:defRPr>
            </a:lvl2pPr>
            <a:lvl3pPr marL="914400" indent="0" algn="ctr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SzPct val="36000"/>
              <a:buFont typeface="Arial" pitchFamily="34" charset="0"/>
              <a:buNone/>
              <a:defRPr sz="1600">
                <a:solidFill>
                  <a:srgbClr val="666666"/>
                </a:solidFill>
                <a:latin typeface="+mn-lt"/>
              </a:defRPr>
            </a:lvl3pPr>
            <a:lvl4pPr marL="1371600" indent="0" algn="ctr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SzPct val="36000"/>
              <a:buNone/>
              <a:defRPr sz="1600">
                <a:solidFill>
                  <a:srgbClr val="666666"/>
                </a:solidFill>
                <a:latin typeface="+mn-lt"/>
              </a:defRPr>
            </a:lvl4pPr>
            <a:lvl5pPr marL="1828800" indent="0" algn="ctr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pitchFamily="34" charset="0"/>
              <a:buNone/>
              <a:defRPr sz="1600">
                <a:solidFill>
                  <a:srgbClr val="666666"/>
                </a:solidFill>
                <a:latin typeface="+mn-lt"/>
              </a:defRPr>
            </a:lvl5pPr>
            <a:lvl6pPr marL="2286000" indent="0" algn="ctr" rtl="0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None/>
              <a:defRPr sz="1600">
                <a:solidFill>
                  <a:srgbClr val="666666"/>
                </a:solidFill>
                <a:latin typeface="+mn-lt"/>
              </a:defRPr>
            </a:lvl6pPr>
            <a:lvl7pPr marL="2743200" indent="0" algn="ctr" rtl="0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None/>
              <a:defRPr sz="1600">
                <a:solidFill>
                  <a:srgbClr val="666666"/>
                </a:solidFill>
                <a:latin typeface="+mn-lt"/>
              </a:defRPr>
            </a:lvl7pPr>
            <a:lvl8pPr marL="3200400" indent="0" algn="ctr" rtl="0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None/>
              <a:defRPr sz="1600">
                <a:solidFill>
                  <a:srgbClr val="666666"/>
                </a:solidFill>
                <a:latin typeface="+mn-lt"/>
              </a:defRPr>
            </a:lvl8pPr>
            <a:lvl9pPr marL="3657600" indent="0" algn="ctr" rtl="0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None/>
              <a:defRPr sz="1600">
                <a:solidFill>
                  <a:srgbClr val="666666"/>
                </a:solidFill>
                <a:latin typeface="+mn-lt"/>
              </a:defRPr>
            </a:lvl9pPr>
          </a:lstStyle>
          <a:p>
            <a:pPr algn="l"/>
            <a:r>
              <a:rPr lang="en-US" sz="1600" b="1" dirty="0">
                <a:solidFill>
                  <a:srgbClr val="0070C0"/>
                </a:solidFill>
              </a:rPr>
              <a:t>Design choices:</a:t>
            </a:r>
          </a:p>
          <a:p>
            <a:pPr marL="342900" indent="-342900" algn="l">
              <a:buFontTx/>
              <a:buChar char="-"/>
            </a:pPr>
            <a:r>
              <a:rPr lang="en-US" sz="1600" dirty="0">
                <a:solidFill>
                  <a:schemeClr val="tx1"/>
                </a:solidFill>
              </a:rPr>
              <a:t>6 identical but independent modules</a:t>
            </a:r>
          </a:p>
          <a:p>
            <a:pPr marL="342900" indent="-342900" algn="l">
              <a:buFontTx/>
              <a:buChar char="-"/>
            </a:pPr>
            <a:r>
              <a:rPr lang="en-US" sz="1600" dirty="0">
                <a:solidFill>
                  <a:schemeClr val="tx1"/>
                </a:solidFill>
              </a:rPr>
              <a:t>Layer wound (optimized J</a:t>
            </a:r>
            <a:r>
              <a:rPr lang="en-US" sz="1600" baseline="-25000" dirty="0">
                <a:solidFill>
                  <a:schemeClr val="tx1"/>
                </a:solidFill>
              </a:rPr>
              <a:t>E</a:t>
            </a:r>
            <a:r>
              <a:rPr lang="en-US" sz="1600" dirty="0">
                <a:solidFill>
                  <a:schemeClr val="tx1"/>
                </a:solidFill>
              </a:rPr>
              <a:t> --&gt; Flux </a:t>
            </a:r>
            <a:r>
              <a:rPr lang="en-US" sz="1800" b="1" dirty="0">
                <a:solidFill>
                  <a:srgbClr val="1300FF"/>
                </a:solidFill>
              </a:rPr>
              <a:t>&gt; 16.6 Weber</a:t>
            </a:r>
          </a:p>
          <a:p>
            <a:pPr marL="342900" indent="-342900" algn="l">
              <a:buFontTx/>
              <a:buChar char="-"/>
            </a:pPr>
            <a:r>
              <a:rPr lang="en-US" sz="1600" dirty="0">
                <a:solidFill>
                  <a:schemeClr val="tx1"/>
                </a:solidFill>
              </a:rPr>
              <a:t>Optimized concepts for inter-grade joints and terminations</a:t>
            </a:r>
            <a:endParaRPr lang="en-US" sz="16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7" name="Picture 13">
            <a:extLst>
              <a:ext uri="{FF2B5EF4-FFF2-40B4-BE49-F238E27FC236}">
                <a16:creationId xmlns:a16="http://schemas.microsoft.com/office/drawing/2014/main" id="{985EEA91-BF3D-8140-9886-F9E8AE50971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27450" y="1072422"/>
            <a:ext cx="1896833" cy="4957162"/>
          </a:xfrm>
          <a:prstGeom prst="rect">
            <a:avLst/>
          </a:prstGeom>
        </p:spPr>
      </p:pic>
      <p:sp>
        <p:nvSpPr>
          <p:cNvPr id="18" name="Segnaposto contenuto 2">
            <a:extLst>
              <a:ext uri="{FF2B5EF4-FFF2-40B4-BE49-F238E27FC236}">
                <a16:creationId xmlns:a16="http://schemas.microsoft.com/office/drawing/2014/main" id="{6BF00DF6-F542-1F45-980B-FF5939BE0CC9}"/>
              </a:ext>
            </a:extLst>
          </p:cNvPr>
          <p:cNvSpPr txBox="1">
            <a:spLocks/>
          </p:cNvSpPr>
          <p:nvPr/>
        </p:nvSpPr>
        <p:spPr>
          <a:xfrm>
            <a:off x="3069801" y="3393377"/>
            <a:ext cx="1678707" cy="824841"/>
          </a:xfrm>
          <a:prstGeom prst="rect">
            <a:avLst/>
          </a:prstGeom>
          <a:solidFill>
            <a:srgbClr val="FFFFFF"/>
          </a:solidFill>
          <a:ln>
            <a:solidFill>
              <a:srgbClr val="781469"/>
            </a:solidFill>
          </a:ln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/>
              <a:t>High Field </a:t>
            </a:r>
            <a:r>
              <a:rPr lang="it-IT" sz="1400" dirty="0" err="1"/>
              <a:t>Section</a:t>
            </a:r>
            <a:endParaRPr lang="it-IT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rgbClr val="1300FF"/>
                </a:solidFill>
              </a:rPr>
              <a:t>810 s.c. </a:t>
            </a:r>
            <a:r>
              <a:rPr lang="it-IT" sz="1400" dirty="0" err="1">
                <a:solidFill>
                  <a:srgbClr val="1300FF"/>
                </a:solidFill>
              </a:rPr>
              <a:t>wires</a:t>
            </a:r>
            <a:endParaRPr lang="it-IT" sz="1400" dirty="0">
              <a:solidFill>
                <a:srgbClr val="1300F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rgbClr val="1300FF"/>
                </a:solidFill>
              </a:rPr>
              <a:t>4.9 mm jacket</a:t>
            </a:r>
          </a:p>
        </p:txBody>
      </p:sp>
      <p:sp>
        <p:nvSpPr>
          <p:cNvPr id="19" name="Segnaposto contenuto 2">
            <a:extLst>
              <a:ext uri="{FF2B5EF4-FFF2-40B4-BE49-F238E27FC236}">
                <a16:creationId xmlns:a16="http://schemas.microsoft.com/office/drawing/2014/main" id="{F1B9569A-8EA7-AE49-925D-EE6799FCE778}"/>
              </a:ext>
            </a:extLst>
          </p:cNvPr>
          <p:cNvSpPr txBox="1">
            <a:spLocks/>
          </p:cNvSpPr>
          <p:nvPr/>
        </p:nvSpPr>
        <p:spPr>
          <a:xfrm>
            <a:off x="4868140" y="5853915"/>
            <a:ext cx="1799357" cy="824841"/>
          </a:xfrm>
          <a:prstGeom prst="rect">
            <a:avLst/>
          </a:prstGeom>
          <a:solidFill>
            <a:srgbClr val="FFFFFF"/>
          </a:solidFill>
          <a:ln>
            <a:solidFill>
              <a:srgbClr val="800000"/>
            </a:solidFill>
          </a:ln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 err="1">
                <a:solidFill>
                  <a:srgbClr val="000000"/>
                </a:solidFill>
              </a:rPr>
              <a:t>Low</a:t>
            </a:r>
            <a:r>
              <a:rPr lang="it-IT" sz="1400" dirty="0">
                <a:solidFill>
                  <a:srgbClr val="000000"/>
                </a:solidFill>
              </a:rPr>
              <a:t> Field </a:t>
            </a:r>
            <a:r>
              <a:rPr lang="it-IT" sz="1400" dirty="0" err="1">
                <a:solidFill>
                  <a:srgbClr val="000000"/>
                </a:solidFill>
              </a:rPr>
              <a:t>Section</a:t>
            </a:r>
            <a:endParaRPr lang="it-IT" sz="1400" dirty="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rgbClr val="1300FF"/>
                </a:solidFill>
              </a:rPr>
              <a:t>180 s.c. </a:t>
            </a:r>
            <a:r>
              <a:rPr lang="it-IT" sz="1400" dirty="0" err="1">
                <a:solidFill>
                  <a:srgbClr val="1300FF"/>
                </a:solidFill>
              </a:rPr>
              <a:t>wires</a:t>
            </a:r>
            <a:endParaRPr lang="it-IT" sz="1400" dirty="0">
              <a:solidFill>
                <a:srgbClr val="1300F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rgbClr val="1300FF"/>
                </a:solidFill>
              </a:rPr>
              <a:t>2.0 mm jacket</a:t>
            </a:r>
          </a:p>
        </p:txBody>
      </p:sp>
      <p:cxnSp>
        <p:nvCxnSpPr>
          <p:cNvPr id="20" name="Straight Arrow Connector 25">
            <a:extLst>
              <a:ext uri="{FF2B5EF4-FFF2-40B4-BE49-F238E27FC236}">
                <a16:creationId xmlns:a16="http://schemas.microsoft.com/office/drawing/2014/main" id="{5D55176A-45FD-584D-A3DA-35CA1C39CD86}"/>
              </a:ext>
            </a:extLst>
          </p:cNvPr>
          <p:cNvCxnSpPr>
            <a:cxnSpLocks/>
            <a:stCxn id="18" idx="0"/>
          </p:cNvCxnSpPr>
          <p:nvPr/>
        </p:nvCxnSpPr>
        <p:spPr>
          <a:xfrm flipV="1">
            <a:off x="3909155" y="2863447"/>
            <a:ext cx="839353" cy="52993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6">
            <a:extLst>
              <a:ext uri="{FF2B5EF4-FFF2-40B4-BE49-F238E27FC236}">
                <a16:creationId xmlns:a16="http://schemas.microsoft.com/office/drawing/2014/main" id="{4F2C112F-790D-114D-8422-07336FBFC8FB}"/>
              </a:ext>
            </a:extLst>
          </p:cNvPr>
          <p:cNvCxnSpPr>
            <a:cxnSpLocks/>
          </p:cNvCxnSpPr>
          <p:nvPr/>
        </p:nvCxnSpPr>
        <p:spPr>
          <a:xfrm flipH="1" flipV="1">
            <a:off x="5844534" y="4472053"/>
            <a:ext cx="65898" cy="136815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Segnaposto contenuto 2">
            <a:extLst>
              <a:ext uri="{FF2B5EF4-FFF2-40B4-BE49-F238E27FC236}">
                <a16:creationId xmlns:a16="http://schemas.microsoft.com/office/drawing/2014/main" id="{C93ACBCD-8698-A444-BA8D-AD60F84C9230}"/>
              </a:ext>
            </a:extLst>
          </p:cNvPr>
          <p:cNvSpPr txBox="1">
            <a:spLocks/>
          </p:cNvSpPr>
          <p:nvPr/>
        </p:nvSpPr>
        <p:spPr>
          <a:xfrm>
            <a:off x="4145309" y="2041091"/>
            <a:ext cx="2329160" cy="307777"/>
          </a:xfrm>
          <a:prstGeom prst="rect">
            <a:avLst/>
          </a:prstGeom>
          <a:solidFill>
            <a:srgbClr val="FFFFFF"/>
          </a:solidFill>
          <a:ln>
            <a:solidFill>
              <a:srgbClr val="781469"/>
            </a:solidFill>
          </a:ln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/>
              <a:t>G-10 inter-</a:t>
            </a:r>
            <a:r>
              <a:rPr lang="it-IT" sz="1400" dirty="0" err="1"/>
              <a:t>module</a:t>
            </a:r>
            <a:r>
              <a:rPr lang="it-IT" sz="1400" dirty="0"/>
              <a:t> </a:t>
            </a:r>
            <a:r>
              <a:rPr lang="it-IT" sz="1400" dirty="0" err="1"/>
              <a:t>spacers</a:t>
            </a:r>
            <a:endParaRPr lang="it-IT" sz="1400" dirty="0"/>
          </a:p>
        </p:txBody>
      </p:sp>
      <p:cxnSp>
        <p:nvCxnSpPr>
          <p:cNvPr id="23" name="Straight Arrow Connector 28">
            <a:extLst>
              <a:ext uri="{FF2B5EF4-FFF2-40B4-BE49-F238E27FC236}">
                <a16:creationId xmlns:a16="http://schemas.microsoft.com/office/drawing/2014/main" id="{0DF8095C-3D5C-DE4A-800A-B3903D056C01}"/>
              </a:ext>
            </a:extLst>
          </p:cNvPr>
          <p:cNvCxnSpPr>
            <a:cxnSpLocks/>
            <a:stCxn id="22" idx="0"/>
          </p:cNvCxnSpPr>
          <p:nvPr/>
        </p:nvCxnSpPr>
        <p:spPr>
          <a:xfrm flipH="1" flipV="1">
            <a:off x="5196225" y="1377871"/>
            <a:ext cx="113664" cy="66322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Segnaposto contenuto 2">
            <a:extLst>
              <a:ext uri="{FF2B5EF4-FFF2-40B4-BE49-F238E27FC236}">
                <a16:creationId xmlns:a16="http://schemas.microsoft.com/office/drawing/2014/main" id="{787C3A03-5E10-421A-9B35-EC01F55DDA4A}"/>
              </a:ext>
            </a:extLst>
          </p:cNvPr>
          <p:cNvSpPr txBox="1">
            <a:spLocks/>
          </p:cNvSpPr>
          <p:nvPr/>
        </p:nvSpPr>
        <p:spPr>
          <a:xfrm>
            <a:off x="3092611" y="4817725"/>
            <a:ext cx="1952971" cy="824841"/>
          </a:xfrm>
          <a:prstGeom prst="rect">
            <a:avLst/>
          </a:prstGeom>
          <a:solidFill>
            <a:srgbClr val="FFFFFF"/>
          </a:solidFill>
          <a:ln>
            <a:solidFill>
              <a:srgbClr val="800000"/>
            </a:solidFill>
          </a:ln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>
                <a:solidFill>
                  <a:srgbClr val="000000"/>
                </a:solidFill>
              </a:rPr>
              <a:t>Medium Field </a:t>
            </a:r>
            <a:r>
              <a:rPr lang="it-IT" sz="1400" dirty="0" err="1">
                <a:solidFill>
                  <a:srgbClr val="000000"/>
                </a:solidFill>
              </a:rPr>
              <a:t>Section</a:t>
            </a:r>
            <a:endParaRPr lang="it-IT" sz="1400" dirty="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rgbClr val="1300FF"/>
                </a:solidFill>
              </a:rPr>
              <a:t>300 s.c. </a:t>
            </a:r>
            <a:r>
              <a:rPr lang="it-IT" sz="1400" dirty="0" err="1">
                <a:solidFill>
                  <a:srgbClr val="1300FF"/>
                </a:solidFill>
              </a:rPr>
              <a:t>wires</a:t>
            </a:r>
            <a:endParaRPr lang="it-IT" sz="1400" dirty="0">
              <a:solidFill>
                <a:srgbClr val="1300F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rgbClr val="1300FF"/>
                </a:solidFill>
              </a:rPr>
              <a:t>3.9 mm jacket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A8E040B8-26B3-4D72-A71F-B4997597D1F3}"/>
              </a:ext>
            </a:extLst>
          </p:cNvPr>
          <p:cNvCxnSpPr>
            <a:cxnSpLocks/>
          </p:cNvCxnSpPr>
          <p:nvPr/>
        </p:nvCxnSpPr>
        <p:spPr>
          <a:xfrm flipV="1">
            <a:off x="4771396" y="4046866"/>
            <a:ext cx="538493" cy="77085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8108960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848ACF4-6A25-4B35-8635-9F062B5B6C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L. </a:t>
            </a:r>
            <a:r>
              <a:rPr lang="en-US" dirty="0" err="1"/>
              <a:t>Muzzi</a:t>
            </a:r>
            <a:r>
              <a:rPr lang="en-US" dirty="0"/>
              <a:t> - </a:t>
            </a:r>
            <a:r>
              <a:rPr lang="en-US" dirty="0" err="1"/>
              <a:t>EASISchool</a:t>
            </a:r>
            <a:r>
              <a:rPr lang="en-US" dirty="0"/>
              <a:t> 3 - 6 October 2020</a:t>
            </a:r>
            <a:endParaRPr lang="it-IT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A7CA9115-E9B0-4BAD-B784-1B3570FDDD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CS Coil currents and loads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9D7043CB-2106-4AE8-A25E-8F0544C1A8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026488" y="6223993"/>
            <a:ext cx="616526" cy="365125"/>
          </a:xfrm>
        </p:spPr>
        <p:txBody>
          <a:bodyPr/>
          <a:lstStyle/>
          <a:p>
            <a:fld id="{02C7C199-0D0D-7840-A88D-785280B31CF7}" type="slidenum">
              <a:rPr lang="it-IT" smtClean="0"/>
              <a:t>93</a:t>
            </a:fld>
            <a:endParaRPr lang="it-IT"/>
          </a:p>
        </p:txBody>
      </p:sp>
      <p:sp>
        <p:nvSpPr>
          <p:cNvPr id="58" name="Rectangle 6">
            <a:extLst>
              <a:ext uri="{FF2B5EF4-FFF2-40B4-BE49-F238E27FC236}">
                <a16:creationId xmlns:a16="http://schemas.microsoft.com/office/drawing/2014/main" id="{C301732C-E91F-A341-A471-52B986D6A6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6305" y="1669845"/>
            <a:ext cx="2755537" cy="378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100794" tIns="50397" rIns="100794" bIns="50397">
            <a:spAutoFit/>
          </a:bodyPr>
          <a:lstStyle/>
          <a:p>
            <a:pPr>
              <a:spcBef>
                <a:spcPct val="50000"/>
              </a:spcBef>
            </a:pPr>
            <a:r>
              <a:rPr lang="en-GB" dirty="0">
                <a:solidFill>
                  <a:srgbClr val="800000"/>
                </a:solidFill>
              </a:rPr>
              <a:t>CS currents-SN scenario</a:t>
            </a:r>
          </a:p>
        </p:txBody>
      </p:sp>
      <p:sp>
        <p:nvSpPr>
          <p:cNvPr id="34" name="Rectangle 14">
            <a:extLst>
              <a:ext uri="{FF2B5EF4-FFF2-40B4-BE49-F238E27FC236}">
                <a16:creationId xmlns:a16="http://schemas.microsoft.com/office/drawing/2014/main" id="{829DD514-AB46-0F42-AED1-0A53885E0A41}"/>
              </a:ext>
            </a:extLst>
          </p:cNvPr>
          <p:cNvSpPr/>
          <p:nvPr/>
        </p:nvSpPr>
        <p:spPr>
          <a:xfrm>
            <a:off x="273499" y="1116548"/>
            <a:ext cx="87175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CS and PF turn on the plasma and keep it stable;</a:t>
            </a:r>
            <a:endParaRPr lang="it-IT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Immagine 7" descr="Immagine che contiene giocattolo&#10;&#10;Descrizione generata automaticamente">
            <a:extLst>
              <a:ext uri="{FF2B5EF4-FFF2-40B4-BE49-F238E27FC236}">
                <a16:creationId xmlns:a16="http://schemas.microsoft.com/office/drawing/2014/main" id="{606C631F-4593-C945-864F-BAE47B62934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7043" t="6773" r="13524" b="51721"/>
          <a:stretch/>
        </p:blipFill>
        <p:spPr>
          <a:xfrm>
            <a:off x="7932193" y="3895"/>
            <a:ext cx="1211807" cy="1205925"/>
          </a:xfrm>
          <a:prstGeom prst="rect">
            <a:avLst/>
          </a:prstGeom>
        </p:spPr>
      </p:pic>
      <p:pic>
        <p:nvPicPr>
          <p:cNvPr id="9" name="Picture 7">
            <a:extLst>
              <a:ext uri="{FF2B5EF4-FFF2-40B4-BE49-F238E27FC236}">
                <a16:creationId xmlns:a16="http://schemas.microsoft.com/office/drawing/2014/main" id="{70A2D98B-5B9E-E14D-BD69-B415CA2B667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634" y="2048622"/>
            <a:ext cx="3284880" cy="2522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414710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7CA9115-E9B0-4BAD-B784-1B3570FDDD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CS Coil currents and loads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9D7043CB-2106-4AE8-A25E-8F0544C1A8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026488" y="6223993"/>
            <a:ext cx="616526" cy="365125"/>
          </a:xfrm>
        </p:spPr>
        <p:txBody>
          <a:bodyPr/>
          <a:lstStyle/>
          <a:p>
            <a:fld id="{02C7C199-0D0D-7840-A88D-785280B31CF7}" type="slidenum">
              <a:rPr lang="it-IT" smtClean="0"/>
              <a:t>94</a:t>
            </a:fld>
            <a:endParaRPr lang="it-IT"/>
          </a:p>
        </p:txBody>
      </p:sp>
      <p:pic>
        <p:nvPicPr>
          <p:cNvPr id="30" name="Picture 9">
            <a:extLst>
              <a:ext uri="{FF2B5EF4-FFF2-40B4-BE49-F238E27FC236}">
                <a16:creationId xmlns:a16="http://schemas.microsoft.com/office/drawing/2014/main" id="{40DD5DC1-CB4A-3A49-B314-6ABC85FF22F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48247" y="3698416"/>
            <a:ext cx="2002898" cy="252557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  <a:prstDash val="sysDot"/>
          </a:ln>
        </p:spPr>
      </p:pic>
      <p:pic>
        <p:nvPicPr>
          <p:cNvPr id="31" name="Picture 10">
            <a:extLst>
              <a:ext uri="{FF2B5EF4-FFF2-40B4-BE49-F238E27FC236}">
                <a16:creationId xmlns:a16="http://schemas.microsoft.com/office/drawing/2014/main" id="{FE619C12-5231-A745-8918-9E72283C353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52261" y="3698416"/>
            <a:ext cx="2141948" cy="254592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  <a:prstDash val="sysDot"/>
          </a:ln>
        </p:spPr>
      </p:pic>
      <p:pic>
        <p:nvPicPr>
          <p:cNvPr id="33" name="Picture 13">
            <a:extLst>
              <a:ext uri="{FF2B5EF4-FFF2-40B4-BE49-F238E27FC236}">
                <a16:creationId xmlns:a16="http://schemas.microsoft.com/office/drawing/2014/main" id="{CC065D58-5773-4649-97E0-E6213DEBEA5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4"/>
          <a:stretch/>
        </p:blipFill>
        <p:spPr>
          <a:xfrm>
            <a:off x="3904979" y="2116105"/>
            <a:ext cx="4889230" cy="1128498"/>
          </a:xfrm>
          <a:prstGeom prst="rect">
            <a:avLst/>
          </a:prstGeom>
          <a:solidFill>
            <a:schemeClr val="tx1"/>
          </a:solidFill>
          <a:ln>
            <a:noFill/>
          </a:ln>
        </p:spPr>
      </p:pic>
      <p:sp>
        <p:nvSpPr>
          <p:cNvPr id="34" name="Rectangle 14">
            <a:extLst>
              <a:ext uri="{FF2B5EF4-FFF2-40B4-BE49-F238E27FC236}">
                <a16:creationId xmlns:a16="http://schemas.microsoft.com/office/drawing/2014/main" id="{829DD514-AB46-0F42-AED1-0A53885E0A41}"/>
              </a:ext>
            </a:extLst>
          </p:cNvPr>
          <p:cNvSpPr/>
          <p:nvPr/>
        </p:nvSpPr>
        <p:spPr>
          <a:xfrm>
            <a:off x="273499" y="1116548"/>
            <a:ext cx="871758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CS and PF turn on the plasma and keep it stable;</a:t>
            </a:r>
            <a:endParaRPr lang="it-IT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A plasma scenario has various stages: induction of plasma current</a:t>
            </a:r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(a)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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ovalization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(b)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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shaping to triangular</a:t>
            </a:r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(c).</a:t>
            </a:r>
            <a:endParaRPr lang="it-IT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3" name="Connettore 2 22">
            <a:extLst>
              <a:ext uri="{FF2B5EF4-FFF2-40B4-BE49-F238E27FC236}">
                <a16:creationId xmlns:a16="http://schemas.microsoft.com/office/drawing/2014/main" id="{7EE6CF12-2B23-9D49-831D-F6DE8367C9F5}"/>
              </a:ext>
            </a:extLst>
          </p:cNvPr>
          <p:cNvCxnSpPr/>
          <p:nvPr/>
        </p:nvCxnSpPr>
        <p:spPr>
          <a:xfrm>
            <a:off x="6046470" y="4888027"/>
            <a:ext cx="49149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CasellaDiTesto 35">
            <a:extLst>
              <a:ext uri="{FF2B5EF4-FFF2-40B4-BE49-F238E27FC236}">
                <a16:creationId xmlns:a16="http://schemas.microsoft.com/office/drawing/2014/main" id="{B35EBB21-B974-FE49-807D-79D7880ED335}"/>
              </a:ext>
            </a:extLst>
          </p:cNvPr>
          <p:cNvSpPr txBox="1"/>
          <p:nvPr/>
        </p:nvSpPr>
        <p:spPr>
          <a:xfrm>
            <a:off x="5557411" y="3426495"/>
            <a:ext cx="389850" cy="276999"/>
          </a:xfrm>
          <a:prstGeom prst="rect">
            <a:avLst/>
          </a:prstGeom>
        </p:spPr>
        <p:txBody>
          <a:bodyPr vert="horz" wrap="none" lIns="91440" tIns="0" rIns="91440" bIns="0" rtlCol="0">
            <a:spAutoFit/>
          </a:bodyPr>
          <a:lstStyle/>
          <a:p>
            <a:r>
              <a:rPr lang="it-IT" dirty="0"/>
              <a:t>b)</a:t>
            </a:r>
          </a:p>
        </p:txBody>
      </p:sp>
      <p:sp>
        <p:nvSpPr>
          <p:cNvPr id="43" name="CasellaDiTesto 42">
            <a:extLst>
              <a:ext uri="{FF2B5EF4-FFF2-40B4-BE49-F238E27FC236}">
                <a16:creationId xmlns:a16="http://schemas.microsoft.com/office/drawing/2014/main" id="{D3D0BE11-3E15-2D40-9B45-71FD99D22E21}"/>
              </a:ext>
            </a:extLst>
          </p:cNvPr>
          <p:cNvSpPr txBox="1"/>
          <p:nvPr/>
        </p:nvSpPr>
        <p:spPr>
          <a:xfrm>
            <a:off x="8404359" y="3426495"/>
            <a:ext cx="389850" cy="276999"/>
          </a:xfrm>
          <a:prstGeom prst="rect">
            <a:avLst/>
          </a:prstGeom>
        </p:spPr>
        <p:txBody>
          <a:bodyPr vert="horz" wrap="none" lIns="91440" tIns="0" rIns="91440" bIns="0" rtlCol="0">
            <a:spAutoFit/>
          </a:bodyPr>
          <a:lstStyle/>
          <a:p>
            <a:r>
              <a:rPr lang="it-IT" dirty="0"/>
              <a:t>c)</a:t>
            </a:r>
          </a:p>
        </p:txBody>
      </p:sp>
      <p:pic>
        <p:nvPicPr>
          <p:cNvPr id="17" name="Immagine 16" descr="Immagine che contiene giocattolo&#10;&#10;Descrizione generata automaticamente">
            <a:extLst>
              <a:ext uri="{FF2B5EF4-FFF2-40B4-BE49-F238E27FC236}">
                <a16:creationId xmlns:a16="http://schemas.microsoft.com/office/drawing/2014/main" id="{CF42A17D-7A4E-104E-9F6E-2B1F6A87108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7043" t="6773" r="13524" b="51721"/>
          <a:stretch/>
        </p:blipFill>
        <p:spPr>
          <a:xfrm>
            <a:off x="7932193" y="3895"/>
            <a:ext cx="1211807" cy="1205925"/>
          </a:xfrm>
          <a:prstGeom prst="rect">
            <a:avLst/>
          </a:prstGeom>
        </p:spPr>
      </p:pic>
      <p:grpSp>
        <p:nvGrpSpPr>
          <p:cNvPr id="7" name="Gruppo 6">
            <a:extLst>
              <a:ext uri="{FF2B5EF4-FFF2-40B4-BE49-F238E27FC236}">
                <a16:creationId xmlns:a16="http://schemas.microsoft.com/office/drawing/2014/main" id="{7EACEFC9-2A3E-0F43-AC41-4B71B9BB45B0}"/>
              </a:ext>
            </a:extLst>
          </p:cNvPr>
          <p:cNvGrpSpPr/>
          <p:nvPr/>
        </p:nvGrpSpPr>
        <p:grpSpPr>
          <a:xfrm>
            <a:off x="301634" y="2048622"/>
            <a:ext cx="3284881" cy="4671682"/>
            <a:chOff x="273499" y="2048622"/>
            <a:chExt cx="3284881" cy="4671682"/>
          </a:xfrm>
        </p:grpSpPr>
        <p:pic>
          <p:nvPicPr>
            <p:cNvPr id="40" name="Picture 7">
              <a:extLst>
                <a:ext uri="{FF2B5EF4-FFF2-40B4-BE49-F238E27FC236}">
                  <a16:creationId xmlns:a16="http://schemas.microsoft.com/office/drawing/2014/main" id="{F65E2407-323E-474F-9DAD-7914C5E6411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3499" y="2048622"/>
              <a:ext cx="3284880" cy="2522664"/>
            </a:xfrm>
            <a:prstGeom prst="rect">
              <a:avLst/>
            </a:prstGeom>
          </p:spPr>
        </p:pic>
        <p:sp>
          <p:nvSpPr>
            <p:cNvPr id="24" name="CasellaDiTesto 23">
              <a:extLst>
                <a:ext uri="{FF2B5EF4-FFF2-40B4-BE49-F238E27FC236}">
                  <a16:creationId xmlns:a16="http://schemas.microsoft.com/office/drawing/2014/main" id="{7A920B3D-3E54-2E4D-B83D-9E1D296B4873}"/>
                </a:ext>
              </a:extLst>
            </p:cNvPr>
            <p:cNvSpPr txBox="1"/>
            <p:nvPr/>
          </p:nvSpPr>
          <p:spPr>
            <a:xfrm>
              <a:off x="1266728" y="2347579"/>
              <a:ext cx="389850" cy="27699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rgbClr val="7030A0"/>
              </a:solidFill>
            </a:ln>
          </p:spPr>
          <p:txBody>
            <a:bodyPr vert="horz" wrap="none" lIns="91440" tIns="0" rIns="91440" bIns="0" rtlCol="0">
              <a:spAutoFit/>
            </a:bodyPr>
            <a:lstStyle/>
            <a:p>
              <a:r>
                <a:rPr lang="it-IT" dirty="0">
                  <a:solidFill>
                    <a:srgbClr val="FF0000"/>
                  </a:solidFill>
                </a:rPr>
                <a:t>a)</a:t>
              </a:r>
            </a:p>
          </p:txBody>
        </p:sp>
        <p:sp>
          <p:nvSpPr>
            <p:cNvPr id="41" name="CasellaDiTesto 40">
              <a:extLst>
                <a:ext uri="{FF2B5EF4-FFF2-40B4-BE49-F238E27FC236}">
                  <a16:creationId xmlns:a16="http://schemas.microsoft.com/office/drawing/2014/main" id="{567E486D-7707-D249-9399-9BA11D2EABFC}"/>
                </a:ext>
              </a:extLst>
            </p:cNvPr>
            <p:cNvSpPr txBox="1"/>
            <p:nvPr/>
          </p:nvSpPr>
          <p:spPr>
            <a:xfrm>
              <a:off x="1574613" y="3306779"/>
              <a:ext cx="389850" cy="27699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rgbClr val="7030A0"/>
              </a:solidFill>
            </a:ln>
          </p:spPr>
          <p:txBody>
            <a:bodyPr vert="horz" wrap="none" lIns="91440" tIns="0" rIns="91440" bIns="0" rtlCol="0">
              <a:spAutoFit/>
            </a:bodyPr>
            <a:lstStyle/>
            <a:p>
              <a:r>
                <a:rPr lang="it-IT" dirty="0">
                  <a:solidFill>
                    <a:srgbClr val="FF0000"/>
                  </a:solidFill>
                </a:rPr>
                <a:t>b)</a:t>
              </a:r>
            </a:p>
          </p:txBody>
        </p:sp>
        <p:sp>
          <p:nvSpPr>
            <p:cNvPr id="42" name="CasellaDiTesto 41">
              <a:extLst>
                <a:ext uri="{FF2B5EF4-FFF2-40B4-BE49-F238E27FC236}">
                  <a16:creationId xmlns:a16="http://schemas.microsoft.com/office/drawing/2014/main" id="{E652E0AD-DCC5-154B-9D57-F88EBB967D8B}"/>
                </a:ext>
              </a:extLst>
            </p:cNvPr>
            <p:cNvSpPr txBox="1"/>
            <p:nvPr/>
          </p:nvSpPr>
          <p:spPr>
            <a:xfrm>
              <a:off x="2053488" y="3029780"/>
              <a:ext cx="389850" cy="27699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rgbClr val="7030A0"/>
              </a:solidFill>
            </a:ln>
          </p:spPr>
          <p:txBody>
            <a:bodyPr vert="horz" wrap="none" lIns="91440" tIns="0" rIns="91440" bIns="0" rtlCol="0">
              <a:spAutoFit/>
            </a:bodyPr>
            <a:lstStyle/>
            <a:p>
              <a:r>
                <a:rPr lang="it-IT" dirty="0">
                  <a:solidFill>
                    <a:srgbClr val="FF0000"/>
                  </a:solidFill>
                </a:rPr>
                <a:t>c)</a:t>
              </a:r>
            </a:p>
          </p:txBody>
        </p:sp>
        <p:pic>
          <p:nvPicPr>
            <p:cNvPr id="18" name="Picture 23">
              <a:extLst>
                <a:ext uri="{FF2B5EF4-FFF2-40B4-BE49-F238E27FC236}">
                  <a16:creationId xmlns:a16="http://schemas.microsoft.com/office/drawing/2014/main" id="{C009BF30-EAC8-E343-9020-83A9B89722C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97958" y="4216422"/>
              <a:ext cx="3260422" cy="2503882"/>
            </a:xfrm>
            <a:prstGeom prst="rect">
              <a:avLst/>
            </a:prstGeom>
          </p:spPr>
        </p:pic>
        <p:sp>
          <p:nvSpPr>
            <p:cNvPr id="3" name="CasellaDiTesto 2">
              <a:extLst>
                <a:ext uri="{FF2B5EF4-FFF2-40B4-BE49-F238E27FC236}">
                  <a16:creationId xmlns:a16="http://schemas.microsoft.com/office/drawing/2014/main" id="{812D1FD2-5049-2E4C-AA07-A334FAB6A887}"/>
                </a:ext>
              </a:extLst>
            </p:cNvPr>
            <p:cNvSpPr txBox="1"/>
            <p:nvPr/>
          </p:nvSpPr>
          <p:spPr>
            <a:xfrm>
              <a:off x="2358516" y="2161345"/>
              <a:ext cx="1031051" cy="276999"/>
            </a:xfrm>
            <a:prstGeom prst="rect">
              <a:avLst/>
            </a:prstGeom>
          </p:spPr>
          <p:txBody>
            <a:bodyPr vert="horz" wrap="none" lIns="91440" tIns="0" rIns="91440" bIns="0" rtlCol="0">
              <a:spAutoFit/>
            </a:bodyPr>
            <a:lstStyle/>
            <a:p>
              <a:r>
                <a:rPr lang="it-IT" dirty="0"/>
                <a:t>CS - SN</a:t>
              </a:r>
            </a:p>
          </p:txBody>
        </p:sp>
        <p:sp>
          <p:nvSpPr>
            <p:cNvPr id="4" name="CasellaDiTesto 3">
              <a:extLst>
                <a:ext uri="{FF2B5EF4-FFF2-40B4-BE49-F238E27FC236}">
                  <a16:creationId xmlns:a16="http://schemas.microsoft.com/office/drawing/2014/main" id="{C307FCE2-2713-2549-8FCE-9054A1CC1740}"/>
                </a:ext>
              </a:extLst>
            </p:cNvPr>
            <p:cNvSpPr txBox="1"/>
            <p:nvPr/>
          </p:nvSpPr>
          <p:spPr>
            <a:xfrm>
              <a:off x="2443338" y="4318800"/>
              <a:ext cx="1005403" cy="276999"/>
            </a:xfrm>
            <a:prstGeom prst="rect">
              <a:avLst/>
            </a:prstGeom>
          </p:spPr>
          <p:txBody>
            <a:bodyPr vert="horz" wrap="none" lIns="91440" tIns="0" rIns="91440" bIns="0" rtlCol="0">
              <a:spAutoFit/>
            </a:bodyPr>
            <a:lstStyle/>
            <a:p>
              <a:r>
                <a:rPr lang="it-IT" dirty="0"/>
                <a:t>PF - SN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10850989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6">
            <a:extLst>
              <a:ext uri="{FF2B5EF4-FFF2-40B4-BE49-F238E27FC236}">
                <a16:creationId xmlns:a16="http://schemas.microsoft.com/office/drawing/2014/main" id="{952C2662-A678-3E42-9F74-225ABBB74B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6305" y="1669845"/>
            <a:ext cx="2755537" cy="378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100794" tIns="50397" rIns="100794" bIns="50397">
            <a:spAutoFit/>
          </a:bodyPr>
          <a:lstStyle/>
          <a:p>
            <a:pPr>
              <a:spcBef>
                <a:spcPct val="50000"/>
              </a:spcBef>
            </a:pPr>
            <a:r>
              <a:rPr lang="en-GB" dirty="0">
                <a:solidFill>
                  <a:srgbClr val="800000"/>
                </a:solidFill>
              </a:rPr>
              <a:t>CS currents-SN scenario</a:t>
            </a:r>
          </a:p>
        </p:txBody>
      </p:sp>
      <p:pic>
        <p:nvPicPr>
          <p:cNvPr id="22" name="Picture 7">
            <a:extLst>
              <a:ext uri="{FF2B5EF4-FFF2-40B4-BE49-F238E27FC236}">
                <a16:creationId xmlns:a16="http://schemas.microsoft.com/office/drawing/2014/main" id="{4D521009-001B-5E46-8F88-0917AF18346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634" y="2048622"/>
            <a:ext cx="3284880" cy="2522664"/>
          </a:xfrm>
          <a:prstGeom prst="rect">
            <a:avLst/>
          </a:prstGeom>
        </p:spPr>
      </p:pic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848ACF4-6A25-4B35-8635-9F062B5B6C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L. </a:t>
            </a:r>
            <a:r>
              <a:rPr lang="en-US" dirty="0" err="1"/>
              <a:t>Muzzi</a:t>
            </a:r>
            <a:r>
              <a:rPr lang="en-US" dirty="0"/>
              <a:t> - </a:t>
            </a:r>
            <a:r>
              <a:rPr lang="en-US" dirty="0" err="1"/>
              <a:t>EASISchool</a:t>
            </a:r>
            <a:r>
              <a:rPr lang="en-US" dirty="0"/>
              <a:t> 3 - 6 October 2020</a:t>
            </a:r>
            <a:endParaRPr lang="it-IT" dirty="0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421DA7C5-DAD9-4542-8CB6-BC82E8DE996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5427" y="1296657"/>
            <a:ext cx="5321305" cy="5432701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A7CA9115-E9B0-4BAD-B784-1B3570FDDD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CS Coil electromagnetic loads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9D7043CB-2106-4AE8-A25E-8F0544C1A8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2C7C199-0D0D-7840-A88D-785280B31CF7}" type="slidenum">
              <a:rPr lang="it-IT" smtClean="0"/>
              <a:t>95</a:t>
            </a:fld>
            <a:endParaRPr lang="it-IT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E1BEC657-4058-D14D-9D33-1C68090CE0DA}"/>
              </a:ext>
            </a:extLst>
          </p:cNvPr>
          <p:cNvSpPr txBox="1"/>
          <p:nvPr/>
        </p:nvSpPr>
        <p:spPr>
          <a:xfrm>
            <a:off x="4813974" y="1073296"/>
            <a:ext cx="2465996" cy="246221"/>
          </a:xfrm>
          <a:prstGeom prst="rect">
            <a:avLst/>
          </a:prstGeom>
        </p:spPr>
        <p:txBody>
          <a:bodyPr vert="horz" wrap="none" lIns="91440" tIns="0" rIns="91440" bIns="0" rtlCol="0">
            <a:spAutoFit/>
          </a:bodyPr>
          <a:lstStyle/>
          <a:p>
            <a:r>
              <a:rPr lang="it-IT" sz="1600" dirty="0"/>
              <a:t>L. </a:t>
            </a:r>
            <a:r>
              <a:rPr lang="it-IT" sz="1600" dirty="0" err="1"/>
              <a:t>Giannini_IEEE</a:t>
            </a:r>
            <a:r>
              <a:rPr lang="it-IT" sz="1600" dirty="0"/>
              <a:t> TAS 20</a:t>
            </a:r>
          </a:p>
        </p:txBody>
      </p:sp>
      <p:sp>
        <p:nvSpPr>
          <p:cNvPr id="8" name="Ovale 7">
            <a:extLst>
              <a:ext uri="{FF2B5EF4-FFF2-40B4-BE49-F238E27FC236}">
                <a16:creationId xmlns:a16="http://schemas.microsoft.com/office/drawing/2014/main" id="{C4E7A93A-CF5F-A34F-AC5B-E3DF3C228CB6}"/>
              </a:ext>
            </a:extLst>
          </p:cNvPr>
          <p:cNvSpPr/>
          <p:nvPr/>
        </p:nvSpPr>
        <p:spPr>
          <a:xfrm>
            <a:off x="1248379" y="1958746"/>
            <a:ext cx="490654" cy="446049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cxnSp>
        <p:nvCxnSpPr>
          <p:cNvPr id="10" name="Connettore 2 9">
            <a:extLst>
              <a:ext uri="{FF2B5EF4-FFF2-40B4-BE49-F238E27FC236}">
                <a16:creationId xmlns:a16="http://schemas.microsoft.com/office/drawing/2014/main" id="{4F48459C-65AE-6645-9C7C-B9A64C4D2EF9}"/>
              </a:ext>
            </a:extLst>
          </p:cNvPr>
          <p:cNvCxnSpPr>
            <a:cxnSpLocks/>
          </p:cNvCxnSpPr>
          <p:nvPr/>
        </p:nvCxnSpPr>
        <p:spPr>
          <a:xfrm>
            <a:off x="1701584" y="2321409"/>
            <a:ext cx="2151916" cy="2084435"/>
          </a:xfrm>
          <a:prstGeom prst="straightConnector1">
            <a:avLst/>
          </a:prstGeom>
          <a:ln>
            <a:solidFill>
              <a:srgbClr val="FF0000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e 19">
            <a:extLst>
              <a:ext uri="{FF2B5EF4-FFF2-40B4-BE49-F238E27FC236}">
                <a16:creationId xmlns:a16="http://schemas.microsoft.com/office/drawing/2014/main" id="{73C77C51-79F7-FE4C-902A-FE6DEB9323F6}"/>
              </a:ext>
            </a:extLst>
          </p:cNvPr>
          <p:cNvSpPr/>
          <p:nvPr/>
        </p:nvSpPr>
        <p:spPr>
          <a:xfrm>
            <a:off x="2313213" y="2738824"/>
            <a:ext cx="490654" cy="1497357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cxnSp>
        <p:nvCxnSpPr>
          <p:cNvPr id="21" name="Connettore 2 20">
            <a:extLst>
              <a:ext uri="{FF2B5EF4-FFF2-40B4-BE49-F238E27FC236}">
                <a16:creationId xmlns:a16="http://schemas.microsoft.com/office/drawing/2014/main" id="{E0518B21-184D-2445-B412-005B8A86E2EC}"/>
              </a:ext>
            </a:extLst>
          </p:cNvPr>
          <p:cNvCxnSpPr>
            <a:cxnSpLocks/>
          </p:cNvCxnSpPr>
          <p:nvPr/>
        </p:nvCxnSpPr>
        <p:spPr>
          <a:xfrm>
            <a:off x="2815462" y="3881944"/>
            <a:ext cx="4267080" cy="945936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E8FC4DAF-D010-D349-8887-C42888DE356E}"/>
              </a:ext>
            </a:extLst>
          </p:cNvPr>
          <p:cNvSpPr txBox="1"/>
          <p:nvPr/>
        </p:nvSpPr>
        <p:spPr>
          <a:xfrm>
            <a:off x="4055971" y="4163323"/>
            <a:ext cx="792205" cy="215444"/>
          </a:xfrm>
          <a:prstGeom prst="rect">
            <a:avLst/>
          </a:prstGeom>
        </p:spPr>
        <p:txBody>
          <a:bodyPr vert="horz" wrap="none" lIns="91440" tIns="0" rIns="91440" bIns="0" rtlCol="0">
            <a:spAutoFit/>
          </a:bodyPr>
          <a:lstStyle/>
          <a:p>
            <a:r>
              <a:rPr lang="it-IT" sz="1400" b="1" dirty="0">
                <a:solidFill>
                  <a:srgbClr val="1300FF"/>
                </a:solidFill>
              </a:rPr>
              <a:t>SN - IM</a:t>
            </a:r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45D1FF6B-D2AF-A44A-BAAE-EDA5974C9A94}"/>
              </a:ext>
            </a:extLst>
          </p:cNvPr>
          <p:cNvSpPr txBox="1"/>
          <p:nvPr/>
        </p:nvSpPr>
        <p:spPr>
          <a:xfrm>
            <a:off x="7082542" y="4183948"/>
            <a:ext cx="962123" cy="215444"/>
          </a:xfrm>
          <a:prstGeom prst="rect">
            <a:avLst/>
          </a:prstGeom>
        </p:spPr>
        <p:txBody>
          <a:bodyPr vert="horz" wrap="none" lIns="91440" tIns="0" rIns="91440" bIns="0" rtlCol="0">
            <a:spAutoFit/>
          </a:bodyPr>
          <a:lstStyle/>
          <a:p>
            <a:r>
              <a:rPr lang="it-IT" sz="1400" b="1" dirty="0">
                <a:solidFill>
                  <a:srgbClr val="1300FF"/>
                </a:solidFill>
              </a:rPr>
              <a:t>SN - EOF</a:t>
            </a: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13D2FD43-5ECB-0B4C-B847-567C72BCC27D}"/>
              </a:ext>
            </a:extLst>
          </p:cNvPr>
          <p:cNvSpPr txBox="1"/>
          <p:nvPr/>
        </p:nvSpPr>
        <p:spPr>
          <a:xfrm>
            <a:off x="5483264" y="4190400"/>
            <a:ext cx="1297150" cy="215444"/>
          </a:xfrm>
          <a:prstGeom prst="rect">
            <a:avLst/>
          </a:prstGeom>
        </p:spPr>
        <p:txBody>
          <a:bodyPr vert="horz" wrap="none" lIns="91440" tIns="0" rIns="91440" bIns="0" rtlCol="0">
            <a:spAutoFit/>
          </a:bodyPr>
          <a:lstStyle/>
          <a:p>
            <a:r>
              <a:rPr lang="it-IT" sz="1400" b="1" dirty="0">
                <a:solidFill>
                  <a:srgbClr val="1300FF"/>
                </a:solidFill>
              </a:rPr>
              <a:t>DN – </a:t>
            </a:r>
            <a:r>
              <a:rPr lang="it-IT" sz="1400" b="1" dirty="0" err="1">
                <a:solidFill>
                  <a:srgbClr val="1300FF"/>
                </a:solidFill>
              </a:rPr>
              <a:t>Flat</a:t>
            </a:r>
            <a:r>
              <a:rPr lang="it-IT" sz="1400" b="1" dirty="0">
                <a:solidFill>
                  <a:srgbClr val="1300FF"/>
                </a:solidFill>
              </a:rPr>
              <a:t>-top</a:t>
            </a:r>
          </a:p>
        </p:txBody>
      </p:sp>
      <p:sp>
        <p:nvSpPr>
          <p:cNvPr id="16" name="Rettangolo 15">
            <a:extLst>
              <a:ext uri="{FF2B5EF4-FFF2-40B4-BE49-F238E27FC236}">
                <a16:creationId xmlns:a16="http://schemas.microsoft.com/office/drawing/2014/main" id="{DA63D2FC-A3B0-884B-A07B-05D286C3C182}"/>
              </a:ext>
            </a:extLst>
          </p:cNvPr>
          <p:cNvSpPr/>
          <p:nvPr/>
        </p:nvSpPr>
        <p:spPr>
          <a:xfrm>
            <a:off x="1540960" y="5385171"/>
            <a:ext cx="214498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200" i="1" dirty="0"/>
              <a:t>The </a:t>
            </a:r>
            <a:r>
              <a:rPr lang="it-IT" sz="1200" i="1" dirty="0" err="1"/>
              <a:t>hoop</a:t>
            </a:r>
            <a:r>
              <a:rPr lang="it-IT" sz="1200" i="1" dirty="0"/>
              <a:t> stress </a:t>
            </a:r>
            <a:r>
              <a:rPr lang="it-IT" sz="1200" i="1" dirty="0" err="1"/>
              <a:t>is</a:t>
            </a:r>
            <a:r>
              <a:rPr lang="it-IT" sz="1200" i="1" dirty="0"/>
              <a:t> maximum </a:t>
            </a:r>
            <a:r>
              <a:rPr lang="it-IT" sz="1200" i="1" dirty="0" err="1"/>
              <a:t>at</a:t>
            </a:r>
            <a:r>
              <a:rPr lang="it-IT" sz="1200" i="1" dirty="0"/>
              <a:t> the </a:t>
            </a:r>
            <a:r>
              <a:rPr lang="it-IT" sz="1200" i="1" dirty="0" err="1"/>
              <a:t>inner</a:t>
            </a:r>
            <a:r>
              <a:rPr lang="it-IT" sz="1200" i="1" dirty="0"/>
              <a:t> </a:t>
            </a:r>
            <a:r>
              <a:rPr lang="it-IT" sz="1200" i="1" dirty="0" err="1"/>
              <a:t>radius</a:t>
            </a:r>
            <a:r>
              <a:rPr lang="it-IT" sz="1200" i="1" dirty="0"/>
              <a:t> and </a:t>
            </a:r>
            <a:r>
              <a:rPr lang="it-IT" sz="1200" i="1" dirty="0" err="1"/>
              <a:t>it</a:t>
            </a:r>
            <a:r>
              <a:rPr lang="it-IT" sz="1200" i="1" dirty="0"/>
              <a:t> drops </a:t>
            </a:r>
            <a:r>
              <a:rPr lang="it-IT" sz="1200" i="1" dirty="0" err="1"/>
              <a:t>as</a:t>
            </a:r>
            <a:r>
              <a:rPr lang="it-IT" sz="1200" i="1" dirty="0"/>
              <a:t> the </a:t>
            </a:r>
            <a:r>
              <a:rPr lang="it-IT" sz="1200" i="1" dirty="0" err="1"/>
              <a:t>soleoid</a:t>
            </a:r>
            <a:r>
              <a:rPr lang="it-IT" sz="1200" i="1" dirty="0"/>
              <a:t> </a:t>
            </a:r>
            <a:r>
              <a:rPr lang="it-IT" sz="1200" i="1" dirty="0" err="1"/>
              <a:t>gets</a:t>
            </a:r>
            <a:r>
              <a:rPr lang="it-IT" sz="1200" i="1" dirty="0"/>
              <a:t> </a:t>
            </a:r>
            <a:r>
              <a:rPr lang="it-IT" sz="1200" i="1" dirty="0" err="1"/>
              <a:t>thicker</a:t>
            </a:r>
            <a:endParaRPr lang="en-US" sz="1200" i="1" dirty="0"/>
          </a:p>
        </p:txBody>
      </p:sp>
      <p:pic>
        <p:nvPicPr>
          <p:cNvPr id="17" name="Immagine 16" descr="Immagine che contiene giocattolo&#10;&#10;Descrizione generata automaticamente">
            <a:extLst>
              <a:ext uri="{FF2B5EF4-FFF2-40B4-BE49-F238E27FC236}">
                <a16:creationId xmlns:a16="http://schemas.microsoft.com/office/drawing/2014/main" id="{FC195667-46D1-7541-9440-1B2B0682334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7043" t="6773" r="13524" b="51721"/>
          <a:stretch/>
        </p:blipFill>
        <p:spPr>
          <a:xfrm>
            <a:off x="7932193" y="3895"/>
            <a:ext cx="1211807" cy="120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843970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magine 14">
            <a:extLst>
              <a:ext uri="{FF2B5EF4-FFF2-40B4-BE49-F238E27FC236}">
                <a16:creationId xmlns:a16="http://schemas.microsoft.com/office/drawing/2014/main" id="{52B00ECA-BC20-E945-9923-8FC2CDE8983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457" y="1283185"/>
            <a:ext cx="3958649" cy="2968775"/>
          </a:xfrm>
          <a:prstGeom prst="rect">
            <a:avLst/>
          </a:prstGeom>
        </p:spPr>
      </p:pic>
      <p:pic>
        <p:nvPicPr>
          <p:cNvPr id="50" name="Immagine 49" descr="Immagine che contiene giocattolo&#10;&#10;Descrizione generata automaticamente">
            <a:extLst>
              <a:ext uri="{FF2B5EF4-FFF2-40B4-BE49-F238E27FC236}">
                <a16:creationId xmlns:a16="http://schemas.microsoft.com/office/drawing/2014/main" id="{217CF9C1-C0E8-9E42-9400-10466F73A2E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7043" t="6773" r="13524" b="51721"/>
          <a:stretch/>
        </p:blipFill>
        <p:spPr>
          <a:xfrm>
            <a:off x="7932193" y="3895"/>
            <a:ext cx="1211807" cy="1205925"/>
          </a:xfrm>
          <a:prstGeom prst="rect">
            <a:avLst/>
          </a:prstGeom>
        </p:spPr>
      </p:pic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848ACF4-6A25-4B35-8635-9F062B5B6C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L. </a:t>
            </a:r>
            <a:r>
              <a:rPr lang="en-US" dirty="0" err="1"/>
              <a:t>Muzzi</a:t>
            </a:r>
            <a:r>
              <a:rPr lang="en-US" dirty="0"/>
              <a:t> - </a:t>
            </a:r>
            <a:r>
              <a:rPr lang="en-US" dirty="0" err="1"/>
              <a:t>EASISchool</a:t>
            </a:r>
            <a:r>
              <a:rPr lang="en-US" dirty="0"/>
              <a:t> 3 - 6 October 2020</a:t>
            </a:r>
            <a:endParaRPr lang="it-IT" dirty="0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421DA7C5-DAD9-4542-8CB6-BC82E8DE996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55427" y="4251960"/>
            <a:ext cx="4551313" cy="2477398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A7CA9115-E9B0-4BAD-B784-1B3570FDDD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CS Coil electromagnetic loads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9D7043CB-2106-4AE8-A25E-8F0544C1A8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2C7C199-0D0D-7840-A88D-785280B31CF7}" type="slidenum">
              <a:rPr lang="it-IT" smtClean="0"/>
              <a:t>96</a:t>
            </a:fld>
            <a:endParaRPr lang="it-IT"/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C3E6D2E7-C041-5C44-8609-47C736141440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462"/>
          <a:stretch/>
        </p:blipFill>
        <p:spPr>
          <a:xfrm>
            <a:off x="8315866" y="3574342"/>
            <a:ext cx="796647" cy="3357508"/>
          </a:xfrm>
          <a:prstGeom prst="rect">
            <a:avLst/>
          </a:prstGeom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06ED3037-6411-5E43-97B6-E57B86BFA0BE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59325" y="1279331"/>
            <a:ext cx="3975298" cy="2981261"/>
          </a:xfrm>
          <a:prstGeom prst="rect">
            <a:avLst/>
          </a:prstGeom>
        </p:spPr>
      </p:pic>
      <p:grpSp>
        <p:nvGrpSpPr>
          <p:cNvPr id="16" name="Gruppo 15">
            <a:extLst>
              <a:ext uri="{FF2B5EF4-FFF2-40B4-BE49-F238E27FC236}">
                <a16:creationId xmlns:a16="http://schemas.microsoft.com/office/drawing/2014/main" id="{26AB4DCF-21B9-1D4F-8EE7-8A585465E57D}"/>
              </a:ext>
            </a:extLst>
          </p:cNvPr>
          <p:cNvGrpSpPr/>
          <p:nvPr/>
        </p:nvGrpSpPr>
        <p:grpSpPr>
          <a:xfrm>
            <a:off x="6739066" y="818593"/>
            <a:ext cx="1325852" cy="3056178"/>
            <a:chOff x="7294783" y="2276872"/>
            <a:chExt cx="1458000" cy="3426348"/>
          </a:xfrm>
        </p:grpSpPr>
        <p:grpSp>
          <p:nvGrpSpPr>
            <p:cNvPr id="17" name="Group 194">
              <a:extLst>
                <a:ext uri="{FF2B5EF4-FFF2-40B4-BE49-F238E27FC236}">
                  <a16:creationId xmlns:a16="http://schemas.microsoft.com/office/drawing/2014/main" id="{3578807C-32E6-D545-AA3A-11B19CA17C32}"/>
                </a:ext>
              </a:extLst>
            </p:cNvPr>
            <p:cNvGrpSpPr/>
            <p:nvPr/>
          </p:nvGrpSpPr>
          <p:grpSpPr>
            <a:xfrm>
              <a:off x="7294783" y="2276872"/>
              <a:ext cx="1458000" cy="3426348"/>
              <a:chOff x="628650" y="794000"/>
              <a:chExt cx="1885950" cy="4432050"/>
            </a:xfrm>
            <a:noFill/>
          </p:grpSpPr>
          <p:grpSp>
            <p:nvGrpSpPr>
              <p:cNvPr id="27" name="Group 197">
                <a:extLst>
                  <a:ext uri="{FF2B5EF4-FFF2-40B4-BE49-F238E27FC236}">
                    <a16:creationId xmlns:a16="http://schemas.microsoft.com/office/drawing/2014/main" id="{CB570585-C9A9-C040-8267-346CD98DABD8}"/>
                  </a:ext>
                </a:extLst>
              </p:cNvPr>
              <p:cNvGrpSpPr/>
              <p:nvPr/>
            </p:nvGrpSpPr>
            <p:grpSpPr>
              <a:xfrm>
                <a:off x="1187450" y="794000"/>
                <a:ext cx="768349" cy="4205163"/>
                <a:chOff x="1231900" y="794000"/>
                <a:chExt cx="768349" cy="4205163"/>
              </a:xfrm>
              <a:grpFill/>
            </p:grpSpPr>
            <p:grpSp>
              <p:nvGrpSpPr>
                <p:cNvPr id="29" name="Group 199">
                  <a:extLst>
                    <a:ext uri="{FF2B5EF4-FFF2-40B4-BE49-F238E27FC236}">
                      <a16:creationId xmlns:a16="http://schemas.microsoft.com/office/drawing/2014/main" id="{EFEA4447-4EBF-F948-8279-3ACC507D7DFF}"/>
                    </a:ext>
                  </a:extLst>
                </p:cNvPr>
                <p:cNvGrpSpPr/>
                <p:nvPr/>
              </p:nvGrpSpPr>
              <p:grpSpPr>
                <a:xfrm>
                  <a:off x="1490075" y="1341312"/>
                  <a:ext cx="252000" cy="3657850"/>
                  <a:chOff x="1466678" y="1331441"/>
                  <a:chExt cx="252000" cy="3657850"/>
                </a:xfrm>
                <a:grpFill/>
              </p:grpSpPr>
              <p:sp>
                <p:nvSpPr>
                  <p:cNvPr id="36" name="Rectangle 206">
                    <a:extLst>
                      <a:ext uri="{FF2B5EF4-FFF2-40B4-BE49-F238E27FC236}">
                        <a16:creationId xmlns:a16="http://schemas.microsoft.com/office/drawing/2014/main" id="{C9CA92EC-C780-C843-A2DB-773779E53C85}"/>
                      </a:ext>
                    </a:extLst>
                  </p:cNvPr>
                  <p:cNvSpPr/>
                  <p:nvPr/>
                </p:nvSpPr>
                <p:spPr>
                  <a:xfrm>
                    <a:off x="1466678" y="1331441"/>
                    <a:ext cx="252000" cy="540000"/>
                  </a:xfrm>
                  <a:prstGeom prst="rect">
                    <a:avLst/>
                  </a:prstGeom>
                  <a:solidFill>
                    <a:srgbClr val="00B0F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vert" rtlCol="0" anchor="ctr"/>
                  <a:lstStyle/>
                  <a:p>
                    <a:pPr algn="ctr"/>
                    <a:r>
                      <a:rPr lang="it-IT" sz="600" b="1" dirty="0">
                        <a:solidFill>
                          <a:schemeClr val="tx1"/>
                        </a:solidFill>
                      </a:rPr>
                      <a:t>15,29</a:t>
                    </a:r>
                    <a:endParaRPr lang="en-GB" sz="600" b="1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7" name="Rectangle 207">
                    <a:extLst>
                      <a:ext uri="{FF2B5EF4-FFF2-40B4-BE49-F238E27FC236}">
                        <a16:creationId xmlns:a16="http://schemas.microsoft.com/office/drawing/2014/main" id="{8735D053-AB0D-1D4F-8794-D32BCF8DE5A6}"/>
                      </a:ext>
                    </a:extLst>
                  </p:cNvPr>
                  <p:cNvSpPr/>
                  <p:nvPr/>
                </p:nvSpPr>
                <p:spPr>
                  <a:xfrm>
                    <a:off x="1466678" y="1955011"/>
                    <a:ext cx="252000" cy="540000"/>
                  </a:xfrm>
                  <a:prstGeom prst="rect">
                    <a:avLst/>
                  </a:prstGeom>
                  <a:solidFill>
                    <a:srgbClr val="FFC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vert" rtlCol="0" anchor="ctr"/>
                  <a:lstStyle/>
                  <a:p>
                    <a:pPr algn="ctr"/>
                    <a:r>
                      <a:rPr lang="it-IT" sz="600" b="1" dirty="0">
                        <a:solidFill>
                          <a:schemeClr val="tx1"/>
                        </a:solidFill>
                      </a:rPr>
                      <a:t>-60,4</a:t>
                    </a:r>
                    <a:endParaRPr lang="en-GB" sz="600" b="1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8" name="Rectangle 208">
                    <a:extLst>
                      <a:ext uri="{FF2B5EF4-FFF2-40B4-BE49-F238E27FC236}">
                        <a16:creationId xmlns:a16="http://schemas.microsoft.com/office/drawing/2014/main" id="{5DA6C917-7065-9C4C-9BA3-56847FA46279}"/>
                      </a:ext>
                    </a:extLst>
                  </p:cNvPr>
                  <p:cNvSpPr/>
                  <p:nvPr/>
                </p:nvSpPr>
                <p:spPr>
                  <a:xfrm>
                    <a:off x="1466678" y="2578581"/>
                    <a:ext cx="252000" cy="540000"/>
                  </a:xfrm>
                  <a:prstGeom prst="rect">
                    <a:avLst/>
                  </a:prstGeom>
                  <a:solidFill>
                    <a:srgbClr val="FFC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vert" rtlCol="0" anchor="ctr"/>
                  <a:lstStyle/>
                  <a:p>
                    <a:pPr algn="ctr"/>
                    <a:r>
                      <a:rPr lang="it-IT" sz="600" b="1" dirty="0">
                        <a:solidFill>
                          <a:schemeClr val="tx1"/>
                        </a:solidFill>
                      </a:rPr>
                      <a:t>-19,2</a:t>
                    </a:r>
                    <a:endParaRPr lang="en-GB" sz="600" b="1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9" name="Rectangle 209">
                    <a:extLst>
                      <a:ext uri="{FF2B5EF4-FFF2-40B4-BE49-F238E27FC236}">
                        <a16:creationId xmlns:a16="http://schemas.microsoft.com/office/drawing/2014/main" id="{E370B368-62C9-124A-9AE1-937FE47B0389}"/>
                      </a:ext>
                    </a:extLst>
                  </p:cNvPr>
                  <p:cNvSpPr/>
                  <p:nvPr/>
                </p:nvSpPr>
                <p:spPr>
                  <a:xfrm>
                    <a:off x="1466678" y="3202151"/>
                    <a:ext cx="252000" cy="540000"/>
                  </a:xfrm>
                  <a:prstGeom prst="rect">
                    <a:avLst/>
                  </a:prstGeom>
                  <a:solidFill>
                    <a:srgbClr val="00B0F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vert" rtlCol="0" anchor="ctr"/>
                  <a:lstStyle/>
                  <a:p>
                    <a:pPr algn="ctr"/>
                    <a:r>
                      <a:rPr lang="it-IT" sz="600" b="1" dirty="0">
                        <a:solidFill>
                          <a:schemeClr val="tx1"/>
                        </a:solidFill>
                      </a:rPr>
                      <a:t>10,2</a:t>
                    </a:r>
                    <a:endParaRPr lang="en-GB" sz="600" b="1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1" name="Rectangle 210">
                    <a:extLst>
                      <a:ext uri="{FF2B5EF4-FFF2-40B4-BE49-F238E27FC236}">
                        <a16:creationId xmlns:a16="http://schemas.microsoft.com/office/drawing/2014/main" id="{C2103184-38F4-1F43-BD79-68AC7E561310}"/>
                      </a:ext>
                    </a:extLst>
                  </p:cNvPr>
                  <p:cNvSpPr/>
                  <p:nvPr/>
                </p:nvSpPr>
                <p:spPr>
                  <a:xfrm>
                    <a:off x="1466678" y="3825721"/>
                    <a:ext cx="252000" cy="540000"/>
                  </a:xfrm>
                  <a:prstGeom prst="rect">
                    <a:avLst/>
                  </a:prstGeom>
                  <a:solidFill>
                    <a:srgbClr val="00B0F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vert" rtlCol="0" anchor="ctr"/>
                  <a:lstStyle/>
                  <a:p>
                    <a:pPr algn="ctr"/>
                    <a:r>
                      <a:rPr lang="it-IT" sz="600" b="1" dirty="0">
                        <a:solidFill>
                          <a:schemeClr val="tx1"/>
                        </a:solidFill>
                      </a:rPr>
                      <a:t>57,16</a:t>
                    </a:r>
                    <a:endParaRPr lang="en-GB" sz="600" b="1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2" name="Rectangle 211">
                    <a:extLst>
                      <a:ext uri="{FF2B5EF4-FFF2-40B4-BE49-F238E27FC236}">
                        <a16:creationId xmlns:a16="http://schemas.microsoft.com/office/drawing/2014/main" id="{1C209941-4171-2745-B9C3-2CD6635BF44E}"/>
                      </a:ext>
                    </a:extLst>
                  </p:cNvPr>
                  <p:cNvSpPr/>
                  <p:nvPr/>
                </p:nvSpPr>
                <p:spPr>
                  <a:xfrm>
                    <a:off x="1466678" y="4449291"/>
                    <a:ext cx="252000" cy="540000"/>
                  </a:xfrm>
                  <a:prstGeom prst="rect">
                    <a:avLst/>
                  </a:prstGeom>
                  <a:solidFill>
                    <a:srgbClr val="00B0F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vert" rtlCol="0" anchor="ctr"/>
                  <a:lstStyle/>
                  <a:p>
                    <a:pPr algn="ctr"/>
                    <a:r>
                      <a:rPr lang="it-IT" sz="600" b="1" dirty="0">
                        <a:solidFill>
                          <a:schemeClr val="tx1"/>
                        </a:solidFill>
                      </a:rPr>
                      <a:t>18</a:t>
                    </a:r>
                    <a:endParaRPr lang="en-GB" sz="600" b="1" dirty="0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30" name="Group 200">
                  <a:extLst>
                    <a:ext uri="{FF2B5EF4-FFF2-40B4-BE49-F238E27FC236}">
                      <a16:creationId xmlns:a16="http://schemas.microsoft.com/office/drawing/2014/main" id="{C7DE4783-8275-DA49-9A7D-C89C6F113F32}"/>
                    </a:ext>
                  </a:extLst>
                </p:cNvPr>
                <p:cNvGrpSpPr/>
                <p:nvPr/>
              </p:nvGrpSpPr>
              <p:grpSpPr>
                <a:xfrm>
                  <a:off x="1231900" y="1027235"/>
                  <a:ext cx="768349" cy="3971928"/>
                  <a:chOff x="1231900" y="1025524"/>
                  <a:chExt cx="768349" cy="3971928"/>
                </a:xfrm>
                <a:grpFill/>
              </p:grpSpPr>
              <p:sp>
                <p:nvSpPr>
                  <p:cNvPr id="34" name="L-Shape 204">
                    <a:extLst>
                      <a:ext uri="{FF2B5EF4-FFF2-40B4-BE49-F238E27FC236}">
                        <a16:creationId xmlns:a16="http://schemas.microsoft.com/office/drawing/2014/main" id="{2B2F8231-0408-AA4A-8970-74F8C07C95D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-611188" y="2868612"/>
                    <a:ext cx="3971925" cy="285750"/>
                  </a:xfrm>
                  <a:prstGeom prst="corner">
                    <a:avLst/>
                  </a:pr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600" b="1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5" name="L-Shape 205">
                    <a:extLst>
                      <a:ext uri="{FF2B5EF4-FFF2-40B4-BE49-F238E27FC236}">
                        <a16:creationId xmlns:a16="http://schemas.microsoft.com/office/drawing/2014/main" id="{F8E25EBA-99DF-AB4B-BEC7-897DE0AF6B79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-128588" y="2868615"/>
                    <a:ext cx="3971924" cy="285750"/>
                  </a:xfrm>
                  <a:prstGeom prst="corner">
                    <a:avLst/>
                  </a:pr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600" b="1" dirty="0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31" name="Group 201">
                  <a:extLst>
                    <a:ext uri="{FF2B5EF4-FFF2-40B4-BE49-F238E27FC236}">
                      <a16:creationId xmlns:a16="http://schemas.microsoft.com/office/drawing/2014/main" id="{3E462967-13E7-5746-98F4-841ACB287229}"/>
                    </a:ext>
                  </a:extLst>
                </p:cNvPr>
                <p:cNvGrpSpPr/>
                <p:nvPr/>
              </p:nvGrpSpPr>
              <p:grpSpPr>
                <a:xfrm>
                  <a:off x="1418075" y="794000"/>
                  <a:ext cx="396000" cy="535865"/>
                  <a:chOff x="1416843" y="794000"/>
                  <a:chExt cx="396000" cy="535865"/>
                </a:xfrm>
                <a:grpFill/>
              </p:grpSpPr>
              <p:sp>
                <p:nvSpPr>
                  <p:cNvPr id="32" name="Rectangle 202">
                    <a:extLst>
                      <a:ext uri="{FF2B5EF4-FFF2-40B4-BE49-F238E27FC236}">
                        <a16:creationId xmlns:a16="http://schemas.microsoft.com/office/drawing/2014/main" id="{84F3BFC1-79D5-A344-B2C9-2FE0026CE00F}"/>
                      </a:ext>
                    </a:extLst>
                  </p:cNvPr>
                  <p:cNvSpPr/>
                  <p:nvPr/>
                </p:nvSpPr>
                <p:spPr>
                  <a:xfrm>
                    <a:off x="1416843" y="1185865"/>
                    <a:ext cx="396000" cy="144000"/>
                  </a:xfrm>
                  <a:prstGeom prst="rect">
                    <a:avLst/>
                  </a:pr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600" b="1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3" name="Rectangle 203">
                    <a:extLst>
                      <a:ext uri="{FF2B5EF4-FFF2-40B4-BE49-F238E27FC236}">
                        <a16:creationId xmlns:a16="http://schemas.microsoft.com/office/drawing/2014/main" id="{F007F4D6-C82A-1441-8C99-4FB4FFD3B7C0}"/>
                      </a:ext>
                    </a:extLst>
                  </p:cNvPr>
                  <p:cNvSpPr/>
                  <p:nvPr/>
                </p:nvSpPr>
                <p:spPr>
                  <a:xfrm rot="16200000" flipV="1">
                    <a:off x="1416841" y="911634"/>
                    <a:ext cx="396001" cy="160734"/>
                  </a:xfrm>
                  <a:prstGeom prst="rect">
                    <a:avLst/>
                  </a:pr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600" b="1" dirty="0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sp>
            <p:nvSpPr>
              <p:cNvPr id="28" name="Flowchart: Data 198">
                <a:extLst>
                  <a:ext uri="{FF2B5EF4-FFF2-40B4-BE49-F238E27FC236}">
                    <a16:creationId xmlns:a16="http://schemas.microsoft.com/office/drawing/2014/main" id="{B25F8E09-213A-1841-8CE2-3540919BEAA6}"/>
                  </a:ext>
                </a:extLst>
              </p:cNvPr>
              <p:cNvSpPr/>
              <p:nvPr/>
            </p:nvSpPr>
            <p:spPr>
              <a:xfrm>
                <a:off x="628650" y="4997450"/>
                <a:ext cx="1885950" cy="228600"/>
              </a:xfrm>
              <a:prstGeom prst="flowChartInputOutput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600" b="1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8" name="Group 291">
              <a:extLst>
                <a:ext uri="{FF2B5EF4-FFF2-40B4-BE49-F238E27FC236}">
                  <a16:creationId xmlns:a16="http://schemas.microsoft.com/office/drawing/2014/main" id="{E1BD4D97-64AA-A84B-98E1-F4519FF323EE}"/>
                </a:ext>
              </a:extLst>
            </p:cNvPr>
            <p:cNvGrpSpPr/>
            <p:nvPr/>
          </p:nvGrpSpPr>
          <p:grpSpPr>
            <a:xfrm>
              <a:off x="8446911" y="2777488"/>
              <a:ext cx="0" cy="2667172"/>
              <a:chOff x="3571704" y="2994628"/>
              <a:chExt cx="0" cy="3556229"/>
            </a:xfrm>
            <a:noFill/>
          </p:grpSpPr>
          <p:cxnSp>
            <p:nvCxnSpPr>
              <p:cNvPr id="19" name="Straight Arrow Connector 292">
                <a:extLst>
                  <a:ext uri="{FF2B5EF4-FFF2-40B4-BE49-F238E27FC236}">
                    <a16:creationId xmlns:a16="http://schemas.microsoft.com/office/drawing/2014/main" id="{C813548D-BD6B-A145-A449-3DF367F5CE92}"/>
                  </a:ext>
                </a:extLst>
              </p:cNvPr>
              <p:cNvCxnSpPr/>
              <p:nvPr/>
            </p:nvCxnSpPr>
            <p:spPr>
              <a:xfrm flipV="1">
                <a:off x="3571704" y="2994628"/>
                <a:ext cx="0" cy="360000"/>
              </a:xfrm>
              <a:prstGeom prst="straightConnector1">
                <a:avLst/>
              </a:prstGeom>
              <a:grpFill/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22" name="Straight Arrow Connector 293">
                <a:extLst>
                  <a:ext uri="{FF2B5EF4-FFF2-40B4-BE49-F238E27FC236}">
                    <a16:creationId xmlns:a16="http://schemas.microsoft.com/office/drawing/2014/main" id="{8D5B7E18-5BF1-CC49-B923-9E0EC9DED77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71704" y="6190857"/>
                <a:ext cx="0" cy="360000"/>
              </a:xfrm>
              <a:prstGeom prst="straightConnector1">
                <a:avLst/>
              </a:prstGeom>
              <a:grpFill/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94">
                <a:extLst>
                  <a:ext uri="{FF2B5EF4-FFF2-40B4-BE49-F238E27FC236}">
                    <a16:creationId xmlns:a16="http://schemas.microsoft.com/office/drawing/2014/main" id="{7429DF1E-B465-8645-80E0-E4F2E2FA5AA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71704" y="5595112"/>
                <a:ext cx="0" cy="360000"/>
              </a:xfrm>
              <a:prstGeom prst="straightConnector1">
                <a:avLst/>
              </a:prstGeom>
              <a:grpFill/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24" name="Straight Arrow Connector 295">
                <a:extLst>
                  <a:ext uri="{FF2B5EF4-FFF2-40B4-BE49-F238E27FC236}">
                    <a16:creationId xmlns:a16="http://schemas.microsoft.com/office/drawing/2014/main" id="{A4FC8D4B-AF66-474D-AB84-E00F1E9AAC7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71704" y="4975616"/>
                <a:ext cx="0" cy="360000"/>
              </a:xfrm>
              <a:prstGeom prst="straightConnector1">
                <a:avLst/>
              </a:prstGeom>
              <a:grpFill/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25" name="Straight Arrow Connector 296">
                <a:extLst>
                  <a:ext uri="{FF2B5EF4-FFF2-40B4-BE49-F238E27FC236}">
                    <a16:creationId xmlns:a16="http://schemas.microsoft.com/office/drawing/2014/main" id="{9BC1DA86-4568-F346-BDC3-40B294E7CD9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71704" y="3645792"/>
                <a:ext cx="0" cy="360000"/>
              </a:xfrm>
              <a:prstGeom prst="straightConnector1">
                <a:avLst/>
              </a:prstGeom>
              <a:grpFill/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26" name="Straight Arrow Connector 297">
                <a:extLst>
                  <a:ext uri="{FF2B5EF4-FFF2-40B4-BE49-F238E27FC236}">
                    <a16:creationId xmlns:a16="http://schemas.microsoft.com/office/drawing/2014/main" id="{72933EFE-DBE0-4B40-8CD4-CC2EDEADB2C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71704" y="4287059"/>
                <a:ext cx="0" cy="360000"/>
              </a:xfrm>
              <a:prstGeom prst="straightConnector1">
                <a:avLst/>
              </a:prstGeom>
              <a:grpFill/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</p:grpSp>
      </p:grpSp>
      <p:sp>
        <p:nvSpPr>
          <p:cNvPr id="44" name="CasellaDiTesto 43">
            <a:extLst>
              <a:ext uri="{FF2B5EF4-FFF2-40B4-BE49-F238E27FC236}">
                <a16:creationId xmlns:a16="http://schemas.microsoft.com/office/drawing/2014/main" id="{16577E6A-5394-4A44-B040-4382E80422F8}"/>
              </a:ext>
            </a:extLst>
          </p:cNvPr>
          <p:cNvSpPr txBox="1"/>
          <p:nvPr/>
        </p:nvSpPr>
        <p:spPr>
          <a:xfrm>
            <a:off x="2171000" y="1041487"/>
            <a:ext cx="2531462" cy="276999"/>
          </a:xfrm>
          <a:prstGeom prst="rect">
            <a:avLst/>
          </a:prstGeom>
        </p:spPr>
        <p:txBody>
          <a:bodyPr vert="horz" wrap="none" lIns="91440" tIns="0" rIns="91440" bIns="0" rtlCol="0">
            <a:spAutoFit/>
          </a:bodyPr>
          <a:lstStyle/>
          <a:p>
            <a:r>
              <a:rPr lang="it-IT" dirty="0" err="1"/>
              <a:t>Electro-magnetic</a:t>
            </a:r>
            <a:r>
              <a:rPr lang="it-IT" dirty="0"/>
              <a:t> loads</a:t>
            </a:r>
            <a:endParaRPr lang="en-US" dirty="0"/>
          </a:p>
        </p:txBody>
      </p:sp>
      <p:sp>
        <p:nvSpPr>
          <p:cNvPr id="45" name="CasellaDiTesto 44">
            <a:extLst>
              <a:ext uri="{FF2B5EF4-FFF2-40B4-BE49-F238E27FC236}">
                <a16:creationId xmlns:a16="http://schemas.microsoft.com/office/drawing/2014/main" id="{6F7599AD-405F-5F49-B866-0D98DD03166A}"/>
              </a:ext>
            </a:extLst>
          </p:cNvPr>
          <p:cNvSpPr txBox="1"/>
          <p:nvPr/>
        </p:nvSpPr>
        <p:spPr>
          <a:xfrm>
            <a:off x="4055971" y="4163323"/>
            <a:ext cx="792205" cy="215444"/>
          </a:xfrm>
          <a:prstGeom prst="rect">
            <a:avLst/>
          </a:prstGeom>
        </p:spPr>
        <p:txBody>
          <a:bodyPr vert="horz" wrap="none" lIns="91440" tIns="0" rIns="91440" bIns="0" rtlCol="0">
            <a:spAutoFit/>
          </a:bodyPr>
          <a:lstStyle/>
          <a:p>
            <a:r>
              <a:rPr lang="it-IT" sz="1400" b="1" dirty="0">
                <a:solidFill>
                  <a:srgbClr val="1300FF"/>
                </a:solidFill>
              </a:rPr>
              <a:t>SN - IM</a:t>
            </a:r>
          </a:p>
        </p:txBody>
      </p:sp>
      <p:sp>
        <p:nvSpPr>
          <p:cNvPr id="46" name="CasellaDiTesto 45">
            <a:extLst>
              <a:ext uri="{FF2B5EF4-FFF2-40B4-BE49-F238E27FC236}">
                <a16:creationId xmlns:a16="http://schemas.microsoft.com/office/drawing/2014/main" id="{E18AA8EC-A686-3F48-B040-FC2DBD47EEFA}"/>
              </a:ext>
            </a:extLst>
          </p:cNvPr>
          <p:cNvSpPr txBox="1"/>
          <p:nvPr/>
        </p:nvSpPr>
        <p:spPr>
          <a:xfrm>
            <a:off x="7082542" y="4183948"/>
            <a:ext cx="962123" cy="215444"/>
          </a:xfrm>
          <a:prstGeom prst="rect">
            <a:avLst/>
          </a:prstGeom>
        </p:spPr>
        <p:txBody>
          <a:bodyPr vert="horz" wrap="none" lIns="91440" tIns="0" rIns="91440" bIns="0" rtlCol="0">
            <a:spAutoFit/>
          </a:bodyPr>
          <a:lstStyle/>
          <a:p>
            <a:r>
              <a:rPr lang="it-IT" sz="1400" b="1" dirty="0">
                <a:solidFill>
                  <a:srgbClr val="1300FF"/>
                </a:solidFill>
              </a:rPr>
              <a:t>SN - EOF</a:t>
            </a:r>
          </a:p>
        </p:txBody>
      </p:sp>
      <p:sp>
        <p:nvSpPr>
          <p:cNvPr id="47" name="CasellaDiTesto 46">
            <a:extLst>
              <a:ext uri="{FF2B5EF4-FFF2-40B4-BE49-F238E27FC236}">
                <a16:creationId xmlns:a16="http://schemas.microsoft.com/office/drawing/2014/main" id="{AE48BF30-A94B-674F-A26E-3AD7B05EF543}"/>
              </a:ext>
            </a:extLst>
          </p:cNvPr>
          <p:cNvSpPr txBox="1"/>
          <p:nvPr/>
        </p:nvSpPr>
        <p:spPr>
          <a:xfrm>
            <a:off x="5483264" y="4190400"/>
            <a:ext cx="1297150" cy="215444"/>
          </a:xfrm>
          <a:prstGeom prst="rect">
            <a:avLst/>
          </a:prstGeom>
        </p:spPr>
        <p:txBody>
          <a:bodyPr vert="horz" wrap="none" lIns="91440" tIns="0" rIns="91440" bIns="0" rtlCol="0">
            <a:spAutoFit/>
          </a:bodyPr>
          <a:lstStyle/>
          <a:p>
            <a:r>
              <a:rPr lang="it-IT" sz="1400" b="1" dirty="0">
                <a:solidFill>
                  <a:srgbClr val="1300FF"/>
                </a:solidFill>
              </a:rPr>
              <a:t>DN – </a:t>
            </a:r>
            <a:r>
              <a:rPr lang="it-IT" sz="1400" b="1" dirty="0" err="1">
                <a:solidFill>
                  <a:srgbClr val="1300FF"/>
                </a:solidFill>
              </a:rPr>
              <a:t>Flat</a:t>
            </a:r>
            <a:r>
              <a:rPr lang="it-IT" sz="1400" b="1" dirty="0">
                <a:solidFill>
                  <a:srgbClr val="1300FF"/>
                </a:solidFill>
              </a:rPr>
              <a:t>-top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264E541C-FC0B-4542-9900-65F54AC37045}"/>
              </a:ext>
            </a:extLst>
          </p:cNvPr>
          <p:cNvSpPr txBox="1"/>
          <p:nvPr/>
        </p:nvSpPr>
        <p:spPr>
          <a:xfrm>
            <a:off x="7973433" y="1243432"/>
            <a:ext cx="1056700" cy="276999"/>
          </a:xfrm>
          <a:prstGeom prst="rect">
            <a:avLst/>
          </a:prstGeom>
        </p:spPr>
        <p:txBody>
          <a:bodyPr vert="horz" wrap="none" lIns="91440" tIns="0" rIns="91440" bIns="0" rtlCol="0">
            <a:spAutoFit/>
          </a:bodyPr>
          <a:lstStyle/>
          <a:p>
            <a:r>
              <a:rPr lang="it-IT" dirty="0"/>
              <a:t>15.3 MN</a:t>
            </a:r>
          </a:p>
        </p:txBody>
      </p:sp>
      <p:sp>
        <p:nvSpPr>
          <p:cNvPr id="54" name="CasellaDiTesto 53">
            <a:extLst>
              <a:ext uri="{FF2B5EF4-FFF2-40B4-BE49-F238E27FC236}">
                <a16:creationId xmlns:a16="http://schemas.microsoft.com/office/drawing/2014/main" id="{EE3A8B3D-6C10-3D4E-9AA4-390A511FDAF1}"/>
              </a:ext>
            </a:extLst>
          </p:cNvPr>
          <p:cNvSpPr txBox="1"/>
          <p:nvPr/>
        </p:nvSpPr>
        <p:spPr>
          <a:xfrm>
            <a:off x="7832369" y="1676559"/>
            <a:ext cx="1197764" cy="276999"/>
          </a:xfrm>
          <a:prstGeom prst="rect">
            <a:avLst/>
          </a:prstGeom>
        </p:spPr>
        <p:txBody>
          <a:bodyPr vert="horz" wrap="none" lIns="91440" tIns="0" rIns="91440" bIns="0" rtlCol="0">
            <a:spAutoFit/>
          </a:bodyPr>
          <a:lstStyle/>
          <a:p>
            <a:r>
              <a:rPr lang="it-IT" dirty="0"/>
              <a:t>- 60.4 MN</a:t>
            </a:r>
          </a:p>
        </p:txBody>
      </p:sp>
      <p:sp>
        <p:nvSpPr>
          <p:cNvPr id="55" name="CasellaDiTesto 54">
            <a:extLst>
              <a:ext uri="{FF2B5EF4-FFF2-40B4-BE49-F238E27FC236}">
                <a16:creationId xmlns:a16="http://schemas.microsoft.com/office/drawing/2014/main" id="{E94C13E3-E678-CE4B-A7F8-0B29922D8D65}"/>
              </a:ext>
            </a:extLst>
          </p:cNvPr>
          <p:cNvSpPr txBox="1"/>
          <p:nvPr/>
        </p:nvSpPr>
        <p:spPr>
          <a:xfrm>
            <a:off x="7832369" y="2079901"/>
            <a:ext cx="1197764" cy="276999"/>
          </a:xfrm>
          <a:prstGeom prst="rect">
            <a:avLst/>
          </a:prstGeom>
        </p:spPr>
        <p:txBody>
          <a:bodyPr vert="horz" wrap="none" lIns="91440" tIns="0" rIns="91440" bIns="0" rtlCol="0">
            <a:spAutoFit/>
          </a:bodyPr>
          <a:lstStyle/>
          <a:p>
            <a:r>
              <a:rPr lang="it-IT" dirty="0"/>
              <a:t>- 19.2 MN</a:t>
            </a:r>
          </a:p>
        </p:txBody>
      </p:sp>
      <p:sp>
        <p:nvSpPr>
          <p:cNvPr id="56" name="CasellaDiTesto 55">
            <a:extLst>
              <a:ext uri="{FF2B5EF4-FFF2-40B4-BE49-F238E27FC236}">
                <a16:creationId xmlns:a16="http://schemas.microsoft.com/office/drawing/2014/main" id="{B6D14185-C916-8A4B-8936-BEC13F9598BD}"/>
              </a:ext>
            </a:extLst>
          </p:cNvPr>
          <p:cNvSpPr txBox="1"/>
          <p:nvPr/>
        </p:nvSpPr>
        <p:spPr>
          <a:xfrm>
            <a:off x="7973433" y="2495427"/>
            <a:ext cx="1056700" cy="276999"/>
          </a:xfrm>
          <a:prstGeom prst="rect">
            <a:avLst/>
          </a:prstGeom>
        </p:spPr>
        <p:txBody>
          <a:bodyPr vert="horz" wrap="none" lIns="91440" tIns="0" rIns="91440" bIns="0" rtlCol="0">
            <a:spAutoFit/>
          </a:bodyPr>
          <a:lstStyle/>
          <a:p>
            <a:r>
              <a:rPr lang="it-IT" dirty="0"/>
              <a:t>10.2 MN</a:t>
            </a:r>
          </a:p>
        </p:txBody>
      </p:sp>
      <p:sp>
        <p:nvSpPr>
          <p:cNvPr id="57" name="CasellaDiTesto 56">
            <a:extLst>
              <a:ext uri="{FF2B5EF4-FFF2-40B4-BE49-F238E27FC236}">
                <a16:creationId xmlns:a16="http://schemas.microsoft.com/office/drawing/2014/main" id="{B7A1B6AF-F5D0-194A-97AA-5C48A9449CD4}"/>
              </a:ext>
            </a:extLst>
          </p:cNvPr>
          <p:cNvSpPr txBox="1"/>
          <p:nvPr/>
        </p:nvSpPr>
        <p:spPr>
          <a:xfrm>
            <a:off x="7973433" y="2888544"/>
            <a:ext cx="1056700" cy="276999"/>
          </a:xfrm>
          <a:prstGeom prst="rect">
            <a:avLst/>
          </a:prstGeom>
        </p:spPr>
        <p:txBody>
          <a:bodyPr vert="horz" wrap="none" lIns="91440" tIns="0" rIns="91440" bIns="0" rtlCol="0">
            <a:spAutoFit/>
          </a:bodyPr>
          <a:lstStyle/>
          <a:p>
            <a:r>
              <a:rPr lang="it-IT" dirty="0"/>
              <a:t>57.2 MN</a:t>
            </a:r>
          </a:p>
        </p:txBody>
      </p:sp>
      <p:sp>
        <p:nvSpPr>
          <p:cNvPr id="59" name="CasellaDiTesto 58">
            <a:extLst>
              <a:ext uri="{FF2B5EF4-FFF2-40B4-BE49-F238E27FC236}">
                <a16:creationId xmlns:a16="http://schemas.microsoft.com/office/drawing/2014/main" id="{60BA4373-9EBF-5A47-84CC-5E0D985E9CBA}"/>
              </a:ext>
            </a:extLst>
          </p:cNvPr>
          <p:cNvSpPr txBox="1"/>
          <p:nvPr/>
        </p:nvSpPr>
        <p:spPr>
          <a:xfrm>
            <a:off x="7973433" y="3231443"/>
            <a:ext cx="1056700" cy="276999"/>
          </a:xfrm>
          <a:prstGeom prst="rect">
            <a:avLst/>
          </a:prstGeom>
        </p:spPr>
        <p:txBody>
          <a:bodyPr vert="horz" wrap="none" lIns="91440" tIns="0" rIns="91440" bIns="0" rtlCol="0">
            <a:spAutoFit/>
          </a:bodyPr>
          <a:lstStyle/>
          <a:p>
            <a:r>
              <a:rPr lang="it-IT" dirty="0"/>
              <a:t>18.0 MN</a:t>
            </a:r>
          </a:p>
        </p:txBody>
      </p:sp>
      <p:cxnSp>
        <p:nvCxnSpPr>
          <p:cNvPr id="60" name="Connettore 2 59">
            <a:extLst>
              <a:ext uri="{FF2B5EF4-FFF2-40B4-BE49-F238E27FC236}">
                <a16:creationId xmlns:a16="http://schemas.microsoft.com/office/drawing/2014/main" id="{84C72E9A-93E9-E446-80F5-022C02C05D5B}"/>
              </a:ext>
            </a:extLst>
          </p:cNvPr>
          <p:cNvCxnSpPr>
            <a:cxnSpLocks/>
          </p:cNvCxnSpPr>
          <p:nvPr/>
        </p:nvCxnSpPr>
        <p:spPr>
          <a:xfrm>
            <a:off x="690482" y="4096106"/>
            <a:ext cx="396649" cy="695157"/>
          </a:xfrm>
          <a:prstGeom prst="straightConnector1">
            <a:avLst/>
          </a:prstGeom>
          <a:ln>
            <a:solidFill>
              <a:srgbClr val="FF0000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Connettore 2 61">
            <a:extLst>
              <a:ext uri="{FF2B5EF4-FFF2-40B4-BE49-F238E27FC236}">
                <a16:creationId xmlns:a16="http://schemas.microsoft.com/office/drawing/2014/main" id="{D95A3A0B-7B89-ED4F-9C82-369E5DCDEABB}"/>
              </a:ext>
            </a:extLst>
          </p:cNvPr>
          <p:cNvCxnSpPr>
            <a:cxnSpLocks/>
          </p:cNvCxnSpPr>
          <p:nvPr/>
        </p:nvCxnSpPr>
        <p:spPr>
          <a:xfrm flipH="1">
            <a:off x="1189245" y="4159364"/>
            <a:ext cx="2414354" cy="631899"/>
          </a:xfrm>
          <a:prstGeom prst="straightConnector1">
            <a:avLst/>
          </a:prstGeom>
          <a:ln>
            <a:solidFill>
              <a:srgbClr val="FF0000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CasellaDiTesto 64">
            <a:extLst>
              <a:ext uri="{FF2B5EF4-FFF2-40B4-BE49-F238E27FC236}">
                <a16:creationId xmlns:a16="http://schemas.microsoft.com/office/drawing/2014/main" id="{DF602D1F-D5E9-AF40-8A10-89C2F10534C0}"/>
              </a:ext>
            </a:extLst>
          </p:cNvPr>
          <p:cNvSpPr txBox="1"/>
          <p:nvPr/>
        </p:nvSpPr>
        <p:spPr>
          <a:xfrm>
            <a:off x="691028" y="4886704"/>
            <a:ext cx="792205" cy="215444"/>
          </a:xfrm>
          <a:prstGeom prst="rect">
            <a:avLst/>
          </a:prstGeom>
        </p:spPr>
        <p:txBody>
          <a:bodyPr vert="horz" wrap="none" lIns="91440" tIns="0" rIns="91440" bIns="0" rtlCol="0">
            <a:spAutoFit/>
          </a:bodyPr>
          <a:lstStyle/>
          <a:p>
            <a:r>
              <a:rPr lang="it-IT" sz="1400" b="1" dirty="0">
                <a:solidFill>
                  <a:srgbClr val="1300FF"/>
                </a:solidFill>
              </a:rPr>
              <a:t>SN - IM</a:t>
            </a:r>
          </a:p>
        </p:txBody>
      </p:sp>
      <p:sp>
        <p:nvSpPr>
          <p:cNvPr id="66" name="CasellaDiTesto 65">
            <a:extLst>
              <a:ext uri="{FF2B5EF4-FFF2-40B4-BE49-F238E27FC236}">
                <a16:creationId xmlns:a16="http://schemas.microsoft.com/office/drawing/2014/main" id="{BED46C17-2185-3849-A3F6-F49898DAB38D}"/>
              </a:ext>
            </a:extLst>
          </p:cNvPr>
          <p:cNvSpPr txBox="1"/>
          <p:nvPr/>
        </p:nvSpPr>
        <p:spPr>
          <a:xfrm>
            <a:off x="2547617" y="4988527"/>
            <a:ext cx="962123" cy="215444"/>
          </a:xfrm>
          <a:prstGeom prst="rect">
            <a:avLst/>
          </a:prstGeom>
        </p:spPr>
        <p:txBody>
          <a:bodyPr vert="horz" wrap="none" lIns="91440" tIns="0" rIns="91440" bIns="0" rtlCol="0">
            <a:spAutoFit/>
          </a:bodyPr>
          <a:lstStyle/>
          <a:p>
            <a:r>
              <a:rPr lang="it-IT" sz="1400" b="1" dirty="0">
                <a:solidFill>
                  <a:srgbClr val="1300FF"/>
                </a:solidFill>
              </a:rPr>
              <a:t>SN - EOF</a:t>
            </a:r>
          </a:p>
        </p:txBody>
      </p:sp>
      <p:cxnSp>
        <p:nvCxnSpPr>
          <p:cNvPr id="67" name="Connettore 2 66">
            <a:extLst>
              <a:ext uri="{FF2B5EF4-FFF2-40B4-BE49-F238E27FC236}">
                <a16:creationId xmlns:a16="http://schemas.microsoft.com/office/drawing/2014/main" id="{ADBA142D-3C0F-FC47-8BDC-606F237650B7}"/>
              </a:ext>
            </a:extLst>
          </p:cNvPr>
          <p:cNvCxnSpPr>
            <a:cxnSpLocks/>
          </p:cNvCxnSpPr>
          <p:nvPr/>
        </p:nvCxnSpPr>
        <p:spPr>
          <a:xfrm>
            <a:off x="3176686" y="4096106"/>
            <a:ext cx="0" cy="798439"/>
          </a:xfrm>
          <a:prstGeom prst="straightConnector1">
            <a:avLst/>
          </a:prstGeom>
          <a:ln>
            <a:solidFill>
              <a:srgbClr val="7030A0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Connettore 2 67">
            <a:extLst>
              <a:ext uri="{FF2B5EF4-FFF2-40B4-BE49-F238E27FC236}">
                <a16:creationId xmlns:a16="http://schemas.microsoft.com/office/drawing/2014/main" id="{288461E6-752E-2841-828B-CA221D56C67E}"/>
              </a:ext>
            </a:extLst>
          </p:cNvPr>
          <p:cNvCxnSpPr>
            <a:cxnSpLocks/>
          </p:cNvCxnSpPr>
          <p:nvPr/>
        </p:nvCxnSpPr>
        <p:spPr>
          <a:xfrm flipH="1">
            <a:off x="3201513" y="4105094"/>
            <a:ext cx="2817036" cy="774806"/>
          </a:xfrm>
          <a:prstGeom prst="straightConnector1">
            <a:avLst/>
          </a:prstGeom>
          <a:ln>
            <a:solidFill>
              <a:srgbClr val="7030A0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Connettore 2 72">
            <a:extLst>
              <a:ext uri="{FF2B5EF4-FFF2-40B4-BE49-F238E27FC236}">
                <a16:creationId xmlns:a16="http://schemas.microsoft.com/office/drawing/2014/main" id="{C7008938-B5DE-BD4C-8A4B-3C5F3D7F25AF}"/>
              </a:ext>
            </a:extLst>
          </p:cNvPr>
          <p:cNvCxnSpPr>
            <a:cxnSpLocks/>
          </p:cNvCxnSpPr>
          <p:nvPr/>
        </p:nvCxnSpPr>
        <p:spPr>
          <a:xfrm flipH="1">
            <a:off x="7727948" y="3542732"/>
            <a:ext cx="215324" cy="58917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686224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848ACF4-6A25-4B35-8635-9F062B5B6C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L. </a:t>
            </a:r>
            <a:r>
              <a:rPr lang="en-US" dirty="0" err="1"/>
              <a:t>Muzzi</a:t>
            </a:r>
            <a:r>
              <a:rPr lang="en-US" dirty="0"/>
              <a:t> - </a:t>
            </a:r>
            <a:r>
              <a:rPr lang="en-US" dirty="0" err="1"/>
              <a:t>EASISchool</a:t>
            </a:r>
            <a:r>
              <a:rPr lang="en-US" dirty="0"/>
              <a:t> 3 - 6 October 2020</a:t>
            </a:r>
            <a:endParaRPr lang="it-IT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A7CA9115-E9B0-4BAD-B784-1B3570FDDD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414" y="303802"/>
            <a:ext cx="8229600" cy="400110"/>
          </a:xfrm>
        </p:spPr>
        <p:txBody>
          <a:bodyPr/>
          <a:lstStyle/>
          <a:p>
            <a:r>
              <a:rPr lang="en-US" dirty="0"/>
              <a:t>CS Coil electromagnetic loads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9D7043CB-2106-4AE8-A25E-8F0544C1A8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2C7C199-0D0D-7840-A88D-785280B31CF7}" type="slidenum">
              <a:rPr lang="it-IT" smtClean="0"/>
              <a:t>97</a:t>
            </a:fld>
            <a:endParaRPr lang="it-IT"/>
          </a:p>
        </p:txBody>
      </p:sp>
      <p:sp>
        <p:nvSpPr>
          <p:cNvPr id="44" name="CasellaDiTesto 43">
            <a:extLst>
              <a:ext uri="{FF2B5EF4-FFF2-40B4-BE49-F238E27FC236}">
                <a16:creationId xmlns:a16="http://schemas.microsoft.com/office/drawing/2014/main" id="{16577E6A-5394-4A44-B040-4382E80422F8}"/>
              </a:ext>
            </a:extLst>
          </p:cNvPr>
          <p:cNvSpPr txBox="1"/>
          <p:nvPr/>
        </p:nvSpPr>
        <p:spPr>
          <a:xfrm>
            <a:off x="2171000" y="1041487"/>
            <a:ext cx="2531462" cy="276999"/>
          </a:xfrm>
          <a:prstGeom prst="rect">
            <a:avLst/>
          </a:prstGeom>
        </p:spPr>
        <p:txBody>
          <a:bodyPr vert="horz" wrap="none" lIns="91440" tIns="0" rIns="91440" bIns="0" rtlCol="0">
            <a:spAutoFit/>
          </a:bodyPr>
          <a:lstStyle/>
          <a:p>
            <a:r>
              <a:rPr lang="it-IT" dirty="0" err="1"/>
              <a:t>Electro-magnetic</a:t>
            </a:r>
            <a:r>
              <a:rPr lang="it-IT" dirty="0"/>
              <a:t> loads</a:t>
            </a:r>
            <a:endParaRPr lang="en-US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D39E0EF4-282B-174A-B499-3A33DF90029E}"/>
              </a:ext>
            </a:extLst>
          </p:cNvPr>
          <p:cNvSpPr txBox="1"/>
          <p:nvPr/>
        </p:nvSpPr>
        <p:spPr>
          <a:xfrm>
            <a:off x="974150" y="4251960"/>
            <a:ext cx="2477262" cy="830997"/>
          </a:xfrm>
          <a:prstGeom prst="rect">
            <a:avLst/>
          </a:prstGeom>
        </p:spPr>
        <p:txBody>
          <a:bodyPr vert="horz" wrap="square" lIns="91440" tIns="0" rIns="91440" bIns="0" rtlCol="0">
            <a:spAutoFit/>
          </a:bodyPr>
          <a:lstStyle/>
          <a:p>
            <a:pPr algn="ctr"/>
            <a:r>
              <a:rPr lang="it-IT" dirty="0" err="1"/>
              <a:t>Essentially</a:t>
            </a:r>
            <a:r>
              <a:rPr lang="it-IT" dirty="0"/>
              <a:t> </a:t>
            </a:r>
            <a:r>
              <a:rPr lang="it-IT" dirty="0" err="1"/>
              <a:t>reacted</a:t>
            </a:r>
            <a:r>
              <a:rPr lang="it-IT" dirty="0"/>
              <a:t> </a:t>
            </a:r>
            <a:r>
              <a:rPr lang="it-IT" dirty="0" err="1"/>
              <a:t>internally</a:t>
            </a:r>
            <a:r>
              <a:rPr lang="it-IT" dirty="0"/>
              <a:t>, </a:t>
            </a:r>
            <a:r>
              <a:rPr lang="it-IT" dirty="0" err="1"/>
              <a:t>through</a:t>
            </a:r>
            <a:r>
              <a:rPr lang="it-IT" dirty="0"/>
              <a:t> the </a:t>
            </a:r>
            <a:r>
              <a:rPr lang="it-IT" dirty="0" err="1"/>
              <a:t>steel</a:t>
            </a:r>
            <a:r>
              <a:rPr lang="it-IT" dirty="0"/>
              <a:t> </a:t>
            </a:r>
            <a:r>
              <a:rPr lang="it-IT" dirty="0" err="1"/>
              <a:t>jacket</a:t>
            </a:r>
            <a:endParaRPr lang="it-IT" dirty="0"/>
          </a:p>
        </p:txBody>
      </p:sp>
      <p:sp>
        <p:nvSpPr>
          <p:cNvPr id="58" name="CasellaDiTesto 57">
            <a:extLst>
              <a:ext uri="{FF2B5EF4-FFF2-40B4-BE49-F238E27FC236}">
                <a16:creationId xmlns:a16="http://schemas.microsoft.com/office/drawing/2014/main" id="{85430311-4FA5-4841-8B2C-A7D6472B0113}"/>
              </a:ext>
            </a:extLst>
          </p:cNvPr>
          <p:cNvSpPr txBox="1"/>
          <p:nvPr/>
        </p:nvSpPr>
        <p:spPr>
          <a:xfrm>
            <a:off x="3762944" y="4260592"/>
            <a:ext cx="2477262" cy="553998"/>
          </a:xfrm>
          <a:prstGeom prst="rect">
            <a:avLst/>
          </a:prstGeom>
        </p:spPr>
        <p:txBody>
          <a:bodyPr vert="horz" wrap="square" lIns="91440" tIns="0" rIns="91440" bIns="0" rtlCol="0">
            <a:spAutoFit/>
          </a:bodyPr>
          <a:lstStyle/>
          <a:p>
            <a:pPr algn="ctr"/>
            <a:r>
              <a:rPr lang="it-IT" dirty="0" err="1"/>
              <a:t>Require</a:t>
            </a:r>
            <a:r>
              <a:rPr lang="it-IT" dirty="0"/>
              <a:t> </a:t>
            </a:r>
            <a:r>
              <a:rPr lang="it-IT" dirty="0" err="1"/>
              <a:t>external</a:t>
            </a:r>
            <a:r>
              <a:rPr lang="it-IT" dirty="0"/>
              <a:t> </a:t>
            </a:r>
            <a:r>
              <a:rPr lang="it-IT" dirty="0" err="1"/>
              <a:t>structures</a:t>
            </a:r>
            <a:endParaRPr lang="it-IT" dirty="0"/>
          </a:p>
        </p:txBody>
      </p:sp>
      <p:pic>
        <p:nvPicPr>
          <p:cNvPr id="12" name="Immagine 11" descr="Immagine che contiene giocattolo&#10;&#10;Descrizione generata automaticamente">
            <a:extLst>
              <a:ext uri="{FF2B5EF4-FFF2-40B4-BE49-F238E27FC236}">
                <a16:creationId xmlns:a16="http://schemas.microsoft.com/office/drawing/2014/main" id="{BD023821-27CA-3740-928B-A000885CC29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7043" t="6773" r="13524" b="51721"/>
          <a:stretch/>
        </p:blipFill>
        <p:spPr>
          <a:xfrm>
            <a:off x="7932193" y="3895"/>
            <a:ext cx="1211807" cy="1205925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B7E9BC39-49E1-9645-8FD4-4C9017D5BAA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457" y="1283185"/>
            <a:ext cx="3958649" cy="2968775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A5D8B483-8B0B-0F46-BBF4-C5AA7A81E4B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59325" y="1279331"/>
            <a:ext cx="3975298" cy="2981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1631622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Immagine che contiene giocattolo&#10;&#10;Descrizione generata automaticamente">
            <a:extLst>
              <a:ext uri="{FF2B5EF4-FFF2-40B4-BE49-F238E27FC236}">
                <a16:creationId xmlns:a16="http://schemas.microsoft.com/office/drawing/2014/main" id="{C6CB3F6F-0C48-DB47-AFAE-A7741C2285D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7043" t="6773" r="13524" b="51721"/>
          <a:stretch/>
        </p:blipFill>
        <p:spPr>
          <a:xfrm>
            <a:off x="7932193" y="3895"/>
            <a:ext cx="1211807" cy="1205925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3414" y="257636"/>
            <a:ext cx="8229600" cy="492443"/>
          </a:xfrm>
        </p:spPr>
        <p:txBody>
          <a:bodyPr/>
          <a:lstStyle/>
          <a:p>
            <a:pPr eaLnBrk="0" hangingPunct="0"/>
            <a:r>
              <a:rPr lang="en-US" sz="3200" dirty="0">
                <a:solidFill>
                  <a:schemeClr val="bg1"/>
                </a:solidFill>
              </a:rPr>
              <a:t>CS Coil – structures</a:t>
            </a:r>
          </a:p>
        </p:txBody>
      </p:sp>
      <p:pic>
        <p:nvPicPr>
          <p:cNvPr id="24" name="Immagine 23">
            <a:extLst>
              <a:ext uri="{FF2B5EF4-FFF2-40B4-BE49-F238E27FC236}">
                <a16:creationId xmlns:a16="http://schemas.microsoft.com/office/drawing/2014/main" id="{5B403BC6-37A7-4330-B06A-3BAEBDF5E38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7388" y="1551238"/>
            <a:ext cx="1626562" cy="4736414"/>
          </a:xfrm>
          <a:prstGeom prst="rect">
            <a:avLst/>
          </a:prstGeom>
        </p:spPr>
      </p:pic>
      <p:pic>
        <p:nvPicPr>
          <p:cNvPr id="25" name="Immagine 24">
            <a:extLst>
              <a:ext uri="{FF2B5EF4-FFF2-40B4-BE49-F238E27FC236}">
                <a16:creationId xmlns:a16="http://schemas.microsoft.com/office/drawing/2014/main" id="{E2FE9FC9-A4E3-4354-BD20-23FF5D6DCA3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36686" y="1076325"/>
            <a:ext cx="4230644" cy="5781675"/>
          </a:xfrm>
          <a:prstGeom prst="rect">
            <a:avLst/>
          </a:prstGeom>
        </p:spPr>
      </p:pic>
      <p:sp>
        <p:nvSpPr>
          <p:cNvPr id="30" name="Segnaposto contenuto 2">
            <a:extLst>
              <a:ext uri="{FF2B5EF4-FFF2-40B4-BE49-F238E27FC236}">
                <a16:creationId xmlns:a16="http://schemas.microsoft.com/office/drawing/2014/main" id="{15CAAB33-AB51-4739-A9FF-2E5DAE4C1AED}"/>
              </a:ext>
            </a:extLst>
          </p:cNvPr>
          <p:cNvSpPr txBox="1">
            <a:spLocks/>
          </p:cNvSpPr>
          <p:nvPr/>
        </p:nvSpPr>
        <p:spPr>
          <a:xfrm>
            <a:off x="132479" y="1190258"/>
            <a:ext cx="3224108" cy="492443"/>
          </a:xfrm>
          <a:prstGeom prst="rect">
            <a:avLst/>
          </a:prstGeom>
        </p:spPr>
        <p:txBody>
          <a:bodyPr/>
          <a:lstStyle>
            <a:lvl1pPr marL="0" indent="0" algn="ctr" rtl="0" eaLnBrk="0" fontAlgn="base" hangingPunct="0">
              <a:spcBef>
                <a:spcPct val="0"/>
              </a:spcBef>
              <a:spcAft>
                <a:spcPts val="400"/>
              </a:spcAft>
              <a:buFont typeface="Arial" pitchFamily="34" charset="0"/>
              <a:buNone/>
              <a:defRPr sz="2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SzPct val="90000"/>
              <a:buNone/>
              <a:defRPr sz="1600">
                <a:solidFill>
                  <a:srgbClr val="666666"/>
                </a:solidFill>
                <a:latin typeface="+mn-lt"/>
              </a:defRPr>
            </a:lvl2pPr>
            <a:lvl3pPr marL="914400" indent="0" algn="ctr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SzPct val="36000"/>
              <a:buFont typeface="Arial" pitchFamily="34" charset="0"/>
              <a:buNone/>
              <a:defRPr sz="1600">
                <a:solidFill>
                  <a:srgbClr val="666666"/>
                </a:solidFill>
                <a:latin typeface="+mn-lt"/>
              </a:defRPr>
            </a:lvl3pPr>
            <a:lvl4pPr marL="1371600" indent="0" algn="ctr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SzPct val="36000"/>
              <a:buNone/>
              <a:defRPr sz="1600">
                <a:solidFill>
                  <a:srgbClr val="666666"/>
                </a:solidFill>
                <a:latin typeface="+mn-lt"/>
              </a:defRPr>
            </a:lvl4pPr>
            <a:lvl5pPr marL="1828800" indent="0" algn="ctr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pitchFamily="34" charset="0"/>
              <a:buNone/>
              <a:defRPr sz="1600">
                <a:solidFill>
                  <a:srgbClr val="666666"/>
                </a:solidFill>
                <a:latin typeface="+mn-lt"/>
              </a:defRPr>
            </a:lvl5pPr>
            <a:lvl6pPr marL="2286000" indent="0" algn="ctr" rtl="0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None/>
              <a:defRPr sz="1600">
                <a:solidFill>
                  <a:srgbClr val="666666"/>
                </a:solidFill>
                <a:latin typeface="+mn-lt"/>
              </a:defRPr>
            </a:lvl6pPr>
            <a:lvl7pPr marL="2743200" indent="0" algn="ctr" rtl="0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None/>
              <a:defRPr sz="1600">
                <a:solidFill>
                  <a:srgbClr val="666666"/>
                </a:solidFill>
                <a:latin typeface="+mn-lt"/>
              </a:defRPr>
            </a:lvl7pPr>
            <a:lvl8pPr marL="3200400" indent="0" algn="ctr" rtl="0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None/>
              <a:defRPr sz="1600">
                <a:solidFill>
                  <a:srgbClr val="666666"/>
                </a:solidFill>
                <a:latin typeface="+mn-lt"/>
              </a:defRPr>
            </a:lvl8pPr>
            <a:lvl9pPr marL="3657600" indent="0" algn="ctr" rtl="0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None/>
              <a:defRPr sz="1600">
                <a:solidFill>
                  <a:srgbClr val="666666"/>
                </a:solidFill>
                <a:latin typeface="+mn-lt"/>
              </a:defRPr>
            </a:lvl9pPr>
          </a:lstStyle>
          <a:p>
            <a:pPr algn="l"/>
            <a:r>
              <a:rPr lang="en-US" sz="1600" b="1" dirty="0">
                <a:solidFill>
                  <a:schemeClr val="tx1"/>
                </a:solidFill>
              </a:rPr>
              <a:t>CS Pre-compression structure</a:t>
            </a:r>
          </a:p>
        </p:txBody>
      </p:sp>
    </p:spTree>
    <p:extLst>
      <p:ext uri="{BB962C8B-B14F-4D97-AF65-F5344CB8AC3E}">
        <p14:creationId xmlns:p14="http://schemas.microsoft.com/office/powerpoint/2010/main" val="3069857417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 descr="Immagine che contiene giocattolo&#10;&#10;Descrizione generata automaticamente">
            <a:extLst>
              <a:ext uri="{FF2B5EF4-FFF2-40B4-BE49-F238E27FC236}">
                <a16:creationId xmlns:a16="http://schemas.microsoft.com/office/drawing/2014/main" id="{F9235D0B-59F4-204D-A77B-3F33E57DE7D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7043" t="6773" r="13524" b="51721"/>
          <a:stretch/>
        </p:blipFill>
        <p:spPr>
          <a:xfrm>
            <a:off x="7932193" y="3895"/>
            <a:ext cx="1211807" cy="1205925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3414" y="257636"/>
            <a:ext cx="8229600" cy="492443"/>
          </a:xfrm>
        </p:spPr>
        <p:txBody>
          <a:bodyPr/>
          <a:lstStyle/>
          <a:p>
            <a:pPr eaLnBrk="0" hangingPunct="0"/>
            <a:r>
              <a:rPr lang="en-US" sz="3200" dirty="0">
                <a:solidFill>
                  <a:schemeClr val="bg1"/>
                </a:solidFill>
              </a:rPr>
              <a:t>CS Coil – structures</a:t>
            </a:r>
          </a:p>
        </p:txBody>
      </p:sp>
      <p:pic>
        <p:nvPicPr>
          <p:cNvPr id="24" name="Immagine 23">
            <a:extLst>
              <a:ext uri="{FF2B5EF4-FFF2-40B4-BE49-F238E27FC236}">
                <a16:creationId xmlns:a16="http://schemas.microsoft.com/office/drawing/2014/main" id="{5B403BC6-37A7-4330-B06A-3BAEBDF5E38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7388" y="1551238"/>
            <a:ext cx="1626562" cy="4736414"/>
          </a:xfrm>
          <a:prstGeom prst="rect">
            <a:avLst/>
          </a:prstGeom>
        </p:spPr>
      </p:pic>
      <p:pic>
        <p:nvPicPr>
          <p:cNvPr id="25" name="Immagine 24">
            <a:extLst>
              <a:ext uri="{FF2B5EF4-FFF2-40B4-BE49-F238E27FC236}">
                <a16:creationId xmlns:a16="http://schemas.microsoft.com/office/drawing/2014/main" id="{E2FE9FC9-A4E3-4354-BD20-23FF5D6DCA3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36686" y="1076325"/>
            <a:ext cx="4230644" cy="5781675"/>
          </a:xfrm>
          <a:prstGeom prst="rect">
            <a:avLst/>
          </a:prstGeom>
        </p:spPr>
      </p:pic>
      <p:sp>
        <p:nvSpPr>
          <p:cNvPr id="30" name="Segnaposto contenuto 2">
            <a:extLst>
              <a:ext uri="{FF2B5EF4-FFF2-40B4-BE49-F238E27FC236}">
                <a16:creationId xmlns:a16="http://schemas.microsoft.com/office/drawing/2014/main" id="{15CAAB33-AB51-4739-A9FF-2E5DAE4C1AED}"/>
              </a:ext>
            </a:extLst>
          </p:cNvPr>
          <p:cNvSpPr txBox="1">
            <a:spLocks/>
          </p:cNvSpPr>
          <p:nvPr/>
        </p:nvSpPr>
        <p:spPr>
          <a:xfrm>
            <a:off x="132479" y="1190258"/>
            <a:ext cx="3224108" cy="492443"/>
          </a:xfrm>
          <a:prstGeom prst="rect">
            <a:avLst/>
          </a:prstGeom>
        </p:spPr>
        <p:txBody>
          <a:bodyPr/>
          <a:lstStyle>
            <a:lvl1pPr marL="0" indent="0" algn="ctr" rtl="0" eaLnBrk="0" fontAlgn="base" hangingPunct="0">
              <a:spcBef>
                <a:spcPct val="0"/>
              </a:spcBef>
              <a:spcAft>
                <a:spcPts val="400"/>
              </a:spcAft>
              <a:buFont typeface="Arial" pitchFamily="34" charset="0"/>
              <a:buNone/>
              <a:defRPr sz="2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SzPct val="90000"/>
              <a:buNone/>
              <a:defRPr sz="1600">
                <a:solidFill>
                  <a:srgbClr val="666666"/>
                </a:solidFill>
                <a:latin typeface="+mn-lt"/>
              </a:defRPr>
            </a:lvl2pPr>
            <a:lvl3pPr marL="914400" indent="0" algn="ctr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SzPct val="36000"/>
              <a:buFont typeface="Arial" pitchFamily="34" charset="0"/>
              <a:buNone/>
              <a:defRPr sz="1600">
                <a:solidFill>
                  <a:srgbClr val="666666"/>
                </a:solidFill>
                <a:latin typeface="+mn-lt"/>
              </a:defRPr>
            </a:lvl3pPr>
            <a:lvl4pPr marL="1371600" indent="0" algn="ctr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SzPct val="36000"/>
              <a:buNone/>
              <a:defRPr sz="1600">
                <a:solidFill>
                  <a:srgbClr val="666666"/>
                </a:solidFill>
                <a:latin typeface="+mn-lt"/>
              </a:defRPr>
            </a:lvl4pPr>
            <a:lvl5pPr marL="1828800" indent="0" algn="ctr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pitchFamily="34" charset="0"/>
              <a:buNone/>
              <a:defRPr sz="1600">
                <a:solidFill>
                  <a:srgbClr val="666666"/>
                </a:solidFill>
                <a:latin typeface="+mn-lt"/>
              </a:defRPr>
            </a:lvl5pPr>
            <a:lvl6pPr marL="2286000" indent="0" algn="ctr" rtl="0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None/>
              <a:defRPr sz="1600">
                <a:solidFill>
                  <a:srgbClr val="666666"/>
                </a:solidFill>
                <a:latin typeface="+mn-lt"/>
              </a:defRPr>
            </a:lvl6pPr>
            <a:lvl7pPr marL="2743200" indent="0" algn="ctr" rtl="0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None/>
              <a:defRPr sz="1600">
                <a:solidFill>
                  <a:srgbClr val="666666"/>
                </a:solidFill>
                <a:latin typeface="+mn-lt"/>
              </a:defRPr>
            </a:lvl7pPr>
            <a:lvl8pPr marL="3200400" indent="0" algn="ctr" rtl="0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None/>
              <a:defRPr sz="1600">
                <a:solidFill>
                  <a:srgbClr val="666666"/>
                </a:solidFill>
                <a:latin typeface="+mn-lt"/>
              </a:defRPr>
            </a:lvl8pPr>
            <a:lvl9pPr marL="3657600" indent="0" algn="ctr" rtl="0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None/>
              <a:defRPr sz="1600">
                <a:solidFill>
                  <a:srgbClr val="666666"/>
                </a:solidFill>
                <a:latin typeface="+mn-lt"/>
              </a:defRPr>
            </a:lvl9pPr>
          </a:lstStyle>
          <a:p>
            <a:pPr algn="l"/>
            <a:r>
              <a:rPr lang="en-US" sz="1600" b="1" dirty="0">
                <a:solidFill>
                  <a:schemeClr val="tx1"/>
                </a:solidFill>
              </a:rPr>
              <a:t>CS Pre-compression structure</a:t>
            </a:r>
          </a:p>
        </p:txBody>
      </p:sp>
      <p:sp>
        <p:nvSpPr>
          <p:cNvPr id="31" name="Segnaposto contenuto 2">
            <a:extLst>
              <a:ext uri="{FF2B5EF4-FFF2-40B4-BE49-F238E27FC236}">
                <a16:creationId xmlns:a16="http://schemas.microsoft.com/office/drawing/2014/main" id="{280F0394-D224-4E1A-B52D-F8DC10D794E7}"/>
              </a:ext>
            </a:extLst>
          </p:cNvPr>
          <p:cNvSpPr txBox="1">
            <a:spLocks/>
          </p:cNvSpPr>
          <p:nvPr/>
        </p:nvSpPr>
        <p:spPr>
          <a:xfrm>
            <a:off x="2987613" y="3279442"/>
            <a:ext cx="1675053" cy="492443"/>
          </a:xfrm>
          <a:prstGeom prst="rect">
            <a:avLst/>
          </a:prstGeom>
        </p:spPr>
        <p:txBody>
          <a:bodyPr/>
          <a:lstStyle>
            <a:lvl1pPr marL="0" indent="0" algn="ctr" rtl="0" eaLnBrk="0" fontAlgn="base" hangingPunct="0">
              <a:spcBef>
                <a:spcPct val="0"/>
              </a:spcBef>
              <a:spcAft>
                <a:spcPts val="400"/>
              </a:spcAft>
              <a:buFont typeface="Arial" pitchFamily="34" charset="0"/>
              <a:buNone/>
              <a:defRPr sz="2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SzPct val="90000"/>
              <a:buNone/>
              <a:defRPr sz="1600">
                <a:solidFill>
                  <a:srgbClr val="666666"/>
                </a:solidFill>
                <a:latin typeface="+mn-lt"/>
              </a:defRPr>
            </a:lvl2pPr>
            <a:lvl3pPr marL="914400" indent="0" algn="ctr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SzPct val="36000"/>
              <a:buFont typeface="Arial" pitchFamily="34" charset="0"/>
              <a:buNone/>
              <a:defRPr sz="1600">
                <a:solidFill>
                  <a:srgbClr val="666666"/>
                </a:solidFill>
                <a:latin typeface="+mn-lt"/>
              </a:defRPr>
            </a:lvl3pPr>
            <a:lvl4pPr marL="1371600" indent="0" algn="ctr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SzPct val="36000"/>
              <a:buNone/>
              <a:defRPr sz="1600">
                <a:solidFill>
                  <a:srgbClr val="666666"/>
                </a:solidFill>
                <a:latin typeface="+mn-lt"/>
              </a:defRPr>
            </a:lvl4pPr>
            <a:lvl5pPr marL="1828800" indent="0" algn="ctr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pitchFamily="34" charset="0"/>
              <a:buNone/>
              <a:defRPr sz="1600">
                <a:solidFill>
                  <a:srgbClr val="666666"/>
                </a:solidFill>
                <a:latin typeface="+mn-lt"/>
              </a:defRPr>
            </a:lvl5pPr>
            <a:lvl6pPr marL="2286000" indent="0" algn="ctr" rtl="0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None/>
              <a:defRPr sz="1600">
                <a:solidFill>
                  <a:srgbClr val="666666"/>
                </a:solidFill>
                <a:latin typeface="+mn-lt"/>
              </a:defRPr>
            </a:lvl6pPr>
            <a:lvl7pPr marL="2743200" indent="0" algn="ctr" rtl="0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None/>
              <a:defRPr sz="1600">
                <a:solidFill>
                  <a:srgbClr val="666666"/>
                </a:solidFill>
                <a:latin typeface="+mn-lt"/>
              </a:defRPr>
            </a:lvl7pPr>
            <a:lvl8pPr marL="3200400" indent="0" algn="ctr" rtl="0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None/>
              <a:defRPr sz="1600">
                <a:solidFill>
                  <a:srgbClr val="666666"/>
                </a:solidFill>
                <a:latin typeface="+mn-lt"/>
              </a:defRPr>
            </a:lvl8pPr>
            <a:lvl9pPr marL="3657600" indent="0" algn="ctr" rtl="0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None/>
              <a:defRPr sz="1600">
                <a:solidFill>
                  <a:srgbClr val="666666"/>
                </a:solidFill>
                <a:latin typeface="+mn-lt"/>
              </a:defRPr>
            </a:lvl9pPr>
          </a:lstStyle>
          <a:p>
            <a:pPr algn="l"/>
            <a:r>
              <a:rPr lang="en-US" sz="1600" b="1" dirty="0">
                <a:solidFill>
                  <a:schemeClr val="tx1"/>
                </a:solidFill>
              </a:rPr>
              <a:t>Tie plates</a:t>
            </a:r>
          </a:p>
        </p:txBody>
      </p:sp>
      <p:cxnSp>
        <p:nvCxnSpPr>
          <p:cNvPr id="40" name="Connettore 2 39">
            <a:extLst>
              <a:ext uri="{FF2B5EF4-FFF2-40B4-BE49-F238E27FC236}">
                <a16:creationId xmlns:a16="http://schemas.microsoft.com/office/drawing/2014/main" id="{88AC5E22-C07E-48E0-AC21-845C348B3F76}"/>
              </a:ext>
            </a:extLst>
          </p:cNvPr>
          <p:cNvCxnSpPr>
            <a:cxnSpLocks/>
          </p:cNvCxnSpPr>
          <p:nvPr/>
        </p:nvCxnSpPr>
        <p:spPr>
          <a:xfrm>
            <a:off x="3569359" y="3638459"/>
            <a:ext cx="1636304" cy="47432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Connettore 2 42">
            <a:extLst>
              <a:ext uri="{FF2B5EF4-FFF2-40B4-BE49-F238E27FC236}">
                <a16:creationId xmlns:a16="http://schemas.microsoft.com/office/drawing/2014/main" id="{65233BE8-E470-4C73-B007-8B86B30FDF24}"/>
              </a:ext>
            </a:extLst>
          </p:cNvPr>
          <p:cNvCxnSpPr>
            <a:cxnSpLocks/>
          </p:cNvCxnSpPr>
          <p:nvPr/>
        </p:nvCxnSpPr>
        <p:spPr>
          <a:xfrm flipH="1">
            <a:off x="1744533" y="3635651"/>
            <a:ext cx="1824826" cy="78466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6621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ModelloPres4_3ENEAe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wrap="square" lIns="91440" tIns="0" rIns="91440" bIns="0" rtlCol="0">
        <a:spAutoFit/>
      </a:bodyPr>
      <a:lstStyle>
        <a:defPPr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ModelloPres4_3ENEAeng.potx</Template>
  <TotalTime>5796</TotalTime>
  <Words>6112</Words>
  <Application>Microsoft Macintosh PowerPoint</Application>
  <PresentationFormat>Presentazione su schermo (4:3)</PresentationFormat>
  <Paragraphs>1315</Paragraphs>
  <Slides>118</Slides>
  <Notes>10</Notes>
  <HiddenSlides>0</HiddenSlides>
  <MMClips>0</MMClips>
  <ScaleCrop>false</ScaleCrop>
  <HeadingPairs>
    <vt:vector size="10" baseType="variant">
      <vt:variant>
        <vt:lpstr>Caratteri utilizzati</vt:lpstr>
      </vt:variant>
      <vt:variant>
        <vt:i4>21</vt:i4>
      </vt:variant>
      <vt:variant>
        <vt:lpstr>Tema</vt:lpstr>
      </vt:variant>
      <vt:variant>
        <vt:i4>1</vt:i4>
      </vt:variant>
      <vt:variant>
        <vt:lpstr>Collegamenti</vt:lpstr>
      </vt:variant>
      <vt:variant>
        <vt:i4>2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118</vt:i4>
      </vt:variant>
    </vt:vector>
  </HeadingPairs>
  <TitlesOfParts>
    <vt:vector size="143" baseType="lpstr">
      <vt:lpstr>MS Gothic</vt:lpstr>
      <vt:lpstr>MS Gothic</vt:lpstr>
      <vt:lpstr>MS PGothic</vt:lpstr>
      <vt:lpstr>MS PGothic</vt:lpstr>
      <vt:lpstr>Osaka</vt:lpstr>
      <vt:lpstr>Arial</vt:lpstr>
      <vt:lpstr>Arial (Body)</vt:lpstr>
      <vt:lpstr>Calibri</vt:lpstr>
      <vt:lpstr>Cambria Math</vt:lpstr>
      <vt:lpstr>Century Gothic</vt:lpstr>
      <vt:lpstr>Constantia</vt:lpstr>
      <vt:lpstr>Courier New</vt:lpstr>
      <vt:lpstr>Georgia</vt:lpstr>
      <vt:lpstr>Mangal</vt:lpstr>
      <vt:lpstr>Symbol</vt:lpstr>
      <vt:lpstr>Tahoma</vt:lpstr>
      <vt:lpstr>Times New Roman</vt:lpstr>
      <vt:lpstr>Trebuchet MS</vt:lpstr>
      <vt:lpstr>Verdana</vt:lpstr>
      <vt:lpstr>Wingdings</vt:lpstr>
      <vt:lpstr>平成明朝</vt:lpstr>
      <vt:lpstr>ModelloPres4_3ENEAeng</vt:lpstr>
      <vt:lpstr>file:///localhost/Users/luigimuzzi/Dropbox/Lavoro/Attività%20Gruppo/Master%20sulla%20Fusione/!OLE_LINK6</vt:lpstr>
      <vt:lpstr>file:///localhost/Users/luigimuzzi/Dropbox/Lavoro/Attività%20Gruppo/Master%20sulla%20Fusione/!OLE_LINK7</vt:lpstr>
      <vt:lpstr>Equation</vt:lpstr>
      <vt:lpstr>Large magnets for fusion application</vt:lpstr>
      <vt:lpstr>Outline</vt:lpstr>
      <vt:lpstr>Outline</vt:lpstr>
      <vt:lpstr>Nuclear fusion principles</vt:lpstr>
      <vt:lpstr>Magnetic Confinement Fusion: the Tokamak</vt:lpstr>
      <vt:lpstr>Magnetic Confinement Fusion: the Tokamak</vt:lpstr>
      <vt:lpstr>Magnetic Confinement Fusion: the Tokamak</vt:lpstr>
      <vt:lpstr>Fusion magnets: the ITER coils</vt:lpstr>
      <vt:lpstr>Fusion magnets: the ITER coils</vt:lpstr>
      <vt:lpstr>Fusion magnets: the ITER coils</vt:lpstr>
      <vt:lpstr>Fusion magnets: the ITER coils</vt:lpstr>
      <vt:lpstr>D-shaped superconducting tokamaks</vt:lpstr>
      <vt:lpstr>D-shaped superconducting tokamaks</vt:lpstr>
      <vt:lpstr>D-shaped superconducting tokamaks</vt:lpstr>
      <vt:lpstr>D-shaped superconducting tokamaks</vt:lpstr>
      <vt:lpstr>D-shaped superconducting tokamaks</vt:lpstr>
      <vt:lpstr>D-shaped superconducting tokamaks</vt:lpstr>
      <vt:lpstr>Superconductivity and fusion energy</vt:lpstr>
      <vt:lpstr>Superconductivity and fusion energy</vt:lpstr>
      <vt:lpstr>Superconductivity and fusion energy</vt:lpstr>
      <vt:lpstr>Some nomenclature</vt:lpstr>
      <vt:lpstr>Some nomenclature</vt:lpstr>
      <vt:lpstr>Some nomenclature</vt:lpstr>
      <vt:lpstr>Some nomenclature</vt:lpstr>
      <vt:lpstr>Some nomenclature</vt:lpstr>
      <vt:lpstr>Superconducting wires (strands): stability</vt:lpstr>
      <vt:lpstr>Superconducting wires (strands): stability</vt:lpstr>
      <vt:lpstr>Multi-filamentary superconducting wires</vt:lpstr>
      <vt:lpstr>Practical Materials</vt:lpstr>
      <vt:lpstr>Practical Materials</vt:lpstr>
      <vt:lpstr>Practical Materials</vt:lpstr>
      <vt:lpstr>Practical Materials</vt:lpstr>
      <vt:lpstr>The ITER strands</vt:lpstr>
      <vt:lpstr>Fabrication of s.c. wires</vt:lpstr>
      <vt:lpstr>Fabrication of s.c. wires</vt:lpstr>
      <vt:lpstr>Fabrication of s.c. wires</vt:lpstr>
      <vt:lpstr>Outline</vt:lpstr>
      <vt:lpstr>Heat Loads in fusion coils</vt:lpstr>
      <vt:lpstr>Heat Loads in fusion coils</vt:lpstr>
      <vt:lpstr>AC losses in DTT CS coil</vt:lpstr>
      <vt:lpstr>Heat Loads in fusion coils</vt:lpstr>
      <vt:lpstr>Nuclear heat load (in JT-60SA)</vt:lpstr>
      <vt:lpstr>Heat Loads in fusion coils</vt:lpstr>
      <vt:lpstr>Cable-in-Conduit Conductors (CICCs)</vt:lpstr>
      <vt:lpstr>D-shaped superconducting tokamaks</vt:lpstr>
      <vt:lpstr>Cable-in-Conduit Conductors</vt:lpstr>
      <vt:lpstr>Outline</vt:lpstr>
      <vt:lpstr>The ITER CICCs: the state-of-the-art</vt:lpstr>
      <vt:lpstr>CICC qualification tests: the SULTAN facility</vt:lpstr>
      <vt:lpstr>CICC qualification tests: the SULTAN facility</vt:lpstr>
      <vt:lpstr>CICC qualification tests: Tcs</vt:lpstr>
      <vt:lpstr>Degradation issue in Nb3Sn CICC</vt:lpstr>
      <vt:lpstr>Strain effects in Nb3Sn CICCs</vt:lpstr>
      <vt:lpstr>Strain effects in Nb3Sn CICCs</vt:lpstr>
      <vt:lpstr>Strain effects in Nb3Sn CICCs</vt:lpstr>
      <vt:lpstr>Degradation issue in Nb3Sn CICC</vt:lpstr>
      <vt:lpstr>Back to …. strain effects in Nb3Sn CICCs</vt:lpstr>
      <vt:lpstr>Degradation issue in Nb3Sn CICC</vt:lpstr>
      <vt:lpstr>Degradation issue in Nb3Sn CICC</vt:lpstr>
      <vt:lpstr>The ITER CS development strategy</vt:lpstr>
      <vt:lpstr>The ITER CS development strategy</vt:lpstr>
      <vt:lpstr>From ITER to (EU)-DEMO</vt:lpstr>
      <vt:lpstr>From ITER to (EU)-DEMO</vt:lpstr>
      <vt:lpstr>From ITER to (EU)-DEMO</vt:lpstr>
      <vt:lpstr>From ITER to (EU)-DEMO</vt:lpstr>
      <vt:lpstr>Optimization margins for Nb3Sn CICCs</vt:lpstr>
      <vt:lpstr>Optimization margins for Nb3Sn CICCs</vt:lpstr>
      <vt:lpstr>Optimization margins for Nb3Sn CICCs</vt:lpstr>
      <vt:lpstr>The SPC R&amp;W flat cable CICC</vt:lpstr>
      <vt:lpstr>The SPC R&amp;W flat cable CICC</vt:lpstr>
      <vt:lpstr>The SPC R&amp;W flat cable CICC</vt:lpstr>
      <vt:lpstr>The W&amp;R rectangular CICC</vt:lpstr>
      <vt:lpstr>The W&amp;R rectangular CICC</vt:lpstr>
      <vt:lpstr>The W&amp;R rectangular CICC: DC test results</vt:lpstr>
      <vt:lpstr>The W&amp;R rectangular CICC: DC test results</vt:lpstr>
      <vt:lpstr>Outline</vt:lpstr>
      <vt:lpstr>Divertor Tokamak Test (DTT) facility</vt:lpstr>
      <vt:lpstr>DTT Magnet System</vt:lpstr>
      <vt:lpstr>Main components of fusion coils</vt:lpstr>
      <vt:lpstr>Main components of fusion coils</vt:lpstr>
      <vt:lpstr>The DTT TF Coils</vt:lpstr>
      <vt:lpstr>ITER TF Coil: completed, with casing and structures</vt:lpstr>
      <vt:lpstr>Toroidal Field Coils: forces</vt:lpstr>
      <vt:lpstr>Toroidal Field Coils: in-plane loads</vt:lpstr>
      <vt:lpstr>Toroidal Field Coils: in-plane loads</vt:lpstr>
      <vt:lpstr>Toroidal Field Coils: out-of-plane loads</vt:lpstr>
      <vt:lpstr>Toroidal Field Coils: out-of-plane loads</vt:lpstr>
      <vt:lpstr>DTT Toroidal Field Coils: out-of-plane loads</vt:lpstr>
      <vt:lpstr>DTT Toroidal Field Coils: out-of-plane loads</vt:lpstr>
      <vt:lpstr>Main components of fusion coils</vt:lpstr>
      <vt:lpstr>CS Coil – overview and winding</vt:lpstr>
      <vt:lpstr>CS Coil – overview and winding</vt:lpstr>
      <vt:lpstr>CS Coil currents and loads</vt:lpstr>
      <vt:lpstr>CS Coil currents and loads</vt:lpstr>
      <vt:lpstr>CS Coil electromagnetic loads</vt:lpstr>
      <vt:lpstr>CS Coil electromagnetic loads</vt:lpstr>
      <vt:lpstr>CS Coil electromagnetic loads</vt:lpstr>
      <vt:lpstr>CS Coil – structures</vt:lpstr>
      <vt:lpstr>CS Coil – structures</vt:lpstr>
      <vt:lpstr>CS Coil – structures</vt:lpstr>
      <vt:lpstr>CS Coil – structures</vt:lpstr>
      <vt:lpstr>PF coils: overview</vt:lpstr>
      <vt:lpstr>Outline</vt:lpstr>
      <vt:lpstr>Summary</vt:lpstr>
      <vt:lpstr>Summary</vt:lpstr>
      <vt:lpstr>Summary</vt:lpstr>
      <vt:lpstr>Summary</vt:lpstr>
      <vt:lpstr>Summary</vt:lpstr>
      <vt:lpstr>Summary</vt:lpstr>
      <vt:lpstr>Summary</vt:lpstr>
      <vt:lpstr>Presentazione standard di PowerPoint</vt:lpstr>
      <vt:lpstr>Back-up Slides</vt:lpstr>
      <vt:lpstr>ITER TF Coils: winding pack</vt:lpstr>
      <vt:lpstr>ITER TF Coils: winding pack</vt:lpstr>
      <vt:lpstr>ITER CS Coils</vt:lpstr>
      <vt:lpstr>DTT Toroidal Field Coils: 2D              stress analysis</vt:lpstr>
      <vt:lpstr>DTT Toroidal Field Coils: 2D and 3D stress analysis</vt:lpstr>
      <vt:lpstr>CS Coil – mechanics: 2D static assessment</vt:lpstr>
    </vt:vector>
  </TitlesOfParts>
  <Company>ENEA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Serena Lucibello</dc:creator>
  <cp:lastModifiedBy>Microsoft Office User</cp:lastModifiedBy>
  <cp:revision>522</cp:revision>
  <cp:lastPrinted>2020-10-04T13:48:59Z</cp:lastPrinted>
  <dcterms:created xsi:type="dcterms:W3CDTF">2017-01-03T12:35:40Z</dcterms:created>
  <dcterms:modified xsi:type="dcterms:W3CDTF">2020-10-05T15:17:43Z</dcterms:modified>
</cp:coreProperties>
</file>