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tmp" ContentType="image/png"/>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256" r:id="rId2"/>
    <p:sldId id="424" r:id="rId3"/>
    <p:sldId id="726" r:id="rId4"/>
    <p:sldId id="687" r:id="rId5"/>
    <p:sldId id="698" r:id="rId6"/>
    <p:sldId id="723" r:id="rId7"/>
    <p:sldId id="406" r:id="rId8"/>
    <p:sldId id="397" r:id="rId9"/>
    <p:sldId id="671" r:id="rId10"/>
    <p:sldId id="670" r:id="rId11"/>
    <p:sldId id="459" r:id="rId12"/>
    <p:sldId id="664" r:id="rId13"/>
    <p:sldId id="673" r:id="rId14"/>
    <p:sldId id="672" r:id="rId15"/>
    <p:sldId id="643" r:id="rId16"/>
    <p:sldId id="427" r:id="rId17"/>
    <p:sldId id="688" r:id="rId18"/>
    <p:sldId id="694" r:id="rId19"/>
    <p:sldId id="689" r:id="rId20"/>
    <p:sldId id="727" r:id="rId21"/>
    <p:sldId id="565" r:id="rId22"/>
    <p:sldId id="722" r:id="rId23"/>
    <p:sldId id="715" r:id="rId24"/>
    <p:sldId id="716" r:id="rId25"/>
    <p:sldId id="693" r:id="rId26"/>
    <p:sldId id="696" r:id="rId27"/>
    <p:sldId id="697" r:id="rId28"/>
    <p:sldId id="674" r:id="rId29"/>
    <p:sldId id="685" r:id="rId30"/>
    <p:sldId id="678" r:id="rId31"/>
    <p:sldId id="682" r:id="rId32"/>
    <p:sldId id="586" r:id="rId33"/>
    <p:sldId id="587" r:id="rId34"/>
    <p:sldId id="700" r:id="rId35"/>
    <p:sldId id="709" r:id="rId36"/>
    <p:sldId id="707" r:id="rId37"/>
    <p:sldId id="701" r:id="rId38"/>
    <p:sldId id="703" r:id="rId39"/>
    <p:sldId id="702" r:id="rId40"/>
    <p:sldId id="704" r:id="rId41"/>
    <p:sldId id="708" r:id="rId42"/>
    <p:sldId id="711" r:id="rId43"/>
    <p:sldId id="713" r:id="rId44"/>
    <p:sldId id="712" r:id="rId45"/>
    <p:sldId id="729" r:id="rId46"/>
    <p:sldId id="710" r:id="rId47"/>
    <p:sldId id="717" r:id="rId48"/>
    <p:sldId id="718" r:id="rId49"/>
    <p:sldId id="724" r:id="rId50"/>
    <p:sldId id="271" r:id="rId51"/>
    <p:sldId id="274" r:id="rId52"/>
    <p:sldId id="283" r:id="rId53"/>
    <p:sldId id="728" r:id="rId54"/>
    <p:sldId id="285" r:id="rId55"/>
    <p:sldId id="276" r:id="rId56"/>
    <p:sldId id="293" r:id="rId57"/>
    <p:sldId id="289" r:id="rId58"/>
    <p:sldId id="721"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83" autoAdjust="0"/>
    <p:restoredTop sz="94654"/>
  </p:normalViewPr>
  <p:slideViewPr>
    <p:cSldViewPr snapToGrid="0" snapToObjects="1">
      <p:cViewPr varScale="1">
        <p:scale>
          <a:sx n="156" d="100"/>
          <a:sy n="156" d="100"/>
        </p:scale>
        <p:origin x="150"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B6EFB5-5FE7-49AB-8900-849681E943B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8EEED566-2586-4366-B542-A28BFBAEA56E}">
      <dgm:prSet/>
      <dgm:spPr/>
      <dgm:t>
        <a:bodyPr/>
        <a:lstStyle/>
        <a:p>
          <a:pPr>
            <a:lnSpc>
              <a:spcPct val="100000"/>
            </a:lnSpc>
          </a:pPr>
          <a:r>
            <a:rPr lang="en-GB"/>
            <a:t>It is a non negligible and precise work!</a:t>
          </a:r>
          <a:endParaRPr lang="en-US"/>
        </a:p>
      </dgm:t>
    </dgm:pt>
    <dgm:pt modelId="{23240820-24B2-421B-A6D2-BF23FFFE344B}" type="parTrans" cxnId="{3806648F-349B-4FEF-995C-77809B4A7FD3}">
      <dgm:prSet/>
      <dgm:spPr/>
      <dgm:t>
        <a:bodyPr/>
        <a:lstStyle/>
        <a:p>
          <a:endParaRPr lang="en-US"/>
        </a:p>
      </dgm:t>
    </dgm:pt>
    <dgm:pt modelId="{96D6ABD3-D8F8-4018-BF5E-55BDBD0584A2}" type="sibTrans" cxnId="{3806648F-349B-4FEF-995C-77809B4A7FD3}">
      <dgm:prSet/>
      <dgm:spPr/>
      <dgm:t>
        <a:bodyPr/>
        <a:lstStyle/>
        <a:p>
          <a:endParaRPr lang="en-US"/>
        </a:p>
      </dgm:t>
    </dgm:pt>
    <dgm:pt modelId="{C1301259-0BCD-440B-A208-F6824F9A2DF2}">
      <dgm:prSet/>
      <dgm:spPr/>
      <dgm:t>
        <a:bodyPr/>
        <a:lstStyle/>
        <a:p>
          <a:pPr>
            <a:lnSpc>
              <a:spcPct val="100000"/>
            </a:lnSpc>
          </a:pPr>
          <a:r>
            <a:rPr lang="en-GB"/>
            <a:t>Do not forget that cryogenic test are long processes ( cool down and warm up are long and therefor no room for mistakes!</a:t>
          </a:r>
          <a:endParaRPr lang="en-US"/>
        </a:p>
      </dgm:t>
    </dgm:pt>
    <dgm:pt modelId="{01F3781F-0FA9-43C7-8BA1-6A55CD20FB91}" type="parTrans" cxnId="{A24694C2-E4B5-4D9D-B410-0342886E4AFA}">
      <dgm:prSet/>
      <dgm:spPr/>
      <dgm:t>
        <a:bodyPr/>
        <a:lstStyle/>
        <a:p>
          <a:endParaRPr lang="en-US"/>
        </a:p>
      </dgm:t>
    </dgm:pt>
    <dgm:pt modelId="{0448F25D-7D85-40CC-9182-F306AA6D69C1}" type="sibTrans" cxnId="{A24694C2-E4B5-4D9D-B410-0342886E4AFA}">
      <dgm:prSet/>
      <dgm:spPr/>
      <dgm:t>
        <a:bodyPr/>
        <a:lstStyle/>
        <a:p>
          <a:endParaRPr lang="en-US"/>
        </a:p>
      </dgm:t>
    </dgm:pt>
    <dgm:pt modelId="{96B9D2DD-7EBA-46A8-A0C7-97F013F51C1E}">
      <dgm:prSet/>
      <dgm:spPr/>
      <dgm:t>
        <a:bodyPr/>
        <a:lstStyle/>
        <a:p>
          <a:pPr>
            <a:lnSpc>
              <a:spcPct val="100000"/>
            </a:lnSpc>
          </a:pPr>
          <a:r>
            <a:rPr lang="en-GB"/>
            <a:t>… also to be retained that here you have to deal with vacuum and low temperature and high current</a:t>
          </a:r>
          <a:endParaRPr lang="en-US"/>
        </a:p>
      </dgm:t>
    </dgm:pt>
    <dgm:pt modelId="{5C7A8C9E-6DAF-42A5-9FE0-A75338869315}" type="parTrans" cxnId="{EE0D5113-6B70-4652-8F97-7D3F32242CD4}">
      <dgm:prSet/>
      <dgm:spPr/>
      <dgm:t>
        <a:bodyPr/>
        <a:lstStyle/>
        <a:p>
          <a:endParaRPr lang="en-US"/>
        </a:p>
      </dgm:t>
    </dgm:pt>
    <dgm:pt modelId="{A1C78A5D-A193-42E7-9302-05D21C7B62E2}" type="sibTrans" cxnId="{EE0D5113-6B70-4652-8F97-7D3F32242CD4}">
      <dgm:prSet/>
      <dgm:spPr/>
      <dgm:t>
        <a:bodyPr/>
        <a:lstStyle/>
        <a:p>
          <a:endParaRPr lang="en-US"/>
        </a:p>
      </dgm:t>
    </dgm:pt>
    <dgm:pt modelId="{A3D86CFA-DC44-4760-B0B1-CC72D66A2278}">
      <dgm:prSet/>
      <dgm:spPr/>
      <dgm:t>
        <a:bodyPr/>
        <a:lstStyle/>
        <a:p>
          <a:pPr>
            <a:lnSpc>
              <a:spcPct val="100000"/>
            </a:lnSpc>
          </a:pPr>
          <a:r>
            <a:rPr lang="en-GB"/>
            <a:t>Instrumentation is going thought several intermediate connections but they still need to bring the signals CLEAN out from the cryostat to communicate with the magnet</a:t>
          </a:r>
          <a:endParaRPr lang="en-US"/>
        </a:p>
      </dgm:t>
    </dgm:pt>
    <dgm:pt modelId="{B0E5C51C-8DA1-4513-9440-86A86AF97244}" type="parTrans" cxnId="{CC5BE298-518E-41B7-8BF4-9D337A6D035F}">
      <dgm:prSet/>
      <dgm:spPr/>
      <dgm:t>
        <a:bodyPr/>
        <a:lstStyle/>
        <a:p>
          <a:endParaRPr lang="en-US"/>
        </a:p>
      </dgm:t>
    </dgm:pt>
    <dgm:pt modelId="{45686F72-2689-4640-863E-EB42837DFEF0}" type="sibTrans" cxnId="{CC5BE298-518E-41B7-8BF4-9D337A6D035F}">
      <dgm:prSet/>
      <dgm:spPr/>
      <dgm:t>
        <a:bodyPr/>
        <a:lstStyle/>
        <a:p>
          <a:endParaRPr lang="en-US"/>
        </a:p>
      </dgm:t>
    </dgm:pt>
    <dgm:pt modelId="{2E2BF213-FAA0-4228-8F6B-D0080287E961}" type="pres">
      <dgm:prSet presAssocID="{0FB6EFB5-5FE7-49AB-8900-849681E943B3}" presName="root" presStyleCnt="0">
        <dgm:presLayoutVars>
          <dgm:dir/>
          <dgm:resizeHandles val="exact"/>
        </dgm:presLayoutVars>
      </dgm:prSet>
      <dgm:spPr/>
    </dgm:pt>
    <dgm:pt modelId="{DF35C986-1BE2-4CAD-9FEC-B9AEAF1A1B23}" type="pres">
      <dgm:prSet presAssocID="{8EEED566-2586-4366-B542-A28BFBAEA56E}" presName="compNode" presStyleCnt="0"/>
      <dgm:spPr/>
    </dgm:pt>
    <dgm:pt modelId="{34D7DCF3-4B41-4E59-A2A9-B6031D849D67}" type="pres">
      <dgm:prSet presAssocID="{8EEED566-2586-4366-B542-A28BFBAEA56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Irritant"/>
        </a:ext>
      </dgm:extLst>
    </dgm:pt>
    <dgm:pt modelId="{C46214CE-568D-45F7-97D3-5498DFB5D8D0}" type="pres">
      <dgm:prSet presAssocID="{8EEED566-2586-4366-B542-A28BFBAEA56E}" presName="spaceRect" presStyleCnt="0"/>
      <dgm:spPr/>
    </dgm:pt>
    <dgm:pt modelId="{4EA7D5B5-B8DA-4624-952A-83E9756B3E87}" type="pres">
      <dgm:prSet presAssocID="{8EEED566-2586-4366-B542-A28BFBAEA56E}" presName="textRect" presStyleLbl="revTx" presStyleIdx="0" presStyleCnt="4">
        <dgm:presLayoutVars>
          <dgm:chMax val="1"/>
          <dgm:chPref val="1"/>
        </dgm:presLayoutVars>
      </dgm:prSet>
      <dgm:spPr/>
    </dgm:pt>
    <dgm:pt modelId="{97AFF858-D9BD-4A02-967E-B80CE305D6C5}" type="pres">
      <dgm:prSet presAssocID="{96D6ABD3-D8F8-4018-BF5E-55BDBD0584A2}" presName="sibTrans" presStyleCnt="0"/>
      <dgm:spPr/>
    </dgm:pt>
    <dgm:pt modelId="{B4437CAC-041E-4A62-B516-670C544D43D0}" type="pres">
      <dgm:prSet presAssocID="{C1301259-0BCD-440B-A208-F6824F9A2DF2}" presName="compNode" presStyleCnt="0"/>
      <dgm:spPr/>
    </dgm:pt>
    <dgm:pt modelId="{1C15C3EB-B1BA-4EFB-ABDB-C71F678428E6}" type="pres">
      <dgm:prSet presAssocID="{C1301259-0BCD-440B-A208-F6824F9A2DF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ow Temperature"/>
        </a:ext>
      </dgm:extLst>
    </dgm:pt>
    <dgm:pt modelId="{CCA89540-B3E5-4DE2-844B-AD5845925CEC}" type="pres">
      <dgm:prSet presAssocID="{C1301259-0BCD-440B-A208-F6824F9A2DF2}" presName="spaceRect" presStyleCnt="0"/>
      <dgm:spPr/>
    </dgm:pt>
    <dgm:pt modelId="{BB0B5FFD-E739-4DBF-8431-19FD09D89416}" type="pres">
      <dgm:prSet presAssocID="{C1301259-0BCD-440B-A208-F6824F9A2DF2}" presName="textRect" presStyleLbl="revTx" presStyleIdx="1" presStyleCnt="4">
        <dgm:presLayoutVars>
          <dgm:chMax val="1"/>
          <dgm:chPref val="1"/>
        </dgm:presLayoutVars>
      </dgm:prSet>
      <dgm:spPr/>
    </dgm:pt>
    <dgm:pt modelId="{2D405E9E-E87F-4C7B-9935-35FB3BD6BF69}" type="pres">
      <dgm:prSet presAssocID="{0448F25D-7D85-40CC-9182-F306AA6D69C1}" presName="sibTrans" presStyleCnt="0"/>
      <dgm:spPr/>
    </dgm:pt>
    <dgm:pt modelId="{51A0DF1B-86CE-43BF-9DEB-A08AAC7F80E8}" type="pres">
      <dgm:prSet presAssocID="{96B9D2DD-7EBA-46A8-A0C7-97F013F51C1E}" presName="compNode" presStyleCnt="0"/>
      <dgm:spPr/>
    </dgm:pt>
    <dgm:pt modelId="{989AE305-A995-4A32-A2CD-C9A2C74754E4}" type="pres">
      <dgm:prSet presAssocID="{96B9D2DD-7EBA-46A8-A0C7-97F013F51C1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Thermometer"/>
        </a:ext>
      </dgm:extLst>
    </dgm:pt>
    <dgm:pt modelId="{B33F465B-6ABB-4001-A7B4-92042F5B79CD}" type="pres">
      <dgm:prSet presAssocID="{96B9D2DD-7EBA-46A8-A0C7-97F013F51C1E}" presName="spaceRect" presStyleCnt="0"/>
      <dgm:spPr/>
    </dgm:pt>
    <dgm:pt modelId="{7B608DA6-F74B-41A4-9E15-040E7B36B943}" type="pres">
      <dgm:prSet presAssocID="{96B9D2DD-7EBA-46A8-A0C7-97F013F51C1E}" presName="textRect" presStyleLbl="revTx" presStyleIdx="2" presStyleCnt="4">
        <dgm:presLayoutVars>
          <dgm:chMax val="1"/>
          <dgm:chPref val="1"/>
        </dgm:presLayoutVars>
      </dgm:prSet>
      <dgm:spPr/>
    </dgm:pt>
    <dgm:pt modelId="{1B1371C6-7BD3-4164-85A0-889E4F0AD4BA}" type="pres">
      <dgm:prSet presAssocID="{A1C78A5D-A193-42E7-9302-05D21C7B62E2}" presName="sibTrans" presStyleCnt="0"/>
      <dgm:spPr/>
    </dgm:pt>
    <dgm:pt modelId="{B9A0C2BB-7FA9-4CE4-B923-1EB8F6A45708}" type="pres">
      <dgm:prSet presAssocID="{A3D86CFA-DC44-4760-B0B1-CC72D66A2278}" presName="compNode" presStyleCnt="0"/>
      <dgm:spPr/>
    </dgm:pt>
    <dgm:pt modelId="{C45EE6F2-C155-4C09-8695-72EC395B88BE}" type="pres">
      <dgm:prSet presAssocID="{A3D86CFA-DC44-4760-B0B1-CC72D66A227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Magnet"/>
        </a:ext>
      </dgm:extLst>
    </dgm:pt>
    <dgm:pt modelId="{E6CF222D-4C5C-4CCB-92EF-1C473528F90F}" type="pres">
      <dgm:prSet presAssocID="{A3D86CFA-DC44-4760-B0B1-CC72D66A2278}" presName="spaceRect" presStyleCnt="0"/>
      <dgm:spPr/>
    </dgm:pt>
    <dgm:pt modelId="{2839B628-F0F5-46F2-99BF-677AE1179498}" type="pres">
      <dgm:prSet presAssocID="{A3D86CFA-DC44-4760-B0B1-CC72D66A2278}" presName="textRect" presStyleLbl="revTx" presStyleIdx="3" presStyleCnt="4">
        <dgm:presLayoutVars>
          <dgm:chMax val="1"/>
          <dgm:chPref val="1"/>
        </dgm:presLayoutVars>
      </dgm:prSet>
      <dgm:spPr/>
    </dgm:pt>
  </dgm:ptLst>
  <dgm:cxnLst>
    <dgm:cxn modelId="{EE0D5113-6B70-4652-8F97-7D3F32242CD4}" srcId="{0FB6EFB5-5FE7-49AB-8900-849681E943B3}" destId="{96B9D2DD-7EBA-46A8-A0C7-97F013F51C1E}" srcOrd="2" destOrd="0" parTransId="{5C7A8C9E-6DAF-42A5-9FE0-A75338869315}" sibTransId="{A1C78A5D-A193-42E7-9302-05D21C7B62E2}"/>
    <dgm:cxn modelId="{9EF0302E-6ED1-4AD0-B8ED-936E975B9B43}" type="presOf" srcId="{96B9D2DD-7EBA-46A8-A0C7-97F013F51C1E}" destId="{7B608DA6-F74B-41A4-9E15-040E7B36B943}" srcOrd="0" destOrd="0" presId="urn:microsoft.com/office/officeart/2018/2/layout/IconLabelList"/>
    <dgm:cxn modelId="{C34BA553-4838-4889-8326-E35A5CB08C5F}" type="presOf" srcId="{8EEED566-2586-4366-B542-A28BFBAEA56E}" destId="{4EA7D5B5-B8DA-4624-952A-83E9756B3E87}" srcOrd="0" destOrd="0" presId="urn:microsoft.com/office/officeart/2018/2/layout/IconLabelList"/>
    <dgm:cxn modelId="{3806648F-349B-4FEF-995C-77809B4A7FD3}" srcId="{0FB6EFB5-5FE7-49AB-8900-849681E943B3}" destId="{8EEED566-2586-4366-B542-A28BFBAEA56E}" srcOrd="0" destOrd="0" parTransId="{23240820-24B2-421B-A6D2-BF23FFFE344B}" sibTransId="{96D6ABD3-D8F8-4018-BF5E-55BDBD0584A2}"/>
    <dgm:cxn modelId="{56055290-8551-4C90-BB34-1942C29B6832}" type="presOf" srcId="{A3D86CFA-DC44-4760-B0B1-CC72D66A2278}" destId="{2839B628-F0F5-46F2-99BF-677AE1179498}" srcOrd="0" destOrd="0" presId="urn:microsoft.com/office/officeart/2018/2/layout/IconLabelList"/>
    <dgm:cxn modelId="{CC5BE298-518E-41B7-8BF4-9D337A6D035F}" srcId="{0FB6EFB5-5FE7-49AB-8900-849681E943B3}" destId="{A3D86CFA-DC44-4760-B0B1-CC72D66A2278}" srcOrd="3" destOrd="0" parTransId="{B0E5C51C-8DA1-4513-9440-86A86AF97244}" sibTransId="{45686F72-2689-4640-863E-EB42837DFEF0}"/>
    <dgm:cxn modelId="{A88087B5-0777-482A-86A8-57CA6450955E}" type="presOf" srcId="{0FB6EFB5-5FE7-49AB-8900-849681E943B3}" destId="{2E2BF213-FAA0-4228-8F6B-D0080287E961}" srcOrd="0" destOrd="0" presId="urn:microsoft.com/office/officeart/2018/2/layout/IconLabelList"/>
    <dgm:cxn modelId="{67F3B9B6-C8A9-480E-AE4D-B8F18450B7B2}" type="presOf" srcId="{C1301259-0BCD-440B-A208-F6824F9A2DF2}" destId="{BB0B5FFD-E739-4DBF-8431-19FD09D89416}" srcOrd="0" destOrd="0" presId="urn:microsoft.com/office/officeart/2018/2/layout/IconLabelList"/>
    <dgm:cxn modelId="{A24694C2-E4B5-4D9D-B410-0342886E4AFA}" srcId="{0FB6EFB5-5FE7-49AB-8900-849681E943B3}" destId="{C1301259-0BCD-440B-A208-F6824F9A2DF2}" srcOrd="1" destOrd="0" parTransId="{01F3781F-0FA9-43C7-8BA1-6A55CD20FB91}" sibTransId="{0448F25D-7D85-40CC-9182-F306AA6D69C1}"/>
    <dgm:cxn modelId="{99B31D48-22C2-4536-AE47-F05E35D7CFA2}" type="presParOf" srcId="{2E2BF213-FAA0-4228-8F6B-D0080287E961}" destId="{DF35C986-1BE2-4CAD-9FEC-B9AEAF1A1B23}" srcOrd="0" destOrd="0" presId="urn:microsoft.com/office/officeart/2018/2/layout/IconLabelList"/>
    <dgm:cxn modelId="{E35114B3-660D-4289-BCEE-D71265EFA900}" type="presParOf" srcId="{DF35C986-1BE2-4CAD-9FEC-B9AEAF1A1B23}" destId="{34D7DCF3-4B41-4E59-A2A9-B6031D849D67}" srcOrd="0" destOrd="0" presId="urn:microsoft.com/office/officeart/2018/2/layout/IconLabelList"/>
    <dgm:cxn modelId="{C0A76B04-C6A2-4428-99CC-B536FB8BE2AD}" type="presParOf" srcId="{DF35C986-1BE2-4CAD-9FEC-B9AEAF1A1B23}" destId="{C46214CE-568D-45F7-97D3-5498DFB5D8D0}" srcOrd="1" destOrd="0" presId="urn:microsoft.com/office/officeart/2018/2/layout/IconLabelList"/>
    <dgm:cxn modelId="{6A8450F9-3A36-4B10-8FD8-A130B55A30AF}" type="presParOf" srcId="{DF35C986-1BE2-4CAD-9FEC-B9AEAF1A1B23}" destId="{4EA7D5B5-B8DA-4624-952A-83E9756B3E87}" srcOrd="2" destOrd="0" presId="urn:microsoft.com/office/officeart/2018/2/layout/IconLabelList"/>
    <dgm:cxn modelId="{3ED56E9F-DA03-4F28-9C21-BAD79A279808}" type="presParOf" srcId="{2E2BF213-FAA0-4228-8F6B-D0080287E961}" destId="{97AFF858-D9BD-4A02-967E-B80CE305D6C5}" srcOrd="1" destOrd="0" presId="urn:microsoft.com/office/officeart/2018/2/layout/IconLabelList"/>
    <dgm:cxn modelId="{02A7A23C-13D9-4D95-BC78-597742AA9CA5}" type="presParOf" srcId="{2E2BF213-FAA0-4228-8F6B-D0080287E961}" destId="{B4437CAC-041E-4A62-B516-670C544D43D0}" srcOrd="2" destOrd="0" presId="urn:microsoft.com/office/officeart/2018/2/layout/IconLabelList"/>
    <dgm:cxn modelId="{C17E28C9-89B4-4554-871D-7895DFBBD0C7}" type="presParOf" srcId="{B4437CAC-041E-4A62-B516-670C544D43D0}" destId="{1C15C3EB-B1BA-4EFB-ABDB-C71F678428E6}" srcOrd="0" destOrd="0" presId="urn:microsoft.com/office/officeart/2018/2/layout/IconLabelList"/>
    <dgm:cxn modelId="{AA9AFC20-3FAA-4D20-9EC4-515F66A58714}" type="presParOf" srcId="{B4437CAC-041E-4A62-B516-670C544D43D0}" destId="{CCA89540-B3E5-4DE2-844B-AD5845925CEC}" srcOrd="1" destOrd="0" presId="urn:microsoft.com/office/officeart/2018/2/layout/IconLabelList"/>
    <dgm:cxn modelId="{FFAC4CEB-D577-4446-B696-531854DA797D}" type="presParOf" srcId="{B4437CAC-041E-4A62-B516-670C544D43D0}" destId="{BB0B5FFD-E739-4DBF-8431-19FD09D89416}" srcOrd="2" destOrd="0" presId="urn:microsoft.com/office/officeart/2018/2/layout/IconLabelList"/>
    <dgm:cxn modelId="{6FA96A7E-1CD9-47D3-9437-8408309711E1}" type="presParOf" srcId="{2E2BF213-FAA0-4228-8F6B-D0080287E961}" destId="{2D405E9E-E87F-4C7B-9935-35FB3BD6BF69}" srcOrd="3" destOrd="0" presId="urn:microsoft.com/office/officeart/2018/2/layout/IconLabelList"/>
    <dgm:cxn modelId="{AF0A5051-9284-4E76-8F11-9BCF52348D42}" type="presParOf" srcId="{2E2BF213-FAA0-4228-8F6B-D0080287E961}" destId="{51A0DF1B-86CE-43BF-9DEB-A08AAC7F80E8}" srcOrd="4" destOrd="0" presId="urn:microsoft.com/office/officeart/2018/2/layout/IconLabelList"/>
    <dgm:cxn modelId="{4DECDE93-8C3E-484F-8F64-5A64CA809818}" type="presParOf" srcId="{51A0DF1B-86CE-43BF-9DEB-A08AAC7F80E8}" destId="{989AE305-A995-4A32-A2CD-C9A2C74754E4}" srcOrd="0" destOrd="0" presId="urn:microsoft.com/office/officeart/2018/2/layout/IconLabelList"/>
    <dgm:cxn modelId="{EBE4E794-8C6E-4DD6-A33C-EDA59B2DEBCE}" type="presParOf" srcId="{51A0DF1B-86CE-43BF-9DEB-A08AAC7F80E8}" destId="{B33F465B-6ABB-4001-A7B4-92042F5B79CD}" srcOrd="1" destOrd="0" presId="urn:microsoft.com/office/officeart/2018/2/layout/IconLabelList"/>
    <dgm:cxn modelId="{B458DD54-1B9B-4AA9-A0AA-F08E5FA87068}" type="presParOf" srcId="{51A0DF1B-86CE-43BF-9DEB-A08AAC7F80E8}" destId="{7B608DA6-F74B-41A4-9E15-040E7B36B943}" srcOrd="2" destOrd="0" presId="urn:microsoft.com/office/officeart/2018/2/layout/IconLabelList"/>
    <dgm:cxn modelId="{8363E05C-98E5-4BE4-A3D0-E70739C59584}" type="presParOf" srcId="{2E2BF213-FAA0-4228-8F6B-D0080287E961}" destId="{1B1371C6-7BD3-4164-85A0-889E4F0AD4BA}" srcOrd="5" destOrd="0" presId="urn:microsoft.com/office/officeart/2018/2/layout/IconLabelList"/>
    <dgm:cxn modelId="{517D2945-9492-4AC2-9428-4406EC118A99}" type="presParOf" srcId="{2E2BF213-FAA0-4228-8F6B-D0080287E961}" destId="{B9A0C2BB-7FA9-4CE4-B923-1EB8F6A45708}" srcOrd="6" destOrd="0" presId="urn:microsoft.com/office/officeart/2018/2/layout/IconLabelList"/>
    <dgm:cxn modelId="{9BFA3129-9236-42D6-946A-1FFE0847E63B}" type="presParOf" srcId="{B9A0C2BB-7FA9-4CE4-B923-1EB8F6A45708}" destId="{C45EE6F2-C155-4C09-8695-72EC395B88BE}" srcOrd="0" destOrd="0" presId="urn:microsoft.com/office/officeart/2018/2/layout/IconLabelList"/>
    <dgm:cxn modelId="{3D430B0A-CD34-4FE2-8DA5-629FB58AFEDC}" type="presParOf" srcId="{B9A0C2BB-7FA9-4CE4-B923-1EB8F6A45708}" destId="{E6CF222D-4C5C-4CCB-92EF-1C473528F90F}" srcOrd="1" destOrd="0" presId="urn:microsoft.com/office/officeart/2018/2/layout/IconLabelList"/>
    <dgm:cxn modelId="{3A4045E6-85B1-4795-A7E8-39358236DB04}" type="presParOf" srcId="{B9A0C2BB-7FA9-4CE4-B923-1EB8F6A45708}" destId="{2839B628-F0F5-46F2-99BF-677AE117949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7DCF3-4B41-4E59-A2A9-B6031D849D67}">
      <dsp:nvSpPr>
        <dsp:cNvPr id="0" name=""/>
        <dsp:cNvSpPr/>
      </dsp:nvSpPr>
      <dsp:spPr>
        <a:xfrm>
          <a:off x="350972" y="938950"/>
          <a:ext cx="571904" cy="571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A7D5B5-B8DA-4624-952A-83E9756B3E87}">
      <dsp:nvSpPr>
        <dsp:cNvPr id="0" name=""/>
        <dsp:cNvSpPr/>
      </dsp:nvSpPr>
      <dsp:spPr>
        <a:xfrm>
          <a:off x="1475" y="1741638"/>
          <a:ext cx="1270898" cy="735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kern="1200"/>
            <a:t>It is a non negligible and precise work!</a:t>
          </a:r>
          <a:endParaRPr lang="en-US" sz="1100" kern="1200"/>
        </a:p>
      </dsp:txBody>
      <dsp:txXfrm>
        <a:off x="1475" y="1741638"/>
        <a:ext cx="1270898" cy="735731"/>
      </dsp:txXfrm>
    </dsp:sp>
    <dsp:sp modelId="{1C15C3EB-B1BA-4EFB-ABDB-C71F678428E6}">
      <dsp:nvSpPr>
        <dsp:cNvPr id="0" name=""/>
        <dsp:cNvSpPr/>
      </dsp:nvSpPr>
      <dsp:spPr>
        <a:xfrm>
          <a:off x="1844278" y="938950"/>
          <a:ext cx="571904" cy="571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0B5FFD-E739-4DBF-8431-19FD09D89416}">
      <dsp:nvSpPr>
        <dsp:cNvPr id="0" name=""/>
        <dsp:cNvSpPr/>
      </dsp:nvSpPr>
      <dsp:spPr>
        <a:xfrm>
          <a:off x="1494781" y="1741638"/>
          <a:ext cx="1270898" cy="735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kern="1200"/>
            <a:t>Do not forget that cryogenic test are long processes ( cool down and warm up are long and therefor no room for mistakes!</a:t>
          </a:r>
          <a:endParaRPr lang="en-US" sz="1100" kern="1200"/>
        </a:p>
      </dsp:txBody>
      <dsp:txXfrm>
        <a:off x="1494781" y="1741638"/>
        <a:ext cx="1270898" cy="735731"/>
      </dsp:txXfrm>
    </dsp:sp>
    <dsp:sp modelId="{989AE305-A995-4A32-A2CD-C9A2C74754E4}">
      <dsp:nvSpPr>
        <dsp:cNvPr id="0" name=""/>
        <dsp:cNvSpPr/>
      </dsp:nvSpPr>
      <dsp:spPr>
        <a:xfrm>
          <a:off x="3337584" y="938950"/>
          <a:ext cx="571904" cy="571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608DA6-F74B-41A4-9E15-040E7B36B943}">
      <dsp:nvSpPr>
        <dsp:cNvPr id="0" name=""/>
        <dsp:cNvSpPr/>
      </dsp:nvSpPr>
      <dsp:spPr>
        <a:xfrm>
          <a:off x="2988087" y="1741638"/>
          <a:ext cx="1270898" cy="735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kern="1200"/>
            <a:t>… also to be retained that here you have to deal with vacuum and low temperature and high current</a:t>
          </a:r>
          <a:endParaRPr lang="en-US" sz="1100" kern="1200"/>
        </a:p>
      </dsp:txBody>
      <dsp:txXfrm>
        <a:off x="2988087" y="1741638"/>
        <a:ext cx="1270898" cy="735731"/>
      </dsp:txXfrm>
    </dsp:sp>
    <dsp:sp modelId="{C45EE6F2-C155-4C09-8695-72EC395B88BE}">
      <dsp:nvSpPr>
        <dsp:cNvPr id="0" name=""/>
        <dsp:cNvSpPr/>
      </dsp:nvSpPr>
      <dsp:spPr>
        <a:xfrm>
          <a:off x="4830889" y="938950"/>
          <a:ext cx="571904" cy="571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39B628-F0F5-46F2-99BF-677AE1179498}">
      <dsp:nvSpPr>
        <dsp:cNvPr id="0" name=""/>
        <dsp:cNvSpPr/>
      </dsp:nvSpPr>
      <dsp:spPr>
        <a:xfrm>
          <a:off x="4481392" y="1741638"/>
          <a:ext cx="1270898" cy="735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kern="1200"/>
            <a:t>Instrumentation is going thought several intermediate connections but they still need to bring the signals CLEAN out from the cryostat to communicate with the magnet</a:t>
          </a:r>
          <a:endParaRPr lang="en-US" sz="1100" kern="1200"/>
        </a:p>
      </dsp:txBody>
      <dsp:txXfrm>
        <a:off x="4481392" y="1741638"/>
        <a:ext cx="1270898" cy="735731"/>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image" Target="../media/image6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image" Target="../media/image6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5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image" Target="../media/image5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6D5FC7-8D21-6643-8035-A8111D38D3C6}" type="datetimeFigureOut">
              <a:rPr lang="en-GB" smtClean="0"/>
              <a:t>06/10/2020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C0E194-4F00-144A-8FC6-74BC810029FC}" type="slidenum">
              <a:rPr lang="en-GB" smtClean="0"/>
              <a:t>‹#›</a:t>
            </a:fld>
            <a:endParaRPr lang="en-GB"/>
          </a:p>
        </p:txBody>
      </p:sp>
    </p:spTree>
    <p:extLst>
      <p:ext uri="{BB962C8B-B14F-4D97-AF65-F5344CB8AC3E}">
        <p14:creationId xmlns:p14="http://schemas.microsoft.com/office/powerpoint/2010/main" val="3204484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7</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3762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8</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55149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11</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5579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1E6E1B7B-DF82-4FE3-AA86-9A1B00B7D48A}" type="slidenum">
              <a:rPr lang="en-US" sz="1200" smtClean="0">
                <a:latin typeface="Arial" charset="0"/>
              </a:rPr>
              <a:pPr/>
              <a:t>12</a:t>
            </a:fld>
            <a:endParaRPr lang="en-US" sz="120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62723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1E6E1B7B-DF82-4FE3-AA86-9A1B00B7D48A}" type="slidenum">
              <a:rPr lang="en-US" sz="1200" smtClean="0">
                <a:latin typeface="Arial" charset="0"/>
              </a:rPr>
              <a:pPr/>
              <a:t>13</a:t>
            </a:fld>
            <a:endParaRPr lang="en-US" sz="120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659240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24826-7ABD-1047-8C57-8A74366C5E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F0AB0B1-7C31-C247-874E-FF6AEE05DA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A6A681C-F00E-1F41-980E-5742B88833D1}"/>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9BA81F2B-222E-6F4F-A156-94519AC73E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A09413-C34B-E549-93A6-A2B0DEE6C728}"/>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13956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EA96C-8512-964A-A964-410D13CD7D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3FC344-B56F-FC4E-8FBB-1ED8A9176AE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8E5E90-20DF-EA48-B000-F0AA2B06A28F}"/>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2603D737-8B7F-AE47-87B2-308566B291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84B3A0-D294-DE46-A9FB-8DB421575A18}"/>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211759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50D04E-FC1B-904E-93A9-347D924D7D5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BB45B9-AEB9-BE46-9A8C-609ADC33A5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EE75DE-60EA-4E43-AE00-9214CFB4C677}"/>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8FB0A816-0BFC-9A41-B1A9-2BAA676E54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44471D-EF47-824F-BB97-D9816959FDB7}"/>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65223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79B09-8A4B-F641-808E-167F4A0673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E7F952-A420-F848-9036-AD84B6B305A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52EF36-A872-F64D-8C28-11129BFD7F4C}"/>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6C97B662-BBCB-4445-8E82-40CA81816A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FD2ADA-0952-D545-9176-BA5F24B44965}"/>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82234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4F155-3E68-4E40-9BBF-696C566E67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944F46-4A4E-7B49-80EA-BDFA3AF56F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D68381-4605-2C47-9CDA-4B8586B34C99}"/>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B4672FDC-8CE9-8F45-9AB5-859F8843A3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4673D0-6137-1B45-91DF-B9711B86D39B}"/>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352903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4AC53-3E31-9140-BE00-4FA6DC0103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D7C9C5-9443-E44F-814B-3BF2DDD4B0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870467-06F5-A048-8270-5F2378939CA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DF4E150-FD43-AD42-B703-74C26C8A3579}"/>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6" name="Footer Placeholder 5">
            <a:extLst>
              <a:ext uri="{FF2B5EF4-FFF2-40B4-BE49-F238E27FC236}">
                <a16:creationId xmlns:a16="http://schemas.microsoft.com/office/drawing/2014/main" id="{D2795D8F-2E6A-5D45-8D64-103F80C6AB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F1DA1B-7DEE-9447-B5DB-ED45BD26D129}"/>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294090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9F6F9-32C2-EA42-9C84-895B61EDCF5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3D2A9D2-C479-3E48-9CFA-2274E8E073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D6CF41-564A-4943-847D-F134332D73C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29AA3E9-AE31-E743-A545-88E2B80EA7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B1EA487-22BA-9949-B804-3A511F6761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33F907-42BD-DE4A-A0F7-FB7BF2AF29EB}"/>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8" name="Footer Placeholder 7">
            <a:extLst>
              <a:ext uri="{FF2B5EF4-FFF2-40B4-BE49-F238E27FC236}">
                <a16:creationId xmlns:a16="http://schemas.microsoft.com/office/drawing/2014/main" id="{A0EE5846-57ED-5643-8D05-746C7A64FC5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85185E-9F3B-354E-B136-1E0687D22545}"/>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320607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31E1-5A20-124D-AEF4-16F4CF32057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95154BC-5F7D-7C4F-A4AF-03D9F6DA202E}"/>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4" name="Footer Placeholder 3">
            <a:extLst>
              <a:ext uri="{FF2B5EF4-FFF2-40B4-BE49-F238E27FC236}">
                <a16:creationId xmlns:a16="http://schemas.microsoft.com/office/drawing/2014/main" id="{87B25576-617B-4749-86FE-D6131FC885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0B45B9-0F83-5542-A728-56303CC05C24}"/>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902558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E20DD5-2D99-9347-9231-258ABA8AD4D1}"/>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3" name="Footer Placeholder 2">
            <a:extLst>
              <a:ext uri="{FF2B5EF4-FFF2-40B4-BE49-F238E27FC236}">
                <a16:creationId xmlns:a16="http://schemas.microsoft.com/office/drawing/2014/main" id="{48719E6A-8467-214B-A1A4-F6ECB7BD9AE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484A920-B598-104C-9BE0-BCF7114539B7}"/>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058791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0661F-C029-574E-8734-676323E307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0377B4-A1D9-3541-9FBF-64811F0B7F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1020CDB-80BF-C44C-BA25-660BA5136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37F2842-C394-1142-8C3A-01EA859F5E08}"/>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6" name="Footer Placeholder 5">
            <a:extLst>
              <a:ext uri="{FF2B5EF4-FFF2-40B4-BE49-F238E27FC236}">
                <a16:creationId xmlns:a16="http://schemas.microsoft.com/office/drawing/2014/main" id="{F6E08738-CD6D-0847-9E7D-D98C500BA8B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25E2CD-05E4-4B4B-A816-EADD747CE81F}"/>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314582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E5DA8-C04A-F742-B8F9-333172D297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3923C8-A2FF-B541-A269-66B6D83126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C6C192D-DC17-824E-8F47-5E1980733E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1226A5-E779-7A48-B8BA-F6962089D08E}"/>
              </a:ext>
            </a:extLst>
          </p:cNvPr>
          <p:cNvSpPr>
            <a:spLocks noGrp="1"/>
          </p:cNvSpPr>
          <p:nvPr>
            <p:ph type="dt" sz="half" idx="10"/>
          </p:nvPr>
        </p:nvSpPr>
        <p:spPr/>
        <p:txBody>
          <a:bodyPr/>
          <a:lstStyle/>
          <a:p>
            <a:fld id="{292419C6-A2F5-6D49-95C0-D5E5B5E86A5C}" type="datetimeFigureOut">
              <a:rPr lang="en-GB" smtClean="0"/>
              <a:t>06/10/2020</a:t>
            </a:fld>
            <a:endParaRPr lang="en-GB"/>
          </a:p>
        </p:txBody>
      </p:sp>
      <p:sp>
        <p:nvSpPr>
          <p:cNvPr id="6" name="Footer Placeholder 5">
            <a:extLst>
              <a:ext uri="{FF2B5EF4-FFF2-40B4-BE49-F238E27FC236}">
                <a16:creationId xmlns:a16="http://schemas.microsoft.com/office/drawing/2014/main" id="{BBCE2468-2A3A-8D4E-B23E-8FB2071DD0F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937AD6-0683-874E-AA63-616F86740732}"/>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967427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C064B2-6025-8847-A7D8-BF94BDF16C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0A45E5-594C-C741-A402-205141A0D6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D51E22-02F3-2144-88D4-BBE5C9FDAE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2419C6-A2F5-6D49-95C0-D5E5B5E86A5C}" type="datetimeFigureOut">
              <a:rPr lang="en-GB" smtClean="0"/>
              <a:t>06/10/2020</a:t>
            </a:fld>
            <a:endParaRPr lang="en-GB"/>
          </a:p>
        </p:txBody>
      </p:sp>
      <p:sp>
        <p:nvSpPr>
          <p:cNvPr id="5" name="Footer Placeholder 4">
            <a:extLst>
              <a:ext uri="{FF2B5EF4-FFF2-40B4-BE49-F238E27FC236}">
                <a16:creationId xmlns:a16="http://schemas.microsoft.com/office/drawing/2014/main" id="{0E423BCC-77E4-B941-A64D-9CD267D6A7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BBF0D03-241B-1240-B832-BE21DB5805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B4797-B2CC-9045-BA18-B577185B78D9}" type="slidenum">
              <a:rPr lang="en-GB" smtClean="0"/>
              <a:t>‹#›</a:t>
            </a:fld>
            <a:endParaRPr lang="en-GB"/>
          </a:p>
        </p:txBody>
      </p:sp>
    </p:spTree>
    <p:extLst>
      <p:ext uri="{BB962C8B-B14F-4D97-AF65-F5344CB8AC3E}">
        <p14:creationId xmlns:p14="http://schemas.microsoft.com/office/powerpoint/2010/main" val="3962068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3.jpe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26.e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30.png"/><Relationship Id="rId7" Type="http://schemas.openxmlformats.org/officeDocument/2006/relationships/image" Target="../media/image28.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7.emf"/><Relationship Id="rId4" Type="http://schemas.openxmlformats.org/officeDocument/2006/relationships/oleObject" Target="../embeddings/oleObject2.bin"/><Relationship Id="rId9" Type="http://schemas.openxmlformats.org/officeDocument/2006/relationships/image" Target="../media/image29.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1.emf"/><Relationship Id="rId4" Type="http://schemas.openxmlformats.org/officeDocument/2006/relationships/image" Target="../media/image28.emf"/></Relationships>
</file>

<file path=ppt/slides/_rels/slide18.xml.rels><?xml version="1.0" encoding="UTF-8" standalone="yes"?>
<Relationships xmlns="http://schemas.openxmlformats.org/package/2006/relationships"><Relationship Id="rId3" Type="http://schemas.openxmlformats.org/officeDocument/2006/relationships/image" Target="cid:image001.png@01D5933E.26F036F0" TargetMode="External"/><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42.e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2.png"/><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bin"/><Relationship Id="rId5" Type="http://schemas.openxmlformats.org/officeDocument/2006/relationships/image" Target="../media/image23.jpeg"/><Relationship Id="rId4" Type="http://schemas.openxmlformats.org/officeDocument/2006/relationships/image" Target="../media/image10.jpg"/></Relationships>
</file>

<file path=ppt/slides/_rels/slide23.xml.rels><?xml version="1.0" encoding="UTF-8" standalone="yes"?>
<Relationships xmlns="http://schemas.openxmlformats.org/package/2006/relationships"><Relationship Id="rId3" Type="http://schemas.openxmlformats.org/officeDocument/2006/relationships/image" Target="cid:image001.png@01D5E61F.DDC4BB10" TargetMode="External"/><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45.wmf"/></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28.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42.emf"/><Relationship Id="rId5" Type="http://schemas.openxmlformats.org/officeDocument/2006/relationships/oleObject" Target="../embeddings/oleObject7.bin"/><Relationship Id="rId4" Type="http://schemas.openxmlformats.org/officeDocument/2006/relationships/image" Target="../media/image54.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49.png"/><Relationship Id="rId4" Type="http://schemas.openxmlformats.org/officeDocument/2006/relationships/image" Target="../media/image4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56.emf"/><Relationship Id="rId3" Type="http://schemas.openxmlformats.org/officeDocument/2006/relationships/image" Target="../media/image57.png"/><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58.png"/><Relationship Id="rId5" Type="http://schemas.openxmlformats.org/officeDocument/2006/relationships/image" Target="../media/image55.emf"/><Relationship Id="rId4" Type="http://schemas.openxmlformats.org/officeDocument/2006/relationships/oleObject" Target="../embeddings/oleObject8.bin"/></Relationships>
</file>

<file path=ppt/slides/_rels/slide3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61.emf"/><Relationship Id="rId5" Type="http://schemas.openxmlformats.org/officeDocument/2006/relationships/oleObject" Target="../embeddings/oleObject11.bin"/><Relationship Id="rId4" Type="http://schemas.openxmlformats.org/officeDocument/2006/relationships/image" Target="../media/image60.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62.emf"/></Relationships>
</file>

<file path=ppt/slides/_rels/slide3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5.png"/><Relationship Id="rId7" Type="http://schemas.openxmlformats.org/officeDocument/2006/relationships/image" Target="../media/image64.e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14.bin"/><Relationship Id="rId5" Type="http://schemas.openxmlformats.org/officeDocument/2006/relationships/image" Target="../media/image63.emf"/><Relationship Id="rId4" Type="http://schemas.openxmlformats.org/officeDocument/2006/relationships/oleObject" Target="../embeddings/oleObject13.bin"/></Relationships>
</file>

<file path=ppt/slides/_rels/slide3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70.emf"/></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6.tif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jpeg"/><Relationship Id="rId2"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82.jpg"/><Relationship Id="rId5" Type="http://schemas.openxmlformats.org/officeDocument/2006/relationships/image" Target="../media/image81.png"/><Relationship Id="rId4" Type="http://schemas.openxmlformats.org/officeDocument/2006/relationships/image" Target="../media/image80.tmp"/></Relationships>
</file>

<file path=ppt/slides/_rels/slide4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0.png"/></Relationships>
</file>

<file path=ppt/slides/_rels/slide45.xml.rels><?xml version="1.0" encoding="UTF-8" standalone="yes"?>
<Relationships xmlns="http://schemas.openxmlformats.org/package/2006/relationships"><Relationship Id="rId3" Type="http://schemas.openxmlformats.org/officeDocument/2006/relationships/hyperlink" Target="https://en.wikipedia.org/wiki/File:Paschen_curves.svg" TargetMode="External"/><Relationship Id="rId2" Type="http://schemas.openxmlformats.org/officeDocument/2006/relationships/image" Target="../media/image87.emf"/><Relationship Id="rId1" Type="http://schemas.openxmlformats.org/officeDocument/2006/relationships/slideLayout" Target="../slideLayouts/slideLayout7.xml"/><Relationship Id="rId5" Type="http://schemas.openxmlformats.org/officeDocument/2006/relationships/image" Target="../media/image89.emf"/><Relationship Id="rId4" Type="http://schemas.openxmlformats.org/officeDocument/2006/relationships/image" Target="../media/image88.png"/></Relationships>
</file>

<file path=ppt/slides/_rels/slide4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99.jpg"/><Relationship Id="rId3" Type="http://schemas.openxmlformats.org/officeDocument/2006/relationships/image" Target="../media/image94.jpg"/><Relationship Id="rId7" Type="http://schemas.openxmlformats.org/officeDocument/2006/relationships/image" Target="../media/image98.jpg"/><Relationship Id="rId2" Type="http://schemas.openxmlformats.org/officeDocument/2006/relationships/image" Target="../media/image93.jpg"/><Relationship Id="rId1" Type="http://schemas.openxmlformats.org/officeDocument/2006/relationships/slideLayout" Target="../slideLayouts/slideLayout7.xml"/><Relationship Id="rId6" Type="http://schemas.openxmlformats.org/officeDocument/2006/relationships/image" Target="../media/image97.jpg"/><Relationship Id="rId5" Type="http://schemas.openxmlformats.org/officeDocument/2006/relationships/image" Target="../media/image96.jpg"/><Relationship Id="rId4" Type="http://schemas.openxmlformats.org/officeDocument/2006/relationships/image" Target="../media/image95.jpg"/><Relationship Id="rId9" Type="http://schemas.openxmlformats.org/officeDocument/2006/relationships/image" Target="../media/image100.jpg"/></Relationships>
</file>

<file path=ppt/slides/_rels/slide49.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jpeg"/><Relationship Id="rId1" Type="http://schemas.openxmlformats.org/officeDocument/2006/relationships/slideLayout" Target="../slideLayouts/slideLayout7.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6.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51.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2.xml"/><Relationship Id="rId6" Type="http://schemas.openxmlformats.org/officeDocument/2006/relationships/image" Target="../media/image113.jpeg"/><Relationship Id="rId5" Type="http://schemas.openxmlformats.org/officeDocument/2006/relationships/image" Target="../media/image112.jpeg"/><Relationship Id="rId4" Type="http://schemas.openxmlformats.org/officeDocument/2006/relationships/image" Target="../media/image111.png"/></Relationships>
</file>

<file path=ppt/slides/_rels/slide53.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17.pn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8.png"/><Relationship Id="rId1" Type="http://schemas.openxmlformats.org/officeDocument/2006/relationships/slideLayout" Target="../slideLayouts/slideLayout2.xml"/><Relationship Id="rId4" Type="http://schemas.openxmlformats.org/officeDocument/2006/relationships/image" Target="../media/image119.png"/></Relationships>
</file>

<file path=ppt/slides/_rels/slide5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122.png"/></Relationships>
</file>

<file path=ppt/slides/_rels/slide5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226053-2416-4923-B64A-D0FE02BF8BA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183" t="9091" r="17017"/>
          <a:stretch/>
        </p:blipFill>
        <p:spPr>
          <a:xfrm>
            <a:off x="2562726" y="1"/>
            <a:ext cx="9629274" cy="6857999"/>
          </a:xfrm>
          <a:prstGeom prst="rect">
            <a:avLst/>
          </a:prstGeom>
        </p:spPr>
      </p:pic>
      <p:sp>
        <p:nvSpPr>
          <p:cNvPr id="10" name="Freeform: Shape 9">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3FB8116-8756-C642-B600-8976CBDCFD84}"/>
              </a:ext>
            </a:extLst>
          </p:cNvPr>
          <p:cNvSpPr>
            <a:spLocks noGrp="1"/>
          </p:cNvSpPr>
          <p:nvPr>
            <p:ph type="ctrTitle"/>
          </p:nvPr>
        </p:nvSpPr>
        <p:spPr>
          <a:xfrm>
            <a:off x="418334" y="502381"/>
            <a:ext cx="4540579" cy="2248122"/>
          </a:xfrm>
        </p:spPr>
        <p:txBody>
          <a:bodyPr anchor="b">
            <a:normAutofit/>
          </a:bodyPr>
          <a:lstStyle/>
          <a:p>
            <a:pPr algn="l"/>
            <a:r>
              <a:rPr lang="en-GB" sz="4800" dirty="0">
                <a:latin typeface="+mn-lt"/>
              </a:rPr>
              <a:t>TEST OF LARGE MAGNETS</a:t>
            </a:r>
          </a:p>
        </p:txBody>
      </p:sp>
      <p:sp>
        <p:nvSpPr>
          <p:cNvPr id="3" name="Subtitle 2">
            <a:extLst>
              <a:ext uri="{FF2B5EF4-FFF2-40B4-BE49-F238E27FC236}">
                <a16:creationId xmlns:a16="http://schemas.microsoft.com/office/drawing/2014/main" id="{5283E0A7-46D0-5B4E-9E10-FAD982EFF686}"/>
              </a:ext>
            </a:extLst>
          </p:cNvPr>
          <p:cNvSpPr>
            <a:spLocks noGrp="1"/>
          </p:cNvSpPr>
          <p:nvPr>
            <p:ph type="subTitle" idx="1"/>
          </p:nvPr>
        </p:nvSpPr>
        <p:spPr>
          <a:xfrm>
            <a:off x="488882" y="4679155"/>
            <a:ext cx="3482153" cy="1535906"/>
          </a:xfrm>
        </p:spPr>
        <p:txBody>
          <a:bodyPr anchor="t">
            <a:normAutofit/>
          </a:bodyPr>
          <a:lstStyle/>
          <a:p>
            <a:pPr algn="l"/>
            <a:r>
              <a:rPr lang="en-US" sz="2000" dirty="0"/>
              <a:t>Marta Bajko</a:t>
            </a:r>
          </a:p>
          <a:p>
            <a:pPr algn="l"/>
            <a:r>
              <a:rPr lang="en-US" sz="1100" dirty="0"/>
              <a:t>European Organization for Nuclear Research</a:t>
            </a:r>
          </a:p>
          <a:p>
            <a:pPr algn="l"/>
            <a:r>
              <a:rPr lang="en-US" sz="1100" dirty="0"/>
              <a:t>(CERN TE-MSC-TF)</a:t>
            </a:r>
          </a:p>
          <a:p>
            <a:pPr algn="l"/>
            <a:r>
              <a:rPr lang="en-GB" sz="400" dirty="0"/>
              <a:t> </a:t>
            </a:r>
          </a:p>
        </p:txBody>
      </p:sp>
      <p:pic>
        <p:nvPicPr>
          <p:cNvPr id="4" name="Picture 2" descr="EASISchool 3">
            <a:extLst>
              <a:ext uri="{FF2B5EF4-FFF2-40B4-BE49-F238E27FC236}">
                <a16:creationId xmlns:a16="http://schemas.microsoft.com/office/drawing/2014/main" id="{397606A3-5D4A-45DA-901E-8720BCACD9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0987" y="6161903"/>
            <a:ext cx="846712" cy="535278"/>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2">
            <a:extLst>
              <a:ext uri="{FF2B5EF4-FFF2-40B4-BE49-F238E27FC236}">
                <a16:creationId xmlns:a16="http://schemas.microsoft.com/office/drawing/2014/main" id="{9E139D1A-8149-4F4D-ADC4-C597E3A6817B}"/>
              </a:ext>
            </a:extLst>
          </p:cNvPr>
          <p:cNvSpPr txBox="1">
            <a:spLocks/>
          </p:cNvSpPr>
          <p:nvPr/>
        </p:nvSpPr>
        <p:spPr>
          <a:xfrm>
            <a:off x="3028054" y="6351373"/>
            <a:ext cx="8028632" cy="4551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err="1"/>
              <a:t>EASISchool</a:t>
            </a:r>
            <a:r>
              <a:rPr lang="en-GB" sz="1800" dirty="0"/>
              <a:t> 3</a:t>
            </a:r>
            <a:r>
              <a:rPr lang="en-GB" sz="1800" i="1" dirty="0"/>
              <a:t> 5</a:t>
            </a:r>
            <a:r>
              <a:rPr lang="en-GB" sz="1800" i="1" baseline="30000" dirty="0"/>
              <a:t>th</a:t>
            </a:r>
            <a:r>
              <a:rPr lang="en-GB" sz="1800" i="1" dirty="0"/>
              <a:t> October 2020</a:t>
            </a:r>
          </a:p>
        </p:txBody>
      </p:sp>
    </p:spTree>
    <p:extLst>
      <p:ext uri="{BB962C8B-B14F-4D97-AF65-F5344CB8AC3E}">
        <p14:creationId xmlns:p14="http://schemas.microsoft.com/office/powerpoint/2010/main" val="13130223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_plot.png">
            <a:extLst>
              <a:ext uri="{FF2B5EF4-FFF2-40B4-BE49-F238E27FC236}">
                <a16:creationId xmlns:a16="http://schemas.microsoft.com/office/drawing/2014/main" id="{38CA30E4-49AD-1940-AB4B-ABAE766FA7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4055" y="2087321"/>
            <a:ext cx="3738567" cy="2710644"/>
          </a:xfrm>
          <a:prstGeom prst="rect">
            <a:avLst/>
          </a:prstGeom>
        </p:spPr>
      </p:pic>
      <p:grpSp>
        <p:nvGrpSpPr>
          <p:cNvPr id="2" name="Group 1">
            <a:extLst>
              <a:ext uri="{FF2B5EF4-FFF2-40B4-BE49-F238E27FC236}">
                <a16:creationId xmlns:a16="http://schemas.microsoft.com/office/drawing/2014/main" id="{6E056D3F-9CE0-2F46-BA8D-4FEC6400D9B1}"/>
              </a:ext>
            </a:extLst>
          </p:cNvPr>
          <p:cNvGrpSpPr/>
          <p:nvPr/>
        </p:nvGrpSpPr>
        <p:grpSpPr>
          <a:xfrm>
            <a:off x="553642" y="2289712"/>
            <a:ext cx="4907075" cy="2692919"/>
            <a:chOff x="524109" y="3792015"/>
            <a:chExt cx="4907075" cy="2692919"/>
          </a:xfrm>
        </p:grpSpPr>
        <p:pic>
          <p:nvPicPr>
            <p:cNvPr id="5" name="Picture 4">
              <a:extLst>
                <a:ext uri="{FF2B5EF4-FFF2-40B4-BE49-F238E27FC236}">
                  <a16:creationId xmlns:a16="http://schemas.microsoft.com/office/drawing/2014/main" id="{559A24CC-A345-9F46-B48F-E0C65BBE3F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4109" y="3792015"/>
              <a:ext cx="3762409" cy="2633686"/>
            </a:xfrm>
            <a:prstGeom prst="rect">
              <a:avLst/>
            </a:prstGeom>
          </p:spPr>
        </p:pic>
        <p:cxnSp>
          <p:nvCxnSpPr>
            <p:cNvPr id="14" name="Straight Connector 13">
              <a:extLst>
                <a:ext uri="{FF2B5EF4-FFF2-40B4-BE49-F238E27FC236}">
                  <a16:creationId xmlns:a16="http://schemas.microsoft.com/office/drawing/2014/main" id="{E8545695-4735-FA42-B0C1-C42A58FAC447}"/>
                </a:ext>
              </a:extLst>
            </p:cNvPr>
            <p:cNvCxnSpPr/>
            <p:nvPr/>
          </p:nvCxnSpPr>
          <p:spPr>
            <a:xfrm>
              <a:off x="734450" y="4516243"/>
              <a:ext cx="3762409"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3C6BF22-C21D-2043-92B5-D25D66FE30A8}"/>
                </a:ext>
              </a:extLst>
            </p:cNvPr>
            <p:cNvSpPr txBox="1"/>
            <p:nvPr/>
          </p:nvSpPr>
          <p:spPr>
            <a:xfrm>
              <a:off x="4371278" y="4129663"/>
              <a:ext cx="970137" cy="369332"/>
            </a:xfrm>
            <a:prstGeom prst="rect">
              <a:avLst/>
            </a:prstGeom>
            <a:noFill/>
          </p:spPr>
          <p:txBody>
            <a:bodyPr wrap="none" rtlCol="0">
              <a:spAutoFit/>
            </a:bodyPr>
            <a:lstStyle/>
            <a:p>
              <a:r>
                <a:rPr lang="en-GB" dirty="0"/>
                <a:t>77 K LN</a:t>
              </a:r>
              <a:r>
                <a:rPr lang="en-GB" baseline="-25000" dirty="0"/>
                <a:t>2</a:t>
              </a:r>
            </a:p>
          </p:txBody>
        </p:sp>
        <p:cxnSp>
          <p:nvCxnSpPr>
            <p:cNvPr id="16" name="Straight Connector 15">
              <a:extLst>
                <a:ext uri="{FF2B5EF4-FFF2-40B4-BE49-F238E27FC236}">
                  <a16:creationId xmlns:a16="http://schemas.microsoft.com/office/drawing/2014/main" id="{DD16600A-D66B-4A47-ACA0-F6E427F88BD6}"/>
                </a:ext>
              </a:extLst>
            </p:cNvPr>
            <p:cNvCxnSpPr/>
            <p:nvPr/>
          </p:nvCxnSpPr>
          <p:spPr>
            <a:xfrm>
              <a:off x="734450" y="6051394"/>
              <a:ext cx="3762409"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AC9D886-E6E5-FD48-8EA1-5B75EAB28923}"/>
                </a:ext>
              </a:extLst>
            </p:cNvPr>
            <p:cNvSpPr txBox="1"/>
            <p:nvPr/>
          </p:nvSpPr>
          <p:spPr>
            <a:xfrm>
              <a:off x="4371278" y="6115602"/>
              <a:ext cx="1059906" cy="369332"/>
            </a:xfrm>
            <a:prstGeom prst="rect">
              <a:avLst/>
            </a:prstGeom>
            <a:noFill/>
          </p:spPr>
          <p:txBody>
            <a:bodyPr wrap="none" rtlCol="0">
              <a:spAutoFit/>
            </a:bodyPr>
            <a:lstStyle/>
            <a:p>
              <a:r>
                <a:rPr lang="en-GB" dirty="0"/>
                <a:t>4.2 K </a:t>
              </a:r>
              <a:r>
                <a:rPr lang="en-GB" dirty="0" err="1"/>
                <a:t>LHe</a:t>
              </a:r>
              <a:endParaRPr lang="en-GB" baseline="-25000" dirty="0"/>
            </a:p>
          </p:txBody>
        </p:sp>
      </p:grpSp>
      <p:sp>
        <p:nvSpPr>
          <p:cNvPr id="4" name="Rectangle 3">
            <a:extLst>
              <a:ext uri="{FF2B5EF4-FFF2-40B4-BE49-F238E27FC236}">
                <a16:creationId xmlns:a16="http://schemas.microsoft.com/office/drawing/2014/main" id="{20A9B937-AA57-9441-A527-B30065FAC166}"/>
              </a:ext>
            </a:extLst>
          </p:cNvPr>
          <p:cNvSpPr/>
          <p:nvPr/>
        </p:nvSpPr>
        <p:spPr>
          <a:xfrm>
            <a:off x="2323667" y="5347546"/>
            <a:ext cx="7443787" cy="1200329"/>
          </a:xfrm>
          <a:prstGeom prst="rect">
            <a:avLst/>
          </a:prstGeom>
        </p:spPr>
        <p:txBody>
          <a:bodyPr wrap="square">
            <a:spAutoFit/>
          </a:bodyPr>
          <a:lstStyle/>
          <a:p>
            <a:pPr algn="ctr"/>
            <a:r>
              <a:rPr lang="en-US" sz="2400" dirty="0"/>
              <a:t>In fact, in addition to their superior properties at relatively higher temperatures, HTS materials also come along with significantly expanded magnetic field capabilities.</a:t>
            </a:r>
            <a:endParaRPr lang="en-GB" sz="2400" dirty="0"/>
          </a:p>
        </p:txBody>
      </p:sp>
      <p:sp>
        <p:nvSpPr>
          <p:cNvPr id="7" name="Right Brace 6">
            <a:extLst>
              <a:ext uri="{FF2B5EF4-FFF2-40B4-BE49-F238E27FC236}">
                <a16:creationId xmlns:a16="http://schemas.microsoft.com/office/drawing/2014/main" id="{7712FF4F-A5CC-4749-A928-EA30CFD00B0A}"/>
              </a:ext>
            </a:extLst>
          </p:cNvPr>
          <p:cNvSpPr/>
          <p:nvPr/>
        </p:nvSpPr>
        <p:spPr>
          <a:xfrm>
            <a:off x="4716966" y="3035636"/>
            <a:ext cx="624468" cy="144570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2771BF0D-B464-4644-A45E-CEAA76FC7952}"/>
              </a:ext>
            </a:extLst>
          </p:cNvPr>
          <p:cNvSpPr txBox="1"/>
          <p:nvPr/>
        </p:nvSpPr>
        <p:spPr>
          <a:xfrm>
            <a:off x="5580000" y="3510296"/>
            <a:ext cx="1144666" cy="646331"/>
          </a:xfrm>
          <a:prstGeom prst="rect">
            <a:avLst/>
          </a:prstGeom>
          <a:noFill/>
        </p:spPr>
        <p:txBody>
          <a:bodyPr wrap="square" rtlCol="0">
            <a:spAutoFit/>
          </a:bodyPr>
          <a:lstStyle/>
          <a:p>
            <a:r>
              <a:rPr lang="en-GB" dirty="0"/>
              <a:t>Practical coolants ?</a:t>
            </a:r>
          </a:p>
        </p:txBody>
      </p:sp>
      <p:sp>
        <p:nvSpPr>
          <p:cNvPr id="19" name="Rectangle 2">
            <a:extLst>
              <a:ext uri="{FF2B5EF4-FFF2-40B4-BE49-F238E27FC236}">
                <a16:creationId xmlns:a16="http://schemas.microsoft.com/office/drawing/2014/main" id="{BBE6601C-D2B7-204F-A7DF-17A8C6293BA6}"/>
              </a:ext>
            </a:extLst>
          </p:cNvPr>
          <p:cNvSpPr txBox="1">
            <a:spLocks noChangeArrowheads="1"/>
          </p:cNvSpPr>
          <p:nvPr/>
        </p:nvSpPr>
        <p:spPr>
          <a:xfrm>
            <a:off x="311077" y="310125"/>
            <a:ext cx="8874487" cy="9048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latin typeface="+mn-lt"/>
              </a:rPr>
              <a:t>High TEMPERATURE or High FIELD </a:t>
            </a:r>
          </a:p>
          <a:p>
            <a:pPr algn="ctr"/>
            <a:r>
              <a:rPr lang="en-US" dirty="0">
                <a:latin typeface="+mn-lt"/>
              </a:rPr>
              <a:t>superconductors</a:t>
            </a:r>
          </a:p>
        </p:txBody>
      </p:sp>
      <p:sp>
        <p:nvSpPr>
          <p:cNvPr id="13" name="Slide Number Placeholder 3">
            <a:extLst>
              <a:ext uri="{FF2B5EF4-FFF2-40B4-BE49-F238E27FC236}">
                <a16:creationId xmlns:a16="http://schemas.microsoft.com/office/drawing/2014/main" id="{6C6B734E-4D01-41ED-B86F-BE83EC5B6718}"/>
              </a:ext>
            </a:extLst>
          </p:cNvPr>
          <p:cNvSpPr txBox="1">
            <a:spLocks/>
          </p:cNvSpPr>
          <p:nvPr/>
        </p:nvSpPr>
        <p:spPr>
          <a:xfrm>
            <a:off x="390206" y="6114317"/>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E. Todesco - Superconducting magnets</a:t>
            </a:r>
          </a:p>
        </p:txBody>
      </p:sp>
    </p:spTree>
    <p:extLst>
      <p:ext uri="{BB962C8B-B14F-4D97-AF65-F5344CB8AC3E}">
        <p14:creationId xmlns:p14="http://schemas.microsoft.com/office/powerpoint/2010/main" val="123714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4334256"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07" name="Rectangle 2"/>
          <p:cNvSpPr>
            <a:spLocks noGrp="1" noChangeArrowheads="1"/>
          </p:cNvSpPr>
          <p:nvPr>
            <p:ph type="title"/>
          </p:nvPr>
        </p:nvSpPr>
        <p:spPr>
          <a:xfrm>
            <a:off x="594360" y="640263"/>
            <a:ext cx="3822192" cy="1344975"/>
          </a:xfrm>
        </p:spPr>
        <p:txBody>
          <a:bodyPr>
            <a:normAutofit/>
          </a:bodyPr>
          <a:lstStyle/>
          <a:p>
            <a:pPr eaLnBrk="1" hangingPunct="1"/>
            <a:r>
              <a:rPr lang="en-US" sz="3600">
                <a:solidFill>
                  <a:schemeClr val="bg1"/>
                </a:solidFill>
                <a:latin typeface="+mn-lt"/>
              </a:rPr>
              <a:t>CRITICAL CURRENT DENSITY</a:t>
            </a:r>
          </a:p>
        </p:txBody>
      </p:sp>
      <p:cxnSp>
        <p:nvCxnSpPr>
          <p:cNvPr id="75" name="Straight Connector 74">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4088" y="2050687"/>
            <a:ext cx="3685032"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21508" name="Rectangle 3"/>
          <p:cNvSpPr>
            <a:spLocks noGrp="1" noChangeArrowheads="1"/>
          </p:cNvSpPr>
          <p:nvPr>
            <p:ph type="body" idx="1"/>
          </p:nvPr>
        </p:nvSpPr>
        <p:spPr>
          <a:xfrm>
            <a:off x="484632" y="3692234"/>
            <a:ext cx="3822192" cy="1570471"/>
          </a:xfrm>
        </p:spPr>
        <p:txBody>
          <a:bodyPr>
            <a:normAutofit/>
          </a:bodyPr>
          <a:lstStyle/>
          <a:p>
            <a:pPr marL="0" indent="0" eaLnBrk="1" hangingPunct="1">
              <a:buNone/>
            </a:pPr>
            <a:r>
              <a:rPr lang="en-US" sz="2000" dirty="0">
                <a:solidFill>
                  <a:schemeClr val="bg1"/>
                </a:solidFill>
                <a:latin typeface="Times New Roman" pitchFamily="-110" charset="0"/>
              </a:rPr>
              <a:t>the short sample field versus the coil width has an implacable law, that make the last </a:t>
            </a:r>
            <a:r>
              <a:rPr lang="en-US" sz="2000" dirty="0" err="1">
                <a:solidFill>
                  <a:schemeClr val="bg1"/>
                </a:solidFill>
                <a:latin typeface="Times New Roman" pitchFamily="-110" charset="0"/>
              </a:rPr>
              <a:t>teslas</a:t>
            </a:r>
            <a:r>
              <a:rPr lang="en-US" sz="2000" dirty="0">
                <a:solidFill>
                  <a:schemeClr val="bg1"/>
                </a:solidFill>
                <a:latin typeface="Times New Roman" pitchFamily="-110" charset="0"/>
              </a:rPr>
              <a:t> are very expensive</a:t>
            </a:r>
          </a:p>
        </p:txBody>
      </p:sp>
      <p:grpSp>
        <p:nvGrpSpPr>
          <p:cNvPr id="5" name="Group 4"/>
          <p:cNvGrpSpPr/>
          <p:nvPr/>
        </p:nvGrpSpPr>
        <p:grpSpPr>
          <a:xfrm>
            <a:off x="5110716" y="1527854"/>
            <a:ext cx="6596652" cy="3646843"/>
            <a:chOff x="4053494" y="2647955"/>
            <a:chExt cx="5148698" cy="2914945"/>
          </a:xfrm>
        </p:grpSpPr>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3494" y="2647955"/>
              <a:ext cx="4249706" cy="2914945"/>
            </a:xfrm>
            <a:prstGeom prst="rect">
              <a:avLst/>
            </a:prstGeom>
            <a:noFill/>
            <a:ln>
              <a:noFill/>
            </a:ln>
          </p:spPr>
        </p:pic>
        <p:pic>
          <p:nvPicPr>
            <p:cNvPr id="7" name="Picture 4" descr="Serbia100Dina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4864" y="2877624"/>
              <a:ext cx="961610" cy="4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4" descr="Serbia100Dina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6894" y="4016252"/>
              <a:ext cx="961610" cy="4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4" descr="Serbia100Dina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5782" y="4155142"/>
              <a:ext cx="961610" cy="4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4" descr="Serbia100Dina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4670" y="4307542"/>
              <a:ext cx="961610" cy="4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4" descr="Serbia100Dina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0582" y="4419413"/>
              <a:ext cx="961610" cy="4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3" name="Slide Number Placeholder 3">
            <a:extLst>
              <a:ext uri="{FF2B5EF4-FFF2-40B4-BE49-F238E27FC236}">
                <a16:creationId xmlns:a16="http://schemas.microsoft.com/office/drawing/2014/main" id="{0F2C3B9C-BB6F-4697-8940-55D2D8183F21}"/>
              </a:ext>
            </a:extLst>
          </p:cNvPr>
          <p:cNvSpPr txBox="1">
            <a:spLocks/>
          </p:cNvSpPr>
          <p:nvPr/>
        </p:nvSpPr>
        <p:spPr>
          <a:xfrm>
            <a:off x="7405181" y="5330146"/>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E. Todesco - Superconducting magnets</a:t>
            </a:r>
          </a:p>
        </p:txBody>
      </p:sp>
    </p:spTree>
    <p:extLst>
      <p:ext uri="{BB962C8B-B14F-4D97-AF65-F5344CB8AC3E}">
        <p14:creationId xmlns:p14="http://schemas.microsoft.com/office/powerpoint/2010/main" val="914618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xfrm>
            <a:off x="647956" y="5731780"/>
            <a:ext cx="2743200" cy="365125"/>
          </a:xfrm>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r>
              <a:rPr lang="en-US" sz="1000" dirty="0">
                <a:solidFill>
                  <a:srgbClr val="3399FF"/>
                </a:solidFill>
              </a:rPr>
              <a:t>E. Todesco - Superconducting magnets</a:t>
            </a:r>
          </a:p>
        </p:txBody>
      </p:sp>
      <p:sp>
        <p:nvSpPr>
          <p:cNvPr id="26627" name="Rectangle 2"/>
          <p:cNvSpPr>
            <a:spLocks noGrp="1" noChangeArrowheads="1"/>
          </p:cNvSpPr>
          <p:nvPr>
            <p:ph type="title"/>
          </p:nvPr>
        </p:nvSpPr>
        <p:spPr>
          <a:xfrm>
            <a:off x="1411490" y="96839"/>
            <a:ext cx="8667548" cy="904875"/>
          </a:xfrm>
        </p:spPr>
        <p:txBody>
          <a:bodyPr>
            <a:normAutofit fontScale="90000"/>
          </a:bodyPr>
          <a:lstStyle/>
          <a:p>
            <a:pPr eaLnBrk="1" hangingPunct="1"/>
            <a:r>
              <a:rPr lang="en-US" dirty="0">
                <a:latin typeface="+mn-lt"/>
              </a:rPr>
              <a:t>PRACTICAL SUPERCONDUCTORS @ 4.2 K</a:t>
            </a:r>
          </a:p>
        </p:txBody>
      </p:sp>
      <p:sp>
        <p:nvSpPr>
          <p:cNvPr id="26632" name="Text Box 10"/>
          <p:cNvSpPr txBox="1">
            <a:spLocks noChangeArrowheads="1"/>
          </p:cNvSpPr>
          <p:nvPr/>
        </p:nvSpPr>
        <p:spPr bwMode="auto">
          <a:xfrm>
            <a:off x="320554" y="5323535"/>
            <a:ext cx="7093609"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r>
              <a:rPr lang="en-US" sz="1000" dirty="0"/>
              <a:t>Critical current density in the superconductor versus field for different materials at 4.2 K </a:t>
            </a:r>
            <a:r>
              <a:rPr lang="en-US" sz="1000" dirty="0">
                <a:solidFill>
                  <a:srgbClr val="009900"/>
                </a:solidFill>
              </a:rPr>
              <a:t>[P. J. Lee, et al]</a:t>
            </a:r>
          </a:p>
          <a:p>
            <a:pPr algn="ctr"/>
            <a:r>
              <a:rPr lang="en-US" sz="1000" dirty="0">
                <a:solidFill>
                  <a:srgbClr val="009900"/>
                </a:solidFill>
              </a:rPr>
              <a:t>https://</a:t>
            </a:r>
            <a:r>
              <a:rPr lang="en-US" sz="1000" dirty="0" err="1">
                <a:solidFill>
                  <a:srgbClr val="009900"/>
                </a:solidFill>
              </a:rPr>
              <a:t>nationalmaglab.org</a:t>
            </a:r>
            <a:r>
              <a:rPr lang="en-US" sz="1000" dirty="0">
                <a:solidFill>
                  <a:srgbClr val="009900"/>
                </a:solidFill>
              </a:rPr>
              <a:t>/images/</a:t>
            </a:r>
            <a:r>
              <a:rPr lang="en-US" sz="1000" dirty="0" err="1">
                <a:solidFill>
                  <a:srgbClr val="009900"/>
                </a:solidFill>
              </a:rPr>
              <a:t>magnet_development</a:t>
            </a:r>
            <a:r>
              <a:rPr lang="en-US" sz="1000" dirty="0">
                <a:solidFill>
                  <a:srgbClr val="009900"/>
                </a:solidFill>
              </a:rPr>
              <a:t>/</a:t>
            </a:r>
            <a:r>
              <a:rPr lang="en-US" sz="1000" dirty="0" err="1">
                <a:solidFill>
                  <a:srgbClr val="009900"/>
                </a:solidFill>
              </a:rPr>
              <a:t>asc</a:t>
            </a:r>
            <a:r>
              <a:rPr lang="en-US" sz="1000" dirty="0">
                <a:solidFill>
                  <a:srgbClr val="009900"/>
                </a:solidFill>
              </a:rPr>
              <a:t>/plots/JeChart041614-1022x741-pal.png</a:t>
            </a:r>
          </a:p>
        </p:txBody>
      </p:sp>
      <p:grpSp>
        <p:nvGrpSpPr>
          <p:cNvPr id="4" name="Group 3">
            <a:extLst>
              <a:ext uri="{FF2B5EF4-FFF2-40B4-BE49-F238E27FC236}">
                <a16:creationId xmlns:a16="http://schemas.microsoft.com/office/drawing/2014/main" id="{9E4D3357-6E8B-E54B-8035-50AC60F1ADD0}"/>
              </a:ext>
            </a:extLst>
          </p:cNvPr>
          <p:cNvGrpSpPr/>
          <p:nvPr/>
        </p:nvGrpSpPr>
        <p:grpSpPr>
          <a:xfrm>
            <a:off x="492389" y="1614488"/>
            <a:ext cx="5622662" cy="3581980"/>
            <a:chOff x="2996769" y="1953791"/>
            <a:chExt cx="6030431" cy="4372357"/>
          </a:xfrm>
        </p:grpSpPr>
        <p:pic>
          <p:nvPicPr>
            <p:cNvPr id="2" name="Picture 1" descr="sc_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769" y="1953791"/>
              <a:ext cx="6030431" cy="4372357"/>
            </a:xfrm>
            <a:prstGeom prst="rect">
              <a:avLst/>
            </a:prstGeom>
          </p:spPr>
        </p:pic>
        <p:sp>
          <p:nvSpPr>
            <p:cNvPr id="3" name="Oval 2"/>
            <p:cNvSpPr/>
            <p:nvPr/>
          </p:nvSpPr>
          <p:spPr bwMode="auto">
            <a:xfrm rot="2583629">
              <a:off x="3948488" y="3419010"/>
              <a:ext cx="1589681" cy="213133"/>
            </a:xfrm>
            <a:prstGeom prst="ellipse">
              <a:avLst/>
            </a:prstGeom>
            <a:solidFill>
              <a:schemeClr val="bg1">
                <a:lumMod val="85000"/>
                <a:alpha val="0"/>
              </a:schemeClr>
            </a:solid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CC3300"/>
                </a:solidFill>
                <a:latin typeface="Book Antiqua" pitchFamily="18" charset="0"/>
                <a:ea typeface="ＭＳ Ｐゴシック" pitchFamily="34" charset="-128"/>
              </a:endParaRPr>
            </a:p>
          </p:txBody>
        </p:sp>
      </p:grpSp>
      <p:sp>
        <p:nvSpPr>
          <p:cNvPr id="12" name="Content Placeholder 2">
            <a:extLst>
              <a:ext uri="{FF2B5EF4-FFF2-40B4-BE49-F238E27FC236}">
                <a16:creationId xmlns:a16="http://schemas.microsoft.com/office/drawing/2014/main" id="{0E6F69E9-28F7-8944-8A36-7F8BEB3FC476}"/>
              </a:ext>
            </a:extLst>
          </p:cNvPr>
          <p:cNvSpPr txBox="1">
            <a:spLocks/>
          </p:cNvSpPr>
          <p:nvPr/>
        </p:nvSpPr>
        <p:spPr>
          <a:xfrm>
            <a:off x="6115051" y="1749782"/>
            <a:ext cx="6114644" cy="34466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Nb-Ti</a:t>
            </a:r>
            <a:r>
              <a:rPr lang="en-US" dirty="0"/>
              <a:t> is the </a:t>
            </a:r>
            <a:r>
              <a:rPr lang="en-US" dirty="0">
                <a:solidFill>
                  <a:srgbClr val="CC3300"/>
                </a:solidFill>
              </a:rPr>
              <a:t>workhorse of superconductivity</a:t>
            </a:r>
          </a:p>
          <a:p>
            <a:pPr lvl="1"/>
            <a:r>
              <a:rPr lang="en-US" dirty="0"/>
              <a:t>Discovered in 1962</a:t>
            </a:r>
          </a:p>
          <a:p>
            <a:pPr lvl="1"/>
            <a:r>
              <a:rPr lang="en-US" dirty="0">
                <a:solidFill>
                  <a:srgbClr val="CC3300"/>
                </a:solidFill>
              </a:rPr>
              <a:t>Critical temperature of 10 K, critical field of 15 T</a:t>
            </a:r>
          </a:p>
          <a:p>
            <a:pPr lvl="1"/>
            <a:r>
              <a:rPr lang="en-US" dirty="0"/>
              <a:t>All </a:t>
            </a:r>
            <a:r>
              <a:rPr lang="en-US" dirty="0">
                <a:solidFill>
                  <a:srgbClr val="CC3300"/>
                </a:solidFill>
              </a:rPr>
              <a:t>superconducting magnets for accelerators</a:t>
            </a:r>
            <a:r>
              <a:rPr lang="en-US" dirty="0"/>
              <a:t> are made with </a:t>
            </a:r>
            <a:r>
              <a:rPr lang="en-US" dirty="0" err="1"/>
              <a:t>Nb-Ti</a:t>
            </a:r>
            <a:endParaRPr lang="en-US" dirty="0"/>
          </a:p>
          <a:p>
            <a:pPr lvl="1"/>
            <a:r>
              <a:rPr lang="en-US" dirty="0"/>
              <a:t>LHC pushed this technology to its limit </a:t>
            </a:r>
            <a:r>
              <a:rPr lang="en-US" dirty="0">
                <a:solidFill>
                  <a:srgbClr val="CC3300"/>
                </a:solidFill>
              </a:rPr>
              <a:t>with 8 T magnets</a:t>
            </a:r>
          </a:p>
        </p:txBody>
      </p:sp>
    </p:spTree>
    <p:extLst>
      <p:ext uri="{BB962C8B-B14F-4D97-AF65-F5344CB8AC3E}">
        <p14:creationId xmlns:p14="http://schemas.microsoft.com/office/powerpoint/2010/main" val="359518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xfrm>
            <a:off x="1126635" y="5636313"/>
            <a:ext cx="2743200" cy="365125"/>
          </a:xfrm>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r>
              <a:rPr lang="en-US" sz="1000" dirty="0">
                <a:solidFill>
                  <a:srgbClr val="3399FF"/>
                </a:solidFill>
              </a:rPr>
              <a:t>E. Todesco - Superconducting magnets</a:t>
            </a:r>
          </a:p>
        </p:txBody>
      </p:sp>
      <p:sp>
        <p:nvSpPr>
          <p:cNvPr id="26627" name="Rectangle 2"/>
          <p:cNvSpPr>
            <a:spLocks noGrp="1" noChangeArrowheads="1"/>
          </p:cNvSpPr>
          <p:nvPr>
            <p:ph type="title"/>
          </p:nvPr>
        </p:nvSpPr>
        <p:spPr>
          <a:xfrm>
            <a:off x="1478996" y="96839"/>
            <a:ext cx="8600042" cy="904875"/>
          </a:xfrm>
        </p:spPr>
        <p:txBody>
          <a:bodyPr>
            <a:normAutofit fontScale="90000"/>
          </a:bodyPr>
          <a:lstStyle/>
          <a:p>
            <a:pPr eaLnBrk="1" hangingPunct="1"/>
            <a:r>
              <a:rPr lang="en-US" dirty="0">
                <a:latin typeface="+mn-lt"/>
              </a:rPr>
              <a:t>PRACTICAL SUPERCONDUCTORS @ 4.2 K</a:t>
            </a:r>
          </a:p>
        </p:txBody>
      </p:sp>
      <p:sp>
        <p:nvSpPr>
          <p:cNvPr id="26632" name="Text Box 10"/>
          <p:cNvSpPr txBox="1">
            <a:spLocks noChangeArrowheads="1"/>
          </p:cNvSpPr>
          <p:nvPr/>
        </p:nvSpPr>
        <p:spPr bwMode="auto">
          <a:xfrm>
            <a:off x="897424" y="5219284"/>
            <a:ext cx="7093609"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r>
              <a:rPr lang="en-US" sz="1000" dirty="0"/>
              <a:t>Critical current density in the superconductor versus field for different materials at 4.2 K </a:t>
            </a:r>
            <a:r>
              <a:rPr lang="en-US" sz="1000" dirty="0">
                <a:solidFill>
                  <a:srgbClr val="009900"/>
                </a:solidFill>
              </a:rPr>
              <a:t>[P. J. Lee, et al]</a:t>
            </a:r>
          </a:p>
          <a:p>
            <a:pPr algn="ctr"/>
            <a:r>
              <a:rPr lang="en-US" sz="1000" dirty="0">
                <a:solidFill>
                  <a:srgbClr val="009900"/>
                </a:solidFill>
              </a:rPr>
              <a:t>https://</a:t>
            </a:r>
            <a:r>
              <a:rPr lang="en-US" sz="1000" dirty="0" err="1">
                <a:solidFill>
                  <a:srgbClr val="009900"/>
                </a:solidFill>
              </a:rPr>
              <a:t>nationalmaglab.org</a:t>
            </a:r>
            <a:r>
              <a:rPr lang="en-US" sz="1000" dirty="0">
                <a:solidFill>
                  <a:srgbClr val="009900"/>
                </a:solidFill>
              </a:rPr>
              <a:t>/images/</a:t>
            </a:r>
            <a:r>
              <a:rPr lang="en-US" sz="1000" dirty="0" err="1">
                <a:solidFill>
                  <a:srgbClr val="009900"/>
                </a:solidFill>
              </a:rPr>
              <a:t>magnet_development</a:t>
            </a:r>
            <a:r>
              <a:rPr lang="en-US" sz="1000" dirty="0">
                <a:solidFill>
                  <a:srgbClr val="009900"/>
                </a:solidFill>
              </a:rPr>
              <a:t>/</a:t>
            </a:r>
            <a:r>
              <a:rPr lang="en-US" sz="1000" dirty="0" err="1">
                <a:solidFill>
                  <a:srgbClr val="009900"/>
                </a:solidFill>
              </a:rPr>
              <a:t>asc</a:t>
            </a:r>
            <a:r>
              <a:rPr lang="en-US" sz="1000" dirty="0">
                <a:solidFill>
                  <a:srgbClr val="009900"/>
                </a:solidFill>
              </a:rPr>
              <a:t>/plots/JeChart041614-1022x741-pal.png</a:t>
            </a:r>
          </a:p>
        </p:txBody>
      </p:sp>
      <p:grpSp>
        <p:nvGrpSpPr>
          <p:cNvPr id="4" name="Group 3">
            <a:extLst>
              <a:ext uri="{FF2B5EF4-FFF2-40B4-BE49-F238E27FC236}">
                <a16:creationId xmlns:a16="http://schemas.microsoft.com/office/drawing/2014/main" id="{9E4D3357-6E8B-E54B-8035-50AC60F1ADD0}"/>
              </a:ext>
            </a:extLst>
          </p:cNvPr>
          <p:cNvGrpSpPr/>
          <p:nvPr/>
        </p:nvGrpSpPr>
        <p:grpSpPr>
          <a:xfrm>
            <a:off x="617007" y="1557338"/>
            <a:ext cx="5622662" cy="3581980"/>
            <a:chOff x="2996769" y="1953791"/>
            <a:chExt cx="6030431" cy="4372357"/>
          </a:xfrm>
        </p:grpSpPr>
        <p:pic>
          <p:nvPicPr>
            <p:cNvPr id="2" name="Picture 1" descr="sc_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769" y="1953791"/>
              <a:ext cx="6030431" cy="4372357"/>
            </a:xfrm>
            <a:prstGeom prst="rect">
              <a:avLst/>
            </a:prstGeom>
          </p:spPr>
        </p:pic>
        <p:sp>
          <p:nvSpPr>
            <p:cNvPr id="3" name="Oval 2"/>
            <p:cNvSpPr/>
            <p:nvPr/>
          </p:nvSpPr>
          <p:spPr bwMode="auto">
            <a:xfrm rot="2583629">
              <a:off x="4736638" y="3540858"/>
              <a:ext cx="1589681" cy="213133"/>
            </a:xfrm>
            <a:prstGeom prst="ellipse">
              <a:avLst/>
            </a:prstGeom>
            <a:solidFill>
              <a:schemeClr val="bg1">
                <a:lumMod val="85000"/>
                <a:alpha val="0"/>
              </a:schemeClr>
            </a:solid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CC3300"/>
                </a:solidFill>
                <a:latin typeface="Book Antiqua" pitchFamily="18" charset="0"/>
                <a:ea typeface="ＭＳ Ｐゴシック" pitchFamily="34" charset="-128"/>
              </a:endParaRPr>
            </a:p>
          </p:txBody>
        </p:sp>
      </p:grpSp>
      <p:sp>
        <p:nvSpPr>
          <p:cNvPr id="9" name="Content Placeholder 2">
            <a:extLst>
              <a:ext uri="{FF2B5EF4-FFF2-40B4-BE49-F238E27FC236}">
                <a16:creationId xmlns:a16="http://schemas.microsoft.com/office/drawing/2014/main" id="{491653D3-666A-8B4F-9042-363EE119ED4D}"/>
              </a:ext>
            </a:extLst>
          </p:cNvPr>
          <p:cNvSpPr>
            <a:spLocks noGrp="1"/>
          </p:cNvSpPr>
          <p:nvPr>
            <p:ph idx="1"/>
          </p:nvPr>
        </p:nvSpPr>
        <p:spPr>
          <a:xfrm>
            <a:off x="6443855" y="1238606"/>
            <a:ext cx="5357813" cy="4462948"/>
          </a:xfrm>
        </p:spPr>
        <p:txBody>
          <a:bodyPr>
            <a:normAutofit/>
          </a:bodyPr>
          <a:lstStyle/>
          <a:p>
            <a:r>
              <a:rPr lang="en-US" dirty="0"/>
              <a:t>Nb</a:t>
            </a:r>
            <a:r>
              <a:rPr lang="en-US" baseline="-25000" dirty="0"/>
              <a:t>3</a:t>
            </a:r>
            <a:r>
              <a:rPr lang="en-US" dirty="0"/>
              <a:t>Sn allows </a:t>
            </a:r>
            <a:r>
              <a:rPr lang="en-US" dirty="0">
                <a:solidFill>
                  <a:srgbClr val="CC3300"/>
                </a:solidFill>
              </a:rPr>
              <a:t>doubling the </a:t>
            </a:r>
            <a:r>
              <a:rPr lang="en-US" dirty="0" err="1">
                <a:solidFill>
                  <a:srgbClr val="CC3300"/>
                </a:solidFill>
              </a:rPr>
              <a:t>Nb</a:t>
            </a:r>
            <a:r>
              <a:rPr lang="en-US" dirty="0">
                <a:solidFill>
                  <a:srgbClr val="CC3300"/>
                </a:solidFill>
              </a:rPr>
              <a:t>-Ti </a:t>
            </a:r>
            <a:r>
              <a:rPr lang="en-US" dirty="0"/>
              <a:t>performance</a:t>
            </a:r>
          </a:p>
          <a:p>
            <a:pPr lvl="1"/>
            <a:r>
              <a:rPr lang="en-US" dirty="0"/>
              <a:t>Discovered in 1954, before </a:t>
            </a:r>
            <a:r>
              <a:rPr lang="en-US" dirty="0" err="1"/>
              <a:t>Nb</a:t>
            </a:r>
            <a:r>
              <a:rPr lang="en-US" dirty="0"/>
              <a:t>-Ti</a:t>
            </a:r>
          </a:p>
          <a:p>
            <a:pPr lvl="1"/>
            <a:r>
              <a:rPr lang="en-US" dirty="0"/>
              <a:t>Critical temperature of </a:t>
            </a:r>
            <a:r>
              <a:rPr lang="en-US" dirty="0">
                <a:solidFill>
                  <a:srgbClr val="CC3300"/>
                </a:solidFill>
              </a:rPr>
              <a:t>18 K, critical field of 30 T</a:t>
            </a:r>
          </a:p>
          <a:p>
            <a:pPr lvl="1"/>
            <a:r>
              <a:rPr lang="en-US" dirty="0"/>
              <a:t>It is ( unfortunately also) </a:t>
            </a:r>
            <a:r>
              <a:rPr lang="en-US" dirty="0">
                <a:solidFill>
                  <a:srgbClr val="FF0000"/>
                </a:solidFill>
              </a:rPr>
              <a:t>strain</a:t>
            </a:r>
            <a:r>
              <a:rPr lang="en-US" dirty="0"/>
              <a:t> </a:t>
            </a:r>
            <a:r>
              <a:rPr lang="en-US" dirty="0">
                <a:solidFill>
                  <a:srgbClr val="FF0000"/>
                </a:solidFill>
              </a:rPr>
              <a:t>dependent </a:t>
            </a:r>
          </a:p>
          <a:p>
            <a:pPr lvl="1"/>
            <a:r>
              <a:rPr lang="en-US" dirty="0"/>
              <a:t>Must be formed </a:t>
            </a:r>
            <a:r>
              <a:rPr lang="en-US" dirty="0">
                <a:solidFill>
                  <a:srgbClr val="CC3300"/>
                </a:solidFill>
              </a:rPr>
              <a:t>reacting it at 650 C </a:t>
            </a:r>
            <a:r>
              <a:rPr lang="en-US" dirty="0"/>
              <a:t>for several days with tight tolerances on temperature</a:t>
            </a:r>
          </a:p>
          <a:p>
            <a:pPr lvl="2"/>
            <a:r>
              <a:rPr lang="en-US" dirty="0"/>
              <a:t>After formation it is very brittle so coil has to be impregnated</a:t>
            </a:r>
            <a:endParaRPr lang="en-US" dirty="0">
              <a:solidFill>
                <a:srgbClr val="CC3300"/>
              </a:solidFill>
            </a:endParaRPr>
          </a:p>
          <a:p>
            <a:pPr lvl="1"/>
            <a:endParaRPr lang="en-US" dirty="0"/>
          </a:p>
        </p:txBody>
      </p:sp>
    </p:spTree>
    <p:extLst>
      <p:ext uri="{BB962C8B-B14F-4D97-AF65-F5344CB8AC3E}">
        <p14:creationId xmlns:p14="http://schemas.microsoft.com/office/powerpoint/2010/main" val="2885282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2D5118-364A-C14F-8B9B-56130358413B}"/>
              </a:ext>
            </a:extLst>
          </p:cNvPr>
          <p:cNvSpPr txBox="1"/>
          <p:nvPr/>
        </p:nvSpPr>
        <p:spPr>
          <a:xfrm>
            <a:off x="8820946" y="4555532"/>
            <a:ext cx="1181734" cy="230832"/>
          </a:xfrm>
          <a:prstGeom prst="rect">
            <a:avLst/>
          </a:prstGeom>
          <a:noFill/>
        </p:spPr>
        <p:txBody>
          <a:bodyPr wrap="none" rtlCol="0">
            <a:spAutoFit/>
          </a:bodyPr>
          <a:lstStyle/>
          <a:p>
            <a:r>
              <a:rPr lang="en-GB" sz="900" dirty="0">
                <a:solidFill>
                  <a:srgbClr val="0070C0"/>
                </a:solidFill>
              </a:rPr>
              <a:t>A. </a:t>
            </a:r>
            <a:r>
              <a:rPr lang="en-GB" sz="900" dirty="0" err="1">
                <a:solidFill>
                  <a:srgbClr val="0070C0"/>
                </a:solidFill>
              </a:rPr>
              <a:t>Godeke</a:t>
            </a:r>
            <a:r>
              <a:rPr lang="en-GB" sz="900" dirty="0">
                <a:solidFill>
                  <a:srgbClr val="0070C0"/>
                </a:solidFill>
              </a:rPr>
              <a:t> et all 2006</a:t>
            </a:r>
          </a:p>
        </p:txBody>
      </p:sp>
      <p:pic>
        <p:nvPicPr>
          <p:cNvPr id="5" name="Picture 10">
            <a:extLst>
              <a:ext uri="{FF2B5EF4-FFF2-40B4-BE49-F238E27FC236}">
                <a16:creationId xmlns:a16="http://schemas.microsoft.com/office/drawing/2014/main" id="{59C394D8-5994-E34A-97CD-89F73B6BFCA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71239" y="4809561"/>
            <a:ext cx="2340355" cy="17633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2">
            <a:extLst>
              <a:ext uri="{FF2B5EF4-FFF2-40B4-BE49-F238E27FC236}">
                <a16:creationId xmlns:a16="http://schemas.microsoft.com/office/drawing/2014/main" id="{5562DB2C-AF67-5644-94EB-C617C7DD107E}"/>
              </a:ext>
            </a:extLst>
          </p:cNvPr>
          <p:cNvSpPr txBox="1">
            <a:spLocks noChangeArrowheads="1"/>
          </p:cNvSpPr>
          <p:nvPr/>
        </p:nvSpPr>
        <p:spPr>
          <a:xfrm>
            <a:off x="602523" y="65154"/>
            <a:ext cx="7678738" cy="90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mn-lt"/>
              </a:rPr>
              <a:t>CRITICAL STRAIN</a:t>
            </a:r>
          </a:p>
        </p:txBody>
      </p:sp>
      <p:pic>
        <p:nvPicPr>
          <p:cNvPr id="7" name="Picture 6" descr="surface.jpg">
            <a:extLst>
              <a:ext uri="{FF2B5EF4-FFF2-40B4-BE49-F238E27FC236}">
                <a16:creationId xmlns:a16="http://schemas.microsoft.com/office/drawing/2014/main" id="{AAAA2CA0-8604-464C-8B20-26F22269EF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0471" y="4381711"/>
            <a:ext cx="2311664" cy="1948885"/>
          </a:xfrm>
          <a:prstGeom prst="rect">
            <a:avLst/>
          </a:prstGeom>
        </p:spPr>
      </p:pic>
      <p:sp>
        <p:nvSpPr>
          <p:cNvPr id="8" name="Content Placeholder 2">
            <a:extLst>
              <a:ext uri="{FF2B5EF4-FFF2-40B4-BE49-F238E27FC236}">
                <a16:creationId xmlns:a16="http://schemas.microsoft.com/office/drawing/2014/main" id="{7C6191B6-DEE0-7641-ACE6-147849F65453}"/>
              </a:ext>
            </a:extLst>
          </p:cNvPr>
          <p:cNvSpPr>
            <a:spLocks noGrp="1"/>
          </p:cNvSpPr>
          <p:nvPr>
            <p:ph idx="1"/>
          </p:nvPr>
        </p:nvSpPr>
        <p:spPr>
          <a:xfrm>
            <a:off x="3343275" y="1001714"/>
            <a:ext cx="8178217" cy="3784650"/>
          </a:xfrm>
        </p:spPr>
        <p:txBody>
          <a:bodyPr>
            <a:normAutofit/>
          </a:bodyPr>
          <a:lstStyle/>
          <a:p>
            <a:pPr marL="0" indent="0">
              <a:buNone/>
            </a:pPr>
            <a:r>
              <a:rPr lang="en-US" sz="2000" dirty="0">
                <a:latin typeface="Book Antiqua" charset="0"/>
              </a:rPr>
              <a:t>In the presence of a magnetic field </a:t>
            </a:r>
            <a:r>
              <a:rPr lang="en-US" sz="2000" i="1" dirty="0">
                <a:latin typeface="Book Antiqua" charset="0"/>
              </a:rPr>
              <a:t>B</a:t>
            </a:r>
            <a:r>
              <a:rPr lang="en-US" sz="2000" dirty="0">
                <a:latin typeface="Book Antiqua" charset="0"/>
              </a:rPr>
              <a:t>, a conductor element carrying current density </a:t>
            </a:r>
            <a:r>
              <a:rPr lang="en-US" sz="2000" i="1" dirty="0">
                <a:latin typeface="Book Antiqua" charset="0"/>
              </a:rPr>
              <a:t>j</a:t>
            </a:r>
            <a:r>
              <a:rPr lang="en-US" sz="2000" dirty="0">
                <a:latin typeface="Book Antiqua" charset="0"/>
              </a:rPr>
              <a:t> (A/mm</a:t>
            </a:r>
            <a:r>
              <a:rPr lang="en-US" sz="2000" baseline="30000" dirty="0">
                <a:latin typeface="Book Antiqua" charset="0"/>
              </a:rPr>
              <a:t>2</a:t>
            </a:r>
            <a:r>
              <a:rPr lang="en-US" sz="2000" dirty="0">
                <a:latin typeface="Book Antiqua" charset="0"/>
              </a:rPr>
              <a:t>) is subjected to a force density </a:t>
            </a:r>
            <a:r>
              <a:rPr lang="en-US" sz="2000" i="1" dirty="0">
                <a:latin typeface="Book Antiqua" charset="0"/>
              </a:rPr>
              <a:t>f</a:t>
            </a:r>
            <a:r>
              <a:rPr lang="en-US" sz="2000" dirty="0">
                <a:latin typeface="Book Antiqua" charset="0"/>
              </a:rPr>
              <a:t> [N/m</a:t>
            </a:r>
            <a:r>
              <a:rPr lang="en-US" sz="2000" baseline="30000" dirty="0">
                <a:latin typeface="Book Antiqua" charset="0"/>
              </a:rPr>
              <a:t>3</a:t>
            </a:r>
            <a:r>
              <a:rPr lang="en-US" sz="2000" dirty="0">
                <a:latin typeface="Book Antiqua" charset="0"/>
              </a:rPr>
              <a:t>]</a:t>
            </a: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r>
              <a:rPr lang="en-US" sz="2000" dirty="0">
                <a:latin typeface="Book Antiqua" charset="0"/>
              </a:rPr>
              <a:t>The </a:t>
            </a:r>
            <a:r>
              <a:rPr lang="en-US" sz="2000" dirty="0" err="1">
                <a:latin typeface="Book Antiqua" charset="0"/>
              </a:rPr>
              <a:t>e.m</a:t>
            </a:r>
            <a:r>
              <a:rPr lang="en-US" sz="2000" dirty="0">
                <a:latin typeface="Book Antiqua" charset="0"/>
              </a:rPr>
              <a:t>. force acting on a coil is a </a:t>
            </a:r>
            <a:r>
              <a:rPr lang="en-US" sz="2000" dirty="0">
                <a:solidFill>
                  <a:srgbClr val="CC3300"/>
                </a:solidFill>
                <a:latin typeface="Book Antiqua" charset="0"/>
              </a:rPr>
              <a:t>body force</a:t>
            </a:r>
            <a:r>
              <a:rPr lang="en-US" sz="2000" dirty="0">
                <a:latin typeface="Book Antiqua" charset="0"/>
              </a:rPr>
              <a:t>, i.e. a force that acts on all the portions of the coil (like the gravitational force) – compressing the midplane and pushing the coils outward</a:t>
            </a:r>
          </a:p>
          <a:p>
            <a:pPr marL="0" indent="0">
              <a:buNone/>
            </a:pPr>
            <a:endParaRPr lang="en-US" sz="2000" dirty="0">
              <a:latin typeface="Book Antiqua" charset="0"/>
            </a:endParaRPr>
          </a:p>
        </p:txBody>
      </p:sp>
      <p:grpSp>
        <p:nvGrpSpPr>
          <p:cNvPr id="10" name="Group 9">
            <a:extLst>
              <a:ext uri="{FF2B5EF4-FFF2-40B4-BE49-F238E27FC236}">
                <a16:creationId xmlns:a16="http://schemas.microsoft.com/office/drawing/2014/main" id="{826EED20-F43D-AD44-9609-FAF27B629FCD}"/>
              </a:ext>
            </a:extLst>
          </p:cNvPr>
          <p:cNvGrpSpPr/>
          <p:nvPr/>
        </p:nvGrpSpPr>
        <p:grpSpPr>
          <a:xfrm>
            <a:off x="4441892" y="1805706"/>
            <a:ext cx="1797059" cy="1377389"/>
            <a:chOff x="5788109" y="4085768"/>
            <a:chExt cx="3109041" cy="2380925"/>
          </a:xfrm>
        </p:grpSpPr>
        <p:pic>
          <p:nvPicPr>
            <p:cNvPr id="11" name="Picture 4" descr="tevatron_cross-section">
              <a:extLst>
                <a:ext uri="{FF2B5EF4-FFF2-40B4-BE49-F238E27FC236}">
                  <a16:creationId xmlns:a16="http://schemas.microsoft.com/office/drawing/2014/main" id="{56702F74-2B94-EB4A-85CF-DC590E8F93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1478" r="26770" b="9897"/>
            <a:stretch>
              <a:fillRect/>
            </a:stretch>
          </p:blipFill>
          <p:spPr bwMode="auto">
            <a:xfrm>
              <a:off x="5788109" y="4085768"/>
              <a:ext cx="2948754" cy="2380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2" name="Straight Arrow Connector 11">
              <a:extLst>
                <a:ext uri="{FF2B5EF4-FFF2-40B4-BE49-F238E27FC236}">
                  <a16:creationId xmlns:a16="http://schemas.microsoft.com/office/drawing/2014/main" id="{0BF20048-03EA-D942-844E-38F67A899CB8}"/>
                </a:ext>
              </a:extLst>
            </p:cNvPr>
            <p:cNvCxnSpPr/>
            <p:nvPr/>
          </p:nvCxnSpPr>
          <p:spPr bwMode="auto">
            <a:xfrm>
              <a:off x="7886116" y="4204185"/>
              <a:ext cx="382220" cy="295896"/>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3" name="Straight Arrow Connector 12">
              <a:extLst>
                <a:ext uri="{FF2B5EF4-FFF2-40B4-BE49-F238E27FC236}">
                  <a16:creationId xmlns:a16="http://schemas.microsoft.com/office/drawing/2014/main" id="{35A2F74E-8C2F-564E-B745-B42BBD7A009D}"/>
                </a:ext>
              </a:extLst>
            </p:cNvPr>
            <p:cNvCxnSpPr/>
            <p:nvPr/>
          </p:nvCxnSpPr>
          <p:spPr bwMode="auto">
            <a:xfrm>
              <a:off x="8408406" y="5034680"/>
              <a:ext cx="464084" cy="106509"/>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4" name="Straight Arrow Connector 13">
              <a:extLst>
                <a:ext uri="{FF2B5EF4-FFF2-40B4-BE49-F238E27FC236}">
                  <a16:creationId xmlns:a16="http://schemas.microsoft.com/office/drawing/2014/main" id="{85FA0F15-C15D-CC4C-8665-E2C3E23B09D9}"/>
                </a:ext>
              </a:extLst>
            </p:cNvPr>
            <p:cNvCxnSpPr/>
            <p:nvPr/>
          </p:nvCxnSpPr>
          <p:spPr bwMode="auto">
            <a:xfrm flipV="1">
              <a:off x="7861456" y="6041205"/>
              <a:ext cx="406880" cy="283567"/>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5" name="Straight Arrow Connector 14">
              <a:extLst>
                <a:ext uri="{FF2B5EF4-FFF2-40B4-BE49-F238E27FC236}">
                  <a16:creationId xmlns:a16="http://schemas.microsoft.com/office/drawing/2014/main" id="{02E8609D-46AD-6146-8A5E-67D315D205DA}"/>
                </a:ext>
              </a:extLst>
            </p:cNvPr>
            <p:cNvCxnSpPr/>
            <p:nvPr/>
          </p:nvCxnSpPr>
          <p:spPr bwMode="auto">
            <a:xfrm flipV="1">
              <a:off x="8428622" y="5363111"/>
              <a:ext cx="468528" cy="110961"/>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grpSp>
      <p:graphicFrame>
        <p:nvGraphicFramePr>
          <p:cNvPr id="16" name="Object 3">
            <a:extLst>
              <a:ext uri="{FF2B5EF4-FFF2-40B4-BE49-F238E27FC236}">
                <a16:creationId xmlns:a16="http://schemas.microsoft.com/office/drawing/2014/main" id="{DE8ACB26-727F-404E-8FD5-366D28B1ADF1}"/>
              </a:ext>
            </a:extLst>
          </p:cNvPr>
          <p:cNvGraphicFramePr>
            <a:graphicFrameLocks noChangeAspect="1"/>
          </p:cNvGraphicFramePr>
          <p:nvPr>
            <p:extLst>
              <p:ext uri="{D42A27DB-BD31-4B8C-83A1-F6EECF244321}">
                <p14:modId xmlns:p14="http://schemas.microsoft.com/office/powerpoint/2010/main" val="299538183"/>
              </p:ext>
            </p:extLst>
          </p:nvPr>
        </p:nvGraphicFramePr>
        <p:xfrm>
          <a:off x="6554063" y="2080693"/>
          <a:ext cx="1381512" cy="547935"/>
        </p:xfrm>
        <a:graphic>
          <a:graphicData uri="http://schemas.openxmlformats.org/presentationml/2006/ole">
            <mc:AlternateContent xmlns:mc="http://schemas.openxmlformats.org/markup-compatibility/2006">
              <mc:Choice xmlns:v="urn:schemas-microsoft-com:vml" Requires="v">
                <p:oleObj spid="_x0000_s13415" name="Equation" r:id="rId6" imgW="609600" imgH="241300" progId="Equation.3">
                  <p:embed/>
                </p:oleObj>
              </mc:Choice>
              <mc:Fallback>
                <p:oleObj name="Equation" r:id="rId6" imgW="609600" imgH="241300" progId="Equation.3">
                  <p:embed/>
                  <p:pic>
                    <p:nvPicPr>
                      <p:cNvPr id="16" name="Object 3">
                        <a:extLst>
                          <a:ext uri="{FF2B5EF4-FFF2-40B4-BE49-F238E27FC236}">
                            <a16:creationId xmlns:a16="http://schemas.microsoft.com/office/drawing/2014/main" id="{DE8ACB26-727F-404E-8FD5-366D28B1ADF1}"/>
                          </a:ext>
                        </a:extLst>
                      </p:cNvPr>
                      <p:cNvPicPr>
                        <a:picLocks noChangeAspect="1" noChangeArrowheads="1"/>
                      </p:cNvPicPr>
                      <p:nvPr/>
                    </p:nvPicPr>
                    <p:blipFill>
                      <a:blip r:embed="rId7"/>
                      <a:srcRect/>
                      <a:stretch>
                        <a:fillRect/>
                      </a:stretch>
                    </p:blipFill>
                    <p:spPr bwMode="auto">
                      <a:xfrm>
                        <a:off x="6554063" y="2080693"/>
                        <a:ext cx="1381512" cy="547935"/>
                      </a:xfrm>
                      <a:prstGeom prst="rect">
                        <a:avLst/>
                      </a:prstGeom>
                      <a:noFill/>
                      <a:ln>
                        <a:noFill/>
                      </a:ln>
                      <a:effectLst/>
                    </p:spPr>
                  </p:pic>
                </p:oleObj>
              </mc:Fallback>
            </mc:AlternateContent>
          </a:graphicData>
        </a:graphic>
      </p:graphicFrame>
      <p:pic>
        <p:nvPicPr>
          <p:cNvPr id="17" name="Picture 12" descr="http://blogs.uslhc.us/wp-content/uploads/2011/04/LHC-Dipole-Magnetic-Field.png">
            <a:extLst>
              <a:ext uri="{FF2B5EF4-FFF2-40B4-BE49-F238E27FC236}">
                <a16:creationId xmlns:a16="http://schemas.microsoft.com/office/drawing/2014/main" id="{D660A0A3-0206-704A-B6C5-D345985A4FD9}"/>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16462" y="1559120"/>
            <a:ext cx="2697448" cy="1971084"/>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Rectangle 17">
            <a:extLst>
              <a:ext uri="{FF2B5EF4-FFF2-40B4-BE49-F238E27FC236}">
                <a16:creationId xmlns:a16="http://schemas.microsoft.com/office/drawing/2014/main" id="{E1B844EA-1482-E049-BEA5-1263BF2A580A}"/>
              </a:ext>
            </a:extLst>
          </p:cNvPr>
          <p:cNvSpPr/>
          <p:nvPr/>
        </p:nvSpPr>
        <p:spPr>
          <a:xfrm>
            <a:off x="1000522" y="5073031"/>
            <a:ext cx="3138487" cy="923330"/>
          </a:xfrm>
          <a:prstGeom prst="rect">
            <a:avLst/>
          </a:prstGeom>
        </p:spPr>
        <p:txBody>
          <a:bodyPr wrap="square">
            <a:spAutoFit/>
          </a:bodyPr>
          <a:lstStyle/>
          <a:p>
            <a:r>
              <a:rPr lang="en-US" dirty="0">
                <a:latin typeface="Book Antiqua" charset="0"/>
              </a:rPr>
              <a:t>So now we have to care ALSO about the mechanics!! And the strain sensitivity</a:t>
            </a:r>
            <a:endParaRPr lang="en-GB" dirty="0"/>
          </a:p>
        </p:txBody>
      </p:sp>
      <p:sp>
        <p:nvSpPr>
          <p:cNvPr id="2" name="Rectangle 1">
            <a:extLst>
              <a:ext uri="{FF2B5EF4-FFF2-40B4-BE49-F238E27FC236}">
                <a16:creationId xmlns:a16="http://schemas.microsoft.com/office/drawing/2014/main" id="{020272CB-EF8A-2348-A77D-C63A4BCCA398}"/>
              </a:ext>
            </a:extLst>
          </p:cNvPr>
          <p:cNvSpPr/>
          <p:nvPr/>
        </p:nvSpPr>
        <p:spPr>
          <a:xfrm>
            <a:off x="8343335" y="2141294"/>
            <a:ext cx="2634054" cy="646331"/>
          </a:xfrm>
          <a:prstGeom prst="rect">
            <a:avLst/>
          </a:prstGeom>
        </p:spPr>
        <p:txBody>
          <a:bodyPr wrap="none">
            <a:spAutoFit/>
          </a:bodyPr>
          <a:lstStyle/>
          <a:p>
            <a:pPr lvl="1"/>
            <a:r>
              <a:rPr lang="en-GB" i="1" dirty="0">
                <a:solidFill>
                  <a:srgbClr val="000000"/>
                </a:solidFill>
                <a:latin typeface="Book Antiqua" charset="0"/>
              </a:rPr>
              <a:t>Ex. LHC dipole :</a:t>
            </a:r>
          </a:p>
          <a:p>
            <a:pPr lvl="1"/>
            <a:r>
              <a:rPr lang="en-GB" i="1" dirty="0" err="1">
                <a:solidFill>
                  <a:srgbClr val="000000"/>
                </a:solidFill>
                <a:latin typeface="Book Antiqua" charset="0"/>
              </a:rPr>
              <a:t>F</a:t>
            </a:r>
            <a:r>
              <a:rPr lang="en-GB" i="1" baseline="-25000" dirty="0" err="1">
                <a:solidFill>
                  <a:srgbClr val="000000"/>
                </a:solidFill>
                <a:latin typeface="Book Antiqua" charset="0"/>
              </a:rPr>
              <a:t>x</a:t>
            </a:r>
            <a:r>
              <a:rPr lang="en-GB" dirty="0">
                <a:solidFill>
                  <a:srgbClr val="000000"/>
                </a:solidFill>
                <a:latin typeface="Book Antiqua" charset="0"/>
              </a:rPr>
              <a:t> = 340 t per meter</a:t>
            </a:r>
          </a:p>
        </p:txBody>
      </p:sp>
    </p:spTree>
    <p:extLst>
      <p:ext uri="{BB962C8B-B14F-4D97-AF65-F5344CB8AC3E}">
        <p14:creationId xmlns:p14="http://schemas.microsoft.com/office/powerpoint/2010/main" val="3989129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58CE1A-8C93-F743-8E9D-42602ED34989}"/>
              </a:ext>
            </a:extLst>
          </p:cNvPr>
          <p:cNvSpPr txBox="1"/>
          <p:nvPr/>
        </p:nvSpPr>
        <p:spPr>
          <a:xfrm>
            <a:off x="238445" y="220419"/>
            <a:ext cx="11715110" cy="646331"/>
          </a:xfrm>
          <a:prstGeom prst="rect">
            <a:avLst/>
          </a:prstGeom>
          <a:noFill/>
        </p:spPr>
        <p:txBody>
          <a:bodyPr wrap="square" rtlCol="0">
            <a:spAutoFit/>
          </a:bodyPr>
          <a:lstStyle/>
          <a:p>
            <a:r>
              <a:rPr lang="en-GB" sz="3600" dirty="0"/>
              <a:t>AND WHAT IF WE LOOSE ANY OF THE CRITICAL CONDITIONS?</a:t>
            </a:r>
          </a:p>
        </p:txBody>
      </p:sp>
      <p:pic>
        <p:nvPicPr>
          <p:cNvPr id="9" name="Picture 3">
            <a:extLst>
              <a:ext uri="{FF2B5EF4-FFF2-40B4-BE49-F238E27FC236}">
                <a16:creationId xmlns:a16="http://schemas.microsoft.com/office/drawing/2014/main" id="{A682C46C-3937-A64C-9D0A-FA8E5B544EB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117285" y="2542979"/>
            <a:ext cx="2957738" cy="34962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8" name="Picture 3" descr="P1010053">
            <a:extLst>
              <a:ext uri="{FF2B5EF4-FFF2-40B4-BE49-F238E27FC236}">
                <a16:creationId xmlns:a16="http://schemas.microsoft.com/office/drawing/2014/main" id="{52D18F31-8192-C747-A7ED-3852AA85914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28308" y="4059384"/>
            <a:ext cx="2972791" cy="1979842"/>
          </a:xfrm>
          <a:prstGeom prst="rect">
            <a:avLst/>
          </a:prstGeom>
          <a:noFill/>
          <a:extLst>
            <a:ext uri="{909E8E84-426E-40dd-AFC4-6F175D3DCCD1}">
              <a14:hiddenFill xmlns=""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DFDA94A3-9E60-0A43-A096-86086193A89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17278" y="2078744"/>
            <a:ext cx="2671441" cy="9284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5" name="Rectangle 34">
            <a:extLst>
              <a:ext uri="{FF2B5EF4-FFF2-40B4-BE49-F238E27FC236}">
                <a16:creationId xmlns:a16="http://schemas.microsoft.com/office/drawing/2014/main" id="{664B99DB-D9E9-744F-9F22-603A968450F7}"/>
              </a:ext>
            </a:extLst>
          </p:cNvPr>
          <p:cNvSpPr/>
          <p:nvPr/>
        </p:nvSpPr>
        <p:spPr>
          <a:xfrm>
            <a:off x="238445" y="1204150"/>
            <a:ext cx="5578833" cy="1015663"/>
          </a:xfrm>
          <a:prstGeom prst="rect">
            <a:avLst/>
          </a:prstGeom>
        </p:spPr>
        <p:txBody>
          <a:bodyPr wrap="square">
            <a:spAutoFit/>
          </a:bodyPr>
          <a:lstStyle/>
          <a:p>
            <a:r>
              <a:rPr lang="en-US" sz="2000" dirty="0"/>
              <a:t>Superconductivity is </a:t>
            </a:r>
            <a:r>
              <a:rPr lang="en-US" sz="2000" dirty="0">
                <a:solidFill>
                  <a:srgbClr val="FF0000"/>
                </a:solidFill>
              </a:rPr>
              <a:t>DESTROYED</a:t>
            </a:r>
            <a:r>
              <a:rPr lang="en-US" sz="2000" dirty="0"/>
              <a:t> when loosing any of the critical conditions:  temperature, current density, magnetic field</a:t>
            </a:r>
          </a:p>
        </p:txBody>
      </p:sp>
      <p:pic>
        <p:nvPicPr>
          <p:cNvPr id="36" name="Picture 35" descr="surface.jpg">
            <a:extLst>
              <a:ext uri="{FF2B5EF4-FFF2-40B4-BE49-F238E27FC236}">
                <a16:creationId xmlns:a16="http://schemas.microsoft.com/office/drawing/2014/main" id="{CCAEF31D-7239-CA48-94A8-2CE8A7062E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504" y="2521682"/>
            <a:ext cx="4092099" cy="3449908"/>
          </a:xfrm>
          <a:prstGeom prst="rect">
            <a:avLst/>
          </a:prstGeom>
        </p:spPr>
      </p:pic>
      <p:sp>
        <p:nvSpPr>
          <p:cNvPr id="32" name="TextBox 31">
            <a:extLst>
              <a:ext uri="{FF2B5EF4-FFF2-40B4-BE49-F238E27FC236}">
                <a16:creationId xmlns:a16="http://schemas.microsoft.com/office/drawing/2014/main" id="{78D06BC6-A3D6-D341-A73D-1DC127EC1A3A}"/>
              </a:ext>
            </a:extLst>
          </p:cNvPr>
          <p:cNvSpPr txBox="1"/>
          <p:nvPr/>
        </p:nvSpPr>
        <p:spPr>
          <a:xfrm>
            <a:off x="5703124" y="3130914"/>
            <a:ext cx="3097975" cy="830997"/>
          </a:xfrm>
          <a:prstGeom prst="rect">
            <a:avLst/>
          </a:prstGeom>
          <a:noFill/>
        </p:spPr>
        <p:txBody>
          <a:bodyPr wrap="square" rtlCol="0">
            <a:spAutoFit/>
          </a:bodyPr>
          <a:lstStyle/>
          <a:p>
            <a:r>
              <a:rPr lang="en-US" sz="1600" dirty="0"/>
              <a:t>This is the result of a quench in the pre series magnet during its qualification test</a:t>
            </a:r>
          </a:p>
        </p:txBody>
      </p:sp>
      <p:sp>
        <p:nvSpPr>
          <p:cNvPr id="37" name="TextBox 36">
            <a:extLst>
              <a:ext uri="{FF2B5EF4-FFF2-40B4-BE49-F238E27FC236}">
                <a16:creationId xmlns:a16="http://schemas.microsoft.com/office/drawing/2014/main" id="{FC3DB805-532F-424D-80BC-E58FDDCC28D6}"/>
              </a:ext>
            </a:extLst>
          </p:cNvPr>
          <p:cNvSpPr txBox="1"/>
          <p:nvPr/>
        </p:nvSpPr>
        <p:spPr>
          <a:xfrm>
            <a:off x="9117285" y="1711982"/>
            <a:ext cx="3144134" cy="830997"/>
          </a:xfrm>
          <a:prstGeom prst="rect">
            <a:avLst/>
          </a:prstGeom>
          <a:noFill/>
        </p:spPr>
        <p:txBody>
          <a:bodyPr wrap="square" rtlCol="0">
            <a:spAutoFit/>
          </a:bodyPr>
          <a:lstStyle/>
          <a:p>
            <a:r>
              <a:rPr lang="en-US" sz="1600" dirty="0"/>
              <a:t>This is the result of a chain of events triggered by a quench in an LHC bus-bar</a:t>
            </a:r>
          </a:p>
        </p:txBody>
      </p:sp>
      <p:sp>
        <p:nvSpPr>
          <p:cNvPr id="10" name="Slide Number Placeholder 3">
            <a:extLst>
              <a:ext uri="{FF2B5EF4-FFF2-40B4-BE49-F238E27FC236}">
                <a16:creationId xmlns:a16="http://schemas.microsoft.com/office/drawing/2014/main" id="{0E521361-23D5-46B3-9EF9-C5F8D656AE7D}"/>
              </a:ext>
            </a:extLst>
          </p:cNvPr>
          <p:cNvSpPr txBox="1">
            <a:spLocks/>
          </p:cNvSpPr>
          <p:nvPr/>
        </p:nvSpPr>
        <p:spPr>
          <a:xfrm>
            <a:off x="5703124" y="6043512"/>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L. </a:t>
            </a:r>
            <a:r>
              <a:rPr lang="en-US" sz="1000" dirty="0" err="1">
                <a:solidFill>
                  <a:srgbClr val="3399FF"/>
                </a:solidFill>
              </a:rPr>
              <a:t>Bottura</a:t>
            </a:r>
            <a:r>
              <a:rPr lang="en-US" sz="1000" dirty="0">
                <a:solidFill>
                  <a:srgbClr val="3399FF"/>
                </a:solidFill>
              </a:rPr>
              <a:t> </a:t>
            </a:r>
            <a:r>
              <a:rPr lang="en-US" sz="1000" dirty="0" err="1">
                <a:solidFill>
                  <a:srgbClr val="3399FF"/>
                </a:solidFill>
              </a:rPr>
              <a:t>Wamsdo</a:t>
            </a:r>
            <a:endParaRPr lang="en-US" sz="1000" dirty="0">
              <a:solidFill>
                <a:srgbClr val="3399FF"/>
              </a:solidFill>
            </a:endParaRPr>
          </a:p>
        </p:txBody>
      </p:sp>
    </p:spTree>
    <p:extLst>
      <p:ext uri="{BB962C8B-B14F-4D97-AF65-F5344CB8AC3E}">
        <p14:creationId xmlns:p14="http://schemas.microsoft.com/office/powerpoint/2010/main" val="4039456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endParaRPr lang="en-US" dirty="0"/>
          </a:p>
        </p:txBody>
      </p:sp>
      <p:sp>
        <p:nvSpPr>
          <p:cNvPr id="5" name="Rectangle 4"/>
          <p:cNvSpPr/>
          <p:nvPr/>
        </p:nvSpPr>
        <p:spPr>
          <a:xfrm>
            <a:off x="5367295" y="1407803"/>
            <a:ext cx="3539176" cy="1154162"/>
          </a:xfrm>
          <a:prstGeom prst="rect">
            <a:avLst/>
          </a:prstGeom>
        </p:spPr>
        <p:txBody>
          <a:bodyPr wrap="square">
            <a:spAutoFit/>
          </a:bodyPr>
          <a:lstStyle/>
          <a:p>
            <a:pPr marL="363600" lvl="1" algn="ctr"/>
            <a:r>
              <a:rPr lang="en-US" i="1" dirty="0">
                <a:solidFill>
                  <a:srgbClr val="0070C0"/>
                </a:solidFill>
              </a:rPr>
              <a:t>good</a:t>
            </a:r>
            <a:r>
              <a:rPr lang="en-US" dirty="0">
                <a:solidFill>
                  <a:srgbClr val="0070C0"/>
                </a:solidFill>
              </a:rPr>
              <a:t> superconductors </a:t>
            </a:r>
            <a:r>
              <a:rPr lang="en-US" dirty="0"/>
              <a:t>are </a:t>
            </a:r>
          </a:p>
          <a:p>
            <a:pPr marL="363600" lvl="1" algn="ctr"/>
            <a:r>
              <a:rPr lang="en-US" i="1" dirty="0">
                <a:solidFill>
                  <a:srgbClr val="FF0000"/>
                </a:solidFill>
              </a:rPr>
              <a:t>bad</a:t>
            </a:r>
            <a:r>
              <a:rPr lang="en-US" dirty="0">
                <a:solidFill>
                  <a:srgbClr val="FF0000"/>
                </a:solidFill>
              </a:rPr>
              <a:t> normal conductors</a:t>
            </a:r>
          </a:p>
          <a:p>
            <a:pPr algn="ctr"/>
            <a:r>
              <a:rPr lang="en-US" sz="1100" dirty="0"/>
              <a:t>Typically, the normal state resistivity of LTS materials is two to four orders of magnitude higher than the typical resistivity of good stabilizer materials</a:t>
            </a:r>
          </a:p>
        </p:txBody>
      </p:sp>
      <p:pic>
        <p:nvPicPr>
          <p:cNvPr id="6" name="Picture 5" descr="Screen shot 2013-01-10 at 10.26.11 A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01163" y="954970"/>
            <a:ext cx="2741760" cy="2761519"/>
          </a:xfrm>
          <a:prstGeom prst="rect">
            <a:avLst/>
          </a:prstGeom>
        </p:spPr>
      </p:pic>
      <p:sp>
        <p:nvSpPr>
          <p:cNvPr id="25" name="TextBox 24"/>
          <p:cNvSpPr txBox="1"/>
          <p:nvPr/>
        </p:nvSpPr>
        <p:spPr>
          <a:xfrm>
            <a:off x="172962" y="2171646"/>
            <a:ext cx="4793876" cy="307777"/>
          </a:xfrm>
          <a:prstGeom prst="rect">
            <a:avLst/>
          </a:prstGeom>
          <a:noFill/>
        </p:spPr>
        <p:txBody>
          <a:bodyPr wrap="none" rtlCol="0">
            <a:spAutoFit/>
          </a:bodyPr>
          <a:lstStyle/>
          <a:p>
            <a:r>
              <a:rPr lang="en-GB" sz="1400" dirty="0"/>
              <a:t>We STABILISE </a:t>
            </a:r>
            <a:r>
              <a:rPr lang="en-GB" sz="1400" dirty="0">
                <a:solidFill>
                  <a:srgbClr val="0070C0"/>
                </a:solidFill>
              </a:rPr>
              <a:t>Superconductors</a:t>
            </a:r>
            <a:r>
              <a:rPr lang="en-GB" sz="1400" dirty="0"/>
              <a:t> with a good conductor as ex. </a:t>
            </a:r>
            <a:r>
              <a:rPr lang="en-GB" sz="1400" dirty="0">
                <a:solidFill>
                  <a:srgbClr val="C00000"/>
                </a:solidFill>
              </a:rPr>
              <a:t>Cu</a:t>
            </a:r>
          </a:p>
        </p:txBody>
      </p:sp>
      <p:grpSp>
        <p:nvGrpSpPr>
          <p:cNvPr id="26" name="Group 121"/>
          <p:cNvGrpSpPr>
            <a:grpSpLocks/>
          </p:cNvGrpSpPr>
          <p:nvPr/>
        </p:nvGrpSpPr>
        <p:grpSpPr bwMode="auto">
          <a:xfrm>
            <a:off x="1143623" y="3273941"/>
            <a:ext cx="2249338" cy="1075389"/>
            <a:chOff x="624" y="1330"/>
            <a:chExt cx="1491" cy="754"/>
          </a:xfrm>
        </p:grpSpPr>
        <p:sp>
          <p:nvSpPr>
            <p:cNvPr id="27" name="Text Box 37"/>
            <p:cNvSpPr txBox="1">
              <a:spLocks noChangeArrowheads="1"/>
            </p:cNvSpPr>
            <p:nvPr/>
          </p:nvSpPr>
          <p:spPr bwMode="auto">
            <a:xfrm>
              <a:off x="702" y="1330"/>
              <a:ext cx="1311" cy="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1600" dirty="0"/>
                <a:t>T &lt; </a:t>
              </a:r>
              <a:r>
                <a:rPr lang="en-US" sz="1600" dirty="0" err="1"/>
                <a:t>T</a:t>
              </a:r>
              <a:r>
                <a:rPr lang="en-US" sz="1600" baseline="-25000" dirty="0" err="1"/>
                <a:t>cs</a:t>
              </a:r>
              <a:endParaRPr lang="en-US" sz="1600" baseline="-25000" dirty="0"/>
            </a:p>
          </p:txBody>
        </p:sp>
        <p:grpSp>
          <p:nvGrpSpPr>
            <p:cNvPr id="28" name="Group 38"/>
            <p:cNvGrpSpPr>
              <a:grpSpLocks/>
            </p:cNvGrpSpPr>
            <p:nvPr/>
          </p:nvGrpSpPr>
          <p:grpSpPr bwMode="auto">
            <a:xfrm>
              <a:off x="624" y="1632"/>
              <a:ext cx="1491" cy="452"/>
              <a:chOff x="2599" y="6441"/>
              <a:chExt cx="3729" cy="1130"/>
            </a:xfrm>
          </p:grpSpPr>
          <p:sp>
            <p:nvSpPr>
              <p:cNvPr id="30" name="Rectangle 39"/>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p>
                <a:endParaRPr lang="en-US" sz="1000"/>
              </a:p>
            </p:txBody>
          </p:sp>
          <p:sp>
            <p:nvSpPr>
              <p:cNvPr id="31" name="Rectangle 40"/>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p>
                <a:endParaRPr lang="en-US" sz="1000"/>
              </a:p>
            </p:txBody>
          </p:sp>
          <p:sp>
            <p:nvSpPr>
              <p:cNvPr id="32" name="Rectangle 41"/>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p>
                <a:endParaRPr lang="en-US" sz="1000"/>
              </a:p>
            </p:txBody>
          </p:sp>
          <p:sp>
            <p:nvSpPr>
              <p:cNvPr id="33" name="Line 42"/>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000"/>
              </a:p>
            </p:txBody>
          </p:sp>
        </p:grpSp>
      </p:grpSp>
      <p:grpSp>
        <p:nvGrpSpPr>
          <p:cNvPr id="34" name="Group 123"/>
          <p:cNvGrpSpPr>
            <a:grpSpLocks/>
          </p:cNvGrpSpPr>
          <p:nvPr/>
        </p:nvGrpSpPr>
        <p:grpSpPr bwMode="auto">
          <a:xfrm>
            <a:off x="5890483" y="3238329"/>
            <a:ext cx="2262945" cy="1135404"/>
            <a:chOff x="3840" y="2471"/>
            <a:chExt cx="1492" cy="813"/>
          </a:xfrm>
        </p:grpSpPr>
        <p:grpSp>
          <p:nvGrpSpPr>
            <p:cNvPr id="35" name="Group 70"/>
            <p:cNvGrpSpPr>
              <a:grpSpLocks/>
            </p:cNvGrpSpPr>
            <p:nvPr/>
          </p:nvGrpSpPr>
          <p:grpSpPr bwMode="auto">
            <a:xfrm>
              <a:off x="3840" y="2832"/>
              <a:ext cx="1492" cy="452"/>
              <a:chOff x="11184" y="6441"/>
              <a:chExt cx="3732" cy="1130"/>
            </a:xfrm>
          </p:grpSpPr>
          <p:sp>
            <p:nvSpPr>
              <p:cNvPr id="38" name="Rectangle 71"/>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p>
                <a:endParaRPr lang="en-US" sz="1000"/>
              </a:p>
            </p:txBody>
          </p:sp>
          <p:sp>
            <p:nvSpPr>
              <p:cNvPr id="39" name="Rectangle 72"/>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p>
                <a:endParaRPr lang="en-US" sz="1000"/>
              </a:p>
            </p:txBody>
          </p:sp>
          <p:sp>
            <p:nvSpPr>
              <p:cNvPr id="40" name="Rectangle 73"/>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p>
                <a:endParaRPr lang="en-US" sz="1000"/>
              </a:p>
            </p:txBody>
          </p:sp>
          <p:sp>
            <p:nvSpPr>
              <p:cNvPr id="41" name="Line 74"/>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000"/>
              </a:p>
            </p:txBody>
          </p:sp>
          <p:grpSp>
            <p:nvGrpSpPr>
              <p:cNvPr id="42" name="Group 75"/>
              <p:cNvGrpSpPr>
                <a:grpSpLocks/>
              </p:cNvGrpSpPr>
              <p:nvPr/>
            </p:nvGrpSpPr>
            <p:grpSpPr bwMode="auto">
              <a:xfrm>
                <a:off x="11639" y="6554"/>
                <a:ext cx="1010" cy="904"/>
                <a:chOff x="8588" y="9040"/>
                <a:chExt cx="1130" cy="678"/>
              </a:xfrm>
            </p:grpSpPr>
            <p:sp>
              <p:nvSpPr>
                <p:cNvPr id="51" name="Line 76"/>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n-US" sz="1000"/>
                </a:p>
              </p:txBody>
            </p:sp>
            <p:grpSp>
              <p:nvGrpSpPr>
                <p:cNvPr id="52" name="Group 77"/>
                <p:cNvGrpSpPr>
                  <a:grpSpLocks/>
                </p:cNvGrpSpPr>
                <p:nvPr/>
              </p:nvGrpSpPr>
              <p:grpSpPr bwMode="auto">
                <a:xfrm>
                  <a:off x="9040" y="9040"/>
                  <a:ext cx="678" cy="339"/>
                  <a:chOff x="9153" y="9040"/>
                  <a:chExt cx="678" cy="339"/>
                </a:xfrm>
              </p:grpSpPr>
              <p:sp>
                <p:nvSpPr>
                  <p:cNvPr id="56" name="Arc 78"/>
                  <p:cNvSpPr>
                    <a:spLocks/>
                  </p:cNvSpPr>
                  <p:nvPr/>
                </p:nvSpPr>
                <p:spPr bwMode="auto">
                  <a:xfrm flipV="1">
                    <a:off x="9153" y="9210"/>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sp>
                <p:nvSpPr>
                  <p:cNvPr id="57" name="Arc 79"/>
                  <p:cNvSpPr>
                    <a:spLocks/>
                  </p:cNvSpPr>
                  <p:nvPr/>
                </p:nvSpPr>
                <p:spPr bwMode="auto">
                  <a:xfrm flipH="1">
                    <a:off x="9492" y="9040"/>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grpSp>
            <p:grpSp>
              <p:nvGrpSpPr>
                <p:cNvPr id="53" name="Group 80"/>
                <p:cNvGrpSpPr>
                  <a:grpSpLocks/>
                </p:cNvGrpSpPr>
                <p:nvPr/>
              </p:nvGrpSpPr>
              <p:grpSpPr bwMode="auto">
                <a:xfrm>
                  <a:off x="9040" y="9379"/>
                  <a:ext cx="678" cy="339"/>
                  <a:chOff x="9153" y="9379"/>
                  <a:chExt cx="678" cy="339"/>
                </a:xfrm>
              </p:grpSpPr>
              <p:sp>
                <p:nvSpPr>
                  <p:cNvPr id="54" name="Arc 81"/>
                  <p:cNvSpPr>
                    <a:spLocks/>
                  </p:cNvSpPr>
                  <p:nvPr/>
                </p:nvSpPr>
                <p:spPr bwMode="auto">
                  <a:xfrm>
                    <a:off x="9153" y="9379"/>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sp>
                <p:nvSpPr>
                  <p:cNvPr id="55" name="Arc 82"/>
                  <p:cNvSpPr>
                    <a:spLocks/>
                  </p:cNvSpPr>
                  <p:nvPr/>
                </p:nvSpPr>
                <p:spPr bwMode="auto">
                  <a:xfrm flipH="1" flipV="1">
                    <a:off x="9492" y="9549"/>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grpSp>
          </p:grpSp>
          <p:sp>
            <p:nvSpPr>
              <p:cNvPr id="43" name="Line 83"/>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000"/>
              </a:p>
            </p:txBody>
          </p:sp>
          <p:sp>
            <p:nvSpPr>
              <p:cNvPr id="44" name="Line 84"/>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000"/>
              </a:p>
            </p:txBody>
          </p:sp>
          <p:grpSp>
            <p:nvGrpSpPr>
              <p:cNvPr id="45" name="Group 85"/>
              <p:cNvGrpSpPr>
                <a:grpSpLocks/>
              </p:cNvGrpSpPr>
              <p:nvPr/>
            </p:nvGrpSpPr>
            <p:grpSpPr bwMode="auto">
              <a:xfrm>
                <a:off x="13475" y="6554"/>
                <a:ext cx="643" cy="452"/>
                <a:chOff x="10509" y="9040"/>
                <a:chExt cx="678" cy="339"/>
              </a:xfrm>
            </p:grpSpPr>
            <p:sp>
              <p:nvSpPr>
                <p:cNvPr id="49" name="Arc 86"/>
                <p:cNvSpPr>
                  <a:spLocks/>
                </p:cNvSpPr>
                <p:nvPr/>
              </p:nvSpPr>
              <p:spPr bwMode="auto">
                <a:xfrm flipH="1" flipV="1">
                  <a:off x="10848" y="9210"/>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sp>
              <p:nvSpPr>
                <p:cNvPr id="50" name="Arc 87"/>
                <p:cNvSpPr>
                  <a:spLocks/>
                </p:cNvSpPr>
                <p:nvPr/>
              </p:nvSpPr>
              <p:spPr bwMode="auto">
                <a:xfrm>
                  <a:off x="10509" y="9040"/>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grpSp>
          <p:grpSp>
            <p:nvGrpSpPr>
              <p:cNvPr id="46" name="Group 88"/>
              <p:cNvGrpSpPr>
                <a:grpSpLocks/>
              </p:cNvGrpSpPr>
              <p:nvPr/>
            </p:nvGrpSpPr>
            <p:grpSpPr bwMode="auto">
              <a:xfrm>
                <a:off x="13475" y="7006"/>
                <a:ext cx="643" cy="452"/>
                <a:chOff x="10509" y="9379"/>
                <a:chExt cx="678" cy="339"/>
              </a:xfrm>
            </p:grpSpPr>
            <p:sp>
              <p:nvSpPr>
                <p:cNvPr id="47" name="Arc 89"/>
                <p:cNvSpPr>
                  <a:spLocks/>
                </p:cNvSpPr>
                <p:nvPr/>
              </p:nvSpPr>
              <p:spPr bwMode="auto">
                <a:xfrm flipH="1">
                  <a:off x="10848" y="9379"/>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sp>
              <p:nvSpPr>
                <p:cNvPr id="48" name="Arc 90"/>
                <p:cNvSpPr>
                  <a:spLocks/>
                </p:cNvSpPr>
                <p:nvPr/>
              </p:nvSpPr>
              <p:spPr bwMode="auto">
                <a:xfrm flipV="1">
                  <a:off x="10509" y="9549"/>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000"/>
                </a:p>
              </p:txBody>
            </p:sp>
          </p:grpSp>
        </p:grpSp>
        <p:sp>
          <p:nvSpPr>
            <p:cNvPr id="36" name="Text Box 91"/>
            <p:cNvSpPr txBox="1">
              <a:spLocks noChangeArrowheads="1"/>
            </p:cNvSpPr>
            <p:nvPr/>
          </p:nvSpPr>
          <p:spPr bwMode="auto">
            <a:xfrm>
              <a:off x="3931" y="2471"/>
              <a:ext cx="1311" cy="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1600" dirty="0"/>
                <a:t>T &gt; T</a:t>
              </a:r>
              <a:r>
                <a:rPr lang="en-US" sz="1600" baseline="-25000" dirty="0"/>
                <a:t>c</a:t>
              </a:r>
            </a:p>
          </p:txBody>
        </p:sp>
      </p:grpSp>
      <p:sp>
        <p:nvSpPr>
          <p:cNvPr id="58" name="TextBox 57"/>
          <p:cNvSpPr txBox="1"/>
          <p:nvPr/>
        </p:nvSpPr>
        <p:spPr>
          <a:xfrm>
            <a:off x="1076586" y="2758167"/>
            <a:ext cx="2315249" cy="369332"/>
          </a:xfrm>
          <a:prstGeom prst="rect">
            <a:avLst/>
          </a:prstGeom>
          <a:noFill/>
        </p:spPr>
        <p:txBody>
          <a:bodyPr wrap="none" rtlCol="0">
            <a:spAutoFit/>
          </a:bodyPr>
          <a:lstStyle/>
          <a:p>
            <a:r>
              <a:rPr lang="en-GB" dirty="0"/>
              <a:t>Superconducting stage</a:t>
            </a:r>
          </a:p>
        </p:txBody>
      </p:sp>
      <p:sp>
        <p:nvSpPr>
          <p:cNvPr id="59" name="TextBox 58"/>
          <p:cNvSpPr txBox="1"/>
          <p:nvPr/>
        </p:nvSpPr>
        <p:spPr>
          <a:xfrm>
            <a:off x="5942341" y="2781763"/>
            <a:ext cx="2525435" cy="369332"/>
          </a:xfrm>
          <a:prstGeom prst="rect">
            <a:avLst/>
          </a:prstGeom>
          <a:noFill/>
        </p:spPr>
        <p:txBody>
          <a:bodyPr wrap="none" rtlCol="0">
            <a:spAutoFit/>
          </a:bodyPr>
          <a:lstStyle/>
          <a:p>
            <a:r>
              <a:rPr lang="en-GB" dirty="0"/>
              <a:t>Normal conducting stage</a:t>
            </a:r>
          </a:p>
        </p:txBody>
      </p:sp>
      <p:sp>
        <p:nvSpPr>
          <p:cNvPr id="60" name="TextBox 59"/>
          <p:cNvSpPr txBox="1"/>
          <p:nvPr/>
        </p:nvSpPr>
        <p:spPr>
          <a:xfrm>
            <a:off x="1128667" y="4580259"/>
            <a:ext cx="2264294" cy="369332"/>
          </a:xfrm>
          <a:prstGeom prst="rect">
            <a:avLst/>
          </a:prstGeom>
          <a:noFill/>
        </p:spPr>
        <p:txBody>
          <a:bodyPr wrap="square" rtlCol="0">
            <a:spAutoFit/>
          </a:bodyPr>
          <a:lstStyle/>
          <a:p>
            <a:r>
              <a:rPr lang="en-GB" dirty="0"/>
              <a:t>R= cons= 0</a:t>
            </a:r>
          </a:p>
        </p:txBody>
      </p:sp>
      <p:sp>
        <p:nvSpPr>
          <p:cNvPr id="61" name="TextBox 60"/>
          <p:cNvSpPr txBox="1"/>
          <p:nvPr/>
        </p:nvSpPr>
        <p:spPr>
          <a:xfrm>
            <a:off x="5829577" y="4786347"/>
            <a:ext cx="3095111" cy="369332"/>
          </a:xfrm>
          <a:prstGeom prst="rect">
            <a:avLst/>
          </a:prstGeom>
          <a:noFill/>
        </p:spPr>
        <p:txBody>
          <a:bodyPr wrap="square" rtlCol="0">
            <a:spAutoFit/>
          </a:bodyPr>
          <a:lstStyle/>
          <a:p>
            <a:r>
              <a:rPr lang="en-GB" dirty="0"/>
              <a:t>R= variable = f( </a:t>
            </a:r>
            <a:r>
              <a:rPr lang="en-GB" dirty="0" err="1"/>
              <a:t>Iop</a:t>
            </a:r>
            <a:r>
              <a:rPr lang="en-GB" dirty="0"/>
              <a:t>, B, RRR, T)</a:t>
            </a:r>
          </a:p>
        </p:txBody>
      </p:sp>
      <p:sp>
        <p:nvSpPr>
          <p:cNvPr id="71" name="TextBox 70"/>
          <p:cNvSpPr txBox="1"/>
          <p:nvPr/>
        </p:nvSpPr>
        <p:spPr>
          <a:xfrm>
            <a:off x="514529" y="139891"/>
            <a:ext cx="2055371" cy="707886"/>
          </a:xfrm>
          <a:prstGeom prst="rect">
            <a:avLst/>
          </a:prstGeom>
          <a:noFill/>
        </p:spPr>
        <p:txBody>
          <a:bodyPr wrap="none" rtlCol="0">
            <a:spAutoFit/>
          </a:bodyPr>
          <a:lstStyle/>
          <a:p>
            <a:r>
              <a:rPr lang="en-GB" sz="4000" cap="all" dirty="0"/>
              <a:t>quench</a:t>
            </a:r>
          </a:p>
        </p:txBody>
      </p:sp>
      <p:graphicFrame>
        <p:nvGraphicFramePr>
          <p:cNvPr id="76" name="Object 75"/>
          <p:cNvGraphicFramePr>
            <a:graphicFrameLocks noChangeAspect="1"/>
          </p:cNvGraphicFramePr>
          <p:nvPr>
            <p:extLst>
              <p:ext uri="{D42A27DB-BD31-4B8C-83A1-F6EECF244321}">
                <p14:modId xmlns:p14="http://schemas.microsoft.com/office/powerpoint/2010/main" val="2779536567"/>
              </p:ext>
            </p:extLst>
          </p:nvPr>
        </p:nvGraphicFramePr>
        <p:xfrm>
          <a:off x="1198957" y="5078050"/>
          <a:ext cx="979920" cy="711418"/>
        </p:xfrm>
        <a:graphic>
          <a:graphicData uri="http://schemas.openxmlformats.org/presentationml/2006/ole">
            <mc:AlternateContent xmlns:mc="http://schemas.openxmlformats.org/markup-compatibility/2006">
              <mc:Choice xmlns:v="urn:schemas-microsoft-com:vml" Requires="v">
                <p:oleObj spid="_x0000_s17727" name="Equation" r:id="rId4" imgW="546100" imgH="393700" progId="Equation.3">
                  <p:embed/>
                </p:oleObj>
              </mc:Choice>
              <mc:Fallback>
                <p:oleObj name="Equation" r:id="rId4" imgW="546100" imgH="393700" progId="Equation.3">
                  <p:embed/>
                  <p:pic>
                    <p:nvPicPr>
                      <p:cNvPr id="76" name="Object 75"/>
                      <p:cNvPicPr>
                        <a:picLocks noChangeAspect="1" noChangeArrowheads="1"/>
                      </p:cNvPicPr>
                      <p:nvPr/>
                    </p:nvPicPr>
                    <p:blipFill>
                      <a:blip r:embed="rId5"/>
                      <a:srcRect/>
                      <a:stretch>
                        <a:fillRect/>
                      </a:stretch>
                    </p:blipFill>
                    <p:spPr bwMode="auto">
                      <a:xfrm>
                        <a:off x="1198957" y="5078050"/>
                        <a:ext cx="979920" cy="711418"/>
                      </a:xfrm>
                      <a:prstGeom prst="rect">
                        <a:avLst/>
                      </a:prstGeom>
                      <a:noFill/>
                      <a:ln>
                        <a:noFill/>
                      </a:ln>
                    </p:spPr>
                  </p:pic>
                </p:oleObj>
              </mc:Fallback>
            </mc:AlternateContent>
          </a:graphicData>
        </a:graphic>
      </p:graphicFrame>
      <p:graphicFrame>
        <p:nvGraphicFramePr>
          <p:cNvPr id="78" name="Object 77"/>
          <p:cNvGraphicFramePr>
            <a:graphicFrameLocks noChangeAspect="1"/>
          </p:cNvGraphicFramePr>
          <p:nvPr>
            <p:extLst>
              <p:ext uri="{D42A27DB-BD31-4B8C-83A1-F6EECF244321}">
                <p14:modId xmlns:p14="http://schemas.microsoft.com/office/powerpoint/2010/main" val="512155930"/>
              </p:ext>
            </p:extLst>
          </p:nvPr>
        </p:nvGraphicFramePr>
        <p:xfrm>
          <a:off x="5890483" y="5373583"/>
          <a:ext cx="1444127" cy="682711"/>
        </p:xfrm>
        <a:graphic>
          <a:graphicData uri="http://schemas.openxmlformats.org/presentationml/2006/ole">
            <mc:AlternateContent xmlns:mc="http://schemas.openxmlformats.org/markup-compatibility/2006">
              <mc:Choice xmlns:v="urn:schemas-microsoft-com:vml" Requires="v">
                <p:oleObj spid="_x0000_s17728" name="Equation" r:id="rId6" imgW="838200" imgH="393700" progId="Equation.3">
                  <p:embed/>
                </p:oleObj>
              </mc:Choice>
              <mc:Fallback>
                <p:oleObj name="Equation" r:id="rId6" imgW="838200" imgH="393700" progId="Equation.3">
                  <p:embed/>
                  <p:pic>
                    <p:nvPicPr>
                      <p:cNvPr id="78" name="Object 77"/>
                      <p:cNvPicPr>
                        <a:picLocks noChangeAspect="1" noChangeArrowheads="1"/>
                      </p:cNvPicPr>
                      <p:nvPr/>
                    </p:nvPicPr>
                    <p:blipFill>
                      <a:blip r:embed="rId7"/>
                      <a:srcRect/>
                      <a:stretch>
                        <a:fillRect/>
                      </a:stretch>
                    </p:blipFill>
                    <p:spPr bwMode="auto">
                      <a:xfrm>
                        <a:off x="5890483" y="5373583"/>
                        <a:ext cx="1444127" cy="682711"/>
                      </a:xfrm>
                      <a:prstGeom prst="rect">
                        <a:avLst/>
                      </a:prstGeom>
                      <a:noFill/>
                      <a:ln>
                        <a:noFill/>
                      </a:ln>
                    </p:spPr>
                  </p:pic>
                </p:oleObj>
              </mc:Fallback>
            </mc:AlternateContent>
          </a:graphicData>
        </a:graphic>
      </p:graphicFrame>
      <p:graphicFrame>
        <p:nvGraphicFramePr>
          <p:cNvPr id="79" name="Object 78"/>
          <p:cNvGraphicFramePr>
            <a:graphicFrameLocks noChangeAspect="1"/>
          </p:cNvGraphicFramePr>
          <p:nvPr>
            <p:extLst>
              <p:ext uri="{D42A27DB-BD31-4B8C-83A1-F6EECF244321}">
                <p14:modId xmlns:p14="http://schemas.microsoft.com/office/powerpoint/2010/main" val="3746380778"/>
              </p:ext>
            </p:extLst>
          </p:nvPr>
        </p:nvGraphicFramePr>
        <p:xfrm>
          <a:off x="8151609" y="5523612"/>
          <a:ext cx="472819" cy="341607"/>
        </p:xfrm>
        <a:graphic>
          <a:graphicData uri="http://schemas.openxmlformats.org/presentationml/2006/ole">
            <mc:AlternateContent xmlns:mc="http://schemas.openxmlformats.org/markup-compatibility/2006">
              <mc:Choice xmlns:v="urn:schemas-microsoft-com:vml" Requires="v">
                <p:oleObj spid="_x0000_s17729" name="Equation" r:id="rId8" imgW="266700" imgH="190500" progId="Equation.3">
                  <p:embed/>
                </p:oleObj>
              </mc:Choice>
              <mc:Fallback>
                <p:oleObj name="Equation" r:id="rId8" imgW="266700" imgH="190500" progId="Equation.3">
                  <p:embed/>
                  <p:pic>
                    <p:nvPicPr>
                      <p:cNvPr id="79" name="Object 78"/>
                      <p:cNvPicPr>
                        <a:picLocks noChangeAspect="1" noChangeArrowheads="1"/>
                      </p:cNvPicPr>
                      <p:nvPr/>
                    </p:nvPicPr>
                    <p:blipFill>
                      <a:blip r:embed="rId9"/>
                      <a:srcRect/>
                      <a:stretch>
                        <a:fillRect/>
                      </a:stretch>
                    </p:blipFill>
                    <p:spPr bwMode="auto">
                      <a:xfrm>
                        <a:off x="8151609" y="5523612"/>
                        <a:ext cx="472819" cy="341607"/>
                      </a:xfrm>
                      <a:prstGeom prst="rect">
                        <a:avLst/>
                      </a:prstGeom>
                      <a:noFill/>
                      <a:ln>
                        <a:noFill/>
                      </a:ln>
                    </p:spPr>
                  </p:pic>
                </p:oleObj>
              </mc:Fallback>
            </mc:AlternateContent>
          </a:graphicData>
        </a:graphic>
      </p:graphicFrame>
      <p:sp>
        <p:nvSpPr>
          <p:cNvPr id="75" name="Content Placeholder 2">
            <a:extLst>
              <a:ext uri="{FF2B5EF4-FFF2-40B4-BE49-F238E27FC236}">
                <a16:creationId xmlns:a16="http://schemas.microsoft.com/office/drawing/2014/main" id="{6FFAD4B2-9A20-764B-88AB-574AC4D32403}"/>
              </a:ext>
            </a:extLst>
          </p:cNvPr>
          <p:cNvSpPr txBox="1">
            <a:spLocks/>
          </p:cNvSpPr>
          <p:nvPr/>
        </p:nvSpPr>
        <p:spPr>
          <a:xfrm>
            <a:off x="387940" y="968576"/>
            <a:ext cx="4465257" cy="132796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1600" i="1" dirty="0"/>
              <a:t>The QUENCH is the result of a resistive transition in a superconducting magnet, leading to appearance of </a:t>
            </a:r>
            <a:r>
              <a:rPr lang="en-US" sz="1600" i="1" dirty="0">
                <a:solidFill>
                  <a:srgbClr val="FF0000"/>
                </a:solidFill>
              </a:rPr>
              <a:t>voltage</a:t>
            </a:r>
            <a:r>
              <a:rPr lang="en-US" sz="1600" i="1" dirty="0"/>
              <a:t>, </a:t>
            </a:r>
            <a:r>
              <a:rPr lang="en-US" sz="1600" i="1" dirty="0">
                <a:solidFill>
                  <a:srgbClr val="FF0000"/>
                </a:solidFill>
              </a:rPr>
              <a:t>temperature increase, thermal forces</a:t>
            </a:r>
            <a:r>
              <a:rPr lang="en-US" sz="1600" i="1" dirty="0"/>
              <a:t>, and cryogen expulsion.</a:t>
            </a:r>
          </a:p>
        </p:txBody>
      </p:sp>
      <p:grpSp>
        <p:nvGrpSpPr>
          <p:cNvPr id="80" name="Group 79">
            <a:extLst>
              <a:ext uri="{FF2B5EF4-FFF2-40B4-BE49-F238E27FC236}">
                <a16:creationId xmlns:a16="http://schemas.microsoft.com/office/drawing/2014/main" id="{9DA93E56-A4FD-4848-8AAD-386B6EDC7CAC}"/>
              </a:ext>
            </a:extLst>
          </p:cNvPr>
          <p:cNvGrpSpPr/>
          <p:nvPr/>
        </p:nvGrpSpPr>
        <p:grpSpPr>
          <a:xfrm>
            <a:off x="3845690" y="4149902"/>
            <a:ext cx="1468434" cy="1966000"/>
            <a:chOff x="6455870" y="1015324"/>
            <a:chExt cx="2194560" cy="3205764"/>
          </a:xfrm>
        </p:grpSpPr>
        <p:grpSp>
          <p:nvGrpSpPr>
            <p:cNvPr id="81" name="Group 5">
              <a:extLst>
                <a:ext uri="{FF2B5EF4-FFF2-40B4-BE49-F238E27FC236}">
                  <a16:creationId xmlns:a16="http://schemas.microsoft.com/office/drawing/2014/main" id="{2F065889-A652-684B-AA1A-E35D095A216C}"/>
                </a:ext>
              </a:extLst>
            </p:cNvPr>
            <p:cNvGrpSpPr>
              <a:grpSpLocks/>
            </p:cNvGrpSpPr>
            <p:nvPr/>
          </p:nvGrpSpPr>
          <p:grpSpPr bwMode="auto">
            <a:xfrm rot="16200000">
              <a:off x="7781750" y="1518244"/>
              <a:ext cx="1005840" cy="731520"/>
              <a:chOff x="960" y="2688"/>
              <a:chExt cx="912" cy="384"/>
            </a:xfrm>
          </p:grpSpPr>
          <p:sp>
            <p:nvSpPr>
              <p:cNvPr id="92" name="Oval 6">
                <a:extLst>
                  <a:ext uri="{FF2B5EF4-FFF2-40B4-BE49-F238E27FC236}">
                    <a16:creationId xmlns:a16="http://schemas.microsoft.com/office/drawing/2014/main" id="{555C71CA-179F-7946-8547-396CC08CC8FF}"/>
                  </a:ext>
                </a:extLst>
              </p:cNvPr>
              <p:cNvSpPr>
                <a:spLocks noChangeArrowheads="1"/>
              </p:cNvSpPr>
              <p:nvPr/>
            </p:nvSpPr>
            <p:spPr bwMode="auto">
              <a:xfrm>
                <a:off x="96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3" name="Oval 7">
                <a:extLst>
                  <a:ext uri="{FF2B5EF4-FFF2-40B4-BE49-F238E27FC236}">
                    <a16:creationId xmlns:a16="http://schemas.microsoft.com/office/drawing/2014/main" id="{61C16DE6-FA56-4246-BB4C-BCCB1AF88775}"/>
                  </a:ext>
                </a:extLst>
              </p:cNvPr>
              <p:cNvSpPr>
                <a:spLocks noChangeArrowheads="1"/>
              </p:cNvSpPr>
              <p:nvPr/>
            </p:nvSpPr>
            <p:spPr bwMode="auto">
              <a:xfrm>
                <a:off x="1104"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4" name="Oval 8">
                <a:extLst>
                  <a:ext uri="{FF2B5EF4-FFF2-40B4-BE49-F238E27FC236}">
                    <a16:creationId xmlns:a16="http://schemas.microsoft.com/office/drawing/2014/main" id="{AA96A3BB-B403-1547-895F-5A86B5D8F052}"/>
                  </a:ext>
                </a:extLst>
              </p:cNvPr>
              <p:cNvSpPr>
                <a:spLocks noChangeArrowheads="1"/>
              </p:cNvSpPr>
              <p:nvPr/>
            </p:nvSpPr>
            <p:spPr bwMode="auto">
              <a:xfrm>
                <a:off x="1248"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5" name="Oval 9">
                <a:extLst>
                  <a:ext uri="{FF2B5EF4-FFF2-40B4-BE49-F238E27FC236}">
                    <a16:creationId xmlns:a16="http://schemas.microsoft.com/office/drawing/2014/main" id="{E160A854-A4D2-1942-9A2C-FD9C007249E3}"/>
                  </a:ext>
                </a:extLst>
              </p:cNvPr>
              <p:cNvSpPr>
                <a:spLocks noChangeArrowheads="1"/>
              </p:cNvSpPr>
              <p:nvPr/>
            </p:nvSpPr>
            <p:spPr bwMode="auto">
              <a:xfrm>
                <a:off x="1392"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6" name="Oval 10">
                <a:extLst>
                  <a:ext uri="{FF2B5EF4-FFF2-40B4-BE49-F238E27FC236}">
                    <a16:creationId xmlns:a16="http://schemas.microsoft.com/office/drawing/2014/main" id="{E83715AD-AB4C-ED4B-A2D6-E5EE9B389CF0}"/>
                  </a:ext>
                </a:extLst>
              </p:cNvPr>
              <p:cNvSpPr>
                <a:spLocks noChangeArrowheads="1"/>
              </p:cNvSpPr>
              <p:nvPr/>
            </p:nvSpPr>
            <p:spPr bwMode="auto">
              <a:xfrm>
                <a:off x="1536"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7" name="Oval 11">
                <a:extLst>
                  <a:ext uri="{FF2B5EF4-FFF2-40B4-BE49-F238E27FC236}">
                    <a16:creationId xmlns:a16="http://schemas.microsoft.com/office/drawing/2014/main" id="{C0489BB9-7EAB-4A49-8330-B46AF80F2D0F}"/>
                  </a:ext>
                </a:extLst>
              </p:cNvPr>
              <p:cNvSpPr>
                <a:spLocks noChangeArrowheads="1"/>
              </p:cNvSpPr>
              <p:nvPr/>
            </p:nvSpPr>
            <p:spPr bwMode="auto">
              <a:xfrm>
                <a:off x="168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82" name="Freeform 19">
              <a:extLst>
                <a:ext uri="{FF2B5EF4-FFF2-40B4-BE49-F238E27FC236}">
                  <a16:creationId xmlns:a16="http://schemas.microsoft.com/office/drawing/2014/main" id="{6FDC2F3E-A98B-F94F-BD31-48E8D4E62F47}"/>
                </a:ext>
              </a:extLst>
            </p:cNvPr>
            <p:cNvSpPr>
              <a:spLocks/>
            </p:cNvSpPr>
            <p:nvPr/>
          </p:nvSpPr>
          <p:spPr bwMode="auto">
            <a:xfrm>
              <a:off x="7917005" y="2752684"/>
              <a:ext cx="640080" cy="1021080"/>
            </a:xfrm>
            <a:custGeom>
              <a:avLst/>
              <a:gdLst>
                <a:gd name="T0" fmla="*/ 185 w 336"/>
                <a:gd name="T1" fmla="*/ 585 h 585"/>
                <a:gd name="T2" fmla="*/ 0 w 336"/>
                <a:gd name="T3" fmla="*/ 532 h 585"/>
                <a:gd name="T4" fmla="*/ 336 w 336"/>
                <a:gd name="T5" fmla="*/ 465 h 585"/>
                <a:gd name="T6" fmla="*/ 0 w 336"/>
                <a:gd name="T7" fmla="*/ 377 h 585"/>
                <a:gd name="T8" fmla="*/ 336 w 336"/>
                <a:gd name="T9" fmla="*/ 288 h 585"/>
                <a:gd name="T10" fmla="*/ 0 w 336"/>
                <a:gd name="T11" fmla="*/ 199 h 585"/>
                <a:gd name="T12" fmla="*/ 336 w 336"/>
                <a:gd name="T13" fmla="*/ 133 h 585"/>
                <a:gd name="T14" fmla="*/ 0 w 336"/>
                <a:gd name="T15" fmla="*/ 44 h 585"/>
                <a:gd name="T16" fmla="*/ 192 w 336"/>
                <a:gd name="T1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585">
                  <a:moveTo>
                    <a:pt x="185" y="585"/>
                  </a:moveTo>
                  <a:lnTo>
                    <a:pt x="0" y="532"/>
                  </a:lnTo>
                  <a:lnTo>
                    <a:pt x="336" y="465"/>
                  </a:lnTo>
                  <a:lnTo>
                    <a:pt x="0" y="377"/>
                  </a:lnTo>
                  <a:lnTo>
                    <a:pt x="336" y="288"/>
                  </a:lnTo>
                  <a:lnTo>
                    <a:pt x="0" y="199"/>
                  </a:lnTo>
                  <a:lnTo>
                    <a:pt x="336" y="133"/>
                  </a:lnTo>
                  <a:lnTo>
                    <a:pt x="0" y="44"/>
                  </a:lnTo>
                  <a:lnTo>
                    <a:pt x="192" y="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83" name="Line 20">
              <a:extLst>
                <a:ext uri="{FF2B5EF4-FFF2-40B4-BE49-F238E27FC236}">
                  <a16:creationId xmlns:a16="http://schemas.microsoft.com/office/drawing/2014/main" id="{67C53E9A-A7EC-BA4B-8066-2AC0AD037DFF}"/>
                </a:ext>
              </a:extLst>
            </p:cNvPr>
            <p:cNvSpPr>
              <a:spLocks noChangeShapeType="1"/>
            </p:cNvSpPr>
            <p:nvPr/>
          </p:nvSpPr>
          <p:spPr bwMode="auto">
            <a:xfrm flipV="1">
              <a:off x="8284670" y="23869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sp>
          <p:nvSpPr>
            <p:cNvPr id="84" name="Line 21">
              <a:extLst>
                <a:ext uri="{FF2B5EF4-FFF2-40B4-BE49-F238E27FC236}">
                  <a16:creationId xmlns:a16="http://schemas.microsoft.com/office/drawing/2014/main" id="{10E8F79C-F380-BB45-B78B-05C2F683F497}"/>
                </a:ext>
              </a:extLst>
            </p:cNvPr>
            <p:cNvSpPr>
              <a:spLocks noChangeShapeType="1"/>
            </p:cNvSpPr>
            <p:nvPr/>
          </p:nvSpPr>
          <p:spPr bwMode="auto">
            <a:xfrm flipV="1">
              <a:off x="8284670" y="37585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grpSp>
          <p:nvGrpSpPr>
            <p:cNvPr id="85" name="Group 22">
              <a:extLst>
                <a:ext uri="{FF2B5EF4-FFF2-40B4-BE49-F238E27FC236}">
                  <a16:creationId xmlns:a16="http://schemas.microsoft.com/office/drawing/2014/main" id="{C0B173C7-8ED8-4947-972D-9ADA1F9B1AAD}"/>
                </a:ext>
              </a:extLst>
            </p:cNvPr>
            <p:cNvGrpSpPr>
              <a:grpSpLocks/>
            </p:cNvGrpSpPr>
            <p:nvPr/>
          </p:nvGrpSpPr>
          <p:grpSpPr bwMode="auto">
            <a:xfrm>
              <a:off x="6455870" y="2844124"/>
              <a:ext cx="548640" cy="822960"/>
              <a:chOff x="384" y="2448"/>
              <a:chExt cx="288" cy="432"/>
            </a:xfrm>
          </p:grpSpPr>
          <p:sp>
            <p:nvSpPr>
              <p:cNvPr id="90" name="Oval 23">
                <a:extLst>
                  <a:ext uri="{FF2B5EF4-FFF2-40B4-BE49-F238E27FC236}">
                    <a16:creationId xmlns:a16="http://schemas.microsoft.com/office/drawing/2014/main" id="{A1BF2CB9-8363-CE41-B29E-1885EEB5CCB5}"/>
                  </a:ext>
                </a:extLst>
              </p:cNvPr>
              <p:cNvSpPr>
                <a:spLocks noChangeArrowheads="1"/>
              </p:cNvSpPr>
              <p:nvPr/>
            </p:nvSpPr>
            <p:spPr bwMode="auto">
              <a:xfrm>
                <a:off x="384" y="2448"/>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91" name="Oval 24">
                <a:extLst>
                  <a:ext uri="{FF2B5EF4-FFF2-40B4-BE49-F238E27FC236}">
                    <a16:creationId xmlns:a16="http://schemas.microsoft.com/office/drawing/2014/main" id="{7D09FE1E-1008-814C-B0F4-04A10B7CBF57}"/>
                  </a:ext>
                </a:extLst>
              </p:cNvPr>
              <p:cNvSpPr>
                <a:spLocks noChangeArrowheads="1"/>
              </p:cNvSpPr>
              <p:nvPr/>
            </p:nvSpPr>
            <p:spPr bwMode="auto">
              <a:xfrm>
                <a:off x="384" y="2592"/>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86" name="Freeform 25">
              <a:extLst>
                <a:ext uri="{FF2B5EF4-FFF2-40B4-BE49-F238E27FC236}">
                  <a16:creationId xmlns:a16="http://schemas.microsoft.com/office/drawing/2014/main" id="{1EDD7D7D-95F0-AC46-A38C-95FC771166B9}"/>
                </a:ext>
              </a:extLst>
            </p:cNvPr>
            <p:cNvSpPr>
              <a:spLocks/>
            </p:cNvSpPr>
            <p:nvPr/>
          </p:nvSpPr>
          <p:spPr bwMode="auto">
            <a:xfrm>
              <a:off x="6730190" y="1015324"/>
              <a:ext cx="1554480" cy="1828800"/>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87" name="Freeform 26">
              <a:extLst>
                <a:ext uri="{FF2B5EF4-FFF2-40B4-BE49-F238E27FC236}">
                  <a16:creationId xmlns:a16="http://schemas.microsoft.com/office/drawing/2014/main" id="{7CE20C20-23A7-FE4F-AC45-816BED60C14D}"/>
                </a:ext>
              </a:extLst>
            </p:cNvPr>
            <p:cNvSpPr>
              <a:spLocks/>
            </p:cNvSpPr>
            <p:nvPr/>
          </p:nvSpPr>
          <p:spPr bwMode="auto">
            <a:xfrm flipV="1">
              <a:off x="6730190" y="3667084"/>
              <a:ext cx="1554480" cy="554004"/>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88" name="Text Box 27">
              <a:extLst>
                <a:ext uri="{FF2B5EF4-FFF2-40B4-BE49-F238E27FC236}">
                  <a16:creationId xmlns:a16="http://schemas.microsoft.com/office/drawing/2014/main" id="{AAE89A5C-83F1-A745-AEF1-43EEE6CFEEC2}"/>
                </a:ext>
              </a:extLst>
            </p:cNvPr>
            <p:cNvSpPr txBox="1">
              <a:spLocks noChangeArrowheads="1"/>
            </p:cNvSpPr>
            <p:nvPr/>
          </p:nvSpPr>
          <p:spPr bwMode="auto">
            <a:xfrm>
              <a:off x="7426295" y="1705786"/>
              <a:ext cx="470032"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L</a:t>
              </a:r>
            </a:p>
          </p:txBody>
        </p:sp>
        <p:sp>
          <p:nvSpPr>
            <p:cNvPr id="89" name="Text Box 28">
              <a:extLst>
                <a:ext uri="{FF2B5EF4-FFF2-40B4-BE49-F238E27FC236}">
                  <a16:creationId xmlns:a16="http://schemas.microsoft.com/office/drawing/2014/main" id="{9CB95A47-2628-2C46-A4B8-526C72F7E1C1}"/>
                </a:ext>
              </a:extLst>
            </p:cNvPr>
            <p:cNvSpPr txBox="1">
              <a:spLocks noChangeArrowheads="1"/>
            </p:cNvSpPr>
            <p:nvPr/>
          </p:nvSpPr>
          <p:spPr bwMode="auto">
            <a:xfrm>
              <a:off x="7436448" y="2996953"/>
              <a:ext cx="525131"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R</a:t>
              </a:r>
              <a:endParaRPr lang="en-US" sz="2400" baseline="-25000" dirty="0"/>
            </a:p>
          </p:txBody>
        </p:sp>
      </p:grpSp>
      <p:sp>
        <p:nvSpPr>
          <p:cNvPr id="77" name="TextBox 76">
            <a:extLst>
              <a:ext uri="{FF2B5EF4-FFF2-40B4-BE49-F238E27FC236}">
                <a16:creationId xmlns:a16="http://schemas.microsoft.com/office/drawing/2014/main" id="{3933DD2E-1EE0-A64D-8396-A7B58E019998}"/>
              </a:ext>
            </a:extLst>
          </p:cNvPr>
          <p:cNvSpPr txBox="1"/>
          <p:nvPr/>
        </p:nvSpPr>
        <p:spPr>
          <a:xfrm>
            <a:off x="3814772" y="3686908"/>
            <a:ext cx="1574855" cy="369332"/>
          </a:xfrm>
          <a:prstGeom prst="rect">
            <a:avLst/>
          </a:prstGeom>
          <a:noFill/>
        </p:spPr>
        <p:txBody>
          <a:bodyPr wrap="none" rtlCol="0">
            <a:spAutoFit/>
          </a:bodyPr>
          <a:lstStyle/>
          <a:p>
            <a:r>
              <a:rPr lang="en-GB" dirty="0"/>
              <a:t>Ex of a magnet</a:t>
            </a:r>
          </a:p>
        </p:txBody>
      </p:sp>
      <p:sp>
        <p:nvSpPr>
          <p:cNvPr id="2" name="Slide Number Placeholder 3">
            <a:extLst>
              <a:ext uri="{FF2B5EF4-FFF2-40B4-BE49-F238E27FC236}">
                <a16:creationId xmlns:a16="http://schemas.microsoft.com/office/drawing/2014/main" id="{8FF233D9-FF79-40F8-8A21-78A816167621}"/>
              </a:ext>
            </a:extLst>
          </p:cNvPr>
          <p:cNvSpPr txBox="1">
            <a:spLocks/>
          </p:cNvSpPr>
          <p:nvPr/>
        </p:nvSpPr>
        <p:spPr>
          <a:xfrm>
            <a:off x="5703124" y="6043512"/>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L. </a:t>
            </a:r>
            <a:r>
              <a:rPr lang="en-US" sz="1000" dirty="0" err="1">
                <a:solidFill>
                  <a:srgbClr val="3399FF"/>
                </a:solidFill>
              </a:rPr>
              <a:t>Bottura</a:t>
            </a:r>
            <a:r>
              <a:rPr lang="en-US" sz="1000" dirty="0">
                <a:solidFill>
                  <a:srgbClr val="3399FF"/>
                </a:solidFill>
              </a:rPr>
              <a:t> </a:t>
            </a:r>
            <a:r>
              <a:rPr lang="en-US" sz="1000" dirty="0" err="1">
                <a:solidFill>
                  <a:srgbClr val="3399FF"/>
                </a:solidFill>
              </a:rPr>
              <a:t>Wamsdo</a:t>
            </a:r>
            <a:endParaRPr lang="en-US" sz="1000" dirty="0">
              <a:solidFill>
                <a:srgbClr val="3399FF"/>
              </a:solidFill>
            </a:endParaRPr>
          </a:p>
        </p:txBody>
      </p:sp>
    </p:spTree>
    <p:extLst>
      <p:ext uri="{BB962C8B-B14F-4D97-AF65-F5344CB8AC3E}">
        <p14:creationId xmlns:p14="http://schemas.microsoft.com/office/powerpoint/2010/main" val="342653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729007" y="285068"/>
            <a:ext cx="7273914" cy="707886"/>
          </a:xfrm>
          <a:prstGeom prst="rect">
            <a:avLst/>
          </a:prstGeom>
          <a:noFill/>
        </p:spPr>
        <p:txBody>
          <a:bodyPr wrap="none" rtlCol="0">
            <a:spAutoFit/>
          </a:bodyPr>
          <a:lstStyle/>
          <a:p>
            <a:r>
              <a:rPr lang="en-GB" sz="4000" cap="all" dirty="0"/>
              <a:t>Electrical integrity checks: 1 </a:t>
            </a:r>
          </a:p>
        </p:txBody>
      </p:sp>
      <p:sp>
        <p:nvSpPr>
          <p:cNvPr id="4" name="TextBox 3">
            <a:extLst>
              <a:ext uri="{FF2B5EF4-FFF2-40B4-BE49-F238E27FC236}">
                <a16:creationId xmlns:a16="http://schemas.microsoft.com/office/drawing/2014/main" id="{A8F83B6E-B6B2-324C-871A-23AA6BB677AD}"/>
              </a:ext>
            </a:extLst>
          </p:cNvPr>
          <p:cNvSpPr txBox="1"/>
          <p:nvPr/>
        </p:nvSpPr>
        <p:spPr>
          <a:xfrm>
            <a:off x="729007" y="1248210"/>
            <a:ext cx="10961812" cy="523220"/>
          </a:xfrm>
          <a:prstGeom prst="rect">
            <a:avLst/>
          </a:prstGeom>
          <a:noFill/>
        </p:spPr>
        <p:txBody>
          <a:bodyPr wrap="square" rtlCol="0">
            <a:spAutoFit/>
          </a:bodyPr>
          <a:lstStyle/>
          <a:p>
            <a:r>
              <a:rPr lang="en-US" sz="2800" i="1" dirty="0"/>
              <a:t>High Voltage withstand level should be compliant with the specifications</a:t>
            </a:r>
          </a:p>
        </p:txBody>
      </p:sp>
      <p:grpSp>
        <p:nvGrpSpPr>
          <p:cNvPr id="20" name="Group 19">
            <a:extLst>
              <a:ext uri="{FF2B5EF4-FFF2-40B4-BE49-F238E27FC236}">
                <a16:creationId xmlns:a16="http://schemas.microsoft.com/office/drawing/2014/main" id="{B3EDD89C-F2B3-754E-B1AE-97272451C147}"/>
              </a:ext>
            </a:extLst>
          </p:cNvPr>
          <p:cNvGrpSpPr/>
          <p:nvPr/>
        </p:nvGrpSpPr>
        <p:grpSpPr>
          <a:xfrm>
            <a:off x="4474641" y="4239406"/>
            <a:ext cx="1362245" cy="1655253"/>
            <a:chOff x="6455870" y="1015324"/>
            <a:chExt cx="2194560" cy="3205764"/>
          </a:xfrm>
        </p:grpSpPr>
        <p:grpSp>
          <p:nvGrpSpPr>
            <p:cNvPr id="21" name="Group 5">
              <a:extLst>
                <a:ext uri="{FF2B5EF4-FFF2-40B4-BE49-F238E27FC236}">
                  <a16:creationId xmlns:a16="http://schemas.microsoft.com/office/drawing/2014/main" id="{4422F5EB-EA07-5342-A552-06FFBB7632BB}"/>
                </a:ext>
              </a:extLst>
            </p:cNvPr>
            <p:cNvGrpSpPr>
              <a:grpSpLocks/>
            </p:cNvGrpSpPr>
            <p:nvPr/>
          </p:nvGrpSpPr>
          <p:grpSpPr bwMode="auto">
            <a:xfrm rot="16200000">
              <a:off x="7781750" y="1518244"/>
              <a:ext cx="1005840" cy="731520"/>
              <a:chOff x="960" y="2688"/>
              <a:chExt cx="912" cy="384"/>
            </a:xfrm>
          </p:grpSpPr>
          <p:sp>
            <p:nvSpPr>
              <p:cNvPr id="32" name="Oval 6">
                <a:extLst>
                  <a:ext uri="{FF2B5EF4-FFF2-40B4-BE49-F238E27FC236}">
                    <a16:creationId xmlns:a16="http://schemas.microsoft.com/office/drawing/2014/main" id="{F507F678-C900-9D49-A9C2-F85EA55AAC28}"/>
                  </a:ext>
                </a:extLst>
              </p:cNvPr>
              <p:cNvSpPr>
                <a:spLocks noChangeArrowheads="1"/>
              </p:cNvSpPr>
              <p:nvPr/>
            </p:nvSpPr>
            <p:spPr bwMode="auto">
              <a:xfrm>
                <a:off x="96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3" name="Oval 7">
                <a:extLst>
                  <a:ext uri="{FF2B5EF4-FFF2-40B4-BE49-F238E27FC236}">
                    <a16:creationId xmlns:a16="http://schemas.microsoft.com/office/drawing/2014/main" id="{F1D90721-82D0-4C40-B2FB-72F75B0BC3EA}"/>
                  </a:ext>
                </a:extLst>
              </p:cNvPr>
              <p:cNvSpPr>
                <a:spLocks noChangeArrowheads="1"/>
              </p:cNvSpPr>
              <p:nvPr/>
            </p:nvSpPr>
            <p:spPr bwMode="auto">
              <a:xfrm>
                <a:off x="1104"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4" name="Oval 8">
                <a:extLst>
                  <a:ext uri="{FF2B5EF4-FFF2-40B4-BE49-F238E27FC236}">
                    <a16:creationId xmlns:a16="http://schemas.microsoft.com/office/drawing/2014/main" id="{2B1C866E-62EF-AC44-AD1B-92BC0CDE2BFE}"/>
                  </a:ext>
                </a:extLst>
              </p:cNvPr>
              <p:cNvSpPr>
                <a:spLocks noChangeArrowheads="1"/>
              </p:cNvSpPr>
              <p:nvPr/>
            </p:nvSpPr>
            <p:spPr bwMode="auto">
              <a:xfrm>
                <a:off x="1248"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5" name="Oval 9">
                <a:extLst>
                  <a:ext uri="{FF2B5EF4-FFF2-40B4-BE49-F238E27FC236}">
                    <a16:creationId xmlns:a16="http://schemas.microsoft.com/office/drawing/2014/main" id="{2E3B3EA2-138F-A047-A2F6-0EB90D1BC3DD}"/>
                  </a:ext>
                </a:extLst>
              </p:cNvPr>
              <p:cNvSpPr>
                <a:spLocks noChangeArrowheads="1"/>
              </p:cNvSpPr>
              <p:nvPr/>
            </p:nvSpPr>
            <p:spPr bwMode="auto">
              <a:xfrm>
                <a:off x="1392"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6" name="Oval 10">
                <a:extLst>
                  <a:ext uri="{FF2B5EF4-FFF2-40B4-BE49-F238E27FC236}">
                    <a16:creationId xmlns:a16="http://schemas.microsoft.com/office/drawing/2014/main" id="{6F0B8B8F-E47B-7F4B-B8F2-DA284A6D8850}"/>
                  </a:ext>
                </a:extLst>
              </p:cNvPr>
              <p:cNvSpPr>
                <a:spLocks noChangeArrowheads="1"/>
              </p:cNvSpPr>
              <p:nvPr/>
            </p:nvSpPr>
            <p:spPr bwMode="auto">
              <a:xfrm>
                <a:off x="1536"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7" name="Oval 11">
                <a:extLst>
                  <a:ext uri="{FF2B5EF4-FFF2-40B4-BE49-F238E27FC236}">
                    <a16:creationId xmlns:a16="http://schemas.microsoft.com/office/drawing/2014/main" id="{B9558BCD-06A4-6F4D-AB34-ECB60189A41B}"/>
                  </a:ext>
                </a:extLst>
              </p:cNvPr>
              <p:cNvSpPr>
                <a:spLocks noChangeArrowheads="1"/>
              </p:cNvSpPr>
              <p:nvPr/>
            </p:nvSpPr>
            <p:spPr bwMode="auto">
              <a:xfrm>
                <a:off x="168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22" name="Freeform 19">
              <a:extLst>
                <a:ext uri="{FF2B5EF4-FFF2-40B4-BE49-F238E27FC236}">
                  <a16:creationId xmlns:a16="http://schemas.microsoft.com/office/drawing/2014/main" id="{C9A1922E-331F-F44C-B458-8E95248AE527}"/>
                </a:ext>
              </a:extLst>
            </p:cNvPr>
            <p:cNvSpPr>
              <a:spLocks/>
            </p:cNvSpPr>
            <p:nvPr/>
          </p:nvSpPr>
          <p:spPr bwMode="auto">
            <a:xfrm>
              <a:off x="7917005" y="2752684"/>
              <a:ext cx="640080" cy="1021080"/>
            </a:xfrm>
            <a:custGeom>
              <a:avLst/>
              <a:gdLst>
                <a:gd name="T0" fmla="*/ 185 w 336"/>
                <a:gd name="T1" fmla="*/ 585 h 585"/>
                <a:gd name="T2" fmla="*/ 0 w 336"/>
                <a:gd name="T3" fmla="*/ 532 h 585"/>
                <a:gd name="T4" fmla="*/ 336 w 336"/>
                <a:gd name="T5" fmla="*/ 465 h 585"/>
                <a:gd name="T6" fmla="*/ 0 w 336"/>
                <a:gd name="T7" fmla="*/ 377 h 585"/>
                <a:gd name="T8" fmla="*/ 336 w 336"/>
                <a:gd name="T9" fmla="*/ 288 h 585"/>
                <a:gd name="T10" fmla="*/ 0 w 336"/>
                <a:gd name="T11" fmla="*/ 199 h 585"/>
                <a:gd name="T12" fmla="*/ 336 w 336"/>
                <a:gd name="T13" fmla="*/ 133 h 585"/>
                <a:gd name="T14" fmla="*/ 0 w 336"/>
                <a:gd name="T15" fmla="*/ 44 h 585"/>
                <a:gd name="T16" fmla="*/ 192 w 336"/>
                <a:gd name="T1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585">
                  <a:moveTo>
                    <a:pt x="185" y="585"/>
                  </a:moveTo>
                  <a:lnTo>
                    <a:pt x="0" y="532"/>
                  </a:lnTo>
                  <a:lnTo>
                    <a:pt x="336" y="465"/>
                  </a:lnTo>
                  <a:lnTo>
                    <a:pt x="0" y="377"/>
                  </a:lnTo>
                  <a:lnTo>
                    <a:pt x="336" y="288"/>
                  </a:lnTo>
                  <a:lnTo>
                    <a:pt x="0" y="199"/>
                  </a:lnTo>
                  <a:lnTo>
                    <a:pt x="336" y="133"/>
                  </a:lnTo>
                  <a:lnTo>
                    <a:pt x="0" y="44"/>
                  </a:lnTo>
                  <a:lnTo>
                    <a:pt x="192" y="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23" name="Line 20">
              <a:extLst>
                <a:ext uri="{FF2B5EF4-FFF2-40B4-BE49-F238E27FC236}">
                  <a16:creationId xmlns:a16="http://schemas.microsoft.com/office/drawing/2014/main" id="{56A411F1-D1EA-714A-8192-A332230149AE}"/>
                </a:ext>
              </a:extLst>
            </p:cNvPr>
            <p:cNvSpPr>
              <a:spLocks noChangeShapeType="1"/>
            </p:cNvSpPr>
            <p:nvPr/>
          </p:nvSpPr>
          <p:spPr bwMode="auto">
            <a:xfrm flipV="1">
              <a:off x="8284670" y="23869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sp>
          <p:nvSpPr>
            <p:cNvPr id="24" name="Line 21">
              <a:extLst>
                <a:ext uri="{FF2B5EF4-FFF2-40B4-BE49-F238E27FC236}">
                  <a16:creationId xmlns:a16="http://schemas.microsoft.com/office/drawing/2014/main" id="{30CE2986-21DB-B04B-ACF6-6C36065380AB}"/>
                </a:ext>
              </a:extLst>
            </p:cNvPr>
            <p:cNvSpPr>
              <a:spLocks noChangeShapeType="1"/>
            </p:cNvSpPr>
            <p:nvPr/>
          </p:nvSpPr>
          <p:spPr bwMode="auto">
            <a:xfrm flipV="1">
              <a:off x="8284670" y="37585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grpSp>
          <p:nvGrpSpPr>
            <p:cNvPr id="25" name="Group 22">
              <a:extLst>
                <a:ext uri="{FF2B5EF4-FFF2-40B4-BE49-F238E27FC236}">
                  <a16:creationId xmlns:a16="http://schemas.microsoft.com/office/drawing/2014/main" id="{BCED96B6-AF93-B84F-AE31-61A4CCA636B6}"/>
                </a:ext>
              </a:extLst>
            </p:cNvPr>
            <p:cNvGrpSpPr>
              <a:grpSpLocks/>
            </p:cNvGrpSpPr>
            <p:nvPr/>
          </p:nvGrpSpPr>
          <p:grpSpPr bwMode="auto">
            <a:xfrm>
              <a:off x="6455870" y="2844124"/>
              <a:ext cx="548640" cy="822960"/>
              <a:chOff x="384" y="2448"/>
              <a:chExt cx="288" cy="432"/>
            </a:xfrm>
          </p:grpSpPr>
          <p:sp>
            <p:nvSpPr>
              <p:cNvPr id="30" name="Oval 23">
                <a:extLst>
                  <a:ext uri="{FF2B5EF4-FFF2-40B4-BE49-F238E27FC236}">
                    <a16:creationId xmlns:a16="http://schemas.microsoft.com/office/drawing/2014/main" id="{57148525-4649-6D44-9465-20D5EF6C79C1}"/>
                  </a:ext>
                </a:extLst>
              </p:cNvPr>
              <p:cNvSpPr>
                <a:spLocks noChangeArrowheads="1"/>
              </p:cNvSpPr>
              <p:nvPr/>
            </p:nvSpPr>
            <p:spPr bwMode="auto">
              <a:xfrm>
                <a:off x="384" y="2448"/>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31" name="Oval 24">
                <a:extLst>
                  <a:ext uri="{FF2B5EF4-FFF2-40B4-BE49-F238E27FC236}">
                    <a16:creationId xmlns:a16="http://schemas.microsoft.com/office/drawing/2014/main" id="{2E260337-7857-CD4A-997F-31C115AA9C97}"/>
                  </a:ext>
                </a:extLst>
              </p:cNvPr>
              <p:cNvSpPr>
                <a:spLocks noChangeArrowheads="1"/>
              </p:cNvSpPr>
              <p:nvPr/>
            </p:nvSpPr>
            <p:spPr bwMode="auto">
              <a:xfrm>
                <a:off x="384" y="2592"/>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26" name="Freeform 25">
              <a:extLst>
                <a:ext uri="{FF2B5EF4-FFF2-40B4-BE49-F238E27FC236}">
                  <a16:creationId xmlns:a16="http://schemas.microsoft.com/office/drawing/2014/main" id="{E82859D5-6094-9C4D-AB83-A0F7F3B60FBA}"/>
                </a:ext>
              </a:extLst>
            </p:cNvPr>
            <p:cNvSpPr>
              <a:spLocks/>
            </p:cNvSpPr>
            <p:nvPr/>
          </p:nvSpPr>
          <p:spPr bwMode="auto">
            <a:xfrm>
              <a:off x="6730190" y="1015324"/>
              <a:ext cx="1554480" cy="1828800"/>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27" name="Freeform 26">
              <a:extLst>
                <a:ext uri="{FF2B5EF4-FFF2-40B4-BE49-F238E27FC236}">
                  <a16:creationId xmlns:a16="http://schemas.microsoft.com/office/drawing/2014/main" id="{06618BB9-4735-D744-A840-FFB8E4EDD4AC}"/>
                </a:ext>
              </a:extLst>
            </p:cNvPr>
            <p:cNvSpPr>
              <a:spLocks/>
            </p:cNvSpPr>
            <p:nvPr/>
          </p:nvSpPr>
          <p:spPr bwMode="auto">
            <a:xfrm flipV="1">
              <a:off x="6730190" y="3667084"/>
              <a:ext cx="1554480" cy="554004"/>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28" name="Text Box 27">
              <a:extLst>
                <a:ext uri="{FF2B5EF4-FFF2-40B4-BE49-F238E27FC236}">
                  <a16:creationId xmlns:a16="http://schemas.microsoft.com/office/drawing/2014/main" id="{95B7D418-78A0-E64F-A83A-19D80D5AFA5A}"/>
                </a:ext>
              </a:extLst>
            </p:cNvPr>
            <p:cNvSpPr txBox="1">
              <a:spLocks noChangeArrowheads="1"/>
            </p:cNvSpPr>
            <p:nvPr/>
          </p:nvSpPr>
          <p:spPr bwMode="auto">
            <a:xfrm>
              <a:off x="7426295" y="1705786"/>
              <a:ext cx="470032"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L</a:t>
              </a:r>
            </a:p>
          </p:txBody>
        </p:sp>
        <p:sp>
          <p:nvSpPr>
            <p:cNvPr id="29" name="Text Box 28">
              <a:extLst>
                <a:ext uri="{FF2B5EF4-FFF2-40B4-BE49-F238E27FC236}">
                  <a16:creationId xmlns:a16="http://schemas.microsoft.com/office/drawing/2014/main" id="{3797F53D-1126-E744-BA50-F726B3040955}"/>
                </a:ext>
              </a:extLst>
            </p:cNvPr>
            <p:cNvSpPr txBox="1">
              <a:spLocks noChangeArrowheads="1"/>
            </p:cNvSpPr>
            <p:nvPr/>
          </p:nvSpPr>
          <p:spPr bwMode="auto">
            <a:xfrm>
              <a:off x="7436448" y="2996953"/>
              <a:ext cx="525131"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R</a:t>
              </a:r>
              <a:endParaRPr lang="en-US" sz="2400" baseline="-25000" dirty="0"/>
            </a:p>
          </p:txBody>
        </p:sp>
      </p:grpSp>
      <p:graphicFrame>
        <p:nvGraphicFramePr>
          <p:cNvPr id="38" name="Object 37">
            <a:extLst>
              <a:ext uri="{FF2B5EF4-FFF2-40B4-BE49-F238E27FC236}">
                <a16:creationId xmlns:a16="http://schemas.microsoft.com/office/drawing/2014/main" id="{C7A785A0-2404-054B-90A8-AA128F6A638B}"/>
              </a:ext>
            </a:extLst>
          </p:cNvPr>
          <p:cNvGraphicFramePr>
            <a:graphicFrameLocks noChangeAspect="1"/>
          </p:cNvGraphicFramePr>
          <p:nvPr>
            <p:extLst>
              <p:ext uri="{D42A27DB-BD31-4B8C-83A1-F6EECF244321}">
                <p14:modId xmlns:p14="http://schemas.microsoft.com/office/powerpoint/2010/main" val="4184476793"/>
              </p:ext>
            </p:extLst>
          </p:nvPr>
        </p:nvGraphicFramePr>
        <p:xfrm>
          <a:off x="1218617" y="4494858"/>
          <a:ext cx="2189344" cy="1035012"/>
        </p:xfrm>
        <a:graphic>
          <a:graphicData uri="http://schemas.openxmlformats.org/presentationml/2006/ole">
            <mc:AlternateContent xmlns:mc="http://schemas.openxmlformats.org/markup-compatibility/2006">
              <mc:Choice xmlns:v="urn:schemas-microsoft-com:vml" Requires="v">
                <p:oleObj spid="_x0000_s34912" name="Equation" r:id="rId3" imgW="838200" imgH="393700" progId="Equation.3">
                  <p:embed/>
                </p:oleObj>
              </mc:Choice>
              <mc:Fallback>
                <p:oleObj name="Equation" r:id="rId3" imgW="838200" imgH="393700" progId="Equation.3">
                  <p:embed/>
                  <p:pic>
                    <p:nvPicPr>
                      <p:cNvPr id="78" name="Object 77"/>
                      <p:cNvPicPr>
                        <a:picLocks noChangeAspect="1" noChangeArrowheads="1"/>
                      </p:cNvPicPr>
                      <p:nvPr/>
                    </p:nvPicPr>
                    <p:blipFill>
                      <a:blip r:embed="rId4"/>
                      <a:srcRect/>
                      <a:stretch>
                        <a:fillRect/>
                      </a:stretch>
                    </p:blipFill>
                    <p:spPr bwMode="auto">
                      <a:xfrm>
                        <a:off x="1218617" y="4494858"/>
                        <a:ext cx="2189344" cy="1035012"/>
                      </a:xfrm>
                      <a:prstGeom prst="rect">
                        <a:avLst/>
                      </a:prstGeom>
                      <a:noFill/>
                      <a:ln>
                        <a:noFill/>
                      </a:ln>
                    </p:spPr>
                  </p:pic>
                </p:oleObj>
              </mc:Fallback>
            </mc:AlternateContent>
          </a:graphicData>
        </a:graphic>
      </p:graphicFrame>
      <p:sp>
        <p:nvSpPr>
          <p:cNvPr id="40" name="Rectangle 39">
            <a:extLst>
              <a:ext uri="{FF2B5EF4-FFF2-40B4-BE49-F238E27FC236}">
                <a16:creationId xmlns:a16="http://schemas.microsoft.com/office/drawing/2014/main" id="{D104499C-7382-A042-B50C-38E48ED3D107}"/>
              </a:ext>
            </a:extLst>
          </p:cNvPr>
          <p:cNvSpPr/>
          <p:nvPr/>
        </p:nvSpPr>
        <p:spPr>
          <a:xfrm>
            <a:off x="907366" y="2200859"/>
            <a:ext cx="9743154" cy="1384995"/>
          </a:xfrm>
          <a:prstGeom prst="rect">
            <a:avLst/>
          </a:prstGeom>
        </p:spPr>
        <p:txBody>
          <a:bodyPr wrap="square">
            <a:spAutoFit/>
          </a:bodyPr>
          <a:lstStyle/>
          <a:p>
            <a:r>
              <a:rPr lang="fr-CH" sz="2800" dirty="0" err="1">
                <a:sym typeface="Symbol" pitchFamily="18" charset="2"/>
              </a:rPr>
              <a:t>During</a:t>
            </a:r>
            <a:r>
              <a:rPr lang="fr-CH" sz="2800" dirty="0">
                <a:sym typeface="Symbol" pitchFamily="18" charset="2"/>
              </a:rPr>
              <a:t> the </a:t>
            </a:r>
            <a:r>
              <a:rPr lang="fr-CH" sz="2800" dirty="0" err="1">
                <a:sym typeface="Symbol" pitchFamily="18" charset="2"/>
              </a:rPr>
              <a:t>quench</a:t>
            </a:r>
            <a:r>
              <a:rPr lang="fr-CH" sz="2800" dirty="0">
                <a:sym typeface="Symbol" pitchFamily="18" charset="2"/>
              </a:rPr>
              <a:t> one has </a:t>
            </a:r>
          </a:p>
          <a:p>
            <a:pPr lvl="1"/>
            <a:r>
              <a:rPr lang="fr-CH" sz="2800" dirty="0">
                <a:sym typeface="Symbol" pitchFamily="18" charset="2"/>
              </a:rPr>
              <a:t>a. a </a:t>
            </a:r>
            <a:r>
              <a:rPr lang="fr-CH" sz="2800" dirty="0" err="1">
                <a:sym typeface="Symbol" pitchFamily="18" charset="2"/>
              </a:rPr>
              <a:t>resistive</a:t>
            </a:r>
            <a:r>
              <a:rPr lang="fr-CH" sz="2800" dirty="0">
                <a:sym typeface="Symbol" pitchFamily="18" charset="2"/>
              </a:rPr>
              <a:t> voltage </a:t>
            </a:r>
            <a:r>
              <a:rPr lang="fr-CH" sz="2800" dirty="0" err="1">
                <a:sym typeface="Symbol" pitchFamily="18" charset="2"/>
              </a:rPr>
              <a:t>prop</a:t>
            </a:r>
            <a:r>
              <a:rPr lang="fr-CH" sz="2800" dirty="0">
                <a:sym typeface="Symbol" pitchFamily="18" charset="2"/>
              </a:rPr>
              <a:t> to I (</a:t>
            </a:r>
            <a:r>
              <a:rPr lang="fr-CH" sz="2800" dirty="0" err="1">
                <a:sym typeface="Symbol" pitchFamily="18" charset="2"/>
              </a:rPr>
              <a:t>where</a:t>
            </a:r>
            <a:r>
              <a:rPr lang="fr-CH" sz="2800" dirty="0">
                <a:sym typeface="Symbol" pitchFamily="18" charset="2"/>
              </a:rPr>
              <a:t> the magnet </a:t>
            </a:r>
            <a:r>
              <a:rPr lang="fr-CH" sz="2800" dirty="0" err="1">
                <a:sym typeface="Symbol" pitchFamily="18" charset="2"/>
              </a:rPr>
              <a:t>is</a:t>
            </a:r>
            <a:r>
              <a:rPr lang="fr-CH" sz="2800" dirty="0">
                <a:sym typeface="Symbol" pitchFamily="18" charset="2"/>
              </a:rPr>
              <a:t> </a:t>
            </a:r>
            <a:r>
              <a:rPr lang="fr-CH" sz="2800" dirty="0" err="1">
                <a:sym typeface="Symbol" pitchFamily="18" charset="2"/>
              </a:rPr>
              <a:t>quenched</a:t>
            </a:r>
            <a:r>
              <a:rPr lang="fr-CH" sz="2800" dirty="0">
                <a:sym typeface="Symbol" pitchFamily="18" charset="2"/>
              </a:rPr>
              <a:t>) </a:t>
            </a:r>
          </a:p>
          <a:p>
            <a:pPr lvl="1"/>
            <a:r>
              <a:rPr lang="fr-CH" sz="2800" dirty="0">
                <a:sym typeface="Symbol" pitchFamily="18" charset="2"/>
              </a:rPr>
              <a:t>b. an inductive voltage </a:t>
            </a:r>
            <a:r>
              <a:rPr lang="fr-CH" sz="2800" dirty="0" err="1">
                <a:sym typeface="Symbol" pitchFamily="18" charset="2"/>
              </a:rPr>
              <a:t>prop</a:t>
            </a:r>
            <a:r>
              <a:rPr lang="fr-CH" sz="2800" dirty="0">
                <a:sym typeface="Symbol" pitchFamily="18" charset="2"/>
              </a:rPr>
              <a:t> to </a:t>
            </a:r>
            <a:r>
              <a:rPr lang="fr-CH" sz="2800" dirty="0" err="1">
                <a:sym typeface="Symbol" pitchFamily="18" charset="2"/>
              </a:rPr>
              <a:t>dI</a:t>
            </a:r>
            <a:r>
              <a:rPr lang="fr-CH" sz="2800" dirty="0">
                <a:sym typeface="Symbol" pitchFamily="18" charset="2"/>
              </a:rPr>
              <a:t>/</a:t>
            </a:r>
            <a:r>
              <a:rPr lang="fr-CH" sz="2800" dirty="0" err="1">
                <a:sym typeface="Symbol" pitchFamily="18" charset="2"/>
              </a:rPr>
              <a:t>dt</a:t>
            </a:r>
            <a:r>
              <a:rPr lang="fr-CH" sz="2800" dirty="0">
                <a:sym typeface="Symbol" pitchFamily="18" charset="2"/>
              </a:rPr>
              <a:t> (</a:t>
            </a:r>
            <a:r>
              <a:rPr lang="fr-CH" sz="2800" dirty="0" err="1">
                <a:sym typeface="Symbol" pitchFamily="18" charset="2"/>
              </a:rPr>
              <a:t>everywhere</a:t>
            </a:r>
            <a:r>
              <a:rPr lang="fr-CH" sz="2800" dirty="0">
                <a:sym typeface="Symbol" pitchFamily="18" charset="2"/>
              </a:rPr>
              <a:t>)</a:t>
            </a:r>
          </a:p>
        </p:txBody>
      </p:sp>
      <p:pic>
        <p:nvPicPr>
          <p:cNvPr id="45" name="Picture 2">
            <a:extLst>
              <a:ext uri="{FF2B5EF4-FFF2-40B4-BE49-F238E27FC236}">
                <a16:creationId xmlns:a16="http://schemas.microsoft.com/office/drawing/2014/main" id="{C6216354-C5D8-F747-9889-041293C853A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8970" y="3964643"/>
            <a:ext cx="3617774" cy="2154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3">
            <a:extLst>
              <a:ext uri="{FF2B5EF4-FFF2-40B4-BE49-F238E27FC236}">
                <a16:creationId xmlns:a16="http://schemas.microsoft.com/office/drawing/2014/main" id="{1523C119-BEAF-453A-815C-A9DE40FC4369}"/>
              </a:ext>
            </a:extLst>
          </p:cNvPr>
          <p:cNvSpPr txBox="1">
            <a:spLocks/>
          </p:cNvSpPr>
          <p:nvPr/>
        </p:nvSpPr>
        <p:spPr>
          <a:xfrm>
            <a:off x="5703124" y="6043512"/>
            <a:ext cx="212144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E. Todesco/ H. Felice</a:t>
            </a:r>
          </a:p>
        </p:txBody>
      </p:sp>
    </p:spTree>
    <p:extLst>
      <p:ext uri="{BB962C8B-B14F-4D97-AF65-F5344CB8AC3E}">
        <p14:creationId xmlns:p14="http://schemas.microsoft.com/office/powerpoint/2010/main" val="3887613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729007" y="285068"/>
            <a:ext cx="7273914" cy="707886"/>
          </a:xfrm>
          <a:prstGeom prst="rect">
            <a:avLst/>
          </a:prstGeom>
          <a:noFill/>
        </p:spPr>
        <p:txBody>
          <a:bodyPr wrap="none" rtlCol="0">
            <a:spAutoFit/>
          </a:bodyPr>
          <a:lstStyle/>
          <a:p>
            <a:r>
              <a:rPr lang="en-GB" sz="4000" cap="all" dirty="0"/>
              <a:t>Electrical integrity checks: 2 </a:t>
            </a:r>
          </a:p>
        </p:txBody>
      </p:sp>
      <p:sp>
        <p:nvSpPr>
          <p:cNvPr id="4" name="TextBox 3">
            <a:extLst>
              <a:ext uri="{FF2B5EF4-FFF2-40B4-BE49-F238E27FC236}">
                <a16:creationId xmlns:a16="http://schemas.microsoft.com/office/drawing/2014/main" id="{A8F83B6E-B6B2-324C-871A-23AA6BB677AD}"/>
              </a:ext>
            </a:extLst>
          </p:cNvPr>
          <p:cNvSpPr txBox="1"/>
          <p:nvPr/>
        </p:nvSpPr>
        <p:spPr>
          <a:xfrm>
            <a:off x="519953" y="1025741"/>
            <a:ext cx="11582400" cy="954107"/>
          </a:xfrm>
          <a:prstGeom prst="rect">
            <a:avLst/>
          </a:prstGeom>
          <a:noFill/>
        </p:spPr>
        <p:txBody>
          <a:bodyPr wrap="square" rtlCol="0">
            <a:spAutoFit/>
          </a:bodyPr>
          <a:lstStyle/>
          <a:p>
            <a:r>
              <a:rPr lang="en-US" sz="2800" i="1" dirty="0"/>
              <a:t>Instrumentation should allow at least to produce the trigger signal for protection but ideally to give the maximum information on the performance</a:t>
            </a:r>
          </a:p>
        </p:txBody>
      </p:sp>
      <p:sp>
        <p:nvSpPr>
          <p:cNvPr id="40" name="Rectangle 39">
            <a:extLst>
              <a:ext uri="{FF2B5EF4-FFF2-40B4-BE49-F238E27FC236}">
                <a16:creationId xmlns:a16="http://schemas.microsoft.com/office/drawing/2014/main" id="{D104499C-7382-A042-B50C-38E48ED3D107}"/>
              </a:ext>
            </a:extLst>
          </p:cNvPr>
          <p:cNvSpPr/>
          <p:nvPr/>
        </p:nvSpPr>
        <p:spPr>
          <a:xfrm>
            <a:off x="327563" y="3200487"/>
            <a:ext cx="6374320" cy="1569660"/>
          </a:xfrm>
          <a:prstGeom prst="rect">
            <a:avLst/>
          </a:prstGeom>
        </p:spPr>
        <p:txBody>
          <a:bodyPr wrap="square">
            <a:spAutoFit/>
          </a:bodyPr>
          <a:lstStyle/>
          <a:p>
            <a:r>
              <a:rPr lang="fr-CH" sz="2400" dirty="0" err="1">
                <a:sym typeface="Symbol" pitchFamily="18" charset="2"/>
              </a:rPr>
              <a:t>Typical</a:t>
            </a:r>
            <a:r>
              <a:rPr lang="fr-CH" sz="2400" dirty="0">
                <a:sym typeface="Symbol" pitchFamily="18" charset="2"/>
              </a:rPr>
              <a:t> instrumentation </a:t>
            </a:r>
            <a:r>
              <a:rPr lang="fr-CH" sz="2400" dirty="0" err="1">
                <a:sym typeface="Symbol" pitchFamily="18" charset="2"/>
              </a:rPr>
              <a:t>is</a:t>
            </a:r>
            <a:r>
              <a:rPr lang="fr-CH" sz="2400" dirty="0">
                <a:sym typeface="Symbol" pitchFamily="18" charset="2"/>
              </a:rPr>
              <a:t> :</a:t>
            </a:r>
          </a:p>
          <a:p>
            <a:r>
              <a:rPr lang="fr-CH" sz="2400" dirty="0">
                <a:sym typeface="Symbol" pitchFamily="18" charset="2"/>
              </a:rPr>
              <a:t>	voltage </a:t>
            </a:r>
            <a:r>
              <a:rPr lang="fr-CH" sz="2400" dirty="0" err="1">
                <a:sym typeface="Symbol" pitchFamily="18" charset="2"/>
              </a:rPr>
              <a:t>taps</a:t>
            </a:r>
            <a:r>
              <a:rPr lang="fr-CH" sz="2400" dirty="0">
                <a:sym typeface="Symbol" pitchFamily="18" charset="2"/>
              </a:rPr>
              <a:t> ( monitor transitions)</a:t>
            </a:r>
          </a:p>
          <a:p>
            <a:r>
              <a:rPr lang="fr-CH" sz="2400" dirty="0">
                <a:sym typeface="Symbol" pitchFamily="18" charset="2"/>
              </a:rPr>
              <a:t>	</a:t>
            </a:r>
            <a:r>
              <a:rPr lang="fr-CH" sz="2400" dirty="0" err="1">
                <a:sym typeface="Symbol" pitchFamily="18" charset="2"/>
              </a:rPr>
              <a:t>temperature</a:t>
            </a:r>
            <a:r>
              <a:rPr lang="fr-CH" sz="2400" dirty="0">
                <a:sym typeface="Symbol" pitchFamily="18" charset="2"/>
              </a:rPr>
              <a:t> </a:t>
            </a:r>
            <a:r>
              <a:rPr lang="fr-CH" sz="2400" dirty="0" err="1">
                <a:sym typeface="Symbol" pitchFamily="18" charset="2"/>
              </a:rPr>
              <a:t>sensors</a:t>
            </a:r>
            <a:r>
              <a:rPr lang="fr-CH" sz="2400" dirty="0">
                <a:sym typeface="Symbol" pitchFamily="18" charset="2"/>
              </a:rPr>
              <a:t> ( monitor </a:t>
            </a:r>
            <a:r>
              <a:rPr lang="fr-CH" sz="2400" dirty="0" err="1">
                <a:sym typeface="Symbol" pitchFamily="18" charset="2"/>
              </a:rPr>
              <a:t>cooling</a:t>
            </a:r>
            <a:r>
              <a:rPr lang="fr-CH" sz="2400" dirty="0">
                <a:sym typeface="Symbol" pitchFamily="18" charset="2"/>
              </a:rPr>
              <a:t>)</a:t>
            </a:r>
          </a:p>
          <a:p>
            <a:r>
              <a:rPr lang="fr-CH" sz="2400" dirty="0">
                <a:sym typeface="Symbol" pitchFamily="18" charset="2"/>
              </a:rPr>
              <a:t>	</a:t>
            </a:r>
            <a:r>
              <a:rPr lang="fr-CH" sz="2400" dirty="0" err="1">
                <a:sym typeface="Symbol" pitchFamily="18" charset="2"/>
              </a:rPr>
              <a:t>strain</a:t>
            </a:r>
            <a:r>
              <a:rPr lang="fr-CH" sz="2400" dirty="0">
                <a:sym typeface="Symbol" pitchFamily="18" charset="2"/>
              </a:rPr>
              <a:t> gauges ( monitor </a:t>
            </a:r>
            <a:r>
              <a:rPr lang="fr-CH" sz="2400" dirty="0" err="1">
                <a:sym typeface="Symbol" pitchFamily="18" charset="2"/>
              </a:rPr>
              <a:t>effect</a:t>
            </a:r>
            <a:r>
              <a:rPr lang="fr-CH" sz="2400" dirty="0">
                <a:sym typeface="Symbol" pitchFamily="18" charset="2"/>
              </a:rPr>
              <a:t> of forces)</a:t>
            </a:r>
          </a:p>
        </p:txBody>
      </p:sp>
      <p:pic>
        <p:nvPicPr>
          <p:cNvPr id="3" name="Picture 2" descr="cid:image001.png@01D58DB2.4BFB8E90">
            <a:extLst>
              <a:ext uri="{FF2B5EF4-FFF2-40B4-BE49-F238E27FC236}">
                <a16:creationId xmlns:a16="http://schemas.microsoft.com/office/drawing/2014/main" id="{10DC76F2-712A-4779-95DC-4CAAE1FE04C8}"/>
              </a:ext>
            </a:extLst>
          </p:cNvP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400800" y="2414397"/>
            <a:ext cx="5562876" cy="3317479"/>
          </a:xfrm>
          <a:prstGeom prst="rect">
            <a:avLst/>
          </a:prstGeom>
          <a:noFill/>
          <a:ln>
            <a:noFill/>
          </a:ln>
        </p:spPr>
      </p:pic>
      <p:sp>
        <p:nvSpPr>
          <p:cNvPr id="5" name="Slide Number Placeholder 3">
            <a:extLst>
              <a:ext uri="{FF2B5EF4-FFF2-40B4-BE49-F238E27FC236}">
                <a16:creationId xmlns:a16="http://schemas.microsoft.com/office/drawing/2014/main" id="{D08E565A-CD43-4EE7-9F69-B2AABF49E94B}"/>
              </a:ext>
            </a:extLst>
          </p:cNvPr>
          <p:cNvSpPr txBox="1">
            <a:spLocks/>
          </p:cNvSpPr>
          <p:nvPr/>
        </p:nvSpPr>
        <p:spPr>
          <a:xfrm>
            <a:off x="5838136" y="5908500"/>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R. Denz</a:t>
            </a:r>
          </a:p>
        </p:txBody>
      </p:sp>
    </p:spTree>
    <p:extLst>
      <p:ext uri="{BB962C8B-B14F-4D97-AF65-F5344CB8AC3E}">
        <p14:creationId xmlns:p14="http://schemas.microsoft.com/office/powerpoint/2010/main" val="2416539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729007" y="285068"/>
            <a:ext cx="10878363" cy="707886"/>
          </a:xfrm>
          <a:prstGeom prst="rect">
            <a:avLst/>
          </a:prstGeom>
          <a:noFill/>
        </p:spPr>
        <p:txBody>
          <a:bodyPr wrap="none" rtlCol="0">
            <a:spAutoFit/>
          </a:bodyPr>
          <a:lstStyle/>
          <a:p>
            <a:r>
              <a:rPr lang="en-GB" sz="4000" cap="all" dirty="0"/>
              <a:t>Connection of the magnet to the test stand</a:t>
            </a:r>
          </a:p>
        </p:txBody>
      </p:sp>
      <p:pic>
        <p:nvPicPr>
          <p:cNvPr id="39" name="Picture 12">
            <a:extLst>
              <a:ext uri="{FF2B5EF4-FFF2-40B4-BE49-F238E27FC236}">
                <a16:creationId xmlns:a16="http://schemas.microsoft.com/office/drawing/2014/main" id="{26D909EA-A9AD-D24F-AE24-4402E56F0A41}"/>
              </a:ext>
            </a:extLst>
          </p:cNvPr>
          <p:cNvPicPr>
            <a:picLocks noChangeAspect="1"/>
          </p:cNvPicPr>
          <p:nvPr/>
        </p:nvPicPr>
        <p:blipFill>
          <a:blip r:embed="rId2"/>
          <a:stretch>
            <a:fillRect/>
          </a:stretch>
        </p:blipFill>
        <p:spPr>
          <a:xfrm>
            <a:off x="944544" y="1476659"/>
            <a:ext cx="3258488" cy="4882368"/>
          </a:xfrm>
          <a:prstGeom prst="rect">
            <a:avLst/>
          </a:prstGeom>
          <a:noFill/>
          <a:ln cap="flat">
            <a:noFill/>
          </a:ln>
        </p:spPr>
      </p:pic>
      <p:sp>
        <p:nvSpPr>
          <p:cNvPr id="6" name="TextBox 5">
            <a:extLst>
              <a:ext uri="{FF2B5EF4-FFF2-40B4-BE49-F238E27FC236}">
                <a16:creationId xmlns:a16="http://schemas.microsoft.com/office/drawing/2014/main" id="{0699FD8B-D606-8C47-A053-E331C82304F2}"/>
              </a:ext>
            </a:extLst>
          </p:cNvPr>
          <p:cNvSpPr txBox="1"/>
          <p:nvPr/>
        </p:nvSpPr>
        <p:spPr>
          <a:xfrm>
            <a:off x="1612990" y="4986218"/>
            <a:ext cx="960798" cy="646331"/>
          </a:xfrm>
          <a:prstGeom prst="rect">
            <a:avLst/>
          </a:prstGeom>
          <a:noFill/>
        </p:spPr>
        <p:txBody>
          <a:bodyPr wrap="square" rtlCol="0">
            <a:spAutoFit/>
          </a:bodyPr>
          <a:lstStyle/>
          <a:p>
            <a:pPr algn="ctr"/>
            <a:r>
              <a:rPr lang="en-GB" dirty="0">
                <a:solidFill>
                  <a:schemeClr val="bg1"/>
                </a:solidFill>
              </a:rPr>
              <a:t>The magnet</a:t>
            </a:r>
          </a:p>
        </p:txBody>
      </p:sp>
      <p:sp>
        <p:nvSpPr>
          <p:cNvPr id="41" name="TextBox 40">
            <a:extLst>
              <a:ext uri="{FF2B5EF4-FFF2-40B4-BE49-F238E27FC236}">
                <a16:creationId xmlns:a16="http://schemas.microsoft.com/office/drawing/2014/main" id="{060F86F1-EA6D-DC41-B065-A783B95FB2E5}"/>
              </a:ext>
            </a:extLst>
          </p:cNvPr>
          <p:cNvSpPr txBox="1"/>
          <p:nvPr/>
        </p:nvSpPr>
        <p:spPr>
          <a:xfrm>
            <a:off x="1300144" y="1476659"/>
            <a:ext cx="1051170" cy="923330"/>
          </a:xfrm>
          <a:prstGeom prst="rect">
            <a:avLst/>
          </a:prstGeom>
          <a:noFill/>
        </p:spPr>
        <p:txBody>
          <a:bodyPr wrap="square" rtlCol="0">
            <a:spAutoFit/>
          </a:bodyPr>
          <a:lstStyle/>
          <a:p>
            <a:pPr algn="ctr"/>
            <a:r>
              <a:rPr lang="en-GB" dirty="0">
                <a:solidFill>
                  <a:schemeClr val="bg1"/>
                </a:solidFill>
              </a:rPr>
              <a:t>The cryostat “insert”</a:t>
            </a:r>
          </a:p>
        </p:txBody>
      </p:sp>
      <p:graphicFrame>
        <p:nvGraphicFramePr>
          <p:cNvPr id="49" name="TextBox 6">
            <a:extLst>
              <a:ext uri="{FF2B5EF4-FFF2-40B4-BE49-F238E27FC236}">
                <a16:creationId xmlns:a16="http://schemas.microsoft.com/office/drawing/2014/main" id="{45FE0640-AB92-47E0-BC33-CD3A2AC984DC}"/>
              </a:ext>
            </a:extLst>
          </p:cNvPr>
          <p:cNvGraphicFramePr/>
          <p:nvPr/>
        </p:nvGraphicFramePr>
        <p:xfrm>
          <a:off x="5269832" y="2039383"/>
          <a:ext cx="5753767" cy="3416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841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1" name="Freeform: Shape 30">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25"/>
          <p:cNvSpPr txBox="1">
            <a:spLocks/>
          </p:cNvSpPr>
          <p:nvPr/>
        </p:nvSpPr>
        <p:spPr>
          <a:xfrm>
            <a:off x="6407727" y="2351790"/>
            <a:ext cx="4398818" cy="1950225"/>
          </a:xfrm>
          <a:prstGeom prst="rect">
            <a:avLst/>
          </a:prstGeom>
        </p:spPr>
        <p:txBody>
          <a:bodyPr vert="horz" lIns="91440" tIns="45720" rIns="91440" bIns="45720" rtlCol="0" anchor="t">
            <a:normAutofit/>
          </a:bodyPr>
          <a:lstStyle/>
          <a:p>
            <a:pPr>
              <a:lnSpc>
                <a:spcPct val="90000"/>
              </a:lnSpc>
              <a:spcBef>
                <a:spcPct val="20000"/>
              </a:spcBef>
              <a:defRPr/>
            </a:pPr>
            <a:r>
              <a:rPr lang="en-US" sz="3200" b="1" u="sng" dirty="0"/>
              <a:t>To PROVIDE</a:t>
            </a:r>
            <a:r>
              <a:rPr lang="en-US" sz="3200" u="sng" dirty="0"/>
              <a:t> </a:t>
            </a:r>
            <a:r>
              <a:rPr lang="en-US" sz="3200" b="1" u="sng" dirty="0"/>
              <a:t>FEED BACK</a:t>
            </a:r>
            <a:r>
              <a:rPr lang="en-US" sz="3200" b="1" dirty="0"/>
              <a:t> </a:t>
            </a:r>
          </a:p>
          <a:p>
            <a:pPr algn="ctr">
              <a:lnSpc>
                <a:spcPct val="90000"/>
              </a:lnSpc>
              <a:spcBef>
                <a:spcPct val="20000"/>
              </a:spcBef>
              <a:defRPr/>
            </a:pPr>
            <a:r>
              <a:rPr lang="en-US" sz="2800" dirty="0"/>
              <a:t>for superconducting cable and magnet design</a:t>
            </a:r>
          </a:p>
        </p:txBody>
      </p:sp>
      <p:sp>
        <p:nvSpPr>
          <p:cNvPr id="4" name="Footer Placeholder 3"/>
          <p:cNvSpPr>
            <a:spLocks noGrp="1"/>
          </p:cNvSpPr>
          <p:nvPr>
            <p:ph type="ftr" sz="quarter" idx="3"/>
          </p:nvPr>
        </p:nvSpPr>
        <p:spPr/>
        <p:txBody>
          <a:bodyPr/>
          <a:lstStyle/>
          <a:p>
            <a:endParaRPr lang="en-US" dirty="0"/>
          </a:p>
        </p:txBody>
      </p:sp>
      <p:sp>
        <p:nvSpPr>
          <p:cNvPr id="23" name="Down Arrow 22"/>
          <p:cNvSpPr/>
          <p:nvPr/>
        </p:nvSpPr>
        <p:spPr>
          <a:xfrm>
            <a:off x="5832800" y="3793303"/>
            <a:ext cx="432048" cy="792088"/>
          </a:xfrm>
          <a:prstGeom prst="downArrow">
            <a:avLst/>
          </a:prstGeom>
          <a:solidFill>
            <a:schemeClr val="tx2"/>
          </a:solidFill>
          <a:ln>
            <a:solidFill>
              <a:srgbClr val="FBD38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5"/>
          <p:cNvSpPr txBox="1">
            <a:spLocks/>
          </p:cNvSpPr>
          <p:nvPr/>
        </p:nvSpPr>
        <p:spPr>
          <a:xfrm>
            <a:off x="1312412" y="4510185"/>
            <a:ext cx="4481012" cy="1341437"/>
          </a:xfrm>
          <a:prstGeom prst="rect">
            <a:avLst/>
          </a:prstGeom>
        </p:spPr>
        <p:txBody>
          <a:bodyPr vert="horz">
            <a:noAutofit/>
          </a:bodyPr>
          <a:lstStyle/>
          <a:p>
            <a:pPr algn="ctr">
              <a:spcBef>
                <a:spcPct val="20000"/>
              </a:spcBef>
              <a:defRPr/>
            </a:pPr>
            <a:r>
              <a:rPr lang="en-US" sz="2800" b="1" u="sng" kern="0" dirty="0"/>
              <a:t>OPERATE</a:t>
            </a:r>
            <a:r>
              <a:rPr lang="en-US" sz="2800" kern="0" dirty="0"/>
              <a:t> </a:t>
            </a:r>
          </a:p>
          <a:p>
            <a:pPr algn="ctr">
              <a:spcBef>
                <a:spcPct val="20000"/>
              </a:spcBef>
              <a:defRPr/>
            </a:pPr>
            <a:r>
              <a:rPr lang="en-US" sz="2400" kern="0" dirty="0"/>
              <a:t>in </a:t>
            </a:r>
            <a:r>
              <a:rPr lang="en-US" sz="2400" b="1" kern="0" dirty="0"/>
              <a:t>SAFE</a:t>
            </a:r>
            <a:r>
              <a:rPr lang="en-US" sz="2400" kern="0" dirty="0"/>
              <a:t>  condition the test stands</a:t>
            </a:r>
            <a:endParaRPr lang="en-US" sz="2000" kern="0" dirty="0"/>
          </a:p>
        </p:txBody>
      </p:sp>
      <p:sp>
        <p:nvSpPr>
          <p:cNvPr id="25" name="Rectangle 25"/>
          <p:cNvSpPr txBox="1">
            <a:spLocks/>
          </p:cNvSpPr>
          <p:nvPr/>
        </p:nvSpPr>
        <p:spPr>
          <a:xfrm>
            <a:off x="5911465" y="4528618"/>
            <a:ext cx="5528693" cy="1249411"/>
          </a:xfrm>
          <a:prstGeom prst="rect">
            <a:avLst/>
          </a:prstGeom>
        </p:spPr>
        <p:txBody>
          <a:bodyPr vert="horz">
            <a:noAutofit/>
          </a:bodyPr>
          <a:lstStyle/>
          <a:p>
            <a:pPr algn="ctr">
              <a:spcBef>
                <a:spcPct val="20000"/>
              </a:spcBef>
              <a:defRPr/>
            </a:pPr>
            <a:r>
              <a:rPr lang="en-US" sz="2800" b="1" u="sng" kern="0" dirty="0"/>
              <a:t>MAINTAIN, DEVELOP, BUILD </a:t>
            </a:r>
          </a:p>
          <a:p>
            <a:pPr algn="ctr">
              <a:spcBef>
                <a:spcPct val="20000"/>
              </a:spcBef>
              <a:defRPr/>
            </a:pPr>
            <a:r>
              <a:rPr lang="en-US" sz="2400" kern="0" dirty="0"/>
              <a:t>test stands</a:t>
            </a:r>
            <a:endParaRPr lang="en-US" sz="2000" kern="0" dirty="0"/>
          </a:p>
        </p:txBody>
      </p:sp>
      <p:sp>
        <p:nvSpPr>
          <p:cNvPr id="26" name="TextBox 25"/>
          <p:cNvSpPr txBox="1"/>
          <p:nvPr/>
        </p:nvSpPr>
        <p:spPr>
          <a:xfrm>
            <a:off x="1664771" y="835855"/>
            <a:ext cx="8965341" cy="769441"/>
          </a:xfrm>
          <a:prstGeom prst="rect">
            <a:avLst/>
          </a:prstGeom>
          <a:noFill/>
        </p:spPr>
        <p:txBody>
          <a:bodyPr wrap="square" rtlCol="0">
            <a:spAutoFit/>
          </a:bodyPr>
          <a:lstStyle/>
          <a:p>
            <a:pPr>
              <a:spcAft>
                <a:spcPts val="600"/>
              </a:spcAft>
            </a:pPr>
            <a:r>
              <a:rPr lang="en-GB" sz="4400" cap="all" dirty="0"/>
              <a:t>The MANDATE of the testing team</a:t>
            </a:r>
          </a:p>
        </p:txBody>
      </p:sp>
      <p:sp>
        <p:nvSpPr>
          <p:cNvPr id="2" name="Rectangle 25">
            <a:extLst>
              <a:ext uri="{FF2B5EF4-FFF2-40B4-BE49-F238E27FC236}">
                <a16:creationId xmlns:a16="http://schemas.microsoft.com/office/drawing/2014/main" id="{9F23433A-1D74-4631-9F69-3210AD0ED1A6}"/>
              </a:ext>
            </a:extLst>
          </p:cNvPr>
          <p:cNvSpPr txBox="1">
            <a:spLocks/>
          </p:cNvSpPr>
          <p:nvPr/>
        </p:nvSpPr>
        <p:spPr>
          <a:xfrm>
            <a:off x="1251358" y="2240775"/>
            <a:ext cx="4398818" cy="864096"/>
          </a:xfrm>
          <a:prstGeom prst="rect">
            <a:avLst/>
          </a:prstGeom>
        </p:spPr>
        <p:txBody>
          <a:bodyPr vert="horz">
            <a:noAutofit/>
          </a:bodyPr>
          <a:lstStyle/>
          <a:p>
            <a:pPr algn="ctr">
              <a:spcBef>
                <a:spcPct val="20000"/>
              </a:spcBef>
              <a:defRPr/>
            </a:pPr>
            <a:r>
              <a:rPr lang="en-US" sz="3200" b="1" u="sng" kern="0" dirty="0"/>
              <a:t>To QUALIFY</a:t>
            </a:r>
            <a:r>
              <a:rPr lang="en-US" sz="3200" kern="0" dirty="0"/>
              <a:t> </a:t>
            </a:r>
          </a:p>
          <a:p>
            <a:pPr algn="ctr">
              <a:spcBef>
                <a:spcPct val="20000"/>
              </a:spcBef>
              <a:defRPr/>
            </a:pPr>
            <a:r>
              <a:rPr lang="en-US" sz="2800" kern="0" dirty="0"/>
              <a:t>magnets and cold powering equipment in real conditions</a:t>
            </a:r>
          </a:p>
        </p:txBody>
      </p:sp>
    </p:spTree>
    <p:extLst>
      <p:ext uri="{BB962C8B-B14F-4D97-AF65-F5344CB8AC3E}">
        <p14:creationId xmlns:p14="http://schemas.microsoft.com/office/powerpoint/2010/main" val="2064426657"/>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BE5EA1-B002-466B-B6E0-F74FE560E915}"/>
              </a:ext>
            </a:extLst>
          </p:cNvPr>
          <p:cNvSpPr txBox="1"/>
          <p:nvPr/>
        </p:nvSpPr>
        <p:spPr>
          <a:xfrm>
            <a:off x="724505" y="3543199"/>
            <a:ext cx="11015450" cy="2308324"/>
          </a:xfrm>
          <a:prstGeom prst="rect">
            <a:avLst/>
          </a:prstGeom>
          <a:noFill/>
        </p:spPr>
        <p:txBody>
          <a:bodyPr wrap="square">
            <a:spAutoFit/>
          </a:bodyPr>
          <a:lstStyle/>
          <a:p>
            <a:r>
              <a:rPr lang="en-GB" dirty="0">
                <a:effectLst/>
                <a:latin typeface="Times New Roman" panose="02020603050405020304" pitchFamily="18" charset="0"/>
              </a:rPr>
              <a:t>Once confined to low-temperature physics laboratories, superfluid </a:t>
            </a:r>
            <a:r>
              <a:rPr lang="en-GB" dirty="0" err="1">
                <a:effectLst/>
                <a:latin typeface="Times New Roman" panose="02020603050405020304" pitchFamily="18" charset="0"/>
              </a:rPr>
              <a:t>HeII</a:t>
            </a:r>
            <a:r>
              <a:rPr lang="en-GB" dirty="0">
                <a:effectLst/>
                <a:latin typeface="Times New Roman" panose="02020603050405020304" pitchFamily="18" charset="0"/>
              </a:rPr>
              <a:t> has become a technical coolant for advanced superconducting devices, to the point that it is now implemented in industrial-size cryogenic systems, routinely operated with high reliability. </a:t>
            </a:r>
          </a:p>
          <a:p>
            <a:endParaRPr lang="en-GB" dirty="0">
              <a:latin typeface="Times New Roman" panose="02020603050405020304" pitchFamily="18" charset="0"/>
            </a:endParaRPr>
          </a:p>
          <a:p>
            <a:r>
              <a:rPr lang="en-GB" dirty="0">
                <a:effectLst/>
                <a:latin typeface="Times New Roman" panose="02020603050405020304" pitchFamily="18" charset="0"/>
              </a:rPr>
              <a:t>There are two classes of reason that call for the use of superfluid helium as a coolant for superconducting devices namely,</a:t>
            </a:r>
          </a:p>
          <a:p>
            <a:pPr marL="800100" lvl="1" indent="-342900">
              <a:buAutoNum type="alphaLcPeriod"/>
            </a:pPr>
            <a:r>
              <a:rPr lang="en-GB" dirty="0">
                <a:effectLst/>
                <a:latin typeface="Times New Roman" panose="02020603050405020304" pitchFamily="18" charset="0"/>
              </a:rPr>
              <a:t>the lower temperature of operation, and </a:t>
            </a:r>
            <a:endParaRPr lang="en-GB" dirty="0">
              <a:latin typeface="Times New Roman" panose="02020603050405020304" pitchFamily="18" charset="0"/>
            </a:endParaRPr>
          </a:p>
          <a:p>
            <a:pPr marL="800100" lvl="1" indent="-342900">
              <a:buAutoNum type="alphaLcPeriod"/>
            </a:pPr>
            <a:r>
              <a:rPr lang="en-GB" dirty="0">
                <a:effectLst/>
                <a:latin typeface="Times New Roman" panose="02020603050405020304" pitchFamily="18" charset="0"/>
              </a:rPr>
              <a:t>the enhanced heat transfer properties</a:t>
            </a:r>
            <a:endParaRPr lang="en-US" dirty="0"/>
          </a:p>
        </p:txBody>
      </p:sp>
      <p:sp>
        <p:nvSpPr>
          <p:cNvPr id="8" name="TextBox 7">
            <a:extLst>
              <a:ext uri="{FF2B5EF4-FFF2-40B4-BE49-F238E27FC236}">
                <a16:creationId xmlns:a16="http://schemas.microsoft.com/office/drawing/2014/main" id="{709E5965-6B83-467A-9C22-D2513C01AEEB}"/>
              </a:ext>
            </a:extLst>
          </p:cNvPr>
          <p:cNvSpPr txBox="1"/>
          <p:nvPr/>
        </p:nvSpPr>
        <p:spPr>
          <a:xfrm>
            <a:off x="892222" y="393805"/>
            <a:ext cx="8355108" cy="646331"/>
          </a:xfrm>
          <a:prstGeom prst="rect">
            <a:avLst/>
          </a:prstGeom>
          <a:noFill/>
        </p:spPr>
        <p:txBody>
          <a:bodyPr wrap="none" rtlCol="0">
            <a:spAutoFit/>
          </a:bodyPr>
          <a:lstStyle/>
          <a:p>
            <a:r>
              <a:rPr lang="en-US" sz="3600" dirty="0"/>
              <a:t>COOLING OF LARGE MAGNETS TAKES TIME!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0268B69-76BF-4DD0-A7DB-99AAB83B0308}"/>
                  </a:ext>
                </a:extLst>
              </p:cNvPr>
              <p:cNvSpPr txBox="1"/>
              <p:nvPr/>
            </p:nvSpPr>
            <p:spPr>
              <a:xfrm>
                <a:off x="892222" y="1666542"/>
                <a:ext cx="3305264" cy="303289"/>
              </a:xfrm>
              <a:prstGeom prst="rect">
                <a:avLst/>
              </a:prstGeom>
              <a:noFill/>
            </p:spPr>
            <p:txBody>
              <a:bodyPr wrap="none" lIns="0" tIns="0" rIns="0" bIns="0" rtlCol="0">
                <a:spAutoFit/>
              </a:bodyPr>
              <a:lstStyle/>
              <a:p>
                <a14:m>
                  <m:oMath xmlns:m="http://schemas.openxmlformats.org/officeDocument/2006/math">
                    <m:r>
                      <a:rPr lang="en-US" b="1" i="0" smtClean="0">
                        <a:latin typeface="Cambria Math" panose="02040503050406030204" pitchFamily="18" charset="0"/>
                      </a:rPr>
                      <m:t>𝐐</m:t>
                    </m:r>
                    <m:r>
                      <a:rPr lang="fr-CH" b="1" i="0" baseline="-25000" smtClean="0">
                        <a:latin typeface="Cambria Math" panose="02040503050406030204" pitchFamily="18" charset="0"/>
                      </a:rPr>
                      <m:t>𝐜𝐫𝐲𝐨</m:t>
                    </m:r>
                    <m:r>
                      <a:rPr lang="en-GB" b="1" i="0" smtClean="0">
                        <a:latin typeface="Cambria Math" panose="02040503050406030204" pitchFamily="18" charset="0"/>
                      </a:rPr>
                      <m:t>=</m:t>
                    </m:r>
                    <m:acc>
                      <m:accPr>
                        <m:chr m:val="̇"/>
                        <m:ctrlPr>
                          <a:rPr lang="en-GB" b="1" i="1" cap="all">
                            <a:latin typeface="Cambria Math" panose="02040503050406030204" pitchFamily="18" charset="0"/>
                          </a:rPr>
                        </m:ctrlPr>
                      </m:accPr>
                      <m:e>
                        <m:r>
                          <a:rPr lang="en-GB" b="1" i="0" smtClean="0">
                            <a:latin typeface="Cambria Math" panose="02040503050406030204" pitchFamily="18" charset="0"/>
                          </a:rPr>
                          <m:t>𝐦</m:t>
                        </m:r>
                      </m:e>
                    </m:acc>
                    <m:r>
                      <a:rPr lang="fr-CH" b="1" i="0" smtClean="0">
                        <a:latin typeface="Cambria Math" panose="02040503050406030204" pitchFamily="18" charset="0"/>
                      </a:rPr>
                      <m:t> </m:t>
                    </m:r>
                    <m:r>
                      <a:rPr lang="fr-CH" b="1" i="0" smtClean="0">
                        <a:latin typeface="Cambria Math" panose="02040503050406030204" pitchFamily="18" charset="0"/>
                      </a:rPr>
                      <m:t>𝐂𝐩</m:t>
                    </m:r>
                    <m:r>
                      <a:rPr lang="fr-CH" b="1" i="0" smtClean="0">
                        <a:latin typeface="Cambria Math" panose="02040503050406030204" pitchFamily="18" charset="0"/>
                      </a:rPr>
                      <m:t> (</m:t>
                    </m:r>
                    <m:sSub>
                      <m:sSubPr>
                        <m:ctrlPr>
                          <a:rPr lang="fr-CH" b="1" i="1" smtClean="0">
                            <a:latin typeface="Cambria Math" panose="02040503050406030204" pitchFamily="18" charset="0"/>
                          </a:rPr>
                        </m:ctrlPr>
                      </m:sSubPr>
                      <m:e>
                        <m:r>
                          <a:rPr lang="en-US" b="1" i="1" smtClean="0">
                            <a:latin typeface="Cambria Math" panose="02040503050406030204" pitchFamily="18" charset="0"/>
                          </a:rPr>
                          <m:t>𝑻</m:t>
                        </m:r>
                      </m:e>
                      <m:sub>
                        <m:r>
                          <a:rPr lang="en-US" b="1" i="1" smtClean="0">
                            <a:latin typeface="Cambria Math" panose="02040503050406030204" pitchFamily="18" charset="0"/>
                          </a:rPr>
                          <m:t>𝒈𝒂𝒔</m:t>
                        </m:r>
                        <m:r>
                          <a:rPr lang="en-US" b="1" i="1" smtClean="0">
                            <a:latin typeface="Cambria Math" panose="02040503050406030204" pitchFamily="18" charset="0"/>
                          </a:rPr>
                          <m:t> </m:t>
                        </m:r>
                        <m:r>
                          <a:rPr lang="en-US" b="1" i="1" smtClean="0">
                            <a:latin typeface="Cambria Math" panose="02040503050406030204" pitchFamily="18" charset="0"/>
                          </a:rPr>
                          <m:t>𝒐𝒖𝒕</m:t>
                        </m:r>
                      </m:sub>
                    </m:sSub>
                    <m:r>
                      <a:rPr lang="en-US" b="1" i="0" smtClean="0">
                        <a:latin typeface="Cambria Math" panose="02040503050406030204" pitchFamily="18" charset="0"/>
                      </a:rPr>
                      <m:t>− </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𝑻</m:t>
                        </m:r>
                      </m:e>
                      <m:sub>
                        <m:r>
                          <a:rPr lang="en-US" b="1" i="1" smtClean="0">
                            <a:latin typeface="Cambria Math" panose="02040503050406030204" pitchFamily="18" charset="0"/>
                          </a:rPr>
                          <m:t>𝒈𝒂𝒔</m:t>
                        </m:r>
                        <m:r>
                          <a:rPr lang="en-US" b="1" i="1" smtClean="0">
                            <a:latin typeface="Cambria Math" panose="02040503050406030204" pitchFamily="18" charset="0"/>
                          </a:rPr>
                          <m:t> </m:t>
                        </m:r>
                        <m:r>
                          <a:rPr lang="en-US" b="1" i="1" smtClean="0">
                            <a:latin typeface="Cambria Math" panose="02040503050406030204" pitchFamily="18" charset="0"/>
                          </a:rPr>
                          <m:t>𝒊𝒏</m:t>
                        </m:r>
                      </m:sub>
                    </m:sSub>
                  </m:oMath>
                </a14:m>
                <a:r>
                  <a:rPr lang="en-GB" b="1" dirty="0"/>
                  <a:t>)</a:t>
                </a:r>
              </a:p>
            </p:txBody>
          </p:sp>
        </mc:Choice>
        <mc:Fallback xmlns="">
          <p:sp>
            <p:nvSpPr>
              <p:cNvPr id="10" name="TextBox 9">
                <a:extLst>
                  <a:ext uri="{FF2B5EF4-FFF2-40B4-BE49-F238E27FC236}">
                    <a16:creationId xmlns:a16="http://schemas.microsoft.com/office/drawing/2014/main" id="{F0268B69-76BF-4DD0-A7DB-99AAB83B0308}"/>
                  </a:ext>
                </a:extLst>
              </p:cNvPr>
              <p:cNvSpPr txBox="1">
                <a:spLocks noRot="1" noChangeAspect="1" noMove="1" noResize="1" noEditPoints="1" noAdjustHandles="1" noChangeArrowheads="1" noChangeShapeType="1" noTextEdit="1"/>
              </p:cNvSpPr>
              <p:nvPr/>
            </p:nvSpPr>
            <p:spPr>
              <a:xfrm>
                <a:off x="892222" y="1666542"/>
                <a:ext cx="3305264" cy="303289"/>
              </a:xfrm>
              <a:prstGeom prst="rect">
                <a:avLst/>
              </a:prstGeom>
              <a:blipFill>
                <a:blip r:embed="rId2"/>
                <a:stretch>
                  <a:fillRect l="-3131" t="-24000" r="-3315" b="-40000"/>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928F3A2D-650F-449C-AD41-0E8AE00C1DB1}"/>
              </a:ext>
            </a:extLst>
          </p:cNvPr>
          <p:cNvSpPr txBox="1"/>
          <p:nvPr/>
        </p:nvSpPr>
        <p:spPr>
          <a:xfrm>
            <a:off x="6543156" y="1281040"/>
            <a:ext cx="4994281" cy="1815882"/>
          </a:xfrm>
          <a:prstGeom prst="rect">
            <a:avLst/>
          </a:prstGeom>
          <a:noFill/>
        </p:spPr>
        <p:txBody>
          <a:bodyPr wrap="square">
            <a:spAutoFit/>
          </a:bodyPr>
          <a:lstStyle/>
          <a:p>
            <a:pPr>
              <a:defRPr/>
            </a:pPr>
            <a:r>
              <a:rPr lang="en-US" sz="1400" dirty="0"/>
              <a:t>Range 300-80 K</a:t>
            </a:r>
          </a:p>
          <a:p>
            <a:pPr lvl="1">
              <a:defRPr/>
            </a:pPr>
            <a:r>
              <a:rPr lang="en-US" sz="1400" dirty="0"/>
              <a:t>Exchanged heat </a:t>
            </a:r>
            <a:r>
              <a:rPr lang="en-US" sz="1400" dirty="0" err="1"/>
              <a:t>Q</a:t>
            </a:r>
            <a:r>
              <a:rPr lang="en-US" sz="1400" baseline="-25000" dirty="0" err="1"/>
              <a:t>cryo</a:t>
            </a:r>
            <a:r>
              <a:rPr lang="en-US" sz="1400" dirty="0"/>
              <a:t> </a:t>
            </a:r>
            <a:r>
              <a:rPr lang="en-US" sz="1400" dirty="0">
                <a:latin typeface="Calibri" panose="020F0502020204030204" pitchFamily="34" charset="0"/>
                <a:cs typeface="Calibri" panose="020F0502020204030204" pitchFamily="34" charset="0"/>
              </a:rPr>
              <a:t>≈ 10 kW @ 60g.s</a:t>
            </a:r>
            <a:r>
              <a:rPr lang="en-US" sz="1400" baseline="30000" dirty="0">
                <a:latin typeface="Calibri" panose="020F0502020204030204" pitchFamily="34" charset="0"/>
                <a:cs typeface="Calibri" panose="020F0502020204030204" pitchFamily="34" charset="0"/>
              </a:rPr>
              <a:t>-1</a:t>
            </a:r>
            <a:r>
              <a:rPr lang="en-US" sz="1400" dirty="0">
                <a:latin typeface="Calibri" panose="020F0502020204030204" pitchFamily="34" charset="0"/>
                <a:cs typeface="Calibri" panose="020F0502020204030204" pitchFamily="34" charset="0"/>
              </a:rPr>
              <a:t> &amp; (T</a:t>
            </a:r>
            <a:r>
              <a:rPr lang="en-US" sz="1400" baseline="-25000" dirty="0">
                <a:latin typeface="Calibri" panose="020F0502020204030204" pitchFamily="34" charset="0"/>
                <a:cs typeface="Calibri" panose="020F0502020204030204" pitchFamily="34" charset="0"/>
              </a:rPr>
              <a:t>out</a:t>
            </a:r>
            <a:r>
              <a:rPr lang="en-US" sz="1400" dirty="0">
                <a:latin typeface="Calibri" panose="020F0502020204030204" pitchFamily="34" charset="0"/>
                <a:cs typeface="Calibri" panose="020F0502020204030204" pitchFamily="34" charset="0"/>
              </a:rPr>
              <a:t>-T</a:t>
            </a:r>
            <a:r>
              <a:rPr lang="en-US" sz="1400" baseline="-25000" dirty="0">
                <a:latin typeface="Calibri" panose="020F0502020204030204" pitchFamily="34" charset="0"/>
                <a:cs typeface="Calibri" panose="020F0502020204030204" pitchFamily="34" charset="0"/>
              </a:rPr>
              <a:t>in</a:t>
            </a:r>
            <a:r>
              <a:rPr lang="en-US" sz="1400" dirty="0">
                <a:latin typeface="Calibri" panose="020F0502020204030204" pitchFamily="34" charset="0"/>
                <a:cs typeface="Calibri" panose="020F0502020204030204" pitchFamily="34" charset="0"/>
              </a:rPr>
              <a:t>)=30K</a:t>
            </a:r>
            <a:endParaRPr lang="en-US" sz="1400" dirty="0"/>
          </a:p>
          <a:p>
            <a:pPr lvl="1">
              <a:defRPr/>
            </a:pPr>
            <a:r>
              <a:rPr lang="en-GB" sz="1400" dirty="0"/>
              <a:t>Energy stored in 10 tons CM </a:t>
            </a:r>
            <a:r>
              <a:rPr lang="en-GB" sz="1400" dirty="0">
                <a:latin typeface="Calibri" panose="020F0502020204030204" pitchFamily="34" charset="0"/>
                <a:cs typeface="Calibri" panose="020F0502020204030204" pitchFamily="34" charset="0"/>
              </a:rPr>
              <a:t>≈ 800 MJ</a:t>
            </a:r>
            <a:endParaRPr lang="en-GB" sz="1400" dirty="0"/>
          </a:p>
          <a:p>
            <a:pPr lvl="1">
              <a:defRPr/>
            </a:pPr>
            <a:r>
              <a:rPr lang="en-GB" sz="1400" b="1" dirty="0">
                <a:sym typeface="Wingdings" panose="05000000000000000000" pitchFamily="2" charset="2"/>
              </a:rPr>
              <a:t>Cooling time </a:t>
            </a:r>
            <a:r>
              <a:rPr lang="en-GB" sz="1400" b="1" dirty="0" err="1">
                <a:sym typeface="Wingdings" panose="05000000000000000000" pitchFamily="2" charset="2"/>
              </a:rPr>
              <a:t>aprox</a:t>
            </a:r>
            <a:r>
              <a:rPr lang="en-GB" sz="1400" b="1" dirty="0">
                <a:sym typeface="Wingdings" panose="05000000000000000000" pitchFamily="2" charset="2"/>
              </a:rPr>
              <a:t> 24 h</a:t>
            </a:r>
          </a:p>
          <a:p>
            <a:pPr>
              <a:defRPr/>
            </a:pPr>
            <a:r>
              <a:rPr lang="en-GB" sz="1400" dirty="0"/>
              <a:t>Range 80 to 4.5 K</a:t>
            </a:r>
          </a:p>
          <a:p>
            <a:pPr lvl="1">
              <a:defRPr/>
            </a:pPr>
            <a:r>
              <a:rPr lang="en-GB" sz="1400" dirty="0"/>
              <a:t>Energy stored in 10 tons CM </a:t>
            </a:r>
            <a:r>
              <a:rPr lang="en-GB" sz="1400" dirty="0">
                <a:latin typeface="Calibri" panose="020F0502020204030204" pitchFamily="34" charset="0"/>
                <a:cs typeface="Calibri" panose="020F0502020204030204" pitchFamily="34" charset="0"/>
              </a:rPr>
              <a:t>≈ 50 MJ</a:t>
            </a:r>
            <a:endParaRPr lang="en-GB" sz="1400" dirty="0"/>
          </a:p>
          <a:p>
            <a:pPr lvl="1">
              <a:defRPr/>
            </a:pPr>
            <a:r>
              <a:rPr lang="en-GB" sz="1400" dirty="0" err="1">
                <a:sym typeface="Wingdings" panose="05000000000000000000" pitchFamily="2" charset="2"/>
              </a:rPr>
              <a:t>Q</a:t>
            </a:r>
            <a:r>
              <a:rPr lang="en-GB" sz="1400" baseline="-25000" dirty="0" err="1">
                <a:sym typeface="Wingdings" panose="05000000000000000000" pitchFamily="2" charset="2"/>
              </a:rPr>
              <a:t>cryo</a:t>
            </a:r>
            <a:r>
              <a:rPr lang="en-GB" sz="1400" dirty="0">
                <a:latin typeface="Calibri" panose="020F0502020204030204" pitchFamily="34" charset="0"/>
                <a:cs typeface="Calibri" panose="020F0502020204030204" pitchFamily="34" charset="0"/>
                <a:sym typeface="Wingdings" panose="05000000000000000000" pitchFamily="2" charset="2"/>
              </a:rPr>
              <a:t>≈</a:t>
            </a:r>
            <a:r>
              <a:rPr lang="en-GB" sz="1400" dirty="0">
                <a:sym typeface="Wingdings" panose="05000000000000000000" pitchFamily="2" charset="2"/>
              </a:rPr>
              <a:t> 1.3 kW in average </a:t>
            </a:r>
            <a:r>
              <a:rPr lang="en-GB" sz="1400" dirty="0">
                <a:latin typeface="Calibri" panose="020F0502020204030204" pitchFamily="34" charset="0"/>
                <a:cs typeface="Calibri" panose="020F0502020204030204" pitchFamily="34" charset="0"/>
                <a:sym typeface="Wingdings" panose="05000000000000000000" pitchFamily="2" charset="2"/>
              </a:rPr>
              <a:t>≡ 4.3 g/s </a:t>
            </a:r>
            <a:r>
              <a:rPr lang="en-GB" sz="1400" dirty="0" err="1">
                <a:latin typeface="Calibri" panose="020F0502020204030204" pitchFamily="34" charset="0"/>
                <a:cs typeface="Calibri" panose="020F0502020204030204" pitchFamily="34" charset="0"/>
                <a:sym typeface="Wingdings" panose="05000000000000000000" pitchFamily="2" charset="2"/>
              </a:rPr>
              <a:t>LHe</a:t>
            </a:r>
            <a:endParaRPr lang="en-GB" sz="1400" dirty="0">
              <a:latin typeface="Calibri" panose="020F0502020204030204" pitchFamily="34" charset="0"/>
              <a:cs typeface="Calibri" panose="020F0502020204030204" pitchFamily="34" charset="0"/>
              <a:sym typeface="Wingdings" panose="05000000000000000000" pitchFamily="2" charset="2"/>
            </a:endParaRPr>
          </a:p>
          <a:p>
            <a:pPr lvl="1">
              <a:defRPr/>
            </a:pPr>
            <a:r>
              <a:rPr lang="en-US" sz="1400" b="1" dirty="0"/>
              <a:t>Cooling time </a:t>
            </a:r>
            <a:r>
              <a:rPr lang="en-US" sz="1400" b="1" dirty="0">
                <a:latin typeface="Calibri" panose="020F0502020204030204" pitchFamily="34" charset="0"/>
                <a:cs typeface="Calibri" panose="020F0502020204030204" pitchFamily="34" charset="0"/>
              </a:rPr>
              <a:t>≈ 12 h</a:t>
            </a:r>
            <a:endParaRPr lang="en-US" sz="1400" b="1" dirty="0"/>
          </a:p>
        </p:txBody>
      </p:sp>
      <p:sp>
        <p:nvSpPr>
          <p:cNvPr id="14" name="TextBox 13">
            <a:extLst>
              <a:ext uri="{FF2B5EF4-FFF2-40B4-BE49-F238E27FC236}">
                <a16:creationId xmlns:a16="http://schemas.microsoft.com/office/drawing/2014/main" id="{073AE861-2F31-45FB-99C4-1E17177B911A}"/>
              </a:ext>
            </a:extLst>
          </p:cNvPr>
          <p:cNvSpPr txBox="1"/>
          <p:nvPr/>
        </p:nvSpPr>
        <p:spPr>
          <a:xfrm>
            <a:off x="868678" y="2906763"/>
            <a:ext cx="2869707" cy="369332"/>
          </a:xfrm>
          <a:prstGeom prst="rect">
            <a:avLst/>
          </a:prstGeom>
          <a:noFill/>
        </p:spPr>
        <p:txBody>
          <a:bodyPr wrap="square">
            <a:spAutoFit/>
          </a:bodyPr>
          <a:lstStyle/>
          <a:p>
            <a:pPr>
              <a:defRPr/>
            </a:pPr>
            <a:r>
              <a:rPr lang="en-US" dirty="0" err="1"/>
              <a:t>Q</a:t>
            </a:r>
            <a:r>
              <a:rPr lang="en-US" baseline="-25000" dirty="0" err="1"/>
              <a:t>conv</a:t>
            </a:r>
            <a:r>
              <a:rPr lang="en-US" dirty="0"/>
              <a:t>= </a:t>
            </a:r>
            <a:r>
              <a:rPr lang="en-US" dirty="0" err="1"/>
              <a:t>A</a:t>
            </a:r>
            <a:r>
              <a:rPr lang="en-US" baseline="-25000" dirty="0" err="1"/>
              <a:t>tr</a:t>
            </a:r>
            <a:r>
              <a:rPr lang="en-US" dirty="0" err="1"/>
              <a:t>.h</a:t>
            </a:r>
            <a:r>
              <a:rPr lang="en-US" dirty="0"/>
              <a:t>.(</a:t>
            </a:r>
            <a:r>
              <a:rPr lang="en-US" dirty="0" err="1"/>
              <a:t>T</a:t>
            </a:r>
            <a:r>
              <a:rPr lang="en-US" baseline="-25000" dirty="0" err="1"/>
              <a:t>surf</a:t>
            </a:r>
            <a:r>
              <a:rPr lang="en-US" dirty="0" err="1"/>
              <a:t>-T</a:t>
            </a:r>
            <a:r>
              <a:rPr lang="en-US" baseline="-25000" dirty="0" err="1"/>
              <a:t>gas</a:t>
            </a:r>
            <a:r>
              <a:rPr lang="en-US" dirty="0"/>
              <a:t>) = </a:t>
            </a:r>
            <a:r>
              <a:rPr lang="en-US" dirty="0" err="1"/>
              <a:t>Q</a:t>
            </a:r>
            <a:r>
              <a:rPr lang="en-US" baseline="-25000" dirty="0" err="1"/>
              <a:t>cryo</a:t>
            </a:r>
            <a:endParaRPr lang="en-US" dirty="0"/>
          </a:p>
        </p:txBody>
      </p:sp>
      <p:sp>
        <p:nvSpPr>
          <p:cNvPr id="16" name="TextBox 15">
            <a:extLst>
              <a:ext uri="{FF2B5EF4-FFF2-40B4-BE49-F238E27FC236}">
                <a16:creationId xmlns:a16="http://schemas.microsoft.com/office/drawing/2014/main" id="{7A046D74-9AB1-47E1-ACD1-0D439D65717E}"/>
              </a:ext>
            </a:extLst>
          </p:cNvPr>
          <p:cNvSpPr txBox="1"/>
          <p:nvPr/>
        </p:nvSpPr>
        <p:spPr>
          <a:xfrm>
            <a:off x="654563" y="2366436"/>
            <a:ext cx="6097136" cy="369332"/>
          </a:xfrm>
          <a:prstGeom prst="rect">
            <a:avLst/>
          </a:prstGeom>
          <a:noFill/>
        </p:spPr>
        <p:txBody>
          <a:bodyPr wrap="square">
            <a:spAutoFit/>
          </a:bodyPr>
          <a:lstStyle/>
          <a:p>
            <a:pPr marL="0" indent="0">
              <a:buFont typeface="Arial" panose="020B0604020202020204" pitchFamily="34" charset="0"/>
              <a:buNone/>
              <a:defRPr/>
            </a:pPr>
            <a:r>
              <a:rPr lang="en-GB" dirty="0"/>
              <a:t>Convective heat transfer of </a:t>
            </a:r>
            <a:r>
              <a:rPr lang="en-GB" dirty="0" err="1"/>
              <a:t>Ghe</a:t>
            </a:r>
            <a:r>
              <a:rPr lang="en-GB" dirty="0"/>
              <a:t> to magnet</a:t>
            </a:r>
          </a:p>
        </p:txBody>
      </p:sp>
      <p:sp>
        <p:nvSpPr>
          <p:cNvPr id="18" name="TextBox 17">
            <a:extLst>
              <a:ext uri="{FF2B5EF4-FFF2-40B4-BE49-F238E27FC236}">
                <a16:creationId xmlns:a16="http://schemas.microsoft.com/office/drawing/2014/main" id="{669977CE-5C52-4412-929D-C613931DA809}"/>
              </a:ext>
            </a:extLst>
          </p:cNvPr>
          <p:cNvSpPr txBox="1"/>
          <p:nvPr/>
        </p:nvSpPr>
        <p:spPr>
          <a:xfrm>
            <a:off x="637163" y="1258504"/>
            <a:ext cx="6735170" cy="369332"/>
          </a:xfrm>
          <a:prstGeom prst="rect">
            <a:avLst/>
          </a:prstGeom>
          <a:noFill/>
        </p:spPr>
        <p:txBody>
          <a:bodyPr wrap="square">
            <a:spAutoFit/>
          </a:bodyPr>
          <a:lstStyle/>
          <a:p>
            <a:r>
              <a:rPr lang="en-US" dirty="0"/>
              <a:t>Heat transfer from test stand to magnet</a:t>
            </a:r>
          </a:p>
        </p:txBody>
      </p:sp>
      <p:sp>
        <p:nvSpPr>
          <p:cNvPr id="2" name="Slide Number Placeholder 3">
            <a:extLst>
              <a:ext uri="{FF2B5EF4-FFF2-40B4-BE49-F238E27FC236}">
                <a16:creationId xmlns:a16="http://schemas.microsoft.com/office/drawing/2014/main" id="{4D2AB5EA-0C52-40D9-A9D7-2014124E78FE}"/>
              </a:ext>
            </a:extLst>
          </p:cNvPr>
          <p:cNvSpPr txBox="1">
            <a:spLocks/>
          </p:cNvSpPr>
          <p:nvPr/>
        </p:nvSpPr>
        <p:spPr>
          <a:xfrm>
            <a:off x="4197486" y="2931025"/>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Y. Leclerc</a:t>
            </a:r>
          </a:p>
        </p:txBody>
      </p:sp>
      <p:sp>
        <p:nvSpPr>
          <p:cNvPr id="4" name="TextBox 3">
            <a:extLst>
              <a:ext uri="{FF2B5EF4-FFF2-40B4-BE49-F238E27FC236}">
                <a16:creationId xmlns:a16="http://schemas.microsoft.com/office/drawing/2014/main" id="{14995FE1-D6CB-471A-BEC3-E386018CF494}"/>
              </a:ext>
            </a:extLst>
          </p:cNvPr>
          <p:cNvSpPr txBox="1"/>
          <p:nvPr/>
        </p:nvSpPr>
        <p:spPr>
          <a:xfrm>
            <a:off x="844505" y="5976288"/>
            <a:ext cx="10775450" cy="369332"/>
          </a:xfrm>
          <a:prstGeom prst="rect">
            <a:avLst/>
          </a:prstGeom>
          <a:noFill/>
        </p:spPr>
        <p:txBody>
          <a:bodyPr wrap="none" rtlCol="0">
            <a:spAutoFit/>
          </a:bodyPr>
          <a:lstStyle/>
          <a:p>
            <a:r>
              <a:rPr lang="en-US" dirty="0">
                <a:solidFill>
                  <a:srgbClr val="0070C0"/>
                </a:solidFill>
              </a:rPr>
              <a:t>The chapter of cryogenics is far too complex, nice to keep it in few slides! This subject merits and other lecture!</a:t>
            </a:r>
          </a:p>
        </p:txBody>
      </p:sp>
    </p:spTree>
    <p:extLst>
      <p:ext uri="{BB962C8B-B14F-4D97-AF65-F5344CB8AC3E}">
        <p14:creationId xmlns:p14="http://schemas.microsoft.com/office/powerpoint/2010/main" val="3020125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a:xfrm>
            <a:off x="254933" y="3813986"/>
            <a:ext cx="6127456" cy="2316790"/>
          </a:xfrm>
        </p:spPr>
        <p:txBody>
          <a:bodyPr>
            <a:normAutofit/>
          </a:bodyPr>
          <a:lstStyle/>
          <a:p>
            <a:pPr marL="0" indent="0" eaLnBrk="1" hangingPunct="1">
              <a:buNone/>
            </a:pPr>
            <a:r>
              <a:rPr lang="en-US" dirty="0">
                <a:sym typeface="Symbol" pitchFamily="18" charset="2"/>
              </a:rPr>
              <a:t>Copper resistivity is the physical quantity with the most complex dependence</a:t>
            </a:r>
          </a:p>
          <a:p>
            <a:pPr lvl="1" eaLnBrk="1" hangingPunct="1"/>
            <a:r>
              <a:rPr lang="en-US" dirty="0">
                <a:sym typeface="Symbol" pitchFamily="18" charset="2"/>
              </a:rPr>
              <a:t>At low temperatures, the value is dominated by the presence of impurities (measured by the so called RRR, residual resistivity ratio)</a:t>
            </a: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eaLnBrk="1" hangingPunct="1"/>
            <a:endParaRPr lang="en-US" dirty="0">
              <a:sym typeface="Symbol" pitchFamily="18" charset="2"/>
            </a:endParaRPr>
          </a:p>
          <a:p>
            <a:pPr marL="914400" lvl="2" indent="0">
              <a:buNone/>
            </a:pPr>
            <a:endParaRPr lang="en-US" dirty="0">
              <a:sym typeface="Symbol" pitchFamily="18" charset="2"/>
            </a:endParaRPr>
          </a:p>
          <a:p>
            <a:pPr lvl="1" eaLnBrk="1" hangingPunct="1"/>
            <a:endParaRPr lang="en-US" dirty="0">
              <a:sym typeface="Symbol" pitchFamily="18" charset="2"/>
            </a:endParaRPr>
          </a:p>
          <a:p>
            <a:pPr lvl="1" eaLnBrk="1" hangingPunct="1"/>
            <a:endParaRPr lang="en-US" dirty="0">
              <a:sym typeface="Symbol" pitchFamily="18" charset="2"/>
            </a:endParaRPr>
          </a:p>
          <a:p>
            <a:pPr lvl="1" eaLnBrk="1" hangingPunct="1"/>
            <a:endParaRPr lang="en-US" dirty="0">
              <a:sym typeface="Symbol" pitchFamily="18" charset="2"/>
            </a:endParaRPr>
          </a:p>
        </p:txBody>
      </p:sp>
      <p:sp>
        <p:nvSpPr>
          <p:cNvPr id="28675" name="Rectangle 2"/>
          <p:cNvSpPr>
            <a:spLocks noGrp="1" noChangeArrowheads="1"/>
          </p:cNvSpPr>
          <p:nvPr>
            <p:ph type="title"/>
          </p:nvPr>
        </p:nvSpPr>
        <p:spPr>
          <a:xfrm>
            <a:off x="838200" y="365125"/>
            <a:ext cx="10515600" cy="959139"/>
          </a:xfrm>
        </p:spPr>
        <p:txBody>
          <a:bodyPr/>
          <a:lstStyle/>
          <a:p>
            <a:pPr eaLnBrk="1" hangingPunct="1"/>
            <a:r>
              <a:rPr lang="en-US" dirty="0">
                <a:latin typeface="+mn-lt"/>
              </a:rPr>
              <a:t>RRR  and RESISTIVITY</a:t>
            </a:r>
          </a:p>
        </p:txBody>
      </p:sp>
      <p:pic>
        <p:nvPicPr>
          <p:cNvPr id="2" name="Picture 1"/>
          <p:cNvPicPr>
            <a:picLocks noChangeAspect="1"/>
          </p:cNvPicPr>
          <p:nvPr/>
        </p:nvPicPr>
        <p:blipFill>
          <a:blip r:embed="rId3"/>
          <a:stretch>
            <a:fillRect/>
          </a:stretch>
        </p:blipFill>
        <p:spPr>
          <a:xfrm>
            <a:off x="6469385" y="1324264"/>
            <a:ext cx="5232400" cy="3530600"/>
          </a:xfrm>
          <a:prstGeom prst="rect">
            <a:avLst/>
          </a:prstGeom>
        </p:spPr>
      </p:pic>
      <p:graphicFrame>
        <p:nvGraphicFramePr>
          <p:cNvPr id="3" name="Object 28">
            <a:extLst>
              <a:ext uri="{FF2B5EF4-FFF2-40B4-BE49-F238E27FC236}">
                <a16:creationId xmlns:a16="http://schemas.microsoft.com/office/drawing/2014/main" id="{6774A691-76FE-410D-892F-98B9C3441304}"/>
              </a:ext>
            </a:extLst>
          </p:cNvPr>
          <p:cNvGraphicFramePr>
            <a:graphicFrameLocks noChangeAspect="1"/>
          </p:cNvGraphicFramePr>
          <p:nvPr>
            <p:extLst>
              <p:ext uri="{D42A27DB-BD31-4B8C-83A1-F6EECF244321}">
                <p14:modId xmlns:p14="http://schemas.microsoft.com/office/powerpoint/2010/main" val="3856967418"/>
              </p:ext>
            </p:extLst>
          </p:nvPr>
        </p:nvGraphicFramePr>
        <p:xfrm>
          <a:off x="1021545" y="2230438"/>
          <a:ext cx="3254375" cy="1198562"/>
        </p:xfrm>
        <a:graphic>
          <a:graphicData uri="http://schemas.openxmlformats.org/presentationml/2006/ole">
            <mc:AlternateContent xmlns:mc="http://schemas.openxmlformats.org/markup-compatibility/2006">
              <mc:Choice xmlns:v="urn:schemas-microsoft-com:vml" Requires="v">
                <p:oleObj spid="_x0000_s53312" name="Equation" r:id="rId4" imgW="1422400" imgH="520700" progId="Equation.3">
                  <p:embed/>
                </p:oleObj>
              </mc:Choice>
              <mc:Fallback>
                <p:oleObj name="Equation" r:id="rId4" imgW="1422400" imgH="520700" progId="Equation.3">
                  <p:embed/>
                  <p:pic>
                    <p:nvPicPr>
                      <p:cNvPr id="88" name="Object 28">
                        <a:extLst>
                          <a:ext uri="{FF2B5EF4-FFF2-40B4-BE49-F238E27FC236}">
                            <a16:creationId xmlns:a16="http://schemas.microsoft.com/office/drawing/2014/main" id="{14B6C970-C70C-CB43-B745-3D58F73609F2}"/>
                          </a:ext>
                        </a:extLst>
                      </p:cNvPr>
                      <p:cNvPicPr>
                        <a:picLocks noChangeAspect="1" noChangeArrowheads="1"/>
                      </p:cNvPicPr>
                      <p:nvPr/>
                    </p:nvPicPr>
                    <p:blipFill>
                      <a:blip r:embed="rId5"/>
                      <a:srcRect/>
                      <a:stretch>
                        <a:fillRect/>
                      </a:stretch>
                    </p:blipFill>
                    <p:spPr bwMode="auto">
                      <a:xfrm>
                        <a:off x="1021545" y="2230438"/>
                        <a:ext cx="3254375" cy="1198562"/>
                      </a:xfrm>
                      <a:prstGeom prst="rect">
                        <a:avLst/>
                      </a:prstGeom>
                      <a:noFill/>
                      <a:ln>
                        <a:noFill/>
                      </a:ln>
                    </p:spPr>
                  </p:pic>
                </p:oleObj>
              </mc:Fallback>
            </mc:AlternateContent>
          </a:graphicData>
        </a:graphic>
      </p:graphicFrame>
      <p:sp>
        <p:nvSpPr>
          <p:cNvPr id="4" name="TextBox 3">
            <a:extLst>
              <a:ext uri="{FF2B5EF4-FFF2-40B4-BE49-F238E27FC236}">
                <a16:creationId xmlns:a16="http://schemas.microsoft.com/office/drawing/2014/main" id="{BF7E1D58-30E7-4BBF-9E04-62E8825B997C}"/>
              </a:ext>
            </a:extLst>
          </p:cNvPr>
          <p:cNvSpPr txBox="1"/>
          <p:nvPr/>
        </p:nvSpPr>
        <p:spPr>
          <a:xfrm>
            <a:off x="1186184" y="1644693"/>
            <a:ext cx="3827843" cy="461665"/>
          </a:xfrm>
          <a:prstGeom prst="rect">
            <a:avLst/>
          </a:prstGeom>
          <a:noFill/>
        </p:spPr>
        <p:txBody>
          <a:bodyPr wrap="none" rtlCol="0">
            <a:spAutoFit/>
          </a:bodyPr>
          <a:lstStyle/>
          <a:p>
            <a:r>
              <a:rPr lang="en-US" sz="2400" dirty="0"/>
              <a:t>Recall hot spot temperature: </a:t>
            </a:r>
          </a:p>
        </p:txBody>
      </p:sp>
      <p:sp>
        <p:nvSpPr>
          <p:cNvPr id="5" name="Oval 4">
            <a:extLst>
              <a:ext uri="{FF2B5EF4-FFF2-40B4-BE49-F238E27FC236}">
                <a16:creationId xmlns:a16="http://schemas.microsoft.com/office/drawing/2014/main" id="{3F81CC6B-6A1D-4464-9634-E130C977A9D3}"/>
              </a:ext>
            </a:extLst>
          </p:cNvPr>
          <p:cNvSpPr/>
          <p:nvPr/>
        </p:nvSpPr>
        <p:spPr>
          <a:xfrm>
            <a:off x="2735750" y="2805708"/>
            <a:ext cx="1196246" cy="6984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0550223-65F4-4083-9BC5-8CA85EA31FD9}"/>
              </a:ext>
            </a:extLst>
          </p:cNvPr>
          <p:cNvSpPr txBox="1"/>
          <p:nvPr/>
        </p:nvSpPr>
        <p:spPr>
          <a:xfrm>
            <a:off x="6469385" y="5003999"/>
            <a:ext cx="5320834" cy="1477328"/>
          </a:xfrm>
          <a:prstGeom prst="rect">
            <a:avLst/>
          </a:prstGeom>
          <a:noFill/>
        </p:spPr>
        <p:txBody>
          <a:bodyPr wrap="square" rtlCol="0">
            <a:spAutoFit/>
          </a:bodyPr>
          <a:lstStyle/>
          <a:p>
            <a:r>
              <a:rPr lang="en-US" i="1" dirty="0"/>
              <a:t>This is a measurement you do during cooling, but even better during warming up of the magnet. It gives an idea of a possible degradation if the value is very different from the expected one and allows to estimate the </a:t>
            </a:r>
            <a:r>
              <a:rPr lang="en-US" i="1" dirty="0" err="1"/>
              <a:t>Tmax</a:t>
            </a:r>
            <a:r>
              <a:rPr lang="en-US" i="1" dirty="0"/>
              <a:t>. </a:t>
            </a:r>
          </a:p>
        </p:txBody>
      </p:sp>
      <p:sp>
        <p:nvSpPr>
          <p:cNvPr id="6" name="Slide Number Placeholder 3">
            <a:extLst>
              <a:ext uri="{FF2B5EF4-FFF2-40B4-BE49-F238E27FC236}">
                <a16:creationId xmlns:a16="http://schemas.microsoft.com/office/drawing/2014/main" id="{80FB4ABA-E8A9-45AC-829F-B1EA867B8B38}"/>
              </a:ext>
            </a:extLst>
          </p:cNvPr>
          <p:cNvSpPr txBox="1">
            <a:spLocks/>
          </p:cNvSpPr>
          <p:nvPr/>
        </p:nvSpPr>
        <p:spPr>
          <a:xfrm>
            <a:off x="468338" y="6006690"/>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E. Todesco</a:t>
            </a:r>
          </a:p>
        </p:txBody>
      </p:sp>
    </p:spTree>
    <p:extLst>
      <p:ext uri="{BB962C8B-B14F-4D97-AF65-F5344CB8AC3E}">
        <p14:creationId xmlns:p14="http://schemas.microsoft.com/office/powerpoint/2010/main" val="4170092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2D5118-364A-C14F-8B9B-56130358413B}"/>
              </a:ext>
            </a:extLst>
          </p:cNvPr>
          <p:cNvSpPr txBox="1"/>
          <p:nvPr/>
        </p:nvSpPr>
        <p:spPr>
          <a:xfrm>
            <a:off x="8231193" y="4454604"/>
            <a:ext cx="1181734" cy="230832"/>
          </a:xfrm>
          <a:prstGeom prst="rect">
            <a:avLst/>
          </a:prstGeom>
          <a:noFill/>
        </p:spPr>
        <p:txBody>
          <a:bodyPr wrap="none" rtlCol="0">
            <a:spAutoFit/>
          </a:bodyPr>
          <a:lstStyle/>
          <a:p>
            <a:r>
              <a:rPr lang="en-GB" sz="900" dirty="0">
                <a:solidFill>
                  <a:srgbClr val="0070C0"/>
                </a:solidFill>
              </a:rPr>
              <a:t>A. </a:t>
            </a:r>
            <a:r>
              <a:rPr lang="en-GB" sz="900" dirty="0" err="1">
                <a:solidFill>
                  <a:srgbClr val="0070C0"/>
                </a:solidFill>
              </a:rPr>
              <a:t>Godeke</a:t>
            </a:r>
            <a:r>
              <a:rPr lang="en-GB" sz="900" dirty="0">
                <a:solidFill>
                  <a:srgbClr val="0070C0"/>
                </a:solidFill>
              </a:rPr>
              <a:t> et all 2006</a:t>
            </a:r>
          </a:p>
        </p:txBody>
      </p:sp>
      <p:pic>
        <p:nvPicPr>
          <p:cNvPr id="5" name="Picture 10">
            <a:extLst>
              <a:ext uri="{FF2B5EF4-FFF2-40B4-BE49-F238E27FC236}">
                <a16:creationId xmlns:a16="http://schemas.microsoft.com/office/drawing/2014/main" id="{59C394D8-5994-E34A-97CD-89F73B6BFCA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71239" y="4809561"/>
            <a:ext cx="2340355" cy="17633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2">
            <a:extLst>
              <a:ext uri="{FF2B5EF4-FFF2-40B4-BE49-F238E27FC236}">
                <a16:creationId xmlns:a16="http://schemas.microsoft.com/office/drawing/2014/main" id="{5562DB2C-AF67-5644-94EB-C617C7DD107E}"/>
              </a:ext>
            </a:extLst>
          </p:cNvPr>
          <p:cNvSpPr txBox="1">
            <a:spLocks noChangeArrowheads="1"/>
          </p:cNvSpPr>
          <p:nvPr/>
        </p:nvSpPr>
        <p:spPr>
          <a:xfrm>
            <a:off x="602523" y="65154"/>
            <a:ext cx="7678738" cy="90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CRITICAL STRAIN</a:t>
            </a:r>
          </a:p>
        </p:txBody>
      </p:sp>
      <p:pic>
        <p:nvPicPr>
          <p:cNvPr id="7" name="Picture 6" descr="surface.jpg">
            <a:extLst>
              <a:ext uri="{FF2B5EF4-FFF2-40B4-BE49-F238E27FC236}">
                <a16:creationId xmlns:a16="http://schemas.microsoft.com/office/drawing/2014/main" id="{AAAA2CA0-8604-464C-8B20-26F22269EF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0471" y="4381711"/>
            <a:ext cx="2311664" cy="1948885"/>
          </a:xfrm>
          <a:prstGeom prst="rect">
            <a:avLst/>
          </a:prstGeom>
        </p:spPr>
      </p:pic>
      <p:sp>
        <p:nvSpPr>
          <p:cNvPr id="8" name="Content Placeholder 2">
            <a:extLst>
              <a:ext uri="{FF2B5EF4-FFF2-40B4-BE49-F238E27FC236}">
                <a16:creationId xmlns:a16="http://schemas.microsoft.com/office/drawing/2014/main" id="{7C6191B6-DEE0-7641-ACE6-147849F65453}"/>
              </a:ext>
            </a:extLst>
          </p:cNvPr>
          <p:cNvSpPr>
            <a:spLocks noGrp="1"/>
          </p:cNvSpPr>
          <p:nvPr>
            <p:ph idx="1"/>
          </p:nvPr>
        </p:nvSpPr>
        <p:spPr>
          <a:xfrm>
            <a:off x="3343275" y="1001714"/>
            <a:ext cx="8178217" cy="3784650"/>
          </a:xfrm>
        </p:spPr>
        <p:txBody>
          <a:bodyPr>
            <a:normAutofit/>
          </a:bodyPr>
          <a:lstStyle/>
          <a:p>
            <a:pPr marL="0" indent="0">
              <a:buNone/>
            </a:pPr>
            <a:r>
              <a:rPr lang="en-US" sz="2000" dirty="0">
                <a:latin typeface="Book Antiqua" charset="0"/>
              </a:rPr>
              <a:t>In the presence of a magnetic field </a:t>
            </a:r>
            <a:r>
              <a:rPr lang="en-US" sz="2000" i="1" dirty="0">
                <a:latin typeface="Book Antiqua" charset="0"/>
              </a:rPr>
              <a:t>B</a:t>
            </a:r>
            <a:r>
              <a:rPr lang="en-US" sz="2000" dirty="0">
                <a:latin typeface="Book Antiqua" charset="0"/>
              </a:rPr>
              <a:t>, a conductor element carrying current density </a:t>
            </a:r>
            <a:r>
              <a:rPr lang="en-US" sz="2000" i="1" dirty="0">
                <a:latin typeface="Book Antiqua" charset="0"/>
              </a:rPr>
              <a:t>j</a:t>
            </a:r>
            <a:r>
              <a:rPr lang="en-US" sz="2000" dirty="0">
                <a:latin typeface="Book Antiqua" charset="0"/>
              </a:rPr>
              <a:t> (A/mm</a:t>
            </a:r>
            <a:r>
              <a:rPr lang="en-US" sz="2000" baseline="30000" dirty="0">
                <a:latin typeface="Book Antiqua" charset="0"/>
              </a:rPr>
              <a:t>2</a:t>
            </a:r>
            <a:r>
              <a:rPr lang="en-US" sz="2000" dirty="0">
                <a:latin typeface="Book Antiqua" charset="0"/>
              </a:rPr>
              <a:t>) is subjected to a force density </a:t>
            </a:r>
            <a:r>
              <a:rPr lang="en-US" sz="2000" i="1" dirty="0">
                <a:latin typeface="Book Antiqua" charset="0"/>
              </a:rPr>
              <a:t>f</a:t>
            </a:r>
            <a:r>
              <a:rPr lang="en-US" sz="2000" dirty="0">
                <a:latin typeface="Book Antiqua" charset="0"/>
              </a:rPr>
              <a:t> [N/m</a:t>
            </a:r>
            <a:r>
              <a:rPr lang="en-US" sz="2000" baseline="30000" dirty="0">
                <a:latin typeface="Book Antiqua" charset="0"/>
              </a:rPr>
              <a:t>3</a:t>
            </a:r>
            <a:r>
              <a:rPr lang="en-US" sz="2000" dirty="0">
                <a:latin typeface="Book Antiqua" charset="0"/>
              </a:rPr>
              <a:t>]</a:t>
            </a: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endParaRPr lang="en-US" sz="2000" dirty="0">
              <a:latin typeface="Book Antiqua" charset="0"/>
            </a:endParaRPr>
          </a:p>
          <a:p>
            <a:pPr marL="0" indent="0">
              <a:buNone/>
            </a:pPr>
            <a:r>
              <a:rPr lang="en-US" sz="2000" dirty="0">
                <a:latin typeface="Book Antiqua" charset="0"/>
              </a:rPr>
              <a:t>The </a:t>
            </a:r>
            <a:r>
              <a:rPr lang="en-US" sz="2000" dirty="0" err="1">
                <a:latin typeface="Book Antiqua" charset="0"/>
              </a:rPr>
              <a:t>e.m</a:t>
            </a:r>
            <a:r>
              <a:rPr lang="en-US" sz="2000" dirty="0">
                <a:latin typeface="Book Antiqua" charset="0"/>
              </a:rPr>
              <a:t>. force acting on a coil is a </a:t>
            </a:r>
            <a:r>
              <a:rPr lang="en-US" sz="2000" dirty="0">
                <a:solidFill>
                  <a:srgbClr val="CC3300"/>
                </a:solidFill>
                <a:latin typeface="Book Antiqua" charset="0"/>
              </a:rPr>
              <a:t>body force</a:t>
            </a:r>
            <a:r>
              <a:rPr lang="en-US" sz="2000" dirty="0">
                <a:latin typeface="Book Antiqua" charset="0"/>
              </a:rPr>
              <a:t>, i.e. a force that acts on all the portions of the coil (like the gravitational force) – compressing the midplane and pushing the coils outward</a:t>
            </a:r>
          </a:p>
          <a:p>
            <a:pPr marL="0" indent="0">
              <a:buNone/>
            </a:pPr>
            <a:endParaRPr lang="en-US" sz="2000" dirty="0">
              <a:latin typeface="Book Antiqua" charset="0"/>
            </a:endParaRPr>
          </a:p>
        </p:txBody>
      </p:sp>
      <p:grpSp>
        <p:nvGrpSpPr>
          <p:cNvPr id="10" name="Group 9">
            <a:extLst>
              <a:ext uri="{FF2B5EF4-FFF2-40B4-BE49-F238E27FC236}">
                <a16:creationId xmlns:a16="http://schemas.microsoft.com/office/drawing/2014/main" id="{826EED20-F43D-AD44-9609-FAF27B629FCD}"/>
              </a:ext>
            </a:extLst>
          </p:cNvPr>
          <p:cNvGrpSpPr/>
          <p:nvPr/>
        </p:nvGrpSpPr>
        <p:grpSpPr>
          <a:xfrm>
            <a:off x="4441892" y="1805706"/>
            <a:ext cx="1797059" cy="1377389"/>
            <a:chOff x="5788109" y="4085768"/>
            <a:chExt cx="3109041" cy="2380925"/>
          </a:xfrm>
        </p:grpSpPr>
        <p:pic>
          <p:nvPicPr>
            <p:cNvPr id="11" name="Picture 4" descr="tevatron_cross-section">
              <a:extLst>
                <a:ext uri="{FF2B5EF4-FFF2-40B4-BE49-F238E27FC236}">
                  <a16:creationId xmlns:a16="http://schemas.microsoft.com/office/drawing/2014/main" id="{56702F74-2B94-EB4A-85CF-DC590E8F93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1478" r="26770" b="9897"/>
            <a:stretch>
              <a:fillRect/>
            </a:stretch>
          </p:blipFill>
          <p:spPr bwMode="auto">
            <a:xfrm>
              <a:off x="5788109" y="4085768"/>
              <a:ext cx="2948754" cy="2380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2" name="Straight Arrow Connector 11">
              <a:extLst>
                <a:ext uri="{FF2B5EF4-FFF2-40B4-BE49-F238E27FC236}">
                  <a16:creationId xmlns:a16="http://schemas.microsoft.com/office/drawing/2014/main" id="{0BF20048-03EA-D942-844E-38F67A899CB8}"/>
                </a:ext>
              </a:extLst>
            </p:cNvPr>
            <p:cNvCxnSpPr/>
            <p:nvPr/>
          </p:nvCxnSpPr>
          <p:spPr bwMode="auto">
            <a:xfrm>
              <a:off x="7886116" y="4204185"/>
              <a:ext cx="382220" cy="295896"/>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3" name="Straight Arrow Connector 12">
              <a:extLst>
                <a:ext uri="{FF2B5EF4-FFF2-40B4-BE49-F238E27FC236}">
                  <a16:creationId xmlns:a16="http://schemas.microsoft.com/office/drawing/2014/main" id="{35A2F74E-8C2F-564E-B745-B42BBD7A009D}"/>
                </a:ext>
              </a:extLst>
            </p:cNvPr>
            <p:cNvCxnSpPr/>
            <p:nvPr/>
          </p:nvCxnSpPr>
          <p:spPr bwMode="auto">
            <a:xfrm>
              <a:off x="8408406" y="5034680"/>
              <a:ext cx="464084" cy="106509"/>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4" name="Straight Arrow Connector 13">
              <a:extLst>
                <a:ext uri="{FF2B5EF4-FFF2-40B4-BE49-F238E27FC236}">
                  <a16:creationId xmlns:a16="http://schemas.microsoft.com/office/drawing/2014/main" id="{85FA0F15-C15D-CC4C-8665-E2C3E23B09D9}"/>
                </a:ext>
              </a:extLst>
            </p:cNvPr>
            <p:cNvCxnSpPr/>
            <p:nvPr/>
          </p:nvCxnSpPr>
          <p:spPr bwMode="auto">
            <a:xfrm flipV="1">
              <a:off x="7861456" y="6041205"/>
              <a:ext cx="406880" cy="283567"/>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15" name="Straight Arrow Connector 14">
              <a:extLst>
                <a:ext uri="{FF2B5EF4-FFF2-40B4-BE49-F238E27FC236}">
                  <a16:creationId xmlns:a16="http://schemas.microsoft.com/office/drawing/2014/main" id="{02E8609D-46AD-6146-8A5E-67D315D205DA}"/>
                </a:ext>
              </a:extLst>
            </p:cNvPr>
            <p:cNvCxnSpPr/>
            <p:nvPr/>
          </p:nvCxnSpPr>
          <p:spPr bwMode="auto">
            <a:xfrm flipV="1">
              <a:off x="8428622" y="5363111"/>
              <a:ext cx="468528" cy="110961"/>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grpSp>
      <p:graphicFrame>
        <p:nvGraphicFramePr>
          <p:cNvPr id="16" name="Object 3">
            <a:extLst>
              <a:ext uri="{FF2B5EF4-FFF2-40B4-BE49-F238E27FC236}">
                <a16:creationId xmlns:a16="http://schemas.microsoft.com/office/drawing/2014/main" id="{DE8ACB26-727F-404E-8FD5-366D28B1ADF1}"/>
              </a:ext>
            </a:extLst>
          </p:cNvPr>
          <p:cNvGraphicFramePr>
            <a:graphicFrameLocks noChangeAspect="1"/>
          </p:cNvGraphicFramePr>
          <p:nvPr/>
        </p:nvGraphicFramePr>
        <p:xfrm>
          <a:off x="6554063" y="2080693"/>
          <a:ext cx="1381512" cy="547935"/>
        </p:xfrm>
        <a:graphic>
          <a:graphicData uri="http://schemas.openxmlformats.org/presentationml/2006/ole">
            <mc:AlternateContent xmlns:mc="http://schemas.openxmlformats.org/markup-compatibility/2006">
              <mc:Choice xmlns:v="urn:schemas-microsoft-com:vml" Requires="v">
                <p:oleObj spid="_x0000_s54329" name="Equation" r:id="rId6" imgW="609600" imgH="241300" progId="Equation.3">
                  <p:embed/>
                </p:oleObj>
              </mc:Choice>
              <mc:Fallback>
                <p:oleObj name="Equation" r:id="rId6" imgW="609600" imgH="241300" progId="Equation.3">
                  <p:embed/>
                  <p:pic>
                    <p:nvPicPr>
                      <p:cNvPr id="16" name="Object 3">
                        <a:extLst>
                          <a:ext uri="{FF2B5EF4-FFF2-40B4-BE49-F238E27FC236}">
                            <a16:creationId xmlns:a16="http://schemas.microsoft.com/office/drawing/2014/main" id="{DE8ACB26-727F-404E-8FD5-366D28B1ADF1}"/>
                          </a:ext>
                        </a:extLst>
                      </p:cNvPr>
                      <p:cNvPicPr>
                        <a:picLocks noChangeAspect="1" noChangeArrowheads="1"/>
                      </p:cNvPicPr>
                      <p:nvPr/>
                    </p:nvPicPr>
                    <p:blipFill>
                      <a:blip r:embed="rId7"/>
                      <a:srcRect/>
                      <a:stretch>
                        <a:fillRect/>
                      </a:stretch>
                    </p:blipFill>
                    <p:spPr bwMode="auto">
                      <a:xfrm>
                        <a:off x="6554063" y="2080693"/>
                        <a:ext cx="1381512" cy="547935"/>
                      </a:xfrm>
                      <a:prstGeom prst="rect">
                        <a:avLst/>
                      </a:prstGeom>
                      <a:noFill/>
                      <a:ln>
                        <a:noFill/>
                      </a:ln>
                      <a:effectLst/>
                    </p:spPr>
                  </p:pic>
                </p:oleObj>
              </mc:Fallback>
            </mc:AlternateContent>
          </a:graphicData>
        </a:graphic>
      </p:graphicFrame>
      <p:pic>
        <p:nvPicPr>
          <p:cNvPr id="17" name="Picture 12" descr="http://blogs.uslhc.us/wp-content/uploads/2011/04/LHC-Dipole-Magnetic-Field.png">
            <a:extLst>
              <a:ext uri="{FF2B5EF4-FFF2-40B4-BE49-F238E27FC236}">
                <a16:creationId xmlns:a16="http://schemas.microsoft.com/office/drawing/2014/main" id="{D660A0A3-0206-704A-B6C5-D345985A4FD9}"/>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16462" y="1559120"/>
            <a:ext cx="2697448" cy="1971084"/>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Rectangle 17">
            <a:extLst>
              <a:ext uri="{FF2B5EF4-FFF2-40B4-BE49-F238E27FC236}">
                <a16:creationId xmlns:a16="http://schemas.microsoft.com/office/drawing/2014/main" id="{E1B844EA-1482-E049-BEA5-1263BF2A580A}"/>
              </a:ext>
            </a:extLst>
          </p:cNvPr>
          <p:cNvSpPr/>
          <p:nvPr/>
        </p:nvSpPr>
        <p:spPr>
          <a:xfrm>
            <a:off x="1000522" y="5073031"/>
            <a:ext cx="3138487" cy="923330"/>
          </a:xfrm>
          <a:prstGeom prst="rect">
            <a:avLst/>
          </a:prstGeom>
        </p:spPr>
        <p:txBody>
          <a:bodyPr wrap="square">
            <a:spAutoFit/>
          </a:bodyPr>
          <a:lstStyle/>
          <a:p>
            <a:r>
              <a:rPr lang="en-US" dirty="0">
                <a:latin typeface="Book Antiqua" charset="0"/>
              </a:rPr>
              <a:t>So now we have to care ALSO about the mechanics!! And the strain sensitivity</a:t>
            </a:r>
            <a:endParaRPr lang="en-GB" dirty="0"/>
          </a:p>
        </p:txBody>
      </p:sp>
      <p:sp>
        <p:nvSpPr>
          <p:cNvPr id="2" name="Rectangle 1">
            <a:extLst>
              <a:ext uri="{FF2B5EF4-FFF2-40B4-BE49-F238E27FC236}">
                <a16:creationId xmlns:a16="http://schemas.microsoft.com/office/drawing/2014/main" id="{020272CB-EF8A-2348-A77D-C63A4BCCA398}"/>
              </a:ext>
            </a:extLst>
          </p:cNvPr>
          <p:cNvSpPr/>
          <p:nvPr/>
        </p:nvSpPr>
        <p:spPr>
          <a:xfrm>
            <a:off x="8343335" y="2141294"/>
            <a:ext cx="2634054" cy="646331"/>
          </a:xfrm>
          <a:prstGeom prst="rect">
            <a:avLst/>
          </a:prstGeom>
        </p:spPr>
        <p:txBody>
          <a:bodyPr wrap="none">
            <a:spAutoFit/>
          </a:bodyPr>
          <a:lstStyle/>
          <a:p>
            <a:pPr lvl="1"/>
            <a:r>
              <a:rPr lang="en-GB" i="1" dirty="0">
                <a:solidFill>
                  <a:srgbClr val="000000"/>
                </a:solidFill>
                <a:latin typeface="Book Antiqua" charset="0"/>
              </a:rPr>
              <a:t>Ex. LHC dipole :</a:t>
            </a:r>
          </a:p>
          <a:p>
            <a:pPr lvl="1"/>
            <a:r>
              <a:rPr lang="en-GB" i="1" dirty="0" err="1">
                <a:solidFill>
                  <a:srgbClr val="000000"/>
                </a:solidFill>
                <a:latin typeface="Book Antiqua" charset="0"/>
              </a:rPr>
              <a:t>F</a:t>
            </a:r>
            <a:r>
              <a:rPr lang="en-GB" i="1" baseline="-25000" dirty="0" err="1">
                <a:solidFill>
                  <a:srgbClr val="000000"/>
                </a:solidFill>
                <a:latin typeface="Book Antiqua" charset="0"/>
              </a:rPr>
              <a:t>x</a:t>
            </a:r>
            <a:r>
              <a:rPr lang="en-GB" dirty="0">
                <a:solidFill>
                  <a:srgbClr val="000000"/>
                </a:solidFill>
                <a:latin typeface="Book Antiqua" charset="0"/>
              </a:rPr>
              <a:t> = 340 t per meter</a:t>
            </a:r>
          </a:p>
        </p:txBody>
      </p:sp>
    </p:spTree>
    <p:extLst>
      <p:ext uri="{BB962C8B-B14F-4D97-AF65-F5344CB8AC3E}">
        <p14:creationId xmlns:p14="http://schemas.microsoft.com/office/powerpoint/2010/main" val="491059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B38642C-62C4-4E31-A5D3-BB1DD8CA3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663583" cy="6858478"/>
          </a:xfrm>
          <a:custGeom>
            <a:avLst/>
            <a:gdLst>
              <a:gd name="connsiteX0" fmla="*/ 0 w 8663583"/>
              <a:gd name="connsiteY0" fmla="*/ 0 h 6858478"/>
              <a:gd name="connsiteX1" fmla="*/ 480486 w 8663583"/>
              <a:gd name="connsiteY1" fmla="*/ 0 h 6858478"/>
              <a:gd name="connsiteX2" fmla="*/ 4415403 w 8663583"/>
              <a:gd name="connsiteY2" fmla="*/ 0 h 6858478"/>
              <a:gd name="connsiteX3" fmla="*/ 5481631 w 8663583"/>
              <a:gd name="connsiteY3" fmla="*/ 0 h 6858478"/>
              <a:gd name="connsiteX4" fmla="*/ 5487208 w 8663583"/>
              <a:gd name="connsiteY4" fmla="*/ 0 h 6858478"/>
              <a:gd name="connsiteX5" fmla="*/ 8663583 w 8663583"/>
              <a:gd name="connsiteY5" fmla="*/ 6858478 h 6858478"/>
              <a:gd name="connsiteX6" fmla="*/ 1239028 w 8663583"/>
              <a:gd name="connsiteY6" fmla="*/ 6858478 h 6858478"/>
              <a:gd name="connsiteX7" fmla="*/ 1239288 w 8663583"/>
              <a:gd name="connsiteY7" fmla="*/ 6857916 h 6858478"/>
              <a:gd name="connsiteX8" fmla="*/ 480486 w 8663583"/>
              <a:gd name="connsiteY8" fmla="*/ 6857916 h 6858478"/>
              <a:gd name="connsiteX9" fmla="*/ 480486 w 8663583"/>
              <a:gd name="connsiteY9" fmla="*/ 6858000 h 6858478"/>
              <a:gd name="connsiteX10" fmla="*/ 0 w 8663583"/>
              <a:gd name="connsiteY10" fmla="*/ 685800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3583" h="6858478">
                <a:moveTo>
                  <a:pt x="0" y="0"/>
                </a:moveTo>
                <a:lnTo>
                  <a:pt x="480486" y="0"/>
                </a:lnTo>
                <a:lnTo>
                  <a:pt x="4415403" y="0"/>
                </a:lnTo>
                <a:lnTo>
                  <a:pt x="5481631" y="0"/>
                </a:lnTo>
                <a:lnTo>
                  <a:pt x="5487208" y="0"/>
                </a:lnTo>
                <a:lnTo>
                  <a:pt x="8663583" y="6858478"/>
                </a:lnTo>
                <a:lnTo>
                  <a:pt x="1239028" y="6858478"/>
                </a:lnTo>
                <a:lnTo>
                  <a:pt x="1239288" y="6857916"/>
                </a:lnTo>
                <a:lnTo>
                  <a:pt x="480486" y="6857916"/>
                </a:lnTo>
                <a:lnTo>
                  <a:pt x="480486"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A9F66240-8C38-4069-A5C9-2D3FCD97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234957" cy="6858478"/>
          </a:xfrm>
          <a:custGeom>
            <a:avLst/>
            <a:gdLst>
              <a:gd name="connsiteX0" fmla="*/ 156905 w 8234957"/>
              <a:gd name="connsiteY0" fmla="*/ 0 h 6858478"/>
              <a:gd name="connsiteX1" fmla="*/ 3986777 w 8234957"/>
              <a:gd name="connsiteY1" fmla="*/ 0 h 6858478"/>
              <a:gd name="connsiteX2" fmla="*/ 5053005 w 8234957"/>
              <a:gd name="connsiteY2" fmla="*/ 0 h 6858478"/>
              <a:gd name="connsiteX3" fmla="*/ 5058582 w 8234957"/>
              <a:gd name="connsiteY3" fmla="*/ 0 h 6858478"/>
              <a:gd name="connsiteX4" fmla="*/ 8234957 w 8234957"/>
              <a:gd name="connsiteY4" fmla="*/ 6858478 h 6858478"/>
              <a:gd name="connsiteX5" fmla="*/ 810402 w 8234957"/>
              <a:gd name="connsiteY5" fmla="*/ 6858478 h 6858478"/>
              <a:gd name="connsiteX6" fmla="*/ 810662 w 8234957"/>
              <a:gd name="connsiteY6" fmla="*/ 6857916 h 6858478"/>
              <a:gd name="connsiteX7" fmla="*/ 156905 w 8234957"/>
              <a:gd name="connsiteY7" fmla="*/ 6857916 h 6858478"/>
              <a:gd name="connsiteX8" fmla="*/ 156905 w 8234957"/>
              <a:gd name="connsiteY8" fmla="*/ 6858478 h 6858478"/>
              <a:gd name="connsiteX9" fmla="*/ 0 w 8234957"/>
              <a:gd name="connsiteY9" fmla="*/ 6858478 h 6858478"/>
              <a:gd name="connsiteX10" fmla="*/ 0 w 8234957"/>
              <a:gd name="connsiteY10" fmla="*/ 479 h 6858478"/>
              <a:gd name="connsiteX11" fmla="*/ 156905 w 8234957"/>
              <a:gd name="connsiteY11" fmla="*/ 479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34957" h="6858478">
                <a:moveTo>
                  <a:pt x="156905" y="0"/>
                </a:moveTo>
                <a:lnTo>
                  <a:pt x="3986777" y="0"/>
                </a:lnTo>
                <a:lnTo>
                  <a:pt x="5053005" y="0"/>
                </a:lnTo>
                <a:lnTo>
                  <a:pt x="5058582" y="0"/>
                </a:lnTo>
                <a:lnTo>
                  <a:pt x="8234957" y="6858478"/>
                </a:lnTo>
                <a:lnTo>
                  <a:pt x="810402" y="6858478"/>
                </a:lnTo>
                <a:lnTo>
                  <a:pt x="810662" y="6857916"/>
                </a:lnTo>
                <a:lnTo>
                  <a:pt x="156905" y="6857916"/>
                </a:lnTo>
                <a:lnTo>
                  <a:pt x="156905" y="6858478"/>
                </a:lnTo>
                <a:lnTo>
                  <a:pt x="0" y="6858478"/>
                </a:lnTo>
                <a:lnTo>
                  <a:pt x="0" y="479"/>
                </a:lnTo>
                <a:lnTo>
                  <a:pt x="156905"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DBE830A7-FBA1-E54F-81C9-620F0A1BF38A}"/>
              </a:ext>
            </a:extLst>
          </p:cNvPr>
          <p:cNvSpPr txBox="1"/>
          <p:nvPr/>
        </p:nvSpPr>
        <p:spPr>
          <a:xfrm>
            <a:off x="951958" y="1451358"/>
            <a:ext cx="4378881"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cap="all" dirty="0">
                <a:ea typeface="+mj-ea"/>
                <a:cs typeface="+mj-cs"/>
              </a:rPr>
              <a:t>Strain measurements</a:t>
            </a:r>
          </a:p>
        </p:txBody>
      </p:sp>
      <p:sp>
        <p:nvSpPr>
          <p:cNvPr id="4" name="Content Placeholder 2">
            <a:extLst>
              <a:ext uri="{FF2B5EF4-FFF2-40B4-BE49-F238E27FC236}">
                <a16:creationId xmlns:a16="http://schemas.microsoft.com/office/drawing/2014/main" id="{57563B5C-D090-4595-A424-389D2B83A5E8}"/>
              </a:ext>
            </a:extLst>
          </p:cNvPr>
          <p:cNvSpPr txBox="1">
            <a:spLocks/>
          </p:cNvSpPr>
          <p:nvPr/>
        </p:nvSpPr>
        <p:spPr>
          <a:xfrm>
            <a:off x="870862" y="3260131"/>
            <a:ext cx="5076090" cy="26861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The prestress paradigm is that coil should  never be in tension but always  pre-compressed (as reinforced concrete)</a:t>
            </a:r>
          </a:p>
          <a:p>
            <a:r>
              <a:rPr lang="en-US" sz="2000" dirty="0"/>
              <a:t>The initial reasons for this paradigm were field quality concerns</a:t>
            </a:r>
          </a:p>
          <a:p>
            <a:r>
              <a:rPr lang="en-US" sz="2000" dirty="0"/>
              <a:t>Later, it was believed that the detachment provokes training – and this is what  many of us think still today</a:t>
            </a:r>
          </a:p>
          <a:p>
            <a:endParaRPr lang="en-US" sz="2000" dirty="0"/>
          </a:p>
        </p:txBody>
      </p:sp>
      <p:pic>
        <p:nvPicPr>
          <p:cNvPr id="10" name="Picture 9">
            <a:extLst>
              <a:ext uri="{FF2B5EF4-FFF2-40B4-BE49-F238E27FC236}">
                <a16:creationId xmlns:a16="http://schemas.microsoft.com/office/drawing/2014/main" id="{1D541620-2DDB-4A6E-8339-7C7F81F96503}"/>
              </a:ext>
            </a:extLst>
          </p:cNvPr>
          <p:cNvPicPr/>
          <p:nvPr/>
        </p:nvPicPr>
        <p:blipFill>
          <a:blip r:embed="rId2" r:link="rId3">
            <a:extLst>
              <a:ext uri="{28A0092B-C50C-407E-A947-70E740481C1C}">
                <a14:useLocalDpi xmlns:a14="http://schemas.microsoft.com/office/drawing/2010/main" val="0"/>
              </a:ext>
            </a:extLst>
          </a:blip>
          <a:stretch>
            <a:fillRect/>
          </a:stretch>
        </p:blipFill>
        <p:spPr bwMode="auto">
          <a:xfrm>
            <a:off x="7106802" y="665724"/>
            <a:ext cx="4772455" cy="2219191"/>
          </a:xfrm>
          <a:prstGeom prst="rect">
            <a:avLst/>
          </a:prstGeom>
          <a:noFill/>
        </p:spPr>
      </p:pic>
      <p:pic>
        <p:nvPicPr>
          <p:cNvPr id="7" name="Picture 6">
            <a:extLst>
              <a:ext uri="{FF2B5EF4-FFF2-40B4-BE49-F238E27FC236}">
                <a16:creationId xmlns:a16="http://schemas.microsoft.com/office/drawing/2014/main" id="{2367E081-7750-4954-ADAA-D15BBB61B3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8667483" y="3429000"/>
            <a:ext cx="3211773" cy="24140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925922D-4B84-4489-BE10-7620298C2C0E}"/>
              </a:ext>
            </a:extLst>
          </p:cNvPr>
          <p:cNvSpPr txBox="1"/>
          <p:nvPr/>
        </p:nvSpPr>
        <p:spPr>
          <a:xfrm>
            <a:off x="5133530" y="6334322"/>
            <a:ext cx="2924262" cy="307777"/>
          </a:xfrm>
          <a:prstGeom prst="rect">
            <a:avLst/>
          </a:prstGeom>
          <a:noFill/>
        </p:spPr>
        <p:txBody>
          <a:bodyPr wrap="none" rtlCol="0">
            <a:spAutoFit/>
          </a:bodyPr>
          <a:lstStyle/>
          <a:p>
            <a:pPr>
              <a:spcAft>
                <a:spcPts val="600"/>
              </a:spcAft>
            </a:pPr>
            <a:r>
              <a:rPr lang="en-US" sz="1400" dirty="0">
                <a:solidFill>
                  <a:srgbClr val="0070C0"/>
                </a:solidFill>
              </a:rPr>
              <a:t>See presentation of Susana Izquierdo </a:t>
            </a:r>
          </a:p>
        </p:txBody>
      </p:sp>
      <p:sp>
        <p:nvSpPr>
          <p:cNvPr id="9" name="Content Placeholder 2">
            <a:extLst>
              <a:ext uri="{FF2B5EF4-FFF2-40B4-BE49-F238E27FC236}">
                <a16:creationId xmlns:a16="http://schemas.microsoft.com/office/drawing/2014/main" id="{A9675421-E3E7-4CF7-845F-6CBE80488C78}"/>
              </a:ext>
            </a:extLst>
          </p:cNvPr>
          <p:cNvSpPr txBox="1">
            <a:spLocks/>
          </p:cNvSpPr>
          <p:nvPr/>
        </p:nvSpPr>
        <p:spPr>
          <a:xfrm>
            <a:off x="7126745" y="3362383"/>
            <a:ext cx="2529168" cy="545618"/>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lnSpc>
                <a:spcPct val="90000"/>
              </a:lnSpc>
              <a:buNone/>
            </a:pPr>
            <a:r>
              <a:rPr lang="en-US" sz="1600" dirty="0">
                <a:solidFill>
                  <a:schemeClr val="bg1"/>
                </a:solidFill>
              </a:rPr>
              <a:t>Ex. Aluminum shell, bladder and key technology</a:t>
            </a:r>
            <a:endParaRPr lang="en-GB" sz="1600" dirty="0">
              <a:solidFill>
                <a:schemeClr val="bg1"/>
              </a:solidFill>
            </a:endParaRPr>
          </a:p>
        </p:txBody>
      </p:sp>
      <p:sp>
        <p:nvSpPr>
          <p:cNvPr id="11" name="Content Placeholder 2">
            <a:extLst>
              <a:ext uri="{FF2B5EF4-FFF2-40B4-BE49-F238E27FC236}">
                <a16:creationId xmlns:a16="http://schemas.microsoft.com/office/drawing/2014/main" id="{7D44B1B2-7D0D-41DA-8E60-F6D618789C1F}"/>
              </a:ext>
            </a:extLst>
          </p:cNvPr>
          <p:cNvSpPr txBox="1">
            <a:spLocks/>
          </p:cNvSpPr>
          <p:nvPr/>
        </p:nvSpPr>
        <p:spPr>
          <a:xfrm>
            <a:off x="8587050" y="5728203"/>
            <a:ext cx="3530053" cy="1686277"/>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000" dirty="0">
                <a:solidFill>
                  <a:schemeClr val="bg1"/>
                </a:solidFill>
              </a:rPr>
              <a:t>During cool-down increase in coil/shell stress</a:t>
            </a:r>
          </a:p>
          <a:p>
            <a:pPr lvl="1"/>
            <a:r>
              <a:rPr lang="en-US" sz="1400" dirty="0">
                <a:solidFill>
                  <a:schemeClr val="bg1"/>
                </a:solidFill>
                <a:sym typeface="Wingdings" panose="05000000000000000000" pitchFamily="2" charset="2"/>
              </a:rPr>
              <a:t>Capability to control final coil and shell stress</a:t>
            </a:r>
            <a:endParaRPr lang="en-GB" sz="1400" dirty="0">
              <a:solidFill>
                <a:schemeClr val="bg1"/>
              </a:solidFill>
            </a:endParaRPr>
          </a:p>
        </p:txBody>
      </p:sp>
    </p:spTree>
    <p:extLst>
      <p:ext uri="{BB962C8B-B14F-4D97-AF65-F5344CB8AC3E}">
        <p14:creationId xmlns:p14="http://schemas.microsoft.com/office/powerpoint/2010/main" val="1764989516"/>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625098" y="143143"/>
            <a:ext cx="6974986" cy="707886"/>
          </a:xfrm>
          <a:prstGeom prst="rect">
            <a:avLst/>
          </a:prstGeom>
          <a:noFill/>
        </p:spPr>
        <p:txBody>
          <a:bodyPr wrap="none" rtlCol="0">
            <a:spAutoFit/>
          </a:bodyPr>
          <a:lstStyle/>
          <a:p>
            <a:r>
              <a:rPr lang="en-GB" sz="4000" cap="all" dirty="0"/>
              <a:t>Temperature measurements</a:t>
            </a:r>
          </a:p>
        </p:txBody>
      </p:sp>
      <p:sp>
        <p:nvSpPr>
          <p:cNvPr id="5" name="Right Brace 4">
            <a:extLst>
              <a:ext uri="{FF2B5EF4-FFF2-40B4-BE49-F238E27FC236}">
                <a16:creationId xmlns:a16="http://schemas.microsoft.com/office/drawing/2014/main" id="{8E2C38C7-2099-6043-B0F0-AE6C9D8968BF}"/>
              </a:ext>
            </a:extLst>
          </p:cNvPr>
          <p:cNvSpPr/>
          <p:nvPr/>
        </p:nvSpPr>
        <p:spPr>
          <a:xfrm>
            <a:off x="3160295" y="4417932"/>
            <a:ext cx="609600" cy="1828800"/>
          </a:xfrm>
          <a:prstGeom prst="rightBrace">
            <a:avLst/>
          </a:prstGeom>
          <a:ln w="254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4" name="Picture 3">
            <a:extLst>
              <a:ext uri="{FF2B5EF4-FFF2-40B4-BE49-F238E27FC236}">
                <a16:creationId xmlns:a16="http://schemas.microsoft.com/office/drawing/2014/main" id="{ECBAD333-B705-BC4E-90ED-68D1BF2A1579}"/>
              </a:ext>
            </a:extLst>
          </p:cNvPr>
          <p:cNvPicPr>
            <a:picLocks noChangeAspect="1"/>
          </p:cNvPicPr>
          <p:nvPr/>
        </p:nvPicPr>
        <p:blipFill>
          <a:blip r:embed="rId2"/>
          <a:stretch>
            <a:fillRect/>
          </a:stretch>
        </p:blipFill>
        <p:spPr>
          <a:xfrm>
            <a:off x="555086" y="964063"/>
            <a:ext cx="4633442" cy="3084067"/>
          </a:xfrm>
          <a:prstGeom prst="rect">
            <a:avLst/>
          </a:prstGeom>
        </p:spPr>
      </p:pic>
      <p:sp>
        <p:nvSpPr>
          <p:cNvPr id="3" name="TextBox 2">
            <a:extLst>
              <a:ext uri="{FF2B5EF4-FFF2-40B4-BE49-F238E27FC236}">
                <a16:creationId xmlns:a16="http://schemas.microsoft.com/office/drawing/2014/main" id="{ECADCDFF-729F-BF45-8307-B5CCB97C8C89}"/>
              </a:ext>
            </a:extLst>
          </p:cNvPr>
          <p:cNvSpPr txBox="1"/>
          <p:nvPr/>
        </p:nvSpPr>
        <p:spPr>
          <a:xfrm>
            <a:off x="7446695" y="5600401"/>
            <a:ext cx="3159888" cy="646331"/>
          </a:xfrm>
          <a:prstGeom prst="rect">
            <a:avLst/>
          </a:prstGeom>
          <a:noFill/>
        </p:spPr>
        <p:txBody>
          <a:bodyPr wrap="square" rtlCol="0">
            <a:spAutoFit/>
          </a:bodyPr>
          <a:lstStyle/>
          <a:p>
            <a:pPr algn="ctr"/>
            <a:r>
              <a:rPr lang="en-GB" dirty="0"/>
              <a:t>Temp gradient of the magnet for stress control</a:t>
            </a:r>
          </a:p>
        </p:txBody>
      </p:sp>
      <p:pic>
        <p:nvPicPr>
          <p:cNvPr id="8" name="Picture 7">
            <a:extLst>
              <a:ext uri="{FF2B5EF4-FFF2-40B4-BE49-F238E27FC236}">
                <a16:creationId xmlns:a16="http://schemas.microsoft.com/office/drawing/2014/main" id="{9EF2C7F6-61CF-4DFE-AA62-E05E9AA0AA13}"/>
              </a:ext>
            </a:extLst>
          </p:cNvPr>
          <p:cNvPicPr>
            <a:picLocks noChangeAspect="1"/>
          </p:cNvPicPr>
          <p:nvPr/>
        </p:nvPicPr>
        <p:blipFill rotWithShape="1">
          <a:blip r:embed="rId3"/>
          <a:srcRect b="19644"/>
          <a:stretch/>
        </p:blipFill>
        <p:spPr>
          <a:xfrm>
            <a:off x="555449" y="4274198"/>
            <a:ext cx="4633079" cy="2182016"/>
          </a:xfrm>
          <a:prstGeom prst="rect">
            <a:avLst/>
          </a:prstGeom>
        </p:spPr>
      </p:pic>
      <p:sp>
        <p:nvSpPr>
          <p:cNvPr id="6" name="TextBox 5">
            <a:extLst>
              <a:ext uri="{FF2B5EF4-FFF2-40B4-BE49-F238E27FC236}">
                <a16:creationId xmlns:a16="http://schemas.microsoft.com/office/drawing/2014/main" id="{4F8C1A86-0A07-094A-A183-4DC3B70C85E7}"/>
              </a:ext>
            </a:extLst>
          </p:cNvPr>
          <p:cNvSpPr txBox="1"/>
          <p:nvPr/>
        </p:nvSpPr>
        <p:spPr>
          <a:xfrm>
            <a:off x="729007" y="5591459"/>
            <a:ext cx="3661051" cy="646331"/>
          </a:xfrm>
          <a:prstGeom prst="rect">
            <a:avLst/>
          </a:prstGeom>
          <a:noFill/>
        </p:spPr>
        <p:txBody>
          <a:bodyPr wrap="square" rtlCol="0">
            <a:spAutoFit/>
          </a:bodyPr>
          <a:lstStyle/>
          <a:p>
            <a:pPr algn="ctr"/>
            <a:r>
              <a:rPr lang="en-GB" dirty="0"/>
              <a:t>Temperature measurements for cooling process control</a:t>
            </a:r>
          </a:p>
        </p:txBody>
      </p:sp>
      <p:sp>
        <p:nvSpPr>
          <p:cNvPr id="15" name="TextBox 14">
            <a:extLst>
              <a:ext uri="{FF2B5EF4-FFF2-40B4-BE49-F238E27FC236}">
                <a16:creationId xmlns:a16="http://schemas.microsoft.com/office/drawing/2014/main" id="{0934A816-C070-4D68-9A5C-8483B7BF647F}"/>
              </a:ext>
            </a:extLst>
          </p:cNvPr>
          <p:cNvSpPr txBox="1"/>
          <p:nvPr/>
        </p:nvSpPr>
        <p:spPr>
          <a:xfrm>
            <a:off x="6201183" y="4274198"/>
            <a:ext cx="5098992" cy="923330"/>
          </a:xfrm>
          <a:prstGeom prst="rect">
            <a:avLst/>
          </a:prstGeom>
          <a:noFill/>
        </p:spPr>
        <p:txBody>
          <a:bodyPr wrap="square" rtlCol="0">
            <a:spAutoFit/>
          </a:bodyPr>
          <a:lstStyle/>
          <a:p>
            <a:r>
              <a:rPr lang="en-US" dirty="0"/>
              <a:t>In general rule we limit the colling speed to a max thermal gradient in the magnet not exceeding 30 K</a:t>
            </a:r>
          </a:p>
          <a:p>
            <a:r>
              <a:rPr lang="en-US" dirty="0"/>
              <a:t> ( on this graph this was up to 80 K!)</a:t>
            </a:r>
          </a:p>
        </p:txBody>
      </p:sp>
      <p:pic>
        <p:nvPicPr>
          <p:cNvPr id="17" name="Picture 16">
            <a:extLst>
              <a:ext uri="{FF2B5EF4-FFF2-40B4-BE49-F238E27FC236}">
                <a16:creationId xmlns:a16="http://schemas.microsoft.com/office/drawing/2014/main" id="{E2BA3F5E-9305-43C5-B16F-D1A82C6174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7467" y="964063"/>
            <a:ext cx="3769895" cy="2904108"/>
          </a:xfrm>
          <a:prstGeom prst="rect">
            <a:avLst/>
          </a:prstGeom>
        </p:spPr>
      </p:pic>
      <p:sp>
        <p:nvSpPr>
          <p:cNvPr id="7" name="Slide Number Placeholder 3">
            <a:extLst>
              <a:ext uri="{FF2B5EF4-FFF2-40B4-BE49-F238E27FC236}">
                <a16:creationId xmlns:a16="http://schemas.microsoft.com/office/drawing/2014/main" id="{B226ED29-74E2-4C0E-9E5D-053ADD8786A0}"/>
              </a:ext>
            </a:extLst>
          </p:cNvPr>
          <p:cNvSpPr txBox="1">
            <a:spLocks/>
          </p:cNvSpPr>
          <p:nvPr/>
        </p:nvSpPr>
        <p:spPr>
          <a:xfrm>
            <a:off x="9026639" y="3798642"/>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G. Willering</a:t>
            </a:r>
          </a:p>
        </p:txBody>
      </p:sp>
    </p:spTree>
    <p:extLst>
      <p:ext uri="{BB962C8B-B14F-4D97-AF65-F5344CB8AC3E}">
        <p14:creationId xmlns:p14="http://schemas.microsoft.com/office/powerpoint/2010/main" val="2932769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729007" y="285068"/>
            <a:ext cx="9015097" cy="707886"/>
          </a:xfrm>
          <a:prstGeom prst="rect">
            <a:avLst/>
          </a:prstGeom>
          <a:noFill/>
        </p:spPr>
        <p:txBody>
          <a:bodyPr wrap="none" rtlCol="0">
            <a:spAutoFit/>
          </a:bodyPr>
          <a:lstStyle/>
          <a:p>
            <a:r>
              <a:rPr lang="en-GB" sz="4000" cap="all" dirty="0"/>
              <a:t>Electrical integrity checks at cold 1 </a:t>
            </a:r>
          </a:p>
        </p:txBody>
      </p:sp>
      <p:sp>
        <p:nvSpPr>
          <p:cNvPr id="4" name="TextBox 3">
            <a:extLst>
              <a:ext uri="{FF2B5EF4-FFF2-40B4-BE49-F238E27FC236}">
                <a16:creationId xmlns:a16="http://schemas.microsoft.com/office/drawing/2014/main" id="{A8F83B6E-B6B2-324C-871A-23AA6BB677AD}"/>
              </a:ext>
            </a:extLst>
          </p:cNvPr>
          <p:cNvSpPr txBox="1"/>
          <p:nvPr/>
        </p:nvSpPr>
        <p:spPr>
          <a:xfrm>
            <a:off x="271370" y="1193050"/>
            <a:ext cx="4140239" cy="1200329"/>
          </a:xfrm>
          <a:prstGeom prst="rect">
            <a:avLst/>
          </a:prstGeom>
          <a:noFill/>
        </p:spPr>
        <p:txBody>
          <a:bodyPr wrap="square" rtlCol="0">
            <a:spAutoFit/>
          </a:bodyPr>
          <a:lstStyle/>
          <a:p>
            <a:r>
              <a:rPr lang="en-US" sz="2400" dirty="0"/>
              <a:t>High Voltage withstand level compliant with the specifications (</a:t>
            </a:r>
            <a:r>
              <a:rPr lang="en-US" sz="2400" dirty="0" err="1"/>
              <a:t>aprox</a:t>
            </a:r>
            <a:r>
              <a:rPr lang="en-US" sz="2400" dirty="0"/>
              <a:t>. 3 kV)</a:t>
            </a:r>
          </a:p>
        </p:txBody>
      </p:sp>
      <p:pic>
        <p:nvPicPr>
          <p:cNvPr id="39" name="Picture 2">
            <a:extLst>
              <a:ext uri="{FF2B5EF4-FFF2-40B4-BE49-F238E27FC236}">
                <a16:creationId xmlns:a16="http://schemas.microsoft.com/office/drawing/2014/main" id="{AB35CDD5-6759-984A-885D-753FE8330A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365" y="2918438"/>
            <a:ext cx="3249613" cy="3598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 name="TextBox 2">
            <a:extLst>
              <a:ext uri="{FF2B5EF4-FFF2-40B4-BE49-F238E27FC236}">
                <a16:creationId xmlns:a16="http://schemas.microsoft.com/office/drawing/2014/main" id="{7308E00C-C70D-D442-9862-78C16BAFE32C}"/>
              </a:ext>
            </a:extLst>
          </p:cNvPr>
          <p:cNvSpPr txBox="1"/>
          <p:nvPr/>
        </p:nvSpPr>
        <p:spPr>
          <a:xfrm>
            <a:off x="6813754" y="5168106"/>
            <a:ext cx="5073445" cy="1200329"/>
          </a:xfrm>
          <a:prstGeom prst="rect">
            <a:avLst/>
          </a:prstGeom>
          <a:noFill/>
        </p:spPr>
        <p:txBody>
          <a:bodyPr wrap="square" rtlCol="0">
            <a:spAutoFit/>
          </a:bodyPr>
          <a:lstStyle/>
          <a:p>
            <a:pPr algn="ctr"/>
            <a:r>
              <a:rPr lang="en-GB" sz="2400" dirty="0"/>
              <a:t>Be sure that protection is working and no high resistance connections are present</a:t>
            </a:r>
          </a:p>
        </p:txBody>
      </p:sp>
      <p:sp>
        <p:nvSpPr>
          <p:cNvPr id="43" name="TextBox 42">
            <a:extLst>
              <a:ext uri="{FF2B5EF4-FFF2-40B4-BE49-F238E27FC236}">
                <a16:creationId xmlns:a16="http://schemas.microsoft.com/office/drawing/2014/main" id="{277CAE0E-F5F5-2446-9A36-616E4246EC91}"/>
              </a:ext>
            </a:extLst>
          </p:cNvPr>
          <p:cNvSpPr txBox="1"/>
          <p:nvPr/>
        </p:nvSpPr>
        <p:spPr>
          <a:xfrm>
            <a:off x="6452147" y="1140474"/>
            <a:ext cx="5595991" cy="1200329"/>
          </a:xfrm>
          <a:prstGeom prst="rect">
            <a:avLst/>
          </a:prstGeom>
          <a:noFill/>
        </p:spPr>
        <p:txBody>
          <a:bodyPr wrap="square" rtlCol="0">
            <a:spAutoFit/>
          </a:bodyPr>
          <a:lstStyle/>
          <a:p>
            <a:r>
              <a:rPr lang="en-US" sz="2400" dirty="0"/>
              <a:t>Check the good working conditions of the detection, and triggering of protection, extraction</a:t>
            </a:r>
          </a:p>
        </p:txBody>
      </p:sp>
      <p:pic>
        <p:nvPicPr>
          <p:cNvPr id="7" name="Picture 6">
            <a:extLst>
              <a:ext uri="{FF2B5EF4-FFF2-40B4-BE49-F238E27FC236}">
                <a16:creationId xmlns:a16="http://schemas.microsoft.com/office/drawing/2014/main" id="{8BE9DE8C-2EA2-48D7-B213-71FC49DB2D8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34995" y="2756165"/>
            <a:ext cx="5120640" cy="2167255"/>
          </a:xfrm>
          <a:prstGeom prst="rect">
            <a:avLst/>
          </a:prstGeom>
          <a:noFill/>
        </p:spPr>
      </p:pic>
      <p:sp>
        <p:nvSpPr>
          <p:cNvPr id="5" name="TextBox 4">
            <a:extLst>
              <a:ext uri="{FF2B5EF4-FFF2-40B4-BE49-F238E27FC236}">
                <a16:creationId xmlns:a16="http://schemas.microsoft.com/office/drawing/2014/main" id="{30AA8427-2F6C-42B2-9B68-362703DC12BF}"/>
              </a:ext>
            </a:extLst>
          </p:cNvPr>
          <p:cNvSpPr txBox="1"/>
          <p:nvPr/>
        </p:nvSpPr>
        <p:spPr>
          <a:xfrm>
            <a:off x="4050834" y="3176987"/>
            <a:ext cx="2165684" cy="1631216"/>
          </a:xfrm>
          <a:prstGeom prst="rect">
            <a:avLst/>
          </a:prstGeom>
          <a:noFill/>
        </p:spPr>
        <p:txBody>
          <a:bodyPr wrap="square" rtlCol="0">
            <a:spAutoFit/>
          </a:bodyPr>
          <a:lstStyle/>
          <a:p>
            <a:pPr algn="ctr"/>
            <a:r>
              <a:rPr lang="en-GB" sz="2000" dirty="0"/>
              <a:t>Be sure that thermal contraction does not damaged the insulation</a:t>
            </a:r>
          </a:p>
        </p:txBody>
      </p:sp>
      <p:pic>
        <p:nvPicPr>
          <p:cNvPr id="6" name="Picture 5">
            <a:extLst>
              <a:ext uri="{FF2B5EF4-FFF2-40B4-BE49-F238E27FC236}">
                <a16:creationId xmlns:a16="http://schemas.microsoft.com/office/drawing/2014/main" id="{F4C60348-30E0-4C37-9C82-5CE37F354DEC}"/>
              </a:ext>
            </a:extLst>
          </p:cNvPr>
          <p:cNvPicPr>
            <a:picLocks noChangeAspect="1"/>
          </p:cNvPicPr>
          <p:nvPr/>
        </p:nvPicPr>
        <p:blipFill>
          <a:blip r:embed="rId4"/>
          <a:stretch>
            <a:fillRect/>
          </a:stretch>
        </p:blipFill>
        <p:spPr>
          <a:xfrm>
            <a:off x="4201348" y="4944246"/>
            <a:ext cx="2015170" cy="1445838"/>
          </a:xfrm>
          <a:prstGeom prst="rect">
            <a:avLst/>
          </a:prstGeom>
        </p:spPr>
      </p:pic>
      <p:pic>
        <p:nvPicPr>
          <p:cNvPr id="9" name="Picture 8">
            <a:extLst>
              <a:ext uri="{FF2B5EF4-FFF2-40B4-BE49-F238E27FC236}">
                <a16:creationId xmlns:a16="http://schemas.microsoft.com/office/drawing/2014/main" id="{618C11FC-CC9F-4B71-9E29-3028E7E50059}"/>
              </a:ext>
            </a:extLst>
          </p:cNvPr>
          <p:cNvPicPr/>
          <p:nvPr/>
        </p:nvPicPr>
        <p:blipFill>
          <a:blip r:embed="rId5"/>
          <a:stretch>
            <a:fillRect/>
          </a:stretch>
        </p:blipFill>
        <p:spPr>
          <a:xfrm>
            <a:off x="4290519" y="1342753"/>
            <a:ext cx="1925999" cy="1698191"/>
          </a:xfrm>
          <a:prstGeom prst="rect">
            <a:avLst/>
          </a:prstGeom>
        </p:spPr>
      </p:pic>
      <p:sp>
        <p:nvSpPr>
          <p:cNvPr id="8" name="Slide Number Placeholder 3">
            <a:extLst>
              <a:ext uri="{FF2B5EF4-FFF2-40B4-BE49-F238E27FC236}">
                <a16:creationId xmlns:a16="http://schemas.microsoft.com/office/drawing/2014/main" id="{A1665A91-BE9C-4CCD-B80B-D407463BF332}"/>
              </a:ext>
            </a:extLst>
          </p:cNvPr>
          <p:cNvSpPr txBox="1">
            <a:spLocks/>
          </p:cNvSpPr>
          <p:nvPr/>
        </p:nvSpPr>
        <p:spPr>
          <a:xfrm>
            <a:off x="414505" y="6152176"/>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L. </a:t>
            </a:r>
            <a:r>
              <a:rPr lang="en-US" sz="1000" dirty="0" err="1">
                <a:solidFill>
                  <a:srgbClr val="3399FF"/>
                </a:solidFill>
              </a:rPr>
              <a:t>Bottura</a:t>
            </a:r>
            <a:endParaRPr lang="en-US" sz="1000" dirty="0">
              <a:solidFill>
                <a:srgbClr val="3399FF"/>
              </a:solidFill>
            </a:endParaRPr>
          </a:p>
        </p:txBody>
      </p:sp>
      <p:sp>
        <p:nvSpPr>
          <p:cNvPr id="10" name="Slide Number Placeholder 3">
            <a:extLst>
              <a:ext uri="{FF2B5EF4-FFF2-40B4-BE49-F238E27FC236}">
                <a16:creationId xmlns:a16="http://schemas.microsoft.com/office/drawing/2014/main" id="{E52DA4A2-0963-41C8-8DF1-FE80996D622E}"/>
              </a:ext>
            </a:extLst>
          </p:cNvPr>
          <p:cNvSpPr txBox="1">
            <a:spLocks/>
          </p:cNvSpPr>
          <p:nvPr/>
        </p:nvSpPr>
        <p:spPr>
          <a:xfrm>
            <a:off x="10256714" y="4625640"/>
            <a:ext cx="1534053"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G. Willering</a:t>
            </a:r>
          </a:p>
        </p:txBody>
      </p:sp>
    </p:spTree>
    <p:extLst>
      <p:ext uri="{BB962C8B-B14F-4D97-AF65-F5344CB8AC3E}">
        <p14:creationId xmlns:p14="http://schemas.microsoft.com/office/powerpoint/2010/main" val="2581950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723940" y="989922"/>
            <a:ext cx="4906281"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kern="1200" cap="all" dirty="0">
                <a:solidFill>
                  <a:schemeClr val="tx1"/>
                </a:solidFill>
                <a:ea typeface="+mj-ea"/>
                <a:cs typeface="+mj-cs"/>
              </a:rPr>
              <a:t>Thresholds for protection</a:t>
            </a:r>
          </a:p>
        </p:txBody>
      </p:sp>
      <p:sp>
        <p:nvSpPr>
          <p:cNvPr id="9" name="Content Placeholder 3">
            <a:extLst>
              <a:ext uri="{FF2B5EF4-FFF2-40B4-BE49-F238E27FC236}">
                <a16:creationId xmlns:a16="http://schemas.microsoft.com/office/drawing/2014/main" id="{A10036D4-171A-4B46-A573-996795E580E3}"/>
              </a:ext>
            </a:extLst>
          </p:cNvPr>
          <p:cNvSpPr txBox="1">
            <a:spLocks/>
          </p:cNvSpPr>
          <p:nvPr/>
        </p:nvSpPr>
        <p:spPr>
          <a:xfrm>
            <a:off x="772513" y="2466574"/>
            <a:ext cx="5006336" cy="318168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The </a:t>
            </a:r>
            <a:r>
              <a:rPr lang="en-US" sz="1600" b="1" dirty="0"/>
              <a:t>SAFETY MATRIX </a:t>
            </a:r>
            <a:r>
              <a:rPr lang="en-US" sz="1600" dirty="0"/>
              <a:t>system is using a redundant way of detection based on several signals.  Any of the following signals fails it specified </a:t>
            </a:r>
            <a:r>
              <a:rPr lang="en-US" sz="1600" i="1" dirty="0"/>
              <a:t>threshold</a:t>
            </a:r>
            <a:r>
              <a:rPr lang="en-US" sz="1600" dirty="0"/>
              <a:t> values for the given </a:t>
            </a:r>
            <a:r>
              <a:rPr lang="en-US" sz="1600" i="1" dirty="0"/>
              <a:t>time windows, the system sends a trigger to </a:t>
            </a:r>
            <a:r>
              <a:rPr lang="en-US" sz="1600" dirty="0"/>
              <a:t>provokes a </a:t>
            </a:r>
            <a:r>
              <a:rPr lang="en-US" sz="1600" b="1" dirty="0"/>
              <a:t>FAST POWER ABORT</a:t>
            </a:r>
            <a:r>
              <a:rPr lang="en-US" sz="1600" dirty="0"/>
              <a:t>.</a:t>
            </a:r>
          </a:p>
          <a:p>
            <a:endParaRPr lang="en-US" sz="1600" dirty="0"/>
          </a:p>
          <a:p>
            <a:r>
              <a:rPr lang="en-US" sz="1600" dirty="0"/>
              <a:t>V Coil1- VCoil2 	50-100 mV  for 10 </a:t>
            </a:r>
            <a:r>
              <a:rPr lang="en-US" sz="1600" dirty="0" err="1"/>
              <a:t>ms</a:t>
            </a:r>
            <a:r>
              <a:rPr lang="en-US" sz="1600" dirty="0"/>
              <a:t> </a:t>
            </a:r>
          </a:p>
          <a:p>
            <a:r>
              <a:rPr lang="en-US" sz="1600" dirty="0"/>
              <a:t>V Coil3- V Coil4 	50-100 mV  for 10 </a:t>
            </a:r>
            <a:r>
              <a:rPr lang="en-US" sz="1600" dirty="0" err="1"/>
              <a:t>ms</a:t>
            </a:r>
            <a:r>
              <a:rPr lang="en-US" sz="1600" dirty="0"/>
              <a:t> </a:t>
            </a:r>
          </a:p>
          <a:p>
            <a:r>
              <a:rPr lang="en-US" sz="1600" dirty="0" err="1"/>
              <a:t>Vsum</a:t>
            </a:r>
            <a:r>
              <a:rPr lang="en-US" sz="1600" dirty="0"/>
              <a:t>		50-100 mV  for 10 </a:t>
            </a:r>
            <a:r>
              <a:rPr lang="en-US" sz="1600" dirty="0" err="1"/>
              <a:t>ms</a:t>
            </a:r>
            <a:r>
              <a:rPr lang="en-US" sz="1600" dirty="0"/>
              <a:t> 	</a:t>
            </a:r>
          </a:p>
          <a:p>
            <a:r>
              <a:rPr lang="en-US" sz="1600" dirty="0" err="1"/>
              <a:t>V</a:t>
            </a:r>
            <a:r>
              <a:rPr lang="en-US" sz="1600" baseline="-25000" dirty="0" err="1"/>
              <a:t>Splices</a:t>
            </a:r>
            <a:r>
              <a:rPr lang="en-US" sz="1600" baseline="-25000" dirty="0"/>
              <a:t> 		</a:t>
            </a:r>
            <a:r>
              <a:rPr lang="en-US" sz="1600" dirty="0"/>
              <a:t>8-10 mV    for 8 </a:t>
            </a:r>
            <a:r>
              <a:rPr lang="en-US" sz="1600" dirty="0" err="1"/>
              <a:t>ms</a:t>
            </a:r>
            <a:r>
              <a:rPr lang="en-US" sz="1600" dirty="0"/>
              <a:t> </a:t>
            </a:r>
            <a:endParaRPr lang="en-US" sz="1600" baseline="-25000" dirty="0"/>
          </a:p>
          <a:p>
            <a:r>
              <a:rPr lang="en-US" sz="1600" dirty="0"/>
              <a:t>V </a:t>
            </a:r>
            <a:r>
              <a:rPr lang="en-US" sz="1600" baseline="-25000" dirty="0"/>
              <a:t>Leads 		</a:t>
            </a:r>
            <a:r>
              <a:rPr lang="en-US" sz="1600" dirty="0"/>
              <a:t>80 mV    for 500 </a:t>
            </a:r>
            <a:r>
              <a:rPr lang="en-US" sz="1600" dirty="0" err="1"/>
              <a:t>ms</a:t>
            </a:r>
            <a:r>
              <a:rPr lang="en-US" sz="1600" dirty="0"/>
              <a:t> </a:t>
            </a:r>
            <a:endParaRPr lang="en-US" sz="1600" baseline="-25000" dirty="0"/>
          </a:p>
        </p:txBody>
      </p:sp>
      <p:sp>
        <p:nvSpPr>
          <p:cNvPr id="20" name="Freeform: Shape 13">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19218"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Shape 15">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846"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64F7C063-9BB1-4605-BCE6-B6E15D828DFC}"/>
              </a:ext>
            </a:extLst>
          </p:cNvPr>
          <p:cNvPicPr>
            <a:picLocks noChangeAspect="1"/>
          </p:cNvPicPr>
          <p:nvPr/>
        </p:nvPicPr>
        <p:blipFill>
          <a:blip r:embed="rId2"/>
          <a:stretch>
            <a:fillRect/>
          </a:stretch>
        </p:blipFill>
        <p:spPr>
          <a:xfrm>
            <a:off x="7913785" y="1041237"/>
            <a:ext cx="3889218" cy="4383086"/>
          </a:xfrm>
          <a:prstGeom prst="rect">
            <a:avLst/>
          </a:prstGeom>
        </p:spPr>
      </p:pic>
      <p:sp>
        <p:nvSpPr>
          <p:cNvPr id="3" name="TextBox 2">
            <a:extLst>
              <a:ext uri="{FF2B5EF4-FFF2-40B4-BE49-F238E27FC236}">
                <a16:creationId xmlns:a16="http://schemas.microsoft.com/office/drawing/2014/main" id="{E800C5AA-0DC6-4762-87DB-48A0853D1272}"/>
              </a:ext>
            </a:extLst>
          </p:cNvPr>
          <p:cNvSpPr txBox="1"/>
          <p:nvPr/>
        </p:nvSpPr>
        <p:spPr>
          <a:xfrm>
            <a:off x="604026" y="6198892"/>
            <a:ext cx="8279895" cy="461665"/>
          </a:xfrm>
          <a:prstGeom prst="rect">
            <a:avLst/>
          </a:prstGeom>
          <a:noFill/>
        </p:spPr>
        <p:txBody>
          <a:bodyPr wrap="none" rtlCol="0">
            <a:spAutoFit/>
          </a:bodyPr>
          <a:lstStyle/>
          <a:p>
            <a:r>
              <a:rPr lang="en-US" sz="2400" b="1" dirty="0"/>
              <a:t>..but how we define these schematics and the threshold levels?</a:t>
            </a:r>
          </a:p>
        </p:txBody>
      </p:sp>
    </p:spTree>
    <p:extLst>
      <p:ext uri="{BB962C8B-B14F-4D97-AF65-F5344CB8AC3E}">
        <p14:creationId xmlns:p14="http://schemas.microsoft.com/office/powerpoint/2010/main" val="3520087020"/>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80928B9F-469B-4762-B882-E71BA1FB3E6C}"/>
              </a:ext>
            </a:extLst>
          </p:cNvPr>
          <p:cNvSpPr txBox="1">
            <a:spLocks noChangeArrowheads="1"/>
          </p:cNvSpPr>
          <p:nvPr/>
        </p:nvSpPr>
        <p:spPr>
          <a:xfrm>
            <a:off x="2653752" y="1301761"/>
            <a:ext cx="8945313" cy="42544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During the ramp, the magnet has an </a:t>
            </a:r>
            <a:r>
              <a:rPr lang="en-US" dirty="0">
                <a:solidFill>
                  <a:srgbClr val="CC0000"/>
                </a:solidFill>
              </a:rPr>
              <a:t>inductive voltage</a:t>
            </a:r>
          </a:p>
          <a:p>
            <a:pPr lvl="2"/>
            <a:r>
              <a:rPr lang="en-US" dirty="0"/>
              <a:t>Example of LHC dipole: ramp at 10 A/s, inductance of 100 </a:t>
            </a:r>
            <a:r>
              <a:rPr lang="en-US" dirty="0" err="1"/>
              <a:t>mH</a:t>
            </a:r>
            <a:r>
              <a:rPr lang="en-US" dirty="0"/>
              <a:t>, voltage during ramp is 1 V</a:t>
            </a:r>
          </a:p>
          <a:p>
            <a:pPr lvl="1"/>
            <a:r>
              <a:rPr lang="en-US" dirty="0"/>
              <a:t>The inductive voltage is removed by </a:t>
            </a:r>
            <a:r>
              <a:rPr lang="en-US" dirty="0">
                <a:solidFill>
                  <a:srgbClr val="CC0000"/>
                </a:solidFill>
              </a:rPr>
              <a:t>subtracting signals from two coils</a:t>
            </a:r>
            <a:r>
              <a:rPr lang="en-US" dirty="0"/>
              <a:t>, or from two apertures (if the magnet has two apertures)</a:t>
            </a:r>
          </a:p>
          <a:p>
            <a:pPr lvl="2"/>
            <a:r>
              <a:rPr lang="en-US" dirty="0"/>
              <a:t>The assumption is that only one coil is quenching, so that subtracting the two voltages the inductive part is removed and the resistive is left</a:t>
            </a:r>
          </a:p>
          <a:p>
            <a:pPr lvl="2"/>
            <a:r>
              <a:rPr lang="en-US" dirty="0"/>
              <a:t>This is not working in the case of quench developing in  the two coils at the same time (</a:t>
            </a:r>
            <a:r>
              <a:rPr lang="en-US" dirty="0">
                <a:solidFill>
                  <a:srgbClr val="CC0000"/>
                </a:solidFill>
              </a:rPr>
              <a:t>symmetric quench</a:t>
            </a:r>
            <a:r>
              <a:rPr lang="en-US" dirty="0"/>
              <a:t>), where a second level of control is added</a:t>
            </a:r>
          </a:p>
          <a:p>
            <a:pPr lvl="1"/>
            <a:r>
              <a:rPr lang="en-US" dirty="0"/>
              <a:t>The inductive part can be also removed by software (based on model) to reduce the voltage taps</a:t>
            </a:r>
          </a:p>
          <a:p>
            <a:pPr lvl="1"/>
            <a:endParaRPr lang="en-US" dirty="0"/>
          </a:p>
          <a:p>
            <a:pPr lvl="1"/>
            <a:endParaRPr lang="en-US" dirty="0">
              <a:solidFill>
                <a:srgbClr val="CC3300"/>
              </a:solidFill>
            </a:endParaRPr>
          </a:p>
          <a:p>
            <a:pPr marL="0" indent="0">
              <a:buFont typeface="Arial" panose="020B0604020202020204" pitchFamily="34" charset="0"/>
              <a:buNone/>
            </a:pPr>
            <a:endParaRPr lang="en-US" dirty="0">
              <a:sym typeface="Symbol" pitchFamily="18" charset="2"/>
            </a:endParaRPr>
          </a:p>
          <a:p>
            <a:pPr marL="914400" lvl="2" indent="0">
              <a:buFont typeface="Arial" panose="020B0604020202020204" pitchFamily="34" charset="0"/>
              <a:buNone/>
            </a:pPr>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p:txBody>
      </p:sp>
      <p:sp>
        <p:nvSpPr>
          <p:cNvPr id="3" name="Rectangle 2">
            <a:extLst>
              <a:ext uri="{FF2B5EF4-FFF2-40B4-BE49-F238E27FC236}">
                <a16:creationId xmlns:a16="http://schemas.microsoft.com/office/drawing/2014/main" id="{D9C28149-2F20-4DA4-83A6-6BBF4784D4CE}"/>
              </a:ext>
            </a:extLst>
          </p:cNvPr>
          <p:cNvSpPr txBox="1">
            <a:spLocks noChangeArrowheads="1"/>
          </p:cNvSpPr>
          <p:nvPr/>
        </p:nvSpPr>
        <p:spPr>
          <a:xfrm>
            <a:off x="838199" y="365126"/>
            <a:ext cx="10907415" cy="773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mn-lt"/>
              </a:rPr>
              <a:t>COMBINING SIGNALS FOR QUENCH DETECTION</a:t>
            </a:r>
          </a:p>
        </p:txBody>
      </p:sp>
      <p:grpSp>
        <p:nvGrpSpPr>
          <p:cNvPr id="4" name="Group 3">
            <a:extLst>
              <a:ext uri="{FF2B5EF4-FFF2-40B4-BE49-F238E27FC236}">
                <a16:creationId xmlns:a16="http://schemas.microsoft.com/office/drawing/2014/main" id="{CE50E42A-970E-4B57-B27C-5830D327F6F6}"/>
              </a:ext>
            </a:extLst>
          </p:cNvPr>
          <p:cNvGrpSpPr/>
          <p:nvPr/>
        </p:nvGrpSpPr>
        <p:grpSpPr>
          <a:xfrm>
            <a:off x="1014455" y="1720692"/>
            <a:ext cx="1362245" cy="1655253"/>
            <a:chOff x="6455870" y="1015324"/>
            <a:chExt cx="2194560" cy="3205764"/>
          </a:xfrm>
        </p:grpSpPr>
        <p:grpSp>
          <p:nvGrpSpPr>
            <p:cNvPr id="5" name="Group 5">
              <a:extLst>
                <a:ext uri="{FF2B5EF4-FFF2-40B4-BE49-F238E27FC236}">
                  <a16:creationId xmlns:a16="http://schemas.microsoft.com/office/drawing/2014/main" id="{D4824C5A-BFCE-49E6-810B-3507CB383A20}"/>
                </a:ext>
              </a:extLst>
            </p:cNvPr>
            <p:cNvGrpSpPr>
              <a:grpSpLocks/>
            </p:cNvGrpSpPr>
            <p:nvPr/>
          </p:nvGrpSpPr>
          <p:grpSpPr bwMode="auto">
            <a:xfrm rot="16200000">
              <a:off x="7781750" y="1518244"/>
              <a:ext cx="1005840" cy="731520"/>
              <a:chOff x="960" y="2688"/>
              <a:chExt cx="912" cy="384"/>
            </a:xfrm>
          </p:grpSpPr>
          <p:sp>
            <p:nvSpPr>
              <p:cNvPr id="16" name="Oval 6">
                <a:extLst>
                  <a:ext uri="{FF2B5EF4-FFF2-40B4-BE49-F238E27FC236}">
                    <a16:creationId xmlns:a16="http://schemas.microsoft.com/office/drawing/2014/main" id="{27150821-FD6C-46FE-BDD7-022EEBF82F3C}"/>
                  </a:ext>
                </a:extLst>
              </p:cNvPr>
              <p:cNvSpPr>
                <a:spLocks noChangeArrowheads="1"/>
              </p:cNvSpPr>
              <p:nvPr/>
            </p:nvSpPr>
            <p:spPr bwMode="auto">
              <a:xfrm>
                <a:off x="96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17" name="Oval 7">
                <a:extLst>
                  <a:ext uri="{FF2B5EF4-FFF2-40B4-BE49-F238E27FC236}">
                    <a16:creationId xmlns:a16="http://schemas.microsoft.com/office/drawing/2014/main" id="{CF15F9D2-9A06-4822-8E17-1D38F140639B}"/>
                  </a:ext>
                </a:extLst>
              </p:cNvPr>
              <p:cNvSpPr>
                <a:spLocks noChangeArrowheads="1"/>
              </p:cNvSpPr>
              <p:nvPr/>
            </p:nvSpPr>
            <p:spPr bwMode="auto">
              <a:xfrm>
                <a:off x="1104"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18" name="Oval 8">
                <a:extLst>
                  <a:ext uri="{FF2B5EF4-FFF2-40B4-BE49-F238E27FC236}">
                    <a16:creationId xmlns:a16="http://schemas.microsoft.com/office/drawing/2014/main" id="{0D53F32A-F133-4901-ADFE-AFE6E8EAB956}"/>
                  </a:ext>
                </a:extLst>
              </p:cNvPr>
              <p:cNvSpPr>
                <a:spLocks noChangeArrowheads="1"/>
              </p:cNvSpPr>
              <p:nvPr/>
            </p:nvSpPr>
            <p:spPr bwMode="auto">
              <a:xfrm>
                <a:off x="1248"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19" name="Oval 9">
                <a:extLst>
                  <a:ext uri="{FF2B5EF4-FFF2-40B4-BE49-F238E27FC236}">
                    <a16:creationId xmlns:a16="http://schemas.microsoft.com/office/drawing/2014/main" id="{7E68DD67-94F2-4C82-ADEC-B603FEBBF9BE}"/>
                  </a:ext>
                </a:extLst>
              </p:cNvPr>
              <p:cNvSpPr>
                <a:spLocks noChangeArrowheads="1"/>
              </p:cNvSpPr>
              <p:nvPr/>
            </p:nvSpPr>
            <p:spPr bwMode="auto">
              <a:xfrm>
                <a:off x="1392"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20" name="Oval 10">
                <a:extLst>
                  <a:ext uri="{FF2B5EF4-FFF2-40B4-BE49-F238E27FC236}">
                    <a16:creationId xmlns:a16="http://schemas.microsoft.com/office/drawing/2014/main" id="{67F0A3CE-D8F5-4DA9-A094-01A48CD2BC02}"/>
                  </a:ext>
                </a:extLst>
              </p:cNvPr>
              <p:cNvSpPr>
                <a:spLocks noChangeArrowheads="1"/>
              </p:cNvSpPr>
              <p:nvPr/>
            </p:nvSpPr>
            <p:spPr bwMode="auto">
              <a:xfrm>
                <a:off x="1536"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21" name="Oval 11">
                <a:extLst>
                  <a:ext uri="{FF2B5EF4-FFF2-40B4-BE49-F238E27FC236}">
                    <a16:creationId xmlns:a16="http://schemas.microsoft.com/office/drawing/2014/main" id="{5046088C-2480-4548-9062-F464799E1113}"/>
                  </a:ext>
                </a:extLst>
              </p:cNvPr>
              <p:cNvSpPr>
                <a:spLocks noChangeArrowheads="1"/>
              </p:cNvSpPr>
              <p:nvPr/>
            </p:nvSpPr>
            <p:spPr bwMode="auto">
              <a:xfrm>
                <a:off x="168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6" name="Freeform 19">
              <a:extLst>
                <a:ext uri="{FF2B5EF4-FFF2-40B4-BE49-F238E27FC236}">
                  <a16:creationId xmlns:a16="http://schemas.microsoft.com/office/drawing/2014/main" id="{66F34526-3F24-4868-9EEF-4D0BCA5F87C3}"/>
                </a:ext>
              </a:extLst>
            </p:cNvPr>
            <p:cNvSpPr>
              <a:spLocks/>
            </p:cNvSpPr>
            <p:nvPr/>
          </p:nvSpPr>
          <p:spPr bwMode="auto">
            <a:xfrm>
              <a:off x="7917005" y="2752684"/>
              <a:ext cx="640080" cy="1021080"/>
            </a:xfrm>
            <a:custGeom>
              <a:avLst/>
              <a:gdLst>
                <a:gd name="T0" fmla="*/ 185 w 336"/>
                <a:gd name="T1" fmla="*/ 585 h 585"/>
                <a:gd name="T2" fmla="*/ 0 w 336"/>
                <a:gd name="T3" fmla="*/ 532 h 585"/>
                <a:gd name="T4" fmla="*/ 336 w 336"/>
                <a:gd name="T5" fmla="*/ 465 h 585"/>
                <a:gd name="T6" fmla="*/ 0 w 336"/>
                <a:gd name="T7" fmla="*/ 377 h 585"/>
                <a:gd name="T8" fmla="*/ 336 w 336"/>
                <a:gd name="T9" fmla="*/ 288 h 585"/>
                <a:gd name="T10" fmla="*/ 0 w 336"/>
                <a:gd name="T11" fmla="*/ 199 h 585"/>
                <a:gd name="T12" fmla="*/ 336 w 336"/>
                <a:gd name="T13" fmla="*/ 133 h 585"/>
                <a:gd name="T14" fmla="*/ 0 w 336"/>
                <a:gd name="T15" fmla="*/ 44 h 585"/>
                <a:gd name="T16" fmla="*/ 192 w 336"/>
                <a:gd name="T1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585">
                  <a:moveTo>
                    <a:pt x="185" y="585"/>
                  </a:moveTo>
                  <a:lnTo>
                    <a:pt x="0" y="532"/>
                  </a:lnTo>
                  <a:lnTo>
                    <a:pt x="336" y="465"/>
                  </a:lnTo>
                  <a:lnTo>
                    <a:pt x="0" y="377"/>
                  </a:lnTo>
                  <a:lnTo>
                    <a:pt x="336" y="288"/>
                  </a:lnTo>
                  <a:lnTo>
                    <a:pt x="0" y="199"/>
                  </a:lnTo>
                  <a:lnTo>
                    <a:pt x="336" y="133"/>
                  </a:lnTo>
                  <a:lnTo>
                    <a:pt x="0" y="44"/>
                  </a:lnTo>
                  <a:lnTo>
                    <a:pt x="192" y="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7" name="Line 20">
              <a:extLst>
                <a:ext uri="{FF2B5EF4-FFF2-40B4-BE49-F238E27FC236}">
                  <a16:creationId xmlns:a16="http://schemas.microsoft.com/office/drawing/2014/main" id="{126AADCF-6090-4E01-A7F3-05F35EB392F7}"/>
                </a:ext>
              </a:extLst>
            </p:cNvPr>
            <p:cNvSpPr>
              <a:spLocks noChangeShapeType="1"/>
            </p:cNvSpPr>
            <p:nvPr/>
          </p:nvSpPr>
          <p:spPr bwMode="auto">
            <a:xfrm flipV="1">
              <a:off x="8284670" y="23869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sp>
          <p:nvSpPr>
            <p:cNvPr id="8" name="Line 21">
              <a:extLst>
                <a:ext uri="{FF2B5EF4-FFF2-40B4-BE49-F238E27FC236}">
                  <a16:creationId xmlns:a16="http://schemas.microsoft.com/office/drawing/2014/main" id="{2C96B7DD-3B47-458E-A14B-7337E857CF80}"/>
                </a:ext>
              </a:extLst>
            </p:cNvPr>
            <p:cNvSpPr>
              <a:spLocks noChangeShapeType="1"/>
            </p:cNvSpPr>
            <p:nvPr/>
          </p:nvSpPr>
          <p:spPr bwMode="auto">
            <a:xfrm flipV="1">
              <a:off x="8284670" y="37585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a:p>
          </p:txBody>
        </p:sp>
        <p:grpSp>
          <p:nvGrpSpPr>
            <p:cNvPr id="9" name="Group 22">
              <a:extLst>
                <a:ext uri="{FF2B5EF4-FFF2-40B4-BE49-F238E27FC236}">
                  <a16:creationId xmlns:a16="http://schemas.microsoft.com/office/drawing/2014/main" id="{A88627BA-07CC-45FF-B526-05FCDF87B886}"/>
                </a:ext>
              </a:extLst>
            </p:cNvPr>
            <p:cNvGrpSpPr>
              <a:grpSpLocks/>
            </p:cNvGrpSpPr>
            <p:nvPr/>
          </p:nvGrpSpPr>
          <p:grpSpPr bwMode="auto">
            <a:xfrm>
              <a:off x="6455870" y="2844124"/>
              <a:ext cx="548640" cy="822960"/>
              <a:chOff x="384" y="2448"/>
              <a:chExt cx="288" cy="432"/>
            </a:xfrm>
          </p:grpSpPr>
          <p:sp>
            <p:nvSpPr>
              <p:cNvPr id="14" name="Oval 23">
                <a:extLst>
                  <a:ext uri="{FF2B5EF4-FFF2-40B4-BE49-F238E27FC236}">
                    <a16:creationId xmlns:a16="http://schemas.microsoft.com/office/drawing/2014/main" id="{854A9891-2176-4FA5-8CBB-9D08892FF3C0}"/>
                  </a:ext>
                </a:extLst>
              </p:cNvPr>
              <p:cNvSpPr>
                <a:spLocks noChangeArrowheads="1"/>
              </p:cNvSpPr>
              <p:nvPr/>
            </p:nvSpPr>
            <p:spPr bwMode="auto">
              <a:xfrm>
                <a:off x="384" y="2448"/>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sp>
            <p:nvSpPr>
              <p:cNvPr id="15" name="Oval 24">
                <a:extLst>
                  <a:ext uri="{FF2B5EF4-FFF2-40B4-BE49-F238E27FC236}">
                    <a16:creationId xmlns:a16="http://schemas.microsoft.com/office/drawing/2014/main" id="{EAFFEE96-678C-4C84-BE81-09D534E1BEEA}"/>
                  </a:ext>
                </a:extLst>
              </p:cNvPr>
              <p:cNvSpPr>
                <a:spLocks noChangeArrowheads="1"/>
              </p:cNvSpPr>
              <p:nvPr/>
            </p:nvSpPr>
            <p:spPr bwMode="auto">
              <a:xfrm>
                <a:off x="384" y="2592"/>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a:p>
            </p:txBody>
          </p:sp>
        </p:grpSp>
        <p:sp>
          <p:nvSpPr>
            <p:cNvPr id="10" name="Freeform 25">
              <a:extLst>
                <a:ext uri="{FF2B5EF4-FFF2-40B4-BE49-F238E27FC236}">
                  <a16:creationId xmlns:a16="http://schemas.microsoft.com/office/drawing/2014/main" id="{C7C420AA-B6B7-406D-AC18-02AF8A39E2BB}"/>
                </a:ext>
              </a:extLst>
            </p:cNvPr>
            <p:cNvSpPr>
              <a:spLocks/>
            </p:cNvSpPr>
            <p:nvPr/>
          </p:nvSpPr>
          <p:spPr bwMode="auto">
            <a:xfrm>
              <a:off x="6730190" y="1015324"/>
              <a:ext cx="1554480" cy="1828800"/>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11" name="Freeform 26">
              <a:extLst>
                <a:ext uri="{FF2B5EF4-FFF2-40B4-BE49-F238E27FC236}">
                  <a16:creationId xmlns:a16="http://schemas.microsoft.com/office/drawing/2014/main" id="{71D9207E-94B3-4027-BEFE-78BB53342E5F}"/>
                </a:ext>
              </a:extLst>
            </p:cNvPr>
            <p:cNvSpPr>
              <a:spLocks/>
            </p:cNvSpPr>
            <p:nvPr/>
          </p:nvSpPr>
          <p:spPr bwMode="auto">
            <a:xfrm flipV="1">
              <a:off x="6730190" y="3667084"/>
              <a:ext cx="1554480" cy="554004"/>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a:p>
          </p:txBody>
        </p:sp>
        <p:sp>
          <p:nvSpPr>
            <p:cNvPr id="12" name="Text Box 27">
              <a:extLst>
                <a:ext uri="{FF2B5EF4-FFF2-40B4-BE49-F238E27FC236}">
                  <a16:creationId xmlns:a16="http://schemas.microsoft.com/office/drawing/2014/main" id="{C6193954-A54A-4890-9263-340C0861664D}"/>
                </a:ext>
              </a:extLst>
            </p:cNvPr>
            <p:cNvSpPr txBox="1">
              <a:spLocks noChangeArrowheads="1"/>
            </p:cNvSpPr>
            <p:nvPr/>
          </p:nvSpPr>
          <p:spPr bwMode="auto">
            <a:xfrm>
              <a:off x="7426295" y="1705786"/>
              <a:ext cx="470032"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L</a:t>
              </a:r>
            </a:p>
          </p:txBody>
        </p:sp>
        <p:sp>
          <p:nvSpPr>
            <p:cNvPr id="13" name="Text Box 28">
              <a:extLst>
                <a:ext uri="{FF2B5EF4-FFF2-40B4-BE49-F238E27FC236}">
                  <a16:creationId xmlns:a16="http://schemas.microsoft.com/office/drawing/2014/main" id="{81EEF7C4-3E01-470B-958A-5E50DB0447E0}"/>
                </a:ext>
              </a:extLst>
            </p:cNvPr>
            <p:cNvSpPr txBox="1">
              <a:spLocks noChangeArrowheads="1"/>
            </p:cNvSpPr>
            <p:nvPr/>
          </p:nvSpPr>
          <p:spPr bwMode="auto">
            <a:xfrm>
              <a:off x="7436448" y="2996953"/>
              <a:ext cx="525131"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R</a:t>
              </a:r>
              <a:endParaRPr lang="en-US" sz="2400" baseline="-25000" dirty="0"/>
            </a:p>
          </p:txBody>
        </p:sp>
      </p:grpSp>
      <p:graphicFrame>
        <p:nvGraphicFramePr>
          <p:cNvPr id="22" name="Object 21">
            <a:extLst>
              <a:ext uri="{FF2B5EF4-FFF2-40B4-BE49-F238E27FC236}">
                <a16:creationId xmlns:a16="http://schemas.microsoft.com/office/drawing/2014/main" id="{83EC1B33-5BA2-4D37-917B-10B6702B2B08}"/>
              </a:ext>
            </a:extLst>
          </p:cNvPr>
          <p:cNvGraphicFramePr>
            <a:graphicFrameLocks noChangeAspect="1"/>
          </p:cNvGraphicFramePr>
          <p:nvPr>
            <p:extLst>
              <p:ext uri="{D42A27DB-BD31-4B8C-83A1-F6EECF244321}">
                <p14:modId xmlns:p14="http://schemas.microsoft.com/office/powerpoint/2010/main" val="225863333"/>
              </p:ext>
            </p:extLst>
          </p:nvPr>
        </p:nvGraphicFramePr>
        <p:xfrm>
          <a:off x="813928" y="4102098"/>
          <a:ext cx="2189344" cy="1035012"/>
        </p:xfrm>
        <a:graphic>
          <a:graphicData uri="http://schemas.openxmlformats.org/presentationml/2006/ole">
            <mc:AlternateContent xmlns:mc="http://schemas.openxmlformats.org/markup-compatibility/2006">
              <mc:Choice xmlns:v="urn:schemas-microsoft-com:vml" Requires="v">
                <p:oleObj spid="_x0000_s46166" name="Equation" r:id="rId3" imgW="838200" imgH="393700" progId="Equation.3">
                  <p:embed/>
                </p:oleObj>
              </mc:Choice>
              <mc:Fallback>
                <p:oleObj name="Equation" r:id="rId3" imgW="838200" imgH="393700" progId="Equation.3">
                  <p:embed/>
                  <p:pic>
                    <p:nvPicPr>
                      <p:cNvPr id="60" name="Object 59">
                        <a:extLst>
                          <a:ext uri="{FF2B5EF4-FFF2-40B4-BE49-F238E27FC236}">
                            <a16:creationId xmlns:a16="http://schemas.microsoft.com/office/drawing/2014/main" id="{A4F2F877-5E90-450E-8E1E-7CD8C0EFEAFA}"/>
                          </a:ext>
                        </a:extLst>
                      </p:cNvPr>
                      <p:cNvPicPr>
                        <a:picLocks noChangeAspect="1" noChangeArrowheads="1"/>
                      </p:cNvPicPr>
                      <p:nvPr/>
                    </p:nvPicPr>
                    <p:blipFill>
                      <a:blip r:embed="rId4"/>
                      <a:srcRect/>
                      <a:stretch>
                        <a:fillRect/>
                      </a:stretch>
                    </p:blipFill>
                    <p:spPr bwMode="auto">
                      <a:xfrm>
                        <a:off x="813928" y="4102098"/>
                        <a:ext cx="2189344" cy="1035012"/>
                      </a:xfrm>
                      <a:prstGeom prst="rect">
                        <a:avLst/>
                      </a:prstGeom>
                      <a:noFill/>
                      <a:ln>
                        <a:noFill/>
                      </a:ln>
                    </p:spPr>
                  </p:pic>
                </p:oleObj>
              </mc:Fallback>
            </mc:AlternateContent>
          </a:graphicData>
        </a:graphic>
      </p:graphicFrame>
      <p:sp>
        <p:nvSpPr>
          <p:cNvPr id="23" name="TextBox 22">
            <a:extLst>
              <a:ext uri="{FF2B5EF4-FFF2-40B4-BE49-F238E27FC236}">
                <a16:creationId xmlns:a16="http://schemas.microsoft.com/office/drawing/2014/main" id="{0A4AB847-44F3-5F42-BAF1-9274B6127AB0}"/>
              </a:ext>
            </a:extLst>
          </p:cNvPr>
          <p:cNvSpPr txBox="1"/>
          <p:nvPr/>
        </p:nvSpPr>
        <p:spPr>
          <a:xfrm>
            <a:off x="287892" y="5818754"/>
            <a:ext cx="11311173" cy="369332"/>
          </a:xfrm>
          <a:prstGeom prst="rect">
            <a:avLst/>
          </a:prstGeom>
          <a:noFill/>
        </p:spPr>
        <p:txBody>
          <a:bodyPr wrap="none" rtlCol="0">
            <a:spAutoFit/>
          </a:bodyPr>
          <a:lstStyle/>
          <a:p>
            <a:r>
              <a:rPr lang="en-GB" dirty="0">
                <a:solidFill>
                  <a:srgbClr val="C00000"/>
                </a:solidFill>
              </a:rPr>
              <a:t>If the signals are well combined,. and the magnet is superconductor , the acquired </a:t>
            </a:r>
            <a:r>
              <a:rPr lang="en-GB" dirty="0" err="1">
                <a:solidFill>
                  <a:srgbClr val="C00000"/>
                </a:solidFill>
              </a:rPr>
              <a:t>volatge</a:t>
            </a:r>
            <a:r>
              <a:rPr lang="en-GB" dirty="0">
                <a:solidFill>
                  <a:srgbClr val="C00000"/>
                </a:solidFill>
              </a:rPr>
              <a:t> signals are all indicating 0 V!</a:t>
            </a:r>
          </a:p>
        </p:txBody>
      </p:sp>
    </p:spTree>
    <p:extLst>
      <p:ext uri="{BB962C8B-B14F-4D97-AF65-F5344CB8AC3E}">
        <p14:creationId xmlns:p14="http://schemas.microsoft.com/office/powerpoint/2010/main" val="2710080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D6BFA30E-4D4E-AD4E-8426-525BAC7BA823}"/>
              </a:ext>
            </a:extLst>
          </p:cNvPr>
          <p:cNvSpPr txBox="1"/>
          <p:nvPr/>
        </p:nvSpPr>
        <p:spPr>
          <a:xfrm>
            <a:off x="503557" y="123898"/>
            <a:ext cx="5613716" cy="707886"/>
          </a:xfrm>
          <a:prstGeom prst="rect">
            <a:avLst/>
          </a:prstGeom>
          <a:noFill/>
        </p:spPr>
        <p:txBody>
          <a:bodyPr wrap="none" rtlCol="0">
            <a:spAutoFit/>
          </a:bodyPr>
          <a:lstStyle/>
          <a:p>
            <a:r>
              <a:rPr lang="en-GB" sz="4000" cap="all" dirty="0"/>
              <a:t>Hot spot temperature</a:t>
            </a:r>
          </a:p>
        </p:txBody>
      </p:sp>
      <p:sp>
        <p:nvSpPr>
          <p:cNvPr id="42" name="Rectangle 4">
            <a:extLst>
              <a:ext uri="{FF2B5EF4-FFF2-40B4-BE49-F238E27FC236}">
                <a16:creationId xmlns:a16="http://schemas.microsoft.com/office/drawing/2014/main" id="{0FE96EF5-A938-2D4B-AC1A-7A7357EE6AE6}"/>
              </a:ext>
            </a:extLst>
          </p:cNvPr>
          <p:cNvSpPr txBox="1">
            <a:spLocks noChangeArrowheads="1"/>
          </p:cNvSpPr>
          <p:nvPr/>
        </p:nvSpPr>
        <p:spPr>
          <a:xfrm>
            <a:off x="1422916" y="1369790"/>
            <a:ext cx="7811926" cy="9898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quench starts in a point and propagates with a </a:t>
            </a:r>
            <a:r>
              <a:rPr lang="en-US" i="1" dirty="0">
                <a:solidFill>
                  <a:srgbClr val="FF0000"/>
                </a:solidFill>
              </a:rPr>
              <a:t>quench propagation velocity</a:t>
            </a:r>
          </a:p>
        </p:txBody>
      </p:sp>
      <p:sp>
        <p:nvSpPr>
          <p:cNvPr id="67" name="Rectangle 3">
            <a:extLst>
              <a:ext uri="{FF2B5EF4-FFF2-40B4-BE49-F238E27FC236}">
                <a16:creationId xmlns:a16="http://schemas.microsoft.com/office/drawing/2014/main" id="{FFE7CB8E-A1DE-4E40-B422-A261FC4959F0}"/>
              </a:ext>
            </a:extLst>
          </p:cNvPr>
          <p:cNvSpPr txBox="1">
            <a:spLocks noChangeArrowheads="1"/>
          </p:cNvSpPr>
          <p:nvPr/>
        </p:nvSpPr>
        <p:spPr>
          <a:xfrm>
            <a:off x="1482307" y="2722748"/>
            <a:ext cx="9891546" cy="3776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CC0000"/>
                </a:solidFill>
                <a:sym typeface="Symbol" pitchFamily="18" charset="2"/>
              </a:rPr>
              <a:t>hot spot temperature</a:t>
            </a:r>
            <a:r>
              <a:rPr lang="en-US" dirty="0">
                <a:sym typeface="Symbol" pitchFamily="18" charset="2"/>
              </a:rPr>
              <a:t>: the conductor that has crossed the critical surface </a:t>
            </a:r>
            <a:r>
              <a:rPr lang="en-US" dirty="0">
                <a:solidFill>
                  <a:srgbClr val="CC0000"/>
                </a:solidFill>
                <a:sym typeface="Symbol" pitchFamily="18" charset="2"/>
              </a:rPr>
              <a:t>(current sharing temperature)</a:t>
            </a:r>
            <a:r>
              <a:rPr lang="en-US" dirty="0">
                <a:sym typeface="Symbol" pitchFamily="18" charset="2"/>
              </a:rPr>
              <a:t> and is in normal state is heated by the Joule effect</a:t>
            </a:r>
          </a:p>
          <a:p>
            <a:pPr marL="457200" lvl="1" indent="0">
              <a:buFont typeface="Arial" panose="020B0604020202020204" pitchFamily="34" charset="0"/>
              <a:buNone/>
            </a:pPr>
            <a:endParaRPr lang="en-US" dirty="0">
              <a:sym typeface="Symbol" pitchFamily="18" charset="2"/>
            </a:endParaRPr>
          </a:p>
          <a:p>
            <a:pPr marL="457200" lvl="1" indent="0">
              <a:buFont typeface="Arial" panose="020B0604020202020204" pitchFamily="34" charset="0"/>
              <a:buNone/>
            </a:pPr>
            <a:endParaRPr lang="en-US" dirty="0">
              <a:sym typeface="Symbol" pitchFamily="18" charset="2"/>
            </a:endParaRPr>
          </a:p>
          <a:p>
            <a:pPr lvl="1"/>
            <a:r>
              <a:rPr lang="en-US" dirty="0">
                <a:sym typeface="Symbol" pitchFamily="18" charset="2"/>
              </a:rPr>
              <a:t>where </a:t>
            </a:r>
            <a:r>
              <a:rPr lang="en-US" i="1" dirty="0">
                <a:sym typeface="Symbol" pitchFamily="18" charset="2"/>
              </a:rPr>
              <a:t>t</a:t>
            </a:r>
            <a:r>
              <a:rPr lang="en-US" dirty="0">
                <a:sym typeface="Symbol" pitchFamily="18" charset="2"/>
              </a:rPr>
              <a:t> is time, </a:t>
            </a:r>
            <a:r>
              <a:rPr lang="en-US" i="1" dirty="0">
                <a:sym typeface="Symbol" pitchFamily="18" charset="2"/>
              </a:rPr>
              <a:t>T</a:t>
            </a:r>
            <a:r>
              <a:rPr lang="en-US" dirty="0">
                <a:sym typeface="Symbol" pitchFamily="18" charset="2"/>
              </a:rPr>
              <a:t> is temperature, </a:t>
            </a:r>
            <a:r>
              <a:rPr lang="en-US" i="1" dirty="0">
                <a:latin typeface="Symbol" charset="2"/>
                <a:cs typeface="Symbol" charset="2"/>
                <a:sym typeface="Symbol" pitchFamily="18" charset="2"/>
              </a:rPr>
              <a:t>r</a:t>
            </a:r>
            <a:r>
              <a:rPr lang="en-US" dirty="0">
                <a:sym typeface="Symbol" pitchFamily="18" charset="2"/>
              </a:rPr>
              <a:t> is resistivity and </a:t>
            </a:r>
            <a:r>
              <a:rPr lang="en-US" i="1" dirty="0" err="1">
                <a:sym typeface="Symbol" pitchFamily="18" charset="2"/>
              </a:rPr>
              <a:t>C</a:t>
            </a:r>
            <a:r>
              <a:rPr lang="en-US" i="1" baseline="-25000" dirty="0" err="1">
                <a:sym typeface="Symbol" pitchFamily="18" charset="2"/>
              </a:rPr>
              <a:t>p</a:t>
            </a:r>
            <a:r>
              <a:rPr lang="en-US" dirty="0">
                <a:sym typeface="Symbol" pitchFamily="18" charset="2"/>
              </a:rPr>
              <a:t> is volumetric specific heat</a:t>
            </a:r>
          </a:p>
          <a:p>
            <a:pPr lvl="1"/>
            <a:endParaRPr lang="en-US" dirty="0">
              <a:sym typeface="Symbol" pitchFamily="18" charset="2"/>
            </a:endParaRPr>
          </a:p>
          <a:p>
            <a:pPr marL="914400" lvl="2" indent="0">
              <a:buFont typeface="Arial" panose="020B0604020202020204" pitchFamily="34" charset="0"/>
              <a:buNone/>
            </a:pPr>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p:txBody>
      </p:sp>
      <p:graphicFrame>
        <p:nvGraphicFramePr>
          <p:cNvPr id="68" name="Object 28">
            <a:extLst>
              <a:ext uri="{FF2B5EF4-FFF2-40B4-BE49-F238E27FC236}">
                <a16:creationId xmlns:a16="http://schemas.microsoft.com/office/drawing/2014/main" id="{6A0F96F7-85CB-D04C-B2E9-249048A617BC}"/>
              </a:ext>
            </a:extLst>
          </p:cNvPr>
          <p:cNvGraphicFramePr>
            <a:graphicFrameLocks noChangeAspect="1"/>
          </p:cNvGraphicFramePr>
          <p:nvPr/>
        </p:nvGraphicFramePr>
        <p:xfrm>
          <a:off x="5233369" y="3926754"/>
          <a:ext cx="2831741" cy="626355"/>
        </p:xfrm>
        <a:graphic>
          <a:graphicData uri="http://schemas.openxmlformats.org/presentationml/2006/ole">
            <mc:AlternateContent xmlns:mc="http://schemas.openxmlformats.org/markup-compatibility/2006">
              <mc:Choice xmlns:v="urn:schemas-microsoft-com:vml" Requires="v">
                <p:oleObj spid="_x0000_s57444" name="Equation" r:id="rId3" imgW="1270000" imgH="279400" progId="Equation.3">
                  <p:embed/>
                </p:oleObj>
              </mc:Choice>
              <mc:Fallback>
                <p:oleObj name="Equation" r:id="rId3" imgW="1270000" imgH="279400" progId="Equation.3">
                  <p:embed/>
                  <p:pic>
                    <p:nvPicPr>
                      <p:cNvPr id="68" name="Object 28">
                        <a:extLst>
                          <a:ext uri="{FF2B5EF4-FFF2-40B4-BE49-F238E27FC236}">
                            <a16:creationId xmlns:a16="http://schemas.microsoft.com/office/drawing/2014/main" id="{6A0F96F7-85CB-D04C-B2E9-249048A617BC}"/>
                          </a:ext>
                        </a:extLst>
                      </p:cNvPr>
                      <p:cNvPicPr>
                        <a:picLocks noChangeAspect="1" noChangeArrowheads="1"/>
                      </p:cNvPicPr>
                      <p:nvPr/>
                    </p:nvPicPr>
                    <p:blipFill>
                      <a:blip r:embed="rId4"/>
                      <a:srcRect/>
                      <a:stretch>
                        <a:fillRect/>
                      </a:stretch>
                    </p:blipFill>
                    <p:spPr bwMode="auto">
                      <a:xfrm>
                        <a:off x="5233369" y="3926754"/>
                        <a:ext cx="2831741" cy="626355"/>
                      </a:xfrm>
                      <a:prstGeom prst="rect">
                        <a:avLst/>
                      </a:prstGeom>
                      <a:noFill/>
                      <a:ln>
                        <a:noFill/>
                      </a:ln>
                    </p:spPr>
                  </p:pic>
                </p:oleObj>
              </mc:Fallback>
            </mc:AlternateContent>
          </a:graphicData>
        </a:graphic>
      </p:graphicFrame>
      <p:graphicFrame>
        <p:nvGraphicFramePr>
          <p:cNvPr id="88" name="Object 28">
            <a:extLst>
              <a:ext uri="{FF2B5EF4-FFF2-40B4-BE49-F238E27FC236}">
                <a16:creationId xmlns:a16="http://schemas.microsoft.com/office/drawing/2014/main" id="{14B6C970-C70C-CB43-B745-3D58F73609F2}"/>
              </a:ext>
            </a:extLst>
          </p:cNvPr>
          <p:cNvGraphicFramePr>
            <a:graphicFrameLocks noChangeAspect="1"/>
          </p:cNvGraphicFramePr>
          <p:nvPr/>
        </p:nvGraphicFramePr>
        <p:xfrm>
          <a:off x="5022052" y="5253160"/>
          <a:ext cx="2831742" cy="1109954"/>
        </p:xfrm>
        <a:graphic>
          <a:graphicData uri="http://schemas.openxmlformats.org/presentationml/2006/ole">
            <mc:AlternateContent xmlns:mc="http://schemas.openxmlformats.org/markup-compatibility/2006">
              <mc:Choice xmlns:v="urn:schemas-microsoft-com:vml" Requires="v">
                <p:oleObj spid="_x0000_s57445" name="Equation" r:id="rId5" imgW="1422400" imgH="520700" progId="Equation.3">
                  <p:embed/>
                </p:oleObj>
              </mc:Choice>
              <mc:Fallback>
                <p:oleObj name="Equation" r:id="rId5" imgW="1422400" imgH="520700" progId="Equation.3">
                  <p:embed/>
                  <p:pic>
                    <p:nvPicPr>
                      <p:cNvPr id="88" name="Object 28">
                        <a:extLst>
                          <a:ext uri="{FF2B5EF4-FFF2-40B4-BE49-F238E27FC236}">
                            <a16:creationId xmlns:a16="http://schemas.microsoft.com/office/drawing/2014/main" id="{14B6C970-C70C-CB43-B745-3D58F73609F2}"/>
                          </a:ext>
                        </a:extLst>
                      </p:cNvPr>
                      <p:cNvPicPr>
                        <a:picLocks noChangeAspect="1" noChangeArrowheads="1"/>
                      </p:cNvPicPr>
                      <p:nvPr/>
                    </p:nvPicPr>
                    <p:blipFill>
                      <a:blip r:embed="rId6"/>
                      <a:srcRect/>
                      <a:stretch>
                        <a:fillRect/>
                      </a:stretch>
                    </p:blipFill>
                    <p:spPr bwMode="auto">
                      <a:xfrm>
                        <a:off x="5022052" y="5253160"/>
                        <a:ext cx="2831742" cy="1109954"/>
                      </a:xfrm>
                      <a:prstGeom prst="rect">
                        <a:avLst/>
                      </a:prstGeom>
                      <a:noFill/>
                      <a:ln>
                        <a:noFill/>
                      </a:ln>
                    </p:spPr>
                  </p:pic>
                </p:oleObj>
              </mc:Fallback>
            </mc:AlternateContent>
          </a:graphicData>
        </a:graphic>
      </p:graphicFrame>
      <p:sp>
        <p:nvSpPr>
          <p:cNvPr id="9" name="Slide Number Placeholder 3">
            <a:extLst>
              <a:ext uri="{FF2B5EF4-FFF2-40B4-BE49-F238E27FC236}">
                <a16:creationId xmlns:a16="http://schemas.microsoft.com/office/drawing/2014/main" id="{02D8F1BF-3197-4DCE-B420-00852B1A25F6}"/>
              </a:ext>
            </a:extLst>
          </p:cNvPr>
          <p:cNvSpPr txBox="1">
            <a:spLocks/>
          </p:cNvSpPr>
          <p:nvPr/>
        </p:nvSpPr>
        <p:spPr>
          <a:xfrm>
            <a:off x="647956" y="5731780"/>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3172956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D6BFA30E-4D4E-AD4E-8426-525BAC7BA823}"/>
              </a:ext>
            </a:extLst>
          </p:cNvPr>
          <p:cNvSpPr txBox="1"/>
          <p:nvPr/>
        </p:nvSpPr>
        <p:spPr>
          <a:xfrm>
            <a:off x="1258397" y="204857"/>
            <a:ext cx="5483874" cy="707886"/>
          </a:xfrm>
          <a:prstGeom prst="rect">
            <a:avLst/>
          </a:prstGeom>
          <a:noFill/>
        </p:spPr>
        <p:txBody>
          <a:bodyPr wrap="none" rtlCol="0">
            <a:spAutoFit/>
          </a:bodyPr>
          <a:lstStyle/>
          <a:p>
            <a:r>
              <a:rPr lang="en-GB" sz="4000" cap="all" dirty="0"/>
              <a:t>Hot spot temperature</a:t>
            </a:r>
          </a:p>
        </p:txBody>
      </p:sp>
      <p:sp>
        <p:nvSpPr>
          <p:cNvPr id="67" name="Rectangle 3">
            <a:extLst>
              <a:ext uri="{FF2B5EF4-FFF2-40B4-BE49-F238E27FC236}">
                <a16:creationId xmlns:a16="http://schemas.microsoft.com/office/drawing/2014/main" id="{FFE7CB8E-A1DE-4E40-B422-A261FC4959F0}"/>
              </a:ext>
            </a:extLst>
          </p:cNvPr>
          <p:cNvSpPr txBox="1">
            <a:spLocks noChangeArrowheads="1"/>
          </p:cNvSpPr>
          <p:nvPr/>
        </p:nvSpPr>
        <p:spPr>
          <a:xfrm>
            <a:off x="3717564" y="1549692"/>
            <a:ext cx="8023252" cy="6480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ym typeface="Symbol" pitchFamily="18" charset="2"/>
              </a:rPr>
              <a:t>hot spot temperature:</a:t>
            </a:r>
          </a:p>
          <a:p>
            <a:pPr marL="457200" lvl="1" indent="0">
              <a:buNone/>
            </a:pPr>
            <a:endParaRPr lang="en-US" dirty="0">
              <a:sym typeface="Symbol" pitchFamily="18" charset="2"/>
            </a:endParaRPr>
          </a:p>
          <a:p>
            <a:pPr marL="914400" lvl="2" indent="0">
              <a:buFont typeface="Arial" panose="020B0604020202020204" pitchFamily="34" charset="0"/>
              <a:buNone/>
            </a:pPr>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a:p>
            <a:pPr lvl="1"/>
            <a:endParaRPr lang="en-US" dirty="0">
              <a:sym typeface="Symbol" pitchFamily="18" charset="2"/>
            </a:endParaRPr>
          </a:p>
        </p:txBody>
      </p:sp>
      <p:graphicFrame>
        <p:nvGraphicFramePr>
          <p:cNvPr id="88" name="Object 28">
            <a:extLst>
              <a:ext uri="{FF2B5EF4-FFF2-40B4-BE49-F238E27FC236}">
                <a16:creationId xmlns:a16="http://schemas.microsoft.com/office/drawing/2014/main" id="{14B6C970-C70C-CB43-B745-3D58F73609F2}"/>
              </a:ext>
            </a:extLst>
          </p:cNvPr>
          <p:cNvGraphicFramePr>
            <a:graphicFrameLocks noChangeAspect="1"/>
          </p:cNvGraphicFramePr>
          <p:nvPr/>
        </p:nvGraphicFramePr>
        <p:xfrm>
          <a:off x="7729190" y="1207586"/>
          <a:ext cx="3254375" cy="1198562"/>
        </p:xfrm>
        <a:graphic>
          <a:graphicData uri="http://schemas.openxmlformats.org/presentationml/2006/ole">
            <mc:AlternateContent xmlns:mc="http://schemas.openxmlformats.org/markup-compatibility/2006">
              <mc:Choice xmlns:v="urn:schemas-microsoft-com:vml" Requires="v">
                <p:oleObj spid="_x0000_s58418" name="Equation" r:id="rId3" imgW="1422400" imgH="520700" progId="Equation.3">
                  <p:embed/>
                </p:oleObj>
              </mc:Choice>
              <mc:Fallback>
                <p:oleObj name="Equation" r:id="rId3" imgW="1422400" imgH="520700" progId="Equation.3">
                  <p:embed/>
                  <p:pic>
                    <p:nvPicPr>
                      <p:cNvPr id="88" name="Object 28">
                        <a:extLst>
                          <a:ext uri="{FF2B5EF4-FFF2-40B4-BE49-F238E27FC236}">
                            <a16:creationId xmlns:a16="http://schemas.microsoft.com/office/drawing/2014/main" id="{14B6C970-C70C-CB43-B745-3D58F73609F2}"/>
                          </a:ext>
                        </a:extLst>
                      </p:cNvPr>
                      <p:cNvPicPr>
                        <a:picLocks noChangeAspect="1" noChangeArrowheads="1"/>
                      </p:cNvPicPr>
                      <p:nvPr/>
                    </p:nvPicPr>
                    <p:blipFill>
                      <a:blip r:embed="rId4"/>
                      <a:srcRect/>
                      <a:stretch>
                        <a:fillRect/>
                      </a:stretch>
                    </p:blipFill>
                    <p:spPr bwMode="auto">
                      <a:xfrm>
                        <a:off x="7729190" y="1207586"/>
                        <a:ext cx="3254375" cy="1198562"/>
                      </a:xfrm>
                      <a:prstGeom prst="rect">
                        <a:avLst/>
                      </a:prstGeom>
                      <a:noFill/>
                      <a:ln>
                        <a:noFill/>
                      </a:ln>
                    </p:spPr>
                  </p:pic>
                </p:oleObj>
              </mc:Fallback>
            </mc:AlternateContent>
          </a:graphicData>
        </a:graphic>
      </p:graphicFrame>
      <p:sp>
        <p:nvSpPr>
          <p:cNvPr id="89" name="Rectangle 88">
            <a:extLst>
              <a:ext uri="{FF2B5EF4-FFF2-40B4-BE49-F238E27FC236}">
                <a16:creationId xmlns:a16="http://schemas.microsoft.com/office/drawing/2014/main" id="{5E686609-9BC5-434F-BF53-87C1DDF244D5}"/>
              </a:ext>
            </a:extLst>
          </p:cNvPr>
          <p:cNvSpPr/>
          <p:nvPr/>
        </p:nvSpPr>
        <p:spPr>
          <a:xfrm>
            <a:off x="4681189" y="2406148"/>
            <a:ext cx="6772873" cy="1809726"/>
          </a:xfrm>
          <a:prstGeom prst="rect">
            <a:avLst/>
          </a:prstGeom>
        </p:spPr>
        <p:txBody>
          <a:bodyPr wrap="square">
            <a:spAutoFit/>
          </a:bodyPr>
          <a:lstStyle/>
          <a:p>
            <a:pPr>
              <a:lnSpc>
                <a:spcPct val="90000"/>
              </a:lnSpc>
            </a:pPr>
            <a:r>
              <a:rPr lang="en-US" sz="2800" i="1" dirty="0" err="1">
                <a:solidFill>
                  <a:srgbClr val="C00000"/>
                </a:solidFill>
                <a:latin typeface="Times New Roman" charset="0"/>
              </a:rPr>
              <a:t>T</a:t>
            </a:r>
            <a:r>
              <a:rPr lang="en-US" sz="2800" i="1" baseline="-25000" dirty="0" err="1">
                <a:solidFill>
                  <a:srgbClr val="C00000"/>
                </a:solidFill>
                <a:latin typeface="Times New Roman" charset="0"/>
              </a:rPr>
              <a:t>max</a:t>
            </a:r>
            <a:r>
              <a:rPr lang="en-US" sz="2800" dirty="0">
                <a:solidFill>
                  <a:srgbClr val="C00000"/>
                </a:solidFill>
              </a:rPr>
              <a:t> must be limited to:</a:t>
            </a:r>
          </a:p>
          <a:p>
            <a:pPr lvl="1">
              <a:lnSpc>
                <a:spcPct val="90000"/>
              </a:lnSpc>
            </a:pPr>
            <a:endParaRPr lang="en-US" sz="2400" dirty="0"/>
          </a:p>
          <a:p>
            <a:pPr lvl="1">
              <a:lnSpc>
                <a:spcPct val="90000"/>
              </a:lnSpc>
            </a:pPr>
            <a:r>
              <a:rPr lang="en-US" sz="2400" dirty="0"/>
              <a:t>limit thermal stresses (see graph) </a:t>
            </a:r>
          </a:p>
          <a:p>
            <a:pPr lvl="1">
              <a:lnSpc>
                <a:spcPct val="90000"/>
              </a:lnSpc>
            </a:pPr>
            <a:r>
              <a:rPr lang="en-US" sz="2400" dirty="0"/>
              <a:t>avoid material damage (e.g. resins have typical </a:t>
            </a:r>
            <a:r>
              <a:rPr lang="en-US" sz="2400" dirty="0" err="1"/>
              <a:t>T</a:t>
            </a:r>
            <a:r>
              <a:rPr lang="en-US" sz="2400" baseline="-25000" dirty="0" err="1"/>
              <a:t>cure</a:t>
            </a:r>
            <a:r>
              <a:rPr lang="en-US" sz="2400" dirty="0"/>
              <a:t> 100…200 </a:t>
            </a:r>
            <a:r>
              <a:rPr lang="en-US" sz="2400" dirty="0">
                <a:cs typeface="Tahoma" charset="0"/>
              </a:rPr>
              <a:t>°</a:t>
            </a:r>
            <a:r>
              <a:rPr lang="en-US" sz="2400" dirty="0"/>
              <a:t>C)</a:t>
            </a:r>
          </a:p>
        </p:txBody>
      </p:sp>
      <p:pic>
        <p:nvPicPr>
          <p:cNvPr id="13" name="Picture 2">
            <a:extLst>
              <a:ext uri="{FF2B5EF4-FFF2-40B4-BE49-F238E27FC236}">
                <a16:creationId xmlns:a16="http://schemas.microsoft.com/office/drawing/2014/main" id="{9322C2C7-AE85-D144-BA90-BBBFF6BC5F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325" y="2197768"/>
            <a:ext cx="3249613" cy="3598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6" name="Line 10">
            <a:extLst>
              <a:ext uri="{FF2B5EF4-FFF2-40B4-BE49-F238E27FC236}">
                <a16:creationId xmlns:a16="http://schemas.microsoft.com/office/drawing/2014/main" id="{B12076DE-14A8-B947-9847-60B895BE00B9}"/>
              </a:ext>
            </a:extLst>
          </p:cNvPr>
          <p:cNvSpPr>
            <a:spLocks noChangeShapeType="1"/>
          </p:cNvSpPr>
          <p:nvPr/>
        </p:nvSpPr>
        <p:spPr bwMode="auto">
          <a:xfrm flipV="1">
            <a:off x="1976148" y="2745916"/>
            <a:ext cx="0" cy="3170239"/>
          </a:xfrm>
          <a:prstGeom prst="line">
            <a:avLst/>
          </a:prstGeom>
          <a:noFill/>
          <a:ln w="28575">
            <a:solidFill>
              <a:srgbClr val="FF0000"/>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sz="2000"/>
          </a:p>
        </p:txBody>
      </p:sp>
      <p:sp>
        <p:nvSpPr>
          <p:cNvPr id="17" name="Text Box 9">
            <a:extLst>
              <a:ext uri="{FF2B5EF4-FFF2-40B4-BE49-F238E27FC236}">
                <a16:creationId xmlns:a16="http://schemas.microsoft.com/office/drawing/2014/main" id="{3FE5566F-ED22-1B44-81FE-765FCA325AB0}"/>
              </a:ext>
            </a:extLst>
          </p:cNvPr>
          <p:cNvSpPr txBox="1">
            <a:spLocks noChangeArrowheads="1"/>
          </p:cNvSpPr>
          <p:nvPr/>
        </p:nvSpPr>
        <p:spPr bwMode="auto">
          <a:xfrm>
            <a:off x="6176731" y="4524894"/>
            <a:ext cx="4421188" cy="830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r>
              <a:rPr lang="en-US" sz="2400" dirty="0" err="1">
                <a:solidFill>
                  <a:srgbClr val="FF0000"/>
                </a:solidFill>
              </a:rPr>
              <a:t>T</a:t>
            </a:r>
            <a:r>
              <a:rPr lang="en-US" sz="2400" baseline="-25000" dirty="0" err="1">
                <a:solidFill>
                  <a:srgbClr val="FF0000"/>
                </a:solidFill>
              </a:rPr>
              <a:t>max</a:t>
            </a:r>
            <a:r>
              <a:rPr lang="en-US" sz="2400" dirty="0">
                <a:solidFill>
                  <a:srgbClr val="FF0000"/>
                </a:solidFill>
              </a:rPr>
              <a:t> &lt; 300 K for well-supported coils (e.g. accelerator magnets)</a:t>
            </a:r>
          </a:p>
        </p:txBody>
      </p:sp>
      <p:sp>
        <p:nvSpPr>
          <p:cNvPr id="18" name="Text Box 6">
            <a:extLst>
              <a:ext uri="{FF2B5EF4-FFF2-40B4-BE49-F238E27FC236}">
                <a16:creationId xmlns:a16="http://schemas.microsoft.com/office/drawing/2014/main" id="{E66E49AA-6D47-584B-8EC2-4F25802ACCB5}"/>
              </a:ext>
            </a:extLst>
          </p:cNvPr>
          <p:cNvSpPr txBox="1">
            <a:spLocks noChangeArrowheads="1"/>
          </p:cNvSpPr>
          <p:nvPr/>
        </p:nvSpPr>
        <p:spPr bwMode="auto">
          <a:xfrm>
            <a:off x="6295182" y="5583479"/>
            <a:ext cx="4302737"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r>
              <a:rPr lang="en-US" sz="2400" dirty="0" err="1">
                <a:solidFill>
                  <a:srgbClr val="FF0000"/>
                </a:solidFill>
              </a:rPr>
              <a:t>T</a:t>
            </a:r>
            <a:r>
              <a:rPr lang="en-US" sz="2400" baseline="-25000" dirty="0" err="1">
                <a:solidFill>
                  <a:srgbClr val="FF0000"/>
                </a:solidFill>
              </a:rPr>
              <a:t>max</a:t>
            </a:r>
            <a:r>
              <a:rPr lang="en-US" sz="2400" dirty="0">
                <a:solidFill>
                  <a:srgbClr val="FF0000"/>
                </a:solidFill>
              </a:rPr>
              <a:t> &lt; 100 K for  negligible effect</a:t>
            </a:r>
          </a:p>
        </p:txBody>
      </p:sp>
      <p:sp>
        <p:nvSpPr>
          <p:cNvPr id="10" name="Slide Number Placeholder 3">
            <a:extLst>
              <a:ext uri="{FF2B5EF4-FFF2-40B4-BE49-F238E27FC236}">
                <a16:creationId xmlns:a16="http://schemas.microsoft.com/office/drawing/2014/main" id="{90047491-AA44-4619-B875-994C5E3016FE}"/>
              </a:ext>
            </a:extLst>
          </p:cNvPr>
          <p:cNvSpPr txBox="1">
            <a:spLocks/>
          </p:cNvSpPr>
          <p:nvPr/>
        </p:nvSpPr>
        <p:spPr>
          <a:xfrm>
            <a:off x="647956" y="5731780"/>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2078121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12EBBA2-D0A1-4CE0-95E5-E10498410A1D}"/>
              </a:ext>
            </a:extLst>
          </p:cNvPr>
          <p:cNvSpPr txBox="1"/>
          <p:nvPr/>
        </p:nvSpPr>
        <p:spPr>
          <a:xfrm>
            <a:off x="395785" y="110885"/>
            <a:ext cx="8965341" cy="769441"/>
          </a:xfrm>
          <a:prstGeom prst="rect">
            <a:avLst/>
          </a:prstGeom>
          <a:noFill/>
        </p:spPr>
        <p:txBody>
          <a:bodyPr wrap="square" rtlCol="0">
            <a:spAutoFit/>
          </a:bodyPr>
          <a:lstStyle/>
          <a:p>
            <a:r>
              <a:rPr lang="en-GB" sz="4400" cap="all" dirty="0"/>
              <a:t>The content of may lecture</a:t>
            </a:r>
          </a:p>
        </p:txBody>
      </p:sp>
      <p:sp>
        <p:nvSpPr>
          <p:cNvPr id="4" name="TextBox 3">
            <a:extLst>
              <a:ext uri="{FF2B5EF4-FFF2-40B4-BE49-F238E27FC236}">
                <a16:creationId xmlns:a16="http://schemas.microsoft.com/office/drawing/2014/main" id="{08E9910F-728F-4691-9D4C-705ADD09129C}"/>
              </a:ext>
            </a:extLst>
          </p:cNvPr>
          <p:cNvSpPr txBox="1"/>
          <p:nvPr/>
        </p:nvSpPr>
        <p:spPr>
          <a:xfrm>
            <a:off x="852984" y="955389"/>
            <a:ext cx="9994467" cy="5478423"/>
          </a:xfrm>
          <a:prstGeom prst="rect">
            <a:avLst/>
          </a:prstGeom>
          <a:noFill/>
        </p:spPr>
        <p:txBody>
          <a:bodyPr wrap="none" rtlCol="0">
            <a:spAutoFit/>
          </a:bodyPr>
          <a:lstStyle/>
          <a:p>
            <a:r>
              <a:rPr lang="en-US" sz="1600" dirty="0"/>
              <a:t>The life of a magnet in the test stand</a:t>
            </a:r>
          </a:p>
          <a:p>
            <a:r>
              <a:rPr lang="en-US" sz="1600" dirty="0"/>
              <a:t>Magnet test is = Training ?</a:t>
            </a:r>
          </a:p>
          <a:p>
            <a:r>
              <a:rPr lang="en-US" sz="1600" dirty="0"/>
              <a:t>	</a:t>
            </a:r>
            <a:r>
              <a:rPr lang="en-US" sz="1400" i="1" dirty="0"/>
              <a:t>… and before going ahead with the test program I will recall some essential concepts used for testing as:</a:t>
            </a:r>
          </a:p>
          <a:p>
            <a:pPr marL="285750" indent="-285750">
              <a:buFont typeface="Arial" panose="020B0604020202020204" pitchFamily="34" charset="0"/>
              <a:buChar char="•"/>
            </a:pPr>
            <a:r>
              <a:rPr lang="en-US" sz="1600" dirty="0">
                <a:solidFill>
                  <a:schemeClr val="accent1">
                    <a:lumMod val="75000"/>
                  </a:schemeClr>
                </a:solidFill>
              </a:rPr>
              <a:t>superconductivity : critical parameters</a:t>
            </a:r>
          </a:p>
          <a:p>
            <a:pPr marL="285750" indent="-285750">
              <a:buFont typeface="Arial" panose="020B0604020202020204" pitchFamily="34" charset="0"/>
              <a:buChar char="•"/>
            </a:pPr>
            <a:r>
              <a:rPr lang="en-US" sz="1600" dirty="0">
                <a:solidFill>
                  <a:schemeClr val="accent1">
                    <a:lumMod val="75000"/>
                  </a:schemeClr>
                </a:solidFill>
              </a:rPr>
              <a:t>practical superconductors and their main characteristics</a:t>
            </a:r>
          </a:p>
          <a:p>
            <a:pPr marL="285750" indent="-285750">
              <a:buFont typeface="Arial" panose="020B0604020202020204" pitchFamily="34" charset="0"/>
              <a:buChar char="•"/>
            </a:pPr>
            <a:r>
              <a:rPr lang="en-US" sz="1600" dirty="0">
                <a:solidFill>
                  <a:schemeClr val="accent1">
                    <a:lumMod val="75000"/>
                  </a:schemeClr>
                </a:solidFill>
              </a:rPr>
              <a:t>quench</a:t>
            </a:r>
          </a:p>
          <a:p>
            <a:pPr lvl="2"/>
            <a:r>
              <a:rPr lang="en-US" sz="1400" i="1" dirty="0"/>
              <a:t>coming back to the testing we will than go trough (quasi) in chronological order of the test steps</a:t>
            </a:r>
          </a:p>
          <a:p>
            <a:r>
              <a:rPr lang="en-US" sz="1600" dirty="0"/>
              <a:t>Electrical Integrity checks</a:t>
            </a:r>
          </a:p>
          <a:p>
            <a:r>
              <a:rPr lang="en-US" sz="1600" dirty="0"/>
              <a:t>Connection to the installations</a:t>
            </a:r>
          </a:p>
          <a:p>
            <a:r>
              <a:rPr lang="en-US" sz="1600" dirty="0"/>
              <a:t>Cooling of large magnet</a:t>
            </a:r>
          </a:p>
          <a:p>
            <a:r>
              <a:rPr lang="en-US" sz="1600" dirty="0"/>
              <a:t>Measurements of RRR, Strain and Temperature Thresholds and triggers for protection</a:t>
            </a:r>
          </a:p>
          <a:p>
            <a:r>
              <a:rPr lang="en-US" sz="1600" dirty="0"/>
              <a:t>	</a:t>
            </a:r>
            <a:r>
              <a:rPr lang="en-US" sz="1400" i="1" dirty="0"/>
              <a:t>at this stage I will switch back to concepts as </a:t>
            </a:r>
            <a:endParaRPr lang="en-US" sz="1600" i="1" dirty="0"/>
          </a:p>
          <a:p>
            <a:pPr marL="285750" indent="-285750">
              <a:buFont typeface="Arial" panose="020B0604020202020204" pitchFamily="34" charset="0"/>
              <a:buChar char="•"/>
            </a:pPr>
            <a:r>
              <a:rPr lang="en-US" sz="1600" dirty="0">
                <a:solidFill>
                  <a:schemeClr val="accent1">
                    <a:lumMod val="75000"/>
                  </a:schemeClr>
                </a:solidFill>
              </a:rPr>
              <a:t>hot spot temperature, </a:t>
            </a:r>
            <a:r>
              <a:rPr lang="en-US" sz="1600" dirty="0" err="1">
                <a:solidFill>
                  <a:schemeClr val="accent1">
                    <a:lumMod val="75000"/>
                  </a:schemeClr>
                </a:solidFill>
              </a:rPr>
              <a:t>Miits</a:t>
            </a:r>
            <a:r>
              <a:rPr lang="en-US" sz="1600" dirty="0">
                <a:solidFill>
                  <a:schemeClr val="accent1">
                    <a:lumMod val="75000"/>
                  </a:schemeClr>
                </a:solidFill>
              </a:rPr>
              <a:t>, </a:t>
            </a:r>
          </a:p>
          <a:p>
            <a:pPr marL="285750" indent="-285750">
              <a:buFont typeface="Arial" panose="020B0604020202020204" pitchFamily="34" charset="0"/>
              <a:buChar char="•"/>
            </a:pPr>
            <a:r>
              <a:rPr lang="en-US" sz="1600" dirty="0">
                <a:solidFill>
                  <a:schemeClr val="accent1">
                    <a:lumMod val="75000"/>
                  </a:schemeClr>
                </a:solidFill>
              </a:rPr>
              <a:t>minimum propagation zone</a:t>
            </a:r>
          </a:p>
          <a:p>
            <a:pPr marL="285750" indent="-285750">
              <a:buFont typeface="Arial" panose="020B0604020202020204" pitchFamily="34" charset="0"/>
              <a:buChar char="•"/>
            </a:pPr>
            <a:r>
              <a:rPr lang="en-US" sz="1600" dirty="0">
                <a:solidFill>
                  <a:schemeClr val="accent1">
                    <a:lumMod val="75000"/>
                  </a:schemeClr>
                </a:solidFill>
              </a:rPr>
              <a:t>quench propagation velocity</a:t>
            </a:r>
          </a:p>
          <a:p>
            <a:pPr marL="285750" indent="-285750">
              <a:buFont typeface="Arial" panose="020B0604020202020204" pitchFamily="34" charset="0"/>
              <a:buChar char="•"/>
            </a:pPr>
            <a:r>
              <a:rPr lang="en-US" sz="1600" dirty="0">
                <a:solidFill>
                  <a:schemeClr val="accent1">
                    <a:lumMod val="75000"/>
                  </a:schemeClr>
                </a:solidFill>
              </a:rPr>
              <a:t>quench detection</a:t>
            </a:r>
          </a:p>
          <a:p>
            <a:pPr marL="285750" indent="-285750">
              <a:buFont typeface="Arial" panose="020B0604020202020204" pitchFamily="34" charset="0"/>
              <a:buChar char="•"/>
            </a:pPr>
            <a:r>
              <a:rPr lang="en-US" sz="1600" dirty="0">
                <a:solidFill>
                  <a:schemeClr val="accent1">
                    <a:lumMod val="75000"/>
                  </a:schemeClr>
                </a:solidFill>
              </a:rPr>
              <a:t>energy extraction and stored energy</a:t>
            </a:r>
          </a:p>
          <a:p>
            <a:pPr marL="285750" indent="-285750">
              <a:buFont typeface="Arial" panose="020B0604020202020204" pitchFamily="34" charset="0"/>
              <a:buChar char="•"/>
            </a:pPr>
            <a:r>
              <a:rPr lang="en-US" sz="1600" dirty="0">
                <a:solidFill>
                  <a:schemeClr val="accent1">
                    <a:lumMod val="75000"/>
                  </a:schemeClr>
                </a:solidFill>
              </a:rPr>
              <a:t>magnet protection </a:t>
            </a:r>
          </a:p>
          <a:p>
            <a:pPr lvl="1"/>
            <a:r>
              <a:rPr lang="en-US" sz="1600" dirty="0">
                <a:solidFill>
                  <a:schemeClr val="accent1">
                    <a:lumMod val="75000"/>
                  </a:schemeClr>
                </a:solidFill>
              </a:rPr>
              <a:t>	</a:t>
            </a:r>
            <a:r>
              <a:rPr lang="en-US" sz="1400" i="1" dirty="0"/>
              <a:t>to explain the way we choose the thresholds before going back to the main subject of </a:t>
            </a:r>
          </a:p>
          <a:p>
            <a:r>
              <a:rPr lang="en-US" sz="1600" dirty="0"/>
              <a:t>Measurements ( protection efficiency, splices, performance indicators and special measurements, recall </a:t>
            </a:r>
            <a:r>
              <a:rPr lang="en-US" sz="1600" dirty="0" err="1"/>
              <a:t>Paschen’s</a:t>
            </a:r>
            <a:r>
              <a:rPr lang="en-US" sz="1600" dirty="0"/>
              <a:t> law)</a:t>
            </a:r>
          </a:p>
          <a:p>
            <a:r>
              <a:rPr lang="en-US" sz="1600" dirty="0"/>
              <a:t>	</a:t>
            </a:r>
            <a:r>
              <a:rPr lang="en-US" sz="1400" i="1" dirty="0"/>
              <a:t>finally I will complete this lecture with a </a:t>
            </a:r>
            <a:endParaRPr lang="en-US" sz="1600" i="1" dirty="0"/>
          </a:p>
          <a:p>
            <a:r>
              <a:rPr lang="en-US" sz="1600" dirty="0"/>
              <a:t>Description of a test stand taking as an example a recent test stand built at CERN</a:t>
            </a:r>
          </a:p>
        </p:txBody>
      </p:sp>
    </p:spTree>
    <p:extLst>
      <p:ext uri="{BB962C8B-B14F-4D97-AF65-F5344CB8AC3E}">
        <p14:creationId xmlns:p14="http://schemas.microsoft.com/office/powerpoint/2010/main" val="41536977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D6BFA30E-4D4E-AD4E-8426-525BAC7BA823}"/>
              </a:ext>
            </a:extLst>
          </p:cNvPr>
          <p:cNvSpPr txBox="1"/>
          <p:nvPr/>
        </p:nvSpPr>
        <p:spPr>
          <a:xfrm>
            <a:off x="1258397" y="204857"/>
            <a:ext cx="6838988" cy="707886"/>
          </a:xfrm>
          <a:prstGeom prst="rect">
            <a:avLst/>
          </a:prstGeom>
          <a:noFill/>
        </p:spPr>
        <p:txBody>
          <a:bodyPr wrap="none" rtlCol="0">
            <a:spAutoFit/>
          </a:bodyPr>
          <a:lstStyle/>
          <a:p>
            <a:r>
              <a:rPr lang="en-GB" sz="4000" cap="all" dirty="0"/>
              <a:t>Minimum propagation zone</a:t>
            </a:r>
          </a:p>
        </p:txBody>
      </p:sp>
      <p:sp>
        <p:nvSpPr>
          <p:cNvPr id="50" name="Rectangle 3">
            <a:extLst>
              <a:ext uri="{FF2B5EF4-FFF2-40B4-BE49-F238E27FC236}">
                <a16:creationId xmlns:a16="http://schemas.microsoft.com/office/drawing/2014/main" id="{7846452C-9FB8-B74C-A411-88FAB90EF006}"/>
              </a:ext>
            </a:extLst>
          </p:cNvPr>
          <p:cNvSpPr txBox="1">
            <a:spLocks noChangeArrowheads="1"/>
          </p:cNvSpPr>
          <p:nvPr/>
        </p:nvSpPr>
        <p:spPr>
          <a:xfrm>
            <a:off x="1954504" y="1178567"/>
            <a:ext cx="8444454" cy="50301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We now consider a superconductor wire where a length </a:t>
            </a:r>
            <a:r>
              <a:rPr lang="en-US" sz="2400" i="1" dirty="0"/>
              <a:t>l</a:t>
            </a:r>
            <a:r>
              <a:rPr lang="en-US" sz="2400" dirty="0"/>
              <a:t> and section </a:t>
            </a:r>
            <a:r>
              <a:rPr lang="en-US" sz="2400" i="1" dirty="0"/>
              <a:t>A</a:t>
            </a:r>
            <a:r>
              <a:rPr lang="en-US" sz="2400" dirty="0"/>
              <a:t> is above the critical surface (</a:t>
            </a:r>
            <a:r>
              <a:rPr lang="en-US" sz="2400" dirty="0">
                <a:solidFill>
                  <a:srgbClr val="CC3300"/>
                </a:solidFill>
              </a:rPr>
              <a:t>resistive condition</a:t>
            </a:r>
            <a:r>
              <a:rPr lang="en-US" sz="2400" dirty="0"/>
              <a:t>)</a:t>
            </a:r>
          </a:p>
          <a:p>
            <a:pPr lvl="1"/>
            <a:r>
              <a:rPr lang="en-US" sz="2000" dirty="0"/>
              <a:t>Local dissipation is </a:t>
            </a:r>
          </a:p>
          <a:p>
            <a:pPr lvl="2"/>
            <a:r>
              <a:rPr lang="en-US" i="1" dirty="0">
                <a:latin typeface="Symbol" charset="2"/>
                <a:cs typeface="Symbol" charset="2"/>
              </a:rPr>
              <a:t>r</a:t>
            </a:r>
            <a:r>
              <a:rPr lang="en-US" dirty="0"/>
              <a:t>: resistivity</a:t>
            </a:r>
          </a:p>
          <a:p>
            <a:pPr lvl="2"/>
            <a:r>
              <a:rPr lang="en-US" i="1" dirty="0"/>
              <a:t>j</a:t>
            </a:r>
            <a:r>
              <a:rPr lang="en-US" dirty="0"/>
              <a:t>: current density</a:t>
            </a:r>
          </a:p>
          <a:p>
            <a:pPr lvl="2"/>
            <a:r>
              <a:rPr lang="en-US" i="1" dirty="0"/>
              <a:t>q</a:t>
            </a:r>
            <a:r>
              <a:rPr lang="en-US" dirty="0"/>
              <a:t>: dissipated heat density due to Joule effect</a:t>
            </a:r>
            <a:endParaRPr lang="en-US" sz="1600" dirty="0"/>
          </a:p>
          <a:p>
            <a:pPr lvl="1"/>
            <a:endParaRPr lang="en-US" sz="2000" dirty="0"/>
          </a:p>
          <a:p>
            <a:pPr lvl="1"/>
            <a:r>
              <a:rPr lang="en-US" sz="2000" dirty="0"/>
              <a:t>Dissipation over the volume is</a:t>
            </a:r>
          </a:p>
          <a:p>
            <a:pPr lvl="1"/>
            <a:r>
              <a:rPr lang="en-US" sz="2000" dirty="0"/>
              <a:t>Heat propagation through the surface </a:t>
            </a:r>
            <a:r>
              <a:rPr lang="en-US" sz="2000" i="1" dirty="0"/>
              <a:t>A</a:t>
            </a:r>
            <a:r>
              <a:rPr lang="en-US" sz="2000" dirty="0"/>
              <a:t> is</a:t>
            </a:r>
          </a:p>
          <a:p>
            <a:pPr lvl="1"/>
            <a:endParaRPr lang="en-US" sz="2000" dirty="0"/>
          </a:p>
          <a:p>
            <a:pPr marL="457200" lvl="1" indent="0">
              <a:buNone/>
            </a:pPr>
            <a:endParaRPr lang="en-US" sz="2000" dirty="0"/>
          </a:p>
          <a:p>
            <a:pPr lvl="1"/>
            <a:r>
              <a:rPr lang="en-US" sz="2000" i="1" dirty="0"/>
              <a:t>T</a:t>
            </a:r>
            <a:r>
              <a:rPr lang="en-US" sz="2000" i="1" baseline="-25000" dirty="0"/>
              <a:t>c</a:t>
            </a:r>
            <a:r>
              <a:rPr lang="en-US" sz="2000" dirty="0"/>
              <a:t>: critical temperature</a:t>
            </a:r>
          </a:p>
          <a:p>
            <a:pPr lvl="1"/>
            <a:r>
              <a:rPr lang="en-US" sz="2000" i="1" dirty="0"/>
              <a:t>T</a:t>
            </a:r>
            <a:r>
              <a:rPr lang="en-US" sz="2000" i="1" baseline="-25000" dirty="0"/>
              <a:t>op</a:t>
            </a:r>
            <a:r>
              <a:rPr lang="en-US" sz="2000" dirty="0"/>
              <a:t>: operational temperature</a:t>
            </a:r>
          </a:p>
          <a:p>
            <a:pPr lvl="1"/>
            <a:r>
              <a:rPr lang="en-US" sz="2000" i="1" dirty="0"/>
              <a:t>k</a:t>
            </a:r>
            <a:r>
              <a:rPr lang="en-US" sz="2000" dirty="0"/>
              <a:t>: </a:t>
            </a:r>
            <a:r>
              <a:rPr lang="en-US" sz="2000" dirty="0" err="1"/>
              <a:t>conducibility</a:t>
            </a:r>
            <a:r>
              <a:rPr lang="en-US" sz="2000" dirty="0"/>
              <a:t> (W/m/K)</a:t>
            </a:r>
          </a:p>
          <a:p>
            <a:pPr marL="457200" lvl="1" indent="0">
              <a:buNone/>
            </a:pPr>
            <a:endParaRPr lang="en-US" sz="2000" dirty="0"/>
          </a:p>
          <a:p>
            <a:pPr marL="457200" lvl="1" indent="0">
              <a:buNone/>
            </a:pPr>
            <a:endParaRPr lang="en-US" sz="2000" dirty="0"/>
          </a:p>
          <a:p>
            <a:pPr lvl="1"/>
            <a:endParaRPr lang="en-US" sz="2000" dirty="0"/>
          </a:p>
          <a:p>
            <a:pPr lvl="1"/>
            <a:endParaRPr lang="en-US" sz="2000" dirty="0"/>
          </a:p>
        </p:txBody>
      </p:sp>
      <p:pic>
        <p:nvPicPr>
          <p:cNvPr id="51" name="Picture 50">
            <a:extLst>
              <a:ext uri="{FF2B5EF4-FFF2-40B4-BE49-F238E27FC236}">
                <a16:creationId xmlns:a16="http://schemas.microsoft.com/office/drawing/2014/main" id="{B252F4CF-B13E-4346-B01F-C47DD414B362}"/>
              </a:ext>
            </a:extLst>
          </p:cNvPr>
          <p:cNvPicPr>
            <a:picLocks noChangeAspect="1"/>
          </p:cNvPicPr>
          <p:nvPr/>
        </p:nvPicPr>
        <p:blipFill>
          <a:blip r:embed="rId3"/>
          <a:stretch>
            <a:fillRect/>
          </a:stretch>
        </p:blipFill>
        <p:spPr>
          <a:xfrm>
            <a:off x="7873715" y="3358540"/>
            <a:ext cx="1407126" cy="460514"/>
          </a:xfrm>
          <a:prstGeom prst="rect">
            <a:avLst/>
          </a:prstGeom>
        </p:spPr>
      </p:pic>
      <p:graphicFrame>
        <p:nvGraphicFramePr>
          <p:cNvPr id="52" name="Object 28">
            <a:extLst>
              <a:ext uri="{FF2B5EF4-FFF2-40B4-BE49-F238E27FC236}">
                <a16:creationId xmlns:a16="http://schemas.microsoft.com/office/drawing/2014/main" id="{17354B32-37F9-CD48-9F27-6B2DA16B9485}"/>
              </a:ext>
            </a:extLst>
          </p:cNvPr>
          <p:cNvGraphicFramePr>
            <a:graphicFrameLocks noChangeAspect="1"/>
          </p:cNvGraphicFramePr>
          <p:nvPr/>
        </p:nvGraphicFramePr>
        <p:xfrm>
          <a:off x="6872859" y="1867482"/>
          <a:ext cx="1214752" cy="504932"/>
        </p:xfrm>
        <a:graphic>
          <a:graphicData uri="http://schemas.openxmlformats.org/presentationml/2006/ole">
            <mc:AlternateContent xmlns:mc="http://schemas.openxmlformats.org/markup-compatibility/2006">
              <mc:Choice xmlns:v="urn:schemas-microsoft-com:vml" Requires="v">
                <p:oleObj spid="_x0000_s56428" name="Equation" r:id="rId4" imgW="584200" imgH="241300" progId="Equation.3">
                  <p:embed/>
                </p:oleObj>
              </mc:Choice>
              <mc:Fallback>
                <p:oleObj name="Equation" r:id="rId4" imgW="584200" imgH="241300" progId="Equation.3">
                  <p:embed/>
                  <p:pic>
                    <p:nvPicPr>
                      <p:cNvPr id="52" name="Object 28">
                        <a:extLst>
                          <a:ext uri="{FF2B5EF4-FFF2-40B4-BE49-F238E27FC236}">
                            <a16:creationId xmlns:a16="http://schemas.microsoft.com/office/drawing/2014/main" id="{17354B32-37F9-CD48-9F27-6B2DA16B9485}"/>
                          </a:ext>
                        </a:extLst>
                      </p:cNvPr>
                      <p:cNvPicPr>
                        <a:picLocks noChangeAspect="1" noChangeArrowheads="1"/>
                      </p:cNvPicPr>
                      <p:nvPr/>
                    </p:nvPicPr>
                    <p:blipFill>
                      <a:blip r:embed="rId5"/>
                      <a:srcRect/>
                      <a:stretch>
                        <a:fillRect/>
                      </a:stretch>
                    </p:blipFill>
                    <p:spPr bwMode="auto">
                      <a:xfrm>
                        <a:off x="6872859" y="1867482"/>
                        <a:ext cx="1214752" cy="504932"/>
                      </a:xfrm>
                      <a:prstGeom prst="rect">
                        <a:avLst/>
                      </a:prstGeom>
                      <a:noFill/>
                      <a:ln>
                        <a:noFill/>
                      </a:ln>
                    </p:spPr>
                  </p:pic>
                </p:oleObj>
              </mc:Fallback>
            </mc:AlternateContent>
          </a:graphicData>
        </a:graphic>
      </p:graphicFrame>
      <p:grpSp>
        <p:nvGrpSpPr>
          <p:cNvPr id="53" name="Group 52">
            <a:extLst>
              <a:ext uri="{FF2B5EF4-FFF2-40B4-BE49-F238E27FC236}">
                <a16:creationId xmlns:a16="http://schemas.microsoft.com/office/drawing/2014/main" id="{BCAE1DEB-B61C-2D4C-B95E-2A13661C72B3}"/>
              </a:ext>
            </a:extLst>
          </p:cNvPr>
          <p:cNvGrpSpPr/>
          <p:nvPr/>
        </p:nvGrpSpPr>
        <p:grpSpPr>
          <a:xfrm>
            <a:off x="10632636" y="2012847"/>
            <a:ext cx="1389612" cy="633607"/>
            <a:chOff x="6249921" y="2613021"/>
            <a:chExt cx="3037307" cy="1119521"/>
          </a:xfrm>
        </p:grpSpPr>
        <p:sp>
          <p:nvSpPr>
            <p:cNvPr id="54" name="Direct Access Storage 53">
              <a:extLst>
                <a:ext uri="{FF2B5EF4-FFF2-40B4-BE49-F238E27FC236}">
                  <a16:creationId xmlns:a16="http://schemas.microsoft.com/office/drawing/2014/main" id="{6D8F79AE-4DEF-2546-A8FA-116F5C8B37F4}"/>
                </a:ext>
              </a:extLst>
            </p:cNvPr>
            <p:cNvSpPr/>
            <p:nvPr/>
          </p:nvSpPr>
          <p:spPr bwMode="auto">
            <a:xfrm>
              <a:off x="6249921" y="3155403"/>
              <a:ext cx="986350" cy="567419"/>
            </a:xfrm>
            <a:prstGeom prst="flowChartMagneticDrum">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200">
                <a:latin typeface="Book Antiqua" pitchFamily="18" charset="0"/>
                <a:ea typeface="ＭＳ Ｐゴシック" pitchFamily="34" charset="-128"/>
              </a:endParaRPr>
            </a:p>
          </p:txBody>
        </p:sp>
        <p:sp>
          <p:nvSpPr>
            <p:cNvPr id="55" name="Direct Access Storage 54">
              <a:extLst>
                <a:ext uri="{FF2B5EF4-FFF2-40B4-BE49-F238E27FC236}">
                  <a16:creationId xmlns:a16="http://schemas.microsoft.com/office/drawing/2014/main" id="{C05427E3-B39D-E44C-AF80-3C2510C7B580}"/>
                </a:ext>
              </a:extLst>
            </p:cNvPr>
            <p:cNvSpPr/>
            <p:nvPr/>
          </p:nvSpPr>
          <p:spPr bwMode="auto">
            <a:xfrm>
              <a:off x="6917959" y="3161333"/>
              <a:ext cx="986350" cy="567419"/>
            </a:xfrm>
            <a:prstGeom prst="flowChartMagneticDrum">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200">
                <a:latin typeface="Book Antiqua" pitchFamily="18" charset="0"/>
                <a:ea typeface="ＭＳ Ｐゴシック" pitchFamily="34" charset="-128"/>
              </a:endParaRPr>
            </a:p>
          </p:txBody>
        </p:sp>
        <p:sp>
          <p:nvSpPr>
            <p:cNvPr id="56" name="Direct Access Storage 55">
              <a:extLst>
                <a:ext uri="{FF2B5EF4-FFF2-40B4-BE49-F238E27FC236}">
                  <a16:creationId xmlns:a16="http://schemas.microsoft.com/office/drawing/2014/main" id="{6A70F50A-8F8B-2B43-A33D-BD49814E22F5}"/>
                </a:ext>
              </a:extLst>
            </p:cNvPr>
            <p:cNvSpPr/>
            <p:nvPr/>
          </p:nvSpPr>
          <p:spPr bwMode="auto">
            <a:xfrm>
              <a:off x="7583801" y="3165123"/>
              <a:ext cx="986350" cy="567419"/>
            </a:xfrm>
            <a:prstGeom prst="flowChartMagneticDrum">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200">
                <a:latin typeface="Book Antiqua" pitchFamily="18" charset="0"/>
                <a:ea typeface="ＭＳ Ｐゴシック" pitchFamily="34" charset="-128"/>
              </a:endParaRPr>
            </a:p>
          </p:txBody>
        </p:sp>
        <p:cxnSp>
          <p:nvCxnSpPr>
            <p:cNvPr id="57" name="Straight Arrow Connector 56">
              <a:extLst>
                <a:ext uri="{FF2B5EF4-FFF2-40B4-BE49-F238E27FC236}">
                  <a16:creationId xmlns:a16="http://schemas.microsoft.com/office/drawing/2014/main" id="{2E919B84-6FFD-5940-B452-955AFB445F19}"/>
                </a:ext>
              </a:extLst>
            </p:cNvPr>
            <p:cNvCxnSpPr/>
            <p:nvPr/>
          </p:nvCxnSpPr>
          <p:spPr bwMode="auto">
            <a:xfrm>
              <a:off x="7053075" y="3012724"/>
              <a:ext cx="743140" cy="1351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58" name="TextBox 57">
              <a:extLst>
                <a:ext uri="{FF2B5EF4-FFF2-40B4-BE49-F238E27FC236}">
                  <a16:creationId xmlns:a16="http://schemas.microsoft.com/office/drawing/2014/main" id="{0256349A-E4D1-4F45-B98D-73247BE078EF}"/>
                </a:ext>
              </a:extLst>
            </p:cNvPr>
            <p:cNvSpPr txBox="1">
              <a:spLocks noChangeArrowheads="1"/>
            </p:cNvSpPr>
            <p:nvPr/>
          </p:nvSpPr>
          <p:spPr bwMode="auto">
            <a:xfrm>
              <a:off x="7290913" y="2613021"/>
              <a:ext cx="487718" cy="462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r>
                <a:rPr lang="fr-CH" sz="1100" i="1" dirty="0"/>
                <a:t>l</a:t>
              </a:r>
              <a:endParaRPr lang="en-US" sz="1100" i="1" dirty="0"/>
            </a:p>
          </p:txBody>
        </p:sp>
        <p:sp>
          <p:nvSpPr>
            <p:cNvPr id="59" name="TextBox 58">
              <a:extLst>
                <a:ext uri="{FF2B5EF4-FFF2-40B4-BE49-F238E27FC236}">
                  <a16:creationId xmlns:a16="http://schemas.microsoft.com/office/drawing/2014/main" id="{464A084D-C447-7E45-9897-C82BDCE41BA1}"/>
                </a:ext>
              </a:extLst>
            </p:cNvPr>
            <p:cNvSpPr txBox="1">
              <a:spLocks noChangeArrowheads="1"/>
            </p:cNvSpPr>
            <p:nvPr/>
          </p:nvSpPr>
          <p:spPr bwMode="auto">
            <a:xfrm>
              <a:off x="8659362" y="3251781"/>
              <a:ext cx="627866" cy="4622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r>
                <a:rPr lang="fr-CH" sz="1100" i="1" dirty="0"/>
                <a:t>A</a:t>
              </a:r>
              <a:endParaRPr lang="en-US" sz="1100" i="1" dirty="0"/>
            </a:p>
          </p:txBody>
        </p:sp>
      </p:grpSp>
      <p:pic>
        <p:nvPicPr>
          <p:cNvPr id="22" name="Picture 21">
            <a:extLst>
              <a:ext uri="{FF2B5EF4-FFF2-40B4-BE49-F238E27FC236}">
                <a16:creationId xmlns:a16="http://schemas.microsoft.com/office/drawing/2014/main" id="{3EE34A71-17A1-47AB-8235-E24ACE43BB76}"/>
              </a:ext>
            </a:extLst>
          </p:cNvPr>
          <p:cNvPicPr>
            <a:picLocks noChangeAspect="1"/>
          </p:cNvPicPr>
          <p:nvPr/>
        </p:nvPicPr>
        <p:blipFill>
          <a:blip r:embed="rId6"/>
          <a:stretch>
            <a:fillRect/>
          </a:stretch>
        </p:blipFill>
        <p:spPr>
          <a:xfrm>
            <a:off x="7500202" y="4394367"/>
            <a:ext cx="1851612" cy="688972"/>
          </a:xfrm>
          <a:prstGeom prst="rect">
            <a:avLst/>
          </a:prstGeom>
        </p:spPr>
      </p:pic>
      <p:graphicFrame>
        <p:nvGraphicFramePr>
          <p:cNvPr id="24" name="Object 28">
            <a:extLst>
              <a:ext uri="{FF2B5EF4-FFF2-40B4-BE49-F238E27FC236}">
                <a16:creationId xmlns:a16="http://schemas.microsoft.com/office/drawing/2014/main" id="{AD178A60-F5BD-4F9D-BD72-AB06926019AA}"/>
              </a:ext>
            </a:extLst>
          </p:cNvPr>
          <p:cNvGraphicFramePr>
            <a:graphicFrameLocks noChangeAspect="1"/>
          </p:cNvGraphicFramePr>
          <p:nvPr/>
        </p:nvGraphicFramePr>
        <p:xfrm>
          <a:off x="10095488" y="3829470"/>
          <a:ext cx="1809205" cy="703165"/>
        </p:xfrm>
        <a:graphic>
          <a:graphicData uri="http://schemas.openxmlformats.org/presentationml/2006/ole">
            <mc:AlternateContent xmlns:mc="http://schemas.openxmlformats.org/markup-compatibility/2006">
              <mc:Choice xmlns:v="urn:schemas-microsoft-com:vml" Requires="v">
                <p:oleObj spid="_x0000_s56429" name="Equation" r:id="rId7" imgW="1346200" imgH="520700" progId="Equation.3">
                  <p:embed/>
                </p:oleObj>
              </mc:Choice>
              <mc:Fallback>
                <p:oleObj name="Equation" r:id="rId7" imgW="1346200" imgH="520700" progId="Equation.3">
                  <p:embed/>
                  <p:pic>
                    <p:nvPicPr>
                      <p:cNvPr id="24" name="Object 28">
                        <a:extLst>
                          <a:ext uri="{FF2B5EF4-FFF2-40B4-BE49-F238E27FC236}">
                            <a16:creationId xmlns:a16="http://schemas.microsoft.com/office/drawing/2014/main" id="{AD178A60-F5BD-4F9D-BD72-AB06926019AA}"/>
                          </a:ext>
                        </a:extLst>
                      </p:cNvPr>
                      <p:cNvPicPr>
                        <a:picLocks noChangeAspect="1" noChangeArrowheads="1"/>
                      </p:cNvPicPr>
                      <p:nvPr/>
                    </p:nvPicPr>
                    <p:blipFill>
                      <a:blip r:embed="rId8"/>
                      <a:srcRect/>
                      <a:stretch>
                        <a:fillRect/>
                      </a:stretch>
                    </p:blipFill>
                    <p:spPr bwMode="auto">
                      <a:xfrm>
                        <a:off x="10095488" y="3829470"/>
                        <a:ext cx="1809205" cy="703165"/>
                      </a:xfrm>
                      <a:prstGeom prst="rect">
                        <a:avLst/>
                      </a:prstGeom>
                      <a:noFill/>
                      <a:ln>
                        <a:noFill/>
                      </a:ln>
                    </p:spPr>
                  </p:pic>
                </p:oleObj>
              </mc:Fallback>
            </mc:AlternateContent>
          </a:graphicData>
        </a:graphic>
      </p:graphicFrame>
      <p:sp>
        <p:nvSpPr>
          <p:cNvPr id="2" name="Right Brace 1">
            <a:extLst>
              <a:ext uri="{FF2B5EF4-FFF2-40B4-BE49-F238E27FC236}">
                <a16:creationId xmlns:a16="http://schemas.microsoft.com/office/drawing/2014/main" id="{78404073-2BC2-4820-83EE-C58952DD6B32}"/>
              </a:ext>
            </a:extLst>
          </p:cNvPr>
          <p:cNvSpPr/>
          <p:nvPr/>
        </p:nvSpPr>
        <p:spPr>
          <a:xfrm>
            <a:off x="9451075" y="3588797"/>
            <a:ext cx="423080" cy="124251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id="{F5BBC83D-C7D2-4DCE-8E73-6EDFF89E5C7F}"/>
              </a:ext>
            </a:extLst>
          </p:cNvPr>
          <p:cNvSpPr txBox="1"/>
          <p:nvPr/>
        </p:nvSpPr>
        <p:spPr>
          <a:xfrm>
            <a:off x="9932463" y="4910729"/>
            <a:ext cx="2089785" cy="1200329"/>
          </a:xfrm>
          <a:prstGeom prst="rect">
            <a:avLst/>
          </a:prstGeom>
          <a:noFill/>
        </p:spPr>
        <p:txBody>
          <a:bodyPr wrap="square">
            <a:spAutoFit/>
          </a:bodyPr>
          <a:lstStyle/>
          <a:p>
            <a:pPr lvl="1" algn="ctr"/>
            <a:r>
              <a:rPr lang="en-US" sz="1800" dirty="0"/>
              <a:t>So above the length  </a:t>
            </a:r>
            <a:r>
              <a:rPr lang="en-US" sz="1800" i="1" dirty="0" err="1"/>
              <a:t>l</a:t>
            </a:r>
            <a:r>
              <a:rPr lang="en-US" i="1" baseline="-25000" dirty="0" err="1"/>
              <a:t>mpz</a:t>
            </a:r>
            <a:r>
              <a:rPr lang="en-US" sz="1800" dirty="0"/>
              <a:t>  the quench propagates</a:t>
            </a:r>
          </a:p>
        </p:txBody>
      </p:sp>
      <p:sp>
        <p:nvSpPr>
          <p:cNvPr id="17" name="Slide Number Placeholder 3">
            <a:extLst>
              <a:ext uri="{FF2B5EF4-FFF2-40B4-BE49-F238E27FC236}">
                <a16:creationId xmlns:a16="http://schemas.microsoft.com/office/drawing/2014/main" id="{DCE15F76-6C1C-4C18-84EA-D5649CAC09E7}"/>
              </a:ext>
            </a:extLst>
          </p:cNvPr>
          <p:cNvSpPr txBox="1">
            <a:spLocks/>
          </p:cNvSpPr>
          <p:nvPr/>
        </p:nvSpPr>
        <p:spPr>
          <a:xfrm>
            <a:off x="647956" y="5855802"/>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15905898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D6BFA30E-4D4E-AD4E-8426-525BAC7BA823}"/>
              </a:ext>
            </a:extLst>
          </p:cNvPr>
          <p:cNvSpPr txBox="1"/>
          <p:nvPr/>
        </p:nvSpPr>
        <p:spPr>
          <a:xfrm>
            <a:off x="548713" y="222887"/>
            <a:ext cx="6838988" cy="707886"/>
          </a:xfrm>
          <a:prstGeom prst="rect">
            <a:avLst/>
          </a:prstGeom>
          <a:noFill/>
        </p:spPr>
        <p:txBody>
          <a:bodyPr wrap="none" rtlCol="0">
            <a:spAutoFit/>
          </a:bodyPr>
          <a:lstStyle/>
          <a:p>
            <a:r>
              <a:rPr lang="en-GB" sz="4000" cap="all" dirty="0"/>
              <a:t>Minimum propagation zone</a:t>
            </a:r>
          </a:p>
        </p:txBody>
      </p:sp>
      <p:sp>
        <p:nvSpPr>
          <p:cNvPr id="2" name="Rectangle 1">
            <a:extLst>
              <a:ext uri="{FF2B5EF4-FFF2-40B4-BE49-F238E27FC236}">
                <a16:creationId xmlns:a16="http://schemas.microsoft.com/office/drawing/2014/main" id="{844E3DA4-B7FE-7D4B-B19E-369BAED44DB2}"/>
              </a:ext>
            </a:extLst>
          </p:cNvPr>
          <p:cNvSpPr/>
          <p:nvPr/>
        </p:nvSpPr>
        <p:spPr>
          <a:xfrm>
            <a:off x="320722" y="1443168"/>
            <a:ext cx="11716603" cy="830997"/>
          </a:xfrm>
          <a:prstGeom prst="rect">
            <a:avLst/>
          </a:prstGeom>
        </p:spPr>
        <p:txBody>
          <a:bodyPr wrap="square">
            <a:spAutoFit/>
          </a:bodyPr>
          <a:lstStyle/>
          <a:p>
            <a:pPr lvl="1"/>
            <a:r>
              <a:rPr lang="en-US" sz="2400" dirty="0"/>
              <a:t>Let us estimate this length, with </a:t>
            </a:r>
            <a:r>
              <a:rPr lang="en-US" sz="2400" i="1" dirty="0"/>
              <a:t>j</a:t>
            </a:r>
            <a:r>
              <a:rPr lang="en-US" sz="2400" dirty="0"/>
              <a:t>=2000 A/mm</a:t>
            </a:r>
            <a:r>
              <a:rPr lang="en-US" sz="2400" baseline="30000" dirty="0"/>
              <a:t>2</a:t>
            </a:r>
            <a:r>
              <a:rPr lang="en-US" sz="2400" dirty="0"/>
              <a:t>, </a:t>
            </a:r>
            <a:r>
              <a:rPr lang="en-US" sz="2400" i="1" dirty="0">
                <a:latin typeface="Symbol" charset="2"/>
                <a:cs typeface="Symbol" charset="2"/>
              </a:rPr>
              <a:t>r</a:t>
            </a:r>
            <a:r>
              <a:rPr lang="en-US" sz="2400" dirty="0"/>
              <a:t>=6.5×10</a:t>
            </a:r>
            <a:r>
              <a:rPr lang="en-US" sz="2400" baseline="30000" dirty="0"/>
              <a:t>-7</a:t>
            </a:r>
            <a:r>
              <a:rPr lang="en-US" sz="2400" dirty="0"/>
              <a:t> </a:t>
            </a:r>
            <a:r>
              <a:rPr lang="en-US" sz="2400" dirty="0">
                <a:latin typeface="Symbol" charset="2"/>
                <a:cs typeface="Symbol" charset="2"/>
              </a:rPr>
              <a:t>W </a:t>
            </a:r>
            <a:r>
              <a:rPr lang="en-US" sz="2400" dirty="0"/>
              <a:t>m,  </a:t>
            </a:r>
            <a:r>
              <a:rPr lang="en-US" sz="2400" i="1" dirty="0"/>
              <a:t>k</a:t>
            </a:r>
            <a:r>
              <a:rPr lang="en-US" sz="2400" dirty="0"/>
              <a:t>=0.1 W/(m K),  </a:t>
            </a:r>
            <a:r>
              <a:rPr lang="en-US" sz="2400" i="1" dirty="0">
                <a:latin typeface="Symbol" charset="2"/>
                <a:cs typeface="Symbol" charset="2"/>
              </a:rPr>
              <a:t>D</a:t>
            </a:r>
            <a:r>
              <a:rPr lang="en-US" sz="2400" i="1" dirty="0"/>
              <a:t>T</a:t>
            </a:r>
            <a:r>
              <a:rPr lang="en-US" sz="2400" dirty="0"/>
              <a:t>=2 K</a:t>
            </a:r>
          </a:p>
          <a:p>
            <a:pPr lvl="1"/>
            <a:endParaRPr lang="en-US" sz="2400" dirty="0"/>
          </a:p>
        </p:txBody>
      </p:sp>
      <p:pic>
        <p:nvPicPr>
          <p:cNvPr id="74" name="Picture 73">
            <a:extLst>
              <a:ext uri="{FF2B5EF4-FFF2-40B4-BE49-F238E27FC236}">
                <a16:creationId xmlns:a16="http://schemas.microsoft.com/office/drawing/2014/main" id="{BE395C1B-75B7-3C4D-92CA-6F24B10D764A}"/>
              </a:ext>
            </a:extLst>
          </p:cNvPr>
          <p:cNvPicPr>
            <a:picLocks noChangeAspect="1"/>
          </p:cNvPicPr>
          <p:nvPr/>
        </p:nvPicPr>
        <p:blipFill>
          <a:blip r:embed="rId2"/>
          <a:stretch>
            <a:fillRect/>
          </a:stretch>
        </p:blipFill>
        <p:spPr>
          <a:xfrm>
            <a:off x="2827344" y="2460492"/>
            <a:ext cx="3921473" cy="724565"/>
          </a:xfrm>
          <a:prstGeom prst="rect">
            <a:avLst/>
          </a:prstGeom>
        </p:spPr>
      </p:pic>
      <p:sp>
        <p:nvSpPr>
          <p:cNvPr id="6" name="TextBox 5">
            <a:extLst>
              <a:ext uri="{FF2B5EF4-FFF2-40B4-BE49-F238E27FC236}">
                <a16:creationId xmlns:a16="http://schemas.microsoft.com/office/drawing/2014/main" id="{4303A7E2-7D5E-7940-9B4A-1FE5F8845D45}"/>
              </a:ext>
            </a:extLst>
          </p:cNvPr>
          <p:cNvSpPr txBox="1"/>
          <p:nvPr/>
        </p:nvSpPr>
        <p:spPr>
          <a:xfrm>
            <a:off x="8159581" y="2555727"/>
            <a:ext cx="2278252" cy="461665"/>
          </a:xfrm>
          <a:prstGeom prst="rect">
            <a:avLst/>
          </a:prstGeom>
          <a:noFill/>
        </p:spPr>
        <p:txBody>
          <a:bodyPr wrap="none" rtlCol="0">
            <a:spAutoFit/>
          </a:bodyPr>
          <a:lstStyle/>
          <a:p>
            <a:r>
              <a:rPr lang="en-GB" sz="2400" dirty="0"/>
              <a:t>This is very small</a:t>
            </a:r>
          </a:p>
        </p:txBody>
      </p:sp>
      <p:sp>
        <p:nvSpPr>
          <p:cNvPr id="3" name="Rectangle 2">
            <a:extLst>
              <a:ext uri="{FF2B5EF4-FFF2-40B4-BE49-F238E27FC236}">
                <a16:creationId xmlns:a16="http://schemas.microsoft.com/office/drawing/2014/main" id="{512BB942-5C8C-4831-9F91-2D65B4DA6CD0}"/>
              </a:ext>
            </a:extLst>
          </p:cNvPr>
          <p:cNvSpPr/>
          <p:nvPr/>
        </p:nvSpPr>
        <p:spPr>
          <a:xfrm>
            <a:off x="1007391" y="3617558"/>
            <a:ext cx="9678806" cy="2554545"/>
          </a:xfrm>
          <a:prstGeom prst="rect">
            <a:avLst/>
          </a:prstGeom>
        </p:spPr>
        <p:txBody>
          <a:bodyPr wrap="square">
            <a:spAutoFit/>
          </a:bodyPr>
          <a:lstStyle/>
          <a:p>
            <a:r>
              <a:rPr lang="en-US" sz="2000" dirty="0">
                <a:solidFill>
                  <a:srgbClr val="CC3300"/>
                </a:solidFill>
              </a:rPr>
              <a:t>Embedding the filaments of superconductor in a copper matrix</a:t>
            </a:r>
            <a:r>
              <a:rPr lang="en-US" sz="2000" dirty="0"/>
              <a:t> one can increase the minimum propagation zone by several orders of magnitude</a:t>
            </a:r>
          </a:p>
          <a:p>
            <a:endParaRPr lang="en-US" sz="2000" dirty="0"/>
          </a:p>
          <a:p>
            <a:pPr lvl="1"/>
            <a:r>
              <a:rPr lang="en-US" sz="2000" dirty="0"/>
              <a:t>Cu resistivity 3×10</a:t>
            </a:r>
            <a:r>
              <a:rPr lang="en-US" sz="2000" baseline="30000" dirty="0"/>
              <a:t>-10</a:t>
            </a:r>
            <a:r>
              <a:rPr lang="en-US" sz="2000" dirty="0"/>
              <a:t> </a:t>
            </a:r>
            <a:r>
              <a:rPr lang="en-US" sz="2000" dirty="0">
                <a:latin typeface="Symbol" charset="2"/>
                <a:cs typeface="Symbol" charset="2"/>
              </a:rPr>
              <a:t>W</a:t>
            </a:r>
            <a:r>
              <a:rPr lang="en-US" sz="2000" dirty="0"/>
              <a:t> m (2000 less than </a:t>
            </a:r>
            <a:r>
              <a:rPr lang="en-US" sz="2000" dirty="0" err="1"/>
              <a:t>Nb-Ti</a:t>
            </a:r>
            <a:r>
              <a:rPr lang="en-US" sz="2000" dirty="0"/>
              <a:t>)</a:t>
            </a:r>
          </a:p>
          <a:p>
            <a:pPr lvl="1"/>
            <a:r>
              <a:rPr lang="en-US" sz="2000" dirty="0"/>
              <a:t>Cu conductivity 350 W/(m K) (3500 more than </a:t>
            </a:r>
            <a:r>
              <a:rPr lang="en-US" sz="2000" dirty="0" err="1"/>
              <a:t>Nb-Ti</a:t>
            </a:r>
            <a:r>
              <a:rPr lang="en-US" sz="2000" dirty="0"/>
              <a:t>)</a:t>
            </a:r>
          </a:p>
          <a:p>
            <a:endParaRPr lang="en-US" sz="2000" dirty="0"/>
          </a:p>
          <a:p>
            <a:r>
              <a:rPr lang="en-US" sz="2000" dirty="0"/>
              <a:t>The gain is of the order of 3000, so the minimum propagation zone increases from fraction of </a:t>
            </a:r>
            <a:r>
              <a:rPr lang="en-US" sz="2000" dirty="0">
                <a:latin typeface="Symbol" charset="2"/>
                <a:cs typeface="Symbol" charset="2"/>
              </a:rPr>
              <a:t>m</a:t>
            </a:r>
            <a:r>
              <a:rPr lang="en-US" sz="2000" dirty="0"/>
              <a:t>m to mm, and the energy from </a:t>
            </a:r>
            <a:r>
              <a:rPr lang="en-US" sz="2000" dirty="0" err="1"/>
              <a:t>nJ</a:t>
            </a:r>
            <a:r>
              <a:rPr lang="en-US" sz="2000" dirty="0"/>
              <a:t> to </a:t>
            </a:r>
            <a:r>
              <a:rPr lang="en-US" sz="2000" dirty="0" err="1">
                <a:latin typeface="Symbol" charset="2"/>
                <a:cs typeface="Symbol" charset="2"/>
              </a:rPr>
              <a:t>m</a:t>
            </a:r>
            <a:r>
              <a:rPr lang="en-US" sz="2000" dirty="0" err="1"/>
              <a:t>J</a:t>
            </a:r>
            <a:endParaRPr lang="en-US" sz="2000" dirty="0"/>
          </a:p>
        </p:txBody>
      </p:sp>
      <p:sp>
        <p:nvSpPr>
          <p:cNvPr id="7" name="Slide Number Placeholder 3">
            <a:extLst>
              <a:ext uri="{FF2B5EF4-FFF2-40B4-BE49-F238E27FC236}">
                <a16:creationId xmlns:a16="http://schemas.microsoft.com/office/drawing/2014/main" id="{78307D8D-E7D3-4886-B4CB-ED3FA0CA9710}"/>
              </a:ext>
            </a:extLst>
          </p:cNvPr>
          <p:cNvSpPr txBox="1">
            <a:spLocks/>
          </p:cNvSpPr>
          <p:nvPr/>
        </p:nvSpPr>
        <p:spPr>
          <a:xfrm>
            <a:off x="8159581" y="5914342"/>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537376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a:xfrm>
            <a:off x="796905" y="1477563"/>
            <a:ext cx="10515600" cy="4351338"/>
          </a:xfrm>
        </p:spPr>
        <p:txBody>
          <a:bodyPr>
            <a:normAutofit fontScale="92500" lnSpcReduction="10000"/>
          </a:bodyPr>
          <a:lstStyle/>
          <a:p>
            <a:r>
              <a:rPr lang="en-US" dirty="0"/>
              <a:t>Typical quench velocities (along the cable) of the order 10 m/s</a:t>
            </a:r>
          </a:p>
          <a:p>
            <a:pPr lvl="1"/>
            <a:r>
              <a:rPr lang="en-US" dirty="0"/>
              <a:t>The equation for quench velocity is </a:t>
            </a:r>
          </a:p>
          <a:p>
            <a:endParaRPr lang="en-US" dirty="0"/>
          </a:p>
          <a:p>
            <a:pPr lvl="1"/>
            <a:r>
              <a:rPr lang="en-US" dirty="0"/>
              <a:t>Parametric dependence: </a:t>
            </a:r>
          </a:p>
          <a:p>
            <a:pPr lvl="2"/>
            <a:r>
              <a:rPr lang="en-US" dirty="0"/>
              <a:t>proportional to current density in copper</a:t>
            </a:r>
          </a:p>
          <a:p>
            <a:pPr lvl="2"/>
            <a:r>
              <a:rPr lang="en-US" dirty="0"/>
              <a:t>Inverse proportional to square root of temperature margin</a:t>
            </a:r>
          </a:p>
          <a:p>
            <a:pPr lvl="1"/>
            <a:r>
              <a:rPr lang="en-US" dirty="0"/>
              <a:t>Can also be written as</a:t>
            </a:r>
          </a:p>
          <a:p>
            <a:pPr lvl="2"/>
            <a:r>
              <a:rPr lang="en-US" dirty="0"/>
              <a:t>L</a:t>
            </a:r>
            <a:r>
              <a:rPr lang="en-US" baseline="-25000" dirty="0"/>
              <a:t>0</a:t>
            </a:r>
            <a:r>
              <a:rPr lang="en-US" dirty="0"/>
              <a:t> Lorentz number 2.45</a:t>
            </a:r>
            <a:r>
              <a:rPr lang="en-US" dirty="0">
                <a:latin typeface="Times"/>
                <a:cs typeface="Times"/>
              </a:rPr>
              <a:t>×</a:t>
            </a:r>
            <a:r>
              <a:rPr lang="en-US" dirty="0"/>
              <a:t>10</a:t>
            </a:r>
            <a:r>
              <a:rPr lang="en-US" baseline="30000" dirty="0"/>
              <a:t>-8</a:t>
            </a:r>
            <a:r>
              <a:rPr lang="en-US" dirty="0"/>
              <a:t> W </a:t>
            </a:r>
            <a:r>
              <a:rPr lang="en-US" dirty="0">
                <a:latin typeface="Symbol" charset="2"/>
                <a:cs typeface="Symbol" charset="2"/>
              </a:rPr>
              <a:t>W</a:t>
            </a:r>
            <a:r>
              <a:rPr lang="en-US" dirty="0"/>
              <a:t> /K</a:t>
            </a:r>
            <a:r>
              <a:rPr lang="en-US" baseline="30000" dirty="0"/>
              <a:t>2</a:t>
            </a:r>
          </a:p>
          <a:p>
            <a:pPr lvl="1"/>
            <a:r>
              <a:rPr lang="en-US" dirty="0"/>
              <a:t>Example </a:t>
            </a:r>
          </a:p>
          <a:p>
            <a:pPr lvl="2"/>
            <a:r>
              <a:rPr lang="en-US" dirty="0"/>
              <a:t>j: 400 A/mm</a:t>
            </a:r>
            <a:r>
              <a:rPr lang="en-US" baseline="30000" dirty="0"/>
              <a:t>2</a:t>
            </a:r>
            <a:r>
              <a:rPr lang="en-US" dirty="0"/>
              <a:t> = </a:t>
            </a:r>
            <a:r>
              <a:rPr lang="en-US" dirty="0">
                <a:latin typeface="Times"/>
                <a:cs typeface="Times"/>
              </a:rPr>
              <a:t>4×10</a:t>
            </a:r>
            <a:r>
              <a:rPr lang="en-US" baseline="30000" dirty="0">
                <a:latin typeface="Times"/>
                <a:cs typeface="Times"/>
              </a:rPr>
              <a:t>8</a:t>
            </a:r>
            <a:r>
              <a:rPr lang="en-US" dirty="0">
                <a:latin typeface="Times"/>
                <a:cs typeface="Times"/>
              </a:rPr>
              <a:t> A/m</a:t>
            </a:r>
            <a:r>
              <a:rPr lang="en-US" baseline="30000" dirty="0">
                <a:latin typeface="Times"/>
                <a:cs typeface="Times"/>
              </a:rPr>
              <a:t>2</a:t>
            </a:r>
            <a:r>
              <a:rPr lang="en-US" dirty="0">
                <a:latin typeface="Times"/>
                <a:cs typeface="Times"/>
              </a:rPr>
              <a:t> </a:t>
            </a:r>
            <a:endParaRPr lang="en-US" dirty="0"/>
          </a:p>
          <a:p>
            <a:pPr lvl="2"/>
            <a:r>
              <a:rPr lang="en-US" dirty="0" err="1"/>
              <a:t>C</a:t>
            </a:r>
            <a:r>
              <a:rPr lang="en-US" baseline="-25000" dirty="0" err="1"/>
              <a:t>p</a:t>
            </a:r>
            <a:r>
              <a:rPr lang="en-US" dirty="0">
                <a:latin typeface="Times"/>
                <a:cs typeface="Times"/>
              </a:rPr>
              <a:t>:  5×10</a:t>
            </a:r>
            <a:r>
              <a:rPr lang="en-US" baseline="30000" dirty="0">
                <a:latin typeface="Times"/>
                <a:cs typeface="Times"/>
              </a:rPr>
              <a:t>3</a:t>
            </a:r>
            <a:r>
              <a:rPr lang="en-US" dirty="0">
                <a:latin typeface="Times"/>
                <a:cs typeface="Times"/>
              </a:rPr>
              <a:t> J/K/m</a:t>
            </a:r>
            <a:r>
              <a:rPr lang="en-US" baseline="30000" dirty="0">
                <a:latin typeface="Times"/>
                <a:cs typeface="Times"/>
              </a:rPr>
              <a:t>3</a:t>
            </a:r>
            <a:r>
              <a:rPr lang="en-US" dirty="0">
                <a:latin typeface="Times"/>
                <a:cs typeface="Times"/>
              </a:rPr>
              <a:t> (considering at 4 K)</a:t>
            </a:r>
          </a:p>
          <a:p>
            <a:pPr lvl="2"/>
            <a:r>
              <a:rPr lang="en-US" dirty="0" err="1"/>
              <a:t>T</a:t>
            </a:r>
            <a:r>
              <a:rPr lang="en-US" baseline="-25000" dirty="0" err="1"/>
              <a:t>s</a:t>
            </a:r>
            <a:r>
              <a:rPr lang="en-US" dirty="0"/>
              <a:t>: 4 K    T</a:t>
            </a:r>
            <a:r>
              <a:rPr lang="en-US" baseline="-25000" dirty="0"/>
              <a:t>op</a:t>
            </a:r>
            <a:r>
              <a:rPr lang="en-US" dirty="0"/>
              <a:t>:2 K</a:t>
            </a:r>
          </a:p>
          <a:p>
            <a:pPr lvl="2"/>
            <a:r>
              <a:rPr lang="en-US" dirty="0"/>
              <a:t>One finds </a:t>
            </a:r>
            <a:r>
              <a:rPr lang="en-US" dirty="0" err="1"/>
              <a:t>v</a:t>
            </a:r>
            <a:r>
              <a:rPr lang="en-US" baseline="-25000" dirty="0" err="1"/>
              <a:t>q</a:t>
            </a:r>
            <a:r>
              <a:rPr lang="en-US" dirty="0"/>
              <a:t>=</a:t>
            </a:r>
            <a:r>
              <a:rPr lang="en-US" dirty="0">
                <a:latin typeface="Times"/>
                <a:cs typeface="Times"/>
              </a:rPr>
              <a:t>4×10</a:t>
            </a:r>
            <a:r>
              <a:rPr lang="en-US" baseline="30000" dirty="0">
                <a:latin typeface="Times"/>
                <a:cs typeface="Times"/>
              </a:rPr>
              <a:t>8</a:t>
            </a:r>
            <a:r>
              <a:rPr lang="en-US" dirty="0">
                <a:latin typeface="Times"/>
                <a:cs typeface="Times"/>
              </a:rPr>
              <a:t> / 5×10</a:t>
            </a:r>
            <a:r>
              <a:rPr lang="en-US" baseline="30000" dirty="0">
                <a:latin typeface="Times"/>
                <a:cs typeface="Times"/>
              </a:rPr>
              <a:t>3</a:t>
            </a:r>
            <a:r>
              <a:rPr lang="en-US" dirty="0">
                <a:latin typeface="Times"/>
                <a:cs typeface="Times"/>
              </a:rPr>
              <a:t> × √(2.5×10</a:t>
            </a:r>
            <a:r>
              <a:rPr lang="en-US" baseline="30000" dirty="0">
                <a:latin typeface="Times"/>
                <a:cs typeface="Times"/>
              </a:rPr>
              <a:t>-8</a:t>
            </a:r>
            <a:r>
              <a:rPr lang="en-US" dirty="0">
                <a:latin typeface="Times"/>
                <a:cs typeface="Times"/>
              </a:rPr>
              <a:t>× 4/2) =  </a:t>
            </a:r>
            <a:r>
              <a:rPr lang="en-US" dirty="0">
                <a:cs typeface="Times"/>
              </a:rPr>
              <a:t>18</a:t>
            </a:r>
            <a:r>
              <a:rPr lang="en-US" dirty="0"/>
              <a:t> m/s</a:t>
            </a:r>
          </a:p>
          <a:p>
            <a:endParaRPr lang="en-US" dirty="0"/>
          </a:p>
          <a:p>
            <a:pPr lvl="1"/>
            <a:endParaRPr lang="en-US" dirty="0">
              <a:solidFill>
                <a:srgbClr val="CC3300"/>
              </a:solidFill>
            </a:endParaRPr>
          </a:p>
          <a:p>
            <a:pPr marL="0" indent="0">
              <a:buNone/>
            </a:pPr>
            <a:endParaRPr lang="en-US" dirty="0">
              <a:sym typeface="Symbol" pitchFamily="18" charset="2"/>
            </a:endParaRPr>
          </a:p>
          <a:p>
            <a:pPr marL="914400" lvl="2" indent="0">
              <a:buNone/>
            </a:pPr>
            <a:endParaRPr lang="en-US" dirty="0">
              <a:sym typeface="Symbol" pitchFamily="18" charset="2"/>
            </a:endParaRPr>
          </a:p>
          <a:p>
            <a:pPr lvl="1" eaLnBrk="1" hangingPunct="1"/>
            <a:endParaRPr lang="en-US" dirty="0">
              <a:sym typeface="Symbol" pitchFamily="18" charset="2"/>
            </a:endParaRPr>
          </a:p>
          <a:p>
            <a:pPr lvl="1" eaLnBrk="1" hangingPunct="1"/>
            <a:endParaRPr lang="en-US" dirty="0">
              <a:sym typeface="Symbol" pitchFamily="18" charset="2"/>
            </a:endParaRPr>
          </a:p>
          <a:p>
            <a:pPr lvl="1" eaLnBrk="1" hangingPunct="1"/>
            <a:endParaRPr lang="en-US" dirty="0">
              <a:sym typeface="Symbol" pitchFamily="18" charset="2"/>
            </a:endParaRPr>
          </a:p>
        </p:txBody>
      </p:sp>
      <p:sp>
        <p:nvSpPr>
          <p:cNvPr id="28675" name="Rectangle 2"/>
          <p:cNvSpPr>
            <a:spLocks noGrp="1" noChangeArrowheads="1"/>
          </p:cNvSpPr>
          <p:nvPr>
            <p:ph type="title"/>
          </p:nvPr>
        </p:nvSpPr>
        <p:spPr>
          <a:xfrm>
            <a:off x="697006" y="109041"/>
            <a:ext cx="10515600" cy="1325563"/>
          </a:xfrm>
        </p:spPr>
        <p:txBody>
          <a:bodyPr/>
          <a:lstStyle/>
          <a:p>
            <a:pPr eaLnBrk="1" hangingPunct="1"/>
            <a:r>
              <a:rPr lang="en-US" dirty="0">
                <a:latin typeface="+mn-lt"/>
              </a:rPr>
              <a:t>QUENCH PROPAGATION VELOCITY</a:t>
            </a:r>
          </a:p>
        </p:txBody>
      </p:sp>
      <p:graphicFrame>
        <p:nvGraphicFramePr>
          <p:cNvPr id="5" name="Object 28"/>
          <p:cNvGraphicFramePr>
            <a:graphicFrameLocks noChangeAspect="1"/>
          </p:cNvGraphicFramePr>
          <p:nvPr>
            <p:extLst>
              <p:ext uri="{D42A27DB-BD31-4B8C-83A1-F6EECF244321}">
                <p14:modId xmlns:p14="http://schemas.microsoft.com/office/powerpoint/2010/main" val="4166082783"/>
              </p:ext>
            </p:extLst>
          </p:nvPr>
        </p:nvGraphicFramePr>
        <p:xfrm>
          <a:off x="7382016" y="1995304"/>
          <a:ext cx="2358744" cy="1247152"/>
        </p:xfrm>
        <a:graphic>
          <a:graphicData uri="http://schemas.openxmlformats.org/presentationml/2006/ole">
            <mc:AlternateContent xmlns:mc="http://schemas.openxmlformats.org/markup-compatibility/2006">
              <mc:Choice xmlns:v="urn:schemas-microsoft-com:vml" Requires="v">
                <p:oleObj spid="_x0000_s43186" name="Equation" r:id="rId3" imgW="965200" imgH="508000" progId="Equation.3">
                  <p:embed/>
                </p:oleObj>
              </mc:Choice>
              <mc:Fallback>
                <p:oleObj name="Equation" r:id="rId3" imgW="965200" imgH="508000" progId="Equation.3">
                  <p:embed/>
                  <p:pic>
                    <p:nvPicPr>
                      <p:cNvPr id="5" name="Object 28"/>
                      <p:cNvPicPr>
                        <a:picLocks noChangeAspect="1" noChangeArrowheads="1"/>
                      </p:cNvPicPr>
                      <p:nvPr/>
                    </p:nvPicPr>
                    <p:blipFill>
                      <a:blip r:embed="rId4"/>
                      <a:srcRect/>
                      <a:stretch>
                        <a:fillRect/>
                      </a:stretch>
                    </p:blipFill>
                    <p:spPr bwMode="auto">
                      <a:xfrm>
                        <a:off x="7382016" y="1995304"/>
                        <a:ext cx="2358744" cy="1247152"/>
                      </a:xfrm>
                      <a:prstGeom prst="rect">
                        <a:avLst/>
                      </a:prstGeom>
                      <a:noFill/>
                      <a:ln>
                        <a:noFill/>
                      </a:ln>
                    </p:spPr>
                  </p:pic>
                </p:oleObj>
              </mc:Fallback>
            </mc:AlternateContent>
          </a:graphicData>
        </a:graphic>
      </p:graphicFrame>
      <p:graphicFrame>
        <p:nvGraphicFramePr>
          <p:cNvPr id="7" name="Object 28"/>
          <p:cNvGraphicFramePr>
            <a:graphicFrameLocks noChangeAspect="1"/>
          </p:cNvGraphicFramePr>
          <p:nvPr>
            <p:extLst>
              <p:ext uri="{D42A27DB-BD31-4B8C-83A1-F6EECF244321}">
                <p14:modId xmlns:p14="http://schemas.microsoft.com/office/powerpoint/2010/main" val="788918284"/>
              </p:ext>
            </p:extLst>
          </p:nvPr>
        </p:nvGraphicFramePr>
        <p:xfrm>
          <a:off x="7073760" y="3798675"/>
          <a:ext cx="2667000" cy="1311275"/>
        </p:xfrm>
        <a:graphic>
          <a:graphicData uri="http://schemas.openxmlformats.org/presentationml/2006/ole">
            <mc:AlternateContent xmlns:mc="http://schemas.openxmlformats.org/markup-compatibility/2006">
              <mc:Choice xmlns:v="urn:schemas-microsoft-com:vml" Requires="v">
                <p:oleObj spid="_x0000_s43187" name="Equation" r:id="rId5" imgW="1092200" imgH="533400" progId="Equation.3">
                  <p:embed/>
                </p:oleObj>
              </mc:Choice>
              <mc:Fallback>
                <p:oleObj name="Equation" r:id="rId5" imgW="1092200" imgH="533400" progId="Equation.3">
                  <p:embed/>
                  <p:pic>
                    <p:nvPicPr>
                      <p:cNvPr id="7" name="Object 28"/>
                      <p:cNvPicPr>
                        <a:picLocks noChangeAspect="1" noChangeArrowheads="1"/>
                      </p:cNvPicPr>
                      <p:nvPr/>
                    </p:nvPicPr>
                    <p:blipFill>
                      <a:blip r:embed="rId6"/>
                      <a:srcRect/>
                      <a:stretch>
                        <a:fillRect/>
                      </a:stretch>
                    </p:blipFill>
                    <p:spPr bwMode="auto">
                      <a:xfrm>
                        <a:off x="7073760" y="3798675"/>
                        <a:ext cx="2667000" cy="1311275"/>
                      </a:xfrm>
                      <a:prstGeom prst="rect">
                        <a:avLst/>
                      </a:prstGeom>
                      <a:noFill/>
                      <a:ln>
                        <a:noFill/>
                      </a:ln>
                    </p:spPr>
                  </p:pic>
                </p:oleObj>
              </mc:Fallback>
            </mc:AlternateContent>
          </a:graphicData>
        </a:graphic>
      </p:graphicFrame>
      <p:sp>
        <p:nvSpPr>
          <p:cNvPr id="6" name="Slide Number Placeholder 3">
            <a:extLst>
              <a:ext uri="{FF2B5EF4-FFF2-40B4-BE49-F238E27FC236}">
                <a16:creationId xmlns:a16="http://schemas.microsoft.com/office/drawing/2014/main" id="{8CC7BA46-E088-4FBB-99D4-87FB7900B5D1}"/>
              </a:ext>
            </a:extLst>
          </p:cNvPr>
          <p:cNvSpPr txBox="1">
            <a:spLocks/>
          </p:cNvSpPr>
          <p:nvPr/>
        </p:nvSpPr>
        <p:spPr>
          <a:xfrm>
            <a:off x="647956" y="5731780"/>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1940355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a:xfrm>
            <a:off x="847725" y="1479196"/>
            <a:ext cx="10964587" cy="4351338"/>
          </a:xfrm>
        </p:spPr>
        <p:txBody>
          <a:bodyPr>
            <a:normAutofit fontScale="92500" lnSpcReduction="20000"/>
          </a:bodyPr>
          <a:lstStyle/>
          <a:p>
            <a:r>
              <a:rPr lang="en-US" dirty="0"/>
              <a:t>How to translate the quench velocity in a resistance growth ?</a:t>
            </a:r>
          </a:p>
          <a:p>
            <a:pPr lvl="1"/>
            <a:r>
              <a:rPr lang="en-US" dirty="0"/>
              <a:t>Equation for resistance growth</a:t>
            </a:r>
          </a:p>
          <a:p>
            <a:pPr lvl="1"/>
            <a:endParaRPr lang="en-US" dirty="0"/>
          </a:p>
          <a:p>
            <a:pPr lvl="1"/>
            <a:r>
              <a:rPr lang="en-US" dirty="0"/>
              <a:t>For example, LHC dipole</a:t>
            </a:r>
          </a:p>
          <a:p>
            <a:pPr lvl="2"/>
            <a:r>
              <a:rPr lang="en-US" dirty="0"/>
              <a:t>I = 12 000 A</a:t>
            </a:r>
          </a:p>
          <a:p>
            <a:pPr lvl="2"/>
            <a:r>
              <a:rPr lang="en-US" dirty="0" err="1"/>
              <a:t>A</a:t>
            </a:r>
            <a:r>
              <a:rPr lang="en-US" baseline="-25000" dirty="0" err="1"/>
              <a:t>Cu</a:t>
            </a:r>
            <a:r>
              <a:rPr lang="en-US" dirty="0"/>
              <a:t>= 15 mm</a:t>
            </a:r>
            <a:r>
              <a:rPr lang="en-US" baseline="30000" dirty="0"/>
              <a:t>2</a:t>
            </a:r>
            <a:r>
              <a:rPr lang="en-US" dirty="0"/>
              <a:t> = 15</a:t>
            </a:r>
            <a:r>
              <a:rPr lang="en-US" dirty="0">
                <a:latin typeface="Times"/>
                <a:cs typeface="Times"/>
              </a:rPr>
              <a:t>×10</a:t>
            </a:r>
            <a:r>
              <a:rPr lang="en-US" baseline="30000" dirty="0">
                <a:latin typeface="Times"/>
                <a:cs typeface="Times"/>
              </a:rPr>
              <a:t>-6</a:t>
            </a:r>
            <a:r>
              <a:rPr lang="en-US" dirty="0">
                <a:latin typeface="Times"/>
                <a:cs typeface="Times"/>
              </a:rPr>
              <a:t> m</a:t>
            </a:r>
            <a:r>
              <a:rPr lang="en-US" baseline="30000" dirty="0">
                <a:latin typeface="Times"/>
                <a:cs typeface="Times"/>
              </a:rPr>
              <a:t>2</a:t>
            </a:r>
            <a:r>
              <a:rPr lang="en-US" dirty="0">
                <a:latin typeface="Times"/>
                <a:cs typeface="Times"/>
              </a:rPr>
              <a:t> </a:t>
            </a:r>
            <a:endParaRPr lang="en-US" dirty="0"/>
          </a:p>
          <a:p>
            <a:pPr lvl="2"/>
            <a:r>
              <a:rPr lang="en-US" dirty="0">
                <a:latin typeface="Symbol" charset="2"/>
                <a:cs typeface="Symbol" charset="2"/>
              </a:rPr>
              <a:t>r</a:t>
            </a:r>
            <a:r>
              <a:rPr lang="en-US" dirty="0"/>
              <a:t> = 5</a:t>
            </a:r>
            <a:r>
              <a:rPr lang="en-US" dirty="0">
                <a:latin typeface="Times"/>
                <a:cs typeface="Times"/>
              </a:rPr>
              <a:t>×</a:t>
            </a:r>
            <a:r>
              <a:rPr lang="en-US" dirty="0"/>
              <a:t>10</a:t>
            </a:r>
            <a:r>
              <a:rPr lang="en-US" baseline="30000" dirty="0"/>
              <a:t>-10</a:t>
            </a:r>
            <a:r>
              <a:rPr lang="en-US" dirty="0"/>
              <a:t> </a:t>
            </a:r>
            <a:r>
              <a:rPr lang="en-US" dirty="0">
                <a:latin typeface="Symbol" charset="2"/>
                <a:cs typeface="Symbol" charset="2"/>
              </a:rPr>
              <a:t>W</a:t>
            </a:r>
            <a:r>
              <a:rPr lang="en-US" dirty="0"/>
              <a:t> m</a:t>
            </a:r>
          </a:p>
          <a:p>
            <a:pPr lvl="2"/>
            <a:r>
              <a:rPr lang="en-US" dirty="0"/>
              <a:t>Scaling factor from velocity to voltage increase: 5</a:t>
            </a:r>
            <a:r>
              <a:rPr lang="en-US" dirty="0">
                <a:latin typeface="Times"/>
                <a:cs typeface="Times"/>
              </a:rPr>
              <a:t>×</a:t>
            </a:r>
            <a:r>
              <a:rPr lang="en-US" dirty="0"/>
              <a:t>10</a:t>
            </a:r>
            <a:r>
              <a:rPr lang="en-US" baseline="30000" dirty="0"/>
              <a:t>-10</a:t>
            </a:r>
            <a:r>
              <a:rPr lang="en-US" dirty="0"/>
              <a:t> / 15</a:t>
            </a:r>
            <a:r>
              <a:rPr lang="en-US" dirty="0">
                <a:latin typeface="Times"/>
                <a:cs typeface="Times"/>
              </a:rPr>
              <a:t>×10</a:t>
            </a:r>
            <a:r>
              <a:rPr lang="en-US" baseline="30000" dirty="0">
                <a:latin typeface="Times"/>
                <a:cs typeface="Times"/>
              </a:rPr>
              <a:t>-6</a:t>
            </a:r>
            <a:r>
              <a:rPr lang="en-US" dirty="0">
                <a:latin typeface="Times"/>
                <a:cs typeface="Times"/>
              </a:rPr>
              <a:t> × 12000 =  0.4 V/m</a:t>
            </a:r>
          </a:p>
          <a:p>
            <a:pPr lvl="2"/>
            <a:r>
              <a:rPr lang="en-US" dirty="0">
                <a:latin typeface="Times"/>
                <a:cs typeface="Times"/>
              </a:rPr>
              <a:t>Therefore for a 17 m/s quench velocity, the voltage increase of of the order of   7 V/s</a:t>
            </a:r>
          </a:p>
          <a:p>
            <a:pPr lvl="2"/>
            <a:r>
              <a:rPr lang="en-US" dirty="0">
                <a:latin typeface="Times"/>
                <a:cs typeface="Times"/>
              </a:rPr>
              <a:t>So for a 100 mV threshold, reached after 15 </a:t>
            </a:r>
            <a:r>
              <a:rPr lang="en-US" dirty="0" err="1">
                <a:latin typeface="Times"/>
                <a:cs typeface="Times"/>
              </a:rPr>
              <a:t>ms</a:t>
            </a:r>
            <a:endParaRPr lang="en-US" dirty="0"/>
          </a:p>
          <a:p>
            <a:pPr marL="0" indent="0">
              <a:buNone/>
            </a:pPr>
            <a:endParaRPr lang="en-US" dirty="0">
              <a:sym typeface="Symbol" pitchFamily="18" charset="2"/>
            </a:endParaRPr>
          </a:p>
          <a:p>
            <a:pPr marL="914400" lvl="2" indent="0">
              <a:buNone/>
            </a:pPr>
            <a:endParaRPr lang="en-US" dirty="0">
              <a:sym typeface="Symbol" pitchFamily="18" charset="2"/>
            </a:endParaRPr>
          </a:p>
          <a:p>
            <a:pPr marL="457200" lvl="1" indent="0" eaLnBrk="1" hangingPunct="1">
              <a:buNone/>
            </a:pPr>
            <a:r>
              <a:rPr lang="en-US" dirty="0">
                <a:sym typeface="Symbol" pitchFamily="18" charset="2"/>
              </a:rPr>
              <a:t>The presence of the Cu fasten the resistance growing allowing the detection of a quench and so the extraction of the energy without damaging the coils. </a:t>
            </a:r>
          </a:p>
          <a:p>
            <a:pPr lvl="1" eaLnBrk="1" hangingPunct="1"/>
            <a:endParaRPr lang="en-US" dirty="0">
              <a:sym typeface="Symbol" pitchFamily="18" charset="2"/>
            </a:endParaRPr>
          </a:p>
          <a:p>
            <a:pPr lvl="1" eaLnBrk="1" hangingPunct="1"/>
            <a:endParaRPr lang="en-US" dirty="0">
              <a:sym typeface="Symbol" pitchFamily="18" charset="2"/>
            </a:endParaRPr>
          </a:p>
        </p:txBody>
      </p:sp>
      <p:sp>
        <p:nvSpPr>
          <p:cNvPr id="28675" name="Rectangle 2"/>
          <p:cNvSpPr>
            <a:spLocks noGrp="1" noChangeArrowheads="1"/>
          </p:cNvSpPr>
          <p:nvPr>
            <p:ph type="title"/>
          </p:nvPr>
        </p:nvSpPr>
        <p:spPr>
          <a:xfrm>
            <a:off x="628650" y="153633"/>
            <a:ext cx="10515600" cy="1325563"/>
          </a:xfrm>
        </p:spPr>
        <p:txBody>
          <a:bodyPr/>
          <a:lstStyle/>
          <a:p>
            <a:pPr eaLnBrk="1" hangingPunct="1"/>
            <a:r>
              <a:rPr lang="en-US" dirty="0">
                <a:latin typeface="+mn-lt"/>
              </a:rPr>
              <a:t>QUENCH DETECTION</a:t>
            </a:r>
          </a:p>
        </p:txBody>
      </p:sp>
      <p:graphicFrame>
        <p:nvGraphicFramePr>
          <p:cNvPr id="5" name="Object 28"/>
          <p:cNvGraphicFramePr>
            <a:graphicFrameLocks noChangeAspect="1"/>
          </p:cNvGraphicFramePr>
          <p:nvPr>
            <p:extLst>
              <p:ext uri="{D42A27DB-BD31-4B8C-83A1-F6EECF244321}">
                <p14:modId xmlns:p14="http://schemas.microsoft.com/office/powerpoint/2010/main" val="2637747542"/>
              </p:ext>
            </p:extLst>
          </p:nvPr>
        </p:nvGraphicFramePr>
        <p:xfrm>
          <a:off x="5542748" y="2299934"/>
          <a:ext cx="4014788" cy="1009650"/>
        </p:xfrm>
        <a:graphic>
          <a:graphicData uri="http://schemas.openxmlformats.org/presentationml/2006/ole">
            <mc:AlternateContent xmlns:mc="http://schemas.openxmlformats.org/markup-compatibility/2006">
              <mc:Choice xmlns:v="urn:schemas-microsoft-com:vml" Requires="v">
                <p:oleObj spid="_x0000_s44125" name="Equation" r:id="rId3" imgW="1879600" imgH="469900" progId="Equation.3">
                  <p:embed/>
                </p:oleObj>
              </mc:Choice>
              <mc:Fallback>
                <p:oleObj name="Equation" r:id="rId3" imgW="1879600" imgH="469900" progId="Equation.3">
                  <p:embed/>
                  <p:pic>
                    <p:nvPicPr>
                      <p:cNvPr id="5" name="Object 28"/>
                      <p:cNvPicPr>
                        <a:picLocks noChangeAspect="1" noChangeArrowheads="1"/>
                      </p:cNvPicPr>
                      <p:nvPr/>
                    </p:nvPicPr>
                    <p:blipFill>
                      <a:blip r:embed="rId4"/>
                      <a:srcRect/>
                      <a:stretch>
                        <a:fillRect/>
                      </a:stretch>
                    </p:blipFill>
                    <p:spPr bwMode="auto">
                      <a:xfrm>
                        <a:off x="5542748" y="2299934"/>
                        <a:ext cx="4014788" cy="1009650"/>
                      </a:xfrm>
                      <a:prstGeom prst="rect">
                        <a:avLst/>
                      </a:prstGeom>
                      <a:noFill/>
                      <a:ln>
                        <a:noFill/>
                      </a:ln>
                    </p:spPr>
                  </p:pic>
                </p:oleObj>
              </mc:Fallback>
            </mc:AlternateContent>
          </a:graphicData>
        </a:graphic>
      </p:graphicFrame>
      <p:sp>
        <p:nvSpPr>
          <p:cNvPr id="6" name="Slide Number Placeholder 3">
            <a:extLst>
              <a:ext uri="{FF2B5EF4-FFF2-40B4-BE49-F238E27FC236}">
                <a16:creationId xmlns:a16="http://schemas.microsoft.com/office/drawing/2014/main" id="{01F0B32D-8989-480A-840B-C8BC911CDD6B}"/>
              </a:ext>
            </a:extLst>
          </p:cNvPr>
          <p:cNvSpPr txBox="1">
            <a:spLocks/>
          </p:cNvSpPr>
          <p:nvPr/>
        </p:nvSpPr>
        <p:spPr>
          <a:xfrm>
            <a:off x="647956" y="5731780"/>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21535761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E830A7-FBA1-E54F-81C9-620F0A1BF38A}"/>
              </a:ext>
            </a:extLst>
          </p:cNvPr>
          <p:cNvSpPr txBox="1"/>
          <p:nvPr/>
        </p:nvSpPr>
        <p:spPr>
          <a:xfrm>
            <a:off x="599081" y="64642"/>
            <a:ext cx="5241963"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cap="all" dirty="0">
                <a:ea typeface="+mj-ea"/>
                <a:cs typeface="+mj-cs"/>
              </a:rPr>
              <a:t>Energy extraction</a:t>
            </a:r>
            <a:endParaRPr lang="en-US" sz="4400" kern="1200" cap="all" dirty="0">
              <a:solidFill>
                <a:schemeClr val="tx1"/>
              </a:solidFill>
              <a:ea typeface="+mj-ea"/>
              <a:cs typeface="+mj-cs"/>
            </a:endParaRPr>
          </a:p>
        </p:txBody>
      </p:sp>
      <p:sp>
        <p:nvSpPr>
          <p:cNvPr id="3" name="Rectangle 2">
            <a:extLst>
              <a:ext uri="{FF2B5EF4-FFF2-40B4-BE49-F238E27FC236}">
                <a16:creationId xmlns:a16="http://schemas.microsoft.com/office/drawing/2014/main" id="{1DC5ECC9-19ED-A946-90DD-C99B7424E62B}"/>
              </a:ext>
            </a:extLst>
          </p:cNvPr>
          <p:cNvSpPr/>
          <p:nvPr/>
        </p:nvSpPr>
        <p:spPr>
          <a:xfrm>
            <a:off x="747220" y="1287435"/>
            <a:ext cx="10513243" cy="461665"/>
          </a:xfrm>
          <a:prstGeom prst="rect">
            <a:avLst/>
          </a:prstGeom>
        </p:spPr>
        <p:txBody>
          <a:bodyPr wrap="square">
            <a:spAutoFit/>
          </a:bodyPr>
          <a:lstStyle/>
          <a:p>
            <a:r>
              <a:rPr lang="en-US" sz="2400" dirty="0">
                <a:solidFill>
                  <a:srgbClr val="CC0000"/>
                </a:solidFill>
                <a:sym typeface="Symbol" pitchFamily="18" charset="2"/>
              </a:rPr>
              <a:t>The higher the resistance, the faster the current dump, the lower hotspot …</a:t>
            </a:r>
          </a:p>
        </p:txBody>
      </p:sp>
      <p:pic>
        <p:nvPicPr>
          <p:cNvPr id="7" name="Picture 4">
            <a:extLst>
              <a:ext uri="{FF2B5EF4-FFF2-40B4-BE49-F238E27FC236}">
                <a16:creationId xmlns:a16="http://schemas.microsoft.com/office/drawing/2014/main" id="{BF31662B-65D8-C942-B68E-D34CFB306E6F}"/>
              </a:ext>
            </a:extLst>
          </p:cNvPr>
          <p:cNvPicPr>
            <a:picLocks noChangeAspect="1" noChangeArrowheads="1"/>
          </p:cNvPicPr>
          <p:nvPr/>
        </p:nvPicPr>
        <p:blipFill>
          <a:blip r:embed="rId3" cstate="print"/>
          <a:srcRect l="1824"/>
          <a:stretch>
            <a:fillRect/>
          </a:stretch>
        </p:blipFill>
        <p:spPr bwMode="auto">
          <a:xfrm>
            <a:off x="4998919" y="2088725"/>
            <a:ext cx="2691194" cy="2297835"/>
          </a:xfrm>
          <a:prstGeom prst="rect">
            <a:avLst/>
          </a:prstGeom>
          <a:noFill/>
          <a:ln w="9525">
            <a:noFill/>
            <a:miter lim="800000"/>
            <a:headEnd/>
            <a:tailEnd/>
          </a:ln>
          <a:effectLst/>
        </p:spPr>
      </p:pic>
      <p:sp>
        <p:nvSpPr>
          <p:cNvPr id="5" name="Rectangle 4">
            <a:extLst>
              <a:ext uri="{FF2B5EF4-FFF2-40B4-BE49-F238E27FC236}">
                <a16:creationId xmlns:a16="http://schemas.microsoft.com/office/drawing/2014/main" id="{966B1989-4B71-D847-BD5A-F1FA45B223CB}"/>
              </a:ext>
            </a:extLst>
          </p:cNvPr>
          <p:cNvSpPr/>
          <p:nvPr/>
        </p:nvSpPr>
        <p:spPr>
          <a:xfrm>
            <a:off x="684711" y="1812805"/>
            <a:ext cx="4251699" cy="3046988"/>
          </a:xfrm>
          <a:prstGeom prst="rect">
            <a:avLst/>
          </a:prstGeom>
        </p:spPr>
        <p:txBody>
          <a:bodyPr wrap="square">
            <a:spAutoFit/>
          </a:bodyPr>
          <a:lstStyle/>
          <a:p>
            <a:r>
              <a:rPr lang="en-US" sz="2400" dirty="0">
                <a:latin typeface="Times New Roman" panose="02020603050405020304" pitchFamily="18" charset="0"/>
              </a:rPr>
              <a:t>For a fast de-excitation in the case of a quench, a magnet can be equipped with external energy extraction systems with circuit breakers and energy-absorbing dump resistors.</a:t>
            </a:r>
          </a:p>
          <a:p>
            <a:r>
              <a:rPr lang="en-US" sz="2400" dirty="0">
                <a:latin typeface="Times New Roman" panose="02020603050405020304" pitchFamily="18" charset="0"/>
              </a:rPr>
              <a:t>The reaction time of the switch is not zero!!</a:t>
            </a:r>
            <a:endParaRPr lang="en-GB" sz="2400" dirty="0"/>
          </a:p>
        </p:txBody>
      </p:sp>
      <p:sp>
        <p:nvSpPr>
          <p:cNvPr id="9" name="Rectangle 8">
            <a:extLst>
              <a:ext uri="{FF2B5EF4-FFF2-40B4-BE49-F238E27FC236}">
                <a16:creationId xmlns:a16="http://schemas.microsoft.com/office/drawing/2014/main" id="{2CDA6960-424E-1F40-81EC-89E25C989CC7}"/>
              </a:ext>
            </a:extLst>
          </p:cNvPr>
          <p:cNvSpPr/>
          <p:nvPr/>
        </p:nvSpPr>
        <p:spPr>
          <a:xfrm>
            <a:off x="599081" y="5282394"/>
            <a:ext cx="11243514" cy="1200329"/>
          </a:xfrm>
          <a:prstGeom prst="rect">
            <a:avLst/>
          </a:prstGeom>
        </p:spPr>
        <p:txBody>
          <a:bodyPr wrap="square">
            <a:spAutoFit/>
          </a:bodyPr>
          <a:lstStyle/>
          <a:p>
            <a:r>
              <a:rPr lang="en-US" sz="2400" dirty="0">
                <a:sym typeface="Symbol" pitchFamily="18" charset="2"/>
              </a:rPr>
              <a:t>…..but adding an external dump resistor creates a voltage at the magnet leads, proportional to the dump resistor. So the </a:t>
            </a:r>
            <a:r>
              <a:rPr lang="en-US" sz="2400" dirty="0">
                <a:solidFill>
                  <a:srgbClr val="CC0000"/>
                </a:solidFill>
                <a:sym typeface="Symbol" pitchFamily="18" charset="2"/>
              </a:rPr>
              <a:t>resistor size is limited by magnet insulation. </a:t>
            </a:r>
            <a:r>
              <a:rPr lang="en-US" sz="2400" dirty="0">
                <a:sym typeface="Symbol" pitchFamily="18" charset="2"/>
              </a:rPr>
              <a:t>Moreover for a chain of magnets ( as in the LHC) or long is not efficient ( n x L/R)</a:t>
            </a:r>
          </a:p>
        </p:txBody>
      </p:sp>
      <p:graphicFrame>
        <p:nvGraphicFramePr>
          <p:cNvPr id="12" name="Object 11">
            <a:extLst>
              <a:ext uri="{FF2B5EF4-FFF2-40B4-BE49-F238E27FC236}">
                <a16:creationId xmlns:a16="http://schemas.microsoft.com/office/drawing/2014/main" id="{776AE638-68D8-D643-ADC3-5FC82FD9F4F3}"/>
              </a:ext>
            </a:extLst>
          </p:cNvPr>
          <p:cNvGraphicFramePr>
            <a:graphicFrameLocks noChangeAspect="1"/>
          </p:cNvGraphicFramePr>
          <p:nvPr>
            <p:extLst>
              <p:ext uri="{D42A27DB-BD31-4B8C-83A1-F6EECF244321}">
                <p14:modId xmlns:p14="http://schemas.microsoft.com/office/powerpoint/2010/main" val="4046675375"/>
              </p:ext>
            </p:extLst>
          </p:nvPr>
        </p:nvGraphicFramePr>
        <p:xfrm>
          <a:off x="7504872" y="4597861"/>
          <a:ext cx="1042162" cy="642429"/>
        </p:xfrm>
        <a:graphic>
          <a:graphicData uri="http://schemas.openxmlformats.org/presentationml/2006/ole">
            <mc:AlternateContent xmlns:mc="http://schemas.openxmlformats.org/markup-compatibility/2006">
              <mc:Choice xmlns:v="urn:schemas-microsoft-com:vml" Requires="v">
                <p:oleObj spid="_x0000_s52375" name="Equation" r:id="rId4" imgW="558800" imgH="342900" progId="Equation.3">
                  <p:embed/>
                </p:oleObj>
              </mc:Choice>
              <mc:Fallback>
                <p:oleObj name="Equation" r:id="rId4" imgW="558800" imgH="342900" progId="Equation.3">
                  <p:embed/>
                  <p:pic>
                    <p:nvPicPr>
                      <p:cNvPr id="63" name="Object 62">
                        <a:extLst>
                          <a:ext uri="{FF2B5EF4-FFF2-40B4-BE49-F238E27FC236}">
                            <a16:creationId xmlns:a16="http://schemas.microsoft.com/office/drawing/2014/main" id="{6C3FEB75-3781-C846-9049-DFDB3CFF71AC}"/>
                          </a:ext>
                        </a:extLst>
                      </p:cNvPr>
                      <p:cNvPicPr>
                        <a:picLocks noChangeAspect="1" noChangeArrowheads="1"/>
                      </p:cNvPicPr>
                      <p:nvPr/>
                    </p:nvPicPr>
                    <p:blipFill>
                      <a:blip r:embed="rId5"/>
                      <a:srcRect/>
                      <a:stretch>
                        <a:fillRect/>
                      </a:stretch>
                    </p:blipFill>
                    <p:spPr bwMode="auto">
                      <a:xfrm>
                        <a:off x="7504872" y="4597861"/>
                        <a:ext cx="1042162" cy="642429"/>
                      </a:xfrm>
                      <a:prstGeom prst="rect">
                        <a:avLst/>
                      </a:prstGeom>
                      <a:noFill/>
                      <a:ln>
                        <a:noFill/>
                      </a:ln>
                    </p:spPr>
                  </p:pic>
                </p:oleObj>
              </mc:Fallback>
            </mc:AlternateContent>
          </a:graphicData>
        </a:graphic>
      </p:graphicFrame>
      <p:graphicFrame>
        <p:nvGraphicFramePr>
          <p:cNvPr id="13" name="Object 12">
            <a:extLst>
              <a:ext uri="{FF2B5EF4-FFF2-40B4-BE49-F238E27FC236}">
                <a16:creationId xmlns:a16="http://schemas.microsoft.com/office/drawing/2014/main" id="{BAD5E21F-4847-2D4B-B3D9-9E984CFA81D5}"/>
              </a:ext>
            </a:extLst>
          </p:cNvPr>
          <p:cNvGraphicFramePr>
            <a:graphicFrameLocks noChangeAspect="1"/>
          </p:cNvGraphicFramePr>
          <p:nvPr>
            <p:extLst>
              <p:ext uri="{D42A27DB-BD31-4B8C-83A1-F6EECF244321}">
                <p14:modId xmlns:p14="http://schemas.microsoft.com/office/powerpoint/2010/main" val="127193526"/>
              </p:ext>
            </p:extLst>
          </p:nvPr>
        </p:nvGraphicFramePr>
        <p:xfrm>
          <a:off x="9051668" y="4558056"/>
          <a:ext cx="735012" cy="738187"/>
        </p:xfrm>
        <a:graphic>
          <a:graphicData uri="http://schemas.openxmlformats.org/presentationml/2006/ole">
            <mc:AlternateContent xmlns:mc="http://schemas.openxmlformats.org/markup-compatibility/2006">
              <mc:Choice xmlns:v="urn:schemas-microsoft-com:vml" Requires="v">
                <p:oleObj spid="_x0000_s52376" name="Equation" r:id="rId6" imgW="393700" imgH="393700" progId="Equation.3">
                  <p:embed/>
                </p:oleObj>
              </mc:Choice>
              <mc:Fallback>
                <p:oleObj name="Equation" r:id="rId6" imgW="393700" imgH="393700" progId="Equation.3">
                  <p:embed/>
                  <p:pic>
                    <p:nvPicPr>
                      <p:cNvPr id="64" name="Object 63">
                        <a:extLst>
                          <a:ext uri="{FF2B5EF4-FFF2-40B4-BE49-F238E27FC236}">
                            <a16:creationId xmlns:a16="http://schemas.microsoft.com/office/drawing/2014/main" id="{47B64DEB-5875-5B4F-B871-F2C688CA4AC2}"/>
                          </a:ext>
                        </a:extLst>
                      </p:cNvPr>
                      <p:cNvPicPr>
                        <a:picLocks noChangeAspect="1" noChangeArrowheads="1"/>
                      </p:cNvPicPr>
                      <p:nvPr/>
                    </p:nvPicPr>
                    <p:blipFill>
                      <a:blip r:embed="rId7"/>
                      <a:srcRect/>
                      <a:stretch>
                        <a:fillRect/>
                      </a:stretch>
                    </p:blipFill>
                    <p:spPr bwMode="auto">
                      <a:xfrm>
                        <a:off x="9051668" y="4558056"/>
                        <a:ext cx="735012" cy="738187"/>
                      </a:xfrm>
                      <a:prstGeom prst="rect">
                        <a:avLst/>
                      </a:prstGeom>
                      <a:noFill/>
                      <a:ln>
                        <a:noFill/>
                      </a:ln>
                    </p:spPr>
                  </p:pic>
                </p:oleObj>
              </mc:Fallback>
            </mc:AlternateContent>
          </a:graphicData>
        </a:graphic>
      </p:graphicFrame>
      <p:pic>
        <p:nvPicPr>
          <p:cNvPr id="15" name="Picture 3">
            <a:extLst>
              <a:ext uri="{FF2B5EF4-FFF2-40B4-BE49-F238E27FC236}">
                <a16:creationId xmlns:a16="http://schemas.microsoft.com/office/drawing/2014/main" id="{9A3BF90C-1639-0E44-8944-64633AB1616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79824" y="2088725"/>
            <a:ext cx="3191227" cy="2084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Slide Number Placeholder 3">
            <a:extLst>
              <a:ext uri="{FF2B5EF4-FFF2-40B4-BE49-F238E27FC236}">
                <a16:creationId xmlns:a16="http://schemas.microsoft.com/office/drawing/2014/main" id="{E20D13BD-7C26-43C0-9903-592AF1AD3CB3}"/>
              </a:ext>
            </a:extLst>
          </p:cNvPr>
          <p:cNvSpPr txBox="1">
            <a:spLocks/>
          </p:cNvSpPr>
          <p:nvPr/>
        </p:nvSpPr>
        <p:spPr>
          <a:xfrm>
            <a:off x="8926651" y="4415298"/>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a:solidFill>
                  <a:srgbClr val="3399FF"/>
                </a:solidFill>
              </a:rPr>
              <a:t>E. Todesco - Superconducting magnets</a:t>
            </a:r>
            <a:endParaRPr lang="en-US" sz="1000" dirty="0">
              <a:solidFill>
                <a:srgbClr val="3399FF"/>
              </a:solidFill>
            </a:endParaRPr>
          </a:p>
        </p:txBody>
      </p:sp>
    </p:spTree>
    <p:extLst>
      <p:ext uri="{BB962C8B-B14F-4D97-AF65-F5344CB8AC3E}">
        <p14:creationId xmlns:p14="http://schemas.microsoft.com/office/powerpoint/2010/main" val="5872689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9B38642C-62C4-4E31-A5D3-BB1DD8CA3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663583" cy="6858478"/>
          </a:xfrm>
          <a:custGeom>
            <a:avLst/>
            <a:gdLst>
              <a:gd name="connsiteX0" fmla="*/ 0 w 8663583"/>
              <a:gd name="connsiteY0" fmla="*/ 0 h 6858478"/>
              <a:gd name="connsiteX1" fmla="*/ 480486 w 8663583"/>
              <a:gd name="connsiteY1" fmla="*/ 0 h 6858478"/>
              <a:gd name="connsiteX2" fmla="*/ 4415403 w 8663583"/>
              <a:gd name="connsiteY2" fmla="*/ 0 h 6858478"/>
              <a:gd name="connsiteX3" fmla="*/ 5481631 w 8663583"/>
              <a:gd name="connsiteY3" fmla="*/ 0 h 6858478"/>
              <a:gd name="connsiteX4" fmla="*/ 5487208 w 8663583"/>
              <a:gd name="connsiteY4" fmla="*/ 0 h 6858478"/>
              <a:gd name="connsiteX5" fmla="*/ 8663583 w 8663583"/>
              <a:gd name="connsiteY5" fmla="*/ 6858478 h 6858478"/>
              <a:gd name="connsiteX6" fmla="*/ 1239028 w 8663583"/>
              <a:gd name="connsiteY6" fmla="*/ 6858478 h 6858478"/>
              <a:gd name="connsiteX7" fmla="*/ 1239288 w 8663583"/>
              <a:gd name="connsiteY7" fmla="*/ 6857916 h 6858478"/>
              <a:gd name="connsiteX8" fmla="*/ 480486 w 8663583"/>
              <a:gd name="connsiteY8" fmla="*/ 6857916 h 6858478"/>
              <a:gd name="connsiteX9" fmla="*/ 480486 w 8663583"/>
              <a:gd name="connsiteY9" fmla="*/ 6858000 h 6858478"/>
              <a:gd name="connsiteX10" fmla="*/ 0 w 8663583"/>
              <a:gd name="connsiteY10" fmla="*/ 685800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3583" h="6858478">
                <a:moveTo>
                  <a:pt x="0" y="0"/>
                </a:moveTo>
                <a:lnTo>
                  <a:pt x="480486" y="0"/>
                </a:lnTo>
                <a:lnTo>
                  <a:pt x="4415403" y="0"/>
                </a:lnTo>
                <a:lnTo>
                  <a:pt x="5481631" y="0"/>
                </a:lnTo>
                <a:lnTo>
                  <a:pt x="5487208" y="0"/>
                </a:lnTo>
                <a:lnTo>
                  <a:pt x="8663583" y="6858478"/>
                </a:lnTo>
                <a:lnTo>
                  <a:pt x="1239028" y="6858478"/>
                </a:lnTo>
                <a:lnTo>
                  <a:pt x="1239288" y="6857916"/>
                </a:lnTo>
                <a:lnTo>
                  <a:pt x="480486" y="6857916"/>
                </a:lnTo>
                <a:lnTo>
                  <a:pt x="480486"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A9F66240-8C38-4069-A5C9-2D3FCD97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234957" cy="6858478"/>
          </a:xfrm>
          <a:custGeom>
            <a:avLst/>
            <a:gdLst>
              <a:gd name="connsiteX0" fmla="*/ 156905 w 8234957"/>
              <a:gd name="connsiteY0" fmla="*/ 0 h 6858478"/>
              <a:gd name="connsiteX1" fmla="*/ 3986777 w 8234957"/>
              <a:gd name="connsiteY1" fmla="*/ 0 h 6858478"/>
              <a:gd name="connsiteX2" fmla="*/ 5053005 w 8234957"/>
              <a:gd name="connsiteY2" fmla="*/ 0 h 6858478"/>
              <a:gd name="connsiteX3" fmla="*/ 5058582 w 8234957"/>
              <a:gd name="connsiteY3" fmla="*/ 0 h 6858478"/>
              <a:gd name="connsiteX4" fmla="*/ 8234957 w 8234957"/>
              <a:gd name="connsiteY4" fmla="*/ 6858478 h 6858478"/>
              <a:gd name="connsiteX5" fmla="*/ 810402 w 8234957"/>
              <a:gd name="connsiteY5" fmla="*/ 6858478 h 6858478"/>
              <a:gd name="connsiteX6" fmla="*/ 810662 w 8234957"/>
              <a:gd name="connsiteY6" fmla="*/ 6857916 h 6858478"/>
              <a:gd name="connsiteX7" fmla="*/ 156905 w 8234957"/>
              <a:gd name="connsiteY7" fmla="*/ 6857916 h 6858478"/>
              <a:gd name="connsiteX8" fmla="*/ 156905 w 8234957"/>
              <a:gd name="connsiteY8" fmla="*/ 6858478 h 6858478"/>
              <a:gd name="connsiteX9" fmla="*/ 0 w 8234957"/>
              <a:gd name="connsiteY9" fmla="*/ 6858478 h 6858478"/>
              <a:gd name="connsiteX10" fmla="*/ 0 w 8234957"/>
              <a:gd name="connsiteY10" fmla="*/ 479 h 6858478"/>
              <a:gd name="connsiteX11" fmla="*/ 156905 w 8234957"/>
              <a:gd name="connsiteY11" fmla="*/ 479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34957" h="6858478">
                <a:moveTo>
                  <a:pt x="156905" y="0"/>
                </a:moveTo>
                <a:lnTo>
                  <a:pt x="3986777" y="0"/>
                </a:lnTo>
                <a:lnTo>
                  <a:pt x="5053005" y="0"/>
                </a:lnTo>
                <a:lnTo>
                  <a:pt x="5058582" y="0"/>
                </a:lnTo>
                <a:lnTo>
                  <a:pt x="8234957" y="6858478"/>
                </a:lnTo>
                <a:lnTo>
                  <a:pt x="810402" y="6858478"/>
                </a:lnTo>
                <a:lnTo>
                  <a:pt x="810662" y="6857916"/>
                </a:lnTo>
                <a:lnTo>
                  <a:pt x="156905" y="6857916"/>
                </a:lnTo>
                <a:lnTo>
                  <a:pt x="156905" y="6858478"/>
                </a:lnTo>
                <a:lnTo>
                  <a:pt x="0" y="6858478"/>
                </a:lnTo>
                <a:lnTo>
                  <a:pt x="0" y="479"/>
                </a:lnTo>
                <a:lnTo>
                  <a:pt x="156905"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CC29B065-C113-ED46-B301-82F6FB0E2C0C}"/>
              </a:ext>
            </a:extLst>
          </p:cNvPr>
          <p:cNvSpPr txBox="1"/>
          <p:nvPr/>
        </p:nvSpPr>
        <p:spPr>
          <a:xfrm>
            <a:off x="804672" y="365125"/>
            <a:ext cx="4378881"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kern="1200" cap="all" dirty="0">
                <a:solidFill>
                  <a:schemeClr val="tx1"/>
                </a:solidFill>
                <a:ea typeface="+mj-ea"/>
                <a:cs typeface="+mj-cs"/>
              </a:rPr>
              <a:t>NOISES AND FLUX JUMPS</a:t>
            </a:r>
          </a:p>
        </p:txBody>
      </p:sp>
      <p:sp>
        <p:nvSpPr>
          <p:cNvPr id="2" name="Rectangle 3">
            <a:extLst>
              <a:ext uri="{FF2B5EF4-FFF2-40B4-BE49-F238E27FC236}">
                <a16:creationId xmlns:a16="http://schemas.microsoft.com/office/drawing/2014/main" id="{DEF4777A-ADBD-6E40-AA05-B4EDA617029A}"/>
              </a:ext>
            </a:extLst>
          </p:cNvPr>
          <p:cNvSpPr txBox="1">
            <a:spLocks noChangeArrowheads="1"/>
          </p:cNvSpPr>
          <p:nvPr/>
        </p:nvSpPr>
        <p:spPr>
          <a:xfrm>
            <a:off x="804672" y="2020824"/>
            <a:ext cx="5076090" cy="41513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r>
              <a:rPr lang="en-US" sz="2000"/>
              <a:t>Flux jumps in Nb</a:t>
            </a:r>
            <a:r>
              <a:rPr lang="en-US" sz="2000" baseline="-25000"/>
              <a:t>3</a:t>
            </a:r>
            <a:r>
              <a:rPr lang="en-US" sz="2000"/>
              <a:t>Sn</a:t>
            </a:r>
          </a:p>
          <a:p>
            <a:pPr lvl="1"/>
            <a:r>
              <a:rPr lang="en-US" sz="2000"/>
              <a:t>In magnets based on Nb</a:t>
            </a:r>
            <a:r>
              <a:rPr lang="en-US" sz="2000" baseline="-25000"/>
              <a:t>3</a:t>
            </a:r>
            <a:r>
              <a:rPr lang="en-US" sz="2000"/>
              <a:t>Sn conductor, at low fields flux jump phenomena provoke spikes in voltages</a:t>
            </a:r>
          </a:p>
          <a:p>
            <a:pPr lvl="2"/>
            <a:r>
              <a:rPr lang="en-US" dirty="0"/>
              <a:t>These spikes can be much larger than 100 mV, and therefore can be erroneously interpreted as a quench</a:t>
            </a:r>
          </a:p>
          <a:p>
            <a:pPr lvl="1"/>
            <a:r>
              <a:rPr lang="en-US" sz="2000"/>
              <a:t>Larger thresholds have to be used at lower current</a:t>
            </a:r>
          </a:p>
          <a:p>
            <a:pPr lvl="2"/>
            <a:r>
              <a:rPr lang="en-US" dirty="0"/>
              <a:t>Protection is not put in danger since at lower current there is more margin</a:t>
            </a:r>
          </a:p>
          <a:p>
            <a:pPr marL="914400" lvl="2"/>
            <a:endParaRPr lang="en-US">
              <a:sym typeface="Symbol" pitchFamily="18" charset="2"/>
            </a:endParaRPr>
          </a:p>
          <a:p>
            <a:pPr lvl="1"/>
            <a:endParaRPr lang="en-US" sz="2000">
              <a:sym typeface="Symbol" pitchFamily="18" charset="2"/>
            </a:endParaRPr>
          </a:p>
          <a:p>
            <a:pPr lvl="1"/>
            <a:endParaRPr lang="en-US" sz="2000">
              <a:sym typeface="Symbol" pitchFamily="18" charset="2"/>
            </a:endParaRPr>
          </a:p>
          <a:p>
            <a:pPr lvl="1"/>
            <a:endParaRPr lang="en-US" sz="2000">
              <a:sym typeface="Symbol" pitchFamily="18" charset="2"/>
            </a:endParaRPr>
          </a:p>
        </p:txBody>
      </p:sp>
      <p:grpSp>
        <p:nvGrpSpPr>
          <p:cNvPr id="6" name="Group 5">
            <a:extLst>
              <a:ext uri="{FF2B5EF4-FFF2-40B4-BE49-F238E27FC236}">
                <a16:creationId xmlns:a16="http://schemas.microsoft.com/office/drawing/2014/main" id="{261288B2-8B5E-0942-B847-9C703D6FFAAF}"/>
              </a:ext>
            </a:extLst>
          </p:cNvPr>
          <p:cNvGrpSpPr/>
          <p:nvPr/>
        </p:nvGrpSpPr>
        <p:grpSpPr>
          <a:xfrm>
            <a:off x="7390796" y="1090576"/>
            <a:ext cx="4378880" cy="3005152"/>
            <a:chOff x="2306942" y="3461688"/>
            <a:chExt cx="4329439" cy="2971221"/>
          </a:xfrm>
        </p:grpSpPr>
        <p:pic>
          <p:nvPicPr>
            <p:cNvPr id="3" name="Picture 2" descr="pippo.png">
              <a:extLst>
                <a:ext uri="{FF2B5EF4-FFF2-40B4-BE49-F238E27FC236}">
                  <a16:creationId xmlns:a16="http://schemas.microsoft.com/office/drawing/2014/main" id="{3FFC025E-D0D8-7A4A-9B01-C01D3115D3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6942" y="3759875"/>
              <a:ext cx="4329439" cy="2673034"/>
            </a:xfrm>
            <a:prstGeom prst="rect">
              <a:avLst/>
            </a:prstGeom>
          </p:spPr>
        </p:pic>
        <p:sp>
          <p:nvSpPr>
            <p:cNvPr id="4" name="Oval 3">
              <a:extLst>
                <a:ext uri="{FF2B5EF4-FFF2-40B4-BE49-F238E27FC236}">
                  <a16:creationId xmlns:a16="http://schemas.microsoft.com/office/drawing/2014/main" id="{16FB9CEF-D883-A54A-B594-87607601D6E5}"/>
                </a:ext>
              </a:extLst>
            </p:cNvPr>
            <p:cNvSpPr/>
            <p:nvPr/>
          </p:nvSpPr>
          <p:spPr bwMode="auto">
            <a:xfrm>
              <a:off x="3113095" y="3483841"/>
              <a:ext cx="1788175" cy="2765400"/>
            </a:xfrm>
            <a:prstGeom prst="ellipse">
              <a:avLst/>
            </a:prstGeom>
            <a:noFill/>
            <a:ln w="31750" cap="flat" cmpd="sng" algn="ctr">
              <a:solidFill>
                <a:srgbClr val="CC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Book Antiqua" pitchFamily="18" charset="0"/>
                <a:ea typeface="ＭＳ Ｐゴシック" pitchFamily="34" charset="-128"/>
              </a:endParaRPr>
            </a:p>
          </p:txBody>
        </p:sp>
        <p:sp>
          <p:nvSpPr>
            <p:cNvPr id="5" name="TextBox 4">
              <a:extLst>
                <a:ext uri="{FF2B5EF4-FFF2-40B4-BE49-F238E27FC236}">
                  <a16:creationId xmlns:a16="http://schemas.microsoft.com/office/drawing/2014/main" id="{AD0B1403-131B-A249-BA15-60F9678FB473}"/>
                </a:ext>
              </a:extLst>
            </p:cNvPr>
            <p:cNvSpPr txBox="1"/>
            <p:nvPr/>
          </p:nvSpPr>
          <p:spPr>
            <a:xfrm>
              <a:off x="3623359" y="3461688"/>
              <a:ext cx="1106343" cy="830997"/>
            </a:xfrm>
            <a:prstGeom prst="rect">
              <a:avLst/>
            </a:prstGeom>
            <a:noFill/>
          </p:spPr>
          <p:txBody>
            <a:bodyPr wrap="none" rtlCol="0">
              <a:normAutofit/>
            </a:bodyPr>
            <a:lstStyle/>
            <a:p>
              <a:pPr algn="ctr">
                <a:lnSpc>
                  <a:spcPct val="90000"/>
                </a:lnSpc>
                <a:spcAft>
                  <a:spcPts val="600"/>
                </a:spcAft>
              </a:pPr>
              <a:r>
                <a:rPr lang="en-US" sz="2400">
                  <a:solidFill>
                    <a:srgbClr val="CC3300"/>
                  </a:solidFill>
                </a:rPr>
                <a:t>Flux</a:t>
              </a:r>
            </a:p>
            <a:p>
              <a:pPr algn="ctr">
                <a:lnSpc>
                  <a:spcPct val="90000"/>
                </a:lnSpc>
                <a:spcAft>
                  <a:spcPts val="600"/>
                </a:spcAft>
              </a:pPr>
              <a:r>
                <a:rPr lang="en-US" sz="2400">
                  <a:solidFill>
                    <a:srgbClr val="CC3300"/>
                  </a:solidFill>
                </a:rPr>
                <a:t> jumps</a:t>
              </a:r>
            </a:p>
          </p:txBody>
        </p:sp>
      </p:grpSp>
      <p:sp>
        <p:nvSpPr>
          <p:cNvPr id="11" name="Slide Number Placeholder 3">
            <a:extLst>
              <a:ext uri="{FF2B5EF4-FFF2-40B4-BE49-F238E27FC236}">
                <a16:creationId xmlns:a16="http://schemas.microsoft.com/office/drawing/2014/main" id="{D81CFA83-C38E-4BDF-B235-60CC45B5CCB7}"/>
              </a:ext>
            </a:extLst>
          </p:cNvPr>
          <p:cNvSpPr txBox="1">
            <a:spLocks/>
          </p:cNvSpPr>
          <p:nvPr/>
        </p:nvSpPr>
        <p:spPr>
          <a:xfrm>
            <a:off x="8487633" y="4144824"/>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E. Todesco - Superconducting magnets</a:t>
            </a:r>
          </a:p>
          <a:p>
            <a:r>
              <a:rPr lang="en-US" sz="1000" dirty="0">
                <a:solidFill>
                  <a:srgbClr val="3399FF"/>
                </a:solidFill>
              </a:rPr>
              <a:t>H. Bajas</a:t>
            </a:r>
          </a:p>
        </p:txBody>
      </p:sp>
    </p:spTree>
    <p:extLst>
      <p:ext uri="{BB962C8B-B14F-4D97-AF65-F5344CB8AC3E}">
        <p14:creationId xmlns:p14="http://schemas.microsoft.com/office/powerpoint/2010/main" val="1660166390"/>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31A9C3-F139-8846-A3B4-92B81B5AEB9C}"/>
              </a:ext>
            </a:extLst>
          </p:cNvPr>
          <p:cNvSpPr txBox="1"/>
          <p:nvPr/>
        </p:nvSpPr>
        <p:spPr>
          <a:xfrm>
            <a:off x="654353" y="426087"/>
            <a:ext cx="10692799" cy="769441"/>
          </a:xfrm>
          <a:prstGeom prst="rect">
            <a:avLst/>
          </a:prstGeom>
          <a:noFill/>
        </p:spPr>
        <p:txBody>
          <a:bodyPr wrap="square" rtlCol="0">
            <a:spAutoFit/>
          </a:bodyPr>
          <a:lstStyle/>
          <a:p>
            <a:r>
              <a:rPr lang="en-US" sz="4400" dirty="0"/>
              <a:t>..BUT HOW WE DEFINE THE THRESHOLD?</a:t>
            </a:r>
          </a:p>
        </p:txBody>
      </p:sp>
      <p:grpSp>
        <p:nvGrpSpPr>
          <p:cNvPr id="37" name="Group 36">
            <a:extLst>
              <a:ext uri="{FF2B5EF4-FFF2-40B4-BE49-F238E27FC236}">
                <a16:creationId xmlns:a16="http://schemas.microsoft.com/office/drawing/2014/main" id="{45FFA561-A7C6-5646-879E-4398A3F48C2E}"/>
              </a:ext>
            </a:extLst>
          </p:cNvPr>
          <p:cNvGrpSpPr/>
          <p:nvPr/>
        </p:nvGrpSpPr>
        <p:grpSpPr>
          <a:xfrm>
            <a:off x="566780" y="1650381"/>
            <a:ext cx="7640517" cy="4116593"/>
            <a:chOff x="152400" y="868070"/>
            <a:chExt cx="8839200" cy="5001608"/>
          </a:xfrm>
        </p:grpSpPr>
        <p:pic>
          <p:nvPicPr>
            <p:cNvPr id="4" name="Picture 3" descr="Picture 2">
              <a:extLst>
                <a:ext uri="{FF2B5EF4-FFF2-40B4-BE49-F238E27FC236}">
                  <a16:creationId xmlns:a16="http://schemas.microsoft.com/office/drawing/2014/main" id="{4252E881-5D98-3B4F-AB92-2AED37A65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52736"/>
              <a:ext cx="8839200" cy="380365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AutoShape 4">
              <a:extLst>
                <a:ext uri="{FF2B5EF4-FFF2-40B4-BE49-F238E27FC236}">
                  <a16:creationId xmlns:a16="http://schemas.microsoft.com/office/drawing/2014/main" id="{FC915AAD-F795-8D44-B081-A757096FDE69}"/>
                </a:ext>
              </a:extLst>
            </p:cNvPr>
            <p:cNvSpPr>
              <a:spLocks/>
            </p:cNvSpPr>
            <p:nvPr/>
          </p:nvSpPr>
          <p:spPr bwMode="auto">
            <a:xfrm>
              <a:off x="1066800" y="1586136"/>
              <a:ext cx="1595438" cy="466725"/>
            </a:xfrm>
            <a:prstGeom prst="accentCallout2">
              <a:avLst>
                <a:gd name="adj1" fmla="val 24491"/>
                <a:gd name="adj2" fmla="val 104778"/>
                <a:gd name="adj3" fmla="val 24491"/>
                <a:gd name="adj4" fmla="val 112440"/>
                <a:gd name="adj5" fmla="val 109523"/>
                <a:gd name="adj6" fmla="val 120495"/>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nchor="ctr">
              <a:spAutoFit/>
            </a:bodyPr>
            <a:lstStyle/>
            <a:p>
              <a:pPr algn="r" eaLnBrk="1" hangingPunct="1"/>
              <a:r>
                <a:rPr lang="en-US" sz="2400"/>
                <a:t>precursor</a:t>
              </a:r>
            </a:p>
          </p:txBody>
        </p:sp>
        <p:sp>
          <p:nvSpPr>
            <p:cNvPr id="6" name="AutoShape 5">
              <a:extLst>
                <a:ext uri="{FF2B5EF4-FFF2-40B4-BE49-F238E27FC236}">
                  <a16:creationId xmlns:a16="http://schemas.microsoft.com/office/drawing/2014/main" id="{BBF4DDCD-BA6E-BC48-9ECC-43C9AC6DF80D}"/>
                </a:ext>
              </a:extLst>
            </p:cNvPr>
            <p:cNvSpPr>
              <a:spLocks/>
            </p:cNvSpPr>
            <p:nvPr/>
          </p:nvSpPr>
          <p:spPr bwMode="auto">
            <a:xfrm>
              <a:off x="1141413" y="2387824"/>
              <a:ext cx="1801812" cy="466725"/>
            </a:xfrm>
            <a:prstGeom prst="accentCallout2">
              <a:avLst>
                <a:gd name="adj1" fmla="val 24491"/>
                <a:gd name="adj2" fmla="val 104227"/>
                <a:gd name="adj3" fmla="val 24491"/>
                <a:gd name="adj4" fmla="val 110926"/>
                <a:gd name="adj5" fmla="val 3741"/>
                <a:gd name="adj6" fmla="val 117972"/>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propagation</a:t>
              </a:r>
            </a:p>
          </p:txBody>
        </p:sp>
        <p:sp>
          <p:nvSpPr>
            <p:cNvPr id="7" name="AutoShape 6">
              <a:extLst>
                <a:ext uri="{FF2B5EF4-FFF2-40B4-BE49-F238E27FC236}">
                  <a16:creationId xmlns:a16="http://schemas.microsoft.com/office/drawing/2014/main" id="{E219EBD4-B5EF-C241-894F-0C08C00BD4EE}"/>
                </a:ext>
              </a:extLst>
            </p:cNvPr>
            <p:cNvSpPr>
              <a:spLocks/>
            </p:cNvSpPr>
            <p:nvPr/>
          </p:nvSpPr>
          <p:spPr bwMode="auto">
            <a:xfrm>
              <a:off x="1990725" y="3110136"/>
              <a:ext cx="1431925" cy="466725"/>
            </a:xfrm>
            <a:prstGeom prst="accentCallout2">
              <a:avLst>
                <a:gd name="adj1" fmla="val 24491"/>
                <a:gd name="adj2" fmla="val 105319"/>
                <a:gd name="adj3" fmla="val 24491"/>
                <a:gd name="adj4" fmla="val 108426"/>
                <a:gd name="adj5" fmla="val -37755"/>
                <a:gd name="adj6" fmla="val 111639"/>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detection</a:t>
              </a:r>
            </a:p>
          </p:txBody>
        </p:sp>
        <p:grpSp>
          <p:nvGrpSpPr>
            <p:cNvPr id="8" name="Group 7">
              <a:extLst>
                <a:ext uri="{FF2B5EF4-FFF2-40B4-BE49-F238E27FC236}">
                  <a16:creationId xmlns:a16="http://schemas.microsoft.com/office/drawing/2014/main" id="{A3F87DD0-61D9-744A-9D18-779C798EEEF7}"/>
                </a:ext>
              </a:extLst>
            </p:cNvPr>
            <p:cNvGrpSpPr>
              <a:grpSpLocks/>
            </p:cNvGrpSpPr>
            <p:nvPr/>
          </p:nvGrpSpPr>
          <p:grpSpPr bwMode="auto">
            <a:xfrm>
              <a:off x="914400" y="2452911"/>
              <a:ext cx="7391400" cy="457200"/>
              <a:chOff x="576" y="1872"/>
              <a:chExt cx="4656" cy="288"/>
            </a:xfrm>
          </p:grpSpPr>
          <p:sp>
            <p:nvSpPr>
              <p:cNvPr id="9" name="Line 8">
                <a:extLst>
                  <a:ext uri="{FF2B5EF4-FFF2-40B4-BE49-F238E27FC236}">
                    <a16:creationId xmlns:a16="http://schemas.microsoft.com/office/drawing/2014/main" id="{C1D6FBBA-31F1-CF44-B844-FC863FB2E4B8}"/>
                  </a:ext>
                </a:extLst>
              </p:cNvPr>
              <p:cNvSpPr>
                <a:spLocks noChangeShapeType="1"/>
              </p:cNvSpPr>
              <p:nvPr/>
            </p:nvSpPr>
            <p:spPr bwMode="auto">
              <a:xfrm>
                <a:off x="576" y="2154"/>
                <a:ext cx="4656" cy="0"/>
              </a:xfrm>
              <a:prstGeom prst="line">
                <a:avLst/>
              </a:prstGeom>
              <a:noFill/>
              <a:ln w="28575">
                <a:solidFill>
                  <a:srgbClr val="0000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10" name="Rectangle 9">
                <a:extLst>
                  <a:ext uri="{FF2B5EF4-FFF2-40B4-BE49-F238E27FC236}">
                    <a16:creationId xmlns:a16="http://schemas.microsoft.com/office/drawing/2014/main" id="{D3BC5C86-A113-4849-A073-C2B825034377}"/>
                  </a:ext>
                </a:extLst>
              </p:cNvPr>
              <p:cNvSpPr>
                <a:spLocks noChangeArrowheads="1"/>
              </p:cNvSpPr>
              <p:nvPr/>
            </p:nvSpPr>
            <p:spPr bwMode="auto">
              <a:xfrm>
                <a:off x="3312" y="1872"/>
                <a:ext cx="1745" cy="28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400" dirty="0">
                    <a:solidFill>
                      <a:srgbClr val="0000FF"/>
                    </a:solidFill>
                  </a:rPr>
                  <a:t>detection threshold</a:t>
                </a:r>
              </a:p>
            </p:txBody>
          </p:sp>
        </p:grpSp>
        <p:sp>
          <p:nvSpPr>
            <p:cNvPr id="11" name="AutoShape 10">
              <a:extLst>
                <a:ext uri="{FF2B5EF4-FFF2-40B4-BE49-F238E27FC236}">
                  <a16:creationId xmlns:a16="http://schemas.microsoft.com/office/drawing/2014/main" id="{348C333C-1EE3-8C49-94C5-97CF78EE38B8}"/>
                </a:ext>
              </a:extLst>
            </p:cNvPr>
            <p:cNvSpPr>
              <a:spLocks/>
            </p:cNvSpPr>
            <p:nvPr/>
          </p:nvSpPr>
          <p:spPr bwMode="auto">
            <a:xfrm>
              <a:off x="4648200" y="3519711"/>
              <a:ext cx="1901825" cy="466725"/>
            </a:xfrm>
            <a:prstGeom prst="accentCallout2">
              <a:avLst>
                <a:gd name="adj1" fmla="val 24491"/>
                <a:gd name="adj2" fmla="val -4005"/>
                <a:gd name="adj3" fmla="val 24491"/>
                <a:gd name="adj4" fmla="val -21620"/>
                <a:gd name="adj5" fmla="val -295579"/>
                <a:gd name="adj6" fmla="val -39648"/>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trigger (t=0)</a:t>
              </a:r>
            </a:p>
          </p:txBody>
        </p:sp>
        <p:sp>
          <p:nvSpPr>
            <p:cNvPr id="12" name="AutoShape 11">
              <a:extLst>
                <a:ext uri="{FF2B5EF4-FFF2-40B4-BE49-F238E27FC236}">
                  <a16:creationId xmlns:a16="http://schemas.microsoft.com/office/drawing/2014/main" id="{093C3FF5-F619-4542-BF65-EFAD73367336}"/>
                </a:ext>
              </a:extLst>
            </p:cNvPr>
            <p:cNvSpPr>
              <a:spLocks/>
            </p:cNvSpPr>
            <p:nvPr/>
          </p:nvSpPr>
          <p:spPr bwMode="auto">
            <a:xfrm>
              <a:off x="5105400" y="2986311"/>
              <a:ext cx="1724025" cy="466725"/>
            </a:xfrm>
            <a:prstGeom prst="accentCallout2">
              <a:avLst>
                <a:gd name="adj1" fmla="val 24491"/>
                <a:gd name="adj2" fmla="val -4421"/>
                <a:gd name="adj3" fmla="val 24491"/>
                <a:gd name="adj4" fmla="val -35819"/>
                <a:gd name="adj5" fmla="val -175852"/>
                <a:gd name="adj6" fmla="val -67403"/>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fire heaters</a:t>
              </a:r>
            </a:p>
          </p:txBody>
        </p:sp>
        <p:sp>
          <p:nvSpPr>
            <p:cNvPr id="13" name="AutoShape 12">
              <a:extLst>
                <a:ext uri="{FF2B5EF4-FFF2-40B4-BE49-F238E27FC236}">
                  <a16:creationId xmlns:a16="http://schemas.microsoft.com/office/drawing/2014/main" id="{725CA79B-5FD1-1845-B461-87AB315AE987}"/>
                </a:ext>
              </a:extLst>
            </p:cNvPr>
            <p:cNvSpPr>
              <a:spLocks/>
            </p:cNvSpPr>
            <p:nvPr/>
          </p:nvSpPr>
          <p:spPr bwMode="auto">
            <a:xfrm>
              <a:off x="5486400" y="1843311"/>
              <a:ext cx="1038225" cy="466725"/>
            </a:xfrm>
            <a:prstGeom prst="accentCallout2">
              <a:avLst>
                <a:gd name="adj1" fmla="val 24491"/>
                <a:gd name="adj2" fmla="val -7338"/>
                <a:gd name="adj3" fmla="val 24491"/>
                <a:gd name="adj4" fmla="val -26759"/>
                <a:gd name="adj5" fmla="val -63944"/>
                <a:gd name="adj6" fmla="val -46329"/>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switch</a:t>
              </a:r>
            </a:p>
          </p:txBody>
        </p:sp>
        <p:sp>
          <p:nvSpPr>
            <p:cNvPr id="14" name="AutoShape 13">
              <a:extLst>
                <a:ext uri="{FF2B5EF4-FFF2-40B4-BE49-F238E27FC236}">
                  <a16:creationId xmlns:a16="http://schemas.microsoft.com/office/drawing/2014/main" id="{7107C1ED-C0D9-E344-BFD0-9EBBDBC54A43}"/>
                </a:ext>
              </a:extLst>
            </p:cNvPr>
            <p:cNvSpPr>
              <a:spLocks/>
            </p:cNvSpPr>
            <p:nvPr/>
          </p:nvSpPr>
          <p:spPr bwMode="auto">
            <a:xfrm>
              <a:off x="6705600" y="1843311"/>
              <a:ext cx="957263" cy="466725"/>
            </a:xfrm>
            <a:prstGeom prst="accentCallout2">
              <a:avLst>
                <a:gd name="adj1" fmla="val 24491"/>
                <a:gd name="adj2" fmla="val 107958"/>
                <a:gd name="adj3" fmla="val 24491"/>
                <a:gd name="adj4" fmla="val 124875"/>
                <a:gd name="adj5" fmla="val -47278"/>
                <a:gd name="adj6" fmla="val 142287"/>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eaLnBrk="1" hangingPunct="1"/>
              <a:r>
                <a:rPr lang="en-US" sz="2400"/>
                <a:t>dump</a:t>
              </a:r>
            </a:p>
          </p:txBody>
        </p:sp>
        <p:grpSp>
          <p:nvGrpSpPr>
            <p:cNvPr id="15" name="Group 14">
              <a:extLst>
                <a:ext uri="{FF2B5EF4-FFF2-40B4-BE49-F238E27FC236}">
                  <a16:creationId xmlns:a16="http://schemas.microsoft.com/office/drawing/2014/main" id="{5ABE443A-DFCE-0C42-938E-9B1600E83F94}"/>
                </a:ext>
              </a:extLst>
            </p:cNvPr>
            <p:cNvGrpSpPr>
              <a:grpSpLocks/>
            </p:cNvGrpSpPr>
            <p:nvPr/>
          </p:nvGrpSpPr>
          <p:grpSpPr bwMode="auto">
            <a:xfrm>
              <a:off x="2530475" y="2141761"/>
              <a:ext cx="6254749" cy="3211514"/>
              <a:chOff x="1594" y="1676"/>
              <a:chExt cx="3940" cy="2023"/>
            </a:xfrm>
          </p:grpSpPr>
          <p:sp>
            <p:nvSpPr>
              <p:cNvPr id="16" name="Text Box 15">
                <a:extLst>
                  <a:ext uri="{FF2B5EF4-FFF2-40B4-BE49-F238E27FC236}">
                    <a16:creationId xmlns:a16="http://schemas.microsoft.com/office/drawing/2014/main" id="{6BB7F7C6-91D7-4F4A-8981-5ADAD4CD7F70}"/>
                  </a:ext>
                </a:extLst>
              </p:cNvPr>
              <p:cNvSpPr txBox="1">
                <a:spLocks noChangeArrowheads="1"/>
              </p:cNvSpPr>
              <p:nvPr/>
            </p:nvSpPr>
            <p:spPr bwMode="auto">
              <a:xfrm rot="18997418">
                <a:off x="1594" y="3336"/>
                <a:ext cx="595"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000" i="1" dirty="0" err="1">
                    <a:latin typeface="Times"/>
                    <a:cs typeface="Times"/>
                    <a:sym typeface="Symbol" charset="0"/>
                  </a:rPr>
                  <a:t>t</a:t>
                </a:r>
                <a:r>
                  <a:rPr lang="en-US" sz="2000" i="1" baseline="-25000" dirty="0" err="1">
                    <a:latin typeface="Times"/>
                    <a:cs typeface="Times"/>
                  </a:rPr>
                  <a:t>detection</a:t>
                </a:r>
                <a:endParaRPr lang="en-US" sz="2000" i="1" dirty="0">
                  <a:latin typeface="Times"/>
                  <a:cs typeface="Times"/>
                </a:endParaRPr>
              </a:p>
            </p:txBody>
          </p:sp>
          <p:grpSp>
            <p:nvGrpSpPr>
              <p:cNvPr id="17" name="Group 16">
                <a:extLst>
                  <a:ext uri="{FF2B5EF4-FFF2-40B4-BE49-F238E27FC236}">
                    <a16:creationId xmlns:a16="http://schemas.microsoft.com/office/drawing/2014/main" id="{6C959704-7E6F-734A-B514-91232F744ADB}"/>
                  </a:ext>
                </a:extLst>
              </p:cNvPr>
              <p:cNvGrpSpPr>
                <a:grpSpLocks/>
              </p:cNvGrpSpPr>
              <p:nvPr/>
            </p:nvGrpSpPr>
            <p:grpSpPr bwMode="auto">
              <a:xfrm>
                <a:off x="1734" y="1676"/>
                <a:ext cx="3800" cy="2023"/>
                <a:chOff x="1734" y="1676"/>
                <a:chExt cx="3800" cy="2023"/>
              </a:xfrm>
            </p:grpSpPr>
            <p:sp>
              <p:nvSpPr>
                <p:cNvPr id="18" name="Line 17">
                  <a:extLst>
                    <a:ext uri="{FF2B5EF4-FFF2-40B4-BE49-F238E27FC236}">
                      <a16:creationId xmlns:a16="http://schemas.microsoft.com/office/drawing/2014/main" id="{D748D59F-D185-1241-995E-64E31E1996E4}"/>
                    </a:ext>
                  </a:extLst>
                </p:cNvPr>
                <p:cNvSpPr>
                  <a:spLocks noChangeShapeType="1"/>
                </p:cNvSpPr>
                <p:nvPr/>
              </p:nvSpPr>
              <p:spPr bwMode="auto">
                <a:xfrm>
                  <a:off x="1890" y="1676"/>
                  <a:ext cx="0" cy="1727"/>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19" name="Line 18">
                  <a:extLst>
                    <a:ext uri="{FF2B5EF4-FFF2-40B4-BE49-F238E27FC236}">
                      <a16:creationId xmlns:a16="http://schemas.microsoft.com/office/drawing/2014/main" id="{2C329C53-7760-3946-849F-A354D088A7F1}"/>
                    </a:ext>
                  </a:extLst>
                </p:cNvPr>
                <p:cNvSpPr>
                  <a:spLocks noChangeShapeType="1"/>
                </p:cNvSpPr>
                <p:nvPr/>
              </p:nvSpPr>
              <p:spPr bwMode="auto">
                <a:xfrm>
                  <a:off x="2265" y="1676"/>
                  <a:ext cx="0" cy="1727"/>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0" name="Line 19">
                  <a:extLst>
                    <a:ext uri="{FF2B5EF4-FFF2-40B4-BE49-F238E27FC236}">
                      <a16:creationId xmlns:a16="http://schemas.microsoft.com/office/drawing/2014/main" id="{BB9FAC80-31C1-D449-BCA8-DF2227F166E4}"/>
                    </a:ext>
                  </a:extLst>
                </p:cNvPr>
                <p:cNvSpPr>
                  <a:spLocks noChangeShapeType="1"/>
                </p:cNvSpPr>
                <p:nvPr/>
              </p:nvSpPr>
              <p:spPr bwMode="auto">
                <a:xfrm>
                  <a:off x="2448" y="1676"/>
                  <a:ext cx="0" cy="1727"/>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1" name="Line 20">
                  <a:extLst>
                    <a:ext uri="{FF2B5EF4-FFF2-40B4-BE49-F238E27FC236}">
                      <a16:creationId xmlns:a16="http://schemas.microsoft.com/office/drawing/2014/main" id="{5D12917C-F76D-B642-85CD-CA82F9764C29}"/>
                    </a:ext>
                  </a:extLst>
                </p:cNvPr>
                <p:cNvSpPr>
                  <a:spLocks noChangeShapeType="1"/>
                </p:cNvSpPr>
                <p:nvPr/>
              </p:nvSpPr>
              <p:spPr bwMode="auto">
                <a:xfrm>
                  <a:off x="3143" y="1676"/>
                  <a:ext cx="0" cy="1727"/>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2" name="Line 21">
                  <a:extLst>
                    <a:ext uri="{FF2B5EF4-FFF2-40B4-BE49-F238E27FC236}">
                      <a16:creationId xmlns:a16="http://schemas.microsoft.com/office/drawing/2014/main" id="{A72C7A7C-F9D5-C24F-89FD-B86A625DB2F0}"/>
                    </a:ext>
                  </a:extLst>
                </p:cNvPr>
                <p:cNvSpPr>
                  <a:spLocks noChangeShapeType="1"/>
                </p:cNvSpPr>
                <p:nvPr/>
              </p:nvSpPr>
              <p:spPr bwMode="auto">
                <a:xfrm rot="5400000">
                  <a:off x="1828" y="3244"/>
                  <a:ext cx="121" cy="11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3" name="Line 22">
                  <a:extLst>
                    <a:ext uri="{FF2B5EF4-FFF2-40B4-BE49-F238E27FC236}">
                      <a16:creationId xmlns:a16="http://schemas.microsoft.com/office/drawing/2014/main" id="{D7107D7B-C285-6D42-8D01-3D23A3F11B4C}"/>
                    </a:ext>
                  </a:extLst>
                </p:cNvPr>
                <p:cNvSpPr>
                  <a:spLocks noChangeShapeType="1"/>
                </p:cNvSpPr>
                <p:nvPr/>
              </p:nvSpPr>
              <p:spPr bwMode="auto">
                <a:xfrm rot="5400000">
                  <a:off x="2204" y="3244"/>
                  <a:ext cx="121" cy="11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4" name="Line 23">
                  <a:extLst>
                    <a:ext uri="{FF2B5EF4-FFF2-40B4-BE49-F238E27FC236}">
                      <a16:creationId xmlns:a16="http://schemas.microsoft.com/office/drawing/2014/main" id="{45FDD9D8-1E1D-7A41-830C-94783D9FF2D4}"/>
                    </a:ext>
                  </a:extLst>
                </p:cNvPr>
                <p:cNvSpPr>
                  <a:spLocks noChangeShapeType="1"/>
                </p:cNvSpPr>
                <p:nvPr/>
              </p:nvSpPr>
              <p:spPr bwMode="auto">
                <a:xfrm rot="5400000">
                  <a:off x="2388" y="3244"/>
                  <a:ext cx="121" cy="11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5" name="Line 24">
                  <a:extLst>
                    <a:ext uri="{FF2B5EF4-FFF2-40B4-BE49-F238E27FC236}">
                      <a16:creationId xmlns:a16="http://schemas.microsoft.com/office/drawing/2014/main" id="{DF9E457D-A6AE-CD4F-85E1-1144CC024839}"/>
                    </a:ext>
                  </a:extLst>
                </p:cNvPr>
                <p:cNvSpPr>
                  <a:spLocks noChangeShapeType="1"/>
                </p:cNvSpPr>
                <p:nvPr/>
              </p:nvSpPr>
              <p:spPr bwMode="auto">
                <a:xfrm rot="5400000">
                  <a:off x="3084" y="3244"/>
                  <a:ext cx="121" cy="11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26" name="Text Box 25">
                  <a:extLst>
                    <a:ext uri="{FF2B5EF4-FFF2-40B4-BE49-F238E27FC236}">
                      <a16:creationId xmlns:a16="http://schemas.microsoft.com/office/drawing/2014/main" id="{07819DC9-1D9D-8040-8EA3-7C0AE17337F6}"/>
                    </a:ext>
                  </a:extLst>
                </p:cNvPr>
                <p:cNvSpPr txBox="1">
                  <a:spLocks noChangeArrowheads="1"/>
                </p:cNvSpPr>
                <p:nvPr/>
              </p:nvSpPr>
              <p:spPr bwMode="auto">
                <a:xfrm rot="18913532">
                  <a:off x="2006" y="3336"/>
                  <a:ext cx="433"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000" i="1" dirty="0" err="1">
                      <a:latin typeface="Times"/>
                      <a:cs typeface="Times"/>
                      <a:sym typeface="Symbol" charset="0"/>
                    </a:rPr>
                    <a:t>t</a:t>
                  </a:r>
                  <a:r>
                    <a:rPr lang="en-US" sz="2000" i="1" baseline="-25000" dirty="0" err="1">
                      <a:latin typeface="Times"/>
                      <a:cs typeface="Times"/>
                    </a:rPr>
                    <a:t>delay</a:t>
                  </a:r>
                  <a:endParaRPr lang="en-US" sz="2000" i="1" dirty="0">
                    <a:latin typeface="Times"/>
                    <a:cs typeface="Times"/>
                  </a:endParaRPr>
                </a:p>
              </p:txBody>
            </p:sp>
            <p:sp>
              <p:nvSpPr>
                <p:cNvPr id="27" name="Text Box 26">
                  <a:extLst>
                    <a:ext uri="{FF2B5EF4-FFF2-40B4-BE49-F238E27FC236}">
                      <a16:creationId xmlns:a16="http://schemas.microsoft.com/office/drawing/2014/main" id="{C2D7D5C9-D476-5F40-8026-0711E7E1BC45}"/>
                    </a:ext>
                  </a:extLst>
                </p:cNvPr>
                <p:cNvSpPr txBox="1">
                  <a:spLocks noChangeArrowheads="1"/>
                </p:cNvSpPr>
                <p:nvPr/>
              </p:nvSpPr>
              <p:spPr bwMode="auto">
                <a:xfrm rot="18766873">
                  <a:off x="2464" y="3336"/>
                  <a:ext cx="475"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000" i="1" dirty="0" err="1">
                      <a:latin typeface="Times"/>
                      <a:cs typeface="Times"/>
                      <a:sym typeface="Symbol" charset="0"/>
                    </a:rPr>
                    <a:t>t</a:t>
                  </a:r>
                  <a:r>
                    <a:rPr lang="en-US" sz="2000" i="1" baseline="-25000" dirty="0" err="1">
                      <a:latin typeface="Times"/>
                      <a:cs typeface="Times"/>
                    </a:rPr>
                    <a:t>switch</a:t>
                  </a:r>
                  <a:endParaRPr lang="en-US" sz="2000" i="1" dirty="0">
                    <a:latin typeface="Times"/>
                    <a:cs typeface="Times"/>
                  </a:endParaRPr>
                </a:p>
              </p:txBody>
            </p:sp>
            <p:grpSp>
              <p:nvGrpSpPr>
                <p:cNvPr id="28" name="Group 27">
                  <a:extLst>
                    <a:ext uri="{FF2B5EF4-FFF2-40B4-BE49-F238E27FC236}">
                      <a16:creationId xmlns:a16="http://schemas.microsoft.com/office/drawing/2014/main" id="{DAD6D253-A5D9-F543-9DA1-E91A14CEC771}"/>
                    </a:ext>
                  </a:extLst>
                </p:cNvPr>
                <p:cNvGrpSpPr>
                  <a:grpSpLocks/>
                </p:cNvGrpSpPr>
                <p:nvPr/>
              </p:nvGrpSpPr>
              <p:grpSpPr bwMode="auto">
                <a:xfrm>
                  <a:off x="1734" y="3296"/>
                  <a:ext cx="3800" cy="0"/>
                  <a:chOff x="1734" y="3470"/>
                  <a:chExt cx="3800" cy="0"/>
                </a:xfrm>
              </p:grpSpPr>
              <p:sp>
                <p:nvSpPr>
                  <p:cNvPr id="30" name="Line 28">
                    <a:extLst>
                      <a:ext uri="{FF2B5EF4-FFF2-40B4-BE49-F238E27FC236}">
                        <a16:creationId xmlns:a16="http://schemas.microsoft.com/office/drawing/2014/main" id="{B59E37A7-D668-514A-8181-FBDBAB1F58B5}"/>
                      </a:ext>
                    </a:extLst>
                  </p:cNvPr>
                  <p:cNvSpPr>
                    <a:spLocks noChangeShapeType="1"/>
                  </p:cNvSpPr>
                  <p:nvPr/>
                </p:nvSpPr>
                <p:spPr bwMode="auto">
                  <a:xfrm rot="5400000">
                    <a:off x="3385" y="1819"/>
                    <a:ext cx="0" cy="3301"/>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sp>
                <p:nvSpPr>
                  <p:cNvPr id="31" name="Line 29">
                    <a:extLst>
                      <a:ext uri="{FF2B5EF4-FFF2-40B4-BE49-F238E27FC236}">
                        <a16:creationId xmlns:a16="http://schemas.microsoft.com/office/drawing/2014/main" id="{1D525F10-BFD3-4B49-AC5B-9FBE5644410C}"/>
                      </a:ext>
                    </a:extLst>
                  </p:cNvPr>
                  <p:cNvSpPr>
                    <a:spLocks noChangeShapeType="1"/>
                  </p:cNvSpPr>
                  <p:nvPr/>
                </p:nvSpPr>
                <p:spPr bwMode="auto">
                  <a:xfrm rot="5400000">
                    <a:off x="5297" y="3233"/>
                    <a:ext cx="0" cy="474"/>
                  </a:xfrm>
                  <a:prstGeom prst="line">
                    <a:avLst/>
                  </a:prstGeom>
                  <a:noFill/>
                  <a:ln w="9525">
                    <a:solidFill>
                      <a:schemeClr val="tx1"/>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endParaRPr lang="en-US"/>
                  </a:p>
                </p:txBody>
              </p:sp>
            </p:grpSp>
            <p:sp>
              <p:nvSpPr>
                <p:cNvPr id="29" name="Text Box 30">
                  <a:extLst>
                    <a:ext uri="{FF2B5EF4-FFF2-40B4-BE49-F238E27FC236}">
                      <a16:creationId xmlns:a16="http://schemas.microsoft.com/office/drawing/2014/main" id="{D1591803-073C-D44C-83E6-607C843D913A}"/>
                    </a:ext>
                  </a:extLst>
                </p:cNvPr>
                <p:cNvSpPr txBox="1">
                  <a:spLocks noChangeArrowheads="1"/>
                </p:cNvSpPr>
                <p:nvPr/>
              </p:nvSpPr>
              <p:spPr bwMode="auto">
                <a:xfrm>
                  <a:off x="4091" y="3295"/>
                  <a:ext cx="440"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000" i="1" dirty="0" err="1">
                      <a:latin typeface="Times"/>
                      <a:cs typeface="Times"/>
                      <a:sym typeface="Symbol" charset="0"/>
                    </a:rPr>
                    <a:t>t</a:t>
                  </a:r>
                  <a:r>
                    <a:rPr lang="en-US" sz="2000" i="1" baseline="-25000" dirty="0" err="1">
                      <a:latin typeface="Times"/>
                      <a:cs typeface="Times"/>
                    </a:rPr>
                    <a:t>dump</a:t>
                  </a:r>
                  <a:endParaRPr lang="en-US" sz="2000" i="1" dirty="0">
                    <a:latin typeface="Times"/>
                    <a:cs typeface="Times"/>
                  </a:endParaRPr>
                </a:p>
              </p:txBody>
            </p:sp>
          </p:grpSp>
        </p:grpSp>
        <p:sp>
          <p:nvSpPr>
            <p:cNvPr id="32" name="Text Box 31">
              <a:extLst>
                <a:ext uri="{FF2B5EF4-FFF2-40B4-BE49-F238E27FC236}">
                  <a16:creationId xmlns:a16="http://schemas.microsoft.com/office/drawing/2014/main" id="{9EFF993E-6B7E-CC48-81E1-2DD09C105C41}"/>
                </a:ext>
              </a:extLst>
            </p:cNvPr>
            <p:cNvSpPr txBox="1">
              <a:spLocks noChangeArrowheads="1"/>
            </p:cNvSpPr>
            <p:nvPr/>
          </p:nvSpPr>
          <p:spPr bwMode="auto">
            <a:xfrm>
              <a:off x="1745191" y="5346458"/>
              <a:ext cx="5715535"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0000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spAutoFit/>
            </a:bodyPr>
            <a:lstStyle/>
            <a:p>
              <a:pPr algn="ctr" eaLnBrk="1" hangingPunct="1"/>
              <a:r>
                <a:rPr lang="en-US" sz="2800" i="1" dirty="0" err="1">
                  <a:solidFill>
                    <a:schemeClr val="hlink"/>
                  </a:solidFill>
                  <a:latin typeface="Times"/>
                  <a:cs typeface="Times"/>
                  <a:sym typeface="Symbol" charset="0"/>
                </a:rPr>
                <a:t>t</a:t>
              </a:r>
              <a:r>
                <a:rPr lang="en-US" sz="2800" i="1" baseline="-25000" dirty="0" err="1">
                  <a:solidFill>
                    <a:schemeClr val="hlink"/>
                  </a:solidFill>
                  <a:latin typeface="Times"/>
                  <a:cs typeface="Times"/>
                </a:rPr>
                <a:t>quench</a:t>
              </a:r>
              <a:r>
                <a:rPr lang="en-US" sz="2800" i="1" dirty="0">
                  <a:solidFill>
                    <a:schemeClr val="hlink"/>
                  </a:solidFill>
                  <a:latin typeface="Times"/>
                  <a:cs typeface="Times"/>
                </a:rPr>
                <a:t> ≈ </a:t>
              </a:r>
              <a:r>
                <a:rPr lang="en-US" sz="2800" i="1" dirty="0" err="1">
                  <a:solidFill>
                    <a:schemeClr val="hlink"/>
                  </a:solidFill>
                  <a:latin typeface="Times"/>
                  <a:cs typeface="Times"/>
                  <a:sym typeface="Symbol" charset="0"/>
                </a:rPr>
                <a:t>t</a:t>
              </a:r>
              <a:r>
                <a:rPr lang="en-US" sz="2800" i="1" baseline="-25000" dirty="0" err="1">
                  <a:solidFill>
                    <a:schemeClr val="hlink"/>
                  </a:solidFill>
                  <a:latin typeface="Times"/>
                  <a:cs typeface="Times"/>
                </a:rPr>
                <a:t>detection</a:t>
              </a:r>
              <a:r>
                <a:rPr lang="en-US" sz="2800" i="1" dirty="0">
                  <a:solidFill>
                    <a:schemeClr val="hlink"/>
                  </a:solidFill>
                  <a:latin typeface="Times"/>
                  <a:cs typeface="Times"/>
                </a:rPr>
                <a:t> + </a:t>
              </a:r>
              <a:r>
                <a:rPr lang="en-US" sz="2800" i="1" dirty="0" err="1">
                  <a:solidFill>
                    <a:schemeClr val="hlink"/>
                  </a:solidFill>
                  <a:latin typeface="Times"/>
                  <a:cs typeface="Times"/>
                  <a:sym typeface="Symbol" charset="0"/>
                </a:rPr>
                <a:t>t</a:t>
              </a:r>
              <a:r>
                <a:rPr lang="en-US" sz="2800" i="1" baseline="-25000" dirty="0" err="1">
                  <a:solidFill>
                    <a:schemeClr val="hlink"/>
                  </a:solidFill>
                  <a:latin typeface="Times"/>
                  <a:cs typeface="Times"/>
                </a:rPr>
                <a:t>delay</a:t>
              </a:r>
              <a:r>
                <a:rPr lang="en-US" sz="2800" i="1" dirty="0">
                  <a:solidFill>
                    <a:schemeClr val="hlink"/>
                  </a:solidFill>
                  <a:latin typeface="Times"/>
                  <a:cs typeface="Times"/>
                </a:rPr>
                <a:t> + </a:t>
              </a:r>
              <a:r>
                <a:rPr lang="en-US" sz="2800" i="1" dirty="0" err="1">
                  <a:solidFill>
                    <a:schemeClr val="hlink"/>
                  </a:solidFill>
                  <a:latin typeface="Times"/>
                  <a:cs typeface="Times"/>
                  <a:sym typeface="Symbol" charset="0"/>
                </a:rPr>
                <a:t>t</a:t>
              </a:r>
              <a:r>
                <a:rPr lang="en-US" sz="2800" i="1" baseline="-25000" dirty="0" err="1">
                  <a:solidFill>
                    <a:schemeClr val="hlink"/>
                  </a:solidFill>
                  <a:latin typeface="Times"/>
                  <a:cs typeface="Times"/>
                </a:rPr>
                <a:t>switch</a:t>
              </a:r>
              <a:r>
                <a:rPr lang="en-US" sz="2800" i="1" dirty="0">
                  <a:solidFill>
                    <a:schemeClr val="hlink"/>
                  </a:solidFill>
                  <a:latin typeface="Times"/>
                  <a:cs typeface="Times"/>
                </a:rPr>
                <a:t> +f</a:t>
              </a:r>
              <a:r>
                <a:rPr lang="en-US" sz="2800" i="1" baseline="-25000" dirty="0">
                  <a:solidFill>
                    <a:schemeClr val="hlink"/>
                  </a:solidFill>
                  <a:latin typeface="Times"/>
                  <a:cs typeface="Times"/>
                </a:rPr>
                <a:t> </a:t>
              </a:r>
              <a:r>
                <a:rPr lang="en-US" sz="2800" i="1" dirty="0" err="1">
                  <a:solidFill>
                    <a:schemeClr val="hlink"/>
                  </a:solidFill>
                  <a:latin typeface="Times"/>
                  <a:cs typeface="Times"/>
                  <a:sym typeface="Symbol" charset="0"/>
                </a:rPr>
                <a:t>t</a:t>
              </a:r>
              <a:r>
                <a:rPr lang="en-US" sz="2800" i="1" baseline="-25000" dirty="0" err="1">
                  <a:solidFill>
                    <a:schemeClr val="hlink"/>
                  </a:solidFill>
                  <a:latin typeface="Times"/>
                  <a:cs typeface="Times"/>
                </a:rPr>
                <a:t>dump</a:t>
              </a:r>
              <a:r>
                <a:rPr lang="en-US" sz="2800" i="1" dirty="0">
                  <a:solidFill>
                    <a:schemeClr val="hlink"/>
                  </a:solidFill>
                  <a:latin typeface="Times"/>
                  <a:cs typeface="Times"/>
                </a:rPr>
                <a:t> </a:t>
              </a:r>
            </a:p>
          </p:txBody>
        </p:sp>
        <p:sp>
          <p:nvSpPr>
            <p:cNvPr id="36" name="TextBox 35">
              <a:extLst>
                <a:ext uri="{FF2B5EF4-FFF2-40B4-BE49-F238E27FC236}">
                  <a16:creationId xmlns:a16="http://schemas.microsoft.com/office/drawing/2014/main" id="{9C6E802D-296F-C441-B2E7-23BD87229F8E}"/>
                </a:ext>
              </a:extLst>
            </p:cNvPr>
            <p:cNvSpPr txBox="1"/>
            <p:nvPr/>
          </p:nvSpPr>
          <p:spPr>
            <a:xfrm>
              <a:off x="914400" y="868070"/>
              <a:ext cx="5379397" cy="400110"/>
            </a:xfrm>
            <a:prstGeom prst="rect">
              <a:avLst/>
            </a:prstGeom>
            <a:noFill/>
          </p:spPr>
          <p:txBody>
            <a:bodyPr wrap="none" rtlCol="0">
              <a:spAutoFit/>
            </a:bodyPr>
            <a:lstStyle/>
            <a:p>
              <a:r>
                <a:rPr lang="en-US" sz="2000" dirty="0"/>
                <a:t>Example of an LHC dipole magnet training quench</a:t>
              </a:r>
            </a:p>
          </p:txBody>
        </p:sp>
      </p:grpSp>
      <p:pic>
        <p:nvPicPr>
          <p:cNvPr id="34" name="Picture 33">
            <a:extLst>
              <a:ext uri="{FF2B5EF4-FFF2-40B4-BE49-F238E27FC236}">
                <a16:creationId xmlns:a16="http://schemas.microsoft.com/office/drawing/2014/main" id="{A2777A92-67A6-4E84-BB1A-7BC8EA50C24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582538" y="3879862"/>
            <a:ext cx="3331778" cy="2729804"/>
          </a:xfrm>
          <a:prstGeom prst="rect">
            <a:avLst/>
          </a:prstGeom>
          <a:noFill/>
          <a:ln>
            <a:noFill/>
          </a:ln>
        </p:spPr>
      </p:pic>
      <p:pic>
        <p:nvPicPr>
          <p:cNvPr id="35" name="Picture 34">
            <a:extLst>
              <a:ext uri="{FF2B5EF4-FFF2-40B4-BE49-F238E27FC236}">
                <a16:creationId xmlns:a16="http://schemas.microsoft.com/office/drawing/2014/main" id="{407FAA93-0E6A-443C-BB54-1331C1DA0E5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350751" y="1313299"/>
            <a:ext cx="3419848" cy="2464649"/>
          </a:xfrm>
          <a:prstGeom prst="rect">
            <a:avLst/>
          </a:prstGeom>
          <a:noFill/>
          <a:ln>
            <a:noFill/>
          </a:ln>
        </p:spPr>
      </p:pic>
      <p:sp>
        <p:nvSpPr>
          <p:cNvPr id="38" name="Slide Number Placeholder 3">
            <a:extLst>
              <a:ext uri="{FF2B5EF4-FFF2-40B4-BE49-F238E27FC236}">
                <a16:creationId xmlns:a16="http://schemas.microsoft.com/office/drawing/2014/main" id="{2DE5E3BE-D2DA-4FB5-A61A-72B465C206B7}"/>
              </a:ext>
            </a:extLst>
          </p:cNvPr>
          <p:cNvSpPr txBox="1">
            <a:spLocks/>
          </p:cNvSpPr>
          <p:nvPr/>
        </p:nvSpPr>
        <p:spPr>
          <a:xfrm>
            <a:off x="717590" y="5902014"/>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Courtesy L. </a:t>
            </a:r>
            <a:r>
              <a:rPr lang="en-US" sz="1000" dirty="0" err="1">
                <a:solidFill>
                  <a:srgbClr val="3399FF"/>
                </a:solidFill>
              </a:rPr>
              <a:t>Bottura</a:t>
            </a:r>
            <a:r>
              <a:rPr lang="en-US" sz="1000" dirty="0">
                <a:solidFill>
                  <a:srgbClr val="3399FF"/>
                </a:solidFill>
              </a:rPr>
              <a:t> </a:t>
            </a:r>
            <a:r>
              <a:rPr lang="en-US" sz="1000" dirty="0" err="1">
                <a:solidFill>
                  <a:srgbClr val="3399FF"/>
                </a:solidFill>
              </a:rPr>
              <a:t>Wamsdo</a:t>
            </a:r>
            <a:endParaRPr lang="en-US" sz="1000" dirty="0">
              <a:solidFill>
                <a:srgbClr val="3399FF"/>
              </a:solidFill>
            </a:endParaRPr>
          </a:p>
        </p:txBody>
      </p:sp>
    </p:spTree>
    <p:extLst>
      <p:ext uri="{BB962C8B-B14F-4D97-AF65-F5344CB8AC3E}">
        <p14:creationId xmlns:p14="http://schemas.microsoft.com/office/powerpoint/2010/main" val="11444895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A55018-E880-844D-BC89-CA6D63EFD4C0}"/>
              </a:ext>
            </a:extLst>
          </p:cNvPr>
          <p:cNvSpPr txBox="1"/>
          <p:nvPr/>
        </p:nvSpPr>
        <p:spPr>
          <a:xfrm>
            <a:off x="801099" y="1396289"/>
            <a:ext cx="4399093"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cap="all" dirty="0">
                <a:ea typeface="+mj-ea"/>
                <a:cs typeface="+mj-cs"/>
              </a:rPr>
              <a:t>Heat to protect</a:t>
            </a:r>
          </a:p>
        </p:txBody>
      </p:sp>
      <p:sp>
        <p:nvSpPr>
          <p:cNvPr id="3" name="Rectangle 2">
            <a:extLst>
              <a:ext uri="{FF2B5EF4-FFF2-40B4-BE49-F238E27FC236}">
                <a16:creationId xmlns:a16="http://schemas.microsoft.com/office/drawing/2014/main" id="{697FF725-BCFF-6B47-869B-831A38D92809}"/>
              </a:ext>
            </a:extLst>
          </p:cNvPr>
          <p:cNvSpPr/>
          <p:nvPr/>
        </p:nvSpPr>
        <p:spPr>
          <a:xfrm>
            <a:off x="805544" y="2871982"/>
            <a:ext cx="4399094" cy="3181684"/>
          </a:xfrm>
          <a:prstGeom prst="rect">
            <a:avLst/>
          </a:prstGeom>
        </p:spPr>
        <p:txBody>
          <a:bodyPr vert="horz" lIns="91440" tIns="45720" rIns="91440" bIns="45720" rtlCol="0" anchor="t">
            <a:normAutofit/>
          </a:bodyPr>
          <a:lstStyle/>
          <a:p>
            <a:pPr>
              <a:lnSpc>
                <a:spcPct val="90000"/>
              </a:lnSpc>
              <a:spcAft>
                <a:spcPts val="600"/>
              </a:spcAft>
            </a:pPr>
            <a:r>
              <a:rPr lang="en-US" sz="2000" dirty="0">
                <a:sym typeface="Symbol" pitchFamily="18" charset="2"/>
              </a:rPr>
              <a:t>The best way to get rid of the current is to increase the resistance, transforming the </a:t>
            </a:r>
            <a:r>
              <a:rPr lang="en-US" sz="2000" b="1" i="1" dirty="0">
                <a:sym typeface="Symbol" pitchFamily="18" charset="2"/>
              </a:rPr>
              <a:t>local transition in a global transition </a:t>
            </a:r>
            <a:r>
              <a:rPr lang="en-US" sz="2000" dirty="0">
                <a:sym typeface="Symbol" pitchFamily="18" charset="2"/>
              </a:rPr>
              <a:t>to normal conducting state</a:t>
            </a:r>
          </a:p>
          <a:p>
            <a:pPr marL="285750" lvl="1">
              <a:lnSpc>
                <a:spcPct val="90000"/>
              </a:lnSpc>
              <a:spcAft>
                <a:spcPts val="600"/>
              </a:spcAft>
            </a:pPr>
            <a:endParaRPr lang="en-US" sz="2000" dirty="0">
              <a:sym typeface="Symbol" pitchFamily="18" charset="2"/>
            </a:endParaRPr>
          </a:p>
          <a:p>
            <a:pPr marL="285750" lvl="1">
              <a:lnSpc>
                <a:spcPct val="90000"/>
              </a:lnSpc>
              <a:spcAft>
                <a:spcPts val="600"/>
              </a:spcAft>
            </a:pPr>
            <a:r>
              <a:rPr lang="en-US" sz="2000" dirty="0">
                <a:sym typeface="Symbol" pitchFamily="18" charset="2"/>
              </a:rPr>
              <a:t>This corresponds to rapidly heating the whole coil above the critical surface of the superconductor</a:t>
            </a:r>
          </a:p>
        </p:txBody>
      </p:sp>
      <p:sp>
        <p:nvSpPr>
          <p:cNvPr id="28" name="Freeform: Shape 27">
            <a:extLst>
              <a:ext uri="{FF2B5EF4-FFF2-40B4-BE49-F238E27FC236}">
                <a16:creationId xmlns:a16="http://schemas.microsoft.com/office/drawing/2014/main" id="{C62225A2-D3F0-45D1-9C47-B10375316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1B9FBFA8-6AF4-4091-9C8B-DEC6D8933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DC8BE9FC-D384-AC45-B94A-CA66E349F0D9}"/>
              </a:ext>
            </a:extLst>
          </p:cNvPr>
          <p:cNvPicPr>
            <a:picLocks noChangeAspect="1"/>
          </p:cNvPicPr>
          <p:nvPr/>
        </p:nvPicPr>
        <p:blipFill>
          <a:blip r:embed="rId2"/>
          <a:stretch>
            <a:fillRect/>
          </a:stretch>
        </p:blipFill>
        <p:spPr>
          <a:xfrm>
            <a:off x="7588120" y="599325"/>
            <a:ext cx="3821034" cy="2741177"/>
          </a:xfrm>
          <a:prstGeom prst="rect">
            <a:avLst/>
          </a:prstGeom>
        </p:spPr>
      </p:pic>
      <p:pic>
        <p:nvPicPr>
          <p:cNvPr id="6" name="Picture 5">
            <a:extLst>
              <a:ext uri="{FF2B5EF4-FFF2-40B4-BE49-F238E27FC236}">
                <a16:creationId xmlns:a16="http://schemas.microsoft.com/office/drawing/2014/main" id="{B93E5B21-8835-4204-A606-6A6AAE8078BB}"/>
              </a:ext>
            </a:extLst>
          </p:cNvPr>
          <p:cNvPicPr>
            <a:picLocks noChangeAspect="1"/>
          </p:cNvPicPr>
          <p:nvPr/>
        </p:nvPicPr>
        <p:blipFill>
          <a:blip r:embed="rId3"/>
          <a:stretch>
            <a:fillRect/>
          </a:stretch>
        </p:blipFill>
        <p:spPr>
          <a:xfrm>
            <a:off x="7187612" y="3720550"/>
            <a:ext cx="4622052" cy="2576793"/>
          </a:xfrm>
          <a:prstGeom prst="rect">
            <a:avLst/>
          </a:prstGeom>
        </p:spPr>
      </p:pic>
    </p:spTree>
    <p:extLst>
      <p:ext uri="{BB962C8B-B14F-4D97-AF65-F5344CB8AC3E}">
        <p14:creationId xmlns:p14="http://schemas.microsoft.com/office/powerpoint/2010/main" val="3357035201"/>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extBox 1">
            <a:extLst>
              <a:ext uri="{FF2B5EF4-FFF2-40B4-BE49-F238E27FC236}">
                <a16:creationId xmlns:a16="http://schemas.microsoft.com/office/drawing/2014/main" id="{F6A55018-E880-844D-BC89-CA6D63EFD4C0}"/>
              </a:ext>
            </a:extLst>
          </p:cNvPr>
          <p:cNvSpPr txBox="1"/>
          <p:nvPr/>
        </p:nvSpPr>
        <p:spPr>
          <a:xfrm>
            <a:off x="1295400" y="669925"/>
            <a:ext cx="4800600" cy="132556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400" cap="all" dirty="0">
                <a:solidFill>
                  <a:schemeClr val="bg1"/>
                </a:solidFill>
                <a:ea typeface="+mj-ea"/>
                <a:cs typeface="+mj-cs"/>
              </a:rPr>
              <a:t>Quench heaters</a:t>
            </a:r>
          </a:p>
        </p:txBody>
      </p:sp>
      <p:cxnSp>
        <p:nvCxnSpPr>
          <p:cNvPr id="14" name="Straight Connector 13">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F5CAB7-FF86-DB44-A65F-C7550ED31316}"/>
              </a:ext>
            </a:extLst>
          </p:cNvPr>
          <p:cNvSpPr/>
          <p:nvPr/>
        </p:nvSpPr>
        <p:spPr>
          <a:xfrm>
            <a:off x="564699" y="2288833"/>
            <a:ext cx="5531301" cy="3711571"/>
          </a:xfrm>
          <a:prstGeom prst="rect">
            <a:avLst/>
          </a:prstGeom>
        </p:spPr>
        <p:txBody>
          <a:bodyPr vert="horz" lIns="91440" tIns="45720" rIns="91440" bIns="45720" rtlCol="0">
            <a:normAutofit/>
          </a:bodyPr>
          <a:lstStyle/>
          <a:p>
            <a:pPr marL="228600" lvl="1">
              <a:lnSpc>
                <a:spcPct val="90000"/>
              </a:lnSpc>
              <a:spcAft>
                <a:spcPts val="600"/>
              </a:spcAft>
            </a:pPr>
            <a:r>
              <a:rPr lang="en-US" sz="2000" dirty="0">
                <a:solidFill>
                  <a:schemeClr val="bg1"/>
                </a:solidFill>
                <a:sym typeface="Symbol" pitchFamily="18" charset="2"/>
              </a:rPr>
              <a:t>Quench heaters are strips of stainless steel where an impulse of current by capacitor discharge is put as soon as the quench is detected. </a:t>
            </a:r>
          </a:p>
          <a:p>
            <a:pPr marL="228600" lvl="1">
              <a:lnSpc>
                <a:spcPct val="90000"/>
              </a:lnSpc>
              <a:spcAft>
                <a:spcPts val="600"/>
              </a:spcAft>
            </a:pPr>
            <a:endParaRPr lang="en-US" sz="2000" dirty="0">
              <a:solidFill>
                <a:schemeClr val="bg1"/>
              </a:solidFill>
              <a:sym typeface="Symbol" pitchFamily="18" charset="2"/>
            </a:endParaRPr>
          </a:p>
          <a:p>
            <a:pPr marL="228600" lvl="1">
              <a:lnSpc>
                <a:spcPct val="90000"/>
              </a:lnSpc>
              <a:spcAft>
                <a:spcPts val="600"/>
              </a:spcAft>
            </a:pPr>
            <a:r>
              <a:rPr lang="en-US" sz="2000" b="1" i="1" dirty="0">
                <a:solidFill>
                  <a:schemeClr val="bg1"/>
                </a:solidFill>
                <a:sym typeface="Symbol" pitchFamily="18" charset="2"/>
              </a:rPr>
              <a:t>Strips heat thanks to Joule heating </a:t>
            </a:r>
            <a:r>
              <a:rPr lang="en-US" sz="2000" dirty="0">
                <a:solidFill>
                  <a:schemeClr val="bg1"/>
                </a:solidFill>
                <a:sym typeface="Symbol" pitchFamily="18" charset="2"/>
              </a:rPr>
              <a:t>and give heat power to the coil. The reaction time that can be obtained is of the order of 10-50 </a:t>
            </a:r>
            <a:r>
              <a:rPr lang="en-US" sz="2000" dirty="0" err="1">
                <a:solidFill>
                  <a:schemeClr val="bg1"/>
                </a:solidFill>
                <a:sym typeface="Symbol" pitchFamily="18" charset="2"/>
              </a:rPr>
              <a:t>ms</a:t>
            </a:r>
            <a:endParaRPr lang="en-US" sz="2000" dirty="0">
              <a:solidFill>
                <a:schemeClr val="bg1"/>
              </a:solidFill>
            </a:endParaRPr>
          </a:p>
        </p:txBody>
      </p:sp>
      <p:pic>
        <p:nvPicPr>
          <p:cNvPr id="5" name="Picture 4" descr="A close up of a device&#10;&#10;Description automatically generated">
            <a:extLst>
              <a:ext uri="{FF2B5EF4-FFF2-40B4-BE49-F238E27FC236}">
                <a16:creationId xmlns:a16="http://schemas.microsoft.com/office/drawing/2014/main" id="{66626AB9-5496-B249-9DB1-72C063F23719}"/>
              </a:ext>
            </a:extLst>
          </p:cNvPr>
          <p:cNvPicPr>
            <a:picLocks noChangeAspect="1"/>
          </p:cNvPicPr>
          <p:nvPr/>
        </p:nvPicPr>
        <p:blipFill>
          <a:blip r:embed="rId2"/>
          <a:stretch>
            <a:fillRect/>
          </a:stretch>
        </p:blipFill>
        <p:spPr>
          <a:xfrm>
            <a:off x="6645193" y="414251"/>
            <a:ext cx="3588640" cy="2695855"/>
          </a:xfrm>
          <a:prstGeom prst="rect">
            <a:avLst/>
          </a:prstGeom>
        </p:spPr>
      </p:pic>
      <p:sp>
        <p:nvSpPr>
          <p:cNvPr id="16" name="Rectangle 15">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C8BE9FC-D384-AC45-B94A-CA66E349F0D9}"/>
              </a:ext>
            </a:extLst>
          </p:cNvPr>
          <p:cNvPicPr>
            <a:picLocks noChangeAspect="1"/>
          </p:cNvPicPr>
          <p:nvPr/>
        </p:nvPicPr>
        <p:blipFill>
          <a:blip r:embed="rId3"/>
          <a:stretch>
            <a:fillRect/>
          </a:stretch>
        </p:blipFill>
        <p:spPr>
          <a:xfrm>
            <a:off x="8038661" y="3835303"/>
            <a:ext cx="3588640" cy="2574459"/>
          </a:xfrm>
          <a:prstGeom prst="rect">
            <a:avLst/>
          </a:prstGeom>
        </p:spPr>
      </p:pic>
      <p:sp>
        <p:nvSpPr>
          <p:cNvPr id="18" name="Rectangle 17">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E776C42-82E5-4D4E-9642-EE9A3C2EE34D}"/>
              </a:ext>
            </a:extLst>
          </p:cNvPr>
          <p:cNvSpPr/>
          <p:nvPr/>
        </p:nvSpPr>
        <p:spPr>
          <a:xfrm>
            <a:off x="380070" y="4812022"/>
            <a:ext cx="6631259" cy="1077218"/>
          </a:xfrm>
          <a:prstGeom prst="rect">
            <a:avLst/>
          </a:prstGeom>
        </p:spPr>
        <p:txBody>
          <a:bodyPr wrap="square">
            <a:spAutoFit/>
          </a:bodyPr>
          <a:lstStyle/>
          <a:p>
            <a:pPr lvl="1">
              <a:spcAft>
                <a:spcPts val="600"/>
              </a:spcAft>
            </a:pPr>
            <a:r>
              <a:rPr lang="fr-CH" dirty="0">
                <a:solidFill>
                  <a:schemeClr val="bg1"/>
                </a:solidFill>
                <a:sym typeface="Symbol" pitchFamily="18" charset="2"/>
              </a:rPr>
              <a:t>One has to </a:t>
            </a:r>
            <a:r>
              <a:rPr lang="fr-CH" dirty="0" err="1">
                <a:solidFill>
                  <a:schemeClr val="bg1"/>
                </a:solidFill>
                <a:sym typeface="Symbol" pitchFamily="18" charset="2"/>
              </a:rPr>
              <a:t>guarantee</a:t>
            </a:r>
            <a:r>
              <a:rPr lang="fr-CH" dirty="0">
                <a:solidFill>
                  <a:schemeClr val="bg1"/>
                </a:solidFill>
                <a:sym typeface="Symbol" pitchFamily="18" charset="2"/>
              </a:rPr>
              <a:t> </a:t>
            </a:r>
            <a:r>
              <a:rPr lang="fr-CH" dirty="0" err="1">
                <a:solidFill>
                  <a:schemeClr val="bg1"/>
                </a:solidFill>
                <a:sym typeface="Symbol" pitchFamily="18" charset="2"/>
              </a:rPr>
              <a:t>two</a:t>
            </a:r>
            <a:r>
              <a:rPr lang="fr-CH" dirty="0">
                <a:solidFill>
                  <a:schemeClr val="bg1"/>
                </a:solidFill>
                <a:sym typeface="Symbol" pitchFamily="18" charset="2"/>
              </a:rPr>
              <a:t> </a:t>
            </a:r>
            <a:r>
              <a:rPr lang="fr-CH" dirty="0" err="1">
                <a:solidFill>
                  <a:schemeClr val="bg1"/>
                </a:solidFill>
                <a:sym typeface="Symbol" pitchFamily="18" charset="2"/>
              </a:rPr>
              <a:t>conflicting</a:t>
            </a:r>
            <a:r>
              <a:rPr lang="fr-CH" dirty="0">
                <a:solidFill>
                  <a:schemeClr val="bg1"/>
                </a:solidFill>
                <a:sym typeface="Symbol" pitchFamily="18" charset="2"/>
              </a:rPr>
              <a:t> conditions:</a:t>
            </a:r>
          </a:p>
          <a:p>
            <a:pPr marL="1257300" lvl="2" indent="-342900">
              <a:spcAft>
                <a:spcPts val="600"/>
              </a:spcAft>
              <a:buFont typeface="Arial" panose="020B0604020202020204" pitchFamily="34" charset="0"/>
              <a:buChar char="•"/>
            </a:pPr>
            <a:r>
              <a:rPr lang="fr-CH" dirty="0">
                <a:solidFill>
                  <a:schemeClr val="bg1"/>
                </a:solidFill>
                <a:sym typeface="Symbol" pitchFamily="18" charset="2"/>
              </a:rPr>
              <a:t>a good </a:t>
            </a:r>
            <a:r>
              <a:rPr lang="fr-CH" dirty="0" err="1">
                <a:solidFill>
                  <a:schemeClr val="bg1"/>
                </a:solidFill>
                <a:sym typeface="Symbol" pitchFamily="18" charset="2"/>
              </a:rPr>
              <a:t>electrical</a:t>
            </a:r>
            <a:r>
              <a:rPr lang="fr-CH" dirty="0">
                <a:solidFill>
                  <a:schemeClr val="bg1"/>
                </a:solidFill>
                <a:sym typeface="Symbol" pitchFamily="18" charset="2"/>
              </a:rPr>
              <a:t> insulation </a:t>
            </a:r>
            <a:r>
              <a:rPr lang="fr-CH" dirty="0" err="1">
                <a:solidFill>
                  <a:schemeClr val="bg1"/>
                </a:solidFill>
                <a:sym typeface="Symbol" pitchFamily="18" charset="2"/>
              </a:rPr>
              <a:t>between</a:t>
            </a:r>
            <a:r>
              <a:rPr lang="fr-CH" dirty="0">
                <a:solidFill>
                  <a:schemeClr val="bg1"/>
                </a:solidFill>
                <a:sym typeface="Symbol" pitchFamily="18" charset="2"/>
              </a:rPr>
              <a:t> </a:t>
            </a:r>
            <a:r>
              <a:rPr lang="fr-CH" dirty="0" err="1">
                <a:solidFill>
                  <a:schemeClr val="bg1"/>
                </a:solidFill>
                <a:sym typeface="Symbol" pitchFamily="18" charset="2"/>
              </a:rPr>
              <a:t>heater</a:t>
            </a:r>
            <a:r>
              <a:rPr lang="fr-CH" dirty="0">
                <a:solidFill>
                  <a:schemeClr val="bg1"/>
                </a:solidFill>
                <a:sym typeface="Symbol" pitchFamily="18" charset="2"/>
              </a:rPr>
              <a:t> and </a:t>
            </a:r>
            <a:r>
              <a:rPr lang="fr-CH" dirty="0" err="1">
                <a:solidFill>
                  <a:schemeClr val="bg1"/>
                </a:solidFill>
                <a:sym typeface="Symbol" pitchFamily="18" charset="2"/>
              </a:rPr>
              <a:t>coil</a:t>
            </a:r>
            <a:endParaRPr lang="fr-CH" dirty="0">
              <a:solidFill>
                <a:schemeClr val="bg1"/>
              </a:solidFill>
              <a:sym typeface="Symbol" pitchFamily="18" charset="2"/>
            </a:endParaRPr>
          </a:p>
          <a:p>
            <a:pPr marL="1257300" lvl="2" indent="-342900">
              <a:spcAft>
                <a:spcPts val="600"/>
              </a:spcAft>
              <a:buFont typeface="Arial" panose="020B0604020202020204" pitchFamily="34" charset="0"/>
              <a:buChar char="•"/>
            </a:pPr>
            <a:r>
              <a:rPr lang="fr-CH" dirty="0">
                <a:solidFill>
                  <a:schemeClr val="bg1"/>
                </a:solidFill>
                <a:sym typeface="Symbol" pitchFamily="18" charset="2"/>
              </a:rPr>
              <a:t>a good thermal </a:t>
            </a:r>
            <a:r>
              <a:rPr lang="fr-CH" dirty="0" err="1">
                <a:solidFill>
                  <a:schemeClr val="bg1"/>
                </a:solidFill>
                <a:sym typeface="Symbol" pitchFamily="18" charset="2"/>
              </a:rPr>
              <a:t>conductivity</a:t>
            </a:r>
            <a:r>
              <a:rPr lang="fr-CH" dirty="0">
                <a:solidFill>
                  <a:schemeClr val="bg1"/>
                </a:solidFill>
                <a:sym typeface="Symbol" pitchFamily="18" charset="2"/>
              </a:rPr>
              <a:t> </a:t>
            </a:r>
            <a:r>
              <a:rPr lang="fr-CH" dirty="0" err="1">
                <a:solidFill>
                  <a:schemeClr val="bg1"/>
                </a:solidFill>
                <a:sym typeface="Symbol" pitchFamily="18" charset="2"/>
              </a:rPr>
              <a:t>between</a:t>
            </a:r>
            <a:r>
              <a:rPr lang="fr-CH" dirty="0">
                <a:solidFill>
                  <a:schemeClr val="bg1"/>
                </a:solidFill>
                <a:sym typeface="Symbol" pitchFamily="18" charset="2"/>
              </a:rPr>
              <a:t> </a:t>
            </a:r>
            <a:r>
              <a:rPr lang="fr-CH" dirty="0" err="1">
                <a:solidFill>
                  <a:schemeClr val="bg1"/>
                </a:solidFill>
                <a:sym typeface="Symbol" pitchFamily="18" charset="2"/>
              </a:rPr>
              <a:t>heater</a:t>
            </a:r>
            <a:r>
              <a:rPr lang="fr-CH" dirty="0">
                <a:solidFill>
                  <a:schemeClr val="bg1"/>
                </a:solidFill>
                <a:sym typeface="Symbol" pitchFamily="18" charset="2"/>
              </a:rPr>
              <a:t> and </a:t>
            </a:r>
            <a:r>
              <a:rPr lang="fr-CH" dirty="0" err="1">
                <a:solidFill>
                  <a:schemeClr val="bg1"/>
                </a:solidFill>
                <a:sym typeface="Symbol" pitchFamily="18" charset="2"/>
              </a:rPr>
              <a:t>coil</a:t>
            </a:r>
            <a:endParaRPr lang="fr-CH" dirty="0">
              <a:solidFill>
                <a:schemeClr val="bg1"/>
              </a:solidFill>
              <a:sym typeface="Symbol" pitchFamily="18" charset="2"/>
            </a:endParaRPr>
          </a:p>
        </p:txBody>
      </p:sp>
    </p:spTree>
    <p:extLst>
      <p:ext uri="{BB962C8B-B14F-4D97-AF65-F5344CB8AC3E}">
        <p14:creationId xmlns:p14="http://schemas.microsoft.com/office/powerpoint/2010/main" val="10216493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36988D-6BD7-8E46-A1D8-CE59197A6810}"/>
              </a:ext>
            </a:extLst>
          </p:cNvPr>
          <p:cNvSpPr txBox="1"/>
          <p:nvPr/>
        </p:nvSpPr>
        <p:spPr>
          <a:xfrm>
            <a:off x="801099" y="1396289"/>
            <a:ext cx="4399093"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cap="all" dirty="0" err="1">
                <a:ea typeface="+mj-ea"/>
                <a:cs typeface="+mj-cs"/>
              </a:rPr>
              <a:t>cliq</a:t>
            </a:r>
            <a:endParaRPr lang="en-US" sz="4400" cap="all" dirty="0">
              <a:ea typeface="+mj-ea"/>
              <a:cs typeface="+mj-cs"/>
            </a:endParaRPr>
          </a:p>
        </p:txBody>
      </p:sp>
      <p:sp>
        <p:nvSpPr>
          <p:cNvPr id="3" name="Rectangle 2">
            <a:extLst>
              <a:ext uri="{FF2B5EF4-FFF2-40B4-BE49-F238E27FC236}">
                <a16:creationId xmlns:a16="http://schemas.microsoft.com/office/drawing/2014/main" id="{78CB8EAF-6438-A944-B2E8-1C10724475A6}"/>
              </a:ext>
            </a:extLst>
          </p:cNvPr>
          <p:cNvSpPr/>
          <p:nvPr/>
        </p:nvSpPr>
        <p:spPr>
          <a:xfrm>
            <a:off x="562618" y="2449419"/>
            <a:ext cx="4637574" cy="3181684"/>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a:t>CLIQ (Coupling Losses Induced Quench)</a:t>
            </a:r>
          </a:p>
          <a:p>
            <a:pPr marL="914400" lvl="1" indent="-228600">
              <a:lnSpc>
                <a:spcPct val="90000"/>
              </a:lnSpc>
              <a:spcAft>
                <a:spcPts val="600"/>
              </a:spcAft>
              <a:buFont typeface="Arial" panose="020B0604020202020204" pitchFamily="34" charset="0"/>
              <a:buChar char="•"/>
            </a:pPr>
            <a:r>
              <a:rPr lang="en-US"/>
              <a:t>This system is based on injecting in the magnet coils two opposite impulses of current via a capacitor. </a:t>
            </a:r>
          </a:p>
          <a:p>
            <a:pPr marL="914400" lvl="1" indent="-228600">
              <a:lnSpc>
                <a:spcPct val="90000"/>
              </a:lnSpc>
              <a:spcAft>
                <a:spcPts val="600"/>
              </a:spcAft>
              <a:buFont typeface="Arial" panose="020B0604020202020204" pitchFamily="34" charset="0"/>
              <a:buChar char="•"/>
            </a:pPr>
            <a:r>
              <a:rPr lang="en-US"/>
              <a:t>The mechanism is the heating due to </a:t>
            </a:r>
            <a:r>
              <a:rPr lang="en-US" b="1" i="1"/>
              <a:t>interfilament coupling losses</a:t>
            </a:r>
            <a:r>
              <a:rPr lang="en-US"/>
              <a:t> induced by the variation of the field</a:t>
            </a:r>
          </a:p>
          <a:p>
            <a:pPr indent="-228600">
              <a:lnSpc>
                <a:spcPct val="90000"/>
              </a:lnSpc>
              <a:spcAft>
                <a:spcPts val="600"/>
              </a:spcAft>
              <a:buFont typeface="Arial" panose="020B0604020202020204" pitchFamily="34" charset="0"/>
              <a:buChar char="•"/>
            </a:pPr>
            <a:r>
              <a:rPr lang="en-US"/>
              <a:t>It has been developed at CERN and patented in 2014 (EP13174323.9)</a:t>
            </a:r>
            <a:endParaRPr lang="en-US" dirty="0"/>
          </a:p>
        </p:txBody>
      </p:sp>
      <p:sp>
        <p:nvSpPr>
          <p:cNvPr id="20" name="Freeform: Shape 19">
            <a:extLst>
              <a:ext uri="{FF2B5EF4-FFF2-40B4-BE49-F238E27FC236}">
                <a16:creationId xmlns:a16="http://schemas.microsoft.com/office/drawing/2014/main" id="{C62225A2-D3F0-45D1-9C47-B10375316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1B9FBFA8-6AF4-4091-9C8B-DEC6D8933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a:extLst>
              <a:ext uri="{FF2B5EF4-FFF2-40B4-BE49-F238E27FC236}">
                <a16:creationId xmlns:a16="http://schemas.microsoft.com/office/drawing/2014/main" id="{06BBC96F-913C-482A-BB6B-2DDD4A4CF8D2}"/>
              </a:ext>
            </a:extLst>
          </p:cNvPr>
          <p:cNvPicPr>
            <a:picLocks noChangeAspect="1"/>
          </p:cNvPicPr>
          <p:nvPr/>
        </p:nvPicPr>
        <p:blipFill>
          <a:blip r:embed="rId2"/>
          <a:stretch>
            <a:fillRect/>
          </a:stretch>
        </p:blipFill>
        <p:spPr>
          <a:xfrm>
            <a:off x="7904929" y="599325"/>
            <a:ext cx="3187415" cy="2741177"/>
          </a:xfrm>
          <a:prstGeom prst="rect">
            <a:avLst/>
          </a:prstGeom>
        </p:spPr>
      </p:pic>
      <p:pic>
        <p:nvPicPr>
          <p:cNvPr id="6" name="Picture 5">
            <a:extLst>
              <a:ext uri="{FF2B5EF4-FFF2-40B4-BE49-F238E27FC236}">
                <a16:creationId xmlns:a16="http://schemas.microsoft.com/office/drawing/2014/main" id="{5F0921D9-1F43-4D30-865F-3436E4D46A38}"/>
              </a:ext>
            </a:extLst>
          </p:cNvPr>
          <p:cNvPicPr>
            <a:picLocks noChangeAspect="1"/>
          </p:cNvPicPr>
          <p:nvPr/>
        </p:nvPicPr>
        <p:blipFill>
          <a:blip r:embed="rId3"/>
          <a:stretch>
            <a:fillRect/>
          </a:stretch>
        </p:blipFill>
        <p:spPr>
          <a:xfrm>
            <a:off x="5200192" y="3777815"/>
            <a:ext cx="7010869" cy="2488858"/>
          </a:xfrm>
          <a:prstGeom prst="rect">
            <a:avLst/>
          </a:prstGeom>
        </p:spPr>
      </p:pic>
      <p:sp>
        <p:nvSpPr>
          <p:cNvPr id="9" name="Slide Number Placeholder 3">
            <a:extLst>
              <a:ext uri="{FF2B5EF4-FFF2-40B4-BE49-F238E27FC236}">
                <a16:creationId xmlns:a16="http://schemas.microsoft.com/office/drawing/2014/main" id="{8F393CA1-A30E-4366-B9CA-A9A7365135C1}"/>
              </a:ext>
            </a:extLst>
          </p:cNvPr>
          <p:cNvSpPr txBox="1">
            <a:spLocks/>
          </p:cNvSpPr>
          <p:nvPr/>
        </p:nvSpPr>
        <p:spPr>
          <a:xfrm>
            <a:off x="7695791" y="6379774"/>
            <a:ext cx="3270871"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D. Wollmann HL-LHC Technical Design Report</a:t>
            </a:r>
          </a:p>
        </p:txBody>
      </p:sp>
    </p:spTree>
    <p:extLst>
      <p:ext uri="{BB962C8B-B14F-4D97-AF65-F5344CB8AC3E}">
        <p14:creationId xmlns:p14="http://schemas.microsoft.com/office/powerpoint/2010/main" val="383482845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464595" cy="6858000"/>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46337"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E3EDCF08-C9E9-984B-B763-9F2DFEDD0154}"/>
              </a:ext>
            </a:extLst>
          </p:cNvPr>
          <p:cNvSpPr txBox="1"/>
          <p:nvPr/>
        </p:nvSpPr>
        <p:spPr>
          <a:xfrm>
            <a:off x="804672" y="640263"/>
            <a:ext cx="5157216" cy="134497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kern="1200" cap="all" dirty="0">
                <a:solidFill>
                  <a:schemeClr val="tx1"/>
                </a:solidFill>
                <a:ea typeface="+mj-ea"/>
                <a:cs typeface="+mj-cs"/>
              </a:rPr>
              <a:t>The life of a magnet on the test bench</a:t>
            </a:r>
          </a:p>
        </p:txBody>
      </p:sp>
      <p:sp>
        <p:nvSpPr>
          <p:cNvPr id="3" name="Content Placeholder 2">
            <a:extLst>
              <a:ext uri="{FF2B5EF4-FFF2-40B4-BE49-F238E27FC236}">
                <a16:creationId xmlns:a16="http://schemas.microsoft.com/office/drawing/2014/main" id="{1DEA0325-4F5B-3A40-9DCE-172385C02961}"/>
              </a:ext>
            </a:extLst>
          </p:cNvPr>
          <p:cNvSpPr txBox="1">
            <a:spLocks/>
          </p:cNvSpPr>
          <p:nvPr/>
        </p:nvSpPr>
        <p:spPr>
          <a:xfrm>
            <a:off x="804672" y="2121763"/>
            <a:ext cx="5157216" cy="3773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228600" defTabSz="914400">
              <a:lnSpc>
                <a:spcPct val="90000"/>
              </a:lnSpc>
              <a:buFont typeface="Arial" panose="020B0604020202020204" pitchFamily="34" charset="0"/>
              <a:buChar char="•"/>
            </a:pPr>
            <a:r>
              <a:rPr lang="en-US" sz="1700" i="1"/>
              <a:t>Electrical integrity test</a:t>
            </a:r>
          </a:p>
          <a:p>
            <a:pPr marL="0" indent="-228600" defTabSz="914400">
              <a:lnSpc>
                <a:spcPct val="90000"/>
              </a:lnSpc>
              <a:buFont typeface="Arial" panose="020B0604020202020204" pitchFamily="34" charset="0"/>
              <a:buChar char="•"/>
            </a:pPr>
            <a:r>
              <a:rPr lang="en-US" sz="1700" i="1"/>
              <a:t>Electrical and hydraulical interconnections ( magnet to test bench)</a:t>
            </a:r>
          </a:p>
          <a:p>
            <a:pPr marL="0" indent="-228600" defTabSz="914400">
              <a:lnSpc>
                <a:spcPct val="90000"/>
              </a:lnSpc>
              <a:buFont typeface="Arial" panose="020B0604020202020204" pitchFamily="34" charset="0"/>
              <a:buChar char="•"/>
            </a:pPr>
            <a:r>
              <a:rPr lang="en-US" sz="1700" i="1"/>
              <a:t>Cooling</a:t>
            </a:r>
          </a:p>
          <a:p>
            <a:pPr marL="0" indent="-228600" defTabSz="914400">
              <a:lnSpc>
                <a:spcPct val="90000"/>
              </a:lnSpc>
              <a:buFont typeface="Arial" panose="020B0604020202020204" pitchFamily="34" charset="0"/>
              <a:buChar char="•"/>
            </a:pPr>
            <a:r>
              <a:rPr lang="en-US" sz="1700" i="1"/>
              <a:t>Electrical integrity test</a:t>
            </a:r>
          </a:p>
          <a:p>
            <a:pPr marL="0" indent="-228600" defTabSz="914400">
              <a:lnSpc>
                <a:spcPct val="90000"/>
              </a:lnSpc>
              <a:buFont typeface="Arial" panose="020B0604020202020204" pitchFamily="34" charset="0"/>
              <a:buChar char="•"/>
            </a:pPr>
            <a:r>
              <a:rPr lang="en-US" sz="1700" i="1"/>
              <a:t>Cold Powering Tests</a:t>
            </a:r>
          </a:p>
          <a:p>
            <a:pPr marL="0" indent="-228600" defTabSz="914400">
              <a:lnSpc>
                <a:spcPct val="90000"/>
              </a:lnSpc>
              <a:buFont typeface="Arial" panose="020B0604020202020204" pitchFamily="34" charset="0"/>
              <a:buChar char="•"/>
            </a:pPr>
            <a:r>
              <a:rPr lang="en-US" sz="1700" i="1"/>
              <a:t>	check of protection</a:t>
            </a:r>
          </a:p>
          <a:p>
            <a:pPr marL="0" indent="-228600" defTabSz="914400">
              <a:lnSpc>
                <a:spcPct val="90000"/>
              </a:lnSpc>
              <a:buFont typeface="Arial" panose="020B0604020202020204" pitchFamily="34" charset="0"/>
              <a:buChar char="•"/>
            </a:pPr>
            <a:r>
              <a:rPr lang="en-US" sz="1700" i="1"/>
              <a:t>	check of acquisition</a:t>
            </a:r>
          </a:p>
          <a:p>
            <a:pPr marL="0" indent="-228600" defTabSz="914400">
              <a:lnSpc>
                <a:spcPct val="90000"/>
              </a:lnSpc>
              <a:buFont typeface="Arial" panose="020B0604020202020204" pitchFamily="34" charset="0"/>
              <a:buChar char="•"/>
            </a:pPr>
            <a:r>
              <a:rPr lang="en-US" sz="1700" i="1"/>
              <a:t>	check of extraction ( if any)</a:t>
            </a:r>
          </a:p>
          <a:p>
            <a:pPr marL="0" indent="-228600" defTabSz="914400">
              <a:lnSpc>
                <a:spcPct val="90000"/>
              </a:lnSpc>
              <a:buFont typeface="Arial" panose="020B0604020202020204" pitchFamily="34" charset="0"/>
              <a:buChar char="•"/>
            </a:pPr>
            <a:r>
              <a:rPr lang="en-US" sz="1700" i="1"/>
              <a:t>	powering </a:t>
            </a:r>
            <a:r>
              <a:rPr lang="en-US" sz="1700" b="1" i="1"/>
              <a:t>(=training</a:t>
            </a:r>
            <a:r>
              <a:rPr lang="en-US" sz="1700" i="1"/>
              <a:t>)</a:t>
            </a:r>
          </a:p>
          <a:p>
            <a:pPr marL="0" indent="-228600" defTabSz="914400">
              <a:lnSpc>
                <a:spcPct val="90000"/>
              </a:lnSpc>
              <a:buFont typeface="Arial" panose="020B0604020202020204" pitchFamily="34" charset="0"/>
              <a:buChar char="•"/>
            </a:pPr>
            <a:r>
              <a:rPr lang="en-US" sz="1700" i="1"/>
              <a:t>Warming</a:t>
            </a:r>
          </a:p>
          <a:p>
            <a:pPr marL="0" indent="-228600" defTabSz="914400">
              <a:lnSpc>
                <a:spcPct val="90000"/>
              </a:lnSpc>
              <a:buFont typeface="Arial" panose="020B0604020202020204" pitchFamily="34" charset="0"/>
              <a:buChar char="•"/>
            </a:pPr>
            <a:r>
              <a:rPr lang="en-US" sz="1700" i="1"/>
              <a:t>Electrical integrity test</a:t>
            </a:r>
            <a:endParaRPr lang="en-US" sz="1700" i="1" dirty="0"/>
          </a:p>
        </p:txBody>
      </p:sp>
      <p:pic>
        <p:nvPicPr>
          <p:cNvPr id="5" name="Picture 4">
            <a:extLst>
              <a:ext uri="{FF2B5EF4-FFF2-40B4-BE49-F238E27FC236}">
                <a16:creationId xmlns:a16="http://schemas.microsoft.com/office/drawing/2014/main" id="{76442CD6-6700-4A76-B100-7B6966AF9EC7}"/>
              </a:ext>
            </a:extLst>
          </p:cNvPr>
          <p:cNvPicPr>
            <a:picLocks noChangeAspect="1"/>
          </p:cNvPicPr>
          <p:nvPr/>
        </p:nvPicPr>
        <p:blipFill rotWithShape="1">
          <a:blip r:embed="rId2"/>
          <a:srcRect l="13597" t="15512" r="13435" b="9918"/>
          <a:stretch/>
        </p:blipFill>
        <p:spPr>
          <a:xfrm>
            <a:off x="6671578" y="2047163"/>
            <a:ext cx="5404416" cy="3106727"/>
          </a:xfrm>
          <a:prstGeom prst="rect">
            <a:avLst/>
          </a:prstGeom>
        </p:spPr>
      </p:pic>
    </p:spTree>
    <p:extLst>
      <p:ext uri="{BB962C8B-B14F-4D97-AF65-F5344CB8AC3E}">
        <p14:creationId xmlns:p14="http://schemas.microsoft.com/office/powerpoint/2010/main" val="1604317571"/>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E980877-0771-9246-8210-B5A00845870F}"/>
              </a:ext>
            </a:extLst>
          </p:cNvPr>
          <p:cNvSpPr txBox="1"/>
          <p:nvPr/>
        </p:nvSpPr>
        <p:spPr>
          <a:xfrm>
            <a:off x="838200" y="585216"/>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cap="all" dirty="0">
                <a:solidFill>
                  <a:schemeClr val="bg1"/>
                </a:solidFill>
                <a:ea typeface="+mj-ea"/>
                <a:cs typeface="+mj-cs"/>
              </a:rPr>
              <a:t>Protect with bypass diodes</a:t>
            </a:r>
          </a:p>
        </p:txBody>
      </p:sp>
      <p:pic>
        <p:nvPicPr>
          <p:cNvPr id="4" name="Picture 3">
            <a:extLst>
              <a:ext uri="{FF2B5EF4-FFF2-40B4-BE49-F238E27FC236}">
                <a16:creationId xmlns:a16="http://schemas.microsoft.com/office/drawing/2014/main" id="{945BB53D-EB22-F34E-9F0B-7749E8E825B7}"/>
              </a:ext>
            </a:extLst>
          </p:cNvPr>
          <p:cNvPicPr>
            <a:picLocks noChangeAspect="1"/>
          </p:cNvPicPr>
          <p:nvPr/>
        </p:nvPicPr>
        <p:blipFill rotWithShape="1">
          <a:blip r:embed="rId2"/>
          <a:srcRect r="3" b="6469"/>
          <a:stretch/>
        </p:blipFill>
        <p:spPr>
          <a:xfrm>
            <a:off x="841248" y="2516777"/>
            <a:ext cx="6236208" cy="3660185"/>
          </a:xfrm>
          <a:prstGeom prst="rect">
            <a:avLst/>
          </a:prstGeom>
        </p:spPr>
      </p:pic>
      <p:sp>
        <p:nvSpPr>
          <p:cNvPr id="3" name="Rectangle 2">
            <a:extLst>
              <a:ext uri="{FF2B5EF4-FFF2-40B4-BE49-F238E27FC236}">
                <a16:creationId xmlns:a16="http://schemas.microsoft.com/office/drawing/2014/main" id="{D2724051-7A44-5746-9F04-E7F8EA6F09E1}"/>
              </a:ext>
            </a:extLst>
          </p:cNvPr>
          <p:cNvSpPr/>
          <p:nvPr/>
        </p:nvSpPr>
        <p:spPr>
          <a:xfrm>
            <a:off x="7546847" y="2516777"/>
            <a:ext cx="4049407" cy="3660185"/>
          </a:xfrm>
          <a:prstGeom prst="rect">
            <a:avLst/>
          </a:prstGeom>
        </p:spPr>
        <p:txBody>
          <a:bodyPr vert="horz" lIns="91440" tIns="45720" rIns="91440" bIns="45720" rtlCol="0" anchor="ctr">
            <a:normAutofit/>
          </a:bodyPr>
          <a:lstStyle/>
          <a:p>
            <a:pPr>
              <a:lnSpc>
                <a:spcPct val="90000"/>
              </a:lnSpc>
              <a:spcAft>
                <a:spcPts val="600"/>
              </a:spcAft>
            </a:pPr>
            <a:r>
              <a:rPr lang="en-US" sz="2200" dirty="0"/>
              <a:t>In case of a resistive transition in the superconducting magnet, the turn-on voltage of the diode is exceeded, and </a:t>
            </a:r>
            <a:r>
              <a:rPr lang="en-US" sz="2200" b="1" i="1" dirty="0"/>
              <a:t>the current commutates</a:t>
            </a:r>
            <a:r>
              <a:rPr lang="en-US" sz="2200" dirty="0"/>
              <a:t> from the quenched magnet to the diode during the de-excitation of all magnets in the circuit. </a:t>
            </a:r>
          </a:p>
        </p:txBody>
      </p:sp>
      <p:sp>
        <p:nvSpPr>
          <p:cNvPr id="9" name="TextBox 8">
            <a:extLst>
              <a:ext uri="{FF2B5EF4-FFF2-40B4-BE49-F238E27FC236}">
                <a16:creationId xmlns:a16="http://schemas.microsoft.com/office/drawing/2014/main" id="{2717F6DD-3D3B-42A0-ACB4-8076BA3513F2}"/>
              </a:ext>
            </a:extLst>
          </p:cNvPr>
          <p:cNvSpPr txBox="1"/>
          <p:nvPr/>
        </p:nvSpPr>
        <p:spPr>
          <a:xfrm>
            <a:off x="5693521" y="5976907"/>
            <a:ext cx="6070942" cy="400110"/>
          </a:xfrm>
          <a:prstGeom prst="rect">
            <a:avLst/>
          </a:prstGeom>
          <a:noFill/>
        </p:spPr>
        <p:txBody>
          <a:bodyPr wrap="square">
            <a:spAutoFit/>
          </a:bodyPr>
          <a:lstStyle/>
          <a:p>
            <a:r>
              <a:rPr lang="en-GB" sz="1000" dirty="0">
                <a:solidFill>
                  <a:srgbClr val="0070C0"/>
                </a:solidFill>
              </a:rPr>
              <a:t>Protection of Hardware: Powering Systems (Power Converter, Normal Conducting, and Superconducting Magnets) </a:t>
            </a:r>
          </a:p>
          <a:p>
            <a:r>
              <a:rPr lang="en-GB" sz="1000" dirty="0">
                <a:solidFill>
                  <a:srgbClr val="0070C0"/>
                </a:solidFill>
              </a:rPr>
              <a:t>By B. Flora et all</a:t>
            </a:r>
          </a:p>
        </p:txBody>
      </p:sp>
    </p:spTree>
    <p:extLst>
      <p:ext uri="{BB962C8B-B14F-4D97-AF65-F5344CB8AC3E}">
        <p14:creationId xmlns:p14="http://schemas.microsoft.com/office/powerpoint/2010/main" val="40265268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283898-A5D2-6E44-89F2-E65439D1E26E}"/>
              </a:ext>
            </a:extLst>
          </p:cNvPr>
          <p:cNvSpPr txBox="1"/>
          <p:nvPr/>
        </p:nvSpPr>
        <p:spPr>
          <a:xfrm>
            <a:off x="434898" y="255292"/>
            <a:ext cx="9193918" cy="707886"/>
          </a:xfrm>
          <a:prstGeom prst="rect">
            <a:avLst/>
          </a:prstGeom>
          <a:noFill/>
        </p:spPr>
        <p:txBody>
          <a:bodyPr wrap="square" rtlCol="0">
            <a:spAutoFit/>
          </a:bodyPr>
          <a:lstStyle/>
          <a:p>
            <a:r>
              <a:rPr lang="en-US" sz="4000" dirty="0"/>
              <a:t>CHECK OF PROTECTION EFFICENCY</a:t>
            </a:r>
          </a:p>
        </p:txBody>
      </p:sp>
      <p:sp>
        <p:nvSpPr>
          <p:cNvPr id="5" name="TextBox 4">
            <a:extLst>
              <a:ext uri="{FF2B5EF4-FFF2-40B4-BE49-F238E27FC236}">
                <a16:creationId xmlns:a16="http://schemas.microsoft.com/office/drawing/2014/main" id="{9BCD0079-B32D-0B42-BFD2-A5FAB3D972CB}"/>
              </a:ext>
            </a:extLst>
          </p:cNvPr>
          <p:cNvSpPr txBox="1"/>
          <p:nvPr/>
        </p:nvSpPr>
        <p:spPr>
          <a:xfrm>
            <a:off x="7806070" y="1010879"/>
            <a:ext cx="3933640" cy="1200329"/>
          </a:xfrm>
          <a:prstGeom prst="rect">
            <a:avLst/>
          </a:prstGeom>
          <a:noFill/>
        </p:spPr>
        <p:txBody>
          <a:bodyPr wrap="square" rtlCol="0">
            <a:spAutoFit/>
          </a:bodyPr>
          <a:lstStyle/>
          <a:p>
            <a:pPr algn="ctr"/>
            <a:r>
              <a:rPr lang="en-US" dirty="0"/>
              <a:t>Measurement of the time  between heater activation and transition to resistive state of the coil </a:t>
            </a:r>
            <a:r>
              <a:rPr lang="en-GB" dirty="0"/>
              <a:t>are done typically during the R&amp;D phase.</a:t>
            </a:r>
          </a:p>
        </p:txBody>
      </p:sp>
      <p:sp>
        <p:nvSpPr>
          <p:cNvPr id="6" name="Rectangle 5">
            <a:extLst>
              <a:ext uri="{FF2B5EF4-FFF2-40B4-BE49-F238E27FC236}">
                <a16:creationId xmlns:a16="http://schemas.microsoft.com/office/drawing/2014/main" id="{4CBFA1F9-400B-FF48-914B-DAD61AA0562F}"/>
              </a:ext>
            </a:extLst>
          </p:cNvPr>
          <p:cNvSpPr/>
          <p:nvPr/>
        </p:nvSpPr>
        <p:spPr>
          <a:xfrm>
            <a:off x="0" y="2138818"/>
            <a:ext cx="7536129" cy="3046988"/>
          </a:xfrm>
          <a:prstGeom prst="rect">
            <a:avLst/>
          </a:prstGeom>
        </p:spPr>
        <p:txBody>
          <a:bodyPr wrap="square">
            <a:spAutoFit/>
          </a:bodyPr>
          <a:lstStyle/>
          <a:p>
            <a:pPr lvl="1"/>
            <a:r>
              <a:rPr lang="fr-CH" dirty="0">
                <a:sym typeface="Symbol" pitchFamily="18" charset="2"/>
              </a:rPr>
              <a:t>The </a:t>
            </a:r>
            <a:r>
              <a:rPr lang="fr-CH" dirty="0" err="1">
                <a:sym typeface="Symbol" pitchFamily="18" charset="2"/>
              </a:rPr>
              <a:t>quench</a:t>
            </a:r>
            <a:r>
              <a:rPr lang="fr-CH" dirty="0">
                <a:sym typeface="Symbol" pitchFamily="18" charset="2"/>
              </a:rPr>
              <a:t> </a:t>
            </a:r>
            <a:r>
              <a:rPr lang="fr-CH" dirty="0" err="1">
                <a:sym typeface="Symbol" pitchFamily="18" charset="2"/>
              </a:rPr>
              <a:t>heater</a:t>
            </a:r>
            <a:r>
              <a:rPr lang="fr-CH" dirty="0">
                <a:sym typeface="Symbol" pitchFamily="18" charset="2"/>
              </a:rPr>
              <a:t> </a:t>
            </a:r>
            <a:r>
              <a:rPr lang="fr-CH" dirty="0" err="1">
                <a:sym typeface="Symbol" pitchFamily="18" charset="2"/>
              </a:rPr>
              <a:t>strip</a:t>
            </a:r>
            <a:r>
              <a:rPr lang="fr-CH" dirty="0">
                <a:sym typeface="Symbol" pitchFamily="18" charset="2"/>
              </a:rPr>
              <a:t> </a:t>
            </a:r>
            <a:r>
              <a:rPr lang="fr-CH" dirty="0" err="1">
                <a:sym typeface="Symbol" pitchFamily="18" charset="2"/>
              </a:rPr>
              <a:t>is</a:t>
            </a:r>
            <a:r>
              <a:rPr lang="fr-CH" dirty="0">
                <a:sym typeface="Symbol" pitchFamily="18" charset="2"/>
              </a:rPr>
              <a:t> made by </a:t>
            </a:r>
            <a:r>
              <a:rPr lang="fr-CH" dirty="0" err="1">
                <a:sym typeface="Symbol" pitchFamily="18" charset="2"/>
              </a:rPr>
              <a:t>stainless</a:t>
            </a:r>
            <a:r>
              <a:rPr lang="fr-CH" dirty="0">
                <a:sym typeface="Symbol" pitchFamily="18" charset="2"/>
              </a:rPr>
              <a:t> </a:t>
            </a:r>
            <a:r>
              <a:rPr lang="fr-CH" dirty="0" err="1">
                <a:sym typeface="Symbol" pitchFamily="18" charset="2"/>
              </a:rPr>
              <a:t>steel</a:t>
            </a:r>
            <a:r>
              <a:rPr lang="fr-CH" dirty="0">
                <a:sym typeface="Symbol" pitchFamily="18" charset="2"/>
              </a:rPr>
              <a:t> – </a:t>
            </a:r>
            <a:r>
              <a:rPr lang="fr-CH" dirty="0" err="1">
                <a:sym typeface="Symbol" pitchFamily="18" charset="2"/>
              </a:rPr>
              <a:t>ususally</a:t>
            </a:r>
            <a:r>
              <a:rPr lang="fr-CH" dirty="0">
                <a:sym typeface="Symbol" pitchFamily="18" charset="2"/>
              </a:rPr>
              <a:t> 25 </a:t>
            </a:r>
            <a:r>
              <a:rPr lang="fr-CH" dirty="0">
                <a:cs typeface="Symbol" charset="2"/>
                <a:sym typeface="Symbol" pitchFamily="18" charset="2"/>
              </a:rPr>
              <a:t>m</a:t>
            </a:r>
            <a:r>
              <a:rPr lang="fr-CH" dirty="0">
                <a:sym typeface="Symbol" pitchFamily="18" charset="2"/>
              </a:rPr>
              <a:t>m</a:t>
            </a:r>
          </a:p>
          <a:p>
            <a:pPr lvl="1"/>
            <a:endParaRPr lang="fr-CH" sz="2000" dirty="0">
              <a:sym typeface="Symbol" pitchFamily="18" charset="2"/>
            </a:endParaRPr>
          </a:p>
          <a:p>
            <a:pPr lvl="1"/>
            <a:r>
              <a:rPr lang="fr-CH" sz="2000" dirty="0">
                <a:sym typeface="Symbol" pitchFamily="18" charset="2"/>
              </a:rPr>
              <a:t>One has to </a:t>
            </a:r>
            <a:r>
              <a:rPr lang="fr-CH" sz="2000" dirty="0" err="1">
                <a:sym typeface="Symbol" pitchFamily="18" charset="2"/>
              </a:rPr>
              <a:t>guarantee</a:t>
            </a:r>
            <a:r>
              <a:rPr lang="fr-CH" sz="2000" dirty="0">
                <a:sym typeface="Symbol" pitchFamily="18" charset="2"/>
              </a:rPr>
              <a:t> </a:t>
            </a:r>
            <a:r>
              <a:rPr lang="fr-CH" sz="2000" dirty="0" err="1">
                <a:sym typeface="Symbol" pitchFamily="18" charset="2"/>
              </a:rPr>
              <a:t>two</a:t>
            </a:r>
            <a:r>
              <a:rPr lang="fr-CH" sz="2000" dirty="0">
                <a:sym typeface="Symbol" pitchFamily="18" charset="2"/>
              </a:rPr>
              <a:t> </a:t>
            </a:r>
            <a:r>
              <a:rPr lang="fr-CH" sz="2000" dirty="0" err="1">
                <a:sym typeface="Symbol" pitchFamily="18" charset="2"/>
              </a:rPr>
              <a:t>conflicting</a:t>
            </a:r>
            <a:r>
              <a:rPr lang="fr-CH" sz="2000" dirty="0">
                <a:sym typeface="Symbol" pitchFamily="18" charset="2"/>
              </a:rPr>
              <a:t> conditions:</a:t>
            </a:r>
          </a:p>
          <a:p>
            <a:pPr lvl="2"/>
            <a:r>
              <a:rPr lang="fr-CH" sz="2000" b="1" dirty="0">
                <a:sym typeface="Symbol" pitchFamily="18" charset="2"/>
              </a:rPr>
              <a:t>a good </a:t>
            </a:r>
            <a:r>
              <a:rPr lang="fr-CH" sz="2000" b="1" dirty="0" err="1">
                <a:sym typeface="Symbol" pitchFamily="18" charset="2"/>
              </a:rPr>
              <a:t>electrical</a:t>
            </a:r>
            <a:r>
              <a:rPr lang="fr-CH" sz="2000" b="1" dirty="0">
                <a:sym typeface="Symbol" pitchFamily="18" charset="2"/>
              </a:rPr>
              <a:t> </a:t>
            </a:r>
            <a:r>
              <a:rPr lang="fr-CH" sz="2000" b="1" dirty="0" err="1">
                <a:sym typeface="Symbol" pitchFamily="18" charset="2"/>
              </a:rPr>
              <a:t>insulation</a:t>
            </a:r>
            <a:r>
              <a:rPr lang="fr-CH" sz="2000" b="1" dirty="0">
                <a:sym typeface="Symbol" pitchFamily="18" charset="2"/>
              </a:rPr>
              <a:t> </a:t>
            </a:r>
            <a:r>
              <a:rPr lang="fr-CH" sz="2000" b="1" dirty="0" err="1">
                <a:sym typeface="Symbol" pitchFamily="18" charset="2"/>
              </a:rPr>
              <a:t>between</a:t>
            </a:r>
            <a:r>
              <a:rPr lang="fr-CH" sz="2000" b="1" dirty="0">
                <a:sym typeface="Symbol" pitchFamily="18" charset="2"/>
              </a:rPr>
              <a:t> </a:t>
            </a:r>
            <a:r>
              <a:rPr lang="fr-CH" sz="2000" b="1" dirty="0" err="1">
                <a:sym typeface="Symbol" pitchFamily="18" charset="2"/>
              </a:rPr>
              <a:t>heater</a:t>
            </a:r>
            <a:r>
              <a:rPr lang="fr-CH" sz="2000" b="1" dirty="0">
                <a:sym typeface="Symbol" pitchFamily="18" charset="2"/>
              </a:rPr>
              <a:t> and </a:t>
            </a:r>
            <a:r>
              <a:rPr lang="fr-CH" sz="2000" b="1" dirty="0" err="1">
                <a:sym typeface="Symbol" pitchFamily="18" charset="2"/>
              </a:rPr>
              <a:t>coil</a:t>
            </a:r>
            <a:endParaRPr lang="fr-CH" sz="2000" b="1" dirty="0">
              <a:sym typeface="Symbol" pitchFamily="18" charset="2"/>
            </a:endParaRPr>
          </a:p>
          <a:p>
            <a:pPr lvl="2"/>
            <a:r>
              <a:rPr lang="fr-CH" sz="2000" b="1" dirty="0">
                <a:sym typeface="Symbol" pitchFamily="18" charset="2"/>
              </a:rPr>
              <a:t>a good thermal </a:t>
            </a:r>
            <a:r>
              <a:rPr lang="fr-CH" sz="2000" b="1" dirty="0" err="1">
                <a:sym typeface="Symbol" pitchFamily="18" charset="2"/>
              </a:rPr>
              <a:t>conductivity</a:t>
            </a:r>
            <a:r>
              <a:rPr lang="fr-CH" sz="2000" b="1" dirty="0">
                <a:sym typeface="Symbol" pitchFamily="18" charset="2"/>
              </a:rPr>
              <a:t> </a:t>
            </a:r>
            <a:r>
              <a:rPr lang="fr-CH" sz="2000" b="1" dirty="0" err="1">
                <a:sym typeface="Symbol" pitchFamily="18" charset="2"/>
              </a:rPr>
              <a:t>between</a:t>
            </a:r>
            <a:r>
              <a:rPr lang="fr-CH" sz="2000" b="1" dirty="0">
                <a:sym typeface="Symbol" pitchFamily="18" charset="2"/>
              </a:rPr>
              <a:t> </a:t>
            </a:r>
            <a:r>
              <a:rPr lang="fr-CH" sz="2000" b="1" dirty="0" err="1">
                <a:sym typeface="Symbol" pitchFamily="18" charset="2"/>
              </a:rPr>
              <a:t>heater</a:t>
            </a:r>
            <a:r>
              <a:rPr lang="fr-CH" sz="2000" b="1" dirty="0">
                <a:sym typeface="Symbol" pitchFamily="18" charset="2"/>
              </a:rPr>
              <a:t> and </a:t>
            </a:r>
            <a:r>
              <a:rPr lang="fr-CH" sz="2000" b="1" dirty="0" err="1">
                <a:sym typeface="Symbol" pitchFamily="18" charset="2"/>
              </a:rPr>
              <a:t>coil</a:t>
            </a:r>
            <a:endParaRPr lang="fr-CH" sz="2000" b="1" dirty="0">
              <a:sym typeface="Symbol" pitchFamily="18" charset="2"/>
            </a:endParaRPr>
          </a:p>
          <a:p>
            <a:pPr lvl="1"/>
            <a:endParaRPr lang="fr-CH" sz="2000" dirty="0">
              <a:sym typeface="Symbol" pitchFamily="18" charset="2"/>
            </a:endParaRPr>
          </a:p>
          <a:p>
            <a:pPr lvl="1"/>
            <a:r>
              <a:rPr lang="fr-CH" sz="2000" dirty="0">
                <a:sym typeface="Symbol" pitchFamily="18" charset="2"/>
              </a:rPr>
              <a:t>This </a:t>
            </a:r>
            <a:r>
              <a:rPr lang="fr-CH" sz="2000" dirty="0" err="1">
                <a:sym typeface="Symbol" pitchFamily="18" charset="2"/>
              </a:rPr>
              <a:t>is</a:t>
            </a:r>
            <a:r>
              <a:rPr lang="fr-CH" sz="2000" dirty="0">
                <a:sym typeface="Symbol" pitchFamily="18" charset="2"/>
              </a:rPr>
              <a:t> </a:t>
            </a:r>
            <a:r>
              <a:rPr lang="fr-CH" sz="2000" dirty="0" err="1">
                <a:sym typeface="Symbol" pitchFamily="18" charset="2"/>
              </a:rPr>
              <a:t>achieved</a:t>
            </a:r>
            <a:r>
              <a:rPr lang="fr-CH" sz="2000" dirty="0">
                <a:sym typeface="Symbol" pitchFamily="18" charset="2"/>
              </a:rPr>
              <a:t> </a:t>
            </a:r>
            <a:r>
              <a:rPr lang="fr-CH" sz="2000" dirty="0" err="1">
                <a:sym typeface="Symbol" pitchFamily="18" charset="2"/>
              </a:rPr>
              <a:t>with</a:t>
            </a:r>
            <a:r>
              <a:rPr lang="fr-CH" sz="2000" dirty="0">
                <a:sym typeface="Symbol" pitchFamily="18" charset="2"/>
              </a:rPr>
              <a:t> a </a:t>
            </a:r>
            <a:r>
              <a:rPr lang="fr-CH" sz="2000" dirty="0" err="1">
                <a:sym typeface="Symbol" pitchFamily="18" charset="2"/>
              </a:rPr>
              <a:t>polyimide</a:t>
            </a:r>
            <a:r>
              <a:rPr lang="fr-CH" sz="2000" dirty="0">
                <a:sym typeface="Symbol" pitchFamily="18" charset="2"/>
              </a:rPr>
              <a:t> </a:t>
            </a:r>
            <a:r>
              <a:rPr lang="fr-CH" sz="2000" dirty="0" err="1">
                <a:sym typeface="Symbol" pitchFamily="18" charset="2"/>
              </a:rPr>
              <a:t>strip</a:t>
            </a:r>
            <a:r>
              <a:rPr lang="fr-CH" sz="2000" dirty="0">
                <a:sym typeface="Symbol" pitchFamily="18" charset="2"/>
              </a:rPr>
              <a:t> of 25-75 </a:t>
            </a:r>
            <a:r>
              <a:rPr lang="fr-CH" sz="2000" dirty="0">
                <a:cs typeface="Symbol" charset="2"/>
                <a:sym typeface="Symbol" pitchFamily="18" charset="2"/>
              </a:rPr>
              <a:t>m</a:t>
            </a:r>
            <a:r>
              <a:rPr lang="fr-CH" sz="2000" dirty="0">
                <a:sym typeface="Symbol" pitchFamily="18" charset="2"/>
              </a:rPr>
              <a:t>m </a:t>
            </a:r>
            <a:r>
              <a:rPr lang="fr-CH" sz="2000" dirty="0" err="1">
                <a:sym typeface="Symbol" pitchFamily="18" charset="2"/>
              </a:rPr>
              <a:t>thickness</a:t>
            </a:r>
            <a:endParaRPr lang="fr-CH" sz="2000" dirty="0">
              <a:sym typeface="Symbol" pitchFamily="18" charset="2"/>
            </a:endParaRPr>
          </a:p>
          <a:p>
            <a:pPr marL="1200150" lvl="2" indent="-285750">
              <a:buFont typeface="Arial" panose="020B0604020202020204" pitchFamily="34" charset="0"/>
              <a:buChar char="•"/>
            </a:pPr>
            <a:r>
              <a:rPr lang="fr-CH" dirty="0">
                <a:sym typeface="Symbol" pitchFamily="18" charset="2"/>
              </a:rPr>
              <a:t>The </a:t>
            </a:r>
            <a:r>
              <a:rPr lang="fr-CH" dirty="0" err="1">
                <a:sym typeface="Symbol" pitchFamily="18" charset="2"/>
              </a:rPr>
              <a:t>thicker</a:t>
            </a:r>
            <a:r>
              <a:rPr lang="fr-CH" dirty="0">
                <a:sym typeface="Symbol" pitchFamily="18" charset="2"/>
              </a:rPr>
              <a:t> the </a:t>
            </a:r>
            <a:r>
              <a:rPr lang="fr-CH" dirty="0" err="1">
                <a:sym typeface="Symbol" pitchFamily="18" charset="2"/>
              </a:rPr>
              <a:t>polyimide</a:t>
            </a:r>
            <a:r>
              <a:rPr lang="fr-CH" dirty="0">
                <a:sym typeface="Symbol" pitchFamily="18" charset="2"/>
              </a:rPr>
              <a:t>, the longer the time to </a:t>
            </a:r>
            <a:r>
              <a:rPr lang="fr-CH" dirty="0" err="1">
                <a:sym typeface="Symbol" pitchFamily="18" charset="2"/>
              </a:rPr>
              <a:t>heat</a:t>
            </a:r>
            <a:r>
              <a:rPr lang="fr-CH" dirty="0">
                <a:sym typeface="Symbol" pitchFamily="18" charset="2"/>
              </a:rPr>
              <a:t> the </a:t>
            </a:r>
            <a:r>
              <a:rPr lang="fr-CH" dirty="0" err="1">
                <a:sym typeface="Symbol" pitchFamily="18" charset="2"/>
              </a:rPr>
              <a:t>coil</a:t>
            </a:r>
            <a:endParaRPr lang="fr-CH" dirty="0">
              <a:sym typeface="Symbol" pitchFamily="18" charset="2"/>
            </a:endParaRPr>
          </a:p>
          <a:p>
            <a:pPr marL="1200150" lvl="2" indent="-285750">
              <a:buFont typeface="Arial" panose="020B0604020202020204" pitchFamily="34" charset="0"/>
              <a:buChar char="•"/>
            </a:pPr>
            <a:r>
              <a:rPr lang="fr-CH" dirty="0">
                <a:sym typeface="Symbol" pitchFamily="18" charset="2"/>
              </a:rPr>
              <a:t>The </a:t>
            </a:r>
            <a:r>
              <a:rPr lang="fr-CH" dirty="0" err="1">
                <a:sym typeface="Symbol" pitchFamily="18" charset="2"/>
              </a:rPr>
              <a:t>thinner</a:t>
            </a:r>
            <a:r>
              <a:rPr lang="fr-CH" dirty="0">
                <a:sym typeface="Symbol" pitchFamily="18" charset="2"/>
              </a:rPr>
              <a:t> the </a:t>
            </a:r>
            <a:r>
              <a:rPr lang="fr-CH" dirty="0" err="1">
                <a:sym typeface="Symbol" pitchFamily="18" charset="2"/>
              </a:rPr>
              <a:t>polyimide</a:t>
            </a:r>
            <a:r>
              <a:rPr lang="fr-CH" dirty="0">
                <a:sym typeface="Symbol" pitchFamily="18" charset="2"/>
              </a:rPr>
              <a:t>, the </a:t>
            </a:r>
            <a:r>
              <a:rPr lang="fr-CH" dirty="0" err="1">
                <a:sym typeface="Symbol" pitchFamily="18" charset="2"/>
              </a:rPr>
              <a:t>higher</a:t>
            </a:r>
            <a:r>
              <a:rPr lang="fr-CH" dirty="0">
                <a:sym typeface="Symbol" pitchFamily="18" charset="2"/>
              </a:rPr>
              <a:t> the </a:t>
            </a:r>
            <a:r>
              <a:rPr lang="fr-CH" dirty="0" err="1">
                <a:sym typeface="Symbol" pitchFamily="18" charset="2"/>
              </a:rPr>
              <a:t>risk</a:t>
            </a:r>
            <a:r>
              <a:rPr lang="fr-CH" dirty="0">
                <a:sym typeface="Symbol" pitchFamily="18" charset="2"/>
              </a:rPr>
              <a:t> of </a:t>
            </a:r>
            <a:r>
              <a:rPr lang="fr-CH" dirty="0" err="1">
                <a:sym typeface="Symbol" pitchFamily="18" charset="2"/>
              </a:rPr>
              <a:t>electrical</a:t>
            </a:r>
            <a:r>
              <a:rPr lang="fr-CH" dirty="0">
                <a:sym typeface="Symbol" pitchFamily="18" charset="2"/>
              </a:rPr>
              <a:t> short </a:t>
            </a:r>
            <a:r>
              <a:rPr lang="fr-CH" dirty="0" err="1">
                <a:sym typeface="Symbol" pitchFamily="18" charset="2"/>
              </a:rPr>
              <a:t>between</a:t>
            </a:r>
            <a:r>
              <a:rPr lang="fr-CH" dirty="0">
                <a:sym typeface="Symbol" pitchFamily="18" charset="2"/>
              </a:rPr>
              <a:t> </a:t>
            </a:r>
            <a:r>
              <a:rPr lang="fr-CH" dirty="0" err="1">
                <a:sym typeface="Symbol" pitchFamily="18" charset="2"/>
              </a:rPr>
              <a:t>heater</a:t>
            </a:r>
            <a:r>
              <a:rPr lang="fr-CH" dirty="0">
                <a:sym typeface="Symbol" pitchFamily="18" charset="2"/>
              </a:rPr>
              <a:t> and </a:t>
            </a:r>
            <a:r>
              <a:rPr lang="fr-CH" dirty="0" err="1">
                <a:sym typeface="Symbol" pitchFamily="18" charset="2"/>
              </a:rPr>
              <a:t>coil</a:t>
            </a:r>
            <a:endParaRPr lang="fr-CH" dirty="0">
              <a:sym typeface="Symbol" pitchFamily="18" charset="2"/>
            </a:endParaRPr>
          </a:p>
        </p:txBody>
      </p:sp>
      <p:pic>
        <p:nvPicPr>
          <p:cNvPr id="7" name="Picture 6" descr="delay2.png">
            <a:extLst>
              <a:ext uri="{FF2B5EF4-FFF2-40B4-BE49-F238E27FC236}">
                <a16:creationId xmlns:a16="http://schemas.microsoft.com/office/drawing/2014/main" id="{6883A5E4-2425-F541-A08E-62B51B2467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3724" y="2525146"/>
            <a:ext cx="4425986" cy="2991223"/>
          </a:xfrm>
          <a:prstGeom prst="rect">
            <a:avLst/>
          </a:prstGeom>
        </p:spPr>
      </p:pic>
      <p:sp>
        <p:nvSpPr>
          <p:cNvPr id="8" name="ZoneTexte 2">
            <a:extLst>
              <a:ext uri="{FF2B5EF4-FFF2-40B4-BE49-F238E27FC236}">
                <a16:creationId xmlns:a16="http://schemas.microsoft.com/office/drawing/2014/main" id="{B5E2AE86-DD83-9347-B318-16EFEB007A7B}"/>
              </a:ext>
            </a:extLst>
          </p:cNvPr>
          <p:cNvSpPr txBox="1"/>
          <p:nvPr/>
        </p:nvSpPr>
        <p:spPr>
          <a:xfrm>
            <a:off x="6087801" y="5633689"/>
            <a:ext cx="5433467" cy="738664"/>
          </a:xfrm>
          <a:prstGeom prst="rect">
            <a:avLst/>
          </a:prstGeom>
          <a:noFill/>
        </p:spPr>
        <p:txBody>
          <a:bodyPr wrap="square" rtlCol="0">
            <a:spAutoFit/>
          </a:bodyPr>
          <a:lstStyle/>
          <a:p>
            <a:pPr algn="ctr"/>
            <a:r>
              <a:rPr lang="fr-CH" sz="1400" dirty="0"/>
              <a:t>Heaters delay measured vs model in HQ, 25 </a:t>
            </a:r>
            <a:r>
              <a:rPr lang="fr-CH" sz="1400" dirty="0">
                <a:latin typeface="Symbol" charset="2"/>
                <a:cs typeface="Symbol" charset="2"/>
                <a:sym typeface="Symbol" pitchFamily="18" charset="2"/>
              </a:rPr>
              <a:t>m</a:t>
            </a:r>
            <a:r>
              <a:rPr lang="fr-CH" sz="1400" dirty="0">
                <a:sym typeface="Symbol" pitchFamily="18" charset="2"/>
              </a:rPr>
              <a:t>m</a:t>
            </a:r>
            <a:r>
              <a:rPr lang="fr-CH" sz="1400" dirty="0"/>
              <a:t> polymide (left) and 11 T 75 </a:t>
            </a:r>
            <a:r>
              <a:rPr lang="fr-CH" sz="1400" dirty="0">
                <a:latin typeface="Symbol" charset="2"/>
                <a:cs typeface="Symbol" charset="2"/>
                <a:sym typeface="Symbol" pitchFamily="18" charset="2"/>
              </a:rPr>
              <a:t>m</a:t>
            </a:r>
            <a:r>
              <a:rPr lang="fr-CH" sz="1400" dirty="0">
                <a:sym typeface="Symbol" pitchFamily="18" charset="2"/>
              </a:rPr>
              <a:t>m</a:t>
            </a:r>
            <a:r>
              <a:rPr lang="fr-CH" sz="1400" dirty="0"/>
              <a:t> polyimide (right)</a:t>
            </a:r>
          </a:p>
          <a:p>
            <a:pPr algn="ctr"/>
            <a:r>
              <a:rPr lang="fr-CH" sz="1400" dirty="0"/>
              <a:t> </a:t>
            </a:r>
            <a:r>
              <a:rPr lang="fr-CH" sz="1400" dirty="0">
                <a:solidFill>
                  <a:srgbClr val="0070C0"/>
                </a:solidFill>
              </a:rPr>
              <a:t>[T. Salmi, et al, IEEE TAS 25 (2015) 4004212]</a:t>
            </a:r>
            <a:endParaRPr lang="en-GB" sz="1400" dirty="0">
              <a:solidFill>
                <a:srgbClr val="0070C0"/>
              </a:solidFill>
            </a:endParaRPr>
          </a:p>
        </p:txBody>
      </p:sp>
    </p:spTree>
    <p:extLst>
      <p:ext uri="{BB962C8B-B14F-4D97-AF65-F5344CB8AC3E}">
        <p14:creationId xmlns:p14="http://schemas.microsoft.com/office/powerpoint/2010/main" val="3641620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283898-A5D2-6E44-89F2-E65439D1E26E}"/>
              </a:ext>
            </a:extLst>
          </p:cNvPr>
          <p:cNvSpPr txBox="1"/>
          <p:nvPr/>
        </p:nvSpPr>
        <p:spPr>
          <a:xfrm>
            <a:off x="434898" y="255292"/>
            <a:ext cx="6991813" cy="646331"/>
          </a:xfrm>
          <a:prstGeom prst="rect">
            <a:avLst/>
          </a:prstGeom>
          <a:noFill/>
        </p:spPr>
        <p:txBody>
          <a:bodyPr wrap="square" rtlCol="0">
            <a:spAutoFit/>
          </a:bodyPr>
          <a:lstStyle/>
          <a:p>
            <a:r>
              <a:rPr lang="en-US" sz="3600" dirty="0"/>
              <a:t>SPLICE MEASUREMENTS</a:t>
            </a:r>
          </a:p>
        </p:txBody>
      </p:sp>
      <p:pic>
        <p:nvPicPr>
          <p:cNvPr id="4" name="Picture 3">
            <a:extLst>
              <a:ext uri="{FF2B5EF4-FFF2-40B4-BE49-F238E27FC236}">
                <a16:creationId xmlns:a16="http://schemas.microsoft.com/office/drawing/2014/main" id="{94D57A96-3C32-43EB-85F0-0220CD217E71}"/>
              </a:ext>
            </a:extLst>
          </p:cNvPr>
          <p:cNvPicPr>
            <a:picLocks noChangeAspect="1"/>
          </p:cNvPicPr>
          <p:nvPr/>
        </p:nvPicPr>
        <p:blipFill rotWithShape="1">
          <a:blip r:embed="rId2">
            <a:extLst>
              <a:ext uri="{28A0092B-C50C-407E-A947-70E740481C1C}">
                <a14:useLocalDpi xmlns:a14="http://schemas.microsoft.com/office/drawing/2010/main" val="0"/>
              </a:ext>
            </a:extLst>
          </a:blip>
          <a:srcRect t="3842"/>
          <a:stretch/>
        </p:blipFill>
        <p:spPr>
          <a:xfrm>
            <a:off x="644875" y="3104617"/>
            <a:ext cx="4290148" cy="3177780"/>
          </a:xfrm>
          <a:prstGeom prst="rect">
            <a:avLst/>
          </a:prstGeom>
        </p:spPr>
      </p:pic>
      <p:pic>
        <p:nvPicPr>
          <p:cNvPr id="5" name="Picture 4">
            <a:extLst>
              <a:ext uri="{FF2B5EF4-FFF2-40B4-BE49-F238E27FC236}">
                <a16:creationId xmlns:a16="http://schemas.microsoft.com/office/drawing/2014/main" id="{261DDB40-DD13-4BAC-8079-ABF8EF2F4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5023" y="3104617"/>
            <a:ext cx="4827067" cy="3335065"/>
          </a:xfrm>
          <a:prstGeom prst="rect">
            <a:avLst/>
          </a:prstGeom>
        </p:spPr>
      </p:pic>
      <p:sp>
        <p:nvSpPr>
          <p:cNvPr id="7" name="TextBox 6">
            <a:extLst>
              <a:ext uri="{FF2B5EF4-FFF2-40B4-BE49-F238E27FC236}">
                <a16:creationId xmlns:a16="http://schemas.microsoft.com/office/drawing/2014/main" id="{B8C9768A-E52D-4C55-B7E2-1515E5460D4E}"/>
              </a:ext>
            </a:extLst>
          </p:cNvPr>
          <p:cNvSpPr txBox="1"/>
          <p:nvPr/>
        </p:nvSpPr>
        <p:spPr>
          <a:xfrm>
            <a:off x="488907" y="1079790"/>
            <a:ext cx="5003629" cy="923330"/>
          </a:xfrm>
          <a:prstGeom prst="rect">
            <a:avLst/>
          </a:prstGeom>
          <a:noFill/>
        </p:spPr>
        <p:txBody>
          <a:bodyPr wrap="square">
            <a:spAutoFit/>
          </a:bodyPr>
          <a:lstStyle/>
          <a:p>
            <a:pPr marL="285750" indent="-285750">
              <a:buFont typeface="Arial" panose="020B0604020202020204" pitchFamily="34" charset="0"/>
              <a:buChar char="•"/>
            </a:pPr>
            <a:r>
              <a:rPr lang="fr-CH" sz="1800" dirty="0" err="1"/>
              <a:t>Current</a:t>
            </a:r>
            <a:r>
              <a:rPr lang="fr-CH" sz="1800" dirty="0"/>
              <a:t> cycle </a:t>
            </a:r>
            <a:r>
              <a:rPr lang="fr-CH" sz="1800" dirty="0" err="1"/>
              <a:t>from</a:t>
            </a:r>
            <a:r>
              <a:rPr lang="fr-CH" sz="1800" dirty="0"/>
              <a:t> 50 to 11850A </a:t>
            </a:r>
            <a:r>
              <a:rPr lang="fr-CH" sz="1800" dirty="0" err="1"/>
              <a:t>with</a:t>
            </a:r>
            <a:r>
              <a:rPr lang="fr-CH" sz="1800" dirty="0"/>
              <a:t> voltage </a:t>
            </a:r>
            <a:r>
              <a:rPr lang="fr-CH" sz="1800" dirty="0" err="1"/>
              <a:t>measurements</a:t>
            </a:r>
            <a:r>
              <a:rPr lang="fr-CH" sz="1800" dirty="0"/>
              <a:t> on </a:t>
            </a:r>
            <a:r>
              <a:rPr lang="fr-CH" sz="1800" dirty="0" err="1"/>
              <a:t>plateaus</a:t>
            </a:r>
            <a:r>
              <a:rPr lang="fr-CH" sz="1800" dirty="0"/>
              <a:t> (</a:t>
            </a:r>
            <a:r>
              <a:rPr lang="fr-CH" sz="1800" dirty="0" err="1"/>
              <a:t>dI</a:t>
            </a:r>
            <a:r>
              <a:rPr lang="fr-CH" sz="1800" dirty="0"/>
              <a:t>/</a:t>
            </a:r>
            <a:r>
              <a:rPr lang="fr-CH" sz="1800" dirty="0" err="1"/>
              <a:t>dt</a:t>
            </a:r>
            <a:r>
              <a:rPr lang="fr-CH" sz="1800" dirty="0"/>
              <a:t>=0)</a:t>
            </a:r>
          </a:p>
          <a:p>
            <a:pPr marL="285750" indent="-285750">
              <a:buFont typeface="Arial" panose="020B0604020202020204" pitchFamily="34" charset="0"/>
              <a:buChar char="•"/>
            </a:pPr>
            <a:r>
              <a:rPr lang="fr-CH" sz="1800" dirty="0" err="1"/>
              <a:t>Slope</a:t>
            </a:r>
            <a:r>
              <a:rPr lang="fr-CH" sz="1800" dirty="0"/>
              <a:t> of </a:t>
            </a:r>
            <a:r>
              <a:rPr lang="fr-CH" sz="1800" dirty="0" err="1"/>
              <a:t>curve</a:t>
            </a:r>
            <a:r>
              <a:rPr lang="fr-CH" sz="1800" dirty="0"/>
              <a:t> </a:t>
            </a:r>
            <a:r>
              <a:rPr lang="fr-CH" sz="1800" dirty="0" err="1"/>
              <a:t>is</a:t>
            </a:r>
            <a:r>
              <a:rPr lang="fr-CH" sz="1800" dirty="0"/>
              <a:t> the </a:t>
            </a:r>
            <a:r>
              <a:rPr lang="fr-CH" sz="1800" dirty="0" err="1"/>
              <a:t>resistance</a:t>
            </a:r>
            <a:r>
              <a:rPr lang="fr-CH" sz="1800" dirty="0"/>
              <a:t> </a:t>
            </a:r>
            <a:r>
              <a:rPr lang="fr-CH" sz="1400" dirty="0"/>
              <a:t>(</a:t>
            </a:r>
            <a:r>
              <a:rPr lang="fr-CH" sz="1400" dirty="0" err="1"/>
              <a:t>get</a:t>
            </a:r>
            <a:r>
              <a:rPr lang="fr-CH" sz="1400" dirty="0"/>
              <a:t> </a:t>
            </a:r>
            <a:r>
              <a:rPr lang="fr-CH" sz="1400" dirty="0" err="1"/>
              <a:t>rid</a:t>
            </a:r>
            <a:r>
              <a:rPr lang="fr-CH" sz="1400" dirty="0"/>
              <a:t> off offset)</a:t>
            </a:r>
            <a:endParaRPr lang="fr-CH" sz="1800" dirty="0"/>
          </a:p>
        </p:txBody>
      </p:sp>
      <p:pic>
        <p:nvPicPr>
          <p:cNvPr id="9" name="Picture 8" descr="Screen Clipping">
            <a:extLst>
              <a:ext uri="{FF2B5EF4-FFF2-40B4-BE49-F238E27FC236}">
                <a16:creationId xmlns:a16="http://schemas.microsoft.com/office/drawing/2014/main" id="{C2828367-876C-4D67-AC6D-FA2C4CDA6F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1087" y="777049"/>
            <a:ext cx="4682838" cy="2274443"/>
          </a:xfrm>
          <a:prstGeom prst="rect">
            <a:avLst/>
          </a:prstGeom>
        </p:spPr>
      </p:pic>
      <p:pic>
        <p:nvPicPr>
          <p:cNvPr id="11" name="Picture 10">
            <a:extLst>
              <a:ext uri="{FF2B5EF4-FFF2-40B4-BE49-F238E27FC236}">
                <a16:creationId xmlns:a16="http://schemas.microsoft.com/office/drawing/2014/main" id="{431DDF25-1C32-4234-A7A3-913A20B3FA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33813" y="1472612"/>
            <a:ext cx="1777213" cy="17048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a:extLst>
              <a:ext uri="{FF2B5EF4-FFF2-40B4-BE49-F238E27FC236}">
                <a16:creationId xmlns:a16="http://schemas.microsoft.com/office/drawing/2014/main" id="{D4AEF792-B405-44BB-B36A-B46440C048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27322" y="3328835"/>
            <a:ext cx="1815803" cy="1364672"/>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13" name="Picture 12">
            <a:extLst>
              <a:ext uri="{FF2B5EF4-FFF2-40B4-BE49-F238E27FC236}">
                <a16:creationId xmlns:a16="http://schemas.microsoft.com/office/drawing/2014/main" id="{C1E9F286-EA46-484D-9893-2F7B07E39E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1418" t="4692" r="1915" b="66553"/>
          <a:stretch/>
        </p:blipFill>
        <p:spPr>
          <a:xfrm>
            <a:off x="10053109" y="4996277"/>
            <a:ext cx="1822294" cy="91079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5" name="TextBox 14">
            <a:extLst>
              <a:ext uri="{FF2B5EF4-FFF2-40B4-BE49-F238E27FC236}">
                <a16:creationId xmlns:a16="http://schemas.microsoft.com/office/drawing/2014/main" id="{3B95139F-9DFA-42BF-9810-687C1B6C12C2}"/>
              </a:ext>
            </a:extLst>
          </p:cNvPr>
          <p:cNvSpPr txBox="1"/>
          <p:nvPr/>
        </p:nvSpPr>
        <p:spPr>
          <a:xfrm>
            <a:off x="-388159" y="2325031"/>
            <a:ext cx="6097022" cy="369332"/>
          </a:xfrm>
          <a:prstGeom prst="rect">
            <a:avLst/>
          </a:prstGeom>
          <a:noFill/>
        </p:spPr>
        <p:txBody>
          <a:bodyPr wrap="square">
            <a:spAutoFit/>
          </a:bodyPr>
          <a:lstStyle/>
          <a:p>
            <a:pPr marL="0" indent="0" algn="ctr">
              <a:buNone/>
            </a:pPr>
            <a:r>
              <a:rPr lang="fr-CH" b="1" dirty="0">
                <a:solidFill>
                  <a:srgbClr val="FF0000"/>
                </a:solidFill>
                <a:latin typeface="+mj-lt"/>
              </a:rPr>
              <a:t>U=RI + </a:t>
            </a:r>
            <a:r>
              <a:rPr lang="fr-CH" b="1" dirty="0" err="1">
                <a:solidFill>
                  <a:srgbClr val="FF0000"/>
                </a:solidFill>
                <a:latin typeface="+mj-lt"/>
              </a:rPr>
              <a:t>LdI</a:t>
            </a:r>
            <a:r>
              <a:rPr lang="fr-CH" b="1" dirty="0">
                <a:solidFill>
                  <a:srgbClr val="FF0000"/>
                </a:solidFill>
                <a:latin typeface="+mj-lt"/>
              </a:rPr>
              <a:t>/</a:t>
            </a:r>
            <a:r>
              <a:rPr lang="fr-CH" b="1" dirty="0" err="1">
                <a:solidFill>
                  <a:srgbClr val="FF0000"/>
                </a:solidFill>
                <a:latin typeface="+mj-lt"/>
              </a:rPr>
              <a:t>dt</a:t>
            </a:r>
            <a:endParaRPr lang="fr-CH" b="1" dirty="0">
              <a:solidFill>
                <a:srgbClr val="FF0000"/>
              </a:solidFill>
              <a:latin typeface="+mj-lt"/>
            </a:endParaRPr>
          </a:p>
        </p:txBody>
      </p:sp>
    </p:spTree>
    <p:extLst>
      <p:ext uri="{BB962C8B-B14F-4D97-AF65-F5344CB8AC3E}">
        <p14:creationId xmlns:p14="http://schemas.microsoft.com/office/powerpoint/2010/main" val="24436316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283898-A5D2-6E44-89F2-E65439D1E26E}"/>
              </a:ext>
            </a:extLst>
          </p:cNvPr>
          <p:cNvSpPr txBox="1"/>
          <p:nvPr/>
        </p:nvSpPr>
        <p:spPr>
          <a:xfrm>
            <a:off x="434898" y="255292"/>
            <a:ext cx="9947593" cy="646331"/>
          </a:xfrm>
          <a:prstGeom prst="rect">
            <a:avLst/>
          </a:prstGeom>
          <a:noFill/>
        </p:spPr>
        <p:txBody>
          <a:bodyPr wrap="square" rtlCol="0">
            <a:spAutoFit/>
          </a:bodyPr>
          <a:lstStyle/>
          <a:p>
            <a:r>
              <a:rPr lang="en-US" sz="3600" dirty="0"/>
              <a:t>PERFORMANCE INDICATOR: </a:t>
            </a:r>
            <a:r>
              <a:rPr lang="en-US" sz="3600" b="1" dirty="0"/>
              <a:t>TRAINING</a:t>
            </a:r>
            <a:r>
              <a:rPr lang="en-US" sz="3600" dirty="0"/>
              <a:t>, MEMORY</a:t>
            </a:r>
          </a:p>
        </p:txBody>
      </p:sp>
      <p:pic>
        <p:nvPicPr>
          <p:cNvPr id="5" name="Picture 4">
            <a:extLst>
              <a:ext uri="{FF2B5EF4-FFF2-40B4-BE49-F238E27FC236}">
                <a16:creationId xmlns:a16="http://schemas.microsoft.com/office/drawing/2014/main" id="{0494CA6A-9D1D-4E32-8319-E90AC9D0591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78062" y="1292356"/>
            <a:ext cx="7410620" cy="4843935"/>
          </a:xfrm>
          <a:prstGeom prst="rect">
            <a:avLst/>
          </a:prstGeom>
        </p:spPr>
      </p:pic>
      <p:sp>
        <p:nvSpPr>
          <p:cNvPr id="6" name="TextBox 5">
            <a:extLst>
              <a:ext uri="{FF2B5EF4-FFF2-40B4-BE49-F238E27FC236}">
                <a16:creationId xmlns:a16="http://schemas.microsoft.com/office/drawing/2014/main" id="{4F60AF38-3775-4CD1-BCD3-805F6CF61179}"/>
              </a:ext>
            </a:extLst>
          </p:cNvPr>
          <p:cNvSpPr txBox="1"/>
          <p:nvPr/>
        </p:nvSpPr>
        <p:spPr>
          <a:xfrm>
            <a:off x="1422402" y="5107583"/>
            <a:ext cx="1828798" cy="369332"/>
          </a:xfrm>
          <a:prstGeom prst="rect">
            <a:avLst/>
          </a:prstGeom>
          <a:noFill/>
        </p:spPr>
        <p:txBody>
          <a:bodyPr wrap="square" rtlCol="0">
            <a:spAutoFit/>
          </a:bodyPr>
          <a:lstStyle/>
          <a:p>
            <a:pPr algn="ctr"/>
            <a:r>
              <a:rPr lang="en-US" dirty="0"/>
              <a:t>(1)</a:t>
            </a:r>
            <a:endParaRPr lang="en-GB" dirty="0"/>
          </a:p>
        </p:txBody>
      </p:sp>
      <p:sp>
        <p:nvSpPr>
          <p:cNvPr id="7" name="TextBox 6">
            <a:extLst>
              <a:ext uri="{FF2B5EF4-FFF2-40B4-BE49-F238E27FC236}">
                <a16:creationId xmlns:a16="http://schemas.microsoft.com/office/drawing/2014/main" id="{308F8BD0-0687-4244-8EF1-87CD92913F78}"/>
              </a:ext>
            </a:extLst>
          </p:cNvPr>
          <p:cNvSpPr txBox="1"/>
          <p:nvPr/>
        </p:nvSpPr>
        <p:spPr>
          <a:xfrm>
            <a:off x="2762229" y="5107583"/>
            <a:ext cx="1828798" cy="369332"/>
          </a:xfrm>
          <a:prstGeom prst="rect">
            <a:avLst/>
          </a:prstGeom>
          <a:noFill/>
        </p:spPr>
        <p:txBody>
          <a:bodyPr wrap="square" rtlCol="0">
            <a:spAutoFit/>
          </a:bodyPr>
          <a:lstStyle/>
          <a:p>
            <a:pPr algn="ctr"/>
            <a:r>
              <a:rPr lang="en-US" dirty="0"/>
              <a:t>(2)</a:t>
            </a:r>
            <a:endParaRPr lang="en-GB" dirty="0"/>
          </a:p>
        </p:txBody>
      </p:sp>
      <p:cxnSp>
        <p:nvCxnSpPr>
          <p:cNvPr id="8" name="Straight Connector 7">
            <a:extLst>
              <a:ext uri="{FF2B5EF4-FFF2-40B4-BE49-F238E27FC236}">
                <a16:creationId xmlns:a16="http://schemas.microsoft.com/office/drawing/2014/main" id="{6064CE60-120A-4ADA-B56A-AEDB05EB9CB4}"/>
              </a:ext>
            </a:extLst>
          </p:cNvPr>
          <p:cNvCxnSpPr/>
          <p:nvPr/>
        </p:nvCxnSpPr>
        <p:spPr>
          <a:xfrm>
            <a:off x="3251200" y="2752760"/>
            <a:ext cx="0" cy="2762669"/>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C533B997-1386-47A7-A0F4-0651226DFEA2}"/>
              </a:ext>
            </a:extLst>
          </p:cNvPr>
          <p:cNvCxnSpPr/>
          <p:nvPr/>
        </p:nvCxnSpPr>
        <p:spPr>
          <a:xfrm>
            <a:off x="4126915" y="2738246"/>
            <a:ext cx="0" cy="2762669"/>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A6E263EA-77B1-4A1B-9BDD-1404BCBE838E}"/>
              </a:ext>
            </a:extLst>
          </p:cNvPr>
          <p:cNvSpPr txBox="1"/>
          <p:nvPr/>
        </p:nvSpPr>
        <p:spPr>
          <a:xfrm>
            <a:off x="3594402" y="5107583"/>
            <a:ext cx="1828798" cy="369332"/>
          </a:xfrm>
          <a:prstGeom prst="rect">
            <a:avLst/>
          </a:prstGeom>
          <a:noFill/>
        </p:spPr>
        <p:txBody>
          <a:bodyPr wrap="square" rtlCol="0">
            <a:spAutoFit/>
          </a:bodyPr>
          <a:lstStyle/>
          <a:p>
            <a:pPr algn="ctr"/>
            <a:r>
              <a:rPr lang="en-US" dirty="0"/>
              <a:t>(3)</a:t>
            </a:r>
            <a:endParaRPr lang="en-GB" dirty="0"/>
          </a:p>
        </p:txBody>
      </p:sp>
      <p:cxnSp>
        <p:nvCxnSpPr>
          <p:cNvPr id="11" name="Straight Connector 10">
            <a:extLst>
              <a:ext uri="{FF2B5EF4-FFF2-40B4-BE49-F238E27FC236}">
                <a16:creationId xmlns:a16="http://schemas.microsoft.com/office/drawing/2014/main" id="{C4976EBA-F461-40DE-9BB9-B4CFE8B884B2}"/>
              </a:ext>
            </a:extLst>
          </p:cNvPr>
          <p:cNvCxnSpPr/>
          <p:nvPr/>
        </p:nvCxnSpPr>
        <p:spPr>
          <a:xfrm>
            <a:off x="5679944" y="1698171"/>
            <a:ext cx="0" cy="2016152"/>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2770D643-CC5B-40C4-A07B-085A561EFFD1}"/>
              </a:ext>
            </a:extLst>
          </p:cNvPr>
          <p:cNvSpPr txBox="1"/>
          <p:nvPr/>
        </p:nvSpPr>
        <p:spPr>
          <a:xfrm>
            <a:off x="4368802" y="1712624"/>
            <a:ext cx="1828798" cy="369332"/>
          </a:xfrm>
          <a:prstGeom prst="rect">
            <a:avLst/>
          </a:prstGeom>
          <a:noFill/>
        </p:spPr>
        <p:txBody>
          <a:bodyPr wrap="square" rtlCol="0">
            <a:spAutoFit/>
          </a:bodyPr>
          <a:lstStyle/>
          <a:p>
            <a:pPr algn="ctr"/>
            <a:r>
              <a:rPr lang="en-US" dirty="0"/>
              <a:t>(4)</a:t>
            </a:r>
            <a:endParaRPr lang="en-GB" dirty="0"/>
          </a:p>
        </p:txBody>
      </p:sp>
      <p:sp>
        <p:nvSpPr>
          <p:cNvPr id="13" name="TextBox 12">
            <a:extLst>
              <a:ext uri="{FF2B5EF4-FFF2-40B4-BE49-F238E27FC236}">
                <a16:creationId xmlns:a16="http://schemas.microsoft.com/office/drawing/2014/main" id="{C0D0298D-A882-4E55-8283-74DEE27AA09D}"/>
              </a:ext>
            </a:extLst>
          </p:cNvPr>
          <p:cNvSpPr txBox="1"/>
          <p:nvPr/>
        </p:nvSpPr>
        <p:spPr>
          <a:xfrm>
            <a:off x="5679944" y="1698109"/>
            <a:ext cx="1828798" cy="369332"/>
          </a:xfrm>
          <a:prstGeom prst="rect">
            <a:avLst/>
          </a:prstGeom>
          <a:noFill/>
        </p:spPr>
        <p:txBody>
          <a:bodyPr wrap="square" rtlCol="0">
            <a:spAutoFit/>
          </a:bodyPr>
          <a:lstStyle/>
          <a:p>
            <a:pPr algn="ctr"/>
            <a:r>
              <a:rPr lang="en-US" dirty="0"/>
              <a:t>(5)</a:t>
            </a:r>
            <a:endParaRPr lang="en-GB" dirty="0"/>
          </a:p>
        </p:txBody>
      </p:sp>
      <p:sp>
        <p:nvSpPr>
          <p:cNvPr id="14" name="TextBox 13">
            <a:extLst>
              <a:ext uri="{FF2B5EF4-FFF2-40B4-BE49-F238E27FC236}">
                <a16:creationId xmlns:a16="http://schemas.microsoft.com/office/drawing/2014/main" id="{E142B095-7EBE-47FC-BC69-C253CA959443}"/>
              </a:ext>
            </a:extLst>
          </p:cNvPr>
          <p:cNvSpPr txBox="1"/>
          <p:nvPr/>
        </p:nvSpPr>
        <p:spPr>
          <a:xfrm>
            <a:off x="6218712" y="3258843"/>
            <a:ext cx="1828798" cy="369332"/>
          </a:xfrm>
          <a:prstGeom prst="rect">
            <a:avLst/>
          </a:prstGeom>
          <a:noFill/>
        </p:spPr>
        <p:txBody>
          <a:bodyPr wrap="square" rtlCol="0">
            <a:spAutoFit/>
          </a:bodyPr>
          <a:lstStyle/>
          <a:p>
            <a:pPr algn="ctr"/>
            <a:r>
              <a:rPr lang="en-US" dirty="0"/>
              <a:t>(4b)</a:t>
            </a:r>
            <a:endParaRPr lang="en-GB" dirty="0"/>
          </a:p>
        </p:txBody>
      </p:sp>
      <p:sp>
        <p:nvSpPr>
          <p:cNvPr id="16" name="TextBox 15">
            <a:extLst>
              <a:ext uri="{FF2B5EF4-FFF2-40B4-BE49-F238E27FC236}">
                <a16:creationId xmlns:a16="http://schemas.microsoft.com/office/drawing/2014/main" id="{D1B1B6B5-F4A0-4CEC-8B85-06188DC3D4F2}"/>
              </a:ext>
            </a:extLst>
          </p:cNvPr>
          <p:cNvSpPr txBox="1"/>
          <p:nvPr/>
        </p:nvSpPr>
        <p:spPr>
          <a:xfrm>
            <a:off x="7750628" y="1201385"/>
            <a:ext cx="4163367" cy="4247317"/>
          </a:xfrm>
          <a:prstGeom prst="rect">
            <a:avLst/>
          </a:prstGeom>
          <a:noFill/>
        </p:spPr>
        <p:txBody>
          <a:bodyPr wrap="square" rtlCol="0">
            <a:spAutoFit/>
          </a:bodyPr>
          <a:lstStyle/>
          <a:p>
            <a:pPr marL="457200" indent="-457200">
              <a:buFont typeface="+mj-lt"/>
              <a:buAutoNum type="arabicParenR"/>
            </a:pPr>
            <a:r>
              <a:rPr lang="en-US" dirty="0">
                <a:sym typeface="Wingdings" panose="05000000000000000000" pitchFamily="2" charset="2"/>
              </a:rPr>
              <a:t>S3a training in many different locations, all coils.</a:t>
            </a:r>
          </a:p>
          <a:p>
            <a:pPr marL="457200" indent="-457200">
              <a:buFont typeface="+mj-lt"/>
              <a:buAutoNum type="arabicParenR"/>
            </a:pPr>
            <a:r>
              <a:rPr lang="en-US" dirty="0">
                <a:sym typeface="Wingdings" panose="05000000000000000000" pitchFamily="2" charset="2"/>
              </a:rPr>
              <a:t>Detraining in coil 7 I3I4</a:t>
            </a:r>
          </a:p>
          <a:p>
            <a:pPr marL="457200" indent="-457200">
              <a:buFont typeface="+mj-lt"/>
              <a:buAutoNum type="arabicParenR"/>
            </a:pPr>
            <a:r>
              <a:rPr lang="en-US" dirty="0">
                <a:sym typeface="Wingdings" panose="05000000000000000000" pitchFamily="2" charset="2"/>
              </a:rPr>
              <a:t>High ramp rate quenches (several locations) allow to overcome c7 I3I4 limitation up to higher level</a:t>
            </a:r>
            <a:br>
              <a:rPr lang="en-US" dirty="0">
                <a:sym typeface="Wingdings" panose="05000000000000000000" pitchFamily="2" charset="2"/>
              </a:rPr>
            </a:br>
            <a:br>
              <a:rPr lang="en-US" dirty="0">
                <a:sym typeface="Wingdings" panose="05000000000000000000" pitchFamily="2" charset="2"/>
              </a:rPr>
            </a:br>
            <a:r>
              <a:rPr lang="en-US" dirty="0">
                <a:sym typeface="Wingdings" panose="05000000000000000000" pitchFamily="2" charset="2"/>
              </a:rPr>
              <a:t>Axial preload is increased during thermal cycle (S3aS3b)</a:t>
            </a:r>
            <a:br>
              <a:rPr lang="en-US" dirty="0">
                <a:sym typeface="Wingdings" panose="05000000000000000000" pitchFamily="2" charset="2"/>
              </a:rPr>
            </a:br>
            <a:endParaRPr lang="en-US" dirty="0">
              <a:sym typeface="Wingdings" panose="05000000000000000000" pitchFamily="2" charset="2"/>
            </a:endParaRPr>
          </a:p>
          <a:p>
            <a:pPr marL="457200" indent="-457200">
              <a:buFont typeface="+mj-lt"/>
              <a:buAutoNum type="arabicParenR"/>
            </a:pPr>
            <a:r>
              <a:rPr lang="en-US" dirty="0">
                <a:sym typeface="Wingdings" panose="05000000000000000000" pitchFamily="2" charset="2"/>
              </a:rPr>
              <a:t>S3b quenches at nominal ramp rate in c7 I3I4 and c105 I3I4</a:t>
            </a:r>
          </a:p>
          <a:p>
            <a:pPr marL="457200" indent="-457200">
              <a:buFont typeface="+mj-lt"/>
              <a:buAutoNum type="arabicParenR"/>
            </a:pPr>
            <a:r>
              <a:rPr lang="en-US" dirty="0">
                <a:sym typeface="Wingdings" panose="05000000000000000000" pitchFamily="2" charset="2"/>
              </a:rPr>
              <a:t>High ramp rate allows higher quench current but does not overcome the limitation (4b)</a:t>
            </a:r>
          </a:p>
        </p:txBody>
      </p:sp>
      <p:sp>
        <p:nvSpPr>
          <p:cNvPr id="17" name="TextBox 16">
            <a:extLst>
              <a:ext uri="{FF2B5EF4-FFF2-40B4-BE49-F238E27FC236}">
                <a16:creationId xmlns:a16="http://schemas.microsoft.com/office/drawing/2014/main" id="{CCADE01B-90C7-4677-B4F1-86164D848442}"/>
              </a:ext>
            </a:extLst>
          </p:cNvPr>
          <p:cNvSpPr txBox="1"/>
          <p:nvPr/>
        </p:nvSpPr>
        <p:spPr>
          <a:xfrm>
            <a:off x="8871045" y="5601006"/>
            <a:ext cx="2072683" cy="307777"/>
          </a:xfrm>
          <a:prstGeom prst="rect">
            <a:avLst/>
          </a:prstGeom>
          <a:noFill/>
        </p:spPr>
        <p:txBody>
          <a:bodyPr wrap="none" rtlCol="0">
            <a:spAutoFit/>
          </a:bodyPr>
          <a:lstStyle/>
          <a:p>
            <a:r>
              <a:rPr lang="en-US" sz="1400" dirty="0">
                <a:solidFill>
                  <a:srgbClr val="0070C0"/>
                </a:solidFill>
              </a:rPr>
              <a:t>Courtesy of F. Mangiarotti</a:t>
            </a:r>
          </a:p>
        </p:txBody>
      </p:sp>
      <p:sp>
        <p:nvSpPr>
          <p:cNvPr id="18" name="Rectangle 17">
            <a:extLst>
              <a:ext uri="{FF2B5EF4-FFF2-40B4-BE49-F238E27FC236}">
                <a16:creationId xmlns:a16="http://schemas.microsoft.com/office/drawing/2014/main" id="{B3DFA7DB-1AFB-4A0B-9802-247168FA8274}"/>
              </a:ext>
            </a:extLst>
          </p:cNvPr>
          <p:cNvSpPr/>
          <p:nvPr/>
        </p:nvSpPr>
        <p:spPr>
          <a:xfrm>
            <a:off x="5220272" y="4005618"/>
            <a:ext cx="438560" cy="14430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29704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283898-A5D2-6E44-89F2-E65439D1E26E}"/>
              </a:ext>
            </a:extLst>
          </p:cNvPr>
          <p:cNvSpPr txBox="1"/>
          <p:nvPr/>
        </p:nvSpPr>
        <p:spPr>
          <a:xfrm>
            <a:off x="434898" y="255292"/>
            <a:ext cx="9947593" cy="646331"/>
          </a:xfrm>
          <a:prstGeom prst="rect">
            <a:avLst/>
          </a:prstGeom>
          <a:noFill/>
        </p:spPr>
        <p:txBody>
          <a:bodyPr wrap="square" rtlCol="0">
            <a:spAutoFit/>
          </a:bodyPr>
          <a:lstStyle/>
          <a:p>
            <a:r>
              <a:rPr lang="en-US" sz="3600" dirty="0"/>
              <a:t>PERFORMANCE INDICATOR: VI measurements</a:t>
            </a:r>
          </a:p>
        </p:txBody>
      </p:sp>
      <p:pic>
        <p:nvPicPr>
          <p:cNvPr id="6" name="Picture 5">
            <a:extLst>
              <a:ext uri="{FF2B5EF4-FFF2-40B4-BE49-F238E27FC236}">
                <a16:creationId xmlns:a16="http://schemas.microsoft.com/office/drawing/2014/main" id="{5BBE07C7-73C0-4CF4-A7FF-9A288036C2F5}"/>
              </a:ext>
            </a:extLst>
          </p:cNvPr>
          <p:cNvPicPr>
            <a:picLocks noChangeAspect="1"/>
          </p:cNvPicPr>
          <p:nvPr/>
        </p:nvPicPr>
        <p:blipFill rotWithShape="1">
          <a:blip r:embed="rId2">
            <a:clrChange>
              <a:clrFrom>
                <a:srgbClr val="FFFFFF"/>
              </a:clrFrom>
              <a:clrTo>
                <a:srgbClr val="FFFFFF">
                  <a:alpha val="0"/>
                </a:srgbClr>
              </a:clrTo>
            </a:clrChange>
          </a:blip>
          <a:srcRect l="1142" t="480" r="394" b="1488"/>
          <a:stretch/>
        </p:blipFill>
        <p:spPr>
          <a:xfrm>
            <a:off x="4277922" y="2884956"/>
            <a:ext cx="6483447" cy="3622556"/>
          </a:xfrm>
          <a:prstGeom prst="rect">
            <a:avLst/>
          </a:prstGeom>
        </p:spPr>
      </p:pic>
      <p:pic>
        <p:nvPicPr>
          <p:cNvPr id="8" name="Picture 7">
            <a:extLst>
              <a:ext uri="{FF2B5EF4-FFF2-40B4-BE49-F238E27FC236}">
                <a16:creationId xmlns:a16="http://schemas.microsoft.com/office/drawing/2014/main" id="{89506D5B-6338-4119-B16A-799B72B736A3}"/>
              </a:ext>
            </a:extLst>
          </p:cNvPr>
          <p:cNvPicPr>
            <a:picLocks noChangeAspect="1"/>
          </p:cNvPicPr>
          <p:nvPr/>
        </p:nvPicPr>
        <p:blipFill>
          <a:blip r:embed="rId3"/>
          <a:stretch>
            <a:fillRect/>
          </a:stretch>
        </p:blipFill>
        <p:spPr>
          <a:xfrm>
            <a:off x="434898" y="1253036"/>
            <a:ext cx="3265854" cy="2278034"/>
          </a:xfrm>
          <a:prstGeom prst="rect">
            <a:avLst/>
          </a:prstGeom>
        </p:spPr>
      </p:pic>
      <p:graphicFrame>
        <p:nvGraphicFramePr>
          <p:cNvPr id="5" name="Table 4">
            <a:extLst>
              <a:ext uri="{FF2B5EF4-FFF2-40B4-BE49-F238E27FC236}">
                <a16:creationId xmlns:a16="http://schemas.microsoft.com/office/drawing/2014/main" id="{4714F9BF-696D-4501-8CA7-9A06A1EF20AA}"/>
              </a:ext>
            </a:extLst>
          </p:cNvPr>
          <p:cNvGraphicFramePr>
            <a:graphicFrameLocks noGrp="1"/>
          </p:cNvGraphicFramePr>
          <p:nvPr>
            <p:extLst>
              <p:ext uri="{D42A27DB-BD31-4B8C-83A1-F6EECF244321}">
                <p14:modId xmlns:p14="http://schemas.microsoft.com/office/powerpoint/2010/main" val="1254048963"/>
              </p:ext>
            </p:extLst>
          </p:nvPr>
        </p:nvGraphicFramePr>
        <p:xfrm>
          <a:off x="7613882" y="1974857"/>
          <a:ext cx="3053343" cy="834392"/>
        </p:xfrm>
        <a:graphic>
          <a:graphicData uri="http://schemas.openxmlformats.org/drawingml/2006/table">
            <a:tbl>
              <a:tblPr firstRow="1" bandRow="1"/>
              <a:tblGrid>
                <a:gridCol w="382886">
                  <a:extLst>
                    <a:ext uri="{9D8B030D-6E8A-4147-A177-3AD203B41FA5}">
                      <a16:colId xmlns:a16="http://schemas.microsoft.com/office/drawing/2014/main" val="3486972847"/>
                    </a:ext>
                  </a:extLst>
                </a:gridCol>
                <a:gridCol w="1363896">
                  <a:extLst>
                    <a:ext uri="{9D8B030D-6E8A-4147-A177-3AD203B41FA5}">
                      <a16:colId xmlns:a16="http://schemas.microsoft.com/office/drawing/2014/main" val="1510351728"/>
                    </a:ext>
                  </a:extLst>
                </a:gridCol>
                <a:gridCol w="1306561">
                  <a:extLst>
                    <a:ext uri="{9D8B030D-6E8A-4147-A177-3AD203B41FA5}">
                      <a16:colId xmlns:a16="http://schemas.microsoft.com/office/drawing/2014/main" val="1450393280"/>
                    </a:ext>
                  </a:extLst>
                </a:gridCol>
              </a:tblGrid>
              <a:tr h="188595">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1600" i="1" baseline="0" dirty="0" err="1"/>
                        <a:t>f</a:t>
                      </a:r>
                      <a:r>
                        <a:rPr lang="en-US" sz="1600" i="1" baseline="-25000" dirty="0" err="1"/>
                        <a:t>Ic</a:t>
                      </a:r>
                      <a:endParaRPr lang="en-US" sz="1600" i="1" baseline="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4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1200" dirty="0"/>
                        <a:t>0.62 </a:t>
                      </a:r>
                    </a:p>
                    <a:p>
                      <a:r>
                        <a:rPr lang="en-US" sz="1200" dirty="0"/>
                        <a:t>(38 % reduced)</a:t>
                      </a:r>
                      <a:endParaRPr lang="en-GB" sz="120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4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1200" dirty="0"/>
                        <a:t>0.26 </a:t>
                      </a:r>
                    </a:p>
                    <a:p>
                      <a:r>
                        <a:rPr lang="en-US" sz="1200" dirty="0"/>
                        <a:t>(74 % reduced)</a:t>
                      </a:r>
                      <a:endParaRPr lang="en-GB" sz="120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40000"/>
                      </a:srgbClr>
                    </a:solidFill>
                  </a:tcPr>
                </a:tc>
                <a:extLst>
                  <a:ext uri="{0D108BD9-81ED-4DB2-BD59-A6C34878D82A}">
                    <a16:rowId xmlns:a16="http://schemas.microsoft.com/office/drawing/2014/main" val="2021331672"/>
                  </a:ext>
                </a:extLst>
              </a:tr>
              <a:tr h="255539">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1600" i="1" baseline="0" dirty="0" err="1"/>
                        <a:t>f</a:t>
                      </a:r>
                      <a:r>
                        <a:rPr lang="en-US" sz="1600" i="1" baseline="-25000" dirty="0" err="1"/>
                        <a:t>n</a:t>
                      </a:r>
                      <a:endParaRPr lang="en-GB" sz="160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0.20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(80 % reduced)</a:t>
                      </a:r>
                      <a:endParaRPr lang="en-GB" sz="120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1200" dirty="0"/>
                        <a:t>0.12 </a:t>
                      </a:r>
                    </a:p>
                    <a:p>
                      <a:r>
                        <a:rPr lang="en-US" sz="1200" dirty="0"/>
                        <a:t>(88 % reduced)</a:t>
                      </a:r>
                      <a:endParaRPr lang="en-GB" sz="1200" dirty="0"/>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4BCD9">
                        <a:tint val="20000"/>
                      </a:srgbClr>
                    </a:solidFill>
                  </a:tcPr>
                </a:tc>
                <a:extLst>
                  <a:ext uri="{0D108BD9-81ED-4DB2-BD59-A6C34878D82A}">
                    <a16:rowId xmlns:a16="http://schemas.microsoft.com/office/drawing/2014/main" val="2406614530"/>
                  </a:ext>
                </a:extLst>
              </a:tr>
            </a:tbl>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BF6EAF4-E99C-493B-BA66-BF9A2F3A6A0C}"/>
                  </a:ext>
                </a:extLst>
              </p:cNvPr>
              <p:cNvSpPr txBox="1"/>
              <p:nvPr/>
            </p:nvSpPr>
            <p:spPr>
              <a:xfrm>
                <a:off x="4778220" y="2359805"/>
                <a:ext cx="2361031" cy="548612"/>
              </a:xfrm>
              <a:prstGeom prst="rect">
                <a:avLst/>
              </a:prstGeom>
              <a:noFill/>
            </p:spPr>
            <p:txBody>
              <a:bodyPr wrap="none" lIns="0" tIns="0" rIns="0" bIns="0" rtlCol="0">
                <a:spAutoFit/>
              </a:bodyPr>
              <a:lstStyle/>
              <a:p>
                <a:pPr defTabSz="342900">
                  <a:defRPr/>
                </a:pPr>
                <a14:m>
                  <m:oMathPara xmlns:m="http://schemas.openxmlformats.org/officeDocument/2006/math">
                    <m:oMathParaPr>
                      <m:jc m:val="centerGroup"/>
                    </m:oMathParaPr>
                    <m:oMath xmlns:m="http://schemas.openxmlformats.org/officeDocument/2006/math">
                      <m:r>
                        <a:rPr lang="en-US" sz="1400" i="1" kern="0">
                          <a:solidFill>
                            <a:prstClr val="black"/>
                          </a:solidFill>
                          <a:latin typeface="Cambria Math" panose="02040503050406030204" pitchFamily="18" charset="0"/>
                        </a:rPr>
                        <m:t>𝐸</m:t>
                      </m:r>
                      <m:r>
                        <a:rPr lang="en-US" sz="1400" i="1" kern="0">
                          <a:solidFill>
                            <a:prstClr val="black"/>
                          </a:solidFill>
                          <a:latin typeface="Cambria Math" panose="02040503050406030204" pitchFamily="18" charset="0"/>
                        </a:rPr>
                        <m:t>(</m:t>
                      </m:r>
                      <m:r>
                        <a:rPr lang="en-US" sz="1400" i="1" kern="0">
                          <a:solidFill>
                            <a:prstClr val="black"/>
                          </a:solidFill>
                          <a:latin typeface="Cambria Math" panose="02040503050406030204" pitchFamily="18" charset="0"/>
                        </a:rPr>
                        <m:t>𝐼</m:t>
                      </m:r>
                      <m:r>
                        <a:rPr lang="en-US" sz="1400" i="1" kern="0">
                          <a:solidFill>
                            <a:prstClr val="black"/>
                          </a:solidFill>
                          <a:latin typeface="Cambria Math" panose="02040503050406030204" pitchFamily="18" charset="0"/>
                        </a:rPr>
                        <m:t>,</m:t>
                      </m:r>
                      <m:r>
                        <a:rPr lang="en-US" sz="1400" i="1" kern="0">
                          <a:solidFill>
                            <a:prstClr val="black"/>
                          </a:solidFill>
                          <a:latin typeface="Cambria Math" panose="02040503050406030204" pitchFamily="18" charset="0"/>
                        </a:rPr>
                        <m:t>𝐵</m:t>
                      </m:r>
                      <m:r>
                        <a:rPr lang="en-US" sz="1400" i="1" kern="0">
                          <a:solidFill>
                            <a:prstClr val="black"/>
                          </a:solidFill>
                          <a:latin typeface="Cambria Math" panose="02040503050406030204" pitchFamily="18" charset="0"/>
                        </a:rPr>
                        <m:t>)=</m:t>
                      </m:r>
                      <m:sSub>
                        <m:sSubPr>
                          <m:ctrlPr>
                            <a:rPr lang="en-GB" sz="1400" i="1" kern="0">
                              <a:solidFill>
                                <a:prstClr val="black"/>
                              </a:solidFill>
                              <a:latin typeface="Cambria Math" panose="02040503050406030204" pitchFamily="18" charset="0"/>
                            </a:rPr>
                          </m:ctrlPr>
                        </m:sSubPr>
                        <m:e>
                          <m:r>
                            <a:rPr lang="en-US" sz="1400" i="1" kern="0">
                              <a:solidFill>
                                <a:prstClr val="black"/>
                              </a:solidFill>
                              <a:latin typeface="Cambria Math" panose="02040503050406030204" pitchFamily="18" charset="0"/>
                            </a:rPr>
                            <m:t>𝐸</m:t>
                          </m:r>
                        </m:e>
                        <m:sub>
                          <m:r>
                            <a:rPr lang="en-US" sz="1400" i="1" kern="0">
                              <a:solidFill>
                                <a:prstClr val="black"/>
                              </a:solidFill>
                              <a:latin typeface="Cambria Math" panose="02040503050406030204" pitchFamily="18" charset="0"/>
                            </a:rPr>
                            <m:t>𝑐</m:t>
                          </m:r>
                        </m:sub>
                      </m:sSub>
                      <m:sSup>
                        <m:sSupPr>
                          <m:ctrlPr>
                            <a:rPr lang="en-GB" sz="1400" i="1" kern="0">
                              <a:solidFill>
                                <a:prstClr val="black"/>
                              </a:solidFill>
                              <a:latin typeface="Cambria Math" panose="02040503050406030204" pitchFamily="18" charset="0"/>
                            </a:rPr>
                          </m:ctrlPr>
                        </m:sSupPr>
                        <m:e>
                          <m:d>
                            <m:dPr>
                              <m:ctrlPr>
                                <a:rPr lang="en-GB" sz="1400" i="1" kern="0">
                                  <a:solidFill>
                                    <a:prstClr val="black"/>
                                  </a:solidFill>
                                  <a:latin typeface="Cambria Math" panose="02040503050406030204" pitchFamily="18" charset="0"/>
                                </a:rPr>
                              </m:ctrlPr>
                            </m:dPr>
                            <m:e>
                              <m:f>
                                <m:fPr>
                                  <m:ctrlPr>
                                    <a:rPr lang="en-GB" sz="1400" i="1" kern="0">
                                      <a:solidFill>
                                        <a:prstClr val="black"/>
                                      </a:solidFill>
                                      <a:latin typeface="Cambria Math" panose="02040503050406030204" pitchFamily="18" charset="0"/>
                                    </a:rPr>
                                  </m:ctrlPr>
                                </m:fPr>
                                <m:num>
                                  <m:r>
                                    <a:rPr lang="en-US" sz="1400" i="1" kern="0">
                                      <a:solidFill>
                                        <a:prstClr val="black"/>
                                      </a:solidFill>
                                      <a:latin typeface="Cambria Math" panose="02040503050406030204" pitchFamily="18" charset="0"/>
                                    </a:rPr>
                                    <m:t>𝐼</m:t>
                                  </m:r>
                                </m:num>
                                <m:den>
                                  <m:sSub>
                                    <m:sSubPr>
                                      <m:ctrlPr>
                                        <a:rPr lang="en-GB" sz="1400" i="1" kern="0">
                                          <a:solidFill>
                                            <a:prstClr val="black"/>
                                          </a:solidFill>
                                          <a:latin typeface="Cambria Math" panose="02040503050406030204" pitchFamily="18" charset="0"/>
                                        </a:rPr>
                                      </m:ctrlPr>
                                    </m:sSubPr>
                                    <m:e>
                                      <m:r>
                                        <a:rPr lang="en-US" sz="1400" i="1" kern="0">
                                          <a:solidFill>
                                            <a:prstClr val="black"/>
                                          </a:solidFill>
                                          <a:latin typeface="Cambria Math" panose="02040503050406030204" pitchFamily="18" charset="0"/>
                                        </a:rPr>
                                        <m:t>𝑓</m:t>
                                      </m:r>
                                    </m:e>
                                    <m:sub>
                                      <m:sSub>
                                        <m:sSubPr>
                                          <m:ctrlPr>
                                            <a:rPr lang="en-GB" sz="1400" i="1" kern="0">
                                              <a:solidFill>
                                                <a:prstClr val="black"/>
                                              </a:solidFill>
                                              <a:latin typeface="Cambria Math" panose="02040503050406030204" pitchFamily="18" charset="0"/>
                                            </a:rPr>
                                          </m:ctrlPr>
                                        </m:sSubPr>
                                        <m:e>
                                          <m:r>
                                            <a:rPr lang="en-US" sz="1400" i="1" kern="0">
                                              <a:solidFill>
                                                <a:prstClr val="black"/>
                                              </a:solidFill>
                                              <a:latin typeface="Cambria Math" panose="02040503050406030204" pitchFamily="18" charset="0"/>
                                            </a:rPr>
                                            <m:t>𝐼</m:t>
                                          </m:r>
                                        </m:e>
                                        <m:sub>
                                          <m:r>
                                            <a:rPr lang="en-US" sz="1400" i="1" kern="0">
                                              <a:solidFill>
                                                <a:prstClr val="black"/>
                                              </a:solidFill>
                                              <a:latin typeface="Cambria Math" panose="02040503050406030204" pitchFamily="18" charset="0"/>
                                            </a:rPr>
                                            <m:t>𝑐</m:t>
                                          </m:r>
                                        </m:sub>
                                      </m:sSub>
                                    </m:sub>
                                  </m:sSub>
                                  <m:sSub>
                                    <m:sSubPr>
                                      <m:ctrlPr>
                                        <a:rPr lang="en-GB" sz="1400" i="1" kern="0">
                                          <a:solidFill>
                                            <a:prstClr val="black"/>
                                          </a:solidFill>
                                          <a:latin typeface="Cambria Math" panose="02040503050406030204" pitchFamily="18" charset="0"/>
                                        </a:rPr>
                                      </m:ctrlPr>
                                    </m:sSubPr>
                                    <m:e>
                                      <m:r>
                                        <a:rPr lang="en-US" sz="1400" i="1" kern="0">
                                          <a:solidFill>
                                            <a:prstClr val="black"/>
                                          </a:solidFill>
                                          <a:latin typeface="Cambria Math" panose="02040503050406030204" pitchFamily="18" charset="0"/>
                                        </a:rPr>
                                        <m:t>𝐼</m:t>
                                      </m:r>
                                    </m:e>
                                    <m:sub>
                                      <m:r>
                                        <a:rPr lang="en-US" sz="1400" i="1" kern="0">
                                          <a:solidFill>
                                            <a:prstClr val="black"/>
                                          </a:solidFill>
                                          <a:latin typeface="Cambria Math" panose="02040503050406030204" pitchFamily="18" charset="0"/>
                                        </a:rPr>
                                        <m:t>𝑐</m:t>
                                      </m:r>
                                    </m:sub>
                                  </m:sSub>
                                  <m:r>
                                    <a:rPr lang="en-US" sz="1400" i="1" kern="0">
                                      <a:solidFill>
                                        <a:prstClr val="black"/>
                                      </a:solidFill>
                                      <a:latin typeface="Cambria Math" panose="02040503050406030204" pitchFamily="18" charset="0"/>
                                    </a:rPr>
                                    <m:t>(</m:t>
                                  </m:r>
                                  <m:r>
                                    <a:rPr lang="en-US" sz="1400" i="1" kern="0">
                                      <a:solidFill>
                                        <a:prstClr val="black"/>
                                      </a:solidFill>
                                      <a:latin typeface="Cambria Math" panose="02040503050406030204" pitchFamily="18" charset="0"/>
                                    </a:rPr>
                                    <m:t>𝐵</m:t>
                                  </m:r>
                                  <m:r>
                                    <a:rPr lang="en-US" sz="1400" i="1" kern="0">
                                      <a:solidFill>
                                        <a:prstClr val="black"/>
                                      </a:solidFill>
                                      <a:latin typeface="Cambria Math" panose="02040503050406030204" pitchFamily="18" charset="0"/>
                                    </a:rPr>
                                    <m:t>)</m:t>
                                  </m:r>
                                </m:den>
                              </m:f>
                            </m:e>
                          </m:d>
                        </m:e>
                        <m:sup>
                          <m:d>
                            <m:dPr>
                              <m:ctrlPr>
                                <a:rPr lang="en-GB" sz="1400" i="1" kern="0">
                                  <a:solidFill>
                                    <a:prstClr val="black"/>
                                  </a:solidFill>
                                  <a:latin typeface="Cambria Math" panose="02040503050406030204" pitchFamily="18" charset="0"/>
                                </a:rPr>
                              </m:ctrlPr>
                            </m:dPr>
                            <m:e>
                              <m:sSub>
                                <m:sSubPr>
                                  <m:ctrlPr>
                                    <a:rPr lang="en-GB" sz="1400" i="1" kern="0">
                                      <a:solidFill>
                                        <a:prstClr val="black"/>
                                      </a:solidFill>
                                      <a:latin typeface="Cambria Math" panose="02040503050406030204" pitchFamily="18" charset="0"/>
                                    </a:rPr>
                                  </m:ctrlPr>
                                </m:sSubPr>
                                <m:e>
                                  <m:r>
                                    <a:rPr lang="en-US" sz="1400" i="1" kern="0">
                                      <a:solidFill>
                                        <a:prstClr val="black"/>
                                      </a:solidFill>
                                      <a:latin typeface="Cambria Math" panose="02040503050406030204" pitchFamily="18" charset="0"/>
                                    </a:rPr>
                                    <m:t>𝑓</m:t>
                                  </m:r>
                                </m:e>
                                <m:sub>
                                  <m:r>
                                    <a:rPr lang="en-US" sz="1400" i="1" kern="0">
                                      <a:solidFill>
                                        <a:prstClr val="black"/>
                                      </a:solidFill>
                                      <a:latin typeface="Cambria Math" panose="02040503050406030204" pitchFamily="18" charset="0"/>
                                    </a:rPr>
                                    <m:t>𝑛</m:t>
                                  </m:r>
                                </m:sub>
                              </m:sSub>
                              <m:r>
                                <a:rPr lang="en-US" sz="1400" i="1" kern="0">
                                  <a:solidFill>
                                    <a:prstClr val="black"/>
                                  </a:solidFill>
                                  <a:latin typeface="Cambria Math" panose="02040503050406030204" pitchFamily="18" charset="0"/>
                                </a:rPr>
                                <m:t>𝑛</m:t>
                              </m:r>
                              <m:r>
                                <a:rPr lang="en-US" sz="1400" i="1" kern="0">
                                  <a:solidFill>
                                    <a:prstClr val="black"/>
                                  </a:solidFill>
                                  <a:latin typeface="Cambria Math" panose="02040503050406030204" pitchFamily="18" charset="0"/>
                                </a:rPr>
                                <m:t>(</m:t>
                              </m:r>
                              <m:r>
                                <a:rPr lang="en-US" sz="1400" i="1" kern="0">
                                  <a:solidFill>
                                    <a:prstClr val="black"/>
                                  </a:solidFill>
                                  <a:latin typeface="Cambria Math" panose="02040503050406030204" pitchFamily="18" charset="0"/>
                                </a:rPr>
                                <m:t>𝐵</m:t>
                              </m:r>
                              <m:r>
                                <a:rPr lang="en-US" sz="1400" i="1" kern="0">
                                  <a:solidFill>
                                    <a:prstClr val="black"/>
                                  </a:solidFill>
                                  <a:latin typeface="Cambria Math" panose="02040503050406030204" pitchFamily="18" charset="0"/>
                                </a:rPr>
                                <m:t>)</m:t>
                              </m:r>
                            </m:e>
                          </m:d>
                        </m:sup>
                      </m:sSup>
                    </m:oMath>
                  </m:oMathPara>
                </a14:m>
                <a:endParaRPr lang="en-GB" sz="1400" kern="0" dirty="0">
                  <a:solidFill>
                    <a:prstClr val="black"/>
                  </a:solidFill>
                </a:endParaRPr>
              </a:p>
            </p:txBody>
          </p:sp>
        </mc:Choice>
        <mc:Fallback xmlns="">
          <p:sp>
            <p:nvSpPr>
              <p:cNvPr id="13" name="TextBox 12">
                <a:extLst>
                  <a:ext uri="{FF2B5EF4-FFF2-40B4-BE49-F238E27FC236}">
                    <a16:creationId xmlns:a16="http://schemas.microsoft.com/office/drawing/2014/main" id="{0BF6EAF4-E99C-493B-BA66-BF9A2F3A6A0C}"/>
                  </a:ext>
                </a:extLst>
              </p:cNvPr>
              <p:cNvSpPr txBox="1">
                <a:spLocks noRot="1" noChangeAspect="1" noMove="1" noResize="1" noEditPoints="1" noAdjustHandles="1" noChangeArrowheads="1" noChangeShapeType="1" noTextEdit="1"/>
              </p:cNvSpPr>
              <p:nvPr/>
            </p:nvSpPr>
            <p:spPr>
              <a:xfrm>
                <a:off x="4778220" y="2359805"/>
                <a:ext cx="2361031" cy="54861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E7D8F21-69C0-46AD-9BDD-179688C44769}"/>
                  </a:ext>
                </a:extLst>
              </p:cNvPr>
              <p:cNvSpPr txBox="1"/>
              <p:nvPr/>
            </p:nvSpPr>
            <p:spPr>
              <a:xfrm>
                <a:off x="4277922" y="1227985"/>
                <a:ext cx="4955872" cy="1099660"/>
              </a:xfrm>
              <a:prstGeom prst="rect">
                <a:avLst/>
              </a:prstGeom>
              <a:noFill/>
            </p:spPr>
            <p:txBody>
              <a:bodyPr wrap="square" rtlCol="0">
                <a:spAutoFit/>
              </a:bodyPr>
              <a:lstStyle/>
              <a:p>
                <a:r>
                  <a:rPr lang="en-US" sz="1600" dirty="0"/>
                  <a:t>Expected electric field in a degraded conductor. </a:t>
                </a:r>
              </a:p>
              <a:p>
                <a:r>
                  <a:rPr lang="en-US" sz="1600" dirty="0"/>
                  <a:t>Simply adding </a:t>
                </a:r>
              </a:p>
              <a:p>
                <a:pPr marL="128588" indent="-128588">
                  <a:buFontTx/>
                  <a:buChar char="-"/>
                </a:pPr>
                <a:r>
                  <a:rPr lang="en-US" sz="1600" dirty="0"/>
                  <a:t>a reduction factor (</a:t>
                </a:r>
                <a14:m>
                  <m:oMath xmlns:m="http://schemas.openxmlformats.org/officeDocument/2006/math">
                    <m:sSub>
                      <m:sSubPr>
                        <m:ctrlPr>
                          <a:rPr lang="en-US" sz="1600" i="1">
                            <a:latin typeface="Cambria Math" panose="02040503050406030204" pitchFamily="18" charset="0"/>
                          </a:rPr>
                        </m:ctrlPr>
                      </m:sSubPr>
                      <m:e>
                        <m:r>
                          <a:rPr lang="nl-NL" sz="1600" i="1">
                            <a:latin typeface="Cambria Math" panose="02040503050406030204" pitchFamily="18" charset="0"/>
                          </a:rPr>
                          <m:t>𝑓</m:t>
                        </m:r>
                      </m:e>
                      <m:sub>
                        <m:sSub>
                          <m:sSubPr>
                            <m:ctrlPr>
                              <a:rPr lang="en-US" sz="1600" i="1">
                                <a:latin typeface="Cambria Math" panose="02040503050406030204" pitchFamily="18" charset="0"/>
                              </a:rPr>
                            </m:ctrlPr>
                          </m:sSubPr>
                          <m:e>
                            <m:r>
                              <a:rPr lang="nl-NL" sz="1600" i="1">
                                <a:latin typeface="Cambria Math" panose="02040503050406030204" pitchFamily="18" charset="0"/>
                              </a:rPr>
                              <m:t>𝐼</m:t>
                            </m:r>
                          </m:e>
                          <m:sub>
                            <m:r>
                              <a:rPr lang="nl-NL" sz="1600" i="1">
                                <a:latin typeface="Cambria Math" panose="02040503050406030204" pitchFamily="18" charset="0"/>
                              </a:rPr>
                              <m:t>𝑐</m:t>
                            </m:r>
                          </m:sub>
                        </m:sSub>
                      </m:sub>
                    </m:sSub>
                  </m:oMath>
                </a14:m>
                <a:r>
                  <a:rPr lang="en-US" sz="1600" dirty="0"/>
                  <a:t>) for </a:t>
                </a:r>
                <a:r>
                  <a:rPr lang="en-US" sz="1600" i="1" dirty="0" err="1"/>
                  <a:t>I</a:t>
                </a:r>
                <a:r>
                  <a:rPr lang="en-US" sz="1600" i="1" baseline="-25000" dirty="0" err="1"/>
                  <a:t>c</a:t>
                </a:r>
                <a:endParaRPr lang="en-US" sz="1600" i="1" baseline="-25000" dirty="0"/>
              </a:p>
              <a:p>
                <a:pPr marL="128588" indent="-128588">
                  <a:buFontTx/>
                  <a:buChar char="-"/>
                </a:pPr>
                <a:r>
                  <a:rPr lang="en-US" sz="1600" dirty="0"/>
                  <a:t>a reduction factor (</a:t>
                </a:r>
                <a14:m>
                  <m:oMath xmlns:m="http://schemas.openxmlformats.org/officeDocument/2006/math">
                    <m:sSub>
                      <m:sSubPr>
                        <m:ctrlPr>
                          <a:rPr lang="en-US" sz="1600" i="1">
                            <a:latin typeface="Cambria Math" panose="02040503050406030204" pitchFamily="18" charset="0"/>
                          </a:rPr>
                        </m:ctrlPr>
                      </m:sSubPr>
                      <m:e>
                        <m:r>
                          <a:rPr lang="nl-NL" sz="1600" i="1">
                            <a:latin typeface="Cambria Math" panose="02040503050406030204" pitchFamily="18" charset="0"/>
                          </a:rPr>
                          <m:t>𝑓</m:t>
                        </m:r>
                      </m:e>
                      <m:sub>
                        <m:r>
                          <a:rPr lang="nl-NL" sz="1600" i="1">
                            <a:latin typeface="Cambria Math" panose="02040503050406030204" pitchFamily="18" charset="0"/>
                          </a:rPr>
                          <m:t>𝑛</m:t>
                        </m:r>
                      </m:sub>
                    </m:sSub>
                  </m:oMath>
                </a14:m>
                <a:r>
                  <a:rPr lang="en-US" sz="1600" dirty="0"/>
                  <a:t>) for </a:t>
                </a:r>
                <a:r>
                  <a:rPr lang="en-US" sz="1600" i="1" dirty="0"/>
                  <a:t>n</a:t>
                </a:r>
                <a:endParaRPr lang="en-GB" sz="1600" i="1" dirty="0"/>
              </a:p>
            </p:txBody>
          </p:sp>
        </mc:Choice>
        <mc:Fallback xmlns="">
          <p:sp>
            <p:nvSpPr>
              <p:cNvPr id="15" name="TextBox 14">
                <a:extLst>
                  <a:ext uri="{FF2B5EF4-FFF2-40B4-BE49-F238E27FC236}">
                    <a16:creationId xmlns:a16="http://schemas.microsoft.com/office/drawing/2014/main" id="{DE7D8F21-69C0-46AD-9BDD-179688C44769}"/>
                  </a:ext>
                </a:extLst>
              </p:cNvPr>
              <p:cNvSpPr txBox="1">
                <a:spLocks noRot="1" noChangeAspect="1" noMove="1" noResize="1" noEditPoints="1" noAdjustHandles="1" noChangeArrowheads="1" noChangeShapeType="1" noTextEdit="1"/>
              </p:cNvSpPr>
              <p:nvPr/>
            </p:nvSpPr>
            <p:spPr>
              <a:xfrm>
                <a:off x="4277922" y="1227985"/>
                <a:ext cx="4955872" cy="1099660"/>
              </a:xfrm>
              <a:prstGeom prst="rect">
                <a:avLst/>
              </a:prstGeom>
              <a:blipFill>
                <a:blip r:embed="rId5"/>
                <a:stretch>
                  <a:fillRect l="-738" t="-1657" b="-6077"/>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6E32512-D8C5-4488-A334-ECF0CA44AF37}"/>
              </a:ext>
            </a:extLst>
          </p:cNvPr>
          <p:cNvSpPr txBox="1"/>
          <p:nvPr/>
        </p:nvSpPr>
        <p:spPr>
          <a:xfrm>
            <a:off x="975829" y="5736816"/>
            <a:ext cx="1917128" cy="307777"/>
          </a:xfrm>
          <a:prstGeom prst="rect">
            <a:avLst/>
          </a:prstGeom>
          <a:noFill/>
        </p:spPr>
        <p:txBody>
          <a:bodyPr wrap="none" rtlCol="0">
            <a:spAutoFit/>
          </a:bodyPr>
          <a:lstStyle/>
          <a:p>
            <a:r>
              <a:rPr lang="en-US" sz="1400" dirty="0">
                <a:solidFill>
                  <a:srgbClr val="0070C0"/>
                </a:solidFill>
              </a:rPr>
              <a:t>Courtesy of G. Willering</a:t>
            </a:r>
          </a:p>
        </p:txBody>
      </p:sp>
    </p:spTree>
    <p:extLst>
      <p:ext uri="{BB962C8B-B14F-4D97-AF65-F5344CB8AC3E}">
        <p14:creationId xmlns:p14="http://schemas.microsoft.com/office/powerpoint/2010/main" val="13820192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2691D3-2964-4476-BBB8-A4EDC981A761}"/>
              </a:ext>
            </a:extLst>
          </p:cNvPr>
          <p:cNvPicPr>
            <a:picLocks noChangeAspect="1"/>
          </p:cNvPicPr>
          <p:nvPr/>
        </p:nvPicPr>
        <p:blipFill rotWithShape="1">
          <a:blip r:embed="rId2"/>
          <a:srcRect l="14771" r="17943"/>
          <a:stretch/>
        </p:blipFill>
        <p:spPr>
          <a:xfrm>
            <a:off x="2634999" y="1753649"/>
            <a:ext cx="3124200" cy="1554409"/>
          </a:xfrm>
          <a:prstGeom prst="rect">
            <a:avLst/>
          </a:prstGeom>
        </p:spPr>
      </p:pic>
      <p:sp>
        <p:nvSpPr>
          <p:cNvPr id="3" name="Title 1">
            <a:extLst>
              <a:ext uri="{FF2B5EF4-FFF2-40B4-BE49-F238E27FC236}">
                <a16:creationId xmlns:a16="http://schemas.microsoft.com/office/drawing/2014/main" id="{4C271AB2-470B-4089-98D6-546367B4AEA3}"/>
              </a:ext>
            </a:extLst>
          </p:cNvPr>
          <p:cNvSpPr txBox="1">
            <a:spLocks/>
          </p:cNvSpPr>
          <p:nvPr/>
        </p:nvSpPr>
        <p:spPr>
          <a:xfrm>
            <a:off x="478678" y="374173"/>
            <a:ext cx="4792930" cy="7304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prstClr val="black"/>
                </a:solidFill>
                <a:latin typeface="+mn-lt"/>
              </a:rPr>
              <a:t>PASCHEN</a:t>
            </a:r>
            <a:r>
              <a:rPr lang="fr-CH" dirty="0">
                <a:solidFill>
                  <a:prstClr val="black"/>
                </a:solidFill>
                <a:latin typeface="+mn-lt"/>
              </a:rPr>
              <a:t>’</a:t>
            </a:r>
            <a:r>
              <a:rPr lang="en-US" dirty="0">
                <a:solidFill>
                  <a:prstClr val="black"/>
                </a:solidFill>
                <a:latin typeface="+mn-lt"/>
              </a:rPr>
              <a:t>S LAW</a:t>
            </a:r>
          </a:p>
        </p:txBody>
      </p:sp>
      <p:pic>
        <p:nvPicPr>
          <p:cNvPr id="4" name="Picture 3" descr="https://upload.wikimedia.org/wikipedia/commons/thumb/e/e2/Paschen_curves.svg/220px-Paschen_curves.svg.png">
            <a:hlinkClick r:id="rId3"/>
            <a:extLst>
              <a:ext uri="{FF2B5EF4-FFF2-40B4-BE49-F238E27FC236}">
                <a16:creationId xmlns:a16="http://schemas.microsoft.com/office/drawing/2014/main" id="{46D621EB-D3F8-4A09-9EF4-42847B32559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12644" y="857179"/>
            <a:ext cx="3195210" cy="3171973"/>
          </a:xfrm>
          <a:prstGeom prst="rect">
            <a:avLst/>
          </a:prstGeom>
          <a:solidFill>
            <a:sysClr val="window" lastClr="FFFFFF"/>
          </a:solidFill>
          <a:ln>
            <a:noFill/>
          </a:ln>
        </p:spPr>
      </p:pic>
      <p:sp>
        <p:nvSpPr>
          <p:cNvPr id="5" name="TextBox 4">
            <a:extLst>
              <a:ext uri="{FF2B5EF4-FFF2-40B4-BE49-F238E27FC236}">
                <a16:creationId xmlns:a16="http://schemas.microsoft.com/office/drawing/2014/main" id="{DC3DBA7D-7C77-4650-8C3E-5608E6F39C6E}"/>
              </a:ext>
            </a:extLst>
          </p:cNvPr>
          <p:cNvSpPr txBox="1"/>
          <p:nvPr/>
        </p:nvSpPr>
        <p:spPr>
          <a:xfrm>
            <a:off x="478678" y="1172181"/>
            <a:ext cx="3819600" cy="646331"/>
          </a:xfrm>
          <a:prstGeom prst="rect">
            <a:avLst/>
          </a:prstGeom>
          <a:noFill/>
        </p:spPr>
        <p:txBody>
          <a:bodyPr wrap="square" rtlCol="0">
            <a:spAutoFit/>
          </a:bodyPr>
          <a:lstStyle/>
          <a:p>
            <a:r>
              <a:rPr lang="en-US" dirty="0">
                <a:solidFill>
                  <a:prstClr val="black"/>
                </a:solidFill>
              </a:rPr>
              <a:t>Mean free path of an electron… chain reaction and avalanche breakdown. </a:t>
            </a:r>
          </a:p>
        </p:txBody>
      </p:sp>
      <p:sp>
        <p:nvSpPr>
          <p:cNvPr id="7" name="TextBox 6">
            <a:extLst>
              <a:ext uri="{FF2B5EF4-FFF2-40B4-BE49-F238E27FC236}">
                <a16:creationId xmlns:a16="http://schemas.microsoft.com/office/drawing/2014/main" id="{4891F458-40E0-4034-B753-88C21FCB7F70}"/>
              </a:ext>
            </a:extLst>
          </p:cNvPr>
          <p:cNvSpPr txBox="1"/>
          <p:nvPr/>
        </p:nvSpPr>
        <p:spPr>
          <a:xfrm>
            <a:off x="554878" y="2938726"/>
            <a:ext cx="3522470" cy="738664"/>
          </a:xfrm>
          <a:prstGeom prst="rect">
            <a:avLst/>
          </a:prstGeom>
          <a:noFill/>
        </p:spPr>
        <p:txBody>
          <a:bodyPr wrap="square" rtlCol="0">
            <a:spAutoFit/>
          </a:bodyPr>
          <a:lstStyle/>
          <a:p>
            <a:r>
              <a:rPr lang="en-US" sz="1400" dirty="0"/>
              <a:t>p = pressure</a:t>
            </a:r>
          </a:p>
          <a:p>
            <a:r>
              <a:rPr lang="en-US" sz="1400" dirty="0"/>
              <a:t>d = distance between the electrode</a:t>
            </a:r>
          </a:p>
          <a:p>
            <a:r>
              <a:rPr lang="en-US" sz="1400" dirty="0"/>
              <a:t>a &amp; b depend on the media</a:t>
            </a:r>
          </a:p>
        </p:txBody>
      </p:sp>
      <p:sp>
        <p:nvSpPr>
          <p:cNvPr id="9" name="Content Placeholder 2">
            <a:extLst>
              <a:ext uri="{FF2B5EF4-FFF2-40B4-BE49-F238E27FC236}">
                <a16:creationId xmlns:a16="http://schemas.microsoft.com/office/drawing/2014/main" id="{4084AFB6-6116-4340-A13E-B60B8E0A7EDF}"/>
              </a:ext>
            </a:extLst>
          </p:cNvPr>
          <p:cNvSpPr txBox="1">
            <a:spLocks/>
          </p:cNvSpPr>
          <p:nvPr/>
        </p:nvSpPr>
        <p:spPr>
          <a:xfrm>
            <a:off x="413729" y="4185375"/>
            <a:ext cx="7198915" cy="210496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a:t>The critical voltage: minimum of the </a:t>
            </a:r>
            <a:r>
              <a:rPr lang="en-US" sz="1800" dirty="0" err="1"/>
              <a:t>Paschen’s</a:t>
            </a:r>
            <a:r>
              <a:rPr lang="en-US" sz="1800" dirty="0"/>
              <a:t> curve</a:t>
            </a:r>
          </a:p>
          <a:p>
            <a:pPr marL="0" indent="0">
              <a:buNone/>
            </a:pPr>
            <a:r>
              <a:rPr lang="en-US" sz="1800" dirty="0"/>
              <a:t>The break voltage:</a:t>
            </a:r>
          </a:p>
          <a:p>
            <a:pPr marL="457200" lvl="1" indent="0">
              <a:buNone/>
            </a:pPr>
            <a:r>
              <a:rPr lang="en-US" sz="1600" dirty="0"/>
              <a:t>decreases with the distance between electrodes</a:t>
            </a:r>
          </a:p>
          <a:p>
            <a:pPr marL="457200" lvl="1" indent="0">
              <a:buNone/>
            </a:pPr>
            <a:r>
              <a:rPr lang="en-US" sz="1600" dirty="0"/>
              <a:t>decreases with the pressure</a:t>
            </a:r>
          </a:p>
          <a:p>
            <a:pPr marL="457200" lvl="1" indent="0">
              <a:buNone/>
            </a:pPr>
            <a:r>
              <a:rPr lang="en-US" sz="1600" dirty="0"/>
              <a:t>decreases with increasing temperature (better at cold)</a:t>
            </a:r>
          </a:p>
          <a:p>
            <a:pPr marL="457200" lvl="1" indent="0">
              <a:buNone/>
            </a:pPr>
            <a:r>
              <a:rPr lang="en-US" sz="1600" dirty="0"/>
              <a:t>in air, increasing humidity decreases the breakdown voltage.</a:t>
            </a:r>
          </a:p>
          <a:p>
            <a:pPr marL="457200" lvl="1" indent="0">
              <a:buNone/>
            </a:pPr>
            <a:endParaRPr lang="fr-CH" sz="1600" dirty="0"/>
          </a:p>
        </p:txBody>
      </p:sp>
      <p:pic>
        <p:nvPicPr>
          <p:cNvPr id="13" name="Picture 12">
            <a:extLst>
              <a:ext uri="{FF2B5EF4-FFF2-40B4-BE49-F238E27FC236}">
                <a16:creationId xmlns:a16="http://schemas.microsoft.com/office/drawing/2014/main" id="{445200B3-986C-49E6-A0E8-27D6BD8DCC4E}"/>
              </a:ext>
            </a:extLst>
          </p:cNvPr>
          <p:cNvPicPr>
            <a:picLocks noChangeAspect="1"/>
          </p:cNvPicPr>
          <p:nvPr/>
        </p:nvPicPr>
        <p:blipFill>
          <a:blip r:embed="rId5"/>
          <a:stretch>
            <a:fillRect/>
          </a:stretch>
        </p:blipFill>
        <p:spPr>
          <a:xfrm>
            <a:off x="6286637" y="4331565"/>
            <a:ext cx="5355077" cy="2171319"/>
          </a:xfrm>
          <a:prstGeom prst="rect">
            <a:avLst/>
          </a:prstGeom>
        </p:spPr>
      </p:pic>
      <p:sp>
        <p:nvSpPr>
          <p:cNvPr id="6" name="TextBox 5">
            <a:extLst>
              <a:ext uri="{FF2B5EF4-FFF2-40B4-BE49-F238E27FC236}">
                <a16:creationId xmlns:a16="http://schemas.microsoft.com/office/drawing/2014/main" id="{F3114FBC-02A2-418B-ACC6-E3D098E56F00}"/>
              </a:ext>
            </a:extLst>
          </p:cNvPr>
          <p:cNvSpPr txBox="1"/>
          <p:nvPr/>
        </p:nvSpPr>
        <p:spPr>
          <a:xfrm>
            <a:off x="674702" y="6040361"/>
            <a:ext cx="1641411" cy="307777"/>
          </a:xfrm>
          <a:prstGeom prst="rect">
            <a:avLst/>
          </a:prstGeom>
          <a:noFill/>
        </p:spPr>
        <p:txBody>
          <a:bodyPr wrap="none" rtlCol="0">
            <a:spAutoFit/>
          </a:bodyPr>
          <a:lstStyle/>
          <a:p>
            <a:r>
              <a:rPr lang="en-US" sz="1400" dirty="0">
                <a:solidFill>
                  <a:srgbClr val="0070C0"/>
                </a:solidFill>
              </a:rPr>
              <a:t>Courtesy of H. Bajas</a:t>
            </a:r>
          </a:p>
        </p:txBody>
      </p:sp>
    </p:spTree>
    <p:extLst>
      <p:ext uri="{BB962C8B-B14F-4D97-AF65-F5344CB8AC3E}">
        <p14:creationId xmlns:p14="http://schemas.microsoft.com/office/powerpoint/2010/main" val="18510532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E353227-33EE-4153-BD87-2FE32A2C4BD6}"/>
              </a:ext>
            </a:extLst>
          </p:cNvPr>
          <p:cNvPicPr>
            <a:picLocks noChangeAspect="1"/>
          </p:cNvPicPr>
          <p:nvPr/>
        </p:nvPicPr>
        <p:blipFill rotWithShape="1">
          <a:blip r:embed="rId2"/>
          <a:srcRect l="27731" t="17031" r="40315" b="6779"/>
          <a:stretch/>
        </p:blipFill>
        <p:spPr>
          <a:xfrm>
            <a:off x="8163820" y="903443"/>
            <a:ext cx="3324075" cy="4458266"/>
          </a:xfrm>
          <a:prstGeom prst="rect">
            <a:avLst/>
          </a:prstGeom>
        </p:spPr>
      </p:pic>
      <p:sp>
        <p:nvSpPr>
          <p:cNvPr id="37" name="Freeform: Shape 11">
            <a:extLst>
              <a:ext uri="{FF2B5EF4-FFF2-40B4-BE49-F238E27FC236}">
                <a16:creationId xmlns:a16="http://schemas.microsoft.com/office/drawing/2014/main" id="{9B38642C-62C4-4E31-A5D3-BB1DD8CA3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663583" cy="6858478"/>
          </a:xfrm>
          <a:custGeom>
            <a:avLst/>
            <a:gdLst>
              <a:gd name="connsiteX0" fmla="*/ 0 w 8663583"/>
              <a:gd name="connsiteY0" fmla="*/ 0 h 6858478"/>
              <a:gd name="connsiteX1" fmla="*/ 480486 w 8663583"/>
              <a:gd name="connsiteY1" fmla="*/ 0 h 6858478"/>
              <a:gd name="connsiteX2" fmla="*/ 4415403 w 8663583"/>
              <a:gd name="connsiteY2" fmla="*/ 0 h 6858478"/>
              <a:gd name="connsiteX3" fmla="*/ 5481631 w 8663583"/>
              <a:gd name="connsiteY3" fmla="*/ 0 h 6858478"/>
              <a:gd name="connsiteX4" fmla="*/ 5487208 w 8663583"/>
              <a:gd name="connsiteY4" fmla="*/ 0 h 6858478"/>
              <a:gd name="connsiteX5" fmla="*/ 8663583 w 8663583"/>
              <a:gd name="connsiteY5" fmla="*/ 6858478 h 6858478"/>
              <a:gd name="connsiteX6" fmla="*/ 1239028 w 8663583"/>
              <a:gd name="connsiteY6" fmla="*/ 6858478 h 6858478"/>
              <a:gd name="connsiteX7" fmla="*/ 1239288 w 8663583"/>
              <a:gd name="connsiteY7" fmla="*/ 6857916 h 6858478"/>
              <a:gd name="connsiteX8" fmla="*/ 480486 w 8663583"/>
              <a:gd name="connsiteY8" fmla="*/ 6857916 h 6858478"/>
              <a:gd name="connsiteX9" fmla="*/ 480486 w 8663583"/>
              <a:gd name="connsiteY9" fmla="*/ 6858000 h 6858478"/>
              <a:gd name="connsiteX10" fmla="*/ 0 w 8663583"/>
              <a:gd name="connsiteY10" fmla="*/ 685800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3583" h="6858478">
                <a:moveTo>
                  <a:pt x="0" y="0"/>
                </a:moveTo>
                <a:lnTo>
                  <a:pt x="480486" y="0"/>
                </a:lnTo>
                <a:lnTo>
                  <a:pt x="4415403" y="0"/>
                </a:lnTo>
                <a:lnTo>
                  <a:pt x="5481631" y="0"/>
                </a:lnTo>
                <a:lnTo>
                  <a:pt x="5487208" y="0"/>
                </a:lnTo>
                <a:lnTo>
                  <a:pt x="8663583" y="6858478"/>
                </a:lnTo>
                <a:lnTo>
                  <a:pt x="1239028" y="6858478"/>
                </a:lnTo>
                <a:lnTo>
                  <a:pt x="1239288" y="6857916"/>
                </a:lnTo>
                <a:lnTo>
                  <a:pt x="480486" y="6857916"/>
                </a:lnTo>
                <a:lnTo>
                  <a:pt x="480486"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13">
            <a:extLst>
              <a:ext uri="{FF2B5EF4-FFF2-40B4-BE49-F238E27FC236}">
                <a16:creationId xmlns:a16="http://schemas.microsoft.com/office/drawing/2014/main" id="{A9F66240-8C38-4069-A5C9-2D3FCD97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234957" cy="6858478"/>
          </a:xfrm>
          <a:custGeom>
            <a:avLst/>
            <a:gdLst>
              <a:gd name="connsiteX0" fmla="*/ 156905 w 8234957"/>
              <a:gd name="connsiteY0" fmla="*/ 0 h 6858478"/>
              <a:gd name="connsiteX1" fmla="*/ 3986777 w 8234957"/>
              <a:gd name="connsiteY1" fmla="*/ 0 h 6858478"/>
              <a:gd name="connsiteX2" fmla="*/ 5053005 w 8234957"/>
              <a:gd name="connsiteY2" fmla="*/ 0 h 6858478"/>
              <a:gd name="connsiteX3" fmla="*/ 5058582 w 8234957"/>
              <a:gd name="connsiteY3" fmla="*/ 0 h 6858478"/>
              <a:gd name="connsiteX4" fmla="*/ 8234957 w 8234957"/>
              <a:gd name="connsiteY4" fmla="*/ 6858478 h 6858478"/>
              <a:gd name="connsiteX5" fmla="*/ 810402 w 8234957"/>
              <a:gd name="connsiteY5" fmla="*/ 6858478 h 6858478"/>
              <a:gd name="connsiteX6" fmla="*/ 810662 w 8234957"/>
              <a:gd name="connsiteY6" fmla="*/ 6857916 h 6858478"/>
              <a:gd name="connsiteX7" fmla="*/ 156905 w 8234957"/>
              <a:gd name="connsiteY7" fmla="*/ 6857916 h 6858478"/>
              <a:gd name="connsiteX8" fmla="*/ 156905 w 8234957"/>
              <a:gd name="connsiteY8" fmla="*/ 6858478 h 6858478"/>
              <a:gd name="connsiteX9" fmla="*/ 0 w 8234957"/>
              <a:gd name="connsiteY9" fmla="*/ 6858478 h 6858478"/>
              <a:gd name="connsiteX10" fmla="*/ 0 w 8234957"/>
              <a:gd name="connsiteY10" fmla="*/ 479 h 6858478"/>
              <a:gd name="connsiteX11" fmla="*/ 156905 w 8234957"/>
              <a:gd name="connsiteY11" fmla="*/ 479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34957" h="6858478">
                <a:moveTo>
                  <a:pt x="156905" y="0"/>
                </a:moveTo>
                <a:lnTo>
                  <a:pt x="3986777" y="0"/>
                </a:lnTo>
                <a:lnTo>
                  <a:pt x="5053005" y="0"/>
                </a:lnTo>
                <a:lnTo>
                  <a:pt x="5058582" y="0"/>
                </a:lnTo>
                <a:lnTo>
                  <a:pt x="8234957" y="6858478"/>
                </a:lnTo>
                <a:lnTo>
                  <a:pt x="810402" y="6858478"/>
                </a:lnTo>
                <a:lnTo>
                  <a:pt x="810662" y="6857916"/>
                </a:lnTo>
                <a:lnTo>
                  <a:pt x="156905" y="6857916"/>
                </a:lnTo>
                <a:lnTo>
                  <a:pt x="156905" y="6858478"/>
                </a:lnTo>
                <a:lnTo>
                  <a:pt x="0" y="6858478"/>
                </a:lnTo>
                <a:lnTo>
                  <a:pt x="0" y="479"/>
                </a:lnTo>
                <a:lnTo>
                  <a:pt x="156905"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209B7A19-921C-421F-A16E-60DC146CF62D}"/>
              </a:ext>
            </a:extLst>
          </p:cNvPr>
          <p:cNvSpPr txBox="1"/>
          <p:nvPr/>
        </p:nvSpPr>
        <p:spPr>
          <a:xfrm>
            <a:off x="386626" y="365125"/>
            <a:ext cx="4796927"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800" kern="1200" cap="all" dirty="0">
                <a:solidFill>
                  <a:schemeClr val="tx1"/>
                </a:solidFill>
                <a:ea typeface="+mj-ea"/>
                <a:cs typeface="+mj-cs"/>
              </a:rPr>
              <a:t>Electrical integrity checks after Thermal cycle </a:t>
            </a:r>
          </a:p>
        </p:txBody>
      </p:sp>
      <p:sp>
        <p:nvSpPr>
          <p:cNvPr id="2" name="TextBox 1">
            <a:extLst>
              <a:ext uri="{FF2B5EF4-FFF2-40B4-BE49-F238E27FC236}">
                <a16:creationId xmlns:a16="http://schemas.microsoft.com/office/drawing/2014/main" id="{1F129989-519C-AC47-8AF2-5D6375772E6E}"/>
              </a:ext>
            </a:extLst>
          </p:cNvPr>
          <p:cNvSpPr txBox="1"/>
          <p:nvPr/>
        </p:nvSpPr>
        <p:spPr>
          <a:xfrm>
            <a:off x="386626" y="1674057"/>
            <a:ext cx="5076090" cy="4818818"/>
          </a:xfrm>
          <a:prstGeom prst="rect">
            <a:avLst/>
          </a:prstGeom>
        </p:spPr>
        <p:txBody>
          <a:bodyPr vert="horz" lIns="91440" tIns="45720" rIns="91440" bIns="45720" rtlCol="0">
            <a:normAutofit/>
          </a:bodyPr>
          <a:lstStyle/>
          <a:p>
            <a:pPr>
              <a:lnSpc>
                <a:spcPct val="90000"/>
              </a:lnSpc>
              <a:spcAft>
                <a:spcPts val="600"/>
              </a:spcAft>
            </a:pPr>
            <a:r>
              <a:rPr lang="en-US" sz="2000" dirty="0"/>
              <a:t>After a thermal cycle one can not exclude the presence of He gas in the coil which would reduce the breakdown voltage… therefore the final voltage withstand test should consider that and adapt the insulation checks by :</a:t>
            </a:r>
          </a:p>
          <a:p>
            <a:pPr>
              <a:lnSpc>
                <a:spcPct val="90000"/>
              </a:lnSpc>
              <a:spcAft>
                <a:spcPts val="600"/>
              </a:spcAft>
            </a:pPr>
            <a:endParaRPr lang="en-US" sz="2000" dirty="0"/>
          </a:p>
          <a:p>
            <a:pPr>
              <a:lnSpc>
                <a:spcPct val="90000"/>
              </a:lnSpc>
              <a:spcAft>
                <a:spcPts val="600"/>
              </a:spcAft>
            </a:pPr>
            <a:endParaRPr lang="en-US" sz="2000" dirty="0"/>
          </a:p>
          <a:p>
            <a:pPr>
              <a:lnSpc>
                <a:spcPct val="90000"/>
              </a:lnSpc>
              <a:spcAft>
                <a:spcPts val="600"/>
              </a:spcAft>
            </a:pPr>
            <a:endParaRPr lang="en-US" sz="2000" dirty="0"/>
          </a:p>
          <a:p>
            <a:pPr>
              <a:lnSpc>
                <a:spcPct val="90000"/>
              </a:lnSpc>
              <a:spcAft>
                <a:spcPts val="600"/>
              </a:spcAft>
            </a:pPr>
            <a:endParaRPr lang="en-US" sz="2000" dirty="0"/>
          </a:p>
          <a:p>
            <a:pPr marL="228600" lvl="1">
              <a:lnSpc>
                <a:spcPct val="90000"/>
              </a:lnSpc>
              <a:spcAft>
                <a:spcPts val="600"/>
              </a:spcAft>
            </a:pPr>
            <a:r>
              <a:rPr lang="en-US" sz="2000" dirty="0"/>
              <a:t>a. reducing the voltage and so the safety margin ( and taking the risk to not detect a problem) </a:t>
            </a:r>
          </a:p>
          <a:p>
            <a:pPr marL="228600" lvl="1">
              <a:lnSpc>
                <a:spcPct val="90000"/>
              </a:lnSpc>
              <a:spcAft>
                <a:spcPts val="600"/>
              </a:spcAft>
            </a:pPr>
            <a:r>
              <a:rPr lang="en-US" sz="2000" dirty="0"/>
              <a:t>b. adapting the conditions: temperature and pressure…</a:t>
            </a:r>
          </a:p>
        </p:txBody>
      </p:sp>
      <p:sp>
        <p:nvSpPr>
          <p:cNvPr id="36" name="TextBox 35">
            <a:extLst>
              <a:ext uri="{FF2B5EF4-FFF2-40B4-BE49-F238E27FC236}">
                <a16:creationId xmlns:a16="http://schemas.microsoft.com/office/drawing/2014/main" id="{17B8A5B2-261B-4181-A422-6F364E9C0FC5}"/>
              </a:ext>
            </a:extLst>
          </p:cNvPr>
          <p:cNvSpPr txBox="1"/>
          <p:nvPr/>
        </p:nvSpPr>
        <p:spPr>
          <a:xfrm>
            <a:off x="1330423" y="3407260"/>
            <a:ext cx="3853130" cy="954107"/>
          </a:xfrm>
          <a:prstGeom prst="rect">
            <a:avLst/>
          </a:prstGeom>
          <a:noFill/>
        </p:spPr>
        <p:txBody>
          <a:bodyPr wrap="square">
            <a:spAutoFit/>
          </a:bodyPr>
          <a:lstStyle/>
          <a:p>
            <a:r>
              <a:rPr lang="en-US" sz="1400" b="1" i="1" dirty="0"/>
              <a:t>To be noted: </a:t>
            </a:r>
          </a:p>
          <a:p>
            <a:r>
              <a:rPr lang="en-US" sz="1400" i="1" dirty="0"/>
              <a:t>Room temperature </a:t>
            </a:r>
            <a:r>
              <a:rPr lang="en-US" sz="1400" i="1" dirty="0" err="1"/>
              <a:t>GHe</a:t>
            </a:r>
            <a:r>
              <a:rPr lang="en-US" sz="1400" i="1" dirty="0"/>
              <a:t> is the most critical media. </a:t>
            </a:r>
          </a:p>
          <a:p>
            <a:r>
              <a:rPr lang="en-US" sz="1400" i="1" dirty="0"/>
              <a:t>Pressure helps… temperature does not.</a:t>
            </a:r>
          </a:p>
          <a:p>
            <a:r>
              <a:rPr lang="en-US" sz="1400" i="1" dirty="0"/>
              <a:t>(Hot Spot – Vmax – </a:t>
            </a:r>
            <a:r>
              <a:rPr lang="en-US" sz="1400" i="1" dirty="0" err="1"/>
              <a:t>Pmin</a:t>
            </a:r>
            <a:r>
              <a:rPr lang="en-US" sz="1400" i="1" dirty="0"/>
              <a:t> ?)</a:t>
            </a:r>
          </a:p>
        </p:txBody>
      </p:sp>
      <p:sp>
        <p:nvSpPr>
          <p:cNvPr id="4" name="TextBox 3">
            <a:extLst>
              <a:ext uri="{FF2B5EF4-FFF2-40B4-BE49-F238E27FC236}">
                <a16:creationId xmlns:a16="http://schemas.microsoft.com/office/drawing/2014/main" id="{20575799-1F85-46D1-B1A3-23F95E4A57D9}"/>
              </a:ext>
            </a:extLst>
          </p:cNvPr>
          <p:cNvSpPr txBox="1"/>
          <p:nvPr/>
        </p:nvSpPr>
        <p:spPr>
          <a:xfrm>
            <a:off x="8871045" y="5601006"/>
            <a:ext cx="1652760" cy="307777"/>
          </a:xfrm>
          <a:prstGeom prst="rect">
            <a:avLst/>
          </a:prstGeom>
          <a:noFill/>
        </p:spPr>
        <p:txBody>
          <a:bodyPr wrap="none" rtlCol="0">
            <a:spAutoFit/>
          </a:bodyPr>
          <a:lstStyle/>
          <a:p>
            <a:r>
              <a:rPr lang="en-US" sz="1400" dirty="0">
                <a:solidFill>
                  <a:srgbClr val="0070C0"/>
                </a:solidFill>
              </a:rPr>
              <a:t>Courtesy of P. Fessia</a:t>
            </a:r>
          </a:p>
        </p:txBody>
      </p:sp>
    </p:spTree>
    <p:extLst>
      <p:ext uri="{BB962C8B-B14F-4D97-AF65-F5344CB8AC3E}">
        <p14:creationId xmlns:p14="http://schemas.microsoft.com/office/powerpoint/2010/main" val="3681466403"/>
      </p:ext>
    </p:extLst>
  </p:cSld>
  <p:clrMapOvr>
    <a:overrideClrMapping bg1="dk1" tx1="lt1" bg2="dk2" tx2="lt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circuit board&#10;&#10;Description automatically generated">
            <a:extLst>
              <a:ext uri="{FF2B5EF4-FFF2-40B4-BE49-F238E27FC236}">
                <a16:creationId xmlns:a16="http://schemas.microsoft.com/office/drawing/2014/main" id="{6652F3DA-0705-4A38-969D-DED55DE2D7B8}"/>
              </a:ext>
            </a:extLst>
          </p:cNvPr>
          <p:cNvPicPr>
            <a:picLocks noChangeAspect="1"/>
          </p:cNvPicPr>
          <p:nvPr/>
        </p:nvPicPr>
        <p:blipFill rotWithShape="1">
          <a:blip r:embed="rId2">
            <a:extLst>
              <a:ext uri="{28A0092B-C50C-407E-A947-70E740481C1C}">
                <a14:useLocalDpi xmlns:a14="http://schemas.microsoft.com/office/drawing/2010/main" val="0"/>
              </a:ext>
            </a:extLst>
          </a:blip>
          <a:srcRect t="1316"/>
          <a:stretch/>
        </p:blipFill>
        <p:spPr>
          <a:xfrm>
            <a:off x="20" y="10"/>
            <a:ext cx="12191980" cy="6857990"/>
          </a:xfrm>
          <a:prstGeom prst="rect">
            <a:avLst/>
          </a:prstGeom>
        </p:spPr>
      </p:pic>
      <p:sp>
        <p:nvSpPr>
          <p:cNvPr id="17"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07542C5-ED0B-9C40-9838-C53A799EF356}"/>
              </a:ext>
            </a:extLst>
          </p:cNvPr>
          <p:cNvSpPr txBox="1"/>
          <p:nvPr/>
        </p:nvSpPr>
        <p:spPr>
          <a:xfrm>
            <a:off x="523875" y="5317240"/>
            <a:ext cx="11210925"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400" dirty="0">
                <a:solidFill>
                  <a:schemeClr val="tx1">
                    <a:lumMod val="85000"/>
                    <a:lumOff val="15000"/>
                  </a:schemeClr>
                </a:solidFill>
                <a:ea typeface="+mj-ea"/>
                <a:cs typeface="+mj-cs"/>
              </a:rPr>
              <a:t>TEST STANDS</a:t>
            </a: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29704F2-B253-46EF-8C5D-50ECF667D29B}"/>
              </a:ext>
            </a:extLst>
          </p:cNvPr>
          <p:cNvSpPr txBox="1"/>
          <p:nvPr/>
        </p:nvSpPr>
        <p:spPr>
          <a:xfrm>
            <a:off x="66675" y="5787995"/>
            <a:ext cx="1932517" cy="307777"/>
          </a:xfrm>
          <a:prstGeom prst="rect">
            <a:avLst/>
          </a:prstGeom>
          <a:noFill/>
        </p:spPr>
        <p:txBody>
          <a:bodyPr wrap="none" rtlCol="0">
            <a:spAutoFit/>
          </a:bodyPr>
          <a:lstStyle/>
          <a:p>
            <a:r>
              <a:rPr lang="en-US" sz="1400" dirty="0">
                <a:solidFill>
                  <a:srgbClr val="0070C0"/>
                </a:solidFill>
              </a:rPr>
              <a:t>Courtesy of A. Kosmicki</a:t>
            </a:r>
          </a:p>
        </p:txBody>
      </p:sp>
    </p:spTree>
    <p:extLst>
      <p:ext uri="{BB962C8B-B14F-4D97-AF65-F5344CB8AC3E}">
        <p14:creationId xmlns:p14="http://schemas.microsoft.com/office/powerpoint/2010/main" val="1831726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7542C5-ED0B-9C40-9838-C53A799EF356}"/>
              </a:ext>
            </a:extLst>
          </p:cNvPr>
          <p:cNvSpPr txBox="1"/>
          <p:nvPr/>
        </p:nvSpPr>
        <p:spPr>
          <a:xfrm>
            <a:off x="434898" y="255292"/>
            <a:ext cx="9947593" cy="646331"/>
          </a:xfrm>
          <a:prstGeom prst="rect">
            <a:avLst/>
          </a:prstGeom>
          <a:noFill/>
        </p:spPr>
        <p:txBody>
          <a:bodyPr wrap="square" rtlCol="0">
            <a:spAutoFit/>
          </a:bodyPr>
          <a:lstStyle/>
          <a:p>
            <a:r>
              <a:rPr lang="en-US" sz="3600" dirty="0"/>
              <a:t>TEST STAND MAIN INGERDIENTS</a:t>
            </a:r>
          </a:p>
        </p:txBody>
      </p:sp>
      <p:sp>
        <p:nvSpPr>
          <p:cNvPr id="3" name="TextBox 2">
            <a:extLst>
              <a:ext uri="{FF2B5EF4-FFF2-40B4-BE49-F238E27FC236}">
                <a16:creationId xmlns:a16="http://schemas.microsoft.com/office/drawing/2014/main" id="{4824A889-CA07-4BBC-8D9C-DF1E4231D8D6}"/>
              </a:ext>
            </a:extLst>
          </p:cNvPr>
          <p:cNvSpPr txBox="1"/>
          <p:nvPr/>
        </p:nvSpPr>
        <p:spPr>
          <a:xfrm>
            <a:off x="773251" y="1847211"/>
            <a:ext cx="2824106" cy="2585323"/>
          </a:xfrm>
          <a:prstGeom prst="rect">
            <a:avLst/>
          </a:prstGeom>
          <a:noFill/>
        </p:spPr>
        <p:txBody>
          <a:bodyPr wrap="none" rtlCol="0">
            <a:spAutoFit/>
          </a:bodyPr>
          <a:lstStyle/>
          <a:p>
            <a:pPr marL="285750" indent="-285750">
              <a:buFont typeface="Arial" panose="020B0604020202020204" pitchFamily="34" charset="0"/>
              <a:buChar char="•"/>
            </a:pPr>
            <a:r>
              <a:rPr lang="en-US" dirty="0"/>
              <a:t>Test cryostats</a:t>
            </a:r>
          </a:p>
          <a:p>
            <a:pPr marL="285750" indent="-285750">
              <a:buFont typeface="Arial" panose="020B0604020202020204" pitchFamily="34" charset="0"/>
              <a:buChar char="•"/>
            </a:pPr>
            <a:r>
              <a:rPr lang="en-US" dirty="0"/>
              <a:t>Powering circuits</a:t>
            </a:r>
          </a:p>
          <a:p>
            <a:pPr marL="285750" indent="-285750">
              <a:buFont typeface="Arial" panose="020B0604020202020204" pitchFamily="34" charset="0"/>
              <a:buChar char="•"/>
            </a:pPr>
            <a:r>
              <a:rPr lang="en-US" dirty="0"/>
              <a:t>Protection elements</a:t>
            </a:r>
          </a:p>
          <a:p>
            <a:pPr marL="285750" indent="-285750">
              <a:buFont typeface="Arial" panose="020B0604020202020204" pitchFamily="34" charset="0"/>
              <a:buChar char="•"/>
            </a:pPr>
            <a:r>
              <a:rPr lang="en-US" dirty="0"/>
              <a:t>Cooling elements</a:t>
            </a:r>
          </a:p>
          <a:p>
            <a:pPr marL="285750" indent="-285750">
              <a:buFont typeface="Arial" panose="020B0604020202020204" pitchFamily="34" charset="0"/>
              <a:buChar char="•"/>
            </a:pPr>
            <a:r>
              <a:rPr lang="en-US" dirty="0"/>
              <a:t>Handling tools</a:t>
            </a:r>
          </a:p>
          <a:p>
            <a:pPr marL="285750" indent="-285750">
              <a:buFont typeface="Arial" panose="020B0604020202020204" pitchFamily="34" charset="0"/>
              <a:buChar char="•"/>
            </a:pPr>
            <a:r>
              <a:rPr lang="en-US" dirty="0"/>
              <a:t>Cryogenic infrastructures</a:t>
            </a:r>
          </a:p>
          <a:p>
            <a:pPr marL="285750" indent="-285750">
              <a:buFont typeface="Arial" panose="020B0604020202020204" pitchFamily="34" charset="0"/>
              <a:buChar char="•"/>
            </a:pPr>
            <a:r>
              <a:rPr lang="en-US" dirty="0"/>
              <a:t>Data acquisition systems</a:t>
            </a:r>
          </a:p>
          <a:p>
            <a:pPr marL="285750" indent="-285750">
              <a:buFont typeface="Arial" panose="020B0604020202020204" pitchFamily="34" charset="0"/>
              <a:buChar char="•"/>
            </a:pPr>
            <a:r>
              <a:rPr lang="en-US" dirty="0"/>
              <a:t>Safety interlock systems</a:t>
            </a:r>
          </a:p>
          <a:p>
            <a:pPr marL="285750" indent="-285750">
              <a:buFont typeface="Arial" panose="020B0604020202020204" pitchFamily="34" charset="0"/>
              <a:buChar char="•"/>
            </a:pPr>
            <a:r>
              <a:rPr lang="en-US" dirty="0"/>
              <a:t>Analysis software…. </a:t>
            </a:r>
            <a:r>
              <a:rPr lang="en-US" dirty="0" err="1"/>
              <a:t>ect</a:t>
            </a:r>
            <a:endParaRPr lang="en-US" dirty="0"/>
          </a:p>
        </p:txBody>
      </p:sp>
      <p:sp>
        <p:nvSpPr>
          <p:cNvPr id="4" name="TextBox 3">
            <a:extLst>
              <a:ext uri="{FF2B5EF4-FFF2-40B4-BE49-F238E27FC236}">
                <a16:creationId xmlns:a16="http://schemas.microsoft.com/office/drawing/2014/main" id="{2C3E0A99-5AC5-4A66-BDBA-6F5308B55AB0}"/>
              </a:ext>
            </a:extLst>
          </p:cNvPr>
          <p:cNvSpPr txBox="1"/>
          <p:nvPr/>
        </p:nvSpPr>
        <p:spPr>
          <a:xfrm>
            <a:off x="9774953" y="4852037"/>
            <a:ext cx="2133600" cy="923330"/>
          </a:xfrm>
          <a:prstGeom prst="rect">
            <a:avLst/>
          </a:prstGeom>
          <a:noFill/>
        </p:spPr>
        <p:txBody>
          <a:bodyPr wrap="square" rtlCol="0">
            <a:spAutoFit/>
          </a:bodyPr>
          <a:lstStyle/>
          <a:p>
            <a:r>
              <a:rPr lang="en-US" dirty="0"/>
              <a:t>…..but before all it is an interdisciplinary, enthusiastic team</a:t>
            </a:r>
          </a:p>
        </p:txBody>
      </p:sp>
      <p:pic>
        <p:nvPicPr>
          <p:cNvPr id="8" name="Picture 7" descr="A group of people standing in front of a fence&#10;&#10;Description automatically generated">
            <a:extLst>
              <a:ext uri="{FF2B5EF4-FFF2-40B4-BE49-F238E27FC236}">
                <a16:creationId xmlns:a16="http://schemas.microsoft.com/office/drawing/2014/main" id="{89329982-479F-430F-BAB9-2F0A4B1BE30D}"/>
              </a:ext>
            </a:extLst>
          </p:cNvPr>
          <p:cNvPicPr>
            <a:picLocks noChangeAspect="1"/>
          </p:cNvPicPr>
          <p:nvPr/>
        </p:nvPicPr>
        <p:blipFill>
          <a:blip r:embed="rId2"/>
          <a:stretch>
            <a:fillRect/>
          </a:stretch>
        </p:blipFill>
        <p:spPr>
          <a:xfrm>
            <a:off x="7199378" y="2763915"/>
            <a:ext cx="2133600" cy="1423416"/>
          </a:xfrm>
          <a:prstGeom prst="rect">
            <a:avLst/>
          </a:prstGeom>
        </p:spPr>
      </p:pic>
      <p:pic>
        <p:nvPicPr>
          <p:cNvPr id="10" name="Picture 9" descr="A picture containing person, indoor, table, person&#10;&#10;Description automatically generated">
            <a:extLst>
              <a:ext uri="{FF2B5EF4-FFF2-40B4-BE49-F238E27FC236}">
                <a16:creationId xmlns:a16="http://schemas.microsoft.com/office/drawing/2014/main" id="{D5A80090-258F-4522-A266-B8E5FF94D13D}"/>
              </a:ext>
            </a:extLst>
          </p:cNvPr>
          <p:cNvPicPr>
            <a:picLocks noChangeAspect="1"/>
          </p:cNvPicPr>
          <p:nvPr/>
        </p:nvPicPr>
        <p:blipFill>
          <a:blip r:embed="rId3"/>
          <a:stretch>
            <a:fillRect/>
          </a:stretch>
        </p:blipFill>
        <p:spPr>
          <a:xfrm>
            <a:off x="4857960" y="4393620"/>
            <a:ext cx="2133601" cy="1423417"/>
          </a:xfrm>
          <a:prstGeom prst="rect">
            <a:avLst/>
          </a:prstGeom>
        </p:spPr>
      </p:pic>
      <p:pic>
        <p:nvPicPr>
          <p:cNvPr id="12" name="Picture 11" descr="A picture containing person, indoor, building, person&#10;&#10;Description automatically generated">
            <a:extLst>
              <a:ext uri="{FF2B5EF4-FFF2-40B4-BE49-F238E27FC236}">
                <a16:creationId xmlns:a16="http://schemas.microsoft.com/office/drawing/2014/main" id="{E4FA3597-C679-4D41-889B-A19288861291}"/>
              </a:ext>
            </a:extLst>
          </p:cNvPr>
          <p:cNvPicPr>
            <a:picLocks noChangeAspect="1"/>
          </p:cNvPicPr>
          <p:nvPr/>
        </p:nvPicPr>
        <p:blipFill>
          <a:blip r:embed="rId4"/>
          <a:stretch>
            <a:fillRect/>
          </a:stretch>
        </p:blipFill>
        <p:spPr>
          <a:xfrm>
            <a:off x="9559475" y="2763915"/>
            <a:ext cx="2133600" cy="1423416"/>
          </a:xfrm>
          <a:prstGeom prst="rect">
            <a:avLst/>
          </a:prstGeom>
        </p:spPr>
      </p:pic>
      <p:pic>
        <p:nvPicPr>
          <p:cNvPr id="16" name="Picture 15" descr="A picture containing indoor, person, table, person&#10;&#10;Description automatically generated">
            <a:extLst>
              <a:ext uri="{FF2B5EF4-FFF2-40B4-BE49-F238E27FC236}">
                <a16:creationId xmlns:a16="http://schemas.microsoft.com/office/drawing/2014/main" id="{9CB51B47-BA80-4BEB-A279-5179DF71CDE7}"/>
              </a:ext>
            </a:extLst>
          </p:cNvPr>
          <p:cNvPicPr>
            <a:picLocks noChangeAspect="1"/>
          </p:cNvPicPr>
          <p:nvPr/>
        </p:nvPicPr>
        <p:blipFill>
          <a:blip r:embed="rId5"/>
          <a:stretch>
            <a:fillRect/>
          </a:stretch>
        </p:blipFill>
        <p:spPr>
          <a:xfrm>
            <a:off x="9488704" y="1104414"/>
            <a:ext cx="2133600" cy="1423416"/>
          </a:xfrm>
          <a:prstGeom prst="rect">
            <a:avLst/>
          </a:prstGeom>
        </p:spPr>
      </p:pic>
      <p:pic>
        <p:nvPicPr>
          <p:cNvPr id="18" name="Picture 17" descr="A picture containing sitting, person, computer, young&#10;&#10;Description automatically generated">
            <a:extLst>
              <a:ext uri="{FF2B5EF4-FFF2-40B4-BE49-F238E27FC236}">
                <a16:creationId xmlns:a16="http://schemas.microsoft.com/office/drawing/2014/main" id="{868FCFC7-12D1-468D-9DCC-00762FC3F8FD}"/>
              </a:ext>
            </a:extLst>
          </p:cNvPr>
          <p:cNvPicPr>
            <a:picLocks noChangeAspect="1"/>
          </p:cNvPicPr>
          <p:nvPr/>
        </p:nvPicPr>
        <p:blipFill>
          <a:blip r:embed="rId6"/>
          <a:stretch>
            <a:fillRect/>
          </a:stretch>
        </p:blipFill>
        <p:spPr>
          <a:xfrm>
            <a:off x="4839281" y="2730621"/>
            <a:ext cx="2133600" cy="1423416"/>
          </a:xfrm>
          <a:prstGeom prst="rect">
            <a:avLst/>
          </a:prstGeom>
        </p:spPr>
      </p:pic>
      <p:pic>
        <p:nvPicPr>
          <p:cNvPr id="20" name="Picture 19" descr="A picture containing indoor, table, truck, sitting&#10;&#10;Description automatically generated">
            <a:extLst>
              <a:ext uri="{FF2B5EF4-FFF2-40B4-BE49-F238E27FC236}">
                <a16:creationId xmlns:a16="http://schemas.microsoft.com/office/drawing/2014/main" id="{F2ECBD0E-584C-40ED-9947-BCBEBD4F5A10}"/>
              </a:ext>
            </a:extLst>
          </p:cNvPr>
          <p:cNvPicPr>
            <a:picLocks noChangeAspect="1"/>
          </p:cNvPicPr>
          <p:nvPr/>
        </p:nvPicPr>
        <p:blipFill>
          <a:blip r:embed="rId7"/>
          <a:stretch>
            <a:fillRect/>
          </a:stretch>
        </p:blipFill>
        <p:spPr>
          <a:xfrm>
            <a:off x="7199378" y="4324352"/>
            <a:ext cx="2221714" cy="1482201"/>
          </a:xfrm>
          <a:prstGeom prst="rect">
            <a:avLst/>
          </a:prstGeom>
        </p:spPr>
      </p:pic>
      <p:pic>
        <p:nvPicPr>
          <p:cNvPr id="22" name="Picture 21" descr="A close up of a machine&#10;&#10;Description automatically generated">
            <a:extLst>
              <a:ext uri="{FF2B5EF4-FFF2-40B4-BE49-F238E27FC236}">
                <a16:creationId xmlns:a16="http://schemas.microsoft.com/office/drawing/2014/main" id="{920821AB-B684-4E26-9D6F-BB09049DB1BD}"/>
              </a:ext>
            </a:extLst>
          </p:cNvPr>
          <p:cNvPicPr>
            <a:picLocks noChangeAspect="1"/>
          </p:cNvPicPr>
          <p:nvPr/>
        </p:nvPicPr>
        <p:blipFill>
          <a:blip r:embed="rId8"/>
          <a:stretch>
            <a:fillRect/>
          </a:stretch>
        </p:blipFill>
        <p:spPr>
          <a:xfrm>
            <a:off x="4839281" y="1151282"/>
            <a:ext cx="2133600" cy="1423416"/>
          </a:xfrm>
          <a:prstGeom prst="rect">
            <a:avLst/>
          </a:prstGeom>
        </p:spPr>
      </p:pic>
      <p:pic>
        <p:nvPicPr>
          <p:cNvPr id="24" name="Picture 23" descr="A picture containing person, person, standing, person&#10;&#10;Description automatically generated">
            <a:extLst>
              <a:ext uri="{FF2B5EF4-FFF2-40B4-BE49-F238E27FC236}">
                <a16:creationId xmlns:a16="http://schemas.microsoft.com/office/drawing/2014/main" id="{6EC525F9-BFA3-4BEB-A83C-BAB2E23D549C}"/>
              </a:ext>
            </a:extLst>
          </p:cNvPr>
          <p:cNvPicPr>
            <a:picLocks noChangeAspect="1"/>
          </p:cNvPicPr>
          <p:nvPr/>
        </p:nvPicPr>
        <p:blipFill>
          <a:blip r:embed="rId9"/>
          <a:stretch>
            <a:fillRect/>
          </a:stretch>
        </p:blipFill>
        <p:spPr>
          <a:xfrm>
            <a:off x="7199377" y="1115237"/>
            <a:ext cx="2133600" cy="1423417"/>
          </a:xfrm>
          <a:prstGeom prst="rect">
            <a:avLst/>
          </a:prstGeom>
        </p:spPr>
      </p:pic>
    </p:spTree>
    <p:extLst>
      <p:ext uri="{BB962C8B-B14F-4D97-AF65-F5344CB8AC3E}">
        <p14:creationId xmlns:p14="http://schemas.microsoft.com/office/powerpoint/2010/main" val="2037496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013A66-973D-448A-99F5-6AAADA62257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5915323" y="4391405"/>
            <a:ext cx="2570845" cy="1928135"/>
          </a:xfrm>
          <a:prstGeom prst="rect">
            <a:avLst/>
          </a:prstGeom>
          <a:ln w="28575" cmpd="sng">
            <a:solidFill>
              <a:srgbClr val="3FD4FF"/>
            </a:solidFill>
          </a:ln>
        </p:spPr>
      </p:pic>
      <p:pic>
        <p:nvPicPr>
          <p:cNvPr id="3" name="Picture 2">
            <a:extLst>
              <a:ext uri="{FF2B5EF4-FFF2-40B4-BE49-F238E27FC236}">
                <a16:creationId xmlns:a16="http://schemas.microsoft.com/office/drawing/2014/main" id="{6B1AF2F9-CC73-4320-B3F7-43C13010D0C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3891" y="294573"/>
            <a:ext cx="4839895" cy="3629920"/>
          </a:xfrm>
          <a:prstGeom prst="rect">
            <a:avLst/>
          </a:prstGeom>
          <a:ln w="28575" cmpd="sng">
            <a:solidFill>
              <a:srgbClr val="3FD4FF"/>
            </a:solidFill>
          </a:ln>
        </p:spPr>
      </p:pic>
      <p:pic>
        <p:nvPicPr>
          <p:cNvPr id="4" name="Picture 2" descr="C:\FRESCAII\photo\IMG_2273.JPG">
            <a:extLst>
              <a:ext uri="{FF2B5EF4-FFF2-40B4-BE49-F238E27FC236}">
                <a16:creationId xmlns:a16="http://schemas.microsoft.com/office/drawing/2014/main" id="{CF370672-0375-4698-B901-D064BCF116AA}"/>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05527" y="4101474"/>
            <a:ext cx="3508875" cy="2507999"/>
          </a:xfrm>
          <a:prstGeom prst="rect">
            <a:avLst/>
          </a:prstGeom>
          <a:noFill/>
          <a:ln w="28575" cmpd="sng">
            <a:solidFill>
              <a:srgbClr val="3FD4FF"/>
            </a:solidFill>
          </a:ln>
          <a:extLst>
            <a:ext uri="{909E8E84-426E-40dd-AFC4-6F175D3DCCD1}">
              <a14:hiddenFill xmlns=""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085C64F-EAE7-413B-AC1C-B70B78BBE497}"/>
              </a:ext>
            </a:extLst>
          </p:cNvPr>
          <p:cNvSpPr txBox="1"/>
          <p:nvPr/>
        </p:nvSpPr>
        <p:spPr>
          <a:xfrm>
            <a:off x="6539423" y="281247"/>
            <a:ext cx="4613793" cy="769441"/>
          </a:xfrm>
          <a:prstGeom prst="rect">
            <a:avLst/>
          </a:prstGeom>
          <a:noFill/>
        </p:spPr>
        <p:txBody>
          <a:bodyPr wrap="square" rtlCol="0">
            <a:spAutoFit/>
          </a:bodyPr>
          <a:lstStyle/>
          <a:p>
            <a:r>
              <a:rPr lang="en-US" sz="4400" dirty="0"/>
              <a:t>TEST CRYOSTATS</a:t>
            </a:r>
          </a:p>
        </p:txBody>
      </p:sp>
      <p:sp>
        <p:nvSpPr>
          <p:cNvPr id="27" name="TextBox 26">
            <a:extLst>
              <a:ext uri="{FF2B5EF4-FFF2-40B4-BE49-F238E27FC236}">
                <a16:creationId xmlns:a16="http://schemas.microsoft.com/office/drawing/2014/main" id="{6471016C-1E26-4FE4-BF0F-2A249B1FB680}"/>
              </a:ext>
            </a:extLst>
          </p:cNvPr>
          <p:cNvSpPr txBox="1"/>
          <p:nvPr/>
        </p:nvSpPr>
        <p:spPr>
          <a:xfrm>
            <a:off x="5749239" y="1490008"/>
            <a:ext cx="5326143" cy="1938992"/>
          </a:xfrm>
          <a:prstGeom prst="rect">
            <a:avLst/>
          </a:prstGeom>
          <a:noFill/>
        </p:spPr>
        <p:txBody>
          <a:bodyPr wrap="square" rtlCol="0">
            <a:spAutoFit/>
          </a:bodyPr>
          <a:lstStyle/>
          <a:p>
            <a:pPr algn="ctr"/>
            <a:r>
              <a:rPr lang="en-US" sz="2400" dirty="0"/>
              <a:t>They can be very versatile and different from each other; the typical image we have about is a vertical cryostat with a He vessel, a vacuum tank and an insert with or without a lambda plate</a:t>
            </a:r>
          </a:p>
        </p:txBody>
      </p:sp>
      <p:pic>
        <p:nvPicPr>
          <p:cNvPr id="54" name="Picture 53" descr="DSCN7759 - Copia.jpeg">
            <a:extLst>
              <a:ext uri="{FF2B5EF4-FFF2-40B4-BE49-F238E27FC236}">
                <a16:creationId xmlns:a16="http://schemas.microsoft.com/office/drawing/2014/main" id="{33D1E4F2-E5D1-412F-9BA5-AD7CC73D7D4A}"/>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446755" y="4038628"/>
            <a:ext cx="3323214" cy="2636692"/>
          </a:xfrm>
          <a:prstGeom prst="rect">
            <a:avLst/>
          </a:prstGeom>
        </p:spPr>
      </p:pic>
      <p:pic>
        <p:nvPicPr>
          <p:cNvPr id="56" name="Picture 55" descr="diode cryostat.jpg">
            <a:extLst>
              <a:ext uri="{FF2B5EF4-FFF2-40B4-BE49-F238E27FC236}">
                <a16:creationId xmlns:a16="http://schemas.microsoft.com/office/drawing/2014/main" id="{4F62E763-A285-47DE-B99A-411A766F74D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78358" y="4038628"/>
            <a:ext cx="1676966" cy="2567097"/>
          </a:xfrm>
          <a:prstGeom prst="rect">
            <a:avLst/>
          </a:prstGeom>
        </p:spPr>
      </p:pic>
    </p:spTree>
    <p:extLst>
      <p:ext uri="{BB962C8B-B14F-4D97-AF65-F5344CB8AC3E}">
        <p14:creationId xmlns:p14="http://schemas.microsoft.com/office/powerpoint/2010/main" val="62265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209B7A19-921C-421F-A16E-60DC146CF62D}"/>
              </a:ext>
            </a:extLst>
          </p:cNvPr>
          <p:cNvSpPr txBox="1"/>
          <p:nvPr/>
        </p:nvSpPr>
        <p:spPr>
          <a:xfrm>
            <a:off x="588817" y="674832"/>
            <a:ext cx="6095999" cy="132556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000" cap="all" dirty="0">
                <a:solidFill>
                  <a:schemeClr val="bg1"/>
                </a:solidFill>
                <a:ea typeface="+mj-ea"/>
                <a:cs typeface="+mj-cs"/>
              </a:rPr>
              <a:t>Magnet test = training ?</a:t>
            </a:r>
          </a:p>
        </p:txBody>
      </p:sp>
      <p:cxnSp>
        <p:nvCxnSpPr>
          <p:cNvPr id="53" name="Straight Connector 52">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FBA093E8-AA53-4ED3-AC35-69230ACE4176}"/>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7130964" y="189294"/>
            <a:ext cx="4562273" cy="1930449"/>
          </a:xfrm>
          <a:prstGeom prst="rect">
            <a:avLst/>
          </a:prstGeom>
          <a:noFill/>
        </p:spPr>
      </p:pic>
      <p:sp>
        <p:nvSpPr>
          <p:cNvPr id="11" name="TextBox 10">
            <a:extLst>
              <a:ext uri="{FF2B5EF4-FFF2-40B4-BE49-F238E27FC236}">
                <a16:creationId xmlns:a16="http://schemas.microsoft.com/office/drawing/2014/main" id="{3A394233-0468-4033-BEDB-92A060EDFC53}"/>
              </a:ext>
            </a:extLst>
          </p:cNvPr>
          <p:cNvSpPr txBox="1"/>
          <p:nvPr/>
        </p:nvSpPr>
        <p:spPr>
          <a:xfrm>
            <a:off x="1295400" y="2288833"/>
            <a:ext cx="4800600" cy="3711571"/>
          </a:xfrm>
          <a:prstGeom prst="rect">
            <a:avLst/>
          </a:prstGeom>
        </p:spPr>
        <p:txBody>
          <a:bodyPr vert="horz" lIns="91440" tIns="45720" rIns="91440" bIns="45720" rtlCol="0">
            <a:normAutofit/>
          </a:bodyPr>
          <a:lstStyle/>
          <a:p>
            <a:pPr>
              <a:lnSpc>
                <a:spcPct val="90000"/>
              </a:lnSpc>
              <a:spcAft>
                <a:spcPts val="600"/>
              </a:spcAft>
            </a:pPr>
            <a:r>
              <a:rPr lang="en-US" sz="2800" dirty="0">
                <a:solidFill>
                  <a:schemeClr val="bg1"/>
                </a:solidFill>
              </a:rPr>
              <a:t>The final goal of the powering test is to qualify. In the case of the superconducting magnets we used to consider that testing is to make the TRINING of the magnet</a:t>
            </a:r>
          </a:p>
        </p:txBody>
      </p:sp>
      <p:pic>
        <p:nvPicPr>
          <p:cNvPr id="3" name="Picture 2">
            <a:extLst>
              <a:ext uri="{FF2B5EF4-FFF2-40B4-BE49-F238E27FC236}">
                <a16:creationId xmlns:a16="http://schemas.microsoft.com/office/drawing/2014/main" id="{DF7F8AF7-7989-4B24-B4EA-02220519E722}"/>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7136527" y="2221907"/>
            <a:ext cx="4562263" cy="1422323"/>
          </a:xfrm>
          <a:prstGeom prst="rect">
            <a:avLst/>
          </a:prstGeom>
          <a:noFill/>
        </p:spPr>
      </p:pic>
      <p:cxnSp>
        <p:nvCxnSpPr>
          <p:cNvPr id="55" name="Straight Connector 54">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8F6008D-1E8C-4274-AA39-8AA0753E6513}"/>
              </a:ext>
            </a:extLst>
          </p:cNvPr>
          <p:cNvGrpSpPr/>
          <p:nvPr/>
        </p:nvGrpSpPr>
        <p:grpSpPr>
          <a:xfrm>
            <a:off x="7136526" y="3831555"/>
            <a:ext cx="4562263" cy="2631590"/>
            <a:chOff x="7136526" y="3831555"/>
            <a:chExt cx="4562263" cy="2631590"/>
          </a:xfrm>
        </p:grpSpPr>
        <p:grpSp>
          <p:nvGrpSpPr>
            <p:cNvPr id="6" name="Group 5">
              <a:extLst>
                <a:ext uri="{FF2B5EF4-FFF2-40B4-BE49-F238E27FC236}">
                  <a16:creationId xmlns:a16="http://schemas.microsoft.com/office/drawing/2014/main" id="{AFF15AD0-98E2-413B-AE95-61845A601045}"/>
                </a:ext>
              </a:extLst>
            </p:cNvPr>
            <p:cNvGrpSpPr/>
            <p:nvPr/>
          </p:nvGrpSpPr>
          <p:grpSpPr>
            <a:xfrm>
              <a:off x="7136526" y="3831555"/>
              <a:ext cx="4562263" cy="2631590"/>
              <a:chOff x="7136526" y="3831555"/>
              <a:chExt cx="4562263" cy="2631590"/>
            </a:xfrm>
          </p:grpSpPr>
          <p:pic>
            <p:nvPicPr>
              <p:cNvPr id="10" name="Picture 9">
                <a:extLst>
                  <a:ext uri="{FF2B5EF4-FFF2-40B4-BE49-F238E27FC236}">
                    <a16:creationId xmlns:a16="http://schemas.microsoft.com/office/drawing/2014/main" id="{7E147677-5CC9-42E5-990E-2BBB240FEC8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136526" y="3831555"/>
                <a:ext cx="4562263" cy="2631590"/>
              </a:xfrm>
              <a:prstGeom prst="rect">
                <a:avLst/>
              </a:prstGeom>
              <a:noFill/>
            </p:spPr>
          </p:pic>
          <p:sp>
            <p:nvSpPr>
              <p:cNvPr id="4" name="Rectangle 3">
                <a:extLst>
                  <a:ext uri="{FF2B5EF4-FFF2-40B4-BE49-F238E27FC236}">
                    <a16:creationId xmlns:a16="http://schemas.microsoft.com/office/drawing/2014/main" id="{E07E2AE3-41EC-434A-9512-95285064C91F}"/>
                  </a:ext>
                </a:extLst>
              </p:cNvPr>
              <p:cNvSpPr/>
              <p:nvPr/>
            </p:nvSpPr>
            <p:spPr>
              <a:xfrm>
                <a:off x="7904018" y="3846711"/>
                <a:ext cx="3103413" cy="2278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0E8039A-070E-4431-85A9-AE84EF6A032E}"/>
                </a:ext>
              </a:extLst>
            </p:cNvPr>
            <p:cNvSpPr/>
            <p:nvPr/>
          </p:nvSpPr>
          <p:spPr>
            <a:xfrm>
              <a:off x="8179157" y="5713466"/>
              <a:ext cx="547534" cy="1526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FA7A518-C496-483F-B55E-9CD483DCDF0A}"/>
                </a:ext>
              </a:extLst>
            </p:cNvPr>
            <p:cNvSpPr/>
            <p:nvPr/>
          </p:nvSpPr>
          <p:spPr>
            <a:xfrm>
              <a:off x="9797903" y="5748791"/>
              <a:ext cx="547534" cy="1526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011C8646-E5E2-4F82-BF7F-EE54E261E7AB}"/>
              </a:ext>
            </a:extLst>
          </p:cNvPr>
          <p:cNvSpPr txBox="1"/>
          <p:nvPr/>
        </p:nvSpPr>
        <p:spPr>
          <a:xfrm>
            <a:off x="4441341" y="6152202"/>
            <a:ext cx="2628797" cy="276999"/>
          </a:xfrm>
          <a:prstGeom prst="rect">
            <a:avLst/>
          </a:prstGeom>
          <a:noFill/>
        </p:spPr>
        <p:txBody>
          <a:bodyPr wrap="none" rtlCol="0">
            <a:spAutoFit/>
          </a:bodyPr>
          <a:lstStyle/>
          <a:p>
            <a:r>
              <a:rPr lang="en-US" sz="1200" dirty="0">
                <a:solidFill>
                  <a:srgbClr val="0070C0"/>
                </a:solidFill>
              </a:rPr>
              <a:t>Courtesy of G. Willering/ F. Mangiarotti</a:t>
            </a:r>
          </a:p>
        </p:txBody>
      </p:sp>
    </p:spTree>
    <p:extLst>
      <p:ext uri="{BB962C8B-B14F-4D97-AF65-F5344CB8AC3E}">
        <p14:creationId xmlns:p14="http://schemas.microsoft.com/office/powerpoint/2010/main" val="30672477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779" y="144556"/>
            <a:ext cx="10560000" cy="720000"/>
          </a:xfrm>
        </p:spPr>
        <p:txBody>
          <a:bodyPr>
            <a:normAutofit/>
          </a:bodyPr>
          <a:lstStyle/>
          <a:p>
            <a:r>
              <a:rPr lang="en-US" dirty="0">
                <a:latin typeface="+mn-lt"/>
              </a:rPr>
              <a:t>A RECENT INSTALLATION AT CERN: CLUSTER D</a:t>
            </a:r>
          </a:p>
        </p:txBody>
      </p:sp>
      <p:pic>
        <p:nvPicPr>
          <p:cNvPr id="7" name="Picture 6"/>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7917" b="87167" l="13802" r="88021">
                        <a14:foregroundMark x1="18802" y1="24500" x2="59792" y2="43833"/>
                        <a14:foregroundMark x1="17344" y1="24500" x2="29115" y2="52333"/>
                        <a14:foregroundMark x1="29688" y1="52083" x2="55208" y2="78000"/>
                        <a14:foregroundMark x1="56354" y1="78917" x2="75417" y2="87000"/>
                        <a14:foregroundMark x1="75313" y1="84917" x2="86615" y2="63083"/>
                        <a14:foregroundMark x1="85625" y1="62667" x2="76458" y2="47500"/>
                        <a14:foregroundMark x1="17708" y1="33250" x2="17708" y2="33250"/>
                        <a14:backgroundMark x1="56406" y1="26167" x2="56406" y2="26167"/>
                        <a14:backgroundMark x1="58073" y1="29833" x2="58073" y2="29833"/>
                        <a14:backgroundMark x1="16198" y1="23333" x2="16198" y2="23333"/>
                        <a14:backgroundMark x1="17604" y1="28083" x2="17604" y2="28083"/>
                        <a14:backgroundMark x1="22708" y1="24333" x2="22708" y2="24333"/>
                        <a14:backgroundMark x1="24479" y1="24667" x2="24479" y2="24667"/>
                        <a14:backgroundMark x1="18594" y1="26000" x2="18594" y2="26000"/>
                        <a14:backgroundMark x1="19792" y1="27167" x2="19792" y2="27167"/>
                        <a14:backgroundMark x1="21146" y1="26833" x2="21146" y2="26833"/>
                        <a14:backgroundMark x1="22969" y1="25167" x2="22969" y2="25167"/>
                        <a14:backgroundMark x1="20885" y1="25667" x2="20885" y2="25667"/>
                        <a14:backgroundMark x1="18646" y1="25000" x2="18646" y2="25000"/>
                        <a14:backgroundMark x1="18385" y1="24250" x2="18385" y2="24250"/>
                        <a14:backgroundMark x1="18854" y1="24083" x2="25990" y2="24500"/>
                        <a14:backgroundMark x1="17240" y1="24667" x2="20260" y2="29833"/>
                        <a14:backgroundMark x1="17917" y1="26500" x2="18229" y2="32333"/>
                        <a14:backgroundMark x1="18385" y1="31500" x2="25365" y2="25167"/>
                        <a14:backgroundMark x1="18750" y1="28833" x2="18750" y2="28833"/>
                        <a14:backgroundMark x1="19271" y1="29500" x2="19271" y2="29500"/>
                        <a14:backgroundMark x1="19792" y1="29500" x2="19792" y2="29500"/>
                      </a14:backgroundRemoval>
                    </a14:imgEffect>
                  </a14:imgLayer>
                </a14:imgProps>
              </a:ext>
              <a:ext uri="{28A0092B-C50C-407E-A947-70E740481C1C}">
                <a14:useLocalDpi xmlns:a14="http://schemas.microsoft.com/office/drawing/2010/main"/>
              </a:ext>
            </a:extLst>
          </a:blip>
          <a:srcRect l="14041" t="17672" r="3725" b="3862"/>
          <a:stretch/>
        </p:blipFill>
        <p:spPr>
          <a:xfrm>
            <a:off x="815991" y="1469463"/>
            <a:ext cx="8209940" cy="4895997"/>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920203" y="1469463"/>
            <a:ext cx="3080576" cy="4048687"/>
          </a:xfrm>
          <a:prstGeom prst="rect">
            <a:avLst/>
          </a:prstGeom>
        </p:spPr>
      </p:pic>
      <p:grpSp>
        <p:nvGrpSpPr>
          <p:cNvPr id="39" name="Group 38"/>
          <p:cNvGrpSpPr/>
          <p:nvPr/>
        </p:nvGrpSpPr>
        <p:grpSpPr>
          <a:xfrm>
            <a:off x="2248941" y="961555"/>
            <a:ext cx="1984795" cy="1603348"/>
            <a:chOff x="1686706" y="721166"/>
            <a:chExt cx="1488596" cy="1202511"/>
          </a:xfrm>
        </p:grpSpPr>
        <p:sp>
          <p:nvSpPr>
            <p:cNvPr id="19" name="TextBox 18"/>
            <p:cNvSpPr txBox="1"/>
            <p:nvPr/>
          </p:nvSpPr>
          <p:spPr>
            <a:xfrm>
              <a:off x="1686706" y="721166"/>
              <a:ext cx="1488596" cy="438581"/>
            </a:xfrm>
            <a:prstGeom prst="rect">
              <a:avLst/>
            </a:prstGeom>
            <a:solidFill>
              <a:schemeClr val="bg1"/>
            </a:solidFill>
            <a:ln>
              <a:solidFill>
                <a:schemeClr val="accent6">
                  <a:lumMod val="75000"/>
                </a:schemeClr>
              </a:solidFill>
            </a:ln>
          </p:spPr>
          <p:txBody>
            <a:bodyPr wrap="square" rtlCol="0">
              <a:spAutoFit/>
            </a:bodyPr>
            <a:lstStyle/>
            <a:p>
              <a:pPr algn="ctr"/>
              <a:r>
                <a:rPr lang="en-US" sz="1600" dirty="0"/>
                <a:t>EE and DUMP on the 2 m LEVEL</a:t>
              </a:r>
            </a:p>
          </p:txBody>
        </p:sp>
        <p:cxnSp>
          <p:nvCxnSpPr>
            <p:cNvPr id="21" name="Elbow Connector 20"/>
            <p:cNvCxnSpPr/>
            <p:nvPr/>
          </p:nvCxnSpPr>
          <p:spPr>
            <a:xfrm rot="5400000">
              <a:off x="1897321" y="1409238"/>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4367808" y="1220756"/>
            <a:ext cx="2400267" cy="1953745"/>
            <a:chOff x="3275856" y="915566"/>
            <a:chExt cx="1800200" cy="1465309"/>
          </a:xfrm>
        </p:grpSpPr>
        <p:sp>
          <p:nvSpPr>
            <p:cNvPr id="14" name="TextBox 13"/>
            <p:cNvSpPr txBox="1"/>
            <p:nvPr/>
          </p:nvSpPr>
          <p:spPr>
            <a:xfrm>
              <a:off x="3275856" y="915566"/>
              <a:ext cx="1800200" cy="438581"/>
            </a:xfrm>
            <a:prstGeom prst="rect">
              <a:avLst/>
            </a:prstGeom>
            <a:solidFill>
              <a:schemeClr val="bg1"/>
            </a:solidFill>
            <a:ln>
              <a:solidFill>
                <a:srgbClr val="E56E05"/>
              </a:solidFill>
            </a:ln>
          </p:spPr>
          <p:txBody>
            <a:bodyPr wrap="square" rtlCol="0">
              <a:spAutoFit/>
            </a:bodyPr>
            <a:lstStyle/>
            <a:p>
              <a:pPr algn="ctr"/>
              <a:r>
                <a:rPr lang="en-US" sz="1600" dirty="0"/>
                <a:t>PREPARATION ZONE AT  0 AND -3 m LEVEL</a:t>
              </a:r>
            </a:p>
          </p:txBody>
        </p:sp>
        <p:cxnSp>
          <p:nvCxnSpPr>
            <p:cNvPr id="22" name="Elbow Connector 21"/>
            <p:cNvCxnSpPr/>
            <p:nvPr/>
          </p:nvCxnSpPr>
          <p:spPr>
            <a:xfrm rot="5400000">
              <a:off x="3278092" y="1735038"/>
              <a:ext cx="1003643"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302587" y="1124745"/>
            <a:ext cx="1683491" cy="1632184"/>
            <a:chOff x="226940" y="843558"/>
            <a:chExt cx="1262618" cy="1224138"/>
          </a:xfrm>
        </p:grpSpPr>
        <p:sp>
          <p:nvSpPr>
            <p:cNvPr id="20" name="TextBox 19"/>
            <p:cNvSpPr txBox="1"/>
            <p:nvPr/>
          </p:nvSpPr>
          <p:spPr>
            <a:xfrm>
              <a:off x="226940" y="843558"/>
              <a:ext cx="1262618" cy="623248"/>
            </a:xfrm>
            <a:prstGeom prst="rect">
              <a:avLst/>
            </a:prstGeom>
            <a:solidFill>
              <a:schemeClr val="bg1"/>
            </a:solidFill>
            <a:ln>
              <a:solidFill>
                <a:schemeClr val="accent3">
                  <a:lumMod val="60000"/>
                  <a:lumOff val="40000"/>
                </a:schemeClr>
              </a:solidFill>
            </a:ln>
          </p:spPr>
          <p:txBody>
            <a:bodyPr wrap="square" rtlCol="0">
              <a:spAutoFit/>
            </a:bodyPr>
            <a:lstStyle/>
            <a:p>
              <a:pPr algn="ctr"/>
              <a:r>
                <a:rPr lang="en-US" sz="1600" dirty="0"/>
                <a:t>POWER CONVERTERS AT GROUND   LEVEL</a:t>
              </a:r>
            </a:p>
          </p:txBody>
        </p:sp>
        <p:cxnSp>
          <p:nvCxnSpPr>
            <p:cNvPr id="23" name="Elbow Connector 22"/>
            <p:cNvCxnSpPr/>
            <p:nvPr/>
          </p:nvCxnSpPr>
          <p:spPr>
            <a:xfrm>
              <a:off x="828464" y="1674555"/>
              <a:ext cx="431168" cy="393141"/>
            </a:xfrm>
            <a:prstGeom prst="bentConnector3">
              <a:avLst>
                <a:gd name="adj1" fmla="val 16093"/>
              </a:avLst>
            </a:prstGeom>
            <a:ln w="9525" cmpd="sng">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302587" y="3620189"/>
            <a:ext cx="2555891" cy="1139607"/>
            <a:chOff x="226940" y="2715141"/>
            <a:chExt cx="1916918" cy="854705"/>
          </a:xfrm>
        </p:grpSpPr>
        <p:sp>
          <p:nvSpPr>
            <p:cNvPr id="13" name="TextBox 12"/>
            <p:cNvSpPr txBox="1"/>
            <p:nvPr/>
          </p:nvSpPr>
          <p:spPr>
            <a:xfrm>
              <a:off x="226940" y="2761933"/>
              <a:ext cx="1628886" cy="807913"/>
            </a:xfrm>
            <a:prstGeom prst="rect">
              <a:avLst/>
            </a:prstGeom>
            <a:solidFill>
              <a:schemeClr val="bg1"/>
            </a:solidFill>
            <a:ln>
              <a:solidFill>
                <a:srgbClr val="E56E05"/>
              </a:solidFill>
            </a:ln>
          </p:spPr>
          <p:txBody>
            <a:bodyPr wrap="square" rtlCol="0">
              <a:spAutoFit/>
            </a:bodyPr>
            <a:lstStyle/>
            <a:p>
              <a:pPr algn="ctr"/>
              <a:r>
                <a:rPr lang="en-US" sz="1600" dirty="0"/>
                <a:t>TWO ODH ARE IN THE -3 m ZONE ( mostly justified by presence of N</a:t>
              </a:r>
              <a:r>
                <a:rPr lang="en-US" sz="1600" baseline="-25000" dirty="0"/>
                <a:t>2</a:t>
              </a:r>
              <a:r>
                <a:rPr lang="en-US" sz="1600" dirty="0"/>
                <a:t>)</a:t>
              </a:r>
            </a:p>
          </p:txBody>
        </p:sp>
        <p:cxnSp>
          <p:nvCxnSpPr>
            <p:cNvPr id="24" name="Elbow Connector 23"/>
            <p:cNvCxnSpPr/>
            <p:nvPr/>
          </p:nvCxnSpPr>
          <p:spPr>
            <a:xfrm rot="5400000">
              <a:off x="1629418" y="2941549"/>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3887755" y="4767982"/>
            <a:ext cx="3900040" cy="1606572"/>
            <a:chOff x="2915816" y="3575985"/>
            <a:chExt cx="2925030" cy="1204929"/>
          </a:xfrm>
        </p:grpSpPr>
        <p:sp>
          <p:nvSpPr>
            <p:cNvPr id="18" name="TextBox 17"/>
            <p:cNvSpPr txBox="1"/>
            <p:nvPr/>
          </p:nvSpPr>
          <p:spPr>
            <a:xfrm>
              <a:off x="2915816" y="4342333"/>
              <a:ext cx="2925030" cy="438581"/>
            </a:xfrm>
            <a:prstGeom prst="rect">
              <a:avLst/>
            </a:prstGeom>
            <a:solidFill>
              <a:schemeClr val="bg1"/>
            </a:solidFill>
            <a:ln>
              <a:solidFill>
                <a:srgbClr val="E56E05"/>
              </a:solidFill>
            </a:ln>
          </p:spPr>
          <p:txBody>
            <a:bodyPr wrap="square" rtlCol="0">
              <a:spAutoFit/>
            </a:bodyPr>
            <a:lstStyle/>
            <a:p>
              <a:pPr algn="ctr"/>
              <a:r>
                <a:rPr lang="en-US" sz="1600" dirty="0"/>
                <a:t>NEW OVERHEAD CRANE ALLOWS HADLING 25 t  AND AT -3 m LEVEL</a:t>
              </a:r>
            </a:p>
          </p:txBody>
        </p:sp>
        <p:cxnSp>
          <p:nvCxnSpPr>
            <p:cNvPr id="25" name="Elbow Connector 24"/>
            <p:cNvCxnSpPr/>
            <p:nvPr/>
          </p:nvCxnSpPr>
          <p:spPr>
            <a:xfrm rot="5400000">
              <a:off x="3573934" y="3802393"/>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1813723" y="4389109"/>
            <a:ext cx="3610203" cy="1129040"/>
            <a:chOff x="1360292" y="3291832"/>
            <a:chExt cx="2707652" cy="846780"/>
          </a:xfrm>
        </p:grpSpPr>
        <p:sp>
          <p:nvSpPr>
            <p:cNvPr id="15" name="TextBox 14"/>
            <p:cNvSpPr txBox="1"/>
            <p:nvPr/>
          </p:nvSpPr>
          <p:spPr>
            <a:xfrm>
              <a:off x="1360292" y="3620221"/>
              <a:ext cx="1628886" cy="438581"/>
            </a:xfrm>
            <a:prstGeom prst="rect">
              <a:avLst/>
            </a:prstGeom>
            <a:solidFill>
              <a:schemeClr val="bg1"/>
            </a:solidFill>
            <a:ln>
              <a:solidFill>
                <a:srgbClr val="E56E05"/>
              </a:solidFill>
            </a:ln>
          </p:spPr>
          <p:txBody>
            <a:bodyPr wrap="square" rtlCol="0">
              <a:spAutoFit/>
            </a:bodyPr>
            <a:lstStyle/>
            <a:p>
              <a:pPr algn="ctr"/>
              <a:r>
                <a:rPr lang="en-US" sz="1600" dirty="0"/>
                <a:t>CONTROL ROOM NEAR THE CLUSTER</a:t>
              </a:r>
            </a:p>
          </p:txBody>
        </p:sp>
        <p:cxnSp>
          <p:nvCxnSpPr>
            <p:cNvPr id="26" name="Elbow Connector 25"/>
            <p:cNvCxnSpPr/>
            <p:nvPr/>
          </p:nvCxnSpPr>
          <p:spPr>
            <a:xfrm rot="10800000" flipV="1">
              <a:off x="2989178" y="3291832"/>
              <a:ext cx="1078766" cy="846780"/>
            </a:xfrm>
            <a:prstGeom prst="bentConnector3">
              <a:avLst>
                <a:gd name="adj1" fmla="val 88962"/>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2" name="Group 71"/>
          <p:cNvGrpSpPr/>
          <p:nvPr/>
        </p:nvGrpSpPr>
        <p:grpSpPr>
          <a:xfrm>
            <a:off x="8016214" y="5157193"/>
            <a:ext cx="3389669" cy="1191955"/>
            <a:chOff x="6012160" y="3867894"/>
            <a:chExt cx="2542252" cy="893966"/>
          </a:xfrm>
        </p:grpSpPr>
        <p:sp>
          <p:nvSpPr>
            <p:cNvPr id="10" name="TextBox 9"/>
            <p:cNvSpPr txBox="1"/>
            <p:nvPr/>
          </p:nvSpPr>
          <p:spPr>
            <a:xfrm>
              <a:off x="6012160" y="4138612"/>
              <a:ext cx="2542252" cy="623248"/>
            </a:xfrm>
            <a:prstGeom prst="rect">
              <a:avLst/>
            </a:prstGeom>
            <a:solidFill>
              <a:schemeClr val="bg1"/>
            </a:solidFill>
            <a:ln>
              <a:solidFill>
                <a:srgbClr val="E56E05"/>
              </a:solidFill>
            </a:ln>
          </p:spPr>
          <p:txBody>
            <a:bodyPr wrap="square" rtlCol="0">
              <a:spAutoFit/>
            </a:bodyPr>
            <a:lstStyle/>
            <a:p>
              <a:pPr algn="ctr"/>
              <a:r>
                <a:rPr lang="en-US" sz="1600" dirty="0"/>
                <a:t>COLD He RECOVERY BUFFER - 8 m</a:t>
              </a:r>
              <a:r>
                <a:rPr lang="en-US" sz="1600" baseline="30000" dirty="0"/>
                <a:t>3</a:t>
              </a:r>
              <a:r>
                <a:rPr lang="en-US" sz="1600" dirty="0"/>
                <a:t> </a:t>
              </a:r>
              <a:r>
                <a:rPr lang="en-US" sz="1600" dirty="0" err="1"/>
                <a:t>à</a:t>
              </a:r>
              <a:r>
                <a:rPr lang="en-US" sz="1600" dirty="0"/>
                <a:t> 5 bar, UNDER THE WORKING AREA IN CONFINED SPACE</a:t>
              </a:r>
            </a:p>
          </p:txBody>
        </p:sp>
        <p:cxnSp>
          <p:nvCxnSpPr>
            <p:cNvPr id="32" name="Elbow Connector 31"/>
            <p:cNvCxnSpPr>
              <a:endCxn id="10" idx="1"/>
            </p:cNvCxnSpPr>
            <p:nvPr/>
          </p:nvCxnSpPr>
          <p:spPr>
            <a:xfrm rot="10800000" flipV="1">
              <a:off x="6012160" y="3867894"/>
              <a:ext cx="1368155" cy="582341"/>
            </a:xfrm>
            <a:prstGeom prst="bentConnector3">
              <a:avLst>
                <a:gd name="adj1" fmla="val 112531"/>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5683399" y="1892829"/>
            <a:ext cx="2171848" cy="1727363"/>
            <a:chOff x="4262549" y="1419622"/>
            <a:chExt cx="1628886" cy="1295522"/>
          </a:xfrm>
        </p:grpSpPr>
        <p:sp>
          <p:nvSpPr>
            <p:cNvPr id="16" name="TextBox 15"/>
            <p:cNvSpPr txBox="1"/>
            <p:nvPr/>
          </p:nvSpPr>
          <p:spPr>
            <a:xfrm>
              <a:off x="4262549" y="1419622"/>
              <a:ext cx="1628886" cy="623248"/>
            </a:xfrm>
            <a:prstGeom prst="rect">
              <a:avLst/>
            </a:prstGeom>
            <a:solidFill>
              <a:schemeClr val="bg1"/>
            </a:solidFill>
            <a:ln>
              <a:solidFill>
                <a:srgbClr val="FF5646"/>
              </a:solidFill>
            </a:ln>
          </p:spPr>
          <p:txBody>
            <a:bodyPr wrap="square" rtlCol="0">
              <a:spAutoFit/>
            </a:bodyPr>
            <a:lstStyle/>
            <a:p>
              <a:pPr algn="ctr"/>
              <a:r>
                <a:rPr lang="en-US" sz="1600" dirty="0"/>
                <a:t>ELECRICAL AND CRYO RACKS NEAR THE CONTROL ROOM</a:t>
              </a:r>
            </a:p>
          </p:txBody>
        </p:sp>
        <p:cxnSp>
          <p:nvCxnSpPr>
            <p:cNvPr id="35" name="Elbow Connector 34"/>
            <p:cNvCxnSpPr/>
            <p:nvPr/>
          </p:nvCxnSpPr>
          <p:spPr>
            <a:xfrm rot="5400000">
              <a:off x="4548884" y="2403994"/>
              <a:ext cx="334266" cy="288033"/>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10416483" y="1244371"/>
            <a:ext cx="1435968" cy="4200853"/>
            <a:chOff x="7812360" y="933278"/>
            <a:chExt cx="1076976" cy="3150640"/>
          </a:xfrm>
        </p:grpSpPr>
        <p:cxnSp>
          <p:nvCxnSpPr>
            <p:cNvPr id="58" name="Straight Connector 57"/>
            <p:cNvCxnSpPr/>
            <p:nvPr/>
          </p:nvCxnSpPr>
          <p:spPr>
            <a:xfrm>
              <a:off x="7812360" y="4083918"/>
              <a:ext cx="1016496"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854225" y="3075806"/>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842461" y="1923678"/>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842461" y="2499742"/>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7848407" y="1182830"/>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grpSp>
          <p:nvGrpSpPr>
            <p:cNvPr id="73" name="Group 72"/>
            <p:cNvGrpSpPr/>
            <p:nvPr/>
          </p:nvGrpSpPr>
          <p:grpSpPr>
            <a:xfrm>
              <a:off x="8388424" y="933278"/>
              <a:ext cx="500912" cy="3150640"/>
              <a:chOff x="8388424" y="933278"/>
              <a:chExt cx="500912" cy="3150640"/>
            </a:xfrm>
          </p:grpSpPr>
          <p:cxnSp>
            <p:nvCxnSpPr>
              <p:cNvPr id="51" name="Straight Connector 50"/>
              <p:cNvCxnSpPr/>
              <p:nvPr/>
            </p:nvCxnSpPr>
            <p:spPr>
              <a:xfrm>
                <a:off x="8460432" y="1102097"/>
                <a:ext cx="0" cy="2981821"/>
              </a:xfrm>
              <a:prstGeom prst="line">
                <a:avLst/>
              </a:prstGeom>
              <a:ln w="76200" cmpd="sng"/>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8388424" y="3812489"/>
                <a:ext cx="453490" cy="230833"/>
              </a:xfrm>
              <a:prstGeom prst="rect">
                <a:avLst/>
              </a:prstGeom>
              <a:noFill/>
            </p:spPr>
            <p:txBody>
              <a:bodyPr wrap="none" rtlCol="0">
                <a:spAutoFit/>
              </a:bodyPr>
              <a:lstStyle/>
              <a:p>
                <a:r>
                  <a:rPr lang="en-US" sz="1400" dirty="0">
                    <a:solidFill>
                      <a:schemeClr val="accent3"/>
                    </a:solidFill>
                  </a:rPr>
                  <a:t>-10 m</a:t>
                </a:r>
              </a:p>
            </p:txBody>
          </p:sp>
          <p:sp>
            <p:nvSpPr>
              <p:cNvPr id="67" name="TextBox 66"/>
              <p:cNvSpPr txBox="1"/>
              <p:nvPr/>
            </p:nvSpPr>
            <p:spPr>
              <a:xfrm>
                <a:off x="8460432" y="2814973"/>
                <a:ext cx="384962" cy="230833"/>
              </a:xfrm>
              <a:prstGeom prst="rect">
                <a:avLst/>
              </a:prstGeom>
              <a:noFill/>
            </p:spPr>
            <p:txBody>
              <a:bodyPr wrap="none" rtlCol="0">
                <a:spAutoFit/>
              </a:bodyPr>
              <a:lstStyle/>
              <a:p>
                <a:r>
                  <a:rPr lang="en-US" sz="1400" dirty="0">
                    <a:solidFill>
                      <a:schemeClr val="accent3"/>
                    </a:solidFill>
                  </a:rPr>
                  <a:t>-3 m</a:t>
                </a:r>
              </a:p>
            </p:txBody>
          </p:sp>
          <p:sp>
            <p:nvSpPr>
              <p:cNvPr id="69" name="TextBox 68"/>
              <p:cNvSpPr txBox="1"/>
              <p:nvPr/>
            </p:nvSpPr>
            <p:spPr>
              <a:xfrm>
                <a:off x="8483350" y="2245826"/>
                <a:ext cx="344085" cy="230833"/>
              </a:xfrm>
              <a:prstGeom prst="rect">
                <a:avLst/>
              </a:prstGeom>
              <a:noFill/>
            </p:spPr>
            <p:txBody>
              <a:bodyPr wrap="none" rtlCol="0">
                <a:spAutoFit/>
              </a:bodyPr>
              <a:lstStyle/>
              <a:p>
                <a:r>
                  <a:rPr lang="en-US" sz="1400" dirty="0">
                    <a:solidFill>
                      <a:schemeClr val="accent3"/>
                    </a:solidFill>
                  </a:rPr>
                  <a:t>0 m</a:t>
                </a:r>
              </a:p>
            </p:txBody>
          </p:sp>
          <p:sp>
            <p:nvSpPr>
              <p:cNvPr id="70" name="TextBox 69"/>
              <p:cNvSpPr txBox="1"/>
              <p:nvPr/>
            </p:nvSpPr>
            <p:spPr>
              <a:xfrm>
                <a:off x="8483350" y="1669762"/>
                <a:ext cx="344085" cy="230833"/>
              </a:xfrm>
              <a:prstGeom prst="rect">
                <a:avLst/>
              </a:prstGeom>
              <a:noFill/>
            </p:spPr>
            <p:txBody>
              <a:bodyPr wrap="none" rtlCol="0">
                <a:spAutoFit/>
              </a:bodyPr>
              <a:lstStyle/>
              <a:p>
                <a:r>
                  <a:rPr lang="en-US" sz="1400" dirty="0">
                    <a:solidFill>
                      <a:schemeClr val="accent3"/>
                    </a:solidFill>
                  </a:rPr>
                  <a:t>2 m</a:t>
                </a:r>
              </a:p>
            </p:txBody>
          </p:sp>
          <p:sp>
            <p:nvSpPr>
              <p:cNvPr id="71" name="TextBox 70"/>
              <p:cNvSpPr txBox="1"/>
              <p:nvPr/>
            </p:nvSpPr>
            <p:spPr>
              <a:xfrm>
                <a:off x="8443060" y="933278"/>
                <a:ext cx="446276" cy="230833"/>
              </a:xfrm>
              <a:prstGeom prst="rect">
                <a:avLst/>
              </a:prstGeom>
              <a:noFill/>
            </p:spPr>
            <p:txBody>
              <a:bodyPr wrap="none" rtlCol="0">
                <a:spAutoFit/>
              </a:bodyPr>
              <a:lstStyle/>
              <a:p>
                <a:r>
                  <a:rPr lang="en-US" sz="1400" dirty="0">
                    <a:solidFill>
                      <a:schemeClr val="accent3"/>
                    </a:solidFill>
                  </a:rPr>
                  <a:t>5.5 m</a:t>
                </a:r>
              </a:p>
            </p:txBody>
          </p:sp>
        </p:grpSp>
      </p:grpSp>
    </p:spTree>
    <p:extLst>
      <p:ext uri="{BB962C8B-B14F-4D97-AF65-F5344CB8AC3E}">
        <p14:creationId xmlns:p14="http://schemas.microsoft.com/office/powerpoint/2010/main" val="25905039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22" y="120259"/>
            <a:ext cx="10515600" cy="1325563"/>
          </a:xfrm>
        </p:spPr>
        <p:txBody>
          <a:bodyPr/>
          <a:lstStyle/>
          <a:p>
            <a:r>
              <a:rPr lang="en-US" dirty="0">
                <a:latin typeface="+mn-lt"/>
              </a:rPr>
              <a:t>CLUSTER D: ELECTRICAL CIRCUIT</a:t>
            </a:r>
          </a:p>
        </p:txBody>
      </p:sp>
      <p:sp>
        <p:nvSpPr>
          <p:cNvPr id="7" name="Rectangle 6"/>
          <p:cNvSpPr/>
          <p:nvPr/>
        </p:nvSpPr>
        <p:spPr>
          <a:xfrm>
            <a:off x="143339" y="2468894"/>
            <a:ext cx="4032448" cy="3293787"/>
          </a:xfrm>
          <a:prstGeom prst="rect">
            <a:avLst/>
          </a:prstGeom>
          <a:ln w="38100" cmpd="sng">
            <a:solidFill>
              <a:schemeClr val="tx2">
                <a:lumMod val="75000"/>
              </a:schemeClr>
            </a:solidFill>
          </a:ln>
        </p:spPr>
        <p:txBody>
          <a:bodyPr wrap="square" lIns="91440" tIns="45720" rIns="91440" bIns="45720">
            <a:spAutoFit/>
          </a:bodyPr>
          <a:lstStyle/>
          <a:p>
            <a:r>
              <a:rPr lang="en-GB" sz="2133" dirty="0"/>
              <a:t>EL CIRCUIT PARAMETERS </a:t>
            </a:r>
          </a:p>
          <a:p>
            <a:endParaRPr lang="en-GB" sz="1867" dirty="0"/>
          </a:p>
          <a:p>
            <a:r>
              <a:rPr lang="en-GB" sz="1867" dirty="0"/>
              <a:t>Maxi stored energy 	10 MJ</a:t>
            </a:r>
          </a:p>
          <a:p>
            <a:r>
              <a:rPr lang="en-GB" sz="1867" dirty="0"/>
              <a:t>Short Sample current  	21.5 kA</a:t>
            </a:r>
          </a:p>
          <a:p>
            <a:r>
              <a:rPr lang="en-GB" sz="1867" dirty="0"/>
              <a:t>Magnet inductance 	8. 27 mH/m</a:t>
            </a:r>
          </a:p>
          <a:p>
            <a:r>
              <a:rPr lang="en-GB" sz="1867" dirty="0"/>
              <a:t>Nominal Ramp Rate	11 – 20 A/s</a:t>
            </a:r>
          </a:p>
          <a:p>
            <a:r>
              <a:rPr lang="en-GB" sz="1867" dirty="0"/>
              <a:t>Max Ramp Rate 		200 A/s</a:t>
            </a:r>
          </a:p>
          <a:p>
            <a:r>
              <a:rPr lang="en-GB" sz="1867" dirty="0"/>
              <a:t>Max current		</a:t>
            </a:r>
            <a:r>
              <a:rPr lang="en-GB" sz="1867" b="1" dirty="0"/>
              <a:t>30 kA</a:t>
            </a:r>
          </a:p>
          <a:p>
            <a:r>
              <a:rPr lang="en-GB" sz="1867" dirty="0"/>
              <a:t>Max EE voltage 		1 kV</a:t>
            </a:r>
          </a:p>
          <a:p>
            <a:r>
              <a:rPr lang="en-GB" sz="1867" dirty="0"/>
              <a:t>Reaction time : 		</a:t>
            </a:r>
            <a:r>
              <a:rPr lang="en-GB" sz="1867" b="1" dirty="0"/>
              <a:t>&lt; 10 </a:t>
            </a:r>
            <a:r>
              <a:rPr lang="en-GB" sz="1867" b="1" dirty="0" err="1"/>
              <a:t>ms</a:t>
            </a:r>
            <a:endParaRPr lang="en-GB" sz="1867" b="1" dirty="0"/>
          </a:p>
        </p:txBody>
      </p:sp>
      <p:pic>
        <p:nvPicPr>
          <p:cNvPr id="15" name="Picture 2" descr="G:\Departments\TE\Projects\EnergyExtraction\SM18\30kA_ClusterD\Presentation\Schematics-simplified-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32731" y="1308983"/>
            <a:ext cx="7434647" cy="3944220"/>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TextBox 16"/>
          <p:cNvSpPr txBox="1"/>
          <p:nvPr/>
        </p:nvSpPr>
        <p:spPr>
          <a:xfrm>
            <a:off x="4812781" y="5338571"/>
            <a:ext cx="6371784" cy="954300"/>
          </a:xfrm>
          <a:prstGeom prst="rect">
            <a:avLst/>
          </a:prstGeom>
          <a:noFill/>
        </p:spPr>
        <p:txBody>
          <a:bodyPr wrap="square" rtlCol="0">
            <a:spAutoFit/>
          </a:bodyPr>
          <a:lstStyle/>
          <a:p>
            <a:pPr algn="ctr"/>
            <a:r>
              <a:rPr lang="en-US" sz="1867" dirty="0"/>
              <a:t>DESIGN DRIVEN BY: cost reduction and operation optimization implying to use two existing 15 kA power converters for the new circuit</a:t>
            </a:r>
          </a:p>
        </p:txBody>
      </p:sp>
    </p:spTree>
    <p:extLst>
      <p:ext uri="{BB962C8B-B14F-4D97-AF65-F5344CB8AC3E}">
        <p14:creationId xmlns:p14="http://schemas.microsoft.com/office/powerpoint/2010/main" val="23135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562" y="52138"/>
            <a:ext cx="10515600" cy="1325563"/>
          </a:xfrm>
        </p:spPr>
        <p:txBody>
          <a:bodyPr/>
          <a:lstStyle/>
          <a:p>
            <a:r>
              <a:rPr lang="en-US" dirty="0">
                <a:latin typeface="+mn-lt"/>
              </a:rPr>
              <a:t>THE ENERGY EXTRACTION OF THE CLUSTER D</a:t>
            </a:r>
          </a:p>
        </p:txBody>
      </p:sp>
      <p:grpSp>
        <p:nvGrpSpPr>
          <p:cNvPr id="15" name="Group 14"/>
          <p:cNvGrpSpPr/>
          <p:nvPr/>
        </p:nvGrpSpPr>
        <p:grpSpPr>
          <a:xfrm>
            <a:off x="774608" y="1147699"/>
            <a:ext cx="7500067" cy="4609748"/>
            <a:chOff x="580956" y="860773"/>
            <a:chExt cx="5625050" cy="3457311"/>
          </a:xfrm>
        </p:grpSpPr>
        <p:sp>
          <p:nvSpPr>
            <p:cNvPr id="12" name="TextBox 11"/>
            <p:cNvSpPr txBox="1"/>
            <p:nvPr/>
          </p:nvSpPr>
          <p:spPr>
            <a:xfrm>
              <a:off x="580956" y="860773"/>
              <a:ext cx="5625050" cy="284742"/>
            </a:xfrm>
            <a:prstGeom prst="rect">
              <a:avLst/>
            </a:prstGeom>
            <a:noFill/>
          </p:spPr>
          <p:txBody>
            <a:bodyPr wrap="none" rtlCol="0">
              <a:spAutoFit/>
            </a:bodyPr>
            <a:lstStyle/>
            <a:p>
              <a:r>
                <a:rPr lang="en-US" sz="1867" dirty="0"/>
                <a:t>DESIGN DRIVEN BY : Reaction time </a:t>
              </a:r>
              <a:r>
                <a:rPr lang="en-US" sz="1867" b="1" dirty="0"/>
                <a:t>&lt; 10 </a:t>
              </a:r>
              <a:r>
                <a:rPr lang="en-US" sz="1867" b="1" dirty="0" err="1"/>
                <a:t>ms</a:t>
              </a:r>
              <a:r>
                <a:rPr lang="en-US" sz="1867" dirty="0"/>
                <a:t>, which implied  the use of </a:t>
              </a:r>
              <a:r>
                <a:rPr lang="en-US" sz="1867" b="1" dirty="0"/>
                <a:t>IGBTs</a:t>
              </a:r>
            </a:p>
          </p:txBody>
        </p:sp>
        <p:pic>
          <p:nvPicPr>
            <p:cNvPr id="13" name="Picture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54283" y="1275606"/>
              <a:ext cx="2479500" cy="3042478"/>
            </a:xfrm>
            <a:prstGeom prst="rect">
              <a:avLst/>
            </a:prstGeom>
          </p:spPr>
        </p:pic>
      </p:grpSp>
      <p:pic>
        <p:nvPicPr>
          <p:cNvPr id="6" name="Picture 3" descr="G:\Departments\TE\Projects\EnergyExtraction\SM18\30kA_ClusterD\Presentation\Schematics-15kA-simplified-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16000" y="1700808"/>
            <a:ext cx="7053245" cy="4062624"/>
          </a:xfrm>
          <a:prstGeom prst="rect">
            <a:avLst/>
          </a:prstGeom>
          <a:noFill/>
          <a:ln w="38100" cmpd="sng">
            <a:noFill/>
          </a:ln>
          <a:extLst>
            <a:ext uri="{909E8E84-426E-40dd-AFC4-6F175D3DCCD1}">
              <a14:hiddenFill xmlns="" xmlns:a14="http://schemas.microsoft.com/office/drawing/2010/main">
                <a:solidFill>
                  <a:srgbClr val="FFFFFF"/>
                </a:solidFill>
              </a14:hiddenFill>
            </a:ext>
          </a:extLst>
        </p:spPr>
      </p:pic>
      <p:grpSp>
        <p:nvGrpSpPr>
          <p:cNvPr id="19" name="Group 18"/>
          <p:cNvGrpSpPr/>
          <p:nvPr/>
        </p:nvGrpSpPr>
        <p:grpSpPr>
          <a:xfrm>
            <a:off x="2540000" y="1988841"/>
            <a:ext cx="9064493" cy="3475745"/>
            <a:chOff x="1905000" y="1491630"/>
            <a:chExt cx="6798370" cy="2606809"/>
          </a:xfrm>
        </p:grpSpPr>
        <p:sp>
          <p:nvSpPr>
            <p:cNvPr id="17" name="TextBox 16"/>
            <p:cNvSpPr txBox="1"/>
            <p:nvPr/>
          </p:nvSpPr>
          <p:spPr>
            <a:xfrm>
              <a:off x="6772040" y="1644918"/>
              <a:ext cx="1931330" cy="1731243"/>
            </a:xfrm>
            <a:prstGeom prst="rect">
              <a:avLst/>
            </a:prstGeom>
            <a:solidFill>
              <a:srgbClr val="FFFF00"/>
            </a:solidFill>
          </p:spPr>
          <p:txBody>
            <a:bodyPr wrap="square" rtlCol="0">
              <a:spAutoFit/>
            </a:bodyPr>
            <a:lstStyle/>
            <a:p>
              <a:pPr algn="ctr"/>
              <a:r>
                <a:rPr lang="en-US" sz="1600" dirty="0"/>
                <a:t>THE 30 kA SWITCH IS MADE OF 2 UNITS OF 15 kA EACH COMPOSED BY A MODULE OF 7.5 kA</a:t>
              </a:r>
            </a:p>
            <a:p>
              <a:pPr algn="ctr"/>
              <a:endParaRPr lang="en-US" sz="1600" dirty="0"/>
            </a:p>
            <a:p>
              <a:pPr algn="ctr"/>
              <a:r>
                <a:rPr lang="en-US" sz="1600" dirty="0"/>
                <a:t>EACH UNIT OF 15 kA IS EQUIPPED WITH A DUMP RESITOR </a:t>
              </a:r>
            </a:p>
            <a:p>
              <a:pPr algn="ctr"/>
              <a:r>
                <a:rPr lang="en-US" sz="1600" dirty="0"/>
                <a:t>FOR 5 MJ</a:t>
              </a:r>
            </a:p>
          </p:txBody>
        </p:sp>
        <p:sp>
          <p:nvSpPr>
            <p:cNvPr id="18" name="Rectangle 17"/>
            <p:cNvSpPr/>
            <p:nvPr/>
          </p:nvSpPr>
          <p:spPr>
            <a:xfrm>
              <a:off x="1905000" y="1491630"/>
              <a:ext cx="1514872" cy="2606809"/>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0094" y="1770088"/>
            <a:ext cx="8648931" cy="3913249"/>
          </a:xfrm>
          <a:prstGeom prst="rect">
            <a:avLst/>
          </a:prstGeom>
        </p:spPr>
      </p:pic>
      <p:sp>
        <p:nvSpPr>
          <p:cNvPr id="7" name="TextBox 6"/>
          <p:cNvSpPr txBox="1"/>
          <p:nvPr/>
        </p:nvSpPr>
        <p:spPr>
          <a:xfrm>
            <a:off x="4463819" y="4197085"/>
            <a:ext cx="3824445" cy="1816266"/>
          </a:xfrm>
          <a:prstGeom prst="rect">
            <a:avLst/>
          </a:prstGeom>
          <a:solidFill>
            <a:srgbClr val="FFFFFF"/>
          </a:solidFill>
          <a:ln w="38100" cmpd="sng">
            <a:solidFill>
              <a:schemeClr val="tx2">
                <a:lumMod val="75000"/>
              </a:schemeClr>
            </a:solidFill>
          </a:ln>
        </p:spPr>
        <p:txBody>
          <a:bodyPr wrap="none" rtlCol="0">
            <a:spAutoFit/>
          </a:bodyPr>
          <a:lstStyle/>
          <a:p>
            <a:r>
              <a:rPr lang="fr-CH" sz="1867" dirty="0"/>
              <a:t>DESIGN GOLAS FOR BUS BARS</a:t>
            </a:r>
          </a:p>
          <a:p>
            <a:endParaRPr lang="fr-CH" sz="1867" dirty="0"/>
          </a:p>
          <a:p>
            <a:pPr marL="457189" indent="-457189">
              <a:buAutoNum type="arabicPeriod"/>
            </a:pPr>
            <a:r>
              <a:rPr lang="fr-CH" sz="1867" dirty="0" err="1"/>
              <a:t>Equal</a:t>
            </a:r>
            <a:r>
              <a:rPr lang="fr-CH" sz="1867" dirty="0"/>
              <a:t> </a:t>
            </a:r>
            <a:r>
              <a:rPr lang="fr-CH" sz="1867" dirty="0" err="1"/>
              <a:t>paths</a:t>
            </a:r>
            <a:r>
              <a:rPr lang="fr-CH" sz="1867" dirty="0"/>
              <a:t> for all </a:t>
            </a:r>
            <a:r>
              <a:rPr lang="fr-CH" sz="1867" dirty="0" err="1"/>
              <a:t>currents</a:t>
            </a:r>
            <a:endParaRPr lang="fr-CH" sz="1867" dirty="0"/>
          </a:p>
          <a:p>
            <a:pPr marL="457189" indent="-457189">
              <a:buAutoNum type="arabicPeriod"/>
            </a:pPr>
            <a:r>
              <a:rPr lang="fr-CH" sz="1867" dirty="0" err="1"/>
              <a:t>Equal</a:t>
            </a:r>
            <a:r>
              <a:rPr lang="fr-CH" sz="1867" dirty="0"/>
              <a:t> </a:t>
            </a:r>
            <a:r>
              <a:rPr lang="fr-CH" sz="1867" dirty="0" err="1"/>
              <a:t>impedances</a:t>
            </a:r>
            <a:endParaRPr lang="fr-CH" sz="1867" dirty="0"/>
          </a:p>
          <a:p>
            <a:pPr marL="457189" indent="-457189">
              <a:buAutoNum type="arabicPeriod"/>
            </a:pPr>
            <a:r>
              <a:rPr lang="fr-CH" sz="1867" dirty="0"/>
              <a:t>Compact and cold: </a:t>
            </a:r>
          </a:p>
          <a:p>
            <a:r>
              <a:rPr lang="fr-CH" sz="1867" dirty="0"/>
              <a:t>(T max 110 </a:t>
            </a:r>
            <a:r>
              <a:rPr lang="en-GB" sz="1867" kern="0" dirty="0"/>
              <a:t>°C and 80 °C on junctions)</a:t>
            </a:r>
            <a:endParaRPr lang="fr-CH" sz="1867" dirty="0"/>
          </a:p>
        </p:txBody>
      </p:sp>
      <p:pic>
        <p:nvPicPr>
          <p:cNvPr id="22" name="Picture 21"/>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264351" y="3971831"/>
            <a:ext cx="2340140" cy="1895736"/>
          </a:xfrm>
          <a:prstGeom prst="rect">
            <a:avLst/>
          </a:prstGeom>
          <a:ln w="38100" cmpd="sng">
            <a:solidFill>
              <a:srgbClr val="FFFF00"/>
            </a:solidFill>
          </a:ln>
        </p:spPr>
      </p:pic>
      <p:pic>
        <p:nvPicPr>
          <p:cNvPr id="23" name="Picture 2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5400000">
            <a:off x="9279362" y="1475305"/>
            <a:ext cx="2279471" cy="2340140"/>
          </a:xfrm>
          <a:prstGeom prst="rect">
            <a:avLst/>
          </a:prstGeom>
          <a:ln w="38100" cmpd="sng">
            <a:solidFill>
              <a:srgbClr val="FFFF00"/>
            </a:solidFill>
          </a:ln>
        </p:spPr>
      </p:pic>
    </p:spTree>
    <p:extLst>
      <p:ext uri="{BB962C8B-B14F-4D97-AF65-F5344CB8AC3E}">
        <p14:creationId xmlns:p14="http://schemas.microsoft.com/office/powerpoint/2010/main" val="3253170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E1FC7B4-E4A7-4452-B413-1A623E3A72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004F0A9-98CC-4314-A5E1-42F331D85BFA}"/>
              </a:ext>
            </a:extLst>
          </p:cNvPr>
          <p:cNvSpPr>
            <a:spLocks noGrp="1"/>
          </p:cNvSpPr>
          <p:nvPr>
            <p:ph type="title"/>
          </p:nvPr>
        </p:nvSpPr>
        <p:spPr>
          <a:xfrm>
            <a:off x="833002" y="448253"/>
            <a:ext cx="10520702" cy="1325563"/>
          </a:xfrm>
        </p:spPr>
        <p:txBody>
          <a:bodyPr vert="horz" lIns="91440" tIns="45720" rIns="91440" bIns="45720" rtlCol="0" anchor="ctr">
            <a:normAutofit/>
          </a:bodyPr>
          <a:lstStyle/>
          <a:p>
            <a:r>
              <a:rPr lang="en-US" kern="1200">
                <a:solidFill>
                  <a:schemeClr val="tx1"/>
                </a:solidFill>
                <a:latin typeface="+mj-lt"/>
                <a:ea typeface="+mj-ea"/>
                <a:cs typeface="+mj-cs"/>
              </a:rPr>
              <a:t>QUENCH HEATER DISCHARGE SUPPLIES</a:t>
            </a:r>
          </a:p>
        </p:txBody>
      </p:sp>
      <p:sp>
        <p:nvSpPr>
          <p:cNvPr id="5" name="TextBox 4">
            <a:extLst>
              <a:ext uri="{FF2B5EF4-FFF2-40B4-BE49-F238E27FC236}">
                <a16:creationId xmlns:a16="http://schemas.microsoft.com/office/drawing/2014/main" id="{9B6C6ABD-AEE7-465D-BC72-6AF46E3C2CAD}"/>
              </a:ext>
            </a:extLst>
          </p:cNvPr>
          <p:cNvSpPr txBox="1"/>
          <p:nvPr/>
        </p:nvSpPr>
        <p:spPr>
          <a:xfrm>
            <a:off x="838200" y="2191807"/>
            <a:ext cx="4936067" cy="3985155"/>
          </a:xfrm>
          <a:prstGeom prst="rect">
            <a:avLst/>
          </a:prstGeom>
        </p:spPr>
        <p:txBody>
          <a:bodyPr vert="horz" lIns="91440" tIns="45720" rIns="91440" bIns="45720" rtlCol="0">
            <a:normAutofit/>
          </a:bodyPr>
          <a:lstStyle/>
          <a:p>
            <a:pPr>
              <a:lnSpc>
                <a:spcPct val="90000"/>
              </a:lnSpc>
              <a:spcAft>
                <a:spcPts val="600"/>
              </a:spcAft>
            </a:pPr>
            <a:r>
              <a:rPr lang="en-US" sz="2000" dirty="0">
                <a:effectLst/>
              </a:rPr>
              <a:t>The Quench Heater Discharge Supplies are the units </a:t>
            </a:r>
            <a:r>
              <a:rPr lang="en-US" sz="2000" b="1" i="1" dirty="0">
                <a:effectLst/>
              </a:rPr>
              <a:t>responsible for energizing the quench heaters </a:t>
            </a:r>
            <a:r>
              <a:rPr lang="en-US" sz="2000" dirty="0">
                <a:effectLst/>
              </a:rPr>
              <a:t>strips installed on the magnet coils in order to dissipate the energy stored in the magnet into its full volume, hence limiting the hot-spot temperature at the location of the original quench and preventing damage to the coil. </a:t>
            </a:r>
          </a:p>
          <a:p>
            <a:pPr>
              <a:lnSpc>
                <a:spcPct val="90000"/>
              </a:lnSpc>
              <a:spcAft>
                <a:spcPts val="600"/>
              </a:spcAft>
            </a:pPr>
            <a:endParaRPr lang="en-US" sz="2000" dirty="0"/>
          </a:p>
          <a:p>
            <a:pPr>
              <a:lnSpc>
                <a:spcPct val="90000"/>
              </a:lnSpc>
              <a:spcAft>
                <a:spcPts val="600"/>
              </a:spcAft>
            </a:pPr>
            <a:endParaRPr lang="en-US" sz="2000" dirty="0">
              <a:effectLst/>
            </a:endParaRPr>
          </a:p>
        </p:txBody>
      </p:sp>
      <p:pic>
        <p:nvPicPr>
          <p:cNvPr id="9" name="Picture 8">
            <a:extLst>
              <a:ext uri="{FF2B5EF4-FFF2-40B4-BE49-F238E27FC236}">
                <a16:creationId xmlns:a16="http://schemas.microsoft.com/office/drawing/2014/main" id="{EDB08124-7A9A-483E-A40F-247478A8555E}"/>
              </a:ext>
            </a:extLst>
          </p:cNvPr>
          <p:cNvPicPr>
            <a:picLocks noChangeAspect="1"/>
          </p:cNvPicPr>
          <p:nvPr/>
        </p:nvPicPr>
        <p:blipFill>
          <a:blip r:embed="rId2"/>
          <a:stretch>
            <a:fillRect/>
          </a:stretch>
        </p:blipFill>
        <p:spPr>
          <a:xfrm>
            <a:off x="6431636" y="2281788"/>
            <a:ext cx="4935970" cy="2973921"/>
          </a:xfrm>
          <a:prstGeom prst="rect">
            <a:avLst/>
          </a:prstGeom>
        </p:spPr>
      </p:pic>
      <p:sp>
        <p:nvSpPr>
          <p:cNvPr id="7" name="TextBox 6">
            <a:extLst>
              <a:ext uri="{FF2B5EF4-FFF2-40B4-BE49-F238E27FC236}">
                <a16:creationId xmlns:a16="http://schemas.microsoft.com/office/drawing/2014/main" id="{84EC2995-0BBF-42D1-B9B9-F1DCFB0BA93E}"/>
              </a:ext>
            </a:extLst>
          </p:cNvPr>
          <p:cNvSpPr txBox="1"/>
          <p:nvPr/>
        </p:nvSpPr>
        <p:spPr>
          <a:xfrm>
            <a:off x="3240976" y="4810359"/>
            <a:ext cx="5168814" cy="1246495"/>
          </a:xfrm>
          <a:prstGeom prst="rect">
            <a:avLst/>
          </a:prstGeom>
          <a:noFill/>
        </p:spPr>
        <p:txBody>
          <a:bodyPr wrap="square">
            <a:spAutoFit/>
          </a:bodyPr>
          <a:lstStyle/>
          <a:p>
            <a:pPr>
              <a:spcAft>
                <a:spcPts val="600"/>
              </a:spcAft>
            </a:pPr>
            <a:r>
              <a:rPr lang="en-GB" sz="1200" dirty="0">
                <a:latin typeface="Arial" panose="020B0604020202020204" pitchFamily="34" charset="0"/>
              </a:rPr>
              <a:t>Ex. A </a:t>
            </a:r>
            <a:r>
              <a:rPr lang="en-GB" sz="1200" dirty="0">
                <a:effectLst/>
                <a:latin typeface="Arial" panose="020B0604020202020204" pitchFamily="34" charset="0"/>
              </a:rPr>
              <a:t>DQHDS for HL-LHC magnets:</a:t>
            </a:r>
          </a:p>
          <a:p>
            <a:pPr marL="171450" indent="-171450">
              <a:spcAft>
                <a:spcPts val="600"/>
              </a:spcAft>
              <a:buFont typeface="Arial" panose="020B0604020202020204" pitchFamily="34" charset="0"/>
              <a:buChar char="•"/>
            </a:pPr>
            <a:r>
              <a:rPr lang="en-GB" sz="1200" dirty="0">
                <a:latin typeface="Arial" panose="020B0604020202020204" pitchFamily="34" charset="0"/>
              </a:rPr>
              <a:t>a bank</a:t>
            </a:r>
            <a:r>
              <a:rPr lang="en-GB" sz="1200" dirty="0">
                <a:effectLst/>
                <a:latin typeface="Arial" panose="020B0604020202020204" pitchFamily="34" charset="0"/>
              </a:rPr>
              <a:t> of capacitors (7 mF/ 1000 V).</a:t>
            </a:r>
          </a:p>
          <a:p>
            <a:pPr marL="171450" indent="-171450">
              <a:spcAft>
                <a:spcPts val="600"/>
              </a:spcAft>
              <a:buFont typeface="Arial" panose="020B0604020202020204" pitchFamily="34" charset="0"/>
              <a:buChar char="•"/>
            </a:pPr>
            <a:r>
              <a:rPr lang="en-GB" sz="1200" dirty="0">
                <a:latin typeface="Arial" panose="020B0604020202020204" pitchFamily="34" charset="0"/>
              </a:rPr>
              <a:t>n</a:t>
            </a:r>
            <a:r>
              <a:rPr lang="en-GB" sz="1200" dirty="0">
                <a:effectLst/>
                <a:latin typeface="Arial" panose="020B0604020202020204" pitchFamily="34" charset="0"/>
              </a:rPr>
              <a:t>ominal operating voltage of the capacitors will be 450 V and therefore an overall voltage for the capacitor bank of 900 V is expected to </a:t>
            </a:r>
          </a:p>
          <a:p>
            <a:pPr marL="171450" indent="-171450">
              <a:spcAft>
                <a:spcPts val="600"/>
              </a:spcAft>
              <a:buFont typeface="Arial" panose="020B0604020202020204" pitchFamily="34" charset="0"/>
              <a:buChar char="•"/>
            </a:pPr>
            <a:r>
              <a:rPr lang="en-GB" sz="1200" dirty="0">
                <a:effectLst/>
                <a:latin typeface="Arial" panose="020B0604020202020204" pitchFamily="34" charset="0"/>
              </a:rPr>
              <a:t>deliver ~ 3.5 kJ to a single quench heater strip</a:t>
            </a:r>
            <a:endParaRPr lang="en-GB" sz="1200" dirty="0">
              <a:effectLst/>
            </a:endParaRPr>
          </a:p>
        </p:txBody>
      </p:sp>
      <p:sp>
        <p:nvSpPr>
          <p:cNvPr id="3" name="TextBox 2">
            <a:extLst>
              <a:ext uri="{FF2B5EF4-FFF2-40B4-BE49-F238E27FC236}">
                <a16:creationId xmlns:a16="http://schemas.microsoft.com/office/drawing/2014/main" id="{5DF7B660-F841-48EB-9951-0E90E8495A2E}"/>
              </a:ext>
            </a:extLst>
          </p:cNvPr>
          <p:cNvSpPr txBox="1"/>
          <p:nvPr/>
        </p:nvSpPr>
        <p:spPr>
          <a:xfrm>
            <a:off x="7707464" y="5848779"/>
            <a:ext cx="2995885" cy="276999"/>
          </a:xfrm>
          <a:prstGeom prst="rect">
            <a:avLst/>
          </a:prstGeom>
          <a:noFill/>
        </p:spPr>
        <p:txBody>
          <a:bodyPr wrap="none" rtlCol="0">
            <a:spAutoFit/>
          </a:bodyPr>
          <a:lstStyle/>
          <a:p>
            <a:r>
              <a:rPr lang="en-US" sz="1200" dirty="0">
                <a:solidFill>
                  <a:srgbClr val="0070C0"/>
                </a:solidFill>
              </a:rPr>
              <a:t>D. Wollmann HL-LHC Technical Design Report</a:t>
            </a:r>
          </a:p>
        </p:txBody>
      </p:sp>
    </p:spTree>
    <p:extLst>
      <p:ext uri="{BB962C8B-B14F-4D97-AF65-F5344CB8AC3E}">
        <p14:creationId xmlns:p14="http://schemas.microsoft.com/office/powerpoint/2010/main" val="593440102"/>
      </p:ext>
    </p:extLst>
  </p:cSld>
  <p:clrMapOvr>
    <a:overrideClrMapping bg1="dk1" tx1="lt1" bg2="dk2" tx2="lt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rm connector30kA.jpg"/>
          <p:cNvPicPr>
            <a:picLocks noChangeAspect="1"/>
          </p:cNvPicPr>
          <p:nvPr/>
        </p:nvPicPr>
        <p:blipFill rotWithShape="1">
          <a:blip r:embed="rId2">
            <a:extLst>
              <a:ext uri="{28A0092B-C50C-407E-A947-70E740481C1C}">
                <a14:useLocalDpi xmlns:a14="http://schemas.microsoft.com/office/drawing/2010/main" val="0"/>
              </a:ext>
            </a:extLst>
          </a:blip>
          <a:srcRect l="15903" t="8907" r="5385" b="6583"/>
          <a:stretch/>
        </p:blipFill>
        <p:spPr>
          <a:xfrm>
            <a:off x="6156683" y="1365801"/>
            <a:ext cx="1363657" cy="1417996"/>
          </a:xfrm>
          <a:prstGeom prst="rect">
            <a:avLst/>
          </a:prstGeom>
        </p:spPr>
      </p:pic>
      <p:sp>
        <p:nvSpPr>
          <p:cNvPr id="2" name="Title 1"/>
          <p:cNvSpPr>
            <a:spLocks noGrp="1"/>
          </p:cNvSpPr>
          <p:nvPr>
            <p:ph type="title"/>
          </p:nvPr>
        </p:nvSpPr>
        <p:spPr>
          <a:xfrm>
            <a:off x="550168" y="31218"/>
            <a:ext cx="10515600" cy="1081098"/>
          </a:xfrm>
        </p:spPr>
        <p:txBody>
          <a:bodyPr/>
          <a:lstStyle/>
          <a:p>
            <a:r>
              <a:rPr lang="en-US" dirty="0">
                <a:latin typeface="+mn-lt"/>
              </a:rPr>
              <a:t>WATER COOLING AND CURRENT LEADS</a:t>
            </a:r>
          </a:p>
        </p:txBody>
      </p:sp>
      <p:sp>
        <p:nvSpPr>
          <p:cNvPr id="33" name="TextBox 32"/>
          <p:cNvSpPr txBox="1"/>
          <p:nvPr/>
        </p:nvSpPr>
        <p:spPr>
          <a:xfrm>
            <a:off x="431379" y="1112315"/>
            <a:ext cx="5430989" cy="1241622"/>
          </a:xfrm>
          <a:prstGeom prst="rect">
            <a:avLst/>
          </a:prstGeom>
          <a:noFill/>
        </p:spPr>
        <p:txBody>
          <a:bodyPr wrap="square" rtlCol="0">
            <a:spAutoFit/>
          </a:bodyPr>
          <a:lstStyle/>
          <a:p>
            <a:r>
              <a:rPr lang="en-US" sz="1867" dirty="0"/>
              <a:t>DESIGN DRIVEN BY Optimization in operation :</a:t>
            </a:r>
          </a:p>
          <a:p>
            <a:pPr marL="380990" indent="-380990">
              <a:buFont typeface="Arial"/>
              <a:buChar char="•"/>
            </a:pPr>
            <a:r>
              <a:rPr lang="en-US" sz="1867" dirty="0"/>
              <a:t>Flexible cables</a:t>
            </a:r>
          </a:p>
          <a:p>
            <a:pPr marL="380990" indent="-380990">
              <a:buFont typeface="Arial"/>
              <a:buChar char="•"/>
            </a:pPr>
            <a:r>
              <a:rPr lang="en-US" sz="1867" dirty="0"/>
              <a:t>Current lead operation homogenized with the rest of the test stand and minimized flow</a:t>
            </a:r>
          </a:p>
        </p:txBody>
      </p:sp>
      <p:sp>
        <p:nvSpPr>
          <p:cNvPr id="36" name="TextBox 35"/>
          <p:cNvSpPr txBox="1"/>
          <p:nvPr/>
        </p:nvSpPr>
        <p:spPr>
          <a:xfrm>
            <a:off x="7536160" y="1124744"/>
            <a:ext cx="3072341" cy="1528945"/>
          </a:xfrm>
          <a:prstGeom prst="rect">
            <a:avLst/>
          </a:prstGeom>
          <a:noFill/>
        </p:spPr>
        <p:txBody>
          <a:bodyPr wrap="square" rtlCol="0">
            <a:spAutoFit/>
          </a:bodyPr>
          <a:lstStyle/>
          <a:p>
            <a:pPr algn="ctr"/>
            <a:r>
              <a:rPr lang="en-US" sz="1867" b="1" dirty="0"/>
              <a:t>CONVENTIONAL GAS COOLED Cu LEADS</a:t>
            </a:r>
            <a:r>
              <a:rPr lang="en-US" sz="1867" dirty="0"/>
              <a:t>: </a:t>
            </a:r>
          </a:p>
          <a:p>
            <a:pPr algn="ctr"/>
            <a:r>
              <a:rPr lang="en-US" sz="1867" dirty="0"/>
              <a:t>length: 1.7 -2.1 m</a:t>
            </a:r>
          </a:p>
          <a:p>
            <a:pPr algn="ctr"/>
            <a:r>
              <a:rPr lang="en-US" sz="1867" dirty="0"/>
              <a:t> top flange d:260-280 mm</a:t>
            </a:r>
          </a:p>
          <a:p>
            <a:pPr algn="ctr"/>
            <a:r>
              <a:rPr lang="en-US" sz="1867" dirty="0"/>
              <a:t>Connection : SC cable</a:t>
            </a:r>
          </a:p>
        </p:txBody>
      </p:sp>
      <p:sp>
        <p:nvSpPr>
          <p:cNvPr id="37" name="TextBox 36"/>
          <p:cNvSpPr txBox="1"/>
          <p:nvPr/>
        </p:nvSpPr>
        <p:spPr>
          <a:xfrm>
            <a:off x="7673783" y="4253069"/>
            <a:ext cx="4192173" cy="2185406"/>
          </a:xfrm>
          <a:prstGeom prst="rect">
            <a:avLst/>
          </a:prstGeom>
          <a:noFill/>
          <a:ln w="38100" cmpd="sng">
            <a:solidFill>
              <a:srgbClr val="004769"/>
            </a:solidFill>
          </a:ln>
        </p:spPr>
        <p:txBody>
          <a:bodyPr wrap="none" rtlCol="0">
            <a:spAutoFit/>
          </a:bodyPr>
          <a:lstStyle/>
          <a:p>
            <a:r>
              <a:rPr lang="en-US" sz="2133" dirty="0">
                <a:latin typeface="Arial"/>
                <a:cs typeface="Arial"/>
              </a:rPr>
              <a:t>Current Leads</a:t>
            </a:r>
          </a:p>
          <a:p>
            <a:r>
              <a:rPr lang="en-US" sz="2133" dirty="0">
                <a:latin typeface="Arial"/>
                <a:cs typeface="Arial"/>
              </a:rPr>
              <a:t>SPECIFIED PARAMETERS</a:t>
            </a:r>
            <a:endParaRPr lang="en-US" sz="2133" baseline="30000" dirty="0">
              <a:latin typeface="Arial"/>
              <a:cs typeface="Arial"/>
            </a:endParaRPr>
          </a:p>
          <a:p>
            <a:pPr lvl="0"/>
            <a:endParaRPr lang="en-US" sz="1867" dirty="0">
              <a:latin typeface="Arial"/>
              <a:cs typeface="Arial"/>
            </a:endParaRPr>
          </a:p>
          <a:p>
            <a:pPr lvl="0"/>
            <a:r>
              <a:rPr lang="en-GB" sz="1867" dirty="0">
                <a:cs typeface="Arial"/>
              </a:rPr>
              <a:t>Main circuit:		20 kA/30 kA </a:t>
            </a:r>
          </a:p>
          <a:p>
            <a:pPr lvl="0"/>
            <a:r>
              <a:rPr lang="en-GB" sz="1867" dirty="0">
                <a:cs typeface="Arial"/>
              </a:rPr>
              <a:t>Secondary circuit:	15 kA	</a:t>
            </a:r>
          </a:p>
          <a:p>
            <a:pPr lvl="0"/>
            <a:r>
              <a:rPr lang="en-US" sz="1867" dirty="0"/>
              <a:t>Design pressure : 	</a:t>
            </a:r>
            <a:r>
              <a:rPr lang="en-GB" sz="1867" dirty="0"/>
              <a:t>5 </a:t>
            </a:r>
            <a:r>
              <a:rPr lang="en-GB" sz="1867" dirty="0" err="1"/>
              <a:t>bara</a:t>
            </a:r>
            <a:endParaRPr lang="en-US" sz="1867" dirty="0"/>
          </a:p>
          <a:p>
            <a:pPr lvl="0"/>
            <a:r>
              <a:rPr lang="en-US" sz="1867" dirty="0">
                <a:cs typeface="Arial"/>
              </a:rPr>
              <a:t>Max. Voltage to GRD: 	</a:t>
            </a:r>
            <a:r>
              <a:rPr lang="en-GB" sz="1867" dirty="0">
                <a:cs typeface="Arial"/>
              </a:rPr>
              <a:t>3.5 kV</a:t>
            </a:r>
          </a:p>
        </p:txBody>
      </p:sp>
      <p:sp>
        <p:nvSpPr>
          <p:cNvPr id="38" name="TextBox 37"/>
          <p:cNvSpPr txBox="1"/>
          <p:nvPr/>
        </p:nvSpPr>
        <p:spPr>
          <a:xfrm>
            <a:off x="7536163" y="2852937"/>
            <a:ext cx="2484142" cy="1241622"/>
          </a:xfrm>
          <a:prstGeom prst="rect">
            <a:avLst/>
          </a:prstGeom>
          <a:noFill/>
        </p:spPr>
        <p:txBody>
          <a:bodyPr wrap="none" rtlCol="0">
            <a:spAutoFit/>
          </a:bodyPr>
          <a:lstStyle/>
          <a:p>
            <a:r>
              <a:rPr lang="en-US" sz="1867" dirty="0"/>
              <a:t>He vapor flow @ 4.2 K:</a:t>
            </a:r>
          </a:p>
          <a:p>
            <a:pPr marL="380990" indent="-380990">
              <a:buFont typeface="Arial"/>
              <a:buChar char="•"/>
            </a:pPr>
            <a:r>
              <a:rPr lang="en-US" sz="1867" dirty="0"/>
              <a:t>20 kA lead: 0.87 g/s</a:t>
            </a:r>
          </a:p>
          <a:p>
            <a:pPr marL="380990" indent="-380990">
              <a:buFont typeface="Arial"/>
              <a:buChar char="•"/>
            </a:pPr>
            <a:r>
              <a:rPr lang="en-US" sz="1867" dirty="0"/>
              <a:t>30 kA lead: 1.82 g/s</a:t>
            </a:r>
          </a:p>
          <a:p>
            <a:pPr marL="380990" indent="-380990">
              <a:buFont typeface="Arial"/>
              <a:buChar char="•"/>
            </a:pPr>
            <a:r>
              <a:rPr lang="en-US" sz="1867" dirty="0"/>
              <a:t>15 kA lead: 0.88 g/s</a:t>
            </a:r>
          </a:p>
        </p:txBody>
      </p:sp>
      <p:sp>
        <p:nvSpPr>
          <p:cNvPr id="7" name="TextBox 6"/>
          <p:cNvSpPr txBox="1"/>
          <p:nvPr/>
        </p:nvSpPr>
        <p:spPr>
          <a:xfrm>
            <a:off x="143339" y="2660915"/>
            <a:ext cx="3743036" cy="3909340"/>
          </a:xfrm>
          <a:prstGeom prst="rect">
            <a:avLst/>
          </a:prstGeom>
          <a:noFill/>
          <a:ln w="38100" cmpd="sng">
            <a:solidFill>
              <a:srgbClr val="004769"/>
            </a:solidFill>
          </a:ln>
        </p:spPr>
        <p:txBody>
          <a:bodyPr wrap="square" rtlCol="0">
            <a:spAutoFit/>
          </a:bodyPr>
          <a:lstStyle/>
          <a:p>
            <a:r>
              <a:rPr lang="en-US" sz="2133" dirty="0">
                <a:latin typeface="Arial"/>
                <a:cs typeface="Arial"/>
              </a:rPr>
              <a:t>Water Cooled Cables </a:t>
            </a:r>
          </a:p>
          <a:p>
            <a:r>
              <a:rPr lang="en-US" sz="2133" dirty="0">
                <a:latin typeface="Arial"/>
                <a:cs typeface="Arial"/>
              </a:rPr>
              <a:t>SPECIFIED PARAMETERS</a:t>
            </a:r>
            <a:endParaRPr lang="en-US" sz="2133" baseline="30000" dirty="0">
              <a:latin typeface="Arial"/>
              <a:cs typeface="Arial"/>
            </a:endParaRPr>
          </a:p>
          <a:p>
            <a:pPr lvl="0"/>
            <a:endParaRPr lang="en-US" sz="1867" dirty="0">
              <a:latin typeface="Arial"/>
              <a:cs typeface="Arial"/>
            </a:endParaRPr>
          </a:p>
          <a:p>
            <a:pPr lvl="0"/>
            <a:r>
              <a:rPr lang="en-US" sz="1867" dirty="0">
                <a:latin typeface="Arial"/>
                <a:cs typeface="Arial"/>
              </a:rPr>
              <a:t>Current: 			</a:t>
            </a:r>
            <a:r>
              <a:rPr lang="en-GB" sz="1867" dirty="0">
                <a:latin typeface="Arial"/>
                <a:cs typeface="Arial"/>
              </a:rPr>
              <a:t>5 kA DC</a:t>
            </a:r>
            <a:endParaRPr lang="en-US" sz="1867" dirty="0">
              <a:latin typeface="Arial"/>
              <a:cs typeface="Arial"/>
            </a:endParaRPr>
          </a:p>
          <a:p>
            <a:pPr lvl="0"/>
            <a:r>
              <a:rPr lang="en-US" sz="1867" dirty="0"/>
              <a:t>Max in. temperature: 	</a:t>
            </a:r>
            <a:r>
              <a:rPr lang="en-GB" sz="1867" dirty="0"/>
              <a:t>28°C.</a:t>
            </a:r>
            <a:endParaRPr lang="en-US" sz="1867" dirty="0"/>
          </a:p>
          <a:p>
            <a:pPr lvl="0"/>
            <a:r>
              <a:rPr lang="en-US" sz="1867" dirty="0"/>
              <a:t>Pressure in operation: </a:t>
            </a:r>
            <a:r>
              <a:rPr lang="en-GB" sz="1867" dirty="0"/>
              <a:t>16 bar.</a:t>
            </a:r>
            <a:endParaRPr lang="en-US" sz="1867" dirty="0"/>
          </a:p>
          <a:p>
            <a:pPr lvl="0"/>
            <a:r>
              <a:rPr lang="en-US" sz="1867" dirty="0"/>
              <a:t>Maximum delta T: 	</a:t>
            </a:r>
            <a:r>
              <a:rPr lang="en-GB" sz="1867" dirty="0"/>
              <a:t>10°C.</a:t>
            </a:r>
            <a:endParaRPr lang="en-US" sz="1867" dirty="0"/>
          </a:p>
          <a:p>
            <a:pPr lvl="0"/>
            <a:r>
              <a:rPr lang="en-US" sz="1867" dirty="0"/>
              <a:t>Water speed : 		&lt;</a:t>
            </a:r>
            <a:r>
              <a:rPr lang="en-GB" sz="1867" dirty="0"/>
              <a:t>2.5 ms</a:t>
            </a:r>
            <a:r>
              <a:rPr lang="en-GB" sz="1867" baseline="30000" dirty="0"/>
              <a:t>-1</a:t>
            </a:r>
            <a:endParaRPr lang="en-GB" sz="1867" dirty="0"/>
          </a:p>
          <a:p>
            <a:pPr lvl="0"/>
            <a:r>
              <a:rPr lang="en-US" sz="1867" dirty="0">
                <a:cs typeface="Arial"/>
              </a:rPr>
              <a:t>Max. temperature : 	</a:t>
            </a:r>
            <a:r>
              <a:rPr lang="en-GB" sz="1867" dirty="0">
                <a:cs typeface="Arial"/>
              </a:rPr>
              <a:t>50°C.</a:t>
            </a:r>
            <a:endParaRPr lang="en-US" sz="1867" dirty="0">
              <a:cs typeface="Arial"/>
            </a:endParaRPr>
          </a:p>
          <a:p>
            <a:pPr lvl="0"/>
            <a:r>
              <a:rPr lang="en-US" sz="1867" dirty="0">
                <a:cs typeface="Arial"/>
              </a:rPr>
              <a:t>Operating Voltage: 	</a:t>
            </a:r>
            <a:r>
              <a:rPr lang="en-GB" sz="1867" dirty="0">
                <a:cs typeface="Arial"/>
              </a:rPr>
              <a:t>1 kV </a:t>
            </a:r>
          </a:p>
          <a:p>
            <a:pPr lvl="0"/>
            <a:r>
              <a:rPr lang="en-GB" sz="1867" dirty="0">
                <a:cs typeface="Arial"/>
              </a:rPr>
              <a:t>(if fault to ground)</a:t>
            </a:r>
          </a:p>
        </p:txBody>
      </p:sp>
      <p:pic>
        <p:nvPicPr>
          <p:cNvPr id="16" name="Picture 15"/>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9898" r="89932"/>
                    </a14:imgEffect>
                  </a14:imgLayer>
                </a14:imgProps>
              </a:ext>
              <a:ext uri="{28A0092B-C50C-407E-A947-70E740481C1C}">
                <a14:useLocalDpi xmlns:a14="http://schemas.microsoft.com/office/drawing/2010/main"/>
              </a:ext>
            </a:extLst>
          </a:blip>
          <a:stretch>
            <a:fillRect/>
          </a:stretch>
        </p:blipFill>
        <p:spPr>
          <a:xfrm rot="21135615">
            <a:off x="10324277" y="958020"/>
            <a:ext cx="1644585" cy="3098331"/>
          </a:xfrm>
          <a:prstGeom prst="rect">
            <a:avLst/>
          </a:prstGeom>
        </p:spPr>
      </p:pic>
      <p:pic>
        <p:nvPicPr>
          <p:cNvPr id="19" name="Picture 18"/>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100000" l="0" r="100000">
                        <a14:foregroundMark x1="60819" y1="79545" x2="60819" y2="79545"/>
                        <a14:foregroundMark x1="55556" y1="86616" x2="55556" y2="86616"/>
                        <a14:foregroundMark x1="51462" y1="87247" x2="51462" y2="87247"/>
                        <a14:foregroundMark x1="55556" y1="89141" x2="55556" y2="89141"/>
                        <a14:foregroundMark x1="57018" y1="80429" x2="57018" y2="80429"/>
                        <a14:foregroundMark x1="59942" y1="82576" x2="59942" y2="82576"/>
                        <a14:foregroundMark x1="54678" y1="84343" x2="54678" y2="84343"/>
                        <a14:foregroundMark x1="58480" y1="79167" x2="58480" y2="79167"/>
                        <a14:foregroundMark x1="77924" y1="77904" x2="77924" y2="77904"/>
                        <a14:backgroundMark x1="1170" y1="30303" x2="33626" y2="99747"/>
                        <a14:backgroundMark x1="48830" y1="9091" x2="69298" y2="66667"/>
                        <a14:backgroundMark x1="78035" y1="29187" x2="78035" y2="29187"/>
                        <a14:backgroundMark x1="61464" y1="21559" x2="61464" y2="21559"/>
                        <a14:backgroundMark x1="88632" y1="59867" x2="88632" y2="59867"/>
                        <a14:backgroundMark x1="58189" y1="18242" x2="81310" y2="72803"/>
                      </a14:backgroundRemoval>
                    </a14:imgEffect>
                  </a14:imgLayer>
                </a14:imgProps>
              </a:ext>
              <a:ext uri="{28A0092B-C50C-407E-A947-70E740481C1C}">
                <a14:useLocalDpi xmlns:a14="http://schemas.microsoft.com/office/drawing/2010/main"/>
              </a:ext>
            </a:extLst>
          </a:blip>
          <a:srcRect/>
          <a:stretch/>
        </p:blipFill>
        <p:spPr>
          <a:xfrm>
            <a:off x="4038600" y="2741977"/>
            <a:ext cx="2728709" cy="3160405"/>
          </a:xfrm>
          <a:prstGeom prst="rect">
            <a:avLst/>
          </a:prstGeom>
        </p:spPr>
      </p:pic>
      <p:sp>
        <p:nvSpPr>
          <p:cNvPr id="35" name="TextBox 34"/>
          <p:cNvSpPr txBox="1"/>
          <p:nvPr/>
        </p:nvSpPr>
        <p:spPr>
          <a:xfrm>
            <a:off x="5641044" y="3309152"/>
            <a:ext cx="1357047" cy="769634"/>
          </a:xfrm>
          <a:prstGeom prst="rect">
            <a:avLst/>
          </a:prstGeom>
          <a:noFill/>
        </p:spPr>
        <p:txBody>
          <a:bodyPr wrap="square" rtlCol="0">
            <a:spAutoFit/>
          </a:bodyPr>
          <a:lstStyle/>
          <a:p>
            <a:pPr algn="ctr"/>
            <a:r>
              <a:rPr lang="en-US" sz="1467" b="1" dirty="0"/>
              <a:t>500 MM</a:t>
            </a:r>
            <a:r>
              <a:rPr lang="en-US" sz="1467" b="1" baseline="30000" dirty="0"/>
              <a:t>2</a:t>
            </a:r>
            <a:r>
              <a:rPr lang="en-US" sz="1467" b="1" dirty="0"/>
              <a:t> </a:t>
            </a:r>
          </a:p>
          <a:p>
            <a:pPr algn="ctr"/>
            <a:r>
              <a:rPr lang="en-US" sz="1467" dirty="0"/>
              <a:t>CABLES SECTION</a:t>
            </a:r>
          </a:p>
        </p:txBody>
      </p:sp>
    </p:spTree>
    <p:extLst>
      <p:ext uri="{BB962C8B-B14F-4D97-AF65-F5344CB8AC3E}">
        <p14:creationId xmlns:p14="http://schemas.microsoft.com/office/powerpoint/2010/main" val="2303486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654" y="103799"/>
            <a:ext cx="10515600" cy="1325563"/>
          </a:xfrm>
        </p:spPr>
        <p:txBody>
          <a:bodyPr/>
          <a:lstStyle/>
          <a:p>
            <a:r>
              <a:rPr lang="en-US" dirty="0">
                <a:latin typeface="+mn-lt"/>
              </a:rPr>
              <a:t>TEST STANDS : DEMINERALIZED WATER</a:t>
            </a:r>
          </a:p>
        </p:txBody>
      </p:sp>
      <p:pic>
        <p:nvPicPr>
          <p:cNvPr id="6" name="Content Placeholder 4"/>
          <p:cNvPicPr>
            <a:picLocks noGrp="1"/>
          </p:cNvPicPr>
          <p:nvPr>
            <p:ph sz="quarter" idx="4294967295"/>
          </p:nvPr>
        </p:nvPicPr>
        <p:blipFill rotWithShape="1">
          <a:blip r:embed="rId2" cstate="print">
            <a:extLst>
              <a:ext uri="{BEBA8EAE-BF5A-486C-A8C5-ECC9F3942E4B}">
                <a14:imgProps xmlns:a14="http://schemas.microsoft.com/office/drawing/2010/main">
                  <a14:imgLayer r:embed="rId3">
                    <a14:imgEffect>
                      <a14:backgroundRemoval t="0" b="92931" l="401" r="95995"/>
                    </a14:imgEffect>
                  </a14:imgLayer>
                </a14:imgProps>
              </a:ext>
              <a:ext uri="{28A0092B-C50C-407E-A947-70E740481C1C}">
                <a14:useLocalDpi xmlns:a14="http://schemas.microsoft.com/office/drawing/2010/main"/>
              </a:ext>
            </a:extLst>
          </a:blip>
          <a:srcRect/>
          <a:stretch/>
        </p:blipFill>
        <p:spPr bwMode="auto">
          <a:xfrm>
            <a:off x="7185366" y="2468896"/>
            <a:ext cx="4147420" cy="3214409"/>
          </a:xfrm>
          <a:prstGeom prst="rect">
            <a:avLst/>
          </a:prstGeom>
          <a:noFill/>
          <a:ln>
            <a:noFill/>
          </a:ln>
          <a:extLst>
            <a:ext uri="{53640926-AAD7-44d8-BBD7-CCE9431645EC}">
              <a14:shadowObscured xmlns="" xmlns:a14="http://schemas.microsoft.com/office/drawing/2010/main"/>
            </a:ext>
          </a:extLst>
        </p:spPr>
      </p:pic>
      <p:sp>
        <p:nvSpPr>
          <p:cNvPr id="8" name="TextBox 7"/>
          <p:cNvSpPr txBox="1"/>
          <p:nvPr/>
        </p:nvSpPr>
        <p:spPr>
          <a:xfrm>
            <a:off x="6807979" y="1233771"/>
            <a:ext cx="5254421" cy="954300"/>
          </a:xfrm>
          <a:prstGeom prst="rect">
            <a:avLst/>
          </a:prstGeom>
          <a:solidFill>
            <a:schemeClr val="bg1"/>
          </a:solidFill>
        </p:spPr>
        <p:txBody>
          <a:bodyPr wrap="square" rtlCol="0">
            <a:spAutoFit/>
          </a:bodyPr>
          <a:lstStyle/>
          <a:p>
            <a:pPr algn="ctr"/>
            <a:r>
              <a:rPr lang="fr-FR" sz="1867" dirty="0"/>
              <a:t>….</a:t>
            </a:r>
            <a:r>
              <a:rPr lang="fr-FR" sz="1867" dirty="0" err="1"/>
              <a:t>demineralised</a:t>
            </a:r>
            <a:r>
              <a:rPr lang="fr-FR" sz="1867" dirty="0"/>
              <a:t> water station </a:t>
            </a:r>
            <a:r>
              <a:rPr lang="fr-FR" sz="1867" dirty="0" err="1"/>
              <a:t>with</a:t>
            </a:r>
            <a:r>
              <a:rPr lang="fr-FR" sz="1867" dirty="0"/>
              <a:t> a thermal </a:t>
            </a:r>
            <a:r>
              <a:rPr lang="fr-FR" sz="1867" dirty="0" err="1"/>
              <a:t>capacity</a:t>
            </a:r>
            <a:r>
              <a:rPr lang="fr-FR" sz="1867" dirty="0"/>
              <a:t> of 800 kW </a:t>
            </a:r>
            <a:r>
              <a:rPr lang="fr-FR" sz="1867" dirty="0" err="1"/>
              <a:t>limiting</a:t>
            </a:r>
            <a:r>
              <a:rPr lang="fr-FR" sz="1867" dirty="0"/>
              <a:t> the </a:t>
            </a:r>
            <a:r>
              <a:rPr lang="fr-FR" sz="1867" dirty="0" err="1"/>
              <a:t>operation</a:t>
            </a:r>
            <a:r>
              <a:rPr lang="fr-FR" sz="1867" dirty="0"/>
              <a:t> to </a:t>
            </a:r>
            <a:r>
              <a:rPr lang="fr-FR" sz="1867" dirty="0" err="1"/>
              <a:t>two</a:t>
            </a:r>
            <a:r>
              <a:rPr lang="fr-FR" sz="1867" dirty="0"/>
              <a:t> test stands</a:t>
            </a:r>
            <a:endParaRPr lang="en-US" sz="1867" dirty="0"/>
          </a:p>
        </p:txBody>
      </p:sp>
      <p:pic>
        <p:nvPicPr>
          <p:cNvPr id="10" name="Picture 9"/>
          <p:cNvPicPr>
            <a:picLocks noChangeAspect="1"/>
          </p:cNvPicPr>
          <p:nvPr/>
        </p:nvPicPr>
        <p:blipFill>
          <a:blip r:embed="rId4"/>
          <a:stretch>
            <a:fillRect/>
          </a:stretch>
        </p:blipFill>
        <p:spPr>
          <a:xfrm>
            <a:off x="623392" y="2643152"/>
            <a:ext cx="5952661" cy="3040152"/>
          </a:xfrm>
          <a:prstGeom prst="rect">
            <a:avLst/>
          </a:prstGeom>
        </p:spPr>
      </p:pic>
      <p:sp>
        <p:nvSpPr>
          <p:cNvPr id="14" name="TextBox 13">
            <a:extLst>
              <a:ext uri="{FF2B5EF4-FFF2-40B4-BE49-F238E27FC236}">
                <a16:creationId xmlns:a16="http://schemas.microsoft.com/office/drawing/2014/main" id="{25E4993C-DE71-4494-AFE6-FB91181557AC}"/>
              </a:ext>
            </a:extLst>
          </p:cNvPr>
          <p:cNvSpPr txBox="1"/>
          <p:nvPr/>
        </p:nvSpPr>
        <p:spPr>
          <a:xfrm>
            <a:off x="623392" y="1358209"/>
            <a:ext cx="6097136" cy="369332"/>
          </a:xfrm>
          <a:prstGeom prst="rect">
            <a:avLst/>
          </a:prstGeom>
          <a:noFill/>
        </p:spPr>
        <p:txBody>
          <a:bodyPr wrap="square">
            <a:spAutoFit/>
          </a:bodyPr>
          <a:lstStyle/>
          <a:p>
            <a:r>
              <a:rPr lang="fr-FR" sz="1800" dirty="0"/>
              <a:t>a </a:t>
            </a:r>
            <a:r>
              <a:rPr lang="fr-FR" dirty="0" err="1"/>
              <a:t>need</a:t>
            </a:r>
            <a:r>
              <a:rPr lang="fr-FR" dirty="0"/>
              <a:t> </a:t>
            </a:r>
            <a:r>
              <a:rPr lang="fr-FR" dirty="0" err="1"/>
              <a:t>estimated</a:t>
            </a:r>
            <a:r>
              <a:rPr lang="fr-FR" dirty="0"/>
              <a:t> to </a:t>
            </a:r>
            <a:r>
              <a:rPr lang="fr-FR" sz="1800" dirty="0"/>
              <a:t>1.7 MW (142 m</a:t>
            </a:r>
            <a:r>
              <a:rPr lang="fr-FR" sz="1800" baseline="30000" dirty="0"/>
              <a:t>3</a:t>
            </a:r>
            <a:r>
              <a:rPr lang="fr-FR" sz="1800" dirty="0"/>
              <a:t>/h). </a:t>
            </a:r>
            <a:endParaRPr lang="en-US" dirty="0"/>
          </a:p>
        </p:txBody>
      </p:sp>
    </p:spTree>
    <p:extLst>
      <p:ext uri="{BB962C8B-B14F-4D97-AF65-F5344CB8AC3E}">
        <p14:creationId xmlns:p14="http://schemas.microsoft.com/office/powerpoint/2010/main" val="40285182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988" y="26623"/>
            <a:ext cx="10515600" cy="1325563"/>
          </a:xfrm>
        </p:spPr>
        <p:txBody>
          <a:bodyPr/>
          <a:lstStyle/>
          <a:p>
            <a:r>
              <a:rPr lang="en-US" dirty="0">
                <a:latin typeface="+mn-lt"/>
              </a:rPr>
              <a:t>CLUSTER D DAQ SYSTEM</a:t>
            </a:r>
          </a:p>
        </p:txBody>
      </p:sp>
      <p:sp>
        <p:nvSpPr>
          <p:cNvPr id="4" name="Footer Placeholder 3"/>
          <p:cNvSpPr>
            <a:spLocks noGrp="1"/>
          </p:cNvSpPr>
          <p:nvPr>
            <p:ph type="ftr" sz="quarter" idx="11"/>
          </p:nvPr>
        </p:nvSpPr>
        <p:spPr/>
        <p:txBody>
          <a:bodyPr/>
          <a:lstStyle/>
          <a:p>
            <a:r>
              <a:rPr lang="fr-FR" noProof="0"/>
              <a:t>Marta Bajko for HL LHC Larp Collaboration meeting SLAC</a:t>
            </a:r>
            <a:endParaRPr lang="en-GB" noProof="0"/>
          </a:p>
        </p:txBody>
      </p:sp>
      <p:pic>
        <p:nvPicPr>
          <p:cNvPr id="7" name="Picture 6" descr="Screen Shot 2015-11-23 at 09.03.4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2988" y="1124745"/>
            <a:ext cx="4896544" cy="2936705"/>
          </a:xfrm>
          <a:prstGeom prst="rect">
            <a:avLst/>
          </a:prstGeom>
          <a:ln>
            <a:solidFill>
              <a:schemeClr val="tx1"/>
            </a:solidFill>
          </a:ln>
        </p:spPr>
      </p:pic>
      <p:sp>
        <p:nvSpPr>
          <p:cNvPr id="9" name="TextBox 8"/>
          <p:cNvSpPr txBox="1"/>
          <p:nvPr/>
        </p:nvSpPr>
        <p:spPr>
          <a:xfrm>
            <a:off x="614569" y="2392043"/>
            <a:ext cx="4954964" cy="3909340"/>
          </a:xfrm>
          <a:prstGeom prst="rect">
            <a:avLst/>
          </a:prstGeom>
          <a:solidFill>
            <a:schemeClr val="bg1"/>
          </a:solidFill>
          <a:ln w="38100" cmpd="sng">
            <a:solidFill>
              <a:srgbClr val="004769"/>
            </a:solidFill>
          </a:ln>
        </p:spPr>
        <p:txBody>
          <a:bodyPr wrap="square" rtlCol="0">
            <a:spAutoFit/>
          </a:bodyPr>
          <a:lstStyle/>
          <a:p>
            <a:r>
              <a:rPr lang="en-US" sz="2133" dirty="0">
                <a:latin typeface="Arial"/>
                <a:cs typeface="Arial"/>
              </a:rPr>
              <a:t>DAQ</a:t>
            </a:r>
          </a:p>
          <a:p>
            <a:r>
              <a:rPr lang="en-US" sz="2133" dirty="0">
                <a:latin typeface="Arial"/>
                <a:cs typeface="Arial"/>
              </a:rPr>
              <a:t>SPECIFIED PARAMETERS</a:t>
            </a:r>
            <a:endParaRPr lang="en-US" sz="2133" baseline="30000" dirty="0">
              <a:latin typeface="Arial"/>
              <a:cs typeface="Arial"/>
            </a:endParaRPr>
          </a:p>
          <a:p>
            <a:pPr lvl="0"/>
            <a:endParaRPr lang="en-US" sz="1867" dirty="0">
              <a:latin typeface="Arial"/>
              <a:cs typeface="Arial"/>
            </a:endParaRPr>
          </a:p>
          <a:p>
            <a:pPr lvl="0"/>
            <a:r>
              <a:rPr lang="en-US" sz="1867" dirty="0">
                <a:latin typeface="Arial"/>
                <a:cs typeface="Arial"/>
              </a:rPr>
              <a:t>Input channels: 		+/- 10 V analog</a:t>
            </a:r>
          </a:p>
          <a:p>
            <a:pPr lvl="0"/>
            <a:r>
              <a:rPr lang="en-US" sz="1867" dirty="0">
                <a:latin typeface="Arial"/>
                <a:cs typeface="Arial"/>
              </a:rPr>
              <a:t>Nr of HF channels</a:t>
            </a:r>
            <a:r>
              <a:rPr lang="en-US" sz="1867" dirty="0"/>
              <a:t>: 	</a:t>
            </a:r>
            <a:r>
              <a:rPr lang="en-GB" sz="1867" dirty="0"/>
              <a:t>200 differential</a:t>
            </a:r>
          </a:p>
          <a:p>
            <a:pPr lvl="0"/>
            <a:r>
              <a:rPr lang="en-GB" sz="1867" dirty="0"/>
              <a:t>HF frequency:		200 kHz</a:t>
            </a:r>
          </a:p>
          <a:p>
            <a:pPr lvl="0"/>
            <a:r>
              <a:rPr lang="en-GB" sz="1867" dirty="0"/>
              <a:t>HF,MF,LF resolution: 	16 bit resolution</a:t>
            </a:r>
          </a:p>
          <a:p>
            <a:pPr lvl="0"/>
            <a:r>
              <a:rPr lang="en-GB" sz="1867" dirty="0"/>
              <a:t>HF,MF,LF  accuracy: 	1mV </a:t>
            </a:r>
          </a:p>
          <a:p>
            <a:pPr lvl="0"/>
            <a:r>
              <a:rPr lang="en-US" sz="1867" dirty="0"/>
              <a:t>MF frequency:		50 kHz</a:t>
            </a:r>
          </a:p>
          <a:p>
            <a:pPr lvl="0"/>
            <a:r>
              <a:rPr lang="en-US" sz="1867" dirty="0"/>
              <a:t>Nr of LF channels: 	144</a:t>
            </a:r>
          </a:p>
          <a:p>
            <a:pPr lvl="0"/>
            <a:r>
              <a:rPr lang="en-US" sz="1867" dirty="0"/>
              <a:t>LF frequency: 		1kHz</a:t>
            </a:r>
          </a:p>
          <a:p>
            <a:pPr lvl="0"/>
            <a:r>
              <a:rPr lang="en-US" sz="1867" dirty="0"/>
              <a:t>Timing: 			GMT synchronization</a:t>
            </a:r>
          </a:p>
        </p:txBody>
      </p:sp>
      <p:grpSp>
        <p:nvGrpSpPr>
          <p:cNvPr id="14" name="Group 13"/>
          <p:cNvGrpSpPr>
            <a:grpSpLocks noChangeAspect="1"/>
          </p:cNvGrpSpPr>
          <p:nvPr/>
        </p:nvGrpSpPr>
        <p:grpSpPr>
          <a:xfrm>
            <a:off x="6167902" y="3957147"/>
            <a:ext cx="4271991" cy="1838172"/>
            <a:chOff x="358634" y="1600200"/>
            <a:chExt cx="8470900" cy="3644900"/>
          </a:xfrm>
        </p:grpSpPr>
        <p:pic>
          <p:nvPicPr>
            <p:cNvPr id="15" name="Picture 14" descr="Screen Shot 2015-11-27 at 15.25.2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634" y="1600200"/>
              <a:ext cx="8470900" cy="3644900"/>
            </a:xfrm>
            <a:prstGeom prst="rect">
              <a:avLst/>
            </a:prstGeom>
          </p:spPr>
        </p:pic>
        <p:sp>
          <p:nvSpPr>
            <p:cNvPr id="16" name="Rectangle 15"/>
            <p:cNvSpPr/>
            <p:nvPr/>
          </p:nvSpPr>
          <p:spPr>
            <a:xfrm>
              <a:off x="5146610" y="2060881"/>
              <a:ext cx="436741" cy="258047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grpSp>
        <p:nvGrpSpPr>
          <p:cNvPr id="17" name="Group 16"/>
          <p:cNvGrpSpPr/>
          <p:nvPr/>
        </p:nvGrpSpPr>
        <p:grpSpPr>
          <a:xfrm>
            <a:off x="4308254" y="1025530"/>
            <a:ext cx="7306556" cy="2595492"/>
            <a:chOff x="3231190" y="769147"/>
            <a:chExt cx="5479917" cy="1946619"/>
          </a:xfrm>
        </p:grpSpPr>
        <p:pic>
          <p:nvPicPr>
            <p:cNvPr id="10" name="Picture 9" descr="Screen Shot 2015-11-26 at 17.37.40.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31190" y="769147"/>
              <a:ext cx="5479917" cy="1946619"/>
            </a:xfrm>
            <a:prstGeom prst="rect">
              <a:avLst/>
            </a:prstGeom>
            <a:ln w="38100" cmpd="sng">
              <a:solidFill>
                <a:srgbClr val="FFFF00"/>
              </a:solidFill>
            </a:ln>
          </p:spPr>
        </p:pic>
        <p:sp>
          <p:nvSpPr>
            <p:cNvPr id="3" name="TextBox 2"/>
            <p:cNvSpPr txBox="1"/>
            <p:nvPr/>
          </p:nvSpPr>
          <p:spPr>
            <a:xfrm>
              <a:off x="6235461" y="891173"/>
              <a:ext cx="1726627" cy="284742"/>
            </a:xfrm>
            <a:prstGeom prst="rect">
              <a:avLst/>
            </a:prstGeom>
            <a:noFill/>
          </p:spPr>
          <p:txBody>
            <a:bodyPr wrap="none" rtlCol="0">
              <a:spAutoFit/>
            </a:bodyPr>
            <a:lstStyle/>
            <a:p>
              <a:r>
                <a:rPr lang="en-US" sz="1867" dirty="0"/>
                <a:t>Example of HF system</a:t>
              </a:r>
            </a:p>
          </p:txBody>
        </p:sp>
      </p:grpSp>
      <p:sp>
        <p:nvSpPr>
          <p:cNvPr id="18" name="TextBox 17"/>
          <p:cNvSpPr txBox="1"/>
          <p:nvPr/>
        </p:nvSpPr>
        <p:spPr>
          <a:xfrm>
            <a:off x="6420385" y="5798105"/>
            <a:ext cx="3578287" cy="461665"/>
          </a:xfrm>
          <a:prstGeom prst="rect">
            <a:avLst/>
          </a:prstGeom>
          <a:noFill/>
        </p:spPr>
        <p:txBody>
          <a:bodyPr wrap="none" rtlCol="0">
            <a:spAutoFit/>
          </a:bodyPr>
          <a:lstStyle/>
          <a:p>
            <a:r>
              <a:rPr lang="en-US" sz="2400" dirty="0"/>
              <a:t>Data Analysis with DIADEM</a:t>
            </a:r>
          </a:p>
        </p:txBody>
      </p:sp>
    </p:spTree>
    <p:extLst>
      <p:ext uri="{BB962C8B-B14F-4D97-AF65-F5344CB8AC3E}">
        <p14:creationId xmlns:p14="http://schemas.microsoft.com/office/powerpoint/2010/main" val="39527828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816000" y="180000"/>
            <a:ext cx="10560000" cy="720000"/>
          </a:xfrm>
        </p:spPr>
        <p:txBody>
          <a:bodyPr/>
          <a:lstStyle/>
          <a:p>
            <a:r>
              <a:rPr lang="en-US" dirty="0">
                <a:latin typeface="+mn-lt"/>
              </a:rPr>
              <a:t>TEST STAND : HADLING</a:t>
            </a:r>
          </a:p>
        </p:txBody>
      </p:sp>
      <p:pic>
        <p:nvPicPr>
          <p:cNvPr id="9" name="Picture 8"/>
          <p:cNvPicPr/>
          <p:nvPr/>
        </p:nvPicPr>
        <p:blipFill>
          <a:blip r:embed="rId2">
            <a:extLst>
              <a:ext uri="{28A0092B-C50C-407E-A947-70E740481C1C}">
                <a14:useLocalDpi xmlns:a14="http://schemas.microsoft.com/office/drawing/2010/main"/>
              </a:ext>
            </a:extLst>
          </a:blip>
          <a:stretch>
            <a:fillRect/>
          </a:stretch>
        </p:blipFill>
        <p:spPr>
          <a:xfrm>
            <a:off x="2597923" y="900000"/>
            <a:ext cx="4425685" cy="3931145"/>
          </a:xfrm>
          <a:prstGeom prst="rect">
            <a:avLst/>
          </a:prstGeom>
        </p:spPr>
      </p:pic>
      <p:sp>
        <p:nvSpPr>
          <p:cNvPr id="11" name="Rectangle 10"/>
          <p:cNvSpPr/>
          <p:nvPr/>
        </p:nvSpPr>
        <p:spPr>
          <a:xfrm>
            <a:off x="-42958" y="1638790"/>
            <a:ext cx="3600771" cy="1241622"/>
          </a:xfrm>
          <a:prstGeom prst="rect">
            <a:avLst/>
          </a:prstGeom>
        </p:spPr>
        <p:txBody>
          <a:bodyPr wrap="square">
            <a:spAutoFit/>
          </a:bodyPr>
          <a:lstStyle/>
          <a:p>
            <a:pPr algn="ctr"/>
            <a:r>
              <a:rPr lang="en-GB" sz="1867" dirty="0"/>
              <a:t>To enable insertion of test objects into the </a:t>
            </a:r>
            <a:r>
              <a:rPr lang="en-GB" sz="1867" b="1" dirty="0"/>
              <a:t>HFM cryostat </a:t>
            </a:r>
            <a:r>
              <a:rPr lang="en-GB" sz="1867" dirty="0"/>
              <a:t>the operating height, must be increased to </a:t>
            </a:r>
            <a:r>
              <a:rPr lang="en-GB" sz="1867" b="1" dirty="0"/>
              <a:t>6 m</a:t>
            </a:r>
            <a:r>
              <a:rPr lang="en-GB" sz="1867" dirty="0"/>
              <a:t> (presently 5.3 m).</a:t>
            </a:r>
          </a:p>
        </p:txBody>
      </p:sp>
      <p:sp>
        <p:nvSpPr>
          <p:cNvPr id="10" name="Rectangle 9"/>
          <p:cNvSpPr/>
          <p:nvPr/>
        </p:nvSpPr>
        <p:spPr>
          <a:xfrm>
            <a:off x="5250278" y="1638791"/>
            <a:ext cx="5299075" cy="1241622"/>
          </a:xfrm>
          <a:prstGeom prst="rect">
            <a:avLst/>
          </a:prstGeom>
        </p:spPr>
        <p:txBody>
          <a:bodyPr wrap="square">
            <a:spAutoFit/>
          </a:bodyPr>
          <a:lstStyle/>
          <a:p>
            <a:r>
              <a:rPr lang="en-GB" sz="1867" dirty="0"/>
              <a:t> </a:t>
            </a:r>
            <a:r>
              <a:rPr lang="en-GB" sz="1867" b="1" dirty="0"/>
              <a:t>Cluster D</a:t>
            </a:r>
            <a:r>
              <a:rPr lang="en-GB" sz="1867" dirty="0"/>
              <a:t>, on the other hand, will be deeper than the existing vertical facilities. To handle the inserts the operation depth between the hook and the top of the cryostat must be increased to </a:t>
            </a:r>
            <a:r>
              <a:rPr lang="en-GB" sz="1867" b="1" dirty="0"/>
              <a:t>9.3 m</a:t>
            </a:r>
            <a:r>
              <a:rPr lang="en-GB" sz="1867" dirty="0"/>
              <a:t>.</a:t>
            </a:r>
            <a:endParaRPr lang="en-US" sz="1867" dirty="0"/>
          </a:p>
        </p:txBody>
      </p:sp>
      <p:pic>
        <p:nvPicPr>
          <p:cNvPr id="5" name="Picture 4" descr="A circuit board&#10;&#10;Description automatically generated">
            <a:extLst>
              <a:ext uri="{FF2B5EF4-FFF2-40B4-BE49-F238E27FC236}">
                <a16:creationId xmlns:a16="http://schemas.microsoft.com/office/drawing/2014/main" id="{B2C0322F-04B8-4E80-B99B-0322439871CC}"/>
              </a:ext>
            </a:extLst>
          </p:cNvPr>
          <p:cNvPicPr>
            <a:picLocks noChangeAspect="1"/>
          </p:cNvPicPr>
          <p:nvPr/>
        </p:nvPicPr>
        <p:blipFill rotWithShape="1">
          <a:blip r:embed="rId3">
            <a:extLst>
              <a:ext uri="{28A0092B-C50C-407E-A947-70E740481C1C}">
                <a14:useLocalDpi xmlns:a14="http://schemas.microsoft.com/office/drawing/2010/main" val="0"/>
              </a:ext>
            </a:extLst>
          </a:blip>
          <a:srcRect l="62274" t="15522" r="4531" b="37513"/>
          <a:stretch/>
        </p:blipFill>
        <p:spPr>
          <a:xfrm>
            <a:off x="7793014" y="2894960"/>
            <a:ext cx="3998794" cy="3220872"/>
          </a:xfrm>
          <a:prstGeom prst="rect">
            <a:avLst/>
          </a:prstGeom>
        </p:spPr>
      </p:pic>
      <p:sp>
        <p:nvSpPr>
          <p:cNvPr id="6" name="TextBox 5">
            <a:extLst>
              <a:ext uri="{FF2B5EF4-FFF2-40B4-BE49-F238E27FC236}">
                <a16:creationId xmlns:a16="http://schemas.microsoft.com/office/drawing/2014/main" id="{7E71C029-04DF-47CF-AFC9-012D7ED26BF4}"/>
              </a:ext>
            </a:extLst>
          </p:cNvPr>
          <p:cNvSpPr txBox="1"/>
          <p:nvPr/>
        </p:nvSpPr>
        <p:spPr>
          <a:xfrm>
            <a:off x="484495" y="5773334"/>
            <a:ext cx="5688930" cy="369332"/>
          </a:xfrm>
          <a:prstGeom prst="rect">
            <a:avLst/>
          </a:prstGeom>
          <a:noFill/>
        </p:spPr>
        <p:txBody>
          <a:bodyPr wrap="none" rtlCol="0">
            <a:spAutoFit/>
          </a:bodyPr>
          <a:lstStyle/>
          <a:p>
            <a:r>
              <a:rPr lang="en-US" dirty="0"/>
              <a:t>Heavy and long magnet needs adequate handling systems!</a:t>
            </a:r>
          </a:p>
        </p:txBody>
      </p:sp>
    </p:spTree>
    <p:extLst>
      <p:ext uri="{BB962C8B-B14F-4D97-AF65-F5344CB8AC3E}">
        <p14:creationId xmlns:p14="http://schemas.microsoft.com/office/powerpoint/2010/main" val="1618106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D2E40A-0FA7-45FE-8AD4-439A8A863C12}"/>
              </a:ext>
            </a:extLst>
          </p:cNvPr>
          <p:cNvSpPr txBox="1"/>
          <p:nvPr/>
        </p:nvSpPr>
        <p:spPr>
          <a:xfrm>
            <a:off x="405320" y="2963985"/>
            <a:ext cx="11612474" cy="1754326"/>
          </a:xfrm>
          <a:prstGeom prst="rect">
            <a:avLst/>
          </a:prstGeom>
          <a:noFill/>
        </p:spPr>
        <p:txBody>
          <a:bodyPr wrap="none" rtlCol="0">
            <a:spAutoFit/>
          </a:bodyPr>
          <a:lstStyle/>
          <a:p>
            <a:r>
              <a:rPr lang="en-US" sz="3600" dirty="0">
                <a:solidFill>
                  <a:srgbClr val="0070C0"/>
                </a:solidFill>
                <a:latin typeface="Algerian" panose="04020705040A02060702" pitchFamily="82" charset="0"/>
              </a:rPr>
              <a:t>You Can Only Make As Well As You Can Measure</a:t>
            </a:r>
          </a:p>
          <a:p>
            <a:endParaRPr lang="en-US" sz="3600" dirty="0">
              <a:solidFill>
                <a:srgbClr val="0070C0"/>
              </a:solidFill>
              <a:latin typeface="Algerian" panose="04020705040A02060702" pitchFamily="82" charset="0"/>
            </a:endParaRPr>
          </a:p>
          <a:p>
            <a:r>
              <a:rPr lang="en-US" sz="3600" dirty="0">
                <a:solidFill>
                  <a:srgbClr val="0070C0"/>
                </a:solidFill>
                <a:latin typeface="Algerian" panose="04020705040A02060702" pitchFamily="82" charset="0"/>
              </a:rPr>
              <a:t>By. Joseph </a:t>
            </a:r>
            <a:r>
              <a:rPr lang="en-US" sz="3600" dirty="0" err="1">
                <a:solidFill>
                  <a:srgbClr val="0070C0"/>
                </a:solidFill>
                <a:latin typeface="Algerian" panose="04020705040A02060702" pitchFamily="82" charset="0"/>
              </a:rPr>
              <a:t>Withworth</a:t>
            </a:r>
            <a:r>
              <a:rPr lang="en-US" sz="3600" dirty="0">
                <a:solidFill>
                  <a:srgbClr val="0070C0"/>
                </a:solidFill>
                <a:latin typeface="Algerian" panose="04020705040A02060702" pitchFamily="82" charset="0"/>
              </a:rPr>
              <a:t> </a:t>
            </a:r>
          </a:p>
        </p:txBody>
      </p:sp>
      <p:sp>
        <p:nvSpPr>
          <p:cNvPr id="4" name="TextBox 3">
            <a:extLst>
              <a:ext uri="{FF2B5EF4-FFF2-40B4-BE49-F238E27FC236}">
                <a16:creationId xmlns:a16="http://schemas.microsoft.com/office/drawing/2014/main" id="{92C00FAB-5D78-435B-AB08-70BBD5168852}"/>
              </a:ext>
            </a:extLst>
          </p:cNvPr>
          <p:cNvSpPr txBox="1"/>
          <p:nvPr/>
        </p:nvSpPr>
        <p:spPr>
          <a:xfrm>
            <a:off x="454132" y="2277912"/>
            <a:ext cx="1077090" cy="369332"/>
          </a:xfrm>
          <a:prstGeom prst="rect">
            <a:avLst/>
          </a:prstGeom>
          <a:noFill/>
        </p:spPr>
        <p:txBody>
          <a:bodyPr wrap="none" rtlCol="0">
            <a:spAutoFit/>
          </a:bodyPr>
          <a:lstStyle/>
          <a:p>
            <a:r>
              <a:rPr lang="en-US" dirty="0"/>
              <a:t>Summary</a:t>
            </a:r>
          </a:p>
        </p:txBody>
      </p:sp>
    </p:spTree>
    <p:extLst>
      <p:ext uri="{BB962C8B-B14F-4D97-AF65-F5344CB8AC3E}">
        <p14:creationId xmlns:p14="http://schemas.microsoft.com/office/powerpoint/2010/main" val="444317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380BFC8-3D17-4D96-8F4E-AA7E39263729}"/>
              </a:ext>
            </a:extLst>
          </p:cNvPr>
          <p:cNvSpPr>
            <a:spLocks noGrp="1"/>
          </p:cNvSpPr>
          <p:nvPr>
            <p:ph type="title"/>
          </p:nvPr>
        </p:nvSpPr>
        <p:spPr>
          <a:xfrm>
            <a:off x="681777" y="675838"/>
            <a:ext cx="4505552" cy="2387600"/>
          </a:xfrm>
        </p:spPr>
        <p:txBody>
          <a:bodyPr vert="horz" lIns="91440" tIns="45720" rIns="91440" bIns="45720" rtlCol="0" anchor="b">
            <a:normAutofit/>
          </a:bodyPr>
          <a:lstStyle/>
          <a:p>
            <a:r>
              <a:rPr lang="en-US" dirty="0">
                <a:solidFill>
                  <a:schemeClr val="bg1"/>
                </a:solidFill>
                <a:latin typeface="+mn-lt"/>
              </a:rPr>
              <a:t>TRAINING</a:t>
            </a:r>
          </a:p>
        </p:txBody>
      </p:sp>
      <p:sp>
        <p:nvSpPr>
          <p:cNvPr id="14" name="Freeform: Shape 13">
            <a:extLst>
              <a:ext uri="{FF2B5EF4-FFF2-40B4-BE49-F238E27FC236}">
                <a16:creationId xmlns:a16="http://schemas.microsoft.com/office/drawing/2014/main" id="{0277405F-0B4F-4418-B773-1B38814125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30421" y="226893"/>
            <a:ext cx="5968658" cy="6085007"/>
          </a:xfrm>
          <a:custGeom>
            <a:avLst/>
            <a:gdLst>
              <a:gd name="connsiteX0" fmla="*/ 0 w 5968658"/>
              <a:gd name="connsiteY0" fmla="*/ 0 h 6085007"/>
              <a:gd name="connsiteX1" fmla="*/ 3557919 w 5968658"/>
              <a:gd name="connsiteY1" fmla="*/ 0 h 6085007"/>
              <a:gd name="connsiteX2" fmla="*/ 3557919 w 5968658"/>
              <a:gd name="connsiteY2" fmla="*/ 2195749 h 6085007"/>
              <a:gd name="connsiteX3" fmla="*/ 5968658 w 5968658"/>
              <a:gd name="connsiteY3" fmla="*/ 2195749 h 6085007"/>
              <a:gd name="connsiteX4" fmla="*/ 5968658 w 5968658"/>
              <a:gd name="connsiteY4" fmla="*/ 6085007 h 6085007"/>
              <a:gd name="connsiteX5" fmla="*/ 2058230 w 5968658"/>
              <a:gd name="connsiteY5" fmla="*/ 6085007 h 6085007"/>
              <a:gd name="connsiteX6" fmla="*/ 2058230 w 5968658"/>
              <a:gd name="connsiteY6" fmla="*/ 3538657 h 6085007"/>
              <a:gd name="connsiteX7" fmla="*/ 0 w 5968658"/>
              <a:gd name="connsiteY7" fmla="*/ 3538657 h 608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68658" h="6085007">
                <a:moveTo>
                  <a:pt x="0" y="0"/>
                </a:moveTo>
                <a:lnTo>
                  <a:pt x="3557919" y="0"/>
                </a:lnTo>
                <a:lnTo>
                  <a:pt x="3557919" y="2195749"/>
                </a:lnTo>
                <a:lnTo>
                  <a:pt x="5968658" y="2195749"/>
                </a:lnTo>
                <a:lnTo>
                  <a:pt x="5968658" y="6085007"/>
                </a:lnTo>
                <a:lnTo>
                  <a:pt x="2058230" y="6085007"/>
                </a:lnTo>
                <a:lnTo>
                  <a:pt x="2058230" y="3538657"/>
                </a:lnTo>
                <a:lnTo>
                  <a:pt x="0" y="3538657"/>
                </a:lnTo>
                <a:close/>
              </a:path>
            </a:pathLst>
          </a:custGeom>
          <a:solidFill>
            <a:schemeClr val="tx1">
              <a:lumMod val="95000"/>
              <a:lumOff val="5000"/>
            </a:schemeClr>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a:extLst>
              <a:ext uri="{FF2B5EF4-FFF2-40B4-BE49-F238E27FC236}">
                <a16:creationId xmlns:a16="http://schemas.microsoft.com/office/drawing/2014/main" id="{49ED79A6-B2C0-43CA-9689-B9F59F677149}"/>
              </a:ext>
            </a:extLst>
          </p:cNvPr>
          <p:cNvPicPr>
            <a:picLocks noChangeAspect="1"/>
          </p:cNvPicPr>
          <p:nvPr/>
        </p:nvPicPr>
        <p:blipFill rotWithShape="1">
          <a:blip r:embed="rId2"/>
          <a:srcRect t="5902"/>
          <a:stretch/>
        </p:blipFill>
        <p:spPr>
          <a:xfrm>
            <a:off x="8376354" y="2674638"/>
            <a:ext cx="2796918" cy="3408121"/>
          </a:xfrm>
          <a:prstGeom prst="rect">
            <a:avLst/>
          </a:prstGeom>
        </p:spPr>
      </p:pic>
      <p:pic>
        <p:nvPicPr>
          <p:cNvPr id="5" name="Picture 4">
            <a:extLst>
              <a:ext uri="{FF2B5EF4-FFF2-40B4-BE49-F238E27FC236}">
                <a16:creationId xmlns:a16="http://schemas.microsoft.com/office/drawing/2014/main" id="{925B8B92-302D-4FCF-AA6D-62462013ECA0}"/>
              </a:ext>
            </a:extLst>
          </p:cNvPr>
          <p:cNvPicPr>
            <a:picLocks noChangeAspect="1"/>
          </p:cNvPicPr>
          <p:nvPr/>
        </p:nvPicPr>
        <p:blipFill>
          <a:blip r:embed="rId3"/>
          <a:stretch>
            <a:fillRect/>
          </a:stretch>
        </p:blipFill>
        <p:spPr>
          <a:xfrm>
            <a:off x="5958022" y="226893"/>
            <a:ext cx="2556728" cy="2999096"/>
          </a:xfrm>
          <a:prstGeom prst="rect">
            <a:avLst/>
          </a:prstGeom>
        </p:spPr>
      </p:pic>
      <p:pic>
        <p:nvPicPr>
          <p:cNvPr id="8" name="Picture 7">
            <a:extLst>
              <a:ext uri="{FF2B5EF4-FFF2-40B4-BE49-F238E27FC236}">
                <a16:creationId xmlns:a16="http://schemas.microsoft.com/office/drawing/2014/main" id="{450AD0EB-A37C-4427-AE28-FAE99BACBDA8}"/>
              </a:ext>
            </a:extLst>
          </p:cNvPr>
          <p:cNvPicPr/>
          <p:nvPr/>
        </p:nvPicPr>
        <p:blipFill rotWithShape="1">
          <a:blip r:embed="rId4">
            <a:extLst>
              <a:ext uri="{28A0092B-C50C-407E-A947-70E740481C1C}">
                <a14:useLocalDpi xmlns:a14="http://schemas.microsoft.com/office/drawing/2010/main" val="0"/>
              </a:ext>
            </a:extLst>
          </a:blip>
          <a:srcRect r="6939"/>
          <a:stretch/>
        </p:blipFill>
        <p:spPr bwMode="auto">
          <a:xfrm>
            <a:off x="901054" y="4660436"/>
            <a:ext cx="4245681" cy="1422323"/>
          </a:xfrm>
          <a:prstGeom prst="rect">
            <a:avLst/>
          </a:prstGeom>
          <a:noFill/>
        </p:spPr>
      </p:pic>
      <p:sp>
        <p:nvSpPr>
          <p:cNvPr id="13" name="TextBox 12">
            <a:extLst>
              <a:ext uri="{FF2B5EF4-FFF2-40B4-BE49-F238E27FC236}">
                <a16:creationId xmlns:a16="http://schemas.microsoft.com/office/drawing/2014/main" id="{7C5EC827-11F8-4B77-9179-1E9D3FEA24FE}"/>
              </a:ext>
            </a:extLst>
          </p:cNvPr>
          <p:cNvSpPr txBox="1"/>
          <p:nvPr/>
        </p:nvSpPr>
        <p:spPr>
          <a:xfrm>
            <a:off x="745508" y="2983998"/>
            <a:ext cx="4679524"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When the current of a magnet is ramped up for the first time, it usually “quenches” at less than the short sample limit .</a:t>
            </a:r>
          </a:p>
          <a:p>
            <a:pPr marL="285750" indent="-285750">
              <a:buFont typeface="Arial" panose="020B0604020202020204" pitchFamily="34" charset="0"/>
              <a:buChar char="•"/>
            </a:pPr>
            <a:r>
              <a:rPr lang="en-US" dirty="0">
                <a:solidFill>
                  <a:schemeClr val="bg1"/>
                </a:solidFill>
              </a:rPr>
              <a:t>At the next trial usually it does better.</a:t>
            </a:r>
          </a:p>
          <a:p>
            <a:pPr marL="285750" indent="-285750">
              <a:buFont typeface="Arial" panose="020B0604020202020204" pitchFamily="34" charset="0"/>
              <a:buChar char="•"/>
            </a:pPr>
            <a:r>
              <a:rPr lang="en-US" dirty="0">
                <a:solidFill>
                  <a:schemeClr val="bg1"/>
                </a:solidFill>
              </a:rPr>
              <a:t>This sequence of events is called : training</a:t>
            </a:r>
          </a:p>
        </p:txBody>
      </p:sp>
      <p:sp>
        <p:nvSpPr>
          <p:cNvPr id="15" name="Rectangle 14">
            <a:extLst>
              <a:ext uri="{FF2B5EF4-FFF2-40B4-BE49-F238E27FC236}">
                <a16:creationId xmlns:a16="http://schemas.microsoft.com/office/drawing/2014/main" id="{F56B70B8-A9BF-420C-B755-889F3CAA812B}"/>
              </a:ext>
            </a:extLst>
          </p:cNvPr>
          <p:cNvSpPr/>
          <p:nvPr/>
        </p:nvSpPr>
        <p:spPr>
          <a:xfrm>
            <a:off x="1018728" y="4842024"/>
            <a:ext cx="791661" cy="12054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892D119-F12D-4E21-99E2-03C3308F73C9}"/>
              </a:ext>
            </a:extLst>
          </p:cNvPr>
          <p:cNvPicPr>
            <a:picLocks noChangeAspect="1"/>
          </p:cNvPicPr>
          <p:nvPr/>
        </p:nvPicPr>
        <p:blipFill>
          <a:blip r:embed="rId5"/>
          <a:stretch>
            <a:fillRect/>
          </a:stretch>
        </p:blipFill>
        <p:spPr>
          <a:xfrm>
            <a:off x="5678171" y="4660435"/>
            <a:ext cx="1717636" cy="1422323"/>
          </a:xfrm>
          <a:prstGeom prst="rect">
            <a:avLst/>
          </a:prstGeom>
        </p:spPr>
      </p:pic>
      <p:sp>
        <p:nvSpPr>
          <p:cNvPr id="19" name="TextBox 18">
            <a:extLst>
              <a:ext uri="{FF2B5EF4-FFF2-40B4-BE49-F238E27FC236}">
                <a16:creationId xmlns:a16="http://schemas.microsoft.com/office/drawing/2014/main" id="{658C20F1-DD40-463C-88E7-DC0DE940C79A}"/>
              </a:ext>
            </a:extLst>
          </p:cNvPr>
          <p:cNvSpPr txBox="1"/>
          <p:nvPr/>
        </p:nvSpPr>
        <p:spPr>
          <a:xfrm>
            <a:off x="5663852" y="4353446"/>
            <a:ext cx="1526828" cy="276999"/>
          </a:xfrm>
          <a:prstGeom prst="rect">
            <a:avLst/>
          </a:prstGeom>
          <a:noFill/>
        </p:spPr>
        <p:txBody>
          <a:bodyPr wrap="none" rtlCol="0">
            <a:spAutoFit/>
          </a:bodyPr>
          <a:lstStyle/>
          <a:p>
            <a:r>
              <a:rPr lang="en-US" sz="1200" dirty="0">
                <a:solidFill>
                  <a:schemeClr val="bg1"/>
                </a:solidFill>
              </a:rPr>
              <a:t>Ex. conductor motion</a:t>
            </a:r>
          </a:p>
        </p:txBody>
      </p:sp>
      <p:sp>
        <p:nvSpPr>
          <p:cNvPr id="3" name="TextBox 2">
            <a:extLst>
              <a:ext uri="{FF2B5EF4-FFF2-40B4-BE49-F238E27FC236}">
                <a16:creationId xmlns:a16="http://schemas.microsoft.com/office/drawing/2014/main" id="{0BB62384-096D-4F14-815C-038FB52C247E}"/>
              </a:ext>
            </a:extLst>
          </p:cNvPr>
          <p:cNvSpPr txBox="1"/>
          <p:nvPr/>
        </p:nvSpPr>
        <p:spPr>
          <a:xfrm>
            <a:off x="808289" y="6034901"/>
            <a:ext cx="2628797" cy="276999"/>
          </a:xfrm>
          <a:prstGeom prst="rect">
            <a:avLst/>
          </a:prstGeom>
          <a:noFill/>
        </p:spPr>
        <p:txBody>
          <a:bodyPr wrap="none" rtlCol="0">
            <a:spAutoFit/>
          </a:bodyPr>
          <a:lstStyle/>
          <a:p>
            <a:r>
              <a:rPr lang="en-US" sz="1200" dirty="0">
                <a:solidFill>
                  <a:srgbClr val="0070C0"/>
                </a:solidFill>
              </a:rPr>
              <a:t>Courtesy of G. Willering/ F. Mangiarotti</a:t>
            </a:r>
          </a:p>
        </p:txBody>
      </p:sp>
      <p:sp>
        <p:nvSpPr>
          <p:cNvPr id="4" name="TextBox 3">
            <a:extLst>
              <a:ext uri="{FF2B5EF4-FFF2-40B4-BE49-F238E27FC236}">
                <a16:creationId xmlns:a16="http://schemas.microsoft.com/office/drawing/2014/main" id="{9FF545F8-BA2E-4D8B-9B43-F2CF042DDB2F}"/>
              </a:ext>
            </a:extLst>
          </p:cNvPr>
          <p:cNvSpPr txBox="1"/>
          <p:nvPr/>
        </p:nvSpPr>
        <p:spPr>
          <a:xfrm>
            <a:off x="6435041" y="6112748"/>
            <a:ext cx="992579" cy="276999"/>
          </a:xfrm>
          <a:prstGeom prst="rect">
            <a:avLst/>
          </a:prstGeom>
          <a:noFill/>
        </p:spPr>
        <p:txBody>
          <a:bodyPr wrap="none" rtlCol="0">
            <a:spAutoFit/>
          </a:bodyPr>
          <a:lstStyle/>
          <a:p>
            <a:r>
              <a:rPr lang="en-US" sz="1200" dirty="0">
                <a:solidFill>
                  <a:srgbClr val="0070C0"/>
                </a:solidFill>
              </a:rPr>
              <a:t>M. N. Wilson</a:t>
            </a:r>
          </a:p>
        </p:txBody>
      </p:sp>
    </p:spTree>
    <p:extLst>
      <p:ext uri="{BB962C8B-B14F-4D97-AF65-F5344CB8AC3E}">
        <p14:creationId xmlns:p14="http://schemas.microsoft.com/office/powerpoint/2010/main" val="3249975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801099" y="1396289"/>
            <a:ext cx="4399093" cy="1325563"/>
          </a:xfrm>
        </p:spPr>
        <p:txBody>
          <a:bodyPr>
            <a:normAutofit/>
          </a:bodyPr>
          <a:lstStyle/>
          <a:p>
            <a:pPr eaLnBrk="1" hangingPunct="1"/>
            <a:r>
              <a:rPr lang="en-US" dirty="0">
                <a:latin typeface="+mn-lt"/>
              </a:rPr>
              <a:t>CRITICAL SURFACE</a:t>
            </a:r>
          </a:p>
        </p:txBody>
      </p:sp>
      <p:sp>
        <p:nvSpPr>
          <p:cNvPr id="21508" name="Rectangle 3"/>
          <p:cNvSpPr>
            <a:spLocks noGrp="1" noChangeArrowheads="1"/>
          </p:cNvSpPr>
          <p:nvPr>
            <p:ph type="body" idx="1"/>
          </p:nvPr>
        </p:nvSpPr>
        <p:spPr>
          <a:xfrm>
            <a:off x="805544" y="2871982"/>
            <a:ext cx="4399094" cy="3181684"/>
          </a:xfrm>
        </p:spPr>
        <p:txBody>
          <a:bodyPr anchor="t">
            <a:normAutofit/>
          </a:bodyPr>
          <a:lstStyle/>
          <a:p>
            <a:pPr marL="0" indent="0" eaLnBrk="1" hangingPunct="1">
              <a:buNone/>
            </a:pPr>
            <a:r>
              <a:rPr lang="en-US" sz="2400" dirty="0">
                <a:latin typeface="Times New Roman" pitchFamily="-110" charset="0"/>
              </a:rPr>
              <a:t>Superconductivity </a:t>
            </a:r>
          </a:p>
          <a:p>
            <a:pPr marL="0" indent="0" eaLnBrk="1" hangingPunct="1">
              <a:buNone/>
            </a:pPr>
            <a:r>
              <a:rPr lang="en-US" sz="2400" i="1" dirty="0">
                <a:latin typeface="Times New Roman" pitchFamily="-110" charset="0"/>
              </a:rPr>
              <a:t>UNDER CONDITIONS</a:t>
            </a:r>
          </a:p>
          <a:p>
            <a:pPr marL="0" indent="0" eaLnBrk="1" hangingPunct="1">
              <a:buNone/>
            </a:pPr>
            <a:r>
              <a:rPr lang="en-US" sz="2400" dirty="0">
                <a:latin typeface="Times New Roman" pitchFamily="-110" charset="0"/>
              </a:rPr>
              <a:t>Superconductivity </a:t>
            </a:r>
            <a:r>
              <a:rPr lang="en-US" sz="2400" i="1" dirty="0">
                <a:latin typeface="Times New Roman" pitchFamily="-110" charset="0"/>
              </a:rPr>
              <a:t>exists</a:t>
            </a:r>
            <a:r>
              <a:rPr lang="en-US" sz="2400" dirty="0">
                <a:latin typeface="Times New Roman" pitchFamily="-110" charset="0"/>
              </a:rPr>
              <a:t> in a 3-dimensional space given by magnetic field, current density and temperature called critical surface</a:t>
            </a: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lvl="1" eaLnBrk="1" hangingPunct="1"/>
            <a:endParaRPr lang="en-US" dirty="0">
              <a:latin typeface="Times New Roman" pitchFamily="-110" charset="0"/>
            </a:endParaRPr>
          </a:p>
          <a:p>
            <a:pPr marL="0" indent="0">
              <a:buNone/>
            </a:pPr>
            <a:endParaRPr lang="en-US" sz="2400" dirty="0">
              <a:latin typeface="Times New Roman" pitchFamily="-110" charset="0"/>
            </a:endParaRPr>
          </a:p>
        </p:txBody>
      </p:sp>
      <p:sp>
        <p:nvSpPr>
          <p:cNvPr id="21511" name="Freeform: Shape 72">
            <a:extLst>
              <a:ext uri="{FF2B5EF4-FFF2-40B4-BE49-F238E27FC236}">
                <a16:creationId xmlns:a16="http://schemas.microsoft.com/office/drawing/2014/main" id="{C62225A2-D3F0-45D1-9C47-B10375316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Freeform: Shape 74">
            <a:extLst>
              <a:ext uri="{FF2B5EF4-FFF2-40B4-BE49-F238E27FC236}">
                <a16:creationId xmlns:a16="http://schemas.microsoft.com/office/drawing/2014/main" id="{1B9FBFA8-6AF4-4091-9C8B-DEC6D8933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surf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2917" y="599325"/>
            <a:ext cx="3251439" cy="2741177"/>
          </a:xfrm>
          <a:prstGeom prst="rect">
            <a:avLst/>
          </a:prstGeom>
        </p:spPr>
      </p:pic>
      <p:pic>
        <p:nvPicPr>
          <p:cNvPr id="11" name="Picture 2" descr="http://www.superconductors.org/percht2.gif">
            <a:extLst>
              <a:ext uri="{FF2B5EF4-FFF2-40B4-BE49-F238E27FC236}">
                <a16:creationId xmlns:a16="http://schemas.microsoft.com/office/drawing/2014/main" id="{7CF4F5E0-8951-B044-A267-FC3319E58CFD}"/>
              </a:ext>
            </a:extLst>
          </p:cNvPr>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7264862" y="3617827"/>
            <a:ext cx="4329005" cy="27411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19751569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509490" y="117474"/>
            <a:ext cx="6355437" cy="904875"/>
          </a:xfrm>
        </p:spPr>
        <p:txBody>
          <a:bodyPr/>
          <a:lstStyle/>
          <a:p>
            <a:pPr eaLnBrk="1" hangingPunct="1"/>
            <a:r>
              <a:rPr lang="en-US" dirty="0">
                <a:latin typeface="+mn-lt"/>
              </a:rPr>
              <a:t>CRITICAL TEMPERATURE</a:t>
            </a:r>
          </a:p>
        </p:txBody>
      </p:sp>
      <p:sp>
        <p:nvSpPr>
          <p:cNvPr id="21508" name="Rectangle 3"/>
          <p:cNvSpPr>
            <a:spLocks noGrp="1" noChangeArrowheads="1"/>
          </p:cNvSpPr>
          <p:nvPr>
            <p:ph type="body" idx="1"/>
          </p:nvPr>
        </p:nvSpPr>
        <p:spPr>
          <a:xfrm>
            <a:off x="401444" y="1263650"/>
            <a:ext cx="6699011" cy="5353050"/>
          </a:xfrm>
        </p:spPr>
        <p:txBody>
          <a:bodyPr>
            <a:normAutofit fontScale="92500" lnSpcReduction="10000"/>
          </a:bodyPr>
          <a:lstStyle/>
          <a:p>
            <a:pPr eaLnBrk="1" hangingPunct="1">
              <a:lnSpc>
                <a:spcPct val="90000"/>
              </a:lnSpc>
            </a:pPr>
            <a:r>
              <a:rPr lang="en-US" dirty="0">
                <a:latin typeface="Times New Roman" pitchFamily="-110" charset="0"/>
              </a:rPr>
              <a:t>In 1911, </a:t>
            </a:r>
            <a:r>
              <a:rPr lang="en-US" dirty="0" err="1">
                <a:latin typeface="Times New Roman" pitchFamily="-110" charset="0"/>
              </a:rPr>
              <a:t>Kamerlingh</a:t>
            </a:r>
            <a:r>
              <a:rPr lang="en-US" dirty="0">
                <a:latin typeface="Times New Roman" pitchFamily="-110" charset="0"/>
              </a:rPr>
              <a:t> </a:t>
            </a:r>
            <a:r>
              <a:rPr lang="en-US" dirty="0" err="1">
                <a:latin typeface="Times New Roman" pitchFamily="-110" charset="0"/>
              </a:rPr>
              <a:t>Onnes</a:t>
            </a:r>
            <a:r>
              <a:rPr lang="en-US" dirty="0">
                <a:latin typeface="Times New Roman" pitchFamily="-110" charset="0"/>
              </a:rPr>
              <a:t> discovers the </a:t>
            </a:r>
            <a:r>
              <a:rPr lang="en-US" dirty="0">
                <a:solidFill>
                  <a:srgbClr val="CC0000"/>
                </a:solidFill>
                <a:latin typeface="Times New Roman" pitchFamily="-110" charset="0"/>
              </a:rPr>
              <a:t>superconductivity of mercury</a:t>
            </a:r>
          </a:p>
          <a:p>
            <a:pPr lvl="1" eaLnBrk="1" hangingPunct="1">
              <a:lnSpc>
                <a:spcPct val="90000"/>
              </a:lnSpc>
            </a:pPr>
            <a:r>
              <a:rPr lang="en-US" dirty="0">
                <a:latin typeface="Times New Roman" pitchFamily="-110" charset="0"/>
              </a:rPr>
              <a:t>His team was investigating properties (resistivity, specific heat) of materials at low temperature</a:t>
            </a:r>
          </a:p>
          <a:p>
            <a:pPr lvl="1" eaLnBrk="1" hangingPunct="1">
              <a:lnSpc>
                <a:spcPct val="90000"/>
              </a:lnSpc>
            </a:pPr>
            <a:r>
              <a:rPr lang="en-US" dirty="0">
                <a:latin typeface="Times New Roman" pitchFamily="-110" charset="0"/>
              </a:rPr>
              <a:t>This discovery has been made possible thanks to his efforts to </a:t>
            </a:r>
            <a:r>
              <a:rPr lang="en-US" dirty="0">
                <a:solidFill>
                  <a:srgbClr val="CC0000"/>
                </a:solidFill>
                <a:latin typeface="Times New Roman" pitchFamily="-110" charset="0"/>
              </a:rPr>
              <a:t>liquefying Helium</a:t>
            </a:r>
            <a:r>
              <a:rPr lang="en-US" dirty="0">
                <a:latin typeface="Times New Roman" pitchFamily="-110" charset="0"/>
              </a:rPr>
              <a:t>, a major technological advancement needed for the discovery</a:t>
            </a:r>
          </a:p>
          <a:p>
            <a:pPr lvl="1" eaLnBrk="1" hangingPunct="1">
              <a:lnSpc>
                <a:spcPct val="90000"/>
              </a:lnSpc>
            </a:pPr>
            <a:r>
              <a:rPr lang="en-US" dirty="0">
                <a:latin typeface="Times New Roman" pitchFamily="-110" charset="0"/>
              </a:rPr>
              <a:t>Nobel prize 1913 “</a:t>
            </a:r>
            <a:r>
              <a:rPr lang="en-US" sz="1800" dirty="0">
                <a:solidFill>
                  <a:srgbClr val="CC3300"/>
                </a:solidFill>
                <a:latin typeface="Times New Roman" pitchFamily="-110" charset="0"/>
              </a:rPr>
              <a:t>f</a:t>
            </a:r>
            <a:r>
              <a:rPr lang="fr-CH" sz="1800" dirty="0">
                <a:solidFill>
                  <a:srgbClr val="CC3300"/>
                </a:solidFill>
              </a:rPr>
              <a:t>or his investigations on the properties of matter at low temperatures which led, inter alia, to the production of liquid helium</a:t>
            </a:r>
            <a:r>
              <a:rPr lang="fr-CH" sz="1800" dirty="0"/>
              <a:t> »</a:t>
            </a:r>
            <a:endParaRPr lang="en-US" dirty="0">
              <a:latin typeface="Times New Roman" pitchFamily="-110" charset="0"/>
            </a:endParaRPr>
          </a:p>
          <a:p>
            <a:pPr eaLnBrk="1" hangingPunct="1">
              <a:lnSpc>
                <a:spcPct val="90000"/>
              </a:lnSpc>
            </a:pPr>
            <a:r>
              <a:rPr lang="en-US" dirty="0">
                <a:latin typeface="Times New Roman" pitchFamily="-110" charset="0"/>
              </a:rPr>
              <a:t>Phenomenology</a:t>
            </a:r>
          </a:p>
          <a:p>
            <a:pPr lvl="1" eaLnBrk="1" hangingPunct="1">
              <a:lnSpc>
                <a:spcPct val="90000"/>
              </a:lnSpc>
            </a:pPr>
            <a:r>
              <a:rPr lang="en-US" dirty="0">
                <a:latin typeface="Times New Roman" pitchFamily="-110" charset="0"/>
              </a:rPr>
              <a:t>Below 4.2 K, mercury has a non measurable electric resistance – not very small, but </a:t>
            </a:r>
            <a:r>
              <a:rPr lang="en-US" dirty="0">
                <a:solidFill>
                  <a:srgbClr val="CC0000"/>
                </a:solidFill>
                <a:latin typeface="Times New Roman" pitchFamily="-110" charset="0"/>
              </a:rPr>
              <a:t>zero </a:t>
            </a:r>
            <a:r>
              <a:rPr lang="en-US" dirty="0">
                <a:latin typeface="Times New Roman" pitchFamily="-110" charset="0"/>
              </a:rPr>
              <a:t>!</a:t>
            </a:r>
          </a:p>
          <a:p>
            <a:pPr lvl="1" eaLnBrk="1" hangingPunct="1">
              <a:lnSpc>
                <a:spcPct val="90000"/>
              </a:lnSpc>
            </a:pPr>
            <a:r>
              <a:rPr lang="en-US" dirty="0">
                <a:latin typeface="Times New Roman" pitchFamily="-110" charset="0"/>
              </a:rPr>
              <a:t>4.2 K is called the </a:t>
            </a:r>
            <a:r>
              <a:rPr lang="en-US" dirty="0">
                <a:solidFill>
                  <a:srgbClr val="CC0000"/>
                </a:solidFill>
                <a:latin typeface="Times New Roman" pitchFamily="-110" charset="0"/>
              </a:rPr>
              <a:t>critical temperature</a:t>
            </a:r>
            <a:r>
              <a:rPr lang="en-US" dirty="0">
                <a:latin typeface="Times New Roman" pitchFamily="-110" charset="0"/>
              </a:rPr>
              <a:t>: below it the material is superconductor</a:t>
            </a:r>
          </a:p>
        </p:txBody>
      </p:sp>
      <p:pic>
        <p:nvPicPr>
          <p:cNvPr id="21509" name="Picture 5" descr="fig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8519" y="602325"/>
            <a:ext cx="1817688" cy="23186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10" name="Picture 6" descr="fig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8300" y="3576637"/>
            <a:ext cx="2790536" cy="32030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11" name="Text Box 8"/>
          <p:cNvSpPr txBox="1">
            <a:spLocks noChangeArrowheads="1"/>
          </p:cNvSpPr>
          <p:nvPr/>
        </p:nvSpPr>
        <p:spPr bwMode="auto">
          <a:xfrm>
            <a:off x="8348664" y="2921001"/>
            <a:ext cx="21685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spcBef>
                <a:spcPct val="50000"/>
              </a:spcBef>
            </a:pPr>
            <a:r>
              <a:rPr lang="it-IT" sz="1000"/>
              <a:t>Heinke Kamerlingh Onnes</a:t>
            </a:r>
            <a:r>
              <a:rPr lang="en-US" sz="1000"/>
              <a:t> </a:t>
            </a:r>
          </a:p>
          <a:p>
            <a:pPr algn="ctr">
              <a:spcBef>
                <a:spcPct val="50000"/>
              </a:spcBef>
            </a:pPr>
            <a:r>
              <a:rPr lang="it-IT" sz="1000"/>
              <a:t>(18 July 1853 – 4 February 1928) </a:t>
            </a:r>
          </a:p>
          <a:p>
            <a:pPr algn="ctr">
              <a:spcBef>
                <a:spcPct val="50000"/>
              </a:spcBef>
            </a:pPr>
            <a:r>
              <a:rPr lang="it-IT" sz="1000"/>
              <a:t>Nobel prize 1913</a:t>
            </a:r>
            <a:endParaRPr lang="en-US" sz="1000"/>
          </a:p>
        </p:txBody>
      </p:sp>
      <p:pic>
        <p:nvPicPr>
          <p:cNvPr id="9" name="Picture 8">
            <a:extLst>
              <a:ext uri="{FF2B5EF4-FFF2-40B4-BE49-F238E27FC236}">
                <a16:creationId xmlns:a16="http://schemas.microsoft.com/office/drawing/2014/main" id="{FCF6C2B8-344B-F44C-922C-2322901EF0D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83337" y="2194515"/>
            <a:ext cx="702870" cy="702870"/>
          </a:xfrm>
          <a:prstGeom prst="rect">
            <a:avLst/>
          </a:prstGeom>
        </p:spPr>
      </p:pic>
      <p:sp>
        <p:nvSpPr>
          <p:cNvPr id="8" name="Slide Number Placeholder 3">
            <a:extLst>
              <a:ext uri="{FF2B5EF4-FFF2-40B4-BE49-F238E27FC236}">
                <a16:creationId xmlns:a16="http://schemas.microsoft.com/office/drawing/2014/main" id="{00013770-73CC-4048-BDE4-E5AF8DAC1473}"/>
              </a:ext>
            </a:extLst>
          </p:cNvPr>
          <p:cNvSpPr txBox="1">
            <a:spLocks/>
          </p:cNvSpPr>
          <p:nvPr/>
        </p:nvSpPr>
        <p:spPr>
          <a:xfrm>
            <a:off x="944008" y="6127266"/>
            <a:ext cx="2743200" cy="365125"/>
          </a:xfrm>
          <a:prstGeom prst="rect">
            <a:avLst/>
          </a:prstGeom>
          <a:noFill/>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Book Antiqua" pitchFamily="18" charset="0"/>
                <a:ea typeface="ＭＳ Ｐゴシック" pitchFamily="-110" charset="-128"/>
                <a:cs typeface="+mn-cs"/>
              </a:defRPr>
            </a:lvl1pPr>
            <a:lvl2pPr marL="742950" indent="-285750" algn="l" defTabSz="914400" rtl="0" eaLnBrk="1" latinLnBrk="0" hangingPunct="1">
              <a:defRPr sz="2400" kern="1200">
                <a:solidFill>
                  <a:schemeClr val="tx1"/>
                </a:solidFill>
                <a:latin typeface="Book Antiqua" pitchFamily="18" charset="0"/>
                <a:ea typeface="ＭＳ Ｐゴシック" pitchFamily="-110" charset="-128"/>
                <a:cs typeface="+mn-cs"/>
              </a:defRPr>
            </a:lvl2pPr>
            <a:lvl3pPr marL="11430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3pPr>
            <a:lvl4pPr marL="16002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4pPr>
            <a:lvl5pPr marL="2057400" indent="-228600" algn="l" defTabSz="914400" rtl="0" eaLnBrk="1" latinLnBrk="0" hangingPunct="1">
              <a:defRPr sz="2400" kern="1200">
                <a:solidFill>
                  <a:schemeClr val="tx1"/>
                </a:solidFill>
                <a:latin typeface="Book Antiqua" pitchFamily="18" charset="0"/>
                <a:ea typeface="ＭＳ Ｐゴシック" pitchFamily="-110" charset="-128"/>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Book Antiqua" pitchFamily="18" charset="0"/>
                <a:ea typeface="ＭＳ Ｐゴシック" pitchFamily="-110" charset="-128"/>
                <a:cs typeface="+mn-cs"/>
              </a:defRPr>
            </a:lvl9pPr>
          </a:lstStyle>
          <a:p>
            <a:r>
              <a:rPr lang="en-US" sz="1000" dirty="0">
                <a:solidFill>
                  <a:srgbClr val="3399FF"/>
                </a:solidFill>
              </a:rPr>
              <a:t>E. Todesco - Superconducting magnets</a:t>
            </a:r>
          </a:p>
        </p:txBody>
      </p:sp>
    </p:spTree>
    <p:extLst>
      <p:ext uri="{BB962C8B-B14F-4D97-AF65-F5344CB8AC3E}">
        <p14:creationId xmlns:p14="http://schemas.microsoft.com/office/powerpoint/2010/main" val="43785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2B2CCCB-CFE8-3E42-A591-29D20947251A}"/>
              </a:ext>
            </a:extLst>
          </p:cNvPr>
          <p:cNvSpPr txBox="1">
            <a:spLocks noChangeArrowheads="1"/>
          </p:cNvSpPr>
          <p:nvPr/>
        </p:nvSpPr>
        <p:spPr>
          <a:xfrm>
            <a:off x="509490" y="311489"/>
            <a:ext cx="3903179" cy="9048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mn-lt"/>
              </a:rPr>
              <a:t>CRITICAL FIELD</a:t>
            </a:r>
          </a:p>
        </p:txBody>
      </p:sp>
      <p:grpSp>
        <p:nvGrpSpPr>
          <p:cNvPr id="7" name="Group 6">
            <a:extLst>
              <a:ext uri="{FF2B5EF4-FFF2-40B4-BE49-F238E27FC236}">
                <a16:creationId xmlns:a16="http://schemas.microsoft.com/office/drawing/2014/main" id="{833753B7-0F06-9C4C-85D6-1246B87005EA}"/>
              </a:ext>
            </a:extLst>
          </p:cNvPr>
          <p:cNvGrpSpPr/>
          <p:nvPr/>
        </p:nvGrpSpPr>
        <p:grpSpPr>
          <a:xfrm>
            <a:off x="2565336" y="1085600"/>
            <a:ext cx="3860819" cy="3080740"/>
            <a:chOff x="6408954" y="1248566"/>
            <a:chExt cx="2201646" cy="1825702"/>
          </a:xfrm>
        </p:grpSpPr>
        <p:grpSp>
          <p:nvGrpSpPr>
            <p:cNvPr id="9" name="Group 8">
              <a:extLst>
                <a:ext uri="{FF2B5EF4-FFF2-40B4-BE49-F238E27FC236}">
                  <a16:creationId xmlns:a16="http://schemas.microsoft.com/office/drawing/2014/main" id="{F6D94CE3-332F-1149-AC42-0B516DC4977C}"/>
                </a:ext>
              </a:extLst>
            </p:cNvPr>
            <p:cNvGrpSpPr/>
            <p:nvPr/>
          </p:nvGrpSpPr>
          <p:grpSpPr>
            <a:xfrm>
              <a:off x="6659898" y="1334769"/>
              <a:ext cx="1950702" cy="1344166"/>
              <a:chOff x="7302500" y="558800"/>
              <a:chExt cx="1758950" cy="1111250"/>
            </a:xfrm>
          </p:grpSpPr>
          <p:cxnSp>
            <p:nvCxnSpPr>
              <p:cNvPr id="17" name="Straight Arrow Connector 16">
                <a:extLst>
                  <a:ext uri="{FF2B5EF4-FFF2-40B4-BE49-F238E27FC236}">
                    <a16:creationId xmlns:a16="http://schemas.microsoft.com/office/drawing/2014/main" id="{83CF83A2-27A6-AF4A-8CA0-68F5A0FCF707}"/>
                  </a:ext>
                </a:extLst>
              </p:cNvPr>
              <p:cNvCxnSpPr/>
              <p:nvPr/>
            </p:nvCxnSpPr>
            <p:spPr>
              <a:xfrm flipV="1">
                <a:off x="7302500" y="1663700"/>
                <a:ext cx="1758950"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92283C7D-CE9B-6547-AEBB-C28A7E7330BA}"/>
                  </a:ext>
                </a:extLst>
              </p:cNvPr>
              <p:cNvCxnSpPr/>
              <p:nvPr/>
            </p:nvCxnSpPr>
            <p:spPr>
              <a:xfrm flipV="1">
                <a:off x="7302500" y="558800"/>
                <a:ext cx="0" cy="1111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E8F0FC5D-F366-6249-B1DD-6BB1ABA7B37F}"/>
                  </a:ext>
                </a:extLst>
              </p:cNvPr>
              <p:cNvCxnSpPr/>
              <p:nvPr/>
            </p:nvCxnSpPr>
            <p:spPr>
              <a:xfrm flipV="1">
                <a:off x="7302500" y="864134"/>
                <a:ext cx="1403951" cy="799566"/>
              </a:xfrm>
              <a:prstGeom prst="line">
                <a:avLst/>
              </a:prstGeom>
            </p:spPr>
            <p:style>
              <a:lnRef idx="2">
                <a:schemeClr val="accent1"/>
              </a:lnRef>
              <a:fillRef idx="0">
                <a:schemeClr val="accent1"/>
              </a:fillRef>
              <a:effectRef idx="1">
                <a:schemeClr val="accent1"/>
              </a:effectRef>
              <a:fontRef idx="minor">
                <a:schemeClr val="tx1"/>
              </a:fontRef>
            </p:style>
          </p:cxnSp>
        </p:grpSp>
        <p:sp>
          <p:nvSpPr>
            <p:cNvPr id="10" name="TextBox 9">
              <a:extLst>
                <a:ext uri="{FF2B5EF4-FFF2-40B4-BE49-F238E27FC236}">
                  <a16:creationId xmlns:a16="http://schemas.microsoft.com/office/drawing/2014/main" id="{060D7983-E15A-5A4E-A819-6399F3B3F827}"/>
                </a:ext>
              </a:extLst>
            </p:cNvPr>
            <p:cNvSpPr txBox="1"/>
            <p:nvPr/>
          </p:nvSpPr>
          <p:spPr>
            <a:xfrm>
              <a:off x="6408954" y="1248566"/>
              <a:ext cx="198546" cy="419506"/>
            </a:xfrm>
            <a:prstGeom prst="rect">
              <a:avLst/>
            </a:prstGeom>
            <a:noFill/>
          </p:spPr>
          <p:txBody>
            <a:bodyPr wrap="none" rtlCol="0">
              <a:spAutoFit/>
            </a:bodyPr>
            <a:lstStyle/>
            <a:p>
              <a:r>
                <a:rPr lang="en-GB" sz="4000" dirty="0"/>
                <a:t>J</a:t>
              </a:r>
            </a:p>
          </p:txBody>
        </p:sp>
        <p:sp>
          <p:nvSpPr>
            <p:cNvPr id="11" name="TextBox 10">
              <a:extLst>
                <a:ext uri="{FF2B5EF4-FFF2-40B4-BE49-F238E27FC236}">
                  <a16:creationId xmlns:a16="http://schemas.microsoft.com/office/drawing/2014/main" id="{6DDF8F11-416A-DA47-ABB3-3C587AD1E87E}"/>
                </a:ext>
              </a:extLst>
            </p:cNvPr>
            <p:cNvSpPr txBox="1"/>
            <p:nvPr/>
          </p:nvSpPr>
          <p:spPr>
            <a:xfrm>
              <a:off x="8254232" y="2654762"/>
              <a:ext cx="264363" cy="419506"/>
            </a:xfrm>
            <a:prstGeom prst="rect">
              <a:avLst/>
            </a:prstGeom>
            <a:noFill/>
          </p:spPr>
          <p:txBody>
            <a:bodyPr wrap="none" rtlCol="0">
              <a:spAutoFit/>
            </a:bodyPr>
            <a:lstStyle/>
            <a:p>
              <a:r>
                <a:rPr lang="en-GB" sz="4000" dirty="0"/>
                <a:t>B</a:t>
              </a:r>
            </a:p>
          </p:txBody>
        </p:sp>
        <p:sp>
          <p:nvSpPr>
            <p:cNvPr id="15" name="TextBox 14">
              <a:extLst>
                <a:ext uri="{FF2B5EF4-FFF2-40B4-BE49-F238E27FC236}">
                  <a16:creationId xmlns:a16="http://schemas.microsoft.com/office/drawing/2014/main" id="{2224AA12-F9ED-3347-8AD7-153AFB70CADC}"/>
                </a:ext>
              </a:extLst>
            </p:cNvPr>
            <p:cNvSpPr txBox="1"/>
            <p:nvPr/>
          </p:nvSpPr>
          <p:spPr>
            <a:xfrm>
              <a:off x="7165413" y="2335748"/>
              <a:ext cx="679018" cy="200633"/>
            </a:xfrm>
            <a:prstGeom prst="rect">
              <a:avLst/>
            </a:prstGeom>
            <a:noFill/>
          </p:spPr>
          <p:txBody>
            <a:bodyPr wrap="square" rtlCol="0">
              <a:spAutoFit/>
            </a:bodyPr>
            <a:lstStyle/>
            <a:p>
              <a:r>
                <a:rPr lang="en-GB" sz="1600" dirty="0">
                  <a:solidFill>
                    <a:srgbClr val="0070C0"/>
                  </a:solidFill>
                </a:rPr>
                <a:t>Load Line</a:t>
              </a:r>
            </a:p>
          </p:txBody>
        </p:sp>
      </p:grpSp>
      <p:pic>
        <p:nvPicPr>
          <p:cNvPr id="23" name="Picture 12" descr="http://blogs.uslhc.us/wp-content/uploads/2011/04/LHC-Dipole-Magnetic-Field.png">
            <a:extLst>
              <a:ext uri="{FF2B5EF4-FFF2-40B4-BE49-F238E27FC236}">
                <a16:creationId xmlns:a16="http://schemas.microsoft.com/office/drawing/2014/main" id="{9AA9B80B-AD56-624D-9199-8087907F4DC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5606" y="2452410"/>
            <a:ext cx="2697448" cy="1971084"/>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2" descr="http://www.utwente.nl/tnw/ems/Research/AC%20loss%20Twente%20Press/AC_loss_and_stability_of_superconducting_cables_for_fusion.docx/AC_loss_and_stability_of_superconducting_cables_for_fusion-7.png">
            <a:extLst>
              <a:ext uri="{FF2B5EF4-FFF2-40B4-BE49-F238E27FC236}">
                <a16:creationId xmlns:a16="http://schemas.microsoft.com/office/drawing/2014/main" id="{27F9A483-DF64-0C41-8E46-58A5B8F939A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78318" y="3779393"/>
            <a:ext cx="3019068" cy="2898816"/>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TextBox 24">
            <a:extLst>
              <a:ext uri="{FF2B5EF4-FFF2-40B4-BE49-F238E27FC236}">
                <a16:creationId xmlns:a16="http://schemas.microsoft.com/office/drawing/2014/main" id="{3DE2840F-6844-1940-9744-0B4C7AD01993}"/>
              </a:ext>
            </a:extLst>
          </p:cNvPr>
          <p:cNvSpPr txBox="1"/>
          <p:nvPr/>
        </p:nvSpPr>
        <p:spPr>
          <a:xfrm>
            <a:off x="1361714" y="5312661"/>
            <a:ext cx="2197111" cy="600164"/>
          </a:xfrm>
          <a:prstGeom prst="rect">
            <a:avLst/>
          </a:prstGeom>
          <a:solidFill>
            <a:schemeClr val="bg1"/>
          </a:solidFill>
        </p:spPr>
        <p:txBody>
          <a:bodyPr wrap="square" rtlCol="0">
            <a:spAutoFit/>
          </a:bodyPr>
          <a:lstStyle/>
          <a:p>
            <a:pPr lvl="1"/>
            <a:r>
              <a:rPr lang="fr-CH" sz="1100" i="1" dirty="0">
                <a:sym typeface="Symbol" pitchFamily="18" charset="2"/>
              </a:rPr>
              <a:t>Ex. of a </a:t>
            </a:r>
            <a:r>
              <a:rPr lang="fr-CH" sz="1100" i="1" dirty="0" err="1">
                <a:sym typeface="Symbol" pitchFamily="18" charset="2"/>
              </a:rPr>
              <a:t>specification</a:t>
            </a:r>
            <a:r>
              <a:rPr lang="fr-CH" sz="1100" dirty="0">
                <a:sym typeface="Symbol" pitchFamily="18" charset="2"/>
              </a:rPr>
              <a:t>: ~2500 A/mm</a:t>
            </a:r>
            <a:r>
              <a:rPr lang="fr-CH" sz="1100" baseline="30000" dirty="0">
                <a:sym typeface="Symbol" pitchFamily="18" charset="2"/>
              </a:rPr>
              <a:t>2</a:t>
            </a:r>
            <a:r>
              <a:rPr lang="fr-CH" sz="1100" dirty="0">
                <a:sym typeface="Symbol" pitchFamily="18" charset="2"/>
              </a:rPr>
              <a:t> </a:t>
            </a:r>
            <a:r>
              <a:rPr lang="fr-CH" sz="1100" dirty="0" err="1">
                <a:sym typeface="Symbol" pitchFamily="18" charset="2"/>
              </a:rPr>
              <a:t>at</a:t>
            </a:r>
            <a:r>
              <a:rPr lang="fr-CH" sz="1100" dirty="0">
                <a:sym typeface="Symbol" pitchFamily="18" charset="2"/>
              </a:rPr>
              <a:t> 12 T, 4.2 K, </a:t>
            </a:r>
            <a:r>
              <a:rPr lang="fr-CH" sz="1100" dirty="0" err="1">
                <a:sym typeface="Symbol" pitchFamily="18" charset="2"/>
              </a:rPr>
              <a:t>with</a:t>
            </a:r>
            <a:r>
              <a:rPr lang="fr-CH" sz="1100" dirty="0">
                <a:sym typeface="Symbol" pitchFamily="18" charset="2"/>
              </a:rPr>
              <a:t> 15 T short </a:t>
            </a:r>
            <a:r>
              <a:rPr lang="fr-CH" sz="1100" dirty="0" err="1">
                <a:sym typeface="Symbol" pitchFamily="18" charset="2"/>
              </a:rPr>
              <a:t>sample</a:t>
            </a:r>
            <a:endParaRPr lang="fr-CH" sz="1100" dirty="0">
              <a:sym typeface="Symbol" pitchFamily="18" charset="2"/>
            </a:endParaRPr>
          </a:p>
        </p:txBody>
      </p:sp>
      <p:grpSp>
        <p:nvGrpSpPr>
          <p:cNvPr id="27" name="Group 26">
            <a:extLst>
              <a:ext uri="{FF2B5EF4-FFF2-40B4-BE49-F238E27FC236}">
                <a16:creationId xmlns:a16="http://schemas.microsoft.com/office/drawing/2014/main" id="{F488B13B-EC09-E84E-93E0-36BB663856D4}"/>
              </a:ext>
            </a:extLst>
          </p:cNvPr>
          <p:cNvGrpSpPr/>
          <p:nvPr/>
        </p:nvGrpSpPr>
        <p:grpSpPr>
          <a:xfrm>
            <a:off x="7382049" y="1085600"/>
            <a:ext cx="3973774" cy="3001451"/>
            <a:chOff x="6344541" y="1250985"/>
            <a:chExt cx="2266059" cy="1778713"/>
          </a:xfrm>
        </p:grpSpPr>
        <p:grpSp>
          <p:nvGrpSpPr>
            <p:cNvPr id="29" name="Group 28">
              <a:extLst>
                <a:ext uri="{FF2B5EF4-FFF2-40B4-BE49-F238E27FC236}">
                  <a16:creationId xmlns:a16="http://schemas.microsoft.com/office/drawing/2014/main" id="{78B2A813-3247-3F4B-926B-AF8600760988}"/>
                </a:ext>
              </a:extLst>
            </p:cNvPr>
            <p:cNvGrpSpPr/>
            <p:nvPr/>
          </p:nvGrpSpPr>
          <p:grpSpPr>
            <a:xfrm>
              <a:off x="6659898" y="1261243"/>
              <a:ext cx="1950702" cy="1417691"/>
              <a:chOff x="7302500" y="498015"/>
              <a:chExt cx="1758950" cy="1172035"/>
            </a:xfrm>
          </p:grpSpPr>
          <p:cxnSp>
            <p:nvCxnSpPr>
              <p:cNvPr id="37" name="Straight Arrow Connector 36">
                <a:extLst>
                  <a:ext uri="{FF2B5EF4-FFF2-40B4-BE49-F238E27FC236}">
                    <a16:creationId xmlns:a16="http://schemas.microsoft.com/office/drawing/2014/main" id="{174681D7-F02A-564A-9C5F-62747E5DCCA5}"/>
                  </a:ext>
                </a:extLst>
              </p:cNvPr>
              <p:cNvCxnSpPr/>
              <p:nvPr/>
            </p:nvCxnSpPr>
            <p:spPr>
              <a:xfrm flipV="1">
                <a:off x="7302500" y="1663700"/>
                <a:ext cx="1758950"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70E0C5CB-9BE7-7A43-9E92-EB3A077ABF04}"/>
                  </a:ext>
                </a:extLst>
              </p:cNvPr>
              <p:cNvCxnSpPr/>
              <p:nvPr/>
            </p:nvCxnSpPr>
            <p:spPr>
              <a:xfrm flipV="1">
                <a:off x="7302500" y="558800"/>
                <a:ext cx="0" cy="1111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EDAFFBBF-BEBB-DB4C-BE26-11B606F440E5}"/>
                  </a:ext>
                </a:extLst>
              </p:cNvPr>
              <p:cNvCxnSpPr/>
              <p:nvPr/>
            </p:nvCxnSpPr>
            <p:spPr>
              <a:xfrm flipV="1">
                <a:off x="7302500" y="864134"/>
                <a:ext cx="1403951" cy="799566"/>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2299C23B-56D3-4843-AE99-F654296F173C}"/>
                  </a:ext>
                </a:extLst>
              </p:cNvPr>
              <p:cNvCxnSpPr/>
              <p:nvPr/>
            </p:nvCxnSpPr>
            <p:spPr>
              <a:xfrm>
                <a:off x="7688690" y="498015"/>
                <a:ext cx="1225550" cy="8255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09296FA1-A7E7-304A-AA50-D35AC310D528}"/>
                </a:ext>
              </a:extLst>
            </p:cNvPr>
            <p:cNvSpPr txBox="1"/>
            <p:nvPr/>
          </p:nvSpPr>
          <p:spPr>
            <a:xfrm>
              <a:off x="6344541" y="1250985"/>
              <a:ext cx="198546" cy="419506"/>
            </a:xfrm>
            <a:prstGeom prst="rect">
              <a:avLst/>
            </a:prstGeom>
            <a:noFill/>
          </p:spPr>
          <p:txBody>
            <a:bodyPr wrap="none" rtlCol="0">
              <a:spAutoFit/>
            </a:bodyPr>
            <a:lstStyle/>
            <a:p>
              <a:r>
                <a:rPr lang="en-GB" sz="4000" dirty="0"/>
                <a:t>J</a:t>
              </a:r>
            </a:p>
          </p:txBody>
        </p:sp>
        <p:sp>
          <p:nvSpPr>
            <p:cNvPr id="31" name="TextBox 30">
              <a:extLst>
                <a:ext uri="{FF2B5EF4-FFF2-40B4-BE49-F238E27FC236}">
                  <a16:creationId xmlns:a16="http://schemas.microsoft.com/office/drawing/2014/main" id="{ABE8B8F7-0586-8F4C-BC9D-C950655B6E06}"/>
                </a:ext>
              </a:extLst>
            </p:cNvPr>
            <p:cNvSpPr txBox="1"/>
            <p:nvPr/>
          </p:nvSpPr>
          <p:spPr>
            <a:xfrm>
              <a:off x="8338640" y="2610192"/>
              <a:ext cx="264363" cy="419506"/>
            </a:xfrm>
            <a:prstGeom prst="rect">
              <a:avLst/>
            </a:prstGeom>
            <a:noFill/>
          </p:spPr>
          <p:txBody>
            <a:bodyPr wrap="none" rtlCol="0">
              <a:spAutoFit/>
            </a:bodyPr>
            <a:lstStyle/>
            <a:p>
              <a:r>
                <a:rPr lang="en-GB" sz="4000" dirty="0"/>
                <a:t>B</a:t>
              </a:r>
            </a:p>
          </p:txBody>
        </p:sp>
        <p:cxnSp>
          <p:nvCxnSpPr>
            <p:cNvPr id="32" name="Straight Connector 31">
              <a:extLst>
                <a:ext uri="{FF2B5EF4-FFF2-40B4-BE49-F238E27FC236}">
                  <a16:creationId xmlns:a16="http://schemas.microsoft.com/office/drawing/2014/main" id="{4B00C15F-5CEB-EE46-97C0-E1023A907F5E}"/>
                </a:ext>
              </a:extLst>
            </p:cNvPr>
            <p:cNvCxnSpPr/>
            <p:nvPr/>
          </p:nvCxnSpPr>
          <p:spPr>
            <a:xfrm>
              <a:off x="7920661" y="1768192"/>
              <a:ext cx="20013" cy="91074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2F53BD6F-E58F-DA47-B9ED-69AEC93F5741}"/>
                </a:ext>
              </a:extLst>
            </p:cNvPr>
            <p:cNvCxnSpPr/>
            <p:nvPr/>
          </p:nvCxnSpPr>
          <p:spPr>
            <a:xfrm>
              <a:off x="6659898" y="1896530"/>
              <a:ext cx="1300788"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3050256F-4C10-C54D-B895-2B6F68CC2764}"/>
                </a:ext>
              </a:extLst>
            </p:cNvPr>
            <p:cNvSpPr txBox="1"/>
            <p:nvPr/>
          </p:nvSpPr>
          <p:spPr>
            <a:xfrm>
              <a:off x="7165413" y="2335748"/>
              <a:ext cx="679018" cy="200633"/>
            </a:xfrm>
            <a:prstGeom prst="rect">
              <a:avLst/>
            </a:prstGeom>
            <a:noFill/>
          </p:spPr>
          <p:txBody>
            <a:bodyPr wrap="square" rtlCol="0">
              <a:spAutoFit/>
            </a:bodyPr>
            <a:lstStyle/>
            <a:p>
              <a:r>
                <a:rPr lang="en-GB" sz="1600" dirty="0">
                  <a:solidFill>
                    <a:srgbClr val="0070C0"/>
                  </a:solidFill>
                </a:rPr>
                <a:t>Load Line</a:t>
              </a:r>
            </a:p>
          </p:txBody>
        </p:sp>
        <p:sp>
          <p:nvSpPr>
            <p:cNvPr id="36" name="TextBox 35">
              <a:extLst>
                <a:ext uri="{FF2B5EF4-FFF2-40B4-BE49-F238E27FC236}">
                  <a16:creationId xmlns:a16="http://schemas.microsoft.com/office/drawing/2014/main" id="{B2BDB9A5-BA0F-2247-9349-CEE87A7E82FB}"/>
                </a:ext>
              </a:extLst>
            </p:cNvPr>
            <p:cNvSpPr txBox="1"/>
            <p:nvPr/>
          </p:nvSpPr>
          <p:spPr>
            <a:xfrm>
              <a:off x="7578265" y="1477889"/>
              <a:ext cx="963554" cy="200633"/>
            </a:xfrm>
            <a:prstGeom prst="rect">
              <a:avLst/>
            </a:prstGeom>
            <a:noFill/>
          </p:spPr>
          <p:txBody>
            <a:bodyPr wrap="none" rtlCol="0">
              <a:spAutoFit/>
            </a:bodyPr>
            <a:lstStyle/>
            <a:p>
              <a:r>
                <a:rPr lang="en-GB" sz="1600" dirty="0">
                  <a:solidFill>
                    <a:srgbClr val="C00000"/>
                  </a:solidFill>
                </a:rPr>
                <a:t>CONDUCTOR limit</a:t>
              </a:r>
            </a:p>
          </p:txBody>
        </p:sp>
      </p:grpSp>
      <p:sp>
        <p:nvSpPr>
          <p:cNvPr id="41" name="TextBox 40">
            <a:extLst>
              <a:ext uri="{FF2B5EF4-FFF2-40B4-BE49-F238E27FC236}">
                <a16:creationId xmlns:a16="http://schemas.microsoft.com/office/drawing/2014/main" id="{A90C5EBD-73AA-4041-9B0B-4CCF5564D77A}"/>
              </a:ext>
            </a:extLst>
          </p:cNvPr>
          <p:cNvSpPr txBox="1"/>
          <p:nvPr/>
        </p:nvSpPr>
        <p:spPr>
          <a:xfrm>
            <a:off x="361849" y="4837558"/>
            <a:ext cx="2951385" cy="369332"/>
          </a:xfrm>
          <a:prstGeom prst="rect">
            <a:avLst/>
          </a:prstGeom>
          <a:noFill/>
        </p:spPr>
        <p:txBody>
          <a:bodyPr wrap="none" rtlCol="0">
            <a:spAutoFit/>
          </a:bodyPr>
          <a:lstStyle/>
          <a:p>
            <a:r>
              <a:rPr lang="en-GB" dirty="0"/>
              <a:t>When we design a magnet…..</a:t>
            </a:r>
          </a:p>
        </p:txBody>
      </p:sp>
      <p:grpSp>
        <p:nvGrpSpPr>
          <p:cNvPr id="42" name="Group 41">
            <a:extLst>
              <a:ext uri="{FF2B5EF4-FFF2-40B4-BE49-F238E27FC236}">
                <a16:creationId xmlns:a16="http://schemas.microsoft.com/office/drawing/2014/main" id="{DCBB6E1F-1FA0-5D4D-8DCF-7B5B5B464987}"/>
              </a:ext>
            </a:extLst>
          </p:cNvPr>
          <p:cNvGrpSpPr/>
          <p:nvPr/>
        </p:nvGrpSpPr>
        <p:grpSpPr>
          <a:xfrm>
            <a:off x="7404223" y="3733107"/>
            <a:ext cx="3973775" cy="3088595"/>
            <a:chOff x="3585694" y="864903"/>
            <a:chExt cx="2266060" cy="1830356"/>
          </a:xfrm>
        </p:grpSpPr>
        <p:grpSp>
          <p:nvGrpSpPr>
            <p:cNvPr id="43" name="Group 42">
              <a:extLst>
                <a:ext uri="{FF2B5EF4-FFF2-40B4-BE49-F238E27FC236}">
                  <a16:creationId xmlns:a16="http://schemas.microsoft.com/office/drawing/2014/main" id="{1582B9D1-0DEF-D74F-A6E8-DD814B9C63E1}"/>
                </a:ext>
              </a:extLst>
            </p:cNvPr>
            <p:cNvGrpSpPr/>
            <p:nvPr/>
          </p:nvGrpSpPr>
          <p:grpSpPr>
            <a:xfrm>
              <a:off x="3585694" y="864903"/>
              <a:ext cx="2266060" cy="1830356"/>
              <a:chOff x="6344541" y="1250985"/>
              <a:chExt cx="2266060" cy="1830356"/>
            </a:xfrm>
          </p:grpSpPr>
          <p:grpSp>
            <p:nvGrpSpPr>
              <p:cNvPr id="45" name="Group 44">
                <a:extLst>
                  <a:ext uri="{FF2B5EF4-FFF2-40B4-BE49-F238E27FC236}">
                    <a16:creationId xmlns:a16="http://schemas.microsoft.com/office/drawing/2014/main" id="{9C440538-666E-D146-8532-EB1D71141C29}"/>
                  </a:ext>
                </a:extLst>
              </p:cNvPr>
              <p:cNvGrpSpPr/>
              <p:nvPr/>
            </p:nvGrpSpPr>
            <p:grpSpPr>
              <a:xfrm>
                <a:off x="6659898" y="1261243"/>
                <a:ext cx="1950702" cy="1417691"/>
                <a:chOff x="7302500" y="498015"/>
                <a:chExt cx="1758950" cy="1172035"/>
              </a:xfrm>
            </p:grpSpPr>
            <p:cxnSp>
              <p:nvCxnSpPr>
                <p:cNvPr id="53" name="Straight Arrow Connector 52">
                  <a:extLst>
                    <a:ext uri="{FF2B5EF4-FFF2-40B4-BE49-F238E27FC236}">
                      <a16:creationId xmlns:a16="http://schemas.microsoft.com/office/drawing/2014/main" id="{411D05C7-F1A8-FD46-B217-D68A9047F024}"/>
                    </a:ext>
                  </a:extLst>
                </p:cNvPr>
                <p:cNvCxnSpPr/>
                <p:nvPr/>
              </p:nvCxnSpPr>
              <p:spPr>
                <a:xfrm flipV="1">
                  <a:off x="7302500" y="1663700"/>
                  <a:ext cx="1758950"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BC1561C4-2D90-BF41-824B-7654F8E2A2DC}"/>
                    </a:ext>
                  </a:extLst>
                </p:cNvPr>
                <p:cNvCxnSpPr/>
                <p:nvPr/>
              </p:nvCxnSpPr>
              <p:spPr>
                <a:xfrm flipV="1">
                  <a:off x="7302500" y="558800"/>
                  <a:ext cx="0" cy="1111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CD9B874A-C349-FC47-A93B-DAE0A642375E}"/>
                    </a:ext>
                  </a:extLst>
                </p:cNvPr>
                <p:cNvCxnSpPr/>
                <p:nvPr/>
              </p:nvCxnSpPr>
              <p:spPr>
                <a:xfrm flipV="1">
                  <a:off x="7302500" y="864134"/>
                  <a:ext cx="1403951" cy="799566"/>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5CBFAEE3-D699-014F-B0A6-4D18F4ABC503}"/>
                    </a:ext>
                  </a:extLst>
                </p:cNvPr>
                <p:cNvCxnSpPr/>
                <p:nvPr/>
              </p:nvCxnSpPr>
              <p:spPr>
                <a:xfrm>
                  <a:off x="7688690" y="498015"/>
                  <a:ext cx="1225550" cy="8255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sp>
            <p:nvSpPr>
              <p:cNvPr id="46" name="TextBox 45">
                <a:extLst>
                  <a:ext uri="{FF2B5EF4-FFF2-40B4-BE49-F238E27FC236}">
                    <a16:creationId xmlns:a16="http://schemas.microsoft.com/office/drawing/2014/main" id="{12A13D23-5CE5-6746-9EA7-C468BF09CE46}"/>
                  </a:ext>
                </a:extLst>
              </p:cNvPr>
              <p:cNvSpPr txBox="1"/>
              <p:nvPr/>
            </p:nvSpPr>
            <p:spPr>
              <a:xfrm>
                <a:off x="6344541" y="1250985"/>
                <a:ext cx="198546" cy="419506"/>
              </a:xfrm>
              <a:prstGeom prst="rect">
                <a:avLst/>
              </a:prstGeom>
              <a:noFill/>
            </p:spPr>
            <p:txBody>
              <a:bodyPr wrap="none" rtlCol="0">
                <a:spAutoFit/>
              </a:bodyPr>
              <a:lstStyle/>
              <a:p>
                <a:r>
                  <a:rPr lang="en-GB" sz="4000" dirty="0"/>
                  <a:t>J</a:t>
                </a:r>
              </a:p>
            </p:txBody>
          </p:sp>
          <p:sp>
            <p:nvSpPr>
              <p:cNvPr id="47" name="TextBox 46">
                <a:extLst>
                  <a:ext uri="{FF2B5EF4-FFF2-40B4-BE49-F238E27FC236}">
                    <a16:creationId xmlns:a16="http://schemas.microsoft.com/office/drawing/2014/main" id="{C6148542-0B3F-4C4F-B3A9-C799DCB3BD87}"/>
                  </a:ext>
                </a:extLst>
              </p:cNvPr>
              <p:cNvSpPr txBox="1"/>
              <p:nvPr/>
            </p:nvSpPr>
            <p:spPr>
              <a:xfrm>
                <a:off x="8346238" y="2661835"/>
                <a:ext cx="264363" cy="419506"/>
              </a:xfrm>
              <a:prstGeom prst="rect">
                <a:avLst/>
              </a:prstGeom>
              <a:noFill/>
            </p:spPr>
            <p:txBody>
              <a:bodyPr wrap="none" rtlCol="0">
                <a:spAutoFit/>
              </a:bodyPr>
              <a:lstStyle/>
              <a:p>
                <a:r>
                  <a:rPr lang="en-GB" sz="4000" dirty="0"/>
                  <a:t>B</a:t>
                </a:r>
              </a:p>
            </p:txBody>
          </p:sp>
          <p:cxnSp>
            <p:nvCxnSpPr>
              <p:cNvPr id="48" name="Straight Connector 47">
                <a:extLst>
                  <a:ext uri="{FF2B5EF4-FFF2-40B4-BE49-F238E27FC236}">
                    <a16:creationId xmlns:a16="http://schemas.microsoft.com/office/drawing/2014/main" id="{9EAA8B21-C0D8-3841-AAFD-33A406B310C3}"/>
                  </a:ext>
                </a:extLst>
              </p:cNvPr>
              <p:cNvCxnSpPr/>
              <p:nvPr/>
            </p:nvCxnSpPr>
            <p:spPr>
              <a:xfrm>
                <a:off x="7920661" y="1768192"/>
                <a:ext cx="20013" cy="91074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66AF267D-931E-A645-A6D8-AAAE2DA0E746}"/>
                  </a:ext>
                </a:extLst>
              </p:cNvPr>
              <p:cNvCxnSpPr/>
              <p:nvPr/>
            </p:nvCxnSpPr>
            <p:spPr>
              <a:xfrm>
                <a:off x="6659898" y="1896530"/>
                <a:ext cx="1300788"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50" name="5-Point Star 49">
                <a:extLst>
                  <a:ext uri="{FF2B5EF4-FFF2-40B4-BE49-F238E27FC236}">
                    <a16:creationId xmlns:a16="http://schemas.microsoft.com/office/drawing/2014/main" id="{243EFFF2-B0EC-E549-8ADC-474C94951DBB}"/>
                  </a:ext>
                </a:extLst>
              </p:cNvPr>
              <p:cNvSpPr/>
              <p:nvPr/>
            </p:nvSpPr>
            <p:spPr>
              <a:xfrm>
                <a:off x="7378700" y="2084340"/>
                <a:ext cx="171450" cy="17542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A359B9D8-8069-1249-9CA0-A587E717E489}"/>
                  </a:ext>
                </a:extLst>
              </p:cNvPr>
              <p:cNvSpPr txBox="1"/>
              <p:nvPr/>
            </p:nvSpPr>
            <p:spPr>
              <a:xfrm>
                <a:off x="7165413" y="2335748"/>
                <a:ext cx="679018" cy="200633"/>
              </a:xfrm>
              <a:prstGeom prst="rect">
                <a:avLst/>
              </a:prstGeom>
              <a:noFill/>
            </p:spPr>
            <p:txBody>
              <a:bodyPr wrap="square" rtlCol="0">
                <a:spAutoFit/>
              </a:bodyPr>
              <a:lstStyle/>
              <a:p>
                <a:r>
                  <a:rPr lang="en-GB" sz="1600" dirty="0">
                    <a:solidFill>
                      <a:srgbClr val="0070C0"/>
                    </a:solidFill>
                  </a:rPr>
                  <a:t>Load Line</a:t>
                </a:r>
              </a:p>
            </p:txBody>
          </p:sp>
          <p:sp>
            <p:nvSpPr>
              <p:cNvPr id="52" name="TextBox 51">
                <a:extLst>
                  <a:ext uri="{FF2B5EF4-FFF2-40B4-BE49-F238E27FC236}">
                    <a16:creationId xmlns:a16="http://schemas.microsoft.com/office/drawing/2014/main" id="{6E4278E3-D9CE-7242-8013-F333CE965235}"/>
                  </a:ext>
                </a:extLst>
              </p:cNvPr>
              <p:cNvSpPr txBox="1"/>
              <p:nvPr/>
            </p:nvSpPr>
            <p:spPr>
              <a:xfrm>
                <a:off x="7578265" y="1477889"/>
                <a:ext cx="963554" cy="200633"/>
              </a:xfrm>
              <a:prstGeom prst="rect">
                <a:avLst/>
              </a:prstGeom>
              <a:noFill/>
            </p:spPr>
            <p:txBody>
              <a:bodyPr wrap="none" rtlCol="0">
                <a:spAutoFit/>
              </a:bodyPr>
              <a:lstStyle/>
              <a:p>
                <a:r>
                  <a:rPr lang="en-GB" sz="1600" dirty="0">
                    <a:solidFill>
                      <a:srgbClr val="C00000"/>
                    </a:solidFill>
                  </a:rPr>
                  <a:t>CONDUCTOR limit</a:t>
                </a:r>
              </a:p>
            </p:txBody>
          </p:sp>
        </p:grpSp>
        <p:sp>
          <p:nvSpPr>
            <p:cNvPr id="44" name="TextBox 43">
              <a:extLst>
                <a:ext uri="{FF2B5EF4-FFF2-40B4-BE49-F238E27FC236}">
                  <a16:creationId xmlns:a16="http://schemas.microsoft.com/office/drawing/2014/main" id="{32EA34C8-843E-B849-9622-00AAF29ED5A1}"/>
                </a:ext>
              </a:extLst>
            </p:cNvPr>
            <p:cNvSpPr txBox="1"/>
            <p:nvPr/>
          </p:nvSpPr>
          <p:spPr>
            <a:xfrm>
              <a:off x="3869747" y="1549567"/>
              <a:ext cx="844855" cy="200633"/>
            </a:xfrm>
            <a:prstGeom prst="rect">
              <a:avLst/>
            </a:prstGeom>
            <a:noFill/>
          </p:spPr>
          <p:txBody>
            <a:bodyPr wrap="square" rtlCol="0">
              <a:spAutoFit/>
            </a:bodyPr>
            <a:lstStyle/>
            <a:p>
              <a:r>
                <a:rPr lang="en-GB" sz="1600" dirty="0">
                  <a:solidFill>
                    <a:srgbClr val="00B050"/>
                  </a:solidFill>
                </a:rPr>
                <a:t>Operating Point</a:t>
              </a:r>
            </a:p>
          </p:txBody>
        </p:sp>
      </p:grpSp>
      <p:sp>
        <p:nvSpPr>
          <p:cNvPr id="57" name="Right Brace 56">
            <a:extLst>
              <a:ext uri="{FF2B5EF4-FFF2-40B4-BE49-F238E27FC236}">
                <a16:creationId xmlns:a16="http://schemas.microsoft.com/office/drawing/2014/main" id="{1A79F1BF-350E-3848-A661-228EE5624A93}"/>
              </a:ext>
            </a:extLst>
          </p:cNvPr>
          <p:cNvSpPr/>
          <p:nvPr/>
        </p:nvSpPr>
        <p:spPr>
          <a:xfrm>
            <a:off x="6186168" y="2577147"/>
            <a:ext cx="747327" cy="2908431"/>
          </a:xfrm>
          <a:prstGeom prst="rightBrace">
            <a:avLst>
              <a:gd name="adj1" fmla="val 8333"/>
              <a:gd name="adj2" fmla="val 5055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2" name="Elbow Connector 61">
            <a:extLst>
              <a:ext uri="{FF2B5EF4-FFF2-40B4-BE49-F238E27FC236}">
                <a16:creationId xmlns:a16="http://schemas.microsoft.com/office/drawing/2014/main" id="{9D5DF21C-91A3-A04B-9F3A-5E46AFD38830}"/>
              </a:ext>
            </a:extLst>
          </p:cNvPr>
          <p:cNvCxnSpPr>
            <a:cxnSpLocks/>
          </p:cNvCxnSpPr>
          <p:nvPr/>
        </p:nvCxnSpPr>
        <p:spPr>
          <a:xfrm rot="5400000" flipH="1" flipV="1">
            <a:off x="6701423" y="2882041"/>
            <a:ext cx="1463769" cy="834883"/>
          </a:xfrm>
          <a:prstGeom prst="bentConnector3">
            <a:avLst>
              <a:gd name="adj1" fmla="val 10041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5894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4804</Words>
  <Application>Microsoft Office PowerPoint</Application>
  <PresentationFormat>Widescreen</PresentationFormat>
  <Paragraphs>611</Paragraphs>
  <Slides>58</Slides>
  <Notes>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70" baseType="lpstr">
      <vt:lpstr>Algerian</vt:lpstr>
      <vt:lpstr>Arial</vt:lpstr>
      <vt:lpstr>Book Antiqua</vt:lpstr>
      <vt:lpstr>Calibri</vt:lpstr>
      <vt:lpstr>Calibri Light</vt:lpstr>
      <vt:lpstr>Cambria Math</vt:lpstr>
      <vt:lpstr>Symbol</vt:lpstr>
      <vt:lpstr>Tahoma</vt:lpstr>
      <vt:lpstr>Times</vt:lpstr>
      <vt:lpstr>Times New Roman</vt:lpstr>
      <vt:lpstr>Office Theme</vt:lpstr>
      <vt:lpstr>Equation</vt:lpstr>
      <vt:lpstr>TEST OF LARGE MAGNETS</vt:lpstr>
      <vt:lpstr>PowerPoint Presentation</vt:lpstr>
      <vt:lpstr>PowerPoint Presentation</vt:lpstr>
      <vt:lpstr>PowerPoint Presentation</vt:lpstr>
      <vt:lpstr>PowerPoint Presentation</vt:lpstr>
      <vt:lpstr>TRAINING</vt:lpstr>
      <vt:lpstr>CRITICAL SURFACE</vt:lpstr>
      <vt:lpstr>CRITICAL TEMPERATURE</vt:lpstr>
      <vt:lpstr>PowerPoint Presentation</vt:lpstr>
      <vt:lpstr>PowerPoint Presentation</vt:lpstr>
      <vt:lpstr>CRITICAL CURRENT DENSITY</vt:lpstr>
      <vt:lpstr>PRACTICAL SUPERCONDUCTORS @ 4.2 K</vt:lpstr>
      <vt:lpstr>PRACTICAL SUPERCONDUCTORS @ 4.2 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RRR  and RESISTIVITY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QUENCH PROPAGATION VELOCITY</vt:lpstr>
      <vt:lpstr>QUENCH DETECTION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RECENT INSTALLATION AT CERN: CLUSTER D</vt:lpstr>
      <vt:lpstr>CLUSTER D: ELECTRICAL CIRCUIT</vt:lpstr>
      <vt:lpstr>THE ENERGY EXTRACTION OF THE CLUSTER D</vt:lpstr>
      <vt:lpstr>QUENCH HEATER DISCHARGE SUPPLIES</vt:lpstr>
      <vt:lpstr>WATER COOLING AND CURRENT LEADS</vt:lpstr>
      <vt:lpstr>TEST STANDS : DEMINERALIZED WATER</vt:lpstr>
      <vt:lpstr>CLUSTER D DAQ SYSTEM</vt:lpstr>
      <vt:lpstr>TEST STAND : HADLING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OF LARGE MAGNETS</dc:title>
  <dc:creator>Marta Bajko</dc:creator>
  <cp:lastModifiedBy>Marta Bajko</cp:lastModifiedBy>
  <cp:revision>10</cp:revision>
  <dcterms:created xsi:type="dcterms:W3CDTF">2020-10-06T07:59:05Z</dcterms:created>
  <dcterms:modified xsi:type="dcterms:W3CDTF">2020-10-06T08:17:37Z</dcterms:modified>
</cp:coreProperties>
</file>