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75" r:id="rId2"/>
    <p:sldId id="257" r:id="rId3"/>
    <p:sldId id="278" r:id="rId4"/>
    <p:sldId id="279" r:id="rId5"/>
    <p:sldId id="280" r:id="rId6"/>
    <p:sldId id="281" r:id="rId7"/>
    <p:sldId id="28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C5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54"/>
    <p:restoredTop sz="89011"/>
  </p:normalViewPr>
  <p:slideViewPr>
    <p:cSldViewPr snapToGrid="0" snapToObjects="1">
      <p:cViewPr varScale="1">
        <p:scale>
          <a:sx n="104" d="100"/>
          <a:sy n="104" d="100"/>
        </p:scale>
        <p:origin x="200" y="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E3D63-3736-4C4E-AB04-209697AA3F1D}" type="datetimeFigureOut">
              <a:rPr lang="en-US" smtClean="0"/>
              <a:t>1/23/20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7A913-AEED-C94E-9E4F-303397762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33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5EA84-FFB4-084B-AE60-80C7C8044CD1}" type="datetimeFigureOut">
              <a:rPr lang="en-US" smtClean="0"/>
              <a:pPr/>
              <a:t>1/23/20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6CC36-56F3-6D4F-901D-D35474FAD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04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1/23/20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1/23/20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1/23/20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1/23/20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600" b="1" u="sng">
                <a:latin typeface="Calibri"/>
                <a:cs typeface="Calibri"/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>
            <a:lvl1pPr marL="313200" indent="-277200">
              <a:spcBef>
                <a:spcPts val="1900"/>
              </a:spcBef>
              <a:buFont typeface="Courier New"/>
              <a:buChar char="o"/>
              <a:defRPr sz="1900" b="0">
                <a:latin typeface="Calibri"/>
                <a:cs typeface="Calibri"/>
              </a:defRPr>
            </a:lvl1pPr>
            <a:lvl2pPr marL="633600" indent="-277200">
              <a:spcBef>
                <a:spcPts val="600"/>
              </a:spcBef>
              <a:spcAft>
                <a:spcPts val="0"/>
              </a:spcAft>
              <a:defRPr sz="1800">
                <a:latin typeface="Calibri"/>
                <a:cs typeface="Calibri"/>
              </a:defRPr>
            </a:lvl2pPr>
            <a:lvl3pPr marL="914400" indent="-252000">
              <a:spcBef>
                <a:spcPts val="0"/>
              </a:spcBef>
              <a:spcAft>
                <a:spcPts val="300"/>
              </a:spcAft>
              <a:buFont typeface="Lucida Grande"/>
              <a:buChar char="−"/>
              <a:defRPr sz="1800">
                <a:latin typeface="Calibri"/>
                <a:cs typeface="Calibri"/>
              </a:defRPr>
            </a:lvl3pPr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 eaLnBrk="1" latinLnBrk="0" hangingPunct="1"/>
            <a:r>
              <a:rPr lang="fr-CH" dirty="0"/>
              <a:t>Cliquez pour modifier les styles du texte du masque</a:t>
            </a:r>
          </a:p>
          <a:p>
            <a:pPr lvl="1" eaLnBrk="1" latinLnBrk="0" hangingPunct="1"/>
            <a:r>
              <a:rPr lang="fr-CH" dirty="0"/>
              <a:t>Deuxième niveau</a:t>
            </a:r>
          </a:p>
          <a:p>
            <a:pPr lvl="2" eaLnBrk="1" latinLnBrk="0" hangingPunct="1"/>
            <a:r>
              <a:rPr lang="fr-CH" dirty="0"/>
              <a:t>Troisième niveau</a:t>
            </a:r>
          </a:p>
          <a:p>
            <a:pPr lvl="3" eaLnBrk="1" latinLnBrk="0" hangingPunct="1"/>
            <a:r>
              <a:rPr lang="fr-CH" dirty="0"/>
              <a:t>Quatrième niveau</a:t>
            </a:r>
          </a:p>
          <a:p>
            <a:pPr lvl="4" eaLnBrk="1" latinLnBrk="0" hangingPunct="1"/>
            <a:r>
              <a:rPr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Evian workshop 2016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1/23/20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1/23/20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Evian workshop 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1918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00" dirty="0"/>
              <a:t>Commissioning Preparation Coordination  Activities – List of tasks 2020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8331020" cy="2323876"/>
          </a:xfrm>
        </p:spPr>
        <p:txBody>
          <a:bodyPr>
            <a:normAutofit/>
          </a:bodyPr>
          <a:lstStyle/>
          <a:p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8831485-F501-CA47-B7B1-520D988E1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r>
              <a:rPr lang="en-US" dirty="0"/>
              <a:t> List - 2020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5194403-8146-AA42-A7CD-9974E4F2CA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Tools cluster:</a:t>
            </a:r>
          </a:p>
          <a:p>
            <a:pPr lvl="1"/>
            <a:r>
              <a:rPr lang="en-US" dirty="0"/>
              <a:t>Performance tracking tools</a:t>
            </a:r>
          </a:p>
          <a:p>
            <a:pPr lvl="2"/>
            <a:r>
              <a:rPr lang="en-US" dirty="0"/>
              <a:t>WP1 deadline end of March 2020</a:t>
            </a:r>
          </a:p>
          <a:p>
            <a:pPr lvl="2"/>
            <a:r>
              <a:rPr lang="en-US" dirty="0"/>
              <a:t>WP2 deadline end of May 2020</a:t>
            </a:r>
          </a:p>
          <a:p>
            <a:pPr lvl="2"/>
            <a:r>
              <a:rPr lang="en-US" dirty="0"/>
              <a:t>WP3 deadline end of August 2020</a:t>
            </a:r>
          </a:p>
          <a:p>
            <a:pPr lvl="1"/>
            <a:r>
              <a:rPr lang="en-US" dirty="0"/>
              <a:t>NXCALS: feedback for injectors</a:t>
            </a:r>
          </a:p>
          <a:p>
            <a:pPr lvl="2"/>
            <a:r>
              <a:rPr lang="en-US" dirty="0"/>
              <a:t>When? How (configuration, testing)?</a:t>
            </a:r>
          </a:p>
          <a:p>
            <a:pPr lvl="2"/>
            <a:r>
              <a:rPr lang="en-US" dirty="0" err="1"/>
              <a:t>pytimber</a:t>
            </a:r>
            <a:r>
              <a:rPr lang="en-US" dirty="0"/>
              <a:t> or other python API to interface with NXCALS</a:t>
            </a:r>
          </a:p>
          <a:p>
            <a:pPr lvl="1"/>
            <a:r>
              <a:rPr lang="en-US" dirty="0"/>
              <a:t>Python tools from CO: </a:t>
            </a:r>
            <a:r>
              <a:rPr lang="en-US" dirty="0" err="1"/>
              <a:t>pjLSA</a:t>
            </a:r>
            <a:r>
              <a:rPr lang="en-US" dirty="0"/>
              <a:t>, </a:t>
            </a:r>
            <a:r>
              <a:rPr lang="en-US" dirty="0" err="1"/>
              <a:t>pyjapc</a:t>
            </a:r>
            <a:r>
              <a:rPr lang="en-US" dirty="0"/>
              <a:t>, ….</a:t>
            </a:r>
          </a:p>
          <a:p>
            <a:pPr lvl="1"/>
            <a:r>
              <a:rPr lang="en-US" dirty="0"/>
              <a:t>Optics measurement tools: what should be operational from day 1?</a:t>
            </a:r>
          </a:p>
          <a:p>
            <a:pPr lvl="2"/>
            <a:r>
              <a:rPr lang="en-US" dirty="0"/>
              <a:t>Who will write them?</a:t>
            </a:r>
          </a:p>
          <a:p>
            <a:pPr lvl="2"/>
            <a:r>
              <a:rPr lang="en-US" dirty="0"/>
              <a:t>Status of JMAD models</a:t>
            </a:r>
          </a:p>
          <a:p>
            <a:pPr lvl="1"/>
            <a:r>
              <a:rPr lang="en-US" dirty="0"/>
              <a:t>Standard optimization framework for online </a:t>
            </a:r>
            <a:r>
              <a:rPr lang="en-US" dirty="0" err="1"/>
              <a:t>optimisers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Reference measurement system with new logbook and availability for first beam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259A2D-093A-1647-A924-5B85B25C2F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A4BA6E-AE45-A94F-ADC0-8D00F03C91C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1/30/20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8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FA791-D2EB-9546-AEE7-7901E5282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r>
              <a:rPr lang="en-US" dirty="0"/>
              <a:t> List - 2020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8D1E3-4D83-D44E-BADA-A3DAE2436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Commissioning preparation cluster:</a:t>
            </a:r>
          </a:p>
          <a:p>
            <a:pPr lvl="1"/>
            <a:r>
              <a:rPr lang="en-US" dirty="0"/>
              <a:t>HWC check lists preparation: Consistency of structure across machine?</a:t>
            </a:r>
          </a:p>
          <a:p>
            <a:pPr lvl="2"/>
            <a:r>
              <a:rPr lang="en-US" dirty="0"/>
              <a:t>IST list incorporated</a:t>
            </a:r>
          </a:p>
          <a:p>
            <a:pPr lvl="1"/>
            <a:r>
              <a:rPr lang="en-US" dirty="0"/>
              <a:t>Readiness of check lists</a:t>
            </a:r>
          </a:p>
          <a:p>
            <a:pPr lvl="1"/>
            <a:r>
              <a:rPr lang="en-US" dirty="0"/>
              <a:t>General software readiness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Commissioning preparation analysis per machine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4 h informal meetings per machine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 communicate summary </a:t>
            </a:r>
          </a:p>
          <a:p>
            <a:pPr lvl="1"/>
            <a:endParaRPr lang="en-US" dirty="0"/>
          </a:p>
          <a:p>
            <a:r>
              <a:rPr lang="en-US" dirty="0"/>
              <a:t>Commissioning planning cluster: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POPS, </a:t>
            </a:r>
            <a:r>
              <a:rPr lang="en-US" dirty="0" err="1">
                <a:solidFill>
                  <a:srgbClr val="FF0000"/>
                </a:solidFill>
              </a:rPr>
              <a:t>POPSb</a:t>
            </a:r>
            <a:r>
              <a:rPr lang="en-US" dirty="0">
                <a:solidFill>
                  <a:srgbClr val="FF0000"/>
                </a:solidFill>
              </a:rPr>
              <a:t>, Switchyard and LBE run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Verification of IST planning: BI and BLMs,…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Experimental Area/AD/ELENA ISTs compatibility with injectors: WIC in east area,…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When to start piquet services? </a:t>
            </a:r>
          </a:p>
          <a:p>
            <a:pPr lvl="1"/>
            <a:r>
              <a:rPr lang="en-US" dirty="0"/>
              <a:t>Revisit SPS standalone beam commissioning plan: LHC delay, RF constraints, AWAKE,</a:t>
            </a:r>
          </a:p>
          <a:p>
            <a:pPr lvl="1"/>
            <a:r>
              <a:rPr lang="en-US" dirty="0"/>
              <a:t>Detailed beam test plan for LBE run 2020</a:t>
            </a:r>
          </a:p>
          <a:p>
            <a:pPr lvl="2"/>
            <a:r>
              <a:rPr lang="en-US" dirty="0"/>
              <a:t>Aim at MDs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2B4103-6E5C-A540-B208-CC91DAA360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287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23A97-1874-304B-8092-7F9A01BF5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r>
              <a:rPr lang="en-US" dirty="0"/>
              <a:t> List - 2020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A5429-AE88-FE43-B341-C32280E1B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Commissioning planning cluster - continued:</a:t>
            </a:r>
          </a:p>
          <a:p>
            <a:pPr lvl="1"/>
            <a:r>
              <a:rPr lang="en-US" dirty="0"/>
              <a:t>Details for ion commissioning in the SPS: FFA, LHC ions (re-phasing), FT ions, slip-stacking</a:t>
            </a:r>
          </a:p>
          <a:p>
            <a:pPr lvl="1"/>
            <a:endParaRPr lang="en-US" dirty="0"/>
          </a:p>
          <a:p>
            <a:r>
              <a:rPr lang="en-US" dirty="0"/>
              <a:t>Injector schedule cluster:</a:t>
            </a:r>
          </a:p>
          <a:p>
            <a:pPr lvl="1"/>
            <a:r>
              <a:rPr lang="en-US" dirty="0"/>
              <a:t>Review Injector schedule September to December 2021</a:t>
            </a:r>
          </a:p>
          <a:p>
            <a:pPr lvl="1"/>
            <a:r>
              <a:rPr lang="en-US" dirty="0"/>
              <a:t>Xmas shutdown 2020-21: decision on mini ITS</a:t>
            </a:r>
          </a:p>
          <a:p>
            <a:pPr lvl="1"/>
            <a:r>
              <a:rPr lang="en-US" dirty="0"/>
              <a:t>MD requirements 2021 in injectors</a:t>
            </a:r>
          </a:p>
          <a:p>
            <a:pPr lvl="1"/>
            <a:r>
              <a:rPr lang="en-US" dirty="0"/>
              <a:t>Finalize DSO test dates (TI 8, TI 2 with LHC,…)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928112-3F4C-E247-8A7B-AB344E8E67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28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7BC2F-3F6A-064D-87B6-0B893F022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the last LIU CCC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3CC5B-0954-3B49-B748-CF0AB190A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work will however continue </a:t>
            </a:r>
            <a:r>
              <a:rPr lang="en-US" dirty="0">
                <a:sym typeface="Wingdings" pitchFamily="2" charset="2"/>
              </a:rPr>
              <a:t> Injector Performance Panel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019E21-6A63-A347-B75E-7A2B5AE78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0336A3-EBFA-2B49-99B1-F109A4938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79" y="1527036"/>
            <a:ext cx="7285055" cy="413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736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7BC2F-3F6A-064D-87B6-0B893F022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the last LIU CCC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3CC5B-0954-3B49-B748-CF0AB190A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work will however continue </a:t>
            </a:r>
            <a:r>
              <a:rPr lang="en-US" dirty="0">
                <a:sym typeface="Wingdings" pitchFamily="2" charset="2"/>
              </a:rPr>
              <a:t> Injector Performance Panel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019E21-6A63-A347-B75E-7A2B5AE78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EE5858-67EE-F64F-9FEA-52FD2B47C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99" y="1506939"/>
            <a:ext cx="7455877" cy="4266092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6952985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6">
              <a:lumMod val="50000"/>
            </a:schemeClr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>
              <a:lumMod val="50000"/>
            </a:schemeClr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58441</TotalTime>
  <Words>321</Words>
  <Application>Microsoft Macintosh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Lucida Grande</vt:lpstr>
      <vt:lpstr>Wingdings</vt:lpstr>
      <vt:lpstr>CERNCorporate4-3</vt:lpstr>
      <vt:lpstr>PowerPoint Presentation</vt:lpstr>
      <vt:lpstr>Commissioning Preparation Coordination  Activities – List of tasks 2020</vt:lpstr>
      <vt:lpstr>ToDo List - 2020</vt:lpstr>
      <vt:lpstr>ToDo List - 2020</vt:lpstr>
      <vt:lpstr>ToDo List - 2020</vt:lpstr>
      <vt:lpstr>This is the last LIU CCC</vt:lpstr>
      <vt:lpstr>This is the last LIU CCC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e-cloud bunch spacing: injectors</dc:title>
  <dc:subject/>
  <dc:creator>Hannes Bartosik</dc:creator>
  <cp:keywords/>
  <dc:description/>
  <cp:lastModifiedBy>Microsoft Office User</cp:lastModifiedBy>
  <cp:revision>671</cp:revision>
  <dcterms:created xsi:type="dcterms:W3CDTF">2013-11-05T09:24:55Z</dcterms:created>
  <dcterms:modified xsi:type="dcterms:W3CDTF">2020-01-31T06:55:03Z</dcterms:modified>
  <cp:category/>
</cp:coreProperties>
</file>